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3731" r:id="rId6"/>
  </p:sldMasterIdLst>
  <p:notesMasterIdLst>
    <p:notesMasterId r:id="rId17"/>
  </p:notesMasterIdLst>
  <p:handoutMasterIdLst>
    <p:handoutMasterId r:id="rId18"/>
  </p:handoutMasterIdLst>
  <p:sldIdLst>
    <p:sldId id="259" r:id="rId7"/>
    <p:sldId id="257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731000" cy="9855200"/>
  <p:custDataLst>
    <p:tags r:id="rId19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3" pos="5536" userDrawn="1">
          <p15:clr>
            <a:srgbClr val="A4A3A4"/>
          </p15:clr>
        </p15:guide>
        <p15:guide id="4" orient="horz" pos="75" userDrawn="1">
          <p15:clr>
            <a:srgbClr val="A4A3A4"/>
          </p15:clr>
        </p15:guide>
        <p15:guide id="5" pos="432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2441"/>
    <a:srgbClr val="FFFFFF"/>
    <a:srgbClr val="F8F8F8"/>
    <a:srgbClr val="AAABAF"/>
    <a:srgbClr val="CC0000"/>
    <a:srgbClr val="9720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0971" autoAdjust="0"/>
  </p:normalViewPr>
  <p:slideViewPr>
    <p:cSldViewPr>
      <p:cViewPr varScale="1">
        <p:scale>
          <a:sx n="68" d="100"/>
          <a:sy n="68" d="100"/>
        </p:scale>
        <p:origin x="1224" y="52"/>
      </p:cViewPr>
      <p:guideLst>
        <p:guide orient="horz" pos="935"/>
        <p:guide pos="204"/>
        <p:guide pos="5536"/>
        <p:guide orient="horz" pos="75"/>
        <p:guide pos="43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3979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3075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63075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C71F6C4E-83C6-4608-81E0-1F43C0D6175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155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7125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63075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FC72F518-197E-43DA-9E91-384C5A95F20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265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F518-197E-43DA-9E91-384C5A95F20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8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van de presentatie / titre de la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S:\BOSA\ppt\inspirations et bases\formes\BOSA_PPT_Calibri Ligh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255" y="5841061"/>
            <a:ext cx="415745" cy="102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:\BOSA\logo BOSA\BOSA_baseline_cmjn_transparent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745" y="5618909"/>
            <a:ext cx="2847919" cy="123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S:\LOGOS .BE\rgb_basic_p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644" y="6093296"/>
            <a:ext cx="704868" cy="666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S:\BOSA\ppt\inspirations et bases\formes\BOSA_PPT_Calibri Light2.png">
            <a:extLst>
              <a:ext uri="{FF2B5EF4-FFF2-40B4-BE49-F238E27FC236}">
                <a16:creationId xmlns:a16="http://schemas.microsoft.com/office/drawing/2014/main" id="{511B07D7-1B1C-4283-8B7C-C2AB72798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06" y="531965"/>
            <a:ext cx="4885204" cy="504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BDA691AB-22B9-4336-ACAD-76AE016C0A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7584" y="2780928"/>
            <a:ext cx="3168352" cy="1584176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BE" dirty="0"/>
              <a:t>ONDERTITEL/SOUS-TITRE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639D8ED0-A4E8-4EAD-BD50-3A7AB15AC92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7088" y="4437112"/>
            <a:ext cx="1944712" cy="1008112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100" b="1" baseline="0">
                <a:solidFill>
                  <a:schemeClr val="bg1"/>
                </a:solidFill>
              </a:defRPr>
            </a:lvl1pPr>
          </a:lstStyle>
          <a:p>
            <a:pPr marL="10001"/>
            <a:r>
              <a:rPr lang="fr-BE" sz="1200" dirty="0" err="1">
                <a:latin typeface="+mn-lt"/>
                <a:cs typeface="Calibri"/>
              </a:rPr>
              <a:t>Datum</a:t>
            </a:r>
            <a:r>
              <a:rPr lang="fr-BE" sz="1200" dirty="0">
                <a:latin typeface="+mn-lt"/>
                <a:cs typeface="Calibri"/>
              </a:rPr>
              <a:t>/date</a:t>
            </a:r>
          </a:p>
          <a:p>
            <a:pPr marL="10001"/>
            <a:r>
              <a:rPr lang="fr-BE" sz="1200" dirty="0" err="1">
                <a:latin typeface="+mn-lt"/>
                <a:cs typeface="Calibri"/>
              </a:rPr>
              <a:t>Naam</a:t>
            </a:r>
            <a:r>
              <a:rPr lang="fr-BE" sz="1200" dirty="0">
                <a:latin typeface="+mn-lt"/>
                <a:cs typeface="Calibri"/>
              </a:rPr>
              <a:t>/nom</a:t>
            </a:r>
          </a:p>
          <a:p>
            <a:pPr marL="10001"/>
            <a:r>
              <a:rPr lang="fr-BE" sz="1200" dirty="0">
                <a:latin typeface="+mn-lt"/>
                <a:cs typeface="Calibri"/>
              </a:rPr>
              <a:t>DG – </a:t>
            </a:r>
            <a:r>
              <a:rPr lang="fr-BE" sz="1200" dirty="0" err="1">
                <a:latin typeface="+mn-lt"/>
                <a:cs typeface="Calibri"/>
              </a:rPr>
              <a:t>Dienst</a:t>
            </a:r>
            <a:r>
              <a:rPr lang="fr-BE" sz="1200" dirty="0">
                <a:latin typeface="+mn-lt"/>
                <a:cs typeface="Calibri"/>
              </a:rPr>
              <a:t>/Service</a:t>
            </a:r>
          </a:p>
        </p:txBody>
      </p:sp>
      <p:sp>
        <p:nvSpPr>
          <p:cNvPr id="13" name="Espace réservé du contenu 5">
            <a:extLst>
              <a:ext uri="{FF2B5EF4-FFF2-40B4-BE49-F238E27FC236}">
                <a16:creationId xmlns:a16="http://schemas.microsoft.com/office/drawing/2014/main" id="{92543818-D1AF-4FD8-99BE-627D3AB351F8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7585" y="1052736"/>
            <a:ext cx="3096344" cy="1584176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7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TITEL/TITRE</a:t>
            </a:r>
            <a:endParaRPr lang="fr-BE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230EA49-9AE7-44B8-B2B3-7602F7D5B7A4}"/>
              </a:ext>
            </a:extLst>
          </p:cNvPr>
          <p:cNvSpPr txBox="1"/>
          <p:nvPr/>
        </p:nvSpPr>
        <p:spPr bwMode="auto">
          <a:xfrm>
            <a:off x="3658340" y="5085184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/>
            <a:r>
              <a:rPr lang="fr-BE" sz="2000" dirty="0">
                <a:solidFill>
                  <a:schemeClr val="bg1"/>
                </a:solidFill>
                <a:latin typeface="+mn-lt"/>
              </a:rPr>
              <a:t>BOSA.be</a:t>
            </a:r>
          </a:p>
        </p:txBody>
      </p:sp>
    </p:spTree>
    <p:extLst>
      <p:ext uri="{BB962C8B-B14F-4D97-AF65-F5344CB8AC3E}">
        <p14:creationId xmlns:p14="http://schemas.microsoft.com/office/powerpoint/2010/main" val="368946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en uitleg / contenu et expl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3491881" y="1268760"/>
            <a:ext cx="5040559" cy="4968551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11560" y="1268760"/>
            <a:ext cx="2880320" cy="496855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5" name="Titr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11560" y="6237312"/>
            <a:ext cx="7416824" cy="365125"/>
          </a:xfrm>
        </p:spPr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8567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e titel en verticale tekst / titre horizontal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11560" y="1484784"/>
            <a:ext cx="7920879" cy="4824536"/>
          </a:xfrm>
          <a:prstGeom prst="rect">
            <a:avLst/>
          </a:prstGeom>
        </p:spPr>
        <p:txBody>
          <a:bodyPr vert="eaVert"/>
          <a:lstStyle>
            <a:lvl1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742950" marR="0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1430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/>
            </a:lvl3pPr>
            <a:lvl4pPr marL="16002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lvl4pPr>
            <a:lvl5pPr marL="20574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lvl5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8BA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Tekst</a:t>
            </a: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8BA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/texte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2</a:t>
            </a:r>
          </a:p>
          <a:p>
            <a:pPr marL="1143000" marR="0" lvl="2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3</a:t>
            </a:r>
          </a:p>
          <a:p>
            <a:pPr marL="1600200" marR="0" lvl="3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4</a:t>
            </a:r>
          </a:p>
          <a:p>
            <a:pPr marL="2057400" marR="0" lvl="4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5</a:t>
            </a:r>
            <a:endParaRPr kumimoji="0" lang="fr-BE" sz="2000" b="0" i="0" u="none" strike="noStrike" kern="0" cap="none" spc="0" normalizeH="0" baseline="0" noProof="0" dirty="0">
              <a:ln>
                <a:noFill/>
              </a:ln>
              <a:solidFill>
                <a:srgbClr val="BFBFBF">
                  <a:lumMod val="50000"/>
                </a:srgb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>
          <a:xfrm>
            <a:off x="611560" y="548680"/>
            <a:ext cx="7920880" cy="936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81392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e titel en verticale tekst / titre vertical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810375" y="620688"/>
            <a:ext cx="1722065" cy="5688632"/>
          </a:xfrm>
          <a:prstGeom prst="rect">
            <a:avLst/>
          </a:prstGeom>
        </p:spPr>
        <p:txBody>
          <a:bodyPr vert="eaVert"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11560" y="620688"/>
            <a:ext cx="6192688" cy="5688632"/>
          </a:xfrm>
          <a:prstGeom prst="rect">
            <a:avLst/>
          </a:prstGeom>
        </p:spPr>
        <p:txBody>
          <a:bodyPr vert="eaVert"/>
          <a:lstStyle>
            <a:lvl1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742950" marR="0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1430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/>
            </a:lvl3pPr>
            <a:lvl4pPr marL="16002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lvl4pPr>
            <a:lvl5pPr marL="20574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lvl5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8BA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Tekst</a:t>
            </a: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8BA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/texte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2</a:t>
            </a:r>
          </a:p>
          <a:p>
            <a:pPr marL="1143000" marR="0" lvl="2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3</a:t>
            </a:r>
          </a:p>
          <a:p>
            <a:pPr marL="1600200" marR="0" lvl="3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4</a:t>
            </a:r>
          </a:p>
          <a:p>
            <a:pPr marL="2057400" marR="0" lvl="4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5</a:t>
            </a:r>
            <a:endParaRPr kumimoji="0" lang="fr-BE" sz="2000" b="0" i="0" u="none" strike="noStrike" kern="0" cap="none" spc="0" normalizeH="0" baseline="0" noProof="0" dirty="0">
              <a:ln>
                <a:noFill/>
              </a:ln>
              <a:solidFill>
                <a:srgbClr val="BFBFBF">
                  <a:lumMod val="50000"/>
                </a:srgbClr>
              </a:solidFill>
              <a:effectLst/>
              <a:uLnTx/>
              <a:uFillTx/>
              <a:latin typeface="+mn-lt"/>
            </a:endParaRPr>
          </a:p>
          <a:p>
            <a:pPr marL="2057400" marR="0" lvl="4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pPr>
            <a:endParaRPr kumimoji="0" lang="fr-BE" sz="2000" b="0" i="0" u="none" strike="noStrike" kern="0" cap="none" spc="0" normalizeH="0" baseline="0" noProof="0" dirty="0">
              <a:ln>
                <a:noFill/>
              </a:ln>
              <a:solidFill>
                <a:srgbClr val="BFBFBF">
                  <a:lumMod val="50000"/>
                </a:srgb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8715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e + andere logo/présentation + autr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S:\BOSA\ppt\inspirations et bases\formes\BOSA_PPT_Calibri Ligh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255" y="5841061"/>
            <a:ext cx="415745" cy="102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:\BOSA\logo BOSA\BOSA_baseline_cmjn_transparent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745" y="5618909"/>
            <a:ext cx="2847919" cy="123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S:\LOGOS .BE\rgb_basic_p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644" y="6093296"/>
            <a:ext cx="704868" cy="666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S:\BOSA\ppt\inspirations et bases\formes\BOSA_PPT_Calibri Light2.png">
            <a:extLst>
              <a:ext uri="{FF2B5EF4-FFF2-40B4-BE49-F238E27FC236}">
                <a16:creationId xmlns:a16="http://schemas.microsoft.com/office/drawing/2014/main" id="{511B07D7-1B1C-4283-8B7C-C2AB72798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06" y="531965"/>
            <a:ext cx="4885204" cy="504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BDA691AB-22B9-4336-ACAD-76AE016C0A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7584" y="2780928"/>
            <a:ext cx="3168352" cy="1584176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BE" dirty="0"/>
              <a:t>ONDERTITEL/SOUS-TITRE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639D8ED0-A4E8-4EAD-BD50-3A7AB15AC92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7088" y="4437112"/>
            <a:ext cx="1944712" cy="1008112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100" b="1" baseline="0">
                <a:solidFill>
                  <a:schemeClr val="bg1"/>
                </a:solidFill>
              </a:defRPr>
            </a:lvl1pPr>
          </a:lstStyle>
          <a:p>
            <a:pPr marL="10001"/>
            <a:r>
              <a:rPr lang="fr-BE" sz="1200" dirty="0" err="1">
                <a:latin typeface="+mn-lt"/>
                <a:cs typeface="Calibri"/>
              </a:rPr>
              <a:t>Datum</a:t>
            </a:r>
            <a:r>
              <a:rPr lang="fr-BE" sz="1200" dirty="0">
                <a:latin typeface="+mn-lt"/>
                <a:cs typeface="Calibri"/>
              </a:rPr>
              <a:t>/date</a:t>
            </a:r>
          </a:p>
          <a:p>
            <a:pPr marL="10001"/>
            <a:r>
              <a:rPr lang="fr-BE" sz="1200" dirty="0" err="1">
                <a:latin typeface="+mn-lt"/>
                <a:cs typeface="Calibri"/>
              </a:rPr>
              <a:t>Naam</a:t>
            </a:r>
            <a:r>
              <a:rPr lang="fr-BE" sz="1200" dirty="0">
                <a:latin typeface="+mn-lt"/>
                <a:cs typeface="Calibri"/>
              </a:rPr>
              <a:t>/Nom</a:t>
            </a:r>
          </a:p>
          <a:p>
            <a:pPr marL="10001"/>
            <a:r>
              <a:rPr lang="fr-BE" sz="1200" dirty="0">
                <a:latin typeface="+mn-lt"/>
                <a:cs typeface="Calibri"/>
              </a:rPr>
              <a:t>DG – </a:t>
            </a:r>
            <a:r>
              <a:rPr lang="fr-BE" sz="1200" dirty="0" err="1">
                <a:latin typeface="+mn-lt"/>
                <a:cs typeface="Calibri"/>
              </a:rPr>
              <a:t>Dienst</a:t>
            </a:r>
            <a:r>
              <a:rPr lang="fr-BE" sz="1200" dirty="0">
                <a:latin typeface="+mn-lt"/>
                <a:cs typeface="Calibri"/>
              </a:rPr>
              <a:t>/Service</a:t>
            </a:r>
          </a:p>
        </p:txBody>
      </p:sp>
      <p:sp>
        <p:nvSpPr>
          <p:cNvPr id="13" name="Espace réservé du contenu 5">
            <a:extLst>
              <a:ext uri="{FF2B5EF4-FFF2-40B4-BE49-F238E27FC236}">
                <a16:creationId xmlns:a16="http://schemas.microsoft.com/office/drawing/2014/main" id="{92543818-D1AF-4FD8-99BE-627D3AB351F8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7585" y="1052736"/>
            <a:ext cx="3096344" cy="1584176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7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TITEL/TITRE</a:t>
            </a:r>
            <a:endParaRPr lang="fr-BE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230EA49-9AE7-44B8-B2B3-7602F7D5B7A4}"/>
              </a:ext>
            </a:extLst>
          </p:cNvPr>
          <p:cNvSpPr txBox="1"/>
          <p:nvPr/>
        </p:nvSpPr>
        <p:spPr bwMode="auto">
          <a:xfrm>
            <a:off x="3658340" y="5085184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/>
            <a:r>
              <a:rPr lang="fr-BE" sz="2000" dirty="0">
                <a:solidFill>
                  <a:schemeClr val="bg1"/>
                </a:solidFill>
                <a:latin typeface="+mn-lt"/>
              </a:rPr>
              <a:t>BOSA.be</a:t>
            </a:r>
          </a:p>
        </p:txBody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386BB87B-65E1-44F8-8D99-2C834F8383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300788" y="404813"/>
            <a:ext cx="2273300" cy="936625"/>
          </a:xfrm>
        </p:spPr>
        <p:txBody>
          <a:bodyPr/>
          <a:lstStyle>
            <a:lvl1pPr>
              <a:defRPr/>
            </a:lvl1pPr>
          </a:lstStyle>
          <a:p>
            <a:r>
              <a:rPr lang="fr-BE" dirty="0"/>
              <a:t>   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3109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dertitel /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numéro de diapositive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4104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dertitel 2 / sous-ti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numéro de diapositive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71600" y="2420888"/>
            <a:ext cx="7200611" cy="72166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7735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dertitel en tekst / sous-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 hasCustomPrompt="1"/>
          </p:nvPr>
        </p:nvSpPr>
        <p:spPr>
          <a:xfrm>
            <a:off x="683568" y="1268760"/>
            <a:ext cx="7704856" cy="496855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64A8BF3-EB21-47BC-880C-9EEB4F09D8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7211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  <p:sp>
        <p:nvSpPr>
          <p:cNvPr id="5" name="Espace réservé du texte 9"/>
          <p:cNvSpPr>
            <a:spLocks noGrp="1"/>
          </p:cNvSpPr>
          <p:nvPr>
            <p:ph type="body" sz="quarter" idx="11" hasCustomPrompt="1"/>
          </p:nvPr>
        </p:nvSpPr>
        <p:spPr>
          <a:xfrm>
            <a:off x="683568" y="476672"/>
            <a:ext cx="7704856" cy="57606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90949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ksten / 2 tex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611560" y="1268760"/>
            <a:ext cx="3960440" cy="4968552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268762"/>
            <a:ext cx="3960440" cy="496855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683754" y="547095"/>
            <a:ext cx="7704653" cy="73836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611560" y="6237312"/>
            <a:ext cx="7416824" cy="365125"/>
          </a:xfrm>
        </p:spPr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5124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 / 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611560" y="1268760"/>
            <a:ext cx="3960440" cy="50405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err="1"/>
              <a:t>Ondertitel</a:t>
            </a:r>
            <a:r>
              <a:rPr lang="fr-FR" dirty="0"/>
              <a:t>/Sous-titre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572000" y="1268760"/>
            <a:ext cx="3959423" cy="504054"/>
          </a:xfrm>
          <a:prstGeom prst="rect">
            <a:avLst/>
          </a:prstGeom>
        </p:spPr>
        <p:txBody>
          <a:bodyPr anchor="b"/>
          <a:lstStyle>
            <a:lvl1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err="1"/>
              <a:t>Ondertitel</a:t>
            </a:r>
            <a:r>
              <a:rPr lang="fr-FR" dirty="0"/>
              <a:t>/Sous-titre</a:t>
            </a:r>
          </a:p>
        </p:txBody>
      </p:sp>
      <p:sp>
        <p:nvSpPr>
          <p:cNvPr id="8" name="Tijdelijke aanduiding voor inhoud 2"/>
          <p:cNvSpPr>
            <a:spLocks noGrp="1"/>
          </p:cNvSpPr>
          <p:nvPr>
            <p:ph sz="half" idx="11" hasCustomPrompt="1"/>
          </p:nvPr>
        </p:nvSpPr>
        <p:spPr>
          <a:xfrm>
            <a:off x="611560" y="1772816"/>
            <a:ext cx="3960440" cy="4464496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9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772816"/>
            <a:ext cx="3960440" cy="4464496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>
          <a:xfrm>
            <a:off x="611560" y="6237312"/>
            <a:ext cx="7416824" cy="365125"/>
          </a:xfrm>
        </p:spPr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41536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 / 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017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S:\BOSA\ppt\inspirations et bases\formes\BOSA_PPT_Calibri Light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255" y="5841061"/>
            <a:ext cx="415745" cy="102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683568" y="1268760"/>
            <a:ext cx="7704856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40" name="Espace réservé du numéro de diapositive 39"/>
          <p:cNvSpPr>
            <a:spLocks noGrp="1"/>
          </p:cNvSpPr>
          <p:nvPr>
            <p:ph type="sldNum" sz="quarter" idx="4"/>
          </p:nvPr>
        </p:nvSpPr>
        <p:spPr>
          <a:xfrm>
            <a:off x="8028384" y="6237312"/>
            <a:ext cx="827112" cy="3600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  <a:latin typeface="+mn-lt"/>
              </a:defRPr>
            </a:lvl1pPr>
          </a:lstStyle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83754" y="547095"/>
            <a:ext cx="7704653" cy="738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pic>
        <p:nvPicPr>
          <p:cNvPr id="2050" name="Picture 2" descr="S:\BOSA\ppt\inspirations et bases\formes\BOSA_PPT_Calibri Light3png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3263" cy="1062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83568" y="6237312"/>
            <a:ext cx="7344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685" r:id="rId3"/>
    <p:sldLayoutId id="2147483745" r:id="rId4"/>
    <p:sldLayoutId id="2147483686" r:id="rId5"/>
    <p:sldLayoutId id="2147483744" r:id="rId6"/>
    <p:sldLayoutId id="2147483687" r:id="rId7"/>
    <p:sldLayoutId id="2147483688" r:id="rId8"/>
    <p:sldLayoutId id="2147483690" r:id="rId9"/>
    <p:sldLayoutId id="2147483691" r:id="rId10"/>
  </p:sldLayoutIdLst>
  <p:hf hdr="0"/>
  <p:txStyles>
    <p:titleStyle>
      <a:lvl1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2pPr>
      <a:lvl3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3pPr>
      <a:lvl4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4pPr>
      <a:lvl5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5pPr>
      <a:lvl6pPr marL="4572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6pPr>
      <a:lvl7pPr marL="9144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7pPr>
      <a:lvl8pPr marL="13716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8pPr>
      <a:lvl9pPr marL="18288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9pPr>
    </p:titleStyle>
    <p:bodyStyle>
      <a:lvl1pPr marL="0" indent="0" algn="l" rtl="0" eaLnBrk="1" fontAlgn="base" hangingPunct="1">
        <a:lnSpc>
          <a:spcPct val="150000"/>
        </a:lnSpc>
        <a:spcBef>
          <a:spcPct val="0"/>
        </a:spcBef>
        <a:spcAft>
          <a:spcPts val="0"/>
        </a:spcAft>
        <a:buNone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accent2">
              <a:lumMod val="50000"/>
            </a:schemeClr>
          </a:solidFill>
          <a:latin typeface="+mn-lt"/>
        </a:defRPr>
      </a:lvl2pPr>
      <a:lvl3pPr marL="1143000" indent="-2286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SzPct val="60000"/>
        <a:buFont typeface="Courier New" panose="02070309020205020404" pitchFamily="49" charset="0"/>
        <a:buChar char="o"/>
        <a:defRPr sz="2000">
          <a:solidFill>
            <a:schemeClr val="accent2">
              <a:lumMod val="50000"/>
            </a:schemeClr>
          </a:solidFill>
          <a:latin typeface="+mn-lt"/>
        </a:defRPr>
      </a:lvl3pPr>
      <a:lvl4pPr marL="1600200" indent="-2286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accent2">
              <a:lumMod val="50000"/>
            </a:schemeClr>
          </a:solidFill>
          <a:latin typeface="+mn-lt"/>
        </a:defRPr>
      </a:lvl4pPr>
      <a:lvl5pPr marL="2057400" indent="-2286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accent2">
              <a:lumMod val="50000"/>
            </a:schemeClr>
          </a:solidFill>
          <a:latin typeface="+mn-lt"/>
        </a:defRPr>
      </a:lvl5pPr>
      <a:lvl6pPr marL="2514600" indent="-228600" algn="l" rtl="0" eaLnBrk="1" fontAlgn="base" hangingPunct="1">
        <a:lnSpc>
          <a:spcPts val="14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ts val="14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ts val="14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ts val="14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39"/>
          <p:cNvSpPr>
            <a:spLocks noGrp="1"/>
          </p:cNvSpPr>
          <p:nvPr>
            <p:ph type="sldNum" sz="quarter" idx="4"/>
          </p:nvPr>
        </p:nvSpPr>
        <p:spPr>
          <a:xfrm rot="5400000">
            <a:off x="-375518" y="5568206"/>
            <a:ext cx="161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  <a:latin typeface="+mn-lt"/>
              </a:defRPr>
            </a:lvl1pPr>
          </a:lstStyle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pic>
        <p:nvPicPr>
          <p:cNvPr id="6" name="Picture 3" descr="S:\BOSA\ppt\inspirations et bases\formes\BOSA_PPT_Calibri Ligh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03319" y="6138937"/>
            <a:ext cx="415745" cy="102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S:\BOSA\ppt\inspirations et bases\formes\BOSA_PPT_Calibri Light3pn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410916" y="-329821"/>
            <a:ext cx="403263" cy="1062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042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Katleen.seeuws@bosa.fgov.b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07C892-2085-4A47-9766-C10B06C0CF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BE" dirty="0"/>
              <a:t>PEMPAL </a:t>
            </a:r>
            <a:r>
              <a:rPr lang="ru-RU" dirty="0"/>
              <a:t>Брюссель</a:t>
            </a:r>
            <a:endParaRPr lang="nl-BE" dirty="0"/>
          </a:p>
          <a:p>
            <a:r>
              <a:rPr lang="nl-BE" dirty="0"/>
              <a:t>27/02/18 – 02/03/18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8B9D571-4A80-4F5C-B6D8-0AC40657617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27584" y="1052736"/>
            <a:ext cx="3973016" cy="1584176"/>
          </a:xfrm>
        </p:spPr>
        <p:txBody>
          <a:bodyPr/>
          <a:lstStyle/>
          <a:p>
            <a:r>
              <a:rPr lang="ru-RU" dirty="0"/>
              <a:t>Система внутреннего контроля в государственном секторе (ГВК) в Бельгии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83473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07C892-2085-4A47-9766-C10B06C0CF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4437112"/>
            <a:ext cx="2304752" cy="1008112"/>
          </a:xfrm>
        </p:spPr>
        <p:txBody>
          <a:bodyPr>
            <a:normAutofit/>
          </a:bodyPr>
          <a:lstStyle/>
          <a:p>
            <a:r>
              <a:rPr lang="ru-RU" dirty="0"/>
              <a:t>Контактная информация</a:t>
            </a:r>
            <a:r>
              <a:rPr lang="nl-BE" dirty="0"/>
              <a:t>:</a:t>
            </a:r>
          </a:p>
          <a:p>
            <a:r>
              <a:rPr lang="nl-BE" dirty="0" err="1"/>
              <a:t>Katleen</a:t>
            </a:r>
            <a:r>
              <a:rPr lang="nl-BE" dirty="0"/>
              <a:t> SEEUWS</a:t>
            </a:r>
          </a:p>
          <a:p>
            <a:r>
              <a:rPr lang="nl-BE" dirty="0">
                <a:hlinkClick r:id="rId2"/>
              </a:rPr>
              <a:t>Katleen.seeuws@bosa.fgov.be</a:t>
            </a:r>
            <a:endParaRPr lang="nl-BE" dirty="0"/>
          </a:p>
          <a:p>
            <a:endParaRPr lang="nl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8B9D571-4A80-4F5C-B6D8-0AC40657617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85800" y="1196752"/>
            <a:ext cx="4318248" cy="2520280"/>
          </a:xfrm>
        </p:spPr>
        <p:txBody>
          <a:bodyPr/>
          <a:lstStyle/>
          <a:p>
            <a:pPr algn="ctr"/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Осуществлять изменения сложно, так как люди переоценивают то, что имеют, и недооценивают то, что могли бы получить, отказавшись от этого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J.Belasco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&amp; R. Stayer -</a:t>
            </a:r>
            <a:endParaRPr lang="nl-B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94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8418C10-866D-46D4-B04D-E21454857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2</a:t>
            </a:fld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4B1CB2-FB50-456F-97E4-D68649292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altLang="nl-BE" dirty="0"/>
              <a:t>Законодательная база</a:t>
            </a:r>
            <a:endParaRPr lang="fr-BE" altLang="nl-BE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altLang="nl-BE" dirty="0"/>
              <a:t>Действующие лица</a:t>
            </a:r>
            <a:r>
              <a:rPr lang="fr-BE" altLang="nl-BE" dirty="0"/>
              <a:t> 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altLang="nl-BE" dirty="0"/>
              <a:t>Структуры подотчётности</a:t>
            </a:r>
            <a:r>
              <a:rPr lang="fr-BE" altLang="nl-BE" dirty="0"/>
              <a:t> 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altLang="nl-BE" dirty="0"/>
              <a:t>Внедрение системы ГВК и практический инструментарий</a:t>
            </a:r>
            <a:endParaRPr lang="fr-BE" altLang="nl-BE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altLang="nl-BE" dirty="0"/>
              <a:t>Роль внутреннего аудита в системе ГВК</a:t>
            </a:r>
            <a:r>
              <a:rPr lang="fr-BE" altLang="nl-BE" dirty="0"/>
              <a:t>C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altLang="nl-BE" dirty="0"/>
              <a:t>Содержание мероприятий ВА</a:t>
            </a:r>
            <a:endParaRPr lang="fr-BE" altLang="nl-BE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altLang="nl-BE" dirty="0"/>
              <a:t>Извлечённые уроки</a:t>
            </a:r>
            <a:r>
              <a:rPr lang="fr-BE" altLang="nl-BE" dirty="0"/>
              <a:t> </a:t>
            </a:r>
            <a:endParaRPr lang="nl-NL" altLang="nl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CE84C2-4C16-4B58-AD04-BD9F002C0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</a:t>
            </a:r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83324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8418C10-866D-46D4-B04D-E21454857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3</a:t>
            </a:fld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4B1CB2-FB50-456F-97E4-D68649292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3551" y="1658798"/>
            <a:ext cx="7704856" cy="4968552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nl-BE" dirty="0"/>
              <a:t>T</a:t>
            </a:r>
            <a:r>
              <a:rPr lang="ru-RU" dirty="0" err="1"/>
              <a:t>ри</a:t>
            </a:r>
            <a:r>
              <a:rPr lang="ru-RU" dirty="0"/>
              <a:t> королевских указа по ГВК в</a:t>
            </a:r>
            <a:r>
              <a:rPr lang="nl-BE" dirty="0"/>
              <a:t> 2007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nl-BE" sz="8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Королевский указ о функциях управления </a:t>
            </a:r>
            <a:r>
              <a:rPr lang="nl-BE" dirty="0">
                <a:sym typeface="Wingdings" panose="05000000000000000000" pitchFamily="2" charset="2"/>
              </a:rPr>
              <a:t>(2001)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nl-BE" sz="800" dirty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Закон о федеральном бюджете и счетах</a:t>
            </a:r>
            <a:r>
              <a:rPr lang="nl-BE" dirty="0">
                <a:sym typeface="Wingdings" panose="05000000000000000000" pitchFamily="2" charset="2"/>
              </a:rPr>
              <a:t> (2003)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nl-BE" sz="800" dirty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Закон об информаторах</a:t>
            </a:r>
            <a:r>
              <a:rPr lang="nl-BE" dirty="0">
                <a:sym typeface="Wingdings" panose="05000000000000000000" pitchFamily="2" charset="2"/>
              </a:rPr>
              <a:t> (2013)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nl-BE" sz="800" dirty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Королевский указ о централизованной службе внутреннего аудита </a:t>
            </a:r>
            <a:r>
              <a:rPr lang="nl-BE" dirty="0">
                <a:sym typeface="Wingdings" panose="05000000000000000000" pitchFamily="2" charset="2"/>
              </a:rPr>
              <a:t>(2016)</a:t>
            </a:r>
          </a:p>
          <a:p>
            <a:endParaRPr lang="nl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CE84C2-4C16-4B58-AD04-BD9F002C0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1. </a:t>
            </a:r>
            <a:r>
              <a:rPr lang="ru-RU" dirty="0"/>
              <a:t>ЗАКОНОДАТЕЛЬНАЯ БАЗА</a:t>
            </a:r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41913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8418C10-866D-46D4-B04D-E21454857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4</a:t>
            </a:fld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4B1CB2-FB50-456F-97E4-D68649292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Действующие меры внутреннего контроля и управленческого контроля</a:t>
            </a:r>
            <a:r>
              <a:rPr lang="nl-BE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/>
              <a:t>Руководство </a:t>
            </a:r>
            <a:r>
              <a:rPr lang="nl-BE" sz="1800" dirty="0"/>
              <a:t>(</a:t>
            </a:r>
            <a:r>
              <a:rPr lang="ru-RU" sz="1800" dirty="0"/>
              <a:t>полномочия</a:t>
            </a:r>
            <a:r>
              <a:rPr lang="nl-BE" sz="1800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/>
              <a:t>Персонал</a:t>
            </a:r>
            <a:endParaRPr lang="nl-BE" sz="1800" dirty="0"/>
          </a:p>
          <a:p>
            <a:pPr lvl="1">
              <a:buFont typeface="Wingdings" panose="05000000000000000000" pitchFamily="2" charset="2"/>
              <a:buChar char="§"/>
            </a:pPr>
            <a:endParaRPr lang="nl-BE" sz="1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Функции поддержки и координации</a:t>
            </a:r>
            <a:r>
              <a:rPr lang="nl-BE" dirty="0">
                <a:sym typeface="Wingdings" panose="05000000000000000000" pitchFamily="2" charset="2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>
                <a:sym typeface="Wingdings" panose="05000000000000000000" pitchFamily="2" charset="2"/>
              </a:rPr>
              <a:t>ЦПГ и Бюро по вопросам этики</a:t>
            </a:r>
            <a:endParaRPr lang="nl-BE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>
                <a:sym typeface="Wingdings" panose="05000000000000000000" pitchFamily="2" charset="2"/>
              </a:rPr>
              <a:t>Финансовая и бюджетная поддержка</a:t>
            </a:r>
            <a:endParaRPr lang="nl-BE" sz="1800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>
                <a:sym typeface="Wingdings" panose="05000000000000000000" pitchFamily="2" charset="2"/>
              </a:rPr>
              <a:t>Оценка политики </a:t>
            </a:r>
            <a:r>
              <a:rPr lang="nl-BE" sz="1800" dirty="0">
                <a:sym typeface="Wingdings" panose="05000000000000000000" pitchFamily="2" charset="2"/>
              </a:rPr>
              <a:t>(</a:t>
            </a:r>
            <a:r>
              <a:rPr lang="ru-RU" sz="1800" dirty="0">
                <a:sym typeface="Wingdings" panose="05000000000000000000" pitchFamily="2" charset="2"/>
              </a:rPr>
              <a:t>в процессе выполнения</a:t>
            </a:r>
            <a:r>
              <a:rPr lang="nl-BE" sz="1800" dirty="0">
                <a:sym typeface="Wingdings" panose="05000000000000000000" pitchFamily="2" charset="2"/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nl-BE" sz="1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Оценка независимыми специалистами ВА</a:t>
            </a:r>
            <a:r>
              <a:rPr lang="nl-BE" dirty="0">
                <a:sym typeface="Wingdings" panose="05000000000000000000" pitchFamily="2" charset="2"/>
              </a:rPr>
              <a:t>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>
                <a:sym typeface="Wingdings" panose="05000000000000000000" pitchFamily="2" charset="2"/>
              </a:rPr>
              <a:t>Централизованная служба внутреннего аудита</a:t>
            </a:r>
            <a:r>
              <a:rPr lang="nl-BE" sz="1800" dirty="0">
                <a:sym typeface="Wingdings" panose="05000000000000000000" pitchFamily="2" charset="2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altLang="nl-BE" sz="1800" dirty="0">
                <a:sym typeface="Wingdings" panose="05000000000000000000" pitchFamily="2" charset="2"/>
              </a:rPr>
              <a:t>Роль Комитета по аудиту</a:t>
            </a:r>
            <a:endParaRPr lang="fr-BE" altLang="nl-BE" dirty="0"/>
          </a:p>
          <a:p>
            <a:endParaRPr lang="nl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CE84C2-4C16-4B58-AD04-BD9F002C0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2. </a:t>
            </a:r>
            <a:r>
              <a:rPr lang="ru-RU" dirty="0"/>
              <a:t>ДЕЙСТВУЮЩИЕ ЛИЦА</a:t>
            </a:r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31875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8418C10-866D-46D4-B04D-E21454857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5</a:t>
            </a:fld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4B1CB2-FB50-456F-97E4-D68649292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9222" y="1448781"/>
            <a:ext cx="8083778" cy="4968552"/>
          </a:xfrm>
        </p:spPr>
        <p:txBody>
          <a:bodyPr>
            <a:normAutofit/>
          </a:bodyPr>
          <a:lstStyle/>
          <a:p>
            <a:pPr algn="ctr"/>
            <a:r>
              <a:rPr lang="ru-RU" b="1" i="1" dirty="0"/>
              <a:t>«Треугольник подотчётности»</a:t>
            </a:r>
            <a:r>
              <a:rPr lang="nl-BE" b="1" i="1" dirty="0"/>
              <a:t> </a:t>
            </a:r>
          </a:p>
          <a:p>
            <a:pPr algn="ctr"/>
            <a:r>
              <a:rPr lang="nl-BE" i="1" dirty="0"/>
              <a:t>(</a:t>
            </a:r>
            <a:r>
              <a:rPr lang="ru-RU" i="1" dirty="0"/>
              <a:t>ответственность – полномочия – подотчётность)</a:t>
            </a:r>
            <a:endParaRPr lang="nl-BE" i="1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nl-BE" sz="1200" dirty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Управленческий контракт</a:t>
            </a:r>
            <a:endParaRPr lang="nl-BE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nl-BE" sz="8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Ежегодные отчёты по ГВК</a:t>
            </a:r>
            <a:endParaRPr lang="nl-BE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nl-BE" sz="8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Оценка политики </a:t>
            </a:r>
            <a:r>
              <a:rPr lang="nl-BE" dirty="0"/>
              <a:t>(</a:t>
            </a:r>
            <a:r>
              <a:rPr lang="ru-RU" dirty="0"/>
              <a:t>в процессе выполнения</a:t>
            </a:r>
            <a:r>
              <a:rPr lang="nl-BE" dirty="0"/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nl-BE" sz="8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BE" dirty="0"/>
              <a:t> </a:t>
            </a:r>
            <a:r>
              <a:rPr lang="ru-RU" dirty="0"/>
              <a:t>Цикл ежегодной оценки эффективности</a:t>
            </a:r>
            <a:endParaRPr lang="nl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CE84C2-4C16-4B58-AD04-BD9F002C0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3. </a:t>
            </a:r>
            <a:r>
              <a:rPr lang="ru-RU" dirty="0"/>
              <a:t>СТРУКТУРЫ ПОДОТЧЁТНОСТИ</a:t>
            </a:r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29250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8418C10-866D-46D4-B04D-E21454857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6</a:t>
            </a:fld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4B1CB2-FB50-456F-97E4-D68649292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3568" y="1391997"/>
            <a:ext cx="7992888" cy="4968552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Предоставление консультаций и поддержки</a:t>
            </a:r>
            <a:r>
              <a:rPr lang="nl-BE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/>
              <a:t>Практические руководства по разработке системы ГВК и документальному отражению её деятельности  </a:t>
            </a:r>
            <a:endParaRPr lang="nl-BE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/>
              <a:t>Инструменты самооценки</a:t>
            </a:r>
            <a:r>
              <a:rPr lang="nl-BE" sz="1800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/>
              <a:t>Сравнительный анализ и сетевое взаимодействие</a:t>
            </a:r>
            <a:r>
              <a:rPr lang="nl-BE" sz="1800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/>
              <a:t>Тренинги и обучающие семинары</a:t>
            </a:r>
            <a:endParaRPr lang="nl-BE" sz="1800" dirty="0"/>
          </a:p>
          <a:p>
            <a:pPr marL="457200" lvl="1" indent="0">
              <a:buNone/>
            </a:pPr>
            <a:endParaRPr lang="nl-BE" sz="9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Интеграция ГВК</a:t>
            </a:r>
            <a:endParaRPr lang="nl-BE" dirty="0"/>
          </a:p>
          <a:p>
            <a:pPr lvl="1" indent="-342900">
              <a:buFont typeface="Wingdings" panose="05000000000000000000" pitchFamily="2" charset="2"/>
              <a:buChar char="§"/>
            </a:pPr>
            <a:r>
              <a:rPr lang="ru-RU" dirty="0"/>
              <a:t>Используя управленческий цикл</a:t>
            </a:r>
            <a:r>
              <a:rPr lang="nl-BE" dirty="0"/>
              <a:t> (PDCA – </a:t>
            </a:r>
            <a:r>
              <a:rPr lang="ru-RU" dirty="0"/>
              <a:t>«Планирование-Действие-Проверка-Корректировка»</a:t>
            </a:r>
            <a:r>
              <a:rPr lang="nl-BE" dirty="0"/>
              <a:t>)</a:t>
            </a:r>
          </a:p>
          <a:p>
            <a:pPr lvl="1" indent="-342900">
              <a:buFont typeface="Wingdings" panose="05000000000000000000" pitchFamily="2" charset="2"/>
              <a:buChar char="§"/>
            </a:pPr>
            <a:r>
              <a:rPr lang="ru-RU" dirty="0"/>
              <a:t>Все аспекты</a:t>
            </a:r>
            <a:r>
              <a:rPr lang="nl-BE" dirty="0"/>
              <a:t> (</a:t>
            </a:r>
            <a:r>
              <a:rPr lang="ru-RU" dirty="0"/>
              <a:t>соблюдение требований, операционная деятельность, безопасность</a:t>
            </a:r>
            <a:r>
              <a:rPr lang="nl-BE" dirty="0"/>
              <a:t>,…) </a:t>
            </a:r>
          </a:p>
          <a:p>
            <a:pPr marL="457200" lvl="1" indent="0">
              <a:buNone/>
            </a:pPr>
            <a:endParaRPr lang="nl-BE" sz="8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Привлечение всех служб, подразделений и сотрудников</a:t>
            </a:r>
            <a:endParaRPr lang="nl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CE84C2-4C16-4B58-AD04-BD9F002C0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754" y="547095"/>
            <a:ext cx="7992702" cy="738360"/>
          </a:xfrm>
        </p:spPr>
        <p:txBody>
          <a:bodyPr>
            <a:normAutofit fontScale="90000"/>
          </a:bodyPr>
          <a:lstStyle/>
          <a:p>
            <a:r>
              <a:rPr lang="nl-BE" dirty="0"/>
              <a:t>4. </a:t>
            </a:r>
            <a:r>
              <a:rPr lang="ru-RU" dirty="0"/>
              <a:t>ВНЕДРЕНИЕ СИСТЕМЫ ГВК И ПРАКТИЧЕСКИЙ ИНСТРУМЕНТАРИЙ</a:t>
            </a:r>
            <a:endParaRPr lang="nl-BE" sz="31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29384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8418C10-866D-46D4-B04D-E21454857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7</a:t>
            </a:fld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4B1CB2-FB50-456F-97E4-D68649292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3568" y="1391997"/>
            <a:ext cx="7704856" cy="496855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Независимость и объективность</a:t>
            </a:r>
            <a:endParaRPr lang="nl-BE" dirty="0"/>
          </a:p>
          <a:p>
            <a:pPr lvl="1" indent="-342900">
              <a:buFont typeface="Wingdings" panose="05000000000000000000" pitchFamily="2" charset="2"/>
              <a:buChar char="§"/>
            </a:pPr>
            <a:r>
              <a:rPr lang="ru-RU" sz="1800" dirty="0"/>
              <a:t>Положение</a:t>
            </a:r>
            <a:endParaRPr lang="nl-BE" sz="1800" dirty="0"/>
          </a:p>
          <a:p>
            <a:pPr lvl="1" indent="-342900">
              <a:buFont typeface="Wingdings" panose="05000000000000000000" pitchFamily="2" charset="2"/>
              <a:buChar char="§"/>
            </a:pPr>
            <a:r>
              <a:rPr lang="ru-RU" sz="1800" dirty="0"/>
              <a:t>Формальные полномочия</a:t>
            </a:r>
            <a:r>
              <a:rPr lang="nl-BE" sz="1800" dirty="0"/>
              <a:t> </a:t>
            </a:r>
          </a:p>
          <a:p>
            <a:pPr lvl="1" indent="-342900">
              <a:buFont typeface="Wingdings" panose="05000000000000000000" pitchFamily="2" charset="2"/>
              <a:buChar char="§"/>
            </a:pPr>
            <a:r>
              <a:rPr lang="ru-RU" sz="1800" dirty="0"/>
              <a:t>Бюджет</a:t>
            </a:r>
          </a:p>
          <a:p>
            <a:pPr lvl="1" indent="-342900">
              <a:buFont typeface="Wingdings" panose="05000000000000000000" pitchFamily="2" charset="2"/>
              <a:buChar char="§"/>
            </a:pPr>
            <a:r>
              <a:rPr lang="ru-RU" sz="1800" dirty="0"/>
              <a:t>Подчинённость</a:t>
            </a:r>
          </a:p>
          <a:p>
            <a:pPr lvl="1" indent="-342900">
              <a:buFont typeface="Wingdings" panose="05000000000000000000" pitchFamily="2" charset="2"/>
              <a:buChar char="§"/>
            </a:pPr>
            <a:r>
              <a:rPr lang="ru-RU" sz="1800" dirty="0"/>
              <a:t>Профессионализм</a:t>
            </a:r>
            <a:endParaRPr lang="nl-BE" sz="1800" dirty="0"/>
          </a:p>
          <a:p>
            <a:endParaRPr lang="nl-BE" sz="8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Предоставление гарантий и консультаций</a:t>
            </a:r>
            <a:r>
              <a:rPr lang="nl-BE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/>
              <a:t>Прагматичный подход</a:t>
            </a:r>
            <a:endParaRPr lang="nl-BE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/>
              <a:t>Учёт степени развития системы ВК</a:t>
            </a:r>
            <a:endParaRPr lang="nl-BE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/>
              <a:t>Тесное сотрудничество с ЦПГ</a:t>
            </a:r>
            <a:endParaRPr lang="nl-BE" sz="1800" dirty="0"/>
          </a:p>
          <a:p>
            <a:endParaRPr lang="nl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CE84C2-4C16-4B58-AD04-BD9F002C0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754" y="547095"/>
            <a:ext cx="7992702" cy="738360"/>
          </a:xfrm>
        </p:spPr>
        <p:txBody>
          <a:bodyPr>
            <a:normAutofit fontScale="90000"/>
          </a:bodyPr>
          <a:lstStyle/>
          <a:p>
            <a:r>
              <a:rPr lang="nl-BE" dirty="0"/>
              <a:t>5. </a:t>
            </a:r>
            <a:r>
              <a:rPr lang="ru-RU" dirty="0"/>
              <a:t>РОЛЬ ВНУТРЕННЕГО АУДИТА В СИСТЕМЕ ГВК</a:t>
            </a:r>
            <a:endParaRPr lang="nl-BE" sz="31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172815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8418C10-866D-46D4-B04D-E21454857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8</a:t>
            </a:fld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4B1CB2-FB50-456F-97E4-D68649292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600" y="1143000"/>
            <a:ext cx="7778824" cy="5432613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Государственное управление, управление риском и ВК</a:t>
            </a:r>
            <a:endParaRPr lang="nl-BE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nl-BE" sz="9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Все типы аудита</a:t>
            </a:r>
            <a:endParaRPr lang="nl-BE" dirty="0"/>
          </a:p>
          <a:p>
            <a:endParaRPr lang="nl-BE" sz="8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Планирование аудита исходя из риска</a:t>
            </a:r>
            <a:endParaRPr lang="nl-BE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nl-BE" sz="9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Запросы руководства</a:t>
            </a:r>
            <a:endParaRPr lang="nl-BE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nl-BE" sz="9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Единый аудит</a:t>
            </a:r>
            <a:r>
              <a:rPr lang="nl-BE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nl-BE" sz="8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Роль Комитета по аудиту</a:t>
            </a:r>
            <a:endParaRPr lang="nl-BE" dirty="0"/>
          </a:p>
          <a:p>
            <a:endParaRPr lang="nl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CE84C2-4C16-4B58-AD04-BD9F002C0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754" y="547095"/>
            <a:ext cx="8460246" cy="738360"/>
          </a:xfrm>
        </p:spPr>
        <p:txBody>
          <a:bodyPr>
            <a:normAutofit/>
          </a:bodyPr>
          <a:lstStyle/>
          <a:p>
            <a:r>
              <a:rPr lang="nl-BE" dirty="0"/>
              <a:t>6. </a:t>
            </a:r>
            <a:r>
              <a:rPr lang="ru-RU" dirty="0"/>
              <a:t>СОДЕРЖАНИЕ МЕРОПРИЯТИЙ ВА</a:t>
            </a:r>
            <a:endParaRPr lang="nl-BE" sz="31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070788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8418C10-866D-46D4-B04D-E21454857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9</a:t>
            </a:fld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4B1CB2-FB50-456F-97E4-D68649292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9238" y="1448781"/>
            <a:ext cx="8007561" cy="4968552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altLang="nl-BE" dirty="0"/>
              <a:t>Законодательное закрепление</a:t>
            </a:r>
            <a:r>
              <a:rPr lang="fr-BE" altLang="nl-BE" dirty="0"/>
              <a:t>       	</a:t>
            </a:r>
            <a:r>
              <a:rPr lang="ru-RU" altLang="nl-BE" i="1" dirty="0"/>
              <a:t>стимул</a:t>
            </a:r>
            <a:endParaRPr lang="fr-BE" altLang="nl-BE" i="1" dirty="0"/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fr-BE" altLang="nl-BE" sz="900" dirty="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altLang="nl-BE" dirty="0"/>
              <a:t>«Тон задаётся сверху»</a:t>
            </a:r>
            <a:r>
              <a:rPr lang="fr-BE" altLang="nl-BE" dirty="0"/>
              <a:t> </a:t>
            </a:r>
            <a:r>
              <a:rPr lang="fr-BE" altLang="nl-BE" dirty="0">
                <a:sym typeface="Wingdings" panose="05000000000000000000" pitchFamily="2" charset="2"/>
              </a:rPr>
              <a:t>     </a:t>
            </a:r>
            <a:r>
              <a:rPr lang="fr-BE" altLang="nl-BE" dirty="0"/>
              <a:t>   	</a:t>
            </a:r>
            <a:r>
              <a:rPr lang="ru-RU" altLang="nl-BE" dirty="0"/>
              <a:t>	</a:t>
            </a:r>
            <a:r>
              <a:rPr lang="ru-RU" altLang="nl-BE" i="1" dirty="0"/>
              <a:t>информированность</a:t>
            </a:r>
            <a:endParaRPr lang="fr-BE" altLang="nl-BE" i="1" dirty="0"/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fr-BE" altLang="nl-BE" sz="900" dirty="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altLang="nl-BE" dirty="0"/>
              <a:t>Изменения в контрольной среде</a:t>
            </a:r>
            <a:r>
              <a:rPr lang="fr-BE" altLang="nl-BE" dirty="0"/>
              <a:t>              </a:t>
            </a:r>
            <a:r>
              <a:rPr lang="ru-RU" altLang="nl-BE" i="1" dirty="0"/>
              <a:t>поддержка и вовлечённость</a:t>
            </a:r>
            <a:r>
              <a:rPr lang="fr-BE" altLang="nl-BE" i="1" dirty="0"/>
              <a:t>                              					</a:t>
            </a:r>
            <a:endParaRPr lang="fr-BE" altLang="nl-BE" sz="900" dirty="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altLang="nl-BE" dirty="0"/>
              <a:t>Включение в управленческий цикл и единый аудит</a:t>
            </a:r>
            <a:r>
              <a:rPr lang="fr-BE" altLang="nl-BE" dirty="0"/>
              <a:t>       			      		</a:t>
            </a:r>
            <a:r>
              <a:rPr lang="ru-RU" altLang="nl-BE" i="1" dirty="0"/>
              <a:t>эффективность и действенности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altLang="nl-BE" dirty="0"/>
              <a:t>От проверки исполнения – </a:t>
            </a:r>
          </a:p>
          <a:p>
            <a:pPr>
              <a:spcBef>
                <a:spcPts val="0"/>
              </a:spcBef>
            </a:pPr>
            <a:r>
              <a:rPr lang="ru-RU" altLang="nl-BE" dirty="0"/>
              <a:t> к оценке эффективности</a:t>
            </a:r>
            <a:r>
              <a:rPr lang="fr-BE" altLang="nl-BE" dirty="0"/>
              <a:t>        </a:t>
            </a:r>
            <a:r>
              <a:rPr lang="ru-RU" altLang="nl-BE" dirty="0"/>
              <a:t>		</a:t>
            </a:r>
            <a:r>
              <a:rPr lang="ru-RU" altLang="nl-BE" i="1" dirty="0"/>
              <a:t>дополнительная польза</a:t>
            </a:r>
            <a:endParaRPr lang="fr-BE" altLang="nl-BE" i="1" dirty="0"/>
          </a:p>
          <a:p>
            <a:pPr>
              <a:spcBef>
                <a:spcPts val="0"/>
              </a:spcBef>
            </a:pPr>
            <a:r>
              <a:rPr lang="fr-BE" altLang="nl-BE" sz="1400" dirty="0"/>
              <a:t>	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altLang="nl-BE" dirty="0"/>
              <a:t>Надёжная система ГВК с 3 «линиями обороны» </a:t>
            </a:r>
            <a:r>
              <a:rPr lang="fr-BE" altLang="nl-BE" dirty="0"/>
              <a:t>	         </a:t>
            </a:r>
            <a:r>
              <a:rPr lang="ru-RU" altLang="nl-BE" i="1" dirty="0"/>
              <a:t>ясные роли и обязанности</a:t>
            </a:r>
            <a:endParaRPr lang="fr-BE" altLang="nl-BE" i="1" dirty="0"/>
          </a:p>
          <a:p>
            <a:endParaRPr lang="nl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CE84C2-4C16-4B58-AD04-BD9F002C0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754" y="547095"/>
            <a:ext cx="8460246" cy="738360"/>
          </a:xfrm>
        </p:spPr>
        <p:txBody>
          <a:bodyPr>
            <a:normAutofit/>
          </a:bodyPr>
          <a:lstStyle/>
          <a:p>
            <a:r>
              <a:rPr lang="nl-BE" dirty="0"/>
              <a:t>7. </a:t>
            </a:r>
            <a:r>
              <a:rPr lang="ru-RU" dirty="0"/>
              <a:t>ИЗВЛЕЧЁННЫЕ УРОКИ</a:t>
            </a:r>
            <a:endParaRPr lang="nl-BE" sz="31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  <p:sp>
        <p:nvSpPr>
          <p:cNvPr id="6" name="Right Arrow 5"/>
          <p:cNvSpPr/>
          <p:nvPr/>
        </p:nvSpPr>
        <p:spPr>
          <a:xfrm flipV="1">
            <a:off x="4724400" y="1671783"/>
            <a:ext cx="533400" cy="45719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7" name="Right Arrow 6"/>
          <p:cNvSpPr/>
          <p:nvPr/>
        </p:nvSpPr>
        <p:spPr>
          <a:xfrm>
            <a:off x="4343400" y="2133600"/>
            <a:ext cx="762000" cy="101353"/>
          </a:xfrm>
          <a:prstGeom prst="rightArrow">
            <a:avLst>
              <a:gd name="adj1" fmla="val 50000"/>
              <a:gd name="adj2" fmla="val 473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Right Arrow 7"/>
          <p:cNvSpPr/>
          <p:nvPr/>
        </p:nvSpPr>
        <p:spPr>
          <a:xfrm>
            <a:off x="5105400" y="2667000"/>
            <a:ext cx="381000" cy="720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ight Arrow 8"/>
          <p:cNvSpPr/>
          <p:nvPr/>
        </p:nvSpPr>
        <p:spPr>
          <a:xfrm>
            <a:off x="3505200" y="4191000"/>
            <a:ext cx="762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Right Arrow 9"/>
          <p:cNvSpPr/>
          <p:nvPr/>
        </p:nvSpPr>
        <p:spPr>
          <a:xfrm>
            <a:off x="4067945" y="4953000"/>
            <a:ext cx="808856" cy="86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ight Arrow 10"/>
          <p:cNvSpPr/>
          <p:nvPr/>
        </p:nvSpPr>
        <p:spPr>
          <a:xfrm>
            <a:off x="6858001" y="5661248"/>
            <a:ext cx="68580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90816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plate_BOSA">
  <a:themeElements>
    <a:clrScheme name="BOSA">
      <a:dk1>
        <a:srgbClr val="008BAC"/>
      </a:dk1>
      <a:lt1>
        <a:srgbClr val="FFFFFF"/>
      </a:lt1>
      <a:dk2>
        <a:srgbClr val="008BAC"/>
      </a:dk2>
      <a:lt2>
        <a:srgbClr val="FFFFFF"/>
      </a:lt2>
      <a:accent1>
        <a:srgbClr val="564E49"/>
      </a:accent1>
      <a:accent2>
        <a:srgbClr val="3AAF9C"/>
      </a:accent2>
      <a:accent3>
        <a:srgbClr val="1A5066"/>
      </a:accent3>
      <a:accent4>
        <a:srgbClr val="1F9F45"/>
      </a:accent4>
      <a:accent5>
        <a:srgbClr val="F15A29"/>
      </a:accent5>
      <a:accent6>
        <a:srgbClr val="6B6F9B"/>
      </a:accent6>
      <a:hlink>
        <a:srgbClr val="00B0F0"/>
      </a:hlink>
      <a:folHlink>
        <a:srgbClr val="BFBFBF"/>
      </a:folHlink>
    </a:clrScheme>
    <a:fontScheme name="BOSA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bg1"/>
        </a:solidFill>
        <a:ln w="9525">
          <a:noFill/>
          <a:miter lim="800000"/>
          <a:headEnd/>
          <a:tailEnd/>
        </a:ln>
      </a:spPr>
      <a:bodyPr>
        <a:spAutoFit/>
      </a:bodyPr>
      <a:lstStyle>
        <a:defPPr>
          <a:defRPr/>
        </a:defPPr>
      </a:lstStyle>
    </a:tx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EMPAL Brussels - PIC in Belgium - KS.potx" id="{F932172D-1BD6-4EE8-9464-59288B27E88E}" vid="{104A6629-882E-4686-8015-429033CF4E45}"/>
    </a:ext>
  </a:extLst>
</a:theme>
</file>

<file path=ppt/theme/theme2.xml><?xml version="1.0" encoding="utf-8"?>
<a:theme xmlns:a="http://schemas.openxmlformats.org/drawingml/2006/main" name="Vertical tekst / texte vertical">
  <a:themeElements>
    <a:clrScheme name="SPF/FOD BOSA">
      <a:dk1>
        <a:srgbClr val="008BAC"/>
      </a:dk1>
      <a:lt1>
        <a:srgbClr val="FFFFFF"/>
      </a:lt1>
      <a:dk2>
        <a:srgbClr val="008BAC"/>
      </a:dk2>
      <a:lt2>
        <a:srgbClr val="FFFFFF"/>
      </a:lt2>
      <a:accent1>
        <a:srgbClr val="05CFFF"/>
      </a:accent1>
      <a:accent2>
        <a:srgbClr val="BFBFBF"/>
      </a:accent2>
      <a:accent3>
        <a:srgbClr val="237689"/>
      </a:accent3>
      <a:accent4>
        <a:srgbClr val="C9F553"/>
      </a:accent4>
      <a:accent5>
        <a:srgbClr val="FFB765"/>
      </a:accent5>
      <a:accent6>
        <a:srgbClr val="6E9308"/>
      </a:accent6>
      <a:hlink>
        <a:srgbClr val="00B0F0"/>
      </a:hlink>
      <a:folHlink>
        <a:srgbClr val="BFBFBF"/>
      </a:folHlink>
    </a:clrScheme>
    <a:fontScheme name="SPF/FOD BOSA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MPAL Brussels - PIC in Belgium - KS.potx" id="{F932172D-1BD6-4EE8-9464-59288B27E88E}" vid="{8BB28D09-7BCA-4DD4-B165-5CB63625305F}"/>
    </a:ext>
  </a:extLst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CCFF554FE108ED4CA2D8F1BBAF9176CE0006C9214E09BA074BB7E37F6A4E9B6134" ma:contentTypeVersion="6" ma:contentTypeDescription="BOSA PowerPoint document" ma:contentTypeScope="" ma:versionID="3a370e571f2f053828d4d5429d55131f">
  <xsd:schema xmlns:xsd="http://www.w3.org/2001/XMLSchema" xmlns:xs="http://www.w3.org/2001/XMLSchema" xmlns:p="http://schemas.microsoft.com/office/2006/metadata/properties" xmlns:ns2="9d918d12-8479-46a7-b622-cdc711860f27" targetNamespace="http://schemas.microsoft.com/office/2006/metadata/properties" ma:root="true" ma:fieldsID="2142941ce4ee8fd913801e45bc7cf3b7" ns2:_="">
    <xsd:import namespace="9d918d12-8479-46a7-b622-cdc711860f2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918d12-8479-46a7-b622-cdc711860f2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C8907B-7886-414A-B737-C07C5528920D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9d918d12-8479-46a7-b622-cdc711860f27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2C34537-564A-4373-8E22-BC8681BBA2F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AB9CF31-7005-4ED9-83D4-F0C54E5EF3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918d12-8479-46a7-b622-cdc711860f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9217EA1-550C-4FF8-A01B-1C591BA928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PEMPAL Brussels - PIC in Belgium -  KS</Template>
  <TotalTime>30</TotalTime>
  <Words>444</Words>
  <Application>Microsoft Office PowerPoint</Application>
  <PresentationFormat>On-screen Show (4:3)</PresentationFormat>
  <Paragraphs>115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Roboto</vt:lpstr>
      <vt:lpstr>Times New Roman</vt:lpstr>
      <vt:lpstr>Verdana</vt:lpstr>
      <vt:lpstr>Wingdings</vt:lpstr>
      <vt:lpstr>Template_BOSA</vt:lpstr>
      <vt:lpstr>Vertical tekst / texte vertical</vt:lpstr>
      <vt:lpstr>PowerPoint Presentation</vt:lpstr>
      <vt:lpstr>СОДЕРЖАНИЕ</vt:lpstr>
      <vt:lpstr>1. ЗАКОНОДАТЕЛЬНАЯ БАЗА</vt:lpstr>
      <vt:lpstr>2. ДЕЙСТВУЮЩИЕ ЛИЦА</vt:lpstr>
      <vt:lpstr>3. СТРУКТУРЫ ПОДОТЧЁТНОСТИ</vt:lpstr>
      <vt:lpstr>4. ВНЕДРЕНИЕ СИСТЕМЫ ГВК И ПРАКТИЧЕСКИЙ ИНСТРУМЕНТАРИЙ</vt:lpstr>
      <vt:lpstr>5. РОЛЬ ВНУТРЕННЕГО АУДИТА В СИСТЕМЕ ГВК</vt:lpstr>
      <vt:lpstr>6. СОДЕРЖАНИЕ МЕРОПРИЯТИЙ ВА</vt:lpstr>
      <vt:lpstr>7. ИЗВЛЕЧЁННЫЕ УРОКИ</vt:lpstr>
      <vt:lpstr>PowerPoint Presentation</vt:lpstr>
    </vt:vector>
  </TitlesOfParts>
  <Company>FOD BOSA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Andrei Nikolaevich Salnikov</dc:creator>
  <cp:lastModifiedBy>Maya I. Belysheva</cp:lastModifiedBy>
  <cp:revision>8</cp:revision>
  <dcterms:created xsi:type="dcterms:W3CDTF">2018-01-30T09:22:19Z</dcterms:created>
  <dcterms:modified xsi:type="dcterms:W3CDTF">2018-02-01T11:03:27Z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0x010100CCFF554FE108ED4CA2D8F1BBAF9176CE0006C9214E09BA074BB7E37F6A4E9B6134</vt:lpwstr>
  </property>
</Properties>
</file>