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60" r:id="rId2"/>
    <p:sldId id="265" r:id="rId3"/>
    <p:sldId id="257" r:id="rId4"/>
    <p:sldId id="258" r:id="rId5"/>
    <p:sldId id="259" r:id="rId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987" autoAdjust="0"/>
    <p:restoredTop sz="94674"/>
  </p:normalViewPr>
  <p:slideViewPr>
    <p:cSldViewPr snapToGrid="0">
      <p:cViewPr varScale="1">
        <p:scale>
          <a:sx n="122" d="100"/>
          <a:sy n="122" d="100"/>
        </p:scale>
        <p:origin x="-96" y="-19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66" name="Picture 2" descr="\\DROBO-FS\QuickDrops\JB\PPTX NG\Droplets\LightingOverlay.png"/>
          <p:cNvPicPr>
            <a:picLocks noChangeAspect="1" noChangeArrowheads="1"/>
          </p:cNvPicPr>
          <p:nvPr/>
        </p:nvPicPr>
        <p:blipFill>
          <a:blip r:embed="rId2">
            <a:alphaModFix amt="30000"/>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a:solidFill>
                  <a:srgbClr val="FFFFFF"/>
                </a:solidFill>
              </a14:hiddenFill>
            </a:ext>
          </a:extLst>
        </p:spPr>
      </p:pic>
      <p:grpSp>
        <p:nvGrpSpPr>
          <p:cNvPr id="11" name="Group 10"/>
          <p:cNvGrpSpPr/>
          <p:nvPr/>
        </p:nvGrpSpPr>
        <p:grpSpPr>
          <a:xfrm>
            <a:off x="0" y="0"/>
            <a:ext cx="2305051" cy="6858001"/>
            <a:chOff x="0" y="0"/>
            <a:chExt cx="2305051" cy="6858001"/>
          </a:xfrm>
          <a:gradFill flip="none" rotWithShape="1">
            <a:gsLst>
              <a:gs pos="0">
                <a:schemeClr val="tx2"/>
              </a:gs>
              <a:gs pos="100000">
                <a:schemeClr val="bg2">
                  <a:lumMod val="60000"/>
                  <a:lumOff val="40000"/>
                </a:schemeClr>
              </a:gs>
            </a:gsLst>
            <a:lin ang="5400000" scaled="0"/>
            <a:tileRect/>
          </a:gradFill>
        </p:grpSpPr>
        <p:sp>
          <p:nvSpPr>
            <p:cNvPr id="12" name="Rectangle 5"/>
            <p:cNvSpPr>
              <a:spLocks noChangeArrowheads="1"/>
            </p:cNvSpPr>
            <p:nvPr/>
          </p:nvSpPr>
          <p:spPr bwMode="auto">
            <a:xfrm>
              <a:off x="1209675" y="4763"/>
              <a:ext cx="23813" cy="2181225"/>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sp>
        <p:sp>
          <p:nvSpPr>
            <p:cNvPr id="13" name="Freeform 6"/>
            <p:cNvSpPr>
              <a:spLocks noEditPoints="1"/>
            </p:cNvSpPr>
            <p:nvPr/>
          </p:nvSpPr>
          <p:spPr bwMode="auto">
            <a:xfrm>
              <a:off x="1128713"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14" name="Freeform 7"/>
            <p:cNvSpPr>
              <a:spLocks noEditPoints="1"/>
            </p:cNvSpPr>
            <p:nvPr/>
          </p:nvSpPr>
          <p:spPr bwMode="auto">
            <a:xfrm>
              <a:off x="1123950"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15" name="Rectangle 8"/>
            <p:cNvSpPr>
              <a:spLocks noChangeArrowheads="1"/>
            </p:cNvSpPr>
            <p:nvPr/>
          </p:nvSpPr>
          <p:spPr bwMode="auto">
            <a:xfrm>
              <a:off x="414338" y="9525"/>
              <a:ext cx="28575" cy="4481513"/>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sp>
        <p:sp>
          <p:nvSpPr>
            <p:cNvPr id="16" name="Freeform 9"/>
            <p:cNvSpPr>
              <a:spLocks noEditPoints="1"/>
            </p:cNvSpPr>
            <p:nvPr/>
          </p:nvSpPr>
          <p:spPr bwMode="auto">
            <a:xfrm>
              <a:off x="333375"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17" name="Freeform 10"/>
            <p:cNvSpPr/>
            <p:nvPr/>
          </p:nvSpPr>
          <p:spPr bwMode="auto">
            <a:xfrm>
              <a:off x="190500" y="9525"/>
              <a:ext cx="152400" cy="908050"/>
            </a:xfrm>
            <a:custGeom>
              <a:avLst/>
              <a:gdLst/>
              <a:ahLst/>
              <a:cxnLst/>
              <a:rect l="0" t="0" r="r" b="b"/>
              <a:pathLst>
                <a:path w="96" h="572">
                  <a:moveTo>
                    <a:pt x="15" y="572"/>
                  </a:moveTo>
                  <a:lnTo>
                    <a:pt x="0" y="566"/>
                  </a:lnTo>
                  <a:lnTo>
                    <a:pt x="81" y="380"/>
                  </a:lnTo>
                  <a:lnTo>
                    <a:pt x="81" y="0"/>
                  </a:lnTo>
                  <a:lnTo>
                    <a:pt x="96" y="0"/>
                  </a:lnTo>
                  <a:lnTo>
                    <a:pt x="96" y="383"/>
                  </a:lnTo>
                  <a:lnTo>
                    <a:pt x="15" y="57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18" name="Freeform 11"/>
            <p:cNvSpPr/>
            <p:nvPr/>
          </p:nvSpPr>
          <p:spPr bwMode="auto">
            <a:xfrm>
              <a:off x="1290638" y="14288"/>
              <a:ext cx="376238" cy="1801813"/>
            </a:xfrm>
            <a:custGeom>
              <a:avLst/>
              <a:gdLst/>
              <a:ahLst/>
              <a:cxnLst/>
              <a:rect l="0" t="0" r="r" b="b"/>
              <a:pathLst>
                <a:path w="237" h="1135">
                  <a:moveTo>
                    <a:pt x="222" y="1135"/>
                  </a:moveTo>
                  <a:lnTo>
                    <a:pt x="0" y="620"/>
                  </a:lnTo>
                  <a:lnTo>
                    <a:pt x="0" y="0"/>
                  </a:lnTo>
                  <a:lnTo>
                    <a:pt x="18" y="0"/>
                  </a:lnTo>
                  <a:lnTo>
                    <a:pt x="18" y="617"/>
                  </a:lnTo>
                  <a:lnTo>
                    <a:pt x="237" y="1129"/>
                  </a:lnTo>
                  <a:lnTo>
                    <a:pt x="222" y="1135"/>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19" name="Freeform 12"/>
            <p:cNvSpPr>
              <a:spLocks noEditPoints="1"/>
            </p:cNvSpPr>
            <p:nvPr/>
          </p:nvSpPr>
          <p:spPr bwMode="auto">
            <a:xfrm>
              <a:off x="1600200" y="180181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20" name="Freeform 13"/>
            <p:cNvSpPr/>
            <p:nvPr/>
          </p:nvSpPr>
          <p:spPr bwMode="auto">
            <a:xfrm>
              <a:off x="1381125" y="9525"/>
              <a:ext cx="371475" cy="1425575"/>
            </a:xfrm>
            <a:custGeom>
              <a:avLst/>
              <a:gdLst/>
              <a:ahLst/>
              <a:cxnLst/>
              <a:rect l="0" t="0" r="r" b="b"/>
              <a:pathLst>
                <a:path w="234" h="898">
                  <a:moveTo>
                    <a:pt x="219" y="898"/>
                  </a:moveTo>
                  <a:lnTo>
                    <a:pt x="0" y="383"/>
                  </a:lnTo>
                  <a:lnTo>
                    <a:pt x="0" y="0"/>
                  </a:lnTo>
                  <a:lnTo>
                    <a:pt x="15" y="0"/>
                  </a:lnTo>
                  <a:lnTo>
                    <a:pt x="15" y="380"/>
                  </a:lnTo>
                  <a:lnTo>
                    <a:pt x="234" y="892"/>
                  </a:lnTo>
                  <a:lnTo>
                    <a:pt x="219" y="89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21" name="Freeform 14"/>
            <p:cNvSpPr/>
            <p:nvPr/>
          </p:nvSpPr>
          <p:spPr bwMode="auto">
            <a:xfrm>
              <a:off x="1643063"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22" name="Freeform 15"/>
            <p:cNvSpPr>
              <a:spLocks noEditPoints="1"/>
            </p:cNvSpPr>
            <p:nvPr/>
          </p:nvSpPr>
          <p:spPr bwMode="auto">
            <a:xfrm>
              <a:off x="1685925" y="14208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23" name="Freeform 16"/>
            <p:cNvSpPr>
              <a:spLocks noEditPoints="1"/>
            </p:cNvSpPr>
            <p:nvPr/>
          </p:nvSpPr>
          <p:spPr bwMode="auto">
            <a:xfrm>
              <a:off x="168592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24" name="Freeform 17"/>
            <p:cNvSpPr/>
            <p:nvPr/>
          </p:nvSpPr>
          <p:spPr bwMode="auto">
            <a:xfrm>
              <a:off x="1743075" y="4763"/>
              <a:ext cx="419100" cy="522288"/>
            </a:xfrm>
            <a:custGeom>
              <a:avLst/>
              <a:gdLst/>
              <a:ahLst/>
              <a:cxnLst/>
              <a:rect l="0" t="0" r="r" b="b"/>
              <a:pathLst>
                <a:path w="264" h="329">
                  <a:moveTo>
                    <a:pt x="252" y="329"/>
                  </a:moveTo>
                  <a:lnTo>
                    <a:pt x="45" y="120"/>
                  </a:lnTo>
                  <a:lnTo>
                    <a:pt x="0" y="6"/>
                  </a:lnTo>
                  <a:lnTo>
                    <a:pt x="15" y="0"/>
                  </a:lnTo>
                  <a:lnTo>
                    <a:pt x="60" y="111"/>
                  </a:lnTo>
                  <a:lnTo>
                    <a:pt x="264" y="317"/>
                  </a:lnTo>
                  <a:lnTo>
                    <a:pt x="252" y="329"/>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25" name="Freeform 18"/>
            <p:cNvSpPr>
              <a:spLocks noEditPoints="1"/>
            </p:cNvSpPr>
            <p:nvPr/>
          </p:nvSpPr>
          <p:spPr bwMode="auto">
            <a:xfrm>
              <a:off x="2119313"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26" name="Freeform 19"/>
            <p:cNvSpPr/>
            <p:nvPr/>
          </p:nvSpPr>
          <p:spPr bwMode="auto">
            <a:xfrm>
              <a:off x="952500" y="4763"/>
              <a:ext cx="152400" cy="908050"/>
            </a:xfrm>
            <a:custGeom>
              <a:avLst/>
              <a:gdLst/>
              <a:ahLst/>
              <a:cxnLst/>
              <a:rect l="0" t="0" r="r" b="b"/>
              <a:pathLst>
                <a:path w="96" h="572">
                  <a:moveTo>
                    <a:pt x="15" y="572"/>
                  </a:moveTo>
                  <a:lnTo>
                    <a:pt x="0" y="572"/>
                  </a:lnTo>
                  <a:lnTo>
                    <a:pt x="0" y="189"/>
                  </a:lnTo>
                  <a:lnTo>
                    <a:pt x="81" y="0"/>
                  </a:lnTo>
                  <a:lnTo>
                    <a:pt x="96" y="6"/>
                  </a:lnTo>
                  <a:lnTo>
                    <a:pt x="15" y="192"/>
                  </a:lnTo>
                  <a:lnTo>
                    <a:pt x="15" y="57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27" name="Freeform 20"/>
            <p:cNvSpPr>
              <a:spLocks noEditPoints="1"/>
            </p:cNvSpPr>
            <p:nvPr/>
          </p:nvSpPr>
          <p:spPr bwMode="auto">
            <a:xfrm>
              <a:off x="86677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2"/>
                    <a:pt x="4" y="20"/>
                  </a:cubicBezTo>
                  <a:cubicBezTo>
                    <a:pt x="4" y="29"/>
                    <a:pt x="11" y="36"/>
                    <a:pt x="20" y="36"/>
                  </a:cubicBezTo>
                  <a:cubicBezTo>
                    <a:pt x="29" y="36"/>
                    <a:pt x="36" y="29"/>
                    <a:pt x="36" y="20"/>
                  </a:cubicBezTo>
                  <a:cubicBezTo>
                    <a:pt x="36" y="12"/>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28" name="Freeform 21"/>
            <p:cNvSpPr>
              <a:spLocks noEditPoints="1"/>
            </p:cNvSpPr>
            <p:nvPr/>
          </p:nvSpPr>
          <p:spPr bwMode="auto">
            <a:xfrm>
              <a:off x="890588" y="15541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29" name="Freeform 22"/>
            <p:cNvSpPr/>
            <p:nvPr/>
          </p:nvSpPr>
          <p:spPr bwMode="auto">
            <a:xfrm>
              <a:off x="738188" y="5622925"/>
              <a:ext cx="338138" cy="1216025"/>
            </a:xfrm>
            <a:custGeom>
              <a:avLst/>
              <a:gdLst/>
              <a:ahLst/>
              <a:cxnLst/>
              <a:rect l="0" t="0" r="r" b="b"/>
              <a:pathLst>
                <a:path w="213" h="766">
                  <a:moveTo>
                    <a:pt x="213" y="766"/>
                  </a:moveTo>
                  <a:lnTo>
                    <a:pt x="195" y="766"/>
                  </a:lnTo>
                  <a:lnTo>
                    <a:pt x="195" y="464"/>
                  </a:lnTo>
                  <a:lnTo>
                    <a:pt x="0" y="6"/>
                  </a:lnTo>
                  <a:lnTo>
                    <a:pt x="12" y="0"/>
                  </a:lnTo>
                  <a:lnTo>
                    <a:pt x="213" y="461"/>
                  </a:lnTo>
                  <a:lnTo>
                    <a:pt x="213" y="76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30" name="Freeform 23"/>
            <p:cNvSpPr>
              <a:spLocks noEditPoints="1"/>
            </p:cNvSpPr>
            <p:nvPr/>
          </p:nvSpPr>
          <p:spPr bwMode="auto">
            <a:xfrm>
              <a:off x="647700" y="5480050"/>
              <a:ext cx="157163" cy="157163"/>
            </a:xfrm>
            <a:custGeom>
              <a:avLst/>
              <a:gdLst/>
              <a:ahLst/>
              <a:cxnLst/>
              <a:rect l="0" t="0" r="r" b="b"/>
              <a:pathLst>
                <a:path w="33" h="33">
                  <a:moveTo>
                    <a:pt x="17" y="33"/>
                  </a:moveTo>
                  <a:cubicBezTo>
                    <a:pt x="8" y="33"/>
                    <a:pt x="0" y="26"/>
                    <a:pt x="0" y="17"/>
                  </a:cubicBezTo>
                  <a:cubicBezTo>
                    <a:pt x="0" y="8"/>
                    <a:pt x="8" y="0"/>
                    <a:pt x="17" y="0"/>
                  </a:cubicBezTo>
                  <a:cubicBezTo>
                    <a:pt x="26" y="0"/>
                    <a:pt x="33" y="8"/>
                    <a:pt x="33" y="17"/>
                  </a:cubicBezTo>
                  <a:cubicBezTo>
                    <a:pt x="33" y="26"/>
                    <a:pt x="26" y="33"/>
                    <a:pt x="17" y="33"/>
                  </a:cubicBezTo>
                  <a:close/>
                  <a:moveTo>
                    <a:pt x="17" y="4"/>
                  </a:moveTo>
                  <a:cubicBezTo>
                    <a:pt x="10" y="4"/>
                    <a:pt x="4" y="10"/>
                    <a:pt x="4" y="17"/>
                  </a:cubicBezTo>
                  <a:cubicBezTo>
                    <a:pt x="4" y="24"/>
                    <a:pt x="10" y="29"/>
                    <a:pt x="17" y="29"/>
                  </a:cubicBezTo>
                  <a:cubicBezTo>
                    <a:pt x="23" y="29"/>
                    <a:pt x="29" y="24"/>
                    <a:pt x="29" y="17"/>
                  </a:cubicBezTo>
                  <a:cubicBezTo>
                    <a:pt x="29" y="10"/>
                    <a:pt x="23" y="4"/>
                    <a:pt x="17"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31" name="Freeform 24"/>
            <p:cNvSpPr>
              <a:spLocks noEditPoints="1"/>
            </p:cNvSpPr>
            <p:nvPr/>
          </p:nvSpPr>
          <p:spPr bwMode="auto">
            <a:xfrm>
              <a:off x="66675" y="903288"/>
              <a:ext cx="190500" cy="190500"/>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2"/>
                    <a:pt x="4" y="20"/>
                  </a:cubicBezTo>
                  <a:cubicBezTo>
                    <a:pt x="4" y="29"/>
                    <a:pt x="12" y="36"/>
                    <a:pt x="20" y="36"/>
                  </a:cubicBezTo>
                  <a:cubicBezTo>
                    <a:pt x="29" y="36"/>
                    <a:pt x="36" y="29"/>
                    <a:pt x="36" y="20"/>
                  </a:cubicBezTo>
                  <a:cubicBezTo>
                    <a:pt x="36" y="12"/>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32" name="Freeform 25"/>
            <p:cNvSpPr/>
            <p:nvPr/>
          </p:nvSpPr>
          <p:spPr bwMode="auto">
            <a:xfrm>
              <a:off x="0" y="3897313"/>
              <a:ext cx="133350" cy="266700"/>
            </a:xfrm>
            <a:custGeom>
              <a:avLst/>
              <a:gdLst/>
              <a:ahLst/>
              <a:cxnLst/>
              <a:rect l="0" t="0" r="r" b="b"/>
              <a:pathLst>
                <a:path w="84" h="168">
                  <a:moveTo>
                    <a:pt x="69" y="168"/>
                  </a:moveTo>
                  <a:lnTo>
                    <a:pt x="0" y="6"/>
                  </a:lnTo>
                  <a:lnTo>
                    <a:pt x="12" y="0"/>
                  </a:lnTo>
                  <a:lnTo>
                    <a:pt x="84" y="162"/>
                  </a:lnTo>
                  <a:lnTo>
                    <a:pt x="69" y="16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33" name="Freeform 26"/>
            <p:cNvSpPr>
              <a:spLocks noEditPoints="1"/>
            </p:cNvSpPr>
            <p:nvPr/>
          </p:nvSpPr>
          <p:spPr bwMode="auto">
            <a:xfrm>
              <a:off x="66675" y="414972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34" name="Freeform 27"/>
            <p:cNvSpPr/>
            <p:nvPr/>
          </p:nvSpPr>
          <p:spPr bwMode="auto">
            <a:xfrm>
              <a:off x="0" y="1644650"/>
              <a:ext cx="133350" cy="269875"/>
            </a:xfrm>
            <a:custGeom>
              <a:avLst/>
              <a:gdLst/>
              <a:ahLst/>
              <a:cxnLst/>
              <a:rect l="0" t="0" r="r" b="b"/>
              <a:pathLst>
                <a:path w="84" h="170">
                  <a:moveTo>
                    <a:pt x="12" y="170"/>
                  </a:moveTo>
                  <a:lnTo>
                    <a:pt x="0" y="164"/>
                  </a:lnTo>
                  <a:lnTo>
                    <a:pt x="69" y="0"/>
                  </a:lnTo>
                  <a:lnTo>
                    <a:pt x="84" y="6"/>
                  </a:lnTo>
                  <a:lnTo>
                    <a:pt x="12" y="17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35" name="Freeform 28"/>
            <p:cNvSpPr>
              <a:spLocks noEditPoints="1"/>
            </p:cNvSpPr>
            <p:nvPr/>
          </p:nvSpPr>
          <p:spPr bwMode="auto">
            <a:xfrm>
              <a:off x="66675" y="146843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36" name="Freeform 29"/>
            <p:cNvSpPr/>
            <p:nvPr/>
          </p:nvSpPr>
          <p:spPr bwMode="auto">
            <a:xfrm>
              <a:off x="695325" y="4763"/>
              <a:ext cx="309563" cy="1558925"/>
            </a:xfrm>
            <a:custGeom>
              <a:avLst/>
              <a:gdLst/>
              <a:ahLst/>
              <a:cxnLst/>
              <a:rect l="0" t="0" r="r" b="b"/>
              <a:pathLst>
                <a:path w="195" h="982">
                  <a:moveTo>
                    <a:pt x="195" y="982"/>
                  </a:moveTo>
                  <a:lnTo>
                    <a:pt x="177" y="982"/>
                  </a:lnTo>
                  <a:lnTo>
                    <a:pt x="177" y="805"/>
                  </a:lnTo>
                  <a:lnTo>
                    <a:pt x="0" y="629"/>
                  </a:lnTo>
                  <a:lnTo>
                    <a:pt x="0" y="0"/>
                  </a:lnTo>
                  <a:lnTo>
                    <a:pt x="18" y="0"/>
                  </a:lnTo>
                  <a:lnTo>
                    <a:pt x="18" y="623"/>
                  </a:lnTo>
                  <a:lnTo>
                    <a:pt x="195" y="796"/>
                  </a:lnTo>
                  <a:lnTo>
                    <a:pt x="195" y="98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37" name="Freeform 30"/>
            <p:cNvSpPr>
              <a:spLocks noEditPoints="1"/>
            </p:cNvSpPr>
            <p:nvPr/>
          </p:nvSpPr>
          <p:spPr bwMode="auto">
            <a:xfrm>
              <a:off x="57150" y="48815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38" name="Freeform 31"/>
            <p:cNvSpPr/>
            <p:nvPr/>
          </p:nvSpPr>
          <p:spPr bwMode="auto">
            <a:xfrm>
              <a:off x="138113" y="5060950"/>
              <a:ext cx="304800" cy="1778000"/>
            </a:xfrm>
            <a:custGeom>
              <a:avLst/>
              <a:gdLst/>
              <a:ahLst/>
              <a:cxnLst/>
              <a:rect l="0" t="0" r="r" b="b"/>
              <a:pathLst>
                <a:path w="192" h="1120">
                  <a:moveTo>
                    <a:pt x="192" y="1120"/>
                  </a:moveTo>
                  <a:lnTo>
                    <a:pt x="177" y="1120"/>
                  </a:lnTo>
                  <a:lnTo>
                    <a:pt x="177" y="360"/>
                  </a:lnTo>
                  <a:lnTo>
                    <a:pt x="0" y="183"/>
                  </a:lnTo>
                  <a:lnTo>
                    <a:pt x="0" y="0"/>
                  </a:lnTo>
                  <a:lnTo>
                    <a:pt x="15" y="0"/>
                  </a:lnTo>
                  <a:lnTo>
                    <a:pt x="15" y="177"/>
                  </a:lnTo>
                  <a:lnTo>
                    <a:pt x="192" y="354"/>
                  </a:lnTo>
                  <a:lnTo>
                    <a:pt x="192" y="112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39" name="Freeform 32"/>
            <p:cNvSpPr>
              <a:spLocks noEditPoints="1"/>
            </p:cNvSpPr>
            <p:nvPr/>
          </p:nvSpPr>
          <p:spPr bwMode="auto">
            <a:xfrm>
              <a:off x="561975" y="64309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40" name="Rectangle 33"/>
            <p:cNvSpPr>
              <a:spLocks noChangeArrowheads="1"/>
            </p:cNvSpPr>
            <p:nvPr/>
          </p:nvSpPr>
          <p:spPr bwMode="auto">
            <a:xfrm>
              <a:off x="642938" y="6610350"/>
              <a:ext cx="23813" cy="242888"/>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sp>
        <p:sp>
          <p:nvSpPr>
            <p:cNvPr id="41" name="Freeform 34"/>
            <p:cNvSpPr>
              <a:spLocks noEditPoints="1"/>
            </p:cNvSpPr>
            <p:nvPr/>
          </p:nvSpPr>
          <p:spPr bwMode="auto">
            <a:xfrm>
              <a:off x="76200" y="6430963"/>
              <a:ext cx="190500" cy="188913"/>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42" name="Freeform 35"/>
            <p:cNvSpPr/>
            <p:nvPr/>
          </p:nvSpPr>
          <p:spPr bwMode="auto">
            <a:xfrm>
              <a:off x="0" y="5978525"/>
              <a:ext cx="190500" cy="461963"/>
            </a:xfrm>
            <a:custGeom>
              <a:avLst/>
              <a:gdLst/>
              <a:ahLst/>
              <a:cxnLst/>
              <a:rect l="0" t="0" r="r" b="b"/>
              <a:pathLst>
                <a:path w="120" h="291">
                  <a:moveTo>
                    <a:pt x="120" y="291"/>
                  </a:moveTo>
                  <a:lnTo>
                    <a:pt x="105" y="291"/>
                  </a:lnTo>
                  <a:lnTo>
                    <a:pt x="105" y="114"/>
                  </a:lnTo>
                  <a:lnTo>
                    <a:pt x="0" y="9"/>
                  </a:lnTo>
                  <a:lnTo>
                    <a:pt x="12" y="0"/>
                  </a:lnTo>
                  <a:lnTo>
                    <a:pt x="120" y="108"/>
                  </a:lnTo>
                  <a:lnTo>
                    <a:pt x="120" y="291"/>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43" name="Freeform 36"/>
            <p:cNvSpPr/>
            <p:nvPr/>
          </p:nvSpPr>
          <p:spPr bwMode="auto">
            <a:xfrm>
              <a:off x="1014413" y="1801813"/>
              <a:ext cx="214313" cy="755650"/>
            </a:xfrm>
            <a:custGeom>
              <a:avLst/>
              <a:gdLst/>
              <a:ahLst/>
              <a:cxnLst/>
              <a:rect l="0" t="0" r="r" b="b"/>
              <a:pathLst>
                <a:path w="135" h="476">
                  <a:moveTo>
                    <a:pt x="12" y="476"/>
                  </a:moveTo>
                  <a:lnTo>
                    <a:pt x="0" y="476"/>
                  </a:lnTo>
                  <a:lnTo>
                    <a:pt x="0" y="128"/>
                  </a:lnTo>
                  <a:lnTo>
                    <a:pt x="126" y="0"/>
                  </a:lnTo>
                  <a:lnTo>
                    <a:pt x="135" y="9"/>
                  </a:lnTo>
                  <a:lnTo>
                    <a:pt x="12" y="131"/>
                  </a:lnTo>
                  <a:lnTo>
                    <a:pt x="12" y="47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44" name="Freeform 37"/>
            <p:cNvSpPr>
              <a:spLocks noEditPoints="1"/>
            </p:cNvSpPr>
            <p:nvPr/>
          </p:nvSpPr>
          <p:spPr bwMode="auto">
            <a:xfrm>
              <a:off x="938213" y="2547938"/>
              <a:ext cx="166688" cy="160338"/>
            </a:xfrm>
            <a:custGeom>
              <a:avLst/>
              <a:gdLst/>
              <a:ahLst/>
              <a:cxnLst/>
              <a:rect l="0" t="0" r="r" b="b"/>
              <a:pathLst>
                <a:path w="35" h="34">
                  <a:moveTo>
                    <a:pt x="18" y="34"/>
                  </a:moveTo>
                  <a:cubicBezTo>
                    <a:pt x="8" y="34"/>
                    <a:pt x="0" y="26"/>
                    <a:pt x="0" y="17"/>
                  </a:cubicBezTo>
                  <a:cubicBezTo>
                    <a:pt x="0" y="7"/>
                    <a:pt x="8" y="0"/>
                    <a:pt x="18" y="0"/>
                  </a:cubicBezTo>
                  <a:cubicBezTo>
                    <a:pt x="27" y="0"/>
                    <a:pt x="35" y="7"/>
                    <a:pt x="35" y="17"/>
                  </a:cubicBezTo>
                  <a:cubicBezTo>
                    <a:pt x="35" y="26"/>
                    <a:pt x="27" y="34"/>
                    <a:pt x="18" y="34"/>
                  </a:cubicBezTo>
                  <a:close/>
                  <a:moveTo>
                    <a:pt x="18" y="4"/>
                  </a:moveTo>
                  <a:cubicBezTo>
                    <a:pt x="10" y="4"/>
                    <a:pt x="4" y="10"/>
                    <a:pt x="4" y="17"/>
                  </a:cubicBezTo>
                  <a:cubicBezTo>
                    <a:pt x="4" y="24"/>
                    <a:pt x="10" y="30"/>
                    <a:pt x="18" y="30"/>
                  </a:cubicBezTo>
                  <a:cubicBezTo>
                    <a:pt x="25" y="30"/>
                    <a:pt x="31" y="24"/>
                    <a:pt x="31" y="17"/>
                  </a:cubicBezTo>
                  <a:cubicBezTo>
                    <a:pt x="31" y="10"/>
                    <a:pt x="25" y="4"/>
                    <a:pt x="18"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45" name="Freeform 38"/>
            <p:cNvSpPr/>
            <p:nvPr/>
          </p:nvSpPr>
          <p:spPr bwMode="auto">
            <a:xfrm>
              <a:off x="595313" y="4763"/>
              <a:ext cx="638175" cy="4025900"/>
            </a:xfrm>
            <a:custGeom>
              <a:avLst/>
              <a:gdLst/>
              <a:ahLst/>
              <a:cxnLst/>
              <a:rect l="0" t="0" r="r" b="b"/>
              <a:pathLst>
                <a:path w="402" h="2536">
                  <a:moveTo>
                    <a:pt x="402" y="2536"/>
                  </a:moveTo>
                  <a:lnTo>
                    <a:pt x="387" y="2536"/>
                  </a:lnTo>
                  <a:lnTo>
                    <a:pt x="387" y="2311"/>
                  </a:lnTo>
                  <a:lnTo>
                    <a:pt x="0" y="1925"/>
                  </a:lnTo>
                  <a:lnTo>
                    <a:pt x="0" y="0"/>
                  </a:lnTo>
                  <a:lnTo>
                    <a:pt x="15" y="0"/>
                  </a:lnTo>
                  <a:lnTo>
                    <a:pt x="15" y="1916"/>
                  </a:lnTo>
                  <a:lnTo>
                    <a:pt x="402" y="2302"/>
                  </a:lnTo>
                  <a:lnTo>
                    <a:pt x="402" y="253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46" name="Freeform 39"/>
            <p:cNvSpPr/>
            <p:nvPr/>
          </p:nvSpPr>
          <p:spPr bwMode="auto">
            <a:xfrm>
              <a:off x="1223963"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47" name="Freeform 40"/>
            <p:cNvSpPr>
              <a:spLocks noEditPoints="1"/>
            </p:cNvSpPr>
            <p:nvPr/>
          </p:nvSpPr>
          <p:spPr bwMode="auto">
            <a:xfrm>
              <a:off x="1300163" y="1849438"/>
              <a:ext cx="109538" cy="107950"/>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48" name="Freeform 41"/>
            <p:cNvSpPr/>
            <p:nvPr/>
          </p:nvSpPr>
          <p:spPr bwMode="auto">
            <a:xfrm>
              <a:off x="280988" y="3417888"/>
              <a:ext cx="142875" cy="474663"/>
            </a:xfrm>
            <a:custGeom>
              <a:avLst/>
              <a:gdLst/>
              <a:ahLst/>
              <a:cxnLst/>
              <a:rect l="0" t="0" r="r" b="b"/>
              <a:pathLst>
                <a:path w="90" h="299">
                  <a:moveTo>
                    <a:pt x="12" y="299"/>
                  </a:moveTo>
                  <a:lnTo>
                    <a:pt x="0" y="299"/>
                  </a:lnTo>
                  <a:lnTo>
                    <a:pt x="0" y="80"/>
                  </a:lnTo>
                  <a:lnTo>
                    <a:pt x="81" y="0"/>
                  </a:lnTo>
                  <a:lnTo>
                    <a:pt x="90" y="8"/>
                  </a:lnTo>
                  <a:lnTo>
                    <a:pt x="12" y="83"/>
                  </a:lnTo>
                  <a:lnTo>
                    <a:pt x="12" y="299"/>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49" name="Freeform 42"/>
            <p:cNvSpPr>
              <a:spLocks noEditPoints="1"/>
            </p:cNvSpPr>
            <p:nvPr/>
          </p:nvSpPr>
          <p:spPr bwMode="auto">
            <a:xfrm>
              <a:off x="238125" y="3883025"/>
              <a:ext cx="109538" cy="109538"/>
            </a:xfrm>
            <a:custGeom>
              <a:avLst/>
              <a:gdLst/>
              <a:ahLst/>
              <a:cxnLst/>
              <a:rect l="0" t="0" r="r" b="b"/>
              <a:pathLst>
                <a:path w="23" h="23">
                  <a:moveTo>
                    <a:pt x="11" y="23"/>
                  </a:moveTo>
                  <a:cubicBezTo>
                    <a:pt x="5" y="23"/>
                    <a:pt x="0" y="18"/>
                    <a:pt x="0" y="12"/>
                  </a:cubicBezTo>
                  <a:cubicBezTo>
                    <a:pt x="0" y="5"/>
                    <a:pt x="5" y="0"/>
                    <a:pt x="11" y="0"/>
                  </a:cubicBezTo>
                  <a:cubicBezTo>
                    <a:pt x="17" y="0"/>
                    <a:pt x="23" y="5"/>
                    <a:pt x="23" y="12"/>
                  </a:cubicBezTo>
                  <a:cubicBezTo>
                    <a:pt x="23" y="18"/>
                    <a:pt x="17" y="23"/>
                    <a:pt x="11" y="23"/>
                  </a:cubicBezTo>
                  <a:close/>
                  <a:moveTo>
                    <a:pt x="11" y="4"/>
                  </a:moveTo>
                  <a:cubicBezTo>
                    <a:pt x="7" y="4"/>
                    <a:pt x="4" y="8"/>
                    <a:pt x="4" y="12"/>
                  </a:cubicBezTo>
                  <a:cubicBezTo>
                    <a:pt x="4" y="16"/>
                    <a:pt x="7" y="19"/>
                    <a:pt x="11" y="19"/>
                  </a:cubicBezTo>
                  <a:cubicBezTo>
                    <a:pt x="15" y="19"/>
                    <a:pt x="19" y="16"/>
                    <a:pt x="19" y="12"/>
                  </a:cubicBezTo>
                  <a:cubicBezTo>
                    <a:pt x="19" y="8"/>
                    <a:pt x="15" y="4"/>
                    <a:pt x="11"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50" name="Freeform 43"/>
            <p:cNvSpPr/>
            <p:nvPr/>
          </p:nvSpPr>
          <p:spPr bwMode="auto">
            <a:xfrm>
              <a:off x="4763" y="2166938"/>
              <a:ext cx="114300" cy="452438"/>
            </a:xfrm>
            <a:custGeom>
              <a:avLst/>
              <a:gdLst/>
              <a:ahLst/>
              <a:cxnLst/>
              <a:rect l="0" t="0" r="r" b="b"/>
              <a:pathLst>
                <a:path w="72" h="285">
                  <a:moveTo>
                    <a:pt x="6" y="285"/>
                  </a:moveTo>
                  <a:lnTo>
                    <a:pt x="0" y="276"/>
                  </a:lnTo>
                  <a:lnTo>
                    <a:pt x="60" y="216"/>
                  </a:lnTo>
                  <a:lnTo>
                    <a:pt x="60" y="0"/>
                  </a:lnTo>
                  <a:lnTo>
                    <a:pt x="72" y="0"/>
                  </a:lnTo>
                  <a:lnTo>
                    <a:pt x="72" y="222"/>
                  </a:lnTo>
                  <a:lnTo>
                    <a:pt x="6" y="285"/>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51" name="Freeform 44"/>
            <p:cNvSpPr>
              <a:spLocks noEditPoints="1"/>
            </p:cNvSpPr>
            <p:nvPr/>
          </p:nvSpPr>
          <p:spPr bwMode="auto">
            <a:xfrm>
              <a:off x="52388" y="2066925"/>
              <a:ext cx="109538" cy="109538"/>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52" name="Rectangle 45"/>
            <p:cNvSpPr>
              <a:spLocks noChangeArrowheads="1"/>
            </p:cNvSpPr>
            <p:nvPr/>
          </p:nvSpPr>
          <p:spPr bwMode="auto">
            <a:xfrm>
              <a:off x="1228725" y="4662488"/>
              <a:ext cx="23813" cy="2181225"/>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sp>
        <p:sp>
          <p:nvSpPr>
            <p:cNvPr id="53" name="Freeform 46"/>
            <p:cNvSpPr/>
            <p:nvPr/>
          </p:nvSpPr>
          <p:spPr bwMode="auto">
            <a:xfrm>
              <a:off x="1319213" y="5041900"/>
              <a:ext cx="371475" cy="1801813"/>
            </a:xfrm>
            <a:custGeom>
              <a:avLst/>
              <a:gdLst/>
              <a:ahLst/>
              <a:cxnLst/>
              <a:rect l="0" t="0" r="r" b="b"/>
              <a:pathLst>
                <a:path w="234" h="1135">
                  <a:moveTo>
                    <a:pt x="15" y="1135"/>
                  </a:moveTo>
                  <a:lnTo>
                    <a:pt x="0" y="1135"/>
                  </a:lnTo>
                  <a:lnTo>
                    <a:pt x="0" y="515"/>
                  </a:lnTo>
                  <a:lnTo>
                    <a:pt x="0" y="512"/>
                  </a:lnTo>
                  <a:lnTo>
                    <a:pt x="219" y="0"/>
                  </a:lnTo>
                  <a:lnTo>
                    <a:pt x="234" y="6"/>
                  </a:lnTo>
                  <a:lnTo>
                    <a:pt x="15" y="518"/>
                  </a:lnTo>
                  <a:lnTo>
                    <a:pt x="15" y="1135"/>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54" name="Freeform 47"/>
            <p:cNvSpPr>
              <a:spLocks noEditPoints="1"/>
            </p:cNvSpPr>
            <p:nvPr/>
          </p:nvSpPr>
          <p:spPr bwMode="auto">
            <a:xfrm>
              <a:off x="1147763"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55" name="Freeform 48"/>
            <p:cNvSpPr/>
            <p:nvPr/>
          </p:nvSpPr>
          <p:spPr bwMode="auto">
            <a:xfrm>
              <a:off x="819150" y="3983038"/>
              <a:ext cx="347663" cy="2860675"/>
            </a:xfrm>
            <a:custGeom>
              <a:avLst/>
              <a:gdLst/>
              <a:ahLst/>
              <a:cxnLst/>
              <a:rect l="0" t="0" r="r" b="b"/>
              <a:pathLst>
                <a:path w="219" h="1802">
                  <a:moveTo>
                    <a:pt x="219" y="1802"/>
                  </a:moveTo>
                  <a:lnTo>
                    <a:pt x="201" y="1802"/>
                  </a:lnTo>
                  <a:lnTo>
                    <a:pt x="201" y="1185"/>
                  </a:lnTo>
                  <a:lnTo>
                    <a:pt x="0" y="3"/>
                  </a:lnTo>
                  <a:lnTo>
                    <a:pt x="15" y="0"/>
                  </a:lnTo>
                  <a:lnTo>
                    <a:pt x="219" y="1185"/>
                  </a:lnTo>
                  <a:lnTo>
                    <a:pt x="219" y="180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56" name="Freeform 49"/>
            <p:cNvSpPr>
              <a:spLocks noEditPoints="1"/>
            </p:cNvSpPr>
            <p:nvPr/>
          </p:nvSpPr>
          <p:spPr bwMode="auto">
            <a:xfrm>
              <a:off x="728663" y="3806825"/>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57" name="Freeform 50"/>
            <p:cNvSpPr>
              <a:spLocks noEditPoints="1"/>
            </p:cNvSpPr>
            <p:nvPr/>
          </p:nvSpPr>
          <p:spPr bwMode="auto">
            <a:xfrm>
              <a:off x="1624013"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58" name="Freeform 51"/>
            <p:cNvSpPr/>
            <p:nvPr/>
          </p:nvSpPr>
          <p:spPr bwMode="auto">
            <a:xfrm>
              <a:off x="1404938" y="5422900"/>
              <a:ext cx="371475" cy="1425575"/>
            </a:xfrm>
            <a:custGeom>
              <a:avLst/>
              <a:gdLst/>
              <a:ahLst/>
              <a:cxnLst/>
              <a:rect l="0" t="0" r="r" b="b"/>
              <a:pathLst>
                <a:path w="234" h="898">
                  <a:moveTo>
                    <a:pt x="18" y="898"/>
                  </a:moveTo>
                  <a:lnTo>
                    <a:pt x="0" y="898"/>
                  </a:lnTo>
                  <a:lnTo>
                    <a:pt x="0" y="515"/>
                  </a:lnTo>
                  <a:lnTo>
                    <a:pt x="0" y="512"/>
                  </a:lnTo>
                  <a:lnTo>
                    <a:pt x="222" y="0"/>
                  </a:lnTo>
                  <a:lnTo>
                    <a:pt x="234" y="6"/>
                  </a:lnTo>
                  <a:lnTo>
                    <a:pt x="18" y="518"/>
                  </a:lnTo>
                  <a:lnTo>
                    <a:pt x="18" y="89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59" name="Freeform 52"/>
            <p:cNvSpPr/>
            <p:nvPr/>
          </p:nvSpPr>
          <p:spPr bwMode="auto">
            <a:xfrm>
              <a:off x="1666875"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60" name="Freeform 53"/>
            <p:cNvSpPr>
              <a:spLocks noEditPoints="1"/>
            </p:cNvSpPr>
            <p:nvPr/>
          </p:nvSpPr>
          <p:spPr bwMode="auto">
            <a:xfrm>
              <a:off x="1709738"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61" name="Freeform 54"/>
            <p:cNvSpPr>
              <a:spLocks noEditPoints="1"/>
            </p:cNvSpPr>
            <p:nvPr/>
          </p:nvSpPr>
          <p:spPr bwMode="auto">
            <a:xfrm>
              <a:off x="1709738"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62" name="Freeform 55"/>
            <p:cNvSpPr/>
            <p:nvPr/>
          </p:nvSpPr>
          <p:spPr bwMode="auto">
            <a:xfrm>
              <a:off x="1766888" y="6330950"/>
              <a:ext cx="419100" cy="527050"/>
            </a:xfrm>
            <a:custGeom>
              <a:avLst/>
              <a:gdLst/>
              <a:ahLst/>
              <a:cxnLst/>
              <a:rect l="0" t="0" r="r" b="b"/>
              <a:pathLst>
                <a:path w="264" h="332">
                  <a:moveTo>
                    <a:pt x="12" y="332"/>
                  </a:moveTo>
                  <a:lnTo>
                    <a:pt x="0" y="326"/>
                  </a:lnTo>
                  <a:lnTo>
                    <a:pt x="45" y="206"/>
                  </a:lnTo>
                  <a:lnTo>
                    <a:pt x="255" y="0"/>
                  </a:lnTo>
                  <a:lnTo>
                    <a:pt x="264" y="12"/>
                  </a:lnTo>
                  <a:lnTo>
                    <a:pt x="60" y="215"/>
                  </a:lnTo>
                  <a:lnTo>
                    <a:pt x="12" y="33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63" name="Freeform 56"/>
            <p:cNvSpPr>
              <a:spLocks noEditPoints="1"/>
            </p:cNvSpPr>
            <p:nvPr/>
          </p:nvSpPr>
          <p:spPr bwMode="auto">
            <a:xfrm>
              <a:off x="2147888"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64" name="Freeform 57"/>
            <p:cNvSpPr/>
            <p:nvPr/>
          </p:nvSpPr>
          <p:spPr bwMode="auto">
            <a:xfrm>
              <a:off x="504825" y="9525"/>
              <a:ext cx="233363" cy="5103813"/>
            </a:xfrm>
            <a:custGeom>
              <a:avLst/>
              <a:gdLst/>
              <a:ahLst/>
              <a:cxnLst/>
              <a:rect l="0" t="0" r="r" b="b"/>
              <a:pathLst>
                <a:path w="147" h="3215">
                  <a:moveTo>
                    <a:pt x="132" y="3215"/>
                  </a:moveTo>
                  <a:lnTo>
                    <a:pt x="129" y="2754"/>
                  </a:lnTo>
                  <a:lnTo>
                    <a:pt x="0" y="1901"/>
                  </a:lnTo>
                  <a:lnTo>
                    <a:pt x="0" y="0"/>
                  </a:lnTo>
                  <a:lnTo>
                    <a:pt x="15" y="0"/>
                  </a:lnTo>
                  <a:lnTo>
                    <a:pt x="15" y="1898"/>
                  </a:lnTo>
                  <a:lnTo>
                    <a:pt x="144" y="2754"/>
                  </a:lnTo>
                  <a:lnTo>
                    <a:pt x="147" y="3215"/>
                  </a:lnTo>
                  <a:lnTo>
                    <a:pt x="132" y="3215"/>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65" name="Freeform 58"/>
            <p:cNvSpPr>
              <a:spLocks noEditPoints="1"/>
            </p:cNvSpPr>
            <p:nvPr/>
          </p:nvSpPr>
          <p:spPr bwMode="auto">
            <a:xfrm>
              <a:off x="633413" y="5103813"/>
              <a:ext cx="185738" cy="185738"/>
            </a:xfrm>
            <a:custGeom>
              <a:avLst/>
              <a:gdLst/>
              <a:ahLst/>
              <a:cxnLst/>
              <a:rect l="0" t="0" r="r" b="b"/>
              <a:pathLst>
                <a:path w="39" h="39">
                  <a:moveTo>
                    <a:pt x="20" y="39"/>
                  </a:moveTo>
                  <a:cubicBezTo>
                    <a:pt x="9" y="39"/>
                    <a:pt x="0" y="30"/>
                    <a:pt x="0" y="19"/>
                  </a:cubicBezTo>
                  <a:cubicBezTo>
                    <a:pt x="0" y="9"/>
                    <a:pt x="9" y="0"/>
                    <a:pt x="20" y="0"/>
                  </a:cubicBezTo>
                  <a:cubicBezTo>
                    <a:pt x="30" y="0"/>
                    <a:pt x="39" y="9"/>
                    <a:pt x="39" y="19"/>
                  </a:cubicBezTo>
                  <a:cubicBezTo>
                    <a:pt x="39" y="30"/>
                    <a:pt x="30" y="39"/>
                    <a:pt x="20" y="39"/>
                  </a:cubicBezTo>
                  <a:close/>
                  <a:moveTo>
                    <a:pt x="20" y="4"/>
                  </a:moveTo>
                  <a:cubicBezTo>
                    <a:pt x="11" y="4"/>
                    <a:pt x="4" y="11"/>
                    <a:pt x="4" y="19"/>
                  </a:cubicBezTo>
                  <a:cubicBezTo>
                    <a:pt x="4" y="28"/>
                    <a:pt x="11" y="35"/>
                    <a:pt x="20" y="35"/>
                  </a:cubicBezTo>
                  <a:cubicBezTo>
                    <a:pt x="28" y="35"/>
                    <a:pt x="35" y="28"/>
                    <a:pt x="35" y="19"/>
                  </a:cubicBezTo>
                  <a:cubicBezTo>
                    <a:pt x="35" y="11"/>
                    <a:pt x="28"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grpSp>
      <p:sp>
        <p:nvSpPr>
          <p:cNvPr id="2" name="Title 1"/>
          <p:cNvSpPr>
            <a:spLocks noGrp="1"/>
          </p:cNvSpPr>
          <p:nvPr>
            <p:ph type="ctrTitle"/>
          </p:nvPr>
        </p:nvSpPr>
        <p:spPr>
          <a:xfrm>
            <a:off x="1876424" y="1122363"/>
            <a:ext cx="8791575" cy="2387600"/>
          </a:xfrm>
        </p:spPr>
        <p:txBody>
          <a:bodyPr anchor="b">
            <a:normAutofit/>
          </a:bodyPr>
          <a:lstStyle>
            <a:lvl1pPr algn="l">
              <a:defRPr sz="4800"/>
            </a:lvl1pPr>
          </a:lstStyle>
          <a:p>
            <a:r>
              <a:rPr lang="en-US"/>
              <a:t>Click to edit Master title style</a:t>
            </a:r>
            <a:endParaRPr lang="en-US" dirty="0"/>
          </a:p>
        </p:txBody>
      </p:sp>
      <p:sp>
        <p:nvSpPr>
          <p:cNvPr id="3" name="Subtitle 2"/>
          <p:cNvSpPr>
            <a:spLocks noGrp="1"/>
          </p:cNvSpPr>
          <p:nvPr>
            <p:ph type="subTitle" idx="1"/>
          </p:nvPr>
        </p:nvSpPr>
        <p:spPr>
          <a:xfrm>
            <a:off x="1876424" y="3602038"/>
            <a:ext cx="8791575" cy="1655762"/>
          </a:xfrm>
        </p:spPr>
        <p:txBody>
          <a:bodyPr>
            <a:normAutofit/>
          </a:bodyPr>
          <a:lstStyle>
            <a:lvl1pPr marL="0" indent="0" algn="l">
              <a:buNone/>
              <a:defRPr sz="2000" cap="all"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7077511" y="5410201"/>
            <a:ext cx="2743200" cy="365125"/>
          </a:xfrm>
        </p:spPr>
        <p:txBody>
          <a:bodyPr/>
          <a:lstStyle/>
          <a:p>
            <a:fld id="{E176FC75-B03A-4D97-BA08-C491B6A6C082}" type="datetimeFigureOut">
              <a:rPr lang="ru-RU" smtClean="0"/>
              <a:t>21.11.2019</a:t>
            </a:fld>
            <a:endParaRPr lang="ru-RU"/>
          </a:p>
        </p:txBody>
      </p:sp>
      <p:sp>
        <p:nvSpPr>
          <p:cNvPr id="5" name="Footer Placeholder 4"/>
          <p:cNvSpPr>
            <a:spLocks noGrp="1"/>
          </p:cNvSpPr>
          <p:nvPr>
            <p:ph type="ftr" sz="quarter" idx="11"/>
          </p:nvPr>
        </p:nvSpPr>
        <p:spPr>
          <a:xfrm>
            <a:off x="1876424" y="5410201"/>
            <a:ext cx="5124886" cy="365125"/>
          </a:xfrm>
        </p:spPr>
        <p:txBody>
          <a:bodyPr/>
          <a:lstStyle/>
          <a:p>
            <a:endParaRPr lang="ru-RU"/>
          </a:p>
        </p:txBody>
      </p:sp>
      <p:sp>
        <p:nvSpPr>
          <p:cNvPr id="6" name="Slide Number Placeholder 5"/>
          <p:cNvSpPr>
            <a:spLocks noGrp="1"/>
          </p:cNvSpPr>
          <p:nvPr>
            <p:ph type="sldNum" sz="quarter" idx="12"/>
          </p:nvPr>
        </p:nvSpPr>
        <p:spPr>
          <a:xfrm>
            <a:off x="9896911" y="5410199"/>
            <a:ext cx="771089" cy="365125"/>
          </a:xfrm>
        </p:spPr>
        <p:txBody>
          <a:bodyPr/>
          <a:lstStyle/>
          <a:p>
            <a:fld id="{41C10526-C2A5-48AE-B536-4FB0832252F0}" type="slidenum">
              <a:rPr lang="ru-RU" smtClean="0"/>
              <a:t>‹#›</a:t>
            </a:fld>
            <a:endParaRPr lang="ru-RU"/>
          </a:p>
        </p:txBody>
      </p:sp>
    </p:spTree>
    <p:extLst>
      <p:ext uri="{BB962C8B-B14F-4D97-AF65-F5344CB8AC3E}">
        <p14:creationId xmlns:p14="http://schemas.microsoft.com/office/powerpoint/2010/main" val="37179212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0" y="4304664"/>
            <a:ext cx="9912355" cy="819355"/>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41411" y="606426"/>
            <a:ext cx="9912354" cy="3299778"/>
          </a:xfrm>
          <a:prstGeom prst="round2DiagRect">
            <a:avLst>
              <a:gd name="adj1" fmla="val 486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3200"/>
            </a:lvl1pPr>
          </a:lstStyle>
          <a:p>
            <a:pPr marL="0" lvl="0" indent="0">
              <a:buNone/>
            </a:pPr>
            <a:r>
              <a:rPr lang="en-US"/>
              <a:t>Click icon to add picture</a:t>
            </a:r>
            <a:endParaRPr lang="en-US" dirty="0"/>
          </a:p>
        </p:txBody>
      </p:sp>
      <p:sp>
        <p:nvSpPr>
          <p:cNvPr id="4" name="Text Placeholder 3"/>
          <p:cNvSpPr>
            <a:spLocks noGrp="1"/>
          </p:cNvSpPr>
          <p:nvPr>
            <p:ph type="body" sz="half" idx="2"/>
          </p:nvPr>
        </p:nvSpPr>
        <p:spPr>
          <a:xfrm>
            <a:off x="1141364" y="5124020"/>
            <a:ext cx="9910859" cy="682472"/>
          </a:xfrm>
        </p:spPr>
        <p:txBody>
          <a:bodyP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E176FC75-B03A-4D97-BA08-C491B6A6C082}" type="datetimeFigureOut">
              <a:rPr lang="ru-RU" smtClean="0"/>
              <a:t>21.11.2019</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41C10526-C2A5-48AE-B536-4FB0832252F0}" type="slidenum">
              <a:rPr lang="ru-RU" smtClean="0"/>
              <a:t>‹#›</a:t>
            </a:fld>
            <a:endParaRPr lang="ru-RU"/>
          </a:p>
        </p:txBody>
      </p:sp>
    </p:spTree>
    <p:extLst>
      <p:ext uri="{BB962C8B-B14F-4D97-AF65-F5344CB8AC3E}">
        <p14:creationId xmlns:p14="http://schemas.microsoft.com/office/powerpoint/2010/main" val="13083202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56" y="609600"/>
            <a:ext cx="9905955" cy="3429000"/>
          </a:xfrm>
        </p:spPr>
        <p:txBody>
          <a:bodyPr anchor="ctr">
            <a:normAutofit/>
          </a:bodyPr>
          <a:lstStyle>
            <a:lvl1pPr>
              <a:defRPr sz="3600"/>
            </a:lvl1pPr>
          </a:lstStyle>
          <a:p>
            <a:r>
              <a:rPr lang="en-US"/>
              <a:t>Click to edit Master title style</a:t>
            </a:r>
            <a:endParaRPr lang="en-US" dirty="0"/>
          </a:p>
        </p:txBody>
      </p:sp>
      <p:sp>
        <p:nvSpPr>
          <p:cNvPr id="4" name="Text Placeholder 3"/>
          <p:cNvSpPr>
            <a:spLocks noGrp="1"/>
          </p:cNvSpPr>
          <p:nvPr>
            <p:ph type="body" sz="half" idx="2"/>
          </p:nvPr>
        </p:nvSpPr>
        <p:spPr>
          <a:xfrm>
            <a:off x="1141410" y="4419599"/>
            <a:ext cx="9904459" cy="1371599"/>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E176FC75-B03A-4D97-BA08-C491B6A6C082}" type="datetimeFigureOut">
              <a:rPr lang="ru-RU" smtClean="0"/>
              <a:t>21.11.2019</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41C10526-C2A5-48AE-B536-4FB0832252F0}" type="slidenum">
              <a:rPr lang="ru-RU" smtClean="0"/>
              <a:t>‹#›</a:t>
            </a:fld>
            <a:endParaRPr lang="ru-RU"/>
          </a:p>
        </p:txBody>
      </p:sp>
    </p:spTree>
    <p:extLst>
      <p:ext uri="{BB962C8B-B14F-4D97-AF65-F5344CB8AC3E}">
        <p14:creationId xmlns:p14="http://schemas.microsoft.com/office/powerpoint/2010/main" val="84107318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599"/>
            <a:ext cx="9302752" cy="2748429"/>
          </a:xfrm>
        </p:spPr>
        <p:txBody>
          <a:bodyPr anchor="ctr">
            <a:normAutofit/>
          </a:bodyPr>
          <a:lstStyle>
            <a:lvl1pPr>
              <a:defRPr sz="3600"/>
            </a:lvl1pPr>
          </a:lstStyle>
          <a:p>
            <a:r>
              <a:rPr lang="en-US"/>
              <a:t>Click to edit Master title style</a:t>
            </a:r>
            <a:endParaRPr lang="en-US" dirty="0"/>
          </a:p>
        </p:txBody>
      </p:sp>
      <p:sp>
        <p:nvSpPr>
          <p:cNvPr id="12" name="Text Placeholder 3"/>
          <p:cNvSpPr>
            <a:spLocks noGrp="1"/>
          </p:cNvSpPr>
          <p:nvPr>
            <p:ph type="body" sz="half" idx="13"/>
          </p:nvPr>
        </p:nvSpPr>
        <p:spPr>
          <a:xfrm>
            <a:off x="1720644" y="3365557"/>
            <a:ext cx="875229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4" name="Text Placeholder 3"/>
          <p:cNvSpPr>
            <a:spLocks noGrp="1"/>
          </p:cNvSpPr>
          <p:nvPr>
            <p:ph type="body" sz="half" idx="2"/>
          </p:nvPr>
        </p:nvSpPr>
        <p:spPr>
          <a:xfrm>
            <a:off x="1141411" y="4309919"/>
            <a:ext cx="9906002" cy="1489496"/>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E176FC75-B03A-4D97-BA08-C491B6A6C082}" type="datetimeFigureOut">
              <a:rPr lang="ru-RU" smtClean="0"/>
              <a:t>21.11.2019</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41C10526-C2A5-48AE-B536-4FB0832252F0}" type="slidenum">
              <a:rPr lang="ru-RU" smtClean="0"/>
              <a:t>‹#›</a:t>
            </a:fld>
            <a:endParaRPr lang="ru-RU"/>
          </a:p>
        </p:txBody>
      </p:sp>
      <p:sp>
        <p:nvSpPr>
          <p:cNvPr id="60" name="TextBox 59"/>
          <p:cNvSpPr txBox="1"/>
          <p:nvPr/>
        </p:nvSpPr>
        <p:spPr>
          <a:xfrm>
            <a:off x="903512" y="73239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61" name="TextBox 60"/>
          <p:cNvSpPr txBox="1"/>
          <p:nvPr/>
        </p:nvSpPr>
        <p:spPr>
          <a:xfrm>
            <a:off x="10537370" y="2764972"/>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301065097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41410" y="2134041"/>
            <a:ext cx="9906001" cy="2511835"/>
          </a:xfrm>
        </p:spPr>
        <p:txBody>
          <a:bodyPr anchor="b">
            <a:normAutofit/>
          </a:bodyPr>
          <a:lstStyle>
            <a:lvl1pPr>
              <a:defRPr sz="3600"/>
            </a:lvl1pPr>
          </a:lstStyle>
          <a:p>
            <a:r>
              <a:rPr lang="en-US"/>
              <a:t>Click to edit Master title style</a:t>
            </a:r>
            <a:endParaRPr lang="en-US" dirty="0"/>
          </a:p>
        </p:txBody>
      </p:sp>
      <p:sp>
        <p:nvSpPr>
          <p:cNvPr id="4" name="Text Placeholder 3"/>
          <p:cNvSpPr>
            <a:spLocks noGrp="1"/>
          </p:cNvSpPr>
          <p:nvPr>
            <p:ph type="body" sz="half" idx="2"/>
          </p:nvPr>
        </p:nvSpPr>
        <p:spPr>
          <a:xfrm>
            <a:off x="1141364" y="4657655"/>
            <a:ext cx="9904505" cy="1140644"/>
          </a:xfrm>
        </p:spPr>
        <p:txBody>
          <a:bodyPr anchor="t">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E176FC75-B03A-4D97-BA08-C491B6A6C082}" type="datetimeFigureOut">
              <a:rPr lang="ru-RU" smtClean="0"/>
              <a:t>21.11.2019</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41C10526-C2A5-48AE-B536-4FB0832252F0}" type="slidenum">
              <a:rPr lang="ru-RU" smtClean="0"/>
              <a:t>‹#›</a:t>
            </a:fld>
            <a:endParaRPr lang="ru-RU"/>
          </a:p>
        </p:txBody>
      </p:sp>
    </p:spTree>
    <p:extLst>
      <p:ext uri="{BB962C8B-B14F-4D97-AF65-F5344CB8AC3E}">
        <p14:creationId xmlns:p14="http://schemas.microsoft.com/office/powerpoint/2010/main" val="296226513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1141413" y="609600"/>
            <a:ext cx="9905998" cy="1905000"/>
          </a:xfrm>
        </p:spPr>
        <p:txBody>
          <a:bodyPr/>
          <a:lstStyle/>
          <a:p>
            <a:r>
              <a:rPr lang="en-US"/>
              <a:t>Click to edit Master title style</a:t>
            </a:r>
            <a:endParaRPr lang="en-US" dirty="0"/>
          </a:p>
        </p:txBody>
      </p:sp>
      <p:sp>
        <p:nvSpPr>
          <p:cNvPr id="7" name="Text Placeholder 2"/>
          <p:cNvSpPr>
            <a:spLocks noGrp="1"/>
          </p:cNvSpPr>
          <p:nvPr>
            <p:ph type="body" idx="1"/>
          </p:nvPr>
        </p:nvSpPr>
        <p:spPr>
          <a:xfrm>
            <a:off x="1141410" y="2674463"/>
            <a:ext cx="3196899"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8" name="Text Placeholder 3"/>
          <p:cNvSpPr>
            <a:spLocks noGrp="1"/>
          </p:cNvSpPr>
          <p:nvPr>
            <p:ph type="body" sz="half" idx="15"/>
          </p:nvPr>
        </p:nvSpPr>
        <p:spPr>
          <a:xfrm>
            <a:off x="1127918" y="3360263"/>
            <a:ext cx="3208735"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9" name="Text Placeholder 4"/>
          <p:cNvSpPr>
            <a:spLocks noGrp="1"/>
          </p:cNvSpPr>
          <p:nvPr>
            <p:ph type="body" sz="quarter" idx="3"/>
          </p:nvPr>
        </p:nvSpPr>
        <p:spPr>
          <a:xfrm>
            <a:off x="4514766" y="2677635"/>
            <a:ext cx="3184385"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0" name="Text Placeholder 3"/>
          <p:cNvSpPr>
            <a:spLocks noGrp="1"/>
          </p:cNvSpPr>
          <p:nvPr>
            <p:ph type="body" sz="half" idx="16"/>
          </p:nvPr>
        </p:nvSpPr>
        <p:spPr>
          <a:xfrm>
            <a:off x="4504213" y="3363435"/>
            <a:ext cx="3195830"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1" name="Text Placeholder 4"/>
          <p:cNvSpPr>
            <a:spLocks noGrp="1"/>
          </p:cNvSpPr>
          <p:nvPr>
            <p:ph type="body" sz="quarter" idx="13"/>
          </p:nvPr>
        </p:nvSpPr>
        <p:spPr>
          <a:xfrm>
            <a:off x="7852442" y="2674463"/>
            <a:ext cx="3194968"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2" name="Text Placeholder 3"/>
          <p:cNvSpPr>
            <a:spLocks noGrp="1"/>
          </p:cNvSpPr>
          <p:nvPr>
            <p:ph type="body" sz="half" idx="17"/>
          </p:nvPr>
        </p:nvSpPr>
        <p:spPr>
          <a:xfrm>
            <a:off x="7852442" y="3360263"/>
            <a:ext cx="3194968"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E176FC75-B03A-4D97-BA08-C491B6A6C082}" type="datetimeFigureOut">
              <a:rPr lang="ru-RU" smtClean="0"/>
              <a:t>21.11.2019</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41C10526-C2A5-48AE-B536-4FB0832252F0}" type="slidenum">
              <a:rPr lang="ru-RU" smtClean="0"/>
              <a:t>‹#›</a:t>
            </a:fld>
            <a:endParaRPr lang="ru-RU"/>
          </a:p>
        </p:txBody>
      </p:sp>
    </p:spTree>
    <p:extLst>
      <p:ext uri="{BB962C8B-B14F-4D97-AF65-F5344CB8AC3E}">
        <p14:creationId xmlns:p14="http://schemas.microsoft.com/office/powerpoint/2010/main" val="100073908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1141411" y="609600"/>
            <a:ext cx="9905999" cy="1905000"/>
          </a:xfrm>
        </p:spPr>
        <p:txBody>
          <a:bodyPr/>
          <a:lstStyle/>
          <a:p>
            <a:r>
              <a:rPr lang="en-US"/>
              <a:t>Click to edit Master title style</a:t>
            </a:r>
            <a:endParaRPr lang="en-US" dirty="0"/>
          </a:p>
        </p:txBody>
      </p:sp>
      <p:sp>
        <p:nvSpPr>
          <p:cNvPr id="19" name="Text Placeholder 2"/>
          <p:cNvSpPr>
            <a:spLocks noGrp="1"/>
          </p:cNvSpPr>
          <p:nvPr>
            <p:ph type="body" idx="1"/>
          </p:nvPr>
        </p:nvSpPr>
        <p:spPr>
          <a:xfrm>
            <a:off x="1141413" y="4404596"/>
            <a:ext cx="319524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Picture Placeholder 2"/>
          <p:cNvSpPr>
            <a:spLocks noGrp="1" noChangeAspect="1"/>
          </p:cNvSpPr>
          <p:nvPr>
            <p:ph type="pic" idx="15"/>
          </p:nvPr>
        </p:nvSpPr>
        <p:spPr>
          <a:xfrm>
            <a:off x="1141413" y="2666998"/>
            <a:ext cx="31952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a:t>Click icon to add picture</a:t>
            </a:r>
            <a:endParaRPr lang="en-US" dirty="0"/>
          </a:p>
        </p:txBody>
      </p:sp>
      <p:sp>
        <p:nvSpPr>
          <p:cNvPr id="21" name="Text Placeholder 3"/>
          <p:cNvSpPr>
            <a:spLocks noGrp="1"/>
          </p:cNvSpPr>
          <p:nvPr>
            <p:ph type="body" sz="half" idx="18"/>
          </p:nvPr>
        </p:nvSpPr>
        <p:spPr>
          <a:xfrm>
            <a:off x="1141413" y="4980858"/>
            <a:ext cx="3195240" cy="81784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2" name="Text Placeholder 4"/>
          <p:cNvSpPr>
            <a:spLocks noGrp="1"/>
          </p:cNvSpPr>
          <p:nvPr>
            <p:ph type="body" sz="quarter" idx="3"/>
          </p:nvPr>
        </p:nvSpPr>
        <p:spPr>
          <a:xfrm>
            <a:off x="4489053" y="4404596"/>
            <a:ext cx="320040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3" name="Picture Placeholder 2"/>
          <p:cNvSpPr>
            <a:spLocks noGrp="1" noChangeAspect="1"/>
          </p:cNvSpPr>
          <p:nvPr>
            <p:ph type="pic" idx="21"/>
          </p:nvPr>
        </p:nvSpPr>
        <p:spPr>
          <a:xfrm>
            <a:off x="4489053" y="2666998"/>
            <a:ext cx="31989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a:t>Click icon to add picture</a:t>
            </a:r>
            <a:endParaRPr lang="en-US" dirty="0"/>
          </a:p>
        </p:txBody>
      </p:sp>
      <p:sp>
        <p:nvSpPr>
          <p:cNvPr id="24" name="Text Placeholder 3"/>
          <p:cNvSpPr>
            <a:spLocks noGrp="1"/>
          </p:cNvSpPr>
          <p:nvPr>
            <p:ph type="body" sz="half" idx="19"/>
          </p:nvPr>
        </p:nvSpPr>
        <p:spPr>
          <a:xfrm>
            <a:off x="4487593" y="4980857"/>
            <a:ext cx="3200400" cy="81034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5" name="Text Placeholder 4"/>
          <p:cNvSpPr>
            <a:spLocks noGrp="1"/>
          </p:cNvSpPr>
          <p:nvPr>
            <p:ph type="body" sz="quarter" idx="13"/>
          </p:nvPr>
        </p:nvSpPr>
        <p:spPr>
          <a:xfrm>
            <a:off x="7852567" y="4404595"/>
            <a:ext cx="3190741"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6" name="Picture Placeholder 2"/>
          <p:cNvSpPr>
            <a:spLocks noGrp="1" noChangeAspect="1"/>
          </p:cNvSpPr>
          <p:nvPr>
            <p:ph type="pic" idx="22"/>
          </p:nvPr>
        </p:nvSpPr>
        <p:spPr>
          <a:xfrm>
            <a:off x="7852442" y="2666998"/>
            <a:ext cx="3194969"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a:t>Click icon to add picture</a:t>
            </a:r>
            <a:endParaRPr lang="en-US" dirty="0"/>
          </a:p>
        </p:txBody>
      </p:sp>
      <p:sp>
        <p:nvSpPr>
          <p:cNvPr id="27" name="Text Placeholder 3"/>
          <p:cNvSpPr>
            <a:spLocks noGrp="1"/>
          </p:cNvSpPr>
          <p:nvPr>
            <p:ph type="body" sz="half" idx="20"/>
          </p:nvPr>
        </p:nvSpPr>
        <p:spPr>
          <a:xfrm>
            <a:off x="7852442" y="4980854"/>
            <a:ext cx="3194968" cy="810345"/>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E176FC75-B03A-4D97-BA08-C491B6A6C082}" type="datetimeFigureOut">
              <a:rPr lang="ru-RU" smtClean="0"/>
              <a:t>21.11.2019</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41C10526-C2A5-48AE-B536-4FB0832252F0}" type="slidenum">
              <a:rPr lang="ru-RU" smtClean="0"/>
              <a:t>‹#›</a:t>
            </a:fld>
            <a:endParaRPr lang="ru-RU"/>
          </a:p>
        </p:txBody>
      </p:sp>
    </p:spTree>
    <p:extLst>
      <p:ext uri="{BB962C8B-B14F-4D97-AF65-F5344CB8AC3E}">
        <p14:creationId xmlns:p14="http://schemas.microsoft.com/office/powerpoint/2010/main" val="77176382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176FC75-B03A-4D97-BA08-C491B6A6C082}" type="datetimeFigureOut">
              <a:rPr lang="ru-RU" smtClean="0"/>
              <a:t>21.11.2019</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41C10526-C2A5-48AE-B536-4FB0832252F0}" type="slidenum">
              <a:rPr lang="ru-RU" smtClean="0"/>
              <a:t>‹#›</a:t>
            </a:fld>
            <a:endParaRPr lang="ru-RU"/>
          </a:p>
        </p:txBody>
      </p:sp>
    </p:spTree>
    <p:extLst>
      <p:ext uri="{BB962C8B-B14F-4D97-AF65-F5344CB8AC3E}">
        <p14:creationId xmlns:p14="http://schemas.microsoft.com/office/powerpoint/2010/main" val="15075243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042400" y="609599"/>
            <a:ext cx="2005011" cy="518160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141410" y="609599"/>
            <a:ext cx="7748590" cy="518160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176FC75-B03A-4D97-BA08-C491B6A6C082}" type="datetimeFigureOut">
              <a:rPr lang="ru-RU" smtClean="0"/>
              <a:t>21.11.2019</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41C10526-C2A5-48AE-B536-4FB0832252F0}" type="slidenum">
              <a:rPr lang="ru-RU" smtClean="0"/>
              <a:t>‹#›</a:t>
            </a:fld>
            <a:endParaRPr lang="ru-RU"/>
          </a:p>
        </p:txBody>
      </p:sp>
    </p:spTree>
    <p:extLst>
      <p:ext uri="{BB962C8B-B14F-4D97-AF65-F5344CB8AC3E}">
        <p14:creationId xmlns:p14="http://schemas.microsoft.com/office/powerpoint/2010/main" val="14952726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176FC75-B03A-4D97-BA08-C491B6A6C082}" type="datetimeFigureOut">
              <a:rPr lang="ru-RU" smtClean="0"/>
              <a:t>21.11.2019</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41C10526-C2A5-48AE-B536-4FB0832252F0}" type="slidenum">
              <a:rPr lang="ru-RU" smtClean="0"/>
              <a:t>‹#›</a:t>
            </a:fld>
            <a:endParaRPr lang="ru-RU"/>
          </a:p>
        </p:txBody>
      </p:sp>
    </p:spTree>
    <p:extLst>
      <p:ext uri="{BB962C8B-B14F-4D97-AF65-F5344CB8AC3E}">
        <p14:creationId xmlns:p14="http://schemas.microsoft.com/office/powerpoint/2010/main" val="1177808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41411" y="1419226"/>
            <a:ext cx="9906000" cy="2852737"/>
          </a:xfrm>
        </p:spPr>
        <p:txBody>
          <a:bodyPr anchor="b">
            <a:normAutofit/>
          </a:bodyPr>
          <a:lstStyle>
            <a:lvl1pPr>
              <a:defRPr sz="3600"/>
            </a:lvl1pPr>
          </a:lstStyle>
          <a:p>
            <a:r>
              <a:rPr lang="en-US"/>
              <a:t>Click to edit Master title style</a:t>
            </a:r>
            <a:endParaRPr lang="en-US" dirty="0"/>
          </a:p>
        </p:txBody>
      </p:sp>
      <p:sp>
        <p:nvSpPr>
          <p:cNvPr id="3" name="Text Placeholder 2"/>
          <p:cNvSpPr>
            <a:spLocks noGrp="1"/>
          </p:cNvSpPr>
          <p:nvPr>
            <p:ph type="body" idx="1"/>
          </p:nvPr>
        </p:nvSpPr>
        <p:spPr>
          <a:xfrm>
            <a:off x="1141411" y="4424362"/>
            <a:ext cx="9906000" cy="1374776"/>
          </a:xfrm>
        </p:spPr>
        <p:txBody>
          <a:bodyPr>
            <a:normAutofit/>
          </a:bodyPr>
          <a:lstStyle>
            <a:lvl1pPr marL="0" indent="0">
              <a:buNone/>
              <a:defRPr sz="1800" cap="all" baseline="0">
                <a:solidFill>
                  <a:schemeClr val="tx1">
                    <a:tint val="75000"/>
                  </a:schemeClr>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176FC75-B03A-4D97-BA08-C491B6A6C082}" type="datetimeFigureOut">
              <a:rPr lang="ru-RU" smtClean="0"/>
              <a:t>21.11.2019</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41C10526-C2A5-48AE-B536-4FB0832252F0}" type="slidenum">
              <a:rPr lang="ru-RU" smtClean="0"/>
              <a:t>‹#›</a:t>
            </a:fld>
            <a:endParaRPr lang="ru-RU"/>
          </a:p>
        </p:txBody>
      </p:sp>
    </p:spTree>
    <p:extLst>
      <p:ext uri="{BB962C8B-B14F-4D97-AF65-F5344CB8AC3E}">
        <p14:creationId xmlns:p14="http://schemas.microsoft.com/office/powerpoint/2010/main" val="26947499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41410" y="2249486"/>
            <a:ext cx="4878389" cy="354171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2249486"/>
            <a:ext cx="4875211" cy="354171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176FC75-B03A-4D97-BA08-C491B6A6C082}" type="datetimeFigureOut">
              <a:rPr lang="ru-RU" smtClean="0"/>
              <a:t>21.11.2019</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41C10526-C2A5-48AE-B536-4FB0832252F0}" type="slidenum">
              <a:rPr lang="ru-RU" smtClean="0"/>
              <a:t>‹#›</a:t>
            </a:fld>
            <a:endParaRPr lang="ru-RU"/>
          </a:p>
        </p:txBody>
      </p:sp>
    </p:spTree>
    <p:extLst>
      <p:ext uri="{BB962C8B-B14F-4D97-AF65-F5344CB8AC3E}">
        <p14:creationId xmlns:p14="http://schemas.microsoft.com/office/powerpoint/2010/main" val="40050126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141411" y="619126"/>
            <a:ext cx="9906000" cy="1477961"/>
          </a:xfrm>
        </p:spPr>
        <p:txBody>
          <a:bodyPr/>
          <a:lstStyle/>
          <a:p>
            <a:r>
              <a:rPr lang="en-US"/>
              <a:t>Click to edit Master title style</a:t>
            </a:r>
            <a:endParaRPr lang="en-US" dirty="0"/>
          </a:p>
        </p:txBody>
      </p:sp>
      <p:sp>
        <p:nvSpPr>
          <p:cNvPr id="3" name="Text Placeholder 2"/>
          <p:cNvSpPr>
            <a:spLocks noGrp="1"/>
          </p:cNvSpPr>
          <p:nvPr>
            <p:ph type="body" idx="1"/>
          </p:nvPr>
        </p:nvSpPr>
        <p:spPr>
          <a:xfrm>
            <a:off x="1370019" y="2249486"/>
            <a:ext cx="4649783"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41410" y="3073397"/>
            <a:ext cx="4878391" cy="271780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00808" y="2249485"/>
            <a:ext cx="4646602"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3073397"/>
            <a:ext cx="4875210" cy="271780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E176FC75-B03A-4D97-BA08-C491B6A6C082}" type="datetimeFigureOut">
              <a:rPr lang="ru-RU" smtClean="0"/>
              <a:t>21.11.2019</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41C10526-C2A5-48AE-B536-4FB0832252F0}" type="slidenum">
              <a:rPr lang="ru-RU" smtClean="0"/>
              <a:t>‹#›</a:t>
            </a:fld>
            <a:endParaRPr lang="ru-RU"/>
          </a:p>
        </p:txBody>
      </p:sp>
    </p:spTree>
    <p:extLst>
      <p:ext uri="{BB962C8B-B14F-4D97-AF65-F5344CB8AC3E}">
        <p14:creationId xmlns:p14="http://schemas.microsoft.com/office/powerpoint/2010/main" val="33484014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E176FC75-B03A-4D97-BA08-C491B6A6C082}" type="datetimeFigureOut">
              <a:rPr lang="ru-RU" smtClean="0"/>
              <a:t>21.11.2019</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41C10526-C2A5-48AE-B536-4FB0832252F0}" type="slidenum">
              <a:rPr lang="ru-RU" smtClean="0"/>
              <a:t>‹#›</a:t>
            </a:fld>
            <a:endParaRPr lang="ru-RU"/>
          </a:p>
        </p:txBody>
      </p:sp>
    </p:spTree>
    <p:extLst>
      <p:ext uri="{BB962C8B-B14F-4D97-AF65-F5344CB8AC3E}">
        <p14:creationId xmlns:p14="http://schemas.microsoft.com/office/powerpoint/2010/main" val="18141108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176FC75-B03A-4D97-BA08-C491B6A6C082}" type="datetimeFigureOut">
              <a:rPr lang="ru-RU" smtClean="0"/>
              <a:t>21.11.2019</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41C10526-C2A5-48AE-B536-4FB0832252F0}" type="slidenum">
              <a:rPr lang="ru-RU" smtClean="0"/>
              <a:t>‹#›</a:t>
            </a:fld>
            <a:endParaRPr lang="ru-RU"/>
          </a:p>
        </p:txBody>
      </p:sp>
    </p:spTree>
    <p:extLst>
      <p:ext uri="{BB962C8B-B14F-4D97-AF65-F5344CB8AC3E}">
        <p14:creationId xmlns:p14="http://schemas.microsoft.com/office/powerpoint/2010/main" val="16431991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6705" y="609601"/>
            <a:ext cx="3856037" cy="1639884"/>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56200" y="592666"/>
            <a:ext cx="5891209" cy="5198534"/>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46705" y="2249486"/>
            <a:ext cx="3856037"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E176FC75-B03A-4D97-BA08-C491B6A6C082}" type="datetimeFigureOut">
              <a:rPr lang="ru-RU" smtClean="0"/>
              <a:t>21.11.2019</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41C10526-C2A5-48AE-B536-4FB0832252F0}" type="slidenum">
              <a:rPr lang="ru-RU" smtClean="0"/>
              <a:t>‹#›</a:t>
            </a:fld>
            <a:endParaRPr lang="ru-RU"/>
          </a:p>
        </p:txBody>
      </p:sp>
    </p:spTree>
    <p:extLst>
      <p:ext uri="{BB962C8B-B14F-4D97-AF65-F5344CB8AC3E}">
        <p14:creationId xmlns:p14="http://schemas.microsoft.com/office/powerpoint/2010/main" val="34248560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3" y="609600"/>
            <a:ext cx="5934508" cy="1639886"/>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7380721" y="609601"/>
            <a:ext cx="3666690" cy="5181599"/>
          </a:xfrm>
          <a:prstGeom prst="round2DiagRect">
            <a:avLst>
              <a:gd name="adj1" fmla="val 5608"/>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141410" y="2249486"/>
            <a:ext cx="5934511"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E176FC75-B03A-4D97-BA08-C491B6A6C082}" type="datetimeFigureOut">
              <a:rPr lang="ru-RU" smtClean="0"/>
              <a:t>21.11.2019</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41C10526-C2A5-48AE-B536-4FB0832252F0}" type="slidenum">
              <a:rPr lang="ru-RU" smtClean="0"/>
              <a:t>‹#›</a:t>
            </a:fld>
            <a:endParaRPr lang="ru-RU"/>
          </a:p>
        </p:txBody>
      </p:sp>
    </p:spTree>
    <p:extLst>
      <p:ext uri="{BB962C8B-B14F-4D97-AF65-F5344CB8AC3E}">
        <p14:creationId xmlns:p14="http://schemas.microsoft.com/office/powerpoint/2010/main" val="41276124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2" descr="\\DROBO-FS\QuickDrops\JB\PPTX NG\Droplets\LightingOverlay.png"/>
          <p:cNvPicPr>
            <a:picLocks noChangeAspect="1" noChangeArrowheads="1"/>
          </p:cNvPicPr>
          <p:nvPr/>
        </p:nvPicPr>
        <p:blipFill>
          <a:blip r:embed="rId19">
            <a:alphaModFix amt="30000"/>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a:solidFill>
                  <a:srgbClr val="FFFFFF"/>
                </a:solidFill>
              </a14:hiddenFill>
            </a:ext>
          </a:extLst>
        </p:spPr>
      </p:pic>
      <p:grpSp>
        <p:nvGrpSpPr>
          <p:cNvPr id="8" name="Group 7"/>
          <p:cNvGrpSpPr/>
          <p:nvPr/>
        </p:nvGrpSpPr>
        <p:grpSpPr>
          <a:xfrm>
            <a:off x="-14288" y="0"/>
            <a:ext cx="12053888" cy="6858001"/>
            <a:chOff x="-14288" y="0"/>
            <a:chExt cx="12053888" cy="6858001"/>
          </a:xfrm>
        </p:grpSpPr>
        <p:grpSp>
          <p:nvGrpSpPr>
            <p:cNvPr id="9" name="Group 8"/>
            <p:cNvGrpSpPr/>
            <p:nvPr/>
          </p:nvGrpSpPr>
          <p:grpSpPr>
            <a:xfrm>
              <a:off x="-14288" y="0"/>
              <a:ext cx="1220788" cy="6858001"/>
              <a:chOff x="-14288" y="0"/>
              <a:chExt cx="1220788" cy="6858001"/>
            </a:xfrm>
            <a:gradFill flip="none" rotWithShape="1">
              <a:gsLst>
                <a:gs pos="0">
                  <a:schemeClr val="tx2"/>
                </a:gs>
                <a:gs pos="100000">
                  <a:schemeClr val="bg2">
                    <a:lumMod val="60000"/>
                    <a:lumOff val="40000"/>
                  </a:schemeClr>
                </a:gs>
              </a:gsLst>
              <a:lin ang="5400000" scaled="0"/>
              <a:tileRect/>
            </a:gradFill>
          </p:grpSpPr>
          <p:sp>
            <p:nvSpPr>
              <p:cNvPr id="21" name="Rectangle 5"/>
              <p:cNvSpPr>
                <a:spLocks noChangeArrowheads="1"/>
              </p:cNvSpPr>
              <p:nvPr/>
            </p:nvSpPr>
            <p:spPr bwMode="auto">
              <a:xfrm>
                <a:off x="114300" y="4763"/>
                <a:ext cx="23813" cy="2181225"/>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sp>
          <p:sp>
            <p:nvSpPr>
              <p:cNvPr id="22" name="Freeform 6"/>
              <p:cNvSpPr>
                <a:spLocks noEditPoints="1"/>
              </p:cNvSpPr>
              <p:nvPr/>
            </p:nvSpPr>
            <p:spPr bwMode="auto">
              <a:xfrm>
                <a:off x="33337"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23" name="Freeform 7"/>
              <p:cNvSpPr>
                <a:spLocks noEditPoints="1"/>
              </p:cNvSpPr>
              <p:nvPr/>
            </p:nvSpPr>
            <p:spPr bwMode="auto">
              <a:xfrm>
                <a:off x="28575"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24" name="Freeform 8"/>
              <p:cNvSpPr/>
              <p:nvPr/>
            </p:nvSpPr>
            <p:spPr bwMode="auto">
              <a:xfrm>
                <a:off x="200025" y="4763"/>
                <a:ext cx="369888" cy="1811338"/>
              </a:xfrm>
              <a:custGeom>
                <a:avLst/>
                <a:gdLst/>
                <a:ahLst/>
                <a:cxnLst/>
                <a:rect l="0" t="0" r="r" b="b"/>
                <a:pathLst>
                  <a:path w="233" h="1141">
                    <a:moveTo>
                      <a:pt x="218" y="1141"/>
                    </a:moveTo>
                    <a:lnTo>
                      <a:pt x="0" y="626"/>
                    </a:lnTo>
                    <a:lnTo>
                      <a:pt x="0" y="0"/>
                    </a:lnTo>
                    <a:lnTo>
                      <a:pt x="15" y="0"/>
                    </a:lnTo>
                    <a:lnTo>
                      <a:pt x="15" y="623"/>
                    </a:lnTo>
                    <a:lnTo>
                      <a:pt x="233" y="1135"/>
                    </a:lnTo>
                    <a:lnTo>
                      <a:pt x="218" y="1141"/>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25" name="Freeform 9"/>
              <p:cNvSpPr>
                <a:spLocks noEditPoints="1"/>
              </p:cNvSpPr>
              <p:nvPr/>
            </p:nvSpPr>
            <p:spPr bwMode="auto">
              <a:xfrm>
                <a:off x="503237" y="1801813"/>
                <a:ext cx="190500" cy="188913"/>
              </a:xfrm>
              <a:custGeom>
                <a:avLst/>
                <a:gdLst/>
                <a:ahLst/>
                <a:cxnLst/>
                <a:rect l="0" t="0" r="r" b="b"/>
                <a:pathLst>
                  <a:path w="40" h="40">
                    <a:moveTo>
                      <a:pt x="20" y="40"/>
                    </a:moveTo>
                    <a:cubicBezTo>
                      <a:pt x="9" y="40"/>
                      <a:pt x="0" y="31"/>
                      <a:pt x="0" y="20"/>
                    </a:cubicBezTo>
                    <a:cubicBezTo>
                      <a:pt x="0" y="9"/>
                      <a:pt x="9" y="0"/>
                      <a:pt x="20" y="0"/>
                    </a:cubicBezTo>
                    <a:cubicBezTo>
                      <a:pt x="33" y="0"/>
                      <a:pt x="40" y="6"/>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9"/>
                      <a:pt x="31"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26" name="Freeform 10"/>
              <p:cNvSpPr/>
              <p:nvPr/>
            </p:nvSpPr>
            <p:spPr bwMode="auto">
              <a:xfrm>
                <a:off x="285750" y="4763"/>
                <a:ext cx="369888" cy="1430338"/>
              </a:xfrm>
              <a:custGeom>
                <a:avLst/>
                <a:gdLst/>
                <a:ahLst/>
                <a:cxnLst/>
                <a:rect l="0" t="0" r="r" b="b"/>
                <a:pathLst>
                  <a:path w="233" h="901">
                    <a:moveTo>
                      <a:pt x="221" y="901"/>
                    </a:moveTo>
                    <a:lnTo>
                      <a:pt x="0" y="383"/>
                    </a:lnTo>
                    <a:lnTo>
                      <a:pt x="0" y="0"/>
                    </a:lnTo>
                    <a:lnTo>
                      <a:pt x="18" y="0"/>
                    </a:lnTo>
                    <a:lnTo>
                      <a:pt x="18" y="380"/>
                    </a:lnTo>
                    <a:lnTo>
                      <a:pt x="233" y="895"/>
                    </a:lnTo>
                    <a:lnTo>
                      <a:pt x="221" y="901"/>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27" name="Freeform 11"/>
              <p:cNvSpPr/>
              <p:nvPr/>
            </p:nvSpPr>
            <p:spPr bwMode="auto">
              <a:xfrm>
                <a:off x="546100"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28" name="Freeform 12"/>
              <p:cNvSpPr>
                <a:spLocks noEditPoints="1"/>
              </p:cNvSpPr>
              <p:nvPr/>
            </p:nvSpPr>
            <p:spPr bwMode="auto">
              <a:xfrm>
                <a:off x="588962" y="1420813"/>
                <a:ext cx="190500" cy="190500"/>
              </a:xfrm>
              <a:custGeom>
                <a:avLst/>
                <a:gdLst/>
                <a:ahLst/>
                <a:cxnLst/>
                <a:rect l="0" t="0" r="r" b="b"/>
                <a:pathLst>
                  <a:path w="40" h="40">
                    <a:moveTo>
                      <a:pt x="20" y="40"/>
                    </a:moveTo>
                    <a:cubicBezTo>
                      <a:pt x="9" y="40"/>
                      <a:pt x="0" y="31"/>
                      <a:pt x="0" y="20"/>
                    </a:cubicBezTo>
                    <a:cubicBezTo>
                      <a:pt x="0" y="9"/>
                      <a:pt x="9" y="0"/>
                      <a:pt x="20" y="0"/>
                    </a:cubicBezTo>
                    <a:cubicBezTo>
                      <a:pt x="33" y="0"/>
                      <a:pt x="40" y="7"/>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9"/>
                      <a:pt x="31"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29" name="Freeform 13"/>
              <p:cNvSpPr>
                <a:spLocks noEditPoints="1"/>
              </p:cNvSpPr>
              <p:nvPr/>
            </p:nvSpPr>
            <p:spPr bwMode="auto">
              <a:xfrm>
                <a:off x="588962"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30" name="Freeform 14"/>
              <p:cNvSpPr/>
              <p:nvPr/>
            </p:nvSpPr>
            <p:spPr bwMode="auto">
              <a:xfrm>
                <a:off x="641350" y="0"/>
                <a:ext cx="422275" cy="527050"/>
              </a:xfrm>
              <a:custGeom>
                <a:avLst/>
                <a:gdLst/>
                <a:ahLst/>
                <a:cxnLst/>
                <a:rect l="0" t="0" r="r" b="b"/>
                <a:pathLst>
                  <a:path w="266" h="332">
                    <a:moveTo>
                      <a:pt x="257" y="332"/>
                    </a:moveTo>
                    <a:lnTo>
                      <a:pt x="48" y="123"/>
                    </a:lnTo>
                    <a:lnTo>
                      <a:pt x="0" y="6"/>
                    </a:lnTo>
                    <a:lnTo>
                      <a:pt x="15" y="0"/>
                    </a:lnTo>
                    <a:lnTo>
                      <a:pt x="63" y="114"/>
                    </a:lnTo>
                    <a:lnTo>
                      <a:pt x="266" y="320"/>
                    </a:lnTo>
                    <a:lnTo>
                      <a:pt x="257" y="33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31" name="Freeform 15"/>
              <p:cNvSpPr>
                <a:spLocks noEditPoints="1"/>
              </p:cNvSpPr>
              <p:nvPr/>
            </p:nvSpPr>
            <p:spPr bwMode="auto">
              <a:xfrm>
                <a:off x="1020762"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32" name="Line 16"/>
              <p:cNvSpPr>
                <a:spLocks noChangeShapeType="1"/>
              </p:cNvSpPr>
              <p:nvPr/>
            </p:nvSpPr>
            <p:spPr bwMode="auto">
              <a:xfrm>
                <a:off x="-4763" y="9525"/>
                <a:ext cx="0" cy="0"/>
              </a:xfrm>
              <a:prstGeom prst="line">
                <a:avLst/>
              </a:prstGeom>
              <a:grpFill/>
              <a:ln w="15" cap="flat">
                <a:solidFill>
                  <a:srgbClr val="FFFFFF"/>
                </a:solidFill>
                <a:prstDash val="solid"/>
                <a:miter lim="800000"/>
                <a:headEnd/>
                <a:tailEnd/>
              </a:ln>
            </p:spPr>
          </p:sp>
          <p:sp>
            <p:nvSpPr>
              <p:cNvPr id="33" name="Freeform 17"/>
              <p:cNvSpPr/>
              <p:nvPr/>
            </p:nvSpPr>
            <p:spPr bwMode="auto">
              <a:xfrm>
                <a:off x="9525" y="1801813"/>
                <a:ext cx="123825" cy="127000"/>
              </a:xfrm>
              <a:custGeom>
                <a:avLst/>
                <a:gdLst/>
                <a:ahLst/>
                <a:cxnLst/>
                <a:rect l="0" t="0" r="r" b="b"/>
                <a:pathLst>
                  <a:path w="78" h="80">
                    <a:moveTo>
                      <a:pt x="6" y="80"/>
                    </a:moveTo>
                    <a:lnTo>
                      <a:pt x="0" y="71"/>
                    </a:lnTo>
                    <a:lnTo>
                      <a:pt x="69" y="0"/>
                    </a:lnTo>
                    <a:lnTo>
                      <a:pt x="78" y="9"/>
                    </a:lnTo>
                    <a:lnTo>
                      <a:pt x="6" y="8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34" name="Freeform 18"/>
              <p:cNvSpPr/>
              <p:nvPr/>
            </p:nvSpPr>
            <p:spPr bwMode="auto">
              <a:xfrm>
                <a:off x="-9525" y="3549650"/>
                <a:ext cx="147638" cy="481013"/>
              </a:xfrm>
              <a:custGeom>
                <a:avLst/>
                <a:gdLst/>
                <a:ahLst/>
                <a:cxnLst/>
                <a:rect l="0" t="0" r="r" b="b"/>
                <a:pathLst>
                  <a:path w="93" h="303">
                    <a:moveTo>
                      <a:pt x="93" y="303"/>
                    </a:moveTo>
                    <a:lnTo>
                      <a:pt x="78" y="303"/>
                    </a:lnTo>
                    <a:lnTo>
                      <a:pt x="78" y="78"/>
                    </a:lnTo>
                    <a:lnTo>
                      <a:pt x="0" y="12"/>
                    </a:lnTo>
                    <a:lnTo>
                      <a:pt x="12" y="0"/>
                    </a:lnTo>
                    <a:lnTo>
                      <a:pt x="93" y="69"/>
                    </a:lnTo>
                    <a:lnTo>
                      <a:pt x="93" y="30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35" name="Freeform 19"/>
              <p:cNvSpPr/>
              <p:nvPr/>
            </p:nvSpPr>
            <p:spPr bwMode="auto">
              <a:xfrm>
                <a:off x="128587"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36" name="Freeform 20"/>
              <p:cNvSpPr>
                <a:spLocks noEditPoints="1"/>
              </p:cNvSpPr>
              <p:nvPr/>
            </p:nvSpPr>
            <p:spPr bwMode="auto">
              <a:xfrm>
                <a:off x="204787" y="1849438"/>
                <a:ext cx="114300" cy="107950"/>
              </a:xfrm>
              <a:custGeom>
                <a:avLst/>
                <a:gdLst/>
                <a:ahLst/>
                <a:cxnLst/>
                <a:rect l="0" t="0" r="r" b="b"/>
                <a:pathLst>
                  <a:path w="24" h="23">
                    <a:moveTo>
                      <a:pt x="12" y="23"/>
                    </a:moveTo>
                    <a:cubicBezTo>
                      <a:pt x="6" y="23"/>
                      <a:pt x="0" y="18"/>
                      <a:pt x="0" y="12"/>
                    </a:cubicBezTo>
                    <a:cubicBezTo>
                      <a:pt x="0" y="5"/>
                      <a:pt x="6" y="0"/>
                      <a:pt x="12" y="0"/>
                    </a:cubicBezTo>
                    <a:cubicBezTo>
                      <a:pt x="18" y="0"/>
                      <a:pt x="24" y="5"/>
                      <a:pt x="24" y="12"/>
                    </a:cubicBezTo>
                    <a:cubicBezTo>
                      <a:pt x="24" y="18"/>
                      <a:pt x="18" y="23"/>
                      <a:pt x="12" y="23"/>
                    </a:cubicBezTo>
                    <a:close/>
                    <a:moveTo>
                      <a:pt x="12" y="4"/>
                    </a:moveTo>
                    <a:cubicBezTo>
                      <a:pt x="8" y="4"/>
                      <a:pt x="4" y="8"/>
                      <a:pt x="4" y="12"/>
                    </a:cubicBezTo>
                    <a:cubicBezTo>
                      <a:pt x="4" y="16"/>
                      <a:pt x="8" y="19"/>
                      <a:pt x="12" y="19"/>
                    </a:cubicBezTo>
                    <a:cubicBezTo>
                      <a:pt x="16" y="19"/>
                      <a:pt x="20" y="16"/>
                      <a:pt x="20" y="12"/>
                    </a:cubicBezTo>
                    <a:cubicBezTo>
                      <a:pt x="20" y="8"/>
                      <a:pt x="16" y="4"/>
                      <a:pt x="12"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37" name="Rectangle 21"/>
              <p:cNvSpPr>
                <a:spLocks noChangeArrowheads="1"/>
              </p:cNvSpPr>
              <p:nvPr/>
            </p:nvSpPr>
            <p:spPr bwMode="auto">
              <a:xfrm>
                <a:off x="133350" y="4662488"/>
                <a:ext cx="23813" cy="2181225"/>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sp>
          <p:sp>
            <p:nvSpPr>
              <p:cNvPr id="38" name="Freeform 22"/>
              <p:cNvSpPr/>
              <p:nvPr/>
            </p:nvSpPr>
            <p:spPr bwMode="auto">
              <a:xfrm>
                <a:off x="223837" y="5041900"/>
                <a:ext cx="369888" cy="1801813"/>
              </a:xfrm>
              <a:custGeom>
                <a:avLst/>
                <a:gdLst/>
                <a:ahLst/>
                <a:cxnLst/>
                <a:rect l="0" t="0" r="r" b="b"/>
                <a:pathLst>
                  <a:path w="233" h="1135">
                    <a:moveTo>
                      <a:pt x="15" y="1135"/>
                    </a:moveTo>
                    <a:lnTo>
                      <a:pt x="0" y="1135"/>
                    </a:lnTo>
                    <a:lnTo>
                      <a:pt x="0" y="515"/>
                    </a:lnTo>
                    <a:lnTo>
                      <a:pt x="0" y="512"/>
                    </a:lnTo>
                    <a:lnTo>
                      <a:pt x="218" y="0"/>
                    </a:lnTo>
                    <a:lnTo>
                      <a:pt x="233" y="6"/>
                    </a:lnTo>
                    <a:lnTo>
                      <a:pt x="15" y="518"/>
                    </a:lnTo>
                    <a:lnTo>
                      <a:pt x="15" y="1135"/>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39" name="Freeform 23"/>
              <p:cNvSpPr>
                <a:spLocks noEditPoints="1"/>
              </p:cNvSpPr>
              <p:nvPr/>
            </p:nvSpPr>
            <p:spPr bwMode="auto">
              <a:xfrm>
                <a:off x="52387"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40" name="Freeform 24"/>
              <p:cNvSpPr/>
              <p:nvPr/>
            </p:nvSpPr>
            <p:spPr bwMode="auto">
              <a:xfrm>
                <a:off x="-14288" y="5627688"/>
                <a:ext cx="85725" cy="1216025"/>
              </a:xfrm>
              <a:custGeom>
                <a:avLst/>
                <a:gdLst/>
                <a:ahLst/>
                <a:cxnLst/>
                <a:rect l="0" t="0" r="r" b="b"/>
                <a:pathLst>
                  <a:path w="54" h="766">
                    <a:moveTo>
                      <a:pt x="54" y="766"/>
                    </a:moveTo>
                    <a:lnTo>
                      <a:pt x="36" y="766"/>
                    </a:lnTo>
                    <a:lnTo>
                      <a:pt x="36" y="149"/>
                    </a:lnTo>
                    <a:lnTo>
                      <a:pt x="0" y="3"/>
                    </a:lnTo>
                    <a:lnTo>
                      <a:pt x="18" y="0"/>
                    </a:lnTo>
                    <a:lnTo>
                      <a:pt x="54" y="146"/>
                    </a:lnTo>
                    <a:lnTo>
                      <a:pt x="54" y="76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41" name="Freeform 25"/>
              <p:cNvSpPr>
                <a:spLocks noEditPoints="1"/>
              </p:cNvSpPr>
              <p:nvPr/>
            </p:nvSpPr>
            <p:spPr bwMode="auto">
              <a:xfrm>
                <a:off x="527050"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42" name="Freeform 26"/>
              <p:cNvSpPr/>
              <p:nvPr/>
            </p:nvSpPr>
            <p:spPr bwMode="auto">
              <a:xfrm>
                <a:off x="309562" y="5422900"/>
                <a:ext cx="374650" cy="1425575"/>
              </a:xfrm>
              <a:custGeom>
                <a:avLst/>
                <a:gdLst/>
                <a:ahLst/>
                <a:cxnLst/>
                <a:rect l="0" t="0" r="r" b="b"/>
                <a:pathLst>
                  <a:path w="236" h="898">
                    <a:moveTo>
                      <a:pt x="18" y="898"/>
                    </a:moveTo>
                    <a:lnTo>
                      <a:pt x="0" y="898"/>
                    </a:lnTo>
                    <a:lnTo>
                      <a:pt x="0" y="515"/>
                    </a:lnTo>
                    <a:lnTo>
                      <a:pt x="3" y="512"/>
                    </a:lnTo>
                    <a:lnTo>
                      <a:pt x="221" y="0"/>
                    </a:lnTo>
                    <a:lnTo>
                      <a:pt x="236" y="6"/>
                    </a:lnTo>
                    <a:lnTo>
                      <a:pt x="18" y="518"/>
                    </a:lnTo>
                    <a:lnTo>
                      <a:pt x="18" y="89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43" name="Freeform 27"/>
              <p:cNvSpPr/>
              <p:nvPr/>
            </p:nvSpPr>
            <p:spPr bwMode="auto">
              <a:xfrm>
                <a:off x="569912"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44" name="Freeform 28"/>
              <p:cNvSpPr>
                <a:spLocks noEditPoints="1"/>
              </p:cNvSpPr>
              <p:nvPr/>
            </p:nvSpPr>
            <p:spPr bwMode="auto">
              <a:xfrm>
                <a:off x="612775"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45" name="Freeform 29"/>
              <p:cNvSpPr>
                <a:spLocks noEditPoints="1"/>
              </p:cNvSpPr>
              <p:nvPr/>
            </p:nvSpPr>
            <p:spPr bwMode="auto">
              <a:xfrm>
                <a:off x="612775"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46" name="Freeform 30"/>
              <p:cNvSpPr/>
              <p:nvPr/>
            </p:nvSpPr>
            <p:spPr bwMode="auto">
              <a:xfrm>
                <a:off x="669925" y="6330950"/>
                <a:ext cx="417513" cy="517525"/>
              </a:xfrm>
              <a:custGeom>
                <a:avLst/>
                <a:gdLst/>
                <a:ahLst/>
                <a:cxnLst/>
                <a:rect l="0" t="0" r="r" b="b"/>
                <a:pathLst>
                  <a:path w="263" h="326">
                    <a:moveTo>
                      <a:pt x="15" y="326"/>
                    </a:moveTo>
                    <a:lnTo>
                      <a:pt x="0" y="320"/>
                    </a:lnTo>
                    <a:lnTo>
                      <a:pt x="45" y="206"/>
                    </a:lnTo>
                    <a:lnTo>
                      <a:pt x="48" y="206"/>
                    </a:lnTo>
                    <a:lnTo>
                      <a:pt x="254" y="0"/>
                    </a:lnTo>
                    <a:lnTo>
                      <a:pt x="263" y="12"/>
                    </a:lnTo>
                    <a:lnTo>
                      <a:pt x="60" y="215"/>
                    </a:lnTo>
                    <a:lnTo>
                      <a:pt x="15" y="32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47" name="Freeform 31"/>
              <p:cNvSpPr>
                <a:spLocks noEditPoints="1"/>
              </p:cNvSpPr>
              <p:nvPr/>
            </p:nvSpPr>
            <p:spPr bwMode="auto">
              <a:xfrm>
                <a:off x="1049337"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grpSp>
        <p:grpSp>
          <p:nvGrpSpPr>
            <p:cNvPr id="10" name="Group 9"/>
            <p:cNvGrpSpPr/>
            <p:nvPr/>
          </p:nvGrpSpPr>
          <p:grpSpPr>
            <a:xfrm>
              <a:off x="11364912" y="0"/>
              <a:ext cx="674688" cy="6848476"/>
              <a:chOff x="11364912" y="0"/>
              <a:chExt cx="674688" cy="6848476"/>
            </a:xfrm>
            <a:gradFill flip="none" rotWithShape="1">
              <a:gsLst>
                <a:gs pos="0">
                  <a:schemeClr val="tx2">
                    <a:alpha val="80000"/>
                  </a:schemeClr>
                </a:gs>
                <a:gs pos="100000">
                  <a:schemeClr val="bg2">
                    <a:lumMod val="60000"/>
                    <a:lumOff val="40000"/>
                    <a:alpha val="60000"/>
                  </a:schemeClr>
                </a:gs>
              </a:gsLst>
              <a:lin ang="5400000" scaled="0"/>
              <a:tileRect/>
            </a:gradFill>
          </p:grpSpPr>
          <p:sp>
            <p:nvSpPr>
              <p:cNvPr id="11" name="Freeform 32"/>
              <p:cNvSpPr/>
              <p:nvPr/>
            </p:nvSpPr>
            <p:spPr bwMode="auto">
              <a:xfrm>
                <a:off x="11483975" y="0"/>
                <a:ext cx="417513" cy="512763"/>
              </a:xfrm>
              <a:custGeom>
                <a:avLst/>
                <a:gdLst/>
                <a:ahLst/>
                <a:cxnLst/>
                <a:rect l="0" t="0" r="r" b="b"/>
                <a:pathLst>
                  <a:path w="263" h="323">
                    <a:moveTo>
                      <a:pt x="12" y="323"/>
                    </a:moveTo>
                    <a:lnTo>
                      <a:pt x="0" y="314"/>
                    </a:lnTo>
                    <a:lnTo>
                      <a:pt x="203" y="108"/>
                    </a:lnTo>
                    <a:lnTo>
                      <a:pt x="248" y="0"/>
                    </a:lnTo>
                    <a:lnTo>
                      <a:pt x="263" y="6"/>
                    </a:lnTo>
                    <a:lnTo>
                      <a:pt x="218" y="117"/>
                    </a:lnTo>
                    <a:lnTo>
                      <a:pt x="218" y="117"/>
                    </a:lnTo>
                    <a:lnTo>
                      <a:pt x="12" y="32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12" name="Freeform 33"/>
              <p:cNvSpPr>
                <a:spLocks noEditPoints="1"/>
              </p:cNvSpPr>
              <p:nvPr/>
            </p:nvSpPr>
            <p:spPr bwMode="auto">
              <a:xfrm>
                <a:off x="11364912" y="474663"/>
                <a:ext cx="157163" cy="152400"/>
              </a:xfrm>
              <a:custGeom>
                <a:avLst/>
                <a:gdLst/>
                <a:ahLst/>
                <a:cxnLst/>
                <a:rect l="0" t="0" r="r" b="b"/>
                <a:pathLst>
                  <a:path w="33" h="32">
                    <a:moveTo>
                      <a:pt x="17" y="32"/>
                    </a:moveTo>
                    <a:cubicBezTo>
                      <a:pt x="13" y="32"/>
                      <a:pt x="9" y="30"/>
                      <a:pt x="6" y="27"/>
                    </a:cubicBezTo>
                    <a:cubicBezTo>
                      <a:pt x="0" y="21"/>
                      <a:pt x="0" y="11"/>
                      <a:pt x="6" y="5"/>
                    </a:cubicBezTo>
                    <a:cubicBezTo>
                      <a:pt x="9" y="2"/>
                      <a:pt x="13" y="0"/>
                      <a:pt x="17" y="0"/>
                    </a:cubicBezTo>
                    <a:cubicBezTo>
                      <a:pt x="21" y="0"/>
                      <a:pt x="25" y="2"/>
                      <a:pt x="28" y="5"/>
                    </a:cubicBezTo>
                    <a:cubicBezTo>
                      <a:pt x="31" y="8"/>
                      <a:pt x="33" y="12"/>
                      <a:pt x="33" y="16"/>
                    </a:cubicBezTo>
                    <a:cubicBezTo>
                      <a:pt x="33" y="20"/>
                      <a:pt x="31" y="24"/>
                      <a:pt x="28" y="27"/>
                    </a:cubicBezTo>
                    <a:cubicBezTo>
                      <a:pt x="25" y="30"/>
                      <a:pt x="21" y="32"/>
                      <a:pt x="17" y="32"/>
                    </a:cubicBezTo>
                    <a:close/>
                    <a:moveTo>
                      <a:pt x="17" y="4"/>
                    </a:moveTo>
                    <a:cubicBezTo>
                      <a:pt x="14" y="4"/>
                      <a:pt x="11" y="6"/>
                      <a:pt x="9" y="8"/>
                    </a:cubicBezTo>
                    <a:cubicBezTo>
                      <a:pt x="4" y="12"/>
                      <a:pt x="4" y="20"/>
                      <a:pt x="9" y="24"/>
                    </a:cubicBezTo>
                    <a:cubicBezTo>
                      <a:pt x="11" y="27"/>
                      <a:pt x="14" y="28"/>
                      <a:pt x="17" y="28"/>
                    </a:cubicBezTo>
                    <a:cubicBezTo>
                      <a:pt x="20" y="28"/>
                      <a:pt x="23" y="27"/>
                      <a:pt x="26" y="24"/>
                    </a:cubicBezTo>
                    <a:cubicBezTo>
                      <a:pt x="30" y="20"/>
                      <a:pt x="30" y="12"/>
                      <a:pt x="26" y="8"/>
                    </a:cubicBezTo>
                    <a:cubicBezTo>
                      <a:pt x="23" y="6"/>
                      <a:pt x="20" y="4"/>
                      <a:pt x="17"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13" name="Freeform 34"/>
              <p:cNvSpPr>
                <a:spLocks noEditPoints="1"/>
              </p:cNvSpPr>
              <p:nvPr/>
            </p:nvSpPr>
            <p:spPr bwMode="auto">
              <a:xfrm>
                <a:off x="11631612" y="1539875"/>
                <a:ext cx="188913"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14" name="Freeform 35"/>
              <p:cNvSpPr/>
              <p:nvPr/>
            </p:nvSpPr>
            <p:spPr bwMode="auto">
              <a:xfrm>
                <a:off x="11531600" y="5694363"/>
                <a:ext cx="298450" cy="1154113"/>
              </a:xfrm>
              <a:custGeom>
                <a:avLst/>
                <a:gdLst/>
                <a:ahLst/>
                <a:cxnLst/>
                <a:rect l="0" t="0" r="r" b="b"/>
                <a:pathLst>
                  <a:path w="188" h="727">
                    <a:moveTo>
                      <a:pt x="15" y="727"/>
                    </a:moveTo>
                    <a:lnTo>
                      <a:pt x="0" y="727"/>
                    </a:lnTo>
                    <a:lnTo>
                      <a:pt x="0" y="407"/>
                    </a:lnTo>
                    <a:lnTo>
                      <a:pt x="0" y="407"/>
                    </a:lnTo>
                    <a:lnTo>
                      <a:pt x="176" y="0"/>
                    </a:lnTo>
                    <a:lnTo>
                      <a:pt x="188" y="6"/>
                    </a:lnTo>
                    <a:lnTo>
                      <a:pt x="15" y="410"/>
                    </a:lnTo>
                    <a:lnTo>
                      <a:pt x="15" y="727"/>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15" name="Freeform 36"/>
              <p:cNvSpPr>
                <a:spLocks noEditPoints="1"/>
              </p:cNvSpPr>
              <p:nvPr/>
            </p:nvSpPr>
            <p:spPr bwMode="auto">
              <a:xfrm>
                <a:off x="11772900" y="5551488"/>
                <a:ext cx="157163" cy="155575"/>
              </a:xfrm>
              <a:custGeom>
                <a:avLst/>
                <a:gdLst/>
                <a:ahLst/>
                <a:cxnLst/>
                <a:rect l="0" t="0" r="r" b="b"/>
                <a:pathLst>
                  <a:path w="33" h="33">
                    <a:moveTo>
                      <a:pt x="17" y="33"/>
                    </a:moveTo>
                    <a:cubicBezTo>
                      <a:pt x="8" y="33"/>
                      <a:pt x="0" y="25"/>
                      <a:pt x="0" y="16"/>
                    </a:cubicBezTo>
                    <a:cubicBezTo>
                      <a:pt x="0" y="7"/>
                      <a:pt x="8" y="0"/>
                      <a:pt x="17" y="0"/>
                    </a:cubicBezTo>
                    <a:cubicBezTo>
                      <a:pt x="26" y="0"/>
                      <a:pt x="33" y="7"/>
                      <a:pt x="33" y="16"/>
                    </a:cubicBezTo>
                    <a:cubicBezTo>
                      <a:pt x="33" y="25"/>
                      <a:pt x="26" y="33"/>
                      <a:pt x="17" y="33"/>
                    </a:cubicBezTo>
                    <a:close/>
                    <a:moveTo>
                      <a:pt x="17" y="4"/>
                    </a:moveTo>
                    <a:cubicBezTo>
                      <a:pt x="10" y="4"/>
                      <a:pt x="4" y="9"/>
                      <a:pt x="4" y="16"/>
                    </a:cubicBezTo>
                    <a:cubicBezTo>
                      <a:pt x="4" y="23"/>
                      <a:pt x="10" y="29"/>
                      <a:pt x="17" y="29"/>
                    </a:cubicBezTo>
                    <a:cubicBezTo>
                      <a:pt x="23" y="29"/>
                      <a:pt x="29" y="23"/>
                      <a:pt x="29" y="16"/>
                    </a:cubicBezTo>
                    <a:cubicBezTo>
                      <a:pt x="29" y="9"/>
                      <a:pt x="23" y="4"/>
                      <a:pt x="17"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16" name="Freeform 37"/>
              <p:cNvSpPr/>
              <p:nvPr/>
            </p:nvSpPr>
            <p:spPr bwMode="auto">
              <a:xfrm>
                <a:off x="11710987" y="4763"/>
                <a:ext cx="304800" cy="1544638"/>
              </a:xfrm>
              <a:custGeom>
                <a:avLst/>
                <a:gdLst/>
                <a:ahLst/>
                <a:cxnLst/>
                <a:rect l="0" t="0" r="r" b="b"/>
                <a:pathLst>
                  <a:path w="192" h="973">
                    <a:moveTo>
                      <a:pt x="15" y="973"/>
                    </a:moveTo>
                    <a:lnTo>
                      <a:pt x="0" y="973"/>
                    </a:lnTo>
                    <a:lnTo>
                      <a:pt x="0" y="790"/>
                    </a:lnTo>
                    <a:lnTo>
                      <a:pt x="174" y="614"/>
                    </a:lnTo>
                    <a:lnTo>
                      <a:pt x="174" y="0"/>
                    </a:lnTo>
                    <a:lnTo>
                      <a:pt x="192" y="0"/>
                    </a:lnTo>
                    <a:lnTo>
                      <a:pt x="192" y="620"/>
                    </a:lnTo>
                    <a:lnTo>
                      <a:pt x="15" y="796"/>
                    </a:lnTo>
                    <a:lnTo>
                      <a:pt x="15" y="97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17" name="Freeform 38"/>
              <p:cNvSpPr>
                <a:spLocks noEditPoints="1"/>
              </p:cNvSpPr>
              <p:nvPr/>
            </p:nvSpPr>
            <p:spPr bwMode="auto">
              <a:xfrm>
                <a:off x="11636375" y="4867275"/>
                <a:ext cx="188913"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18" name="Freeform 39"/>
              <p:cNvSpPr/>
              <p:nvPr/>
            </p:nvSpPr>
            <p:spPr bwMode="auto">
              <a:xfrm>
                <a:off x="11441112" y="5046663"/>
                <a:ext cx="307975" cy="1801813"/>
              </a:xfrm>
              <a:custGeom>
                <a:avLst/>
                <a:gdLst/>
                <a:ahLst/>
                <a:cxnLst/>
                <a:rect l="0" t="0" r="r" b="b"/>
                <a:pathLst>
                  <a:path w="194" h="1135">
                    <a:moveTo>
                      <a:pt x="18" y="1135"/>
                    </a:moveTo>
                    <a:lnTo>
                      <a:pt x="0" y="1135"/>
                    </a:lnTo>
                    <a:lnTo>
                      <a:pt x="0" y="354"/>
                    </a:lnTo>
                    <a:lnTo>
                      <a:pt x="176" y="177"/>
                    </a:lnTo>
                    <a:lnTo>
                      <a:pt x="176" y="0"/>
                    </a:lnTo>
                    <a:lnTo>
                      <a:pt x="194" y="0"/>
                    </a:lnTo>
                    <a:lnTo>
                      <a:pt x="194" y="183"/>
                    </a:lnTo>
                    <a:lnTo>
                      <a:pt x="18" y="360"/>
                    </a:lnTo>
                    <a:lnTo>
                      <a:pt x="18" y="1135"/>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19" name="Freeform 40"/>
              <p:cNvSpPr>
                <a:spLocks noEditPoints="1"/>
              </p:cNvSpPr>
              <p:nvPr/>
            </p:nvSpPr>
            <p:spPr bwMode="auto">
              <a:xfrm>
                <a:off x="11849100" y="64166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20" name="Rectangle 41"/>
              <p:cNvSpPr>
                <a:spLocks noChangeArrowheads="1"/>
              </p:cNvSpPr>
              <p:nvPr/>
            </p:nvSpPr>
            <p:spPr bwMode="auto">
              <a:xfrm>
                <a:off x="11939587" y="6596063"/>
                <a:ext cx="23813" cy="252413"/>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sp>
        </p:grpSp>
      </p:grpSp>
      <p:sp>
        <p:nvSpPr>
          <p:cNvPr id="2" name="Title Placeholder 1"/>
          <p:cNvSpPr>
            <a:spLocks noGrp="1"/>
          </p:cNvSpPr>
          <p:nvPr>
            <p:ph type="title"/>
          </p:nvPr>
        </p:nvSpPr>
        <p:spPr>
          <a:xfrm>
            <a:off x="1141413" y="618518"/>
            <a:ext cx="9905998" cy="1478570"/>
          </a:xfrm>
          <a:prstGeom prst="rect">
            <a:avLst/>
          </a:prstGeom>
        </p:spPr>
        <p:txBody>
          <a:bodyPr vert="horz" lIns="91440" tIns="45720" rIns="91440" bIns="45720" rtlCol="0" anchor="ctr">
            <a:normAutofit/>
          </a:bodyPr>
          <a:lstStyle/>
          <a:p>
            <a:endParaRPr lang="en-US" dirty="0"/>
          </a:p>
        </p:txBody>
      </p:sp>
      <p:sp>
        <p:nvSpPr>
          <p:cNvPr id="3" name="Text Placeholder 2"/>
          <p:cNvSpPr>
            <a:spLocks noGrp="1"/>
          </p:cNvSpPr>
          <p:nvPr>
            <p:ph type="body" idx="1"/>
          </p:nvPr>
        </p:nvSpPr>
        <p:spPr>
          <a:xfrm>
            <a:off x="1141412" y="2249487"/>
            <a:ext cx="9905999" cy="354171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456921" y="5883276"/>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E176FC75-B03A-4D97-BA08-C491B6A6C082}" type="datetimeFigureOut">
              <a:rPr lang="ru-RU" smtClean="0"/>
              <a:t>21.11.2019</a:t>
            </a:fld>
            <a:endParaRPr lang="ru-RU"/>
          </a:p>
        </p:txBody>
      </p:sp>
      <p:sp>
        <p:nvSpPr>
          <p:cNvPr id="5" name="Footer Placeholder 4"/>
          <p:cNvSpPr>
            <a:spLocks noGrp="1"/>
          </p:cNvSpPr>
          <p:nvPr>
            <p:ph type="ftr" sz="quarter" idx="3"/>
          </p:nvPr>
        </p:nvSpPr>
        <p:spPr>
          <a:xfrm>
            <a:off x="1141411" y="5883275"/>
            <a:ext cx="6239309" cy="365125"/>
          </a:xfrm>
          <a:prstGeom prst="rect">
            <a:avLst/>
          </a:prstGeom>
        </p:spPr>
        <p:txBody>
          <a:bodyPr vert="horz" lIns="91440" tIns="45720" rIns="91440" bIns="45720" rtlCol="0" anchor="ctr"/>
          <a:lstStyle>
            <a:lvl1pPr algn="l">
              <a:defRPr sz="1050" cap="all" baseline="0">
                <a:solidFill>
                  <a:schemeClr val="tx1">
                    <a:tint val="75000"/>
                  </a:schemeClr>
                </a:solidFill>
              </a:defRPr>
            </a:lvl1pPr>
          </a:lstStyle>
          <a:p>
            <a:endParaRPr lang="ru-RU"/>
          </a:p>
        </p:txBody>
      </p:sp>
      <p:sp>
        <p:nvSpPr>
          <p:cNvPr id="6" name="Slide Number Placeholder 5"/>
          <p:cNvSpPr>
            <a:spLocks noGrp="1"/>
          </p:cNvSpPr>
          <p:nvPr>
            <p:ph type="sldNum" sz="quarter" idx="4"/>
          </p:nvPr>
        </p:nvSpPr>
        <p:spPr>
          <a:xfrm>
            <a:off x="10276321" y="5883274"/>
            <a:ext cx="771089"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41C10526-C2A5-48AE-B536-4FB0832252F0}" type="slidenum">
              <a:rPr lang="ru-RU" smtClean="0"/>
              <a:t>‹#›</a:t>
            </a:fld>
            <a:endParaRPr lang="ru-RU"/>
          </a:p>
        </p:txBody>
      </p:sp>
    </p:spTree>
    <p:extLst>
      <p:ext uri="{BB962C8B-B14F-4D97-AF65-F5344CB8AC3E}">
        <p14:creationId xmlns:p14="http://schemas.microsoft.com/office/powerpoint/2010/main" val="3403683233"/>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914400" rtl="0" eaLnBrk="1" latinLnBrk="0" hangingPunct="1">
        <a:lnSpc>
          <a:spcPct val="90000"/>
        </a:lnSpc>
        <a:spcBef>
          <a:spcPct val="0"/>
        </a:spcBef>
        <a:buNone/>
        <a:defRPr sz="3600" kern="1200" cap="all" baseline="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SzPct val="125000"/>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120000"/>
        </a:lnSpc>
        <a:spcBef>
          <a:spcPts val="500"/>
        </a:spcBef>
        <a:buSzPct val="125000"/>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120000"/>
        </a:lnSpc>
        <a:spcBef>
          <a:spcPts val="500"/>
        </a:spcBef>
        <a:buSzPct val="125000"/>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xmlns="" id="{7D88BDAF-458C-4F74-9F3F-C277D9C04118}"/>
              </a:ext>
            </a:extLst>
          </p:cNvPr>
          <p:cNvSpPr txBox="1">
            <a:spLocks/>
          </p:cNvSpPr>
          <p:nvPr/>
        </p:nvSpPr>
        <p:spPr>
          <a:xfrm>
            <a:off x="673405" y="638175"/>
            <a:ext cx="10854868" cy="2387600"/>
          </a:xfrm>
          <a:prstGeom prst="rect">
            <a:avLst/>
          </a:prstGeom>
          <a:noFill/>
          <a:effectLst>
            <a:outerShdw blurRad="50800" dist="50800" dir="5400000" algn="ctr" rotWithShape="0">
              <a:schemeClr val="accent3">
                <a:lumMod val="40000"/>
                <a:lumOff val="60000"/>
              </a:schemeClr>
            </a:outerShdw>
          </a:effectLst>
        </p:spPr>
        <p:txBody>
          <a:bodyPr vert="horz" lIns="91440" tIns="45720" rIns="91440" bIns="45720" rtlCol="0" anchor="b">
            <a:noAutofit/>
          </a:bodyPr>
          <a:lstStyle>
            <a:lvl1pPr algn="l" defTabSz="914400" rtl="0" eaLnBrk="1" latinLnBrk="0" hangingPunct="1">
              <a:lnSpc>
                <a:spcPct val="90000"/>
              </a:lnSpc>
              <a:spcBef>
                <a:spcPct val="0"/>
              </a:spcBef>
              <a:buNone/>
              <a:defRPr sz="4800" kern="1200" cap="all" baseline="0">
                <a:solidFill>
                  <a:schemeClr val="tx1"/>
                </a:solidFill>
                <a:latin typeface="+mj-lt"/>
                <a:ea typeface="+mj-ea"/>
                <a:cs typeface="+mj-cs"/>
              </a:defRPr>
            </a:lvl1pPr>
          </a:lstStyle>
          <a:p>
            <a:r>
              <a:rPr lang="hr-HR" sz="3600" b="1">
                <a:solidFill>
                  <a:srgbClr val="C00000"/>
                </a:solidFill>
              </a:rPr>
              <a:t>Republika Azerbajdžan </a:t>
            </a:r>
            <a:br>
              <a:rPr lang="hr-HR" sz="3600" b="1">
                <a:solidFill>
                  <a:srgbClr val="C00000"/>
                </a:solidFill>
              </a:rPr>
            </a:br>
            <a:r>
              <a:rPr lang="hr-HR" sz="3600">
                <a:solidFill>
                  <a:srgbClr val="C00000"/>
                </a:solidFill>
              </a:rPr>
              <a:t/>
            </a:r>
            <a:br>
              <a:rPr lang="hr-HR" sz="3600">
                <a:solidFill>
                  <a:srgbClr val="C00000"/>
                </a:solidFill>
              </a:rPr>
            </a:br>
            <a:r>
              <a:rPr lang="hr-HR" sz="3600" b="1"/>
              <a:t>RAČUNOVODSTVO I IZVJEŠTAVANJE U JAVNOM SEKTORU</a:t>
            </a:r>
          </a:p>
        </p:txBody>
      </p:sp>
      <p:sp>
        <p:nvSpPr>
          <p:cNvPr id="6" name="Text Placeholder 3">
            <a:extLst>
              <a:ext uri="{FF2B5EF4-FFF2-40B4-BE49-F238E27FC236}">
                <a16:creationId xmlns:a16="http://schemas.microsoft.com/office/drawing/2014/main" xmlns="" id="{F3730B0E-53F8-4341-B8A6-EA4B44F456FA}"/>
              </a:ext>
            </a:extLst>
          </p:cNvPr>
          <p:cNvSpPr txBox="1">
            <a:spLocks/>
          </p:cNvSpPr>
          <p:nvPr/>
        </p:nvSpPr>
        <p:spPr>
          <a:xfrm>
            <a:off x="788342" y="3429000"/>
            <a:ext cx="7263976" cy="1351521"/>
          </a:xfrm>
          <a:prstGeom prst="rect">
            <a:avLst/>
          </a:prstGeom>
        </p:spPr>
        <p:txBody>
          <a:bodyPr vert="horz" lIns="91440" tIns="45720" rIns="91440" bIns="45720" rtlCol="0" anchor="ctr">
            <a:normAutofit/>
          </a:bodyPr>
          <a:lstStyle>
            <a:defPPr>
              <a:defRPr lang="en-US"/>
            </a:defPPr>
            <a:lvl1pPr marL="0" algn="r" defTabSz="457200" rtl="0" eaLnBrk="1" latinLnBrk="0" hangingPunct="1">
              <a:defRPr sz="105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l"/>
            <a:endParaRPr lang="en-US" sz="2000" b="1" dirty="0">
              <a:solidFill>
                <a:schemeClr val="accent3">
                  <a:lumMod val="75000"/>
                </a:schemeClr>
              </a:solidFill>
            </a:endParaRPr>
          </a:p>
        </p:txBody>
      </p:sp>
      <p:sp>
        <p:nvSpPr>
          <p:cNvPr id="8" name="Text Placeholder 4">
            <a:extLst>
              <a:ext uri="{FF2B5EF4-FFF2-40B4-BE49-F238E27FC236}">
                <a16:creationId xmlns:a16="http://schemas.microsoft.com/office/drawing/2014/main" xmlns="" id="{193CAFE1-1D55-483F-B221-D04BD46B497B}"/>
              </a:ext>
            </a:extLst>
          </p:cNvPr>
          <p:cNvSpPr txBox="1">
            <a:spLocks/>
          </p:cNvSpPr>
          <p:nvPr/>
        </p:nvSpPr>
        <p:spPr>
          <a:xfrm>
            <a:off x="788342" y="4605866"/>
            <a:ext cx="6594591" cy="577880"/>
          </a:xfrm>
          <a:prstGeom prst="rect">
            <a:avLst/>
          </a:prstGeom>
        </p:spPr>
        <p:txBody>
          <a:bodyPr/>
          <a:lstStyle>
            <a:lvl1pPr marL="228600" indent="-228600" algn="l" defTabSz="914400" rtl="0" eaLnBrk="1" latinLnBrk="0" hangingPunct="1">
              <a:lnSpc>
                <a:spcPct val="120000"/>
              </a:lnSpc>
              <a:spcBef>
                <a:spcPts val="1000"/>
              </a:spcBef>
              <a:buSzPct val="125000"/>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120000"/>
              </a:lnSpc>
              <a:spcBef>
                <a:spcPts val="500"/>
              </a:spcBef>
              <a:buSzPct val="125000"/>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120000"/>
              </a:lnSpc>
              <a:spcBef>
                <a:spcPts val="500"/>
              </a:spcBef>
              <a:buSzPct val="125000"/>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9pPr>
          </a:lstStyle>
          <a:p>
            <a:r>
              <a:rPr lang="hr-HR" b="1">
                <a:solidFill>
                  <a:srgbClr val="002060"/>
                </a:solidFill>
              </a:rPr>
              <a:t>23. – 25. listopada 2019.</a:t>
            </a:r>
          </a:p>
        </p:txBody>
      </p:sp>
    </p:spTree>
    <p:extLst>
      <p:ext uri="{BB962C8B-B14F-4D97-AF65-F5344CB8AC3E}">
        <p14:creationId xmlns:p14="http://schemas.microsoft.com/office/powerpoint/2010/main" val="35132486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4C05D67-6786-49DC-8D06-B1E66EFC0215}"/>
              </a:ext>
            </a:extLst>
          </p:cNvPr>
          <p:cNvSpPr>
            <a:spLocks noGrp="1"/>
          </p:cNvSpPr>
          <p:nvPr>
            <p:ph type="ctrTitle"/>
          </p:nvPr>
        </p:nvSpPr>
        <p:spPr>
          <a:xfrm>
            <a:off x="961054" y="447869"/>
            <a:ext cx="10954137" cy="5141168"/>
          </a:xfrm>
        </p:spPr>
        <p:txBody>
          <a:bodyPr>
            <a:normAutofit/>
          </a:bodyPr>
          <a:lstStyle/>
          <a:p>
            <a:pPr>
              <a:spcAft>
                <a:spcPts val="563"/>
              </a:spcAft>
            </a:pPr>
            <a:r>
              <a:rPr lang="hr-HR" sz="2200" b="1">
                <a:latin typeface="Times New Roman" panose="02020603050405020304" pitchFamily="18" charset="0"/>
                <a:ea typeface="Times New Roman"/>
                <a:cs typeface="Times New Roman" panose="02020603050405020304" pitchFamily="18" charset="0"/>
              </a:rPr>
              <a:t>	</a:t>
            </a:r>
            <a:r>
              <a:rPr lang="hr-HR" sz="2400" b="1" cap="none">
                <a:latin typeface="Times New Roman" panose="02020603050405020304" pitchFamily="18" charset="0"/>
                <a:ea typeface="Times New Roman"/>
                <a:cs typeface="Times New Roman" panose="02020603050405020304" pitchFamily="18" charset="0"/>
              </a:rPr>
              <a:t> Računovodstvo u Republici Azerbajdžan regulira se u skladu sa Zakonom Republike Azerbajdžan „O računovodstvu”.</a:t>
            </a:r>
            <a:br>
              <a:rPr lang="hr-HR" sz="2400" b="1" cap="none">
                <a:latin typeface="Times New Roman" panose="02020603050405020304" pitchFamily="18" charset="0"/>
                <a:ea typeface="Times New Roman"/>
                <a:cs typeface="Times New Roman" panose="02020603050405020304" pitchFamily="18" charset="0"/>
              </a:rPr>
            </a:br>
            <a:r>
              <a:rPr lang="hr-HR" sz="2400" b="1" cap="none">
                <a:latin typeface="Times New Roman" panose="02020603050405020304" pitchFamily="18" charset="0"/>
                <a:ea typeface="Times New Roman"/>
                <a:cs typeface="Times New Roman" panose="02020603050405020304" pitchFamily="18" charset="0"/>
              </a:rPr>
              <a:t>	 U skladu sa Zakonom „O računovodstvu” proračunske organizacije i općinska tijela pripremaju financijske izvještaje na temelju MSFI-ja za javni sektor.</a:t>
            </a:r>
            <a:br>
              <a:rPr lang="hr-HR" sz="2400" b="1" cap="none">
                <a:latin typeface="Times New Roman" panose="02020603050405020304" pitchFamily="18" charset="0"/>
                <a:ea typeface="Times New Roman"/>
                <a:cs typeface="Times New Roman" panose="02020603050405020304" pitchFamily="18" charset="0"/>
              </a:rPr>
            </a:br>
            <a:r>
              <a:rPr lang="hr-HR" sz="2400" b="1" cap="none">
                <a:latin typeface="Times New Roman" panose="02020603050405020304" pitchFamily="18" charset="0"/>
                <a:ea typeface="Times New Roman"/>
                <a:cs typeface="Times New Roman" panose="02020603050405020304" pitchFamily="18" charset="0"/>
              </a:rPr>
              <a:t>	Na temelju MSFI-ja za javni sektor izrađena su „Računovodstvena pravila u skladu s međunarodnim standardima financijskog izvještavanja za javni sektor” koja su stupila na snagu nakon odobrenja Odlukom Odbora Ministarstva financija Republike Azerbajdžan od 25. prosinca 2018.</a:t>
            </a:r>
            <a:br>
              <a:rPr lang="hr-HR" sz="2400" b="1" cap="none">
                <a:latin typeface="Times New Roman" panose="02020603050405020304" pitchFamily="18" charset="0"/>
                <a:ea typeface="Times New Roman"/>
                <a:cs typeface="Times New Roman" panose="02020603050405020304" pitchFamily="18" charset="0"/>
              </a:rPr>
            </a:br>
            <a:r>
              <a:rPr lang="hr-HR" sz="2400" b="1" cap="none">
                <a:latin typeface="Times New Roman" panose="02020603050405020304" pitchFamily="18" charset="0"/>
                <a:ea typeface="Times New Roman"/>
                <a:cs typeface="Times New Roman" panose="02020603050405020304" pitchFamily="18" charset="0"/>
              </a:rPr>
              <a:t>	Tim je pravilima odobren Jedinstveni računski plan za proračunske organizacije koji je izrađen na temelju IFRS-a za javni sektor.</a:t>
            </a:r>
          </a:p>
        </p:txBody>
      </p:sp>
    </p:spTree>
    <p:extLst>
      <p:ext uri="{BB962C8B-B14F-4D97-AF65-F5344CB8AC3E}">
        <p14:creationId xmlns:p14="http://schemas.microsoft.com/office/powerpoint/2010/main" val="15611908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4C05D67-6786-49DC-8D06-B1E66EFC0215}"/>
              </a:ext>
            </a:extLst>
          </p:cNvPr>
          <p:cNvSpPr>
            <a:spLocks noGrp="1"/>
          </p:cNvSpPr>
          <p:nvPr>
            <p:ph type="ctrTitle"/>
          </p:nvPr>
        </p:nvSpPr>
        <p:spPr>
          <a:xfrm>
            <a:off x="1449354" y="461866"/>
            <a:ext cx="9878448" cy="5934268"/>
          </a:xfrm>
        </p:spPr>
        <p:txBody>
          <a:bodyPr>
            <a:noAutofit/>
          </a:bodyPr>
          <a:lstStyle/>
          <a:p>
            <a:pPr lvl="0" indent="342900" eaLnBrk="0" fontAlgn="base" hangingPunct="0">
              <a:lnSpc>
                <a:spcPct val="100000"/>
              </a:lnSpc>
              <a:spcAft>
                <a:spcPct val="0"/>
              </a:spcAft>
            </a:pPr>
            <a:r>
              <a:rPr lang="hr-HR" sz="1400" b="1" dirty="0">
                <a:latin typeface="Times New Roman" panose="02020603050405020304" pitchFamily="18" charset="0"/>
                <a:ea typeface="Times New Roman"/>
                <a:cs typeface="Times New Roman" panose="02020603050405020304" pitchFamily="18" charset="0"/>
              </a:rPr>
              <a:t>	</a:t>
            </a:r>
            <a:r>
              <a:rPr lang="hr-HR" sz="1800" b="1" dirty="0">
                <a:latin typeface="Times New Roman" panose="02020603050405020304" pitchFamily="18" charset="0"/>
                <a:ea typeface="Times New Roman"/>
                <a:cs typeface="Times New Roman" panose="02020603050405020304" pitchFamily="18" charset="0"/>
              </a:rPr>
              <a:t>Računski plan sastoji se od devet odjeljaka:  </a:t>
            </a:r>
            <a:r>
              <a:rPr lang="hr-HR" sz="1400" b="1" dirty="0">
                <a:latin typeface="Times New Roman" panose="02020603050405020304" pitchFamily="18" charset="0"/>
                <a:ea typeface="Times New Roman"/>
                <a:cs typeface="Times New Roman" panose="02020603050405020304" pitchFamily="18" charset="0"/>
              </a:rPr>
              <a:t/>
            </a:r>
            <a:br>
              <a:rPr lang="hr-HR" sz="1400" b="1" dirty="0">
                <a:latin typeface="Times New Roman" panose="02020603050405020304" pitchFamily="18" charset="0"/>
                <a:ea typeface="Times New Roman"/>
                <a:cs typeface="Times New Roman" panose="02020603050405020304" pitchFamily="18" charset="0"/>
              </a:rPr>
            </a:br>
            <a:r>
              <a:rPr lang="hr-HR" sz="1400" b="1" dirty="0">
                <a:latin typeface="Times New Roman" panose="02020603050405020304" pitchFamily="18" charset="0"/>
                <a:ea typeface="Times New Roman"/>
                <a:cs typeface="Times New Roman" panose="02020603050405020304" pitchFamily="18" charset="0"/>
              </a:rPr>
              <a:t/>
            </a:r>
            <a:br>
              <a:rPr lang="hr-HR" sz="1400" b="1" dirty="0">
                <a:latin typeface="Times New Roman" panose="02020603050405020304" pitchFamily="18" charset="0"/>
                <a:ea typeface="Times New Roman"/>
                <a:cs typeface="Times New Roman" panose="02020603050405020304" pitchFamily="18" charset="0"/>
              </a:rPr>
            </a:br>
            <a:r>
              <a:rPr lang="hr-HR" sz="3200" b="1" dirty="0">
                <a:latin typeface="Times New Roman" panose="02020603050405020304" pitchFamily="18" charset="0"/>
                <a:ea typeface="Times New Roman"/>
                <a:cs typeface="Times New Roman" panose="02020603050405020304" pitchFamily="18" charset="0"/>
              </a:rPr>
              <a:t>1. odjeljak</a:t>
            </a:r>
            <a:r>
              <a:rPr kumimoji="0" lang="hr-HR" sz="1600" b="1" i="0" u="none" strike="noStrike" cap="none" normalizeH="0" baseline="0" dirty="0">
                <a:ln>
                  <a:noFill/>
                </a:ln>
                <a:latin typeface="Times New Roman" panose="02020603050405020304" pitchFamily="18" charset="0"/>
                <a:ea typeface="Times New Roman"/>
                <a:cs typeface="Times New Roman" panose="02020603050405020304" pitchFamily="18" charset="0"/>
              </a:rPr>
              <a:t> </a:t>
            </a:r>
            <a:r>
              <a:rPr lang="hr-HR" sz="3200" b="1" dirty="0">
                <a:latin typeface="Times New Roman" panose="02020603050405020304" pitchFamily="18" charset="0"/>
                <a:ea typeface="Times New Roman"/>
                <a:cs typeface="Times New Roman" panose="02020603050405020304" pitchFamily="18" charset="0"/>
              </a:rPr>
              <a:t>„Kratkoročna imovina”;</a:t>
            </a:r>
            <a:br>
              <a:rPr lang="hr-HR" sz="3200" b="1" dirty="0">
                <a:latin typeface="Times New Roman" panose="02020603050405020304" pitchFamily="18" charset="0"/>
                <a:ea typeface="Times New Roman"/>
                <a:cs typeface="Times New Roman" panose="02020603050405020304" pitchFamily="18" charset="0"/>
              </a:rPr>
            </a:br>
            <a:r>
              <a:rPr lang="hr-HR" sz="3200" b="1" dirty="0">
                <a:latin typeface="Times New Roman" panose="02020603050405020304" pitchFamily="18" charset="0"/>
                <a:ea typeface="Times New Roman"/>
                <a:cs typeface="Times New Roman" panose="02020603050405020304" pitchFamily="18" charset="0"/>
              </a:rPr>
              <a:t>2. odjeljak</a:t>
            </a:r>
            <a:r>
              <a:rPr kumimoji="0" lang="hr-HR" sz="1600" b="1" i="0" u="none" strike="noStrike" cap="none" normalizeH="0" baseline="0" dirty="0">
                <a:ln>
                  <a:noFill/>
                </a:ln>
                <a:latin typeface="Times New Roman" panose="02020603050405020304" pitchFamily="18" charset="0"/>
                <a:ea typeface="Times New Roman"/>
                <a:cs typeface="Times New Roman" panose="02020603050405020304" pitchFamily="18" charset="0"/>
              </a:rPr>
              <a:t> </a:t>
            </a:r>
            <a:r>
              <a:rPr lang="hr-HR" sz="3200" b="1" dirty="0">
                <a:latin typeface="Times New Roman" panose="02020603050405020304" pitchFamily="18" charset="0"/>
                <a:ea typeface="Times New Roman"/>
                <a:cs typeface="Times New Roman" panose="02020603050405020304" pitchFamily="18" charset="0"/>
              </a:rPr>
              <a:t>„Dugoročna imovina”;</a:t>
            </a:r>
            <a:br>
              <a:rPr lang="hr-HR" sz="3200" b="1" dirty="0">
                <a:latin typeface="Times New Roman" panose="02020603050405020304" pitchFamily="18" charset="0"/>
                <a:ea typeface="Times New Roman"/>
                <a:cs typeface="Times New Roman" panose="02020603050405020304" pitchFamily="18" charset="0"/>
              </a:rPr>
            </a:br>
            <a:r>
              <a:rPr lang="hr-HR" sz="3200" b="1" dirty="0">
                <a:latin typeface="Times New Roman" panose="02020603050405020304" pitchFamily="18" charset="0"/>
                <a:ea typeface="Times New Roman"/>
                <a:cs typeface="Times New Roman" panose="02020603050405020304" pitchFamily="18" charset="0"/>
              </a:rPr>
              <a:t>3. odjeljak</a:t>
            </a:r>
            <a:r>
              <a:rPr kumimoji="0" lang="hr-HR" sz="1600" b="1" i="0" u="none" strike="noStrike" cap="none" normalizeH="0" baseline="0" dirty="0">
                <a:ln>
                  <a:noFill/>
                </a:ln>
                <a:latin typeface="Times New Roman" panose="02020603050405020304" pitchFamily="18" charset="0"/>
                <a:ea typeface="Times New Roman"/>
                <a:cs typeface="Times New Roman" panose="02020603050405020304" pitchFamily="18" charset="0"/>
              </a:rPr>
              <a:t> </a:t>
            </a:r>
            <a:r>
              <a:rPr lang="hr-HR" sz="3200" b="1" dirty="0">
                <a:latin typeface="Times New Roman" panose="02020603050405020304" pitchFamily="18" charset="0"/>
                <a:ea typeface="Times New Roman"/>
                <a:cs typeface="Times New Roman" panose="02020603050405020304" pitchFamily="18" charset="0"/>
              </a:rPr>
              <a:t>„Kratkoročne obveze”;</a:t>
            </a:r>
            <a:br>
              <a:rPr lang="hr-HR" sz="3200" b="1" dirty="0">
                <a:latin typeface="Times New Roman" panose="02020603050405020304" pitchFamily="18" charset="0"/>
                <a:ea typeface="Times New Roman"/>
                <a:cs typeface="Times New Roman" panose="02020603050405020304" pitchFamily="18" charset="0"/>
              </a:rPr>
            </a:br>
            <a:r>
              <a:rPr lang="hr-HR" sz="3200" b="1" dirty="0">
                <a:latin typeface="Times New Roman" panose="02020603050405020304" pitchFamily="18" charset="0"/>
                <a:ea typeface="Times New Roman"/>
                <a:cs typeface="Times New Roman" panose="02020603050405020304" pitchFamily="18" charset="0"/>
              </a:rPr>
              <a:t>4. odjeljak</a:t>
            </a:r>
            <a:r>
              <a:rPr kumimoji="0" lang="hr-HR" sz="1600" b="1" i="0" u="none" strike="noStrike" cap="none" normalizeH="0" baseline="0" dirty="0">
                <a:ln>
                  <a:noFill/>
                </a:ln>
                <a:latin typeface="Times New Roman" panose="02020603050405020304" pitchFamily="18" charset="0"/>
                <a:ea typeface="Times New Roman"/>
                <a:cs typeface="Times New Roman" panose="02020603050405020304" pitchFamily="18" charset="0"/>
              </a:rPr>
              <a:t> </a:t>
            </a:r>
            <a:r>
              <a:rPr lang="hr-HR" sz="3200" b="1" dirty="0">
                <a:latin typeface="Times New Roman" panose="02020603050405020304" pitchFamily="18" charset="0"/>
                <a:ea typeface="Times New Roman"/>
                <a:cs typeface="Times New Roman" panose="02020603050405020304" pitchFamily="18" charset="0"/>
              </a:rPr>
              <a:t>„Dugoročne obveze”;</a:t>
            </a:r>
            <a:br>
              <a:rPr lang="hr-HR" sz="3200" b="1" dirty="0">
                <a:latin typeface="Times New Roman" panose="02020603050405020304" pitchFamily="18" charset="0"/>
                <a:ea typeface="Times New Roman"/>
                <a:cs typeface="Times New Roman" panose="02020603050405020304" pitchFamily="18" charset="0"/>
              </a:rPr>
            </a:br>
            <a:r>
              <a:rPr lang="hr-HR" sz="3200" b="1" dirty="0">
                <a:latin typeface="Times New Roman" panose="02020603050405020304" pitchFamily="18" charset="0"/>
                <a:ea typeface="Times New Roman"/>
                <a:cs typeface="Times New Roman" panose="02020603050405020304" pitchFamily="18" charset="0"/>
              </a:rPr>
              <a:t>5. odjeljak</a:t>
            </a:r>
            <a:r>
              <a:rPr kumimoji="0" lang="hr-HR" sz="1600" b="1" i="0" u="none" strike="noStrike" cap="none" normalizeH="0" baseline="0" dirty="0">
                <a:ln>
                  <a:noFill/>
                </a:ln>
                <a:latin typeface="Times New Roman" panose="02020603050405020304" pitchFamily="18" charset="0"/>
                <a:ea typeface="Times New Roman"/>
                <a:cs typeface="Times New Roman" panose="02020603050405020304" pitchFamily="18" charset="0"/>
              </a:rPr>
              <a:t> </a:t>
            </a:r>
            <a:r>
              <a:rPr lang="hr-HR" sz="3200" b="1" dirty="0">
                <a:latin typeface="Times New Roman" panose="02020603050405020304" pitchFamily="18" charset="0"/>
                <a:ea typeface="Times New Roman"/>
                <a:cs typeface="Times New Roman" panose="02020603050405020304" pitchFamily="18" charset="0"/>
              </a:rPr>
              <a:t>„Neto imovina (kapital)”;</a:t>
            </a:r>
            <a:br>
              <a:rPr lang="hr-HR" sz="3200" b="1" dirty="0">
                <a:latin typeface="Times New Roman" panose="02020603050405020304" pitchFamily="18" charset="0"/>
                <a:ea typeface="Times New Roman"/>
                <a:cs typeface="Times New Roman" panose="02020603050405020304" pitchFamily="18" charset="0"/>
              </a:rPr>
            </a:br>
            <a:r>
              <a:rPr lang="hr-HR" sz="3200" b="1" dirty="0">
                <a:latin typeface="Times New Roman" panose="02020603050405020304" pitchFamily="18" charset="0"/>
                <a:ea typeface="Times New Roman"/>
                <a:cs typeface="Times New Roman" panose="02020603050405020304" pitchFamily="18" charset="0"/>
              </a:rPr>
              <a:t>6. odjeljak</a:t>
            </a:r>
            <a:r>
              <a:rPr kumimoji="0" lang="hr-HR" sz="1600" b="1" i="0" u="none" strike="noStrike" cap="none" normalizeH="0" baseline="0" dirty="0">
                <a:ln>
                  <a:noFill/>
                </a:ln>
                <a:latin typeface="Times New Roman" panose="02020603050405020304" pitchFamily="18" charset="0"/>
                <a:ea typeface="Times New Roman"/>
                <a:cs typeface="Times New Roman" panose="02020603050405020304" pitchFamily="18" charset="0"/>
              </a:rPr>
              <a:t> </a:t>
            </a:r>
            <a:r>
              <a:rPr lang="hr-HR" sz="3200" b="1" dirty="0">
                <a:latin typeface="Times New Roman" panose="02020603050405020304" pitchFamily="18" charset="0"/>
                <a:ea typeface="Times New Roman"/>
                <a:cs typeface="Times New Roman" panose="02020603050405020304" pitchFamily="18" charset="0"/>
              </a:rPr>
              <a:t>„Prihodi”;</a:t>
            </a:r>
            <a:br>
              <a:rPr lang="hr-HR" sz="3200" b="1" dirty="0">
                <a:latin typeface="Times New Roman" panose="02020603050405020304" pitchFamily="18" charset="0"/>
                <a:ea typeface="Times New Roman"/>
                <a:cs typeface="Times New Roman" panose="02020603050405020304" pitchFamily="18" charset="0"/>
              </a:rPr>
            </a:br>
            <a:r>
              <a:rPr lang="hr-HR" sz="3200" b="1" dirty="0">
                <a:latin typeface="Times New Roman" panose="02020603050405020304" pitchFamily="18" charset="0"/>
                <a:ea typeface="Times New Roman"/>
                <a:cs typeface="Times New Roman" panose="02020603050405020304" pitchFamily="18" charset="0"/>
              </a:rPr>
              <a:t>7. odjeljak</a:t>
            </a:r>
            <a:r>
              <a:rPr kumimoji="0" lang="hr-HR" sz="1600" b="1" i="0" u="none" strike="noStrike" cap="none" normalizeH="0" baseline="0" dirty="0">
                <a:ln>
                  <a:noFill/>
                </a:ln>
                <a:latin typeface="Times New Roman" panose="02020603050405020304" pitchFamily="18" charset="0"/>
                <a:ea typeface="Times New Roman"/>
                <a:cs typeface="Times New Roman" panose="02020603050405020304" pitchFamily="18" charset="0"/>
              </a:rPr>
              <a:t> </a:t>
            </a:r>
            <a:r>
              <a:rPr lang="hr-HR" sz="3200" b="1" dirty="0">
                <a:latin typeface="Times New Roman" panose="02020603050405020304" pitchFamily="18" charset="0"/>
                <a:ea typeface="Times New Roman"/>
                <a:cs typeface="Times New Roman" panose="02020603050405020304" pitchFamily="18" charset="0"/>
              </a:rPr>
              <a:t>„Rashodi”;</a:t>
            </a:r>
            <a:br>
              <a:rPr lang="hr-HR" sz="3200" b="1" dirty="0">
                <a:latin typeface="Times New Roman" panose="02020603050405020304" pitchFamily="18" charset="0"/>
                <a:ea typeface="Times New Roman"/>
                <a:cs typeface="Times New Roman" panose="02020603050405020304" pitchFamily="18" charset="0"/>
              </a:rPr>
            </a:br>
            <a:r>
              <a:rPr lang="hr-HR" sz="3200" b="1" dirty="0">
                <a:latin typeface="Times New Roman" panose="02020603050405020304" pitchFamily="18" charset="0"/>
                <a:ea typeface="Times New Roman"/>
                <a:cs typeface="Times New Roman" panose="02020603050405020304" pitchFamily="18" charset="0"/>
              </a:rPr>
              <a:t>8. odjeljak</a:t>
            </a:r>
            <a:r>
              <a:rPr kumimoji="0" lang="hr-HR" sz="1600" b="1" i="0" u="none" strike="noStrike" cap="none" normalizeH="0" baseline="0" dirty="0">
                <a:ln>
                  <a:noFill/>
                </a:ln>
                <a:latin typeface="Times New Roman" panose="02020603050405020304" pitchFamily="18" charset="0"/>
                <a:ea typeface="Times New Roman"/>
                <a:cs typeface="Times New Roman" panose="02020603050405020304" pitchFamily="18" charset="0"/>
              </a:rPr>
              <a:t> </a:t>
            </a:r>
            <a:r>
              <a:rPr lang="hr-HR" sz="3200" b="1" dirty="0">
                <a:latin typeface="Times New Roman" panose="02020603050405020304" pitchFamily="18" charset="0"/>
                <a:ea typeface="Times New Roman"/>
                <a:cs typeface="Times New Roman" panose="02020603050405020304" pitchFamily="18" charset="0"/>
              </a:rPr>
              <a:t>„Dobit (gubitak)”;</a:t>
            </a:r>
            <a:br>
              <a:rPr lang="hr-HR" sz="3200" b="1" dirty="0">
                <a:latin typeface="Times New Roman" panose="02020603050405020304" pitchFamily="18" charset="0"/>
                <a:ea typeface="Times New Roman"/>
                <a:cs typeface="Times New Roman" panose="02020603050405020304" pitchFamily="18" charset="0"/>
              </a:rPr>
            </a:br>
            <a:r>
              <a:rPr lang="hr-HR" sz="3200" b="1" dirty="0">
                <a:latin typeface="Times New Roman" panose="02020603050405020304" pitchFamily="18" charset="0"/>
                <a:ea typeface="Times New Roman"/>
                <a:cs typeface="Times New Roman" panose="02020603050405020304" pitchFamily="18" charset="0"/>
              </a:rPr>
              <a:t>9. odjeljak</a:t>
            </a:r>
            <a:r>
              <a:rPr kumimoji="0" lang="hr-HR" sz="1600" b="1" i="0" u="none" strike="noStrike" cap="none" normalizeH="0" baseline="0" dirty="0">
                <a:ln>
                  <a:noFill/>
                </a:ln>
                <a:latin typeface="Times New Roman" panose="02020603050405020304" pitchFamily="18" charset="0"/>
                <a:ea typeface="Times New Roman"/>
                <a:cs typeface="Times New Roman" panose="02020603050405020304" pitchFamily="18" charset="0"/>
              </a:rPr>
              <a:t> „Porez na dohodak”.</a:t>
            </a:r>
            <a:br>
              <a:rPr kumimoji="0" lang="hr-HR" sz="1600" b="1" i="0" u="none" strike="noStrike" cap="none" normalizeH="0" baseline="0" dirty="0">
                <a:ln>
                  <a:noFill/>
                </a:ln>
                <a:latin typeface="Times New Roman" panose="02020603050405020304" pitchFamily="18" charset="0"/>
                <a:ea typeface="Times New Roman"/>
                <a:cs typeface="Times New Roman" panose="02020603050405020304" pitchFamily="18" charset="0"/>
              </a:rPr>
            </a:br>
            <a:r>
              <a:rPr kumimoji="0" lang="hr-HR" sz="1600" b="1" i="0" u="none" strike="noStrike" cap="none" normalizeH="0" baseline="0" dirty="0">
                <a:ln>
                  <a:noFill/>
                </a:ln>
                <a:latin typeface="Times New Roman" panose="02020603050405020304" pitchFamily="18" charset="0"/>
                <a:ea typeface="Times New Roman"/>
                <a:cs typeface="Times New Roman" panose="02020603050405020304" pitchFamily="18" charset="0"/>
              </a:rPr>
              <a:t/>
            </a:r>
            <a:br>
              <a:rPr kumimoji="0" lang="hr-HR" sz="1600" b="1" i="0" u="none" strike="noStrike" cap="none" normalizeH="0" baseline="0" dirty="0">
                <a:ln>
                  <a:noFill/>
                </a:ln>
                <a:latin typeface="Times New Roman" panose="02020603050405020304" pitchFamily="18" charset="0"/>
                <a:ea typeface="Times New Roman"/>
                <a:cs typeface="Times New Roman" panose="02020603050405020304" pitchFamily="18" charset="0"/>
              </a:rPr>
            </a:br>
            <a:r>
              <a:rPr lang="hr-HR" sz="1600" b="1" cap="none" dirty="0">
                <a:latin typeface="Times New Roman" panose="02020603050405020304" pitchFamily="18" charset="0"/>
                <a:ea typeface="Times New Roman"/>
                <a:cs typeface="Times New Roman" panose="02020603050405020304" pitchFamily="18" charset="0"/>
              </a:rPr>
              <a:t>Računski plan namijenjen je svim razinama vlade (središnja i lokalna).</a:t>
            </a:r>
            <a:r>
              <a:rPr kumimoji="0" lang="hr-HR" sz="1600" b="1" i="0" u="none" strike="noStrike" cap="none" normalizeH="0" baseline="0" dirty="0">
                <a:ln>
                  <a:noFill/>
                </a:ln>
                <a:latin typeface="Times New Roman" panose="02020603050405020304" pitchFamily="18" charset="0"/>
                <a:ea typeface="Times New Roman"/>
                <a:cs typeface="Times New Roman" panose="02020603050405020304" pitchFamily="18" charset="0"/>
              </a:rPr>
              <a:t/>
            </a:r>
            <a:br>
              <a:rPr kumimoji="0" lang="hr-HR" sz="1600" b="1" i="0" u="none" strike="noStrike" cap="none" normalizeH="0" baseline="0" dirty="0">
                <a:ln>
                  <a:noFill/>
                </a:ln>
                <a:latin typeface="Times New Roman" panose="02020603050405020304" pitchFamily="18" charset="0"/>
                <a:ea typeface="Times New Roman"/>
                <a:cs typeface="Times New Roman" panose="02020603050405020304" pitchFamily="18" charset="0"/>
              </a:rPr>
            </a:br>
            <a:r>
              <a:rPr lang="hr-HR" sz="1600" b="1" cap="none" dirty="0">
                <a:latin typeface="Times New Roman" panose="02020603050405020304" pitchFamily="18" charset="0"/>
                <a:ea typeface="Times New Roman"/>
                <a:cs typeface="Times New Roman" panose="02020603050405020304" pitchFamily="18" charset="0"/>
              </a:rPr>
              <a:t>Računski plan i proračunska klasifikacija (oznake) odvojene su strukture.</a:t>
            </a:r>
            <a:br>
              <a:rPr lang="hr-HR" sz="1600" b="1" cap="none" dirty="0">
                <a:latin typeface="Times New Roman" panose="02020603050405020304" pitchFamily="18" charset="0"/>
                <a:ea typeface="Times New Roman"/>
                <a:cs typeface="Times New Roman" panose="02020603050405020304" pitchFamily="18" charset="0"/>
              </a:rPr>
            </a:br>
            <a:r>
              <a:rPr lang="hr-HR" sz="1600" b="1" cap="none" dirty="0">
                <a:latin typeface="Times New Roman" panose="02020603050405020304" pitchFamily="18" charset="0"/>
                <a:ea typeface="Times New Roman"/>
                <a:cs typeface="Times New Roman" panose="02020603050405020304" pitchFamily="18" charset="0"/>
              </a:rPr>
              <a:t>Financijski izvještaji izrađuju se na temelju struktura računskog plana.</a:t>
            </a:r>
            <a:r>
              <a:rPr kumimoji="0" lang="hr-HR" sz="1600" b="1" i="0" u="none" strike="noStrike" cap="none" normalizeH="0" baseline="0" dirty="0">
                <a:ln>
                  <a:noFill/>
                </a:ln>
                <a:latin typeface="Times New Roman" panose="02020603050405020304" pitchFamily="18" charset="0"/>
                <a:ea typeface="Times New Roman"/>
                <a:cs typeface="Times New Roman" panose="02020603050405020304" pitchFamily="18" charset="0"/>
              </a:rPr>
              <a:t/>
            </a:r>
            <a:br>
              <a:rPr kumimoji="0" lang="hr-HR" sz="1600" b="1" i="0" u="none" strike="noStrike" cap="none" normalizeH="0" baseline="0" dirty="0">
                <a:ln>
                  <a:noFill/>
                </a:ln>
                <a:latin typeface="Times New Roman" panose="02020603050405020304" pitchFamily="18" charset="0"/>
                <a:ea typeface="Times New Roman"/>
                <a:cs typeface="Times New Roman" panose="02020603050405020304" pitchFamily="18" charset="0"/>
              </a:rPr>
            </a:br>
            <a:r>
              <a:rPr lang="hr-HR" sz="1600" b="1" cap="none" dirty="0">
                <a:latin typeface="Times New Roman" panose="02020603050405020304" pitchFamily="18" charset="0"/>
                <a:ea typeface="Times New Roman"/>
                <a:cs typeface="Times New Roman" panose="02020603050405020304" pitchFamily="18" charset="0"/>
              </a:rPr>
              <a:t>Proračunski izvještaji izrađuju se na temelju struktura proračunske klasifikacije (oznake).</a:t>
            </a:r>
          </a:p>
        </p:txBody>
      </p:sp>
    </p:spTree>
    <p:extLst>
      <p:ext uri="{BB962C8B-B14F-4D97-AF65-F5344CB8AC3E}">
        <p14:creationId xmlns:p14="http://schemas.microsoft.com/office/powerpoint/2010/main" val="19994162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4C05D67-6786-49DC-8D06-B1E66EFC0215}"/>
              </a:ext>
            </a:extLst>
          </p:cNvPr>
          <p:cNvSpPr>
            <a:spLocks noGrp="1"/>
          </p:cNvSpPr>
          <p:nvPr>
            <p:ph type="ctrTitle"/>
          </p:nvPr>
        </p:nvSpPr>
        <p:spPr>
          <a:xfrm>
            <a:off x="402672" y="83890"/>
            <a:ext cx="11518083" cy="6308521"/>
          </a:xfrm>
        </p:spPr>
        <p:txBody>
          <a:bodyPr>
            <a:normAutofit fontScale="90000"/>
          </a:bodyPr>
          <a:lstStyle/>
          <a:p>
            <a:pPr indent="863600"/>
            <a:r>
              <a:rPr lang="hr-HR" sz="2200" b="1" dirty="0">
                <a:latin typeface="Times New Roman" panose="02020603050405020304" pitchFamily="18" charset="0"/>
                <a:ea typeface="Times New Roman"/>
                <a:cs typeface="Times New Roman" panose="02020603050405020304" pitchFamily="18" charset="0"/>
              </a:rPr>
              <a:t>	</a:t>
            </a:r>
            <a:br>
              <a:rPr lang="hr-HR" sz="2200" b="1" dirty="0">
                <a:latin typeface="Times New Roman" panose="02020603050405020304" pitchFamily="18" charset="0"/>
                <a:ea typeface="Times New Roman"/>
                <a:cs typeface="Times New Roman" panose="02020603050405020304" pitchFamily="18" charset="0"/>
              </a:rPr>
            </a:br>
            <a:r>
              <a:rPr lang="hr-HR" sz="2000" b="1" dirty="0">
                <a:latin typeface="Times New Roman" panose="02020603050405020304" pitchFamily="18" charset="0"/>
                <a:ea typeface="Times New Roman"/>
                <a:cs typeface="Times New Roman" panose="02020603050405020304" pitchFamily="18" charset="0"/>
              </a:rPr>
              <a:t> </a:t>
            </a:r>
            <a:br>
              <a:rPr lang="hr-HR" sz="2000" b="1" dirty="0">
                <a:latin typeface="Times New Roman" panose="02020603050405020304" pitchFamily="18" charset="0"/>
                <a:ea typeface="Times New Roman"/>
                <a:cs typeface="Times New Roman" panose="02020603050405020304" pitchFamily="18" charset="0"/>
              </a:rPr>
            </a:br>
            <a:r>
              <a:rPr lang="hr-HR" sz="2000" b="1" dirty="0">
                <a:latin typeface="Times New Roman" panose="02020603050405020304" pitchFamily="18" charset="0"/>
                <a:ea typeface="Times New Roman"/>
                <a:cs typeface="Times New Roman" panose="02020603050405020304" pitchFamily="18" charset="0"/>
              </a:rPr>
              <a:t/>
            </a:r>
            <a:br>
              <a:rPr lang="hr-HR" sz="2000" b="1" dirty="0">
                <a:latin typeface="Times New Roman" panose="02020603050405020304" pitchFamily="18" charset="0"/>
                <a:ea typeface="Times New Roman"/>
                <a:cs typeface="Times New Roman" panose="02020603050405020304" pitchFamily="18" charset="0"/>
              </a:rPr>
            </a:br>
            <a:r>
              <a:rPr lang="hr-HR" sz="2000" b="1" dirty="0">
                <a:latin typeface="Times New Roman" panose="02020603050405020304" pitchFamily="18" charset="0"/>
                <a:ea typeface="Times New Roman"/>
                <a:cs typeface="Times New Roman" panose="02020603050405020304" pitchFamily="18" charset="0"/>
              </a:rPr>
              <a:t/>
            </a:r>
            <a:br>
              <a:rPr lang="hr-HR" sz="2000" b="1" dirty="0">
                <a:latin typeface="Times New Roman" panose="02020603050405020304" pitchFamily="18" charset="0"/>
                <a:ea typeface="Times New Roman"/>
                <a:cs typeface="Times New Roman" panose="02020603050405020304" pitchFamily="18" charset="0"/>
              </a:rPr>
            </a:br>
            <a:r>
              <a:rPr lang="hr-HR" sz="2000" b="1" dirty="0">
                <a:latin typeface="Times New Roman" panose="02020603050405020304" pitchFamily="18" charset="0"/>
                <a:ea typeface="Times New Roman"/>
                <a:cs typeface="Times New Roman" panose="02020603050405020304" pitchFamily="18" charset="0"/>
              </a:rPr>
              <a:t/>
            </a:r>
            <a:br>
              <a:rPr lang="hr-HR" sz="2000" b="1" dirty="0">
                <a:latin typeface="Times New Roman" panose="02020603050405020304" pitchFamily="18" charset="0"/>
                <a:ea typeface="Times New Roman"/>
                <a:cs typeface="Times New Roman" panose="02020603050405020304" pitchFamily="18" charset="0"/>
              </a:rPr>
            </a:br>
            <a:r>
              <a:rPr lang="hr-HR" sz="2000" b="1" dirty="0">
                <a:latin typeface="Times New Roman" panose="02020603050405020304" pitchFamily="18" charset="0"/>
                <a:ea typeface="Times New Roman"/>
                <a:cs typeface="Times New Roman" panose="02020603050405020304" pitchFamily="18" charset="0"/>
              </a:rPr>
              <a:t/>
            </a:r>
            <a:br>
              <a:rPr lang="hr-HR" sz="2000" b="1" dirty="0">
                <a:latin typeface="Times New Roman" panose="02020603050405020304" pitchFamily="18" charset="0"/>
                <a:ea typeface="Times New Roman"/>
                <a:cs typeface="Times New Roman" panose="02020603050405020304" pitchFamily="18" charset="0"/>
              </a:rPr>
            </a:br>
            <a:r>
              <a:rPr lang="hr-HR" sz="2000" b="1" dirty="0">
                <a:latin typeface="Times New Roman" panose="02020603050405020304" pitchFamily="18" charset="0"/>
                <a:ea typeface="Times New Roman"/>
                <a:cs typeface="Times New Roman" panose="02020603050405020304" pitchFamily="18" charset="0"/>
              </a:rPr>
              <a:t/>
            </a:r>
            <a:br>
              <a:rPr lang="hr-HR" sz="2000" b="1" dirty="0">
                <a:latin typeface="Times New Roman" panose="02020603050405020304" pitchFamily="18" charset="0"/>
                <a:ea typeface="Times New Roman"/>
                <a:cs typeface="Times New Roman" panose="02020603050405020304" pitchFamily="18" charset="0"/>
              </a:rPr>
            </a:br>
            <a:r>
              <a:rPr lang="hr-HR" sz="2000" b="1" dirty="0">
                <a:latin typeface="Times New Roman" panose="02020603050405020304" pitchFamily="18" charset="0"/>
                <a:ea typeface="Times New Roman"/>
                <a:cs typeface="Times New Roman" panose="02020603050405020304" pitchFamily="18" charset="0"/>
              </a:rPr>
              <a:t/>
            </a:r>
            <a:br>
              <a:rPr lang="hr-HR" sz="2000" b="1" dirty="0">
                <a:latin typeface="Times New Roman" panose="02020603050405020304" pitchFamily="18" charset="0"/>
                <a:ea typeface="Times New Roman"/>
                <a:cs typeface="Times New Roman" panose="02020603050405020304" pitchFamily="18" charset="0"/>
              </a:rPr>
            </a:br>
            <a:r>
              <a:rPr lang="hr-HR" sz="2000" b="1" dirty="0">
                <a:latin typeface="Times New Roman" panose="02020603050405020304" pitchFamily="18" charset="0"/>
                <a:ea typeface="Times New Roman"/>
                <a:cs typeface="Times New Roman" panose="02020603050405020304" pitchFamily="18" charset="0"/>
              </a:rPr>
              <a:t/>
            </a:r>
            <a:br>
              <a:rPr lang="hr-HR" sz="2000" b="1" dirty="0">
                <a:latin typeface="Times New Roman" panose="02020603050405020304" pitchFamily="18" charset="0"/>
                <a:ea typeface="Times New Roman"/>
                <a:cs typeface="Times New Roman" panose="02020603050405020304" pitchFamily="18" charset="0"/>
              </a:rPr>
            </a:br>
            <a:r>
              <a:rPr lang="hr-HR" sz="2000" b="1" dirty="0">
                <a:latin typeface="Times New Roman" panose="02020603050405020304" pitchFamily="18" charset="0"/>
                <a:ea typeface="Times New Roman"/>
                <a:cs typeface="Times New Roman" panose="02020603050405020304" pitchFamily="18" charset="0"/>
              </a:rPr>
              <a:t/>
            </a:r>
            <a:br>
              <a:rPr lang="hr-HR" sz="2000" b="1" dirty="0">
                <a:latin typeface="Times New Roman" panose="02020603050405020304" pitchFamily="18" charset="0"/>
                <a:ea typeface="Times New Roman"/>
                <a:cs typeface="Times New Roman" panose="02020603050405020304" pitchFamily="18" charset="0"/>
              </a:rPr>
            </a:br>
            <a:r>
              <a:rPr lang="hr-HR" sz="2700" b="1" dirty="0">
                <a:solidFill>
                  <a:schemeClr val="bg2">
                    <a:lumMod val="75000"/>
                  </a:schemeClr>
                </a:solidFill>
                <a:latin typeface="Times New Roman" panose="02020603050405020304" pitchFamily="18" charset="0"/>
                <a:ea typeface="Times New Roman"/>
                <a:cs typeface="Times New Roman" panose="02020603050405020304" pitchFamily="18" charset="0"/>
              </a:rPr>
              <a:t> </a:t>
            </a:r>
            <a:br>
              <a:rPr lang="hr-HR" sz="2700" b="1" dirty="0">
                <a:solidFill>
                  <a:schemeClr val="bg2">
                    <a:lumMod val="75000"/>
                  </a:schemeClr>
                </a:solidFill>
                <a:latin typeface="Times New Roman" panose="02020603050405020304" pitchFamily="18" charset="0"/>
                <a:ea typeface="Times New Roman"/>
                <a:cs typeface="Times New Roman" panose="02020603050405020304" pitchFamily="18" charset="0"/>
              </a:rPr>
            </a:br>
            <a:r>
              <a:rPr lang="hr-HR" sz="2700" b="1" dirty="0">
                <a:solidFill>
                  <a:schemeClr val="bg2">
                    <a:lumMod val="75000"/>
                  </a:schemeClr>
                </a:solidFill>
                <a:latin typeface="Times New Roman" panose="02020603050405020304" pitchFamily="18" charset="0"/>
                <a:ea typeface="Times New Roman"/>
                <a:cs typeface="Times New Roman" panose="02020603050405020304" pitchFamily="18" charset="0"/>
              </a:rPr>
              <a:t/>
            </a:r>
            <a:br>
              <a:rPr lang="hr-HR" sz="2700" b="1" dirty="0">
                <a:solidFill>
                  <a:schemeClr val="bg2">
                    <a:lumMod val="75000"/>
                  </a:schemeClr>
                </a:solidFill>
                <a:latin typeface="Times New Roman" panose="02020603050405020304" pitchFamily="18" charset="0"/>
                <a:ea typeface="Times New Roman"/>
                <a:cs typeface="Times New Roman" panose="02020603050405020304" pitchFamily="18" charset="0"/>
              </a:rPr>
            </a:br>
            <a:r>
              <a:rPr lang="hr-HR" sz="2700" b="1" dirty="0">
                <a:solidFill>
                  <a:schemeClr val="bg2">
                    <a:lumMod val="75000"/>
                  </a:schemeClr>
                </a:solidFill>
                <a:latin typeface="Times New Roman" panose="02020603050405020304" pitchFamily="18" charset="0"/>
                <a:ea typeface="Times New Roman"/>
                <a:cs typeface="Times New Roman" panose="02020603050405020304" pitchFamily="18" charset="0"/>
              </a:rPr>
              <a:t/>
            </a:r>
            <a:br>
              <a:rPr lang="hr-HR" sz="2700" b="1" dirty="0">
                <a:solidFill>
                  <a:schemeClr val="bg2">
                    <a:lumMod val="75000"/>
                  </a:schemeClr>
                </a:solidFill>
                <a:latin typeface="Times New Roman" panose="02020603050405020304" pitchFamily="18" charset="0"/>
                <a:ea typeface="Times New Roman"/>
                <a:cs typeface="Times New Roman" panose="02020603050405020304" pitchFamily="18" charset="0"/>
              </a:rPr>
            </a:br>
            <a:r>
              <a:rPr lang="hr-HR" sz="2700" b="1" dirty="0">
                <a:solidFill>
                  <a:schemeClr val="bg2">
                    <a:lumMod val="75000"/>
                  </a:schemeClr>
                </a:solidFill>
                <a:latin typeface="Times New Roman" panose="02020603050405020304" pitchFamily="18" charset="0"/>
                <a:ea typeface="Times New Roman"/>
                <a:cs typeface="Times New Roman" panose="02020603050405020304" pitchFamily="18" charset="0"/>
              </a:rPr>
              <a:t/>
            </a:r>
            <a:br>
              <a:rPr lang="hr-HR" sz="2700" b="1" dirty="0">
                <a:solidFill>
                  <a:schemeClr val="bg2">
                    <a:lumMod val="75000"/>
                  </a:schemeClr>
                </a:solidFill>
                <a:latin typeface="Times New Roman" panose="02020603050405020304" pitchFamily="18" charset="0"/>
                <a:ea typeface="Times New Roman"/>
                <a:cs typeface="Times New Roman" panose="02020603050405020304" pitchFamily="18" charset="0"/>
              </a:rPr>
            </a:br>
            <a:r>
              <a:rPr lang="hr-HR" sz="2700" b="1" dirty="0">
                <a:solidFill>
                  <a:schemeClr val="bg2">
                    <a:lumMod val="75000"/>
                  </a:schemeClr>
                </a:solidFill>
                <a:latin typeface="Times New Roman" panose="02020603050405020304" pitchFamily="18" charset="0"/>
                <a:ea typeface="Times New Roman"/>
                <a:cs typeface="Times New Roman" panose="02020603050405020304" pitchFamily="18" charset="0"/>
              </a:rPr>
              <a:t/>
            </a:r>
            <a:br>
              <a:rPr lang="hr-HR" sz="2700" b="1" dirty="0">
                <a:solidFill>
                  <a:schemeClr val="bg2">
                    <a:lumMod val="75000"/>
                  </a:schemeClr>
                </a:solidFill>
                <a:latin typeface="Times New Roman" panose="02020603050405020304" pitchFamily="18" charset="0"/>
                <a:ea typeface="Times New Roman"/>
                <a:cs typeface="Times New Roman" panose="02020603050405020304" pitchFamily="18" charset="0"/>
              </a:rPr>
            </a:br>
            <a:r>
              <a:rPr lang="hr-HR" sz="2700" b="1" dirty="0">
                <a:solidFill>
                  <a:schemeClr val="bg2">
                    <a:lumMod val="75000"/>
                  </a:schemeClr>
                </a:solidFill>
                <a:latin typeface="Times New Roman" panose="02020603050405020304" pitchFamily="18" charset="0"/>
                <a:ea typeface="Times New Roman"/>
                <a:cs typeface="Times New Roman" panose="02020603050405020304" pitchFamily="18" charset="0"/>
              </a:rPr>
              <a:t/>
            </a:r>
            <a:br>
              <a:rPr lang="hr-HR" sz="2700" b="1" dirty="0">
                <a:solidFill>
                  <a:schemeClr val="bg2">
                    <a:lumMod val="75000"/>
                  </a:schemeClr>
                </a:solidFill>
                <a:latin typeface="Times New Roman" panose="02020603050405020304" pitchFamily="18" charset="0"/>
                <a:ea typeface="Times New Roman"/>
                <a:cs typeface="Times New Roman" panose="02020603050405020304" pitchFamily="18" charset="0"/>
              </a:rPr>
            </a:br>
            <a:r>
              <a:rPr lang="hr-HR" sz="2700" b="1" dirty="0">
                <a:solidFill>
                  <a:schemeClr val="bg2">
                    <a:lumMod val="75000"/>
                  </a:schemeClr>
                </a:solidFill>
                <a:latin typeface="Times New Roman" panose="02020603050405020304" pitchFamily="18" charset="0"/>
                <a:ea typeface="Times New Roman"/>
                <a:cs typeface="Times New Roman" panose="02020603050405020304" pitchFamily="18" charset="0"/>
              </a:rPr>
              <a:t/>
            </a:r>
            <a:br>
              <a:rPr lang="hr-HR" sz="2700" b="1" dirty="0">
                <a:solidFill>
                  <a:schemeClr val="bg2">
                    <a:lumMod val="75000"/>
                  </a:schemeClr>
                </a:solidFill>
                <a:latin typeface="Times New Roman" panose="02020603050405020304" pitchFamily="18" charset="0"/>
                <a:ea typeface="Times New Roman"/>
                <a:cs typeface="Times New Roman" panose="02020603050405020304" pitchFamily="18" charset="0"/>
              </a:rPr>
            </a:br>
            <a:r>
              <a:rPr lang="hr-HR" sz="2700" b="1" cap="none" dirty="0">
                <a:latin typeface="Times New Roman" panose="02020603050405020304" pitchFamily="18" charset="0"/>
                <a:ea typeface="Times New Roman"/>
                <a:cs typeface="Times New Roman" panose="02020603050405020304" pitchFamily="18" charset="0"/>
              </a:rPr>
              <a:t>.</a:t>
            </a:r>
            <a:br>
              <a:rPr lang="hr-HR" sz="2700" b="1" cap="none" dirty="0">
                <a:latin typeface="Times New Roman" panose="02020603050405020304" pitchFamily="18" charset="0"/>
                <a:ea typeface="Times New Roman"/>
                <a:cs typeface="Times New Roman" panose="02020603050405020304" pitchFamily="18" charset="0"/>
              </a:rPr>
            </a:br>
            <a:r>
              <a:rPr lang="hr-HR" sz="2700" b="1" cap="none" dirty="0">
                <a:latin typeface="Times New Roman" panose="02020603050405020304" pitchFamily="18" charset="0"/>
                <a:ea typeface="Times New Roman"/>
                <a:cs typeface="Times New Roman" panose="02020603050405020304" pitchFamily="18" charset="0"/>
              </a:rPr>
              <a:t>	 „Jedinstvena proračunska klasifikacija Republike Azerbajdžan” odobrena je </a:t>
            </a:r>
            <a:r>
              <a:rPr lang="hr-HR" sz="2700" b="1" cap="none" dirty="0" smtClean="0">
                <a:latin typeface="Times New Roman" panose="02020603050405020304" pitchFamily="18" charset="0"/>
                <a:ea typeface="Times New Roman"/>
                <a:cs typeface="Times New Roman" panose="02020603050405020304" pitchFamily="18" charset="0"/>
              </a:rPr>
              <a:t>Odlukom </a:t>
            </a:r>
            <a:r>
              <a:rPr lang="hr-HR" sz="2700" b="1" cap="none" dirty="0">
                <a:latin typeface="Times New Roman" panose="02020603050405020304" pitchFamily="18" charset="0"/>
                <a:ea typeface="Times New Roman"/>
                <a:cs typeface="Times New Roman" panose="02020603050405020304" pitchFamily="18" charset="0"/>
              </a:rPr>
              <a:t>Kabineta ministara Republike Azerbajdžan 11. listopada 2018.</a:t>
            </a:r>
            <a:br>
              <a:rPr lang="hr-HR" sz="2700" b="1" cap="none" dirty="0">
                <a:latin typeface="Times New Roman" panose="02020603050405020304" pitchFamily="18" charset="0"/>
                <a:ea typeface="Times New Roman"/>
                <a:cs typeface="Times New Roman" panose="02020603050405020304" pitchFamily="18" charset="0"/>
              </a:rPr>
            </a:br>
            <a:r>
              <a:rPr lang="hr-HR" sz="2700" b="1" cap="none" dirty="0">
                <a:latin typeface="Times New Roman" panose="02020603050405020304" pitchFamily="18" charset="0"/>
                <a:ea typeface="Times New Roman"/>
                <a:cs typeface="Times New Roman" panose="02020603050405020304" pitchFamily="18" charset="0"/>
              </a:rPr>
              <a:t>	 „Jedinstvena proračunska klasifikacija Republike Azerbajdžan” u potpunosti </a:t>
            </a:r>
            <a:r>
              <a:rPr lang="hr-HR" sz="2700" b="1" cap="none" dirty="0" smtClean="0">
                <a:latin typeface="Times New Roman" panose="02020603050405020304" pitchFamily="18" charset="0"/>
                <a:ea typeface="Times New Roman"/>
                <a:cs typeface="Times New Roman" panose="02020603050405020304" pitchFamily="18" charset="0"/>
              </a:rPr>
              <a:t>je </a:t>
            </a:r>
            <a:r>
              <a:rPr lang="hr-HR" sz="2700" b="1" cap="none" dirty="0">
                <a:latin typeface="Times New Roman" panose="02020603050405020304" pitchFamily="18" charset="0"/>
                <a:ea typeface="Times New Roman"/>
                <a:cs typeface="Times New Roman" panose="02020603050405020304" pitchFamily="18" charset="0"/>
              </a:rPr>
              <a:t>u skladu sa standardima GFS-a. Klasifikacija je obvezna za sve proračunske </a:t>
            </a:r>
            <a:r>
              <a:rPr lang="hr-HR" sz="2700" b="1" cap="none" dirty="0" smtClean="0">
                <a:latin typeface="Times New Roman" panose="02020603050405020304" pitchFamily="18" charset="0"/>
                <a:ea typeface="Times New Roman"/>
                <a:cs typeface="Times New Roman" panose="02020603050405020304" pitchFamily="18" charset="0"/>
              </a:rPr>
              <a:t>organizacije</a:t>
            </a:r>
            <a:r>
              <a:rPr lang="hr-HR" sz="2700" b="1" cap="none" dirty="0">
                <a:latin typeface="Times New Roman" panose="02020603050405020304" pitchFamily="18" charset="0"/>
                <a:ea typeface="Times New Roman"/>
                <a:cs typeface="Times New Roman" panose="02020603050405020304" pitchFamily="18" charset="0"/>
              </a:rPr>
              <a:t>.</a:t>
            </a:r>
            <a:br>
              <a:rPr lang="hr-HR" sz="2700" b="1" cap="none" dirty="0">
                <a:latin typeface="Times New Roman" panose="02020603050405020304" pitchFamily="18" charset="0"/>
                <a:ea typeface="Times New Roman"/>
                <a:cs typeface="Times New Roman" panose="02020603050405020304" pitchFamily="18" charset="0"/>
              </a:rPr>
            </a:br>
            <a:r>
              <a:rPr lang="hr-HR" sz="2700" b="1" cap="none" dirty="0">
                <a:latin typeface="Times New Roman" panose="02020603050405020304" pitchFamily="18" charset="0"/>
                <a:ea typeface="Times New Roman"/>
                <a:cs typeface="Times New Roman" panose="02020603050405020304" pitchFamily="18" charset="0"/>
              </a:rPr>
              <a:t>	 Statistički sustav izvještavanja GFS-a upotrebljava sljedeće oznake za </a:t>
            </a:r>
            <a:r>
              <a:rPr lang="hr-HR" sz="2700" b="1" cap="none" dirty="0" smtClean="0">
                <a:latin typeface="Times New Roman" panose="02020603050405020304" pitchFamily="18" charset="0"/>
                <a:ea typeface="Times New Roman"/>
                <a:cs typeface="Times New Roman" panose="02020603050405020304" pitchFamily="18" charset="0"/>
              </a:rPr>
              <a:t>utvrđivanje </a:t>
            </a:r>
            <a:r>
              <a:rPr lang="hr-HR" sz="2700" b="1" cap="none" dirty="0">
                <a:latin typeface="Times New Roman" panose="02020603050405020304" pitchFamily="18" charset="0"/>
                <a:ea typeface="Times New Roman"/>
                <a:cs typeface="Times New Roman" panose="02020603050405020304" pitchFamily="18" charset="0"/>
              </a:rPr>
              <a:t>vrsta aktivnosti, drugih ekonomskih tokova i dionica, imovine i </a:t>
            </a:r>
            <a:r>
              <a:rPr lang="hr-HR" sz="2700" b="1" cap="none" dirty="0" smtClean="0">
                <a:latin typeface="Times New Roman" panose="02020603050405020304" pitchFamily="18" charset="0"/>
                <a:ea typeface="Times New Roman"/>
                <a:cs typeface="Times New Roman" panose="02020603050405020304" pitchFamily="18" charset="0"/>
              </a:rPr>
              <a:t>obveza</a:t>
            </a:r>
            <a:r>
              <a:rPr lang="hr-HR" sz="2700" b="1" cap="none" dirty="0">
                <a:latin typeface="Times New Roman" panose="02020603050405020304" pitchFamily="18" charset="0"/>
                <a:ea typeface="Times New Roman"/>
                <a:cs typeface="Times New Roman" panose="02020603050405020304" pitchFamily="18" charset="0"/>
              </a:rPr>
              <a:t>: </a:t>
            </a:r>
            <a:br>
              <a:rPr lang="hr-HR" sz="2700" b="1" cap="none" dirty="0">
                <a:latin typeface="Times New Roman" panose="02020603050405020304" pitchFamily="18" charset="0"/>
                <a:ea typeface="Times New Roman"/>
                <a:cs typeface="Times New Roman" panose="02020603050405020304" pitchFamily="18" charset="0"/>
              </a:rPr>
            </a:br>
            <a:r>
              <a:rPr lang="hr-HR" sz="2700" b="1" cap="none" dirty="0">
                <a:latin typeface="Times New Roman" panose="02020603050405020304" pitchFamily="18" charset="0"/>
                <a:ea typeface="Times New Roman"/>
                <a:cs typeface="Times New Roman" panose="02020603050405020304" pitchFamily="18" charset="0"/>
              </a:rPr>
              <a:t>	- kodovi koji počinju brojem 1 odnose se na prihode;</a:t>
            </a:r>
            <a:br>
              <a:rPr lang="hr-HR" sz="2700" b="1" cap="none" dirty="0">
                <a:latin typeface="Times New Roman" panose="02020603050405020304" pitchFamily="18" charset="0"/>
                <a:ea typeface="Times New Roman"/>
                <a:cs typeface="Times New Roman" panose="02020603050405020304" pitchFamily="18" charset="0"/>
              </a:rPr>
            </a:br>
            <a:r>
              <a:rPr lang="hr-HR" sz="2700" b="1" cap="none" dirty="0">
                <a:latin typeface="Times New Roman" panose="02020603050405020304" pitchFamily="18" charset="0"/>
                <a:ea typeface="Times New Roman"/>
                <a:cs typeface="Times New Roman" panose="02020603050405020304" pitchFamily="18" charset="0"/>
              </a:rPr>
              <a:t>            - kodovi koji počinju brojem 2 odnose se na rashode;</a:t>
            </a:r>
            <a:br>
              <a:rPr lang="hr-HR" sz="2700" b="1" cap="none" dirty="0">
                <a:latin typeface="Times New Roman" panose="02020603050405020304" pitchFamily="18" charset="0"/>
                <a:ea typeface="Times New Roman"/>
                <a:cs typeface="Times New Roman" panose="02020603050405020304" pitchFamily="18" charset="0"/>
              </a:rPr>
            </a:br>
            <a:r>
              <a:rPr lang="hr-HR" sz="2700" b="1" cap="none" dirty="0">
                <a:latin typeface="Times New Roman" panose="02020603050405020304" pitchFamily="18" charset="0"/>
                <a:ea typeface="Times New Roman"/>
                <a:cs typeface="Times New Roman" panose="02020603050405020304" pitchFamily="18" charset="0"/>
              </a:rPr>
              <a:t>            - kodovi koji počinju brojem 3 odnose se na transakcije povezane s </a:t>
            </a:r>
            <a:r>
              <a:rPr lang="hr-HR" sz="2700" b="1" cap="none" dirty="0" smtClean="0">
                <a:latin typeface="Times New Roman" panose="02020603050405020304" pitchFamily="18" charset="0"/>
                <a:ea typeface="Times New Roman"/>
                <a:cs typeface="Times New Roman" panose="02020603050405020304" pitchFamily="18" charset="0"/>
              </a:rPr>
              <a:t>nefinancijskom </a:t>
            </a:r>
            <a:r>
              <a:rPr lang="hr-HR" sz="2700" b="1" cap="none" dirty="0">
                <a:latin typeface="Times New Roman" panose="02020603050405020304" pitchFamily="18" charset="0"/>
                <a:ea typeface="Times New Roman"/>
                <a:cs typeface="Times New Roman" panose="02020603050405020304" pitchFamily="18" charset="0"/>
              </a:rPr>
              <a:t>imovinom, financijskom imovinom i obvezama.</a:t>
            </a:r>
            <a:br>
              <a:rPr lang="hr-HR" sz="2700" b="1" cap="none" dirty="0">
                <a:latin typeface="Times New Roman" panose="02020603050405020304" pitchFamily="18" charset="0"/>
                <a:ea typeface="Times New Roman"/>
                <a:cs typeface="Times New Roman" panose="02020603050405020304" pitchFamily="18" charset="0"/>
              </a:rPr>
            </a:br>
            <a:r>
              <a:rPr lang="hr-HR" sz="2700" b="1" cap="none" dirty="0">
                <a:latin typeface="Times New Roman" panose="02020603050405020304" pitchFamily="18" charset="0"/>
                <a:ea typeface="Times New Roman"/>
                <a:cs typeface="Times New Roman" panose="02020603050405020304" pitchFamily="18" charset="0"/>
              </a:rPr>
              <a:t>	 „Jedinstvena proračunska klasifikacija Republike Azerbajdžan” sastoji se od tri segmenta:</a:t>
            </a:r>
            <a:br>
              <a:rPr lang="hr-HR" sz="2700" b="1" cap="none" dirty="0">
                <a:latin typeface="Times New Roman" panose="02020603050405020304" pitchFamily="18" charset="0"/>
                <a:ea typeface="Times New Roman"/>
                <a:cs typeface="Times New Roman" panose="02020603050405020304" pitchFamily="18" charset="0"/>
              </a:rPr>
            </a:br>
            <a:r>
              <a:rPr lang="hr-HR" sz="2700" b="1" cap="none" dirty="0">
                <a:latin typeface="Times New Roman" panose="02020603050405020304" pitchFamily="18" charset="0"/>
                <a:ea typeface="Times New Roman"/>
                <a:cs typeface="Times New Roman" panose="02020603050405020304" pitchFamily="18" charset="0"/>
              </a:rPr>
              <a:t>1. Klasifikacija proračunskih prihoda</a:t>
            </a:r>
            <a:br>
              <a:rPr lang="hr-HR" sz="2700" b="1" cap="none" dirty="0">
                <a:latin typeface="Times New Roman" panose="02020603050405020304" pitchFamily="18" charset="0"/>
                <a:ea typeface="Times New Roman"/>
                <a:cs typeface="Times New Roman" panose="02020603050405020304" pitchFamily="18" charset="0"/>
              </a:rPr>
            </a:br>
            <a:r>
              <a:rPr lang="hr-HR" sz="2700" b="1" cap="none" dirty="0">
                <a:latin typeface="Times New Roman" panose="02020603050405020304" pitchFamily="18" charset="0"/>
                <a:ea typeface="Times New Roman"/>
                <a:cs typeface="Times New Roman" panose="02020603050405020304" pitchFamily="18" charset="0"/>
              </a:rPr>
              <a:t>2. Funkcionalna klasifikacija proračunskih rashoda</a:t>
            </a:r>
            <a:br>
              <a:rPr lang="hr-HR" sz="2700" b="1" cap="none" dirty="0">
                <a:latin typeface="Times New Roman" panose="02020603050405020304" pitchFamily="18" charset="0"/>
                <a:ea typeface="Times New Roman"/>
                <a:cs typeface="Times New Roman" panose="02020603050405020304" pitchFamily="18" charset="0"/>
              </a:rPr>
            </a:br>
            <a:r>
              <a:rPr lang="hr-HR" sz="2700" b="1" cap="none" dirty="0">
                <a:latin typeface="Times New Roman" panose="02020603050405020304" pitchFamily="18" charset="0"/>
                <a:ea typeface="Times New Roman"/>
                <a:cs typeface="Times New Roman" panose="02020603050405020304" pitchFamily="18" charset="0"/>
              </a:rPr>
              <a:t>3. Ekonomska klasifikacija proračunskih rashoda</a:t>
            </a:r>
          </a:p>
        </p:txBody>
      </p:sp>
    </p:spTree>
    <p:extLst>
      <p:ext uri="{BB962C8B-B14F-4D97-AF65-F5344CB8AC3E}">
        <p14:creationId xmlns:p14="http://schemas.microsoft.com/office/powerpoint/2010/main" val="12559541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4C05D67-6786-49DC-8D06-B1E66EFC0215}"/>
              </a:ext>
            </a:extLst>
          </p:cNvPr>
          <p:cNvSpPr>
            <a:spLocks noGrp="1"/>
          </p:cNvSpPr>
          <p:nvPr>
            <p:ph type="ctrTitle"/>
          </p:nvPr>
        </p:nvSpPr>
        <p:spPr>
          <a:xfrm>
            <a:off x="828741" y="189978"/>
            <a:ext cx="10931307" cy="6406108"/>
          </a:xfrm>
        </p:spPr>
        <p:txBody>
          <a:bodyPr>
            <a:normAutofit fontScale="90000"/>
          </a:bodyPr>
          <a:lstStyle/>
          <a:p>
            <a:r>
              <a:rPr lang="hr-HR" sz="2200" b="1" dirty="0">
                <a:latin typeface="Times New Roman" panose="02020603050405020304" pitchFamily="18" charset="0"/>
                <a:ea typeface="Times New Roman"/>
                <a:cs typeface="Times New Roman" panose="02020603050405020304" pitchFamily="18" charset="0"/>
              </a:rPr>
              <a:t>	</a:t>
            </a:r>
            <a:br>
              <a:rPr lang="hr-HR" sz="2200" b="1" dirty="0">
                <a:latin typeface="Times New Roman" panose="02020603050405020304" pitchFamily="18" charset="0"/>
                <a:ea typeface="Times New Roman"/>
                <a:cs typeface="Times New Roman" panose="02020603050405020304" pitchFamily="18" charset="0"/>
              </a:rPr>
            </a:br>
            <a:r>
              <a:rPr lang="hr-HR" sz="2000" b="1" dirty="0">
                <a:latin typeface="Times New Roman" panose="02020603050405020304" pitchFamily="18" charset="0"/>
                <a:ea typeface="Times New Roman"/>
                <a:cs typeface="Times New Roman" panose="02020603050405020304" pitchFamily="18" charset="0"/>
              </a:rPr>
              <a:t> </a:t>
            </a:r>
            <a:br>
              <a:rPr lang="hr-HR" sz="2000" b="1" dirty="0">
                <a:latin typeface="Times New Roman" panose="02020603050405020304" pitchFamily="18" charset="0"/>
                <a:ea typeface="Times New Roman"/>
                <a:cs typeface="Times New Roman" panose="02020603050405020304" pitchFamily="18" charset="0"/>
              </a:rPr>
            </a:br>
            <a:r>
              <a:rPr lang="hr-HR" sz="2000" b="1" dirty="0">
                <a:latin typeface="Times New Roman" panose="02020603050405020304" pitchFamily="18" charset="0"/>
                <a:ea typeface="Times New Roman"/>
                <a:cs typeface="Times New Roman" panose="02020603050405020304" pitchFamily="18" charset="0"/>
              </a:rPr>
              <a:t/>
            </a:r>
            <a:br>
              <a:rPr lang="hr-HR" sz="2000" b="1" dirty="0">
                <a:latin typeface="Times New Roman" panose="02020603050405020304" pitchFamily="18" charset="0"/>
                <a:ea typeface="Times New Roman"/>
                <a:cs typeface="Times New Roman" panose="02020603050405020304" pitchFamily="18" charset="0"/>
              </a:rPr>
            </a:br>
            <a:r>
              <a:rPr lang="hr-HR" sz="2000" b="1" dirty="0">
                <a:latin typeface="Times New Roman" panose="02020603050405020304" pitchFamily="18" charset="0"/>
                <a:ea typeface="Times New Roman"/>
                <a:cs typeface="Times New Roman" panose="02020603050405020304" pitchFamily="18" charset="0"/>
              </a:rPr>
              <a:t/>
            </a:r>
            <a:br>
              <a:rPr lang="hr-HR" sz="2000" b="1" dirty="0">
                <a:latin typeface="Times New Roman" panose="02020603050405020304" pitchFamily="18" charset="0"/>
                <a:ea typeface="Times New Roman"/>
                <a:cs typeface="Times New Roman" panose="02020603050405020304" pitchFamily="18" charset="0"/>
              </a:rPr>
            </a:br>
            <a:r>
              <a:rPr lang="hr-HR" sz="2000" b="1" dirty="0">
                <a:latin typeface="Times New Roman" panose="02020603050405020304" pitchFamily="18" charset="0"/>
                <a:ea typeface="Times New Roman"/>
                <a:cs typeface="Times New Roman" panose="02020603050405020304" pitchFamily="18" charset="0"/>
              </a:rPr>
              <a:t/>
            </a:r>
            <a:br>
              <a:rPr lang="hr-HR" sz="2000" b="1" dirty="0">
                <a:latin typeface="Times New Roman" panose="02020603050405020304" pitchFamily="18" charset="0"/>
                <a:ea typeface="Times New Roman"/>
                <a:cs typeface="Times New Roman" panose="02020603050405020304" pitchFamily="18" charset="0"/>
              </a:rPr>
            </a:br>
            <a:r>
              <a:rPr lang="hr-HR" sz="2000" b="1" dirty="0">
                <a:latin typeface="Times New Roman" panose="02020603050405020304" pitchFamily="18" charset="0"/>
                <a:ea typeface="Times New Roman"/>
                <a:cs typeface="Times New Roman" panose="02020603050405020304" pitchFamily="18" charset="0"/>
              </a:rPr>
              <a:t/>
            </a:r>
            <a:br>
              <a:rPr lang="hr-HR" sz="2000" b="1" dirty="0">
                <a:latin typeface="Times New Roman" panose="02020603050405020304" pitchFamily="18" charset="0"/>
                <a:ea typeface="Times New Roman"/>
                <a:cs typeface="Times New Roman" panose="02020603050405020304" pitchFamily="18" charset="0"/>
              </a:rPr>
            </a:br>
            <a:r>
              <a:rPr lang="hr-HR" sz="2000" b="1" dirty="0">
                <a:latin typeface="Times New Roman" panose="02020603050405020304" pitchFamily="18" charset="0"/>
                <a:ea typeface="Times New Roman"/>
                <a:cs typeface="Times New Roman" panose="02020603050405020304" pitchFamily="18" charset="0"/>
              </a:rPr>
              <a:t/>
            </a:r>
            <a:br>
              <a:rPr lang="hr-HR" sz="2000" b="1" dirty="0">
                <a:latin typeface="Times New Roman" panose="02020603050405020304" pitchFamily="18" charset="0"/>
                <a:ea typeface="Times New Roman"/>
                <a:cs typeface="Times New Roman" panose="02020603050405020304" pitchFamily="18" charset="0"/>
              </a:rPr>
            </a:br>
            <a:r>
              <a:rPr lang="hr-HR" sz="2000" b="1" dirty="0">
                <a:latin typeface="Times New Roman" panose="02020603050405020304" pitchFamily="18" charset="0"/>
                <a:ea typeface="Times New Roman"/>
                <a:cs typeface="Times New Roman" panose="02020603050405020304" pitchFamily="18" charset="0"/>
              </a:rPr>
              <a:t/>
            </a:r>
            <a:br>
              <a:rPr lang="hr-HR" sz="2000" b="1" dirty="0">
                <a:latin typeface="Times New Roman" panose="02020603050405020304" pitchFamily="18" charset="0"/>
                <a:ea typeface="Times New Roman"/>
                <a:cs typeface="Times New Roman" panose="02020603050405020304" pitchFamily="18" charset="0"/>
              </a:rPr>
            </a:br>
            <a:r>
              <a:rPr lang="hr-HR" sz="2000" b="1" dirty="0">
                <a:latin typeface="Times New Roman" panose="02020603050405020304" pitchFamily="18" charset="0"/>
                <a:ea typeface="Times New Roman"/>
                <a:cs typeface="Times New Roman" panose="02020603050405020304" pitchFamily="18" charset="0"/>
              </a:rPr>
              <a:t/>
            </a:r>
            <a:br>
              <a:rPr lang="hr-HR" sz="2000" b="1" dirty="0">
                <a:latin typeface="Times New Roman" panose="02020603050405020304" pitchFamily="18" charset="0"/>
                <a:ea typeface="Times New Roman"/>
                <a:cs typeface="Times New Roman" panose="02020603050405020304" pitchFamily="18" charset="0"/>
              </a:rPr>
            </a:br>
            <a:r>
              <a:rPr lang="hr-HR" sz="2000" b="1" dirty="0">
                <a:latin typeface="Times New Roman" panose="02020603050405020304" pitchFamily="18" charset="0"/>
                <a:ea typeface="Times New Roman"/>
                <a:cs typeface="Times New Roman" panose="02020603050405020304" pitchFamily="18" charset="0"/>
              </a:rPr>
              <a:t/>
            </a:r>
            <a:br>
              <a:rPr lang="hr-HR" sz="2000" b="1" dirty="0">
                <a:latin typeface="Times New Roman" panose="02020603050405020304" pitchFamily="18" charset="0"/>
                <a:ea typeface="Times New Roman"/>
                <a:cs typeface="Times New Roman" panose="02020603050405020304" pitchFamily="18" charset="0"/>
              </a:rPr>
            </a:br>
            <a:r>
              <a:rPr lang="hr-HR" sz="2000" b="1" dirty="0">
                <a:latin typeface="Times New Roman" panose="02020603050405020304" pitchFamily="18" charset="0"/>
                <a:ea typeface="Times New Roman"/>
                <a:cs typeface="Times New Roman" panose="02020603050405020304" pitchFamily="18" charset="0"/>
              </a:rPr>
              <a:t/>
            </a:r>
            <a:br>
              <a:rPr lang="hr-HR" sz="2000" b="1" dirty="0">
                <a:latin typeface="Times New Roman" panose="02020603050405020304" pitchFamily="18" charset="0"/>
                <a:ea typeface="Times New Roman"/>
                <a:cs typeface="Times New Roman" panose="02020603050405020304" pitchFamily="18" charset="0"/>
              </a:rPr>
            </a:br>
            <a:r>
              <a:rPr lang="hr-HR" sz="3100" b="1" dirty="0" smtClean="0">
                <a:latin typeface="Times New Roman" panose="02020603050405020304" pitchFamily="18" charset="0"/>
                <a:ea typeface="Times New Roman"/>
                <a:cs typeface="Times New Roman" panose="02020603050405020304" pitchFamily="18" charset="0"/>
              </a:rPr>
              <a:t>segment „ekonomska klasifikacija proračunskih rashoda” sastoji se od sljedećih odjeljaka:</a:t>
            </a:r>
            <a:r>
              <a:rPr lang="hr-HR" sz="1300" b="1" cap="none" dirty="0" smtClean="0">
                <a:latin typeface="Times New Roman" panose="02020603050405020304" pitchFamily="18" charset="0"/>
                <a:ea typeface="Times New Roman"/>
                <a:cs typeface="Times New Roman" panose="02020603050405020304" pitchFamily="18" charset="0"/>
              </a:rPr>
              <a:t/>
            </a:r>
            <a:br>
              <a:rPr lang="hr-HR" sz="1300" b="1" cap="none" dirty="0" smtClean="0">
                <a:latin typeface="Times New Roman" panose="02020603050405020304" pitchFamily="18" charset="0"/>
                <a:ea typeface="Times New Roman"/>
                <a:cs typeface="Times New Roman" panose="02020603050405020304" pitchFamily="18" charset="0"/>
              </a:rPr>
            </a:br>
            <a:r>
              <a:rPr lang="hr-HR" sz="2200" b="1" cap="none" dirty="0" smtClean="0">
                <a:latin typeface="Times New Roman" panose="02020603050405020304" pitchFamily="18" charset="0"/>
                <a:ea typeface="Times New Roman"/>
                <a:cs typeface="Times New Roman" panose="02020603050405020304" pitchFamily="18" charset="0"/>
              </a:rPr>
              <a:t>1. Plaće</a:t>
            </a:r>
            <a:br>
              <a:rPr lang="hr-HR" sz="2200" b="1" cap="none" dirty="0" smtClean="0">
                <a:latin typeface="Times New Roman" panose="02020603050405020304" pitchFamily="18" charset="0"/>
                <a:ea typeface="Times New Roman"/>
                <a:cs typeface="Times New Roman" panose="02020603050405020304" pitchFamily="18" charset="0"/>
              </a:rPr>
            </a:br>
            <a:r>
              <a:rPr lang="hr-HR" sz="2200" b="1" cap="none" dirty="0" smtClean="0">
                <a:latin typeface="Times New Roman" panose="02020603050405020304" pitchFamily="18" charset="0"/>
                <a:ea typeface="Times New Roman"/>
                <a:cs typeface="Times New Roman" panose="02020603050405020304" pitchFamily="18" charset="0"/>
              </a:rPr>
              <a:t>2</a:t>
            </a:r>
            <a:r>
              <a:rPr lang="hr-HR" sz="2200" b="1" cap="none" dirty="0">
                <a:latin typeface="Times New Roman" panose="02020603050405020304" pitchFamily="18" charset="0"/>
                <a:ea typeface="Times New Roman"/>
                <a:cs typeface="Times New Roman" panose="02020603050405020304" pitchFamily="18" charset="0"/>
              </a:rPr>
              <a:t>. Nabava robe (radovi i usluge)</a:t>
            </a:r>
            <a:br>
              <a:rPr lang="hr-HR" sz="2200" b="1" cap="none" dirty="0">
                <a:latin typeface="Times New Roman" panose="02020603050405020304" pitchFamily="18" charset="0"/>
                <a:ea typeface="Times New Roman"/>
                <a:cs typeface="Times New Roman" panose="02020603050405020304" pitchFamily="18" charset="0"/>
              </a:rPr>
            </a:br>
            <a:r>
              <a:rPr lang="hr-HR" sz="2200" b="1" cap="none" dirty="0">
                <a:latin typeface="Times New Roman" panose="02020603050405020304" pitchFamily="18" charset="0"/>
                <a:ea typeface="Times New Roman"/>
                <a:cs typeface="Times New Roman" panose="02020603050405020304" pitchFamily="18" charset="0"/>
              </a:rPr>
              <a:t>3. Amortizacija </a:t>
            </a:r>
            <a:br>
              <a:rPr lang="hr-HR" sz="2200" b="1" cap="none" dirty="0">
                <a:latin typeface="Times New Roman" panose="02020603050405020304" pitchFamily="18" charset="0"/>
                <a:ea typeface="Times New Roman"/>
                <a:cs typeface="Times New Roman" panose="02020603050405020304" pitchFamily="18" charset="0"/>
              </a:rPr>
            </a:br>
            <a:r>
              <a:rPr lang="hr-HR" sz="2200" b="1" cap="none" dirty="0">
                <a:latin typeface="Times New Roman" panose="02020603050405020304" pitchFamily="18" charset="0"/>
                <a:ea typeface="Times New Roman"/>
                <a:cs typeface="Times New Roman" panose="02020603050405020304" pitchFamily="18" charset="0"/>
              </a:rPr>
              <a:t>4. Plaćanja kamata</a:t>
            </a:r>
            <a:br>
              <a:rPr lang="hr-HR" sz="2200" b="1" cap="none" dirty="0">
                <a:latin typeface="Times New Roman" panose="02020603050405020304" pitchFamily="18" charset="0"/>
                <a:ea typeface="Times New Roman"/>
                <a:cs typeface="Times New Roman" panose="02020603050405020304" pitchFamily="18" charset="0"/>
              </a:rPr>
            </a:br>
            <a:r>
              <a:rPr lang="hr-HR" sz="2200" b="1" cap="none" dirty="0">
                <a:latin typeface="Times New Roman" panose="02020603050405020304" pitchFamily="18" charset="0"/>
                <a:ea typeface="Times New Roman"/>
                <a:cs typeface="Times New Roman" panose="02020603050405020304" pitchFamily="18" charset="0"/>
              </a:rPr>
              <a:t>5. Poticaji</a:t>
            </a:r>
            <a:br>
              <a:rPr lang="hr-HR" sz="2200" b="1" cap="none" dirty="0">
                <a:latin typeface="Times New Roman" panose="02020603050405020304" pitchFamily="18" charset="0"/>
                <a:ea typeface="Times New Roman"/>
                <a:cs typeface="Times New Roman" panose="02020603050405020304" pitchFamily="18" charset="0"/>
              </a:rPr>
            </a:br>
            <a:r>
              <a:rPr lang="hr-HR" sz="2200" b="1" cap="none" dirty="0">
                <a:latin typeface="Times New Roman" panose="02020603050405020304" pitchFamily="18" charset="0"/>
                <a:ea typeface="Times New Roman"/>
                <a:cs typeface="Times New Roman" panose="02020603050405020304" pitchFamily="18" charset="0"/>
              </a:rPr>
              <a:t>6. Bespovratna sredstva i druga plaćanja</a:t>
            </a:r>
            <a:br>
              <a:rPr lang="hr-HR" sz="2200" b="1" cap="none" dirty="0">
                <a:latin typeface="Times New Roman" panose="02020603050405020304" pitchFamily="18" charset="0"/>
                <a:ea typeface="Times New Roman"/>
                <a:cs typeface="Times New Roman" panose="02020603050405020304" pitchFamily="18" charset="0"/>
              </a:rPr>
            </a:br>
            <a:r>
              <a:rPr lang="hr-HR" sz="2200" b="1" cap="none" dirty="0">
                <a:latin typeface="Times New Roman" panose="02020603050405020304" pitchFamily="18" charset="0"/>
                <a:ea typeface="Times New Roman"/>
                <a:cs typeface="Times New Roman" panose="02020603050405020304" pitchFamily="18" charset="0"/>
              </a:rPr>
              <a:t>7. Socijalne naknade</a:t>
            </a:r>
            <a:br>
              <a:rPr lang="hr-HR" sz="2200" b="1" cap="none" dirty="0">
                <a:latin typeface="Times New Roman" panose="02020603050405020304" pitchFamily="18" charset="0"/>
                <a:ea typeface="Times New Roman"/>
                <a:cs typeface="Times New Roman" panose="02020603050405020304" pitchFamily="18" charset="0"/>
              </a:rPr>
            </a:br>
            <a:r>
              <a:rPr lang="hr-HR" sz="2200" b="1" cap="none" dirty="0">
                <a:latin typeface="Times New Roman" panose="02020603050405020304" pitchFamily="18" charset="0"/>
                <a:ea typeface="Times New Roman"/>
                <a:cs typeface="Times New Roman" panose="02020603050405020304" pitchFamily="18" charset="0"/>
              </a:rPr>
              <a:t>8. Nefinancijska imovina</a:t>
            </a:r>
            <a:br>
              <a:rPr lang="hr-HR" sz="2200" b="1" cap="none" dirty="0">
                <a:latin typeface="Times New Roman" panose="02020603050405020304" pitchFamily="18" charset="0"/>
                <a:ea typeface="Times New Roman"/>
                <a:cs typeface="Times New Roman" panose="02020603050405020304" pitchFamily="18" charset="0"/>
              </a:rPr>
            </a:br>
            <a:r>
              <a:rPr lang="hr-HR" sz="2200" b="1" cap="none" dirty="0">
                <a:latin typeface="Times New Roman" panose="02020603050405020304" pitchFamily="18" charset="0"/>
                <a:ea typeface="Times New Roman"/>
                <a:cs typeface="Times New Roman" panose="02020603050405020304" pitchFamily="18" charset="0"/>
              </a:rPr>
              <a:t>9. Transakcije financijskih sredstava</a:t>
            </a:r>
            <a:br>
              <a:rPr lang="hr-HR" sz="2200" b="1" cap="none" dirty="0">
                <a:latin typeface="Times New Roman" panose="02020603050405020304" pitchFamily="18" charset="0"/>
                <a:ea typeface="Times New Roman"/>
                <a:cs typeface="Times New Roman" panose="02020603050405020304" pitchFamily="18" charset="0"/>
              </a:rPr>
            </a:br>
            <a:r>
              <a:rPr lang="hr-HR" sz="2200" b="1" cap="none" dirty="0">
                <a:latin typeface="Times New Roman" panose="02020603050405020304" pitchFamily="18" charset="0"/>
                <a:ea typeface="Times New Roman"/>
                <a:cs typeface="Times New Roman" panose="02020603050405020304" pitchFamily="18" charset="0"/>
              </a:rPr>
              <a:t>10. Transakcije obvezama</a:t>
            </a:r>
            <a:br>
              <a:rPr lang="hr-HR" sz="2200" b="1" cap="none" dirty="0">
                <a:latin typeface="Times New Roman" panose="02020603050405020304" pitchFamily="18" charset="0"/>
                <a:ea typeface="Times New Roman"/>
                <a:cs typeface="Times New Roman" panose="02020603050405020304" pitchFamily="18" charset="0"/>
              </a:rPr>
            </a:br>
            <a:r>
              <a:rPr lang="hr-HR" sz="2200" b="1" cap="none" dirty="0">
                <a:latin typeface="Times New Roman" panose="02020603050405020304" pitchFamily="18" charset="0"/>
                <a:ea typeface="Times New Roman"/>
                <a:cs typeface="Times New Roman" panose="02020603050405020304" pitchFamily="18" charset="0"/>
              </a:rPr>
              <a:t/>
            </a:r>
            <a:br>
              <a:rPr lang="hr-HR" sz="2200" b="1" cap="none" dirty="0">
                <a:latin typeface="Times New Roman" panose="02020603050405020304" pitchFamily="18" charset="0"/>
                <a:ea typeface="Times New Roman"/>
                <a:cs typeface="Times New Roman" panose="02020603050405020304" pitchFamily="18" charset="0"/>
              </a:rPr>
            </a:br>
            <a:r>
              <a:rPr lang="hr-HR" sz="2200" b="1" cap="none" dirty="0">
                <a:solidFill>
                  <a:srgbClr val="FF0000"/>
                </a:solidFill>
                <a:highlight>
                  <a:srgbClr val="FFFF00"/>
                </a:highlight>
                <a:latin typeface="Times New Roman" panose="02020603050405020304" pitchFamily="18" charset="0"/>
                <a:ea typeface="Times New Roman"/>
                <a:cs typeface="Times New Roman" panose="02020603050405020304" pitchFamily="18" charset="0"/>
              </a:rPr>
              <a:t>Odlukom Odbora Ministarstva financija Republike Azerbajdžan od 22. srpnja 2016. odobrena su </a:t>
            </a:r>
            <a:r>
              <a:rPr lang="hr-HR" sz="2200" b="1" cap="none" dirty="0">
                <a:solidFill>
                  <a:srgbClr val="FF0000"/>
                </a:solidFill>
                <a:highlight>
                  <a:srgbClr val="00FFFF"/>
                </a:highlight>
                <a:latin typeface="Times New Roman" panose="02020603050405020304" pitchFamily="18" charset="0"/>
                <a:cs typeface="Times New Roman" panose="02020603050405020304" pitchFamily="18" charset="0"/>
              </a:rPr>
              <a:t>„Pravila </a:t>
            </a:r>
            <a:r>
              <a:rPr lang="hr-HR" sz="2200" b="1" cap="none" dirty="0" smtClean="0">
                <a:solidFill>
                  <a:srgbClr val="FF0000"/>
                </a:solidFill>
                <a:highlight>
                  <a:srgbClr val="00FFFF"/>
                </a:highlight>
                <a:latin typeface="Times New Roman" panose="02020603050405020304" pitchFamily="18" charset="0"/>
                <a:cs typeface="Times New Roman" panose="02020603050405020304" pitchFamily="18" charset="0"/>
              </a:rPr>
              <a:t>za </a:t>
            </a:r>
            <a:r>
              <a:rPr lang="hr-HR" sz="2200" b="1" cap="none" dirty="0">
                <a:solidFill>
                  <a:srgbClr val="FF0000"/>
                </a:solidFill>
                <a:highlight>
                  <a:srgbClr val="00FFFF"/>
                </a:highlight>
                <a:latin typeface="Times New Roman" panose="02020603050405020304" pitchFamily="18" charset="0"/>
                <a:cs typeface="Times New Roman" panose="02020603050405020304" pitchFamily="18" charset="0"/>
              </a:rPr>
              <a:t>računovodstvo organizacija koje se financiraju iz državnog proračuna sredstvima dodijeljenima na temelju ekonomske klasifikacije proračunskih sredstava na odgovarajućim računima i </a:t>
            </a:r>
            <a:r>
              <a:rPr lang="hr-HR" sz="2200" b="1" cap="none" dirty="0" err="1" smtClean="0">
                <a:solidFill>
                  <a:srgbClr val="FF0000"/>
                </a:solidFill>
                <a:highlight>
                  <a:srgbClr val="00FFFF"/>
                </a:highlight>
                <a:latin typeface="Times New Roman" panose="02020603050405020304" pitchFamily="18" charset="0"/>
                <a:cs typeface="Times New Roman" panose="02020603050405020304" pitchFamily="18" charset="0"/>
              </a:rPr>
              <a:t>podračunima</a:t>
            </a:r>
            <a:r>
              <a:rPr lang="hr-HR" sz="2200" b="1" cap="none" dirty="0" smtClean="0">
                <a:solidFill>
                  <a:srgbClr val="FF0000"/>
                </a:solidFill>
                <a:highlight>
                  <a:srgbClr val="00FFFF"/>
                </a:highlight>
                <a:latin typeface="Times New Roman" panose="02020603050405020304" pitchFamily="18" charset="0"/>
                <a:cs typeface="Times New Roman" panose="02020603050405020304" pitchFamily="18" charset="0"/>
              </a:rPr>
              <a:t> računskog </a:t>
            </a:r>
            <a:r>
              <a:rPr lang="hr-HR" sz="2200" b="1" cap="none" dirty="0">
                <a:solidFill>
                  <a:srgbClr val="FF0000"/>
                </a:solidFill>
                <a:highlight>
                  <a:srgbClr val="00FFFF"/>
                </a:highlight>
                <a:latin typeface="Times New Roman" panose="02020603050405020304" pitchFamily="18" charset="0"/>
                <a:cs typeface="Times New Roman" panose="02020603050405020304" pitchFamily="18" charset="0"/>
              </a:rPr>
              <a:t>plana, u skladu s Jedinstvenom proračunskom klasifikacijom Republike Azerbajdžan”</a:t>
            </a:r>
            <a:br>
              <a:rPr lang="hr-HR" sz="2200" b="1" cap="none" dirty="0">
                <a:solidFill>
                  <a:srgbClr val="FF0000"/>
                </a:solidFill>
                <a:highlight>
                  <a:srgbClr val="00FFFF"/>
                </a:highlight>
                <a:latin typeface="Times New Roman" panose="02020603050405020304" pitchFamily="18" charset="0"/>
                <a:cs typeface="Times New Roman" panose="02020603050405020304" pitchFamily="18" charset="0"/>
              </a:rPr>
            </a:br>
            <a:r>
              <a:rPr lang="hr-HR" sz="2200" b="1" cap="none" dirty="0">
                <a:solidFill>
                  <a:srgbClr val="FF0000"/>
                </a:solidFill>
                <a:highlight>
                  <a:srgbClr val="FFFF00"/>
                </a:highlight>
                <a:latin typeface="Times New Roman" panose="02020603050405020304" pitchFamily="18" charset="0"/>
                <a:ea typeface="Times New Roman"/>
                <a:cs typeface="Times New Roman" panose="02020603050405020304" pitchFamily="18" charset="0"/>
              </a:rPr>
              <a:t>Utvrđuju se pravila prema kojima organizacije koje se financiraju iz državnog proračuna vode evidenciju sredstava koja su dodijeljena na temelju ekonomske klasifikacije proračunskih sredstava na odgovarajućim računima i </a:t>
            </a:r>
            <a:r>
              <a:rPr lang="hr-HR" sz="2200" b="1" cap="none" dirty="0" err="1" smtClean="0">
                <a:solidFill>
                  <a:srgbClr val="FF0000"/>
                </a:solidFill>
                <a:highlight>
                  <a:srgbClr val="FFFF00"/>
                </a:highlight>
                <a:latin typeface="Times New Roman" panose="02020603050405020304" pitchFamily="18" charset="0"/>
                <a:ea typeface="Times New Roman"/>
                <a:cs typeface="Times New Roman" panose="02020603050405020304" pitchFamily="18" charset="0"/>
              </a:rPr>
              <a:t>podračunima</a:t>
            </a:r>
            <a:r>
              <a:rPr lang="hr-HR" sz="2200" b="1" cap="none" dirty="0" smtClean="0">
                <a:solidFill>
                  <a:srgbClr val="FF0000"/>
                </a:solidFill>
                <a:highlight>
                  <a:srgbClr val="FFFF00"/>
                </a:highlight>
                <a:latin typeface="Times New Roman" panose="02020603050405020304" pitchFamily="18" charset="0"/>
                <a:ea typeface="Times New Roman"/>
                <a:cs typeface="Times New Roman" panose="02020603050405020304" pitchFamily="18" charset="0"/>
              </a:rPr>
              <a:t> računskog </a:t>
            </a:r>
            <a:r>
              <a:rPr lang="hr-HR" sz="2200" b="1" cap="none" dirty="0">
                <a:solidFill>
                  <a:srgbClr val="FF0000"/>
                </a:solidFill>
                <a:highlight>
                  <a:srgbClr val="FFFF00"/>
                </a:highlight>
                <a:latin typeface="Times New Roman" panose="02020603050405020304" pitchFamily="18" charset="0"/>
                <a:ea typeface="Times New Roman"/>
                <a:cs typeface="Times New Roman" panose="02020603050405020304" pitchFamily="18" charset="0"/>
              </a:rPr>
              <a:t>plana, u skladu s Jedinstvenom proračunskom klasifikacijom Republike Azerbajdžan.</a:t>
            </a:r>
          </a:p>
        </p:txBody>
      </p:sp>
    </p:spTree>
    <p:extLst>
      <p:ext uri="{BB962C8B-B14F-4D97-AF65-F5344CB8AC3E}">
        <p14:creationId xmlns:p14="http://schemas.microsoft.com/office/powerpoint/2010/main" val="3106566077"/>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ircuit">
  <a:themeElements>
    <a:clrScheme name="Circuit">
      <a:dk1>
        <a:sysClr val="windowText" lastClr="000000"/>
      </a:dk1>
      <a:lt1>
        <a:sysClr val="window" lastClr="FFFFFF"/>
      </a:lt1>
      <a:dk2>
        <a:srgbClr val="134770"/>
      </a:dk2>
      <a:lt2>
        <a:srgbClr val="82FFFF"/>
      </a:lt2>
      <a:accent1>
        <a:srgbClr val="9ACD4C"/>
      </a:accent1>
      <a:accent2>
        <a:srgbClr val="FAA93A"/>
      </a:accent2>
      <a:accent3>
        <a:srgbClr val="D35940"/>
      </a:accent3>
      <a:accent4>
        <a:srgbClr val="B258D3"/>
      </a:accent4>
      <a:accent5>
        <a:srgbClr val="63A0CC"/>
      </a:accent5>
      <a:accent6>
        <a:srgbClr val="8AC4A7"/>
      </a:accent6>
      <a:hlink>
        <a:srgbClr val="B8FA56"/>
      </a:hlink>
      <a:folHlink>
        <a:srgbClr val="7AF8CC"/>
      </a:folHlink>
    </a:clrScheme>
    <a:fontScheme name="Circui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ircuit">
      <a:fillStyleLst>
        <a:solidFill>
          <a:schemeClr val="phClr"/>
        </a:solidFill>
        <a:gradFill rotWithShape="1">
          <a:gsLst>
            <a:gs pos="0">
              <a:schemeClr val="phClr">
                <a:tint val="58000"/>
                <a:satMod val="108000"/>
                <a:lumMod val="110000"/>
              </a:schemeClr>
            </a:gs>
            <a:gs pos="100000">
              <a:schemeClr val="phClr">
                <a:tint val="81000"/>
                <a:satMod val="109000"/>
                <a:lumMod val="105000"/>
              </a:schemeClr>
            </a:gs>
          </a:gsLst>
          <a:lin ang="5040000" scaled="0"/>
        </a:gradFill>
        <a:gradFill rotWithShape="1">
          <a:gsLst>
            <a:gs pos="0">
              <a:schemeClr val="phClr">
                <a:tint val="94000"/>
                <a:satMod val="105000"/>
                <a:lumMod val="102000"/>
              </a:schemeClr>
            </a:gs>
            <a:gs pos="100000">
              <a:schemeClr val="phClr">
                <a:shade val="74000"/>
                <a:satMod val="128000"/>
                <a:lumMod val="10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98000"/>
                <a:hueMod val="94000"/>
                <a:satMod val="148000"/>
                <a:lumMod val="150000"/>
              </a:schemeClr>
            </a:gs>
            <a:gs pos="100000">
              <a:schemeClr val="phClr">
                <a:shade val="92000"/>
                <a:hueMod val="104000"/>
                <a:satMod val="140000"/>
                <a:lumMod val="68000"/>
              </a:schemeClr>
            </a:gs>
          </a:gsLst>
          <a:lin ang="5040000" scaled="0"/>
        </a:gradFill>
        <a:blipFill>
          <a:blip xmlns:r="http://schemas.openxmlformats.org/officeDocument/2006/relationships" r:embed="rId1">
            <a:duotone>
              <a:schemeClr val="phClr">
                <a:shade val="88000"/>
                <a:hueMod val="106000"/>
                <a:satMod val="140000"/>
                <a:lumMod val="54000"/>
              </a:schemeClr>
              <a:schemeClr val="phClr">
                <a:tint val="98000"/>
                <a:hueMod val="90000"/>
                <a:satMod val="150000"/>
                <a:lumMod val="160000"/>
              </a:schemeClr>
            </a:duotone>
          </a:blip>
          <a:stretch/>
        </a:blipFill>
      </a:bgFillStyleLst>
    </a:fmtScheme>
  </a:themeElements>
  <a:objectDefaults/>
  <a:extraClrSchemeLst/>
  <a:extLst>
    <a:ext uri="{05A4C25C-085E-4340-85A3-A5531E510DB2}">
      <thm15:themeFamily xmlns:thm15="http://schemas.microsoft.com/office/thememl/2012/main" xmlns="" name="Circuit" id="{0AC2F7E7-15F5-431C-B2A2-456FE929F56C}" vid="{0911B802-464C-4241-8DD9-B60FF88E379F}"/>
    </a:ext>
  </a:extLst>
</a:theme>
</file>

<file path=docProps/app.xml><?xml version="1.0" encoding="utf-8"?>
<Properties xmlns="http://schemas.openxmlformats.org/officeDocument/2006/extended-properties" xmlns:vt="http://schemas.openxmlformats.org/officeDocument/2006/docPropsVTypes">
  <Template>TM04033919[[fn=Circuit]]</Template>
  <TotalTime>215</TotalTime>
  <Words>4</Words>
  <Application>Microsoft Office PowerPoint</Application>
  <PresentationFormat>Custom</PresentationFormat>
  <Paragraphs>6</Paragraphs>
  <Slides>5</Slides>
  <Notes>0</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Circuit</vt:lpstr>
      <vt:lpstr>PowerPoint Presentation</vt:lpstr>
      <vt:lpstr>  Računovodstvo u Republici Azerbajdžan regulira se u skladu sa Zakonom Republike Azerbajdžan „O računovodstvu”.   U skladu sa Zakonom „O računovodstvu” proračunske organizacije i općinska tijela pripremaju financijske izvještaje na temelju MSFI-ja za javni sektor.  Na temelju MSFI-ja za javni sektor izrađena su „Računovodstvena pravila u skladu s međunarodnim standardima financijskog izvještavanja za javni sektor” koja su stupila na snagu nakon odobrenja Odlukom Odbora Ministarstva financija Republike Azerbajdžan od 25. prosinca 2018.  Tim je pravilima odobren Jedinstveni računski plan za proračunske organizacije koji je izrađen na temelju IFRS-a za javni sektor.</vt:lpstr>
      <vt:lpstr> Računski plan sastoji se od devet odjeljaka:    1. odjeljak „Kratkoročna imovina”; 2. odjeljak „Dugoročna imovina”; 3. odjeljak „Kratkoročne obveze”; 4. odjeljak „Dugoročne obveze”; 5. odjeljak „Neto imovina (kapital)”; 6. odjeljak „Prihodi”; 7. odjeljak „Rashodi”; 8. odjeljak „Dobit (gubitak)”; 9. odjeljak „Porez na dohodak”.  Računski plan namijenjen je svim razinama vlade (središnja i lokalna). Računski plan i proračunska klasifikacija (oznake) odvojene su strukture. Financijski izvještaji izrađuju se na temelju struktura računskog plana. Proračunski izvještaji izrađuju se na temelju struktura proračunske klasifikacije (oznake).</vt:lpstr>
      <vt:lpstr>                    .   „Jedinstvena proračunska klasifikacija Republike Azerbajdžan” odobrena je Odlukom Kabineta ministara Republike Azerbajdžan 11. listopada 2018.   „Jedinstvena proračunska klasifikacija Republike Azerbajdžan” u potpunosti je u skladu sa standardima GFS-a. Klasifikacija je obvezna za sve proračunske organizacije.   Statistički sustav izvještavanja GFS-a upotrebljava sljedeće oznake za utvrđivanje vrsta aktivnosti, drugih ekonomskih tokova i dionica, imovine i obveza:   - kodovi koji počinju brojem 1 odnose se na prihode;             - kodovi koji počinju brojem 2 odnose se na rashode;             - kodovi koji počinju brojem 3 odnose se na transakcije povezane s nefinancijskom imovinom, financijskom imovinom i obvezama.   „Jedinstvena proračunska klasifikacija Republike Azerbajdžan” sastoji se od tri segmenta: 1. Klasifikacija proračunskih prihoda 2. Funkcionalna klasifikacija proračunskih rashoda 3. Ekonomska klasifikacija proračunskih rashoda</vt:lpstr>
      <vt:lpstr>             segment „ekonomska klasifikacija proračunskih rashoda” sastoji se od sljedećih odjeljaka: 1. Plaće 2. Nabava robe (radovi i usluge) 3. Amortizacija  4. Plaćanja kamata 5. Poticaji 6. Bespovratna sredstva i druga plaćanja 7. Socijalne naknade 8. Nefinancijska imovina 9. Transakcije financijskih sredstava 10. Transakcije obvezama  Odlukom Odbora Ministarstva financija Republike Azerbajdžan od 22. srpnja 2016. odobrena su „Pravila za računovodstvo organizacija koje se financiraju iz državnog proračuna sredstvima dodijeljenima na temelju ekonomske klasifikacije proračunskih sredstava na odgovarajućim računima i podračunima računskog plana, u skladu s Jedinstvenom proračunskom klasifikacijom Republike Azerbajdžan” Utvrđuju se pravila prema kojima organizacije koje se financiraju iz državnog proračuna vode evidenciju sredstava koja su dodijeljena na temelju ekonomske klasifikacije proračunskih sredstava na odgovarajućim računima i podračunima računskog plana, u skladu s Jedinstvenom proračunskom klasifikacijom Republike Azerbajdžan.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Реулирование бухгалтерского учета в Азербайджанской Республике ведется в соответствии с Законом Азербайджанской Республики «О бухгалтерском учете».  В Законе «О бухгалтерском учете», организации составляют финансовые отчеты в следующем порядке:  Предприятия общественного значения – в соответствии с Международными стандартами финансовой отчетности; Коммерческие организации, за исключением предприятий общественного значения и субъектов малого предпринимательства – в соответствии с Национальными стандартами бухгалтерского учета для коммерческих организаций или же, в зависимости от их выбора, в соответствии с Международными стандартами финансовой отчетности; Бюджетные организации, муниципальные органы и внебюджетные государственные фонды – в соответствии с Национальными стандартами бухгалтерского учета для бюджетных организаций;  Неправительственные организации- в соответствии с Национальными стандартами бухгалтерского учета для неправительственных организаций.</dc:title>
  <dc:creator>Firuze Abdullayeva</dc:creator>
  <cp:lastModifiedBy>Željka</cp:lastModifiedBy>
  <cp:revision>25</cp:revision>
  <dcterms:created xsi:type="dcterms:W3CDTF">2019-10-19T10:21:29Z</dcterms:created>
  <dcterms:modified xsi:type="dcterms:W3CDTF">2019-11-21T09:17:23Z</dcterms:modified>
</cp:coreProperties>
</file>