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5"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74"/>
  </p:normalViewPr>
  <p:slideViewPr>
    <p:cSldViewPr snapToGrid="0">
      <p:cViewPr varScale="1">
        <p:scale>
          <a:sx n="122" d="100"/>
          <a:sy n="122" d="100"/>
        </p:scale>
        <p:origin x="-9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176FC75-B03A-4D97-BA08-C491B6A6C082}" type="datetimeFigureOut">
              <a:rPr lang="ru-RU" smtClean="0"/>
              <a:t>21.11.2019</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371792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30832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841073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10650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2962265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176FC75-B03A-4D97-BA08-C491B6A6C082}" type="datetimeFigureOut">
              <a:rPr lang="ru-RU" smtClean="0"/>
              <a:t>21.11.2019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000739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176FC75-B03A-4D97-BA08-C491B6A6C082}" type="datetimeFigureOut">
              <a:rPr lang="ru-RU" smtClean="0"/>
              <a:t>21.11.2019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771763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6FC75-B03A-4D97-BA08-C491B6A6C082}"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50752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6FC75-B03A-4D97-BA08-C491B6A6C082}"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49527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6FC75-B03A-4D97-BA08-C491B6A6C082}"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1778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76FC75-B03A-4D97-BA08-C491B6A6C082}"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269474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76FC75-B03A-4D97-BA08-C491B6A6C082}"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400501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76FC75-B03A-4D97-BA08-C491B6A6C082}" type="datetimeFigureOut">
              <a:rPr lang="ru-RU" smtClean="0"/>
              <a:t>21.11.2019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334840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76FC75-B03A-4D97-BA08-C491B6A6C082}" type="datetimeFigureOut">
              <a:rPr lang="ru-RU" smtClean="0"/>
              <a:t>21.11.2019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81411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6FC75-B03A-4D97-BA08-C491B6A6C082}" type="datetimeFigureOut">
              <a:rPr lang="ru-RU" smtClean="0"/>
              <a:t>21.11.2019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643199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342485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412761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176FC75-B03A-4D97-BA08-C491B6A6C082}" type="datetimeFigureOut">
              <a:rPr lang="ru-RU" smtClean="0"/>
              <a:t>21.11.2019</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C10526-C2A5-48AE-B536-4FB0832252F0}" type="slidenum">
              <a:rPr lang="ru-RU" smtClean="0"/>
              <a:t>‹#›</a:t>
            </a:fld>
            <a:endParaRPr lang="ru-RU"/>
          </a:p>
        </p:txBody>
      </p:sp>
    </p:spTree>
    <p:extLst>
      <p:ext uri="{BB962C8B-B14F-4D97-AF65-F5344CB8AC3E}">
        <p14:creationId xmlns:p14="http://schemas.microsoft.com/office/powerpoint/2010/main" val="34036832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7D88BDAF-458C-4F74-9F3F-C277D9C04118}"/>
              </a:ext>
            </a:extLst>
          </p:cNvPr>
          <p:cNvSpPr txBox="1">
            <a:spLocks/>
          </p:cNvSpPr>
          <p:nvPr/>
        </p:nvSpPr>
        <p:spPr>
          <a:xfrm>
            <a:off x="673405" y="638175"/>
            <a:ext cx="10854868" cy="2387600"/>
          </a:xfrm>
          <a:prstGeom prst="rect">
            <a:avLst/>
          </a:prstGeom>
          <a:noFill/>
          <a:effectLst>
            <a:outerShdw blurRad="50800" dist="50800" dir="5400000" algn="ctr" rotWithShape="0">
              <a:schemeClr val="accent3">
                <a:lumMod val="40000"/>
                <a:lumOff val="60000"/>
              </a:schemeClr>
            </a:outerShdw>
          </a:effectLst>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r>
              <a:rPr lang="hr-HR" sz="3600" b="1">
                <a:solidFill>
                  <a:srgbClr val="C00000"/>
                </a:solidFill>
              </a:rPr>
              <a:t>Republika Azerbajdžan </a:t>
            </a:r>
            <a:br>
              <a:rPr lang="hr-HR" sz="3600" b="1">
                <a:solidFill>
                  <a:srgbClr val="C00000"/>
                </a:solidFill>
              </a:rPr>
            </a:br>
            <a:r>
              <a:rPr lang="hr-HR" sz="3600">
                <a:solidFill>
                  <a:srgbClr val="C00000"/>
                </a:solidFill>
              </a:rPr>
              <a:t/>
            </a:r>
            <a:br>
              <a:rPr lang="hr-HR" sz="3600">
                <a:solidFill>
                  <a:srgbClr val="C00000"/>
                </a:solidFill>
              </a:rPr>
            </a:br>
            <a:r>
              <a:rPr lang="hr-HR" sz="3600" b="1"/>
              <a:t>RAČUNOVODSTVO I IZVJEŠTAVANJE U JAVNOM SEKTORU</a:t>
            </a:r>
          </a:p>
        </p:txBody>
      </p:sp>
      <p:sp>
        <p:nvSpPr>
          <p:cNvPr id="6" name="Text Placeholder 3">
            <a:extLst>
              <a:ext uri="{FF2B5EF4-FFF2-40B4-BE49-F238E27FC236}">
                <a16:creationId xmlns:a16="http://schemas.microsoft.com/office/drawing/2014/main" xmlns="" id="{F3730B0E-53F8-4341-B8A6-EA4B44F456FA}"/>
              </a:ext>
            </a:extLst>
          </p:cNvPr>
          <p:cNvSpPr txBox="1">
            <a:spLocks/>
          </p:cNvSpPr>
          <p:nvPr/>
        </p:nvSpPr>
        <p:spPr>
          <a:xfrm>
            <a:off x="788342" y="3429000"/>
            <a:ext cx="7263976" cy="1351521"/>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endParaRPr lang="en-US" sz="2000" b="1" dirty="0">
              <a:solidFill>
                <a:schemeClr val="accent3">
                  <a:lumMod val="75000"/>
                </a:schemeClr>
              </a:solidFill>
            </a:endParaRPr>
          </a:p>
        </p:txBody>
      </p:sp>
      <p:sp>
        <p:nvSpPr>
          <p:cNvPr id="8" name="Text Placeholder 4">
            <a:extLst>
              <a:ext uri="{FF2B5EF4-FFF2-40B4-BE49-F238E27FC236}">
                <a16:creationId xmlns:a16="http://schemas.microsoft.com/office/drawing/2014/main" xmlns="" id="{193CAFE1-1D55-483F-B221-D04BD46B497B}"/>
              </a:ext>
            </a:extLst>
          </p:cNvPr>
          <p:cNvSpPr txBox="1">
            <a:spLocks/>
          </p:cNvSpPr>
          <p:nvPr/>
        </p:nvSpPr>
        <p:spPr>
          <a:xfrm>
            <a:off x="788342" y="4605866"/>
            <a:ext cx="6594591" cy="577880"/>
          </a:xfrm>
          <a:prstGeom prst="rect">
            <a:avLst/>
          </a:prstGeom>
        </p:spPr>
        <p:txBody>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hr-HR" b="1">
                <a:solidFill>
                  <a:srgbClr val="002060"/>
                </a:solidFill>
              </a:rPr>
              <a:t>23. – 25. listopada 2019.</a:t>
            </a:r>
          </a:p>
        </p:txBody>
      </p:sp>
    </p:spTree>
    <p:extLst>
      <p:ext uri="{BB962C8B-B14F-4D97-AF65-F5344CB8AC3E}">
        <p14:creationId xmlns:p14="http://schemas.microsoft.com/office/powerpoint/2010/main" val="351324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05D67-6786-49DC-8D06-B1E66EFC0215}"/>
              </a:ext>
            </a:extLst>
          </p:cNvPr>
          <p:cNvSpPr>
            <a:spLocks noGrp="1"/>
          </p:cNvSpPr>
          <p:nvPr>
            <p:ph type="ctrTitle"/>
          </p:nvPr>
        </p:nvSpPr>
        <p:spPr>
          <a:xfrm>
            <a:off x="961054" y="447869"/>
            <a:ext cx="10954137" cy="5141168"/>
          </a:xfrm>
        </p:spPr>
        <p:txBody>
          <a:bodyPr>
            <a:normAutofit/>
          </a:bodyPr>
          <a:lstStyle/>
          <a:p>
            <a:pPr>
              <a:spcAft>
                <a:spcPts val="563"/>
              </a:spcAft>
            </a:pPr>
            <a:r>
              <a:rPr lang="hr-HR" sz="2200" b="1">
                <a:latin typeface="Times New Roman" panose="02020603050405020304" pitchFamily="18" charset="0"/>
                <a:ea typeface="Times New Roman"/>
                <a:cs typeface="Times New Roman" panose="02020603050405020304" pitchFamily="18" charset="0"/>
              </a:rPr>
              <a:t>	</a:t>
            </a:r>
            <a:r>
              <a:rPr lang="hr-HR" sz="2400" b="1" cap="none">
                <a:latin typeface="Times New Roman" panose="02020603050405020304" pitchFamily="18" charset="0"/>
                <a:ea typeface="Times New Roman"/>
                <a:cs typeface="Times New Roman" panose="02020603050405020304" pitchFamily="18" charset="0"/>
              </a:rPr>
              <a:t> Računovodstvo u Republici Azerbajdžan regulira se u skladu sa Zakonom Republike Azerbajdžan „O računovodstvu”.</a:t>
            </a:r>
            <a:br>
              <a:rPr lang="hr-HR" sz="2400" b="1" cap="none">
                <a:latin typeface="Times New Roman" panose="02020603050405020304" pitchFamily="18" charset="0"/>
                <a:ea typeface="Times New Roman"/>
                <a:cs typeface="Times New Roman" panose="02020603050405020304" pitchFamily="18" charset="0"/>
              </a:rPr>
            </a:br>
            <a:r>
              <a:rPr lang="hr-HR" sz="2400" b="1" cap="none">
                <a:latin typeface="Times New Roman" panose="02020603050405020304" pitchFamily="18" charset="0"/>
                <a:ea typeface="Times New Roman"/>
                <a:cs typeface="Times New Roman" panose="02020603050405020304" pitchFamily="18" charset="0"/>
              </a:rPr>
              <a:t>	 U skladu sa Zakonom „O računovodstvu” proračunske organizacije i općinska tijela pripremaju financijske izvještaje na temelju MSFI-ja za javni sektor.</a:t>
            </a:r>
            <a:br>
              <a:rPr lang="hr-HR" sz="2400" b="1" cap="none">
                <a:latin typeface="Times New Roman" panose="02020603050405020304" pitchFamily="18" charset="0"/>
                <a:ea typeface="Times New Roman"/>
                <a:cs typeface="Times New Roman" panose="02020603050405020304" pitchFamily="18" charset="0"/>
              </a:rPr>
            </a:br>
            <a:r>
              <a:rPr lang="hr-HR" sz="2400" b="1" cap="none">
                <a:latin typeface="Times New Roman" panose="02020603050405020304" pitchFamily="18" charset="0"/>
                <a:ea typeface="Times New Roman"/>
                <a:cs typeface="Times New Roman" panose="02020603050405020304" pitchFamily="18" charset="0"/>
              </a:rPr>
              <a:t>	Na temelju MSFI-ja za javni sektor izrađena su „Računovodstvena pravila u skladu s međunarodnim standardima financijskog izvještavanja za javni sektor” koja su stupila na snagu nakon odobrenja Odlukom Odbora Ministarstva financija Republike Azerbajdžan od 25. prosinca 2018.</a:t>
            </a:r>
            <a:br>
              <a:rPr lang="hr-HR" sz="2400" b="1" cap="none">
                <a:latin typeface="Times New Roman" panose="02020603050405020304" pitchFamily="18" charset="0"/>
                <a:ea typeface="Times New Roman"/>
                <a:cs typeface="Times New Roman" panose="02020603050405020304" pitchFamily="18" charset="0"/>
              </a:rPr>
            </a:br>
            <a:r>
              <a:rPr lang="hr-HR" sz="2400" b="1" cap="none">
                <a:latin typeface="Times New Roman" panose="02020603050405020304" pitchFamily="18" charset="0"/>
                <a:ea typeface="Times New Roman"/>
                <a:cs typeface="Times New Roman" panose="02020603050405020304" pitchFamily="18" charset="0"/>
              </a:rPr>
              <a:t>	Tim je pravilima odobren Jedinstveni računski plan za proračunske organizacije koji je izrađen na temelju IFRS-a za javni sektor.</a:t>
            </a:r>
          </a:p>
        </p:txBody>
      </p:sp>
    </p:spTree>
    <p:extLst>
      <p:ext uri="{BB962C8B-B14F-4D97-AF65-F5344CB8AC3E}">
        <p14:creationId xmlns:p14="http://schemas.microsoft.com/office/powerpoint/2010/main" val="156119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05D67-6786-49DC-8D06-B1E66EFC0215}"/>
              </a:ext>
            </a:extLst>
          </p:cNvPr>
          <p:cNvSpPr>
            <a:spLocks noGrp="1"/>
          </p:cNvSpPr>
          <p:nvPr>
            <p:ph type="ctrTitle"/>
          </p:nvPr>
        </p:nvSpPr>
        <p:spPr>
          <a:xfrm>
            <a:off x="1449354" y="461866"/>
            <a:ext cx="9878448" cy="5934268"/>
          </a:xfrm>
        </p:spPr>
        <p:txBody>
          <a:bodyPr>
            <a:noAutofit/>
          </a:bodyPr>
          <a:lstStyle/>
          <a:p>
            <a:pPr lvl="0" indent="342900" eaLnBrk="0" fontAlgn="base" hangingPunct="0">
              <a:lnSpc>
                <a:spcPct val="100000"/>
              </a:lnSpc>
              <a:spcAft>
                <a:spcPct val="0"/>
              </a:spcAft>
            </a:pPr>
            <a:r>
              <a:rPr lang="hr-HR" sz="1400" b="1" dirty="0">
                <a:latin typeface="Times New Roman" panose="02020603050405020304" pitchFamily="18" charset="0"/>
                <a:ea typeface="Times New Roman"/>
                <a:cs typeface="Times New Roman" panose="02020603050405020304" pitchFamily="18" charset="0"/>
              </a:rPr>
              <a:t>	</a:t>
            </a:r>
            <a:r>
              <a:rPr lang="hr-HR" sz="1800" b="1" dirty="0">
                <a:latin typeface="Times New Roman" panose="02020603050405020304" pitchFamily="18" charset="0"/>
                <a:ea typeface="Times New Roman"/>
                <a:cs typeface="Times New Roman" panose="02020603050405020304" pitchFamily="18" charset="0"/>
              </a:rPr>
              <a:t>Računski plan sastoji se od devet odjeljaka:  </a:t>
            </a:r>
            <a:r>
              <a:rPr lang="hr-HR" sz="1400" b="1" dirty="0">
                <a:latin typeface="Times New Roman" panose="02020603050405020304" pitchFamily="18" charset="0"/>
                <a:ea typeface="Times New Roman"/>
                <a:cs typeface="Times New Roman" panose="02020603050405020304" pitchFamily="18" charset="0"/>
              </a:rPr>
              <a:t/>
            </a:r>
            <a:br>
              <a:rPr lang="hr-HR" sz="1400" b="1" dirty="0">
                <a:latin typeface="Times New Roman" panose="02020603050405020304" pitchFamily="18" charset="0"/>
                <a:ea typeface="Times New Roman"/>
                <a:cs typeface="Times New Roman" panose="02020603050405020304" pitchFamily="18" charset="0"/>
              </a:rPr>
            </a:br>
            <a:r>
              <a:rPr lang="hr-HR" sz="1400" b="1" dirty="0">
                <a:latin typeface="Times New Roman" panose="02020603050405020304" pitchFamily="18" charset="0"/>
                <a:ea typeface="Times New Roman"/>
                <a:cs typeface="Times New Roman" panose="02020603050405020304" pitchFamily="18" charset="0"/>
              </a:rPr>
              <a:t/>
            </a:r>
            <a:br>
              <a:rPr lang="hr-HR" sz="14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1.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„Kratkoročna imovina”;</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2.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„Dugoročna imovina”;</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3.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„Kratkoročne obveze”;</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4.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„Dugoročne obveze”;</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5.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„Neto imovina (kapital)”;</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6.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„Prihodi”;</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7.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„Rashodi”;</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8.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t>
            </a:r>
            <a:r>
              <a:rPr lang="hr-HR" sz="3200" b="1" dirty="0">
                <a:latin typeface="Times New Roman" panose="02020603050405020304" pitchFamily="18" charset="0"/>
                <a:ea typeface="Times New Roman"/>
                <a:cs typeface="Times New Roman" panose="02020603050405020304" pitchFamily="18" charset="0"/>
              </a:rPr>
              <a:t>„Dobit (gubitak)”;</a:t>
            </a:r>
            <a:br>
              <a:rPr lang="hr-HR" sz="3200" b="1" dirty="0">
                <a:latin typeface="Times New Roman" panose="02020603050405020304" pitchFamily="18" charset="0"/>
                <a:ea typeface="Times New Roman"/>
                <a:cs typeface="Times New Roman" panose="02020603050405020304" pitchFamily="18" charset="0"/>
              </a:rPr>
            </a:br>
            <a:r>
              <a:rPr lang="hr-HR" sz="3200" b="1" dirty="0">
                <a:latin typeface="Times New Roman" panose="02020603050405020304" pitchFamily="18" charset="0"/>
                <a:ea typeface="Times New Roman"/>
                <a:cs typeface="Times New Roman" panose="02020603050405020304" pitchFamily="18" charset="0"/>
              </a:rPr>
              <a:t>9. odjeljak</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„Porez na dohodak”.</a:t>
            </a:r>
            <a:b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b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r>
            <a:b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br>
            <a:r>
              <a:rPr lang="hr-HR" sz="1600" b="1" cap="none" dirty="0">
                <a:latin typeface="Times New Roman" panose="02020603050405020304" pitchFamily="18" charset="0"/>
                <a:ea typeface="Times New Roman"/>
                <a:cs typeface="Times New Roman" panose="02020603050405020304" pitchFamily="18" charset="0"/>
              </a:rPr>
              <a:t>Računski plan namijenjen je svim razinama vlade (središnja i lokalna).</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r>
            <a:b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br>
            <a:r>
              <a:rPr lang="hr-HR" sz="1600" b="1" cap="none" dirty="0">
                <a:latin typeface="Times New Roman" panose="02020603050405020304" pitchFamily="18" charset="0"/>
                <a:ea typeface="Times New Roman"/>
                <a:cs typeface="Times New Roman" panose="02020603050405020304" pitchFamily="18" charset="0"/>
              </a:rPr>
              <a:t>Računski plan i proračunska klasifikacija (oznake) odvojene su strukture.</a:t>
            </a:r>
            <a:br>
              <a:rPr lang="hr-HR" sz="1600" b="1" cap="none" dirty="0">
                <a:latin typeface="Times New Roman" panose="02020603050405020304" pitchFamily="18" charset="0"/>
                <a:ea typeface="Times New Roman"/>
                <a:cs typeface="Times New Roman" panose="02020603050405020304" pitchFamily="18" charset="0"/>
              </a:rPr>
            </a:br>
            <a:r>
              <a:rPr lang="hr-HR" sz="1600" b="1" cap="none" dirty="0">
                <a:latin typeface="Times New Roman" panose="02020603050405020304" pitchFamily="18" charset="0"/>
                <a:ea typeface="Times New Roman"/>
                <a:cs typeface="Times New Roman" panose="02020603050405020304" pitchFamily="18" charset="0"/>
              </a:rPr>
              <a:t>Financijski izvještaji izrađuju se na temelju struktura računskog plana.</a:t>
            </a:r>
            <a: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t/>
            </a:r>
            <a:br>
              <a:rPr kumimoji="0" lang="hr-HR" sz="1600" b="1" i="0" u="none" strike="noStrike" cap="none" normalizeH="0" baseline="0" dirty="0">
                <a:ln>
                  <a:noFill/>
                </a:ln>
                <a:latin typeface="Times New Roman" panose="02020603050405020304" pitchFamily="18" charset="0"/>
                <a:ea typeface="Times New Roman"/>
                <a:cs typeface="Times New Roman" panose="02020603050405020304" pitchFamily="18" charset="0"/>
              </a:rPr>
            </a:br>
            <a:r>
              <a:rPr lang="hr-HR" sz="1600" b="1" cap="none" dirty="0">
                <a:latin typeface="Times New Roman" panose="02020603050405020304" pitchFamily="18" charset="0"/>
                <a:ea typeface="Times New Roman"/>
                <a:cs typeface="Times New Roman" panose="02020603050405020304" pitchFamily="18" charset="0"/>
              </a:rPr>
              <a:t>Proračunski izvještaji izrađuju se na temelju struktura proračunske klasifikacije (oznake).</a:t>
            </a:r>
          </a:p>
        </p:txBody>
      </p:sp>
    </p:spTree>
    <p:extLst>
      <p:ext uri="{BB962C8B-B14F-4D97-AF65-F5344CB8AC3E}">
        <p14:creationId xmlns:p14="http://schemas.microsoft.com/office/powerpoint/2010/main" val="199941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05D67-6786-49DC-8D06-B1E66EFC0215}"/>
              </a:ext>
            </a:extLst>
          </p:cNvPr>
          <p:cNvSpPr>
            <a:spLocks noGrp="1"/>
          </p:cNvSpPr>
          <p:nvPr>
            <p:ph type="ctrTitle"/>
          </p:nvPr>
        </p:nvSpPr>
        <p:spPr>
          <a:xfrm>
            <a:off x="402672" y="83890"/>
            <a:ext cx="11518083" cy="6308521"/>
          </a:xfrm>
        </p:spPr>
        <p:txBody>
          <a:bodyPr>
            <a:normAutofit fontScale="90000"/>
          </a:bodyPr>
          <a:lstStyle/>
          <a:p>
            <a:pPr indent="863600"/>
            <a:r>
              <a:rPr lang="hr-HR" sz="2200" b="1" dirty="0">
                <a:latin typeface="Times New Roman" panose="02020603050405020304" pitchFamily="18" charset="0"/>
                <a:ea typeface="Times New Roman"/>
                <a:cs typeface="Times New Roman" panose="02020603050405020304" pitchFamily="18" charset="0"/>
              </a:rPr>
              <a:t>	</a:t>
            </a:r>
            <a:br>
              <a:rPr lang="hr-HR" sz="22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t> </a:t>
            </a:r>
            <a:b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br>
            <a: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t/>
            </a:r>
            <a:b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br>
            <a: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t/>
            </a:r>
            <a:b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br>
            <a: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t/>
            </a:r>
            <a:b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br>
            <a: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t/>
            </a:r>
            <a:b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br>
            <a: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t/>
            </a:r>
            <a:b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br>
            <a: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t/>
            </a:r>
            <a:br>
              <a:rPr lang="hr-HR" sz="2700" b="1" dirty="0">
                <a:solidFill>
                  <a:schemeClr val="bg2">
                    <a:lumMod val="75000"/>
                  </a:schemeClr>
                </a:solidFill>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	 „Jedinstvena proračunska klasifikacija Republike Azerbajdžan” odobrena je </a:t>
            </a:r>
            <a:r>
              <a:rPr lang="hr-HR" sz="2700" b="1" cap="none" dirty="0" smtClean="0">
                <a:latin typeface="Times New Roman" panose="02020603050405020304" pitchFamily="18" charset="0"/>
                <a:ea typeface="Times New Roman"/>
                <a:cs typeface="Times New Roman" panose="02020603050405020304" pitchFamily="18" charset="0"/>
              </a:rPr>
              <a:t>Odlukom </a:t>
            </a:r>
            <a:r>
              <a:rPr lang="hr-HR" sz="2700" b="1" cap="none" dirty="0">
                <a:latin typeface="Times New Roman" panose="02020603050405020304" pitchFamily="18" charset="0"/>
                <a:ea typeface="Times New Roman"/>
                <a:cs typeface="Times New Roman" panose="02020603050405020304" pitchFamily="18" charset="0"/>
              </a:rPr>
              <a:t>Kabineta ministara Republike Azerbajdžan 11. listopada 2018.</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	 „Jedinstvena proračunska klasifikacija Republike Azerbajdžan” u potpunosti </a:t>
            </a:r>
            <a:r>
              <a:rPr lang="hr-HR" sz="2700" b="1" cap="none" dirty="0" smtClean="0">
                <a:latin typeface="Times New Roman" panose="02020603050405020304" pitchFamily="18" charset="0"/>
                <a:ea typeface="Times New Roman"/>
                <a:cs typeface="Times New Roman" panose="02020603050405020304" pitchFamily="18" charset="0"/>
              </a:rPr>
              <a:t>je </a:t>
            </a:r>
            <a:r>
              <a:rPr lang="hr-HR" sz="2700" b="1" cap="none" dirty="0">
                <a:latin typeface="Times New Roman" panose="02020603050405020304" pitchFamily="18" charset="0"/>
                <a:ea typeface="Times New Roman"/>
                <a:cs typeface="Times New Roman" panose="02020603050405020304" pitchFamily="18" charset="0"/>
              </a:rPr>
              <a:t>u skladu sa standardima GFS-a. Klasifikacija je obvezna za sve proračunske </a:t>
            </a:r>
            <a:r>
              <a:rPr lang="hr-HR" sz="2700" b="1" cap="none" dirty="0" smtClean="0">
                <a:latin typeface="Times New Roman" panose="02020603050405020304" pitchFamily="18" charset="0"/>
                <a:ea typeface="Times New Roman"/>
                <a:cs typeface="Times New Roman" panose="02020603050405020304" pitchFamily="18" charset="0"/>
              </a:rPr>
              <a:t>organizacije</a:t>
            </a:r>
            <a:r>
              <a:rPr lang="hr-HR" sz="2700" b="1" cap="none" dirty="0">
                <a:latin typeface="Times New Roman" panose="02020603050405020304" pitchFamily="18" charset="0"/>
                <a:ea typeface="Times New Roman"/>
                <a:cs typeface="Times New Roman" panose="02020603050405020304" pitchFamily="18" charset="0"/>
              </a:rPr>
              <a:t>.</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	 Statistički sustav izvještavanja GFS-a upotrebljava sljedeće oznake za </a:t>
            </a:r>
            <a:r>
              <a:rPr lang="hr-HR" sz="2700" b="1" cap="none" dirty="0" smtClean="0">
                <a:latin typeface="Times New Roman" panose="02020603050405020304" pitchFamily="18" charset="0"/>
                <a:ea typeface="Times New Roman"/>
                <a:cs typeface="Times New Roman" panose="02020603050405020304" pitchFamily="18" charset="0"/>
              </a:rPr>
              <a:t>utvrđivanje </a:t>
            </a:r>
            <a:r>
              <a:rPr lang="hr-HR" sz="2700" b="1" cap="none" dirty="0">
                <a:latin typeface="Times New Roman" panose="02020603050405020304" pitchFamily="18" charset="0"/>
                <a:ea typeface="Times New Roman"/>
                <a:cs typeface="Times New Roman" panose="02020603050405020304" pitchFamily="18" charset="0"/>
              </a:rPr>
              <a:t>vrsta aktivnosti, drugih ekonomskih tokova i dionica, imovine i </a:t>
            </a:r>
            <a:r>
              <a:rPr lang="hr-HR" sz="2700" b="1" cap="none" dirty="0" smtClean="0">
                <a:latin typeface="Times New Roman" panose="02020603050405020304" pitchFamily="18" charset="0"/>
                <a:ea typeface="Times New Roman"/>
                <a:cs typeface="Times New Roman" panose="02020603050405020304" pitchFamily="18" charset="0"/>
              </a:rPr>
              <a:t>obveza</a:t>
            </a:r>
            <a:r>
              <a:rPr lang="hr-HR" sz="2700" b="1" cap="none" dirty="0">
                <a:latin typeface="Times New Roman" panose="02020603050405020304" pitchFamily="18" charset="0"/>
                <a:ea typeface="Times New Roman"/>
                <a:cs typeface="Times New Roman" panose="02020603050405020304" pitchFamily="18" charset="0"/>
              </a:rPr>
              <a:t>: </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	- kodovi koji počinju brojem 1 odnose se na prihode;</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            - kodovi koji počinju brojem 2 odnose se na rashode;</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            - kodovi koji počinju brojem 3 odnose se na transakcije povezane s </a:t>
            </a:r>
            <a:r>
              <a:rPr lang="hr-HR" sz="2700" b="1" cap="none" dirty="0" smtClean="0">
                <a:latin typeface="Times New Roman" panose="02020603050405020304" pitchFamily="18" charset="0"/>
                <a:ea typeface="Times New Roman"/>
                <a:cs typeface="Times New Roman" panose="02020603050405020304" pitchFamily="18" charset="0"/>
              </a:rPr>
              <a:t>nefinancijskom </a:t>
            </a:r>
            <a:r>
              <a:rPr lang="hr-HR" sz="2700" b="1" cap="none" dirty="0">
                <a:latin typeface="Times New Roman" panose="02020603050405020304" pitchFamily="18" charset="0"/>
                <a:ea typeface="Times New Roman"/>
                <a:cs typeface="Times New Roman" panose="02020603050405020304" pitchFamily="18" charset="0"/>
              </a:rPr>
              <a:t>imovinom, financijskom imovinom i obvezama.</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	 „Jedinstvena proračunska klasifikacija Republike Azerbajdžan” sastoji se od tri segmenta:</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1. Klasifikacija proračunskih prihoda</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2. Funkcionalna klasifikacija proračunskih rashoda</a:t>
            </a:r>
            <a:br>
              <a:rPr lang="hr-HR" sz="2700" b="1" cap="none" dirty="0">
                <a:latin typeface="Times New Roman" panose="02020603050405020304" pitchFamily="18" charset="0"/>
                <a:ea typeface="Times New Roman"/>
                <a:cs typeface="Times New Roman" panose="02020603050405020304" pitchFamily="18" charset="0"/>
              </a:rPr>
            </a:br>
            <a:r>
              <a:rPr lang="hr-HR" sz="2700" b="1" cap="none" dirty="0">
                <a:latin typeface="Times New Roman" panose="02020603050405020304" pitchFamily="18" charset="0"/>
                <a:ea typeface="Times New Roman"/>
                <a:cs typeface="Times New Roman" panose="02020603050405020304" pitchFamily="18" charset="0"/>
              </a:rPr>
              <a:t>3. Ekonomska klasifikacija proračunskih rashoda</a:t>
            </a:r>
          </a:p>
        </p:txBody>
      </p:sp>
    </p:spTree>
    <p:extLst>
      <p:ext uri="{BB962C8B-B14F-4D97-AF65-F5344CB8AC3E}">
        <p14:creationId xmlns:p14="http://schemas.microsoft.com/office/powerpoint/2010/main" val="125595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05D67-6786-49DC-8D06-B1E66EFC0215}"/>
              </a:ext>
            </a:extLst>
          </p:cNvPr>
          <p:cNvSpPr>
            <a:spLocks noGrp="1"/>
          </p:cNvSpPr>
          <p:nvPr>
            <p:ph type="ctrTitle"/>
          </p:nvPr>
        </p:nvSpPr>
        <p:spPr>
          <a:xfrm>
            <a:off x="828741" y="189978"/>
            <a:ext cx="10931307" cy="6406108"/>
          </a:xfrm>
        </p:spPr>
        <p:txBody>
          <a:bodyPr>
            <a:normAutofit fontScale="90000"/>
          </a:bodyPr>
          <a:lstStyle/>
          <a:p>
            <a:r>
              <a:rPr lang="hr-HR" sz="2200" b="1" dirty="0">
                <a:latin typeface="Times New Roman" panose="02020603050405020304" pitchFamily="18" charset="0"/>
                <a:ea typeface="Times New Roman"/>
                <a:cs typeface="Times New Roman" panose="02020603050405020304" pitchFamily="18" charset="0"/>
              </a:rPr>
              <a:t>	</a:t>
            </a:r>
            <a:br>
              <a:rPr lang="hr-HR" sz="22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2000" b="1" dirty="0">
                <a:latin typeface="Times New Roman" panose="02020603050405020304" pitchFamily="18" charset="0"/>
                <a:ea typeface="Times New Roman"/>
                <a:cs typeface="Times New Roman" panose="02020603050405020304" pitchFamily="18" charset="0"/>
              </a:rPr>
              <a:t/>
            </a:r>
            <a:br>
              <a:rPr lang="hr-HR" sz="2000" b="1" dirty="0">
                <a:latin typeface="Times New Roman" panose="02020603050405020304" pitchFamily="18" charset="0"/>
                <a:ea typeface="Times New Roman"/>
                <a:cs typeface="Times New Roman" panose="02020603050405020304" pitchFamily="18" charset="0"/>
              </a:rPr>
            </a:br>
            <a:r>
              <a:rPr lang="hr-HR" sz="3100" b="1" dirty="0" smtClean="0">
                <a:latin typeface="Times New Roman" panose="02020603050405020304" pitchFamily="18" charset="0"/>
                <a:ea typeface="Times New Roman"/>
                <a:cs typeface="Times New Roman" panose="02020603050405020304" pitchFamily="18" charset="0"/>
              </a:rPr>
              <a:t>segment „ekonomska klasifikacija proračunskih rashoda” sastoji se od sljedećih odjeljaka:</a:t>
            </a:r>
            <a:r>
              <a:rPr lang="hr-HR" sz="1300" b="1" cap="none" dirty="0" smtClean="0">
                <a:latin typeface="Times New Roman" panose="02020603050405020304" pitchFamily="18" charset="0"/>
                <a:ea typeface="Times New Roman"/>
                <a:cs typeface="Times New Roman" panose="02020603050405020304" pitchFamily="18" charset="0"/>
              </a:rPr>
              <a:t/>
            </a:r>
            <a:br>
              <a:rPr lang="hr-HR" sz="1300" b="1" cap="none" dirty="0" smtClean="0">
                <a:latin typeface="Times New Roman" panose="02020603050405020304" pitchFamily="18" charset="0"/>
                <a:ea typeface="Times New Roman"/>
                <a:cs typeface="Times New Roman" panose="02020603050405020304" pitchFamily="18" charset="0"/>
              </a:rPr>
            </a:br>
            <a:r>
              <a:rPr lang="hr-HR" sz="2200" b="1" cap="none" dirty="0" smtClean="0">
                <a:latin typeface="Times New Roman" panose="02020603050405020304" pitchFamily="18" charset="0"/>
                <a:ea typeface="Times New Roman"/>
                <a:cs typeface="Times New Roman" panose="02020603050405020304" pitchFamily="18" charset="0"/>
              </a:rPr>
              <a:t>1. Plaće</a:t>
            </a:r>
            <a:br>
              <a:rPr lang="hr-HR" sz="2200" b="1" cap="none" dirty="0" smtClean="0">
                <a:latin typeface="Times New Roman" panose="02020603050405020304" pitchFamily="18" charset="0"/>
                <a:ea typeface="Times New Roman"/>
                <a:cs typeface="Times New Roman" panose="02020603050405020304" pitchFamily="18" charset="0"/>
              </a:rPr>
            </a:br>
            <a:r>
              <a:rPr lang="hr-HR" sz="2200" b="1" cap="none" dirty="0" smtClean="0">
                <a:latin typeface="Times New Roman" panose="02020603050405020304" pitchFamily="18" charset="0"/>
                <a:ea typeface="Times New Roman"/>
                <a:cs typeface="Times New Roman" panose="02020603050405020304" pitchFamily="18" charset="0"/>
              </a:rPr>
              <a:t>2</a:t>
            </a:r>
            <a:r>
              <a:rPr lang="hr-HR" sz="2200" b="1" cap="none" dirty="0">
                <a:latin typeface="Times New Roman" panose="02020603050405020304" pitchFamily="18" charset="0"/>
                <a:ea typeface="Times New Roman"/>
                <a:cs typeface="Times New Roman" panose="02020603050405020304" pitchFamily="18" charset="0"/>
              </a:rPr>
              <a:t>. Nabava robe (radovi i usluge)</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3. Amortizacija </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4. Plaćanja kamata</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5. Poticaji</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6. Bespovratna sredstva i druga plaćanja</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7. Socijalne naknade</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8. Nefinancijska imovina</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9. Transakcije financijskih sredstava</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10. Transakcije obvezama</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latin typeface="Times New Roman" panose="02020603050405020304" pitchFamily="18" charset="0"/>
                <a:ea typeface="Times New Roman"/>
                <a:cs typeface="Times New Roman" panose="02020603050405020304" pitchFamily="18" charset="0"/>
              </a:rPr>
              <a:t/>
            </a:r>
            <a:br>
              <a:rPr lang="hr-HR" sz="2200" b="1" cap="none" dirty="0">
                <a:latin typeface="Times New Roman" panose="02020603050405020304" pitchFamily="18" charset="0"/>
                <a:ea typeface="Times New Roman"/>
                <a:cs typeface="Times New Roman" panose="02020603050405020304" pitchFamily="18" charset="0"/>
              </a:rPr>
            </a:br>
            <a:r>
              <a:rPr lang="hr-HR" sz="2200" b="1" cap="none" dirty="0">
                <a:solidFill>
                  <a:srgbClr val="FF0000"/>
                </a:solidFill>
                <a:highlight>
                  <a:srgbClr val="FFFF00"/>
                </a:highlight>
                <a:latin typeface="Times New Roman" panose="02020603050405020304" pitchFamily="18" charset="0"/>
                <a:ea typeface="Times New Roman"/>
                <a:cs typeface="Times New Roman" panose="02020603050405020304" pitchFamily="18" charset="0"/>
              </a:rPr>
              <a:t>Odlukom Odbora Ministarstva financija Republike Azerbajdžan od 22. srpnja 2016. odobrena su </a:t>
            </a:r>
            <a:r>
              <a:rPr lang="hr-HR" sz="2200" b="1" cap="none" dirty="0">
                <a:solidFill>
                  <a:srgbClr val="FF0000"/>
                </a:solidFill>
                <a:highlight>
                  <a:srgbClr val="00FFFF"/>
                </a:highlight>
                <a:latin typeface="Times New Roman" panose="02020603050405020304" pitchFamily="18" charset="0"/>
                <a:cs typeface="Times New Roman" panose="02020603050405020304" pitchFamily="18" charset="0"/>
              </a:rPr>
              <a:t>„Pravila </a:t>
            </a:r>
            <a:r>
              <a:rPr lang="hr-HR" sz="2200" b="1" cap="none" dirty="0" smtClean="0">
                <a:solidFill>
                  <a:srgbClr val="FF0000"/>
                </a:solidFill>
                <a:highlight>
                  <a:srgbClr val="00FFFF"/>
                </a:highlight>
                <a:latin typeface="Times New Roman" panose="02020603050405020304" pitchFamily="18" charset="0"/>
                <a:cs typeface="Times New Roman" panose="02020603050405020304" pitchFamily="18" charset="0"/>
              </a:rPr>
              <a:t>za </a:t>
            </a:r>
            <a:r>
              <a:rPr lang="hr-HR" sz="2200" b="1" cap="none" dirty="0">
                <a:solidFill>
                  <a:srgbClr val="FF0000"/>
                </a:solidFill>
                <a:highlight>
                  <a:srgbClr val="00FFFF"/>
                </a:highlight>
                <a:latin typeface="Times New Roman" panose="02020603050405020304" pitchFamily="18" charset="0"/>
                <a:cs typeface="Times New Roman" panose="02020603050405020304" pitchFamily="18" charset="0"/>
              </a:rPr>
              <a:t>računovodstvo organizacija koje se financiraju iz državnog proračuna sredstvima dodijeljenima na temelju ekonomske klasifikacije proračunskih sredstava na odgovarajućim računima i </a:t>
            </a:r>
            <a:r>
              <a:rPr lang="hr-HR" sz="2200" b="1" cap="none" dirty="0" err="1" smtClean="0">
                <a:solidFill>
                  <a:srgbClr val="FF0000"/>
                </a:solidFill>
                <a:highlight>
                  <a:srgbClr val="00FFFF"/>
                </a:highlight>
                <a:latin typeface="Times New Roman" panose="02020603050405020304" pitchFamily="18" charset="0"/>
                <a:cs typeface="Times New Roman" panose="02020603050405020304" pitchFamily="18" charset="0"/>
              </a:rPr>
              <a:t>podračunima</a:t>
            </a:r>
            <a:r>
              <a:rPr lang="hr-HR" sz="2200" b="1" cap="none" dirty="0" smtClean="0">
                <a:solidFill>
                  <a:srgbClr val="FF0000"/>
                </a:solidFill>
                <a:highlight>
                  <a:srgbClr val="00FFFF"/>
                </a:highlight>
                <a:latin typeface="Times New Roman" panose="02020603050405020304" pitchFamily="18" charset="0"/>
                <a:cs typeface="Times New Roman" panose="02020603050405020304" pitchFamily="18" charset="0"/>
              </a:rPr>
              <a:t> računskog </a:t>
            </a:r>
            <a:r>
              <a:rPr lang="hr-HR" sz="2200" b="1" cap="none" dirty="0">
                <a:solidFill>
                  <a:srgbClr val="FF0000"/>
                </a:solidFill>
                <a:highlight>
                  <a:srgbClr val="00FFFF"/>
                </a:highlight>
                <a:latin typeface="Times New Roman" panose="02020603050405020304" pitchFamily="18" charset="0"/>
                <a:cs typeface="Times New Roman" panose="02020603050405020304" pitchFamily="18" charset="0"/>
              </a:rPr>
              <a:t>plana, u skladu s Jedinstvenom proračunskom klasifikacijom Republike Azerbajdžan”</a:t>
            </a:r>
            <a:br>
              <a:rPr lang="hr-HR" sz="2200" b="1" cap="none" dirty="0">
                <a:solidFill>
                  <a:srgbClr val="FF0000"/>
                </a:solidFill>
                <a:highlight>
                  <a:srgbClr val="00FFFF"/>
                </a:highlight>
                <a:latin typeface="Times New Roman" panose="02020603050405020304" pitchFamily="18" charset="0"/>
                <a:cs typeface="Times New Roman" panose="02020603050405020304" pitchFamily="18" charset="0"/>
              </a:rPr>
            </a:br>
            <a:r>
              <a:rPr lang="hr-HR" sz="2200" b="1" cap="none" dirty="0">
                <a:solidFill>
                  <a:srgbClr val="FF0000"/>
                </a:solidFill>
                <a:highlight>
                  <a:srgbClr val="FFFF00"/>
                </a:highlight>
                <a:latin typeface="Times New Roman" panose="02020603050405020304" pitchFamily="18" charset="0"/>
                <a:ea typeface="Times New Roman"/>
                <a:cs typeface="Times New Roman" panose="02020603050405020304" pitchFamily="18" charset="0"/>
              </a:rPr>
              <a:t>Utvrđuju se pravila prema kojima organizacije koje se financiraju iz državnog proračuna vode evidenciju sredstava koja su dodijeljena na temelju ekonomske klasifikacije proračunskih sredstava na odgovarajućim računima i </a:t>
            </a:r>
            <a:r>
              <a:rPr lang="hr-HR" sz="2200" b="1" cap="none" dirty="0" err="1" smtClean="0">
                <a:solidFill>
                  <a:srgbClr val="FF0000"/>
                </a:solidFill>
                <a:highlight>
                  <a:srgbClr val="FFFF00"/>
                </a:highlight>
                <a:latin typeface="Times New Roman" panose="02020603050405020304" pitchFamily="18" charset="0"/>
                <a:ea typeface="Times New Roman"/>
                <a:cs typeface="Times New Roman" panose="02020603050405020304" pitchFamily="18" charset="0"/>
              </a:rPr>
              <a:t>podračunima</a:t>
            </a:r>
            <a:r>
              <a:rPr lang="hr-HR" sz="2200" b="1" cap="none" dirty="0" smtClean="0">
                <a:solidFill>
                  <a:srgbClr val="FF0000"/>
                </a:solidFill>
                <a:highlight>
                  <a:srgbClr val="FFFF00"/>
                </a:highlight>
                <a:latin typeface="Times New Roman" panose="02020603050405020304" pitchFamily="18" charset="0"/>
                <a:ea typeface="Times New Roman"/>
                <a:cs typeface="Times New Roman" panose="02020603050405020304" pitchFamily="18" charset="0"/>
              </a:rPr>
              <a:t> računskog </a:t>
            </a:r>
            <a:r>
              <a:rPr lang="hr-HR" sz="2200" b="1" cap="none" dirty="0">
                <a:solidFill>
                  <a:srgbClr val="FF0000"/>
                </a:solidFill>
                <a:highlight>
                  <a:srgbClr val="FFFF00"/>
                </a:highlight>
                <a:latin typeface="Times New Roman" panose="02020603050405020304" pitchFamily="18" charset="0"/>
                <a:ea typeface="Times New Roman"/>
                <a:cs typeface="Times New Roman" panose="02020603050405020304" pitchFamily="18" charset="0"/>
              </a:rPr>
              <a:t>plana, u skladu s Jedinstvenom proračunskom klasifikacijom Republike Azerbajdžan.</a:t>
            </a:r>
          </a:p>
        </p:txBody>
      </p:sp>
    </p:spTree>
    <p:extLst>
      <p:ext uri="{BB962C8B-B14F-4D97-AF65-F5344CB8AC3E}">
        <p14:creationId xmlns:p14="http://schemas.microsoft.com/office/powerpoint/2010/main" val="3106566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215</TotalTime>
  <Words>4</Words>
  <Application>Microsoft Office PowerPoint</Application>
  <PresentationFormat>Custom</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Circuit</vt:lpstr>
      <vt:lpstr>PowerPoint Presentation</vt:lpstr>
      <vt:lpstr>  Računovodstvo u Republici Azerbajdžan regulira se u skladu sa Zakonom Republike Azerbajdžan „O računovodstvu”.   U skladu sa Zakonom „O računovodstvu” proračunske organizacije i općinska tijela pripremaju financijske izvještaje na temelju MSFI-ja za javni sektor.  Na temelju MSFI-ja za javni sektor izrađena su „Računovodstvena pravila u skladu s međunarodnim standardima financijskog izvještavanja za javni sektor” koja su stupila na snagu nakon odobrenja Odlukom Odbora Ministarstva financija Republike Azerbajdžan od 25. prosinca 2018.  Tim je pravilima odobren Jedinstveni računski plan za proračunske organizacije koji je izrađen na temelju IFRS-a za javni sektor.</vt:lpstr>
      <vt:lpstr> Računski plan sastoji se od devet odjeljaka:    1. odjeljak „Kratkoročna imovina”; 2. odjeljak „Dugoročna imovina”; 3. odjeljak „Kratkoročne obveze”; 4. odjeljak „Dugoročne obveze”; 5. odjeljak „Neto imovina (kapital)”; 6. odjeljak „Prihodi”; 7. odjeljak „Rashodi”; 8. odjeljak „Dobit (gubitak)”; 9. odjeljak „Porez na dohodak”.  Računski plan namijenjen je svim razinama vlade (središnja i lokalna). Računski plan i proračunska klasifikacija (oznake) odvojene su strukture. Financijski izvještaji izrađuju se na temelju struktura računskog plana. Proračunski izvještaji izrađuju se na temelju struktura proračunske klasifikacije (oznake).</vt:lpstr>
      <vt:lpstr>                    .   „Jedinstvena proračunska klasifikacija Republike Azerbajdžan” odobrena je Odlukom Kabineta ministara Republike Azerbajdžan 11. listopada 2018.   „Jedinstvena proračunska klasifikacija Republike Azerbajdžan” u potpunosti je u skladu sa standardima GFS-a. Klasifikacija je obvezna za sve proračunske organizacije.   Statistički sustav izvještavanja GFS-a upotrebljava sljedeće oznake za utvrđivanje vrsta aktivnosti, drugih ekonomskih tokova i dionica, imovine i obveza:   - kodovi koji počinju brojem 1 odnose se na prihode;             - kodovi koji počinju brojem 2 odnose se na rashode;             - kodovi koji počinju brojem 3 odnose se na transakcije povezane s nefinancijskom imovinom, financijskom imovinom i obvezama.   „Jedinstvena proračunska klasifikacija Republike Azerbajdžan” sastoji se od tri segmenta: 1. Klasifikacija proračunskih prihoda 2. Funkcionalna klasifikacija proračunskih rashoda 3. Ekonomska klasifikacija proračunskih rashoda</vt:lpstr>
      <vt:lpstr>             segment „ekonomska klasifikacija proračunskih rashoda” sastoji se od sljedećih odjeljaka: 1. Plaće 2. Nabava robe (radovi i usluge) 3. Amortizacija  4. Plaćanja kamata 5. Poticaji 6. Bespovratna sredstva i druga plaćanja 7. Socijalne naknade 8. Nefinancijska imovina 9. Transakcije financijskih sredstava 10. Transakcije obvezama  Odlukom Odbora Ministarstva financija Republike Azerbajdžan od 22. srpnja 2016. odobrena su „Pravila za računovodstvo organizacija koje se financiraju iz državnog proračuna sredstvima dodijeljenima na temelju ekonomske klasifikacije proračunskih sredstava na odgovarajućim računima i podračunima računskog plana, u skladu s Jedinstvenom proračunskom klasifikacijom Republike Azerbajdžan” Utvrđuju se pravila prema kojima organizacije koje se financiraju iz državnog proračuna vode evidenciju sredstava koja su dodijeljena na temelju ekonomske klasifikacije proračunskih sredstava na odgovarajućim računima i podračunima računskog plana, u skladu s Jedinstvenom proračunskom klasifikacijom Republike Azerbajdžan.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Реулирование бухгалтерского учета в Азербайджанской Республике ведется в соответствии с Законом Азербайджанской Республики «О бухгалтерском учете».  В Законе «О бухгалтерском учете», организации составляют финансовые отчеты в следующем порядке:  Предприятия общественного значения – в соответствии с Международными стандартами финансовой отчетности; Коммерческие организации, за исключением предприятий общественного значения и субъектов малого предпринимательства – в соответствии с Национальными стандартами бухгалтерского учета для коммерческих организаций или же, в зависимости от их выбора, в соответствии с Международными стандартами финансовой отчетности; Бюджетные организации, муниципальные органы и внебюджетные государственные фонды – в соответствии с Национальными стандартами бухгалтерского учета для бюджетных организаций;  Неправительственные организации- в соответствии с Национальными стандартами бухгалтерского учета для неправительственных организаций.</dc:title>
  <dc:creator>Firuze Abdullayeva</dc:creator>
  <cp:lastModifiedBy>Željka</cp:lastModifiedBy>
  <cp:revision>25</cp:revision>
  <dcterms:created xsi:type="dcterms:W3CDTF">2019-10-19T10:21:29Z</dcterms:created>
  <dcterms:modified xsi:type="dcterms:W3CDTF">2019-11-21T09:17:23Z</dcterms:modified>
</cp:coreProperties>
</file>