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65" r:id="rId3"/>
    <p:sldId id="257"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74"/>
  </p:normalViewPr>
  <p:slideViewPr>
    <p:cSldViewPr snapToGrid="0">
      <p:cViewPr varScale="1">
        <p:scale>
          <a:sx n="43" d="100"/>
          <a:sy n="43" d="100"/>
        </p:scale>
        <p:origin x="84" y="3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176FC75-B03A-4D97-BA08-C491B6A6C082}" type="datetimeFigureOut">
              <a:rPr lang="ru-RU" smtClean="0"/>
              <a:t>30.10.2019</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717921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308320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841073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10650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2962265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176FC75-B03A-4D97-BA08-C491B6A6C082}" type="datetimeFigureOut">
              <a:rPr lang="ru-RU" smtClean="0"/>
              <a:t>30.10.2019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000739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176FC75-B03A-4D97-BA08-C491B6A6C082}" type="datetimeFigureOut">
              <a:rPr lang="ru-RU" smtClean="0"/>
              <a:t>30.10.2019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771763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30.10.2019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507524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30.10.2019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49527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76FC75-B03A-4D97-BA08-C491B6A6C082}" type="datetimeFigureOut">
              <a:rPr lang="ru-RU" smtClean="0"/>
              <a:t>30.10.2019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17780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76FC75-B03A-4D97-BA08-C491B6A6C082}" type="datetimeFigureOut">
              <a:rPr lang="ru-RU" smtClean="0"/>
              <a:t>30.10.2019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269474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400501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76FC75-B03A-4D97-BA08-C491B6A6C082}" type="datetimeFigureOut">
              <a:rPr lang="ru-RU" smtClean="0"/>
              <a:t>30.10.2019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34840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76FC75-B03A-4D97-BA08-C491B6A6C082}" type="datetimeFigureOut">
              <a:rPr lang="ru-RU" smtClean="0"/>
              <a:t>30.10.2019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814110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76FC75-B03A-4D97-BA08-C491B6A6C082}" type="datetimeFigureOut">
              <a:rPr lang="ru-RU" smtClean="0"/>
              <a:t>30.10.2019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1643199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342485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76FC75-B03A-4D97-BA08-C491B6A6C082}" type="datetimeFigureOut">
              <a:rPr lang="ru-RU" smtClean="0"/>
              <a:t>30.10.2019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1C10526-C2A5-48AE-B536-4FB0832252F0}" type="slidenum">
              <a:rPr lang="ru-RU" smtClean="0"/>
              <a:t>‹#›</a:t>
            </a:fld>
            <a:endParaRPr lang="ru-RU"/>
          </a:p>
        </p:txBody>
      </p:sp>
    </p:spTree>
    <p:extLst>
      <p:ext uri="{BB962C8B-B14F-4D97-AF65-F5344CB8AC3E}">
        <p14:creationId xmlns:p14="http://schemas.microsoft.com/office/powerpoint/2010/main" val="4127612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176FC75-B03A-4D97-BA08-C491B6A6C082}" type="datetimeFigureOut">
              <a:rPr lang="ru-RU" smtClean="0"/>
              <a:t>30.10.2019</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C10526-C2A5-48AE-B536-4FB0832252F0}" type="slidenum">
              <a:rPr lang="ru-RU" smtClean="0"/>
              <a:t>‹#›</a:t>
            </a:fld>
            <a:endParaRPr lang="ru-RU"/>
          </a:p>
        </p:txBody>
      </p:sp>
    </p:spTree>
    <p:extLst>
      <p:ext uri="{BB962C8B-B14F-4D97-AF65-F5344CB8AC3E}">
        <p14:creationId xmlns:p14="http://schemas.microsoft.com/office/powerpoint/2010/main" val="34036832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D88BDAF-458C-4F74-9F3F-C277D9C04118}"/>
              </a:ext>
            </a:extLst>
          </p:cNvPr>
          <p:cNvSpPr txBox="1">
            <a:spLocks/>
          </p:cNvSpPr>
          <p:nvPr/>
        </p:nvSpPr>
        <p:spPr>
          <a:xfrm>
            <a:off x="673405" y="638175"/>
            <a:ext cx="10854868" cy="2387600"/>
          </a:xfrm>
          <a:prstGeom prst="rect">
            <a:avLst/>
          </a:prstGeom>
          <a:noFill/>
          <a:effectLst>
            <a:outerShdw blurRad="50800" dist="50800" dir="5400000" algn="ctr" rotWithShape="0">
              <a:schemeClr val="accent3">
                <a:lumMod val="40000"/>
                <a:lumOff val="60000"/>
              </a:schemeClr>
            </a:outerShdw>
          </a:effectLst>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r>
              <a:rPr lang="en-US" sz="3600" b="1" dirty="0">
                <a:solidFill>
                  <a:srgbClr val="C00000"/>
                </a:solidFill>
              </a:rPr>
              <a:t>The republic of Azerbaijan </a:t>
            </a:r>
            <a:r>
              <a:rPr lang="az-Latn-AZ" sz="3600" b="1" dirty="0">
                <a:solidFill>
                  <a:srgbClr val="C00000"/>
                </a:solidFill>
              </a:rPr>
              <a:t/>
            </a:r>
            <a:br>
              <a:rPr lang="az-Latn-AZ" sz="3600" b="1" dirty="0">
                <a:solidFill>
                  <a:srgbClr val="C00000"/>
                </a:solidFill>
              </a:rPr>
            </a:br>
            <a:r>
              <a:rPr lang="en-US" sz="3600" dirty="0">
                <a:solidFill>
                  <a:srgbClr val="C00000"/>
                </a:solidFill>
              </a:rPr>
              <a:t/>
            </a:r>
            <a:br>
              <a:rPr lang="en-US" sz="3600" dirty="0">
                <a:solidFill>
                  <a:srgbClr val="C00000"/>
                </a:solidFill>
              </a:rPr>
            </a:br>
            <a:r>
              <a:rPr lang="en-US" sz="3600" b="1" dirty="0"/>
              <a:t>PUBLIC SECTOR ACCOUNTING AND REPORTING</a:t>
            </a:r>
          </a:p>
        </p:txBody>
      </p:sp>
      <p:sp>
        <p:nvSpPr>
          <p:cNvPr id="6" name="Text Placeholder 3">
            <a:extLst>
              <a:ext uri="{FF2B5EF4-FFF2-40B4-BE49-F238E27FC236}">
                <a16:creationId xmlns:a16="http://schemas.microsoft.com/office/drawing/2014/main" id="{F3730B0E-53F8-4341-B8A6-EA4B44F456FA}"/>
              </a:ext>
            </a:extLst>
          </p:cNvPr>
          <p:cNvSpPr txBox="1">
            <a:spLocks/>
          </p:cNvSpPr>
          <p:nvPr/>
        </p:nvSpPr>
        <p:spPr>
          <a:xfrm>
            <a:off x="788342" y="3429000"/>
            <a:ext cx="7263976" cy="1351521"/>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sz="2000" b="1" dirty="0">
              <a:solidFill>
                <a:schemeClr val="accent3">
                  <a:lumMod val="75000"/>
                </a:schemeClr>
              </a:solidFill>
            </a:endParaRPr>
          </a:p>
        </p:txBody>
      </p:sp>
      <p:sp>
        <p:nvSpPr>
          <p:cNvPr id="8" name="Text Placeholder 4">
            <a:extLst>
              <a:ext uri="{FF2B5EF4-FFF2-40B4-BE49-F238E27FC236}">
                <a16:creationId xmlns:a16="http://schemas.microsoft.com/office/drawing/2014/main" id="{193CAFE1-1D55-483F-B221-D04BD46B497B}"/>
              </a:ext>
            </a:extLst>
          </p:cNvPr>
          <p:cNvSpPr txBox="1">
            <a:spLocks/>
          </p:cNvSpPr>
          <p:nvPr/>
        </p:nvSpPr>
        <p:spPr>
          <a:xfrm>
            <a:off x="788342" y="4605866"/>
            <a:ext cx="6594591" cy="577880"/>
          </a:xfrm>
          <a:prstGeom prst="rect">
            <a:avLst/>
          </a:prstGeom>
        </p:spPr>
        <p:txBody>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r>
              <a:rPr lang="en-US" b="1" dirty="0">
                <a:solidFill>
                  <a:srgbClr val="002060"/>
                </a:solidFill>
              </a:rPr>
              <a:t>October </a:t>
            </a:r>
            <a:r>
              <a:rPr lang="ru-RU" b="1" dirty="0">
                <a:solidFill>
                  <a:srgbClr val="002060"/>
                </a:solidFill>
              </a:rPr>
              <a:t>2</a:t>
            </a:r>
            <a:r>
              <a:rPr lang="az-Latn-AZ" b="1" dirty="0">
                <a:solidFill>
                  <a:srgbClr val="002060"/>
                </a:solidFill>
              </a:rPr>
              <a:t>3-25</a:t>
            </a:r>
            <a:r>
              <a:rPr lang="en-US" b="1" dirty="0">
                <a:solidFill>
                  <a:srgbClr val="002060"/>
                </a:solidFill>
              </a:rPr>
              <a:t>, </a:t>
            </a:r>
            <a:r>
              <a:rPr lang="ru-RU" b="1" dirty="0">
                <a:solidFill>
                  <a:srgbClr val="002060"/>
                </a:solidFill>
              </a:rPr>
              <a:t>201</a:t>
            </a:r>
            <a:r>
              <a:rPr lang="az-Latn-AZ" b="1" dirty="0">
                <a:solidFill>
                  <a:srgbClr val="002060"/>
                </a:solidFill>
              </a:rPr>
              <a:t>9</a:t>
            </a:r>
            <a:endParaRPr lang="en-US" b="1" dirty="0">
              <a:solidFill>
                <a:srgbClr val="002060"/>
              </a:solidFill>
            </a:endParaRPr>
          </a:p>
        </p:txBody>
      </p:sp>
    </p:spTree>
    <p:extLst>
      <p:ext uri="{BB962C8B-B14F-4D97-AF65-F5344CB8AC3E}">
        <p14:creationId xmlns:p14="http://schemas.microsoft.com/office/powerpoint/2010/main" val="3513248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5D67-6786-49DC-8D06-B1E66EFC0215}"/>
              </a:ext>
            </a:extLst>
          </p:cNvPr>
          <p:cNvSpPr>
            <a:spLocks noGrp="1"/>
          </p:cNvSpPr>
          <p:nvPr>
            <p:ph type="ctrTitle"/>
          </p:nvPr>
        </p:nvSpPr>
        <p:spPr>
          <a:xfrm>
            <a:off x="961054" y="447869"/>
            <a:ext cx="10954137" cy="5141168"/>
          </a:xfrm>
        </p:spPr>
        <p:txBody>
          <a:bodyPr>
            <a:normAutofit/>
          </a:bodyPr>
          <a:lstStyle/>
          <a:p>
            <a:pPr>
              <a:spcAft>
                <a:spcPts val="563"/>
              </a:spcAft>
            </a:pPr>
            <a:r>
              <a:rPr lang="az-Latn-AZ" sz="2200" b="1" dirty="0">
                <a:latin typeface="Times New Roman" panose="02020603050405020304" pitchFamily="18" charset="0"/>
                <a:ea typeface="Times New Roman"/>
                <a:cs typeface="Times New Roman" panose="02020603050405020304" pitchFamily="18" charset="0"/>
              </a:rPr>
              <a:t>	</a:t>
            </a:r>
            <a:r>
              <a:rPr lang="en-US" sz="2400" b="1" cap="none" dirty="0">
                <a:latin typeface="Times New Roman" panose="02020603050405020304" pitchFamily="18" charset="0"/>
                <a:cs typeface="Times New Roman" panose="02020603050405020304" pitchFamily="18" charset="0"/>
              </a:rPr>
              <a:t> Accounting in the Republic of Azerbaijan is regulated in accordance with the Law of the Republic of Azerbaijan “On Accounting”.</a:t>
            </a:r>
            <a:r>
              <a:rPr lang="ru-RU" sz="2400" b="1" cap="none" dirty="0">
                <a:latin typeface="Times New Roman" panose="02020603050405020304" pitchFamily="18" charset="0"/>
                <a:ea typeface="Times New Roman"/>
                <a:cs typeface="Times New Roman" panose="02020603050405020304" pitchFamily="18" charset="0"/>
              </a:rPr>
              <a:t/>
            </a:r>
            <a:br>
              <a:rPr lang="ru-RU" sz="2400" b="1" cap="none" dirty="0">
                <a:latin typeface="Times New Roman" panose="02020603050405020304" pitchFamily="18" charset="0"/>
                <a:ea typeface="Times New Roman"/>
                <a:cs typeface="Times New Roman" panose="02020603050405020304" pitchFamily="18" charset="0"/>
              </a:rPr>
            </a:br>
            <a:r>
              <a:rPr lang="ru-RU" sz="2400" b="1" cap="none" dirty="0">
                <a:latin typeface="Times New Roman" panose="02020603050405020304" pitchFamily="18" charset="0"/>
                <a:ea typeface="Times New Roman"/>
                <a:cs typeface="Times New Roman" panose="02020603050405020304" pitchFamily="18" charset="0"/>
              </a:rPr>
              <a:t>	</a:t>
            </a:r>
            <a:r>
              <a:rPr lang="en-US" sz="2400" b="1" cap="none" dirty="0">
                <a:latin typeface="Times New Roman" panose="02020603050405020304" pitchFamily="18" charset="0"/>
                <a:ea typeface="Times New Roman"/>
                <a:cs typeface="Times New Roman" panose="02020603050405020304" pitchFamily="18" charset="0"/>
              </a:rPr>
              <a:t> In accordance with the Law “On Accounting”, budgetary organizations and municipal authorities prepare financial statements based on IFRS for the public sector.</a:t>
            </a:r>
            <a:r>
              <a:rPr lang="ru-RU" sz="2400" b="1" cap="none" dirty="0">
                <a:latin typeface="Times New Roman" panose="02020603050405020304" pitchFamily="18" charset="0"/>
                <a:ea typeface="Times New Roman"/>
                <a:cs typeface="Times New Roman" panose="02020603050405020304" pitchFamily="18" charset="0"/>
              </a:rPr>
              <a:t/>
            </a:r>
            <a:br>
              <a:rPr lang="ru-RU" sz="2400" b="1" cap="none" dirty="0">
                <a:latin typeface="Times New Roman" panose="02020603050405020304" pitchFamily="18" charset="0"/>
                <a:ea typeface="Times New Roman"/>
                <a:cs typeface="Times New Roman" panose="02020603050405020304" pitchFamily="18" charset="0"/>
              </a:rPr>
            </a:br>
            <a:r>
              <a:rPr lang="ru-RU" sz="2400" b="1" cap="none" dirty="0">
                <a:latin typeface="Times New Roman" panose="02020603050405020304" pitchFamily="18" charset="0"/>
                <a:ea typeface="Times New Roman"/>
                <a:cs typeface="Times New Roman" panose="02020603050405020304" pitchFamily="18" charset="0"/>
              </a:rPr>
              <a:t>	</a:t>
            </a:r>
            <a:r>
              <a:rPr lang="en-US" sz="2400" b="1" cap="none" dirty="0">
                <a:latin typeface="Times New Roman" panose="02020603050405020304" pitchFamily="18" charset="0"/>
                <a:ea typeface="Times New Roman"/>
                <a:cs typeface="Times New Roman" panose="02020603050405020304" pitchFamily="18" charset="0"/>
              </a:rPr>
              <a:t>Based on IFRS for the public sector, “Accounting Rules in accordance with International Financial Reporting Standards for the Public Sector” were developed and put into effect, approved by the Resolution of the Board of the Ministry of Finance of the Republic of Azerbaijan dated December 25, 2018</a:t>
            </a:r>
            <a:r>
              <a:rPr lang="ru-RU" sz="2400" b="1" cap="none" dirty="0">
                <a:latin typeface="Times New Roman" panose="02020603050405020304" pitchFamily="18" charset="0"/>
                <a:cs typeface="Times New Roman" panose="02020603050405020304" pitchFamily="18" charset="0"/>
              </a:rPr>
              <a:t>.</a:t>
            </a:r>
            <a:br>
              <a:rPr lang="ru-RU" sz="2400" b="1" cap="none" dirty="0">
                <a:latin typeface="Times New Roman" panose="02020603050405020304" pitchFamily="18" charset="0"/>
                <a:cs typeface="Times New Roman" panose="02020603050405020304" pitchFamily="18" charset="0"/>
              </a:rPr>
            </a:br>
            <a:r>
              <a:rPr lang="ru-RU" sz="2400" b="1" cap="none" dirty="0">
                <a:latin typeface="Times New Roman" panose="02020603050405020304" pitchFamily="18" charset="0"/>
                <a:cs typeface="Times New Roman" panose="02020603050405020304" pitchFamily="18" charset="0"/>
              </a:rPr>
              <a:t>	</a:t>
            </a:r>
            <a:r>
              <a:rPr lang="en-US" sz="2400" b="1" cap="none" dirty="0">
                <a:latin typeface="Times New Roman" panose="02020603050405020304" pitchFamily="18" charset="0"/>
                <a:cs typeface="Times New Roman" panose="02020603050405020304" pitchFamily="18" charset="0"/>
              </a:rPr>
              <a:t>These rules approved a Unified </a:t>
            </a:r>
            <a:r>
              <a:rPr lang="en-US" sz="2400" b="1" cap="none" dirty="0" smtClean="0">
                <a:latin typeface="Times New Roman" panose="02020603050405020304" pitchFamily="18" charset="0"/>
                <a:cs typeface="Times New Roman" panose="02020603050405020304" pitchFamily="18" charset="0"/>
              </a:rPr>
              <a:t>Chart </a:t>
            </a:r>
            <a:r>
              <a:rPr lang="en-US" sz="2400" b="1" cap="none" dirty="0">
                <a:latin typeface="Times New Roman" panose="02020603050405020304" pitchFamily="18" charset="0"/>
                <a:cs typeface="Times New Roman" panose="02020603050405020304" pitchFamily="18" charset="0"/>
              </a:rPr>
              <a:t>of </a:t>
            </a:r>
            <a:r>
              <a:rPr lang="en-US" sz="2400" b="1" cap="none" dirty="0" smtClean="0">
                <a:latin typeface="Times New Roman" panose="02020603050405020304" pitchFamily="18" charset="0"/>
                <a:cs typeface="Times New Roman" panose="02020603050405020304" pitchFamily="18" charset="0"/>
              </a:rPr>
              <a:t>Accounts </a:t>
            </a:r>
            <a:r>
              <a:rPr lang="en-US" sz="2400" b="1" cap="none" dirty="0">
                <a:latin typeface="Times New Roman" panose="02020603050405020304" pitchFamily="18" charset="0"/>
                <a:cs typeface="Times New Roman" panose="02020603050405020304" pitchFamily="18" charset="0"/>
              </a:rPr>
              <a:t>for budgetary organizations, developed on the basis of IFRS for public sector.</a:t>
            </a:r>
            <a:endParaRPr lang="ru-RU"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119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5D67-6786-49DC-8D06-B1E66EFC0215}"/>
              </a:ext>
            </a:extLst>
          </p:cNvPr>
          <p:cNvSpPr>
            <a:spLocks noGrp="1"/>
          </p:cNvSpPr>
          <p:nvPr>
            <p:ph type="ctrTitle"/>
          </p:nvPr>
        </p:nvSpPr>
        <p:spPr>
          <a:xfrm>
            <a:off x="1449354" y="461866"/>
            <a:ext cx="9878448" cy="5934268"/>
          </a:xfrm>
        </p:spPr>
        <p:txBody>
          <a:bodyPr>
            <a:normAutofit fontScale="90000"/>
          </a:bodyPr>
          <a:lstStyle/>
          <a:p>
            <a:pPr lvl="0" indent="342900" eaLnBrk="0" fontAlgn="base" hangingPunct="0">
              <a:lnSpc>
                <a:spcPct val="100000"/>
              </a:lnSpc>
              <a:spcAft>
                <a:spcPct val="0"/>
              </a:spcAft>
            </a:pPr>
            <a:r>
              <a:rPr lang="az-Latn-AZ" sz="2200" b="1" dirty="0">
                <a:latin typeface="Times New Roman" panose="02020603050405020304" pitchFamily="18" charset="0"/>
                <a:ea typeface="Times New Roman"/>
                <a:cs typeface="Times New Roman" panose="02020603050405020304" pitchFamily="18" charset="0"/>
              </a:rPr>
              <a:t>	</a:t>
            </a:r>
            <a:r>
              <a:rPr lang="en-US" sz="2200" b="1" dirty="0">
                <a:latin typeface="Times New Roman" panose="02020603050405020304" pitchFamily="18" charset="0"/>
                <a:ea typeface="Times New Roman"/>
                <a:cs typeface="Times New Roman" panose="02020603050405020304" pitchFamily="18" charset="0"/>
              </a:rPr>
              <a:t>chart of accounts consists of 9 sections</a:t>
            </a:r>
            <a:r>
              <a:rPr lang="ru-RU" sz="2200" b="1" dirty="0">
                <a:latin typeface="Times New Roman" panose="02020603050405020304" pitchFamily="18" charset="0"/>
                <a:ea typeface="Times New Roman"/>
                <a:cs typeface="Times New Roman" panose="02020603050405020304" pitchFamily="18" charset="0"/>
              </a:rPr>
              <a:t>:  </a:t>
            </a:r>
            <a:r>
              <a:rPr lang="en-US" sz="2200" b="1" dirty="0">
                <a:latin typeface="Times New Roman" panose="02020603050405020304" pitchFamily="18" charset="0"/>
                <a:ea typeface="Times New Roman"/>
                <a:cs typeface="Times New Roman" panose="02020603050405020304" pitchFamily="18" charset="0"/>
              </a:rPr>
              <a:t/>
            </a:r>
            <a:br>
              <a:rPr lang="en-US" sz="2200" b="1" dirty="0">
                <a:latin typeface="Times New Roman" panose="02020603050405020304" pitchFamily="18" charset="0"/>
                <a:ea typeface="Times New Roman"/>
                <a:cs typeface="Times New Roman" panose="02020603050405020304" pitchFamily="18" charset="0"/>
              </a:rPr>
            </a:br>
            <a:r>
              <a:rPr lang="ru-RU" sz="2200" b="1" dirty="0">
                <a:latin typeface="Times New Roman" panose="02020603050405020304" pitchFamily="18" charset="0"/>
                <a:ea typeface="Times New Roman"/>
                <a:cs typeface="Times New Roman" panose="02020603050405020304" pitchFamily="18" charset="0"/>
              </a:rPr>
              <a:t/>
            </a:r>
            <a:br>
              <a:rPr lang="ru-RU" sz="2200" b="1" dirty="0">
                <a:latin typeface="Times New Roman" panose="02020603050405020304" pitchFamily="18" charset="0"/>
                <a:ea typeface="Times New Roman"/>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1</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Short term assets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2</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Long term assets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3</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lang="en-US" altLang="ru-RU" sz="2400" b="1" cap="none" dirty="0">
                <a:latin typeface="Times New Roman" panose="02020603050405020304" pitchFamily="18" charset="0"/>
                <a:cs typeface="Times New Roman" panose="02020603050405020304" pitchFamily="18" charset="0"/>
              </a:rPr>
              <a:t>Short term</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liabilities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4</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lang="en-US" altLang="ru-RU" sz="2400" b="1" cap="none" dirty="0">
                <a:latin typeface="Times New Roman" panose="02020603050405020304" pitchFamily="18" charset="0"/>
                <a:cs typeface="Times New Roman" panose="02020603050405020304" pitchFamily="18" charset="0"/>
              </a:rPr>
              <a:t>Long term</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liabilities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5</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Net assets </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Equity</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6</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Revenues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7</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Expenses</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8</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lang="en-US" altLang="ru-RU" sz="2400" b="1" cap="none" dirty="0">
                <a:latin typeface="Times New Roman" panose="02020603050405020304" pitchFamily="18" charset="0"/>
                <a:cs typeface="Times New Roman" panose="02020603050405020304" pitchFamily="18" charset="0"/>
              </a:rPr>
              <a:t>Profit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Loss</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sz="2200" b="1" dirty="0">
                <a:latin typeface="Times New Roman" panose="02020603050405020304" pitchFamily="18" charset="0"/>
                <a:ea typeface="Times New Roman"/>
                <a:cs typeface="Times New Roman" panose="02020603050405020304" pitchFamily="18" charset="0"/>
              </a:rPr>
              <a:t>section</a:t>
            </a:r>
            <a:r>
              <a:rPr lang="ru-RU" sz="2200" b="1" dirty="0">
                <a:latin typeface="Times New Roman" panose="02020603050405020304" pitchFamily="18" charset="0"/>
                <a:ea typeface="Times New Roman"/>
                <a:cs typeface="Times New Roman" panose="02020603050405020304" pitchFamily="18" charset="0"/>
              </a:rPr>
              <a:t> 9</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Income Tax</a:t>
            </a:r>
            <a:r>
              <a:rPr kumimoji="0" lang="az-Latn-AZ"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a:t>
            </a: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The </a:t>
            </a:r>
            <a:r>
              <a:rPr lang="en-US" altLang="ru-RU" sz="2400" b="1" cap="none" dirty="0">
                <a:latin typeface="Times New Roman" panose="02020603050405020304" pitchFamily="18" charset="0"/>
                <a:cs typeface="Times New Roman" panose="02020603050405020304" pitchFamily="18" charset="0"/>
              </a:rPr>
              <a:t>Chart of accounts is intended for all levels of government (central and local).</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kumimoji="0" lang="en-US" altLang="ru-RU" sz="2400" b="1" i="0" u="none" strike="noStrike" cap="none" normalizeH="0" baseline="0" dirty="0">
                <a:ln>
                  <a:noFill/>
                </a:ln>
                <a:effectLst/>
                <a:latin typeface="Times New Roman" panose="02020603050405020304" pitchFamily="18" charset="0"/>
                <a:cs typeface="Times New Roman" panose="02020603050405020304" pitchFamily="18" charset="0"/>
              </a:rPr>
              <a:t>The </a:t>
            </a:r>
            <a:r>
              <a:rPr lang="en-US" altLang="ru-RU" sz="2400" b="1" cap="none" dirty="0">
                <a:latin typeface="Times New Roman" panose="02020603050405020304" pitchFamily="18" charset="0"/>
                <a:cs typeface="Times New Roman" panose="02020603050405020304" pitchFamily="18" charset="0"/>
              </a:rPr>
              <a:t>Chart of accounts and budget classification (codes) are separate structures.</a:t>
            </a:r>
            <a:br>
              <a:rPr lang="en-US" altLang="ru-RU" sz="2400" b="1" cap="none" dirty="0">
                <a:latin typeface="Times New Roman" panose="02020603050405020304" pitchFamily="18" charset="0"/>
                <a:cs typeface="Times New Roman" panose="02020603050405020304" pitchFamily="18" charset="0"/>
              </a:rPr>
            </a:br>
            <a:r>
              <a:rPr lang="en-US" altLang="ru-RU" sz="2400" b="1" cap="none" dirty="0">
                <a:latin typeface="Times New Roman" panose="02020603050405020304" pitchFamily="18" charset="0"/>
                <a:cs typeface="Times New Roman" panose="02020603050405020304" pitchFamily="18" charset="0"/>
              </a:rPr>
              <a:t>Financial statements are generated from the structures of the Chart of accounts.</a:t>
            </a:r>
            <a: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t/>
            </a:r>
            <a:br>
              <a:rPr kumimoji="0" lang="ru-RU" altLang="ru-RU" sz="2400" b="1" i="0" u="none" strike="noStrike" cap="none" normalizeH="0" baseline="0" dirty="0">
                <a:ln>
                  <a:noFill/>
                </a:ln>
                <a:effectLst/>
                <a:latin typeface="Times New Roman" panose="02020603050405020304" pitchFamily="18" charset="0"/>
                <a:cs typeface="Times New Roman" panose="02020603050405020304" pitchFamily="18" charset="0"/>
              </a:rPr>
            </a:br>
            <a:r>
              <a:rPr lang="en-US" altLang="ru-RU" sz="2400" b="1" cap="none" dirty="0">
                <a:latin typeface="Times New Roman" panose="02020603050405020304" pitchFamily="18" charset="0"/>
                <a:cs typeface="Times New Roman" panose="02020603050405020304" pitchFamily="18" charset="0"/>
              </a:rPr>
              <a:t>Budget reports are generated from budget classification structures (codes).</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416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5D67-6786-49DC-8D06-B1E66EFC0215}"/>
              </a:ext>
            </a:extLst>
          </p:cNvPr>
          <p:cNvSpPr>
            <a:spLocks noGrp="1"/>
          </p:cNvSpPr>
          <p:nvPr>
            <p:ph type="ctrTitle"/>
          </p:nvPr>
        </p:nvSpPr>
        <p:spPr>
          <a:xfrm>
            <a:off x="402672" y="83890"/>
            <a:ext cx="11518083" cy="6308521"/>
          </a:xfrm>
        </p:spPr>
        <p:txBody>
          <a:bodyPr>
            <a:normAutofit fontScale="90000"/>
          </a:bodyPr>
          <a:lstStyle/>
          <a:p>
            <a:pPr indent="863600"/>
            <a:r>
              <a:rPr lang="az-Latn-AZ" sz="2200" b="1" dirty="0">
                <a:latin typeface="Times New Roman" panose="02020603050405020304" pitchFamily="18" charset="0"/>
                <a:ea typeface="Times New Roman"/>
                <a:cs typeface="Times New Roman" panose="02020603050405020304" pitchFamily="18" charset="0"/>
              </a:rPr>
              <a:t>	</a:t>
            </a:r>
            <a:r>
              <a:rPr lang="ru-RU" sz="2200" b="1" dirty="0">
                <a:latin typeface="Times New Roman" panose="02020603050405020304" pitchFamily="18" charset="0"/>
                <a:ea typeface="Times New Roman"/>
                <a:cs typeface="Times New Roman" panose="02020603050405020304" pitchFamily="18" charset="0"/>
              </a:rPr>
              <a:t/>
            </a:r>
            <a:br>
              <a:rPr lang="ru-RU" sz="2200" b="1" dirty="0">
                <a:latin typeface="Times New Roman" panose="02020603050405020304" pitchFamily="18" charset="0"/>
                <a:ea typeface="Times New Roman"/>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sz="2700" b="1" dirty="0">
                <a:solidFill>
                  <a:schemeClr val="bg2">
                    <a:lumMod val="75000"/>
                  </a:schemeClr>
                </a:solidFill>
                <a:effectLst/>
                <a:latin typeface="Times New Roman" panose="02020603050405020304" pitchFamily="18" charset="0"/>
                <a:cs typeface="Times New Roman" panose="02020603050405020304" pitchFamily="18" charset="0"/>
              </a:rPr>
              <a:t/>
            </a:r>
            <a:br>
              <a:rPr lang="ru-RU" sz="2700" b="1" dirty="0">
                <a:solidFill>
                  <a:schemeClr val="bg2">
                    <a:lumMod val="75000"/>
                  </a:schemeClr>
                </a:solidFill>
                <a:effectLst/>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a:t>
            </a:r>
            <a:r>
              <a:rPr lang="en-US" sz="2700" b="1" cap="none" dirty="0">
                <a:latin typeface="Times New Roman" panose="02020603050405020304" pitchFamily="18" charset="0"/>
                <a:cs typeface="Times New Roman" panose="02020603050405020304" pitchFamily="18" charset="0"/>
              </a:rPr>
              <a:t> The "Unified Budget Classification of the Republic of Azerbaijan" was approved by the Decree of the Cabinet of Ministers of the Republic of Azerbaijan on October 11, 2018.</a:t>
            </a:r>
            <a:r>
              <a:rPr lang="az-Latn-AZ" sz="2700" b="1" cap="none" dirty="0">
                <a:latin typeface="Times New Roman" panose="02020603050405020304" pitchFamily="18" charset="0"/>
                <a:cs typeface="Times New Roman" panose="02020603050405020304" pitchFamily="18" charset="0"/>
              </a:rPr>
              <a:t/>
            </a:r>
            <a:br>
              <a:rPr lang="az-Latn-AZ" sz="2700" b="1" cap="none" dirty="0">
                <a:latin typeface="Times New Roman" panose="02020603050405020304" pitchFamily="18" charset="0"/>
                <a:cs typeface="Times New Roman" panose="02020603050405020304" pitchFamily="18" charset="0"/>
              </a:rPr>
            </a:br>
            <a:r>
              <a:rPr lang="ru-RU" sz="2700" b="1" cap="none" dirty="0">
                <a:latin typeface="Times New Roman" panose="02020603050405020304" pitchFamily="18" charset="0"/>
                <a:cs typeface="Times New Roman" panose="02020603050405020304" pitchFamily="18" charset="0"/>
              </a:rPr>
              <a:t>	</a:t>
            </a:r>
            <a:r>
              <a:rPr lang="en-US" sz="2700" b="1" cap="none" dirty="0">
                <a:latin typeface="Times New Roman" panose="02020603050405020304" pitchFamily="18" charset="0"/>
                <a:cs typeface="Times New Roman" panose="02020603050405020304" pitchFamily="18" charset="0"/>
              </a:rPr>
              <a:t> The</a:t>
            </a:r>
            <a:r>
              <a:rPr lang="ru-RU" sz="2700" b="1" cap="none" dirty="0">
                <a:latin typeface="Times New Roman" panose="02020603050405020304" pitchFamily="18" charset="0"/>
                <a:cs typeface="Times New Roman" panose="02020603050405020304" pitchFamily="18" charset="0"/>
              </a:rPr>
              <a:t> </a:t>
            </a:r>
            <a:r>
              <a:rPr lang="en-US" sz="2700" b="1" cap="none" dirty="0">
                <a:latin typeface="Times New Roman" panose="02020603050405020304" pitchFamily="18" charset="0"/>
                <a:cs typeface="Times New Roman" panose="02020603050405020304" pitchFamily="18" charset="0"/>
              </a:rPr>
              <a:t>“Unified Budget Classification of the Republic of Azerbaijan” fully complies with GFS standards. Classification is mandatory for all budget organizations.</a:t>
            </a:r>
            <a:r>
              <a:rPr lang="ru-RU" altLang="ru-RU" sz="2700" b="1" cap="none" dirty="0">
                <a:latin typeface="Times New Roman" panose="02020603050405020304" pitchFamily="18" charset="0"/>
                <a:cs typeface="Times New Roman" panose="02020603050405020304" pitchFamily="18" charset="0"/>
              </a:rPr>
              <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a:t>
            </a:r>
            <a:r>
              <a:rPr lang="en-US" altLang="ru-RU" sz="2700" b="1" cap="none" dirty="0">
                <a:latin typeface="Times New Roman" panose="02020603050405020304" pitchFamily="18" charset="0"/>
                <a:cs typeface="Times New Roman" panose="02020603050405020304" pitchFamily="18" charset="0"/>
              </a:rPr>
              <a:t> The GFS statistical reporting system uses the following encoding to identify types of operations, other economic flows and stocks, assets and liabilities</a:t>
            </a:r>
            <a:r>
              <a:rPr lang="ru-RU" altLang="ru-RU" sz="2700" b="1" cap="none" dirty="0">
                <a:latin typeface="Times New Roman" panose="02020603050405020304" pitchFamily="18" charset="0"/>
                <a:cs typeface="Times New Roman" panose="02020603050405020304" pitchFamily="18" charset="0"/>
              </a:rPr>
              <a:t>: </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 </a:t>
            </a:r>
            <a:r>
              <a:rPr lang="en-US" altLang="ru-RU" sz="2700" b="1" cap="none" dirty="0">
                <a:latin typeface="Times New Roman" panose="02020603050405020304" pitchFamily="18" charset="0"/>
                <a:cs typeface="Times New Roman" panose="02020603050405020304" pitchFamily="18" charset="0"/>
              </a:rPr>
              <a:t>codes starting with the number 1 refer to revenues</a:t>
            </a:r>
            <a:r>
              <a:rPr lang="ru-RU" altLang="ru-RU" sz="2700" b="1" cap="none" dirty="0">
                <a:latin typeface="Times New Roman" panose="02020603050405020304" pitchFamily="18" charset="0"/>
                <a:cs typeface="Times New Roman" panose="02020603050405020304" pitchFamily="18" charset="0"/>
              </a:rPr>
              <a:t>; </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 </a:t>
            </a:r>
            <a:r>
              <a:rPr lang="en-US" altLang="ru-RU" sz="2700" b="1" cap="none" dirty="0">
                <a:latin typeface="Times New Roman" panose="02020603050405020304" pitchFamily="18" charset="0"/>
                <a:cs typeface="Times New Roman" panose="02020603050405020304" pitchFamily="18" charset="0"/>
              </a:rPr>
              <a:t>codes starting with 2 refer to expenses</a:t>
            </a:r>
            <a:r>
              <a:rPr lang="ru-RU" altLang="ru-RU" sz="2700" b="1" cap="none" dirty="0">
                <a:latin typeface="Times New Roman" panose="02020603050405020304" pitchFamily="18" charset="0"/>
                <a:cs typeface="Times New Roman" panose="02020603050405020304" pitchFamily="18" charset="0"/>
              </a:rPr>
              <a:t>; </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 </a:t>
            </a:r>
            <a:r>
              <a:rPr lang="en-US" altLang="ru-RU" sz="2700" b="1" cap="none" dirty="0">
                <a:latin typeface="Times New Roman" panose="02020603050405020304" pitchFamily="18" charset="0"/>
                <a:cs typeface="Times New Roman" panose="02020603050405020304" pitchFamily="18" charset="0"/>
              </a:rPr>
              <a:t>codes beginning with 3 refer to transactions with non-financial assets, financial assets and liabilities</a:t>
            </a:r>
            <a:r>
              <a:rPr lang="ru-RU" altLang="ru-RU" sz="2700" b="1" cap="none" dirty="0">
                <a:latin typeface="Times New Roman" panose="02020603050405020304" pitchFamily="18" charset="0"/>
                <a:cs typeface="Times New Roman" panose="02020603050405020304" pitchFamily="18" charset="0"/>
              </a:rPr>
              <a:t>.</a:t>
            </a:r>
            <a:br>
              <a:rPr lang="ru-RU" altLang="ru-RU" sz="2700" b="1" cap="none" dirty="0">
                <a:latin typeface="Times New Roman" panose="02020603050405020304" pitchFamily="18" charset="0"/>
                <a:cs typeface="Times New Roman" panose="02020603050405020304" pitchFamily="18" charset="0"/>
              </a:rPr>
            </a:br>
            <a:r>
              <a:rPr lang="ru-RU" altLang="ru-RU" sz="2700" b="1" cap="none" dirty="0">
                <a:latin typeface="Times New Roman" panose="02020603050405020304" pitchFamily="18" charset="0"/>
                <a:cs typeface="Times New Roman" panose="02020603050405020304" pitchFamily="18" charset="0"/>
              </a:rPr>
              <a:t>	</a:t>
            </a:r>
            <a:r>
              <a:rPr lang="en-US" sz="2700" b="1" cap="none" dirty="0">
                <a:latin typeface="Times New Roman" panose="02020603050405020304" pitchFamily="18" charset="0"/>
                <a:cs typeface="Times New Roman" panose="02020603050405020304" pitchFamily="18" charset="0"/>
              </a:rPr>
              <a:t> “Unified budget classification of the Republic of Azerbaijan” consists of 3 segments</a:t>
            </a:r>
            <a:r>
              <a:rPr lang="ru-RU" sz="2700" b="1" cap="none" dirty="0">
                <a:effectLst/>
                <a:latin typeface="Times New Roman" panose="02020603050405020304" pitchFamily="18" charset="0"/>
                <a:cs typeface="Times New Roman" panose="02020603050405020304" pitchFamily="18" charset="0"/>
              </a:rPr>
              <a:t>:</a:t>
            </a:r>
            <a:br>
              <a:rPr lang="ru-RU" sz="2700" b="1" cap="none" dirty="0">
                <a:effectLst/>
                <a:latin typeface="Times New Roman" panose="02020603050405020304" pitchFamily="18" charset="0"/>
                <a:cs typeface="Times New Roman" panose="02020603050405020304" pitchFamily="18" charset="0"/>
              </a:rPr>
            </a:br>
            <a:r>
              <a:rPr lang="ru-RU" sz="2700" b="1" cap="none" dirty="0">
                <a:effectLst/>
                <a:latin typeface="Times New Roman" panose="02020603050405020304" pitchFamily="18" charset="0"/>
                <a:cs typeface="Times New Roman" panose="02020603050405020304" pitchFamily="18" charset="0"/>
              </a:rPr>
              <a:t>1. </a:t>
            </a:r>
            <a:r>
              <a:rPr lang="en-US" sz="2700" b="1" cap="none" dirty="0">
                <a:effectLst/>
                <a:latin typeface="Times New Roman" panose="02020603050405020304" pitchFamily="18" charset="0"/>
                <a:cs typeface="Times New Roman" panose="02020603050405020304" pitchFamily="18" charset="0"/>
              </a:rPr>
              <a:t>Classification of budget revenues</a:t>
            </a:r>
            <a:r>
              <a:rPr lang="ru-RU" sz="2700" b="1" cap="none" dirty="0">
                <a:effectLst/>
                <a:latin typeface="Times New Roman" panose="02020603050405020304" pitchFamily="18" charset="0"/>
                <a:cs typeface="Times New Roman" panose="02020603050405020304" pitchFamily="18" charset="0"/>
              </a:rPr>
              <a:t/>
            </a:r>
            <a:br>
              <a:rPr lang="ru-RU" sz="2700" b="1" cap="none" dirty="0">
                <a:effectLst/>
                <a:latin typeface="Times New Roman" panose="02020603050405020304" pitchFamily="18" charset="0"/>
                <a:cs typeface="Times New Roman" panose="02020603050405020304" pitchFamily="18" charset="0"/>
              </a:rPr>
            </a:br>
            <a:r>
              <a:rPr lang="ru-RU" sz="2700" b="1" cap="none" dirty="0">
                <a:effectLst/>
                <a:latin typeface="Times New Roman" panose="02020603050405020304" pitchFamily="18" charset="0"/>
                <a:cs typeface="Times New Roman" panose="02020603050405020304" pitchFamily="18" charset="0"/>
              </a:rPr>
              <a:t>2. </a:t>
            </a:r>
            <a:r>
              <a:rPr lang="en-US" sz="2700" b="1" cap="none" dirty="0">
                <a:effectLst/>
                <a:latin typeface="Times New Roman" panose="02020603050405020304" pitchFamily="18" charset="0"/>
                <a:cs typeface="Times New Roman" panose="02020603050405020304" pitchFamily="18" charset="0"/>
              </a:rPr>
              <a:t>Functional classification of budget expenses</a:t>
            </a:r>
            <a:r>
              <a:rPr lang="ru-RU" sz="2700" b="1" cap="none" dirty="0">
                <a:effectLst/>
                <a:latin typeface="Times New Roman" panose="02020603050405020304" pitchFamily="18" charset="0"/>
                <a:cs typeface="Times New Roman" panose="02020603050405020304" pitchFamily="18" charset="0"/>
              </a:rPr>
              <a:t/>
            </a:r>
            <a:br>
              <a:rPr lang="ru-RU" sz="2700" b="1" cap="none" dirty="0">
                <a:effectLst/>
                <a:latin typeface="Times New Roman" panose="02020603050405020304" pitchFamily="18" charset="0"/>
                <a:cs typeface="Times New Roman" panose="02020603050405020304" pitchFamily="18" charset="0"/>
              </a:rPr>
            </a:br>
            <a:r>
              <a:rPr lang="ru-RU" sz="2700" b="1" cap="none" dirty="0">
                <a:effectLst/>
                <a:latin typeface="Times New Roman" panose="02020603050405020304" pitchFamily="18" charset="0"/>
                <a:cs typeface="Times New Roman" panose="02020603050405020304" pitchFamily="18" charset="0"/>
              </a:rPr>
              <a:t>3. </a:t>
            </a:r>
            <a:r>
              <a:rPr lang="en-US" sz="2700" b="1" cap="none" dirty="0">
                <a:effectLst/>
                <a:latin typeface="Times New Roman" panose="02020603050405020304" pitchFamily="18" charset="0"/>
                <a:cs typeface="Times New Roman" panose="02020603050405020304" pitchFamily="18" charset="0"/>
              </a:rPr>
              <a:t>Economic</a:t>
            </a:r>
            <a:r>
              <a:rPr lang="ru-RU" sz="2700" b="1" cap="none" dirty="0">
                <a:effectLst/>
                <a:latin typeface="Times New Roman" panose="02020603050405020304" pitchFamily="18" charset="0"/>
                <a:cs typeface="Times New Roman" panose="02020603050405020304" pitchFamily="18" charset="0"/>
              </a:rPr>
              <a:t> </a:t>
            </a:r>
            <a:r>
              <a:rPr lang="en-US" sz="2700" b="1" cap="none" dirty="0">
                <a:latin typeface="Times New Roman" panose="02020603050405020304" pitchFamily="18" charset="0"/>
                <a:cs typeface="Times New Roman" panose="02020603050405020304" pitchFamily="18" charset="0"/>
              </a:rPr>
              <a:t>classification of budget expenses</a:t>
            </a:r>
            <a:endParaRPr lang="ru-RU" sz="27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595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05D67-6786-49DC-8D06-B1E66EFC0215}"/>
              </a:ext>
            </a:extLst>
          </p:cNvPr>
          <p:cNvSpPr>
            <a:spLocks noGrp="1"/>
          </p:cNvSpPr>
          <p:nvPr>
            <p:ph type="ctrTitle"/>
          </p:nvPr>
        </p:nvSpPr>
        <p:spPr>
          <a:xfrm>
            <a:off x="828741" y="189978"/>
            <a:ext cx="10931307" cy="6406108"/>
          </a:xfrm>
        </p:spPr>
        <p:txBody>
          <a:bodyPr>
            <a:normAutofit fontScale="90000"/>
          </a:bodyPr>
          <a:lstStyle/>
          <a:p>
            <a:r>
              <a:rPr lang="az-Latn-AZ" sz="2200" b="1" dirty="0">
                <a:latin typeface="Times New Roman" panose="02020603050405020304" pitchFamily="18" charset="0"/>
                <a:ea typeface="Times New Roman"/>
                <a:cs typeface="Times New Roman" panose="02020603050405020304" pitchFamily="18" charset="0"/>
              </a:rPr>
              <a:t>	</a:t>
            </a:r>
            <a:r>
              <a:rPr lang="ru-RU" sz="2200" b="1" dirty="0">
                <a:latin typeface="Times New Roman" panose="02020603050405020304" pitchFamily="18" charset="0"/>
                <a:ea typeface="Times New Roman"/>
                <a:cs typeface="Times New Roman" panose="02020603050405020304" pitchFamily="18" charset="0"/>
              </a:rPr>
              <a:t/>
            </a:r>
            <a:br>
              <a:rPr lang="ru-RU" sz="2200" b="1" dirty="0">
                <a:latin typeface="Times New Roman" panose="02020603050405020304" pitchFamily="18" charset="0"/>
                <a:ea typeface="Times New Roman"/>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a:t>
            </a:r>
            <a:r>
              <a:rPr lang="en-US" sz="2400" b="1" cap="none" dirty="0">
                <a:latin typeface="Times New Roman" panose="02020603050405020304" pitchFamily="18" charset="0"/>
                <a:cs typeface="Times New Roman" panose="02020603050405020304" pitchFamily="18" charset="0"/>
              </a:rPr>
              <a:t>Economic</a:t>
            </a:r>
            <a:r>
              <a:rPr lang="ru-RU" sz="2400" b="1" cap="none" dirty="0">
                <a:latin typeface="Times New Roman" panose="02020603050405020304" pitchFamily="18" charset="0"/>
                <a:cs typeface="Times New Roman" panose="02020603050405020304" pitchFamily="18" charset="0"/>
              </a:rPr>
              <a:t> </a:t>
            </a:r>
            <a:r>
              <a:rPr lang="en-US" sz="2400" b="1" cap="none" dirty="0">
                <a:latin typeface="Times New Roman" panose="02020603050405020304" pitchFamily="18" charset="0"/>
                <a:cs typeface="Times New Roman" panose="02020603050405020304" pitchFamily="18" charset="0"/>
              </a:rPr>
              <a:t>classification of budget expenses” segment comprises the following sections:</a:t>
            </a:r>
            <a:r>
              <a:rPr lang="ru-RU" sz="2200" b="1" cap="none" dirty="0">
                <a:effectLst/>
                <a:latin typeface="Times New Roman" panose="02020603050405020304" pitchFamily="18" charset="0"/>
                <a:cs typeface="Times New Roman" panose="02020603050405020304" pitchFamily="18" charset="0"/>
              </a:rPr>
              <a:t/>
            </a:r>
            <a:br>
              <a:rPr lang="ru-RU" sz="2200" b="1" cap="none" dirty="0">
                <a:effectLst/>
                <a:latin typeface="Times New Roman" panose="02020603050405020304" pitchFamily="18" charset="0"/>
                <a:cs typeface="Times New Roman" panose="02020603050405020304" pitchFamily="18" charset="0"/>
              </a:rPr>
            </a:br>
            <a:r>
              <a:rPr lang="ru-RU" sz="2200" b="1" cap="none" dirty="0">
                <a:effectLst/>
                <a:latin typeface="Times New Roman" panose="02020603050405020304" pitchFamily="18" charset="0"/>
                <a:cs typeface="Times New Roman" panose="02020603050405020304" pitchFamily="18" charset="0"/>
              </a:rPr>
              <a:t>1. </a:t>
            </a:r>
            <a:r>
              <a:rPr lang="en-US" sz="2200" b="1" cap="none" dirty="0">
                <a:effectLst/>
                <a:latin typeface="Times New Roman" panose="02020603050405020304" pitchFamily="18" charset="0"/>
                <a:cs typeface="Times New Roman" panose="02020603050405020304" pitchFamily="18" charset="0"/>
              </a:rPr>
              <a:t>Wages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2.</a:t>
            </a:r>
            <a:r>
              <a:rPr lang="az-Latn-AZ" sz="2200" b="1" cap="none" dirty="0">
                <a:latin typeface="Times New Roman" panose="02020603050405020304" pitchFamily="18" charset="0"/>
                <a:cs typeface="Times New Roman" panose="02020603050405020304" pitchFamily="18" charset="0"/>
              </a:rPr>
              <a:t> </a:t>
            </a:r>
            <a:r>
              <a:rPr lang="en-US" sz="2200" b="1" cap="none" dirty="0">
                <a:latin typeface="Times New Roman" panose="02020603050405020304" pitchFamily="18" charset="0"/>
                <a:cs typeface="Times New Roman" panose="02020603050405020304" pitchFamily="18" charset="0"/>
              </a:rPr>
              <a:t>Acquisition of goods (works and services)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3. </a:t>
            </a:r>
            <a:r>
              <a:rPr lang="en-US" sz="2200" b="1" cap="none" dirty="0">
                <a:latin typeface="Times New Roman" panose="02020603050405020304" pitchFamily="18" charset="0"/>
                <a:cs typeface="Times New Roman" panose="02020603050405020304" pitchFamily="18" charset="0"/>
              </a:rPr>
              <a:t>Depreciation</a:t>
            </a:r>
            <a:r>
              <a:rPr lang="ru-RU" sz="2200" b="1" cap="none" dirty="0">
                <a:latin typeface="Times New Roman" panose="02020603050405020304" pitchFamily="18" charset="0"/>
                <a:cs typeface="Times New Roman" panose="02020603050405020304" pitchFamily="18" charset="0"/>
              </a:rPr>
              <a:t>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4. </a:t>
            </a:r>
            <a:r>
              <a:rPr lang="en-US" sz="2200" b="1" cap="none" dirty="0">
                <a:latin typeface="Times New Roman" panose="02020603050405020304" pitchFamily="18" charset="0"/>
                <a:cs typeface="Times New Roman" panose="02020603050405020304" pitchFamily="18" charset="0"/>
              </a:rPr>
              <a:t>Interest payments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5. </a:t>
            </a:r>
            <a:r>
              <a:rPr lang="en-US" sz="2200" b="1" cap="none" dirty="0">
                <a:latin typeface="Times New Roman" panose="02020603050405020304" pitchFamily="18" charset="0"/>
                <a:cs typeface="Times New Roman" panose="02020603050405020304" pitchFamily="18" charset="0"/>
              </a:rPr>
              <a:t>Subsidies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6. </a:t>
            </a:r>
            <a:r>
              <a:rPr lang="en-US" sz="2200" b="1" cap="none" dirty="0">
                <a:latin typeface="Times New Roman" panose="02020603050405020304" pitchFamily="18" charset="0"/>
                <a:cs typeface="Times New Roman" panose="02020603050405020304" pitchFamily="18" charset="0"/>
              </a:rPr>
              <a:t>Grants and other payments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7. </a:t>
            </a:r>
            <a:r>
              <a:rPr lang="en-US" sz="2200" b="1" cap="none" dirty="0">
                <a:latin typeface="Times New Roman" panose="02020603050405020304" pitchFamily="18" charset="0"/>
                <a:cs typeface="Times New Roman" panose="02020603050405020304" pitchFamily="18" charset="0"/>
              </a:rPr>
              <a:t>Social payments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8. </a:t>
            </a:r>
            <a:r>
              <a:rPr lang="en-US" sz="2200" b="1" cap="none" dirty="0">
                <a:latin typeface="Times New Roman" panose="02020603050405020304" pitchFamily="18" charset="0"/>
                <a:cs typeface="Times New Roman" panose="02020603050405020304" pitchFamily="18" charset="0"/>
              </a:rPr>
              <a:t>Non-financial assets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9. </a:t>
            </a:r>
            <a:r>
              <a:rPr lang="en-US" sz="2200" b="1" cap="none" dirty="0">
                <a:latin typeface="Times New Roman" panose="02020603050405020304" pitchFamily="18" charset="0"/>
                <a:cs typeface="Times New Roman" panose="02020603050405020304" pitchFamily="18" charset="0"/>
              </a:rPr>
              <a:t>Financial assets transactions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ru-RU" sz="2200" b="1" cap="none" dirty="0">
                <a:latin typeface="Times New Roman" panose="02020603050405020304" pitchFamily="18" charset="0"/>
                <a:cs typeface="Times New Roman" panose="02020603050405020304" pitchFamily="18" charset="0"/>
              </a:rPr>
              <a:t>10. </a:t>
            </a:r>
            <a:r>
              <a:rPr lang="en-US" sz="2200" b="1" cap="none" dirty="0">
                <a:latin typeface="Times New Roman" panose="02020603050405020304" pitchFamily="18" charset="0"/>
                <a:cs typeface="Times New Roman" panose="02020603050405020304" pitchFamily="18" charset="0"/>
              </a:rPr>
              <a:t>Liabilities transactions</a:t>
            </a:r>
            <a:r>
              <a:rPr lang="ru-RU" sz="2200" b="1" cap="none" dirty="0">
                <a:latin typeface="Times New Roman" panose="02020603050405020304" pitchFamily="18" charset="0"/>
                <a:cs typeface="Times New Roman" panose="02020603050405020304" pitchFamily="18" charset="0"/>
              </a:rPr>
              <a:t/>
            </a:r>
            <a:br>
              <a:rPr lang="ru-RU" sz="2200" b="1" cap="none" dirty="0">
                <a:latin typeface="Times New Roman" panose="02020603050405020304" pitchFamily="18" charset="0"/>
                <a:cs typeface="Times New Roman" panose="02020603050405020304" pitchFamily="18" charset="0"/>
              </a:rPr>
            </a:br>
            <a:r>
              <a:rPr lang="az-Latn-AZ" sz="2200" b="1" cap="none" dirty="0">
                <a:latin typeface="Times New Roman" panose="02020603050405020304" pitchFamily="18" charset="0"/>
                <a:cs typeface="Times New Roman" panose="02020603050405020304" pitchFamily="18" charset="0"/>
              </a:rPr>
              <a:t/>
            </a:r>
            <a:br>
              <a:rPr lang="az-Latn-AZ" sz="2200" b="1" cap="none" dirty="0">
                <a:latin typeface="Times New Roman" panose="02020603050405020304" pitchFamily="18" charset="0"/>
                <a:cs typeface="Times New Roman" panose="02020603050405020304" pitchFamily="18" charset="0"/>
              </a:rPr>
            </a:b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The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Resolution of the Board of the Ministry of Finance of the Republic of Azerbaijan dated July 22, 2016 approved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the </a:t>
            </a:r>
            <a:r>
              <a:rPr lang="en-US"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a:t>
            </a:r>
            <a:r>
              <a:rPr lang="en-US" sz="2200" b="1" cap="none" dirty="0">
                <a:solidFill>
                  <a:srgbClr val="FF0000"/>
                </a:solidFill>
                <a:highlight>
                  <a:srgbClr val="00FFFF"/>
                </a:highlight>
                <a:latin typeface="Times New Roman" panose="02020603050405020304" pitchFamily="18" charset="0"/>
                <a:cs typeface="Times New Roman" panose="02020603050405020304" pitchFamily="18" charset="0"/>
              </a:rPr>
              <a:t>Rules for accounting by </a:t>
            </a:r>
            <a:r>
              <a:rPr lang="en-US"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organizations, </a:t>
            </a:r>
            <a:r>
              <a:rPr lang="en-US" sz="2200" b="1" cap="none" dirty="0">
                <a:solidFill>
                  <a:srgbClr val="FF0000"/>
                </a:solidFill>
                <a:highlight>
                  <a:srgbClr val="00FFFF"/>
                </a:highlight>
                <a:latin typeface="Times New Roman" panose="02020603050405020304" pitchFamily="18" charset="0"/>
                <a:cs typeface="Times New Roman" panose="02020603050405020304" pitchFamily="18" charset="0"/>
              </a:rPr>
              <a:t>financed from the state </a:t>
            </a:r>
            <a:r>
              <a:rPr lang="en-US"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budget, of funds allocated </a:t>
            </a:r>
            <a:r>
              <a:rPr lang="en-US" sz="2200" b="1" cap="none" dirty="0">
                <a:solidFill>
                  <a:srgbClr val="FF0000"/>
                </a:solidFill>
                <a:highlight>
                  <a:srgbClr val="00FFFF"/>
                </a:highlight>
                <a:latin typeface="Times New Roman" panose="02020603050405020304" pitchFamily="18" charset="0"/>
                <a:cs typeface="Times New Roman" panose="02020603050405020304" pitchFamily="18" charset="0"/>
              </a:rPr>
              <a:t>on the basis of the economic classification of budget funds </a:t>
            </a:r>
            <a:r>
              <a:rPr lang="en-US"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in </a:t>
            </a:r>
            <a:r>
              <a:rPr lang="en-US" sz="2200" b="1" cap="none" dirty="0">
                <a:solidFill>
                  <a:srgbClr val="FF0000"/>
                </a:solidFill>
                <a:highlight>
                  <a:srgbClr val="00FFFF"/>
                </a:highlight>
                <a:latin typeface="Times New Roman" panose="02020603050405020304" pitchFamily="18" charset="0"/>
                <a:cs typeface="Times New Roman" panose="02020603050405020304" pitchFamily="18" charset="0"/>
              </a:rPr>
              <a:t>the relevant accounts and sub-accounts of the Chart of Accounts, in accordance with the Unified Budget Classification of the Republic of Azerbaijan</a:t>
            </a:r>
            <a:r>
              <a:rPr lang="en-US" sz="2200" b="1" cap="none" dirty="0" smtClean="0">
                <a:solidFill>
                  <a:srgbClr val="FF0000"/>
                </a:solidFill>
                <a:highlight>
                  <a:srgbClr val="00FFFF"/>
                </a:highlight>
                <a:latin typeface="Times New Roman" panose="02020603050405020304" pitchFamily="18" charset="0"/>
                <a:cs typeface="Times New Roman" panose="02020603050405020304" pitchFamily="18" charset="0"/>
              </a:rPr>
              <a:t>"</a:t>
            </a:r>
            <a:r>
              <a:rPr lang="ru-RU" sz="2200" b="1" cap="none" dirty="0">
                <a:solidFill>
                  <a:srgbClr val="FF0000"/>
                </a:solidFill>
                <a:highlight>
                  <a:srgbClr val="FFFF00"/>
                </a:highlight>
                <a:latin typeface="Times New Roman" panose="02020603050405020304" pitchFamily="18" charset="0"/>
                <a:cs typeface="Times New Roman" panose="02020603050405020304" pitchFamily="18" charset="0"/>
              </a:rPr>
              <a:t/>
            </a:r>
            <a:br>
              <a:rPr lang="ru-RU" sz="2200" b="1" cap="none" dirty="0">
                <a:solidFill>
                  <a:srgbClr val="FF0000"/>
                </a:solidFill>
                <a:highlight>
                  <a:srgbClr val="FFFF00"/>
                </a:highlight>
                <a:latin typeface="Times New Roman" panose="02020603050405020304" pitchFamily="18" charset="0"/>
                <a:cs typeface="Times New Roman" panose="02020603050405020304" pitchFamily="18" charset="0"/>
              </a:rPr>
            </a:b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Defines the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rules of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keeping records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by organizations,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financed from the state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budget, of funds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allocated on the basis of the economic classification of budget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funds,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in the appropriate accounts and sub-accounts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of the Chart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of Accounts, according to the United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Budget Classification of the </a:t>
            </a:r>
            <a:r>
              <a:rPr lang="en-US" sz="2200" b="1" cap="none" dirty="0">
                <a:solidFill>
                  <a:srgbClr val="FF0000"/>
                </a:solidFill>
                <a:highlight>
                  <a:srgbClr val="FFFF00"/>
                </a:highlight>
                <a:latin typeface="Times New Roman" panose="02020603050405020304" pitchFamily="18" charset="0"/>
                <a:cs typeface="Times New Roman" panose="02020603050405020304" pitchFamily="18" charset="0"/>
              </a:rPr>
              <a:t>Republic of </a:t>
            </a:r>
            <a:r>
              <a:rPr lang="en-US"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Azerbaijan</a:t>
            </a:r>
            <a:r>
              <a:rPr lang="ru-RU" sz="2200" b="1" cap="none" dirty="0" smtClean="0">
                <a:solidFill>
                  <a:srgbClr val="FF0000"/>
                </a:solidFill>
                <a:highlight>
                  <a:srgbClr val="FFFF00"/>
                </a:highlight>
                <a:latin typeface="Times New Roman" panose="02020603050405020304" pitchFamily="18" charset="0"/>
                <a:cs typeface="Times New Roman" panose="02020603050405020304" pitchFamily="18" charset="0"/>
              </a:rPr>
              <a:t>.</a:t>
            </a:r>
            <a:endParaRPr lang="ru-RU" sz="2200" b="1" cap="none" dirty="0">
              <a:solidFill>
                <a:srgbClr val="FF0000"/>
              </a:solidFill>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5660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211</TotalTime>
  <Words>10</Words>
  <Application>Microsoft Office PowerPoint</Application>
  <PresentationFormat>Широкоэкранный</PresentationFormat>
  <Paragraphs>6</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Times New Roman</vt:lpstr>
      <vt:lpstr>Trebuchet MS</vt:lpstr>
      <vt:lpstr>Tw Cen MT</vt:lpstr>
      <vt:lpstr>Circuit</vt:lpstr>
      <vt:lpstr>Презентация PowerPoint</vt:lpstr>
      <vt:lpstr>  Accounting in the Republic of Azerbaijan is regulated in accordance with the Law of the Republic of Azerbaijan “On Accounting”.   In accordance with the Law “On Accounting”, budgetary organizations and municipal authorities prepare financial statements based on IFRS for the public sector.  Based on IFRS for the public sector, “Accounting Rules in accordance with International Financial Reporting Standards for the Public Sector” were developed and put into effect, approved by the Resolution of the Board of the Ministry of Finance of the Republic of Azerbaijan dated December 25, 2018.  These rules approved a Unified Chart of Accounts for budgetary organizations, developed on the basis of IFRS for public sector.</vt:lpstr>
      <vt:lpstr> chart of accounts consists of 9 sections:    section 1. “Short term assets”; section 2. “Long term assets”; section 3. “Short term liabilities”; section 4. “Long term liabilities”; section 5. “Net assets (Equity)”; section 6. “Revenues”;  section 7. “Expenses”; section 8. “Profit (Loss)”; section 9. “Income Tax”.  The Chart of accounts is intended for all levels of government (central and local). The Chart of accounts and budget classification (codes) are separate structures. Financial statements are generated from the structures of the Chart of accounts. Budget reports are generated from budget classification structures (codes).</vt:lpstr>
      <vt:lpstr>                    .   The "Unified Budget Classification of the Republic of Azerbaijan" was approved by the Decree of the Cabinet of Ministers of the Republic of Azerbaijan on October 11, 2018.   The “Unified Budget Classification of the Republic of Azerbaijan” fully complies with GFS standards. Classification is mandatory for all budget organizations.   The GFS statistical reporting system uses the following encoding to identify types of operations, other economic flows and stocks, assets and liabilities:   - codes starting with the number 1 refer to revenues;              - codes starting with 2 refer to expenses;              - codes beginning with 3 refer to transactions with non-financial assets, financial assets and liabilities.   “Unified budget classification of the Republic of Azerbaijan” consists of 3 segments: 1. Classification of budget revenues 2. Functional classification of budget expenses 3. Economic classification of budget expenses</vt:lpstr>
      <vt:lpstr>             ”Economic classification of budget expenses” segment comprises the following sections: 1. Wages 2. Acquisition of goods (works and services) 3. Depreciation  4. Interest payments 5. Subsidies 6. Grants and other payments 7. Social payments 8. Non-financial assets 9. Financial assets transactions 10. Liabilities transactions  The Resolution of the Board of the Ministry of Finance of the Republic of Azerbaijan dated July 22, 2016 approved the "Rules for accounting by organizations, financed from the state budget, of funds allocated on the basis of the economic classification of budget funds in the relevant accounts and sub-accounts of the Chart of Accounts, in accordance with the Unified Budget Classification of the Republic of Azerbaijan" Defines the rules of keeping records by organizations, financed from the state budget, of funds allocated on the basis of the economic classification of budget funds, in the appropriate accounts and sub-accounts of the Chart of Accounts, according to the United Budget Classification of the Republic of Azerbaijan.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Реулирование бухгалтерского учета в Азербайджанской Республике ведется в соответствии с Законом Азербайджанской Республики «О бухгалтерском учете».  В Законе «О бухгалтерском учете», организации составляют финансовые отчеты в следующем порядке:  Предприятия общественного значения – в соответствии с Международными стандартами финансовой отчетности; Коммерческие организации, за исключением предприятий общественного значения и субъектов малого предпринимательства – в соответствии с Национальными стандартами бухгалтерского учета для коммерческих организаций или же, в зависимости от их выбора, в соответствии с Международными стандартами финансовой отчетности; Бюджетные организации, муниципальные органы и внебюджетные государственные фонды – в соответствии с Национальными стандартами бухгалтерского учета для бюджетных организаций;  Неправительственные организации- в соответствии с Национальными стандартами бухгалтерского учета для неправительственных организаций.</dc:title>
  <dc:creator>Firuze Abdullayeva</dc:creator>
  <cp:lastModifiedBy>Владимир Иванович</cp:lastModifiedBy>
  <cp:revision>23</cp:revision>
  <dcterms:created xsi:type="dcterms:W3CDTF">2019-10-19T10:21:29Z</dcterms:created>
  <dcterms:modified xsi:type="dcterms:W3CDTF">2019-10-30T12:08:37Z</dcterms:modified>
</cp:coreProperties>
</file>