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66" r:id="rId4"/>
    <p:sldId id="267" r:id="rId5"/>
    <p:sldId id="265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-84" y="-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2019.10.09.</a:t>
            </a:fld>
            <a:endParaRPr lang="hu-HU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2019.10.09.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2019.10.09.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2019.10.09.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2019.10.09.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2019.10.09.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2019.10.09.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2019.10.09.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2019.10.09.</a:t>
            </a:fld>
            <a:endParaRPr lang="hu-H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2019.10.09.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2019.10.09.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01294E-6B87-4DB3-A2DF-96D95CCEC438}" type="datetimeFigureOut">
              <a:rPr lang="hu-HU" smtClean="0"/>
              <a:t>2019.10.09.</a:t>
            </a:fld>
            <a:endParaRPr lang="hu-H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pempal.org/events/iacop-internal-control-wg-and-audit-practice-wg-meeting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29519918-7F3F-466E-B4C7-FAFF556CC1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2768145"/>
            <a:ext cx="9068586" cy="2590800"/>
          </a:xfrm>
        </p:spPr>
        <p:txBody>
          <a:bodyPr/>
          <a:lstStyle/>
          <a:p>
            <a:r>
              <a:rPr lang="hu-HU" b="1" dirty="0" smtClean="0"/>
              <a:t>OBJECTIVES OF THE MEETING</a:t>
            </a:r>
            <a:r>
              <a:rPr lang="hu-HU" dirty="0"/>
              <a:t/>
            </a:r>
            <a:br>
              <a:rPr lang="hu-HU" dirty="0"/>
            </a:b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xmlns="" id="{402BCCF4-7A9C-47CB-B13F-0C0CA197A7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0225" y="5038312"/>
            <a:ext cx="9070848" cy="457201"/>
          </a:xfrm>
        </p:spPr>
        <p:txBody>
          <a:bodyPr>
            <a:noAutofit/>
          </a:bodyPr>
          <a:lstStyle/>
          <a:p>
            <a:r>
              <a:rPr lang="en-GB" dirty="0" smtClean="0"/>
              <a:t>Edit </a:t>
            </a:r>
            <a:r>
              <a:rPr lang="en-GB" dirty="0"/>
              <a:t>Nemeth, Leader of WG</a:t>
            </a:r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xmlns="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835" y="2080341"/>
            <a:ext cx="3810027" cy="100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1916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631" y="310094"/>
            <a:ext cx="11827762" cy="1371600"/>
          </a:xfrm>
        </p:spPr>
        <p:txBody>
          <a:bodyPr>
            <a:normAutofit/>
          </a:bodyPr>
          <a:lstStyle/>
          <a:p>
            <a:pPr algn="ctr"/>
            <a:r>
              <a:rPr lang="hu-HU" dirty="0" err="1" smtClean="0"/>
              <a:t>Objectives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meeting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522" y="2067494"/>
            <a:ext cx="10687791" cy="3931920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5" name="Tartalom helye 2">
            <a:extLst>
              <a:ext uri="{FF2B5EF4-FFF2-40B4-BE49-F238E27FC236}">
                <a16:creationId xmlns:a16="http://schemas.microsoft.com/office/drawing/2014/main" xmlns="" id="{B3390D41-982B-496C-A441-F93187F9654C}"/>
              </a:ext>
            </a:extLst>
          </p:cNvPr>
          <p:cNvSpPr txBox="1">
            <a:spLocks/>
          </p:cNvSpPr>
          <p:nvPr/>
        </p:nvSpPr>
        <p:spPr>
          <a:xfrm>
            <a:off x="676611" y="2192046"/>
            <a:ext cx="1069995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 defTabSz="9144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lvl1pPr>
            <a:lvl2pPr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/>
            </a:lvl2pPr>
            <a:lvl3pPr marL="731520"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3pPr>
            <a:lvl4pPr marL="1005840"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4pPr>
            <a:lvl5pPr marL="1280160"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5pPr>
            <a:lvl6pPr marL="16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6pPr>
            <a:lvl7pPr marL="19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7pPr>
            <a:lvl8pPr marL="22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8pPr>
            <a:lvl9pPr marL="25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9pPr>
          </a:lstStyle>
          <a:p>
            <a:pPr marL="274320" indent="-274320" algn="just">
              <a:lnSpc>
                <a:spcPct val="9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400" dirty="0"/>
              <a:t>Present the draft PEMPAL Guidance for internal auditors on assessing the effectiveness of internal control, and agree on the Glossary of the key internal control terms</a:t>
            </a:r>
            <a:endParaRPr lang="hu-HU" sz="2400" dirty="0"/>
          </a:p>
          <a:p>
            <a:pPr marL="274320" indent="-274320" algn="just">
              <a:lnSpc>
                <a:spcPct val="9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400" dirty="0"/>
              <a:t>Explore practical tools applied in the public sector for implementing COSO principles related to risk management and control activities</a:t>
            </a:r>
            <a:endParaRPr lang="hu-HU" sz="2400" dirty="0"/>
          </a:p>
          <a:p>
            <a:pPr marL="274320" indent="-274320" algn="just">
              <a:lnSpc>
                <a:spcPct val="9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400" dirty="0"/>
              <a:t>Learn from good practices in public financial management and internal control implementation in the public sector </a:t>
            </a:r>
            <a:endParaRPr lang="hu-HU" sz="2400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xmlns="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4394" y="5857868"/>
            <a:ext cx="3810027" cy="100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5378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err="1" smtClean="0"/>
              <a:t>Expected</a:t>
            </a:r>
            <a:r>
              <a:rPr lang="hu-HU" dirty="0" smtClean="0"/>
              <a:t> </a:t>
            </a:r>
            <a:r>
              <a:rPr lang="hu-HU" dirty="0" err="1" smtClean="0"/>
              <a:t>outcomes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Draft PEMPAL Guidance for internal auditors on assessing the effectiveness of internal control by covering all COSO components</a:t>
            </a:r>
            <a:endParaRPr lang="hu-HU" dirty="0"/>
          </a:p>
          <a:p>
            <a:r>
              <a:rPr lang="en-US" dirty="0"/>
              <a:t>Draft Glossary on internal </a:t>
            </a:r>
            <a:r>
              <a:rPr lang="en-US" dirty="0" smtClean="0"/>
              <a:t>control</a:t>
            </a:r>
            <a:endParaRPr lang="hu-HU" dirty="0" smtClean="0"/>
          </a:p>
          <a:p>
            <a:endParaRPr lang="hu-HU" dirty="0"/>
          </a:p>
          <a:p>
            <a:r>
              <a:rPr lang="hu-HU" dirty="0" smtClean="0">
                <a:solidFill>
                  <a:srgbClr val="FF0000"/>
                </a:solidFill>
              </a:rPr>
              <a:t>PROFESSIONAL DISCUSSIONS and EXCHANGE OF GOOD PRACTICES</a:t>
            </a:r>
            <a:endParaRPr lang="hu-HU" dirty="0">
              <a:solidFill>
                <a:srgbClr val="FF0000"/>
              </a:solidFill>
            </a:endParaRP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xmlns="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4394" y="5857868"/>
            <a:ext cx="3810027" cy="100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2236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3974" y="335953"/>
            <a:ext cx="10972800" cy="1143000"/>
          </a:xfrm>
        </p:spPr>
        <p:txBody>
          <a:bodyPr/>
          <a:lstStyle/>
          <a:p>
            <a:pPr algn="ctr"/>
            <a:r>
              <a:rPr lang="hu-HU" dirty="0" err="1" smtClean="0"/>
              <a:t>Pre-meeting</a:t>
            </a:r>
            <a:r>
              <a:rPr lang="hu-HU" dirty="0" smtClean="0"/>
              <a:t> </a:t>
            </a:r>
            <a:r>
              <a:rPr lang="hu-HU" dirty="0" err="1" smtClean="0"/>
              <a:t>reading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68977" y="1468748"/>
            <a:ext cx="10972800" cy="438912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Pre-meeting reading (www.pempal.org)</a:t>
            </a:r>
            <a:endParaRPr lang="hu-HU" sz="2000" dirty="0"/>
          </a:p>
          <a:p>
            <a:pPr lvl="0"/>
            <a:r>
              <a:rPr lang="en-GB" sz="2800" dirty="0"/>
              <a:t>Mandatory:   </a:t>
            </a:r>
            <a:endParaRPr lang="hu-HU" sz="2000" dirty="0"/>
          </a:p>
          <a:p>
            <a:pPr lvl="1"/>
            <a:r>
              <a:rPr lang="en-GB" dirty="0"/>
              <a:t>Welcome to PEMPAL guide (for the new joiners)</a:t>
            </a:r>
            <a:endParaRPr lang="hu-HU" sz="1800" dirty="0"/>
          </a:p>
          <a:p>
            <a:pPr lvl="1"/>
            <a:r>
              <a:rPr lang="en-GB" dirty="0"/>
              <a:t>PEMPAL Guidance for internal auditors on assessing the effectiveness of internal control: </a:t>
            </a:r>
            <a:r>
              <a:rPr lang="en-US" u="sng" dirty="0">
                <a:hlinkClick r:id="rId2"/>
              </a:rPr>
              <a:t>https://www.pempal.org/events/iacop-internal-control-wg-and-audit-practice-wg-meetings</a:t>
            </a:r>
            <a:r>
              <a:rPr lang="en-GB" dirty="0"/>
              <a:t> (all participants)</a:t>
            </a:r>
            <a:endParaRPr lang="hu-HU" sz="1800" dirty="0"/>
          </a:p>
          <a:p>
            <a:pPr lvl="1"/>
            <a:r>
              <a:rPr lang="en-GB" dirty="0"/>
              <a:t>PEMPAL Internal Control Glossary (all participants)</a:t>
            </a:r>
            <a:endParaRPr lang="hu-HU" sz="1800" dirty="0"/>
          </a:p>
          <a:p>
            <a:pPr lvl="0"/>
            <a:r>
              <a:rPr lang="en-GB" sz="2800" dirty="0"/>
              <a:t>Recommended: IACOP knowledge products</a:t>
            </a:r>
            <a:endParaRPr lang="hu-HU" sz="2000" dirty="0"/>
          </a:p>
          <a:p>
            <a:endParaRPr lang="hu-HU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xmlns="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3366" y="6001972"/>
            <a:ext cx="3261055" cy="856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5860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1174" y="488214"/>
            <a:ext cx="100584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Formats and need for active participation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522" y="2067494"/>
            <a:ext cx="10687791" cy="3931920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5" name="Tartalom helye 2">
            <a:extLst>
              <a:ext uri="{FF2B5EF4-FFF2-40B4-BE49-F238E27FC236}">
                <a16:creationId xmlns:a16="http://schemas.microsoft.com/office/drawing/2014/main" xmlns="" id="{B3390D41-982B-496C-A441-F93187F9654C}"/>
              </a:ext>
            </a:extLst>
          </p:cNvPr>
          <p:cNvSpPr txBox="1">
            <a:spLocks/>
          </p:cNvSpPr>
          <p:nvPr/>
        </p:nvSpPr>
        <p:spPr>
          <a:xfrm>
            <a:off x="1199125" y="2079822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endParaRPr lang="en-GB" sz="2400" dirty="0" smtClean="0"/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hu-HU" sz="2600" dirty="0" err="1" smtClean="0"/>
              <a:t>Presentation</a:t>
            </a:r>
            <a:r>
              <a:rPr lang="hu-HU" sz="2600" dirty="0" err="1" smtClean="0"/>
              <a:t>s</a:t>
            </a:r>
            <a:r>
              <a:rPr lang="hu-HU" sz="2600" dirty="0" smtClean="0"/>
              <a:t>, </a:t>
            </a:r>
            <a:r>
              <a:rPr lang="en-GB" sz="2600" dirty="0" smtClean="0"/>
              <a:t>panel </a:t>
            </a:r>
            <a:r>
              <a:rPr lang="en-GB" sz="2600" dirty="0"/>
              <a:t>discussion, table </a:t>
            </a:r>
            <a:r>
              <a:rPr lang="en-GB" sz="2600" dirty="0" smtClean="0"/>
              <a:t>discussions</a:t>
            </a:r>
            <a:r>
              <a:rPr lang="hu-HU" sz="2600" dirty="0" smtClean="0"/>
              <a:t>, </a:t>
            </a:r>
            <a:r>
              <a:rPr lang="hu-HU" sz="2600" dirty="0" err="1" smtClean="0"/>
              <a:t>fish</a:t>
            </a:r>
            <a:r>
              <a:rPr lang="hu-HU" sz="2600" dirty="0" smtClean="0"/>
              <a:t> </a:t>
            </a:r>
            <a:r>
              <a:rPr lang="hu-HU" sz="2600" dirty="0" err="1" smtClean="0"/>
              <a:t>bowl</a:t>
            </a:r>
            <a:r>
              <a:rPr lang="hu-HU" sz="2600" dirty="0" smtClean="0"/>
              <a:t>, </a:t>
            </a:r>
            <a:r>
              <a:rPr lang="hu-HU" sz="2600" dirty="0" err="1" smtClean="0"/>
              <a:t>world</a:t>
            </a:r>
            <a:r>
              <a:rPr lang="hu-HU" sz="2600" dirty="0" smtClean="0"/>
              <a:t> café</a:t>
            </a:r>
            <a:r>
              <a:rPr lang="en-GB" sz="2600" dirty="0" smtClean="0"/>
              <a:t> </a:t>
            </a:r>
            <a:r>
              <a:rPr lang="en-GB" sz="2600" dirty="0"/>
              <a:t>– we seek for everybody's active </a:t>
            </a:r>
            <a:r>
              <a:rPr lang="en-GB" sz="2600" dirty="0" smtClean="0"/>
              <a:t>contribution</a:t>
            </a:r>
            <a:endParaRPr lang="hu-HU" sz="2600" dirty="0" smtClean="0"/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hu-HU" sz="2600" dirty="0" err="1" smtClean="0"/>
              <a:t>Use</a:t>
            </a:r>
            <a:r>
              <a:rPr lang="hu-HU" sz="2600" dirty="0" smtClean="0"/>
              <a:t> </a:t>
            </a:r>
            <a:r>
              <a:rPr lang="hu-HU" sz="2600" dirty="0" err="1" smtClean="0"/>
              <a:t>the</a:t>
            </a:r>
            <a:r>
              <a:rPr lang="hu-HU" sz="2600" dirty="0" smtClean="0"/>
              <a:t> </a:t>
            </a:r>
            <a:r>
              <a:rPr lang="hu-HU" sz="2600" dirty="0" err="1" smtClean="0"/>
              <a:t>networking</a:t>
            </a:r>
            <a:r>
              <a:rPr lang="hu-HU" sz="2600" dirty="0" smtClean="0"/>
              <a:t> </a:t>
            </a:r>
            <a:r>
              <a:rPr lang="hu-HU" sz="2600" dirty="0" err="1" smtClean="0"/>
              <a:t>breaks</a:t>
            </a:r>
            <a:r>
              <a:rPr lang="hu-HU" sz="2600" dirty="0" smtClean="0"/>
              <a:t> </a:t>
            </a:r>
            <a:r>
              <a:rPr lang="hu-HU" sz="2600" dirty="0" err="1" smtClean="0"/>
              <a:t>to</a:t>
            </a:r>
            <a:r>
              <a:rPr lang="hu-HU" sz="2600" dirty="0" smtClean="0"/>
              <a:t> </a:t>
            </a:r>
            <a:r>
              <a:rPr lang="hu-HU" sz="2600" dirty="0" err="1" smtClean="0"/>
              <a:t>approach</a:t>
            </a:r>
            <a:r>
              <a:rPr lang="hu-HU" sz="2600" dirty="0" smtClean="0"/>
              <a:t> </a:t>
            </a:r>
            <a:r>
              <a:rPr lang="hu-HU" sz="2600" dirty="0" err="1" smtClean="0"/>
              <a:t>our</a:t>
            </a:r>
            <a:r>
              <a:rPr lang="hu-HU" sz="2600" dirty="0" smtClean="0"/>
              <a:t> </a:t>
            </a:r>
            <a:r>
              <a:rPr lang="hu-HU" sz="2600" dirty="0" err="1" smtClean="0"/>
              <a:t>experts</a:t>
            </a:r>
            <a:r>
              <a:rPr lang="hu-HU" sz="2600" dirty="0" smtClean="0"/>
              <a:t> </a:t>
            </a:r>
            <a:r>
              <a:rPr lang="hu-HU" sz="2600" dirty="0" err="1" smtClean="0"/>
              <a:t>or</a:t>
            </a:r>
            <a:r>
              <a:rPr lang="hu-HU" sz="2600" dirty="0" smtClean="0"/>
              <a:t> </a:t>
            </a:r>
            <a:r>
              <a:rPr lang="hu-HU" sz="2600" dirty="0" err="1" smtClean="0"/>
              <a:t>the</a:t>
            </a:r>
            <a:r>
              <a:rPr lang="hu-HU" sz="2600" dirty="0" smtClean="0"/>
              <a:t> </a:t>
            </a:r>
            <a:r>
              <a:rPr lang="hu-HU" sz="2600" dirty="0" err="1" smtClean="0"/>
              <a:t>leadership</a:t>
            </a:r>
            <a:r>
              <a:rPr lang="hu-HU" sz="2600" dirty="0" smtClean="0"/>
              <a:t> of </a:t>
            </a:r>
            <a:r>
              <a:rPr lang="hu-HU" sz="2600" dirty="0" err="1" smtClean="0"/>
              <a:t>the</a:t>
            </a:r>
            <a:r>
              <a:rPr lang="hu-HU" sz="2600" dirty="0" smtClean="0"/>
              <a:t> ICWG</a:t>
            </a:r>
            <a:r>
              <a:rPr lang="en-GB" sz="2600" dirty="0" smtClean="0"/>
              <a:t> </a:t>
            </a:r>
            <a:endParaRPr lang="en-GB" sz="2600" dirty="0"/>
          </a:p>
          <a:p>
            <a:pPr marL="0" indent="0">
              <a:buNone/>
            </a:pPr>
            <a:endParaRPr lang="en-GB" sz="2400" dirty="0" smtClean="0"/>
          </a:p>
          <a:p>
            <a:pPr marL="0" indent="0" algn="ctr">
              <a:buNone/>
            </a:pPr>
            <a:r>
              <a:rPr lang="en-GB" sz="2400" b="1" dirty="0" smtClean="0"/>
              <a:t>THE MORE YOU WILL BE INVOLVED THE MORE </a:t>
            </a:r>
            <a:r>
              <a:rPr lang="en-GB" sz="2400" b="1" dirty="0" smtClean="0"/>
              <a:t>YOU</a:t>
            </a:r>
            <a:r>
              <a:rPr lang="hu-HU" sz="2400" b="1" dirty="0" smtClean="0"/>
              <a:t> CAN</a:t>
            </a:r>
            <a:r>
              <a:rPr lang="en-GB" sz="2400" b="1" dirty="0" smtClean="0"/>
              <a:t> </a:t>
            </a:r>
            <a:r>
              <a:rPr lang="en-GB" sz="2400" b="1" dirty="0" smtClean="0"/>
              <a:t>LEARN!</a:t>
            </a:r>
          </a:p>
          <a:p>
            <a:endParaRPr lang="en-GB" sz="2400" dirty="0" smtClean="0"/>
          </a:p>
          <a:p>
            <a:endParaRPr lang="en-GB" sz="2400" dirty="0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xmlns="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4394" y="5857868"/>
            <a:ext cx="3810027" cy="100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5262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7C3858D4-19B2-436C-89D7-8499AC907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623" y="2357089"/>
            <a:ext cx="9070848" cy="2587752"/>
          </a:xfrm>
        </p:spPr>
        <p:txBody>
          <a:bodyPr/>
          <a:lstStyle/>
          <a:p>
            <a:r>
              <a:rPr lang="en-GB" b="1" dirty="0" smtClean="0"/>
              <a:t>I wish</a:t>
            </a:r>
            <a:r>
              <a:rPr lang="hu-HU" b="1" dirty="0" smtClean="0"/>
              <a:t> US</a:t>
            </a:r>
            <a:r>
              <a:rPr lang="en-GB" b="1" dirty="0" smtClean="0"/>
              <a:t> a very fruitful event</a:t>
            </a:r>
            <a:endParaRPr lang="en-GB" b="1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xmlns="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028" y="2333501"/>
            <a:ext cx="3810027" cy="100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7757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94</TotalTime>
  <Words>219</Words>
  <Application>Microsoft Office PowerPoint</Application>
  <PresentationFormat>Egyéni</PresentationFormat>
  <Paragraphs>25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Áramlás</vt:lpstr>
      <vt:lpstr>OBJECTIVES OF THE MEETING  </vt:lpstr>
      <vt:lpstr>Objectives of the meeting</vt:lpstr>
      <vt:lpstr>Expected outcomes</vt:lpstr>
      <vt:lpstr>Pre-meeting reading</vt:lpstr>
      <vt:lpstr>Formats and need for active participation</vt:lpstr>
      <vt:lpstr>I wish US a very fruitful event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of ICWG</dc:title>
  <dc:creator>Németh Edit</dc:creator>
  <cp:lastModifiedBy>Németh Edit</cp:lastModifiedBy>
  <cp:revision>13</cp:revision>
  <dcterms:created xsi:type="dcterms:W3CDTF">2017-10-14T18:10:15Z</dcterms:created>
  <dcterms:modified xsi:type="dcterms:W3CDTF">2019-10-09T11:32:49Z</dcterms:modified>
</cp:coreProperties>
</file>