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58" r:id="rId5"/>
    <p:sldId id="263" r:id="rId6"/>
    <p:sldId id="270" r:id="rId7"/>
    <p:sldId id="271" r:id="rId8"/>
    <p:sldId id="276" r:id="rId9"/>
    <p:sldId id="277" r:id="rId10"/>
  </p:sldIdLst>
  <p:sldSz cx="12192000" cy="6858000"/>
  <p:notesSz cx="9775825" cy="6669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01">
          <p15:clr>
            <a:srgbClr val="A4A3A4"/>
          </p15:clr>
        </p15:guide>
        <p15:guide id="2" pos="30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00"/>
    <a:srgbClr val="33CCCC"/>
    <a:srgbClr val="99CC00"/>
    <a:srgbClr val="FF0000"/>
    <a:srgbClr val="FFCC00"/>
    <a:srgbClr val="FF9900"/>
    <a:srgbClr val="FFCC99"/>
    <a:srgbClr val="333366"/>
    <a:srgbClr val="007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86" autoAdjust="0"/>
  </p:normalViewPr>
  <p:slideViewPr>
    <p:cSldViewPr snapToGrid="0">
      <p:cViewPr varScale="1">
        <p:scale>
          <a:sx n="113" d="100"/>
          <a:sy n="11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-2040" y="-90"/>
      </p:cViewPr>
      <p:guideLst>
        <p:guide orient="horz" pos="2101"/>
        <p:guide pos="3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37256" cy="333828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290" y="1"/>
            <a:ext cx="4237256" cy="333828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4EBC259E-567B-4A6C-B627-F7FFF2A49685}" type="datetimeFigureOut">
              <a:rPr lang="ru-RU" smtClean="0"/>
              <a:pPr/>
              <a:t>26.03.2018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34197"/>
            <a:ext cx="4237256" cy="333827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290" y="6334197"/>
            <a:ext cx="4237256" cy="333827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EC775CB7-7DEE-4ADB-A803-6212DA3A3D0C}" type="slidenum">
              <a:rPr lang="ru-RU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8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6191" cy="334612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7374" y="0"/>
            <a:ext cx="4236191" cy="334612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31321BD0-CE61-45C7-ADDA-01E3CFC44782}" type="datetimeFigureOut">
              <a:rPr lang="en-US" smtClean="0"/>
              <a:pPr/>
              <a:t>3/26/2018</a:t>
            </a:fld>
            <a:endParaRPr lang="hr-H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7663" y="835025"/>
            <a:ext cx="4000500" cy="224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583" y="3209499"/>
            <a:ext cx="7820659" cy="2625954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34477"/>
            <a:ext cx="4236191" cy="33461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7374" y="6334477"/>
            <a:ext cx="4236191" cy="33461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5694F56B-B12E-465A-AD1D-0FDE0116893B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3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2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3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60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33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10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46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96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1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38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na princip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6364" y="3736977"/>
            <a:ext cx="10515600" cy="81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184525" y="4914900"/>
            <a:ext cx="5510213" cy="65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514475" y="885825"/>
            <a:ext cx="8772525" cy="2743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                   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r-HR" smtClean="0"/>
              <a:t>                    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МИНИСТЕРСТВО ФИНАНСОВ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РЕСПУБЛИКИ МОЛДОВА</a:t>
            </a:r>
            <a:r>
              <a:rPr lang="hr-HR" smtClean="0"/>
              <a:t> </a:t>
            </a:r>
            <a:r>
              <a:t/>
            </a:r>
            <a:br/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013045"/>
            <a:ext cx="1028700" cy="9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3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3071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ru-RU" sz="1200" smtClean="0"/>
            </a:lvl1pPr>
          </a:lstStyle>
          <a:p>
            <a:r>
              <a:rPr lang="ru-RU" dirty="0"/>
              <a:t>О</a:t>
            </a:r>
            <a:r>
              <a:rPr lang="ru-RU" sz="1250" dirty="0">
                <a:latin typeface="Times New Roman"/>
                <a:ea typeface="Times New Roman"/>
              </a:rPr>
              <a:t/>
            </a:r>
            <a:br>
              <a:rPr lang="ru-RU" sz="1250" dirty="0">
                <a:latin typeface="Times New Roman"/>
                <a:ea typeface="Times New Roman"/>
              </a:rPr>
            </a:br>
            <a:r>
              <a:rPr lang="ru-RU" sz="1200" b="1" dirty="0">
                <a:latin typeface="Times New Roman"/>
                <a:ea typeface="Times New Roman"/>
              </a:rPr>
              <a:t> </a:t>
            </a:r>
            <a:r>
              <a:rPr lang="ru-RU" sz="1200" dirty="0">
                <a:latin typeface="Times New Roman"/>
                <a:ea typeface="Calibri"/>
              </a:rPr>
              <a:t/>
            </a:r>
            <a:br>
              <a:rPr lang="ru-RU" sz="1200" dirty="0">
                <a:latin typeface="Times New Roman"/>
                <a:ea typeface="Calibri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61607"/>
            <a:ext cx="10515600" cy="204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12.04.2018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95300" y="147998"/>
            <a:ext cx="3686175" cy="58542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                   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МИНИСТЕРСТВО ФИНАНСОВ</a:t>
            </a:r>
            <a:r>
              <a:rPr lang="hr-HR" smtClean="0"/>
              <a:t> </a:t>
            </a:r>
            <a:r>
              <a:t/>
            </a:r>
            <a:br/>
            <a:r>
              <a:rPr lang="hr-HR" smtClean="0"/>
              <a:t>          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РЕСПУБЛИКИ МОЛДОВА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15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 in doua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1228726" y="133349"/>
            <a:ext cx="2781300" cy="5905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ru-RU" sz="1200" smtClean="0"/>
            </a:lvl1pPr>
          </a:lstStyle>
          <a:p>
            <a:endParaRPr lang="en-US" sz="1200" b="1" dirty="0">
              <a:latin typeface="Times New Roman"/>
              <a:ea typeface="Times New Roman"/>
            </a:endParaRP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10048"/>
            <a:ext cx="3686175" cy="13255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z="1200" b="1" dirty="0">
                <a:latin typeface="Times New Roman"/>
                <a:ea typeface="Times New Roman"/>
              </a:rPr>
              <a:t>                    </a:t>
            </a:r>
            <a:br>
              <a:rPr lang="en-US" sz="1200" b="1" dirty="0">
                <a:latin typeface="Times New Roman"/>
                <a:ea typeface="Times New Roman"/>
              </a:rPr>
            </a:br>
            <a:r>
              <a:rPr lang="en-US" sz="1200" b="1" dirty="0">
                <a:latin typeface="Times New Roman"/>
                <a:ea typeface="Times New Roman"/>
              </a:rPr>
              <a:t/>
            </a:r>
            <a:br>
              <a:rPr lang="en-US" sz="1200" b="1" dirty="0">
                <a:latin typeface="Times New Roman"/>
                <a:ea typeface="Times New Roman"/>
              </a:rPr>
            </a:br>
            <a:r>
              <a:rPr lang="en-US" sz="1200" b="1" dirty="0">
                <a:latin typeface="Times New Roman"/>
                <a:ea typeface="Times New Roman"/>
              </a:rPr>
              <a:t/>
            </a:r>
            <a:br>
              <a:rPr lang="en-US" sz="1200" b="1" dirty="0">
                <a:latin typeface="Times New Roman"/>
                <a:ea typeface="Times New Roman"/>
              </a:rPr>
            </a:br>
            <a:r>
              <a:rPr lang="en-US" sz="1200" b="1" dirty="0">
                <a:latin typeface="Times New Roman"/>
                <a:ea typeface="Times New Roman"/>
              </a:rPr>
              <a:t>                      </a:t>
            </a:r>
            <a:r>
              <a:rPr lang="ru-RU" sz="1200" b="1" dirty="0">
                <a:latin typeface="Times New Roman"/>
                <a:ea typeface="Times New Roman"/>
              </a:rPr>
              <a:t>МИНИСТЕРСТВО ФИНАНСОВ</a:t>
            </a:r>
            <a:r>
              <a:rPr lang="ru-RU" sz="1250" b="1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</a:rPr>
              <a:t/>
            </a:r>
            <a:br>
              <a:rPr lang="ru-RU" sz="1200" dirty="0">
                <a:latin typeface="Times New Roman"/>
                <a:ea typeface="Calibri"/>
              </a:rPr>
            </a:br>
            <a:r>
              <a:rPr lang="ru-RU" sz="1000" dirty="0">
                <a:latin typeface="Times New Roman"/>
                <a:ea typeface="Times New Roman"/>
              </a:rPr>
              <a:t>РЕСПУБЛИКИ МОЛДОВА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o-RO" dirty="0"/>
              <a:t>06.07.2016</a:t>
            </a:r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Pagina     |</a:t>
            </a:r>
          </a:p>
        </p:txBody>
      </p:sp>
      <p:pic>
        <p:nvPicPr>
          <p:cNvPr id="13" name="Picture 12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79770"/>
            <a:ext cx="1028700" cy="9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8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0203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o-RO" dirty="0"/>
              <a:t>06.07.2016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Pagina     |</a:t>
            </a:r>
          </a:p>
        </p:txBody>
      </p:sp>
    </p:spTree>
    <p:extLst>
      <p:ext uri="{BB962C8B-B14F-4D97-AF65-F5344CB8AC3E}">
        <p14:creationId xmlns:p14="http://schemas.microsoft.com/office/powerpoint/2010/main" val="257700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a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o-RO" dirty="0"/>
              <a:t>06.07.2016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Pagina     |</a:t>
            </a:r>
          </a:p>
        </p:txBody>
      </p:sp>
    </p:spTree>
    <p:extLst>
      <p:ext uri="{BB962C8B-B14F-4D97-AF65-F5344CB8AC3E}">
        <p14:creationId xmlns:p14="http://schemas.microsoft.com/office/powerpoint/2010/main" val="23843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e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cu continut si sub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401072"/>
            <a:ext cx="3932237" cy="893091"/>
          </a:xfrm>
          <a:prstGeom prst="rect">
            <a:avLst/>
          </a:prstGeom>
        </p:spPr>
        <p:txBody>
          <a:bodyPr anchor="b"/>
          <a:lstStyle>
            <a:lvl1pPr algn="l"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1401073"/>
            <a:ext cx="6172200" cy="46967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32502"/>
            <a:ext cx="3932237" cy="3673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o-RO" dirty="0"/>
              <a:t>06.07.2016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Pagina     |</a:t>
            </a:r>
          </a:p>
        </p:txBody>
      </p:sp>
    </p:spTree>
    <p:extLst>
      <p:ext uri="{BB962C8B-B14F-4D97-AF65-F5344CB8AC3E}">
        <p14:creationId xmlns:p14="http://schemas.microsoft.com/office/powerpoint/2010/main" val="32991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03"/>
            <a:ext cx="2413057" cy="607439"/>
          </a:xfrm>
          <a:prstGeom prst="rect">
            <a:avLst/>
          </a:prstGeom>
        </p:spPr>
      </p:pic>
      <p:sp>
        <p:nvSpPr>
          <p:cNvPr id="8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o-RO" dirty="0"/>
              <a:t>06.07.2016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Pagina     |</a:t>
            </a:r>
          </a:p>
        </p:txBody>
      </p:sp>
    </p:spTree>
    <p:extLst>
      <p:ext uri="{BB962C8B-B14F-4D97-AF65-F5344CB8AC3E}">
        <p14:creationId xmlns:p14="http://schemas.microsoft.com/office/powerpoint/2010/main" val="4477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56648"/>
            <a:ext cx="12192000" cy="96253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5" r:id="rId6"/>
    <p:sldLayoutId id="2147483773" r:id="rId7"/>
    <p:sldLayoutId id="2147483774" r:id="rId8"/>
    <p:sldLayoutId id="2147483776" r:id="rId9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r-HR" sz="2400" dirty="0" smtClean="0"/>
              <a:t>Ministarstvo financija</a:t>
            </a:r>
            <a:r>
              <a:rPr sz="2400" dirty="0"/>
              <a:t/>
            </a:r>
            <a:br>
              <a:rPr sz="2400" dirty="0"/>
            </a:br>
            <a:r>
              <a:rPr lang="hr-HR" sz="2400" dirty="0" smtClean="0"/>
              <a:t>Republike Moldove 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hr-HR" sz="2400" dirty="0" smtClean="0"/>
              <a:t>Automatizacija računovodstva i izvještavanja na razini proračunskih korisnika u Republici </a:t>
            </a:r>
            <a:r>
              <a:rPr lang="hr-HR" sz="2400" dirty="0" err="1" smtClean="0"/>
              <a:t>Moldovi</a:t>
            </a:r>
            <a:endParaRPr lang="hr-HR" sz="2400" dirty="0"/>
          </a:p>
        </p:txBody>
      </p:sp>
      <p:sp>
        <p:nvSpPr>
          <p:cNvPr id="12" name="Rectangle 11"/>
          <p:cNvSpPr/>
          <p:nvPr/>
        </p:nvSpPr>
        <p:spPr>
          <a:xfrm>
            <a:off x="1962150" y="5639485"/>
            <a:ext cx="810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b="1" dirty="0" smtClean="0">
                <a:latin typeface="Arial" charset="0"/>
              </a:rPr>
              <a:t>Radionica Zajednice prakse za riznicu</a:t>
            </a:r>
            <a:endParaRPr lang="hr-HR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r-HR" smtClean="0"/>
              <a:t> </a:t>
            </a:r>
            <a:r>
              <a:rPr lang="hr-HR" b="1" dirty="0" smtClean="0">
                <a:latin typeface="Arial" charset="0"/>
              </a:rPr>
              <a:t>Baku, Azerbajdžan, 10. – 13. travnja 2018.</a:t>
            </a:r>
            <a:r>
              <a:rPr lang="hr-HR" smtClean="0"/>
              <a:t> </a:t>
            </a:r>
            <a:endParaRPr lang="hr-HR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7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739973"/>
          </a:xfrm>
        </p:spPr>
        <p:txBody>
          <a:bodyPr/>
          <a:lstStyle/>
          <a:p>
            <a:r>
              <a:rPr lang="hr-HR" sz="2400" b="1" dirty="0" smtClean="0">
                <a:latin typeface="+mn-lt"/>
              </a:rPr>
              <a:t>Sadržaj</a:t>
            </a: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250"/>
            <a:ext cx="10915650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Pravni/regulatorni okvir za upravljanje računovodstvom proračunskih korisnika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 smtClean="0"/>
              <a:t>Faze unaprjeđenja automatizacije računovodstva 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Mogućnosti automatiziranog računovodstvenog sustava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 smtClean="0"/>
              <a:t>Strategija razvoja automatiziranog računovodstvenog sustava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b="1" dirty="0"/>
              <a:t>Sadržaj</a:t>
            </a:r>
            <a:endParaRPr lang="hr-HR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2</a:t>
            </a:fld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835507"/>
          </a:xfrm>
        </p:spPr>
        <p:txBody>
          <a:bodyPr/>
          <a:lstStyle/>
          <a:p>
            <a:r>
              <a:rPr lang="hr-HR" sz="2400" b="1" dirty="0"/>
              <a:t>Pravni/regulatorni okvir za upravljanje računovodstvom proračunskih korisnika</a:t>
            </a:r>
            <a:r>
              <a:t/>
            </a:r>
            <a:br/>
            <a:endParaRPr lang="hr-HR" sz="2400" b="1" dirty="0">
              <a:latin typeface="+mn-lt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504825" y="2161308"/>
            <a:ext cx="11401424" cy="3648942"/>
          </a:xfrm>
        </p:spPr>
        <p:txBody>
          <a:bodyPr/>
          <a:lstStyle/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/>
              <a:t>Zakon o proračunu br. 113-XVI od 27. travnja 2007. </a:t>
            </a:r>
            <a:endParaRPr lang="hr-HR" sz="2000" dirty="0"/>
          </a:p>
          <a:p>
            <a:r>
              <a:rPr lang="hr-HR" sz="2000" dirty="0" smtClean="0"/>
              <a:t>Zakon o javnim financijama i fiskalnoj odgovornosti br. 181 od 25. srpnja 2014.</a:t>
            </a:r>
            <a:endParaRPr lang="hr-HR" sz="2000" dirty="0">
              <a:cs typeface="Times New Roman" pitchFamily="18" charset="0"/>
            </a:endParaRPr>
          </a:p>
          <a:p>
            <a:r>
              <a:rPr lang="hr-HR" sz="2000" dirty="0" smtClean="0"/>
              <a:t>Strategija za razvoj upravljanja javnim financijama za 2013. – 2020. (Odluka Vlade br. 573 od 6. kolovoza 2013.) </a:t>
            </a:r>
            <a:endParaRPr lang="hr-HR" sz="2000" dirty="0">
              <a:cs typeface="Times New Roman" pitchFamily="18" charset="0"/>
            </a:endParaRPr>
          </a:p>
          <a:p>
            <a:r>
              <a:rPr lang="hr-HR" sz="2000" dirty="0" smtClean="0"/>
              <a:t>Računski plan i metodološki standardi za računovodstvo i financijsko izvještavanje proračunskih korisnika (Nalog Ministarstva financija br. 216 od 28. prosinca 2015.)</a:t>
            </a:r>
            <a:endParaRPr lang="hr-HR" sz="2000" dirty="0">
              <a:cs typeface="Times New Roman" pitchFamily="18" charset="0"/>
            </a:endParaRPr>
          </a:p>
          <a:p>
            <a:r>
              <a:rPr lang="hr-HR" sz="2000" dirty="0" smtClean="0"/>
              <a:t>Ostali normativni akti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>
          <a:xfrm>
            <a:off x="4552951" y="171450"/>
            <a:ext cx="7258050" cy="4327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b="1" dirty="0"/>
              <a:t>Pravni/regulatorni okvir za upravljanje računovodstvom proračunskih korisnika</a:t>
            </a:r>
            <a:r>
              <a:t/>
            </a:r>
            <a:br/>
            <a:endParaRPr lang="hr-HR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hr-HR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</a:p>
        </p:txBody>
      </p:sp>
    </p:spTree>
    <p:extLst>
      <p:ext uri="{BB962C8B-B14F-4D97-AF65-F5344CB8AC3E}">
        <p14:creationId xmlns:p14="http://schemas.microsoft.com/office/powerpoint/2010/main" val="248914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1241945"/>
            <a:ext cx="11287125" cy="668741"/>
          </a:xfrm>
        </p:spPr>
        <p:txBody>
          <a:bodyPr/>
          <a:lstStyle/>
          <a:p>
            <a:pPr marL="514350" indent="-514350"/>
            <a:r>
              <a:rPr lang="hr-HR" sz="2400" b="1" dirty="0"/>
              <a:t>Faze unaprjeđenja automatizacije računovodstva </a:t>
            </a:r>
            <a:r>
              <a:t/>
            </a:r>
            <a:br/>
            <a:endParaRPr lang="hr-HR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352675"/>
            <a:ext cx="11468099" cy="3810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2000" dirty="0" smtClean="0"/>
              <a:t>1. siječnja 2008. – provedba integriranog informacijskog sustava za računovodstvo u javnim tijelima na temelju platforme 1S 8.0</a:t>
            </a:r>
            <a:endParaRPr lang="hr-HR" sz="20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2000" dirty="0" smtClean="0"/>
              <a:t>1. siječnja 2016. </a:t>
            </a:r>
            <a:endParaRPr lang="hr-HR" sz="2000" dirty="0"/>
          </a:p>
          <a:p>
            <a:pPr>
              <a:lnSpc>
                <a:spcPct val="100000"/>
              </a:lnSpc>
              <a:buClr>
                <a:srgbClr val="333378"/>
              </a:buClr>
              <a:buNone/>
            </a:pPr>
            <a:r>
              <a:rPr lang="hr-HR" sz="2000" dirty="0"/>
              <a:t>­ Računovodstvena reforma (novi računski plan, nova metodologija za računovodstvo i izvještavanje) – ažuriranje softvera 1S 8.0  </a:t>
            </a:r>
          </a:p>
          <a:p>
            <a:pPr>
              <a:buFontTx/>
              <a:buChar char="-"/>
            </a:pPr>
            <a:r>
              <a:rPr lang="hr-HR" sz="2000" dirty="0" smtClean="0"/>
              <a:t>Integracija aplikacije 1S 8.0 s informacijskim sustavom za upravljanje javnim financijama i informacijskim sustavom za nacionalnu poreznu službu</a:t>
            </a:r>
            <a:r>
              <a:rPr lang="hr-HR" sz="2000" dirty="0"/>
              <a:t> </a:t>
            </a:r>
          </a:p>
          <a:p>
            <a:pPr>
              <a:buFontTx/>
              <a:buChar char="-"/>
            </a:pPr>
            <a:r>
              <a:rPr lang="hr-HR" sz="2000" dirty="0" smtClean="0"/>
              <a:t>Faza provedbe softverske aplikacije 1S 8.0 na razini proračunskih korisnika</a:t>
            </a:r>
            <a:r>
              <a:rPr lang="hr-HR" sz="2000" dirty="0"/>
              <a:t> 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endParaRPr lang="hr-HR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48413" y="171450"/>
            <a:ext cx="5214937" cy="620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Faze unaprjeđenja automatizacije računovodstva</a:t>
            </a:r>
            <a:endParaRPr lang="hr-HR" sz="20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4</a:t>
            </a:fld>
            <a:endParaRPr lang="hr-HR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</a:p>
        </p:txBody>
      </p:sp>
    </p:spTree>
    <p:extLst>
      <p:ext uri="{BB962C8B-B14F-4D97-AF65-F5344CB8AC3E}">
        <p14:creationId xmlns:p14="http://schemas.microsoft.com/office/powerpoint/2010/main" val="60242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48413" y="161925"/>
            <a:ext cx="5396897" cy="6705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1" dirty="0"/>
              <a:t>Mogućnosti automatiziranog računovodstvenog sustava</a:t>
            </a:r>
            <a:endParaRPr lang="hr-HR" sz="20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5</a:t>
            </a:fld>
            <a:endParaRPr lang="hr-HR" dirty="0"/>
          </a:p>
        </p:txBody>
      </p:sp>
      <p:sp>
        <p:nvSpPr>
          <p:cNvPr id="17" name="Date Placeholder 4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</a:rPr>
              <a:t>12.04.2018.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358" y="1132764"/>
            <a:ext cx="1164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Mogućnosti automatiziranog računovodstvenog sustava</a:t>
            </a:r>
          </a:p>
          <a:p>
            <a:pPr algn="ctr"/>
            <a:endParaRPr lang="hr-HR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9379" y="4888171"/>
            <a:ext cx="99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50147" y="1857375"/>
            <a:ext cx="4855303" cy="462914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Namira banke i novčanih sredstava;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Namira </a:t>
            </a:r>
            <a:r>
              <a:rPr lang="hr-HR" sz="1800" dirty="0" smtClean="0"/>
              <a:t>odgovorne osobe </a:t>
            </a:r>
            <a:r>
              <a:rPr lang="hr-HR" sz="1800" dirty="0" err="1" smtClean="0"/>
              <a:t>расчеты</a:t>
            </a:r>
            <a:r>
              <a:rPr lang="hr-HR" sz="1800" dirty="0" smtClean="0"/>
              <a:t> </a:t>
            </a:r>
            <a:r>
              <a:rPr lang="hr-HR" sz="1800" dirty="0" smtClean="0"/>
              <a:t>с подотчетными лицами;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Namira </a:t>
            </a:r>
            <a:r>
              <a:rPr lang="hr-HR" sz="1800" dirty="0" smtClean="0"/>
              <a:t>dobavljača;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Računovodstvo za imovinu;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Materijalno računovodstvo;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Računovodstvo za hranu;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Računovodstvo za roditeljske naknade;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Računovodstvo za vozila i gorivo;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Isplata plaća;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</a:pPr>
            <a:r>
              <a:rPr lang="hr-HR" sz="1800" dirty="0" smtClean="0"/>
              <a:t>Izrada izvještaja.</a:t>
            </a:r>
            <a:endParaRPr lang="hr-HR" sz="1800" dirty="0"/>
          </a:p>
          <a:p>
            <a:pPr>
              <a:lnSpc>
                <a:spcPct val="100000"/>
              </a:lnSpc>
              <a:buClr>
                <a:srgbClr val="333378"/>
              </a:buClr>
              <a:buNone/>
            </a:pPr>
            <a:endParaRPr lang="hr-HR" sz="1800" dirty="0"/>
          </a:p>
        </p:txBody>
      </p:sp>
      <p:pic>
        <p:nvPicPr>
          <p:cNvPr id="2052" name="Picture 4" descr="C:\Users\raileantat\Desktop\bookkeeping-accounitng-trends-pho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3524251"/>
            <a:ext cx="3875088" cy="26574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591300"/>
            <a:ext cx="2743200" cy="266700"/>
          </a:xfrm>
        </p:spPr>
        <p:txBody>
          <a:bodyPr/>
          <a:lstStyle/>
          <a:p>
            <a:r>
              <a:rPr lang="hr-HR" smtClean="0"/>
              <a:t>12.04.2018.</a:t>
            </a:r>
            <a:endParaRPr lang="hr-HR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6</a:t>
            </a:fld>
            <a:endParaRPr lang="hr-HR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48413" y="152400"/>
            <a:ext cx="5462587" cy="7074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1" dirty="0"/>
              <a:t>Mogućnosti automatiziranog računovodstvenog sustava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358" y="1132764"/>
            <a:ext cx="106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Funkcije softverske aplikacije 1S 8.0</a:t>
            </a:r>
            <a:endParaRPr lang="hr-HR" sz="2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900" y="1685925"/>
            <a:ext cx="108489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30766" y="1949105"/>
            <a:ext cx="1323190" cy="3970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Unošenje proračunskih alokacija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549" y="3314541"/>
            <a:ext cx="1409251" cy="5493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Registracija ekonomskih operacija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736" y="4724791"/>
            <a:ext cx="1409251" cy="5493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Registracija primarnih dokumenata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991" y="1943558"/>
            <a:ext cx="1323190" cy="54938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Izrada računovodstvenih registara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259" y="2879013"/>
            <a:ext cx="1424471" cy="529751"/>
          </a:xfrm>
          <a:prstGeom prst="rect">
            <a:avLst/>
          </a:prstGeom>
          <a:solidFill>
            <a:srgbClr val="FFCC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Izrada ostalih dodatnih obrazaca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6075" y="5049645"/>
            <a:ext cx="1396653" cy="529751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Izrada financijskih </a:t>
            </a:r>
          </a:p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izvještaja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8259" y="4060050"/>
            <a:ext cx="1396653" cy="529751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Jedinstveni izvještaj o porezima i doprinosima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5485" y="4704517"/>
            <a:ext cx="1396653" cy="377402"/>
          </a:xfrm>
          <a:prstGeom prst="rect">
            <a:avLst/>
          </a:prstGeom>
          <a:solidFill>
            <a:srgbClr val="99CC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Informacijski sustav E-Docplat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365" y="5871184"/>
            <a:ext cx="1396653" cy="377402"/>
          </a:xfrm>
          <a:prstGeom prst="rect">
            <a:avLst/>
          </a:prstGeom>
          <a:solidFill>
            <a:srgbClr val="99CC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Informacijski sustav Trez2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46389" y="5978948"/>
            <a:ext cx="1396653" cy="377402"/>
          </a:xfrm>
          <a:prstGeom prst="rect">
            <a:avLst/>
          </a:prstGeom>
          <a:solidFill>
            <a:srgbClr val="99CC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Informacijski sustav </a:t>
            </a:r>
          </a:p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CNFD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0492" y="4182564"/>
            <a:ext cx="1732901" cy="1071789"/>
          </a:xfrm>
          <a:prstGeom prst="heptagon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Informacijski sustav za nacionalnu poreznu službu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8213" y="2879013"/>
            <a:ext cx="2495292" cy="11733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1100" b="1" dirty="0" smtClean="0">
                <a:latin typeface="Arial" panose="020B0604020202020204" pitchFamily="34" charset="0"/>
              </a:rPr>
              <a:t>Baza podataka za računovodstveni informacijski sustav 1S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latin typeface="+mn-lt"/>
              </a:rPr>
              <a:t>Funkcije informacijskog sustava za financijsko izvještavanje (CNFD)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48413" y="171450"/>
            <a:ext cx="5481637" cy="4434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1" dirty="0"/>
              <a:t>Mogućnosti automatiziranog računovodstvenog sustava</a:t>
            </a:r>
          </a:p>
          <a:p>
            <a:endParaRPr lang="hr-HR" sz="1400" dirty="0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  <a:endParaRPr lang="hr-HR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7</a:t>
            </a:fld>
            <a:endParaRPr lang="hr-H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266949"/>
            <a:ext cx="7543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9800" y="3713672"/>
            <a:ext cx="1924265" cy="1459477"/>
          </a:xfrm>
          <a:prstGeom prst="hex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r-HR" sz="1150" b="1" dirty="0" smtClean="0">
                <a:latin typeface="Arial" panose="020B0604020202020204" pitchFamily="34" charset="0"/>
              </a:rPr>
              <a:t>Potvrda financijskih izvještaja na temelju uvedenih kontrolnih algoritama</a:t>
            </a:r>
            <a:endParaRPr lang="hr-HR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517" y="2263800"/>
            <a:ext cx="1924265" cy="1459477"/>
          </a:xfrm>
          <a:prstGeom prst="hex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r-HR" sz="1150" b="1" dirty="0" smtClean="0">
                <a:latin typeface="Arial" panose="020B0604020202020204" pitchFamily="34" charset="0"/>
              </a:rPr>
              <a:t>Baza podataka informacijskog sustava za financijsko izvještavanje</a:t>
            </a:r>
            <a:endParaRPr lang="hr-HR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9335" y="3710752"/>
            <a:ext cx="1924265" cy="1459477"/>
          </a:xfrm>
          <a:prstGeom prst="hex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r-HR" sz="1150" b="1" dirty="0" smtClean="0">
                <a:latin typeface="Arial" panose="020B0604020202020204" pitchFamily="34" charset="0"/>
              </a:rPr>
              <a:t>Slanje financijskih izvještaja proračunskim korisnicima</a:t>
            </a:r>
            <a:endParaRPr lang="hr-HR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538" y="5160397"/>
            <a:ext cx="1924265" cy="1459477"/>
          </a:xfrm>
          <a:prstGeom prst="hex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r-HR" sz="1150" b="1" dirty="0" smtClean="0">
                <a:latin typeface="Arial" panose="020B0604020202020204" pitchFamily="34" charset="0"/>
              </a:rPr>
              <a:t>Ušteda i autorizacija financijskih izvještaja</a:t>
            </a:r>
            <a:endParaRPr lang="hr-HR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07191"/>
            <a:ext cx="11734800" cy="1325563"/>
          </a:xfrm>
        </p:spPr>
        <p:txBody>
          <a:bodyPr/>
          <a:lstStyle/>
          <a:p>
            <a:r>
              <a:rPr lang="hr-HR" sz="2400" b="1" dirty="0"/>
              <a:t>Strategija razvoja automatiziranog računovodstvenog sustava</a:t>
            </a:r>
            <a:endParaRPr lang="hr-H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2162175"/>
          </a:xfrm>
        </p:spPr>
        <p:txBody>
          <a:bodyPr/>
          <a:lstStyle/>
          <a:p>
            <a:pPr marL="144000" algn="just">
              <a:lnSpc>
                <a:spcPct val="100000"/>
              </a:lnSpc>
              <a:spcBef>
                <a:spcPts val="0"/>
              </a:spcBef>
            </a:pPr>
            <a:r>
              <a:rPr lang="hr-HR" smtClean="0"/>
              <a:t>   </a:t>
            </a:r>
            <a:r>
              <a:rPr lang="hr-HR" sz="2000" dirty="0" smtClean="0"/>
              <a:t>Društvo Fintechinform zajedno s Ministarstvom financija planira stvoriti okružje prikladno za eksternalizaciju i pružanje računovodstvenih usluga proračunskim korisnicima </a:t>
            </a:r>
          </a:p>
          <a:p>
            <a:pPr marL="144000" algn="just">
              <a:lnSpc>
                <a:spcPct val="100000"/>
              </a:lnSpc>
              <a:spcBef>
                <a:spcPts val="0"/>
              </a:spcBef>
            </a:pPr>
            <a:r>
              <a:rPr lang="hr-HR" sz="2000" dirty="0" smtClean="0"/>
              <a:t>Provedba informacijskih usluga radi održavanja računovodstva za proračunska tijela/korisnike putem zajedničke platforme s Vladom </a:t>
            </a:r>
            <a:r>
              <a:t/>
            </a:r>
            <a:br/>
            <a:endParaRPr lang="hr-HR" sz="2000" dirty="0"/>
          </a:p>
          <a:p>
            <a:pPr algn="just">
              <a:buNone/>
            </a:pPr>
            <a:r>
              <a:t/>
            </a:r>
            <a:br/>
            <a:endParaRPr lang="hr-HR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48413" y="123826"/>
            <a:ext cx="5367337" cy="68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sz="2000" b="1" dirty="0"/>
              <a:t>Strategija razvoja automatiziranog računovodstvenog sustava</a:t>
            </a:r>
            <a:endParaRPr lang="hr-HR" sz="20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8</a:t>
            </a:fld>
            <a:endParaRPr lang="hr-HR" dirty="0"/>
          </a:p>
        </p:txBody>
      </p:sp>
      <p:pic>
        <p:nvPicPr>
          <p:cNvPr id="1026" name="Picture 2" descr="C:\Users\raileantat\Desktop\бухгалтерский-аутсорсинг-768x5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4257675"/>
            <a:ext cx="75247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1826534"/>
          </a:xfrm>
        </p:spPr>
        <p:txBody>
          <a:bodyPr/>
          <a:lstStyle/>
          <a:p>
            <a:r>
              <a:t/>
            </a:r>
            <a:br/>
            <a:r>
              <a:t/>
            </a:r>
            <a:br/>
            <a:r>
              <a:rPr lang="hr-HR" sz="3200" dirty="0" smtClean="0">
                <a:latin typeface="+mn-lt"/>
              </a:rPr>
              <a:t>Hvala na pozornosti!</a:t>
            </a:r>
            <a:endParaRPr lang="hr-HR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12.04.2018.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9</a:t>
            </a:fld>
            <a:endParaRPr lang="hr-HR" dirty="0"/>
          </a:p>
        </p:txBody>
      </p:sp>
      <p:pic>
        <p:nvPicPr>
          <p:cNvPr id="9" name="Content Placeholder 8" descr="41120811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7125" y="3062288"/>
            <a:ext cx="4743450" cy="20462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re">
  <a:themeElements>
    <a:clrScheme name="Ministerul Finantelor Schema">
      <a:dk1>
        <a:sysClr val="windowText" lastClr="000000"/>
      </a:dk1>
      <a:lt1>
        <a:sysClr val="window" lastClr="FFFFFF"/>
      </a:lt1>
      <a:dk2>
        <a:srgbClr val="44546A"/>
      </a:dk2>
      <a:lt2>
        <a:srgbClr val="F2F2F2"/>
      </a:lt2>
      <a:accent1>
        <a:srgbClr val="333378"/>
      </a:accent1>
      <a:accent2>
        <a:srgbClr val="FFD200"/>
      </a:accent2>
      <a:accent3>
        <a:srgbClr val="A6A6A6"/>
      </a:accent3>
      <a:accent4>
        <a:srgbClr val="B07E51"/>
      </a:accent4>
      <a:accent5>
        <a:srgbClr val="007A50"/>
      </a:accent5>
      <a:accent6>
        <a:srgbClr val="CC082F"/>
      </a:accent6>
      <a:hlink>
        <a:srgbClr val="0563C1"/>
      </a:hlink>
      <a:folHlink>
        <a:srgbClr val="954F72"/>
      </a:folHlink>
    </a:clrScheme>
    <a:fontScheme name="Другая 2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re" id="{2B64AD4B-DADF-4F43-A171-EE0F37CBA64B}" vid="{039E39F5-2A9F-4B66-8B01-699A053806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</Template>
  <TotalTime>3417</TotalTime>
  <Words>314</Words>
  <Application>Microsoft Office PowerPoint</Application>
  <PresentationFormat>Custom</PresentationFormat>
  <Paragraphs>89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prezentare</vt:lpstr>
      <vt:lpstr>Ministarstvo financija Republike Moldove   Automatizacija računovodstva i izvještavanja na razini proračunskih korisnika u Republici Moldovi</vt:lpstr>
      <vt:lpstr>Sadržaj</vt:lpstr>
      <vt:lpstr>Pravni/regulatorni okvir za upravljanje računovodstvom proračunskih korisnika </vt:lpstr>
      <vt:lpstr>Faze unaprjeđenja automatizacije računovodstva  </vt:lpstr>
      <vt:lpstr>PowerPoint Presentation</vt:lpstr>
      <vt:lpstr>PowerPoint Presentation</vt:lpstr>
      <vt:lpstr>Funkcije informacijskog sustava za financijsko izvještavanje (CNFD)</vt:lpstr>
      <vt:lpstr>Strategija razvoja automatiziranog računovodstvenog sustava</vt:lpstr>
      <vt:lpstr>  Hvala na pozornosti!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Valoarea banilor într-un sistem modern</dc:title>
  <dc:creator>nicolaucri</dc:creator>
  <cp:lastModifiedBy>Windows user</cp:lastModifiedBy>
  <cp:revision>341</cp:revision>
  <dcterms:created xsi:type="dcterms:W3CDTF">2017-07-06T11:56:25Z</dcterms:created>
  <dcterms:modified xsi:type="dcterms:W3CDTF">2018-03-26T12:17:55Z</dcterms:modified>
</cp:coreProperties>
</file>