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13D1419-2B47-426D-83DA-32516C0E7E69}" type="datetimeFigureOut">
              <a:rPr lang="en-GB" smtClean="0"/>
              <a:t>21/11/2019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6DA4CA9-A02F-4F93-80AF-3752B60E7B6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6845043" cy="2210999"/>
          </a:xfrm>
        </p:spPr>
        <p:txBody>
          <a:bodyPr/>
          <a:lstStyle/>
          <a:p>
            <a:r>
              <a:rPr lang="hr-HR" sz="2800" u="sng">
                <a:solidFill>
                  <a:schemeClr val="accent3">
                    <a:lumMod val="60000"/>
                    <a:lumOff val="40000"/>
                  </a:schemeClr>
                </a:solidFill>
              </a:rPr>
              <a:t>PEMPAL </a:t>
            </a:r>
            <a:br>
              <a:rPr lang="hr-HR" sz="2800" u="sng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hr-HR" sz="2800" u="sng">
                <a:solidFill>
                  <a:schemeClr val="accent3">
                    <a:lumMod val="60000"/>
                    <a:lumOff val="40000"/>
                  </a:schemeClr>
                </a:solidFill>
              </a:rPr>
              <a:t>Moskva 23. – 25. listopada 2019.</a:t>
            </a:r>
            <a:r>
              <a:rPr lang="hr-HR" sz="280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hr-HR" sz="280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hr-HR" sz="280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hr-HR" sz="280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hr-HR" sz="2800" i="1">
                <a:solidFill>
                  <a:schemeClr val="accent5">
                    <a:lumMod val="40000"/>
                    <a:lumOff val="60000"/>
                  </a:schemeClr>
                </a:solidFill>
              </a:rPr>
              <a:t>Izlaganje o računskom planu državnog proračuna Albanije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en-GB" sz="1800" dirty="0" smtClean="0"/>
          </a:p>
          <a:p>
            <a:pPr algn="l"/>
            <a:r>
              <a:rPr lang="hr-HR" sz="1800"/>
              <a:t>Alma Beja</a:t>
            </a:r>
          </a:p>
          <a:p>
            <a:pPr algn="l"/>
            <a:r>
              <a:rPr lang="hr-HR" sz="1800"/>
              <a:t>Glavna rizničarka</a:t>
            </a:r>
          </a:p>
          <a:p>
            <a:pPr algn="l"/>
            <a:r>
              <a:rPr lang="hr-HR" sz="1800"/>
              <a:t>Ministarstvo financija i gospodarstva</a:t>
            </a:r>
          </a:p>
          <a:p>
            <a:pPr algn="l"/>
            <a:r>
              <a:rPr lang="hr-HR" sz="1800"/>
              <a:t>alma.beja@financa.gov.al</a:t>
            </a:r>
          </a:p>
        </p:txBody>
      </p:sp>
      <p:pic>
        <p:nvPicPr>
          <p:cNvPr id="4" name="Picture 3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05064"/>
            <a:ext cx="2065020" cy="1478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3712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hr-HR" sz="1600" dirty="0"/>
              <a:t>Računski plan Albanije jedinstven je za sve jedinice opće države (središnja država, lokalna samouprava, izvanproračunski fondovi)</a:t>
            </a: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itchFamily="2" charset="2"/>
              <a:buChar char="v"/>
            </a:pPr>
            <a:r>
              <a:rPr lang="hr-HR" sz="1600" dirty="0"/>
              <a:t>Proračunska klasifikacija integrirana je/objedinjena s računskim planom. Sve transakcije izvršenja proračuna i financijske transakcije obračunavaju se u istoj strukturi proračuna u kojoj se planira odnosni proračun.</a:t>
            </a: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itchFamily="2" charset="2"/>
              <a:buChar char="v"/>
            </a:pPr>
            <a:r>
              <a:rPr lang="hr-HR" sz="1600" dirty="0"/>
              <a:t>Svi izvještaji (financijski, statistički, proračunski itd.) proizlaze iz strukture proračunske klasifikacije/računskog plana. Nema potrebe za tablicama s </a:t>
            </a:r>
            <a:r>
              <a:rPr lang="hr-HR" sz="1600" dirty="0" err="1"/>
              <a:t>mapiranjem</a:t>
            </a:r>
            <a:r>
              <a:rPr lang="hr-HR" sz="1600" dirty="0"/>
              <a:t> između proračunske klasifikacije i računskog plana.</a:t>
            </a: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itchFamily="2" charset="2"/>
              <a:buChar char="v"/>
            </a:pPr>
            <a:r>
              <a:rPr lang="hr-HR" sz="1600" dirty="0"/>
              <a:t>Jedinstveni proračunska klasifikacija/računski plan uvedeni su 1993. (kad je riznica osnovana). Glavno unaprjeđenje 2008. provedbom AGFIS-a kojim su se dodali novi segmenti. Ažuriranja se nisu provodila često (uglavnom detaljnih oznaka u postojećim klasifikacijama/segmentima)   </a:t>
            </a:r>
          </a:p>
          <a:p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/>
              <a:t>Glavne karakteristike računskog plana/proračunske klasifikacije državnog proračuna</a:t>
            </a:r>
          </a:p>
        </p:txBody>
      </p:sp>
    </p:spTree>
    <p:extLst>
      <p:ext uri="{BB962C8B-B14F-4D97-AF65-F5344CB8AC3E}">
        <p14:creationId xmlns:p14="http://schemas.microsoft.com/office/powerpoint/2010/main" val="64190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>
              <a:buFont typeface="Wingdings" pitchFamily="2" charset="2"/>
              <a:buChar char="v"/>
            </a:pPr>
            <a:r>
              <a:rPr lang="hr-HR" sz="1600"/>
              <a:t>Primjenjuje se višedimenzionalni računski plan, čime se osigurava financijsko upravljanje i izvještavanje o zahtjevima albanske opće države.</a:t>
            </a:r>
          </a:p>
          <a:p>
            <a:pPr hangingPunct="0">
              <a:buFont typeface="Wingdings" pitchFamily="2" charset="2"/>
              <a:buChar char="v"/>
            </a:pPr>
            <a:r>
              <a:rPr lang="hr-HR" sz="1600"/>
              <a:t>Definicijom računskog plana obuhvaćene su sljedeće financijske informacije: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/>
              <a:t>Struktura segmenata računskog plana/proračunske klasifikacije Albanije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792994"/>
              </p:ext>
            </p:extLst>
          </p:nvPr>
        </p:nvGraphicFramePr>
        <p:xfrm>
          <a:off x="1259632" y="3212976"/>
          <a:ext cx="6768752" cy="30742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489"/>
                <a:gridCol w="1724108"/>
                <a:gridCol w="3129638"/>
                <a:gridCol w="1164517"/>
              </a:tblGrid>
              <a:tr h="421674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hr-HR" sz="1000"/>
                        <a:t>Broj aspekta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hr-HR" sz="1000"/>
                        <a:t>Naziv aspekta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hr-HR" sz="1000"/>
                        <a:t>Označni podatak aspekta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hr-HR" sz="1000"/>
                        <a:t>Najveća duljina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1.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Državni subjekt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Razina ravnoteže/konsolidacije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3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2.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Resorno ministarstvo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Administrativan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2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3.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Institucija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/>
                        <a:t>Administracija/ mjesto troška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7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4.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Poglavlje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Izvor sredstava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2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5.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Funkcija/program (COFOG)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Funkcija (xx), podfunkcija (xx), detaljna subfunkcija (x)</a:t>
                      </a:r>
                      <a:r>
                        <a:rPr lang="hr-HR" sz="1100" baseline="0"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5</a:t>
                      </a:r>
                    </a:p>
                  </a:txBody>
                  <a:tcPr marL="68580" marR="68580" marT="0" marB="0"/>
                </a:tc>
              </a:tr>
              <a:tr h="2784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6.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Ekonomski račun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Prirodni račun (ukupno 9 vrsta)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Vrsta (x), kategorija (x), podkategorija (x), stavka (x), detalj (xx)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7</a:t>
                      </a:r>
                    </a:p>
                  </a:txBody>
                  <a:tcPr marL="68580" marR="68580" marT="0" marB="0"/>
                </a:tc>
              </a:tr>
              <a:tr h="356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7.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Podračun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Tehnički (bankovni računi, vjerovnici za otplatu duga)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5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8.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Ured riznice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Lokacija/okrug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4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9.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Projekt/izlazni rezultat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Projekt (xxxxx), izlazni rezultat (projekt+xx)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7</a:t>
                      </a:r>
                    </a:p>
                  </a:txBody>
                  <a:tcPr marL="68580" marR="68580" marT="0" marB="0"/>
                </a:tc>
              </a:tr>
              <a:tr h="1870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/>
                        <a:t>Vrsta proračunskih rashoda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1100">
                          <a:latin typeface="Times New Roman"/>
                          <a:ea typeface="Times New Roman"/>
                        </a:rPr>
                        <a:t>Tehnički (faze izvršenja proračunskih transakcija)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100"/>
                        <a:t>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GB" sz="1800" dirty="0" smtClean="0"/>
          </a:p>
          <a:p>
            <a:pPr>
              <a:buFont typeface="Wingdings" pitchFamily="2" charset="2"/>
              <a:buChar char="v"/>
            </a:pPr>
            <a:r>
              <a:rPr lang="hr-HR" sz="1800"/>
              <a:t>Sredstva (1.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Održiva imovina (2.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Inventar računa i proizvodnja u procesu (3.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Račun treće strane (4.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Financijska imovina (5.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Rashodi (6.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Prihodi (7. razred)</a:t>
            </a:r>
          </a:p>
          <a:p>
            <a:pPr>
              <a:buFont typeface="Wingdings" pitchFamily="2" charset="2"/>
              <a:buChar char="v"/>
            </a:pPr>
            <a:r>
              <a:rPr lang="hr-HR" sz="1800"/>
              <a:t>Financijski rezultati godine (8. razred)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/>
              <a:t>Glavni razredi ekonomskog segmenta</a:t>
            </a:r>
          </a:p>
        </p:txBody>
      </p:sp>
    </p:spTree>
    <p:extLst>
      <p:ext uri="{BB962C8B-B14F-4D97-AF65-F5344CB8AC3E}">
        <p14:creationId xmlns:p14="http://schemas.microsoft.com/office/powerpoint/2010/main" val="2522844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hr-HR" sz="1800"/>
              <a:t>Provedba obračunskih osnova (IPSAS) temeljit će se na potrebi da se postojeći računski plan/proračunska klasifikacija revidiraju ili unaprijede. Iako je postojeći albanski računski plan gotovo u skladu s metodologijom obračunskog računovodstva (očekujemo male revizije/poboljšanja), postojat će potreba za modifikacijom višestrukih poslovnih procesa. </a:t>
            </a:r>
          </a:p>
          <a:p>
            <a:pPr marL="0" indent="0">
              <a:buNone/>
            </a:pPr>
            <a:endParaRPr lang="en-GB" sz="1800" dirty="0" smtClean="0"/>
          </a:p>
          <a:p>
            <a:pPr algn="just">
              <a:buFont typeface="Wingdings" pitchFamily="2" charset="2"/>
              <a:buChar char="v"/>
            </a:pPr>
            <a:r>
              <a:rPr lang="hr-HR" sz="1800"/>
              <a:t>Procjena postojećeg računskog plana Albanije provest će se neposredno nakon što Ministarstvo financija i gospodarstva Albanije donese odluku o tome koji će IPSAS provesti.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000" b="1"/>
              <a:t>Pitanja i planovi u pogledu revizije/unaprjeđenja postojećeg računskog plana/proračunske klasifikacije</a:t>
            </a:r>
          </a:p>
        </p:txBody>
      </p:sp>
    </p:spTree>
    <p:extLst>
      <p:ext uri="{BB962C8B-B14F-4D97-AF65-F5344CB8AC3E}">
        <p14:creationId xmlns:p14="http://schemas.microsoft.com/office/powerpoint/2010/main" val="3714619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195</TotalTime>
  <Words>450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Hardcover</vt:lpstr>
      <vt:lpstr>PEMPAL  Moskva 23. – 25. listopada 2019.  Izlaganje o računskom planu državnog proračuna Albanije</vt:lpstr>
      <vt:lpstr>Glavne karakteristike računskog plana/proračunske klasifikacije državnog proračuna</vt:lpstr>
      <vt:lpstr>Struktura segmenata računskog plana/proračunske klasifikacije Albanije</vt:lpstr>
      <vt:lpstr>Glavni razredi ekonomskog segmenta</vt:lpstr>
      <vt:lpstr>Pitanja i planovi u pogledu revizije/unaprjeđenja postojećeg računskog plana/proračunske klasifikacije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 Moscow 23-25th October 2019 Presentation on Albanian Government Chart of Accounts</dc:title>
  <dc:creator>Aurela Velo</dc:creator>
  <cp:lastModifiedBy>Željka</cp:lastModifiedBy>
  <cp:revision>15</cp:revision>
  <dcterms:created xsi:type="dcterms:W3CDTF">2019-10-07T10:05:30Z</dcterms:created>
  <dcterms:modified xsi:type="dcterms:W3CDTF">2019-11-21T09:17:40Z</dcterms:modified>
</cp:coreProperties>
</file>