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946" y="33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13D1419-2B47-426D-83DA-32516C0E7E69}" type="datetimeFigureOut">
              <a:rPr lang="en-GB" smtClean="0"/>
              <a:t>07/10/2019</a:t>
            </a:fld>
            <a:endParaRPr lang="en-GB"/>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6DA4CA9-A02F-4F93-80AF-3752B60E7B63}" type="slidenum">
              <a:rPr lang="en-GB" smtClean="0"/>
              <a:t>‹#›</a:t>
            </a:fld>
            <a:endParaRPr lang="en-GB"/>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D1419-2B47-426D-83DA-32516C0E7E69}"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DA4CA9-A02F-4F93-80AF-3752B60E7B63}" type="slidenum">
              <a:rPr lang="en-GB" smtClean="0"/>
              <a:t>‹#›</a:t>
            </a:fld>
            <a:endParaRPr lang="en-GB"/>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D1419-2B47-426D-83DA-32516C0E7E69}"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DA4CA9-A02F-4F93-80AF-3752B60E7B63}" type="slidenum">
              <a:rPr lang="en-GB" smtClean="0"/>
              <a:t>‹#›</a:t>
            </a:fld>
            <a:endParaRPr lang="en-GB"/>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D1419-2B47-426D-83DA-32516C0E7E69}"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DA4CA9-A02F-4F93-80AF-3752B60E7B63}" type="slidenum">
              <a:rPr lang="en-GB" smtClean="0"/>
              <a:t>‹#›</a:t>
            </a:fld>
            <a:endParaRPr lang="en-GB"/>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D1419-2B47-426D-83DA-32516C0E7E69}"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DA4CA9-A02F-4F93-80AF-3752B60E7B63}"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13D1419-2B47-426D-83DA-32516C0E7E69}" type="datetimeFigureOut">
              <a:rPr lang="en-GB" smtClean="0"/>
              <a:t>07/10/2019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DA4CA9-A02F-4F93-80AF-3752B60E7B63}" type="slidenum">
              <a:rPr lang="en-GB" smtClean="0"/>
              <a:t>‹#›</a:t>
            </a:fld>
            <a:endParaRPr lang="en-GB"/>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3D1419-2B47-426D-83DA-32516C0E7E69}" type="datetimeFigureOut">
              <a:rPr lang="en-GB" smtClean="0"/>
              <a:t>07/10/2019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DA4CA9-A02F-4F93-80AF-3752B60E7B63}" type="slidenum">
              <a:rPr lang="en-GB" smtClean="0"/>
              <a:t>‹#›</a:t>
            </a:fld>
            <a:endParaRPr lang="en-GB"/>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3D1419-2B47-426D-83DA-32516C0E7E69}" type="datetimeFigureOut">
              <a:rPr lang="en-GB" smtClean="0"/>
              <a:t>07/10/2019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DA4CA9-A02F-4F93-80AF-3752B60E7B63}" type="slidenum">
              <a:rPr lang="en-GB" smtClean="0"/>
              <a:t>‹#›</a:t>
            </a:fld>
            <a:endParaRPr lang="en-GB"/>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D1419-2B47-426D-83DA-32516C0E7E69}" type="datetimeFigureOut">
              <a:rPr lang="en-GB" smtClean="0"/>
              <a:t>07/10/2019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DA4CA9-A02F-4F93-80AF-3752B60E7B6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D1419-2B47-426D-83DA-32516C0E7E69}" type="datetimeFigureOut">
              <a:rPr lang="en-GB" smtClean="0"/>
              <a:t>07/10/2019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DA4CA9-A02F-4F93-80AF-3752B60E7B6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D1419-2B47-426D-83DA-32516C0E7E69}" type="datetimeFigureOut">
              <a:rPr lang="en-GB" smtClean="0"/>
              <a:t>07/10/2019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DA4CA9-A02F-4F93-80AF-3752B60E7B6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13D1419-2B47-426D-83DA-32516C0E7E69}" type="datetimeFigureOut">
              <a:rPr lang="en-GB" smtClean="0"/>
              <a:t>07/10/2019</a:t>
            </a:fld>
            <a:endParaRPr lang="en-GB"/>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76DA4CA9-A02F-4F93-80AF-3752B60E7B6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908720"/>
            <a:ext cx="6845043" cy="2210999"/>
          </a:xfrm>
        </p:spPr>
        <p:txBody>
          <a:bodyPr/>
          <a:lstStyle/>
          <a:p>
            <a:r>
              <a:rPr lang="en-GB" sz="2800" u="sng" dirty="0" smtClean="0">
                <a:solidFill>
                  <a:schemeClr val="accent3">
                    <a:lumMod val="60000"/>
                    <a:lumOff val="40000"/>
                  </a:schemeClr>
                </a:solidFill>
              </a:rPr>
              <a:t>PEMPAL </a:t>
            </a:r>
            <a:br>
              <a:rPr lang="en-GB" sz="2800" u="sng" dirty="0" smtClean="0">
                <a:solidFill>
                  <a:schemeClr val="accent3">
                    <a:lumMod val="60000"/>
                    <a:lumOff val="40000"/>
                  </a:schemeClr>
                </a:solidFill>
              </a:rPr>
            </a:br>
            <a:r>
              <a:rPr lang="en-GB" sz="2800" u="sng" dirty="0" smtClean="0">
                <a:solidFill>
                  <a:schemeClr val="accent3">
                    <a:lumMod val="60000"/>
                    <a:lumOff val="40000"/>
                  </a:schemeClr>
                </a:solidFill>
              </a:rPr>
              <a:t>Moscow 23-25</a:t>
            </a:r>
            <a:r>
              <a:rPr lang="en-GB" sz="2800" u="sng" baseline="30000" dirty="0" smtClean="0">
                <a:solidFill>
                  <a:schemeClr val="accent3">
                    <a:lumMod val="60000"/>
                    <a:lumOff val="40000"/>
                  </a:schemeClr>
                </a:solidFill>
              </a:rPr>
              <a:t>th</a:t>
            </a:r>
            <a:r>
              <a:rPr lang="en-GB" sz="2800" u="sng" dirty="0" smtClean="0">
                <a:solidFill>
                  <a:schemeClr val="accent3">
                    <a:lumMod val="60000"/>
                    <a:lumOff val="40000"/>
                  </a:schemeClr>
                </a:solidFill>
              </a:rPr>
              <a:t> October 2019</a:t>
            </a:r>
            <a:r>
              <a:rPr lang="en-GB" sz="2800" dirty="0" smtClean="0">
                <a:solidFill>
                  <a:schemeClr val="accent3">
                    <a:lumMod val="60000"/>
                    <a:lumOff val="40000"/>
                  </a:schemeClr>
                </a:solidFill>
              </a:rPr>
              <a:t/>
            </a:r>
            <a:br>
              <a:rPr lang="en-GB" sz="2800" dirty="0" smtClean="0">
                <a:solidFill>
                  <a:schemeClr val="accent3">
                    <a:lumMod val="60000"/>
                    <a:lumOff val="40000"/>
                  </a:schemeClr>
                </a:solidFill>
              </a:rPr>
            </a:br>
            <a:r>
              <a:rPr lang="en-GB" sz="2800" dirty="0" smtClean="0">
                <a:solidFill>
                  <a:schemeClr val="accent3">
                    <a:lumMod val="60000"/>
                    <a:lumOff val="40000"/>
                  </a:schemeClr>
                </a:solidFill>
              </a:rPr>
              <a:t/>
            </a:r>
            <a:br>
              <a:rPr lang="en-GB" sz="2800" dirty="0" smtClean="0">
                <a:solidFill>
                  <a:schemeClr val="accent3">
                    <a:lumMod val="60000"/>
                    <a:lumOff val="40000"/>
                  </a:schemeClr>
                </a:solidFill>
              </a:rPr>
            </a:br>
            <a:r>
              <a:rPr lang="en-GB" sz="2800" i="1" dirty="0" smtClean="0">
                <a:solidFill>
                  <a:schemeClr val="accent5">
                    <a:lumMod val="40000"/>
                    <a:lumOff val="60000"/>
                  </a:schemeClr>
                </a:solidFill>
              </a:rPr>
              <a:t>Presentation on Albanian Government Chart of Accounts</a:t>
            </a:r>
            <a:endParaRPr lang="en-GB" sz="2800" i="1" dirty="0">
              <a:solidFill>
                <a:schemeClr val="accent5">
                  <a:lumMod val="40000"/>
                  <a:lumOff val="60000"/>
                </a:schemeClr>
              </a:solidFill>
            </a:endParaRPr>
          </a:p>
        </p:txBody>
      </p:sp>
      <p:sp>
        <p:nvSpPr>
          <p:cNvPr id="3" name="Subtitle 2"/>
          <p:cNvSpPr>
            <a:spLocks noGrp="1"/>
          </p:cNvSpPr>
          <p:nvPr>
            <p:ph type="subTitle" idx="1"/>
          </p:nvPr>
        </p:nvSpPr>
        <p:spPr/>
        <p:txBody>
          <a:bodyPr>
            <a:normAutofit/>
          </a:bodyPr>
          <a:lstStyle/>
          <a:p>
            <a:pPr algn="l"/>
            <a:endParaRPr lang="en-GB" sz="1800" dirty="0" smtClean="0"/>
          </a:p>
          <a:p>
            <a:pPr algn="l"/>
            <a:r>
              <a:rPr lang="en-GB" sz="1800" dirty="0" smtClean="0"/>
              <a:t>Alma Beja</a:t>
            </a:r>
          </a:p>
          <a:p>
            <a:pPr algn="l"/>
            <a:r>
              <a:rPr lang="en-GB" sz="1800" dirty="0" smtClean="0"/>
              <a:t>Treasury General Director</a:t>
            </a:r>
          </a:p>
          <a:p>
            <a:pPr algn="l"/>
            <a:r>
              <a:rPr lang="en-GB" sz="1800" dirty="0" smtClean="0"/>
              <a:t>Ministry of Finance and Economy</a:t>
            </a:r>
          </a:p>
          <a:p>
            <a:pPr algn="l"/>
            <a:r>
              <a:rPr lang="en-GB" sz="1800" dirty="0" smtClean="0"/>
              <a:t>alma.beja@financa.gov.al</a:t>
            </a:r>
            <a:endParaRPr lang="en-GB" sz="1800" dirty="0"/>
          </a:p>
        </p:txBody>
      </p:sp>
      <p:pic>
        <p:nvPicPr>
          <p:cNvPr id="4" name="Picture 3" descr="Description: cid:image001.png@01D3339C.700225A0"/>
          <p:cNvPicPr/>
          <p:nvPr/>
        </p:nvPicPr>
        <p:blipFill>
          <a:blip r:embed="rId2">
            <a:extLst>
              <a:ext uri="{28A0092B-C50C-407E-A947-70E740481C1C}">
                <a14:useLocalDpi xmlns:a14="http://schemas.microsoft.com/office/drawing/2010/main" val="0"/>
              </a:ext>
            </a:extLst>
          </a:blip>
          <a:srcRect/>
          <a:stretch>
            <a:fillRect/>
          </a:stretch>
        </p:blipFill>
        <p:spPr bwMode="auto">
          <a:xfrm>
            <a:off x="5652120" y="4005064"/>
            <a:ext cx="2065020" cy="1478280"/>
          </a:xfrm>
          <a:prstGeom prst="rect">
            <a:avLst/>
          </a:prstGeom>
          <a:noFill/>
          <a:ln>
            <a:noFill/>
          </a:ln>
        </p:spPr>
      </p:pic>
    </p:spTree>
    <p:extLst>
      <p:ext uri="{BB962C8B-B14F-4D97-AF65-F5344CB8AC3E}">
        <p14:creationId xmlns:p14="http://schemas.microsoft.com/office/powerpoint/2010/main" val="3033712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Font typeface="Wingdings" pitchFamily="2" charset="2"/>
              <a:buChar char="v"/>
            </a:pPr>
            <a:r>
              <a:rPr lang="en-GB" sz="1800" dirty="0" smtClean="0"/>
              <a:t>Albania Chart of Accounts is</a:t>
            </a:r>
            <a:r>
              <a:rPr lang="en-GB" sz="1800" dirty="0"/>
              <a:t> </a:t>
            </a:r>
            <a:r>
              <a:rPr lang="en-GB" sz="1800" dirty="0" smtClean="0"/>
              <a:t>unified for all general government units (central government, local government, off budgetary funds)</a:t>
            </a:r>
          </a:p>
          <a:p>
            <a:pPr marL="0" indent="0">
              <a:buNone/>
            </a:pPr>
            <a:endParaRPr lang="en-GB" sz="1800" dirty="0" smtClean="0"/>
          </a:p>
          <a:p>
            <a:pPr>
              <a:buFont typeface="Wingdings" pitchFamily="2" charset="2"/>
              <a:buChar char="v"/>
            </a:pPr>
            <a:r>
              <a:rPr lang="en-GB" sz="1800" dirty="0" smtClean="0"/>
              <a:t>Budget classification is integrated/unified with the Chart of Accounts. All budget execution and financial transactions are accounted in the same budget structure where the respective budget is planed.</a:t>
            </a:r>
          </a:p>
          <a:p>
            <a:pPr marL="0" indent="0">
              <a:buNone/>
            </a:pPr>
            <a:endParaRPr lang="en-GB" sz="1800" dirty="0" smtClean="0"/>
          </a:p>
          <a:p>
            <a:pPr>
              <a:buFont typeface="Wingdings" pitchFamily="2" charset="2"/>
              <a:buChar char="v"/>
            </a:pPr>
            <a:r>
              <a:rPr lang="en-GB" sz="1800" dirty="0" smtClean="0"/>
              <a:t>All reports (financial, statistical, budget </a:t>
            </a:r>
            <a:r>
              <a:rPr lang="en-GB" sz="1800" dirty="0" err="1" smtClean="0"/>
              <a:t>etc</a:t>
            </a:r>
            <a:r>
              <a:rPr lang="en-GB" sz="1800" dirty="0" smtClean="0"/>
              <a:t>,) derive from BC/CoA structure. </a:t>
            </a:r>
            <a:r>
              <a:rPr lang="en-GB" sz="1800" dirty="0"/>
              <a:t>There is no need of mapping tables between BC and CoA</a:t>
            </a:r>
            <a:r>
              <a:rPr lang="en-GB" sz="1800" dirty="0" smtClean="0"/>
              <a:t>.</a:t>
            </a:r>
          </a:p>
          <a:p>
            <a:pPr marL="0" indent="0">
              <a:buNone/>
            </a:pPr>
            <a:endParaRPr lang="en-GB" sz="1800" dirty="0" smtClean="0"/>
          </a:p>
          <a:p>
            <a:pPr>
              <a:buFont typeface="Wingdings" pitchFamily="2" charset="2"/>
              <a:buChar char="v"/>
            </a:pPr>
            <a:r>
              <a:rPr lang="en-GB" sz="1800" dirty="0" smtClean="0"/>
              <a:t>The unified BC/CoA is introduced since 1993 (when treasury is created). Main enhancement on 2008 with the AGFIS implementation adding new segments. Not often updates performed (mostly of very detail codifications within existing classifications/segments)   </a:t>
            </a:r>
            <a:endParaRPr lang="en-GB" sz="1800" dirty="0"/>
          </a:p>
          <a:p>
            <a:endParaRPr lang="en-GB" sz="1800" dirty="0"/>
          </a:p>
        </p:txBody>
      </p:sp>
      <p:sp>
        <p:nvSpPr>
          <p:cNvPr id="3" name="Title 2"/>
          <p:cNvSpPr>
            <a:spLocks noGrp="1"/>
          </p:cNvSpPr>
          <p:nvPr>
            <p:ph type="title"/>
          </p:nvPr>
        </p:nvSpPr>
        <p:spPr/>
        <p:txBody>
          <a:bodyPr/>
          <a:lstStyle/>
          <a:p>
            <a:r>
              <a:rPr lang="ro-RO" sz="2400" b="1" dirty="0"/>
              <a:t>The main characteristics of the government CoA/BC</a:t>
            </a:r>
            <a:endParaRPr lang="en-GB" sz="2400" b="1" dirty="0"/>
          </a:p>
        </p:txBody>
      </p:sp>
    </p:spTree>
    <p:extLst>
      <p:ext uri="{BB962C8B-B14F-4D97-AF65-F5344CB8AC3E}">
        <p14:creationId xmlns:p14="http://schemas.microsoft.com/office/powerpoint/2010/main" val="641907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hangingPunct="0">
              <a:buFont typeface="Wingdings" pitchFamily="2" charset="2"/>
              <a:buChar char="v"/>
            </a:pPr>
            <a:r>
              <a:rPr lang="en-US" sz="1600" dirty="0" smtClean="0"/>
              <a:t>A </a:t>
            </a:r>
            <a:r>
              <a:rPr lang="en-US" sz="1600" dirty="0"/>
              <a:t>multidimensional Chart of </a:t>
            </a:r>
            <a:r>
              <a:rPr lang="en-US" sz="1600" dirty="0" smtClean="0"/>
              <a:t>Accounts is implemented, insuring </a:t>
            </a:r>
            <a:r>
              <a:rPr lang="en-US" sz="1600" dirty="0"/>
              <a:t>financial management and reporting requirements of the </a:t>
            </a:r>
            <a:r>
              <a:rPr lang="en-US" sz="1600" dirty="0" smtClean="0"/>
              <a:t>Albanian General Government.</a:t>
            </a:r>
          </a:p>
          <a:p>
            <a:pPr hangingPunct="0">
              <a:buFont typeface="Wingdings" pitchFamily="2" charset="2"/>
              <a:buChar char="v"/>
            </a:pPr>
            <a:r>
              <a:rPr lang="en-US" sz="1600" dirty="0" smtClean="0"/>
              <a:t>The </a:t>
            </a:r>
            <a:r>
              <a:rPr lang="en-US" sz="1600" dirty="0"/>
              <a:t>chart of accounting definition incorporates following financial information:</a:t>
            </a:r>
            <a:endParaRPr lang="en-GB" sz="1600" dirty="0"/>
          </a:p>
          <a:p>
            <a:endParaRPr lang="en-GB" dirty="0"/>
          </a:p>
        </p:txBody>
      </p:sp>
      <p:sp>
        <p:nvSpPr>
          <p:cNvPr id="3" name="Title 2"/>
          <p:cNvSpPr>
            <a:spLocks noGrp="1"/>
          </p:cNvSpPr>
          <p:nvPr>
            <p:ph type="title"/>
          </p:nvPr>
        </p:nvSpPr>
        <p:spPr/>
        <p:txBody>
          <a:bodyPr/>
          <a:lstStyle/>
          <a:p>
            <a:r>
              <a:rPr lang="en-GB" sz="2400" b="1" dirty="0"/>
              <a:t>T</a:t>
            </a:r>
            <a:r>
              <a:rPr lang="ro-RO" sz="2400" b="1" dirty="0" smtClean="0"/>
              <a:t>he </a:t>
            </a:r>
            <a:r>
              <a:rPr lang="ro-RO" sz="2400" b="1" dirty="0"/>
              <a:t>structure of the </a:t>
            </a:r>
            <a:r>
              <a:rPr lang="ro-RO" sz="2400" b="1" dirty="0" smtClean="0"/>
              <a:t>segments </a:t>
            </a:r>
            <a:r>
              <a:rPr lang="ro-RO" sz="2400" b="1" dirty="0"/>
              <a:t>of </a:t>
            </a:r>
            <a:r>
              <a:rPr lang="en-GB" sz="2400" b="1" dirty="0" smtClean="0"/>
              <a:t>Albanian</a:t>
            </a:r>
            <a:r>
              <a:rPr lang="ro-RO" sz="2400" b="1" dirty="0" smtClean="0"/>
              <a:t> BC</a:t>
            </a:r>
            <a:r>
              <a:rPr lang="en-GB" sz="2400" b="1" dirty="0" smtClean="0"/>
              <a:t>/</a:t>
            </a:r>
            <a:r>
              <a:rPr lang="ro-RO" sz="2400" b="1" dirty="0" smtClean="0"/>
              <a:t>CoA</a:t>
            </a:r>
            <a:endParaRPr lang="en-GB" sz="2400" b="1" dirty="0"/>
          </a:p>
        </p:txBody>
      </p:sp>
      <p:graphicFrame>
        <p:nvGraphicFramePr>
          <p:cNvPr id="4" name="Table 3"/>
          <p:cNvGraphicFramePr>
            <a:graphicFrameLocks noGrp="1"/>
          </p:cNvGraphicFramePr>
          <p:nvPr>
            <p:extLst>
              <p:ext uri="{D42A27DB-BD31-4B8C-83A1-F6EECF244321}">
                <p14:modId xmlns:p14="http://schemas.microsoft.com/office/powerpoint/2010/main" val="2104792994"/>
              </p:ext>
            </p:extLst>
          </p:nvPr>
        </p:nvGraphicFramePr>
        <p:xfrm>
          <a:off x="1259632" y="3212976"/>
          <a:ext cx="6768752" cy="2925950"/>
        </p:xfrm>
        <a:graphic>
          <a:graphicData uri="http://schemas.openxmlformats.org/drawingml/2006/table">
            <a:tbl>
              <a:tblPr>
                <a:tableStyleId>{5C22544A-7EE6-4342-B048-85BDC9FD1C3A}</a:tableStyleId>
              </a:tblPr>
              <a:tblGrid>
                <a:gridCol w="750489"/>
                <a:gridCol w="1724108"/>
                <a:gridCol w="3129638"/>
                <a:gridCol w="1164517"/>
              </a:tblGrid>
              <a:tr h="421674">
                <a:tc>
                  <a:txBody>
                    <a:bodyPr/>
                    <a:lstStyle/>
                    <a:p>
                      <a:pPr algn="l" hangingPunct="0">
                        <a:spcAft>
                          <a:spcPts val="0"/>
                        </a:spcAft>
                      </a:pPr>
                      <a:r>
                        <a:rPr lang="en-US" sz="1000" dirty="0">
                          <a:effectLst/>
                        </a:rPr>
                        <a:t>Dimension Number</a:t>
                      </a:r>
                      <a:endParaRPr lang="en-GB" sz="1000" dirty="0">
                        <a:effectLst/>
                        <a:latin typeface="Courier New"/>
                        <a:ea typeface="Times New Roman"/>
                        <a:cs typeface="Times New Roman"/>
                      </a:endParaRPr>
                    </a:p>
                  </a:txBody>
                  <a:tcPr marL="68580" marR="68580" marT="0" marB="0"/>
                </a:tc>
                <a:tc>
                  <a:txBody>
                    <a:bodyPr/>
                    <a:lstStyle/>
                    <a:p>
                      <a:pPr algn="l" hangingPunct="0">
                        <a:spcAft>
                          <a:spcPts val="0"/>
                        </a:spcAft>
                      </a:pPr>
                      <a:r>
                        <a:rPr lang="en-US" sz="1000" dirty="0">
                          <a:effectLst/>
                        </a:rPr>
                        <a:t>Dimension Name</a:t>
                      </a:r>
                      <a:endParaRPr lang="en-GB" sz="1000" dirty="0">
                        <a:effectLst/>
                        <a:latin typeface="Courier New"/>
                        <a:ea typeface="Times New Roman"/>
                        <a:cs typeface="Times New Roman"/>
                      </a:endParaRPr>
                    </a:p>
                  </a:txBody>
                  <a:tcPr marL="68580" marR="68580" marT="0" marB="0"/>
                </a:tc>
                <a:tc>
                  <a:txBody>
                    <a:bodyPr/>
                    <a:lstStyle/>
                    <a:p>
                      <a:pPr algn="l" hangingPunct="0">
                        <a:spcAft>
                          <a:spcPts val="0"/>
                        </a:spcAft>
                      </a:pPr>
                      <a:r>
                        <a:rPr lang="en-US" sz="1000">
                          <a:effectLst/>
                        </a:rPr>
                        <a:t>Dimension Qualifier</a:t>
                      </a:r>
                      <a:endParaRPr lang="en-GB" sz="1000">
                        <a:effectLst/>
                        <a:latin typeface="Courier New"/>
                        <a:ea typeface="Times New Roman"/>
                        <a:cs typeface="Times New Roman"/>
                      </a:endParaRPr>
                    </a:p>
                  </a:txBody>
                  <a:tcPr marL="68580" marR="68580" marT="0" marB="0"/>
                </a:tc>
                <a:tc>
                  <a:txBody>
                    <a:bodyPr/>
                    <a:lstStyle/>
                    <a:p>
                      <a:pPr algn="ctr" hangingPunct="0">
                        <a:spcAft>
                          <a:spcPts val="0"/>
                        </a:spcAft>
                      </a:pPr>
                      <a:r>
                        <a:rPr lang="en-US" sz="1000" dirty="0">
                          <a:effectLst/>
                        </a:rPr>
                        <a:t>Maximum Length</a:t>
                      </a:r>
                      <a:endParaRPr lang="en-GB" sz="1000" dirty="0">
                        <a:effectLst/>
                        <a:latin typeface="Courier New"/>
                        <a:ea typeface="Times New Roman"/>
                        <a:cs typeface="Times New Roman"/>
                      </a:endParaRPr>
                    </a:p>
                  </a:txBody>
                  <a:tcPr marL="68580" marR="68580" marT="0" marB="0"/>
                </a:tc>
              </a:tr>
              <a:tr h="187014">
                <a:tc>
                  <a:txBody>
                    <a:bodyPr/>
                    <a:lstStyle/>
                    <a:p>
                      <a:pPr algn="l">
                        <a:spcAft>
                          <a:spcPts val="0"/>
                        </a:spcAft>
                      </a:pPr>
                      <a:r>
                        <a:rPr lang="en-US" sz="1100" dirty="0">
                          <a:effectLst/>
                        </a:rPr>
                        <a:t>1.</a:t>
                      </a:r>
                      <a:endParaRPr lang="en-GB" sz="1100" dirty="0">
                        <a:effectLst/>
                        <a:latin typeface="Times New Roman"/>
                        <a:ea typeface="Times New Roman"/>
                      </a:endParaRPr>
                    </a:p>
                  </a:txBody>
                  <a:tcPr marL="68580" marR="68580" marT="0" marB="0" anchor="ctr"/>
                </a:tc>
                <a:tc>
                  <a:txBody>
                    <a:bodyPr/>
                    <a:lstStyle/>
                    <a:p>
                      <a:pPr algn="l">
                        <a:spcAft>
                          <a:spcPts val="0"/>
                        </a:spcAft>
                      </a:pPr>
                      <a:r>
                        <a:rPr lang="hr-HR" sz="1100" dirty="0">
                          <a:effectLst/>
                        </a:rPr>
                        <a:t>Government Entity</a:t>
                      </a:r>
                      <a:endParaRPr lang="en-GB" sz="1100" dirty="0">
                        <a:effectLst/>
                        <a:latin typeface="Times New Roman"/>
                        <a:ea typeface="Times New Roman"/>
                      </a:endParaRPr>
                    </a:p>
                  </a:txBody>
                  <a:tcPr marL="68580" marR="68580" marT="0" marB="0" anchor="ctr"/>
                </a:tc>
                <a:tc>
                  <a:txBody>
                    <a:bodyPr/>
                    <a:lstStyle/>
                    <a:p>
                      <a:pPr algn="l">
                        <a:spcAft>
                          <a:spcPts val="0"/>
                        </a:spcAft>
                      </a:pPr>
                      <a:r>
                        <a:rPr lang="hr-HR" sz="1100" dirty="0" smtClean="0">
                          <a:effectLst/>
                        </a:rPr>
                        <a:t>Balancing</a:t>
                      </a:r>
                      <a:r>
                        <a:rPr lang="en-GB" sz="1100" dirty="0" smtClean="0">
                          <a:effectLst/>
                        </a:rPr>
                        <a:t>/Consolidation level</a:t>
                      </a:r>
                      <a:endParaRPr lang="en-GB" sz="1100" dirty="0">
                        <a:effectLst/>
                        <a:latin typeface="Times New Roman"/>
                        <a:ea typeface="Times New Roman"/>
                      </a:endParaRPr>
                    </a:p>
                  </a:txBody>
                  <a:tcPr marL="68580" marR="68580" marT="0" marB="0" anchor="ctr"/>
                </a:tc>
                <a:tc>
                  <a:txBody>
                    <a:bodyPr/>
                    <a:lstStyle/>
                    <a:p>
                      <a:pPr algn="ctr">
                        <a:spcAft>
                          <a:spcPts val="0"/>
                        </a:spcAft>
                      </a:pPr>
                      <a:r>
                        <a:rPr lang="en-US" sz="1100" dirty="0">
                          <a:effectLst/>
                        </a:rPr>
                        <a:t>3</a:t>
                      </a:r>
                      <a:endParaRPr lang="en-GB" sz="1100" dirty="0">
                        <a:effectLst/>
                        <a:latin typeface="Times New Roman"/>
                        <a:ea typeface="Times New Roman"/>
                      </a:endParaRPr>
                    </a:p>
                  </a:txBody>
                  <a:tcPr marL="68580" marR="68580" marT="0" marB="0"/>
                </a:tc>
              </a:tr>
              <a:tr h="187014">
                <a:tc>
                  <a:txBody>
                    <a:bodyPr/>
                    <a:lstStyle/>
                    <a:p>
                      <a:pPr algn="l">
                        <a:spcAft>
                          <a:spcPts val="0"/>
                        </a:spcAft>
                      </a:pPr>
                      <a:r>
                        <a:rPr lang="en-US" sz="1100">
                          <a:effectLst/>
                        </a:rPr>
                        <a:t>2.</a:t>
                      </a:r>
                      <a:endParaRPr lang="en-GB" sz="1100">
                        <a:effectLst/>
                        <a:latin typeface="Times New Roman"/>
                        <a:ea typeface="Times New Roman"/>
                      </a:endParaRPr>
                    </a:p>
                  </a:txBody>
                  <a:tcPr marL="68580" marR="68580" marT="0" marB="0" anchor="ctr"/>
                </a:tc>
                <a:tc>
                  <a:txBody>
                    <a:bodyPr/>
                    <a:lstStyle/>
                    <a:p>
                      <a:pPr algn="l">
                        <a:spcAft>
                          <a:spcPts val="0"/>
                        </a:spcAft>
                      </a:pPr>
                      <a:r>
                        <a:rPr lang="hr-HR" sz="1100" dirty="0">
                          <a:effectLst/>
                        </a:rPr>
                        <a:t>Line Ministry</a:t>
                      </a:r>
                      <a:endParaRPr lang="en-GB" sz="1100" dirty="0">
                        <a:effectLst/>
                        <a:latin typeface="Times New Roman"/>
                        <a:ea typeface="Times New Roman"/>
                      </a:endParaRPr>
                    </a:p>
                  </a:txBody>
                  <a:tcPr marL="68580" marR="68580" marT="0" marB="0" anchor="ctr"/>
                </a:tc>
                <a:tc>
                  <a:txBody>
                    <a:bodyPr/>
                    <a:lstStyle/>
                    <a:p>
                      <a:pPr algn="l">
                        <a:spcAft>
                          <a:spcPts val="0"/>
                        </a:spcAft>
                      </a:pPr>
                      <a:r>
                        <a:rPr lang="en-US" sz="1100" dirty="0" smtClean="0">
                          <a:effectLst/>
                        </a:rPr>
                        <a:t>Administrative</a:t>
                      </a:r>
                      <a:endParaRPr lang="en-GB" sz="1100" dirty="0">
                        <a:effectLst/>
                        <a:latin typeface="Times New Roman"/>
                        <a:ea typeface="Times New Roman"/>
                      </a:endParaRPr>
                    </a:p>
                  </a:txBody>
                  <a:tcPr marL="68580" marR="68580" marT="0" marB="0" anchor="ctr"/>
                </a:tc>
                <a:tc>
                  <a:txBody>
                    <a:bodyPr/>
                    <a:lstStyle/>
                    <a:p>
                      <a:pPr algn="ctr">
                        <a:spcAft>
                          <a:spcPts val="0"/>
                        </a:spcAft>
                      </a:pPr>
                      <a:r>
                        <a:rPr lang="en-US" sz="1100" dirty="0">
                          <a:effectLst/>
                        </a:rPr>
                        <a:t>2</a:t>
                      </a:r>
                      <a:endParaRPr lang="en-GB" sz="1100" dirty="0">
                        <a:effectLst/>
                        <a:latin typeface="Times New Roman"/>
                        <a:ea typeface="Times New Roman"/>
                      </a:endParaRPr>
                    </a:p>
                  </a:txBody>
                  <a:tcPr marL="68580" marR="68580" marT="0" marB="0"/>
                </a:tc>
              </a:tr>
              <a:tr h="187014">
                <a:tc>
                  <a:txBody>
                    <a:bodyPr/>
                    <a:lstStyle/>
                    <a:p>
                      <a:pPr algn="l">
                        <a:spcAft>
                          <a:spcPts val="0"/>
                        </a:spcAft>
                      </a:pPr>
                      <a:r>
                        <a:rPr lang="en-US" sz="1100">
                          <a:effectLst/>
                        </a:rPr>
                        <a:t>3.</a:t>
                      </a:r>
                      <a:endParaRPr lang="en-GB" sz="1100">
                        <a:effectLst/>
                        <a:latin typeface="Times New Roman"/>
                        <a:ea typeface="Times New Roman"/>
                      </a:endParaRPr>
                    </a:p>
                  </a:txBody>
                  <a:tcPr marL="68580" marR="68580" marT="0" marB="0" anchor="ctr"/>
                </a:tc>
                <a:tc>
                  <a:txBody>
                    <a:bodyPr/>
                    <a:lstStyle/>
                    <a:p>
                      <a:pPr algn="l">
                        <a:spcAft>
                          <a:spcPts val="0"/>
                        </a:spcAft>
                      </a:pPr>
                      <a:r>
                        <a:rPr lang="hr-HR" sz="1100" dirty="0">
                          <a:effectLst/>
                        </a:rPr>
                        <a:t>Institution</a:t>
                      </a:r>
                      <a:endParaRPr lang="en-GB" sz="1100" dirty="0">
                        <a:effectLst/>
                        <a:latin typeface="Times New Roman"/>
                        <a:ea typeface="Times New Roman"/>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effectLst/>
                        </a:rPr>
                        <a:t>Administrative</a:t>
                      </a:r>
                      <a:r>
                        <a:rPr lang="en-GB" sz="1100" dirty="0" smtClean="0">
                          <a:effectLst/>
                          <a:latin typeface="Times New Roman"/>
                        </a:rPr>
                        <a:t>/</a:t>
                      </a:r>
                      <a:r>
                        <a:rPr lang="en-GB" sz="1100" baseline="0" dirty="0" smtClean="0">
                          <a:effectLst/>
                          <a:latin typeface="Times New Roman"/>
                        </a:rPr>
                        <a:t> </a:t>
                      </a:r>
                      <a:r>
                        <a:rPr lang="en-US" sz="1100" dirty="0" smtClean="0">
                          <a:effectLst/>
                        </a:rPr>
                        <a:t>Cost Center </a:t>
                      </a:r>
                      <a:endParaRPr lang="en-GB" sz="1100" dirty="0">
                        <a:effectLst/>
                        <a:latin typeface="Times New Roman"/>
                        <a:ea typeface="Times New Roman"/>
                      </a:endParaRPr>
                    </a:p>
                  </a:txBody>
                  <a:tcPr marL="68580" marR="68580" marT="0" marB="0" anchor="ctr"/>
                </a:tc>
                <a:tc>
                  <a:txBody>
                    <a:bodyPr/>
                    <a:lstStyle/>
                    <a:p>
                      <a:pPr algn="ctr">
                        <a:spcAft>
                          <a:spcPts val="0"/>
                        </a:spcAft>
                      </a:pPr>
                      <a:r>
                        <a:rPr lang="en-US" sz="1100" dirty="0">
                          <a:effectLst/>
                        </a:rPr>
                        <a:t>7</a:t>
                      </a:r>
                      <a:endParaRPr lang="en-GB" sz="1100" dirty="0">
                        <a:effectLst/>
                        <a:latin typeface="Times New Roman"/>
                        <a:ea typeface="Times New Roman"/>
                      </a:endParaRPr>
                    </a:p>
                  </a:txBody>
                  <a:tcPr marL="68580" marR="68580" marT="0" marB="0"/>
                </a:tc>
              </a:tr>
              <a:tr h="187014">
                <a:tc>
                  <a:txBody>
                    <a:bodyPr/>
                    <a:lstStyle/>
                    <a:p>
                      <a:pPr algn="l">
                        <a:spcAft>
                          <a:spcPts val="0"/>
                        </a:spcAft>
                      </a:pPr>
                      <a:r>
                        <a:rPr lang="en-US" sz="1100">
                          <a:effectLst/>
                        </a:rPr>
                        <a:t>4.</a:t>
                      </a:r>
                      <a:endParaRPr lang="en-GB" sz="1100">
                        <a:effectLst/>
                        <a:latin typeface="Times New Roman"/>
                        <a:ea typeface="Times New Roman"/>
                      </a:endParaRPr>
                    </a:p>
                  </a:txBody>
                  <a:tcPr marL="68580" marR="68580" marT="0" marB="0" anchor="ctr"/>
                </a:tc>
                <a:tc>
                  <a:txBody>
                    <a:bodyPr/>
                    <a:lstStyle/>
                    <a:p>
                      <a:pPr algn="l">
                        <a:spcAft>
                          <a:spcPts val="0"/>
                        </a:spcAft>
                      </a:pPr>
                      <a:r>
                        <a:rPr lang="hr-HR" sz="1100" dirty="0">
                          <a:effectLst/>
                        </a:rPr>
                        <a:t>Chapter</a:t>
                      </a:r>
                      <a:endParaRPr lang="en-GB" sz="1100" dirty="0">
                        <a:effectLst/>
                        <a:latin typeface="Times New Roman"/>
                        <a:ea typeface="Times New Roman"/>
                      </a:endParaRPr>
                    </a:p>
                  </a:txBody>
                  <a:tcPr marL="68580" marR="68580" marT="0" marB="0" anchor="ctr"/>
                </a:tc>
                <a:tc>
                  <a:txBody>
                    <a:bodyPr/>
                    <a:lstStyle/>
                    <a:p>
                      <a:pPr algn="l">
                        <a:spcAft>
                          <a:spcPts val="0"/>
                        </a:spcAft>
                      </a:pPr>
                      <a:r>
                        <a:rPr lang="en-US" sz="1100" dirty="0" smtClean="0">
                          <a:effectLst/>
                        </a:rPr>
                        <a:t>Funds Source</a:t>
                      </a:r>
                      <a:endParaRPr lang="en-GB" sz="1100" dirty="0">
                        <a:effectLst/>
                        <a:latin typeface="Times New Roman"/>
                        <a:ea typeface="Times New Roman"/>
                      </a:endParaRPr>
                    </a:p>
                  </a:txBody>
                  <a:tcPr marL="68580" marR="68580" marT="0" marB="0" anchor="ctr"/>
                </a:tc>
                <a:tc>
                  <a:txBody>
                    <a:bodyPr/>
                    <a:lstStyle/>
                    <a:p>
                      <a:pPr algn="ctr">
                        <a:spcAft>
                          <a:spcPts val="0"/>
                        </a:spcAft>
                      </a:pPr>
                      <a:r>
                        <a:rPr lang="en-US" sz="1100" dirty="0">
                          <a:effectLst/>
                        </a:rPr>
                        <a:t>2</a:t>
                      </a:r>
                      <a:endParaRPr lang="en-GB" sz="1100" dirty="0">
                        <a:effectLst/>
                        <a:latin typeface="Times New Roman"/>
                        <a:ea typeface="Times New Roman"/>
                      </a:endParaRPr>
                    </a:p>
                  </a:txBody>
                  <a:tcPr marL="68580" marR="68580" marT="0" marB="0"/>
                </a:tc>
              </a:tr>
              <a:tr h="187014">
                <a:tc>
                  <a:txBody>
                    <a:bodyPr/>
                    <a:lstStyle/>
                    <a:p>
                      <a:pPr algn="l">
                        <a:spcAft>
                          <a:spcPts val="0"/>
                        </a:spcAft>
                      </a:pPr>
                      <a:r>
                        <a:rPr lang="en-US" sz="1100">
                          <a:effectLst/>
                        </a:rPr>
                        <a:t>5.</a:t>
                      </a:r>
                      <a:endParaRPr lang="en-GB" sz="1100">
                        <a:effectLst/>
                        <a:latin typeface="Times New Roman"/>
                        <a:ea typeface="Times New Roman"/>
                      </a:endParaRPr>
                    </a:p>
                  </a:txBody>
                  <a:tcPr marL="68580" marR="68580" marT="0" marB="0" anchor="ctr"/>
                </a:tc>
                <a:tc>
                  <a:txBody>
                    <a:bodyPr/>
                    <a:lstStyle/>
                    <a:p>
                      <a:pPr algn="l">
                        <a:spcAft>
                          <a:spcPts val="0"/>
                        </a:spcAft>
                      </a:pPr>
                      <a:r>
                        <a:rPr lang="hr-HR" sz="1100" dirty="0" smtClean="0">
                          <a:effectLst/>
                        </a:rPr>
                        <a:t>Function</a:t>
                      </a:r>
                      <a:r>
                        <a:rPr lang="en-GB" sz="1100" dirty="0" smtClean="0">
                          <a:effectLst/>
                        </a:rPr>
                        <a:t>/Program (COFOG)</a:t>
                      </a:r>
                      <a:endParaRPr lang="en-GB" sz="1100" dirty="0">
                        <a:effectLst/>
                        <a:latin typeface="Times New Roman"/>
                        <a:ea typeface="Times New Roman"/>
                      </a:endParaRPr>
                    </a:p>
                  </a:txBody>
                  <a:tcPr marL="68580" marR="68580" marT="0" marB="0" anchor="ctr"/>
                </a:tc>
                <a:tc>
                  <a:txBody>
                    <a:bodyPr/>
                    <a:lstStyle/>
                    <a:p>
                      <a:pPr algn="l">
                        <a:spcAft>
                          <a:spcPts val="0"/>
                        </a:spcAft>
                      </a:pPr>
                      <a:r>
                        <a:rPr lang="en-GB" sz="1100" dirty="0" smtClean="0">
                          <a:effectLst/>
                          <a:latin typeface="Times New Roman"/>
                          <a:ea typeface="Times New Roman"/>
                        </a:rPr>
                        <a:t>Function (xx), </a:t>
                      </a:r>
                      <a:r>
                        <a:rPr lang="en-GB" sz="1100" dirty="0" err="1" smtClean="0">
                          <a:effectLst/>
                          <a:latin typeface="Times New Roman"/>
                          <a:ea typeface="Times New Roman"/>
                        </a:rPr>
                        <a:t>Subfunction</a:t>
                      </a:r>
                      <a:r>
                        <a:rPr lang="en-GB" sz="1100" baseline="0" dirty="0" smtClean="0">
                          <a:effectLst/>
                          <a:latin typeface="Times New Roman"/>
                          <a:ea typeface="Times New Roman"/>
                        </a:rPr>
                        <a:t> (xx), Detail </a:t>
                      </a:r>
                      <a:r>
                        <a:rPr lang="en-GB" sz="1100" baseline="0" dirty="0" err="1" smtClean="0">
                          <a:effectLst/>
                          <a:latin typeface="Times New Roman"/>
                          <a:ea typeface="Times New Roman"/>
                        </a:rPr>
                        <a:t>Subf</a:t>
                      </a:r>
                      <a:r>
                        <a:rPr lang="en-GB" sz="1100" baseline="0" dirty="0" smtClean="0">
                          <a:effectLst/>
                          <a:latin typeface="Times New Roman"/>
                          <a:ea typeface="Times New Roman"/>
                        </a:rPr>
                        <a:t> (x) </a:t>
                      </a:r>
                      <a:endParaRPr lang="en-GB" sz="1100" dirty="0">
                        <a:effectLst/>
                        <a:latin typeface="Times New Roman"/>
                        <a:ea typeface="Times New Roman"/>
                      </a:endParaRPr>
                    </a:p>
                  </a:txBody>
                  <a:tcPr marL="68580" marR="68580" marT="0" marB="0" anchor="ctr"/>
                </a:tc>
                <a:tc>
                  <a:txBody>
                    <a:bodyPr/>
                    <a:lstStyle/>
                    <a:p>
                      <a:pPr algn="ctr">
                        <a:spcAft>
                          <a:spcPts val="0"/>
                        </a:spcAft>
                      </a:pPr>
                      <a:r>
                        <a:rPr lang="en-US" sz="1100" dirty="0">
                          <a:effectLst/>
                        </a:rPr>
                        <a:t>5</a:t>
                      </a:r>
                      <a:endParaRPr lang="en-GB" sz="1100" dirty="0">
                        <a:effectLst/>
                        <a:latin typeface="Times New Roman"/>
                        <a:ea typeface="Times New Roman"/>
                      </a:endParaRPr>
                    </a:p>
                  </a:txBody>
                  <a:tcPr marL="68580" marR="68580" marT="0" marB="0"/>
                </a:tc>
              </a:tr>
              <a:tr h="278412">
                <a:tc>
                  <a:txBody>
                    <a:bodyPr/>
                    <a:lstStyle/>
                    <a:p>
                      <a:pPr algn="l">
                        <a:spcAft>
                          <a:spcPts val="0"/>
                        </a:spcAft>
                      </a:pPr>
                      <a:r>
                        <a:rPr lang="en-US" sz="1100">
                          <a:effectLst/>
                        </a:rPr>
                        <a:t>6.</a:t>
                      </a:r>
                      <a:endParaRPr lang="en-GB" sz="1100">
                        <a:effectLst/>
                        <a:latin typeface="Times New Roman"/>
                        <a:ea typeface="Times New Roman"/>
                      </a:endParaRPr>
                    </a:p>
                  </a:txBody>
                  <a:tcPr marL="68580" marR="68580" marT="0" marB="0" anchor="ctr"/>
                </a:tc>
                <a:tc>
                  <a:txBody>
                    <a:bodyPr/>
                    <a:lstStyle/>
                    <a:p>
                      <a:pPr algn="l">
                        <a:spcAft>
                          <a:spcPts val="0"/>
                        </a:spcAft>
                      </a:pPr>
                      <a:r>
                        <a:rPr lang="hr-HR" sz="1100" dirty="0">
                          <a:effectLst/>
                        </a:rPr>
                        <a:t>Economic Account</a:t>
                      </a:r>
                      <a:endParaRPr lang="en-GB" sz="1100" dirty="0">
                        <a:effectLst/>
                        <a:latin typeface="Times New Roman"/>
                        <a:ea typeface="Times New Roman"/>
                      </a:endParaRPr>
                    </a:p>
                  </a:txBody>
                  <a:tcPr marL="68580" marR="68580" marT="0" marB="0" anchor="ctr"/>
                </a:tc>
                <a:tc>
                  <a:txBody>
                    <a:bodyPr/>
                    <a:lstStyle/>
                    <a:p>
                      <a:pPr algn="l">
                        <a:spcAft>
                          <a:spcPts val="0"/>
                        </a:spcAft>
                      </a:pPr>
                      <a:r>
                        <a:rPr lang="en-US" sz="1100" dirty="0">
                          <a:effectLst/>
                        </a:rPr>
                        <a:t>Natural </a:t>
                      </a:r>
                      <a:r>
                        <a:rPr lang="en-US" sz="1100" dirty="0" smtClean="0">
                          <a:effectLst/>
                        </a:rPr>
                        <a:t>Account (9 types in total)</a:t>
                      </a:r>
                    </a:p>
                    <a:p>
                      <a:pPr algn="l">
                        <a:spcAft>
                          <a:spcPts val="0"/>
                        </a:spcAft>
                      </a:pPr>
                      <a:r>
                        <a:rPr lang="en-US" sz="1100" dirty="0" smtClean="0">
                          <a:effectLst/>
                          <a:latin typeface="Times New Roman"/>
                          <a:ea typeface="Times New Roman"/>
                        </a:rPr>
                        <a:t>Type (x), Category (x) </a:t>
                      </a:r>
                      <a:r>
                        <a:rPr lang="en-US" sz="1100" dirty="0" err="1" smtClean="0">
                          <a:effectLst/>
                          <a:latin typeface="Times New Roman"/>
                          <a:ea typeface="Times New Roman"/>
                        </a:rPr>
                        <a:t>Subcateg</a:t>
                      </a:r>
                      <a:r>
                        <a:rPr lang="en-US" sz="1100" dirty="0" smtClean="0">
                          <a:effectLst/>
                          <a:latin typeface="Times New Roman"/>
                          <a:ea typeface="Times New Roman"/>
                        </a:rPr>
                        <a:t> (x), Item (x), </a:t>
                      </a:r>
                      <a:r>
                        <a:rPr lang="en-US" sz="1100" dirty="0" err="1" smtClean="0">
                          <a:effectLst/>
                          <a:latin typeface="Times New Roman"/>
                          <a:ea typeface="Times New Roman"/>
                        </a:rPr>
                        <a:t>Subitem</a:t>
                      </a:r>
                      <a:r>
                        <a:rPr lang="en-US" sz="1100" dirty="0" smtClean="0">
                          <a:effectLst/>
                          <a:latin typeface="Times New Roman"/>
                          <a:ea typeface="Times New Roman"/>
                        </a:rPr>
                        <a:t> (x), Detail (xx)</a:t>
                      </a:r>
                      <a:endParaRPr lang="en-GB" sz="1100" dirty="0">
                        <a:effectLst/>
                        <a:latin typeface="Times New Roman"/>
                        <a:ea typeface="Times New Roman"/>
                      </a:endParaRPr>
                    </a:p>
                  </a:txBody>
                  <a:tcPr marL="68580" marR="68580" marT="0" marB="0" anchor="ctr"/>
                </a:tc>
                <a:tc>
                  <a:txBody>
                    <a:bodyPr/>
                    <a:lstStyle/>
                    <a:p>
                      <a:pPr algn="ctr">
                        <a:spcAft>
                          <a:spcPts val="0"/>
                        </a:spcAft>
                      </a:pPr>
                      <a:r>
                        <a:rPr lang="en-US" sz="1100" dirty="0">
                          <a:effectLst/>
                        </a:rPr>
                        <a:t>7</a:t>
                      </a:r>
                      <a:endParaRPr lang="en-GB" sz="1100" dirty="0">
                        <a:effectLst/>
                        <a:latin typeface="Times New Roman"/>
                        <a:ea typeface="Times New Roman"/>
                      </a:endParaRPr>
                    </a:p>
                  </a:txBody>
                  <a:tcPr marL="68580" marR="68580" marT="0" marB="0"/>
                </a:tc>
              </a:tr>
              <a:tr h="356978">
                <a:tc>
                  <a:txBody>
                    <a:bodyPr/>
                    <a:lstStyle/>
                    <a:p>
                      <a:pPr algn="l">
                        <a:spcAft>
                          <a:spcPts val="0"/>
                        </a:spcAft>
                      </a:pPr>
                      <a:r>
                        <a:rPr lang="en-US" sz="1100">
                          <a:effectLst/>
                        </a:rPr>
                        <a:t>7.</a:t>
                      </a:r>
                      <a:endParaRPr lang="en-GB" sz="1100">
                        <a:effectLst/>
                        <a:latin typeface="Times New Roman"/>
                        <a:ea typeface="Times New Roman"/>
                      </a:endParaRPr>
                    </a:p>
                  </a:txBody>
                  <a:tcPr marL="68580" marR="68580" marT="0" marB="0" anchor="ctr"/>
                </a:tc>
                <a:tc>
                  <a:txBody>
                    <a:bodyPr/>
                    <a:lstStyle/>
                    <a:p>
                      <a:pPr algn="l">
                        <a:spcAft>
                          <a:spcPts val="0"/>
                        </a:spcAft>
                      </a:pPr>
                      <a:r>
                        <a:rPr lang="hr-HR" sz="1100" dirty="0">
                          <a:effectLst/>
                        </a:rPr>
                        <a:t>Subaccount</a:t>
                      </a:r>
                      <a:endParaRPr lang="en-GB" sz="1100" dirty="0">
                        <a:effectLst/>
                        <a:latin typeface="Times New Roman"/>
                        <a:ea typeface="Times New Roman"/>
                      </a:endParaRPr>
                    </a:p>
                  </a:txBody>
                  <a:tcPr marL="68580" marR="68580" marT="0" marB="0" anchor="ctr"/>
                </a:tc>
                <a:tc>
                  <a:txBody>
                    <a:bodyPr/>
                    <a:lstStyle/>
                    <a:p>
                      <a:pPr algn="l">
                        <a:spcAft>
                          <a:spcPts val="0"/>
                        </a:spcAft>
                      </a:pPr>
                      <a:r>
                        <a:rPr lang="en-US" sz="1100" dirty="0" smtClean="0">
                          <a:effectLst/>
                        </a:rPr>
                        <a:t>Technical (bank accounts, creditors </a:t>
                      </a:r>
                      <a:r>
                        <a:rPr lang="en-US" sz="1100" kern="1200" dirty="0" smtClean="0">
                          <a:solidFill>
                            <a:schemeClr val="dk1"/>
                          </a:solidFill>
                          <a:effectLst/>
                          <a:latin typeface="+mn-lt"/>
                          <a:ea typeface="+mn-ea"/>
                          <a:cs typeface="+mn-cs"/>
                        </a:rPr>
                        <a:t>for debt payments)</a:t>
                      </a:r>
                      <a:endParaRPr lang="en-GB" sz="1100" kern="1200" dirty="0">
                        <a:solidFill>
                          <a:schemeClr val="dk1"/>
                        </a:solidFill>
                        <a:effectLst/>
                        <a:latin typeface="+mn-lt"/>
                        <a:ea typeface="+mn-ea"/>
                        <a:cs typeface="+mn-cs"/>
                      </a:endParaRPr>
                    </a:p>
                  </a:txBody>
                  <a:tcPr marL="68580" marR="68580" marT="0" marB="0" anchor="ctr"/>
                </a:tc>
                <a:tc>
                  <a:txBody>
                    <a:bodyPr/>
                    <a:lstStyle/>
                    <a:p>
                      <a:pPr algn="ctr">
                        <a:spcAft>
                          <a:spcPts val="0"/>
                        </a:spcAft>
                      </a:pPr>
                      <a:r>
                        <a:rPr lang="en-US" sz="1100" dirty="0">
                          <a:effectLst/>
                        </a:rPr>
                        <a:t>5</a:t>
                      </a:r>
                      <a:endParaRPr lang="en-GB" sz="1100" dirty="0">
                        <a:effectLst/>
                        <a:latin typeface="Times New Roman"/>
                        <a:ea typeface="Times New Roman"/>
                      </a:endParaRPr>
                    </a:p>
                  </a:txBody>
                  <a:tcPr marL="68580" marR="68580" marT="0" marB="0"/>
                </a:tc>
              </a:tr>
              <a:tr h="187014">
                <a:tc>
                  <a:txBody>
                    <a:bodyPr/>
                    <a:lstStyle/>
                    <a:p>
                      <a:pPr algn="l">
                        <a:spcAft>
                          <a:spcPts val="0"/>
                        </a:spcAft>
                      </a:pPr>
                      <a:r>
                        <a:rPr lang="en-US" sz="1100">
                          <a:effectLst/>
                        </a:rPr>
                        <a:t>8.</a:t>
                      </a:r>
                      <a:endParaRPr lang="en-GB" sz="1100">
                        <a:effectLst/>
                        <a:latin typeface="Times New Roman"/>
                        <a:ea typeface="Times New Roman"/>
                      </a:endParaRPr>
                    </a:p>
                  </a:txBody>
                  <a:tcPr marL="68580" marR="68580" marT="0" marB="0" anchor="ctr"/>
                </a:tc>
                <a:tc>
                  <a:txBody>
                    <a:bodyPr/>
                    <a:lstStyle/>
                    <a:p>
                      <a:pPr algn="l">
                        <a:spcAft>
                          <a:spcPts val="0"/>
                        </a:spcAft>
                      </a:pPr>
                      <a:r>
                        <a:rPr lang="hr-HR" sz="1100" dirty="0">
                          <a:effectLst/>
                        </a:rPr>
                        <a:t>Treasury Office</a:t>
                      </a:r>
                      <a:endParaRPr lang="en-GB" sz="1100" dirty="0">
                        <a:effectLst/>
                        <a:latin typeface="Times New Roman"/>
                        <a:ea typeface="Times New Roman"/>
                      </a:endParaRPr>
                    </a:p>
                  </a:txBody>
                  <a:tcPr marL="68580" marR="68580" marT="0" marB="0" anchor="ctr"/>
                </a:tc>
                <a:tc>
                  <a:txBody>
                    <a:bodyPr/>
                    <a:lstStyle/>
                    <a:p>
                      <a:pPr algn="l">
                        <a:spcAft>
                          <a:spcPts val="0"/>
                        </a:spcAft>
                      </a:pPr>
                      <a:r>
                        <a:rPr lang="en-US" sz="1100" dirty="0" smtClean="0">
                          <a:effectLst/>
                        </a:rPr>
                        <a:t>Location/District</a:t>
                      </a:r>
                      <a:endParaRPr lang="en-GB" sz="1100" dirty="0">
                        <a:effectLst/>
                        <a:latin typeface="Times New Roman"/>
                        <a:ea typeface="Times New Roman"/>
                      </a:endParaRPr>
                    </a:p>
                  </a:txBody>
                  <a:tcPr marL="68580" marR="68580" marT="0" marB="0" anchor="ctr"/>
                </a:tc>
                <a:tc>
                  <a:txBody>
                    <a:bodyPr/>
                    <a:lstStyle/>
                    <a:p>
                      <a:pPr algn="ctr">
                        <a:spcAft>
                          <a:spcPts val="0"/>
                        </a:spcAft>
                      </a:pPr>
                      <a:r>
                        <a:rPr lang="en-US" sz="1100" dirty="0">
                          <a:effectLst/>
                        </a:rPr>
                        <a:t>4</a:t>
                      </a:r>
                      <a:endParaRPr lang="en-GB" sz="1100" dirty="0">
                        <a:effectLst/>
                        <a:latin typeface="Times New Roman"/>
                        <a:ea typeface="Times New Roman"/>
                      </a:endParaRPr>
                    </a:p>
                  </a:txBody>
                  <a:tcPr marL="68580" marR="68580" marT="0" marB="0"/>
                </a:tc>
              </a:tr>
              <a:tr h="187014">
                <a:tc>
                  <a:txBody>
                    <a:bodyPr/>
                    <a:lstStyle/>
                    <a:p>
                      <a:pPr algn="l">
                        <a:spcAft>
                          <a:spcPts val="0"/>
                        </a:spcAft>
                      </a:pPr>
                      <a:r>
                        <a:rPr lang="en-US" sz="1100">
                          <a:effectLst/>
                        </a:rPr>
                        <a:t>9.</a:t>
                      </a:r>
                      <a:endParaRPr lang="en-GB" sz="1100">
                        <a:effectLst/>
                        <a:latin typeface="Times New Roman"/>
                        <a:ea typeface="Times New Roman"/>
                      </a:endParaRPr>
                    </a:p>
                  </a:txBody>
                  <a:tcPr marL="68580" marR="68580" marT="0" marB="0" anchor="ctr"/>
                </a:tc>
                <a:tc>
                  <a:txBody>
                    <a:bodyPr/>
                    <a:lstStyle/>
                    <a:p>
                      <a:pPr algn="l">
                        <a:spcAft>
                          <a:spcPts val="0"/>
                        </a:spcAft>
                      </a:pPr>
                      <a:r>
                        <a:rPr lang="hr-HR" sz="1100" dirty="0" smtClean="0">
                          <a:effectLst/>
                        </a:rPr>
                        <a:t>Project</a:t>
                      </a:r>
                      <a:r>
                        <a:rPr lang="en-GB" sz="1100" dirty="0" smtClean="0">
                          <a:effectLst/>
                        </a:rPr>
                        <a:t>/Output</a:t>
                      </a:r>
                      <a:endParaRPr lang="en-GB" sz="1100" dirty="0">
                        <a:effectLst/>
                        <a:latin typeface="Times New Roman"/>
                        <a:ea typeface="Times New Roman"/>
                      </a:endParaRPr>
                    </a:p>
                  </a:txBody>
                  <a:tcPr marL="68580" marR="68580" marT="0" marB="0" anchor="ctr"/>
                </a:tc>
                <a:tc>
                  <a:txBody>
                    <a:bodyPr/>
                    <a:lstStyle/>
                    <a:p>
                      <a:pPr algn="l">
                        <a:spcAft>
                          <a:spcPts val="0"/>
                        </a:spcAft>
                      </a:pPr>
                      <a:r>
                        <a:rPr lang="en-GB" sz="1100" dirty="0" smtClean="0">
                          <a:effectLst/>
                          <a:latin typeface="Times New Roman"/>
                          <a:ea typeface="Times New Roman"/>
                        </a:rPr>
                        <a:t>Project (</a:t>
                      </a:r>
                      <a:r>
                        <a:rPr lang="en-GB" sz="1100" dirty="0" err="1" smtClean="0">
                          <a:effectLst/>
                          <a:latin typeface="Times New Roman"/>
                          <a:ea typeface="Times New Roman"/>
                        </a:rPr>
                        <a:t>xxxxx</a:t>
                      </a:r>
                      <a:r>
                        <a:rPr lang="en-GB" sz="1100" dirty="0" smtClean="0">
                          <a:effectLst/>
                          <a:latin typeface="Times New Roman"/>
                          <a:ea typeface="Times New Roman"/>
                        </a:rPr>
                        <a:t>), Output (</a:t>
                      </a:r>
                      <a:r>
                        <a:rPr lang="en-GB" sz="1100" dirty="0" err="1" smtClean="0">
                          <a:effectLst/>
                          <a:latin typeface="Times New Roman"/>
                          <a:ea typeface="Times New Roman"/>
                        </a:rPr>
                        <a:t>Project+xx</a:t>
                      </a:r>
                      <a:r>
                        <a:rPr lang="en-GB" sz="1100" dirty="0" smtClean="0">
                          <a:effectLst/>
                          <a:latin typeface="Times New Roman"/>
                          <a:ea typeface="Times New Roman"/>
                        </a:rPr>
                        <a:t>)</a:t>
                      </a:r>
                      <a:endParaRPr lang="en-GB" sz="1100" dirty="0">
                        <a:effectLst/>
                        <a:latin typeface="Times New Roman"/>
                        <a:ea typeface="Times New Roman"/>
                      </a:endParaRPr>
                    </a:p>
                  </a:txBody>
                  <a:tcPr marL="68580" marR="68580" marT="0" marB="0" anchor="ctr"/>
                </a:tc>
                <a:tc>
                  <a:txBody>
                    <a:bodyPr/>
                    <a:lstStyle/>
                    <a:p>
                      <a:pPr algn="ctr">
                        <a:spcAft>
                          <a:spcPts val="0"/>
                        </a:spcAft>
                      </a:pPr>
                      <a:r>
                        <a:rPr lang="en-US" sz="1100" dirty="0">
                          <a:effectLst/>
                        </a:rPr>
                        <a:t>7</a:t>
                      </a:r>
                      <a:endParaRPr lang="en-GB" sz="1100" dirty="0">
                        <a:effectLst/>
                        <a:latin typeface="Times New Roman"/>
                        <a:ea typeface="Times New Roman"/>
                      </a:endParaRPr>
                    </a:p>
                  </a:txBody>
                  <a:tcPr marL="68580" marR="68580" marT="0" marB="0"/>
                </a:tc>
              </a:tr>
              <a:tr h="187014">
                <a:tc>
                  <a:txBody>
                    <a:bodyPr/>
                    <a:lstStyle/>
                    <a:p>
                      <a:pPr algn="l">
                        <a:spcAft>
                          <a:spcPts val="0"/>
                        </a:spcAft>
                      </a:pPr>
                      <a:r>
                        <a:rPr lang="en-US" sz="1100">
                          <a:effectLst/>
                        </a:rPr>
                        <a:t>10.</a:t>
                      </a:r>
                      <a:endParaRPr lang="en-GB" sz="1100">
                        <a:effectLst/>
                        <a:latin typeface="Times New Roman"/>
                        <a:ea typeface="Times New Roman"/>
                      </a:endParaRPr>
                    </a:p>
                  </a:txBody>
                  <a:tcPr marL="68580" marR="68580" marT="0" marB="0" anchor="ctr"/>
                </a:tc>
                <a:tc>
                  <a:txBody>
                    <a:bodyPr/>
                    <a:lstStyle/>
                    <a:p>
                      <a:pPr algn="l">
                        <a:spcAft>
                          <a:spcPts val="0"/>
                        </a:spcAft>
                      </a:pPr>
                      <a:r>
                        <a:rPr lang="hr-HR" sz="1100">
                          <a:effectLst/>
                        </a:rPr>
                        <a:t>Budget Release Type</a:t>
                      </a:r>
                      <a:endParaRPr lang="en-GB" sz="1100">
                        <a:effectLst/>
                        <a:latin typeface="Times New Roman"/>
                        <a:ea typeface="Times New Roman"/>
                      </a:endParaRPr>
                    </a:p>
                  </a:txBody>
                  <a:tcPr marL="68580" marR="68580" marT="0" marB="0" anchor="ctr"/>
                </a:tc>
                <a:tc>
                  <a:txBody>
                    <a:bodyPr/>
                    <a:lstStyle/>
                    <a:p>
                      <a:pPr algn="l">
                        <a:spcAft>
                          <a:spcPts val="0"/>
                        </a:spcAft>
                      </a:pPr>
                      <a:r>
                        <a:rPr lang="en-GB" sz="1100" dirty="0" smtClean="0">
                          <a:effectLst/>
                          <a:latin typeface="Times New Roman"/>
                          <a:ea typeface="Times New Roman"/>
                        </a:rPr>
                        <a:t>Technical (stages of budget transaction execution)</a:t>
                      </a:r>
                      <a:endParaRPr lang="en-GB" sz="1100" dirty="0">
                        <a:effectLst/>
                        <a:latin typeface="Times New Roman"/>
                        <a:ea typeface="Times New Roman"/>
                      </a:endParaRPr>
                    </a:p>
                  </a:txBody>
                  <a:tcPr marL="68580" marR="68580" marT="0" marB="0" anchor="ctr"/>
                </a:tc>
                <a:tc>
                  <a:txBody>
                    <a:bodyPr/>
                    <a:lstStyle/>
                    <a:p>
                      <a:pPr algn="ctr">
                        <a:spcAft>
                          <a:spcPts val="0"/>
                        </a:spcAft>
                      </a:pPr>
                      <a:r>
                        <a:rPr lang="en-US" sz="1100" dirty="0">
                          <a:effectLst/>
                        </a:rPr>
                        <a:t>2</a:t>
                      </a:r>
                      <a:endParaRPr lang="en-GB" sz="11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56589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v"/>
            </a:pPr>
            <a:endParaRPr lang="en-GB" sz="1800" dirty="0" smtClean="0"/>
          </a:p>
          <a:p>
            <a:pPr>
              <a:buFont typeface="Wingdings" pitchFamily="2" charset="2"/>
              <a:buChar char="v"/>
            </a:pPr>
            <a:r>
              <a:rPr lang="en-GB" sz="1800" dirty="0" smtClean="0"/>
              <a:t>Funds (class 1)</a:t>
            </a:r>
          </a:p>
          <a:p>
            <a:pPr>
              <a:buFont typeface="Wingdings" pitchFamily="2" charset="2"/>
              <a:buChar char="v"/>
            </a:pPr>
            <a:r>
              <a:rPr lang="en-GB" sz="1800" dirty="0" smtClean="0"/>
              <a:t>Sustainable Assets (</a:t>
            </a:r>
            <a:r>
              <a:rPr lang="en-GB" sz="1800" dirty="0"/>
              <a:t>class </a:t>
            </a:r>
            <a:r>
              <a:rPr lang="en-GB" sz="1800" dirty="0" smtClean="0"/>
              <a:t>2)</a:t>
            </a:r>
          </a:p>
          <a:p>
            <a:pPr>
              <a:buFont typeface="Wingdings" pitchFamily="2" charset="2"/>
              <a:buChar char="v"/>
            </a:pPr>
            <a:r>
              <a:rPr lang="en-GB" sz="1800" dirty="0" smtClean="0"/>
              <a:t>Inventory Accounts and Production in the Process (</a:t>
            </a:r>
            <a:r>
              <a:rPr lang="en-GB" sz="1800" dirty="0"/>
              <a:t>class</a:t>
            </a:r>
            <a:r>
              <a:rPr lang="en-GB" sz="1800" dirty="0" smtClean="0"/>
              <a:t> 3)</a:t>
            </a:r>
          </a:p>
          <a:p>
            <a:pPr>
              <a:buFont typeface="Wingdings" pitchFamily="2" charset="2"/>
              <a:buChar char="v"/>
            </a:pPr>
            <a:r>
              <a:rPr lang="en-GB" sz="1800" dirty="0" smtClean="0"/>
              <a:t>Third Party Account (class 4)</a:t>
            </a:r>
          </a:p>
          <a:p>
            <a:pPr>
              <a:buFont typeface="Wingdings" pitchFamily="2" charset="2"/>
              <a:buChar char="v"/>
            </a:pPr>
            <a:r>
              <a:rPr lang="en-GB" sz="1800" dirty="0" smtClean="0"/>
              <a:t>Financial Assets (class 5)</a:t>
            </a:r>
          </a:p>
          <a:p>
            <a:pPr>
              <a:buFont typeface="Wingdings" pitchFamily="2" charset="2"/>
              <a:buChar char="v"/>
            </a:pPr>
            <a:r>
              <a:rPr lang="en-GB" sz="1800" dirty="0" smtClean="0"/>
              <a:t>Expenses (class 6)</a:t>
            </a:r>
          </a:p>
          <a:p>
            <a:pPr>
              <a:buFont typeface="Wingdings" pitchFamily="2" charset="2"/>
              <a:buChar char="v"/>
            </a:pPr>
            <a:r>
              <a:rPr lang="en-GB" sz="1800" dirty="0" smtClean="0"/>
              <a:t>Revenues (class 7)</a:t>
            </a:r>
          </a:p>
          <a:p>
            <a:pPr>
              <a:buFont typeface="Wingdings" pitchFamily="2" charset="2"/>
              <a:buChar char="v"/>
            </a:pPr>
            <a:r>
              <a:rPr lang="en-GB" sz="1800" dirty="0" smtClean="0"/>
              <a:t>Financial Results of the year (class 8)</a:t>
            </a:r>
          </a:p>
        </p:txBody>
      </p:sp>
      <p:sp>
        <p:nvSpPr>
          <p:cNvPr id="3" name="Title 2"/>
          <p:cNvSpPr>
            <a:spLocks noGrp="1"/>
          </p:cNvSpPr>
          <p:nvPr>
            <p:ph type="title"/>
          </p:nvPr>
        </p:nvSpPr>
        <p:spPr/>
        <p:txBody>
          <a:bodyPr/>
          <a:lstStyle/>
          <a:p>
            <a:r>
              <a:rPr lang="en-GB" sz="2400" b="1" dirty="0"/>
              <a:t>T</a:t>
            </a:r>
            <a:r>
              <a:rPr lang="ro-RO" sz="2400" b="1" dirty="0" smtClean="0"/>
              <a:t>he </a:t>
            </a:r>
            <a:r>
              <a:rPr lang="ro-RO" sz="2400" b="1" dirty="0"/>
              <a:t>main classess of the Economic Segment</a:t>
            </a:r>
            <a:endParaRPr lang="en-GB" sz="2400" b="1" dirty="0"/>
          </a:p>
        </p:txBody>
      </p:sp>
    </p:spTree>
    <p:extLst>
      <p:ext uri="{BB962C8B-B14F-4D97-AF65-F5344CB8AC3E}">
        <p14:creationId xmlns:p14="http://schemas.microsoft.com/office/powerpoint/2010/main" val="2522844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Font typeface="Wingdings" pitchFamily="2" charset="2"/>
              <a:buChar char="v"/>
            </a:pPr>
            <a:r>
              <a:rPr lang="en-GB" sz="1800" dirty="0" smtClean="0"/>
              <a:t>Implementation of accrual bases (IPSAS) will lead on the necessity of revising or improving existing CoA/BC. The existing Albanian CoA is almost in line with accrual accounting methodology (we expect small revisions/improvements) </a:t>
            </a:r>
            <a:r>
              <a:rPr lang="en-GB" sz="1800" dirty="0"/>
              <a:t>even though </a:t>
            </a:r>
            <a:r>
              <a:rPr lang="en-GB" sz="1800" dirty="0" smtClean="0"/>
              <a:t>there will be a need in modification of multiple business processes. </a:t>
            </a:r>
          </a:p>
          <a:p>
            <a:pPr marL="0" indent="0">
              <a:buNone/>
            </a:pPr>
            <a:endParaRPr lang="en-GB" sz="1800" dirty="0" smtClean="0"/>
          </a:p>
          <a:p>
            <a:pPr algn="just">
              <a:buFont typeface="Wingdings" pitchFamily="2" charset="2"/>
              <a:buChar char="v"/>
            </a:pPr>
            <a:r>
              <a:rPr lang="en-GB" sz="1800" dirty="0" smtClean="0"/>
              <a:t>The assessment of </a:t>
            </a:r>
            <a:r>
              <a:rPr lang="en-GB" sz="1800" dirty="0"/>
              <a:t>existing Albanian CoA </a:t>
            </a:r>
            <a:r>
              <a:rPr lang="en-GB" sz="1800" dirty="0" smtClean="0"/>
              <a:t>is going to be performed immediately after the decision of what IPSAS </a:t>
            </a:r>
            <a:r>
              <a:rPr lang="en-GB" sz="1800" dirty="0" err="1" smtClean="0"/>
              <a:t>MoFE</a:t>
            </a:r>
            <a:r>
              <a:rPr lang="en-GB" sz="1800" dirty="0" smtClean="0"/>
              <a:t> of Albania will implement. </a:t>
            </a:r>
            <a:endParaRPr lang="en-GB" sz="1800" dirty="0"/>
          </a:p>
        </p:txBody>
      </p:sp>
      <p:sp>
        <p:nvSpPr>
          <p:cNvPr id="3" name="Title 2"/>
          <p:cNvSpPr>
            <a:spLocks noGrp="1"/>
          </p:cNvSpPr>
          <p:nvPr>
            <p:ph type="title"/>
          </p:nvPr>
        </p:nvSpPr>
        <p:spPr/>
        <p:txBody>
          <a:bodyPr/>
          <a:lstStyle/>
          <a:p>
            <a:r>
              <a:rPr lang="ro-RO" sz="2000" b="1" dirty="0"/>
              <a:t>Issues and plans for revising / improving existing CoA/BC</a:t>
            </a:r>
            <a:endParaRPr lang="en-GB" sz="2000" b="1" dirty="0"/>
          </a:p>
        </p:txBody>
      </p:sp>
    </p:spTree>
    <p:extLst>
      <p:ext uri="{BB962C8B-B14F-4D97-AF65-F5344CB8AC3E}">
        <p14:creationId xmlns:p14="http://schemas.microsoft.com/office/powerpoint/2010/main" val="371461926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195</TotalTime>
  <Words>465</Words>
  <Application>Microsoft Office PowerPoint</Application>
  <PresentationFormat>On-screen Show (4:3)</PresentationFormat>
  <Paragraphs>76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Hardcover</vt:lpstr>
      <vt:lpstr>PEMPAL  Moscow 23-25th October 2019  Presentation on Albanian Government Chart of Accounts</vt:lpstr>
      <vt:lpstr>The main characteristics of the government CoA/BC</vt:lpstr>
      <vt:lpstr>The structure of the segments of Albanian BC/CoA</vt:lpstr>
      <vt:lpstr>The main classess of the Economic Segment</vt:lpstr>
      <vt:lpstr>Issues and plans for revising / improving existing CoA/BC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PEMPAL  Moscow 23-25th October 2019 Presentation on Albanian Government Chart of Accounts</dc:title>
  <dc:creator>Aurela Velo</dc:creator>
  <cp:lastModifiedBy>Aurela Velo</cp:lastModifiedBy>
  <cp:revision>14</cp:revision>
  <dcterms:created xsi:type="dcterms:W3CDTF">2019-10-07T10:05:30Z</dcterms:created>
  <dcterms:modified xsi:type="dcterms:W3CDTF">2019-10-07T13:20:49Z</dcterms:modified>
</cp:coreProperties>
</file>