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custDataLst>
    <p:tags r:id="rId7"/>
  </p:custDataLst>
  <p:defaultTextStyle>
    <a:defPPr>
      <a:defRPr lang="en-US">
        <a:effectLst/>
      </a:defRPr>
    </a:defPPr>
    <a:lvl1pPr marL="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effectLst/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648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/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>
            <a:lvl1pPr>
              <a:defRPr>
                <a:solidFill>
                  <a:schemeClr val="tx2"/>
                </a:solidFill>
                <a:effectLst/>
              </a:defRPr>
            </a:lvl1pPr>
          </a:lstStyle>
          <a:p>
            <a:fld id="{D13D1419-2B47-426D-83DA-32516C0E7E69}" type="datetimeFigureOut">
              <a:rPr lang="en-GB" smtClean="0">
                <a:effectLst/>
              </a:rPr>
              <a:t>08/11/2019</a:t>
            </a:fld>
            <a:endParaRPr lang="en-GB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>
            <a:lvl1pPr>
              <a:defRPr>
                <a:solidFill>
                  <a:schemeClr val="tx2"/>
                </a:solidFill>
                <a:effectLst/>
              </a:defRPr>
            </a:lvl1pPr>
          </a:lstStyle>
          <a:p>
            <a:endParaRPr lang="en-GB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>
            <a:lvl1pPr>
              <a:defRPr>
                <a:solidFill>
                  <a:schemeClr val="tx2"/>
                </a:solidFill>
                <a:effectLst/>
              </a:defRPr>
            </a:lvl1pPr>
          </a:lstStyle>
          <a:p>
            <a:fld id="{76DA4CA9-A02F-4F93-80AF-3752B60E7B63}" type="slidenum">
              <a:rPr lang="en-GB" smtClean="0">
                <a:effectLst/>
              </a:rPr>
              <a:t>‹#›</a:t>
            </a:fld>
            <a:endParaRPr lang="en-GB">
              <a:effectLst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r>
                <a:rPr lang="en-US" sz="540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  <a:effectLst/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>
                <a:effectLst/>
              </a:rPr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  <a:effectLst/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  <a:effectLst/>
              </a:defRPr>
            </a:lvl9pPr>
          </a:lstStyle>
          <a:p>
            <a:r>
              <a:rPr lang="en-US">
                <a:effectLst/>
              </a:rPr>
              <a:t>Click to edit Master subtitle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>
                <a:effectLst/>
              </a:rP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effectLst/>
        </p:spPr>
        <p:txBody>
          <a:bodyPr vert="eaVert" anchor="ctr"/>
          <a:lstStyle/>
          <a:p>
            <a:pPr lvl="0"/>
            <a:r>
              <a:rPr lang="en-US">
                <a:effectLst/>
              </a:rPr>
              <a:t>Click to edit Master text styles</a:t>
            </a:r>
          </a:p>
          <a:p>
            <a:pPr lvl="1"/>
            <a:r>
              <a:rPr lang="en-US">
                <a:effectLst/>
              </a:rPr>
              <a:t>Second level</a:t>
            </a:r>
          </a:p>
          <a:p>
            <a:pPr lvl="2"/>
            <a:r>
              <a:rPr lang="en-US">
                <a:effectLst/>
              </a:rPr>
              <a:t>Third level</a:t>
            </a:r>
          </a:p>
          <a:p>
            <a:pPr lvl="3"/>
            <a:r>
              <a:rPr lang="en-US">
                <a:effectLst/>
              </a:rPr>
              <a:t>Fourth level</a:t>
            </a:r>
          </a:p>
          <a:p>
            <a:pPr lvl="4"/>
            <a:r>
              <a:rPr lang="en-US">
                <a:effectLst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D13D1419-2B47-426D-83DA-32516C0E7E69}" type="datetimeFigureOut">
              <a:rPr lang="en-GB" smtClean="0">
                <a:effectLst/>
              </a:rPr>
              <a:t>08/11/2019</a:t>
            </a:fld>
            <a:endParaRPr lang="en-GB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en-GB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76DA4CA9-A02F-4F93-80AF-3752B60E7B63}" type="slidenum">
              <a:rPr lang="en-GB" smtClean="0">
                <a:effectLst/>
              </a:rPr>
              <a:t>‹#›</a:t>
            </a:fld>
            <a:endParaRPr lang="en-GB">
              <a:effectLst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  <a:effectLst/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r>
                <a:rPr lang="en-US" sz="5400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  <a:effectLst/>
        </p:spPr>
        <p:txBody>
          <a:bodyPr vert="eaVert"/>
          <a:lstStyle/>
          <a:p>
            <a:r>
              <a:rPr lang="en-US">
                <a:effectLst/>
              </a:rPr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  <a:effectLst/>
        </p:spPr>
        <p:txBody>
          <a:bodyPr vert="eaVert"/>
          <a:lstStyle/>
          <a:p>
            <a:pPr lvl="0"/>
            <a:r>
              <a:rPr lang="en-US">
                <a:effectLst/>
              </a:rPr>
              <a:t>Click to edit Master text styles</a:t>
            </a:r>
          </a:p>
          <a:p>
            <a:pPr lvl="1"/>
            <a:r>
              <a:rPr lang="en-US">
                <a:effectLst/>
              </a:rPr>
              <a:t>Second level</a:t>
            </a:r>
          </a:p>
          <a:p>
            <a:pPr lvl="2"/>
            <a:r>
              <a:rPr lang="en-US">
                <a:effectLst/>
              </a:rPr>
              <a:t>Third level</a:t>
            </a:r>
          </a:p>
          <a:p>
            <a:pPr lvl="3"/>
            <a:r>
              <a:rPr lang="en-US">
                <a:effectLst/>
              </a:rPr>
              <a:t>Fourth level</a:t>
            </a:r>
          </a:p>
          <a:p>
            <a:pPr lvl="4"/>
            <a:r>
              <a:rPr lang="en-US">
                <a:effectLst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D13D1419-2B47-426D-83DA-32516C0E7E69}" type="datetimeFigureOut">
              <a:rPr lang="en-GB" smtClean="0">
                <a:effectLst/>
              </a:rPr>
              <a:t>08/11/2019</a:t>
            </a:fld>
            <a:endParaRPr lang="en-GB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en-GB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76DA4CA9-A02F-4F93-80AF-3752B60E7B63}" type="slidenum">
              <a:rPr lang="en-GB" smtClean="0">
                <a:effectLst/>
              </a:rPr>
              <a:t>‹#›</a:t>
            </a:fld>
            <a:endParaRPr lang="en-GB">
              <a:effectLst/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  <a:effectLst/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r>
                <a:rPr lang="en-US" sz="5400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>
                <a:effectLst/>
              </a:rPr>
              <a:t>Click to edit Master text styles</a:t>
            </a:r>
          </a:p>
          <a:p>
            <a:pPr lvl="1"/>
            <a:r>
              <a:rPr lang="en-US">
                <a:effectLst/>
              </a:rPr>
              <a:t>Second level</a:t>
            </a:r>
          </a:p>
          <a:p>
            <a:pPr lvl="2"/>
            <a:r>
              <a:rPr lang="en-US">
                <a:effectLst/>
              </a:rPr>
              <a:t>Third level</a:t>
            </a:r>
          </a:p>
          <a:p>
            <a:pPr lvl="3"/>
            <a:r>
              <a:rPr lang="en-US">
                <a:effectLst/>
              </a:rPr>
              <a:t>Fourth level</a:t>
            </a:r>
          </a:p>
          <a:p>
            <a:pPr lvl="4"/>
            <a:r>
              <a:rPr lang="en-US">
                <a:effectLst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D13D1419-2B47-426D-83DA-32516C0E7E69}" type="datetimeFigureOut">
              <a:rPr lang="en-GB" smtClean="0">
                <a:effectLst/>
              </a:rPr>
              <a:t>08/11/2019</a:t>
            </a:fld>
            <a:endParaRPr lang="en-GB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en-GB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76DA4CA9-A02F-4F93-80AF-3752B60E7B63}" type="slidenum">
              <a:rPr lang="en-GB" smtClean="0">
                <a:effectLst/>
              </a:rPr>
              <a:t>‹#›</a:t>
            </a:fld>
            <a:endParaRPr lang="en-GB">
              <a:effectLst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>
                <a:effectLst/>
              </a:rPr>
              <a:t>Click to edit Master title style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  <a:effectLst/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r>
                <a:rPr lang="en-US" sz="5400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effectLst/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  <a:effectLst/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r>
                <a:rPr lang="en-US" sz="5400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  <a:effectLst/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>
                <a:effectLst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  <a:effectLst/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  <a:effectLst/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  <a:effectLst/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  <a:effectLst/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  <a:effectLst/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  <a:effectLst/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  <a:effectLst/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  <a:effectLst/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  <a:effectLst/>
              </a:defRPr>
            </a:lvl9pPr>
          </a:lstStyle>
          <a:p>
            <a:pPr lvl="0"/>
            <a:r>
              <a:rPr lang="en-US">
                <a:effectLst/>
              </a:rPr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D13D1419-2B47-426D-83DA-32516C0E7E69}" type="datetimeFigureOut">
              <a:rPr lang="en-GB" smtClean="0">
                <a:effectLst/>
              </a:rPr>
              <a:t>08/11/2019</a:t>
            </a:fld>
            <a:endParaRPr lang="en-GB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en-GB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76DA4CA9-A02F-4F93-80AF-3752B60E7B63}" type="slidenum">
              <a:rPr lang="en-GB" smtClean="0">
                <a:effectLst/>
              </a:rPr>
              <a:t>‹#›</a:t>
            </a:fld>
            <a:endParaRPr lang="en-GB">
              <a:effectLst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D13D1419-2B47-426D-83DA-32516C0E7E69}" type="datetimeFigureOut">
              <a:rPr lang="en-GB" smtClean="0">
                <a:effectLst/>
              </a:rPr>
              <a:t>08/11/2019</a:t>
            </a:fld>
            <a:endParaRPr lang="en-GB">
              <a:effectLst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en-GB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76DA4CA9-A02F-4F93-80AF-3752B60E7B63}" type="slidenum">
              <a:rPr lang="en-GB" smtClean="0">
                <a:effectLst/>
              </a:rPr>
              <a:t>‹#›</a:t>
            </a:fld>
            <a:endParaRPr lang="en-GB">
              <a:effectLst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>
            <a:lvl1pPr>
              <a:defRPr>
                <a:solidFill>
                  <a:schemeClr val="tx2"/>
                </a:solidFill>
                <a:effectLst/>
              </a:defRPr>
            </a:lvl1pPr>
          </a:lstStyle>
          <a:p>
            <a:r>
              <a:rPr lang="en-US">
                <a:effectLst/>
              </a:rPr>
              <a:t>Click to edit Master title style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  <a:effectLst/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r>
                <a:rPr lang="en-US" sz="5400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  <a:effectLst/>
        </p:spPr>
        <p:txBody>
          <a:bodyPr/>
          <a:lstStyle/>
          <a:p>
            <a:pPr lvl="0"/>
            <a:r>
              <a:rPr lang="en-US">
                <a:effectLst/>
              </a:rPr>
              <a:t>Click to edit Master text styles</a:t>
            </a:r>
          </a:p>
          <a:p>
            <a:pPr lvl="1"/>
            <a:r>
              <a:rPr lang="en-US">
                <a:effectLst/>
              </a:rPr>
              <a:t>Second level</a:t>
            </a:r>
          </a:p>
          <a:p>
            <a:pPr lvl="2"/>
            <a:r>
              <a:rPr lang="en-US">
                <a:effectLst/>
              </a:rPr>
              <a:t>Third level</a:t>
            </a:r>
          </a:p>
          <a:p>
            <a:pPr lvl="3"/>
            <a:r>
              <a:rPr lang="en-US">
                <a:effectLst/>
              </a:rPr>
              <a:t>Fourth level</a:t>
            </a:r>
          </a:p>
          <a:p>
            <a:pPr lvl="4"/>
            <a:r>
              <a:rPr lang="en-US">
                <a:effectLst/>
              </a:rPr>
              <a:t>Fifth level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  <a:effectLst/>
        </p:spPr>
        <p:txBody>
          <a:bodyPr/>
          <a:lstStyle/>
          <a:p>
            <a:pPr lvl="0"/>
            <a:r>
              <a:rPr lang="en-US">
                <a:effectLst/>
              </a:rPr>
              <a:t>Click to edit Master text styles</a:t>
            </a:r>
          </a:p>
          <a:p>
            <a:pPr lvl="1"/>
            <a:r>
              <a:rPr lang="en-US">
                <a:effectLst/>
              </a:rPr>
              <a:t>Second level</a:t>
            </a:r>
          </a:p>
          <a:p>
            <a:pPr lvl="2"/>
            <a:r>
              <a:rPr lang="en-US">
                <a:effectLst/>
              </a:rPr>
              <a:t>Third level</a:t>
            </a:r>
          </a:p>
          <a:p>
            <a:pPr lvl="3"/>
            <a:r>
              <a:rPr lang="en-US">
                <a:effectLst/>
              </a:rPr>
              <a:t>Fourth level</a:t>
            </a:r>
          </a:p>
          <a:p>
            <a:pPr lvl="4"/>
            <a:r>
              <a:rPr lang="en-US">
                <a:effectLst/>
              </a:rPr>
              <a:t>Fifth level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>
                <a:effectLst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  <a:effectLst/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2000" b="1">
                <a:effectLst/>
              </a:defRPr>
            </a:lvl2pPr>
            <a:lvl3pPr marL="914400" indent="0">
              <a:buNone/>
              <a:defRPr sz="1800" b="1">
                <a:effectLst/>
              </a:defRPr>
            </a:lvl3pPr>
            <a:lvl4pPr marL="1371600" indent="0">
              <a:buNone/>
              <a:defRPr sz="1600" b="1">
                <a:effectLst/>
              </a:defRPr>
            </a:lvl4pPr>
            <a:lvl5pPr marL="1828800" indent="0">
              <a:buNone/>
              <a:defRPr sz="1600" b="1">
                <a:effectLst/>
              </a:defRPr>
            </a:lvl5pPr>
            <a:lvl6pPr marL="2286000" indent="0">
              <a:buNone/>
              <a:defRPr sz="1600" b="1">
                <a:effectLst/>
              </a:defRPr>
            </a:lvl6pPr>
            <a:lvl7pPr marL="2743200" indent="0">
              <a:buNone/>
              <a:defRPr sz="1600" b="1">
                <a:effectLst/>
              </a:defRPr>
            </a:lvl7pPr>
            <a:lvl8pPr marL="3200400" indent="0">
              <a:buNone/>
              <a:defRPr sz="1600" b="1">
                <a:effectLst/>
              </a:defRPr>
            </a:lvl8pPr>
            <a:lvl9pPr marL="3657600" indent="0">
              <a:buNone/>
              <a:defRPr sz="1600" b="1">
                <a:effectLst/>
              </a:defRPr>
            </a:lvl9pPr>
          </a:lstStyle>
          <a:p>
            <a:pPr lvl="0"/>
            <a:r>
              <a:rPr lang="en-US">
                <a:effectLst/>
              </a:rPr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  <a:effectLst/>
        </p:spPr>
        <p:txBody>
          <a:bodyPr/>
          <a:lstStyle>
            <a:lvl1pPr>
              <a:defRPr sz="2400">
                <a:effectLst/>
              </a:defRPr>
            </a:lvl1pPr>
            <a:lvl2pPr>
              <a:defRPr sz="2000">
                <a:effectLst/>
              </a:defRPr>
            </a:lvl2pPr>
            <a:lvl3pPr>
              <a:defRPr sz="1800">
                <a:effectLst/>
              </a:defRPr>
            </a:lvl3pPr>
            <a:lvl4pPr>
              <a:defRPr sz="1600">
                <a:effectLst/>
              </a:defRPr>
            </a:lvl4pPr>
            <a:lvl5pPr>
              <a:defRPr sz="1600">
                <a:effectLst/>
              </a:defRPr>
            </a:lvl5pPr>
            <a:lvl6pPr>
              <a:defRPr sz="1600">
                <a:effectLst/>
              </a:defRPr>
            </a:lvl6pPr>
            <a:lvl7pPr>
              <a:defRPr sz="1600">
                <a:effectLst/>
              </a:defRPr>
            </a:lvl7pPr>
            <a:lvl8pPr>
              <a:defRPr sz="1600">
                <a:effectLst/>
              </a:defRPr>
            </a:lvl8pPr>
            <a:lvl9pPr>
              <a:defRPr sz="1600">
                <a:effectLst/>
              </a:defRPr>
            </a:lvl9pPr>
          </a:lstStyle>
          <a:p>
            <a:pPr lvl="0"/>
            <a:r>
              <a:rPr lang="en-US">
                <a:effectLst/>
              </a:rPr>
              <a:t>Click to edit Master text styles</a:t>
            </a:r>
          </a:p>
          <a:p>
            <a:pPr lvl="1"/>
            <a:r>
              <a:rPr lang="en-US">
                <a:effectLst/>
              </a:rPr>
              <a:t>Second level</a:t>
            </a:r>
          </a:p>
          <a:p>
            <a:pPr lvl="2"/>
            <a:r>
              <a:rPr lang="en-US">
                <a:effectLst/>
              </a:rPr>
              <a:t>Third level</a:t>
            </a:r>
          </a:p>
          <a:p>
            <a:pPr lvl="3"/>
            <a:r>
              <a:rPr lang="en-US">
                <a:effectLst/>
              </a:rPr>
              <a:t>Fourth level</a:t>
            </a:r>
          </a:p>
          <a:p>
            <a:pPr lvl="4"/>
            <a:r>
              <a:rPr lang="en-US">
                <a:effectLst/>
              </a:rPr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  <a:effectLst/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2000" b="1">
                <a:effectLst/>
              </a:defRPr>
            </a:lvl2pPr>
            <a:lvl3pPr marL="914400" indent="0">
              <a:buNone/>
              <a:defRPr sz="1800" b="1">
                <a:effectLst/>
              </a:defRPr>
            </a:lvl3pPr>
            <a:lvl4pPr marL="1371600" indent="0">
              <a:buNone/>
              <a:defRPr sz="1600" b="1">
                <a:effectLst/>
              </a:defRPr>
            </a:lvl4pPr>
            <a:lvl5pPr marL="1828800" indent="0">
              <a:buNone/>
              <a:defRPr sz="1600" b="1">
                <a:effectLst/>
              </a:defRPr>
            </a:lvl5pPr>
            <a:lvl6pPr marL="2286000" indent="0">
              <a:buNone/>
              <a:defRPr sz="1600" b="1">
                <a:effectLst/>
              </a:defRPr>
            </a:lvl6pPr>
            <a:lvl7pPr marL="2743200" indent="0">
              <a:buNone/>
              <a:defRPr sz="1600" b="1">
                <a:effectLst/>
              </a:defRPr>
            </a:lvl7pPr>
            <a:lvl8pPr marL="3200400" indent="0">
              <a:buNone/>
              <a:defRPr sz="1600" b="1">
                <a:effectLst/>
              </a:defRPr>
            </a:lvl8pPr>
            <a:lvl9pPr marL="3657600" indent="0">
              <a:buNone/>
              <a:defRPr sz="1600" b="1">
                <a:effectLst/>
              </a:defRPr>
            </a:lvl9pPr>
          </a:lstStyle>
          <a:p>
            <a:pPr lvl="0"/>
            <a:r>
              <a:rPr lang="en-US">
                <a:effectLst/>
              </a:rPr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  <a:effectLst/>
        </p:spPr>
        <p:txBody>
          <a:bodyPr/>
          <a:lstStyle>
            <a:lvl1pPr>
              <a:defRPr sz="2400">
                <a:effectLst/>
              </a:defRPr>
            </a:lvl1pPr>
            <a:lvl2pPr>
              <a:defRPr sz="2000">
                <a:effectLst/>
              </a:defRPr>
            </a:lvl2pPr>
            <a:lvl3pPr>
              <a:defRPr sz="1800">
                <a:effectLst/>
              </a:defRPr>
            </a:lvl3pPr>
            <a:lvl4pPr>
              <a:defRPr sz="1600">
                <a:effectLst/>
              </a:defRPr>
            </a:lvl4pPr>
            <a:lvl5pPr>
              <a:defRPr sz="1600">
                <a:effectLst/>
              </a:defRPr>
            </a:lvl5pPr>
            <a:lvl6pPr>
              <a:defRPr sz="1600">
                <a:effectLst/>
              </a:defRPr>
            </a:lvl6pPr>
            <a:lvl7pPr>
              <a:defRPr sz="1600">
                <a:effectLst/>
              </a:defRPr>
            </a:lvl7pPr>
            <a:lvl8pPr>
              <a:defRPr sz="1600">
                <a:effectLst/>
              </a:defRPr>
            </a:lvl8pPr>
            <a:lvl9pPr>
              <a:defRPr sz="1600">
                <a:effectLst/>
              </a:defRPr>
            </a:lvl9pPr>
          </a:lstStyle>
          <a:p>
            <a:pPr lvl="0"/>
            <a:r>
              <a:rPr lang="en-US">
                <a:effectLst/>
              </a:rPr>
              <a:t>Click to edit Master text styles</a:t>
            </a:r>
          </a:p>
          <a:p>
            <a:pPr lvl="1"/>
            <a:r>
              <a:rPr lang="en-US">
                <a:effectLst/>
              </a:rPr>
              <a:t>Second level</a:t>
            </a:r>
          </a:p>
          <a:p>
            <a:pPr lvl="2"/>
            <a:r>
              <a:rPr lang="en-US">
                <a:effectLst/>
              </a:rPr>
              <a:t>Third level</a:t>
            </a:r>
          </a:p>
          <a:p>
            <a:pPr lvl="3"/>
            <a:r>
              <a:rPr lang="en-US">
                <a:effectLst/>
              </a:rPr>
              <a:t>Fourth level</a:t>
            </a:r>
          </a:p>
          <a:p>
            <a:pPr lvl="4"/>
            <a:r>
              <a:rPr lang="en-US">
                <a:effectLst/>
              </a:rPr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D13D1419-2B47-426D-83DA-32516C0E7E69}" type="datetimeFigureOut">
              <a:rPr lang="en-GB" smtClean="0">
                <a:effectLst/>
              </a:rPr>
              <a:t>08/11/2019</a:t>
            </a:fld>
            <a:endParaRPr lang="en-GB">
              <a:effectLst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en-GB">
              <a:effectLst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76DA4CA9-A02F-4F93-80AF-3752B60E7B63}" type="slidenum">
              <a:rPr lang="en-GB" smtClean="0">
                <a:effectLst/>
              </a:rPr>
              <a:t>‹#›</a:t>
            </a:fld>
            <a:endParaRPr lang="en-GB">
              <a:effectLst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  <a:effectLst/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r>
                <a:rPr lang="en-US" sz="5400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>
                <a:effectLst/>
              </a:rPr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D13D1419-2B47-426D-83DA-32516C0E7E69}" type="datetimeFigureOut">
              <a:rPr lang="en-GB" smtClean="0">
                <a:effectLst/>
              </a:rPr>
              <a:t>08/11/2019</a:t>
            </a:fld>
            <a:endParaRPr lang="en-GB">
              <a:effectLst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en-GB">
              <a:effectLst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76DA4CA9-A02F-4F93-80AF-3752B60E7B63}" type="slidenum">
              <a:rPr lang="en-GB" smtClean="0">
                <a:effectLst/>
              </a:rPr>
              <a:t>‹#›</a:t>
            </a:fld>
            <a:endParaRPr lang="en-GB">
              <a:effectLst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  <a:effectLst/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r>
                <a:rPr lang="en-US" sz="5400">
                  <a:solidFill>
                    <a:schemeClr val="tx2">
                      <a:lumMod val="60000"/>
                      <a:lumOff val="40000"/>
                    </a:schemeClr>
                  </a:solidFill>
                  <a:effectLst/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D13D1419-2B47-426D-83DA-32516C0E7E69}" type="datetimeFigureOut">
              <a:rPr lang="en-GB" smtClean="0">
                <a:effectLst/>
              </a:rPr>
              <a:t>08/11/2019</a:t>
            </a:fld>
            <a:endParaRPr lang="en-GB">
              <a:effectLst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en-GB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76DA4CA9-A02F-4F93-80AF-3752B60E7B63}" type="slidenum">
              <a:rPr lang="en-GB" smtClean="0">
                <a:effectLst/>
              </a:rPr>
              <a:t>‹#›</a:t>
            </a:fld>
            <a:endParaRPr lang="en-GB">
              <a:effectLst/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  <a:effectLst/>
        </p:spPr>
        <p:txBody>
          <a:bodyPr anchor="b"/>
          <a:lstStyle>
            <a:lvl1pPr algn="l">
              <a:defRPr sz="2800" b="0">
                <a:effectLst/>
              </a:defRPr>
            </a:lvl1pPr>
          </a:lstStyle>
          <a:p>
            <a:r>
              <a:rPr lang="en-US">
                <a:effectLst/>
              </a:rPr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  <a:effectLst/>
        </p:spPr>
        <p:txBody>
          <a:bodyPr anchor="ctr"/>
          <a:lstStyle>
            <a:lvl1pPr>
              <a:defRPr sz="2400">
                <a:effectLst/>
              </a:defRPr>
            </a:lvl1pPr>
            <a:lvl2pPr>
              <a:defRPr sz="2200">
                <a:effectLst/>
              </a:defRPr>
            </a:lvl2pPr>
            <a:lvl3pPr>
              <a:defRPr sz="2000">
                <a:effectLst/>
              </a:defRPr>
            </a:lvl3pPr>
            <a:lvl4pPr>
              <a:defRPr sz="1800">
                <a:effectLst/>
              </a:defRPr>
            </a:lvl4pPr>
            <a:lvl5pPr>
              <a:defRPr sz="1600">
                <a:effectLst/>
              </a:defRPr>
            </a:lvl5pPr>
            <a:lvl6pPr>
              <a:defRPr sz="2000">
                <a:effectLst/>
              </a:defRPr>
            </a:lvl6pPr>
            <a:lvl7pPr>
              <a:defRPr sz="2000">
                <a:effectLst/>
              </a:defRPr>
            </a:lvl7pPr>
            <a:lvl8pPr>
              <a:defRPr sz="2000">
                <a:effectLst/>
              </a:defRPr>
            </a:lvl8pPr>
            <a:lvl9pPr>
              <a:defRPr sz="2000">
                <a:effectLst/>
              </a:defRPr>
            </a:lvl9pPr>
          </a:lstStyle>
          <a:p>
            <a:pPr lvl="0"/>
            <a:r>
              <a:rPr lang="en-US">
                <a:effectLst/>
              </a:rPr>
              <a:t>Click to edit Master text styles</a:t>
            </a:r>
          </a:p>
          <a:p>
            <a:pPr lvl="1"/>
            <a:r>
              <a:rPr lang="en-US">
                <a:effectLst/>
              </a:rPr>
              <a:t>Second level</a:t>
            </a:r>
          </a:p>
          <a:p>
            <a:pPr lvl="2"/>
            <a:r>
              <a:rPr lang="en-US">
                <a:effectLst/>
              </a:rPr>
              <a:t>Third level</a:t>
            </a:r>
          </a:p>
          <a:p>
            <a:pPr lvl="3"/>
            <a:r>
              <a:rPr lang="en-US">
                <a:effectLst/>
              </a:rPr>
              <a:t>Fourth level</a:t>
            </a:r>
          </a:p>
          <a:p>
            <a:pPr lvl="4"/>
            <a:r>
              <a:rPr lang="en-US">
                <a:effectLst/>
              </a:rPr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  <a:effectLst/>
        </p:spPr>
        <p:txBody>
          <a:bodyPr>
            <a:normAutofit/>
          </a:bodyPr>
          <a:lstStyle>
            <a:lvl1pPr marL="0" indent="0">
              <a:buNone/>
              <a:defRPr sz="1600">
                <a:effectLst/>
              </a:defRPr>
            </a:lvl1pPr>
            <a:lvl2pPr marL="457200" indent="0">
              <a:buNone/>
              <a:defRPr sz="1200">
                <a:effectLst/>
              </a:defRPr>
            </a:lvl2pPr>
            <a:lvl3pPr marL="914400" indent="0">
              <a:buNone/>
              <a:defRPr sz="1000">
                <a:effectLst/>
              </a:defRPr>
            </a:lvl3pPr>
            <a:lvl4pPr marL="1371600" indent="0">
              <a:buNone/>
              <a:defRPr sz="900">
                <a:effectLst/>
              </a:defRPr>
            </a:lvl4pPr>
            <a:lvl5pPr marL="1828800" indent="0">
              <a:buNone/>
              <a:defRPr sz="900">
                <a:effectLst/>
              </a:defRPr>
            </a:lvl5pPr>
            <a:lvl6pPr marL="2286000" indent="0">
              <a:buNone/>
              <a:defRPr sz="900">
                <a:effectLst/>
              </a:defRPr>
            </a:lvl6pPr>
            <a:lvl7pPr marL="2743200" indent="0">
              <a:buNone/>
              <a:defRPr sz="900">
                <a:effectLst/>
              </a:defRPr>
            </a:lvl7pPr>
            <a:lvl8pPr marL="3200400" indent="0">
              <a:buNone/>
              <a:defRPr sz="900">
                <a:effectLst/>
              </a:defRPr>
            </a:lvl8pPr>
            <a:lvl9pPr marL="3657600" indent="0">
              <a:buNone/>
              <a:defRPr sz="900">
                <a:effectLst/>
              </a:defRPr>
            </a:lvl9pPr>
          </a:lstStyle>
          <a:p>
            <a:pPr lvl="0"/>
            <a:r>
              <a:rPr lang="en-US">
                <a:effectLst/>
              </a:rP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D13D1419-2B47-426D-83DA-32516C0E7E69}" type="datetimeFigureOut">
              <a:rPr lang="en-GB" smtClean="0">
                <a:effectLst/>
              </a:rPr>
              <a:t>08/11/2019</a:t>
            </a:fld>
            <a:endParaRPr lang="en-GB">
              <a:effectLst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en-GB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76DA4CA9-A02F-4F93-80AF-3752B60E7B63}" type="slidenum">
              <a:rPr lang="en-GB" smtClean="0">
                <a:effectLst/>
              </a:rPr>
              <a:t>‹#›</a:t>
            </a:fld>
            <a:endParaRPr lang="en-GB">
              <a:effectLst/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  <a:effectLst/>
        </p:spPr>
        <p:txBody>
          <a:bodyPr anchor="b"/>
          <a:lstStyle>
            <a:lvl1pPr algn="ctr">
              <a:defRPr sz="2800" b="0">
                <a:effectLst/>
              </a:defRPr>
            </a:lvl1pPr>
          </a:lstStyle>
          <a:p>
            <a:r>
              <a:rPr lang="en-US">
                <a:effectLst/>
              </a:rPr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extrusionClr>
              <a:prstClr val="black"/>
            </a:extrusionClr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>
                <a:effectLst/>
              </a:defRPr>
            </a:lvl1pPr>
            <a:lvl2pPr marL="457200" indent="0">
              <a:buNone/>
              <a:defRPr sz="2800">
                <a:effectLst/>
              </a:defRPr>
            </a:lvl2pPr>
            <a:lvl3pPr marL="914400" indent="0">
              <a:buNone/>
              <a:defRPr sz="2400">
                <a:effectLst/>
              </a:defRPr>
            </a:lvl3pPr>
            <a:lvl4pPr marL="1371600" indent="0">
              <a:buNone/>
              <a:defRPr sz="2000">
                <a:effectLst/>
              </a:defRPr>
            </a:lvl4pPr>
            <a:lvl5pPr marL="1828800" indent="0">
              <a:buNone/>
              <a:defRPr sz="2000">
                <a:effectLst/>
              </a:defRPr>
            </a:lvl5pPr>
            <a:lvl6pPr marL="2286000" indent="0">
              <a:buNone/>
              <a:defRPr sz="2000">
                <a:effectLst/>
              </a:defRPr>
            </a:lvl6pPr>
            <a:lvl7pPr marL="2743200" indent="0">
              <a:buNone/>
              <a:defRPr sz="2000">
                <a:effectLst/>
              </a:defRPr>
            </a:lvl7pPr>
            <a:lvl8pPr marL="3200400" indent="0">
              <a:buNone/>
              <a:defRPr sz="2000">
                <a:effectLst/>
              </a:defRPr>
            </a:lvl8pPr>
            <a:lvl9pPr marL="3657600" indent="0">
              <a:buNone/>
              <a:defRPr sz="2000">
                <a:effectLst/>
              </a:defRPr>
            </a:lvl9pPr>
          </a:lstStyle>
          <a:p>
            <a:r>
              <a:rPr lang="en-US">
                <a:effectLst/>
              </a:rPr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  <a:effectLst/>
        </p:spPr>
        <p:txBody>
          <a:bodyPr>
            <a:normAutofit/>
          </a:bodyPr>
          <a:lstStyle>
            <a:lvl1pPr marL="0" indent="0" algn="ctr">
              <a:buNone/>
              <a:defRPr sz="1600">
                <a:effectLst/>
              </a:defRPr>
            </a:lvl1pPr>
            <a:lvl2pPr marL="457200" indent="0">
              <a:buNone/>
              <a:defRPr sz="1200">
                <a:effectLst/>
              </a:defRPr>
            </a:lvl2pPr>
            <a:lvl3pPr marL="914400" indent="0">
              <a:buNone/>
              <a:defRPr sz="1000">
                <a:effectLst/>
              </a:defRPr>
            </a:lvl3pPr>
            <a:lvl4pPr marL="1371600" indent="0">
              <a:buNone/>
              <a:defRPr sz="900">
                <a:effectLst/>
              </a:defRPr>
            </a:lvl4pPr>
            <a:lvl5pPr marL="1828800" indent="0">
              <a:buNone/>
              <a:defRPr sz="900">
                <a:effectLst/>
              </a:defRPr>
            </a:lvl5pPr>
            <a:lvl6pPr marL="2286000" indent="0">
              <a:buNone/>
              <a:defRPr sz="900">
                <a:effectLst/>
              </a:defRPr>
            </a:lvl6pPr>
            <a:lvl7pPr marL="2743200" indent="0">
              <a:buNone/>
              <a:defRPr sz="900">
                <a:effectLst/>
              </a:defRPr>
            </a:lvl7pPr>
            <a:lvl8pPr marL="3200400" indent="0">
              <a:buNone/>
              <a:defRPr sz="900">
                <a:effectLst/>
              </a:defRPr>
            </a:lvl8pPr>
            <a:lvl9pPr marL="3657600" indent="0">
              <a:buNone/>
              <a:defRPr sz="900">
                <a:effectLst/>
              </a:defRPr>
            </a:lvl9pPr>
          </a:lstStyle>
          <a:p>
            <a:pPr lvl="0"/>
            <a:r>
              <a:rPr lang="en-US">
                <a:effectLst/>
              </a:rPr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effectLst/>
        </p:spPr>
        <p:txBody>
          <a:bodyPr/>
          <a:lstStyle/>
          <a:p>
            <a:fld id="{D13D1419-2B47-426D-83DA-32516C0E7E69}" type="datetimeFigureOut">
              <a:rPr lang="en-GB" smtClean="0">
                <a:effectLst/>
              </a:rPr>
              <a:t>08/11/2019</a:t>
            </a:fld>
            <a:endParaRPr lang="en-GB">
              <a:effectLst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effectLst/>
        </p:spPr>
        <p:txBody>
          <a:bodyPr/>
          <a:lstStyle/>
          <a:p>
            <a:endParaRPr lang="en-GB">
              <a:effectLst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effectLst/>
        </p:spPr>
        <p:txBody>
          <a:bodyPr/>
          <a:lstStyle/>
          <a:p>
            <a:fld id="{76DA4CA9-A02F-4F93-80AF-3752B60E7B63}" type="slidenum">
              <a:rPr lang="en-GB" smtClean="0">
                <a:effectLst/>
              </a:rPr>
              <a:t>‹#›</a:t>
            </a:fld>
            <a:endParaRPr lang="en-GB">
              <a:effectLst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>
                <a:effectLst/>
              </a:rPr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>
                <a:effectLst/>
              </a:rPr>
              <a:t>Click to edit Master text styles</a:t>
            </a:r>
          </a:p>
          <a:p>
            <a:pPr lvl="1"/>
            <a:r>
              <a:rPr lang="en-US">
                <a:effectLst/>
              </a:rPr>
              <a:t>Second level</a:t>
            </a:r>
          </a:p>
          <a:p>
            <a:pPr lvl="2"/>
            <a:r>
              <a:rPr lang="en-US">
                <a:effectLst/>
              </a:rPr>
              <a:t>Third level</a:t>
            </a:r>
          </a:p>
          <a:p>
            <a:pPr lvl="3"/>
            <a:r>
              <a:rPr lang="en-US">
                <a:effectLst/>
              </a:rPr>
              <a:t>Fourth level</a:t>
            </a:r>
          </a:p>
          <a:p>
            <a:pPr lvl="4"/>
            <a:r>
              <a:rPr lang="en-US">
                <a:effectLst/>
              </a:rPr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  <a:effectLst/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  <a:effectLst/>
              </a:defRPr>
            </a:lvl1pPr>
          </a:lstStyle>
          <a:p>
            <a:fld id="{D13D1419-2B47-426D-83DA-32516C0E7E69}" type="datetimeFigureOut">
              <a:rPr lang="en-GB" smtClean="0">
                <a:effectLst/>
              </a:rPr>
              <a:t>08/11/2019</a:t>
            </a:fld>
            <a:endParaRPr lang="en-GB">
              <a:effectLst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  <a:effectLst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  <a:effectLst/>
              </a:defRPr>
            </a:lvl1pPr>
          </a:lstStyle>
          <a:p>
            <a:endParaRPr lang="en-GB">
              <a:effectLst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  <a:effectLst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effectLst/>
              </a:defRPr>
            </a:lvl1pPr>
          </a:lstStyle>
          <a:p>
            <a:fld id="{76DA4CA9-A02F-4F93-80AF-3752B60E7B63}" type="slidenum">
              <a:rPr lang="en-GB" smtClean="0">
                <a:effectLst/>
              </a:rPr>
              <a:t>‹#›</a:t>
            </a:fld>
            <a:endParaRPr lang="en-GB">
              <a:effectLst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  <a:effectLst/>
        </a:defRPr>
      </a:lvl2pPr>
      <a:lvl3pPr eaLnBrk="1" hangingPunct="1">
        <a:defRPr>
          <a:solidFill>
            <a:schemeClr val="tx2"/>
          </a:solidFill>
          <a:effectLst/>
        </a:defRPr>
      </a:lvl3pPr>
      <a:lvl4pPr eaLnBrk="1" hangingPunct="1">
        <a:defRPr>
          <a:solidFill>
            <a:schemeClr val="tx2"/>
          </a:solidFill>
          <a:effectLst/>
        </a:defRPr>
      </a:lvl4pPr>
      <a:lvl5pPr eaLnBrk="1" hangingPunct="1">
        <a:defRPr>
          <a:solidFill>
            <a:schemeClr val="tx2"/>
          </a:solidFill>
          <a:effectLst/>
        </a:defRPr>
      </a:lvl5pPr>
      <a:lvl6pPr eaLnBrk="1" hangingPunct="1">
        <a:defRPr>
          <a:solidFill>
            <a:schemeClr val="tx2"/>
          </a:solidFill>
          <a:effectLst/>
        </a:defRPr>
      </a:lvl6pPr>
      <a:lvl7pPr eaLnBrk="1" hangingPunct="1">
        <a:defRPr>
          <a:solidFill>
            <a:schemeClr val="tx2"/>
          </a:solidFill>
          <a:effectLst/>
        </a:defRPr>
      </a:lvl7pPr>
      <a:lvl8pPr eaLnBrk="1" hangingPunct="1">
        <a:defRPr>
          <a:solidFill>
            <a:schemeClr val="tx2"/>
          </a:solidFill>
          <a:effectLst/>
        </a:defRPr>
      </a:lvl8pPr>
      <a:lvl9pPr eaLnBrk="1" hangingPunct="1">
        <a:defRPr>
          <a:solidFill>
            <a:schemeClr val="tx2"/>
          </a:solidFill>
          <a:effectLst/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>
          <a:effectLst/>
        </a:defRPr>
      </a:defPPr>
      <a:lvl1pPr marL="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effectLst/>
        </p:spPr>
        <p:txBody>
          <a:bodyPr>
            <a:normAutofit/>
          </a:bodyPr>
          <a:lstStyle/>
          <a:p>
            <a:pPr algn="l"/>
            <a:endParaRPr lang="en-GB" sz="1800" dirty="0">
              <a:effectLst/>
            </a:endParaRPr>
          </a:p>
          <a:p>
            <a:pPr algn="l" rtl="0"/>
            <a:r>
              <a:rPr lang="ru-RU" sz="1800" b="0" i="0" u="none" strike="noStrike" dirty="0" err="1">
                <a:effectLst/>
                <a:highlight>
                  <a:srgbClr val="000000">
                    <a:alpha val="0"/>
                  </a:srgbClr>
                </a:highlight>
                <a:latin typeface="Book Antiqua"/>
              </a:rPr>
              <a:t>Алма</a:t>
            </a:r>
            <a:r>
              <a:rPr lang="ru-RU" sz="18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Book Antiqua"/>
              </a:rPr>
              <a:t> </a:t>
            </a:r>
            <a:r>
              <a:rPr lang="ru-RU" sz="1800" b="0" i="0" u="none" strike="noStrike" dirty="0" err="1">
                <a:effectLst/>
                <a:highlight>
                  <a:srgbClr val="000000">
                    <a:alpha val="0"/>
                  </a:srgbClr>
                </a:highlight>
                <a:latin typeface="Book Antiqua"/>
              </a:rPr>
              <a:t>Бейа</a:t>
            </a:r>
            <a:endParaRPr lang="ru-RU" sz="1800" b="0" i="0" u="none" strike="noStrike" dirty="0">
              <a:effectLst/>
              <a:highlight>
                <a:srgbClr val="000000">
                  <a:alpha val="0"/>
                </a:srgbClr>
              </a:highlight>
              <a:latin typeface="Book Antiqua"/>
            </a:endParaRPr>
          </a:p>
          <a:p>
            <a:pPr algn="l" rtl="0"/>
            <a:r>
              <a:rPr lang="ru-RU" sz="18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Book Antiqua"/>
              </a:rPr>
              <a:t>Генеральный директор казначейства</a:t>
            </a:r>
          </a:p>
          <a:p>
            <a:pPr algn="l" rtl="0"/>
            <a:r>
              <a:rPr lang="ru-RU" sz="18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Book Antiqua"/>
              </a:rPr>
              <a:t>Министерство экономики и финансов</a:t>
            </a:r>
          </a:p>
          <a:p>
            <a:pPr algn="l" rtl="0"/>
            <a:r>
              <a:rPr lang="ru-RU" sz="18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Book Antiqua"/>
              </a:rPr>
              <a:t>alma.beja@financa.gov.al</a:t>
            </a:r>
          </a:p>
        </p:txBody>
      </p:sp>
      <p:pic>
        <p:nvPicPr>
          <p:cNvPr id="4" name="Picture 3" descr="Description: cid:image001.png@01D3339C.700225A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4005064"/>
            <a:ext cx="2065020" cy="147828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748015" y="5160179"/>
            <a:ext cx="1946160" cy="305105"/>
          </a:xfrm>
          <a:prstGeom prst="rect">
            <a:avLst/>
          </a:prstGeom>
          <a:solidFill>
            <a:schemeClr val="tx1"/>
          </a:solidFill>
          <a:effectLst/>
        </p:spPr>
        <p:txBody>
          <a:bodyPr wrap="square" lIns="0" tIns="0" rIns="0" bIns="0" rtlCol="0">
            <a:spAutoFit/>
          </a:bodyPr>
          <a:lstStyle/>
          <a:p>
            <a:pPr algn="ctr" rtl="0"/>
            <a:r>
              <a:rPr lang="ru-RU" sz="1000" b="0" i="0" u="none" strike="noStrike" dirty="0">
                <a:solidFill>
                  <a:srgbClr val="000000"/>
                </a:solidFill>
                <a:effectLst/>
                <a:highlight>
                  <a:srgbClr val="000000">
                    <a:alpha val="0"/>
                  </a:srgbClr>
                </a:highlight>
                <a:latin typeface="Book Antiqua"/>
              </a:rPr>
              <a:t>МИНИСТЕРСТВО ЭКОНОМИКИ И ФИНАНСОВ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1115616" y="908720"/>
            <a:ext cx="6845043" cy="2210999"/>
          </a:xfrm>
        </p:spPr>
        <p:txBody>
          <a:bodyPr/>
          <a:lstStyle/>
          <a:p>
            <a:r>
              <a:rPr lang="ru-RU" sz="2800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PEMPAL </a:t>
            </a:r>
            <a:br>
              <a:rPr lang="ru-RU" sz="2800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800" u="sng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Москва 23–25 октября 2019 г.</a:t>
            </a:r>
            <a:r>
              <a:rPr lang="en-GB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en-GB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en-GB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/>
            </a:r>
            <a:br>
              <a:rPr lang="en-GB" sz="2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</a:br>
            <a:r>
              <a:rPr lang="ru-RU" sz="2800" i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Презентация по плану счетов для органов государственного управления Албании</a:t>
            </a:r>
            <a:endParaRPr lang="en-GB" sz="2800" i="1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7127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effectLst/>
        </p:spPr>
        <p:txBody>
          <a:bodyPr>
            <a:normAutofit fontScale="85000" lnSpcReduction="20000"/>
          </a:bodyPr>
          <a:lstStyle/>
          <a:p>
            <a:pPr rtl="0">
              <a:buFont typeface="Wingdings" pitchFamily="2" charset="2"/>
              <a:buChar char="v"/>
            </a:pPr>
            <a:r>
              <a:rPr lang="ru-RU" sz="18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Book Antiqua"/>
              </a:rPr>
              <a:t>В Албании применяется единый план счетов для всех органов государственного управления (центральное правительство, органы местного самоуправления, внебюджетные фонды)</a:t>
            </a:r>
          </a:p>
          <a:p>
            <a:pPr marL="0" indent="0">
              <a:buNone/>
            </a:pPr>
            <a:endParaRPr lang="en-GB" sz="1800" dirty="0">
              <a:effectLst/>
            </a:endParaRPr>
          </a:p>
          <a:p>
            <a:pPr rtl="0">
              <a:buFont typeface="Wingdings" pitchFamily="2" charset="2"/>
              <a:buChar char="v"/>
            </a:pPr>
            <a:r>
              <a:rPr lang="ru-RU" sz="18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Book Antiqua"/>
              </a:rPr>
              <a:t>Бюджетная классификация (БК) интегрирована / унифицирована с планом счетов (ПС). Все финансовые операции по исполнению бюджета учитываются в рамках того же структурного элемента бюджета, где осуществлялось соответствующее планирование.</a:t>
            </a:r>
          </a:p>
          <a:p>
            <a:pPr marL="0" indent="0">
              <a:buNone/>
            </a:pPr>
            <a:endParaRPr lang="en-GB" sz="1800" dirty="0">
              <a:effectLst/>
            </a:endParaRPr>
          </a:p>
          <a:p>
            <a:pPr rtl="0">
              <a:buFont typeface="Wingdings" pitchFamily="2" charset="2"/>
              <a:buChar char="v"/>
            </a:pPr>
            <a:r>
              <a:rPr lang="ru-RU" sz="18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Book Antiqua"/>
              </a:rPr>
              <a:t>Все отчеты (финансовые, статистические, бюджетные и т. д.) основаны на структуре БК / ПС. Нет необходимости в таблицах соответствия между БК и ПС.</a:t>
            </a:r>
          </a:p>
          <a:p>
            <a:pPr marL="0" indent="0">
              <a:buNone/>
            </a:pPr>
            <a:endParaRPr lang="en-GB" sz="1800" dirty="0">
              <a:effectLst/>
            </a:endParaRPr>
          </a:p>
          <a:p>
            <a:pPr rtl="0">
              <a:buFont typeface="Wingdings" pitchFamily="2" charset="2"/>
              <a:buChar char="v"/>
            </a:pPr>
            <a:r>
              <a:rPr lang="ru-RU" sz="18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Book Antiqua"/>
              </a:rPr>
              <a:t>Единый план счетов действует с 1993 г. (года создания казначейства). Основные изменения произошли в 2008 году в связи с внедрением в Албании ИСУГФ и добавлением новых сегментов. Обновления производятся редко (в основном, очень подробных кодификаций в рамках существующих классификаций / сегментов)   </a:t>
            </a:r>
          </a:p>
          <a:p>
            <a:endParaRPr lang="en-GB" sz="1800" dirty="0">
              <a:effectLst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pPr rtl="0"/>
            <a:r>
              <a:rPr lang="ru-RU" sz="24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Book Antiqua"/>
              </a:rPr>
              <a:t>Основные характеристики ПС / БК для органов государственного управления</a:t>
            </a:r>
          </a:p>
        </p:txBody>
      </p:sp>
    </p:spTree>
    <p:extLst>
      <p:ext uri="{BB962C8B-B14F-4D97-AF65-F5344CB8AC3E}">
        <p14:creationId xmlns:p14="http://schemas.microsoft.com/office/powerpoint/2010/main" val="6419075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2682" y="2132856"/>
            <a:ext cx="8193233" cy="3877815"/>
          </a:xfrm>
          <a:effectLst/>
        </p:spPr>
        <p:txBody>
          <a:bodyPr>
            <a:normAutofit/>
          </a:bodyPr>
          <a:lstStyle/>
          <a:p>
            <a:pPr rtl="0" hangingPunct="0">
              <a:buFont typeface="Wingdings" pitchFamily="2" charset="2"/>
              <a:buChar char="v"/>
            </a:pPr>
            <a:r>
              <a:rPr lang="ru-RU" sz="14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Book Antiqua"/>
              </a:rPr>
              <a:t>Внедрен многомерный план счетов, обеспечивающий соответствие требованиям национального правительства Албании к управлению государственными финансами и отчетности.</a:t>
            </a:r>
          </a:p>
          <a:p>
            <a:pPr rtl="0" hangingPunct="0">
              <a:buFont typeface="Wingdings" pitchFamily="2" charset="2"/>
              <a:buChar char="v"/>
            </a:pPr>
            <a:r>
              <a:rPr lang="ru-RU" sz="14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Book Antiqua"/>
              </a:rPr>
              <a:t>Таблица бухгалтерских показателей включает следующие финансовые данные:</a:t>
            </a:r>
          </a:p>
          <a:p>
            <a:endParaRPr lang="en-GB" dirty="0">
              <a:effectLst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pPr rtl="0"/>
            <a:r>
              <a:rPr lang="ru-RU" sz="24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Book Antiqua"/>
              </a:rPr>
              <a:t>Структура сегментов БК / ПС Албании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356694"/>
              </p:ext>
            </p:extLst>
          </p:nvPr>
        </p:nvGraphicFramePr>
        <p:xfrm>
          <a:off x="544474" y="3212977"/>
          <a:ext cx="8348006" cy="3464773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92559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2636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5983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36217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281903">
                <a:tc>
                  <a:txBody>
                    <a:bodyPr/>
                    <a:lstStyle/>
                    <a:p>
                      <a:pPr algn="l" rtl="0" hangingPunct="0">
                        <a:spcAft>
                          <a:spcPct val="0"/>
                        </a:spcAft>
                      </a:pPr>
                      <a:r>
                        <a:rPr lang="ru-RU" sz="100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Номер направления</a:t>
                      </a:r>
                      <a:endParaRPr lang="ru-RU" sz="1000" b="0" i="0" u="none" strike="noStrike" dirty="0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hangingPunct="0">
                        <a:spcAft>
                          <a:spcPct val="0"/>
                        </a:spcAft>
                      </a:pPr>
                      <a:r>
                        <a:rPr lang="ru-RU" sz="100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Наименование направления</a:t>
                      </a:r>
                      <a:endParaRPr lang="ru-RU" sz="1000" b="0" i="0" u="none" strike="noStrike" dirty="0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hangingPunct="0">
                        <a:spcAft>
                          <a:spcPct val="0"/>
                        </a:spcAft>
                      </a:pPr>
                      <a:r>
                        <a:rPr lang="ru-RU" sz="100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Тип направления</a:t>
                      </a:r>
                      <a:endParaRPr lang="ru-RU" sz="1000" b="0" i="0" u="none" strike="noStrike" dirty="0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hangingPunct="0">
                        <a:spcAft>
                          <a:spcPct val="0"/>
                        </a:spcAft>
                      </a:pPr>
                      <a:r>
                        <a:rPr lang="ru-RU" sz="1000" u="none" strike="noStrike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Максимальная длина</a:t>
                      </a:r>
                      <a:endParaRPr lang="ru-RU" sz="1000" b="0" i="0" u="none" strike="noStrike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>
                    <a:solidFill>
                      <a:srgbClr val="ED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61756">
                <a:tc>
                  <a:txBody>
                    <a:bodyPr/>
                    <a:lstStyle/>
                    <a:p>
                      <a:pPr algn="l" rtl="0">
                        <a:spcAft>
                          <a:spcPct val="0"/>
                        </a:spcAft>
                      </a:pPr>
                      <a:r>
                        <a:rPr lang="ru-RU" sz="110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1.</a:t>
                      </a:r>
                      <a:endParaRPr lang="ru-RU" sz="1100" b="0" i="0" u="none" strike="noStrike" dirty="0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 anchor="ctr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ct val="0"/>
                        </a:spcAft>
                      </a:pPr>
                      <a:r>
                        <a:rPr lang="ru-RU" sz="110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Государственное учреждение</a:t>
                      </a:r>
                      <a:endParaRPr lang="ru-RU" sz="1100" b="0" i="0" u="none" strike="noStrike" dirty="0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 anchor="ctr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ct val="0"/>
                        </a:spcAft>
                      </a:pPr>
                      <a:r>
                        <a:rPr lang="ru-RU" sz="110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Балансовый / Консолидационный уровень</a:t>
                      </a:r>
                      <a:endParaRPr lang="ru-RU" sz="1100" b="0" i="0" u="none" strike="noStrike" dirty="0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 anchor="ctr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ct val="0"/>
                        </a:spcAft>
                      </a:pPr>
                      <a:r>
                        <a:rPr lang="ru-RU" sz="1100" u="none" strike="noStrike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3</a:t>
                      </a:r>
                      <a:endParaRPr lang="ru-RU" sz="1100" b="0" i="0" u="none" strike="noStrike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>
                    <a:solidFill>
                      <a:srgbClr val="ED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60909">
                <a:tc>
                  <a:txBody>
                    <a:bodyPr/>
                    <a:lstStyle/>
                    <a:p>
                      <a:pPr algn="l" rtl="0">
                        <a:spcAft>
                          <a:spcPct val="0"/>
                        </a:spcAft>
                      </a:pPr>
                      <a:r>
                        <a:rPr lang="ru-RU" sz="1100" u="none" strike="noStrike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2.</a:t>
                      </a:r>
                      <a:endParaRPr lang="ru-RU" sz="1100" b="0" i="0" u="none" strike="noStrike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 anchor="ctr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ct val="0"/>
                        </a:spcAft>
                      </a:pPr>
                      <a:r>
                        <a:rPr lang="ru-RU" sz="110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Отраслевое министерство</a:t>
                      </a:r>
                      <a:endParaRPr lang="ru-RU" sz="1100" b="0" i="0" u="none" strike="noStrike" dirty="0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 anchor="ctr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ct val="0"/>
                        </a:spcAft>
                      </a:pPr>
                      <a:r>
                        <a:rPr lang="ru-RU" sz="110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Административный</a:t>
                      </a:r>
                      <a:endParaRPr lang="ru-RU" sz="1100" b="0" i="0" u="none" strike="noStrike" dirty="0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 anchor="ctr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ct val="0"/>
                        </a:spcAft>
                      </a:pPr>
                      <a:r>
                        <a:rPr lang="ru-RU" sz="1100" u="none" strike="noStrike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2</a:t>
                      </a:r>
                      <a:endParaRPr lang="ru-RU" sz="1100" b="0" i="0" u="none" strike="noStrike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>
                    <a:solidFill>
                      <a:srgbClr val="ED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55047">
                <a:tc>
                  <a:txBody>
                    <a:bodyPr/>
                    <a:lstStyle/>
                    <a:p>
                      <a:pPr algn="l" rtl="0">
                        <a:spcAft>
                          <a:spcPct val="0"/>
                        </a:spcAft>
                      </a:pPr>
                      <a:r>
                        <a:rPr lang="ru-RU" sz="1100" u="none" strike="noStrike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3.</a:t>
                      </a:r>
                      <a:endParaRPr lang="ru-RU" sz="1100" b="0" i="0" u="none" strike="noStrike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 anchor="ctr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ct val="0"/>
                        </a:spcAft>
                      </a:pPr>
                      <a:r>
                        <a:rPr lang="ru-RU" sz="110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Учреждение</a:t>
                      </a:r>
                      <a:endParaRPr lang="ru-RU" sz="1100" b="0" i="0" u="none" strike="noStrike" dirty="0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 anchor="ctr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>
                          <a:effectLst/>
                        </a:defRPr>
                      </a:pPr>
                      <a:r>
                        <a:rPr lang="ru-RU" sz="110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Административный/ Центр учета затрат </a:t>
                      </a:r>
                      <a:endParaRPr lang="ru-RU" sz="1100" b="0" i="0" u="none" strike="noStrike" dirty="0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 anchor="ctr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ct val="0"/>
                        </a:spcAft>
                      </a:pPr>
                      <a:r>
                        <a:rPr lang="ru-RU" sz="1100" u="none" strike="noStrike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7</a:t>
                      </a:r>
                      <a:endParaRPr lang="ru-RU" sz="1100" b="0" i="0" u="none" strike="noStrike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>
                    <a:solidFill>
                      <a:srgbClr val="ED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55047">
                <a:tc>
                  <a:txBody>
                    <a:bodyPr/>
                    <a:lstStyle/>
                    <a:p>
                      <a:pPr algn="l" rtl="0">
                        <a:spcAft>
                          <a:spcPct val="0"/>
                        </a:spcAft>
                      </a:pPr>
                      <a:r>
                        <a:rPr lang="ru-RU" sz="1100" u="none" strike="noStrike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4.</a:t>
                      </a:r>
                      <a:endParaRPr lang="ru-RU" sz="1100" b="0" i="0" u="none" strike="noStrike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 anchor="ctr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ct val="0"/>
                        </a:spcAft>
                      </a:pPr>
                      <a:r>
                        <a:rPr lang="ru-RU" sz="110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Местная организация</a:t>
                      </a:r>
                      <a:endParaRPr lang="ru-RU" sz="1100" b="0" i="0" u="none" strike="noStrike" dirty="0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 anchor="ctr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ct val="0"/>
                        </a:spcAft>
                      </a:pPr>
                      <a:r>
                        <a:rPr lang="ru-RU" sz="110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Источник финансирования</a:t>
                      </a:r>
                      <a:endParaRPr lang="ru-RU" sz="1100" b="0" i="0" u="none" strike="noStrike" dirty="0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 anchor="ctr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ct val="0"/>
                        </a:spcAft>
                      </a:pPr>
                      <a:r>
                        <a:rPr lang="ru-RU" sz="1100" u="none" strike="noStrike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2</a:t>
                      </a:r>
                      <a:endParaRPr lang="ru-RU" sz="1100" b="0" i="0" u="none" strike="noStrike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>
                    <a:solidFill>
                      <a:srgbClr val="ED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75233">
                <a:tc>
                  <a:txBody>
                    <a:bodyPr/>
                    <a:lstStyle/>
                    <a:p>
                      <a:pPr algn="l" rtl="0">
                        <a:spcAft>
                          <a:spcPct val="0"/>
                        </a:spcAft>
                      </a:pPr>
                      <a:r>
                        <a:rPr lang="ru-RU" sz="1100" u="none" strike="noStrike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5.</a:t>
                      </a:r>
                      <a:endParaRPr lang="ru-RU" sz="1100" b="0" i="0" u="none" strike="noStrike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 anchor="ctr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ct val="0"/>
                        </a:spcAft>
                      </a:pPr>
                      <a:r>
                        <a:rPr lang="ru-RU" sz="110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Функциональный отдел / Программа согласно классификации функций органов государственного управления (КФОГУ)</a:t>
                      </a:r>
                      <a:endParaRPr lang="ru-RU" sz="1100" b="0" i="0" u="none" strike="noStrike" dirty="0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 anchor="ctr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ct val="0"/>
                        </a:spcAft>
                      </a:pPr>
                      <a:r>
                        <a:rPr lang="ru-RU" sz="110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Служба (</a:t>
                      </a:r>
                      <a:r>
                        <a:rPr lang="ru-RU" sz="1100" u="none" strike="noStrike" dirty="0" err="1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хх</a:t>
                      </a:r>
                      <a:r>
                        <a:rPr lang="ru-RU" sz="110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), вспомогательная служба (</a:t>
                      </a:r>
                      <a:r>
                        <a:rPr lang="ru-RU" sz="1100" u="none" strike="noStrike" dirty="0" err="1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хх</a:t>
                      </a:r>
                      <a:r>
                        <a:rPr lang="ru-RU" sz="110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), вспомогательная служба отдельного назначения (х) </a:t>
                      </a:r>
                      <a:endParaRPr lang="ru-RU" sz="1100" b="0" i="0" u="none" strike="noStrike" dirty="0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ct val="0"/>
                        </a:spcAft>
                      </a:pPr>
                      <a:r>
                        <a:rPr lang="ru-RU" sz="1100" u="none" strike="noStrike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5</a:t>
                      </a:r>
                      <a:endParaRPr lang="ru-RU" sz="1100" b="0" i="0" u="none" strike="noStrike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>
                    <a:solidFill>
                      <a:srgbClr val="ED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65140">
                <a:tc>
                  <a:txBody>
                    <a:bodyPr/>
                    <a:lstStyle/>
                    <a:p>
                      <a:pPr algn="l" rtl="0">
                        <a:spcAft>
                          <a:spcPct val="0"/>
                        </a:spcAft>
                      </a:pPr>
                      <a:r>
                        <a:rPr lang="ru-RU" sz="1100" u="none" strike="noStrike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6.</a:t>
                      </a:r>
                      <a:endParaRPr lang="ru-RU" sz="1100" b="0" i="0" u="none" strike="noStrike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 anchor="ctr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ct val="0"/>
                        </a:spcAft>
                      </a:pPr>
                      <a:r>
                        <a:rPr lang="ru-RU" sz="110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Экономический счет</a:t>
                      </a:r>
                      <a:endParaRPr lang="ru-RU" sz="1100" b="0" i="0" u="none" strike="noStrike" dirty="0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 anchor="ctr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ct val="0"/>
                        </a:spcAft>
                      </a:pPr>
                      <a:r>
                        <a:rPr lang="ru-RU" sz="110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Первичные счета (всего 9 видов)</a:t>
                      </a:r>
                    </a:p>
                    <a:p>
                      <a:pPr algn="l" rtl="0">
                        <a:spcAft>
                          <a:spcPct val="0"/>
                        </a:spcAft>
                      </a:pPr>
                      <a:r>
                        <a:rPr lang="ru-RU" sz="110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Вид (х), категория (х), подкатегория (х), статья (х), подстатья (х), детализация (</a:t>
                      </a:r>
                      <a:r>
                        <a:rPr lang="ru-RU" sz="1100" u="none" strike="noStrike" dirty="0" err="1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хх</a:t>
                      </a:r>
                      <a:r>
                        <a:rPr lang="ru-RU" sz="110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)</a:t>
                      </a:r>
                      <a:endParaRPr lang="ru-RU" sz="1100" b="0" i="0" u="none" strike="noStrike" dirty="0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ct val="0"/>
                        </a:spcAft>
                      </a:pPr>
                      <a:r>
                        <a:rPr lang="ru-RU" sz="110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7</a:t>
                      </a:r>
                      <a:endParaRPr lang="ru-RU" sz="1100" b="0" i="0" u="none" strike="noStrike" dirty="0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>
                    <a:solidFill>
                      <a:srgbClr val="ED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0093">
                <a:tc>
                  <a:txBody>
                    <a:bodyPr/>
                    <a:lstStyle/>
                    <a:p>
                      <a:pPr algn="l" rtl="0">
                        <a:spcAft>
                          <a:spcPct val="0"/>
                        </a:spcAft>
                      </a:pPr>
                      <a:r>
                        <a:rPr lang="ru-RU" sz="1100" u="none" strike="noStrike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7.</a:t>
                      </a:r>
                      <a:endParaRPr lang="ru-RU" sz="1100" b="0" i="0" u="none" strike="noStrike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 anchor="ctr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ct val="0"/>
                        </a:spcAft>
                      </a:pPr>
                      <a:r>
                        <a:rPr lang="ru-RU" sz="1100" u="none" strike="noStrike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Субсчет</a:t>
                      </a:r>
                      <a:endParaRPr lang="ru-RU" sz="1100" b="0" i="0" u="none" strike="noStrike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 anchor="ctr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ct val="0"/>
                        </a:spcAft>
                      </a:pPr>
                      <a:r>
                        <a:rPr lang="ru-RU" sz="110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Технический (банковские счета, кредиторская задолженность)</a:t>
                      </a:r>
                      <a:endParaRPr lang="ru-RU" sz="1100" b="0" i="0" u="none" strike="noStrike" dirty="0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 anchor="ctr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ct val="0"/>
                        </a:spcAft>
                      </a:pPr>
                      <a:r>
                        <a:rPr lang="ru-RU" sz="110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5</a:t>
                      </a:r>
                      <a:endParaRPr lang="ru-RU" sz="1100" b="0" i="0" u="none" strike="noStrike" dirty="0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>
                    <a:solidFill>
                      <a:srgbClr val="ED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10093">
                <a:tc>
                  <a:txBody>
                    <a:bodyPr/>
                    <a:lstStyle/>
                    <a:p>
                      <a:pPr algn="l" rtl="0">
                        <a:spcAft>
                          <a:spcPct val="0"/>
                        </a:spcAft>
                      </a:pPr>
                      <a:r>
                        <a:rPr lang="ru-RU" sz="1100" u="none" strike="noStrike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8.</a:t>
                      </a:r>
                      <a:endParaRPr lang="ru-RU" sz="1100" b="0" i="0" u="none" strike="noStrike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 anchor="ctr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ct val="0"/>
                        </a:spcAft>
                      </a:pPr>
                      <a:r>
                        <a:rPr lang="ru-RU" sz="1100" u="none" strike="noStrike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Финансово-казначейский отдел</a:t>
                      </a:r>
                      <a:endParaRPr lang="ru-RU" sz="1100" b="0" i="0" u="none" strike="noStrike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 anchor="ctr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ct val="0"/>
                        </a:spcAft>
                      </a:pPr>
                      <a:r>
                        <a:rPr lang="ru-RU" sz="1100" u="none" strike="noStrike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Район / Округ</a:t>
                      </a:r>
                      <a:endParaRPr lang="ru-RU" sz="1100" b="0" i="0" u="none" strike="noStrike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 anchor="ctr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ct val="0"/>
                        </a:spcAft>
                      </a:pPr>
                      <a:r>
                        <a:rPr lang="ru-RU" sz="110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4</a:t>
                      </a:r>
                      <a:endParaRPr lang="ru-RU" sz="1100" b="0" i="0" u="none" strike="noStrike" dirty="0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>
                    <a:solidFill>
                      <a:srgbClr val="ED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55047">
                <a:tc>
                  <a:txBody>
                    <a:bodyPr/>
                    <a:lstStyle/>
                    <a:p>
                      <a:pPr algn="l" rtl="0">
                        <a:spcAft>
                          <a:spcPct val="0"/>
                        </a:spcAft>
                      </a:pPr>
                      <a:r>
                        <a:rPr lang="ru-RU" sz="1100" u="none" strike="noStrike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9.</a:t>
                      </a:r>
                      <a:endParaRPr lang="ru-RU" sz="1100" b="0" i="0" u="none" strike="noStrike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 anchor="ctr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ct val="0"/>
                        </a:spcAft>
                      </a:pPr>
                      <a:r>
                        <a:rPr lang="ru-RU" sz="1100" u="none" strike="noStrike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Проект/Результат</a:t>
                      </a:r>
                      <a:endParaRPr lang="ru-RU" sz="1100" b="0" i="0" u="none" strike="noStrike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 anchor="ctr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ct val="0"/>
                        </a:spcAft>
                      </a:pPr>
                      <a:r>
                        <a:rPr lang="ru-RU" sz="1100" u="none" strike="noStrike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Проект (ххххх), результат (проект+хх)</a:t>
                      </a:r>
                      <a:endParaRPr lang="ru-RU" sz="1100" b="0" i="0" u="none" strike="noStrike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ct val="0"/>
                        </a:spcAft>
                      </a:pPr>
                      <a:r>
                        <a:rPr lang="ru-RU" sz="110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7</a:t>
                      </a:r>
                      <a:endParaRPr lang="ru-RU" sz="1100" b="0" i="0" u="none" strike="noStrike" dirty="0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>
                    <a:solidFill>
                      <a:srgbClr val="ED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10093">
                <a:tc>
                  <a:txBody>
                    <a:bodyPr/>
                    <a:lstStyle/>
                    <a:p>
                      <a:pPr algn="l" rtl="0">
                        <a:spcAft>
                          <a:spcPct val="0"/>
                        </a:spcAft>
                      </a:pPr>
                      <a:r>
                        <a:rPr lang="ru-RU" sz="1100" u="none" strike="noStrike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10.</a:t>
                      </a:r>
                      <a:endParaRPr lang="ru-RU" sz="1100" b="0" i="0" u="none" strike="noStrike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 anchor="ctr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ct val="0"/>
                        </a:spcAft>
                      </a:pPr>
                      <a:r>
                        <a:rPr lang="ru-RU" sz="1100" u="none" strike="noStrike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Характеристика выделения бюджетных средств</a:t>
                      </a:r>
                      <a:endParaRPr lang="ru-RU" sz="1100" b="0" i="0" u="none" strike="noStrike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 anchor="ctr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spcAft>
                          <a:spcPct val="0"/>
                        </a:spcAft>
                      </a:pPr>
                      <a:r>
                        <a:rPr lang="ru-RU" sz="1100" u="none" strike="noStrike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Технический (этапы исполнения бюджетных операций)</a:t>
                      </a:r>
                      <a:endParaRPr lang="ru-RU" sz="1100" b="0" i="0" u="none" strike="noStrike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EDE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ct val="0"/>
                        </a:spcAft>
                      </a:pPr>
                      <a:r>
                        <a:rPr lang="ru-RU" sz="1100" u="none" strike="noStrike" dirty="0">
                          <a:effectLst/>
                          <a:highlight>
                            <a:srgbClr val="000000">
                              <a:alpha val="0"/>
                            </a:srgbClr>
                          </a:highlight>
                        </a:rPr>
                        <a:t>2</a:t>
                      </a:r>
                      <a:endParaRPr lang="ru-RU" sz="1100" b="0" i="0" u="none" strike="noStrike" dirty="0">
                        <a:effectLst/>
                        <a:highlight>
                          <a:srgbClr val="000000">
                            <a:alpha val="0"/>
                          </a:srgbClr>
                        </a:highlight>
                        <a:latin typeface="Book Antiqua"/>
                      </a:endParaRPr>
                    </a:p>
                  </a:txBody>
                  <a:tcPr marL="68580" marR="68580" marT="0" marB="0">
                    <a:solidFill>
                      <a:srgbClr val="EDE8E8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5893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7727" y="2248347"/>
            <a:ext cx="8444753" cy="3877815"/>
          </a:xfrm>
          <a:effectLst/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endParaRPr lang="en-GB" sz="1800" dirty="0">
              <a:effectLst/>
            </a:endParaRPr>
          </a:p>
          <a:p>
            <a:pPr rtl="0">
              <a:buFont typeface="Wingdings" pitchFamily="2" charset="2"/>
              <a:buChar char="v"/>
            </a:pPr>
            <a:r>
              <a:rPr lang="ru-RU" sz="18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Book Antiqua"/>
              </a:rPr>
              <a:t>Финансовые средства (класс 1)</a:t>
            </a:r>
          </a:p>
          <a:p>
            <a:pPr rtl="0">
              <a:buFont typeface="Wingdings" pitchFamily="2" charset="2"/>
              <a:buChar char="v"/>
            </a:pPr>
            <a:r>
              <a:rPr lang="ru-RU" sz="18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Book Antiqua"/>
              </a:rPr>
              <a:t>Устойчивые активы (класс 2)</a:t>
            </a:r>
          </a:p>
          <a:p>
            <a:pPr rtl="0">
              <a:buFont typeface="Wingdings" pitchFamily="2" charset="2"/>
              <a:buChar char="v"/>
            </a:pPr>
            <a:r>
              <a:rPr lang="ru-RU" sz="18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Book Antiqua"/>
              </a:rPr>
              <a:t>Товарно-материальные запасы и ТМЦ в процессе производства (класс 3)</a:t>
            </a:r>
          </a:p>
          <a:p>
            <a:pPr rtl="0">
              <a:buFont typeface="Wingdings" pitchFamily="2" charset="2"/>
              <a:buChar char="v"/>
            </a:pPr>
            <a:r>
              <a:rPr lang="ru-RU" sz="18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Book Antiqua"/>
              </a:rPr>
              <a:t>Счета третьих лиц (класс 4)</a:t>
            </a:r>
          </a:p>
          <a:p>
            <a:pPr rtl="0">
              <a:buFont typeface="Wingdings" pitchFamily="2" charset="2"/>
              <a:buChar char="v"/>
            </a:pPr>
            <a:r>
              <a:rPr lang="ru-RU" sz="18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Book Antiqua"/>
              </a:rPr>
              <a:t>Финансовые активы (класс 5)</a:t>
            </a:r>
          </a:p>
          <a:p>
            <a:pPr rtl="0">
              <a:buFont typeface="Wingdings" pitchFamily="2" charset="2"/>
              <a:buChar char="v"/>
            </a:pPr>
            <a:r>
              <a:rPr lang="ru-RU" sz="18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Book Antiqua"/>
              </a:rPr>
              <a:t>Расходы (6 класс)</a:t>
            </a:r>
          </a:p>
          <a:p>
            <a:pPr rtl="0">
              <a:buFont typeface="Wingdings" pitchFamily="2" charset="2"/>
              <a:buChar char="v"/>
            </a:pPr>
            <a:r>
              <a:rPr lang="ru-RU" sz="18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Book Antiqua"/>
              </a:rPr>
              <a:t>Доходы (7 класс)</a:t>
            </a:r>
          </a:p>
          <a:p>
            <a:pPr rtl="0">
              <a:buFont typeface="Wingdings" pitchFamily="2" charset="2"/>
              <a:buChar char="v"/>
            </a:pPr>
            <a:r>
              <a:rPr lang="ru-RU" sz="18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Book Antiqua"/>
              </a:rPr>
              <a:t>Финансовые результаты по итогам года (8 класс)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570156"/>
            <a:ext cx="8568952" cy="1054250"/>
          </a:xfrm>
          <a:effectLst/>
        </p:spPr>
        <p:txBody>
          <a:bodyPr/>
          <a:lstStyle/>
          <a:p>
            <a:pPr rtl="0"/>
            <a:r>
              <a:rPr lang="ru-RU" sz="2400" b="1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Book Antiqua"/>
              </a:rPr>
              <a:t>Основная классификация экономического сегмента</a:t>
            </a:r>
          </a:p>
        </p:txBody>
      </p:sp>
    </p:spTree>
    <p:extLst>
      <p:ext uri="{BB962C8B-B14F-4D97-AF65-F5344CB8AC3E}">
        <p14:creationId xmlns:p14="http://schemas.microsoft.com/office/powerpoint/2010/main" val="25228449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  <a:effectLst/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effectLst/>
        </p:spPr>
        <p:txBody>
          <a:bodyPr>
            <a:normAutofit/>
          </a:bodyPr>
          <a:lstStyle/>
          <a:p>
            <a:pPr algn="just" rtl="0">
              <a:buFont typeface="Wingdings" pitchFamily="2" charset="2"/>
              <a:buChar char="v"/>
            </a:pPr>
            <a:r>
              <a:rPr lang="ru-RU" sz="18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Book Antiqua"/>
              </a:rPr>
              <a:t>Внедрение учета, основанного на методе начисления (МСУГС) вызовет необходимость пересмотра или усовершенствования существующих ПС /БК. Несмотря на то, что текущая версия плана счетов, применяемого в Албании, во многом соответствует методу начисления (мы ожидаем небольших изменений / улучшений), потребуется модификация ряда бизнес-процессов. </a:t>
            </a:r>
          </a:p>
          <a:p>
            <a:pPr marL="0" indent="0">
              <a:buNone/>
            </a:pPr>
            <a:endParaRPr lang="en-GB" sz="1800" dirty="0">
              <a:effectLst/>
            </a:endParaRPr>
          </a:p>
          <a:p>
            <a:pPr algn="just" rtl="0">
              <a:buFont typeface="Wingdings" pitchFamily="2" charset="2"/>
              <a:buChar char="v"/>
            </a:pPr>
            <a:r>
              <a:rPr lang="ru-RU" sz="1800" b="0" i="0" u="none" strike="noStrike" dirty="0">
                <a:effectLst/>
                <a:highlight>
                  <a:srgbClr val="000000">
                    <a:alpha val="0"/>
                  </a:srgbClr>
                </a:highlight>
                <a:latin typeface="Book Antiqua"/>
              </a:rPr>
              <a:t>Действующий в Албании ПС будет подвергнут немедленной оценке сразу после того, как МЭФ Албании примет решение, какие именно элементы МСУГС будут внедряться.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effectLst/>
        </p:spPr>
        <p:txBody>
          <a:bodyPr/>
          <a:lstStyle/>
          <a:p>
            <a:pPr rtl="0"/>
            <a:r>
              <a:rPr lang="ru-RU" sz="2000" b="1" i="0" u="none" strike="noStrike">
                <a:effectLst/>
                <a:highlight>
                  <a:srgbClr val="000000">
                    <a:alpha val="0"/>
                  </a:srgbClr>
                </a:highlight>
                <a:latin typeface="Book Antiqua"/>
              </a:rPr>
              <a:t>Спорные моменты и планы по пересмотру и исправлению действующих ПС / БК</a:t>
            </a:r>
          </a:p>
        </p:txBody>
      </p:sp>
    </p:spTree>
    <p:extLst>
      <p:ext uri="{BB962C8B-B14F-4D97-AF65-F5344CB8AC3E}">
        <p14:creationId xmlns:p14="http://schemas.microsoft.com/office/powerpoint/2010/main" val="37146192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5.05.12"/>
  <p:tag name="AS_TITLE" val="Aspose.Slides for .NET 4.0 Client Profile"/>
  <p:tag name="AS_VERSION" val="15.4.0.0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Arial"/>
        <a:cs typeface="Arial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Arial"/>
        <a:cs typeface="Arial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  <a:tileRect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  <a:extrusionClr>
              <a:prstClr val="black"/>
            </a:extrusionClr>
            <a:contourClr>
              <a:prstClr val="black"/>
            </a:contourClr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209</TotalTime>
  <Words>491</Words>
  <Application>Microsoft Office PowerPoint</Application>
  <PresentationFormat>Экран (4:3)</PresentationFormat>
  <Paragraphs>77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Book Antiqua</vt:lpstr>
      <vt:lpstr>Times New Roman</vt:lpstr>
      <vt:lpstr>Wingdings</vt:lpstr>
      <vt:lpstr>Hardcover</vt:lpstr>
      <vt:lpstr>PEMPAL  Москва 23–25 октября 2019 г.  Презентация по плану счетов для органов государственного управления Албании</vt:lpstr>
      <vt:lpstr>Основные характеристики ПС / БК для органов государственного управления</vt:lpstr>
      <vt:lpstr>Структура сегментов БК / ПС Албании</vt:lpstr>
      <vt:lpstr>Основная классификация экономического сегмента</vt:lpstr>
      <vt:lpstr>Спорные моменты и планы по пересмотру и исправлению действующих ПС / БК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PEMPAL  Moscow 23-25th October 2019 Presentation on Albanian Government Chart of Accounts</dc:title>
  <dc:creator>Aurela Velo</dc:creator>
  <cp:lastModifiedBy>Rezeda Tukhvatullina</cp:lastModifiedBy>
  <cp:revision>18</cp:revision>
  <dcterms:created xsi:type="dcterms:W3CDTF">2019-10-07T10:05:30Z</dcterms:created>
  <dcterms:modified xsi:type="dcterms:W3CDTF">2019-11-08T12:57:52Z</dcterms:modified>
</cp:coreProperties>
</file>