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4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  <a:effectLst/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 anchor="ctr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  <a:effectLst/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  <a:effectLst/>
        </p:spPr>
        <p:txBody>
          <a:bodyPr vert="eaVert"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  <a:effectLst/>
        </p:spPr>
        <p:txBody>
          <a:bodyPr vert="eaVert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  <a:effectLst/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  <a:effectLst/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  <a:effectLst/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  <a:effectLst/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  <a:effectLst/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  <a:effectLst/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  <a:effectLst/>
        </p:spPr>
        <p:txBody>
          <a:bodyPr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  <a:effectLst/>
        </p:spPr>
        <p:txBody>
          <a:bodyPr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  <a:effectLst/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  <a:effectLst/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  <a:effectLst/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  <a:effectLst/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540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  <a:effectLst/>
        </p:spPr>
        <p:txBody>
          <a:bodyPr anchor="b"/>
          <a:lstStyle>
            <a:lvl1pPr algn="l">
              <a:defRPr sz="2800" b="0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  <a:effectLst/>
        </p:spPr>
        <p:txBody>
          <a:bodyPr anchor="ctr"/>
          <a:lstStyle>
            <a:lvl1pPr>
              <a:defRPr sz="2400">
                <a:effectLst/>
              </a:defRPr>
            </a:lvl1pPr>
            <a:lvl2pPr>
              <a:defRPr sz="22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  <a:effectLst/>
        </p:spPr>
        <p:txBody>
          <a:bodyPr anchor="b"/>
          <a:lstStyle>
            <a:lvl1pPr algn="ctr">
              <a:defRPr sz="2800" b="0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extrusionClr>
              <a:prstClr val="black"/>
            </a:extrusionClr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r>
              <a:rPr lang="en-US">
                <a:effectLst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16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effectLst/>
              </a:defRPr>
            </a:lvl1pPr>
          </a:lstStyle>
          <a:p>
            <a:fld id="{D13D1419-2B47-426D-83DA-32516C0E7E69}" type="datetimeFigureOut">
              <a:rPr lang="en-GB" smtClean="0">
                <a:effectLst/>
              </a:rPr>
              <a:t>08/11/2019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effectLst/>
              </a:defRPr>
            </a:lvl1pPr>
          </a:lstStyle>
          <a:p>
            <a:fld id="{76DA4CA9-A02F-4F93-80AF-3752B60E7B63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  <a:effectLst/>
        </a:defRPr>
      </a:lvl2pPr>
      <a:lvl3pPr eaLnBrk="1" hangingPunct="1">
        <a:defRPr>
          <a:solidFill>
            <a:schemeClr val="tx2"/>
          </a:solidFill>
          <a:effectLst/>
        </a:defRPr>
      </a:lvl3pPr>
      <a:lvl4pPr eaLnBrk="1" hangingPunct="1">
        <a:defRPr>
          <a:solidFill>
            <a:schemeClr val="tx2"/>
          </a:solidFill>
          <a:effectLst/>
        </a:defRPr>
      </a:lvl4pPr>
      <a:lvl5pPr eaLnBrk="1" hangingPunct="1">
        <a:defRPr>
          <a:solidFill>
            <a:schemeClr val="tx2"/>
          </a:solidFill>
          <a:effectLst/>
        </a:defRPr>
      </a:lvl5pPr>
      <a:lvl6pPr eaLnBrk="1" hangingPunct="1">
        <a:defRPr>
          <a:solidFill>
            <a:schemeClr val="tx2"/>
          </a:solidFill>
          <a:effectLst/>
        </a:defRPr>
      </a:lvl6pPr>
      <a:lvl7pPr eaLnBrk="1" hangingPunct="1">
        <a:defRPr>
          <a:solidFill>
            <a:schemeClr val="tx2"/>
          </a:solidFill>
          <a:effectLst/>
        </a:defRPr>
      </a:lvl7pPr>
      <a:lvl8pPr eaLnBrk="1" hangingPunct="1">
        <a:defRPr>
          <a:solidFill>
            <a:schemeClr val="tx2"/>
          </a:solidFill>
          <a:effectLst/>
        </a:defRPr>
      </a:lvl8pPr>
      <a:lvl9pPr eaLnBrk="1" hangingPunct="1">
        <a:defRPr>
          <a:solidFill>
            <a:schemeClr val="tx2"/>
          </a:solidFill>
          <a:effectLst/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>
            <a:normAutofit/>
          </a:bodyPr>
          <a:lstStyle/>
          <a:p>
            <a:pPr algn="l"/>
            <a:endParaRPr lang="en-GB" sz="1800" dirty="0">
              <a:effectLst/>
            </a:endParaRPr>
          </a:p>
          <a:p>
            <a:pPr algn="l" rtl="0"/>
            <a:r>
              <a:rPr lang="ru-RU" sz="18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Алма</a:t>
            </a: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 </a:t>
            </a:r>
            <a:r>
              <a:rPr lang="ru-RU" sz="18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Бейа</a:t>
            </a:r>
            <a:endParaRPr lang="ru-RU" sz="18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Book Antiqua"/>
            </a:endParaRPr>
          </a:p>
          <a:p>
            <a:pPr algn="l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Генеральный директор казначейства</a:t>
            </a:r>
          </a:p>
          <a:p>
            <a:pPr algn="l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Министерство экономики и финансов</a:t>
            </a:r>
          </a:p>
          <a:p>
            <a:pPr algn="l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alma.beja@financa.gov.al</a:t>
            </a:r>
          </a:p>
        </p:txBody>
      </p:sp>
      <p:pic>
        <p:nvPicPr>
          <p:cNvPr id="4" name="Picture 3" descr="Description: cid:image001.png@01D3339C.700225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05064"/>
            <a:ext cx="2065020" cy="1478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48015" y="5160179"/>
            <a:ext cx="1946160" cy="305105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10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МИНИСТЕРСТВО ЭКОНОМИКИ И ФИНАНСОВ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845043" cy="2210999"/>
          </a:xfrm>
        </p:spPr>
        <p:txBody>
          <a:bodyPr/>
          <a:lstStyle/>
          <a:p>
            <a:r>
              <a:rPr lang="ru-RU" sz="28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PEMPAL </a:t>
            </a:r>
            <a:br>
              <a:rPr lang="ru-RU" sz="28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Москва 23–25 октября 2019 г.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Презентация по плану счетов для органов государственного управления Албании</a:t>
            </a:r>
            <a:endParaRPr lang="en-GB" sz="2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12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85000" lnSpcReduction="20000"/>
          </a:bodyPr>
          <a:lstStyle/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В Албании применяется единый план счетов для всех органов государственного управления (центральное правительство, органы местного самоуправления, внебюджетные фонды)</a:t>
            </a:r>
          </a:p>
          <a:p>
            <a:pPr marL="0" indent="0">
              <a:buNone/>
            </a:pPr>
            <a:endParaRPr lang="en-GB" sz="1800" dirty="0">
              <a:effectLst/>
            </a:endParaRP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Бюджетная классификация (БК) интегрирована / унифицирована с планом счетов (ПС). Все финансовые операции по исполнению бюджета учитываются в рамках того же структурного элемента бюджета, где осуществлялось соответствующее планирование.</a:t>
            </a:r>
          </a:p>
          <a:p>
            <a:pPr marL="0" indent="0">
              <a:buNone/>
            </a:pPr>
            <a:endParaRPr lang="en-GB" sz="1800" dirty="0">
              <a:effectLst/>
            </a:endParaRP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Все отчеты (финансовые, статистические, бюджетные и т. д.) основаны на структуре БК / ПС. Нет необходимости в таблицах соответствия между БК и ПС.</a:t>
            </a:r>
          </a:p>
          <a:p>
            <a:pPr marL="0" indent="0">
              <a:buNone/>
            </a:pPr>
            <a:endParaRPr lang="en-GB" sz="1800" dirty="0">
              <a:effectLst/>
            </a:endParaRP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Единый план счетов действует с 1993 г. (года создания казначейства). Основные изменения произошли в 2008 году в связи с внедрением в Албании ИСУГФ и добавлением новых сегментов. Обновления производятся редко (в основном, очень подробных кодификаций в рамках существующих классификаций / сегментов)   </a:t>
            </a:r>
          </a:p>
          <a:p>
            <a:endParaRPr lang="en-GB" sz="18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Основные характеристики ПС / БК для органов государственного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641907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682" y="2132856"/>
            <a:ext cx="8193233" cy="3877815"/>
          </a:xfrm>
          <a:effectLst/>
        </p:spPr>
        <p:txBody>
          <a:bodyPr>
            <a:normAutofit/>
          </a:bodyPr>
          <a:lstStyle/>
          <a:p>
            <a:pPr rtl="0" hangingPunct="0">
              <a:buFont typeface="Wingdings" pitchFamily="2" charset="2"/>
              <a:buChar char="v"/>
            </a:pPr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Внедрен многомерный план счетов, обеспечивающий соответствие требованиям национального правительства Албании к управлению государственными финансами и отчетности.</a:t>
            </a:r>
          </a:p>
          <a:p>
            <a:pPr rtl="0" hangingPunct="0">
              <a:buFont typeface="Wingdings" pitchFamily="2" charset="2"/>
              <a:buChar char="v"/>
            </a:pPr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Таблица бухгалтерских показателей включает следующие финансовые данные:</a:t>
            </a:r>
          </a:p>
          <a:p>
            <a:endParaRPr lang="en-GB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Структура сегментов БК / ПС Албании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56694"/>
              </p:ext>
            </p:extLst>
          </p:nvPr>
        </p:nvGraphicFramePr>
        <p:xfrm>
          <a:off x="544474" y="3212977"/>
          <a:ext cx="8348006" cy="346477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2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63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598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6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1903">
                <a:tc>
                  <a:txBody>
                    <a:bodyPr/>
                    <a:lstStyle/>
                    <a:p>
                      <a:pPr algn="l" rtl="0" hangingPunct="0">
                        <a:spcAft>
                          <a:spcPct val="0"/>
                        </a:spcAft>
                      </a:pPr>
                      <a:r>
                        <a:rPr lang="ru-RU" sz="10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Номер направления</a:t>
                      </a:r>
                      <a:endParaRPr lang="ru-RU" sz="10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hangingPunct="0">
                        <a:spcAft>
                          <a:spcPct val="0"/>
                        </a:spcAft>
                      </a:pPr>
                      <a:r>
                        <a:rPr lang="ru-RU" sz="10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Наименование направления</a:t>
                      </a:r>
                      <a:endParaRPr lang="ru-RU" sz="10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hangingPunct="0">
                        <a:spcAft>
                          <a:spcPct val="0"/>
                        </a:spcAft>
                      </a:pPr>
                      <a:r>
                        <a:rPr lang="ru-RU" sz="10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Тип направления</a:t>
                      </a:r>
                      <a:endParaRPr lang="ru-RU" sz="10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hangingPunct="0">
                        <a:spcAft>
                          <a:spcPct val="0"/>
                        </a:spcAft>
                      </a:pPr>
                      <a:r>
                        <a:rPr lang="ru-RU" sz="10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Максимальная длина</a:t>
                      </a:r>
                      <a:endParaRPr lang="ru-RU" sz="10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756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1.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Государственное учреждение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Балансовый / Консолидационный уровень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3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2.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Отраслевое министерство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Административный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2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5047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3.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Учреждение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Административный/ Центр учета затрат 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7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5047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4.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Местная организация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Источник финансирования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2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5233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5.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Функциональный отдел / Программа согласно классификации функций органов государственного управления (КФОГУ)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Служба (</a:t>
                      </a:r>
                      <a:r>
                        <a:rPr lang="ru-RU" sz="1100" u="none" strike="noStrike" dirty="0" err="1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хх</a:t>
                      </a: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), вспомогательная служба (</a:t>
                      </a:r>
                      <a:r>
                        <a:rPr lang="ru-RU" sz="1100" u="none" strike="noStrike" dirty="0" err="1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хх</a:t>
                      </a: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), вспомогательная служба отдельного назначения (х) 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5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5140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6.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Экономический счет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Первичные счета (всего 9 видов)</a:t>
                      </a:r>
                    </a:p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Вид (х), категория (х), подкатегория (х), статья (х), подстатья (х), детализация (</a:t>
                      </a:r>
                      <a:r>
                        <a:rPr lang="ru-RU" sz="1100" u="none" strike="noStrike" dirty="0" err="1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хх</a:t>
                      </a: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)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7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093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7.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Субсчет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Технический (банковские счета, кредиторская задолженность)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5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0093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8.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Финансово-казначейский отдел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Район / Округ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4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5047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9.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Проект/Результат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Проект (ххххх), результат (проект+хх)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7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0093"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10.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Характеристика выделения бюджетных средств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ct val="0"/>
                        </a:spcAft>
                      </a:pPr>
                      <a:r>
                        <a:rPr lang="ru-RU" sz="1100" u="none" strike="noStrike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Технический (этапы исполнения бюджетных операций)</a:t>
                      </a:r>
                      <a:endParaRPr lang="ru-RU" sz="1100" b="0" i="0" u="none" strike="noStrike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D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ct val="0"/>
                        </a:spcAft>
                      </a:pPr>
                      <a:r>
                        <a:rPr lang="ru-RU" sz="110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</a:rPr>
                        <a:t>2</a:t>
                      </a:r>
                      <a:endParaRPr lang="ru-RU" sz="1100" b="0" i="0" u="none" strike="noStrike" dirty="0">
                        <a:effectLst/>
                        <a:highlight>
                          <a:srgbClr val="000000">
                            <a:alpha val="0"/>
                          </a:srgbClr>
                        </a:highlight>
                        <a:latin typeface="Book Antiqua"/>
                      </a:endParaRPr>
                    </a:p>
                  </a:txBody>
                  <a:tcPr marL="68580" marR="68580" marT="0" marB="0"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9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7727" y="2248347"/>
            <a:ext cx="8444753" cy="3877815"/>
          </a:xfrm>
          <a:effectLst/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GB" sz="1800" dirty="0">
              <a:effectLst/>
            </a:endParaRP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Финансовые средства (класс 1)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Устойчивые активы (класс 2)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Товарно-материальные запасы и ТМЦ в процессе производства (класс 3)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Счета третьих лиц (класс 4)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Финансовые активы (класс 5)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Расходы (6 класс)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Доходы (7 класс)</a:t>
            </a:r>
          </a:p>
          <a:p>
            <a:pPr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Финансовые результаты по итогам года (8 класс)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568952" cy="1054250"/>
          </a:xfrm>
          <a:effectLst/>
        </p:spPr>
        <p:txBody>
          <a:bodyPr/>
          <a:lstStyle/>
          <a:p>
            <a:pPr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Основная классификация экономического сегмента</a:t>
            </a:r>
          </a:p>
        </p:txBody>
      </p:sp>
    </p:spTree>
    <p:extLst>
      <p:ext uri="{BB962C8B-B14F-4D97-AF65-F5344CB8AC3E}">
        <p14:creationId xmlns:p14="http://schemas.microsoft.com/office/powerpoint/2010/main" val="2522844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Внедрение учета, основанного на методе начисления (МСУГС) вызовет необходимость пересмотра или усовершенствования существующих ПС /БК. Несмотря на то, что текущая версия плана счетов, применяемого в Албании, во многом соответствует методу начисления (мы ожидаем небольших изменений / улучшений), потребуется модификация ряда бизнес-процессов. </a:t>
            </a:r>
          </a:p>
          <a:p>
            <a:pPr marL="0" indent="0">
              <a:buNone/>
            </a:pPr>
            <a:endParaRPr lang="en-GB" sz="1800" dirty="0">
              <a:effectLst/>
            </a:endParaRPr>
          </a:p>
          <a:p>
            <a:pPr algn="just" rtl="0">
              <a:buFont typeface="Wingdings" pitchFamily="2" charset="2"/>
              <a:buChar char="v"/>
            </a:pPr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Действующий в Албании ПС будет подвергнут немедленной оценке сразу после того, как МЭФ Албании примет решение, какие именно элементы МСУГС будут внедряться.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2000" b="1" i="0" u="none" strike="noStrike"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Спорные моменты и планы по пересмотру и исправлению действующих ПС / БК</a:t>
            </a:r>
          </a:p>
        </p:txBody>
      </p:sp>
    </p:spTree>
    <p:extLst>
      <p:ext uri="{BB962C8B-B14F-4D97-AF65-F5344CB8AC3E}">
        <p14:creationId xmlns:p14="http://schemas.microsoft.com/office/powerpoint/2010/main" val="3714619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Arial"/>
        <a:cs typeface="Arial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Arial"/>
        <a:cs typeface="Arial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  <a:tileRect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209</TotalTime>
  <Words>491</Words>
  <Application>Microsoft Office PowerPoint</Application>
  <PresentationFormat>Экран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Times New Roman</vt:lpstr>
      <vt:lpstr>Wingdings</vt:lpstr>
      <vt:lpstr>Hardcover</vt:lpstr>
      <vt:lpstr>PEMPAL  Москва 23–25 октября 2019 г.  Презентация по плану счетов для органов государственного управления Албании</vt:lpstr>
      <vt:lpstr>Основные характеристики ПС / БК для органов государственного управления</vt:lpstr>
      <vt:lpstr>Структура сегментов БК / ПС Албании</vt:lpstr>
      <vt:lpstr>Основная классификация экономического сегмента</vt:lpstr>
      <vt:lpstr>Спорные моменты и планы по пересмотру и исправлению действующих ПС / БК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 Moscow 23-25th October 2019 Presentation on Albanian Government Chart of Accounts</dc:title>
  <dc:creator>Aurela Velo</dc:creator>
  <cp:lastModifiedBy>Rezeda Tukhvatullina</cp:lastModifiedBy>
  <cp:revision>18</cp:revision>
  <dcterms:created xsi:type="dcterms:W3CDTF">2019-10-07T10:05:30Z</dcterms:created>
  <dcterms:modified xsi:type="dcterms:W3CDTF">2019-11-08T12:57:52Z</dcterms:modified>
</cp:coreProperties>
</file>