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</p:sldMasterIdLst>
  <p:notesMasterIdLst>
    <p:notesMasterId r:id="rId12"/>
  </p:notesMasterIdLst>
  <p:sldIdLst>
    <p:sldId id="256" r:id="rId2"/>
    <p:sldId id="257" r:id="rId3"/>
    <p:sldId id="276" r:id="rId4"/>
    <p:sldId id="278" r:id="rId5"/>
    <p:sldId id="280" r:id="rId6"/>
    <p:sldId id="279" r:id="rId7"/>
    <p:sldId id="281" r:id="rId8"/>
    <p:sldId id="282" r:id="rId9"/>
    <p:sldId id="277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19"/>
    <p:restoredTop sz="86395"/>
  </p:normalViewPr>
  <p:slideViewPr>
    <p:cSldViewPr snapToGrid="0" snapToObjects="1">
      <p:cViewPr varScale="1">
        <p:scale>
          <a:sx n="96" d="100"/>
          <a:sy n="96" d="100"/>
        </p:scale>
        <p:origin x="1656" y="84"/>
      </p:cViewPr>
      <p:guideLst/>
    </p:cSldViewPr>
  </p:slideViewPr>
  <p:outlineViewPr>
    <p:cViewPr>
      <p:scale>
        <a:sx n="33" d="100"/>
        <a:sy n="33" d="100"/>
      </p:scale>
      <p:origin x="0" y="-344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AAF06-2470-CC43-B47C-00E71DEED236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FCB2A-424B-F249-B6D1-B00884AA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1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8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364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0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6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28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77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4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2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6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2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0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5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3A64FB-4EBA-7F47-9F07-BA882FBD5087}" type="datetimeFigureOut">
              <a:rPr lang="en-US" smtClean="0"/>
              <a:t>14/10/19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9E023BB-DCF8-CF4F-8A24-C0745AAA8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8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0" y="4611108"/>
            <a:ext cx="2247958" cy="2087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F3608B-CAD7-494A-A249-1CC534A80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503" y="1400176"/>
            <a:ext cx="6517482" cy="2509213"/>
          </a:xfrm>
        </p:spPr>
        <p:txBody>
          <a:bodyPr/>
          <a:lstStyle/>
          <a:p>
            <a:r>
              <a:rPr lang="hr-HR" dirty="1"/>
              <a:t>Pojmovnik unutarnje kontrole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D16A2-1812-3740-AB82-1BC4813A6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3259" y="4055164"/>
            <a:ext cx="6517482" cy="1371599"/>
          </a:xfrm>
        </p:spPr>
        <p:txBody>
          <a:bodyPr>
            <a:normAutofit fontScale="92500" lnSpcReduction="20000"/>
          </a:bodyPr>
          <a:lstStyle/>
          <a:p>
            <a:r>
              <a:rPr lang="hr-HR" dirty="1"/>
              <a:t>Prezentacija za sastanak PEMPAL-ovog IACOP-a u SOČIJU </a:t>
            </a:r>
            <a:br>
              <a:rPr lang="hr-HR" dirty="1"/>
            </a:br>
            <a:r>
              <a:rPr lang="hr-HR" dirty="1"/>
              <a:t>30. - 31. listopada 2019.</a:t>
            </a:r>
            <a:br>
              <a:rPr lang="hr-HR" dirty="1"/>
            </a:br>
            <a:r>
              <a:rPr lang="hr-HR" dirty="1"/>
              <a:t>EDGAR Mkrtchyan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1CFF2F6-F040-2149-9354-7DBC70754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699" y="58233"/>
            <a:ext cx="1822060" cy="233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B1F8-535E-4140-A0E4-1539D88A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1"/>
              <a:t>Hvala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2B666-45F1-2E48-BD9D-EB3FA9257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4575-6E8E-DD45-AA04-34D63C50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1"/>
              <a:t>Ciljevi prezentacije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2B0E-A123-9641-920F-5A11D707E3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dirty="1"/>
              <a:t>Kratko predstaviti pozadinu razvoja PEMPAL-ovog pojmovnika za unutarnju kontrolu</a:t>
            </a:r>
            <a:r>
              <a:rPr lang="hr-HR" dirty="1"/>
              <a:t>  </a:t>
            </a:r>
          </a:p>
          <a:p>
            <a:r>
              <a:rPr lang="hr-HR" dirty="1"/>
              <a:t>Predstaviti predloženi pojmovnik</a:t>
            </a:r>
          </a:p>
          <a:p>
            <a:r>
              <a:rPr lang="hr-HR" dirty="1"/>
              <a:t>Raspraviti o dodatnoj vrijednosti pojmovnika</a:t>
            </a:r>
          </a:p>
          <a:p>
            <a:r>
              <a:rPr lang="hr-HR" dirty="1"/>
              <a:t>Primiti posljednje povratne informacije o pojmovniku prije njegovog objavljivanja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4575-6E8E-DD45-AA04-34D63C50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1"/>
              <a:t>POZADINA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2B0E-A123-9641-920F-5A11D707E3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425147"/>
            <a:ext cx="7772870" cy="3366053"/>
          </a:xfrm>
        </p:spPr>
        <p:txBody>
          <a:bodyPr>
            <a:normAutofit/>
          </a:bodyPr>
          <a:lstStyle/>
          <a:p>
            <a:r>
              <a:rPr lang="hr-HR" dirty="1"/>
              <a:t>Ideja razvoja pojmovnika prvi je put razmotrena u okviru IACOP-ovog SASTANKA u Moskvi (2016.), TIJEKOM KOJEG su sudionici odabrali i odobrili ključne kategorije za uvrštavanje u Pojmovnik, </a:t>
            </a:r>
            <a:r>
              <a:rPr lang="hr-HR" dirty="1" i="1" b="1"/>
              <a:t>određujući opseg</a:t>
            </a:r>
            <a:r>
              <a:rPr lang="hr-HR" dirty="1" b="1"/>
              <a:t> </a:t>
            </a:r>
            <a:r>
              <a:rPr lang="hr-HR" dirty="1" b="1" i="1"/>
              <a:t>nepoznatih pojmova u području PIC-a.</a:t>
            </a:r>
          </a:p>
        </p:txBody>
      </p:sp>
    </p:spTree>
    <p:extLst>
      <p:ext uri="{BB962C8B-B14F-4D97-AF65-F5344CB8AC3E}">
        <p14:creationId xmlns:p14="http://schemas.microsoft.com/office/powerpoint/2010/main" val="41415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4E39-F796-A14F-8E0B-375439831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1"/>
              <a:t>IZVORI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29E87-4EEB-9145-9233-48B59465B5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686466"/>
          </a:xfrm>
        </p:spPr>
        <p:txBody>
          <a:bodyPr>
            <a:normAutofit fontScale="70000" lnSpcReduction="20000"/>
          </a:bodyPr>
          <a:lstStyle/>
          <a:p>
            <a:r>
              <a:rPr lang="hr-HR" dirty="1"/>
              <a:t>Pojmovnik pojmova temelji se na</a:t>
            </a:r>
            <a:r>
              <a:rPr lang="hr-HR" dirty="1"/>
              <a:t> </a:t>
            </a:r>
          </a:p>
          <a:p>
            <a:pPr lvl="1"/>
            <a:r>
              <a:rPr lang="hr-HR" dirty="1"/>
              <a:t>i) pojmovniku koji prati standarde unutarnje revizije Instituta internih revizora (IIA);</a:t>
            </a:r>
          </a:p>
          <a:p>
            <a:pPr lvl="1"/>
            <a:r>
              <a:rPr lang="hr-HR" dirty="1"/>
              <a:t>(ii) terminologiji koju koristi Europska unija u promicanju koncepta unutarnje kontrole u javnom sektoru - PIC (uključujući unutarnju financijsku kontrolu - PIfC);</a:t>
            </a:r>
            <a:r>
              <a:rPr lang="hr-HR" dirty="1"/>
              <a:t> </a:t>
            </a:r>
          </a:p>
          <a:p>
            <a:pPr lvl="1"/>
            <a:r>
              <a:rPr lang="hr-HR" dirty="1"/>
              <a:t>iii) pojmovima koje koristi COSO u određivanju unutarnje kontrole i povezanih komponenti integriranog okvira unutarnje kontrole; i</a:t>
            </a:r>
            <a:r>
              <a:rPr lang="hr-HR" dirty="1"/>
              <a:t> </a:t>
            </a:r>
          </a:p>
          <a:p>
            <a:pPr lvl="1"/>
            <a:r>
              <a:rPr lang="hr-HR" dirty="1"/>
              <a:t>(iv) pojmovi koji se koriste u COSO-ovom Okviru upravljanja rizicima u poduzeću.</a:t>
            </a:r>
            <a:r>
              <a:rPr lang="hr-HR" dirty="1"/>
              <a:t> </a:t>
            </a:r>
          </a:p>
          <a:p>
            <a:r>
              <a:rPr lang="hr-HR" dirty="1"/>
              <a:t>Ako pojam nije preuzet iz jednog od ova četiri glavna izvora, izvor definicije u pojmovniku obrazložen je u fusnoti</a:t>
            </a:r>
          </a:p>
          <a:p>
            <a:r>
              <a:rPr lang="hr-HR" dirty="1"/>
              <a:t>Nijedan pojam nije uključen bez konzultiranja autoritativnog izvora</a:t>
            </a:r>
          </a:p>
          <a:p>
            <a:r>
              <a:rPr lang="hr-HR" dirty="1"/>
              <a:t>Pojmovi koji se izričito odnose na unutarnju reviziju nisu uključeni</a:t>
            </a:r>
          </a:p>
        </p:txBody>
      </p:sp>
    </p:spTree>
    <p:extLst>
      <p:ext uri="{BB962C8B-B14F-4D97-AF65-F5344CB8AC3E}">
        <p14:creationId xmlns:p14="http://schemas.microsoft.com/office/powerpoint/2010/main" val="379362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302EB-FA6F-D84D-A621-634EF8CB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1"/>
              <a:t>Grupiranje pojmova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CBA38-2260-9D47-864F-98B81C0592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1"/>
              <a:t>Postoje četiri glavne skupine pojmova</a:t>
            </a:r>
          </a:p>
          <a:p>
            <a:pPr lvl="1"/>
            <a:r>
              <a:rPr lang="hr-HR" dirty="1"/>
              <a:t>Općeniti pojmovi koji se odnose na unutarnju financijsku kontrolu u javnom sektoru</a:t>
            </a:r>
          </a:p>
          <a:p>
            <a:pPr lvl="1"/>
            <a:r>
              <a:rPr lang="hr-HR" dirty="1"/>
              <a:t>Pojmovi koji se odnose na upravljanje rizikom</a:t>
            </a:r>
          </a:p>
          <a:p>
            <a:pPr lvl="1"/>
            <a:r>
              <a:rPr lang="hr-HR" dirty="1"/>
              <a:t>Pojmovi koji se odnose na unutarnju kontrolu temeljenu na COSO-u</a:t>
            </a:r>
          </a:p>
          <a:p>
            <a:pPr lvl="1"/>
            <a:r>
              <a:rPr lang="hr-HR" dirty="1"/>
              <a:t>Pojmovi koji se odnose na elemente Okvira za upravljanje radnim učinkom</a:t>
            </a:r>
          </a:p>
        </p:txBody>
      </p:sp>
    </p:spTree>
    <p:extLst>
      <p:ext uri="{BB962C8B-B14F-4D97-AF65-F5344CB8AC3E}">
        <p14:creationId xmlns:p14="http://schemas.microsoft.com/office/powerpoint/2010/main" val="23039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75732-B8D7-9C48-871A-1C40A094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614021"/>
            <a:ext cx="3829051" cy="1596177"/>
          </a:xfrm>
        </p:spPr>
        <p:txBody>
          <a:bodyPr/>
          <a:lstStyle/>
          <a:p>
            <a:r>
              <a:rPr lang="hr-HR" dirty="1"/>
              <a:t>PRIKAZ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F4D4D16-6477-5846-B7AD-037C91335A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4642" y="1005202"/>
            <a:ext cx="4143737" cy="530504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17CF7-B273-0241-90E7-D2C124BB889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r-HR" dirty="1"/>
              <a:t>ODJELJAK A sadrži cjelovit pojmovnik koji uključuje sve pojmove koje je predložio PEMPAL, pri čemu su pojmovi označeni bojama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9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2B93-AB27-DA43-9540-3D1AE36E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46" y="618518"/>
            <a:ext cx="3724624" cy="1596177"/>
          </a:xfrm>
        </p:spPr>
        <p:txBody>
          <a:bodyPr/>
          <a:lstStyle/>
          <a:p>
            <a:r>
              <a:rPr lang="hr-HR" dirty="1"/>
              <a:t>PRIKAZ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01C3441-65BC-7845-AC98-A56935CD9C4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0174" y="1048079"/>
            <a:ext cx="4097183" cy="521755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CCC2E-5B0D-4149-8F74-3B9EBAF8B62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r-HR" dirty="1"/>
              <a:t>ODJELJAK B sadrži niz od četiri pojedinačna pojmovnika u kojima su zajedno grupirani odjeljci označeni bojama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9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BF90-E4CE-FA48-85CE-5A12570A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1"/>
              <a:t>Pitanja za RASPRAVU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A4304-F969-2D43-B061-8F43D670D8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1"/>
              <a:t>Što smatrate dodanom vrijednošću pojmovnika?</a:t>
            </a:r>
          </a:p>
          <a:p>
            <a:r>
              <a:rPr lang="hr-HR" dirty="1"/>
              <a:t>Ima li povratnih informacija o pojmovima koji su uključeni u pojmovnik?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7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A4575-6E8E-DD45-AA04-34D63C50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1"/>
              <a:t>GLAVNI SUDIONICI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2B0E-A123-9641-920F-5A11D707E3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1"/>
              <a:t>Edgar Mkrtchyan, voditelj Odjela za Financijsko upravljanje i kontrolu Ministarstva financija Republike Armenije</a:t>
            </a:r>
          </a:p>
          <a:p>
            <a:r>
              <a:rPr lang="hr-HR" dirty="1"/>
              <a:t>Petru Babuci, Ministarstvo financija, Odjel za politiku PIFC-a, Moldova, savjetnik</a:t>
            </a:r>
          </a:p>
          <a:p>
            <a:r>
              <a:rPr lang="hr-HR" dirty="1"/>
              <a:t>Nodira Zikrillaeva, UNDP, PCEAT, voditeljica projekta</a:t>
            </a:r>
          </a:p>
          <a:p>
            <a:r>
              <a:rPr lang="hr-HR" dirty="1"/>
              <a:t>Alexey Kokarev,</a:t>
            </a:r>
            <a:r>
              <a:rPr lang="hr-HR" dirty="1"/>
              <a:t> </a:t>
            </a:r>
            <a:r>
              <a:rPr lang="hr-HR" dirty="1"/>
              <a:t>Ministarstvo financija Ruske Federacije, stručnjak</a:t>
            </a:r>
            <a:r>
              <a:rPr lang="hr-HR" dirty="1"/>
              <a:t> </a:t>
            </a:r>
          </a:p>
          <a:p>
            <a:r>
              <a:rPr lang="hr-HR" dirty="1"/>
              <a:t>Giuli Tchkuaseli, voditeljica Odjela za unutarnju kontrolu u javnom sektoru, Središnja harmonizacijska jedinica, Ministarstvo financija Gruzije</a:t>
            </a:r>
          </a:p>
          <a:p>
            <a:r>
              <a:rPr lang="hr-HR" dirty="1"/>
              <a:t>Diana Grosu-Axenti, savjetnica u Svjetskoj banci</a:t>
            </a:r>
          </a:p>
          <a:p>
            <a:r>
              <a:rPr lang="hr-HR" dirty="1"/>
              <a:t>Arman Vatyan, Svjetska banka, voditelj IACOP-a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{B2363D90-A133-9E4A-B5E1-E23CD9F74B00}tf10001073</Template>
  <TotalTime>1241</TotalTime>
  <Words>368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 Cen MT</vt:lpstr>
      <vt:lpstr>Droplet</vt:lpstr>
      <vt:lpstr>Internal CONTROL GLOSSARY</vt:lpstr>
      <vt:lpstr>goals of the presentation</vt:lpstr>
      <vt:lpstr>BACKGROUND</vt:lpstr>
      <vt:lpstr>SOURCES</vt:lpstr>
      <vt:lpstr>Grouping of terms</vt:lpstr>
      <vt:lpstr>PRESENTATION</vt:lpstr>
      <vt:lpstr>presentation</vt:lpstr>
      <vt:lpstr>DISCUSSION questions</vt:lpstr>
      <vt:lpstr>KEY CONTRIBUTORS</vt:lpstr>
      <vt:lpstr>Thankyou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Maggs</dc:creator>
  <cp:lastModifiedBy>Gor Hakobyan</cp:lastModifiedBy>
  <cp:revision>31</cp:revision>
  <cp:lastPrinted>2018-10-23T19:19:31Z</cp:lastPrinted>
  <dcterms:created xsi:type="dcterms:W3CDTF">2018-09-26T19:40:35Z</dcterms:created>
  <dcterms:modified xsi:type="dcterms:W3CDTF">2019-10-14T10:29:57Z</dcterms:modified>
</cp:coreProperties>
</file>