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2"/>
  </p:notesMasterIdLst>
  <p:sldIdLst>
    <p:sldId id="256" r:id="rId2"/>
    <p:sldId id="257" r:id="rId3"/>
    <p:sldId id="276" r:id="rId4"/>
    <p:sldId id="278" r:id="rId5"/>
    <p:sldId id="280" r:id="rId6"/>
    <p:sldId id="279" r:id="rId7"/>
    <p:sldId id="281" r:id="rId8"/>
    <p:sldId id="282" r:id="rId9"/>
    <p:sldId id="277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9"/>
    <p:restoredTop sz="86395"/>
  </p:normalViewPr>
  <p:slideViewPr>
    <p:cSldViewPr snapToGrid="0" snapToObjects="1">
      <p:cViewPr varScale="1">
        <p:scale>
          <a:sx n="96" d="100"/>
          <a:sy n="96" d="100"/>
        </p:scale>
        <p:origin x="1656" y="84"/>
      </p:cViewPr>
      <p:guideLst/>
    </p:cSldViewPr>
  </p:slideViewPr>
  <p:outlineViewPr>
    <p:cViewPr>
      <p:scale>
        <a:sx n="33" d="100"/>
        <a:sy n="33" d="100"/>
      </p:scale>
      <p:origin x="0" y="-34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AAF06-2470-CC43-B47C-00E71DEED236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CB2A-424B-F249-B6D1-B00884AA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36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4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" y="4611108"/>
            <a:ext cx="2247958" cy="2087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3608B-CAD7-494A-A249-1CC534A80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503" y="1400176"/>
            <a:ext cx="6517482" cy="2509213"/>
          </a:xfrm>
        </p:spPr>
        <p:txBody>
          <a:bodyPr/>
          <a:lstStyle/>
          <a:p>
            <a:r>
              <a:rPr lang="en-US" dirty="0"/>
              <a:t>Internal CONTROL GLOSSARY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D16A2-1812-3740-AB82-1BC4813A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4055164"/>
            <a:ext cx="6517482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Presentation to PEMPAL IACOP meeting in SOCHI </a:t>
            </a:r>
            <a:br>
              <a:rPr lang="en-US" dirty="0"/>
            </a:br>
            <a:r>
              <a:rPr lang="en-US" dirty="0"/>
              <a:t>30-31 October 2019</a:t>
            </a:r>
            <a:br>
              <a:rPr lang="en-US" dirty="0"/>
            </a:br>
            <a:r>
              <a:rPr lang="en-US" dirty="0"/>
              <a:t>EDGAR </a:t>
            </a:r>
            <a:r>
              <a:rPr lang="en-US" dirty="0" err="1"/>
              <a:t>Mkrtchyan</a:t>
            </a:r>
            <a:endParaRPr lang="en-US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CFF2F6-F040-2149-9354-7DBC7075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99" y="58233"/>
            <a:ext cx="1822060" cy="23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B1F8-535E-4140-A0E4-1539D88A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B666-45F1-2E48-BD9D-EB3FA9257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TO outline the background to the development of a PEMPAL glossary for internal control  </a:t>
            </a:r>
          </a:p>
          <a:p>
            <a:r>
              <a:rPr lang="en-US" dirty="0"/>
              <a:t>To present the proposed glossary</a:t>
            </a:r>
          </a:p>
          <a:p>
            <a:r>
              <a:rPr lang="en-US" dirty="0"/>
              <a:t>To discuss the added value of the glossary</a:t>
            </a:r>
          </a:p>
          <a:p>
            <a:r>
              <a:rPr lang="en-US" dirty="0"/>
              <a:t>TO obtain some final feedback on the glossary before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425147"/>
            <a:ext cx="7772870" cy="3366053"/>
          </a:xfrm>
        </p:spPr>
        <p:txBody>
          <a:bodyPr>
            <a:normAutofit/>
          </a:bodyPr>
          <a:lstStyle/>
          <a:p>
            <a:r>
              <a:rPr lang="en-US" dirty="0"/>
              <a:t>The idea of developing a glossary was first discussed </a:t>
            </a:r>
            <a:r>
              <a:rPr lang="en-US" dirty="0" smtClean="0"/>
              <a:t>at </a:t>
            </a:r>
            <a:r>
              <a:rPr lang="hu-HU" dirty="0" smtClean="0"/>
              <a:t>the </a:t>
            </a:r>
            <a:r>
              <a:rPr lang="hu-HU" dirty="0"/>
              <a:t>framework of </a:t>
            </a:r>
            <a:r>
              <a:rPr lang="en-US" dirty="0" smtClean="0"/>
              <a:t>IACOP </a:t>
            </a:r>
            <a:r>
              <a:rPr lang="hu-HU" dirty="0" smtClean="0"/>
              <a:t>Moscow </a:t>
            </a:r>
            <a:r>
              <a:rPr lang="en-US" dirty="0" smtClean="0"/>
              <a:t>MEETING</a:t>
            </a:r>
            <a:r>
              <a:rPr lang="hu-HU" dirty="0" smtClean="0"/>
              <a:t> </a:t>
            </a:r>
            <a:r>
              <a:rPr lang="ru-RU" dirty="0"/>
              <a:t>(</a:t>
            </a:r>
            <a:r>
              <a:rPr lang="en-US" dirty="0" smtClean="0"/>
              <a:t>2016</a:t>
            </a:r>
            <a:r>
              <a:rPr lang="ru-RU" dirty="0" smtClean="0"/>
              <a:t>)</a:t>
            </a:r>
            <a:r>
              <a:rPr lang="en-US" dirty="0" smtClean="0"/>
              <a:t> DURING WHICH </a:t>
            </a:r>
            <a:r>
              <a:rPr lang="hu-HU" dirty="0" smtClean="0"/>
              <a:t>key </a:t>
            </a:r>
            <a:r>
              <a:rPr lang="hu-HU" dirty="0"/>
              <a:t>categories were selected and approved by participants </a:t>
            </a:r>
            <a:r>
              <a:rPr lang="hu-HU" dirty="0" smtClean="0"/>
              <a:t>for </a:t>
            </a:r>
            <a:r>
              <a:rPr lang="hu-HU" dirty="0"/>
              <a:t>incorporation into the </a:t>
            </a:r>
            <a:r>
              <a:rPr lang="hu-HU" dirty="0" smtClean="0"/>
              <a:t>Glossary</a:t>
            </a:r>
            <a:r>
              <a:rPr lang="hu-HU" dirty="0"/>
              <a:t>, </a:t>
            </a:r>
            <a:r>
              <a:rPr lang="hu-HU" b="1" i="1" dirty="0"/>
              <a:t>designing the scope of unfamiliar terms in the field of PIC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4E39-F796-A14F-8E0B-37543983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9E87-4EEB-9145-9233-48B59465B5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68646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glossary of terms is based on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the glossary that accompanies the IIA internal auditing standards;</a:t>
            </a:r>
          </a:p>
          <a:p>
            <a:pPr lvl="1"/>
            <a:r>
              <a:rPr lang="en-US" dirty="0"/>
              <a:t>(ii) the terminology used by the European Union in promoting the concept of PIC (including </a:t>
            </a:r>
            <a:r>
              <a:rPr lang="en-US" dirty="0" err="1"/>
              <a:t>PIfC</a:t>
            </a:r>
            <a:r>
              <a:rPr lang="en-US" dirty="0"/>
              <a:t>); </a:t>
            </a:r>
          </a:p>
          <a:p>
            <a:pPr lvl="1"/>
            <a:r>
              <a:rPr lang="en-US" dirty="0"/>
              <a:t>(iii) the terms used by COSO in defining IC and the related components of the IC integrated framework; and </a:t>
            </a:r>
          </a:p>
          <a:p>
            <a:pPr lvl="1"/>
            <a:r>
              <a:rPr lang="en-US" dirty="0"/>
              <a:t>(iv) the terms used in the COSO Enterprise Risk Management Framework. </a:t>
            </a:r>
          </a:p>
          <a:p>
            <a:r>
              <a:rPr lang="en-US" dirty="0"/>
              <a:t>Where a term has not been obtained from one of these four main sources, the source of the glossary definition is explained in a footnote</a:t>
            </a:r>
          </a:p>
          <a:p>
            <a:r>
              <a:rPr lang="en-US" dirty="0"/>
              <a:t>No term has been included without an authoritative source</a:t>
            </a:r>
          </a:p>
          <a:p>
            <a:r>
              <a:rPr lang="en-US" dirty="0"/>
              <a:t>Terms relating specifically to internal audit have not been included</a:t>
            </a:r>
          </a:p>
        </p:txBody>
      </p:sp>
    </p:spTree>
    <p:extLst>
      <p:ext uri="{BB962C8B-B14F-4D97-AF65-F5344CB8AC3E}">
        <p14:creationId xmlns:p14="http://schemas.microsoft.com/office/powerpoint/2010/main" val="379362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02EB-FA6F-D84D-A621-634EF8CB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BA38-2260-9D47-864F-98B81C0592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There are four basic groups of terms</a:t>
            </a:r>
          </a:p>
          <a:p>
            <a:pPr lvl="1"/>
            <a:r>
              <a:rPr lang="en-US" dirty="0"/>
              <a:t>Generic terms that relate to Public Internal Financial Control</a:t>
            </a:r>
          </a:p>
          <a:p>
            <a:pPr lvl="1"/>
            <a:r>
              <a:rPr lang="en-US" dirty="0"/>
              <a:t>Terms that relate to risk management</a:t>
            </a:r>
          </a:p>
          <a:p>
            <a:pPr lvl="1"/>
            <a:r>
              <a:rPr lang="en-US" dirty="0"/>
              <a:t>Terms that relate to COSO based Internal Control</a:t>
            </a:r>
          </a:p>
          <a:p>
            <a:pPr lvl="1"/>
            <a:r>
              <a:rPr lang="en-US" dirty="0"/>
              <a:t>Terms that relate to the elements of a performance Management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2303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5732-B8D7-9C48-871A-1C40A09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4021"/>
            <a:ext cx="3829051" cy="1596177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4D4D16-6477-5846-B7AD-037C91335A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642" y="1005202"/>
            <a:ext cx="4143737" cy="530504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17CF7-B273-0241-90E7-D2C124BB88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SECTION A contains a full glossary which includes all the terms proposed by PEMPAL where the terms included have been color coded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9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2B93-AB27-DA43-9540-3D1AE36E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46" y="618518"/>
            <a:ext cx="3724624" cy="1596177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1C3441-65BC-7845-AC98-A56935CD9C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174" y="1048079"/>
            <a:ext cx="4097183" cy="521755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CCC2E-5B0D-4149-8F74-3B9EBAF8B6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SECTION B contains a series of four individual glossaries where the color-coded sections have been grouped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9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BF90-E4CE-FA48-85CE-5A12570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4304-F969-2D43-B061-8F43D670D8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 you feel is the added value of the glossary?</a:t>
            </a:r>
          </a:p>
          <a:p>
            <a:r>
              <a:rPr lang="en-US" dirty="0"/>
              <a:t>Any feedback on the terms included in the glossary?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7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Edgar </a:t>
            </a:r>
            <a:r>
              <a:rPr lang="en-US" dirty="0" err="1"/>
              <a:t>Mkrtchyan</a:t>
            </a:r>
            <a:r>
              <a:rPr lang="en-US" dirty="0"/>
              <a:t>, Head of Financial Management and Control Division of the Ministry of Finance of the Republic of Armenia</a:t>
            </a:r>
          </a:p>
          <a:p>
            <a:r>
              <a:rPr lang="en-US" dirty="0" err="1"/>
              <a:t>Petru</a:t>
            </a:r>
            <a:r>
              <a:rPr lang="en-US" dirty="0"/>
              <a:t> </a:t>
            </a:r>
            <a:r>
              <a:rPr lang="en-US" dirty="0" err="1"/>
              <a:t>Babuci</a:t>
            </a:r>
            <a:r>
              <a:rPr lang="en-US" dirty="0"/>
              <a:t>, Ministry of Finance, PIFC Policy Division, Moldova, Consultant</a:t>
            </a:r>
          </a:p>
          <a:p>
            <a:r>
              <a:rPr lang="en-US" dirty="0" err="1"/>
              <a:t>Nodira</a:t>
            </a:r>
            <a:r>
              <a:rPr lang="en-US" dirty="0"/>
              <a:t>  </a:t>
            </a:r>
            <a:r>
              <a:rPr lang="en-US" dirty="0" err="1"/>
              <a:t>Zikrillaeva</a:t>
            </a:r>
            <a:r>
              <a:rPr lang="en-US" dirty="0"/>
              <a:t> UNDP, PCEAT, Project Leader</a:t>
            </a:r>
          </a:p>
          <a:p>
            <a:r>
              <a:rPr lang="en-US" dirty="0"/>
              <a:t>Alexey </a:t>
            </a:r>
            <a:r>
              <a:rPr lang="en-US" dirty="0" err="1"/>
              <a:t>Kokarev</a:t>
            </a:r>
            <a:r>
              <a:rPr lang="en-US" dirty="0"/>
              <a:t>. The Ministry of Finance of the Russian Federation, expert </a:t>
            </a:r>
          </a:p>
          <a:p>
            <a:r>
              <a:rPr lang="en-US" dirty="0" err="1"/>
              <a:t>Giuli</a:t>
            </a:r>
            <a:r>
              <a:rPr lang="en-US" dirty="0"/>
              <a:t> </a:t>
            </a:r>
            <a:r>
              <a:rPr lang="en-US" dirty="0" err="1"/>
              <a:t>Chkuaseli</a:t>
            </a:r>
            <a:r>
              <a:rPr lang="en-US" dirty="0"/>
              <a:t>, Head of the Public Internal Control Department, Central Harmonization Unit, Ministry of Finance of Georgia</a:t>
            </a:r>
          </a:p>
          <a:p>
            <a:r>
              <a:rPr lang="en-US" dirty="0"/>
              <a:t>Diana </a:t>
            </a:r>
            <a:r>
              <a:rPr lang="en-US" dirty="0" err="1"/>
              <a:t>Grosu-Axenti</a:t>
            </a:r>
            <a:r>
              <a:rPr lang="en-US" dirty="0"/>
              <a:t>, World Bank, Consultant</a:t>
            </a:r>
          </a:p>
          <a:p>
            <a:r>
              <a:rPr lang="en-US" dirty="0"/>
              <a:t>Arman </a:t>
            </a:r>
            <a:r>
              <a:rPr lang="en-US" dirty="0" err="1"/>
              <a:t>Vatyan</a:t>
            </a:r>
            <a:r>
              <a:rPr lang="en-US" dirty="0"/>
              <a:t>, World Bank, Lead of the IACOP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{B2363D90-A133-9E4A-B5E1-E23CD9F74B00}tf10001073</Template>
  <TotalTime>1241</TotalTime>
  <Words>368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Droplet</vt:lpstr>
      <vt:lpstr>Internal CONTROL GLOSSARY</vt:lpstr>
      <vt:lpstr>goals of the presentation</vt:lpstr>
      <vt:lpstr>BACKGROUND</vt:lpstr>
      <vt:lpstr>SOURCES</vt:lpstr>
      <vt:lpstr>Grouping of terms</vt:lpstr>
      <vt:lpstr>PRESENTATION</vt:lpstr>
      <vt:lpstr>presentation</vt:lpstr>
      <vt:lpstr>DISCUSSION questions</vt:lpstr>
      <vt:lpstr>KEY CONTRIBUTORS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Maggs</dc:creator>
  <cp:lastModifiedBy>Gor Hakobyan</cp:lastModifiedBy>
  <cp:revision>31</cp:revision>
  <cp:lastPrinted>2018-10-23T19:19:31Z</cp:lastPrinted>
  <dcterms:created xsi:type="dcterms:W3CDTF">2018-09-26T19:40:35Z</dcterms:created>
  <dcterms:modified xsi:type="dcterms:W3CDTF">2019-10-14T10:29:57Z</dcterms:modified>
</cp:coreProperties>
</file>