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notesMasterIdLst>
    <p:notesMasterId r:id="rId12"/>
  </p:notesMasterIdLst>
  <p:sldIdLst>
    <p:sldId id="256" r:id="rId2"/>
    <p:sldId id="257" r:id="rId3"/>
    <p:sldId id="276" r:id="rId4"/>
    <p:sldId id="278" r:id="rId5"/>
    <p:sldId id="280" r:id="rId6"/>
    <p:sldId id="279" r:id="rId7"/>
    <p:sldId id="281" r:id="rId8"/>
    <p:sldId id="282" r:id="rId9"/>
    <p:sldId id="277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525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19"/>
    <p:restoredTop sz="86395"/>
  </p:normalViewPr>
  <p:slideViewPr>
    <p:cSldViewPr snapToGrid="0" snapToObjects="1"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AAF06-2470-CC43-B47C-00E71DEED236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FCB2A-424B-F249-B6D1-B00884AAD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4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1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41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58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07364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630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66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528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177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24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02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8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6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36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05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12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00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65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3A64FB-4EBA-7F47-9F07-BA882FBD508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9E023BB-DCF8-CF4F-8A24-C0745AAA8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38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80" y="4611108"/>
            <a:ext cx="2247958" cy="2087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3608B-CAD7-494A-A249-1CC534A80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503" y="1400176"/>
            <a:ext cx="6517482" cy="25092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ГЛОССАРИЙ ТЕРМИНОВ ПО ВНУТРЕННЕМУ КОНТРОЛЮ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4D16A2-1812-3740-AB82-1BC4813A6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259" y="4055164"/>
            <a:ext cx="6517482" cy="1371599"/>
          </a:xfrm>
        </p:spPr>
        <p:txBody>
          <a:bodyPr>
            <a:normAutofit fontScale="92500"/>
          </a:bodyPr>
          <a:lstStyle/>
          <a:p>
            <a:r>
              <a:rPr lang="ru-RU" cap="small" dirty="0" smtClean="0"/>
              <a:t>ПРЕЗЕНТАЦИЯ НА ВСТРЕЧЕ </a:t>
            </a:r>
            <a:r>
              <a:rPr lang="ru-RU" cap="small" dirty="0" err="1" smtClean="0"/>
              <a:t>СВА</a:t>
            </a:r>
            <a:r>
              <a:rPr lang="ru-RU" cap="small" dirty="0" smtClean="0"/>
              <a:t> </a:t>
            </a:r>
            <a:r>
              <a:rPr lang="en-US" cap="small" dirty="0" err="1" smtClean="0"/>
              <a:t>PEMPAL</a:t>
            </a:r>
            <a:r>
              <a:rPr lang="ru-RU" cap="small" dirty="0" smtClean="0"/>
              <a:t> В СОЧИ</a:t>
            </a:r>
            <a:r>
              <a:rPr lang="en-US" cap="small" dirty="0" smtClean="0"/>
              <a:t> </a:t>
            </a:r>
            <a:r>
              <a:rPr lang="en-US" cap="small" dirty="0"/>
              <a:t/>
            </a:r>
            <a:br>
              <a:rPr lang="en-US" cap="small" dirty="0"/>
            </a:br>
            <a:r>
              <a:rPr lang="en-US" cap="small" dirty="0"/>
              <a:t>30-31 </a:t>
            </a:r>
            <a:r>
              <a:rPr lang="ru-RU" cap="small" dirty="0" smtClean="0"/>
              <a:t>октября </a:t>
            </a:r>
            <a:r>
              <a:rPr lang="en-US" cap="small" dirty="0" smtClean="0"/>
              <a:t>2019</a:t>
            </a:r>
            <a:r>
              <a:rPr lang="ru-RU" cap="small" dirty="0" smtClean="0"/>
              <a:t> г.</a:t>
            </a:r>
            <a:r>
              <a:rPr lang="en-US" cap="small" dirty="0"/>
              <a:t/>
            </a:r>
            <a:br>
              <a:rPr lang="en-US" cap="small" dirty="0"/>
            </a:br>
            <a:r>
              <a:rPr lang="ru-RU" cap="small" dirty="0" smtClean="0"/>
              <a:t>Эдгар Мкртчян</a:t>
            </a:r>
            <a:endParaRPr lang="en-US" cap="small" dirty="0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A1CFF2F6-F040-2149-9354-7DBC70754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699" y="58233"/>
            <a:ext cx="1822060" cy="23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339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CB1F8-535E-4140-A0E4-1539D88A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52B666-45F1-2E48-BD9D-EB3FA9257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31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A4575-6E8E-DD45-AA04-34D63C50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презентации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022B0E-A123-9641-920F-5A11D707E3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cap="small" dirty="0" smtClean="0"/>
              <a:t>Краткая справка об истории разработки Глоссария терминов по внутреннему контролю</a:t>
            </a:r>
            <a:r>
              <a:rPr lang="en-US" cap="small" dirty="0" smtClean="0"/>
              <a:t> </a:t>
            </a:r>
            <a:r>
              <a:rPr lang="en-US" cap="small" dirty="0" err="1" smtClean="0"/>
              <a:t>PEMPAL</a:t>
            </a:r>
            <a:r>
              <a:rPr lang="en-US" cap="small" dirty="0" smtClean="0"/>
              <a:t> </a:t>
            </a:r>
            <a:endParaRPr lang="en-US" cap="small" dirty="0"/>
          </a:p>
          <a:p>
            <a:r>
              <a:rPr lang="ru-RU" cap="small" dirty="0" smtClean="0"/>
              <a:t>Представление предлагаемого глоссария</a:t>
            </a:r>
            <a:endParaRPr lang="en-US" cap="small" dirty="0"/>
          </a:p>
          <a:p>
            <a:r>
              <a:rPr lang="ru-RU" cap="small" dirty="0" smtClean="0"/>
              <a:t>Обсуждение дополнительной ценности глоссария</a:t>
            </a:r>
            <a:endParaRPr lang="en-US" cap="small" dirty="0"/>
          </a:p>
          <a:p>
            <a:r>
              <a:rPr lang="ru-RU" cap="small" dirty="0" smtClean="0"/>
              <a:t>Получение финальных комментариев к глоссарию до его публикации</a:t>
            </a:r>
            <a:endParaRPr lang="en-US" cap="smal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00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A4575-6E8E-DD45-AA04-34D63C50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справка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022B0E-A123-9641-920F-5A11D707E3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425147"/>
            <a:ext cx="7772870" cy="3366053"/>
          </a:xfrm>
        </p:spPr>
        <p:txBody>
          <a:bodyPr>
            <a:normAutofit/>
          </a:bodyPr>
          <a:lstStyle/>
          <a:p>
            <a:r>
              <a:rPr lang="ru-RU" cap="small" dirty="0" smtClean="0"/>
              <a:t>Идея разработки глоссария впервые была вынесена на обсуждение в рамках московской встречи </a:t>
            </a:r>
            <a:r>
              <a:rPr lang="ru-RU" cap="small" dirty="0" err="1" smtClean="0"/>
              <a:t>СВА</a:t>
            </a:r>
            <a:r>
              <a:rPr lang="ru-RU" cap="small" dirty="0" smtClean="0"/>
              <a:t> в 2016 году. Во время этой </a:t>
            </a:r>
            <a:r>
              <a:rPr lang="ru-RU" cap="small" dirty="0" smtClean="0"/>
              <a:t>встречи участниками были </a:t>
            </a:r>
            <a:r>
              <a:rPr lang="ru-RU" cap="small" dirty="0" smtClean="0"/>
              <a:t>выбраны и одобрены основные категории терминов для включения в глоссарий.</a:t>
            </a:r>
            <a:r>
              <a:rPr lang="hu-HU" cap="small" dirty="0" smtClean="0"/>
              <a:t> </a:t>
            </a:r>
            <a:r>
              <a:rPr lang="ru-RU" b="1" i="1" cap="small" dirty="0" smtClean="0"/>
              <a:t>Так был определен охват незнакомых терминов в области внутреннего государственного контроля (</a:t>
            </a:r>
            <a:r>
              <a:rPr lang="ru-RU" b="1" i="1" cap="small" dirty="0" err="1" smtClean="0"/>
              <a:t>ВГК</a:t>
            </a:r>
            <a:r>
              <a:rPr lang="ru-RU" b="1" i="1" cap="small" dirty="0" smtClean="0"/>
              <a:t>).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xmlns="" val="414155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6C4E39-F796-A14F-8E0B-37543983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62" y="171451"/>
            <a:ext cx="7773338" cy="1219200"/>
          </a:xfrm>
        </p:spPr>
        <p:txBody>
          <a:bodyPr/>
          <a:lstStyle/>
          <a:p>
            <a:r>
              <a:rPr lang="ru-RU" dirty="0" smtClean="0"/>
              <a:t>источники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F29E87-4EEB-9145-9233-48B59465B5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581150"/>
            <a:ext cx="7772870" cy="4114800"/>
          </a:xfrm>
        </p:spPr>
        <p:txBody>
          <a:bodyPr>
            <a:normAutofit fontScale="70000" lnSpcReduction="20000"/>
          </a:bodyPr>
          <a:lstStyle/>
          <a:p>
            <a:r>
              <a:rPr lang="ru-RU" cap="small" dirty="0" smtClean="0"/>
              <a:t>Глоссарий терминов разработан на основе следующих источников:</a:t>
            </a:r>
            <a:r>
              <a:rPr lang="en-US" cap="small" dirty="0" smtClean="0"/>
              <a:t> </a:t>
            </a:r>
            <a:endParaRPr lang="en-US" cap="small" dirty="0"/>
          </a:p>
          <a:p>
            <a:pPr lvl="1"/>
            <a:r>
              <a:rPr lang="en-US" cap="small" dirty="0"/>
              <a:t>(</a:t>
            </a:r>
            <a:r>
              <a:rPr lang="en-US" cap="small" dirty="0" err="1"/>
              <a:t>i</a:t>
            </a:r>
            <a:r>
              <a:rPr lang="en-US" cap="small" dirty="0"/>
              <a:t>) </a:t>
            </a:r>
            <a:r>
              <a:rPr lang="ru-RU" cap="small" dirty="0" smtClean="0"/>
              <a:t>глоссария, прилагаемого к стандартам внутреннего аудита ИВА</a:t>
            </a:r>
            <a:r>
              <a:rPr lang="en-US" cap="small" dirty="0" smtClean="0"/>
              <a:t>;</a:t>
            </a:r>
            <a:endParaRPr lang="en-US" cap="small" dirty="0"/>
          </a:p>
          <a:p>
            <a:pPr lvl="1"/>
            <a:r>
              <a:rPr lang="en-US" cap="small" dirty="0"/>
              <a:t>(ii) </a:t>
            </a:r>
            <a:r>
              <a:rPr lang="ru-RU" cap="small" dirty="0" smtClean="0"/>
              <a:t>терминологии, используемой в Европейском союзе при продвижении концепции внутреннего государственного контроля (</a:t>
            </a:r>
            <a:r>
              <a:rPr lang="ru-RU" cap="small" dirty="0" err="1" smtClean="0"/>
              <a:t>ВГК</a:t>
            </a:r>
            <a:r>
              <a:rPr lang="ru-RU" cap="small" dirty="0" smtClean="0"/>
              <a:t>)</a:t>
            </a:r>
            <a:r>
              <a:rPr lang="en-US" cap="small" dirty="0" smtClean="0"/>
              <a:t> (</a:t>
            </a:r>
            <a:r>
              <a:rPr lang="ru-RU" cap="small" dirty="0" smtClean="0"/>
              <a:t>включая внутренний государственный финансовый контроль (</a:t>
            </a:r>
            <a:r>
              <a:rPr lang="ru-RU" cap="small" dirty="0" err="1" smtClean="0"/>
              <a:t>ВГФК</a:t>
            </a:r>
            <a:r>
              <a:rPr lang="ru-RU" cap="small" dirty="0" smtClean="0"/>
              <a:t>))</a:t>
            </a:r>
            <a:r>
              <a:rPr lang="en-US" cap="small" dirty="0" smtClean="0"/>
              <a:t>; </a:t>
            </a:r>
            <a:endParaRPr lang="en-US" cap="small" dirty="0"/>
          </a:p>
          <a:p>
            <a:pPr lvl="1"/>
            <a:r>
              <a:rPr lang="en-US" cap="small" dirty="0"/>
              <a:t>(iii) </a:t>
            </a:r>
            <a:r>
              <a:rPr lang="ru-RU" cap="small" dirty="0" smtClean="0"/>
              <a:t>терминов, используемых </a:t>
            </a:r>
            <a:r>
              <a:rPr lang="en-US" cap="small" dirty="0" err="1" smtClean="0"/>
              <a:t>COSO</a:t>
            </a:r>
            <a:r>
              <a:rPr lang="en-US" cap="small" dirty="0" smtClean="0"/>
              <a:t> </a:t>
            </a:r>
            <a:r>
              <a:rPr lang="ru-RU" cap="small" dirty="0" smtClean="0"/>
              <a:t>при определении внутреннего контроля и соответствующих компонентов интегрированной модели </a:t>
            </a:r>
            <a:r>
              <a:rPr lang="ru-RU" cap="small" dirty="0" err="1" smtClean="0"/>
              <a:t>ВК</a:t>
            </a:r>
            <a:r>
              <a:rPr lang="en-US" cap="small" dirty="0" smtClean="0"/>
              <a:t>; </a:t>
            </a:r>
            <a:r>
              <a:rPr lang="ru-RU" cap="small" dirty="0" smtClean="0"/>
              <a:t>а также</a:t>
            </a:r>
            <a:r>
              <a:rPr lang="en-US" cap="small" dirty="0" smtClean="0"/>
              <a:t> </a:t>
            </a:r>
            <a:endParaRPr lang="en-US" cap="small" dirty="0"/>
          </a:p>
          <a:p>
            <a:pPr lvl="1"/>
            <a:r>
              <a:rPr lang="en-US" cap="small" dirty="0"/>
              <a:t>(iv) </a:t>
            </a:r>
            <a:r>
              <a:rPr lang="ru-RU" cap="small" dirty="0" smtClean="0"/>
              <a:t>терминов, используемых в разработанной </a:t>
            </a:r>
            <a:r>
              <a:rPr lang="en-US" cap="small" dirty="0" err="1" smtClean="0"/>
              <a:t>COSO</a:t>
            </a:r>
            <a:r>
              <a:rPr lang="ru-RU" cap="small" dirty="0" smtClean="0"/>
              <a:t> Системе управления рисками организации</a:t>
            </a:r>
            <a:r>
              <a:rPr lang="en-US" cap="small" dirty="0" smtClean="0"/>
              <a:t>. </a:t>
            </a:r>
            <a:endParaRPr lang="en-US" cap="small" dirty="0"/>
          </a:p>
          <a:p>
            <a:r>
              <a:rPr lang="ru-RU" cap="small" dirty="0" smtClean="0"/>
              <a:t>В случае использования терминов, взятых из иных, нежели четыре перечисленных основных источника, источник определения термина, приведенного в глоссарии, указывается в сноске. </a:t>
            </a:r>
            <a:endParaRPr lang="en-US" cap="small" dirty="0"/>
          </a:p>
          <a:p>
            <a:r>
              <a:rPr lang="ru-RU" cap="small" dirty="0" smtClean="0"/>
              <a:t>В глоссарий включены только термины из авторитетных источников. </a:t>
            </a:r>
            <a:endParaRPr lang="en-US" cap="small" dirty="0"/>
          </a:p>
          <a:p>
            <a:r>
              <a:rPr lang="ru-RU" cap="small" dirty="0" smtClean="0"/>
              <a:t>Термины, относящиеся специально к внутреннему аудиту, в глоссарий не включены. 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xmlns="" val="379362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302EB-FA6F-D84D-A621-634EF8CB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Группировка терминов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6CBA38-2260-9D47-864F-98B81C0592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cap="small" dirty="0" smtClean="0"/>
              <a:t>Глоссарий содержит четыре основные группы терминов:</a:t>
            </a:r>
            <a:endParaRPr lang="en-US" cap="small" dirty="0"/>
          </a:p>
          <a:p>
            <a:pPr lvl="1"/>
            <a:r>
              <a:rPr lang="ru-RU" cap="small" dirty="0" smtClean="0"/>
              <a:t>Общие термины, относящиеся к внутреннему государственному финансовому контролю</a:t>
            </a:r>
            <a:endParaRPr lang="en-US" cap="small" dirty="0"/>
          </a:p>
          <a:p>
            <a:pPr lvl="1"/>
            <a:r>
              <a:rPr lang="ru-RU" cap="small" dirty="0" smtClean="0"/>
              <a:t>Термины, относящиеся к управлению рисками</a:t>
            </a:r>
            <a:endParaRPr lang="en-US" cap="small" dirty="0"/>
          </a:p>
          <a:p>
            <a:pPr lvl="1"/>
            <a:r>
              <a:rPr lang="ru-RU" cap="small" dirty="0" smtClean="0"/>
              <a:t>Термины, относящиеся к внутреннему контролю на основе модели </a:t>
            </a:r>
            <a:r>
              <a:rPr lang="en-US" cap="small" dirty="0" err="1" smtClean="0"/>
              <a:t>COSO</a:t>
            </a:r>
            <a:endParaRPr lang="en-US" cap="small" dirty="0"/>
          </a:p>
          <a:p>
            <a:pPr lvl="1"/>
            <a:r>
              <a:rPr lang="ru-RU" cap="small" dirty="0" smtClean="0"/>
              <a:t>Термины, относящиеся к элементам системы управления по результатам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xmlns="" val="23039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675732-B8D7-9C48-871A-1C40A094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79" y="614021"/>
            <a:ext cx="4259845" cy="1596177"/>
          </a:xfrm>
        </p:spPr>
        <p:txBody>
          <a:bodyPr/>
          <a:lstStyle/>
          <a:p>
            <a:r>
              <a:rPr lang="ru-RU" dirty="0" smtClean="0"/>
              <a:t>Представление терминов</a:t>
            </a:r>
            <a:endParaRPr lang="en-US" dirty="0"/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9F4D4D16-6477-5846-B7AD-037C91335A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4642" y="1005202"/>
            <a:ext cx="4143737" cy="530504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317CF7-B273-0241-90E7-D2C124BB889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cap="small" dirty="0" smtClean="0"/>
              <a:t>Раздел </a:t>
            </a:r>
            <a:r>
              <a:rPr lang="en-US" cap="small" dirty="0" smtClean="0"/>
              <a:t>A </a:t>
            </a:r>
            <a:r>
              <a:rPr lang="ru-RU" cap="small" dirty="0" smtClean="0"/>
              <a:t>содержит полный глоссарий, который включает все термины, предложенные </a:t>
            </a:r>
            <a:r>
              <a:rPr lang="en-US" cap="small" dirty="0" err="1" smtClean="0"/>
              <a:t>PEMPAL</a:t>
            </a:r>
            <a:r>
              <a:rPr lang="ru-RU" cap="small" dirty="0" smtClean="0"/>
              <a:t>. Включенные в глоссарий термины выделены соответствующим цветом.</a:t>
            </a:r>
            <a:endParaRPr lang="en-US" cap="smal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459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52B93-AB27-DA43-9540-3D1AE36E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175" y="618518"/>
            <a:ext cx="4305299" cy="1596177"/>
          </a:xfrm>
        </p:spPr>
        <p:txBody>
          <a:bodyPr/>
          <a:lstStyle/>
          <a:p>
            <a:r>
              <a:rPr lang="ru-RU" dirty="0" smtClean="0"/>
              <a:t>Представление терминов</a:t>
            </a:r>
            <a:endParaRPr lang="en-US" dirty="0"/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F01C3441-65BC-7845-AC98-A56935CD9C4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0174" y="1048079"/>
            <a:ext cx="4097183" cy="521755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FCCC2E-5B0D-4149-8F74-3B9EBAF8B62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cap="small" dirty="0" smtClean="0"/>
              <a:t>В разделе </a:t>
            </a:r>
            <a:r>
              <a:rPr lang="en-US" cap="small" dirty="0" smtClean="0"/>
              <a:t>B </a:t>
            </a:r>
            <a:r>
              <a:rPr lang="ru-RU" cap="small" dirty="0" smtClean="0"/>
              <a:t> представлена серия четырех отдельных глоссариев, в которых термины сгруппированы по темам в соответствии с цветом заливки.</a:t>
            </a:r>
            <a:endParaRPr lang="en-US" cap="smal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269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DBF90-E4CE-FA48-85CE-5A12570A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обсуждения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0A4304-F969-2D43-B061-8F43D670D8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 чем вы видите дополнительную ценность глоссария</a:t>
            </a:r>
            <a:r>
              <a:rPr lang="en-US" dirty="0" smtClean="0"/>
              <a:t>?</a:t>
            </a:r>
            <a:endParaRPr lang="en-US" dirty="0"/>
          </a:p>
          <a:p>
            <a:r>
              <a:rPr lang="ru-RU" dirty="0" smtClean="0"/>
              <a:t>Комментарии по поводу терминов, включенных в глоссарий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337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A4575-6E8E-DD45-AA04-34D63C50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авторы глоссария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022B0E-A123-9641-920F-5A11D707E3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cap="small" dirty="0" smtClean="0"/>
              <a:t>Эдгар Мкртчян – начальник отдела методологии финансового управления и контроля Министерства финансов Республики Армения</a:t>
            </a:r>
            <a:endParaRPr lang="en-US" cap="small" dirty="0"/>
          </a:p>
          <a:p>
            <a:r>
              <a:rPr lang="ru-RU" cap="small" dirty="0" smtClean="0"/>
              <a:t>Петру </a:t>
            </a:r>
            <a:r>
              <a:rPr lang="ru-RU" cap="small" dirty="0" err="1" smtClean="0"/>
              <a:t>Бабучи</a:t>
            </a:r>
            <a:r>
              <a:rPr lang="ru-RU" cap="small" dirty="0" smtClean="0"/>
              <a:t> – консультант отдела политики в области </a:t>
            </a:r>
            <a:r>
              <a:rPr lang="ru-RU" cap="small" dirty="0" err="1" smtClean="0"/>
              <a:t>ВГФК</a:t>
            </a:r>
            <a:r>
              <a:rPr lang="ru-RU" cap="small" dirty="0" smtClean="0"/>
              <a:t> Министерства финансов Республики Молдова</a:t>
            </a:r>
            <a:endParaRPr lang="en-US" cap="small" dirty="0"/>
          </a:p>
          <a:p>
            <a:r>
              <a:rPr lang="ru-RU" cap="small" dirty="0" err="1" smtClean="0"/>
              <a:t>Нодира</a:t>
            </a:r>
            <a:r>
              <a:rPr lang="ru-RU" cap="small" dirty="0" smtClean="0"/>
              <a:t> </a:t>
            </a:r>
            <a:r>
              <a:rPr lang="ru-RU" cap="small" dirty="0" err="1" smtClean="0"/>
              <a:t>Зикриллаева</a:t>
            </a:r>
            <a:r>
              <a:rPr lang="ru-RU" cap="small" dirty="0" smtClean="0"/>
              <a:t> -  руководитель проекта </a:t>
            </a:r>
            <a:r>
              <a:rPr lang="ru-RU" cap="small" dirty="0" err="1" smtClean="0"/>
              <a:t>ПРООН</a:t>
            </a:r>
            <a:r>
              <a:rPr lang="ru-RU" cap="small" dirty="0" smtClean="0"/>
              <a:t> по противодействию коррупции в Республике Узбекистан (</a:t>
            </a:r>
            <a:r>
              <a:rPr lang="en-US" cap="small" dirty="0" err="1" smtClean="0"/>
              <a:t>PCEAT</a:t>
            </a:r>
            <a:r>
              <a:rPr lang="ru-RU" cap="small" dirty="0" smtClean="0"/>
              <a:t>)</a:t>
            </a:r>
            <a:endParaRPr lang="en-US" cap="small" dirty="0"/>
          </a:p>
          <a:p>
            <a:r>
              <a:rPr lang="ru-RU" cap="small" dirty="0" smtClean="0"/>
              <a:t>Алексей Кокарев – эксперт Министерства финансов Российской Федерации</a:t>
            </a:r>
            <a:r>
              <a:rPr lang="en-US" cap="small" dirty="0"/>
              <a:t> </a:t>
            </a:r>
          </a:p>
          <a:p>
            <a:r>
              <a:rPr lang="ru-RU" cap="small" dirty="0" err="1" smtClean="0"/>
              <a:t>Гиули</a:t>
            </a:r>
            <a:r>
              <a:rPr lang="ru-RU" cap="small" dirty="0" smtClean="0"/>
              <a:t> </a:t>
            </a:r>
            <a:r>
              <a:rPr lang="ru-RU" cap="small" dirty="0" err="1" smtClean="0"/>
              <a:t>Чкуасели</a:t>
            </a:r>
            <a:r>
              <a:rPr lang="ru-RU" cap="small" dirty="0" smtClean="0"/>
              <a:t> – руководитель департамента внутреннего государственного контроля центрального подразделения по гармонизации Министерства финансов Грузии </a:t>
            </a:r>
            <a:r>
              <a:rPr lang="en-US" cap="small" dirty="0" smtClean="0"/>
              <a:t> </a:t>
            </a:r>
            <a:endParaRPr lang="en-US" cap="small" dirty="0"/>
          </a:p>
          <a:p>
            <a:r>
              <a:rPr lang="ru-RU" cap="small" dirty="0" smtClean="0"/>
              <a:t>Диана </a:t>
            </a:r>
            <a:r>
              <a:rPr lang="ru-RU" cap="small" dirty="0" err="1" smtClean="0"/>
              <a:t>Гросу-Аксенти</a:t>
            </a:r>
            <a:r>
              <a:rPr lang="ru-RU" cap="small" dirty="0" smtClean="0"/>
              <a:t> – консультант Всемирного банка</a:t>
            </a:r>
            <a:endParaRPr lang="en-US" cap="small" dirty="0"/>
          </a:p>
          <a:p>
            <a:r>
              <a:rPr lang="ru-RU" cap="small" dirty="0" err="1" smtClean="0"/>
              <a:t>Арман</a:t>
            </a:r>
            <a:r>
              <a:rPr lang="ru-RU" cap="small" dirty="0" smtClean="0"/>
              <a:t> </a:t>
            </a:r>
            <a:r>
              <a:rPr lang="ru-RU" cap="small" dirty="0" err="1" smtClean="0"/>
              <a:t>Ватян</a:t>
            </a:r>
            <a:r>
              <a:rPr lang="ru-RU" cap="small" dirty="0" smtClean="0"/>
              <a:t> – председатель </a:t>
            </a:r>
            <a:r>
              <a:rPr lang="ru-RU" cap="small" dirty="0" err="1" smtClean="0"/>
              <a:t>СВА</a:t>
            </a:r>
            <a:r>
              <a:rPr lang="ru-RU" cap="small" dirty="0" smtClean="0"/>
              <a:t> (Всемирный банк)</a:t>
            </a:r>
            <a:endParaRPr lang="en-US" cap="smal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2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{B2363D90-A133-9E4A-B5E1-E23CD9F74B00}tf10001073</Template>
  <TotalTime>1350</TotalTime>
  <Words>387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Droplet</vt:lpstr>
      <vt:lpstr>ГЛОССАРИЙ ТЕРМИНОВ ПО ВНУТРЕННЕМУ КОНТРОЛЮ</vt:lpstr>
      <vt:lpstr>Цели презентации</vt:lpstr>
      <vt:lpstr>Краткая справка</vt:lpstr>
      <vt:lpstr>источники</vt:lpstr>
      <vt:lpstr>Группировка терминов</vt:lpstr>
      <vt:lpstr>Представление терминов</vt:lpstr>
      <vt:lpstr>Представление терминов</vt:lpstr>
      <vt:lpstr>Вопросы для обсуждения</vt:lpstr>
      <vt:lpstr>Основные авторы глоссария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Maggs</dc:creator>
  <cp:lastModifiedBy>Lyudmila</cp:lastModifiedBy>
  <cp:revision>43</cp:revision>
  <cp:lastPrinted>2018-10-23T19:19:31Z</cp:lastPrinted>
  <dcterms:created xsi:type="dcterms:W3CDTF">2018-09-26T19:40:35Z</dcterms:created>
  <dcterms:modified xsi:type="dcterms:W3CDTF">2019-10-23T10:30:04Z</dcterms:modified>
</cp:coreProperties>
</file>