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1" r:id="rId2"/>
  </p:sldMasterIdLst>
  <p:notesMasterIdLst>
    <p:notesMasterId r:id="rId16"/>
  </p:notesMasterIdLst>
  <p:handoutMasterIdLst>
    <p:handoutMasterId r:id="rId17"/>
  </p:handoutMasterIdLst>
  <p:sldIdLst>
    <p:sldId id="417" r:id="rId3"/>
    <p:sldId id="418" r:id="rId4"/>
    <p:sldId id="419" r:id="rId5"/>
    <p:sldId id="420" r:id="rId6"/>
    <p:sldId id="416" r:id="rId7"/>
    <p:sldId id="413" r:id="rId8"/>
    <p:sldId id="411" r:id="rId9"/>
    <p:sldId id="407" r:id="rId10"/>
    <p:sldId id="408" r:id="rId11"/>
    <p:sldId id="409" r:id="rId12"/>
    <p:sldId id="414" r:id="rId13"/>
    <p:sldId id="421" r:id="rId14"/>
    <p:sldId id="415" r:id="rId15"/>
  </p:sldIdLst>
  <p:sldSz cx="9144000" cy="6859588"/>
  <p:notesSz cx="6858000" cy="9872663"/>
  <p:defaultTextStyle>
    <a:defPPr>
      <a:defRPr lang="en-US"/>
    </a:defPPr>
    <a:lvl1pPr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15:clr>
            <a:srgbClr val="A4A3A4"/>
          </p15:clr>
        </p15:guide>
        <p15:guide id="2" pos="5759">
          <p15:clr>
            <a:srgbClr val="A4A3A4"/>
          </p15:clr>
        </p15:guide>
        <p15:guide id="3" pos="293">
          <p15:clr>
            <a:srgbClr val="A4A3A4"/>
          </p15:clr>
        </p15:guide>
        <p15:guide id="4" pos="5498">
          <p15:clr>
            <a:srgbClr val="A4A3A4"/>
          </p15:clr>
        </p15:guide>
        <p15:guide id="5" pos="5413">
          <p15:clr>
            <a:srgbClr val="A4A3A4"/>
          </p15:clr>
        </p15:guide>
        <p15:guide id="6" pos="274">
          <p15:clr>
            <a:srgbClr val="A4A3A4"/>
          </p15:clr>
        </p15:guide>
        <p15:guide id="7" pos="543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8000"/>
    <a:srgbClr val="077A3E"/>
    <a:srgbClr val="003300"/>
    <a:srgbClr val="D9862B"/>
    <a:srgbClr val="DE9240"/>
    <a:srgbClr val="FF5050"/>
    <a:srgbClr val="B2B2B2"/>
    <a:srgbClr val="B0B0B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3056127-AE15-FE79-FDB2-D3B2AAF282BB}" v="54" dt="2019-10-23T09:31:22.691"/>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Светлый стиль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C083E6E3-FA7D-4D7B-A595-EF9225AFEA82}" styleName="Светлый стиль 1 - акцент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505E3EF-67EA-436B-97B2-0124C06EBD24}" styleName="Средний стиль 4 - акцент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Светлый стиль 3 - акцент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1FECB4D8-DB02-4DC6-A0A2-4F2EBAE1DC90}" styleName="Средний стиль 1 - акцент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3502" autoAdjust="0"/>
  </p:normalViewPr>
  <p:slideViewPr>
    <p:cSldViewPr snapToGrid="0" snapToObjects="1">
      <p:cViewPr varScale="1">
        <p:scale>
          <a:sx n="71" d="100"/>
          <a:sy n="71" d="100"/>
        </p:scale>
        <p:origin x="-960" y="-108"/>
      </p:cViewPr>
      <p:guideLst>
        <p:guide orient="horz"/>
        <p:guide pos="5759"/>
        <p:guide pos="293"/>
        <p:guide pos="5498"/>
        <p:guide pos="5413"/>
        <p:guide pos="274"/>
        <p:guide pos="5436"/>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iana Grosu Axenti" userId="S::dianaxenti_yahoo.com#ext#@worldbankgroup.onmicrosoft.com::b25c6869-5b4f-44f9-a430-422bec644133" providerId="AD" clId="Web-{43056127-AE15-FE79-FDB2-D3B2AAF282BB}"/>
    <pc:docChg chg="addSld modSld">
      <pc:chgData name="Diana Grosu Axenti" userId="S::dianaxenti_yahoo.com#ext#@worldbankgroup.onmicrosoft.com::b25c6869-5b4f-44f9-a430-422bec644133" providerId="AD" clId="Web-{43056127-AE15-FE79-FDB2-D3B2AAF282BB}" dt="2019-10-23T09:31:18.910" v="50" actId="20577"/>
      <pc:docMkLst>
        <pc:docMk/>
      </pc:docMkLst>
      <pc:sldChg chg="delSp modSp">
        <pc:chgData name="Diana Grosu Axenti" userId="S::dianaxenti_yahoo.com#ext#@worldbankgroup.onmicrosoft.com::b25c6869-5b4f-44f9-a430-422bec644133" providerId="AD" clId="Web-{43056127-AE15-FE79-FDB2-D3B2AAF282BB}" dt="2019-10-23T09:31:18.910" v="50" actId="20577"/>
        <pc:sldMkLst>
          <pc:docMk/>
          <pc:sldMk cId="0" sldId="415"/>
        </pc:sldMkLst>
        <pc:spChg chg="del">
          <ac:chgData name="Diana Grosu Axenti" userId="S::dianaxenti_yahoo.com#ext#@worldbankgroup.onmicrosoft.com::b25c6869-5b4f-44f9-a430-422bec644133" providerId="AD" clId="Web-{43056127-AE15-FE79-FDB2-D3B2AAF282BB}" dt="2019-10-23T09:29:07.160" v="22"/>
          <ac:spMkLst>
            <pc:docMk/>
            <pc:sldMk cId="0" sldId="415"/>
            <ac:spMk id="4" creationId="{406A658E-EBFA-4BE9-982E-B4ECEF9FD717}"/>
          </ac:spMkLst>
        </pc:spChg>
        <pc:spChg chg="mod">
          <ac:chgData name="Diana Grosu Axenti" userId="S::dianaxenti_yahoo.com#ext#@worldbankgroup.onmicrosoft.com::b25c6869-5b4f-44f9-a430-422bec644133" providerId="AD" clId="Web-{43056127-AE15-FE79-FDB2-D3B2AAF282BB}" dt="2019-10-23T09:31:18.910" v="50" actId="20577"/>
          <ac:spMkLst>
            <pc:docMk/>
            <pc:sldMk cId="0" sldId="415"/>
            <ac:spMk id="15" creationId="{5861F3B8-7216-4086-948D-648B8AE196F2}"/>
          </ac:spMkLst>
        </pc:spChg>
        <pc:spChg chg="del">
          <ac:chgData name="Diana Grosu Axenti" userId="S::dianaxenti_yahoo.com#ext#@worldbankgroup.onmicrosoft.com::b25c6869-5b4f-44f9-a430-422bec644133" providerId="AD" clId="Web-{43056127-AE15-FE79-FDB2-D3B2AAF282BB}" dt="2019-10-23T09:29:04.723" v="21"/>
          <ac:spMkLst>
            <pc:docMk/>
            <pc:sldMk cId="0" sldId="415"/>
            <ac:spMk id="39941" creationId="{1B2995E7-7003-4499-96A3-B552F72E5767}"/>
          </ac:spMkLst>
        </pc:spChg>
        <pc:spChg chg="mod">
          <ac:chgData name="Diana Grosu Axenti" userId="S::dianaxenti_yahoo.com#ext#@worldbankgroup.onmicrosoft.com::b25c6869-5b4f-44f9-a430-422bec644133" providerId="AD" clId="Web-{43056127-AE15-FE79-FDB2-D3B2AAF282BB}" dt="2019-10-23T09:29:53.769" v="29" actId="14100"/>
          <ac:spMkLst>
            <pc:docMk/>
            <pc:sldMk cId="0" sldId="415"/>
            <ac:spMk id="39944" creationId="{6B7657F1-8553-4675-A15C-D00509E58EFA}"/>
          </ac:spMkLst>
        </pc:spChg>
        <pc:picChg chg="del">
          <ac:chgData name="Diana Grosu Axenti" userId="S::dianaxenti_yahoo.com#ext#@worldbankgroup.onmicrosoft.com::b25c6869-5b4f-44f9-a430-422bec644133" providerId="AD" clId="Web-{43056127-AE15-FE79-FDB2-D3B2AAF282BB}" dt="2019-10-23T09:28:54.675" v="20"/>
          <ac:picMkLst>
            <pc:docMk/>
            <pc:sldMk cId="0" sldId="415"/>
            <ac:picMk id="39939" creationId="{1EE961B0-0504-4073-BCEF-CAFF87584570}"/>
          </ac:picMkLst>
        </pc:picChg>
      </pc:sldChg>
      <pc:sldChg chg="delSp modSp add replId">
        <pc:chgData name="Diana Grosu Axenti" userId="S::dianaxenti_yahoo.com#ext#@worldbankgroup.onmicrosoft.com::b25c6869-5b4f-44f9-a430-422bec644133" providerId="AD" clId="Web-{43056127-AE15-FE79-FDB2-D3B2AAF282BB}" dt="2019-10-23T09:28:27.925" v="19" actId="14100"/>
        <pc:sldMkLst>
          <pc:docMk/>
          <pc:sldMk cId="2117162644" sldId="421"/>
        </pc:sldMkLst>
        <pc:spChg chg="del">
          <ac:chgData name="Diana Grosu Axenti" userId="S::dianaxenti_yahoo.com#ext#@worldbankgroup.onmicrosoft.com::b25c6869-5b4f-44f9-a430-422bec644133" providerId="AD" clId="Web-{43056127-AE15-FE79-FDB2-D3B2AAF282BB}" dt="2019-10-23T09:27:21.988" v="6"/>
          <ac:spMkLst>
            <pc:docMk/>
            <pc:sldMk cId="2117162644" sldId="421"/>
            <ac:spMk id="15" creationId="{5861F3B8-7216-4086-948D-648B8AE196F2}"/>
          </ac:spMkLst>
        </pc:spChg>
        <pc:spChg chg="mod">
          <ac:chgData name="Diana Grosu Axenti" userId="S::dianaxenti_yahoo.com#ext#@worldbankgroup.onmicrosoft.com::b25c6869-5b4f-44f9-a430-422bec644133" providerId="AD" clId="Web-{43056127-AE15-FE79-FDB2-D3B2AAF282BB}" dt="2019-10-23T09:28:27.925" v="19" actId="14100"/>
          <ac:spMkLst>
            <pc:docMk/>
            <pc:sldMk cId="2117162644" sldId="421"/>
            <ac:spMk id="39941" creationId="{1B2995E7-7003-4499-96A3-B552F72E5767}"/>
          </ac:spMkLst>
        </pc:spChg>
        <pc:spChg chg="del mod">
          <ac:chgData name="Diana Grosu Axenti" userId="S::dianaxenti_yahoo.com#ext#@worldbankgroup.onmicrosoft.com::b25c6869-5b4f-44f9-a430-422bec644133" providerId="AD" clId="Web-{43056127-AE15-FE79-FDB2-D3B2AAF282BB}" dt="2019-10-23T09:26:36.082" v="3"/>
          <ac:spMkLst>
            <pc:docMk/>
            <pc:sldMk cId="2117162644" sldId="421"/>
            <ac:spMk id="39944" creationId="{6B7657F1-8553-4675-A15C-D00509E58EFA}"/>
          </ac:spMkLst>
        </pc:spChg>
        <pc:picChg chg="del">
          <ac:chgData name="Diana Grosu Axenti" userId="S::dianaxenti_yahoo.com#ext#@worldbankgroup.onmicrosoft.com::b25c6869-5b4f-44f9-a430-422bec644133" providerId="AD" clId="Web-{43056127-AE15-FE79-FDB2-D3B2AAF282BB}" dt="2019-10-23T09:27:17.425" v="5"/>
          <ac:picMkLst>
            <pc:docMk/>
            <pc:sldMk cId="2117162644" sldId="421"/>
            <ac:picMk id="39942" creationId="{40CBB364-9FF4-4AEA-8329-2ED8CB874E22}"/>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B4F0827-49C3-4FEC-9196-00D77F7E55D0}"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ru-RU"/>
        </a:p>
      </dgm:t>
    </dgm:pt>
    <dgm:pt modelId="{F1D5FF5B-9946-4888-9021-BC0368B6E317}">
      <dgm:prSet phldrT="[Текст]" custT="1"/>
      <dgm:spPr>
        <a:solidFill>
          <a:srgbClr val="92D050"/>
        </a:solidFill>
      </dgm:spPr>
      <dgm:t>
        <a:bodyPr/>
        <a:lstStyle/>
        <a:p>
          <a:endParaRPr lang="ru-RU" sz="3600" b="1" dirty="0"/>
        </a:p>
      </dgm:t>
    </dgm:pt>
    <dgm:pt modelId="{877334FD-E718-43D9-8252-82FCB02FD405}" type="parTrans" cxnId="{1309A197-A8BB-4792-B591-21927059A8DE}">
      <dgm:prSet/>
      <dgm:spPr/>
      <dgm:t>
        <a:bodyPr/>
        <a:lstStyle/>
        <a:p>
          <a:endParaRPr lang="ru-RU"/>
        </a:p>
      </dgm:t>
    </dgm:pt>
    <dgm:pt modelId="{885AA78B-7263-476F-B42A-F0E5A159345F}" type="sibTrans" cxnId="{1309A197-A8BB-4792-B591-21927059A8DE}">
      <dgm:prSet/>
      <dgm:spPr/>
      <dgm:t>
        <a:bodyPr/>
        <a:lstStyle/>
        <a:p>
          <a:endParaRPr lang="ru-RU"/>
        </a:p>
      </dgm:t>
    </dgm:pt>
    <dgm:pt modelId="{4FE1E9B5-D0CD-468F-9E19-CCADAFBE0E5E}">
      <dgm:prSet phldrT="[Текст]" custT="1"/>
      <dgm:spPr>
        <a:noFill/>
        <a:ln>
          <a:solidFill>
            <a:srgbClr val="00602B"/>
          </a:solidFill>
        </a:ln>
      </dgm:spPr>
      <dgm:t>
        <a:bodyPr/>
        <a:lstStyle/>
        <a:p>
          <a:r>
            <a:rPr lang="en-US" sz="2000" dirty="0"/>
            <a:t>Increase data quality and expand coverage of</a:t>
          </a:r>
          <a:r>
            <a:rPr lang="ru-RU" sz="2000" dirty="0"/>
            <a:t> </a:t>
          </a:r>
          <a:r>
            <a:rPr lang="en-US" sz="1800" dirty="0">
              <a:latin typeface="Arial" panose="020B0604020202020204" pitchFamily="34" charset="0"/>
              <a:cs typeface="Arial" panose="020B0604020202020204" pitchFamily="34" charset="0"/>
            </a:rPr>
            <a:t>Government finance statistics</a:t>
          </a:r>
          <a:endParaRPr lang="ru-RU" sz="1800" b="1" dirty="0">
            <a:latin typeface="Arial" panose="020B0604020202020204" pitchFamily="34" charset="0"/>
            <a:cs typeface="Arial" panose="020B0604020202020204" pitchFamily="34" charset="0"/>
          </a:endParaRPr>
        </a:p>
      </dgm:t>
    </dgm:pt>
    <dgm:pt modelId="{3A97A7AA-995A-4909-9879-C785F3A04764}" type="parTrans" cxnId="{442DC21E-A708-4BFC-A42E-F4894F207E30}">
      <dgm:prSet/>
      <dgm:spPr/>
      <dgm:t>
        <a:bodyPr/>
        <a:lstStyle/>
        <a:p>
          <a:endParaRPr lang="ru-RU"/>
        </a:p>
      </dgm:t>
    </dgm:pt>
    <dgm:pt modelId="{B65B8CBF-BD00-483A-AF8C-2658C559F2A7}" type="sibTrans" cxnId="{442DC21E-A708-4BFC-A42E-F4894F207E30}">
      <dgm:prSet/>
      <dgm:spPr/>
      <dgm:t>
        <a:bodyPr/>
        <a:lstStyle/>
        <a:p>
          <a:endParaRPr lang="ru-RU"/>
        </a:p>
      </dgm:t>
    </dgm:pt>
    <dgm:pt modelId="{303B8610-40EA-48C6-BE6E-456EC55ED0C4}">
      <dgm:prSet phldrT="[Текст]" custT="1"/>
      <dgm:spPr>
        <a:solidFill>
          <a:srgbClr val="008000"/>
        </a:solidFill>
      </dgm:spPr>
      <dgm:t>
        <a:bodyPr/>
        <a:lstStyle/>
        <a:p>
          <a:endParaRPr lang="ru-RU" sz="1600" b="1" dirty="0"/>
        </a:p>
      </dgm:t>
    </dgm:pt>
    <dgm:pt modelId="{14FFBAA4-9EEB-4470-AB92-9AD130419C30}" type="parTrans" cxnId="{DE05618F-4A5E-41AF-BFCF-DCE40D77B4E0}">
      <dgm:prSet/>
      <dgm:spPr/>
      <dgm:t>
        <a:bodyPr/>
        <a:lstStyle/>
        <a:p>
          <a:endParaRPr lang="ru-RU"/>
        </a:p>
      </dgm:t>
    </dgm:pt>
    <dgm:pt modelId="{17376AEF-807F-4C86-8934-4F0EEF8E275E}" type="sibTrans" cxnId="{DE05618F-4A5E-41AF-BFCF-DCE40D77B4E0}">
      <dgm:prSet/>
      <dgm:spPr/>
      <dgm:t>
        <a:bodyPr/>
        <a:lstStyle/>
        <a:p>
          <a:endParaRPr lang="ru-RU"/>
        </a:p>
      </dgm:t>
    </dgm:pt>
    <dgm:pt modelId="{62BE1A31-DA9A-49B7-8024-5D5A205912C6}">
      <dgm:prSet phldrT="[Текст]" custT="1"/>
      <dgm:spPr>
        <a:ln w="25400">
          <a:solidFill>
            <a:srgbClr val="00602B"/>
          </a:solidFill>
        </a:ln>
      </dgm:spPr>
      <dgm:t>
        <a:bodyPr/>
        <a:lstStyle/>
        <a:p>
          <a:r>
            <a:rPr kumimoji="0" lang="en-US" sz="1800" b="1" i="0" u="none" strike="noStrike"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Ensure open budget process and engagement of civil society organizations</a:t>
          </a:r>
          <a:endParaRPr lang="ru-RU" sz="1800" b="1" dirty="0">
            <a:latin typeface="Arial" panose="020B0604020202020204" pitchFamily="34" charset="0"/>
            <a:cs typeface="Arial" panose="020B0604020202020204" pitchFamily="34" charset="0"/>
          </a:endParaRPr>
        </a:p>
      </dgm:t>
    </dgm:pt>
    <dgm:pt modelId="{6A140334-7B2D-4DED-907E-F60950655D7E}" type="parTrans" cxnId="{ECC054ED-297C-496C-8C3A-8B442B504511}">
      <dgm:prSet/>
      <dgm:spPr/>
      <dgm:t>
        <a:bodyPr/>
        <a:lstStyle/>
        <a:p>
          <a:endParaRPr lang="ru-RU"/>
        </a:p>
      </dgm:t>
    </dgm:pt>
    <dgm:pt modelId="{3864E3EE-A38B-4C47-AC37-63C203E237A8}" type="sibTrans" cxnId="{ECC054ED-297C-496C-8C3A-8B442B504511}">
      <dgm:prSet/>
      <dgm:spPr/>
      <dgm:t>
        <a:bodyPr/>
        <a:lstStyle/>
        <a:p>
          <a:endParaRPr lang="ru-RU"/>
        </a:p>
      </dgm:t>
    </dgm:pt>
    <dgm:pt modelId="{AF96D43D-BB4F-4548-A029-A8A59DCAF575}">
      <dgm:prSet phldrT="[Текст]" custT="1"/>
      <dgm:spPr>
        <a:solidFill>
          <a:srgbClr val="92D050"/>
        </a:solidFill>
        <a:ln>
          <a:solidFill>
            <a:srgbClr val="00602B"/>
          </a:solidFill>
        </a:ln>
      </dgm:spPr>
      <dgm:t>
        <a:bodyPr/>
        <a:lstStyle/>
        <a:p>
          <a:pPr marL="0" marR="0" lvl="0" indent="0" defTabSz="914400" eaLnBrk="1" fontAlgn="auto" latinLnBrk="0" hangingPunct="1">
            <a:lnSpc>
              <a:spcPct val="100000"/>
            </a:lnSpc>
            <a:spcBef>
              <a:spcPts val="0"/>
            </a:spcBef>
            <a:spcAft>
              <a:spcPts val="0"/>
            </a:spcAft>
            <a:buClrTx/>
            <a:buSzTx/>
            <a:buFontTx/>
            <a:buNone/>
            <a:tabLst/>
            <a:defRPr/>
          </a:pPr>
          <a:endParaRPr lang="ru-RU" sz="1600" b="1" dirty="0"/>
        </a:p>
        <a:p>
          <a:pPr lvl="0" defTabSz="1600200">
            <a:lnSpc>
              <a:spcPct val="90000"/>
            </a:lnSpc>
            <a:spcBef>
              <a:spcPct val="0"/>
            </a:spcBef>
            <a:spcAft>
              <a:spcPct val="35000"/>
            </a:spcAft>
          </a:pPr>
          <a:endParaRPr lang="ru-RU" dirty="0"/>
        </a:p>
      </dgm:t>
    </dgm:pt>
    <dgm:pt modelId="{4B76A494-D9DA-429F-AD1D-C1413F4CF1B7}" type="sibTrans" cxnId="{BC063AFD-A023-4EB7-8CB7-E1DED141A4BB}">
      <dgm:prSet/>
      <dgm:spPr/>
      <dgm:t>
        <a:bodyPr/>
        <a:lstStyle/>
        <a:p>
          <a:endParaRPr lang="ru-RU"/>
        </a:p>
      </dgm:t>
    </dgm:pt>
    <dgm:pt modelId="{88A727B8-2C7A-4DBB-964B-074BF6B54C98}" type="parTrans" cxnId="{BC063AFD-A023-4EB7-8CB7-E1DED141A4BB}">
      <dgm:prSet/>
      <dgm:spPr/>
      <dgm:t>
        <a:bodyPr/>
        <a:lstStyle/>
        <a:p>
          <a:endParaRPr lang="ru-RU"/>
        </a:p>
      </dgm:t>
    </dgm:pt>
    <dgm:pt modelId="{615A65BB-9C4F-4D8A-B9CE-D1FE5141FA26}">
      <dgm:prSet/>
      <dgm:spPr>
        <a:solidFill>
          <a:srgbClr val="9BDA46"/>
        </a:solidFill>
      </dgm:spPr>
      <dgm:t>
        <a:bodyPr/>
        <a:lstStyle/>
        <a:p>
          <a:endParaRPr lang="ru-RU"/>
        </a:p>
      </dgm:t>
    </dgm:pt>
    <dgm:pt modelId="{F33CB1C8-5CF1-40F4-BE6E-ED37B2FCCB6C}" type="parTrans" cxnId="{5FEDF727-E432-404C-AAF5-B2426B503743}">
      <dgm:prSet/>
      <dgm:spPr/>
      <dgm:t>
        <a:bodyPr/>
        <a:lstStyle/>
        <a:p>
          <a:endParaRPr lang="ru-RU"/>
        </a:p>
      </dgm:t>
    </dgm:pt>
    <dgm:pt modelId="{670454DA-50E0-4E73-B001-B46D33F16760}" type="sibTrans" cxnId="{5FEDF727-E432-404C-AAF5-B2426B503743}">
      <dgm:prSet/>
      <dgm:spPr/>
      <dgm:t>
        <a:bodyPr/>
        <a:lstStyle/>
        <a:p>
          <a:endParaRPr lang="ru-RU"/>
        </a:p>
      </dgm:t>
    </dgm:pt>
    <dgm:pt modelId="{F35959FF-544D-44FA-BA14-AD4225943221}">
      <dgm:prSet custT="1"/>
      <dgm:spPr>
        <a:ln>
          <a:solidFill>
            <a:srgbClr val="00602B"/>
          </a:solidFill>
        </a:ln>
      </dgm:spPr>
      <dgm:t>
        <a:bodyPr/>
        <a:lstStyle/>
        <a:p>
          <a:pPr rtl="0"/>
          <a:r>
            <a:rPr kumimoji="0" lang="en-US" sz="1800" b="0" i="0" u="none" strike="noStrike"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Improve public financial control</a:t>
          </a:r>
          <a:endParaRPr lang="ru-RU" sz="1800" b="0" dirty="0">
            <a:latin typeface="Arial" panose="020B0604020202020204" pitchFamily="34" charset="0"/>
            <a:cs typeface="Arial" panose="020B0604020202020204" pitchFamily="34" charset="0"/>
          </a:endParaRPr>
        </a:p>
      </dgm:t>
    </dgm:pt>
    <dgm:pt modelId="{B5647D39-F743-431C-A340-7078BD2F29D1}" type="parTrans" cxnId="{5A4B6F56-F1A7-499B-9F74-36B32D51FFB7}">
      <dgm:prSet/>
      <dgm:spPr/>
      <dgm:t>
        <a:bodyPr/>
        <a:lstStyle/>
        <a:p>
          <a:endParaRPr lang="ru-RU"/>
        </a:p>
      </dgm:t>
    </dgm:pt>
    <dgm:pt modelId="{4225959B-9D13-4EEB-A2ED-1680BCDC3B5A}" type="sibTrans" cxnId="{5A4B6F56-F1A7-499B-9F74-36B32D51FFB7}">
      <dgm:prSet/>
      <dgm:spPr/>
      <dgm:t>
        <a:bodyPr/>
        <a:lstStyle/>
        <a:p>
          <a:endParaRPr lang="ru-RU"/>
        </a:p>
      </dgm:t>
    </dgm:pt>
    <dgm:pt modelId="{126E8FEC-E20E-47B3-91E6-CC1BBB57642E}">
      <dgm:prSet custT="1"/>
      <dgm:spPr/>
      <dgm:t>
        <a:bodyPr/>
        <a:lstStyle/>
        <a:p>
          <a:endParaRPr lang="ru-RU" sz="1600" dirty="0"/>
        </a:p>
      </dgm:t>
    </dgm:pt>
    <dgm:pt modelId="{CA402537-17E7-44B7-BA16-C451D7E14451}" type="parTrans" cxnId="{8B25A346-1E15-4E82-8BB2-6B840E75731C}">
      <dgm:prSet/>
      <dgm:spPr/>
      <dgm:t>
        <a:bodyPr/>
        <a:lstStyle/>
        <a:p>
          <a:endParaRPr lang="ru-RU"/>
        </a:p>
      </dgm:t>
    </dgm:pt>
    <dgm:pt modelId="{B8164DB8-3A26-4756-9297-97CF5AC9B815}" type="sibTrans" cxnId="{8B25A346-1E15-4E82-8BB2-6B840E75731C}">
      <dgm:prSet/>
      <dgm:spPr/>
      <dgm:t>
        <a:bodyPr/>
        <a:lstStyle/>
        <a:p>
          <a:endParaRPr lang="ru-RU"/>
        </a:p>
      </dgm:t>
    </dgm:pt>
    <dgm:pt modelId="{2F53F236-E0D3-4D0E-BEB9-1C3152FF5B58}">
      <dgm:prSet phldrT="[Текст]" custT="1"/>
      <dgm:spPr>
        <a:noFill/>
        <a:ln>
          <a:solidFill>
            <a:srgbClr val="00602B"/>
          </a:solidFill>
        </a:ln>
      </dgm:spPr>
      <dgm:t>
        <a:bodyPr/>
        <a:lstStyle/>
        <a:p>
          <a:endParaRPr lang="ru-RU" sz="1800" b="1" dirty="0"/>
        </a:p>
      </dgm:t>
    </dgm:pt>
    <dgm:pt modelId="{35E9E56F-4E95-48E6-AD1E-8457DDB7BB0C}" type="parTrans" cxnId="{8723C15D-417B-4CB9-9218-DC85932FB806}">
      <dgm:prSet/>
      <dgm:spPr/>
      <dgm:t>
        <a:bodyPr/>
        <a:lstStyle/>
        <a:p>
          <a:endParaRPr lang="ru-RU"/>
        </a:p>
      </dgm:t>
    </dgm:pt>
    <dgm:pt modelId="{11885EBE-02D1-451B-9E78-DC6FF75D4846}" type="sibTrans" cxnId="{8723C15D-417B-4CB9-9218-DC85932FB806}">
      <dgm:prSet/>
      <dgm:spPr/>
      <dgm:t>
        <a:bodyPr/>
        <a:lstStyle/>
        <a:p>
          <a:endParaRPr lang="ru-RU"/>
        </a:p>
      </dgm:t>
    </dgm:pt>
    <dgm:pt modelId="{C82E1FE3-EAC3-4A65-8CD7-CA33E84B0ECA}">
      <dgm:prSet custT="1"/>
      <dgm:spPr/>
      <dgm:t>
        <a:bodyPr/>
        <a:lstStyle/>
        <a:p>
          <a:endParaRPr kumimoji="0" lang="ru-RU" sz="1600" b="0" i="0" u="none" strike="noStrike" cap="none" spc="0" normalizeH="0" baseline="0" noProof="0" dirty="0">
            <a:ln>
              <a:noFill/>
            </a:ln>
            <a:solidFill>
              <a:prstClr val="black"/>
            </a:solidFill>
            <a:effectLst/>
            <a:uLnTx/>
            <a:uFillTx/>
            <a:latin typeface="+mj-lt"/>
            <a:ea typeface="+mn-ea"/>
            <a:cs typeface="Arial" panose="020B0604020202020204" pitchFamily="34" charset="0"/>
          </a:endParaRPr>
        </a:p>
      </dgm:t>
    </dgm:pt>
    <dgm:pt modelId="{64788B37-DF6C-48EA-B542-734BA2D1B131}" type="parTrans" cxnId="{7B08C72E-544F-46B4-B603-C170421C0C24}">
      <dgm:prSet/>
      <dgm:spPr/>
      <dgm:t>
        <a:bodyPr/>
        <a:lstStyle/>
        <a:p>
          <a:endParaRPr lang="ru-RU"/>
        </a:p>
      </dgm:t>
    </dgm:pt>
    <dgm:pt modelId="{EFABE663-473F-4993-BC89-8BB019B5EF3A}" type="sibTrans" cxnId="{7B08C72E-544F-46B4-B603-C170421C0C24}">
      <dgm:prSet/>
      <dgm:spPr/>
      <dgm:t>
        <a:bodyPr/>
        <a:lstStyle/>
        <a:p>
          <a:endParaRPr lang="ru-RU"/>
        </a:p>
      </dgm:t>
    </dgm:pt>
    <dgm:pt modelId="{FFC064BF-820C-4FB6-8E41-2C9110ADD9CB}">
      <dgm:prSet custT="1"/>
      <dgm:spPr>
        <a:ln>
          <a:solidFill>
            <a:srgbClr val="00602B"/>
          </a:solidFill>
        </a:ln>
      </dgm:spPr>
      <dgm:t>
        <a:bodyPr/>
        <a:lstStyle/>
        <a:p>
          <a:pPr rtl="0"/>
          <a:r>
            <a:rPr lang="en-US" sz="1800" dirty="0">
              <a:latin typeface="Arial" panose="020B0604020202020204" pitchFamily="34" charset="0"/>
              <a:cs typeface="Arial" panose="020B0604020202020204" pitchFamily="34" charset="0"/>
            </a:rPr>
            <a:t>Develop internal audit system in public-sector organizations</a:t>
          </a:r>
          <a:endParaRPr lang="ru-RU" sz="1800" dirty="0">
            <a:latin typeface="Arial" panose="020B0604020202020204" pitchFamily="34" charset="0"/>
            <a:cs typeface="Arial" panose="020B0604020202020204" pitchFamily="34" charset="0"/>
          </a:endParaRPr>
        </a:p>
      </dgm:t>
    </dgm:pt>
    <dgm:pt modelId="{A1D3F047-0655-48E4-A2D4-39A7BC3F5DFE}" type="parTrans" cxnId="{96FA68C6-C217-4027-952E-FAB20090B1DF}">
      <dgm:prSet/>
      <dgm:spPr/>
      <dgm:t>
        <a:bodyPr/>
        <a:lstStyle/>
        <a:p>
          <a:endParaRPr lang="ru-RU"/>
        </a:p>
      </dgm:t>
    </dgm:pt>
    <dgm:pt modelId="{3C1A6E3B-14A0-40D8-88BD-9CBC799F9B30}" type="sibTrans" cxnId="{96FA68C6-C217-4027-952E-FAB20090B1DF}">
      <dgm:prSet/>
      <dgm:spPr/>
      <dgm:t>
        <a:bodyPr/>
        <a:lstStyle/>
        <a:p>
          <a:endParaRPr lang="ru-RU"/>
        </a:p>
      </dgm:t>
    </dgm:pt>
    <dgm:pt modelId="{8D32AC7D-86B6-4EA3-9AA0-D6D0E33EF877}" type="pres">
      <dgm:prSet presAssocID="{3B4F0827-49C3-4FEC-9196-00D77F7E55D0}" presName="linearFlow" presStyleCnt="0">
        <dgm:presLayoutVars>
          <dgm:dir/>
          <dgm:animLvl val="lvl"/>
          <dgm:resizeHandles val="exact"/>
        </dgm:presLayoutVars>
      </dgm:prSet>
      <dgm:spPr/>
    </dgm:pt>
    <dgm:pt modelId="{CCEF2911-5AED-49A5-B3F6-4C2409F57977}" type="pres">
      <dgm:prSet presAssocID="{AF96D43D-BB4F-4548-A029-A8A59DCAF575}" presName="composite" presStyleCnt="0"/>
      <dgm:spPr/>
    </dgm:pt>
    <dgm:pt modelId="{52698FBE-0AA2-4E5F-A4D6-D2C515C5120D}" type="pres">
      <dgm:prSet presAssocID="{AF96D43D-BB4F-4548-A029-A8A59DCAF575}" presName="parentText" presStyleLbl="alignNode1" presStyleIdx="0" presStyleCnt="4">
        <dgm:presLayoutVars>
          <dgm:chMax val="1"/>
          <dgm:bulletEnabled val="1"/>
        </dgm:presLayoutVars>
      </dgm:prSet>
      <dgm:spPr/>
    </dgm:pt>
    <dgm:pt modelId="{45AAD843-F859-487B-A6C5-F227979FC08A}" type="pres">
      <dgm:prSet presAssocID="{AF96D43D-BB4F-4548-A029-A8A59DCAF575}" presName="descendantText" presStyleLbl="alignAcc1" presStyleIdx="0" presStyleCnt="4" custScaleX="86455" custLinFactY="204636" custLinFactNeighborX="14289" custLinFactNeighborY="300000">
        <dgm:presLayoutVars>
          <dgm:bulletEnabled val="1"/>
        </dgm:presLayoutVars>
      </dgm:prSet>
      <dgm:spPr>
        <a:ln>
          <a:solidFill>
            <a:schemeClr val="bg1"/>
          </a:solidFill>
        </a:ln>
      </dgm:spPr>
    </dgm:pt>
    <dgm:pt modelId="{8E7BE1AA-2CBA-4687-AACF-790953B932F3}" type="pres">
      <dgm:prSet presAssocID="{4B76A494-D9DA-429F-AD1D-C1413F4CF1B7}" presName="sp" presStyleCnt="0"/>
      <dgm:spPr/>
    </dgm:pt>
    <dgm:pt modelId="{6FA83E04-3D44-4998-BD6F-C633CF661C5D}" type="pres">
      <dgm:prSet presAssocID="{F1D5FF5B-9946-4888-9021-BC0368B6E317}" presName="composite" presStyleCnt="0"/>
      <dgm:spPr/>
    </dgm:pt>
    <dgm:pt modelId="{03D0EA89-2A70-4499-8805-4AAAC01E6F36}" type="pres">
      <dgm:prSet presAssocID="{F1D5FF5B-9946-4888-9021-BC0368B6E317}" presName="parentText" presStyleLbl="alignNode1" presStyleIdx="1" presStyleCnt="4">
        <dgm:presLayoutVars>
          <dgm:chMax val="1"/>
          <dgm:bulletEnabled val="1"/>
        </dgm:presLayoutVars>
      </dgm:prSet>
      <dgm:spPr/>
    </dgm:pt>
    <dgm:pt modelId="{09117F78-D702-45FE-BA65-AF89C747F759}" type="pres">
      <dgm:prSet presAssocID="{F1D5FF5B-9946-4888-9021-BC0368B6E317}" presName="descendantText" presStyleLbl="alignAcc1" presStyleIdx="1" presStyleCnt="4" custLinFactNeighborX="-136" custLinFactNeighborY="-847">
        <dgm:presLayoutVars>
          <dgm:bulletEnabled val="1"/>
        </dgm:presLayoutVars>
      </dgm:prSet>
      <dgm:spPr/>
    </dgm:pt>
    <dgm:pt modelId="{56AFADCB-EBDA-4FDA-89B1-558326754692}" type="pres">
      <dgm:prSet presAssocID="{885AA78B-7263-476F-B42A-F0E5A159345F}" presName="sp" presStyleCnt="0"/>
      <dgm:spPr/>
    </dgm:pt>
    <dgm:pt modelId="{6DDFBABE-BF0E-4136-930F-D0B745F01C34}" type="pres">
      <dgm:prSet presAssocID="{303B8610-40EA-48C6-BE6E-456EC55ED0C4}" presName="composite" presStyleCnt="0"/>
      <dgm:spPr/>
    </dgm:pt>
    <dgm:pt modelId="{FE31ACF4-DF46-4178-894E-3206F316BE00}" type="pres">
      <dgm:prSet presAssocID="{303B8610-40EA-48C6-BE6E-456EC55ED0C4}" presName="parentText" presStyleLbl="alignNode1" presStyleIdx="2" presStyleCnt="4" custScaleY="110001">
        <dgm:presLayoutVars>
          <dgm:chMax val="1"/>
          <dgm:bulletEnabled val="1"/>
        </dgm:presLayoutVars>
      </dgm:prSet>
      <dgm:spPr/>
    </dgm:pt>
    <dgm:pt modelId="{260CC360-E741-404D-BA81-0700D8105679}" type="pres">
      <dgm:prSet presAssocID="{303B8610-40EA-48C6-BE6E-456EC55ED0C4}" presName="descendantText" presStyleLbl="alignAcc1" presStyleIdx="2" presStyleCnt="4" custScaleY="117369">
        <dgm:presLayoutVars>
          <dgm:bulletEnabled val="1"/>
        </dgm:presLayoutVars>
      </dgm:prSet>
      <dgm:spPr/>
    </dgm:pt>
    <dgm:pt modelId="{293DFF30-1763-495F-9BCE-D477BE8B112D}" type="pres">
      <dgm:prSet presAssocID="{17376AEF-807F-4C86-8934-4F0EEF8E275E}" presName="sp" presStyleCnt="0"/>
      <dgm:spPr/>
    </dgm:pt>
    <dgm:pt modelId="{5741F28C-A023-4A34-958A-86266A5F62B6}" type="pres">
      <dgm:prSet presAssocID="{615A65BB-9C4F-4D8A-B9CE-D1FE5141FA26}" presName="composite" presStyleCnt="0"/>
      <dgm:spPr/>
    </dgm:pt>
    <dgm:pt modelId="{27CC8AF6-5332-4D67-AE66-874E447A80BC}" type="pres">
      <dgm:prSet presAssocID="{615A65BB-9C4F-4D8A-B9CE-D1FE5141FA26}" presName="parentText" presStyleLbl="alignNode1" presStyleIdx="3" presStyleCnt="4">
        <dgm:presLayoutVars>
          <dgm:chMax val="1"/>
          <dgm:bulletEnabled val="1"/>
        </dgm:presLayoutVars>
      </dgm:prSet>
      <dgm:spPr/>
    </dgm:pt>
    <dgm:pt modelId="{F65B41A8-F0F2-4151-9EC4-9329C38A72A8}" type="pres">
      <dgm:prSet presAssocID="{615A65BB-9C4F-4D8A-B9CE-D1FE5141FA26}" presName="descendantText" presStyleLbl="alignAcc1" presStyleIdx="3" presStyleCnt="4">
        <dgm:presLayoutVars>
          <dgm:bulletEnabled val="1"/>
        </dgm:presLayoutVars>
      </dgm:prSet>
      <dgm:spPr/>
    </dgm:pt>
  </dgm:ptLst>
  <dgm:cxnLst>
    <dgm:cxn modelId="{442DC21E-A708-4BFC-A42E-F4894F207E30}" srcId="{F1D5FF5B-9946-4888-9021-BC0368B6E317}" destId="{4FE1E9B5-D0CD-468F-9E19-CCADAFBE0E5E}" srcOrd="1" destOrd="0" parTransId="{3A97A7AA-995A-4909-9879-C785F3A04764}" sibTransId="{B65B8CBF-BD00-483A-AF8C-2658C559F2A7}"/>
    <dgm:cxn modelId="{5FEDF727-E432-404C-AAF5-B2426B503743}" srcId="{3B4F0827-49C3-4FEC-9196-00D77F7E55D0}" destId="{615A65BB-9C4F-4D8A-B9CE-D1FE5141FA26}" srcOrd="3" destOrd="0" parTransId="{F33CB1C8-5CF1-40F4-BE6E-ED37B2FCCB6C}" sibTransId="{670454DA-50E0-4E73-B001-B46D33F16760}"/>
    <dgm:cxn modelId="{1616C52E-B7E8-4304-9CED-D2F029E5BA97}" type="presOf" srcId="{62BE1A31-DA9A-49B7-8024-5D5A205912C6}" destId="{260CC360-E741-404D-BA81-0700D8105679}" srcOrd="0" destOrd="0" presId="urn:microsoft.com/office/officeart/2005/8/layout/chevron2"/>
    <dgm:cxn modelId="{7B08C72E-544F-46B4-B603-C170421C0C24}" srcId="{303B8610-40EA-48C6-BE6E-456EC55ED0C4}" destId="{C82E1FE3-EAC3-4A65-8CD7-CA33E84B0ECA}" srcOrd="1" destOrd="0" parTransId="{64788B37-DF6C-48EA-B542-734BA2D1B131}" sibTransId="{EFABE663-473F-4993-BC89-8BB019B5EF3A}"/>
    <dgm:cxn modelId="{8723C15D-417B-4CB9-9218-DC85932FB806}" srcId="{F1D5FF5B-9946-4888-9021-BC0368B6E317}" destId="{2F53F236-E0D3-4D0E-BEB9-1C3152FF5B58}" srcOrd="0" destOrd="0" parTransId="{35E9E56F-4E95-48E6-AD1E-8457DDB7BB0C}" sibTransId="{11885EBE-02D1-451B-9E78-DC6FF75D4846}"/>
    <dgm:cxn modelId="{A432BF43-9A9E-46BE-928C-CA565E09F145}" type="presOf" srcId="{AF96D43D-BB4F-4548-A029-A8A59DCAF575}" destId="{52698FBE-0AA2-4E5F-A4D6-D2C515C5120D}" srcOrd="0" destOrd="0" presId="urn:microsoft.com/office/officeart/2005/8/layout/chevron2"/>
    <dgm:cxn modelId="{52F74D46-7CD7-47D0-96BC-CB8904CD6B0B}" type="presOf" srcId="{F1D5FF5B-9946-4888-9021-BC0368B6E317}" destId="{03D0EA89-2A70-4499-8805-4AAAC01E6F36}" srcOrd="0" destOrd="0" presId="urn:microsoft.com/office/officeart/2005/8/layout/chevron2"/>
    <dgm:cxn modelId="{8B25A346-1E15-4E82-8BB2-6B840E75731C}" srcId="{F1D5FF5B-9946-4888-9021-BC0368B6E317}" destId="{126E8FEC-E20E-47B3-91E6-CC1BBB57642E}" srcOrd="2" destOrd="0" parTransId="{CA402537-17E7-44B7-BA16-C451D7E14451}" sibTransId="{B8164DB8-3A26-4756-9297-97CF5AC9B815}"/>
    <dgm:cxn modelId="{5A4B6F56-F1A7-499B-9F74-36B32D51FFB7}" srcId="{615A65BB-9C4F-4D8A-B9CE-D1FE5141FA26}" destId="{F35959FF-544D-44FA-BA14-AD4225943221}" srcOrd="0" destOrd="0" parTransId="{B5647D39-F743-431C-A340-7078BD2F29D1}" sibTransId="{4225959B-9D13-4EEB-A2ED-1680BCDC3B5A}"/>
    <dgm:cxn modelId="{F92D6978-50B1-4D94-A2C2-5A3E7AC5BB7F}" type="presOf" srcId="{F35959FF-544D-44FA-BA14-AD4225943221}" destId="{F65B41A8-F0F2-4151-9EC4-9329C38A72A8}" srcOrd="0" destOrd="0" presId="urn:microsoft.com/office/officeart/2005/8/layout/chevron2"/>
    <dgm:cxn modelId="{3E1AF678-65D9-468F-8F8E-2084C0A303FF}" type="presOf" srcId="{2F53F236-E0D3-4D0E-BEB9-1C3152FF5B58}" destId="{09117F78-D702-45FE-BA65-AF89C747F759}" srcOrd="0" destOrd="0" presId="urn:microsoft.com/office/officeart/2005/8/layout/chevron2"/>
    <dgm:cxn modelId="{DE05618F-4A5E-41AF-BFCF-DCE40D77B4E0}" srcId="{3B4F0827-49C3-4FEC-9196-00D77F7E55D0}" destId="{303B8610-40EA-48C6-BE6E-456EC55ED0C4}" srcOrd="2" destOrd="0" parTransId="{14FFBAA4-9EEB-4470-AB92-9AD130419C30}" sibTransId="{17376AEF-807F-4C86-8934-4F0EEF8E275E}"/>
    <dgm:cxn modelId="{1309A197-A8BB-4792-B591-21927059A8DE}" srcId="{3B4F0827-49C3-4FEC-9196-00D77F7E55D0}" destId="{F1D5FF5B-9946-4888-9021-BC0368B6E317}" srcOrd="1" destOrd="0" parTransId="{877334FD-E718-43D9-8252-82FCB02FD405}" sibTransId="{885AA78B-7263-476F-B42A-F0E5A159345F}"/>
    <dgm:cxn modelId="{B834239F-4D26-49EB-B026-18FE84624939}" type="presOf" srcId="{126E8FEC-E20E-47B3-91E6-CC1BBB57642E}" destId="{09117F78-D702-45FE-BA65-AF89C747F759}" srcOrd="0" destOrd="2" presId="urn:microsoft.com/office/officeart/2005/8/layout/chevron2"/>
    <dgm:cxn modelId="{96FA68C6-C217-4027-952E-FAB20090B1DF}" srcId="{615A65BB-9C4F-4D8A-B9CE-D1FE5141FA26}" destId="{FFC064BF-820C-4FB6-8E41-2C9110ADD9CB}" srcOrd="1" destOrd="0" parTransId="{A1D3F047-0655-48E4-A2D4-39A7BC3F5DFE}" sibTransId="{3C1A6E3B-14A0-40D8-88BD-9CBC799F9B30}"/>
    <dgm:cxn modelId="{BC3D86C6-EE25-4EB2-8CAC-F17695978F4E}" type="presOf" srcId="{303B8610-40EA-48C6-BE6E-456EC55ED0C4}" destId="{FE31ACF4-DF46-4178-894E-3206F316BE00}" srcOrd="0" destOrd="0" presId="urn:microsoft.com/office/officeart/2005/8/layout/chevron2"/>
    <dgm:cxn modelId="{13F9A5D1-9C89-4198-ABD5-FF55B891A873}" type="presOf" srcId="{4FE1E9B5-D0CD-468F-9E19-CCADAFBE0E5E}" destId="{09117F78-D702-45FE-BA65-AF89C747F759}" srcOrd="0" destOrd="1" presId="urn:microsoft.com/office/officeart/2005/8/layout/chevron2"/>
    <dgm:cxn modelId="{ECC054ED-297C-496C-8C3A-8B442B504511}" srcId="{303B8610-40EA-48C6-BE6E-456EC55ED0C4}" destId="{62BE1A31-DA9A-49B7-8024-5D5A205912C6}" srcOrd="0" destOrd="0" parTransId="{6A140334-7B2D-4DED-907E-F60950655D7E}" sibTransId="{3864E3EE-A38B-4C47-AC37-63C203E237A8}"/>
    <dgm:cxn modelId="{4BD12AF1-6135-4CF2-B34B-030D156CF980}" type="presOf" srcId="{FFC064BF-820C-4FB6-8E41-2C9110ADD9CB}" destId="{F65B41A8-F0F2-4151-9EC4-9329C38A72A8}" srcOrd="0" destOrd="1" presId="urn:microsoft.com/office/officeart/2005/8/layout/chevron2"/>
    <dgm:cxn modelId="{642476F8-77D4-495A-9BFA-87152B4AFC90}" type="presOf" srcId="{615A65BB-9C4F-4D8A-B9CE-D1FE5141FA26}" destId="{27CC8AF6-5332-4D67-AE66-874E447A80BC}" srcOrd="0" destOrd="0" presId="urn:microsoft.com/office/officeart/2005/8/layout/chevron2"/>
    <dgm:cxn modelId="{34622AFC-94DC-479C-BB18-935C1ACE8112}" type="presOf" srcId="{3B4F0827-49C3-4FEC-9196-00D77F7E55D0}" destId="{8D32AC7D-86B6-4EA3-9AA0-D6D0E33EF877}" srcOrd="0" destOrd="0" presId="urn:microsoft.com/office/officeart/2005/8/layout/chevron2"/>
    <dgm:cxn modelId="{BC063AFD-A023-4EB7-8CB7-E1DED141A4BB}" srcId="{3B4F0827-49C3-4FEC-9196-00D77F7E55D0}" destId="{AF96D43D-BB4F-4548-A029-A8A59DCAF575}" srcOrd="0" destOrd="0" parTransId="{88A727B8-2C7A-4DBB-964B-074BF6B54C98}" sibTransId="{4B76A494-D9DA-429F-AD1D-C1413F4CF1B7}"/>
    <dgm:cxn modelId="{57E9ABFE-C339-4209-9AF0-B8A5A6BAB07E}" type="presOf" srcId="{C82E1FE3-EAC3-4A65-8CD7-CA33E84B0ECA}" destId="{260CC360-E741-404D-BA81-0700D8105679}" srcOrd="0" destOrd="1" presId="urn:microsoft.com/office/officeart/2005/8/layout/chevron2"/>
    <dgm:cxn modelId="{2A2DF175-47DD-4569-9C14-76ABDB49E60A}" type="presParOf" srcId="{8D32AC7D-86B6-4EA3-9AA0-D6D0E33EF877}" destId="{CCEF2911-5AED-49A5-B3F6-4C2409F57977}" srcOrd="0" destOrd="0" presId="urn:microsoft.com/office/officeart/2005/8/layout/chevron2"/>
    <dgm:cxn modelId="{D771E1C4-9022-4617-940A-6D7F10A7579C}" type="presParOf" srcId="{CCEF2911-5AED-49A5-B3F6-4C2409F57977}" destId="{52698FBE-0AA2-4E5F-A4D6-D2C515C5120D}" srcOrd="0" destOrd="0" presId="urn:microsoft.com/office/officeart/2005/8/layout/chevron2"/>
    <dgm:cxn modelId="{16A83E7F-E773-485C-BB8F-AD77BED6B067}" type="presParOf" srcId="{CCEF2911-5AED-49A5-B3F6-4C2409F57977}" destId="{45AAD843-F859-487B-A6C5-F227979FC08A}" srcOrd="1" destOrd="0" presId="urn:microsoft.com/office/officeart/2005/8/layout/chevron2"/>
    <dgm:cxn modelId="{4F8A0B9B-1179-4C18-95C8-969CB8C87F36}" type="presParOf" srcId="{8D32AC7D-86B6-4EA3-9AA0-D6D0E33EF877}" destId="{8E7BE1AA-2CBA-4687-AACF-790953B932F3}" srcOrd="1" destOrd="0" presId="urn:microsoft.com/office/officeart/2005/8/layout/chevron2"/>
    <dgm:cxn modelId="{297CE906-25EC-4AD1-A52A-BD7D5E62CDCE}" type="presParOf" srcId="{8D32AC7D-86B6-4EA3-9AA0-D6D0E33EF877}" destId="{6FA83E04-3D44-4998-BD6F-C633CF661C5D}" srcOrd="2" destOrd="0" presId="urn:microsoft.com/office/officeart/2005/8/layout/chevron2"/>
    <dgm:cxn modelId="{3C01717D-A7D1-4FAA-A93E-B10C7CE6271F}" type="presParOf" srcId="{6FA83E04-3D44-4998-BD6F-C633CF661C5D}" destId="{03D0EA89-2A70-4499-8805-4AAAC01E6F36}" srcOrd="0" destOrd="0" presId="urn:microsoft.com/office/officeart/2005/8/layout/chevron2"/>
    <dgm:cxn modelId="{519E9A86-E2DC-41A3-819C-627AC59EEFB0}" type="presParOf" srcId="{6FA83E04-3D44-4998-BD6F-C633CF661C5D}" destId="{09117F78-D702-45FE-BA65-AF89C747F759}" srcOrd="1" destOrd="0" presId="urn:microsoft.com/office/officeart/2005/8/layout/chevron2"/>
    <dgm:cxn modelId="{85B5CF55-147E-47B3-BA66-A77571C68978}" type="presParOf" srcId="{8D32AC7D-86B6-4EA3-9AA0-D6D0E33EF877}" destId="{56AFADCB-EBDA-4FDA-89B1-558326754692}" srcOrd="3" destOrd="0" presId="urn:microsoft.com/office/officeart/2005/8/layout/chevron2"/>
    <dgm:cxn modelId="{0AC52FF3-7A72-4B12-964B-C16D5782C554}" type="presParOf" srcId="{8D32AC7D-86B6-4EA3-9AA0-D6D0E33EF877}" destId="{6DDFBABE-BF0E-4136-930F-D0B745F01C34}" srcOrd="4" destOrd="0" presId="urn:microsoft.com/office/officeart/2005/8/layout/chevron2"/>
    <dgm:cxn modelId="{C1238F02-0841-4D76-8CDE-7DE79E14E427}" type="presParOf" srcId="{6DDFBABE-BF0E-4136-930F-D0B745F01C34}" destId="{FE31ACF4-DF46-4178-894E-3206F316BE00}" srcOrd="0" destOrd="0" presId="urn:microsoft.com/office/officeart/2005/8/layout/chevron2"/>
    <dgm:cxn modelId="{D8220C8F-6E2A-4BC2-805F-37C86C019C33}" type="presParOf" srcId="{6DDFBABE-BF0E-4136-930F-D0B745F01C34}" destId="{260CC360-E741-404D-BA81-0700D8105679}" srcOrd="1" destOrd="0" presId="urn:microsoft.com/office/officeart/2005/8/layout/chevron2"/>
    <dgm:cxn modelId="{55C2D9A0-5966-41A6-B835-1F3297124BA8}" type="presParOf" srcId="{8D32AC7D-86B6-4EA3-9AA0-D6D0E33EF877}" destId="{293DFF30-1763-495F-9BCE-D477BE8B112D}" srcOrd="5" destOrd="0" presId="urn:microsoft.com/office/officeart/2005/8/layout/chevron2"/>
    <dgm:cxn modelId="{BBC45FC8-43D1-4536-9BF6-B89A16F9BFD9}" type="presParOf" srcId="{8D32AC7D-86B6-4EA3-9AA0-D6D0E33EF877}" destId="{5741F28C-A023-4A34-958A-86266A5F62B6}" srcOrd="6" destOrd="0" presId="urn:microsoft.com/office/officeart/2005/8/layout/chevron2"/>
    <dgm:cxn modelId="{2DAF84B5-904D-4B32-B04B-B18D8C3897CB}" type="presParOf" srcId="{5741F28C-A023-4A34-958A-86266A5F62B6}" destId="{27CC8AF6-5332-4D67-AE66-874E447A80BC}" srcOrd="0" destOrd="0" presId="urn:microsoft.com/office/officeart/2005/8/layout/chevron2"/>
    <dgm:cxn modelId="{37884138-48FC-44B3-A56A-DC124AEB0500}" type="presParOf" srcId="{5741F28C-A023-4A34-958A-86266A5F62B6}" destId="{F65B41A8-F0F2-4151-9EC4-9329C38A72A8}"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698FBE-0AA2-4E5F-A4D6-D2C515C5120D}">
      <dsp:nvSpPr>
        <dsp:cNvPr id="0" name=""/>
        <dsp:cNvSpPr/>
      </dsp:nvSpPr>
      <dsp:spPr>
        <a:xfrm rot="5400000">
          <a:off x="-209374" y="218197"/>
          <a:ext cx="1395829" cy="977080"/>
        </a:xfrm>
        <a:prstGeom prst="chevron">
          <a:avLst/>
        </a:prstGeom>
        <a:solidFill>
          <a:srgbClr val="92D050"/>
        </a:solidFill>
        <a:ln w="25400" cap="flat" cmpd="sng" algn="ctr">
          <a:solidFill>
            <a:srgbClr val="00602B"/>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endParaRPr lang="ru-RU" sz="1600" b="1" kern="1200" dirty="0"/>
        </a:p>
        <a:p>
          <a:pPr lvl="0" algn="ctr" defTabSz="1600200">
            <a:lnSpc>
              <a:spcPct val="90000"/>
            </a:lnSpc>
            <a:spcBef>
              <a:spcPct val="0"/>
            </a:spcBef>
            <a:spcAft>
              <a:spcPct val="35000"/>
            </a:spcAft>
            <a:buNone/>
          </a:pPr>
          <a:endParaRPr lang="ru-RU" kern="1200" dirty="0"/>
        </a:p>
      </dsp:txBody>
      <dsp:txXfrm rot="-5400000">
        <a:off x="1" y="497362"/>
        <a:ext cx="977080" cy="418749"/>
      </dsp:txXfrm>
    </dsp:sp>
    <dsp:sp modelId="{45AAD843-F859-487B-A6C5-F227979FC08A}">
      <dsp:nvSpPr>
        <dsp:cNvPr id="0" name=""/>
        <dsp:cNvSpPr/>
      </dsp:nvSpPr>
      <dsp:spPr>
        <a:xfrm rot="5400000">
          <a:off x="3891534" y="2610259"/>
          <a:ext cx="907289" cy="4529374"/>
        </a:xfrm>
        <a:prstGeom prst="round2SameRect">
          <a:avLst/>
        </a:prstGeom>
        <a:solidFill>
          <a:schemeClr val="lt1">
            <a:alpha val="90000"/>
            <a:hueOff val="0"/>
            <a:satOff val="0"/>
            <a:lumOff val="0"/>
            <a:alphaOff val="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dsp:style>
    </dsp:sp>
    <dsp:sp modelId="{03D0EA89-2A70-4499-8805-4AAAC01E6F36}">
      <dsp:nvSpPr>
        <dsp:cNvPr id="0" name=""/>
        <dsp:cNvSpPr/>
      </dsp:nvSpPr>
      <dsp:spPr>
        <a:xfrm rot="5400000">
          <a:off x="-209374" y="1473705"/>
          <a:ext cx="1395829" cy="977080"/>
        </a:xfrm>
        <a:prstGeom prst="chevron">
          <a:avLst/>
        </a:prstGeom>
        <a:solidFill>
          <a:srgbClr val="92D05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endParaRPr lang="ru-RU" sz="3600" b="1" kern="1200" dirty="0"/>
        </a:p>
      </dsp:txBody>
      <dsp:txXfrm rot="-5400000">
        <a:off x="1" y="1752870"/>
        <a:ext cx="977080" cy="418749"/>
      </dsp:txXfrm>
    </dsp:sp>
    <dsp:sp modelId="{09117F78-D702-45FE-BA65-AF89C747F759}">
      <dsp:nvSpPr>
        <dsp:cNvPr id="0" name=""/>
        <dsp:cNvSpPr/>
      </dsp:nvSpPr>
      <dsp:spPr>
        <a:xfrm rot="5400000">
          <a:off x="4183122" y="-1959376"/>
          <a:ext cx="907289" cy="7339335"/>
        </a:xfrm>
        <a:prstGeom prst="round2SameRect">
          <a:avLst/>
        </a:prstGeom>
        <a:noFill/>
        <a:ln w="25400" cap="flat" cmpd="sng" algn="ctr">
          <a:solidFill>
            <a:srgbClr val="00602B"/>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endParaRPr lang="ru-RU" sz="1800" b="1" kern="1200" dirty="0"/>
        </a:p>
        <a:p>
          <a:pPr marL="228600" lvl="1" indent="-228600" algn="l" defTabSz="889000">
            <a:lnSpc>
              <a:spcPct val="90000"/>
            </a:lnSpc>
            <a:spcBef>
              <a:spcPct val="0"/>
            </a:spcBef>
            <a:spcAft>
              <a:spcPct val="15000"/>
            </a:spcAft>
            <a:buChar char="•"/>
          </a:pPr>
          <a:r>
            <a:rPr lang="en-US" sz="2000" kern="1200" dirty="0"/>
            <a:t>Increase data quality and expand coverage of</a:t>
          </a:r>
          <a:r>
            <a:rPr lang="ru-RU" sz="2000" kern="1200" dirty="0"/>
            <a:t> </a:t>
          </a:r>
          <a:r>
            <a:rPr lang="en-US" sz="1800" kern="1200" dirty="0">
              <a:latin typeface="Arial" panose="020B0604020202020204" pitchFamily="34" charset="0"/>
              <a:cs typeface="Arial" panose="020B0604020202020204" pitchFamily="34" charset="0"/>
            </a:rPr>
            <a:t>Government finance statistics</a:t>
          </a:r>
          <a:endParaRPr lang="ru-RU" sz="1800" b="1" kern="1200" dirty="0">
            <a:latin typeface="Arial" panose="020B0604020202020204" pitchFamily="34" charset="0"/>
            <a:cs typeface="Arial" panose="020B0604020202020204" pitchFamily="34" charset="0"/>
          </a:endParaRPr>
        </a:p>
        <a:p>
          <a:pPr marL="171450" lvl="1" indent="-171450" algn="l" defTabSz="711200">
            <a:lnSpc>
              <a:spcPct val="90000"/>
            </a:lnSpc>
            <a:spcBef>
              <a:spcPct val="0"/>
            </a:spcBef>
            <a:spcAft>
              <a:spcPct val="15000"/>
            </a:spcAft>
            <a:buChar char="•"/>
          </a:pPr>
          <a:endParaRPr lang="ru-RU" sz="1600" kern="1200" dirty="0"/>
        </a:p>
      </dsp:txBody>
      <dsp:txXfrm rot="-5400000">
        <a:off x="967099" y="1300937"/>
        <a:ext cx="7295045" cy="818709"/>
      </dsp:txXfrm>
    </dsp:sp>
    <dsp:sp modelId="{FE31ACF4-DF46-4178-894E-3206F316BE00}">
      <dsp:nvSpPr>
        <dsp:cNvPr id="0" name=""/>
        <dsp:cNvSpPr/>
      </dsp:nvSpPr>
      <dsp:spPr>
        <a:xfrm rot="5400000">
          <a:off x="-279172" y="2808007"/>
          <a:ext cx="1535426" cy="977080"/>
        </a:xfrm>
        <a:prstGeom prst="chevron">
          <a:avLst/>
        </a:prstGeom>
        <a:solidFill>
          <a:srgbClr val="00800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endParaRPr lang="ru-RU" sz="1600" b="1" kern="1200" dirty="0"/>
        </a:p>
      </dsp:txBody>
      <dsp:txXfrm rot="-5400000">
        <a:off x="1" y="3017374"/>
        <a:ext cx="977080" cy="558346"/>
      </dsp:txXfrm>
    </dsp:sp>
    <dsp:sp modelId="{260CC360-E741-404D-BA81-0700D8105679}">
      <dsp:nvSpPr>
        <dsp:cNvPr id="0" name=""/>
        <dsp:cNvSpPr/>
      </dsp:nvSpPr>
      <dsp:spPr>
        <a:xfrm rot="5400000">
          <a:off x="4114310" y="-617390"/>
          <a:ext cx="1064876" cy="7339335"/>
        </a:xfrm>
        <a:prstGeom prst="round2SameRect">
          <a:avLst/>
        </a:prstGeom>
        <a:solidFill>
          <a:schemeClr val="lt1">
            <a:alpha val="90000"/>
            <a:hueOff val="0"/>
            <a:satOff val="0"/>
            <a:lumOff val="0"/>
            <a:alphaOff val="0"/>
          </a:schemeClr>
        </a:solidFill>
        <a:ln w="25400" cap="flat" cmpd="sng" algn="ctr">
          <a:solidFill>
            <a:srgbClr val="00602B"/>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Ensure open budget process and engagement of civil society organizations</a:t>
          </a:r>
          <a:endParaRPr lang="ru-RU" sz="1800" b="1" kern="1200" dirty="0">
            <a:latin typeface="Arial" panose="020B0604020202020204" pitchFamily="34" charset="0"/>
            <a:cs typeface="Arial" panose="020B0604020202020204" pitchFamily="34" charset="0"/>
          </a:endParaRPr>
        </a:p>
        <a:p>
          <a:pPr marL="171450" lvl="1" indent="-171450" algn="l" defTabSz="711200">
            <a:lnSpc>
              <a:spcPct val="90000"/>
            </a:lnSpc>
            <a:spcBef>
              <a:spcPct val="0"/>
            </a:spcBef>
            <a:spcAft>
              <a:spcPct val="15000"/>
            </a:spcAft>
            <a:buChar char="•"/>
          </a:pPr>
          <a:endParaRPr kumimoji="0" lang="ru-RU" sz="1600" b="0" i="0" u="none" strike="noStrike" kern="1200" cap="none" spc="0" normalizeH="0" baseline="0" noProof="0" dirty="0">
            <a:ln>
              <a:noFill/>
            </a:ln>
            <a:solidFill>
              <a:prstClr val="black"/>
            </a:solidFill>
            <a:effectLst/>
            <a:uLnTx/>
            <a:uFillTx/>
            <a:latin typeface="+mj-lt"/>
            <a:ea typeface="+mn-ea"/>
            <a:cs typeface="Arial" panose="020B0604020202020204" pitchFamily="34" charset="0"/>
          </a:endParaRPr>
        </a:p>
      </dsp:txBody>
      <dsp:txXfrm rot="-5400000">
        <a:off x="977081" y="2571822"/>
        <a:ext cx="7287352" cy="960910"/>
      </dsp:txXfrm>
    </dsp:sp>
    <dsp:sp modelId="{27CC8AF6-5332-4D67-AE66-874E447A80BC}">
      <dsp:nvSpPr>
        <dsp:cNvPr id="0" name=""/>
        <dsp:cNvSpPr/>
      </dsp:nvSpPr>
      <dsp:spPr>
        <a:xfrm rot="5400000">
          <a:off x="-209374" y="4133313"/>
          <a:ext cx="1395829" cy="977080"/>
        </a:xfrm>
        <a:prstGeom prst="chevron">
          <a:avLst/>
        </a:prstGeom>
        <a:solidFill>
          <a:srgbClr val="9BDA46"/>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endParaRPr lang="ru-RU" sz="2700" kern="1200"/>
        </a:p>
      </dsp:txBody>
      <dsp:txXfrm rot="-5400000">
        <a:off x="1" y="4412478"/>
        <a:ext cx="977080" cy="418749"/>
      </dsp:txXfrm>
    </dsp:sp>
    <dsp:sp modelId="{F65B41A8-F0F2-4151-9EC4-9329C38A72A8}">
      <dsp:nvSpPr>
        <dsp:cNvPr id="0" name=""/>
        <dsp:cNvSpPr/>
      </dsp:nvSpPr>
      <dsp:spPr>
        <a:xfrm rot="5400000">
          <a:off x="4193103" y="707916"/>
          <a:ext cx="907289" cy="7339335"/>
        </a:xfrm>
        <a:prstGeom prst="round2SameRect">
          <a:avLst/>
        </a:prstGeom>
        <a:solidFill>
          <a:schemeClr val="lt1">
            <a:alpha val="90000"/>
            <a:hueOff val="0"/>
            <a:satOff val="0"/>
            <a:lumOff val="0"/>
            <a:alphaOff val="0"/>
          </a:schemeClr>
        </a:solidFill>
        <a:ln w="25400" cap="flat" cmpd="sng" algn="ctr">
          <a:solidFill>
            <a:srgbClr val="00602B"/>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rtl="0">
            <a:lnSpc>
              <a:spcPct val="90000"/>
            </a:lnSpc>
            <a:spcBef>
              <a:spcPct val="0"/>
            </a:spcBef>
            <a:spcAft>
              <a:spcPct val="15000"/>
            </a:spcAft>
            <a:buChar cha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Improve public financial control</a:t>
          </a:r>
          <a:endParaRPr lang="ru-RU" sz="1800" b="0" kern="1200" dirty="0">
            <a:latin typeface="Arial" panose="020B0604020202020204" pitchFamily="34" charset="0"/>
            <a:cs typeface="Arial" panose="020B0604020202020204" pitchFamily="34" charset="0"/>
          </a:endParaRPr>
        </a:p>
        <a:p>
          <a:pPr marL="171450" lvl="1" indent="-171450" algn="l" defTabSz="800100" rtl="0">
            <a:lnSpc>
              <a:spcPct val="90000"/>
            </a:lnSpc>
            <a:spcBef>
              <a:spcPct val="0"/>
            </a:spcBef>
            <a:spcAft>
              <a:spcPct val="15000"/>
            </a:spcAft>
            <a:buChar char="•"/>
          </a:pPr>
          <a:r>
            <a:rPr lang="en-US" sz="1800" kern="1200" dirty="0">
              <a:latin typeface="Arial" panose="020B0604020202020204" pitchFamily="34" charset="0"/>
              <a:cs typeface="Arial" panose="020B0604020202020204" pitchFamily="34" charset="0"/>
            </a:rPr>
            <a:t>Develop internal audit system in public-sector organizations</a:t>
          </a:r>
          <a:endParaRPr lang="ru-RU" sz="1800" kern="1200" dirty="0">
            <a:latin typeface="Arial" panose="020B0604020202020204" pitchFamily="34" charset="0"/>
            <a:cs typeface="Arial" panose="020B0604020202020204" pitchFamily="34" charset="0"/>
          </a:endParaRPr>
        </a:p>
      </dsp:txBody>
      <dsp:txXfrm rot="-5400000">
        <a:off x="977080" y="3968229"/>
        <a:ext cx="7295045" cy="818709"/>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7DE8F00-5705-4248-908C-2BECCDB1ED86}"/>
              </a:ext>
            </a:extLst>
          </p:cNvPr>
          <p:cNvSpPr>
            <a:spLocks noGrp="1"/>
          </p:cNvSpPr>
          <p:nvPr>
            <p:ph type="hdr" sz="quarter"/>
          </p:nvPr>
        </p:nvSpPr>
        <p:spPr>
          <a:xfrm>
            <a:off x="0" y="0"/>
            <a:ext cx="2971800" cy="493713"/>
          </a:xfrm>
          <a:prstGeom prst="rect">
            <a:avLst/>
          </a:prstGeom>
        </p:spPr>
        <p:txBody>
          <a:bodyPr vert="horz" lIns="91870" tIns="45935" rIns="91870" bIns="45935"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a:extLst>
              <a:ext uri="{FF2B5EF4-FFF2-40B4-BE49-F238E27FC236}">
                <a16:creationId xmlns:a16="http://schemas.microsoft.com/office/drawing/2014/main" id="{F503BDC0-B316-4D4B-AC88-81212D712A0B}"/>
              </a:ext>
            </a:extLst>
          </p:cNvPr>
          <p:cNvSpPr>
            <a:spLocks noGrp="1"/>
          </p:cNvSpPr>
          <p:nvPr>
            <p:ph type="dt" sz="quarter" idx="1"/>
          </p:nvPr>
        </p:nvSpPr>
        <p:spPr>
          <a:xfrm>
            <a:off x="3884613" y="0"/>
            <a:ext cx="2971800" cy="493713"/>
          </a:xfrm>
          <a:prstGeom prst="rect">
            <a:avLst/>
          </a:prstGeom>
        </p:spPr>
        <p:txBody>
          <a:bodyPr vert="horz" lIns="91870" tIns="45935" rIns="91870" bIns="45935" rtlCol="0"/>
          <a:lstStyle>
            <a:lvl1pPr algn="r" fontAlgn="auto">
              <a:spcBef>
                <a:spcPts val="0"/>
              </a:spcBef>
              <a:spcAft>
                <a:spcPts val="0"/>
              </a:spcAft>
              <a:defRPr sz="1200">
                <a:latin typeface="+mn-lt"/>
                <a:cs typeface="+mn-cs"/>
              </a:defRPr>
            </a:lvl1pPr>
          </a:lstStyle>
          <a:p>
            <a:pPr>
              <a:defRPr/>
            </a:pPr>
            <a:fld id="{E4A14B1A-3878-45AE-AB4A-5FFE59D6B2D9}" type="datetimeFigureOut">
              <a:rPr lang="en-US"/>
              <a:pPr>
                <a:defRPr/>
              </a:pPr>
              <a:t>10/23/2019</a:t>
            </a:fld>
            <a:endParaRPr lang="en-US"/>
          </a:p>
        </p:txBody>
      </p:sp>
      <p:sp>
        <p:nvSpPr>
          <p:cNvPr id="4" name="Footer Placeholder 3">
            <a:extLst>
              <a:ext uri="{FF2B5EF4-FFF2-40B4-BE49-F238E27FC236}">
                <a16:creationId xmlns:a16="http://schemas.microsoft.com/office/drawing/2014/main" id="{B7F378DE-1398-447E-972A-28EC0D624532}"/>
              </a:ext>
            </a:extLst>
          </p:cNvPr>
          <p:cNvSpPr>
            <a:spLocks noGrp="1"/>
          </p:cNvSpPr>
          <p:nvPr>
            <p:ph type="ftr" sz="quarter" idx="2"/>
          </p:nvPr>
        </p:nvSpPr>
        <p:spPr>
          <a:xfrm>
            <a:off x="0" y="9377363"/>
            <a:ext cx="2971800" cy="493712"/>
          </a:xfrm>
          <a:prstGeom prst="rect">
            <a:avLst/>
          </a:prstGeom>
        </p:spPr>
        <p:txBody>
          <a:bodyPr vert="horz" lIns="91870" tIns="45935" rIns="91870" bIns="45935"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a:extLst>
              <a:ext uri="{FF2B5EF4-FFF2-40B4-BE49-F238E27FC236}">
                <a16:creationId xmlns:a16="http://schemas.microsoft.com/office/drawing/2014/main" id="{7AD70F1D-7129-4EF1-853D-C477981D0F1C}"/>
              </a:ext>
            </a:extLst>
          </p:cNvPr>
          <p:cNvSpPr>
            <a:spLocks noGrp="1"/>
          </p:cNvSpPr>
          <p:nvPr>
            <p:ph type="sldNum" sz="quarter" idx="3"/>
          </p:nvPr>
        </p:nvSpPr>
        <p:spPr>
          <a:xfrm>
            <a:off x="3884613" y="9377363"/>
            <a:ext cx="2971800" cy="493712"/>
          </a:xfrm>
          <a:prstGeom prst="rect">
            <a:avLst/>
          </a:prstGeom>
        </p:spPr>
        <p:txBody>
          <a:bodyPr vert="horz" wrap="square" lIns="91870" tIns="45935" rIns="91870" bIns="45935" numCol="1" anchor="b" anchorCtr="0" compatLnSpc="1">
            <a:prstTxWarp prst="textNoShape">
              <a:avLst/>
            </a:prstTxWarp>
          </a:bodyPr>
          <a:lstStyle>
            <a:lvl1pPr algn="r">
              <a:defRPr sz="1200">
                <a:latin typeface="Calibri" panose="020F0502020204030204" pitchFamily="34" charset="0"/>
              </a:defRPr>
            </a:lvl1pPr>
          </a:lstStyle>
          <a:p>
            <a:fld id="{FE1F4AD4-1F5B-49B7-A8A4-D3D45AF2A572}" type="slidenum">
              <a:rPr lang="en-US" altLang="en-US"/>
              <a:pPr/>
              <a:t>‹#›</a:t>
            </a:fld>
            <a:endParaRPr lang="en-US" alt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D8A59F9-ACCA-4A32-B925-098109DF6C77}"/>
              </a:ext>
            </a:extLst>
          </p:cNvPr>
          <p:cNvSpPr>
            <a:spLocks noGrp="1"/>
          </p:cNvSpPr>
          <p:nvPr>
            <p:ph type="hdr" sz="quarter"/>
          </p:nvPr>
        </p:nvSpPr>
        <p:spPr>
          <a:xfrm>
            <a:off x="0" y="0"/>
            <a:ext cx="2971800" cy="493713"/>
          </a:xfrm>
          <a:prstGeom prst="rect">
            <a:avLst/>
          </a:prstGeom>
        </p:spPr>
        <p:txBody>
          <a:bodyPr vert="horz" lIns="91870" tIns="45935" rIns="91870" bIns="45935"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a:extLst>
              <a:ext uri="{FF2B5EF4-FFF2-40B4-BE49-F238E27FC236}">
                <a16:creationId xmlns:a16="http://schemas.microsoft.com/office/drawing/2014/main" id="{E50B551E-8155-4A25-8ACB-4B811D9A2EC3}"/>
              </a:ext>
            </a:extLst>
          </p:cNvPr>
          <p:cNvSpPr>
            <a:spLocks noGrp="1"/>
          </p:cNvSpPr>
          <p:nvPr>
            <p:ph type="dt" idx="1"/>
          </p:nvPr>
        </p:nvSpPr>
        <p:spPr>
          <a:xfrm>
            <a:off x="3884613" y="0"/>
            <a:ext cx="2971800" cy="493713"/>
          </a:xfrm>
          <a:prstGeom prst="rect">
            <a:avLst/>
          </a:prstGeom>
        </p:spPr>
        <p:txBody>
          <a:bodyPr vert="horz" lIns="91870" tIns="45935" rIns="91870" bIns="45935" rtlCol="0"/>
          <a:lstStyle>
            <a:lvl1pPr algn="r" fontAlgn="auto">
              <a:spcBef>
                <a:spcPts val="0"/>
              </a:spcBef>
              <a:spcAft>
                <a:spcPts val="0"/>
              </a:spcAft>
              <a:defRPr sz="1200">
                <a:latin typeface="+mn-lt"/>
                <a:cs typeface="+mn-cs"/>
              </a:defRPr>
            </a:lvl1pPr>
          </a:lstStyle>
          <a:p>
            <a:pPr>
              <a:defRPr/>
            </a:pPr>
            <a:fld id="{C6E239E6-7DD1-4E8A-837E-E8F3ED599F32}" type="datetimeFigureOut">
              <a:rPr lang="en-US"/>
              <a:pPr>
                <a:defRPr/>
              </a:pPr>
              <a:t>10/23/2019</a:t>
            </a:fld>
            <a:endParaRPr lang="en-US"/>
          </a:p>
        </p:txBody>
      </p:sp>
      <p:sp>
        <p:nvSpPr>
          <p:cNvPr id="4" name="Slide Image Placeholder 3">
            <a:extLst>
              <a:ext uri="{FF2B5EF4-FFF2-40B4-BE49-F238E27FC236}">
                <a16:creationId xmlns:a16="http://schemas.microsoft.com/office/drawing/2014/main" id="{B9E28561-0400-430B-8F19-1369F6C0606A}"/>
              </a:ext>
            </a:extLst>
          </p:cNvPr>
          <p:cNvSpPr>
            <a:spLocks noGrp="1" noRot="1" noChangeAspect="1"/>
          </p:cNvSpPr>
          <p:nvPr>
            <p:ph type="sldImg" idx="2"/>
          </p:nvPr>
        </p:nvSpPr>
        <p:spPr>
          <a:xfrm>
            <a:off x="962025" y="739775"/>
            <a:ext cx="4933950" cy="3702050"/>
          </a:xfrm>
          <a:prstGeom prst="rect">
            <a:avLst/>
          </a:prstGeom>
          <a:noFill/>
          <a:ln w="12700">
            <a:solidFill>
              <a:prstClr val="black"/>
            </a:solidFill>
          </a:ln>
        </p:spPr>
        <p:txBody>
          <a:bodyPr vert="horz" lIns="91870" tIns="45935" rIns="91870" bIns="45935" rtlCol="0" anchor="ctr"/>
          <a:lstStyle/>
          <a:p>
            <a:pPr lvl="0"/>
            <a:endParaRPr lang="en-US" noProof="0"/>
          </a:p>
        </p:txBody>
      </p:sp>
      <p:sp>
        <p:nvSpPr>
          <p:cNvPr id="5" name="Notes Placeholder 4">
            <a:extLst>
              <a:ext uri="{FF2B5EF4-FFF2-40B4-BE49-F238E27FC236}">
                <a16:creationId xmlns:a16="http://schemas.microsoft.com/office/drawing/2014/main" id="{FD05C8E1-35A9-4F29-A097-31283C01CF19}"/>
              </a:ext>
            </a:extLst>
          </p:cNvPr>
          <p:cNvSpPr>
            <a:spLocks noGrp="1"/>
          </p:cNvSpPr>
          <p:nvPr>
            <p:ph type="body" sz="quarter" idx="3"/>
          </p:nvPr>
        </p:nvSpPr>
        <p:spPr>
          <a:xfrm>
            <a:off x="685800" y="4689475"/>
            <a:ext cx="5486400" cy="4443413"/>
          </a:xfrm>
          <a:prstGeom prst="rect">
            <a:avLst/>
          </a:prstGeom>
        </p:spPr>
        <p:txBody>
          <a:bodyPr vert="horz" lIns="91870" tIns="45935" rIns="91870" bIns="45935"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AF490AEB-67C1-4795-90E7-D67A2CCBBAE9}"/>
              </a:ext>
            </a:extLst>
          </p:cNvPr>
          <p:cNvSpPr>
            <a:spLocks noGrp="1"/>
          </p:cNvSpPr>
          <p:nvPr>
            <p:ph type="ftr" sz="quarter" idx="4"/>
          </p:nvPr>
        </p:nvSpPr>
        <p:spPr>
          <a:xfrm>
            <a:off x="0" y="9377363"/>
            <a:ext cx="2971800" cy="493712"/>
          </a:xfrm>
          <a:prstGeom prst="rect">
            <a:avLst/>
          </a:prstGeom>
        </p:spPr>
        <p:txBody>
          <a:bodyPr vert="horz" lIns="91870" tIns="45935" rIns="91870" bIns="45935"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a:extLst>
              <a:ext uri="{FF2B5EF4-FFF2-40B4-BE49-F238E27FC236}">
                <a16:creationId xmlns:a16="http://schemas.microsoft.com/office/drawing/2014/main" id="{F556336D-1261-4F08-A71F-12704FB1F3B6}"/>
              </a:ext>
            </a:extLst>
          </p:cNvPr>
          <p:cNvSpPr>
            <a:spLocks noGrp="1"/>
          </p:cNvSpPr>
          <p:nvPr>
            <p:ph type="sldNum" sz="quarter" idx="5"/>
          </p:nvPr>
        </p:nvSpPr>
        <p:spPr>
          <a:xfrm>
            <a:off x="3884613" y="9377363"/>
            <a:ext cx="2971800" cy="493712"/>
          </a:xfrm>
          <a:prstGeom prst="rect">
            <a:avLst/>
          </a:prstGeom>
        </p:spPr>
        <p:txBody>
          <a:bodyPr vert="horz" wrap="square" lIns="91870" tIns="45935" rIns="91870" bIns="45935" numCol="1" anchor="b" anchorCtr="0" compatLnSpc="1">
            <a:prstTxWarp prst="textNoShape">
              <a:avLst/>
            </a:prstTxWarp>
          </a:bodyPr>
          <a:lstStyle>
            <a:lvl1pPr algn="r">
              <a:defRPr sz="1200">
                <a:latin typeface="Calibri" panose="020F0502020204030204" pitchFamily="34" charset="0"/>
              </a:defRPr>
            </a:lvl1pPr>
          </a:lstStyle>
          <a:p>
            <a:fld id="{614B6B5B-A520-453D-ADAD-6325481EAB07}" type="slidenum">
              <a:rPr lang="en-US" altLang="en-US"/>
              <a:pPr/>
              <a:t>‹#›</a:t>
            </a:fld>
            <a:endParaRPr lang="en-US" altLang="en-US"/>
          </a:p>
        </p:txBody>
      </p:sp>
    </p:spTree>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Образ слайда 1">
            <a:extLst>
              <a:ext uri="{FF2B5EF4-FFF2-40B4-BE49-F238E27FC236}">
                <a16:creationId xmlns:a16="http://schemas.microsoft.com/office/drawing/2014/main" id="{13EB2661-D3CF-4B8B-B61A-0DBC1B96F22B}"/>
              </a:ext>
            </a:extLst>
          </p:cNvPr>
          <p:cNvSpPr>
            <a:spLocks noGrp="1" noRot="1" noChangeAspect="1" noTextEdit="1"/>
          </p:cNvSpPr>
          <p:nvPr>
            <p:ph type="sldImg"/>
          </p:nvPr>
        </p:nvSpPr>
        <p:spPr bwMode="auto">
          <a:xfrm>
            <a:off x="2809875" y="28575"/>
            <a:ext cx="4225925" cy="31702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Заметки 1">
            <a:extLst>
              <a:ext uri="{FF2B5EF4-FFF2-40B4-BE49-F238E27FC236}">
                <a16:creationId xmlns:a16="http://schemas.microsoft.com/office/drawing/2014/main" id="{7A5C1E64-75D5-4ABF-B391-C1A606E2AF24}"/>
              </a:ext>
            </a:extLst>
          </p:cNvPr>
          <p:cNvSpPr>
            <a:spLocks noGrp="1"/>
          </p:cNvSpPr>
          <p:nvPr>
            <p:ph type="body" sz="quarter" idx="10"/>
          </p:nvPr>
        </p:nvSpPr>
        <p:spPr bwMode="auto">
          <a:xfrm>
            <a:off x="225425" y="3227388"/>
            <a:ext cx="9442450" cy="3060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indent="285750" algn="just" eaLnBrk="1" hangingPunct="1">
              <a:spcBef>
                <a:spcPct val="0"/>
              </a:spcBef>
            </a:pPr>
            <a:endParaRPr lang="ru-RU" altLang="en-US">
              <a:latin typeface="Times New Roman" panose="02020603050405020304" pitchFamily="18" charset="0"/>
              <a:cs typeface="Times New Roman"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Образ слайда 1">
            <a:extLst>
              <a:ext uri="{FF2B5EF4-FFF2-40B4-BE49-F238E27FC236}">
                <a16:creationId xmlns:a16="http://schemas.microsoft.com/office/drawing/2014/main" id="{82892E5F-9C69-4BCB-8410-5FD2C18DBE1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Заметки 2">
            <a:extLst>
              <a:ext uri="{FF2B5EF4-FFF2-40B4-BE49-F238E27FC236}">
                <a16:creationId xmlns:a16="http://schemas.microsoft.com/office/drawing/2014/main" id="{B67BEC93-2D06-4949-92A6-F711887450E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en-US"/>
          </a:p>
        </p:txBody>
      </p:sp>
      <p:sp>
        <p:nvSpPr>
          <p:cNvPr id="43012" name="Номер слайда 3">
            <a:extLst>
              <a:ext uri="{FF2B5EF4-FFF2-40B4-BE49-F238E27FC236}">
                <a16:creationId xmlns:a16="http://schemas.microsoft.com/office/drawing/2014/main" id="{84B8FE9D-39AC-46B7-8345-B4DEC66D315D}"/>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400" eaLnBrk="1" hangingPunct="1">
              <a:buSzPct val="100000"/>
            </a:pPr>
            <a:fld id="{62492A31-CB45-48CD-B5E9-FA67D7E1491C}" type="slidenum">
              <a:rPr lang="en-US" altLang="en-US">
                <a:solidFill>
                  <a:srgbClr val="000000"/>
                </a:solidFill>
                <a:latin typeface="Calibri" panose="020F0502020204030204" pitchFamily="34" charset="0"/>
              </a:rPr>
              <a:pPr defTabSz="914400" eaLnBrk="1" hangingPunct="1">
                <a:buSzPct val="100000"/>
              </a:pPr>
              <a:t>4</a:t>
            </a:fld>
            <a:endParaRPr lang="en-US" altLang="en-US">
              <a:solidFill>
                <a:srgbClr val="000000"/>
              </a:solidFill>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Образ слайда 1">
            <a:extLst>
              <a:ext uri="{FF2B5EF4-FFF2-40B4-BE49-F238E27FC236}">
                <a16:creationId xmlns:a16="http://schemas.microsoft.com/office/drawing/2014/main" id="{BE182A4F-E8D4-4C3F-B95E-550E9EEBBFD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Заметки 2">
            <a:extLst>
              <a:ext uri="{FF2B5EF4-FFF2-40B4-BE49-F238E27FC236}">
                <a16:creationId xmlns:a16="http://schemas.microsoft.com/office/drawing/2014/main" id="{8C5B1480-E8A1-446A-8DBB-95D5E599FEC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en-US"/>
          </a:p>
        </p:txBody>
      </p:sp>
      <p:sp>
        <p:nvSpPr>
          <p:cNvPr id="44036" name="Номер слайда 3">
            <a:extLst>
              <a:ext uri="{FF2B5EF4-FFF2-40B4-BE49-F238E27FC236}">
                <a16:creationId xmlns:a16="http://schemas.microsoft.com/office/drawing/2014/main" id="{6B0F0770-542C-411A-8214-0F3106417037}"/>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SzPct val="100000"/>
            </a:pPr>
            <a:fld id="{E81B9DC2-55F1-440F-A374-F4AC7F678BDF}" type="slidenum">
              <a:rPr lang="en-US" altLang="en-US">
                <a:solidFill>
                  <a:srgbClr val="000000"/>
                </a:solidFill>
                <a:latin typeface="Calibri" panose="020F0502020204030204" pitchFamily="34" charset="0"/>
              </a:rPr>
              <a:pPr eaLnBrk="1" hangingPunct="1">
                <a:buSzPct val="100000"/>
              </a:pPr>
              <a:t>10</a:t>
            </a:fld>
            <a:endParaRPr lang="en-US" altLang="en-US">
              <a:solidFill>
                <a:srgbClr val="000000"/>
              </a:solidFill>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66BA2622-6D5A-413B-9A88-CA779B48C4D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538538" y="273050"/>
            <a:ext cx="4981575"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12">
            <a:extLst>
              <a:ext uri="{FF2B5EF4-FFF2-40B4-BE49-F238E27FC236}">
                <a16:creationId xmlns:a16="http://schemas.microsoft.com/office/drawing/2014/main" id="{6B328507-821A-483E-9984-DA0944BF3C44}"/>
              </a:ext>
            </a:extLst>
          </p:cNvPr>
          <p:cNvSpPr txBox="1">
            <a:spLocks/>
          </p:cNvSpPr>
          <p:nvPr userDrawn="1"/>
        </p:nvSpPr>
        <p:spPr>
          <a:xfrm>
            <a:off x="8516938" y="98425"/>
            <a:ext cx="847725" cy="536575"/>
          </a:xfrm>
          <a:prstGeom prst="rect">
            <a:avLst/>
          </a:prstGeom>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SzPct val="100000"/>
            </a:pPr>
            <a:fld id="{CC68855F-F5C8-45DA-BCEB-64D80F9A592E}" type="slidenum">
              <a:rPr lang="en-US" altLang="en-US" sz="2200">
                <a:solidFill>
                  <a:srgbClr val="DEAA46"/>
                </a:solidFill>
                <a:latin typeface="DINPro-Light"/>
                <a:ea typeface="DINPro-Light"/>
                <a:cs typeface="DINPro-Light"/>
              </a:rPr>
              <a:pPr eaLnBrk="1" hangingPunct="1">
                <a:buSzPct val="100000"/>
              </a:pPr>
              <a:t>‹#›</a:t>
            </a:fld>
            <a:endParaRPr lang="en-US" altLang="en-US" sz="2200">
              <a:solidFill>
                <a:srgbClr val="DEAA46"/>
              </a:solidFill>
              <a:latin typeface="DINPro-Light"/>
              <a:ea typeface="DINPro-Light"/>
              <a:cs typeface="DINPro-Light"/>
            </a:endParaRPr>
          </a:p>
        </p:txBody>
      </p:sp>
      <p:sp>
        <p:nvSpPr>
          <p:cNvPr id="2" name="Title 1"/>
          <p:cNvSpPr>
            <a:spLocks noGrp="1"/>
          </p:cNvSpPr>
          <p:nvPr>
            <p:ph type="ctrTitle"/>
          </p:nvPr>
        </p:nvSpPr>
        <p:spPr>
          <a:xfrm>
            <a:off x="685800" y="2130919"/>
            <a:ext cx="7772400" cy="1470366"/>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7100"/>
            <a:ext cx="6400800" cy="1753006"/>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6" name="Date Placeholder 3">
            <a:extLst>
              <a:ext uri="{FF2B5EF4-FFF2-40B4-BE49-F238E27FC236}">
                <a16:creationId xmlns:a16="http://schemas.microsoft.com/office/drawing/2014/main" id="{9F9E219D-BA80-4E09-8E5A-05E0C73E9EA4}"/>
              </a:ext>
            </a:extLst>
          </p:cNvPr>
          <p:cNvSpPr>
            <a:spLocks noGrp="1"/>
          </p:cNvSpPr>
          <p:nvPr>
            <p:ph type="dt" sz="half" idx="10"/>
          </p:nvPr>
        </p:nvSpPr>
        <p:spPr>
          <a:xfrm>
            <a:off x="457200" y="6357938"/>
            <a:ext cx="2133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7" name="Footer Placeholder 4">
            <a:extLst>
              <a:ext uri="{FF2B5EF4-FFF2-40B4-BE49-F238E27FC236}">
                <a16:creationId xmlns:a16="http://schemas.microsoft.com/office/drawing/2014/main" id="{584C0568-2D1E-4461-B156-5115794F687A}"/>
              </a:ext>
            </a:extLst>
          </p:cNvPr>
          <p:cNvSpPr>
            <a:spLocks noGrp="1"/>
          </p:cNvSpPr>
          <p:nvPr>
            <p:ph type="ftr" sz="quarter" idx="11"/>
          </p:nvPr>
        </p:nvSpPr>
        <p:spPr>
          <a:xfrm>
            <a:off x="3124200" y="6357938"/>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8" name="Slide Number Placeholder 5">
            <a:extLst>
              <a:ext uri="{FF2B5EF4-FFF2-40B4-BE49-F238E27FC236}">
                <a16:creationId xmlns:a16="http://schemas.microsoft.com/office/drawing/2014/main" id="{9311FBF8-4B7E-4124-AAD9-0A2DF2D825E1}"/>
              </a:ext>
            </a:extLst>
          </p:cNvPr>
          <p:cNvSpPr>
            <a:spLocks noGrp="1"/>
          </p:cNvSpPr>
          <p:nvPr>
            <p:ph type="sldNum" sz="quarter" idx="12"/>
          </p:nvPr>
        </p:nvSpPr>
        <p:spPr>
          <a:xfrm>
            <a:off x="6553200" y="6357938"/>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anose="020F0502020204030204" pitchFamily="34" charset="0"/>
              </a:defRPr>
            </a:lvl1pPr>
          </a:lstStyle>
          <a:p>
            <a:fld id="{4EAB56AF-A1AC-41C2-BE4A-B69EA15C46ED}" type="slidenum">
              <a:rPr lang="en-US" altLang="en-US"/>
              <a:pPr/>
              <a:t>‹#›</a:t>
            </a:fld>
            <a:endParaRPr lang="en-US" altLang="en-US"/>
          </a:p>
        </p:txBody>
      </p:sp>
    </p:spTree>
    <p:extLst>
      <p:ext uri="{BB962C8B-B14F-4D97-AF65-F5344CB8AC3E}">
        <p14:creationId xmlns:p14="http://schemas.microsoft.com/office/powerpoint/2010/main" val="38777074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701"/>
            <a:ext cx="8229600" cy="1143265"/>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572"/>
            <a:ext cx="8229600" cy="4527011"/>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01ACEA-45CE-467F-99EE-FB8FE9E051A2}"/>
              </a:ext>
            </a:extLst>
          </p:cNvPr>
          <p:cNvSpPr>
            <a:spLocks noGrp="1"/>
          </p:cNvSpPr>
          <p:nvPr>
            <p:ph type="dt" sz="half" idx="10"/>
          </p:nvPr>
        </p:nvSpPr>
        <p:spPr>
          <a:xfrm>
            <a:off x="457200" y="6357938"/>
            <a:ext cx="2133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5" name="Footer Placeholder 4">
            <a:extLst>
              <a:ext uri="{FF2B5EF4-FFF2-40B4-BE49-F238E27FC236}">
                <a16:creationId xmlns:a16="http://schemas.microsoft.com/office/drawing/2014/main" id="{F41150DD-80DD-4838-AAB4-816C820A29FC}"/>
              </a:ext>
            </a:extLst>
          </p:cNvPr>
          <p:cNvSpPr>
            <a:spLocks noGrp="1"/>
          </p:cNvSpPr>
          <p:nvPr>
            <p:ph type="ftr" sz="quarter" idx="11"/>
          </p:nvPr>
        </p:nvSpPr>
        <p:spPr>
          <a:xfrm>
            <a:off x="3124200" y="6357938"/>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id="{DC2D96EF-EC62-4B0E-8789-BD8F55675FEB}"/>
              </a:ext>
            </a:extLst>
          </p:cNvPr>
          <p:cNvSpPr>
            <a:spLocks noGrp="1"/>
          </p:cNvSpPr>
          <p:nvPr>
            <p:ph type="sldNum" sz="quarter" idx="12"/>
          </p:nvPr>
        </p:nvSpPr>
        <p:spPr>
          <a:xfrm>
            <a:off x="6553200" y="6357938"/>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anose="020F0502020204030204" pitchFamily="34" charset="0"/>
              </a:defRPr>
            </a:lvl1pPr>
          </a:lstStyle>
          <a:p>
            <a:fld id="{E9298C57-C83C-4C67-A52F-8486C10F4993}" type="slidenum">
              <a:rPr lang="en-US" altLang="en-US"/>
              <a:pPr/>
              <a:t>‹#›</a:t>
            </a:fld>
            <a:endParaRPr lang="en-US" altLang="en-US"/>
          </a:p>
        </p:txBody>
      </p:sp>
    </p:spTree>
    <p:extLst>
      <p:ext uri="{BB962C8B-B14F-4D97-AF65-F5344CB8AC3E}">
        <p14:creationId xmlns:p14="http://schemas.microsoft.com/office/powerpoint/2010/main" val="7468702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702"/>
            <a:ext cx="2057400" cy="5852880"/>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702"/>
            <a:ext cx="6019800" cy="585288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1AC0B1-C44F-486F-829A-3FD7DDC81E0E}"/>
              </a:ext>
            </a:extLst>
          </p:cNvPr>
          <p:cNvSpPr>
            <a:spLocks noGrp="1"/>
          </p:cNvSpPr>
          <p:nvPr>
            <p:ph type="dt" sz="half" idx="10"/>
          </p:nvPr>
        </p:nvSpPr>
        <p:spPr>
          <a:xfrm>
            <a:off x="457200" y="6357938"/>
            <a:ext cx="2133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5" name="Footer Placeholder 4">
            <a:extLst>
              <a:ext uri="{FF2B5EF4-FFF2-40B4-BE49-F238E27FC236}">
                <a16:creationId xmlns:a16="http://schemas.microsoft.com/office/drawing/2014/main" id="{A91B3C96-FF62-4BB7-9EBB-8FC69F764B0D}"/>
              </a:ext>
            </a:extLst>
          </p:cNvPr>
          <p:cNvSpPr>
            <a:spLocks noGrp="1"/>
          </p:cNvSpPr>
          <p:nvPr>
            <p:ph type="ftr" sz="quarter" idx="11"/>
          </p:nvPr>
        </p:nvSpPr>
        <p:spPr>
          <a:xfrm>
            <a:off x="3124200" y="6357938"/>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id="{28EDC599-79AF-4746-8125-07D59C5C22C2}"/>
              </a:ext>
            </a:extLst>
          </p:cNvPr>
          <p:cNvSpPr>
            <a:spLocks noGrp="1"/>
          </p:cNvSpPr>
          <p:nvPr>
            <p:ph type="sldNum" sz="quarter" idx="12"/>
          </p:nvPr>
        </p:nvSpPr>
        <p:spPr>
          <a:xfrm>
            <a:off x="6553200" y="6357938"/>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anose="020F0502020204030204" pitchFamily="34" charset="0"/>
              </a:defRPr>
            </a:lvl1pPr>
          </a:lstStyle>
          <a:p>
            <a:fld id="{E7826883-CA0B-4E35-BFCF-ACB0634554D6}" type="slidenum">
              <a:rPr lang="en-US" altLang="en-US"/>
              <a:pPr/>
              <a:t>‹#›</a:t>
            </a:fld>
            <a:endParaRPr lang="en-US" altLang="en-US"/>
          </a:p>
        </p:txBody>
      </p:sp>
    </p:spTree>
    <p:extLst>
      <p:ext uri="{BB962C8B-B14F-4D97-AF65-F5344CB8AC3E}">
        <p14:creationId xmlns:p14="http://schemas.microsoft.com/office/powerpoint/2010/main" val="14110805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704"/>
            <a:ext cx="8229600" cy="1143266"/>
          </a:xfrm>
          <a:prstGeom prst="rect">
            <a:avLst/>
          </a:prstGeom>
        </p:spPr>
        <p:txBody>
          <a:bodyPr/>
          <a:lstStyle/>
          <a:p>
            <a:r>
              <a:rPr lang="ru-RU"/>
              <a:t>Образец заголовка</a:t>
            </a:r>
          </a:p>
        </p:txBody>
      </p:sp>
      <p:sp>
        <p:nvSpPr>
          <p:cNvPr id="3" name="Содержимое 2"/>
          <p:cNvSpPr>
            <a:spLocks noGrp="1"/>
          </p:cNvSpPr>
          <p:nvPr>
            <p:ph idx="1"/>
          </p:nvPr>
        </p:nvSpPr>
        <p:spPr>
          <a:xfrm>
            <a:off x="457200" y="1600573"/>
            <a:ext cx="8229600" cy="4527011"/>
          </a:xfrm>
          <a:prstGeom prst="rect">
            <a:avLst/>
          </a:prstGeo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FD95098B-89CC-4A6B-A0AC-5DE2E23EA5FC}"/>
              </a:ext>
            </a:extLst>
          </p:cNvPr>
          <p:cNvSpPr>
            <a:spLocks noGrp="1"/>
          </p:cNvSpPr>
          <p:nvPr>
            <p:ph type="dt" sz="half" idx="10"/>
          </p:nvPr>
        </p:nvSpPr>
        <p:spPr>
          <a:xfrm>
            <a:off x="457200" y="6357938"/>
            <a:ext cx="2133600" cy="365125"/>
          </a:xfrm>
          <a:prstGeom prst="rect">
            <a:avLst/>
          </a:prstGeom>
        </p:spPr>
        <p:txBody>
          <a:bodyPr/>
          <a:lstStyle>
            <a:lvl1pPr fontAlgn="auto">
              <a:spcBef>
                <a:spcPts val="0"/>
              </a:spcBef>
              <a:spcAft>
                <a:spcPts val="0"/>
              </a:spcAft>
              <a:defRPr>
                <a:latin typeface="+mn-lt"/>
                <a:cs typeface="+mn-cs"/>
              </a:defRPr>
            </a:lvl1pPr>
          </a:lstStyle>
          <a:p>
            <a:pPr>
              <a:defRPr/>
            </a:pPr>
            <a:endParaRPr lang="ru-RU"/>
          </a:p>
        </p:txBody>
      </p:sp>
      <p:sp>
        <p:nvSpPr>
          <p:cNvPr id="5" name="Нижний колонтитул 4">
            <a:extLst>
              <a:ext uri="{FF2B5EF4-FFF2-40B4-BE49-F238E27FC236}">
                <a16:creationId xmlns:a16="http://schemas.microsoft.com/office/drawing/2014/main" id="{1D1A2189-5FB0-42E0-8F06-9342075F6811}"/>
              </a:ext>
            </a:extLst>
          </p:cNvPr>
          <p:cNvSpPr>
            <a:spLocks noGrp="1"/>
          </p:cNvSpPr>
          <p:nvPr>
            <p:ph type="ftr" sz="quarter" idx="11"/>
          </p:nvPr>
        </p:nvSpPr>
        <p:spPr>
          <a:xfrm>
            <a:off x="3124200" y="6357938"/>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ru-RU"/>
          </a:p>
        </p:txBody>
      </p:sp>
      <p:sp>
        <p:nvSpPr>
          <p:cNvPr id="6" name="Номер слайда 5">
            <a:extLst>
              <a:ext uri="{FF2B5EF4-FFF2-40B4-BE49-F238E27FC236}">
                <a16:creationId xmlns:a16="http://schemas.microsoft.com/office/drawing/2014/main" id="{40985714-3D08-4A05-AEA6-71D6908BD4F7}"/>
              </a:ext>
            </a:extLst>
          </p:cNvPr>
          <p:cNvSpPr>
            <a:spLocks noGrp="1"/>
          </p:cNvSpPr>
          <p:nvPr>
            <p:ph type="sldNum" sz="quarter" idx="12"/>
          </p:nvPr>
        </p:nvSpPr>
        <p:spPr>
          <a:xfrm>
            <a:off x="6553200" y="6357938"/>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anose="020F0502020204030204" pitchFamily="34" charset="0"/>
              </a:defRPr>
            </a:lvl1pPr>
          </a:lstStyle>
          <a:p>
            <a:fld id="{0BE0BF23-AFB9-4170-9F4A-828ADA271BEF}" type="slidenum">
              <a:rPr lang="ru-RU" altLang="en-US"/>
              <a:pPr/>
              <a:t>‹#›</a:t>
            </a:fld>
            <a:endParaRPr lang="ru-RU" altLang="en-US"/>
          </a:p>
        </p:txBody>
      </p:sp>
    </p:spTree>
    <p:extLst>
      <p:ext uri="{BB962C8B-B14F-4D97-AF65-F5344CB8AC3E}">
        <p14:creationId xmlns:p14="http://schemas.microsoft.com/office/powerpoint/2010/main" val="41366119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70E62514-18DF-4ED8-AA4A-29C28877818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38538" y="273050"/>
            <a:ext cx="4981575"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12">
            <a:extLst>
              <a:ext uri="{FF2B5EF4-FFF2-40B4-BE49-F238E27FC236}">
                <a16:creationId xmlns:a16="http://schemas.microsoft.com/office/drawing/2014/main" id="{6F903A98-34DC-4742-8F1B-2DD3BB74C14E}"/>
              </a:ext>
            </a:extLst>
          </p:cNvPr>
          <p:cNvSpPr txBox="1">
            <a:spLocks/>
          </p:cNvSpPr>
          <p:nvPr/>
        </p:nvSpPr>
        <p:spPr>
          <a:xfrm>
            <a:off x="8516938" y="98425"/>
            <a:ext cx="847725" cy="536575"/>
          </a:xfrm>
          <a:prstGeom prst="rect">
            <a:avLst/>
          </a:prstGeom>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SzPct val="100000"/>
            </a:pPr>
            <a:fld id="{7615AEDE-8F11-4C91-B01D-D64617BB9E60}" type="slidenum">
              <a:rPr lang="en-US" altLang="en-US" sz="2200">
                <a:solidFill>
                  <a:srgbClr val="DEAA46"/>
                </a:solidFill>
                <a:latin typeface="DINPro-Light"/>
                <a:ea typeface="DINPro-Light"/>
                <a:cs typeface="DINPro-Light"/>
              </a:rPr>
              <a:pPr eaLnBrk="1" hangingPunct="1">
                <a:buSzPct val="100000"/>
              </a:pPr>
              <a:t>‹#›</a:t>
            </a:fld>
            <a:endParaRPr lang="en-US" altLang="en-US" sz="2200">
              <a:solidFill>
                <a:srgbClr val="DEAA46"/>
              </a:solidFill>
              <a:latin typeface="DINPro-Light"/>
              <a:ea typeface="DINPro-Light"/>
              <a:cs typeface="DINPro-Light"/>
            </a:endParaRPr>
          </a:p>
        </p:txBody>
      </p:sp>
      <p:sp>
        <p:nvSpPr>
          <p:cNvPr id="2" name="Title 1"/>
          <p:cNvSpPr>
            <a:spLocks noGrp="1"/>
          </p:cNvSpPr>
          <p:nvPr>
            <p:ph type="ctrTitle"/>
          </p:nvPr>
        </p:nvSpPr>
        <p:spPr>
          <a:xfrm>
            <a:off x="685800" y="2130931"/>
            <a:ext cx="7772400" cy="147036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7100"/>
            <a:ext cx="6400800" cy="1753006"/>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6" name="Date Placeholder 3">
            <a:extLst>
              <a:ext uri="{FF2B5EF4-FFF2-40B4-BE49-F238E27FC236}">
                <a16:creationId xmlns:a16="http://schemas.microsoft.com/office/drawing/2014/main" id="{75CB28BF-7ADC-45F3-8D00-94BAFA9A189D}"/>
              </a:ext>
            </a:extLst>
          </p:cNvPr>
          <p:cNvSpPr>
            <a:spLocks noGrp="1"/>
          </p:cNvSpPr>
          <p:nvPr>
            <p:ph type="dt" sz="half" idx="10"/>
          </p:nvPr>
        </p:nvSpPr>
        <p:spPr>
          <a:xfrm>
            <a:off x="457200" y="6357938"/>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endParaRPr lang="ru-RU"/>
          </a:p>
        </p:txBody>
      </p:sp>
      <p:sp>
        <p:nvSpPr>
          <p:cNvPr id="7" name="Footer Placeholder 4">
            <a:extLst>
              <a:ext uri="{FF2B5EF4-FFF2-40B4-BE49-F238E27FC236}">
                <a16:creationId xmlns:a16="http://schemas.microsoft.com/office/drawing/2014/main" id="{5ACF3055-05A1-4EE1-A519-35B025A2EA34}"/>
              </a:ext>
            </a:extLst>
          </p:cNvPr>
          <p:cNvSpPr>
            <a:spLocks noGrp="1"/>
          </p:cNvSpPr>
          <p:nvPr>
            <p:ph type="ftr" sz="quarter" idx="11"/>
          </p:nvPr>
        </p:nvSpPr>
        <p:spPr>
          <a:xfrm>
            <a:off x="3124200" y="6357938"/>
            <a:ext cx="2895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endParaRPr lang="ru-RU"/>
          </a:p>
        </p:txBody>
      </p:sp>
      <p:sp>
        <p:nvSpPr>
          <p:cNvPr id="8" name="Slide Number Placeholder 5">
            <a:extLst>
              <a:ext uri="{FF2B5EF4-FFF2-40B4-BE49-F238E27FC236}">
                <a16:creationId xmlns:a16="http://schemas.microsoft.com/office/drawing/2014/main" id="{29649225-42ED-49F6-B48B-8625B51B6E4B}"/>
              </a:ext>
            </a:extLst>
          </p:cNvPr>
          <p:cNvSpPr>
            <a:spLocks noGrp="1"/>
          </p:cNvSpPr>
          <p:nvPr>
            <p:ph type="sldNum" sz="quarter" idx="12"/>
          </p:nvPr>
        </p:nvSpPr>
        <p:spPr>
          <a:xfrm>
            <a:off x="6553200" y="6357938"/>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anose="020F0502020204030204" pitchFamily="34" charset="0"/>
              </a:defRPr>
            </a:lvl1pPr>
          </a:lstStyle>
          <a:p>
            <a:fld id="{FDBE2D12-94F0-4CD5-A683-38BAB33A5808}" type="slidenum">
              <a:rPr lang="ru-RU" altLang="en-US"/>
              <a:pPr/>
              <a:t>‹#›</a:t>
            </a:fld>
            <a:endParaRPr lang="ru-RU" altLang="en-US"/>
          </a:p>
        </p:txBody>
      </p:sp>
    </p:spTree>
    <p:extLst>
      <p:ext uri="{BB962C8B-B14F-4D97-AF65-F5344CB8AC3E}">
        <p14:creationId xmlns:p14="http://schemas.microsoft.com/office/powerpoint/2010/main" val="21364346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Slide Number Placeholder 12">
            <a:extLst>
              <a:ext uri="{FF2B5EF4-FFF2-40B4-BE49-F238E27FC236}">
                <a16:creationId xmlns:a16="http://schemas.microsoft.com/office/drawing/2014/main" id="{97C1498C-4BBE-4101-A528-02F240A1DF78}"/>
              </a:ext>
            </a:extLst>
          </p:cNvPr>
          <p:cNvSpPr txBox="1">
            <a:spLocks/>
          </p:cNvSpPr>
          <p:nvPr/>
        </p:nvSpPr>
        <p:spPr>
          <a:xfrm>
            <a:off x="8516938" y="98425"/>
            <a:ext cx="847725" cy="536575"/>
          </a:xfrm>
          <a:prstGeom prst="rect">
            <a:avLst/>
          </a:prstGeom>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SzPct val="100000"/>
            </a:pPr>
            <a:fld id="{4275B463-929B-4B55-B969-EBD250039942}" type="slidenum">
              <a:rPr lang="en-US" altLang="en-US" sz="2200">
                <a:solidFill>
                  <a:srgbClr val="DEAA46"/>
                </a:solidFill>
                <a:latin typeface="DINPro-Light"/>
                <a:ea typeface="DINPro-Light"/>
                <a:cs typeface="DINPro-Light"/>
              </a:rPr>
              <a:pPr eaLnBrk="1" hangingPunct="1">
                <a:buSzPct val="100000"/>
              </a:pPr>
              <a:t>‹#›</a:t>
            </a:fld>
            <a:endParaRPr lang="en-US" altLang="en-US" sz="2200">
              <a:solidFill>
                <a:srgbClr val="DEAA46"/>
              </a:solidFill>
              <a:latin typeface="DINPro-Light"/>
              <a:ea typeface="DINPro-Light"/>
              <a:cs typeface="DINPro-Light"/>
            </a:endParaRPr>
          </a:p>
        </p:txBody>
      </p:sp>
      <p:sp>
        <p:nvSpPr>
          <p:cNvPr id="3" name="Slide Number Placeholder 12">
            <a:extLst>
              <a:ext uri="{FF2B5EF4-FFF2-40B4-BE49-F238E27FC236}">
                <a16:creationId xmlns:a16="http://schemas.microsoft.com/office/drawing/2014/main" id="{DF066DE5-5C98-400A-9444-89AE27D8A30C}"/>
              </a:ext>
            </a:extLst>
          </p:cNvPr>
          <p:cNvSpPr txBox="1">
            <a:spLocks/>
          </p:cNvSpPr>
          <p:nvPr userDrawn="1"/>
        </p:nvSpPr>
        <p:spPr>
          <a:xfrm>
            <a:off x="8516938" y="98425"/>
            <a:ext cx="847725" cy="536575"/>
          </a:xfrm>
          <a:prstGeom prst="rect">
            <a:avLst/>
          </a:prstGeom>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SzPct val="100000"/>
            </a:pPr>
            <a:fld id="{5527C97E-C81E-4466-AD6A-6F76A8E93027}" type="slidenum">
              <a:rPr lang="en-US" altLang="en-US" sz="2200">
                <a:solidFill>
                  <a:srgbClr val="DEAA46"/>
                </a:solidFill>
                <a:latin typeface="DINPro-Light"/>
                <a:ea typeface="DINPro-Light"/>
                <a:cs typeface="DINPro-Light"/>
              </a:rPr>
              <a:pPr eaLnBrk="1" hangingPunct="1">
                <a:buSzPct val="100000"/>
              </a:pPr>
              <a:t>‹#›</a:t>
            </a:fld>
            <a:endParaRPr lang="en-US" altLang="en-US" sz="2200">
              <a:solidFill>
                <a:srgbClr val="DEAA46"/>
              </a:solidFill>
              <a:latin typeface="DINPro-Light"/>
              <a:ea typeface="DINPro-Light"/>
              <a:cs typeface="DINPro-Light"/>
            </a:endParaRPr>
          </a:p>
        </p:txBody>
      </p:sp>
    </p:spTree>
    <p:extLst>
      <p:ext uri="{BB962C8B-B14F-4D97-AF65-F5344CB8AC3E}">
        <p14:creationId xmlns:p14="http://schemas.microsoft.com/office/powerpoint/2010/main" val="17247132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79797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701"/>
            <a:ext cx="8229600" cy="1143265"/>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577"/>
            <a:ext cx="4038600" cy="4527011"/>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577"/>
            <a:ext cx="4038600" cy="4527011"/>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271812A-A96D-4FC6-8A3A-D59A4ABEBF8B}"/>
              </a:ext>
            </a:extLst>
          </p:cNvPr>
          <p:cNvSpPr>
            <a:spLocks noGrp="1"/>
          </p:cNvSpPr>
          <p:nvPr>
            <p:ph type="dt" sz="half" idx="10"/>
          </p:nvPr>
        </p:nvSpPr>
        <p:spPr>
          <a:xfrm>
            <a:off x="457200" y="6357938"/>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endParaRPr lang="ru-RU"/>
          </a:p>
        </p:txBody>
      </p:sp>
      <p:sp>
        <p:nvSpPr>
          <p:cNvPr id="6" name="Footer Placeholder 5">
            <a:extLst>
              <a:ext uri="{FF2B5EF4-FFF2-40B4-BE49-F238E27FC236}">
                <a16:creationId xmlns:a16="http://schemas.microsoft.com/office/drawing/2014/main" id="{787AF02D-5897-4A50-B9D3-BDE757A13510}"/>
              </a:ext>
            </a:extLst>
          </p:cNvPr>
          <p:cNvSpPr>
            <a:spLocks noGrp="1"/>
          </p:cNvSpPr>
          <p:nvPr>
            <p:ph type="ftr" sz="quarter" idx="11"/>
          </p:nvPr>
        </p:nvSpPr>
        <p:spPr>
          <a:xfrm>
            <a:off x="3124200" y="6357938"/>
            <a:ext cx="2895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endParaRPr lang="ru-RU"/>
          </a:p>
        </p:txBody>
      </p:sp>
      <p:sp>
        <p:nvSpPr>
          <p:cNvPr id="7" name="Slide Number Placeholder 6">
            <a:extLst>
              <a:ext uri="{FF2B5EF4-FFF2-40B4-BE49-F238E27FC236}">
                <a16:creationId xmlns:a16="http://schemas.microsoft.com/office/drawing/2014/main" id="{4D932673-A6FD-4ACE-BD6B-0C87A53014F8}"/>
              </a:ext>
            </a:extLst>
          </p:cNvPr>
          <p:cNvSpPr>
            <a:spLocks noGrp="1"/>
          </p:cNvSpPr>
          <p:nvPr>
            <p:ph type="sldNum" sz="quarter" idx="12"/>
          </p:nvPr>
        </p:nvSpPr>
        <p:spPr>
          <a:xfrm>
            <a:off x="6553200" y="6357938"/>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anose="020F0502020204030204" pitchFamily="34" charset="0"/>
              </a:defRPr>
            </a:lvl1pPr>
          </a:lstStyle>
          <a:p>
            <a:fld id="{1D550B6B-F26F-4112-8732-616AC087424A}" type="slidenum">
              <a:rPr lang="ru-RU" altLang="en-US"/>
              <a:pPr/>
              <a:t>‹#›</a:t>
            </a:fld>
            <a:endParaRPr lang="ru-RU" altLang="en-US"/>
          </a:p>
        </p:txBody>
      </p:sp>
    </p:spTree>
    <p:extLst>
      <p:ext uri="{BB962C8B-B14F-4D97-AF65-F5344CB8AC3E}">
        <p14:creationId xmlns:p14="http://schemas.microsoft.com/office/powerpoint/2010/main" val="30221253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701"/>
            <a:ext cx="8229600" cy="1143265"/>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469"/>
            <a:ext cx="4040188" cy="63991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5379"/>
            <a:ext cx="4040188" cy="3952203"/>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535469"/>
            <a:ext cx="4041775" cy="63991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2175379"/>
            <a:ext cx="4041775" cy="3952203"/>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CFD9E04-139D-4288-895F-99808C581FC3}"/>
              </a:ext>
            </a:extLst>
          </p:cNvPr>
          <p:cNvSpPr>
            <a:spLocks noGrp="1"/>
          </p:cNvSpPr>
          <p:nvPr>
            <p:ph type="dt" sz="half" idx="10"/>
          </p:nvPr>
        </p:nvSpPr>
        <p:spPr>
          <a:xfrm>
            <a:off x="457200" y="6357938"/>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endParaRPr lang="ru-RU"/>
          </a:p>
        </p:txBody>
      </p:sp>
      <p:sp>
        <p:nvSpPr>
          <p:cNvPr id="8" name="Footer Placeholder 7">
            <a:extLst>
              <a:ext uri="{FF2B5EF4-FFF2-40B4-BE49-F238E27FC236}">
                <a16:creationId xmlns:a16="http://schemas.microsoft.com/office/drawing/2014/main" id="{3D91BE1D-BDF2-42AD-9316-ED096F65F231}"/>
              </a:ext>
            </a:extLst>
          </p:cNvPr>
          <p:cNvSpPr>
            <a:spLocks noGrp="1"/>
          </p:cNvSpPr>
          <p:nvPr>
            <p:ph type="ftr" sz="quarter" idx="11"/>
          </p:nvPr>
        </p:nvSpPr>
        <p:spPr>
          <a:xfrm>
            <a:off x="3124200" y="6357938"/>
            <a:ext cx="2895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endParaRPr lang="ru-RU"/>
          </a:p>
        </p:txBody>
      </p:sp>
      <p:sp>
        <p:nvSpPr>
          <p:cNvPr id="9" name="Slide Number Placeholder 8">
            <a:extLst>
              <a:ext uri="{FF2B5EF4-FFF2-40B4-BE49-F238E27FC236}">
                <a16:creationId xmlns:a16="http://schemas.microsoft.com/office/drawing/2014/main" id="{19AA18F0-A4DA-460C-B371-1ED3BC7218C2}"/>
              </a:ext>
            </a:extLst>
          </p:cNvPr>
          <p:cNvSpPr>
            <a:spLocks noGrp="1"/>
          </p:cNvSpPr>
          <p:nvPr>
            <p:ph type="sldNum" sz="quarter" idx="12"/>
          </p:nvPr>
        </p:nvSpPr>
        <p:spPr>
          <a:xfrm>
            <a:off x="6553200" y="6357938"/>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anose="020F0502020204030204" pitchFamily="34" charset="0"/>
              </a:defRPr>
            </a:lvl1pPr>
          </a:lstStyle>
          <a:p>
            <a:fld id="{2CFDED54-B864-4481-9799-E1D20E68E83A}" type="slidenum">
              <a:rPr lang="ru-RU" altLang="en-US"/>
              <a:pPr/>
              <a:t>‹#›</a:t>
            </a:fld>
            <a:endParaRPr lang="ru-RU" altLang="en-US"/>
          </a:p>
        </p:txBody>
      </p:sp>
    </p:spTree>
    <p:extLst>
      <p:ext uri="{BB962C8B-B14F-4D97-AF65-F5344CB8AC3E}">
        <p14:creationId xmlns:p14="http://schemas.microsoft.com/office/powerpoint/2010/main" val="27177565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701"/>
            <a:ext cx="8229600" cy="1143265"/>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929AA4E6-E241-481F-A081-063A5D555FF2}"/>
              </a:ext>
            </a:extLst>
          </p:cNvPr>
          <p:cNvSpPr>
            <a:spLocks noGrp="1"/>
          </p:cNvSpPr>
          <p:nvPr>
            <p:ph type="dt" sz="half" idx="10"/>
          </p:nvPr>
        </p:nvSpPr>
        <p:spPr>
          <a:xfrm>
            <a:off x="457200" y="6357938"/>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endParaRPr lang="ru-RU"/>
          </a:p>
        </p:txBody>
      </p:sp>
      <p:sp>
        <p:nvSpPr>
          <p:cNvPr id="4" name="Footer Placeholder 3">
            <a:extLst>
              <a:ext uri="{FF2B5EF4-FFF2-40B4-BE49-F238E27FC236}">
                <a16:creationId xmlns:a16="http://schemas.microsoft.com/office/drawing/2014/main" id="{27550553-116D-4680-8ADF-C01BCE9D3369}"/>
              </a:ext>
            </a:extLst>
          </p:cNvPr>
          <p:cNvSpPr>
            <a:spLocks noGrp="1"/>
          </p:cNvSpPr>
          <p:nvPr>
            <p:ph type="ftr" sz="quarter" idx="11"/>
          </p:nvPr>
        </p:nvSpPr>
        <p:spPr>
          <a:xfrm>
            <a:off x="3124200" y="6357938"/>
            <a:ext cx="2895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endParaRPr lang="ru-RU"/>
          </a:p>
        </p:txBody>
      </p:sp>
      <p:sp>
        <p:nvSpPr>
          <p:cNvPr id="5" name="Slide Number Placeholder 4">
            <a:extLst>
              <a:ext uri="{FF2B5EF4-FFF2-40B4-BE49-F238E27FC236}">
                <a16:creationId xmlns:a16="http://schemas.microsoft.com/office/drawing/2014/main" id="{BAC9422C-040A-493B-8636-BB44DFCF362A}"/>
              </a:ext>
            </a:extLst>
          </p:cNvPr>
          <p:cNvSpPr>
            <a:spLocks noGrp="1"/>
          </p:cNvSpPr>
          <p:nvPr>
            <p:ph type="sldNum" sz="quarter" idx="12"/>
          </p:nvPr>
        </p:nvSpPr>
        <p:spPr>
          <a:xfrm>
            <a:off x="6553200" y="6357938"/>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anose="020F0502020204030204" pitchFamily="34" charset="0"/>
              </a:defRPr>
            </a:lvl1pPr>
          </a:lstStyle>
          <a:p>
            <a:fld id="{3010673E-B332-4232-903D-64A16D5BCBCD}" type="slidenum">
              <a:rPr lang="ru-RU" altLang="en-US"/>
              <a:pPr/>
              <a:t>‹#›</a:t>
            </a:fld>
            <a:endParaRPr lang="ru-RU" altLang="en-US"/>
          </a:p>
        </p:txBody>
      </p:sp>
    </p:spTree>
    <p:extLst>
      <p:ext uri="{BB962C8B-B14F-4D97-AF65-F5344CB8AC3E}">
        <p14:creationId xmlns:p14="http://schemas.microsoft.com/office/powerpoint/2010/main" val="13831106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447DFDA-1D0C-4559-9538-6B1A6C4AF895}"/>
              </a:ext>
            </a:extLst>
          </p:cNvPr>
          <p:cNvSpPr>
            <a:spLocks noGrp="1"/>
          </p:cNvSpPr>
          <p:nvPr>
            <p:ph type="dt" sz="half" idx="10"/>
          </p:nvPr>
        </p:nvSpPr>
        <p:spPr>
          <a:xfrm>
            <a:off x="457200" y="6357938"/>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endParaRPr lang="ru-RU"/>
          </a:p>
        </p:txBody>
      </p:sp>
      <p:sp>
        <p:nvSpPr>
          <p:cNvPr id="3" name="Footer Placeholder 2">
            <a:extLst>
              <a:ext uri="{FF2B5EF4-FFF2-40B4-BE49-F238E27FC236}">
                <a16:creationId xmlns:a16="http://schemas.microsoft.com/office/drawing/2014/main" id="{ADA5CF46-39CA-4D6C-9642-E5997F40B9E1}"/>
              </a:ext>
            </a:extLst>
          </p:cNvPr>
          <p:cNvSpPr>
            <a:spLocks noGrp="1"/>
          </p:cNvSpPr>
          <p:nvPr>
            <p:ph type="ftr" sz="quarter" idx="11"/>
          </p:nvPr>
        </p:nvSpPr>
        <p:spPr>
          <a:xfrm>
            <a:off x="3124200" y="6357938"/>
            <a:ext cx="2895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endParaRPr lang="ru-RU"/>
          </a:p>
        </p:txBody>
      </p:sp>
      <p:sp>
        <p:nvSpPr>
          <p:cNvPr id="4" name="Slide Number Placeholder 3">
            <a:extLst>
              <a:ext uri="{FF2B5EF4-FFF2-40B4-BE49-F238E27FC236}">
                <a16:creationId xmlns:a16="http://schemas.microsoft.com/office/drawing/2014/main" id="{EDD04A50-F66B-41C9-BBA5-4B00D495A1AA}"/>
              </a:ext>
            </a:extLst>
          </p:cNvPr>
          <p:cNvSpPr>
            <a:spLocks noGrp="1"/>
          </p:cNvSpPr>
          <p:nvPr>
            <p:ph type="sldNum" sz="quarter" idx="12"/>
          </p:nvPr>
        </p:nvSpPr>
        <p:spPr>
          <a:xfrm>
            <a:off x="6553200" y="6357938"/>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anose="020F0502020204030204" pitchFamily="34" charset="0"/>
              </a:defRPr>
            </a:lvl1pPr>
          </a:lstStyle>
          <a:p>
            <a:fld id="{E9DBE950-744A-41DB-A24C-8D988307ED59}" type="slidenum">
              <a:rPr lang="ru-RU" altLang="en-US"/>
              <a:pPr/>
              <a:t>‹#›</a:t>
            </a:fld>
            <a:endParaRPr lang="ru-RU" altLang="en-US"/>
          </a:p>
        </p:txBody>
      </p:sp>
    </p:spTree>
    <p:extLst>
      <p:ext uri="{BB962C8B-B14F-4D97-AF65-F5344CB8AC3E}">
        <p14:creationId xmlns:p14="http://schemas.microsoft.com/office/powerpoint/2010/main" val="38844189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Slide Number Placeholder 12">
            <a:extLst>
              <a:ext uri="{FF2B5EF4-FFF2-40B4-BE49-F238E27FC236}">
                <a16:creationId xmlns:a16="http://schemas.microsoft.com/office/drawing/2014/main" id="{A3648567-7148-4E22-B6B4-C43A1FE38617}"/>
              </a:ext>
            </a:extLst>
          </p:cNvPr>
          <p:cNvSpPr>
            <a:spLocks noGrp="1"/>
          </p:cNvSpPr>
          <p:nvPr>
            <p:ph type="sldNum" sz="quarter" idx="10"/>
          </p:nvPr>
        </p:nvSpPr>
        <p:spPr>
          <a:xfrm>
            <a:off x="8516938" y="98425"/>
            <a:ext cx="847725" cy="536575"/>
          </a:xfrm>
          <a:prstGeom prst="rect">
            <a:avLst/>
          </a:prstGeom>
        </p:spPr>
        <p:txBody>
          <a:bodyPr vert="horz" wrap="square" lIns="91440" tIns="45720" rIns="91440" bIns="45720" numCol="1" anchor="ctr" anchorCtr="0" compatLnSpc="1">
            <a:prstTxWarp prst="textNoShape">
              <a:avLst/>
            </a:prstTxWarp>
          </a:bodyPr>
          <a:lstStyle>
            <a:lvl1pPr>
              <a:defRPr sz="2200">
                <a:solidFill>
                  <a:srgbClr val="DEAA46"/>
                </a:solidFill>
                <a:latin typeface="DINPro-Light"/>
                <a:ea typeface="DINPro-Light"/>
                <a:cs typeface="DINPro-Light"/>
              </a:defRPr>
            </a:lvl1pPr>
          </a:lstStyle>
          <a:p>
            <a:fld id="{AA1B34E3-F435-4575-A9F5-5A42C47B11D7}" type="slidenum">
              <a:rPr lang="en-US" altLang="en-US"/>
              <a:pPr/>
              <a:t>‹#›</a:t>
            </a:fld>
            <a:endParaRPr lang="en-US" altLang="en-US"/>
          </a:p>
        </p:txBody>
      </p:sp>
    </p:spTree>
    <p:extLst>
      <p:ext uri="{BB962C8B-B14F-4D97-AF65-F5344CB8AC3E}">
        <p14:creationId xmlns:p14="http://schemas.microsoft.com/office/powerpoint/2010/main" val="17587894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113"/>
            <a:ext cx="3008313" cy="1162319"/>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1" y="273126"/>
            <a:ext cx="5111750" cy="5854468"/>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436"/>
            <a:ext cx="3008313" cy="4692149"/>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E27C9400-0C6D-46CB-8B2E-67ED6E9C73AE}"/>
              </a:ext>
            </a:extLst>
          </p:cNvPr>
          <p:cNvSpPr>
            <a:spLocks noGrp="1"/>
          </p:cNvSpPr>
          <p:nvPr>
            <p:ph type="dt" sz="half" idx="10"/>
          </p:nvPr>
        </p:nvSpPr>
        <p:spPr>
          <a:xfrm>
            <a:off x="457200" y="6357938"/>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endParaRPr lang="ru-RU"/>
          </a:p>
        </p:txBody>
      </p:sp>
      <p:sp>
        <p:nvSpPr>
          <p:cNvPr id="6" name="Footer Placeholder 5">
            <a:extLst>
              <a:ext uri="{FF2B5EF4-FFF2-40B4-BE49-F238E27FC236}">
                <a16:creationId xmlns:a16="http://schemas.microsoft.com/office/drawing/2014/main" id="{926C40B7-C2D7-4072-ADD4-AA79F3DC39DA}"/>
              </a:ext>
            </a:extLst>
          </p:cNvPr>
          <p:cNvSpPr>
            <a:spLocks noGrp="1"/>
          </p:cNvSpPr>
          <p:nvPr>
            <p:ph type="ftr" sz="quarter" idx="11"/>
          </p:nvPr>
        </p:nvSpPr>
        <p:spPr>
          <a:xfrm>
            <a:off x="3124200" y="6357938"/>
            <a:ext cx="2895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endParaRPr lang="ru-RU"/>
          </a:p>
        </p:txBody>
      </p:sp>
      <p:sp>
        <p:nvSpPr>
          <p:cNvPr id="7" name="Slide Number Placeholder 6">
            <a:extLst>
              <a:ext uri="{FF2B5EF4-FFF2-40B4-BE49-F238E27FC236}">
                <a16:creationId xmlns:a16="http://schemas.microsoft.com/office/drawing/2014/main" id="{451D614F-4D3B-4C4C-96E5-328BB96C5DF5}"/>
              </a:ext>
            </a:extLst>
          </p:cNvPr>
          <p:cNvSpPr>
            <a:spLocks noGrp="1"/>
          </p:cNvSpPr>
          <p:nvPr>
            <p:ph type="sldNum" sz="quarter" idx="12"/>
          </p:nvPr>
        </p:nvSpPr>
        <p:spPr>
          <a:xfrm>
            <a:off x="6553200" y="6357938"/>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anose="020F0502020204030204" pitchFamily="34" charset="0"/>
              </a:defRPr>
            </a:lvl1pPr>
          </a:lstStyle>
          <a:p>
            <a:fld id="{0CA17867-8588-4824-90AA-10146E0E2D01}" type="slidenum">
              <a:rPr lang="ru-RU" altLang="en-US"/>
              <a:pPr/>
              <a:t>‹#›</a:t>
            </a:fld>
            <a:endParaRPr lang="ru-RU" altLang="en-US"/>
          </a:p>
        </p:txBody>
      </p:sp>
    </p:spTree>
    <p:extLst>
      <p:ext uri="{BB962C8B-B14F-4D97-AF65-F5344CB8AC3E}">
        <p14:creationId xmlns:p14="http://schemas.microsoft.com/office/powerpoint/2010/main" val="30559759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1712"/>
            <a:ext cx="5486400" cy="566869"/>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917"/>
            <a:ext cx="5486400" cy="411575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8581"/>
            <a:ext cx="5486400" cy="805048"/>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69C36E7B-24CC-4CCC-97A9-980DF60D8425}"/>
              </a:ext>
            </a:extLst>
          </p:cNvPr>
          <p:cNvSpPr>
            <a:spLocks noGrp="1"/>
          </p:cNvSpPr>
          <p:nvPr>
            <p:ph type="dt" sz="half" idx="10"/>
          </p:nvPr>
        </p:nvSpPr>
        <p:spPr>
          <a:xfrm>
            <a:off x="457200" y="6357938"/>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endParaRPr lang="ru-RU"/>
          </a:p>
        </p:txBody>
      </p:sp>
      <p:sp>
        <p:nvSpPr>
          <p:cNvPr id="6" name="Footer Placeholder 5">
            <a:extLst>
              <a:ext uri="{FF2B5EF4-FFF2-40B4-BE49-F238E27FC236}">
                <a16:creationId xmlns:a16="http://schemas.microsoft.com/office/drawing/2014/main" id="{5A238C64-F281-452D-A67F-23D5A5858385}"/>
              </a:ext>
            </a:extLst>
          </p:cNvPr>
          <p:cNvSpPr>
            <a:spLocks noGrp="1"/>
          </p:cNvSpPr>
          <p:nvPr>
            <p:ph type="ftr" sz="quarter" idx="11"/>
          </p:nvPr>
        </p:nvSpPr>
        <p:spPr>
          <a:xfrm>
            <a:off x="3124200" y="6357938"/>
            <a:ext cx="2895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endParaRPr lang="ru-RU"/>
          </a:p>
        </p:txBody>
      </p:sp>
      <p:sp>
        <p:nvSpPr>
          <p:cNvPr id="7" name="Slide Number Placeholder 6">
            <a:extLst>
              <a:ext uri="{FF2B5EF4-FFF2-40B4-BE49-F238E27FC236}">
                <a16:creationId xmlns:a16="http://schemas.microsoft.com/office/drawing/2014/main" id="{2B78F2F4-0128-4712-AB62-135DBC1C814E}"/>
              </a:ext>
            </a:extLst>
          </p:cNvPr>
          <p:cNvSpPr>
            <a:spLocks noGrp="1"/>
          </p:cNvSpPr>
          <p:nvPr>
            <p:ph type="sldNum" sz="quarter" idx="12"/>
          </p:nvPr>
        </p:nvSpPr>
        <p:spPr>
          <a:xfrm>
            <a:off x="6553200" y="6357938"/>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anose="020F0502020204030204" pitchFamily="34" charset="0"/>
              </a:defRPr>
            </a:lvl1pPr>
          </a:lstStyle>
          <a:p>
            <a:fld id="{5BAF428C-F7EE-4AE7-96D1-14C94E63FEB0}" type="slidenum">
              <a:rPr lang="ru-RU" altLang="en-US"/>
              <a:pPr/>
              <a:t>‹#›</a:t>
            </a:fld>
            <a:endParaRPr lang="ru-RU" altLang="en-US"/>
          </a:p>
        </p:txBody>
      </p:sp>
    </p:spTree>
    <p:extLst>
      <p:ext uri="{BB962C8B-B14F-4D97-AF65-F5344CB8AC3E}">
        <p14:creationId xmlns:p14="http://schemas.microsoft.com/office/powerpoint/2010/main" val="395784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701"/>
            <a:ext cx="8229600" cy="1143265"/>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577"/>
            <a:ext cx="8229600" cy="4527011"/>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B0AAD4-AC63-4F8B-9F04-79BBE88ADAE8}"/>
              </a:ext>
            </a:extLst>
          </p:cNvPr>
          <p:cNvSpPr>
            <a:spLocks noGrp="1"/>
          </p:cNvSpPr>
          <p:nvPr>
            <p:ph type="dt" sz="half" idx="10"/>
          </p:nvPr>
        </p:nvSpPr>
        <p:spPr>
          <a:xfrm>
            <a:off x="457200" y="6357938"/>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endParaRPr lang="ru-RU"/>
          </a:p>
        </p:txBody>
      </p:sp>
      <p:sp>
        <p:nvSpPr>
          <p:cNvPr id="5" name="Footer Placeholder 4">
            <a:extLst>
              <a:ext uri="{FF2B5EF4-FFF2-40B4-BE49-F238E27FC236}">
                <a16:creationId xmlns:a16="http://schemas.microsoft.com/office/drawing/2014/main" id="{644395B8-3BC6-4F1A-BF55-26252B6E5951}"/>
              </a:ext>
            </a:extLst>
          </p:cNvPr>
          <p:cNvSpPr>
            <a:spLocks noGrp="1"/>
          </p:cNvSpPr>
          <p:nvPr>
            <p:ph type="ftr" sz="quarter" idx="11"/>
          </p:nvPr>
        </p:nvSpPr>
        <p:spPr>
          <a:xfrm>
            <a:off x="3124200" y="6357938"/>
            <a:ext cx="2895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endParaRPr lang="ru-RU"/>
          </a:p>
        </p:txBody>
      </p:sp>
      <p:sp>
        <p:nvSpPr>
          <p:cNvPr id="6" name="Slide Number Placeholder 5">
            <a:extLst>
              <a:ext uri="{FF2B5EF4-FFF2-40B4-BE49-F238E27FC236}">
                <a16:creationId xmlns:a16="http://schemas.microsoft.com/office/drawing/2014/main" id="{D9AA9907-8599-4B31-B50D-67761280E41B}"/>
              </a:ext>
            </a:extLst>
          </p:cNvPr>
          <p:cNvSpPr>
            <a:spLocks noGrp="1"/>
          </p:cNvSpPr>
          <p:nvPr>
            <p:ph type="sldNum" sz="quarter" idx="12"/>
          </p:nvPr>
        </p:nvSpPr>
        <p:spPr>
          <a:xfrm>
            <a:off x="6553200" y="6357938"/>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anose="020F0502020204030204" pitchFamily="34" charset="0"/>
              </a:defRPr>
            </a:lvl1pPr>
          </a:lstStyle>
          <a:p>
            <a:fld id="{5999B30E-2C71-4A19-A9C1-B98CB75FF941}" type="slidenum">
              <a:rPr lang="ru-RU" altLang="en-US"/>
              <a:pPr/>
              <a:t>‹#›</a:t>
            </a:fld>
            <a:endParaRPr lang="ru-RU" altLang="en-US"/>
          </a:p>
        </p:txBody>
      </p:sp>
    </p:spTree>
    <p:extLst>
      <p:ext uri="{BB962C8B-B14F-4D97-AF65-F5344CB8AC3E}">
        <p14:creationId xmlns:p14="http://schemas.microsoft.com/office/powerpoint/2010/main" val="15684461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714"/>
            <a:ext cx="2057400" cy="5852880"/>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714"/>
            <a:ext cx="6019800" cy="585288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5E21E1-795D-48AB-BBE7-8D3CADE9B107}"/>
              </a:ext>
            </a:extLst>
          </p:cNvPr>
          <p:cNvSpPr>
            <a:spLocks noGrp="1"/>
          </p:cNvSpPr>
          <p:nvPr>
            <p:ph type="dt" sz="half" idx="10"/>
          </p:nvPr>
        </p:nvSpPr>
        <p:spPr>
          <a:xfrm>
            <a:off x="457200" y="6357938"/>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endParaRPr lang="ru-RU"/>
          </a:p>
        </p:txBody>
      </p:sp>
      <p:sp>
        <p:nvSpPr>
          <p:cNvPr id="5" name="Footer Placeholder 4">
            <a:extLst>
              <a:ext uri="{FF2B5EF4-FFF2-40B4-BE49-F238E27FC236}">
                <a16:creationId xmlns:a16="http://schemas.microsoft.com/office/drawing/2014/main" id="{4043DA09-CD0F-4E8C-9D17-BC5C87A02051}"/>
              </a:ext>
            </a:extLst>
          </p:cNvPr>
          <p:cNvSpPr>
            <a:spLocks noGrp="1"/>
          </p:cNvSpPr>
          <p:nvPr>
            <p:ph type="ftr" sz="quarter" idx="11"/>
          </p:nvPr>
        </p:nvSpPr>
        <p:spPr>
          <a:xfrm>
            <a:off x="3124200" y="6357938"/>
            <a:ext cx="2895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endParaRPr lang="ru-RU"/>
          </a:p>
        </p:txBody>
      </p:sp>
      <p:sp>
        <p:nvSpPr>
          <p:cNvPr id="6" name="Slide Number Placeholder 5">
            <a:extLst>
              <a:ext uri="{FF2B5EF4-FFF2-40B4-BE49-F238E27FC236}">
                <a16:creationId xmlns:a16="http://schemas.microsoft.com/office/drawing/2014/main" id="{B6E9D516-280F-4DF2-B9AE-8F5E8667060A}"/>
              </a:ext>
            </a:extLst>
          </p:cNvPr>
          <p:cNvSpPr>
            <a:spLocks noGrp="1"/>
          </p:cNvSpPr>
          <p:nvPr>
            <p:ph type="sldNum" sz="quarter" idx="12"/>
          </p:nvPr>
        </p:nvSpPr>
        <p:spPr>
          <a:xfrm>
            <a:off x="6553200" y="6357938"/>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anose="020F0502020204030204" pitchFamily="34" charset="0"/>
              </a:defRPr>
            </a:lvl1pPr>
          </a:lstStyle>
          <a:p>
            <a:fld id="{449F0133-5700-4A7B-9EB0-547AF6BFEC5F}" type="slidenum">
              <a:rPr lang="ru-RU" altLang="en-US"/>
              <a:pPr/>
              <a:t>‹#›</a:t>
            </a:fld>
            <a:endParaRPr lang="ru-RU" altLang="en-US"/>
          </a:p>
        </p:txBody>
      </p:sp>
    </p:spTree>
    <p:extLst>
      <p:ext uri="{BB962C8B-B14F-4D97-AF65-F5344CB8AC3E}">
        <p14:creationId xmlns:p14="http://schemas.microsoft.com/office/powerpoint/2010/main" val="25773834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Титульный слайд">
    <p:spTree>
      <p:nvGrpSpPr>
        <p:cNvPr id="1" name=""/>
        <p:cNvGrpSpPr/>
        <p:nvPr/>
      </p:nvGrpSpPr>
      <p:grpSpPr>
        <a:xfrm>
          <a:off x="0" y="0"/>
          <a:ext cx="0" cy="0"/>
          <a:chOff x="0" y="0"/>
          <a:chExt cx="0" cy="0"/>
        </a:xfrm>
      </p:grpSpPr>
      <p:sp>
        <p:nvSpPr>
          <p:cNvPr id="2" name="Прямоугольник 978">
            <a:extLst>
              <a:ext uri="{FF2B5EF4-FFF2-40B4-BE49-F238E27FC236}">
                <a16:creationId xmlns:a16="http://schemas.microsoft.com/office/drawing/2014/main" id="{121BAE45-75E0-4997-9E4F-7C9D4614C797}"/>
              </a:ext>
            </a:extLst>
          </p:cNvPr>
          <p:cNvSpPr/>
          <p:nvPr userDrawn="1"/>
        </p:nvSpPr>
        <p:spPr>
          <a:xfrm>
            <a:off x="541338" y="0"/>
            <a:ext cx="463550" cy="379413"/>
          </a:xfrm>
          <a:prstGeom prst="rect">
            <a:avLst/>
          </a:prstGeom>
        </p:spPr>
        <p:txBody>
          <a:bodyPr wrap="none">
            <a:normAutofit/>
          </a:bodyPr>
          <a:lstStyle/>
          <a:p>
            <a:pPr>
              <a:lnSpc>
                <a:spcPct val="90000"/>
              </a:lnSpc>
              <a:buSzPct val="100000"/>
              <a:defRPr/>
            </a:pPr>
            <a:r>
              <a:rPr lang="en-US" sz="2000">
                <a:solidFill>
                  <a:srgbClr val="DBDBE9"/>
                </a:solidFill>
                <a:latin typeface="Calibri" pitchFamily="34" charset="0"/>
              </a:rPr>
              <a:t>M</a:t>
            </a:r>
          </a:p>
        </p:txBody>
      </p:sp>
      <p:sp>
        <p:nvSpPr>
          <p:cNvPr id="3" name="Прямоугольник 11">
            <a:extLst>
              <a:ext uri="{FF2B5EF4-FFF2-40B4-BE49-F238E27FC236}">
                <a16:creationId xmlns:a16="http://schemas.microsoft.com/office/drawing/2014/main" id="{7AEB4DD9-FB99-4322-9993-3425CBF86AEC}"/>
              </a:ext>
            </a:extLst>
          </p:cNvPr>
          <p:cNvSpPr>
            <a:spLocks noChangeArrowheads="1"/>
          </p:cNvSpPr>
          <p:nvPr userDrawn="1"/>
        </p:nvSpPr>
        <p:spPr bwMode="auto">
          <a:xfrm>
            <a:off x="963613" y="-20638"/>
            <a:ext cx="247650" cy="338138"/>
          </a:xfrm>
          <a:prstGeom prst="rect">
            <a:avLst/>
          </a:prstGeom>
          <a:noFill/>
          <a:ln>
            <a:noFill/>
          </a:ln>
        </p:spPr>
        <p:txBody>
          <a:bodyPr wrap="none">
            <a:spAutoFit/>
          </a:bodyPr>
          <a:lstStyle/>
          <a:p>
            <a:pPr>
              <a:buSzPct val="100000"/>
              <a:defRPr/>
            </a:pPr>
            <a:r>
              <a:rPr lang="en-US" sz="1600">
                <a:solidFill>
                  <a:srgbClr val="DBDBE9"/>
                </a:solidFill>
                <a:latin typeface="Calibri" pitchFamily="34" charset="0"/>
              </a:rPr>
              <a:t>]</a:t>
            </a:r>
          </a:p>
        </p:txBody>
      </p:sp>
      <p:sp>
        <p:nvSpPr>
          <p:cNvPr id="4" name="TextBox 13">
            <a:extLst>
              <a:ext uri="{FF2B5EF4-FFF2-40B4-BE49-F238E27FC236}">
                <a16:creationId xmlns:a16="http://schemas.microsoft.com/office/drawing/2014/main" id="{FFDB9F23-95AA-4198-AADE-0718DEED8CB2}"/>
              </a:ext>
            </a:extLst>
          </p:cNvPr>
          <p:cNvSpPr txBox="1">
            <a:spLocks noChangeArrowheads="1"/>
          </p:cNvSpPr>
          <p:nvPr userDrawn="1"/>
        </p:nvSpPr>
        <p:spPr bwMode="auto">
          <a:xfrm>
            <a:off x="774700" y="-61913"/>
            <a:ext cx="385763" cy="430213"/>
          </a:xfrm>
          <a:prstGeom prst="rect">
            <a:avLst/>
          </a:prstGeom>
          <a:noFill/>
          <a:ln>
            <a:noFill/>
          </a:ln>
        </p:spPr>
        <p:txBody>
          <a:bodyPr wrap="none">
            <a:spAutoFit/>
          </a:bodyPr>
          <a:lstStyle/>
          <a:p>
            <a:pPr>
              <a:buSzPct val="100000"/>
              <a:defRPr/>
            </a:pPr>
            <a:r>
              <a:rPr lang="en-US" sz="2200" i="1">
                <a:solidFill>
                  <a:srgbClr val="FFFFFF"/>
                </a:solidFill>
                <a:latin typeface="Times New Roman" pitchFamily="18" charset="0"/>
              </a:rPr>
              <a:t>F</a:t>
            </a:r>
          </a:p>
        </p:txBody>
      </p:sp>
      <p:sp>
        <p:nvSpPr>
          <p:cNvPr id="5" name="Прямоугольник 982">
            <a:extLst>
              <a:ext uri="{FF2B5EF4-FFF2-40B4-BE49-F238E27FC236}">
                <a16:creationId xmlns:a16="http://schemas.microsoft.com/office/drawing/2014/main" id="{142CBD25-2250-4990-9772-50151C2F25ED}"/>
              </a:ext>
            </a:extLst>
          </p:cNvPr>
          <p:cNvSpPr/>
          <p:nvPr/>
        </p:nvSpPr>
        <p:spPr>
          <a:xfrm>
            <a:off x="0" y="0"/>
            <a:ext cx="9144000" cy="311150"/>
          </a:xfrm>
          <a:prstGeom prst="rect">
            <a:avLst/>
          </a:prstGeom>
          <a:solidFill>
            <a:srgbClr val="004821"/>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6" name="Прямоугольник 983">
            <a:extLst>
              <a:ext uri="{FF2B5EF4-FFF2-40B4-BE49-F238E27FC236}">
                <a16:creationId xmlns:a16="http://schemas.microsoft.com/office/drawing/2014/main" id="{F9913A77-BBAA-4CEF-B2F4-F85C2248F215}"/>
              </a:ext>
            </a:extLst>
          </p:cNvPr>
          <p:cNvSpPr/>
          <p:nvPr/>
        </p:nvSpPr>
        <p:spPr bwMode="invGray">
          <a:xfrm>
            <a:off x="9085263" y="-1588"/>
            <a:ext cx="57150" cy="312738"/>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7" name="Прямоугольник 984">
            <a:extLst>
              <a:ext uri="{FF2B5EF4-FFF2-40B4-BE49-F238E27FC236}">
                <a16:creationId xmlns:a16="http://schemas.microsoft.com/office/drawing/2014/main" id="{38D6C3C4-73F5-4B0B-91A6-755D33646549}"/>
              </a:ext>
            </a:extLst>
          </p:cNvPr>
          <p:cNvSpPr/>
          <p:nvPr/>
        </p:nvSpPr>
        <p:spPr bwMode="invGray">
          <a:xfrm>
            <a:off x="9043988" y="-1588"/>
            <a:ext cx="28575" cy="312738"/>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8" name="Прямоугольник 985">
            <a:extLst>
              <a:ext uri="{FF2B5EF4-FFF2-40B4-BE49-F238E27FC236}">
                <a16:creationId xmlns:a16="http://schemas.microsoft.com/office/drawing/2014/main" id="{8CECBC04-D774-4140-B62B-2D3C6058ED77}"/>
              </a:ext>
            </a:extLst>
          </p:cNvPr>
          <p:cNvSpPr/>
          <p:nvPr/>
        </p:nvSpPr>
        <p:spPr bwMode="invGray">
          <a:xfrm>
            <a:off x="9024938" y="-1588"/>
            <a:ext cx="9525" cy="312738"/>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9" name="Прямоугольник 1957">
            <a:extLst>
              <a:ext uri="{FF2B5EF4-FFF2-40B4-BE49-F238E27FC236}">
                <a16:creationId xmlns:a16="http://schemas.microsoft.com/office/drawing/2014/main" id="{C3C37ED7-F859-4FC7-8F2D-E55CA40240F0}"/>
              </a:ext>
            </a:extLst>
          </p:cNvPr>
          <p:cNvSpPr/>
          <p:nvPr/>
        </p:nvSpPr>
        <p:spPr bwMode="invGray">
          <a:xfrm>
            <a:off x="8977313" y="-1588"/>
            <a:ext cx="25400" cy="312738"/>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grpSp>
        <p:nvGrpSpPr>
          <p:cNvPr id="10" name="Group 23">
            <a:extLst>
              <a:ext uri="{FF2B5EF4-FFF2-40B4-BE49-F238E27FC236}">
                <a16:creationId xmlns:a16="http://schemas.microsoft.com/office/drawing/2014/main" id="{048043BC-C32E-48BD-BE4A-B09AE6305F7E}"/>
              </a:ext>
            </a:extLst>
          </p:cNvPr>
          <p:cNvGrpSpPr>
            <a:grpSpLocks/>
          </p:cNvGrpSpPr>
          <p:nvPr userDrawn="1"/>
        </p:nvGrpSpPr>
        <p:grpSpPr bwMode="auto">
          <a:xfrm>
            <a:off x="8875713" y="0"/>
            <a:ext cx="95250" cy="333375"/>
            <a:chOff x="8875715" y="-787"/>
            <a:chExt cx="95251" cy="295141"/>
          </a:xfrm>
        </p:grpSpPr>
        <p:sp>
          <p:nvSpPr>
            <p:cNvPr id="11" name="Прямоугольник 1959">
              <a:extLst>
                <a:ext uri="{FF2B5EF4-FFF2-40B4-BE49-F238E27FC236}">
                  <a16:creationId xmlns:a16="http://schemas.microsoft.com/office/drawing/2014/main" id="{D59DDB6B-5BE7-4429-B097-5BC0369CCC79}"/>
                </a:ext>
              </a:extLst>
            </p:cNvPr>
            <p:cNvSpPr/>
            <p:nvPr/>
          </p:nvSpPr>
          <p:spPr bwMode="invGray">
            <a:xfrm>
              <a:off x="8915402" y="-787"/>
              <a:ext cx="55564" cy="295141"/>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12" name="Прямоугольник 1960">
              <a:extLst>
                <a:ext uri="{FF2B5EF4-FFF2-40B4-BE49-F238E27FC236}">
                  <a16:creationId xmlns:a16="http://schemas.microsoft.com/office/drawing/2014/main" id="{9B16731A-08C3-4CEE-AAFB-BB27354C401E}"/>
                </a:ext>
              </a:extLst>
            </p:cNvPr>
            <p:cNvSpPr/>
            <p:nvPr/>
          </p:nvSpPr>
          <p:spPr bwMode="invGray">
            <a:xfrm>
              <a:off x="8875715" y="-787"/>
              <a:ext cx="6350" cy="295141"/>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grpSp>
      <p:sp>
        <p:nvSpPr>
          <p:cNvPr id="13" name="Прямоугольник 1961">
            <a:extLst>
              <a:ext uri="{FF2B5EF4-FFF2-40B4-BE49-F238E27FC236}">
                <a16:creationId xmlns:a16="http://schemas.microsoft.com/office/drawing/2014/main" id="{5A4F2B1B-D050-46C4-8EA0-22FA12BD225D}"/>
              </a:ext>
            </a:extLst>
          </p:cNvPr>
          <p:cNvSpPr/>
          <p:nvPr userDrawn="1"/>
        </p:nvSpPr>
        <p:spPr>
          <a:xfrm>
            <a:off x="541338" y="0"/>
            <a:ext cx="463550" cy="379413"/>
          </a:xfrm>
          <a:prstGeom prst="rect">
            <a:avLst/>
          </a:prstGeom>
        </p:spPr>
        <p:txBody>
          <a:bodyPr wrap="none">
            <a:normAutofit/>
          </a:bodyPr>
          <a:lstStyle/>
          <a:p>
            <a:pPr>
              <a:lnSpc>
                <a:spcPct val="90000"/>
              </a:lnSpc>
              <a:buSzPct val="100000"/>
              <a:defRPr/>
            </a:pPr>
            <a:r>
              <a:rPr lang="en-US" sz="2000">
                <a:solidFill>
                  <a:srgbClr val="DBDBE9"/>
                </a:solidFill>
                <a:latin typeface="Times New Roman" pitchFamily="18" charset="0"/>
                <a:cs typeface="Times New Roman" pitchFamily="18" charset="0"/>
              </a:rPr>
              <a:t>M</a:t>
            </a:r>
          </a:p>
        </p:txBody>
      </p:sp>
      <p:sp>
        <p:nvSpPr>
          <p:cNvPr id="14" name="Прямоугольник 27">
            <a:extLst>
              <a:ext uri="{FF2B5EF4-FFF2-40B4-BE49-F238E27FC236}">
                <a16:creationId xmlns:a16="http://schemas.microsoft.com/office/drawing/2014/main" id="{19203CAC-A925-4A2C-B802-00F2041F5A06}"/>
              </a:ext>
            </a:extLst>
          </p:cNvPr>
          <p:cNvSpPr>
            <a:spLocks noChangeArrowheads="1"/>
          </p:cNvSpPr>
          <p:nvPr userDrawn="1"/>
        </p:nvSpPr>
        <p:spPr bwMode="auto">
          <a:xfrm>
            <a:off x="963613" y="-20638"/>
            <a:ext cx="247650" cy="338138"/>
          </a:xfrm>
          <a:prstGeom prst="rect">
            <a:avLst/>
          </a:prstGeom>
          <a:noFill/>
          <a:ln>
            <a:noFill/>
          </a:ln>
        </p:spPr>
        <p:txBody>
          <a:bodyPr wrap="none">
            <a:spAutoFit/>
          </a:bodyPr>
          <a:lstStyle/>
          <a:p>
            <a:pPr>
              <a:buSzPct val="100000"/>
              <a:defRPr/>
            </a:pPr>
            <a:r>
              <a:rPr lang="en-US" sz="1600">
                <a:solidFill>
                  <a:srgbClr val="DBDBE9"/>
                </a:solidFill>
                <a:latin typeface="Calibri" pitchFamily="34" charset="0"/>
              </a:rPr>
              <a:t>]</a:t>
            </a:r>
          </a:p>
        </p:txBody>
      </p:sp>
      <p:sp>
        <p:nvSpPr>
          <p:cNvPr id="15" name="TextBox 13">
            <a:extLst>
              <a:ext uri="{FF2B5EF4-FFF2-40B4-BE49-F238E27FC236}">
                <a16:creationId xmlns:a16="http://schemas.microsoft.com/office/drawing/2014/main" id="{D42C274A-6A90-4B14-A636-57E4F1531BE3}"/>
              </a:ext>
            </a:extLst>
          </p:cNvPr>
          <p:cNvSpPr txBox="1">
            <a:spLocks noChangeArrowheads="1"/>
          </p:cNvSpPr>
          <p:nvPr userDrawn="1"/>
        </p:nvSpPr>
        <p:spPr bwMode="auto">
          <a:xfrm>
            <a:off x="774700" y="-61913"/>
            <a:ext cx="385763" cy="430213"/>
          </a:xfrm>
          <a:prstGeom prst="rect">
            <a:avLst/>
          </a:prstGeom>
          <a:noFill/>
          <a:ln>
            <a:noFill/>
          </a:ln>
        </p:spPr>
        <p:txBody>
          <a:bodyPr wrap="none">
            <a:spAutoFit/>
          </a:bodyPr>
          <a:lstStyle/>
          <a:p>
            <a:pPr>
              <a:buSzPct val="100000"/>
              <a:defRPr/>
            </a:pPr>
            <a:r>
              <a:rPr lang="en-US" sz="2200" i="1">
                <a:solidFill>
                  <a:srgbClr val="FFFFFF"/>
                </a:solidFill>
                <a:latin typeface="Times New Roman" pitchFamily="18" charset="0"/>
              </a:rPr>
              <a:t>F</a:t>
            </a:r>
          </a:p>
        </p:txBody>
      </p:sp>
    </p:spTree>
    <p:extLst>
      <p:ext uri="{BB962C8B-B14F-4D97-AF65-F5344CB8AC3E}">
        <p14:creationId xmlns:p14="http://schemas.microsoft.com/office/powerpoint/2010/main" val="31310235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Сравнение">
    <p:spTree>
      <p:nvGrpSpPr>
        <p:cNvPr id="1" name=""/>
        <p:cNvGrpSpPr/>
        <p:nvPr/>
      </p:nvGrpSpPr>
      <p:grpSpPr>
        <a:xfrm>
          <a:off x="0" y="0"/>
          <a:ext cx="0" cy="0"/>
          <a:chOff x="0" y="0"/>
          <a:chExt cx="0" cy="0"/>
        </a:xfrm>
      </p:grpSpPr>
      <p:sp>
        <p:nvSpPr>
          <p:cNvPr id="2" name="Прямоугольник 978">
            <a:extLst>
              <a:ext uri="{FF2B5EF4-FFF2-40B4-BE49-F238E27FC236}">
                <a16:creationId xmlns:a16="http://schemas.microsoft.com/office/drawing/2014/main" id="{ED3D1C62-FB63-451E-952B-DB83F3897E3B}"/>
              </a:ext>
            </a:extLst>
          </p:cNvPr>
          <p:cNvSpPr/>
          <p:nvPr userDrawn="1"/>
        </p:nvSpPr>
        <p:spPr>
          <a:xfrm>
            <a:off x="541338" y="0"/>
            <a:ext cx="463550" cy="379413"/>
          </a:xfrm>
          <a:prstGeom prst="rect">
            <a:avLst/>
          </a:prstGeom>
        </p:spPr>
        <p:txBody>
          <a:bodyPr wrap="none">
            <a:normAutofit/>
          </a:bodyPr>
          <a:lstStyle/>
          <a:p>
            <a:pPr>
              <a:lnSpc>
                <a:spcPct val="90000"/>
              </a:lnSpc>
              <a:buSzPct val="100000"/>
              <a:defRPr/>
            </a:pPr>
            <a:r>
              <a:rPr lang="en-US" sz="2000">
                <a:solidFill>
                  <a:srgbClr val="DBDBE9"/>
                </a:solidFill>
                <a:latin typeface="Times New Roman" pitchFamily="18" charset="0"/>
                <a:cs typeface="Times New Roman" pitchFamily="18" charset="0"/>
              </a:rPr>
              <a:t>M</a:t>
            </a:r>
          </a:p>
        </p:txBody>
      </p:sp>
      <p:sp>
        <p:nvSpPr>
          <p:cNvPr id="3" name="Прямоугольник 11">
            <a:extLst>
              <a:ext uri="{FF2B5EF4-FFF2-40B4-BE49-F238E27FC236}">
                <a16:creationId xmlns:a16="http://schemas.microsoft.com/office/drawing/2014/main" id="{487BA674-D0B1-4786-9DC1-983851C8D311}"/>
              </a:ext>
            </a:extLst>
          </p:cNvPr>
          <p:cNvSpPr>
            <a:spLocks noChangeArrowheads="1"/>
          </p:cNvSpPr>
          <p:nvPr userDrawn="1"/>
        </p:nvSpPr>
        <p:spPr bwMode="auto">
          <a:xfrm>
            <a:off x="963613" y="-20638"/>
            <a:ext cx="254000" cy="338138"/>
          </a:xfrm>
          <a:prstGeom prst="rect">
            <a:avLst/>
          </a:prstGeom>
          <a:noFill/>
          <a:ln>
            <a:noFill/>
          </a:ln>
        </p:spPr>
        <p:txBody>
          <a:bodyPr wrap="none">
            <a:spAutoFit/>
          </a:bodyPr>
          <a:lstStyle/>
          <a:p>
            <a:pPr>
              <a:buSzPct val="100000"/>
              <a:defRPr/>
            </a:pPr>
            <a:r>
              <a:rPr lang="en-US" sz="1600">
                <a:solidFill>
                  <a:srgbClr val="DBDBE9"/>
                </a:solidFill>
                <a:latin typeface="Times New Roman" pitchFamily="18" charset="0"/>
                <a:cs typeface="Times New Roman" pitchFamily="18" charset="0"/>
              </a:rPr>
              <a:t>]</a:t>
            </a:r>
          </a:p>
        </p:txBody>
      </p:sp>
      <p:sp>
        <p:nvSpPr>
          <p:cNvPr id="4" name="TextBox 13">
            <a:extLst>
              <a:ext uri="{FF2B5EF4-FFF2-40B4-BE49-F238E27FC236}">
                <a16:creationId xmlns:a16="http://schemas.microsoft.com/office/drawing/2014/main" id="{C2200588-F355-4BF5-8F12-B5A459D80656}"/>
              </a:ext>
            </a:extLst>
          </p:cNvPr>
          <p:cNvSpPr txBox="1">
            <a:spLocks noChangeArrowheads="1"/>
          </p:cNvSpPr>
          <p:nvPr userDrawn="1"/>
        </p:nvSpPr>
        <p:spPr bwMode="auto">
          <a:xfrm>
            <a:off x="774700" y="-61913"/>
            <a:ext cx="385763" cy="430213"/>
          </a:xfrm>
          <a:prstGeom prst="rect">
            <a:avLst/>
          </a:prstGeom>
          <a:noFill/>
          <a:ln>
            <a:noFill/>
          </a:ln>
        </p:spPr>
        <p:txBody>
          <a:bodyPr wrap="none">
            <a:spAutoFit/>
          </a:bodyPr>
          <a:lstStyle/>
          <a:p>
            <a:pPr>
              <a:buSzPct val="100000"/>
              <a:defRPr/>
            </a:pPr>
            <a:r>
              <a:rPr lang="en-US" sz="2200" i="1">
                <a:solidFill>
                  <a:srgbClr val="FFFFFF"/>
                </a:solidFill>
                <a:latin typeface="Times New Roman" pitchFamily="18" charset="0"/>
                <a:cs typeface="Times New Roman" pitchFamily="18" charset="0"/>
              </a:rPr>
              <a:t>F</a:t>
            </a:r>
          </a:p>
        </p:txBody>
      </p:sp>
      <p:sp>
        <p:nvSpPr>
          <p:cNvPr id="5" name="Прямоугольник 982">
            <a:extLst>
              <a:ext uri="{FF2B5EF4-FFF2-40B4-BE49-F238E27FC236}">
                <a16:creationId xmlns:a16="http://schemas.microsoft.com/office/drawing/2014/main" id="{B73D159D-3CF2-4059-A274-77483FA030DF}"/>
              </a:ext>
            </a:extLst>
          </p:cNvPr>
          <p:cNvSpPr/>
          <p:nvPr/>
        </p:nvSpPr>
        <p:spPr>
          <a:xfrm>
            <a:off x="0" y="0"/>
            <a:ext cx="9144000" cy="311150"/>
          </a:xfrm>
          <a:prstGeom prst="rect">
            <a:avLst/>
          </a:prstGeom>
          <a:solidFill>
            <a:srgbClr val="004821"/>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6" name="Прямоугольник 983">
            <a:extLst>
              <a:ext uri="{FF2B5EF4-FFF2-40B4-BE49-F238E27FC236}">
                <a16:creationId xmlns:a16="http://schemas.microsoft.com/office/drawing/2014/main" id="{D697576F-59A7-422F-AEC3-D6DE5218F530}"/>
              </a:ext>
            </a:extLst>
          </p:cNvPr>
          <p:cNvSpPr/>
          <p:nvPr/>
        </p:nvSpPr>
        <p:spPr bwMode="invGray">
          <a:xfrm>
            <a:off x="9085263" y="-1588"/>
            <a:ext cx="57150" cy="312738"/>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7" name="Прямоугольник 984">
            <a:extLst>
              <a:ext uri="{FF2B5EF4-FFF2-40B4-BE49-F238E27FC236}">
                <a16:creationId xmlns:a16="http://schemas.microsoft.com/office/drawing/2014/main" id="{9BE5D07D-C9D8-40BF-9112-542542D1F996}"/>
              </a:ext>
            </a:extLst>
          </p:cNvPr>
          <p:cNvSpPr/>
          <p:nvPr/>
        </p:nvSpPr>
        <p:spPr bwMode="invGray">
          <a:xfrm>
            <a:off x="9043988" y="-1588"/>
            <a:ext cx="28575" cy="312738"/>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8" name="Прямоугольник 985">
            <a:extLst>
              <a:ext uri="{FF2B5EF4-FFF2-40B4-BE49-F238E27FC236}">
                <a16:creationId xmlns:a16="http://schemas.microsoft.com/office/drawing/2014/main" id="{3D01489A-581F-4C80-911C-1D252276C47A}"/>
              </a:ext>
            </a:extLst>
          </p:cNvPr>
          <p:cNvSpPr/>
          <p:nvPr/>
        </p:nvSpPr>
        <p:spPr bwMode="invGray">
          <a:xfrm>
            <a:off x="9024938" y="-1588"/>
            <a:ext cx="9525" cy="312738"/>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9" name="Прямоугольник 1957">
            <a:extLst>
              <a:ext uri="{FF2B5EF4-FFF2-40B4-BE49-F238E27FC236}">
                <a16:creationId xmlns:a16="http://schemas.microsoft.com/office/drawing/2014/main" id="{80FB4DF8-1232-41ED-94F0-8957A92A6878}"/>
              </a:ext>
            </a:extLst>
          </p:cNvPr>
          <p:cNvSpPr/>
          <p:nvPr/>
        </p:nvSpPr>
        <p:spPr bwMode="invGray">
          <a:xfrm>
            <a:off x="8977313" y="-1588"/>
            <a:ext cx="25400" cy="312738"/>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grpSp>
        <p:nvGrpSpPr>
          <p:cNvPr id="10" name="Group 23">
            <a:extLst>
              <a:ext uri="{FF2B5EF4-FFF2-40B4-BE49-F238E27FC236}">
                <a16:creationId xmlns:a16="http://schemas.microsoft.com/office/drawing/2014/main" id="{92E367DD-D9FD-4841-A1B1-6F82970C8A77}"/>
              </a:ext>
            </a:extLst>
          </p:cNvPr>
          <p:cNvGrpSpPr>
            <a:grpSpLocks/>
          </p:cNvGrpSpPr>
          <p:nvPr userDrawn="1"/>
        </p:nvGrpSpPr>
        <p:grpSpPr bwMode="auto">
          <a:xfrm>
            <a:off x="8875713" y="0"/>
            <a:ext cx="95250" cy="333375"/>
            <a:chOff x="8875715" y="-787"/>
            <a:chExt cx="95251" cy="295141"/>
          </a:xfrm>
        </p:grpSpPr>
        <p:sp>
          <p:nvSpPr>
            <p:cNvPr id="11" name="Прямоугольник 1959">
              <a:extLst>
                <a:ext uri="{FF2B5EF4-FFF2-40B4-BE49-F238E27FC236}">
                  <a16:creationId xmlns:a16="http://schemas.microsoft.com/office/drawing/2014/main" id="{04431882-F853-45F6-9060-64FAD5CF702D}"/>
                </a:ext>
              </a:extLst>
            </p:cNvPr>
            <p:cNvSpPr/>
            <p:nvPr/>
          </p:nvSpPr>
          <p:spPr bwMode="invGray">
            <a:xfrm>
              <a:off x="8915402" y="-787"/>
              <a:ext cx="55564" cy="295141"/>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12" name="Прямоугольник 1960">
              <a:extLst>
                <a:ext uri="{FF2B5EF4-FFF2-40B4-BE49-F238E27FC236}">
                  <a16:creationId xmlns:a16="http://schemas.microsoft.com/office/drawing/2014/main" id="{B5B5632E-6D55-4646-94EF-8039EA3D1BC8}"/>
                </a:ext>
              </a:extLst>
            </p:cNvPr>
            <p:cNvSpPr/>
            <p:nvPr/>
          </p:nvSpPr>
          <p:spPr bwMode="invGray">
            <a:xfrm>
              <a:off x="8875715" y="-787"/>
              <a:ext cx="6350" cy="295141"/>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grpSp>
      <p:sp>
        <p:nvSpPr>
          <p:cNvPr id="13" name="Прямоугольник 1961">
            <a:extLst>
              <a:ext uri="{FF2B5EF4-FFF2-40B4-BE49-F238E27FC236}">
                <a16:creationId xmlns:a16="http://schemas.microsoft.com/office/drawing/2014/main" id="{C4E52F46-39BD-499E-A6EB-46E1DEBA8061}"/>
              </a:ext>
            </a:extLst>
          </p:cNvPr>
          <p:cNvSpPr/>
          <p:nvPr userDrawn="1"/>
        </p:nvSpPr>
        <p:spPr>
          <a:xfrm>
            <a:off x="541338" y="0"/>
            <a:ext cx="463550" cy="379413"/>
          </a:xfrm>
          <a:prstGeom prst="rect">
            <a:avLst/>
          </a:prstGeom>
        </p:spPr>
        <p:txBody>
          <a:bodyPr wrap="none">
            <a:normAutofit/>
          </a:bodyPr>
          <a:lstStyle/>
          <a:p>
            <a:pPr>
              <a:lnSpc>
                <a:spcPct val="90000"/>
              </a:lnSpc>
              <a:buSzPct val="100000"/>
              <a:defRPr/>
            </a:pPr>
            <a:r>
              <a:rPr lang="en-US" sz="2000">
                <a:solidFill>
                  <a:srgbClr val="DBDBE9"/>
                </a:solidFill>
                <a:latin typeface="Times New Roman" pitchFamily="18" charset="0"/>
                <a:cs typeface="Times New Roman" pitchFamily="18" charset="0"/>
              </a:rPr>
              <a:t>M</a:t>
            </a:r>
          </a:p>
        </p:txBody>
      </p:sp>
      <p:sp>
        <p:nvSpPr>
          <p:cNvPr id="14" name="Прямоугольник 27">
            <a:extLst>
              <a:ext uri="{FF2B5EF4-FFF2-40B4-BE49-F238E27FC236}">
                <a16:creationId xmlns:a16="http://schemas.microsoft.com/office/drawing/2014/main" id="{34423011-EA82-4601-BAF1-076A43B6D2BA}"/>
              </a:ext>
            </a:extLst>
          </p:cNvPr>
          <p:cNvSpPr>
            <a:spLocks noChangeArrowheads="1"/>
          </p:cNvSpPr>
          <p:nvPr userDrawn="1"/>
        </p:nvSpPr>
        <p:spPr bwMode="auto">
          <a:xfrm>
            <a:off x="963613" y="-20638"/>
            <a:ext cx="254000" cy="338138"/>
          </a:xfrm>
          <a:prstGeom prst="rect">
            <a:avLst/>
          </a:prstGeom>
          <a:noFill/>
          <a:ln>
            <a:noFill/>
          </a:ln>
        </p:spPr>
        <p:txBody>
          <a:bodyPr wrap="none">
            <a:spAutoFit/>
          </a:bodyPr>
          <a:lstStyle/>
          <a:p>
            <a:pPr>
              <a:buSzPct val="100000"/>
              <a:defRPr/>
            </a:pPr>
            <a:r>
              <a:rPr lang="en-US" sz="1600">
                <a:solidFill>
                  <a:srgbClr val="DBDBE9"/>
                </a:solidFill>
                <a:latin typeface="Times New Roman" pitchFamily="18" charset="0"/>
                <a:cs typeface="Times New Roman" pitchFamily="18" charset="0"/>
              </a:rPr>
              <a:t>]</a:t>
            </a:r>
          </a:p>
        </p:txBody>
      </p:sp>
      <p:sp>
        <p:nvSpPr>
          <p:cNvPr id="15" name="TextBox 13">
            <a:extLst>
              <a:ext uri="{FF2B5EF4-FFF2-40B4-BE49-F238E27FC236}">
                <a16:creationId xmlns:a16="http://schemas.microsoft.com/office/drawing/2014/main" id="{C3DAF41F-F2E6-4A04-97C5-E5D4DC4F9AA2}"/>
              </a:ext>
            </a:extLst>
          </p:cNvPr>
          <p:cNvSpPr txBox="1">
            <a:spLocks noChangeArrowheads="1"/>
          </p:cNvSpPr>
          <p:nvPr userDrawn="1"/>
        </p:nvSpPr>
        <p:spPr bwMode="auto">
          <a:xfrm>
            <a:off x="774700" y="-61913"/>
            <a:ext cx="385763" cy="430213"/>
          </a:xfrm>
          <a:prstGeom prst="rect">
            <a:avLst/>
          </a:prstGeom>
          <a:noFill/>
          <a:ln>
            <a:noFill/>
          </a:ln>
        </p:spPr>
        <p:txBody>
          <a:bodyPr wrap="none">
            <a:spAutoFit/>
          </a:bodyPr>
          <a:lstStyle/>
          <a:p>
            <a:pPr>
              <a:buSzPct val="100000"/>
              <a:defRPr/>
            </a:pPr>
            <a:r>
              <a:rPr lang="en-US" sz="2200" i="1">
                <a:solidFill>
                  <a:srgbClr val="FFFFFF"/>
                </a:solidFill>
                <a:latin typeface="Times New Roman" pitchFamily="18" charset="0"/>
                <a:cs typeface="Times New Roman" pitchFamily="18" charset="0"/>
              </a:rPr>
              <a:t>F</a:t>
            </a:r>
          </a:p>
        </p:txBody>
      </p:sp>
      <p:pic>
        <p:nvPicPr>
          <p:cNvPr id="16" name="Picture 11" descr="MF_emblema [Converted]">
            <a:extLst>
              <a:ext uri="{FF2B5EF4-FFF2-40B4-BE49-F238E27FC236}">
                <a16:creationId xmlns:a16="http://schemas.microsoft.com/office/drawing/2014/main" id="{01E3EA99-5FF4-4616-9259-A8E529DBC75E}"/>
              </a:ext>
            </a:extLst>
          </p:cNvPr>
          <p:cNvPicPr>
            <a:picLocks noChangeAspect="1" noChangeArrowheads="1"/>
          </p:cNvPicPr>
          <p:nvPr userDrawn="1"/>
        </p:nvPicPr>
        <p:blipFill>
          <a:blip r:embed="rId2">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153988" y="19050"/>
            <a:ext cx="387350"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Номер слайда 26">
            <a:extLst>
              <a:ext uri="{FF2B5EF4-FFF2-40B4-BE49-F238E27FC236}">
                <a16:creationId xmlns:a16="http://schemas.microsoft.com/office/drawing/2014/main" id="{E6EB514F-BA30-478C-886B-222A733A4EAE}"/>
              </a:ext>
            </a:extLst>
          </p:cNvPr>
          <p:cNvSpPr>
            <a:spLocks noGrp="1"/>
          </p:cNvSpPr>
          <p:nvPr>
            <p:ph type="sldNum" sz="quarter" idx="10"/>
          </p:nvPr>
        </p:nvSpPr>
        <p:spPr>
          <a:xfrm>
            <a:off x="6553200" y="6357938"/>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anose="020F0502020204030204" pitchFamily="34" charset="0"/>
              </a:defRPr>
            </a:lvl1pPr>
          </a:lstStyle>
          <a:p>
            <a:fld id="{28F81C1E-9C3E-40FF-A9BE-72C578CD0D63}" type="slidenum">
              <a:rPr lang="ru-RU" altLang="en-US"/>
              <a:pPr/>
              <a:t>‹#›</a:t>
            </a:fld>
            <a:endParaRPr lang="ru-RU" altLang="en-US"/>
          </a:p>
        </p:txBody>
      </p:sp>
      <p:sp>
        <p:nvSpPr>
          <p:cNvPr id="18" name="Дата 2">
            <a:extLst>
              <a:ext uri="{FF2B5EF4-FFF2-40B4-BE49-F238E27FC236}">
                <a16:creationId xmlns:a16="http://schemas.microsoft.com/office/drawing/2014/main" id="{AAFBAA4D-71E2-40A1-B91F-8A2EF52255B0}"/>
              </a:ext>
            </a:extLst>
          </p:cNvPr>
          <p:cNvSpPr>
            <a:spLocks noGrp="1"/>
          </p:cNvSpPr>
          <p:nvPr>
            <p:ph type="dt" sz="half" idx="11"/>
          </p:nvPr>
        </p:nvSpPr>
        <p:spPr>
          <a:xfrm>
            <a:off x="7451725" y="6357938"/>
            <a:ext cx="1423988" cy="234950"/>
          </a:xfrm>
          <a:prstGeom prst="rect">
            <a:avLst/>
          </a:prstGeom>
        </p:spPr>
        <p:txBody>
          <a:bodyPr/>
          <a:lstStyle>
            <a:lvl1pPr algn="r" fontAlgn="auto">
              <a:spcBef>
                <a:spcPts val="0"/>
              </a:spcBef>
              <a:spcAft>
                <a:spcPts val="0"/>
              </a:spcAft>
              <a:defRPr b="1">
                <a:solidFill>
                  <a:prstClr val="black"/>
                </a:solidFill>
                <a:latin typeface="Trebuchet MS" panose="020B0603020202020204" pitchFamily="34" charset="0"/>
                <a:cs typeface="+mn-cs"/>
              </a:defRPr>
            </a:lvl1pPr>
          </a:lstStyle>
          <a:p>
            <a:pPr>
              <a:defRPr/>
            </a:pPr>
            <a:endParaRPr lang="ru-RU"/>
          </a:p>
        </p:txBody>
      </p:sp>
    </p:spTree>
    <p:extLst>
      <p:ext uri="{BB962C8B-B14F-4D97-AF65-F5344CB8AC3E}">
        <p14:creationId xmlns:p14="http://schemas.microsoft.com/office/powerpoint/2010/main" val="24123638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userDrawn="1">
  <p:cSld name="2_Сравнение">
    <p:spTree>
      <p:nvGrpSpPr>
        <p:cNvPr id="1" name=""/>
        <p:cNvGrpSpPr/>
        <p:nvPr/>
      </p:nvGrpSpPr>
      <p:grpSpPr>
        <a:xfrm>
          <a:off x="0" y="0"/>
          <a:ext cx="0" cy="0"/>
          <a:chOff x="0" y="0"/>
          <a:chExt cx="0" cy="0"/>
        </a:xfrm>
      </p:grpSpPr>
      <p:sp>
        <p:nvSpPr>
          <p:cNvPr id="2" name="Прямоугольник 978">
            <a:extLst>
              <a:ext uri="{FF2B5EF4-FFF2-40B4-BE49-F238E27FC236}">
                <a16:creationId xmlns:a16="http://schemas.microsoft.com/office/drawing/2014/main" id="{6F0E1C70-48DE-4324-AD31-A370C59C24C9}"/>
              </a:ext>
            </a:extLst>
          </p:cNvPr>
          <p:cNvSpPr/>
          <p:nvPr/>
        </p:nvSpPr>
        <p:spPr>
          <a:xfrm>
            <a:off x="0" y="0"/>
            <a:ext cx="9144000" cy="311150"/>
          </a:xfrm>
          <a:prstGeom prst="rect">
            <a:avLst/>
          </a:prstGeom>
          <a:solidFill>
            <a:srgbClr val="004821"/>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fontAlgn="auto">
              <a:spcBef>
                <a:spcPts val="0"/>
              </a:spcBef>
              <a:spcAft>
                <a:spcPts val="0"/>
              </a:spcAft>
              <a:defRPr/>
            </a:pPr>
            <a:endParaRPr lang="en-US" i="1" dirty="0">
              <a:solidFill>
                <a:prstClr val="white"/>
              </a:solidFill>
            </a:endParaRPr>
          </a:p>
        </p:txBody>
      </p:sp>
      <p:sp>
        <p:nvSpPr>
          <p:cNvPr id="3" name="Прямоугольник 979">
            <a:extLst>
              <a:ext uri="{FF2B5EF4-FFF2-40B4-BE49-F238E27FC236}">
                <a16:creationId xmlns:a16="http://schemas.microsoft.com/office/drawing/2014/main" id="{40063776-88B1-4A57-BBC1-68437748368C}"/>
              </a:ext>
            </a:extLst>
          </p:cNvPr>
          <p:cNvSpPr/>
          <p:nvPr/>
        </p:nvSpPr>
        <p:spPr bwMode="invGray">
          <a:xfrm>
            <a:off x="9085263" y="-1588"/>
            <a:ext cx="57150" cy="312738"/>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4" name="Прямоугольник 980">
            <a:extLst>
              <a:ext uri="{FF2B5EF4-FFF2-40B4-BE49-F238E27FC236}">
                <a16:creationId xmlns:a16="http://schemas.microsoft.com/office/drawing/2014/main" id="{58A6DE41-4A95-4745-AB3F-02CD22C9AE84}"/>
              </a:ext>
            </a:extLst>
          </p:cNvPr>
          <p:cNvSpPr/>
          <p:nvPr/>
        </p:nvSpPr>
        <p:spPr bwMode="invGray">
          <a:xfrm>
            <a:off x="9043988" y="-1588"/>
            <a:ext cx="28575" cy="312738"/>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5" name="Прямоугольник 982">
            <a:extLst>
              <a:ext uri="{FF2B5EF4-FFF2-40B4-BE49-F238E27FC236}">
                <a16:creationId xmlns:a16="http://schemas.microsoft.com/office/drawing/2014/main" id="{9654B8A8-68AE-43D7-9909-896262F38DEB}"/>
              </a:ext>
            </a:extLst>
          </p:cNvPr>
          <p:cNvSpPr/>
          <p:nvPr/>
        </p:nvSpPr>
        <p:spPr bwMode="invGray">
          <a:xfrm>
            <a:off x="9024938" y="-1588"/>
            <a:ext cx="9525" cy="312738"/>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6" name="Прямоугольник 983">
            <a:extLst>
              <a:ext uri="{FF2B5EF4-FFF2-40B4-BE49-F238E27FC236}">
                <a16:creationId xmlns:a16="http://schemas.microsoft.com/office/drawing/2014/main" id="{EC3F3DCA-DCA2-43A2-8647-84371D134BE5}"/>
              </a:ext>
            </a:extLst>
          </p:cNvPr>
          <p:cNvSpPr/>
          <p:nvPr/>
        </p:nvSpPr>
        <p:spPr bwMode="invGray">
          <a:xfrm>
            <a:off x="8977313" y="-1588"/>
            <a:ext cx="25400" cy="312738"/>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grpSp>
        <p:nvGrpSpPr>
          <p:cNvPr id="7" name="Group 23">
            <a:extLst>
              <a:ext uri="{FF2B5EF4-FFF2-40B4-BE49-F238E27FC236}">
                <a16:creationId xmlns:a16="http://schemas.microsoft.com/office/drawing/2014/main" id="{06A8C5F3-ED86-4FE5-B845-2A3BC377CEA5}"/>
              </a:ext>
            </a:extLst>
          </p:cNvPr>
          <p:cNvGrpSpPr>
            <a:grpSpLocks/>
          </p:cNvGrpSpPr>
          <p:nvPr userDrawn="1"/>
        </p:nvGrpSpPr>
        <p:grpSpPr bwMode="auto">
          <a:xfrm>
            <a:off x="8875713" y="0"/>
            <a:ext cx="95250" cy="333375"/>
            <a:chOff x="8875715" y="-787"/>
            <a:chExt cx="95251" cy="295141"/>
          </a:xfrm>
        </p:grpSpPr>
        <p:sp>
          <p:nvSpPr>
            <p:cNvPr id="8" name="Прямоугольник 985">
              <a:extLst>
                <a:ext uri="{FF2B5EF4-FFF2-40B4-BE49-F238E27FC236}">
                  <a16:creationId xmlns:a16="http://schemas.microsoft.com/office/drawing/2014/main" id="{78EE3B0F-E0D0-4A93-946E-78CC0FC94913}"/>
                </a:ext>
              </a:extLst>
            </p:cNvPr>
            <p:cNvSpPr/>
            <p:nvPr/>
          </p:nvSpPr>
          <p:spPr bwMode="invGray">
            <a:xfrm>
              <a:off x="8915402" y="-787"/>
              <a:ext cx="55564" cy="295141"/>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9" name="Прямоугольник 1957">
              <a:extLst>
                <a:ext uri="{FF2B5EF4-FFF2-40B4-BE49-F238E27FC236}">
                  <a16:creationId xmlns:a16="http://schemas.microsoft.com/office/drawing/2014/main" id="{695EB121-96B9-491A-88C6-2A6B66418774}"/>
                </a:ext>
              </a:extLst>
            </p:cNvPr>
            <p:cNvSpPr/>
            <p:nvPr/>
          </p:nvSpPr>
          <p:spPr bwMode="invGray">
            <a:xfrm>
              <a:off x="8875715" y="-787"/>
              <a:ext cx="6350" cy="295141"/>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grpSp>
      <p:sp>
        <p:nvSpPr>
          <p:cNvPr id="10" name="Номер слайда 1">
            <a:extLst>
              <a:ext uri="{FF2B5EF4-FFF2-40B4-BE49-F238E27FC236}">
                <a16:creationId xmlns:a16="http://schemas.microsoft.com/office/drawing/2014/main" id="{BEA0BAC4-6667-4829-9ABF-7F431B5EBF98}"/>
              </a:ext>
            </a:extLst>
          </p:cNvPr>
          <p:cNvSpPr txBox="1">
            <a:spLocks/>
          </p:cNvSpPr>
          <p:nvPr userDrawn="1"/>
        </p:nvSpPr>
        <p:spPr>
          <a:xfrm>
            <a:off x="8139113" y="0"/>
            <a:ext cx="825500" cy="339725"/>
          </a:xfrm>
          <a:prstGeom prst="rect">
            <a:avLst/>
          </a:prstGeom>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defTabSz="914400" eaLnBrk="1" hangingPunct="1">
              <a:buSzPct val="100000"/>
            </a:pPr>
            <a:fld id="{790AD4ED-8BA6-4775-9F12-4282F3643F9F}" type="slidenum">
              <a:rPr lang="en-US" altLang="en-US">
                <a:solidFill>
                  <a:srgbClr val="FFFFFF"/>
                </a:solidFill>
                <a:latin typeface="Trebuchet MS" panose="020B0603020202020204" pitchFamily="34" charset="0"/>
              </a:rPr>
              <a:pPr algn="r" defTabSz="914400" eaLnBrk="1" hangingPunct="1">
                <a:buSzPct val="100000"/>
              </a:pPr>
              <a:t>‹#›</a:t>
            </a:fld>
            <a:endParaRPr lang="en-US" altLang="en-US">
              <a:solidFill>
                <a:srgbClr val="FFFFFF"/>
              </a:solidFill>
              <a:latin typeface="Trebuchet MS" panose="020B0603020202020204" pitchFamily="34" charset="0"/>
            </a:endParaRPr>
          </a:p>
        </p:txBody>
      </p:sp>
    </p:spTree>
    <p:extLst>
      <p:ext uri="{BB962C8B-B14F-4D97-AF65-F5344CB8AC3E}">
        <p14:creationId xmlns:p14="http://schemas.microsoft.com/office/powerpoint/2010/main" val="18255555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userDrawn="1">
  <p:cSld name="1_Title and Content">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274701"/>
            <a:ext cx="8229600" cy="1143265"/>
          </a:xfrm>
          <a:prstGeom prst="rect">
            <a:avLst/>
          </a:prstGeom>
        </p:spPr>
        <p:txBody>
          <a:bodyPr/>
          <a:lstStyle/>
          <a:p>
            <a:r>
              <a:rPr lang="ru-RU"/>
              <a:t>Образец заголовка</a:t>
            </a:r>
          </a:p>
        </p:txBody>
      </p:sp>
    </p:spTree>
    <p:extLst>
      <p:ext uri="{BB962C8B-B14F-4D97-AF65-F5344CB8AC3E}">
        <p14:creationId xmlns:p14="http://schemas.microsoft.com/office/powerpoint/2010/main" val="32596186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922"/>
            <a:ext cx="7772400" cy="1362390"/>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7386"/>
            <a:ext cx="7772400" cy="1500534"/>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D481F68-1458-469D-897B-1B7EF5EF6B17}"/>
              </a:ext>
            </a:extLst>
          </p:cNvPr>
          <p:cNvSpPr>
            <a:spLocks noGrp="1"/>
          </p:cNvSpPr>
          <p:nvPr>
            <p:ph type="dt" sz="half" idx="10"/>
          </p:nvPr>
        </p:nvSpPr>
        <p:spPr>
          <a:xfrm>
            <a:off x="457200" y="6357938"/>
            <a:ext cx="2133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5" name="Footer Placeholder 4">
            <a:extLst>
              <a:ext uri="{FF2B5EF4-FFF2-40B4-BE49-F238E27FC236}">
                <a16:creationId xmlns:a16="http://schemas.microsoft.com/office/drawing/2014/main" id="{8B6E0683-B792-4956-B0D6-9AE6C5AD8E30}"/>
              </a:ext>
            </a:extLst>
          </p:cNvPr>
          <p:cNvSpPr>
            <a:spLocks noGrp="1"/>
          </p:cNvSpPr>
          <p:nvPr>
            <p:ph type="ftr" sz="quarter" idx="11"/>
          </p:nvPr>
        </p:nvSpPr>
        <p:spPr>
          <a:xfrm>
            <a:off x="3124200" y="6357938"/>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id="{8D416871-E130-44EB-9170-CCFDCE7F7A38}"/>
              </a:ext>
            </a:extLst>
          </p:cNvPr>
          <p:cNvSpPr>
            <a:spLocks noGrp="1"/>
          </p:cNvSpPr>
          <p:nvPr>
            <p:ph type="sldNum" sz="quarter" idx="12"/>
          </p:nvPr>
        </p:nvSpPr>
        <p:spPr>
          <a:xfrm>
            <a:off x="6553200" y="6357938"/>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anose="020F0502020204030204" pitchFamily="34" charset="0"/>
              </a:defRPr>
            </a:lvl1pPr>
          </a:lstStyle>
          <a:p>
            <a:fld id="{9CAC8D84-CED3-44B9-AD91-13AA822E73E9}" type="slidenum">
              <a:rPr lang="en-US" altLang="en-US"/>
              <a:pPr/>
              <a:t>‹#›</a:t>
            </a:fld>
            <a:endParaRPr lang="en-US" altLang="en-US"/>
          </a:p>
        </p:txBody>
      </p:sp>
    </p:spTree>
    <p:extLst>
      <p:ext uri="{BB962C8B-B14F-4D97-AF65-F5344CB8AC3E}">
        <p14:creationId xmlns:p14="http://schemas.microsoft.com/office/powerpoint/2010/main" val="12734398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701"/>
            <a:ext cx="8229600" cy="1143265"/>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572"/>
            <a:ext cx="4038600" cy="4527011"/>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572"/>
            <a:ext cx="4038600" cy="4527011"/>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BDA5FD0-9E89-44B5-B003-BE6FBA92A1E9}"/>
              </a:ext>
            </a:extLst>
          </p:cNvPr>
          <p:cNvSpPr>
            <a:spLocks noGrp="1"/>
          </p:cNvSpPr>
          <p:nvPr>
            <p:ph type="dt" sz="half" idx="10"/>
          </p:nvPr>
        </p:nvSpPr>
        <p:spPr>
          <a:xfrm>
            <a:off x="457200" y="6357938"/>
            <a:ext cx="2133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Footer Placeholder 5">
            <a:extLst>
              <a:ext uri="{FF2B5EF4-FFF2-40B4-BE49-F238E27FC236}">
                <a16:creationId xmlns:a16="http://schemas.microsoft.com/office/drawing/2014/main" id="{220EFF43-F513-4797-8D7E-7D4196631822}"/>
              </a:ext>
            </a:extLst>
          </p:cNvPr>
          <p:cNvSpPr>
            <a:spLocks noGrp="1"/>
          </p:cNvSpPr>
          <p:nvPr>
            <p:ph type="ftr" sz="quarter" idx="11"/>
          </p:nvPr>
        </p:nvSpPr>
        <p:spPr>
          <a:xfrm>
            <a:off x="3124200" y="6357938"/>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7" name="Slide Number Placeholder 6">
            <a:extLst>
              <a:ext uri="{FF2B5EF4-FFF2-40B4-BE49-F238E27FC236}">
                <a16:creationId xmlns:a16="http://schemas.microsoft.com/office/drawing/2014/main" id="{A29FFF42-F07F-4FCF-A6E2-C60F357B3FE3}"/>
              </a:ext>
            </a:extLst>
          </p:cNvPr>
          <p:cNvSpPr>
            <a:spLocks noGrp="1"/>
          </p:cNvSpPr>
          <p:nvPr>
            <p:ph type="sldNum" sz="quarter" idx="12"/>
          </p:nvPr>
        </p:nvSpPr>
        <p:spPr>
          <a:xfrm>
            <a:off x="6553200" y="6357938"/>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anose="020F0502020204030204" pitchFamily="34" charset="0"/>
              </a:defRPr>
            </a:lvl1pPr>
          </a:lstStyle>
          <a:p>
            <a:fld id="{897C24CF-5134-4F2F-A4B6-44F5B8823228}" type="slidenum">
              <a:rPr lang="en-US" altLang="en-US"/>
              <a:pPr/>
              <a:t>‹#›</a:t>
            </a:fld>
            <a:endParaRPr lang="en-US" altLang="en-US"/>
          </a:p>
        </p:txBody>
      </p:sp>
    </p:spTree>
    <p:extLst>
      <p:ext uri="{BB962C8B-B14F-4D97-AF65-F5344CB8AC3E}">
        <p14:creationId xmlns:p14="http://schemas.microsoft.com/office/powerpoint/2010/main" val="17087390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701"/>
            <a:ext cx="8229600" cy="1143265"/>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469"/>
            <a:ext cx="4040188" cy="639911"/>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5378"/>
            <a:ext cx="4040188" cy="3952203"/>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469"/>
            <a:ext cx="4041775" cy="639911"/>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5378"/>
            <a:ext cx="4041775" cy="3952203"/>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489D0F1-589A-4295-8162-BE16D89A0885}"/>
              </a:ext>
            </a:extLst>
          </p:cNvPr>
          <p:cNvSpPr>
            <a:spLocks noGrp="1"/>
          </p:cNvSpPr>
          <p:nvPr>
            <p:ph type="dt" sz="half" idx="10"/>
          </p:nvPr>
        </p:nvSpPr>
        <p:spPr>
          <a:xfrm>
            <a:off x="457200" y="6357938"/>
            <a:ext cx="2133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8" name="Footer Placeholder 7">
            <a:extLst>
              <a:ext uri="{FF2B5EF4-FFF2-40B4-BE49-F238E27FC236}">
                <a16:creationId xmlns:a16="http://schemas.microsoft.com/office/drawing/2014/main" id="{426FCA3F-F79E-4299-8DDD-42D8F6AA646C}"/>
              </a:ext>
            </a:extLst>
          </p:cNvPr>
          <p:cNvSpPr>
            <a:spLocks noGrp="1"/>
          </p:cNvSpPr>
          <p:nvPr>
            <p:ph type="ftr" sz="quarter" idx="11"/>
          </p:nvPr>
        </p:nvSpPr>
        <p:spPr>
          <a:xfrm>
            <a:off x="3124200" y="6357938"/>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9" name="Slide Number Placeholder 8">
            <a:extLst>
              <a:ext uri="{FF2B5EF4-FFF2-40B4-BE49-F238E27FC236}">
                <a16:creationId xmlns:a16="http://schemas.microsoft.com/office/drawing/2014/main" id="{6ACD1D82-E880-4C7E-B51F-D2476E7B873D}"/>
              </a:ext>
            </a:extLst>
          </p:cNvPr>
          <p:cNvSpPr>
            <a:spLocks noGrp="1"/>
          </p:cNvSpPr>
          <p:nvPr>
            <p:ph type="sldNum" sz="quarter" idx="12"/>
          </p:nvPr>
        </p:nvSpPr>
        <p:spPr>
          <a:xfrm>
            <a:off x="6553200" y="6357938"/>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anose="020F0502020204030204" pitchFamily="34" charset="0"/>
              </a:defRPr>
            </a:lvl1pPr>
          </a:lstStyle>
          <a:p>
            <a:fld id="{C064CFBB-8769-4110-9358-AD6CD780E400}" type="slidenum">
              <a:rPr lang="en-US" altLang="en-US"/>
              <a:pPr/>
              <a:t>‹#›</a:t>
            </a:fld>
            <a:endParaRPr lang="en-US" altLang="en-US"/>
          </a:p>
        </p:txBody>
      </p:sp>
    </p:spTree>
    <p:extLst>
      <p:ext uri="{BB962C8B-B14F-4D97-AF65-F5344CB8AC3E}">
        <p14:creationId xmlns:p14="http://schemas.microsoft.com/office/powerpoint/2010/main" val="1740146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701"/>
            <a:ext cx="8229600" cy="1143265"/>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F32D4D14-0A41-4EA1-854B-CE6DBFF9FE75}"/>
              </a:ext>
            </a:extLst>
          </p:cNvPr>
          <p:cNvSpPr>
            <a:spLocks noGrp="1"/>
          </p:cNvSpPr>
          <p:nvPr>
            <p:ph type="dt" sz="half" idx="10"/>
          </p:nvPr>
        </p:nvSpPr>
        <p:spPr>
          <a:xfrm>
            <a:off x="457200" y="6357938"/>
            <a:ext cx="2133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4" name="Footer Placeholder 3">
            <a:extLst>
              <a:ext uri="{FF2B5EF4-FFF2-40B4-BE49-F238E27FC236}">
                <a16:creationId xmlns:a16="http://schemas.microsoft.com/office/drawing/2014/main" id="{EAA1FAEB-6714-4D0C-A4D2-3B21F26543E8}"/>
              </a:ext>
            </a:extLst>
          </p:cNvPr>
          <p:cNvSpPr>
            <a:spLocks noGrp="1"/>
          </p:cNvSpPr>
          <p:nvPr>
            <p:ph type="ftr" sz="quarter" idx="11"/>
          </p:nvPr>
        </p:nvSpPr>
        <p:spPr>
          <a:xfrm>
            <a:off x="3124200" y="6357938"/>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5" name="Slide Number Placeholder 4">
            <a:extLst>
              <a:ext uri="{FF2B5EF4-FFF2-40B4-BE49-F238E27FC236}">
                <a16:creationId xmlns:a16="http://schemas.microsoft.com/office/drawing/2014/main" id="{CEC2C199-F564-47FF-9583-EE94E50BF642}"/>
              </a:ext>
            </a:extLst>
          </p:cNvPr>
          <p:cNvSpPr>
            <a:spLocks noGrp="1"/>
          </p:cNvSpPr>
          <p:nvPr>
            <p:ph type="sldNum" sz="quarter" idx="12"/>
          </p:nvPr>
        </p:nvSpPr>
        <p:spPr>
          <a:xfrm>
            <a:off x="6553200" y="6357938"/>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anose="020F0502020204030204" pitchFamily="34" charset="0"/>
              </a:defRPr>
            </a:lvl1pPr>
          </a:lstStyle>
          <a:p>
            <a:fld id="{2BE20C26-FF75-48AF-989B-AB046E6B68EF}" type="slidenum">
              <a:rPr lang="en-US" altLang="en-US"/>
              <a:pPr/>
              <a:t>‹#›</a:t>
            </a:fld>
            <a:endParaRPr lang="en-US" altLang="en-US"/>
          </a:p>
        </p:txBody>
      </p:sp>
    </p:spTree>
    <p:extLst>
      <p:ext uri="{BB962C8B-B14F-4D97-AF65-F5344CB8AC3E}">
        <p14:creationId xmlns:p14="http://schemas.microsoft.com/office/powerpoint/2010/main" val="26469469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BE73ADC-28C0-4CC7-B945-A6476E61C255}"/>
              </a:ext>
            </a:extLst>
          </p:cNvPr>
          <p:cNvSpPr>
            <a:spLocks noGrp="1"/>
          </p:cNvSpPr>
          <p:nvPr>
            <p:ph type="dt" sz="half" idx="10"/>
          </p:nvPr>
        </p:nvSpPr>
        <p:spPr>
          <a:xfrm>
            <a:off x="457200" y="6357938"/>
            <a:ext cx="2133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3" name="Footer Placeholder 2">
            <a:extLst>
              <a:ext uri="{FF2B5EF4-FFF2-40B4-BE49-F238E27FC236}">
                <a16:creationId xmlns:a16="http://schemas.microsoft.com/office/drawing/2014/main" id="{41BE7D32-1A4C-428B-B720-1E90B5C44845}"/>
              </a:ext>
            </a:extLst>
          </p:cNvPr>
          <p:cNvSpPr>
            <a:spLocks noGrp="1"/>
          </p:cNvSpPr>
          <p:nvPr>
            <p:ph type="ftr" sz="quarter" idx="11"/>
          </p:nvPr>
        </p:nvSpPr>
        <p:spPr>
          <a:xfrm>
            <a:off x="3124200" y="6357938"/>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4" name="Slide Number Placeholder 3">
            <a:extLst>
              <a:ext uri="{FF2B5EF4-FFF2-40B4-BE49-F238E27FC236}">
                <a16:creationId xmlns:a16="http://schemas.microsoft.com/office/drawing/2014/main" id="{6D5EE7AB-791B-4ACB-B0B2-0A3E5EB7A20C}"/>
              </a:ext>
            </a:extLst>
          </p:cNvPr>
          <p:cNvSpPr>
            <a:spLocks noGrp="1"/>
          </p:cNvSpPr>
          <p:nvPr>
            <p:ph type="sldNum" sz="quarter" idx="12"/>
          </p:nvPr>
        </p:nvSpPr>
        <p:spPr>
          <a:xfrm>
            <a:off x="6553200" y="6357938"/>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anose="020F0502020204030204" pitchFamily="34" charset="0"/>
              </a:defRPr>
            </a:lvl1pPr>
          </a:lstStyle>
          <a:p>
            <a:fld id="{1D762661-67EB-4CBC-89D7-3C0C8E1F275D}" type="slidenum">
              <a:rPr lang="en-US" altLang="en-US"/>
              <a:pPr/>
              <a:t>‹#›</a:t>
            </a:fld>
            <a:endParaRPr lang="en-US" altLang="en-US"/>
          </a:p>
        </p:txBody>
      </p:sp>
    </p:spTree>
    <p:extLst>
      <p:ext uri="{BB962C8B-B14F-4D97-AF65-F5344CB8AC3E}">
        <p14:creationId xmlns:p14="http://schemas.microsoft.com/office/powerpoint/2010/main" val="38033910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112"/>
            <a:ext cx="3008313" cy="116232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114"/>
            <a:ext cx="5111750" cy="5854469"/>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434"/>
            <a:ext cx="3008313" cy="4692149"/>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46AFC93B-3647-4F5D-81DA-4D575012C834}"/>
              </a:ext>
            </a:extLst>
          </p:cNvPr>
          <p:cNvSpPr>
            <a:spLocks noGrp="1"/>
          </p:cNvSpPr>
          <p:nvPr>
            <p:ph type="dt" sz="half" idx="10"/>
          </p:nvPr>
        </p:nvSpPr>
        <p:spPr>
          <a:xfrm>
            <a:off x="457200" y="6357938"/>
            <a:ext cx="2133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Footer Placeholder 5">
            <a:extLst>
              <a:ext uri="{FF2B5EF4-FFF2-40B4-BE49-F238E27FC236}">
                <a16:creationId xmlns:a16="http://schemas.microsoft.com/office/drawing/2014/main" id="{49AE79A4-D9A1-4F9F-B0D5-3FBFDFBFD082}"/>
              </a:ext>
            </a:extLst>
          </p:cNvPr>
          <p:cNvSpPr>
            <a:spLocks noGrp="1"/>
          </p:cNvSpPr>
          <p:nvPr>
            <p:ph type="ftr" sz="quarter" idx="11"/>
          </p:nvPr>
        </p:nvSpPr>
        <p:spPr>
          <a:xfrm>
            <a:off x="3124200" y="6357938"/>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7" name="Slide Number Placeholder 6">
            <a:extLst>
              <a:ext uri="{FF2B5EF4-FFF2-40B4-BE49-F238E27FC236}">
                <a16:creationId xmlns:a16="http://schemas.microsoft.com/office/drawing/2014/main" id="{ED15B0F2-C511-4071-96C5-859C94C733D0}"/>
              </a:ext>
            </a:extLst>
          </p:cNvPr>
          <p:cNvSpPr>
            <a:spLocks noGrp="1"/>
          </p:cNvSpPr>
          <p:nvPr>
            <p:ph type="sldNum" sz="quarter" idx="12"/>
          </p:nvPr>
        </p:nvSpPr>
        <p:spPr>
          <a:xfrm>
            <a:off x="6553200" y="6357938"/>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anose="020F0502020204030204" pitchFamily="34" charset="0"/>
              </a:defRPr>
            </a:lvl1pPr>
          </a:lstStyle>
          <a:p>
            <a:fld id="{D8171DFF-9E6B-4300-B12B-0BCA374E1F7A}" type="slidenum">
              <a:rPr lang="en-US" altLang="en-US"/>
              <a:pPr/>
              <a:t>‹#›</a:t>
            </a:fld>
            <a:endParaRPr lang="en-US" altLang="en-US"/>
          </a:p>
        </p:txBody>
      </p:sp>
    </p:spTree>
    <p:extLst>
      <p:ext uri="{BB962C8B-B14F-4D97-AF65-F5344CB8AC3E}">
        <p14:creationId xmlns:p14="http://schemas.microsoft.com/office/powerpoint/2010/main" val="36845276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1712"/>
            <a:ext cx="5486400" cy="566870"/>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916"/>
            <a:ext cx="5486400" cy="411575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8581"/>
            <a:ext cx="5486400" cy="805049"/>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9FFD5134-C288-4908-90FD-8ED29CE9ADEC}"/>
              </a:ext>
            </a:extLst>
          </p:cNvPr>
          <p:cNvSpPr>
            <a:spLocks noGrp="1"/>
          </p:cNvSpPr>
          <p:nvPr>
            <p:ph type="dt" sz="half" idx="10"/>
          </p:nvPr>
        </p:nvSpPr>
        <p:spPr>
          <a:xfrm>
            <a:off x="457200" y="6357938"/>
            <a:ext cx="2133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Footer Placeholder 5">
            <a:extLst>
              <a:ext uri="{FF2B5EF4-FFF2-40B4-BE49-F238E27FC236}">
                <a16:creationId xmlns:a16="http://schemas.microsoft.com/office/drawing/2014/main" id="{7DA68E24-C409-4D70-A8C7-C02DA6472CDE}"/>
              </a:ext>
            </a:extLst>
          </p:cNvPr>
          <p:cNvSpPr>
            <a:spLocks noGrp="1"/>
          </p:cNvSpPr>
          <p:nvPr>
            <p:ph type="ftr" sz="quarter" idx="11"/>
          </p:nvPr>
        </p:nvSpPr>
        <p:spPr>
          <a:xfrm>
            <a:off x="3124200" y="6357938"/>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7" name="Slide Number Placeholder 6">
            <a:extLst>
              <a:ext uri="{FF2B5EF4-FFF2-40B4-BE49-F238E27FC236}">
                <a16:creationId xmlns:a16="http://schemas.microsoft.com/office/drawing/2014/main" id="{9F233DA4-9220-4690-8DAE-20E44A689E81}"/>
              </a:ext>
            </a:extLst>
          </p:cNvPr>
          <p:cNvSpPr>
            <a:spLocks noGrp="1"/>
          </p:cNvSpPr>
          <p:nvPr>
            <p:ph type="sldNum" sz="quarter" idx="12"/>
          </p:nvPr>
        </p:nvSpPr>
        <p:spPr>
          <a:xfrm>
            <a:off x="6553200" y="6357938"/>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anose="020F0502020204030204" pitchFamily="34" charset="0"/>
              </a:defRPr>
            </a:lvl1pPr>
          </a:lstStyle>
          <a:p>
            <a:fld id="{7559E561-1BD5-472A-9D36-C0B96DC31DB4}" type="slidenum">
              <a:rPr lang="en-US" altLang="en-US"/>
              <a:pPr/>
              <a:t>‹#›</a:t>
            </a:fld>
            <a:endParaRPr lang="en-US" altLang="en-US"/>
          </a:p>
        </p:txBody>
      </p:sp>
    </p:spTree>
    <p:extLst>
      <p:ext uri="{BB962C8B-B14F-4D97-AF65-F5344CB8AC3E}">
        <p14:creationId xmlns:p14="http://schemas.microsoft.com/office/powerpoint/2010/main" val="21833475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image" Target="../media/image1.emf"/><Relationship Id="rId2" Type="http://schemas.openxmlformats.org/officeDocument/2006/relationships/slideLayout" Target="../slideLayouts/slideLayout14.xml"/><Relationship Id="rId16"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6">
            <a:extLst>
              <a:ext uri="{FF2B5EF4-FFF2-40B4-BE49-F238E27FC236}">
                <a16:creationId xmlns:a16="http://schemas.microsoft.com/office/drawing/2014/main" id="{A1ABDB7B-4767-4FDB-B402-473050079616}"/>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5334000" y="-452438"/>
            <a:ext cx="4584700" cy="5032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7">
            <a:extLst>
              <a:ext uri="{FF2B5EF4-FFF2-40B4-BE49-F238E27FC236}">
                <a16:creationId xmlns:a16="http://schemas.microsoft.com/office/drawing/2014/main" id="{5355E513-57AA-4593-9669-E1587FE1B283}"/>
              </a:ext>
            </a:extLst>
          </p:cNvPr>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309563" y="247650"/>
            <a:ext cx="1787525"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6">
            <a:extLst>
              <a:ext uri="{FF2B5EF4-FFF2-40B4-BE49-F238E27FC236}">
                <a16:creationId xmlns:a16="http://schemas.microsoft.com/office/drawing/2014/main" id="{6495FFEB-34C0-4C64-90B5-4AF5C526DBC5}"/>
              </a:ext>
            </a:extLst>
          </p:cNvPr>
          <p:cNvPicPr>
            <a:picLocks noChangeAspect="1"/>
          </p:cNvPicPr>
          <p:nvPr/>
        </p:nvPicPr>
        <p:blipFill>
          <a:blip r:embed="rId17">
            <a:lum bright="20000"/>
            <a:extLst>
              <a:ext uri="{28A0092B-C50C-407E-A947-70E740481C1C}">
                <a14:useLocalDpi xmlns:a14="http://schemas.microsoft.com/office/drawing/2010/main" val="0"/>
              </a:ext>
            </a:extLst>
          </a:blip>
          <a:srcRect/>
          <a:stretch>
            <a:fillRect/>
          </a:stretch>
        </p:blipFill>
        <p:spPr bwMode="auto">
          <a:xfrm>
            <a:off x="5334000" y="-452438"/>
            <a:ext cx="4584700" cy="5032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2" name="AutoShape 981">
            <a:extLst>
              <a:ext uri="{FF2B5EF4-FFF2-40B4-BE49-F238E27FC236}">
                <a16:creationId xmlns:a16="http://schemas.microsoft.com/office/drawing/2014/main" id="{E21BEC17-DD9D-41EC-94C8-BAE558F30506}"/>
              </a:ext>
            </a:extLst>
          </p:cNvPr>
          <p:cNvSpPr>
            <a:spLocks noChangeAspect="1" noChangeArrowheads="1" noTextEdit="1"/>
          </p:cNvSpPr>
          <p:nvPr/>
        </p:nvSpPr>
        <p:spPr bwMode="auto">
          <a:xfrm>
            <a:off x="309563" y="247650"/>
            <a:ext cx="1787525" cy="469900"/>
          </a:xfrm>
          <a:prstGeom prst="rect">
            <a:avLst/>
          </a:prstGeom>
          <a:noFill/>
          <a:ln w="9525">
            <a:noFill/>
            <a:miter lim="800000"/>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grpSp>
        <p:nvGrpSpPr>
          <p:cNvPr id="2052" name="Group 1183">
            <a:extLst>
              <a:ext uri="{FF2B5EF4-FFF2-40B4-BE49-F238E27FC236}">
                <a16:creationId xmlns:a16="http://schemas.microsoft.com/office/drawing/2014/main" id="{CE11D935-FDD6-4D7A-BE87-6C1361FAF952}"/>
              </a:ext>
            </a:extLst>
          </p:cNvPr>
          <p:cNvGrpSpPr>
            <a:grpSpLocks/>
          </p:cNvGrpSpPr>
          <p:nvPr/>
        </p:nvGrpSpPr>
        <p:grpSpPr bwMode="auto">
          <a:xfrm>
            <a:off x="309563" y="244475"/>
            <a:ext cx="250825" cy="481013"/>
            <a:chOff x="195" y="154"/>
            <a:chExt cx="158" cy="303"/>
          </a:xfrm>
        </p:grpSpPr>
        <p:sp>
          <p:nvSpPr>
            <p:cNvPr id="1758" name="Freeform 983">
              <a:extLst>
                <a:ext uri="{FF2B5EF4-FFF2-40B4-BE49-F238E27FC236}">
                  <a16:creationId xmlns:a16="http://schemas.microsoft.com/office/drawing/2014/main" id="{E1C2D692-D8EC-43CD-BD5F-CFFC9F2519A8}"/>
                </a:ext>
              </a:extLst>
            </p:cNvPr>
            <p:cNvSpPr>
              <a:spLocks noEditPoints="1"/>
            </p:cNvSpPr>
            <p:nvPr userDrawn="1"/>
          </p:nvSpPr>
          <p:spPr bwMode="auto">
            <a:xfrm>
              <a:off x="195" y="196"/>
              <a:ext cx="136" cy="261"/>
            </a:xfrm>
            <a:custGeom>
              <a:avLst/>
              <a:gdLst>
                <a:gd name="T0" fmla="*/ 284 w 304"/>
                <a:gd name="T1" fmla="*/ 540 h 573"/>
                <a:gd name="T2" fmla="*/ 283 w 304"/>
                <a:gd name="T3" fmla="*/ 491 h 573"/>
                <a:gd name="T4" fmla="*/ 252 w 304"/>
                <a:gd name="T5" fmla="*/ 499 h 573"/>
                <a:gd name="T6" fmla="*/ 248 w 304"/>
                <a:gd name="T7" fmla="*/ 484 h 573"/>
                <a:gd name="T8" fmla="*/ 244 w 304"/>
                <a:gd name="T9" fmla="*/ 514 h 573"/>
                <a:gd name="T10" fmla="*/ 304 w 304"/>
                <a:gd name="T11" fmla="*/ 573 h 573"/>
                <a:gd name="T12" fmla="*/ 272 w 304"/>
                <a:gd name="T13" fmla="*/ 559 h 573"/>
                <a:gd name="T14" fmla="*/ 206 w 304"/>
                <a:gd name="T15" fmla="*/ 522 h 573"/>
                <a:gd name="T16" fmla="*/ 184 w 304"/>
                <a:gd name="T17" fmla="*/ 521 h 573"/>
                <a:gd name="T18" fmla="*/ 207 w 304"/>
                <a:gd name="T19" fmla="*/ 466 h 573"/>
                <a:gd name="T20" fmla="*/ 273 w 304"/>
                <a:gd name="T21" fmla="*/ 446 h 573"/>
                <a:gd name="T22" fmla="*/ 258 w 304"/>
                <a:gd name="T23" fmla="*/ 395 h 573"/>
                <a:gd name="T24" fmla="*/ 244 w 304"/>
                <a:gd name="T25" fmla="*/ 433 h 573"/>
                <a:gd name="T26" fmla="*/ 214 w 304"/>
                <a:gd name="T27" fmla="*/ 427 h 573"/>
                <a:gd name="T28" fmla="*/ 193 w 304"/>
                <a:gd name="T29" fmla="*/ 433 h 573"/>
                <a:gd name="T30" fmla="*/ 181 w 304"/>
                <a:gd name="T31" fmla="*/ 416 h 573"/>
                <a:gd name="T32" fmla="*/ 168 w 304"/>
                <a:gd name="T33" fmla="*/ 375 h 573"/>
                <a:gd name="T34" fmla="*/ 218 w 304"/>
                <a:gd name="T35" fmla="*/ 344 h 573"/>
                <a:gd name="T36" fmla="*/ 209 w 304"/>
                <a:gd name="T37" fmla="*/ 297 h 573"/>
                <a:gd name="T38" fmla="*/ 190 w 304"/>
                <a:gd name="T39" fmla="*/ 332 h 573"/>
                <a:gd name="T40" fmla="*/ 164 w 304"/>
                <a:gd name="T41" fmla="*/ 301 h 573"/>
                <a:gd name="T42" fmla="*/ 124 w 304"/>
                <a:gd name="T43" fmla="*/ 330 h 573"/>
                <a:gd name="T44" fmla="*/ 97 w 304"/>
                <a:gd name="T45" fmla="*/ 339 h 573"/>
                <a:gd name="T46" fmla="*/ 86 w 304"/>
                <a:gd name="T47" fmla="*/ 318 h 573"/>
                <a:gd name="T48" fmla="*/ 92 w 304"/>
                <a:gd name="T49" fmla="*/ 275 h 573"/>
                <a:gd name="T50" fmla="*/ 64 w 304"/>
                <a:gd name="T51" fmla="*/ 262 h 573"/>
                <a:gd name="T52" fmla="*/ 7 w 304"/>
                <a:gd name="T53" fmla="*/ 225 h 573"/>
                <a:gd name="T54" fmla="*/ 33 w 304"/>
                <a:gd name="T55" fmla="*/ 178 h 573"/>
                <a:gd name="T56" fmla="*/ 6 w 304"/>
                <a:gd name="T57" fmla="*/ 105 h 573"/>
                <a:gd name="T58" fmla="*/ 66 w 304"/>
                <a:gd name="T59" fmla="*/ 93 h 573"/>
                <a:gd name="T60" fmla="*/ 102 w 304"/>
                <a:gd name="T61" fmla="*/ 87 h 573"/>
                <a:gd name="T62" fmla="*/ 136 w 304"/>
                <a:gd name="T63" fmla="*/ 113 h 573"/>
                <a:gd name="T64" fmla="*/ 177 w 304"/>
                <a:gd name="T65" fmla="*/ 216 h 573"/>
                <a:gd name="T66" fmla="*/ 229 w 304"/>
                <a:gd name="T67" fmla="*/ 193 h 573"/>
                <a:gd name="T68" fmla="*/ 242 w 304"/>
                <a:gd name="T69" fmla="*/ 167 h 573"/>
                <a:gd name="T70" fmla="*/ 220 w 304"/>
                <a:gd name="T71" fmla="*/ 108 h 573"/>
                <a:gd name="T72" fmla="*/ 185 w 304"/>
                <a:gd name="T73" fmla="*/ 122 h 573"/>
                <a:gd name="T74" fmla="*/ 149 w 304"/>
                <a:gd name="T75" fmla="*/ 111 h 573"/>
                <a:gd name="T76" fmla="*/ 174 w 304"/>
                <a:gd name="T77" fmla="*/ 95 h 573"/>
                <a:gd name="T78" fmla="*/ 151 w 304"/>
                <a:gd name="T79" fmla="*/ 83 h 573"/>
                <a:gd name="T80" fmla="*/ 186 w 304"/>
                <a:gd name="T81" fmla="*/ 47 h 573"/>
                <a:gd name="T82" fmla="*/ 251 w 304"/>
                <a:gd name="T83" fmla="*/ 61 h 573"/>
                <a:gd name="T84" fmla="*/ 295 w 304"/>
                <a:gd name="T85" fmla="*/ 82 h 573"/>
                <a:gd name="T86" fmla="*/ 304 w 304"/>
                <a:gd name="T87" fmla="*/ 573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04" h="573">
                  <a:moveTo>
                    <a:pt x="283" y="491"/>
                  </a:moveTo>
                  <a:lnTo>
                    <a:pt x="283" y="491"/>
                  </a:lnTo>
                  <a:cubicBezTo>
                    <a:pt x="278" y="504"/>
                    <a:pt x="269" y="533"/>
                    <a:pt x="284" y="540"/>
                  </a:cubicBezTo>
                  <a:cubicBezTo>
                    <a:pt x="283" y="530"/>
                    <a:pt x="285" y="505"/>
                    <a:pt x="290" y="489"/>
                  </a:cubicBezTo>
                  <a:cubicBezTo>
                    <a:pt x="292" y="480"/>
                    <a:pt x="301" y="445"/>
                    <a:pt x="298" y="439"/>
                  </a:cubicBezTo>
                  <a:cubicBezTo>
                    <a:pt x="297" y="452"/>
                    <a:pt x="291" y="474"/>
                    <a:pt x="283" y="491"/>
                  </a:cubicBezTo>
                  <a:close/>
                  <a:moveTo>
                    <a:pt x="248" y="484"/>
                  </a:moveTo>
                  <a:lnTo>
                    <a:pt x="248" y="484"/>
                  </a:lnTo>
                  <a:cubicBezTo>
                    <a:pt x="246" y="489"/>
                    <a:pt x="244" y="498"/>
                    <a:pt x="252" y="499"/>
                  </a:cubicBezTo>
                  <a:cubicBezTo>
                    <a:pt x="256" y="488"/>
                    <a:pt x="261" y="481"/>
                    <a:pt x="267" y="473"/>
                  </a:cubicBezTo>
                  <a:cubicBezTo>
                    <a:pt x="272" y="467"/>
                    <a:pt x="280" y="457"/>
                    <a:pt x="284" y="451"/>
                  </a:cubicBezTo>
                  <a:cubicBezTo>
                    <a:pt x="274" y="463"/>
                    <a:pt x="253" y="475"/>
                    <a:pt x="248" y="484"/>
                  </a:cubicBezTo>
                  <a:close/>
                  <a:moveTo>
                    <a:pt x="244" y="522"/>
                  </a:moveTo>
                  <a:lnTo>
                    <a:pt x="244" y="522"/>
                  </a:lnTo>
                  <a:cubicBezTo>
                    <a:pt x="244" y="519"/>
                    <a:pt x="244" y="518"/>
                    <a:pt x="244" y="514"/>
                  </a:cubicBezTo>
                  <a:cubicBezTo>
                    <a:pt x="241" y="514"/>
                    <a:pt x="236" y="513"/>
                    <a:pt x="233" y="509"/>
                  </a:cubicBezTo>
                  <a:cubicBezTo>
                    <a:pt x="229" y="517"/>
                    <a:pt x="235" y="522"/>
                    <a:pt x="244" y="522"/>
                  </a:cubicBezTo>
                  <a:close/>
                  <a:moveTo>
                    <a:pt x="304" y="573"/>
                  </a:moveTo>
                  <a:lnTo>
                    <a:pt x="304" y="573"/>
                  </a:lnTo>
                  <a:cubicBezTo>
                    <a:pt x="296" y="569"/>
                    <a:pt x="289" y="562"/>
                    <a:pt x="286" y="555"/>
                  </a:cubicBezTo>
                  <a:cubicBezTo>
                    <a:pt x="282" y="557"/>
                    <a:pt x="277" y="559"/>
                    <a:pt x="272" y="559"/>
                  </a:cubicBezTo>
                  <a:cubicBezTo>
                    <a:pt x="260" y="560"/>
                    <a:pt x="249" y="551"/>
                    <a:pt x="246" y="542"/>
                  </a:cubicBezTo>
                  <a:cubicBezTo>
                    <a:pt x="237" y="550"/>
                    <a:pt x="227" y="549"/>
                    <a:pt x="220" y="546"/>
                  </a:cubicBezTo>
                  <a:cubicBezTo>
                    <a:pt x="210" y="541"/>
                    <a:pt x="206" y="530"/>
                    <a:pt x="206" y="522"/>
                  </a:cubicBezTo>
                  <a:cubicBezTo>
                    <a:pt x="204" y="524"/>
                    <a:pt x="204" y="528"/>
                    <a:pt x="203" y="532"/>
                  </a:cubicBezTo>
                  <a:cubicBezTo>
                    <a:pt x="202" y="537"/>
                    <a:pt x="198" y="541"/>
                    <a:pt x="193" y="542"/>
                  </a:cubicBezTo>
                  <a:cubicBezTo>
                    <a:pt x="197" y="530"/>
                    <a:pt x="187" y="530"/>
                    <a:pt x="184" y="521"/>
                  </a:cubicBezTo>
                  <a:cubicBezTo>
                    <a:pt x="181" y="509"/>
                    <a:pt x="187" y="500"/>
                    <a:pt x="195" y="496"/>
                  </a:cubicBezTo>
                  <a:cubicBezTo>
                    <a:pt x="189" y="493"/>
                    <a:pt x="187" y="486"/>
                    <a:pt x="190" y="477"/>
                  </a:cubicBezTo>
                  <a:cubicBezTo>
                    <a:pt x="192" y="470"/>
                    <a:pt x="201" y="465"/>
                    <a:pt x="207" y="466"/>
                  </a:cubicBezTo>
                  <a:cubicBezTo>
                    <a:pt x="201" y="472"/>
                    <a:pt x="205" y="480"/>
                    <a:pt x="212" y="480"/>
                  </a:cubicBezTo>
                  <a:cubicBezTo>
                    <a:pt x="220" y="480"/>
                    <a:pt x="228" y="469"/>
                    <a:pt x="239" y="463"/>
                  </a:cubicBezTo>
                  <a:cubicBezTo>
                    <a:pt x="251" y="456"/>
                    <a:pt x="261" y="455"/>
                    <a:pt x="273" y="446"/>
                  </a:cubicBezTo>
                  <a:cubicBezTo>
                    <a:pt x="265" y="445"/>
                    <a:pt x="258" y="448"/>
                    <a:pt x="254" y="454"/>
                  </a:cubicBezTo>
                  <a:cubicBezTo>
                    <a:pt x="252" y="441"/>
                    <a:pt x="263" y="436"/>
                    <a:pt x="270" y="431"/>
                  </a:cubicBezTo>
                  <a:cubicBezTo>
                    <a:pt x="285" y="421"/>
                    <a:pt x="269" y="398"/>
                    <a:pt x="258" y="395"/>
                  </a:cubicBezTo>
                  <a:cubicBezTo>
                    <a:pt x="242" y="391"/>
                    <a:pt x="232" y="400"/>
                    <a:pt x="233" y="412"/>
                  </a:cubicBezTo>
                  <a:cubicBezTo>
                    <a:pt x="235" y="426"/>
                    <a:pt x="248" y="422"/>
                    <a:pt x="253" y="419"/>
                  </a:cubicBezTo>
                  <a:cubicBezTo>
                    <a:pt x="253" y="427"/>
                    <a:pt x="247" y="432"/>
                    <a:pt x="244" y="433"/>
                  </a:cubicBezTo>
                  <a:cubicBezTo>
                    <a:pt x="240" y="435"/>
                    <a:pt x="230" y="436"/>
                    <a:pt x="224" y="430"/>
                  </a:cubicBezTo>
                  <a:cubicBezTo>
                    <a:pt x="223" y="434"/>
                    <a:pt x="222" y="436"/>
                    <a:pt x="219" y="438"/>
                  </a:cubicBezTo>
                  <a:cubicBezTo>
                    <a:pt x="217" y="432"/>
                    <a:pt x="217" y="431"/>
                    <a:pt x="214" y="427"/>
                  </a:cubicBezTo>
                  <a:cubicBezTo>
                    <a:pt x="212" y="436"/>
                    <a:pt x="206" y="440"/>
                    <a:pt x="199" y="439"/>
                  </a:cubicBezTo>
                  <a:cubicBezTo>
                    <a:pt x="201" y="435"/>
                    <a:pt x="200" y="430"/>
                    <a:pt x="199" y="427"/>
                  </a:cubicBezTo>
                  <a:cubicBezTo>
                    <a:pt x="198" y="429"/>
                    <a:pt x="196" y="431"/>
                    <a:pt x="193" y="433"/>
                  </a:cubicBezTo>
                  <a:cubicBezTo>
                    <a:pt x="192" y="431"/>
                    <a:pt x="192" y="429"/>
                    <a:pt x="191" y="428"/>
                  </a:cubicBezTo>
                  <a:cubicBezTo>
                    <a:pt x="188" y="432"/>
                    <a:pt x="183" y="435"/>
                    <a:pt x="177" y="435"/>
                  </a:cubicBezTo>
                  <a:cubicBezTo>
                    <a:pt x="181" y="431"/>
                    <a:pt x="183" y="423"/>
                    <a:pt x="181" y="416"/>
                  </a:cubicBezTo>
                  <a:cubicBezTo>
                    <a:pt x="176" y="425"/>
                    <a:pt x="156" y="427"/>
                    <a:pt x="153" y="411"/>
                  </a:cubicBezTo>
                  <a:cubicBezTo>
                    <a:pt x="160" y="414"/>
                    <a:pt x="165" y="411"/>
                    <a:pt x="166" y="407"/>
                  </a:cubicBezTo>
                  <a:cubicBezTo>
                    <a:pt x="168" y="401"/>
                    <a:pt x="161" y="386"/>
                    <a:pt x="168" y="375"/>
                  </a:cubicBezTo>
                  <a:cubicBezTo>
                    <a:pt x="173" y="366"/>
                    <a:pt x="178" y="361"/>
                    <a:pt x="192" y="359"/>
                  </a:cubicBezTo>
                  <a:cubicBezTo>
                    <a:pt x="191" y="357"/>
                    <a:pt x="190" y="356"/>
                    <a:pt x="190" y="353"/>
                  </a:cubicBezTo>
                  <a:cubicBezTo>
                    <a:pt x="202" y="358"/>
                    <a:pt x="213" y="354"/>
                    <a:pt x="218" y="344"/>
                  </a:cubicBezTo>
                  <a:cubicBezTo>
                    <a:pt x="216" y="345"/>
                    <a:pt x="212" y="346"/>
                    <a:pt x="209" y="346"/>
                  </a:cubicBezTo>
                  <a:cubicBezTo>
                    <a:pt x="220" y="337"/>
                    <a:pt x="219" y="312"/>
                    <a:pt x="211" y="298"/>
                  </a:cubicBezTo>
                  <a:cubicBezTo>
                    <a:pt x="210" y="298"/>
                    <a:pt x="210" y="297"/>
                    <a:pt x="209" y="297"/>
                  </a:cubicBezTo>
                  <a:cubicBezTo>
                    <a:pt x="206" y="302"/>
                    <a:pt x="199" y="302"/>
                    <a:pt x="195" y="306"/>
                  </a:cubicBezTo>
                  <a:cubicBezTo>
                    <a:pt x="194" y="304"/>
                    <a:pt x="193" y="304"/>
                    <a:pt x="192" y="303"/>
                  </a:cubicBezTo>
                  <a:cubicBezTo>
                    <a:pt x="192" y="303"/>
                    <a:pt x="191" y="323"/>
                    <a:pt x="190" y="332"/>
                  </a:cubicBezTo>
                  <a:cubicBezTo>
                    <a:pt x="188" y="341"/>
                    <a:pt x="179" y="340"/>
                    <a:pt x="175" y="345"/>
                  </a:cubicBezTo>
                  <a:cubicBezTo>
                    <a:pt x="169" y="339"/>
                    <a:pt x="159" y="339"/>
                    <a:pt x="160" y="328"/>
                  </a:cubicBezTo>
                  <a:cubicBezTo>
                    <a:pt x="162" y="317"/>
                    <a:pt x="164" y="308"/>
                    <a:pt x="164" y="301"/>
                  </a:cubicBezTo>
                  <a:cubicBezTo>
                    <a:pt x="161" y="307"/>
                    <a:pt x="155" y="331"/>
                    <a:pt x="153" y="339"/>
                  </a:cubicBezTo>
                  <a:cubicBezTo>
                    <a:pt x="149" y="349"/>
                    <a:pt x="139" y="346"/>
                    <a:pt x="133" y="349"/>
                  </a:cubicBezTo>
                  <a:cubicBezTo>
                    <a:pt x="129" y="342"/>
                    <a:pt x="120" y="340"/>
                    <a:pt x="124" y="330"/>
                  </a:cubicBezTo>
                  <a:cubicBezTo>
                    <a:pt x="125" y="327"/>
                    <a:pt x="140" y="295"/>
                    <a:pt x="142" y="289"/>
                  </a:cubicBezTo>
                  <a:cubicBezTo>
                    <a:pt x="137" y="297"/>
                    <a:pt x="123" y="325"/>
                    <a:pt x="118" y="332"/>
                  </a:cubicBezTo>
                  <a:cubicBezTo>
                    <a:pt x="113" y="341"/>
                    <a:pt x="104" y="337"/>
                    <a:pt x="97" y="339"/>
                  </a:cubicBezTo>
                  <a:cubicBezTo>
                    <a:pt x="96" y="333"/>
                    <a:pt x="87" y="326"/>
                    <a:pt x="93" y="316"/>
                  </a:cubicBezTo>
                  <a:cubicBezTo>
                    <a:pt x="102" y="302"/>
                    <a:pt x="120" y="278"/>
                    <a:pt x="122" y="275"/>
                  </a:cubicBezTo>
                  <a:cubicBezTo>
                    <a:pt x="118" y="279"/>
                    <a:pt x="88" y="316"/>
                    <a:pt x="86" y="318"/>
                  </a:cubicBezTo>
                  <a:cubicBezTo>
                    <a:pt x="79" y="324"/>
                    <a:pt x="69" y="319"/>
                    <a:pt x="63" y="319"/>
                  </a:cubicBezTo>
                  <a:cubicBezTo>
                    <a:pt x="63" y="312"/>
                    <a:pt x="57" y="305"/>
                    <a:pt x="65" y="297"/>
                  </a:cubicBezTo>
                  <a:cubicBezTo>
                    <a:pt x="72" y="290"/>
                    <a:pt x="88" y="278"/>
                    <a:pt x="92" y="275"/>
                  </a:cubicBezTo>
                  <a:cubicBezTo>
                    <a:pt x="81" y="282"/>
                    <a:pt x="68" y="294"/>
                    <a:pt x="60" y="296"/>
                  </a:cubicBezTo>
                  <a:cubicBezTo>
                    <a:pt x="47" y="299"/>
                    <a:pt x="42" y="294"/>
                    <a:pt x="37" y="292"/>
                  </a:cubicBezTo>
                  <a:cubicBezTo>
                    <a:pt x="41" y="280"/>
                    <a:pt x="36" y="274"/>
                    <a:pt x="64" y="262"/>
                  </a:cubicBezTo>
                  <a:cubicBezTo>
                    <a:pt x="39" y="271"/>
                    <a:pt x="28" y="266"/>
                    <a:pt x="20" y="259"/>
                  </a:cubicBezTo>
                  <a:cubicBezTo>
                    <a:pt x="23" y="250"/>
                    <a:pt x="32" y="243"/>
                    <a:pt x="39" y="240"/>
                  </a:cubicBezTo>
                  <a:cubicBezTo>
                    <a:pt x="24" y="241"/>
                    <a:pt x="14" y="234"/>
                    <a:pt x="7" y="225"/>
                  </a:cubicBezTo>
                  <a:cubicBezTo>
                    <a:pt x="13" y="218"/>
                    <a:pt x="24" y="212"/>
                    <a:pt x="36" y="211"/>
                  </a:cubicBezTo>
                  <a:cubicBezTo>
                    <a:pt x="18" y="208"/>
                    <a:pt x="3" y="196"/>
                    <a:pt x="1" y="183"/>
                  </a:cubicBezTo>
                  <a:cubicBezTo>
                    <a:pt x="9" y="178"/>
                    <a:pt x="21" y="177"/>
                    <a:pt x="33" y="178"/>
                  </a:cubicBezTo>
                  <a:cubicBezTo>
                    <a:pt x="14" y="171"/>
                    <a:pt x="0" y="156"/>
                    <a:pt x="0" y="143"/>
                  </a:cubicBezTo>
                  <a:cubicBezTo>
                    <a:pt x="10" y="140"/>
                    <a:pt x="21" y="142"/>
                    <a:pt x="30" y="144"/>
                  </a:cubicBezTo>
                  <a:cubicBezTo>
                    <a:pt x="20" y="137"/>
                    <a:pt x="5" y="124"/>
                    <a:pt x="6" y="105"/>
                  </a:cubicBezTo>
                  <a:cubicBezTo>
                    <a:pt x="16" y="102"/>
                    <a:pt x="33" y="109"/>
                    <a:pt x="40" y="112"/>
                  </a:cubicBezTo>
                  <a:cubicBezTo>
                    <a:pt x="17" y="99"/>
                    <a:pt x="9" y="69"/>
                    <a:pt x="21" y="52"/>
                  </a:cubicBezTo>
                  <a:cubicBezTo>
                    <a:pt x="28" y="56"/>
                    <a:pt x="60" y="89"/>
                    <a:pt x="66" y="93"/>
                  </a:cubicBezTo>
                  <a:cubicBezTo>
                    <a:pt x="49" y="74"/>
                    <a:pt x="41" y="60"/>
                    <a:pt x="37" y="47"/>
                  </a:cubicBezTo>
                  <a:cubicBezTo>
                    <a:pt x="31" y="33"/>
                    <a:pt x="31" y="8"/>
                    <a:pt x="48" y="0"/>
                  </a:cubicBezTo>
                  <a:cubicBezTo>
                    <a:pt x="56" y="19"/>
                    <a:pt x="85" y="67"/>
                    <a:pt x="102" y="87"/>
                  </a:cubicBezTo>
                  <a:cubicBezTo>
                    <a:pt x="103" y="86"/>
                    <a:pt x="105" y="84"/>
                    <a:pt x="107" y="83"/>
                  </a:cubicBezTo>
                  <a:cubicBezTo>
                    <a:pt x="111" y="96"/>
                    <a:pt x="122" y="112"/>
                    <a:pt x="132" y="120"/>
                  </a:cubicBezTo>
                  <a:cubicBezTo>
                    <a:pt x="133" y="119"/>
                    <a:pt x="134" y="116"/>
                    <a:pt x="136" y="113"/>
                  </a:cubicBezTo>
                  <a:cubicBezTo>
                    <a:pt x="147" y="129"/>
                    <a:pt x="175" y="152"/>
                    <a:pt x="184" y="165"/>
                  </a:cubicBezTo>
                  <a:cubicBezTo>
                    <a:pt x="191" y="176"/>
                    <a:pt x="192" y="185"/>
                    <a:pt x="182" y="195"/>
                  </a:cubicBezTo>
                  <a:cubicBezTo>
                    <a:pt x="178" y="199"/>
                    <a:pt x="170" y="206"/>
                    <a:pt x="177" y="216"/>
                  </a:cubicBezTo>
                  <a:cubicBezTo>
                    <a:pt x="187" y="231"/>
                    <a:pt x="211" y="231"/>
                    <a:pt x="218" y="217"/>
                  </a:cubicBezTo>
                  <a:cubicBezTo>
                    <a:pt x="203" y="216"/>
                    <a:pt x="198" y="197"/>
                    <a:pt x="208" y="186"/>
                  </a:cubicBezTo>
                  <a:cubicBezTo>
                    <a:pt x="212" y="193"/>
                    <a:pt x="220" y="197"/>
                    <a:pt x="229" y="193"/>
                  </a:cubicBezTo>
                  <a:cubicBezTo>
                    <a:pt x="235" y="191"/>
                    <a:pt x="239" y="188"/>
                    <a:pt x="241" y="185"/>
                  </a:cubicBezTo>
                  <a:cubicBezTo>
                    <a:pt x="229" y="189"/>
                    <a:pt x="219" y="182"/>
                    <a:pt x="220" y="169"/>
                  </a:cubicBezTo>
                  <a:cubicBezTo>
                    <a:pt x="230" y="178"/>
                    <a:pt x="240" y="169"/>
                    <a:pt x="242" y="167"/>
                  </a:cubicBezTo>
                  <a:cubicBezTo>
                    <a:pt x="248" y="160"/>
                    <a:pt x="250" y="152"/>
                    <a:pt x="248" y="139"/>
                  </a:cubicBezTo>
                  <a:cubicBezTo>
                    <a:pt x="245" y="128"/>
                    <a:pt x="234" y="111"/>
                    <a:pt x="227" y="105"/>
                  </a:cubicBezTo>
                  <a:cubicBezTo>
                    <a:pt x="226" y="106"/>
                    <a:pt x="224" y="108"/>
                    <a:pt x="220" y="108"/>
                  </a:cubicBezTo>
                  <a:cubicBezTo>
                    <a:pt x="218" y="107"/>
                    <a:pt x="214" y="105"/>
                    <a:pt x="212" y="105"/>
                  </a:cubicBezTo>
                  <a:cubicBezTo>
                    <a:pt x="205" y="102"/>
                    <a:pt x="197" y="104"/>
                    <a:pt x="193" y="107"/>
                  </a:cubicBezTo>
                  <a:cubicBezTo>
                    <a:pt x="184" y="112"/>
                    <a:pt x="185" y="118"/>
                    <a:pt x="185" y="122"/>
                  </a:cubicBezTo>
                  <a:cubicBezTo>
                    <a:pt x="172" y="115"/>
                    <a:pt x="177" y="103"/>
                    <a:pt x="193" y="98"/>
                  </a:cubicBezTo>
                  <a:cubicBezTo>
                    <a:pt x="182" y="98"/>
                    <a:pt x="172" y="109"/>
                    <a:pt x="170" y="110"/>
                  </a:cubicBezTo>
                  <a:cubicBezTo>
                    <a:pt x="163" y="115"/>
                    <a:pt x="154" y="114"/>
                    <a:pt x="149" y="111"/>
                  </a:cubicBezTo>
                  <a:cubicBezTo>
                    <a:pt x="139" y="106"/>
                    <a:pt x="136" y="94"/>
                    <a:pt x="139" y="91"/>
                  </a:cubicBezTo>
                  <a:cubicBezTo>
                    <a:pt x="140" y="96"/>
                    <a:pt x="144" y="100"/>
                    <a:pt x="149" y="100"/>
                  </a:cubicBezTo>
                  <a:cubicBezTo>
                    <a:pt x="158" y="101"/>
                    <a:pt x="167" y="98"/>
                    <a:pt x="174" y="95"/>
                  </a:cubicBezTo>
                  <a:cubicBezTo>
                    <a:pt x="179" y="92"/>
                    <a:pt x="189" y="91"/>
                    <a:pt x="195" y="91"/>
                  </a:cubicBezTo>
                  <a:cubicBezTo>
                    <a:pt x="183" y="84"/>
                    <a:pt x="165" y="85"/>
                    <a:pt x="159" y="95"/>
                  </a:cubicBezTo>
                  <a:cubicBezTo>
                    <a:pt x="155" y="92"/>
                    <a:pt x="152" y="89"/>
                    <a:pt x="151" y="83"/>
                  </a:cubicBezTo>
                  <a:cubicBezTo>
                    <a:pt x="148" y="65"/>
                    <a:pt x="161" y="56"/>
                    <a:pt x="176" y="56"/>
                  </a:cubicBezTo>
                  <a:cubicBezTo>
                    <a:pt x="176" y="52"/>
                    <a:pt x="179" y="50"/>
                    <a:pt x="183" y="51"/>
                  </a:cubicBezTo>
                  <a:cubicBezTo>
                    <a:pt x="182" y="49"/>
                    <a:pt x="184" y="47"/>
                    <a:pt x="186" y="47"/>
                  </a:cubicBezTo>
                  <a:lnTo>
                    <a:pt x="243" y="47"/>
                  </a:lnTo>
                  <a:cubicBezTo>
                    <a:pt x="255" y="47"/>
                    <a:pt x="275" y="46"/>
                    <a:pt x="277" y="43"/>
                  </a:cubicBezTo>
                  <a:cubicBezTo>
                    <a:pt x="277" y="50"/>
                    <a:pt x="261" y="59"/>
                    <a:pt x="251" y="61"/>
                  </a:cubicBezTo>
                  <a:cubicBezTo>
                    <a:pt x="259" y="62"/>
                    <a:pt x="267" y="61"/>
                    <a:pt x="274" y="58"/>
                  </a:cubicBezTo>
                  <a:cubicBezTo>
                    <a:pt x="270" y="63"/>
                    <a:pt x="266" y="67"/>
                    <a:pt x="259" y="69"/>
                  </a:cubicBezTo>
                  <a:cubicBezTo>
                    <a:pt x="266" y="78"/>
                    <a:pt x="281" y="83"/>
                    <a:pt x="295" y="82"/>
                  </a:cubicBezTo>
                  <a:cubicBezTo>
                    <a:pt x="291" y="86"/>
                    <a:pt x="285" y="89"/>
                    <a:pt x="279" y="88"/>
                  </a:cubicBezTo>
                  <a:cubicBezTo>
                    <a:pt x="291" y="106"/>
                    <a:pt x="301" y="126"/>
                    <a:pt x="304" y="153"/>
                  </a:cubicBezTo>
                  <a:lnTo>
                    <a:pt x="304" y="573"/>
                  </a:lnTo>
                  <a:close/>
                </a:path>
              </a:pathLst>
            </a:custGeom>
            <a:solidFill>
              <a:srgbClr val="000000"/>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759" name="Freeform 984">
              <a:extLst>
                <a:ext uri="{FF2B5EF4-FFF2-40B4-BE49-F238E27FC236}">
                  <a16:creationId xmlns:a16="http://schemas.microsoft.com/office/drawing/2014/main" id="{81F031DD-26B8-4C0E-BA30-62B12028E613}"/>
                </a:ext>
              </a:extLst>
            </p:cNvPr>
            <p:cNvSpPr>
              <a:spLocks/>
            </p:cNvSpPr>
            <p:nvPr userDrawn="1"/>
          </p:nvSpPr>
          <p:spPr bwMode="auto">
            <a:xfrm>
              <a:off x="324" y="447"/>
              <a:ext cx="7" cy="7"/>
            </a:xfrm>
            <a:custGeom>
              <a:avLst/>
              <a:gdLst>
                <a:gd name="T0" fmla="*/ 15 w 15"/>
                <a:gd name="T1" fmla="*/ 13 h 17"/>
                <a:gd name="T2" fmla="*/ 15 w 15"/>
                <a:gd name="T3" fmla="*/ 13 h 17"/>
                <a:gd name="T4" fmla="*/ 15 w 15"/>
                <a:gd name="T5" fmla="*/ 17 h 17"/>
                <a:gd name="T6" fmla="*/ 0 w 15"/>
                <a:gd name="T7" fmla="*/ 2 h 17"/>
                <a:gd name="T8" fmla="*/ 1 w 15"/>
                <a:gd name="T9" fmla="*/ 0 h 17"/>
                <a:gd name="T10" fmla="*/ 15 w 15"/>
                <a:gd name="T11" fmla="*/ 13 h 17"/>
              </a:gdLst>
              <a:ahLst/>
              <a:cxnLst>
                <a:cxn ang="0">
                  <a:pos x="T0" y="T1"/>
                </a:cxn>
                <a:cxn ang="0">
                  <a:pos x="T2" y="T3"/>
                </a:cxn>
                <a:cxn ang="0">
                  <a:pos x="T4" y="T5"/>
                </a:cxn>
                <a:cxn ang="0">
                  <a:pos x="T6" y="T7"/>
                </a:cxn>
                <a:cxn ang="0">
                  <a:pos x="T8" y="T9"/>
                </a:cxn>
                <a:cxn ang="0">
                  <a:pos x="T10" y="T11"/>
                </a:cxn>
              </a:cxnLst>
              <a:rect l="0" t="0" r="r" b="b"/>
              <a:pathLst>
                <a:path w="15" h="17">
                  <a:moveTo>
                    <a:pt x="15" y="13"/>
                  </a:moveTo>
                  <a:lnTo>
                    <a:pt x="15" y="13"/>
                  </a:lnTo>
                  <a:lnTo>
                    <a:pt x="15" y="17"/>
                  </a:lnTo>
                  <a:cubicBezTo>
                    <a:pt x="10" y="16"/>
                    <a:pt x="1" y="8"/>
                    <a:pt x="0" y="2"/>
                  </a:cubicBezTo>
                  <a:cubicBezTo>
                    <a:pt x="1" y="1"/>
                    <a:pt x="1" y="0"/>
                    <a:pt x="1" y="0"/>
                  </a:cubicBezTo>
                  <a:cubicBezTo>
                    <a:pt x="3" y="5"/>
                    <a:pt x="9" y="13"/>
                    <a:pt x="15" y="13"/>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760" name="Freeform 985">
              <a:extLst>
                <a:ext uri="{FF2B5EF4-FFF2-40B4-BE49-F238E27FC236}">
                  <a16:creationId xmlns:a16="http://schemas.microsoft.com/office/drawing/2014/main" id="{EA6F4F9C-16CA-4EC7-9F72-FF9FDE1EDE22}"/>
                </a:ext>
              </a:extLst>
            </p:cNvPr>
            <p:cNvSpPr>
              <a:spLocks/>
            </p:cNvSpPr>
            <p:nvPr userDrawn="1"/>
          </p:nvSpPr>
          <p:spPr bwMode="auto">
            <a:xfrm>
              <a:off x="323" y="398"/>
              <a:ext cx="8" cy="53"/>
            </a:xfrm>
            <a:custGeom>
              <a:avLst/>
              <a:gdLst>
                <a:gd name="T0" fmla="*/ 19 w 19"/>
                <a:gd name="T1" fmla="*/ 108 h 116"/>
                <a:gd name="T2" fmla="*/ 19 w 19"/>
                <a:gd name="T3" fmla="*/ 108 h 116"/>
                <a:gd name="T4" fmla="*/ 19 w 19"/>
                <a:gd name="T5" fmla="*/ 116 h 116"/>
                <a:gd name="T6" fmla="*/ 7 w 19"/>
                <a:gd name="T7" fmla="*/ 104 h 116"/>
                <a:gd name="T8" fmla="*/ 12 w 19"/>
                <a:gd name="T9" fmla="*/ 94 h 116"/>
                <a:gd name="T10" fmla="*/ 6 w 19"/>
                <a:gd name="T11" fmla="*/ 96 h 116"/>
                <a:gd name="T12" fmla="*/ 7 w 19"/>
                <a:gd name="T13" fmla="*/ 71 h 116"/>
                <a:gd name="T14" fmla="*/ 4 w 19"/>
                <a:gd name="T15" fmla="*/ 96 h 116"/>
                <a:gd name="T16" fmla="*/ 2 w 19"/>
                <a:gd name="T17" fmla="*/ 96 h 116"/>
                <a:gd name="T18" fmla="*/ 7 w 19"/>
                <a:gd name="T19" fmla="*/ 45 h 116"/>
                <a:gd name="T20" fmla="*/ 16 w 19"/>
                <a:gd name="T21" fmla="*/ 0 h 116"/>
                <a:gd name="T22" fmla="*/ 18 w 19"/>
                <a:gd name="T23" fmla="*/ 54 h 116"/>
                <a:gd name="T24" fmla="*/ 19 w 19"/>
                <a:gd name="T25" fmla="*/ 108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116">
                  <a:moveTo>
                    <a:pt x="19" y="108"/>
                  </a:moveTo>
                  <a:lnTo>
                    <a:pt x="19" y="108"/>
                  </a:lnTo>
                  <a:lnTo>
                    <a:pt x="19" y="116"/>
                  </a:lnTo>
                  <a:cubicBezTo>
                    <a:pt x="13" y="114"/>
                    <a:pt x="8" y="107"/>
                    <a:pt x="7" y="104"/>
                  </a:cubicBezTo>
                  <a:cubicBezTo>
                    <a:pt x="10" y="101"/>
                    <a:pt x="11" y="97"/>
                    <a:pt x="12" y="94"/>
                  </a:cubicBezTo>
                  <a:cubicBezTo>
                    <a:pt x="9" y="96"/>
                    <a:pt x="8" y="96"/>
                    <a:pt x="6" y="96"/>
                  </a:cubicBezTo>
                  <a:cubicBezTo>
                    <a:pt x="5" y="90"/>
                    <a:pt x="6" y="79"/>
                    <a:pt x="7" y="71"/>
                  </a:cubicBezTo>
                  <a:cubicBezTo>
                    <a:pt x="5" y="76"/>
                    <a:pt x="3" y="89"/>
                    <a:pt x="4" y="96"/>
                  </a:cubicBezTo>
                  <a:cubicBezTo>
                    <a:pt x="4" y="96"/>
                    <a:pt x="2" y="96"/>
                    <a:pt x="2" y="96"/>
                  </a:cubicBezTo>
                  <a:cubicBezTo>
                    <a:pt x="0" y="82"/>
                    <a:pt x="3" y="61"/>
                    <a:pt x="7" y="45"/>
                  </a:cubicBezTo>
                  <a:cubicBezTo>
                    <a:pt x="11" y="28"/>
                    <a:pt x="14" y="17"/>
                    <a:pt x="16" y="0"/>
                  </a:cubicBezTo>
                  <a:cubicBezTo>
                    <a:pt x="18" y="14"/>
                    <a:pt x="18" y="36"/>
                    <a:pt x="18" y="54"/>
                  </a:cubicBezTo>
                  <a:cubicBezTo>
                    <a:pt x="17" y="60"/>
                    <a:pt x="18" y="99"/>
                    <a:pt x="19" y="108"/>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761" name="Freeform 986">
              <a:extLst>
                <a:ext uri="{FF2B5EF4-FFF2-40B4-BE49-F238E27FC236}">
                  <a16:creationId xmlns:a16="http://schemas.microsoft.com/office/drawing/2014/main" id="{5DEE0969-9235-4554-ACE5-A770A1EBE8ED}"/>
                </a:ext>
              </a:extLst>
            </p:cNvPr>
            <p:cNvSpPr>
              <a:spLocks/>
            </p:cNvSpPr>
            <p:nvPr userDrawn="1"/>
          </p:nvSpPr>
          <p:spPr bwMode="auto">
            <a:xfrm>
              <a:off x="306" y="393"/>
              <a:ext cx="22" cy="57"/>
            </a:xfrm>
            <a:custGeom>
              <a:avLst/>
              <a:gdLst>
                <a:gd name="T0" fmla="*/ 48 w 50"/>
                <a:gd name="T1" fmla="*/ 0 h 125"/>
                <a:gd name="T2" fmla="*/ 48 w 50"/>
                <a:gd name="T3" fmla="*/ 0 h 125"/>
                <a:gd name="T4" fmla="*/ 38 w 50"/>
                <a:gd name="T5" fmla="*/ 47 h 125"/>
                <a:gd name="T6" fmla="*/ 25 w 50"/>
                <a:gd name="T7" fmla="*/ 84 h 125"/>
                <a:gd name="T8" fmla="*/ 45 w 50"/>
                <a:gd name="T9" fmla="*/ 111 h 125"/>
                <a:gd name="T10" fmla="*/ 31 w 50"/>
                <a:gd name="T11" fmla="*/ 122 h 125"/>
                <a:gd name="T12" fmla="*/ 4 w 50"/>
                <a:gd name="T13" fmla="*/ 112 h 125"/>
                <a:gd name="T14" fmla="*/ 2 w 50"/>
                <a:gd name="T15" fmla="*/ 107 h 125"/>
                <a:gd name="T16" fmla="*/ 11 w 50"/>
                <a:gd name="T17" fmla="*/ 108 h 125"/>
                <a:gd name="T18" fmla="*/ 0 w 50"/>
                <a:gd name="T19" fmla="*/ 89 h 125"/>
                <a:gd name="T20" fmla="*/ 1 w 50"/>
                <a:gd name="T21" fmla="*/ 81 h 125"/>
                <a:gd name="T22" fmla="*/ 13 w 50"/>
                <a:gd name="T23" fmla="*/ 65 h 125"/>
                <a:gd name="T24" fmla="*/ 8 w 50"/>
                <a:gd name="T25" fmla="*/ 66 h 125"/>
                <a:gd name="T26" fmla="*/ 29 w 50"/>
                <a:gd name="T27" fmla="*/ 33 h 125"/>
                <a:gd name="T28" fmla="*/ 48 w 50"/>
                <a:gd name="T29"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 h="125">
                  <a:moveTo>
                    <a:pt x="48" y="0"/>
                  </a:moveTo>
                  <a:lnTo>
                    <a:pt x="48" y="0"/>
                  </a:lnTo>
                  <a:cubicBezTo>
                    <a:pt x="50" y="12"/>
                    <a:pt x="42" y="34"/>
                    <a:pt x="38" y="47"/>
                  </a:cubicBezTo>
                  <a:cubicBezTo>
                    <a:pt x="33" y="59"/>
                    <a:pt x="26" y="69"/>
                    <a:pt x="25" y="84"/>
                  </a:cubicBezTo>
                  <a:cubicBezTo>
                    <a:pt x="24" y="101"/>
                    <a:pt x="30" y="113"/>
                    <a:pt x="45" y="111"/>
                  </a:cubicBezTo>
                  <a:cubicBezTo>
                    <a:pt x="43" y="117"/>
                    <a:pt x="38" y="120"/>
                    <a:pt x="31" y="122"/>
                  </a:cubicBezTo>
                  <a:cubicBezTo>
                    <a:pt x="19" y="125"/>
                    <a:pt x="9" y="119"/>
                    <a:pt x="4" y="112"/>
                  </a:cubicBezTo>
                  <a:cubicBezTo>
                    <a:pt x="3" y="110"/>
                    <a:pt x="3" y="109"/>
                    <a:pt x="2" y="107"/>
                  </a:cubicBezTo>
                  <a:cubicBezTo>
                    <a:pt x="5" y="104"/>
                    <a:pt x="10" y="106"/>
                    <a:pt x="11" y="108"/>
                  </a:cubicBezTo>
                  <a:cubicBezTo>
                    <a:pt x="16" y="97"/>
                    <a:pt x="10" y="91"/>
                    <a:pt x="0" y="89"/>
                  </a:cubicBezTo>
                  <a:cubicBezTo>
                    <a:pt x="0" y="86"/>
                    <a:pt x="0" y="83"/>
                    <a:pt x="1" y="81"/>
                  </a:cubicBezTo>
                  <a:cubicBezTo>
                    <a:pt x="10" y="80"/>
                    <a:pt x="13" y="70"/>
                    <a:pt x="13" y="65"/>
                  </a:cubicBezTo>
                  <a:cubicBezTo>
                    <a:pt x="11" y="66"/>
                    <a:pt x="9" y="66"/>
                    <a:pt x="8" y="66"/>
                  </a:cubicBezTo>
                  <a:cubicBezTo>
                    <a:pt x="11" y="56"/>
                    <a:pt x="21" y="43"/>
                    <a:pt x="29" y="33"/>
                  </a:cubicBezTo>
                  <a:cubicBezTo>
                    <a:pt x="36" y="25"/>
                    <a:pt x="45" y="13"/>
                    <a:pt x="48" y="0"/>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762" name="Freeform 987">
              <a:extLst>
                <a:ext uri="{FF2B5EF4-FFF2-40B4-BE49-F238E27FC236}">
                  <a16:creationId xmlns:a16="http://schemas.microsoft.com/office/drawing/2014/main" id="{62FB9248-9E4A-459F-A49C-6FD82FF56E09}"/>
                </a:ext>
              </a:extLst>
            </p:cNvPr>
            <p:cNvSpPr>
              <a:spLocks/>
            </p:cNvSpPr>
            <p:nvPr userDrawn="1"/>
          </p:nvSpPr>
          <p:spPr bwMode="auto">
            <a:xfrm>
              <a:off x="278" y="388"/>
              <a:ext cx="49" cy="58"/>
            </a:xfrm>
            <a:custGeom>
              <a:avLst/>
              <a:gdLst>
                <a:gd name="T0" fmla="*/ 105 w 110"/>
                <a:gd name="T1" fmla="*/ 0 h 127"/>
                <a:gd name="T2" fmla="*/ 105 w 110"/>
                <a:gd name="T3" fmla="*/ 0 h 127"/>
                <a:gd name="T4" fmla="*/ 102 w 110"/>
                <a:gd name="T5" fmla="*/ 20 h 127"/>
                <a:gd name="T6" fmla="*/ 73 w 110"/>
                <a:gd name="T7" fmla="*/ 48 h 127"/>
                <a:gd name="T8" fmla="*/ 60 w 110"/>
                <a:gd name="T9" fmla="*/ 61 h 127"/>
                <a:gd name="T10" fmla="*/ 66 w 110"/>
                <a:gd name="T11" fmla="*/ 81 h 127"/>
                <a:gd name="T12" fmla="*/ 71 w 110"/>
                <a:gd name="T13" fmla="*/ 80 h 127"/>
                <a:gd name="T14" fmla="*/ 66 w 110"/>
                <a:gd name="T15" fmla="*/ 87 h 127"/>
                <a:gd name="T16" fmla="*/ 48 w 110"/>
                <a:gd name="T17" fmla="*/ 82 h 127"/>
                <a:gd name="T18" fmla="*/ 52 w 110"/>
                <a:gd name="T19" fmla="*/ 103 h 127"/>
                <a:gd name="T20" fmla="*/ 72 w 110"/>
                <a:gd name="T21" fmla="*/ 114 h 127"/>
                <a:gd name="T22" fmla="*/ 57 w 110"/>
                <a:gd name="T23" fmla="*/ 118 h 127"/>
                <a:gd name="T24" fmla="*/ 27 w 110"/>
                <a:gd name="T25" fmla="*/ 110 h 127"/>
                <a:gd name="T26" fmla="*/ 25 w 110"/>
                <a:gd name="T27" fmla="*/ 93 h 127"/>
                <a:gd name="T28" fmla="*/ 12 w 110"/>
                <a:gd name="T29" fmla="*/ 114 h 127"/>
                <a:gd name="T30" fmla="*/ 3 w 110"/>
                <a:gd name="T31" fmla="*/ 97 h 127"/>
                <a:gd name="T32" fmla="*/ 22 w 110"/>
                <a:gd name="T33" fmla="*/ 74 h 127"/>
                <a:gd name="T34" fmla="*/ 8 w 110"/>
                <a:gd name="T35" fmla="*/ 65 h 127"/>
                <a:gd name="T36" fmla="*/ 16 w 110"/>
                <a:gd name="T37" fmla="*/ 48 h 127"/>
                <a:gd name="T38" fmla="*/ 34 w 110"/>
                <a:gd name="T39" fmla="*/ 60 h 127"/>
                <a:gd name="T40" fmla="*/ 56 w 110"/>
                <a:gd name="T41" fmla="*/ 43 h 127"/>
                <a:gd name="T42" fmla="*/ 90 w 110"/>
                <a:gd name="T43" fmla="*/ 26 h 127"/>
                <a:gd name="T44" fmla="*/ 105 w 110"/>
                <a:gd name="T45"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0" h="127">
                  <a:moveTo>
                    <a:pt x="105" y="0"/>
                  </a:moveTo>
                  <a:lnTo>
                    <a:pt x="105" y="0"/>
                  </a:lnTo>
                  <a:cubicBezTo>
                    <a:pt x="110" y="8"/>
                    <a:pt x="106" y="15"/>
                    <a:pt x="102" y="20"/>
                  </a:cubicBezTo>
                  <a:cubicBezTo>
                    <a:pt x="94" y="31"/>
                    <a:pt x="84" y="40"/>
                    <a:pt x="73" y="48"/>
                  </a:cubicBezTo>
                  <a:cubicBezTo>
                    <a:pt x="69" y="52"/>
                    <a:pt x="63" y="55"/>
                    <a:pt x="60" y="61"/>
                  </a:cubicBezTo>
                  <a:cubicBezTo>
                    <a:pt x="56" y="68"/>
                    <a:pt x="57" y="80"/>
                    <a:pt x="66" y="81"/>
                  </a:cubicBezTo>
                  <a:cubicBezTo>
                    <a:pt x="68" y="81"/>
                    <a:pt x="70" y="80"/>
                    <a:pt x="71" y="80"/>
                  </a:cubicBezTo>
                  <a:cubicBezTo>
                    <a:pt x="71" y="82"/>
                    <a:pt x="69" y="86"/>
                    <a:pt x="66" y="87"/>
                  </a:cubicBezTo>
                  <a:cubicBezTo>
                    <a:pt x="59" y="92"/>
                    <a:pt x="51" y="86"/>
                    <a:pt x="48" y="82"/>
                  </a:cubicBezTo>
                  <a:cubicBezTo>
                    <a:pt x="39" y="90"/>
                    <a:pt x="44" y="101"/>
                    <a:pt x="52" y="103"/>
                  </a:cubicBezTo>
                  <a:cubicBezTo>
                    <a:pt x="61" y="104"/>
                    <a:pt x="73" y="104"/>
                    <a:pt x="72" y="114"/>
                  </a:cubicBezTo>
                  <a:cubicBezTo>
                    <a:pt x="65" y="111"/>
                    <a:pt x="61" y="115"/>
                    <a:pt x="57" y="118"/>
                  </a:cubicBezTo>
                  <a:cubicBezTo>
                    <a:pt x="45" y="127"/>
                    <a:pt x="32" y="121"/>
                    <a:pt x="27" y="110"/>
                  </a:cubicBezTo>
                  <a:cubicBezTo>
                    <a:pt x="26" y="107"/>
                    <a:pt x="24" y="97"/>
                    <a:pt x="25" y="93"/>
                  </a:cubicBezTo>
                  <a:cubicBezTo>
                    <a:pt x="13" y="98"/>
                    <a:pt x="17" y="109"/>
                    <a:pt x="12" y="114"/>
                  </a:cubicBezTo>
                  <a:cubicBezTo>
                    <a:pt x="12" y="106"/>
                    <a:pt x="4" y="103"/>
                    <a:pt x="3" y="97"/>
                  </a:cubicBezTo>
                  <a:cubicBezTo>
                    <a:pt x="0" y="87"/>
                    <a:pt x="8" y="74"/>
                    <a:pt x="22" y="74"/>
                  </a:cubicBezTo>
                  <a:cubicBezTo>
                    <a:pt x="14" y="74"/>
                    <a:pt x="9" y="71"/>
                    <a:pt x="8" y="65"/>
                  </a:cubicBezTo>
                  <a:cubicBezTo>
                    <a:pt x="6" y="55"/>
                    <a:pt x="11" y="50"/>
                    <a:pt x="16" y="48"/>
                  </a:cubicBezTo>
                  <a:cubicBezTo>
                    <a:pt x="12" y="56"/>
                    <a:pt x="21" y="67"/>
                    <a:pt x="34" y="60"/>
                  </a:cubicBezTo>
                  <a:cubicBezTo>
                    <a:pt x="40" y="57"/>
                    <a:pt x="48" y="47"/>
                    <a:pt x="56" y="43"/>
                  </a:cubicBezTo>
                  <a:cubicBezTo>
                    <a:pt x="68" y="37"/>
                    <a:pt x="77" y="35"/>
                    <a:pt x="90" y="26"/>
                  </a:cubicBezTo>
                  <a:cubicBezTo>
                    <a:pt x="98" y="21"/>
                    <a:pt x="105" y="12"/>
                    <a:pt x="105" y="0"/>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763" name="Freeform 988">
              <a:extLst>
                <a:ext uri="{FF2B5EF4-FFF2-40B4-BE49-F238E27FC236}">
                  <a16:creationId xmlns:a16="http://schemas.microsoft.com/office/drawing/2014/main" id="{0748427C-BCEA-4FD1-8E82-D5F5F58C3D3F}"/>
                </a:ext>
              </a:extLst>
            </p:cNvPr>
            <p:cNvSpPr>
              <a:spLocks/>
            </p:cNvSpPr>
            <p:nvPr userDrawn="1"/>
          </p:nvSpPr>
          <p:spPr bwMode="auto">
            <a:xfrm>
              <a:off x="311" y="383"/>
              <a:ext cx="13" cy="16"/>
            </a:xfrm>
            <a:custGeom>
              <a:avLst/>
              <a:gdLst>
                <a:gd name="T0" fmla="*/ 20 w 30"/>
                <a:gd name="T1" fmla="*/ 0 h 34"/>
                <a:gd name="T2" fmla="*/ 20 w 30"/>
                <a:gd name="T3" fmla="*/ 0 h 34"/>
                <a:gd name="T4" fmla="*/ 15 w 30"/>
                <a:gd name="T5" fmla="*/ 30 h 34"/>
                <a:gd name="T6" fmla="*/ 0 w 30"/>
                <a:gd name="T7" fmla="*/ 34 h 34"/>
                <a:gd name="T8" fmla="*/ 14 w 30"/>
                <a:gd name="T9" fmla="*/ 22 h 34"/>
                <a:gd name="T10" fmla="*/ 20 w 30"/>
                <a:gd name="T11" fmla="*/ 0 h 34"/>
              </a:gdLst>
              <a:ahLst/>
              <a:cxnLst>
                <a:cxn ang="0">
                  <a:pos x="T0" y="T1"/>
                </a:cxn>
                <a:cxn ang="0">
                  <a:pos x="T2" y="T3"/>
                </a:cxn>
                <a:cxn ang="0">
                  <a:pos x="T4" y="T5"/>
                </a:cxn>
                <a:cxn ang="0">
                  <a:pos x="T6" y="T7"/>
                </a:cxn>
                <a:cxn ang="0">
                  <a:pos x="T8" y="T9"/>
                </a:cxn>
                <a:cxn ang="0">
                  <a:pos x="T10" y="T11"/>
                </a:cxn>
              </a:cxnLst>
              <a:rect l="0" t="0" r="r" b="b"/>
              <a:pathLst>
                <a:path w="30" h="34">
                  <a:moveTo>
                    <a:pt x="20" y="0"/>
                  </a:moveTo>
                  <a:lnTo>
                    <a:pt x="20" y="0"/>
                  </a:lnTo>
                  <a:cubicBezTo>
                    <a:pt x="30" y="15"/>
                    <a:pt x="24" y="31"/>
                    <a:pt x="15" y="30"/>
                  </a:cubicBezTo>
                  <a:cubicBezTo>
                    <a:pt x="8" y="30"/>
                    <a:pt x="5" y="30"/>
                    <a:pt x="0" y="34"/>
                  </a:cubicBezTo>
                  <a:cubicBezTo>
                    <a:pt x="2" y="27"/>
                    <a:pt x="11" y="24"/>
                    <a:pt x="14" y="22"/>
                  </a:cubicBezTo>
                  <a:cubicBezTo>
                    <a:pt x="19" y="18"/>
                    <a:pt x="22" y="14"/>
                    <a:pt x="20" y="0"/>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764" name="Freeform 989">
              <a:extLst>
                <a:ext uri="{FF2B5EF4-FFF2-40B4-BE49-F238E27FC236}">
                  <a16:creationId xmlns:a16="http://schemas.microsoft.com/office/drawing/2014/main" id="{93BECC42-37C9-4BA3-ADB2-D66B8E46298F}"/>
                </a:ext>
              </a:extLst>
            </p:cNvPr>
            <p:cNvSpPr>
              <a:spLocks/>
            </p:cNvSpPr>
            <p:nvPr userDrawn="1"/>
          </p:nvSpPr>
          <p:spPr bwMode="auto">
            <a:xfrm>
              <a:off x="281" y="377"/>
              <a:ext cx="4" cy="14"/>
            </a:xfrm>
            <a:custGeom>
              <a:avLst/>
              <a:gdLst>
                <a:gd name="T0" fmla="*/ 4 w 9"/>
                <a:gd name="T1" fmla="*/ 0 h 31"/>
                <a:gd name="T2" fmla="*/ 4 w 9"/>
                <a:gd name="T3" fmla="*/ 0 h 31"/>
                <a:gd name="T4" fmla="*/ 4 w 9"/>
                <a:gd name="T5" fmla="*/ 12 h 31"/>
                <a:gd name="T6" fmla="*/ 9 w 9"/>
                <a:gd name="T7" fmla="*/ 8 h 31"/>
                <a:gd name="T8" fmla="*/ 8 w 9"/>
                <a:gd name="T9" fmla="*/ 25 h 31"/>
                <a:gd name="T10" fmla="*/ 3 w 9"/>
                <a:gd name="T11" fmla="*/ 31 h 31"/>
                <a:gd name="T12" fmla="*/ 2 w 9"/>
                <a:gd name="T13" fmla="*/ 26 h 31"/>
                <a:gd name="T14" fmla="*/ 0 w 9"/>
                <a:gd name="T15" fmla="*/ 9 h 31"/>
                <a:gd name="T16" fmla="*/ 4 w 9"/>
                <a:gd name="T1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31">
                  <a:moveTo>
                    <a:pt x="4" y="0"/>
                  </a:moveTo>
                  <a:lnTo>
                    <a:pt x="4" y="0"/>
                  </a:lnTo>
                  <a:cubicBezTo>
                    <a:pt x="3" y="5"/>
                    <a:pt x="3" y="8"/>
                    <a:pt x="4" y="12"/>
                  </a:cubicBezTo>
                  <a:cubicBezTo>
                    <a:pt x="6" y="11"/>
                    <a:pt x="8" y="9"/>
                    <a:pt x="9" y="8"/>
                  </a:cubicBezTo>
                  <a:cubicBezTo>
                    <a:pt x="8" y="12"/>
                    <a:pt x="8" y="20"/>
                    <a:pt x="8" y="25"/>
                  </a:cubicBezTo>
                  <a:cubicBezTo>
                    <a:pt x="7" y="26"/>
                    <a:pt x="5" y="29"/>
                    <a:pt x="3" y="31"/>
                  </a:cubicBezTo>
                  <a:cubicBezTo>
                    <a:pt x="3" y="31"/>
                    <a:pt x="2" y="28"/>
                    <a:pt x="2" y="26"/>
                  </a:cubicBezTo>
                  <a:cubicBezTo>
                    <a:pt x="4" y="20"/>
                    <a:pt x="3" y="14"/>
                    <a:pt x="0" y="9"/>
                  </a:cubicBezTo>
                  <a:cubicBezTo>
                    <a:pt x="0" y="8"/>
                    <a:pt x="3" y="2"/>
                    <a:pt x="4" y="0"/>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765" name="Freeform 990">
              <a:extLst>
                <a:ext uri="{FF2B5EF4-FFF2-40B4-BE49-F238E27FC236}">
                  <a16:creationId xmlns:a16="http://schemas.microsoft.com/office/drawing/2014/main" id="{1151EA15-8558-4478-8D48-599FA59481A0}"/>
                </a:ext>
              </a:extLst>
            </p:cNvPr>
            <p:cNvSpPr>
              <a:spLocks/>
            </p:cNvSpPr>
            <p:nvPr userDrawn="1"/>
          </p:nvSpPr>
          <p:spPr bwMode="auto">
            <a:xfrm>
              <a:off x="285" y="377"/>
              <a:ext cx="7" cy="17"/>
            </a:xfrm>
            <a:custGeom>
              <a:avLst/>
              <a:gdLst>
                <a:gd name="T0" fmla="*/ 10 w 15"/>
                <a:gd name="T1" fmla="*/ 1 h 37"/>
                <a:gd name="T2" fmla="*/ 10 w 15"/>
                <a:gd name="T3" fmla="*/ 1 h 37"/>
                <a:gd name="T4" fmla="*/ 15 w 15"/>
                <a:gd name="T5" fmla="*/ 0 h 37"/>
                <a:gd name="T6" fmla="*/ 10 w 15"/>
                <a:gd name="T7" fmla="*/ 12 h 37"/>
                <a:gd name="T8" fmla="*/ 2 w 15"/>
                <a:gd name="T9" fmla="*/ 37 h 37"/>
                <a:gd name="T10" fmla="*/ 2 w 15"/>
                <a:gd name="T11" fmla="*/ 31 h 37"/>
                <a:gd name="T12" fmla="*/ 2 w 15"/>
                <a:gd name="T13" fmla="*/ 6 h 37"/>
                <a:gd name="T14" fmla="*/ 7 w 15"/>
                <a:gd name="T15" fmla="*/ 2 h 37"/>
                <a:gd name="T16" fmla="*/ 5 w 15"/>
                <a:gd name="T17" fmla="*/ 19 h 37"/>
                <a:gd name="T18" fmla="*/ 10 w 15"/>
                <a:gd name="T19" fmla="*/ 1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37">
                  <a:moveTo>
                    <a:pt x="10" y="1"/>
                  </a:moveTo>
                  <a:lnTo>
                    <a:pt x="10" y="1"/>
                  </a:lnTo>
                  <a:cubicBezTo>
                    <a:pt x="11" y="0"/>
                    <a:pt x="13" y="0"/>
                    <a:pt x="15" y="0"/>
                  </a:cubicBezTo>
                  <a:cubicBezTo>
                    <a:pt x="12" y="4"/>
                    <a:pt x="11" y="8"/>
                    <a:pt x="10" y="12"/>
                  </a:cubicBezTo>
                  <a:cubicBezTo>
                    <a:pt x="9" y="23"/>
                    <a:pt x="12" y="33"/>
                    <a:pt x="2" y="37"/>
                  </a:cubicBezTo>
                  <a:cubicBezTo>
                    <a:pt x="2" y="37"/>
                    <a:pt x="2" y="32"/>
                    <a:pt x="2" y="31"/>
                  </a:cubicBezTo>
                  <a:cubicBezTo>
                    <a:pt x="0" y="21"/>
                    <a:pt x="1" y="12"/>
                    <a:pt x="2" y="6"/>
                  </a:cubicBezTo>
                  <a:cubicBezTo>
                    <a:pt x="3" y="5"/>
                    <a:pt x="5" y="3"/>
                    <a:pt x="7" y="2"/>
                  </a:cubicBezTo>
                  <a:cubicBezTo>
                    <a:pt x="5" y="7"/>
                    <a:pt x="4" y="14"/>
                    <a:pt x="5" y="19"/>
                  </a:cubicBezTo>
                  <a:cubicBezTo>
                    <a:pt x="6" y="12"/>
                    <a:pt x="6" y="7"/>
                    <a:pt x="10" y="1"/>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766" name="Freeform 991">
              <a:extLst>
                <a:ext uri="{FF2B5EF4-FFF2-40B4-BE49-F238E27FC236}">
                  <a16:creationId xmlns:a16="http://schemas.microsoft.com/office/drawing/2014/main" id="{921FD8C5-97BA-4A15-80A8-ED5A94A36267}"/>
                </a:ext>
              </a:extLst>
            </p:cNvPr>
            <p:cNvSpPr>
              <a:spLocks/>
            </p:cNvSpPr>
            <p:nvPr userDrawn="1"/>
          </p:nvSpPr>
          <p:spPr bwMode="auto">
            <a:xfrm>
              <a:off x="290" y="374"/>
              <a:ext cx="7" cy="19"/>
            </a:xfrm>
            <a:custGeom>
              <a:avLst/>
              <a:gdLst>
                <a:gd name="T0" fmla="*/ 16 w 16"/>
                <a:gd name="T1" fmla="*/ 0 h 42"/>
                <a:gd name="T2" fmla="*/ 16 w 16"/>
                <a:gd name="T3" fmla="*/ 0 h 42"/>
                <a:gd name="T4" fmla="*/ 8 w 16"/>
                <a:gd name="T5" fmla="*/ 24 h 42"/>
                <a:gd name="T6" fmla="*/ 9 w 16"/>
                <a:gd name="T7" fmla="*/ 42 h 42"/>
                <a:gd name="T8" fmla="*/ 2 w 16"/>
                <a:gd name="T9" fmla="*/ 27 h 42"/>
                <a:gd name="T10" fmla="*/ 16 w 16"/>
                <a:gd name="T11" fmla="*/ 0 h 42"/>
              </a:gdLst>
              <a:ahLst/>
              <a:cxnLst>
                <a:cxn ang="0">
                  <a:pos x="T0" y="T1"/>
                </a:cxn>
                <a:cxn ang="0">
                  <a:pos x="T2" y="T3"/>
                </a:cxn>
                <a:cxn ang="0">
                  <a:pos x="T4" y="T5"/>
                </a:cxn>
                <a:cxn ang="0">
                  <a:pos x="T6" y="T7"/>
                </a:cxn>
                <a:cxn ang="0">
                  <a:pos x="T8" y="T9"/>
                </a:cxn>
                <a:cxn ang="0">
                  <a:pos x="T10" y="T11"/>
                </a:cxn>
              </a:cxnLst>
              <a:rect l="0" t="0" r="r" b="b"/>
              <a:pathLst>
                <a:path w="16" h="42">
                  <a:moveTo>
                    <a:pt x="16" y="0"/>
                  </a:moveTo>
                  <a:lnTo>
                    <a:pt x="16" y="0"/>
                  </a:lnTo>
                  <a:cubicBezTo>
                    <a:pt x="9" y="7"/>
                    <a:pt x="6" y="15"/>
                    <a:pt x="8" y="24"/>
                  </a:cubicBezTo>
                  <a:cubicBezTo>
                    <a:pt x="8" y="31"/>
                    <a:pt x="12" y="33"/>
                    <a:pt x="9" y="42"/>
                  </a:cubicBezTo>
                  <a:cubicBezTo>
                    <a:pt x="9" y="37"/>
                    <a:pt x="3" y="34"/>
                    <a:pt x="2" y="27"/>
                  </a:cubicBezTo>
                  <a:cubicBezTo>
                    <a:pt x="0" y="14"/>
                    <a:pt x="8" y="4"/>
                    <a:pt x="16" y="0"/>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767" name="Freeform 992">
              <a:extLst>
                <a:ext uri="{FF2B5EF4-FFF2-40B4-BE49-F238E27FC236}">
                  <a16:creationId xmlns:a16="http://schemas.microsoft.com/office/drawing/2014/main" id="{AC15F197-9000-4A8F-B2A1-32B0DDFCDD0F}"/>
                </a:ext>
              </a:extLst>
            </p:cNvPr>
            <p:cNvSpPr>
              <a:spLocks/>
            </p:cNvSpPr>
            <p:nvPr userDrawn="1"/>
          </p:nvSpPr>
          <p:spPr bwMode="auto">
            <a:xfrm>
              <a:off x="316" y="372"/>
              <a:ext cx="9" cy="21"/>
            </a:xfrm>
            <a:custGeom>
              <a:avLst/>
              <a:gdLst>
                <a:gd name="T0" fmla="*/ 0 w 21"/>
                <a:gd name="T1" fmla="*/ 0 h 46"/>
                <a:gd name="T2" fmla="*/ 0 w 21"/>
                <a:gd name="T3" fmla="*/ 0 h 46"/>
                <a:gd name="T4" fmla="*/ 13 w 21"/>
                <a:gd name="T5" fmla="*/ 16 h 46"/>
                <a:gd name="T6" fmla="*/ 16 w 21"/>
                <a:gd name="T7" fmla="*/ 46 h 46"/>
                <a:gd name="T8" fmla="*/ 6 w 21"/>
                <a:gd name="T9" fmla="*/ 21 h 46"/>
                <a:gd name="T10" fmla="*/ 0 w 21"/>
                <a:gd name="T11" fmla="*/ 0 h 46"/>
              </a:gdLst>
              <a:ahLst/>
              <a:cxnLst>
                <a:cxn ang="0">
                  <a:pos x="T0" y="T1"/>
                </a:cxn>
                <a:cxn ang="0">
                  <a:pos x="T2" y="T3"/>
                </a:cxn>
                <a:cxn ang="0">
                  <a:pos x="T4" y="T5"/>
                </a:cxn>
                <a:cxn ang="0">
                  <a:pos x="T6" y="T7"/>
                </a:cxn>
                <a:cxn ang="0">
                  <a:pos x="T8" y="T9"/>
                </a:cxn>
                <a:cxn ang="0">
                  <a:pos x="T10" y="T11"/>
                </a:cxn>
              </a:cxnLst>
              <a:rect l="0" t="0" r="r" b="b"/>
              <a:pathLst>
                <a:path w="21" h="46">
                  <a:moveTo>
                    <a:pt x="0" y="0"/>
                  </a:moveTo>
                  <a:lnTo>
                    <a:pt x="0" y="0"/>
                  </a:lnTo>
                  <a:cubicBezTo>
                    <a:pt x="4" y="9"/>
                    <a:pt x="11" y="15"/>
                    <a:pt x="13" y="16"/>
                  </a:cubicBezTo>
                  <a:cubicBezTo>
                    <a:pt x="18" y="30"/>
                    <a:pt x="21" y="37"/>
                    <a:pt x="16" y="46"/>
                  </a:cubicBezTo>
                  <a:cubicBezTo>
                    <a:pt x="16" y="33"/>
                    <a:pt x="12" y="27"/>
                    <a:pt x="6" y="21"/>
                  </a:cubicBezTo>
                  <a:cubicBezTo>
                    <a:pt x="5" y="18"/>
                    <a:pt x="1" y="5"/>
                    <a:pt x="0" y="0"/>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768" name="Freeform 993">
              <a:extLst>
                <a:ext uri="{FF2B5EF4-FFF2-40B4-BE49-F238E27FC236}">
                  <a16:creationId xmlns:a16="http://schemas.microsoft.com/office/drawing/2014/main" id="{45E4D8D8-E639-4859-833B-C7EC192B1A26}"/>
                </a:ext>
              </a:extLst>
            </p:cNvPr>
            <p:cNvSpPr>
              <a:spLocks/>
            </p:cNvSpPr>
            <p:nvPr userDrawn="1"/>
          </p:nvSpPr>
          <p:spPr bwMode="auto">
            <a:xfrm>
              <a:off x="291" y="372"/>
              <a:ext cx="19" cy="21"/>
            </a:xfrm>
            <a:custGeom>
              <a:avLst/>
              <a:gdLst>
                <a:gd name="T0" fmla="*/ 26 w 43"/>
                <a:gd name="T1" fmla="*/ 0 h 47"/>
                <a:gd name="T2" fmla="*/ 26 w 43"/>
                <a:gd name="T3" fmla="*/ 0 h 47"/>
                <a:gd name="T4" fmla="*/ 43 w 43"/>
                <a:gd name="T5" fmla="*/ 4 h 47"/>
                <a:gd name="T6" fmla="*/ 16 w 43"/>
                <a:gd name="T7" fmla="*/ 21 h 47"/>
                <a:gd name="T8" fmla="*/ 31 w 43"/>
                <a:gd name="T9" fmla="*/ 38 h 47"/>
                <a:gd name="T10" fmla="*/ 21 w 43"/>
                <a:gd name="T11" fmla="*/ 40 h 47"/>
                <a:gd name="T12" fmla="*/ 35 w 43"/>
                <a:gd name="T13" fmla="*/ 37 h 47"/>
                <a:gd name="T14" fmla="*/ 11 w 43"/>
                <a:gd name="T15" fmla="*/ 38 h 47"/>
                <a:gd name="T16" fmla="*/ 26 w 43"/>
                <a:gd name="T1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47">
                  <a:moveTo>
                    <a:pt x="26" y="0"/>
                  </a:moveTo>
                  <a:lnTo>
                    <a:pt x="26" y="0"/>
                  </a:lnTo>
                  <a:cubicBezTo>
                    <a:pt x="31" y="0"/>
                    <a:pt x="38" y="1"/>
                    <a:pt x="43" y="4"/>
                  </a:cubicBezTo>
                  <a:cubicBezTo>
                    <a:pt x="27" y="2"/>
                    <a:pt x="17" y="9"/>
                    <a:pt x="16" y="21"/>
                  </a:cubicBezTo>
                  <a:cubicBezTo>
                    <a:pt x="14" y="29"/>
                    <a:pt x="19" y="39"/>
                    <a:pt x="31" y="38"/>
                  </a:cubicBezTo>
                  <a:cubicBezTo>
                    <a:pt x="30" y="39"/>
                    <a:pt x="26" y="41"/>
                    <a:pt x="21" y="40"/>
                  </a:cubicBezTo>
                  <a:cubicBezTo>
                    <a:pt x="27" y="43"/>
                    <a:pt x="31" y="40"/>
                    <a:pt x="35" y="37"/>
                  </a:cubicBezTo>
                  <a:cubicBezTo>
                    <a:pt x="31" y="45"/>
                    <a:pt x="17" y="47"/>
                    <a:pt x="11" y="38"/>
                  </a:cubicBezTo>
                  <a:cubicBezTo>
                    <a:pt x="0" y="24"/>
                    <a:pt x="10" y="2"/>
                    <a:pt x="26" y="0"/>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769" name="Freeform 994">
              <a:extLst>
                <a:ext uri="{FF2B5EF4-FFF2-40B4-BE49-F238E27FC236}">
                  <a16:creationId xmlns:a16="http://schemas.microsoft.com/office/drawing/2014/main" id="{F1A2C4D2-1C38-4050-9B16-97A95E2F0C81}"/>
                </a:ext>
              </a:extLst>
            </p:cNvPr>
            <p:cNvSpPr>
              <a:spLocks/>
            </p:cNvSpPr>
            <p:nvPr userDrawn="1"/>
          </p:nvSpPr>
          <p:spPr bwMode="auto">
            <a:xfrm>
              <a:off x="321" y="370"/>
              <a:ext cx="10" cy="27"/>
            </a:xfrm>
            <a:custGeom>
              <a:avLst/>
              <a:gdLst>
                <a:gd name="T0" fmla="*/ 22 w 22"/>
                <a:gd name="T1" fmla="*/ 50 h 60"/>
                <a:gd name="T2" fmla="*/ 22 w 22"/>
                <a:gd name="T3" fmla="*/ 50 h 60"/>
                <a:gd name="T4" fmla="*/ 22 w 22"/>
                <a:gd name="T5" fmla="*/ 60 h 60"/>
                <a:gd name="T6" fmla="*/ 0 w 22"/>
                <a:gd name="T7" fmla="*/ 0 h 60"/>
                <a:gd name="T8" fmla="*/ 11 w 22"/>
                <a:gd name="T9" fmla="*/ 26 h 60"/>
                <a:gd name="T10" fmla="*/ 21 w 22"/>
                <a:gd name="T11" fmla="*/ 41 h 60"/>
                <a:gd name="T12" fmla="*/ 22 w 22"/>
                <a:gd name="T13" fmla="*/ 50 h 60"/>
              </a:gdLst>
              <a:ahLst/>
              <a:cxnLst>
                <a:cxn ang="0">
                  <a:pos x="T0" y="T1"/>
                </a:cxn>
                <a:cxn ang="0">
                  <a:pos x="T2" y="T3"/>
                </a:cxn>
                <a:cxn ang="0">
                  <a:pos x="T4" y="T5"/>
                </a:cxn>
                <a:cxn ang="0">
                  <a:pos x="T6" y="T7"/>
                </a:cxn>
                <a:cxn ang="0">
                  <a:pos x="T8" y="T9"/>
                </a:cxn>
                <a:cxn ang="0">
                  <a:pos x="T10" y="T11"/>
                </a:cxn>
                <a:cxn ang="0">
                  <a:pos x="T12" y="T13"/>
                </a:cxn>
              </a:cxnLst>
              <a:rect l="0" t="0" r="r" b="b"/>
              <a:pathLst>
                <a:path w="22" h="60">
                  <a:moveTo>
                    <a:pt x="22" y="50"/>
                  </a:moveTo>
                  <a:lnTo>
                    <a:pt x="22" y="50"/>
                  </a:lnTo>
                  <a:lnTo>
                    <a:pt x="22" y="60"/>
                  </a:lnTo>
                  <a:cubicBezTo>
                    <a:pt x="13" y="44"/>
                    <a:pt x="1" y="27"/>
                    <a:pt x="0" y="0"/>
                  </a:cubicBezTo>
                  <a:cubicBezTo>
                    <a:pt x="2" y="10"/>
                    <a:pt x="6" y="18"/>
                    <a:pt x="11" y="26"/>
                  </a:cubicBezTo>
                  <a:cubicBezTo>
                    <a:pt x="14" y="30"/>
                    <a:pt x="20" y="35"/>
                    <a:pt x="21" y="41"/>
                  </a:cubicBezTo>
                  <a:cubicBezTo>
                    <a:pt x="21" y="44"/>
                    <a:pt x="20" y="47"/>
                    <a:pt x="22" y="50"/>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770" name="Freeform 995">
              <a:extLst>
                <a:ext uri="{FF2B5EF4-FFF2-40B4-BE49-F238E27FC236}">
                  <a16:creationId xmlns:a16="http://schemas.microsoft.com/office/drawing/2014/main" id="{52465751-F0E2-47E9-B0D5-DC2CEB9F962D}"/>
                </a:ext>
              </a:extLst>
            </p:cNvPr>
            <p:cNvSpPr>
              <a:spLocks/>
            </p:cNvSpPr>
            <p:nvPr userDrawn="1"/>
          </p:nvSpPr>
          <p:spPr bwMode="auto">
            <a:xfrm>
              <a:off x="283" y="369"/>
              <a:ext cx="11" cy="11"/>
            </a:xfrm>
            <a:custGeom>
              <a:avLst/>
              <a:gdLst>
                <a:gd name="T0" fmla="*/ 20 w 25"/>
                <a:gd name="T1" fmla="*/ 0 h 24"/>
                <a:gd name="T2" fmla="*/ 20 w 25"/>
                <a:gd name="T3" fmla="*/ 0 h 24"/>
                <a:gd name="T4" fmla="*/ 8 w 25"/>
                <a:gd name="T5" fmla="*/ 12 h 24"/>
                <a:gd name="T6" fmla="*/ 25 w 25"/>
                <a:gd name="T7" fmla="*/ 3 h 24"/>
                <a:gd name="T8" fmla="*/ 17 w 25"/>
                <a:gd name="T9" fmla="*/ 15 h 24"/>
                <a:gd name="T10" fmla="*/ 0 w 25"/>
                <a:gd name="T11" fmla="*/ 24 h 24"/>
                <a:gd name="T12" fmla="*/ 20 w 25"/>
                <a:gd name="T13" fmla="*/ 0 h 24"/>
              </a:gdLst>
              <a:ahLst/>
              <a:cxnLst>
                <a:cxn ang="0">
                  <a:pos x="T0" y="T1"/>
                </a:cxn>
                <a:cxn ang="0">
                  <a:pos x="T2" y="T3"/>
                </a:cxn>
                <a:cxn ang="0">
                  <a:pos x="T4" y="T5"/>
                </a:cxn>
                <a:cxn ang="0">
                  <a:pos x="T6" y="T7"/>
                </a:cxn>
                <a:cxn ang="0">
                  <a:pos x="T8" y="T9"/>
                </a:cxn>
                <a:cxn ang="0">
                  <a:pos x="T10" y="T11"/>
                </a:cxn>
                <a:cxn ang="0">
                  <a:pos x="T12" y="T13"/>
                </a:cxn>
              </a:cxnLst>
              <a:rect l="0" t="0" r="r" b="b"/>
              <a:pathLst>
                <a:path w="25" h="24">
                  <a:moveTo>
                    <a:pt x="20" y="0"/>
                  </a:moveTo>
                  <a:lnTo>
                    <a:pt x="20" y="0"/>
                  </a:lnTo>
                  <a:cubicBezTo>
                    <a:pt x="19" y="2"/>
                    <a:pt x="12" y="8"/>
                    <a:pt x="8" y="12"/>
                  </a:cubicBezTo>
                  <a:cubicBezTo>
                    <a:pt x="13" y="10"/>
                    <a:pt x="19" y="5"/>
                    <a:pt x="25" y="3"/>
                  </a:cubicBezTo>
                  <a:cubicBezTo>
                    <a:pt x="24" y="4"/>
                    <a:pt x="18" y="14"/>
                    <a:pt x="17" y="15"/>
                  </a:cubicBezTo>
                  <a:cubicBezTo>
                    <a:pt x="10" y="17"/>
                    <a:pt x="5" y="20"/>
                    <a:pt x="0" y="24"/>
                  </a:cubicBezTo>
                  <a:cubicBezTo>
                    <a:pt x="0" y="7"/>
                    <a:pt x="8" y="2"/>
                    <a:pt x="20" y="0"/>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771" name="Freeform 996">
              <a:extLst>
                <a:ext uri="{FF2B5EF4-FFF2-40B4-BE49-F238E27FC236}">
                  <a16:creationId xmlns:a16="http://schemas.microsoft.com/office/drawing/2014/main" id="{17484D05-819E-4FF3-B5CC-FB8AF71526EA}"/>
                </a:ext>
              </a:extLst>
            </p:cNvPr>
            <p:cNvSpPr>
              <a:spLocks/>
            </p:cNvSpPr>
            <p:nvPr userDrawn="1"/>
          </p:nvSpPr>
          <p:spPr bwMode="auto">
            <a:xfrm>
              <a:off x="282" y="369"/>
              <a:ext cx="4" cy="3"/>
            </a:xfrm>
            <a:custGeom>
              <a:avLst/>
              <a:gdLst>
                <a:gd name="T0" fmla="*/ 4 w 9"/>
                <a:gd name="T1" fmla="*/ 1 h 6"/>
                <a:gd name="T2" fmla="*/ 4 w 9"/>
                <a:gd name="T3" fmla="*/ 1 h 6"/>
                <a:gd name="T4" fmla="*/ 9 w 9"/>
                <a:gd name="T5" fmla="*/ 0 h 6"/>
                <a:gd name="T6" fmla="*/ 0 w 9"/>
                <a:gd name="T7" fmla="*/ 6 h 6"/>
                <a:gd name="T8" fmla="*/ 4 w 9"/>
                <a:gd name="T9" fmla="*/ 1 h 6"/>
              </a:gdLst>
              <a:ahLst/>
              <a:cxnLst>
                <a:cxn ang="0">
                  <a:pos x="T0" y="T1"/>
                </a:cxn>
                <a:cxn ang="0">
                  <a:pos x="T2" y="T3"/>
                </a:cxn>
                <a:cxn ang="0">
                  <a:pos x="T4" y="T5"/>
                </a:cxn>
                <a:cxn ang="0">
                  <a:pos x="T6" y="T7"/>
                </a:cxn>
                <a:cxn ang="0">
                  <a:pos x="T8" y="T9"/>
                </a:cxn>
              </a:cxnLst>
              <a:rect l="0" t="0" r="r" b="b"/>
              <a:pathLst>
                <a:path w="9" h="6">
                  <a:moveTo>
                    <a:pt x="4" y="1"/>
                  </a:moveTo>
                  <a:lnTo>
                    <a:pt x="4" y="1"/>
                  </a:lnTo>
                  <a:lnTo>
                    <a:pt x="9" y="0"/>
                  </a:lnTo>
                  <a:lnTo>
                    <a:pt x="0" y="6"/>
                  </a:lnTo>
                  <a:lnTo>
                    <a:pt x="4" y="1"/>
                  </a:ln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772" name="Freeform 997">
              <a:extLst>
                <a:ext uri="{FF2B5EF4-FFF2-40B4-BE49-F238E27FC236}">
                  <a16:creationId xmlns:a16="http://schemas.microsoft.com/office/drawing/2014/main" id="{70A645F3-2834-46AE-9658-EBF530DB7633}"/>
                </a:ext>
              </a:extLst>
            </p:cNvPr>
            <p:cNvSpPr>
              <a:spLocks/>
            </p:cNvSpPr>
            <p:nvPr userDrawn="1"/>
          </p:nvSpPr>
          <p:spPr bwMode="auto">
            <a:xfrm>
              <a:off x="277" y="370"/>
              <a:ext cx="10" cy="12"/>
            </a:xfrm>
            <a:custGeom>
              <a:avLst/>
              <a:gdLst>
                <a:gd name="T0" fmla="*/ 4 w 24"/>
                <a:gd name="T1" fmla="*/ 3 h 27"/>
                <a:gd name="T2" fmla="*/ 4 w 24"/>
                <a:gd name="T3" fmla="*/ 3 h 27"/>
                <a:gd name="T4" fmla="*/ 13 w 24"/>
                <a:gd name="T5" fmla="*/ 0 h 27"/>
                <a:gd name="T6" fmla="*/ 8 w 24"/>
                <a:gd name="T7" fmla="*/ 10 h 27"/>
                <a:gd name="T8" fmla="*/ 19 w 24"/>
                <a:gd name="T9" fmla="*/ 0 h 27"/>
                <a:gd name="T10" fmla="*/ 24 w 24"/>
                <a:gd name="T11" fmla="*/ 1 h 27"/>
                <a:gd name="T12" fmla="*/ 7 w 24"/>
                <a:gd name="T13" fmla="*/ 27 h 27"/>
                <a:gd name="T14" fmla="*/ 4 w 24"/>
                <a:gd name="T15" fmla="*/ 3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27">
                  <a:moveTo>
                    <a:pt x="4" y="3"/>
                  </a:moveTo>
                  <a:lnTo>
                    <a:pt x="4" y="3"/>
                  </a:lnTo>
                  <a:cubicBezTo>
                    <a:pt x="7" y="2"/>
                    <a:pt x="14" y="0"/>
                    <a:pt x="13" y="0"/>
                  </a:cubicBezTo>
                  <a:cubicBezTo>
                    <a:pt x="12" y="1"/>
                    <a:pt x="9" y="5"/>
                    <a:pt x="8" y="10"/>
                  </a:cubicBezTo>
                  <a:cubicBezTo>
                    <a:pt x="10" y="6"/>
                    <a:pt x="16" y="2"/>
                    <a:pt x="19" y="0"/>
                  </a:cubicBezTo>
                  <a:cubicBezTo>
                    <a:pt x="20" y="1"/>
                    <a:pt x="23" y="0"/>
                    <a:pt x="24" y="1"/>
                  </a:cubicBezTo>
                  <a:cubicBezTo>
                    <a:pt x="14" y="9"/>
                    <a:pt x="10" y="18"/>
                    <a:pt x="7" y="27"/>
                  </a:cubicBezTo>
                  <a:cubicBezTo>
                    <a:pt x="0" y="19"/>
                    <a:pt x="1" y="11"/>
                    <a:pt x="4" y="3"/>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773" name="Freeform 998">
              <a:extLst>
                <a:ext uri="{FF2B5EF4-FFF2-40B4-BE49-F238E27FC236}">
                  <a16:creationId xmlns:a16="http://schemas.microsoft.com/office/drawing/2014/main" id="{16442953-6A81-414F-B9B0-B95B5B9C43CD}"/>
                </a:ext>
              </a:extLst>
            </p:cNvPr>
            <p:cNvSpPr>
              <a:spLocks/>
            </p:cNvSpPr>
            <p:nvPr userDrawn="1"/>
          </p:nvSpPr>
          <p:spPr bwMode="auto">
            <a:xfrm>
              <a:off x="272" y="368"/>
              <a:ext cx="10" cy="24"/>
            </a:xfrm>
            <a:custGeom>
              <a:avLst/>
              <a:gdLst>
                <a:gd name="T0" fmla="*/ 12 w 22"/>
                <a:gd name="T1" fmla="*/ 0 h 53"/>
                <a:gd name="T2" fmla="*/ 12 w 22"/>
                <a:gd name="T3" fmla="*/ 0 h 53"/>
                <a:gd name="T4" fmla="*/ 12 w 22"/>
                <a:gd name="T5" fmla="*/ 7 h 53"/>
                <a:gd name="T6" fmla="*/ 18 w 22"/>
                <a:gd name="T7" fmla="*/ 34 h 53"/>
                <a:gd name="T8" fmla="*/ 19 w 22"/>
                <a:gd name="T9" fmla="*/ 30 h 53"/>
                <a:gd name="T10" fmla="*/ 21 w 22"/>
                <a:gd name="T11" fmla="*/ 41 h 53"/>
                <a:gd name="T12" fmla="*/ 11 w 22"/>
                <a:gd name="T13" fmla="*/ 53 h 53"/>
                <a:gd name="T14" fmla="*/ 10 w 22"/>
                <a:gd name="T15" fmla="*/ 32 h 53"/>
                <a:gd name="T16" fmla="*/ 12 w 22"/>
                <a:gd name="T17"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53">
                  <a:moveTo>
                    <a:pt x="12" y="0"/>
                  </a:moveTo>
                  <a:lnTo>
                    <a:pt x="12" y="0"/>
                  </a:lnTo>
                  <a:cubicBezTo>
                    <a:pt x="12" y="0"/>
                    <a:pt x="11" y="4"/>
                    <a:pt x="12" y="7"/>
                  </a:cubicBezTo>
                  <a:cubicBezTo>
                    <a:pt x="9" y="15"/>
                    <a:pt x="8" y="26"/>
                    <a:pt x="18" y="34"/>
                  </a:cubicBezTo>
                  <a:cubicBezTo>
                    <a:pt x="18" y="32"/>
                    <a:pt x="18" y="31"/>
                    <a:pt x="19" y="30"/>
                  </a:cubicBezTo>
                  <a:cubicBezTo>
                    <a:pt x="21" y="32"/>
                    <a:pt x="22" y="38"/>
                    <a:pt x="21" y="41"/>
                  </a:cubicBezTo>
                  <a:cubicBezTo>
                    <a:pt x="20" y="47"/>
                    <a:pt x="16" y="51"/>
                    <a:pt x="11" y="53"/>
                  </a:cubicBezTo>
                  <a:cubicBezTo>
                    <a:pt x="15" y="45"/>
                    <a:pt x="10" y="33"/>
                    <a:pt x="10" y="32"/>
                  </a:cubicBezTo>
                  <a:cubicBezTo>
                    <a:pt x="5" y="21"/>
                    <a:pt x="0" y="9"/>
                    <a:pt x="12" y="0"/>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774" name="Freeform 999">
              <a:extLst>
                <a:ext uri="{FF2B5EF4-FFF2-40B4-BE49-F238E27FC236}">
                  <a16:creationId xmlns:a16="http://schemas.microsoft.com/office/drawing/2014/main" id="{055D7999-1C19-47E3-A916-3811F2A709D9}"/>
                </a:ext>
              </a:extLst>
            </p:cNvPr>
            <p:cNvSpPr>
              <a:spLocks/>
            </p:cNvSpPr>
            <p:nvPr userDrawn="1"/>
          </p:nvSpPr>
          <p:spPr bwMode="auto">
            <a:xfrm>
              <a:off x="322" y="368"/>
              <a:ext cx="9" cy="19"/>
            </a:xfrm>
            <a:custGeom>
              <a:avLst/>
              <a:gdLst>
                <a:gd name="T0" fmla="*/ 20 w 20"/>
                <a:gd name="T1" fmla="*/ 32 h 42"/>
                <a:gd name="T2" fmla="*/ 20 w 20"/>
                <a:gd name="T3" fmla="*/ 32 h 42"/>
                <a:gd name="T4" fmla="*/ 20 w 20"/>
                <a:gd name="T5" fmla="*/ 42 h 42"/>
                <a:gd name="T6" fmla="*/ 0 w 20"/>
                <a:gd name="T7" fmla="*/ 0 h 42"/>
                <a:gd name="T8" fmla="*/ 20 w 20"/>
                <a:gd name="T9" fmla="*/ 32 h 42"/>
              </a:gdLst>
              <a:ahLst/>
              <a:cxnLst>
                <a:cxn ang="0">
                  <a:pos x="T0" y="T1"/>
                </a:cxn>
                <a:cxn ang="0">
                  <a:pos x="T2" y="T3"/>
                </a:cxn>
                <a:cxn ang="0">
                  <a:pos x="T4" y="T5"/>
                </a:cxn>
                <a:cxn ang="0">
                  <a:pos x="T6" y="T7"/>
                </a:cxn>
                <a:cxn ang="0">
                  <a:pos x="T8" y="T9"/>
                </a:cxn>
              </a:cxnLst>
              <a:rect l="0" t="0" r="r" b="b"/>
              <a:pathLst>
                <a:path w="20" h="42">
                  <a:moveTo>
                    <a:pt x="20" y="32"/>
                  </a:moveTo>
                  <a:lnTo>
                    <a:pt x="20" y="32"/>
                  </a:lnTo>
                  <a:lnTo>
                    <a:pt x="20" y="42"/>
                  </a:lnTo>
                  <a:cubicBezTo>
                    <a:pt x="11" y="31"/>
                    <a:pt x="2" y="17"/>
                    <a:pt x="0" y="0"/>
                  </a:cubicBezTo>
                  <a:cubicBezTo>
                    <a:pt x="13" y="3"/>
                    <a:pt x="18" y="14"/>
                    <a:pt x="20" y="32"/>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775" name="Freeform 1000">
              <a:extLst>
                <a:ext uri="{FF2B5EF4-FFF2-40B4-BE49-F238E27FC236}">
                  <a16:creationId xmlns:a16="http://schemas.microsoft.com/office/drawing/2014/main" id="{7BAC51FA-4209-4AC7-85C4-41F563F1040C}"/>
                </a:ext>
              </a:extLst>
            </p:cNvPr>
            <p:cNvSpPr>
              <a:spLocks/>
            </p:cNvSpPr>
            <p:nvPr userDrawn="1"/>
          </p:nvSpPr>
          <p:spPr bwMode="auto">
            <a:xfrm>
              <a:off x="290" y="368"/>
              <a:ext cx="8" cy="5"/>
            </a:xfrm>
            <a:custGeom>
              <a:avLst/>
              <a:gdLst>
                <a:gd name="T0" fmla="*/ 8 w 17"/>
                <a:gd name="T1" fmla="*/ 4 h 11"/>
                <a:gd name="T2" fmla="*/ 8 w 17"/>
                <a:gd name="T3" fmla="*/ 4 h 11"/>
                <a:gd name="T4" fmla="*/ 17 w 17"/>
                <a:gd name="T5" fmla="*/ 0 h 11"/>
                <a:gd name="T6" fmla="*/ 12 w 17"/>
                <a:gd name="T7" fmla="*/ 5 h 11"/>
                <a:gd name="T8" fmla="*/ 0 w 17"/>
                <a:gd name="T9" fmla="*/ 11 h 11"/>
                <a:gd name="T10" fmla="*/ 8 w 17"/>
                <a:gd name="T11" fmla="*/ 4 h 11"/>
              </a:gdLst>
              <a:ahLst/>
              <a:cxnLst>
                <a:cxn ang="0">
                  <a:pos x="T0" y="T1"/>
                </a:cxn>
                <a:cxn ang="0">
                  <a:pos x="T2" y="T3"/>
                </a:cxn>
                <a:cxn ang="0">
                  <a:pos x="T4" y="T5"/>
                </a:cxn>
                <a:cxn ang="0">
                  <a:pos x="T6" y="T7"/>
                </a:cxn>
                <a:cxn ang="0">
                  <a:pos x="T8" y="T9"/>
                </a:cxn>
                <a:cxn ang="0">
                  <a:pos x="T10" y="T11"/>
                </a:cxn>
              </a:cxnLst>
              <a:rect l="0" t="0" r="r" b="b"/>
              <a:pathLst>
                <a:path w="17" h="11">
                  <a:moveTo>
                    <a:pt x="8" y="4"/>
                  </a:moveTo>
                  <a:lnTo>
                    <a:pt x="8" y="4"/>
                  </a:lnTo>
                  <a:cubicBezTo>
                    <a:pt x="10" y="3"/>
                    <a:pt x="13" y="2"/>
                    <a:pt x="17" y="0"/>
                  </a:cubicBezTo>
                  <a:cubicBezTo>
                    <a:pt x="15" y="2"/>
                    <a:pt x="13" y="4"/>
                    <a:pt x="12" y="5"/>
                  </a:cubicBezTo>
                  <a:cubicBezTo>
                    <a:pt x="8" y="6"/>
                    <a:pt x="3" y="9"/>
                    <a:pt x="0" y="11"/>
                  </a:cubicBezTo>
                  <a:cubicBezTo>
                    <a:pt x="0" y="10"/>
                    <a:pt x="6" y="5"/>
                    <a:pt x="8" y="4"/>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776" name="Freeform 1001">
              <a:extLst>
                <a:ext uri="{FF2B5EF4-FFF2-40B4-BE49-F238E27FC236}">
                  <a16:creationId xmlns:a16="http://schemas.microsoft.com/office/drawing/2014/main" id="{3C3193B0-F02E-45CB-B9B8-922289EE51D4}"/>
                </a:ext>
              </a:extLst>
            </p:cNvPr>
            <p:cNvSpPr>
              <a:spLocks/>
            </p:cNvSpPr>
            <p:nvPr userDrawn="1"/>
          </p:nvSpPr>
          <p:spPr bwMode="auto">
            <a:xfrm>
              <a:off x="317" y="368"/>
              <a:ext cx="1" cy="2"/>
            </a:xfrm>
            <a:custGeom>
              <a:avLst/>
              <a:gdLst>
                <a:gd name="T0" fmla="*/ 0 w 2"/>
                <a:gd name="T1" fmla="*/ 0 h 5"/>
                <a:gd name="T2" fmla="*/ 0 w 2"/>
                <a:gd name="T3" fmla="*/ 0 h 5"/>
                <a:gd name="T4" fmla="*/ 1 w 2"/>
                <a:gd name="T5" fmla="*/ 0 h 5"/>
                <a:gd name="T6" fmla="*/ 2 w 2"/>
                <a:gd name="T7" fmla="*/ 5 h 5"/>
                <a:gd name="T8" fmla="*/ 0 w 2"/>
                <a:gd name="T9" fmla="*/ 0 h 5"/>
              </a:gdLst>
              <a:ahLst/>
              <a:cxnLst>
                <a:cxn ang="0">
                  <a:pos x="T0" y="T1"/>
                </a:cxn>
                <a:cxn ang="0">
                  <a:pos x="T2" y="T3"/>
                </a:cxn>
                <a:cxn ang="0">
                  <a:pos x="T4" y="T5"/>
                </a:cxn>
                <a:cxn ang="0">
                  <a:pos x="T6" y="T7"/>
                </a:cxn>
                <a:cxn ang="0">
                  <a:pos x="T8" y="T9"/>
                </a:cxn>
              </a:cxnLst>
              <a:rect l="0" t="0" r="r" b="b"/>
              <a:pathLst>
                <a:path w="2" h="5">
                  <a:moveTo>
                    <a:pt x="0" y="0"/>
                  </a:moveTo>
                  <a:lnTo>
                    <a:pt x="0" y="0"/>
                  </a:lnTo>
                  <a:lnTo>
                    <a:pt x="1" y="0"/>
                  </a:lnTo>
                  <a:lnTo>
                    <a:pt x="2" y="5"/>
                  </a:lnTo>
                  <a:lnTo>
                    <a:pt x="0" y="0"/>
                  </a:ln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777" name="Freeform 1002">
              <a:extLst>
                <a:ext uri="{FF2B5EF4-FFF2-40B4-BE49-F238E27FC236}">
                  <a16:creationId xmlns:a16="http://schemas.microsoft.com/office/drawing/2014/main" id="{51008DC0-9D40-4EE6-ADB9-65A0EADCE6FC}"/>
                </a:ext>
              </a:extLst>
            </p:cNvPr>
            <p:cNvSpPr>
              <a:spLocks/>
            </p:cNvSpPr>
            <p:nvPr userDrawn="1"/>
          </p:nvSpPr>
          <p:spPr bwMode="auto">
            <a:xfrm>
              <a:off x="315" y="367"/>
              <a:ext cx="7" cy="11"/>
            </a:xfrm>
            <a:custGeom>
              <a:avLst/>
              <a:gdLst>
                <a:gd name="T0" fmla="*/ 0 w 16"/>
                <a:gd name="T1" fmla="*/ 1 h 23"/>
                <a:gd name="T2" fmla="*/ 0 w 16"/>
                <a:gd name="T3" fmla="*/ 1 h 23"/>
                <a:gd name="T4" fmla="*/ 4 w 16"/>
                <a:gd name="T5" fmla="*/ 1 h 23"/>
                <a:gd name="T6" fmla="*/ 10 w 16"/>
                <a:gd name="T7" fmla="*/ 12 h 23"/>
                <a:gd name="T8" fmla="*/ 9 w 16"/>
                <a:gd name="T9" fmla="*/ 1 h 23"/>
                <a:gd name="T10" fmla="*/ 14 w 16"/>
                <a:gd name="T11" fmla="*/ 1 h 23"/>
                <a:gd name="T12" fmla="*/ 16 w 16"/>
                <a:gd name="T13" fmla="*/ 23 h 23"/>
                <a:gd name="T14" fmla="*/ 8 w 16"/>
                <a:gd name="T15" fmla="*/ 15 h 23"/>
                <a:gd name="T16" fmla="*/ 0 w 16"/>
                <a:gd name="T17"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23">
                  <a:moveTo>
                    <a:pt x="0" y="1"/>
                  </a:moveTo>
                  <a:lnTo>
                    <a:pt x="0" y="1"/>
                  </a:lnTo>
                  <a:lnTo>
                    <a:pt x="4" y="1"/>
                  </a:lnTo>
                  <a:cubicBezTo>
                    <a:pt x="5" y="3"/>
                    <a:pt x="6" y="6"/>
                    <a:pt x="10" y="12"/>
                  </a:cubicBezTo>
                  <a:cubicBezTo>
                    <a:pt x="10" y="6"/>
                    <a:pt x="9" y="1"/>
                    <a:pt x="9" y="1"/>
                  </a:cubicBezTo>
                  <a:cubicBezTo>
                    <a:pt x="9" y="1"/>
                    <a:pt x="13" y="0"/>
                    <a:pt x="14" y="1"/>
                  </a:cubicBezTo>
                  <a:cubicBezTo>
                    <a:pt x="13" y="10"/>
                    <a:pt x="15" y="16"/>
                    <a:pt x="16" y="23"/>
                  </a:cubicBezTo>
                  <a:cubicBezTo>
                    <a:pt x="13" y="22"/>
                    <a:pt x="8" y="16"/>
                    <a:pt x="8" y="15"/>
                  </a:cubicBezTo>
                  <a:cubicBezTo>
                    <a:pt x="5" y="11"/>
                    <a:pt x="2" y="5"/>
                    <a:pt x="0" y="1"/>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778" name="Freeform 1003">
              <a:extLst>
                <a:ext uri="{FF2B5EF4-FFF2-40B4-BE49-F238E27FC236}">
                  <a16:creationId xmlns:a16="http://schemas.microsoft.com/office/drawing/2014/main" id="{61FDC62E-3265-4591-B03A-34C8255122FD}"/>
                </a:ext>
              </a:extLst>
            </p:cNvPr>
            <p:cNvSpPr>
              <a:spLocks/>
            </p:cNvSpPr>
            <p:nvPr userDrawn="1"/>
          </p:nvSpPr>
          <p:spPr bwMode="auto">
            <a:xfrm>
              <a:off x="308" y="367"/>
              <a:ext cx="9" cy="12"/>
            </a:xfrm>
            <a:custGeom>
              <a:avLst/>
              <a:gdLst>
                <a:gd name="T0" fmla="*/ 0 w 21"/>
                <a:gd name="T1" fmla="*/ 0 h 27"/>
                <a:gd name="T2" fmla="*/ 0 w 21"/>
                <a:gd name="T3" fmla="*/ 0 h 27"/>
                <a:gd name="T4" fmla="*/ 4 w 21"/>
                <a:gd name="T5" fmla="*/ 1 h 27"/>
                <a:gd name="T6" fmla="*/ 12 w 21"/>
                <a:gd name="T7" fmla="*/ 12 h 27"/>
                <a:gd name="T8" fmla="*/ 8 w 21"/>
                <a:gd name="T9" fmla="*/ 1 h 27"/>
                <a:gd name="T10" fmla="*/ 12 w 21"/>
                <a:gd name="T11" fmla="*/ 1 h 27"/>
                <a:gd name="T12" fmla="*/ 21 w 21"/>
                <a:gd name="T13" fmla="*/ 27 h 27"/>
                <a:gd name="T14" fmla="*/ 0 w 21"/>
                <a:gd name="T15" fmla="*/ 0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27">
                  <a:moveTo>
                    <a:pt x="0" y="0"/>
                  </a:moveTo>
                  <a:lnTo>
                    <a:pt x="0" y="0"/>
                  </a:lnTo>
                  <a:cubicBezTo>
                    <a:pt x="1" y="1"/>
                    <a:pt x="4" y="1"/>
                    <a:pt x="4" y="1"/>
                  </a:cubicBezTo>
                  <a:cubicBezTo>
                    <a:pt x="5" y="2"/>
                    <a:pt x="11" y="11"/>
                    <a:pt x="12" y="12"/>
                  </a:cubicBezTo>
                  <a:cubicBezTo>
                    <a:pt x="11" y="7"/>
                    <a:pt x="9" y="3"/>
                    <a:pt x="8" y="1"/>
                  </a:cubicBezTo>
                  <a:lnTo>
                    <a:pt x="12" y="1"/>
                  </a:lnTo>
                  <a:cubicBezTo>
                    <a:pt x="13" y="2"/>
                    <a:pt x="21" y="27"/>
                    <a:pt x="21" y="27"/>
                  </a:cubicBezTo>
                  <a:cubicBezTo>
                    <a:pt x="18" y="24"/>
                    <a:pt x="2" y="7"/>
                    <a:pt x="0" y="0"/>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779" name="Freeform 1004">
              <a:extLst>
                <a:ext uri="{FF2B5EF4-FFF2-40B4-BE49-F238E27FC236}">
                  <a16:creationId xmlns:a16="http://schemas.microsoft.com/office/drawing/2014/main" id="{7F69BFA8-DC94-4C25-BB7A-5504801912A8}"/>
                </a:ext>
              </a:extLst>
            </p:cNvPr>
            <p:cNvSpPr>
              <a:spLocks/>
            </p:cNvSpPr>
            <p:nvPr userDrawn="1"/>
          </p:nvSpPr>
          <p:spPr bwMode="auto">
            <a:xfrm>
              <a:off x="303" y="367"/>
              <a:ext cx="4" cy="1"/>
            </a:xfrm>
            <a:custGeom>
              <a:avLst/>
              <a:gdLst>
                <a:gd name="T0" fmla="*/ 7 w 10"/>
                <a:gd name="T1" fmla="*/ 0 h 3"/>
                <a:gd name="T2" fmla="*/ 7 w 10"/>
                <a:gd name="T3" fmla="*/ 0 h 3"/>
                <a:gd name="T4" fmla="*/ 9 w 10"/>
                <a:gd name="T5" fmla="*/ 0 h 3"/>
                <a:gd name="T6" fmla="*/ 10 w 10"/>
                <a:gd name="T7" fmla="*/ 1 h 3"/>
                <a:gd name="T8" fmla="*/ 0 w 10"/>
                <a:gd name="T9" fmla="*/ 3 h 3"/>
                <a:gd name="T10" fmla="*/ 7 w 10"/>
                <a:gd name="T11" fmla="*/ 0 h 3"/>
              </a:gdLst>
              <a:ahLst/>
              <a:cxnLst>
                <a:cxn ang="0">
                  <a:pos x="T0" y="T1"/>
                </a:cxn>
                <a:cxn ang="0">
                  <a:pos x="T2" y="T3"/>
                </a:cxn>
                <a:cxn ang="0">
                  <a:pos x="T4" y="T5"/>
                </a:cxn>
                <a:cxn ang="0">
                  <a:pos x="T6" y="T7"/>
                </a:cxn>
                <a:cxn ang="0">
                  <a:pos x="T8" y="T9"/>
                </a:cxn>
                <a:cxn ang="0">
                  <a:pos x="T10" y="T11"/>
                </a:cxn>
              </a:cxnLst>
              <a:rect l="0" t="0" r="r" b="b"/>
              <a:pathLst>
                <a:path w="10" h="3">
                  <a:moveTo>
                    <a:pt x="7" y="0"/>
                  </a:moveTo>
                  <a:lnTo>
                    <a:pt x="7" y="0"/>
                  </a:lnTo>
                  <a:lnTo>
                    <a:pt x="9" y="0"/>
                  </a:lnTo>
                  <a:lnTo>
                    <a:pt x="10" y="1"/>
                  </a:lnTo>
                  <a:lnTo>
                    <a:pt x="0" y="3"/>
                  </a:lnTo>
                  <a:lnTo>
                    <a:pt x="7" y="0"/>
                  </a:ln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780" name="Freeform 1005">
              <a:extLst>
                <a:ext uri="{FF2B5EF4-FFF2-40B4-BE49-F238E27FC236}">
                  <a16:creationId xmlns:a16="http://schemas.microsoft.com/office/drawing/2014/main" id="{1ECF14FC-FB14-4B44-B51E-2CACE49AADDE}"/>
                </a:ext>
              </a:extLst>
            </p:cNvPr>
            <p:cNvSpPr>
              <a:spLocks/>
            </p:cNvSpPr>
            <p:nvPr userDrawn="1"/>
          </p:nvSpPr>
          <p:spPr bwMode="auto">
            <a:xfrm>
              <a:off x="292" y="365"/>
              <a:ext cx="18" cy="11"/>
            </a:xfrm>
            <a:custGeom>
              <a:avLst/>
              <a:gdLst>
                <a:gd name="T0" fmla="*/ 22 w 41"/>
                <a:gd name="T1" fmla="*/ 0 h 24"/>
                <a:gd name="T2" fmla="*/ 22 w 41"/>
                <a:gd name="T3" fmla="*/ 0 h 24"/>
                <a:gd name="T4" fmla="*/ 30 w 41"/>
                <a:gd name="T5" fmla="*/ 4 h 24"/>
                <a:gd name="T6" fmla="*/ 17 w 41"/>
                <a:gd name="T7" fmla="*/ 10 h 24"/>
                <a:gd name="T8" fmla="*/ 35 w 41"/>
                <a:gd name="T9" fmla="*/ 7 h 24"/>
                <a:gd name="T10" fmla="*/ 41 w 41"/>
                <a:gd name="T11" fmla="*/ 17 h 24"/>
                <a:gd name="T12" fmla="*/ 0 w 41"/>
                <a:gd name="T13" fmla="*/ 24 h 24"/>
                <a:gd name="T14" fmla="*/ 22 w 41"/>
                <a:gd name="T15" fmla="*/ 0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24">
                  <a:moveTo>
                    <a:pt x="22" y="0"/>
                  </a:moveTo>
                  <a:lnTo>
                    <a:pt x="22" y="0"/>
                  </a:lnTo>
                  <a:cubicBezTo>
                    <a:pt x="24" y="1"/>
                    <a:pt x="27" y="3"/>
                    <a:pt x="30" y="4"/>
                  </a:cubicBezTo>
                  <a:cubicBezTo>
                    <a:pt x="27" y="5"/>
                    <a:pt x="20" y="7"/>
                    <a:pt x="17" y="10"/>
                  </a:cubicBezTo>
                  <a:cubicBezTo>
                    <a:pt x="19" y="10"/>
                    <a:pt x="30" y="7"/>
                    <a:pt x="35" y="7"/>
                  </a:cubicBezTo>
                  <a:cubicBezTo>
                    <a:pt x="37" y="10"/>
                    <a:pt x="41" y="16"/>
                    <a:pt x="41" y="17"/>
                  </a:cubicBezTo>
                  <a:cubicBezTo>
                    <a:pt x="30" y="10"/>
                    <a:pt x="13" y="12"/>
                    <a:pt x="0" y="24"/>
                  </a:cubicBezTo>
                  <a:cubicBezTo>
                    <a:pt x="4" y="15"/>
                    <a:pt x="19" y="1"/>
                    <a:pt x="22" y="0"/>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781" name="Freeform 1006">
              <a:extLst>
                <a:ext uri="{FF2B5EF4-FFF2-40B4-BE49-F238E27FC236}">
                  <a16:creationId xmlns:a16="http://schemas.microsoft.com/office/drawing/2014/main" id="{4B3A74B5-3228-4252-978D-EC9795097DEA}"/>
                </a:ext>
              </a:extLst>
            </p:cNvPr>
            <p:cNvSpPr>
              <a:spLocks/>
            </p:cNvSpPr>
            <p:nvPr userDrawn="1"/>
          </p:nvSpPr>
          <p:spPr bwMode="auto">
            <a:xfrm>
              <a:off x="287" y="362"/>
              <a:ext cx="7" cy="2"/>
            </a:xfrm>
            <a:custGeom>
              <a:avLst/>
              <a:gdLst>
                <a:gd name="T0" fmla="*/ 15 w 15"/>
                <a:gd name="T1" fmla="*/ 0 h 5"/>
                <a:gd name="T2" fmla="*/ 15 w 15"/>
                <a:gd name="T3" fmla="*/ 0 h 5"/>
                <a:gd name="T4" fmla="*/ 9 w 15"/>
                <a:gd name="T5" fmla="*/ 4 h 5"/>
                <a:gd name="T6" fmla="*/ 0 w 15"/>
                <a:gd name="T7" fmla="*/ 5 h 5"/>
                <a:gd name="T8" fmla="*/ 7 w 15"/>
                <a:gd name="T9" fmla="*/ 2 h 5"/>
                <a:gd name="T10" fmla="*/ 15 w 15"/>
                <a:gd name="T11" fmla="*/ 0 h 5"/>
              </a:gdLst>
              <a:ahLst/>
              <a:cxnLst>
                <a:cxn ang="0">
                  <a:pos x="T0" y="T1"/>
                </a:cxn>
                <a:cxn ang="0">
                  <a:pos x="T2" y="T3"/>
                </a:cxn>
                <a:cxn ang="0">
                  <a:pos x="T4" y="T5"/>
                </a:cxn>
                <a:cxn ang="0">
                  <a:pos x="T6" y="T7"/>
                </a:cxn>
                <a:cxn ang="0">
                  <a:pos x="T8" y="T9"/>
                </a:cxn>
                <a:cxn ang="0">
                  <a:pos x="T10" y="T11"/>
                </a:cxn>
              </a:cxnLst>
              <a:rect l="0" t="0" r="r" b="b"/>
              <a:pathLst>
                <a:path w="15" h="5">
                  <a:moveTo>
                    <a:pt x="15" y="0"/>
                  </a:moveTo>
                  <a:lnTo>
                    <a:pt x="15" y="0"/>
                  </a:lnTo>
                  <a:cubicBezTo>
                    <a:pt x="13" y="1"/>
                    <a:pt x="11" y="3"/>
                    <a:pt x="9" y="4"/>
                  </a:cubicBezTo>
                  <a:cubicBezTo>
                    <a:pt x="7" y="4"/>
                    <a:pt x="5" y="5"/>
                    <a:pt x="0" y="5"/>
                  </a:cubicBezTo>
                  <a:cubicBezTo>
                    <a:pt x="1" y="5"/>
                    <a:pt x="6" y="2"/>
                    <a:pt x="7" y="2"/>
                  </a:cubicBezTo>
                  <a:cubicBezTo>
                    <a:pt x="10" y="2"/>
                    <a:pt x="12" y="1"/>
                    <a:pt x="15" y="0"/>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782" name="Freeform 1007">
              <a:extLst>
                <a:ext uri="{FF2B5EF4-FFF2-40B4-BE49-F238E27FC236}">
                  <a16:creationId xmlns:a16="http://schemas.microsoft.com/office/drawing/2014/main" id="{79E92060-2D6A-4520-8CBF-D0FCEE3E1DAE}"/>
                </a:ext>
              </a:extLst>
            </p:cNvPr>
            <p:cNvSpPr>
              <a:spLocks/>
            </p:cNvSpPr>
            <p:nvPr userDrawn="1"/>
          </p:nvSpPr>
          <p:spPr bwMode="auto">
            <a:xfrm>
              <a:off x="278" y="362"/>
              <a:ext cx="12" cy="8"/>
            </a:xfrm>
            <a:custGeom>
              <a:avLst/>
              <a:gdLst>
                <a:gd name="T0" fmla="*/ 13 w 28"/>
                <a:gd name="T1" fmla="*/ 0 h 18"/>
                <a:gd name="T2" fmla="*/ 13 w 28"/>
                <a:gd name="T3" fmla="*/ 0 h 18"/>
                <a:gd name="T4" fmla="*/ 24 w 28"/>
                <a:gd name="T5" fmla="*/ 2 h 18"/>
                <a:gd name="T6" fmla="*/ 10 w 28"/>
                <a:gd name="T7" fmla="*/ 9 h 18"/>
                <a:gd name="T8" fmla="*/ 28 w 28"/>
                <a:gd name="T9" fmla="*/ 5 h 18"/>
                <a:gd name="T10" fmla="*/ 21 w 28"/>
                <a:gd name="T11" fmla="*/ 11 h 18"/>
                <a:gd name="T12" fmla="*/ 0 w 28"/>
                <a:gd name="T13" fmla="*/ 18 h 18"/>
                <a:gd name="T14" fmla="*/ 13 w 28"/>
                <a:gd name="T15" fmla="*/ 0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18">
                  <a:moveTo>
                    <a:pt x="13" y="0"/>
                  </a:moveTo>
                  <a:lnTo>
                    <a:pt x="13" y="0"/>
                  </a:lnTo>
                  <a:cubicBezTo>
                    <a:pt x="17" y="1"/>
                    <a:pt x="20" y="2"/>
                    <a:pt x="24" y="2"/>
                  </a:cubicBezTo>
                  <a:cubicBezTo>
                    <a:pt x="19" y="4"/>
                    <a:pt x="15" y="5"/>
                    <a:pt x="10" y="9"/>
                  </a:cubicBezTo>
                  <a:cubicBezTo>
                    <a:pt x="17" y="6"/>
                    <a:pt x="23" y="6"/>
                    <a:pt x="28" y="5"/>
                  </a:cubicBezTo>
                  <a:cubicBezTo>
                    <a:pt x="26" y="7"/>
                    <a:pt x="22" y="10"/>
                    <a:pt x="21" y="11"/>
                  </a:cubicBezTo>
                  <a:cubicBezTo>
                    <a:pt x="14" y="15"/>
                    <a:pt x="6" y="17"/>
                    <a:pt x="0" y="18"/>
                  </a:cubicBezTo>
                  <a:cubicBezTo>
                    <a:pt x="0" y="10"/>
                    <a:pt x="4" y="3"/>
                    <a:pt x="13" y="0"/>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783" name="Freeform 1008">
              <a:extLst>
                <a:ext uri="{FF2B5EF4-FFF2-40B4-BE49-F238E27FC236}">
                  <a16:creationId xmlns:a16="http://schemas.microsoft.com/office/drawing/2014/main" id="{4C48D29C-865B-455E-A47E-71F32E684333}"/>
                </a:ext>
              </a:extLst>
            </p:cNvPr>
            <p:cNvSpPr>
              <a:spLocks/>
            </p:cNvSpPr>
            <p:nvPr userDrawn="1"/>
          </p:nvSpPr>
          <p:spPr bwMode="auto">
            <a:xfrm>
              <a:off x="267" y="360"/>
              <a:ext cx="16" cy="27"/>
            </a:xfrm>
            <a:custGeom>
              <a:avLst/>
              <a:gdLst>
                <a:gd name="T0" fmla="*/ 33 w 36"/>
                <a:gd name="T1" fmla="*/ 0 h 59"/>
                <a:gd name="T2" fmla="*/ 33 w 36"/>
                <a:gd name="T3" fmla="*/ 0 h 59"/>
                <a:gd name="T4" fmla="*/ 36 w 36"/>
                <a:gd name="T5" fmla="*/ 3 h 59"/>
                <a:gd name="T6" fmla="*/ 24 w 36"/>
                <a:gd name="T7" fmla="*/ 14 h 59"/>
                <a:gd name="T8" fmla="*/ 16 w 36"/>
                <a:gd name="T9" fmla="*/ 25 h 59"/>
                <a:gd name="T10" fmla="*/ 18 w 36"/>
                <a:gd name="T11" fmla="*/ 43 h 59"/>
                <a:gd name="T12" fmla="*/ 7 w 36"/>
                <a:gd name="T13" fmla="*/ 55 h 59"/>
                <a:gd name="T14" fmla="*/ 19 w 36"/>
                <a:gd name="T15" fmla="*/ 46 h 59"/>
                <a:gd name="T16" fmla="*/ 13 w 36"/>
                <a:gd name="T17" fmla="*/ 58 h 59"/>
                <a:gd name="T18" fmla="*/ 0 w 36"/>
                <a:gd name="T19" fmla="*/ 55 h 59"/>
                <a:gd name="T20" fmla="*/ 10 w 36"/>
                <a:gd name="T21" fmla="*/ 15 h 59"/>
                <a:gd name="T22" fmla="*/ 33 w 36"/>
                <a:gd name="T23"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59">
                  <a:moveTo>
                    <a:pt x="33" y="0"/>
                  </a:moveTo>
                  <a:lnTo>
                    <a:pt x="33" y="0"/>
                  </a:lnTo>
                  <a:cubicBezTo>
                    <a:pt x="34" y="1"/>
                    <a:pt x="35" y="2"/>
                    <a:pt x="36" y="3"/>
                  </a:cubicBezTo>
                  <a:cubicBezTo>
                    <a:pt x="30" y="5"/>
                    <a:pt x="25" y="12"/>
                    <a:pt x="24" y="14"/>
                  </a:cubicBezTo>
                  <a:cubicBezTo>
                    <a:pt x="22" y="15"/>
                    <a:pt x="17" y="19"/>
                    <a:pt x="16" y="25"/>
                  </a:cubicBezTo>
                  <a:cubicBezTo>
                    <a:pt x="14" y="31"/>
                    <a:pt x="15" y="36"/>
                    <a:pt x="18" y="43"/>
                  </a:cubicBezTo>
                  <a:cubicBezTo>
                    <a:pt x="17" y="49"/>
                    <a:pt x="14" y="55"/>
                    <a:pt x="7" y="55"/>
                  </a:cubicBezTo>
                  <a:cubicBezTo>
                    <a:pt x="14" y="56"/>
                    <a:pt x="17" y="52"/>
                    <a:pt x="19" y="46"/>
                  </a:cubicBezTo>
                  <a:cubicBezTo>
                    <a:pt x="21" y="51"/>
                    <a:pt x="18" y="56"/>
                    <a:pt x="13" y="58"/>
                  </a:cubicBezTo>
                  <a:cubicBezTo>
                    <a:pt x="9" y="59"/>
                    <a:pt x="3" y="59"/>
                    <a:pt x="0" y="55"/>
                  </a:cubicBezTo>
                  <a:cubicBezTo>
                    <a:pt x="19" y="52"/>
                    <a:pt x="2" y="29"/>
                    <a:pt x="10" y="15"/>
                  </a:cubicBezTo>
                  <a:cubicBezTo>
                    <a:pt x="13" y="9"/>
                    <a:pt x="20" y="2"/>
                    <a:pt x="33" y="0"/>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784" name="Freeform 1009">
              <a:extLst>
                <a:ext uri="{FF2B5EF4-FFF2-40B4-BE49-F238E27FC236}">
                  <a16:creationId xmlns:a16="http://schemas.microsoft.com/office/drawing/2014/main" id="{3740A2AB-15E6-447F-8766-C2F7B1D37EDC}"/>
                </a:ext>
              </a:extLst>
            </p:cNvPr>
            <p:cNvSpPr>
              <a:spLocks/>
            </p:cNvSpPr>
            <p:nvPr userDrawn="1"/>
          </p:nvSpPr>
          <p:spPr bwMode="auto">
            <a:xfrm>
              <a:off x="286" y="360"/>
              <a:ext cx="15" cy="9"/>
            </a:xfrm>
            <a:custGeom>
              <a:avLst/>
              <a:gdLst>
                <a:gd name="T0" fmla="*/ 26 w 33"/>
                <a:gd name="T1" fmla="*/ 0 h 20"/>
                <a:gd name="T2" fmla="*/ 26 w 33"/>
                <a:gd name="T3" fmla="*/ 0 h 20"/>
                <a:gd name="T4" fmla="*/ 28 w 33"/>
                <a:gd name="T5" fmla="*/ 4 h 20"/>
                <a:gd name="T6" fmla="*/ 15 w 33"/>
                <a:gd name="T7" fmla="*/ 13 h 20"/>
                <a:gd name="T8" fmla="*/ 30 w 33"/>
                <a:gd name="T9" fmla="*/ 7 h 20"/>
                <a:gd name="T10" fmla="*/ 33 w 33"/>
                <a:gd name="T11" fmla="*/ 10 h 20"/>
                <a:gd name="T12" fmla="*/ 0 w 33"/>
                <a:gd name="T13" fmla="*/ 20 h 20"/>
                <a:gd name="T14" fmla="*/ 26 w 33"/>
                <a:gd name="T15" fmla="*/ 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20">
                  <a:moveTo>
                    <a:pt x="26" y="0"/>
                  </a:moveTo>
                  <a:lnTo>
                    <a:pt x="26" y="0"/>
                  </a:lnTo>
                  <a:cubicBezTo>
                    <a:pt x="27" y="1"/>
                    <a:pt x="27" y="2"/>
                    <a:pt x="28" y="4"/>
                  </a:cubicBezTo>
                  <a:cubicBezTo>
                    <a:pt x="24" y="6"/>
                    <a:pt x="19" y="10"/>
                    <a:pt x="15" y="13"/>
                  </a:cubicBezTo>
                  <a:cubicBezTo>
                    <a:pt x="20" y="11"/>
                    <a:pt x="26" y="8"/>
                    <a:pt x="30" y="7"/>
                  </a:cubicBezTo>
                  <a:cubicBezTo>
                    <a:pt x="31" y="8"/>
                    <a:pt x="32" y="9"/>
                    <a:pt x="33" y="10"/>
                  </a:cubicBezTo>
                  <a:cubicBezTo>
                    <a:pt x="20" y="19"/>
                    <a:pt x="6" y="20"/>
                    <a:pt x="0" y="20"/>
                  </a:cubicBezTo>
                  <a:cubicBezTo>
                    <a:pt x="5" y="11"/>
                    <a:pt x="20" y="3"/>
                    <a:pt x="26" y="0"/>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785" name="Freeform 1010">
              <a:extLst>
                <a:ext uri="{FF2B5EF4-FFF2-40B4-BE49-F238E27FC236}">
                  <a16:creationId xmlns:a16="http://schemas.microsoft.com/office/drawing/2014/main" id="{55D0D9B7-8A39-474E-92E4-20BBA98F7710}"/>
                </a:ext>
              </a:extLst>
            </p:cNvPr>
            <p:cNvSpPr>
              <a:spLocks/>
            </p:cNvSpPr>
            <p:nvPr userDrawn="1"/>
          </p:nvSpPr>
          <p:spPr bwMode="auto">
            <a:xfrm>
              <a:off x="282" y="348"/>
              <a:ext cx="16" cy="16"/>
            </a:xfrm>
            <a:custGeom>
              <a:avLst/>
              <a:gdLst>
                <a:gd name="T0" fmla="*/ 33 w 35"/>
                <a:gd name="T1" fmla="*/ 0 h 35"/>
                <a:gd name="T2" fmla="*/ 33 w 35"/>
                <a:gd name="T3" fmla="*/ 0 h 35"/>
                <a:gd name="T4" fmla="*/ 33 w 35"/>
                <a:gd name="T5" fmla="*/ 7 h 35"/>
                <a:gd name="T6" fmla="*/ 25 w 35"/>
                <a:gd name="T7" fmla="*/ 19 h 35"/>
                <a:gd name="T8" fmla="*/ 33 w 35"/>
                <a:gd name="T9" fmla="*/ 11 h 35"/>
                <a:gd name="T10" fmla="*/ 35 w 35"/>
                <a:gd name="T11" fmla="*/ 25 h 35"/>
                <a:gd name="T12" fmla="*/ 27 w 35"/>
                <a:gd name="T13" fmla="*/ 29 h 35"/>
                <a:gd name="T14" fmla="*/ 0 w 35"/>
                <a:gd name="T15" fmla="*/ 23 h 35"/>
                <a:gd name="T16" fmla="*/ 26 w 35"/>
                <a:gd name="T17" fmla="*/ 26 h 35"/>
                <a:gd name="T18" fmla="*/ 4 w 35"/>
                <a:gd name="T19" fmla="*/ 24 h 35"/>
                <a:gd name="T20" fmla="*/ 26 w 35"/>
                <a:gd name="T21" fmla="*/ 8 h 35"/>
                <a:gd name="T22" fmla="*/ 33 w 35"/>
                <a:gd name="T23"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 h="35">
                  <a:moveTo>
                    <a:pt x="33" y="0"/>
                  </a:moveTo>
                  <a:lnTo>
                    <a:pt x="33" y="0"/>
                  </a:lnTo>
                  <a:lnTo>
                    <a:pt x="33" y="7"/>
                  </a:lnTo>
                  <a:cubicBezTo>
                    <a:pt x="32" y="12"/>
                    <a:pt x="27" y="17"/>
                    <a:pt x="25" y="19"/>
                  </a:cubicBezTo>
                  <a:cubicBezTo>
                    <a:pt x="28" y="18"/>
                    <a:pt x="32" y="13"/>
                    <a:pt x="33" y="11"/>
                  </a:cubicBezTo>
                  <a:cubicBezTo>
                    <a:pt x="33" y="18"/>
                    <a:pt x="34" y="21"/>
                    <a:pt x="35" y="25"/>
                  </a:cubicBezTo>
                  <a:cubicBezTo>
                    <a:pt x="34" y="26"/>
                    <a:pt x="30" y="28"/>
                    <a:pt x="27" y="29"/>
                  </a:cubicBezTo>
                  <a:cubicBezTo>
                    <a:pt x="15" y="35"/>
                    <a:pt x="3" y="30"/>
                    <a:pt x="0" y="23"/>
                  </a:cubicBezTo>
                  <a:cubicBezTo>
                    <a:pt x="4" y="27"/>
                    <a:pt x="16" y="32"/>
                    <a:pt x="26" y="26"/>
                  </a:cubicBezTo>
                  <a:cubicBezTo>
                    <a:pt x="18" y="29"/>
                    <a:pt x="9" y="28"/>
                    <a:pt x="4" y="24"/>
                  </a:cubicBezTo>
                  <a:cubicBezTo>
                    <a:pt x="11" y="24"/>
                    <a:pt x="23" y="21"/>
                    <a:pt x="26" y="8"/>
                  </a:cubicBezTo>
                  <a:cubicBezTo>
                    <a:pt x="29" y="6"/>
                    <a:pt x="32" y="3"/>
                    <a:pt x="33" y="0"/>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786" name="Freeform 1011">
              <a:extLst>
                <a:ext uri="{FF2B5EF4-FFF2-40B4-BE49-F238E27FC236}">
                  <a16:creationId xmlns:a16="http://schemas.microsoft.com/office/drawing/2014/main" id="{729F9FB8-8061-4264-9604-51A15F538273}"/>
                </a:ext>
              </a:extLst>
            </p:cNvPr>
            <p:cNvSpPr>
              <a:spLocks/>
            </p:cNvSpPr>
            <p:nvPr userDrawn="1"/>
          </p:nvSpPr>
          <p:spPr bwMode="auto">
            <a:xfrm>
              <a:off x="291" y="332"/>
              <a:ext cx="6" cy="19"/>
            </a:xfrm>
            <a:custGeom>
              <a:avLst/>
              <a:gdLst>
                <a:gd name="T0" fmla="*/ 13 w 13"/>
                <a:gd name="T1" fmla="*/ 0 h 41"/>
                <a:gd name="T2" fmla="*/ 13 w 13"/>
                <a:gd name="T3" fmla="*/ 0 h 41"/>
                <a:gd name="T4" fmla="*/ 13 w 13"/>
                <a:gd name="T5" fmla="*/ 30 h 41"/>
                <a:gd name="T6" fmla="*/ 2 w 13"/>
                <a:gd name="T7" fmla="*/ 41 h 41"/>
                <a:gd name="T8" fmla="*/ 0 w 13"/>
                <a:gd name="T9" fmla="*/ 1 h 41"/>
                <a:gd name="T10" fmla="*/ 7 w 13"/>
                <a:gd name="T11" fmla="*/ 5 h 41"/>
                <a:gd name="T12" fmla="*/ 9 w 13"/>
                <a:gd name="T13" fmla="*/ 25 h 41"/>
                <a:gd name="T14" fmla="*/ 10 w 13"/>
                <a:gd name="T15" fmla="*/ 5 h 41"/>
                <a:gd name="T16" fmla="*/ 13 w 13"/>
                <a:gd name="T1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41">
                  <a:moveTo>
                    <a:pt x="13" y="0"/>
                  </a:moveTo>
                  <a:lnTo>
                    <a:pt x="13" y="0"/>
                  </a:lnTo>
                  <a:lnTo>
                    <a:pt x="13" y="30"/>
                  </a:lnTo>
                  <a:cubicBezTo>
                    <a:pt x="12" y="34"/>
                    <a:pt x="7" y="40"/>
                    <a:pt x="2" y="41"/>
                  </a:cubicBezTo>
                  <a:cubicBezTo>
                    <a:pt x="7" y="30"/>
                    <a:pt x="8" y="15"/>
                    <a:pt x="0" y="1"/>
                  </a:cubicBezTo>
                  <a:cubicBezTo>
                    <a:pt x="2" y="2"/>
                    <a:pt x="6" y="4"/>
                    <a:pt x="7" y="5"/>
                  </a:cubicBezTo>
                  <a:cubicBezTo>
                    <a:pt x="8" y="8"/>
                    <a:pt x="9" y="18"/>
                    <a:pt x="9" y="25"/>
                  </a:cubicBezTo>
                  <a:cubicBezTo>
                    <a:pt x="11" y="18"/>
                    <a:pt x="10" y="7"/>
                    <a:pt x="10" y="5"/>
                  </a:cubicBezTo>
                  <a:cubicBezTo>
                    <a:pt x="10" y="3"/>
                    <a:pt x="11" y="2"/>
                    <a:pt x="13" y="0"/>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787" name="Freeform 1012">
              <a:extLst>
                <a:ext uri="{FF2B5EF4-FFF2-40B4-BE49-F238E27FC236}">
                  <a16:creationId xmlns:a16="http://schemas.microsoft.com/office/drawing/2014/main" id="{7CDD666B-28A6-4C1D-8017-D24F66F5A00F}"/>
                </a:ext>
              </a:extLst>
            </p:cNvPr>
            <p:cNvSpPr>
              <a:spLocks/>
            </p:cNvSpPr>
            <p:nvPr userDrawn="1"/>
          </p:nvSpPr>
          <p:spPr bwMode="auto">
            <a:xfrm>
              <a:off x="268" y="331"/>
              <a:ext cx="12" cy="20"/>
            </a:xfrm>
            <a:custGeom>
              <a:avLst/>
              <a:gdLst>
                <a:gd name="T0" fmla="*/ 15 w 27"/>
                <a:gd name="T1" fmla="*/ 1 h 44"/>
                <a:gd name="T2" fmla="*/ 15 w 27"/>
                <a:gd name="T3" fmla="*/ 1 h 44"/>
                <a:gd name="T4" fmla="*/ 14 w 27"/>
                <a:gd name="T5" fmla="*/ 28 h 44"/>
                <a:gd name="T6" fmla="*/ 21 w 27"/>
                <a:gd name="T7" fmla="*/ 0 h 44"/>
                <a:gd name="T8" fmla="*/ 27 w 27"/>
                <a:gd name="T9" fmla="*/ 5 h 44"/>
                <a:gd name="T10" fmla="*/ 26 w 27"/>
                <a:gd name="T11" fmla="*/ 32 h 44"/>
                <a:gd name="T12" fmla="*/ 13 w 27"/>
                <a:gd name="T13" fmla="*/ 44 h 44"/>
                <a:gd name="T14" fmla="*/ 1 w 27"/>
                <a:gd name="T15" fmla="*/ 33 h 44"/>
                <a:gd name="T16" fmla="*/ 6 w 27"/>
                <a:gd name="T17" fmla="*/ 4 h 44"/>
                <a:gd name="T18" fmla="*/ 15 w 27"/>
                <a:gd name="T19" fmla="*/ 1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44">
                  <a:moveTo>
                    <a:pt x="15" y="1"/>
                  </a:moveTo>
                  <a:lnTo>
                    <a:pt x="15" y="1"/>
                  </a:lnTo>
                  <a:cubicBezTo>
                    <a:pt x="15" y="6"/>
                    <a:pt x="14" y="20"/>
                    <a:pt x="14" y="28"/>
                  </a:cubicBezTo>
                  <a:cubicBezTo>
                    <a:pt x="16" y="23"/>
                    <a:pt x="20" y="2"/>
                    <a:pt x="21" y="0"/>
                  </a:cubicBezTo>
                  <a:cubicBezTo>
                    <a:pt x="21" y="3"/>
                    <a:pt x="25" y="3"/>
                    <a:pt x="27" y="5"/>
                  </a:cubicBezTo>
                  <a:cubicBezTo>
                    <a:pt x="26" y="9"/>
                    <a:pt x="26" y="30"/>
                    <a:pt x="26" y="32"/>
                  </a:cubicBezTo>
                  <a:cubicBezTo>
                    <a:pt x="25" y="43"/>
                    <a:pt x="17" y="41"/>
                    <a:pt x="13" y="44"/>
                  </a:cubicBezTo>
                  <a:cubicBezTo>
                    <a:pt x="9" y="41"/>
                    <a:pt x="0" y="39"/>
                    <a:pt x="1" y="33"/>
                  </a:cubicBezTo>
                  <a:cubicBezTo>
                    <a:pt x="3" y="22"/>
                    <a:pt x="5" y="13"/>
                    <a:pt x="6" y="4"/>
                  </a:cubicBezTo>
                  <a:cubicBezTo>
                    <a:pt x="9" y="2"/>
                    <a:pt x="12" y="3"/>
                    <a:pt x="15" y="1"/>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788" name="Freeform 1013">
              <a:extLst>
                <a:ext uri="{FF2B5EF4-FFF2-40B4-BE49-F238E27FC236}">
                  <a16:creationId xmlns:a16="http://schemas.microsoft.com/office/drawing/2014/main" id="{93FCA02E-30D8-4657-AD4C-6EF24923A930}"/>
                </a:ext>
              </a:extLst>
            </p:cNvPr>
            <p:cNvSpPr>
              <a:spLocks/>
            </p:cNvSpPr>
            <p:nvPr userDrawn="1"/>
          </p:nvSpPr>
          <p:spPr bwMode="auto">
            <a:xfrm>
              <a:off x="251" y="327"/>
              <a:ext cx="17" cy="26"/>
            </a:xfrm>
            <a:custGeom>
              <a:avLst/>
              <a:gdLst>
                <a:gd name="T0" fmla="*/ 28 w 38"/>
                <a:gd name="T1" fmla="*/ 0 h 57"/>
                <a:gd name="T2" fmla="*/ 28 w 38"/>
                <a:gd name="T3" fmla="*/ 0 h 57"/>
                <a:gd name="T4" fmla="*/ 18 w 38"/>
                <a:gd name="T5" fmla="*/ 36 h 57"/>
                <a:gd name="T6" fmla="*/ 34 w 38"/>
                <a:gd name="T7" fmla="*/ 1 h 57"/>
                <a:gd name="T8" fmla="*/ 38 w 38"/>
                <a:gd name="T9" fmla="*/ 8 h 57"/>
                <a:gd name="T10" fmla="*/ 25 w 38"/>
                <a:gd name="T11" fmla="*/ 50 h 57"/>
                <a:gd name="T12" fmla="*/ 11 w 38"/>
                <a:gd name="T13" fmla="*/ 57 h 57"/>
                <a:gd name="T14" fmla="*/ 2 w 38"/>
                <a:gd name="T15" fmla="*/ 43 h 57"/>
                <a:gd name="T16" fmla="*/ 21 w 38"/>
                <a:gd name="T17" fmla="*/ 1 h 57"/>
                <a:gd name="T18" fmla="*/ 28 w 38"/>
                <a:gd name="T19"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57">
                  <a:moveTo>
                    <a:pt x="28" y="0"/>
                  </a:moveTo>
                  <a:lnTo>
                    <a:pt x="28" y="0"/>
                  </a:lnTo>
                  <a:cubicBezTo>
                    <a:pt x="26" y="8"/>
                    <a:pt x="19" y="32"/>
                    <a:pt x="18" y="36"/>
                  </a:cubicBezTo>
                  <a:cubicBezTo>
                    <a:pt x="23" y="29"/>
                    <a:pt x="31" y="8"/>
                    <a:pt x="34" y="1"/>
                  </a:cubicBezTo>
                  <a:cubicBezTo>
                    <a:pt x="35" y="4"/>
                    <a:pt x="37" y="6"/>
                    <a:pt x="38" y="8"/>
                  </a:cubicBezTo>
                  <a:cubicBezTo>
                    <a:pt x="35" y="19"/>
                    <a:pt x="27" y="46"/>
                    <a:pt x="25" y="50"/>
                  </a:cubicBezTo>
                  <a:cubicBezTo>
                    <a:pt x="23" y="56"/>
                    <a:pt x="14" y="54"/>
                    <a:pt x="11" y="57"/>
                  </a:cubicBezTo>
                  <a:cubicBezTo>
                    <a:pt x="8" y="54"/>
                    <a:pt x="0" y="50"/>
                    <a:pt x="2" y="43"/>
                  </a:cubicBezTo>
                  <a:cubicBezTo>
                    <a:pt x="5" y="34"/>
                    <a:pt x="17" y="9"/>
                    <a:pt x="21" y="1"/>
                  </a:cubicBezTo>
                  <a:cubicBezTo>
                    <a:pt x="23" y="1"/>
                    <a:pt x="26" y="1"/>
                    <a:pt x="28" y="0"/>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789" name="Freeform 1014">
              <a:extLst>
                <a:ext uri="{FF2B5EF4-FFF2-40B4-BE49-F238E27FC236}">
                  <a16:creationId xmlns:a16="http://schemas.microsoft.com/office/drawing/2014/main" id="{7ECDEACF-D841-4547-A4E1-8FC6C1611832}"/>
                </a:ext>
              </a:extLst>
            </p:cNvPr>
            <p:cNvSpPr>
              <a:spLocks/>
            </p:cNvSpPr>
            <p:nvPr userDrawn="1"/>
          </p:nvSpPr>
          <p:spPr bwMode="auto">
            <a:xfrm>
              <a:off x="237" y="320"/>
              <a:ext cx="20" cy="29"/>
            </a:xfrm>
            <a:custGeom>
              <a:avLst/>
              <a:gdLst>
                <a:gd name="T0" fmla="*/ 32 w 46"/>
                <a:gd name="T1" fmla="*/ 2 h 63"/>
                <a:gd name="T2" fmla="*/ 32 w 46"/>
                <a:gd name="T3" fmla="*/ 2 h 63"/>
                <a:gd name="T4" fmla="*/ 44 w 46"/>
                <a:gd name="T5" fmla="*/ 0 h 63"/>
                <a:gd name="T6" fmla="*/ 19 w 46"/>
                <a:gd name="T7" fmla="*/ 40 h 63"/>
                <a:gd name="T8" fmla="*/ 44 w 46"/>
                <a:gd name="T9" fmla="*/ 8 h 63"/>
                <a:gd name="T10" fmla="*/ 46 w 46"/>
                <a:gd name="T11" fmla="*/ 15 h 63"/>
                <a:gd name="T12" fmla="*/ 21 w 46"/>
                <a:gd name="T13" fmla="*/ 59 h 63"/>
                <a:gd name="T14" fmla="*/ 6 w 46"/>
                <a:gd name="T15" fmla="*/ 62 h 63"/>
                <a:gd name="T16" fmla="*/ 1 w 46"/>
                <a:gd name="T17" fmla="*/ 48 h 63"/>
                <a:gd name="T18" fmla="*/ 32 w 46"/>
                <a:gd name="T19" fmla="*/ 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63">
                  <a:moveTo>
                    <a:pt x="32" y="2"/>
                  </a:moveTo>
                  <a:lnTo>
                    <a:pt x="32" y="2"/>
                  </a:lnTo>
                  <a:cubicBezTo>
                    <a:pt x="35" y="2"/>
                    <a:pt x="40" y="2"/>
                    <a:pt x="44" y="0"/>
                  </a:cubicBezTo>
                  <a:cubicBezTo>
                    <a:pt x="43" y="1"/>
                    <a:pt x="23" y="31"/>
                    <a:pt x="19" y="40"/>
                  </a:cubicBezTo>
                  <a:cubicBezTo>
                    <a:pt x="24" y="36"/>
                    <a:pt x="39" y="14"/>
                    <a:pt x="44" y="8"/>
                  </a:cubicBezTo>
                  <a:cubicBezTo>
                    <a:pt x="45" y="10"/>
                    <a:pt x="46" y="12"/>
                    <a:pt x="46" y="15"/>
                  </a:cubicBezTo>
                  <a:cubicBezTo>
                    <a:pt x="43" y="21"/>
                    <a:pt x="24" y="57"/>
                    <a:pt x="21" y="59"/>
                  </a:cubicBezTo>
                  <a:cubicBezTo>
                    <a:pt x="17" y="63"/>
                    <a:pt x="11" y="60"/>
                    <a:pt x="6" y="62"/>
                  </a:cubicBezTo>
                  <a:cubicBezTo>
                    <a:pt x="4" y="58"/>
                    <a:pt x="0" y="55"/>
                    <a:pt x="1" y="48"/>
                  </a:cubicBezTo>
                  <a:cubicBezTo>
                    <a:pt x="2" y="42"/>
                    <a:pt x="29" y="7"/>
                    <a:pt x="32" y="2"/>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790" name="Freeform 1015">
              <a:extLst>
                <a:ext uri="{FF2B5EF4-FFF2-40B4-BE49-F238E27FC236}">
                  <a16:creationId xmlns:a16="http://schemas.microsoft.com/office/drawing/2014/main" id="{66E81A94-70F8-42BE-BCB0-9FBDFE086816}"/>
                </a:ext>
              </a:extLst>
            </p:cNvPr>
            <p:cNvSpPr>
              <a:spLocks/>
            </p:cNvSpPr>
            <p:nvPr userDrawn="1"/>
          </p:nvSpPr>
          <p:spPr bwMode="auto">
            <a:xfrm>
              <a:off x="288" y="314"/>
              <a:ext cx="10" cy="19"/>
            </a:xfrm>
            <a:custGeom>
              <a:avLst/>
              <a:gdLst>
                <a:gd name="T0" fmla="*/ 23 w 24"/>
                <a:gd name="T1" fmla="*/ 30 h 43"/>
                <a:gd name="T2" fmla="*/ 23 w 24"/>
                <a:gd name="T3" fmla="*/ 30 h 43"/>
                <a:gd name="T4" fmla="*/ 16 w 24"/>
                <a:gd name="T5" fmla="*/ 43 h 43"/>
                <a:gd name="T6" fmla="*/ 3 w 24"/>
                <a:gd name="T7" fmla="*/ 35 h 43"/>
                <a:gd name="T8" fmla="*/ 0 w 24"/>
                <a:gd name="T9" fmla="*/ 4 h 43"/>
                <a:gd name="T10" fmla="*/ 6 w 24"/>
                <a:gd name="T11" fmla="*/ 6 h 43"/>
                <a:gd name="T12" fmla="*/ 13 w 24"/>
                <a:gd name="T13" fmla="*/ 27 h 43"/>
                <a:gd name="T14" fmla="*/ 11 w 24"/>
                <a:gd name="T15" fmla="*/ 4 h 43"/>
                <a:gd name="T16" fmla="*/ 15 w 24"/>
                <a:gd name="T17" fmla="*/ 0 h 43"/>
                <a:gd name="T18" fmla="*/ 23 w 24"/>
                <a:gd name="T19" fmla="*/ 3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43">
                  <a:moveTo>
                    <a:pt x="23" y="30"/>
                  </a:moveTo>
                  <a:lnTo>
                    <a:pt x="23" y="30"/>
                  </a:lnTo>
                  <a:cubicBezTo>
                    <a:pt x="24" y="37"/>
                    <a:pt x="19" y="38"/>
                    <a:pt x="16" y="43"/>
                  </a:cubicBezTo>
                  <a:cubicBezTo>
                    <a:pt x="12" y="40"/>
                    <a:pt x="4" y="39"/>
                    <a:pt x="3" y="35"/>
                  </a:cubicBezTo>
                  <a:cubicBezTo>
                    <a:pt x="2" y="29"/>
                    <a:pt x="1" y="11"/>
                    <a:pt x="0" y="4"/>
                  </a:cubicBezTo>
                  <a:cubicBezTo>
                    <a:pt x="2" y="5"/>
                    <a:pt x="4" y="5"/>
                    <a:pt x="6" y="6"/>
                  </a:cubicBezTo>
                  <a:cubicBezTo>
                    <a:pt x="7" y="11"/>
                    <a:pt x="12" y="23"/>
                    <a:pt x="13" y="27"/>
                  </a:cubicBezTo>
                  <a:cubicBezTo>
                    <a:pt x="13" y="21"/>
                    <a:pt x="11" y="4"/>
                    <a:pt x="11" y="4"/>
                  </a:cubicBezTo>
                  <a:cubicBezTo>
                    <a:pt x="11" y="4"/>
                    <a:pt x="14" y="1"/>
                    <a:pt x="15" y="0"/>
                  </a:cubicBezTo>
                  <a:cubicBezTo>
                    <a:pt x="17" y="8"/>
                    <a:pt x="21" y="19"/>
                    <a:pt x="23" y="30"/>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791" name="Freeform 1016">
              <a:extLst>
                <a:ext uri="{FF2B5EF4-FFF2-40B4-BE49-F238E27FC236}">
                  <a16:creationId xmlns:a16="http://schemas.microsoft.com/office/drawing/2014/main" id="{D421CCE1-AEDF-430B-A4DD-498D7B0E0F89}"/>
                </a:ext>
              </a:extLst>
            </p:cNvPr>
            <p:cNvSpPr>
              <a:spLocks/>
            </p:cNvSpPr>
            <p:nvPr userDrawn="1"/>
          </p:nvSpPr>
          <p:spPr bwMode="auto">
            <a:xfrm>
              <a:off x="277" y="313"/>
              <a:ext cx="11" cy="20"/>
            </a:xfrm>
            <a:custGeom>
              <a:avLst/>
              <a:gdLst>
                <a:gd name="T0" fmla="*/ 14 w 23"/>
                <a:gd name="T1" fmla="*/ 3 h 46"/>
                <a:gd name="T2" fmla="*/ 14 w 23"/>
                <a:gd name="T3" fmla="*/ 3 h 46"/>
                <a:gd name="T4" fmla="*/ 16 w 23"/>
                <a:gd name="T5" fmla="*/ 0 h 46"/>
                <a:gd name="T6" fmla="*/ 21 w 23"/>
                <a:gd name="T7" fmla="*/ 6 h 46"/>
                <a:gd name="T8" fmla="*/ 22 w 23"/>
                <a:gd name="T9" fmla="*/ 36 h 46"/>
                <a:gd name="T10" fmla="*/ 12 w 23"/>
                <a:gd name="T11" fmla="*/ 46 h 46"/>
                <a:gd name="T12" fmla="*/ 0 w 23"/>
                <a:gd name="T13" fmla="*/ 35 h 46"/>
                <a:gd name="T14" fmla="*/ 3 w 23"/>
                <a:gd name="T15" fmla="*/ 8 h 46"/>
                <a:gd name="T16" fmla="*/ 5 w 23"/>
                <a:gd name="T17" fmla="*/ 10 h 46"/>
                <a:gd name="T18" fmla="*/ 10 w 23"/>
                <a:gd name="T19" fmla="*/ 6 h 46"/>
                <a:gd name="T20" fmla="*/ 12 w 23"/>
                <a:gd name="T21" fmla="*/ 29 h 46"/>
                <a:gd name="T22" fmla="*/ 14 w 23"/>
                <a:gd name="T23" fmla="*/ 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 h="46">
                  <a:moveTo>
                    <a:pt x="14" y="3"/>
                  </a:moveTo>
                  <a:lnTo>
                    <a:pt x="14" y="3"/>
                  </a:lnTo>
                  <a:cubicBezTo>
                    <a:pt x="15" y="2"/>
                    <a:pt x="16" y="2"/>
                    <a:pt x="16" y="0"/>
                  </a:cubicBezTo>
                  <a:cubicBezTo>
                    <a:pt x="17" y="3"/>
                    <a:pt x="19" y="5"/>
                    <a:pt x="21" y="6"/>
                  </a:cubicBezTo>
                  <a:cubicBezTo>
                    <a:pt x="21" y="11"/>
                    <a:pt x="22" y="33"/>
                    <a:pt x="22" y="36"/>
                  </a:cubicBezTo>
                  <a:cubicBezTo>
                    <a:pt x="23" y="42"/>
                    <a:pt x="16" y="43"/>
                    <a:pt x="12" y="46"/>
                  </a:cubicBezTo>
                  <a:cubicBezTo>
                    <a:pt x="7" y="42"/>
                    <a:pt x="0" y="41"/>
                    <a:pt x="0" y="35"/>
                  </a:cubicBezTo>
                  <a:cubicBezTo>
                    <a:pt x="0" y="27"/>
                    <a:pt x="3" y="14"/>
                    <a:pt x="3" y="8"/>
                  </a:cubicBezTo>
                  <a:cubicBezTo>
                    <a:pt x="4" y="8"/>
                    <a:pt x="5" y="9"/>
                    <a:pt x="5" y="10"/>
                  </a:cubicBezTo>
                  <a:cubicBezTo>
                    <a:pt x="7" y="7"/>
                    <a:pt x="9" y="7"/>
                    <a:pt x="10" y="6"/>
                  </a:cubicBezTo>
                  <a:cubicBezTo>
                    <a:pt x="10" y="9"/>
                    <a:pt x="10" y="21"/>
                    <a:pt x="12" y="29"/>
                  </a:cubicBezTo>
                  <a:cubicBezTo>
                    <a:pt x="13" y="21"/>
                    <a:pt x="13" y="11"/>
                    <a:pt x="14" y="3"/>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792" name="Freeform 1017">
              <a:extLst>
                <a:ext uri="{FF2B5EF4-FFF2-40B4-BE49-F238E27FC236}">
                  <a16:creationId xmlns:a16="http://schemas.microsoft.com/office/drawing/2014/main" id="{D68B1FE4-4484-487C-AC7A-D8931E743F83}"/>
                </a:ext>
              </a:extLst>
            </p:cNvPr>
            <p:cNvSpPr>
              <a:spLocks/>
            </p:cNvSpPr>
            <p:nvPr userDrawn="1"/>
          </p:nvSpPr>
          <p:spPr bwMode="auto">
            <a:xfrm>
              <a:off x="273" y="313"/>
              <a:ext cx="3" cy="6"/>
            </a:xfrm>
            <a:custGeom>
              <a:avLst/>
              <a:gdLst>
                <a:gd name="T0" fmla="*/ 3 w 5"/>
                <a:gd name="T1" fmla="*/ 0 h 12"/>
                <a:gd name="T2" fmla="*/ 3 w 5"/>
                <a:gd name="T3" fmla="*/ 0 h 12"/>
                <a:gd name="T4" fmla="*/ 5 w 5"/>
                <a:gd name="T5" fmla="*/ 1 h 12"/>
                <a:gd name="T6" fmla="*/ 0 w 5"/>
                <a:gd name="T7" fmla="*/ 12 h 12"/>
                <a:gd name="T8" fmla="*/ 3 w 5"/>
                <a:gd name="T9" fmla="*/ 0 h 12"/>
              </a:gdLst>
              <a:ahLst/>
              <a:cxnLst>
                <a:cxn ang="0">
                  <a:pos x="T0" y="T1"/>
                </a:cxn>
                <a:cxn ang="0">
                  <a:pos x="T2" y="T3"/>
                </a:cxn>
                <a:cxn ang="0">
                  <a:pos x="T4" y="T5"/>
                </a:cxn>
                <a:cxn ang="0">
                  <a:pos x="T6" y="T7"/>
                </a:cxn>
                <a:cxn ang="0">
                  <a:pos x="T8" y="T9"/>
                </a:cxn>
              </a:cxnLst>
              <a:rect l="0" t="0" r="r" b="b"/>
              <a:pathLst>
                <a:path w="5" h="12">
                  <a:moveTo>
                    <a:pt x="3" y="0"/>
                  </a:moveTo>
                  <a:lnTo>
                    <a:pt x="3" y="0"/>
                  </a:lnTo>
                  <a:lnTo>
                    <a:pt x="5" y="1"/>
                  </a:lnTo>
                  <a:lnTo>
                    <a:pt x="0" y="12"/>
                  </a:lnTo>
                  <a:lnTo>
                    <a:pt x="3" y="0"/>
                  </a:ln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793" name="Freeform 1018">
              <a:extLst>
                <a:ext uri="{FF2B5EF4-FFF2-40B4-BE49-F238E27FC236}">
                  <a16:creationId xmlns:a16="http://schemas.microsoft.com/office/drawing/2014/main" id="{0BED213D-2754-4BA9-A7C7-DB0E5C561B1B}"/>
                </a:ext>
              </a:extLst>
            </p:cNvPr>
            <p:cNvSpPr>
              <a:spLocks/>
            </p:cNvSpPr>
            <p:nvPr userDrawn="1"/>
          </p:nvSpPr>
          <p:spPr bwMode="auto">
            <a:xfrm>
              <a:off x="265" y="312"/>
              <a:ext cx="13" cy="19"/>
            </a:xfrm>
            <a:custGeom>
              <a:avLst/>
              <a:gdLst>
                <a:gd name="T0" fmla="*/ 20 w 28"/>
                <a:gd name="T1" fmla="*/ 0 h 42"/>
                <a:gd name="T2" fmla="*/ 20 w 28"/>
                <a:gd name="T3" fmla="*/ 0 h 42"/>
                <a:gd name="T4" fmla="*/ 15 w 28"/>
                <a:gd name="T5" fmla="*/ 24 h 42"/>
                <a:gd name="T6" fmla="*/ 24 w 28"/>
                <a:gd name="T7" fmla="*/ 4 h 42"/>
                <a:gd name="T8" fmla="*/ 28 w 28"/>
                <a:gd name="T9" fmla="*/ 7 h 42"/>
                <a:gd name="T10" fmla="*/ 23 w 28"/>
                <a:gd name="T11" fmla="*/ 35 h 42"/>
                <a:gd name="T12" fmla="*/ 9 w 28"/>
                <a:gd name="T13" fmla="*/ 42 h 42"/>
                <a:gd name="T14" fmla="*/ 4 w 28"/>
                <a:gd name="T15" fmla="*/ 25 h 42"/>
                <a:gd name="T16" fmla="*/ 14 w 28"/>
                <a:gd name="T17" fmla="*/ 3 h 42"/>
                <a:gd name="T18" fmla="*/ 20 w 28"/>
                <a:gd name="T19"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42">
                  <a:moveTo>
                    <a:pt x="20" y="0"/>
                  </a:moveTo>
                  <a:lnTo>
                    <a:pt x="20" y="0"/>
                  </a:lnTo>
                  <a:cubicBezTo>
                    <a:pt x="19" y="7"/>
                    <a:pt x="16" y="19"/>
                    <a:pt x="15" y="24"/>
                  </a:cubicBezTo>
                  <a:cubicBezTo>
                    <a:pt x="19" y="18"/>
                    <a:pt x="22" y="9"/>
                    <a:pt x="24" y="4"/>
                  </a:cubicBezTo>
                  <a:lnTo>
                    <a:pt x="28" y="7"/>
                  </a:lnTo>
                  <a:cubicBezTo>
                    <a:pt x="27" y="14"/>
                    <a:pt x="24" y="31"/>
                    <a:pt x="23" y="35"/>
                  </a:cubicBezTo>
                  <a:cubicBezTo>
                    <a:pt x="21" y="41"/>
                    <a:pt x="15" y="40"/>
                    <a:pt x="9" y="42"/>
                  </a:cubicBezTo>
                  <a:cubicBezTo>
                    <a:pt x="6" y="37"/>
                    <a:pt x="0" y="34"/>
                    <a:pt x="4" y="25"/>
                  </a:cubicBezTo>
                  <a:cubicBezTo>
                    <a:pt x="6" y="20"/>
                    <a:pt x="12" y="6"/>
                    <a:pt x="14" y="3"/>
                  </a:cubicBezTo>
                  <a:cubicBezTo>
                    <a:pt x="16" y="2"/>
                    <a:pt x="18" y="3"/>
                    <a:pt x="20" y="0"/>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794" name="Freeform 1019">
              <a:extLst>
                <a:ext uri="{FF2B5EF4-FFF2-40B4-BE49-F238E27FC236}">
                  <a16:creationId xmlns:a16="http://schemas.microsoft.com/office/drawing/2014/main" id="{6FD810C6-01CA-48A1-BE31-85E0C4C2BC03}"/>
                </a:ext>
              </a:extLst>
            </p:cNvPr>
            <p:cNvSpPr>
              <a:spLocks/>
            </p:cNvSpPr>
            <p:nvPr userDrawn="1"/>
          </p:nvSpPr>
          <p:spPr bwMode="auto">
            <a:xfrm>
              <a:off x="295" y="311"/>
              <a:ext cx="2" cy="9"/>
            </a:xfrm>
            <a:custGeom>
              <a:avLst/>
              <a:gdLst>
                <a:gd name="T0" fmla="*/ 0 w 5"/>
                <a:gd name="T1" fmla="*/ 3 h 20"/>
                <a:gd name="T2" fmla="*/ 0 w 5"/>
                <a:gd name="T3" fmla="*/ 3 h 20"/>
                <a:gd name="T4" fmla="*/ 1 w 5"/>
                <a:gd name="T5" fmla="*/ 0 h 20"/>
                <a:gd name="T6" fmla="*/ 5 w 5"/>
                <a:gd name="T7" fmla="*/ 2 h 20"/>
                <a:gd name="T8" fmla="*/ 5 w 5"/>
                <a:gd name="T9" fmla="*/ 20 h 20"/>
                <a:gd name="T10" fmla="*/ 0 w 5"/>
                <a:gd name="T11" fmla="*/ 3 h 20"/>
              </a:gdLst>
              <a:ahLst/>
              <a:cxnLst>
                <a:cxn ang="0">
                  <a:pos x="T0" y="T1"/>
                </a:cxn>
                <a:cxn ang="0">
                  <a:pos x="T2" y="T3"/>
                </a:cxn>
                <a:cxn ang="0">
                  <a:pos x="T4" y="T5"/>
                </a:cxn>
                <a:cxn ang="0">
                  <a:pos x="T6" y="T7"/>
                </a:cxn>
                <a:cxn ang="0">
                  <a:pos x="T8" y="T9"/>
                </a:cxn>
                <a:cxn ang="0">
                  <a:pos x="T10" y="T11"/>
                </a:cxn>
              </a:cxnLst>
              <a:rect l="0" t="0" r="r" b="b"/>
              <a:pathLst>
                <a:path w="5" h="20">
                  <a:moveTo>
                    <a:pt x="0" y="3"/>
                  </a:moveTo>
                  <a:lnTo>
                    <a:pt x="0" y="3"/>
                  </a:lnTo>
                  <a:cubicBezTo>
                    <a:pt x="1" y="2"/>
                    <a:pt x="1" y="1"/>
                    <a:pt x="1" y="0"/>
                  </a:cubicBezTo>
                  <a:cubicBezTo>
                    <a:pt x="2" y="1"/>
                    <a:pt x="4" y="2"/>
                    <a:pt x="5" y="2"/>
                  </a:cubicBezTo>
                  <a:lnTo>
                    <a:pt x="5" y="20"/>
                  </a:lnTo>
                  <a:lnTo>
                    <a:pt x="0" y="3"/>
                  </a:ln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795" name="Freeform 1020">
              <a:extLst>
                <a:ext uri="{FF2B5EF4-FFF2-40B4-BE49-F238E27FC236}">
                  <a16:creationId xmlns:a16="http://schemas.microsoft.com/office/drawing/2014/main" id="{413E4A43-2EFB-4B46-995E-DCF756275602}"/>
                </a:ext>
              </a:extLst>
            </p:cNvPr>
            <p:cNvSpPr>
              <a:spLocks/>
            </p:cNvSpPr>
            <p:nvPr userDrawn="1"/>
          </p:nvSpPr>
          <p:spPr bwMode="auto">
            <a:xfrm>
              <a:off x="256" y="309"/>
              <a:ext cx="15" cy="18"/>
            </a:xfrm>
            <a:custGeom>
              <a:avLst/>
              <a:gdLst>
                <a:gd name="T0" fmla="*/ 19 w 32"/>
                <a:gd name="T1" fmla="*/ 0 h 39"/>
                <a:gd name="T2" fmla="*/ 19 w 32"/>
                <a:gd name="T3" fmla="*/ 0 h 39"/>
                <a:gd name="T4" fmla="*/ 22 w 32"/>
                <a:gd name="T5" fmla="*/ 5 h 39"/>
                <a:gd name="T6" fmla="*/ 14 w 32"/>
                <a:gd name="T7" fmla="*/ 25 h 39"/>
                <a:gd name="T8" fmla="*/ 26 w 32"/>
                <a:gd name="T9" fmla="*/ 8 h 39"/>
                <a:gd name="T10" fmla="*/ 32 w 32"/>
                <a:gd name="T11" fmla="*/ 9 h 39"/>
                <a:gd name="T12" fmla="*/ 20 w 32"/>
                <a:gd name="T13" fmla="*/ 34 h 39"/>
                <a:gd name="T14" fmla="*/ 5 w 32"/>
                <a:gd name="T15" fmla="*/ 39 h 39"/>
                <a:gd name="T16" fmla="*/ 2 w 32"/>
                <a:gd name="T17" fmla="*/ 25 h 39"/>
                <a:gd name="T18" fmla="*/ 19 w 32"/>
                <a:gd name="T19"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9">
                  <a:moveTo>
                    <a:pt x="19" y="0"/>
                  </a:moveTo>
                  <a:lnTo>
                    <a:pt x="19" y="0"/>
                  </a:lnTo>
                  <a:cubicBezTo>
                    <a:pt x="20" y="2"/>
                    <a:pt x="21" y="3"/>
                    <a:pt x="22" y="5"/>
                  </a:cubicBezTo>
                  <a:cubicBezTo>
                    <a:pt x="20" y="11"/>
                    <a:pt x="15" y="20"/>
                    <a:pt x="14" y="25"/>
                  </a:cubicBezTo>
                  <a:cubicBezTo>
                    <a:pt x="17" y="23"/>
                    <a:pt x="24" y="11"/>
                    <a:pt x="26" y="8"/>
                  </a:cubicBezTo>
                  <a:cubicBezTo>
                    <a:pt x="28" y="8"/>
                    <a:pt x="30" y="9"/>
                    <a:pt x="32" y="9"/>
                  </a:cubicBezTo>
                  <a:cubicBezTo>
                    <a:pt x="29" y="15"/>
                    <a:pt x="25" y="24"/>
                    <a:pt x="20" y="34"/>
                  </a:cubicBezTo>
                  <a:cubicBezTo>
                    <a:pt x="18" y="39"/>
                    <a:pt x="10" y="38"/>
                    <a:pt x="5" y="39"/>
                  </a:cubicBezTo>
                  <a:cubicBezTo>
                    <a:pt x="3" y="33"/>
                    <a:pt x="0" y="30"/>
                    <a:pt x="2" y="25"/>
                  </a:cubicBezTo>
                  <a:cubicBezTo>
                    <a:pt x="5" y="18"/>
                    <a:pt x="15" y="6"/>
                    <a:pt x="19" y="0"/>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796" name="Freeform 1021">
              <a:extLst>
                <a:ext uri="{FF2B5EF4-FFF2-40B4-BE49-F238E27FC236}">
                  <a16:creationId xmlns:a16="http://schemas.microsoft.com/office/drawing/2014/main" id="{168FE178-3F34-4860-A542-3C95EFF5F11C}"/>
                </a:ext>
              </a:extLst>
            </p:cNvPr>
            <p:cNvSpPr>
              <a:spLocks/>
            </p:cNvSpPr>
            <p:nvPr userDrawn="1"/>
          </p:nvSpPr>
          <p:spPr bwMode="auto">
            <a:xfrm>
              <a:off x="247" y="305"/>
              <a:ext cx="17" cy="15"/>
            </a:xfrm>
            <a:custGeom>
              <a:avLst/>
              <a:gdLst>
                <a:gd name="T0" fmla="*/ 26 w 40"/>
                <a:gd name="T1" fmla="*/ 0 h 33"/>
                <a:gd name="T2" fmla="*/ 26 w 40"/>
                <a:gd name="T3" fmla="*/ 0 h 33"/>
                <a:gd name="T4" fmla="*/ 30 w 40"/>
                <a:gd name="T5" fmla="*/ 2 h 33"/>
                <a:gd name="T6" fmla="*/ 17 w 40"/>
                <a:gd name="T7" fmla="*/ 19 h 33"/>
                <a:gd name="T8" fmla="*/ 36 w 40"/>
                <a:gd name="T9" fmla="*/ 3 h 33"/>
                <a:gd name="T10" fmla="*/ 40 w 40"/>
                <a:gd name="T11" fmla="*/ 1 h 33"/>
                <a:gd name="T12" fmla="*/ 40 w 40"/>
                <a:gd name="T13" fmla="*/ 6 h 33"/>
                <a:gd name="T14" fmla="*/ 23 w 40"/>
                <a:gd name="T15" fmla="*/ 28 h 33"/>
                <a:gd name="T16" fmla="*/ 5 w 40"/>
                <a:gd name="T17" fmla="*/ 33 h 33"/>
                <a:gd name="T18" fmla="*/ 6 w 40"/>
                <a:gd name="T19" fmla="*/ 15 h 33"/>
                <a:gd name="T20" fmla="*/ 26 w 40"/>
                <a:gd name="T21"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 h="33">
                  <a:moveTo>
                    <a:pt x="26" y="0"/>
                  </a:moveTo>
                  <a:lnTo>
                    <a:pt x="26" y="0"/>
                  </a:lnTo>
                  <a:cubicBezTo>
                    <a:pt x="28" y="1"/>
                    <a:pt x="29" y="1"/>
                    <a:pt x="30" y="2"/>
                  </a:cubicBezTo>
                  <a:cubicBezTo>
                    <a:pt x="26" y="6"/>
                    <a:pt x="21" y="13"/>
                    <a:pt x="17" y="19"/>
                  </a:cubicBezTo>
                  <a:cubicBezTo>
                    <a:pt x="22" y="15"/>
                    <a:pt x="34" y="4"/>
                    <a:pt x="36" y="3"/>
                  </a:cubicBezTo>
                  <a:cubicBezTo>
                    <a:pt x="38" y="3"/>
                    <a:pt x="39" y="2"/>
                    <a:pt x="40" y="1"/>
                  </a:cubicBezTo>
                  <a:cubicBezTo>
                    <a:pt x="40" y="3"/>
                    <a:pt x="40" y="5"/>
                    <a:pt x="40" y="6"/>
                  </a:cubicBezTo>
                  <a:cubicBezTo>
                    <a:pt x="37" y="11"/>
                    <a:pt x="26" y="24"/>
                    <a:pt x="23" y="28"/>
                  </a:cubicBezTo>
                  <a:cubicBezTo>
                    <a:pt x="18" y="32"/>
                    <a:pt x="12" y="32"/>
                    <a:pt x="5" y="33"/>
                  </a:cubicBezTo>
                  <a:cubicBezTo>
                    <a:pt x="4" y="26"/>
                    <a:pt x="0" y="20"/>
                    <a:pt x="6" y="15"/>
                  </a:cubicBezTo>
                  <a:cubicBezTo>
                    <a:pt x="9" y="11"/>
                    <a:pt x="24" y="1"/>
                    <a:pt x="26" y="0"/>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797" name="Freeform 1022">
              <a:extLst>
                <a:ext uri="{FF2B5EF4-FFF2-40B4-BE49-F238E27FC236}">
                  <a16:creationId xmlns:a16="http://schemas.microsoft.com/office/drawing/2014/main" id="{FAB45837-DE0B-400B-99C9-504543A4CF8E}"/>
                </a:ext>
              </a:extLst>
            </p:cNvPr>
            <p:cNvSpPr>
              <a:spLocks/>
            </p:cNvSpPr>
            <p:nvPr userDrawn="1"/>
          </p:nvSpPr>
          <p:spPr bwMode="auto">
            <a:xfrm>
              <a:off x="239" y="299"/>
              <a:ext cx="18" cy="13"/>
            </a:xfrm>
            <a:custGeom>
              <a:avLst/>
              <a:gdLst>
                <a:gd name="T0" fmla="*/ 9 w 40"/>
                <a:gd name="T1" fmla="*/ 6 h 27"/>
                <a:gd name="T2" fmla="*/ 9 w 40"/>
                <a:gd name="T3" fmla="*/ 6 h 27"/>
                <a:gd name="T4" fmla="*/ 36 w 40"/>
                <a:gd name="T5" fmla="*/ 0 h 27"/>
                <a:gd name="T6" fmla="*/ 36 w 40"/>
                <a:gd name="T7" fmla="*/ 5 h 27"/>
                <a:gd name="T8" fmla="*/ 15 w 40"/>
                <a:gd name="T9" fmla="*/ 14 h 27"/>
                <a:gd name="T10" fmla="*/ 36 w 40"/>
                <a:gd name="T11" fmla="*/ 10 h 27"/>
                <a:gd name="T12" fmla="*/ 40 w 40"/>
                <a:gd name="T13" fmla="*/ 12 h 27"/>
                <a:gd name="T14" fmla="*/ 20 w 40"/>
                <a:gd name="T15" fmla="*/ 23 h 27"/>
                <a:gd name="T16" fmla="*/ 0 w 40"/>
                <a:gd name="T17" fmla="*/ 21 h 27"/>
                <a:gd name="T18" fmla="*/ 9 w 40"/>
                <a:gd name="T19" fmla="*/ 6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27">
                  <a:moveTo>
                    <a:pt x="9" y="6"/>
                  </a:moveTo>
                  <a:lnTo>
                    <a:pt x="9" y="6"/>
                  </a:lnTo>
                  <a:cubicBezTo>
                    <a:pt x="12" y="5"/>
                    <a:pt x="36" y="0"/>
                    <a:pt x="36" y="0"/>
                  </a:cubicBezTo>
                  <a:cubicBezTo>
                    <a:pt x="36" y="2"/>
                    <a:pt x="36" y="3"/>
                    <a:pt x="36" y="5"/>
                  </a:cubicBezTo>
                  <a:cubicBezTo>
                    <a:pt x="29" y="8"/>
                    <a:pt x="21" y="12"/>
                    <a:pt x="15" y="14"/>
                  </a:cubicBezTo>
                  <a:cubicBezTo>
                    <a:pt x="23" y="14"/>
                    <a:pt x="34" y="10"/>
                    <a:pt x="36" y="10"/>
                  </a:cubicBezTo>
                  <a:cubicBezTo>
                    <a:pt x="37" y="10"/>
                    <a:pt x="40" y="12"/>
                    <a:pt x="40" y="12"/>
                  </a:cubicBezTo>
                  <a:cubicBezTo>
                    <a:pt x="36" y="14"/>
                    <a:pt x="28" y="20"/>
                    <a:pt x="20" y="23"/>
                  </a:cubicBezTo>
                  <a:cubicBezTo>
                    <a:pt x="12" y="27"/>
                    <a:pt x="3" y="23"/>
                    <a:pt x="0" y="21"/>
                  </a:cubicBezTo>
                  <a:cubicBezTo>
                    <a:pt x="1" y="15"/>
                    <a:pt x="3" y="8"/>
                    <a:pt x="9" y="6"/>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798" name="Freeform 1023">
              <a:extLst>
                <a:ext uri="{FF2B5EF4-FFF2-40B4-BE49-F238E27FC236}">
                  <a16:creationId xmlns:a16="http://schemas.microsoft.com/office/drawing/2014/main" id="{BE219172-B359-4615-A4E4-E103D980365F}"/>
                </a:ext>
              </a:extLst>
            </p:cNvPr>
            <p:cNvSpPr>
              <a:spLocks/>
            </p:cNvSpPr>
            <p:nvPr userDrawn="1"/>
          </p:nvSpPr>
          <p:spPr bwMode="auto">
            <a:xfrm>
              <a:off x="223" y="298"/>
              <a:ext cx="10" cy="1"/>
            </a:xfrm>
            <a:custGeom>
              <a:avLst/>
              <a:gdLst>
                <a:gd name="T0" fmla="*/ 0 w 23"/>
                <a:gd name="T1" fmla="*/ 2 h 3"/>
                <a:gd name="T2" fmla="*/ 0 w 23"/>
                <a:gd name="T3" fmla="*/ 2 h 3"/>
                <a:gd name="T4" fmla="*/ 23 w 23"/>
                <a:gd name="T5" fmla="*/ 0 h 3"/>
                <a:gd name="T6" fmla="*/ 23 w 23"/>
                <a:gd name="T7" fmla="*/ 2 h 3"/>
                <a:gd name="T8" fmla="*/ 0 w 23"/>
                <a:gd name="T9" fmla="*/ 2 h 3"/>
              </a:gdLst>
              <a:ahLst/>
              <a:cxnLst>
                <a:cxn ang="0">
                  <a:pos x="T0" y="T1"/>
                </a:cxn>
                <a:cxn ang="0">
                  <a:pos x="T2" y="T3"/>
                </a:cxn>
                <a:cxn ang="0">
                  <a:pos x="T4" y="T5"/>
                </a:cxn>
                <a:cxn ang="0">
                  <a:pos x="T6" y="T7"/>
                </a:cxn>
                <a:cxn ang="0">
                  <a:pos x="T8" y="T9"/>
                </a:cxn>
              </a:cxnLst>
              <a:rect l="0" t="0" r="r" b="b"/>
              <a:pathLst>
                <a:path w="23" h="3">
                  <a:moveTo>
                    <a:pt x="0" y="2"/>
                  </a:moveTo>
                  <a:lnTo>
                    <a:pt x="0" y="2"/>
                  </a:lnTo>
                  <a:cubicBezTo>
                    <a:pt x="11" y="0"/>
                    <a:pt x="20" y="0"/>
                    <a:pt x="23" y="0"/>
                  </a:cubicBezTo>
                  <a:cubicBezTo>
                    <a:pt x="23" y="1"/>
                    <a:pt x="23" y="2"/>
                    <a:pt x="23" y="2"/>
                  </a:cubicBezTo>
                  <a:cubicBezTo>
                    <a:pt x="16" y="3"/>
                    <a:pt x="11" y="2"/>
                    <a:pt x="0" y="2"/>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799" name="Freeform 1024">
              <a:extLst>
                <a:ext uri="{FF2B5EF4-FFF2-40B4-BE49-F238E27FC236}">
                  <a16:creationId xmlns:a16="http://schemas.microsoft.com/office/drawing/2014/main" id="{284DBE52-988B-4B24-883C-53B1ED045763}"/>
                </a:ext>
              </a:extLst>
            </p:cNvPr>
            <p:cNvSpPr>
              <a:spLocks/>
            </p:cNvSpPr>
            <p:nvPr userDrawn="1"/>
          </p:nvSpPr>
          <p:spPr bwMode="auto">
            <a:xfrm>
              <a:off x="200" y="293"/>
              <a:ext cx="38" cy="12"/>
            </a:xfrm>
            <a:custGeom>
              <a:avLst/>
              <a:gdLst>
                <a:gd name="T0" fmla="*/ 0 w 84"/>
                <a:gd name="T1" fmla="*/ 12 h 27"/>
                <a:gd name="T2" fmla="*/ 0 w 84"/>
                <a:gd name="T3" fmla="*/ 12 h 27"/>
                <a:gd name="T4" fmla="*/ 36 w 84"/>
                <a:gd name="T5" fmla="*/ 0 h 27"/>
                <a:gd name="T6" fmla="*/ 80 w 84"/>
                <a:gd name="T7" fmla="*/ 2 h 27"/>
                <a:gd name="T8" fmla="*/ 74 w 84"/>
                <a:gd name="T9" fmla="*/ 9 h 27"/>
                <a:gd name="T10" fmla="*/ 34 w 84"/>
                <a:gd name="T11" fmla="*/ 13 h 27"/>
                <a:gd name="T12" fmla="*/ 76 w 84"/>
                <a:gd name="T13" fmla="*/ 14 h 27"/>
                <a:gd name="T14" fmla="*/ 84 w 84"/>
                <a:gd name="T15" fmla="*/ 20 h 27"/>
                <a:gd name="T16" fmla="*/ 35 w 84"/>
                <a:gd name="T17" fmla="*/ 26 h 27"/>
                <a:gd name="T18" fmla="*/ 0 w 84"/>
                <a:gd name="T19" fmla="*/ 12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 h="27">
                  <a:moveTo>
                    <a:pt x="0" y="12"/>
                  </a:moveTo>
                  <a:lnTo>
                    <a:pt x="0" y="12"/>
                  </a:lnTo>
                  <a:cubicBezTo>
                    <a:pt x="8" y="5"/>
                    <a:pt x="21" y="0"/>
                    <a:pt x="36" y="0"/>
                  </a:cubicBezTo>
                  <a:cubicBezTo>
                    <a:pt x="50" y="1"/>
                    <a:pt x="64" y="1"/>
                    <a:pt x="80" y="2"/>
                  </a:cubicBezTo>
                  <a:cubicBezTo>
                    <a:pt x="77" y="4"/>
                    <a:pt x="75" y="7"/>
                    <a:pt x="74" y="9"/>
                  </a:cubicBezTo>
                  <a:cubicBezTo>
                    <a:pt x="60" y="10"/>
                    <a:pt x="50" y="10"/>
                    <a:pt x="34" y="13"/>
                  </a:cubicBezTo>
                  <a:cubicBezTo>
                    <a:pt x="49" y="15"/>
                    <a:pt x="71" y="15"/>
                    <a:pt x="76" y="14"/>
                  </a:cubicBezTo>
                  <a:cubicBezTo>
                    <a:pt x="77" y="17"/>
                    <a:pt x="80" y="19"/>
                    <a:pt x="84" y="20"/>
                  </a:cubicBezTo>
                  <a:cubicBezTo>
                    <a:pt x="63" y="23"/>
                    <a:pt x="48" y="25"/>
                    <a:pt x="35" y="26"/>
                  </a:cubicBezTo>
                  <a:cubicBezTo>
                    <a:pt x="18" y="27"/>
                    <a:pt x="7" y="23"/>
                    <a:pt x="0" y="12"/>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800" name="Freeform 1025">
              <a:extLst>
                <a:ext uri="{FF2B5EF4-FFF2-40B4-BE49-F238E27FC236}">
                  <a16:creationId xmlns:a16="http://schemas.microsoft.com/office/drawing/2014/main" id="{24711729-E4F8-430C-B497-037985568071}"/>
                </a:ext>
              </a:extLst>
            </p:cNvPr>
            <p:cNvSpPr>
              <a:spLocks/>
            </p:cNvSpPr>
            <p:nvPr userDrawn="1"/>
          </p:nvSpPr>
          <p:spPr bwMode="auto">
            <a:xfrm>
              <a:off x="234" y="292"/>
              <a:ext cx="24" cy="10"/>
            </a:xfrm>
            <a:custGeom>
              <a:avLst/>
              <a:gdLst>
                <a:gd name="T0" fmla="*/ 13 w 52"/>
                <a:gd name="T1" fmla="*/ 2 h 22"/>
                <a:gd name="T2" fmla="*/ 13 w 52"/>
                <a:gd name="T3" fmla="*/ 2 h 22"/>
                <a:gd name="T4" fmla="*/ 42 w 52"/>
                <a:gd name="T5" fmla="*/ 1 h 22"/>
                <a:gd name="T6" fmla="*/ 46 w 52"/>
                <a:gd name="T7" fmla="*/ 5 h 22"/>
                <a:gd name="T8" fmla="*/ 23 w 52"/>
                <a:gd name="T9" fmla="*/ 10 h 22"/>
                <a:gd name="T10" fmla="*/ 52 w 52"/>
                <a:gd name="T11" fmla="*/ 9 h 22"/>
                <a:gd name="T12" fmla="*/ 48 w 52"/>
                <a:gd name="T13" fmla="*/ 15 h 22"/>
                <a:gd name="T14" fmla="*/ 18 w 52"/>
                <a:gd name="T15" fmla="*/ 20 h 22"/>
                <a:gd name="T16" fmla="*/ 0 w 52"/>
                <a:gd name="T17" fmla="*/ 13 h 22"/>
                <a:gd name="T18" fmla="*/ 13 w 52"/>
                <a:gd name="T19" fmla="*/ 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 h="22">
                  <a:moveTo>
                    <a:pt x="13" y="2"/>
                  </a:moveTo>
                  <a:lnTo>
                    <a:pt x="13" y="2"/>
                  </a:lnTo>
                  <a:cubicBezTo>
                    <a:pt x="21" y="1"/>
                    <a:pt x="37" y="0"/>
                    <a:pt x="42" y="1"/>
                  </a:cubicBezTo>
                  <a:cubicBezTo>
                    <a:pt x="43" y="2"/>
                    <a:pt x="45" y="4"/>
                    <a:pt x="46" y="5"/>
                  </a:cubicBezTo>
                  <a:cubicBezTo>
                    <a:pt x="41" y="7"/>
                    <a:pt x="30" y="8"/>
                    <a:pt x="23" y="10"/>
                  </a:cubicBezTo>
                  <a:cubicBezTo>
                    <a:pt x="30" y="11"/>
                    <a:pt x="45" y="9"/>
                    <a:pt x="52" y="9"/>
                  </a:cubicBezTo>
                  <a:cubicBezTo>
                    <a:pt x="49" y="11"/>
                    <a:pt x="48" y="13"/>
                    <a:pt x="48" y="15"/>
                  </a:cubicBezTo>
                  <a:cubicBezTo>
                    <a:pt x="42" y="17"/>
                    <a:pt x="18" y="20"/>
                    <a:pt x="18" y="20"/>
                  </a:cubicBezTo>
                  <a:cubicBezTo>
                    <a:pt x="7" y="22"/>
                    <a:pt x="4" y="18"/>
                    <a:pt x="0" y="13"/>
                  </a:cubicBezTo>
                  <a:cubicBezTo>
                    <a:pt x="2" y="7"/>
                    <a:pt x="7" y="2"/>
                    <a:pt x="13" y="2"/>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801" name="Freeform 1026">
              <a:extLst>
                <a:ext uri="{FF2B5EF4-FFF2-40B4-BE49-F238E27FC236}">
                  <a16:creationId xmlns:a16="http://schemas.microsoft.com/office/drawing/2014/main" id="{FB1AD004-EABF-48EE-8BB4-7C4FF6D24EBC}"/>
                </a:ext>
              </a:extLst>
            </p:cNvPr>
            <p:cNvSpPr>
              <a:spLocks/>
            </p:cNvSpPr>
            <p:nvPr userDrawn="1"/>
          </p:nvSpPr>
          <p:spPr bwMode="auto">
            <a:xfrm>
              <a:off x="245" y="286"/>
              <a:ext cx="7" cy="2"/>
            </a:xfrm>
            <a:custGeom>
              <a:avLst/>
              <a:gdLst>
                <a:gd name="T0" fmla="*/ 0 w 15"/>
                <a:gd name="T1" fmla="*/ 0 h 3"/>
                <a:gd name="T2" fmla="*/ 0 w 15"/>
                <a:gd name="T3" fmla="*/ 0 h 3"/>
                <a:gd name="T4" fmla="*/ 15 w 15"/>
                <a:gd name="T5" fmla="*/ 1 h 3"/>
                <a:gd name="T6" fmla="*/ 13 w 15"/>
                <a:gd name="T7" fmla="*/ 3 h 3"/>
                <a:gd name="T8" fmla="*/ 0 w 15"/>
                <a:gd name="T9" fmla="*/ 0 h 3"/>
              </a:gdLst>
              <a:ahLst/>
              <a:cxnLst>
                <a:cxn ang="0">
                  <a:pos x="T0" y="T1"/>
                </a:cxn>
                <a:cxn ang="0">
                  <a:pos x="T2" y="T3"/>
                </a:cxn>
                <a:cxn ang="0">
                  <a:pos x="T4" y="T5"/>
                </a:cxn>
                <a:cxn ang="0">
                  <a:pos x="T6" y="T7"/>
                </a:cxn>
                <a:cxn ang="0">
                  <a:pos x="T8" y="T9"/>
                </a:cxn>
              </a:cxnLst>
              <a:rect l="0" t="0" r="r" b="b"/>
              <a:pathLst>
                <a:path w="15" h="3">
                  <a:moveTo>
                    <a:pt x="0" y="0"/>
                  </a:moveTo>
                  <a:lnTo>
                    <a:pt x="0" y="0"/>
                  </a:lnTo>
                  <a:cubicBezTo>
                    <a:pt x="5" y="0"/>
                    <a:pt x="11" y="1"/>
                    <a:pt x="15" y="1"/>
                  </a:cubicBezTo>
                  <a:cubicBezTo>
                    <a:pt x="15" y="1"/>
                    <a:pt x="14" y="2"/>
                    <a:pt x="13" y="3"/>
                  </a:cubicBezTo>
                  <a:cubicBezTo>
                    <a:pt x="9" y="2"/>
                    <a:pt x="3" y="1"/>
                    <a:pt x="0" y="0"/>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802" name="Freeform 1027">
              <a:extLst>
                <a:ext uri="{FF2B5EF4-FFF2-40B4-BE49-F238E27FC236}">
                  <a16:creationId xmlns:a16="http://schemas.microsoft.com/office/drawing/2014/main" id="{6CC92365-4340-483D-A150-3314B16912E1}"/>
                </a:ext>
              </a:extLst>
            </p:cNvPr>
            <p:cNvSpPr>
              <a:spLocks/>
            </p:cNvSpPr>
            <p:nvPr userDrawn="1"/>
          </p:nvSpPr>
          <p:spPr bwMode="auto">
            <a:xfrm>
              <a:off x="222" y="286"/>
              <a:ext cx="9" cy="2"/>
            </a:xfrm>
            <a:custGeom>
              <a:avLst/>
              <a:gdLst>
                <a:gd name="T0" fmla="*/ 0 w 21"/>
                <a:gd name="T1" fmla="*/ 0 h 4"/>
                <a:gd name="T2" fmla="*/ 0 w 21"/>
                <a:gd name="T3" fmla="*/ 0 h 4"/>
                <a:gd name="T4" fmla="*/ 19 w 21"/>
                <a:gd name="T5" fmla="*/ 2 h 4"/>
                <a:gd name="T6" fmla="*/ 21 w 21"/>
                <a:gd name="T7" fmla="*/ 4 h 4"/>
                <a:gd name="T8" fmla="*/ 0 w 21"/>
                <a:gd name="T9" fmla="*/ 0 h 4"/>
              </a:gdLst>
              <a:ahLst/>
              <a:cxnLst>
                <a:cxn ang="0">
                  <a:pos x="T0" y="T1"/>
                </a:cxn>
                <a:cxn ang="0">
                  <a:pos x="T2" y="T3"/>
                </a:cxn>
                <a:cxn ang="0">
                  <a:pos x="T4" y="T5"/>
                </a:cxn>
                <a:cxn ang="0">
                  <a:pos x="T6" y="T7"/>
                </a:cxn>
                <a:cxn ang="0">
                  <a:pos x="T8" y="T9"/>
                </a:cxn>
              </a:cxnLst>
              <a:rect l="0" t="0" r="r" b="b"/>
              <a:pathLst>
                <a:path w="21" h="4">
                  <a:moveTo>
                    <a:pt x="0" y="0"/>
                  </a:moveTo>
                  <a:lnTo>
                    <a:pt x="0" y="0"/>
                  </a:lnTo>
                  <a:cubicBezTo>
                    <a:pt x="4" y="0"/>
                    <a:pt x="19" y="2"/>
                    <a:pt x="19" y="2"/>
                  </a:cubicBezTo>
                  <a:cubicBezTo>
                    <a:pt x="20" y="3"/>
                    <a:pt x="20" y="4"/>
                    <a:pt x="21" y="4"/>
                  </a:cubicBezTo>
                  <a:cubicBezTo>
                    <a:pt x="21" y="4"/>
                    <a:pt x="4" y="1"/>
                    <a:pt x="0" y="0"/>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803" name="Freeform 1028">
              <a:extLst>
                <a:ext uri="{FF2B5EF4-FFF2-40B4-BE49-F238E27FC236}">
                  <a16:creationId xmlns:a16="http://schemas.microsoft.com/office/drawing/2014/main" id="{4EE9DC70-672F-497C-BA94-52C26D9562C1}"/>
                </a:ext>
              </a:extLst>
            </p:cNvPr>
            <p:cNvSpPr>
              <a:spLocks/>
            </p:cNvSpPr>
            <p:nvPr userDrawn="1"/>
          </p:nvSpPr>
          <p:spPr bwMode="auto">
            <a:xfrm>
              <a:off x="285" y="284"/>
              <a:ext cx="12" cy="11"/>
            </a:xfrm>
            <a:custGeom>
              <a:avLst/>
              <a:gdLst>
                <a:gd name="T0" fmla="*/ 6 w 26"/>
                <a:gd name="T1" fmla="*/ 0 h 24"/>
                <a:gd name="T2" fmla="*/ 6 w 26"/>
                <a:gd name="T3" fmla="*/ 0 h 24"/>
                <a:gd name="T4" fmla="*/ 26 w 26"/>
                <a:gd name="T5" fmla="*/ 3 h 24"/>
                <a:gd name="T6" fmla="*/ 26 w 26"/>
                <a:gd name="T7" fmla="*/ 22 h 24"/>
                <a:gd name="T8" fmla="*/ 6 w 26"/>
                <a:gd name="T9" fmla="*/ 0 h 24"/>
              </a:gdLst>
              <a:ahLst/>
              <a:cxnLst>
                <a:cxn ang="0">
                  <a:pos x="T0" y="T1"/>
                </a:cxn>
                <a:cxn ang="0">
                  <a:pos x="T2" y="T3"/>
                </a:cxn>
                <a:cxn ang="0">
                  <a:pos x="T4" y="T5"/>
                </a:cxn>
                <a:cxn ang="0">
                  <a:pos x="T6" y="T7"/>
                </a:cxn>
                <a:cxn ang="0">
                  <a:pos x="T8" y="T9"/>
                </a:cxn>
              </a:cxnLst>
              <a:rect l="0" t="0" r="r" b="b"/>
              <a:pathLst>
                <a:path w="26" h="24">
                  <a:moveTo>
                    <a:pt x="6" y="0"/>
                  </a:moveTo>
                  <a:lnTo>
                    <a:pt x="6" y="0"/>
                  </a:lnTo>
                  <a:cubicBezTo>
                    <a:pt x="13" y="5"/>
                    <a:pt x="18" y="5"/>
                    <a:pt x="26" y="3"/>
                  </a:cubicBezTo>
                  <a:lnTo>
                    <a:pt x="26" y="22"/>
                  </a:lnTo>
                  <a:cubicBezTo>
                    <a:pt x="13" y="24"/>
                    <a:pt x="0" y="14"/>
                    <a:pt x="6" y="0"/>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804" name="Freeform 1029">
              <a:extLst>
                <a:ext uri="{FF2B5EF4-FFF2-40B4-BE49-F238E27FC236}">
                  <a16:creationId xmlns:a16="http://schemas.microsoft.com/office/drawing/2014/main" id="{28DA6537-8EB5-48CD-AE80-10504DCA1AA3}"/>
                </a:ext>
              </a:extLst>
            </p:cNvPr>
            <p:cNvSpPr>
              <a:spLocks/>
            </p:cNvSpPr>
            <p:nvPr userDrawn="1"/>
          </p:nvSpPr>
          <p:spPr bwMode="auto">
            <a:xfrm>
              <a:off x="324" y="280"/>
              <a:ext cx="2" cy="5"/>
            </a:xfrm>
            <a:custGeom>
              <a:avLst/>
              <a:gdLst>
                <a:gd name="T0" fmla="*/ 3 w 4"/>
                <a:gd name="T1" fmla="*/ 0 h 11"/>
                <a:gd name="T2" fmla="*/ 3 w 4"/>
                <a:gd name="T3" fmla="*/ 0 h 11"/>
                <a:gd name="T4" fmla="*/ 4 w 4"/>
                <a:gd name="T5" fmla="*/ 11 h 11"/>
                <a:gd name="T6" fmla="*/ 0 w 4"/>
                <a:gd name="T7" fmla="*/ 11 h 11"/>
                <a:gd name="T8" fmla="*/ 3 w 4"/>
                <a:gd name="T9" fmla="*/ 0 h 11"/>
              </a:gdLst>
              <a:ahLst/>
              <a:cxnLst>
                <a:cxn ang="0">
                  <a:pos x="T0" y="T1"/>
                </a:cxn>
                <a:cxn ang="0">
                  <a:pos x="T2" y="T3"/>
                </a:cxn>
                <a:cxn ang="0">
                  <a:pos x="T4" y="T5"/>
                </a:cxn>
                <a:cxn ang="0">
                  <a:pos x="T6" y="T7"/>
                </a:cxn>
                <a:cxn ang="0">
                  <a:pos x="T8" y="T9"/>
                </a:cxn>
              </a:cxnLst>
              <a:rect l="0" t="0" r="r" b="b"/>
              <a:pathLst>
                <a:path w="4" h="11">
                  <a:moveTo>
                    <a:pt x="3" y="0"/>
                  </a:moveTo>
                  <a:lnTo>
                    <a:pt x="3" y="0"/>
                  </a:lnTo>
                  <a:cubicBezTo>
                    <a:pt x="4" y="3"/>
                    <a:pt x="4" y="7"/>
                    <a:pt x="4" y="11"/>
                  </a:cubicBezTo>
                  <a:lnTo>
                    <a:pt x="0" y="11"/>
                  </a:lnTo>
                  <a:cubicBezTo>
                    <a:pt x="0" y="8"/>
                    <a:pt x="2" y="4"/>
                    <a:pt x="3" y="0"/>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805" name="Freeform 1030">
              <a:extLst>
                <a:ext uri="{FF2B5EF4-FFF2-40B4-BE49-F238E27FC236}">
                  <a16:creationId xmlns:a16="http://schemas.microsoft.com/office/drawing/2014/main" id="{D088355A-A5DF-4D77-AE16-1840EFA8C76C}"/>
                </a:ext>
              </a:extLst>
            </p:cNvPr>
            <p:cNvSpPr>
              <a:spLocks/>
            </p:cNvSpPr>
            <p:nvPr userDrawn="1"/>
          </p:nvSpPr>
          <p:spPr bwMode="auto">
            <a:xfrm>
              <a:off x="232" y="280"/>
              <a:ext cx="23" cy="11"/>
            </a:xfrm>
            <a:custGeom>
              <a:avLst/>
              <a:gdLst>
                <a:gd name="T0" fmla="*/ 0 w 53"/>
                <a:gd name="T1" fmla="*/ 11 h 24"/>
                <a:gd name="T2" fmla="*/ 0 w 53"/>
                <a:gd name="T3" fmla="*/ 11 h 24"/>
                <a:gd name="T4" fmla="*/ 24 w 53"/>
                <a:gd name="T5" fmla="*/ 2 h 24"/>
                <a:gd name="T6" fmla="*/ 53 w 53"/>
                <a:gd name="T7" fmla="*/ 8 h 24"/>
                <a:gd name="T8" fmla="*/ 47 w 53"/>
                <a:gd name="T9" fmla="*/ 13 h 24"/>
                <a:gd name="T10" fmla="*/ 21 w 53"/>
                <a:gd name="T11" fmla="*/ 13 h 24"/>
                <a:gd name="T12" fmla="*/ 43 w 53"/>
                <a:gd name="T13" fmla="*/ 17 h 24"/>
                <a:gd name="T14" fmla="*/ 46 w 53"/>
                <a:gd name="T15" fmla="*/ 23 h 24"/>
                <a:gd name="T16" fmla="*/ 17 w 53"/>
                <a:gd name="T17" fmla="*/ 23 h 24"/>
                <a:gd name="T18" fmla="*/ 0 w 53"/>
                <a:gd name="T19" fmla="*/ 1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 h="24">
                  <a:moveTo>
                    <a:pt x="0" y="11"/>
                  </a:moveTo>
                  <a:lnTo>
                    <a:pt x="0" y="11"/>
                  </a:lnTo>
                  <a:cubicBezTo>
                    <a:pt x="4" y="2"/>
                    <a:pt x="14" y="0"/>
                    <a:pt x="24" y="2"/>
                  </a:cubicBezTo>
                  <a:cubicBezTo>
                    <a:pt x="34" y="5"/>
                    <a:pt x="42" y="6"/>
                    <a:pt x="53" y="8"/>
                  </a:cubicBezTo>
                  <a:cubicBezTo>
                    <a:pt x="50" y="9"/>
                    <a:pt x="49" y="10"/>
                    <a:pt x="47" y="13"/>
                  </a:cubicBezTo>
                  <a:cubicBezTo>
                    <a:pt x="40" y="13"/>
                    <a:pt x="30" y="11"/>
                    <a:pt x="21" y="13"/>
                  </a:cubicBezTo>
                  <a:cubicBezTo>
                    <a:pt x="28" y="15"/>
                    <a:pt x="37" y="17"/>
                    <a:pt x="43" y="17"/>
                  </a:cubicBezTo>
                  <a:cubicBezTo>
                    <a:pt x="44" y="19"/>
                    <a:pt x="46" y="23"/>
                    <a:pt x="46" y="23"/>
                  </a:cubicBezTo>
                  <a:cubicBezTo>
                    <a:pt x="40" y="23"/>
                    <a:pt x="26" y="24"/>
                    <a:pt x="17" y="23"/>
                  </a:cubicBezTo>
                  <a:cubicBezTo>
                    <a:pt x="9" y="22"/>
                    <a:pt x="3" y="16"/>
                    <a:pt x="0" y="11"/>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806" name="Freeform 1031">
              <a:extLst>
                <a:ext uri="{FF2B5EF4-FFF2-40B4-BE49-F238E27FC236}">
                  <a16:creationId xmlns:a16="http://schemas.microsoft.com/office/drawing/2014/main" id="{02FBCC1D-744C-4C90-9024-D848A789AF13}"/>
                </a:ext>
              </a:extLst>
            </p:cNvPr>
            <p:cNvSpPr>
              <a:spLocks/>
            </p:cNvSpPr>
            <p:nvPr userDrawn="1"/>
          </p:nvSpPr>
          <p:spPr bwMode="auto">
            <a:xfrm>
              <a:off x="314" y="278"/>
              <a:ext cx="2" cy="7"/>
            </a:xfrm>
            <a:custGeom>
              <a:avLst/>
              <a:gdLst>
                <a:gd name="T0" fmla="*/ 6 w 6"/>
                <a:gd name="T1" fmla="*/ 0 h 16"/>
                <a:gd name="T2" fmla="*/ 6 w 6"/>
                <a:gd name="T3" fmla="*/ 0 h 16"/>
                <a:gd name="T4" fmla="*/ 5 w 6"/>
                <a:gd name="T5" fmla="*/ 16 h 16"/>
                <a:gd name="T6" fmla="*/ 0 w 6"/>
                <a:gd name="T7" fmla="*/ 16 h 16"/>
                <a:gd name="T8" fmla="*/ 6 w 6"/>
                <a:gd name="T9" fmla="*/ 0 h 16"/>
              </a:gdLst>
              <a:ahLst/>
              <a:cxnLst>
                <a:cxn ang="0">
                  <a:pos x="T0" y="T1"/>
                </a:cxn>
                <a:cxn ang="0">
                  <a:pos x="T2" y="T3"/>
                </a:cxn>
                <a:cxn ang="0">
                  <a:pos x="T4" y="T5"/>
                </a:cxn>
                <a:cxn ang="0">
                  <a:pos x="T6" y="T7"/>
                </a:cxn>
                <a:cxn ang="0">
                  <a:pos x="T8" y="T9"/>
                </a:cxn>
              </a:cxnLst>
              <a:rect l="0" t="0" r="r" b="b"/>
              <a:pathLst>
                <a:path w="6" h="16">
                  <a:moveTo>
                    <a:pt x="6" y="0"/>
                  </a:moveTo>
                  <a:lnTo>
                    <a:pt x="6" y="0"/>
                  </a:lnTo>
                  <a:cubicBezTo>
                    <a:pt x="6" y="6"/>
                    <a:pt x="5" y="12"/>
                    <a:pt x="5" y="16"/>
                  </a:cubicBezTo>
                  <a:lnTo>
                    <a:pt x="0" y="16"/>
                  </a:lnTo>
                  <a:cubicBezTo>
                    <a:pt x="2" y="11"/>
                    <a:pt x="5" y="7"/>
                    <a:pt x="6" y="0"/>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807" name="Freeform 1032">
              <a:extLst>
                <a:ext uri="{FF2B5EF4-FFF2-40B4-BE49-F238E27FC236}">
                  <a16:creationId xmlns:a16="http://schemas.microsoft.com/office/drawing/2014/main" id="{7D5D1C21-ED53-43C5-910C-87799B6EB2EE}"/>
                </a:ext>
              </a:extLst>
            </p:cNvPr>
            <p:cNvSpPr>
              <a:spLocks/>
            </p:cNvSpPr>
            <p:nvPr userDrawn="1"/>
          </p:nvSpPr>
          <p:spPr bwMode="auto">
            <a:xfrm>
              <a:off x="307" y="276"/>
              <a:ext cx="5" cy="9"/>
            </a:xfrm>
            <a:custGeom>
              <a:avLst/>
              <a:gdLst>
                <a:gd name="T0" fmla="*/ 12 w 12"/>
                <a:gd name="T1" fmla="*/ 0 h 20"/>
                <a:gd name="T2" fmla="*/ 12 w 12"/>
                <a:gd name="T3" fmla="*/ 0 h 20"/>
                <a:gd name="T4" fmla="*/ 6 w 12"/>
                <a:gd name="T5" fmla="*/ 20 h 20"/>
                <a:gd name="T6" fmla="*/ 0 w 12"/>
                <a:gd name="T7" fmla="*/ 20 h 20"/>
                <a:gd name="T8" fmla="*/ 12 w 12"/>
                <a:gd name="T9" fmla="*/ 0 h 20"/>
              </a:gdLst>
              <a:ahLst/>
              <a:cxnLst>
                <a:cxn ang="0">
                  <a:pos x="T0" y="T1"/>
                </a:cxn>
                <a:cxn ang="0">
                  <a:pos x="T2" y="T3"/>
                </a:cxn>
                <a:cxn ang="0">
                  <a:pos x="T4" y="T5"/>
                </a:cxn>
                <a:cxn ang="0">
                  <a:pos x="T6" y="T7"/>
                </a:cxn>
                <a:cxn ang="0">
                  <a:pos x="T8" y="T9"/>
                </a:cxn>
              </a:cxnLst>
              <a:rect l="0" t="0" r="r" b="b"/>
              <a:pathLst>
                <a:path w="12" h="20">
                  <a:moveTo>
                    <a:pt x="12" y="0"/>
                  </a:moveTo>
                  <a:lnTo>
                    <a:pt x="12" y="0"/>
                  </a:lnTo>
                  <a:cubicBezTo>
                    <a:pt x="11" y="7"/>
                    <a:pt x="7" y="16"/>
                    <a:pt x="6" y="20"/>
                  </a:cubicBezTo>
                  <a:lnTo>
                    <a:pt x="0" y="20"/>
                  </a:lnTo>
                  <a:cubicBezTo>
                    <a:pt x="2" y="16"/>
                    <a:pt x="10" y="7"/>
                    <a:pt x="12" y="0"/>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808" name="Freeform 1033">
              <a:extLst>
                <a:ext uri="{FF2B5EF4-FFF2-40B4-BE49-F238E27FC236}">
                  <a16:creationId xmlns:a16="http://schemas.microsoft.com/office/drawing/2014/main" id="{E75EFBFA-A614-4F68-88D1-7674312F4A8E}"/>
                </a:ext>
              </a:extLst>
            </p:cNvPr>
            <p:cNvSpPr>
              <a:spLocks/>
            </p:cNvSpPr>
            <p:nvPr userDrawn="1"/>
          </p:nvSpPr>
          <p:spPr bwMode="auto">
            <a:xfrm>
              <a:off x="197" y="278"/>
              <a:ext cx="41" cy="14"/>
            </a:xfrm>
            <a:custGeom>
              <a:avLst/>
              <a:gdLst>
                <a:gd name="T0" fmla="*/ 0 w 90"/>
                <a:gd name="T1" fmla="*/ 6 h 32"/>
                <a:gd name="T2" fmla="*/ 0 w 90"/>
                <a:gd name="T3" fmla="*/ 6 h 32"/>
                <a:gd name="T4" fmla="*/ 42 w 90"/>
                <a:gd name="T5" fmla="*/ 4 h 32"/>
                <a:gd name="T6" fmla="*/ 76 w 90"/>
                <a:gd name="T7" fmla="*/ 12 h 32"/>
                <a:gd name="T8" fmla="*/ 73 w 90"/>
                <a:gd name="T9" fmla="*/ 17 h 32"/>
                <a:gd name="T10" fmla="*/ 74 w 90"/>
                <a:gd name="T11" fmla="*/ 19 h 32"/>
                <a:gd name="T12" fmla="*/ 34 w 90"/>
                <a:gd name="T13" fmla="*/ 15 h 32"/>
                <a:gd name="T14" fmla="*/ 78 w 90"/>
                <a:gd name="T15" fmla="*/ 24 h 32"/>
                <a:gd name="T16" fmla="*/ 90 w 90"/>
                <a:gd name="T17" fmla="*/ 31 h 32"/>
                <a:gd name="T18" fmla="*/ 37 w 90"/>
                <a:gd name="T19" fmla="*/ 30 h 32"/>
                <a:gd name="T20" fmla="*/ 0 w 90"/>
                <a:gd name="T21" fmla="*/ 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32">
                  <a:moveTo>
                    <a:pt x="0" y="6"/>
                  </a:moveTo>
                  <a:lnTo>
                    <a:pt x="0" y="6"/>
                  </a:lnTo>
                  <a:cubicBezTo>
                    <a:pt x="11" y="0"/>
                    <a:pt x="30" y="1"/>
                    <a:pt x="42" y="4"/>
                  </a:cubicBezTo>
                  <a:cubicBezTo>
                    <a:pt x="52" y="6"/>
                    <a:pt x="70" y="10"/>
                    <a:pt x="76" y="12"/>
                  </a:cubicBezTo>
                  <a:cubicBezTo>
                    <a:pt x="75" y="13"/>
                    <a:pt x="74" y="15"/>
                    <a:pt x="73" y="17"/>
                  </a:cubicBezTo>
                  <a:cubicBezTo>
                    <a:pt x="73" y="18"/>
                    <a:pt x="73" y="18"/>
                    <a:pt x="74" y="19"/>
                  </a:cubicBezTo>
                  <a:cubicBezTo>
                    <a:pt x="73" y="19"/>
                    <a:pt x="48" y="14"/>
                    <a:pt x="34" y="15"/>
                  </a:cubicBezTo>
                  <a:cubicBezTo>
                    <a:pt x="47" y="20"/>
                    <a:pt x="77" y="24"/>
                    <a:pt x="78" y="24"/>
                  </a:cubicBezTo>
                  <a:cubicBezTo>
                    <a:pt x="81" y="28"/>
                    <a:pt x="86" y="30"/>
                    <a:pt x="90" y="31"/>
                  </a:cubicBezTo>
                  <a:cubicBezTo>
                    <a:pt x="86" y="32"/>
                    <a:pt x="46" y="31"/>
                    <a:pt x="37" y="30"/>
                  </a:cubicBezTo>
                  <a:cubicBezTo>
                    <a:pt x="24" y="28"/>
                    <a:pt x="4" y="20"/>
                    <a:pt x="0" y="6"/>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809" name="Freeform 1034">
              <a:extLst>
                <a:ext uri="{FF2B5EF4-FFF2-40B4-BE49-F238E27FC236}">
                  <a16:creationId xmlns:a16="http://schemas.microsoft.com/office/drawing/2014/main" id="{301B28BE-84B4-480A-8768-6C25B24D628D}"/>
                </a:ext>
              </a:extLst>
            </p:cNvPr>
            <p:cNvSpPr>
              <a:spLocks/>
            </p:cNvSpPr>
            <p:nvPr userDrawn="1"/>
          </p:nvSpPr>
          <p:spPr bwMode="auto">
            <a:xfrm>
              <a:off x="317" y="277"/>
              <a:ext cx="4" cy="8"/>
            </a:xfrm>
            <a:custGeom>
              <a:avLst/>
              <a:gdLst>
                <a:gd name="T0" fmla="*/ 7 w 9"/>
                <a:gd name="T1" fmla="*/ 0 h 19"/>
                <a:gd name="T2" fmla="*/ 7 w 9"/>
                <a:gd name="T3" fmla="*/ 0 h 19"/>
                <a:gd name="T4" fmla="*/ 8 w 9"/>
                <a:gd name="T5" fmla="*/ 19 h 19"/>
                <a:gd name="T6" fmla="*/ 0 w 9"/>
                <a:gd name="T7" fmla="*/ 19 h 19"/>
                <a:gd name="T8" fmla="*/ 7 w 9"/>
                <a:gd name="T9" fmla="*/ 0 h 19"/>
              </a:gdLst>
              <a:ahLst/>
              <a:cxnLst>
                <a:cxn ang="0">
                  <a:pos x="T0" y="T1"/>
                </a:cxn>
                <a:cxn ang="0">
                  <a:pos x="T2" y="T3"/>
                </a:cxn>
                <a:cxn ang="0">
                  <a:pos x="T4" y="T5"/>
                </a:cxn>
                <a:cxn ang="0">
                  <a:pos x="T6" y="T7"/>
                </a:cxn>
                <a:cxn ang="0">
                  <a:pos x="T8" y="T9"/>
                </a:cxn>
              </a:cxnLst>
              <a:rect l="0" t="0" r="r" b="b"/>
              <a:pathLst>
                <a:path w="9" h="19">
                  <a:moveTo>
                    <a:pt x="7" y="0"/>
                  </a:moveTo>
                  <a:lnTo>
                    <a:pt x="7" y="0"/>
                  </a:lnTo>
                  <a:cubicBezTo>
                    <a:pt x="8" y="5"/>
                    <a:pt x="9" y="13"/>
                    <a:pt x="8" y="19"/>
                  </a:cubicBezTo>
                  <a:lnTo>
                    <a:pt x="0" y="19"/>
                  </a:lnTo>
                  <a:cubicBezTo>
                    <a:pt x="1" y="12"/>
                    <a:pt x="5" y="6"/>
                    <a:pt x="7" y="0"/>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810" name="Freeform 1035">
              <a:extLst>
                <a:ext uri="{FF2B5EF4-FFF2-40B4-BE49-F238E27FC236}">
                  <a16:creationId xmlns:a16="http://schemas.microsoft.com/office/drawing/2014/main" id="{DDFDE7EB-F8FA-45AD-A6AD-2805774B9AD6}"/>
                </a:ext>
              </a:extLst>
            </p:cNvPr>
            <p:cNvSpPr>
              <a:spLocks/>
            </p:cNvSpPr>
            <p:nvPr userDrawn="1"/>
          </p:nvSpPr>
          <p:spPr bwMode="auto">
            <a:xfrm>
              <a:off x="327" y="276"/>
              <a:ext cx="4" cy="9"/>
            </a:xfrm>
            <a:custGeom>
              <a:avLst/>
              <a:gdLst>
                <a:gd name="T0" fmla="*/ 8 w 9"/>
                <a:gd name="T1" fmla="*/ 0 h 20"/>
                <a:gd name="T2" fmla="*/ 8 w 9"/>
                <a:gd name="T3" fmla="*/ 0 h 20"/>
                <a:gd name="T4" fmla="*/ 9 w 9"/>
                <a:gd name="T5" fmla="*/ 20 h 20"/>
                <a:gd name="T6" fmla="*/ 0 w 9"/>
                <a:gd name="T7" fmla="*/ 20 h 20"/>
                <a:gd name="T8" fmla="*/ 8 w 9"/>
                <a:gd name="T9" fmla="*/ 0 h 20"/>
              </a:gdLst>
              <a:ahLst/>
              <a:cxnLst>
                <a:cxn ang="0">
                  <a:pos x="T0" y="T1"/>
                </a:cxn>
                <a:cxn ang="0">
                  <a:pos x="T2" y="T3"/>
                </a:cxn>
                <a:cxn ang="0">
                  <a:pos x="T4" y="T5"/>
                </a:cxn>
                <a:cxn ang="0">
                  <a:pos x="T6" y="T7"/>
                </a:cxn>
                <a:cxn ang="0">
                  <a:pos x="T8" y="T9"/>
                </a:cxn>
              </a:cxnLst>
              <a:rect l="0" t="0" r="r" b="b"/>
              <a:pathLst>
                <a:path w="9" h="20">
                  <a:moveTo>
                    <a:pt x="8" y="0"/>
                  </a:moveTo>
                  <a:lnTo>
                    <a:pt x="8" y="0"/>
                  </a:lnTo>
                  <a:cubicBezTo>
                    <a:pt x="9" y="6"/>
                    <a:pt x="8" y="15"/>
                    <a:pt x="9" y="20"/>
                  </a:cubicBezTo>
                  <a:lnTo>
                    <a:pt x="0" y="20"/>
                  </a:lnTo>
                  <a:cubicBezTo>
                    <a:pt x="2" y="13"/>
                    <a:pt x="6" y="8"/>
                    <a:pt x="8" y="0"/>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811" name="Freeform 1036">
              <a:extLst>
                <a:ext uri="{FF2B5EF4-FFF2-40B4-BE49-F238E27FC236}">
                  <a16:creationId xmlns:a16="http://schemas.microsoft.com/office/drawing/2014/main" id="{A856C0C2-391B-4EE6-AED3-8313FA2F5555}"/>
                </a:ext>
              </a:extLst>
            </p:cNvPr>
            <p:cNvSpPr>
              <a:spLocks/>
            </p:cNvSpPr>
            <p:nvPr userDrawn="1"/>
          </p:nvSpPr>
          <p:spPr bwMode="auto">
            <a:xfrm>
              <a:off x="222" y="274"/>
              <a:ext cx="11" cy="4"/>
            </a:xfrm>
            <a:custGeom>
              <a:avLst/>
              <a:gdLst>
                <a:gd name="T0" fmla="*/ 0 w 24"/>
                <a:gd name="T1" fmla="*/ 0 h 9"/>
                <a:gd name="T2" fmla="*/ 0 w 24"/>
                <a:gd name="T3" fmla="*/ 0 h 9"/>
                <a:gd name="T4" fmla="*/ 22 w 24"/>
                <a:gd name="T5" fmla="*/ 6 h 9"/>
                <a:gd name="T6" fmla="*/ 24 w 24"/>
                <a:gd name="T7" fmla="*/ 9 h 9"/>
                <a:gd name="T8" fmla="*/ 0 w 24"/>
                <a:gd name="T9" fmla="*/ 0 h 9"/>
              </a:gdLst>
              <a:ahLst/>
              <a:cxnLst>
                <a:cxn ang="0">
                  <a:pos x="T0" y="T1"/>
                </a:cxn>
                <a:cxn ang="0">
                  <a:pos x="T2" y="T3"/>
                </a:cxn>
                <a:cxn ang="0">
                  <a:pos x="T4" y="T5"/>
                </a:cxn>
                <a:cxn ang="0">
                  <a:pos x="T6" y="T7"/>
                </a:cxn>
                <a:cxn ang="0">
                  <a:pos x="T8" y="T9"/>
                </a:cxn>
              </a:cxnLst>
              <a:rect l="0" t="0" r="r" b="b"/>
              <a:pathLst>
                <a:path w="24" h="9">
                  <a:moveTo>
                    <a:pt x="0" y="0"/>
                  </a:moveTo>
                  <a:lnTo>
                    <a:pt x="0" y="0"/>
                  </a:lnTo>
                  <a:cubicBezTo>
                    <a:pt x="7" y="2"/>
                    <a:pt x="19" y="5"/>
                    <a:pt x="22" y="6"/>
                  </a:cubicBezTo>
                  <a:cubicBezTo>
                    <a:pt x="23" y="7"/>
                    <a:pt x="23" y="8"/>
                    <a:pt x="24" y="9"/>
                  </a:cubicBezTo>
                  <a:cubicBezTo>
                    <a:pt x="23" y="8"/>
                    <a:pt x="6" y="3"/>
                    <a:pt x="0" y="0"/>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812" name="Freeform 1037">
              <a:extLst>
                <a:ext uri="{FF2B5EF4-FFF2-40B4-BE49-F238E27FC236}">
                  <a16:creationId xmlns:a16="http://schemas.microsoft.com/office/drawing/2014/main" id="{FC5218A9-F6A0-4A64-9B85-1BDD25C86A3B}"/>
                </a:ext>
              </a:extLst>
            </p:cNvPr>
            <p:cNvSpPr>
              <a:spLocks/>
            </p:cNvSpPr>
            <p:nvPr userDrawn="1"/>
          </p:nvSpPr>
          <p:spPr bwMode="auto">
            <a:xfrm>
              <a:off x="320" y="268"/>
              <a:ext cx="5" cy="17"/>
            </a:xfrm>
            <a:custGeom>
              <a:avLst/>
              <a:gdLst>
                <a:gd name="T0" fmla="*/ 7 w 11"/>
                <a:gd name="T1" fmla="*/ 0 h 38"/>
                <a:gd name="T2" fmla="*/ 7 w 11"/>
                <a:gd name="T3" fmla="*/ 0 h 38"/>
                <a:gd name="T4" fmla="*/ 11 w 11"/>
                <a:gd name="T5" fmla="*/ 24 h 38"/>
                <a:gd name="T6" fmla="*/ 5 w 11"/>
                <a:gd name="T7" fmla="*/ 38 h 38"/>
                <a:gd name="T8" fmla="*/ 2 w 11"/>
                <a:gd name="T9" fmla="*/ 38 h 38"/>
                <a:gd name="T10" fmla="*/ 0 w 11"/>
                <a:gd name="T11" fmla="*/ 17 h 38"/>
                <a:gd name="T12" fmla="*/ 2 w 11"/>
                <a:gd name="T13" fmla="*/ 6 h 38"/>
                <a:gd name="T14" fmla="*/ 5 w 11"/>
                <a:gd name="T15" fmla="*/ 25 h 38"/>
                <a:gd name="T16" fmla="*/ 7 w 11"/>
                <a:gd name="T17"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38">
                  <a:moveTo>
                    <a:pt x="7" y="0"/>
                  </a:moveTo>
                  <a:lnTo>
                    <a:pt x="7" y="0"/>
                  </a:lnTo>
                  <a:cubicBezTo>
                    <a:pt x="7" y="0"/>
                    <a:pt x="11" y="18"/>
                    <a:pt x="11" y="24"/>
                  </a:cubicBezTo>
                  <a:cubicBezTo>
                    <a:pt x="9" y="29"/>
                    <a:pt x="7" y="34"/>
                    <a:pt x="5" y="38"/>
                  </a:cubicBezTo>
                  <a:lnTo>
                    <a:pt x="2" y="38"/>
                  </a:lnTo>
                  <a:cubicBezTo>
                    <a:pt x="2" y="33"/>
                    <a:pt x="2" y="24"/>
                    <a:pt x="0" y="17"/>
                  </a:cubicBezTo>
                  <a:cubicBezTo>
                    <a:pt x="1" y="13"/>
                    <a:pt x="2" y="9"/>
                    <a:pt x="2" y="6"/>
                  </a:cubicBezTo>
                  <a:cubicBezTo>
                    <a:pt x="4" y="13"/>
                    <a:pt x="4" y="16"/>
                    <a:pt x="5" y="25"/>
                  </a:cubicBezTo>
                  <a:cubicBezTo>
                    <a:pt x="6" y="16"/>
                    <a:pt x="7" y="7"/>
                    <a:pt x="7" y="0"/>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813" name="Freeform 1038">
              <a:extLst>
                <a:ext uri="{FF2B5EF4-FFF2-40B4-BE49-F238E27FC236}">
                  <a16:creationId xmlns:a16="http://schemas.microsoft.com/office/drawing/2014/main" id="{BE8204BB-DE71-4688-A79A-C414AE6682C9}"/>
                </a:ext>
              </a:extLst>
            </p:cNvPr>
            <p:cNvSpPr>
              <a:spLocks/>
            </p:cNvSpPr>
            <p:nvPr userDrawn="1"/>
          </p:nvSpPr>
          <p:spPr bwMode="auto">
            <a:xfrm>
              <a:off x="311" y="269"/>
              <a:ext cx="6" cy="16"/>
            </a:xfrm>
            <a:custGeom>
              <a:avLst/>
              <a:gdLst>
                <a:gd name="T0" fmla="*/ 11 w 15"/>
                <a:gd name="T1" fmla="*/ 0 h 36"/>
                <a:gd name="T2" fmla="*/ 11 w 15"/>
                <a:gd name="T3" fmla="*/ 0 h 36"/>
                <a:gd name="T4" fmla="*/ 5 w 15"/>
                <a:gd name="T5" fmla="*/ 36 h 36"/>
                <a:gd name="T6" fmla="*/ 0 w 15"/>
                <a:gd name="T7" fmla="*/ 36 h 36"/>
                <a:gd name="T8" fmla="*/ 6 w 15"/>
                <a:gd name="T9" fmla="*/ 1 h 36"/>
                <a:gd name="T10" fmla="*/ 7 w 15"/>
                <a:gd name="T11" fmla="*/ 21 h 36"/>
                <a:gd name="T12" fmla="*/ 11 w 15"/>
                <a:gd name="T13" fmla="*/ 0 h 36"/>
              </a:gdLst>
              <a:ahLst/>
              <a:cxnLst>
                <a:cxn ang="0">
                  <a:pos x="T0" y="T1"/>
                </a:cxn>
                <a:cxn ang="0">
                  <a:pos x="T2" y="T3"/>
                </a:cxn>
                <a:cxn ang="0">
                  <a:pos x="T4" y="T5"/>
                </a:cxn>
                <a:cxn ang="0">
                  <a:pos x="T6" y="T7"/>
                </a:cxn>
                <a:cxn ang="0">
                  <a:pos x="T8" y="T9"/>
                </a:cxn>
                <a:cxn ang="0">
                  <a:pos x="T10" y="T11"/>
                </a:cxn>
                <a:cxn ang="0">
                  <a:pos x="T12" y="T13"/>
                </a:cxn>
              </a:cxnLst>
              <a:rect l="0" t="0" r="r" b="b"/>
              <a:pathLst>
                <a:path w="15" h="36">
                  <a:moveTo>
                    <a:pt x="11" y="0"/>
                  </a:moveTo>
                  <a:lnTo>
                    <a:pt x="11" y="0"/>
                  </a:lnTo>
                  <a:cubicBezTo>
                    <a:pt x="15" y="20"/>
                    <a:pt x="11" y="27"/>
                    <a:pt x="5" y="36"/>
                  </a:cubicBezTo>
                  <a:lnTo>
                    <a:pt x="0" y="36"/>
                  </a:lnTo>
                  <a:cubicBezTo>
                    <a:pt x="3" y="30"/>
                    <a:pt x="6" y="12"/>
                    <a:pt x="6" y="1"/>
                  </a:cubicBezTo>
                  <a:cubicBezTo>
                    <a:pt x="6" y="2"/>
                    <a:pt x="8" y="13"/>
                    <a:pt x="7" y="21"/>
                  </a:cubicBezTo>
                  <a:cubicBezTo>
                    <a:pt x="9" y="13"/>
                    <a:pt x="10" y="8"/>
                    <a:pt x="11" y="0"/>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814" name="Freeform 1039">
              <a:extLst>
                <a:ext uri="{FF2B5EF4-FFF2-40B4-BE49-F238E27FC236}">
                  <a16:creationId xmlns:a16="http://schemas.microsoft.com/office/drawing/2014/main" id="{972DCEFD-2789-49B5-BFD8-3A88B35D5A58}"/>
                </a:ext>
              </a:extLst>
            </p:cNvPr>
            <p:cNvSpPr>
              <a:spLocks/>
            </p:cNvSpPr>
            <p:nvPr userDrawn="1"/>
          </p:nvSpPr>
          <p:spPr bwMode="auto">
            <a:xfrm>
              <a:off x="295" y="267"/>
              <a:ext cx="13" cy="14"/>
            </a:xfrm>
            <a:custGeom>
              <a:avLst/>
              <a:gdLst>
                <a:gd name="T0" fmla="*/ 28 w 28"/>
                <a:gd name="T1" fmla="*/ 0 h 31"/>
                <a:gd name="T2" fmla="*/ 28 w 28"/>
                <a:gd name="T3" fmla="*/ 0 h 31"/>
                <a:gd name="T4" fmla="*/ 16 w 28"/>
                <a:gd name="T5" fmla="*/ 23 h 31"/>
                <a:gd name="T6" fmla="*/ 27 w 28"/>
                <a:gd name="T7" fmla="*/ 13 h 31"/>
                <a:gd name="T8" fmla="*/ 24 w 28"/>
                <a:gd name="T9" fmla="*/ 24 h 31"/>
                <a:gd name="T10" fmla="*/ 0 w 28"/>
                <a:gd name="T11" fmla="*/ 20 h 31"/>
                <a:gd name="T12" fmla="*/ 28 w 28"/>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28" h="31">
                  <a:moveTo>
                    <a:pt x="28" y="0"/>
                  </a:moveTo>
                  <a:lnTo>
                    <a:pt x="28" y="0"/>
                  </a:lnTo>
                  <a:cubicBezTo>
                    <a:pt x="28" y="10"/>
                    <a:pt x="23" y="20"/>
                    <a:pt x="16" y="23"/>
                  </a:cubicBezTo>
                  <a:cubicBezTo>
                    <a:pt x="24" y="21"/>
                    <a:pt x="27" y="13"/>
                    <a:pt x="27" y="13"/>
                  </a:cubicBezTo>
                  <a:cubicBezTo>
                    <a:pt x="27" y="15"/>
                    <a:pt x="26" y="21"/>
                    <a:pt x="24" y="24"/>
                  </a:cubicBezTo>
                  <a:cubicBezTo>
                    <a:pt x="16" y="31"/>
                    <a:pt x="3" y="29"/>
                    <a:pt x="0" y="20"/>
                  </a:cubicBezTo>
                  <a:cubicBezTo>
                    <a:pt x="14" y="26"/>
                    <a:pt x="24" y="15"/>
                    <a:pt x="28" y="0"/>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815" name="Freeform 1040">
              <a:extLst>
                <a:ext uri="{FF2B5EF4-FFF2-40B4-BE49-F238E27FC236}">
                  <a16:creationId xmlns:a16="http://schemas.microsoft.com/office/drawing/2014/main" id="{363D28F4-2835-41F4-9E22-18A88590F598}"/>
                </a:ext>
              </a:extLst>
            </p:cNvPr>
            <p:cNvSpPr>
              <a:spLocks/>
            </p:cNvSpPr>
            <p:nvPr userDrawn="1"/>
          </p:nvSpPr>
          <p:spPr bwMode="auto">
            <a:xfrm>
              <a:off x="231" y="268"/>
              <a:ext cx="26" cy="15"/>
            </a:xfrm>
            <a:custGeom>
              <a:avLst/>
              <a:gdLst>
                <a:gd name="T0" fmla="*/ 0 w 59"/>
                <a:gd name="T1" fmla="*/ 7 h 34"/>
                <a:gd name="T2" fmla="*/ 0 w 59"/>
                <a:gd name="T3" fmla="*/ 7 h 34"/>
                <a:gd name="T4" fmla="*/ 24 w 59"/>
                <a:gd name="T5" fmla="*/ 4 h 34"/>
                <a:gd name="T6" fmla="*/ 47 w 59"/>
                <a:gd name="T7" fmla="*/ 15 h 34"/>
                <a:gd name="T8" fmla="*/ 48 w 59"/>
                <a:gd name="T9" fmla="*/ 21 h 34"/>
                <a:gd name="T10" fmla="*/ 24 w 59"/>
                <a:gd name="T11" fmla="*/ 15 h 34"/>
                <a:gd name="T12" fmla="*/ 50 w 59"/>
                <a:gd name="T13" fmla="*/ 25 h 34"/>
                <a:gd name="T14" fmla="*/ 59 w 59"/>
                <a:gd name="T15" fmla="*/ 34 h 34"/>
                <a:gd name="T16" fmla="*/ 13 w 59"/>
                <a:gd name="T17" fmla="*/ 24 h 34"/>
                <a:gd name="T18" fmla="*/ 0 w 59"/>
                <a:gd name="T19" fmla="*/ 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 h="34">
                  <a:moveTo>
                    <a:pt x="0" y="7"/>
                  </a:moveTo>
                  <a:lnTo>
                    <a:pt x="0" y="7"/>
                  </a:lnTo>
                  <a:cubicBezTo>
                    <a:pt x="6" y="2"/>
                    <a:pt x="15" y="0"/>
                    <a:pt x="24" y="4"/>
                  </a:cubicBezTo>
                  <a:cubicBezTo>
                    <a:pt x="26" y="5"/>
                    <a:pt x="41" y="12"/>
                    <a:pt x="47" y="15"/>
                  </a:cubicBezTo>
                  <a:cubicBezTo>
                    <a:pt x="47" y="17"/>
                    <a:pt x="48" y="20"/>
                    <a:pt x="48" y="21"/>
                  </a:cubicBezTo>
                  <a:cubicBezTo>
                    <a:pt x="43" y="19"/>
                    <a:pt x="33" y="16"/>
                    <a:pt x="24" y="15"/>
                  </a:cubicBezTo>
                  <a:cubicBezTo>
                    <a:pt x="34" y="21"/>
                    <a:pt x="46" y="24"/>
                    <a:pt x="50" y="25"/>
                  </a:cubicBezTo>
                  <a:cubicBezTo>
                    <a:pt x="52" y="28"/>
                    <a:pt x="54" y="31"/>
                    <a:pt x="59" y="34"/>
                  </a:cubicBezTo>
                  <a:cubicBezTo>
                    <a:pt x="44" y="31"/>
                    <a:pt x="25" y="29"/>
                    <a:pt x="13" y="24"/>
                  </a:cubicBezTo>
                  <a:cubicBezTo>
                    <a:pt x="9" y="22"/>
                    <a:pt x="1" y="15"/>
                    <a:pt x="0" y="7"/>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816" name="Freeform 1041">
              <a:extLst>
                <a:ext uri="{FF2B5EF4-FFF2-40B4-BE49-F238E27FC236}">
                  <a16:creationId xmlns:a16="http://schemas.microsoft.com/office/drawing/2014/main" id="{F3B01086-F6BD-4BAC-83DD-977895178D97}"/>
                </a:ext>
              </a:extLst>
            </p:cNvPr>
            <p:cNvSpPr>
              <a:spLocks/>
            </p:cNvSpPr>
            <p:nvPr userDrawn="1"/>
          </p:nvSpPr>
          <p:spPr bwMode="auto">
            <a:xfrm>
              <a:off x="250" y="268"/>
              <a:ext cx="6" cy="3"/>
            </a:xfrm>
            <a:custGeom>
              <a:avLst/>
              <a:gdLst>
                <a:gd name="T0" fmla="*/ 0 w 14"/>
                <a:gd name="T1" fmla="*/ 0 h 8"/>
                <a:gd name="T2" fmla="*/ 0 w 14"/>
                <a:gd name="T3" fmla="*/ 0 h 8"/>
                <a:gd name="T4" fmla="*/ 14 w 14"/>
                <a:gd name="T5" fmla="*/ 8 h 8"/>
                <a:gd name="T6" fmla="*/ 12 w 14"/>
                <a:gd name="T7" fmla="*/ 8 h 8"/>
                <a:gd name="T8" fmla="*/ 0 w 14"/>
                <a:gd name="T9" fmla="*/ 0 h 8"/>
              </a:gdLst>
              <a:ahLst/>
              <a:cxnLst>
                <a:cxn ang="0">
                  <a:pos x="T0" y="T1"/>
                </a:cxn>
                <a:cxn ang="0">
                  <a:pos x="T2" y="T3"/>
                </a:cxn>
                <a:cxn ang="0">
                  <a:pos x="T4" y="T5"/>
                </a:cxn>
                <a:cxn ang="0">
                  <a:pos x="T6" y="T7"/>
                </a:cxn>
                <a:cxn ang="0">
                  <a:pos x="T8" y="T9"/>
                </a:cxn>
              </a:cxnLst>
              <a:rect l="0" t="0" r="r" b="b"/>
              <a:pathLst>
                <a:path w="14" h="8">
                  <a:moveTo>
                    <a:pt x="0" y="0"/>
                  </a:moveTo>
                  <a:lnTo>
                    <a:pt x="0" y="0"/>
                  </a:lnTo>
                  <a:cubicBezTo>
                    <a:pt x="5" y="2"/>
                    <a:pt x="10" y="6"/>
                    <a:pt x="14" y="8"/>
                  </a:cubicBezTo>
                  <a:lnTo>
                    <a:pt x="12" y="8"/>
                  </a:lnTo>
                  <a:cubicBezTo>
                    <a:pt x="8" y="6"/>
                    <a:pt x="5" y="3"/>
                    <a:pt x="0" y="0"/>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817" name="Freeform 1042">
              <a:extLst>
                <a:ext uri="{FF2B5EF4-FFF2-40B4-BE49-F238E27FC236}">
                  <a16:creationId xmlns:a16="http://schemas.microsoft.com/office/drawing/2014/main" id="{63829EBF-2166-401B-8580-7BA727E8E07A}"/>
                </a:ext>
              </a:extLst>
            </p:cNvPr>
            <p:cNvSpPr>
              <a:spLocks/>
            </p:cNvSpPr>
            <p:nvPr userDrawn="1"/>
          </p:nvSpPr>
          <p:spPr bwMode="auto">
            <a:xfrm>
              <a:off x="298" y="263"/>
              <a:ext cx="16" cy="22"/>
            </a:xfrm>
            <a:custGeom>
              <a:avLst/>
              <a:gdLst>
                <a:gd name="T0" fmla="*/ 34 w 37"/>
                <a:gd name="T1" fmla="*/ 0 h 50"/>
                <a:gd name="T2" fmla="*/ 34 w 37"/>
                <a:gd name="T3" fmla="*/ 0 h 50"/>
                <a:gd name="T4" fmla="*/ 18 w 37"/>
                <a:gd name="T5" fmla="*/ 50 h 50"/>
                <a:gd name="T6" fmla="*/ 0 w 37"/>
                <a:gd name="T7" fmla="*/ 50 h 50"/>
                <a:gd name="T8" fmla="*/ 2 w 37"/>
                <a:gd name="T9" fmla="*/ 49 h 50"/>
                <a:gd name="T10" fmla="*/ 32 w 37"/>
                <a:gd name="T11" fmla="*/ 0 h 50"/>
                <a:gd name="T12" fmla="*/ 31 w 37"/>
                <a:gd name="T13" fmla="*/ 19 h 50"/>
                <a:gd name="T14" fmla="*/ 34 w 37"/>
                <a:gd name="T15" fmla="*/ 0 h 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50">
                  <a:moveTo>
                    <a:pt x="34" y="0"/>
                  </a:moveTo>
                  <a:lnTo>
                    <a:pt x="34" y="0"/>
                  </a:lnTo>
                  <a:cubicBezTo>
                    <a:pt x="37" y="21"/>
                    <a:pt x="31" y="38"/>
                    <a:pt x="18" y="50"/>
                  </a:cubicBezTo>
                  <a:lnTo>
                    <a:pt x="0" y="50"/>
                  </a:lnTo>
                  <a:lnTo>
                    <a:pt x="2" y="49"/>
                  </a:lnTo>
                  <a:cubicBezTo>
                    <a:pt x="21" y="42"/>
                    <a:pt x="29" y="25"/>
                    <a:pt x="32" y="0"/>
                  </a:cubicBezTo>
                  <a:cubicBezTo>
                    <a:pt x="32" y="5"/>
                    <a:pt x="32" y="14"/>
                    <a:pt x="31" y="19"/>
                  </a:cubicBezTo>
                  <a:cubicBezTo>
                    <a:pt x="33" y="13"/>
                    <a:pt x="33" y="6"/>
                    <a:pt x="34" y="0"/>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818" name="Freeform 1043">
              <a:extLst>
                <a:ext uri="{FF2B5EF4-FFF2-40B4-BE49-F238E27FC236}">
                  <a16:creationId xmlns:a16="http://schemas.microsoft.com/office/drawing/2014/main" id="{03DC7F9B-32DC-4B17-B6E5-578B7F14EE56}"/>
                </a:ext>
              </a:extLst>
            </p:cNvPr>
            <p:cNvSpPr>
              <a:spLocks/>
            </p:cNvSpPr>
            <p:nvPr userDrawn="1"/>
          </p:nvSpPr>
          <p:spPr bwMode="auto">
            <a:xfrm>
              <a:off x="197" y="261"/>
              <a:ext cx="39" cy="21"/>
            </a:xfrm>
            <a:custGeom>
              <a:avLst/>
              <a:gdLst>
                <a:gd name="T0" fmla="*/ 0 w 87"/>
                <a:gd name="T1" fmla="*/ 3 h 45"/>
                <a:gd name="T2" fmla="*/ 0 w 87"/>
                <a:gd name="T3" fmla="*/ 3 h 45"/>
                <a:gd name="T4" fmla="*/ 40 w 87"/>
                <a:gd name="T5" fmla="*/ 8 h 45"/>
                <a:gd name="T6" fmla="*/ 72 w 87"/>
                <a:gd name="T7" fmla="*/ 23 h 45"/>
                <a:gd name="T8" fmla="*/ 76 w 87"/>
                <a:gd name="T9" fmla="*/ 31 h 45"/>
                <a:gd name="T10" fmla="*/ 28 w 87"/>
                <a:gd name="T11" fmla="*/ 17 h 45"/>
                <a:gd name="T12" fmla="*/ 83 w 87"/>
                <a:gd name="T13" fmla="*/ 38 h 45"/>
                <a:gd name="T14" fmla="*/ 87 w 87"/>
                <a:gd name="T15" fmla="*/ 42 h 45"/>
                <a:gd name="T16" fmla="*/ 80 w 87"/>
                <a:gd name="T17" fmla="*/ 45 h 45"/>
                <a:gd name="T18" fmla="*/ 43 w 87"/>
                <a:gd name="T19" fmla="*/ 37 h 45"/>
                <a:gd name="T20" fmla="*/ 0 w 87"/>
                <a:gd name="T21" fmla="*/ 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7" h="45">
                  <a:moveTo>
                    <a:pt x="0" y="3"/>
                  </a:moveTo>
                  <a:lnTo>
                    <a:pt x="0" y="3"/>
                  </a:lnTo>
                  <a:cubicBezTo>
                    <a:pt x="10" y="0"/>
                    <a:pt x="30" y="4"/>
                    <a:pt x="40" y="8"/>
                  </a:cubicBezTo>
                  <a:cubicBezTo>
                    <a:pt x="46" y="11"/>
                    <a:pt x="67" y="19"/>
                    <a:pt x="72" y="23"/>
                  </a:cubicBezTo>
                  <a:cubicBezTo>
                    <a:pt x="74" y="26"/>
                    <a:pt x="74" y="28"/>
                    <a:pt x="76" y="31"/>
                  </a:cubicBezTo>
                  <a:cubicBezTo>
                    <a:pt x="68" y="28"/>
                    <a:pt x="49" y="21"/>
                    <a:pt x="28" y="17"/>
                  </a:cubicBezTo>
                  <a:cubicBezTo>
                    <a:pt x="43" y="24"/>
                    <a:pt x="68" y="33"/>
                    <a:pt x="83" y="38"/>
                  </a:cubicBezTo>
                  <a:cubicBezTo>
                    <a:pt x="84" y="39"/>
                    <a:pt x="86" y="41"/>
                    <a:pt x="87" y="42"/>
                  </a:cubicBezTo>
                  <a:cubicBezTo>
                    <a:pt x="84" y="42"/>
                    <a:pt x="82" y="44"/>
                    <a:pt x="80" y="45"/>
                  </a:cubicBezTo>
                  <a:cubicBezTo>
                    <a:pt x="75" y="45"/>
                    <a:pt x="49" y="39"/>
                    <a:pt x="43" y="37"/>
                  </a:cubicBezTo>
                  <a:cubicBezTo>
                    <a:pt x="24" y="31"/>
                    <a:pt x="2" y="18"/>
                    <a:pt x="0" y="3"/>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819" name="Freeform 1044">
              <a:extLst>
                <a:ext uri="{FF2B5EF4-FFF2-40B4-BE49-F238E27FC236}">
                  <a16:creationId xmlns:a16="http://schemas.microsoft.com/office/drawing/2014/main" id="{1E8AB6AD-DFA1-43A1-99D0-E53C0390B0F6}"/>
                </a:ext>
              </a:extLst>
            </p:cNvPr>
            <p:cNvSpPr>
              <a:spLocks/>
            </p:cNvSpPr>
            <p:nvPr userDrawn="1"/>
          </p:nvSpPr>
          <p:spPr bwMode="auto">
            <a:xfrm>
              <a:off x="222" y="260"/>
              <a:ext cx="13" cy="8"/>
            </a:xfrm>
            <a:custGeom>
              <a:avLst/>
              <a:gdLst>
                <a:gd name="T0" fmla="*/ 0 w 29"/>
                <a:gd name="T1" fmla="*/ 0 h 16"/>
                <a:gd name="T2" fmla="*/ 0 w 29"/>
                <a:gd name="T3" fmla="*/ 0 h 16"/>
                <a:gd name="T4" fmla="*/ 29 w 29"/>
                <a:gd name="T5" fmla="*/ 15 h 16"/>
                <a:gd name="T6" fmla="*/ 25 w 29"/>
                <a:gd name="T7" fmla="*/ 16 h 16"/>
                <a:gd name="T8" fmla="*/ 0 w 29"/>
                <a:gd name="T9" fmla="*/ 0 h 16"/>
              </a:gdLst>
              <a:ahLst/>
              <a:cxnLst>
                <a:cxn ang="0">
                  <a:pos x="T0" y="T1"/>
                </a:cxn>
                <a:cxn ang="0">
                  <a:pos x="T2" y="T3"/>
                </a:cxn>
                <a:cxn ang="0">
                  <a:pos x="T4" y="T5"/>
                </a:cxn>
                <a:cxn ang="0">
                  <a:pos x="T6" y="T7"/>
                </a:cxn>
                <a:cxn ang="0">
                  <a:pos x="T8" y="T9"/>
                </a:cxn>
              </a:cxnLst>
              <a:rect l="0" t="0" r="r" b="b"/>
              <a:pathLst>
                <a:path w="29" h="16">
                  <a:moveTo>
                    <a:pt x="0" y="0"/>
                  </a:moveTo>
                  <a:lnTo>
                    <a:pt x="0" y="0"/>
                  </a:lnTo>
                  <a:cubicBezTo>
                    <a:pt x="10" y="5"/>
                    <a:pt x="27" y="14"/>
                    <a:pt x="29" y="15"/>
                  </a:cubicBezTo>
                  <a:cubicBezTo>
                    <a:pt x="28" y="15"/>
                    <a:pt x="27" y="15"/>
                    <a:pt x="25" y="16"/>
                  </a:cubicBezTo>
                  <a:cubicBezTo>
                    <a:pt x="25" y="16"/>
                    <a:pt x="7" y="6"/>
                    <a:pt x="0" y="0"/>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820" name="Freeform 1045">
              <a:extLst>
                <a:ext uri="{FF2B5EF4-FFF2-40B4-BE49-F238E27FC236}">
                  <a16:creationId xmlns:a16="http://schemas.microsoft.com/office/drawing/2014/main" id="{10B85B07-1258-4F98-B9E9-4C86D2ACE089}"/>
                </a:ext>
              </a:extLst>
            </p:cNvPr>
            <p:cNvSpPr>
              <a:spLocks/>
            </p:cNvSpPr>
            <p:nvPr userDrawn="1"/>
          </p:nvSpPr>
          <p:spPr bwMode="auto">
            <a:xfrm>
              <a:off x="315" y="257"/>
              <a:ext cx="6" cy="25"/>
            </a:xfrm>
            <a:custGeom>
              <a:avLst/>
              <a:gdLst>
                <a:gd name="T0" fmla="*/ 3 w 12"/>
                <a:gd name="T1" fmla="*/ 0 h 55"/>
                <a:gd name="T2" fmla="*/ 3 w 12"/>
                <a:gd name="T3" fmla="*/ 0 h 55"/>
                <a:gd name="T4" fmla="*/ 12 w 12"/>
                <a:gd name="T5" fmla="*/ 27 h 55"/>
                <a:gd name="T6" fmla="*/ 3 w 12"/>
                <a:gd name="T7" fmla="*/ 55 h 55"/>
                <a:gd name="T8" fmla="*/ 0 w 12"/>
                <a:gd name="T9" fmla="*/ 24 h 55"/>
                <a:gd name="T10" fmla="*/ 1 w 12"/>
                <a:gd name="T11" fmla="*/ 1 h 55"/>
                <a:gd name="T12" fmla="*/ 7 w 12"/>
                <a:gd name="T13" fmla="*/ 28 h 55"/>
                <a:gd name="T14" fmla="*/ 3 w 12"/>
                <a:gd name="T15" fmla="*/ 0 h 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55">
                  <a:moveTo>
                    <a:pt x="3" y="0"/>
                  </a:moveTo>
                  <a:lnTo>
                    <a:pt x="3" y="0"/>
                  </a:lnTo>
                  <a:cubicBezTo>
                    <a:pt x="6" y="6"/>
                    <a:pt x="12" y="22"/>
                    <a:pt x="12" y="27"/>
                  </a:cubicBezTo>
                  <a:cubicBezTo>
                    <a:pt x="12" y="39"/>
                    <a:pt x="6" y="48"/>
                    <a:pt x="3" y="55"/>
                  </a:cubicBezTo>
                  <a:cubicBezTo>
                    <a:pt x="4" y="45"/>
                    <a:pt x="3" y="33"/>
                    <a:pt x="0" y="24"/>
                  </a:cubicBezTo>
                  <a:cubicBezTo>
                    <a:pt x="1" y="17"/>
                    <a:pt x="1" y="8"/>
                    <a:pt x="1" y="1"/>
                  </a:cubicBezTo>
                  <a:cubicBezTo>
                    <a:pt x="2" y="4"/>
                    <a:pt x="6" y="19"/>
                    <a:pt x="7" y="28"/>
                  </a:cubicBezTo>
                  <a:cubicBezTo>
                    <a:pt x="7" y="20"/>
                    <a:pt x="4" y="6"/>
                    <a:pt x="3" y="0"/>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821" name="Freeform 1046">
              <a:extLst>
                <a:ext uri="{FF2B5EF4-FFF2-40B4-BE49-F238E27FC236}">
                  <a16:creationId xmlns:a16="http://schemas.microsoft.com/office/drawing/2014/main" id="{05C5FFA8-F8FF-4841-A90C-61E7E95BDA5D}"/>
                </a:ext>
              </a:extLst>
            </p:cNvPr>
            <p:cNvSpPr>
              <a:spLocks/>
            </p:cNvSpPr>
            <p:nvPr userDrawn="1"/>
          </p:nvSpPr>
          <p:spPr bwMode="auto">
            <a:xfrm>
              <a:off x="323" y="257"/>
              <a:ext cx="7" cy="27"/>
            </a:xfrm>
            <a:custGeom>
              <a:avLst/>
              <a:gdLst>
                <a:gd name="T0" fmla="*/ 0 w 15"/>
                <a:gd name="T1" fmla="*/ 0 h 60"/>
                <a:gd name="T2" fmla="*/ 0 w 15"/>
                <a:gd name="T3" fmla="*/ 0 h 60"/>
                <a:gd name="T4" fmla="*/ 7 w 15"/>
                <a:gd name="T5" fmla="*/ 29 h 60"/>
                <a:gd name="T6" fmla="*/ 2 w 15"/>
                <a:gd name="T7" fmla="*/ 1 h 60"/>
                <a:gd name="T8" fmla="*/ 7 w 15"/>
                <a:gd name="T9" fmla="*/ 15 h 60"/>
                <a:gd name="T10" fmla="*/ 15 w 15"/>
                <a:gd name="T11" fmla="*/ 42 h 60"/>
                <a:gd name="T12" fmla="*/ 7 w 15"/>
                <a:gd name="T13" fmla="*/ 60 h 60"/>
                <a:gd name="T14" fmla="*/ 4 w 15"/>
                <a:gd name="T15" fmla="*/ 31 h 60"/>
                <a:gd name="T16" fmla="*/ 1 w 15"/>
                <a:gd name="T17" fmla="*/ 20 h 60"/>
                <a:gd name="T18" fmla="*/ 0 w 15"/>
                <a:gd name="T19"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60">
                  <a:moveTo>
                    <a:pt x="0" y="0"/>
                  </a:moveTo>
                  <a:lnTo>
                    <a:pt x="0" y="0"/>
                  </a:lnTo>
                  <a:cubicBezTo>
                    <a:pt x="1" y="6"/>
                    <a:pt x="7" y="26"/>
                    <a:pt x="7" y="29"/>
                  </a:cubicBezTo>
                  <a:cubicBezTo>
                    <a:pt x="6" y="19"/>
                    <a:pt x="4" y="10"/>
                    <a:pt x="2" y="1"/>
                  </a:cubicBezTo>
                  <a:cubicBezTo>
                    <a:pt x="2" y="1"/>
                    <a:pt x="6" y="12"/>
                    <a:pt x="7" y="15"/>
                  </a:cubicBezTo>
                  <a:cubicBezTo>
                    <a:pt x="9" y="22"/>
                    <a:pt x="14" y="35"/>
                    <a:pt x="15" y="42"/>
                  </a:cubicBezTo>
                  <a:cubicBezTo>
                    <a:pt x="13" y="49"/>
                    <a:pt x="10" y="54"/>
                    <a:pt x="7" y="60"/>
                  </a:cubicBezTo>
                  <a:cubicBezTo>
                    <a:pt x="7" y="50"/>
                    <a:pt x="6" y="41"/>
                    <a:pt x="4" y="31"/>
                  </a:cubicBezTo>
                  <a:cubicBezTo>
                    <a:pt x="3" y="28"/>
                    <a:pt x="1" y="24"/>
                    <a:pt x="1" y="20"/>
                  </a:cubicBezTo>
                  <a:cubicBezTo>
                    <a:pt x="0" y="14"/>
                    <a:pt x="0" y="4"/>
                    <a:pt x="0" y="0"/>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822" name="Freeform 1047">
              <a:extLst>
                <a:ext uri="{FF2B5EF4-FFF2-40B4-BE49-F238E27FC236}">
                  <a16:creationId xmlns:a16="http://schemas.microsoft.com/office/drawing/2014/main" id="{899B15A0-286E-4763-9633-0ABE944149C6}"/>
                </a:ext>
              </a:extLst>
            </p:cNvPr>
            <p:cNvSpPr>
              <a:spLocks/>
            </p:cNvSpPr>
            <p:nvPr userDrawn="1"/>
          </p:nvSpPr>
          <p:spPr bwMode="auto">
            <a:xfrm>
              <a:off x="235" y="256"/>
              <a:ext cx="26" cy="18"/>
            </a:xfrm>
            <a:custGeom>
              <a:avLst/>
              <a:gdLst>
                <a:gd name="T0" fmla="*/ 0 w 58"/>
                <a:gd name="T1" fmla="*/ 0 h 39"/>
                <a:gd name="T2" fmla="*/ 0 w 58"/>
                <a:gd name="T3" fmla="*/ 0 h 39"/>
                <a:gd name="T4" fmla="*/ 58 w 58"/>
                <a:gd name="T5" fmla="*/ 34 h 39"/>
                <a:gd name="T6" fmla="*/ 51 w 58"/>
                <a:gd name="T7" fmla="*/ 34 h 39"/>
                <a:gd name="T8" fmla="*/ 23 w 58"/>
                <a:gd name="T9" fmla="*/ 18 h 39"/>
                <a:gd name="T10" fmla="*/ 45 w 58"/>
                <a:gd name="T11" fmla="*/ 35 h 39"/>
                <a:gd name="T12" fmla="*/ 38 w 58"/>
                <a:gd name="T13" fmla="*/ 39 h 39"/>
                <a:gd name="T14" fmla="*/ 12 w 58"/>
                <a:gd name="T15" fmla="*/ 26 h 39"/>
                <a:gd name="T16" fmla="*/ 0 w 58"/>
                <a:gd name="T17"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39">
                  <a:moveTo>
                    <a:pt x="0" y="0"/>
                  </a:moveTo>
                  <a:lnTo>
                    <a:pt x="0" y="0"/>
                  </a:lnTo>
                  <a:cubicBezTo>
                    <a:pt x="27" y="2"/>
                    <a:pt x="41" y="22"/>
                    <a:pt x="58" y="34"/>
                  </a:cubicBezTo>
                  <a:cubicBezTo>
                    <a:pt x="56" y="34"/>
                    <a:pt x="54" y="34"/>
                    <a:pt x="51" y="34"/>
                  </a:cubicBezTo>
                  <a:cubicBezTo>
                    <a:pt x="48" y="33"/>
                    <a:pt x="33" y="22"/>
                    <a:pt x="23" y="18"/>
                  </a:cubicBezTo>
                  <a:cubicBezTo>
                    <a:pt x="28" y="25"/>
                    <a:pt x="38" y="29"/>
                    <a:pt x="45" y="35"/>
                  </a:cubicBezTo>
                  <a:cubicBezTo>
                    <a:pt x="43" y="36"/>
                    <a:pt x="41" y="37"/>
                    <a:pt x="38" y="39"/>
                  </a:cubicBezTo>
                  <a:cubicBezTo>
                    <a:pt x="34" y="37"/>
                    <a:pt x="18" y="28"/>
                    <a:pt x="12" y="26"/>
                  </a:cubicBezTo>
                  <a:cubicBezTo>
                    <a:pt x="5" y="18"/>
                    <a:pt x="0" y="8"/>
                    <a:pt x="0" y="0"/>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823" name="Freeform 1048">
              <a:extLst>
                <a:ext uri="{FF2B5EF4-FFF2-40B4-BE49-F238E27FC236}">
                  <a16:creationId xmlns:a16="http://schemas.microsoft.com/office/drawing/2014/main" id="{F249FA72-B1A4-4B18-938D-C32507A43364}"/>
                </a:ext>
              </a:extLst>
            </p:cNvPr>
            <p:cNvSpPr>
              <a:spLocks/>
            </p:cNvSpPr>
            <p:nvPr userDrawn="1"/>
          </p:nvSpPr>
          <p:spPr bwMode="auto">
            <a:xfrm>
              <a:off x="251" y="255"/>
              <a:ext cx="3" cy="4"/>
            </a:xfrm>
            <a:custGeom>
              <a:avLst/>
              <a:gdLst>
                <a:gd name="T0" fmla="*/ 0 w 7"/>
                <a:gd name="T1" fmla="*/ 0 h 10"/>
                <a:gd name="T2" fmla="*/ 0 w 7"/>
                <a:gd name="T3" fmla="*/ 0 h 10"/>
                <a:gd name="T4" fmla="*/ 7 w 7"/>
                <a:gd name="T5" fmla="*/ 7 h 10"/>
                <a:gd name="T6" fmla="*/ 7 w 7"/>
                <a:gd name="T7" fmla="*/ 10 h 10"/>
                <a:gd name="T8" fmla="*/ 0 w 7"/>
                <a:gd name="T9" fmla="*/ 0 h 10"/>
              </a:gdLst>
              <a:ahLst/>
              <a:cxnLst>
                <a:cxn ang="0">
                  <a:pos x="T0" y="T1"/>
                </a:cxn>
                <a:cxn ang="0">
                  <a:pos x="T2" y="T3"/>
                </a:cxn>
                <a:cxn ang="0">
                  <a:pos x="T4" y="T5"/>
                </a:cxn>
                <a:cxn ang="0">
                  <a:pos x="T6" y="T7"/>
                </a:cxn>
                <a:cxn ang="0">
                  <a:pos x="T8" y="T9"/>
                </a:cxn>
              </a:cxnLst>
              <a:rect l="0" t="0" r="r" b="b"/>
              <a:pathLst>
                <a:path w="7" h="10">
                  <a:moveTo>
                    <a:pt x="0" y="0"/>
                  </a:moveTo>
                  <a:lnTo>
                    <a:pt x="0" y="0"/>
                  </a:lnTo>
                  <a:cubicBezTo>
                    <a:pt x="2" y="2"/>
                    <a:pt x="5" y="5"/>
                    <a:pt x="7" y="7"/>
                  </a:cubicBezTo>
                  <a:cubicBezTo>
                    <a:pt x="7" y="8"/>
                    <a:pt x="7" y="9"/>
                    <a:pt x="7" y="10"/>
                  </a:cubicBezTo>
                  <a:cubicBezTo>
                    <a:pt x="5" y="7"/>
                    <a:pt x="1" y="2"/>
                    <a:pt x="0" y="0"/>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824" name="Freeform 1049">
              <a:extLst>
                <a:ext uri="{FF2B5EF4-FFF2-40B4-BE49-F238E27FC236}">
                  <a16:creationId xmlns:a16="http://schemas.microsoft.com/office/drawing/2014/main" id="{505269B3-5610-43EE-9EC2-32EB57A020D4}"/>
                </a:ext>
              </a:extLst>
            </p:cNvPr>
            <p:cNvSpPr>
              <a:spLocks/>
            </p:cNvSpPr>
            <p:nvPr userDrawn="1"/>
          </p:nvSpPr>
          <p:spPr bwMode="auto">
            <a:xfrm>
              <a:off x="252" y="251"/>
              <a:ext cx="45" cy="64"/>
            </a:xfrm>
            <a:custGeom>
              <a:avLst/>
              <a:gdLst>
                <a:gd name="T0" fmla="*/ 13 w 100"/>
                <a:gd name="T1" fmla="*/ 95 h 142"/>
                <a:gd name="T2" fmla="*/ 13 w 100"/>
                <a:gd name="T3" fmla="*/ 95 h 142"/>
                <a:gd name="T4" fmla="*/ 0 w 100"/>
                <a:gd name="T5" fmla="*/ 82 h 142"/>
                <a:gd name="T6" fmla="*/ 16 w 100"/>
                <a:gd name="T7" fmla="*/ 74 h 142"/>
                <a:gd name="T8" fmla="*/ 30 w 100"/>
                <a:gd name="T9" fmla="*/ 78 h 142"/>
                <a:gd name="T10" fmla="*/ 31 w 100"/>
                <a:gd name="T11" fmla="*/ 76 h 142"/>
                <a:gd name="T12" fmla="*/ 2 w 100"/>
                <a:gd name="T13" fmla="*/ 51 h 142"/>
                <a:gd name="T14" fmla="*/ 37 w 100"/>
                <a:gd name="T15" fmla="*/ 61 h 142"/>
                <a:gd name="T16" fmla="*/ 38 w 100"/>
                <a:gd name="T17" fmla="*/ 60 h 142"/>
                <a:gd name="T18" fmla="*/ 14 w 100"/>
                <a:gd name="T19" fmla="*/ 36 h 142"/>
                <a:gd name="T20" fmla="*/ 8 w 100"/>
                <a:gd name="T21" fmla="*/ 0 h 142"/>
                <a:gd name="T22" fmla="*/ 55 w 100"/>
                <a:gd name="T23" fmla="*/ 52 h 142"/>
                <a:gd name="T24" fmla="*/ 42 w 100"/>
                <a:gd name="T25" fmla="*/ 83 h 142"/>
                <a:gd name="T26" fmla="*/ 62 w 100"/>
                <a:gd name="T27" fmla="*/ 110 h 142"/>
                <a:gd name="T28" fmla="*/ 93 w 100"/>
                <a:gd name="T29" fmla="*/ 98 h 142"/>
                <a:gd name="T30" fmla="*/ 100 w 100"/>
                <a:gd name="T31" fmla="*/ 98 h 142"/>
                <a:gd name="T32" fmla="*/ 100 w 100"/>
                <a:gd name="T33" fmla="*/ 110 h 142"/>
                <a:gd name="T34" fmla="*/ 98 w 100"/>
                <a:gd name="T35" fmla="*/ 112 h 142"/>
                <a:gd name="T36" fmla="*/ 100 w 100"/>
                <a:gd name="T37" fmla="*/ 120 h 142"/>
                <a:gd name="T38" fmla="*/ 100 w 100"/>
                <a:gd name="T39" fmla="*/ 129 h 142"/>
                <a:gd name="T40" fmla="*/ 96 w 100"/>
                <a:gd name="T41" fmla="*/ 126 h 142"/>
                <a:gd name="T42" fmla="*/ 100 w 100"/>
                <a:gd name="T43" fmla="*/ 131 h 142"/>
                <a:gd name="T44" fmla="*/ 100 w 100"/>
                <a:gd name="T45" fmla="*/ 133 h 142"/>
                <a:gd name="T46" fmla="*/ 96 w 100"/>
                <a:gd name="T47" fmla="*/ 131 h 142"/>
                <a:gd name="T48" fmla="*/ 91 w 100"/>
                <a:gd name="T49" fmla="*/ 115 h 142"/>
                <a:gd name="T50" fmla="*/ 89 w 100"/>
                <a:gd name="T51" fmla="*/ 116 h 142"/>
                <a:gd name="T52" fmla="*/ 94 w 100"/>
                <a:gd name="T53" fmla="*/ 130 h 142"/>
                <a:gd name="T54" fmla="*/ 87 w 100"/>
                <a:gd name="T55" fmla="*/ 142 h 142"/>
                <a:gd name="T56" fmla="*/ 74 w 100"/>
                <a:gd name="T57" fmla="*/ 134 h 142"/>
                <a:gd name="T58" fmla="*/ 72 w 100"/>
                <a:gd name="T59" fmla="*/ 120 h 142"/>
                <a:gd name="T60" fmla="*/ 70 w 100"/>
                <a:gd name="T61" fmla="*/ 120 h 142"/>
                <a:gd name="T62" fmla="*/ 71 w 100"/>
                <a:gd name="T63" fmla="*/ 133 h 142"/>
                <a:gd name="T64" fmla="*/ 61 w 100"/>
                <a:gd name="T65" fmla="*/ 142 h 142"/>
                <a:gd name="T66" fmla="*/ 52 w 100"/>
                <a:gd name="T67" fmla="*/ 132 h 142"/>
                <a:gd name="T68" fmla="*/ 55 w 100"/>
                <a:gd name="T69" fmla="*/ 119 h 142"/>
                <a:gd name="T70" fmla="*/ 54 w 100"/>
                <a:gd name="T71" fmla="*/ 118 h 142"/>
                <a:gd name="T72" fmla="*/ 48 w 100"/>
                <a:gd name="T73" fmla="*/ 133 h 142"/>
                <a:gd name="T74" fmla="*/ 34 w 100"/>
                <a:gd name="T75" fmla="*/ 134 h 142"/>
                <a:gd name="T76" fmla="*/ 30 w 100"/>
                <a:gd name="T77" fmla="*/ 121 h 142"/>
                <a:gd name="T78" fmla="*/ 38 w 100"/>
                <a:gd name="T79" fmla="*/ 111 h 142"/>
                <a:gd name="T80" fmla="*/ 36 w 100"/>
                <a:gd name="T81" fmla="*/ 110 h 142"/>
                <a:gd name="T82" fmla="*/ 26 w 100"/>
                <a:gd name="T83" fmla="*/ 120 h 142"/>
                <a:gd name="T84" fmla="*/ 8 w 100"/>
                <a:gd name="T85" fmla="*/ 116 h 142"/>
                <a:gd name="T86" fmla="*/ 14 w 100"/>
                <a:gd name="T87" fmla="*/ 100 h 142"/>
                <a:gd name="T88" fmla="*/ 28 w 100"/>
                <a:gd name="T89" fmla="*/ 97 h 142"/>
                <a:gd name="T90" fmla="*/ 27 w 100"/>
                <a:gd name="T91" fmla="*/ 95 h 142"/>
                <a:gd name="T92" fmla="*/ 13 w 100"/>
                <a:gd name="T93" fmla="*/ 9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0" h="142">
                  <a:moveTo>
                    <a:pt x="13" y="95"/>
                  </a:moveTo>
                  <a:lnTo>
                    <a:pt x="13" y="95"/>
                  </a:lnTo>
                  <a:cubicBezTo>
                    <a:pt x="5" y="94"/>
                    <a:pt x="2" y="86"/>
                    <a:pt x="0" y="82"/>
                  </a:cubicBezTo>
                  <a:cubicBezTo>
                    <a:pt x="3" y="80"/>
                    <a:pt x="8" y="72"/>
                    <a:pt x="16" y="74"/>
                  </a:cubicBezTo>
                  <a:cubicBezTo>
                    <a:pt x="21" y="75"/>
                    <a:pt x="26" y="76"/>
                    <a:pt x="30" y="78"/>
                  </a:cubicBezTo>
                  <a:cubicBezTo>
                    <a:pt x="31" y="77"/>
                    <a:pt x="31" y="77"/>
                    <a:pt x="31" y="76"/>
                  </a:cubicBezTo>
                  <a:cubicBezTo>
                    <a:pt x="14" y="72"/>
                    <a:pt x="2" y="65"/>
                    <a:pt x="2" y="51"/>
                  </a:cubicBezTo>
                  <a:cubicBezTo>
                    <a:pt x="15" y="42"/>
                    <a:pt x="28" y="50"/>
                    <a:pt x="37" y="61"/>
                  </a:cubicBezTo>
                  <a:lnTo>
                    <a:pt x="38" y="60"/>
                  </a:lnTo>
                  <a:cubicBezTo>
                    <a:pt x="31" y="49"/>
                    <a:pt x="22" y="44"/>
                    <a:pt x="14" y="36"/>
                  </a:cubicBezTo>
                  <a:cubicBezTo>
                    <a:pt x="7" y="28"/>
                    <a:pt x="4" y="12"/>
                    <a:pt x="8" y="0"/>
                  </a:cubicBezTo>
                  <a:cubicBezTo>
                    <a:pt x="23" y="19"/>
                    <a:pt x="49" y="37"/>
                    <a:pt x="55" y="52"/>
                  </a:cubicBezTo>
                  <a:cubicBezTo>
                    <a:pt x="62" y="68"/>
                    <a:pt x="45" y="72"/>
                    <a:pt x="42" y="83"/>
                  </a:cubicBezTo>
                  <a:cubicBezTo>
                    <a:pt x="39" y="96"/>
                    <a:pt x="47" y="105"/>
                    <a:pt x="62" y="110"/>
                  </a:cubicBezTo>
                  <a:cubicBezTo>
                    <a:pt x="74" y="114"/>
                    <a:pt x="88" y="110"/>
                    <a:pt x="93" y="98"/>
                  </a:cubicBezTo>
                  <a:cubicBezTo>
                    <a:pt x="96" y="98"/>
                    <a:pt x="97" y="99"/>
                    <a:pt x="100" y="98"/>
                  </a:cubicBezTo>
                  <a:lnTo>
                    <a:pt x="100" y="110"/>
                  </a:lnTo>
                  <a:cubicBezTo>
                    <a:pt x="98" y="111"/>
                    <a:pt x="100" y="110"/>
                    <a:pt x="98" y="112"/>
                  </a:cubicBezTo>
                  <a:cubicBezTo>
                    <a:pt x="99" y="115"/>
                    <a:pt x="100" y="118"/>
                    <a:pt x="100" y="120"/>
                  </a:cubicBezTo>
                  <a:lnTo>
                    <a:pt x="100" y="129"/>
                  </a:lnTo>
                  <a:cubicBezTo>
                    <a:pt x="99" y="129"/>
                    <a:pt x="98" y="129"/>
                    <a:pt x="96" y="126"/>
                  </a:cubicBezTo>
                  <a:cubicBezTo>
                    <a:pt x="97" y="129"/>
                    <a:pt x="98" y="130"/>
                    <a:pt x="100" y="131"/>
                  </a:cubicBezTo>
                  <a:lnTo>
                    <a:pt x="100" y="133"/>
                  </a:lnTo>
                  <a:cubicBezTo>
                    <a:pt x="99" y="133"/>
                    <a:pt x="97" y="132"/>
                    <a:pt x="96" y="131"/>
                  </a:cubicBezTo>
                  <a:cubicBezTo>
                    <a:pt x="94" y="127"/>
                    <a:pt x="93" y="119"/>
                    <a:pt x="91" y="115"/>
                  </a:cubicBezTo>
                  <a:cubicBezTo>
                    <a:pt x="91" y="114"/>
                    <a:pt x="89" y="114"/>
                    <a:pt x="89" y="116"/>
                  </a:cubicBezTo>
                  <a:cubicBezTo>
                    <a:pt x="90" y="118"/>
                    <a:pt x="93" y="128"/>
                    <a:pt x="94" y="130"/>
                  </a:cubicBezTo>
                  <a:cubicBezTo>
                    <a:pt x="95" y="137"/>
                    <a:pt x="90" y="138"/>
                    <a:pt x="87" y="142"/>
                  </a:cubicBezTo>
                  <a:cubicBezTo>
                    <a:pt x="81" y="139"/>
                    <a:pt x="75" y="141"/>
                    <a:pt x="74" y="134"/>
                  </a:cubicBezTo>
                  <a:cubicBezTo>
                    <a:pt x="73" y="129"/>
                    <a:pt x="73" y="125"/>
                    <a:pt x="72" y="120"/>
                  </a:cubicBezTo>
                  <a:cubicBezTo>
                    <a:pt x="72" y="119"/>
                    <a:pt x="70" y="119"/>
                    <a:pt x="70" y="120"/>
                  </a:cubicBezTo>
                  <a:cubicBezTo>
                    <a:pt x="71" y="125"/>
                    <a:pt x="71" y="132"/>
                    <a:pt x="71" y="133"/>
                  </a:cubicBezTo>
                  <a:cubicBezTo>
                    <a:pt x="71" y="139"/>
                    <a:pt x="65" y="139"/>
                    <a:pt x="61" y="142"/>
                  </a:cubicBezTo>
                  <a:cubicBezTo>
                    <a:pt x="57" y="139"/>
                    <a:pt x="51" y="138"/>
                    <a:pt x="52" y="132"/>
                  </a:cubicBezTo>
                  <a:cubicBezTo>
                    <a:pt x="52" y="130"/>
                    <a:pt x="55" y="122"/>
                    <a:pt x="55" y="119"/>
                  </a:cubicBezTo>
                  <a:cubicBezTo>
                    <a:pt x="56" y="118"/>
                    <a:pt x="54" y="118"/>
                    <a:pt x="54" y="118"/>
                  </a:cubicBezTo>
                  <a:cubicBezTo>
                    <a:pt x="53" y="122"/>
                    <a:pt x="50" y="129"/>
                    <a:pt x="48" y="133"/>
                  </a:cubicBezTo>
                  <a:cubicBezTo>
                    <a:pt x="45" y="138"/>
                    <a:pt x="40" y="134"/>
                    <a:pt x="34" y="134"/>
                  </a:cubicBezTo>
                  <a:cubicBezTo>
                    <a:pt x="32" y="130"/>
                    <a:pt x="26" y="126"/>
                    <a:pt x="30" y="121"/>
                  </a:cubicBezTo>
                  <a:cubicBezTo>
                    <a:pt x="31" y="119"/>
                    <a:pt x="38" y="111"/>
                    <a:pt x="38" y="111"/>
                  </a:cubicBezTo>
                  <a:cubicBezTo>
                    <a:pt x="38" y="110"/>
                    <a:pt x="37" y="109"/>
                    <a:pt x="36" y="110"/>
                  </a:cubicBezTo>
                  <a:cubicBezTo>
                    <a:pt x="34" y="111"/>
                    <a:pt x="31" y="115"/>
                    <a:pt x="26" y="120"/>
                  </a:cubicBezTo>
                  <a:cubicBezTo>
                    <a:pt x="21" y="124"/>
                    <a:pt x="11" y="116"/>
                    <a:pt x="8" y="116"/>
                  </a:cubicBezTo>
                  <a:cubicBezTo>
                    <a:pt x="9" y="111"/>
                    <a:pt x="8" y="103"/>
                    <a:pt x="14" y="100"/>
                  </a:cubicBezTo>
                  <a:cubicBezTo>
                    <a:pt x="19" y="98"/>
                    <a:pt x="26" y="97"/>
                    <a:pt x="28" y="97"/>
                  </a:cubicBezTo>
                  <a:cubicBezTo>
                    <a:pt x="28" y="96"/>
                    <a:pt x="27" y="95"/>
                    <a:pt x="27" y="95"/>
                  </a:cubicBezTo>
                  <a:cubicBezTo>
                    <a:pt x="23" y="96"/>
                    <a:pt x="17" y="96"/>
                    <a:pt x="13" y="95"/>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825" name="Freeform 1050">
              <a:extLst>
                <a:ext uri="{FF2B5EF4-FFF2-40B4-BE49-F238E27FC236}">
                  <a16:creationId xmlns:a16="http://schemas.microsoft.com/office/drawing/2014/main" id="{C12D72AD-6112-4A43-993E-569F753BAD20}"/>
                </a:ext>
              </a:extLst>
            </p:cNvPr>
            <p:cNvSpPr>
              <a:spLocks/>
            </p:cNvSpPr>
            <p:nvPr userDrawn="1"/>
          </p:nvSpPr>
          <p:spPr bwMode="auto">
            <a:xfrm>
              <a:off x="224" y="248"/>
              <a:ext cx="10" cy="7"/>
            </a:xfrm>
            <a:custGeom>
              <a:avLst/>
              <a:gdLst>
                <a:gd name="T0" fmla="*/ 0 w 22"/>
                <a:gd name="T1" fmla="*/ 0 h 16"/>
                <a:gd name="T2" fmla="*/ 0 w 22"/>
                <a:gd name="T3" fmla="*/ 0 h 16"/>
                <a:gd name="T4" fmla="*/ 22 w 22"/>
                <a:gd name="T5" fmla="*/ 14 h 16"/>
                <a:gd name="T6" fmla="*/ 20 w 22"/>
                <a:gd name="T7" fmla="*/ 14 h 16"/>
                <a:gd name="T8" fmla="*/ 20 w 22"/>
                <a:gd name="T9" fmla="*/ 16 h 16"/>
                <a:gd name="T10" fmla="*/ 0 w 22"/>
                <a:gd name="T11" fmla="*/ 0 h 16"/>
              </a:gdLst>
              <a:ahLst/>
              <a:cxnLst>
                <a:cxn ang="0">
                  <a:pos x="T0" y="T1"/>
                </a:cxn>
                <a:cxn ang="0">
                  <a:pos x="T2" y="T3"/>
                </a:cxn>
                <a:cxn ang="0">
                  <a:pos x="T4" y="T5"/>
                </a:cxn>
                <a:cxn ang="0">
                  <a:pos x="T6" y="T7"/>
                </a:cxn>
                <a:cxn ang="0">
                  <a:pos x="T8" y="T9"/>
                </a:cxn>
                <a:cxn ang="0">
                  <a:pos x="T10" y="T11"/>
                </a:cxn>
              </a:cxnLst>
              <a:rect l="0" t="0" r="r" b="b"/>
              <a:pathLst>
                <a:path w="22" h="16">
                  <a:moveTo>
                    <a:pt x="0" y="0"/>
                  </a:moveTo>
                  <a:lnTo>
                    <a:pt x="0" y="0"/>
                  </a:lnTo>
                  <a:cubicBezTo>
                    <a:pt x="6" y="3"/>
                    <a:pt x="19" y="11"/>
                    <a:pt x="22" y="14"/>
                  </a:cubicBezTo>
                  <a:cubicBezTo>
                    <a:pt x="21" y="14"/>
                    <a:pt x="21" y="14"/>
                    <a:pt x="20" y="14"/>
                  </a:cubicBezTo>
                  <a:cubicBezTo>
                    <a:pt x="20" y="15"/>
                    <a:pt x="20" y="16"/>
                    <a:pt x="20" y="16"/>
                  </a:cubicBezTo>
                  <a:cubicBezTo>
                    <a:pt x="16" y="12"/>
                    <a:pt x="5" y="4"/>
                    <a:pt x="0" y="0"/>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826" name="Freeform 1051">
              <a:extLst>
                <a:ext uri="{FF2B5EF4-FFF2-40B4-BE49-F238E27FC236}">
                  <a16:creationId xmlns:a16="http://schemas.microsoft.com/office/drawing/2014/main" id="{C1CB13B0-1196-4117-9EFC-C4610D91478F}"/>
                </a:ext>
              </a:extLst>
            </p:cNvPr>
            <p:cNvSpPr>
              <a:spLocks/>
            </p:cNvSpPr>
            <p:nvPr userDrawn="1"/>
          </p:nvSpPr>
          <p:spPr bwMode="auto">
            <a:xfrm>
              <a:off x="315" y="243"/>
              <a:ext cx="8" cy="31"/>
            </a:xfrm>
            <a:custGeom>
              <a:avLst/>
              <a:gdLst>
                <a:gd name="T0" fmla="*/ 2 w 17"/>
                <a:gd name="T1" fmla="*/ 0 h 68"/>
                <a:gd name="T2" fmla="*/ 2 w 17"/>
                <a:gd name="T3" fmla="*/ 0 h 68"/>
                <a:gd name="T4" fmla="*/ 9 w 17"/>
                <a:gd name="T5" fmla="*/ 14 h 68"/>
                <a:gd name="T6" fmla="*/ 16 w 17"/>
                <a:gd name="T7" fmla="*/ 68 h 68"/>
                <a:gd name="T8" fmla="*/ 0 w 17"/>
                <a:gd name="T9" fmla="*/ 16 h 68"/>
                <a:gd name="T10" fmla="*/ 14 w 17"/>
                <a:gd name="T11" fmla="*/ 42 h 68"/>
                <a:gd name="T12" fmla="*/ 2 w 17"/>
                <a:gd name="T13" fmla="*/ 0 h 68"/>
              </a:gdLst>
              <a:ahLst/>
              <a:cxnLst>
                <a:cxn ang="0">
                  <a:pos x="T0" y="T1"/>
                </a:cxn>
                <a:cxn ang="0">
                  <a:pos x="T2" y="T3"/>
                </a:cxn>
                <a:cxn ang="0">
                  <a:pos x="T4" y="T5"/>
                </a:cxn>
                <a:cxn ang="0">
                  <a:pos x="T6" y="T7"/>
                </a:cxn>
                <a:cxn ang="0">
                  <a:pos x="T8" y="T9"/>
                </a:cxn>
                <a:cxn ang="0">
                  <a:pos x="T10" y="T11"/>
                </a:cxn>
                <a:cxn ang="0">
                  <a:pos x="T12" y="T13"/>
                </a:cxn>
              </a:cxnLst>
              <a:rect l="0" t="0" r="r" b="b"/>
              <a:pathLst>
                <a:path w="17" h="68">
                  <a:moveTo>
                    <a:pt x="2" y="0"/>
                  </a:moveTo>
                  <a:lnTo>
                    <a:pt x="2" y="0"/>
                  </a:lnTo>
                  <a:cubicBezTo>
                    <a:pt x="2" y="0"/>
                    <a:pt x="8" y="12"/>
                    <a:pt x="9" y="14"/>
                  </a:cubicBezTo>
                  <a:cubicBezTo>
                    <a:pt x="16" y="25"/>
                    <a:pt x="17" y="44"/>
                    <a:pt x="16" y="68"/>
                  </a:cubicBezTo>
                  <a:cubicBezTo>
                    <a:pt x="12" y="44"/>
                    <a:pt x="1" y="26"/>
                    <a:pt x="0" y="16"/>
                  </a:cubicBezTo>
                  <a:cubicBezTo>
                    <a:pt x="5" y="22"/>
                    <a:pt x="10" y="31"/>
                    <a:pt x="14" y="42"/>
                  </a:cubicBezTo>
                  <a:cubicBezTo>
                    <a:pt x="13" y="36"/>
                    <a:pt x="5" y="7"/>
                    <a:pt x="2" y="0"/>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827" name="Freeform 1052">
              <a:extLst>
                <a:ext uri="{FF2B5EF4-FFF2-40B4-BE49-F238E27FC236}">
                  <a16:creationId xmlns:a16="http://schemas.microsoft.com/office/drawing/2014/main" id="{738B5683-82E9-47FE-AF59-4A7E570A92EA}"/>
                </a:ext>
              </a:extLst>
            </p:cNvPr>
            <p:cNvSpPr>
              <a:spLocks/>
            </p:cNvSpPr>
            <p:nvPr userDrawn="1"/>
          </p:nvSpPr>
          <p:spPr bwMode="auto">
            <a:xfrm>
              <a:off x="199" y="245"/>
              <a:ext cx="40" cy="25"/>
            </a:xfrm>
            <a:custGeom>
              <a:avLst/>
              <a:gdLst>
                <a:gd name="T0" fmla="*/ 1 w 88"/>
                <a:gd name="T1" fmla="*/ 1 h 55"/>
                <a:gd name="T2" fmla="*/ 1 w 88"/>
                <a:gd name="T3" fmla="*/ 1 h 55"/>
                <a:gd name="T4" fmla="*/ 45 w 88"/>
                <a:gd name="T5" fmla="*/ 15 h 55"/>
                <a:gd name="T6" fmla="*/ 79 w 88"/>
                <a:gd name="T7" fmla="*/ 37 h 55"/>
                <a:gd name="T8" fmla="*/ 88 w 88"/>
                <a:gd name="T9" fmla="*/ 49 h 55"/>
                <a:gd name="T10" fmla="*/ 81 w 88"/>
                <a:gd name="T11" fmla="*/ 49 h 55"/>
                <a:gd name="T12" fmla="*/ 31 w 88"/>
                <a:gd name="T13" fmla="*/ 23 h 55"/>
                <a:gd name="T14" fmla="*/ 73 w 88"/>
                <a:gd name="T15" fmla="*/ 51 h 55"/>
                <a:gd name="T16" fmla="*/ 67 w 88"/>
                <a:gd name="T17" fmla="*/ 55 h 55"/>
                <a:gd name="T18" fmla="*/ 27 w 88"/>
                <a:gd name="T19" fmla="*/ 37 h 55"/>
                <a:gd name="T20" fmla="*/ 1 w 88"/>
                <a:gd name="T21" fmla="*/ 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8" h="55">
                  <a:moveTo>
                    <a:pt x="1" y="1"/>
                  </a:moveTo>
                  <a:lnTo>
                    <a:pt x="1" y="1"/>
                  </a:lnTo>
                  <a:cubicBezTo>
                    <a:pt x="16" y="0"/>
                    <a:pt x="33" y="8"/>
                    <a:pt x="45" y="15"/>
                  </a:cubicBezTo>
                  <a:cubicBezTo>
                    <a:pt x="53" y="20"/>
                    <a:pt x="68" y="29"/>
                    <a:pt x="79" y="37"/>
                  </a:cubicBezTo>
                  <a:cubicBezTo>
                    <a:pt x="81" y="42"/>
                    <a:pt x="82" y="41"/>
                    <a:pt x="88" y="49"/>
                  </a:cubicBezTo>
                  <a:cubicBezTo>
                    <a:pt x="83" y="48"/>
                    <a:pt x="83" y="49"/>
                    <a:pt x="81" y="49"/>
                  </a:cubicBezTo>
                  <a:cubicBezTo>
                    <a:pt x="75" y="45"/>
                    <a:pt x="47" y="29"/>
                    <a:pt x="31" y="23"/>
                  </a:cubicBezTo>
                  <a:cubicBezTo>
                    <a:pt x="44" y="34"/>
                    <a:pt x="68" y="48"/>
                    <a:pt x="73" y="51"/>
                  </a:cubicBezTo>
                  <a:cubicBezTo>
                    <a:pt x="70" y="52"/>
                    <a:pt x="68" y="54"/>
                    <a:pt x="67" y="55"/>
                  </a:cubicBezTo>
                  <a:cubicBezTo>
                    <a:pt x="58" y="52"/>
                    <a:pt x="35" y="43"/>
                    <a:pt x="27" y="37"/>
                  </a:cubicBezTo>
                  <a:cubicBezTo>
                    <a:pt x="15" y="29"/>
                    <a:pt x="0" y="18"/>
                    <a:pt x="1" y="1"/>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828" name="Freeform 1053">
              <a:extLst>
                <a:ext uri="{FF2B5EF4-FFF2-40B4-BE49-F238E27FC236}">
                  <a16:creationId xmlns:a16="http://schemas.microsoft.com/office/drawing/2014/main" id="{DEFEB5FF-9D33-42FA-9393-65E1CD99FAA0}"/>
                </a:ext>
              </a:extLst>
            </p:cNvPr>
            <p:cNvSpPr>
              <a:spLocks/>
            </p:cNvSpPr>
            <p:nvPr userDrawn="1"/>
          </p:nvSpPr>
          <p:spPr bwMode="auto">
            <a:xfrm>
              <a:off x="317" y="243"/>
              <a:ext cx="14" cy="32"/>
            </a:xfrm>
            <a:custGeom>
              <a:avLst/>
              <a:gdLst>
                <a:gd name="T0" fmla="*/ 0 w 31"/>
                <a:gd name="T1" fmla="*/ 0 h 72"/>
                <a:gd name="T2" fmla="*/ 0 w 31"/>
                <a:gd name="T3" fmla="*/ 0 h 72"/>
                <a:gd name="T4" fmla="*/ 27 w 31"/>
                <a:gd name="T5" fmla="*/ 38 h 72"/>
                <a:gd name="T6" fmla="*/ 30 w 31"/>
                <a:gd name="T7" fmla="*/ 72 h 72"/>
                <a:gd name="T8" fmla="*/ 0 w 31"/>
                <a:gd name="T9" fmla="*/ 0 h 72"/>
              </a:gdLst>
              <a:ahLst/>
              <a:cxnLst>
                <a:cxn ang="0">
                  <a:pos x="T0" y="T1"/>
                </a:cxn>
                <a:cxn ang="0">
                  <a:pos x="T2" y="T3"/>
                </a:cxn>
                <a:cxn ang="0">
                  <a:pos x="T4" y="T5"/>
                </a:cxn>
                <a:cxn ang="0">
                  <a:pos x="T6" y="T7"/>
                </a:cxn>
                <a:cxn ang="0">
                  <a:pos x="T8" y="T9"/>
                </a:cxn>
              </a:cxnLst>
              <a:rect l="0" t="0" r="r" b="b"/>
              <a:pathLst>
                <a:path w="31" h="72">
                  <a:moveTo>
                    <a:pt x="0" y="0"/>
                  </a:moveTo>
                  <a:lnTo>
                    <a:pt x="0" y="0"/>
                  </a:lnTo>
                  <a:cubicBezTo>
                    <a:pt x="10" y="12"/>
                    <a:pt x="23" y="29"/>
                    <a:pt x="27" y="38"/>
                  </a:cubicBezTo>
                  <a:cubicBezTo>
                    <a:pt x="31" y="52"/>
                    <a:pt x="30" y="64"/>
                    <a:pt x="30" y="72"/>
                  </a:cubicBezTo>
                  <a:cubicBezTo>
                    <a:pt x="25" y="46"/>
                    <a:pt x="15" y="23"/>
                    <a:pt x="0" y="0"/>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829" name="Freeform 1054">
              <a:extLst>
                <a:ext uri="{FF2B5EF4-FFF2-40B4-BE49-F238E27FC236}">
                  <a16:creationId xmlns:a16="http://schemas.microsoft.com/office/drawing/2014/main" id="{D242F8F4-AF4B-4FFF-A2CD-0467069EC3F6}"/>
                </a:ext>
              </a:extLst>
            </p:cNvPr>
            <p:cNvSpPr>
              <a:spLocks/>
            </p:cNvSpPr>
            <p:nvPr userDrawn="1"/>
          </p:nvSpPr>
          <p:spPr bwMode="auto">
            <a:xfrm>
              <a:off x="305" y="243"/>
              <a:ext cx="11" cy="33"/>
            </a:xfrm>
            <a:custGeom>
              <a:avLst/>
              <a:gdLst>
                <a:gd name="T0" fmla="*/ 10 w 25"/>
                <a:gd name="T1" fmla="*/ 0 h 74"/>
                <a:gd name="T2" fmla="*/ 10 w 25"/>
                <a:gd name="T3" fmla="*/ 0 h 74"/>
                <a:gd name="T4" fmla="*/ 23 w 25"/>
                <a:gd name="T5" fmla="*/ 16 h 74"/>
                <a:gd name="T6" fmla="*/ 21 w 25"/>
                <a:gd name="T7" fmla="*/ 69 h 74"/>
                <a:gd name="T8" fmla="*/ 13 w 25"/>
                <a:gd name="T9" fmla="*/ 29 h 74"/>
                <a:gd name="T10" fmla="*/ 6 w 25"/>
                <a:gd name="T11" fmla="*/ 74 h 74"/>
                <a:gd name="T12" fmla="*/ 6 w 25"/>
                <a:gd name="T13" fmla="*/ 20 h 74"/>
                <a:gd name="T14" fmla="*/ 0 w 25"/>
                <a:gd name="T15" fmla="*/ 8 h 74"/>
                <a:gd name="T16" fmla="*/ 20 w 25"/>
                <a:gd name="T17" fmla="*/ 30 h 74"/>
                <a:gd name="T18" fmla="*/ 10 w 25"/>
                <a:gd name="T19"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74">
                  <a:moveTo>
                    <a:pt x="10" y="0"/>
                  </a:moveTo>
                  <a:lnTo>
                    <a:pt x="10" y="0"/>
                  </a:lnTo>
                  <a:cubicBezTo>
                    <a:pt x="14" y="4"/>
                    <a:pt x="21" y="11"/>
                    <a:pt x="23" y="16"/>
                  </a:cubicBezTo>
                  <a:cubicBezTo>
                    <a:pt x="25" y="30"/>
                    <a:pt x="24" y="56"/>
                    <a:pt x="21" y="69"/>
                  </a:cubicBezTo>
                  <a:cubicBezTo>
                    <a:pt x="21" y="56"/>
                    <a:pt x="19" y="37"/>
                    <a:pt x="13" y="29"/>
                  </a:cubicBezTo>
                  <a:cubicBezTo>
                    <a:pt x="17" y="43"/>
                    <a:pt x="14" y="58"/>
                    <a:pt x="6" y="74"/>
                  </a:cubicBezTo>
                  <a:cubicBezTo>
                    <a:pt x="10" y="60"/>
                    <a:pt x="11" y="34"/>
                    <a:pt x="6" y="20"/>
                  </a:cubicBezTo>
                  <a:cubicBezTo>
                    <a:pt x="5" y="16"/>
                    <a:pt x="2" y="11"/>
                    <a:pt x="0" y="8"/>
                  </a:cubicBezTo>
                  <a:cubicBezTo>
                    <a:pt x="6" y="11"/>
                    <a:pt x="17" y="23"/>
                    <a:pt x="20" y="30"/>
                  </a:cubicBezTo>
                  <a:cubicBezTo>
                    <a:pt x="17" y="18"/>
                    <a:pt x="14" y="10"/>
                    <a:pt x="10" y="0"/>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830" name="Freeform 1055">
              <a:extLst>
                <a:ext uri="{FF2B5EF4-FFF2-40B4-BE49-F238E27FC236}">
                  <a16:creationId xmlns:a16="http://schemas.microsoft.com/office/drawing/2014/main" id="{7B437387-39AA-4781-951B-9FCCB85DE2E8}"/>
                </a:ext>
              </a:extLst>
            </p:cNvPr>
            <p:cNvSpPr>
              <a:spLocks/>
            </p:cNvSpPr>
            <p:nvPr userDrawn="1"/>
          </p:nvSpPr>
          <p:spPr bwMode="auto">
            <a:xfrm>
              <a:off x="276" y="241"/>
              <a:ext cx="14" cy="8"/>
            </a:xfrm>
            <a:custGeom>
              <a:avLst/>
              <a:gdLst>
                <a:gd name="T0" fmla="*/ 5 w 32"/>
                <a:gd name="T1" fmla="*/ 6 h 16"/>
                <a:gd name="T2" fmla="*/ 5 w 32"/>
                <a:gd name="T3" fmla="*/ 6 h 16"/>
                <a:gd name="T4" fmla="*/ 32 w 32"/>
                <a:gd name="T5" fmla="*/ 2 h 16"/>
                <a:gd name="T6" fmla="*/ 2 w 32"/>
                <a:gd name="T7" fmla="*/ 16 h 16"/>
                <a:gd name="T8" fmla="*/ 5 w 32"/>
                <a:gd name="T9" fmla="*/ 6 h 16"/>
              </a:gdLst>
              <a:ahLst/>
              <a:cxnLst>
                <a:cxn ang="0">
                  <a:pos x="T0" y="T1"/>
                </a:cxn>
                <a:cxn ang="0">
                  <a:pos x="T2" y="T3"/>
                </a:cxn>
                <a:cxn ang="0">
                  <a:pos x="T4" y="T5"/>
                </a:cxn>
                <a:cxn ang="0">
                  <a:pos x="T6" y="T7"/>
                </a:cxn>
                <a:cxn ang="0">
                  <a:pos x="T8" y="T9"/>
                </a:cxn>
              </a:cxnLst>
              <a:rect l="0" t="0" r="r" b="b"/>
              <a:pathLst>
                <a:path w="32" h="16">
                  <a:moveTo>
                    <a:pt x="5" y="6"/>
                  </a:moveTo>
                  <a:lnTo>
                    <a:pt x="5" y="6"/>
                  </a:lnTo>
                  <a:cubicBezTo>
                    <a:pt x="12" y="1"/>
                    <a:pt x="20" y="0"/>
                    <a:pt x="32" y="2"/>
                  </a:cubicBezTo>
                  <a:cubicBezTo>
                    <a:pt x="23" y="2"/>
                    <a:pt x="6" y="0"/>
                    <a:pt x="2" y="16"/>
                  </a:cubicBezTo>
                  <a:cubicBezTo>
                    <a:pt x="0" y="13"/>
                    <a:pt x="1" y="8"/>
                    <a:pt x="5" y="6"/>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831" name="Freeform 1056">
              <a:extLst>
                <a:ext uri="{FF2B5EF4-FFF2-40B4-BE49-F238E27FC236}">
                  <a16:creationId xmlns:a16="http://schemas.microsoft.com/office/drawing/2014/main" id="{7DD0311D-5F1F-45B0-B7AE-845E3744A598}"/>
                </a:ext>
              </a:extLst>
            </p:cNvPr>
            <p:cNvSpPr>
              <a:spLocks/>
            </p:cNvSpPr>
            <p:nvPr userDrawn="1"/>
          </p:nvSpPr>
          <p:spPr bwMode="auto">
            <a:xfrm>
              <a:off x="259" y="238"/>
              <a:ext cx="26" cy="9"/>
            </a:xfrm>
            <a:custGeom>
              <a:avLst/>
              <a:gdLst>
                <a:gd name="T0" fmla="*/ 44 w 59"/>
                <a:gd name="T1" fmla="*/ 2 h 20"/>
                <a:gd name="T2" fmla="*/ 44 w 59"/>
                <a:gd name="T3" fmla="*/ 2 h 20"/>
                <a:gd name="T4" fmla="*/ 59 w 59"/>
                <a:gd name="T5" fmla="*/ 3 h 20"/>
                <a:gd name="T6" fmla="*/ 22 w 59"/>
                <a:gd name="T7" fmla="*/ 18 h 20"/>
                <a:gd name="T8" fmla="*/ 0 w 59"/>
                <a:gd name="T9" fmla="*/ 9 h 20"/>
                <a:gd name="T10" fmla="*/ 19 w 59"/>
                <a:gd name="T11" fmla="*/ 10 h 20"/>
                <a:gd name="T12" fmla="*/ 44 w 59"/>
                <a:gd name="T13" fmla="*/ 2 h 20"/>
              </a:gdLst>
              <a:ahLst/>
              <a:cxnLst>
                <a:cxn ang="0">
                  <a:pos x="T0" y="T1"/>
                </a:cxn>
                <a:cxn ang="0">
                  <a:pos x="T2" y="T3"/>
                </a:cxn>
                <a:cxn ang="0">
                  <a:pos x="T4" y="T5"/>
                </a:cxn>
                <a:cxn ang="0">
                  <a:pos x="T6" y="T7"/>
                </a:cxn>
                <a:cxn ang="0">
                  <a:pos x="T8" y="T9"/>
                </a:cxn>
                <a:cxn ang="0">
                  <a:pos x="T10" y="T11"/>
                </a:cxn>
                <a:cxn ang="0">
                  <a:pos x="T12" y="T13"/>
                </a:cxn>
              </a:cxnLst>
              <a:rect l="0" t="0" r="r" b="b"/>
              <a:pathLst>
                <a:path w="59" h="20">
                  <a:moveTo>
                    <a:pt x="44" y="2"/>
                  </a:moveTo>
                  <a:lnTo>
                    <a:pt x="44" y="2"/>
                  </a:lnTo>
                  <a:cubicBezTo>
                    <a:pt x="47" y="1"/>
                    <a:pt x="54" y="0"/>
                    <a:pt x="59" y="3"/>
                  </a:cubicBezTo>
                  <a:cubicBezTo>
                    <a:pt x="33" y="3"/>
                    <a:pt x="32" y="15"/>
                    <a:pt x="22" y="18"/>
                  </a:cubicBezTo>
                  <a:cubicBezTo>
                    <a:pt x="14" y="20"/>
                    <a:pt x="4" y="17"/>
                    <a:pt x="0" y="9"/>
                  </a:cubicBezTo>
                  <a:cubicBezTo>
                    <a:pt x="6" y="12"/>
                    <a:pt x="12" y="12"/>
                    <a:pt x="19" y="10"/>
                  </a:cubicBezTo>
                  <a:cubicBezTo>
                    <a:pt x="27" y="8"/>
                    <a:pt x="34" y="3"/>
                    <a:pt x="44" y="2"/>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832" name="Freeform 1057">
              <a:extLst>
                <a:ext uri="{FF2B5EF4-FFF2-40B4-BE49-F238E27FC236}">
                  <a16:creationId xmlns:a16="http://schemas.microsoft.com/office/drawing/2014/main" id="{D5F318E1-F4A5-40B6-B526-F7498461BEA7}"/>
                </a:ext>
              </a:extLst>
            </p:cNvPr>
            <p:cNvSpPr>
              <a:spLocks/>
            </p:cNvSpPr>
            <p:nvPr userDrawn="1"/>
          </p:nvSpPr>
          <p:spPr bwMode="auto">
            <a:xfrm>
              <a:off x="308" y="236"/>
              <a:ext cx="12" cy="19"/>
            </a:xfrm>
            <a:custGeom>
              <a:avLst/>
              <a:gdLst>
                <a:gd name="T0" fmla="*/ 0 w 26"/>
                <a:gd name="T1" fmla="*/ 0 h 42"/>
                <a:gd name="T2" fmla="*/ 0 w 26"/>
                <a:gd name="T3" fmla="*/ 0 h 42"/>
                <a:gd name="T4" fmla="*/ 15 w 26"/>
                <a:gd name="T5" fmla="*/ 20 h 42"/>
                <a:gd name="T6" fmla="*/ 2 w 26"/>
                <a:gd name="T7" fmla="*/ 0 h 42"/>
                <a:gd name="T8" fmla="*/ 14 w 26"/>
                <a:gd name="T9" fmla="*/ 9 h 42"/>
                <a:gd name="T10" fmla="*/ 26 w 26"/>
                <a:gd name="T11" fmla="*/ 42 h 42"/>
                <a:gd name="T12" fmla="*/ 3 w 26"/>
                <a:gd name="T13" fmla="*/ 13 h 42"/>
                <a:gd name="T14" fmla="*/ 0 w 26"/>
                <a:gd name="T15" fmla="*/ 0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42">
                  <a:moveTo>
                    <a:pt x="0" y="0"/>
                  </a:moveTo>
                  <a:lnTo>
                    <a:pt x="0" y="0"/>
                  </a:lnTo>
                  <a:cubicBezTo>
                    <a:pt x="3" y="4"/>
                    <a:pt x="11" y="16"/>
                    <a:pt x="15" y="20"/>
                  </a:cubicBezTo>
                  <a:cubicBezTo>
                    <a:pt x="12" y="13"/>
                    <a:pt x="6" y="6"/>
                    <a:pt x="2" y="0"/>
                  </a:cubicBezTo>
                  <a:cubicBezTo>
                    <a:pt x="4" y="3"/>
                    <a:pt x="11" y="7"/>
                    <a:pt x="14" y="9"/>
                  </a:cubicBezTo>
                  <a:cubicBezTo>
                    <a:pt x="18" y="16"/>
                    <a:pt x="24" y="33"/>
                    <a:pt x="26" y="42"/>
                  </a:cubicBezTo>
                  <a:cubicBezTo>
                    <a:pt x="18" y="30"/>
                    <a:pt x="8" y="18"/>
                    <a:pt x="3" y="13"/>
                  </a:cubicBezTo>
                  <a:cubicBezTo>
                    <a:pt x="3" y="9"/>
                    <a:pt x="1" y="4"/>
                    <a:pt x="0" y="0"/>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833" name="Freeform 1058">
              <a:extLst>
                <a:ext uri="{FF2B5EF4-FFF2-40B4-BE49-F238E27FC236}">
                  <a16:creationId xmlns:a16="http://schemas.microsoft.com/office/drawing/2014/main" id="{169D40D8-4EA2-43D9-84CE-85BE7D737B95}"/>
                </a:ext>
              </a:extLst>
            </p:cNvPr>
            <p:cNvSpPr>
              <a:spLocks/>
            </p:cNvSpPr>
            <p:nvPr userDrawn="1"/>
          </p:nvSpPr>
          <p:spPr bwMode="auto">
            <a:xfrm>
              <a:off x="238" y="237"/>
              <a:ext cx="17" cy="28"/>
            </a:xfrm>
            <a:custGeom>
              <a:avLst/>
              <a:gdLst>
                <a:gd name="T0" fmla="*/ 8 w 38"/>
                <a:gd name="T1" fmla="*/ 0 h 62"/>
                <a:gd name="T2" fmla="*/ 8 w 38"/>
                <a:gd name="T3" fmla="*/ 0 h 62"/>
                <a:gd name="T4" fmla="*/ 35 w 38"/>
                <a:gd name="T5" fmla="*/ 34 h 62"/>
                <a:gd name="T6" fmla="*/ 34 w 38"/>
                <a:gd name="T7" fmla="*/ 44 h 62"/>
                <a:gd name="T8" fmla="*/ 19 w 38"/>
                <a:gd name="T9" fmla="*/ 28 h 62"/>
                <a:gd name="T10" fmla="*/ 35 w 38"/>
                <a:gd name="T11" fmla="*/ 51 h 62"/>
                <a:gd name="T12" fmla="*/ 38 w 38"/>
                <a:gd name="T13" fmla="*/ 62 h 62"/>
                <a:gd name="T14" fmla="*/ 15 w 38"/>
                <a:gd name="T15" fmla="*/ 42 h 62"/>
                <a:gd name="T16" fmla="*/ 8 w 38"/>
                <a:gd name="T17"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62">
                  <a:moveTo>
                    <a:pt x="8" y="0"/>
                  </a:moveTo>
                  <a:lnTo>
                    <a:pt x="8" y="0"/>
                  </a:lnTo>
                  <a:cubicBezTo>
                    <a:pt x="13" y="14"/>
                    <a:pt x="27" y="28"/>
                    <a:pt x="35" y="34"/>
                  </a:cubicBezTo>
                  <a:cubicBezTo>
                    <a:pt x="34" y="38"/>
                    <a:pt x="34" y="41"/>
                    <a:pt x="34" y="44"/>
                  </a:cubicBezTo>
                  <a:cubicBezTo>
                    <a:pt x="32" y="42"/>
                    <a:pt x="25" y="34"/>
                    <a:pt x="19" y="28"/>
                  </a:cubicBezTo>
                  <a:cubicBezTo>
                    <a:pt x="23" y="38"/>
                    <a:pt x="31" y="47"/>
                    <a:pt x="35" y="51"/>
                  </a:cubicBezTo>
                  <a:cubicBezTo>
                    <a:pt x="35" y="54"/>
                    <a:pt x="36" y="58"/>
                    <a:pt x="38" y="62"/>
                  </a:cubicBezTo>
                  <a:cubicBezTo>
                    <a:pt x="32" y="57"/>
                    <a:pt x="20" y="47"/>
                    <a:pt x="15" y="42"/>
                  </a:cubicBezTo>
                  <a:cubicBezTo>
                    <a:pt x="5" y="31"/>
                    <a:pt x="0" y="14"/>
                    <a:pt x="8" y="0"/>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834" name="Freeform 1059">
              <a:extLst>
                <a:ext uri="{FF2B5EF4-FFF2-40B4-BE49-F238E27FC236}">
                  <a16:creationId xmlns:a16="http://schemas.microsoft.com/office/drawing/2014/main" id="{6DBBCC4A-5D53-41BF-86AE-1174123A54AB}"/>
                </a:ext>
              </a:extLst>
            </p:cNvPr>
            <p:cNvSpPr>
              <a:spLocks/>
            </p:cNvSpPr>
            <p:nvPr userDrawn="1"/>
          </p:nvSpPr>
          <p:spPr bwMode="auto">
            <a:xfrm>
              <a:off x="228" y="231"/>
              <a:ext cx="10" cy="14"/>
            </a:xfrm>
            <a:custGeom>
              <a:avLst/>
              <a:gdLst>
                <a:gd name="T0" fmla="*/ 0 w 23"/>
                <a:gd name="T1" fmla="*/ 0 h 30"/>
                <a:gd name="T2" fmla="*/ 0 w 23"/>
                <a:gd name="T3" fmla="*/ 0 h 30"/>
                <a:gd name="T4" fmla="*/ 23 w 23"/>
                <a:gd name="T5" fmla="*/ 26 h 30"/>
                <a:gd name="T6" fmla="*/ 23 w 23"/>
                <a:gd name="T7" fmla="*/ 30 h 30"/>
                <a:gd name="T8" fmla="*/ 0 w 23"/>
                <a:gd name="T9" fmla="*/ 0 h 30"/>
              </a:gdLst>
              <a:ahLst/>
              <a:cxnLst>
                <a:cxn ang="0">
                  <a:pos x="T0" y="T1"/>
                </a:cxn>
                <a:cxn ang="0">
                  <a:pos x="T2" y="T3"/>
                </a:cxn>
                <a:cxn ang="0">
                  <a:pos x="T4" y="T5"/>
                </a:cxn>
                <a:cxn ang="0">
                  <a:pos x="T6" y="T7"/>
                </a:cxn>
                <a:cxn ang="0">
                  <a:pos x="T8" y="T9"/>
                </a:cxn>
              </a:cxnLst>
              <a:rect l="0" t="0" r="r" b="b"/>
              <a:pathLst>
                <a:path w="23" h="30">
                  <a:moveTo>
                    <a:pt x="0" y="0"/>
                  </a:moveTo>
                  <a:lnTo>
                    <a:pt x="0" y="0"/>
                  </a:lnTo>
                  <a:cubicBezTo>
                    <a:pt x="7" y="10"/>
                    <a:pt x="21" y="25"/>
                    <a:pt x="23" y="26"/>
                  </a:cubicBezTo>
                  <a:cubicBezTo>
                    <a:pt x="23" y="27"/>
                    <a:pt x="23" y="28"/>
                    <a:pt x="23" y="30"/>
                  </a:cubicBezTo>
                  <a:cubicBezTo>
                    <a:pt x="16" y="23"/>
                    <a:pt x="5" y="9"/>
                    <a:pt x="0" y="0"/>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835" name="Freeform 1060">
              <a:extLst>
                <a:ext uri="{FF2B5EF4-FFF2-40B4-BE49-F238E27FC236}">
                  <a16:creationId xmlns:a16="http://schemas.microsoft.com/office/drawing/2014/main" id="{5DC13DF2-D1DB-4820-8079-337EF5102526}"/>
                </a:ext>
              </a:extLst>
            </p:cNvPr>
            <p:cNvSpPr>
              <a:spLocks/>
            </p:cNvSpPr>
            <p:nvPr userDrawn="1"/>
          </p:nvSpPr>
          <p:spPr bwMode="auto">
            <a:xfrm>
              <a:off x="311" y="233"/>
              <a:ext cx="17" cy="24"/>
            </a:xfrm>
            <a:custGeom>
              <a:avLst/>
              <a:gdLst>
                <a:gd name="T0" fmla="*/ 0 w 38"/>
                <a:gd name="T1" fmla="*/ 0 h 52"/>
                <a:gd name="T2" fmla="*/ 0 w 38"/>
                <a:gd name="T3" fmla="*/ 0 h 52"/>
                <a:gd name="T4" fmla="*/ 18 w 38"/>
                <a:gd name="T5" fmla="*/ 19 h 52"/>
                <a:gd name="T6" fmla="*/ 1 w 38"/>
                <a:gd name="T7" fmla="*/ 0 h 52"/>
                <a:gd name="T8" fmla="*/ 16 w 38"/>
                <a:gd name="T9" fmla="*/ 6 h 52"/>
                <a:gd name="T10" fmla="*/ 38 w 38"/>
                <a:gd name="T11" fmla="*/ 52 h 52"/>
                <a:gd name="T12" fmla="*/ 0 w 38"/>
                <a:gd name="T13" fmla="*/ 0 h 52"/>
              </a:gdLst>
              <a:ahLst/>
              <a:cxnLst>
                <a:cxn ang="0">
                  <a:pos x="T0" y="T1"/>
                </a:cxn>
                <a:cxn ang="0">
                  <a:pos x="T2" y="T3"/>
                </a:cxn>
                <a:cxn ang="0">
                  <a:pos x="T4" y="T5"/>
                </a:cxn>
                <a:cxn ang="0">
                  <a:pos x="T6" y="T7"/>
                </a:cxn>
                <a:cxn ang="0">
                  <a:pos x="T8" y="T9"/>
                </a:cxn>
                <a:cxn ang="0">
                  <a:pos x="T10" y="T11"/>
                </a:cxn>
                <a:cxn ang="0">
                  <a:pos x="T12" y="T13"/>
                </a:cxn>
              </a:cxnLst>
              <a:rect l="0" t="0" r="r" b="b"/>
              <a:pathLst>
                <a:path w="38" h="52">
                  <a:moveTo>
                    <a:pt x="0" y="0"/>
                  </a:moveTo>
                  <a:lnTo>
                    <a:pt x="0" y="0"/>
                  </a:lnTo>
                  <a:cubicBezTo>
                    <a:pt x="4" y="3"/>
                    <a:pt x="15" y="17"/>
                    <a:pt x="18" y="19"/>
                  </a:cubicBezTo>
                  <a:cubicBezTo>
                    <a:pt x="16" y="13"/>
                    <a:pt x="5" y="4"/>
                    <a:pt x="1" y="0"/>
                  </a:cubicBezTo>
                  <a:cubicBezTo>
                    <a:pt x="5" y="2"/>
                    <a:pt x="11" y="5"/>
                    <a:pt x="16" y="6"/>
                  </a:cubicBezTo>
                  <a:cubicBezTo>
                    <a:pt x="19" y="10"/>
                    <a:pt x="34" y="34"/>
                    <a:pt x="38" y="52"/>
                  </a:cubicBezTo>
                  <a:cubicBezTo>
                    <a:pt x="24" y="29"/>
                    <a:pt x="10" y="21"/>
                    <a:pt x="0" y="0"/>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836" name="Freeform 1061">
              <a:extLst>
                <a:ext uri="{FF2B5EF4-FFF2-40B4-BE49-F238E27FC236}">
                  <a16:creationId xmlns:a16="http://schemas.microsoft.com/office/drawing/2014/main" id="{4F38B168-5FC5-477F-AB69-18AA03CB537B}"/>
                </a:ext>
              </a:extLst>
            </p:cNvPr>
            <p:cNvSpPr>
              <a:spLocks/>
            </p:cNvSpPr>
            <p:nvPr userDrawn="1"/>
          </p:nvSpPr>
          <p:spPr bwMode="auto">
            <a:xfrm>
              <a:off x="292" y="231"/>
              <a:ext cx="20" cy="21"/>
            </a:xfrm>
            <a:custGeom>
              <a:avLst/>
              <a:gdLst>
                <a:gd name="T0" fmla="*/ 11 w 44"/>
                <a:gd name="T1" fmla="*/ 0 h 47"/>
                <a:gd name="T2" fmla="*/ 11 w 44"/>
                <a:gd name="T3" fmla="*/ 0 h 47"/>
                <a:gd name="T4" fmla="*/ 35 w 44"/>
                <a:gd name="T5" fmla="*/ 22 h 47"/>
                <a:gd name="T6" fmla="*/ 44 w 44"/>
                <a:gd name="T7" fmla="*/ 47 h 47"/>
                <a:gd name="T8" fmla="*/ 26 w 44"/>
                <a:gd name="T9" fmla="*/ 32 h 47"/>
                <a:gd name="T10" fmla="*/ 9 w 44"/>
                <a:gd name="T11" fmla="*/ 18 h 47"/>
                <a:gd name="T12" fmla="*/ 0 w 44"/>
                <a:gd name="T13" fmla="*/ 6 h 47"/>
                <a:gd name="T14" fmla="*/ 32 w 44"/>
                <a:gd name="T15" fmla="*/ 29 h 47"/>
                <a:gd name="T16" fmla="*/ 11 w 44"/>
                <a:gd name="T1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47">
                  <a:moveTo>
                    <a:pt x="11" y="0"/>
                  </a:moveTo>
                  <a:lnTo>
                    <a:pt x="11" y="0"/>
                  </a:lnTo>
                  <a:cubicBezTo>
                    <a:pt x="19" y="4"/>
                    <a:pt x="32" y="15"/>
                    <a:pt x="35" y="22"/>
                  </a:cubicBezTo>
                  <a:cubicBezTo>
                    <a:pt x="38" y="28"/>
                    <a:pt x="44" y="45"/>
                    <a:pt x="44" y="47"/>
                  </a:cubicBezTo>
                  <a:cubicBezTo>
                    <a:pt x="39" y="41"/>
                    <a:pt x="34" y="35"/>
                    <a:pt x="26" y="32"/>
                  </a:cubicBezTo>
                  <a:cubicBezTo>
                    <a:pt x="22" y="27"/>
                    <a:pt x="15" y="21"/>
                    <a:pt x="9" y="18"/>
                  </a:cubicBezTo>
                  <a:cubicBezTo>
                    <a:pt x="7" y="15"/>
                    <a:pt x="2" y="9"/>
                    <a:pt x="0" y="6"/>
                  </a:cubicBezTo>
                  <a:cubicBezTo>
                    <a:pt x="6" y="11"/>
                    <a:pt x="23" y="24"/>
                    <a:pt x="32" y="29"/>
                  </a:cubicBezTo>
                  <a:cubicBezTo>
                    <a:pt x="26" y="18"/>
                    <a:pt x="18" y="7"/>
                    <a:pt x="11" y="0"/>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837" name="Freeform 1062">
              <a:extLst>
                <a:ext uri="{FF2B5EF4-FFF2-40B4-BE49-F238E27FC236}">
                  <a16:creationId xmlns:a16="http://schemas.microsoft.com/office/drawing/2014/main" id="{8F6EF0B4-27B3-4484-96DC-027E7CD9FB70}"/>
                </a:ext>
              </a:extLst>
            </p:cNvPr>
            <p:cNvSpPr>
              <a:spLocks/>
            </p:cNvSpPr>
            <p:nvPr userDrawn="1"/>
          </p:nvSpPr>
          <p:spPr bwMode="auto">
            <a:xfrm>
              <a:off x="301" y="227"/>
              <a:ext cx="13" cy="12"/>
            </a:xfrm>
            <a:custGeom>
              <a:avLst/>
              <a:gdLst>
                <a:gd name="T0" fmla="*/ 0 w 29"/>
                <a:gd name="T1" fmla="*/ 0 h 26"/>
                <a:gd name="T2" fmla="*/ 0 w 29"/>
                <a:gd name="T3" fmla="*/ 0 h 26"/>
                <a:gd name="T4" fmla="*/ 12 w 29"/>
                <a:gd name="T5" fmla="*/ 2 h 26"/>
                <a:gd name="T6" fmla="*/ 29 w 29"/>
                <a:gd name="T7" fmla="*/ 26 h 26"/>
                <a:gd name="T8" fmla="*/ 0 w 29"/>
                <a:gd name="T9" fmla="*/ 0 h 26"/>
              </a:gdLst>
              <a:ahLst/>
              <a:cxnLst>
                <a:cxn ang="0">
                  <a:pos x="T0" y="T1"/>
                </a:cxn>
                <a:cxn ang="0">
                  <a:pos x="T2" y="T3"/>
                </a:cxn>
                <a:cxn ang="0">
                  <a:pos x="T4" y="T5"/>
                </a:cxn>
                <a:cxn ang="0">
                  <a:pos x="T6" y="T7"/>
                </a:cxn>
                <a:cxn ang="0">
                  <a:pos x="T8" y="T9"/>
                </a:cxn>
              </a:cxnLst>
              <a:rect l="0" t="0" r="r" b="b"/>
              <a:pathLst>
                <a:path w="29" h="26">
                  <a:moveTo>
                    <a:pt x="0" y="0"/>
                  </a:moveTo>
                  <a:lnTo>
                    <a:pt x="0" y="0"/>
                  </a:lnTo>
                  <a:cubicBezTo>
                    <a:pt x="4" y="1"/>
                    <a:pt x="9" y="2"/>
                    <a:pt x="12" y="2"/>
                  </a:cubicBezTo>
                  <a:cubicBezTo>
                    <a:pt x="17" y="6"/>
                    <a:pt x="23" y="15"/>
                    <a:pt x="29" y="26"/>
                  </a:cubicBezTo>
                  <a:cubicBezTo>
                    <a:pt x="17" y="19"/>
                    <a:pt x="6" y="6"/>
                    <a:pt x="0" y="0"/>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838" name="Freeform 1063">
              <a:extLst>
                <a:ext uri="{FF2B5EF4-FFF2-40B4-BE49-F238E27FC236}">
                  <a16:creationId xmlns:a16="http://schemas.microsoft.com/office/drawing/2014/main" id="{264EC051-E61D-4A8E-B11A-2A6C4C6B22AA}"/>
                </a:ext>
              </a:extLst>
            </p:cNvPr>
            <p:cNvSpPr>
              <a:spLocks/>
            </p:cNvSpPr>
            <p:nvPr userDrawn="1"/>
          </p:nvSpPr>
          <p:spPr bwMode="auto">
            <a:xfrm>
              <a:off x="307" y="228"/>
              <a:ext cx="16" cy="8"/>
            </a:xfrm>
            <a:custGeom>
              <a:avLst/>
              <a:gdLst>
                <a:gd name="T0" fmla="*/ 5 w 34"/>
                <a:gd name="T1" fmla="*/ 0 h 18"/>
                <a:gd name="T2" fmla="*/ 5 w 34"/>
                <a:gd name="T3" fmla="*/ 0 h 18"/>
                <a:gd name="T4" fmla="*/ 34 w 34"/>
                <a:gd name="T5" fmla="*/ 15 h 18"/>
                <a:gd name="T6" fmla="*/ 0 w 34"/>
                <a:gd name="T7" fmla="*/ 0 h 18"/>
                <a:gd name="T8" fmla="*/ 5 w 34"/>
                <a:gd name="T9" fmla="*/ 0 h 18"/>
              </a:gdLst>
              <a:ahLst/>
              <a:cxnLst>
                <a:cxn ang="0">
                  <a:pos x="T0" y="T1"/>
                </a:cxn>
                <a:cxn ang="0">
                  <a:pos x="T2" y="T3"/>
                </a:cxn>
                <a:cxn ang="0">
                  <a:pos x="T4" y="T5"/>
                </a:cxn>
                <a:cxn ang="0">
                  <a:pos x="T6" y="T7"/>
                </a:cxn>
                <a:cxn ang="0">
                  <a:pos x="T8" y="T9"/>
                </a:cxn>
              </a:cxnLst>
              <a:rect l="0" t="0" r="r" b="b"/>
              <a:pathLst>
                <a:path w="34" h="18">
                  <a:moveTo>
                    <a:pt x="5" y="0"/>
                  </a:moveTo>
                  <a:lnTo>
                    <a:pt x="5" y="0"/>
                  </a:lnTo>
                  <a:cubicBezTo>
                    <a:pt x="8" y="6"/>
                    <a:pt x="21" y="14"/>
                    <a:pt x="34" y="15"/>
                  </a:cubicBezTo>
                  <a:cubicBezTo>
                    <a:pt x="20" y="18"/>
                    <a:pt x="4" y="8"/>
                    <a:pt x="0" y="0"/>
                  </a:cubicBezTo>
                  <a:cubicBezTo>
                    <a:pt x="1" y="0"/>
                    <a:pt x="5" y="0"/>
                    <a:pt x="5" y="0"/>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839" name="Freeform 1064">
              <a:extLst>
                <a:ext uri="{FF2B5EF4-FFF2-40B4-BE49-F238E27FC236}">
                  <a16:creationId xmlns:a16="http://schemas.microsoft.com/office/drawing/2014/main" id="{587BDE08-D69F-4DAE-8317-A5599C43B710}"/>
                </a:ext>
              </a:extLst>
            </p:cNvPr>
            <p:cNvSpPr>
              <a:spLocks/>
            </p:cNvSpPr>
            <p:nvPr userDrawn="1"/>
          </p:nvSpPr>
          <p:spPr bwMode="auto">
            <a:xfrm>
              <a:off x="289" y="224"/>
              <a:ext cx="2" cy="1"/>
            </a:xfrm>
            <a:custGeom>
              <a:avLst/>
              <a:gdLst>
                <a:gd name="T0" fmla="*/ 5 w 5"/>
                <a:gd name="T1" fmla="*/ 0 h 3"/>
                <a:gd name="T2" fmla="*/ 5 w 5"/>
                <a:gd name="T3" fmla="*/ 0 h 3"/>
                <a:gd name="T4" fmla="*/ 0 w 5"/>
                <a:gd name="T5" fmla="*/ 3 h 3"/>
                <a:gd name="T6" fmla="*/ 5 w 5"/>
                <a:gd name="T7" fmla="*/ 0 h 3"/>
              </a:gdLst>
              <a:ahLst/>
              <a:cxnLst>
                <a:cxn ang="0">
                  <a:pos x="T0" y="T1"/>
                </a:cxn>
                <a:cxn ang="0">
                  <a:pos x="T2" y="T3"/>
                </a:cxn>
                <a:cxn ang="0">
                  <a:pos x="T4" y="T5"/>
                </a:cxn>
                <a:cxn ang="0">
                  <a:pos x="T6" y="T7"/>
                </a:cxn>
              </a:cxnLst>
              <a:rect l="0" t="0" r="r" b="b"/>
              <a:pathLst>
                <a:path w="5" h="3">
                  <a:moveTo>
                    <a:pt x="5" y="0"/>
                  </a:moveTo>
                  <a:lnTo>
                    <a:pt x="5" y="0"/>
                  </a:lnTo>
                  <a:cubicBezTo>
                    <a:pt x="4" y="1"/>
                    <a:pt x="1" y="3"/>
                    <a:pt x="0" y="3"/>
                  </a:cubicBezTo>
                  <a:cubicBezTo>
                    <a:pt x="2" y="1"/>
                    <a:pt x="4" y="0"/>
                    <a:pt x="5" y="0"/>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840" name="Freeform 1065">
              <a:extLst>
                <a:ext uri="{FF2B5EF4-FFF2-40B4-BE49-F238E27FC236}">
                  <a16:creationId xmlns:a16="http://schemas.microsoft.com/office/drawing/2014/main" id="{25460AA6-08B6-4397-A606-7E6F9C90F0B9}"/>
                </a:ext>
              </a:extLst>
            </p:cNvPr>
            <p:cNvSpPr>
              <a:spLocks/>
            </p:cNvSpPr>
            <p:nvPr userDrawn="1"/>
          </p:nvSpPr>
          <p:spPr bwMode="auto">
            <a:xfrm>
              <a:off x="286" y="223"/>
              <a:ext cx="4" cy="2"/>
            </a:xfrm>
            <a:custGeom>
              <a:avLst/>
              <a:gdLst>
                <a:gd name="T0" fmla="*/ 0 w 9"/>
                <a:gd name="T1" fmla="*/ 0 h 5"/>
                <a:gd name="T2" fmla="*/ 0 w 9"/>
                <a:gd name="T3" fmla="*/ 0 h 5"/>
                <a:gd name="T4" fmla="*/ 9 w 9"/>
                <a:gd name="T5" fmla="*/ 1 h 5"/>
                <a:gd name="T6" fmla="*/ 1 w 9"/>
                <a:gd name="T7" fmla="*/ 5 h 5"/>
                <a:gd name="T8" fmla="*/ 0 w 9"/>
                <a:gd name="T9" fmla="*/ 0 h 5"/>
              </a:gdLst>
              <a:ahLst/>
              <a:cxnLst>
                <a:cxn ang="0">
                  <a:pos x="T0" y="T1"/>
                </a:cxn>
                <a:cxn ang="0">
                  <a:pos x="T2" y="T3"/>
                </a:cxn>
                <a:cxn ang="0">
                  <a:pos x="T4" y="T5"/>
                </a:cxn>
                <a:cxn ang="0">
                  <a:pos x="T6" y="T7"/>
                </a:cxn>
                <a:cxn ang="0">
                  <a:pos x="T8" y="T9"/>
                </a:cxn>
              </a:cxnLst>
              <a:rect l="0" t="0" r="r" b="b"/>
              <a:pathLst>
                <a:path w="9" h="5">
                  <a:moveTo>
                    <a:pt x="0" y="0"/>
                  </a:moveTo>
                  <a:lnTo>
                    <a:pt x="0" y="0"/>
                  </a:lnTo>
                  <a:cubicBezTo>
                    <a:pt x="3" y="0"/>
                    <a:pt x="8" y="1"/>
                    <a:pt x="9" y="1"/>
                  </a:cubicBezTo>
                  <a:cubicBezTo>
                    <a:pt x="7" y="2"/>
                    <a:pt x="3" y="4"/>
                    <a:pt x="1" y="5"/>
                  </a:cubicBezTo>
                  <a:cubicBezTo>
                    <a:pt x="2" y="3"/>
                    <a:pt x="2" y="1"/>
                    <a:pt x="0" y="0"/>
                  </a:cubicBezTo>
                  <a:close/>
                </a:path>
              </a:pathLst>
            </a:custGeom>
            <a:solidFill>
              <a:srgbClr val="FEFEFE"/>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841" name="Freeform 1066">
              <a:extLst>
                <a:ext uri="{FF2B5EF4-FFF2-40B4-BE49-F238E27FC236}">
                  <a16:creationId xmlns:a16="http://schemas.microsoft.com/office/drawing/2014/main" id="{99DB3718-A0E0-4319-9D61-5F16ED8F033A}"/>
                </a:ext>
              </a:extLst>
            </p:cNvPr>
            <p:cNvSpPr>
              <a:spLocks/>
            </p:cNvSpPr>
            <p:nvPr userDrawn="1"/>
          </p:nvSpPr>
          <p:spPr bwMode="auto">
            <a:xfrm>
              <a:off x="283" y="223"/>
              <a:ext cx="2" cy="3"/>
            </a:xfrm>
            <a:custGeom>
              <a:avLst/>
              <a:gdLst>
                <a:gd name="T0" fmla="*/ 1 w 4"/>
                <a:gd name="T1" fmla="*/ 0 h 6"/>
                <a:gd name="T2" fmla="*/ 1 w 4"/>
                <a:gd name="T3" fmla="*/ 0 h 6"/>
                <a:gd name="T4" fmla="*/ 3 w 4"/>
                <a:gd name="T5" fmla="*/ 3 h 6"/>
                <a:gd name="T6" fmla="*/ 4 w 4"/>
                <a:gd name="T7" fmla="*/ 6 h 6"/>
                <a:gd name="T8" fmla="*/ 1 w 4"/>
                <a:gd name="T9" fmla="*/ 3 h 6"/>
                <a:gd name="T10" fmla="*/ 1 w 4"/>
                <a:gd name="T11" fmla="*/ 0 h 6"/>
              </a:gdLst>
              <a:ahLst/>
              <a:cxnLst>
                <a:cxn ang="0">
                  <a:pos x="T0" y="T1"/>
                </a:cxn>
                <a:cxn ang="0">
                  <a:pos x="T2" y="T3"/>
                </a:cxn>
                <a:cxn ang="0">
                  <a:pos x="T4" y="T5"/>
                </a:cxn>
                <a:cxn ang="0">
                  <a:pos x="T6" y="T7"/>
                </a:cxn>
                <a:cxn ang="0">
                  <a:pos x="T8" y="T9"/>
                </a:cxn>
                <a:cxn ang="0">
                  <a:pos x="T10" y="T11"/>
                </a:cxn>
              </a:cxnLst>
              <a:rect l="0" t="0" r="r" b="b"/>
              <a:pathLst>
                <a:path w="4" h="6">
                  <a:moveTo>
                    <a:pt x="1" y="0"/>
                  </a:moveTo>
                  <a:lnTo>
                    <a:pt x="1" y="0"/>
                  </a:lnTo>
                  <a:cubicBezTo>
                    <a:pt x="1" y="0"/>
                    <a:pt x="2" y="1"/>
                    <a:pt x="3" y="3"/>
                  </a:cubicBezTo>
                  <a:cubicBezTo>
                    <a:pt x="3" y="3"/>
                    <a:pt x="4" y="6"/>
                    <a:pt x="4" y="6"/>
                  </a:cubicBezTo>
                  <a:cubicBezTo>
                    <a:pt x="4" y="6"/>
                    <a:pt x="1" y="5"/>
                    <a:pt x="1" y="3"/>
                  </a:cubicBezTo>
                  <a:cubicBezTo>
                    <a:pt x="0" y="1"/>
                    <a:pt x="1" y="0"/>
                    <a:pt x="1" y="0"/>
                  </a:cubicBezTo>
                  <a:close/>
                </a:path>
              </a:pathLst>
            </a:custGeom>
            <a:solidFill>
              <a:srgbClr val="FEFEFE"/>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842" name="Freeform 1067">
              <a:extLst>
                <a:ext uri="{FF2B5EF4-FFF2-40B4-BE49-F238E27FC236}">
                  <a16:creationId xmlns:a16="http://schemas.microsoft.com/office/drawing/2014/main" id="{102DAAC8-A212-43DC-9661-9979C86B7B9B}"/>
                </a:ext>
              </a:extLst>
            </p:cNvPr>
            <p:cNvSpPr>
              <a:spLocks/>
            </p:cNvSpPr>
            <p:nvPr userDrawn="1"/>
          </p:nvSpPr>
          <p:spPr bwMode="auto">
            <a:xfrm>
              <a:off x="282" y="223"/>
              <a:ext cx="3" cy="5"/>
            </a:xfrm>
            <a:custGeom>
              <a:avLst/>
              <a:gdLst>
                <a:gd name="T0" fmla="*/ 0 w 8"/>
                <a:gd name="T1" fmla="*/ 0 h 10"/>
                <a:gd name="T2" fmla="*/ 0 w 8"/>
                <a:gd name="T3" fmla="*/ 0 h 10"/>
                <a:gd name="T4" fmla="*/ 2 w 8"/>
                <a:gd name="T5" fmla="*/ 0 h 10"/>
                <a:gd name="T6" fmla="*/ 8 w 8"/>
                <a:gd name="T7" fmla="*/ 7 h 10"/>
                <a:gd name="T8" fmla="*/ 5 w 8"/>
                <a:gd name="T9" fmla="*/ 10 h 10"/>
                <a:gd name="T10" fmla="*/ 0 w 8"/>
                <a:gd name="T11" fmla="*/ 0 h 10"/>
              </a:gdLst>
              <a:ahLst/>
              <a:cxnLst>
                <a:cxn ang="0">
                  <a:pos x="T0" y="T1"/>
                </a:cxn>
                <a:cxn ang="0">
                  <a:pos x="T2" y="T3"/>
                </a:cxn>
                <a:cxn ang="0">
                  <a:pos x="T4" y="T5"/>
                </a:cxn>
                <a:cxn ang="0">
                  <a:pos x="T6" y="T7"/>
                </a:cxn>
                <a:cxn ang="0">
                  <a:pos x="T8" y="T9"/>
                </a:cxn>
                <a:cxn ang="0">
                  <a:pos x="T10" y="T11"/>
                </a:cxn>
              </a:cxnLst>
              <a:rect l="0" t="0" r="r" b="b"/>
              <a:pathLst>
                <a:path w="8" h="10">
                  <a:moveTo>
                    <a:pt x="0" y="0"/>
                  </a:moveTo>
                  <a:lnTo>
                    <a:pt x="0" y="0"/>
                  </a:lnTo>
                  <a:cubicBezTo>
                    <a:pt x="0" y="0"/>
                    <a:pt x="2" y="0"/>
                    <a:pt x="2" y="0"/>
                  </a:cubicBezTo>
                  <a:cubicBezTo>
                    <a:pt x="2" y="4"/>
                    <a:pt x="3" y="6"/>
                    <a:pt x="8" y="7"/>
                  </a:cubicBezTo>
                  <a:cubicBezTo>
                    <a:pt x="7" y="8"/>
                    <a:pt x="6" y="9"/>
                    <a:pt x="5" y="10"/>
                  </a:cubicBezTo>
                  <a:cubicBezTo>
                    <a:pt x="2" y="8"/>
                    <a:pt x="0" y="2"/>
                    <a:pt x="0" y="0"/>
                  </a:cubicBezTo>
                  <a:close/>
                </a:path>
              </a:pathLst>
            </a:custGeom>
            <a:solidFill>
              <a:srgbClr val="FEFEFE"/>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843" name="Freeform 1068">
              <a:extLst>
                <a:ext uri="{FF2B5EF4-FFF2-40B4-BE49-F238E27FC236}">
                  <a16:creationId xmlns:a16="http://schemas.microsoft.com/office/drawing/2014/main" id="{F8520FB9-1A79-4551-B55C-4C9A4DF64E4F}"/>
                </a:ext>
              </a:extLst>
            </p:cNvPr>
            <p:cNvSpPr>
              <a:spLocks/>
            </p:cNvSpPr>
            <p:nvPr userDrawn="1"/>
          </p:nvSpPr>
          <p:spPr bwMode="auto">
            <a:xfrm>
              <a:off x="264" y="223"/>
              <a:ext cx="31" cy="22"/>
            </a:xfrm>
            <a:custGeom>
              <a:avLst/>
              <a:gdLst>
                <a:gd name="T0" fmla="*/ 2 w 71"/>
                <a:gd name="T1" fmla="*/ 12 h 47"/>
                <a:gd name="T2" fmla="*/ 2 w 71"/>
                <a:gd name="T3" fmla="*/ 12 h 47"/>
                <a:gd name="T4" fmla="*/ 24 w 71"/>
                <a:gd name="T5" fmla="*/ 0 h 47"/>
                <a:gd name="T6" fmla="*/ 71 w 71"/>
                <a:gd name="T7" fmla="*/ 44 h 47"/>
                <a:gd name="T8" fmla="*/ 59 w 71"/>
                <a:gd name="T9" fmla="*/ 39 h 47"/>
                <a:gd name="T10" fmla="*/ 26 w 71"/>
                <a:gd name="T11" fmla="*/ 25 h 47"/>
                <a:gd name="T12" fmla="*/ 5 w 71"/>
                <a:gd name="T13" fmla="*/ 32 h 47"/>
                <a:gd name="T14" fmla="*/ 2 w 71"/>
                <a:gd name="T15" fmla="*/ 12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 h="47">
                  <a:moveTo>
                    <a:pt x="2" y="12"/>
                  </a:moveTo>
                  <a:lnTo>
                    <a:pt x="2" y="12"/>
                  </a:lnTo>
                  <a:cubicBezTo>
                    <a:pt x="4" y="6"/>
                    <a:pt x="13" y="0"/>
                    <a:pt x="24" y="0"/>
                  </a:cubicBezTo>
                  <a:cubicBezTo>
                    <a:pt x="37" y="19"/>
                    <a:pt x="51" y="32"/>
                    <a:pt x="71" y="44"/>
                  </a:cubicBezTo>
                  <a:cubicBezTo>
                    <a:pt x="69" y="47"/>
                    <a:pt x="63" y="41"/>
                    <a:pt x="59" y="39"/>
                  </a:cubicBezTo>
                  <a:cubicBezTo>
                    <a:pt x="50" y="33"/>
                    <a:pt x="38" y="25"/>
                    <a:pt x="26" y="25"/>
                  </a:cubicBezTo>
                  <a:cubicBezTo>
                    <a:pt x="17" y="24"/>
                    <a:pt x="10" y="27"/>
                    <a:pt x="5" y="32"/>
                  </a:cubicBezTo>
                  <a:cubicBezTo>
                    <a:pt x="1" y="28"/>
                    <a:pt x="0" y="18"/>
                    <a:pt x="2" y="12"/>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844" name="Freeform 1069">
              <a:extLst>
                <a:ext uri="{FF2B5EF4-FFF2-40B4-BE49-F238E27FC236}">
                  <a16:creationId xmlns:a16="http://schemas.microsoft.com/office/drawing/2014/main" id="{8D1815CD-562F-4DD0-AA38-BF5D7C3D73B8}"/>
                </a:ext>
              </a:extLst>
            </p:cNvPr>
            <p:cNvSpPr>
              <a:spLocks/>
            </p:cNvSpPr>
            <p:nvPr userDrawn="1"/>
          </p:nvSpPr>
          <p:spPr bwMode="auto">
            <a:xfrm>
              <a:off x="202" y="222"/>
              <a:ext cx="41" cy="38"/>
            </a:xfrm>
            <a:custGeom>
              <a:avLst/>
              <a:gdLst>
                <a:gd name="T0" fmla="*/ 7 w 93"/>
                <a:gd name="T1" fmla="*/ 0 h 83"/>
                <a:gd name="T2" fmla="*/ 7 w 93"/>
                <a:gd name="T3" fmla="*/ 0 h 83"/>
                <a:gd name="T4" fmla="*/ 93 w 93"/>
                <a:gd name="T5" fmla="*/ 75 h 83"/>
                <a:gd name="T6" fmla="*/ 75 w 93"/>
                <a:gd name="T7" fmla="*/ 71 h 83"/>
                <a:gd name="T8" fmla="*/ 32 w 93"/>
                <a:gd name="T9" fmla="*/ 41 h 83"/>
                <a:gd name="T10" fmla="*/ 71 w 93"/>
                <a:gd name="T11" fmla="*/ 76 h 83"/>
                <a:gd name="T12" fmla="*/ 73 w 93"/>
                <a:gd name="T13" fmla="*/ 83 h 83"/>
                <a:gd name="T14" fmla="*/ 19 w 93"/>
                <a:gd name="T15" fmla="*/ 46 h 83"/>
                <a:gd name="T16" fmla="*/ 7 w 93"/>
                <a:gd name="T17"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83">
                  <a:moveTo>
                    <a:pt x="7" y="0"/>
                  </a:moveTo>
                  <a:lnTo>
                    <a:pt x="7" y="0"/>
                  </a:lnTo>
                  <a:cubicBezTo>
                    <a:pt x="16" y="6"/>
                    <a:pt x="56" y="50"/>
                    <a:pt x="93" y="75"/>
                  </a:cubicBezTo>
                  <a:cubicBezTo>
                    <a:pt x="88" y="73"/>
                    <a:pt x="80" y="71"/>
                    <a:pt x="75" y="71"/>
                  </a:cubicBezTo>
                  <a:cubicBezTo>
                    <a:pt x="72" y="69"/>
                    <a:pt x="45" y="49"/>
                    <a:pt x="32" y="41"/>
                  </a:cubicBezTo>
                  <a:cubicBezTo>
                    <a:pt x="43" y="54"/>
                    <a:pt x="65" y="71"/>
                    <a:pt x="71" y="76"/>
                  </a:cubicBezTo>
                  <a:cubicBezTo>
                    <a:pt x="71" y="77"/>
                    <a:pt x="71" y="80"/>
                    <a:pt x="73" y="83"/>
                  </a:cubicBezTo>
                  <a:cubicBezTo>
                    <a:pt x="59" y="74"/>
                    <a:pt x="35" y="62"/>
                    <a:pt x="19" y="46"/>
                  </a:cubicBezTo>
                  <a:cubicBezTo>
                    <a:pt x="7" y="35"/>
                    <a:pt x="0" y="17"/>
                    <a:pt x="7" y="0"/>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845" name="Freeform 1070">
              <a:extLst>
                <a:ext uri="{FF2B5EF4-FFF2-40B4-BE49-F238E27FC236}">
                  <a16:creationId xmlns:a16="http://schemas.microsoft.com/office/drawing/2014/main" id="{A7EA9760-1AEF-43C0-BBF0-76C9C90E0363}"/>
                </a:ext>
              </a:extLst>
            </p:cNvPr>
            <p:cNvSpPr>
              <a:spLocks/>
            </p:cNvSpPr>
            <p:nvPr userDrawn="1"/>
          </p:nvSpPr>
          <p:spPr bwMode="auto">
            <a:xfrm>
              <a:off x="274" y="220"/>
              <a:ext cx="34" cy="40"/>
            </a:xfrm>
            <a:custGeom>
              <a:avLst/>
              <a:gdLst>
                <a:gd name="T0" fmla="*/ 2 w 76"/>
                <a:gd name="T1" fmla="*/ 6 h 89"/>
                <a:gd name="T2" fmla="*/ 2 w 76"/>
                <a:gd name="T3" fmla="*/ 6 h 89"/>
                <a:gd name="T4" fmla="*/ 7 w 76"/>
                <a:gd name="T5" fmla="*/ 3 h 89"/>
                <a:gd name="T6" fmla="*/ 23 w 76"/>
                <a:gd name="T7" fmla="*/ 28 h 89"/>
                <a:gd name="T8" fmla="*/ 45 w 76"/>
                <a:gd name="T9" fmla="*/ 42 h 89"/>
                <a:gd name="T10" fmla="*/ 68 w 76"/>
                <a:gd name="T11" fmla="*/ 62 h 89"/>
                <a:gd name="T12" fmla="*/ 75 w 76"/>
                <a:gd name="T13" fmla="*/ 89 h 89"/>
                <a:gd name="T14" fmla="*/ 46 w 76"/>
                <a:gd name="T15" fmla="*/ 48 h 89"/>
                <a:gd name="T16" fmla="*/ 17 w 76"/>
                <a:gd name="T17" fmla="*/ 25 h 89"/>
                <a:gd name="T18" fmla="*/ 2 w 76"/>
                <a:gd name="T19" fmla="*/ 6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 h="89">
                  <a:moveTo>
                    <a:pt x="2" y="6"/>
                  </a:moveTo>
                  <a:lnTo>
                    <a:pt x="2" y="6"/>
                  </a:lnTo>
                  <a:cubicBezTo>
                    <a:pt x="0" y="2"/>
                    <a:pt x="6" y="0"/>
                    <a:pt x="7" y="3"/>
                  </a:cubicBezTo>
                  <a:cubicBezTo>
                    <a:pt x="11" y="13"/>
                    <a:pt x="17" y="22"/>
                    <a:pt x="23" y="28"/>
                  </a:cubicBezTo>
                  <a:cubicBezTo>
                    <a:pt x="28" y="33"/>
                    <a:pt x="38" y="39"/>
                    <a:pt x="45" y="42"/>
                  </a:cubicBezTo>
                  <a:cubicBezTo>
                    <a:pt x="52" y="46"/>
                    <a:pt x="64" y="55"/>
                    <a:pt x="68" y="62"/>
                  </a:cubicBezTo>
                  <a:cubicBezTo>
                    <a:pt x="72" y="69"/>
                    <a:pt x="76" y="79"/>
                    <a:pt x="75" y="89"/>
                  </a:cubicBezTo>
                  <a:cubicBezTo>
                    <a:pt x="71" y="75"/>
                    <a:pt x="59" y="56"/>
                    <a:pt x="46" y="48"/>
                  </a:cubicBezTo>
                  <a:cubicBezTo>
                    <a:pt x="35" y="41"/>
                    <a:pt x="24" y="34"/>
                    <a:pt x="17" y="25"/>
                  </a:cubicBezTo>
                  <a:cubicBezTo>
                    <a:pt x="12" y="19"/>
                    <a:pt x="6" y="13"/>
                    <a:pt x="2" y="6"/>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846" name="Freeform 1071">
              <a:extLst>
                <a:ext uri="{FF2B5EF4-FFF2-40B4-BE49-F238E27FC236}">
                  <a16:creationId xmlns:a16="http://schemas.microsoft.com/office/drawing/2014/main" id="{7A5C243C-CE31-4986-8F9C-DA5A479ADB85}"/>
                </a:ext>
              </a:extLst>
            </p:cNvPr>
            <p:cNvSpPr>
              <a:spLocks/>
            </p:cNvSpPr>
            <p:nvPr userDrawn="1"/>
          </p:nvSpPr>
          <p:spPr bwMode="auto">
            <a:xfrm>
              <a:off x="278" y="218"/>
              <a:ext cx="38" cy="24"/>
            </a:xfrm>
            <a:custGeom>
              <a:avLst/>
              <a:gdLst>
                <a:gd name="T0" fmla="*/ 2 w 85"/>
                <a:gd name="T1" fmla="*/ 1 h 53"/>
                <a:gd name="T2" fmla="*/ 2 w 85"/>
                <a:gd name="T3" fmla="*/ 1 h 53"/>
                <a:gd name="T4" fmla="*/ 78 w 85"/>
                <a:gd name="T5" fmla="*/ 2 h 53"/>
                <a:gd name="T6" fmla="*/ 85 w 85"/>
                <a:gd name="T7" fmla="*/ 0 h 53"/>
                <a:gd name="T8" fmla="*/ 77 w 85"/>
                <a:gd name="T9" fmla="*/ 6 h 53"/>
                <a:gd name="T10" fmla="*/ 30 w 85"/>
                <a:gd name="T11" fmla="*/ 12 h 53"/>
                <a:gd name="T12" fmla="*/ 7 w 85"/>
                <a:gd name="T13" fmla="*/ 10 h 53"/>
                <a:gd name="T14" fmla="*/ 13 w 85"/>
                <a:gd name="T15" fmla="*/ 23 h 53"/>
                <a:gd name="T16" fmla="*/ 30 w 85"/>
                <a:gd name="T17" fmla="*/ 16 h 53"/>
                <a:gd name="T18" fmla="*/ 59 w 85"/>
                <a:gd name="T19" fmla="*/ 14 h 53"/>
                <a:gd name="T20" fmla="*/ 81 w 85"/>
                <a:gd name="T21" fmla="*/ 15 h 53"/>
                <a:gd name="T22" fmla="*/ 46 w 85"/>
                <a:gd name="T23" fmla="*/ 18 h 53"/>
                <a:gd name="T24" fmla="*/ 69 w 85"/>
                <a:gd name="T25" fmla="*/ 50 h 53"/>
                <a:gd name="T26" fmla="*/ 35 w 85"/>
                <a:gd name="T27" fmla="*/ 21 h 53"/>
                <a:gd name="T28" fmla="*/ 60 w 85"/>
                <a:gd name="T29" fmla="*/ 53 h 53"/>
                <a:gd name="T30" fmla="*/ 27 w 85"/>
                <a:gd name="T31" fmla="*/ 27 h 53"/>
                <a:gd name="T32" fmla="*/ 39 w 85"/>
                <a:gd name="T33" fmla="*/ 45 h 53"/>
                <a:gd name="T34" fmla="*/ 19 w 85"/>
                <a:gd name="T35" fmla="*/ 32 h 53"/>
                <a:gd name="T36" fmla="*/ 0 w 85"/>
                <a:gd name="T37" fmla="*/ 4 h 53"/>
                <a:gd name="T38" fmla="*/ 2 w 85"/>
                <a:gd name="T39"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 h="53">
                  <a:moveTo>
                    <a:pt x="2" y="1"/>
                  </a:moveTo>
                  <a:lnTo>
                    <a:pt x="2" y="1"/>
                  </a:lnTo>
                  <a:cubicBezTo>
                    <a:pt x="16" y="1"/>
                    <a:pt x="61" y="2"/>
                    <a:pt x="78" y="2"/>
                  </a:cubicBezTo>
                  <a:cubicBezTo>
                    <a:pt x="80" y="2"/>
                    <a:pt x="83" y="1"/>
                    <a:pt x="85" y="0"/>
                  </a:cubicBezTo>
                  <a:cubicBezTo>
                    <a:pt x="84" y="2"/>
                    <a:pt x="79" y="4"/>
                    <a:pt x="77" y="6"/>
                  </a:cubicBezTo>
                  <a:cubicBezTo>
                    <a:pt x="64" y="12"/>
                    <a:pt x="47" y="14"/>
                    <a:pt x="30" y="12"/>
                  </a:cubicBezTo>
                  <a:cubicBezTo>
                    <a:pt x="26" y="11"/>
                    <a:pt x="15" y="7"/>
                    <a:pt x="7" y="10"/>
                  </a:cubicBezTo>
                  <a:cubicBezTo>
                    <a:pt x="7" y="14"/>
                    <a:pt x="12" y="21"/>
                    <a:pt x="13" y="23"/>
                  </a:cubicBezTo>
                  <a:cubicBezTo>
                    <a:pt x="18" y="19"/>
                    <a:pt x="23" y="18"/>
                    <a:pt x="30" y="16"/>
                  </a:cubicBezTo>
                  <a:cubicBezTo>
                    <a:pt x="39" y="13"/>
                    <a:pt x="49" y="13"/>
                    <a:pt x="59" y="14"/>
                  </a:cubicBezTo>
                  <a:cubicBezTo>
                    <a:pt x="65" y="15"/>
                    <a:pt x="74" y="16"/>
                    <a:pt x="81" y="15"/>
                  </a:cubicBezTo>
                  <a:cubicBezTo>
                    <a:pt x="73" y="21"/>
                    <a:pt x="60" y="22"/>
                    <a:pt x="46" y="18"/>
                  </a:cubicBezTo>
                  <a:cubicBezTo>
                    <a:pt x="56" y="25"/>
                    <a:pt x="67" y="37"/>
                    <a:pt x="69" y="50"/>
                  </a:cubicBezTo>
                  <a:cubicBezTo>
                    <a:pt x="61" y="38"/>
                    <a:pt x="48" y="28"/>
                    <a:pt x="35" y="21"/>
                  </a:cubicBezTo>
                  <a:cubicBezTo>
                    <a:pt x="45" y="30"/>
                    <a:pt x="56" y="45"/>
                    <a:pt x="60" y="53"/>
                  </a:cubicBezTo>
                  <a:cubicBezTo>
                    <a:pt x="49" y="47"/>
                    <a:pt x="35" y="36"/>
                    <a:pt x="27" y="27"/>
                  </a:cubicBezTo>
                  <a:cubicBezTo>
                    <a:pt x="29" y="32"/>
                    <a:pt x="34" y="40"/>
                    <a:pt x="39" y="45"/>
                  </a:cubicBezTo>
                  <a:cubicBezTo>
                    <a:pt x="37" y="44"/>
                    <a:pt x="26" y="39"/>
                    <a:pt x="19" y="32"/>
                  </a:cubicBezTo>
                  <a:cubicBezTo>
                    <a:pt x="12" y="26"/>
                    <a:pt x="4" y="13"/>
                    <a:pt x="0" y="4"/>
                  </a:cubicBezTo>
                  <a:cubicBezTo>
                    <a:pt x="0" y="2"/>
                    <a:pt x="1" y="1"/>
                    <a:pt x="2" y="1"/>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847" name="Freeform 1072">
              <a:extLst>
                <a:ext uri="{FF2B5EF4-FFF2-40B4-BE49-F238E27FC236}">
                  <a16:creationId xmlns:a16="http://schemas.microsoft.com/office/drawing/2014/main" id="{F4F5DC77-5695-441F-BFDD-A29BB0E9ADE4}"/>
                </a:ext>
              </a:extLst>
            </p:cNvPr>
            <p:cNvSpPr>
              <a:spLocks/>
            </p:cNvSpPr>
            <p:nvPr userDrawn="1"/>
          </p:nvSpPr>
          <p:spPr bwMode="auto">
            <a:xfrm>
              <a:off x="210" y="199"/>
              <a:ext cx="32" cy="55"/>
            </a:xfrm>
            <a:custGeom>
              <a:avLst/>
              <a:gdLst>
                <a:gd name="T0" fmla="*/ 13 w 70"/>
                <a:gd name="T1" fmla="*/ 0 h 121"/>
                <a:gd name="T2" fmla="*/ 13 w 70"/>
                <a:gd name="T3" fmla="*/ 0 h 121"/>
                <a:gd name="T4" fmla="*/ 66 w 70"/>
                <a:gd name="T5" fmla="*/ 84 h 121"/>
                <a:gd name="T6" fmla="*/ 63 w 70"/>
                <a:gd name="T7" fmla="*/ 95 h 121"/>
                <a:gd name="T8" fmla="*/ 24 w 70"/>
                <a:gd name="T9" fmla="*/ 47 h 121"/>
                <a:gd name="T10" fmla="*/ 63 w 70"/>
                <a:gd name="T11" fmla="*/ 104 h 121"/>
                <a:gd name="T12" fmla="*/ 70 w 70"/>
                <a:gd name="T13" fmla="*/ 121 h 121"/>
                <a:gd name="T14" fmla="*/ 7 w 70"/>
                <a:gd name="T15" fmla="*/ 40 h 121"/>
                <a:gd name="T16" fmla="*/ 13 w 70"/>
                <a:gd name="T17" fmla="*/ 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 h="121">
                  <a:moveTo>
                    <a:pt x="13" y="0"/>
                  </a:moveTo>
                  <a:lnTo>
                    <a:pt x="13" y="0"/>
                  </a:lnTo>
                  <a:cubicBezTo>
                    <a:pt x="19" y="12"/>
                    <a:pt x="47" y="63"/>
                    <a:pt x="66" y="84"/>
                  </a:cubicBezTo>
                  <a:cubicBezTo>
                    <a:pt x="65" y="87"/>
                    <a:pt x="63" y="91"/>
                    <a:pt x="63" y="95"/>
                  </a:cubicBezTo>
                  <a:cubicBezTo>
                    <a:pt x="52" y="83"/>
                    <a:pt x="38" y="62"/>
                    <a:pt x="24" y="47"/>
                  </a:cubicBezTo>
                  <a:cubicBezTo>
                    <a:pt x="32" y="67"/>
                    <a:pt x="52" y="94"/>
                    <a:pt x="63" y="104"/>
                  </a:cubicBezTo>
                  <a:cubicBezTo>
                    <a:pt x="64" y="108"/>
                    <a:pt x="66" y="116"/>
                    <a:pt x="70" y="121"/>
                  </a:cubicBezTo>
                  <a:cubicBezTo>
                    <a:pt x="44" y="101"/>
                    <a:pt x="14" y="64"/>
                    <a:pt x="7" y="40"/>
                  </a:cubicBezTo>
                  <a:cubicBezTo>
                    <a:pt x="0" y="17"/>
                    <a:pt x="6" y="6"/>
                    <a:pt x="13" y="0"/>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848" name="Freeform 1073">
              <a:extLst>
                <a:ext uri="{FF2B5EF4-FFF2-40B4-BE49-F238E27FC236}">
                  <a16:creationId xmlns:a16="http://schemas.microsoft.com/office/drawing/2014/main" id="{06FD2299-8C65-4290-A32D-85BF7E0AC5BF}"/>
                </a:ext>
              </a:extLst>
            </p:cNvPr>
            <p:cNvSpPr>
              <a:spLocks/>
            </p:cNvSpPr>
            <p:nvPr userDrawn="1"/>
          </p:nvSpPr>
          <p:spPr bwMode="auto">
            <a:xfrm>
              <a:off x="305" y="278"/>
              <a:ext cx="4" cy="5"/>
            </a:xfrm>
            <a:custGeom>
              <a:avLst/>
              <a:gdLst>
                <a:gd name="T0" fmla="*/ 9 w 9"/>
                <a:gd name="T1" fmla="*/ 0 h 11"/>
                <a:gd name="T2" fmla="*/ 9 w 9"/>
                <a:gd name="T3" fmla="*/ 0 h 11"/>
                <a:gd name="T4" fmla="*/ 0 w 9"/>
                <a:gd name="T5" fmla="*/ 11 h 11"/>
                <a:gd name="T6" fmla="*/ 9 w 9"/>
                <a:gd name="T7" fmla="*/ 0 h 11"/>
              </a:gdLst>
              <a:ahLst/>
              <a:cxnLst>
                <a:cxn ang="0">
                  <a:pos x="T0" y="T1"/>
                </a:cxn>
                <a:cxn ang="0">
                  <a:pos x="T2" y="T3"/>
                </a:cxn>
                <a:cxn ang="0">
                  <a:pos x="T4" y="T5"/>
                </a:cxn>
                <a:cxn ang="0">
                  <a:pos x="T6" y="T7"/>
                </a:cxn>
              </a:cxnLst>
              <a:rect l="0" t="0" r="r" b="b"/>
              <a:pathLst>
                <a:path w="9" h="11">
                  <a:moveTo>
                    <a:pt x="9" y="0"/>
                  </a:moveTo>
                  <a:lnTo>
                    <a:pt x="9" y="0"/>
                  </a:lnTo>
                  <a:cubicBezTo>
                    <a:pt x="8" y="4"/>
                    <a:pt x="5" y="8"/>
                    <a:pt x="0" y="11"/>
                  </a:cubicBezTo>
                  <a:cubicBezTo>
                    <a:pt x="4" y="7"/>
                    <a:pt x="5" y="5"/>
                    <a:pt x="9" y="0"/>
                  </a:cubicBezTo>
                  <a:close/>
                </a:path>
              </a:pathLst>
            </a:custGeom>
            <a:solidFill>
              <a:srgbClr val="000000"/>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849" name="Freeform 1074">
              <a:extLst>
                <a:ext uri="{FF2B5EF4-FFF2-40B4-BE49-F238E27FC236}">
                  <a16:creationId xmlns:a16="http://schemas.microsoft.com/office/drawing/2014/main" id="{F4B712FE-9103-4D3A-B977-21297F6A5972}"/>
                </a:ext>
              </a:extLst>
            </p:cNvPr>
            <p:cNvSpPr>
              <a:spLocks/>
            </p:cNvSpPr>
            <p:nvPr userDrawn="1"/>
          </p:nvSpPr>
          <p:spPr bwMode="auto">
            <a:xfrm>
              <a:off x="288" y="285"/>
              <a:ext cx="6" cy="7"/>
            </a:xfrm>
            <a:custGeom>
              <a:avLst/>
              <a:gdLst>
                <a:gd name="T0" fmla="*/ 3 w 13"/>
                <a:gd name="T1" fmla="*/ 0 h 15"/>
                <a:gd name="T2" fmla="*/ 3 w 13"/>
                <a:gd name="T3" fmla="*/ 0 h 15"/>
                <a:gd name="T4" fmla="*/ 13 w 13"/>
                <a:gd name="T5" fmla="*/ 4 h 15"/>
                <a:gd name="T6" fmla="*/ 4 w 13"/>
                <a:gd name="T7" fmla="*/ 4 h 15"/>
                <a:gd name="T8" fmla="*/ 10 w 13"/>
                <a:gd name="T9" fmla="*/ 15 h 15"/>
                <a:gd name="T10" fmla="*/ 3 w 13"/>
                <a:gd name="T11" fmla="*/ 0 h 15"/>
              </a:gdLst>
              <a:ahLst/>
              <a:cxnLst>
                <a:cxn ang="0">
                  <a:pos x="T0" y="T1"/>
                </a:cxn>
                <a:cxn ang="0">
                  <a:pos x="T2" y="T3"/>
                </a:cxn>
                <a:cxn ang="0">
                  <a:pos x="T4" y="T5"/>
                </a:cxn>
                <a:cxn ang="0">
                  <a:pos x="T6" y="T7"/>
                </a:cxn>
                <a:cxn ang="0">
                  <a:pos x="T8" y="T9"/>
                </a:cxn>
                <a:cxn ang="0">
                  <a:pos x="T10" y="T11"/>
                </a:cxn>
              </a:cxnLst>
              <a:rect l="0" t="0" r="r" b="b"/>
              <a:pathLst>
                <a:path w="13" h="15">
                  <a:moveTo>
                    <a:pt x="3" y="0"/>
                  </a:moveTo>
                  <a:lnTo>
                    <a:pt x="3" y="0"/>
                  </a:lnTo>
                  <a:cubicBezTo>
                    <a:pt x="5" y="2"/>
                    <a:pt x="9" y="4"/>
                    <a:pt x="13" y="4"/>
                  </a:cubicBezTo>
                  <a:cubicBezTo>
                    <a:pt x="10" y="5"/>
                    <a:pt x="7" y="5"/>
                    <a:pt x="4" y="4"/>
                  </a:cubicBezTo>
                  <a:cubicBezTo>
                    <a:pt x="4" y="6"/>
                    <a:pt x="6" y="12"/>
                    <a:pt x="10" y="15"/>
                  </a:cubicBezTo>
                  <a:cubicBezTo>
                    <a:pt x="4" y="13"/>
                    <a:pt x="0" y="4"/>
                    <a:pt x="3" y="0"/>
                  </a:cubicBezTo>
                  <a:close/>
                </a:path>
              </a:pathLst>
            </a:custGeom>
            <a:solidFill>
              <a:srgbClr val="000000"/>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850" name="Freeform 1075">
              <a:extLst>
                <a:ext uri="{FF2B5EF4-FFF2-40B4-BE49-F238E27FC236}">
                  <a16:creationId xmlns:a16="http://schemas.microsoft.com/office/drawing/2014/main" id="{2244800A-A321-4C33-9258-D450170436AE}"/>
                </a:ext>
              </a:extLst>
            </p:cNvPr>
            <p:cNvSpPr>
              <a:spLocks/>
            </p:cNvSpPr>
            <p:nvPr userDrawn="1"/>
          </p:nvSpPr>
          <p:spPr bwMode="auto">
            <a:xfrm>
              <a:off x="268" y="230"/>
              <a:ext cx="4" cy="4"/>
            </a:xfrm>
            <a:custGeom>
              <a:avLst/>
              <a:gdLst>
                <a:gd name="T0" fmla="*/ 5 w 8"/>
                <a:gd name="T1" fmla="*/ 1 h 7"/>
                <a:gd name="T2" fmla="*/ 5 w 8"/>
                <a:gd name="T3" fmla="*/ 1 h 7"/>
                <a:gd name="T4" fmla="*/ 6 w 8"/>
                <a:gd name="T5" fmla="*/ 4 h 7"/>
                <a:gd name="T6" fmla="*/ 8 w 8"/>
                <a:gd name="T7" fmla="*/ 5 h 7"/>
                <a:gd name="T8" fmla="*/ 0 w 8"/>
                <a:gd name="T9" fmla="*/ 7 h 7"/>
                <a:gd name="T10" fmla="*/ 5 w 8"/>
                <a:gd name="T11" fmla="*/ 1 h 7"/>
              </a:gdLst>
              <a:ahLst/>
              <a:cxnLst>
                <a:cxn ang="0">
                  <a:pos x="T0" y="T1"/>
                </a:cxn>
                <a:cxn ang="0">
                  <a:pos x="T2" y="T3"/>
                </a:cxn>
                <a:cxn ang="0">
                  <a:pos x="T4" y="T5"/>
                </a:cxn>
                <a:cxn ang="0">
                  <a:pos x="T6" y="T7"/>
                </a:cxn>
                <a:cxn ang="0">
                  <a:pos x="T8" y="T9"/>
                </a:cxn>
                <a:cxn ang="0">
                  <a:pos x="T10" y="T11"/>
                </a:cxn>
              </a:cxnLst>
              <a:rect l="0" t="0" r="r" b="b"/>
              <a:pathLst>
                <a:path w="8" h="7">
                  <a:moveTo>
                    <a:pt x="5" y="1"/>
                  </a:moveTo>
                  <a:lnTo>
                    <a:pt x="5" y="1"/>
                  </a:lnTo>
                  <a:cubicBezTo>
                    <a:pt x="8" y="0"/>
                    <a:pt x="6" y="3"/>
                    <a:pt x="6" y="4"/>
                  </a:cubicBezTo>
                  <a:cubicBezTo>
                    <a:pt x="8" y="3"/>
                    <a:pt x="8" y="4"/>
                    <a:pt x="8" y="5"/>
                  </a:cubicBezTo>
                  <a:cubicBezTo>
                    <a:pt x="5" y="5"/>
                    <a:pt x="3" y="6"/>
                    <a:pt x="0" y="7"/>
                  </a:cubicBezTo>
                  <a:cubicBezTo>
                    <a:pt x="1" y="5"/>
                    <a:pt x="2" y="2"/>
                    <a:pt x="5" y="1"/>
                  </a:cubicBezTo>
                  <a:close/>
                </a:path>
              </a:pathLst>
            </a:custGeom>
            <a:solidFill>
              <a:srgbClr val="000000"/>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851" name="Freeform 1076">
              <a:extLst>
                <a:ext uri="{FF2B5EF4-FFF2-40B4-BE49-F238E27FC236}">
                  <a16:creationId xmlns:a16="http://schemas.microsoft.com/office/drawing/2014/main" id="{2947777A-967B-4949-BF5E-BF35C0FC2E13}"/>
                </a:ext>
              </a:extLst>
            </p:cNvPr>
            <p:cNvSpPr>
              <a:spLocks/>
            </p:cNvSpPr>
            <p:nvPr userDrawn="1"/>
          </p:nvSpPr>
          <p:spPr bwMode="auto">
            <a:xfrm>
              <a:off x="246" y="221"/>
              <a:ext cx="2" cy="3"/>
            </a:xfrm>
            <a:custGeom>
              <a:avLst/>
              <a:gdLst>
                <a:gd name="T0" fmla="*/ 5 w 5"/>
                <a:gd name="T1" fmla="*/ 0 h 6"/>
                <a:gd name="T2" fmla="*/ 5 w 5"/>
                <a:gd name="T3" fmla="*/ 0 h 6"/>
                <a:gd name="T4" fmla="*/ 3 w 5"/>
                <a:gd name="T5" fmla="*/ 6 h 6"/>
                <a:gd name="T6" fmla="*/ 5 w 5"/>
                <a:gd name="T7" fmla="*/ 0 h 6"/>
              </a:gdLst>
              <a:ahLst/>
              <a:cxnLst>
                <a:cxn ang="0">
                  <a:pos x="T0" y="T1"/>
                </a:cxn>
                <a:cxn ang="0">
                  <a:pos x="T2" y="T3"/>
                </a:cxn>
                <a:cxn ang="0">
                  <a:pos x="T4" y="T5"/>
                </a:cxn>
                <a:cxn ang="0">
                  <a:pos x="T6" y="T7"/>
                </a:cxn>
              </a:cxnLst>
              <a:rect l="0" t="0" r="r" b="b"/>
              <a:pathLst>
                <a:path w="5" h="6">
                  <a:moveTo>
                    <a:pt x="5" y="0"/>
                  </a:moveTo>
                  <a:lnTo>
                    <a:pt x="5" y="0"/>
                  </a:lnTo>
                  <a:cubicBezTo>
                    <a:pt x="3" y="2"/>
                    <a:pt x="3" y="3"/>
                    <a:pt x="3" y="6"/>
                  </a:cubicBezTo>
                  <a:cubicBezTo>
                    <a:pt x="0" y="4"/>
                    <a:pt x="2" y="0"/>
                    <a:pt x="5" y="0"/>
                  </a:cubicBezTo>
                  <a:close/>
                </a:path>
              </a:pathLst>
            </a:custGeom>
            <a:solidFill>
              <a:srgbClr val="000000"/>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852" name="Freeform 1077">
              <a:extLst>
                <a:ext uri="{FF2B5EF4-FFF2-40B4-BE49-F238E27FC236}">
                  <a16:creationId xmlns:a16="http://schemas.microsoft.com/office/drawing/2014/main" id="{3F3045B4-1E6D-485A-A7E8-92071B1D7450}"/>
                </a:ext>
              </a:extLst>
            </p:cNvPr>
            <p:cNvSpPr>
              <a:spLocks/>
            </p:cNvSpPr>
            <p:nvPr userDrawn="1"/>
          </p:nvSpPr>
          <p:spPr bwMode="auto">
            <a:xfrm>
              <a:off x="209" y="201"/>
              <a:ext cx="16" cy="29"/>
            </a:xfrm>
            <a:custGeom>
              <a:avLst/>
              <a:gdLst>
                <a:gd name="T0" fmla="*/ 16 w 36"/>
                <a:gd name="T1" fmla="*/ 0 h 63"/>
                <a:gd name="T2" fmla="*/ 16 w 36"/>
                <a:gd name="T3" fmla="*/ 0 h 63"/>
                <a:gd name="T4" fmla="*/ 36 w 36"/>
                <a:gd name="T5" fmla="*/ 36 h 63"/>
                <a:gd name="T6" fmla="*/ 15 w 36"/>
                <a:gd name="T7" fmla="*/ 5 h 63"/>
                <a:gd name="T8" fmla="*/ 26 w 36"/>
                <a:gd name="T9" fmla="*/ 63 h 63"/>
                <a:gd name="T10" fmla="*/ 16 w 36"/>
                <a:gd name="T11" fmla="*/ 0 h 63"/>
              </a:gdLst>
              <a:ahLst/>
              <a:cxnLst>
                <a:cxn ang="0">
                  <a:pos x="T0" y="T1"/>
                </a:cxn>
                <a:cxn ang="0">
                  <a:pos x="T2" y="T3"/>
                </a:cxn>
                <a:cxn ang="0">
                  <a:pos x="T4" y="T5"/>
                </a:cxn>
                <a:cxn ang="0">
                  <a:pos x="T6" y="T7"/>
                </a:cxn>
                <a:cxn ang="0">
                  <a:pos x="T8" y="T9"/>
                </a:cxn>
                <a:cxn ang="0">
                  <a:pos x="T10" y="T11"/>
                </a:cxn>
              </a:cxnLst>
              <a:rect l="0" t="0" r="r" b="b"/>
              <a:pathLst>
                <a:path w="36" h="63">
                  <a:moveTo>
                    <a:pt x="16" y="0"/>
                  </a:moveTo>
                  <a:lnTo>
                    <a:pt x="16" y="0"/>
                  </a:lnTo>
                  <a:cubicBezTo>
                    <a:pt x="18" y="5"/>
                    <a:pt x="29" y="25"/>
                    <a:pt x="36" y="36"/>
                  </a:cubicBezTo>
                  <a:cubicBezTo>
                    <a:pt x="29" y="26"/>
                    <a:pt x="19" y="12"/>
                    <a:pt x="15" y="5"/>
                  </a:cubicBezTo>
                  <a:cubicBezTo>
                    <a:pt x="5" y="20"/>
                    <a:pt x="20" y="48"/>
                    <a:pt x="26" y="63"/>
                  </a:cubicBezTo>
                  <a:cubicBezTo>
                    <a:pt x="17" y="49"/>
                    <a:pt x="0" y="15"/>
                    <a:pt x="16" y="0"/>
                  </a:cubicBezTo>
                  <a:close/>
                </a:path>
              </a:pathLst>
            </a:custGeom>
            <a:solidFill>
              <a:srgbClr val="000000"/>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853" name="Freeform 1078">
              <a:extLst>
                <a:ext uri="{FF2B5EF4-FFF2-40B4-BE49-F238E27FC236}">
                  <a16:creationId xmlns:a16="http://schemas.microsoft.com/office/drawing/2014/main" id="{F841E526-8531-48E5-9C29-B2E6DE99B647}"/>
                </a:ext>
              </a:extLst>
            </p:cNvPr>
            <p:cNvSpPr>
              <a:spLocks/>
            </p:cNvSpPr>
            <p:nvPr userDrawn="1"/>
          </p:nvSpPr>
          <p:spPr bwMode="auto">
            <a:xfrm>
              <a:off x="201" y="247"/>
              <a:ext cx="17" cy="15"/>
            </a:xfrm>
            <a:custGeom>
              <a:avLst/>
              <a:gdLst>
                <a:gd name="T0" fmla="*/ 0 w 38"/>
                <a:gd name="T1" fmla="*/ 0 h 34"/>
                <a:gd name="T2" fmla="*/ 0 w 38"/>
                <a:gd name="T3" fmla="*/ 0 h 34"/>
                <a:gd name="T4" fmla="*/ 38 w 38"/>
                <a:gd name="T5" fmla="*/ 14 h 34"/>
                <a:gd name="T6" fmla="*/ 3 w 38"/>
                <a:gd name="T7" fmla="*/ 3 h 34"/>
                <a:gd name="T8" fmla="*/ 29 w 38"/>
                <a:gd name="T9" fmla="*/ 34 h 34"/>
                <a:gd name="T10" fmla="*/ 0 w 38"/>
                <a:gd name="T11" fmla="*/ 0 h 34"/>
              </a:gdLst>
              <a:ahLst/>
              <a:cxnLst>
                <a:cxn ang="0">
                  <a:pos x="T0" y="T1"/>
                </a:cxn>
                <a:cxn ang="0">
                  <a:pos x="T2" y="T3"/>
                </a:cxn>
                <a:cxn ang="0">
                  <a:pos x="T4" y="T5"/>
                </a:cxn>
                <a:cxn ang="0">
                  <a:pos x="T6" y="T7"/>
                </a:cxn>
                <a:cxn ang="0">
                  <a:pos x="T8" y="T9"/>
                </a:cxn>
                <a:cxn ang="0">
                  <a:pos x="T10" y="T11"/>
                </a:cxn>
              </a:cxnLst>
              <a:rect l="0" t="0" r="r" b="b"/>
              <a:pathLst>
                <a:path w="38" h="34">
                  <a:moveTo>
                    <a:pt x="0" y="0"/>
                  </a:moveTo>
                  <a:lnTo>
                    <a:pt x="0" y="0"/>
                  </a:lnTo>
                  <a:cubicBezTo>
                    <a:pt x="12" y="1"/>
                    <a:pt x="29" y="7"/>
                    <a:pt x="38" y="14"/>
                  </a:cubicBezTo>
                  <a:cubicBezTo>
                    <a:pt x="32" y="10"/>
                    <a:pt x="13" y="4"/>
                    <a:pt x="3" y="3"/>
                  </a:cubicBezTo>
                  <a:cubicBezTo>
                    <a:pt x="8" y="21"/>
                    <a:pt x="19" y="27"/>
                    <a:pt x="29" y="34"/>
                  </a:cubicBezTo>
                  <a:cubicBezTo>
                    <a:pt x="18" y="28"/>
                    <a:pt x="0" y="14"/>
                    <a:pt x="0" y="0"/>
                  </a:cubicBezTo>
                  <a:close/>
                </a:path>
              </a:pathLst>
            </a:custGeom>
            <a:solidFill>
              <a:srgbClr val="000000"/>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854" name="Freeform 1079">
              <a:extLst>
                <a:ext uri="{FF2B5EF4-FFF2-40B4-BE49-F238E27FC236}">
                  <a16:creationId xmlns:a16="http://schemas.microsoft.com/office/drawing/2014/main" id="{F334826B-6043-4880-9E2F-EE83E8CBD495}"/>
                </a:ext>
              </a:extLst>
            </p:cNvPr>
            <p:cNvSpPr>
              <a:spLocks/>
            </p:cNvSpPr>
            <p:nvPr userDrawn="1"/>
          </p:nvSpPr>
          <p:spPr bwMode="auto">
            <a:xfrm>
              <a:off x="203" y="225"/>
              <a:ext cx="17" cy="21"/>
            </a:xfrm>
            <a:custGeom>
              <a:avLst/>
              <a:gdLst>
                <a:gd name="T0" fmla="*/ 6 w 39"/>
                <a:gd name="T1" fmla="*/ 0 h 48"/>
                <a:gd name="T2" fmla="*/ 6 w 39"/>
                <a:gd name="T3" fmla="*/ 0 h 48"/>
                <a:gd name="T4" fmla="*/ 39 w 39"/>
                <a:gd name="T5" fmla="*/ 31 h 48"/>
                <a:gd name="T6" fmla="*/ 8 w 39"/>
                <a:gd name="T7" fmla="*/ 5 h 48"/>
                <a:gd name="T8" fmla="*/ 27 w 39"/>
                <a:gd name="T9" fmla="*/ 48 h 48"/>
                <a:gd name="T10" fmla="*/ 6 w 39"/>
                <a:gd name="T11" fmla="*/ 0 h 48"/>
              </a:gdLst>
              <a:ahLst/>
              <a:cxnLst>
                <a:cxn ang="0">
                  <a:pos x="T0" y="T1"/>
                </a:cxn>
                <a:cxn ang="0">
                  <a:pos x="T2" y="T3"/>
                </a:cxn>
                <a:cxn ang="0">
                  <a:pos x="T4" y="T5"/>
                </a:cxn>
                <a:cxn ang="0">
                  <a:pos x="T6" y="T7"/>
                </a:cxn>
                <a:cxn ang="0">
                  <a:pos x="T8" y="T9"/>
                </a:cxn>
                <a:cxn ang="0">
                  <a:pos x="T10" y="T11"/>
                </a:cxn>
              </a:cxnLst>
              <a:rect l="0" t="0" r="r" b="b"/>
              <a:pathLst>
                <a:path w="39" h="48">
                  <a:moveTo>
                    <a:pt x="6" y="0"/>
                  </a:moveTo>
                  <a:lnTo>
                    <a:pt x="6" y="0"/>
                  </a:lnTo>
                  <a:cubicBezTo>
                    <a:pt x="11" y="3"/>
                    <a:pt x="33" y="24"/>
                    <a:pt x="39" y="31"/>
                  </a:cubicBezTo>
                  <a:cubicBezTo>
                    <a:pt x="31" y="24"/>
                    <a:pt x="17" y="10"/>
                    <a:pt x="8" y="5"/>
                  </a:cubicBezTo>
                  <a:cubicBezTo>
                    <a:pt x="6" y="24"/>
                    <a:pt x="22" y="42"/>
                    <a:pt x="27" y="48"/>
                  </a:cubicBezTo>
                  <a:cubicBezTo>
                    <a:pt x="17" y="40"/>
                    <a:pt x="0" y="20"/>
                    <a:pt x="6" y="0"/>
                  </a:cubicBezTo>
                  <a:close/>
                </a:path>
              </a:pathLst>
            </a:custGeom>
            <a:solidFill>
              <a:srgbClr val="000000"/>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855" name="Freeform 1080">
              <a:extLst>
                <a:ext uri="{FF2B5EF4-FFF2-40B4-BE49-F238E27FC236}">
                  <a16:creationId xmlns:a16="http://schemas.microsoft.com/office/drawing/2014/main" id="{0E61C227-953D-4CEA-9E83-8F2249089F73}"/>
                </a:ext>
              </a:extLst>
            </p:cNvPr>
            <p:cNvSpPr>
              <a:spLocks/>
            </p:cNvSpPr>
            <p:nvPr userDrawn="1"/>
          </p:nvSpPr>
          <p:spPr bwMode="auto">
            <a:xfrm>
              <a:off x="240" y="239"/>
              <a:ext cx="9" cy="19"/>
            </a:xfrm>
            <a:custGeom>
              <a:avLst/>
              <a:gdLst>
                <a:gd name="T0" fmla="*/ 5 w 20"/>
                <a:gd name="T1" fmla="*/ 0 h 41"/>
                <a:gd name="T2" fmla="*/ 5 w 20"/>
                <a:gd name="T3" fmla="*/ 0 h 41"/>
                <a:gd name="T4" fmla="*/ 15 w 20"/>
                <a:gd name="T5" fmla="*/ 16 h 41"/>
                <a:gd name="T6" fmla="*/ 6 w 20"/>
                <a:gd name="T7" fmla="*/ 8 h 41"/>
                <a:gd name="T8" fmla="*/ 20 w 20"/>
                <a:gd name="T9" fmla="*/ 41 h 41"/>
                <a:gd name="T10" fmla="*/ 5 w 20"/>
                <a:gd name="T11" fmla="*/ 0 h 41"/>
              </a:gdLst>
              <a:ahLst/>
              <a:cxnLst>
                <a:cxn ang="0">
                  <a:pos x="T0" y="T1"/>
                </a:cxn>
                <a:cxn ang="0">
                  <a:pos x="T2" y="T3"/>
                </a:cxn>
                <a:cxn ang="0">
                  <a:pos x="T4" y="T5"/>
                </a:cxn>
                <a:cxn ang="0">
                  <a:pos x="T6" y="T7"/>
                </a:cxn>
                <a:cxn ang="0">
                  <a:pos x="T8" y="T9"/>
                </a:cxn>
                <a:cxn ang="0">
                  <a:pos x="T10" y="T11"/>
                </a:cxn>
              </a:cxnLst>
              <a:rect l="0" t="0" r="r" b="b"/>
              <a:pathLst>
                <a:path w="20" h="41">
                  <a:moveTo>
                    <a:pt x="5" y="0"/>
                  </a:moveTo>
                  <a:lnTo>
                    <a:pt x="5" y="0"/>
                  </a:lnTo>
                  <a:cubicBezTo>
                    <a:pt x="8" y="6"/>
                    <a:pt x="10" y="11"/>
                    <a:pt x="15" y="16"/>
                  </a:cubicBezTo>
                  <a:cubicBezTo>
                    <a:pt x="11" y="14"/>
                    <a:pt x="6" y="9"/>
                    <a:pt x="6" y="8"/>
                  </a:cubicBezTo>
                  <a:cubicBezTo>
                    <a:pt x="4" y="17"/>
                    <a:pt x="13" y="34"/>
                    <a:pt x="20" y="41"/>
                  </a:cubicBezTo>
                  <a:cubicBezTo>
                    <a:pt x="4" y="29"/>
                    <a:pt x="0" y="11"/>
                    <a:pt x="5" y="0"/>
                  </a:cubicBezTo>
                  <a:close/>
                </a:path>
              </a:pathLst>
            </a:custGeom>
            <a:solidFill>
              <a:srgbClr val="000000"/>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856" name="Freeform 1081">
              <a:extLst>
                <a:ext uri="{FF2B5EF4-FFF2-40B4-BE49-F238E27FC236}">
                  <a16:creationId xmlns:a16="http://schemas.microsoft.com/office/drawing/2014/main" id="{DCBA3ED6-B2E2-4AD9-BD01-5ADD601EAAD8}"/>
                </a:ext>
              </a:extLst>
            </p:cNvPr>
            <p:cNvSpPr>
              <a:spLocks/>
            </p:cNvSpPr>
            <p:nvPr userDrawn="1"/>
          </p:nvSpPr>
          <p:spPr bwMode="auto">
            <a:xfrm>
              <a:off x="237" y="257"/>
              <a:ext cx="10" cy="11"/>
            </a:xfrm>
            <a:custGeom>
              <a:avLst/>
              <a:gdLst>
                <a:gd name="T0" fmla="*/ 0 w 23"/>
                <a:gd name="T1" fmla="*/ 0 h 23"/>
                <a:gd name="T2" fmla="*/ 0 w 23"/>
                <a:gd name="T3" fmla="*/ 0 h 23"/>
                <a:gd name="T4" fmla="*/ 23 w 23"/>
                <a:gd name="T5" fmla="*/ 10 h 23"/>
                <a:gd name="T6" fmla="*/ 3 w 23"/>
                <a:gd name="T7" fmla="*/ 3 h 23"/>
                <a:gd name="T8" fmla="*/ 15 w 23"/>
                <a:gd name="T9" fmla="*/ 23 h 23"/>
                <a:gd name="T10" fmla="*/ 0 w 23"/>
                <a:gd name="T11" fmla="*/ 0 h 23"/>
              </a:gdLst>
              <a:ahLst/>
              <a:cxnLst>
                <a:cxn ang="0">
                  <a:pos x="T0" y="T1"/>
                </a:cxn>
                <a:cxn ang="0">
                  <a:pos x="T2" y="T3"/>
                </a:cxn>
                <a:cxn ang="0">
                  <a:pos x="T4" y="T5"/>
                </a:cxn>
                <a:cxn ang="0">
                  <a:pos x="T6" y="T7"/>
                </a:cxn>
                <a:cxn ang="0">
                  <a:pos x="T8" y="T9"/>
                </a:cxn>
                <a:cxn ang="0">
                  <a:pos x="T10" y="T11"/>
                </a:cxn>
              </a:cxnLst>
              <a:rect l="0" t="0" r="r" b="b"/>
              <a:pathLst>
                <a:path w="23" h="23">
                  <a:moveTo>
                    <a:pt x="0" y="0"/>
                  </a:moveTo>
                  <a:lnTo>
                    <a:pt x="0" y="0"/>
                  </a:lnTo>
                  <a:cubicBezTo>
                    <a:pt x="7" y="0"/>
                    <a:pt x="20" y="7"/>
                    <a:pt x="23" y="10"/>
                  </a:cubicBezTo>
                  <a:cubicBezTo>
                    <a:pt x="17" y="7"/>
                    <a:pt x="11" y="4"/>
                    <a:pt x="3" y="3"/>
                  </a:cubicBezTo>
                  <a:cubicBezTo>
                    <a:pt x="4" y="8"/>
                    <a:pt x="10" y="17"/>
                    <a:pt x="15" y="23"/>
                  </a:cubicBezTo>
                  <a:cubicBezTo>
                    <a:pt x="6" y="17"/>
                    <a:pt x="0" y="6"/>
                    <a:pt x="0" y="0"/>
                  </a:cubicBezTo>
                  <a:close/>
                </a:path>
              </a:pathLst>
            </a:custGeom>
            <a:solidFill>
              <a:srgbClr val="000000"/>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857" name="Freeform 1082">
              <a:extLst>
                <a:ext uri="{FF2B5EF4-FFF2-40B4-BE49-F238E27FC236}">
                  <a16:creationId xmlns:a16="http://schemas.microsoft.com/office/drawing/2014/main" id="{CEFF4279-00B8-498A-9C16-759F6D1E40D6}"/>
                </a:ext>
              </a:extLst>
            </p:cNvPr>
            <p:cNvSpPr>
              <a:spLocks/>
            </p:cNvSpPr>
            <p:nvPr userDrawn="1"/>
          </p:nvSpPr>
          <p:spPr bwMode="auto">
            <a:xfrm>
              <a:off x="199" y="263"/>
              <a:ext cx="16" cy="13"/>
            </a:xfrm>
            <a:custGeom>
              <a:avLst/>
              <a:gdLst>
                <a:gd name="T0" fmla="*/ 0 w 35"/>
                <a:gd name="T1" fmla="*/ 1 h 28"/>
                <a:gd name="T2" fmla="*/ 0 w 35"/>
                <a:gd name="T3" fmla="*/ 1 h 28"/>
                <a:gd name="T4" fmla="*/ 35 w 35"/>
                <a:gd name="T5" fmla="*/ 8 h 28"/>
                <a:gd name="T6" fmla="*/ 4 w 35"/>
                <a:gd name="T7" fmla="*/ 4 h 28"/>
                <a:gd name="T8" fmla="*/ 33 w 35"/>
                <a:gd name="T9" fmla="*/ 28 h 28"/>
                <a:gd name="T10" fmla="*/ 0 w 35"/>
                <a:gd name="T11" fmla="*/ 1 h 28"/>
              </a:gdLst>
              <a:ahLst/>
              <a:cxnLst>
                <a:cxn ang="0">
                  <a:pos x="T0" y="T1"/>
                </a:cxn>
                <a:cxn ang="0">
                  <a:pos x="T2" y="T3"/>
                </a:cxn>
                <a:cxn ang="0">
                  <a:pos x="T4" y="T5"/>
                </a:cxn>
                <a:cxn ang="0">
                  <a:pos x="T6" y="T7"/>
                </a:cxn>
                <a:cxn ang="0">
                  <a:pos x="T8" y="T9"/>
                </a:cxn>
                <a:cxn ang="0">
                  <a:pos x="T10" y="T11"/>
                </a:cxn>
              </a:cxnLst>
              <a:rect l="0" t="0" r="r" b="b"/>
              <a:pathLst>
                <a:path w="35" h="28">
                  <a:moveTo>
                    <a:pt x="0" y="1"/>
                  </a:moveTo>
                  <a:lnTo>
                    <a:pt x="0" y="1"/>
                  </a:lnTo>
                  <a:cubicBezTo>
                    <a:pt x="11" y="0"/>
                    <a:pt x="27" y="4"/>
                    <a:pt x="35" y="8"/>
                  </a:cubicBezTo>
                  <a:cubicBezTo>
                    <a:pt x="24" y="6"/>
                    <a:pt x="19" y="3"/>
                    <a:pt x="4" y="4"/>
                  </a:cubicBezTo>
                  <a:cubicBezTo>
                    <a:pt x="8" y="11"/>
                    <a:pt x="22" y="23"/>
                    <a:pt x="33" y="28"/>
                  </a:cubicBezTo>
                  <a:cubicBezTo>
                    <a:pt x="15" y="22"/>
                    <a:pt x="2" y="9"/>
                    <a:pt x="0" y="1"/>
                  </a:cubicBezTo>
                  <a:close/>
                </a:path>
              </a:pathLst>
            </a:custGeom>
            <a:solidFill>
              <a:srgbClr val="000000"/>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858" name="Freeform 1083">
              <a:extLst>
                <a:ext uri="{FF2B5EF4-FFF2-40B4-BE49-F238E27FC236}">
                  <a16:creationId xmlns:a16="http://schemas.microsoft.com/office/drawing/2014/main" id="{36C4FFB8-B4B8-43CA-89A8-93A7D093CB14}"/>
                </a:ext>
              </a:extLst>
            </p:cNvPr>
            <p:cNvSpPr>
              <a:spLocks/>
            </p:cNvSpPr>
            <p:nvPr userDrawn="1"/>
          </p:nvSpPr>
          <p:spPr bwMode="auto">
            <a:xfrm>
              <a:off x="233" y="269"/>
              <a:ext cx="9" cy="9"/>
            </a:xfrm>
            <a:custGeom>
              <a:avLst/>
              <a:gdLst>
                <a:gd name="T0" fmla="*/ 22 w 22"/>
                <a:gd name="T1" fmla="*/ 5 h 20"/>
                <a:gd name="T2" fmla="*/ 22 w 22"/>
                <a:gd name="T3" fmla="*/ 5 h 20"/>
                <a:gd name="T4" fmla="*/ 3 w 22"/>
                <a:gd name="T5" fmla="*/ 6 h 20"/>
                <a:gd name="T6" fmla="*/ 16 w 22"/>
                <a:gd name="T7" fmla="*/ 20 h 20"/>
                <a:gd name="T8" fmla="*/ 0 w 22"/>
                <a:gd name="T9" fmla="*/ 5 h 20"/>
                <a:gd name="T10" fmla="*/ 22 w 22"/>
                <a:gd name="T11" fmla="*/ 5 h 20"/>
              </a:gdLst>
              <a:ahLst/>
              <a:cxnLst>
                <a:cxn ang="0">
                  <a:pos x="T0" y="T1"/>
                </a:cxn>
                <a:cxn ang="0">
                  <a:pos x="T2" y="T3"/>
                </a:cxn>
                <a:cxn ang="0">
                  <a:pos x="T4" y="T5"/>
                </a:cxn>
                <a:cxn ang="0">
                  <a:pos x="T6" y="T7"/>
                </a:cxn>
                <a:cxn ang="0">
                  <a:pos x="T8" y="T9"/>
                </a:cxn>
                <a:cxn ang="0">
                  <a:pos x="T10" y="T11"/>
                </a:cxn>
              </a:cxnLst>
              <a:rect l="0" t="0" r="r" b="b"/>
              <a:pathLst>
                <a:path w="22" h="20">
                  <a:moveTo>
                    <a:pt x="22" y="5"/>
                  </a:moveTo>
                  <a:lnTo>
                    <a:pt x="22" y="5"/>
                  </a:lnTo>
                  <a:cubicBezTo>
                    <a:pt x="15" y="3"/>
                    <a:pt x="10" y="2"/>
                    <a:pt x="3" y="6"/>
                  </a:cubicBezTo>
                  <a:cubicBezTo>
                    <a:pt x="4" y="12"/>
                    <a:pt x="11" y="18"/>
                    <a:pt x="16" y="20"/>
                  </a:cubicBezTo>
                  <a:cubicBezTo>
                    <a:pt x="9" y="19"/>
                    <a:pt x="1" y="13"/>
                    <a:pt x="0" y="5"/>
                  </a:cubicBezTo>
                  <a:cubicBezTo>
                    <a:pt x="7" y="0"/>
                    <a:pt x="16" y="2"/>
                    <a:pt x="22" y="5"/>
                  </a:cubicBezTo>
                  <a:close/>
                </a:path>
              </a:pathLst>
            </a:custGeom>
            <a:solidFill>
              <a:srgbClr val="000000"/>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859" name="Freeform 1084">
              <a:extLst>
                <a:ext uri="{FF2B5EF4-FFF2-40B4-BE49-F238E27FC236}">
                  <a16:creationId xmlns:a16="http://schemas.microsoft.com/office/drawing/2014/main" id="{68B73AF8-E545-4BE5-914D-A57C8705D2BB}"/>
                </a:ext>
              </a:extLst>
            </p:cNvPr>
            <p:cNvSpPr>
              <a:spLocks/>
            </p:cNvSpPr>
            <p:nvPr userDrawn="1"/>
          </p:nvSpPr>
          <p:spPr bwMode="auto">
            <a:xfrm>
              <a:off x="246" y="276"/>
              <a:ext cx="7" cy="3"/>
            </a:xfrm>
            <a:custGeom>
              <a:avLst/>
              <a:gdLst>
                <a:gd name="T0" fmla="*/ 0 w 15"/>
                <a:gd name="T1" fmla="*/ 0 h 6"/>
                <a:gd name="T2" fmla="*/ 0 w 15"/>
                <a:gd name="T3" fmla="*/ 0 h 6"/>
                <a:gd name="T4" fmla="*/ 15 w 15"/>
                <a:gd name="T5" fmla="*/ 4 h 6"/>
                <a:gd name="T6" fmla="*/ 15 w 15"/>
                <a:gd name="T7" fmla="*/ 6 h 6"/>
                <a:gd name="T8" fmla="*/ 0 w 15"/>
                <a:gd name="T9" fmla="*/ 0 h 6"/>
              </a:gdLst>
              <a:ahLst/>
              <a:cxnLst>
                <a:cxn ang="0">
                  <a:pos x="T0" y="T1"/>
                </a:cxn>
                <a:cxn ang="0">
                  <a:pos x="T2" y="T3"/>
                </a:cxn>
                <a:cxn ang="0">
                  <a:pos x="T4" y="T5"/>
                </a:cxn>
                <a:cxn ang="0">
                  <a:pos x="T6" y="T7"/>
                </a:cxn>
                <a:cxn ang="0">
                  <a:pos x="T8" y="T9"/>
                </a:cxn>
              </a:cxnLst>
              <a:rect l="0" t="0" r="r" b="b"/>
              <a:pathLst>
                <a:path w="15" h="6">
                  <a:moveTo>
                    <a:pt x="0" y="0"/>
                  </a:moveTo>
                  <a:lnTo>
                    <a:pt x="0" y="0"/>
                  </a:lnTo>
                  <a:cubicBezTo>
                    <a:pt x="5" y="1"/>
                    <a:pt x="10" y="2"/>
                    <a:pt x="15" y="4"/>
                  </a:cubicBezTo>
                  <a:lnTo>
                    <a:pt x="15" y="6"/>
                  </a:lnTo>
                  <a:cubicBezTo>
                    <a:pt x="11" y="4"/>
                    <a:pt x="5" y="3"/>
                    <a:pt x="0" y="0"/>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860" name="Freeform 1085">
              <a:extLst>
                <a:ext uri="{FF2B5EF4-FFF2-40B4-BE49-F238E27FC236}">
                  <a16:creationId xmlns:a16="http://schemas.microsoft.com/office/drawing/2014/main" id="{DACA2B93-BFAD-4844-9D5D-CFD28ACC9940}"/>
                </a:ext>
              </a:extLst>
            </p:cNvPr>
            <p:cNvSpPr>
              <a:spLocks/>
            </p:cNvSpPr>
            <p:nvPr userDrawn="1"/>
          </p:nvSpPr>
          <p:spPr bwMode="auto">
            <a:xfrm>
              <a:off x="255" y="273"/>
              <a:ext cx="8" cy="8"/>
            </a:xfrm>
            <a:custGeom>
              <a:avLst/>
              <a:gdLst>
                <a:gd name="T0" fmla="*/ 19 w 19"/>
                <a:gd name="T1" fmla="*/ 4 h 19"/>
                <a:gd name="T2" fmla="*/ 19 w 19"/>
                <a:gd name="T3" fmla="*/ 4 h 19"/>
                <a:gd name="T4" fmla="*/ 3 w 19"/>
                <a:gd name="T5" fmla="*/ 5 h 19"/>
                <a:gd name="T6" fmla="*/ 10 w 19"/>
                <a:gd name="T7" fmla="*/ 19 h 19"/>
                <a:gd name="T8" fmla="*/ 0 w 19"/>
                <a:gd name="T9" fmla="*/ 4 h 19"/>
                <a:gd name="T10" fmla="*/ 19 w 19"/>
                <a:gd name="T11" fmla="*/ 4 h 19"/>
              </a:gdLst>
              <a:ahLst/>
              <a:cxnLst>
                <a:cxn ang="0">
                  <a:pos x="T0" y="T1"/>
                </a:cxn>
                <a:cxn ang="0">
                  <a:pos x="T2" y="T3"/>
                </a:cxn>
                <a:cxn ang="0">
                  <a:pos x="T4" y="T5"/>
                </a:cxn>
                <a:cxn ang="0">
                  <a:pos x="T6" y="T7"/>
                </a:cxn>
                <a:cxn ang="0">
                  <a:pos x="T8" y="T9"/>
                </a:cxn>
                <a:cxn ang="0">
                  <a:pos x="T10" y="T11"/>
                </a:cxn>
              </a:cxnLst>
              <a:rect l="0" t="0" r="r" b="b"/>
              <a:pathLst>
                <a:path w="19" h="19">
                  <a:moveTo>
                    <a:pt x="19" y="4"/>
                  </a:moveTo>
                  <a:lnTo>
                    <a:pt x="19" y="4"/>
                  </a:lnTo>
                  <a:cubicBezTo>
                    <a:pt x="13" y="3"/>
                    <a:pt x="7" y="3"/>
                    <a:pt x="3" y="5"/>
                  </a:cubicBezTo>
                  <a:cubicBezTo>
                    <a:pt x="3" y="10"/>
                    <a:pt x="6" y="16"/>
                    <a:pt x="10" y="19"/>
                  </a:cubicBezTo>
                  <a:cubicBezTo>
                    <a:pt x="4" y="17"/>
                    <a:pt x="0" y="9"/>
                    <a:pt x="0" y="4"/>
                  </a:cubicBezTo>
                  <a:cubicBezTo>
                    <a:pt x="4" y="2"/>
                    <a:pt x="11" y="0"/>
                    <a:pt x="19" y="4"/>
                  </a:cubicBezTo>
                  <a:close/>
                </a:path>
              </a:pathLst>
            </a:custGeom>
            <a:solidFill>
              <a:srgbClr val="000000"/>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861" name="Freeform 1086">
              <a:extLst>
                <a:ext uri="{FF2B5EF4-FFF2-40B4-BE49-F238E27FC236}">
                  <a16:creationId xmlns:a16="http://schemas.microsoft.com/office/drawing/2014/main" id="{FCC5039C-FE82-4CDA-9733-B5C211241631}"/>
                </a:ext>
              </a:extLst>
            </p:cNvPr>
            <p:cNvSpPr>
              <a:spLocks/>
            </p:cNvSpPr>
            <p:nvPr userDrawn="1"/>
          </p:nvSpPr>
          <p:spPr bwMode="auto">
            <a:xfrm>
              <a:off x="255" y="253"/>
              <a:ext cx="8" cy="16"/>
            </a:xfrm>
            <a:custGeom>
              <a:avLst/>
              <a:gdLst>
                <a:gd name="T0" fmla="*/ 3 w 17"/>
                <a:gd name="T1" fmla="*/ 0 h 34"/>
                <a:gd name="T2" fmla="*/ 3 w 17"/>
                <a:gd name="T3" fmla="*/ 0 h 34"/>
                <a:gd name="T4" fmla="*/ 17 w 17"/>
                <a:gd name="T5" fmla="*/ 15 h 34"/>
                <a:gd name="T6" fmla="*/ 5 w 17"/>
                <a:gd name="T7" fmla="*/ 6 h 34"/>
                <a:gd name="T8" fmla="*/ 14 w 17"/>
                <a:gd name="T9" fmla="*/ 34 h 34"/>
                <a:gd name="T10" fmla="*/ 3 w 17"/>
                <a:gd name="T11" fmla="*/ 0 h 34"/>
              </a:gdLst>
              <a:ahLst/>
              <a:cxnLst>
                <a:cxn ang="0">
                  <a:pos x="T0" y="T1"/>
                </a:cxn>
                <a:cxn ang="0">
                  <a:pos x="T2" y="T3"/>
                </a:cxn>
                <a:cxn ang="0">
                  <a:pos x="T4" y="T5"/>
                </a:cxn>
                <a:cxn ang="0">
                  <a:pos x="T6" y="T7"/>
                </a:cxn>
                <a:cxn ang="0">
                  <a:pos x="T8" y="T9"/>
                </a:cxn>
                <a:cxn ang="0">
                  <a:pos x="T10" y="T11"/>
                </a:cxn>
              </a:cxnLst>
              <a:rect l="0" t="0" r="r" b="b"/>
              <a:pathLst>
                <a:path w="17" h="34">
                  <a:moveTo>
                    <a:pt x="3" y="0"/>
                  </a:moveTo>
                  <a:lnTo>
                    <a:pt x="3" y="0"/>
                  </a:lnTo>
                  <a:cubicBezTo>
                    <a:pt x="6" y="4"/>
                    <a:pt x="14" y="12"/>
                    <a:pt x="17" y="15"/>
                  </a:cubicBezTo>
                  <a:cubicBezTo>
                    <a:pt x="12" y="12"/>
                    <a:pt x="8" y="10"/>
                    <a:pt x="5" y="6"/>
                  </a:cubicBezTo>
                  <a:cubicBezTo>
                    <a:pt x="3" y="16"/>
                    <a:pt x="11" y="31"/>
                    <a:pt x="14" y="34"/>
                  </a:cubicBezTo>
                  <a:cubicBezTo>
                    <a:pt x="4" y="26"/>
                    <a:pt x="0" y="13"/>
                    <a:pt x="3" y="0"/>
                  </a:cubicBezTo>
                  <a:close/>
                </a:path>
              </a:pathLst>
            </a:custGeom>
            <a:solidFill>
              <a:srgbClr val="000000"/>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862" name="Freeform 1087">
              <a:extLst>
                <a:ext uri="{FF2B5EF4-FFF2-40B4-BE49-F238E27FC236}">
                  <a16:creationId xmlns:a16="http://schemas.microsoft.com/office/drawing/2014/main" id="{16A69630-17DA-4B2E-B899-12297CBC1A21}"/>
                </a:ext>
              </a:extLst>
            </p:cNvPr>
            <p:cNvSpPr>
              <a:spLocks/>
            </p:cNvSpPr>
            <p:nvPr userDrawn="1"/>
          </p:nvSpPr>
          <p:spPr bwMode="auto">
            <a:xfrm>
              <a:off x="263" y="264"/>
              <a:ext cx="9" cy="9"/>
            </a:xfrm>
            <a:custGeom>
              <a:avLst/>
              <a:gdLst>
                <a:gd name="T0" fmla="*/ 0 w 20"/>
                <a:gd name="T1" fmla="*/ 0 h 21"/>
                <a:gd name="T2" fmla="*/ 0 w 20"/>
                <a:gd name="T3" fmla="*/ 0 h 21"/>
                <a:gd name="T4" fmla="*/ 20 w 20"/>
                <a:gd name="T5" fmla="*/ 18 h 21"/>
                <a:gd name="T6" fmla="*/ 20 w 20"/>
                <a:gd name="T7" fmla="*/ 20 h 21"/>
                <a:gd name="T8" fmla="*/ 18 w 20"/>
                <a:gd name="T9" fmla="*/ 21 h 21"/>
                <a:gd name="T10" fmla="*/ 0 w 20"/>
                <a:gd name="T11" fmla="*/ 0 h 21"/>
              </a:gdLst>
              <a:ahLst/>
              <a:cxnLst>
                <a:cxn ang="0">
                  <a:pos x="T0" y="T1"/>
                </a:cxn>
                <a:cxn ang="0">
                  <a:pos x="T2" y="T3"/>
                </a:cxn>
                <a:cxn ang="0">
                  <a:pos x="T4" y="T5"/>
                </a:cxn>
                <a:cxn ang="0">
                  <a:pos x="T6" y="T7"/>
                </a:cxn>
                <a:cxn ang="0">
                  <a:pos x="T8" y="T9"/>
                </a:cxn>
                <a:cxn ang="0">
                  <a:pos x="T10" y="T11"/>
                </a:cxn>
              </a:cxnLst>
              <a:rect l="0" t="0" r="r" b="b"/>
              <a:pathLst>
                <a:path w="20" h="21">
                  <a:moveTo>
                    <a:pt x="0" y="0"/>
                  </a:moveTo>
                  <a:lnTo>
                    <a:pt x="0" y="0"/>
                  </a:lnTo>
                  <a:cubicBezTo>
                    <a:pt x="8" y="5"/>
                    <a:pt x="20" y="18"/>
                    <a:pt x="20" y="18"/>
                  </a:cubicBezTo>
                  <a:lnTo>
                    <a:pt x="20" y="20"/>
                  </a:lnTo>
                  <a:lnTo>
                    <a:pt x="18" y="21"/>
                  </a:lnTo>
                  <a:cubicBezTo>
                    <a:pt x="18" y="21"/>
                    <a:pt x="4" y="7"/>
                    <a:pt x="0" y="0"/>
                  </a:cubicBezTo>
                  <a:close/>
                </a:path>
              </a:pathLst>
            </a:custGeom>
            <a:solidFill>
              <a:srgbClr val="000000"/>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863" name="Freeform 1088">
              <a:extLst>
                <a:ext uri="{FF2B5EF4-FFF2-40B4-BE49-F238E27FC236}">
                  <a16:creationId xmlns:a16="http://schemas.microsoft.com/office/drawing/2014/main" id="{D5E507AB-3A69-4AFF-939C-46B3876CB569}"/>
                </a:ext>
              </a:extLst>
            </p:cNvPr>
            <p:cNvSpPr>
              <a:spLocks/>
            </p:cNvSpPr>
            <p:nvPr userDrawn="1"/>
          </p:nvSpPr>
          <p:spPr bwMode="auto">
            <a:xfrm>
              <a:off x="267" y="268"/>
              <a:ext cx="4" cy="5"/>
            </a:xfrm>
            <a:custGeom>
              <a:avLst/>
              <a:gdLst>
                <a:gd name="T0" fmla="*/ 0 w 10"/>
                <a:gd name="T1" fmla="*/ 0 h 11"/>
                <a:gd name="T2" fmla="*/ 0 w 10"/>
                <a:gd name="T3" fmla="*/ 0 h 11"/>
                <a:gd name="T4" fmla="*/ 10 w 10"/>
                <a:gd name="T5" fmla="*/ 10 h 11"/>
                <a:gd name="T6" fmla="*/ 9 w 10"/>
                <a:gd name="T7" fmla="*/ 11 h 11"/>
                <a:gd name="T8" fmla="*/ 0 w 10"/>
                <a:gd name="T9" fmla="*/ 0 h 11"/>
              </a:gdLst>
              <a:ahLst/>
              <a:cxnLst>
                <a:cxn ang="0">
                  <a:pos x="T0" y="T1"/>
                </a:cxn>
                <a:cxn ang="0">
                  <a:pos x="T2" y="T3"/>
                </a:cxn>
                <a:cxn ang="0">
                  <a:pos x="T4" y="T5"/>
                </a:cxn>
                <a:cxn ang="0">
                  <a:pos x="T6" y="T7"/>
                </a:cxn>
                <a:cxn ang="0">
                  <a:pos x="T8" y="T9"/>
                </a:cxn>
              </a:cxnLst>
              <a:rect l="0" t="0" r="r" b="b"/>
              <a:pathLst>
                <a:path w="10" h="11">
                  <a:moveTo>
                    <a:pt x="0" y="0"/>
                  </a:moveTo>
                  <a:lnTo>
                    <a:pt x="0" y="0"/>
                  </a:lnTo>
                  <a:cubicBezTo>
                    <a:pt x="1" y="0"/>
                    <a:pt x="10" y="10"/>
                    <a:pt x="10" y="10"/>
                  </a:cubicBezTo>
                  <a:lnTo>
                    <a:pt x="9" y="11"/>
                  </a:lnTo>
                  <a:cubicBezTo>
                    <a:pt x="9" y="11"/>
                    <a:pt x="1" y="1"/>
                    <a:pt x="0" y="0"/>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864" name="Freeform 1089">
              <a:extLst>
                <a:ext uri="{FF2B5EF4-FFF2-40B4-BE49-F238E27FC236}">
                  <a16:creationId xmlns:a16="http://schemas.microsoft.com/office/drawing/2014/main" id="{3AE224F6-B764-4CBA-B6B6-66F5FEDD856B}"/>
                </a:ext>
              </a:extLst>
            </p:cNvPr>
            <p:cNvSpPr>
              <a:spLocks/>
            </p:cNvSpPr>
            <p:nvPr userDrawn="1"/>
          </p:nvSpPr>
          <p:spPr bwMode="auto">
            <a:xfrm>
              <a:off x="261" y="278"/>
              <a:ext cx="7" cy="5"/>
            </a:xfrm>
            <a:custGeom>
              <a:avLst/>
              <a:gdLst>
                <a:gd name="T0" fmla="*/ 0 w 15"/>
                <a:gd name="T1" fmla="*/ 0 h 11"/>
                <a:gd name="T2" fmla="*/ 0 w 15"/>
                <a:gd name="T3" fmla="*/ 0 h 11"/>
                <a:gd name="T4" fmla="*/ 15 w 15"/>
                <a:gd name="T5" fmla="*/ 8 h 11"/>
                <a:gd name="T6" fmla="*/ 15 w 15"/>
                <a:gd name="T7" fmla="*/ 10 h 11"/>
                <a:gd name="T8" fmla="*/ 13 w 15"/>
                <a:gd name="T9" fmla="*/ 11 h 11"/>
                <a:gd name="T10" fmla="*/ 0 w 15"/>
                <a:gd name="T11" fmla="*/ 0 h 11"/>
              </a:gdLst>
              <a:ahLst/>
              <a:cxnLst>
                <a:cxn ang="0">
                  <a:pos x="T0" y="T1"/>
                </a:cxn>
                <a:cxn ang="0">
                  <a:pos x="T2" y="T3"/>
                </a:cxn>
                <a:cxn ang="0">
                  <a:pos x="T4" y="T5"/>
                </a:cxn>
                <a:cxn ang="0">
                  <a:pos x="T6" y="T7"/>
                </a:cxn>
                <a:cxn ang="0">
                  <a:pos x="T8" y="T9"/>
                </a:cxn>
                <a:cxn ang="0">
                  <a:pos x="T10" y="T11"/>
                </a:cxn>
              </a:cxnLst>
              <a:rect l="0" t="0" r="r" b="b"/>
              <a:pathLst>
                <a:path w="15" h="11">
                  <a:moveTo>
                    <a:pt x="0" y="0"/>
                  </a:moveTo>
                  <a:lnTo>
                    <a:pt x="0" y="0"/>
                  </a:lnTo>
                  <a:cubicBezTo>
                    <a:pt x="8" y="3"/>
                    <a:pt x="13" y="6"/>
                    <a:pt x="15" y="8"/>
                  </a:cubicBezTo>
                  <a:cubicBezTo>
                    <a:pt x="15" y="8"/>
                    <a:pt x="15" y="10"/>
                    <a:pt x="15" y="10"/>
                  </a:cubicBezTo>
                  <a:lnTo>
                    <a:pt x="13" y="11"/>
                  </a:lnTo>
                  <a:cubicBezTo>
                    <a:pt x="10" y="9"/>
                    <a:pt x="6" y="5"/>
                    <a:pt x="0" y="0"/>
                  </a:cubicBezTo>
                  <a:close/>
                </a:path>
              </a:pathLst>
            </a:custGeom>
            <a:solidFill>
              <a:srgbClr val="000000"/>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865" name="Freeform 1090">
              <a:extLst>
                <a:ext uri="{FF2B5EF4-FFF2-40B4-BE49-F238E27FC236}">
                  <a16:creationId xmlns:a16="http://schemas.microsoft.com/office/drawing/2014/main" id="{E63316EB-E789-4E66-80A6-BBA2818101A6}"/>
                </a:ext>
              </a:extLst>
            </p:cNvPr>
            <p:cNvSpPr>
              <a:spLocks/>
            </p:cNvSpPr>
            <p:nvPr userDrawn="1"/>
          </p:nvSpPr>
          <p:spPr bwMode="auto">
            <a:xfrm>
              <a:off x="264" y="280"/>
              <a:ext cx="3" cy="2"/>
            </a:xfrm>
            <a:custGeom>
              <a:avLst/>
              <a:gdLst>
                <a:gd name="T0" fmla="*/ 0 w 6"/>
                <a:gd name="T1" fmla="*/ 0 h 4"/>
                <a:gd name="T2" fmla="*/ 0 w 6"/>
                <a:gd name="T3" fmla="*/ 0 h 4"/>
                <a:gd name="T4" fmla="*/ 6 w 6"/>
                <a:gd name="T5" fmla="*/ 3 h 4"/>
                <a:gd name="T6" fmla="*/ 5 w 6"/>
                <a:gd name="T7" fmla="*/ 4 h 4"/>
                <a:gd name="T8" fmla="*/ 0 w 6"/>
                <a:gd name="T9" fmla="*/ 0 h 4"/>
              </a:gdLst>
              <a:ahLst/>
              <a:cxnLst>
                <a:cxn ang="0">
                  <a:pos x="T0" y="T1"/>
                </a:cxn>
                <a:cxn ang="0">
                  <a:pos x="T2" y="T3"/>
                </a:cxn>
                <a:cxn ang="0">
                  <a:pos x="T4" y="T5"/>
                </a:cxn>
                <a:cxn ang="0">
                  <a:pos x="T6" y="T7"/>
                </a:cxn>
                <a:cxn ang="0">
                  <a:pos x="T8" y="T9"/>
                </a:cxn>
              </a:cxnLst>
              <a:rect l="0" t="0" r="r" b="b"/>
              <a:pathLst>
                <a:path w="6" h="4">
                  <a:moveTo>
                    <a:pt x="0" y="0"/>
                  </a:moveTo>
                  <a:lnTo>
                    <a:pt x="0" y="0"/>
                  </a:lnTo>
                  <a:cubicBezTo>
                    <a:pt x="1" y="0"/>
                    <a:pt x="6" y="3"/>
                    <a:pt x="6" y="3"/>
                  </a:cubicBezTo>
                  <a:lnTo>
                    <a:pt x="5" y="4"/>
                  </a:lnTo>
                  <a:cubicBezTo>
                    <a:pt x="5" y="4"/>
                    <a:pt x="1" y="1"/>
                    <a:pt x="0" y="0"/>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866" name="Freeform 1091">
              <a:extLst>
                <a:ext uri="{FF2B5EF4-FFF2-40B4-BE49-F238E27FC236}">
                  <a16:creationId xmlns:a16="http://schemas.microsoft.com/office/drawing/2014/main" id="{C2F4F4EF-A7CC-4FEE-B75A-C21117CFB872}"/>
                </a:ext>
              </a:extLst>
            </p:cNvPr>
            <p:cNvSpPr>
              <a:spLocks/>
            </p:cNvSpPr>
            <p:nvPr userDrawn="1"/>
          </p:nvSpPr>
          <p:spPr bwMode="auto">
            <a:xfrm>
              <a:off x="223" y="314"/>
              <a:ext cx="25" cy="28"/>
            </a:xfrm>
            <a:custGeom>
              <a:avLst/>
              <a:gdLst>
                <a:gd name="T0" fmla="*/ 53 w 56"/>
                <a:gd name="T1" fmla="*/ 0 h 63"/>
                <a:gd name="T2" fmla="*/ 53 w 56"/>
                <a:gd name="T3" fmla="*/ 0 h 63"/>
                <a:gd name="T4" fmla="*/ 53 w 56"/>
                <a:gd name="T5" fmla="*/ 5 h 63"/>
                <a:gd name="T6" fmla="*/ 24 w 56"/>
                <a:gd name="T7" fmla="*/ 40 h 63"/>
                <a:gd name="T8" fmla="*/ 54 w 56"/>
                <a:gd name="T9" fmla="*/ 11 h 63"/>
                <a:gd name="T10" fmla="*/ 56 w 56"/>
                <a:gd name="T11" fmla="*/ 17 h 63"/>
                <a:gd name="T12" fmla="*/ 23 w 56"/>
                <a:gd name="T13" fmla="*/ 56 h 63"/>
                <a:gd name="T14" fmla="*/ 3 w 56"/>
                <a:gd name="T15" fmla="*/ 58 h 63"/>
                <a:gd name="T16" fmla="*/ 6 w 56"/>
                <a:gd name="T17" fmla="*/ 40 h 63"/>
                <a:gd name="T18" fmla="*/ 53 w 56"/>
                <a:gd name="T19"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63">
                  <a:moveTo>
                    <a:pt x="53" y="0"/>
                  </a:moveTo>
                  <a:lnTo>
                    <a:pt x="53" y="0"/>
                  </a:lnTo>
                  <a:cubicBezTo>
                    <a:pt x="53" y="2"/>
                    <a:pt x="53" y="4"/>
                    <a:pt x="53" y="5"/>
                  </a:cubicBezTo>
                  <a:cubicBezTo>
                    <a:pt x="50" y="9"/>
                    <a:pt x="31" y="30"/>
                    <a:pt x="24" y="40"/>
                  </a:cubicBezTo>
                  <a:cubicBezTo>
                    <a:pt x="31" y="33"/>
                    <a:pt x="49" y="17"/>
                    <a:pt x="54" y="11"/>
                  </a:cubicBezTo>
                  <a:cubicBezTo>
                    <a:pt x="54" y="11"/>
                    <a:pt x="56" y="14"/>
                    <a:pt x="56" y="17"/>
                  </a:cubicBezTo>
                  <a:cubicBezTo>
                    <a:pt x="55" y="17"/>
                    <a:pt x="28" y="50"/>
                    <a:pt x="23" y="56"/>
                  </a:cubicBezTo>
                  <a:cubicBezTo>
                    <a:pt x="17" y="63"/>
                    <a:pt x="9" y="58"/>
                    <a:pt x="3" y="58"/>
                  </a:cubicBezTo>
                  <a:cubicBezTo>
                    <a:pt x="3" y="52"/>
                    <a:pt x="0" y="47"/>
                    <a:pt x="6" y="40"/>
                  </a:cubicBezTo>
                  <a:cubicBezTo>
                    <a:pt x="9" y="37"/>
                    <a:pt x="48" y="4"/>
                    <a:pt x="53" y="0"/>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867" name="Freeform 1092">
              <a:extLst>
                <a:ext uri="{FF2B5EF4-FFF2-40B4-BE49-F238E27FC236}">
                  <a16:creationId xmlns:a16="http://schemas.microsoft.com/office/drawing/2014/main" id="{59C6C2B2-638C-497C-9942-C546081C5C62}"/>
                </a:ext>
              </a:extLst>
            </p:cNvPr>
            <p:cNvSpPr>
              <a:spLocks/>
            </p:cNvSpPr>
            <p:nvPr userDrawn="1"/>
          </p:nvSpPr>
          <p:spPr bwMode="auto">
            <a:xfrm>
              <a:off x="213" y="310"/>
              <a:ext cx="34" cy="22"/>
            </a:xfrm>
            <a:custGeom>
              <a:avLst/>
              <a:gdLst>
                <a:gd name="T0" fmla="*/ 0 w 76"/>
                <a:gd name="T1" fmla="*/ 39 h 47"/>
                <a:gd name="T2" fmla="*/ 0 w 76"/>
                <a:gd name="T3" fmla="*/ 39 h 47"/>
                <a:gd name="T4" fmla="*/ 19 w 76"/>
                <a:gd name="T5" fmla="*/ 15 h 47"/>
                <a:gd name="T6" fmla="*/ 57 w 76"/>
                <a:gd name="T7" fmla="*/ 0 h 47"/>
                <a:gd name="T8" fmla="*/ 61 w 76"/>
                <a:gd name="T9" fmla="*/ 1 h 47"/>
                <a:gd name="T10" fmla="*/ 28 w 76"/>
                <a:gd name="T11" fmla="*/ 23 h 47"/>
                <a:gd name="T12" fmla="*/ 67 w 76"/>
                <a:gd name="T13" fmla="*/ 3 h 47"/>
                <a:gd name="T14" fmla="*/ 76 w 76"/>
                <a:gd name="T15" fmla="*/ 2 h 47"/>
                <a:gd name="T16" fmla="*/ 24 w 76"/>
                <a:gd name="T17" fmla="*/ 39 h 47"/>
                <a:gd name="T18" fmla="*/ 0 w 76"/>
                <a:gd name="T19" fmla="*/ 39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 h="47">
                  <a:moveTo>
                    <a:pt x="0" y="39"/>
                  </a:moveTo>
                  <a:lnTo>
                    <a:pt x="0" y="39"/>
                  </a:lnTo>
                  <a:cubicBezTo>
                    <a:pt x="1" y="33"/>
                    <a:pt x="1" y="22"/>
                    <a:pt x="19" y="15"/>
                  </a:cubicBezTo>
                  <a:cubicBezTo>
                    <a:pt x="24" y="13"/>
                    <a:pt x="52" y="1"/>
                    <a:pt x="57" y="0"/>
                  </a:cubicBezTo>
                  <a:cubicBezTo>
                    <a:pt x="59" y="0"/>
                    <a:pt x="61" y="1"/>
                    <a:pt x="61" y="1"/>
                  </a:cubicBezTo>
                  <a:cubicBezTo>
                    <a:pt x="57" y="3"/>
                    <a:pt x="39" y="15"/>
                    <a:pt x="28" y="23"/>
                  </a:cubicBezTo>
                  <a:cubicBezTo>
                    <a:pt x="41" y="19"/>
                    <a:pt x="65" y="4"/>
                    <a:pt x="67" y="3"/>
                  </a:cubicBezTo>
                  <a:cubicBezTo>
                    <a:pt x="69" y="3"/>
                    <a:pt x="72" y="4"/>
                    <a:pt x="76" y="2"/>
                  </a:cubicBezTo>
                  <a:cubicBezTo>
                    <a:pt x="69" y="7"/>
                    <a:pt x="34" y="34"/>
                    <a:pt x="24" y="39"/>
                  </a:cubicBezTo>
                  <a:cubicBezTo>
                    <a:pt x="9" y="47"/>
                    <a:pt x="5" y="41"/>
                    <a:pt x="0" y="39"/>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868" name="Freeform 1093">
              <a:extLst>
                <a:ext uri="{FF2B5EF4-FFF2-40B4-BE49-F238E27FC236}">
                  <a16:creationId xmlns:a16="http://schemas.microsoft.com/office/drawing/2014/main" id="{A706E5DD-00EA-4CAD-94C4-52CE9EFF8C94}"/>
                </a:ext>
              </a:extLst>
            </p:cNvPr>
            <p:cNvSpPr>
              <a:spLocks/>
            </p:cNvSpPr>
            <p:nvPr userDrawn="1"/>
          </p:nvSpPr>
          <p:spPr bwMode="auto">
            <a:xfrm>
              <a:off x="205" y="302"/>
              <a:ext cx="36" cy="15"/>
            </a:xfrm>
            <a:custGeom>
              <a:avLst/>
              <a:gdLst>
                <a:gd name="T0" fmla="*/ 79 w 79"/>
                <a:gd name="T1" fmla="*/ 0 h 33"/>
                <a:gd name="T2" fmla="*/ 79 w 79"/>
                <a:gd name="T3" fmla="*/ 0 h 33"/>
                <a:gd name="T4" fmla="*/ 75 w 79"/>
                <a:gd name="T5" fmla="*/ 6 h 33"/>
                <a:gd name="T6" fmla="*/ 35 w 79"/>
                <a:gd name="T7" fmla="*/ 17 h 33"/>
                <a:gd name="T8" fmla="*/ 74 w 79"/>
                <a:gd name="T9" fmla="*/ 11 h 33"/>
                <a:gd name="T10" fmla="*/ 74 w 79"/>
                <a:gd name="T11" fmla="*/ 15 h 33"/>
                <a:gd name="T12" fmla="*/ 33 w 79"/>
                <a:gd name="T13" fmla="*/ 29 h 33"/>
                <a:gd name="T14" fmla="*/ 0 w 79"/>
                <a:gd name="T15" fmla="*/ 25 h 33"/>
                <a:gd name="T16" fmla="*/ 24 w 79"/>
                <a:gd name="T17" fmla="*/ 8 h 33"/>
                <a:gd name="T18" fmla="*/ 79 w 79"/>
                <a:gd name="T19"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9" h="33">
                  <a:moveTo>
                    <a:pt x="79" y="0"/>
                  </a:moveTo>
                  <a:lnTo>
                    <a:pt x="79" y="0"/>
                  </a:lnTo>
                  <a:cubicBezTo>
                    <a:pt x="77" y="2"/>
                    <a:pt x="76" y="4"/>
                    <a:pt x="75" y="6"/>
                  </a:cubicBezTo>
                  <a:cubicBezTo>
                    <a:pt x="73" y="7"/>
                    <a:pt x="48" y="12"/>
                    <a:pt x="35" y="17"/>
                  </a:cubicBezTo>
                  <a:cubicBezTo>
                    <a:pt x="49" y="17"/>
                    <a:pt x="74" y="11"/>
                    <a:pt x="74" y="11"/>
                  </a:cubicBezTo>
                  <a:cubicBezTo>
                    <a:pt x="74" y="12"/>
                    <a:pt x="74" y="14"/>
                    <a:pt x="74" y="15"/>
                  </a:cubicBezTo>
                  <a:cubicBezTo>
                    <a:pt x="65" y="20"/>
                    <a:pt x="38" y="27"/>
                    <a:pt x="33" y="29"/>
                  </a:cubicBezTo>
                  <a:cubicBezTo>
                    <a:pt x="23" y="33"/>
                    <a:pt x="5" y="31"/>
                    <a:pt x="0" y="25"/>
                  </a:cubicBezTo>
                  <a:cubicBezTo>
                    <a:pt x="5" y="15"/>
                    <a:pt x="15" y="9"/>
                    <a:pt x="24" y="8"/>
                  </a:cubicBezTo>
                  <a:cubicBezTo>
                    <a:pt x="36" y="6"/>
                    <a:pt x="65" y="2"/>
                    <a:pt x="79" y="0"/>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869" name="Freeform 1094">
              <a:extLst>
                <a:ext uri="{FF2B5EF4-FFF2-40B4-BE49-F238E27FC236}">
                  <a16:creationId xmlns:a16="http://schemas.microsoft.com/office/drawing/2014/main" id="{F0F5103D-9CF9-40FC-9E38-88F6381E8A78}"/>
                </a:ext>
              </a:extLst>
            </p:cNvPr>
            <p:cNvSpPr>
              <a:spLocks/>
            </p:cNvSpPr>
            <p:nvPr userDrawn="1"/>
          </p:nvSpPr>
          <p:spPr bwMode="auto">
            <a:xfrm>
              <a:off x="202" y="294"/>
              <a:ext cx="16" cy="10"/>
            </a:xfrm>
            <a:custGeom>
              <a:avLst/>
              <a:gdLst>
                <a:gd name="T0" fmla="*/ 29 w 35"/>
                <a:gd name="T1" fmla="*/ 0 h 22"/>
                <a:gd name="T2" fmla="*/ 29 w 35"/>
                <a:gd name="T3" fmla="*/ 0 h 22"/>
                <a:gd name="T4" fmla="*/ 4 w 35"/>
                <a:gd name="T5" fmla="*/ 10 h 22"/>
                <a:gd name="T6" fmla="*/ 35 w 35"/>
                <a:gd name="T7" fmla="*/ 20 h 22"/>
                <a:gd name="T8" fmla="*/ 0 w 35"/>
                <a:gd name="T9" fmla="*/ 10 h 22"/>
                <a:gd name="T10" fmla="*/ 29 w 35"/>
                <a:gd name="T11" fmla="*/ 0 h 22"/>
              </a:gdLst>
              <a:ahLst/>
              <a:cxnLst>
                <a:cxn ang="0">
                  <a:pos x="T0" y="T1"/>
                </a:cxn>
                <a:cxn ang="0">
                  <a:pos x="T2" y="T3"/>
                </a:cxn>
                <a:cxn ang="0">
                  <a:pos x="T4" y="T5"/>
                </a:cxn>
                <a:cxn ang="0">
                  <a:pos x="T6" y="T7"/>
                </a:cxn>
                <a:cxn ang="0">
                  <a:pos x="T8" y="T9"/>
                </a:cxn>
                <a:cxn ang="0">
                  <a:pos x="T10" y="T11"/>
                </a:cxn>
              </a:cxnLst>
              <a:rect l="0" t="0" r="r" b="b"/>
              <a:pathLst>
                <a:path w="35" h="22">
                  <a:moveTo>
                    <a:pt x="29" y="0"/>
                  </a:moveTo>
                  <a:lnTo>
                    <a:pt x="29" y="0"/>
                  </a:lnTo>
                  <a:cubicBezTo>
                    <a:pt x="20" y="1"/>
                    <a:pt x="9" y="5"/>
                    <a:pt x="4" y="10"/>
                  </a:cubicBezTo>
                  <a:cubicBezTo>
                    <a:pt x="8" y="17"/>
                    <a:pt x="26" y="20"/>
                    <a:pt x="35" y="20"/>
                  </a:cubicBezTo>
                  <a:cubicBezTo>
                    <a:pt x="19" y="22"/>
                    <a:pt x="4" y="18"/>
                    <a:pt x="0" y="10"/>
                  </a:cubicBezTo>
                  <a:cubicBezTo>
                    <a:pt x="6" y="3"/>
                    <a:pt x="20" y="0"/>
                    <a:pt x="29" y="0"/>
                  </a:cubicBezTo>
                  <a:close/>
                </a:path>
              </a:pathLst>
            </a:custGeom>
            <a:solidFill>
              <a:srgbClr val="000000"/>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870" name="Freeform 1095">
              <a:extLst>
                <a:ext uri="{FF2B5EF4-FFF2-40B4-BE49-F238E27FC236}">
                  <a16:creationId xmlns:a16="http://schemas.microsoft.com/office/drawing/2014/main" id="{11701EE8-BDBA-4304-B7DD-43B5FD5D3167}"/>
                </a:ext>
              </a:extLst>
            </p:cNvPr>
            <p:cNvSpPr>
              <a:spLocks/>
            </p:cNvSpPr>
            <p:nvPr userDrawn="1"/>
          </p:nvSpPr>
          <p:spPr bwMode="auto">
            <a:xfrm>
              <a:off x="199" y="279"/>
              <a:ext cx="17" cy="11"/>
            </a:xfrm>
            <a:custGeom>
              <a:avLst/>
              <a:gdLst>
                <a:gd name="T0" fmla="*/ 36 w 36"/>
                <a:gd name="T1" fmla="*/ 3 h 23"/>
                <a:gd name="T2" fmla="*/ 36 w 36"/>
                <a:gd name="T3" fmla="*/ 3 h 23"/>
                <a:gd name="T4" fmla="*/ 6 w 36"/>
                <a:gd name="T5" fmla="*/ 6 h 23"/>
                <a:gd name="T6" fmla="*/ 35 w 36"/>
                <a:gd name="T7" fmla="*/ 23 h 23"/>
                <a:gd name="T8" fmla="*/ 0 w 36"/>
                <a:gd name="T9" fmla="*/ 4 h 23"/>
                <a:gd name="T10" fmla="*/ 36 w 36"/>
                <a:gd name="T11" fmla="*/ 3 h 23"/>
              </a:gdLst>
              <a:ahLst/>
              <a:cxnLst>
                <a:cxn ang="0">
                  <a:pos x="T0" y="T1"/>
                </a:cxn>
                <a:cxn ang="0">
                  <a:pos x="T2" y="T3"/>
                </a:cxn>
                <a:cxn ang="0">
                  <a:pos x="T4" y="T5"/>
                </a:cxn>
                <a:cxn ang="0">
                  <a:pos x="T6" y="T7"/>
                </a:cxn>
                <a:cxn ang="0">
                  <a:pos x="T8" y="T9"/>
                </a:cxn>
                <a:cxn ang="0">
                  <a:pos x="T10" y="T11"/>
                </a:cxn>
              </a:cxnLst>
              <a:rect l="0" t="0" r="r" b="b"/>
              <a:pathLst>
                <a:path w="36" h="23">
                  <a:moveTo>
                    <a:pt x="36" y="3"/>
                  </a:moveTo>
                  <a:lnTo>
                    <a:pt x="36" y="3"/>
                  </a:lnTo>
                  <a:cubicBezTo>
                    <a:pt x="26" y="2"/>
                    <a:pt x="14" y="2"/>
                    <a:pt x="6" y="6"/>
                  </a:cubicBezTo>
                  <a:cubicBezTo>
                    <a:pt x="9" y="11"/>
                    <a:pt x="21" y="20"/>
                    <a:pt x="35" y="23"/>
                  </a:cubicBezTo>
                  <a:cubicBezTo>
                    <a:pt x="24" y="22"/>
                    <a:pt x="4" y="14"/>
                    <a:pt x="0" y="4"/>
                  </a:cubicBezTo>
                  <a:cubicBezTo>
                    <a:pt x="9" y="0"/>
                    <a:pt x="29" y="0"/>
                    <a:pt x="36" y="3"/>
                  </a:cubicBezTo>
                  <a:close/>
                </a:path>
              </a:pathLst>
            </a:custGeom>
            <a:solidFill>
              <a:srgbClr val="000000"/>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871" name="Freeform 1096">
              <a:extLst>
                <a:ext uri="{FF2B5EF4-FFF2-40B4-BE49-F238E27FC236}">
                  <a16:creationId xmlns:a16="http://schemas.microsoft.com/office/drawing/2014/main" id="{BBDC13EE-5008-4135-BCF9-636124D0C0C4}"/>
                </a:ext>
              </a:extLst>
            </p:cNvPr>
            <p:cNvSpPr>
              <a:spLocks/>
            </p:cNvSpPr>
            <p:nvPr userDrawn="1"/>
          </p:nvSpPr>
          <p:spPr bwMode="auto">
            <a:xfrm>
              <a:off x="233" y="281"/>
              <a:ext cx="9" cy="9"/>
            </a:xfrm>
            <a:custGeom>
              <a:avLst/>
              <a:gdLst>
                <a:gd name="T0" fmla="*/ 21 w 21"/>
                <a:gd name="T1" fmla="*/ 3 h 19"/>
                <a:gd name="T2" fmla="*/ 21 w 21"/>
                <a:gd name="T3" fmla="*/ 3 h 19"/>
                <a:gd name="T4" fmla="*/ 3 w 21"/>
                <a:gd name="T5" fmla="*/ 9 h 19"/>
                <a:gd name="T6" fmla="*/ 16 w 21"/>
                <a:gd name="T7" fmla="*/ 19 h 19"/>
                <a:gd name="T8" fmla="*/ 0 w 21"/>
                <a:gd name="T9" fmla="*/ 8 h 19"/>
                <a:gd name="T10" fmla="*/ 21 w 21"/>
                <a:gd name="T11" fmla="*/ 3 h 19"/>
              </a:gdLst>
              <a:ahLst/>
              <a:cxnLst>
                <a:cxn ang="0">
                  <a:pos x="T0" y="T1"/>
                </a:cxn>
                <a:cxn ang="0">
                  <a:pos x="T2" y="T3"/>
                </a:cxn>
                <a:cxn ang="0">
                  <a:pos x="T4" y="T5"/>
                </a:cxn>
                <a:cxn ang="0">
                  <a:pos x="T6" y="T7"/>
                </a:cxn>
                <a:cxn ang="0">
                  <a:pos x="T8" y="T9"/>
                </a:cxn>
                <a:cxn ang="0">
                  <a:pos x="T10" y="T11"/>
                </a:cxn>
              </a:cxnLst>
              <a:rect l="0" t="0" r="r" b="b"/>
              <a:pathLst>
                <a:path w="21" h="19">
                  <a:moveTo>
                    <a:pt x="21" y="3"/>
                  </a:moveTo>
                  <a:lnTo>
                    <a:pt x="21" y="3"/>
                  </a:lnTo>
                  <a:cubicBezTo>
                    <a:pt x="12" y="2"/>
                    <a:pt x="6" y="5"/>
                    <a:pt x="3" y="9"/>
                  </a:cubicBezTo>
                  <a:cubicBezTo>
                    <a:pt x="5" y="14"/>
                    <a:pt x="11" y="18"/>
                    <a:pt x="16" y="19"/>
                  </a:cubicBezTo>
                  <a:cubicBezTo>
                    <a:pt x="9" y="19"/>
                    <a:pt x="2" y="14"/>
                    <a:pt x="0" y="8"/>
                  </a:cubicBezTo>
                  <a:cubicBezTo>
                    <a:pt x="4" y="3"/>
                    <a:pt x="14" y="0"/>
                    <a:pt x="21" y="3"/>
                  </a:cubicBezTo>
                  <a:close/>
                </a:path>
              </a:pathLst>
            </a:custGeom>
            <a:solidFill>
              <a:srgbClr val="000000"/>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872" name="Freeform 1097">
              <a:extLst>
                <a:ext uri="{FF2B5EF4-FFF2-40B4-BE49-F238E27FC236}">
                  <a16:creationId xmlns:a16="http://schemas.microsoft.com/office/drawing/2014/main" id="{6001167A-6F1B-4A27-83FC-A2250AC86310}"/>
                </a:ext>
              </a:extLst>
            </p:cNvPr>
            <p:cNvSpPr>
              <a:spLocks/>
            </p:cNvSpPr>
            <p:nvPr userDrawn="1"/>
          </p:nvSpPr>
          <p:spPr bwMode="auto">
            <a:xfrm>
              <a:off x="254" y="284"/>
              <a:ext cx="7" cy="9"/>
            </a:xfrm>
            <a:custGeom>
              <a:avLst/>
              <a:gdLst>
                <a:gd name="T0" fmla="*/ 16 w 16"/>
                <a:gd name="T1" fmla="*/ 2 h 19"/>
                <a:gd name="T2" fmla="*/ 16 w 16"/>
                <a:gd name="T3" fmla="*/ 2 h 19"/>
                <a:gd name="T4" fmla="*/ 3 w 16"/>
                <a:gd name="T5" fmla="*/ 8 h 19"/>
                <a:gd name="T6" fmla="*/ 11 w 16"/>
                <a:gd name="T7" fmla="*/ 19 h 19"/>
                <a:gd name="T8" fmla="*/ 0 w 16"/>
                <a:gd name="T9" fmla="*/ 8 h 19"/>
                <a:gd name="T10" fmla="*/ 16 w 16"/>
                <a:gd name="T11" fmla="*/ 2 h 19"/>
              </a:gdLst>
              <a:ahLst/>
              <a:cxnLst>
                <a:cxn ang="0">
                  <a:pos x="T0" y="T1"/>
                </a:cxn>
                <a:cxn ang="0">
                  <a:pos x="T2" y="T3"/>
                </a:cxn>
                <a:cxn ang="0">
                  <a:pos x="T4" y="T5"/>
                </a:cxn>
                <a:cxn ang="0">
                  <a:pos x="T6" y="T7"/>
                </a:cxn>
                <a:cxn ang="0">
                  <a:pos x="T8" y="T9"/>
                </a:cxn>
                <a:cxn ang="0">
                  <a:pos x="T10" y="T11"/>
                </a:cxn>
              </a:cxnLst>
              <a:rect l="0" t="0" r="r" b="b"/>
              <a:pathLst>
                <a:path w="16" h="19">
                  <a:moveTo>
                    <a:pt x="16" y="2"/>
                  </a:moveTo>
                  <a:lnTo>
                    <a:pt x="16" y="2"/>
                  </a:lnTo>
                  <a:cubicBezTo>
                    <a:pt x="10" y="2"/>
                    <a:pt x="6" y="5"/>
                    <a:pt x="3" y="8"/>
                  </a:cubicBezTo>
                  <a:cubicBezTo>
                    <a:pt x="5" y="12"/>
                    <a:pt x="7" y="17"/>
                    <a:pt x="11" y="19"/>
                  </a:cubicBezTo>
                  <a:cubicBezTo>
                    <a:pt x="5" y="18"/>
                    <a:pt x="2" y="13"/>
                    <a:pt x="0" y="8"/>
                  </a:cubicBezTo>
                  <a:cubicBezTo>
                    <a:pt x="3" y="5"/>
                    <a:pt x="8" y="0"/>
                    <a:pt x="16" y="2"/>
                  </a:cubicBezTo>
                  <a:close/>
                </a:path>
              </a:pathLst>
            </a:custGeom>
            <a:solidFill>
              <a:srgbClr val="000000"/>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873" name="Freeform 1098">
              <a:extLst>
                <a:ext uri="{FF2B5EF4-FFF2-40B4-BE49-F238E27FC236}">
                  <a16:creationId xmlns:a16="http://schemas.microsoft.com/office/drawing/2014/main" id="{D2CE126D-2745-4E18-92A1-9F8B102ABDA6}"/>
                </a:ext>
              </a:extLst>
            </p:cNvPr>
            <p:cNvSpPr>
              <a:spLocks/>
            </p:cNvSpPr>
            <p:nvPr userDrawn="1"/>
          </p:nvSpPr>
          <p:spPr bwMode="auto">
            <a:xfrm>
              <a:off x="229" y="305"/>
              <a:ext cx="10" cy="3"/>
            </a:xfrm>
            <a:custGeom>
              <a:avLst/>
              <a:gdLst>
                <a:gd name="T0" fmla="*/ 0 w 22"/>
                <a:gd name="T1" fmla="*/ 6 h 6"/>
                <a:gd name="T2" fmla="*/ 0 w 22"/>
                <a:gd name="T3" fmla="*/ 6 h 6"/>
                <a:gd name="T4" fmla="*/ 22 w 22"/>
                <a:gd name="T5" fmla="*/ 0 h 6"/>
                <a:gd name="T6" fmla="*/ 21 w 22"/>
                <a:gd name="T7" fmla="*/ 2 h 6"/>
                <a:gd name="T8" fmla="*/ 0 w 22"/>
                <a:gd name="T9" fmla="*/ 6 h 6"/>
              </a:gdLst>
              <a:ahLst/>
              <a:cxnLst>
                <a:cxn ang="0">
                  <a:pos x="T0" y="T1"/>
                </a:cxn>
                <a:cxn ang="0">
                  <a:pos x="T2" y="T3"/>
                </a:cxn>
                <a:cxn ang="0">
                  <a:pos x="T4" y="T5"/>
                </a:cxn>
                <a:cxn ang="0">
                  <a:pos x="T6" y="T7"/>
                </a:cxn>
                <a:cxn ang="0">
                  <a:pos x="T8" y="T9"/>
                </a:cxn>
              </a:cxnLst>
              <a:rect l="0" t="0" r="r" b="b"/>
              <a:pathLst>
                <a:path w="22" h="6">
                  <a:moveTo>
                    <a:pt x="0" y="6"/>
                  </a:moveTo>
                  <a:lnTo>
                    <a:pt x="0" y="6"/>
                  </a:lnTo>
                  <a:cubicBezTo>
                    <a:pt x="11" y="3"/>
                    <a:pt x="17" y="1"/>
                    <a:pt x="22" y="0"/>
                  </a:cubicBezTo>
                  <a:lnTo>
                    <a:pt x="21" y="2"/>
                  </a:lnTo>
                  <a:cubicBezTo>
                    <a:pt x="15" y="4"/>
                    <a:pt x="9" y="4"/>
                    <a:pt x="0" y="6"/>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874" name="Freeform 1099">
              <a:extLst>
                <a:ext uri="{FF2B5EF4-FFF2-40B4-BE49-F238E27FC236}">
                  <a16:creationId xmlns:a16="http://schemas.microsoft.com/office/drawing/2014/main" id="{E2EA8CAE-FA9C-4EDD-99A9-78C38BBC7078}"/>
                </a:ext>
              </a:extLst>
            </p:cNvPr>
            <p:cNvSpPr>
              <a:spLocks/>
            </p:cNvSpPr>
            <p:nvPr userDrawn="1"/>
          </p:nvSpPr>
          <p:spPr bwMode="auto">
            <a:xfrm>
              <a:off x="207" y="307"/>
              <a:ext cx="13" cy="9"/>
            </a:xfrm>
            <a:custGeom>
              <a:avLst/>
              <a:gdLst>
                <a:gd name="T0" fmla="*/ 23 w 30"/>
                <a:gd name="T1" fmla="*/ 0 h 21"/>
                <a:gd name="T2" fmla="*/ 23 w 30"/>
                <a:gd name="T3" fmla="*/ 0 h 21"/>
                <a:gd name="T4" fmla="*/ 4 w 30"/>
                <a:gd name="T5" fmla="*/ 13 h 21"/>
                <a:gd name="T6" fmla="*/ 30 w 30"/>
                <a:gd name="T7" fmla="*/ 17 h 21"/>
                <a:gd name="T8" fmla="*/ 0 w 30"/>
                <a:gd name="T9" fmla="*/ 14 h 21"/>
                <a:gd name="T10" fmla="*/ 23 w 30"/>
                <a:gd name="T11" fmla="*/ 0 h 21"/>
              </a:gdLst>
              <a:ahLst/>
              <a:cxnLst>
                <a:cxn ang="0">
                  <a:pos x="T0" y="T1"/>
                </a:cxn>
                <a:cxn ang="0">
                  <a:pos x="T2" y="T3"/>
                </a:cxn>
                <a:cxn ang="0">
                  <a:pos x="T4" y="T5"/>
                </a:cxn>
                <a:cxn ang="0">
                  <a:pos x="T6" y="T7"/>
                </a:cxn>
                <a:cxn ang="0">
                  <a:pos x="T8" y="T9"/>
                </a:cxn>
                <a:cxn ang="0">
                  <a:pos x="T10" y="T11"/>
                </a:cxn>
              </a:cxnLst>
              <a:rect l="0" t="0" r="r" b="b"/>
              <a:pathLst>
                <a:path w="30" h="21">
                  <a:moveTo>
                    <a:pt x="23" y="0"/>
                  </a:moveTo>
                  <a:lnTo>
                    <a:pt x="23" y="0"/>
                  </a:lnTo>
                  <a:cubicBezTo>
                    <a:pt x="16" y="1"/>
                    <a:pt x="8" y="7"/>
                    <a:pt x="4" y="13"/>
                  </a:cubicBezTo>
                  <a:cubicBezTo>
                    <a:pt x="13" y="20"/>
                    <a:pt x="23" y="18"/>
                    <a:pt x="30" y="17"/>
                  </a:cubicBezTo>
                  <a:cubicBezTo>
                    <a:pt x="22" y="20"/>
                    <a:pt x="9" y="21"/>
                    <a:pt x="0" y="14"/>
                  </a:cubicBezTo>
                  <a:cubicBezTo>
                    <a:pt x="5" y="5"/>
                    <a:pt x="15" y="0"/>
                    <a:pt x="23" y="0"/>
                  </a:cubicBezTo>
                  <a:close/>
                </a:path>
              </a:pathLst>
            </a:custGeom>
            <a:solidFill>
              <a:srgbClr val="000000"/>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875" name="Freeform 1100">
              <a:extLst>
                <a:ext uri="{FF2B5EF4-FFF2-40B4-BE49-F238E27FC236}">
                  <a16:creationId xmlns:a16="http://schemas.microsoft.com/office/drawing/2014/main" id="{08BB92BF-ED2D-433F-945B-388BDAA88757}"/>
                </a:ext>
              </a:extLst>
            </p:cNvPr>
            <p:cNvSpPr>
              <a:spLocks/>
            </p:cNvSpPr>
            <p:nvPr userDrawn="1"/>
          </p:nvSpPr>
          <p:spPr bwMode="auto">
            <a:xfrm>
              <a:off x="286" y="428"/>
              <a:ext cx="10" cy="14"/>
            </a:xfrm>
            <a:custGeom>
              <a:avLst/>
              <a:gdLst>
                <a:gd name="T0" fmla="*/ 12 w 23"/>
                <a:gd name="T1" fmla="*/ 2 h 31"/>
                <a:gd name="T2" fmla="*/ 12 w 23"/>
                <a:gd name="T3" fmla="*/ 2 h 31"/>
                <a:gd name="T4" fmla="*/ 23 w 23"/>
                <a:gd name="T5" fmla="*/ 31 h 31"/>
                <a:gd name="T6" fmla="*/ 9 w 23"/>
                <a:gd name="T7" fmla="*/ 3 h 31"/>
                <a:gd name="T8" fmla="*/ 0 w 23"/>
                <a:gd name="T9" fmla="*/ 8 h 31"/>
                <a:gd name="T10" fmla="*/ 12 w 23"/>
                <a:gd name="T11" fmla="*/ 2 h 31"/>
              </a:gdLst>
              <a:ahLst/>
              <a:cxnLst>
                <a:cxn ang="0">
                  <a:pos x="T0" y="T1"/>
                </a:cxn>
                <a:cxn ang="0">
                  <a:pos x="T2" y="T3"/>
                </a:cxn>
                <a:cxn ang="0">
                  <a:pos x="T4" y="T5"/>
                </a:cxn>
                <a:cxn ang="0">
                  <a:pos x="T6" y="T7"/>
                </a:cxn>
                <a:cxn ang="0">
                  <a:pos x="T8" y="T9"/>
                </a:cxn>
                <a:cxn ang="0">
                  <a:pos x="T10" y="T11"/>
                </a:cxn>
              </a:cxnLst>
              <a:rect l="0" t="0" r="r" b="b"/>
              <a:pathLst>
                <a:path w="23" h="31">
                  <a:moveTo>
                    <a:pt x="12" y="2"/>
                  </a:moveTo>
                  <a:lnTo>
                    <a:pt x="12" y="2"/>
                  </a:lnTo>
                  <a:cubicBezTo>
                    <a:pt x="11" y="8"/>
                    <a:pt x="10" y="26"/>
                    <a:pt x="23" y="31"/>
                  </a:cubicBezTo>
                  <a:cubicBezTo>
                    <a:pt x="10" y="28"/>
                    <a:pt x="7" y="13"/>
                    <a:pt x="9" y="3"/>
                  </a:cubicBezTo>
                  <a:cubicBezTo>
                    <a:pt x="7" y="3"/>
                    <a:pt x="3" y="5"/>
                    <a:pt x="0" y="8"/>
                  </a:cubicBezTo>
                  <a:cubicBezTo>
                    <a:pt x="2" y="3"/>
                    <a:pt x="6" y="0"/>
                    <a:pt x="12" y="2"/>
                  </a:cubicBezTo>
                  <a:close/>
                </a:path>
              </a:pathLst>
            </a:custGeom>
            <a:solidFill>
              <a:srgbClr val="000000"/>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876" name="Freeform 1101">
              <a:extLst>
                <a:ext uri="{FF2B5EF4-FFF2-40B4-BE49-F238E27FC236}">
                  <a16:creationId xmlns:a16="http://schemas.microsoft.com/office/drawing/2014/main" id="{6BCDBE72-8DA5-44D5-BE01-7753BE575AAC}"/>
                </a:ext>
              </a:extLst>
            </p:cNvPr>
            <p:cNvSpPr>
              <a:spLocks/>
            </p:cNvSpPr>
            <p:nvPr userDrawn="1"/>
          </p:nvSpPr>
          <p:spPr bwMode="auto">
            <a:xfrm>
              <a:off x="281" y="424"/>
              <a:ext cx="9" cy="9"/>
            </a:xfrm>
            <a:custGeom>
              <a:avLst/>
              <a:gdLst>
                <a:gd name="T0" fmla="*/ 19 w 19"/>
                <a:gd name="T1" fmla="*/ 0 h 21"/>
                <a:gd name="T2" fmla="*/ 19 w 19"/>
                <a:gd name="T3" fmla="*/ 0 h 21"/>
                <a:gd name="T4" fmla="*/ 4 w 19"/>
                <a:gd name="T5" fmla="*/ 21 h 21"/>
                <a:gd name="T6" fmla="*/ 19 w 19"/>
                <a:gd name="T7" fmla="*/ 0 h 21"/>
              </a:gdLst>
              <a:ahLst/>
              <a:cxnLst>
                <a:cxn ang="0">
                  <a:pos x="T0" y="T1"/>
                </a:cxn>
                <a:cxn ang="0">
                  <a:pos x="T2" y="T3"/>
                </a:cxn>
                <a:cxn ang="0">
                  <a:pos x="T4" y="T5"/>
                </a:cxn>
                <a:cxn ang="0">
                  <a:pos x="T6" y="T7"/>
                </a:cxn>
              </a:cxnLst>
              <a:rect l="0" t="0" r="r" b="b"/>
              <a:pathLst>
                <a:path w="19" h="21">
                  <a:moveTo>
                    <a:pt x="19" y="0"/>
                  </a:moveTo>
                  <a:lnTo>
                    <a:pt x="19" y="0"/>
                  </a:lnTo>
                  <a:cubicBezTo>
                    <a:pt x="5" y="4"/>
                    <a:pt x="4" y="15"/>
                    <a:pt x="4" y="21"/>
                  </a:cubicBezTo>
                  <a:cubicBezTo>
                    <a:pt x="0" y="9"/>
                    <a:pt x="7" y="2"/>
                    <a:pt x="19" y="0"/>
                  </a:cubicBezTo>
                  <a:close/>
                </a:path>
              </a:pathLst>
            </a:custGeom>
            <a:solidFill>
              <a:srgbClr val="000000"/>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877" name="Freeform 1102">
              <a:extLst>
                <a:ext uri="{FF2B5EF4-FFF2-40B4-BE49-F238E27FC236}">
                  <a16:creationId xmlns:a16="http://schemas.microsoft.com/office/drawing/2014/main" id="{179ACEA9-A0FA-4CF8-9922-C708B3225A43}"/>
                </a:ext>
              </a:extLst>
            </p:cNvPr>
            <p:cNvSpPr>
              <a:spLocks/>
            </p:cNvSpPr>
            <p:nvPr userDrawn="1"/>
          </p:nvSpPr>
          <p:spPr bwMode="auto">
            <a:xfrm>
              <a:off x="288" y="418"/>
              <a:ext cx="5" cy="1"/>
            </a:xfrm>
            <a:custGeom>
              <a:avLst/>
              <a:gdLst>
                <a:gd name="T0" fmla="*/ 6 w 11"/>
                <a:gd name="T1" fmla="*/ 0 h 2"/>
                <a:gd name="T2" fmla="*/ 6 w 11"/>
                <a:gd name="T3" fmla="*/ 0 h 2"/>
                <a:gd name="T4" fmla="*/ 4 w 11"/>
                <a:gd name="T5" fmla="*/ 2 h 2"/>
                <a:gd name="T6" fmla="*/ 0 w 11"/>
                <a:gd name="T7" fmla="*/ 1 h 2"/>
                <a:gd name="T8" fmla="*/ 6 w 11"/>
                <a:gd name="T9" fmla="*/ 0 h 2"/>
              </a:gdLst>
              <a:ahLst/>
              <a:cxnLst>
                <a:cxn ang="0">
                  <a:pos x="T0" y="T1"/>
                </a:cxn>
                <a:cxn ang="0">
                  <a:pos x="T2" y="T3"/>
                </a:cxn>
                <a:cxn ang="0">
                  <a:pos x="T4" y="T5"/>
                </a:cxn>
                <a:cxn ang="0">
                  <a:pos x="T6" y="T7"/>
                </a:cxn>
                <a:cxn ang="0">
                  <a:pos x="T8" y="T9"/>
                </a:cxn>
              </a:cxnLst>
              <a:rect l="0" t="0" r="r" b="b"/>
              <a:pathLst>
                <a:path w="11" h="2">
                  <a:moveTo>
                    <a:pt x="6" y="0"/>
                  </a:moveTo>
                  <a:lnTo>
                    <a:pt x="6" y="0"/>
                  </a:lnTo>
                  <a:cubicBezTo>
                    <a:pt x="11" y="0"/>
                    <a:pt x="5" y="2"/>
                    <a:pt x="4" y="2"/>
                  </a:cubicBezTo>
                  <a:cubicBezTo>
                    <a:pt x="1" y="2"/>
                    <a:pt x="1" y="1"/>
                    <a:pt x="0" y="1"/>
                  </a:cubicBezTo>
                  <a:cubicBezTo>
                    <a:pt x="2" y="1"/>
                    <a:pt x="5" y="0"/>
                    <a:pt x="6" y="0"/>
                  </a:cubicBezTo>
                  <a:close/>
                </a:path>
              </a:pathLst>
            </a:custGeom>
            <a:solidFill>
              <a:srgbClr val="000000"/>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878" name="Freeform 1103">
              <a:extLst>
                <a:ext uri="{FF2B5EF4-FFF2-40B4-BE49-F238E27FC236}">
                  <a16:creationId xmlns:a16="http://schemas.microsoft.com/office/drawing/2014/main" id="{1DC7DAAF-7625-492E-B8B3-E279FD480F8D}"/>
                </a:ext>
              </a:extLst>
            </p:cNvPr>
            <p:cNvSpPr>
              <a:spLocks/>
            </p:cNvSpPr>
            <p:nvPr userDrawn="1"/>
          </p:nvSpPr>
          <p:spPr bwMode="auto">
            <a:xfrm>
              <a:off x="281" y="413"/>
              <a:ext cx="6" cy="8"/>
            </a:xfrm>
            <a:custGeom>
              <a:avLst/>
              <a:gdLst>
                <a:gd name="T0" fmla="*/ 5 w 14"/>
                <a:gd name="T1" fmla="*/ 0 h 16"/>
                <a:gd name="T2" fmla="*/ 5 w 14"/>
                <a:gd name="T3" fmla="*/ 0 h 16"/>
                <a:gd name="T4" fmla="*/ 14 w 14"/>
                <a:gd name="T5" fmla="*/ 15 h 16"/>
                <a:gd name="T6" fmla="*/ 5 w 14"/>
                <a:gd name="T7" fmla="*/ 0 h 16"/>
              </a:gdLst>
              <a:ahLst/>
              <a:cxnLst>
                <a:cxn ang="0">
                  <a:pos x="T0" y="T1"/>
                </a:cxn>
                <a:cxn ang="0">
                  <a:pos x="T2" y="T3"/>
                </a:cxn>
                <a:cxn ang="0">
                  <a:pos x="T4" y="T5"/>
                </a:cxn>
                <a:cxn ang="0">
                  <a:pos x="T6" y="T7"/>
                </a:cxn>
              </a:cxnLst>
              <a:rect l="0" t="0" r="r" b="b"/>
              <a:pathLst>
                <a:path w="14" h="16">
                  <a:moveTo>
                    <a:pt x="5" y="0"/>
                  </a:moveTo>
                  <a:lnTo>
                    <a:pt x="5" y="0"/>
                  </a:lnTo>
                  <a:cubicBezTo>
                    <a:pt x="5" y="5"/>
                    <a:pt x="6" y="12"/>
                    <a:pt x="14" y="15"/>
                  </a:cubicBezTo>
                  <a:cubicBezTo>
                    <a:pt x="7" y="16"/>
                    <a:pt x="0" y="8"/>
                    <a:pt x="5" y="0"/>
                  </a:cubicBezTo>
                  <a:close/>
                </a:path>
              </a:pathLst>
            </a:custGeom>
            <a:solidFill>
              <a:srgbClr val="000000"/>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879" name="Freeform 1104">
              <a:extLst>
                <a:ext uri="{FF2B5EF4-FFF2-40B4-BE49-F238E27FC236}">
                  <a16:creationId xmlns:a16="http://schemas.microsoft.com/office/drawing/2014/main" id="{7736AB15-6E0B-4248-BD53-B01DB356BCB5}"/>
                </a:ext>
              </a:extLst>
            </p:cNvPr>
            <p:cNvSpPr>
              <a:spLocks/>
            </p:cNvSpPr>
            <p:nvPr userDrawn="1"/>
          </p:nvSpPr>
          <p:spPr bwMode="auto">
            <a:xfrm>
              <a:off x="310" y="407"/>
              <a:ext cx="13" cy="37"/>
            </a:xfrm>
            <a:custGeom>
              <a:avLst/>
              <a:gdLst>
                <a:gd name="T0" fmla="*/ 28 w 28"/>
                <a:gd name="T1" fmla="*/ 0 h 83"/>
                <a:gd name="T2" fmla="*/ 28 w 28"/>
                <a:gd name="T3" fmla="*/ 0 h 83"/>
                <a:gd name="T4" fmla="*/ 6 w 28"/>
                <a:gd name="T5" fmla="*/ 45 h 83"/>
                <a:gd name="T6" fmla="*/ 16 w 28"/>
                <a:gd name="T7" fmla="*/ 83 h 83"/>
                <a:gd name="T8" fmla="*/ 4 w 28"/>
                <a:gd name="T9" fmla="*/ 45 h 83"/>
                <a:gd name="T10" fmla="*/ 28 w 28"/>
                <a:gd name="T11" fmla="*/ 0 h 83"/>
              </a:gdLst>
              <a:ahLst/>
              <a:cxnLst>
                <a:cxn ang="0">
                  <a:pos x="T0" y="T1"/>
                </a:cxn>
                <a:cxn ang="0">
                  <a:pos x="T2" y="T3"/>
                </a:cxn>
                <a:cxn ang="0">
                  <a:pos x="T4" y="T5"/>
                </a:cxn>
                <a:cxn ang="0">
                  <a:pos x="T6" y="T7"/>
                </a:cxn>
                <a:cxn ang="0">
                  <a:pos x="T8" y="T9"/>
                </a:cxn>
                <a:cxn ang="0">
                  <a:pos x="T10" y="T11"/>
                </a:cxn>
              </a:cxnLst>
              <a:rect l="0" t="0" r="r" b="b"/>
              <a:pathLst>
                <a:path w="28" h="83">
                  <a:moveTo>
                    <a:pt x="28" y="0"/>
                  </a:moveTo>
                  <a:lnTo>
                    <a:pt x="28" y="0"/>
                  </a:lnTo>
                  <a:cubicBezTo>
                    <a:pt x="23" y="12"/>
                    <a:pt x="10" y="28"/>
                    <a:pt x="6" y="45"/>
                  </a:cubicBezTo>
                  <a:cubicBezTo>
                    <a:pt x="3" y="61"/>
                    <a:pt x="8" y="77"/>
                    <a:pt x="16" y="83"/>
                  </a:cubicBezTo>
                  <a:cubicBezTo>
                    <a:pt x="7" y="78"/>
                    <a:pt x="0" y="64"/>
                    <a:pt x="4" y="45"/>
                  </a:cubicBezTo>
                  <a:cubicBezTo>
                    <a:pt x="8" y="28"/>
                    <a:pt x="19" y="14"/>
                    <a:pt x="28" y="0"/>
                  </a:cubicBezTo>
                  <a:close/>
                </a:path>
              </a:pathLst>
            </a:custGeom>
            <a:solidFill>
              <a:srgbClr val="000000"/>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880" name="Freeform 1105">
              <a:extLst>
                <a:ext uri="{FF2B5EF4-FFF2-40B4-BE49-F238E27FC236}">
                  <a16:creationId xmlns:a16="http://schemas.microsoft.com/office/drawing/2014/main" id="{451CA1D0-1FF9-4F00-83C6-05FA1F0F2E83}"/>
                </a:ext>
              </a:extLst>
            </p:cNvPr>
            <p:cNvSpPr>
              <a:spLocks/>
            </p:cNvSpPr>
            <p:nvPr userDrawn="1"/>
          </p:nvSpPr>
          <p:spPr bwMode="auto">
            <a:xfrm>
              <a:off x="290" y="403"/>
              <a:ext cx="26" cy="36"/>
            </a:xfrm>
            <a:custGeom>
              <a:avLst/>
              <a:gdLst>
                <a:gd name="T0" fmla="*/ 58 w 58"/>
                <a:gd name="T1" fmla="*/ 0 h 80"/>
                <a:gd name="T2" fmla="*/ 58 w 58"/>
                <a:gd name="T3" fmla="*/ 0 h 80"/>
                <a:gd name="T4" fmla="*/ 34 w 58"/>
                <a:gd name="T5" fmla="*/ 16 h 80"/>
                <a:gd name="T6" fmla="*/ 8 w 58"/>
                <a:gd name="T7" fmla="*/ 59 h 80"/>
                <a:gd name="T8" fmla="*/ 24 w 58"/>
                <a:gd name="T9" fmla="*/ 78 h 80"/>
                <a:gd name="T10" fmla="*/ 8 w 58"/>
                <a:gd name="T11" fmla="*/ 71 h 80"/>
                <a:gd name="T12" fmla="*/ 26 w 58"/>
                <a:gd name="T13" fmla="*/ 18 h 80"/>
                <a:gd name="T14" fmla="*/ 58 w 58"/>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 h="80">
                  <a:moveTo>
                    <a:pt x="58" y="0"/>
                  </a:moveTo>
                  <a:lnTo>
                    <a:pt x="58" y="0"/>
                  </a:lnTo>
                  <a:cubicBezTo>
                    <a:pt x="51" y="6"/>
                    <a:pt x="38" y="13"/>
                    <a:pt x="34" y="16"/>
                  </a:cubicBezTo>
                  <a:cubicBezTo>
                    <a:pt x="23" y="23"/>
                    <a:pt x="6" y="36"/>
                    <a:pt x="8" y="59"/>
                  </a:cubicBezTo>
                  <a:cubicBezTo>
                    <a:pt x="10" y="78"/>
                    <a:pt x="19" y="78"/>
                    <a:pt x="24" y="78"/>
                  </a:cubicBezTo>
                  <a:cubicBezTo>
                    <a:pt x="17" y="80"/>
                    <a:pt x="11" y="77"/>
                    <a:pt x="8" y="71"/>
                  </a:cubicBezTo>
                  <a:cubicBezTo>
                    <a:pt x="0" y="54"/>
                    <a:pt x="8" y="31"/>
                    <a:pt x="26" y="18"/>
                  </a:cubicBezTo>
                  <a:cubicBezTo>
                    <a:pt x="36" y="12"/>
                    <a:pt x="46" y="7"/>
                    <a:pt x="58" y="0"/>
                  </a:cubicBezTo>
                  <a:close/>
                </a:path>
              </a:pathLst>
            </a:custGeom>
            <a:solidFill>
              <a:srgbClr val="000000"/>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881" name="Freeform 1106">
              <a:extLst>
                <a:ext uri="{FF2B5EF4-FFF2-40B4-BE49-F238E27FC236}">
                  <a16:creationId xmlns:a16="http://schemas.microsoft.com/office/drawing/2014/main" id="{8AB194CE-1B70-4A94-9A2F-65598E4C09A4}"/>
                </a:ext>
              </a:extLst>
            </p:cNvPr>
            <p:cNvSpPr>
              <a:spLocks/>
            </p:cNvSpPr>
            <p:nvPr userDrawn="1"/>
          </p:nvSpPr>
          <p:spPr bwMode="auto">
            <a:xfrm>
              <a:off x="300" y="424"/>
              <a:ext cx="8" cy="4"/>
            </a:xfrm>
            <a:custGeom>
              <a:avLst/>
              <a:gdLst>
                <a:gd name="T0" fmla="*/ 0 w 18"/>
                <a:gd name="T1" fmla="*/ 0 h 9"/>
                <a:gd name="T2" fmla="*/ 0 w 18"/>
                <a:gd name="T3" fmla="*/ 0 h 9"/>
                <a:gd name="T4" fmla="*/ 18 w 18"/>
                <a:gd name="T5" fmla="*/ 4 h 9"/>
                <a:gd name="T6" fmla="*/ 0 w 18"/>
                <a:gd name="T7" fmla="*/ 0 h 9"/>
              </a:gdLst>
              <a:ahLst/>
              <a:cxnLst>
                <a:cxn ang="0">
                  <a:pos x="T0" y="T1"/>
                </a:cxn>
                <a:cxn ang="0">
                  <a:pos x="T2" y="T3"/>
                </a:cxn>
                <a:cxn ang="0">
                  <a:pos x="T4" y="T5"/>
                </a:cxn>
                <a:cxn ang="0">
                  <a:pos x="T6" y="T7"/>
                </a:cxn>
              </a:cxnLst>
              <a:rect l="0" t="0" r="r" b="b"/>
              <a:pathLst>
                <a:path w="18" h="9">
                  <a:moveTo>
                    <a:pt x="0" y="0"/>
                  </a:moveTo>
                  <a:lnTo>
                    <a:pt x="0" y="0"/>
                  </a:lnTo>
                  <a:cubicBezTo>
                    <a:pt x="3" y="4"/>
                    <a:pt x="12" y="6"/>
                    <a:pt x="18" y="4"/>
                  </a:cubicBezTo>
                  <a:cubicBezTo>
                    <a:pt x="13" y="9"/>
                    <a:pt x="3" y="7"/>
                    <a:pt x="0" y="0"/>
                  </a:cubicBezTo>
                  <a:close/>
                </a:path>
              </a:pathLst>
            </a:custGeom>
            <a:solidFill>
              <a:srgbClr val="000000"/>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882" name="Freeform 1107">
              <a:extLst>
                <a:ext uri="{FF2B5EF4-FFF2-40B4-BE49-F238E27FC236}">
                  <a16:creationId xmlns:a16="http://schemas.microsoft.com/office/drawing/2014/main" id="{E40F8787-0BFA-4F7B-9784-94559050F584}"/>
                </a:ext>
              </a:extLst>
            </p:cNvPr>
            <p:cNvSpPr>
              <a:spLocks/>
            </p:cNvSpPr>
            <p:nvPr userDrawn="1"/>
          </p:nvSpPr>
          <p:spPr bwMode="auto">
            <a:xfrm>
              <a:off x="311" y="368"/>
              <a:ext cx="1" cy="2"/>
            </a:xfrm>
            <a:custGeom>
              <a:avLst/>
              <a:gdLst>
                <a:gd name="T0" fmla="*/ 0 w 3"/>
                <a:gd name="T1" fmla="*/ 0 h 5"/>
                <a:gd name="T2" fmla="*/ 0 w 3"/>
                <a:gd name="T3" fmla="*/ 0 h 5"/>
                <a:gd name="T4" fmla="*/ 1 w 3"/>
                <a:gd name="T5" fmla="*/ 0 h 5"/>
                <a:gd name="T6" fmla="*/ 3 w 3"/>
                <a:gd name="T7" fmla="*/ 5 h 5"/>
                <a:gd name="T8" fmla="*/ 0 w 3"/>
                <a:gd name="T9" fmla="*/ 0 h 5"/>
              </a:gdLst>
              <a:ahLst/>
              <a:cxnLst>
                <a:cxn ang="0">
                  <a:pos x="T0" y="T1"/>
                </a:cxn>
                <a:cxn ang="0">
                  <a:pos x="T2" y="T3"/>
                </a:cxn>
                <a:cxn ang="0">
                  <a:pos x="T4" y="T5"/>
                </a:cxn>
                <a:cxn ang="0">
                  <a:pos x="T6" y="T7"/>
                </a:cxn>
                <a:cxn ang="0">
                  <a:pos x="T8" y="T9"/>
                </a:cxn>
              </a:cxnLst>
              <a:rect l="0" t="0" r="r" b="b"/>
              <a:pathLst>
                <a:path w="3" h="5">
                  <a:moveTo>
                    <a:pt x="0" y="0"/>
                  </a:moveTo>
                  <a:lnTo>
                    <a:pt x="0" y="0"/>
                  </a:lnTo>
                  <a:lnTo>
                    <a:pt x="1" y="0"/>
                  </a:lnTo>
                  <a:lnTo>
                    <a:pt x="3" y="5"/>
                  </a:lnTo>
                  <a:lnTo>
                    <a:pt x="0" y="0"/>
                  </a:ln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883" name="Freeform 1108">
              <a:extLst>
                <a:ext uri="{FF2B5EF4-FFF2-40B4-BE49-F238E27FC236}">
                  <a16:creationId xmlns:a16="http://schemas.microsoft.com/office/drawing/2014/main" id="{0B237EC7-C0DD-44BC-B3B6-86572534FAC3}"/>
                </a:ext>
              </a:extLst>
            </p:cNvPr>
            <p:cNvSpPr>
              <a:spLocks/>
            </p:cNvSpPr>
            <p:nvPr userDrawn="1"/>
          </p:nvSpPr>
          <p:spPr bwMode="auto">
            <a:xfrm>
              <a:off x="296" y="363"/>
              <a:ext cx="3" cy="1"/>
            </a:xfrm>
            <a:custGeom>
              <a:avLst/>
              <a:gdLst>
                <a:gd name="T0" fmla="*/ 7 w 7"/>
                <a:gd name="T1" fmla="*/ 1 h 4"/>
                <a:gd name="T2" fmla="*/ 7 w 7"/>
                <a:gd name="T3" fmla="*/ 1 h 4"/>
                <a:gd name="T4" fmla="*/ 0 w 7"/>
                <a:gd name="T5" fmla="*/ 4 h 4"/>
                <a:gd name="T6" fmla="*/ 7 w 7"/>
                <a:gd name="T7" fmla="*/ 0 h 4"/>
                <a:gd name="T8" fmla="*/ 7 w 7"/>
                <a:gd name="T9" fmla="*/ 1 h 4"/>
              </a:gdLst>
              <a:ahLst/>
              <a:cxnLst>
                <a:cxn ang="0">
                  <a:pos x="T0" y="T1"/>
                </a:cxn>
                <a:cxn ang="0">
                  <a:pos x="T2" y="T3"/>
                </a:cxn>
                <a:cxn ang="0">
                  <a:pos x="T4" y="T5"/>
                </a:cxn>
                <a:cxn ang="0">
                  <a:pos x="T6" y="T7"/>
                </a:cxn>
                <a:cxn ang="0">
                  <a:pos x="T8" y="T9"/>
                </a:cxn>
              </a:cxnLst>
              <a:rect l="0" t="0" r="r" b="b"/>
              <a:pathLst>
                <a:path w="7" h="4">
                  <a:moveTo>
                    <a:pt x="7" y="1"/>
                  </a:moveTo>
                  <a:lnTo>
                    <a:pt x="7" y="1"/>
                  </a:lnTo>
                  <a:lnTo>
                    <a:pt x="0" y="4"/>
                  </a:lnTo>
                  <a:lnTo>
                    <a:pt x="7" y="0"/>
                  </a:lnTo>
                  <a:lnTo>
                    <a:pt x="7" y="1"/>
                  </a:ln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884" name="Freeform 1109">
              <a:extLst>
                <a:ext uri="{FF2B5EF4-FFF2-40B4-BE49-F238E27FC236}">
                  <a16:creationId xmlns:a16="http://schemas.microsoft.com/office/drawing/2014/main" id="{C75467F3-9554-4531-9EA3-97CFA83C15C2}"/>
                </a:ext>
              </a:extLst>
            </p:cNvPr>
            <p:cNvSpPr>
              <a:spLocks/>
            </p:cNvSpPr>
            <p:nvPr userDrawn="1"/>
          </p:nvSpPr>
          <p:spPr bwMode="auto">
            <a:xfrm>
              <a:off x="215" y="319"/>
              <a:ext cx="8" cy="10"/>
            </a:xfrm>
            <a:custGeom>
              <a:avLst/>
              <a:gdLst>
                <a:gd name="T0" fmla="*/ 12 w 18"/>
                <a:gd name="T1" fmla="*/ 0 h 22"/>
                <a:gd name="T2" fmla="*/ 12 w 18"/>
                <a:gd name="T3" fmla="*/ 0 h 22"/>
                <a:gd name="T4" fmla="*/ 2 w 18"/>
                <a:gd name="T5" fmla="*/ 16 h 22"/>
                <a:gd name="T6" fmla="*/ 18 w 18"/>
                <a:gd name="T7" fmla="*/ 18 h 22"/>
                <a:gd name="T8" fmla="*/ 0 w 18"/>
                <a:gd name="T9" fmla="*/ 18 h 22"/>
                <a:gd name="T10" fmla="*/ 12 w 18"/>
                <a:gd name="T11" fmla="*/ 0 h 22"/>
              </a:gdLst>
              <a:ahLst/>
              <a:cxnLst>
                <a:cxn ang="0">
                  <a:pos x="T0" y="T1"/>
                </a:cxn>
                <a:cxn ang="0">
                  <a:pos x="T2" y="T3"/>
                </a:cxn>
                <a:cxn ang="0">
                  <a:pos x="T4" y="T5"/>
                </a:cxn>
                <a:cxn ang="0">
                  <a:pos x="T6" y="T7"/>
                </a:cxn>
                <a:cxn ang="0">
                  <a:pos x="T8" y="T9"/>
                </a:cxn>
                <a:cxn ang="0">
                  <a:pos x="T10" y="T11"/>
                </a:cxn>
              </a:cxnLst>
              <a:rect l="0" t="0" r="r" b="b"/>
              <a:pathLst>
                <a:path w="18" h="22">
                  <a:moveTo>
                    <a:pt x="12" y="0"/>
                  </a:moveTo>
                  <a:lnTo>
                    <a:pt x="12" y="0"/>
                  </a:lnTo>
                  <a:cubicBezTo>
                    <a:pt x="4" y="4"/>
                    <a:pt x="4" y="11"/>
                    <a:pt x="2" y="16"/>
                  </a:cubicBezTo>
                  <a:cubicBezTo>
                    <a:pt x="8" y="16"/>
                    <a:pt x="11" y="20"/>
                    <a:pt x="18" y="18"/>
                  </a:cubicBezTo>
                  <a:cubicBezTo>
                    <a:pt x="9" y="22"/>
                    <a:pt x="7" y="19"/>
                    <a:pt x="0" y="18"/>
                  </a:cubicBezTo>
                  <a:cubicBezTo>
                    <a:pt x="1" y="10"/>
                    <a:pt x="2" y="5"/>
                    <a:pt x="12" y="0"/>
                  </a:cubicBezTo>
                  <a:close/>
                </a:path>
              </a:pathLst>
            </a:custGeom>
            <a:solidFill>
              <a:srgbClr val="000000"/>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885" name="Freeform 1110">
              <a:extLst>
                <a:ext uri="{FF2B5EF4-FFF2-40B4-BE49-F238E27FC236}">
                  <a16:creationId xmlns:a16="http://schemas.microsoft.com/office/drawing/2014/main" id="{8197A2F1-CE67-485A-AFDC-43C95E498983}"/>
                </a:ext>
              </a:extLst>
            </p:cNvPr>
            <p:cNvSpPr>
              <a:spLocks/>
            </p:cNvSpPr>
            <p:nvPr userDrawn="1"/>
          </p:nvSpPr>
          <p:spPr bwMode="auto">
            <a:xfrm>
              <a:off x="234" y="311"/>
              <a:ext cx="8" cy="5"/>
            </a:xfrm>
            <a:custGeom>
              <a:avLst/>
              <a:gdLst>
                <a:gd name="T0" fmla="*/ 0 w 20"/>
                <a:gd name="T1" fmla="*/ 11 h 11"/>
                <a:gd name="T2" fmla="*/ 0 w 20"/>
                <a:gd name="T3" fmla="*/ 11 h 11"/>
                <a:gd name="T4" fmla="*/ 18 w 20"/>
                <a:gd name="T5" fmla="*/ 0 h 11"/>
                <a:gd name="T6" fmla="*/ 20 w 20"/>
                <a:gd name="T7" fmla="*/ 0 h 11"/>
                <a:gd name="T8" fmla="*/ 0 w 20"/>
                <a:gd name="T9" fmla="*/ 11 h 11"/>
              </a:gdLst>
              <a:ahLst/>
              <a:cxnLst>
                <a:cxn ang="0">
                  <a:pos x="T0" y="T1"/>
                </a:cxn>
                <a:cxn ang="0">
                  <a:pos x="T2" y="T3"/>
                </a:cxn>
                <a:cxn ang="0">
                  <a:pos x="T4" y="T5"/>
                </a:cxn>
                <a:cxn ang="0">
                  <a:pos x="T6" y="T7"/>
                </a:cxn>
                <a:cxn ang="0">
                  <a:pos x="T8" y="T9"/>
                </a:cxn>
              </a:cxnLst>
              <a:rect l="0" t="0" r="r" b="b"/>
              <a:pathLst>
                <a:path w="20" h="11">
                  <a:moveTo>
                    <a:pt x="0" y="11"/>
                  </a:moveTo>
                  <a:lnTo>
                    <a:pt x="0" y="11"/>
                  </a:lnTo>
                  <a:lnTo>
                    <a:pt x="18" y="0"/>
                  </a:lnTo>
                  <a:lnTo>
                    <a:pt x="20" y="0"/>
                  </a:lnTo>
                  <a:lnTo>
                    <a:pt x="0" y="11"/>
                  </a:ln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886" name="Freeform 1111">
              <a:extLst>
                <a:ext uri="{FF2B5EF4-FFF2-40B4-BE49-F238E27FC236}">
                  <a16:creationId xmlns:a16="http://schemas.microsoft.com/office/drawing/2014/main" id="{BF74958E-466B-4A99-91EE-7178836D14FF}"/>
                </a:ext>
              </a:extLst>
            </p:cNvPr>
            <p:cNvSpPr>
              <a:spLocks/>
            </p:cNvSpPr>
            <p:nvPr userDrawn="1"/>
          </p:nvSpPr>
          <p:spPr bwMode="auto">
            <a:xfrm>
              <a:off x="240" y="317"/>
              <a:ext cx="7" cy="8"/>
            </a:xfrm>
            <a:custGeom>
              <a:avLst/>
              <a:gdLst>
                <a:gd name="T0" fmla="*/ 0 w 16"/>
                <a:gd name="T1" fmla="*/ 18 h 18"/>
                <a:gd name="T2" fmla="*/ 0 w 16"/>
                <a:gd name="T3" fmla="*/ 18 h 18"/>
                <a:gd name="T4" fmla="*/ 16 w 16"/>
                <a:gd name="T5" fmla="*/ 0 h 18"/>
                <a:gd name="T6" fmla="*/ 16 w 16"/>
                <a:gd name="T7" fmla="*/ 2 h 18"/>
                <a:gd name="T8" fmla="*/ 0 w 16"/>
                <a:gd name="T9" fmla="*/ 18 h 18"/>
              </a:gdLst>
              <a:ahLst/>
              <a:cxnLst>
                <a:cxn ang="0">
                  <a:pos x="T0" y="T1"/>
                </a:cxn>
                <a:cxn ang="0">
                  <a:pos x="T2" y="T3"/>
                </a:cxn>
                <a:cxn ang="0">
                  <a:pos x="T4" y="T5"/>
                </a:cxn>
                <a:cxn ang="0">
                  <a:pos x="T6" y="T7"/>
                </a:cxn>
                <a:cxn ang="0">
                  <a:pos x="T8" y="T9"/>
                </a:cxn>
              </a:cxnLst>
              <a:rect l="0" t="0" r="r" b="b"/>
              <a:pathLst>
                <a:path w="16" h="18">
                  <a:moveTo>
                    <a:pt x="0" y="18"/>
                  </a:moveTo>
                  <a:lnTo>
                    <a:pt x="0" y="18"/>
                  </a:lnTo>
                  <a:lnTo>
                    <a:pt x="16" y="0"/>
                  </a:lnTo>
                  <a:lnTo>
                    <a:pt x="16" y="2"/>
                  </a:lnTo>
                  <a:lnTo>
                    <a:pt x="0" y="18"/>
                  </a:ln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887" name="Freeform 1112">
              <a:extLst>
                <a:ext uri="{FF2B5EF4-FFF2-40B4-BE49-F238E27FC236}">
                  <a16:creationId xmlns:a16="http://schemas.microsoft.com/office/drawing/2014/main" id="{9B795432-E4D7-4094-B9CA-63CCE0D13D0A}"/>
                </a:ext>
              </a:extLst>
            </p:cNvPr>
            <p:cNvSpPr>
              <a:spLocks/>
            </p:cNvSpPr>
            <p:nvPr userDrawn="1"/>
          </p:nvSpPr>
          <p:spPr bwMode="auto">
            <a:xfrm>
              <a:off x="225" y="331"/>
              <a:ext cx="9" cy="10"/>
            </a:xfrm>
            <a:custGeom>
              <a:avLst/>
              <a:gdLst>
                <a:gd name="T0" fmla="*/ 8 w 20"/>
                <a:gd name="T1" fmla="*/ 0 h 21"/>
                <a:gd name="T2" fmla="*/ 8 w 20"/>
                <a:gd name="T3" fmla="*/ 0 h 21"/>
                <a:gd name="T4" fmla="*/ 3 w 20"/>
                <a:gd name="T5" fmla="*/ 16 h 21"/>
                <a:gd name="T6" fmla="*/ 20 w 20"/>
                <a:gd name="T7" fmla="*/ 12 h 21"/>
                <a:gd name="T8" fmla="*/ 2 w 20"/>
                <a:gd name="T9" fmla="*/ 18 h 21"/>
                <a:gd name="T10" fmla="*/ 8 w 20"/>
                <a:gd name="T11" fmla="*/ 0 h 21"/>
              </a:gdLst>
              <a:ahLst/>
              <a:cxnLst>
                <a:cxn ang="0">
                  <a:pos x="T0" y="T1"/>
                </a:cxn>
                <a:cxn ang="0">
                  <a:pos x="T2" y="T3"/>
                </a:cxn>
                <a:cxn ang="0">
                  <a:pos x="T4" y="T5"/>
                </a:cxn>
                <a:cxn ang="0">
                  <a:pos x="T6" y="T7"/>
                </a:cxn>
                <a:cxn ang="0">
                  <a:pos x="T8" y="T9"/>
                </a:cxn>
                <a:cxn ang="0">
                  <a:pos x="T10" y="T11"/>
                </a:cxn>
              </a:cxnLst>
              <a:rect l="0" t="0" r="r" b="b"/>
              <a:pathLst>
                <a:path w="20" h="21">
                  <a:moveTo>
                    <a:pt x="8" y="0"/>
                  </a:moveTo>
                  <a:lnTo>
                    <a:pt x="8" y="0"/>
                  </a:lnTo>
                  <a:cubicBezTo>
                    <a:pt x="2" y="6"/>
                    <a:pt x="3" y="11"/>
                    <a:pt x="3" y="16"/>
                  </a:cubicBezTo>
                  <a:cubicBezTo>
                    <a:pt x="10" y="16"/>
                    <a:pt x="14" y="18"/>
                    <a:pt x="20" y="12"/>
                  </a:cubicBezTo>
                  <a:cubicBezTo>
                    <a:pt x="14" y="21"/>
                    <a:pt x="8" y="17"/>
                    <a:pt x="2" y="18"/>
                  </a:cubicBezTo>
                  <a:cubicBezTo>
                    <a:pt x="1" y="9"/>
                    <a:pt x="0" y="7"/>
                    <a:pt x="8" y="0"/>
                  </a:cubicBezTo>
                  <a:close/>
                </a:path>
              </a:pathLst>
            </a:custGeom>
            <a:solidFill>
              <a:srgbClr val="000000"/>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888" name="Freeform 1113">
              <a:extLst>
                <a:ext uri="{FF2B5EF4-FFF2-40B4-BE49-F238E27FC236}">
                  <a16:creationId xmlns:a16="http://schemas.microsoft.com/office/drawing/2014/main" id="{749F48C5-E8B7-4A99-9A3E-7AFA456E5C19}"/>
                </a:ext>
              </a:extLst>
            </p:cNvPr>
            <p:cNvSpPr>
              <a:spLocks/>
            </p:cNvSpPr>
            <p:nvPr userDrawn="1"/>
          </p:nvSpPr>
          <p:spPr bwMode="auto">
            <a:xfrm>
              <a:off x="250" y="322"/>
              <a:ext cx="6" cy="9"/>
            </a:xfrm>
            <a:custGeom>
              <a:avLst/>
              <a:gdLst>
                <a:gd name="T0" fmla="*/ 0 w 13"/>
                <a:gd name="T1" fmla="*/ 19 h 19"/>
                <a:gd name="T2" fmla="*/ 0 w 13"/>
                <a:gd name="T3" fmla="*/ 19 h 19"/>
                <a:gd name="T4" fmla="*/ 13 w 13"/>
                <a:gd name="T5" fmla="*/ 0 h 19"/>
                <a:gd name="T6" fmla="*/ 13 w 13"/>
                <a:gd name="T7" fmla="*/ 2 h 19"/>
                <a:gd name="T8" fmla="*/ 0 w 13"/>
                <a:gd name="T9" fmla="*/ 19 h 19"/>
              </a:gdLst>
              <a:ahLst/>
              <a:cxnLst>
                <a:cxn ang="0">
                  <a:pos x="T0" y="T1"/>
                </a:cxn>
                <a:cxn ang="0">
                  <a:pos x="T2" y="T3"/>
                </a:cxn>
                <a:cxn ang="0">
                  <a:pos x="T4" y="T5"/>
                </a:cxn>
                <a:cxn ang="0">
                  <a:pos x="T6" y="T7"/>
                </a:cxn>
                <a:cxn ang="0">
                  <a:pos x="T8" y="T9"/>
                </a:cxn>
              </a:cxnLst>
              <a:rect l="0" t="0" r="r" b="b"/>
              <a:pathLst>
                <a:path w="13" h="19">
                  <a:moveTo>
                    <a:pt x="0" y="19"/>
                  </a:moveTo>
                  <a:lnTo>
                    <a:pt x="0" y="19"/>
                  </a:lnTo>
                  <a:lnTo>
                    <a:pt x="13" y="0"/>
                  </a:lnTo>
                  <a:lnTo>
                    <a:pt x="13" y="2"/>
                  </a:lnTo>
                  <a:lnTo>
                    <a:pt x="0" y="19"/>
                  </a:ln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889" name="Freeform 1114">
              <a:extLst>
                <a:ext uri="{FF2B5EF4-FFF2-40B4-BE49-F238E27FC236}">
                  <a16:creationId xmlns:a16="http://schemas.microsoft.com/office/drawing/2014/main" id="{82BD2368-06D0-4C20-8E38-6B9AE2352873}"/>
                </a:ext>
              </a:extLst>
            </p:cNvPr>
            <p:cNvSpPr>
              <a:spLocks/>
            </p:cNvSpPr>
            <p:nvPr userDrawn="1"/>
          </p:nvSpPr>
          <p:spPr bwMode="auto">
            <a:xfrm>
              <a:off x="237" y="339"/>
              <a:ext cx="10" cy="9"/>
            </a:xfrm>
            <a:custGeom>
              <a:avLst/>
              <a:gdLst>
                <a:gd name="T0" fmla="*/ 8 w 24"/>
                <a:gd name="T1" fmla="*/ 0 h 20"/>
                <a:gd name="T2" fmla="*/ 8 w 24"/>
                <a:gd name="T3" fmla="*/ 0 h 20"/>
                <a:gd name="T4" fmla="*/ 9 w 24"/>
                <a:gd name="T5" fmla="*/ 16 h 20"/>
                <a:gd name="T6" fmla="*/ 24 w 24"/>
                <a:gd name="T7" fmla="*/ 7 h 20"/>
                <a:gd name="T8" fmla="*/ 8 w 24"/>
                <a:gd name="T9" fmla="*/ 18 h 20"/>
                <a:gd name="T10" fmla="*/ 8 w 24"/>
                <a:gd name="T11" fmla="*/ 0 h 20"/>
              </a:gdLst>
              <a:ahLst/>
              <a:cxnLst>
                <a:cxn ang="0">
                  <a:pos x="T0" y="T1"/>
                </a:cxn>
                <a:cxn ang="0">
                  <a:pos x="T2" y="T3"/>
                </a:cxn>
                <a:cxn ang="0">
                  <a:pos x="T4" y="T5"/>
                </a:cxn>
                <a:cxn ang="0">
                  <a:pos x="T6" y="T7"/>
                </a:cxn>
                <a:cxn ang="0">
                  <a:pos x="T8" y="T9"/>
                </a:cxn>
                <a:cxn ang="0">
                  <a:pos x="T10" y="T11"/>
                </a:cxn>
              </a:cxnLst>
              <a:rect l="0" t="0" r="r" b="b"/>
              <a:pathLst>
                <a:path w="24" h="20">
                  <a:moveTo>
                    <a:pt x="8" y="0"/>
                  </a:moveTo>
                  <a:lnTo>
                    <a:pt x="8" y="0"/>
                  </a:lnTo>
                  <a:cubicBezTo>
                    <a:pt x="4" y="9"/>
                    <a:pt x="7" y="11"/>
                    <a:pt x="9" y="16"/>
                  </a:cubicBezTo>
                  <a:cubicBezTo>
                    <a:pt x="15" y="14"/>
                    <a:pt x="20" y="17"/>
                    <a:pt x="24" y="7"/>
                  </a:cubicBezTo>
                  <a:cubicBezTo>
                    <a:pt x="20" y="20"/>
                    <a:pt x="14" y="16"/>
                    <a:pt x="8" y="18"/>
                  </a:cubicBezTo>
                  <a:cubicBezTo>
                    <a:pt x="4" y="10"/>
                    <a:pt x="0" y="10"/>
                    <a:pt x="8" y="0"/>
                  </a:cubicBezTo>
                  <a:close/>
                </a:path>
              </a:pathLst>
            </a:custGeom>
            <a:solidFill>
              <a:srgbClr val="000000"/>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890" name="Freeform 1115">
              <a:extLst>
                <a:ext uri="{FF2B5EF4-FFF2-40B4-BE49-F238E27FC236}">
                  <a16:creationId xmlns:a16="http://schemas.microsoft.com/office/drawing/2014/main" id="{48CDA2B8-788D-4527-A6C0-42D1F1F853C1}"/>
                </a:ext>
              </a:extLst>
            </p:cNvPr>
            <p:cNvSpPr>
              <a:spLocks/>
            </p:cNvSpPr>
            <p:nvPr userDrawn="1"/>
          </p:nvSpPr>
          <p:spPr bwMode="auto">
            <a:xfrm>
              <a:off x="261" y="326"/>
              <a:ext cx="4" cy="11"/>
            </a:xfrm>
            <a:custGeom>
              <a:avLst/>
              <a:gdLst>
                <a:gd name="T0" fmla="*/ 0 w 10"/>
                <a:gd name="T1" fmla="*/ 24 h 24"/>
                <a:gd name="T2" fmla="*/ 0 w 10"/>
                <a:gd name="T3" fmla="*/ 24 h 24"/>
                <a:gd name="T4" fmla="*/ 7 w 10"/>
                <a:gd name="T5" fmla="*/ 2 h 24"/>
                <a:gd name="T6" fmla="*/ 10 w 10"/>
                <a:gd name="T7" fmla="*/ 0 h 24"/>
                <a:gd name="T8" fmla="*/ 10 w 10"/>
                <a:gd name="T9" fmla="*/ 2 h 24"/>
                <a:gd name="T10" fmla="*/ 0 w 10"/>
                <a:gd name="T11" fmla="*/ 24 h 24"/>
              </a:gdLst>
              <a:ahLst/>
              <a:cxnLst>
                <a:cxn ang="0">
                  <a:pos x="T0" y="T1"/>
                </a:cxn>
                <a:cxn ang="0">
                  <a:pos x="T2" y="T3"/>
                </a:cxn>
                <a:cxn ang="0">
                  <a:pos x="T4" y="T5"/>
                </a:cxn>
                <a:cxn ang="0">
                  <a:pos x="T6" y="T7"/>
                </a:cxn>
                <a:cxn ang="0">
                  <a:pos x="T8" y="T9"/>
                </a:cxn>
                <a:cxn ang="0">
                  <a:pos x="T10" y="T11"/>
                </a:cxn>
              </a:cxnLst>
              <a:rect l="0" t="0" r="r" b="b"/>
              <a:pathLst>
                <a:path w="10" h="24">
                  <a:moveTo>
                    <a:pt x="0" y="24"/>
                  </a:moveTo>
                  <a:lnTo>
                    <a:pt x="0" y="24"/>
                  </a:lnTo>
                  <a:lnTo>
                    <a:pt x="7" y="2"/>
                  </a:lnTo>
                  <a:cubicBezTo>
                    <a:pt x="8" y="2"/>
                    <a:pt x="9" y="1"/>
                    <a:pt x="10" y="0"/>
                  </a:cubicBezTo>
                  <a:lnTo>
                    <a:pt x="10" y="2"/>
                  </a:lnTo>
                  <a:lnTo>
                    <a:pt x="0" y="24"/>
                  </a:ln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891" name="Freeform 1116">
              <a:extLst>
                <a:ext uri="{FF2B5EF4-FFF2-40B4-BE49-F238E27FC236}">
                  <a16:creationId xmlns:a16="http://schemas.microsoft.com/office/drawing/2014/main" id="{D281C76A-A06B-4D60-A269-A8A7E4AC1751}"/>
                </a:ext>
              </a:extLst>
            </p:cNvPr>
            <p:cNvSpPr>
              <a:spLocks/>
            </p:cNvSpPr>
            <p:nvPr userDrawn="1"/>
          </p:nvSpPr>
          <p:spPr bwMode="auto">
            <a:xfrm>
              <a:off x="251" y="344"/>
              <a:ext cx="11" cy="8"/>
            </a:xfrm>
            <a:custGeom>
              <a:avLst/>
              <a:gdLst>
                <a:gd name="T0" fmla="*/ 5 w 24"/>
                <a:gd name="T1" fmla="*/ 0 h 17"/>
                <a:gd name="T2" fmla="*/ 5 w 24"/>
                <a:gd name="T3" fmla="*/ 0 h 17"/>
                <a:gd name="T4" fmla="*/ 10 w 24"/>
                <a:gd name="T5" fmla="*/ 15 h 17"/>
                <a:gd name="T6" fmla="*/ 24 w 24"/>
                <a:gd name="T7" fmla="*/ 4 h 17"/>
                <a:gd name="T8" fmla="*/ 9 w 24"/>
                <a:gd name="T9" fmla="*/ 17 h 17"/>
                <a:gd name="T10" fmla="*/ 5 w 24"/>
                <a:gd name="T11" fmla="*/ 0 h 17"/>
              </a:gdLst>
              <a:ahLst/>
              <a:cxnLst>
                <a:cxn ang="0">
                  <a:pos x="T0" y="T1"/>
                </a:cxn>
                <a:cxn ang="0">
                  <a:pos x="T2" y="T3"/>
                </a:cxn>
                <a:cxn ang="0">
                  <a:pos x="T4" y="T5"/>
                </a:cxn>
                <a:cxn ang="0">
                  <a:pos x="T6" y="T7"/>
                </a:cxn>
                <a:cxn ang="0">
                  <a:pos x="T8" y="T9"/>
                </a:cxn>
                <a:cxn ang="0">
                  <a:pos x="T10" y="T11"/>
                </a:cxn>
              </a:cxnLst>
              <a:rect l="0" t="0" r="r" b="b"/>
              <a:pathLst>
                <a:path w="24" h="17">
                  <a:moveTo>
                    <a:pt x="5" y="0"/>
                  </a:moveTo>
                  <a:lnTo>
                    <a:pt x="5" y="0"/>
                  </a:lnTo>
                  <a:cubicBezTo>
                    <a:pt x="3" y="10"/>
                    <a:pt x="7" y="10"/>
                    <a:pt x="10" y="15"/>
                  </a:cubicBezTo>
                  <a:cubicBezTo>
                    <a:pt x="16" y="12"/>
                    <a:pt x="21" y="14"/>
                    <a:pt x="24" y="4"/>
                  </a:cubicBezTo>
                  <a:cubicBezTo>
                    <a:pt x="22" y="17"/>
                    <a:pt x="15" y="14"/>
                    <a:pt x="9" y="17"/>
                  </a:cubicBezTo>
                  <a:cubicBezTo>
                    <a:pt x="4" y="10"/>
                    <a:pt x="0" y="12"/>
                    <a:pt x="5" y="0"/>
                  </a:cubicBezTo>
                  <a:close/>
                </a:path>
              </a:pathLst>
            </a:custGeom>
            <a:solidFill>
              <a:srgbClr val="000000"/>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892" name="Freeform 1117">
              <a:extLst>
                <a:ext uri="{FF2B5EF4-FFF2-40B4-BE49-F238E27FC236}">
                  <a16:creationId xmlns:a16="http://schemas.microsoft.com/office/drawing/2014/main" id="{962057B7-5D1A-41B4-AB34-9DDC4953F695}"/>
                </a:ext>
              </a:extLst>
            </p:cNvPr>
            <p:cNvSpPr>
              <a:spLocks/>
            </p:cNvSpPr>
            <p:nvPr userDrawn="1"/>
          </p:nvSpPr>
          <p:spPr bwMode="auto">
            <a:xfrm>
              <a:off x="275" y="329"/>
              <a:ext cx="2" cy="9"/>
            </a:xfrm>
            <a:custGeom>
              <a:avLst/>
              <a:gdLst>
                <a:gd name="T0" fmla="*/ 0 w 4"/>
                <a:gd name="T1" fmla="*/ 19 h 19"/>
                <a:gd name="T2" fmla="*/ 0 w 4"/>
                <a:gd name="T3" fmla="*/ 19 h 19"/>
                <a:gd name="T4" fmla="*/ 1 w 4"/>
                <a:gd name="T5" fmla="*/ 3 h 19"/>
                <a:gd name="T6" fmla="*/ 4 w 4"/>
                <a:gd name="T7" fmla="*/ 0 h 19"/>
                <a:gd name="T8" fmla="*/ 0 w 4"/>
                <a:gd name="T9" fmla="*/ 19 h 19"/>
              </a:gdLst>
              <a:ahLst/>
              <a:cxnLst>
                <a:cxn ang="0">
                  <a:pos x="T0" y="T1"/>
                </a:cxn>
                <a:cxn ang="0">
                  <a:pos x="T2" y="T3"/>
                </a:cxn>
                <a:cxn ang="0">
                  <a:pos x="T4" y="T5"/>
                </a:cxn>
                <a:cxn ang="0">
                  <a:pos x="T6" y="T7"/>
                </a:cxn>
                <a:cxn ang="0">
                  <a:pos x="T8" y="T9"/>
                </a:cxn>
              </a:cxnLst>
              <a:rect l="0" t="0" r="r" b="b"/>
              <a:pathLst>
                <a:path w="4" h="19">
                  <a:moveTo>
                    <a:pt x="0" y="19"/>
                  </a:moveTo>
                  <a:lnTo>
                    <a:pt x="0" y="19"/>
                  </a:lnTo>
                  <a:lnTo>
                    <a:pt x="1" y="3"/>
                  </a:lnTo>
                  <a:cubicBezTo>
                    <a:pt x="2" y="2"/>
                    <a:pt x="3" y="1"/>
                    <a:pt x="4" y="0"/>
                  </a:cubicBezTo>
                  <a:lnTo>
                    <a:pt x="0" y="19"/>
                  </a:ln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893" name="Freeform 1118">
              <a:extLst>
                <a:ext uri="{FF2B5EF4-FFF2-40B4-BE49-F238E27FC236}">
                  <a16:creationId xmlns:a16="http://schemas.microsoft.com/office/drawing/2014/main" id="{3A6C8D1D-3A0F-4D48-869A-327062C31D5B}"/>
                </a:ext>
              </a:extLst>
            </p:cNvPr>
            <p:cNvSpPr>
              <a:spLocks/>
            </p:cNvSpPr>
            <p:nvPr userDrawn="1"/>
          </p:nvSpPr>
          <p:spPr bwMode="auto">
            <a:xfrm>
              <a:off x="268" y="343"/>
              <a:ext cx="11" cy="6"/>
            </a:xfrm>
            <a:custGeom>
              <a:avLst/>
              <a:gdLst>
                <a:gd name="T0" fmla="*/ 2 w 24"/>
                <a:gd name="T1" fmla="*/ 0 h 14"/>
                <a:gd name="T2" fmla="*/ 2 w 24"/>
                <a:gd name="T3" fmla="*/ 0 h 14"/>
                <a:gd name="T4" fmla="*/ 11 w 24"/>
                <a:gd name="T5" fmla="*/ 12 h 14"/>
                <a:gd name="T6" fmla="*/ 22 w 24"/>
                <a:gd name="T7" fmla="*/ 0 h 14"/>
                <a:gd name="T8" fmla="*/ 11 w 24"/>
                <a:gd name="T9" fmla="*/ 14 h 14"/>
                <a:gd name="T10" fmla="*/ 2 w 24"/>
                <a:gd name="T11" fmla="*/ 0 h 14"/>
              </a:gdLst>
              <a:ahLst/>
              <a:cxnLst>
                <a:cxn ang="0">
                  <a:pos x="T0" y="T1"/>
                </a:cxn>
                <a:cxn ang="0">
                  <a:pos x="T2" y="T3"/>
                </a:cxn>
                <a:cxn ang="0">
                  <a:pos x="T4" y="T5"/>
                </a:cxn>
                <a:cxn ang="0">
                  <a:pos x="T6" y="T7"/>
                </a:cxn>
                <a:cxn ang="0">
                  <a:pos x="T8" y="T9"/>
                </a:cxn>
                <a:cxn ang="0">
                  <a:pos x="T10" y="T11"/>
                </a:cxn>
              </a:cxnLst>
              <a:rect l="0" t="0" r="r" b="b"/>
              <a:pathLst>
                <a:path w="24" h="14">
                  <a:moveTo>
                    <a:pt x="2" y="0"/>
                  </a:moveTo>
                  <a:lnTo>
                    <a:pt x="2" y="0"/>
                  </a:lnTo>
                  <a:cubicBezTo>
                    <a:pt x="2" y="10"/>
                    <a:pt x="8" y="8"/>
                    <a:pt x="11" y="12"/>
                  </a:cubicBezTo>
                  <a:cubicBezTo>
                    <a:pt x="16" y="8"/>
                    <a:pt x="22" y="11"/>
                    <a:pt x="22" y="0"/>
                  </a:cubicBezTo>
                  <a:cubicBezTo>
                    <a:pt x="24" y="14"/>
                    <a:pt x="16" y="10"/>
                    <a:pt x="11" y="14"/>
                  </a:cubicBezTo>
                  <a:cubicBezTo>
                    <a:pt x="5" y="8"/>
                    <a:pt x="0" y="12"/>
                    <a:pt x="2" y="0"/>
                  </a:cubicBezTo>
                  <a:close/>
                </a:path>
              </a:pathLst>
            </a:custGeom>
            <a:solidFill>
              <a:srgbClr val="000000"/>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894" name="Freeform 1119">
              <a:extLst>
                <a:ext uri="{FF2B5EF4-FFF2-40B4-BE49-F238E27FC236}">
                  <a16:creationId xmlns:a16="http://schemas.microsoft.com/office/drawing/2014/main" id="{628925C3-87CE-4421-9C75-7E1F522F18CD}"/>
                </a:ext>
              </a:extLst>
            </p:cNvPr>
            <p:cNvSpPr>
              <a:spLocks/>
            </p:cNvSpPr>
            <p:nvPr userDrawn="1"/>
          </p:nvSpPr>
          <p:spPr bwMode="auto">
            <a:xfrm>
              <a:off x="249" y="294"/>
              <a:ext cx="9" cy="2"/>
            </a:xfrm>
            <a:custGeom>
              <a:avLst/>
              <a:gdLst>
                <a:gd name="T0" fmla="*/ 0 w 20"/>
                <a:gd name="T1" fmla="*/ 3 h 3"/>
                <a:gd name="T2" fmla="*/ 0 w 20"/>
                <a:gd name="T3" fmla="*/ 3 h 3"/>
                <a:gd name="T4" fmla="*/ 16 w 20"/>
                <a:gd name="T5" fmla="*/ 0 h 3"/>
                <a:gd name="T6" fmla="*/ 20 w 20"/>
                <a:gd name="T7" fmla="*/ 2 h 3"/>
                <a:gd name="T8" fmla="*/ 0 w 20"/>
                <a:gd name="T9" fmla="*/ 3 h 3"/>
              </a:gdLst>
              <a:ahLst/>
              <a:cxnLst>
                <a:cxn ang="0">
                  <a:pos x="T0" y="T1"/>
                </a:cxn>
                <a:cxn ang="0">
                  <a:pos x="T2" y="T3"/>
                </a:cxn>
                <a:cxn ang="0">
                  <a:pos x="T4" y="T5"/>
                </a:cxn>
                <a:cxn ang="0">
                  <a:pos x="T6" y="T7"/>
                </a:cxn>
                <a:cxn ang="0">
                  <a:pos x="T8" y="T9"/>
                </a:cxn>
              </a:cxnLst>
              <a:rect l="0" t="0" r="r" b="b"/>
              <a:pathLst>
                <a:path w="20" h="3">
                  <a:moveTo>
                    <a:pt x="0" y="3"/>
                  </a:moveTo>
                  <a:lnTo>
                    <a:pt x="0" y="3"/>
                  </a:lnTo>
                  <a:cubicBezTo>
                    <a:pt x="0" y="3"/>
                    <a:pt x="13" y="1"/>
                    <a:pt x="16" y="0"/>
                  </a:cubicBezTo>
                  <a:cubicBezTo>
                    <a:pt x="17" y="1"/>
                    <a:pt x="20" y="2"/>
                    <a:pt x="20" y="2"/>
                  </a:cubicBezTo>
                  <a:lnTo>
                    <a:pt x="0" y="3"/>
                  </a:ln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895" name="Freeform 1120">
              <a:extLst>
                <a:ext uri="{FF2B5EF4-FFF2-40B4-BE49-F238E27FC236}">
                  <a16:creationId xmlns:a16="http://schemas.microsoft.com/office/drawing/2014/main" id="{9A5927CA-F174-4459-A8BF-B2246F37EA21}"/>
                </a:ext>
              </a:extLst>
            </p:cNvPr>
            <p:cNvSpPr>
              <a:spLocks/>
            </p:cNvSpPr>
            <p:nvPr userDrawn="1"/>
          </p:nvSpPr>
          <p:spPr bwMode="auto">
            <a:xfrm>
              <a:off x="236" y="293"/>
              <a:ext cx="8" cy="7"/>
            </a:xfrm>
            <a:custGeom>
              <a:avLst/>
              <a:gdLst>
                <a:gd name="T0" fmla="*/ 17 w 18"/>
                <a:gd name="T1" fmla="*/ 0 h 16"/>
                <a:gd name="T2" fmla="*/ 17 w 18"/>
                <a:gd name="T3" fmla="*/ 0 h 16"/>
                <a:gd name="T4" fmla="*/ 3 w 18"/>
                <a:gd name="T5" fmla="*/ 9 h 16"/>
                <a:gd name="T6" fmla="*/ 18 w 18"/>
                <a:gd name="T7" fmla="*/ 15 h 16"/>
                <a:gd name="T8" fmla="*/ 0 w 18"/>
                <a:gd name="T9" fmla="*/ 10 h 16"/>
                <a:gd name="T10" fmla="*/ 17 w 18"/>
                <a:gd name="T11" fmla="*/ 0 h 16"/>
              </a:gdLst>
              <a:ahLst/>
              <a:cxnLst>
                <a:cxn ang="0">
                  <a:pos x="T0" y="T1"/>
                </a:cxn>
                <a:cxn ang="0">
                  <a:pos x="T2" y="T3"/>
                </a:cxn>
                <a:cxn ang="0">
                  <a:pos x="T4" y="T5"/>
                </a:cxn>
                <a:cxn ang="0">
                  <a:pos x="T6" y="T7"/>
                </a:cxn>
                <a:cxn ang="0">
                  <a:pos x="T8" y="T9"/>
                </a:cxn>
                <a:cxn ang="0">
                  <a:pos x="T10" y="T11"/>
                </a:cxn>
              </a:cxnLst>
              <a:rect l="0" t="0" r="r" b="b"/>
              <a:pathLst>
                <a:path w="18" h="16">
                  <a:moveTo>
                    <a:pt x="17" y="0"/>
                  </a:moveTo>
                  <a:lnTo>
                    <a:pt x="17" y="0"/>
                  </a:lnTo>
                  <a:cubicBezTo>
                    <a:pt x="8" y="2"/>
                    <a:pt x="5" y="4"/>
                    <a:pt x="3" y="9"/>
                  </a:cubicBezTo>
                  <a:cubicBezTo>
                    <a:pt x="6" y="13"/>
                    <a:pt x="13" y="15"/>
                    <a:pt x="18" y="15"/>
                  </a:cubicBezTo>
                  <a:cubicBezTo>
                    <a:pt x="10" y="16"/>
                    <a:pt x="3" y="14"/>
                    <a:pt x="0" y="10"/>
                  </a:cubicBezTo>
                  <a:cubicBezTo>
                    <a:pt x="3" y="3"/>
                    <a:pt x="8" y="0"/>
                    <a:pt x="17" y="0"/>
                  </a:cubicBezTo>
                  <a:close/>
                </a:path>
              </a:pathLst>
            </a:custGeom>
            <a:solidFill>
              <a:srgbClr val="000000"/>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896" name="Freeform 1121">
              <a:extLst>
                <a:ext uri="{FF2B5EF4-FFF2-40B4-BE49-F238E27FC236}">
                  <a16:creationId xmlns:a16="http://schemas.microsoft.com/office/drawing/2014/main" id="{B87C3A5C-5A58-4349-BB49-1E20D24A11A4}"/>
                </a:ext>
              </a:extLst>
            </p:cNvPr>
            <p:cNvSpPr>
              <a:spLocks/>
            </p:cNvSpPr>
            <p:nvPr userDrawn="1"/>
          </p:nvSpPr>
          <p:spPr bwMode="auto">
            <a:xfrm>
              <a:off x="251" y="303"/>
              <a:ext cx="4" cy="1"/>
            </a:xfrm>
            <a:custGeom>
              <a:avLst/>
              <a:gdLst>
                <a:gd name="T0" fmla="*/ 0 w 9"/>
                <a:gd name="T1" fmla="*/ 4 h 4"/>
                <a:gd name="T2" fmla="*/ 0 w 9"/>
                <a:gd name="T3" fmla="*/ 4 h 4"/>
                <a:gd name="T4" fmla="*/ 9 w 9"/>
                <a:gd name="T5" fmla="*/ 0 h 4"/>
                <a:gd name="T6" fmla="*/ 9 w 9"/>
                <a:gd name="T7" fmla="*/ 1 h 4"/>
                <a:gd name="T8" fmla="*/ 0 w 9"/>
                <a:gd name="T9" fmla="*/ 4 h 4"/>
              </a:gdLst>
              <a:ahLst/>
              <a:cxnLst>
                <a:cxn ang="0">
                  <a:pos x="T0" y="T1"/>
                </a:cxn>
                <a:cxn ang="0">
                  <a:pos x="T2" y="T3"/>
                </a:cxn>
                <a:cxn ang="0">
                  <a:pos x="T4" y="T5"/>
                </a:cxn>
                <a:cxn ang="0">
                  <a:pos x="T6" y="T7"/>
                </a:cxn>
                <a:cxn ang="0">
                  <a:pos x="T8" y="T9"/>
                </a:cxn>
              </a:cxnLst>
              <a:rect l="0" t="0" r="r" b="b"/>
              <a:pathLst>
                <a:path w="9" h="4">
                  <a:moveTo>
                    <a:pt x="0" y="4"/>
                  </a:moveTo>
                  <a:lnTo>
                    <a:pt x="0" y="4"/>
                  </a:lnTo>
                  <a:lnTo>
                    <a:pt x="9" y="0"/>
                  </a:lnTo>
                  <a:lnTo>
                    <a:pt x="9" y="1"/>
                  </a:lnTo>
                  <a:lnTo>
                    <a:pt x="0" y="4"/>
                  </a:ln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897" name="Freeform 1122">
              <a:extLst>
                <a:ext uri="{FF2B5EF4-FFF2-40B4-BE49-F238E27FC236}">
                  <a16:creationId xmlns:a16="http://schemas.microsoft.com/office/drawing/2014/main" id="{56408D80-7097-4955-9DA8-652AD70B30E9}"/>
                </a:ext>
              </a:extLst>
            </p:cNvPr>
            <p:cNvSpPr>
              <a:spLocks/>
            </p:cNvSpPr>
            <p:nvPr userDrawn="1"/>
          </p:nvSpPr>
          <p:spPr bwMode="auto">
            <a:xfrm>
              <a:off x="241" y="303"/>
              <a:ext cx="7" cy="8"/>
            </a:xfrm>
            <a:custGeom>
              <a:avLst/>
              <a:gdLst>
                <a:gd name="T0" fmla="*/ 11 w 16"/>
                <a:gd name="T1" fmla="*/ 0 h 18"/>
                <a:gd name="T2" fmla="*/ 11 w 16"/>
                <a:gd name="T3" fmla="*/ 0 h 18"/>
                <a:gd name="T4" fmla="*/ 3 w 16"/>
                <a:gd name="T5" fmla="*/ 11 h 18"/>
                <a:gd name="T6" fmla="*/ 16 w 16"/>
                <a:gd name="T7" fmla="*/ 14 h 18"/>
                <a:gd name="T8" fmla="*/ 0 w 16"/>
                <a:gd name="T9" fmla="*/ 12 h 18"/>
                <a:gd name="T10" fmla="*/ 11 w 16"/>
                <a:gd name="T11" fmla="*/ 0 h 18"/>
              </a:gdLst>
              <a:ahLst/>
              <a:cxnLst>
                <a:cxn ang="0">
                  <a:pos x="T0" y="T1"/>
                </a:cxn>
                <a:cxn ang="0">
                  <a:pos x="T2" y="T3"/>
                </a:cxn>
                <a:cxn ang="0">
                  <a:pos x="T4" y="T5"/>
                </a:cxn>
                <a:cxn ang="0">
                  <a:pos x="T6" y="T7"/>
                </a:cxn>
                <a:cxn ang="0">
                  <a:pos x="T8" y="T9"/>
                </a:cxn>
                <a:cxn ang="0">
                  <a:pos x="T10" y="T11"/>
                </a:cxn>
              </a:cxnLst>
              <a:rect l="0" t="0" r="r" b="b"/>
              <a:pathLst>
                <a:path w="16" h="18">
                  <a:moveTo>
                    <a:pt x="11" y="0"/>
                  </a:moveTo>
                  <a:lnTo>
                    <a:pt x="11" y="0"/>
                  </a:lnTo>
                  <a:cubicBezTo>
                    <a:pt x="4" y="2"/>
                    <a:pt x="4" y="6"/>
                    <a:pt x="3" y="11"/>
                  </a:cubicBezTo>
                  <a:cubicBezTo>
                    <a:pt x="6" y="14"/>
                    <a:pt x="12" y="16"/>
                    <a:pt x="16" y="14"/>
                  </a:cubicBezTo>
                  <a:cubicBezTo>
                    <a:pt x="9" y="18"/>
                    <a:pt x="4" y="14"/>
                    <a:pt x="0" y="12"/>
                  </a:cubicBezTo>
                  <a:cubicBezTo>
                    <a:pt x="2" y="5"/>
                    <a:pt x="3" y="1"/>
                    <a:pt x="11" y="0"/>
                  </a:cubicBezTo>
                  <a:close/>
                </a:path>
              </a:pathLst>
            </a:custGeom>
            <a:solidFill>
              <a:srgbClr val="000000"/>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898" name="Freeform 1123">
              <a:extLst>
                <a:ext uri="{FF2B5EF4-FFF2-40B4-BE49-F238E27FC236}">
                  <a16:creationId xmlns:a16="http://schemas.microsoft.com/office/drawing/2014/main" id="{EB20279C-A123-4D57-B5AA-A022F5539057}"/>
                </a:ext>
              </a:extLst>
            </p:cNvPr>
            <p:cNvSpPr>
              <a:spLocks/>
            </p:cNvSpPr>
            <p:nvPr userDrawn="1"/>
          </p:nvSpPr>
          <p:spPr bwMode="auto">
            <a:xfrm>
              <a:off x="248" y="311"/>
              <a:ext cx="9" cy="8"/>
            </a:xfrm>
            <a:custGeom>
              <a:avLst/>
              <a:gdLst>
                <a:gd name="T0" fmla="*/ 7 w 19"/>
                <a:gd name="T1" fmla="*/ 0 h 18"/>
                <a:gd name="T2" fmla="*/ 7 w 19"/>
                <a:gd name="T3" fmla="*/ 0 h 18"/>
                <a:gd name="T4" fmla="*/ 5 w 19"/>
                <a:gd name="T5" fmla="*/ 14 h 18"/>
                <a:gd name="T6" fmla="*/ 19 w 19"/>
                <a:gd name="T7" fmla="*/ 11 h 18"/>
                <a:gd name="T8" fmla="*/ 3 w 19"/>
                <a:gd name="T9" fmla="*/ 17 h 18"/>
                <a:gd name="T10" fmla="*/ 7 w 19"/>
                <a:gd name="T11" fmla="*/ 0 h 18"/>
              </a:gdLst>
              <a:ahLst/>
              <a:cxnLst>
                <a:cxn ang="0">
                  <a:pos x="T0" y="T1"/>
                </a:cxn>
                <a:cxn ang="0">
                  <a:pos x="T2" y="T3"/>
                </a:cxn>
                <a:cxn ang="0">
                  <a:pos x="T4" y="T5"/>
                </a:cxn>
                <a:cxn ang="0">
                  <a:pos x="T6" y="T7"/>
                </a:cxn>
                <a:cxn ang="0">
                  <a:pos x="T8" y="T9"/>
                </a:cxn>
                <a:cxn ang="0">
                  <a:pos x="T10" y="T11"/>
                </a:cxn>
              </a:cxnLst>
              <a:rect l="0" t="0" r="r" b="b"/>
              <a:pathLst>
                <a:path w="19" h="18">
                  <a:moveTo>
                    <a:pt x="7" y="0"/>
                  </a:moveTo>
                  <a:lnTo>
                    <a:pt x="7" y="0"/>
                  </a:lnTo>
                  <a:cubicBezTo>
                    <a:pt x="2" y="5"/>
                    <a:pt x="4" y="9"/>
                    <a:pt x="5" y="14"/>
                  </a:cubicBezTo>
                  <a:cubicBezTo>
                    <a:pt x="10" y="14"/>
                    <a:pt x="15" y="15"/>
                    <a:pt x="19" y="11"/>
                  </a:cubicBezTo>
                  <a:cubicBezTo>
                    <a:pt x="14" y="18"/>
                    <a:pt x="9" y="16"/>
                    <a:pt x="3" y="17"/>
                  </a:cubicBezTo>
                  <a:cubicBezTo>
                    <a:pt x="1" y="8"/>
                    <a:pt x="0" y="5"/>
                    <a:pt x="7" y="0"/>
                  </a:cubicBezTo>
                  <a:close/>
                </a:path>
              </a:pathLst>
            </a:custGeom>
            <a:solidFill>
              <a:srgbClr val="000000"/>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899" name="Freeform 1124">
              <a:extLst>
                <a:ext uri="{FF2B5EF4-FFF2-40B4-BE49-F238E27FC236}">
                  <a16:creationId xmlns:a16="http://schemas.microsoft.com/office/drawing/2014/main" id="{F6C4203E-99DE-47C8-A8C8-2BF0A10DC2C7}"/>
                </a:ext>
              </a:extLst>
            </p:cNvPr>
            <p:cNvSpPr>
              <a:spLocks/>
            </p:cNvSpPr>
            <p:nvPr userDrawn="1"/>
          </p:nvSpPr>
          <p:spPr bwMode="auto">
            <a:xfrm>
              <a:off x="258" y="306"/>
              <a:ext cx="4" cy="4"/>
            </a:xfrm>
            <a:custGeom>
              <a:avLst/>
              <a:gdLst>
                <a:gd name="T0" fmla="*/ 0 w 9"/>
                <a:gd name="T1" fmla="*/ 8 h 8"/>
                <a:gd name="T2" fmla="*/ 0 w 9"/>
                <a:gd name="T3" fmla="*/ 8 h 8"/>
                <a:gd name="T4" fmla="*/ 7 w 9"/>
                <a:gd name="T5" fmla="*/ 0 h 8"/>
                <a:gd name="T6" fmla="*/ 9 w 9"/>
                <a:gd name="T7" fmla="*/ 1 h 8"/>
                <a:gd name="T8" fmla="*/ 0 w 9"/>
                <a:gd name="T9" fmla="*/ 8 h 8"/>
              </a:gdLst>
              <a:ahLst/>
              <a:cxnLst>
                <a:cxn ang="0">
                  <a:pos x="T0" y="T1"/>
                </a:cxn>
                <a:cxn ang="0">
                  <a:pos x="T2" y="T3"/>
                </a:cxn>
                <a:cxn ang="0">
                  <a:pos x="T4" y="T5"/>
                </a:cxn>
                <a:cxn ang="0">
                  <a:pos x="T6" y="T7"/>
                </a:cxn>
                <a:cxn ang="0">
                  <a:pos x="T8" y="T9"/>
                </a:cxn>
              </a:cxnLst>
              <a:rect l="0" t="0" r="r" b="b"/>
              <a:pathLst>
                <a:path w="9" h="8">
                  <a:moveTo>
                    <a:pt x="0" y="8"/>
                  </a:moveTo>
                  <a:lnTo>
                    <a:pt x="0" y="8"/>
                  </a:lnTo>
                  <a:lnTo>
                    <a:pt x="7" y="0"/>
                  </a:lnTo>
                  <a:lnTo>
                    <a:pt x="9" y="1"/>
                  </a:lnTo>
                  <a:lnTo>
                    <a:pt x="0" y="8"/>
                  </a:ln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900" name="Freeform 1125">
              <a:extLst>
                <a:ext uri="{FF2B5EF4-FFF2-40B4-BE49-F238E27FC236}">
                  <a16:creationId xmlns:a16="http://schemas.microsoft.com/office/drawing/2014/main" id="{EF719C00-C4AD-4004-9901-9026558E95DF}"/>
                </a:ext>
              </a:extLst>
            </p:cNvPr>
            <p:cNvSpPr>
              <a:spLocks/>
            </p:cNvSpPr>
            <p:nvPr userDrawn="1"/>
          </p:nvSpPr>
          <p:spPr bwMode="auto">
            <a:xfrm>
              <a:off x="265" y="312"/>
              <a:ext cx="2" cy="4"/>
            </a:xfrm>
            <a:custGeom>
              <a:avLst/>
              <a:gdLst>
                <a:gd name="T0" fmla="*/ 0 w 5"/>
                <a:gd name="T1" fmla="*/ 10 h 10"/>
                <a:gd name="T2" fmla="*/ 0 w 5"/>
                <a:gd name="T3" fmla="*/ 10 h 10"/>
                <a:gd name="T4" fmla="*/ 4 w 5"/>
                <a:gd name="T5" fmla="*/ 0 h 10"/>
                <a:gd name="T6" fmla="*/ 5 w 5"/>
                <a:gd name="T7" fmla="*/ 2 h 10"/>
                <a:gd name="T8" fmla="*/ 0 w 5"/>
                <a:gd name="T9" fmla="*/ 10 h 10"/>
              </a:gdLst>
              <a:ahLst/>
              <a:cxnLst>
                <a:cxn ang="0">
                  <a:pos x="T0" y="T1"/>
                </a:cxn>
                <a:cxn ang="0">
                  <a:pos x="T2" y="T3"/>
                </a:cxn>
                <a:cxn ang="0">
                  <a:pos x="T4" y="T5"/>
                </a:cxn>
                <a:cxn ang="0">
                  <a:pos x="T6" y="T7"/>
                </a:cxn>
                <a:cxn ang="0">
                  <a:pos x="T8" y="T9"/>
                </a:cxn>
              </a:cxnLst>
              <a:rect l="0" t="0" r="r" b="b"/>
              <a:pathLst>
                <a:path w="5" h="10">
                  <a:moveTo>
                    <a:pt x="0" y="10"/>
                  </a:moveTo>
                  <a:lnTo>
                    <a:pt x="0" y="10"/>
                  </a:lnTo>
                  <a:lnTo>
                    <a:pt x="4" y="0"/>
                  </a:lnTo>
                  <a:lnTo>
                    <a:pt x="5" y="2"/>
                  </a:lnTo>
                  <a:lnTo>
                    <a:pt x="0" y="10"/>
                  </a:ln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901" name="Freeform 1126">
              <a:extLst>
                <a:ext uri="{FF2B5EF4-FFF2-40B4-BE49-F238E27FC236}">
                  <a16:creationId xmlns:a16="http://schemas.microsoft.com/office/drawing/2014/main" id="{CAECF13F-39D3-4813-B78B-41EEFAA39339}"/>
                </a:ext>
              </a:extLst>
            </p:cNvPr>
            <p:cNvSpPr>
              <a:spLocks/>
            </p:cNvSpPr>
            <p:nvPr userDrawn="1"/>
          </p:nvSpPr>
          <p:spPr bwMode="auto">
            <a:xfrm>
              <a:off x="257" y="319"/>
              <a:ext cx="8" cy="7"/>
            </a:xfrm>
            <a:custGeom>
              <a:avLst/>
              <a:gdLst>
                <a:gd name="T0" fmla="*/ 5 w 19"/>
                <a:gd name="T1" fmla="*/ 0 h 16"/>
                <a:gd name="T2" fmla="*/ 5 w 19"/>
                <a:gd name="T3" fmla="*/ 0 h 16"/>
                <a:gd name="T4" fmla="*/ 7 w 19"/>
                <a:gd name="T5" fmla="*/ 12 h 16"/>
                <a:gd name="T6" fmla="*/ 19 w 19"/>
                <a:gd name="T7" fmla="*/ 8 h 16"/>
                <a:gd name="T8" fmla="*/ 6 w 19"/>
                <a:gd name="T9" fmla="*/ 14 h 16"/>
                <a:gd name="T10" fmla="*/ 5 w 19"/>
                <a:gd name="T11" fmla="*/ 0 h 16"/>
              </a:gdLst>
              <a:ahLst/>
              <a:cxnLst>
                <a:cxn ang="0">
                  <a:pos x="T0" y="T1"/>
                </a:cxn>
                <a:cxn ang="0">
                  <a:pos x="T2" y="T3"/>
                </a:cxn>
                <a:cxn ang="0">
                  <a:pos x="T4" y="T5"/>
                </a:cxn>
                <a:cxn ang="0">
                  <a:pos x="T6" y="T7"/>
                </a:cxn>
                <a:cxn ang="0">
                  <a:pos x="T8" y="T9"/>
                </a:cxn>
                <a:cxn ang="0">
                  <a:pos x="T10" y="T11"/>
                </a:cxn>
              </a:cxnLst>
              <a:rect l="0" t="0" r="r" b="b"/>
              <a:pathLst>
                <a:path w="19" h="16">
                  <a:moveTo>
                    <a:pt x="5" y="0"/>
                  </a:moveTo>
                  <a:lnTo>
                    <a:pt x="5" y="0"/>
                  </a:lnTo>
                  <a:cubicBezTo>
                    <a:pt x="2" y="5"/>
                    <a:pt x="6" y="8"/>
                    <a:pt x="7" y="12"/>
                  </a:cubicBezTo>
                  <a:cubicBezTo>
                    <a:pt x="12" y="12"/>
                    <a:pt x="16" y="12"/>
                    <a:pt x="19" y="8"/>
                  </a:cubicBezTo>
                  <a:cubicBezTo>
                    <a:pt x="16" y="16"/>
                    <a:pt x="11" y="13"/>
                    <a:pt x="6" y="14"/>
                  </a:cubicBezTo>
                  <a:cubicBezTo>
                    <a:pt x="4" y="9"/>
                    <a:pt x="0" y="7"/>
                    <a:pt x="5" y="0"/>
                  </a:cubicBezTo>
                  <a:close/>
                </a:path>
              </a:pathLst>
            </a:custGeom>
            <a:solidFill>
              <a:srgbClr val="000000"/>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902" name="Freeform 1127">
              <a:extLst>
                <a:ext uri="{FF2B5EF4-FFF2-40B4-BE49-F238E27FC236}">
                  <a16:creationId xmlns:a16="http://schemas.microsoft.com/office/drawing/2014/main" id="{E79027BC-B057-4062-86DF-7F24EBB9E3C3}"/>
                </a:ext>
              </a:extLst>
            </p:cNvPr>
            <p:cNvSpPr>
              <a:spLocks/>
            </p:cNvSpPr>
            <p:nvPr userDrawn="1"/>
          </p:nvSpPr>
          <p:spPr bwMode="auto">
            <a:xfrm>
              <a:off x="266" y="324"/>
              <a:ext cx="9" cy="6"/>
            </a:xfrm>
            <a:custGeom>
              <a:avLst/>
              <a:gdLst>
                <a:gd name="T0" fmla="*/ 4 w 20"/>
                <a:gd name="T1" fmla="*/ 0 h 14"/>
                <a:gd name="T2" fmla="*/ 4 w 20"/>
                <a:gd name="T3" fmla="*/ 0 h 14"/>
                <a:gd name="T4" fmla="*/ 8 w 20"/>
                <a:gd name="T5" fmla="*/ 11 h 14"/>
                <a:gd name="T6" fmla="*/ 20 w 20"/>
                <a:gd name="T7" fmla="*/ 4 h 14"/>
                <a:gd name="T8" fmla="*/ 8 w 20"/>
                <a:gd name="T9" fmla="*/ 14 h 14"/>
                <a:gd name="T10" fmla="*/ 4 w 20"/>
                <a:gd name="T11" fmla="*/ 0 h 14"/>
              </a:gdLst>
              <a:ahLst/>
              <a:cxnLst>
                <a:cxn ang="0">
                  <a:pos x="T0" y="T1"/>
                </a:cxn>
                <a:cxn ang="0">
                  <a:pos x="T2" y="T3"/>
                </a:cxn>
                <a:cxn ang="0">
                  <a:pos x="T4" y="T5"/>
                </a:cxn>
                <a:cxn ang="0">
                  <a:pos x="T6" y="T7"/>
                </a:cxn>
                <a:cxn ang="0">
                  <a:pos x="T8" y="T9"/>
                </a:cxn>
                <a:cxn ang="0">
                  <a:pos x="T10" y="T11"/>
                </a:cxn>
              </a:cxnLst>
              <a:rect l="0" t="0" r="r" b="b"/>
              <a:pathLst>
                <a:path w="20" h="14">
                  <a:moveTo>
                    <a:pt x="4" y="0"/>
                  </a:moveTo>
                  <a:lnTo>
                    <a:pt x="4" y="0"/>
                  </a:lnTo>
                  <a:cubicBezTo>
                    <a:pt x="2" y="6"/>
                    <a:pt x="6" y="7"/>
                    <a:pt x="8" y="11"/>
                  </a:cubicBezTo>
                  <a:cubicBezTo>
                    <a:pt x="14" y="9"/>
                    <a:pt x="18" y="9"/>
                    <a:pt x="20" y="4"/>
                  </a:cubicBezTo>
                  <a:cubicBezTo>
                    <a:pt x="19" y="12"/>
                    <a:pt x="13" y="11"/>
                    <a:pt x="8" y="14"/>
                  </a:cubicBezTo>
                  <a:cubicBezTo>
                    <a:pt x="6" y="9"/>
                    <a:pt x="0" y="7"/>
                    <a:pt x="4" y="0"/>
                  </a:cubicBezTo>
                  <a:close/>
                </a:path>
              </a:pathLst>
            </a:custGeom>
            <a:solidFill>
              <a:srgbClr val="000000"/>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903" name="Freeform 1128">
              <a:extLst>
                <a:ext uri="{FF2B5EF4-FFF2-40B4-BE49-F238E27FC236}">
                  <a16:creationId xmlns:a16="http://schemas.microsoft.com/office/drawing/2014/main" id="{481EBD81-36E8-4509-B23D-3F7CA430F0E8}"/>
                </a:ext>
              </a:extLst>
            </p:cNvPr>
            <p:cNvSpPr>
              <a:spLocks/>
            </p:cNvSpPr>
            <p:nvPr userDrawn="1"/>
          </p:nvSpPr>
          <p:spPr bwMode="auto">
            <a:xfrm>
              <a:off x="278" y="327"/>
              <a:ext cx="9" cy="5"/>
            </a:xfrm>
            <a:custGeom>
              <a:avLst/>
              <a:gdLst>
                <a:gd name="T0" fmla="*/ 1 w 21"/>
                <a:gd name="T1" fmla="*/ 0 h 12"/>
                <a:gd name="T2" fmla="*/ 1 w 21"/>
                <a:gd name="T3" fmla="*/ 0 h 12"/>
                <a:gd name="T4" fmla="*/ 11 w 21"/>
                <a:gd name="T5" fmla="*/ 9 h 12"/>
                <a:gd name="T6" fmla="*/ 19 w 21"/>
                <a:gd name="T7" fmla="*/ 1 h 12"/>
                <a:gd name="T8" fmla="*/ 11 w 21"/>
                <a:gd name="T9" fmla="*/ 12 h 12"/>
                <a:gd name="T10" fmla="*/ 1 w 21"/>
                <a:gd name="T11" fmla="*/ 0 h 12"/>
              </a:gdLst>
              <a:ahLst/>
              <a:cxnLst>
                <a:cxn ang="0">
                  <a:pos x="T0" y="T1"/>
                </a:cxn>
                <a:cxn ang="0">
                  <a:pos x="T2" y="T3"/>
                </a:cxn>
                <a:cxn ang="0">
                  <a:pos x="T4" y="T5"/>
                </a:cxn>
                <a:cxn ang="0">
                  <a:pos x="T6" y="T7"/>
                </a:cxn>
                <a:cxn ang="0">
                  <a:pos x="T8" y="T9"/>
                </a:cxn>
                <a:cxn ang="0">
                  <a:pos x="T10" y="T11"/>
                </a:cxn>
              </a:cxnLst>
              <a:rect l="0" t="0" r="r" b="b"/>
              <a:pathLst>
                <a:path w="21" h="12">
                  <a:moveTo>
                    <a:pt x="1" y="0"/>
                  </a:moveTo>
                  <a:lnTo>
                    <a:pt x="1" y="0"/>
                  </a:lnTo>
                  <a:cubicBezTo>
                    <a:pt x="1" y="6"/>
                    <a:pt x="8" y="6"/>
                    <a:pt x="11" y="9"/>
                  </a:cubicBezTo>
                  <a:cubicBezTo>
                    <a:pt x="15" y="7"/>
                    <a:pt x="19" y="7"/>
                    <a:pt x="19" y="1"/>
                  </a:cubicBezTo>
                  <a:cubicBezTo>
                    <a:pt x="21" y="10"/>
                    <a:pt x="15" y="8"/>
                    <a:pt x="11" y="12"/>
                  </a:cubicBezTo>
                  <a:cubicBezTo>
                    <a:pt x="7" y="8"/>
                    <a:pt x="0" y="9"/>
                    <a:pt x="1" y="0"/>
                  </a:cubicBezTo>
                  <a:close/>
                </a:path>
              </a:pathLst>
            </a:custGeom>
            <a:solidFill>
              <a:srgbClr val="000000"/>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904" name="Freeform 1129">
              <a:extLst>
                <a:ext uri="{FF2B5EF4-FFF2-40B4-BE49-F238E27FC236}">
                  <a16:creationId xmlns:a16="http://schemas.microsoft.com/office/drawing/2014/main" id="{B6E3BF09-09A9-4F00-B041-5B1C133DB2CC}"/>
                </a:ext>
              </a:extLst>
            </p:cNvPr>
            <p:cNvSpPr>
              <a:spLocks/>
            </p:cNvSpPr>
            <p:nvPr userDrawn="1"/>
          </p:nvSpPr>
          <p:spPr bwMode="auto">
            <a:xfrm>
              <a:off x="282" y="314"/>
              <a:ext cx="1" cy="7"/>
            </a:xfrm>
            <a:custGeom>
              <a:avLst/>
              <a:gdLst>
                <a:gd name="T0" fmla="*/ 0 w 2"/>
                <a:gd name="T1" fmla="*/ 1 h 15"/>
                <a:gd name="T2" fmla="*/ 0 w 2"/>
                <a:gd name="T3" fmla="*/ 1 h 15"/>
                <a:gd name="T4" fmla="*/ 2 w 2"/>
                <a:gd name="T5" fmla="*/ 0 h 15"/>
                <a:gd name="T6" fmla="*/ 1 w 2"/>
                <a:gd name="T7" fmla="*/ 15 h 15"/>
                <a:gd name="T8" fmla="*/ 0 w 2"/>
                <a:gd name="T9" fmla="*/ 1 h 15"/>
              </a:gdLst>
              <a:ahLst/>
              <a:cxnLst>
                <a:cxn ang="0">
                  <a:pos x="T0" y="T1"/>
                </a:cxn>
                <a:cxn ang="0">
                  <a:pos x="T2" y="T3"/>
                </a:cxn>
                <a:cxn ang="0">
                  <a:pos x="T4" y="T5"/>
                </a:cxn>
                <a:cxn ang="0">
                  <a:pos x="T6" y="T7"/>
                </a:cxn>
                <a:cxn ang="0">
                  <a:pos x="T8" y="T9"/>
                </a:cxn>
              </a:cxnLst>
              <a:rect l="0" t="0" r="r" b="b"/>
              <a:pathLst>
                <a:path w="2" h="15">
                  <a:moveTo>
                    <a:pt x="0" y="1"/>
                  </a:moveTo>
                  <a:lnTo>
                    <a:pt x="0" y="1"/>
                  </a:lnTo>
                  <a:lnTo>
                    <a:pt x="2" y="0"/>
                  </a:lnTo>
                  <a:lnTo>
                    <a:pt x="1" y="15"/>
                  </a:lnTo>
                  <a:lnTo>
                    <a:pt x="0" y="1"/>
                  </a:ln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905" name="Freeform 1130">
              <a:extLst>
                <a:ext uri="{FF2B5EF4-FFF2-40B4-BE49-F238E27FC236}">
                  <a16:creationId xmlns:a16="http://schemas.microsoft.com/office/drawing/2014/main" id="{74BBEC0D-5B79-4B6E-AE30-EB9F2A095674}"/>
                </a:ext>
              </a:extLst>
            </p:cNvPr>
            <p:cNvSpPr>
              <a:spLocks/>
            </p:cNvSpPr>
            <p:nvPr userDrawn="1"/>
          </p:nvSpPr>
          <p:spPr bwMode="auto">
            <a:xfrm>
              <a:off x="290" y="326"/>
              <a:ext cx="8" cy="6"/>
            </a:xfrm>
            <a:custGeom>
              <a:avLst/>
              <a:gdLst>
                <a:gd name="T0" fmla="*/ 16 w 20"/>
                <a:gd name="T1" fmla="*/ 0 h 12"/>
                <a:gd name="T2" fmla="*/ 16 w 20"/>
                <a:gd name="T3" fmla="*/ 0 h 12"/>
                <a:gd name="T4" fmla="*/ 11 w 20"/>
                <a:gd name="T5" fmla="*/ 12 h 12"/>
                <a:gd name="T6" fmla="*/ 0 w 20"/>
                <a:gd name="T7" fmla="*/ 2 h 12"/>
                <a:gd name="T8" fmla="*/ 11 w 20"/>
                <a:gd name="T9" fmla="*/ 10 h 12"/>
                <a:gd name="T10" fmla="*/ 16 w 20"/>
                <a:gd name="T11" fmla="*/ 0 h 12"/>
              </a:gdLst>
              <a:ahLst/>
              <a:cxnLst>
                <a:cxn ang="0">
                  <a:pos x="T0" y="T1"/>
                </a:cxn>
                <a:cxn ang="0">
                  <a:pos x="T2" y="T3"/>
                </a:cxn>
                <a:cxn ang="0">
                  <a:pos x="T4" y="T5"/>
                </a:cxn>
                <a:cxn ang="0">
                  <a:pos x="T6" y="T7"/>
                </a:cxn>
                <a:cxn ang="0">
                  <a:pos x="T8" y="T9"/>
                </a:cxn>
                <a:cxn ang="0">
                  <a:pos x="T10" y="T11"/>
                </a:cxn>
              </a:cxnLst>
              <a:rect l="0" t="0" r="r" b="b"/>
              <a:pathLst>
                <a:path w="20" h="12">
                  <a:moveTo>
                    <a:pt x="16" y="0"/>
                  </a:moveTo>
                  <a:lnTo>
                    <a:pt x="16" y="0"/>
                  </a:lnTo>
                  <a:cubicBezTo>
                    <a:pt x="20" y="7"/>
                    <a:pt x="14" y="8"/>
                    <a:pt x="11" y="12"/>
                  </a:cubicBezTo>
                  <a:cubicBezTo>
                    <a:pt x="7" y="9"/>
                    <a:pt x="0" y="10"/>
                    <a:pt x="0" y="2"/>
                  </a:cubicBezTo>
                  <a:cubicBezTo>
                    <a:pt x="1" y="7"/>
                    <a:pt x="6" y="7"/>
                    <a:pt x="11" y="10"/>
                  </a:cubicBezTo>
                  <a:cubicBezTo>
                    <a:pt x="14" y="6"/>
                    <a:pt x="17" y="6"/>
                    <a:pt x="16" y="0"/>
                  </a:cubicBezTo>
                  <a:close/>
                </a:path>
              </a:pathLst>
            </a:custGeom>
            <a:solidFill>
              <a:srgbClr val="000000"/>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906" name="Freeform 1131">
              <a:extLst>
                <a:ext uri="{FF2B5EF4-FFF2-40B4-BE49-F238E27FC236}">
                  <a16:creationId xmlns:a16="http://schemas.microsoft.com/office/drawing/2014/main" id="{F07FBA88-97A7-4427-9D98-AB98FEA87A6E}"/>
                </a:ext>
              </a:extLst>
            </p:cNvPr>
            <p:cNvSpPr>
              <a:spLocks/>
            </p:cNvSpPr>
            <p:nvPr userDrawn="1"/>
          </p:nvSpPr>
          <p:spPr bwMode="auto">
            <a:xfrm>
              <a:off x="291" y="316"/>
              <a:ext cx="2" cy="6"/>
            </a:xfrm>
            <a:custGeom>
              <a:avLst/>
              <a:gdLst>
                <a:gd name="T0" fmla="*/ 0 w 4"/>
                <a:gd name="T1" fmla="*/ 1 h 14"/>
                <a:gd name="T2" fmla="*/ 0 w 4"/>
                <a:gd name="T3" fmla="*/ 1 h 14"/>
                <a:gd name="T4" fmla="*/ 1 w 4"/>
                <a:gd name="T5" fmla="*/ 2 h 14"/>
                <a:gd name="T6" fmla="*/ 2 w 4"/>
                <a:gd name="T7" fmla="*/ 0 h 14"/>
                <a:gd name="T8" fmla="*/ 4 w 4"/>
                <a:gd name="T9" fmla="*/ 14 h 14"/>
                <a:gd name="T10" fmla="*/ 0 w 4"/>
                <a:gd name="T11" fmla="*/ 1 h 14"/>
              </a:gdLst>
              <a:ahLst/>
              <a:cxnLst>
                <a:cxn ang="0">
                  <a:pos x="T0" y="T1"/>
                </a:cxn>
                <a:cxn ang="0">
                  <a:pos x="T2" y="T3"/>
                </a:cxn>
                <a:cxn ang="0">
                  <a:pos x="T4" y="T5"/>
                </a:cxn>
                <a:cxn ang="0">
                  <a:pos x="T6" y="T7"/>
                </a:cxn>
                <a:cxn ang="0">
                  <a:pos x="T8" y="T9"/>
                </a:cxn>
                <a:cxn ang="0">
                  <a:pos x="T10" y="T11"/>
                </a:cxn>
              </a:cxnLst>
              <a:rect l="0" t="0" r="r" b="b"/>
              <a:pathLst>
                <a:path w="4" h="14">
                  <a:moveTo>
                    <a:pt x="0" y="1"/>
                  </a:moveTo>
                  <a:lnTo>
                    <a:pt x="0" y="1"/>
                  </a:lnTo>
                  <a:lnTo>
                    <a:pt x="1" y="2"/>
                  </a:lnTo>
                  <a:lnTo>
                    <a:pt x="2" y="0"/>
                  </a:lnTo>
                  <a:lnTo>
                    <a:pt x="4" y="14"/>
                  </a:lnTo>
                  <a:lnTo>
                    <a:pt x="0" y="1"/>
                  </a:ln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907" name="Freeform 1132">
              <a:extLst>
                <a:ext uri="{FF2B5EF4-FFF2-40B4-BE49-F238E27FC236}">
                  <a16:creationId xmlns:a16="http://schemas.microsoft.com/office/drawing/2014/main" id="{9463F8BE-6C37-493E-AAC8-7DFE77719564}"/>
                </a:ext>
              </a:extLst>
            </p:cNvPr>
            <p:cNvSpPr>
              <a:spLocks/>
            </p:cNvSpPr>
            <p:nvPr userDrawn="1"/>
          </p:nvSpPr>
          <p:spPr bwMode="auto">
            <a:xfrm>
              <a:off x="256" y="297"/>
              <a:ext cx="8" cy="9"/>
            </a:xfrm>
            <a:custGeom>
              <a:avLst/>
              <a:gdLst>
                <a:gd name="T0" fmla="*/ 9 w 18"/>
                <a:gd name="T1" fmla="*/ 0 h 21"/>
                <a:gd name="T2" fmla="*/ 9 w 18"/>
                <a:gd name="T3" fmla="*/ 0 h 21"/>
                <a:gd name="T4" fmla="*/ 4 w 18"/>
                <a:gd name="T5" fmla="*/ 12 h 21"/>
                <a:gd name="T6" fmla="*/ 18 w 18"/>
                <a:gd name="T7" fmla="*/ 15 h 21"/>
                <a:gd name="T8" fmla="*/ 1 w 18"/>
                <a:gd name="T9" fmla="*/ 13 h 21"/>
                <a:gd name="T10" fmla="*/ 9 w 18"/>
                <a:gd name="T11" fmla="*/ 0 h 21"/>
              </a:gdLst>
              <a:ahLst/>
              <a:cxnLst>
                <a:cxn ang="0">
                  <a:pos x="T0" y="T1"/>
                </a:cxn>
                <a:cxn ang="0">
                  <a:pos x="T2" y="T3"/>
                </a:cxn>
                <a:cxn ang="0">
                  <a:pos x="T4" y="T5"/>
                </a:cxn>
                <a:cxn ang="0">
                  <a:pos x="T6" y="T7"/>
                </a:cxn>
                <a:cxn ang="0">
                  <a:pos x="T8" y="T9"/>
                </a:cxn>
                <a:cxn ang="0">
                  <a:pos x="T10" y="T11"/>
                </a:cxn>
              </a:cxnLst>
              <a:rect l="0" t="0" r="r" b="b"/>
              <a:pathLst>
                <a:path w="18" h="21">
                  <a:moveTo>
                    <a:pt x="9" y="0"/>
                  </a:moveTo>
                  <a:lnTo>
                    <a:pt x="9" y="0"/>
                  </a:lnTo>
                  <a:cubicBezTo>
                    <a:pt x="3" y="2"/>
                    <a:pt x="5" y="6"/>
                    <a:pt x="4" y="12"/>
                  </a:cubicBezTo>
                  <a:cubicBezTo>
                    <a:pt x="9" y="14"/>
                    <a:pt x="13" y="18"/>
                    <a:pt x="18" y="15"/>
                  </a:cubicBezTo>
                  <a:cubicBezTo>
                    <a:pt x="12" y="21"/>
                    <a:pt x="7" y="15"/>
                    <a:pt x="1" y="13"/>
                  </a:cubicBezTo>
                  <a:cubicBezTo>
                    <a:pt x="4" y="5"/>
                    <a:pt x="0" y="3"/>
                    <a:pt x="9" y="0"/>
                  </a:cubicBezTo>
                  <a:close/>
                </a:path>
              </a:pathLst>
            </a:custGeom>
            <a:solidFill>
              <a:srgbClr val="000000"/>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908" name="Freeform 1133">
              <a:extLst>
                <a:ext uri="{FF2B5EF4-FFF2-40B4-BE49-F238E27FC236}">
                  <a16:creationId xmlns:a16="http://schemas.microsoft.com/office/drawing/2014/main" id="{62888CAC-9C5A-41DF-86E2-57E364AC0E04}"/>
                </a:ext>
              </a:extLst>
            </p:cNvPr>
            <p:cNvSpPr>
              <a:spLocks noEditPoints="1"/>
            </p:cNvSpPr>
            <p:nvPr userDrawn="1"/>
          </p:nvSpPr>
          <p:spPr bwMode="auto">
            <a:xfrm>
              <a:off x="259" y="289"/>
              <a:ext cx="8" cy="2"/>
            </a:xfrm>
            <a:custGeom>
              <a:avLst/>
              <a:gdLst>
                <a:gd name="T0" fmla="*/ 9 w 18"/>
                <a:gd name="T1" fmla="*/ 2 h 5"/>
                <a:gd name="T2" fmla="*/ 9 w 18"/>
                <a:gd name="T3" fmla="*/ 2 h 5"/>
                <a:gd name="T4" fmla="*/ 16 w 18"/>
                <a:gd name="T5" fmla="*/ 4 h 5"/>
                <a:gd name="T6" fmla="*/ 16 w 18"/>
                <a:gd name="T7" fmla="*/ 3 h 5"/>
                <a:gd name="T8" fmla="*/ 9 w 18"/>
                <a:gd name="T9" fmla="*/ 2 h 5"/>
                <a:gd name="T10" fmla="*/ 0 w 18"/>
                <a:gd name="T11" fmla="*/ 1 h 5"/>
                <a:gd name="T12" fmla="*/ 0 w 18"/>
                <a:gd name="T13" fmla="*/ 1 h 5"/>
                <a:gd name="T14" fmla="*/ 17 w 18"/>
                <a:gd name="T15" fmla="*/ 2 h 5"/>
                <a:gd name="T16" fmla="*/ 18 w 18"/>
                <a:gd name="T17" fmla="*/ 4 h 5"/>
                <a:gd name="T18" fmla="*/ 16 w 18"/>
                <a:gd name="T19" fmla="*/ 5 h 5"/>
                <a:gd name="T20" fmla="*/ 0 w 18"/>
                <a:gd name="T21"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5">
                  <a:moveTo>
                    <a:pt x="9" y="2"/>
                  </a:moveTo>
                  <a:lnTo>
                    <a:pt x="9" y="2"/>
                  </a:lnTo>
                  <a:cubicBezTo>
                    <a:pt x="10" y="3"/>
                    <a:pt x="16" y="4"/>
                    <a:pt x="16" y="4"/>
                  </a:cubicBezTo>
                  <a:lnTo>
                    <a:pt x="16" y="3"/>
                  </a:lnTo>
                  <a:cubicBezTo>
                    <a:pt x="16" y="3"/>
                    <a:pt x="10" y="2"/>
                    <a:pt x="9" y="2"/>
                  </a:cubicBezTo>
                  <a:close/>
                  <a:moveTo>
                    <a:pt x="0" y="1"/>
                  </a:moveTo>
                  <a:lnTo>
                    <a:pt x="0" y="1"/>
                  </a:lnTo>
                  <a:cubicBezTo>
                    <a:pt x="8" y="0"/>
                    <a:pt x="17" y="2"/>
                    <a:pt x="17" y="2"/>
                  </a:cubicBezTo>
                  <a:lnTo>
                    <a:pt x="18" y="4"/>
                  </a:lnTo>
                  <a:lnTo>
                    <a:pt x="16" y="5"/>
                  </a:lnTo>
                  <a:cubicBezTo>
                    <a:pt x="12" y="5"/>
                    <a:pt x="8" y="3"/>
                    <a:pt x="0" y="1"/>
                  </a:cubicBezTo>
                  <a:close/>
                </a:path>
              </a:pathLst>
            </a:custGeom>
            <a:solidFill>
              <a:srgbClr val="000000"/>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909" name="Freeform 1134">
              <a:extLst>
                <a:ext uri="{FF2B5EF4-FFF2-40B4-BE49-F238E27FC236}">
                  <a16:creationId xmlns:a16="http://schemas.microsoft.com/office/drawing/2014/main" id="{7A610609-A1E8-40D9-BC17-A74BEB43DB32}"/>
                </a:ext>
              </a:extLst>
            </p:cNvPr>
            <p:cNvSpPr>
              <a:spLocks noEditPoints="1"/>
            </p:cNvSpPr>
            <p:nvPr userDrawn="1"/>
          </p:nvSpPr>
          <p:spPr bwMode="auto">
            <a:xfrm>
              <a:off x="261" y="297"/>
              <a:ext cx="7" cy="4"/>
            </a:xfrm>
            <a:custGeom>
              <a:avLst/>
              <a:gdLst>
                <a:gd name="T0" fmla="*/ 9 w 15"/>
                <a:gd name="T1" fmla="*/ 5 h 10"/>
                <a:gd name="T2" fmla="*/ 9 w 15"/>
                <a:gd name="T3" fmla="*/ 5 h 10"/>
                <a:gd name="T4" fmla="*/ 14 w 15"/>
                <a:gd name="T5" fmla="*/ 2 h 10"/>
                <a:gd name="T6" fmla="*/ 14 w 15"/>
                <a:gd name="T7" fmla="*/ 1 h 10"/>
                <a:gd name="T8" fmla="*/ 9 w 15"/>
                <a:gd name="T9" fmla="*/ 5 h 10"/>
                <a:gd name="T10" fmla="*/ 0 w 15"/>
                <a:gd name="T11" fmla="*/ 10 h 10"/>
                <a:gd name="T12" fmla="*/ 0 w 15"/>
                <a:gd name="T13" fmla="*/ 10 h 10"/>
                <a:gd name="T14" fmla="*/ 13 w 15"/>
                <a:gd name="T15" fmla="*/ 0 h 10"/>
                <a:gd name="T16" fmla="*/ 15 w 15"/>
                <a:gd name="T17" fmla="*/ 1 h 10"/>
                <a:gd name="T18" fmla="*/ 15 w 15"/>
                <a:gd name="T19" fmla="*/ 3 h 10"/>
                <a:gd name="T20" fmla="*/ 0 w 15"/>
                <a:gd name="T21"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10">
                  <a:moveTo>
                    <a:pt x="9" y="5"/>
                  </a:moveTo>
                  <a:lnTo>
                    <a:pt x="9" y="5"/>
                  </a:lnTo>
                  <a:cubicBezTo>
                    <a:pt x="10" y="5"/>
                    <a:pt x="14" y="2"/>
                    <a:pt x="14" y="2"/>
                  </a:cubicBezTo>
                  <a:lnTo>
                    <a:pt x="14" y="1"/>
                  </a:lnTo>
                  <a:cubicBezTo>
                    <a:pt x="14" y="1"/>
                    <a:pt x="10" y="4"/>
                    <a:pt x="9" y="5"/>
                  </a:cubicBezTo>
                  <a:close/>
                  <a:moveTo>
                    <a:pt x="0" y="10"/>
                  </a:moveTo>
                  <a:lnTo>
                    <a:pt x="0" y="10"/>
                  </a:lnTo>
                  <a:cubicBezTo>
                    <a:pt x="7" y="4"/>
                    <a:pt x="13" y="0"/>
                    <a:pt x="13" y="0"/>
                  </a:cubicBezTo>
                  <a:lnTo>
                    <a:pt x="15" y="1"/>
                  </a:lnTo>
                  <a:lnTo>
                    <a:pt x="15" y="3"/>
                  </a:lnTo>
                  <a:cubicBezTo>
                    <a:pt x="15" y="3"/>
                    <a:pt x="8" y="8"/>
                    <a:pt x="0" y="10"/>
                  </a:cubicBezTo>
                  <a:close/>
                </a:path>
              </a:pathLst>
            </a:custGeom>
            <a:solidFill>
              <a:srgbClr val="000000"/>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910" name="Freeform 1135">
              <a:extLst>
                <a:ext uri="{FF2B5EF4-FFF2-40B4-BE49-F238E27FC236}">
                  <a16:creationId xmlns:a16="http://schemas.microsoft.com/office/drawing/2014/main" id="{6B5B2BFA-6392-4E44-8EC3-2BDD1E27DCA8}"/>
                </a:ext>
              </a:extLst>
            </p:cNvPr>
            <p:cNvSpPr>
              <a:spLocks/>
            </p:cNvSpPr>
            <p:nvPr userDrawn="1"/>
          </p:nvSpPr>
          <p:spPr bwMode="auto">
            <a:xfrm>
              <a:off x="265" y="305"/>
              <a:ext cx="9" cy="8"/>
            </a:xfrm>
            <a:custGeom>
              <a:avLst/>
              <a:gdLst>
                <a:gd name="T0" fmla="*/ 5 w 20"/>
                <a:gd name="T1" fmla="*/ 0 h 16"/>
                <a:gd name="T2" fmla="*/ 5 w 20"/>
                <a:gd name="T3" fmla="*/ 0 h 16"/>
                <a:gd name="T4" fmla="*/ 8 w 20"/>
                <a:gd name="T5" fmla="*/ 10 h 16"/>
                <a:gd name="T6" fmla="*/ 20 w 20"/>
                <a:gd name="T7" fmla="*/ 10 h 16"/>
                <a:gd name="T8" fmla="*/ 7 w 20"/>
                <a:gd name="T9" fmla="*/ 12 h 16"/>
                <a:gd name="T10" fmla="*/ 5 w 20"/>
                <a:gd name="T11" fmla="*/ 0 h 16"/>
              </a:gdLst>
              <a:ahLst/>
              <a:cxnLst>
                <a:cxn ang="0">
                  <a:pos x="T0" y="T1"/>
                </a:cxn>
                <a:cxn ang="0">
                  <a:pos x="T2" y="T3"/>
                </a:cxn>
                <a:cxn ang="0">
                  <a:pos x="T4" y="T5"/>
                </a:cxn>
                <a:cxn ang="0">
                  <a:pos x="T6" y="T7"/>
                </a:cxn>
                <a:cxn ang="0">
                  <a:pos x="T8" y="T9"/>
                </a:cxn>
                <a:cxn ang="0">
                  <a:pos x="T10" y="T11"/>
                </a:cxn>
              </a:cxnLst>
              <a:rect l="0" t="0" r="r" b="b"/>
              <a:pathLst>
                <a:path w="20" h="16">
                  <a:moveTo>
                    <a:pt x="5" y="0"/>
                  </a:moveTo>
                  <a:lnTo>
                    <a:pt x="5" y="0"/>
                  </a:lnTo>
                  <a:cubicBezTo>
                    <a:pt x="2" y="5"/>
                    <a:pt x="7" y="6"/>
                    <a:pt x="8" y="10"/>
                  </a:cubicBezTo>
                  <a:cubicBezTo>
                    <a:pt x="14" y="9"/>
                    <a:pt x="17" y="14"/>
                    <a:pt x="20" y="10"/>
                  </a:cubicBezTo>
                  <a:cubicBezTo>
                    <a:pt x="16" y="16"/>
                    <a:pt x="12" y="11"/>
                    <a:pt x="7" y="12"/>
                  </a:cubicBezTo>
                  <a:cubicBezTo>
                    <a:pt x="6" y="8"/>
                    <a:pt x="0" y="6"/>
                    <a:pt x="5" y="0"/>
                  </a:cubicBezTo>
                  <a:close/>
                </a:path>
              </a:pathLst>
            </a:custGeom>
            <a:solidFill>
              <a:srgbClr val="000000"/>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911" name="Freeform 1136">
              <a:extLst>
                <a:ext uri="{FF2B5EF4-FFF2-40B4-BE49-F238E27FC236}">
                  <a16:creationId xmlns:a16="http://schemas.microsoft.com/office/drawing/2014/main" id="{D205C2BE-26DF-4881-9A7F-BD65A949155E}"/>
                </a:ext>
              </a:extLst>
            </p:cNvPr>
            <p:cNvSpPr>
              <a:spLocks noEditPoints="1"/>
            </p:cNvSpPr>
            <p:nvPr userDrawn="1"/>
          </p:nvSpPr>
          <p:spPr bwMode="auto">
            <a:xfrm>
              <a:off x="270" y="302"/>
              <a:ext cx="4" cy="5"/>
            </a:xfrm>
            <a:custGeom>
              <a:avLst/>
              <a:gdLst>
                <a:gd name="T0" fmla="*/ 4 w 8"/>
                <a:gd name="T1" fmla="*/ 5 h 12"/>
                <a:gd name="T2" fmla="*/ 4 w 8"/>
                <a:gd name="T3" fmla="*/ 5 h 12"/>
                <a:gd name="T4" fmla="*/ 7 w 8"/>
                <a:gd name="T5" fmla="*/ 1 h 12"/>
                <a:gd name="T6" fmla="*/ 6 w 8"/>
                <a:gd name="T7" fmla="*/ 1 h 12"/>
                <a:gd name="T8" fmla="*/ 4 w 8"/>
                <a:gd name="T9" fmla="*/ 5 h 12"/>
                <a:gd name="T10" fmla="*/ 0 w 8"/>
                <a:gd name="T11" fmla="*/ 12 h 12"/>
                <a:gd name="T12" fmla="*/ 0 w 8"/>
                <a:gd name="T13" fmla="*/ 12 h 12"/>
                <a:gd name="T14" fmla="*/ 5 w 8"/>
                <a:gd name="T15" fmla="*/ 0 h 12"/>
                <a:gd name="T16" fmla="*/ 7 w 8"/>
                <a:gd name="T17" fmla="*/ 0 h 12"/>
                <a:gd name="T18" fmla="*/ 8 w 8"/>
                <a:gd name="T19" fmla="*/ 1 h 12"/>
                <a:gd name="T20" fmla="*/ 0 w 8"/>
                <a:gd name="T21"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12">
                  <a:moveTo>
                    <a:pt x="4" y="5"/>
                  </a:moveTo>
                  <a:lnTo>
                    <a:pt x="4" y="5"/>
                  </a:lnTo>
                  <a:cubicBezTo>
                    <a:pt x="5" y="4"/>
                    <a:pt x="7" y="1"/>
                    <a:pt x="7" y="1"/>
                  </a:cubicBezTo>
                  <a:lnTo>
                    <a:pt x="6" y="1"/>
                  </a:lnTo>
                  <a:cubicBezTo>
                    <a:pt x="6" y="1"/>
                    <a:pt x="4" y="4"/>
                    <a:pt x="4" y="5"/>
                  </a:cubicBezTo>
                  <a:close/>
                  <a:moveTo>
                    <a:pt x="0" y="12"/>
                  </a:moveTo>
                  <a:lnTo>
                    <a:pt x="0" y="12"/>
                  </a:lnTo>
                  <a:cubicBezTo>
                    <a:pt x="3" y="4"/>
                    <a:pt x="5" y="0"/>
                    <a:pt x="5" y="0"/>
                  </a:cubicBezTo>
                  <a:lnTo>
                    <a:pt x="7" y="0"/>
                  </a:lnTo>
                  <a:lnTo>
                    <a:pt x="8" y="1"/>
                  </a:lnTo>
                  <a:cubicBezTo>
                    <a:pt x="8" y="1"/>
                    <a:pt x="6" y="7"/>
                    <a:pt x="0" y="12"/>
                  </a:cubicBezTo>
                  <a:close/>
                </a:path>
              </a:pathLst>
            </a:custGeom>
            <a:solidFill>
              <a:srgbClr val="000000"/>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912" name="Freeform 1137">
              <a:extLst>
                <a:ext uri="{FF2B5EF4-FFF2-40B4-BE49-F238E27FC236}">
                  <a16:creationId xmlns:a16="http://schemas.microsoft.com/office/drawing/2014/main" id="{F93C9FC1-4AB5-4410-A2C3-89E5244B6C80}"/>
                </a:ext>
              </a:extLst>
            </p:cNvPr>
            <p:cNvSpPr>
              <a:spLocks noEditPoints="1"/>
            </p:cNvSpPr>
            <p:nvPr userDrawn="1"/>
          </p:nvSpPr>
          <p:spPr bwMode="auto">
            <a:xfrm>
              <a:off x="280" y="304"/>
              <a:ext cx="1" cy="6"/>
            </a:xfrm>
            <a:custGeom>
              <a:avLst/>
              <a:gdLst>
                <a:gd name="T0" fmla="*/ 1 w 4"/>
                <a:gd name="T1" fmla="*/ 6 h 12"/>
                <a:gd name="T2" fmla="*/ 1 w 4"/>
                <a:gd name="T3" fmla="*/ 6 h 12"/>
                <a:gd name="T4" fmla="*/ 3 w 4"/>
                <a:gd name="T5" fmla="*/ 1 h 12"/>
                <a:gd name="T6" fmla="*/ 2 w 4"/>
                <a:gd name="T7" fmla="*/ 1 h 12"/>
                <a:gd name="T8" fmla="*/ 1 w 4"/>
                <a:gd name="T9" fmla="*/ 6 h 12"/>
                <a:gd name="T10" fmla="*/ 1 w 4"/>
                <a:gd name="T11" fmla="*/ 12 h 12"/>
                <a:gd name="T12" fmla="*/ 1 w 4"/>
                <a:gd name="T13" fmla="*/ 12 h 12"/>
                <a:gd name="T14" fmla="*/ 0 w 4"/>
                <a:gd name="T15" fmla="*/ 1 h 12"/>
                <a:gd name="T16" fmla="*/ 2 w 4"/>
                <a:gd name="T17" fmla="*/ 0 h 12"/>
                <a:gd name="T18" fmla="*/ 4 w 4"/>
                <a:gd name="T19" fmla="*/ 1 h 12"/>
                <a:gd name="T20" fmla="*/ 1 w 4"/>
                <a:gd name="T21"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12">
                  <a:moveTo>
                    <a:pt x="1" y="6"/>
                  </a:moveTo>
                  <a:lnTo>
                    <a:pt x="1" y="6"/>
                  </a:lnTo>
                  <a:cubicBezTo>
                    <a:pt x="2" y="5"/>
                    <a:pt x="3" y="1"/>
                    <a:pt x="3" y="1"/>
                  </a:cubicBezTo>
                  <a:lnTo>
                    <a:pt x="2" y="1"/>
                  </a:lnTo>
                  <a:cubicBezTo>
                    <a:pt x="2" y="1"/>
                    <a:pt x="1" y="5"/>
                    <a:pt x="1" y="6"/>
                  </a:cubicBezTo>
                  <a:close/>
                  <a:moveTo>
                    <a:pt x="1" y="12"/>
                  </a:moveTo>
                  <a:lnTo>
                    <a:pt x="1" y="12"/>
                  </a:lnTo>
                  <a:cubicBezTo>
                    <a:pt x="0" y="7"/>
                    <a:pt x="0" y="1"/>
                    <a:pt x="0" y="1"/>
                  </a:cubicBezTo>
                  <a:lnTo>
                    <a:pt x="2" y="0"/>
                  </a:lnTo>
                  <a:lnTo>
                    <a:pt x="4" y="1"/>
                  </a:lnTo>
                  <a:cubicBezTo>
                    <a:pt x="4" y="1"/>
                    <a:pt x="3" y="7"/>
                    <a:pt x="1" y="12"/>
                  </a:cubicBezTo>
                  <a:close/>
                </a:path>
              </a:pathLst>
            </a:custGeom>
            <a:solidFill>
              <a:srgbClr val="000000"/>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913" name="Freeform 1138">
              <a:extLst>
                <a:ext uri="{FF2B5EF4-FFF2-40B4-BE49-F238E27FC236}">
                  <a16:creationId xmlns:a16="http://schemas.microsoft.com/office/drawing/2014/main" id="{76CF884F-2048-43C2-A3AE-BED1055E9246}"/>
                </a:ext>
              </a:extLst>
            </p:cNvPr>
            <p:cNvSpPr>
              <a:spLocks/>
            </p:cNvSpPr>
            <p:nvPr userDrawn="1"/>
          </p:nvSpPr>
          <p:spPr bwMode="auto">
            <a:xfrm>
              <a:off x="276" y="310"/>
              <a:ext cx="8" cy="4"/>
            </a:xfrm>
            <a:custGeom>
              <a:avLst/>
              <a:gdLst>
                <a:gd name="T0" fmla="*/ 1 w 17"/>
                <a:gd name="T1" fmla="*/ 0 h 10"/>
                <a:gd name="T2" fmla="*/ 1 w 17"/>
                <a:gd name="T3" fmla="*/ 0 h 10"/>
                <a:gd name="T4" fmla="*/ 8 w 17"/>
                <a:gd name="T5" fmla="*/ 8 h 10"/>
                <a:gd name="T6" fmla="*/ 17 w 17"/>
                <a:gd name="T7" fmla="*/ 1 h 10"/>
                <a:gd name="T8" fmla="*/ 8 w 17"/>
                <a:gd name="T9" fmla="*/ 10 h 10"/>
                <a:gd name="T10" fmla="*/ 1 w 17"/>
                <a:gd name="T11" fmla="*/ 0 h 10"/>
              </a:gdLst>
              <a:ahLst/>
              <a:cxnLst>
                <a:cxn ang="0">
                  <a:pos x="T0" y="T1"/>
                </a:cxn>
                <a:cxn ang="0">
                  <a:pos x="T2" y="T3"/>
                </a:cxn>
                <a:cxn ang="0">
                  <a:pos x="T4" y="T5"/>
                </a:cxn>
                <a:cxn ang="0">
                  <a:pos x="T6" y="T7"/>
                </a:cxn>
                <a:cxn ang="0">
                  <a:pos x="T8" y="T9"/>
                </a:cxn>
                <a:cxn ang="0">
                  <a:pos x="T10" y="T11"/>
                </a:cxn>
              </a:cxnLst>
              <a:rect l="0" t="0" r="r" b="b"/>
              <a:pathLst>
                <a:path w="17" h="10">
                  <a:moveTo>
                    <a:pt x="1" y="0"/>
                  </a:moveTo>
                  <a:lnTo>
                    <a:pt x="1" y="0"/>
                  </a:lnTo>
                  <a:cubicBezTo>
                    <a:pt x="1" y="6"/>
                    <a:pt x="6" y="5"/>
                    <a:pt x="8" y="8"/>
                  </a:cubicBezTo>
                  <a:cubicBezTo>
                    <a:pt x="12" y="4"/>
                    <a:pt x="16" y="6"/>
                    <a:pt x="17" y="1"/>
                  </a:cubicBezTo>
                  <a:cubicBezTo>
                    <a:pt x="17" y="9"/>
                    <a:pt x="11" y="6"/>
                    <a:pt x="8" y="10"/>
                  </a:cubicBezTo>
                  <a:cubicBezTo>
                    <a:pt x="6" y="6"/>
                    <a:pt x="0" y="8"/>
                    <a:pt x="1" y="0"/>
                  </a:cubicBezTo>
                  <a:close/>
                </a:path>
              </a:pathLst>
            </a:custGeom>
            <a:solidFill>
              <a:srgbClr val="000000"/>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914" name="Freeform 1139">
              <a:extLst>
                <a:ext uri="{FF2B5EF4-FFF2-40B4-BE49-F238E27FC236}">
                  <a16:creationId xmlns:a16="http://schemas.microsoft.com/office/drawing/2014/main" id="{78CE78C7-38D0-4D16-8C41-53EF62062C01}"/>
                </a:ext>
              </a:extLst>
            </p:cNvPr>
            <p:cNvSpPr>
              <a:spLocks noEditPoints="1"/>
            </p:cNvSpPr>
            <p:nvPr userDrawn="1"/>
          </p:nvSpPr>
          <p:spPr bwMode="auto">
            <a:xfrm>
              <a:off x="288" y="304"/>
              <a:ext cx="2" cy="6"/>
            </a:xfrm>
            <a:custGeom>
              <a:avLst/>
              <a:gdLst>
                <a:gd name="T0" fmla="*/ 3 w 5"/>
                <a:gd name="T1" fmla="*/ 8 h 14"/>
                <a:gd name="T2" fmla="*/ 3 w 5"/>
                <a:gd name="T3" fmla="*/ 8 h 14"/>
                <a:gd name="T4" fmla="*/ 2 w 5"/>
                <a:gd name="T5" fmla="*/ 1 h 14"/>
                <a:gd name="T6" fmla="*/ 1 w 5"/>
                <a:gd name="T7" fmla="*/ 2 h 14"/>
                <a:gd name="T8" fmla="*/ 3 w 5"/>
                <a:gd name="T9" fmla="*/ 8 h 14"/>
                <a:gd name="T10" fmla="*/ 4 w 5"/>
                <a:gd name="T11" fmla="*/ 14 h 14"/>
                <a:gd name="T12" fmla="*/ 4 w 5"/>
                <a:gd name="T13" fmla="*/ 14 h 14"/>
                <a:gd name="T14" fmla="*/ 0 w 5"/>
                <a:gd name="T15" fmla="*/ 2 h 14"/>
                <a:gd name="T16" fmla="*/ 2 w 5"/>
                <a:gd name="T17" fmla="*/ 0 h 14"/>
                <a:gd name="T18" fmla="*/ 3 w 5"/>
                <a:gd name="T19" fmla="*/ 1 h 14"/>
                <a:gd name="T20" fmla="*/ 4 w 5"/>
                <a:gd name="T21"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 h="14">
                  <a:moveTo>
                    <a:pt x="3" y="8"/>
                  </a:moveTo>
                  <a:lnTo>
                    <a:pt x="3" y="8"/>
                  </a:lnTo>
                  <a:cubicBezTo>
                    <a:pt x="3" y="7"/>
                    <a:pt x="2" y="1"/>
                    <a:pt x="2" y="1"/>
                  </a:cubicBezTo>
                  <a:lnTo>
                    <a:pt x="1" y="2"/>
                  </a:lnTo>
                  <a:cubicBezTo>
                    <a:pt x="1" y="2"/>
                    <a:pt x="3" y="7"/>
                    <a:pt x="3" y="8"/>
                  </a:cubicBezTo>
                  <a:close/>
                  <a:moveTo>
                    <a:pt x="4" y="14"/>
                  </a:moveTo>
                  <a:lnTo>
                    <a:pt x="4" y="14"/>
                  </a:lnTo>
                  <a:cubicBezTo>
                    <a:pt x="1" y="6"/>
                    <a:pt x="0" y="2"/>
                    <a:pt x="0" y="2"/>
                  </a:cubicBezTo>
                  <a:lnTo>
                    <a:pt x="2" y="0"/>
                  </a:lnTo>
                  <a:lnTo>
                    <a:pt x="3" y="1"/>
                  </a:lnTo>
                  <a:cubicBezTo>
                    <a:pt x="3" y="1"/>
                    <a:pt x="5" y="6"/>
                    <a:pt x="4" y="14"/>
                  </a:cubicBezTo>
                  <a:close/>
                </a:path>
              </a:pathLst>
            </a:custGeom>
            <a:solidFill>
              <a:srgbClr val="000000"/>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915" name="Freeform 1140">
              <a:extLst>
                <a:ext uri="{FF2B5EF4-FFF2-40B4-BE49-F238E27FC236}">
                  <a16:creationId xmlns:a16="http://schemas.microsoft.com/office/drawing/2014/main" id="{2941FBEF-2E14-4EF1-B68F-F72F92D1C967}"/>
                </a:ext>
              </a:extLst>
            </p:cNvPr>
            <p:cNvSpPr>
              <a:spLocks/>
            </p:cNvSpPr>
            <p:nvPr userDrawn="1"/>
          </p:nvSpPr>
          <p:spPr bwMode="auto">
            <a:xfrm>
              <a:off x="286" y="309"/>
              <a:ext cx="8" cy="5"/>
            </a:xfrm>
            <a:custGeom>
              <a:avLst/>
              <a:gdLst>
                <a:gd name="T0" fmla="*/ 0 w 19"/>
                <a:gd name="T1" fmla="*/ 4 h 12"/>
                <a:gd name="T2" fmla="*/ 0 w 19"/>
                <a:gd name="T3" fmla="*/ 4 h 12"/>
                <a:gd name="T4" fmla="*/ 10 w 19"/>
                <a:gd name="T5" fmla="*/ 9 h 12"/>
                <a:gd name="T6" fmla="*/ 17 w 19"/>
                <a:gd name="T7" fmla="*/ 0 h 12"/>
                <a:gd name="T8" fmla="*/ 11 w 19"/>
                <a:gd name="T9" fmla="*/ 11 h 12"/>
                <a:gd name="T10" fmla="*/ 0 w 19"/>
                <a:gd name="T11" fmla="*/ 4 h 12"/>
              </a:gdLst>
              <a:ahLst/>
              <a:cxnLst>
                <a:cxn ang="0">
                  <a:pos x="T0" y="T1"/>
                </a:cxn>
                <a:cxn ang="0">
                  <a:pos x="T2" y="T3"/>
                </a:cxn>
                <a:cxn ang="0">
                  <a:pos x="T4" y="T5"/>
                </a:cxn>
                <a:cxn ang="0">
                  <a:pos x="T6" y="T7"/>
                </a:cxn>
                <a:cxn ang="0">
                  <a:pos x="T8" y="T9"/>
                </a:cxn>
                <a:cxn ang="0">
                  <a:pos x="T10" y="T11"/>
                </a:cxn>
              </a:cxnLst>
              <a:rect l="0" t="0" r="r" b="b"/>
              <a:pathLst>
                <a:path w="19" h="12">
                  <a:moveTo>
                    <a:pt x="0" y="4"/>
                  </a:moveTo>
                  <a:lnTo>
                    <a:pt x="0" y="4"/>
                  </a:lnTo>
                  <a:cubicBezTo>
                    <a:pt x="2" y="10"/>
                    <a:pt x="7" y="7"/>
                    <a:pt x="10" y="9"/>
                  </a:cubicBezTo>
                  <a:cubicBezTo>
                    <a:pt x="13" y="5"/>
                    <a:pt x="18" y="5"/>
                    <a:pt x="17" y="0"/>
                  </a:cubicBezTo>
                  <a:cubicBezTo>
                    <a:pt x="19" y="8"/>
                    <a:pt x="13" y="7"/>
                    <a:pt x="11" y="11"/>
                  </a:cubicBezTo>
                  <a:cubicBezTo>
                    <a:pt x="6" y="9"/>
                    <a:pt x="1" y="12"/>
                    <a:pt x="0" y="4"/>
                  </a:cubicBezTo>
                  <a:close/>
                </a:path>
              </a:pathLst>
            </a:custGeom>
            <a:solidFill>
              <a:srgbClr val="000000"/>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916" name="Freeform 1141">
              <a:extLst>
                <a:ext uri="{FF2B5EF4-FFF2-40B4-BE49-F238E27FC236}">
                  <a16:creationId xmlns:a16="http://schemas.microsoft.com/office/drawing/2014/main" id="{244FB12D-3400-45C6-83AB-374763A27E73}"/>
                </a:ext>
              </a:extLst>
            </p:cNvPr>
            <p:cNvSpPr>
              <a:spLocks/>
            </p:cNvSpPr>
            <p:nvPr userDrawn="1"/>
          </p:nvSpPr>
          <p:spPr bwMode="auto">
            <a:xfrm>
              <a:off x="297" y="302"/>
              <a:ext cx="0" cy="2"/>
            </a:xfrm>
            <a:custGeom>
              <a:avLst/>
              <a:gdLst>
                <a:gd name="T0" fmla="*/ 1 w 1"/>
                <a:gd name="T1" fmla="*/ 4 h 4"/>
                <a:gd name="T2" fmla="*/ 1 w 1"/>
                <a:gd name="T3" fmla="*/ 4 h 4"/>
                <a:gd name="T4" fmla="*/ 0 w 1"/>
                <a:gd name="T5" fmla="*/ 0 h 4"/>
                <a:gd name="T6" fmla="*/ 1 w 1"/>
                <a:gd name="T7" fmla="*/ 0 h 4"/>
                <a:gd name="T8" fmla="*/ 1 w 1"/>
                <a:gd name="T9" fmla="*/ 4 h 4"/>
              </a:gdLst>
              <a:ahLst/>
              <a:cxnLst>
                <a:cxn ang="0">
                  <a:pos x="T0" y="T1"/>
                </a:cxn>
                <a:cxn ang="0">
                  <a:pos x="T2" y="T3"/>
                </a:cxn>
                <a:cxn ang="0">
                  <a:pos x="T4" y="T5"/>
                </a:cxn>
                <a:cxn ang="0">
                  <a:pos x="T6" y="T7"/>
                </a:cxn>
                <a:cxn ang="0">
                  <a:pos x="T8" y="T9"/>
                </a:cxn>
              </a:cxnLst>
              <a:rect l="0" t="0" r="r" b="b"/>
              <a:pathLst>
                <a:path w="1" h="4">
                  <a:moveTo>
                    <a:pt x="1" y="4"/>
                  </a:moveTo>
                  <a:lnTo>
                    <a:pt x="1" y="4"/>
                  </a:lnTo>
                  <a:cubicBezTo>
                    <a:pt x="1" y="3"/>
                    <a:pt x="0" y="0"/>
                    <a:pt x="0" y="0"/>
                  </a:cubicBezTo>
                  <a:lnTo>
                    <a:pt x="1" y="0"/>
                  </a:lnTo>
                  <a:lnTo>
                    <a:pt x="1" y="4"/>
                  </a:ln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917" name="Freeform 1142">
              <a:extLst>
                <a:ext uri="{FF2B5EF4-FFF2-40B4-BE49-F238E27FC236}">
                  <a16:creationId xmlns:a16="http://schemas.microsoft.com/office/drawing/2014/main" id="{30B4B4D2-378A-4BEE-9BA2-E681C75605EB}"/>
                </a:ext>
              </a:extLst>
            </p:cNvPr>
            <p:cNvSpPr>
              <a:spLocks/>
            </p:cNvSpPr>
            <p:nvPr userDrawn="1"/>
          </p:nvSpPr>
          <p:spPr bwMode="auto">
            <a:xfrm>
              <a:off x="309" y="154"/>
              <a:ext cx="44" cy="53"/>
            </a:xfrm>
            <a:custGeom>
              <a:avLst/>
              <a:gdLst>
                <a:gd name="T0" fmla="*/ 79 w 99"/>
                <a:gd name="T1" fmla="*/ 113 h 116"/>
                <a:gd name="T2" fmla="*/ 79 w 99"/>
                <a:gd name="T3" fmla="*/ 113 h 116"/>
                <a:gd name="T4" fmla="*/ 50 w 99"/>
                <a:gd name="T5" fmla="*/ 116 h 116"/>
                <a:gd name="T6" fmla="*/ 20 w 99"/>
                <a:gd name="T7" fmla="*/ 113 h 116"/>
                <a:gd name="T8" fmla="*/ 20 w 99"/>
                <a:gd name="T9" fmla="*/ 99 h 116"/>
                <a:gd name="T10" fmla="*/ 8 w 99"/>
                <a:gd name="T11" fmla="*/ 74 h 116"/>
                <a:gd name="T12" fmla="*/ 31 w 99"/>
                <a:gd name="T13" fmla="*/ 38 h 116"/>
                <a:gd name="T14" fmla="*/ 39 w 99"/>
                <a:gd name="T15" fmla="*/ 37 h 116"/>
                <a:gd name="T16" fmla="*/ 39 w 99"/>
                <a:gd name="T17" fmla="*/ 41 h 116"/>
                <a:gd name="T18" fmla="*/ 43 w 99"/>
                <a:gd name="T19" fmla="*/ 40 h 116"/>
                <a:gd name="T20" fmla="*/ 43 w 99"/>
                <a:gd name="T21" fmla="*/ 36 h 116"/>
                <a:gd name="T22" fmla="*/ 45 w 99"/>
                <a:gd name="T23" fmla="*/ 36 h 116"/>
                <a:gd name="T24" fmla="*/ 41 w 99"/>
                <a:gd name="T25" fmla="*/ 28 h 116"/>
                <a:gd name="T26" fmla="*/ 44 w 99"/>
                <a:gd name="T27" fmla="*/ 21 h 116"/>
                <a:gd name="T28" fmla="*/ 41 w 99"/>
                <a:gd name="T29" fmla="*/ 21 h 116"/>
                <a:gd name="T30" fmla="*/ 46 w 99"/>
                <a:gd name="T31" fmla="*/ 14 h 116"/>
                <a:gd name="T32" fmla="*/ 39 w 99"/>
                <a:gd name="T33" fmla="*/ 19 h 116"/>
                <a:gd name="T34" fmla="*/ 39 w 99"/>
                <a:gd name="T35" fmla="*/ 2 h 116"/>
                <a:gd name="T36" fmla="*/ 46 w 99"/>
                <a:gd name="T37" fmla="*/ 6 h 116"/>
                <a:gd name="T38" fmla="*/ 41 w 99"/>
                <a:gd name="T39" fmla="*/ 0 h 116"/>
                <a:gd name="T40" fmla="*/ 59 w 99"/>
                <a:gd name="T41" fmla="*/ 0 h 116"/>
                <a:gd name="T42" fmla="*/ 53 w 99"/>
                <a:gd name="T43" fmla="*/ 6 h 116"/>
                <a:gd name="T44" fmla="*/ 61 w 99"/>
                <a:gd name="T45" fmla="*/ 2 h 116"/>
                <a:gd name="T46" fmla="*/ 61 w 99"/>
                <a:gd name="T47" fmla="*/ 19 h 116"/>
                <a:gd name="T48" fmla="*/ 53 w 99"/>
                <a:gd name="T49" fmla="*/ 14 h 116"/>
                <a:gd name="T50" fmla="*/ 59 w 99"/>
                <a:gd name="T51" fmla="*/ 21 h 116"/>
                <a:gd name="T52" fmla="*/ 56 w 99"/>
                <a:gd name="T53" fmla="*/ 21 h 116"/>
                <a:gd name="T54" fmla="*/ 59 w 99"/>
                <a:gd name="T55" fmla="*/ 28 h 116"/>
                <a:gd name="T56" fmla="*/ 54 w 99"/>
                <a:gd name="T57" fmla="*/ 36 h 116"/>
                <a:gd name="T58" fmla="*/ 56 w 99"/>
                <a:gd name="T59" fmla="*/ 36 h 116"/>
                <a:gd name="T60" fmla="*/ 56 w 99"/>
                <a:gd name="T61" fmla="*/ 40 h 116"/>
                <a:gd name="T62" fmla="*/ 60 w 99"/>
                <a:gd name="T63" fmla="*/ 41 h 116"/>
                <a:gd name="T64" fmla="*/ 61 w 99"/>
                <a:gd name="T65" fmla="*/ 37 h 116"/>
                <a:gd name="T66" fmla="*/ 68 w 99"/>
                <a:gd name="T67" fmla="*/ 38 h 116"/>
                <a:gd name="T68" fmla="*/ 91 w 99"/>
                <a:gd name="T69" fmla="*/ 74 h 116"/>
                <a:gd name="T70" fmla="*/ 79 w 99"/>
                <a:gd name="T71" fmla="*/ 99 h 116"/>
                <a:gd name="T72" fmla="*/ 79 w 99"/>
                <a:gd name="T73" fmla="*/ 113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9" h="116">
                  <a:moveTo>
                    <a:pt x="79" y="113"/>
                  </a:moveTo>
                  <a:lnTo>
                    <a:pt x="79" y="113"/>
                  </a:lnTo>
                  <a:cubicBezTo>
                    <a:pt x="74" y="115"/>
                    <a:pt x="63" y="116"/>
                    <a:pt x="50" y="116"/>
                  </a:cubicBezTo>
                  <a:cubicBezTo>
                    <a:pt x="36" y="116"/>
                    <a:pt x="25" y="115"/>
                    <a:pt x="20" y="113"/>
                  </a:cubicBezTo>
                  <a:lnTo>
                    <a:pt x="20" y="99"/>
                  </a:lnTo>
                  <a:cubicBezTo>
                    <a:pt x="15" y="91"/>
                    <a:pt x="11" y="82"/>
                    <a:pt x="8" y="74"/>
                  </a:cubicBezTo>
                  <a:cubicBezTo>
                    <a:pt x="0" y="52"/>
                    <a:pt x="12" y="42"/>
                    <a:pt x="31" y="38"/>
                  </a:cubicBezTo>
                  <a:cubicBezTo>
                    <a:pt x="33" y="37"/>
                    <a:pt x="36" y="36"/>
                    <a:pt x="39" y="37"/>
                  </a:cubicBezTo>
                  <a:lnTo>
                    <a:pt x="39" y="41"/>
                  </a:lnTo>
                  <a:lnTo>
                    <a:pt x="43" y="40"/>
                  </a:lnTo>
                  <a:lnTo>
                    <a:pt x="43" y="36"/>
                  </a:lnTo>
                  <a:cubicBezTo>
                    <a:pt x="44" y="36"/>
                    <a:pt x="45" y="36"/>
                    <a:pt x="45" y="36"/>
                  </a:cubicBezTo>
                  <a:cubicBezTo>
                    <a:pt x="42" y="35"/>
                    <a:pt x="41" y="32"/>
                    <a:pt x="41" y="28"/>
                  </a:cubicBezTo>
                  <a:cubicBezTo>
                    <a:pt x="41" y="25"/>
                    <a:pt x="42" y="23"/>
                    <a:pt x="44" y="21"/>
                  </a:cubicBezTo>
                  <a:lnTo>
                    <a:pt x="41" y="21"/>
                  </a:lnTo>
                  <a:cubicBezTo>
                    <a:pt x="42" y="19"/>
                    <a:pt x="46" y="16"/>
                    <a:pt x="46" y="14"/>
                  </a:cubicBezTo>
                  <a:cubicBezTo>
                    <a:pt x="44" y="14"/>
                    <a:pt x="40" y="17"/>
                    <a:pt x="39" y="19"/>
                  </a:cubicBezTo>
                  <a:lnTo>
                    <a:pt x="39" y="2"/>
                  </a:lnTo>
                  <a:cubicBezTo>
                    <a:pt x="40" y="4"/>
                    <a:pt x="44" y="6"/>
                    <a:pt x="46" y="6"/>
                  </a:cubicBezTo>
                  <a:cubicBezTo>
                    <a:pt x="46" y="4"/>
                    <a:pt x="42" y="2"/>
                    <a:pt x="41" y="0"/>
                  </a:cubicBezTo>
                  <a:lnTo>
                    <a:pt x="59" y="0"/>
                  </a:lnTo>
                  <a:cubicBezTo>
                    <a:pt x="57" y="2"/>
                    <a:pt x="54" y="4"/>
                    <a:pt x="53" y="6"/>
                  </a:cubicBezTo>
                  <a:cubicBezTo>
                    <a:pt x="55" y="6"/>
                    <a:pt x="59" y="4"/>
                    <a:pt x="61" y="2"/>
                  </a:cubicBezTo>
                  <a:lnTo>
                    <a:pt x="61" y="19"/>
                  </a:lnTo>
                  <a:cubicBezTo>
                    <a:pt x="59" y="17"/>
                    <a:pt x="55" y="14"/>
                    <a:pt x="53" y="14"/>
                  </a:cubicBezTo>
                  <a:cubicBezTo>
                    <a:pt x="54" y="16"/>
                    <a:pt x="57" y="19"/>
                    <a:pt x="59" y="21"/>
                  </a:cubicBezTo>
                  <a:lnTo>
                    <a:pt x="56" y="21"/>
                  </a:lnTo>
                  <a:cubicBezTo>
                    <a:pt x="58" y="23"/>
                    <a:pt x="59" y="25"/>
                    <a:pt x="59" y="28"/>
                  </a:cubicBezTo>
                  <a:cubicBezTo>
                    <a:pt x="59" y="32"/>
                    <a:pt x="57" y="35"/>
                    <a:pt x="54" y="36"/>
                  </a:cubicBezTo>
                  <a:cubicBezTo>
                    <a:pt x="55" y="36"/>
                    <a:pt x="56" y="36"/>
                    <a:pt x="56" y="36"/>
                  </a:cubicBezTo>
                  <a:lnTo>
                    <a:pt x="56" y="40"/>
                  </a:lnTo>
                  <a:lnTo>
                    <a:pt x="60" y="41"/>
                  </a:lnTo>
                  <a:lnTo>
                    <a:pt x="61" y="37"/>
                  </a:lnTo>
                  <a:cubicBezTo>
                    <a:pt x="64" y="36"/>
                    <a:pt x="66" y="37"/>
                    <a:pt x="68" y="38"/>
                  </a:cubicBezTo>
                  <a:cubicBezTo>
                    <a:pt x="87" y="42"/>
                    <a:pt x="99" y="52"/>
                    <a:pt x="91" y="74"/>
                  </a:cubicBezTo>
                  <a:cubicBezTo>
                    <a:pt x="88" y="82"/>
                    <a:pt x="84" y="91"/>
                    <a:pt x="79" y="99"/>
                  </a:cubicBezTo>
                  <a:lnTo>
                    <a:pt x="79" y="113"/>
                  </a:lnTo>
                  <a:close/>
                </a:path>
              </a:pathLst>
            </a:custGeom>
            <a:solidFill>
              <a:srgbClr val="000000"/>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918" name="Freeform 1143">
              <a:extLst>
                <a:ext uri="{FF2B5EF4-FFF2-40B4-BE49-F238E27FC236}">
                  <a16:creationId xmlns:a16="http://schemas.microsoft.com/office/drawing/2014/main" id="{C7F1F5D8-E004-4437-9A4E-AE3E55E48BDF}"/>
                </a:ext>
              </a:extLst>
            </p:cNvPr>
            <p:cNvSpPr>
              <a:spLocks/>
            </p:cNvSpPr>
            <p:nvPr userDrawn="1"/>
          </p:nvSpPr>
          <p:spPr bwMode="auto">
            <a:xfrm>
              <a:off x="320" y="202"/>
              <a:ext cx="21" cy="2"/>
            </a:xfrm>
            <a:custGeom>
              <a:avLst/>
              <a:gdLst>
                <a:gd name="T0" fmla="*/ 24 w 47"/>
                <a:gd name="T1" fmla="*/ 4 h 4"/>
                <a:gd name="T2" fmla="*/ 24 w 47"/>
                <a:gd name="T3" fmla="*/ 4 h 4"/>
                <a:gd name="T4" fmla="*/ 0 w 47"/>
                <a:gd name="T5" fmla="*/ 2 h 4"/>
                <a:gd name="T6" fmla="*/ 24 w 47"/>
                <a:gd name="T7" fmla="*/ 0 h 4"/>
                <a:gd name="T8" fmla="*/ 47 w 47"/>
                <a:gd name="T9" fmla="*/ 2 h 4"/>
                <a:gd name="T10" fmla="*/ 24 w 47"/>
                <a:gd name="T11" fmla="*/ 4 h 4"/>
              </a:gdLst>
              <a:ahLst/>
              <a:cxnLst>
                <a:cxn ang="0">
                  <a:pos x="T0" y="T1"/>
                </a:cxn>
                <a:cxn ang="0">
                  <a:pos x="T2" y="T3"/>
                </a:cxn>
                <a:cxn ang="0">
                  <a:pos x="T4" y="T5"/>
                </a:cxn>
                <a:cxn ang="0">
                  <a:pos x="T6" y="T7"/>
                </a:cxn>
                <a:cxn ang="0">
                  <a:pos x="T8" y="T9"/>
                </a:cxn>
                <a:cxn ang="0">
                  <a:pos x="T10" y="T11"/>
                </a:cxn>
              </a:cxnLst>
              <a:rect l="0" t="0" r="r" b="b"/>
              <a:pathLst>
                <a:path w="47" h="4">
                  <a:moveTo>
                    <a:pt x="24" y="4"/>
                  </a:moveTo>
                  <a:lnTo>
                    <a:pt x="24" y="4"/>
                  </a:lnTo>
                  <a:cubicBezTo>
                    <a:pt x="15" y="4"/>
                    <a:pt x="6" y="3"/>
                    <a:pt x="0" y="2"/>
                  </a:cubicBezTo>
                  <a:cubicBezTo>
                    <a:pt x="6" y="0"/>
                    <a:pt x="15" y="0"/>
                    <a:pt x="24" y="0"/>
                  </a:cubicBezTo>
                  <a:cubicBezTo>
                    <a:pt x="33" y="0"/>
                    <a:pt x="42" y="0"/>
                    <a:pt x="47" y="2"/>
                  </a:cubicBezTo>
                  <a:cubicBezTo>
                    <a:pt x="41" y="3"/>
                    <a:pt x="32" y="4"/>
                    <a:pt x="24" y="4"/>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919" name="Freeform 1144">
              <a:extLst>
                <a:ext uri="{FF2B5EF4-FFF2-40B4-BE49-F238E27FC236}">
                  <a16:creationId xmlns:a16="http://schemas.microsoft.com/office/drawing/2014/main" id="{1C44F77C-7EAC-4C22-A748-264915F5EE7A}"/>
                </a:ext>
              </a:extLst>
            </p:cNvPr>
            <p:cNvSpPr>
              <a:spLocks/>
            </p:cNvSpPr>
            <p:nvPr userDrawn="1"/>
          </p:nvSpPr>
          <p:spPr bwMode="auto">
            <a:xfrm>
              <a:off x="319" y="204"/>
              <a:ext cx="24" cy="2"/>
            </a:xfrm>
            <a:custGeom>
              <a:avLst/>
              <a:gdLst>
                <a:gd name="T0" fmla="*/ 0 w 53"/>
                <a:gd name="T1" fmla="*/ 2 h 5"/>
                <a:gd name="T2" fmla="*/ 0 w 53"/>
                <a:gd name="T3" fmla="*/ 2 h 5"/>
                <a:gd name="T4" fmla="*/ 0 w 53"/>
                <a:gd name="T5" fmla="*/ 0 h 5"/>
                <a:gd name="T6" fmla="*/ 27 w 53"/>
                <a:gd name="T7" fmla="*/ 3 h 5"/>
                <a:gd name="T8" fmla="*/ 53 w 53"/>
                <a:gd name="T9" fmla="*/ 0 h 5"/>
                <a:gd name="T10" fmla="*/ 53 w 53"/>
                <a:gd name="T11" fmla="*/ 2 h 5"/>
                <a:gd name="T12" fmla="*/ 27 w 53"/>
                <a:gd name="T13" fmla="*/ 5 h 5"/>
                <a:gd name="T14" fmla="*/ 0 w 53"/>
                <a:gd name="T15" fmla="*/ 2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 h="5">
                  <a:moveTo>
                    <a:pt x="0" y="2"/>
                  </a:moveTo>
                  <a:lnTo>
                    <a:pt x="0" y="2"/>
                  </a:lnTo>
                  <a:lnTo>
                    <a:pt x="0" y="0"/>
                  </a:lnTo>
                  <a:cubicBezTo>
                    <a:pt x="5" y="2"/>
                    <a:pt x="16" y="3"/>
                    <a:pt x="27" y="3"/>
                  </a:cubicBezTo>
                  <a:cubicBezTo>
                    <a:pt x="37" y="3"/>
                    <a:pt x="48" y="2"/>
                    <a:pt x="53" y="0"/>
                  </a:cubicBezTo>
                  <a:lnTo>
                    <a:pt x="53" y="2"/>
                  </a:lnTo>
                  <a:cubicBezTo>
                    <a:pt x="48" y="4"/>
                    <a:pt x="40" y="5"/>
                    <a:pt x="27" y="5"/>
                  </a:cubicBezTo>
                  <a:cubicBezTo>
                    <a:pt x="14" y="5"/>
                    <a:pt x="5" y="4"/>
                    <a:pt x="0" y="2"/>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920" name="Freeform 1145">
              <a:extLst>
                <a:ext uri="{FF2B5EF4-FFF2-40B4-BE49-F238E27FC236}">
                  <a16:creationId xmlns:a16="http://schemas.microsoft.com/office/drawing/2014/main" id="{4E4AC267-7A04-4520-BDF5-094F9ED20637}"/>
                </a:ext>
              </a:extLst>
            </p:cNvPr>
            <p:cNvSpPr>
              <a:spLocks/>
            </p:cNvSpPr>
            <p:nvPr userDrawn="1"/>
          </p:nvSpPr>
          <p:spPr bwMode="auto">
            <a:xfrm>
              <a:off x="343" y="200"/>
              <a:ext cx="0" cy="1"/>
            </a:xfrm>
            <a:custGeom>
              <a:avLst/>
              <a:gdLst>
                <a:gd name="T0" fmla="*/ 1 w 1"/>
                <a:gd name="T1" fmla="*/ 0 h 2"/>
                <a:gd name="T2" fmla="*/ 1 w 1"/>
                <a:gd name="T3" fmla="*/ 0 h 2"/>
                <a:gd name="T4" fmla="*/ 1 w 1"/>
                <a:gd name="T5" fmla="*/ 2 h 2"/>
                <a:gd name="T6" fmla="*/ 0 w 1"/>
                <a:gd name="T7" fmla="*/ 1 h 2"/>
                <a:gd name="T8" fmla="*/ 1 w 1"/>
                <a:gd name="T9" fmla="*/ 0 h 2"/>
              </a:gdLst>
              <a:ahLst/>
              <a:cxnLst>
                <a:cxn ang="0">
                  <a:pos x="T0" y="T1"/>
                </a:cxn>
                <a:cxn ang="0">
                  <a:pos x="T2" y="T3"/>
                </a:cxn>
                <a:cxn ang="0">
                  <a:pos x="T4" y="T5"/>
                </a:cxn>
                <a:cxn ang="0">
                  <a:pos x="T6" y="T7"/>
                </a:cxn>
                <a:cxn ang="0">
                  <a:pos x="T8" y="T9"/>
                </a:cxn>
              </a:cxnLst>
              <a:rect l="0" t="0" r="r" b="b"/>
              <a:pathLst>
                <a:path w="1" h="2">
                  <a:moveTo>
                    <a:pt x="1" y="0"/>
                  </a:moveTo>
                  <a:lnTo>
                    <a:pt x="1" y="0"/>
                  </a:lnTo>
                  <a:lnTo>
                    <a:pt x="1" y="2"/>
                  </a:lnTo>
                  <a:cubicBezTo>
                    <a:pt x="1" y="2"/>
                    <a:pt x="0" y="2"/>
                    <a:pt x="0" y="1"/>
                  </a:cubicBezTo>
                  <a:cubicBezTo>
                    <a:pt x="0" y="1"/>
                    <a:pt x="1" y="1"/>
                    <a:pt x="1" y="0"/>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921" name="Freeform 1146">
              <a:extLst>
                <a:ext uri="{FF2B5EF4-FFF2-40B4-BE49-F238E27FC236}">
                  <a16:creationId xmlns:a16="http://schemas.microsoft.com/office/drawing/2014/main" id="{935D2639-4745-42BB-89CE-A6D5DDB1C697}"/>
                </a:ext>
              </a:extLst>
            </p:cNvPr>
            <p:cNvSpPr>
              <a:spLocks/>
            </p:cNvSpPr>
            <p:nvPr userDrawn="1"/>
          </p:nvSpPr>
          <p:spPr bwMode="auto">
            <a:xfrm>
              <a:off x="333" y="186"/>
              <a:ext cx="1" cy="1"/>
            </a:xfrm>
            <a:custGeom>
              <a:avLst/>
              <a:gdLst>
                <a:gd name="T0" fmla="*/ 1 w 1"/>
                <a:gd name="T1" fmla="*/ 2 h 2"/>
                <a:gd name="T2" fmla="*/ 1 w 1"/>
                <a:gd name="T3" fmla="*/ 2 h 2"/>
                <a:gd name="T4" fmla="*/ 0 w 1"/>
                <a:gd name="T5" fmla="*/ 0 h 2"/>
                <a:gd name="T6" fmla="*/ 1 w 1"/>
                <a:gd name="T7" fmla="*/ 0 h 2"/>
                <a:gd name="T8" fmla="*/ 1 w 1"/>
                <a:gd name="T9" fmla="*/ 2 h 2"/>
              </a:gdLst>
              <a:ahLst/>
              <a:cxnLst>
                <a:cxn ang="0">
                  <a:pos x="T0" y="T1"/>
                </a:cxn>
                <a:cxn ang="0">
                  <a:pos x="T2" y="T3"/>
                </a:cxn>
                <a:cxn ang="0">
                  <a:pos x="T4" y="T5"/>
                </a:cxn>
                <a:cxn ang="0">
                  <a:pos x="T6" y="T7"/>
                </a:cxn>
                <a:cxn ang="0">
                  <a:pos x="T8" y="T9"/>
                </a:cxn>
              </a:cxnLst>
              <a:rect l="0" t="0" r="r" b="b"/>
              <a:pathLst>
                <a:path w="1" h="2">
                  <a:moveTo>
                    <a:pt x="1" y="2"/>
                  </a:moveTo>
                  <a:lnTo>
                    <a:pt x="1" y="2"/>
                  </a:lnTo>
                  <a:cubicBezTo>
                    <a:pt x="1" y="1"/>
                    <a:pt x="0" y="0"/>
                    <a:pt x="0" y="0"/>
                  </a:cubicBezTo>
                  <a:lnTo>
                    <a:pt x="1" y="0"/>
                  </a:lnTo>
                  <a:lnTo>
                    <a:pt x="1" y="2"/>
                  </a:ln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922" name="Freeform 1147">
              <a:extLst>
                <a:ext uri="{FF2B5EF4-FFF2-40B4-BE49-F238E27FC236}">
                  <a16:creationId xmlns:a16="http://schemas.microsoft.com/office/drawing/2014/main" id="{301A832A-992A-4711-BD5A-119380B21B8B}"/>
                </a:ext>
              </a:extLst>
            </p:cNvPr>
            <p:cNvSpPr>
              <a:spLocks/>
            </p:cNvSpPr>
            <p:nvPr userDrawn="1"/>
          </p:nvSpPr>
          <p:spPr bwMode="auto">
            <a:xfrm>
              <a:off x="347" y="186"/>
              <a:ext cx="2" cy="4"/>
            </a:xfrm>
            <a:custGeom>
              <a:avLst/>
              <a:gdLst>
                <a:gd name="T0" fmla="*/ 3 w 4"/>
                <a:gd name="T1" fmla="*/ 2 h 7"/>
                <a:gd name="T2" fmla="*/ 3 w 4"/>
                <a:gd name="T3" fmla="*/ 2 h 7"/>
                <a:gd name="T4" fmla="*/ 1 w 4"/>
                <a:gd name="T5" fmla="*/ 7 h 7"/>
                <a:gd name="T6" fmla="*/ 0 w 4"/>
                <a:gd name="T7" fmla="*/ 4 h 7"/>
                <a:gd name="T8" fmla="*/ 3 w 4"/>
                <a:gd name="T9" fmla="*/ 0 h 7"/>
                <a:gd name="T10" fmla="*/ 4 w 4"/>
                <a:gd name="T11" fmla="*/ 0 h 7"/>
                <a:gd name="T12" fmla="*/ 3 w 4"/>
                <a:gd name="T13" fmla="*/ 2 h 7"/>
              </a:gdLst>
              <a:ahLst/>
              <a:cxnLst>
                <a:cxn ang="0">
                  <a:pos x="T0" y="T1"/>
                </a:cxn>
                <a:cxn ang="0">
                  <a:pos x="T2" y="T3"/>
                </a:cxn>
                <a:cxn ang="0">
                  <a:pos x="T4" y="T5"/>
                </a:cxn>
                <a:cxn ang="0">
                  <a:pos x="T6" y="T7"/>
                </a:cxn>
                <a:cxn ang="0">
                  <a:pos x="T8" y="T9"/>
                </a:cxn>
                <a:cxn ang="0">
                  <a:pos x="T10" y="T11"/>
                </a:cxn>
                <a:cxn ang="0">
                  <a:pos x="T12" y="T13"/>
                </a:cxn>
              </a:cxnLst>
              <a:rect l="0" t="0" r="r" b="b"/>
              <a:pathLst>
                <a:path w="4" h="7">
                  <a:moveTo>
                    <a:pt x="3" y="2"/>
                  </a:moveTo>
                  <a:lnTo>
                    <a:pt x="3" y="2"/>
                  </a:lnTo>
                  <a:cubicBezTo>
                    <a:pt x="3" y="3"/>
                    <a:pt x="2" y="5"/>
                    <a:pt x="1" y="7"/>
                  </a:cubicBezTo>
                  <a:cubicBezTo>
                    <a:pt x="1" y="6"/>
                    <a:pt x="0" y="5"/>
                    <a:pt x="0" y="4"/>
                  </a:cubicBezTo>
                  <a:cubicBezTo>
                    <a:pt x="1" y="3"/>
                    <a:pt x="2" y="2"/>
                    <a:pt x="3" y="0"/>
                  </a:cubicBezTo>
                  <a:lnTo>
                    <a:pt x="4" y="0"/>
                  </a:lnTo>
                  <a:cubicBezTo>
                    <a:pt x="3" y="1"/>
                    <a:pt x="3" y="1"/>
                    <a:pt x="3" y="2"/>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923" name="Freeform 1148">
              <a:extLst>
                <a:ext uri="{FF2B5EF4-FFF2-40B4-BE49-F238E27FC236}">
                  <a16:creationId xmlns:a16="http://schemas.microsoft.com/office/drawing/2014/main" id="{DF101FAB-74EE-4A56-B259-DF64F0483A19}"/>
                </a:ext>
              </a:extLst>
            </p:cNvPr>
            <p:cNvSpPr>
              <a:spLocks/>
            </p:cNvSpPr>
            <p:nvPr userDrawn="1"/>
          </p:nvSpPr>
          <p:spPr bwMode="auto">
            <a:xfrm>
              <a:off x="348" y="181"/>
              <a:ext cx="2" cy="5"/>
            </a:xfrm>
            <a:custGeom>
              <a:avLst/>
              <a:gdLst>
                <a:gd name="T0" fmla="*/ 3 w 4"/>
                <a:gd name="T1" fmla="*/ 9 h 10"/>
                <a:gd name="T2" fmla="*/ 3 w 4"/>
                <a:gd name="T3" fmla="*/ 9 h 10"/>
                <a:gd name="T4" fmla="*/ 3 w 4"/>
                <a:gd name="T5" fmla="*/ 10 h 10"/>
                <a:gd name="T6" fmla="*/ 0 w 4"/>
                <a:gd name="T7" fmla="*/ 5 h 10"/>
                <a:gd name="T8" fmla="*/ 3 w 4"/>
                <a:gd name="T9" fmla="*/ 0 h 10"/>
                <a:gd name="T10" fmla="*/ 4 w 4"/>
                <a:gd name="T11" fmla="*/ 3 h 10"/>
                <a:gd name="T12" fmla="*/ 3 w 4"/>
                <a:gd name="T13" fmla="*/ 9 h 10"/>
              </a:gdLst>
              <a:ahLst/>
              <a:cxnLst>
                <a:cxn ang="0">
                  <a:pos x="T0" y="T1"/>
                </a:cxn>
                <a:cxn ang="0">
                  <a:pos x="T2" y="T3"/>
                </a:cxn>
                <a:cxn ang="0">
                  <a:pos x="T4" y="T5"/>
                </a:cxn>
                <a:cxn ang="0">
                  <a:pos x="T6" y="T7"/>
                </a:cxn>
                <a:cxn ang="0">
                  <a:pos x="T8" y="T9"/>
                </a:cxn>
                <a:cxn ang="0">
                  <a:pos x="T10" y="T11"/>
                </a:cxn>
                <a:cxn ang="0">
                  <a:pos x="T12" y="T13"/>
                </a:cxn>
              </a:cxnLst>
              <a:rect l="0" t="0" r="r" b="b"/>
              <a:pathLst>
                <a:path w="4" h="10">
                  <a:moveTo>
                    <a:pt x="3" y="9"/>
                  </a:moveTo>
                  <a:lnTo>
                    <a:pt x="3" y="9"/>
                  </a:lnTo>
                  <a:lnTo>
                    <a:pt x="3" y="10"/>
                  </a:lnTo>
                  <a:cubicBezTo>
                    <a:pt x="2" y="8"/>
                    <a:pt x="1" y="6"/>
                    <a:pt x="0" y="5"/>
                  </a:cubicBezTo>
                  <a:cubicBezTo>
                    <a:pt x="1" y="3"/>
                    <a:pt x="2" y="2"/>
                    <a:pt x="3" y="0"/>
                  </a:cubicBezTo>
                  <a:lnTo>
                    <a:pt x="4" y="3"/>
                  </a:lnTo>
                  <a:cubicBezTo>
                    <a:pt x="4" y="5"/>
                    <a:pt x="4" y="7"/>
                    <a:pt x="3" y="9"/>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924" name="Freeform 1149">
              <a:extLst>
                <a:ext uri="{FF2B5EF4-FFF2-40B4-BE49-F238E27FC236}">
                  <a16:creationId xmlns:a16="http://schemas.microsoft.com/office/drawing/2014/main" id="{15BAC231-F925-4410-83E2-25F72DD6C417}"/>
                </a:ext>
              </a:extLst>
            </p:cNvPr>
            <p:cNvSpPr>
              <a:spLocks/>
            </p:cNvSpPr>
            <p:nvPr userDrawn="1"/>
          </p:nvSpPr>
          <p:spPr bwMode="auto">
            <a:xfrm>
              <a:off x="350" y="181"/>
              <a:ext cx="0" cy="1"/>
            </a:xfrm>
            <a:custGeom>
              <a:avLst/>
              <a:gdLst>
                <a:gd name="T0" fmla="*/ 3 h 3"/>
                <a:gd name="T1" fmla="*/ 3 h 3"/>
                <a:gd name="T2" fmla="*/ 1 h 3"/>
                <a:gd name="T3" fmla="*/ 0 h 3"/>
                <a:gd name="T4" fmla="*/ 3 h 3"/>
              </a:gdLst>
              <a:ahLst/>
              <a:cxnLst>
                <a:cxn ang="0">
                  <a:pos x="0" y="T0"/>
                </a:cxn>
                <a:cxn ang="0">
                  <a:pos x="0" y="T1"/>
                </a:cxn>
                <a:cxn ang="0">
                  <a:pos x="0" y="T2"/>
                </a:cxn>
                <a:cxn ang="0">
                  <a:pos x="0" y="T3"/>
                </a:cxn>
                <a:cxn ang="0">
                  <a:pos x="0" y="T4"/>
                </a:cxn>
              </a:cxnLst>
              <a:rect l="0" t="0" r="r" b="b"/>
              <a:pathLst>
                <a:path h="3">
                  <a:moveTo>
                    <a:pt x="0" y="3"/>
                  </a:moveTo>
                  <a:lnTo>
                    <a:pt x="0" y="3"/>
                  </a:lnTo>
                  <a:lnTo>
                    <a:pt x="0" y="1"/>
                  </a:lnTo>
                  <a:lnTo>
                    <a:pt x="0" y="0"/>
                  </a:lnTo>
                  <a:cubicBezTo>
                    <a:pt x="0" y="1"/>
                    <a:pt x="0" y="2"/>
                    <a:pt x="0" y="3"/>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925" name="Freeform 1150">
              <a:extLst>
                <a:ext uri="{FF2B5EF4-FFF2-40B4-BE49-F238E27FC236}">
                  <a16:creationId xmlns:a16="http://schemas.microsoft.com/office/drawing/2014/main" id="{0486503E-FB88-4D27-AE5B-0206AC8FA407}"/>
                </a:ext>
              </a:extLst>
            </p:cNvPr>
            <p:cNvSpPr>
              <a:spLocks/>
            </p:cNvSpPr>
            <p:nvPr userDrawn="1"/>
          </p:nvSpPr>
          <p:spPr bwMode="auto">
            <a:xfrm>
              <a:off x="347" y="177"/>
              <a:ext cx="3" cy="4"/>
            </a:xfrm>
            <a:custGeom>
              <a:avLst/>
              <a:gdLst>
                <a:gd name="T0" fmla="*/ 5 w 5"/>
                <a:gd name="T1" fmla="*/ 7 h 8"/>
                <a:gd name="T2" fmla="*/ 5 w 5"/>
                <a:gd name="T3" fmla="*/ 7 h 8"/>
                <a:gd name="T4" fmla="*/ 4 w 5"/>
                <a:gd name="T5" fmla="*/ 8 h 8"/>
                <a:gd name="T6" fmla="*/ 0 w 5"/>
                <a:gd name="T7" fmla="*/ 2 h 8"/>
                <a:gd name="T8" fmla="*/ 2 w 5"/>
                <a:gd name="T9" fmla="*/ 0 h 8"/>
                <a:gd name="T10" fmla="*/ 5 w 5"/>
                <a:gd name="T11" fmla="*/ 7 h 8"/>
              </a:gdLst>
              <a:ahLst/>
              <a:cxnLst>
                <a:cxn ang="0">
                  <a:pos x="T0" y="T1"/>
                </a:cxn>
                <a:cxn ang="0">
                  <a:pos x="T2" y="T3"/>
                </a:cxn>
                <a:cxn ang="0">
                  <a:pos x="T4" y="T5"/>
                </a:cxn>
                <a:cxn ang="0">
                  <a:pos x="T6" y="T7"/>
                </a:cxn>
                <a:cxn ang="0">
                  <a:pos x="T8" y="T9"/>
                </a:cxn>
                <a:cxn ang="0">
                  <a:pos x="T10" y="T11"/>
                </a:cxn>
              </a:cxnLst>
              <a:rect l="0" t="0" r="r" b="b"/>
              <a:pathLst>
                <a:path w="5" h="8">
                  <a:moveTo>
                    <a:pt x="5" y="7"/>
                  </a:moveTo>
                  <a:lnTo>
                    <a:pt x="5" y="7"/>
                  </a:lnTo>
                  <a:lnTo>
                    <a:pt x="4" y="8"/>
                  </a:lnTo>
                  <a:cubicBezTo>
                    <a:pt x="3" y="6"/>
                    <a:pt x="2" y="4"/>
                    <a:pt x="0" y="2"/>
                  </a:cubicBezTo>
                  <a:cubicBezTo>
                    <a:pt x="1" y="2"/>
                    <a:pt x="1" y="1"/>
                    <a:pt x="2" y="0"/>
                  </a:cubicBezTo>
                  <a:cubicBezTo>
                    <a:pt x="4" y="2"/>
                    <a:pt x="5" y="4"/>
                    <a:pt x="5" y="7"/>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926" name="Freeform 1151">
              <a:extLst>
                <a:ext uri="{FF2B5EF4-FFF2-40B4-BE49-F238E27FC236}">
                  <a16:creationId xmlns:a16="http://schemas.microsoft.com/office/drawing/2014/main" id="{64A50175-88C9-4FEC-A953-C666C55D8A22}"/>
                </a:ext>
              </a:extLst>
            </p:cNvPr>
            <p:cNvSpPr>
              <a:spLocks/>
            </p:cNvSpPr>
            <p:nvPr userDrawn="1"/>
          </p:nvSpPr>
          <p:spPr bwMode="auto">
            <a:xfrm>
              <a:off x="345" y="175"/>
              <a:ext cx="3" cy="2"/>
            </a:xfrm>
            <a:custGeom>
              <a:avLst/>
              <a:gdLst>
                <a:gd name="T0" fmla="*/ 5 w 5"/>
                <a:gd name="T1" fmla="*/ 3 h 5"/>
                <a:gd name="T2" fmla="*/ 5 w 5"/>
                <a:gd name="T3" fmla="*/ 3 h 5"/>
                <a:gd name="T4" fmla="*/ 4 w 5"/>
                <a:gd name="T5" fmla="*/ 5 h 5"/>
                <a:gd name="T6" fmla="*/ 0 w 5"/>
                <a:gd name="T7" fmla="*/ 0 h 5"/>
                <a:gd name="T8" fmla="*/ 0 w 5"/>
                <a:gd name="T9" fmla="*/ 0 h 5"/>
                <a:gd name="T10" fmla="*/ 5 w 5"/>
                <a:gd name="T11" fmla="*/ 3 h 5"/>
                <a:gd name="T12" fmla="*/ 5 w 5"/>
                <a:gd name="T13" fmla="*/ 3 h 5"/>
              </a:gdLst>
              <a:ahLst/>
              <a:cxnLst>
                <a:cxn ang="0">
                  <a:pos x="T0" y="T1"/>
                </a:cxn>
                <a:cxn ang="0">
                  <a:pos x="T2" y="T3"/>
                </a:cxn>
                <a:cxn ang="0">
                  <a:pos x="T4" y="T5"/>
                </a:cxn>
                <a:cxn ang="0">
                  <a:pos x="T6" y="T7"/>
                </a:cxn>
                <a:cxn ang="0">
                  <a:pos x="T8" y="T9"/>
                </a:cxn>
                <a:cxn ang="0">
                  <a:pos x="T10" y="T11"/>
                </a:cxn>
                <a:cxn ang="0">
                  <a:pos x="T12" y="T13"/>
                </a:cxn>
              </a:cxnLst>
              <a:rect l="0" t="0" r="r" b="b"/>
              <a:pathLst>
                <a:path w="5" h="5">
                  <a:moveTo>
                    <a:pt x="5" y="3"/>
                  </a:moveTo>
                  <a:lnTo>
                    <a:pt x="5" y="3"/>
                  </a:lnTo>
                  <a:cubicBezTo>
                    <a:pt x="5" y="4"/>
                    <a:pt x="4" y="5"/>
                    <a:pt x="4" y="5"/>
                  </a:cubicBezTo>
                  <a:cubicBezTo>
                    <a:pt x="3" y="4"/>
                    <a:pt x="1" y="2"/>
                    <a:pt x="0" y="0"/>
                  </a:cubicBezTo>
                  <a:lnTo>
                    <a:pt x="0" y="0"/>
                  </a:lnTo>
                  <a:cubicBezTo>
                    <a:pt x="1" y="1"/>
                    <a:pt x="3" y="2"/>
                    <a:pt x="5" y="3"/>
                  </a:cubicBezTo>
                  <a:cubicBezTo>
                    <a:pt x="5" y="3"/>
                    <a:pt x="5" y="3"/>
                    <a:pt x="5" y="3"/>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927" name="Freeform 1152">
              <a:extLst>
                <a:ext uri="{FF2B5EF4-FFF2-40B4-BE49-F238E27FC236}">
                  <a16:creationId xmlns:a16="http://schemas.microsoft.com/office/drawing/2014/main" id="{02EEEC68-B375-4E3B-BAF9-401A25F25036}"/>
                </a:ext>
              </a:extLst>
            </p:cNvPr>
            <p:cNvSpPr>
              <a:spLocks/>
            </p:cNvSpPr>
            <p:nvPr userDrawn="1"/>
          </p:nvSpPr>
          <p:spPr bwMode="auto">
            <a:xfrm>
              <a:off x="345" y="175"/>
              <a:ext cx="0" cy="0"/>
            </a:xfrm>
            <a:custGeom>
              <a:avLst/>
              <a:gdLst>
                <a:gd name="T0" fmla="*/ 1 w 1"/>
                <a:gd name="T1" fmla="*/ 0 h 1"/>
                <a:gd name="T2" fmla="*/ 1 w 1"/>
                <a:gd name="T3" fmla="*/ 0 h 1"/>
                <a:gd name="T4" fmla="*/ 1 w 1"/>
                <a:gd name="T5" fmla="*/ 1 h 1"/>
                <a:gd name="T6" fmla="*/ 0 w 1"/>
                <a:gd name="T7" fmla="*/ 0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lnTo>
                    <a:pt x="1" y="0"/>
                  </a:lnTo>
                  <a:lnTo>
                    <a:pt x="1" y="1"/>
                  </a:lnTo>
                  <a:lnTo>
                    <a:pt x="0" y="0"/>
                  </a:lnTo>
                  <a:lnTo>
                    <a:pt x="1" y="0"/>
                  </a:ln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928" name="Freeform 1153">
              <a:extLst>
                <a:ext uri="{FF2B5EF4-FFF2-40B4-BE49-F238E27FC236}">
                  <a16:creationId xmlns:a16="http://schemas.microsoft.com/office/drawing/2014/main" id="{19C629C3-F62F-49D4-B6A9-BAB0AAD24C74}"/>
                </a:ext>
              </a:extLst>
            </p:cNvPr>
            <p:cNvSpPr>
              <a:spLocks/>
            </p:cNvSpPr>
            <p:nvPr userDrawn="1"/>
          </p:nvSpPr>
          <p:spPr bwMode="auto">
            <a:xfrm>
              <a:off x="341" y="174"/>
              <a:ext cx="4" cy="4"/>
            </a:xfrm>
            <a:custGeom>
              <a:avLst/>
              <a:gdLst>
                <a:gd name="T0" fmla="*/ 5 w 7"/>
                <a:gd name="T1" fmla="*/ 1 h 9"/>
                <a:gd name="T2" fmla="*/ 5 w 7"/>
                <a:gd name="T3" fmla="*/ 1 h 9"/>
                <a:gd name="T4" fmla="*/ 7 w 7"/>
                <a:gd name="T5" fmla="*/ 3 h 9"/>
                <a:gd name="T6" fmla="*/ 4 w 7"/>
                <a:gd name="T7" fmla="*/ 9 h 9"/>
                <a:gd name="T8" fmla="*/ 0 w 7"/>
                <a:gd name="T9" fmla="*/ 4 h 9"/>
                <a:gd name="T10" fmla="*/ 3 w 7"/>
                <a:gd name="T11" fmla="*/ 0 h 9"/>
                <a:gd name="T12" fmla="*/ 5 w 7"/>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7" h="9">
                  <a:moveTo>
                    <a:pt x="5" y="1"/>
                  </a:moveTo>
                  <a:lnTo>
                    <a:pt x="5" y="1"/>
                  </a:lnTo>
                  <a:cubicBezTo>
                    <a:pt x="6" y="2"/>
                    <a:pt x="7" y="3"/>
                    <a:pt x="7" y="3"/>
                  </a:cubicBezTo>
                  <a:cubicBezTo>
                    <a:pt x="6" y="5"/>
                    <a:pt x="5" y="7"/>
                    <a:pt x="4" y="9"/>
                  </a:cubicBezTo>
                  <a:cubicBezTo>
                    <a:pt x="3" y="7"/>
                    <a:pt x="1" y="6"/>
                    <a:pt x="0" y="4"/>
                  </a:cubicBezTo>
                  <a:cubicBezTo>
                    <a:pt x="1" y="2"/>
                    <a:pt x="2" y="1"/>
                    <a:pt x="3" y="0"/>
                  </a:cubicBezTo>
                  <a:cubicBezTo>
                    <a:pt x="4" y="0"/>
                    <a:pt x="4" y="1"/>
                    <a:pt x="5" y="1"/>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929" name="Freeform 1154">
              <a:extLst>
                <a:ext uri="{FF2B5EF4-FFF2-40B4-BE49-F238E27FC236}">
                  <a16:creationId xmlns:a16="http://schemas.microsoft.com/office/drawing/2014/main" id="{6B7B2F45-3951-4526-96CE-B4CD3EE1ADBE}"/>
                </a:ext>
              </a:extLst>
            </p:cNvPr>
            <p:cNvSpPr>
              <a:spLocks/>
            </p:cNvSpPr>
            <p:nvPr userDrawn="1"/>
          </p:nvSpPr>
          <p:spPr bwMode="auto">
            <a:xfrm>
              <a:off x="339" y="173"/>
              <a:ext cx="3" cy="2"/>
            </a:xfrm>
            <a:custGeom>
              <a:avLst/>
              <a:gdLst>
                <a:gd name="T0" fmla="*/ 7 w 7"/>
                <a:gd name="T1" fmla="*/ 2 h 5"/>
                <a:gd name="T2" fmla="*/ 7 w 7"/>
                <a:gd name="T3" fmla="*/ 2 h 5"/>
                <a:gd name="T4" fmla="*/ 4 w 7"/>
                <a:gd name="T5" fmla="*/ 5 h 5"/>
                <a:gd name="T6" fmla="*/ 0 w 7"/>
                <a:gd name="T7" fmla="*/ 2 h 5"/>
                <a:gd name="T8" fmla="*/ 1 w 7"/>
                <a:gd name="T9" fmla="*/ 0 h 5"/>
                <a:gd name="T10" fmla="*/ 7 w 7"/>
                <a:gd name="T11" fmla="*/ 2 h 5"/>
              </a:gdLst>
              <a:ahLst/>
              <a:cxnLst>
                <a:cxn ang="0">
                  <a:pos x="T0" y="T1"/>
                </a:cxn>
                <a:cxn ang="0">
                  <a:pos x="T2" y="T3"/>
                </a:cxn>
                <a:cxn ang="0">
                  <a:pos x="T4" y="T5"/>
                </a:cxn>
                <a:cxn ang="0">
                  <a:pos x="T6" y="T7"/>
                </a:cxn>
                <a:cxn ang="0">
                  <a:pos x="T8" y="T9"/>
                </a:cxn>
                <a:cxn ang="0">
                  <a:pos x="T10" y="T11"/>
                </a:cxn>
              </a:cxnLst>
              <a:rect l="0" t="0" r="r" b="b"/>
              <a:pathLst>
                <a:path w="7" h="5">
                  <a:moveTo>
                    <a:pt x="7" y="2"/>
                  </a:moveTo>
                  <a:lnTo>
                    <a:pt x="7" y="2"/>
                  </a:lnTo>
                  <a:cubicBezTo>
                    <a:pt x="6" y="3"/>
                    <a:pt x="5" y="4"/>
                    <a:pt x="4" y="5"/>
                  </a:cubicBezTo>
                  <a:cubicBezTo>
                    <a:pt x="3" y="4"/>
                    <a:pt x="2" y="3"/>
                    <a:pt x="0" y="2"/>
                  </a:cubicBezTo>
                  <a:lnTo>
                    <a:pt x="1" y="0"/>
                  </a:lnTo>
                  <a:cubicBezTo>
                    <a:pt x="3" y="0"/>
                    <a:pt x="5" y="1"/>
                    <a:pt x="7" y="2"/>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930" name="Freeform 1155">
              <a:extLst>
                <a:ext uri="{FF2B5EF4-FFF2-40B4-BE49-F238E27FC236}">
                  <a16:creationId xmlns:a16="http://schemas.microsoft.com/office/drawing/2014/main" id="{F91E944D-F635-4665-BEDF-2B8B7A93B872}"/>
                </a:ext>
              </a:extLst>
            </p:cNvPr>
            <p:cNvSpPr>
              <a:spLocks/>
            </p:cNvSpPr>
            <p:nvPr userDrawn="1"/>
          </p:nvSpPr>
          <p:spPr bwMode="auto">
            <a:xfrm>
              <a:off x="339" y="174"/>
              <a:ext cx="2" cy="4"/>
            </a:xfrm>
            <a:custGeom>
              <a:avLst/>
              <a:gdLst>
                <a:gd name="T0" fmla="*/ 1 w 5"/>
                <a:gd name="T1" fmla="*/ 0 h 8"/>
                <a:gd name="T2" fmla="*/ 1 w 5"/>
                <a:gd name="T3" fmla="*/ 0 h 8"/>
                <a:gd name="T4" fmla="*/ 5 w 5"/>
                <a:gd name="T5" fmla="*/ 3 h 8"/>
                <a:gd name="T6" fmla="*/ 1 w 5"/>
                <a:gd name="T7" fmla="*/ 8 h 8"/>
                <a:gd name="T8" fmla="*/ 0 w 5"/>
                <a:gd name="T9" fmla="*/ 7 h 8"/>
                <a:gd name="T10" fmla="*/ 1 w 5"/>
                <a:gd name="T11" fmla="*/ 0 h 8"/>
              </a:gdLst>
              <a:ahLst/>
              <a:cxnLst>
                <a:cxn ang="0">
                  <a:pos x="T0" y="T1"/>
                </a:cxn>
                <a:cxn ang="0">
                  <a:pos x="T2" y="T3"/>
                </a:cxn>
                <a:cxn ang="0">
                  <a:pos x="T4" y="T5"/>
                </a:cxn>
                <a:cxn ang="0">
                  <a:pos x="T6" y="T7"/>
                </a:cxn>
                <a:cxn ang="0">
                  <a:pos x="T8" y="T9"/>
                </a:cxn>
                <a:cxn ang="0">
                  <a:pos x="T10" y="T11"/>
                </a:cxn>
              </a:cxnLst>
              <a:rect l="0" t="0" r="r" b="b"/>
              <a:pathLst>
                <a:path w="5" h="8">
                  <a:moveTo>
                    <a:pt x="1" y="0"/>
                  </a:moveTo>
                  <a:lnTo>
                    <a:pt x="1" y="0"/>
                  </a:lnTo>
                  <a:cubicBezTo>
                    <a:pt x="2" y="1"/>
                    <a:pt x="4" y="2"/>
                    <a:pt x="5" y="3"/>
                  </a:cubicBezTo>
                  <a:cubicBezTo>
                    <a:pt x="3" y="5"/>
                    <a:pt x="2" y="7"/>
                    <a:pt x="1" y="8"/>
                  </a:cubicBezTo>
                  <a:lnTo>
                    <a:pt x="0" y="7"/>
                  </a:lnTo>
                  <a:lnTo>
                    <a:pt x="1" y="0"/>
                  </a:ln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931" name="Freeform 1156">
              <a:extLst>
                <a:ext uri="{FF2B5EF4-FFF2-40B4-BE49-F238E27FC236}">
                  <a16:creationId xmlns:a16="http://schemas.microsoft.com/office/drawing/2014/main" id="{8946640F-F737-4B58-BF37-5265349191F1}"/>
                </a:ext>
              </a:extLst>
            </p:cNvPr>
            <p:cNvSpPr>
              <a:spLocks/>
            </p:cNvSpPr>
            <p:nvPr userDrawn="1"/>
          </p:nvSpPr>
          <p:spPr bwMode="auto">
            <a:xfrm>
              <a:off x="338" y="178"/>
              <a:ext cx="1" cy="1"/>
            </a:xfrm>
            <a:custGeom>
              <a:avLst/>
              <a:gdLst>
                <a:gd name="T0" fmla="*/ 1 w 1"/>
                <a:gd name="T1" fmla="*/ 0 h 2"/>
                <a:gd name="T2" fmla="*/ 1 w 1"/>
                <a:gd name="T3" fmla="*/ 0 h 2"/>
                <a:gd name="T4" fmla="*/ 1 w 1"/>
                <a:gd name="T5" fmla="*/ 1 h 2"/>
                <a:gd name="T6" fmla="*/ 0 w 1"/>
                <a:gd name="T7" fmla="*/ 2 h 2"/>
                <a:gd name="T8" fmla="*/ 1 w 1"/>
                <a:gd name="T9" fmla="*/ 0 h 2"/>
              </a:gdLst>
              <a:ahLst/>
              <a:cxnLst>
                <a:cxn ang="0">
                  <a:pos x="T0" y="T1"/>
                </a:cxn>
                <a:cxn ang="0">
                  <a:pos x="T2" y="T3"/>
                </a:cxn>
                <a:cxn ang="0">
                  <a:pos x="T4" y="T5"/>
                </a:cxn>
                <a:cxn ang="0">
                  <a:pos x="T6" y="T7"/>
                </a:cxn>
                <a:cxn ang="0">
                  <a:pos x="T8" y="T9"/>
                </a:cxn>
              </a:cxnLst>
              <a:rect l="0" t="0" r="r" b="b"/>
              <a:pathLst>
                <a:path w="1" h="2">
                  <a:moveTo>
                    <a:pt x="1" y="0"/>
                  </a:moveTo>
                  <a:lnTo>
                    <a:pt x="1" y="0"/>
                  </a:lnTo>
                  <a:lnTo>
                    <a:pt x="1" y="1"/>
                  </a:lnTo>
                  <a:lnTo>
                    <a:pt x="0" y="2"/>
                  </a:lnTo>
                  <a:lnTo>
                    <a:pt x="1" y="0"/>
                  </a:ln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932" name="Freeform 1157">
              <a:extLst>
                <a:ext uri="{FF2B5EF4-FFF2-40B4-BE49-F238E27FC236}">
                  <a16:creationId xmlns:a16="http://schemas.microsoft.com/office/drawing/2014/main" id="{0F60AC83-D1CE-4894-A6B6-B9218A928C5D}"/>
                </a:ext>
              </a:extLst>
            </p:cNvPr>
            <p:cNvSpPr>
              <a:spLocks/>
            </p:cNvSpPr>
            <p:nvPr userDrawn="1"/>
          </p:nvSpPr>
          <p:spPr bwMode="auto">
            <a:xfrm>
              <a:off x="338" y="178"/>
              <a:ext cx="3" cy="4"/>
            </a:xfrm>
            <a:custGeom>
              <a:avLst/>
              <a:gdLst>
                <a:gd name="T0" fmla="*/ 1 w 7"/>
                <a:gd name="T1" fmla="*/ 3 h 9"/>
                <a:gd name="T2" fmla="*/ 1 w 7"/>
                <a:gd name="T3" fmla="*/ 3 h 9"/>
                <a:gd name="T4" fmla="*/ 3 w 7"/>
                <a:gd name="T5" fmla="*/ 0 h 9"/>
                <a:gd name="T6" fmla="*/ 7 w 7"/>
                <a:gd name="T7" fmla="*/ 5 h 9"/>
                <a:gd name="T8" fmla="*/ 3 w 7"/>
                <a:gd name="T9" fmla="*/ 9 h 9"/>
                <a:gd name="T10" fmla="*/ 0 w 7"/>
                <a:gd name="T11" fmla="*/ 6 h 9"/>
                <a:gd name="T12" fmla="*/ 1 w 7"/>
                <a:gd name="T13" fmla="*/ 3 h 9"/>
              </a:gdLst>
              <a:ahLst/>
              <a:cxnLst>
                <a:cxn ang="0">
                  <a:pos x="T0" y="T1"/>
                </a:cxn>
                <a:cxn ang="0">
                  <a:pos x="T2" y="T3"/>
                </a:cxn>
                <a:cxn ang="0">
                  <a:pos x="T4" y="T5"/>
                </a:cxn>
                <a:cxn ang="0">
                  <a:pos x="T6" y="T7"/>
                </a:cxn>
                <a:cxn ang="0">
                  <a:pos x="T8" y="T9"/>
                </a:cxn>
                <a:cxn ang="0">
                  <a:pos x="T10" y="T11"/>
                </a:cxn>
                <a:cxn ang="0">
                  <a:pos x="T12" y="T13"/>
                </a:cxn>
              </a:cxnLst>
              <a:rect l="0" t="0" r="r" b="b"/>
              <a:pathLst>
                <a:path w="7" h="9">
                  <a:moveTo>
                    <a:pt x="1" y="3"/>
                  </a:moveTo>
                  <a:lnTo>
                    <a:pt x="1" y="3"/>
                  </a:lnTo>
                  <a:cubicBezTo>
                    <a:pt x="1" y="2"/>
                    <a:pt x="2" y="1"/>
                    <a:pt x="3" y="0"/>
                  </a:cubicBezTo>
                  <a:cubicBezTo>
                    <a:pt x="4" y="2"/>
                    <a:pt x="6" y="4"/>
                    <a:pt x="7" y="5"/>
                  </a:cubicBezTo>
                  <a:cubicBezTo>
                    <a:pt x="6" y="7"/>
                    <a:pt x="5" y="8"/>
                    <a:pt x="3" y="9"/>
                  </a:cubicBezTo>
                  <a:cubicBezTo>
                    <a:pt x="2" y="8"/>
                    <a:pt x="1" y="7"/>
                    <a:pt x="0" y="6"/>
                  </a:cubicBezTo>
                  <a:lnTo>
                    <a:pt x="1" y="3"/>
                  </a:ln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933" name="Freeform 1158">
              <a:extLst>
                <a:ext uri="{FF2B5EF4-FFF2-40B4-BE49-F238E27FC236}">
                  <a16:creationId xmlns:a16="http://schemas.microsoft.com/office/drawing/2014/main" id="{1CC4C2C1-184D-49DA-87DF-7D8E6F6480CA}"/>
                </a:ext>
              </a:extLst>
            </p:cNvPr>
            <p:cNvSpPr>
              <a:spLocks/>
            </p:cNvSpPr>
            <p:nvPr userDrawn="1"/>
          </p:nvSpPr>
          <p:spPr bwMode="auto">
            <a:xfrm>
              <a:off x="337" y="181"/>
              <a:ext cx="2" cy="4"/>
            </a:xfrm>
            <a:custGeom>
              <a:avLst/>
              <a:gdLst>
                <a:gd name="T0" fmla="*/ 1 w 4"/>
                <a:gd name="T1" fmla="*/ 0 h 7"/>
                <a:gd name="T2" fmla="*/ 1 w 4"/>
                <a:gd name="T3" fmla="*/ 0 h 7"/>
                <a:gd name="T4" fmla="*/ 4 w 4"/>
                <a:gd name="T5" fmla="*/ 3 h 7"/>
                <a:gd name="T6" fmla="*/ 0 w 4"/>
                <a:gd name="T7" fmla="*/ 7 h 7"/>
                <a:gd name="T8" fmla="*/ 1 w 4"/>
                <a:gd name="T9" fmla="*/ 0 h 7"/>
              </a:gdLst>
              <a:ahLst/>
              <a:cxnLst>
                <a:cxn ang="0">
                  <a:pos x="T0" y="T1"/>
                </a:cxn>
                <a:cxn ang="0">
                  <a:pos x="T2" y="T3"/>
                </a:cxn>
                <a:cxn ang="0">
                  <a:pos x="T4" y="T5"/>
                </a:cxn>
                <a:cxn ang="0">
                  <a:pos x="T6" y="T7"/>
                </a:cxn>
                <a:cxn ang="0">
                  <a:pos x="T8" y="T9"/>
                </a:cxn>
              </a:cxnLst>
              <a:rect l="0" t="0" r="r" b="b"/>
              <a:pathLst>
                <a:path w="4" h="7">
                  <a:moveTo>
                    <a:pt x="1" y="0"/>
                  </a:moveTo>
                  <a:lnTo>
                    <a:pt x="1" y="0"/>
                  </a:lnTo>
                  <a:cubicBezTo>
                    <a:pt x="2" y="1"/>
                    <a:pt x="3" y="2"/>
                    <a:pt x="4" y="3"/>
                  </a:cubicBezTo>
                  <a:cubicBezTo>
                    <a:pt x="2" y="4"/>
                    <a:pt x="1" y="6"/>
                    <a:pt x="0" y="7"/>
                  </a:cubicBezTo>
                  <a:lnTo>
                    <a:pt x="1" y="0"/>
                  </a:ln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934" name="Freeform 1159">
              <a:extLst>
                <a:ext uri="{FF2B5EF4-FFF2-40B4-BE49-F238E27FC236}">
                  <a16:creationId xmlns:a16="http://schemas.microsoft.com/office/drawing/2014/main" id="{1454058C-6379-40E4-A7A0-705F4A820244}"/>
                </a:ext>
              </a:extLst>
            </p:cNvPr>
            <p:cNvSpPr>
              <a:spLocks/>
            </p:cNvSpPr>
            <p:nvPr userDrawn="1"/>
          </p:nvSpPr>
          <p:spPr bwMode="auto">
            <a:xfrm>
              <a:off x="337" y="185"/>
              <a:ext cx="2" cy="4"/>
            </a:xfrm>
            <a:custGeom>
              <a:avLst/>
              <a:gdLst>
                <a:gd name="T0" fmla="*/ 1 w 5"/>
                <a:gd name="T1" fmla="*/ 1 h 8"/>
                <a:gd name="T2" fmla="*/ 1 w 5"/>
                <a:gd name="T3" fmla="*/ 1 h 8"/>
                <a:gd name="T4" fmla="*/ 2 w 5"/>
                <a:gd name="T5" fmla="*/ 0 h 8"/>
                <a:gd name="T6" fmla="*/ 5 w 5"/>
                <a:gd name="T7" fmla="*/ 5 h 8"/>
                <a:gd name="T8" fmla="*/ 1 w 5"/>
                <a:gd name="T9" fmla="*/ 8 h 8"/>
                <a:gd name="T10" fmla="*/ 1 w 5"/>
                <a:gd name="T11" fmla="*/ 7 h 8"/>
                <a:gd name="T12" fmla="*/ 1 w 5"/>
                <a:gd name="T13" fmla="*/ 7 h 8"/>
                <a:gd name="T14" fmla="*/ 0 w 5"/>
                <a:gd name="T15" fmla="*/ 6 h 8"/>
                <a:gd name="T16" fmla="*/ 1 w 5"/>
                <a:gd name="T17" fmla="*/ 1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8">
                  <a:moveTo>
                    <a:pt x="1" y="1"/>
                  </a:moveTo>
                  <a:lnTo>
                    <a:pt x="1" y="1"/>
                  </a:lnTo>
                  <a:lnTo>
                    <a:pt x="2" y="0"/>
                  </a:lnTo>
                  <a:cubicBezTo>
                    <a:pt x="3" y="2"/>
                    <a:pt x="4" y="3"/>
                    <a:pt x="5" y="5"/>
                  </a:cubicBezTo>
                  <a:cubicBezTo>
                    <a:pt x="4" y="6"/>
                    <a:pt x="3" y="7"/>
                    <a:pt x="1" y="8"/>
                  </a:cubicBezTo>
                  <a:lnTo>
                    <a:pt x="1" y="7"/>
                  </a:lnTo>
                  <a:lnTo>
                    <a:pt x="1" y="7"/>
                  </a:lnTo>
                  <a:cubicBezTo>
                    <a:pt x="1" y="7"/>
                    <a:pt x="0" y="7"/>
                    <a:pt x="0" y="6"/>
                  </a:cubicBezTo>
                  <a:lnTo>
                    <a:pt x="1" y="1"/>
                  </a:ln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935" name="Freeform 1160">
              <a:extLst>
                <a:ext uri="{FF2B5EF4-FFF2-40B4-BE49-F238E27FC236}">
                  <a16:creationId xmlns:a16="http://schemas.microsoft.com/office/drawing/2014/main" id="{3A8F1022-3417-4622-8115-32B5433A37B1}"/>
                </a:ext>
              </a:extLst>
            </p:cNvPr>
            <p:cNvSpPr>
              <a:spLocks/>
            </p:cNvSpPr>
            <p:nvPr userDrawn="1"/>
          </p:nvSpPr>
          <p:spPr bwMode="auto">
            <a:xfrm>
              <a:off x="337" y="189"/>
              <a:ext cx="0" cy="1"/>
            </a:xfrm>
            <a:custGeom>
              <a:avLst/>
              <a:gdLst>
                <a:gd name="T0" fmla="*/ 1 w 1"/>
                <a:gd name="T1" fmla="*/ 1 h 2"/>
                <a:gd name="T2" fmla="*/ 1 w 1"/>
                <a:gd name="T3" fmla="*/ 1 h 2"/>
                <a:gd name="T4" fmla="*/ 0 w 1"/>
                <a:gd name="T5" fmla="*/ 2 h 2"/>
                <a:gd name="T6" fmla="*/ 0 w 1"/>
                <a:gd name="T7" fmla="*/ 0 h 2"/>
                <a:gd name="T8" fmla="*/ 1 w 1"/>
                <a:gd name="T9" fmla="*/ 1 h 2"/>
              </a:gdLst>
              <a:ahLst/>
              <a:cxnLst>
                <a:cxn ang="0">
                  <a:pos x="T0" y="T1"/>
                </a:cxn>
                <a:cxn ang="0">
                  <a:pos x="T2" y="T3"/>
                </a:cxn>
                <a:cxn ang="0">
                  <a:pos x="T4" y="T5"/>
                </a:cxn>
                <a:cxn ang="0">
                  <a:pos x="T6" y="T7"/>
                </a:cxn>
                <a:cxn ang="0">
                  <a:pos x="T8" y="T9"/>
                </a:cxn>
              </a:cxnLst>
              <a:rect l="0" t="0" r="r" b="b"/>
              <a:pathLst>
                <a:path w="1" h="2">
                  <a:moveTo>
                    <a:pt x="1" y="1"/>
                  </a:moveTo>
                  <a:lnTo>
                    <a:pt x="1" y="1"/>
                  </a:lnTo>
                  <a:cubicBezTo>
                    <a:pt x="0" y="1"/>
                    <a:pt x="0" y="2"/>
                    <a:pt x="0" y="2"/>
                  </a:cubicBezTo>
                  <a:cubicBezTo>
                    <a:pt x="0" y="1"/>
                    <a:pt x="0" y="1"/>
                    <a:pt x="0" y="0"/>
                  </a:cubicBezTo>
                  <a:lnTo>
                    <a:pt x="1" y="1"/>
                  </a:ln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936" name="Freeform 1161">
              <a:extLst>
                <a:ext uri="{FF2B5EF4-FFF2-40B4-BE49-F238E27FC236}">
                  <a16:creationId xmlns:a16="http://schemas.microsoft.com/office/drawing/2014/main" id="{C3113EAA-929C-42AB-A0D2-B25A905FB179}"/>
                </a:ext>
              </a:extLst>
            </p:cNvPr>
            <p:cNvSpPr>
              <a:spLocks/>
            </p:cNvSpPr>
            <p:nvPr userDrawn="1"/>
          </p:nvSpPr>
          <p:spPr bwMode="auto">
            <a:xfrm>
              <a:off x="342" y="196"/>
              <a:ext cx="3" cy="2"/>
            </a:xfrm>
            <a:custGeom>
              <a:avLst/>
              <a:gdLst>
                <a:gd name="T0" fmla="*/ 0 w 5"/>
                <a:gd name="T1" fmla="*/ 2 h 4"/>
                <a:gd name="T2" fmla="*/ 0 w 5"/>
                <a:gd name="T3" fmla="*/ 2 h 4"/>
                <a:gd name="T4" fmla="*/ 4 w 5"/>
                <a:gd name="T5" fmla="*/ 0 h 4"/>
                <a:gd name="T6" fmla="*/ 5 w 5"/>
                <a:gd name="T7" fmla="*/ 2 h 4"/>
                <a:gd name="T8" fmla="*/ 4 w 5"/>
                <a:gd name="T9" fmla="*/ 4 h 4"/>
                <a:gd name="T10" fmla="*/ 0 w 5"/>
                <a:gd name="T11" fmla="*/ 2 h 4"/>
              </a:gdLst>
              <a:ahLst/>
              <a:cxnLst>
                <a:cxn ang="0">
                  <a:pos x="T0" y="T1"/>
                </a:cxn>
                <a:cxn ang="0">
                  <a:pos x="T2" y="T3"/>
                </a:cxn>
                <a:cxn ang="0">
                  <a:pos x="T4" y="T5"/>
                </a:cxn>
                <a:cxn ang="0">
                  <a:pos x="T6" y="T7"/>
                </a:cxn>
                <a:cxn ang="0">
                  <a:pos x="T8" y="T9"/>
                </a:cxn>
                <a:cxn ang="0">
                  <a:pos x="T10" y="T11"/>
                </a:cxn>
              </a:cxnLst>
              <a:rect l="0" t="0" r="r" b="b"/>
              <a:pathLst>
                <a:path w="5" h="4">
                  <a:moveTo>
                    <a:pt x="0" y="2"/>
                  </a:moveTo>
                  <a:lnTo>
                    <a:pt x="0" y="2"/>
                  </a:lnTo>
                  <a:cubicBezTo>
                    <a:pt x="2" y="2"/>
                    <a:pt x="3" y="1"/>
                    <a:pt x="4" y="0"/>
                  </a:cubicBezTo>
                  <a:lnTo>
                    <a:pt x="5" y="2"/>
                  </a:lnTo>
                  <a:cubicBezTo>
                    <a:pt x="4" y="3"/>
                    <a:pt x="4" y="3"/>
                    <a:pt x="4" y="4"/>
                  </a:cubicBezTo>
                  <a:cubicBezTo>
                    <a:pt x="3" y="3"/>
                    <a:pt x="2" y="3"/>
                    <a:pt x="0" y="2"/>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937" name="Freeform 1162">
              <a:extLst>
                <a:ext uri="{FF2B5EF4-FFF2-40B4-BE49-F238E27FC236}">
                  <a16:creationId xmlns:a16="http://schemas.microsoft.com/office/drawing/2014/main" id="{926D24FA-854A-4F9A-9C26-691A15A3919F}"/>
                </a:ext>
              </a:extLst>
            </p:cNvPr>
            <p:cNvSpPr>
              <a:spLocks/>
            </p:cNvSpPr>
            <p:nvPr userDrawn="1"/>
          </p:nvSpPr>
          <p:spPr bwMode="auto">
            <a:xfrm>
              <a:off x="343" y="195"/>
              <a:ext cx="1" cy="0"/>
            </a:xfrm>
            <a:custGeom>
              <a:avLst/>
              <a:gdLst>
                <a:gd name="T0" fmla="*/ 1 w 1"/>
                <a:gd name="T1" fmla="*/ 1 h 1"/>
                <a:gd name="T2" fmla="*/ 1 w 1"/>
                <a:gd name="T3" fmla="*/ 1 h 1"/>
                <a:gd name="T4" fmla="*/ 0 w 1"/>
                <a:gd name="T5" fmla="*/ 0 h 1"/>
                <a:gd name="T6" fmla="*/ 1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lnTo>
                    <a:pt x="1" y="1"/>
                  </a:lnTo>
                  <a:cubicBezTo>
                    <a:pt x="1" y="1"/>
                    <a:pt x="0" y="0"/>
                    <a:pt x="0" y="0"/>
                  </a:cubicBezTo>
                  <a:lnTo>
                    <a:pt x="1" y="0"/>
                  </a:lnTo>
                  <a:lnTo>
                    <a:pt x="1" y="1"/>
                  </a:ln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938" name="Freeform 1163">
              <a:extLst>
                <a:ext uri="{FF2B5EF4-FFF2-40B4-BE49-F238E27FC236}">
                  <a16:creationId xmlns:a16="http://schemas.microsoft.com/office/drawing/2014/main" id="{E9A81FEE-6E13-48F2-A389-77171DBE4B6F}"/>
                </a:ext>
              </a:extLst>
            </p:cNvPr>
            <p:cNvSpPr>
              <a:spLocks/>
            </p:cNvSpPr>
            <p:nvPr userDrawn="1"/>
          </p:nvSpPr>
          <p:spPr bwMode="auto">
            <a:xfrm>
              <a:off x="344" y="193"/>
              <a:ext cx="2" cy="3"/>
            </a:xfrm>
            <a:custGeom>
              <a:avLst/>
              <a:gdLst>
                <a:gd name="T0" fmla="*/ 0 w 6"/>
                <a:gd name="T1" fmla="*/ 3 h 7"/>
                <a:gd name="T2" fmla="*/ 0 w 6"/>
                <a:gd name="T3" fmla="*/ 3 h 7"/>
                <a:gd name="T4" fmla="*/ 6 w 6"/>
                <a:gd name="T5" fmla="*/ 0 h 7"/>
                <a:gd name="T6" fmla="*/ 2 w 6"/>
                <a:gd name="T7" fmla="*/ 7 h 7"/>
                <a:gd name="T8" fmla="*/ 2 w 6"/>
                <a:gd name="T9" fmla="*/ 6 h 7"/>
                <a:gd name="T10" fmla="*/ 2 w 6"/>
                <a:gd name="T11" fmla="*/ 6 h 7"/>
                <a:gd name="T12" fmla="*/ 1 w 6"/>
                <a:gd name="T13" fmla="*/ 5 h 7"/>
                <a:gd name="T14" fmla="*/ 0 w 6"/>
                <a:gd name="T15" fmla="*/ 3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7">
                  <a:moveTo>
                    <a:pt x="0" y="3"/>
                  </a:moveTo>
                  <a:lnTo>
                    <a:pt x="0" y="3"/>
                  </a:lnTo>
                  <a:cubicBezTo>
                    <a:pt x="3" y="2"/>
                    <a:pt x="4" y="1"/>
                    <a:pt x="6" y="0"/>
                  </a:cubicBezTo>
                  <a:cubicBezTo>
                    <a:pt x="4" y="2"/>
                    <a:pt x="3" y="5"/>
                    <a:pt x="2" y="7"/>
                  </a:cubicBezTo>
                  <a:lnTo>
                    <a:pt x="2" y="6"/>
                  </a:lnTo>
                  <a:lnTo>
                    <a:pt x="2" y="6"/>
                  </a:lnTo>
                  <a:lnTo>
                    <a:pt x="1" y="5"/>
                  </a:lnTo>
                  <a:cubicBezTo>
                    <a:pt x="1" y="5"/>
                    <a:pt x="1" y="4"/>
                    <a:pt x="0" y="3"/>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939" name="Freeform 1164">
              <a:extLst>
                <a:ext uri="{FF2B5EF4-FFF2-40B4-BE49-F238E27FC236}">
                  <a16:creationId xmlns:a16="http://schemas.microsoft.com/office/drawing/2014/main" id="{1DCBF28D-B22B-47B5-B06F-BEF149444E3E}"/>
                </a:ext>
              </a:extLst>
            </p:cNvPr>
            <p:cNvSpPr>
              <a:spLocks/>
            </p:cNvSpPr>
            <p:nvPr userDrawn="1"/>
          </p:nvSpPr>
          <p:spPr bwMode="auto">
            <a:xfrm>
              <a:off x="345" y="189"/>
              <a:ext cx="3" cy="4"/>
            </a:xfrm>
            <a:custGeom>
              <a:avLst/>
              <a:gdLst>
                <a:gd name="T0" fmla="*/ 3 w 6"/>
                <a:gd name="T1" fmla="*/ 8 h 9"/>
                <a:gd name="T2" fmla="*/ 3 w 6"/>
                <a:gd name="T3" fmla="*/ 8 h 9"/>
                <a:gd name="T4" fmla="*/ 3 w 6"/>
                <a:gd name="T5" fmla="*/ 9 h 9"/>
                <a:gd name="T6" fmla="*/ 0 w 6"/>
                <a:gd name="T7" fmla="*/ 4 h 9"/>
                <a:gd name="T8" fmla="*/ 4 w 6"/>
                <a:gd name="T9" fmla="*/ 0 h 9"/>
                <a:gd name="T10" fmla="*/ 6 w 6"/>
                <a:gd name="T11" fmla="*/ 3 h 9"/>
                <a:gd name="T12" fmla="*/ 3 w 6"/>
                <a:gd name="T13" fmla="*/ 8 h 9"/>
              </a:gdLst>
              <a:ahLst/>
              <a:cxnLst>
                <a:cxn ang="0">
                  <a:pos x="T0" y="T1"/>
                </a:cxn>
                <a:cxn ang="0">
                  <a:pos x="T2" y="T3"/>
                </a:cxn>
                <a:cxn ang="0">
                  <a:pos x="T4" y="T5"/>
                </a:cxn>
                <a:cxn ang="0">
                  <a:pos x="T6" y="T7"/>
                </a:cxn>
                <a:cxn ang="0">
                  <a:pos x="T8" y="T9"/>
                </a:cxn>
                <a:cxn ang="0">
                  <a:pos x="T10" y="T11"/>
                </a:cxn>
                <a:cxn ang="0">
                  <a:pos x="T12" y="T13"/>
                </a:cxn>
              </a:cxnLst>
              <a:rect l="0" t="0" r="r" b="b"/>
              <a:pathLst>
                <a:path w="6" h="9">
                  <a:moveTo>
                    <a:pt x="3" y="8"/>
                  </a:moveTo>
                  <a:lnTo>
                    <a:pt x="3" y="8"/>
                  </a:lnTo>
                  <a:lnTo>
                    <a:pt x="3" y="9"/>
                  </a:lnTo>
                  <a:cubicBezTo>
                    <a:pt x="2" y="7"/>
                    <a:pt x="1" y="5"/>
                    <a:pt x="0" y="4"/>
                  </a:cubicBezTo>
                  <a:cubicBezTo>
                    <a:pt x="1" y="2"/>
                    <a:pt x="3" y="1"/>
                    <a:pt x="4" y="0"/>
                  </a:cubicBezTo>
                  <a:cubicBezTo>
                    <a:pt x="5" y="1"/>
                    <a:pt x="5" y="2"/>
                    <a:pt x="6" y="3"/>
                  </a:cubicBezTo>
                  <a:cubicBezTo>
                    <a:pt x="5" y="5"/>
                    <a:pt x="4" y="6"/>
                    <a:pt x="3" y="8"/>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940" name="Freeform 1165">
              <a:extLst>
                <a:ext uri="{FF2B5EF4-FFF2-40B4-BE49-F238E27FC236}">
                  <a16:creationId xmlns:a16="http://schemas.microsoft.com/office/drawing/2014/main" id="{50709FF0-5DAF-4543-BFA1-92EC1DB9F994}"/>
                </a:ext>
              </a:extLst>
            </p:cNvPr>
            <p:cNvSpPr>
              <a:spLocks/>
            </p:cNvSpPr>
            <p:nvPr userDrawn="1"/>
          </p:nvSpPr>
          <p:spPr bwMode="auto">
            <a:xfrm>
              <a:off x="335" y="172"/>
              <a:ext cx="4" cy="14"/>
            </a:xfrm>
            <a:custGeom>
              <a:avLst/>
              <a:gdLst>
                <a:gd name="T0" fmla="*/ 5 w 9"/>
                <a:gd name="T1" fmla="*/ 0 h 32"/>
                <a:gd name="T2" fmla="*/ 5 w 9"/>
                <a:gd name="T3" fmla="*/ 0 h 32"/>
                <a:gd name="T4" fmla="*/ 9 w 9"/>
                <a:gd name="T5" fmla="*/ 1 h 32"/>
                <a:gd name="T6" fmla="*/ 2 w 9"/>
                <a:gd name="T7" fmla="*/ 32 h 32"/>
                <a:gd name="T8" fmla="*/ 2 w 9"/>
                <a:gd name="T9" fmla="*/ 31 h 32"/>
                <a:gd name="T10" fmla="*/ 1 w 9"/>
                <a:gd name="T11" fmla="*/ 32 h 32"/>
                <a:gd name="T12" fmla="*/ 0 w 9"/>
                <a:gd name="T13" fmla="*/ 32 h 32"/>
                <a:gd name="T14" fmla="*/ 5 w 9"/>
                <a:gd name="T15" fmla="*/ 0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32">
                  <a:moveTo>
                    <a:pt x="5" y="0"/>
                  </a:moveTo>
                  <a:lnTo>
                    <a:pt x="5" y="0"/>
                  </a:lnTo>
                  <a:cubicBezTo>
                    <a:pt x="6" y="0"/>
                    <a:pt x="8" y="0"/>
                    <a:pt x="9" y="1"/>
                  </a:cubicBezTo>
                  <a:lnTo>
                    <a:pt x="2" y="32"/>
                  </a:lnTo>
                  <a:cubicBezTo>
                    <a:pt x="2" y="32"/>
                    <a:pt x="2" y="32"/>
                    <a:pt x="2" y="31"/>
                  </a:cubicBezTo>
                  <a:lnTo>
                    <a:pt x="1" y="32"/>
                  </a:lnTo>
                  <a:cubicBezTo>
                    <a:pt x="1" y="32"/>
                    <a:pt x="1" y="32"/>
                    <a:pt x="0" y="32"/>
                  </a:cubicBezTo>
                  <a:lnTo>
                    <a:pt x="5" y="0"/>
                  </a:ln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941" name="Freeform 1166">
              <a:extLst>
                <a:ext uri="{FF2B5EF4-FFF2-40B4-BE49-F238E27FC236}">
                  <a16:creationId xmlns:a16="http://schemas.microsoft.com/office/drawing/2014/main" id="{7C358694-70C6-4739-8B14-B4A8FDA7F723}"/>
                </a:ext>
              </a:extLst>
            </p:cNvPr>
            <p:cNvSpPr>
              <a:spLocks/>
            </p:cNvSpPr>
            <p:nvPr userDrawn="1"/>
          </p:nvSpPr>
          <p:spPr bwMode="auto">
            <a:xfrm>
              <a:off x="339" y="176"/>
              <a:ext cx="4" cy="4"/>
            </a:xfrm>
            <a:custGeom>
              <a:avLst/>
              <a:gdLst>
                <a:gd name="T0" fmla="*/ 4 w 8"/>
                <a:gd name="T1" fmla="*/ 0 h 9"/>
                <a:gd name="T2" fmla="*/ 4 w 8"/>
                <a:gd name="T3" fmla="*/ 0 h 9"/>
                <a:gd name="T4" fmla="*/ 8 w 8"/>
                <a:gd name="T5" fmla="*/ 5 h 9"/>
                <a:gd name="T6" fmla="*/ 5 w 8"/>
                <a:gd name="T7" fmla="*/ 9 h 9"/>
                <a:gd name="T8" fmla="*/ 0 w 8"/>
                <a:gd name="T9" fmla="*/ 5 h 9"/>
                <a:gd name="T10" fmla="*/ 4 w 8"/>
                <a:gd name="T11" fmla="*/ 0 h 9"/>
              </a:gdLst>
              <a:ahLst/>
              <a:cxnLst>
                <a:cxn ang="0">
                  <a:pos x="T0" y="T1"/>
                </a:cxn>
                <a:cxn ang="0">
                  <a:pos x="T2" y="T3"/>
                </a:cxn>
                <a:cxn ang="0">
                  <a:pos x="T4" y="T5"/>
                </a:cxn>
                <a:cxn ang="0">
                  <a:pos x="T6" y="T7"/>
                </a:cxn>
                <a:cxn ang="0">
                  <a:pos x="T8" y="T9"/>
                </a:cxn>
                <a:cxn ang="0">
                  <a:pos x="T10" y="T11"/>
                </a:cxn>
              </a:cxnLst>
              <a:rect l="0" t="0" r="r" b="b"/>
              <a:pathLst>
                <a:path w="8" h="9">
                  <a:moveTo>
                    <a:pt x="4" y="0"/>
                  </a:moveTo>
                  <a:lnTo>
                    <a:pt x="4" y="0"/>
                  </a:lnTo>
                  <a:cubicBezTo>
                    <a:pt x="6" y="1"/>
                    <a:pt x="7" y="3"/>
                    <a:pt x="8" y="5"/>
                  </a:cubicBezTo>
                  <a:cubicBezTo>
                    <a:pt x="7" y="6"/>
                    <a:pt x="6" y="8"/>
                    <a:pt x="5" y="9"/>
                  </a:cubicBezTo>
                  <a:cubicBezTo>
                    <a:pt x="3" y="8"/>
                    <a:pt x="2" y="6"/>
                    <a:pt x="0" y="5"/>
                  </a:cubicBezTo>
                  <a:cubicBezTo>
                    <a:pt x="2" y="3"/>
                    <a:pt x="3" y="1"/>
                    <a:pt x="4" y="0"/>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942" name="Freeform 1167">
              <a:extLst>
                <a:ext uri="{FF2B5EF4-FFF2-40B4-BE49-F238E27FC236}">
                  <a16:creationId xmlns:a16="http://schemas.microsoft.com/office/drawing/2014/main" id="{5289D065-0C3E-496A-A59C-270227A2948A}"/>
                </a:ext>
              </a:extLst>
            </p:cNvPr>
            <p:cNvSpPr>
              <a:spLocks/>
            </p:cNvSpPr>
            <p:nvPr userDrawn="1"/>
          </p:nvSpPr>
          <p:spPr bwMode="auto">
            <a:xfrm>
              <a:off x="343" y="176"/>
              <a:ext cx="4" cy="5"/>
            </a:xfrm>
            <a:custGeom>
              <a:avLst/>
              <a:gdLst>
                <a:gd name="T0" fmla="*/ 4 w 8"/>
                <a:gd name="T1" fmla="*/ 11 h 11"/>
                <a:gd name="T2" fmla="*/ 4 w 8"/>
                <a:gd name="T3" fmla="*/ 11 h 11"/>
                <a:gd name="T4" fmla="*/ 0 w 8"/>
                <a:gd name="T5" fmla="*/ 6 h 11"/>
                <a:gd name="T6" fmla="*/ 4 w 8"/>
                <a:gd name="T7" fmla="*/ 0 h 11"/>
                <a:gd name="T8" fmla="*/ 8 w 8"/>
                <a:gd name="T9" fmla="*/ 5 h 11"/>
                <a:gd name="T10" fmla="*/ 4 w 8"/>
                <a:gd name="T11" fmla="*/ 11 h 11"/>
              </a:gdLst>
              <a:ahLst/>
              <a:cxnLst>
                <a:cxn ang="0">
                  <a:pos x="T0" y="T1"/>
                </a:cxn>
                <a:cxn ang="0">
                  <a:pos x="T2" y="T3"/>
                </a:cxn>
                <a:cxn ang="0">
                  <a:pos x="T4" y="T5"/>
                </a:cxn>
                <a:cxn ang="0">
                  <a:pos x="T6" y="T7"/>
                </a:cxn>
                <a:cxn ang="0">
                  <a:pos x="T8" y="T9"/>
                </a:cxn>
                <a:cxn ang="0">
                  <a:pos x="T10" y="T11"/>
                </a:cxn>
              </a:cxnLst>
              <a:rect l="0" t="0" r="r" b="b"/>
              <a:pathLst>
                <a:path w="8" h="11">
                  <a:moveTo>
                    <a:pt x="4" y="11"/>
                  </a:moveTo>
                  <a:lnTo>
                    <a:pt x="4" y="11"/>
                  </a:lnTo>
                  <a:cubicBezTo>
                    <a:pt x="3" y="9"/>
                    <a:pt x="2" y="7"/>
                    <a:pt x="0" y="6"/>
                  </a:cubicBezTo>
                  <a:cubicBezTo>
                    <a:pt x="2" y="4"/>
                    <a:pt x="3" y="2"/>
                    <a:pt x="4" y="0"/>
                  </a:cubicBezTo>
                  <a:cubicBezTo>
                    <a:pt x="6" y="2"/>
                    <a:pt x="7" y="4"/>
                    <a:pt x="8" y="5"/>
                  </a:cubicBezTo>
                  <a:cubicBezTo>
                    <a:pt x="7" y="7"/>
                    <a:pt x="6" y="9"/>
                    <a:pt x="4" y="11"/>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943" name="Freeform 1168">
              <a:extLst>
                <a:ext uri="{FF2B5EF4-FFF2-40B4-BE49-F238E27FC236}">
                  <a16:creationId xmlns:a16="http://schemas.microsoft.com/office/drawing/2014/main" id="{CE4A8671-6F55-4ACD-B2E0-067C9A59CE55}"/>
                </a:ext>
              </a:extLst>
            </p:cNvPr>
            <p:cNvSpPr>
              <a:spLocks/>
            </p:cNvSpPr>
            <p:nvPr userDrawn="1"/>
          </p:nvSpPr>
          <p:spPr bwMode="auto">
            <a:xfrm>
              <a:off x="341" y="178"/>
              <a:ext cx="4" cy="5"/>
            </a:xfrm>
            <a:custGeom>
              <a:avLst/>
              <a:gdLst>
                <a:gd name="T0" fmla="*/ 4 w 8"/>
                <a:gd name="T1" fmla="*/ 10 h 10"/>
                <a:gd name="T2" fmla="*/ 4 w 8"/>
                <a:gd name="T3" fmla="*/ 10 h 10"/>
                <a:gd name="T4" fmla="*/ 0 w 8"/>
                <a:gd name="T5" fmla="*/ 5 h 10"/>
                <a:gd name="T6" fmla="*/ 4 w 8"/>
                <a:gd name="T7" fmla="*/ 0 h 10"/>
                <a:gd name="T8" fmla="*/ 8 w 8"/>
                <a:gd name="T9" fmla="*/ 5 h 10"/>
                <a:gd name="T10" fmla="*/ 4 w 8"/>
                <a:gd name="T11" fmla="*/ 10 h 10"/>
              </a:gdLst>
              <a:ahLst/>
              <a:cxnLst>
                <a:cxn ang="0">
                  <a:pos x="T0" y="T1"/>
                </a:cxn>
                <a:cxn ang="0">
                  <a:pos x="T2" y="T3"/>
                </a:cxn>
                <a:cxn ang="0">
                  <a:pos x="T4" y="T5"/>
                </a:cxn>
                <a:cxn ang="0">
                  <a:pos x="T6" y="T7"/>
                </a:cxn>
                <a:cxn ang="0">
                  <a:pos x="T8" y="T9"/>
                </a:cxn>
                <a:cxn ang="0">
                  <a:pos x="T10" y="T11"/>
                </a:cxn>
              </a:cxnLst>
              <a:rect l="0" t="0" r="r" b="b"/>
              <a:pathLst>
                <a:path w="8" h="10">
                  <a:moveTo>
                    <a:pt x="4" y="10"/>
                  </a:moveTo>
                  <a:lnTo>
                    <a:pt x="4" y="10"/>
                  </a:lnTo>
                  <a:cubicBezTo>
                    <a:pt x="3" y="8"/>
                    <a:pt x="2" y="7"/>
                    <a:pt x="0" y="5"/>
                  </a:cubicBezTo>
                  <a:cubicBezTo>
                    <a:pt x="2" y="3"/>
                    <a:pt x="3" y="2"/>
                    <a:pt x="4" y="0"/>
                  </a:cubicBezTo>
                  <a:cubicBezTo>
                    <a:pt x="5" y="2"/>
                    <a:pt x="7" y="4"/>
                    <a:pt x="8" y="5"/>
                  </a:cubicBezTo>
                  <a:cubicBezTo>
                    <a:pt x="7" y="7"/>
                    <a:pt x="5" y="8"/>
                    <a:pt x="4" y="10"/>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944" name="Freeform 1169">
              <a:extLst>
                <a:ext uri="{FF2B5EF4-FFF2-40B4-BE49-F238E27FC236}">
                  <a16:creationId xmlns:a16="http://schemas.microsoft.com/office/drawing/2014/main" id="{ECCFC242-9139-4CF4-82C6-5ACCF49AD3D9}"/>
                </a:ext>
              </a:extLst>
            </p:cNvPr>
            <p:cNvSpPr>
              <a:spLocks/>
            </p:cNvSpPr>
            <p:nvPr userDrawn="1"/>
          </p:nvSpPr>
          <p:spPr bwMode="auto">
            <a:xfrm>
              <a:off x="340" y="181"/>
              <a:ext cx="3" cy="4"/>
            </a:xfrm>
            <a:custGeom>
              <a:avLst/>
              <a:gdLst>
                <a:gd name="T0" fmla="*/ 4 w 8"/>
                <a:gd name="T1" fmla="*/ 9 h 9"/>
                <a:gd name="T2" fmla="*/ 4 w 8"/>
                <a:gd name="T3" fmla="*/ 9 h 9"/>
                <a:gd name="T4" fmla="*/ 0 w 8"/>
                <a:gd name="T5" fmla="*/ 4 h 9"/>
                <a:gd name="T6" fmla="*/ 4 w 8"/>
                <a:gd name="T7" fmla="*/ 0 h 9"/>
                <a:gd name="T8" fmla="*/ 8 w 8"/>
                <a:gd name="T9" fmla="*/ 4 h 9"/>
                <a:gd name="T10" fmla="*/ 4 w 8"/>
                <a:gd name="T11" fmla="*/ 9 h 9"/>
              </a:gdLst>
              <a:ahLst/>
              <a:cxnLst>
                <a:cxn ang="0">
                  <a:pos x="T0" y="T1"/>
                </a:cxn>
                <a:cxn ang="0">
                  <a:pos x="T2" y="T3"/>
                </a:cxn>
                <a:cxn ang="0">
                  <a:pos x="T4" y="T5"/>
                </a:cxn>
                <a:cxn ang="0">
                  <a:pos x="T6" y="T7"/>
                </a:cxn>
                <a:cxn ang="0">
                  <a:pos x="T8" y="T9"/>
                </a:cxn>
                <a:cxn ang="0">
                  <a:pos x="T10" y="T11"/>
                </a:cxn>
              </a:cxnLst>
              <a:rect l="0" t="0" r="r" b="b"/>
              <a:pathLst>
                <a:path w="8" h="9">
                  <a:moveTo>
                    <a:pt x="4" y="9"/>
                  </a:moveTo>
                  <a:lnTo>
                    <a:pt x="4" y="9"/>
                  </a:lnTo>
                  <a:cubicBezTo>
                    <a:pt x="2" y="7"/>
                    <a:pt x="1" y="6"/>
                    <a:pt x="0" y="4"/>
                  </a:cubicBezTo>
                  <a:cubicBezTo>
                    <a:pt x="1" y="3"/>
                    <a:pt x="2" y="1"/>
                    <a:pt x="4" y="0"/>
                  </a:cubicBezTo>
                  <a:cubicBezTo>
                    <a:pt x="5" y="1"/>
                    <a:pt x="6" y="3"/>
                    <a:pt x="8" y="4"/>
                  </a:cubicBezTo>
                  <a:cubicBezTo>
                    <a:pt x="6" y="6"/>
                    <a:pt x="5" y="7"/>
                    <a:pt x="4" y="9"/>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945" name="Freeform 1170">
              <a:extLst>
                <a:ext uri="{FF2B5EF4-FFF2-40B4-BE49-F238E27FC236}">
                  <a16:creationId xmlns:a16="http://schemas.microsoft.com/office/drawing/2014/main" id="{4F7EF677-330B-4F2D-A840-86B662224C8D}"/>
                </a:ext>
              </a:extLst>
            </p:cNvPr>
            <p:cNvSpPr>
              <a:spLocks/>
            </p:cNvSpPr>
            <p:nvPr userDrawn="1"/>
          </p:nvSpPr>
          <p:spPr bwMode="auto">
            <a:xfrm>
              <a:off x="337" y="183"/>
              <a:ext cx="4" cy="4"/>
            </a:xfrm>
            <a:custGeom>
              <a:avLst/>
              <a:gdLst>
                <a:gd name="T0" fmla="*/ 4 w 8"/>
                <a:gd name="T1" fmla="*/ 8 h 8"/>
                <a:gd name="T2" fmla="*/ 4 w 8"/>
                <a:gd name="T3" fmla="*/ 8 h 8"/>
                <a:gd name="T4" fmla="*/ 0 w 8"/>
                <a:gd name="T5" fmla="*/ 4 h 8"/>
                <a:gd name="T6" fmla="*/ 4 w 8"/>
                <a:gd name="T7" fmla="*/ 0 h 8"/>
                <a:gd name="T8" fmla="*/ 8 w 8"/>
                <a:gd name="T9" fmla="*/ 4 h 8"/>
                <a:gd name="T10" fmla="*/ 4 w 8"/>
                <a:gd name="T11" fmla="*/ 8 h 8"/>
              </a:gdLst>
              <a:ahLst/>
              <a:cxnLst>
                <a:cxn ang="0">
                  <a:pos x="T0" y="T1"/>
                </a:cxn>
                <a:cxn ang="0">
                  <a:pos x="T2" y="T3"/>
                </a:cxn>
                <a:cxn ang="0">
                  <a:pos x="T4" y="T5"/>
                </a:cxn>
                <a:cxn ang="0">
                  <a:pos x="T6" y="T7"/>
                </a:cxn>
                <a:cxn ang="0">
                  <a:pos x="T8" y="T9"/>
                </a:cxn>
                <a:cxn ang="0">
                  <a:pos x="T10" y="T11"/>
                </a:cxn>
              </a:cxnLst>
              <a:rect l="0" t="0" r="r" b="b"/>
              <a:pathLst>
                <a:path w="8" h="8">
                  <a:moveTo>
                    <a:pt x="4" y="8"/>
                  </a:moveTo>
                  <a:lnTo>
                    <a:pt x="4" y="8"/>
                  </a:lnTo>
                  <a:cubicBezTo>
                    <a:pt x="3" y="7"/>
                    <a:pt x="2" y="5"/>
                    <a:pt x="0" y="4"/>
                  </a:cubicBezTo>
                  <a:cubicBezTo>
                    <a:pt x="2" y="2"/>
                    <a:pt x="3" y="1"/>
                    <a:pt x="4" y="0"/>
                  </a:cubicBezTo>
                  <a:cubicBezTo>
                    <a:pt x="6" y="1"/>
                    <a:pt x="7" y="3"/>
                    <a:pt x="8" y="4"/>
                  </a:cubicBezTo>
                  <a:cubicBezTo>
                    <a:pt x="7" y="6"/>
                    <a:pt x="5" y="7"/>
                    <a:pt x="4" y="8"/>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946" name="Freeform 1171">
              <a:extLst>
                <a:ext uri="{FF2B5EF4-FFF2-40B4-BE49-F238E27FC236}">
                  <a16:creationId xmlns:a16="http://schemas.microsoft.com/office/drawing/2014/main" id="{DD3F202F-01B4-4D05-9FD4-ECBF83488F88}"/>
                </a:ext>
              </a:extLst>
            </p:cNvPr>
            <p:cNvSpPr>
              <a:spLocks/>
            </p:cNvSpPr>
            <p:nvPr userDrawn="1"/>
          </p:nvSpPr>
          <p:spPr bwMode="auto">
            <a:xfrm>
              <a:off x="345" y="178"/>
              <a:ext cx="4" cy="5"/>
            </a:xfrm>
            <a:custGeom>
              <a:avLst/>
              <a:gdLst>
                <a:gd name="T0" fmla="*/ 4 w 8"/>
                <a:gd name="T1" fmla="*/ 11 h 11"/>
                <a:gd name="T2" fmla="*/ 4 w 8"/>
                <a:gd name="T3" fmla="*/ 11 h 11"/>
                <a:gd name="T4" fmla="*/ 0 w 8"/>
                <a:gd name="T5" fmla="*/ 5 h 11"/>
                <a:gd name="T6" fmla="*/ 4 w 8"/>
                <a:gd name="T7" fmla="*/ 0 h 11"/>
                <a:gd name="T8" fmla="*/ 8 w 8"/>
                <a:gd name="T9" fmla="*/ 6 h 11"/>
                <a:gd name="T10" fmla="*/ 4 w 8"/>
                <a:gd name="T11" fmla="*/ 11 h 11"/>
              </a:gdLst>
              <a:ahLst/>
              <a:cxnLst>
                <a:cxn ang="0">
                  <a:pos x="T0" y="T1"/>
                </a:cxn>
                <a:cxn ang="0">
                  <a:pos x="T2" y="T3"/>
                </a:cxn>
                <a:cxn ang="0">
                  <a:pos x="T4" y="T5"/>
                </a:cxn>
                <a:cxn ang="0">
                  <a:pos x="T6" y="T7"/>
                </a:cxn>
                <a:cxn ang="0">
                  <a:pos x="T8" y="T9"/>
                </a:cxn>
                <a:cxn ang="0">
                  <a:pos x="T10" y="T11"/>
                </a:cxn>
              </a:cxnLst>
              <a:rect l="0" t="0" r="r" b="b"/>
              <a:pathLst>
                <a:path w="8" h="11">
                  <a:moveTo>
                    <a:pt x="4" y="11"/>
                  </a:moveTo>
                  <a:lnTo>
                    <a:pt x="4" y="11"/>
                  </a:lnTo>
                  <a:cubicBezTo>
                    <a:pt x="3" y="9"/>
                    <a:pt x="1" y="7"/>
                    <a:pt x="0" y="5"/>
                  </a:cubicBezTo>
                  <a:cubicBezTo>
                    <a:pt x="1" y="4"/>
                    <a:pt x="3" y="2"/>
                    <a:pt x="4" y="0"/>
                  </a:cubicBezTo>
                  <a:cubicBezTo>
                    <a:pt x="5" y="2"/>
                    <a:pt x="6" y="4"/>
                    <a:pt x="8" y="6"/>
                  </a:cubicBezTo>
                  <a:cubicBezTo>
                    <a:pt x="6" y="8"/>
                    <a:pt x="5" y="10"/>
                    <a:pt x="4" y="11"/>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947" name="Freeform 1172">
              <a:extLst>
                <a:ext uri="{FF2B5EF4-FFF2-40B4-BE49-F238E27FC236}">
                  <a16:creationId xmlns:a16="http://schemas.microsoft.com/office/drawing/2014/main" id="{6A3B7BA2-6979-432D-81C3-27EEF4B4687A}"/>
                </a:ext>
              </a:extLst>
            </p:cNvPr>
            <p:cNvSpPr>
              <a:spLocks/>
            </p:cNvSpPr>
            <p:nvPr userDrawn="1"/>
          </p:nvSpPr>
          <p:spPr bwMode="auto">
            <a:xfrm>
              <a:off x="344" y="181"/>
              <a:ext cx="3" cy="5"/>
            </a:xfrm>
            <a:custGeom>
              <a:avLst/>
              <a:gdLst>
                <a:gd name="T0" fmla="*/ 4 w 7"/>
                <a:gd name="T1" fmla="*/ 10 h 10"/>
                <a:gd name="T2" fmla="*/ 4 w 7"/>
                <a:gd name="T3" fmla="*/ 10 h 10"/>
                <a:gd name="T4" fmla="*/ 0 w 7"/>
                <a:gd name="T5" fmla="*/ 5 h 10"/>
                <a:gd name="T6" fmla="*/ 3 w 7"/>
                <a:gd name="T7" fmla="*/ 0 h 10"/>
                <a:gd name="T8" fmla="*/ 7 w 7"/>
                <a:gd name="T9" fmla="*/ 6 h 10"/>
                <a:gd name="T10" fmla="*/ 4 w 7"/>
                <a:gd name="T11" fmla="*/ 10 h 10"/>
              </a:gdLst>
              <a:ahLst/>
              <a:cxnLst>
                <a:cxn ang="0">
                  <a:pos x="T0" y="T1"/>
                </a:cxn>
                <a:cxn ang="0">
                  <a:pos x="T2" y="T3"/>
                </a:cxn>
                <a:cxn ang="0">
                  <a:pos x="T4" y="T5"/>
                </a:cxn>
                <a:cxn ang="0">
                  <a:pos x="T6" y="T7"/>
                </a:cxn>
                <a:cxn ang="0">
                  <a:pos x="T8" y="T9"/>
                </a:cxn>
                <a:cxn ang="0">
                  <a:pos x="T10" y="T11"/>
                </a:cxn>
              </a:cxnLst>
              <a:rect l="0" t="0" r="r" b="b"/>
              <a:pathLst>
                <a:path w="7" h="10">
                  <a:moveTo>
                    <a:pt x="4" y="10"/>
                  </a:moveTo>
                  <a:lnTo>
                    <a:pt x="4" y="10"/>
                  </a:lnTo>
                  <a:cubicBezTo>
                    <a:pt x="3" y="8"/>
                    <a:pt x="1" y="6"/>
                    <a:pt x="0" y="5"/>
                  </a:cubicBezTo>
                  <a:cubicBezTo>
                    <a:pt x="1" y="3"/>
                    <a:pt x="2" y="2"/>
                    <a:pt x="3" y="0"/>
                  </a:cubicBezTo>
                  <a:cubicBezTo>
                    <a:pt x="5" y="2"/>
                    <a:pt x="6" y="4"/>
                    <a:pt x="7" y="6"/>
                  </a:cubicBezTo>
                  <a:cubicBezTo>
                    <a:pt x="6" y="7"/>
                    <a:pt x="5" y="9"/>
                    <a:pt x="4" y="10"/>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948" name="Freeform 1173">
              <a:extLst>
                <a:ext uri="{FF2B5EF4-FFF2-40B4-BE49-F238E27FC236}">
                  <a16:creationId xmlns:a16="http://schemas.microsoft.com/office/drawing/2014/main" id="{680B9A0B-25FD-4DCD-B744-7FA840CE41D2}"/>
                </a:ext>
              </a:extLst>
            </p:cNvPr>
            <p:cNvSpPr>
              <a:spLocks/>
            </p:cNvSpPr>
            <p:nvPr userDrawn="1"/>
          </p:nvSpPr>
          <p:spPr bwMode="auto">
            <a:xfrm>
              <a:off x="341" y="183"/>
              <a:ext cx="4" cy="5"/>
            </a:xfrm>
            <a:custGeom>
              <a:avLst/>
              <a:gdLst>
                <a:gd name="T0" fmla="*/ 4 w 8"/>
                <a:gd name="T1" fmla="*/ 10 h 10"/>
                <a:gd name="T2" fmla="*/ 4 w 8"/>
                <a:gd name="T3" fmla="*/ 10 h 10"/>
                <a:gd name="T4" fmla="*/ 4 w 8"/>
                <a:gd name="T5" fmla="*/ 10 h 10"/>
                <a:gd name="T6" fmla="*/ 4 w 8"/>
                <a:gd name="T7" fmla="*/ 9 h 10"/>
                <a:gd name="T8" fmla="*/ 4 w 8"/>
                <a:gd name="T9" fmla="*/ 9 h 10"/>
                <a:gd name="T10" fmla="*/ 3 w 8"/>
                <a:gd name="T11" fmla="*/ 9 h 10"/>
                <a:gd name="T12" fmla="*/ 0 w 8"/>
                <a:gd name="T13" fmla="*/ 4 h 10"/>
                <a:gd name="T14" fmla="*/ 4 w 8"/>
                <a:gd name="T15" fmla="*/ 0 h 10"/>
                <a:gd name="T16" fmla="*/ 8 w 8"/>
                <a:gd name="T17" fmla="*/ 6 h 10"/>
                <a:gd name="T18" fmla="*/ 4 w 8"/>
                <a:gd name="T1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10">
                  <a:moveTo>
                    <a:pt x="4" y="10"/>
                  </a:moveTo>
                  <a:lnTo>
                    <a:pt x="4" y="10"/>
                  </a:lnTo>
                  <a:lnTo>
                    <a:pt x="4" y="10"/>
                  </a:lnTo>
                  <a:cubicBezTo>
                    <a:pt x="4" y="9"/>
                    <a:pt x="4" y="9"/>
                    <a:pt x="4" y="9"/>
                  </a:cubicBezTo>
                  <a:lnTo>
                    <a:pt x="4" y="9"/>
                  </a:lnTo>
                  <a:cubicBezTo>
                    <a:pt x="4" y="9"/>
                    <a:pt x="4" y="9"/>
                    <a:pt x="3" y="9"/>
                  </a:cubicBezTo>
                  <a:cubicBezTo>
                    <a:pt x="2" y="7"/>
                    <a:pt x="1" y="6"/>
                    <a:pt x="0" y="4"/>
                  </a:cubicBezTo>
                  <a:cubicBezTo>
                    <a:pt x="1" y="3"/>
                    <a:pt x="3" y="2"/>
                    <a:pt x="4" y="0"/>
                  </a:cubicBezTo>
                  <a:cubicBezTo>
                    <a:pt x="6" y="2"/>
                    <a:pt x="7" y="4"/>
                    <a:pt x="8" y="6"/>
                  </a:cubicBezTo>
                  <a:cubicBezTo>
                    <a:pt x="7" y="7"/>
                    <a:pt x="6" y="9"/>
                    <a:pt x="4" y="10"/>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949" name="Freeform 1174">
              <a:extLst>
                <a:ext uri="{FF2B5EF4-FFF2-40B4-BE49-F238E27FC236}">
                  <a16:creationId xmlns:a16="http://schemas.microsoft.com/office/drawing/2014/main" id="{2774B010-369E-498E-8D0A-7B7BC4F0A6DD}"/>
                </a:ext>
              </a:extLst>
            </p:cNvPr>
            <p:cNvSpPr>
              <a:spLocks/>
            </p:cNvSpPr>
            <p:nvPr userDrawn="1"/>
          </p:nvSpPr>
          <p:spPr bwMode="auto">
            <a:xfrm>
              <a:off x="340" y="186"/>
              <a:ext cx="2" cy="2"/>
            </a:xfrm>
            <a:custGeom>
              <a:avLst/>
              <a:gdLst>
                <a:gd name="T0" fmla="*/ 6 w 6"/>
                <a:gd name="T1" fmla="*/ 4 h 5"/>
                <a:gd name="T2" fmla="*/ 6 w 6"/>
                <a:gd name="T3" fmla="*/ 4 h 5"/>
                <a:gd name="T4" fmla="*/ 1 w 6"/>
                <a:gd name="T5" fmla="*/ 5 h 5"/>
                <a:gd name="T6" fmla="*/ 0 w 6"/>
                <a:gd name="T7" fmla="*/ 4 h 5"/>
                <a:gd name="T8" fmla="*/ 4 w 6"/>
                <a:gd name="T9" fmla="*/ 0 h 5"/>
                <a:gd name="T10" fmla="*/ 6 w 6"/>
                <a:gd name="T11" fmla="*/ 4 h 5"/>
              </a:gdLst>
              <a:ahLst/>
              <a:cxnLst>
                <a:cxn ang="0">
                  <a:pos x="T0" y="T1"/>
                </a:cxn>
                <a:cxn ang="0">
                  <a:pos x="T2" y="T3"/>
                </a:cxn>
                <a:cxn ang="0">
                  <a:pos x="T4" y="T5"/>
                </a:cxn>
                <a:cxn ang="0">
                  <a:pos x="T6" y="T7"/>
                </a:cxn>
                <a:cxn ang="0">
                  <a:pos x="T8" y="T9"/>
                </a:cxn>
                <a:cxn ang="0">
                  <a:pos x="T10" y="T11"/>
                </a:cxn>
              </a:cxnLst>
              <a:rect l="0" t="0" r="r" b="b"/>
              <a:pathLst>
                <a:path w="6" h="5">
                  <a:moveTo>
                    <a:pt x="6" y="4"/>
                  </a:moveTo>
                  <a:lnTo>
                    <a:pt x="6" y="4"/>
                  </a:lnTo>
                  <a:cubicBezTo>
                    <a:pt x="5" y="4"/>
                    <a:pt x="3" y="4"/>
                    <a:pt x="1" y="5"/>
                  </a:cubicBezTo>
                  <a:cubicBezTo>
                    <a:pt x="0" y="5"/>
                    <a:pt x="0" y="4"/>
                    <a:pt x="0" y="4"/>
                  </a:cubicBezTo>
                  <a:cubicBezTo>
                    <a:pt x="1" y="2"/>
                    <a:pt x="2" y="1"/>
                    <a:pt x="4" y="0"/>
                  </a:cubicBezTo>
                  <a:cubicBezTo>
                    <a:pt x="4" y="1"/>
                    <a:pt x="5" y="2"/>
                    <a:pt x="6" y="4"/>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950" name="Freeform 1175">
              <a:extLst>
                <a:ext uri="{FF2B5EF4-FFF2-40B4-BE49-F238E27FC236}">
                  <a16:creationId xmlns:a16="http://schemas.microsoft.com/office/drawing/2014/main" id="{BB55F67A-54A8-472D-9DA4-BDC02D4BE4C3}"/>
                </a:ext>
              </a:extLst>
            </p:cNvPr>
            <p:cNvSpPr>
              <a:spLocks/>
            </p:cNvSpPr>
            <p:nvPr userDrawn="1"/>
          </p:nvSpPr>
          <p:spPr bwMode="auto">
            <a:xfrm>
              <a:off x="343" y="188"/>
              <a:ext cx="0" cy="0"/>
            </a:xfrm>
            <a:custGeom>
              <a:avLst/>
              <a:gdLst>
                <a:gd name="T0" fmla="*/ 0 w 1"/>
                <a:gd name="T1" fmla="*/ 0 w 1"/>
                <a:gd name="T2" fmla="*/ 1 w 1"/>
                <a:gd name="T3" fmla="*/ 1 w 1"/>
                <a:gd name="T4" fmla="*/ 0 w 1"/>
              </a:gdLst>
              <a:ahLst/>
              <a:cxnLst>
                <a:cxn ang="0">
                  <a:pos x="T0" y="0"/>
                </a:cxn>
                <a:cxn ang="0">
                  <a:pos x="T1" y="0"/>
                </a:cxn>
                <a:cxn ang="0">
                  <a:pos x="T2" y="0"/>
                </a:cxn>
                <a:cxn ang="0">
                  <a:pos x="T3" y="0"/>
                </a:cxn>
                <a:cxn ang="0">
                  <a:pos x="T4" y="0"/>
                </a:cxn>
              </a:cxnLst>
              <a:rect l="0" t="0" r="r" b="b"/>
              <a:pathLst>
                <a:path w="1">
                  <a:moveTo>
                    <a:pt x="0" y="0"/>
                  </a:moveTo>
                  <a:lnTo>
                    <a:pt x="0" y="0"/>
                  </a:lnTo>
                  <a:cubicBezTo>
                    <a:pt x="0" y="0"/>
                    <a:pt x="0" y="0"/>
                    <a:pt x="1" y="0"/>
                  </a:cubicBezTo>
                  <a:lnTo>
                    <a:pt x="1" y="0"/>
                  </a:lnTo>
                  <a:lnTo>
                    <a:pt x="0" y="0"/>
                  </a:ln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951" name="Freeform 1176">
              <a:extLst>
                <a:ext uri="{FF2B5EF4-FFF2-40B4-BE49-F238E27FC236}">
                  <a16:creationId xmlns:a16="http://schemas.microsoft.com/office/drawing/2014/main" id="{A97D717F-DCCC-421B-B886-358A8C4281E9}"/>
                </a:ext>
              </a:extLst>
            </p:cNvPr>
            <p:cNvSpPr>
              <a:spLocks/>
            </p:cNvSpPr>
            <p:nvPr userDrawn="1"/>
          </p:nvSpPr>
          <p:spPr bwMode="auto">
            <a:xfrm>
              <a:off x="337" y="187"/>
              <a:ext cx="3" cy="2"/>
            </a:xfrm>
            <a:custGeom>
              <a:avLst/>
              <a:gdLst>
                <a:gd name="T0" fmla="*/ 5 w 5"/>
                <a:gd name="T1" fmla="*/ 2 h 4"/>
                <a:gd name="T2" fmla="*/ 5 w 5"/>
                <a:gd name="T3" fmla="*/ 2 h 4"/>
                <a:gd name="T4" fmla="*/ 1 w 5"/>
                <a:gd name="T5" fmla="*/ 4 h 4"/>
                <a:gd name="T6" fmla="*/ 0 w 5"/>
                <a:gd name="T7" fmla="*/ 4 h 4"/>
                <a:gd name="T8" fmla="*/ 0 w 5"/>
                <a:gd name="T9" fmla="*/ 4 h 4"/>
                <a:gd name="T10" fmla="*/ 4 w 5"/>
                <a:gd name="T11" fmla="*/ 0 h 4"/>
                <a:gd name="T12" fmla="*/ 5 w 5"/>
                <a:gd name="T13" fmla="*/ 2 h 4"/>
              </a:gdLst>
              <a:ahLst/>
              <a:cxnLst>
                <a:cxn ang="0">
                  <a:pos x="T0" y="T1"/>
                </a:cxn>
                <a:cxn ang="0">
                  <a:pos x="T2" y="T3"/>
                </a:cxn>
                <a:cxn ang="0">
                  <a:pos x="T4" y="T5"/>
                </a:cxn>
                <a:cxn ang="0">
                  <a:pos x="T6" y="T7"/>
                </a:cxn>
                <a:cxn ang="0">
                  <a:pos x="T8" y="T9"/>
                </a:cxn>
                <a:cxn ang="0">
                  <a:pos x="T10" y="T11"/>
                </a:cxn>
                <a:cxn ang="0">
                  <a:pos x="T12" y="T13"/>
                </a:cxn>
              </a:cxnLst>
              <a:rect l="0" t="0" r="r" b="b"/>
              <a:pathLst>
                <a:path w="5" h="4">
                  <a:moveTo>
                    <a:pt x="5" y="2"/>
                  </a:moveTo>
                  <a:lnTo>
                    <a:pt x="5" y="2"/>
                  </a:lnTo>
                  <a:cubicBezTo>
                    <a:pt x="4" y="2"/>
                    <a:pt x="3" y="3"/>
                    <a:pt x="1" y="4"/>
                  </a:cubicBezTo>
                  <a:cubicBezTo>
                    <a:pt x="1" y="4"/>
                    <a:pt x="1" y="4"/>
                    <a:pt x="0" y="4"/>
                  </a:cubicBezTo>
                  <a:lnTo>
                    <a:pt x="0" y="4"/>
                  </a:lnTo>
                  <a:cubicBezTo>
                    <a:pt x="1" y="2"/>
                    <a:pt x="3" y="1"/>
                    <a:pt x="4" y="0"/>
                  </a:cubicBezTo>
                  <a:cubicBezTo>
                    <a:pt x="4" y="1"/>
                    <a:pt x="5" y="1"/>
                    <a:pt x="5" y="2"/>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952" name="Freeform 1177">
              <a:extLst>
                <a:ext uri="{FF2B5EF4-FFF2-40B4-BE49-F238E27FC236}">
                  <a16:creationId xmlns:a16="http://schemas.microsoft.com/office/drawing/2014/main" id="{CE0309BA-3B80-486F-85B5-BB5C738A4678}"/>
                </a:ext>
              </a:extLst>
            </p:cNvPr>
            <p:cNvSpPr>
              <a:spLocks/>
            </p:cNvSpPr>
            <p:nvPr userDrawn="1"/>
          </p:nvSpPr>
          <p:spPr bwMode="auto">
            <a:xfrm>
              <a:off x="341" y="191"/>
              <a:ext cx="0" cy="0"/>
            </a:xfrm>
            <a:custGeom>
              <a:avLst/>
              <a:gdLst>
                <a:gd name="T0" fmla="*/ 1 w 1"/>
                <a:gd name="T1" fmla="*/ 1 w 1"/>
                <a:gd name="T2" fmla="*/ 0 w 1"/>
                <a:gd name="T3" fmla="*/ 1 w 1"/>
                <a:gd name="T4" fmla="*/ 1 w 1"/>
              </a:gdLst>
              <a:ahLst/>
              <a:cxnLst>
                <a:cxn ang="0">
                  <a:pos x="T0" y="0"/>
                </a:cxn>
                <a:cxn ang="0">
                  <a:pos x="T1" y="0"/>
                </a:cxn>
                <a:cxn ang="0">
                  <a:pos x="T2" y="0"/>
                </a:cxn>
                <a:cxn ang="0">
                  <a:pos x="T3" y="0"/>
                </a:cxn>
                <a:cxn ang="0">
                  <a:pos x="T4" y="0"/>
                </a:cxn>
              </a:cxnLst>
              <a:rect l="0" t="0" r="r" b="b"/>
              <a:pathLst>
                <a:path w="1">
                  <a:moveTo>
                    <a:pt x="1" y="0"/>
                  </a:moveTo>
                  <a:lnTo>
                    <a:pt x="1" y="0"/>
                  </a:lnTo>
                  <a:lnTo>
                    <a:pt x="0" y="0"/>
                  </a:lnTo>
                  <a:lnTo>
                    <a:pt x="1" y="0"/>
                  </a:lnTo>
                  <a:lnTo>
                    <a:pt x="1" y="0"/>
                  </a:ln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953" name="Freeform 1178">
              <a:extLst>
                <a:ext uri="{FF2B5EF4-FFF2-40B4-BE49-F238E27FC236}">
                  <a16:creationId xmlns:a16="http://schemas.microsoft.com/office/drawing/2014/main" id="{10518DD3-954F-45DA-9EE5-84B149402115}"/>
                </a:ext>
              </a:extLst>
            </p:cNvPr>
            <p:cNvSpPr>
              <a:spLocks/>
            </p:cNvSpPr>
            <p:nvPr userDrawn="1"/>
          </p:nvSpPr>
          <p:spPr bwMode="auto">
            <a:xfrm>
              <a:off x="340" y="192"/>
              <a:ext cx="2" cy="2"/>
            </a:xfrm>
            <a:custGeom>
              <a:avLst/>
              <a:gdLst>
                <a:gd name="T0" fmla="*/ 2 w 5"/>
                <a:gd name="T1" fmla="*/ 3 h 3"/>
                <a:gd name="T2" fmla="*/ 2 w 5"/>
                <a:gd name="T3" fmla="*/ 3 h 3"/>
                <a:gd name="T4" fmla="*/ 0 w 5"/>
                <a:gd name="T5" fmla="*/ 3 h 3"/>
                <a:gd name="T6" fmla="*/ 5 w 5"/>
                <a:gd name="T7" fmla="*/ 0 h 3"/>
                <a:gd name="T8" fmla="*/ 5 w 5"/>
                <a:gd name="T9" fmla="*/ 0 h 3"/>
                <a:gd name="T10" fmla="*/ 2 w 5"/>
                <a:gd name="T11" fmla="*/ 3 h 3"/>
              </a:gdLst>
              <a:ahLst/>
              <a:cxnLst>
                <a:cxn ang="0">
                  <a:pos x="T0" y="T1"/>
                </a:cxn>
                <a:cxn ang="0">
                  <a:pos x="T2" y="T3"/>
                </a:cxn>
                <a:cxn ang="0">
                  <a:pos x="T4" y="T5"/>
                </a:cxn>
                <a:cxn ang="0">
                  <a:pos x="T6" y="T7"/>
                </a:cxn>
                <a:cxn ang="0">
                  <a:pos x="T8" y="T9"/>
                </a:cxn>
                <a:cxn ang="0">
                  <a:pos x="T10" y="T11"/>
                </a:cxn>
              </a:cxnLst>
              <a:rect l="0" t="0" r="r" b="b"/>
              <a:pathLst>
                <a:path w="5" h="3">
                  <a:moveTo>
                    <a:pt x="2" y="3"/>
                  </a:moveTo>
                  <a:lnTo>
                    <a:pt x="2" y="3"/>
                  </a:lnTo>
                  <a:cubicBezTo>
                    <a:pt x="1" y="3"/>
                    <a:pt x="1" y="3"/>
                    <a:pt x="0" y="3"/>
                  </a:cubicBezTo>
                  <a:cubicBezTo>
                    <a:pt x="2" y="2"/>
                    <a:pt x="3" y="1"/>
                    <a:pt x="5" y="0"/>
                  </a:cubicBezTo>
                  <a:lnTo>
                    <a:pt x="5" y="0"/>
                  </a:lnTo>
                  <a:cubicBezTo>
                    <a:pt x="4" y="1"/>
                    <a:pt x="3" y="2"/>
                    <a:pt x="2" y="3"/>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954" name="Freeform 1179">
              <a:extLst>
                <a:ext uri="{FF2B5EF4-FFF2-40B4-BE49-F238E27FC236}">
                  <a16:creationId xmlns:a16="http://schemas.microsoft.com/office/drawing/2014/main" id="{59F4F053-13CF-4FBD-B296-CCD13733F86A}"/>
                </a:ext>
              </a:extLst>
            </p:cNvPr>
            <p:cNvSpPr>
              <a:spLocks/>
            </p:cNvSpPr>
            <p:nvPr userDrawn="1"/>
          </p:nvSpPr>
          <p:spPr bwMode="auto">
            <a:xfrm>
              <a:off x="345" y="184"/>
              <a:ext cx="4" cy="4"/>
            </a:xfrm>
            <a:custGeom>
              <a:avLst/>
              <a:gdLst>
                <a:gd name="T0" fmla="*/ 3 w 7"/>
                <a:gd name="T1" fmla="*/ 9 h 9"/>
                <a:gd name="T2" fmla="*/ 3 w 7"/>
                <a:gd name="T3" fmla="*/ 9 h 9"/>
                <a:gd name="T4" fmla="*/ 0 w 7"/>
                <a:gd name="T5" fmla="*/ 4 h 9"/>
                <a:gd name="T6" fmla="*/ 4 w 7"/>
                <a:gd name="T7" fmla="*/ 0 h 9"/>
                <a:gd name="T8" fmla="*/ 7 w 7"/>
                <a:gd name="T9" fmla="*/ 4 h 9"/>
                <a:gd name="T10" fmla="*/ 3 w 7"/>
                <a:gd name="T11" fmla="*/ 9 h 9"/>
              </a:gdLst>
              <a:ahLst/>
              <a:cxnLst>
                <a:cxn ang="0">
                  <a:pos x="T0" y="T1"/>
                </a:cxn>
                <a:cxn ang="0">
                  <a:pos x="T2" y="T3"/>
                </a:cxn>
                <a:cxn ang="0">
                  <a:pos x="T4" y="T5"/>
                </a:cxn>
                <a:cxn ang="0">
                  <a:pos x="T6" y="T7"/>
                </a:cxn>
                <a:cxn ang="0">
                  <a:pos x="T8" y="T9"/>
                </a:cxn>
                <a:cxn ang="0">
                  <a:pos x="T10" y="T11"/>
                </a:cxn>
              </a:cxnLst>
              <a:rect l="0" t="0" r="r" b="b"/>
              <a:pathLst>
                <a:path w="7" h="9">
                  <a:moveTo>
                    <a:pt x="3" y="9"/>
                  </a:moveTo>
                  <a:lnTo>
                    <a:pt x="3" y="9"/>
                  </a:lnTo>
                  <a:cubicBezTo>
                    <a:pt x="2" y="7"/>
                    <a:pt x="1" y="6"/>
                    <a:pt x="0" y="4"/>
                  </a:cubicBezTo>
                  <a:cubicBezTo>
                    <a:pt x="2" y="3"/>
                    <a:pt x="3" y="1"/>
                    <a:pt x="4" y="0"/>
                  </a:cubicBezTo>
                  <a:cubicBezTo>
                    <a:pt x="5" y="1"/>
                    <a:pt x="6" y="3"/>
                    <a:pt x="7" y="4"/>
                  </a:cubicBezTo>
                  <a:cubicBezTo>
                    <a:pt x="6" y="6"/>
                    <a:pt x="4" y="7"/>
                    <a:pt x="3" y="9"/>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955" name="Freeform 1180">
              <a:extLst>
                <a:ext uri="{FF2B5EF4-FFF2-40B4-BE49-F238E27FC236}">
                  <a16:creationId xmlns:a16="http://schemas.microsoft.com/office/drawing/2014/main" id="{71C9C1DA-B3EA-4BAE-9D15-FB831D5A203E}"/>
                </a:ext>
              </a:extLst>
            </p:cNvPr>
            <p:cNvSpPr>
              <a:spLocks/>
            </p:cNvSpPr>
            <p:nvPr userDrawn="1"/>
          </p:nvSpPr>
          <p:spPr bwMode="auto">
            <a:xfrm>
              <a:off x="344" y="186"/>
              <a:ext cx="3" cy="4"/>
            </a:xfrm>
            <a:custGeom>
              <a:avLst/>
              <a:gdLst>
                <a:gd name="T0" fmla="*/ 3 w 7"/>
                <a:gd name="T1" fmla="*/ 8 h 8"/>
                <a:gd name="T2" fmla="*/ 3 w 7"/>
                <a:gd name="T3" fmla="*/ 8 h 8"/>
                <a:gd name="T4" fmla="*/ 0 w 7"/>
                <a:gd name="T5" fmla="*/ 4 h 8"/>
                <a:gd name="T6" fmla="*/ 4 w 7"/>
                <a:gd name="T7" fmla="*/ 0 h 8"/>
                <a:gd name="T8" fmla="*/ 7 w 7"/>
                <a:gd name="T9" fmla="*/ 4 h 8"/>
                <a:gd name="T10" fmla="*/ 3 w 7"/>
                <a:gd name="T11" fmla="*/ 8 h 8"/>
              </a:gdLst>
              <a:ahLst/>
              <a:cxnLst>
                <a:cxn ang="0">
                  <a:pos x="T0" y="T1"/>
                </a:cxn>
                <a:cxn ang="0">
                  <a:pos x="T2" y="T3"/>
                </a:cxn>
                <a:cxn ang="0">
                  <a:pos x="T4" y="T5"/>
                </a:cxn>
                <a:cxn ang="0">
                  <a:pos x="T6" y="T7"/>
                </a:cxn>
                <a:cxn ang="0">
                  <a:pos x="T8" y="T9"/>
                </a:cxn>
                <a:cxn ang="0">
                  <a:pos x="T10" y="T11"/>
                </a:cxn>
              </a:cxnLst>
              <a:rect l="0" t="0" r="r" b="b"/>
              <a:pathLst>
                <a:path w="7" h="8">
                  <a:moveTo>
                    <a:pt x="3" y="8"/>
                  </a:moveTo>
                  <a:lnTo>
                    <a:pt x="3" y="8"/>
                  </a:lnTo>
                  <a:cubicBezTo>
                    <a:pt x="2" y="7"/>
                    <a:pt x="1" y="5"/>
                    <a:pt x="0" y="4"/>
                  </a:cubicBezTo>
                  <a:cubicBezTo>
                    <a:pt x="1" y="3"/>
                    <a:pt x="2" y="1"/>
                    <a:pt x="4" y="0"/>
                  </a:cubicBezTo>
                  <a:cubicBezTo>
                    <a:pt x="5" y="1"/>
                    <a:pt x="6" y="3"/>
                    <a:pt x="7" y="4"/>
                  </a:cubicBezTo>
                  <a:cubicBezTo>
                    <a:pt x="5" y="6"/>
                    <a:pt x="4" y="7"/>
                    <a:pt x="3" y="8"/>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956" name="Freeform 1181">
              <a:extLst>
                <a:ext uri="{FF2B5EF4-FFF2-40B4-BE49-F238E27FC236}">
                  <a16:creationId xmlns:a16="http://schemas.microsoft.com/office/drawing/2014/main" id="{E9FBFD24-E0D7-4BF8-9B76-1228A8470168}"/>
                </a:ext>
              </a:extLst>
            </p:cNvPr>
            <p:cNvSpPr>
              <a:spLocks/>
            </p:cNvSpPr>
            <p:nvPr userDrawn="1"/>
          </p:nvSpPr>
          <p:spPr bwMode="auto">
            <a:xfrm>
              <a:off x="341" y="189"/>
              <a:ext cx="4" cy="3"/>
            </a:xfrm>
            <a:custGeom>
              <a:avLst/>
              <a:gdLst>
                <a:gd name="T0" fmla="*/ 3 w 7"/>
                <a:gd name="T1" fmla="*/ 8 h 8"/>
                <a:gd name="T2" fmla="*/ 3 w 7"/>
                <a:gd name="T3" fmla="*/ 8 h 8"/>
                <a:gd name="T4" fmla="*/ 2 w 7"/>
                <a:gd name="T5" fmla="*/ 7 h 8"/>
                <a:gd name="T6" fmla="*/ 4 w 7"/>
                <a:gd name="T7" fmla="*/ 5 h 8"/>
                <a:gd name="T8" fmla="*/ 3 w 7"/>
                <a:gd name="T9" fmla="*/ 5 h 8"/>
                <a:gd name="T10" fmla="*/ 1 w 7"/>
                <a:gd name="T11" fmla="*/ 4 h 8"/>
                <a:gd name="T12" fmla="*/ 0 w 7"/>
                <a:gd name="T13" fmla="*/ 3 h 8"/>
                <a:gd name="T14" fmla="*/ 4 w 7"/>
                <a:gd name="T15" fmla="*/ 0 h 8"/>
                <a:gd name="T16" fmla="*/ 7 w 7"/>
                <a:gd name="T17" fmla="*/ 4 h 8"/>
                <a:gd name="T18" fmla="*/ 3 w 7"/>
                <a:gd name="T19"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8">
                  <a:moveTo>
                    <a:pt x="3" y="8"/>
                  </a:moveTo>
                  <a:lnTo>
                    <a:pt x="3" y="8"/>
                  </a:lnTo>
                  <a:lnTo>
                    <a:pt x="2" y="7"/>
                  </a:lnTo>
                  <a:cubicBezTo>
                    <a:pt x="3" y="6"/>
                    <a:pt x="4" y="6"/>
                    <a:pt x="4" y="5"/>
                  </a:cubicBezTo>
                  <a:lnTo>
                    <a:pt x="3" y="5"/>
                  </a:lnTo>
                  <a:cubicBezTo>
                    <a:pt x="3" y="5"/>
                    <a:pt x="2" y="4"/>
                    <a:pt x="1" y="4"/>
                  </a:cubicBezTo>
                  <a:lnTo>
                    <a:pt x="0" y="3"/>
                  </a:lnTo>
                  <a:cubicBezTo>
                    <a:pt x="2" y="2"/>
                    <a:pt x="3" y="1"/>
                    <a:pt x="4" y="0"/>
                  </a:cubicBezTo>
                  <a:cubicBezTo>
                    <a:pt x="5" y="1"/>
                    <a:pt x="6" y="2"/>
                    <a:pt x="7" y="4"/>
                  </a:cubicBezTo>
                  <a:cubicBezTo>
                    <a:pt x="5" y="5"/>
                    <a:pt x="4" y="6"/>
                    <a:pt x="3" y="8"/>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957" name="Freeform 1182">
              <a:extLst>
                <a:ext uri="{FF2B5EF4-FFF2-40B4-BE49-F238E27FC236}">
                  <a16:creationId xmlns:a16="http://schemas.microsoft.com/office/drawing/2014/main" id="{51DBF5C7-4B0B-438A-A1C1-5C76A207EF4B}"/>
                </a:ext>
              </a:extLst>
            </p:cNvPr>
            <p:cNvSpPr>
              <a:spLocks/>
            </p:cNvSpPr>
            <p:nvPr userDrawn="1"/>
          </p:nvSpPr>
          <p:spPr bwMode="auto">
            <a:xfrm>
              <a:off x="341" y="193"/>
              <a:ext cx="2" cy="2"/>
            </a:xfrm>
            <a:custGeom>
              <a:avLst/>
              <a:gdLst>
                <a:gd name="T0" fmla="*/ 3 w 5"/>
                <a:gd name="T1" fmla="*/ 0 h 5"/>
                <a:gd name="T2" fmla="*/ 3 w 5"/>
                <a:gd name="T3" fmla="*/ 0 h 5"/>
                <a:gd name="T4" fmla="*/ 5 w 5"/>
                <a:gd name="T5" fmla="*/ 4 h 5"/>
                <a:gd name="T6" fmla="*/ 4 w 5"/>
                <a:gd name="T7" fmla="*/ 5 h 5"/>
                <a:gd name="T8" fmla="*/ 0 w 5"/>
                <a:gd name="T9" fmla="*/ 4 h 5"/>
                <a:gd name="T10" fmla="*/ 0 w 5"/>
                <a:gd name="T11" fmla="*/ 4 h 5"/>
                <a:gd name="T12" fmla="*/ 1 w 5"/>
                <a:gd name="T13" fmla="*/ 2 h 5"/>
                <a:gd name="T14" fmla="*/ 1 w 5"/>
                <a:gd name="T15" fmla="*/ 2 h 5"/>
                <a:gd name="T16" fmla="*/ 3 w 5"/>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5">
                  <a:moveTo>
                    <a:pt x="3" y="0"/>
                  </a:moveTo>
                  <a:lnTo>
                    <a:pt x="3" y="0"/>
                  </a:lnTo>
                  <a:cubicBezTo>
                    <a:pt x="4" y="1"/>
                    <a:pt x="5" y="3"/>
                    <a:pt x="5" y="4"/>
                  </a:cubicBezTo>
                  <a:lnTo>
                    <a:pt x="4" y="5"/>
                  </a:lnTo>
                  <a:cubicBezTo>
                    <a:pt x="3" y="5"/>
                    <a:pt x="1" y="4"/>
                    <a:pt x="0" y="4"/>
                  </a:cubicBezTo>
                  <a:lnTo>
                    <a:pt x="0" y="4"/>
                  </a:lnTo>
                  <a:cubicBezTo>
                    <a:pt x="0" y="4"/>
                    <a:pt x="1" y="3"/>
                    <a:pt x="1" y="2"/>
                  </a:cubicBezTo>
                  <a:lnTo>
                    <a:pt x="1" y="2"/>
                  </a:lnTo>
                  <a:lnTo>
                    <a:pt x="3" y="0"/>
                  </a:ln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grpSp>
      <p:grpSp>
        <p:nvGrpSpPr>
          <p:cNvPr id="2053" name="Group 1384">
            <a:extLst>
              <a:ext uri="{FF2B5EF4-FFF2-40B4-BE49-F238E27FC236}">
                <a16:creationId xmlns:a16="http://schemas.microsoft.com/office/drawing/2014/main" id="{BEABB18E-4F20-4CC5-85FE-AF89EDB08137}"/>
              </a:ext>
            </a:extLst>
          </p:cNvPr>
          <p:cNvGrpSpPr>
            <a:grpSpLocks/>
          </p:cNvGrpSpPr>
          <p:nvPr/>
        </p:nvGrpSpPr>
        <p:grpSpPr bwMode="auto">
          <a:xfrm>
            <a:off x="369888" y="246063"/>
            <a:ext cx="184150" cy="117475"/>
            <a:chOff x="233" y="155"/>
            <a:chExt cx="116" cy="74"/>
          </a:xfrm>
        </p:grpSpPr>
        <p:sp>
          <p:nvSpPr>
            <p:cNvPr id="1558" name="Freeform 1184">
              <a:extLst>
                <a:ext uri="{FF2B5EF4-FFF2-40B4-BE49-F238E27FC236}">
                  <a16:creationId xmlns:a16="http://schemas.microsoft.com/office/drawing/2014/main" id="{AD011E31-B7D9-48A8-8958-E3E7F78106FF}"/>
                </a:ext>
              </a:extLst>
            </p:cNvPr>
            <p:cNvSpPr>
              <a:spLocks/>
            </p:cNvSpPr>
            <p:nvPr userDrawn="1"/>
          </p:nvSpPr>
          <p:spPr bwMode="auto">
            <a:xfrm>
              <a:off x="343" y="191"/>
              <a:ext cx="3" cy="3"/>
            </a:xfrm>
            <a:custGeom>
              <a:avLst/>
              <a:gdLst>
                <a:gd name="T0" fmla="*/ 4 w 7"/>
                <a:gd name="T1" fmla="*/ 0 h 8"/>
                <a:gd name="T2" fmla="*/ 4 w 7"/>
                <a:gd name="T3" fmla="*/ 0 h 8"/>
                <a:gd name="T4" fmla="*/ 7 w 7"/>
                <a:gd name="T5" fmla="*/ 5 h 8"/>
                <a:gd name="T6" fmla="*/ 2 w 7"/>
                <a:gd name="T7" fmla="*/ 8 h 8"/>
                <a:gd name="T8" fmla="*/ 0 w 7"/>
                <a:gd name="T9" fmla="*/ 4 h 8"/>
                <a:gd name="T10" fmla="*/ 4 w 7"/>
                <a:gd name="T11" fmla="*/ 0 h 8"/>
              </a:gdLst>
              <a:ahLst/>
              <a:cxnLst>
                <a:cxn ang="0">
                  <a:pos x="T0" y="T1"/>
                </a:cxn>
                <a:cxn ang="0">
                  <a:pos x="T2" y="T3"/>
                </a:cxn>
                <a:cxn ang="0">
                  <a:pos x="T4" y="T5"/>
                </a:cxn>
                <a:cxn ang="0">
                  <a:pos x="T6" y="T7"/>
                </a:cxn>
                <a:cxn ang="0">
                  <a:pos x="T8" y="T9"/>
                </a:cxn>
                <a:cxn ang="0">
                  <a:pos x="T10" y="T11"/>
                </a:cxn>
              </a:cxnLst>
              <a:rect l="0" t="0" r="r" b="b"/>
              <a:pathLst>
                <a:path w="7" h="8">
                  <a:moveTo>
                    <a:pt x="4" y="0"/>
                  </a:moveTo>
                  <a:lnTo>
                    <a:pt x="4" y="0"/>
                  </a:lnTo>
                  <a:cubicBezTo>
                    <a:pt x="5" y="2"/>
                    <a:pt x="6" y="4"/>
                    <a:pt x="7" y="5"/>
                  </a:cubicBezTo>
                  <a:cubicBezTo>
                    <a:pt x="6" y="6"/>
                    <a:pt x="4" y="7"/>
                    <a:pt x="2" y="8"/>
                  </a:cubicBezTo>
                  <a:cubicBezTo>
                    <a:pt x="1" y="7"/>
                    <a:pt x="1" y="6"/>
                    <a:pt x="0" y="4"/>
                  </a:cubicBezTo>
                  <a:cubicBezTo>
                    <a:pt x="2" y="3"/>
                    <a:pt x="3" y="2"/>
                    <a:pt x="4" y="0"/>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559" name="Freeform 1185">
              <a:extLst>
                <a:ext uri="{FF2B5EF4-FFF2-40B4-BE49-F238E27FC236}">
                  <a16:creationId xmlns:a16="http://schemas.microsoft.com/office/drawing/2014/main" id="{4C573311-B890-4338-A921-54657FE24525}"/>
                </a:ext>
              </a:extLst>
            </p:cNvPr>
            <p:cNvSpPr>
              <a:spLocks/>
            </p:cNvSpPr>
            <p:nvPr userDrawn="1"/>
          </p:nvSpPr>
          <p:spPr bwMode="auto">
            <a:xfrm>
              <a:off x="333" y="184"/>
              <a:ext cx="1" cy="2"/>
            </a:xfrm>
            <a:custGeom>
              <a:avLst/>
              <a:gdLst>
                <a:gd name="T0" fmla="*/ 0 w 2"/>
                <a:gd name="T1" fmla="*/ 0 h 3"/>
                <a:gd name="T2" fmla="*/ 0 w 2"/>
                <a:gd name="T3" fmla="*/ 0 h 3"/>
                <a:gd name="T4" fmla="*/ 2 w 2"/>
                <a:gd name="T5" fmla="*/ 1 h 3"/>
                <a:gd name="T6" fmla="*/ 1 w 2"/>
                <a:gd name="T7" fmla="*/ 3 h 3"/>
                <a:gd name="T8" fmla="*/ 0 w 2"/>
                <a:gd name="T9" fmla="*/ 3 h 3"/>
                <a:gd name="T10" fmla="*/ 0 w 2"/>
                <a:gd name="T11" fmla="*/ 0 h 3"/>
              </a:gdLst>
              <a:ahLst/>
              <a:cxnLst>
                <a:cxn ang="0">
                  <a:pos x="T0" y="T1"/>
                </a:cxn>
                <a:cxn ang="0">
                  <a:pos x="T2" y="T3"/>
                </a:cxn>
                <a:cxn ang="0">
                  <a:pos x="T4" y="T5"/>
                </a:cxn>
                <a:cxn ang="0">
                  <a:pos x="T6" y="T7"/>
                </a:cxn>
                <a:cxn ang="0">
                  <a:pos x="T8" y="T9"/>
                </a:cxn>
                <a:cxn ang="0">
                  <a:pos x="T10" y="T11"/>
                </a:cxn>
              </a:cxnLst>
              <a:rect l="0" t="0" r="r" b="b"/>
              <a:pathLst>
                <a:path w="2" h="3">
                  <a:moveTo>
                    <a:pt x="0" y="0"/>
                  </a:moveTo>
                  <a:lnTo>
                    <a:pt x="0" y="0"/>
                  </a:lnTo>
                  <a:lnTo>
                    <a:pt x="2" y="1"/>
                  </a:lnTo>
                  <a:lnTo>
                    <a:pt x="1" y="3"/>
                  </a:lnTo>
                  <a:lnTo>
                    <a:pt x="0" y="3"/>
                  </a:lnTo>
                  <a:lnTo>
                    <a:pt x="0" y="0"/>
                  </a:ln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560" name="Freeform 1186">
              <a:extLst>
                <a:ext uri="{FF2B5EF4-FFF2-40B4-BE49-F238E27FC236}">
                  <a16:creationId xmlns:a16="http://schemas.microsoft.com/office/drawing/2014/main" id="{BE1CF8CA-6D5B-481D-A9B9-3F3BEF47C12D}"/>
                </a:ext>
              </a:extLst>
            </p:cNvPr>
            <p:cNvSpPr>
              <a:spLocks/>
            </p:cNvSpPr>
            <p:nvPr userDrawn="1"/>
          </p:nvSpPr>
          <p:spPr bwMode="auto">
            <a:xfrm>
              <a:off x="333" y="182"/>
              <a:ext cx="1" cy="2"/>
            </a:xfrm>
            <a:custGeom>
              <a:avLst/>
              <a:gdLst>
                <a:gd name="T0" fmla="*/ 0 w 2"/>
                <a:gd name="T1" fmla="*/ 0 h 3"/>
                <a:gd name="T2" fmla="*/ 0 w 2"/>
                <a:gd name="T3" fmla="*/ 0 h 3"/>
                <a:gd name="T4" fmla="*/ 2 w 2"/>
                <a:gd name="T5" fmla="*/ 1 h 3"/>
                <a:gd name="T6" fmla="*/ 2 w 2"/>
                <a:gd name="T7" fmla="*/ 3 h 3"/>
                <a:gd name="T8" fmla="*/ 0 w 2"/>
                <a:gd name="T9" fmla="*/ 3 h 3"/>
                <a:gd name="T10" fmla="*/ 0 w 2"/>
                <a:gd name="T11" fmla="*/ 0 h 3"/>
              </a:gdLst>
              <a:ahLst/>
              <a:cxnLst>
                <a:cxn ang="0">
                  <a:pos x="T0" y="T1"/>
                </a:cxn>
                <a:cxn ang="0">
                  <a:pos x="T2" y="T3"/>
                </a:cxn>
                <a:cxn ang="0">
                  <a:pos x="T4" y="T5"/>
                </a:cxn>
                <a:cxn ang="0">
                  <a:pos x="T6" y="T7"/>
                </a:cxn>
                <a:cxn ang="0">
                  <a:pos x="T8" y="T9"/>
                </a:cxn>
                <a:cxn ang="0">
                  <a:pos x="T10" y="T11"/>
                </a:cxn>
              </a:cxnLst>
              <a:rect l="0" t="0" r="r" b="b"/>
              <a:pathLst>
                <a:path w="2" h="3">
                  <a:moveTo>
                    <a:pt x="0" y="0"/>
                  </a:moveTo>
                  <a:lnTo>
                    <a:pt x="0" y="0"/>
                  </a:lnTo>
                  <a:lnTo>
                    <a:pt x="2" y="1"/>
                  </a:lnTo>
                  <a:lnTo>
                    <a:pt x="2" y="3"/>
                  </a:lnTo>
                  <a:lnTo>
                    <a:pt x="0" y="3"/>
                  </a:lnTo>
                  <a:lnTo>
                    <a:pt x="0" y="0"/>
                  </a:ln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561" name="Freeform 1187">
              <a:extLst>
                <a:ext uri="{FF2B5EF4-FFF2-40B4-BE49-F238E27FC236}">
                  <a16:creationId xmlns:a16="http://schemas.microsoft.com/office/drawing/2014/main" id="{27E05FD7-477D-4B3A-99A7-8DD8519E40B2}"/>
                </a:ext>
              </a:extLst>
            </p:cNvPr>
            <p:cNvSpPr>
              <a:spLocks/>
            </p:cNvSpPr>
            <p:nvPr userDrawn="1"/>
          </p:nvSpPr>
          <p:spPr bwMode="auto">
            <a:xfrm>
              <a:off x="333" y="181"/>
              <a:ext cx="2" cy="1"/>
            </a:xfrm>
            <a:custGeom>
              <a:avLst/>
              <a:gdLst>
                <a:gd name="T0" fmla="*/ 0 w 3"/>
                <a:gd name="T1" fmla="*/ 0 h 3"/>
                <a:gd name="T2" fmla="*/ 0 w 3"/>
                <a:gd name="T3" fmla="*/ 0 h 3"/>
                <a:gd name="T4" fmla="*/ 3 w 3"/>
                <a:gd name="T5" fmla="*/ 1 h 3"/>
                <a:gd name="T6" fmla="*/ 2 w 3"/>
                <a:gd name="T7" fmla="*/ 3 h 3"/>
                <a:gd name="T8" fmla="*/ 0 w 3"/>
                <a:gd name="T9" fmla="*/ 3 h 3"/>
                <a:gd name="T10" fmla="*/ 0 w 3"/>
                <a:gd name="T11" fmla="*/ 0 h 3"/>
              </a:gdLst>
              <a:ahLst/>
              <a:cxnLst>
                <a:cxn ang="0">
                  <a:pos x="T0" y="T1"/>
                </a:cxn>
                <a:cxn ang="0">
                  <a:pos x="T2" y="T3"/>
                </a:cxn>
                <a:cxn ang="0">
                  <a:pos x="T4" y="T5"/>
                </a:cxn>
                <a:cxn ang="0">
                  <a:pos x="T6" y="T7"/>
                </a:cxn>
                <a:cxn ang="0">
                  <a:pos x="T8" y="T9"/>
                </a:cxn>
                <a:cxn ang="0">
                  <a:pos x="T10" y="T11"/>
                </a:cxn>
              </a:cxnLst>
              <a:rect l="0" t="0" r="r" b="b"/>
              <a:pathLst>
                <a:path w="3" h="3">
                  <a:moveTo>
                    <a:pt x="0" y="0"/>
                  </a:moveTo>
                  <a:lnTo>
                    <a:pt x="0" y="0"/>
                  </a:lnTo>
                  <a:lnTo>
                    <a:pt x="3" y="1"/>
                  </a:lnTo>
                  <a:lnTo>
                    <a:pt x="2" y="3"/>
                  </a:lnTo>
                  <a:lnTo>
                    <a:pt x="0" y="3"/>
                  </a:lnTo>
                  <a:lnTo>
                    <a:pt x="0" y="0"/>
                  </a:ln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562" name="Freeform 1188">
              <a:extLst>
                <a:ext uri="{FF2B5EF4-FFF2-40B4-BE49-F238E27FC236}">
                  <a16:creationId xmlns:a16="http://schemas.microsoft.com/office/drawing/2014/main" id="{979B4172-069F-4EF4-814C-FC754A3BD0E2}"/>
                </a:ext>
              </a:extLst>
            </p:cNvPr>
            <p:cNvSpPr>
              <a:spLocks/>
            </p:cNvSpPr>
            <p:nvPr userDrawn="1"/>
          </p:nvSpPr>
          <p:spPr bwMode="auto">
            <a:xfrm>
              <a:off x="333" y="179"/>
              <a:ext cx="2" cy="1"/>
            </a:xfrm>
            <a:custGeom>
              <a:avLst/>
              <a:gdLst>
                <a:gd name="T0" fmla="*/ 1 w 3"/>
                <a:gd name="T1" fmla="*/ 0 h 3"/>
                <a:gd name="T2" fmla="*/ 1 w 3"/>
                <a:gd name="T3" fmla="*/ 0 h 3"/>
                <a:gd name="T4" fmla="*/ 3 w 3"/>
                <a:gd name="T5" fmla="*/ 1 h 3"/>
                <a:gd name="T6" fmla="*/ 3 w 3"/>
                <a:gd name="T7" fmla="*/ 3 h 3"/>
                <a:gd name="T8" fmla="*/ 0 w 3"/>
                <a:gd name="T9" fmla="*/ 2 h 3"/>
                <a:gd name="T10" fmla="*/ 1 w 3"/>
                <a:gd name="T11" fmla="*/ 0 h 3"/>
              </a:gdLst>
              <a:ahLst/>
              <a:cxnLst>
                <a:cxn ang="0">
                  <a:pos x="T0" y="T1"/>
                </a:cxn>
                <a:cxn ang="0">
                  <a:pos x="T2" y="T3"/>
                </a:cxn>
                <a:cxn ang="0">
                  <a:pos x="T4" y="T5"/>
                </a:cxn>
                <a:cxn ang="0">
                  <a:pos x="T6" y="T7"/>
                </a:cxn>
                <a:cxn ang="0">
                  <a:pos x="T8" y="T9"/>
                </a:cxn>
                <a:cxn ang="0">
                  <a:pos x="T10" y="T11"/>
                </a:cxn>
              </a:cxnLst>
              <a:rect l="0" t="0" r="r" b="b"/>
              <a:pathLst>
                <a:path w="3" h="3">
                  <a:moveTo>
                    <a:pt x="1" y="0"/>
                  </a:moveTo>
                  <a:lnTo>
                    <a:pt x="1" y="0"/>
                  </a:lnTo>
                  <a:lnTo>
                    <a:pt x="3" y="1"/>
                  </a:lnTo>
                  <a:lnTo>
                    <a:pt x="3" y="3"/>
                  </a:lnTo>
                  <a:lnTo>
                    <a:pt x="0" y="2"/>
                  </a:lnTo>
                  <a:lnTo>
                    <a:pt x="1" y="0"/>
                  </a:ln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563" name="Freeform 1189">
              <a:extLst>
                <a:ext uri="{FF2B5EF4-FFF2-40B4-BE49-F238E27FC236}">
                  <a16:creationId xmlns:a16="http://schemas.microsoft.com/office/drawing/2014/main" id="{891A41C8-DF7B-4760-B4AD-A29ECD7F3C2A}"/>
                </a:ext>
              </a:extLst>
            </p:cNvPr>
            <p:cNvSpPr>
              <a:spLocks/>
            </p:cNvSpPr>
            <p:nvPr userDrawn="1"/>
          </p:nvSpPr>
          <p:spPr bwMode="auto">
            <a:xfrm>
              <a:off x="334" y="177"/>
              <a:ext cx="1" cy="1"/>
            </a:xfrm>
            <a:custGeom>
              <a:avLst/>
              <a:gdLst>
                <a:gd name="T0" fmla="*/ 0 w 3"/>
                <a:gd name="T1" fmla="*/ 0 h 3"/>
                <a:gd name="T2" fmla="*/ 0 w 3"/>
                <a:gd name="T3" fmla="*/ 0 h 3"/>
                <a:gd name="T4" fmla="*/ 3 w 3"/>
                <a:gd name="T5" fmla="*/ 1 h 3"/>
                <a:gd name="T6" fmla="*/ 2 w 3"/>
                <a:gd name="T7" fmla="*/ 3 h 3"/>
                <a:gd name="T8" fmla="*/ 0 w 3"/>
                <a:gd name="T9" fmla="*/ 2 h 3"/>
                <a:gd name="T10" fmla="*/ 0 w 3"/>
                <a:gd name="T11" fmla="*/ 0 h 3"/>
              </a:gdLst>
              <a:ahLst/>
              <a:cxnLst>
                <a:cxn ang="0">
                  <a:pos x="T0" y="T1"/>
                </a:cxn>
                <a:cxn ang="0">
                  <a:pos x="T2" y="T3"/>
                </a:cxn>
                <a:cxn ang="0">
                  <a:pos x="T4" y="T5"/>
                </a:cxn>
                <a:cxn ang="0">
                  <a:pos x="T6" y="T7"/>
                </a:cxn>
                <a:cxn ang="0">
                  <a:pos x="T8" y="T9"/>
                </a:cxn>
                <a:cxn ang="0">
                  <a:pos x="T10" y="T11"/>
                </a:cxn>
              </a:cxnLst>
              <a:rect l="0" t="0" r="r" b="b"/>
              <a:pathLst>
                <a:path w="3" h="3">
                  <a:moveTo>
                    <a:pt x="0" y="0"/>
                  </a:moveTo>
                  <a:lnTo>
                    <a:pt x="0" y="0"/>
                  </a:lnTo>
                  <a:lnTo>
                    <a:pt x="3" y="1"/>
                  </a:lnTo>
                  <a:lnTo>
                    <a:pt x="2" y="3"/>
                  </a:lnTo>
                  <a:lnTo>
                    <a:pt x="0" y="2"/>
                  </a:lnTo>
                  <a:lnTo>
                    <a:pt x="0" y="0"/>
                  </a:ln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564" name="Freeform 1190">
              <a:extLst>
                <a:ext uri="{FF2B5EF4-FFF2-40B4-BE49-F238E27FC236}">
                  <a16:creationId xmlns:a16="http://schemas.microsoft.com/office/drawing/2014/main" id="{1CF7E756-7B51-4EF8-B489-91AB2A37E15A}"/>
                </a:ext>
              </a:extLst>
            </p:cNvPr>
            <p:cNvSpPr>
              <a:spLocks/>
            </p:cNvSpPr>
            <p:nvPr userDrawn="1"/>
          </p:nvSpPr>
          <p:spPr bwMode="auto">
            <a:xfrm>
              <a:off x="334" y="176"/>
              <a:ext cx="1" cy="0"/>
            </a:xfrm>
            <a:custGeom>
              <a:avLst/>
              <a:gdLst>
                <a:gd name="T0" fmla="*/ 0 w 3"/>
                <a:gd name="T1" fmla="*/ 0 h 2"/>
                <a:gd name="T2" fmla="*/ 0 w 3"/>
                <a:gd name="T3" fmla="*/ 0 h 2"/>
                <a:gd name="T4" fmla="*/ 3 w 3"/>
                <a:gd name="T5" fmla="*/ 0 h 2"/>
                <a:gd name="T6" fmla="*/ 3 w 3"/>
                <a:gd name="T7" fmla="*/ 2 h 2"/>
                <a:gd name="T8" fmla="*/ 0 w 3"/>
                <a:gd name="T9" fmla="*/ 1 h 2"/>
                <a:gd name="T10" fmla="*/ 0 w 3"/>
                <a:gd name="T11" fmla="*/ 0 h 2"/>
              </a:gdLst>
              <a:ahLst/>
              <a:cxnLst>
                <a:cxn ang="0">
                  <a:pos x="T0" y="T1"/>
                </a:cxn>
                <a:cxn ang="0">
                  <a:pos x="T2" y="T3"/>
                </a:cxn>
                <a:cxn ang="0">
                  <a:pos x="T4" y="T5"/>
                </a:cxn>
                <a:cxn ang="0">
                  <a:pos x="T6" y="T7"/>
                </a:cxn>
                <a:cxn ang="0">
                  <a:pos x="T8" y="T9"/>
                </a:cxn>
                <a:cxn ang="0">
                  <a:pos x="T10" y="T11"/>
                </a:cxn>
              </a:cxnLst>
              <a:rect l="0" t="0" r="r" b="b"/>
              <a:pathLst>
                <a:path w="3" h="2">
                  <a:moveTo>
                    <a:pt x="0" y="0"/>
                  </a:moveTo>
                  <a:lnTo>
                    <a:pt x="0" y="0"/>
                  </a:lnTo>
                  <a:lnTo>
                    <a:pt x="3" y="0"/>
                  </a:lnTo>
                  <a:lnTo>
                    <a:pt x="3" y="2"/>
                  </a:lnTo>
                  <a:lnTo>
                    <a:pt x="0" y="1"/>
                  </a:lnTo>
                  <a:lnTo>
                    <a:pt x="0" y="0"/>
                  </a:ln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565" name="Freeform 1191">
              <a:extLst>
                <a:ext uri="{FF2B5EF4-FFF2-40B4-BE49-F238E27FC236}">
                  <a16:creationId xmlns:a16="http://schemas.microsoft.com/office/drawing/2014/main" id="{DAA85762-E8B1-406F-AC44-53A58AEA40DB}"/>
                </a:ext>
              </a:extLst>
            </p:cNvPr>
            <p:cNvSpPr>
              <a:spLocks/>
            </p:cNvSpPr>
            <p:nvPr userDrawn="1"/>
          </p:nvSpPr>
          <p:spPr bwMode="auto">
            <a:xfrm>
              <a:off x="334" y="174"/>
              <a:ext cx="2" cy="1"/>
            </a:xfrm>
            <a:custGeom>
              <a:avLst/>
              <a:gdLst>
                <a:gd name="T0" fmla="*/ 0 w 4"/>
                <a:gd name="T1" fmla="*/ 0 h 2"/>
                <a:gd name="T2" fmla="*/ 0 w 4"/>
                <a:gd name="T3" fmla="*/ 0 h 2"/>
                <a:gd name="T4" fmla="*/ 4 w 4"/>
                <a:gd name="T5" fmla="*/ 0 h 2"/>
                <a:gd name="T6" fmla="*/ 4 w 4"/>
                <a:gd name="T7" fmla="*/ 2 h 2"/>
                <a:gd name="T8" fmla="*/ 0 w 4"/>
                <a:gd name="T9" fmla="*/ 1 h 2"/>
                <a:gd name="T10" fmla="*/ 0 w 4"/>
                <a:gd name="T11" fmla="*/ 0 h 2"/>
              </a:gdLst>
              <a:ahLst/>
              <a:cxnLst>
                <a:cxn ang="0">
                  <a:pos x="T0" y="T1"/>
                </a:cxn>
                <a:cxn ang="0">
                  <a:pos x="T2" y="T3"/>
                </a:cxn>
                <a:cxn ang="0">
                  <a:pos x="T4" y="T5"/>
                </a:cxn>
                <a:cxn ang="0">
                  <a:pos x="T6" y="T7"/>
                </a:cxn>
                <a:cxn ang="0">
                  <a:pos x="T8" y="T9"/>
                </a:cxn>
                <a:cxn ang="0">
                  <a:pos x="T10" y="T11"/>
                </a:cxn>
              </a:cxnLst>
              <a:rect l="0" t="0" r="r" b="b"/>
              <a:pathLst>
                <a:path w="4" h="2">
                  <a:moveTo>
                    <a:pt x="0" y="0"/>
                  </a:moveTo>
                  <a:lnTo>
                    <a:pt x="0" y="0"/>
                  </a:lnTo>
                  <a:lnTo>
                    <a:pt x="4" y="0"/>
                  </a:lnTo>
                  <a:lnTo>
                    <a:pt x="4" y="2"/>
                  </a:lnTo>
                  <a:lnTo>
                    <a:pt x="0" y="1"/>
                  </a:lnTo>
                  <a:lnTo>
                    <a:pt x="0" y="0"/>
                  </a:ln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566" name="Freeform 1192">
              <a:extLst>
                <a:ext uri="{FF2B5EF4-FFF2-40B4-BE49-F238E27FC236}">
                  <a16:creationId xmlns:a16="http://schemas.microsoft.com/office/drawing/2014/main" id="{FA732EBC-A22F-4D59-B33D-6DD8CA7258F3}"/>
                </a:ext>
              </a:extLst>
            </p:cNvPr>
            <p:cNvSpPr>
              <a:spLocks/>
            </p:cNvSpPr>
            <p:nvPr userDrawn="1"/>
          </p:nvSpPr>
          <p:spPr bwMode="auto">
            <a:xfrm>
              <a:off x="332" y="198"/>
              <a:ext cx="1" cy="1"/>
            </a:xfrm>
            <a:custGeom>
              <a:avLst/>
              <a:gdLst>
                <a:gd name="T0" fmla="*/ 1 w 2"/>
                <a:gd name="T1" fmla="*/ 1 h 1"/>
                <a:gd name="T2" fmla="*/ 1 w 2"/>
                <a:gd name="T3" fmla="*/ 1 h 1"/>
                <a:gd name="T4" fmla="*/ 0 w 2"/>
                <a:gd name="T5" fmla="*/ 0 h 1"/>
                <a:gd name="T6" fmla="*/ 2 w 2"/>
                <a:gd name="T7" fmla="*/ 0 h 1"/>
                <a:gd name="T8" fmla="*/ 1 w 2"/>
                <a:gd name="T9" fmla="*/ 1 h 1"/>
              </a:gdLst>
              <a:ahLst/>
              <a:cxnLst>
                <a:cxn ang="0">
                  <a:pos x="T0" y="T1"/>
                </a:cxn>
                <a:cxn ang="0">
                  <a:pos x="T2" y="T3"/>
                </a:cxn>
                <a:cxn ang="0">
                  <a:pos x="T4" y="T5"/>
                </a:cxn>
                <a:cxn ang="0">
                  <a:pos x="T6" y="T7"/>
                </a:cxn>
                <a:cxn ang="0">
                  <a:pos x="T8" y="T9"/>
                </a:cxn>
              </a:cxnLst>
              <a:rect l="0" t="0" r="r" b="b"/>
              <a:pathLst>
                <a:path w="2" h="1">
                  <a:moveTo>
                    <a:pt x="1" y="1"/>
                  </a:moveTo>
                  <a:lnTo>
                    <a:pt x="1" y="1"/>
                  </a:lnTo>
                  <a:cubicBezTo>
                    <a:pt x="1" y="0"/>
                    <a:pt x="0" y="0"/>
                    <a:pt x="0" y="0"/>
                  </a:cubicBezTo>
                  <a:lnTo>
                    <a:pt x="2" y="0"/>
                  </a:lnTo>
                  <a:cubicBezTo>
                    <a:pt x="1" y="0"/>
                    <a:pt x="1" y="0"/>
                    <a:pt x="1" y="1"/>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567" name="Freeform 1193">
              <a:extLst>
                <a:ext uri="{FF2B5EF4-FFF2-40B4-BE49-F238E27FC236}">
                  <a16:creationId xmlns:a16="http://schemas.microsoft.com/office/drawing/2014/main" id="{08C0CF35-7D83-46F6-A5AE-5EE1C4D4D1D6}"/>
                </a:ext>
              </a:extLst>
            </p:cNvPr>
            <p:cNvSpPr>
              <a:spLocks/>
            </p:cNvSpPr>
            <p:nvPr userDrawn="1"/>
          </p:nvSpPr>
          <p:spPr bwMode="auto">
            <a:xfrm>
              <a:off x="332" y="199"/>
              <a:ext cx="1" cy="1"/>
            </a:xfrm>
            <a:custGeom>
              <a:avLst/>
              <a:gdLst>
                <a:gd name="T0" fmla="*/ 2 w 2"/>
                <a:gd name="T1" fmla="*/ 2 h 2"/>
                <a:gd name="T2" fmla="*/ 2 w 2"/>
                <a:gd name="T3" fmla="*/ 2 h 2"/>
                <a:gd name="T4" fmla="*/ 0 w 2"/>
                <a:gd name="T5" fmla="*/ 2 h 2"/>
                <a:gd name="T6" fmla="*/ 1 w 2"/>
                <a:gd name="T7" fmla="*/ 0 h 2"/>
                <a:gd name="T8" fmla="*/ 2 w 2"/>
                <a:gd name="T9" fmla="*/ 2 h 2"/>
              </a:gdLst>
              <a:ahLst/>
              <a:cxnLst>
                <a:cxn ang="0">
                  <a:pos x="T0" y="T1"/>
                </a:cxn>
                <a:cxn ang="0">
                  <a:pos x="T2" y="T3"/>
                </a:cxn>
                <a:cxn ang="0">
                  <a:pos x="T4" y="T5"/>
                </a:cxn>
                <a:cxn ang="0">
                  <a:pos x="T6" y="T7"/>
                </a:cxn>
                <a:cxn ang="0">
                  <a:pos x="T8" y="T9"/>
                </a:cxn>
              </a:cxnLst>
              <a:rect l="0" t="0" r="r" b="b"/>
              <a:pathLst>
                <a:path w="2" h="2">
                  <a:moveTo>
                    <a:pt x="2" y="2"/>
                  </a:moveTo>
                  <a:lnTo>
                    <a:pt x="2" y="2"/>
                  </a:lnTo>
                  <a:lnTo>
                    <a:pt x="0" y="2"/>
                  </a:lnTo>
                  <a:cubicBezTo>
                    <a:pt x="0" y="1"/>
                    <a:pt x="1" y="1"/>
                    <a:pt x="1" y="0"/>
                  </a:cubicBezTo>
                  <a:cubicBezTo>
                    <a:pt x="1" y="1"/>
                    <a:pt x="1" y="1"/>
                    <a:pt x="2" y="2"/>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568" name="Freeform 1194">
              <a:extLst>
                <a:ext uri="{FF2B5EF4-FFF2-40B4-BE49-F238E27FC236}">
                  <a16:creationId xmlns:a16="http://schemas.microsoft.com/office/drawing/2014/main" id="{C9CFBCCE-E7D6-4C90-9916-CE69C629C6F7}"/>
                </a:ext>
              </a:extLst>
            </p:cNvPr>
            <p:cNvSpPr>
              <a:spLocks/>
            </p:cNvSpPr>
            <p:nvPr userDrawn="1"/>
          </p:nvSpPr>
          <p:spPr bwMode="auto">
            <a:xfrm>
              <a:off x="335" y="198"/>
              <a:ext cx="0" cy="1"/>
            </a:xfrm>
            <a:custGeom>
              <a:avLst/>
              <a:gdLst>
                <a:gd name="T0" fmla="*/ 0 w 1"/>
                <a:gd name="T1" fmla="*/ 1 h 1"/>
                <a:gd name="T2" fmla="*/ 0 w 1"/>
                <a:gd name="T3" fmla="*/ 1 h 1"/>
                <a:gd name="T4" fmla="*/ 0 w 1"/>
                <a:gd name="T5" fmla="*/ 0 h 1"/>
                <a:gd name="T6" fmla="*/ 1 w 1"/>
                <a:gd name="T7" fmla="*/ 0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lnTo>
                    <a:pt x="0" y="1"/>
                  </a:lnTo>
                  <a:cubicBezTo>
                    <a:pt x="0" y="1"/>
                    <a:pt x="0" y="0"/>
                    <a:pt x="0" y="0"/>
                  </a:cubicBezTo>
                  <a:lnTo>
                    <a:pt x="1" y="0"/>
                  </a:lnTo>
                  <a:cubicBezTo>
                    <a:pt x="1" y="0"/>
                    <a:pt x="1" y="1"/>
                    <a:pt x="0" y="1"/>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569" name="Freeform 1195">
              <a:extLst>
                <a:ext uri="{FF2B5EF4-FFF2-40B4-BE49-F238E27FC236}">
                  <a16:creationId xmlns:a16="http://schemas.microsoft.com/office/drawing/2014/main" id="{EE3FC332-8F0F-4BC6-8D8C-3780BFEAFD94}"/>
                </a:ext>
              </a:extLst>
            </p:cNvPr>
            <p:cNvSpPr>
              <a:spLocks/>
            </p:cNvSpPr>
            <p:nvPr userDrawn="1"/>
          </p:nvSpPr>
          <p:spPr bwMode="auto">
            <a:xfrm>
              <a:off x="334" y="200"/>
              <a:ext cx="1" cy="0"/>
            </a:xfrm>
            <a:custGeom>
              <a:avLst/>
              <a:gdLst>
                <a:gd name="T0" fmla="*/ 2 w 2"/>
                <a:gd name="T1" fmla="*/ 1 h 1"/>
                <a:gd name="T2" fmla="*/ 2 w 2"/>
                <a:gd name="T3" fmla="*/ 1 h 1"/>
                <a:gd name="T4" fmla="*/ 0 w 2"/>
                <a:gd name="T5" fmla="*/ 1 h 1"/>
                <a:gd name="T6" fmla="*/ 1 w 2"/>
                <a:gd name="T7" fmla="*/ 0 h 1"/>
                <a:gd name="T8" fmla="*/ 2 w 2"/>
                <a:gd name="T9" fmla="*/ 1 h 1"/>
              </a:gdLst>
              <a:ahLst/>
              <a:cxnLst>
                <a:cxn ang="0">
                  <a:pos x="T0" y="T1"/>
                </a:cxn>
                <a:cxn ang="0">
                  <a:pos x="T2" y="T3"/>
                </a:cxn>
                <a:cxn ang="0">
                  <a:pos x="T4" y="T5"/>
                </a:cxn>
                <a:cxn ang="0">
                  <a:pos x="T6" y="T7"/>
                </a:cxn>
                <a:cxn ang="0">
                  <a:pos x="T8" y="T9"/>
                </a:cxn>
              </a:cxnLst>
              <a:rect l="0" t="0" r="r" b="b"/>
              <a:pathLst>
                <a:path w="2" h="1">
                  <a:moveTo>
                    <a:pt x="2" y="1"/>
                  </a:moveTo>
                  <a:lnTo>
                    <a:pt x="2" y="1"/>
                  </a:lnTo>
                  <a:lnTo>
                    <a:pt x="0" y="1"/>
                  </a:lnTo>
                  <a:cubicBezTo>
                    <a:pt x="1" y="1"/>
                    <a:pt x="1" y="0"/>
                    <a:pt x="1" y="0"/>
                  </a:cubicBezTo>
                  <a:cubicBezTo>
                    <a:pt x="1" y="0"/>
                    <a:pt x="2" y="1"/>
                    <a:pt x="2" y="1"/>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570" name="Freeform 1196">
              <a:extLst>
                <a:ext uri="{FF2B5EF4-FFF2-40B4-BE49-F238E27FC236}">
                  <a16:creationId xmlns:a16="http://schemas.microsoft.com/office/drawing/2014/main" id="{709C7F38-F28C-4F04-82E7-8D13BD34DA85}"/>
                </a:ext>
              </a:extLst>
            </p:cNvPr>
            <p:cNvSpPr>
              <a:spLocks/>
            </p:cNvSpPr>
            <p:nvPr userDrawn="1"/>
          </p:nvSpPr>
          <p:spPr bwMode="auto">
            <a:xfrm>
              <a:off x="337" y="198"/>
              <a:ext cx="0" cy="1"/>
            </a:xfrm>
            <a:custGeom>
              <a:avLst/>
              <a:gdLst>
                <a:gd name="T0" fmla="*/ 0 w 1"/>
                <a:gd name="T1" fmla="*/ 1 h 1"/>
                <a:gd name="T2" fmla="*/ 0 w 1"/>
                <a:gd name="T3" fmla="*/ 1 h 1"/>
                <a:gd name="T4" fmla="*/ 0 w 1"/>
                <a:gd name="T5" fmla="*/ 0 h 1"/>
                <a:gd name="T6" fmla="*/ 1 w 1"/>
                <a:gd name="T7" fmla="*/ 0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lnTo>
                    <a:pt x="0" y="1"/>
                  </a:lnTo>
                  <a:cubicBezTo>
                    <a:pt x="0" y="1"/>
                    <a:pt x="0" y="1"/>
                    <a:pt x="0" y="0"/>
                  </a:cubicBezTo>
                  <a:lnTo>
                    <a:pt x="1" y="0"/>
                  </a:lnTo>
                  <a:cubicBezTo>
                    <a:pt x="1" y="1"/>
                    <a:pt x="1" y="1"/>
                    <a:pt x="0" y="1"/>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571" name="Freeform 1197">
              <a:extLst>
                <a:ext uri="{FF2B5EF4-FFF2-40B4-BE49-F238E27FC236}">
                  <a16:creationId xmlns:a16="http://schemas.microsoft.com/office/drawing/2014/main" id="{FB6E4F73-DB15-452B-8345-43D10CAB5C63}"/>
                </a:ext>
              </a:extLst>
            </p:cNvPr>
            <p:cNvSpPr>
              <a:spLocks/>
            </p:cNvSpPr>
            <p:nvPr userDrawn="1"/>
          </p:nvSpPr>
          <p:spPr bwMode="auto">
            <a:xfrm>
              <a:off x="337" y="200"/>
              <a:ext cx="0" cy="0"/>
            </a:xfrm>
            <a:custGeom>
              <a:avLst/>
              <a:gdLst>
                <a:gd name="T0" fmla="*/ 1 w 1"/>
                <a:gd name="T1" fmla="*/ 1 h 1"/>
                <a:gd name="T2" fmla="*/ 1 w 1"/>
                <a:gd name="T3" fmla="*/ 1 h 1"/>
                <a:gd name="T4" fmla="*/ 0 w 1"/>
                <a:gd name="T5" fmla="*/ 1 h 1"/>
                <a:gd name="T6" fmla="*/ 0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lnTo>
                    <a:pt x="1" y="1"/>
                  </a:lnTo>
                  <a:lnTo>
                    <a:pt x="0" y="1"/>
                  </a:lnTo>
                  <a:cubicBezTo>
                    <a:pt x="0" y="1"/>
                    <a:pt x="0" y="1"/>
                    <a:pt x="0" y="0"/>
                  </a:cubicBezTo>
                  <a:cubicBezTo>
                    <a:pt x="0" y="1"/>
                    <a:pt x="1" y="1"/>
                    <a:pt x="1" y="1"/>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572" name="Freeform 1198">
              <a:extLst>
                <a:ext uri="{FF2B5EF4-FFF2-40B4-BE49-F238E27FC236}">
                  <a16:creationId xmlns:a16="http://schemas.microsoft.com/office/drawing/2014/main" id="{30ACA771-F79B-49F3-BEE8-DD2EE2A4880C}"/>
                </a:ext>
              </a:extLst>
            </p:cNvPr>
            <p:cNvSpPr>
              <a:spLocks/>
            </p:cNvSpPr>
            <p:nvPr userDrawn="1"/>
          </p:nvSpPr>
          <p:spPr bwMode="auto">
            <a:xfrm>
              <a:off x="339" y="199"/>
              <a:ext cx="1" cy="0"/>
            </a:xfrm>
            <a:custGeom>
              <a:avLst/>
              <a:gdLst>
                <a:gd name="T0" fmla="*/ 0 w 1"/>
                <a:gd name="T1" fmla="*/ 1 h 1"/>
                <a:gd name="T2" fmla="*/ 0 w 1"/>
                <a:gd name="T3" fmla="*/ 1 h 1"/>
                <a:gd name="T4" fmla="*/ 0 w 1"/>
                <a:gd name="T5" fmla="*/ 0 h 1"/>
                <a:gd name="T6" fmla="*/ 1 w 1"/>
                <a:gd name="T7" fmla="*/ 0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lnTo>
                    <a:pt x="0" y="1"/>
                  </a:lnTo>
                  <a:cubicBezTo>
                    <a:pt x="0" y="1"/>
                    <a:pt x="0" y="0"/>
                    <a:pt x="0" y="0"/>
                  </a:cubicBezTo>
                  <a:lnTo>
                    <a:pt x="1" y="0"/>
                  </a:lnTo>
                  <a:cubicBezTo>
                    <a:pt x="1" y="0"/>
                    <a:pt x="0" y="1"/>
                    <a:pt x="0" y="1"/>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573" name="Freeform 1199">
              <a:extLst>
                <a:ext uri="{FF2B5EF4-FFF2-40B4-BE49-F238E27FC236}">
                  <a16:creationId xmlns:a16="http://schemas.microsoft.com/office/drawing/2014/main" id="{DDC355E8-FE99-453A-B956-D44828055B24}"/>
                </a:ext>
              </a:extLst>
            </p:cNvPr>
            <p:cNvSpPr>
              <a:spLocks/>
            </p:cNvSpPr>
            <p:nvPr userDrawn="1"/>
          </p:nvSpPr>
          <p:spPr bwMode="auto">
            <a:xfrm>
              <a:off x="339" y="200"/>
              <a:ext cx="0" cy="0"/>
            </a:xfrm>
            <a:custGeom>
              <a:avLst/>
              <a:gdLst>
                <a:gd name="T0" fmla="*/ 1 w 1"/>
                <a:gd name="T1" fmla="*/ 1 h 1"/>
                <a:gd name="T2" fmla="*/ 1 w 1"/>
                <a:gd name="T3" fmla="*/ 1 h 1"/>
                <a:gd name="T4" fmla="*/ 0 w 1"/>
                <a:gd name="T5" fmla="*/ 1 h 1"/>
                <a:gd name="T6" fmla="*/ 1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lnTo>
                    <a:pt x="1" y="1"/>
                  </a:lnTo>
                  <a:lnTo>
                    <a:pt x="0" y="1"/>
                  </a:lnTo>
                  <a:cubicBezTo>
                    <a:pt x="0" y="0"/>
                    <a:pt x="1" y="0"/>
                    <a:pt x="1" y="0"/>
                  </a:cubicBezTo>
                  <a:cubicBezTo>
                    <a:pt x="1" y="0"/>
                    <a:pt x="1" y="1"/>
                    <a:pt x="1" y="1"/>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574" name="Freeform 1200">
              <a:extLst>
                <a:ext uri="{FF2B5EF4-FFF2-40B4-BE49-F238E27FC236}">
                  <a16:creationId xmlns:a16="http://schemas.microsoft.com/office/drawing/2014/main" id="{C37D27FC-7124-4BCC-902E-5D07FFD968C9}"/>
                </a:ext>
              </a:extLst>
            </p:cNvPr>
            <p:cNvSpPr>
              <a:spLocks/>
            </p:cNvSpPr>
            <p:nvPr userDrawn="1"/>
          </p:nvSpPr>
          <p:spPr bwMode="auto">
            <a:xfrm>
              <a:off x="341" y="199"/>
              <a:ext cx="0" cy="1"/>
            </a:xfrm>
            <a:custGeom>
              <a:avLst/>
              <a:gdLst>
                <a:gd name="T0" fmla="*/ 1 w 1"/>
                <a:gd name="T1" fmla="*/ 1 h 1"/>
                <a:gd name="T2" fmla="*/ 1 w 1"/>
                <a:gd name="T3" fmla="*/ 1 h 1"/>
                <a:gd name="T4" fmla="*/ 0 w 1"/>
                <a:gd name="T5" fmla="*/ 0 h 1"/>
                <a:gd name="T6" fmla="*/ 1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lnTo>
                    <a:pt x="1" y="1"/>
                  </a:lnTo>
                  <a:cubicBezTo>
                    <a:pt x="1" y="1"/>
                    <a:pt x="1" y="0"/>
                    <a:pt x="0" y="0"/>
                  </a:cubicBezTo>
                  <a:lnTo>
                    <a:pt x="1" y="0"/>
                  </a:lnTo>
                  <a:cubicBezTo>
                    <a:pt x="1" y="1"/>
                    <a:pt x="1" y="1"/>
                    <a:pt x="1" y="1"/>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575" name="Freeform 1201">
              <a:extLst>
                <a:ext uri="{FF2B5EF4-FFF2-40B4-BE49-F238E27FC236}">
                  <a16:creationId xmlns:a16="http://schemas.microsoft.com/office/drawing/2014/main" id="{E9F4F9B4-1A85-4AD8-9853-D6482702465B}"/>
                </a:ext>
              </a:extLst>
            </p:cNvPr>
            <p:cNvSpPr>
              <a:spLocks/>
            </p:cNvSpPr>
            <p:nvPr userDrawn="1"/>
          </p:nvSpPr>
          <p:spPr bwMode="auto">
            <a:xfrm>
              <a:off x="341" y="200"/>
              <a:ext cx="0" cy="0"/>
            </a:xfrm>
            <a:custGeom>
              <a:avLst/>
              <a:gdLst/>
              <a:ahLst/>
              <a:cxnLst>
                <a:cxn ang="0">
                  <a:pos x="0" y="0"/>
                </a:cxn>
                <a:cxn ang="0">
                  <a:pos x="0" y="0"/>
                </a:cxn>
                <a:cxn ang="0">
                  <a:pos x="0" y="0"/>
                </a:cxn>
                <a:cxn ang="0">
                  <a:pos x="0" y="0"/>
                </a:cxn>
                <a:cxn ang="0">
                  <a:pos x="0" y="0"/>
                </a:cxn>
              </a:cxnLst>
              <a:rect l="0" t="0" r="r" b="b"/>
              <a:pathLst>
                <a:path>
                  <a:moveTo>
                    <a:pt x="0" y="0"/>
                  </a:moveTo>
                  <a:lnTo>
                    <a:pt x="0" y="0"/>
                  </a:lnTo>
                  <a:lnTo>
                    <a:pt x="0" y="0"/>
                  </a:lnTo>
                  <a:cubicBezTo>
                    <a:pt x="0" y="0"/>
                    <a:pt x="0" y="0"/>
                    <a:pt x="0" y="0"/>
                  </a:cubicBezTo>
                  <a:cubicBezTo>
                    <a:pt x="0" y="0"/>
                    <a:pt x="0" y="0"/>
                    <a:pt x="0" y="0"/>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576" name="Freeform 1202">
              <a:extLst>
                <a:ext uri="{FF2B5EF4-FFF2-40B4-BE49-F238E27FC236}">
                  <a16:creationId xmlns:a16="http://schemas.microsoft.com/office/drawing/2014/main" id="{ECE0AC4F-5281-4BF1-BAE6-AB87623BDF66}"/>
                </a:ext>
              </a:extLst>
            </p:cNvPr>
            <p:cNvSpPr>
              <a:spLocks/>
            </p:cNvSpPr>
            <p:nvPr userDrawn="1"/>
          </p:nvSpPr>
          <p:spPr bwMode="auto">
            <a:xfrm>
              <a:off x="333" y="198"/>
              <a:ext cx="1" cy="2"/>
            </a:xfrm>
            <a:custGeom>
              <a:avLst/>
              <a:gdLst>
                <a:gd name="T0" fmla="*/ 2 w 3"/>
                <a:gd name="T1" fmla="*/ 0 h 3"/>
                <a:gd name="T2" fmla="*/ 2 w 3"/>
                <a:gd name="T3" fmla="*/ 0 h 3"/>
                <a:gd name="T4" fmla="*/ 3 w 3"/>
                <a:gd name="T5" fmla="*/ 2 h 3"/>
                <a:gd name="T6" fmla="*/ 2 w 3"/>
                <a:gd name="T7" fmla="*/ 3 h 3"/>
                <a:gd name="T8" fmla="*/ 0 w 3"/>
                <a:gd name="T9" fmla="*/ 2 h 3"/>
                <a:gd name="T10" fmla="*/ 2 w 3"/>
                <a:gd name="T11" fmla="*/ 0 h 3"/>
              </a:gdLst>
              <a:ahLst/>
              <a:cxnLst>
                <a:cxn ang="0">
                  <a:pos x="T0" y="T1"/>
                </a:cxn>
                <a:cxn ang="0">
                  <a:pos x="T2" y="T3"/>
                </a:cxn>
                <a:cxn ang="0">
                  <a:pos x="T4" y="T5"/>
                </a:cxn>
                <a:cxn ang="0">
                  <a:pos x="T6" y="T7"/>
                </a:cxn>
                <a:cxn ang="0">
                  <a:pos x="T8" y="T9"/>
                </a:cxn>
                <a:cxn ang="0">
                  <a:pos x="T10" y="T11"/>
                </a:cxn>
              </a:cxnLst>
              <a:rect l="0" t="0" r="r" b="b"/>
              <a:pathLst>
                <a:path w="3" h="3">
                  <a:moveTo>
                    <a:pt x="2" y="0"/>
                  </a:moveTo>
                  <a:lnTo>
                    <a:pt x="2" y="0"/>
                  </a:lnTo>
                  <a:cubicBezTo>
                    <a:pt x="2" y="0"/>
                    <a:pt x="3" y="1"/>
                    <a:pt x="3" y="2"/>
                  </a:cubicBezTo>
                  <a:cubicBezTo>
                    <a:pt x="3" y="3"/>
                    <a:pt x="2" y="3"/>
                    <a:pt x="2" y="3"/>
                  </a:cubicBezTo>
                  <a:cubicBezTo>
                    <a:pt x="1" y="3"/>
                    <a:pt x="0" y="3"/>
                    <a:pt x="0" y="2"/>
                  </a:cubicBezTo>
                  <a:cubicBezTo>
                    <a:pt x="0" y="1"/>
                    <a:pt x="1" y="0"/>
                    <a:pt x="2" y="0"/>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577" name="Freeform 1203">
              <a:extLst>
                <a:ext uri="{FF2B5EF4-FFF2-40B4-BE49-F238E27FC236}">
                  <a16:creationId xmlns:a16="http://schemas.microsoft.com/office/drawing/2014/main" id="{4A8AFDBF-354D-4C0A-B46A-3F83D4E94AD8}"/>
                </a:ext>
              </a:extLst>
            </p:cNvPr>
            <p:cNvSpPr>
              <a:spLocks/>
            </p:cNvSpPr>
            <p:nvPr userDrawn="1"/>
          </p:nvSpPr>
          <p:spPr bwMode="auto">
            <a:xfrm>
              <a:off x="335" y="199"/>
              <a:ext cx="2" cy="1"/>
            </a:xfrm>
            <a:custGeom>
              <a:avLst/>
              <a:gdLst>
                <a:gd name="T0" fmla="*/ 2 w 3"/>
                <a:gd name="T1" fmla="*/ 0 h 3"/>
                <a:gd name="T2" fmla="*/ 2 w 3"/>
                <a:gd name="T3" fmla="*/ 0 h 3"/>
                <a:gd name="T4" fmla="*/ 3 w 3"/>
                <a:gd name="T5" fmla="*/ 1 h 3"/>
                <a:gd name="T6" fmla="*/ 2 w 3"/>
                <a:gd name="T7" fmla="*/ 3 h 3"/>
                <a:gd name="T8" fmla="*/ 0 w 3"/>
                <a:gd name="T9" fmla="*/ 1 h 3"/>
                <a:gd name="T10" fmla="*/ 2 w 3"/>
                <a:gd name="T11" fmla="*/ 0 h 3"/>
              </a:gdLst>
              <a:ahLst/>
              <a:cxnLst>
                <a:cxn ang="0">
                  <a:pos x="T0" y="T1"/>
                </a:cxn>
                <a:cxn ang="0">
                  <a:pos x="T2" y="T3"/>
                </a:cxn>
                <a:cxn ang="0">
                  <a:pos x="T4" y="T5"/>
                </a:cxn>
                <a:cxn ang="0">
                  <a:pos x="T6" y="T7"/>
                </a:cxn>
                <a:cxn ang="0">
                  <a:pos x="T8" y="T9"/>
                </a:cxn>
                <a:cxn ang="0">
                  <a:pos x="T10" y="T11"/>
                </a:cxn>
              </a:cxnLst>
              <a:rect l="0" t="0" r="r" b="b"/>
              <a:pathLst>
                <a:path w="3" h="3">
                  <a:moveTo>
                    <a:pt x="2" y="0"/>
                  </a:moveTo>
                  <a:lnTo>
                    <a:pt x="2" y="0"/>
                  </a:lnTo>
                  <a:cubicBezTo>
                    <a:pt x="3" y="0"/>
                    <a:pt x="3" y="0"/>
                    <a:pt x="3" y="1"/>
                  </a:cubicBezTo>
                  <a:cubicBezTo>
                    <a:pt x="3" y="2"/>
                    <a:pt x="3" y="3"/>
                    <a:pt x="2" y="3"/>
                  </a:cubicBezTo>
                  <a:cubicBezTo>
                    <a:pt x="1" y="3"/>
                    <a:pt x="0" y="2"/>
                    <a:pt x="0" y="1"/>
                  </a:cubicBezTo>
                  <a:cubicBezTo>
                    <a:pt x="0" y="0"/>
                    <a:pt x="1" y="0"/>
                    <a:pt x="2" y="0"/>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578" name="Freeform 1204">
              <a:extLst>
                <a:ext uri="{FF2B5EF4-FFF2-40B4-BE49-F238E27FC236}">
                  <a16:creationId xmlns:a16="http://schemas.microsoft.com/office/drawing/2014/main" id="{51316DEA-8675-4EB2-8743-E19DF3400EA8}"/>
                </a:ext>
              </a:extLst>
            </p:cNvPr>
            <p:cNvSpPr>
              <a:spLocks/>
            </p:cNvSpPr>
            <p:nvPr userDrawn="1"/>
          </p:nvSpPr>
          <p:spPr bwMode="auto">
            <a:xfrm>
              <a:off x="337" y="199"/>
              <a:ext cx="2" cy="1"/>
            </a:xfrm>
            <a:custGeom>
              <a:avLst/>
              <a:gdLst>
                <a:gd name="T0" fmla="*/ 2 w 3"/>
                <a:gd name="T1" fmla="*/ 0 h 3"/>
                <a:gd name="T2" fmla="*/ 2 w 3"/>
                <a:gd name="T3" fmla="*/ 0 h 3"/>
                <a:gd name="T4" fmla="*/ 3 w 3"/>
                <a:gd name="T5" fmla="*/ 1 h 3"/>
                <a:gd name="T6" fmla="*/ 2 w 3"/>
                <a:gd name="T7" fmla="*/ 3 h 3"/>
                <a:gd name="T8" fmla="*/ 0 w 3"/>
                <a:gd name="T9" fmla="*/ 1 h 3"/>
                <a:gd name="T10" fmla="*/ 2 w 3"/>
                <a:gd name="T11" fmla="*/ 0 h 3"/>
              </a:gdLst>
              <a:ahLst/>
              <a:cxnLst>
                <a:cxn ang="0">
                  <a:pos x="T0" y="T1"/>
                </a:cxn>
                <a:cxn ang="0">
                  <a:pos x="T2" y="T3"/>
                </a:cxn>
                <a:cxn ang="0">
                  <a:pos x="T4" y="T5"/>
                </a:cxn>
                <a:cxn ang="0">
                  <a:pos x="T6" y="T7"/>
                </a:cxn>
                <a:cxn ang="0">
                  <a:pos x="T8" y="T9"/>
                </a:cxn>
                <a:cxn ang="0">
                  <a:pos x="T10" y="T11"/>
                </a:cxn>
              </a:cxnLst>
              <a:rect l="0" t="0" r="r" b="b"/>
              <a:pathLst>
                <a:path w="3" h="3">
                  <a:moveTo>
                    <a:pt x="2" y="0"/>
                  </a:moveTo>
                  <a:lnTo>
                    <a:pt x="2" y="0"/>
                  </a:lnTo>
                  <a:cubicBezTo>
                    <a:pt x="2" y="0"/>
                    <a:pt x="3" y="1"/>
                    <a:pt x="3" y="1"/>
                  </a:cubicBezTo>
                  <a:cubicBezTo>
                    <a:pt x="3" y="2"/>
                    <a:pt x="2" y="3"/>
                    <a:pt x="2" y="3"/>
                  </a:cubicBezTo>
                  <a:cubicBezTo>
                    <a:pt x="1" y="3"/>
                    <a:pt x="0" y="2"/>
                    <a:pt x="0" y="1"/>
                  </a:cubicBezTo>
                  <a:cubicBezTo>
                    <a:pt x="0" y="1"/>
                    <a:pt x="1" y="0"/>
                    <a:pt x="2" y="0"/>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579" name="Freeform 1205">
              <a:extLst>
                <a:ext uri="{FF2B5EF4-FFF2-40B4-BE49-F238E27FC236}">
                  <a16:creationId xmlns:a16="http://schemas.microsoft.com/office/drawing/2014/main" id="{45663280-3D19-4D15-B63B-11339EB2D9A9}"/>
                </a:ext>
              </a:extLst>
            </p:cNvPr>
            <p:cNvSpPr>
              <a:spLocks/>
            </p:cNvSpPr>
            <p:nvPr userDrawn="1"/>
          </p:nvSpPr>
          <p:spPr bwMode="auto">
            <a:xfrm>
              <a:off x="340" y="199"/>
              <a:ext cx="1" cy="1"/>
            </a:xfrm>
            <a:custGeom>
              <a:avLst/>
              <a:gdLst>
                <a:gd name="T0" fmla="*/ 1 w 3"/>
                <a:gd name="T1" fmla="*/ 0 h 3"/>
                <a:gd name="T2" fmla="*/ 1 w 3"/>
                <a:gd name="T3" fmla="*/ 0 h 3"/>
                <a:gd name="T4" fmla="*/ 3 w 3"/>
                <a:gd name="T5" fmla="*/ 1 h 3"/>
                <a:gd name="T6" fmla="*/ 1 w 3"/>
                <a:gd name="T7" fmla="*/ 3 h 3"/>
                <a:gd name="T8" fmla="*/ 0 w 3"/>
                <a:gd name="T9" fmla="*/ 1 h 3"/>
                <a:gd name="T10" fmla="*/ 1 w 3"/>
                <a:gd name="T11" fmla="*/ 0 h 3"/>
              </a:gdLst>
              <a:ahLst/>
              <a:cxnLst>
                <a:cxn ang="0">
                  <a:pos x="T0" y="T1"/>
                </a:cxn>
                <a:cxn ang="0">
                  <a:pos x="T2" y="T3"/>
                </a:cxn>
                <a:cxn ang="0">
                  <a:pos x="T4" y="T5"/>
                </a:cxn>
                <a:cxn ang="0">
                  <a:pos x="T6" y="T7"/>
                </a:cxn>
                <a:cxn ang="0">
                  <a:pos x="T8" y="T9"/>
                </a:cxn>
                <a:cxn ang="0">
                  <a:pos x="T10" y="T11"/>
                </a:cxn>
              </a:cxnLst>
              <a:rect l="0" t="0" r="r" b="b"/>
              <a:pathLst>
                <a:path w="3" h="3">
                  <a:moveTo>
                    <a:pt x="1" y="0"/>
                  </a:moveTo>
                  <a:lnTo>
                    <a:pt x="1" y="0"/>
                  </a:lnTo>
                  <a:cubicBezTo>
                    <a:pt x="2" y="0"/>
                    <a:pt x="3" y="1"/>
                    <a:pt x="3" y="1"/>
                  </a:cubicBezTo>
                  <a:cubicBezTo>
                    <a:pt x="3" y="2"/>
                    <a:pt x="2" y="3"/>
                    <a:pt x="1" y="3"/>
                  </a:cubicBezTo>
                  <a:cubicBezTo>
                    <a:pt x="1" y="3"/>
                    <a:pt x="0" y="2"/>
                    <a:pt x="0" y="1"/>
                  </a:cubicBezTo>
                  <a:cubicBezTo>
                    <a:pt x="0" y="1"/>
                    <a:pt x="1" y="0"/>
                    <a:pt x="1" y="0"/>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580" name="Freeform 1206">
              <a:extLst>
                <a:ext uri="{FF2B5EF4-FFF2-40B4-BE49-F238E27FC236}">
                  <a16:creationId xmlns:a16="http://schemas.microsoft.com/office/drawing/2014/main" id="{5962396F-6BF4-4F80-BD37-ED53664232FF}"/>
                </a:ext>
              </a:extLst>
            </p:cNvPr>
            <p:cNvSpPr>
              <a:spLocks/>
            </p:cNvSpPr>
            <p:nvPr userDrawn="1"/>
          </p:nvSpPr>
          <p:spPr bwMode="auto">
            <a:xfrm>
              <a:off x="341" y="200"/>
              <a:ext cx="2" cy="1"/>
            </a:xfrm>
            <a:custGeom>
              <a:avLst/>
              <a:gdLst>
                <a:gd name="T0" fmla="*/ 2 w 3"/>
                <a:gd name="T1" fmla="*/ 0 h 3"/>
                <a:gd name="T2" fmla="*/ 2 w 3"/>
                <a:gd name="T3" fmla="*/ 0 h 3"/>
                <a:gd name="T4" fmla="*/ 3 w 3"/>
                <a:gd name="T5" fmla="*/ 2 h 3"/>
                <a:gd name="T6" fmla="*/ 2 w 3"/>
                <a:gd name="T7" fmla="*/ 3 h 3"/>
                <a:gd name="T8" fmla="*/ 0 w 3"/>
                <a:gd name="T9" fmla="*/ 2 h 3"/>
                <a:gd name="T10" fmla="*/ 2 w 3"/>
                <a:gd name="T11" fmla="*/ 0 h 3"/>
              </a:gdLst>
              <a:ahLst/>
              <a:cxnLst>
                <a:cxn ang="0">
                  <a:pos x="T0" y="T1"/>
                </a:cxn>
                <a:cxn ang="0">
                  <a:pos x="T2" y="T3"/>
                </a:cxn>
                <a:cxn ang="0">
                  <a:pos x="T4" y="T5"/>
                </a:cxn>
                <a:cxn ang="0">
                  <a:pos x="T6" y="T7"/>
                </a:cxn>
                <a:cxn ang="0">
                  <a:pos x="T8" y="T9"/>
                </a:cxn>
                <a:cxn ang="0">
                  <a:pos x="T10" y="T11"/>
                </a:cxn>
              </a:cxnLst>
              <a:rect l="0" t="0" r="r" b="b"/>
              <a:pathLst>
                <a:path w="3" h="3">
                  <a:moveTo>
                    <a:pt x="2" y="0"/>
                  </a:moveTo>
                  <a:lnTo>
                    <a:pt x="2" y="0"/>
                  </a:lnTo>
                  <a:cubicBezTo>
                    <a:pt x="2" y="0"/>
                    <a:pt x="3" y="1"/>
                    <a:pt x="3" y="2"/>
                  </a:cubicBezTo>
                  <a:cubicBezTo>
                    <a:pt x="3" y="2"/>
                    <a:pt x="2" y="3"/>
                    <a:pt x="2" y="3"/>
                  </a:cubicBezTo>
                  <a:cubicBezTo>
                    <a:pt x="1" y="3"/>
                    <a:pt x="0" y="2"/>
                    <a:pt x="0" y="2"/>
                  </a:cubicBezTo>
                  <a:cubicBezTo>
                    <a:pt x="0" y="1"/>
                    <a:pt x="1" y="0"/>
                    <a:pt x="2" y="0"/>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581" name="Freeform 1207">
              <a:extLst>
                <a:ext uri="{FF2B5EF4-FFF2-40B4-BE49-F238E27FC236}">
                  <a16:creationId xmlns:a16="http://schemas.microsoft.com/office/drawing/2014/main" id="{87483D07-4EF7-4818-81C1-E309BB1224C0}"/>
                </a:ext>
              </a:extLst>
            </p:cNvPr>
            <p:cNvSpPr>
              <a:spLocks/>
            </p:cNvSpPr>
            <p:nvPr userDrawn="1"/>
          </p:nvSpPr>
          <p:spPr bwMode="auto">
            <a:xfrm>
              <a:off x="341" y="177"/>
              <a:ext cx="1" cy="2"/>
            </a:xfrm>
            <a:custGeom>
              <a:avLst/>
              <a:gdLst>
                <a:gd name="T0" fmla="*/ 0 w 2"/>
                <a:gd name="T1" fmla="*/ 0 h 5"/>
                <a:gd name="T2" fmla="*/ 0 w 2"/>
                <a:gd name="T3" fmla="*/ 0 h 5"/>
                <a:gd name="T4" fmla="*/ 2 w 2"/>
                <a:gd name="T5" fmla="*/ 3 h 5"/>
                <a:gd name="T6" fmla="*/ 1 w 2"/>
                <a:gd name="T7" fmla="*/ 5 h 5"/>
                <a:gd name="T8" fmla="*/ 0 w 2"/>
                <a:gd name="T9" fmla="*/ 0 h 5"/>
              </a:gdLst>
              <a:ahLst/>
              <a:cxnLst>
                <a:cxn ang="0">
                  <a:pos x="T0" y="T1"/>
                </a:cxn>
                <a:cxn ang="0">
                  <a:pos x="T2" y="T3"/>
                </a:cxn>
                <a:cxn ang="0">
                  <a:pos x="T4" y="T5"/>
                </a:cxn>
                <a:cxn ang="0">
                  <a:pos x="T6" y="T7"/>
                </a:cxn>
                <a:cxn ang="0">
                  <a:pos x="T8" y="T9"/>
                </a:cxn>
              </a:cxnLst>
              <a:rect l="0" t="0" r="r" b="b"/>
              <a:pathLst>
                <a:path w="2" h="5">
                  <a:moveTo>
                    <a:pt x="0" y="0"/>
                  </a:moveTo>
                  <a:lnTo>
                    <a:pt x="0" y="0"/>
                  </a:lnTo>
                  <a:lnTo>
                    <a:pt x="2" y="3"/>
                  </a:lnTo>
                  <a:lnTo>
                    <a:pt x="1" y="5"/>
                  </a:lnTo>
                  <a:cubicBezTo>
                    <a:pt x="1" y="3"/>
                    <a:pt x="1" y="2"/>
                    <a:pt x="0" y="0"/>
                  </a:cubicBezTo>
                  <a:close/>
                </a:path>
              </a:pathLst>
            </a:custGeom>
            <a:solidFill>
              <a:srgbClr val="000000"/>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582" name="Freeform 1208">
              <a:extLst>
                <a:ext uri="{FF2B5EF4-FFF2-40B4-BE49-F238E27FC236}">
                  <a16:creationId xmlns:a16="http://schemas.microsoft.com/office/drawing/2014/main" id="{B8627782-07AF-492C-97AF-34D2B916EF5A}"/>
                </a:ext>
              </a:extLst>
            </p:cNvPr>
            <p:cNvSpPr>
              <a:spLocks/>
            </p:cNvSpPr>
            <p:nvPr userDrawn="1"/>
          </p:nvSpPr>
          <p:spPr bwMode="auto">
            <a:xfrm>
              <a:off x="344" y="180"/>
              <a:ext cx="1" cy="1"/>
            </a:xfrm>
            <a:custGeom>
              <a:avLst/>
              <a:gdLst>
                <a:gd name="T0" fmla="*/ 0 w 2"/>
                <a:gd name="T1" fmla="*/ 0 h 4"/>
                <a:gd name="T2" fmla="*/ 0 w 2"/>
                <a:gd name="T3" fmla="*/ 0 h 4"/>
                <a:gd name="T4" fmla="*/ 2 w 2"/>
                <a:gd name="T5" fmla="*/ 2 h 4"/>
                <a:gd name="T6" fmla="*/ 0 w 2"/>
                <a:gd name="T7" fmla="*/ 4 h 4"/>
                <a:gd name="T8" fmla="*/ 0 w 2"/>
                <a:gd name="T9" fmla="*/ 0 h 4"/>
              </a:gdLst>
              <a:ahLst/>
              <a:cxnLst>
                <a:cxn ang="0">
                  <a:pos x="T0" y="T1"/>
                </a:cxn>
                <a:cxn ang="0">
                  <a:pos x="T2" y="T3"/>
                </a:cxn>
                <a:cxn ang="0">
                  <a:pos x="T4" y="T5"/>
                </a:cxn>
                <a:cxn ang="0">
                  <a:pos x="T6" y="T7"/>
                </a:cxn>
                <a:cxn ang="0">
                  <a:pos x="T8" y="T9"/>
                </a:cxn>
              </a:cxnLst>
              <a:rect l="0" t="0" r="r" b="b"/>
              <a:pathLst>
                <a:path w="2" h="4">
                  <a:moveTo>
                    <a:pt x="0" y="0"/>
                  </a:moveTo>
                  <a:lnTo>
                    <a:pt x="0" y="0"/>
                  </a:lnTo>
                  <a:lnTo>
                    <a:pt x="2" y="2"/>
                  </a:lnTo>
                  <a:lnTo>
                    <a:pt x="0" y="4"/>
                  </a:lnTo>
                  <a:cubicBezTo>
                    <a:pt x="1" y="2"/>
                    <a:pt x="1" y="1"/>
                    <a:pt x="0" y="0"/>
                  </a:cubicBezTo>
                  <a:close/>
                </a:path>
              </a:pathLst>
            </a:custGeom>
            <a:solidFill>
              <a:srgbClr val="000000"/>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583" name="Freeform 1209">
              <a:extLst>
                <a:ext uri="{FF2B5EF4-FFF2-40B4-BE49-F238E27FC236}">
                  <a16:creationId xmlns:a16="http://schemas.microsoft.com/office/drawing/2014/main" id="{3160B8CE-69A4-4432-BC3C-677A72D87719}"/>
                </a:ext>
              </a:extLst>
            </p:cNvPr>
            <p:cNvSpPr>
              <a:spLocks/>
            </p:cNvSpPr>
            <p:nvPr userDrawn="1"/>
          </p:nvSpPr>
          <p:spPr bwMode="auto">
            <a:xfrm>
              <a:off x="346" y="182"/>
              <a:ext cx="1" cy="3"/>
            </a:xfrm>
            <a:custGeom>
              <a:avLst/>
              <a:gdLst>
                <a:gd name="T0" fmla="*/ 0 w 2"/>
                <a:gd name="T1" fmla="*/ 0 h 5"/>
                <a:gd name="T2" fmla="*/ 0 w 2"/>
                <a:gd name="T3" fmla="*/ 0 h 5"/>
                <a:gd name="T4" fmla="*/ 2 w 2"/>
                <a:gd name="T5" fmla="*/ 3 h 5"/>
                <a:gd name="T6" fmla="*/ 0 w 2"/>
                <a:gd name="T7" fmla="*/ 5 h 5"/>
                <a:gd name="T8" fmla="*/ 0 w 2"/>
                <a:gd name="T9" fmla="*/ 0 h 5"/>
              </a:gdLst>
              <a:ahLst/>
              <a:cxnLst>
                <a:cxn ang="0">
                  <a:pos x="T0" y="T1"/>
                </a:cxn>
                <a:cxn ang="0">
                  <a:pos x="T2" y="T3"/>
                </a:cxn>
                <a:cxn ang="0">
                  <a:pos x="T4" y="T5"/>
                </a:cxn>
                <a:cxn ang="0">
                  <a:pos x="T6" y="T7"/>
                </a:cxn>
                <a:cxn ang="0">
                  <a:pos x="T8" y="T9"/>
                </a:cxn>
              </a:cxnLst>
              <a:rect l="0" t="0" r="r" b="b"/>
              <a:pathLst>
                <a:path w="2" h="5">
                  <a:moveTo>
                    <a:pt x="0" y="0"/>
                  </a:moveTo>
                  <a:lnTo>
                    <a:pt x="0" y="0"/>
                  </a:lnTo>
                  <a:lnTo>
                    <a:pt x="2" y="3"/>
                  </a:lnTo>
                  <a:lnTo>
                    <a:pt x="0" y="5"/>
                  </a:lnTo>
                  <a:cubicBezTo>
                    <a:pt x="1" y="3"/>
                    <a:pt x="1" y="1"/>
                    <a:pt x="0" y="0"/>
                  </a:cubicBezTo>
                  <a:close/>
                </a:path>
              </a:pathLst>
            </a:custGeom>
            <a:solidFill>
              <a:srgbClr val="000000"/>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584" name="Freeform 1210">
              <a:extLst>
                <a:ext uri="{FF2B5EF4-FFF2-40B4-BE49-F238E27FC236}">
                  <a16:creationId xmlns:a16="http://schemas.microsoft.com/office/drawing/2014/main" id="{81044850-48C5-45D2-9595-98C9D1EEA181}"/>
                </a:ext>
              </a:extLst>
            </p:cNvPr>
            <p:cNvSpPr>
              <a:spLocks/>
            </p:cNvSpPr>
            <p:nvPr userDrawn="1"/>
          </p:nvSpPr>
          <p:spPr bwMode="auto">
            <a:xfrm>
              <a:off x="347" y="185"/>
              <a:ext cx="1" cy="2"/>
            </a:xfrm>
            <a:custGeom>
              <a:avLst/>
              <a:gdLst>
                <a:gd name="T0" fmla="*/ 0 w 2"/>
                <a:gd name="T1" fmla="*/ 0 h 4"/>
                <a:gd name="T2" fmla="*/ 0 w 2"/>
                <a:gd name="T3" fmla="*/ 0 h 4"/>
                <a:gd name="T4" fmla="*/ 2 w 2"/>
                <a:gd name="T5" fmla="*/ 2 h 4"/>
                <a:gd name="T6" fmla="*/ 0 w 2"/>
                <a:gd name="T7" fmla="*/ 4 h 4"/>
                <a:gd name="T8" fmla="*/ 0 w 2"/>
                <a:gd name="T9" fmla="*/ 0 h 4"/>
              </a:gdLst>
              <a:ahLst/>
              <a:cxnLst>
                <a:cxn ang="0">
                  <a:pos x="T0" y="T1"/>
                </a:cxn>
                <a:cxn ang="0">
                  <a:pos x="T2" y="T3"/>
                </a:cxn>
                <a:cxn ang="0">
                  <a:pos x="T4" y="T5"/>
                </a:cxn>
                <a:cxn ang="0">
                  <a:pos x="T6" y="T7"/>
                </a:cxn>
                <a:cxn ang="0">
                  <a:pos x="T8" y="T9"/>
                </a:cxn>
              </a:cxnLst>
              <a:rect l="0" t="0" r="r" b="b"/>
              <a:pathLst>
                <a:path w="2" h="4">
                  <a:moveTo>
                    <a:pt x="0" y="0"/>
                  </a:moveTo>
                  <a:lnTo>
                    <a:pt x="0" y="0"/>
                  </a:lnTo>
                  <a:lnTo>
                    <a:pt x="2" y="2"/>
                  </a:lnTo>
                  <a:lnTo>
                    <a:pt x="0" y="4"/>
                  </a:lnTo>
                  <a:cubicBezTo>
                    <a:pt x="1" y="2"/>
                    <a:pt x="1" y="1"/>
                    <a:pt x="0" y="0"/>
                  </a:cubicBezTo>
                  <a:close/>
                </a:path>
              </a:pathLst>
            </a:custGeom>
            <a:solidFill>
              <a:srgbClr val="000000"/>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585" name="Freeform 1211">
              <a:extLst>
                <a:ext uri="{FF2B5EF4-FFF2-40B4-BE49-F238E27FC236}">
                  <a16:creationId xmlns:a16="http://schemas.microsoft.com/office/drawing/2014/main" id="{09873194-0007-4B17-A9F5-F1BDA3B0D08E}"/>
                </a:ext>
              </a:extLst>
            </p:cNvPr>
            <p:cNvSpPr>
              <a:spLocks/>
            </p:cNvSpPr>
            <p:nvPr userDrawn="1"/>
          </p:nvSpPr>
          <p:spPr bwMode="auto">
            <a:xfrm>
              <a:off x="344" y="185"/>
              <a:ext cx="1" cy="2"/>
            </a:xfrm>
            <a:custGeom>
              <a:avLst/>
              <a:gdLst>
                <a:gd name="T0" fmla="*/ 1 w 2"/>
                <a:gd name="T1" fmla="*/ 0 h 5"/>
                <a:gd name="T2" fmla="*/ 1 w 2"/>
                <a:gd name="T3" fmla="*/ 0 h 5"/>
                <a:gd name="T4" fmla="*/ 2 w 2"/>
                <a:gd name="T5" fmla="*/ 3 h 5"/>
                <a:gd name="T6" fmla="*/ 0 w 2"/>
                <a:gd name="T7" fmla="*/ 5 h 5"/>
                <a:gd name="T8" fmla="*/ 1 w 2"/>
                <a:gd name="T9" fmla="*/ 0 h 5"/>
              </a:gdLst>
              <a:ahLst/>
              <a:cxnLst>
                <a:cxn ang="0">
                  <a:pos x="T0" y="T1"/>
                </a:cxn>
                <a:cxn ang="0">
                  <a:pos x="T2" y="T3"/>
                </a:cxn>
                <a:cxn ang="0">
                  <a:pos x="T4" y="T5"/>
                </a:cxn>
                <a:cxn ang="0">
                  <a:pos x="T6" y="T7"/>
                </a:cxn>
                <a:cxn ang="0">
                  <a:pos x="T8" y="T9"/>
                </a:cxn>
              </a:cxnLst>
              <a:rect l="0" t="0" r="r" b="b"/>
              <a:pathLst>
                <a:path w="2" h="5">
                  <a:moveTo>
                    <a:pt x="1" y="0"/>
                  </a:moveTo>
                  <a:lnTo>
                    <a:pt x="1" y="0"/>
                  </a:lnTo>
                  <a:lnTo>
                    <a:pt x="2" y="3"/>
                  </a:lnTo>
                  <a:lnTo>
                    <a:pt x="0" y="5"/>
                  </a:lnTo>
                  <a:cubicBezTo>
                    <a:pt x="1" y="3"/>
                    <a:pt x="1" y="2"/>
                    <a:pt x="1" y="0"/>
                  </a:cubicBezTo>
                  <a:close/>
                </a:path>
              </a:pathLst>
            </a:custGeom>
            <a:solidFill>
              <a:srgbClr val="000000"/>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586" name="Freeform 1212">
              <a:extLst>
                <a:ext uri="{FF2B5EF4-FFF2-40B4-BE49-F238E27FC236}">
                  <a16:creationId xmlns:a16="http://schemas.microsoft.com/office/drawing/2014/main" id="{417903E1-4E75-48C4-B28E-CB47FC50F724}"/>
                </a:ext>
              </a:extLst>
            </p:cNvPr>
            <p:cNvSpPr>
              <a:spLocks/>
            </p:cNvSpPr>
            <p:nvPr userDrawn="1"/>
          </p:nvSpPr>
          <p:spPr bwMode="auto">
            <a:xfrm>
              <a:off x="340" y="184"/>
              <a:ext cx="1" cy="2"/>
            </a:xfrm>
            <a:custGeom>
              <a:avLst/>
              <a:gdLst>
                <a:gd name="T0" fmla="*/ 0 w 2"/>
                <a:gd name="T1" fmla="*/ 0 h 4"/>
                <a:gd name="T2" fmla="*/ 0 w 2"/>
                <a:gd name="T3" fmla="*/ 0 h 4"/>
                <a:gd name="T4" fmla="*/ 2 w 2"/>
                <a:gd name="T5" fmla="*/ 2 h 4"/>
                <a:gd name="T6" fmla="*/ 0 w 2"/>
                <a:gd name="T7" fmla="*/ 4 h 4"/>
                <a:gd name="T8" fmla="*/ 0 w 2"/>
                <a:gd name="T9" fmla="*/ 0 h 4"/>
              </a:gdLst>
              <a:ahLst/>
              <a:cxnLst>
                <a:cxn ang="0">
                  <a:pos x="T0" y="T1"/>
                </a:cxn>
                <a:cxn ang="0">
                  <a:pos x="T2" y="T3"/>
                </a:cxn>
                <a:cxn ang="0">
                  <a:pos x="T4" y="T5"/>
                </a:cxn>
                <a:cxn ang="0">
                  <a:pos x="T6" y="T7"/>
                </a:cxn>
                <a:cxn ang="0">
                  <a:pos x="T8" y="T9"/>
                </a:cxn>
              </a:cxnLst>
              <a:rect l="0" t="0" r="r" b="b"/>
              <a:pathLst>
                <a:path w="2" h="4">
                  <a:moveTo>
                    <a:pt x="0" y="0"/>
                  </a:moveTo>
                  <a:lnTo>
                    <a:pt x="0" y="0"/>
                  </a:lnTo>
                  <a:lnTo>
                    <a:pt x="2" y="2"/>
                  </a:lnTo>
                  <a:lnTo>
                    <a:pt x="0" y="4"/>
                  </a:lnTo>
                  <a:cubicBezTo>
                    <a:pt x="1" y="3"/>
                    <a:pt x="1" y="1"/>
                    <a:pt x="0" y="0"/>
                  </a:cubicBezTo>
                  <a:close/>
                </a:path>
              </a:pathLst>
            </a:custGeom>
            <a:solidFill>
              <a:srgbClr val="000000"/>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587" name="Freeform 1213">
              <a:extLst>
                <a:ext uri="{FF2B5EF4-FFF2-40B4-BE49-F238E27FC236}">
                  <a16:creationId xmlns:a16="http://schemas.microsoft.com/office/drawing/2014/main" id="{63DB08AD-F723-4955-B741-ED9D3DCC7885}"/>
                </a:ext>
              </a:extLst>
            </p:cNvPr>
            <p:cNvSpPr>
              <a:spLocks/>
            </p:cNvSpPr>
            <p:nvPr userDrawn="1"/>
          </p:nvSpPr>
          <p:spPr bwMode="auto">
            <a:xfrm>
              <a:off x="342" y="182"/>
              <a:ext cx="1" cy="2"/>
            </a:xfrm>
            <a:custGeom>
              <a:avLst/>
              <a:gdLst>
                <a:gd name="T0" fmla="*/ 0 w 2"/>
                <a:gd name="T1" fmla="*/ 0 h 5"/>
                <a:gd name="T2" fmla="*/ 0 w 2"/>
                <a:gd name="T3" fmla="*/ 0 h 5"/>
                <a:gd name="T4" fmla="*/ 2 w 2"/>
                <a:gd name="T5" fmla="*/ 3 h 5"/>
                <a:gd name="T6" fmla="*/ 0 w 2"/>
                <a:gd name="T7" fmla="*/ 5 h 5"/>
                <a:gd name="T8" fmla="*/ 0 w 2"/>
                <a:gd name="T9" fmla="*/ 0 h 5"/>
              </a:gdLst>
              <a:ahLst/>
              <a:cxnLst>
                <a:cxn ang="0">
                  <a:pos x="T0" y="T1"/>
                </a:cxn>
                <a:cxn ang="0">
                  <a:pos x="T2" y="T3"/>
                </a:cxn>
                <a:cxn ang="0">
                  <a:pos x="T4" y="T5"/>
                </a:cxn>
                <a:cxn ang="0">
                  <a:pos x="T6" y="T7"/>
                </a:cxn>
                <a:cxn ang="0">
                  <a:pos x="T8" y="T9"/>
                </a:cxn>
              </a:cxnLst>
              <a:rect l="0" t="0" r="r" b="b"/>
              <a:pathLst>
                <a:path w="2" h="5">
                  <a:moveTo>
                    <a:pt x="0" y="0"/>
                  </a:moveTo>
                  <a:lnTo>
                    <a:pt x="0" y="0"/>
                  </a:lnTo>
                  <a:lnTo>
                    <a:pt x="2" y="3"/>
                  </a:lnTo>
                  <a:lnTo>
                    <a:pt x="0" y="5"/>
                  </a:lnTo>
                  <a:cubicBezTo>
                    <a:pt x="1" y="3"/>
                    <a:pt x="1" y="1"/>
                    <a:pt x="0" y="0"/>
                  </a:cubicBezTo>
                  <a:close/>
                </a:path>
              </a:pathLst>
            </a:custGeom>
            <a:solidFill>
              <a:srgbClr val="000000"/>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588" name="Freeform 1214">
              <a:extLst>
                <a:ext uri="{FF2B5EF4-FFF2-40B4-BE49-F238E27FC236}">
                  <a16:creationId xmlns:a16="http://schemas.microsoft.com/office/drawing/2014/main" id="{FC4CDC13-0089-4FD5-8386-1928AAAE0A44}"/>
                </a:ext>
              </a:extLst>
            </p:cNvPr>
            <p:cNvSpPr>
              <a:spLocks/>
            </p:cNvSpPr>
            <p:nvPr userDrawn="1"/>
          </p:nvSpPr>
          <p:spPr bwMode="auto">
            <a:xfrm>
              <a:off x="340" y="180"/>
              <a:ext cx="1" cy="1"/>
            </a:xfrm>
            <a:custGeom>
              <a:avLst/>
              <a:gdLst>
                <a:gd name="T0" fmla="*/ 0 w 2"/>
                <a:gd name="T1" fmla="*/ 0 h 4"/>
                <a:gd name="T2" fmla="*/ 0 w 2"/>
                <a:gd name="T3" fmla="*/ 0 h 4"/>
                <a:gd name="T4" fmla="*/ 2 w 2"/>
                <a:gd name="T5" fmla="*/ 2 h 4"/>
                <a:gd name="T6" fmla="*/ 0 w 2"/>
                <a:gd name="T7" fmla="*/ 4 h 4"/>
                <a:gd name="T8" fmla="*/ 0 w 2"/>
                <a:gd name="T9" fmla="*/ 0 h 4"/>
              </a:gdLst>
              <a:ahLst/>
              <a:cxnLst>
                <a:cxn ang="0">
                  <a:pos x="T0" y="T1"/>
                </a:cxn>
                <a:cxn ang="0">
                  <a:pos x="T2" y="T3"/>
                </a:cxn>
                <a:cxn ang="0">
                  <a:pos x="T4" y="T5"/>
                </a:cxn>
                <a:cxn ang="0">
                  <a:pos x="T6" y="T7"/>
                </a:cxn>
                <a:cxn ang="0">
                  <a:pos x="T8" y="T9"/>
                </a:cxn>
              </a:cxnLst>
              <a:rect l="0" t="0" r="r" b="b"/>
              <a:pathLst>
                <a:path w="2" h="4">
                  <a:moveTo>
                    <a:pt x="0" y="0"/>
                  </a:moveTo>
                  <a:lnTo>
                    <a:pt x="0" y="0"/>
                  </a:lnTo>
                  <a:lnTo>
                    <a:pt x="2" y="2"/>
                  </a:lnTo>
                  <a:lnTo>
                    <a:pt x="0" y="4"/>
                  </a:lnTo>
                  <a:cubicBezTo>
                    <a:pt x="1" y="2"/>
                    <a:pt x="1" y="1"/>
                    <a:pt x="0" y="0"/>
                  </a:cubicBezTo>
                  <a:close/>
                </a:path>
              </a:pathLst>
            </a:custGeom>
            <a:solidFill>
              <a:srgbClr val="000000"/>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589" name="Freeform 1215">
              <a:extLst>
                <a:ext uri="{FF2B5EF4-FFF2-40B4-BE49-F238E27FC236}">
                  <a16:creationId xmlns:a16="http://schemas.microsoft.com/office/drawing/2014/main" id="{B6FD03BD-0A94-43B8-93C3-644AF0CE0FF1}"/>
                </a:ext>
              </a:extLst>
            </p:cNvPr>
            <p:cNvSpPr>
              <a:spLocks/>
            </p:cNvSpPr>
            <p:nvPr userDrawn="1"/>
          </p:nvSpPr>
          <p:spPr bwMode="auto">
            <a:xfrm>
              <a:off x="344" y="174"/>
              <a:ext cx="1" cy="2"/>
            </a:xfrm>
            <a:custGeom>
              <a:avLst/>
              <a:gdLst>
                <a:gd name="T0" fmla="*/ 0 w 2"/>
                <a:gd name="T1" fmla="*/ 0 h 5"/>
                <a:gd name="T2" fmla="*/ 0 w 2"/>
                <a:gd name="T3" fmla="*/ 0 h 5"/>
                <a:gd name="T4" fmla="*/ 2 w 2"/>
                <a:gd name="T5" fmla="*/ 2 h 5"/>
                <a:gd name="T6" fmla="*/ 0 w 2"/>
                <a:gd name="T7" fmla="*/ 5 h 5"/>
                <a:gd name="T8" fmla="*/ 0 w 2"/>
                <a:gd name="T9" fmla="*/ 0 h 5"/>
              </a:gdLst>
              <a:ahLst/>
              <a:cxnLst>
                <a:cxn ang="0">
                  <a:pos x="T0" y="T1"/>
                </a:cxn>
                <a:cxn ang="0">
                  <a:pos x="T2" y="T3"/>
                </a:cxn>
                <a:cxn ang="0">
                  <a:pos x="T4" y="T5"/>
                </a:cxn>
                <a:cxn ang="0">
                  <a:pos x="T6" y="T7"/>
                </a:cxn>
                <a:cxn ang="0">
                  <a:pos x="T8" y="T9"/>
                </a:cxn>
              </a:cxnLst>
              <a:rect l="0" t="0" r="r" b="b"/>
              <a:pathLst>
                <a:path w="2" h="5">
                  <a:moveTo>
                    <a:pt x="0" y="0"/>
                  </a:moveTo>
                  <a:lnTo>
                    <a:pt x="0" y="0"/>
                  </a:lnTo>
                  <a:lnTo>
                    <a:pt x="2" y="2"/>
                  </a:lnTo>
                  <a:lnTo>
                    <a:pt x="0" y="5"/>
                  </a:lnTo>
                  <a:cubicBezTo>
                    <a:pt x="1" y="3"/>
                    <a:pt x="1" y="1"/>
                    <a:pt x="0" y="0"/>
                  </a:cubicBezTo>
                  <a:close/>
                </a:path>
              </a:pathLst>
            </a:custGeom>
            <a:solidFill>
              <a:srgbClr val="000000"/>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590" name="Freeform 1216">
              <a:extLst>
                <a:ext uri="{FF2B5EF4-FFF2-40B4-BE49-F238E27FC236}">
                  <a16:creationId xmlns:a16="http://schemas.microsoft.com/office/drawing/2014/main" id="{B9B764D7-29CE-4568-B623-DF2F7DB8488C}"/>
                </a:ext>
              </a:extLst>
            </p:cNvPr>
            <p:cNvSpPr>
              <a:spLocks/>
            </p:cNvSpPr>
            <p:nvPr userDrawn="1"/>
          </p:nvSpPr>
          <p:spPr bwMode="auto">
            <a:xfrm>
              <a:off x="346" y="177"/>
              <a:ext cx="1" cy="2"/>
            </a:xfrm>
            <a:custGeom>
              <a:avLst/>
              <a:gdLst>
                <a:gd name="T0" fmla="*/ 0 w 2"/>
                <a:gd name="T1" fmla="*/ 0 h 4"/>
                <a:gd name="T2" fmla="*/ 0 w 2"/>
                <a:gd name="T3" fmla="*/ 0 h 4"/>
                <a:gd name="T4" fmla="*/ 2 w 2"/>
                <a:gd name="T5" fmla="*/ 2 h 4"/>
                <a:gd name="T6" fmla="*/ 0 w 2"/>
                <a:gd name="T7" fmla="*/ 4 h 4"/>
                <a:gd name="T8" fmla="*/ 0 w 2"/>
                <a:gd name="T9" fmla="*/ 0 h 4"/>
              </a:gdLst>
              <a:ahLst/>
              <a:cxnLst>
                <a:cxn ang="0">
                  <a:pos x="T0" y="T1"/>
                </a:cxn>
                <a:cxn ang="0">
                  <a:pos x="T2" y="T3"/>
                </a:cxn>
                <a:cxn ang="0">
                  <a:pos x="T4" y="T5"/>
                </a:cxn>
                <a:cxn ang="0">
                  <a:pos x="T6" y="T7"/>
                </a:cxn>
                <a:cxn ang="0">
                  <a:pos x="T8" y="T9"/>
                </a:cxn>
              </a:cxnLst>
              <a:rect l="0" t="0" r="r" b="b"/>
              <a:pathLst>
                <a:path w="2" h="4">
                  <a:moveTo>
                    <a:pt x="0" y="0"/>
                  </a:moveTo>
                  <a:lnTo>
                    <a:pt x="0" y="0"/>
                  </a:lnTo>
                  <a:lnTo>
                    <a:pt x="2" y="2"/>
                  </a:lnTo>
                  <a:lnTo>
                    <a:pt x="0" y="4"/>
                  </a:lnTo>
                  <a:cubicBezTo>
                    <a:pt x="1" y="3"/>
                    <a:pt x="1" y="1"/>
                    <a:pt x="0" y="0"/>
                  </a:cubicBezTo>
                  <a:close/>
                </a:path>
              </a:pathLst>
            </a:custGeom>
            <a:solidFill>
              <a:srgbClr val="000000"/>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591" name="Freeform 1217">
              <a:extLst>
                <a:ext uri="{FF2B5EF4-FFF2-40B4-BE49-F238E27FC236}">
                  <a16:creationId xmlns:a16="http://schemas.microsoft.com/office/drawing/2014/main" id="{7BA2CC3C-244B-4AD6-B3C8-F1B165407A5C}"/>
                </a:ext>
              </a:extLst>
            </p:cNvPr>
            <p:cNvSpPr>
              <a:spLocks/>
            </p:cNvSpPr>
            <p:nvPr userDrawn="1"/>
          </p:nvSpPr>
          <p:spPr bwMode="auto">
            <a:xfrm>
              <a:off x="348" y="180"/>
              <a:ext cx="1" cy="2"/>
            </a:xfrm>
            <a:custGeom>
              <a:avLst/>
              <a:gdLst>
                <a:gd name="T0" fmla="*/ 0 w 2"/>
                <a:gd name="T1" fmla="*/ 0 h 5"/>
                <a:gd name="T2" fmla="*/ 0 w 2"/>
                <a:gd name="T3" fmla="*/ 0 h 5"/>
                <a:gd name="T4" fmla="*/ 2 w 2"/>
                <a:gd name="T5" fmla="*/ 2 h 5"/>
                <a:gd name="T6" fmla="*/ 0 w 2"/>
                <a:gd name="T7" fmla="*/ 5 h 5"/>
                <a:gd name="T8" fmla="*/ 0 w 2"/>
                <a:gd name="T9" fmla="*/ 0 h 5"/>
              </a:gdLst>
              <a:ahLst/>
              <a:cxnLst>
                <a:cxn ang="0">
                  <a:pos x="T0" y="T1"/>
                </a:cxn>
                <a:cxn ang="0">
                  <a:pos x="T2" y="T3"/>
                </a:cxn>
                <a:cxn ang="0">
                  <a:pos x="T4" y="T5"/>
                </a:cxn>
                <a:cxn ang="0">
                  <a:pos x="T6" y="T7"/>
                </a:cxn>
                <a:cxn ang="0">
                  <a:pos x="T8" y="T9"/>
                </a:cxn>
              </a:cxnLst>
              <a:rect l="0" t="0" r="r" b="b"/>
              <a:pathLst>
                <a:path w="2" h="5">
                  <a:moveTo>
                    <a:pt x="0" y="0"/>
                  </a:moveTo>
                  <a:lnTo>
                    <a:pt x="0" y="0"/>
                  </a:lnTo>
                  <a:lnTo>
                    <a:pt x="2" y="2"/>
                  </a:lnTo>
                  <a:lnTo>
                    <a:pt x="0" y="5"/>
                  </a:lnTo>
                  <a:cubicBezTo>
                    <a:pt x="1" y="3"/>
                    <a:pt x="1" y="1"/>
                    <a:pt x="0" y="0"/>
                  </a:cubicBezTo>
                  <a:close/>
                </a:path>
              </a:pathLst>
            </a:custGeom>
            <a:solidFill>
              <a:srgbClr val="000000"/>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592" name="Freeform 1218">
              <a:extLst>
                <a:ext uri="{FF2B5EF4-FFF2-40B4-BE49-F238E27FC236}">
                  <a16:creationId xmlns:a16="http://schemas.microsoft.com/office/drawing/2014/main" id="{D44CE552-65FD-4B2F-B392-11386AD8A597}"/>
                </a:ext>
              </a:extLst>
            </p:cNvPr>
            <p:cNvSpPr>
              <a:spLocks/>
            </p:cNvSpPr>
            <p:nvPr userDrawn="1"/>
          </p:nvSpPr>
          <p:spPr bwMode="auto">
            <a:xfrm>
              <a:off x="345" y="187"/>
              <a:ext cx="1" cy="2"/>
            </a:xfrm>
            <a:custGeom>
              <a:avLst/>
              <a:gdLst>
                <a:gd name="T0" fmla="*/ 0 w 2"/>
                <a:gd name="T1" fmla="*/ 0 h 4"/>
                <a:gd name="T2" fmla="*/ 0 w 2"/>
                <a:gd name="T3" fmla="*/ 0 h 4"/>
                <a:gd name="T4" fmla="*/ 2 w 2"/>
                <a:gd name="T5" fmla="*/ 2 h 4"/>
                <a:gd name="T6" fmla="*/ 0 w 2"/>
                <a:gd name="T7" fmla="*/ 4 h 4"/>
                <a:gd name="T8" fmla="*/ 0 w 2"/>
                <a:gd name="T9" fmla="*/ 0 h 4"/>
              </a:gdLst>
              <a:ahLst/>
              <a:cxnLst>
                <a:cxn ang="0">
                  <a:pos x="T0" y="T1"/>
                </a:cxn>
                <a:cxn ang="0">
                  <a:pos x="T2" y="T3"/>
                </a:cxn>
                <a:cxn ang="0">
                  <a:pos x="T4" y="T5"/>
                </a:cxn>
                <a:cxn ang="0">
                  <a:pos x="T6" y="T7"/>
                </a:cxn>
                <a:cxn ang="0">
                  <a:pos x="T8" y="T9"/>
                </a:cxn>
              </a:cxnLst>
              <a:rect l="0" t="0" r="r" b="b"/>
              <a:pathLst>
                <a:path w="2" h="4">
                  <a:moveTo>
                    <a:pt x="0" y="0"/>
                  </a:moveTo>
                  <a:lnTo>
                    <a:pt x="0" y="0"/>
                  </a:lnTo>
                  <a:lnTo>
                    <a:pt x="2" y="2"/>
                  </a:lnTo>
                  <a:lnTo>
                    <a:pt x="0" y="4"/>
                  </a:lnTo>
                  <a:cubicBezTo>
                    <a:pt x="1" y="2"/>
                    <a:pt x="1" y="1"/>
                    <a:pt x="0" y="0"/>
                  </a:cubicBezTo>
                  <a:close/>
                </a:path>
              </a:pathLst>
            </a:custGeom>
            <a:solidFill>
              <a:srgbClr val="000000"/>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593" name="Freeform 1219">
              <a:extLst>
                <a:ext uri="{FF2B5EF4-FFF2-40B4-BE49-F238E27FC236}">
                  <a16:creationId xmlns:a16="http://schemas.microsoft.com/office/drawing/2014/main" id="{53BDB51E-D0A5-4E84-A968-C56B89C70A41}"/>
                </a:ext>
              </a:extLst>
            </p:cNvPr>
            <p:cNvSpPr>
              <a:spLocks/>
            </p:cNvSpPr>
            <p:nvPr userDrawn="1"/>
          </p:nvSpPr>
          <p:spPr bwMode="auto">
            <a:xfrm>
              <a:off x="345" y="191"/>
              <a:ext cx="0" cy="3"/>
            </a:xfrm>
            <a:custGeom>
              <a:avLst/>
              <a:gdLst>
                <a:gd name="T0" fmla="*/ 1 w 2"/>
                <a:gd name="T1" fmla="*/ 0 h 5"/>
                <a:gd name="T2" fmla="*/ 1 w 2"/>
                <a:gd name="T3" fmla="*/ 0 h 5"/>
                <a:gd name="T4" fmla="*/ 2 w 2"/>
                <a:gd name="T5" fmla="*/ 3 h 5"/>
                <a:gd name="T6" fmla="*/ 0 w 2"/>
                <a:gd name="T7" fmla="*/ 5 h 5"/>
                <a:gd name="T8" fmla="*/ 1 w 2"/>
                <a:gd name="T9" fmla="*/ 0 h 5"/>
              </a:gdLst>
              <a:ahLst/>
              <a:cxnLst>
                <a:cxn ang="0">
                  <a:pos x="T0" y="T1"/>
                </a:cxn>
                <a:cxn ang="0">
                  <a:pos x="T2" y="T3"/>
                </a:cxn>
                <a:cxn ang="0">
                  <a:pos x="T4" y="T5"/>
                </a:cxn>
                <a:cxn ang="0">
                  <a:pos x="T6" y="T7"/>
                </a:cxn>
                <a:cxn ang="0">
                  <a:pos x="T8" y="T9"/>
                </a:cxn>
              </a:cxnLst>
              <a:rect l="0" t="0" r="r" b="b"/>
              <a:pathLst>
                <a:path w="2" h="5">
                  <a:moveTo>
                    <a:pt x="1" y="0"/>
                  </a:moveTo>
                  <a:lnTo>
                    <a:pt x="1" y="0"/>
                  </a:lnTo>
                  <a:lnTo>
                    <a:pt x="2" y="3"/>
                  </a:lnTo>
                  <a:lnTo>
                    <a:pt x="0" y="5"/>
                  </a:lnTo>
                  <a:cubicBezTo>
                    <a:pt x="1" y="3"/>
                    <a:pt x="1" y="2"/>
                    <a:pt x="1" y="0"/>
                  </a:cubicBezTo>
                  <a:close/>
                </a:path>
              </a:pathLst>
            </a:custGeom>
            <a:solidFill>
              <a:srgbClr val="000000"/>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594" name="Freeform 1220">
              <a:extLst>
                <a:ext uri="{FF2B5EF4-FFF2-40B4-BE49-F238E27FC236}">
                  <a16:creationId xmlns:a16="http://schemas.microsoft.com/office/drawing/2014/main" id="{EE915092-BC26-4D98-972D-64090FE4F063}"/>
                </a:ext>
              </a:extLst>
            </p:cNvPr>
            <p:cNvSpPr>
              <a:spLocks/>
            </p:cNvSpPr>
            <p:nvPr userDrawn="1"/>
          </p:nvSpPr>
          <p:spPr bwMode="auto">
            <a:xfrm>
              <a:off x="338" y="186"/>
              <a:ext cx="0" cy="2"/>
            </a:xfrm>
            <a:custGeom>
              <a:avLst/>
              <a:gdLst>
                <a:gd name="T0" fmla="*/ 0 w 1"/>
                <a:gd name="T1" fmla="*/ 0 h 3"/>
                <a:gd name="T2" fmla="*/ 0 w 1"/>
                <a:gd name="T3" fmla="*/ 0 h 3"/>
                <a:gd name="T4" fmla="*/ 1 w 1"/>
                <a:gd name="T5" fmla="*/ 2 h 3"/>
                <a:gd name="T6" fmla="*/ 0 w 1"/>
                <a:gd name="T7" fmla="*/ 3 h 3"/>
                <a:gd name="T8" fmla="*/ 0 w 1"/>
                <a:gd name="T9" fmla="*/ 0 h 3"/>
              </a:gdLst>
              <a:ahLst/>
              <a:cxnLst>
                <a:cxn ang="0">
                  <a:pos x="T0" y="T1"/>
                </a:cxn>
                <a:cxn ang="0">
                  <a:pos x="T2" y="T3"/>
                </a:cxn>
                <a:cxn ang="0">
                  <a:pos x="T4" y="T5"/>
                </a:cxn>
                <a:cxn ang="0">
                  <a:pos x="T6" y="T7"/>
                </a:cxn>
                <a:cxn ang="0">
                  <a:pos x="T8" y="T9"/>
                </a:cxn>
              </a:cxnLst>
              <a:rect l="0" t="0" r="r" b="b"/>
              <a:pathLst>
                <a:path w="1" h="3">
                  <a:moveTo>
                    <a:pt x="0" y="0"/>
                  </a:moveTo>
                  <a:lnTo>
                    <a:pt x="0" y="0"/>
                  </a:lnTo>
                  <a:lnTo>
                    <a:pt x="1" y="2"/>
                  </a:lnTo>
                  <a:lnTo>
                    <a:pt x="0" y="3"/>
                  </a:lnTo>
                  <a:cubicBezTo>
                    <a:pt x="1" y="2"/>
                    <a:pt x="1" y="1"/>
                    <a:pt x="0" y="0"/>
                  </a:cubicBezTo>
                  <a:close/>
                </a:path>
              </a:pathLst>
            </a:custGeom>
            <a:solidFill>
              <a:srgbClr val="000000"/>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595" name="Freeform 1221">
              <a:extLst>
                <a:ext uri="{FF2B5EF4-FFF2-40B4-BE49-F238E27FC236}">
                  <a16:creationId xmlns:a16="http://schemas.microsoft.com/office/drawing/2014/main" id="{1BC9FD72-1285-4D20-A43C-26BB2946BAFB}"/>
                </a:ext>
              </a:extLst>
            </p:cNvPr>
            <p:cNvSpPr>
              <a:spLocks/>
            </p:cNvSpPr>
            <p:nvPr userDrawn="1"/>
          </p:nvSpPr>
          <p:spPr bwMode="auto">
            <a:xfrm>
              <a:off x="343" y="189"/>
              <a:ext cx="1" cy="2"/>
            </a:xfrm>
            <a:custGeom>
              <a:avLst/>
              <a:gdLst>
                <a:gd name="T0" fmla="*/ 0 w 2"/>
                <a:gd name="T1" fmla="*/ 0 h 5"/>
                <a:gd name="T2" fmla="*/ 0 w 2"/>
                <a:gd name="T3" fmla="*/ 0 h 5"/>
                <a:gd name="T4" fmla="*/ 2 w 2"/>
                <a:gd name="T5" fmla="*/ 3 h 5"/>
                <a:gd name="T6" fmla="*/ 0 w 2"/>
                <a:gd name="T7" fmla="*/ 5 h 5"/>
                <a:gd name="T8" fmla="*/ 0 w 2"/>
                <a:gd name="T9" fmla="*/ 0 h 5"/>
              </a:gdLst>
              <a:ahLst/>
              <a:cxnLst>
                <a:cxn ang="0">
                  <a:pos x="T0" y="T1"/>
                </a:cxn>
                <a:cxn ang="0">
                  <a:pos x="T2" y="T3"/>
                </a:cxn>
                <a:cxn ang="0">
                  <a:pos x="T4" y="T5"/>
                </a:cxn>
                <a:cxn ang="0">
                  <a:pos x="T6" y="T7"/>
                </a:cxn>
                <a:cxn ang="0">
                  <a:pos x="T8" y="T9"/>
                </a:cxn>
              </a:cxnLst>
              <a:rect l="0" t="0" r="r" b="b"/>
              <a:pathLst>
                <a:path w="2" h="5">
                  <a:moveTo>
                    <a:pt x="0" y="0"/>
                  </a:moveTo>
                  <a:lnTo>
                    <a:pt x="0" y="0"/>
                  </a:lnTo>
                  <a:lnTo>
                    <a:pt x="2" y="3"/>
                  </a:lnTo>
                  <a:lnTo>
                    <a:pt x="0" y="5"/>
                  </a:lnTo>
                  <a:cubicBezTo>
                    <a:pt x="1" y="3"/>
                    <a:pt x="1" y="2"/>
                    <a:pt x="0" y="0"/>
                  </a:cubicBezTo>
                  <a:close/>
                </a:path>
              </a:pathLst>
            </a:custGeom>
            <a:solidFill>
              <a:srgbClr val="000000"/>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596" name="Freeform 1222">
              <a:extLst>
                <a:ext uri="{FF2B5EF4-FFF2-40B4-BE49-F238E27FC236}">
                  <a16:creationId xmlns:a16="http://schemas.microsoft.com/office/drawing/2014/main" id="{CADD3E3E-5ACD-4D7B-B9EC-46C2D51B0075}"/>
                </a:ext>
              </a:extLst>
            </p:cNvPr>
            <p:cNvSpPr>
              <a:spLocks/>
            </p:cNvSpPr>
            <p:nvPr userDrawn="1"/>
          </p:nvSpPr>
          <p:spPr bwMode="auto">
            <a:xfrm>
              <a:off x="339" y="195"/>
              <a:ext cx="5" cy="2"/>
            </a:xfrm>
            <a:custGeom>
              <a:avLst/>
              <a:gdLst>
                <a:gd name="T0" fmla="*/ 11 w 11"/>
                <a:gd name="T1" fmla="*/ 2 h 4"/>
                <a:gd name="T2" fmla="*/ 11 w 11"/>
                <a:gd name="T3" fmla="*/ 2 h 4"/>
                <a:gd name="T4" fmla="*/ 6 w 11"/>
                <a:gd name="T5" fmla="*/ 4 h 4"/>
                <a:gd name="T6" fmla="*/ 0 w 11"/>
                <a:gd name="T7" fmla="*/ 2 h 4"/>
                <a:gd name="T8" fmla="*/ 3 w 11"/>
                <a:gd name="T9" fmla="*/ 0 h 4"/>
                <a:gd name="T10" fmla="*/ 11 w 11"/>
                <a:gd name="T11" fmla="*/ 2 h 4"/>
              </a:gdLst>
              <a:ahLst/>
              <a:cxnLst>
                <a:cxn ang="0">
                  <a:pos x="T0" y="T1"/>
                </a:cxn>
                <a:cxn ang="0">
                  <a:pos x="T2" y="T3"/>
                </a:cxn>
                <a:cxn ang="0">
                  <a:pos x="T4" y="T5"/>
                </a:cxn>
                <a:cxn ang="0">
                  <a:pos x="T6" y="T7"/>
                </a:cxn>
                <a:cxn ang="0">
                  <a:pos x="T8" y="T9"/>
                </a:cxn>
                <a:cxn ang="0">
                  <a:pos x="T10" y="T11"/>
                </a:cxn>
              </a:cxnLst>
              <a:rect l="0" t="0" r="r" b="b"/>
              <a:pathLst>
                <a:path w="11" h="4">
                  <a:moveTo>
                    <a:pt x="11" y="2"/>
                  </a:moveTo>
                  <a:lnTo>
                    <a:pt x="11" y="2"/>
                  </a:lnTo>
                  <a:cubicBezTo>
                    <a:pt x="10" y="3"/>
                    <a:pt x="8" y="3"/>
                    <a:pt x="6" y="4"/>
                  </a:cubicBezTo>
                  <a:cubicBezTo>
                    <a:pt x="4" y="3"/>
                    <a:pt x="2" y="3"/>
                    <a:pt x="0" y="2"/>
                  </a:cubicBezTo>
                  <a:cubicBezTo>
                    <a:pt x="1" y="2"/>
                    <a:pt x="2" y="1"/>
                    <a:pt x="3" y="0"/>
                  </a:cubicBezTo>
                  <a:cubicBezTo>
                    <a:pt x="6" y="0"/>
                    <a:pt x="9" y="1"/>
                    <a:pt x="11" y="2"/>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597" name="Freeform 1223">
              <a:extLst>
                <a:ext uri="{FF2B5EF4-FFF2-40B4-BE49-F238E27FC236}">
                  <a16:creationId xmlns:a16="http://schemas.microsoft.com/office/drawing/2014/main" id="{482155D0-37C9-4E1A-BC7E-578CDCA78F8B}"/>
                </a:ext>
              </a:extLst>
            </p:cNvPr>
            <p:cNvSpPr>
              <a:spLocks/>
            </p:cNvSpPr>
            <p:nvPr userDrawn="1"/>
          </p:nvSpPr>
          <p:spPr bwMode="auto">
            <a:xfrm>
              <a:off x="337" y="188"/>
              <a:ext cx="6" cy="3"/>
            </a:xfrm>
            <a:custGeom>
              <a:avLst/>
              <a:gdLst>
                <a:gd name="T0" fmla="*/ 0 w 13"/>
                <a:gd name="T1" fmla="*/ 6 h 7"/>
                <a:gd name="T2" fmla="*/ 0 w 13"/>
                <a:gd name="T3" fmla="*/ 6 h 7"/>
                <a:gd name="T4" fmla="*/ 13 w 13"/>
                <a:gd name="T5" fmla="*/ 0 h 7"/>
                <a:gd name="T6" fmla="*/ 7 w 13"/>
                <a:gd name="T7" fmla="*/ 7 h 7"/>
                <a:gd name="T8" fmla="*/ 4 w 13"/>
                <a:gd name="T9" fmla="*/ 7 h 7"/>
                <a:gd name="T10" fmla="*/ 5 w 13"/>
                <a:gd name="T11" fmla="*/ 5 h 7"/>
                <a:gd name="T12" fmla="*/ 4 w 13"/>
                <a:gd name="T13" fmla="*/ 5 h 7"/>
                <a:gd name="T14" fmla="*/ 0 w 13"/>
                <a:gd name="T15" fmla="*/ 6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7">
                  <a:moveTo>
                    <a:pt x="0" y="6"/>
                  </a:moveTo>
                  <a:lnTo>
                    <a:pt x="0" y="6"/>
                  </a:lnTo>
                  <a:cubicBezTo>
                    <a:pt x="4" y="3"/>
                    <a:pt x="8" y="0"/>
                    <a:pt x="13" y="0"/>
                  </a:cubicBezTo>
                  <a:cubicBezTo>
                    <a:pt x="12" y="2"/>
                    <a:pt x="10" y="5"/>
                    <a:pt x="7" y="7"/>
                  </a:cubicBezTo>
                  <a:cubicBezTo>
                    <a:pt x="6" y="7"/>
                    <a:pt x="5" y="7"/>
                    <a:pt x="4" y="7"/>
                  </a:cubicBezTo>
                  <a:cubicBezTo>
                    <a:pt x="4" y="7"/>
                    <a:pt x="4" y="6"/>
                    <a:pt x="5" y="5"/>
                  </a:cubicBezTo>
                  <a:lnTo>
                    <a:pt x="4" y="5"/>
                  </a:lnTo>
                  <a:cubicBezTo>
                    <a:pt x="4" y="5"/>
                    <a:pt x="2" y="5"/>
                    <a:pt x="0" y="6"/>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598" name="Freeform 1224">
              <a:extLst>
                <a:ext uri="{FF2B5EF4-FFF2-40B4-BE49-F238E27FC236}">
                  <a16:creationId xmlns:a16="http://schemas.microsoft.com/office/drawing/2014/main" id="{599D433D-72C7-4D1E-B96F-86946353AF84}"/>
                </a:ext>
              </a:extLst>
            </p:cNvPr>
            <p:cNvSpPr>
              <a:spLocks/>
            </p:cNvSpPr>
            <p:nvPr userDrawn="1"/>
          </p:nvSpPr>
          <p:spPr bwMode="auto">
            <a:xfrm>
              <a:off x="333" y="187"/>
              <a:ext cx="0" cy="2"/>
            </a:xfrm>
            <a:custGeom>
              <a:avLst/>
              <a:gdLst>
                <a:gd name="T0" fmla="*/ 1 w 2"/>
                <a:gd name="T1" fmla="*/ 0 h 5"/>
                <a:gd name="T2" fmla="*/ 1 w 2"/>
                <a:gd name="T3" fmla="*/ 0 h 5"/>
                <a:gd name="T4" fmla="*/ 2 w 2"/>
                <a:gd name="T5" fmla="*/ 3 h 5"/>
                <a:gd name="T6" fmla="*/ 0 w 2"/>
                <a:gd name="T7" fmla="*/ 5 h 5"/>
                <a:gd name="T8" fmla="*/ 0 w 2"/>
                <a:gd name="T9" fmla="*/ 2 h 5"/>
                <a:gd name="T10" fmla="*/ 1 w 2"/>
                <a:gd name="T11" fmla="*/ 0 h 5"/>
              </a:gdLst>
              <a:ahLst/>
              <a:cxnLst>
                <a:cxn ang="0">
                  <a:pos x="T0" y="T1"/>
                </a:cxn>
                <a:cxn ang="0">
                  <a:pos x="T2" y="T3"/>
                </a:cxn>
                <a:cxn ang="0">
                  <a:pos x="T4" y="T5"/>
                </a:cxn>
                <a:cxn ang="0">
                  <a:pos x="T6" y="T7"/>
                </a:cxn>
                <a:cxn ang="0">
                  <a:pos x="T8" y="T9"/>
                </a:cxn>
                <a:cxn ang="0">
                  <a:pos x="T10" y="T11"/>
                </a:cxn>
              </a:cxnLst>
              <a:rect l="0" t="0" r="r" b="b"/>
              <a:pathLst>
                <a:path w="2" h="5">
                  <a:moveTo>
                    <a:pt x="1" y="0"/>
                  </a:moveTo>
                  <a:lnTo>
                    <a:pt x="1" y="0"/>
                  </a:lnTo>
                  <a:cubicBezTo>
                    <a:pt x="2" y="1"/>
                    <a:pt x="2" y="2"/>
                    <a:pt x="2" y="3"/>
                  </a:cubicBezTo>
                  <a:cubicBezTo>
                    <a:pt x="1" y="3"/>
                    <a:pt x="1" y="4"/>
                    <a:pt x="0" y="5"/>
                  </a:cubicBezTo>
                  <a:cubicBezTo>
                    <a:pt x="0" y="4"/>
                    <a:pt x="0" y="3"/>
                    <a:pt x="0" y="2"/>
                  </a:cubicBezTo>
                  <a:cubicBezTo>
                    <a:pt x="0" y="2"/>
                    <a:pt x="1" y="1"/>
                    <a:pt x="1" y="0"/>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599" name="Freeform 1225">
              <a:extLst>
                <a:ext uri="{FF2B5EF4-FFF2-40B4-BE49-F238E27FC236}">
                  <a16:creationId xmlns:a16="http://schemas.microsoft.com/office/drawing/2014/main" id="{7D5C2545-7B0E-4323-A82B-8CF94B618EA6}"/>
                </a:ext>
              </a:extLst>
            </p:cNvPr>
            <p:cNvSpPr>
              <a:spLocks/>
            </p:cNvSpPr>
            <p:nvPr userDrawn="1"/>
          </p:nvSpPr>
          <p:spPr bwMode="auto">
            <a:xfrm>
              <a:off x="335" y="189"/>
              <a:ext cx="2" cy="2"/>
            </a:xfrm>
            <a:custGeom>
              <a:avLst/>
              <a:gdLst>
                <a:gd name="T0" fmla="*/ 4 w 4"/>
                <a:gd name="T1" fmla="*/ 0 h 5"/>
                <a:gd name="T2" fmla="*/ 4 w 4"/>
                <a:gd name="T3" fmla="*/ 0 h 5"/>
                <a:gd name="T4" fmla="*/ 2 w 4"/>
                <a:gd name="T5" fmla="*/ 4 h 5"/>
                <a:gd name="T6" fmla="*/ 0 w 4"/>
                <a:gd name="T7" fmla="*/ 5 h 5"/>
                <a:gd name="T8" fmla="*/ 2 w 4"/>
                <a:gd name="T9" fmla="*/ 1 h 5"/>
                <a:gd name="T10" fmla="*/ 4 w 4"/>
                <a:gd name="T11" fmla="*/ 0 h 5"/>
              </a:gdLst>
              <a:ahLst/>
              <a:cxnLst>
                <a:cxn ang="0">
                  <a:pos x="T0" y="T1"/>
                </a:cxn>
                <a:cxn ang="0">
                  <a:pos x="T2" y="T3"/>
                </a:cxn>
                <a:cxn ang="0">
                  <a:pos x="T4" y="T5"/>
                </a:cxn>
                <a:cxn ang="0">
                  <a:pos x="T6" y="T7"/>
                </a:cxn>
                <a:cxn ang="0">
                  <a:pos x="T8" y="T9"/>
                </a:cxn>
                <a:cxn ang="0">
                  <a:pos x="T10" y="T11"/>
                </a:cxn>
              </a:cxnLst>
              <a:rect l="0" t="0" r="r" b="b"/>
              <a:pathLst>
                <a:path w="4" h="5">
                  <a:moveTo>
                    <a:pt x="4" y="0"/>
                  </a:moveTo>
                  <a:lnTo>
                    <a:pt x="4" y="0"/>
                  </a:lnTo>
                  <a:cubicBezTo>
                    <a:pt x="4" y="1"/>
                    <a:pt x="3" y="3"/>
                    <a:pt x="2" y="4"/>
                  </a:cubicBezTo>
                  <a:cubicBezTo>
                    <a:pt x="2" y="4"/>
                    <a:pt x="1" y="5"/>
                    <a:pt x="0" y="5"/>
                  </a:cubicBezTo>
                  <a:cubicBezTo>
                    <a:pt x="1" y="4"/>
                    <a:pt x="2" y="2"/>
                    <a:pt x="2" y="1"/>
                  </a:cubicBezTo>
                  <a:cubicBezTo>
                    <a:pt x="3" y="0"/>
                    <a:pt x="4" y="0"/>
                    <a:pt x="4" y="0"/>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600" name="Freeform 1226">
              <a:extLst>
                <a:ext uri="{FF2B5EF4-FFF2-40B4-BE49-F238E27FC236}">
                  <a16:creationId xmlns:a16="http://schemas.microsoft.com/office/drawing/2014/main" id="{B8FC923B-3A61-43CE-9DB0-97FBCB987869}"/>
                </a:ext>
              </a:extLst>
            </p:cNvPr>
            <p:cNvSpPr>
              <a:spLocks/>
            </p:cNvSpPr>
            <p:nvPr userDrawn="1"/>
          </p:nvSpPr>
          <p:spPr bwMode="auto">
            <a:xfrm>
              <a:off x="337" y="191"/>
              <a:ext cx="5" cy="3"/>
            </a:xfrm>
            <a:custGeom>
              <a:avLst/>
              <a:gdLst>
                <a:gd name="T0" fmla="*/ 4 w 13"/>
                <a:gd name="T1" fmla="*/ 2 h 6"/>
                <a:gd name="T2" fmla="*/ 4 w 13"/>
                <a:gd name="T3" fmla="*/ 2 h 6"/>
                <a:gd name="T4" fmla="*/ 13 w 13"/>
                <a:gd name="T5" fmla="*/ 1 h 6"/>
                <a:gd name="T6" fmla="*/ 6 w 13"/>
                <a:gd name="T7" fmla="*/ 5 h 6"/>
                <a:gd name="T8" fmla="*/ 0 w 13"/>
                <a:gd name="T9" fmla="*/ 6 h 6"/>
                <a:gd name="T10" fmla="*/ 4 w 13"/>
                <a:gd name="T11" fmla="*/ 2 h 6"/>
              </a:gdLst>
              <a:ahLst/>
              <a:cxnLst>
                <a:cxn ang="0">
                  <a:pos x="T0" y="T1"/>
                </a:cxn>
                <a:cxn ang="0">
                  <a:pos x="T2" y="T3"/>
                </a:cxn>
                <a:cxn ang="0">
                  <a:pos x="T4" y="T5"/>
                </a:cxn>
                <a:cxn ang="0">
                  <a:pos x="T6" y="T7"/>
                </a:cxn>
                <a:cxn ang="0">
                  <a:pos x="T8" y="T9"/>
                </a:cxn>
                <a:cxn ang="0">
                  <a:pos x="T10" y="T11"/>
                </a:cxn>
              </a:cxnLst>
              <a:rect l="0" t="0" r="r" b="b"/>
              <a:pathLst>
                <a:path w="13" h="6">
                  <a:moveTo>
                    <a:pt x="4" y="2"/>
                  </a:moveTo>
                  <a:lnTo>
                    <a:pt x="4" y="2"/>
                  </a:lnTo>
                  <a:cubicBezTo>
                    <a:pt x="7" y="1"/>
                    <a:pt x="10" y="0"/>
                    <a:pt x="13" y="1"/>
                  </a:cubicBezTo>
                  <a:cubicBezTo>
                    <a:pt x="11" y="3"/>
                    <a:pt x="9" y="4"/>
                    <a:pt x="6" y="5"/>
                  </a:cubicBezTo>
                  <a:cubicBezTo>
                    <a:pt x="5" y="5"/>
                    <a:pt x="3" y="6"/>
                    <a:pt x="0" y="6"/>
                  </a:cubicBezTo>
                  <a:cubicBezTo>
                    <a:pt x="2" y="5"/>
                    <a:pt x="3" y="3"/>
                    <a:pt x="4" y="2"/>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601" name="Freeform 1227">
              <a:extLst>
                <a:ext uri="{FF2B5EF4-FFF2-40B4-BE49-F238E27FC236}">
                  <a16:creationId xmlns:a16="http://schemas.microsoft.com/office/drawing/2014/main" id="{0CDA9117-8A1D-4B12-AD03-E887D3EEA96D}"/>
                </a:ext>
              </a:extLst>
            </p:cNvPr>
            <p:cNvSpPr>
              <a:spLocks/>
            </p:cNvSpPr>
            <p:nvPr userDrawn="1"/>
          </p:nvSpPr>
          <p:spPr bwMode="auto">
            <a:xfrm>
              <a:off x="332" y="187"/>
              <a:ext cx="3" cy="7"/>
            </a:xfrm>
            <a:custGeom>
              <a:avLst/>
              <a:gdLst>
                <a:gd name="T0" fmla="*/ 1 w 7"/>
                <a:gd name="T1" fmla="*/ 7 h 16"/>
                <a:gd name="T2" fmla="*/ 1 w 7"/>
                <a:gd name="T3" fmla="*/ 7 h 16"/>
                <a:gd name="T4" fmla="*/ 7 w 7"/>
                <a:gd name="T5" fmla="*/ 0 h 16"/>
                <a:gd name="T6" fmla="*/ 4 w 7"/>
                <a:gd name="T7" fmla="*/ 11 h 16"/>
                <a:gd name="T8" fmla="*/ 0 w 7"/>
                <a:gd name="T9" fmla="*/ 16 h 16"/>
                <a:gd name="T10" fmla="*/ 1 w 7"/>
                <a:gd name="T11" fmla="*/ 8 h 16"/>
                <a:gd name="T12" fmla="*/ 1 w 7"/>
                <a:gd name="T13" fmla="*/ 7 h 16"/>
              </a:gdLst>
              <a:ahLst/>
              <a:cxnLst>
                <a:cxn ang="0">
                  <a:pos x="T0" y="T1"/>
                </a:cxn>
                <a:cxn ang="0">
                  <a:pos x="T2" y="T3"/>
                </a:cxn>
                <a:cxn ang="0">
                  <a:pos x="T4" y="T5"/>
                </a:cxn>
                <a:cxn ang="0">
                  <a:pos x="T6" y="T7"/>
                </a:cxn>
                <a:cxn ang="0">
                  <a:pos x="T8" y="T9"/>
                </a:cxn>
                <a:cxn ang="0">
                  <a:pos x="T10" y="T11"/>
                </a:cxn>
                <a:cxn ang="0">
                  <a:pos x="T12" y="T13"/>
                </a:cxn>
              </a:cxnLst>
              <a:rect l="0" t="0" r="r" b="b"/>
              <a:pathLst>
                <a:path w="7" h="16">
                  <a:moveTo>
                    <a:pt x="1" y="7"/>
                  </a:moveTo>
                  <a:lnTo>
                    <a:pt x="1" y="7"/>
                  </a:lnTo>
                  <a:cubicBezTo>
                    <a:pt x="3" y="4"/>
                    <a:pt x="5" y="2"/>
                    <a:pt x="7" y="0"/>
                  </a:cubicBezTo>
                  <a:cubicBezTo>
                    <a:pt x="7" y="4"/>
                    <a:pt x="6" y="8"/>
                    <a:pt x="4" y="11"/>
                  </a:cubicBezTo>
                  <a:cubicBezTo>
                    <a:pt x="3" y="13"/>
                    <a:pt x="1" y="14"/>
                    <a:pt x="0" y="16"/>
                  </a:cubicBezTo>
                  <a:cubicBezTo>
                    <a:pt x="1" y="14"/>
                    <a:pt x="1" y="11"/>
                    <a:pt x="1" y="8"/>
                  </a:cubicBezTo>
                  <a:cubicBezTo>
                    <a:pt x="1" y="8"/>
                    <a:pt x="1" y="7"/>
                    <a:pt x="1" y="7"/>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602" name="Freeform 1228">
              <a:extLst>
                <a:ext uri="{FF2B5EF4-FFF2-40B4-BE49-F238E27FC236}">
                  <a16:creationId xmlns:a16="http://schemas.microsoft.com/office/drawing/2014/main" id="{A5183BC5-6AAE-4E1F-9A57-F04103965EB3}"/>
                </a:ext>
              </a:extLst>
            </p:cNvPr>
            <p:cNvSpPr>
              <a:spLocks/>
            </p:cNvSpPr>
            <p:nvPr userDrawn="1"/>
          </p:nvSpPr>
          <p:spPr bwMode="auto">
            <a:xfrm>
              <a:off x="333" y="194"/>
              <a:ext cx="8" cy="2"/>
            </a:xfrm>
            <a:custGeom>
              <a:avLst/>
              <a:gdLst>
                <a:gd name="T0" fmla="*/ 16 w 16"/>
                <a:gd name="T1" fmla="*/ 1 h 5"/>
                <a:gd name="T2" fmla="*/ 16 w 16"/>
                <a:gd name="T3" fmla="*/ 1 h 5"/>
                <a:gd name="T4" fmla="*/ 9 w 16"/>
                <a:gd name="T5" fmla="*/ 5 h 5"/>
                <a:gd name="T6" fmla="*/ 0 w 16"/>
                <a:gd name="T7" fmla="*/ 5 h 5"/>
                <a:gd name="T8" fmla="*/ 16 w 16"/>
                <a:gd name="T9" fmla="*/ 1 h 5"/>
              </a:gdLst>
              <a:ahLst/>
              <a:cxnLst>
                <a:cxn ang="0">
                  <a:pos x="T0" y="T1"/>
                </a:cxn>
                <a:cxn ang="0">
                  <a:pos x="T2" y="T3"/>
                </a:cxn>
                <a:cxn ang="0">
                  <a:pos x="T4" y="T5"/>
                </a:cxn>
                <a:cxn ang="0">
                  <a:pos x="T6" y="T7"/>
                </a:cxn>
                <a:cxn ang="0">
                  <a:pos x="T8" y="T9"/>
                </a:cxn>
              </a:cxnLst>
              <a:rect l="0" t="0" r="r" b="b"/>
              <a:pathLst>
                <a:path w="16" h="5">
                  <a:moveTo>
                    <a:pt x="16" y="1"/>
                  </a:moveTo>
                  <a:lnTo>
                    <a:pt x="16" y="1"/>
                  </a:lnTo>
                  <a:cubicBezTo>
                    <a:pt x="14" y="3"/>
                    <a:pt x="12" y="4"/>
                    <a:pt x="9" y="5"/>
                  </a:cubicBezTo>
                  <a:cubicBezTo>
                    <a:pt x="6" y="5"/>
                    <a:pt x="3" y="5"/>
                    <a:pt x="0" y="5"/>
                  </a:cubicBezTo>
                  <a:cubicBezTo>
                    <a:pt x="5" y="1"/>
                    <a:pt x="11" y="0"/>
                    <a:pt x="16" y="1"/>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603" name="Freeform 1229">
              <a:extLst>
                <a:ext uri="{FF2B5EF4-FFF2-40B4-BE49-F238E27FC236}">
                  <a16:creationId xmlns:a16="http://schemas.microsoft.com/office/drawing/2014/main" id="{5810655D-AA8C-4B5E-9378-A008CCD3345D}"/>
                </a:ext>
              </a:extLst>
            </p:cNvPr>
            <p:cNvSpPr>
              <a:spLocks/>
            </p:cNvSpPr>
            <p:nvPr userDrawn="1"/>
          </p:nvSpPr>
          <p:spPr bwMode="auto">
            <a:xfrm>
              <a:off x="332" y="191"/>
              <a:ext cx="6" cy="4"/>
            </a:xfrm>
            <a:custGeom>
              <a:avLst/>
              <a:gdLst>
                <a:gd name="T0" fmla="*/ 14 w 14"/>
                <a:gd name="T1" fmla="*/ 0 h 11"/>
                <a:gd name="T2" fmla="*/ 14 w 14"/>
                <a:gd name="T3" fmla="*/ 0 h 11"/>
                <a:gd name="T4" fmla="*/ 0 w 14"/>
                <a:gd name="T5" fmla="*/ 11 h 11"/>
                <a:gd name="T6" fmla="*/ 14 w 14"/>
                <a:gd name="T7" fmla="*/ 0 h 11"/>
              </a:gdLst>
              <a:ahLst/>
              <a:cxnLst>
                <a:cxn ang="0">
                  <a:pos x="T0" y="T1"/>
                </a:cxn>
                <a:cxn ang="0">
                  <a:pos x="T2" y="T3"/>
                </a:cxn>
                <a:cxn ang="0">
                  <a:pos x="T4" y="T5"/>
                </a:cxn>
                <a:cxn ang="0">
                  <a:pos x="T6" y="T7"/>
                </a:cxn>
              </a:cxnLst>
              <a:rect l="0" t="0" r="r" b="b"/>
              <a:pathLst>
                <a:path w="14" h="11">
                  <a:moveTo>
                    <a:pt x="14" y="0"/>
                  </a:moveTo>
                  <a:lnTo>
                    <a:pt x="14" y="0"/>
                  </a:lnTo>
                  <a:cubicBezTo>
                    <a:pt x="12" y="6"/>
                    <a:pt x="5" y="10"/>
                    <a:pt x="0" y="11"/>
                  </a:cubicBezTo>
                  <a:cubicBezTo>
                    <a:pt x="2" y="6"/>
                    <a:pt x="8" y="1"/>
                    <a:pt x="14" y="0"/>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604" name="Freeform 1230">
              <a:extLst>
                <a:ext uri="{FF2B5EF4-FFF2-40B4-BE49-F238E27FC236}">
                  <a16:creationId xmlns:a16="http://schemas.microsoft.com/office/drawing/2014/main" id="{E024F500-E991-4D06-A57A-F55EE1526518}"/>
                </a:ext>
              </a:extLst>
            </p:cNvPr>
            <p:cNvSpPr>
              <a:spLocks/>
            </p:cNvSpPr>
            <p:nvPr userDrawn="1"/>
          </p:nvSpPr>
          <p:spPr bwMode="auto">
            <a:xfrm>
              <a:off x="319" y="200"/>
              <a:ext cx="0" cy="1"/>
            </a:xfrm>
            <a:custGeom>
              <a:avLst/>
              <a:gdLst>
                <a:gd name="T0" fmla="*/ 0 h 2"/>
                <a:gd name="T1" fmla="*/ 0 h 2"/>
                <a:gd name="T2" fmla="*/ 1 h 2"/>
                <a:gd name="T3" fmla="*/ 2 h 2"/>
                <a:gd name="T4" fmla="*/ 0 h 2"/>
              </a:gdLst>
              <a:ahLst/>
              <a:cxnLst>
                <a:cxn ang="0">
                  <a:pos x="0" y="T0"/>
                </a:cxn>
                <a:cxn ang="0">
                  <a:pos x="0" y="T1"/>
                </a:cxn>
                <a:cxn ang="0">
                  <a:pos x="0" y="T2"/>
                </a:cxn>
                <a:cxn ang="0">
                  <a:pos x="0" y="T3"/>
                </a:cxn>
                <a:cxn ang="0">
                  <a:pos x="0" y="T4"/>
                </a:cxn>
              </a:cxnLst>
              <a:rect l="0" t="0" r="r" b="b"/>
              <a:pathLst>
                <a:path h="2">
                  <a:moveTo>
                    <a:pt x="0" y="0"/>
                  </a:moveTo>
                  <a:lnTo>
                    <a:pt x="0" y="0"/>
                  </a:lnTo>
                  <a:cubicBezTo>
                    <a:pt x="0" y="1"/>
                    <a:pt x="0" y="1"/>
                    <a:pt x="0" y="1"/>
                  </a:cubicBezTo>
                  <a:cubicBezTo>
                    <a:pt x="0" y="2"/>
                    <a:pt x="0" y="2"/>
                    <a:pt x="0" y="2"/>
                  </a:cubicBezTo>
                  <a:lnTo>
                    <a:pt x="0" y="0"/>
                  </a:ln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605" name="Freeform 1231">
              <a:extLst>
                <a:ext uri="{FF2B5EF4-FFF2-40B4-BE49-F238E27FC236}">
                  <a16:creationId xmlns:a16="http://schemas.microsoft.com/office/drawing/2014/main" id="{F5E87197-8B6F-4656-A670-5DE40E223560}"/>
                </a:ext>
              </a:extLst>
            </p:cNvPr>
            <p:cNvSpPr>
              <a:spLocks/>
            </p:cNvSpPr>
            <p:nvPr userDrawn="1"/>
          </p:nvSpPr>
          <p:spPr bwMode="auto">
            <a:xfrm>
              <a:off x="328" y="186"/>
              <a:ext cx="0" cy="1"/>
            </a:xfrm>
            <a:custGeom>
              <a:avLst/>
              <a:gdLst>
                <a:gd name="T0" fmla="*/ 1 w 1"/>
                <a:gd name="T1" fmla="*/ 2 h 2"/>
                <a:gd name="T2" fmla="*/ 1 w 1"/>
                <a:gd name="T3" fmla="*/ 2 h 2"/>
                <a:gd name="T4" fmla="*/ 0 w 1"/>
                <a:gd name="T5" fmla="*/ 0 h 2"/>
                <a:gd name="T6" fmla="*/ 1 w 1"/>
                <a:gd name="T7" fmla="*/ 0 h 2"/>
                <a:gd name="T8" fmla="*/ 1 w 1"/>
                <a:gd name="T9" fmla="*/ 2 h 2"/>
              </a:gdLst>
              <a:ahLst/>
              <a:cxnLst>
                <a:cxn ang="0">
                  <a:pos x="T0" y="T1"/>
                </a:cxn>
                <a:cxn ang="0">
                  <a:pos x="T2" y="T3"/>
                </a:cxn>
                <a:cxn ang="0">
                  <a:pos x="T4" y="T5"/>
                </a:cxn>
                <a:cxn ang="0">
                  <a:pos x="T6" y="T7"/>
                </a:cxn>
                <a:cxn ang="0">
                  <a:pos x="T8" y="T9"/>
                </a:cxn>
              </a:cxnLst>
              <a:rect l="0" t="0" r="r" b="b"/>
              <a:pathLst>
                <a:path w="1" h="2">
                  <a:moveTo>
                    <a:pt x="1" y="2"/>
                  </a:moveTo>
                  <a:lnTo>
                    <a:pt x="1" y="2"/>
                  </a:lnTo>
                  <a:lnTo>
                    <a:pt x="0" y="0"/>
                  </a:lnTo>
                  <a:lnTo>
                    <a:pt x="1" y="0"/>
                  </a:lnTo>
                  <a:cubicBezTo>
                    <a:pt x="1" y="0"/>
                    <a:pt x="1" y="1"/>
                    <a:pt x="1" y="2"/>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606" name="Freeform 1232">
              <a:extLst>
                <a:ext uri="{FF2B5EF4-FFF2-40B4-BE49-F238E27FC236}">
                  <a16:creationId xmlns:a16="http://schemas.microsoft.com/office/drawing/2014/main" id="{1636A0E4-5DF2-4EFF-8535-CBBDDDC2865F}"/>
                </a:ext>
              </a:extLst>
            </p:cNvPr>
            <p:cNvSpPr>
              <a:spLocks/>
            </p:cNvSpPr>
            <p:nvPr userDrawn="1"/>
          </p:nvSpPr>
          <p:spPr bwMode="auto">
            <a:xfrm>
              <a:off x="313" y="186"/>
              <a:ext cx="2" cy="4"/>
            </a:xfrm>
            <a:custGeom>
              <a:avLst/>
              <a:gdLst>
                <a:gd name="T0" fmla="*/ 0 w 4"/>
                <a:gd name="T1" fmla="*/ 2 h 7"/>
                <a:gd name="T2" fmla="*/ 0 w 4"/>
                <a:gd name="T3" fmla="*/ 2 h 7"/>
                <a:gd name="T4" fmla="*/ 0 w 4"/>
                <a:gd name="T5" fmla="*/ 0 h 7"/>
                <a:gd name="T6" fmla="*/ 0 w 4"/>
                <a:gd name="T7" fmla="*/ 0 h 7"/>
                <a:gd name="T8" fmla="*/ 4 w 4"/>
                <a:gd name="T9" fmla="*/ 4 h 7"/>
                <a:gd name="T10" fmla="*/ 2 w 4"/>
                <a:gd name="T11" fmla="*/ 7 h 7"/>
                <a:gd name="T12" fmla="*/ 0 w 4"/>
                <a:gd name="T13" fmla="*/ 2 h 7"/>
              </a:gdLst>
              <a:ahLst/>
              <a:cxnLst>
                <a:cxn ang="0">
                  <a:pos x="T0" y="T1"/>
                </a:cxn>
                <a:cxn ang="0">
                  <a:pos x="T2" y="T3"/>
                </a:cxn>
                <a:cxn ang="0">
                  <a:pos x="T4" y="T5"/>
                </a:cxn>
                <a:cxn ang="0">
                  <a:pos x="T6" y="T7"/>
                </a:cxn>
                <a:cxn ang="0">
                  <a:pos x="T8" y="T9"/>
                </a:cxn>
                <a:cxn ang="0">
                  <a:pos x="T10" y="T11"/>
                </a:cxn>
                <a:cxn ang="0">
                  <a:pos x="T12" y="T13"/>
                </a:cxn>
              </a:cxnLst>
              <a:rect l="0" t="0" r="r" b="b"/>
              <a:pathLst>
                <a:path w="4" h="7">
                  <a:moveTo>
                    <a:pt x="0" y="2"/>
                  </a:moveTo>
                  <a:lnTo>
                    <a:pt x="0" y="2"/>
                  </a:lnTo>
                  <a:cubicBezTo>
                    <a:pt x="0" y="1"/>
                    <a:pt x="0" y="1"/>
                    <a:pt x="0" y="0"/>
                  </a:cubicBezTo>
                  <a:lnTo>
                    <a:pt x="0" y="0"/>
                  </a:lnTo>
                  <a:cubicBezTo>
                    <a:pt x="1" y="2"/>
                    <a:pt x="3" y="3"/>
                    <a:pt x="4" y="4"/>
                  </a:cubicBezTo>
                  <a:cubicBezTo>
                    <a:pt x="3" y="5"/>
                    <a:pt x="3" y="6"/>
                    <a:pt x="2" y="7"/>
                  </a:cubicBezTo>
                  <a:cubicBezTo>
                    <a:pt x="2" y="5"/>
                    <a:pt x="1" y="3"/>
                    <a:pt x="0" y="2"/>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607" name="Freeform 1233">
              <a:extLst>
                <a:ext uri="{FF2B5EF4-FFF2-40B4-BE49-F238E27FC236}">
                  <a16:creationId xmlns:a16="http://schemas.microsoft.com/office/drawing/2014/main" id="{97E05D15-FA6F-4143-8527-FFE707CEE8CC}"/>
                </a:ext>
              </a:extLst>
            </p:cNvPr>
            <p:cNvSpPr>
              <a:spLocks/>
            </p:cNvSpPr>
            <p:nvPr userDrawn="1"/>
          </p:nvSpPr>
          <p:spPr bwMode="auto">
            <a:xfrm>
              <a:off x="312" y="181"/>
              <a:ext cx="3" cy="5"/>
            </a:xfrm>
            <a:custGeom>
              <a:avLst/>
              <a:gdLst>
                <a:gd name="T0" fmla="*/ 1 w 5"/>
                <a:gd name="T1" fmla="*/ 9 h 10"/>
                <a:gd name="T2" fmla="*/ 1 w 5"/>
                <a:gd name="T3" fmla="*/ 9 h 10"/>
                <a:gd name="T4" fmla="*/ 0 w 5"/>
                <a:gd name="T5" fmla="*/ 3 h 10"/>
                <a:gd name="T6" fmla="*/ 1 w 5"/>
                <a:gd name="T7" fmla="*/ 0 h 10"/>
                <a:gd name="T8" fmla="*/ 5 w 5"/>
                <a:gd name="T9" fmla="*/ 5 h 10"/>
                <a:gd name="T10" fmla="*/ 2 w 5"/>
                <a:gd name="T11" fmla="*/ 10 h 10"/>
                <a:gd name="T12" fmla="*/ 1 w 5"/>
                <a:gd name="T13" fmla="*/ 9 h 10"/>
              </a:gdLst>
              <a:ahLst/>
              <a:cxnLst>
                <a:cxn ang="0">
                  <a:pos x="T0" y="T1"/>
                </a:cxn>
                <a:cxn ang="0">
                  <a:pos x="T2" y="T3"/>
                </a:cxn>
                <a:cxn ang="0">
                  <a:pos x="T4" y="T5"/>
                </a:cxn>
                <a:cxn ang="0">
                  <a:pos x="T6" y="T7"/>
                </a:cxn>
                <a:cxn ang="0">
                  <a:pos x="T8" y="T9"/>
                </a:cxn>
                <a:cxn ang="0">
                  <a:pos x="T10" y="T11"/>
                </a:cxn>
                <a:cxn ang="0">
                  <a:pos x="T12" y="T13"/>
                </a:cxn>
              </a:cxnLst>
              <a:rect l="0" t="0" r="r" b="b"/>
              <a:pathLst>
                <a:path w="5" h="10">
                  <a:moveTo>
                    <a:pt x="1" y="9"/>
                  </a:moveTo>
                  <a:lnTo>
                    <a:pt x="1" y="9"/>
                  </a:lnTo>
                  <a:cubicBezTo>
                    <a:pt x="1" y="7"/>
                    <a:pt x="0" y="5"/>
                    <a:pt x="0" y="3"/>
                  </a:cubicBezTo>
                  <a:lnTo>
                    <a:pt x="1" y="0"/>
                  </a:lnTo>
                  <a:cubicBezTo>
                    <a:pt x="3" y="2"/>
                    <a:pt x="4" y="3"/>
                    <a:pt x="5" y="5"/>
                  </a:cubicBezTo>
                  <a:cubicBezTo>
                    <a:pt x="4" y="6"/>
                    <a:pt x="3" y="8"/>
                    <a:pt x="2" y="10"/>
                  </a:cubicBezTo>
                  <a:lnTo>
                    <a:pt x="1" y="9"/>
                  </a:ln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608" name="Freeform 1234">
              <a:extLst>
                <a:ext uri="{FF2B5EF4-FFF2-40B4-BE49-F238E27FC236}">
                  <a16:creationId xmlns:a16="http://schemas.microsoft.com/office/drawing/2014/main" id="{1FED6215-2877-4B43-837B-062851DAB0DA}"/>
                </a:ext>
              </a:extLst>
            </p:cNvPr>
            <p:cNvSpPr>
              <a:spLocks/>
            </p:cNvSpPr>
            <p:nvPr userDrawn="1"/>
          </p:nvSpPr>
          <p:spPr bwMode="auto">
            <a:xfrm>
              <a:off x="312" y="181"/>
              <a:ext cx="1" cy="1"/>
            </a:xfrm>
            <a:custGeom>
              <a:avLst/>
              <a:gdLst>
                <a:gd name="T0" fmla="*/ 0 w 1"/>
                <a:gd name="T1" fmla="*/ 3 h 3"/>
                <a:gd name="T2" fmla="*/ 0 w 1"/>
                <a:gd name="T3" fmla="*/ 3 h 3"/>
                <a:gd name="T4" fmla="*/ 0 w 1"/>
                <a:gd name="T5" fmla="*/ 0 h 3"/>
                <a:gd name="T6" fmla="*/ 1 w 1"/>
                <a:gd name="T7" fmla="*/ 1 h 3"/>
                <a:gd name="T8" fmla="*/ 0 w 1"/>
                <a:gd name="T9" fmla="*/ 3 h 3"/>
              </a:gdLst>
              <a:ahLst/>
              <a:cxnLst>
                <a:cxn ang="0">
                  <a:pos x="T0" y="T1"/>
                </a:cxn>
                <a:cxn ang="0">
                  <a:pos x="T2" y="T3"/>
                </a:cxn>
                <a:cxn ang="0">
                  <a:pos x="T4" y="T5"/>
                </a:cxn>
                <a:cxn ang="0">
                  <a:pos x="T6" y="T7"/>
                </a:cxn>
                <a:cxn ang="0">
                  <a:pos x="T8" y="T9"/>
                </a:cxn>
              </a:cxnLst>
              <a:rect l="0" t="0" r="r" b="b"/>
              <a:pathLst>
                <a:path w="1" h="3">
                  <a:moveTo>
                    <a:pt x="0" y="3"/>
                  </a:moveTo>
                  <a:lnTo>
                    <a:pt x="0" y="3"/>
                  </a:lnTo>
                  <a:cubicBezTo>
                    <a:pt x="0" y="2"/>
                    <a:pt x="0" y="1"/>
                    <a:pt x="0" y="0"/>
                  </a:cubicBezTo>
                  <a:lnTo>
                    <a:pt x="1" y="1"/>
                  </a:lnTo>
                  <a:lnTo>
                    <a:pt x="0" y="3"/>
                  </a:ln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609" name="Freeform 1235">
              <a:extLst>
                <a:ext uri="{FF2B5EF4-FFF2-40B4-BE49-F238E27FC236}">
                  <a16:creationId xmlns:a16="http://schemas.microsoft.com/office/drawing/2014/main" id="{B0091586-A0D3-4BD2-88BA-FBCC28952D38}"/>
                </a:ext>
              </a:extLst>
            </p:cNvPr>
            <p:cNvSpPr>
              <a:spLocks/>
            </p:cNvSpPr>
            <p:nvPr userDrawn="1"/>
          </p:nvSpPr>
          <p:spPr bwMode="auto">
            <a:xfrm>
              <a:off x="312" y="177"/>
              <a:ext cx="3" cy="4"/>
            </a:xfrm>
            <a:custGeom>
              <a:avLst/>
              <a:gdLst>
                <a:gd name="T0" fmla="*/ 0 w 5"/>
                <a:gd name="T1" fmla="*/ 7 h 8"/>
                <a:gd name="T2" fmla="*/ 0 w 5"/>
                <a:gd name="T3" fmla="*/ 7 h 8"/>
                <a:gd name="T4" fmla="*/ 4 w 5"/>
                <a:gd name="T5" fmla="*/ 0 h 8"/>
                <a:gd name="T6" fmla="*/ 5 w 5"/>
                <a:gd name="T7" fmla="*/ 2 h 8"/>
                <a:gd name="T8" fmla="*/ 1 w 5"/>
                <a:gd name="T9" fmla="*/ 8 h 8"/>
                <a:gd name="T10" fmla="*/ 0 w 5"/>
                <a:gd name="T11" fmla="*/ 7 h 8"/>
              </a:gdLst>
              <a:ahLst/>
              <a:cxnLst>
                <a:cxn ang="0">
                  <a:pos x="T0" y="T1"/>
                </a:cxn>
                <a:cxn ang="0">
                  <a:pos x="T2" y="T3"/>
                </a:cxn>
                <a:cxn ang="0">
                  <a:pos x="T4" y="T5"/>
                </a:cxn>
                <a:cxn ang="0">
                  <a:pos x="T6" y="T7"/>
                </a:cxn>
                <a:cxn ang="0">
                  <a:pos x="T8" y="T9"/>
                </a:cxn>
                <a:cxn ang="0">
                  <a:pos x="T10" y="T11"/>
                </a:cxn>
              </a:cxnLst>
              <a:rect l="0" t="0" r="r" b="b"/>
              <a:pathLst>
                <a:path w="5" h="8">
                  <a:moveTo>
                    <a:pt x="0" y="7"/>
                  </a:moveTo>
                  <a:lnTo>
                    <a:pt x="0" y="7"/>
                  </a:lnTo>
                  <a:cubicBezTo>
                    <a:pt x="1" y="4"/>
                    <a:pt x="2" y="2"/>
                    <a:pt x="4" y="0"/>
                  </a:cubicBezTo>
                  <a:cubicBezTo>
                    <a:pt x="4" y="1"/>
                    <a:pt x="5" y="2"/>
                    <a:pt x="5" y="2"/>
                  </a:cubicBezTo>
                  <a:cubicBezTo>
                    <a:pt x="4" y="4"/>
                    <a:pt x="3" y="6"/>
                    <a:pt x="1" y="8"/>
                  </a:cubicBezTo>
                  <a:lnTo>
                    <a:pt x="0" y="7"/>
                  </a:ln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610" name="Freeform 1236">
              <a:extLst>
                <a:ext uri="{FF2B5EF4-FFF2-40B4-BE49-F238E27FC236}">
                  <a16:creationId xmlns:a16="http://schemas.microsoft.com/office/drawing/2014/main" id="{E2A39BFC-D650-41DE-B1D6-776DA75E06CC}"/>
                </a:ext>
              </a:extLst>
            </p:cNvPr>
            <p:cNvSpPr>
              <a:spLocks/>
            </p:cNvSpPr>
            <p:nvPr userDrawn="1"/>
          </p:nvSpPr>
          <p:spPr bwMode="auto">
            <a:xfrm>
              <a:off x="314" y="175"/>
              <a:ext cx="3" cy="2"/>
            </a:xfrm>
            <a:custGeom>
              <a:avLst/>
              <a:gdLst>
                <a:gd name="T0" fmla="*/ 0 w 6"/>
                <a:gd name="T1" fmla="*/ 3 h 5"/>
                <a:gd name="T2" fmla="*/ 0 w 6"/>
                <a:gd name="T3" fmla="*/ 3 h 5"/>
                <a:gd name="T4" fmla="*/ 1 w 6"/>
                <a:gd name="T5" fmla="*/ 3 h 5"/>
                <a:gd name="T6" fmla="*/ 6 w 6"/>
                <a:gd name="T7" fmla="*/ 0 h 5"/>
                <a:gd name="T8" fmla="*/ 6 w 6"/>
                <a:gd name="T9" fmla="*/ 0 h 5"/>
                <a:gd name="T10" fmla="*/ 2 w 6"/>
                <a:gd name="T11" fmla="*/ 5 h 5"/>
                <a:gd name="T12" fmla="*/ 0 w 6"/>
                <a:gd name="T13" fmla="*/ 3 h 5"/>
              </a:gdLst>
              <a:ahLst/>
              <a:cxnLst>
                <a:cxn ang="0">
                  <a:pos x="T0" y="T1"/>
                </a:cxn>
                <a:cxn ang="0">
                  <a:pos x="T2" y="T3"/>
                </a:cxn>
                <a:cxn ang="0">
                  <a:pos x="T4" y="T5"/>
                </a:cxn>
                <a:cxn ang="0">
                  <a:pos x="T6" y="T7"/>
                </a:cxn>
                <a:cxn ang="0">
                  <a:pos x="T8" y="T9"/>
                </a:cxn>
                <a:cxn ang="0">
                  <a:pos x="T10" y="T11"/>
                </a:cxn>
                <a:cxn ang="0">
                  <a:pos x="T12" y="T13"/>
                </a:cxn>
              </a:cxnLst>
              <a:rect l="0" t="0" r="r" b="b"/>
              <a:pathLst>
                <a:path w="6" h="5">
                  <a:moveTo>
                    <a:pt x="0" y="3"/>
                  </a:moveTo>
                  <a:lnTo>
                    <a:pt x="0" y="3"/>
                  </a:lnTo>
                  <a:cubicBezTo>
                    <a:pt x="0" y="3"/>
                    <a:pt x="1" y="3"/>
                    <a:pt x="1" y="3"/>
                  </a:cubicBezTo>
                  <a:cubicBezTo>
                    <a:pt x="2" y="2"/>
                    <a:pt x="4" y="1"/>
                    <a:pt x="6" y="0"/>
                  </a:cubicBezTo>
                  <a:lnTo>
                    <a:pt x="6" y="0"/>
                  </a:lnTo>
                  <a:cubicBezTo>
                    <a:pt x="4" y="2"/>
                    <a:pt x="3" y="4"/>
                    <a:pt x="2" y="5"/>
                  </a:cubicBezTo>
                  <a:cubicBezTo>
                    <a:pt x="1" y="5"/>
                    <a:pt x="1" y="4"/>
                    <a:pt x="0" y="3"/>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611" name="Freeform 1237">
              <a:extLst>
                <a:ext uri="{FF2B5EF4-FFF2-40B4-BE49-F238E27FC236}">
                  <a16:creationId xmlns:a16="http://schemas.microsoft.com/office/drawing/2014/main" id="{7267D958-5187-4181-9807-47C0947D1999}"/>
                </a:ext>
              </a:extLst>
            </p:cNvPr>
            <p:cNvSpPr>
              <a:spLocks/>
            </p:cNvSpPr>
            <p:nvPr userDrawn="1"/>
          </p:nvSpPr>
          <p:spPr bwMode="auto">
            <a:xfrm>
              <a:off x="317" y="175"/>
              <a:ext cx="0" cy="0"/>
            </a:xfrm>
            <a:custGeom>
              <a:avLst/>
              <a:gdLst>
                <a:gd name="T0" fmla="*/ 0 w 1"/>
                <a:gd name="T1" fmla="*/ 0 h 1"/>
                <a:gd name="T2" fmla="*/ 0 w 1"/>
                <a:gd name="T3" fmla="*/ 0 h 1"/>
                <a:gd name="T4" fmla="*/ 1 w 1"/>
                <a:gd name="T5" fmla="*/ 0 h 1"/>
                <a:gd name="T6" fmla="*/ 0 w 1"/>
                <a:gd name="T7" fmla="*/ 1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lnTo>
                    <a:pt x="0" y="0"/>
                  </a:lnTo>
                  <a:lnTo>
                    <a:pt x="1" y="0"/>
                  </a:lnTo>
                  <a:lnTo>
                    <a:pt x="0" y="1"/>
                  </a:lnTo>
                  <a:lnTo>
                    <a:pt x="0" y="0"/>
                  </a:ln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612" name="Freeform 1238">
              <a:extLst>
                <a:ext uri="{FF2B5EF4-FFF2-40B4-BE49-F238E27FC236}">
                  <a16:creationId xmlns:a16="http://schemas.microsoft.com/office/drawing/2014/main" id="{63966560-3B53-4CDF-8465-2AE461131F1C}"/>
                </a:ext>
              </a:extLst>
            </p:cNvPr>
            <p:cNvSpPr>
              <a:spLocks/>
            </p:cNvSpPr>
            <p:nvPr userDrawn="1"/>
          </p:nvSpPr>
          <p:spPr bwMode="auto">
            <a:xfrm>
              <a:off x="317" y="174"/>
              <a:ext cx="4" cy="4"/>
            </a:xfrm>
            <a:custGeom>
              <a:avLst/>
              <a:gdLst>
                <a:gd name="T0" fmla="*/ 2 w 8"/>
                <a:gd name="T1" fmla="*/ 1 h 9"/>
                <a:gd name="T2" fmla="*/ 2 w 8"/>
                <a:gd name="T3" fmla="*/ 1 h 9"/>
                <a:gd name="T4" fmla="*/ 5 w 8"/>
                <a:gd name="T5" fmla="*/ 0 h 9"/>
                <a:gd name="T6" fmla="*/ 8 w 8"/>
                <a:gd name="T7" fmla="*/ 4 h 9"/>
                <a:gd name="T8" fmla="*/ 4 w 8"/>
                <a:gd name="T9" fmla="*/ 9 h 9"/>
                <a:gd name="T10" fmla="*/ 0 w 8"/>
                <a:gd name="T11" fmla="*/ 3 h 9"/>
                <a:gd name="T12" fmla="*/ 2 w 8"/>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8" h="9">
                  <a:moveTo>
                    <a:pt x="2" y="1"/>
                  </a:moveTo>
                  <a:lnTo>
                    <a:pt x="2" y="1"/>
                  </a:lnTo>
                  <a:cubicBezTo>
                    <a:pt x="3" y="1"/>
                    <a:pt x="4" y="0"/>
                    <a:pt x="5" y="0"/>
                  </a:cubicBezTo>
                  <a:cubicBezTo>
                    <a:pt x="5" y="1"/>
                    <a:pt x="6" y="2"/>
                    <a:pt x="8" y="4"/>
                  </a:cubicBezTo>
                  <a:cubicBezTo>
                    <a:pt x="6" y="6"/>
                    <a:pt x="5" y="7"/>
                    <a:pt x="4" y="9"/>
                  </a:cubicBezTo>
                  <a:cubicBezTo>
                    <a:pt x="2" y="7"/>
                    <a:pt x="1" y="5"/>
                    <a:pt x="0" y="3"/>
                  </a:cubicBezTo>
                  <a:cubicBezTo>
                    <a:pt x="1" y="3"/>
                    <a:pt x="1" y="2"/>
                    <a:pt x="2" y="1"/>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613" name="Freeform 1239">
              <a:extLst>
                <a:ext uri="{FF2B5EF4-FFF2-40B4-BE49-F238E27FC236}">
                  <a16:creationId xmlns:a16="http://schemas.microsoft.com/office/drawing/2014/main" id="{75C561A9-96E7-46EB-BC05-5A497680F6CA}"/>
                </a:ext>
              </a:extLst>
            </p:cNvPr>
            <p:cNvSpPr>
              <a:spLocks/>
            </p:cNvSpPr>
            <p:nvPr userDrawn="1"/>
          </p:nvSpPr>
          <p:spPr bwMode="auto">
            <a:xfrm>
              <a:off x="320" y="173"/>
              <a:ext cx="3" cy="2"/>
            </a:xfrm>
            <a:custGeom>
              <a:avLst/>
              <a:gdLst>
                <a:gd name="T0" fmla="*/ 0 w 7"/>
                <a:gd name="T1" fmla="*/ 2 h 5"/>
                <a:gd name="T2" fmla="*/ 0 w 7"/>
                <a:gd name="T3" fmla="*/ 2 h 5"/>
                <a:gd name="T4" fmla="*/ 7 w 7"/>
                <a:gd name="T5" fmla="*/ 0 h 5"/>
                <a:gd name="T6" fmla="*/ 7 w 7"/>
                <a:gd name="T7" fmla="*/ 2 h 5"/>
                <a:gd name="T8" fmla="*/ 3 w 7"/>
                <a:gd name="T9" fmla="*/ 5 h 5"/>
                <a:gd name="T10" fmla="*/ 0 w 7"/>
                <a:gd name="T11" fmla="*/ 2 h 5"/>
              </a:gdLst>
              <a:ahLst/>
              <a:cxnLst>
                <a:cxn ang="0">
                  <a:pos x="T0" y="T1"/>
                </a:cxn>
                <a:cxn ang="0">
                  <a:pos x="T2" y="T3"/>
                </a:cxn>
                <a:cxn ang="0">
                  <a:pos x="T4" y="T5"/>
                </a:cxn>
                <a:cxn ang="0">
                  <a:pos x="T6" y="T7"/>
                </a:cxn>
                <a:cxn ang="0">
                  <a:pos x="T8" y="T9"/>
                </a:cxn>
                <a:cxn ang="0">
                  <a:pos x="T10" y="T11"/>
                </a:cxn>
              </a:cxnLst>
              <a:rect l="0" t="0" r="r" b="b"/>
              <a:pathLst>
                <a:path w="7" h="5">
                  <a:moveTo>
                    <a:pt x="0" y="2"/>
                  </a:moveTo>
                  <a:lnTo>
                    <a:pt x="0" y="2"/>
                  </a:lnTo>
                  <a:cubicBezTo>
                    <a:pt x="3" y="1"/>
                    <a:pt x="5" y="0"/>
                    <a:pt x="7" y="0"/>
                  </a:cubicBezTo>
                  <a:lnTo>
                    <a:pt x="7" y="2"/>
                  </a:lnTo>
                  <a:cubicBezTo>
                    <a:pt x="6" y="3"/>
                    <a:pt x="4" y="4"/>
                    <a:pt x="3" y="5"/>
                  </a:cubicBezTo>
                  <a:cubicBezTo>
                    <a:pt x="2" y="4"/>
                    <a:pt x="1" y="3"/>
                    <a:pt x="0" y="2"/>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614" name="Freeform 1240">
              <a:extLst>
                <a:ext uri="{FF2B5EF4-FFF2-40B4-BE49-F238E27FC236}">
                  <a16:creationId xmlns:a16="http://schemas.microsoft.com/office/drawing/2014/main" id="{0A21011C-F4D1-4C44-B903-3B0874D8CF83}"/>
                </a:ext>
              </a:extLst>
            </p:cNvPr>
            <p:cNvSpPr>
              <a:spLocks/>
            </p:cNvSpPr>
            <p:nvPr userDrawn="1"/>
          </p:nvSpPr>
          <p:spPr bwMode="auto">
            <a:xfrm>
              <a:off x="321" y="174"/>
              <a:ext cx="3" cy="4"/>
            </a:xfrm>
            <a:custGeom>
              <a:avLst/>
              <a:gdLst>
                <a:gd name="T0" fmla="*/ 3 w 5"/>
                <a:gd name="T1" fmla="*/ 0 h 8"/>
                <a:gd name="T2" fmla="*/ 3 w 5"/>
                <a:gd name="T3" fmla="*/ 0 h 8"/>
                <a:gd name="T4" fmla="*/ 5 w 5"/>
                <a:gd name="T5" fmla="*/ 7 h 8"/>
                <a:gd name="T6" fmla="*/ 4 w 5"/>
                <a:gd name="T7" fmla="*/ 8 h 8"/>
                <a:gd name="T8" fmla="*/ 0 w 5"/>
                <a:gd name="T9" fmla="*/ 3 h 8"/>
                <a:gd name="T10" fmla="*/ 3 w 5"/>
                <a:gd name="T11" fmla="*/ 0 h 8"/>
              </a:gdLst>
              <a:ahLst/>
              <a:cxnLst>
                <a:cxn ang="0">
                  <a:pos x="T0" y="T1"/>
                </a:cxn>
                <a:cxn ang="0">
                  <a:pos x="T2" y="T3"/>
                </a:cxn>
                <a:cxn ang="0">
                  <a:pos x="T4" y="T5"/>
                </a:cxn>
                <a:cxn ang="0">
                  <a:pos x="T6" y="T7"/>
                </a:cxn>
                <a:cxn ang="0">
                  <a:pos x="T8" y="T9"/>
                </a:cxn>
                <a:cxn ang="0">
                  <a:pos x="T10" y="T11"/>
                </a:cxn>
              </a:cxnLst>
              <a:rect l="0" t="0" r="r" b="b"/>
              <a:pathLst>
                <a:path w="5" h="8">
                  <a:moveTo>
                    <a:pt x="3" y="0"/>
                  </a:moveTo>
                  <a:lnTo>
                    <a:pt x="3" y="0"/>
                  </a:lnTo>
                  <a:lnTo>
                    <a:pt x="5" y="7"/>
                  </a:lnTo>
                  <a:lnTo>
                    <a:pt x="4" y="8"/>
                  </a:lnTo>
                  <a:cubicBezTo>
                    <a:pt x="2" y="7"/>
                    <a:pt x="1" y="5"/>
                    <a:pt x="0" y="3"/>
                  </a:cubicBezTo>
                  <a:cubicBezTo>
                    <a:pt x="1" y="2"/>
                    <a:pt x="2" y="1"/>
                    <a:pt x="3" y="0"/>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615" name="Freeform 1241">
              <a:extLst>
                <a:ext uri="{FF2B5EF4-FFF2-40B4-BE49-F238E27FC236}">
                  <a16:creationId xmlns:a16="http://schemas.microsoft.com/office/drawing/2014/main" id="{3A5953E1-677F-424D-9F5D-6CE9912E5476}"/>
                </a:ext>
              </a:extLst>
            </p:cNvPr>
            <p:cNvSpPr>
              <a:spLocks/>
            </p:cNvSpPr>
            <p:nvPr userDrawn="1"/>
          </p:nvSpPr>
          <p:spPr bwMode="auto">
            <a:xfrm>
              <a:off x="323" y="178"/>
              <a:ext cx="1" cy="1"/>
            </a:xfrm>
            <a:custGeom>
              <a:avLst/>
              <a:gdLst>
                <a:gd name="T0" fmla="*/ 1 w 1"/>
                <a:gd name="T1" fmla="*/ 0 h 2"/>
                <a:gd name="T2" fmla="*/ 1 w 1"/>
                <a:gd name="T3" fmla="*/ 0 h 2"/>
                <a:gd name="T4" fmla="*/ 1 w 1"/>
                <a:gd name="T5" fmla="*/ 2 h 2"/>
                <a:gd name="T6" fmla="*/ 0 w 1"/>
                <a:gd name="T7" fmla="*/ 1 h 2"/>
                <a:gd name="T8" fmla="*/ 1 w 1"/>
                <a:gd name="T9" fmla="*/ 0 h 2"/>
              </a:gdLst>
              <a:ahLst/>
              <a:cxnLst>
                <a:cxn ang="0">
                  <a:pos x="T0" y="T1"/>
                </a:cxn>
                <a:cxn ang="0">
                  <a:pos x="T2" y="T3"/>
                </a:cxn>
                <a:cxn ang="0">
                  <a:pos x="T4" y="T5"/>
                </a:cxn>
                <a:cxn ang="0">
                  <a:pos x="T6" y="T7"/>
                </a:cxn>
                <a:cxn ang="0">
                  <a:pos x="T8" y="T9"/>
                </a:cxn>
              </a:cxnLst>
              <a:rect l="0" t="0" r="r" b="b"/>
              <a:pathLst>
                <a:path w="1" h="2">
                  <a:moveTo>
                    <a:pt x="1" y="0"/>
                  </a:moveTo>
                  <a:lnTo>
                    <a:pt x="1" y="0"/>
                  </a:lnTo>
                  <a:lnTo>
                    <a:pt x="1" y="2"/>
                  </a:lnTo>
                  <a:lnTo>
                    <a:pt x="0" y="1"/>
                  </a:lnTo>
                  <a:lnTo>
                    <a:pt x="1" y="0"/>
                  </a:ln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616" name="Freeform 1242">
              <a:extLst>
                <a:ext uri="{FF2B5EF4-FFF2-40B4-BE49-F238E27FC236}">
                  <a16:creationId xmlns:a16="http://schemas.microsoft.com/office/drawing/2014/main" id="{7B0EF146-43E6-45C3-848B-4C0BED2B4E68}"/>
                </a:ext>
              </a:extLst>
            </p:cNvPr>
            <p:cNvSpPr>
              <a:spLocks/>
            </p:cNvSpPr>
            <p:nvPr userDrawn="1"/>
          </p:nvSpPr>
          <p:spPr bwMode="auto">
            <a:xfrm>
              <a:off x="321" y="178"/>
              <a:ext cx="3" cy="4"/>
            </a:xfrm>
            <a:custGeom>
              <a:avLst/>
              <a:gdLst>
                <a:gd name="T0" fmla="*/ 7 w 7"/>
                <a:gd name="T1" fmla="*/ 3 h 9"/>
                <a:gd name="T2" fmla="*/ 7 w 7"/>
                <a:gd name="T3" fmla="*/ 3 h 9"/>
                <a:gd name="T4" fmla="*/ 7 w 7"/>
                <a:gd name="T5" fmla="*/ 6 h 9"/>
                <a:gd name="T6" fmla="*/ 4 w 7"/>
                <a:gd name="T7" fmla="*/ 9 h 9"/>
                <a:gd name="T8" fmla="*/ 0 w 7"/>
                <a:gd name="T9" fmla="*/ 5 h 9"/>
                <a:gd name="T10" fmla="*/ 5 w 7"/>
                <a:gd name="T11" fmla="*/ 0 h 9"/>
                <a:gd name="T12" fmla="*/ 7 w 7"/>
                <a:gd name="T13" fmla="*/ 3 h 9"/>
              </a:gdLst>
              <a:ahLst/>
              <a:cxnLst>
                <a:cxn ang="0">
                  <a:pos x="T0" y="T1"/>
                </a:cxn>
                <a:cxn ang="0">
                  <a:pos x="T2" y="T3"/>
                </a:cxn>
                <a:cxn ang="0">
                  <a:pos x="T4" y="T5"/>
                </a:cxn>
                <a:cxn ang="0">
                  <a:pos x="T6" y="T7"/>
                </a:cxn>
                <a:cxn ang="0">
                  <a:pos x="T8" y="T9"/>
                </a:cxn>
                <a:cxn ang="0">
                  <a:pos x="T10" y="T11"/>
                </a:cxn>
                <a:cxn ang="0">
                  <a:pos x="T12" y="T13"/>
                </a:cxn>
              </a:cxnLst>
              <a:rect l="0" t="0" r="r" b="b"/>
              <a:pathLst>
                <a:path w="7" h="9">
                  <a:moveTo>
                    <a:pt x="7" y="3"/>
                  </a:moveTo>
                  <a:lnTo>
                    <a:pt x="7" y="3"/>
                  </a:lnTo>
                  <a:lnTo>
                    <a:pt x="7" y="6"/>
                  </a:lnTo>
                  <a:cubicBezTo>
                    <a:pt x="6" y="7"/>
                    <a:pt x="5" y="8"/>
                    <a:pt x="4" y="9"/>
                  </a:cubicBezTo>
                  <a:cubicBezTo>
                    <a:pt x="3" y="8"/>
                    <a:pt x="2" y="7"/>
                    <a:pt x="0" y="5"/>
                  </a:cubicBezTo>
                  <a:cubicBezTo>
                    <a:pt x="2" y="4"/>
                    <a:pt x="3" y="2"/>
                    <a:pt x="5" y="0"/>
                  </a:cubicBezTo>
                  <a:cubicBezTo>
                    <a:pt x="5" y="1"/>
                    <a:pt x="6" y="2"/>
                    <a:pt x="7" y="3"/>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617" name="Freeform 1243">
              <a:extLst>
                <a:ext uri="{FF2B5EF4-FFF2-40B4-BE49-F238E27FC236}">
                  <a16:creationId xmlns:a16="http://schemas.microsoft.com/office/drawing/2014/main" id="{E6AE8308-D6E6-491E-B386-F5E1AA4E18EB}"/>
                </a:ext>
              </a:extLst>
            </p:cNvPr>
            <p:cNvSpPr>
              <a:spLocks/>
            </p:cNvSpPr>
            <p:nvPr userDrawn="1"/>
          </p:nvSpPr>
          <p:spPr bwMode="auto">
            <a:xfrm>
              <a:off x="323" y="181"/>
              <a:ext cx="2" cy="4"/>
            </a:xfrm>
            <a:custGeom>
              <a:avLst/>
              <a:gdLst>
                <a:gd name="T0" fmla="*/ 2 w 4"/>
                <a:gd name="T1" fmla="*/ 0 h 7"/>
                <a:gd name="T2" fmla="*/ 2 w 4"/>
                <a:gd name="T3" fmla="*/ 0 h 7"/>
                <a:gd name="T4" fmla="*/ 4 w 4"/>
                <a:gd name="T5" fmla="*/ 7 h 7"/>
                <a:gd name="T6" fmla="*/ 0 w 4"/>
                <a:gd name="T7" fmla="*/ 3 h 7"/>
                <a:gd name="T8" fmla="*/ 2 w 4"/>
                <a:gd name="T9" fmla="*/ 0 h 7"/>
              </a:gdLst>
              <a:ahLst/>
              <a:cxnLst>
                <a:cxn ang="0">
                  <a:pos x="T0" y="T1"/>
                </a:cxn>
                <a:cxn ang="0">
                  <a:pos x="T2" y="T3"/>
                </a:cxn>
                <a:cxn ang="0">
                  <a:pos x="T4" y="T5"/>
                </a:cxn>
                <a:cxn ang="0">
                  <a:pos x="T6" y="T7"/>
                </a:cxn>
                <a:cxn ang="0">
                  <a:pos x="T8" y="T9"/>
                </a:cxn>
              </a:cxnLst>
              <a:rect l="0" t="0" r="r" b="b"/>
              <a:pathLst>
                <a:path w="4" h="7">
                  <a:moveTo>
                    <a:pt x="2" y="0"/>
                  </a:moveTo>
                  <a:lnTo>
                    <a:pt x="2" y="0"/>
                  </a:lnTo>
                  <a:lnTo>
                    <a:pt x="4" y="7"/>
                  </a:lnTo>
                  <a:cubicBezTo>
                    <a:pt x="2" y="6"/>
                    <a:pt x="1" y="4"/>
                    <a:pt x="0" y="3"/>
                  </a:cubicBezTo>
                  <a:cubicBezTo>
                    <a:pt x="1" y="2"/>
                    <a:pt x="1" y="1"/>
                    <a:pt x="2" y="0"/>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618" name="Freeform 1244">
              <a:extLst>
                <a:ext uri="{FF2B5EF4-FFF2-40B4-BE49-F238E27FC236}">
                  <a16:creationId xmlns:a16="http://schemas.microsoft.com/office/drawing/2014/main" id="{FE29BBFD-D5EB-4F5D-B6ED-BC2AF4A523B4}"/>
                </a:ext>
              </a:extLst>
            </p:cNvPr>
            <p:cNvSpPr>
              <a:spLocks/>
            </p:cNvSpPr>
            <p:nvPr userDrawn="1"/>
          </p:nvSpPr>
          <p:spPr bwMode="auto">
            <a:xfrm>
              <a:off x="323" y="185"/>
              <a:ext cx="2" cy="4"/>
            </a:xfrm>
            <a:custGeom>
              <a:avLst/>
              <a:gdLst>
                <a:gd name="T0" fmla="*/ 4 w 5"/>
                <a:gd name="T1" fmla="*/ 1 h 8"/>
                <a:gd name="T2" fmla="*/ 4 w 5"/>
                <a:gd name="T3" fmla="*/ 1 h 8"/>
                <a:gd name="T4" fmla="*/ 5 w 5"/>
                <a:gd name="T5" fmla="*/ 6 h 8"/>
                <a:gd name="T6" fmla="*/ 4 w 5"/>
                <a:gd name="T7" fmla="*/ 7 h 8"/>
                <a:gd name="T8" fmla="*/ 4 w 5"/>
                <a:gd name="T9" fmla="*/ 7 h 8"/>
                <a:gd name="T10" fmla="*/ 4 w 5"/>
                <a:gd name="T11" fmla="*/ 8 h 8"/>
                <a:gd name="T12" fmla="*/ 0 w 5"/>
                <a:gd name="T13" fmla="*/ 5 h 8"/>
                <a:gd name="T14" fmla="*/ 4 w 5"/>
                <a:gd name="T15" fmla="*/ 0 h 8"/>
                <a:gd name="T16" fmla="*/ 4 w 5"/>
                <a:gd name="T17" fmla="*/ 1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8">
                  <a:moveTo>
                    <a:pt x="4" y="1"/>
                  </a:moveTo>
                  <a:lnTo>
                    <a:pt x="4" y="1"/>
                  </a:lnTo>
                  <a:lnTo>
                    <a:pt x="5" y="6"/>
                  </a:lnTo>
                  <a:cubicBezTo>
                    <a:pt x="5" y="7"/>
                    <a:pt x="5" y="7"/>
                    <a:pt x="4" y="7"/>
                  </a:cubicBezTo>
                  <a:lnTo>
                    <a:pt x="4" y="7"/>
                  </a:lnTo>
                  <a:lnTo>
                    <a:pt x="4" y="8"/>
                  </a:lnTo>
                  <a:cubicBezTo>
                    <a:pt x="3" y="7"/>
                    <a:pt x="1" y="6"/>
                    <a:pt x="0" y="5"/>
                  </a:cubicBezTo>
                  <a:cubicBezTo>
                    <a:pt x="1" y="3"/>
                    <a:pt x="2" y="2"/>
                    <a:pt x="4" y="0"/>
                  </a:cubicBezTo>
                  <a:lnTo>
                    <a:pt x="4" y="1"/>
                  </a:ln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619" name="Freeform 1245">
              <a:extLst>
                <a:ext uri="{FF2B5EF4-FFF2-40B4-BE49-F238E27FC236}">
                  <a16:creationId xmlns:a16="http://schemas.microsoft.com/office/drawing/2014/main" id="{45B72D66-54BC-4C52-BA6C-88D4FA45B34D}"/>
                </a:ext>
              </a:extLst>
            </p:cNvPr>
            <p:cNvSpPr>
              <a:spLocks/>
            </p:cNvSpPr>
            <p:nvPr userDrawn="1"/>
          </p:nvSpPr>
          <p:spPr bwMode="auto">
            <a:xfrm>
              <a:off x="325" y="189"/>
              <a:ext cx="0" cy="1"/>
            </a:xfrm>
            <a:custGeom>
              <a:avLst/>
              <a:gdLst>
                <a:gd name="T0" fmla="*/ 0 w 1"/>
                <a:gd name="T1" fmla="*/ 1 h 2"/>
                <a:gd name="T2" fmla="*/ 0 w 1"/>
                <a:gd name="T3" fmla="*/ 1 h 2"/>
                <a:gd name="T4" fmla="*/ 0 w 1"/>
                <a:gd name="T5" fmla="*/ 0 h 2"/>
                <a:gd name="T6" fmla="*/ 1 w 1"/>
                <a:gd name="T7" fmla="*/ 2 h 2"/>
                <a:gd name="T8" fmla="*/ 0 w 1"/>
                <a:gd name="T9" fmla="*/ 1 h 2"/>
              </a:gdLst>
              <a:ahLst/>
              <a:cxnLst>
                <a:cxn ang="0">
                  <a:pos x="T0" y="T1"/>
                </a:cxn>
                <a:cxn ang="0">
                  <a:pos x="T2" y="T3"/>
                </a:cxn>
                <a:cxn ang="0">
                  <a:pos x="T4" y="T5"/>
                </a:cxn>
                <a:cxn ang="0">
                  <a:pos x="T6" y="T7"/>
                </a:cxn>
                <a:cxn ang="0">
                  <a:pos x="T8" y="T9"/>
                </a:cxn>
              </a:cxnLst>
              <a:rect l="0" t="0" r="r" b="b"/>
              <a:pathLst>
                <a:path w="1" h="2">
                  <a:moveTo>
                    <a:pt x="0" y="1"/>
                  </a:moveTo>
                  <a:lnTo>
                    <a:pt x="0" y="1"/>
                  </a:lnTo>
                  <a:lnTo>
                    <a:pt x="0" y="0"/>
                  </a:lnTo>
                  <a:cubicBezTo>
                    <a:pt x="0" y="1"/>
                    <a:pt x="1" y="1"/>
                    <a:pt x="1" y="2"/>
                  </a:cubicBezTo>
                  <a:cubicBezTo>
                    <a:pt x="0" y="2"/>
                    <a:pt x="0" y="1"/>
                    <a:pt x="0" y="1"/>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620" name="Freeform 1246">
              <a:extLst>
                <a:ext uri="{FF2B5EF4-FFF2-40B4-BE49-F238E27FC236}">
                  <a16:creationId xmlns:a16="http://schemas.microsoft.com/office/drawing/2014/main" id="{3E38E821-F9BF-4972-ACDF-936402F96807}"/>
                </a:ext>
              </a:extLst>
            </p:cNvPr>
            <p:cNvSpPr>
              <a:spLocks/>
            </p:cNvSpPr>
            <p:nvPr userDrawn="1"/>
          </p:nvSpPr>
          <p:spPr bwMode="auto">
            <a:xfrm>
              <a:off x="318" y="196"/>
              <a:ext cx="2" cy="2"/>
            </a:xfrm>
            <a:custGeom>
              <a:avLst/>
              <a:gdLst>
                <a:gd name="T0" fmla="*/ 4 w 4"/>
                <a:gd name="T1" fmla="*/ 2 h 4"/>
                <a:gd name="T2" fmla="*/ 4 w 4"/>
                <a:gd name="T3" fmla="*/ 2 h 4"/>
                <a:gd name="T4" fmla="*/ 1 w 4"/>
                <a:gd name="T5" fmla="*/ 4 h 4"/>
                <a:gd name="T6" fmla="*/ 0 w 4"/>
                <a:gd name="T7" fmla="*/ 2 h 4"/>
                <a:gd name="T8" fmla="*/ 0 w 4"/>
                <a:gd name="T9" fmla="*/ 0 h 4"/>
                <a:gd name="T10" fmla="*/ 4 w 4"/>
                <a:gd name="T11" fmla="*/ 2 h 4"/>
              </a:gdLst>
              <a:ahLst/>
              <a:cxnLst>
                <a:cxn ang="0">
                  <a:pos x="T0" y="T1"/>
                </a:cxn>
                <a:cxn ang="0">
                  <a:pos x="T2" y="T3"/>
                </a:cxn>
                <a:cxn ang="0">
                  <a:pos x="T4" y="T5"/>
                </a:cxn>
                <a:cxn ang="0">
                  <a:pos x="T6" y="T7"/>
                </a:cxn>
                <a:cxn ang="0">
                  <a:pos x="T8" y="T9"/>
                </a:cxn>
                <a:cxn ang="0">
                  <a:pos x="T10" y="T11"/>
                </a:cxn>
              </a:cxnLst>
              <a:rect l="0" t="0" r="r" b="b"/>
              <a:pathLst>
                <a:path w="4" h="4">
                  <a:moveTo>
                    <a:pt x="4" y="2"/>
                  </a:moveTo>
                  <a:lnTo>
                    <a:pt x="4" y="2"/>
                  </a:lnTo>
                  <a:cubicBezTo>
                    <a:pt x="3" y="3"/>
                    <a:pt x="2" y="3"/>
                    <a:pt x="1" y="4"/>
                  </a:cubicBezTo>
                  <a:cubicBezTo>
                    <a:pt x="0" y="3"/>
                    <a:pt x="0" y="3"/>
                    <a:pt x="0" y="2"/>
                  </a:cubicBezTo>
                  <a:lnTo>
                    <a:pt x="0" y="0"/>
                  </a:lnTo>
                  <a:cubicBezTo>
                    <a:pt x="2" y="1"/>
                    <a:pt x="3" y="2"/>
                    <a:pt x="4" y="2"/>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621" name="Freeform 1247">
              <a:extLst>
                <a:ext uri="{FF2B5EF4-FFF2-40B4-BE49-F238E27FC236}">
                  <a16:creationId xmlns:a16="http://schemas.microsoft.com/office/drawing/2014/main" id="{3A6D905A-A07F-4C70-8B1C-43AC69D6142A}"/>
                </a:ext>
              </a:extLst>
            </p:cNvPr>
            <p:cNvSpPr>
              <a:spLocks/>
            </p:cNvSpPr>
            <p:nvPr userDrawn="1"/>
          </p:nvSpPr>
          <p:spPr bwMode="auto">
            <a:xfrm>
              <a:off x="318" y="195"/>
              <a:ext cx="1" cy="0"/>
            </a:xfrm>
            <a:custGeom>
              <a:avLst/>
              <a:gdLst>
                <a:gd name="T0" fmla="*/ 0 w 1"/>
                <a:gd name="T1" fmla="*/ 1 h 1"/>
                <a:gd name="T2" fmla="*/ 0 w 1"/>
                <a:gd name="T3" fmla="*/ 1 h 1"/>
                <a:gd name="T4" fmla="*/ 1 w 1"/>
                <a:gd name="T5" fmla="*/ 0 h 1"/>
                <a:gd name="T6" fmla="*/ 1 w 1"/>
                <a:gd name="T7" fmla="*/ 0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lnTo>
                    <a:pt x="0" y="1"/>
                  </a:lnTo>
                  <a:lnTo>
                    <a:pt x="1" y="0"/>
                  </a:lnTo>
                  <a:lnTo>
                    <a:pt x="1" y="0"/>
                  </a:lnTo>
                  <a:cubicBezTo>
                    <a:pt x="1" y="0"/>
                    <a:pt x="1" y="1"/>
                    <a:pt x="0" y="1"/>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622" name="Freeform 1248">
              <a:extLst>
                <a:ext uri="{FF2B5EF4-FFF2-40B4-BE49-F238E27FC236}">
                  <a16:creationId xmlns:a16="http://schemas.microsoft.com/office/drawing/2014/main" id="{17A208AD-10FD-4AEA-8A0F-A44D35758A88}"/>
                </a:ext>
              </a:extLst>
            </p:cNvPr>
            <p:cNvSpPr>
              <a:spLocks/>
            </p:cNvSpPr>
            <p:nvPr userDrawn="1"/>
          </p:nvSpPr>
          <p:spPr bwMode="auto">
            <a:xfrm>
              <a:off x="316" y="193"/>
              <a:ext cx="2" cy="3"/>
            </a:xfrm>
            <a:custGeom>
              <a:avLst/>
              <a:gdLst>
                <a:gd name="T0" fmla="*/ 5 w 5"/>
                <a:gd name="T1" fmla="*/ 3 h 7"/>
                <a:gd name="T2" fmla="*/ 5 w 5"/>
                <a:gd name="T3" fmla="*/ 3 h 7"/>
                <a:gd name="T4" fmla="*/ 4 w 5"/>
                <a:gd name="T5" fmla="*/ 5 h 7"/>
                <a:gd name="T6" fmla="*/ 3 w 5"/>
                <a:gd name="T7" fmla="*/ 6 h 7"/>
                <a:gd name="T8" fmla="*/ 4 w 5"/>
                <a:gd name="T9" fmla="*/ 6 h 7"/>
                <a:gd name="T10" fmla="*/ 3 w 5"/>
                <a:gd name="T11" fmla="*/ 7 h 7"/>
                <a:gd name="T12" fmla="*/ 0 w 5"/>
                <a:gd name="T13" fmla="*/ 0 h 7"/>
                <a:gd name="T14" fmla="*/ 5 w 5"/>
                <a:gd name="T15" fmla="*/ 3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7">
                  <a:moveTo>
                    <a:pt x="5" y="3"/>
                  </a:moveTo>
                  <a:lnTo>
                    <a:pt x="5" y="3"/>
                  </a:lnTo>
                  <a:cubicBezTo>
                    <a:pt x="5" y="4"/>
                    <a:pt x="4" y="5"/>
                    <a:pt x="4" y="5"/>
                  </a:cubicBezTo>
                  <a:lnTo>
                    <a:pt x="3" y="6"/>
                  </a:lnTo>
                  <a:lnTo>
                    <a:pt x="4" y="6"/>
                  </a:lnTo>
                  <a:lnTo>
                    <a:pt x="3" y="7"/>
                  </a:lnTo>
                  <a:cubicBezTo>
                    <a:pt x="2" y="5"/>
                    <a:pt x="1" y="2"/>
                    <a:pt x="0" y="0"/>
                  </a:cubicBezTo>
                  <a:cubicBezTo>
                    <a:pt x="1" y="1"/>
                    <a:pt x="3" y="2"/>
                    <a:pt x="5" y="3"/>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623" name="Freeform 1249">
              <a:extLst>
                <a:ext uri="{FF2B5EF4-FFF2-40B4-BE49-F238E27FC236}">
                  <a16:creationId xmlns:a16="http://schemas.microsoft.com/office/drawing/2014/main" id="{487B4B3B-9797-4E87-9290-A65DBE11C45F}"/>
                </a:ext>
              </a:extLst>
            </p:cNvPr>
            <p:cNvSpPr>
              <a:spLocks/>
            </p:cNvSpPr>
            <p:nvPr userDrawn="1"/>
          </p:nvSpPr>
          <p:spPr bwMode="auto">
            <a:xfrm>
              <a:off x="315" y="189"/>
              <a:ext cx="2" cy="4"/>
            </a:xfrm>
            <a:custGeom>
              <a:avLst/>
              <a:gdLst>
                <a:gd name="T0" fmla="*/ 2 w 5"/>
                <a:gd name="T1" fmla="*/ 8 h 9"/>
                <a:gd name="T2" fmla="*/ 2 w 5"/>
                <a:gd name="T3" fmla="*/ 8 h 9"/>
                <a:gd name="T4" fmla="*/ 0 w 5"/>
                <a:gd name="T5" fmla="*/ 3 h 9"/>
                <a:gd name="T6" fmla="*/ 1 w 5"/>
                <a:gd name="T7" fmla="*/ 0 h 9"/>
                <a:gd name="T8" fmla="*/ 5 w 5"/>
                <a:gd name="T9" fmla="*/ 4 h 9"/>
                <a:gd name="T10" fmla="*/ 3 w 5"/>
                <a:gd name="T11" fmla="*/ 9 h 9"/>
                <a:gd name="T12" fmla="*/ 2 w 5"/>
                <a:gd name="T13" fmla="*/ 8 h 9"/>
              </a:gdLst>
              <a:ahLst/>
              <a:cxnLst>
                <a:cxn ang="0">
                  <a:pos x="T0" y="T1"/>
                </a:cxn>
                <a:cxn ang="0">
                  <a:pos x="T2" y="T3"/>
                </a:cxn>
                <a:cxn ang="0">
                  <a:pos x="T4" y="T5"/>
                </a:cxn>
                <a:cxn ang="0">
                  <a:pos x="T6" y="T7"/>
                </a:cxn>
                <a:cxn ang="0">
                  <a:pos x="T8" y="T9"/>
                </a:cxn>
                <a:cxn ang="0">
                  <a:pos x="T10" y="T11"/>
                </a:cxn>
                <a:cxn ang="0">
                  <a:pos x="T12" y="T13"/>
                </a:cxn>
              </a:cxnLst>
              <a:rect l="0" t="0" r="r" b="b"/>
              <a:pathLst>
                <a:path w="5" h="9">
                  <a:moveTo>
                    <a:pt x="2" y="8"/>
                  </a:moveTo>
                  <a:lnTo>
                    <a:pt x="2" y="8"/>
                  </a:lnTo>
                  <a:cubicBezTo>
                    <a:pt x="1" y="6"/>
                    <a:pt x="0" y="5"/>
                    <a:pt x="0" y="3"/>
                  </a:cubicBezTo>
                  <a:cubicBezTo>
                    <a:pt x="0" y="2"/>
                    <a:pt x="1" y="1"/>
                    <a:pt x="1" y="0"/>
                  </a:cubicBezTo>
                  <a:cubicBezTo>
                    <a:pt x="3" y="1"/>
                    <a:pt x="4" y="2"/>
                    <a:pt x="5" y="4"/>
                  </a:cubicBezTo>
                  <a:cubicBezTo>
                    <a:pt x="4" y="5"/>
                    <a:pt x="4" y="7"/>
                    <a:pt x="3" y="9"/>
                  </a:cubicBezTo>
                  <a:lnTo>
                    <a:pt x="2" y="8"/>
                  </a:ln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624" name="Freeform 1250">
              <a:extLst>
                <a:ext uri="{FF2B5EF4-FFF2-40B4-BE49-F238E27FC236}">
                  <a16:creationId xmlns:a16="http://schemas.microsoft.com/office/drawing/2014/main" id="{0C2B1020-1888-40E7-B115-F742C1EE7854}"/>
                </a:ext>
              </a:extLst>
            </p:cNvPr>
            <p:cNvSpPr>
              <a:spLocks/>
            </p:cNvSpPr>
            <p:nvPr userDrawn="1"/>
          </p:nvSpPr>
          <p:spPr bwMode="auto">
            <a:xfrm>
              <a:off x="324" y="172"/>
              <a:ext cx="3" cy="14"/>
            </a:xfrm>
            <a:custGeom>
              <a:avLst/>
              <a:gdLst>
                <a:gd name="T0" fmla="*/ 4 w 8"/>
                <a:gd name="T1" fmla="*/ 0 h 32"/>
                <a:gd name="T2" fmla="*/ 4 w 8"/>
                <a:gd name="T3" fmla="*/ 0 h 32"/>
                <a:gd name="T4" fmla="*/ 8 w 8"/>
                <a:gd name="T5" fmla="*/ 32 h 32"/>
                <a:gd name="T6" fmla="*/ 7 w 8"/>
                <a:gd name="T7" fmla="*/ 32 h 32"/>
                <a:gd name="T8" fmla="*/ 6 w 8"/>
                <a:gd name="T9" fmla="*/ 31 h 32"/>
                <a:gd name="T10" fmla="*/ 6 w 8"/>
                <a:gd name="T11" fmla="*/ 32 h 32"/>
                <a:gd name="T12" fmla="*/ 0 w 8"/>
                <a:gd name="T13" fmla="*/ 1 h 32"/>
                <a:gd name="T14" fmla="*/ 4 w 8"/>
                <a:gd name="T15" fmla="*/ 0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32">
                  <a:moveTo>
                    <a:pt x="4" y="0"/>
                  </a:moveTo>
                  <a:lnTo>
                    <a:pt x="4" y="0"/>
                  </a:lnTo>
                  <a:lnTo>
                    <a:pt x="8" y="32"/>
                  </a:lnTo>
                  <a:cubicBezTo>
                    <a:pt x="7" y="32"/>
                    <a:pt x="7" y="32"/>
                    <a:pt x="7" y="32"/>
                  </a:cubicBezTo>
                  <a:lnTo>
                    <a:pt x="6" y="31"/>
                  </a:lnTo>
                  <a:cubicBezTo>
                    <a:pt x="6" y="32"/>
                    <a:pt x="6" y="32"/>
                    <a:pt x="6" y="32"/>
                  </a:cubicBezTo>
                  <a:lnTo>
                    <a:pt x="0" y="1"/>
                  </a:lnTo>
                  <a:cubicBezTo>
                    <a:pt x="1" y="0"/>
                    <a:pt x="2" y="0"/>
                    <a:pt x="4" y="0"/>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625" name="Freeform 1251">
              <a:extLst>
                <a:ext uri="{FF2B5EF4-FFF2-40B4-BE49-F238E27FC236}">
                  <a16:creationId xmlns:a16="http://schemas.microsoft.com/office/drawing/2014/main" id="{EA5DB9BD-E5A7-4D84-8643-EF4360A75EF8}"/>
                </a:ext>
              </a:extLst>
            </p:cNvPr>
            <p:cNvSpPr>
              <a:spLocks/>
            </p:cNvSpPr>
            <p:nvPr userDrawn="1"/>
          </p:nvSpPr>
          <p:spPr bwMode="auto">
            <a:xfrm>
              <a:off x="319" y="176"/>
              <a:ext cx="4" cy="4"/>
            </a:xfrm>
            <a:custGeom>
              <a:avLst/>
              <a:gdLst>
                <a:gd name="T0" fmla="*/ 4 w 8"/>
                <a:gd name="T1" fmla="*/ 0 h 9"/>
                <a:gd name="T2" fmla="*/ 4 w 8"/>
                <a:gd name="T3" fmla="*/ 0 h 9"/>
                <a:gd name="T4" fmla="*/ 8 w 8"/>
                <a:gd name="T5" fmla="*/ 5 h 9"/>
                <a:gd name="T6" fmla="*/ 4 w 8"/>
                <a:gd name="T7" fmla="*/ 9 h 9"/>
                <a:gd name="T8" fmla="*/ 0 w 8"/>
                <a:gd name="T9" fmla="*/ 5 h 9"/>
                <a:gd name="T10" fmla="*/ 4 w 8"/>
                <a:gd name="T11" fmla="*/ 0 h 9"/>
              </a:gdLst>
              <a:ahLst/>
              <a:cxnLst>
                <a:cxn ang="0">
                  <a:pos x="T0" y="T1"/>
                </a:cxn>
                <a:cxn ang="0">
                  <a:pos x="T2" y="T3"/>
                </a:cxn>
                <a:cxn ang="0">
                  <a:pos x="T4" y="T5"/>
                </a:cxn>
                <a:cxn ang="0">
                  <a:pos x="T6" y="T7"/>
                </a:cxn>
                <a:cxn ang="0">
                  <a:pos x="T8" y="T9"/>
                </a:cxn>
                <a:cxn ang="0">
                  <a:pos x="T10" y="T11"/>
                </a:cxn>
              </a:cxnLst>
              <a:rect l="0" t="0" r="r" b="b"/>
              <a:pathLst>
                <a:path w="8" h="9">
                  <a:moveTo>
                    <a:pt x="4" y="0"/>
                  </a:moveTo>
                  <a:lnTo>
                    <a:pt x="4" y="0"/>
                  </a:lnTo>
                  <a:cubicBezTo>
                    <a:pt x="5" y="1"/>
                    <a:pt x="7" y="3"/>
                    <a:pt x="8" y="5"/>
                  </a:cubicBezTo>
                  <a:cubicBezTo>
                    <a:pt x="7" y="6"/>
                    <a:pt x="5" y="8"/>
                    <a:pt x="4" y="9"/>
                  </a:cubicBezTo>
                  <a:cubicBezTo>
                    <a:pt x="2" y="8"/>
                    <a:pt x="1" y="6"/>
                    <a:pt x="0" y="5"/>
                  </a:cubicBezTo>
                  <a:cubicBezTo>
                    <a:pt x="1" y="3"/>
                    <a:pt x="3" y="1"/>
                    <a:pt x="4" y="0"/>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626" name="Freeform 1252">
              <a:extLst>
                <a:ext uri="{FF2B5EF4-FFF2-40B4-BE49-F238E27FC236}">
                  <a16:creationId xmlns:a16="http://schemas.microsoft.com/office/drawing/2014/main" id="{4BA1FE33-6EC2-4761-894C-712BAF8CD337}"/>
                </a:ext>
              </a:extLst>
            </p:cNvPr>
            <p:cNvSpPr>
              <a:spLocks/>
            </p:cNvSpPr>
            <p:nvPr userDrawn="1"/>
          </p:nvSpPr>
          <p:spPr bwMode="auto">
            <a:xfrm>
              <a:off x="315" y="176"/>
              <a:ext cx="4" cy="5"/>
            </a:xfrm>
            <a:custGeom>
              <a:avLst/>
              <a:gdLst>
                <a:gd name="T0" fmla="*/ 4 w 8"/>
                <a:gd name="T1" fmla="*/ 11 h 11"/>
                <a:gd name="T2" fmla="*/ 4 w 8"/>
                <a:gd name="T3" fmla="*/ 11 h 11"/>
                <a:gd name="T4" fmla="*/ 0 w 8"/>
                <a:gd name="T5" fmla="*/ 5 h 11"/>
                <a:gd name="T6" fmla="*/ 4 w 8"/>
                <a:gd name="T7" fmla="*/ 0 h 11"/>
                <a:gd name="T8" fmla="*/ 8 w 8"/>
                <a:gd name="T9" fmla="*/ 6 h 11"/>
                <a:gd name="T10" fmla="*/ 4 w 8"/>
                <a:gd name="T11" fmla="*/ 11 h 11"/>
              </a:gdLst>
              <a:ahLst/>
              <a:cxnLst>
                <a:cxn ang="0">
                  <a:pos x="T0" y="T1"/>
                </a:cxn>
                <a:cxn ang="0">
                  <a:pos x="T2" y="T3"/>
                </a:cxn>
                <a:cxn ang="0">
                  <a:pos x="T4" y="T5"/>
                </a:cxn>
                <a:cxn ang="0">
                  <a:pos x="T6" y="T7"/>
                </a:cxn>
                <a:cxn ang="0">
                  <a:pos x="T8" y="T9"/>
                </a:cxn>
                <a:cxn ang="0">
                  <a:pos x="T10" y="T11"/>
                </a:cxn>
              </a:cxnLst>
              <a:rect l="0" t="0" r="r" b="b"/>
              <a:pathLst>
                <a:path w="8" h="11">
                  <a:moveTo>
                    <a:pt x="4" y="11"/>
                  </a:moveTo>
                  <a:lnTo>
                    <a:pt x="4" y="11"/>
                  </a:lnTo>
                  <a:cubicBezTo>
                    <a:pt x="3" y="9"/>
                    <a:pt x="1" y="7"/>
                    <a:pt x="0" y="5"/>
                  </a:cubicBezTo>
                  <a:cubicBezTo>
                    <a:pt x="1" y="4"/>
                    <a:pt x="3" y="2"/>
                    <a:pt x="4" y="0"/>
                  </a:cubicBezTo>
                  <a:cubicBezTo>
                    <a:pt x="5" y="2"/>
                    <a:pt x="7" y="4"/>
                    <a:pt x="8" y="6"/>
                  </a:cubicBezTo>
                  <a:cubicBezTo>
                    <a:pt x="7" y="7"/>
                    <a:pt x="5" y="9"/>
                    <a:pt x="4" y="11"/>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627" name="Freeform 1253">
              <a:extLst>
                <a:ext uri="{FF2B5EF4-FFF2-40B4-BE49-F238E27FC236}">
                  <a16:creationId xmlns:a16="http://schemas.microsoft.com/office/drawing/2014/main" id="{EEBB3617-EDAF-4B8B-8962-C2E6A1B1B2A5}"/>
                </a:ext>
              </a:extLst>
            </p:cNvPr>
            <p:cNvSpPr>
              <a:spLocks/>
            </p:cNvSpPr>
            <p:nvPr userDrawn="1"/>
          </p:nvSpPr>
          <p:spPr bwMode="auto">
            <a:xfrm>
              <a:off x="317" y="178"/>
              <a:ext cx="3" cy="5"/>
            </a:xfrm>
            <a:custGeom>
              <a:avLst/>
              <a:gdLst>
                <a:gd name="T0" fmla="*/ 4 w 8"/>
                <a:gd name="T1" fmla="*/ 10 h 10"/>
                <a:gd name="T2" fmla="*/ 4 w 8"/>
                <a:gd name="T3" fmla="*/ 10 h 10"/>
                <a:gd name="T4" fmla="*/ 0 w 8"/>
                <a:gd name="T5" fmla="*/ 5 h 10"/>
                <a:gd name="T6" fmla="*/ 4 w 8"/>
                <a:gd name="T7" fmla="*/ 0 h 10"/>
                <a:gd name="T8" fmla="*/ 8 w 8"/>
                <a:gd name="T9" fmla="*/ 5 h 10"/>
                <a:gd name="T10" fmla="*/ 4 w 8"/>
                <a:gd name="T11" fmla="*/ 10 h 10"/>
              </a:gdLst>
              <a:ahLst/>
              <a:cxnLst>
                <a:cxn ang="0">
                  <a:pos x="T0" y="T1"/>
                </a:cxn>
                <a:cxn ang="0">
                  <a:pos x="T2" y="T3"/>
                </a:cxn>
                <a:cxn ang="0">
                  <a:pos x="T4" y="T5"/>
                </a:cxn>
                <a:cxn ang="0">
                  <a:pos x="T6" y="T7"/>
                </a:cxn>
                <a:cxn ang="0">
                  <a:pos x="T8" y="T9"/>
                </a:cxn>
                <a:cxn ang="0">
                  <a:pos x="T10" y="T11"/>
                </a:cxn>
              </a:cxnLst>
              <a:rect l="0" t="0" r="r" b="b"/>
              <a:pathLst>
                <a:path w="8" h="10">
                  <a:moveTo>
                    <a:pt x="4" y="10"/>
                  </a:moveTo>
                  <a:lnTo>
                    <a:pt x="4" y="10"/>
                  </a:lnTo>
                  <a:cubicBezTo>
                    <a:pt x="3" y="8"/>
                    <a:pt x="2" y="7"/>
                    <a:pt x="0" y="5"/>
                  </a:cubicBezTo>
                  <a:cubicBezTo>
                    <a:pt x="2" y="4"/>
                    <a:pt x="3" y="2"/>
                    <a:pt x="4" y="0"/>
                  </a:cubicBezTo>
                  <a:cubicBezTo>
                    <a:pt x="6" y="2"/>
                    <a:pt x="7" y="3"/>
                    <a:pt x="8" y="5"/>
                  </a:cubicBezTo>
                  <a:cubicBezTo>
                    <a:pt x="7" y="7"/>
                    <a:pt x="6" y="8"/>
                    <a:pt x="4" y="10"/>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628" name="Freeform 1254">
              <a:extLst>
                <a:ext uri="{FF2B5EF4-FFF2-40B4-BE49-F238E27FC236}">
                  <a16:creationId xmlns:a16="http://schemas.microsoft.com/office/drawing/2014/main" id="{440F1915-2C1D-4C49-943F-D963730B020E}"/>
                </a:ext>
              </a:extLst>
            </p:cNvPr>
            <p:cNvSpPr>
              <a:spLocks/>
            </p:cNvSpPr>
            <p:nvPr userDrawn="1"/>
          </p:nvSpPr>
          <p:spPr bwMode="auto">
            <a:xfrm>
              <a:off x="319" y="181"/>
              <a:ext cx="4" cy="4"/>
            </a:xfrm>
            <a:custGeom>
              <a:avLst/>
              <a:gdLst>
                <a:gd name="T0" fmla="*/ 4 w 8"/>
                <a:gd name="T1" fmla="*/ 9 h 9"/>
                <a:gd name="T2" fmla="*/ 4 w 8"/>
                <a:gd name="T3" fmla="*/ 9 h 9"/>
                <a:gd name="T4" fmla="*/ 0 w 8"/>
                <a:gd name="T5" fmla="*/ 4 h 9"/>
                <a:gd name="T6" fmla="*/ 4 w 8"/>
                <a:gd name="T7" fmla="*/ 0 h 9"/>
                <a:gd name="T8" fmla="*/ 8 w 8"/>
                <a:gd name="T9" fmla="*/ 4 h 9"/>
                <a:gd name="T10" fmla="*/ 4 w 8"/>
                <a:gd name="T11" fmla="*/ 9 h 9"/>
              </a:gdLst>
              <a:ahLst/>
              <a:cxnLst>
                <a:cxn ang="0">
                  <a:pos x="T0" y="T1"/>
                </a:cxn>
                <a:cxn ang="0">
                  <a:pos x="T2" y="T3"/>
                </a:cxn>
                <a:cxn ang="0">
                  <a:pos x="T4" y="T5"/>
                </a:cxn>
                <a:cxn ang="0">
                  <a:pos x="T6" y="T7"/>
                </a:cxn>
                <a:cxn ang="0">
                  <a:pos x="T8" y="T9"/>
                </a:cxn>
                <a:cxn ang="0">
                  <a:pos x="T10" y="T11"/>
                </a:cxn>
              </a:cxnLst>
              <a:rect l="0" t="0" r="r" b="b"/>
              <a:pathLst>
                <a:path w="8" h="9">
                  <a:moveTo>
                    <a:pt x="4" y="9"/>
                  </a:moveTo>
                  <a:lnTo>
                    <a:pt x="4" y="9"/>
                  </a:lnTo>
                  <a:cubicBezTo>
                    <a:pt x="2" y="7"/>
                    <a:pt x="1" y="6"/>
                    <a:pt x="0" y="4"/>
                  </a:cubicBezTo>
                  <a:cubicBezTo>
                    <a:pt x="1" y="3"/>
                    <a:pt x="2" y="1"/>
                    <a:pt x="4" y="0"/>
                  </a:cubicBezTo>
                  <a:cubicBezTo>
                    <a:pt x="5" y="1"/>
                    <a:pt x="6" y="3"/>
                    <a:pt x="8" y="4"/>
                  </a:cubicBezTo>
                  <a:cubicBezTo>
                    <a:pt x="6" y="6"/>
                    <a:pt x="5" y="7"/>
                    <a:pt x="4" y="9"/>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629" name="Freeform 1255">
              <a:extLst>
                <a:ext uri="{FF2B5EF4-FFF2-40B4-BE49-F238E27FC236}">
                  <a16:creationId xmlns:a16="http://schemas.microsoft.com/office/drawing/2014/main" id="{C0C7A58E-855E-4F13-948C-7A2A401BC013}"/>
                </a:ext>
              </a:extLst>
            </p:cNvPr>
            <p:cNvSpPr>
              <a:spLocks/>
            </p:cNvSpPr>
            <p:nvPr userDrawn="1"/>
          </p:nvSpPr>
          <p:spPr bwMode="auto">
            <a:xfrm>
              <a:off x="321" y="183"/>
              <a:ext cx="3" cy="4"/>
            </a:xfrm>
            <a:custGeom>
              <a:avLst/>
              <a:gdLst>
                <a:gd name="T0" fmla="*/ 4 w 8"/>
                <a:gd name="T1" fmla="*/ 8 h 8"/>
                <a:gd name="T2" fmla="*/ 4 w 8"/>
                <a:gd name="T3" fmla="*/ 8 h 8"/>
                <a:gd name="T4" fmla="*/ 0 w 8"/>
                <a:gd name="T5" fmla="*/ 4 h 8"/>
                <a:gd name="T6" fmla="*/ 4 w 8"/>
                <a:gd name="T7" fmla="*/ 0 h 8"/>
                <a:gd name="T8" fmla="*/ 8 w 8"/>
                <a:gd name="T9" fmla="*/ 4 h 8"/>
                <a:gd name="T10" fmla="*/ 4 w 8"/>
                <a:gd name="T11" fmla="*/ 8 h 8"/>
              </a:gdLst>
              <a:ahLst/>
              <a:cxnLst>
                <a:cxn ang="0">
                  <a:pos x="T0" y="T1"/>
                </a:cxn>
                <a:cxn ang="0">
                  <a:pos x="T2" y="T3"/>
                </a:cxn>
                <a:cxn ang="0">
                  <a:pos x="T4" y="T5"/>
                </a:cxn>
                <a:cxn ang="0">
                  <a:pos x="T6" y="T7"/>
                </a:cxn>
                <a:cxn ang="0">
                  <a:pos x="T8" y="T9"/>
                </a:cxn>
                <a:cxn ang="0">
                  <a:pos x="T10" y="T11"/>
                </a:cxn>
              </a:cxnLst>
              <a:rect l="0" t="0" r="r" b="b"/>
              <a:pathLst>
                <a:path w="8" h="8">
                  <a:moveTo>
                    <a:pt x="4" y="8"/>
                  </a:moveTo>
                  <a:lnTo>
                    <a:pt x="4" y="8"/>
                  </a:lnTo>
                  <a:cubicBezTo>
                    <a:pt x="3" y="7"/>
                    <a:pt x="2" y="6"/>
                    <a:pt x="0" y="4"/>
                  </a:cubicBezTo>
                  <a:cubicBezTo>
                    <a:pt x="2" y="3"/>
                    <a:pt x="3" y="1"/>
                    <a:pt x="4" y="0"/>
                  </a:cubicBezTo>
                  <a:cubicBezTo>
                    <a:pt x="5" y="1"/>
                    <a:pt x="7" y="2"/>
                    <a:pt x="8" y="4"/>
                  </a:cubicBezTo>
                  <a:cubicBezTo>
                    <a:pt x="7" y="5"/>
                    <a:pt x="6" y="7"/>
                    <a:pt x="4" y="8"/>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630" name="Freeform 1256">
              <a:extLst>
                <a:ext uri="{FF2B5EF4-FFF2-40B4-BE49-F238E27FC236}">
                  <a16:creationId xmlns:a16="http://schemas.microsoft.com/office/drawing/2014/main" id="{9A339114-3BCC-4A9C-A1BF-4FA36723D64B}"/>
                </a:ext>
              </a:extLst>
            </p:cNvPr>
            <p:cNvSpPr>
              <a:spLocks/>
            </p:cNvSpPr>
            <p:nvPr userDrawn="1"/>
          </p:nvSpPr>
          <p:spPr bwMode="auto">
            <a:xfrm>
              <a:off x="313" y="178"/>
              <a:ext cx="3" cy="5"/>
            </a:xfrm>
            <a:custGeom>
              <a:avLst/>
              <a:gdLst>
                <a:gd name="T0" fmla="*/ 3 w 7"/>
                <a:gd name="T1" fmla="*/ 11 h 11"/>
                <a:gd name="T2" fmla="*/ 3 w 7"/>
                <a:gd name="T3" fmla="*/ 11 h 11"/>
                <a:gd name="T4" fmla="*/ 0 w 7"/>
                <a:gd name="T5" fmla="*/ 6 h 11"/>
                <a:gd name="T6" fmla="*/ 4 w 7"/>
                <a:gd name="T7" fmla="*/ 0 h 11"/>
                <a:gd name="T8" fmla="*/ 7 w 7"/>
                <a:gd name="T9" fmla="*/ 5 h 11"/>
                <a:gd name="T10" fmla="*/ 3 w 7"/>
                <a:gd name="T11" fmla="*/ 11 h 11"/>
              </a:gdLst>
              <a:ahLst/>
              <a:cxnLst>
                <a:cxn ang="0">
                  <a:pos x="T0" y="T1"/>
                </a:cxn>
                <a:cxn ang="0">
                  <a:pos x="T2" y="T3"/>
                </a:cxn>
                <a:cxn ang="0">
                  <a:pos x="T4" y="T5"/>
                </a:cxn>
                <a:cxn ang="0">
                  <a:pos x="T6" y="T7"/>
                </a:cxn>
                <a:cxn ang="0">
                  <a:pos x="T8" y="T9"/>
                </a:cxn>
                <a:cxn ang="0">
                  <a:pos x="T10" y="T11"/>
                </a:cxn>
              </a:cxnLst>
              <a:rect l="0" t="0" r="r" b="b"/>
              <a:pathLst>
                <a:path w="7" h="11">
                  <a:moveTo>
                    <a:pt x="3" y="11"/>
                  </a:moveTo>
                  <a:lnTo>
                    <a:pt x="3" y="11"/>
                  </a:lnTo>
                  <a:cubicBezTo>
                    <a:pt x="2" y="10"/>
                    <a:pt x="1" y="8"/>
                    <a:pt x="0" y="6"/>
                  </a:cubicBezTo>
                  <a:cubicBezTo>
                    <a:pt x="1" y="4"/>
                    <a:pt x="2" y="2"/>
                    <a:pt x="4" y="0"/>
                  </a:cubicBezTo>
                  <a:cubicBezTo>
                    <a:pt x="5" y="2"/>
                    <a:pt x="6" y="4"/>
                    <a:pt x="7" y="5"/>
                  </a:cubicBezTo>
                  <a:cubicBezTo>
                    <a:pt x="6" y="7"/>
                    <a:pt x="5" y="9"/>
                    <a:pt x="3" y="11"/>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631" name="Freeform 1257">
              <a:extLst>
                <a:ext uri="{FF2B5EF4-FFF2-40B4-BE49-F238E27FC236}">
                  <a16:creationId xmlns:a16="http://schemas.microsoft.com/office/drawing/2014/main" id="{D9D12E92-0611-41E4-9B85-6C4FD34923F2}"/>
                </a:ext>
              </a:extLst>
            </p:cNvPr>
            <p:cNvSpPr>
              <a:spLocks/>
            </p:cNvSpPr>
            <p:nvPr userDrawn="1"/>
          </p:nvSpPr>
          <p:spPr bwMode="auto">
            <a:xfrm>
              <a:off x="315" y="181"/>
              <a:ext cx="4" cy="5"/>
            </a:xfrm>
            <a:custGeom>
              <a:avLst/>
              <a:gdLst>
                <a:gd name="T0" fmla="*/ 4 w 8"/>
                <a:gd name="T1" fmla="*/ 10 h 10"/>
                <a:gd name="T2" fmla="*/ 4 w 8"/>
                <a:gd name="T3" fmla="*/ 10 h 10"/>
                <a:gd name="T4" fmla="*/ 0 w 8"/>
                <a:gd name="T5" fmla="*/ 6 h 10"/>
                <a:gd name="T6" fmla="*/ 4 w 8"/>
                <a:gd name="T7" fmla="*/ 0 h 10"/>
                <a:gd name="T8" fmla="*/ 8 w 8"/>
                <a:gd name="T9" fmla="*/ 5 h 10"/>
                <a:gd name="T10" fmla="*/ 4 w 8"/>
                <a:gd name="T11" fmla="*/ 10 h 10"/>
              </a:gdLst>
              <a:ahLst/>
              <a:cxnLst>
                <a:cxn ang="0">
                  <a:pos x="T0" y="T1"/>
                </a:cxn>
                <a:cxn ang="0">
                  <a:pos x="T2" y="T3"/>
                </a:cxn>
                <a:cxn ang="0">
                  <a:pos x="T4" y="T5"/>
                </a:cxn>
                <a:cxn ang="0">
                  <a:pos x="T6" y="T7"/>
                </a:cxn>
                <a:cxn ang="0">
                  <a:pos x="T8" y="T9"/>
                </a:cxn>
                <a:cxn ang="0">
                  <a:pos x="T10" y="T11"/>
                </a:cxn>
              </a:cxnLst>
              <a:rect l="0" t="0" r="r" b="b"/>
              <a:pathLst>
                <a:path w="8" h="10">
                  <a:moveTo>
                    <a:pt x="4" y="10"/>
                  </a:moveTo>
                  <a:lnTo>
                    <a:pt x="4" y="10"/>
                  </a:lnTo>
                  <a:cubicBezTo>
                    <a:pt x="2" y="9"/>
                    <a:pt x="1" y="7"/>
                    <a:pt x="0" y="6"/>
                  </a:cubicBezTo>
                  <a:cubicBezTo>
                    <a:pt x="1" y="4"/>
                    <a:pt x="3" y="2"/>
                    <a:pt x="4" y="0"/>
                  </a:cubicBezTo>
                  <a:cubicBezTo>
                    <a:pt x="5" y="2"/>
                    <a:pt x="6" y="3"/>
                    <a:pt x="8" y="5"/>
                  </a:cubicBezTo>
                  <a:cubicBezTo>
                    <a:pt x="6" y="6"/>
                    <a:pt x="5" y="8"/>
                    <a:pt x="4" y="10"/>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632" name="Freeform 1258">
              <a:extLst>
                <a:ext uri="{FF2B5EF4-FFF2-40B4-BE49-F238E27FC236}">
                  <a16:creationId xmlns:a16="http://schemas.microsoft.com/office/drawing/2014/main" id="{15C5F43D-B19B-42F9-9055-AC4E77E8C281}"/>
                </a:ext>
              </a:extLst>
            </p:cNvPr>
            <p:cNvSpPr>
              <a:spLocks/>
            </p:cNvSpPr>
            <p:nvPr userDrawn="1"/>
          </p:nvSpPr>
          <p:spPr bwMode="auto">
            <a:xfrm>
              <a:off x="317" y="183"/>
              <a:ext cx="3" cy="5"/>
            </a:xfrm>
            <a:custGeom>
              <a:avLst/>
              <a:gdLst>
                <a:gd name="T0" fmla="*/ 4 w 8"/>
                <a:gd name="T1" fmla="*/ 10 h 10"/>
                <a:gd name="T2" fmla="*/ 4 w 8"/>
                <a:gd name="T3" fmla="*/ 10 h 10"/>
                <a:gd name="T4" fmla="*/ 0 w 8"/>
                <a:gd name="T5" fmla="*/ 6 h 10"/>
                <a:gd name="T6" fmla="*/ 4 w 8"/>
                <a:gd name="T7" fmla="*/ 0 h 10"/>
                <a:gd name="T8" fmla="*/ 8 w 8"/>
                <a:gd name="T9" fmla="*/ 4 h 10"/>
                <a:gd name="T10" fmla="*/ 5 w 8"/>
                <a:gd name="T11" fmla="*/ 9 h 10"/>
                <a:gd name="T12" fmla="*/ 5 w 8"/>
                <a:gd name="T13" fmla="*/ 9 h 10"/>
                <a:gd name="T14" fmla="*/ 4 w 8"/>
                <a:gd name="T15" fmla="*/ 9 h 10"/>
                <a:gd name="T16" fmla="*/ 4 w 8"/>
                <a:gd name="T17" fmla="*/ 10 h 10"/>
                <a:gd name="T18" fmla="*/ 4 w 8"/>
                <a:gd name="T1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10">
                  <a:moveTo>
                    <a:pt x="4" y="10"/>
                  </a:moveTo>
                  <a:lnTo>
                    <a:pt x="4" y="10"/>
                  </a:lnTo>
                  <a:cubicBezTo>
                    <a:pt x="3" y="9"/>
                    <a:pt x="1" y="7"/>
                    <a:pt x="0" y="6"/>
                  </a:cubicBezTo>
                  <a:cubicBezTo>
                    <a:pt x="1" y="4"/>
                    <a:pt x="3" y="2"/>
                    <a:pt x="4" y="0"/>
                  </a:cubicBezTo>
                  <a:cubicBezTo>
                    <a:pt x="6" y="2"/>
                    <a:pt x="7" y="3"/>
                    <a:pt x="8" y="4"/>
                  </a:cubicBezTo>
                  <a:cubicBezTo>
                    <a:pt x="7" y="6"/>
                    <a:pt x="6" y="7"/>
                    <a:pt x="5" y="9"/>
                  </a:cubicBezTo>
                  <a:cubicBezTo>
                    <a:pt x="5" y="9"/>
                    <a:pt x="5" y="9"/>
                    <a:pt x="5" y="9"/>
                  </a:cubicBezTo>
                  <a:lnTo>
                    <a:pt x="4" y="9"/>
                  </a:lnTo>
                  <a:cubicBezTo>
                    <a:pt x="4" y="9"/>
                    <a:pt x="4" y="9"/>
                    <a:pt x="4" y="10"/>
                  </a:cubicBezTo>
                  <a:lnTo>
                    <a:pt x="4" y="10"/>
                  </a:ln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633" name="Freeform 1259">
              <a:extLst>
                <a:ext uri="{FF2B5EF4-FFF2-40B4-BE49-F238E27FC236}">
                  <a16:creationId xmlns:a16="http://schemas.microsoft.com/office/drawing/2014/main" id="{32FC1F73-A6EB-4E8A-8543-521B36FB6691}"/>
                </a:ext>
              </a:extLst>
            </p:cNvPr>
            <p:cNvSpPr>
              <a:spLocks/>
            </p:cNvSpPr>
            <p:nvPr userDrawn="1"/>
          </p:nvSpPr>
          <p:spPr bwMode="auto">
            <a:xfrm>
              <a:off x="320" y="186"/>
              <a:ext cx="3" cy="2"/>
            </a:xfrm>
            <a:custGeom>
              <a:avLst/>
              <a:gdLst>
                <a:gd name="T0" fmla="*/ 0 w 7"/>
                <a:gd name="T1" fmla="*/ 4 h 5"/>
                <a:gd name="T2" fmla="*/ 0 w 7"/>
                <a:gd name="T3" fmla="*/ 4 h 5"/>
                <a:gd name="T4" fmla="*/ 3 w 7"/>
                <a:gd name="T5" fmla="*/ 0 h 5"/>
                <a:gd name="T6" fmla="*/ 7 w 7"/>
                <a:gd name="T7" fmla="*/ 4 h 5"/>
                <a:gd name="T8" fmla="*/ 6 w 7"/>
                <a:gd name="T9" fmla="*/ 5 h 5"/>
                <a:gd name="T10" fmla="*/ 0 w 7"/>
                <a:gd name="T11" fmla="*/ 4 h 5"/>
              </a:gdLst>
              <a:ahLst/>
              <a:cxnLst>
                <a:cxn ang="0">
                  <a:pos x="T0" y="T1"/>
                </a:cxn>
                <a:cxn ang="0">
                  <a:pos x="T2" y="T3"/>
                </a:cxn>
                <a:cxn ang="0">
                  <a:pos x="T4" y="T5"/>
                </a:cxn>
                <a:cxn ang="0">
                  <a:pos x="T6" y="T7"/>
                </a:cxn>
                <a:cxn ang="0">
                  <a:pos x="T8" y="T9"/>
                </a:cxn>
                <a:cxn ang="0">
                  <a:pos x="T10" y="T11"/>
                </a:cxn>
              </a:cxnLst>
              <a:rect l="0" t="0" r="r" b="b"/>
              <a:pathLst>
                <a:path w="7" h="5">
                  <a:moveTo>
                    <a:pt x="0" y="4"/>
                  </a:moveTo>
                  <a:lnTo>
                    <a:pt x="0" y="4"/>
                  </a:lnTo>
                  <a:cubicBezTo>
                    <a:pt x="1" y="2"/>
                    <a:pt x="2" y="1"/>
                    <a:pt x="3" y="0"/>
                  </a:cubicBezTo>
                  <a:cubicBezTo>
                    <a:pt x="4" y="1"/>
                    <a:pt x="6" y="2"/>
                    <a:pt x="7" y="4"/>
                  </a:cubicBezTo>
                  <a:cubicBezTo>
                    <a:pt x="6" y="4"/>
                    <a:pt x="6" y="5"/>
                    <a:pt x="6" y="5"/>
                  </a:cubicBezTo>
                  <a:cubicBezTo>
                    <a:pt x="3" y="4"/>
                    <a:pt x="1" y="4"/>
                    <a:pt x="0" y="4"/>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634" name="Freeform 1260">
              <a:extLst>
                <a:ext uri="{FF2B5EF4-FFF2-40B4-BE49-F238E27FC236}">
                  <a16:creationId xmlns:a16="http://schemas.microsoft.com/office/drawing/2014/main" id="{84697042-7EE9-4A2D-B73F-35C34B3F73C0}"/>
                </a:ext>
              </a:extLst>
            </p:cNvPr>
            <p:cNvSpPr>
              <a:spLocks/>
            </p:cNvSpPr>
            <p:nvPr userDrawn="1"/>
          </p:nvSpPr>
          <p:spPr bwMode="auto">
            <a:xfrm>
              <a:off x="319" y="188"/>
              <a:ext cx="0" cy="0"/>
            </a:xfrm>
            <a:custGeom>
              <a:avLst/>
              <a:gdLst/>
              <a:ahLst/>
              <a:cxnLst>
                <a:cxn ang="0">
                  <a:pos x="0" y="0"/>
                </a:cxn>
                <a:cxn ang="0">
                  <a:pos x="0" y="0"/>
                </a:cxn>
                <a:cxn ang="0">
                  <a:pos x="0" y="0"/>
                </a:cxn>
                <a:cxn ang="0">
                  <a:pos x="0" y="0"/>
                </a:cxn>
                <a:cxn ang="0">
                  <a:pos x="0" y="0"/>
                </a:cxn>
              </a:cxnLst>
              <a:rect l="0" t="0" r="r" b="b"/>
              <a:pathLst>
                <a:path>
                  <a:moveTo>
                    <a:pt x="0" y="0"/>
                  </a:moveTo>
                  <a:lnTo>
                    <a:pt x="0" y="0"/>
                  </a:lnTo>
                  <a:lnTo>
                    <a:pt x="0" y="0"/>
                  </a:lnTo>
                  <a:lnTo>
                    <a:pt x="0" y="0"/>
                  </a:lnTo>
                  <a:cubicBezTo>
                    <a:pt x="0" y="0"/>
                    <a:pt x="0" y="0"/>
                    <a:pt x="0" y="0"/>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635" name="Freeform 1261">
              <a:extLst>
                <a:ext uri="{FF2B5EF4-FFF2-40B4-BE49-F238E27FC236}">
                  <a16:creationId xmlns:a16="http://schemas.microsoft.com/office/drawing/2014/main" id="{E80EEAA5-B9DF-48A9-B9E3-7D8AC2AEBE36}"/>
                </a:ext>
              </a:extLst>
            </p:cNvPr>
            <p:cNvSpPr>
              <a:spLocks/>
            </p:cNvSpPr>
            <p:nvPr userDrawn="1"/>
          </p:nvSpPr>
          <p:spPr bwMode="auto">
            <a:xfrm>
              <a:off x="323" y="187"/>
              <a:ext cx="2" cy="2"/>
            </a:xfrm>
            <a:custGeom>
              <a:avLst/>
              <a:gdLst>
                <a:gd name="T0" fmla="*/ 0 w 5"/>
                <a:gd name="T1" fmla="*/ 2 h 4"/>
                <a:gd name="T2" fmla="*/ 0 w 5"/>
                <a:gd name="T3" fmla="*/ 2 h 4"/>
                <a:gd name="T4" fmla="*/ 1 w 5"/>
                <a:gd name="T5" fmla="*/ 0 h 4"/>
                <a:gd name="T6" fmla="*/ 5 w 5"/>
                <a:gd name="T7" fmla="*/ 4 h 4"/>
                <a:gd name="T8" fmla="*/ 4 w 5"/>
                <a:gd name="T9" fmla="*/ 4 h 4"/>
                <a:gd name="T10" fmla="*/ 3 w 5"/>
                <a:gd name="T11" fmla="*/ 4 h 4"/>
                <a:gd name="T12" fmla="*/ 0 w 5"/>
                <a:gd name="T13" fmla="*/ 2 h 4"/>
              </a:gdLst>
              <a:ahLst/>
              <a:cxnLst>
                <a:cxn ang="0">
                  <a:pos x="T0" y="T1"/>
                </a:cxn>
                <a:cxn ang="0">
                  <a:pos x="T2" y="T3"/>
                </a:cxn>
                <a:cxn ang="0">
                  <a:pos x="T4" y="T5"/>
                </a:cxn>
                <a:cxn ang="0">
                  <a:pos x="T6" y="T7"/>
                </a:cxn>
                <a:cxn ang="0">
                  <a:pos x="T8" y="T9"/>
                </a:cxn>
                <a:cxn ang="0">
                  <a:pos x="T10" y="T11"/>
                </a:cxn>
                <a:cxn ang="0">
                  <a:pos x="T12" y="T13"/>
                </a:cxn>
              </a:cxnLst>
              <a:rect l="0" t="0" r="r" b="b"/>
              <a:pathLst>
                <a:path w="5" h="4">
                  <a:moveTo>
                    <a:pt x="0" y="2"/>
                  </a:moveTo>
                  <a:lnTo>
                    <a:pt x="0" y="2"/>
                  </a:lnTo>
                  <a:cubicBezTo>
                    <a:pt x="0" y="1"/>
                    <a:pt x="0" y="1"/>
                    <a:pt x="1" y="0"/>
                  </a:cubicBezTo>
                  <a:cubicBezTo>
                    <a:pt x="2" y="1"/>
                    <a:pt x="3" y="2"/>
                    <a:pt x="5" y="4"/>
                  </a:cubicBezTo>
                  <a:lnTo>
                    <a:pt x="4" y="4"/>
                  </a:lnTo>
                  <a:cubicBezTo>
                    <a:pt x="4" y="4"/>
                    <a:pt x="3" y="4"/>
                    <a:pt x="3" y="4"/>
                  </a:cubicBezTo>
                  <a:cubicBezTo>
                    <a:pt x="2" y="3"/>
                    <a:pt x="1" y="2"/>
                    <a:pt x="0" y="2"/>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636" name="Rectangle 1262">
              <a:extLst>
                <a:ext uri="{FF2B5EF4-FFF2-40B4-BE49-F238E27FC236}">
                  <a16:creationId xmlns:a16="http://schemas.microsoft.com/office/drawing/2014/main" id="{AABD3AA6-5676-48BC-98CF-FAD91913200C}"/>
                </a:ext>
              </a:extLst>
            </p:cNvPr>
            <p:cNvSpPr>
              <a:spLocks noChangeArrowheads="1"/>
            </p:cNvSpPr>
            <p:nvPr userDrawn="1"/>
          </p:nvSpPr>
          <p:spPr bwMode="auto">
            <a:xfrm>
              <a:off x="321" y="191"/>
              <a:ext cx="1" cy="1"/>
            </a:xfrm>
            <a:prstGeom prst="rect">
              <a:avLst/>
            </a:prstGeom>
            <a:solidFill>
              <a:srgbClr val="D5A03C"/>
            </a:solidFill>
            <a:ln w="0">
              <a:noFill/>
              <a:prstDash val="solid"/>
              <a:miter lim="800000"/>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637" name="Freeform 1263">
              <a:extLst>
                <a:ext uri="{FF2B5EF4-FFF2-40B4-BE49-F238E27FC236}">
                  <a16:creationId xmlns:a16="http://schemas.microsoft.com/office/drawing/2014/main" id="{363F5A0E-39E4-434C-BFEA-BA007E53CD14}"/>
                </a:ext>
              </a:extLst>
            </p:cNvPr>
            <p:cNvSpPr>
              <a:spLocks/>
            </p:cNvSpPr>
            <p:nvPr userDrawn="1"/>
          </p:nvSpPr>
          <p:spPr bwMode="auto">
            <a:xfrm>
              <a:off x="320" y="192"/>
              <a:ext cx="2" cy="2"/>
            </a:xfrm>
            <a:custGeom>
              <a:avLst/>
              <a:gdLst>
                <a:gd name="T0" fmla="*/ 3 w 4"/>
                <a:gd name="T1" fmla="*/ 3 h 3"/>
                <a:gd name="T2" fmla="*/ 3 w 4"/>
                <a:gd name="T3" fmla="*/ 3 h 3"/>
                <a:gd name="T4" fmla="*/ 0 w 4"/>
                <a:gd name="T5" fmla="*/ 0 h 3"/>
                <a:gd name="T6" fmla="*/ 0 w 4"/>
                <a:gd name="T7" fmla="*/ 0 h 3"/>
                <a:gd name="T8" fmla="*/ 4 w 4"/>
                <a:gd name="T9" fmla="*/ 3 h 3"/>
                <a:gd name="T10" fmla="*/ 3 w 4"/>
                <a:gd name="T11" fmla="*/ 3 h 3"/>
              </a:gdLst>
              <a:ahLst/>
              <a:cxnLst>
                <a:cxn ang="0">
                  <a:pos x="T0" y="T1"/>
                </a:cxn>
                <a:cxn ang="0">
                  <a:pos x="T2" y="T3"/>
                </a:cxn>
                <a:cxn ang="0">
                  <a:pos x="T4" y="T5"/>
                </a:cxn>
                <a:cxn ang="0">
                  <a:pos x="T6" y="T7"/>
                </a:cxn>
                <a:cxn ang="0">
                  <a:pos x="T8" y="T9"/>
                </a:cxn>
                <a:cxn ang="0">
                  <a:pos x="T10" y="T11"/>
                </a:cxn>
              </a:cxnLst>
              <a:rect l="0" t="0" r="r" b="b"/>
              <a:pathLst>
                <a:path w="4" h="3">
                  <a:moveTo>
                    <a:pt x="3" y="3"/>
                  </a:moveTo>
                  <a:lnTo>
                    <a:pt x="3" y="3"/>
                  </a:lnTo>
                  <a:cubicBezTo>
                    <a:pt x="2" y="2"/>
                    <a:pt x="1" y="1"/>
                    <a:pt x="0" y="0"/>
                  </a:cubicBezTo>
                  <a:lnTo>
                    <a:pt x="0" y="0"/>
                  </a:lnTo>
                  <a:cubicBezTo>
                    <a:pt x="1" y="1"/>
                    <a:pt x="2" y="2"/>
                    <a:pt x="4" y="3"/>
                  </a:cubicBezTo>
                  <a:cubicBezTo>
                    <a:pt x="3" y="3"/>
                    <a:pt x="3" y="3"/>
                    <a:pt x="3" y="3"/>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638" name="Freeform 1264">
              <a:extLst>
                <a:ext uri="{FF2B5EF4-FFF2-40B4-BE49-F238E27FC236}">
                  <a16:creationId xmlns:a16="http://schemas.microsoft.com/office/drawing/2014/main" id="{710BBB5E-C71B-4F7D-9BD5-065F05A44C50}"/>
                </a:ext>
              </a:extLst>
            </p:cNvPr>
            <p:cNvSpPr>
              <a:spLocks/>
            </p:cNvSpPr>
            <p:nvPr userDrawn="1"/>
          </p:nvSpPr>
          <p:spPr bwMode="auto">
            <a:xfrm>
              <a:off x="314" y="184"/>
              <a:ext cx="2" cy="4"/>
            </a:xfrm>
            <a:custGeom>
              <a:avLst/>
              <a:gdLst>
                <a:gd name="T0" fmla="*/ 3 w 6"/>
                <a:gd name="T1" fmla="*/ 9 h 9"/>
                <a:gd name="T2" fmla="*/ 3 w 6"/>
                <a:gd name="T3" fmla="*/ 9 h 9"/>
                <a:gd name="T4" fmla="*/ 0 w 6"/>
                <a:gd name="T5" fmla="*/ 4 h 9"/>
                <a:gd name="T6" fmla="*/ 2 w 6"/>
                <a:gd name="T7" fmla="*/ 0 h 9"/>
                <a:gd name="T8" fmla="*/ 6 w 6"/>
                <a:gd name="T9" fmla="*/ 4 h 9"/>
                <a:gd name="T10" fmla="*/ 3 w 6"/>
                <a:gd name="T11" fmla="*/ 9 h 9"/>
              </a:gdLst>
              <a:ahLst/>
              <a:cxnLst>
                <a:cxn ang="0">
                  <a:pos x="T0" y="T1"/>
                </a:cxn>
                <a:cxn ang="0">
                  <a:pos x="T2" y="T3"/>
                </a:cxn>
                <a:cxn ang="0">
                  <a:pos x="T4" y="T5"/>
                </a:cxn>
                <a:cxn ang="0">
                  <a:pos x="T6" y="T7"/>
                </a:cxn>
                <a:cxn ang="0">
                  <a:pos x="T8" y="T9"/>
                </a:cxn>
                <a:cxn ang="0">
                  <a:pos x="T10" y="T11"/>
                </a:cxn>
              </a:cxnLst>
              <a:rect l="0" t="0" r="r" b="b"/>
              <a:pathLst>
                <a:path w="6" h="9">
                  <a:moveTo>
                    <a:pt x="3" y="9"/>
                  </a:moveTo>
                  <a:lnTo>
                    <a:pt x="3" y="9"/>
                  </a:lnTo>
                  <a:cubicBezTo>
                    <a:pt x="2" y="7"/>
                    <a:pt x="1" y="6"/>
                    <a:pt x="0" y="4"/>
                  </a:cubicBezTo>
                  <a:cubicBezTo>
                    <a:pt x="0" y="3"/>
                    <a:pt x="1" y="1"/>
                    <a:pt x="2" y="0"/>
                  </a:cubicBezTo>
                  <a:cubicBezTo>
                    <a:pt x="4" y="1"/>
                    <a:pt x="5" y="3"/>
                    <a:pt x="6" y="4"/>
                  </a:cubicBezTo>
                  <a:cubicBezTo>
                    <a:pt x="5" y="6"/>
                    <a:pt x="4" y="7"/>
                    <a:pt x="3" y="9"/>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639" name="Freeform 1265">
              <a:extLst>
                <a:ext uri="{FF2B5EF4-FFF2-40B4-BE49-F238E27FC236}">
                  <a16:creationId xmlns:a16="http://schemas.microsoft.com/office/drawing/2014/main" id="{30894D1D-322F-4826-A594-CD6F2123EEFC}"/>
                </a:ext>
              </a:extLst>
            </p:cNvPr>
            <p:cNvSpPr>
              <a:spLocks/>
            </p:cNvSpPr>
            <p:nvPr userDrawn="1"/>
          </p:nvSpPr>
          <p:spPr bwMode="auto">
            <a:xfrm>
              <a:off x="315" y="186"/>
              <a:ext cx="4" cy="4"/>
            </a:xfrm>
            <a:custGeom>
              <a:avLst/>
              <a:gdLst>
                <a:gd name="T0" fmla="*/ 4 w 7"/>
                <a:gd name="T1" fmla="*/ 8 h 8"/>
                <a:gd name="T2" fmla="*/ 4 w 7"/>
                <a:gd name="T3" fmla="*/ 8 h 8"/>
                <a:gd name="T4" fmla="*/ 0 w 7"/>
                <a:gd name="T5" fmla="*/ 4 h 8"/>
                <a:gd name="T6" fmla="*/ 3 w 7"/>
                <a:gd name="T7" fmla="*/ 0 h 8"/>
                <a:gd name="T8" fmla="*/ 7 w 7"/>
                <a:gd name="T9" fmla="*/ 4 h 8"/>
                <a:gd name="T10" fmla="*/ 4 w 7"/>
                <a:gd name="T11" fmla="*/ 8 h 8"/>
              </a:gdLst>
              <a:ahLst/>
              <a:cxnLst>
                <a:cxn ang="0">
                  <a:pos x="T0" y="T1"/>
                </a:cxn>
                <a:cxn ang="0">
                  <a:pos x="T2" y="T3"/>
                </a:cxn>
                <a:cxn ang="0">
                  <a:pos x="T4" y="T5"/>
                </a:cxn>
                <a:cxn ang="0">
                  <a:pos x="T6" y="T7"/>
                </a:cxn>
                <a:cxn ang="0">
                  <a:pos x="T8" y="T9"/>
                </a:cxn>
                <a:cxn ang="0">
                  <a:pos x="T10" y="T11"/>
                </a:cxn>
              </a:cxnLst>
              <a:rect l="0" t="0" r="r" b="b"/>
              <a:pathLst>
                <a:path w="7" h="8">
                  <a:moveTo>
                    <a:pt x="4" y="8"/>
                  </a:moveTo>
                  <a:lnTo>
                    <a:pt x="4" y="8"/>
                  </a:lnTo>
                  <a:cubicBezTo>
                    <a:pt x="3" y="7"/>
                    <a:pt x="1" y="6"/>
                    <a:pt x="0" y="4"/>
                  </a:cubicBezTo>
                  <a:cubicBezTo>
                    <a:pt x="1" y="3"/>
                    <a:pt x="2" y="1"/>
                    <a:pt x="3" y="0"/>
                  </a:cubicBezTo>
                  <a:cubicBezTo>
                    <a:pt x="4" y="1"/>
                    <a:pt x="5" y="3"/>
                    <a:pt x="7" y="4"/>
                  </a:cubicBezTo>
                  <a:cubicBezTo>
                    <a:pt x="6" y="5"/>
                    <a:pt x="5" y="7"/>
                    <a:pt x="4" y="8"/>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640" name="Freeform 1266">
              <a:extLst>
                <a:ext uri="{FF2B5EF4-FFF2-40B4-BE49-F238E27FC236}">
                  <a16:creationId xmlns:a16="http://schemas.microsoft.com/office/drawing/2014/main" id="{A9CA8A64-D95C-4D3B-94F8-72923D19CCA8}"/>
                </a:ext>
              </a:extLst>
            </p:cNvPr>
            <p:cNvSpPr>
              <a:spLocks/>
            </p:cNvSpPr>
            <p:nvPr userDrawn="1"/>
          </p:nvSpPr>
          <p:spPr bwMode="auto">
            <a:xfrm>
              <a:off x="318" y="189"/>
              <a:ext cx="2" cy="3"/>
            </a:xfrm>
            <a:custGeom>
              <a:avLst/>
              <a:gdLst>
                <a:gd name="T0" fmla="*/ 4 w 6"/>
                <a:gd name="T1" fmla="*/ 8 h 8"/>
                <a:gd name="T2" fmla="*/ 4 w 6"/>
                <a:gd name="T3" fmla="*/ 8 h 8"/>
                <a:gd name="T4" fmla="*/ 0 w 6"/>
                <a:gd name="T5" fmla="*/ 4 h 8"/>
                <a:gd name="T6" fmla="*/ 2 w 6"/>
                <a:gd name="T7" fmla="*/ 0 h 8"/>
                <a:gd name="T8" fmla="*/ 6 w 6"/>
                <a:gd name="T9" fmla="*/ 3 h 8"/>
                <a:gd name="T10" fmla="*/ 6 w 6"/>
                <a:gd name="T11" fmla="*/ 4 h 8"/>
                <a:gd name="T12" fmla="*/ 3 w 6"/>
                <a:gd name="T13" fmla="*/ 5 h 8"/>
                <a:gd name="T14" fmla="*/ 2 w 6"/>
                <a:gd name="T15" fmla="*/ 5 h 8"/>
                <a:gd name="T16" fmla="*/ 4 w 6"/>
                <a:gd name="T17" fmla="*/ 7 h 8"/>
                <a:gd name="T18" fmla="*/ 4 w 6"/>
                <a:gd name="T19"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8">
                  <a:moveTo>
                    <a:pt x="4" y="8"/>
                  </a:moveTo>
                  <a:lnTo>
                    <a:pt x="4" y="8"/>
                  </a:lnTo>
                  <a:cubicBezTo>
                    <a:pt x="2" y="6"/>
                    <a:pt x="1" y="5"/>
                    <a:pt x="0" y="4"/>
                  </a:cubicBezTo>
                  <a:cubicBezTo>
                    <a:pt x="0" y="2"/>
                    <a:pt x="1" y="1"/>
                    <a:pt x="2" y="0"/>
                  </a:cubicBezTo>
                  <a:cubicBezTo>
                    <a:pt x="3" y="1"/>
                    <a:pt x="5" y="2"/>
                    <a:pt x="6" y="3"/>
                  </a:cubicBezTo>
                  <a:lnTo>
                    <a:pt x="6" y="4"/>
                  </a:lnTo>
                  <a:cubicBezTo>
                    <a:pt x="4" y="4"/>
                    <a:pt x="3" y="5"/>
                    <a:pt x="3" y="5"/>
                  </a:cubicBezTo>
                  <a:lnTo>
                    <a:pt x="2" y="5"/>
                  </a:lnTo>
                  <a:cubicBezTo>
                    <a:pt x="3" y="6"/>
                    <a:pt x="3" y="6"/>
                    <a:pt x="4" y="7"/>
                  </a:cubicBezTo>
                  <a:lnTo>
                    <a:pt x="4" y="8"/>
                  </a:ln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641" name="Freeform 1267">
              <a:extLst>
                <a:ext uri="{FF2B5EF4-FFF2-40B4-BE49-F238E27FC236}">
                  <a16:creationId xmlns:a16="http://schemas.microsoft.com/office/drawing/2014/main" id="{EDDE32BB-67AE-4880-883B-1BCA6D61869C}"/>
                </a:ext>
              </a:extLst>
            </p:cNvPr>
            <p:cNvSpPr>
              <a:spLocks/>
            </p:cNvSpPr>
            <p:nvPr userDrawn="1"/>
          </p:nvSpPr>
          <p:spPr bwMode="auto">
            <a:xfrm>
              <a:off x="319" y="193"/>
              <a:ext cx="2" cy="2"/>
            </a:xfrm>
            <a:custGeom>
              <a:avLst/>
              <a:gdLst>
                <a:gd name="T0" fmla="*/ 2 w 6"/>
                <a:gd name="T1" fmla="*/ 0 h 5"/>
                <a:gd name="T2" fmla="*/ 2 w 6"/>
                <a:gd name="T3" fmla="*/ 0 h 5"/>
                <a:gd name="T4" fmla="*/ 5 w 6"/>
                <a:gd name="T5" fmla="*/ 2 h 5"/>
                <a:gd name="T6" fmla="*/ 4 w 6"/>
                <a:gd name="T7" fmla="*/ 2 h 5"/>
                <a:gd name="T8" fmla="*/ 6 w 6"/>
                <a:gd name="T9" fmla="*/ 4 h 5"/>
                <a:gd name="T10" fmla="*/ 6 w 6"/>
                <a:gd name="T11" fmla="*/ 4 h 5"/>
                <a:gd name="T12" fmla="*/ 2 w 6"/>
                <a:gd name="T13" fmla="*/ 5 h 5"/>
                <a:gd name="T14" fmla="*/ 0 w 6"/>
                <a:gd name="T15" fmla="*/ 4 h 5"/>
                <a:gd name="T16" fmla="*/ 2 w 6"/>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5">
                  <a:moveTo>
                    <a:pt x="2" y="0"/>
                  </a:moveTo>
                  <a:lnTo>
                    <a:pt x="2" y="0"/>
                  </a:lnTo>
                  <a:lnTo>
                    <a:pt x="5" y="2"/>
                  </a:lnTo>
                  <a:lnTo>
                    <a:pt x="4" y="2"/>
                  </a:lnTo>
                  <a:cubicBezTo>
                    <a:pt x="5" y="3"/>
                    <a:pt x="5" y="4"/>
                    <a:pt x="6" y="4"/>
                  </a:cubicBezTo>
                  <a:lnTo>
                    <a:pt x="6" y="4"/>
                  </a:lnTo>
                  <a:cubicBezTo>
                    <a:pt x="4" y="4"/>
                    <a:pt x="3" y="5"/>
                    <a:pt x="2" y="5"/>
                  </a:cubicBezTo>
                  <a:lnTo>
                    <a:pt x="0" y="4"/>
                  </a:lnTo>
                  <a:cubicBezTo>
                    <a:pt x="1" y="3"/>
                    <a:pt x="1" y="1"/>
                    <a:pt x="2" y="0"/>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642" name="Freeform 1268">
              <a:extLst>
                <a:ext uri="{FF2B5EF4-FFF2-40B4-BE49-F238E27FC236}">
                  <a16:creationId xmlns:a16="http://schemas.microsoft.com/office/drawing/2014/main" id="{5FFAC49D-E962-4D3D-A99F-9307363EDEF6}"/>
                </a:ext>
              </a:extLst>
            </p:cNvPr>
            <p:cNvSpPr>
              <a:spLocks/>
            </p:cNvSpPr>
            <p:nvPr userDrawn="1"/>
          </p:nvSpPr>
          <p:spPr bwMode="auto">
            <a:xfrm>
              <a:off x="316" y="191"/>
              <a:ext cx="3" cy="3"/>
            </a:xfrm>
            <a:custGeom>
              <a:avLst/>
              <a:gdLst>
                <a:gd name="T0" fmla="*/ 3 w 7"/>
                <a:gd name="T1" fmla="*/ 0 h 8"/>
                <a:gd name="T2" fmla="*/ 3 w 7"/>
                <a:gd name="T3" fmla="*/ 0 h 8"/>
                <a:gd name="T4" fmla="*/ 7 w 7"/>
                <a:gd name="T5" fmla="*/ 4 h 8"/>
                <a:gd name="T6" fmla="*/ 5 w 7"/>
                <a:gd name="T7" fmla="*/ 8 h 8"/>
                <a:gd name="T8" fmla="*/ 0 w 7"/>
                <a:gd name="T9" fmla="*/ 5 h 8"/>
                <a:gd name="T10" fmla="*/ 3 w 7"/>
                <a:gd name="T11" fmla="*/ 0 h 8"/>
              </a:gdLst>
              <a:ahLst/>
              <a:cxnLst>
                <a:cxn ang="0">
                  <a:pos x="T0" y="T1"/>
                </a:cxn>
                <a:cxn ang="0">
                  <a:pos x="T2" y="T3"/>
                </a:cxn>
                <a:cxn ang="0">
                  <a:pos x="T4" y="T5"/>
                </a:cxn>
                <a:cxn ang="0">
                  <a:pos x="T6" y="T7"/>
                </a:cxn>
                <a:cxn ang="0">
                  <a:pos x="T8" y="T9"/>
                </a:cxn>
                <a:cxn ang="0">
                  <a:pos x="T10" y="T11"/>
                </a:cxn>
              </a:cxnLst>
              <a:rect l="0" t="0" r="r" b="b"/>
              <a:pathLst>
                <a:path w="7" h="8">
                  <a:moveTo>
                    <a:pt x="3" y="0"/>
                  </a:moveTo>
                  <a:lnTo>
                    <a:pt x="3" y="0"/>
                  </a:lnTo>
                  <a:cubicBezTo>
                    <a:pt x="4" y="2"/>
                    <a:pt x="6" y="3"/>
                    <a:pt x="7" y="4"/>
                  </a:cubicBezTo>
                  <a:cubicBezTo>
                    <a:pt x="7" y="6"/>
                    <a:pt x="6" y="7"/>
                    <a:pt x="5" y="8"/>
                  </a:cubicBezTo>
                  <a:cubicBezTo>
                    <a:pt x="3" y="7"/>
                    <a:pt x="2" y="6"/>
                    <a:pt x="0" y="5"/>
                  </a:cubicBezTo>
                  <a:cubicBezTo>
                    <a:pt x="1" y="4"/>
                    <a:pt x="2" y="2"/>
                    <a:pt x="3" y="0"/>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643" name="Freeform 1269">
              <a:extLst>
                <a:ext uri="{FF2B5EF4-FFF2-40B4-BE49-F238E27FC236}">
                  <a16:creationId xmlns:a16="http://schemas.microsoft.com/office/drawing/2014/main" id="{2107FA18-8EA3-4C2A-B71D-FEF2758D802D}"/>
                </a:ext>
              </a:extLst>
            </p:cNvPr>
            <p:cNvSpPr>
              <a:spLocks/>
            </p:cNvSpPr>
            <p:nvPr userDrawn="1"/>
          </p:nvSpPr>
          <p:spPr bwMode="auto">
            <a:xfrm>
              <a:off x="328" y="184"/>
              <a:ext cx="1" cy="2"/>
            </a:xfrm>
            <a:custGeom>
              <a:avLst/>
              <a:gdLst>
                <a:gd name="T0" fmla="*/ 1 w 2"/>
                <a:gd name="T1" fmla="*/ 0 h 3"/>
                <a:gd name="T2" fmla="*/ 1 w 2"/>
                <a:gd name="T3" fmla="*/ 0 h 3"/>
                <a:gd name="T4" fmla="*/ 2 w 2"/>
                <a:gd name="T5" fmla="*/ 3 h 3"/>
                <a:gd name="T6" fmla="*/ 0 w 2"/>
                <a:gd name="T7" fmla="*/ 3 h 3"/>
                <a:gd name="T8" fmla="*/ 0 w 2"/>
                <a:gd name="T9" fmla="*/ 1 h 3"/>
                <a:gd name="T10" fmla="*/ 1 w 2"/>
                <a:gd name="T11" fmla="*/ 0 h 3"/>
              </a:gdLst>
              <a:ahLst/>
              <a:cxnLst>
                <a:cxn ang="0">
                  <a:pos x="T0" y="T1"/>
                </a:cxn>
                <a:cxn ang="0">
                  <a:pos x="T2" y="T3"/>
                </a:cxn>
                <a:cxn ang="0">
                  <a:pos x="T4" y="T5"/>
                </a:cxn>
                <a:cxn ang="0">
                  <a:pos x="T6" y="T7"/>
                </a:cxn>
                <a:cxn ang="0">
                  <a:pos x="T8" y="T9"/>
                </a:cxn>
                <a:cxn ang="0">
                  <a:pos x="T10" y="T11"/>
                </a:cxn>
              </a:cxnLst>
              <a:rect l="0" t="0" r="r" b="b"/>
              <a:pathLst>
                <a:path w="2" h="3">
                  <a:moveTo>
                    <a:pt x="1" y="0"/>
                  </a:moveTo>
                  <a:lnTo>
                    <a:pt x="1" y="0"/>
                  </a:lnTo>
                  <a:lnTo>
                    <a:pt x="2" y="3"/>
                  </a:lnTo>
                  <a:lnTo>
                    <a:pt x="0" y="3"/>
                  </a:lnTo>
                  <a:lnTo>
                    <a:pt x="0" y="1"/>
                  </a:lnTo>
                  <a:lnTo>
                    <a:pt x="1" y="0"/>
                  </a:ln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644" name="Freeform 1270">
              <a:extLst>
                <a:ext uri="{FF2B5EF4-FFF2-40B4-BE49-F238E27FC236}">
                  <a16:creationId xmlns:a16="http://schemas.microsoft.com/office/drawing/2014/main" id="{8AC89BE9-8DD5-42B6-8BD4-B700FA93345F}"/>
                </a:ext>
              </a:extLst>
            </p:cNvPr>
            <p:cNvSpPr>
              <a:spLocks/>
            </p:cNvSpPr>
            <p:nvPr userDrawn="1"/>
          </p:nvSpPr>
          <p:spPr bwMode="auto">
            <a:xfrm>
              <a:off x="328" y="182"/>
              <a:ext cx="0" cy="2"/>
            </a:xfrm>
            <a:custGeom>
              <a:avLst/>
              <a:gdLst>
                <a:gd name="T0" fmla="*/ 2 w 2"/>
                <a:gd name="T1" fmla="*/ 0 h 3"/>
                <a:gd name="T2" fmla="*/ 2 w 2"/>
                <a:gd name="T3" fmla="*/ 0 h 3"/>
                <a:gd name="T4" fmla="*/ 2 w 2"/>
                <a:gd name="T5" fmla="*/ 3 h 3"/>
                <a:gd name="T6" fmla="*/ 1 w 2"/>
                <a:gd name="T7" fmla="*/ 3 h 3"/>
                <a:gd name="T8" fmla="*/ 0 w 2"/>
                <a:gd name="T9" fmla="*/ 1 h 3"/>
                <a:gd name="T10" fmla="*/ 2 w 2"/>
                <a:gd name="T11" fmla="*/ 0 h 3"/>
              </a:gdLst>
              <a:ahLst/>
              <a:cxnLst>
                <a:cxn ang="0">
                  <a:pos x="T0" y="T1"/>
                </a:cxn>
                <a:cxn ang="0">
                  <a:pos x="T2" y="T3"/>
                </a:cxn>
                <a:cxn ang="0">
                  <a:pos x="T4" y="T5"/>
                </a:cxn>
                <a:cxn ang="0">
                  <a:pos x="T6" y="T7"/>
                </a:cxn>
                <a:cxn ang="0">
                  <a:pos x="T8" y="T9"/>
                </a:cxn>
                <a:cxn ang="0">
                  <a:pos x="T10" y="T11"/>
                </a:cxn>
              </a:cxnLst>
              <a:rect l="0" t="0" r="r" b="b"/>
              <a:pathLst>
                <a:path w="2" h="3">
                  <a:moveTo>
                    <a:pt x="2" y="0"/>
                  </a:moveTo>
                  <a:lnTo>
                    <a:pt x="2" y="0"/>
                  </a:lnTo>
                  <a:lnTo>
                    <a:pt x="2" y="3"/>
                  </a:lnTo>
                  <a:lnTo>
                    <a:pt x="1" y="3"/>
                  </a:lnTo>
                  <a:lnTo>
                    <a:pt x="0" y="1"/>
                  </a:lnTo>
                  <a:lnTo>
                    <a:pt x="2" y="0"/>
                  </a:ln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645" name="Freeform 1271">
              <a:extLst>
                <a:ext uri="{FF2B5EF4-FFF2-40B4-BE49-F238E27FC236}">
                  <a16:creationId xmlns:a16="http://schemas.microsoft.com/office/drawing/2014/main" id="{4488EDD5-DF66-4C09-839F-43A0BFB187D3}"/>
                </a:ext>
              </a:extLst>
            </p:cNvPr>
            <p:cNvSpPr>
              <a:spLocks/>
            </p:cNvSpPr>
            <p:nvPr userDrawn="1"/>
          </p:nvSpPr>
          <p:spPr bwMode="auto">
            <a:xfrm>
              <a:off x="328" y="181"/>
              <a:ext cx="0" cy="1"/>
            </a:xfrm>
            <a:custGeom>
              <a:avLst/>
              <a:gdLst>
                <a:gd name="T0" fmla="*/ 2 w 2"/>
                <a:gd name="T1" fmla="*/ 0 h 3"/>
                <a:gd name="T2" fmla="*/ 2 w 2"/>
                <a:gd name="T3" fmla="*/ 0 h 3"/>
                <a:gd name="T4" fmla="*/ 2 w 2"/>
                <a:gd name="T5" fmla="*/ 3 h 3"/>
                <a:gd name="T6" fmla="*/ 0 w 2"/>
                <a:gd name="T7" fmla="*/ 3 h 3"/>
                <a:gd name="T8" fmla="*/ 0 w 2"/>
                <a:gd name="T9" fmla="*/ 1 h 3"/>
                <a:gd name="T10" fmla="*/ 2 w 2"/>
                <a:gd name="T11" fmla="*/ 0 h 3"/>
              </a:gdLst>
              <a:ahLst/>
              <a:cxnLst>
                <a:cxn ang="0">
                  <a:pos x="T0" y="T1"/>
                </a:cxn>
                <a:cxn ang="0">
                  <a:pos x="T2" y="T3"/>
                </a:cxn>
                <a:cxn ang="0">
                  <a:pos x="T4" y="T5"/>
                </a:cxn>
                <a:cxn ang="0">
                  <a:pos x="T6" y="T7"/>
                </a:cxn>
                <a:cxn ang="0">
                  <a:pos x="T8" y="T9"/>
                </a:cxn>
                <a:cxn ang="0">
                  <a:pos x="T10" y="T11"/>
                </a:cxn>
              </a:cxnLst>
              <a:rect l="0" t="0" r="r" b="b"/>
              <a:pathLst>
                <a:path w="2" h="3">
                  <a:moveTo>
                    <a:pt x="2" y="0"/>
                  </a:moveTo>
                  <a:lnTo>
                    <a:pt x="2" y="0"/>
                  </a:lnTo>
                  <a:lnTo>
                    <a:pt x="2" y="3"/>
                  </a:lnTo>
                  <a:lnTo>
                    <a:pt x="0" y="3"/>
                  </a:lnTo>
                  <a:lnTo>
                    <a:pt x="0" y="1"/>
                  </a:lnTo>
                  <a:lnTo>
                    <a:pt x="2" y="0"/>
                  </a:ln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646" name="Freeform 1272">
              <a:extLst>
                <a:ext uri="{FF2B5EF4-FFF2-40B4-BE49-F238E27FC236}">
                  <a16:creationId xmlns:a16="http://schemas.microsoft.com/office/drawing/2014/main" id="{0C8C2985-A2E7-40A8-941C-DC9B653201CD}"/>
                </a:ext>
              </a:extLst>
            </p:cNvPr>
            <p:cNvSpPr>
              <a:spLocks/>
            </p:cNvSpPr>
            <p:nvPr userDrawn="1"/>
          </p:nvSpPr>
          <p:spPr bwMode="auto">
            <a:xfrm>
              <a:off x="327" y="179"/>
              <a:ext cx="1" cy="1"/>
            </a:xfrm>
            <a:custGeom>
              <a:avLst/>
              <a:gdLst>
                <a:gd name="T0" fmla="*/ 3 w 3"/>
                <a:gd name="T1" fmla="*/ 0 h 3"/>
                <a:gd name="T2" fmla="*/ 3 w 3"/>
                <a:gd name="T3" fmla="*/ 0 h 3"/>
                <a:gd name="T4" fmla="*/ 3 w 3"/>
                <a:gd name="T5" fmla="*/ 2 h 3"/>
                <a:gd name="T6" fmla="*/ 0 w 3"/>
                <a:gd name="T7" fmla="*/ 3 h 3"/>
                <a:gd name="T8" fmla="*/ 0 w 3"/>
                <a:gd name="T9" fmla="*/ 1 h 3"/>
                <a:gd name="T10" fmla="*/ 3 w 3"/>
                <a:gd name="T11" fmla="*/ 0 h 3"/>
              </a:gdLst>
              <a:ahLst/>
              <a:cxnLst>
                <a:cxn ang="0">
                  <a:pos x="T0" y="T1"/>
                </a:cxn>
                <a:cxn ang="0">
                  <a:pos x="T2" y="T3"/>
                </a:cxn>
                <a:cxn ang="0">
                  <a:pos x="T4" y="T5"/>
                </a:cxn>
                <a:cxn ang="0">
                  <a:pos x="T6" y="T7"/>
                </a:cxn>
                <a:cxn ang="0">
                  <a:pos x="T8" y="T9"/>
                </a:cxn>
                <a:cxn ang="0">
                  <a:pos x="T10" y="T11"/>
                </a:cxn>
              </a:cxnLst>
              <a:rect l="0" t="0" r="r" b="b"/>
              <a:pathLst>
                <a:path w="3" h="3">
                  <a:moveTo>
                    <a:pt x="3" y="0"/>
                  </a:moveTo>
                  <a:lnTo>
                    <a:pt x="3" y="0"/>
                  </a:lnTo>
                  <a:lnTo>
                    <a:pt x="3" y="2"/>
                  </a:lnTo>
                  <a:lnTo>
                    <a:pt x="0" y="3"/>
                  </a:lnTo>
                  <a:lnTo>
                    <a:pt x="0" y="1"/>
                  </a:lnTo>
                  <a:lnTo>
                    <a:pt x="3" y="0"/>
                  </a:ln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647" name="Freeform 1273">
              <a:extLst>
                <a:ext uri="{FF2B5EF4-FFF2-40B4-BE49-F238E27FC236}">
                  <a16:creationId xmlns:a16="http://schemas.microsoft.com/office/drawing/2014/main" id="{AAB9A825-6ADA-4CBE-9400-52E5881C5EFF}"/>
                </a:ext>
              </a:extLst>
            </p:cNvPr>
            <p:cNvSpPr>
              <a:spLocks/>
            </p:cNvSpPr>
            <p:nvPr userDrawn="1"/>
          </p:nvSpPr>
          <p:spPr bwMode="auto">
            <a:xfrm>
              <a:off x="327" y="177"/>
              <a:ext cx="1" cy="1"/>
            </a:xfrm>
            <a:custGeom>
              <a:avLst/>
              <a:gdLst>
                <a:gd name="T0" fmla="*/ 3 w 3"/>
                <a:gd name="T1" fmla="*/ 0 h 3"/>
                <a:gd name="T2" fmla="*/ 3 w 3"/>
                <a:gd name="T3" fmla="*/ 0 h 3"/>
                <a:gd name="T4" fmla="*/ 3 w 3"/>
                <a:gd name="T5" fmla="*/ 2 h 3"/>
                <a:gd name="T6" fmla="*/ 0 w 3"/>
                <a:gd name="T7" fmla="*/ 3 h 3"/>
                <a:gd name="T8" fmla="*/ 0 w 3"/>
                <a:gd name="T9" fmla="*/ 1 h 3"/>
                <a:gd name="T10" fmla="*/ 3 w 3"/>
                <a:gd name="T11" fmla="*/ 0 h 3"/>
              </a:gdLst>
              <a:ahLst/>
              <a:cxnLst>
                <a:cxn ang="0">
                  <a:pos x="T0" y="T1"/>
                </a:cxn>
                <a:cxn ang="0">
                  <a:pos x="T2" y="T3"/>
                </a:cxn>
                <a:cxn ang="0">
                  <a:pos x="T4" y="T5"/>
                </a:cxn>
                <a:cxn ang="0">
                  <a:pos x="T6" y="T7"/>
                </a:cxn>
                <a:cxn ang="0">
                  <a:pos x="T8" y="T9"/>
                </a:cxn>
                <a:cxn ang="0">
                  <a:pos x="T10" y="T11"/>
                </a:cxn>
              </a:cxnLst>
              <a:rect l="0" t="0" r="r" b="b"/>
              <a:pathLst>
                <a:path w="3" h="3">
                  <a:moveTo>
                    <a:pt x="3" y="0"/>
                  </a:moveTo>
                  <a:lnTo>
                    <a:pt x="3" y="0"/>
                  </a:lnTo>
                  <a:lnTo>
                    <a:pt x="3" y="2"/>
                  </a:lnTo>
                  <a:lnTo>
                    <a:pt x="0" y="3"/>
                  </a:lnTo>
                  <a:lnTo>
                    <a:pt x="0" y="1"/>
                  </a:lnTo>
                  <a:lnTo>
                    <a:pt x="3" y="0"/>
                  </a:ln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648" name="Freeform 1274">
              <a:extLst>
                <a:ext uri="{FF2B5EF4-FFF2-40B4-BE49-F238E27FC236}">
                  <a16:creationId xmlns:a16="http://schemas.microsoft.com/office/drawing/2014/main" id="{7DE6CABC-F0A0-4F45-BF78-09490A8418A1}"/>
                </a:ext>
              </a:extLst>
            </p:cNvPr>
            <p:cNvSpPr>
              <a:spLocks/>
            </p:cNvSpPr>
            <p:nvPr userDrawn="1"/>
          </p:nvSpPr>
          <p:spPr bwMode="auto">
            <a:xfrm>
              <a:off x="327" y="176"/>
              <a:ext cx="1" cy="0"/>
            </a:xfrm>
            <a:custGeom>
              <a:avLst/>
              <a:gdLst>
                <a:gd name="T0" fmla="*/ 3 w 4"/>
                <a:gd name="T1" fmla="*/ 0 h 2"/>
                <a:gd name="T2" fmla="*/ 3 w 4"/>
                <a:gd name="T3" fmla="*/ 0 h 2"/>
                <a:gd name="T4" fmla="*/ 4 w 4"/>
                <a:gd name="T5" fmla="*/ 1 h 2"/>
                <a:gd name="T6" fmla="*/ 0 w 4"/>
                <a:gd name="T7" fmla="*/ 2 h 2"/>
                <a:gd name="T8" fmla="*/ 0 w 4"/>
                <a:gd name="T9" fmla="*/ 0 h 2"/>
                <a:gd name="T10" fmla="*/ 3 w 4"/>
                <a:gd name="T11" fmla="*/ 0 h 2"/>
              </a:gdLst>
              <a:ahLst/>
              <a:cxnLst>
                <a:cxn ang="0">
                  <a:pos x="T0" y="T1"/>
                </a:cxn>
                <a:cxn ang="0">
                  <a:pos x="T2" y="T3"/>
                </a:cxn>
                <a:cxn ang="0">
                  <a:pos x="T4" y="T5"/>
                </a:cxn>
                <a:cxn ang="0">
                  <a:pos x="T6" y="T7"/>
                </a:cxn>
                <a:cxn ang="0">
                  <a:pos x="T8" y="T9"/>
                </a:cxn>
                <a:cxn ang="0">
                  <a:pos x="T10" y="T11"/>
                </a:cxn>
              </a:cxnLst>
              <a:rect l="0" t="0" r="r" b="b"/>
              <a:pathLst>
                <a:path w="4" h="2">
                  <a:moveTo>
                    <a:pt x="3" y="0"/>
                  </a:moveTo>
                  <a:lnTo>
                    <a:pt x="3" y="0"/>
                  </a:lnTo>
                  <a:lnTo>
                    <a:pt x="4" y="1"/>
                  </a:lnTo>
                  <a:lnTo>
                    <a:pt x="0" y="2"/>
                  </a:lnTo>
                  <a:lnTo>
                    <a:pt x="0" y="0"/>
                  </a:lnTo>
                  <a:lnTo>
                    <a:pt x="3" y="0"/>
                  </a:ln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649" name="Freeform 1275">
              <a:extLst>
                <a:ext uri="{FF2B5EF4-FFF2-40B4-BE49-F238E27FC236}">
                  <a16:creationId xmlns:a16="http://schemas.microsoft.com/office/drawing/2014/main" id="{0CA63392-AB67-4873-988B-A1058F8EB4C8}"/>
                </a:ext>
              </a:extLst>
            </p:cNvPr>
            <p:cNvSpPr>
              <a:spLocks/>
            </p:cNvSpPr>
            <p:nvPr userDrawn="1"/>
          </p:nvSpPr>
          <p:spPr bwMode="auto">
            <a:xfrm>
              <a:off x="327" y="174"/>
              <a:ext cx="1" cy="1"/>
            </a:xfrm>
            <a:custGeom>
              <a:avLst/>
              <a:gdLst>
                <a:gd name="T0" fmla="*/ 3 w 3"/>
                <a:gd name="T1" fmla="*/ 0 h 2"/>
                <a:gd name="T2" fmla="*/ 3 w 3"/>
                <a:gd name="T3" fmla="*/ 0 h 2"/>
                <a:gd name="T4" fmla="*/ 3 w 3"/>
                <a:gd name="T5" fmla="*/ 1 h 2"/>
                <a:gd name="T6" fmla="*/ 0 w 3"/>
                <a:gd name="T7" fmla="*/ 2 h 2"/>
                <a:gd name="T8" fmla="*/ 0 w 3"/>
                <a:gd name="T9" fmla="*/ 0 h 2"/>
                <a:gd name="T10" fmla="*/ 3 w 3"/>
                <a:gd name="T11" fmla="*/ 0 h 2"/>
              </a:gdLst>
              <a:ahLst/>
              <a:cxnLst>
                <a:cxn ang="0">
                  <a:pos x="T0" y="T1"/>
                </a:cxn>
                <a:cxn ang="0">
                  <a:pos x="T2" y="T3"/>
                </a:cxn>
                <a:cxn ang="0">
                  <a:pos x="T4" y="T5"/>
                </a:cxn>
                <a:cxn ang="0">
                  <a:pos x="T6" y="T7"/>
                </a:cxn>
                <a:cxn ang="0">
                  <a:pos x="T8" y="T9"/>
                </a:cxn>
                <a:cxn ang="0">
                  <a:pos x="T10" y="T11"/>
                </a:cxn>
              </a:cxnLst>
              <a:rect l="0" t="0" r="r" b="b"/>
              <a:pathLst>
                <a:path w="3" h="2">
                  <a:moveTo>
                    <a:pt x="3" y="0"/>
                  </a:moveTo>
                  <a:lnTo>
                    <a:pt x="3" y="0"/>
                  </a:lnTo>
                  <a:lnTo>
                    <a:pt x="3" y="1"/>
                  </a:lnTo>
                  <a:lnTo>
                    <a:pt x="0" y="2"/>
                  </a:lnTo>
                  <a:lnTo>
                    <a:pt x="0" y="0"/>
                  </a:lnTo>
                  <a:lnTo>
                    <a:pt x="3" y="0"/>
                  </a:ln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650" name="Freeform 1276">
              <a:extLst>
                <a:ext uri="{FF2B5EF4-FFF2-40B4-BE49-F238E27FC236}">
                  <a16:creationId xmlns:a16="http://schemas.microsoft.com/office/drawing/2014/main" id="{D0F59A5D-2B98-4E37-ABDC-512BBDF772E8}"/>
                </a:ext>
              </a:extLst>
            </p:cNvPr>
            <p:cNvSpPr>
              <a:spLocks/>
            </p:cNvSpPr>
            <p:nvPr userDrawn="1"/>
          </p:nvSpPr>
          <p:spPr bwMode="auto">
            <a:xfrm>
              <a:off x="329" y="198"/>
              <a:ext cx="1" cy="1"/>
            </a:xfrm>
            <a:custGeom>
              <a:avLst/>
              <a:gdLst>
                <a:gd name="T0" fmla="*/ 1 w 1"/>
                <a:gd name="T1" fmla="*/ 1 h 1"/>
                <a:gd name="T2" fmla="*/ 1 w 1"/>
                <a:gd name="T3" fmla="*/ 1 h 1"/>
                <a:gd name="T4" fmla="*/ 0 w 1"/>
                <a:gd name="T5" fmla="*/ 0 h 1"/>
                <a:gd name="T6" fmla="*/ 1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lnTo>
                    <a:pt x="1" y="1"/>
                  </a:lnTo>
                  <a:cubicBezTo>
                    <a:pt x="1" y="0"/>
                    <a:pt x="0" y="0"/>
                    <a:pt x="0" y="0"/>
                  </a:cubicBezTo>
                  <a:lnTo>
                    <a:pt x="1" y="0"/>
                  </a:lnTo>
                  <a:cubicBezTo>
                    <a:pt x="1" y="0"/>
                    <a:pt x="1" y="0"/>
                    <a:pt x="1" y="1"/>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651" name="Freeform 1277">
              <a:extLst>
                <a:ext uri="{FF2B5EF4-FFF2-40B4-BE49-F238E27FC236}">
                  <a16:creationId xmlns:a16="http://schemas.microsoft.com/office/drawing/2014/main" id="{A19BDB14-58B5-4125-AD89-61DCB61F2E1F}"/>
                </a:ext>
              </a:extLst>
            </p:cNvPr>
            <p:cNvSpPr>
              <a:spLocks/>
            </p:cNvSpPr>
            <p:nvPr userDrawn="1"/>
          </p:nvSpPr>
          <p:spPr bwMode="auto">
            <a:xfrm>
              <a:off x="329" y="199"/>
              <a:ext cx="1" cy="1"/>
            </a:xfrm>
            <a:custGeom>
              <a:avLst/>
              <a:gdLst>
                <a:gd name="T0" fmla="*/ 0 w 2"/>
                <a:gd name="T1" fmla="*/ 2 h 2"/>
                <a:gd name="T2" fmla="*/ 0 w 2"/>
                <a:gd name="T3" fmla="*/ 2 h 2"/>
                <a:gd name="T4" fmla="*/ 1 w 2"/>
                <a:gd name="T5" fmla="*/ 0 h 2"/>
                <a:gd name="T6" fmla="*/ 2 w 2"/>
                <a:gd name="T7" fmla="*/ 2 h 2"/>
                <a:gd name="T8" fmla="*/ 0 w 2"/>
                <a:gd name="T9" fmla="*/ 2 h 2"/>
              </a:gdLst>
              <a:ahLst/>
              <a:cxnLst>
                <a:cxn ang="0">
                  <a:pos x="T0" y="T1"/>
                </a:cxn>
                <a:cxn ang="0">
                  <a:pos x="T2" y="T3"/>
                </a:cxn>
                <a:cxn ang="0">
                  <a:pos x="T4" y="T5"/>
                </a:cxn>
                <a:cxn ang="0">
                  <a:pos x="T6" y="T7"/>
                </a:cxn>
                <a:cxn ang="0">
                  <a:pos x="T8" y="T9"/>
                </a:cxn>
              </a:cxnLst>
              <a:rect l="0" t="0" r="r" b="b"/>
              <a:pathLst>
                <a:path w="2" h="2">
                  <a:moveTo>
                    <a:pt x="0" y="2"/>
                  </a:moveTo>
                  <a:lnTo>
                    <a:pt x="0" y="2"/>
                  </a:lnTo>
                  <a:cubicBezTo>
                    <a:pt x="0" y="1"/>
                    <a:pt x="1" y="1"/>
                    <a:pt x="1" y="0"/>
                  </a:cubicBezTo>
                  <a:cubicBezTo>
                    <a:pt x="1" y="1"/>
                    <a:pt x="1" y="1"/>
                    <a:pt x="2" y="2"/>
                  </a:cubicBezTo>
                  <a:lnTo>
                    <a:pt x="0" y="2"/>
                  </a:ln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652" name="Freeform 1278">
              <a:extLst>
                <a:ext uri="{FF2B5EF4-FFF2-40B4-BE49-F238E27FC236}">
                  <a16:creationId xmlns:a16="http://schemas.microsoft.com/office/drawing/2014/main" id="{9BD48915-0B02-4CB7-B7D5-A4619AFF297A}"/>
                </a:ext>
              </a:extLst>
            </p:cNvPr>
            <p:cNvSpPr>
              <a:spLocks/>
            </p:cNvSpPr>
            <p:nvPr userDrawn="1"/>
          </p:nvSpPr>
          <p:spPr bwMode="auto">
            <a:xfrm>
              <a:off x="327" y="198"/>
              <a:ext cx="1" cy="1"/>
            </a:xfrm>
            <a:custGeom>
              <a:avLst/>
              <a:gdLst>
                <a:gd name="T0" fmla="*/ 1 w 2"/>
                <a:gd name="T1" fmla="*/ 1 h 1"/>
                <a:gd name="T2" fmla="*/ 1 w 2"/>
                <a:gd name="T3" fmla="*/ 1 h 1"/>
                <a:gd name="T4" fmla="*/ 0 w 2"/>
                <a:gd name="T5" fmla="*/ 0 h 1"/>
                <a:gd name="T6" fmla="*/ 2 w 2"/>
                <a:gd name="T7" fmla="*/ 0 h 1"/>
                <a:gd name="T8" fmla="*/ 1 w 2"/>
                <a:gd name="T9" fmla="*/ 1 h 1"/>
              </a:gdLst>
              <a:ahLst/>
              <a:cxnLst>
                <a:cxn ang="0">
                  <a:pos x="T0" y="T1"/>
                </a:cxn>
                <a:cxn ang="0">
                  <a:pos x="T2" y="T3"/>
                </a:cxn>
                <a:cxn ang="0">
                  <a:pos x="T4" y="T5"/>
                </a:cxn>
                <a:cxn ang="0">
                  <a:pos x="T6" y="T7"/>
                </a:cxn>
                <a:cxn ang="0">
                  <a:pos x="T8" y="T9"/>
                </a:cxn>
              </a:cxnLst>
              <a:rect l="0" t="0" r="r" b="b"/>
              <a:pathLst>
                <a:path w="2" h="1">
                  <a:moveTo>
                    <a:pt x="1" y="1"/>
                  </a:moveTo>
                  <a:lnTo>
                    <a:pt x="1" y="1"/>
                  </a:lnTo>
                  <a:cubicBezTo>
                    <a:pt x="1" y="1"/>
                    <a:pt x="1" y="0"/>
                    <a:pt x="0" y="0"/>
                  </a:cubicBezTo>
                  <a:lnTo>
                    <a:pt x="2" y="0"/>
                  </a:lnTo>
                  <a:cubicBezTo>
                    <a:pt x="1" y="0"/>
                    <a:pt x="1" y="1"/>
                    <a:pt x="1" y="1"/>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653" name="Freeform 1279">
              <a:extLst>
                <a:ext uri="{FF2B5EF4-FFF2-40B4-BE49-F238E27FC236}">
                  <a16:creationId xmlns:a16="http://schemas.microsoft.com/office/drawing/2014/main" id="{9B9B0ADE-E019-431C-A3D3-7C8326465DEA}"/>
                </a:ext>
              </a:extLst>
            </p:cNvPr>
            <p:cNvSpPr>
              <a:spLocks/>
            </p:cNvSpPr>
            <p:nvPr userDrawn="1"/>
          </p:nvSpPr>
          <p:spPr bwMode="auto">
            <a:xfrm>
              <a:off x="327" y="200"/>
              <a:ext cx="1" cy="0"/>
            </a:xfrm>
            <a:custGeom>
              <a:avLst/>
              <a:gdLst>
                <a:gd name="T0" fmla="*/ 0 w 1"/>
                <a:gd name="T1" fmla="*/ 1 h 1"/>
                <a:gd name="T2" fmla="*/ 0 w 1"/>
                <a:gd name="T3" fmla="*/ 1 h 1"/>
                <a:gd name="T4" fmla="*/ 0 w 1"/>
                <a:gd name="T5" fmla="*/ 0 h 1"/>
                <a:gd name="T6" fmla="*/ 1 w 1"/>
                <a:gd name="T7" fmla="*/ 1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lnTo>
                    <a:pt x="0" y="1"/>
                  </a:lnTo>
                  <a:cubicBezTo>
                    <a:pt x="0" y="1"/>
                    <a:pt x="0" y="0"/>
                    <a:pt x="0" y="0"/>
                  </a:cubicBezTo>
                  <a:cubicBezTo>
                    <a:pt x="0" y="0"/>
                    <a:pt x="1" y="1"/>
                    <a:pt x="1" y="1"/>
                  </a:cubicBezTo>
                  <a:lnTo>
                    <a:pt x="0" y="1"/>
                  </a:ln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654" name="Freeform 1280">
              <a:extLst>
                <a:ext uri="{FF2B5EF4-FFF2-40B4-BE49-F238E27FC236}">
                  <a16:creationId xmlns:a16="http://schemas.microsoft.com/office/drawing/2014/main" id="{7312182D-F3A3-4E5B-A45A-1EE36136F20A}"/>
                </a:ext>
              </a:extLst>
            </p:cNvPr>
            <p:cNvSpPr>
              <a:spLocks/>
            </p:cNvSpPr>
            <p:nvPr userDrawn="1"/>
          </p:nvSpPr>
          <p:spPr bwMode="auto">
            <a:xfrm>
              <a:off x="324" y="198"/>
              <a:ext cx="1" cy="1"/>
            </a:xfrm>
            <a:custGeom>
              <a:avLst/>
              <a:gdLst>
                <a:gd name="T0" fmla="*/ 1 w 1"/>
                <a:gd name="T1" fmla="*/ 1 h 1"/>
                <a:gd name="T2" fmla="*/ 1 w 1"/>
                <a:gd name="T3" fmla="*/ 1 h 1"/>
                <a:gd name="T4" fmla="*/ 0 w 1"/>
                <a:gd name="T5" fmla="*/ 0 h 1"/>
                <a:gd name="T6" fmla="*/ 1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lnTo>
                    <a:pt x="1" y="1"/>
                  </a:lnTo>
                  <a:cubicBezTo>
                    <a:pt x="1" y="1"/>
                    <a:pt x="1" y="1"/>
                    <a:pt x="0" y="0"/>
                  </a:cubicBezTo>
                  <a:lnTo>
                    <a:pt x="1" y="0"/>
                  </a:lnTo>
                  <a:cubicBezTo>
                    <a:pt x="1" y="1"/>
                    <a:pt x="1" y="1"/>
                    <a:pt x="1" y="1"/>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655" name="Freeform 1281">
              <a:extLst>
                <a:ext uri="{FF2B5EF4-FFF2-40B4-BE49-F238E27FC236}">
                  <a16:creationId xmlns:a16="http://schemas.microsoft.com/office/drawing/2014/main" id="{FDF7D608-8E19-4A79-8974-07B697DD6336}"/>
                </a:ext>
              </a:extLst>
            </p:cNvPr>
            <p:cNvSpPr>
              <a:spLocks/>
            </p:cNvSpPr>
            <p:nvPr userDrawn="1"/>
          </p:nvSpPr>
          <p:spPr bwMode="auto">
            <a:xfrm>
              <a:off x="325" y="200"/>
              <a:ext cx="0" cy="0"/>
            </a:xfrm>
            <a:custGeom>
              <a:avLst/>
              <a:gdLst>
                <a:gd name="T0" fmla="*/ 0 w 1"/>
                <a:gd name="T1" fmla="*/ 1 h 1"/>
                <a:gd name="T2" fmla="*/ 0 w 1"/>
                <a:gd name="T3" fmla="*/ 1 h 1"/>
                <a:gd name="T4" fmla="*/ 0 w 1"/>
                <a:gd name="T5" fmla="*/ 0 h 1"/>
                <a:gd name="T6" fmla="*/ 1 w 1"/>
                <a:gd name="T7" fmla="*/ 1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lnTo>
                    <a:pt x="0" y="1"/>
                  </a:lnTo>
                  <a:cubicBezTo>
                    <a:pt x="0" y="1"/>
                    <a:pt x="0" y="1"/>
                    <a:pt x="0" y="0"/>
                  </a:cubicBezTo>
                  <a:cubicBezTo>
                    <a:pt x="0" y="1"/>
                    <a:pt x="1" y="1"/>
                    <a:pt x="1" y="1"/>
                  </a:cubicBezTo>
                  <a:lnTo>
                    <a:pt x="0" y="1"/>
                  </a:ln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656" name="Freeform 1282">
              <a:extLst>
                <a:ext uri="{FF2B5EF4-FFF2-40B4-BE49-F238E27FC236}">
                  <a16:creationId xmlns:a16="http://schemas.microsoft.com/office/drawing/2014/main" id="{BA9465EC-9A83-4E73-B984-14927344A60B}"/>
                </a:ext>
              </a:extLst>
            </p:cNvPr>
            <p:cNvSpPr>
              <a:spLocks/>
            </p:cNvSpPr>
            <p:nvPr userDrawn="1"/>
          </p:nvSpPr>
          <p:spPr bwMode="auto">
            <a:xfrm>
              <a:off x="322" y="199"/>
              <a:ext cx="1" cy="0"/>
            </a:xfrm>
            <a:custGeom>
              <a:avLst/>
              <a:gdLst>
                <a:gd name="T0" fmla="*/ 1 w 2"/>
                <a:gd name="T1" fmla="*/ 1 h 1"/>
                <a:gd name="T2" fmla="*/ 1 w 2"/>
                <a:gd name="T3" fmla="*/ 1 h 1"/>
                <a:gd name="T4" fmla="*/ 0 w 2"/>
                <a:gd name="T5" fmla="*/ 0 h 1"/>
                <a:gd name="T6" fmla="*/ 2 w 2"/>
                <a:gd name="T7" fmla="*/ 0 h 1"/>
                <a:gd name="T8" fmla="*/ 1 w 2"/>
                <a:gd name="T9" fmla="*/ 1 h 1"/>
              </a:gdLst>
              <a:ahLst/>
              <a:cxnLst>
                <a:cxn ang="0">
                  <a:pos x="T0" y="T1"/>
                </a:cxn>
                <a:cxn ang="0">
                  <a:pos x="T2" y="T3"/>
                </a:cxn>
                <a:cxn ang="0">
                  <a:pos x="T4" y="T5"/>
                </a:cxn>
                <a:cxn ang="0">
                  <a:pos x="T6" y="T7"/>
                </a:cxn>
                <a:cxn ang="0">
                  <a:pos x="T8" y="T9"/>
                </a:cxn>
              </a:cxnLst>
              <a:rect l="0" t="0" r="r" b="b"/>
              <a:pathLst>
                <a:path w="2" h="1">
                  <a:moveTo>
                    <a:pt x="1" y="1"/>
                  </a:moveTo>
                  <a:lnTo>
                    <a:pt x="1" y="1"/>
                  </a:lnTo>
                  <a:cubicBezTo>
                    <a:pt x="1" y="1"/>
                    <a:pt x="1" y="0"/>
                    <a:pt x="0" y="0"/>
                  </a:cubicBezTo>
                  <a:lnTo>
                    <a:pt x="2" y="0"/>
                  </a:lnTo>
                  <a:cubicBezTo>
                    <a:pt x="1" y="0"/>
                    <a:pt x="1" y="1"/>
                    <a:pt x="1" y="1"/>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657" name="Freeform 1283">
              <a:extLst>
                <a:ext uri="{FF2B5EF4-FFF2-40B4-BE49-F238E27FC236}">
                  <a16:creationId xmlns:a16="http://schemas.microsoft.com/office/drawing/2014/main" id="{CDD81E10-5A9A-4285-90C8-FBF574350345}"/>
                </a:ext>
              </a:extLst>
            </p:cNvPr>
            <p:cNvSpPr>
              <a:spLocks/>
            </p:cNvSpPr>
            <p:nvPr userDrawn="1"/>
          </p:nvSpPr>
          <p:spPr bwMode="auto">
            <a:xfrm>
              <a:off x="323" y="200"/>
              <a:ext cx="0" cy="0"/>
            </a:xfrm>
            <a:custGeom>
              <a:avLst/>
              <a:gdLst>
                <a:gd name="T0" fmla="*/ 0 w 1"/>
                <a:gd name="T1" fmla="*/ 1 h 1"/>
                <a:gd name="T2" fmla="*/ 0 w 1"/>
                <a:gd name="T3" fmla="*/ 1 h 1"/>
                <a:gd name="T4" fmla="*/ 1 w 1"/>
                <a:gd name="T5" fmla="*/ 0 h 1"/>
                <a:gd name="T6" fmla="*/ 1 w 1"/>
                <a:gd name="T7" fmla="*/ 1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lnTo>
                    <a:pt x="0" y="1"/>
                  </a:lnTo>
                  <a:cubicBezTo>
                    <a:pt x="0" y="1"/>
                    <a:pt x="0" y="0"/>
                    <a:pt x="1" y="0"/>
                  </a:cubicBezTo>
                  <a:cubicBezTo>
                    <a:pt x="1" y="0"/>
                    <a:pt x="1" y="0"/>
                    <a:pt x="1" y="1"/>
                  </a:cubicBezTo>
                  <a:lnTo>
                    <a:pt x="0" y="1"/>
                  </a:ln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658" name="Freeform 1284">
              <a:extLst>
                <a:ext uri="{FF2B5EF4-FFF2-40B4-BE49-F238E27FC236}">
                  <a16:creationId xmlns:a16="http://schemas.microsoft.com/office/drawing/2014/main" id="{98B7C361-58F8-4BB5-9891-8FC1FD0609B7}"/>
                </a:ext>
              </a:extLst>
            </p:cNvPr>
            <p:cNvSpPr>
              <a:spLocks/>
            </p:cNvSpPr>
            <p:nvPr userDrawn="1"/>
          </p:nvSpPr>
          <p:spPr bwMode="auto">
            <a:xfrm>
              <a:off x="320" y="199"/>
              <a:ext cx="1" cy="1"/>
            </a:xfrm>
            <a:custGeom>
              <a:avLst/>
              <a:gdLst>
                <a:gd name="T0" fmla="*/ 1 w 1"/>
                <a:gd name="T1" fmla="*/ 1 h 1"/>
                <a:gd name="T2" fmla="*/ 1 w 1"/>
                <a:gd name="T3" fmla="*/ 1 h 1"/>
                <a:gd name="T4" fmla="*/ 0 w 1"/>
                <a:gd name="T5" fmla="*/ 0 h 1"/>
                <a:gd name="T6" fmla="*/ 1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lnTo>
                    <a:pt x="1" y="1"/>
                  </a:lnTo>
                  <a:cubicBezTo>
                    <a:pt x="0" y="1"/>
                    <a:pt x="0" y="1"/>
                    <a:pt x="0" y="0"/>
                  </a:cubicBezTo>
                  <a:lnTo>
                    <a:pt x="1" y="0"/>
                  </a:lnTo>
                  <a:cubicBezTo>
                    <a:pt x="1" y="0"/>
                    <a:pt x="1" y="1"/>
                    <a:pt x="1" y="1"/>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659" name="Freeform 1285">
              <a:extLst>
                <a:ext uri="{FF2B5EF4-FFF2-40B4-BE49-F238E27FC236}">
                  <a16:creationId xmlns:a16="http://schemas.microsoft.com/office/drawing/2014/main" id="{2D93B347-48D5-453A-8E34-290ABFF8E5C9}"/>
                </a:ext>
              </a:extLst>
            </p:cNvPr>
            <p:cNvSpPr>
              <a:spLocks/>
            </p:cNvSpPr>
            <p:nvPr userDrawn="1"/>
          </p:nvSpPr>
          <p:spPr bwMode="auto">
            <a:xfrm>
              <a:off x="321" y="200"/>
              <a:ext cx="0" cy="0"/>
            </a:xfrm>
            <a:custGeom>
              <a:avLst/>
              <a:gdLst>
                <a:gd name="T0" fmla="*/ 0 w 1"/>
                <a:gd name="T1" fmla="*/ 0 w 1"/>
                <a:gd name="T2" fmla="*/ 0 w 1"/>
                <a:gd name="T3" fmla="*/ 1 w 1"/>
                <a:gd name="T4" fmla="*/ 0 w 1"/>
              </a:gdLst>
              <a:ahLst/>
              <a:cxnLst>
                <a:cxn ang="0">
                  <a:pos x="T0" y="0"/>
                </a:cxn>
                <a:cxn ang="0">
                  <a:pos x="T1" y="0"/>
                </a:cxn>
                <a:cxn ang="0">
                  <a:pos x="T2" y="0"/>
                </a:cxn>
                <a:cxn ang="0">
                  <a:pos x="T3" y="0"/>
                </a:cxn>
                <a:cxn ang="0">
                  <a:pos x="T4" y="0"/>
                </a:cxn>
              </a:cxnLst>
              <a:rect l="0" t="0" r="r" b="b"/>
              <a:pathLst>
                <a:path w="1">
                  <a:moveTo>
                    <a:pt x="0" y="0"/>
                  </a:moveTo>
                  <a:lnTo>
                    <a:pt x="0" y="0"/>
                  </a:lnTo>
                  <a:cubicBezTo>
                    <a:pt x="0" y="0"/>
                    <a:pt x="0" y="0"/>
                    <a:pt x="0" y="0"/>
                  </a:cubicBezTo>
                  <a:cubicBezTo>
                    <a:pt x="0" y="0"/>
                    <a:pt x="0" y="0"/>
                    <a:pt x="1" y="0"/>
                  </a:cubicBezTo>
                  <a:lnTo>
                    <a:pt x="0" y="0"/>
                  </a:ln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660" name="Freeform 1286">
              <a:extLst>
                <a:ext uri="{FF2B5EF4-FFF2-40B4-BE49-F238E27FC236}">
                  <a16:creationId xmlns:a16="http://schemas.microsoft.com/office/drawing/2014/main" id="{2DBE71D7-BAB7-405B-8DF3-EC34AEE344B3}"/>
                </a:ext>
              </a:extLst>
            </p:cNvPr>
            <p:cNvSpPr>
              <a:spLocks/>
            </p:cNvSpPr>
            <p:nvPr userDrawn="1"/>
          </p:nvSpPr>
          <p:spPr bwMode="auto">
            <a:xfrm>
              <a:off x="328" y="198"/>
              <a:ext cx="1" cy="2"/>
            </a:xfrm>
            <a:custGeom>
              <a:avLst/>
              <a:gdLst>
                <a:gd name="T0" fmla="*/ 2 w 4"/>
                <a:gd name="T1" fmla="*/ 0 h 3"/>
                <a:gd name="T2" fmla="*/ 2 w 4"/>
                <a:gd name="T3" fmla="*/ 0 h 3"/>
                <a:gd name="T4" fmla="*/ 4 w 4"/>
                <a:gd name="T5" fmla="*/ 2 h 3"/>
                <a:gd name="T6" fmla="*/ 2 w 4"/>
                <a:gd name="T7" fmla="*/ 3 h 3"/>
                <a:gd name="T8" fmla="*/ 0 w 4"/>
                <a:gd name="T9" fmla="*/ 2 h 3"/>
                <a:gd name="T10" fmla="*/ 2 w 4"/>
                <a:gd name="T11" fmla="*/ 0 h 3"/>
              </a:gdLst>
              <a:ahLst/>
              <a:cxnLst>
                <a:cxn ang="0">
                  <a:pos x="T0" y="T1"/>
                </a:cxn>
                <a:cxn ang="0">
                  <a:pos x="T2" y="T3"/>
                </a:cxn>
                <a:cxn ang="0">
                  <a:pos x="T4" y="T5"/>
                </a:cxn>
                <a:cxn ang="0">
                  <a:pos x="T6" y="T7"/>
                </a:cxn>
                <a:cxn ang="0">
                  <a:pos x="T8" y="T9"/>
                </a:cxn>
                <a:cxn ang="0">
                  <a:pos x="T10" y="T11"/>
                </a:cxn>
              </a:cxnLst>
              <a:rect l="0" t="0" r="r" b="b"/>
              <a:pathLst>
                <a:path w="4" h="3">
                  <a:moveTo>
                    <a:pt x="2" y="0"/>
                  </a:moveTo>
                  <a:lnTo>
                    <a:pt x="2" y="0"/>
                  </a:lnTo>
                  <a:cubicBezTo>
                    <a:pt x="3" y="0"/>
                    <a:pt x="4" y="1"/>
                    <a:pt x="4" y="2"/>
                  </a:cubicBezTo>
                  <a:cubicBezTo>
                    <a:pt x="4" y="3"/>
                    <a:pt x="3" y="3"/>
                    <a:pt x="2" y="3"/>
                  </a:cubicBezTo>
                  <a:cubicBezTo>
                    <a:pt x="1" y="3"/>
                    <a:pt x="0" y="3"/>
                    <a:pt x="0" y="2"/>
                  </a:cubicBezTo>
                  <a:cubicBezTo>
                    <a:pt x="0" y="1"/>
                    <a:pt x="1" y="0"/>
                    <a:pt x="2" y="0"/>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661" name="Freeform 1287">
              <a:extLst>
                <a:ext uri="{FF2B5EF4-FFF2-40B4-BE49-F238E27FC236}">
                  <a16:creationId xmlns:a16="http://schemas.microsoft.com/office/drawing/2014/main" id="{4F32B229-9455-4A99-B045-1B38CAB5484A}"/>
                </a:ext>
              </a:extLst>
            </p:cNvPr>
            <p:cNvSpPr>
              <a:spLocks/>
            </p:cNvSpPr>
            <p:nvPr userDrawn="1"/>
          </p:nvSpPr>
          <p:spPr bwMode="auto">
            <a:xfrm>
              <a:off x="325" y="199"/>
              <a:ext cx="2" cy="1"/>
            </a:xfrm>
            <a:custGeom>
              <a:avLst/>
              <a:gdLst>
                <a:gd name="T0" fmla="*/ 2 w 3"/>
                <a:gd name="T1" fmla="*/ 0 h 3"/>
                <a:gd name="T2" fmla="*/ 2 w 3"/>
                <a:gd name="T3" fmla="*/ 0 h 3"/>
                <a:gd name="T4" fmla="*/ 3 w 3"/>
                <a:gd name="T5" fmla="*/ 1 h 3"/>
                <a:gd name="T6" fmla="*/ 2 w 3"/>
                <a:gd name="T7" fmla="*/ 3 h 3"/>
                <a:gd name="T8" fmla="*/ 0 w 3"/>
                <a:gd name="T9" fmla="*/ 1 h 3"/>
                <a:gd name="T10" fmla="*/ 2 w 3"/>
                <a:gd name="T11" fmla="*/ 0 h 3"/>
              </a:gdLst>
              <a:ahLst/>
              <a:cxnLst>
                <a:cxn ang="0">
                  <a:pos x="T0" y="T1"/>
                </a:cxn>
                <a:cxn ang="0">
                  <a:pos x="T2" y="T3"/>
                </a:cxn>
                <a:cxn ang="0">
                  <a:pos x="T4" y="T5"/>
                </a:cxn>
                <a:cxn ang="0">
                  <a:pos x="T6" y="T7"/>
                </a:cxn>
                <a:cxn ang="0">
                  <a:pos x="T8" y="T9"/>
                </a:cxn>
                <a:cxn ang="0">
                  <a:pos x="T10" y="T11"/>
                </a:cxn>
              </a:cxnLst>
              <a:rect l="0" t="0" r="r" b="b"/>
              <a:pathLst>
                <a:path w="3" h="3">
                  <a:moveTo>
                    <a:pt x="2" y="0"/>
                  </a:moveTo>
                  <a:lnTo>
                    <a:pt x="2" y="0"/>
                  </a:lnTo>
                  <a:cubicBezTo>
                    <a:pt x="2" y="0"/>
                    <a:pt x="3" y="0"/>
                    <a:pt x="3" y="1"/>
                  </a:cubicBezTo>
                  <a:cubicBezTo>
                    <a:pt x="3" y="2"/>
                    <a:pt x="2" y="3"/>
                    <a:pt x="2" y="3"/>
                  </a:cubicBezTo>
                  <a:cubicBezTo>
                    <a:pt x="1" y="3"/>
                    <a:pt x="0" y="2"/>
                    <a:pt x="0" y="1"/>
                  </a:cubicBezTo>
                  <a:cubicBezTo>
                    <a:pt x="0" y="0"/>
                    <a:pt x="1" y="0"/>
                    <a:pt x="2" y="0"/>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662" name="Freeform 1288">
              <a:extLst>
                <a:ext uri="{FF2B5EF4-FFF2-40B4-BE49-F238E27FC236}">
                  <a16:creationId xmlns:a16="http://schemas.microsoft.com/office/drawing/2014/main" id="{EAED3A96-BE58-40B2-B717-F8407066A45B}"/>
                </a:ext>
              </a:extLst>
            </p:cNvPr>
            <p:cNvSpPr>
              <a:spLocks/>
            </p:cNvSpPr>
            <p:nvPr userDrawn="1"/>
          </p:nvSpPr>
          <p:spPr bwMode="auto">
            <a:xfrm>
              <a:off x="323" y="199"/>
              <a:ext cx="1" cy="1"/>
            </a:xfrm>
            <a:custGeom>
              <a:avLst/>
              <a:gdLst>
                <a:gd name="T0" fmla="*/ 2 w 3"/>
                <a:gd name="T1" fmla="*/ 0 h 3"/>
                <a:gd name="T2" fmla="*/ 2 w 3"/>
                <a:gd name="T3" fmla="*/ 0 h 3"/>
                <a:gd name="T4" fmla="*/ 3 w 3"/>
                <a:gd name="T5" fmla="*/ 1 h 3"/>
                <a:gd name="T6" fmla="*/ 2 w 3"/>
                <a:gd name="T7" fmla="*/ 3 h 3"/>
                <a:gd name="T8" fmla="*/ 0 w 3"/>
                <a:gd name="T9" fmla="*/ 1 h 3"/>
                <a:gd name="T10" fmla="*/ 2 w 3"/>
                <a:gd name="T11" fmla="*/ 0 h 3"/>
              </a:gdLst>
              <a:ahLst/>
              <a:cxnLst>
                <a:cxn ang="0">
                  <a:pos x="T0" y="T1"/>
                </a:cxn>
                <a:cxn ang="0">
                  <a:pos x="T2" y="T3"/>
                </a:cxn>
                <a:cxn ang="0">
                  <a:pos x="T4" y="T5"/>
                </a:cxn>
                <a:cxn ang="0">
                  <a:pos x="T6" y="T7"/>
                </a:cxn>
                <a:cxn ang="0">
                  <a:pos x="T8" y="T9"/>
                </a:cxn>
                <a:cxn ang="0">
                  <a:pos x="T10" y="T11"/>
                </a:cxn>
              </a:cxnLst>
              <a:rect l="0" t="0" r="r" b="b"/>
              <a:pathLst>
                <a:path w="3" h="3">
                  <a:moveTo>
                    <a:pt x="2" y="0"/>
                  </a:moveTo>
                  <a:lnTo>
                    <a:pt x="2" y="0"/>
                  </a:lnTo>
                  <a:cubicBezTo>
                    <a:pt x="3" y="0"/>
                    <a:pt x="3" y="1"/>
                    <a:pt x="3" y="1"/>
                  </a:cubicBezTo>
                  <a:cubicBezTo>
                    <a:pt x="3" y="2"/>
                    <a:pt x="3" y="3"/>
                    <a:pt x="2" y="3"/>
                  </a:cubicBezTo>
                  <a:cubicBezTo>
                    <a:pt x="1" y="3"/>
                    <a:pt x="0" y="2"/>
                    <a:pt x="0" y="1"/>
                  </a:cubicBezTo>
                  <a:cubicBezTo>
                    <a:pt x="0" y="1"/>
                    <a:pt x="1" y="0"/>
                    <a:pt x="2" y="0"/>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663" name="Freeform 1289">
              <a:extLst>
                <a:ext uri="{FF2B5EF4-FFF2-40B4-BE49-F238E27FC236}">
                  <a16:creationId xmlns:a16="http://schemas.microsoft.com/office/drawing/2014/main" id="{686A5882-1D34-4340-9EF3-498B5DE2BB7A}"/>
                </a:ext>
              </a:extLst>
            </p:cNvPr>
            <p:cNvSpPr>
              <a:spLocks/>
            </p:cNvSpPr>
            <p:nvPr userDrawn="1"/>
          </p:nvSpPr>
          <p:spPr bwMode="auto">
            <a:xfrm>
              <a:off x="321" y="199"/>
              <a:ext cx="1" cy="1"/>
            </a:xfrm>
            <a:custGeom>
              <a:avLst/>
              <a:gdLst>
                <a:gd name="T0" fmla="*/ 1 w 2"/>
                <a:gd name="T1" fmla="*/ 0 h 3"/>
                <a:gd name="T2" fmla="*/ 1 w 2"/>
                <a:gd name="T3" fmla="*/ 0 h 3"/>
                <a:gd name="T4" fmla="*/ 2 w 2"/>
                <a:gd name="T5" fmla="*/ 1 h 3"/>
                <a:gd name="T6" fmla="*/ 1 w 2"/>
                <a:gd name="T7" fmla="*/ 3 h 3"/>
                <a:gd name="T8" fmla="*/ 0 w 2"/>
                <a:gd name="T9" fmla="*/ 1 h 3"/>
                <a:gd name="T10" fmla="*/ 1 w 2"/>
                <a:gd name="T11" fmla="*/ 0 h 3"/>
              </a:gdLst>
              <a:ahLst/>
              <a:cxnLst>
                <a:cxn ang="0">
                  <a:pos x="T0" y="T1"/>
                </a:cxn>
                <a:cxn ang="0">
                  <a:pos x="T2" y="T3"/>
                </a:cxn>
                <a:cxn ang="0">
                  <a:pos x="T4" y="T5"/>
                </a:cxn>
                <a:cxn ang="0">
                  <a:pos x="T6" y="T7"/>
                </a:cxn>
                <a:cxn ang="0">
                  <a:pos x="T8" y="T9"/>
                </a:cxn>
                <a:cxn ang="0">
                  <a:pos x="T10" y="T11"/>
                </a:cxn>
              </a:cxnLst>
              <a:rect l="0" t="0" r="r" b="b"/>
              <a:pathLst>
                <a:path w="2" h="3">
                  <a:moveTo>
                    <a:pt x="1" y="0"/>
                  </a:moveTo>
                  <a:lnTo>
                    <a:pt x="1" y="0"/>
                  </a:lnTo>
                  <a:cubicBezTo>
                    <a:pt x="2" y="0"/>
                    <a:pt x="2" y="1"/>
                    <a:pt x="2" y="1"/>
                  </a:cubicBezTo>
                  <a:cubicBezTo>
                    <a:pt x="2" y="2"/>
                    <a:pt x="2" y="3"/>
                    <a:pt x="1" y="3"/>
                  </a:cubicBezTo>
                  <a:cubicBezTo>
                    <a:pt x="0" y="3"/>
                    <a:pt x="0" y="2"/>
                    <a:pt x="0" y="1"/>
                  </a:cubicBezTo>
                  <a:cubicBezTo>
                    <a:pt x="0" y="1"/>
                    <a:pt x="0" y="0"/>
                    <a:pt x="1" y="0"/>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664" name="Freeform 1290">
              <a:extLst>
                <a:ext uri="{FF2B5EF4-FFF2-40B4-BE49-F238E27FC236}">
                  <a16:creationId xmlns:a16="http://schemas.microsoft.com/office/drawing/2014/main" id="{C87F30E5-4E1C-457E-94E5-27DC9B180407}"/>
                </a:ext>
              </a:extLst>
            </p:cNvPr>
            <p:cNvSpPr>
              <a:spLocks/>
            </p:cNvSpPr>
            <p:nvPr userDrawn="1"/>
          </p:nvSpPr>
          <p:spPr bwMode="auto">
            <a:xfrm>
              <a:off x="320" y="200"/>
              <a:ext cx="0" cy="1"/>
            </a:xfrm>
            <a:custGeom>
              <a:avLst/>
              <a:gdLst>
                <a:gd name="T0" fmla="*/ 1 w 2"/>
                <a:gd name="T1" fmla="*/ 0 h 3"/>
                <a:gd name="T2" fmla="*/ 1 w 2"/>
                <a:gd name="T3" fmla="*/ 0 h 3"/>
                <a:gd name="T4" fmla="*/ 2 w 2"/>
                <a:gd name="T5" fmla="*/ 2 h 3"/>
                <a:gd name="T6" fmla="*/ 1 w 2"/>
                <a:gd name="T7" fmla="*/ 3 h 3"/>
                <a:gd name="T8" fmla="*/ 0 w 2"/>
                <a:gd name="T9" fmla="*/ 2 h 3"/>
                <a:gd name="T10" fmla="*/ 1 w 2"/>
                <a:gd name="T11" fmla="*/ 0 h 3"/>
              </a:gdLst>
              <a:ahLst/>
              <a:cxnLst>
                <a:cxn ang="0">
                  <a:pos x="T0" y="T1"/>
                </a:cxn>
                <a:cxn ang="0">
                  <a:pos x="T2" y="T3"/>
                </a:cxn>
                <a:cxn ang="0">
                  <a:pos x="T4" y="T5"/>
                </a:cxn>
                <a:cxn ang="0">
                  <a:pos x="T6" y="T7"/>
                </a:cxn>
                <a:cxn ang="0">
                  <a:pos x="T8" y="T9"/>
                </a:cxn>
                <a:cxn ang="0">
                  <a:pos x="T10" y="T11"/>
                </a:cxn>
              </a:cxnLst>
              <a:rect l="0" t="0" r="r" b="b"/>
              <a:pathLst>
                <a:path w="2" h="3">
                  <a:moveTo>
                    <a:pt x="1" y="0"/>
                  </a:moveTo>
                  <a:lnTo>
                    <a:pt x="1" y="0"/>
                  </a:lnTo>
                  <a:cubicBezTo>
                    <a:pt x="1" y="0"/>
                    <a:pt x="2" y="1"/>
                    <a:pt x="2" y="2"/>
                  </a:cubicBezTo>
                  <a:cubicBezTo>
                    <a:pt x="2" y="2"/>
                    <a:pt x="1" y="3"/>
                    <a:pt x="1" y="3"/>
                  </a:cubicBezTo>
                  <a:cubicBezTo>
                    <a:pt x="0" y="3"/>
                    <a:pt x="0" y="2"/>
                    <a:pt x="0" y="2"/>
                  </a:cubicBezTo>
                  <a:cubicBezTo>
                    <a:pt x="0" y="1"/>
                    <a:pt x="0" y="0"/>
                    <a:pt x="1" y="0"/>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665" name="Freeform 1291">
              <a:extLst>
                <a:ext uri="{FF2B5EF4-FFF2-40B4-BE49-F238E27FC236}">
                  <a16:creationId xmlns:a16="http://schemas.microsoft.com/office/drawing/2014/main" id="{72370482-7B87-4038-AFA4-D6341FB96E5B}"/>
                </a:ext>
              </a:extLst>
            </p:cNvPr>
            <p:cNvSpPr>
              <a:spLocks/>
            </p:cNvSpPr>
            <p:nvPr userDrawn="1"/>
          </p:nvSpPr>
          <p:spPr bwMode="auto">
            <a:xfrm>
              <a:off x="320" y="177"/>
              <a:ext cx="0" cy="2"/>
            </a:xfrm>
            <a:custGeom>
              <a:avLst/>
              <a:gdLst>
                <a:gd name="T0" fmla="*/ 2 w 2"/>
                <a:gd name="T1" fmla="*/ 0 h 5"/>
                <a:gd name="T2" fmla="*/ 2 w 2"/>
                <a:gd name="T3" fmla="*/ 0 h 5"/>
                <a:gd name="T4" fmla="*/ 2 w 2"/>
                <a:gd name="T5" fmla="*/ 5 h 5"/>
                <a:gd name="T6" fmla="*/ 0 w 2"/>
                <a:gd name="T7" fmla="*/ 3 h 5"/>
                <a:gd name="T8" fmla="*/ 2 w 2"/>
                <a:gd name="T9" fmla="*/ 0 h 5"/>
              </a:gdLst>
              <a:ahLst/>
              <a:cxnLst>
                <a:cxn ang="0">
                  <a:pos x="T0" y="T1"/>
                </a:cxn>
                <a:cxn ang="0">
                  <a:pos x="T2" y="T3"/>
                </a:cxn>
                <a:cxn ang="0">
                  <a:pos x="T4" y="T5"/>
                </a:cxn>
                <a:cxn ang="0">
                  <a:pos x="T6" y="T7"/>
                </a:cxn>
                <a:cxn ang="0">
                  <a:pos x="T8" y="T9"/>
                </a:cxn>
              </a:cxnLst>
              <a:rect l="0" t="0" r="r" b="b"/>
              <a:pathLst>
                <a:path w="2" h="5">
                  <a:moveTo>
                    <a:pt x="2" y="0"/>
                  </a:moveTo>
                  <a:lnTo>
                    <a:pt x="2" y="0"/>
                  </a:lnTo>
                  <a:cubicBezTo>
                    <a:pt x="1" y="2"/>
                    <a:pt x="1" y="3"/>
                    <a:pt x="2" y="5"/>
                  </a:cubicBezTo>
                  <a:lnTo>
                    <a:pt x="0" y="3"/>
                  </a:lnTo>
                  <a:lnTo>
                    <a:pt x="2" y="0"/>
                  </a:lnTo>
                  <a:close/>
                </a:path>
              </a:pathLst>
            </a:custGeom>
            <a:solidFill>
              <a:srgbClr val="000000"/>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666" name="Freeform 1292">
              <a:extLst>
                <a:ext uri="{FF2B5EF4-FFF2-40B4-BE49-F238E27FC236}">
                  <a16:creationId xmlns:a16="http://schemas.microsoft.com/office/drawing/2014/main" id="{AE52E95B-CAC1-43CB-B7B9-83190915EE03}"/>
                </a:ext>
              </a:extLst>
            </p:cNvPr>
            <p:cNvSpPr>
              <a:spLocks/>
            </p:cNvSpPr>
            <p:nvPr userDrawn="1"/>
          </p:nvSpPr>
          <p:spPr bwMode="auto">
            <a:xfrm>
              <a:off x="317" y="180"/>
              <a:ext cx="2" cy="1"/>
            </a:xfrm>
            <a:custGeom>
              <a:avLst/>
              <a:gdLst>
                <a:gd name="T0" fmla="*/ 3 w 3"/>
                <a:gd name="T1" fmla="*/ 0 h 4"/>
                <a:gd name="T2" fmla="*/ 3 w 3"/>
                <a:gd name="T3" fmla="*/ 0 h 4"/>
                <a:gd name="T4" fmla="*/ 2 w 3"/>
                <a:gd name="T5" fmla="*/ 4 h 4"/>
                <a:gd name="T6" fmla="*/ 0 w 3"/>
                <a:gd name="T7" fmla="*/ 2 h 4"/>
                <a:gd name="T8" fmla="*/ 3 w 3"/>
                <a:gd name="T9" fmla="*/ 0 h 4"/>
              </a:gdLst>
              <a:ahLst/>
              <a:cxnLst>
                <a:cxn ang="0">
                  <a:pos x="T0" y="T1"/>
                </a:cxn>
                <a:cxn ang="0">
                  <a:pos x="T2" y="T3"/>
                </a:cxn>
                <a:cxn ang="0">
                  <a:pos x="T4" y="T5"/>
                </a:cxn>
                <a:cxn ang="0">
                  <a:pos x="T6" y="T7"/>
                </a:cxn>
                <a:cxn ang="0">
                  <a:pos x="T8" y="T9"/>
                </a:cxn>
              </a:cxnLst>
              <a:rect l="0" t="0" r="r" b="b"/>
              <a:pathLst>
                <a:path w="3" h="4">
                  <a:moveTo>
                    <a:pt x="3" y="0"/>
                  </a:moveTo>
                  <a:lnTo>
                    <a:pt x="3" y="0"/>
                  </a:lnTo>
                  <a:cubicBezTo>
                    <a:pt x="1" y="1"/>
                    <a:pt x="1" y="2"/>
                    <a:pt x="2" y="4"/>
                  </a:cubicBezTo>
                  <a:lnTo>
                    <a:pt x="0" y="2"/>
                  </a:lnTo>
                  <a:lnTo>
                    <a:pt x="3" y="0"/>
                  </a:lnTo>
                  <a:close/>
                </a:path>
              </a:pathLst>
            </a:custGeom>
            <a:solidFill>
              <a:srgbClr val="000000"/>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667" name="Freeform 1293">
              <a:extLst>
                <a:ext uri="{FF2B5EF4-FFF2-40B4-BE49-F238E27FC236}">
                  <a16:creationId xmlns:a16="http://schemas.microsoft.com/office/drawing/2014/main" id="{8BDEBA77-B68E-4FFE-B1BD-29CCF59C2629}"/>
                </a:ext>
              </a:extLst>
            </p:cNvPr>
            <p:cNvSpPr>
              <a:spLocks/>
            </p:cNvSpPr>
            <p:nvPr userDrawn="1"/>
          </p:nvSpPr>
          <p:spPr bwMode="auto">
            <a:xfrm>
              <a:off x="315" y="182"/>
              <a:ext cx="1" cy="3"/>
            </a:xfrm>
            <a:custGeom>
              <a:avLst/>
              <a:gdLst>
                <a:gd name="T0" fmla="*/ 2 w 2"/>
                <a:gd name="T1" fmla="*/ 0 h 5"/>
                <a:gd name="T2" fmla="*/ 2 w 2"/>
                <a:gd name="T3" fmla="*/ 0 h 5"/>
                <a:gd name="T4" fmla="*/ 2 w 2"/>
                <a:gd name="T5" fmla="*/ 5 h 5"/>
                <a:gd name="T6" fmla="*/ 0 w 2"/>
                <a:gd name="T7" fmla="*/ 3 h 5"/>
                <a:gd name="T8" fmla="*/ 2 w 2"/>
                <a:gd name="T9" fmla="*/ 0 h 5"/>
              </a:gdLst>
              <a:ahLst/>
              <a:cxnLst>
                <a:cxn ang="0">
                  <a:pos x="T0" y="T1"/>
                </a:cxn>
                <a:cxn ang="0">
                  <a:pos x="T2" y="T3"/>
                </a:cxn>
                <a:cxn ang="0">
                  <a:pos x="T4" y="T5"/>
                </a:cxn>
                <a:cxn ang="0">
                  <a:pos x="T6" y="T7"/>
                </a:cxn>
                <a:cxn ang="0">
                  <a:pos x="T8" y="T9"/>
                </a:cxn>
              </a:cxnLst>
              <a:rect l="0" t="0" r="r" b="b"/>
              <a:pathLst>
                <a:path w="2" h="5">
                  <a:moveTo>
                    <a:pt x="2" y="0"/>
                  </a:moveTo>
                  <a:lnTo>
                    <a:pt x="2" y="0"/>
                  </a:lnTo>
                  <a:cubicBezTo>
                    <a:pt x="1" y="1"/>
                    <a:pt x="1" y="3"/>
                    <a:pt x="2" y="5"/>
                  </a:cubicBezTo>
                  <a:lnTo>
                    <a:pt x="0" y="3"/>
                  </a:lnTo>
                  <a:lnTo>
                    <a:pt x="2" y="0"/>
                  </a:lnTo>
                  <a:close/>
                </a:path>
              </a:pathLst>
            </a:custGeom>
            <a:solidFill>
              <a:srgbClr val="000000"/>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668" name="Freeform 1294">
              <a:extLst>
                <a:ext uri="{FF2B5EF4-FFF2-40B4-BE49-F238E27FC236}">
                  <a16:creationId xmlns:a16="http://schemas.microsoft.com/office/drawing/2014/main" id="{9105658A-9055-4246-A2F6-CE4A8704399E}"/>
                </a:ext>
              </a:extLst>
            </p:cNvPr>
            <p:cNvSpPr>
              <a:spLocks/>
            </p:cNvSpPr>
            <p:nvPr userDrawn="1"/>
          </p:nvSpPr>
          <p:spPr bwMode="auto">
            <a:xfrm>
              <a:off x="314" y="185"/>
              <a:ext cx="1" cy="2"/>
            </a:xfrm>
            <a:custGeom>
              <a:avLst/>
              <a:gdLst>
                <a:gd name="T0" fmla="*/ 2 w 2"/>
                <a:gd name="T1" fmla="*/ 0 h 4"/>
                <a:gd name="T2" fmla="*/ 2 w 2"/>
                <a:gd name="T3" fmla="*/ 0 h 4"/>
                <a:gd name="T4" fmla="*/ 2 w 2"/>
                <a:gd name="T5" fmla="*/ 4 h 4"/>
                <a:gd name="T6" fmla="*/ 0 w 2"/>
                <a:gd name="T7" fmla="*/ 2 h 4"/>
                <a:gd name="T8" fmla="*/ 2 w 2"/>
                <a:gd name="T9" fmla="*/ 0 h 4"/>
              </a:gdLst>
              <a:ahLst/>
              <a:cxnLst>
                <a:cxn ang="0">
                  <a:pos x="T0" y="T1"/>
                </a:cxn>
                <a:cxn ang="0">
                  <a:pos x="T2" y="T3"/>
                </a:cxn>
                <a:cxn ang="0">
                  <a:pos x="T4" y="T5"/>
                </a:cxn>
                <a:cxn ang="0">
                  <a:pos x="T6" y="T7"/>
                </a:cxn>
                <a:cxn ang="0">
                  <a:pos x="T8" y="T9"/>
                </a:cxn>
              </a:cxnLst>
              <a:rect l="0" t="0" r="r" b="b"/>
              <a:pathLst>
                <a:path w="2" h="4">
                  <a:moveTo>
                    <a:pt x="2" y="0"/>
                  </a:moveTo>
                  <a:lnTo>
                    <a:pt x="2" y="0"/>
                  </a:lnTo>
                  <a:cubicBezTo>
                    <a:pt x="1" y="1"/>
                    <a:pt x="1" y="2"/>
                    <a:pt x="2" y="4"/>
                  </a:cubicBezTo>
                  <a:lnTo>
                    <a:pt x="0" y="2"/>
                  </a:lnTo>
                  <a:lnTo>
                    <a:pt x="2" y="0"/>
                  </a:lnTo>
                  <a:close/>
                </a:path>
              </a:pathLst>
            </a:custGeom>
            <a:solidFill>
              <a:srgbClr val="000000"/>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669" name="Freeform 1295">
              <a:extLst>
                <a:ext uri="{FF2B5EF4-FFF2-40B4-BE49-F238E27FC236}">
                  <a16:creationId xmlns:a16="http://schemas.microsoft.com/office/drawing/2014/main" id="{541B789E-1DEC-411D-B55D-8853D82023EE}"/>
                </a:ext>
              </a:extLst>
            </p:cNvPr>
            <p:cNvSpPr>
              <a:spLocks/>
            </p:cNvSpPr>
            <p:nvPr userDrawn="1"/>
          </p:nvSpPr>
          <p:spPr bwMode="auto">
            <a:xfrm>
              <a:off x="317" y="185"/>
              <a:ext cx="1" cy="2"/>
            </a:xfrm>
            <a:custGeom>
              <a:avLst/>
              <a:gdLst>
                <a:gd name="T0" fmla="*/ 2 w 2"/>
                <a:gd name="T1" fmla="*/ 0 h 5"/>
                <a:gd name="T2" fmla="*/ 2 w 2"/>
                <a:gd name="T3" fmla="*/ 0 h 5"/>
                <a:gd name="T4" fmla="*/ 2 w 2"/>
                <a:gd name="T5" fmla="*/ 5 h 5"/>
                <a:gd name="T6" fmla="*/ 0 w 2"/>
                <a:gd name="T7" fmla="*/ 3 h 5"/>
                <a:gd name="T8" fmla="*/ 2 w 2"/>
                <a:gd name="T9" fmla="*/ 0 h 5"/>
              </a:gdLst>
              <a:ahLst/>
              <a:cxnLst>
                <a:cxn ang="0">
                  <a:pos x="T0" y="T1"/>
                </a:cxn>
                <a:cxn ang="0">
                  <a:pos x="T2" y="T3"/>
                </a:cxn>
                <a:cxn ang="0">
                  <a:pos x="T4" y="T5"/>
                </a:cxn>
                <a:cxn ang="0">
                  <a:pos x="T6" y="T7"/>
                </a:cxn>
                <a:cxn ang="0">
                  <a:pos x="T8" y="T9"/>
                </a:cxn>
              </a:cxnLst>
              <a:rect l="0" t="0" r="r" b="b"/>
              <a:pathLst>
                <a:path w="2" h="5">
                  <a:moveTo>
                    <a:pt x="2" y="0"/>
                  </a:moveTo>
                  <a:lnTo>
                    <a:pt x="2" y="0"/>
                  </a:lnTo>
                  <a:cubicBezTo>
                    <a:pt x="1" y="2"/>
                    <a:pt x="1" y="3"/>
                    <a:pt x="2" y="5"/>
                  </a:cubicBezTo>
                  <a:lnTo>
                    <a:pt x="0" y="3"/>
                  </a:lnTo>
                  <a:lnTo>
                    <a:pt x="2" y="0"/>
                  </a:lnTo>
                  <a:close/>
                </a:path>
              </a:pathLst>
            </a:custGeom>
            <a:solidFill>
              <a:srgbClr val="000000"/>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670" name="Freeform 1296">
              <a:extLst>
                <a:ext uri="{FF2B5EF4-FFF2-40B4-BE49-F238E27FC236}">
                  <a16:creationId xmlns:a16="http://schemas.microsoft.com/office/drawing/2014/main" id="{F9622F73-7DDD-4E12-A8B7-8D6C64968537}"/>
                </a:ext>
              </a:extLst>
            </p:cNvPr>
            <p:cNvSpPr>
              <a:spLocks/>
            </p:cNvSpPr>
            <p:nvPr userDrawn="1"/>
          </p:nvSpPr>
          <p:spPr bwMode="auto">
            <a:xfrm>
              <a:off x="321" y="184"/>
              <a:ext cx="2" cy="2"/>
            </a:xfrm>
            <a:custGeom>
              <a:avLst/>
              <a:gdLst>
                <a:gd name="T0" fmla="*/ 2 w 3"/>
                <a:gd name="T1" fmla="*/ 0 h 4"/>
                <a:gd name="T2" fmla="*/ 2 w 3"/>
                <a:gd name="T3" fmla="*/ 0 h 4"/>
                <a:gd name="T4" fmla="*/ 3 w 3"/>
                <a:gd name="T5" fmla="*/ 4 h 4"/>
                <a:gd name="T6" fmla="*/ 0 w 3"/>
                <a:gd name="T7" fmla="*/ 2 h 4"/>
                <a:gd name="T8" fmla="*/ 2 w 3"/>
                <a:gd name="T9" fmla="*/ 0 h 4"/>
              </a:gdLst>
              <a:ahLst/>
              <a:cxnLst>
                <a:cxn ang="0">
                  <a:pos x="T0" y="T1"/>
                </a:cxn>
                <a:cxn ang="0">
                  <a:pos x="T2" y="T3"/>
                </a:cxn>
                <a:cxn ang="0">
                  <a:pos x="T4" y="T5"/>
                </a:cxn>
                <a:cxn ang="0">
                  <a:pos x="T6" y="T7"/>
                </a:cxn>
                <a:cxn ang="0">
                  <a:pos x="T8" y="T9"/>
                </a:cxn>
              </a:cxnLst>
              <a:rect l="0" t="0" r="r" b="b"/>
              <a:pathLst>
                <a:path w="3" h="4">
                  <a:moveTo>
                    <a:pt x="2" y="0"/>
                  </a:moveTo>
                  <a:lnTo>
                    <a:pt x="2" y="0"/>
                  </a:lnTo>
                  <a:cubicBezTo>
                    <a:pt x="1" y="1"/>
                    <a:pt x="1" y="3"/>
                    <a:pt x="3" y="4"/>
                  </a:cubicBezTo>
                  <a:lnTo>
                    <a:pt x="0" y="2"/>
                  </a:lnTo>
                  <a:lnTo>
                    <a:pt x="2" y="0"/>
                  </a:lnTo>
                  <a:close/>
                </a:path>
              </a:pathLst>
            </a:custGeom>
            <a:solidFill>
              <a:srgbClr val="000000"/>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671" name="Freeform 1297">
              <a:extLst>
                <a:ext uri="{FF2B5EF4-FFF2-40B4-BE49-F238E27FC236}">
                  <a16:creationId xmlns:a16="http://schemas.microsoft.com/office/drawing/2014/main" id="{53B79766-18C7-457E-BB2F-1273BABBE32A}"/>
                </a:ext>
              </a:extLst>
            </p:cNvPr>
            <p:cNvSpPr>
              <a:spLocks/>
            </p:cNvSpPr>
            <p:nvPr userDrawn="1"/>
          </p:nvSpPr>
          <p:spPr bwMode="auto">
            <a:xfrm>
              <a:off x="320" y="182"/>
              <a:ext cx="0" cy="2"/>
            </a:xfrm>
            <a:custGeom>
              <a:avLst/>
              <a:gdLst>
                <a:gd name="T0" fmla="*/ 2 w 2"/>
                <a:gd name="T1" fmla="*/ 0 h 5"/>
                <a:gd name="T2" fmla="*/ 2 w 2"/>
                <a:gd name="T3" fmla="*/ 0 h 5"/>
                <a:gd name="T4" fmla="*/ 2 w 2"/>
                <a:gd name="T5" fmla="*/ 5 h 5"/>
                <a:gd name="T6" fmla="*/ 0 w 2"/>
                <a:gd name="T7" fmla="*/ 3 h 5"/>
                <a:gd name="T8" fmla="*/ 2 w 2"/>
                <a:gd name="T9" fmla="*/ 0 h 5"/>
              </a:gdLst>
              <a:ahLst/>
              <a:cxnLst>
                <a:cxn ang="0">
                  <a:pos x="T0" y="T1"/>
                </a:cxn>
                <a:cxn ang="0">
                  <a:pos x="T2" y="T3"/>
                </a:cxn>
                <a:cxn ang="0">
                  <a:pos x="T4" y="T5"/>
                </a:cxn>
                <a:cxn ang="0">
                  <a:pos x="T6" y="T7"/>
                </a:cxn>
                <a:cxn ang="0">
                  <a:pos x="T8" y="T9"/>
                </a:cxn>
              </a:cxnLst>
              <a:rect l="0" t="0" r="r" b="b"/>
              <a:pathLst>
                <a:path w="2" h="5">
                  <a:moveTo>
                    <a:pt x="2" y="0"/>
                  </a:moveTo>
                  <a:lnTo>
                    <a:pt x="2" y="0"/>
                  </a:lnTo>
                  <a:cubicBezTo>
                    <a:pt x="1" y="1"/>
                    <a:pt x="1" y="3"/>
                    <a:pt x="2" y="5"/>
                  </a:cubicBezTo>
                  <a:lnTo>
                    <a:pt x="0" y="3"/>
                  </a:lnTo>
                  <a:lnTo>
                    <a:pt x="2" y="0"/>
                  </a:lnTo>
                  <a:close/>
                </a:path>
              </a:pathLst>
            </a:custGeom>
            <a:solidFill>
              <a:srgbClr val="000000"/>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672" name="Freeform 1298">
              <a:extLst>
                <a:ext uri="{FF2B5EF4-FFF2-40B4-BE49-F238E27FC236}">
                  <a16:creationId xmlns:a16="http://schemas.microsoft.com/office/drawing/2014/main" id="{23B613D1-975A-4A09-91AA-DB76EB810860}"/>
                </a:ext>
              </a:extLst>
            </p:cNvPr>
            <p:cNvSpPr>
              <a:spLocks/>
            </p:cNvSpPr>
            <p:nvPr userDrawn="1"/>
          </p:nvSpPr>
          <p:spPr bwMode="auto">
            <a:xfrm>
              <a:off x="321" y="180"/>
              <a:ext cx="1" cy="1"/>
            </a:xfrm>
            <a:custGeom>
              <a:avLst/>
              <a:gdLst>
                <a:gd name="T0" fmla="*/ 2 w 2"/>
                <a:gd name="T1" fmla="*/ 0 h 4"/>
                <a:gd name="T2" fmla="*/ 2 w 2"/>
                <a:gd name="T3" fmla="*/ 0 h 4"/>
                <a:gd name="T4" fmla="*/ 2 w 2"/>
                <a:gd name="T5" fmla="*/ 4 h 4"/>
                <a:gd name="T6" fmla="*/ 0 w 2"/>
                <a:gd name="T7" fmla="*/ 2 h 4"/>
                <a:gd name="T8" fmla="*/ 2 w 2"/>
                <a:gd name="T9" fmla="*/ 0 h 4"/>
              </a:gdLst>
              <a:ahLst/>
              <a:cxnLst>
                <a:cxn ang="0">
                  <a:pos x="T0" y="T1"/>
                </a:cxn>
                <a:cxn ang="0">
                  <a:pos x="T2" y="T3"/>
                </a:cxn>
                <a:cxn ang="0">
                  <a:pos x="T4" y="T5"/>
                </a:cxn>
                <a:cxn ang="0">
                  <a:pos x="T6" y="T7"/>
                </a:cxn>
                <a:cxn ang="0">
                  <a:pos x="T8" y="T9"/>
                </a:cxn>
              </a:cxnLst>
              <a:rect l="0" t="0" r="r" b="b"/>
              <a:pathLst>
                <a:path w="2" h="4">
                  <a:moveTo>
                    <a:pt x="2" y="0"/>
                  </a:moveTo>
                  <a:lnTo>
                    <a:pt x="2" y="0"/>
                  </a:lnTo>
                  <a:cubicBezTo>
                    <a:pt x="1" y="1"/>
                    <a:pt x="1" y="2"/>
                    <a:pt x="2" y="4"/>
                  </a:cubicBezTo>
                  <a:lnTo>
                    <a:pt x="0" y="2"/>
                  </a:lnTo>
                  <a:lnTo>
                    <a:pt x="2" y="0"/>
                  </a:lnTo>
                  <a:close/>
                </a:path>
              </a:pathLst>
            </a:custGeom>
            <a:solidFill>
              <a:srgbClr val="000000"/>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673" name="Freeform 1299">
              <a:extLst>
                <a:ext uri="{FF2B5EF4-FFF2-40B4-BE49-F238E27FC236}">
                  <a16:creationId xmlns:a16="http://schemas.microsoft.com/office/drawing/2014/main" id="{DF84DCBD-5A47-4658-B812-E730DAD47D54}"/>
                </a:ext>
              </a:extLst>
            </p:cNvPr>
            <p:cNvSpPr>
              <a:spLocks/>
            </p:cNvSpPr>
            <p:nvPr userDrawn="1"/>
          </p:nvSpPr>
          <p:spPr bwMode="auto">
            <a:xfrm>
              <a:off x="318" y="174"/>
              <a:ext cx="1" cy="2"/>
            </a:xfrm>
            <a:custGeom>
              <a:avLst/>
              <a:gdLst>
                <a:gd name="T0" fmla="*/ 2 w 2"/>
                <a:gd name="T1" fmla="*/ 0 h 5"/>
                <a:gd name="T2" fmla="*/ 2 w 2"/>
                <a:gd name="T3" fmla="*/ 0 h 5"/>
                <a:gd name="T4" fmla="*/ 1 w 2"/>
                <a:gd name="T5" fmla="*/ 5 h 5"/>
                <a:gd name="T6" fmla="*/ 0 w 2"/>
                <a:gd name="T7" fmla="*/ 2 h 5"/>
                <a:gd name="T8" fmla="*/ 2 w 2"/>
                <a:gd name="T9" fmla="*/ 0 h 5"/>
              </a:gdLst>
              <a:ahLst/>
              <a:cxnLst>
                <a:cxn ang="0">
                  <a:pos x="T0" y="T1"/>
                </a:cxn>
                <a:cxn ang="0">
                  <a:pos x="T2" y="T3"/>
                </a:cxn>
                <a:cxn ang="0">
                  <a:pos x="T4" y="T5"/>
                </a:cxn>
                <a:cxn ang="0">
                  <a:pos x="T6" y="T7"/>
                </a:cxn>
                <a:cxn ang="0">
                  <a:pos x="T8" y="T9"/>
                </a:cxn>
              </a:cxnLst>
              <a:rect l="0" t="0" r="r" b="b"/>
              <a:pathLst>
                <a:path w="2" h="5">
                  <a:moveTo>
                    <a:pt x="2" y="0"/>
                  </a:moveTo>
                  <a:lnTo>
                    <a:pt x="2" y="0"/>
                  </a:lnTo>
                  <a:cubicBezTo>
                    <a:pt x="1" y="1"/>
                    <a:pt x="1" y="3"/>
                    <a:pt x="1" y="5"/>
                  </a:cubicBezTo>
                  <a:lnTo>
                    <a:pt x="0" y="2"/>
                  </a:lnTo>
                  <a:lnTo>
                    <a:pt x="2" y="0"/>
                  </a:lnTo>
                  <a:close/>
                </a:path>
              </a:pathLst>
            </a:custGeom>
            <a:solidFill>
              <a:srgbClr val="000000"/>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674" name="Freeform 1300">
              <a:extLst>
                <a:ext uri="{FF2B5EF4-FFF2-40B4-BE49-F238E27FC236}">
                  <a16:creationId xmlns:a16="http://schemas.microsoft.com/office/drawing/2014/main" id="{58CEFC52-6F4F-4E88-9BCD-C7F457548E34}"/>
                </a:ext>
              </a:extLst>
            </p:cNvPr>
            <p:cNvSpPr>
              <a:spLocks/>
            </p:cNvSpPr>
            <p:nvPr userDrawn="1"/>
          </p:nvSpPr>
          <p:spPr bwMode="auto">
            <a:xfrm>
              <a:off x="315" y="177"/>
              <a:ext cx="1" cy="2"/>
            </a:xfrm>
            <a:custGeom>
              <a:avLst/>
              <a:gdLst>
                <a:gd name="T0" fmla="*/ 2 w 2"/>
                <a:gd name="T1" fmla="*/ 0 h 4"/>
                <a:gd name="T2" fmla="*/ 2 w 2"/>
                <a:gd name="T3" fmla="*/ 0 h 4"/>
                <a:gd name="T4" fmla="*/ 2 w 2"/>
                <a:gd name="T5" fmla="*/ 4 h 4"/>
                <a:gd name="T6" fmla="*/ 0 w 2"/>
                <a:gd name="T7" fmla="*/ 2 h 4"/>
                <a:gd name="T8" fmla="*/ 2 w 2"/>
                <a:gd name="T9" fmla="*/ 0 h 4"/>
              </a:gdLst>
              <a:ahLst/>
              <a:cxnLst>
                <a:cxn ang="0">
                  <a:pos x="T0" y="T1"/>
                </a:cxn>
                <a:cxn ang="0">
                  <a:pos x="T2" y="T3"/>
                </a:cxn>
                <a:cxn ang="0">
                  <a:pos x="T4" y="T5"/>
                </a:cxn>
                <a:cxn ang="0">
                  <a:pos x="T6" y="T7"/>
                </a:cxn>
                <a:cxn ang="0">
                  <a:pos x="T8" y="T9"/>
                </a:cxn>
              </a:cxnLst>
              <a:rect l="0" t="0" r="r" b="b"/>
              <a:pathLst>
                <a:path w="2" h="4">
                  <a:moveTo>
                    <a:pt x="2" y="0"/>
                  </a:moveTo>
                  <a:lnTo>
                    <a:pt x="2" y="0"/>
                  </a:lnTo>
                  <a:cubicBezTo>
                    <a:pt x="1" y="1"/>
                    <a:pt x="1" y="3"/>
                    <a:pt x="2" y="4"/>
                  </a:cubicBezTo>
                  <a:lnTo>
                    <a:pt x="0" y="2"/>
                  </a:lnTo>
                  <a:lnTo>
                    <a:pt x="2" y="0"/>
                  </a:lnTo>
                  <a:close/>
                </a:path>
              </a:pathLst>
            </a:custGeom>
            <a:solidFill>
              <a:srgbClr val="000000"/>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675" name="Freeform 1301">
              <a:extLst>
                <a:ext uri="{FF2B5EF4-FFF2-40B4-BE49-F238E27FC236}">
                  <a16:creationId xmlns:a16="http://schemas.microsoft.com/office/drawing/2014/main" id="{422B1582-27CE-4E86-9ABF-9AACE12AF76F}"/>
                </a:ext>
              </a:extLst>
            </p:cNvPr>
            <p:cNvSpPr>
              <a:spLocks/>
            </p:cNvSpPr>
            <p:nvPr userDrawn="1"/>
          </p:nvSpPr>
          <p:spPr bwMode="auto">
            <a:xfrm>
              <a:off x="314" y="180"/>
              <a:ext cx="0" cy="2"/>
            </a:xfrm>
            <a:custGeom>
              <a:avLst/>
              <a:gdLst>
                <a:gd name="T0" fmla="*/ 1 w 1"/>
                <a:gd name="T1" fmla="*/ 0 h 5"/>
                <a:gd name="T2" fmla="*/ 1 w 1"/>
                <a:gd name="T3" fmla="*/ 0 h 5"/>
                <a:gd name="T4" fmla="*/ 1 w 1"/>
                <a:gd name="T5" fmla="*/ 5 h 5"/>
                <a:gd name="T6" fmla="*/ 0 w 1"/>
                <a:gd name="T7" fmla="*/ 2 h 5"/>
                <a:gd name="T8" fmla="*/ 1 w 1"/>
                <a:gd name="T9" fmla="*/ 0 h 5"/>
              </a:gdLst>
              <a:ahLst/>
              <a:cxnLst>
                <a:cxn ang="0">
                  <a:pos x="T0" y="T1"/>
                </a:cxn>
                <a:cxn ang="0">
                  <a:pos x="T2" y="T3"/>
                </a:cxn>
                <a:cxn ang="0">
                  <a:pos x="T4" y="T5"/>
                </a:cxn>
                <a:cxn ang="0">
                  <a:pos x="T6" y="T7"/>
                </a:cxn>
                <a:cxn ang="0">
                  <a:pos x="T8" y="T9"/>
                </a:cxn>
              </a:cxnLst>
              <a:rect l="0" t="0" r="r" b="b"/>
              <a:pathLst>
                <a:path w="1" h="5">
                  <a:moveTo>
                    <a:pt x="1" y="0"/>
                  </a:moveTo>
                  <a:lnTo>
                    <a:pt x="1" y="0"/>
                  </a:lnTo>
                  <a:cubicBezTo>
                    <a:pt x="0" y="1"/>
                    <a:pt x="0" y="3"/>
                    <a:pt x="1" y="5"/>
                  </a:cubicBezTo>
                  <a:lnTo>
                    <a:pt x="0" y="2"/>
                  </a:lnTo>
                  <a:lnTo>
                    <a:pt x="1" y="0"/>
                  </a:lnTo>
                  <a:close/>
                </a:path>
              </a:pathLst>
            </a:custGeom>
            <a:solidFill>
              <a:srgbClr val="000000"/>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676" name="Freeform 1302">
              <a:extLst>
                <a:ext uri="{FF2B5EF4-FFF2-40B4-BE49-F238E27FC236}">
                  <a16:creationId xmlns:a16="http://schemas.microsoft.com/office/drawing/2014/main" id="{03BC093D-637E-48BD-9BF8-D727AA2259C9}"/>
                </a:ext>
              </a:extLst>
            </p:cNvPr>
            <p:cNvSpPr>
              <a:spLocks/>
            </p:cNvSpPr>
            <p:nvPr userDrawn="1"/>
          </p:nvSpPr>
          <p:spPr bwMode="auto">
            <a:xfrm>
              <a:off x="316" y="187"/>
              <a:ext cx="1" cy="2"/>
            </a:xfrm>
            <a:custGeom>
              <a:avLst/>
              <a:gdLst>
                <a:gd name="T0" fmla="*/ 1 w 2"/>
                <a:gd name="T1" fmla="*/ 0 h 4"/>
                <a:gd name="T2" fmla="*/ 1 w 2"/>
                <a:gd name="T3" fmla="*/ 0 h 4"/>
                <a:gd name="T4" fmla="*/ 2 w 2"/>
                <a:gd name="T5" fmla="*/ 4 h 4"/>
                <a:gd name="T6" fmla="*/ 0 w 2"/>
                <a:gd name="T7" fmla="*/ 2 h 4"/>
                <a:gd name="T8" fmla="*/ 1 w 2"/>
                <a:gd name="T9" fmla="*/ 0 h 4"/>
              </a:gdLst>
              <a:ahLst/>
              <a:cxnLst>
                <a:cxn ang="0">
                  <a:pos x="T0" y="T1"/>
                </a:cxn>
                <a:cxn ang="0">
                  <a:pos x="T2" y="T3"/>
                </a:cxn>
                <a:cxn ang="0">
                  <a:pos x="T4" y="T5"/>
                </a:cxn>
                <a:cxn ang="0">
                  <a:pos x="T6" y="T7"/>
                </a:cxn>
                <a:cxn ang="0">
                  <a:pos x="T8" y="T9"/>
                </a:cxn>
              </a:cxnLst>
              <a:rect l="0" t="0" r="r" b="b"/>
              <a:pathLst>
                <a:path w="2" h="4">
                  <a:moveTo>
                    <a:pt x="1" y="0"/>
                  </a:moveTo>
                  <a:lnTo>
                    <a:pt x="1" y="0"/>
                  </a:lnTo>
                  <a:cubicBezTo>
                    <a:pt x="1" y="1"/>
                    <a:pt x="1" y="2"/>
                    <a:pt x="2" y="4"/>
                  </a:cubicBezTo>
                  <a:lnTo>
                    <a:pt x="0" y="2"/>
                  </a:lnTo>
                  <a:lnTo>
                    <a:pt x="1" y="0"/>
                  </a:lnTo>
                  <a:close/>
                </a:path>
              </a:pathLst>
            </a:custGeom>
            <a:solidFill>
              <a:srgbClr val="000000"/>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677" name="Freeform 1303">
              <a:extLst>
                <a:ext uri="{FF2B5EF4-FFF2-40B4-BE49-F238E27FC236}">
                  <a16:creationId xmlns:a16="http://schemas.microsoft.com/office/drawing/2014/main" id="{9DC206C2-0F71-4A1D-97F8-B0A747D7692F}"/>
                </a:ext>
              </a:extLst>
            </p:cNvPr>
            <p:cNvSpPr>
              <a:spLocks/>
            </p:cNvSpPr>
            <p:nvPr userDrawn="1"/>
          </p:nvSpPr>
          <p:spPr bwMode="auto">
            <a:xfrm>
              <a:off x="316" y="191"/>
              <a:ext cx="2" cy="3"/>
            </a:xfrm>
            <a:custGeom>
              <a:avLst/>
              <a:gdLst>
                <a:gd name="T0" fmla="*/ 2 w 3"/>
                <a:gd name="T1" fmla="*/ 0 h 5"/>
                <a:gd name="T2" fmla="*/ 2 w 3"/>
                <a:gd name="T3" fmla="*/ 0 h 5"/>
                <a:gd name="T4" fmla="*/ 3 w 3"/>
                <a:gd name="T5" fmla="*/ 5 h 5"/>
                <a:gd name="T6" fmla="*/ 0 w 3"/>
                <a:gd name="T7" fmla="*/ 3 h 5"/>
                <a:gd name="T8" fmla="*/ 2 w 3"/>
                <a:gd name="T9" fmla="*/ 0 h 5"/>
              </a:gdLst>
              <a:ahLst/>
              <a:cxnLst>
                <a:cxn ang="0">
                  <a:pos x="T0" y="T1"/>
                </a:cxn>
                <a:cxn ang="0">
                  <a:pos x="T2" y="T3"/>
                </a:cxn>
                <a:cxn ang="0">
                  <a:pos x="T4" y="T5"/>
                </a:cxn>
                <a:cxn ang="0">
                  <a:pos x="T6" y="T7"/>
                </a:cxn>
                <a:cxn ang="0">
                  <a:pos x="T8" y="T9"/>
                </a:cxn>
              </a:cxnLst>
              <a:rect l="0" t="0" r="r" b="b"/>
              <a:pathLst>
                <a:path w="3" h="5">
                  <a:moveTo>
                    <a:pt x="2" y="0"/>
                  </a:moveTo>
                  <a:lnTo>
                    <a:pt x="2" y="0"/>
                  </a:lnTo>
                  <a:cubicBezTo>
                    <a:pt x="1" y="2"/>
                    <a:pt x="1" y="3"/>
                    <a:pt x="3" y="5"/>
                  </a:cubicBezTo>
                  <a:lnTo>
                    <a:pt x="0" y="3"/>
                  </a:lnTo>
                  <a:lnTo>
                    <a:pt x="2" y="0"/>
                  </a:lnTo>
                  <a:close/>
                </a:path>
              </a:pathLst>
            </a:custGeom>
            <a:solidFill>
              <a:srgbClr val="000000"/>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678" name="Freeform 1304">
              <a:extLst>
                <a:ext uri="{FF2B5EF4-FFF2-40B4-BE49-F238E27FC236}">
                  <a16:creationId xmlns:a16="http://schemas.microsoft.com/office/drawing/2014/main" id="{16833883-37AB-43B2-A4A2-79969F9B1E67}"/>
                </a:ext>
              </a:extLst>
            </p:cNvPr>
            <p:cNvSpPr>
              <a:spLocks/>
            </p:cNvSpPr>
            <p:nvPr userDrawn="1"/>
          </p:nvSpPr>
          <p:spPr bwMode="auto">
            <a:xfrm>
              <a:off x="324" y="186"/>
              <a:ext cx="0" cy="2"/>
            </a:xfrm>
            <a:custGeom>
              <a:avLst/>
              <a:gdLst>
                <a:gd name="T0" fmla="*/ 1 w 2"/>
                <a:gd name="T1" fmla="*/ 0 h 3"/>
                <a:gd name="T2" fmla="*/ 1 w 2"/>
                <a:gd name="T3" fmla="*/ 0 h 3"/>
                <a:gd name="T4" fmla="*/ 2 w 2"/>
                <a:gd name="T5" fmla="*/ 3 h 3"/>
                <a:gd name="T6" fmla="*/ 0 w 2"/>
                <a:gd name="T7" fmla="*/ 2 h 3"/>
                <a:gd name="T8" fmla="*/ 1 w 2"/>
                <a:gd name="T9" fmla="*/ 0 h 3"/>
              </a:gdLst>
              <a:ahLst/>
              <a:cxnLst>
                <a:cxn ang="0">
                  <a:pos x="T0" y="T1"/>
                </a:cxn>
                <a:cxn ang="0">
                  <a:pos x="T2" y="T3"/>
                </a:cxn>
                <a:cxn ang="0">
                  <a:pos x="T4" y="T5"/>
                </a:cxn>
                <a:cxn ang="0">
                  <a:pos x="T6" y="T7"/>
                </a:cxn>
                <a:cxn ang="0">
                  <a:pos x="T8" y="T9"/>
                </a:cxn>
              </a:cxnLst>
              <a:rect l="0" t="0" r="r" b="b"/>
              <a:pathLst>
                <a:path w="2" h="3">
                  <a:moveTo>
                    <a:pt x="1" y="0"/>
                  </a:moveTo>
                  <a:lnTo>
                    <a:pt x="1" y="0"/>
                  </a:lnTo>
                  <a:cubicBezTo>
                    <a:pt x="1" y="1"/>
                    <a:pt x="1" y="2"/>
                    <a:pt x="2" y="3"/>
                  </a:cubicBezTo>
                  <a:lnTo>
                    <a:pt x="0" y="2"/>
                  </a:lnTo>
                  <a:lnTo>
                    <a:pt x="1" y="0"/>
                  </a:lnTo>
                  <a:close/>
                </a:path>
              </a:pathLst>
            </a:custGeom>
            <a:solidFill>
              <a:srgbClr val="000000"/>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679" name="Freeform 1305">
              <a:extLst>
                <a:ext uri="{FF2B5EF4-FFF2-40B4-BE49-F238E27FC236}">
                  <a16:creationId xmlns:a16="http://schemas.microsoft.com/office/drawing/2014/main" id="{A4F7C245-D1FA-4536-B63B-1653FB14E7E0}"/>
                </a:ext>
              </a:extLst>
            </p:cNvPr>
            <p:cNvSpPr>
              <a:spLocks/>
            </p:cNvSpPr>
            <p:nvPr userDrawn="1"/>
          </p:nvSpPr>
          <p:spPr bwMode="auto">
            <a:xfrm>
              <a:off x="318" y="189"/>
              <a:ext cx="1" cy="2"/>
            </a:xfrm>
            <a:custGeom>
              <a:avLst/>
              <a:gdLst>
                <a:gd name="T0" fmla="*/ 2 w 3"/>
                <a:gd name="T1" fmla="*/ 0 h 5"/>
                <a:gd name="T2" fmla="*/ 2 w 3"/>
                <a:gd name="T3" fmla="*/ 0 h 5"/>
                <a:gd name="T4" fmla="*/ 3 w 3"/>
                <a:gd name="T5" fmla="*/ 5 h 5"/>
                <a:gd name="T6" fmla="*/ 0 w 3"/>
                <a:gd name="T7" fmla="*/ 3 h 5"/>
                <a:gd name="T8" fmla="*/ 2 w 3"/>
                <a:gd name="T9" fmla="*/ 0 h 5"/>
              </a:gdLst>
              <a:ahLst/>
              <a:cxnLst>
                <a:cxn ang="0">
                  <a:pos x="T0" y="T1"/>
                </a:cxn>
                <a:cxn ang="0">
                  <a:pos x="T2" y="T3"/>
                </a:cxn>
                <a:cxn ang="0">
                  <a:pos x="T4" y="T5"/>
                </a:cxn>
                <a:cxn ang="0">
                  <a:pos x="T6" y="T7"/>
                </a:cxn>
                <a:cxn ang="0">
                  <a:pos x="T8" y="T9"/>
                </a:cxn>
              </a:cxnLst>
              <a:rect l="0" t="0" r="r" b="b"/>
              <a:pathLst>
                <a:path w="3" h="5">
                  <a:moveTo>
                    <a:pt x="2" y="0"/>
                  </a:moveTo>
                  <a:lnTo>
                    <a:pt x="2" y="0"/>
                  </a:lnTo>
                  <a:cubicBezTo>
                    <a:pt x="1" y="2"/>
                    <a:pt x="2" y="3"/>
                    <a:pt x="3" y="5"/>
                  </a:cubicBezTo>
                  <a:lnTo>
                    <a:pt x="0" y="3"/>
                  </a:lnTo>
                  <a:lnTo>
                    <a:pt x="2" y="0"/>
                  </a:lnTo>
                  <a:close/>
                </a:path>
              </a:pathLst>
            </a:custGeom>
            <a:solidFill>
              <a:srgbClr val="000000"/>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680" name="Freeform 1306">
              <a:extLst>
                <a:ext uri="{FF2B5EF4-FFF2-40B4-BE49-F238E27FC236}">
                  <a16:creationId xmlns:a16="http://schemas.microsoft.com/office/drawing/2014/main" id="{F0362FDD-EB02-46B4-B0E0-8D48DE80F7B7}"/>
                </a:ext>
              </a:extLst>
            </p:cNvPr>
            <p:cNvSpPr>
              <a:spLocks/>
            </p:cNvSpPr>
            <p:nvPr userDrawn="1"/>
          </p:nvSpPr>
          <p:spPr bwMode="auto">
            <a:xfrm>
              <a:off x="318" y="195"/>
              <a:ext cx="6" cy="2"/>
            </a:xfrm>
            <a:custGeom>
              <a:avLst/>
              <a:gdLst>
                <a:gd name="T0" fmla="*/ 0 w 12"/>
                <a:gd name="T1" fmla="*/ 2 h 4"/>
                <a:gd name="T2" fmla="*/ 0 w 12"/>
                <a:gd name="T3" fmla="*/ 2 h 4"/>
                <a:gd name="T4" fmla="*/ 8 w 12"/>
                <a:gd name="T5" fmla="*/ 0 h 4"/>
                <a:gd name="T6" fmla="*/ 12 w 12"/>
                <a:gd name="T7" fmla="*/ 2 h 4"/>
                <a:gd name="T8" fmla="*/ 5 w 12"/>
                <a:gd name="T9" fmla="*/ 4 h 4"/>
                <a:gd name="T10" fmla="*/ 0 w 12"/>
                <a:gd name="T11" fmla="*/ 2 h 4"/>
              </a:gdLst>
              <a:ahLst/>
              <a:cxnLst>
                <a:cxn ang="0">
                  <a:pos x="T0" y="T1"/>
                </a:cxn>
                <a:cxn ang="0">
                  <a:pos x="T2" y="T3"/>
                </a:cxn>
                <a:cxn ang="0">
                  <a:pos x="T4" y="T5"/>
                </a:cxn>
                <a:cxn ang="0">
                  <a:pos x="T6" y="T7"/>
                </a:cxn>
                <a:cxn ang="0">
                  <a:pos x="T8" y="T9"/>
                </a:cxn>
                <a:cxn ang="0">
                  <a:pos x="T10" y="T11"/>
                </a:cxn>
              </a:cxnLst>
              <a:rect l="0" t="0" r="r" b="b"/>
              <a:pathLst>
                <a:path w="12" h="4">
                  <a:moveTo>
                    <a:pt x="0" y="2"/>
                  </a:moveTo>
                  <a:lnTo>
                    <a:pt x="0" y="2"/>
                  </a:lnTo>
                  <a:cubicBezTo>
                    <a:pt x="3" y="1"/>
                    <a:pt x="6" y="0"/>
                    <a:pt x="8" y="0"/>
                  </a:cubicBezTo>
                  <a:cubicBezTo>
                    <a:pt x="9" y="1"/>
                    <a:pt x="11" y="2"/>
                    <a:pt x="12" y="2"/>
                  </a:cubicBezTo>
                  <a:cubicBezTo>
                    <a:pt x="9" y="3"/>
                    <a:pt x="7" y="3"/>
                    <a:pt x="5" y="4"/>
                  </a:cubicBezTo>
                  <a:cubicBezTo>
                    <a:pt x="3" y="3"/>
                    <a:pt x="2" y="3"/>
                    <a:pt x="0" y="2"/>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681" name="Freeform 1307">
              <a:extLst>
                <a:ext uri="{FF2B5EF4-FFF2-40B4-BE49-F238E27FC236}">
                  <a16:creationId xmlns:a16="http://schemas.microsoft.com/office/drawing/2014/main" id="{C80D48CB-8788-4E7C-8FD3-1391F1E1C46F}"/>
                </a:ext>
              </a:extLst>
            </p:cNvPr>
            <p:cNvSpPr>
              <a:spLocks/>
            </p:cNvSpPr>
            <p:nvPr userDrawn="1"/>
          </p:nvSpPr>
          <p:spPr bwMode="auto">
            <a:xfrm>
              <a:off x="320" y="188"/>
              <a:ext cx="5" cy="3"/>
            </a:xfrm>
            <a:custGeom>
              <a:avLst/>
              <a:gdLst>
                <a:gd name="T0" fmla="*/ 12 w 12"/>
                <a:gd name="T1" fmla="*/ 6 h 7"/>
                <a:gd name="T2" fmla="*/ 12 w 12"/>
                <a:gd name="T3" fmla="*/ 6 h 7"/>
                <a:gd name="T4" fmla="*/ 8 w 12"/>
                <a:gd name="T5" fmla="*/ 5 h 7"/>
                <a:gd name="T6" fmla="*/ 8 w 12"/>
                <a:gd name="T7" fmla="*/ 5 h 7"/>
                <a:gd name="T8" fmla="*/ 9 w 12"/>
                <a:gd name="T9" fmla="*/ 7 h 7"/>
                <a:gd name="T10" fmla="*/ 5 w 12"/>
                <a:gd name="T11" fmla="*/ 7 h 7"/>
                <a:gd name="T12" fmla="*/ 0 w 12"/>
                <a:gd name="T13" fmla="*/ 0 h 7"/>
                <a:gd name="T14" fmla="*/ 12 w 12"/>
                <a:gd name="T15" fmla="*/ 6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7">
                  <a:moveTo>
                    <a:pt x="12" y="6"/>
                  </a:moveTo>
                  <a:lnTo>
                    <a:pt x="12" y="6"/>
                  </a:lnTo>
                  <a:cubicBezTo>
                    <a:pt x="10" y="5"/>
                    <a:pt x="9" y="5"/>
                    <a:pt x="8" y="5"/>
                  </a:cubicBezTo>
                  <a:lnTo>
                    <a:pt x="8" y="5"/>
                  </a:lnTo>
                  <a:cubicBezTo>
                    <a:pt x="8" y="6"/>
                    <a:pt x="8" y="7"/>
                    <a:pt x="9" y="7"/>
                  </a:cubicBezTo>
                  <a:cubicBezTo>
                    <a:pt x="7" y="7"/>
                    <a:pt x="6" y="7"/>
                    <a:pt x="5" y="7"/>
                  </a:cubicBezTo>
                  <a:cubicBezTo>
                    <a:pt x="3" y="5"/>
                    <a:pt x="1" y="2"/>
                    <a:pt x="0" y="0"/>
                  </a:cubicBezTo>
                  <a:cubicBezTo>
                    <a:pt x="4" y="0"/>
                    <a:pt x="9" y="3"/>
                    <a:pt x="12" y="6"/>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682" name="Freeform 1308">
              <a:extLst>
                <a:ext uri="{FF2B5EF4-FFF2-40B4-BE49-F238E27FC236}">
                  <a16:creationId xmlns:a16="http://schemas.microsoft.com/office/drawing/2014/main" id="{2B2BB402-7C03-4C38-A134-AFABC23C5E3A}"/>
                </a:ext>
              </a:extLst>
            </p:cNvPr>
            <p:cNvSpPr>
              <a:spLocks/>
            </p:cNvSpPr>
            <p:nvPr userDrawn="1"/>
          </p:nvSpPr>
          <p:spPr bwMode="auto">
            <a:xfrm>
              <a:off x="329" y="187"/>
              <a:ext cx="1" cy="2"/>
            </a:xfrm>
            <a:custGeom>
              <a:avLst/>
              <a:gdLst>
                <a:gd name="T0" fmla="*/ 0 w 2"/>
                <a:gd name="T1" fmla="*/ 0 h 5"/>
                <a:gd name="T2" fmla="*/ 0 w 2"/>
                <a:gd name="T3" fmla="*/ 0 h 5"/>
                <a:gd name="T4" fmla="*/ 2 w 2"/>
                <a:gd name="T5" fmla="*/ 2 h 5"/>
                <a:gd name="T6" fmla="*/ 1 w 2"/>
                <a:gd name="T7" fmla="*/ 5 h 5"/>
                <a:gd name="T8" fmla="*/ 0 w 2"/>
                <a:gd name="T9" fmla="*/ 3 h 5"/>
                <a:gd name="T10" fmla="*/ 0 w 2"/>
                <a:gd name="T11" fmla="*/ 0 h 5"/>
              </a:gdLst>
              <a:ahLst/>
              <a:cxnLst>
                <a:cxn ang="0">
                  <a:pos x="T0" y="T1"/>
                </a:cxn>
                <a:cxn ang="0">
                  <a:pos x="T2" y="T3"/>
                </a:cxn>
                <a:cxn ang="0">
                  <a:pos x="T4" y="T5"/>
                </a:cxn>
                <a:cxn ang="0">
                  <a:pos x="T6" y="T7"/>
                </a:cxn>
                <a:cxn ang="0">
                  <a:pos x="T8" y="T9"/>
                </a:cxn>
                <a:cxn ang="0">
                  <a:pos x="T10" y="T11"/>
                </a:cxn>
              </a:cxnLst>
              <a:rect l="0" t="0" r="r" b="b"/>
              <a:pathLst>
                <a:path w="2" h="5">
                  <a:moveTo>
                    <a:pt x="0" y="0"/>
                  </a:moveTo>
                  <a:lnTo>
                    <a:pt x="0" y="0"/>
                  </a:lnTo>
                  <a:cubicBezTo>
                    <a:pt x="1" y="1"/>
                    <a:pt x="1" y="2"/>
                    <a:pt x="2" y="2"/>
                  </a:cubicBezTo>
                  <a:cubicBezTo>
                    <a:pt x="2" y="3"/>
                    <a:pt x="1" y="4"/>
                    <a:pt x="1" y="5"/>
                  </a:cubicBezTo>
                  <a:cubicBezTo>
                    <a:pt x="1" y="4"/>
                    <a:pt x="0" y="3"/>
                    <a:pt x="0" y="3"/>
                  </a:cubicBezTo>
                  <a:cubicBezTo>
                    <a:pt x="0" y="2"/>
                    <a:pt x="0" y="1"/>
                    <a:pt x="0" y="0"/>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683" name="Freeform 1309">
              <a:extLst>
                <a:ext uri="{FF2B5EF4-FFF2-40B4-BE49-F238E27FC236}">
                  <a16:creationId xmlns:a16="http://schemas.microsoft.com/office/drawing/2014/main" id="{AA920124-F7D1-4F84-9B28-9EF7829A8E50}"/>
                </a:ext>
              </a:extLst>
            </p:cNvPr>
            <p:cNvSpPr>
              <a:spLocks/>
            </p:cNvSpPr>
            <p:nvPr userDrawn="1"/>
          </p:nvSpPr>
          <p:spPr bwMode="auto">
            <a:xfrm>
              <a:off x="325" y="189"/>
              <a:ext cx="2" cy="2"/>
            </a:xfrm>
            <a:custGeom>
              <a:avLst/>
              <a:gdLst>
                <a:gd name="T0" fmla="*/ 0 w 4"/>
                <a:gd name="T1" fmla="*/ 0 h 5"/>
                <a:gd name="T2" fmla="*/ 0 w 4"/>
                <a:gd name="T3" fmla="*/ 0 h 5"/>
                <a:gd name="T4" fmla="*/ 3 w 4"/>
                <a:gd name="T5" fmla="*/ 1 h 5"/>
                <a:gd name="T6" fmla="*/ 4 w 4"/>
                <a:gd name="T7" fmla="*/ 5 h 5"/>
                <a:gd name="T8" fmla="*/ 2 w 4"/>
                <a:gd name="T9" fmla="*/ 4 h 5"/>
                <a:gd name="T10" fmla="*/ 0 w 4"/>
                <a:gd name="T11" fmla="*/ 0 h 5"/>
              </a:gdLst>
              <a:ahLst/>
              <a:cxnLst>
                <a:cxn ang="0">
                  <a:pos x="T0" y="T1"/>
                </a:cxn>
                <a:cxn ang="0">
                  <a:pos x="T2" y="T3"/>
                </a:cxn>
                <a:cxn ang="0">
                  <a:pos x="T4" y="T5"/>
                </a:cxn>
                <a:cxn ang="0">
                  <a:pos x="T6" y="T7"/>
                </a:cxn>
                <a:cxn ang="0">
                  <a:pos x="T8" y="T9"/>
                </a:cxn>
                <a:cxn ang="0">
                  <a:pos x="T10" y="T11"/>
                </a:cxn>
              </a:cxnLst>
              <a:rect l="0" t="0" r="r" b="b"/>
              <a:pathLst>
                <a:path w="4" h="5">
                  <a:moveTo>
                    <a:pt x="0" y="0"/>
                  </a:moveTo>
                  <a:lnTo>
                    <a:pt x="0" y="0"/>
                  </a:lnTo>
                  <a:cubicBezTo>
                    <a:pt x="1" y="0"/>
                    <a:pt x="2" y="0"/>
                    <a:pt x="3" y="1"/>
                  </a:cubicBezTo>
                  <a:cubicBezTo>
                    <a:pt x="3" y="2"/>
                    <a:pt x="3" y="4"/>
                    <a:pt x="4" y="5"/>
                  </a:cubicBezTo>
                  <a:cubicBezTo>
                    <a:pt x="3" y="5"/>
                    <a:pt x="3" y="4"/>
                    <a:pt x="2" y="4"/>
                  </a:cubicBezTo>
                  <a:cubicBezTo>
                    <a:pt x="1" y="3"/>
                    <a:pt x="1" y="1"/>
                    <a:pt x="0" y="0"/>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684" name="Freeform 1310">
              <a:extLst>
                <a:ext uri="{FF2B5EF4-FFF2-40B4-BE49-F238E27FC236}">
                  <a16:creationId xmlns:a16="http://schemas.microsoft.com/office/drawing/2014/main" id="{96FBAC5D-DF4E-4C1C-B019-24C971FCEE7B}"/>
                </a:ext>
              </a:extLst>
            </p:cNvPr>
            <p:cNvSpPr>
              <a:spLocks/>
            </p:cNvSpPr>
            <p:nvPr userDrawn="1"/>
          </p:nvSpPr>
          <p:spPr bwMode="auto">
            <a:xfrm>
              <a:off x="320" y="191"/>
              <a:ext cx="5" cy="3"/>
            </a:xfrm>
            <a:custGeom>
              <a:avLst/>
              <a:gdLst>
                <a:gd name="T0" fmla="*/ 9 w 13"/>
                <a:gd name="T1" fmla="*/ 2 h 6"/>
                <a:gd name="T2" fmla="*/ 9 w 13"/>
                <a:gd name="T3" fmla="*/ 2 h 6"/>
                <a:gd name="T4" fmla="*/ 13 w 13"/>
                <a:gd name="T5" fmla="*/ 6 h 6"/>
                <a:gd name="T6" fmla="*/ 7 w 13"/>
                <a:gd name="T7" fmla="*/ 5 h 6"/>
                <a:gd name="T8" fmla="*/ 0 w 13"/>
                <a:gd name="T9" fmla="*/ 1 h 6"/>
                <a:gd name="T10" fmla="*/ 9 w 13"/>
                <a:gd name="T11" fmla="*/ 2 h 6"/>
              </a:gdLst>
              <a:ahLst/>
              <a:cxnLst>
                <a:cxn ang="0">
                  <a:pos x="T0" y="T1"/>
                </a:cxn>
                <a:cxn ang="0">
                  <a:pos x="T2" y="T3"/>
                </a:cxn>
                <a:cxn ang="0">
                  <a:pos x="T4" y="T5"/>
                </a:cxn>
                <a:cxn ang="0">
                  <a:pos x="T6" y="T7"/>
                </a:cxn>
                <a:cxn ang="0">
                  <a:pos x="T8" y="T9"/>
                </a:cxn>
                <a:cxn ang="0">
                  <a:pos x="T10" y="T11"/>
                </a:cxn>
              </a:cxnLst>
              <a:rect l="0" t="0" r="r" b="b"/>
              <a:pathLst>
                <a:path w="13" h="6">
                  <a:moveTo>
                    <a:pt x="9" y="2"/>
                  </a:moveTo>
                  <a:lnTo>
                    <a:pt x="9" y="2"/>
                  </a:lnTo>
                  <a:cubicBezTo>
                    <a:pt x="10" y="3"/>
                    <a:pt x="12" y="5"/>
                    <a:pt x="13" y="6"/>
                  </a:cubicBezTo>
                  <a:cubicBezTo>
                    <a:pt x="11" y="6"/>
                    <a:pt x="9" y="5"/>
                    <a:pt x="7" y="5"/>
                  </a:cubicBezTo>
                  <a:cubicBezTo>
                    <a:pt x="4" y="4"/>
                    <a:pt x="2" y="3"/>
                    <a:pt x="0" y="1"/>
                  </a:cubicBezTo>
                  <a:cubicBezTo>
                    <a:pt x="3" y="0"/>
                    <a:pt x="6" y="1"/>
                    <a:pt x="9" y="2"/>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685" name="Freeform 1311">
              <a:extLst>
                <a:ext uri="{FF2B5EF4-FFF2-40B4-BE49-F238E27FC236}">
                  <a16:creationId xmlns:a16="http://schemas.microsoft.com/office/drawing/2014/main" id="{110B5F72-5DD4-4131-8159-CB4461E90676}"/>
                </a:ext>
              </a:extLst>
            </p:cNvPr>
            <p:cNvSpPr>
              <a:spLocks/>
            </p:cNvSpPr>
            <p:nvPr userDrawn="1"/>
          </p:nvSpPr>
          <p:spPr bwMode="auto">
            <a:xfrm>
              <a:off x="327" y="187"/>
              <a:ext cx="3" cy="7"/>
            </a:xfrm>
            <a:custGeom>
              <a:avLst/>
              <a:gdLst>
                <a:gd name="T0" fmla="*/ 6 w 7"/>
                <a:gd name="T1" fmla="*/ 7 h 16"/>
                <a:gd name="T2" fmla="*/ 6 w 7"/>
                <a:gd name="T3" fmla="*/ 7 h 16"/>
                <a:gd name="T4" fmla="*/ 6 w 7"/>
                <a:gd name="T5" fmla="*/ 8 h 16"/>
                <a:gd name="T6" fmla="*/ 7 w 7"/>
                <a:gd name="T7" fmla="*/ 16 h 16"/>
                <a:gd name="T8" fmla="*/ 3 w 7"/>
                <a:gd name="T9" fmla="*/ 11 h 16"/>
                <a:gd name="T10" fmla="*/ 0 w 7"/>
                <a:gd name="T11" fmla="*/ 0 h 16"/>
                <a:gd name="T12" fmla="*/ 6 w 7"/>
                <a:gd name="T13" fmla="*/ 7 h 16"/>
              </a:gdLst>
              <a:ahLst/>
              <a:cxnLst>
                <a:cxn ang="0">
                  <a:pos x="T0" y="T1"/>
                </a:cxn>
                <a:cxn ang="0">
                  <a:pos x="T2" y="T3"/>
                </a:cxn>
                <a:cxn ang="0">
                  <a:pos x="T4" y="T5"/>
                </a:cxn>
                <a:cxn ang="0">
                  <a:pos x="T6" y="T7"/>
                </a:cxn>
                <a:cxn ang="0">
                  <a:pos x="T8" y="T9"/>
                </a:cxn>
                <a:cxn ang="0">
                  <a:pos x="T10" y="T11"/>
                </a:cxn>
                <a:cxn ang="0">
                  <a:pos x="T12" y="T13"/>
                </a:cxn>
              </a:cxnLst>
              <a:rect l="0" t="0" r="r" b="b"/>
              <a:pathLst>
                <a:path w="7" h="16">
                  <a:moveTo>
                    <a:pt x="6" y="7"/>
                  </a:moveTo>
                  <a:lnTo>
                    <a:pt x="6" y="7"/>
                  </a:lnTo>
                  <a:cubicBezTo>
                    <a:pt x="6" y="7"/>
                    <a:pt x="6" y="8"/>
                    <a:pt x="6" y="8"/>
                  </a:cubicBezTo>
                  <a:cubicBezTo>
                    <a:pt x="6" y="11"/>
                    <a:pt x="7" y="14"/>
                    <a:pt x="7" y="16"/>
                  </a:cubicBezTo>
                  <a:cubicBezTo>
                    <a:pt x="6" y="14"/>
                    <a:pt x="5" y="13"/>
                    <a:pt x="3" y="11"/>
                  </a:cubicBezTo>
                  <a:cubicBezTo>
                    <a:pt x="1" y="8"/>
                    <a:pt x="0" y="4"/>
                    <a:pt x="0" y="0"/>
                  </a:cubicBezTo>
                  <a:cubicBezTo>
                    <a:pt x="3" y="2"/>
                    <a:pt x="5" y="4"/>
                    <a:pt x="6" y="7"/>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686" name="Freeform 1312">
              <a:extLst>
                <a:ext uri="{FF2B5EF4-FFF2-40B4-BE49-F238E27FC236}">
                  <a16:creationId xmlns:a16="http://schemas.microsoft.com/office/drawing/2014/main" id="{01125CB4-CFEF-48D6-AC3F-AC370B7A85AA}"/>
                </a:ext>
              </a:extLst>
            </p:cNvPr>
            <p:cNvSpPr>
              <a:spLocks/>
            </p:cNvSpPr>
            <p:nvPr userDrawn="1"/>
          </p:nvSpPr>
          <p:spPr bwMode="auto">
            <a:xfrm>
              <a:off x="321" y="194"/>
              <a:ext cx="7" cy="2"/>
            </a:xfrm>
            <a:custGeom>
              <a:avLst/>
              <a:gdLst>
                <a:gd name="T0" fmla="*/ 0 w 16"/>
                <a:gd name="T1" fmla="*/ 1 h 5"/>
                <a:gd name="T2" fmla="*/ 0 w 16"/>
                <a:gd name="T3" fmla="*/ 1 h 5"/>
                <a:gd name="T4" fmla="*/ 16 w 16"/>
                <a:gd name="T5" fmla="*/ 5 h 5"/>
                <a:gd name="T6" fmla="*/ 7 w 16"/>
                <a:gd name="T7" fmla="*/ 5 h 5"/>
                <a:gd name="T8" fmla="*/ 0 w 16"/>
                <a:gd name="T9" fmla="*/ 1 h 5"/>
              </a:gdLst>
              <a:ahLst/>
              <a:cxnLst>
                <a:cxn ang="0">
                  <a:pos x="T0" y="T1"/>
                </a:cxn>
                <a:cxn ang="0">
                  <a:pos x="T2" y="T3"/>
                </a:cxn>
                <a:cxn ang="0">
                  <a:pos x="T4" y="T5"/>
                </a:cxn>
                <a:cxn ang="0">
                  <a:pos x="T6" y="T7"/>
                </a:cxn>
                <a:cxn ang="0">
                  <a:pos x="T8" y="T9"/>
                </a:cxn>
              </a:cxnLst>
              <a:rect l="0" t="0" r="r" b="b"/>
              <a:pathLst>
                <a:path w="16" h="5">
                  <a:moveTo>
                    <a:pt x="0" y="1"/>
                  </a:moveTo>
                  <a:lnTo>
                    <a:pt x="0" y="1"/>
                  </a:lnTo>
                  <a:cubicBezTo>
                    <a:pt x="5" y="0"/>
                    <a:pt x="12" y="1"/>
                    <a:pt x="16" y="5"/>
                  </a:cubicBezTo>
                  <a:cubicBezTo>
                    <a:pt x="13" y="5"/>
                    <a:pt x="10" y="5"/>
                    <a:pt x="7" y="5"/>
                  </a:cubicBezTo>
                  <a:cubicBezTo>
                    <a:pt x="5" y="4"/>
                    <a:pt x="2" y="3"/>
                    <a:pt x="0" y="1"/>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687" name="Freeform 1313">
              <a:extLst>
                <a:ext uri="{FF2B5EF4-FFF2-40B4-BE49-F238E27FC236}">
                  <a16:creationId xmlns:a16="http://schemas.microsoft.com/office/drawing/2014/main" id="{193BD9AF-1E52-4FF6-8011-DB0688A6992D}"/>
                </a:ext>
              </a:extLst>
            </p:cNvPr>
            <p:cNvSpPr>
              <a:spLocks/>
            </p:cNvSpPr>
            <p:nvPr userDrawn="1"/>
          </p:nvSpPr>
          <p:spPr bwMode="auto">
            <a:xfrm>
              <a:off x="324" y="191"/>
              <a:ext cx="6" cy="4"/>
            </a:xfrm>
            <a:custGeom>
              <a:avLst/>
              <a:gdLst>
                <a:gd name="T0" fmla="*/ 0 w 15"/>
                <a:gd name="T1" fmla="*/ 0 h 11"/>
                <a:gd name="T2" fmla="*/ 0 w 15"/>
                <a:gd name="T3" fmla="*/ 0 h 11"/>
                <a:gd name="T4" fmla="*/ 15 w 15"/>
                <a:gd name="T5" fmla="*/ 11 h 11"/>
                <a:gd name="T6" fmla="*/ 0 w 15"/>
                <a:gd name="T7" fmla="*/ 0 h 11"/>
              </a:gdLst>
              <a:ahLst/>
              <a:cxnLst>
                <a:cxn ang="0">
                  <a:pos x="T0" y="T1"/>
                </a:cxn>
                <a:cxn ang="0">
                  <a:pos x="T2" y="T3"/>
                </a:cxn>
                <a:cxn ang="0">
                  <a:pos x="T4" y="T5"/>
                </a:cxn>
                <a:cxn ang="0">
                  <a:pos x="T6" y="T7"/>
                </a:cxn>
              </a:cxnLst>
              <a:rect l="0" t="0" r="r" b="b"/>
              <a:pathLst>
                <a:path w="15" h="11">
                  <a:moveTo>
                    <a:pt x="0" y="0"/>
                  </a:moveTo>
                  <a:lnTo>
                    <a:pt x="0" y="0"/>
                  </a:lnTo>
                  <a:cubicBezTo>
                    <a:pt x="6" y="1"/>
                    <a:pt x="12" y="6"/>
                    <a:pt x="15" y="11"/>
                  </a:cubicBezTo>
                  <a:cubicBezTo>
                    <a:pt x="9" y="10"/>
                    <a:pt x="3" y="6"/>
                    <a:pt x="0" y="0"/>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688" name="Freeform 1314">
              <a:extLst>
                <a:ext uri="{FF2B5EF4-FFF2-40B4-BE49-F238E27FC236}">
                  <a16:creationId xmlns:a16="http://schemas.microsoft.com/office/drawing/2014/main" id="{14A07F76-EDD9-44D6-A75D-14F948B9EECF}"/>
                </a:ext>
              </a:extLst>
            </p:cNvPr>
            <p:cNvSpPr>
              <a:spLocks/>
            </p:cNvSpPr>
            <p:nvPr userDrawn="1"/>
          </p:nvSpPr>
          <p:spPr bwMode="auto">
            <a:xfrm>
              <a:off x="330" y="198"/>
              <a:ext cx="2" cy="2"/>
            </a:xfrm>
            <a:custGeom>
              <a:avLst/>
              <a:gdLst>
                <a:gd name="T0" fmla="*/ 3 w 3"/>
                <a:gd name="T1" fmla="*/ 2 h 3"/>
                <a:gd name="T2" fmla="*/ 3 w 3"/>
                <a:gd name="T3" fmla="*/ 2 h 3"/>
                <a:gd name="T4" fmla="*/ 2 w 3"/>
                <a:gd name="T5" fmla="*/ 3 h 3"/>
                <a:gd name="T6" fmla="*/ 0 w 3"/>
                <a:gd name="T7" fmla="*/ 2 h 3"/>
                <a:gd name="T8" fmla="*/ 2 w 3"/>
                <a:gd name="T9" fmla="*/ 0 h 3"/>
                <a:gd name="T10" fmla="*/ 3 w 3"/>
                <a:gd name="T11" fmla="*/ 2 h 3"/>
              </a:gdLst>
              <a:ahLst/>
              <a:cxnLst>
                <a:cxn ang="0">
                  <a:pos x="T0" y="T1"/>
                </a:cxn>
                <a:cxn ang="0">
                  <a:pos x="T2" y="T3"/>
                </a:cxn>
                <a:cxn ang="0">
                  <a:pos x="T4" y="T5"/>
                </a:cxn>
                <a:cxn ang="0">
                  <a:pos x="T6" y="T7"/>
                </a:cxn>
                <a:cxn ang="0">
                  <a:pos x="T8" y="T9"/>
                </a:cxn>
                <a:cxn ang="0">
                  <a:pos x="T10" y="T11"/>
                </a:cxn>
              </a:cxnLst>
              <a:rect l="0" t="0" r="r" b="b"/>
              <a:pathLst>
                <a:path w="3" h="3">
                  <a:moveTo>
                    <a:pt x="3" y="2"/>
                  </a:moveTo>
                  <a:lnTo>
                    <a:pt x="3" y="2"/>
                  </a:lnTo>
                  <a:cubicBezTo>
                    <a:pt x="3" y="3"/>
                    <a:pt x="3" y="3"/>
                    <a:pt x="2" y="3"/>
                  </a:cubicBezTo>
                  <a:cubicBezTo>
                    <a:pt x="1" y="3"/>
                    <a:pt x="0" y="3"/>
                    <a:pt x="0" y="2"/>
                  </a:cubicBezTo>
                  <a:cubicBezTo>
                    <a:pt x="0" y="1"/>
                    <a:pt x="1" y="0"/>
                    <a:pt x="2" y="0"/>
                  </a:cubicBezTo>
                  <a:cubicBezTo>
                    <a:pt x="3" y="0"/>
                    <a:pt x="3" y="1"/>
                    <a:pt x="3" y="2"/>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689" name="Freeform 1315">
              <a:extLst>
                <a:ext uri="{FF2B5EF4-FFF2-40B4-BE49-F238E27FC236}">
                  <a16:creationId xmlns:a16="http://schemas.microsoft.com/office/drawing/2014/main" id="{449CF774-B581-49C8-B3EA-C982DA882940}"/>
                </a:ext>
              </a:extLst>
            </p:cNvPr>
            <p:cNvSpPr>
              <a:spLocks/>
            </p:cNvSpPr>
            <p:nvPr userDrawn="1"/>
          </p:nvSpPr>
          <p:spPr bwMode="auto">
            <a:xfrm>
              <a:off x="319" y="197"/>
              <a:ext cx="24" cy="3"/>
            </a:xfrm>
            <a:custGeom>
              <a:avLst/>
              <a:gdLst>
                <a:gd name="T0" fmla="*/ 27 w 54"/>
                <a:gd name="T1" fmla="*/ 1 h 6"/>
                <a:gd name="T2" fmla="*/ 27 w 54"/>
                <a:gd name="T3" fmla="*/ 1 h 6"/>
                <a:gd name="T4" fmla="*/ 0 w 54"/>
                <a:gd name="T5" fmla="*/ 6 h 6"/>
                <a:gd name="T6" fmla="*/ 0 w 54"/>
                <a:gd name="T7" fmla="*/ 4 h 6"/>
                <a:gd name="T8" fmla="*/ 27 w 54"/>
                <a:gd name="T9" fmla="*/ 0 h 6"/>
                <a:gd name="T10" fmla="*/ 54 w 54"/>
                <a:gd name="T11" fmla="*/ 4 h 6"/>
                <a:gd name="T12" fmla="*/ 54 w 54"/>
                <a:gd name="T13" fmla="*/ 6 h 6"/>
                <a:gd name="T14" fmla="*/ 27 w 54"/>
                <a:gd name="T15" fmla="*/ 1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 h="6">
                  <a:moveTo>
                    <a:pt x="27" y="1"/>
                  </a:moveTo>
                  <a:lnTo>
                    <a:pt x="27" y="1"/>
                  </a:lnTo>
                  <a:cubicBezTo>
                    <a:pt x="15" y="1"/>
                    <a:pt x="4" y="3"/>
                    <a:pt x="0" y="6"/>
                  </a:cubicBezTo>
                  <a:lnTo>
                    <a:pt x="0" y="4"/>
                  </a:lnTo>
                  <a:cubicBezTo>
                    <a:pt x="4" y="1"/>
                    <a:pt x="15" y="0"/>
                    <a:pt x="27" y="0"/>
                  </a:cubicBezTo>
                  <a:cubicBezTo>
                    <a:pt x="39" y="0"/>
                    <a:pt x="49" y="1"/>
                    <a:pt x="54" y="4"/>
                  </a:cubicBezTo>
                  <a:lnTo>
                    <a:pt x="54" y="6"/>
                  </a:lnTo>
                  <a:cubicBezTo>
                    <a:pt x="49" y="3"/>
                    <a:pt x="39" y="1"/>
                    <a:pt x="27" y="1"/>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690" name="Freeform 1316">
              <a:extLst>
                <a:ext uri="{FF2B5EF4-FFF2-40B4-BE49-F238E27FC236}">
                  <a16:creationId xmlns:a16="http://schemas.microsoft.com/office/drawing/2014/main" id="{16A1747B-797F-44FB-9FDD-8BE05D201606}"/>
                </a:ext>
              </a:extLst>
            </p:cNvPr>
            <p:cNvSpPr>
              <a:spLocks/>
            </p:cNvSpPr>
            <p:nvPr userDrawn="1"/>
          </p:nvSpPr>
          <p:spPr bwMode="auto">
            <a:xfrm>
              <a:off x="329" y="171"/>
              <a:ext cx="2" cy="16"/>
            </a:xfrm>
            <a:custGeom>
              <a:avLst/>
              <a:gdLst>
                <a:gd name="T0" fmla="*/ 4 w 4"/>
                <a:gd name="T1" fmla="*/ 31 h 35"/>
                <a:gd name="T2" fmla="*/ 4 w 4"/>
                <a:gd name="T3" fmla="*/ 31 h 35"/>
                <a:gd name="T4" fmla="*/ 2 w 4"/>
                <a:gd name="T5" fmla="*/ 35 h 35"/>
                <a:gd name="T6" fmla="*/ 0 w 4"/>
                <a:gd name="T7" fmla="*/ 0 h 35"/>
                <a:gd name="T8" fmla="*/ 2 w 4"/>
                <a:gd name="T9" fmla="*/ 1 h 35"/>
                <a:gd name="T10" fmla="*/ 1 w 4"/>
                <a:gd name="T11" fmla="*/ 3 h 35"/>
                <a:gd name="T12" fmla="*/ 2 w 4"/>
                <a:gd name="T13" fmla="*/ 6 h 35"/>
                <a:gd name="T14" fmla="*/ 1 w 4"/>
                <a:gd name="T15" fmla="*/ 9 h 35"/>
                <a:gd name="T16" fmla="*/ 3 w 4"/>
                <a:gd name="T17" fmla="*/ 12 h 35"/>
                <a:gd name="T18" fmla="*/ 1 w 4"/>
                <a:gd name="T19" fmla="*/ 14 h 35"/>
                <a:gd name="T20" fmla="*/ 3 w 4"/>
                <a:gd name="T21" fmla="*/ 17 h 35"/>
                <a:gd name="T22" fmla="*/ 2 w 4"/>
                <a:gd name="T23" fmla="*/ 19 h 35"/>
                <a:gd name="T24" fmla="*/ 3 w 4"/>
                <a:gd name="T25" fmla="*/ 22 h 35"/>
                <a:gd name="T26" fmla="*/ 2 w 4"/>
                <a:gd name="T27" fmla="*/ 24 h 35"/>
                <a:gd name="T28" fmla="*/ 3 w 4"/>
                <a:gd name="T29" fmla="*/ 26 h 35"/>
                <a:gd name="T30" fmla="*/ 2 w 4"/>
                <a:gd name="T31" fmla="*/ 28 h 35"/>
                <a:gd name="T32" fmla="*/ 4 w 4"/>
                <a:gd name="T33" fmla="*/ 31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 h="35">
                  <a:moveTo>
                    <a:pt x="4" y="31"/>
                  </a:moveTo>
                  <a:lnTo>
                    <a:pt x="4" y="31"/>
                  </a:lnTo>
                  <a:cubicBezTo>
                    <a:pt x="3" y="32"/>
                    <a:pt x="3" y="33"/>
                    <a:pt x="2" y="35"/>
                  </a:cubicBezTo>
                  <a:lnTo>
                    <a:pt x="0" y="0"/>
                  </a:lnTo>
                  <a:cubicBezTo>
                    <a:pt x="1" y="1"/>
                    <a:pt x="1" y="1"/>
                    <a:pt x="2" y="1"/>
                  </a:cubicBezTo>
                  <a:cubicBezTo>
                    <a:pt x="1" y="1"/>
                    <a:pt x="1" y="2"/>
                    <a:pt x="1" y="3"/>
                  </a:cubicBezTo>
                  <a:cubicBezTo>
                    <a:pt x="1" y="4"/>
                    <a:pt x="2" y="5"/>
                    <a:pt x="2" y="6"/>
                  </a:cubicBezTo>
                  <a:cubicBezTo>
                    <a:pt x="2" y="7"/>
                    <a:pt x="1" y="8"/>
                    <a:pt x="1" y="9"/>
                  </a:cubicBezTo>
                  <a:cubicBezTo>
                    <a:pt x="1" y="10"/>
                    <a:pt x="2" y="11"/>
                    <a:pt x="3" y="12"/>
                  </a:cubicBezTo>
                  <a:cubicBezTo>
                    <a:pt x="2" y="12"/>
                    <a:pt x="1" y="13"/>
                    <a:pt x="1" y="14"/>
                  </a:cubicBezTo>
                  <a:cubicBezTo>
                    <a:pt x="1" y="15"/>
                    <a:pt x="2" y="16"/>
                    <a:pt x="3" y="17"/>
                  </a:cubicBezTo>
                  <a:cubicBezTo>
                    <a:pt x="2" y="17"/>
                    <a:pt x="2" y="18"/>
                    <a:pt x="2" y="19"/>
                  </a:cubicBezTo>
                  <a:cubicBezTo>
                    <a:pt x="2" y="20"/>
                    <a:pt x="2" y="21"/>
                    <a:pt x="3" y="22"/>
                  </a:cubicBezTo>
                  <a:cubicBezTo>
                    <a:pt x="2" y="22"/>
                    <a:pt x="2" y="23"/>
                    <a:pt x="2" y="24"/>
                  </a:cubicBezTo>
                  <a:cubicBezTo>
                    <a:pt x="2" y="25"/>
                    <a:pt x="2" y="25"/>
                    <a:pt x="3" y="26"/>
                  </a:cubicBezTo>
                  <a:cubicBezTo>
                    <a:pt x="2" y="26"/>
                    <a:pt x="2" y="27"/>
                    <a:pt x="2" y="28"/>
                  </a:cubicBezTo>
                  <a:cubicBezTo>
                    <a:pt x="2" y="29"/>
                    <a:pt x="3" y="30"/>
                    <a:pt x="4" y="31"/>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691" name="Freeform 1317">
              <a:extLst>
                <a:ext uri="{FF2B5EF4-FFF2-40B4-BE49-F238E27FC236}">
                  <a16:creationId xmlns:a16="http://schemas.microsoft.com/office/drawing/2014/main" id="{0C407A56-55A2-4198-9639-5CDDC3749587}"/>
                </a:ext>
              </a:extLst>
            </p:cNvPr>
            <p:cNvSpPr>
              <a:spLocks/>
            </p:cNvSpPr>
            <p:nvPr userDrawn="1"/>
          </p:nvSpPr>
          <p:spPr bwMode="auto">
            <a:xfrm>
              <a:off x="331" y="171"/>
              <a:ext cx="2" cy="16"/>
            </a:xfrm>
            <a:custGeom>
              <a:avLst/>
              <a:gdLst>
                <a:gd name="T0" fmla="*/ 2 w 4"/>
                <a:gd name="T1" fmla="*/ 1 h 35"/>
                <a:gd name="T2" fmla="*/ 2 w 4"/>
                <a:gd name="T3" fmla="*/ 1 h 35"/>
                <a:gd name="T4" fmla="*/ 4 w 4"/>
                <a:gd name="T5" fmla="*/ 0 h 35"/>
                <a:gd name="T6" fmla="*/ 2 w 4"/>
                <a:gd name="T7" fmla="*/ 35 h 35"/>
                <a:gd name="T8" fmla="*/ 0 w 4"/>
                <a:gd name="T9" fmla="*/ 31 h 35"/>
                <a:gd name="T10" fmla="*/ 2 w 4"/>
                <a:gd name="T11" fmla="*/ 28 h 35"/>
                <a:gd name="T12" fmla="*/ 1 w 4"/>
                <a:gd name="T13" fmla="*/ 26 h 35"/>
                <a:gd name="T14" fmla="*/ 2 w 4"/>
                <a:gd name="T15" fmla="*/ 24 h 35"/>
                <a:gd name="T16" fmla="*/ 1 w 4"/>
                <a:gd name="T17" fmla="*/ 22 h 35"/>
                <a:gd name="T18" fmla="*/ 3 w 4"/>
                <a:gd name="T19" fmla="*/ 19 h 35"/>
                <a:gd name="T20" fmla="*/ 2 w 4"/>
                <a:gd name="T21" fmla="*/ 17 h 35"/>
                <a:gd name="T22" fmla="*/ 3 w 4"/>
                <a:gd name="T23" fmla="*/ 14 h 35"/>
                <a:gd name="T24" fmla="*/ 2 w 4"/>
                <a:gd name="T25" fmla="*/ 12 h 35"/>
                <a:gd name="T26" fmla="*/ 3 w 4"/>
                <a:gd name="T27" fmla="*/ 9 h 35"/>
                <a:gd name="T28" fmla="*/ 2 w 4"/>
                <a:gd name="T29" fmla="*/ 6 h 35"/>
                <a:gd name="T30" fmla="*/ 3 w 4"/>
                <a:gd name="T31" fmla="*/ 3 h 35"/>
                <a:gd name="T32" fmla="*/ 2 w 4"/>
                <a:gd name="T33" fmla="*/ 1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 h="35">
                  <a:moveTo>
                    <a:pt x="2" y="1"/>
                  </a:moveTo>
                  <a:lnTo>
                    <a:pt x="2" y="1"/>
                  </a:lnTo>
                  <a:cubicBezTo>
                    <a:pt x="3" y="1"/>
                    <a:pt x="3" y="1"/>
                    <a:pt x="4" y="0"/>
                  </a:cubicBezTo>
                  <a:lnTo>
                    <a:pt x="2" y="35"/>
                  </a:lnTo>
                  <a:cubicBezTo>
                    <a:pt x="2" y="33"/>
                    <a:pt x="1" y="32"/>
                    <a:pt x="0" y="31"/>
                  </a:cubicBezTo>
                  <a:cubicBezTo>
                    <a:pt x="1" y="30"/>
                    <a:pt x="2" y="29"/>
                    <a:pt x="2" y="28"/>
                  </a:cubicBezTo>
                  <a:cubicBezTo>
                    <a:pt x="2" y="27"/>
                    <a:pt x="2" y="26"/>
                    <a:pt x="1" y="26"/>
                  </a:cubicBezTo>
                  <a:cubicBezTo>
                    <a:pt x="2" y="25"/>
                    <a:pt x="2" y="25"/>
                    <a:pt x="2" y="24"/>
                  </a:cubicBezTo>
                  <a:cubicBezTo>
                    <a:pt x="2" y="23"/>
                    <a:pt x="2" y="22"/>
                    <a:pt x="1" y="22"/>
                  </a:cubicBezTo>
                  <a:cubicBezTo>
                    <a:pt x="2" y="21"/>
                    <a:pt x="3" y="20"/>
                    <a:pt x="3" y="19"/>
                  </a:cubicBezTo>
                  <a:cubicBezTo>
                    <a:pt x="3" y="18"/>
                    <a:pt x="2" y="17"/>
                    <a:pt x="2" y="17"/>
                  </a:cubicBezTo>
                  <a:cubicBezTo>
                    <a:pt x="2" y="16"/>
                    <a:pt x="3" y="15"/>
                    <a:pt x="3" y="14"/>
                  </a:cubicBezTo>
                  <a:cubicBezTo>
                    <a:pt x="3" y="13"/>
                    <a:pt x="2" y="12"/>
                    <a:pt x="2" y="12"/>
                  </a:cubicBezTo>
                  <a:cubicBezTo>
                    <a:pt x="3" y="11"/>
                    <a:pt x="3" y="10"/>
                    <a:pt x="3" y="9"/>
                  </a:cubicBezTo>
                  <a:cubicBezTo>
                    <a:pt x="3" y="8"/>
                    <a:pt x="3" y="7"/>
                    <a:pt x="2" y="6"/>
                  </a:cubicBezTo>
                  <a:cubicBezTo>
                    <a:pt x="3" y="5"/>
                    <a:pt x="3" y="4"/>
                    <a:pt x="3" y="3"/>
                  </a:cubicBezTo>
                  <a:cubicBezTo>
                    <a:pt x="3" y="2"/>
                    <a:pt x="3" y="1"/>
                    <a:pt x="2" y="1"/>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692" name="Freeform 1318">
              <a:extLst>
                <a:ext uri="{FF2B5EF4-FFF2-40B4-BE49-F238E27FC236}">
                  <a16:creationId xmlns:a16="http://schemas.microsoft.com/office/drawing/2014/main" id="{FE318E9C-39E8-44FB-899B-337C9C9CA4CD}"/>
                </a:ext>
              </a:extLst>
            </p:cNvPr>
            <p:cNvSpPr>
              <a:spLocks/>
            </p:cNvSpPr>
            <p:nvPr userDrawn="1"/>
          </p:nvSpPr>
          <p:spPr bwMode="auto">
            <a:xfrm>
              <a:off x="319" y="200"/>
              <a:ext cx="24" cy="2"/>
            </a:xfrm>
            <a:custGeom>
              <a:avLst/>
              <a:gdLst>
                <a:gd name="T0" fmla="*/ 27 w 54"/>
                <a:gd name="T1" fmla="*/ 1 h 4"/>
                <a:gd name="T2" fmla="*/ 27 w 54"/>
                <a:gd name="T3" fmla="*/ 1 h 4"/>
                <a:gd name="T4" fmla="*/ 0 w 54"/>
                <a:gd name="T5" fmla="*/ 4 h 4"/>
                <a:gd name="T6" fmla="*/ 0 w 54"/>
                <a:gd name="T7" fmla="*/ 3 h 4"/>
                <a:gd name="T8" fmla="*/ 27 w 54"/>
                <a:gd name="T9" fmla="*/ 0 h 4"/>
                <a:gd name="T10" fmla="*/ 54 w 54"/>
                <a:gd name="T11" fmla="*/ 3 h 4"/>
                <a:gd name="T12" fmla="*/ 54 w 54"/>
                <a:gd name="T13" fmla="*/ 4 h 4"/>
                <a:gd name="T14" fmla="*/ 27 w 54"/>
                <a:gd name="T15" fmla="*/ 1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 h="4">
                  <a:moveTo>
                    <a:pt x="27" y="1"/>
                  </a:moveTo>
                  <a:lnTo>
                    <a:pt x="27" y="1"/>
                  </a:lnTo>
                  <a:cubicBezTo>
                    <a:pt x="15" y="1"/>
                    <a:pt x="4" y="3"/>
                    <a:pt x="0" y="4"/>
                  </a:cubicBezTo>
                  <a:lnTo>
                    <a:pt x="0" y="3"/>
                  </a:lnTo>
                  <a:cubicBezTo>
                    <a:pt x="4" y="1"/>
                    <a:pt x="15" y="0"/>
                    <a:pt x="27" y="0"/>
                  </a:cubicBezTo>
                  <a:cubicBezTo>
                    <a:pt x="39" y="0"/>
                    <a:pt x="49" y="1"/>
                    <a:pt x="54" y="3"/>
                  </a:cubicBezTo>
                  <a:lnTo>
                    <a:pt x="54" y="4"/>
                  </a:lnTo>
                  <a:cubicBezTo>
                    <a:pt x="49" y="3"/>
                    <a:pt x="39" y="1"/>
                    <a:pt x="27" y="1"/>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693" name="Freeform 1319">
              <a:extLst>
                <a:ext uri="{FF2B5EF4-FFF2-40B4-BE49-F238E27FC236}">
                  <a16:creationId xmlns:a16="http://schemas.microsoft.com/office/drawing/2014/main" id="{97A46369-B02C-4BDA-849B-0E2902B70AC6}"/>
                </a:ext>
              </a:extLst>
            </p:cNvPr>
            <p:cNvSpPr>
              <a:spLocks/>
            </p:cNvSpPr>
            <p:nvPr userDrawn="1"/>
          </p:nvSpPr>
          <p:spPr bwMode="auto">
            <a:xfrm>
              <a:off x="330" y="186"/>
              <a:ext cx="2" cy="9"/>
            </a:xfrm>
            <a:custGeom>
              <a:avLst/>
              <a:gdLst>
                <a:gd name="T0" fmla="*/ 5 w 5"/>
                <a:gd name="T1" fmla="*/ 10 h 20"/>
                <a:gd name="T2" fmla="*/ 5 w 5"/>
                <a:gd name="T3" fmla="*/ 10 h 20"/>
                <a:gd name="T4" fmla="*/ 3 w 5"/>
                <a:gd name="T5" fmla="*/ 20 h 20"/>
                <a:gd name="T6" fmla="*/ 0 w 5"/>
                <a:gd name="T7" fmla="*/ 10 h 20"/>
                <a:gd name="T8" fmla="*/ 3 w 5"/>
                <a:gd name="T9" fmla="*/ 0 h 20"/>
                <a:gd name="T10" fmla="*/ 5 w 5"/>
                <a:gd name="T11" fmla="*/ 10 h 20"/>
              </a:gdLst>
              <a:ahLst/>
              <a:cxnLst>
                <a:cxn ang="0">
                  <a:pos x="T0" y="T1"/>
                </a:cxn>
                <a:cxn ang="0">
                  <a:pos x="T2" y="T3"/>
                </a:cxn>
                <a:cxn ang="0">
                  <a:pos x="T4" y="T5"/>
                </a:cxn>
                <a:cxn ang="0">
                  <a:pos x="T6" y="T7"/>
                </a:cxn>
                <a:cxn ang="0">
                  <a:pos x="T8" y="T9"/>
                </a:cxn>
                <a:cxn ang="0">
                  <a:pos x="T10" y="T11"/>
                </a:cxn>
              </a:cxnLst>
              <a:rect l="0" t="0" r="r" b="b"/>
              <a:pathLst>
                <a:path w="5" h="20">
                  <a:moveTo>
                    <a:pt x="5" y="10"/>
                  </a:moveTo>
                  <a:lnTo>
                    <a:pt x="5" y="10"/>
                  </a:lnTo>
                  <a:cubicBezTo>
                    <a:pt x="5" y="14"/>
                    <a:pt x="4" y="17"/>
                    <a:pt x="3" y="20"/>
                  </a:cubicBezTo>
                  <a:cubicBezTo>
                    <a:pt x="1" y="17"/>
                    <a:pt x="0" y="14"/>
                    <a:pt x="0" y="10"/>
                  </a:cubicBezTo>
                  <a:cubicBezTo>
                    <a:pt x="0" y="7"/>
                    <a:pt x="1" y="3"/>
                    <a:pt x="3" y="0"/>
                  </a:cubicBezTo>
                  <a:cubicBezTo>
                    <a:pt x="4" y="3"/>
                    <a:pt x="5" y="7"/>
                    <a:pt x="5" y="10"/>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694" name="Freeform 1320">
              <a:extLst>
                <a:ext uri="{FF2B5EF4-FFF2-40B4-BE49-F238E27FC236}">
                  <a16:creationId xmlns:a16="http://schemas.microsoft.com/office/drawing/2014/main" id="{9B1B9764-D629-4230-ACC6-7B65DF846C79}"/>
                </a:ext>
              </a:extLst>
            </p:cNvPr>
            <p:cNvSpPr>
              <a:spLocks/>
            </p:cNvSpPr>
            <p:nvPr userDrawn="1"/>
          </p:nvSpPr>
          <p:spPr bwMode="auto">
            <a:xfrm>
              <a:off x="327" y="155"/>
              <a:ext cx="8" cy="8"/>
            </a:xfrm>
            <a:custGeom>
              <a:avLst/>
              <a:gdLst>
                <a:gd name="T0" fmla="*/ 11 w 18"/>
                <a:gd name="T1" fmla="*/ 2 h 17"/>
                <a:gd name="T2" fmla="*/ 11 w 18"/>
                <a:gd name="T3" fmla="*/ 2 h 17"/>
                <a:gd name="T4" fmla="*/ 10 w 18"/>
                <a:gd name="T5" fmla="*/ 5 h 17"/>
                <a:gd name="T6" fmla="*/ 18 w 18"/>
                <a:gd name="T7" fmla="*/ 4 h 17"/>
                <a:gd name="T8" fmla="*/ 18 w 18"/>
                <a:gd name="T9" fmla="*/ 12 h 17"/>
                <a:gd name="T10" fmla="*/ 12 w 18"/>
                <a:gd name="T11" fmla="*/ 10 h 17"/>
                <a:gd name="T12" fmla="*/ 13 w 18"/>
                <a:gd name="T13" fmla="*/ 17 h 17"/>
                <a:gd name="T14" fmla="*/ 4 w 18"/>
                <a:gd name="T15" fmla="*/ 17 h 17"/>
                <a:gd name="T16" fmla="*/ 7 w 18"/>
                <a:gd name="T17" fmla="*/ 11 h 17"/>
                <a:gd name="T18" fmla="*/ 0 w 18"/>
                <a:gd name="T19" fmla="*/ 12 h 17"/>
                <a:gd name="T20" fmla="*/ 0 w 18"/>
                <a:gd name="T21" fmla="*/ 4 h 17"/>
                <a:gd name="T22" fmla="*/ 6 w 18"/>
                <a:gd name="T23" fmla="*/ 6 h 17"/>
                <a:gd name="T24" fmla="*/ 4 w 18"/>
                <a:gd name="T25" fmla="*/ 0 h 17"/>
                <a:gd name="T26" fmla="*/ 13 w 18"/>
                <a:gd name="T27" fmla="*/ 0 h 17"/>
                <a:gd name="T28" fmla="*/ 11 w 18"/>
                <a:gd name="T29" fmla="*/ 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 h="17">
                  <a:moveTo>
                    <a:pt x="11" y="2"/>
                  </a:moveTo>
                  <a:lnTo>
                    <a:pt x="11" y="2"/>
                  </a:lnTo>
                  <a:cubicBezTo>
                    <a:pt x="11" y="3"/>
                    <a:pt x="10" y="4"/>
                    <a:pt x="10" y="5"/>
                  </a:cubicBezTo>
                  <a:cubicBezTo>
                    <a:pt x="11" y="9"/>
                    <a:pt x="17" y="4"/>
                    <a:pt x="18" y="4"/>
                  </a:cubicBezTo>
                  <a:lnTo>
                    <a:pt x="18" y="12"/>
                  </a:lnTo>
                  <a:cubicBezTo>
                    <a:pt x="16" y="11"/>
                    <a:pt x="14" y="9"/>
                    <a:pt x="12" y="10"/>
                  </a:cubicBezTo>
                  <a:cubicBezTo>
                    <a:pt x="8" y="10"/>
                    <a:pt x="12" y="16"/>
                    <a:pt x="13" y="17"/>
                  </a:cubicBezTo>
                  <a:lnTo>
                    <a:pt x="4" y="17"/>
                  </a:lnTo>
                  <a:cubicBezTo>
                    <a:pt x="5" y="16"/>
                    <a:pt x="7" y="13"/>
                    <a:pt x="7" y="11"/>
                  </a:cubicBezTo>
                  <a:cubicBezTo>
                    <a:pt x="7" y="7"/>
                    <a:pt x="1" y="12"/>
                    <a:pt x="0" y="12"/>
                  </a:cubicBezTo>
                  <a:lnTo>
                    <a:pt x="0" y="4"/>
                  </a:lnTo>
                  <a:cubicBezTo>
                    <a:pt x="1" y="5"/>
                    <a:pt x="4" y="7"/>
                    <a:pt x="6" y="6"/>
                  </a:cubicBezTo>
                  <a:cubicBezTo>
                    <a:pt x="10" y="6"/>
                    <a:pt x="5" y="1"/>
                    <a:pt x="4" y="0"/>
                  </a:cubicBezTo>
                  <a:lnTo>
                    <a:pt x="13" y="0"/>
                  </a:lnTo>
                  <a:cubicBezTo>
                    <a:pt x="12" y="1"/>
                    <a:pt x="12" y="2"/>
                    <a:pt x="11" y="2"/>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695" name="Freeform 1321">
              <a:extLst>
                <a:ext uri="{FF2B5EF4-FFF2-40B4-BE49-F238E27FC236}">
                  <a16:creationId xmlns:a16="http://schemas.microsoft.com/office/drawing/2014/main" id="{DDCF2FB4-62D8-4F3B-91E9-0CD27600994D}"/>
                </a:ext>
              </a:extLst>
            </p:cNvPr>
            <p:cNvSpPr>
              <a:spLocks/>
            </p:cNvSpPr>
            <p:nvPr userDrawn="1"/>
          </p:nvSpPr>
          <p:spPr bwMode="auto">
            <a:xfrm>
              <a:off x="328" y="164"/>
              <a:ext cx="6" cy="6"/>
            </a:xfrm>
            <a:custGeom>
              <a:avLst/>
              <a:gdLst>
                <a:gd name="T0" fmla="*/ 7 w 13"/>
                <a:gd name="T1" fmla="*/ 0 h 14"/>
                <a:gd name="T2" fmla="*/ 7 w 13"/>
                <a:gd name="T3" fmla="*/ 0 h 14"/>
                <a:gd name="T4" fmla="*/ 13 w 13"/>
                <a:gd name="T5" fmla="*/ 7 h 14"/>
                <a:gd name="T6" fmla="*/ 7 w 13"/>
                <a:gd name="T7" fmla="*/ 14 h 14"/>
                <a:gd name="T8" fmla="*/ 0 w 13"/>
                <a:gd name="T9" fmla="*/ 7 h 14"/>
                <a:gd name="T10" fmla="*/ 7 w 13"/>
                <a:gd name="T11" fmla="*/ 0 h 14"/>
              </a:gdLst>
              <a:ahLst/>
              <a:cxnLst>
                <a:cxn ang="0">
                  <a:pos x="T0" y="T1"/>
                </a:cxn>
                <a:cxn ang="0">
                  <a:pos x="T2" y="T3"/>
                </a:cxn>
                <a:cxn ang="0">
                  <a:pos x="T4" y="T5"/>
                </a:cxn>
                <a:cxn ang="0">
                  <a:pos x="T6" y="T7"/>
                </a:cxn>
                <a:cxn ang="0">
                  <a:pos x="T8" y="T9"/>
                </a:cxn>
                <a:cxn ang="0">
                  <a:pos x="T10" y="T11"/>
                </a:cxn>
              </a:cxnLst>
              <a:rect l="0" t="0" r="r" b="b"/>
              <a:pathLst>
                <a:path w="13" h="14">
                  <a:moveTo>
                    <a:pt x="7" y="0"/>
                  </a:moveTo>
                  <a:lnTo>
                    <a:pt x="7" y="0"/>
                  </a:lnTo>
                  <a:cubicBezTo>
                    <a:pt x="10" y="0"/>
                    <a:pt x="13" y="3"/>
                    <a:pt x="13" y="7"/>
                  </a:cubicBezTo>
                  <a:cubicBezTo>
                    <a:pt x="13" y="11"/>
                    <a:pt x="10" y="14"/>
                    <a:pt x="7" y="14"/>
                  </a:cubicBezTo>
                  <a:cubicBezTo>
                    <a:pt x="3" y="14"/>
                    <a:pt x="0" y="11"/>
                    <a:pt x="0" y="7"/>
                  </a:cubicBezTo>
                  <a:cubicBezTo>
                    <a:pt x="0" y="3"/>
                    <a:pt x="3" y="0"/>
                    <a:pt x="7" y="0"/>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696" name="Freeform 1322">
              <a:extLst>
                <a:ext uri="{FF2B5EF4-FFF2-40B4-BE49-F238E27FC236}">
                  <a16:creationId xmlns:a16="http://schemas.microsoft.com/office/drawing/2014/main" id="{8E3C48D9-324E-4542-85F5-BFBBF9E108D0}"/>
                </a:ext>
              </a:extLst>
            </p:cNvPr>
            <p:cNvSpPr>
              <a:spLocks/>
            </p:cNvSpPr>
            <p:nvPr userDrawn="1"/>
          </p:nvSpPr>
          <p:spPr bwMode="auto">
            <a:xfrm>
              <a:off x="330" y="181"/>
              <a:ext cx="2" cy="2"/>
            </a:xfrm>
            <a:custGeom>
              <a:avLst/>
              <a:gdLst>
                <a:gd name="T0" fmla="*/ 1 w 3"/>
                <a:gd name="T1" fmla="*/ 0 h 3"/>
                <a:gd name="T2" fmla="*/ 1 w 3"/>
                <a:gd name="T3" fmla="*/ 0 h 3"/>
                <a:gd name="T4" fmla="*/ 2 w 3"/>
                <a:gd name="T5" fmla="*/ 0 h 3"/>
                <a:gd name="T6" fmla="*/ 2 w 3"/>
                <a:gd name="T7" fmla="*/ 0 h 3"/>
                <a:gd name="T8" fmla="*/ 3 w 3"/>
                <a:gd name="T9" fmla="*/ 2 h 3"/>
                <a:gd name="T10" fmla="*/ 2 w 3"/>
                <a:gd name="T11" fmla="*/ 3 h 3"/>
                <a:gd name="T12" fmla="*/ 0 w 3"/>
                <a:gd name="T13" fmla="*/ 2 h 3"/>
                <a:gd name="T14" fmla="*/ 1 w 3"/>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3">
                  <a:moveTo>
                    <a:pt x="1" y="0"/>
                  </a:moveTo>
                  <a:lnTo>
                    <a:pt x="1" y="0"/>
                  </a:lnTo>
                  <a:lnTo>
                    <a:pt x="2" y="0"/>
                  </a:lnTo>
                  <a:lnTo>
                    <a:pt x="2" y="0"/>
                  </a:lnTo>
                  <a:cubicBezTo>
                    <a:pt x="3" y="0"/>
                    <a:pt x="3" y="1"/>
                    <a:pt x="3" y="2"/>
                  </a:cubicBezTo>
                  <a:cubicBezTo>
                    <a:pt x="3" y="3"/>
                    <a:pt x="3" y="3"/>
                    <a:pt x="2" y="3"/>
                  </a:cubicBezTo>
                  <a:cubicBezTo>
                    <a:pt x="1" y="3"/>
                    <a:pt x="0" y="3"/>
                    <a:pt x="0" y="2"/>
                  </a:cubicBezTo>
                  <a:cubicBezTo>
                    <a:pt x="0" y="1"/>
                    <a:pt x="1" y="0"/>
                    <a:pt x="1" y="0"/>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697" name="Freeform 1323">
              <a:extLst>
                <a:ext uri="{FF2B5EF4-FFF2-40B4-BE49-F238E27FC236}">
                  <a16:creationId xmlns:a16="http://schemas.microsoft.com/office/drawing/2014/main" id="{E5467A91-DD7D-4048-A52F-A500754DC399}"/>
                </a:ext>
              </a:extLst>
            </p:cNvPr>
            <p:cNvSpPr>
              <a:spLocks/>
            </p:cNvSpPr>
            <p:nvPr userDrawn="1"/>
          </p:nvSpPr>
          <p:spPr bwMode="auto">
            <a:xfrm>
              <a:off x="330" y="183"/>
              <a:ext cx="2" cy="2"/>
            </a:xfrm>
            <a:custGeom>
              <a:avLst/>
              <a:gdLst>
                <a:gd name="T0" fmla="*/ 2 w 3"/>
                <a:gd name="T1" fmla="*/ 0 h 4"/>
                <a:gd name="T2" fmla="*/ 2 w 3"/>
                <a:gd name="T3" fmla="*/ 0 h 4"/>
                <a:gd name="T4" fmla="*/ 3 w 3"/>
                <a:gd name="T5" fmla="*/ 2 h 4"/>
                <a:gd name="T6" fmla="*/ 2 w 3"/>
                <a:gd name="T7" fmla="*/ 4 h 4"/>
                <a:gd name="T8" fmla="*/ 0 w 3"/>
                <a:gd name="T9" fmla="*/ 2 h 4"/>
                <a:gd name="T10" fmla="*/ 1 w 3"/>
                <a:gd name="T11" fmla="*/ 0 h 4"/>
                <a:gd name="T12" fmla="*/ 2 w 3"/>
                <a:gd name="T13" fmla="*/ 1 h 4"/>
                <a:gd name="T14" fmla="*/ 2 w 3"/>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2" y="0"/>
                  </a:moveTo>
                  <a:lnTo>
                    <a:pt x="2" y="0"/>
                  </a:lnTo>
                  <a:cubicBezTo>
                    <a:pt x="3" y="1"/>
                    <a:pt x="3" y="1"/>
                    <a:pt x="3" y="2"/>
                  </a:cubicBezTo>
                  <a:cubicBezTo>
                    <a:pt x="3" y="3"/>
                    <a:pt x="2" y="4"/>
                    <a:pt x="2" y="4"/>
                  </a:cubicBezTo>
                  <a:cubicBezTo>
                    <a:pt x="1" y="4"/>
                    <a:pt x="0" y="3"/>
                    <a:pt x="0" y="2"/>
                  </a:cubicBezTo>
                  <a:cubicBezTo>
                    <a:pt x="0" y="1"/>
                    <a:pt x="1" y="1"/>
                    <a:pt x="1" y="0"/>
                  </a:cubicBezTo>
                  <a:cubicBezTo>
                    <a:pt x="1" y="1"/>
                    <a:pt x="1" y="1"/>
                    <a:pt x="2" y="1"/>
                  </a:cubicBezTo>
                  <a:cubicBezTo>
                    <a:pt x="2" y="1"/>
                    <a:pt x="2" y="1"/>
                    <a:pt x="2" y="0"/>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698" name="Freeform 1324">
              <a:extLst>
                <a:ext uri="{FF2B5EF4-FFF2-40B4-BE49-F238E27FC236}">
                  <a16:creationId xmlns:a16="http://schemas.microsoft.com/office/drawing/2014/main" id="{2D61B21A-65A4-4F10-9D45-E4B268C72690}"/>
                </a:ext>
              </a:extLst>
            </p:cNvPr>
            <p:cNvSpPr>
              <a:spLocks/>
            </p:cNvSpPr>
            <p:nvPr userDrawn="1"/>
          </p:nvSpPr>
          <p:spPr bwMode="auto">
            <a:xfrm>
              <a:off x="330" y="179"/>
              <a:ext cx="2" cy="2"/>
            </a:xfrm>
            <a:custGeom>
              <a:avLst/>
              <a:gdLst>
                <a:gd name="T0" fmla="*/ 1 w 3"/>
                <a:gd name="T1" fmla="*/ 0 h 4"/>
                <a:gd name="T2" fmla="*/ 1 w 3"/>
                <a:gd name="T3" fmla="*/ 0 h 4"/>
                <a:gd name="T4" fmla="*/ 2 w 3"/>
                <a:gd name="T5" fmla="*/ 0 h 4"/>
                <a:gd name="T6" fmla="*/ 2 w 3"/>
                <a:gd name="T7" fmla="*/ 0 h 4"/>
                <a:gd name="T8" fmla="*/ 3 w 3"/>
                <a:gd name="T9" fmla="*/ 2 h 4"/>
                <a:gd name="T10" fmla="*/ 2 w 3"/>
                <a:gd name="T11" fmla="*/ 4 h 4"/>
                <a:gd name="T12" fmla="*/ 0 w 3"/>
                <a:gd name="T13" fmla="*/ 2 h 4"/>
                <a:gd name="T14" fmla="*/ 1 w 3"/>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1" y="0"/>
                  </a:moveTo>
                  <a:lnTo>
                    <a:pt x="1" y="0"/>
                  </a:lnTo>
                  <a:cubicBezTo>
                    <a:pt x="1" y="0"/>
                    <a:pt x="1" y="0"/>
                    <a:pt x="2" y="0"/>
                  </a:cubicBezTo>
                  <a:cubicBezTo>
                    <a:pt x="2" y="0"/>
                    <a:pt x="2" y="0"/>
                    <a:pt x="2" y="0"/>
                  </a:cubicBezTo>
                  <a:cubicBezTo>
                    <a:pt x="3" y="0"/>
                    <a:pt x="3" y="1"/>
                    <a:pt x="3" y="2"/>
                  </a:cubicBezTo>
                  <a:cubicBezTo>
                    <a:pt x="3" y="3"/>
                    <a:pt x="3" y="4"/>
                    <a:pt x="2" y="4"/>
                  </a:cubicBezTo>
                  <a:cubicBezTo>
                    <a:pt x="1" y="4"/>
                    <a:pt x="0" y="3"/>
                    <a:pt x="0" y="2"/>
                  </a:cubicBezTo>
                  <a:cubicBezTo>
                    <a:pt x="0" y="1"/>
                    <a:pt x="0" y="0"/>
                    <a:pt x="1" y="0"/>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699" name="Freeform 1325">
              <a:extLst>
                <a:ext uri="{FF2B5EF4-FFF2-40B4-BE49-F238E27FC236}">
                  <a16:creationId xmlns:a16="http://schemas.microsoft.com/office/drawing/2014/main" id="{10A04933-0536-440B-BBFF-7ED26FCD8B2F}"/>
                </a:ext>
              </a:extLst>
            </p:cNvPr>
            <p:cNvSpPr>
              <a:spLocks/>
            </p:cNvSpPr>
            <p:nvPr userDrawn="1"/>
          </p:nvSpPr>
          <p:spPr bwMode="auto">
            <a:xfrm>
              <a:off x="330" y="177"/>
              <a:ext cx="2" cy="2"/>
            </a:xfrm>
            <a:custGeom>
              <a:avLst/>
              <a:gdLst>
                <a:gd name="T0" fmla="*/ 1 w 4"/>
                <a:gd name="T1" fmla="*/ 0 h 4"/>
                <a:gd name="T2" fmla="*/ 1 w 4"/>
                <a:gd name="T3" fmla="*/ 0 h 4"/>
                <a:gd name="T4" fmla="*/ 2 w 4"/>
                <a:gd name="T5" fmla="*/ 0 h 4"/>
                <a:gd name="T6" fmla="*/ 2 w 4"/>
                <a:gd name="T7" fmla="*/ 0 h 4"/>
                <a:gd name="T8" fmla="*/ 4 w 4"/>
                <a:gd name="T9" fmla="*/ 2 h 4"/>
                <a:gd name="T10" fmla="*/ 2 w 4"/>
                <a:gd name="T11" fmla="*/ 4 h 4"/>
                <a:gd name="T12" fmla="*/ 0 w 4"/>
                <a:gd name="T13" fmla="*/ 2 h 4"/>
                <a:gd name="T14" fmla="*/ 1 w 4"/>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1" y="0"/>
                  </a:moveTo>
                  <a:lnTo>
                    <a:pt x="1" y="0"/>
                  </a:lnTo>
                  <a:cubicBezTo>
                    <a:pt x="1" y="0"/>
                    <a:pt x="1" y="0"/>
                    <a:pt x="2" y="0"/>
                  </a:cubicBezTo>
                  <a:cubicBezTo>
                    <a:pt x="2" y="0"/>
                    <a:pt x="2" y="0"/>
                    <a:pt x="2" y="0"/>
                  </a:cubicBezTo>
                  <a:cubicBezTo>
                    <a:pt x="3" y="0"/>
                    <a:pt x="4" y="1"/>
                    <a:pt x="4" y="2"/>
                  </a:cubicBezTo>
                  <a:cubicBezTo>
                    <a:pt x="4" y="3"/>
                    <a:pt x="3" y="4"/>
                    <a:pt x="2" y="4"/>
                  </a:cubicBezTo>
                  <a:cubicBezTo>
                    <a:pt x="1" y="4"/>
                    <a:pt x="0" y="3"/>
                    <a:pt x="0" y="2"/>
                  </a:cubicBezTo>
                  <a:cubicBezTo>
                    <a:pt x="0" y="1"/>
                    <a:pt x="0" y="0"/>
                    <a:pt x="1" y="0"/>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700" name="Freeform 1326">
              <a:extLst>
                <a:ext uri="{FF2B5EF4-FFF2-40B4-BE49-F238E27FC236}">
                  <a16:creationId xmlns:a16="http://schemas.microsoft.com/office/drawing/2014/main" id="{31496C68-2EE2-487A-AF4B-C89679262376}"/>
                </a:ext>
              </a:extLst>
            </p:cNvPr>
            <p:cNvSpPr>
              <a:spLocks/>
            </p:cNvSpPr>
            <p:nvPr userDrawn="1"/>
          </p:nvSpPr>
          <p:spPr bwMode="auto">
            <a:xfrm>
              <a:off x="330" y="175"/>
              <a:ext cx="2" cy="1"/>
            </a:xfrm>
            <a:custGeom>
              <a:avLst/>
              <a:gdLst>
                <a:gd name="T0" fmla="*/ 2 w 4"/>
                <a:gd name="T1" fmla="*/ 4 h 4"/>
                <a:gd name="T2" fmla="*/ 2 w 4"/>
                <a:gd name="T3" fmla="*/ 4 h 4"/>
                <a:gd name="T4" fmla="*/ 0 w 4"/>
                <a:gd name="T5" fmla="*/ 2 h 4"/>
                <a:gd name="T6" fmla="*/ 1 w 4"/>
                <a:gd name="T7" fmla="*/ 0 h 4"/>
                <a:gd name="T8" fmla="*/ 2 w 4"/>
                <a:gd name="T9" fmla="*/ 0 h 4"/>
                <a:gd name="T10" fmla="*/ 2 w 4"/>
                <a:gd name="T11" fmla="*/ 0 h 4"/>
                <a:gd name="T12" fmla="*/ 4 w 4"/>
                <a:gd name="T13" fmla="*/ 2 h 4"/>
                <a:gd name="T14" fmla="*/ 2 w 4"/>
                <a:gd name="T15" fmla="*/ 4 h 4"/>
                <a:gd name="T16" fmla="*/ 2 w 4"/>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4">
                  <a:moveTo>
                    <a:pt x="2" y="4"/>
                  </a:moveTo>
                  <a:lnTo>
                    <a:pt x="2" y="4"/>
                  </a:lnTo>
                  <a:cubicBezTo>
                    <a:pt x="1" y="4"/>
                    <a:pt x="0" y="3"/>
                    <a:pt x="0" y="2"/>
                  </a:cubicBezTo>
                  <a:cubicBezTo>
                    <a:pt x="0" y="1"/>
                    <a:pt x="0" y="0"/>
                    <a:pt x="1" y="0"/>
                  </a:cubicBezTo>
                  <a:cubicBezTo>
                    <a:pt x="1" y="0"/>
                    <a:pt x="1" y="0"/>
                    <a:pt x="2" y="0"/>
                  </a:cubicBezTo>
                  <a:cubicBezTo>
                    <a:pt x="2" y="0"/>
                    <a:pt x="2" y="0"/>
                    <a:pt x="2" y="0"/>
                  </a:cubicBezTo>
                  <a:cubicBezTo>
                    <a:pt x="3" y="0"/>
                    <a:pt x="4" y="1"/>
                    <a:pt x="4" y="2"/>
                  </a:cubicBezTo>
                  <a:cubicBezTo>
                    <a:pt x="4" y="3"/>
                    <a:pt x="3" y="4"/>
                    <a:pt x="2" y="4"/>
                  </a:cubicBezTo>
                  <a:lnTo>
                    <a:pt x="2" y="4"/>
                  </a:ln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701" name="Freeform 1327">
              <a:extLst>
                <a:ext uri="{FF2B5EF4-FFF2-40B4-BE49-F238E27FC236}">
                  <a16:creationId xmlns:a16="http://schemas.microsoft.com/office/drawing/2014/main" id="{0BFF7726-06C5-4654-9CAE-E56C590E44B2}"/>
                </a:ext>
              </a:extLst>
            </p:cNvPr>
            <p:cNvSpPr>
              <a:spLocks/>
            </p:cNvSpPr>
            <p:nvPr userDrawn="1"/>
          </p:nvSpPr>
          <p:spPr bwMode="auto">
            <a:xfrm>
              <a:off x="330" y="172"/>
              <a:ext cx="2" cy="2"/>
            </a:xfrm>
            <a:custGeom>
              <a:avLst/>
              <a:gdLst>
                <a:gd name="T0" fmla="*/ 3 w 5"/>
                <a:gd name="T1" fmla="*/ 0 h 4"/>
                <a:gd name="T2" fmla="*/ 3 w 5"/>
                <a:gd name="T3" fmla="*/ 0 h 4"/>
                <a:gd name="T4" fmla="*/ 5 w 5"/>
                <a:gd name="T5" fmla="*/ 2 h 4"/>
                <a:gd name="T6" fmla="*/ 3 w 5"/>
                <a:gd name="T7" fmla="*/ 4 h 4"/>
                <a:gd name="T8" fmla="*/ 0 w 5"/>
                <a:gd name="T9" fmla="*/ 2 h 4"/>
                <a:gd name="T10" fmla="*/ 3 w 5"/>
                <a:gd name="T11" fmla="*/ 0 h 4"/>
              </a:gdLst>
              <a:ahLst/>
              <a:cxnLst>
                <a:cxn ang="0">
                  <a:pos x="T0" y="T1"/>
                </a:cxn>
                <a:cxn ang="0">
                  <a:pos x="T2" y="T3"/>
                </a:cxn>
                <a:cxn ang="0">
                  <a:pos x="T4" y="T5"/>
                </a:cxn>
                <a:cxn ang="0">
                  <a:pos x="T6" y="T7"/>
                </a:cxn>
                <a:cxn ang="0">
                  <a:pos x="T8" y="T9"/>
                </a:cxn>
                <a:cxn ang="0">
                  <a:pos x="T10" y="T11"/>
                </a:cxn>
              </a:cxnLst>
              <a:rect l="0" t="0" r="r" b="b"/>
              <a:pathLst>
                <a:path w="5" h="4">
                  <a:moveTo>
                    <a:pt x="3" y="0"/>
                  </a:moveTo>
                  <a:lnTo>
                    <a:pt x="3" y="0"/>
                  </a:lnTo>
                  <a:cubicBezTo>
                    <a:pt x="4" y="0"/>
                    <a:pt x="5" y="1"/>
                    <a:pt x="5" y="2"/>
                  </a:cubicBezTo>
                  <a:cubicBezTo>
                    <a:pt x="5" y="3"/>
                    <a:pt x="4" y="4"/>
                    <a:pt x="3" y="4"/>
                  </a:cubicBezTo>
                  <a:cubicBezTo>
                    <a:pt x="1" y="4"/>
                    <a:pt x="0" y="3"/>
                    <a:pt x="0" y="2"/>
                  </a:cubicBezTo>
                  <a:cubicBezTo>
                    <a:pt x="0" y="1"/>
                    <a:pt x="1" y="0"/>
                    <a:pt x="3" y="0"/>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702" name="Freeform 1328">
              <a:extLst>
                <a:ext uri="{FF2B5EF4-FFF2-40B4-BE49-F238E27FC236}">
                  <a16:creationId xmlns:a16="http://schemas.microsoft.com/office/drawing/2014/main" id="{B50BBA88-7C13-40F9-8261-3FC5843324A1}"/>
                </a:ext>
              </a:extLst>
            </p:cNvPr>
            <p:cNvSpPr>
              <a:spLocks/>
            </p:cNvSpPr>
            <p:nvPr userDrawn="1"/>
          </p:nvSpPr>
          <p:spPr bwMode="auto">
            <a:xfrm>
              <a:off x="233" y="181"/>
              <a:ext cx="98" cy="48"/>
            </a:xfrm>
            <a:custGeom>
              <a:avLst/>
              <a:gdLst>
                <a:gd name="T0" fmla="*/ 208 w 220"/>
                <a:gd name="T1" fmla="*/ 57 h 105"/>
                <a:gd name="T2" fmla="*/ 208 w 220"/>
                <a:gd name="T3" fmla="*/ 57 h 105"/>
                <a:gd name="T4" fmla="*/ 159 w 220"/>
                <a:gd name="T5" fmla="*/ 81 h 105"/>
                <a:gd name="T6" fmla="*/ 99 w 220"/>
                <a:gd name="T7" fmla="*/ 81 h 105"/>
                <a:gd name="T8" fmla="*/ 63 w 220"/>
                <a:gd name="T9" fmla="*/ 68 h 105"/>
                <a:gd name="T10" fmla="*/ 63 w 220"/>
                <a:gd name="T11" fmla="*/ 22 h 105"/>
                <a:gd name="T12" fmla="*/ 41 w 220"/>
                <a:gd name="T13" fmla="*/ 31 h 105"/>
                <a:gd name="T14" fmla="*/ 39 w 220"/>
                <a:gd name="T15" fmla="*/ 39 h 105"/>
                <a:gd name="T16" fmla="*/ 47 w 220"/>
                <a:gd name="T17" fmla="*/ 74 h 105"/>
                <a:gd name="T18" fmla="*/ 38 w 220"/>
                <a:gd name="T19" fmla="*/ 93 h 105"/>
                <a:gd name="T20" fmla="*/ 42 w 220"/>
                <a:gd name="T21" fmla="*/ 105 h 105"/>
                <a:gd name="T22" fmla="*/ 27 w 220"/>
                <a:gd name="T23" fmla="*/ 85 h 105"/>
                <a:gd name="T24" fmla="*/ 33 w 220"/>
                <a:gd name="T25" fmla="*/ 72 h 105"/>
                <a:gd name="T26" fmla="*/ 11 w 220"/>
                <a:gd name="T27" fmla="*/ 77 h 105"/>
                <a:gd name="T28" fmla="*/ 9 w 220"/>
                <a:gd name="T29" fmla="*/ 87 h 105"/>
                <a:gd name="T30" fmla="*/ 0 w 220"/>
                <a:gd name="T31" fmla="*/ 74 h 105"/>
                <a:gd name="T32" fmla="*/ 11 w 220"/>
                <a:gd name="T33" fmla="*/ 65 h 105"/>
                <a:gd name="T34" fmla="*/ 20 w 220"/>
                <a:gd name="T35" fmla="*/ 63 h 105"/>
                <a:gd name="T36" fmla="*/ 9 w 220"/>
                <a:gd name="T37" fmla="*/ 38 h 105"/>
                <a:gd name="T38" fmla="*/ 33 w 220"/>
                <a:gd name="T39" fmla="*/ 23 h 105"/>
                <a:gd name="T40" fmla="*/ 40 w 220"/>
                <a:gd name="T41" fmla="*/ 16 h 105"/>
                <a:gd name="T42" fmla="*/ 61 w 220"/>
                <a:gd name="T43" fmla="*/ 2 h 105"/>
                <a:gd name="T44" fmla="*/ 74 w 220"/>
                <a:gd name="T45" fmla="*/ 10 h 105"/>
                <a:gd name="T46" fmla="*/ 84 w 220"/>
                <a:gd name="T47" fmla="*/ 16 h 105"/>
                <a:gd name="T48" fmla="*/ 81 w 220"/>
                <a:gd name="T49" fmla="*/ 42 h 105"/>
                <a:gd name="T50" fmla="*/ 76 w 220"/>
                <a:gd name="T51" fmla="*/ 63 h 105"/>
                <a:gd name="T52" fmla="*/ 101 w 220"/>
                <a:gd name="T53" fmla="*/ 79 h 105"/>
                <a:gd name="T54" fmla="*/ 143 w 220"/>
                <a:gd name="T55" fmla="*/ 79 h 105"/>
                <a:gd name="T56" fmla="*/ 188 w 220"/>
                <a:gd name="T57" fmla="*/ 51 h 105"/>
                <a:gd name="T58" fmla="*/ 191 w 220"/>
                <a:gd name="T59" fmla="*/ 48 h 105"/>
                <a:gd name="T60" fmla="*/ 220 w 220"/>
                <a:gd name="T61" fmla="*/ 45 h 105"/>
                <a:gd name="T62" fmla="*/ 208 w 220"/>
                <a:gd name="T63" fmla="*/ 57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0" h="105">
                  <a:moveTo>
                    <a:pt x="208" y="57"/>
                  </a:moveTo>
                  <a:lnTo>
                    <a:pt x="208" y="57"/>
                  </a:lnTo>
                  <a:cubicBezTo>
                    <a:pt x="199" y="66"/>
                    <a:pt x="179" y="77"/>
                    <a:pt x="159" y="81"/>
                  </a:cubicBezTo>
                  <a:cubicBezTo>
                    <a:pt x="143" y="84"/>
                    <a:pt x="111" y="82"/>
                    <a:pt x="99" y="81"/>
                  </a:cubicBezTo>
                  <a:cubicBezTo>
                    <a:pt x="84" y="80"/>
                    <a:pt x="70" y="76"/>
                    <a:pt x="63" y="68"/>
                  </a:cubicBezTo>
                  <a:cubicBezTo>
                    <a:pt x="50" y="54"/>
                    <a:pt x="71" y="36"/>
                    <a:pt x="63" y="22"/>
                  </a:cubicBezTo>
                  <a:cubicBezTo>
                    <a:pt x="56" y="26"/>
                    <a:pt x="51" y="30"/>
                    <a:pt x="41" y="31"/>
                  </a:cubicBezTo>
                  <a:cubicBezTo>
                    <a:pt x="40" y="33"/>
                    <a:pt x="39" y="37"/>
                    <a:pt x="39" y="39"/>
                  </a:cubicBezTo>
                  <a:cubicBezTo>
                    <a:pt x="35" y="55"/>
                    <a:pt x="51" y="58"/>
                    <a:pt x="47" y="74"/>
                  </a:cubicBezTo>
                  <a:cubicBezTo>
                    <a:pt x="45" y="82"/>
                    <a:pt x="40" y="84"/>
                    <a:pt x="38" y="93"/>
                  </a:cubicBezTo>
                  <a:cubicBezTo>
                    <a:pt x="38" y="93"/>
                    <a:pt x="37" y="100"/>
                    <a:pt x="42" y="105"/>
                  </a:cubicBezTo>
                  <a:cubicBezTo>
                    <a:pt x="30" y="105"/>
                    <a:pt x="23" y="95"/>
                    <a:pt x="27" y="85"/>
                  </a:cubicBezTo>
                  <a:cubicBezTo>
                    <a:pt x="29" y="81"/>
                    <a:pt x="33" y="77"/>
                    <a:pt x="33" y="72"/>
                  </a:cubicBezTo>
                  <a:cubicBezTo>
                    <a:pt x="27" y="81"/>
                    <a:pt x="21" y="80"/>
                    <a:pt x="11" y="77"/>
                  </a:cubicBezTo>
                  <a:cubicBezTo>
                    <a:pt x="7" y="76"/>
                    <a:pt x="6" y="82"/>
                    <a:pt x="9" y="87"/>
                  </a:cubicBezTo>
                  <a:cubicBezTo>
                    <a:pt x="2" y="83"/>
                    <a:pt x="0" y="77"/>
                    <a:pt x="0" y="74"/>
                  </a:cubicBezTo>
                  <a:cubicBezTo>
                    <a:pt x="0" y="67"/>
                    <a:pt x="6" y="63"/>
                    <a:pt x="11" y="65"/>
                  </a:cubicBezTo>
                  <a:cubicBezTo>
                    <a:pt x="14" y="65"/>
                    <a:pt x="20" y="69"/>
                    <a:pt x="20" y="63"/>
                  </a:cubicBezTo>
                  <a:cubicBezTo>
                    <a:pt x="21" y="53"/>
                    <a:pt x="6" y="54"/>
                    <a:pt x="9" y="38"/>
                  </a:cubicBezTo>
                  <a:cubicBezTo>
                    <a:pt x="11" y="29"/>
                    <a:pt x="20" y="25"/>
                    <a:pt x="33" y="23"/>
                  </a:cubicBezTo>
                  <a:cubicBezTo>
                    <a:pt x="35" y="22"/>
                    <a:pt x="38" y="19"/>
                    <a:pt x="40" y="16"/>
                  </a:cubicBezTo>
                  <a:cubicBezTo>
                    <a:pt x="48" y="3"/>
                    <a:pt x="56" y="0"/>
                    <a:pt x="61" y="2"/>
                  </a:cubicBezTo>
                  <a:cubicBezTo>
                    <a:pt x="66" y="5"/>
                    <a:pt x="69" y="8"/>
                    <a:pt x="74" y="10"/>
                  </a:cubicBezTo>
                  <a:cubicBezTo>
                    <a:pt x="77" y="12"/>
                    <a:pt x="81" y="13"/>
                    <a:pt x="84" y="16"/>
                  </a:cubicBezTo>
                  <a:cubicBezTo>
                    <a:pt x="89" y="24"/>
                    <a:pt x="84" y="35"/>
                    <a:pt x="81" y="42"/>
                  </a:cubicBezTo>
                  <a:cubicBezTo>
                    <a:pt x="79" y="47"/>
                    <a:pt x="74" y="56"/>
                    <a:pt x="76" y="63"/>
                  </a:cubicBezTo>
                  <a:cubicBezTo>
                    <a:pt x="78" y="72"/>
                    <a:pt x="92" y="77"/>
                    <a:pt x="101" y="79"/>
                  </a:cubicBezTo>
                  <a:cubicBezTo>
                    <a:pt x="108" y="81"/>
                    <a:pt x="130" y="82"/>
                    <a:pt x="143" y="79"/>
                  </a:cubicBezTo>
                  <a:cubicBezTo>
                    <a:pt x="155" y="76"/>
                    <a:pt x="182" y="61"/>
                    <a:pt x="188" y="51"/>
                  </a:cubicBezTo>
                  <a:cubicBezTo>
                    <a:pt x="191" y="48"/>
                    <a:pt x="191" y="48"/>
                    <a:pt x="191" y="48"/>
                  </a:cubicBezTo>
                  <a:cubicBezTo>
                    <a:pt x="200" y="44"/>
                    <a:pt x="220" y="45"/>
                    <a:pt x="220" y="45"/>
                  </a:cubicBezTo>
                  <a:cubicBezTo>
                    <a:pt x="220" y="45"/>
                    <a:pt x="216" y="49"/>
                    <a:pt x="208" y="57"/>
                  </a:cubicBezTo>
                  <a:close/>
                </a:path>
              </a:pathLst>
            </a:custGeom>
            <a:solidFill>
              <a:srgbClr val="000000"/>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703" name="Freeform 1329">
              <a:extLst>
                <a:ext uri="{FF2B5EF4-FFF2-40B4-BE49-F238E27FC236}">
                  <a16:creationId xmlns:a16="http://schemas.microsoft.com/office/drawing/2014/main" id="{F8518FD2-A76C-4992-B774-79D639015D2E}"/>
                </a:ext>
              </a:extLst>
            </p:cNvPr>
            <p:cNvSpPr>
              <a:spLocks/>
            </p:cNvSpPr>
            <p:nvPr userDrawn="1"/>
          </p:nvSpPr>
          <p:spPr bwMode="auto">
            <a:xfrm>
              <a:off x="298" y="203"/>
              <a:ext cx="25" cy="14"/>
            </a:xfrm>
            <a:custGeom>
              <a:avLst/>
              <a:gdLst>
                <a:gd name="T0" fmla="*/ 45 w 55"/>
                <a:gd name="T1" fmla="*/ 3 h 32"/>
                <a:gd name="T2" fmla="*/ 45 w 55"/>
                <a:gd name="T3" fmla="*/ 3 h 32"/>
                <a:gd name="T4" fmla="*/ 55 w 55"/>
                <a:gd name="T5" fmla="*/ 0 h 32"/>
                <a:gd name="T6" fmla="*/ 0 w 55"/>
                <a:gd name="T7" fmla="*/ 32 h 32"/>
                <a:gd name="T8" fmla="*/ 45 w 55"/>
                <a:gd name="T9" fmla="*/ 3 h 32"/>
              </a:gdLst>
              <a:ahLst/>
              <a:cxnLst>
                <a:cxn ang="0">
                  <a:pos x="T0" y="T1"/>
                </a:cxn>
                <a:cxn ang="0">
                  <a:pos x="T2" y="T3"/>
                </a:cxn>
                <a:cxn ang="0">
                  <a:pos x="T4" y="T5"/>
                </a:cxn>
                <a:cxn ang="0">
                  <a:pos x="T6" y="T7"/>
                </a:cxn>
                <a:cxn ang="0">
                  <a:pos x="T8" y="T9"/>
                </a:cxn>
              </a:cxnLst>
              <a:rect l="0" t="0" r="r" b="b"/>
              <a:pathLst>
                <a:path w="55" h="32">
                  <a:moveTo>
                    <a:pt x="45" y="3"/>
                  </a:moveTo>
                  <a:lnTo>
                    <a:pt x="45" y="3"/>
                  </a:lnTo>
                  <a:cubicBezTo>
                    <a:pt x="48" y="1"/>
                    <a:pt x="55" y="0"/>
                    <a:pt x="55" y="0"/>
                  </a:cubicBezTo>
                  <a:cubicBezTo>
                    <a:pt x="49" y="10"/>
                    <a:pt x="21" y="28"/>
                    <a:pt x="0" y="32"/>
                  </a:cubicBezTo>
                  <a:cubicBezTo>
                    <a:pt x="11" y="29"/>
                    <a:pt x="38" y="15"/>
                    <a:pt x="45" y="3"/>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704" name="Freeform 1330">
              <a:extLst>
                <a:ext uri="{FF2B5EF4-FFF2-40B4-BE49-F238E27FC236}">
                  <a16:creationId xmlns:a16="http://schemas.microsoft.com/office/drawing/2014/main" id="{48BD0BE9-E126-422B-A75F-C378BC538DD2}"/>
                </a:ext>
              </a:extLst>
            </p:cNvPr>
            <p:cNvSpPr>
              <a:spLocks/>
            </p:cNvSpPr>
            <p:nvPr userDrawn="1"/>
          </p:nvSpPr>
          <p:spPr bwMode="auto">
            <a:xfrm>
              <a:off x="302" y="202"/>
              <a:ext cx="26" cy="15"/>
            </a:xfrm>
            <a:custGeom>
              <a:avLst/>
              <a:gdLst>
                <a:gd name="T0" fmla="*/ 59 w 59"/>
                <a:gd name="T1" fmla="*/ 0 h 33"/>
                <a:gd name="T2" fmla="*/ 59 w 59"/>
                <a:gd name="T3" fmla="*/ 0 h 33"/>
                <a:gd name="T4" fmla="*/ 0 w 59"/>
                <a:gd name="T5" fmla="*/ 33 h 33"/>
                <a:gd name="T6" fmla="*/ 50 w 59"/>
                <a:gd name="T7" fmla="*/ 1 h 33"/>
                <a:gd name="T8" fmla="*/ 59 w 59"/>
                <a:gd name="T9" fmla="*/ 0 h 33"/>
              </a:gdLst>
              <a:ahLst/>
              <a:cxnLst>
                <a:cxn ang="0">
                  <a:pos x="T0" y="T1"/>
                </a:cxn>
                <a:cxn ang="0">
                  <a:pos x="T2" y="T3"/>
                </a:cxn>
                <a:cxn ang="0">
                  <a:pos x="T4" y="T5"/>
                </a:cxn>
                <a:cxn ang="0">
                  <a:pos x="T6" y="T7"/>
                </a:cxn>
                <a:cxn ang="0">
                  <a:pos x="T8" y="T9"/>
                </a:cxn>
              </a:cxnLst>
              <a:rect l="0" t="0" r="r" b="b"/>
              <a:pathLst>
                <a:path w="59" h="33">
                  <a:moveTo>
                    <a:pt x="59" y="0"/>
                  </a:moveTo>
                  <a:lnTo>
                    <a:pt x="59" y="0"/>
                  </a:lnTo>
                  <a:cubicBezTo>
                    <a:pt x="52" y="13"/>
                    <a:pt x="25" y="29"/>
                    <a:pt x="0" y="33"/>
                  </a:cubicBezTo>
                  <a:cubicBezTo>
                    <a:pt x="24" y="25"/>
                    <a:pt x="45" y="11"/>
                    <a:pt x="50" y="1"/>
                  </a:cubicBezTo>
                  <a:cubicBezTo>
                    <a:pt x="54" y="0"/>
                    <a:pt x="56" y="0"/>
                    <a:pt x="59" y="0"/>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705" name="Freeform 1331">
              <a:extLst>
                <a:ext uri="{FF2B5EF4-FFF2-40B4-BE49-F238E27FC236}">
                  <a16:creationId xmlns:a16="http://schemas.microsoft.com/office/drawing/2014/main" id="{596F89D9-E555-42C5-8735-E0F116B34CF8}"/>
                </a:ext>
              </a:extLst>
            </p:cNvPr>
            <p:cNvSpPr>
              <a:spLocks/>
            </p:cNvSpPr>
            <p:nvPr userDrawn="1"/>
          </p:nvSpPr>
          <p:spPr bwMode="auto">
            <a:xfrm>
              <a:off x="235" y="195"/>
              <a:ext cx="18" cy="32"/>
            </a:xfrm>
            <a:custGeom>
              <a:avLst/>
              <a:gdLst>
                <a:gd name="T0" fmla="*/ 26 w 41"/>
                <a:gd name="T1" fmla="*/ 1 h 70"/>
                <a:gd name="T2" fmla="*/ 26 w 41"/>
                <a:gd name="T3" fmla="*/ 1 h 70"/>
                <a:gd name="T4" fmla="*/ 28 w 41"/>
                <a:gd name="T5" fmla="*/ 0 h 70"/>
                <a:gd name="T6" fmla="*/ 27 w 41"/>
                <a:gd name="T7" fmla="*/ 13 h 70"/>
                <a:gd name="T8" fmla="*/ 30 w 41"/>
                <a:gd name="T9" fmla="*/ 0 h 70"/>
                <a:gd name="T10" fmla="*/ 33 w 41"/>
                <a:gd name="T11" fmla="*/ 0 h 70"/>
                <a:gd name="T12" fmla="*/ 34 w 41"/>
                <a:gd name="T13" fmla="*/ 24 h 70"/>
                <a:gd name="T14" fmla="*/ 36 w 41"/>
                <a:gd name="T15" fmla="*/ 49 h 70"/>
                <a:gd name="T16" fmla="*/ 32 w 41"/>
                <a:gd name="T17" fmla="*/ 70 h 70"/>
                <a:gd name="T18" fmla="*/ 28 w 41"/>
                <a:gd name="T19" fmla="*/ 47 h 70"/>
                <a:gd name="T20" fmla="*/ 28 w 41"/>
                <a:gd name="T21" fmla="*/ 33 h 70"/>
                <a:gd name="T22" fmla="*/ 17 w 41"/>
                <a:gd name="T23" fmla="*/ 45 h 70"/>
                <a:gd name="T24" fmla="*/ 0 w 41"/>
                <a:gd name="T25" fmla="*/ 46 h 70"/>
                <a:gd name="T26" fmla="*/ 11 w 41"/>
                <a:gd name="T27" fmla="*/ 41 h 70"/>
                <a:gd name="T28" fmla="*/ 20 w 41"/>
                <a:gd name="T29" fmla="*/ 21 h 70"/>
                <a:gd name="T30" fmla="*/ 15 w 41"/>
                <a:gd name="T31" fmla="*/ 3 h 70"/>
                <a:gd name="T32" fmla="*/ 16 w 41"/>
                <a:gd name="T33" fmla="*/ 13 h 70"/>
                <a:gd name="T34" fmla="*/ 18 w 41"/>
                <a:gd name="T35" fmla="*/ 2 h 70"/>
                <a:gd name="T36" fmla="*/ 20 w 41"/>
                <a:gd name="T37" fmla="*/ 2 h 70"/>
                <a:gd name="T38" fmla="*/ 20 w 41"/>
                <a:gd name="T39" fmla="*/ 13 h 70"/>
                <a:gd name="T40" fmla="*/ 21 w 41"/>
                <a:gd name="T41" fmla="*/ 1 h 70"/>
                <a:gd name="T42" fmla="*/ 23 w 41"/>
                <a:gd name="T43" fmla="*/ 1 h 70"/>
                <a:gd name="T44" fmla="*/ 24 w 41"/>
                <a:gd name="T45" fmla="*/ 13 h 70"/>
                <a:gd name="T46" fmla="*/ 26 w 41"/>
                <a:gd name="T47" fmla="*/ 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1" h="70">
                  <a:moveTo>
                    <a:pt x="26" y="1"/>
                  </a:moveTo>
                  <a:lnTo>
                    <a:pt x="26" y="1"/>
                  </a:lnTo>
                  <a:lnTo>
                    <a:pt x="28" y="0"/>
                  </a:lnTo>
                  <a:cubicBezTo>
                    <a:pt x="26" y="4"/>
                    <a:pt x="26" y="8"/>
                    <a:pt x="27" y="13"/>
                  </a:cubicBezTo>
                  <a:cubicBezTo>
                    <a:pt x="27" y="7"/>
                    <a:pt x="29" y="2"/>
                    <a:pt x="30" y="0"/>
                  </a:cubicBezTo>
                  <a:cubicBezTo>
                    <a:pt x="31" y="0"/>
                    <a:pt x="33" y="0"/>
                    <a:pt x="33" y="0"/>
                  </a:cubicBezTo>
                  <a:cubicBezTo>
                    <a:pt x="28" y="11"/>
                    <a:pt x="30" y="19"/>
                    <a:pt x="34" y="24"/>
                  </a:cubicBezTo>
                  <a:cubicBezTo>
                    <a:pt x="41" y="32"/>
                    <a:pt x="41" y="40"/>
                    <a:pt x="36" y="49"/>
                  </a:cubicBezTo>
                  <a:cubicBezTo>
                    <a:pt x="34" y="53"/>
                    <a:pt x="26" y="63"/>
                    <a:pt x="32" y="70"/>
                  </a:cubicBezTo>
                  <a:cubicBezTo>
                    <a:pt x="18" y="63"/>
                    <a:pt x="24" y="51"/>
                    <a:pt x="28" y="47"/>
                  </a:cubicBezTo>
                  <a:cubicBezTo>
                    <a:pt x="31" y="43"/>
                    <a:pt x="31" y="36"/>
                    <a:pt x="28" y="33"/>
                  </a:cubicBezTo>
                  <a:cubicBezTo>
                    <a:pt x="28" y="40"/>
                    <a:pt x="22" y="45"/>
                    <a:pt x="17" y="45"/>
                  </a:cubicBezTo>
                  <a:cubicBezTo>
                    <a:pt x="12" y="45"/>
                    <a:pt x="3" y="38"/>
                    <a:pt x="0" y="46"/>
                  </a:cubicBezTo>
                  <a:cubicBezTo>
                    <a:pt x="0" y="38"/>
                    <a:pt x="6" y="40"/>
                    <a:pt x="11" y="41"/>
                  </a:cubicBezTo>
                  <a:cubicBezTo>
                    <a:pt x="26" y="44"/>
                    <a:pt x="26" y="26"/>
                    <a:pt x="20" y="21"/>
                  </a:cubicBezTo>
                  <a:cubicBezTo>
                    <a:pt x="14" y="16"/>
                    <a:pt x="6" y="9"/>
                    <a:pt x="15" y="3"/>
                  </a:cubicBezTo>
                  <a:cubicBezTo>
                    <a:pt x="14" y="6"/>
                    <a:pt x="14" y="10"/>
                    <a:pt x="16" y="13"/>
                  </a:cubicBezTo>
                  <a:cubicBezTo>
                    <a:pt x="15" y="9"/>
                    <a:pt x="17" y="3"/>
                    <a:pt x="18" y="2"/>
                  </a:cubicBezTo>
                  <a:lnTo>
                    <a:pt x="20" y="2"/>
                  </a:lnTo>
                  <a:cubicBezTo>
                    <a:pt x="18" y="5"/>
                    <a:pt x="18" y="9"/>
                    <a:pt x="20" y="13"/>
                  </a:cubicBezTo>
                  <a:cubicBezTo>
                    <a:pt x="19" y="10"/>
                    <a:pt x="20" y="4"/>
                    <a:pt x="21" y="1"/>
                  </a:cubicBezTo>
                  <a:lnTo>
                    <a:pt x="23" y="1"/>
                  </a:lnTo>
                  <a:cubicBezTo>
                    <a:pt x="22" y="4"/>
                    <a:pt x="22" y="8"/>
                    <a:pt x="24" y="13"/>
                  </a:cubicBezTo>
                  <a:cubicBezTo>
                    <a:pt x="23" y="7"/>
                    <a:pt x="25" y="3"/>
                    <a:pt x="26" y="1"/>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706" name="Freeform 1332">
              <a:extLst>
                <a:ext uri="{FF2B5EF4-FFF2-40B4-BE49-F238E27FC236}">
                  <a16:creationId xmlns:a16="http://schemas.microsoft.com/office/drawing/2014/main" id="{871276B2-0EAA-4AAB-A371-064DC19B5C84}"/>
                </a:ext>
              </a:extLst>
            </p:cNvPr>
            <p:cNvSpPr>
              <a:spLocks/>
            </p:cNvSpPr>
            <p:nvPr userDrawn="1"/>
          </p:nvSpPr>
          <p:spPr bwMode="auto">
            <a:xfrm>
              <a:off x="260" y="190"/>
              <a:ext cx="9" cy="23"/>
            </a:xfrm>
            <a:custGeom>
              <a:avLst/>
              <a:gdLst>
                <a:gd name="T0" fmla="*/ 8 w 21"/>
                <a:gd name="T1" fmla="*/ 0 h 51"/>
                <a:gd name="T2" fmla="*/ 8 w 21"/>
                <a:gd name="T3" fmla="*/ 0 h 51"/>
                <a:gd name="T4" fmla="*/ 10 w 21"/>
                <a:gd name="T5" fmla="*/ 0 h 51"/>
                <a:gd name="T6" fmla="*/ 12 w 21"/>
                <a:gd name="T7" fmla="*/ 11 h 51"/>
                <a:gd name="T8" fmla="*/ 13 w 21"/>
                <a:gd name="T9" fmla="*/ 0 h 51"/>
                <a:gd name="T10" fmla="*/ 8 w 21"/>
                <a:gd name="T11" fmla="*/ 27 h 51"/>
                <a:gd name="T12" fmla="*/ 10 w 21"/>
                <a:gd name="T13" fmla="*/ 51 h 51"/>
                <a:gd name="T14" fmla="*/ 0 w 21"/>
                <a:gd name="T15" fmla="*/ 38 h 51"/>
                <a:gd name="T16" fmla="*/ 3 w 21"/>
                <a:gd name="T17" fmla="*/ 22 h 51"/>
                <a:gd name="T18" fmla="*/ 4 w 21"/>
                <a:gd name="T19" fmla="*/ 1 h 51"/>
                <a:gd name="T20" fmla="*/ 7 w 21"/>
                <a:gd name="T21" fmla="*/ 1 h 51"/>
                <a:gd name="T22" fmla="*/ 9 w 21"/>
                <a:gd name="T23" fmla="*/ 12 h 51"/>
                <a:gd name="T24" fmla="*/ 8 w 21"/>
                <a:gd name="T25"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51">
                  <a:moveTo>
                    <a:pt x="8" y="0"/>
                  </a:moveTo>
                  <a:lnTo>
                    <a:pt x="8" y="0"/>
                  </a:lnTo>
                  <a:cubicBezTo>
                    <a:pt x="9" y="0"/>
                    <a:pt x="10" y="0"/>
                    <a:pt x="10" y="0"/>
                  </a:cubicBezTo>
                  <a:cubicBezTo>
                    <a:pt x="12" y="3"/>
                    <a:pt x="12" y="7"/>
                    <a:pt x="12" y="11"/>
                  </a:cubicBezTo>
                  <a:cubicBezTo>
                    <a:pt x="13" y="7"/>
                    <a:pt x="14" y="4"/>
                    <a:pt x="13" y="0"/>
                  </a:cubicBezTo>
                  <a:cubicBezTo>
                    <a:pt x="21" y="0"/>
                    <a:pt x="12" y="19"/>
                    <a:pt x="8" y="27"/>
                  </a:cubicBezTo>
                  <a:cubicBezTo>
                    <a:pt x="6" y="31"/>
                    <a:pt x="3" y="42"/>
                    <a:pt x="10" y="51"/>
                  </a:cubicBezTo>
                  <a:cubicBezTo>
                    <a:pt x="7" y="49"/>
                    <a:pt x="0" y="42"/>
                    <a:pt x="0" y="38"/>
                  </a:cubicBezTo>
                  <a:cubicBezTo>
                    <a:pt x="0" y="29"/>
                    <a:pt x="2" y="25"/>
                    <a:pt x="3" y="22"/>
                  </a:cubicBezTo>
                  <a:cubicBezTo>
                    <a:pt x="6" y="15"/>
                    <a:pt x="7" y="7"/>
                    <a:pt x="4" y="1"/>
                  </a:cubicBezTo>
                  <a:cubicBezTo>
                    <a:pt x="5" y="1"/>
                    <a:pt x="6" y="1"/>
                    <a:pt x="7" y="1"/>
                  </a:cubicBezTo>
                  <a:cubicBezTo>
                    <a:pt x="8" y="2"/>
                    <a:pt x="9" y="7"/>
                    <a:pt x="9" y="12"/>
                  </a:cubicBezTo>
                  <a:cubicBezTo>
                    <a:pt x="11" y="7"/>
                    <a:pt x="10" y="2"/>
                    <a:pt x="8" y="0"/>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707" name="Freeform 1333">
              <a:extLst>
                <a:ext uri="{FF2B5EF4-FFF2-40B4-BE49-F238E27FC236}">
                  <a16:creationId xmlns:a16="http://schemas.microsoft.com/office/drawing/2014/main" id="{9CF54129-EAEE-4AC9-A092-9F3A9F57CD0E}"/>
                </a:ext>
              </a:extLst>
            </p:cNvPr>
            <p:cNvSpPr>
              <a:spLocks/>
            </p:cNvSpPr>
            <p:nvPr userDrawn="1"/>
          </p:nvSpPr>
          <p:spPr bwMode="auto">
            <a:xfrm>
              <a:off x="234" y="187"/>
              <a:ext cx="40" cy="30"/>
            </a:xfrm>
            <a:custGeom>
              <a:avLst/>
              <a:gdLst>
                <a:gd name="T0" fmla="*/ 66 w 90"/>
                <a:gd name="T1" fmla="*/ 1 h 65"/>
                <a:gd name="T2" fmla="*/ 66 w 90"/>
                <a:gd name="T3" fmla="*/ 1 h 65"/>
                <a:gd name="T4" fmla="*/ 75 w 90"/>
                <a:gd name="T5" fmla="*/ 1 h 65"/>
                <a:gd name="T6" fmla="*/ 69 w 90"/>
                <a:gd name="T7" fmla="*/ 48 h 65"/>
                <a:gd name="T8" fmla="*/ 89 w 90"/>
                <a:gd name="T9" fmla="*/ 65 h 65"/>
                <a:gd name="T10" fmla="*/ 67 w 90"/>
                <a:gd name="T11" fmla="*/ 41 h 65"/>
                <a:gd name="T12" fmla="*/ 72 w 90"/>
                <a:gd name="T13" fmla="*/ 4 h 65"/>
                <a:gd name="T14" fmla="*/ 40 w 90"/>
                <a:gd name="T15" fmla="*/ 14 h 65"/>
                <a:gd name="T16" fmla="*/ 11 w 90"/>
                <a:gd name="T17" fmla="*/ 31 h 65"/>
                <a:gd name="T18" fmla="*/ 21 w 90"/>
                <a:gd name="T19" fmla="*/ 42 h 65"/>
                <a:gd name="T20" fmla="*/ 14 w 90"/>
                <a:gd name="T21" fmla="*/ 57 h 65"/>
                <a:gd name="T22" fmla="*/ 0 w 90"/>
                <a:gd name="T23" fmla="*/ 60 h 65"/>
                <a:gd name="T24" fmla="*/ 19 w 90"/>
                <a:gd name="T25" fmla="*/ 52 h 65"/>
                <a:gd name="T26" fmla="*/ 13 w 90"/>
                <a:gd name="T27" fmla="*/ 38 h 65"/>
                <a:gd name="T28" fmla="*/ 8 w 90"/>
                <a:gd name="T29" fmla="*/ 27 h 65"/>
                <a:gd name="T30" fmla="*/ 42 w 90"/>
                <a:gd name="T31" fmla="*/ 10 h 65"/>
                <a:gd name="T32" fmla="*/ 66 w 90"/>
                <a:gd name="T33" fmla="*/ 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65">
                  <a:moveTo>
                    <a:pt x="66" y="1"/>
                  </a:moveTo>
                  <a:lnTo>
                    <a:pt x="66" y="1"/>
                  </a:lnTo>
                  <a:cubicBezTo>
                    <a:pt x="70" y="0"/>
                    <a:pt x="73" y="0"/>
                    <a:pt x="75" y="1"/>
                  </a:cubicBezTo>
                  <a:cubicBezTo>
                    <a:pt x="90" y="10"/>
                    <a:pt x="68" y="32"/>
                    <a:pt x="69" y="48"/>
                  </a:cubicBezTo>
                  <a:cubicBezTo>
                    <a:pt x="70" y="58"/>
                    <a:pt x="83" y="62"/>
                    <a:pt x="89" y="65"/>
                  </a:cubicBezTo>
                  <a:cubicBezTo>
                    <a:pt x="74" y="63"/>
                    <a:pt x="64" y="55"/>
                    <a:pt x="67" y="41"/>
                  </a:cubicBezTo>
                  <a:cubicBezTo>
                    <a:pt x="68" y="30"/>
                    <a:pt x="85" y="8"/>
                    <a:pt x="72" y="4"/>
                  </a:cubicBezTo>
                  <a:cubicBezTo>
                    <a:pt x="63" y="1"/>
                    <a:pt x="53" y="12"/>
                    <a:pt x="40" y="14"/>
                  </a:cubicBezTo>
                  <a:cubicBezTo>
                    <a:pt x="29" y="16"/>
                    <a:pt x="8" y="16"/>
                    <a:pt x="11" y="31"/>
                  </a:cubicBezTo>
                  <a:cubicBezTo>
                    <a:pt x="12" y="35"/>
                    <a:pt x="18" y="38"/>
                    <a:pt x="21" y="42"/>
                  </a:cubicBezTo>
                  <a:cubicBezTo>
                    <a:pt x="26" y="49"/>
                    <a:pt x="22" y="59"/>
                    <a:pt x="14" y="57"/>
                  </a:cubicBezTo>
                  <a:cubicBezTo>
                    <a:pt x="4" y="54"/>
                    <a:pt x="2" y="55"/>
                    <a:pt x="0" y="60"/>
                  </a:cubicBezTo>
                  <a:cubicBezTo>
                    <a:pt x="1" y="44"/>
                    <a:pt x="16" y="61"/>
                    <a:pt x="19" y="52"/>
                  </a:cubicBezTo>
                  <a:cubicBezTo>
                    <a:pt x="22" y="45"/>
                    <a:pt x="17" y="42"/>
                    <a:pt x="13" y="38"/>
                  </a:cubicBezTo>
                  <a:cubicBezTo>
                    <a:pt x="11" y="36"/>
                    <a:pt x="7" y="32"/>
                    <a:pt x="8" y="27"/>
                  </a:cubicBezTo>
                  <a:cubicBezTo>
                    <a:pt x="10" y="12"/>
                    <a:pt x="30" y="13"/>
                    <a:pt x="42" y="10"/>
                  </a:cubicBezTo>
                  <a:cubicBezTo>
                    <a:pt x="49" y="9"/>
                    <a:pt x="59" y="2"/>
                    <a:pt x="66" y="1"/>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708" name="Freeform 1334">
              <a:extLst>
                <a:ext uri="{FF2B5EF4-FFF2-40B4-BE49-F238E27FC236}">
                  <a16:creationId xmlns:a16="http://schemas.microsoft.com/office/drawing/2014/main" id="{18D781B3-944F-42DC-A352-027B0CEF8999}"/>
                </a:ext>
              </a:extLst>
            </p:cNvPr>
            <p:cNvSpPr>
              <a:spLocks/>
            </p:cNvSpPr>
            <p:nvPr userDrawn="1"/>
          </p:nvSpPr>
          <p:spPr bwMode="auto">
            <a:xfrm>
              <a:off x="249" y="182"/>
              <a:ext cx="16" cy="9"/>
            </a:xfrm>
            <a:custGeom>
              <a:avLst/>
              <a:gdLst>
                <a:gd name="T0" fmla="*/ 21 w 36"/>
                <a:gd name="T1" fmla="*/ 1 h 20"/>
                <a:gd name="T2" fmla="*/ 21 w 36"/>
                <a:gd name="T3" fmla="*/ 1 h 20"/>
                <a:gd name="T4" fmla="*/ 25 w 36"/>
                <a:gd name="T5" fmla="*/ 3 h 20"/>
                <a:gd name="T6" fmla="*/ 15 w 36"/>
                <a:gd name="T7" fmla="*/ 8 h 20"/>
                <a:gd name="T8" fmla="*/ 27 w 36"/>
                <a:gd name="T9" fmla="*/ 4 h 20"/>
                <a:gd name="T10" fmla="*/ 29 w 36"/>
                <a:gd name="T11" fmla="*/ 5 h 20"/>
                <a:gd name="T12" fmla="*/ 19 w 36"/>
                <a:gd name="T13" fmla="*/ 10 h 20"/>
                <a:gd name="T14" fmla="*/ 32 w 36"/>
                <a:gd name="T15" fmla="*/ 7 h 20"/>
                <a:gd name="T16" fmla="*/ 36 w 36"/>
                <a:gd name="T17" fmla="*/ 9 h 20"/>
                <a:gd name="T18" fmla="*/ 17 w 36"/>
                <a:gd name="T19" fmla="*/ 16 h 20"/>
                <a:gd name="T20" fmla="*/ 0 w 36"/>
                <a:gd name="T21" fmla="*/ 20 h 20"/>
                <a:gd name="T22" fmla="*/ 7 w 36"/>
                <a:gd name="T23" fmla="*/ 12 h 20"/>
                <a:gd name="T24" fmla="*/ 21 w 36"/>
                <a:gd name="T25" fmla="*/ 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 h="20">
                  <a:moveTo>
                    <a:pt x="21" y="1"/>
                  </a:moveTo>
                  <a:lnTo>
                    <a:pt x="21" y="1"/>
                  </a:lnTo>
                  <a:cubicBezTo>
                    <a:pt x="23" y="1"/>
                    <a:pt x="24" y="2"/>
                    <a:pt x="25" y="3"/>
                  </a:cubicBezTo>
                  <a:cubicBezTo>
                    <a:pt x="21" y="3"/>
                    <a:pt x="18" y="5"/>
                    <a:pt x="15" y="8"/>
                  </a:cubicBezTo>
                  <a:cubicBezTo>
                    <a:pt x="17" y="7"/>
                    <a:pt x="24" y="4"/>
                    <a:pt x="27" y="4"/>
                  </a:cubicBezTo>
                  <a:cubicBezTo>
                    <a:pt x="28" y="5"/>
                    <a:pt x="29" y="5"/>
                    <a:pt x="29" y="5"/>
                  </a:cubicBezTo>
                  <a:cubicBezTo>
                    <a:pt x="28" y="6"/>
                    <a:pt x="22" y="6"/>
                    <a:pt x="19" y="10"/>
                  </a:cubicBezTo>
                  <a:cubicBezTo>
                    <a:pt x="24" y="7"/>
                    <a:pt x="29" y="7"/>
                    <a:pt x="32" y="7"/>
                  </a:cubicBezTo>
                  <a:cubicBezTo>
                    <a:pt x="33" y="8"/>
                    <a:pt x="34" y="9"/>
                    <a:pt x="36" y="9"/>
                  </a:cubicBezTo>
                  <a:cubicBezTo>
                    <a:pt x="30" y="9"/>
                    <a:pt x="26" y="10"/>
                    <a:pt x="17" y="16"/>
                  </a:cubicBezTo>
                  <a:cubicBezTo>
                    <a:pt x="11" y="19"/>
                    <a:pt x="0" y="20"/>
                    <a:pt x="0" y="20"/>
                  </a:cubicBezTo>
                  <a:cubicBezTo>
                    <a:pt x="3" y="18"/>
                    <a:pt x="6" y="13"/>
                    <a:pt x="7" y="12"/>
                  </a:cubicBezTo>
                  <a:cubicBezTo>
                    <a:pt x="10" y="7"/>
                    <a:pt x="16" y="0"/>
                    <a:pt x="21" y="1"/>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709" name="Freeform 1335">
              <a:extLst>
                <a:ext uri="{FF2B5EF4-FFF2-40B4-BE49-F238E27FC236}">
                  <a16:creationId xmlns:a16="http://schemas.microsoft.com/office/drawing/2014/main" id="{2B21DD86-FEE2-441A-9013-D67E39CD3C7D}"/>
                </a:ext>
              </a:extLst>
            </p:cNvPr>
            <p:cNvSpPr>
              <a:spLocks/>
            </p:cNvSpPr>
            <p:nvPr userDrawn="1"/>
          </p:nvSpPr>
          <p:spPr bwMode="auto">
            <a:xfrm>
              <a:off x="247" y="208"/>
              <a:ext cx="5" cy="8"/>
            </a:xfrm>
            <a:custGeom>
              <a:avLst/>
              <a:gdLst>
                <a:gd name="T0" fmla="*/ 1 w 12"/>
                <a:gd name="T1" fmla="*/ 0 h 19"/>
                <a:gd name="T2" fmla="*/ 1 w 12"/>
                <a:gd name="T3" fmla="*/ 0 h 19"/>
                <a:gd name="T4" fmla="*/ 5 w 12"/>
                <a:gd name="T5" fmla="*/ 19 h 19"/>
                <a:gd name="T6" fmla="*/ 1 w 12"/>
                <a:gd name="T7" fmla="*/ 0 h 19"/>
              </a:gdLst>
              <a:ahLst/>
              <a:cxnLst>
                <a:cxn ang="0">
                  <a:pos x="T0" y="T1"/>
                </a:cxn>
                <a:cxn ang="0">
                  <a:pos x="T2" y="T3"/>
                </a:cxn>
                <a:cxn ang="0">
                  <a:pos x="T4" y="T5"/>
                </a:cxn>
                <a:cxn ang="0">
                  <a:pos x="T6" y="T7"/>
                </a:cxn>
              </a:cxnLst>
              <a:rect l="0" t="0" r="r" b="b"/>
              <a:pathLst>
                <a:path w="12" h="19">
                  <a:moveTo>
                    <a:pt x="1" y="0"/>
                  </a:moveTo>
                  <a:lnTo>
                    <a:pt x="1" y="0"/>
                  </a:lnTo>
                  <a:cubicBezTo>
                    <a:pt x="2" y="4"/>
                    <a:pt x="12" y="8"/>
                    <a:pt x="5" y="19"/>
                  </a:cubicBezTo>
                  <a:cubicBezTo>
                    <a:pt x="9" y="9"/>
                    <a:pt x="0" y="5"/>
                    <a:pt x="1" y="0"/>
                  </a:cubicBezTo>
                  <a:close/>
                </a:path>
              </a:pathLst>
            </a:custGeom>
            <a:solidFill>
              <a:srgbClr val="000000"/>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710" name="Freeform 1336">
              <a:extLst>
                <a:ext uri="{FF2B5EF4-FFF2-40B4-BE49-F238E27FC236}">
                  <a16:creationId xmlns:a16="http://schemas.microsoft.com/office/drawing/2014/main" id="{66677D91-A644-41D1-A217-D47CD8CFAD6B}"/>
                </a:ext>
              </a:extLst>
            </p:cNvPr>
            <p:cNvSpPr>
              <a:spLocks/>
            </p:cNvSpPr>
            <p:nvPr userDrawn="1"/>
          </p:nvSpPr>
          <p:spPr bwMode="auto">
            <a:xfrm>
              <a:off x="273" y="186"/>
              <a:ext cx="30" cy="33"/>
            </a:xfrm>
            <a:custGeom>
              <a:avLst/>
              <a:gdLst>
                <a:gd name="T0" fmla="*/ 30 w 68"/>
                <a:gd name="T1" fmla="*/ 25 h 73"/>
                <a:gd name="T2" fmla="*/ 30 w 68"/>
                <a:gd name="T3" fmla="*/ 25 h 73"/>
                <a:gd name="T4" fmla="*/ 28 w 68"/>
                <a:gd name="T5" fmla="*/ 21 h 73"/>
                <a:gd name="T6" fmla="*/ 29 w 68"/>
                <a:gd name="T7" fmla="*/ 16 h 73"/>
                <a:gd name="T8" fmla="*/ 27 w 68"/>
                <a:gd name="T9" fmla="*/ 16 h 73"/>
                <a:gd name="T10" fmla="*/ 28 w 68"/>
                <a:gd name="T11" fmla="*/ 16 h 73"/>
                <a:gd name="T12" fmla="*/ 30 w 68"/>
                <a:gd name="T13" fmla="*/ 13 h 73"/>
                <a:gd name="T14" fmla="*/ 31 w 68"/>
                <a:gd name="T15" fmla="*/ 12 h 73"/>
                <a:gd name="T16" fmla="*/ 30 w 68"/>
                <a:gd name="T17" fmla="*/ 13 h 73"/>
                <a:gd name="T18" fmla="*/ 27 w 68"/>
                <a:gd name="T19" fmla="*/ 15 h 73"/>
                <a:gd name="T20" fmla="*/ 26 w 68"/>
                <a:gd name="T21" fmla="*/ 15 h 73"/>
                <a:gd name="T22" fmla="*/ 26 w 68"/>
                <a:gd name="T23" fmla="*/ 1 h 73"/>
                <a:gd name="T24" fmla="*/ 27 w 68"/>
                <a:gd name="T25" fmla="*/ 2 h 73"/>
                <a:gd name="T26" fmla="*/ 30 w 68"/>
                <a:gd name="T27" fmla="*/ 4 h 73"/>
                <a:gd name="T28" fmla="*/ 31 w 68"/>
                <a:gd name="T29" fmla="*/ 5 h 73"/>
                <a:gd name="T30" fmla="*/ 30 w 68"/>
                <a:gd name="T31" fmla="*/ 4 h 73"/>
                <a:gd name="T32" fmla="*/ 28 w 68"/>
                <a:gd name="T33" fmla="*/ 1 h 73"/>
                <a:gd name="T34" fmla="*/ 27 w 68"/>
                <a:gd name="T35" fmla="*/ 0 h 73"/>
                <a:gd name="T36" fmla="*/ 42 w 68"/>
                <a:gd name="T37" fmla="*/ 0 h 73"/>
                <a:gd name="T38" fmla="*/ 41 w 68"/>
                <a:gd name="T39" fmla="*/ 1 h 73"/>
                <a:gd name="T40" fmla="*/ 39 w 68"/>
                <a:gd name="T41" fmla="*/ 4 h 73"/>
                <a:gd name="T42" fmla="*/ 38 w 68"/>
                <a:gd name="T43" fmla="*/ 5 h 73"/>
                <a:gd name="T44" fmla="*/ 39 w 68"/>
                <a:gd name="T45" fmla="*/ 4 h 73"/>
                <a:gd name="T46" fmla="*/ 42 w 68"/>
                <a:gd name="T47" fmla="*/ 2 h 73"/>
                <a:gd name="T48" fmla="*/ 42 w 68"/>
                <a:gd name="T49" fmla="*/ 1 h 73"/>
                <a:gd name="T50" fmla="*/ 42 w 68"/>
                <a:gd name="T51" fmla="*/ 15 h 73"/>
                <a:gd name="T52" fmla="*/ 42 w 68"/>
                <a:gd name="T53" fmla="*/ 15 h 73"/>
                <a:gd name="T54" fmla="*/ 39 w 68"/>
                <a:gd name="T55" fmla="*/ 13 h 73"/>
                <a:gd name="T56" fmla="*/ 38 w 68"/>
                <a:gd name="T57" fmla="*/ 12 h 73"/>
                <a:gd name="T58" fmla="*/ 39 w 68"/>
                <a:gd name="T59" fmla="*/ 13 h 73"/>
                <a:gd name="T60" fmla="*/ 41 w 68"/>
                <a:gd name="T61" fmla="*/ 16 h 73"/>
                <a:gd name="T62" fmla="*/ 42 w 68"/>
                <a:gd name="T63" fmla="*/ 16 h 73"/>
                <a:gd name="T64" fmla="*/ 40 w 68"/>
                <a:gd name="T65" fmla="*/ 16 h 73"/>
                <a:gd name="T66" fmla="*/ 41 w 68"/>
                <a:gd name="T67" fmla="*/ 21 h 73"/>
                <a:gd name="T68" fmla="*/ 39 w 68"/>
                <a:gd name="T69" fmla="*/ 25 h 73"/>
                <a:gd name="T70" fmla="*/ 39 w 68"/>
                <a:gd name="T71" fmla="*/ 25 h 73"/>
                <a:gd name="T72" fmla="*/ 39 w 68"/>
                <a:gd name="T73" fmla="*/ 28 h 73"/>
                <a:gd name="T74" fmla="*/ 41 w 68"/>
                <a:gd name="T75" fmla="*/ 29 h 73"/>
                <a:gd name="T76" fmla="*/ 41 w 68"/>
                <a:gd name="T77" fmla="*/ 26 h 73"/>
                <a:gd name="T78" fmla="*/ 42 w 68"/>
                <a:gd name="T79" fmla="*/ 26 h 73"/>
                <a:gd name="T80" fmla="*/ 47 w 68"/>
                <a:gd name="T81" fmla="*/ 27 h 73"/>
                <a:gd name="T82" fmla="*/ 63 w 68"/>
                <a:gd name="T83" fmla="*/ 51 h 73"/>
                <a:gd name="T84" fmla="*/ 56 w 68"/>
                <a:gd name="T85" fmla="*/ 66 h 73"/>
                <a:gd name="T86" fmla="*/ 56 w 68"/>
                <a:gd name="T87" fmla="*/ 73 h 73"/>
                <a:gd name="T88" fmla="*/ 34 w 68"/>
                <a:gd name="T89" fmla="*/ 73 h 73"/>
                <a:gd name="T90" fmla="*/ 12 w 68"/>
                <a:gd name="T91" fmla="*/ 73 h 73"/>
                <a:gd name="T92" fmla="*/ 13 w 68"/>
                <a:gd name="T93" fmla="*/ 66 h 73"/>
                <a:gd name="T94" fmla="*/ 6 w 68"/>
                <a:gd name="T95" fmla="*/ 51 h 73"/>
                <a:gd name="T96" fmla="*/ 22 w 68"/>
                <a:gd name="T97" fmla="*/ 27 h 73"/>
                <a:gd name="T98" fmla="*/ 27 w 68"/>
                <a:gd name="T99" fmla="*/ 26 h 73"/>
                <a:gd name="T100" fmla="*/ 27 w 68"/>
                <a:gd name="T101" fmla="*/ 26 h 73"/>
                <a:gd name="T102" fmla="*/ 28 w 68"/>
                <a:gd name="T103" fmla="*/ 29 h 73"/>
                <a:gd name="T104" fmla="*/ 30 w 68"/>
                <a:gd name="T105" fmla="*/ 28 h 73"/>
                <a:gd name="T106" fmla="*/ 29 w 68"/>
                <a:gd name="T107" fmla="*/ 25 h 73"/>
                <a:gd name="T108" fmla="*/ 30 w 68"/>
                <a:gd name="T109" fmla="*/ 2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8" h="73">
                  <a:moveTo>
                    <a:pt x="30" y="25"/>
                  </a:moveTo>
                  <a:lnTo>
                    <a:pt x="30" y="25"/>
                  </a:lnTo>
                  <a:cubicBezTo>
                    <a:pt x="29" y="24"/>
                    <a:pt x="28" y="22"/>
                    <a:pt x="28" y="21"/>
                  </a:cubicBezTo>
                  <a:cubicBezTo>
                    <a:pt x="28" y="19"/>
                    <a:pt x="28" y="17"/>
                    <a:pt x="29" y="16"/>
                  </a:cubicBezTo>
                  <a:lnTo>
                    <a:pt x="27" y="16"/>
                  </a:lnTo>
                  <a:lnTo>
                    <a:pt x="28" y="16"/>
                  </a:lnTo>
                  <a:cubicBezTo>
                    <a:pt x="29" y="15"/>
                    <a:pt x="29" y="14"/>
                    <a:pt x="30" y="13"/>
                  </a:cubicBezTo>
                  <a:cubicBezTo>
                    <a:pt x="30" y="13"/>
                    <a:pt x="31" y="12"/>
                    <a:pt x="31" y="12"/>
                  </a:cubicBezTo>
                  <a:cubicBezTo>
                    <a:pt x="31" y="12"/>
                    <a:pt x="30" y="12"/>
                    <a:pt x="30" y="13"/>
                  </a:cubicBezTo>
                  <a:cubicBezTo>
                    <a:pt x="29" y="13"/>
                    <a:pt x="28" y="14"/>
                    <a:pt x="27" y="15"/>
                  </a:cubicBezTo>
                  <a:lnTo>
                    <a:pt x="26" y="15"/>
                  </a:lnTo>
                  <a:lnTo>
                    <a:pt x="26" y="1"/>
                  </a:lnTo>
                  <a:lnTo>
                    <a:pt x="27" y="2"/>
                  </a:lnTo>
                  <a:cubicBezTo>
                    <a:pt x="28" y="2"/>
                    <a:pt x="29" y="3"/>
                    <a:pt x="30" y="4"/>
                  </a:cubicBezTo>
                  <a:cubicBezTo>
                    <a:pt x="30" y="4"/>
                    <a:pt x="31" y="5"/>
                    <a:pt x="31" y="5"/>
                  </a:cubicBezTo>
                  <a:cubicBezTo>
                    <a:pt x="31" y="5"/>
                    <a:pt x="30" y="4"/>
                    <a:pt x="30" y="4"/>
                  </a:cubicBezTo>
                  <a:cubicBezTo>
                    <a:pt x="29" y="3"/>
                    <a:pt x="29" y="2"/>
                    <a:pt x="28" y="1"/>
                  </a:cubicBezTo>
                  <a:lnTo>
                    <a:pt x="27" y="0"/>
                  </a:lnTo>
                  <a:lnTo>
                    <a:pt x="42" y="0"/>
                  </a:lnTo>
                  <a:lnTo>
                    <a:pt x="41" y="1"/>
                  </a:lnTo>
                  <a:cubicBezTo>
                    <a:pt x="40" y="2"/>
                    <a:pt x="40" y="3"/>
                    <a:pt x="39" y="4"/>
                  </a:cubicBezTo>
                  <a:cubicBezTo>
                    <a:pt x="38" y="4"/>
                    <a:pt x="38" y="5"/>
                    <a:pt x="38" y="5"/>
                  </a:cubicBezTo>
                  <a:cubicBezTo>
                    <a:pt x="38" y="5"/>
                    <a:pt x="39" y="4"/>
                    <a:pt x="39" y="4"/>
                  </a:cubicBezTo>
                  <a:cubicBezTo>
                    <a:pt x="40" y="3"/>
                    <a:pt x="41" y="2"/>
                    <a:pt x="42" y="2"/>
                  </a:cubicBezTo>
                  <a:lnTo>
                    <a:pt x="42" y="1"/>
                  </a:lnTo>
                  <a:lnTo>
                    <a:pt x="42" y="15"/>
                  </a:lnTo>
                  <a:lnTo>
                    <a:pt x="42" y="15"/>
                  </a:lnTo>
                  <a:cubicBezTo>
                    <a:pt x="41" y="14"/>
                    <a:pt x="40" y="13"/>
                    <a:pt x="39" y="13"/>
                  </a:cubicBezTo>
                  <a:cubicBezTo>
                    <a:pt x="39" y="12"/>
                    <a:pt x="38" y="12"/>
                    <a:pt x="38" y="12"/>
                  </a:cubicBezTo>
                  <a:cubicBezTo>
                    <a:pt x="38" y="12"/>
                    <a:pt x="38" y="13"/>
                    <a:pt x="39" y="13"/>
                  </a:cubicBezTo>
                  <a:cubicBezTo>
                    <a:pt x="40" y="14"/>
                    <a:pt x="40" y="15"/>
                    <a:pt x="41" y="16"/>
                  </a:cubicBezTo>
                  <a:lnTo>
                    <a:pt x="42" y="16"/>
                  </a:lnTo>
                  <a:lnTo>
                    <a:pt x="40" y="16"/>
                  </a:lnTo>
                  <a:cubicBezTo>
                    <a:pt x="41" y="17"/>
                    <a:pt x="41" y="19"/>
                    <a:pt x="41" y="21"/>
                  </a:cubicBezTo>
                  <a:cubicBezTo>
                    <a:pt x="41" y="22"/>
                    <a:pt x="40" y="24"/>
                    <a:pt x="39" y="25"/>
                  </a:cubicBezTo>
                  <a:lnTo>
                    <a:pt x="39" y="25"/>
                  </a:lnTo>
                  <a:lnTo>
                    <a:pt x="39" y="28"/>
                  </a:lnTo>
                  <a:lnTo>
                    <a:pt x="41" y="29"/>
                  </a:lnTo>
                  <a:lnTo>
                    <a:pt x="41" y="26"/>
                  </a:lnTo>
                  <a:lnTo>
                    <a:pt x="42" y="26"/>
                  </a:lnTo>
                  <a:cubicBezTo>
                    <a:pt x="44" y="26"/>
                    <a:pt x="46" y="26"/>
                    <a:pt x="47" y="27"/>
                  </a:cubicBezTo>
                  <a:cubicBezTo>
                    <a:pt x="60" y="30"/>
                    <a:pt x="68" y="36"/>
                    <a:pt x="63" y="51"/>
                  </a:cubicBezTo>
                  <a:cubicBezTo>
                    <a:pt x="61" y="56"/>
                    <a:pt x="59" y="61"/>
                    <a:pt x="56" y="66"/>
                  </a:cubicBezTo>
                  <a:lnTo>
                    <a:pt x="56" y="73"/>
                  </a:lnTo>
                  <a:cubicBezTo>
                    <a:pt x="56" y="73"/>
                    <a:pt x="40" y="73"/>
                    <a:pt x="34" y="73"/>
                  </a:cubicBezTo>
                  <a:cubicBezTo>
                    <a:pt x="28" y="73"/>
                    <a:pt x="12" y="73"/>
                    <a:pt x="12" y="73"/>
                  </a:cubicBezTo>
                  <a:lnTo>
                    <a:pt x="13" y="66"/>
                  </a:lnTo>
                  <a:cubicBezTo>
                    <a:pt x="10" y="61"/>
                    <a:pt x="8" y="56"/>
                    <a:pt x="6" y="51"/>
                  </a:cubicBezTo>
                  <a:cubicBezTo>
                    <a:pt x="0" y="36"/>
                    <a:pt x="9" y="30"/>
                    <a:pt x="22" y="27"/>
                  </a:cubicBezTo>
                  <a:cubicBezTo>
                    <a:pt x="23" y="26"/>
                    <a:pt x="25" y="26"/>
                    <a:pt x="27" y="26"/>
                  </a:cubicBezTo>
                  <a:lnTo>
                    <a:pt x="27" y="26"/>
                  </a:lnTo>
                  <a:lnTo>
                    <a:pt x="28" y="29"/>
                  </a:lnTo>
                  <a:lnTo>
                    <a:pt x="30" y="28"/>
                  </a:lnTo>
                  <a:lnTo>
                    <a:pt x="29" y="25"/>
                  </a:lnTo>
                  <a:lnTo>
                    <a:pt x="30" y="25"/>
                  </a:lnTo>
                  <a:close/>
                </a:path>
              </a:pathLst>
            </a:custGeom>
            <a:solidFill>
              <a:srgbClr val="000000"/>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711" name="Freeform 1337">
              <a:extLst>
                <a:ext uri="{FF2B5EF4-FFF2-40B4-BE49-F238E27FC236}">
                  <a16:creationId xmlns:a16="http://schemas.microsoft.com/office/drawing/2014/main" id="{A6439D54-B483-4AA6-932C-7201F614F07B}"/>
                </a:ext>
              </a:extLst>
            </p:cNvPr>
            <p:cNvSpPr>
              <a:spLocks/>
            </p:cNvSpPr>
            <p:nvPr userDrawn="1"/>
          </p:nvSpPr>
          <p:spPr bwMode="auto">
            <a:xfrm>
              <a:off x="290" y="208"/>
              <a:ext cx="0" cy="1"/>
            </a:xfrm>
            <a:custGeom>
              <a:avLst/>
              <a:gdLst>
                <a:gd name="T0" fmla="*/ 0 w 1"/>
                <a:gd name="T1" fmla="*/ 2 h 2"/>
                <a:gd name="T2" fmla="*/ 0 w 1"/>
                <a:gd name="T3" fmla="*/ 2 h 2"/>
                <a:gd name="T4" fmla="*/ 0 w 1"/>
                <a:gd name="T5" fmla="*/ 0 h 2"/>
                <a:gd name="T6" fmla="*/ 1 w 1"/>
                <a:gd name="T7" fmla="*/ 0 h 2"/>
                <a:gd name="T8" fmla="*/ 0 w 1"/>
                <a:gd name="T9" fmla="*/ 2 h 2"/>
              </a:gdLst>
              <a:ahLst/>
              <a:cxnLst>
                <a:cxn ang="0">
                  <a:pos x="T0" y="T1"/>
                </a:cxn>
                <a:cxn ang="0">
                  <a:pos x="T2" y="T3"/>
                </a:cxn>
                <a:cxn ang="0">
                  <a:pos x="T4" y="T5"/>
                </a:cxn>
                <a:cxn ang="0">
                  <a:pos x="T6" y="T7"/>
                </a:cxn>
                <a:cxn ang="0">
                  <a:pos x="T8" y="T9"/>
                </a:cxn>
              </a:cxnLst>
              <a:rect l="0" t="0" r="r" b="b"/>
              <a:pathLst>
                <a:path w="1" h="2">
                  <a:moveTo>
                    <a:pt x="0" y="2"/>
                  </a:moveTo>
                  <a:lnTo>
                    <a:pt x="0" y="2"/>
                  </a:lnTo>
                  <a:cubicBezTo>
                    <a:pt x="0" y="1"/>
                    <a:pt x="0" y="1"/>
                    <a:pt x="0" y="0"/>
                  </a:cubicBezTo>
                  <a:lnTo>
                    <a:pt x="1" y="0"/>
                  </a:lnTo>
                  <a:lnTo>
                    <a:pt x="0" y="2"/>
                  </a:ln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712" name="Freeform 1338">
              <a:extLst>
                <a:ext uri="{FF2B5EF4-FFF2-40B4-BE49-F238E27FC236}">
                  <a16:creationId xmlns:a16="http://schemas.microsoft.com/office/drawing/2014/main" id="{65B02C74-0A1C-427B-8760-B30D23EB1CA5}"/>
                </a:ext>
              </a:extLst>
            </p:cNvPr>
            <p:cNvSpPr>
              <a:spLocks/>
            </p:cNvSpPr>
            <p:nvPr userDrawn="1"/>
          </p:nvSpPr>
          <p:spPr bwMode="auto">
            <a:xfrm>
              <a:off x="299" y="208"/>
              <a:ext cx="1" cy="2"/>
            </a:xfrm>
            <a:custGeom>
              <a:avLst/>
              <a:gdLst>
                <a:gd name="T0" fmla="*/ 2 w 2"/>
                <a:gd name="T1" fmla="*/ 2 h 5"/>
                <a:gd name="T2" fmla="*/ 2 w 2"/>
                <a:gd name="T3" fmla="*/ 2 h 5"/>
                <a:gd name="T4" fmla="*/ 1 w 2"/>
                <a:gd name="T5" fmla="*/ 5 h 5"/>
                <a:gd name="T6" fmla="*/ 0 w 2"/>
                <a:gd name="T7" fmla="*/ 3 h 5"/>
                <a:gd name="T8" fmla="*/ 2 w 2"/>
                <a:gd name="T9" fmla="*/ 0 h 5"/>
                <a:gd name="T10" fmla="*/ 2 w 2"/>
                <a:gd name="T11" fmla="*/ 1 h 5"/>
                <a:gd name="T12" fmla="*/ 2 w 2"/>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2" h="5">
                  <a:moveTo>
                    <a:pt x="2" y="2"/>
                  </a:moveTo>
                  <a:lnTo>
                    <a:pt x="2" y="2"/>
                  </a:lnTo>
                  <a:cubicBezTo>
                    <a:pt x="2" y="3"/>
                    <a:pt x="1" y="4"/>
                    <a:pt x="1" y="5"/>
                  </a:cubicBezTo>
                  <a:cubicBezTo>
                    <a:pt x="0" y="4"/>
                    <a:pt x="0" y="4"/>
                    <a:pt x="0" y="3"/>
                  </a:cubicBezTo>
                  <a:cubicBezTo>
                    <a:pt x="0" y="2"/>
                    <a:pt x="1" y="1"/>
                    <a:pt x="2" y="0"/>
                  </a:cubicBezTo>
                  <a:lnTo>
                    <a:pt x="2" y="1"/>
                  </a:lnTo>
                  <a:cubicBezTo>
                    <a:pt x="2" y="1"/>
                    <a:pt x="2" y="1"/>
                    <a:pt x="2" y="2"/>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713" name="Freeform 1339">
              <a:extLst>
                <a:ext uri="{FF2B5EF4-FFF2-40B4-BE49-F238E27FC236}">
                  <a16:creationId xmlns:a16="http://schemas.microsoft.com/office/drawing/2014/main" id="{7420D68B-13F0-4FC7-BD84-B8BEDC2A6559}"/>
                </a:ext>
              </a:extLst>
            </p:cNvPr>
            <p:cNvSpPr>
              <a:spLocks/>
            </p:cNvSpPr>
            <p:nvPr userDrawn="1"/>
          </p:nvSpPr>
          <p:spPr bwMode="auto">
            <a:xfrm>
              <a:off x="299" y="205"/>
              <a:ext cx="2" cy="2"/>
            </a:xfrm>
            <a:custGeom>
              <a:avLst/>
              <a:gdLst>
                <a:gd name="T0" fmla="*/ 3 w 3"/>
                <a:gd name="T1" fmla="*/ 6 h 6"/>
                <a:gd name="T2" fmla="*/ 3 w 3"/>
                <a:gd name="T3" fmla="*/ 6 h 6"/>
                <a:gd name="T4" fmla="*/ 2 w 3"/>
                <a:gd name="T5" fmla="*/ 6 h 6"/>
                <a:gd name="T6" fmla="*/ 0 w 3"/>
                <a:gd name="T7" fmla="*/ 3 h 6"/>
                <a:gd name="T8" fmla="*/ 3 w 3"/>
                <a:gd name="T9" fmla="*/ 0 h 6"/>
                <a:gd name="T10" fmla="*/ 3 w 3"/>
                <a:gd name="T11" fmla="*/ 2 h 6"/>
                <a:gd name="T12" fmla="*/ 3 w 3"/>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3" h="6">
                  <a:moveTo>
                    <a:pt x="3" y="6"/>
                  </a:moveTo>
                  <a:lnTo>
                    <a:pt x="3" y="6"/>
                  </a:lnTo>
                  <a:lnTo>
                    <a:pt x="2" y="6"/>
                  </a:lnTo>
                  <a:cubicBezTo>
                    <a:pt x="2" y="5"/>
                    <a:pt x="1" y="4"/>
                    <a:pt x="0" y="3"/>
                  </a:cubicBezTo>
                  <a:cubicBezTo>
                    <a:pt x="1" y="2"/>
                    <a:pt x="2" y="1"/>
                    <a:pt x="3" y="0"/>
                  </a:cubicBezTo>
                  <a:lnTo>
                    <a:pt x="3" y="2"/>
                  </a:lnTo>
                  <a:cubicBezTo>
                    <a:pt x="3" y="3"/>
                    <a:pt x="3" y="5"/>
                    <a:pt x="3" y="6"/>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714" name="Freeform 1340">
              <a:extLst>
                <a:ext uri="{FF2B5EF4-FFF2-40B4-BE49-F238E27FC236}">
                  <a16:creationId xmlns:a16="http://schemas.microsoft.com/office/drawing/2014/main" id="{61EFFE9B-F65F-4462-9ADD-A08F0EA3A7E5}"/>
                </a:ext>
              </a:extLst>
            </p:cNvPr>
            <p:cNvSpPr>
              <a:spLocks/>
            </p:cNvSpPr>
            <p:nvPr userDrawn="1"/>
          </p:nvSpPr>
          <p:spPr bwMode="auto">
            <a:xfrm>
              <a:off x="301" y="204"/>
              <a:ext cx="0" cy="1"/>
            </a:xfrm>
            <a:custGeom>
              <a:avLst/>
              <a:gdLst>
                <a:gd name="T0" fmla="*/ 1 w 1"/>
                <a:gd name="T1" fmla="*/ 2 h 2"/>
                <a:gd name="T2" fmla="*/ 1 w 1"/>
                <a:gd name="T3" fmla="*/ 2 h 2"/>
                <a:gd name="T4" fmla="*/ 0 w 1"/>
                <a:gd name="T5" fmla="*/ 1 h 2"/>
                <a:gd name="T6" fmla="*/ 0 w 1"/>
                <a:gd name="T7" fmla="*/ 0 h 2"/>
                <a:gd name="T8" fmla="*/ 1 w 1"/>
                <a:gd name="T9" fmla="*/ 2 h 2"/>
              </a:gdLst>
              <a:ahLst/>
              <a:cxnLst>
                <a:cxn ang="0">
                  <a:pos x="T0" y="T1"/>
                </a:cxn>
                <a:cxn ang="0">
                  <a:pos x="T2" y="T3"/>
                </a:cxn>
                <a:cxn ang="0">
                  <a:pos x="T4" y="T5"/>
                </a:cxn>
                <a:cxn ang="0">
                  <a:pos x="T6" y="T7"/>
                </a:cxn>
                <a:cxn ang="0">
                  <a:pos x="T8" y="T9"/>
                </a:cxn>
              </a:cxnLst>
              <a:rect l="0" t="0" r="r" b="b"/>
              <a:pathLst>
                <a:path w="1" h="2">
                  <a:moveTo>
                    <a:pt x="1" y="2"/>
                  </a:moveTo>
                  <a:lnTo>
                    <a:pt x="1" y="2"/>
                  </a:lnTo>
                  <a:lnTo>
                    <a:pt x="0" y="1"/>
                  </a:lnTo>
                  <a:lnTo>
                    <a:pt x="0" y="0"/>
                  </a:lnTo>
                  <a:cubicBezTo>
                    <a:pt x="0" y="0"/>
                    <a:pt x="1" y="1"/>
                    <a:pt x="1" y="2"/>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715" name="Freeform 1341">
              <a:extLst>
                <a:ext uri="{FF2B5EF4-FFF2-40B4-BE49-F238E27FC236}">
                  <a16:creationId xmlns:a16="http://schemas.microsoft.com/office/drawing/2014/main" id="{2E8252EE-D37B-4A08-B3B6-B7114533D64A}"/>
                </a:ext>
              </a:extLst>
            </p:cNvPr>
            <p:cNvSpPr>
              <a:spLocks/>
            </p:cNvSpPr>
            <p:nvPr userDrawn="1"/>
          </p:nvSpPr>
          <p:spPr bwMode="auto">
            <a:xfrm>
              <a:off x="299" y="201"/>
              <a:ext cx="2" cy="3"/>
            </a:xfrm>
            <a:custGeom>
              <a:avLst/>
              <a:gdLst>
                <a:gd name="T0" fmla="*/ 3 w 3"/>
                <a:gd name="T1" fmla="*/ 5 h 6"/>
                <a:gd name="T2" fmla="*/ 3 w 3"/>
                <a:gd name="T3" fmla="*/ 5 h 6"/>
                <a:gd name="T4" fmla="*/ 3 w 3"/>
                <a:gd name="T5" fmla="*/ 6 h 6"/>
                <a:gd name="T6" fmla="*/ 0 w 3"/>
                <a:gd name="T7" fmla="*/ 2 h 6"/>
                <a:gd name="T8" fmla="*/ 1 w 3"/>
                <a:gd name="T9" fmla="*/ 0 h 6"/>
                <a:gd name="T10" fmla="*/ 3 w 3"/>
                <a:gd name="T11" fmla="*/ 5 h 6"/>
              </a:gdLst>
              <a:ahLst/>
              <a:cxnLst>
                <a:cxn ang="0">
                  <a:pos x="T0" y="T1"/>
                </a:cxn>
                <a:cxn ang="0">
                  <a:pos x="T2" y="T3"/>
                </a:cxn>
                <a:cxn ang="0">
                  <a:pos x="T4" y="T5"/>
                </a:cxn>
                <a:cxn ang="0">
                  <a:pos x="T6" y="T7"/>
                </a:cxn>
                <a:cxn ang="0">
                  <a:pos x="T8" y="T9"/>
                </a:cxn>
                <a:cxn ang="0">
                  <a:pos x="T10" y="T11"/>
                </a:cxn>
              </a:cxnLst>
              <a:rect l="0" t="0" r="r" b="b"/>
              <a:pathLst>
                <a:path w="3" h="6">
                  <a:moveTo>
                    <a:pt x="3" y="5"/>
                  </a:moveTo>
                  <a:lnTo>
                    <a:pt x="3" y="5"/>
                  </a:lnTo>
                  <a:lnTo>
                    <a:pt x="3" y="6"/>
                  </a:lnTo>
                  <a:cubicBezTo>
                    <a:pt x="2" y="4"/>
                    <a:pt x="1" y="3"/>
                    <a:pt x="0" y="2"/>
                  </a:cubicBezTo>
                  <a:cubicBezTo>
                    <a:pt x="0" y="1"/>
                    <a:pt x="1" y="1"/>
                    <a:pt x="1" y="0"/>
                  </a:cubicBezTo>
                  <a:cubicBezTo>
                    <a:pt x="2" y="2"/>
                    <a:pt x="3" y="3"/>
                    <a:pt x="3" y="5"/>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716" name="Freeform 1342">
              <a:extLst>
                <a:ext uri="{FF2B5EF4-FFF2-40B4-BE49-F238E27FC236}">
                  <a16:creationId xmlns:a16="http://schemas.microsoft.com/office/drawing/2014/main" id="{EE983DC0-82DA-43E0-BB01-39195365621C}"/>
                </a:ext>
              </a:extLst>
            </p:cNvPr>
            <p:cNvSpPr>
              <a:spLocks/>
            </p:cNvSpPr>
            <p:nvPr userDrawn="1"/>
          </p:nvSpPr>
          <p:spPr bwMode="auto">
            <a:xfrm>
              <a:off x="298" y="200"/>
              <a:ext cx="2" cy="2"/>
            </a:xfrm>
            <a:custGeom>
              <a:avLst/>
              <a:gdLst>
                <a:gd name="T0" fmla="*/ 4 w 4"/>
                <a:gd name="T1" fmla="*/ 3 h 4"/>
                <a:gd name="T2" fmla="*/ 4 w 4"/>
                <a:gd name="T3" fmla="*/ 3 h 4"/>
                <a:gd name="T4" fmla="*/ 3 w 4"/>
                <a:gd name="T5" fmla="*/ 4 h 4"/>
                <a:gd name="T6" fmla="*/ 0 w 4"/>
                <a:gd name="T7" fmla="*/ 1 h 4"/>
                <a:gd name="T8" fmla="*/ 0 w 4"/>
                <a:gd name="T9" fmla="*/ 0 h 4"/>
                <a:gd name="T10" fmla="*/ 3 w 4"/>
                <a:gd name="T11" fmla="*/ 3 h 4"/>
                <a:gd name="T12" fmla="*/ 4 w 4"/>
                <a:gd name="T13" fmla="*/ 3 h 4"/>
              </a:gdLst>
              <a:ahLst/>
              <a:cxnLst>
                <a:cxn ang="0">
                  <a:pos x="T0" y="T1"/>
                </a:cxn>
                <a:cxn ang="0">
                  <a:pos x="T2" y="T3"/>
                </a:cxn>
                <a:cxn ang="0">
                  <a:pos x="T4" y="T5"/>
                </a:cxn>
                <a:cxn ang="0">
                  <a:pos x="T6" y="T7"/>
                </a:cxn>
                <a:cxn ang="0">
                  <a:pos x="T8" y="T9"/>
                </a:cxn>
                <a:cxn ang="0">
                  <a:pos x="T10" y="T11"/>
                </a:cxn>
                <a:cxn ang="0">
                  <a:pos x="T12" y="T13"/>
                </a:cxn>
              </a:cxnLst>
              <a:rect l="0" t="0" r="r" b="b"/>
              <a:pathLst>
                <a:path w="4" h="4">
                  <a:moveTo>
                    <a:pt x="4" y="3"/>
                  </a:moveTo>
                  <a:lnTo>
                    <a:pt x="4" y="3"/>
                  </a:lnTo>
                  <a:lnTo>
                    <a:pt x="3" y="4"/>
                  </a:lnTo>
                  <a:cubicBezTo>
                    <a:pt x="2" y="3"/>
                    <a:pt x="1" y="2"/>
                    <a:pt x="0" y="1"/>
                  </a:cubicBezTo>
                  <a:lnTo>
                    <a:pt x="0" y="0"/>
                  </a:lnTo>
                  <a:cubicBezTo>
                    <a:pt x="1" y="1"/>
                    <a:pt x="2" y="2"/>
                    <a:pt x="3" y="3"/>
                  </a:cubicBezTo>
                  <a:lnTo>
                    <a:pt x="4" y="3"/>
                  </a:ln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717" name="Rectangle 1343">
              <a:extLst>
                <a:ext uri="{FF2B5EF4-FFF2-40B4-BE49-F238E27FC236}">
                  <a16:creationId xmlns:a16="http://schemas.microsoft.com/office/drawing/2014/main" id="{BB995AFE-C3E5-4BA7-8AAF-DD13F6D3E4A0}"/>
                </a:ext>
              </a:extLst>
            </p:cNvPr>
            <p:cNvSpPr>
              <a:spLocks noChangeArrowheads="1"/>
            </p:cNvSpPr>
            <p:nvPr userDrawn="1"/>
          </p:nvSpPr>
          <p:spPr bwMode="auto">
            <a:xfrm>
              <a:off x="298" y="200"/>
              <a:ext cx="1" cy="1"/>
            </a:xfrm>
            <a:prstGeom prst="rect">
              <a:avLst/>
            </a:prstGeom>
            <a:solidFill>
              <a:srgbClr val="D5A03C"/>
            </a:solidFill>
            <a:ln w="0">
              <a:noFill/>
              <a:prstDash val="solid"/>
              <a:miter lim="800000"/>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718" name="Freeform 1344">
              <a:extLst>
                <a:ext uri="{FF2B5EF4-FFF2-40B4-BE49-F238E27FC236}">
                  <a16:creationId xmlns:a16="http://schemas.microsoft.com/office/drawing/2014/main" id="{4614BF98-9429-4C9C-B550-60636FA12E93}"/>
                </a:ext>
              </a:extLst>
            </p:cNvPr>
            <p:cNvSpPr>
              <a:spLocks/>
            </p:cNvSpPr>
            <p:nvPr userDrawn="1"/>
          </p:nvSpPr>
          <p:spPr bwMode="auto">
            <a:xfrm>
              <a:off x="295" y="199"/>
              <a:ext cx="3" cy="3"/>
            </a:xfrm>
            <a:custGeom>
              <a:avLst/>
              <a:gdLst>
                <a:gd name="T0" fmla="*/ 4 w 5"/>
                <a:gd name="T1" fmla="*/ 1 h 6"/>
                <a:gd name="T2" fmla="*/ 4 w 5"/>
                <a:gd name="T3" fmla="*/ 1 h 6"/>
                <a:gd name="T4" fmla="*/ 5 w 5"/>
                <a:gd name="T5" fmla="*/ 3 h 6"/>
                <a:gd name="T6" fmla="*/ 3 w 5"/>
                <a:gd name="T7" fmla="*/ 6 h 6"/>
                <a:gd name="T8" fmla="*/ 0 w 5"/>
                <a:gd name="T9" fmla="*/ 3 h 6"/>
                <a:gd name="T10" fmla="*/ 2 w 5"/>
                <a:gd name="T11" fmla="*/ 0 h 6"/>
                <a:gd name="T12" fmla="*/ 4 w 5"/>
                <a:gd name="T13" fmla="*/ 1 h 6"/>
              </a:gdLst>
              <a:ahLst/>
              <a:cxnLst>
                <a:cxn ang="0">
                  <a:pos x="T0" y="T1"/>
                </a:cxn>
                <a:cxn ang="0">
                  <a:pos x="T2" y="T3"/>
                </a:cxn>
                <a:cxn ang="0">
                  <a:pos x="T4" y="T5"/>
                </a:cxn>
                <a:cxn ang="0">
                  <a:pos x="T6" y="T7"/>
                </a:cxn>
                <a:cxn ang="0">
                  <a:pos x="T8" y="T9"/>
                </a:cxn>
                <a:cxn ang="0">
                  <a:pos x="T10" y="T11"/>
                </a:cxn>
                <a:cxn ang="0">
                  <a:pos x="T12" y="T13"/>
                </a:cxn>
              </a:cxnLst>
              <a:rect l="0" t="0" r="r" b="b"/>
              <a:pathLst>
                <a:path w="5" h="6">
                  <a:moveTo>
                    <a:pt x="4" y="1"/>
                  </a:moveTo>
                  <a:lnTo>
                    <a:pt x="4" y="1"/>
                  </a:lnTo>
                  <a:cubicBezTo>
                    <a:pt x="4" y="2"/>
                    <a:pt x="5" y="2"/>
                    <a:pt x="5" y="3"/>
                  </a:cubicBezTo>
                  <a:cubicBezTo>
                    <a:pt x="4" y="4"/>
                    <a:pt x="4" y="5"/>
                    <a:pt x="3" y="6"/>
                  </a:cubicBezTo>
                  <a:cubicBezTo>
                    <a:pt x="2" y="5"/>
                    <a:pt x="1" y="4"/>
                    <a:pt x="0" y="3"/>
                  </a:cubicBezTo>
                  <a:cubicBezTo>
                    <a:pt x="1" y="2"/>
                    <a:pt x="1" y="1"/>
                    <a:pt x="2" y="0"/>
                  </a:cubicBezTo>
                  <a:cubicBezTo>
                    <a:pt x="3" y="1"/>
                    <a:pt x="3" y="1"/>
                    <a:pt x="4" y="1"/>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719" name="Freeform 1345">
              <a:extLst>
                <a:ext uri="{FF2B5EF4-FFF2-40B4-BE49-F238E27FC236}">
                  <a16:creationId xmlns:a16="http://schemas.microsoft.com/office/drawing/2014/main" id="{D9F0B90D-9DB8-4897-9A9D-6591422CDF6B}"/>
                </a:ext>
              </a:extLst>
            </p:cNvPr>
            <p:cNvSpPr>
              <a:spLocks/>
            </p:cNvSpPr>
            <p:nvPr userDrawn="1"/>
          </p:nvSpPr>
          <p:spPr bwMode="auto">
            <a:xfrm>
              <a:off x="294" y="199"/>
              <a:ext cx="2" cy="1"/>
            </a:xfrm>
            <a:custGeom>
              <a:avLst/>
              <a:gdLst>
                <a:gd name="T0" fmla="*/ 4 w 4"/>
                <a:gd name="T1" fmla="*/ 1 h 4"/>
                <a:gd name="T2" fmla="*/ 4 w 4"/>
                <a:gd name="T3" fmla="*/ 1 h 4"/>
                <a:gd name="T4" fmla="*/ 3 w 4"/>
                <a:gd name="T5" fmla="*/ 4 h 4"/>
                <a:gd name="T6" fmla="*/ 0 w 4"/>
                <a:gd name="T7" fmla="*/ 1 h 4"/>
                <a:gd name="T8" fmla="*/ 0 w 4"/>
                <a:gd name="T9" fmla="*/ 0 h 4"/>
                <a:gd name="T10" fmla="*/ 4 w 4"/>
                <a:gd name="T11" fmla="*/ 1 h 4"/>
              </a:gdLst>
              <a:ahLst/>
              <a:cxnLst>
                <a:cxn ang="0">
                  <a:pos x="T0" y="T1"/>
                </a:cxn>
                <a:cxn ang="0">
                  <a:pos x="T2" y="T3"/>
                </a:cxn>
                <a:cxn ang="0">
                  <a:pos x="T4" y="T5"/>
                </a:cxn>
                <a:cxn ang="0">
                  <a:pos x="T6" y="T7"/>
                </a:cxn>
                <a:cxn ang="0">
                  <a:pos x="T8" y="T9"/>
                </a:cxn>
                <a:cxn ang="0">
                  <a:pos x="T10" y="T11"/>
                </a:cxn>
              </a:cxnLst>
              <a:rect l="0" t="0" r="r" b="b"/>
              <a:pathLst>
                <a:path w="4" h="4">
                  <a:moveTo>
                    <a:pt x="4" y="1"/>
                  </a:moveTo>
                  <a:lnTo>
                    <a:pt x="4" y="1"/>
                  </a:lnTo>
                  <a:cubicBezTo>
                    <a:pt x="4" y="2"/>
                    <a:pt x="3" y="3"/>
                    <a:pt x="3" y="4"/>
                  </a:cubicBezTo>
                  <a:cubicBezTo>
                    <a:pt x="2" y="3"/>
                    <a:pt x="1" y="2"/>
                    <a:pt x="0" y="1"/>
                  </a:cubicBezTo>
                  <a:lnTo>
                    <a:pt x="0" y="0"/>
                  </a:lnTo>
                  <a:cubicBezTo>
                    <a:pt x="2" y="0"/>
                    <a:pt x="3" y="1"/>
                    <a:pt x="4" y="1"/>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720" name="Freeform 1346">
              <a:extLst>
                <a:ext uri="{FF2B5EF4-FFF2-40B4-BE49-F238E27FC236}">
                  <a16:creationId xmlns:a16="http://schemas.microsoft.com/office/drawing/2014/main" id="{C63FD479-8A79-4330-9BA0-CF429E4E79D5}"/>
                </a:ext>
              </a:extLst>
            </p:cNvPr>
            <p:cNvSpPr>
              <a:spLocks/>
            </p:cNvSpPr>
            <p:nvPr userDrawn="1"/>
          </p:nvSpPr>
          <p:spPr bwMode="auto">
            <a:xfrm>
              <a:off x="294" y="200"/>
              <a:ext cx="1" cy="2"/>
            </a:xfrm>
            <a:custGeom>
              <a:avLst/>
              <a:gdLst>
                <a:gd name="T0" fmla="*/ 1 w 3"/>
                <a:gd name="T1" fmla="*/ 0 h 6"/>
                <a:gd name="T2" fmla="*/ 1 w 3"/>
                <a:gd name="T3" fmla="*/ 0 h 6"/>
                <a:gd name="T4" fmla="*/ 3 w 3"/>
                <a:gd name="T5" fmla="*/ 2 h 6"/>
                <a:gd name="T6" fmla="*/ 1 w 3"/>
                <a:gd name="T7" fmla="*/ 6 h 6"/>
                <a:gd name="T8" fmla="*/ 0 w 3"/>
                <a:gd name="T9" fmla="*/ 5 h 6"/>
                <a:gd name="T10" fmla="*/ 1 w 3"/>
                <a:gd name="T11" fmla="*/ 0 h 6"/>
              </a:gdLst>
              <a:ahLst/>
              <a:cxnLst>
                <a:cxn ang="0">
                  <a:pos x="T0" y="T1"/>
                </a:cxn>
                <a:cxn ang="0">
                  <a:pos x="T2" y="T3"/>
                </a:cxn>
                <a:cxn ang="0">
                  <a:pos x="T4" y="T5"/>
                </a:cxn>
                <a:cxn ang="0">
                  <a:pos x="T6" y="T7"/>
                </a:cxn>
                <a:cxn ang="0">
                  <a:pos x="T8" y="T9"/>
                </a:cxn>
                <a:cxn ang="0">
                  <a:pos x="T10" y="T11"/>
                </a:cxn>
              </a:cxnLst>
              <a:rect l="0" t="0" r="r" b="b"/>
              <a:pathLst>
                <a:path w="3" h="6">
                  <a:moveTo>
                    <a:pt x="1" y="0"/>
                  </a:moveTo>
                  <a:lnTo>
                    <a:pt x="1" y="0"/>
                  </a:lnTo>
                  <a:cubicBezTo>
                    <a:pt x="2" y="1"/>
                    <a:pt x="2" y="2"/>
                    <a:pt x="3" y="2"/>
                  </a:cubicBezTo>
                  <a:cubicBezTo>
                    <a:pt x="2" y="3"/>
                    <a:pt x="1" y="5"/>
                    <a:pt x="1" y="6"/>
                  </a:cubicBezTo>
                  <a:lnTo>
                    <a:pt x="0" y="5"/>
                  </a:lnTo>
                  <a:lnTo>
                    <a:pt x="1" y="0"/>
                  </a:ln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721" name="Freeform 1347">
              <a:extLst>
                <a:ext uri="{FF2B5EF4-FFF2-40B4-BE49-F238E27FC236}">
                  <a16:creationId xmlns:a16="http://schemas.microsoft.com/office/drawing/2014/main" id="{BEBC91F2-C54A-4856-BD06-D1CE60CF453F}"/>
                </a:ext>
              </a:extLst>
            </p:cNvPr>
            <p:cNvSpPr>
              <a:spLocks/>
            </p:cNvSpPr>
            <p:nvPr userDrawn="1"/>
          </p:nvSpPr>
          <p:spPr bwMode="auto">
            <a:xfrm>
              <a:off x="294" y="202"/>
              <a:ext cx="0" cy="1"/>
            </a:xfrm>
            <a:custGeom>
              <a:avLst/>
              <a:gdLst>
                <a:gd name="T0" fmla="*/ 0 h 1"/>
                <a:gd name="T1" fmla="*/ 0 h 1"/>
                <a:gd name="T2" fmla="*/ 0 h 1"/>
                <a:gd name="T3" fmla="*/ 1 h 1"/>
                <a:gd name="T4" fmla="*/ 0 h 1"/>
              </a:gdLst>
              <a:ahLst/>
              <a:cxnLst>
                <a:cxn ang="0">
                  <a:pos x="0" y="T0"/>
                </a:cxn>
                <a:cxn ang="0">
                  <a:pos x="0" y="T1"/>
                </a:cxn>
                <a:cxn ang="0">
                  <a:pos x="0" y="T2"/>
                </a:cxn>
                <a:cxn ang="0">
                  <a:pos x="0" y="T3"/>
                </a:cxn>
                <a:cxn ang="0">
                  <a:pos x="0" y="T4"/>
                </a:cxn>
              </a:cxnLst>
              <a:rect l="0" t="0" r="r" b="b"/>
              <a:pathLst>
                <a:path h="1">
                  <a:moveTo>
                    <a:pt x="0" y="0"/>
                  </a:moveTo>
                  <a:lnTo>
                    <a:pt x="0" y="0"/>
                  </a:lnTo>
                  <a:lnTo>
                    <a:pt x="0" y="0"/>
                  </a:lnTo>
                  <a:lnTo>
                    <a:pt x="0" y="1"/>
                  </a:lnTo>
                  <a:lnTo>
                    <a:pt x="0" y="0"/>
                  </a:ln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722" name="Freeform 1348">
              <a:extLst>
                <a:ext uri="{FF2B5EF4-FFF2-40B4-BE49-F238E27FC236}">
                  <a16:creationId xmlns:a16="http://schemas.microsoft.com/office/drawing/2014/main" id="{5C7ECC82-65E5-4471-88A0-67EAEDDFF56E}"/>
                </a:ext>
              </a:extLst>
            </p:cNvPr>
            <p:cNvSpPr>
              <a:spLocks/>
            </p:cNvSpPr>
            <p:nvPr userDrawn="1"/>
          </p:nvSpPr>
          <p:spPr bwMode="auto">
            <a:xfrm>
              <a:off x="293" y="203"/>
              <a:ext cx="2" cy="2"/>
            </a:xfrm>
            <a:custGeom>
              <a:avLst/>
              <a:gdLst>
                <a:gd name="T0" fmla="*/ 0 w 4"/>
                <a:gd name="T1" fmla="*/ 1 h 6"/>
                <a:gd name="T2" fmla="*/ 0 w 4"/>
                <a:gd name="T3" fmla="*/ 1 h 6"/>
                <a:gd name="T4" fmla="*/ 2 w 4"/>
                <a:gd name="T5" fmla="*/ 0 h 6"/>
                <a:gd name="T6" fmla="*/ 4 w 4"/>
                <a:gd name="T7" fmla="*/ 3 h 6"/>
                <a:gd name="T8" fmla="*/ 2 w 4"/>
                <a:gd name="T9" fmla="*/ 6 h 6"/>
                <a:gd name="T10" fmla="*/ 0 w 4"/>
                <a:gd name="T11" fmla="*/ 3 h 6"/>
                <a:gd name="T12" fmla="*/ 0 w 4"/>
                <a:gd name="T13" fmla="*/ 1 h 6"/>
              </a:gdLst>
              <a:ahLst/>
              <a:cxnLst>
                <a:cxn ang="0">
                  <a:pos x="T0" y="T1"/>
                </a:cxn>
                <a:cxn ang="0">
                  <a:pos x="T2" y="T3"/>
                </a:cxn>
                <a:cxn ang="0">
                  <a:pos x="T4" y="T5"/>
                </a:cxn>
                <a:cxn ang="0">
                  <a:pos x="T6" y="T7"/>
                </a:cxn>
                <a:cxn ang="0">
                  <a:pos x="T8" y="T9"/>
                </a:cxn>
                <a:cxn ang="0">
                  <a:pos x="T10" y="T11"/>
                </a:cxn>
                <a:cxn ang="0">
                  <a:pos x="T12" y="T13"/>
                </a:cxn>
              </a:cxnLst>
              <a:rect l="0" t="0" r="r" b="b"/>
              <a:pathLst>
                <a:path w="4" h="6">
                  <a:moveTo>
                    <a:pt x="0" y="1"/>
                  </a:moveTo>
                  <a:lnTo>
                    <a:pt x="0" y="1"/>
                  </a:lnTo>
                  <a:cubicBezTo>
                    <a:pt x="1" y="1"/>
                    <a:pt x="1" y="0"/>
                    <a:pt x="2" y="0"/>
                  </a:cubicBezTo>
                  <a:cubicBezTo>
                    <a:pt x="3" y="1"/>
                    <a:pt x="4" y="2"/>
                    <a:pt x="4" y="3"/>
                  </a:cubicBezTo>
                  <a:cubicBezTo>
                    <a:pt x="4" y="4"/>
                    <a:pt x="3" y="5"/>
                    <a:pt x="2" y="6"/>
                  </a:cubicBezTo>
                  <a:cubicBezTo>
                    <a:pt x="1" y="5"/>
                    <a:pt x="1" y="4"/>
                    <a:pt x="0" y="3"/>
                  </a:cubicBezTo>
                  <a:lnTo>
                    <a:pt x="0" y="1"/>
                  </a:ln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723" name="Freeform 1349">
              <a:extLst>
                <a:ext uri="{FF2B5EF4-FFF2-40B4-BE49-F238E27FC236}">
                  <a16:creationId xmlns:a16="http://schemas.microsoft.com/office/drawing/2014/main" id="{E71F37CC-A9BF-4ECD-AA17-DA2934B8989C}"/>
                </a:ext>
              </a:extLst>
            </p:cNvPr>
            <p:cNvSpPr>
              <a:spLocks/>
            </p:cNvSpPr>
            <p:nvPr userDrawn="1"/>
          </p:nvSpPr>
          <p:spPr bwMode="auto">
            <a:xfrm>
              <a:off x="293" y="205"/>
              <a:ext cx="1" cy="2"/>
            </a:xfrm>
            <a:custGeom>
              <a:avLst/>
              <a:gdLst>
                <a:gd name="T0" fmla="*/ 1 w 3"/>
                <a:gd name="T1" fmla="*/ 0 h 5"/>
                <a:gd name="T2" fmla="*/ 1 w 3"/>
                <a:gd name="T3" fmla="*/ 0 h 5"/>
                <a:gd name="T4" fmla="*/ 3 w 3"/>
                <a:gd name="T5" fmla="*/ 2 h 5"/>
                <a:gd name="T6" fmla="*/ 0 w 3"/>
                <a:gd name="T7" fmla="*/ 5 h 5"/>
                <a:gd name="T8" fmla="*/ 1 w 3"/>
                <a:gd name="T9" fmla="*/ 0 h 5"/>
              </a:gdLst>
              <a:ahLst/>
              <a:cxnLst>
                <a:cxn ang="0">
                  <a:pos x="T0" y="T1"/>
                </a:cxn>
                <a:cxn ang="0">
                  <a:pos x="T2" y="T3"/>
                </a:cxn>
                <a:cxn ang="0">
                  <a:pos x="T4" y="T5"/>
                </a:cxn>
                <a:cxn ang="0">
                  <a:pos x="T6" y="T7"/>
                </a:cxn>
                <a:cxn ang="0">
                  <a:pos x="T8" y="T9"/>
                </a:cxn>
              </a:cxnLst>
              <a:rect l="0" t="0" r="r" b="b"/>
              <a:pathLst>
                <a:path w="3" h="5">
                  <a:moveTo>
                    <a:pt x="1" y="0"/>
                  </a:moveTo>
                  <a:lnTo>
                    <a:pt x="1" y="0"/>
                  </a:lnTo>
                  <a:cubicBezTo>
                    <a:pt x="1" y="1"/>
                    <a:pt x="2" y="1"/>
                    <a:pt x="3" y="2"/>
                  </a:cubicBezTo>
                  <a:cubicBezTo>
                    <a:pt x="2" y="3"/>
                    <a:pt x="1" y="4"/>
                    <a:pt x="0" y="5"/>
                  </a:cubicBezTo>
                  <a:lnTo>
                    <a:pt x="1" y="0"/>
                  </a:ln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724" name="Freeform 1350">
              <a:extLst>
                <a:ext uri="{FF2B5EF4-FFF2-40B4-BE49-F238E27FC236}">
                  <a16:creationId xmlns:a16="http://schemas.microsoft.com/office/drawing/2014/main" id="{C1DA93D0-F6AD-4926-9982-6B3EFD04DA31}"/>
                </a:ext>
              </a:extLst>
            </p:cNvPr>
            <p:cNvSpPr>
              <a:spLocks/>
            </p:cNvSpPr>
            <p:nvPr userDrawn="1"/>
          </p:nvSpPr>
          <p:spPr bwMode="auto">
            <a:xfrm>
              <a:off x="292" y="207"/>
              <a:ext cx="2" cy="3"/>
            </a:xfrm>
            <a:custGeom>
              <a:avLst/>
              <a:gdLst>
                <a:gd name="T0" fmla="*/ 1 w 3"/>
                <a:gd name="T1" fmla="*/ 0 h 5"/>
                <a:gd name="T2" fmla="*/ 1 w 3"/>
                <a:gd name="T3" fmla="*/ 0 h 5"/>
                <a:gd name="T4" fmla="*/ 1 w 3"/>
                <a:gd name="T5" fmla="*/ 0 h 5"/>
                <a:gd name="T6" fmla="*/ 3 w 3"/>
                <a:gd name="T7" fmla="*/ 2 h 5"/>
                <a:gd name="T8" fmla="*/ 1 w 3"/>
                <a:gd name="T9" fmla="*/ 5 h 5"/>
                <a:gd name="T10" fmla="*/ 1 w 3"/>
                <a:gd name="T11" fmla="*/ 4 h 5"/>
                <a:gd name="T12" fmla="*/ 0 w 3"/>
                <a:gd name="T13" fmla="*/ 4 h 5"/>
                <a:gd name="T14" fmla="*/ 0 w 3"/>
                <a:gd name="T15" fmla="*/ 4 h 5"/>
                <a:gd name="T16" fmla="*/ 1 w 3"/>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5">
                  <a:moveTo>
                    <a:pt x="1" y="0"/>
                  </a:moveTo>
                  <a:lnTo>
                    <a:pt x="1" y="0"/>
                  </a:lnTo>
                  <a:lnTo>
                    <a:pt x="1" y="0"/>
                  </a:lnTo>
                  <a:cubicBezTo>
                    <a:pt x="2" y="0"/>
                    <a:pt x="3" y="1"/>
                    <a:pt x="3" y="2"/>
                  </a:cubicBezTo>
                  <a:cubicBezTo>
                    <a:pt x="2" y="3"/>
                    <a:pt x="2" y="4"/>
                    <a:pt x="1" y="5"/>
                  </a:cubicBezTo>
                  <a:lnTo>
                    <a:pt x="1" y="4"/>
                  </a:lnTo>
                  <a:lnTo>
                    <a:pt x="0" y="4"/>
                  </a:lnTo>
                  <a:lnTo>
                    <a:pt x="0" y="4"/>
                  </a:lnTo>
                  <a:lnTo>
                    <a:pt x="1" y="0"/>
                  </a:ln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725" name="Freeform 1351">
              <a:extLst>
                <a:ext uri="{FF2B5EF4-FFF2-40B4-BE49-F238E27FC236}">
                  <a16:creationId xmlns:a16="http://schemas.microsoft.com/office/drawing/2014/main" id="{AA3552CC-A78B-4F97-AF0D-5430D0725063}"/>
                </a:ext>
              </a:extLst>
            </p:cNvPr>
            <p:cNvSpPr>
              <a:spLocks/>
            </p:cNvSpPr>
            <p:nvPr userDrawn="1"/>
          </p:nvSpPr>
          <p:spPr bwMode="auto">
            <a:xfrm>
              <a:off x="292" y="210"/>
              <a:ext cx="1" cy="0"/>
            </a:xfrm>
            <a:custGeom>
              <a:avLst/>
              <a:gdLst>
                <a:gd name="T0" fmla="*/ 1 w 1"/>
                <a:gd name="T1" fmla="*/ 1 h 2"/>
                <a:gd name="T2" fmla="*/ 1 w 1"/>
                <a:gd name="T3" fmla="*/ 1 h 2"/>
                <a:gd name="T4" fmla="*/ 0 w 1"/>
                <a:gd name="T5" fmla="*/ 2 h 2"/>
                <a:gd name="T6" fmla="*/ 1 w 1"/>
                <a:gd name="T7" fmla="*/ 0 h 2"/>
                <a:gd name="T8" fmla="*/ 1 w 1"/>
                <a:gd name="T9" fmla="*/ 1 h 2"/>
              </a:gdLst>
              <a:ahLst/>
              <a:cxnLst>
                <a:cxn ang="0">
                  <a:pos x="T0" y="T1"/>
                </a:cxn>
                <a:cxn ang="0">
                  <a:pos x="T2" y="T3"/>
                </a:cxn>
                <a:cxn ang="0">
                  <a:pos x="T4" y="T5"/>
                </a:cxn>
                <a:cxn ang="0">
                  <a:pos x="T6" y="T7"/>
                </a:cxn>
                <a:cxn ang="0">
                  <a:pos x="T8" y="T9"/>
                </a:cxn>
              </a:cxnLst>
              <a:rect l="0" t="0" r="r" b="b"/>
              <a:pathLst>
                <a:path w="1" h="2">
                  <a:moveTo>
                    <a:pt x="1" y="1"/>
                  </a:moveTo>
                  <a:lnTo>
                    <a:pt x="1" y="1"/>
                  </a:lnTo>
                  <a:cubicBezTo>
                    <a:pt x="1" y="1"/>
                    <a:pt x="0" y="1"/>
                    <a:pt x="0" y="2"/>
                  </a:cubicBezTo>
                  <a:cubicBezTo>
                    <a:pt x="0" y="1"/>
                    <a:pt x="0" y="1"/>
                    <a:pt x="1" y="0"/>
                  </a:cubicBezTo>
                  <a:lnTo>
                    <a:pt x="1" y="1"/>
                  </a:ln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726" name="Freeform 1352">
              <a:extLst>
                <a:ext uri="{FF2B5EF4-FFF2-40B4-BE49-F238E27FC236}">
                  <a16:creationId xmlns:a16="http://schemas.microsoft.com/office/drawing/2014/main" id="{661899AA-E70F-4559-B2CF-47D0CB948127}"/>
                </a:ext>
              </a:extLst>
            </p:cNvPr>
            <p:cNvSpPr>
              <a:spLocks/>
            </p:cNvSpPr>
            <p:nvPr userDrawn="1"/>
          </p:nvSpPr>
          <p:spPr bwMode="auto">
            <a:xfrm>
              <a:off x="297" y="214"/>
              <a:ext cx="0" cy="0"/>
            </a:xfrm>
            <a:custGeom>
              <a:avLst/>
              <a:gdLst>
                <a:gd name="T0" fmla="*/ 1 w 1"/>
                <a:gd name="T1" fmla="*/ 1 h 1"/>
                <a:gd name="T2" fmla="*/ 1 w 1"/>
                <a:gd name="T3" fmla="*/ 1 h 1"/>
                <a:gd name="T4" fmla="*/ 0 w 1"/>
                <a:gd name="T5" fmla="*/ 0 h 1"/>
                <a:gd name="T6" fmla="*/ 0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lnTo>
                    <a:pt x="1" y="1"/>
                  </a:lnTo>
                  <a:cubicBezTo>
                    <a:pt x="0" y="1"/>
                    <a:pt x="0" y="0"/>
                    <a:pt x="0" y="0"/>
                  </a:cubicBezTo>
                  <a:lnTo>
                    <a:pt x="0" y="0"/>
                  </a:lnTo>
                  <a:lnTo>
                    <a:pt x="1" y="1"/>
                  </a:ln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727" name="Freeform 1353">
              <a:extLst>
                <a:ext uri="{FF2B5EF4-FFF2-40B4-BE49-F238E27FC236}">
                  <a16:creationId xmlns:a16="http://schemas.microsoft.com/office/drawing/2014/main" id="{B38F7FD3-4586-4B6E-B692-51C2658CBB6B}"/>
                </a:ext>
              </a:extLst>
            </p:cNvPr>
            <p:cNvSpPr>
              <a:spLocks/>
            </p:cNvSpPr>
            <p:nvPr userDrawn="1"/>
          </p:nvSpPr>
          <p:spPr bwMode="auto">
            <a:xfrm>
              <a:off x="297" y="213"/>
              <a:ext cx="1" cy="1"/>
            </a:xfrm>
            <a:custGeom>
              <a:avLst/>
              <a:gdLst>
                <a:gd name="T0" fmla="*/ 0 w 3"/>
                <a:gd name="T1" fmla="*/ 2 h 3"/>
                <a:gd name="T2" fmla="*/ 0 w 3"/>
                <a:gd name="T3" fmla="*/ 2 h 3"/>
                <a:gd name="T4" fmla="*/ 3 w 3"/>
                <a:gd name="T5" fmla="*/ 0 h 3"/>
                <a:gd name="T6" fmla="*/ 1 w 3"/>
                <a:gd name="T7" fmla="*/ 3 h 3"/>
                <a:gd name="T8" fmla="*/ 1 w 3"/>
                <a:gd name="T9" fmla="*/ 3 h 3"/>
                <a:gd name="T10" fmla="*/ 0 w 3"/>
                <a:gd name="T11" fmla="*/ 3 h 3"/>
                <a:gd name="T12" fmla="*/ 0 w 3"/>
                <a:gd name="T13" fmla="*/ 2 h 3"/>
              </a:gdLst>
              <a:ahLst/>
              <a:cxnLst>
                <a:cxn ang="0">
                  <a:pos x="T0" y="T1"/>
                </a:cxn>
                <a:cxn ang="0">
                  <a:pos x="T2" y="T3"/>
                </a:cxn>
                <a:cxn ang="0">
                  <a:pos x="T4" y="T5"/>
                </a:cxn>
                <a:cxn ang="0">
                  <a:pos x="T6" y="T7"/>
                </a:cxn>
                <a:cxn ang="0">
                  <a:pos x="T8" y="T9"/>
                </a:cxn>
                <a:cxn ang="0">
                  <a:pos x="T10" y="T11"/>
                </a:cxn>
                <a:cxn ang="0">
                  <a:pos x="T12" y="T13"/>
                </a:cxn>
              </a:cxnLst>
              <a:rect l="0" t="0" r="r" b="b"/>
              <a:pathLst>
                <a:path w="3" h="3">
                  <a:moveTo>
                    <a:pt x="0" y="2"/>
                  </a:moveTo>
                  <a:lnTo>
                    <a:pt x="0" y="2"/>
                  </a:lnTo>
                  <a:cubicBezTo>
                    <a:pt x="1" y="1"/>
                    <a:pt x="2" y="0"/>
                    <a:pt x="3" y="0"/>
                  </a:cubicBezTo>
                  <a:cubicBezTo>
                    <a:pt x="3" y="1"/>
                    <a:pt x="2" y="2"/>
                    <a:pt x="1" y="3"/>
                  </a:cubicBezTo>
                  <a:lnTo>
                    <a:pt x="1" y="3"/>
                  </a:lnTo>
                  <a:lnTo>
                    <a:pt x="0" y="3"/>
                  </a:lnTo>
                  <a:cubicBezTo>
                    <a:pt x="0" y="3"/>
                    <a:pt x="0" y="2"/>
                    <a:pt x="0" y="2"/>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728" name="Freeform 1354">
              <a:extLst>
                <a:ext uri="{FF2B5EF4-FFF2-40B4-BE49-F238E27FC236}">
                  <a16:creationId xmlns:a16="http://schemas.microsoft.com/office/drawing/2014/main" id="{F03E8E10-1792-4646-B2A8-704F7D046643}"/>
                </a:ext>
              </a:extLst>
            </p:cNvPr>
            <p:cNvSpPr>
              <a:spLocks/>
            </p:cNvSpPr>
            <p:nvPr userDrawn="1"/>
          </p:nvSpPr>
          <p:spPr bwMode="auto">
            <a:xfrm>
              <a:off x="298" y="210"/>
              <a:ext cx="1" cy="2"/>
            </a:xfrm>
            <a:custGeom>
              <a:avLst/>
              <a:gdLst>
                <a:gd name="T0" fmla="*/ 2 w 3"/>
                <a:gd name="T1" fmla="*/ 5 h 6"/>
                <a:gd name="T2" fmla="*/ 2 w 3"/>
                <a:gd name="T3" fmla="*/ 5 h 6"/>
                <a:gd name="T4" fmla="*/ 1 w 3"/>
                <a:gd name="T5" fmla="*/ 6 h 6"/>
                <a:gd name="T6" fmla="*/ 0 w 3"/>
                <a:gd name="T7" fmla="*/ 2 h 6"/>
                <a:gd name="T8" fmla="*/ 2 w 3"/>
                <a:gd name="T9" fmla="*/ 0 h 6"/>
                <a:gd name="T10" fmla="*/ 3 w 3"/>
                <a:gd name="T11" fmla="*/ 2 h 6"/>
                <a:gd name="T12" fmla="*/ 2 w 3"/>
                <a:gd name="T13" fmla="*/ 5 h 6"/>
              </a:gdLst>
              <a:ahLst/>
              <a:cxnLst>
                <a:cxn ang="0">
                  <a:pos x="T0" y="T1"/>
                </a:cxn>
                <a:cxn ang="0">
                  <a:pos x="T2" y="T3"/>
                </a:cxn>
                <a:cxn ang="0">
                  <a:pos x="T4" y="T5"/>
                </a:cxn>
                <a:cxn ang="0">
                  <a:pos x="T6" y="T7"/>
                </a:cxn>
                <a:cxn ang="0">
                  <a:pos x="T8" y="T9"/>
                </a:cxn>
                <a:cxn ang="0">
                  <a:pos x="T10" y="T11"/>
                </a:cxn>
                <a:cxn ang="0">
                  <a:pos x="T12" y="T13"/>
                </a:cxn>
              </a:cxnLst>
              <a:rect l="0" t="0" r="r" b="b"/>
              <a:pathLst>
                <a:path w="3" h="6">
                  <a:moveTo>
                    <a:pt x="2" y="5"/>
                  </a:moveTo>
                  <a:lnTo>
                    <a:pt x="2" y="5"/>
                  </a:lnTo>
                  <a:lnTo>
                    <a:pt x="1" y="6"/>
                  </a:lnTo>
                  <a:cubicBezTo>
                    <a:pt x="1" y="4"/>
                    <a:pt x="0" y="3"/>
                    <a:pt x="0" y="2"/>
                  </a:cubicBezTo>
                  <a:cubicBezTo>
                    <a:pt x="0" y="1"/>
                    <a:pt x="1" y="1"/>
                    <a:pt x="2" y="0"/>
                  </a:cubicBezTo>
                  <a:cubicBezTo>
                    <a:pt x="3" y="0"/>
                    <a:pt x="3" y="1"/>
                    <a:pt x="3" y="2"/>
                  </a:cubicBezTo>
                  <a:cubicBezTo>
                    <a:pt x="3" y="3"/>
                    <a:pt x="2" y="4"/>
                    <a:pt x="2" y="5"/>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729" name="Freeform 1355">
              <a:extLst>
                <a:ext uri="{FF2B5EF4-FFF2-40B4-BE49-F238E27FC236}">
                  <a16:creationId xmlns:a16="http://schemas.microsoft.com/office/drawing/2014/main" id="{F9EE6FB2-B909-403E-B75E-D20B899A29AC}"/>
                </a:ext>
              </a:extLst>
            </p:cNvPr>
            <p:cNvSpPr>
              <a:spLocks/>
            </p:cNvSpPr>
            <p:nvPr userDrawn="1"/>
          </p:nvSpPr>
          <p:spPr bwMode="auto">
            <a:xfrm>
              <a:off x="291" y="198"/>
              <a:ext cx="3" cy="10"/>
            </a:xfrm>
            <a:custGeom>
              <a:avLst/>
              <a:gdLst>
                <a:gd name="T0" fmla="*/ 3 w 6"/>
                <a:gd name="T1" fmla="*/ 0 h 22"/>
                <a:gd name="T2" fmla="*/ 3 w 6"/>
                <a:gd name="T3" fmla="*/ 0 h 22"/>
                <a:gd name="T4" fmla="*/ 6 w 6"/>
                <a:gd name="T5" fmla="*/ 1 h 22"/>
                <a:gd name="T6" fmla="*/ 2 w 6"/>
                <a:gd name="T7" fmla="*/ 22 h 22"/>
                <a:gd name="T8" fmla="*/ 1 w 6"/>
                <a:gd name="T9" fmla="*/ 21 h 22"/>
                <a:gd name="T10" fmla="*/ 1 w 6"/>
                <a:gd name="T11" fmla="*/ 21 h 22"/>
                <a:gd name="T12" fmla="*/ 0 w 6"/>
                <a:gd name="T13" fmla="*/ 22 h 22"/>
                <a:gd name="T14" fmla="*/ 3 w 6"/>
                <a:gd name="T15" fmla="*/ 0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22">
                  <a:moveTo>
                    <a:pt x="3" y="0"/>
                  </a:moveTo>
                  <a:lnTo>
                    <a:pt x="3" y="0"/>
                  </a:lnTo>
                  <a:cubicBezTo>
                    <a:pt x="4" y="0"/>
                    <a:pt x="5" y="0"/>
                    <a:pt x="6" y="1"/>
                  </a:cubicBezTo>
                  <a:lnTo>
                    <a:pt x="2" y="22"/>
                  </a:lnTo>
                  <a:cubicBezTo>
                    <a:pt x="2" y="21"/>
                    <a:pt x="1" y="21"/>
                    <a:pt x="1" y="21"/>
                  </a:cubicBezTo>
                  <a:lnTo>
                    <a:pt x="1" y="21"/>
                  </a:lnTo>
                  <a:cubicBezTo>
                    <a:pt x="1" y="21"/>
                    <a:pt x="1" y="21"/>
                    <a:pt x="0" y="22"/>
                  </a:cubicBezTo>
                  <a:lnTo>
                    <a:pt x="3" y="0"/>
                  </a:ln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730" name="Freeform 1356">
              <a:extLst>
                <a:ext uri="{FF2B5EF4-FFF2-40B4-BE49-F238E27FC236}">
                  <a16:creationId xmlns:a16="http://schemas.microsoft.com/office/drawing/2014/main" id="{6842C949-8464-4F9D-8CDE-C0ED0ED6F091}"/>
                </a:ext>
              </a:extLst>
            </p:cNvPr>
            <p:cNvSpPr>
              <a:spLocks/>
            </p:cNvSpPr>
            <p:nvPr userDrawn="1"/>
          </p:nvSpPr>
          <p:spPr bwMode="auto">
            <a:xfrm>
              <a:off x="294" y="201"/>
              <a:ext cx="2" cy="3"/>
            </a:xfrm>
            <a:custGeom>
              <a:avLst/>
              <a:gdLst>
                <a:gd name="T0" fmla="*/ 3 w 5"/>
                <a:gd name="T1" fmla="*/ 0 h 6"/>
                <a:gd name="T2" fmla="*/ 3 w 5"/>
                <a:gd name="T3" fmla="*/ 0 h 6"/>
                <a:gd name="T4" fmla="*/ 5 w 5"/>
                <a:gd name="T5" fmla="*/ 3 h 6"/>
                <a:gd name="T6" fmla="*/ 3 w 5"/>
                <a:gd name="T7" fmla="*/ 6 h 6"/>
                <a:gd name="T8" fmla="*/ 0 w 5"/>
                <a:gd name="T9" fmla="*/ 3 h 6"/>
                <a:gd name="T10" fmla="*/ 3 w 5"/>
                <a:gd name="T11" fmla="*/ 0 h 6"/>
              </a:gdLst>
              <a:ahLst/>
              <a:cxnLst>
                <a:cxn ang="0">
                  <a:pos x="T0" y="T1"/>
                </a:cxn>
                <a:cxn ang="0">
                  <a:pos x="T2" y="T3"/>
                </a:cxn>
                <a:cxn ang="0">
                  <a:pos x="T4" y="T5"/>
                </a:cxn>
                <a:cxn ang="0">
                  <a:pos x="T6" y="T7"/>
                </a:cxn>
                <a:cxn ang="0">
                  <a:pos x="T8" y="T9"/>
                </a:cxn>
                <a:cxn ang="0">
                  <a:pos x="T10" y="T11"/>
                </a:cxn>
              </a:cxnLst>
              <a:rect l="0" t="0" r="r" b="b"/>
              <a:pathLst>
                <a:path w="5" h="6">
                  <a:moveTo>
                    <a:pt x="3" y="0"/>
                  </a:moveTo>
                  <a:lnTo>
                    <a:pt x="3" y="0"/>
                  </a:lnTo>
                  <a:cubicBezTo>
                    <a:pt x="4" y="1"/>
                    <a:pt x="4" y="2"/>
                    <a:pt x="5" y="3"/>
                  </a:cubicBezTo>
                  <a:cubicBezTo>
                    <a:pt x="5" y="4"/>
                    <a:pt x="4" y="5"/>
                    <a:pt x="3" y="6"/>
                  </a:cubicBezTo>
                  <a:cubicBezTo>
                    <a:pt x="2" y="5"/>
                    <a:pt x="1" y="4"/>
                    <a:pt x="0" y="3"/>
                  </a:cubicBezTo>
                  <a:cubicBezTo>
                    <a:pt x="1" y="2"/>
                    <a:pt x="2" y="1"/>
                    <a:pt x="3" y="0"/>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731" name="Freeform 1357">
              <a:extLst>
                <a:ext uri="{FF2B5EF4-FFF2-40B4-BE49-F238E27FC236}">
                  <a16:creationId xmlns:a16="http://schemas.microsoft.com/office/drawing/2014/main" id="{D5FA10DF-C8E4-4ADF-BD9A-FA250AFA65B6}"/>
                </a:ext>
              </a:extLst>
            </p:cNvPr>
            <p:cNvSpPr>
              <a:spLocks/>
            </p:cNvSpPr>
            <p:nvPr userDrawn="1"/>
          </p:nvSpPr>
          <p:spPr bwMode="auto">
            <a:xfrm>
              <a:off x="297" y="200"/>
              <a:ext cx="2" cy="4"/>
            </a:xfrm>
            <a:custGeom>
              <a:avLst/>
              <a:gdLst>
                <a:gd name="T0" fmla="*/ 3 w 5"/>
                <a:gd name="T1" fmla="*/ 7 h 7"/>
                <a:gd name="T2" fmla="*/ 3 w 5"/>
                <a:gd name="T3" fmla="*/ 7 h 7"/>
                <a:gd name="T4" fmla="*/ 0 w 5"/>
                <a:gd name="T5" fmla="*/ 4 h 7"/>
                <a:gd name="T6" fmla="*/ 3 w 5"/>
                <a:gd name="T7" fmla="*/ 0 h 7"/>
                <a:gd name="T8" fmla="*/ 5 w 5"/>
                <a:gd name="T9" fmla="*/ 4 h 7"/>
                <a:gd name="T10" fmla="*/ 3 w 5"/>
                <a:gd name="T11" fmla="*/ 7 h 7"/>
              </a:gdLst>
              <a:ahLst/>
              <a:cxnLst>
                <a:cxn ang="0">
                  <a:pos x="T0" y="T1"/>
                </a:cxn>
                <a:cxn ang="0">
                  <a:pos x="T2" y="T3"/>
                </a:cxn>
                <a:cxn ang="0">
                  <a:pos x="T4" y="T5"/>
                </a:cxn>
                <a:cxn ang="0">
                  <a:pos x="T6" y="T7"/>
                </a:cxn>
                <a:cxn ang="0">
                  <a:pos x="T8" y="T9"/>
                </a:cxn>
                <a:cxn ang="0">
                  <a:pos x="T10" y="T11"/>
                </a:cxn>
              </a:cxnLst>
              <a:rect l="0" t="0" r="r" b="b"/>
              <a:pathLst>
                <a:path w="5" h="7">
                  <a:moveTo>
                    <a:pt x="3" y="7"/>
                  </a:moveTo>
                  <a:lnTo>
                    <a:pt x="3" y="7"/>
                  </a:lnTo>
                  <a:cubicBezTo>
                    <a:pt x="2" y="6"/>
                    <a:pt x="1" y="5"/>
                    <a:pt x="0" y="4"/>
                  </a:cubicBezTo>
                  <a:cubicBezTo>
                    <a:pt x="1" y="3"/>
                    <a:pt x="2" y="1"/>
                    <a:pt x="3" y="0"/>
                  </a:cubicBezTo>
                  <a:cubicBezTo>
                    <a:pt x="4" y="2"/>
                    <a:pt x="5" y="3"/>
                    <a:pt x="5" y="4"/>
                  </a:cubicBezTo>
                  <a:cubicBezTo>
                    <a:pt x="5" y="5"/>
                    <a:pt x="4" y="6"/>
                    <a:pt x="3" y="7"/>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732" name="Freeform 1358">
              <a:extLst>
                <a:ext uri="{FF2B5EF4-FFF2-40B4-BE49-F238E27FC236}">
                  <a16:creationId xmlns:a16="http://schemas.microsoft.com/office/drawing/2014/main" id="{0FA8E538-240F-465A-9A99-BA4720A7CAD8}"/>
                </a:ext>
              </a:extLst>
            </p:cNvPr>
            <p:cNvSpPr>
              <a:spLocks/>
            </p:cNvSpPr>
            <p:nvPr userDrawn="1"/>
          </p:nvSpPr>
          <p:spPr bwMode="auto">
            <a:xfrm>
              <a:off x="295" y="202"/>
              <a:ext cx="3" cy="3"/>
            </a:xfrm>
            <a:custGeom>
              <a:avLst/>
              <a:gdLst>
                <a:gd name="T0" fmla="*/ 3 w 5"/>
                <a:gd name="T1" fmla="*/ 7 h 7"/>
                <a:gd name="T2" fmla="*/ 3 w 5"/>
                <a:gd name="T3" fmla="*/ 7 h 7"/>
                <a:gd name="T4" fmla="*/ 0 w 5"/>
                <a:gd name="T5" fmla="*/ 4 h 7"/>
                <a:gd name="T6" fmla="*/ 3 w 5"/>
                <a:gd name="T7" fmla="*/ 0 h 7"/>
                <a:gd name="T8" fmla="*/ 5 w 5"/>
                <a:gd name="T9" fmla="*/ 4 h 7"/>
                <a:gd name="T10" fmla="*/ 3 w 5"/>
                <a:gd name="T11" fmla="*/ 7 h 7"/>
              </a:gdLst>
              <a:ahLst/>
              <a:cxnLst>
                <a:cxn ang="0">
                  <a:pos x="T0" y="T1"/>
                </a:cxn>
                <a:cxn ang="0">
                  <a:pos x="T2" y="T3"/>
                </a:cxn>
                <a:cxn ang="0">
                  <a:pos x="T4" y="T5"/>
                </a:cxn>
                <a:cxn ang="0">
                  <a:pos x="T6" y="T7"/>
                </a:cxn>
                <a:cxn ang="0">
                  <a:pos x="T8" y="T9"/>
                </a:cxn>
                <a:cxn ang="0">
                  <a:pos x="T10" y="T11"/>
                </a:cxn>
              </a:cxnLst>
              <a:rect l="0" t="0" r="r" b="b"/>
              <a:pathLst>
                <a:path w="5" h="7">
                  <a:moveTo>
                    <a:pt x="3" y="7"/>
                  </a:moveTo>
                  <a:lnTo>
                    <a:pt x="3" y="7"/>
                  </a:lnTo>
                  <a:cubicBezTo>
                    <a:pt x="2" y="6"/>
                    <a:pt x="1" y="5"/>
                    <a:pt x="0" y="4"/>
                  </a:cubicBezTo>
                  <a:cubicBezTo>
                    <a:pt x="1" y="3"/>
                    <a:pt x="2" y="1"/>
                    <a:pt x="3" y="0"/>
                  </a:cubicBezTo>
                  <a:cubicBezTo>
                    <a:pt x="4" y="2"/>
                    <a:pt x="5" y="3"/>
                    <a:pt x="5" y="4"/>
                  </a:cubicBezTo>
                  <a:cubicBezTo>
                    <a:pt x="5" y="5"/>
                    <a:pt x="4" y="6"/>
                    <a:pt x="3" y="7"/>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733" name="Freeform 1359">
              <a:extLst>
                <a:ext uri="{FF2B5EF4-FFF2-40B4-BE49-F238E27FC236}">
                  <a16:creationId xmlns:a16="http://schemas.microsoft.com/office/drawing/2014/main" id="{57B14839-2683-4177-B477-7CBDD02CEB14}"/>
                </a:ext>
              </a:extLst>
            </p:cNvPr>
            <p:cNvSpPr>
              <a:spLocks/>
            </p:cNvSpPr>
            <p:nvPr userDrawn="1"/>
          </p:nvSpPr>
          <p:spPr bwMode="auto">
            <a:xfrm>
              <a:off x="294" y="204"/>
              <a:ext cx="2" cy="3"/>
            </a:xfrm>
            <a:custGeom>
              <a:avLst/>
              <a:gdLst>
                <a:gd name="T0" fmla="*/ 3 w 5"/>
                <a:gd name="T1" fmla="*/ 6 h 6"/>
                <a:gd name="T2" fmla="*/ 3 w 5"/>
                <a:gd name="T3" fmla="*/ 6 h 6"/>
                <a:gd name="T4" fmla="*/ 0 w 5"/>
                <a:gd name="T5" fmla="*/ 3 h 6"/>
                <a:gd name="T6" fmla="*/ 3 w 5"/>
                <a:gd name="T7" fmla="*/ 0 h 6"/>
                <a:gd name="T8" fmla="*/ 5 w 5"/>
                <a:gd name="T9" fmla="*/ 3 h 6"/>
                <a:gd name="T10" fmla="*/ 3 w 5"/>
                <a:gd name="T11" fmla="*/ 6 h 6"/>
              </a:gdLst>
              <a:ahLst/>
              <a:cxnLst>
                <a:cxn ang="0">
                  <a:pos x="T0" y="T1"/>
                </a:cxn>
                <a:cxn ang="0">
                  <a:pos x="T2" y="T3"/>
                </a:cxn>
                <a:cxn ang="0">
                  <a:pos x="T4" y="T5"/>
                </a:cxn>
                <a:cxn ang="0">
                  <a:pos x="T6" y="T7"/>
                </a:cxn>
                <a:cxn ang="0">
                  <a:pos x="T8" y="T9"/>
                </a:cxn>
                <a:cxn ang="0">
                  <a:pos x="T10" y="T11"/>
                </a:cxn>
              </a:cxnLst>
              <a:rect l="0" t="0" r="r" b="b"/>
              <a:pathLst>
                <a:path w="5" h="6">
                  <a:moveTo>
                    <a:pt x="3" y="6"/>
                  </a:moveTo>
                  <a:lnTo>
                    <a:pt x="3" y="6"/>
                  </a:lnTo>
                  <a:cubicBezTo>
                    <a:pt x="2" y="5"/>
                    <a:pt x="1" y="4"/>
                    <a:pt x="0" y="3"/>
                  </a:cubicBezTo>
                  <a:cubicBezTo>
                    <a:pt x="1" y="2"/>
                    <a:pt x="2" y="1"/>
                    <a:pt x="3" y="0"/>
                  </a:cubicBezTo>
                  <a:cubicBezTo>
                    <a:pt x="4" y="1"/>
                    <a:pt x="5" y="2"/>
                    <a:pt x="5" y="3"/>
                  </a:cubicBezTo>
                  <a:cubicBezTo>
                    <a:pt x="5" y="4"/>
                    <a:pt x="4" y="5"/>
                    <a:pt x="3" y="6"/>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734" name="Freeform 1360">
              <a:extLst>
                <a:ext uri="{FF2B5EF4-FFF2-40B4-BE49-F238E27FC236}">
                  <a16:creationId xmlns:a16="http://schemas.microsoft.com/office/drawing/2014/main" id="{A04F5811-F2C4-4365-A645-978C60B48C13}"/>
                </a:ext>
              </a:extLst>
            </p:cNvPr>
            <p:cNvSpPr>
              <a:spLocks/>
            </p:cNvSpPr>
            <p:nvPr userDrawn="1"/>
          </p:nvSpPr>
          <p:spPr bwMode="auto">
            <a:xfrm>
              <a:off x="293" y="206"/>
              <a:ext cx="2" cy="2"/>
            </a:xfrm>
            <a:custGeom>
              <a:avLst/>
              <a:gdLst>
                <a:gd name="T0" fmla="*/ 3 w 5"/>
                <a:gd name="T1" fmla="*/ 5 h 5"/>
                <a:gd name="T2" fmla="*/ 3 w 5"/>
                <a:gd name="T3" fmla="*/ 5 h 5"/>
                <a:gd name="T4" fmla="*/ 0 w 5"/>
                <a:gd name="T5" fmla="*/ 2 h 5"/>
                <a:gd name="T6" fmla="*/ 3 w 5"/>
                <a:gd name="T7" fmla="*/ 0 h 5"/>
                <a:gd name="T8" fmla="*/ 5 w 5"/>
                <a:gd name="T9" fmla="*/ 3 h 5"/>
                <a:gd name="T10" fmla="*/ 3 w 5"/>
                <a:gd name="T11" fmla="*/ 5 h 5"/>
              </a:gdLst>
              <a:ahLst/>
              <a:cxnLst>
                <a:cxn ang="0">
                  <a:pos x="T0" y="T1"/>
                </a:cxn>
                <a:cxn ang="0">
                  <a:pos x="T2" y="T3"/>
                </a:cxn>
                <a:cxn ang="0">
                  <a:pos x="T4" y="T5"/>
                </a:cxn>
                <a:cxn ang="0">
                  <a:pos x="T6" y="T7"/>
                </a:cxn>
                <a:cxn ang="0">
                  <a:pos x="T8" y="T9"/>
                </a:cxn>
                <a:cxn ang="0">
                  <a:pos x="T10" y="T11"/>
                </a:cxn>
              </a:cxnLst>
              <a:rect l="0" t="0" r="r" b="b"/>
              <a:pathLst>
                <a:path w="5" h="5">
                  <a:moveTo>
                    <a:pt x="3" y="5"/>
                  </a:moveTo>
                  <a:lnTo>
                    <a:pt x="3" y="5"/>
                  </a:lnTo>
                  <a:cubicBezTo>
                    <a:pt x="2" y="4"/>
                    <a:pt x="1" y="3"/>
                    <a:pt x="0" y="2"/>
                  </a:cubicBezTo>
                  <a:cubicBezTo>
                    <a:pt x="1" y="1"/>
                    <a:pt x="2" y="0"/>
                    <a:pt x="3" y="0"/>
                  </a:cubicBezTo>
                  <a:cubicBezTo>
                    <a:pt x="4" y="1"/>
                    <a:pt x="5" y="2"/>
                    <a:pt x="5" y="3"/>
                  </a:cubicBezTo>
                  <a:cubicBezTo>
                    <a:pt x="5" y="3"/>
                    <a:pt x="4" y="4"/>
                    <a:pt x="3" y="5"/>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735" name="Freeform 1361">
              <a:extLst>
                <a:ext uri="{FF2B5EF4-FFF2-40B4-BE49-F238E27FC236}">
                  <a16:creationId xmlns:a16="http://schemas.microsoft.com/office/drawing/2014/main" id="{1A52C29D-0C09-4D8E-B3AD-7028288C02D3}"/>
                </a:ext>
              </a:extLst>
            </p:cNvPr>
            <p:cNvSpPr>
              <a:spLocks/>
            </p:cNvSpPr>
            <p:nvPr userDrawn="1"/>
          </p:nvSpPr>
          <p:spPr bwMode="auto">
            <a:xfrm>
              <a:off x="298" y="202"/>
              <a:ext cx="2" cy="4"/>
            </a:xfrm>
            <a:custGeom>
              <a:avLst/>
              <a:gdLst>
                <a:gd name="T0" fmla="*/ 3 w 5"/>
                <a:gd name="T1" fmla="*/ 8 h 8"/>
                <a:gd name="T2" fmla="*/ 3 w 5"/>
                <a:gd name="T3" fmla="*/ 8 h 8"/>
                <a:gd name="T4" fmla="*/ 0 w 5"/>
                <a:gd name="T5" fmla="*/ 4 h 8"/>
                <a:gd name="T6" fmla="*/ 3 w 5"/>
                <a:gd name="T7" fmla="*/ 0 h 8"/>
                <a:gd name="T8" fmla="*/ 5 w 5"/>
                <a:gd name="T9" fmla="*/ 4 h 8"/>
                <a:gd name="T10" fmla="*/ 3 w 5"/>
                <a:gd name="T11" fmla="*/ 8 h 8"/>
              </a:gdLst>
              <a:ahLst/>
              <a:cxnLst>
                <a:cxn ang="0">
                  <a:pos x="T0" y="T1"/>
                </a:cxn>
                <a:cxn ang="0">
                  <a:pos x="T2" y="T3"/>
                </a:cxn>
                <a:cxn ang="0">
                  <a:pos x="T4" y="T5"/>
                </a:cxn>
                <a:cxn ang="0">
                  <a:pos x="T6" y="T7"/>
                </a:cxn>
                <a:cxn ang="0">
                  <a:pos x="T8" y="T9"/>
                </a:cxn>
                <a:cxn ang="0">
                  <a:pos x="T10" y="T11"/>
                </a:cxn>
              </a:cxnLst>
              <a:rect l="0" t="0" r="r" b="b"/>
              <a:pathLst>
                <a:path w="5" h="8">
                  <a:moveTo>
                    <a:pt x="3" y="8"/>
                  </a:moveTo>
                  <a:lnTo>
                    <a:pt x="3" y="8"/>
                  </a:lnTo>
                  <a:cubicBezTo>
                    <a:pt x="2" y="6"/>
                    <a:pt x="1" y="5"/>
                    <a:pt x="0" y="4"/>
                  </a:cubicBezTo>
                  <a:cubicBezTo>
                    <a:pt x="1" y="3"/>
                    <a:pt x="2" y="2"/>
                    <a:pt x="3" y="0"/>
                  </a:cubicBezTo>
                  <a:cubicBezTo>
                    <a:pt x="4" y="2"/>
                    <a:pt x="4" y="3"/>
                    <a:pt x="5" y="4"/>
                  </a:cubicBezTo>
                  <a:cubicBezTo>
                    <a:pt x="4" y="6"/>
                    <a:pt x="4" y="7"/>
                    <a:pt x="3" y="8"/>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736" name="Freeform 1362">
              <a:extLst>
                <a:ext uri="{FF2B5EF4-FFF2-40B4-BE49-F238E27FC236}">
                  <a16:creationId xmlns:a16="http://schemas.microsoft.com/office/drawing/2014/main" id="{A706D546-106C-4FE4-834B-FA59F7DD41BB}"/>
                </a:ext>
              </a:extLst>
            </p:cNvPr>
            <p:cNvSpPr>
              <a:spLocks/>
            </p:cNvSpPr>
            <p:nvPr userDrawn="1"/>
          </p:nvSpPr>
          <p:spPr bwMode="auto">
            <a:xfrm>
              <a:off x="297" y="204"/>
              <a:ext cx="2" cy="3"/>
            </a:xfrm>
            <a:custGeom>
              <a:avLst/>
              <a:gdLst>
                <a:gd name="T0" fmla="*/ 3 w 6"/>
                <a:gd name="T1" fmla="*/ 7 h 7"/>
                <a:gd name="T2" fmla="*/ 3 w 6"/>
                <a:gd name="T3" fmla="*/ 7 h 7"/>
                <a:gd name="T4" fmla="*/ 0 w 6"/>
                <a:gd name="T5" fmla="*/ 3 h 7"/>
                <a:gd name="T6" fmla="*/ 3 w 6"/>
                <a:gd name="T7" fmla="*/ 0 h 7"/>
                <a:gd name="T8" fmla="*/ 6 w 6"/>
                <a:gd name="T9" fmla="*/ 4 h 7"/>
                <a:gd name="T10" fmla="*/ 3 w 6"/>
                <a:gd name="T11" fmla="*/ 7 h 7"/>
              </a:gdLst>
              <a:ahLst/>
              <a:cxnLst>
                <a:cxn ang="0">
                  <a:pos x="T0" y="T1"/>
                </a:cxn>
                <a:cxn ang="0">
                  <a:pos x="T2" y="T3"/>
                </a:cxn>
                <a:cxn ang="0">
                  <a:pos x="T4" y="T5"/>
                </a:cxn>
                <a:cxn ang="0">
                  <a:pos x="T6" y="T7"/>
                </a:cxn>
                <a:cxn ang="0">
                  <a:pos x="T8" y="T9"/>
                </a:cxn>
                <a:cxn ang="0">
                  <a:pos x="T10" y="T11"/>
                </a:cxn>
              </a:cxnLst>
              <a:rect l="0" t="0" r="r" b="b"/>
              <a:pathLst>
                <a:path w="6" h="7">
                  <a:moveTo>
                    <a:pt x="3" y="7"/>
                  </a:moveTo>
                  <a:lnTo>
                    <a:pt x="3" y="7"/>
                  </a:lnTo>
                  <a:cubicBezTo>
                    <a:pt x="2" y="6"/>
                    <a:pt x="1" y="5"/>
                    <a:pt x="0" y="3"/>
                  </a:cubicBezTo>
                  <a:cubicBezTo>
                    <a:pt x="1" y="2"/>
                    <a:pt x="2" y="1"/>
                    <a:pt x="3" y="0"/>
                  </a:cubicBezTo>
                  <a:cubicBezTo>
                    <a:pt x="4" y="2"/>
                    <a:pt x="5" y="3"/>
                    <a:pt x="6" y="4"/>
                  </a:cubicBezTo>
                  <a:cubicBezTo>
                    <a:pt x="5" y="5"/>
                    <a:pt x="4" y="6"/>
                    <a:pt x="3" y="7"/>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737" name="Freeform 1363">
              <a:extLst>
                <a:ext uri="{FF2B5EF4-FFF2-40B4-BE49-F238E27FC236}">
                  <a16:creationId xmlns:a16="http://schemas.microsoft.com/office/drawing/2014/main" id="{EC8DC1C7-668C-4CFE-94C5-E654737481FB}"/>
                </a:ext>
              </a:extLst>
            </p:cNvPr>
            <p:cNvSpPr>
              <a:spLocks/>
            </p:cNvSpPr>
            <p:nvPr userDrawn="1"/>
          </p:nvSpPr>
          <p:spPr bwMode="auto">
            <a:xfrm>
              <a:off x="295" y="206"/>
              <a:ext cx="3" cy="3"/>
            </a:xfrm>
            <a:custGeom>
              <a:avLst/>
              <a:gdLst>
                <a:gd name="T0" fmla="*/ 3 w 6"/>
                <a:gd name="T1" fmla="*/ 7 h 7"/>
                <a:gd name="T2" fmla="*/ 3 w 6"/>
                <a:gd name="T3" fmla="*/ 7 h 7"/>
                <a:gd name="T4" fmla="*/ 3 w 6"/>
                <a:gd name="T5" fmla="*/ 6 h 7"/>
                <a:gd name="T6" fmla="*/ 3 w 6"/>
                <a:gd name="T7" fmla="*/ 5 h 7"/>
                <a:gd name="T8" fmla="*/ 3 w 6"/>
                <a:gd name="T9" fmla="*/ 5 h 7"/>
                <a:gd name="T10" fmla="*/ 2 w 6"/>
                <a:gd name="T11" fmla="*/ 5 h 7"/>
                <a:gd name="T12" fmla="*/ 0 w 6"/>
                <a:gd name="T13" fmla="*/ 3 h 7"/>
                <a:gd name="T14" fmla="*/ 3 w 6"/>
                <a:gd name="T15" fmla="*/ 0 h 7"/>
                <a:gd name="T16" fmla="*/ 6 w 6"/>
                <a:gd name="T17" fmla="*/ 4 h 7"/>
                <a:gd name="T18" fmla="*/ 3 w 6"/>
                <a:gd name="T19"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7">
                  <a:moveTo>
                    <a:pt x="3" y="7"/>
                  </a:moveTo>
                  <a:lnTo>
                    <a:pt x="3" y="7"/>
                  </a:lnTo>
                  <a:lnTo>
                    <a:pt x="3" y="6"/>
                  </a:lnTo>
                  <a:cubicBezTo>
                    <a:pt x="3" y="6"/>
                    <a:pt x="3" y="6"/>
                    <a:pt x="3" y="5"/>
                  </a:cubicBezTo>
                  <a:lnTo>
                    <a:pt x="3" y="5"/>
                  </a:lnTo>
                  <a:lnTo>
                    <a:pt x="2" y="5"/>
                  </a:lnTo>
                  <a:cubicBezTo>
                    <a:pt x="2" y="4"/>
                    <a:pt x="1" y="4"/>
                    <a:pt x="0" y="3"/>
                  </a:cubicBezTo>
                  <a:cubicBezTo>
                    <a:pt x="1" y="2"/>
                    <a:pt x="2" y="1"/>
                    <a:pt x="3" y="0"/>
                  </a:cubicBezTo>
                  <a:cubicBezTo>
                    <a:pt x="4" y="1"/>
                    <a:pt x="5" y="2"/>
                    <a:pt x="6" y="4"/>
                  </a:cubicBezTo>
                  <a:cubicBezTo>
                    <a:pt x="5" y="5"/>
                    <a:pt x="4" y="6"/>
                    <a:pt x="3" y="7"/>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738" name="Freeform 1364">
              <a:extLst>
                <a:ext uri="{FF2B5EF4-FFF2-40B4-BE49-F238E27FC236}">
                  <a16:creationId xmlns:a16="http://schemas.microsoft.com/office/drawing/2014/main" id="{BE288FFE-4A83-4CDD-89DF-A08739FCFA72}"/>
                </a:ext>
              </a:extLst>
            </p:cNvPr>
            <p:cNvSpPr>
              <a:spLocks/>
            </p:cNvSpPr>
            <p:nvPr userDrawn="1"/>
          </p:nvSpPr>
          <p:spPr bwMode="auto">
            <a:xfrm>
              <a:off x="294" y="207"/>
              <a:ext cx="2" cy="2"/>
            </a:xfrm>
            <a:custGeom>
              <a:avLst/>
              <a:gdLst>
                <a:gd name="T0" fmla="*/ 5 w 5"/>
                <a:gd name="T1" fmla="*/ 3 h 4"/>
                <a:gd name="T2" fmla="*/ 5 w 5"/>
                <a:gd name="T3" fmla="*/ 3 h 4"/>
                <a:gd name="T4" fmla="*/ 1 w 5"/>
                <a:gd name="T5" fmla="*/ 4 h 4"/>
                <a:gd name="T6" fmla="*/ 0 w 5"/>
                <a:gd name="T7" fmla="*/ 2 h 4"/>
                <a:gd name="T8" fmla="*/ 3 w 5"/>
                <a:gd name="T9" fmla="*/ 0 h 4"/>
                <a:gd name="T10" fmla="*/ 5 w 5"/>
                <a:gd name="T11" fmla="*/ 3 h 4"/>
              </a:gdLst>
              <a:ahLst/>
              <a:cxnLst>
                <a:cxn ang="0">
                  <a:pos x="T0" y="T1"/>
                </a:cxn>
                <a:cxn ang="0">
                  <a:pos x="T2" y="T3"/>
                </a:cxn>
                <a:cxn ang="0">
                  <a:pos x="T4" y="T5"/>
                </a:cxn>
                <a:cxn ang="0">
                  <a:pos x="T6" y="T7"/>
                </a:cxn>
                <a:cxn ang="0">
                  <a:pos x="T8" y="T9"/>
                </a:cxn>
                <a:cxn ang="0">
                  <a:pos x="T10" y="T11"/>
                </a:cxn>
              </a:cxnLst>
              <a:rect l="0" t="0" r="r" b="b"/>
              <a:pathLst>
                <a:path w="5" h="4">
                  <a:moveTo>
                    <a:pt x="5" y="3"/>
                  </a:moveTo>
                  <a:lnTo>
                    <a:pt x="5" y="3"/>
                  </a:lnTo>
                  <a:cubicBezTo>
                    <a:pt x="4" y="3"/>
                    <a:pt x="2" y="3"/>
                    <a:pt x="1" y="4"/>
                  </a:cubicBezTo>
                  <a:lnTo>
                    <a:pt x="0" y="2"/>
                  </a:lnTo>
                  <a:cubicBezTo>
                    <a:pt x="1" y="2"/>
                    <a:pt x="2" y="1"/>
                    <a:pt x="3" y="0"/>
                  </a:cubicBezTo>
                  <a:cubicBezTo>
                    <a:pt x="3" y="1"/>
                    <a:pt x="4" y="2"/>
                    <a:pt x="5" y="3"/>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739" name="Rectangle 1365">
              <a:extLst>
                <a:ext uri="{FF2B5EF4-FFF2-40B4-BE49-F238E27FC236}">
                  <a16:creationId xmlns:a16="http://schemas.microsoft.com/office/drawing/2014/main" id="{60956727-D16C-4EA6-9B36-1CF0719E2F47}"/>
                </a:ext>
              </a:extLst>
            </p:cNvPr>
            <p:cNvSpPr>
              <a:spLocks noChangeArrowheads="1"/>
            </p:cNvSpPr>
            <p:nvPr userDrawn="1"/>
          </p:nvSpPr>
          <p:spPr bwMode="auto">
            <a:xfrm>
              <a:off x="296" y="209"/>
              <a:ext cx="1" cy="1"/>
            </a:xfrm>
            <a:prstGeom prst="rect">
              <a:avLst/>
            </a:prstGeom>
            <a:solidFill>
              <a:srgbClr val="D5A03C"/>
            </a:solidFill>
            <a:ln w="0">
              <a:noFill/>
              <a:prstDash val="solid"/>
              <a:miter lim="800000"/>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740" name="Freeform 1366">
              <a:extLst>
                <a:ext uri="{FF2B5EF4-FFF2-40B4-BE49-F238E27FC236}">
                  <a16:creationId xmlns:a16="http://schemas.microsoft.com/office/drawing/2014/main" id="{3340640B-20CA-4B1F-831A-0C9706910286}"/>
                </a:ext>
              </a:extLst>
            </p:cNvPr>
            <p:cNvSpPr>
              <a:spLocks/>
            </p:cNvSpPr>
            <p:nvPr userDrawn="1"/>
          </p:nvSpPr>
          <p:spPr bwMode="auto">
            <a:xfrm>
              <a:off x="293" y="209"/>
              <a:ext cx="1" cy="1"/>
            </a:xfrm>
            <a:custGeom>
              <a:avLst/>
              <a:gdLst>
                <a:gd name="T0" fmla="*/ 3 w 3"/>
                <a:gd name="T1" fmla="*/ 1 h 3"/>
                <a:gd name="T2" fmla="*/ 3 w 3"/>
                <a:gd name="T3" fmla="*/ 1 h 3"/>
                <a:gd name="T4" fmla="*/ 1 w 3"/>
                <a:gd name="T5" fmla="*/ 2 h 3"/>
                <a:gd name="T6" fmla="*/ 0 w 3"/>
                <a:gd name="T7" fmla="*/ 3 h 3"/>
                <a:gd name="T8" fmla="*/ 0 w 3"/>
                <a:gd name="T9" fmla="*/ 2 h 3"/>
                <a:gd name="T10" fmla="*/ 3 w 3"/>
                <a:gd name="T11" fmla="*/ 0 h 3"/>
                <a:gd name="T12" fmla="*/ 3 w 3"/>
                <a:gd name="T13" fmla="*/ 1 h 3"/>
              </a:gdLst>
              <a:ahLst/>
              <a:cxnLst>
                <a:cxn ang="0">
                  <a:pos x="T0" y="T1"/>
                </a:cxn>
                <a:cxn ang="0">
                  <a:pos x="T2" y="T3"/>
                </a:cxn>
                <a:cxn ang="0">
                  <a:pos x="T4" y="T5"/>
                </a:cxn>
                <a:cxn ang="0">
                  <a:pos x="T6" y="T7"/>
                </a:cxn>
                <a:cxn ang="0">
                  <a:pos x="T8" y="T9"/>
                </a:cxn>
                <a:cxn ang="0">
                  <a:pos x="T10" y="T11"/>
                </a:cxn>
                <a:cxn ang="0">
                  <a:pos x="T12" y="T13"/>
                </a:cxn>
              </a:cxnLst>
              <a:rect l="0" t="0" r="r" b="b"/>
              <a:pathLst>
                <a:path w="3" h="3">
                  <a:moveTo>
                    <a:pt x="3" y="1"/>
                  </a:moveTo>
                  <a:lnTo>
                    <a:pt x="3" y="1"/>
                  </a:lnTo>
                  <a:cubicBezTo>
                    <a:pt x="3" y="1"/>
                    <a:pt x="2" y="2"/>
                    <a:pt x="1" y="2"/>
                  </a:cubicBezTo>
                  <a:lnTo>
                    <a:pt x="0" y="3"/>
                  </a:lnTo>
                  <a:lnTo>
                    <a:pt x="0" y="2"/>
                  </a:lnTo>
                  <a:cubicBezTo>
                    <a:pt x="1" y="1"/>
                    <a:pt x="2" y="1"/>
                    <a:pt x="3" y="0"/>
                  </a:cubicBezTo>
                  <a:lnTo>
                    <a:pt x="3" y="1"/>
                  </a:ln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741" name="Freeform 1367">
              <a:extLst>
                <a:ext uri="{FF2B5EF4-FFF2-40B4-BE49-F238E27FC236}">
                  <a16:creationId xmlns:a16="http://schemas.microsoft.com/office/drawing/2014/main" id="{01F9CE2C-C9EE-42DB-9401-B1D926DD80E9}"/>
                </a:ext>
              </a:extLst>
            </p:cNvPr>
            <p:cNvSpPr>
              <a:spLocks/>
            </p:cNvSpPr>
            <p:nvPr userDrawn="1"/>
          </p:nvSpPr>
          <p:spPr bwMode="auto">
            <a:xfrm>
              <a:off x="295" y="210"/>
              <a:ext cx="0" cy="1"/>
            </a:xfrm>
            <a:custGeom>
              <a:avLst/>
              <a:gdLst>
                <a:gd name="T0" fmla="*/ 1 h 1"/>
                <a:gd name="T1" fmla="*/ 1 h 1"/>
                <a:gd name="T2" fmla="*/ 1 h 1"/>
                <a:gd name="T3" fmla="*/ 0 h 1"/>
                <a:gd name="T4" fmla="*/ 1 h 1"/>
              </a:gdLst>
              <a:ahLst/>
              <a:cxnLst>
                <a:cxn ang="0">
                  <a:pos x="0" y="T0"/>
                </a:cxn>
                <a:cxn ang="0">
                  <a:pos x="0" y="T1"/>
                </a:cxn>
                <a:cxn ang="0">
                  <a:pos x="0" y="T2"/>
                </a:cxn>
                <a:cxn ang="0">
                  <a:pos x="0" y="T3"/>
                </a:cxn>
                <a:cxn ang="0">
                  <a:pos x="0" y="T4"/>
                </a:cxn>
              </a:cxnLst>
              <a:rect l="0" t="0" r="r" b="b"/>
              <a:pathLst>
                <a:path h="1">
                  <a:moveTo>
                    <a:pt x="0" y="1"/>
                  </a:moveTo>
                  <a:lnTo>
                    <a:pt x="0" y="1"/>
                  </a:lnTo>
                  <a:lnTo>
                    <a:pt x="0" y="1"/>
                  </a:lnTo>
                  <a:lnTo>
                    <a:pt x="0" y="0"/>
                  </a:lnTo>
                  <a:lnTo>
                    <a:pt x="0" y="1"/>
                  </a:ln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742" name="Freeform 1368">
              <a:extLst>
                <a:ext uri="{FF2B5EF4-FFF2-40B4-BE49-F238E27FC236}">
                  <a16:creationId xmlns:a16="http://schemas.microsoft.com/office/drawing/2014/main" id="{1D61CA8B-B456-4D99-9235-53B507D73D30}"/>
                </a:ext>
              </a:extLst>
            </p:cNvPr>
            <p:cNvSpPr>
              <a:spLocks/>
            </p:cNvSpPr>
            <p:nvPr userDrawn="1"/>
          </p:nvSpPr>
          <p:spPr bwMode="auto">
            <a:xfrm>
              <a:off x="294" y="212"/>
              <a:ext cx="2" cy="1"/>
            </a:xfrm>
            <a:custGeom>
              <a:avLst/>
              <a:gdLst>
                <a:gd name="T0" fmla="*/ 1 w 3"/>
                <a:gd name="T1" fmla="*/ 2 h 2"/>
                <a:gd name="T2" fmla="*/ 1 w 3"/>
                <a:gd name="T3" fmla="*/ 2 h 2"/>
                <a:gd name="T4" fmla="*/ 0 w 3"/>
                <a:gd name="T5" fmla="*/ 2 h 2"/>
                <a:gd name="T6" fmla="*/ 3 w 3"/>
                <a:gd name="T7" fmla="*/ 0 h 2"/>
                <a:gd name="T8" fmla="*/ 3 w 3"/>
                <a:gd name="T9" fmla="*/ 0 h 2"/>
                <a:gd name="T10" fmla="*/ 1 w 3"/>
                <a:gd name="T11" fmla="*/ 2 h 2"/>
              </a:gdLst>
              <a:ahLst/>
              <a:cxnLst>
                <a:cxn ang="0">
                  <a:pos x="T0" y="T1"/>
                </a:cxn>
                <a:cxn ang="0">
                  <a:pos x="T2" y="T3"/>
                </a:cxn>
                <a:cxn ang="0">
                  <a:pos x="T4" y="T5"/>
                </a:cxn>
                <a:cxn ang="0">
                  <a:pos x="T6" y="T7"/>
                </a:cxn>
                <a:cxn ang="0">
                  <a:pos x="T8" y="T9"/>
                </a:cxn>
                <a:cxn ang="0">
                  <a:pos x="T10" y="T11"/>
                </a:cxn>
              </a:cxnLst>
              <a:rect l="0" t="0" r="r" b="b"/>
              <a:pathLst>
                <a:path w="3" h="2">
                  <a:moveTo>
                    <a:pt x="1" y="2"/>
                  </a:moveTo>
                  <a:lnTo>
                    <a:pt x="1" y="2"/>
                  </a:lnTo>
                  <a:cubicBezTo>
                    <a:pt x="1" y="2"/>
                    <a:pt x="1" y="2"/>
                    <a:pt x="0" y="2"/>
                  </a:cubicBezTo>
                  <a:cubicBezTo>
                    <a:pt x="1" y="1"/>
                    <a:pt x="2" y="1"/>
                    <a:pt x="3" y="0"/>
                  </a:cubicBezTo>
                  <a:lnTo>
                    <a:pt x="3" y="0"/>
                  </a:lnTo>
                  <a:lnTo>
                    <a:pt x="1" y="2"/>
                  </a:ln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743" name="Freeform 1369">
              <a:extLst>
                <a:ext uri="{FF2B5EF4-FFF2-40B4-BE49-F238E27FC236}">
                  <a16:creationId xmlns:a16="http://schemas.microsoft.com/office/drawing/2014/main" id="{E0651A28-2951-4903-856F-5519D19ECD2A}"/>
                </a:ext>
              </a:extLst>
            </p:cNvPr>
            <p:cNvSpPr>
              <a:spLocks/>
            </p:cNvSpPr>
            <p:nvPr userDrawn="1"/>
          </p:nvSpPr>
          <p:spPr bwMode="auto">
            <a:xfrm>
              <a:off x="298" y="206"/>
              <a:ext cx="2" cy="3"/>
            </a:xfrm>
            <a:custGeom>
              <a:avLst/>
              <a:gdLst>
                <a:gd name="T0" fmla="*/ 2 w 5"/>
                <a:gd name="T1" fmla="*/ 6 h 6"/>
                <a:gd name="T2" fmla="*/ 2 w 5"/>
                <a:gd name="T3" fmla="*/ 6 h 6"/>
                <a:gd name="T4" fmla="*/ 0 w 5"/>
                <a:gd name="T5" fmla="*/ 3 h 6"/>
                <a:gd name="T6" fmla="*/ 3 w 5"/>
                <a:gd name="T7" fmla="*/ 0 h 6"/>
                <a:gd name="T8" fmla="*/ 5 w 5"/>
                <a:gd name="T9" fmla="*/ 3 h 6"/>
                <a:gd name="T10" fmla="*/ 2 w 5"/>
                <a:gd name="T11" fmla="*/ 6 h 6"/>
              </a:gdLst>
              <a:ahLst/>
              <a:cxnLst>
                <a:cxn ang="0">
                  <a:pos x="T0" y="T1"/>
                </a:cxn>
                <a:cxn ang="0">
                  <a:pos x="T2" y="T3"/>
                </a:cxn>
                <a:cxn ang="0">
                  <a:pos x="T4" y="T5"/>
                </a:cxn>
                <a:cxn ang="0">
                  <a:pos x="T6" y="T7"/>
                </a:cxn>
                <a:cxn ang="0">
                  <a:pos x="T8" y="T9"/>
                </a:cxn>
                <a:cxn ang="0">
                  <a:pos x="T10" y="T11"/>
                </a:cxn>
              </a:cxnLst>
              <a:rect l="0" t="0" r="r" b="b"/>
              <a:pathLst>
                <a:path w="5" h="6">
                  <a:moveTo>
                    <a:pt x="2" y="6"/>
                  </a:moveTo>
                  <a:lnTo>
                    <a:pt x="2" y="6"/>
                  </a:lnTo>
                  <a:cubicBezTo>
                    <a:pt x="2" y="5"/>
                    <a:pt x="1" y="4"/>
                    <a:pt x="0" y="3"/>
                  </a:cubicBezTo>
                  <a:cubicBezTo>
                    <a:pt x="1" y="2"/>
                    <a:pt x="2" y="1"/>
                    <a:pt x="3" y="0"/>
                  </a:cubicBezTo>
                  <a:cubicBezTo>
                    <a:pt x="4" y="1"/>
                    <a:pt x="4" y="2"/>
                    <a:pt x="5" y="3"/>
                  </a:cubicBezTo>
                  <a:cubicBezTo>
                    <a:pt x="4" y="4"/>
                    <a:pt x="3" y="5"/>
                    <a:pt x="2" y="6"/>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744" name="Freeform 1370">
              <a:extLst>
                <a:ext uri="{FF2B5EF4-FFF2-40B4-BE49-F238E27FC236}">
                  <a16:creationId xmlns:a16="http://schemas.microsoft.com/office/drawing/2014/main" id="{F19370AC-1D43-460F-AE97-FB5DDE1CE871}"/>
                </a:ext>
              </a:extLst>
            </p:cNvPr>
            <p:cNvSpPr>
              <a:spLocks/>
            </p:cNvSpPr>
            <p:nvPr userDrawn="1"/>
          </p:nvSpPr>
          <p:spPr bwMode="auto">
            <a:xfrm>
              <a:off x="297" y="208"/>
              <a:ext cx="2" cy="2"/>
            </a:xfrm>
            <a:custGeom>
              <a:avLst/>
              <a:gdLst>
                <a:gd name="T0" fmla="*/ 2 w 5"/>
                <a:gd name="T1" fmla="*/ 6 h 6"/>
                <a:gd name="T2" fmla="*/ 2 w 5"/>
                <a:gd name="T3" fmla="*/ 6 h 6"/>
                <a:gd name="T4" fmla="*/ 0 w 5"/>
                <a:gd name="T5" fmla="*/ 3 h 6"/>
                <a:gd name="T6" fmla="*/ 3 w 5"/>
                <a:gd name="T7" fmla="*/ 0 h 6"/>
                <a:gd name="T8" fmla="*/ 5 w 5"/>
                <a:gd name="T9" fmla="*/ 3 h 6"/>
                <a:gd name="T10" fmla="*/ 2 w 5"/>
                <a:gd name="T11" fmla="*/ 6 h 6"/>
              </a:gdLst>
              <a:ahLst/>
              <a:cxnLst>
                <a:cxn ang="0">
                  <a:pos x="T0" y="T1"/>
                </a:cxn>
                <a:cxn ang="0">
                  <a:pos x="T2" y="T3"/>
                </a:cxn>
                <a:cxn ang="0">
                  <a:pos x="T4" y="T5"/>
                </a:cxn>
                <a:cxn ang="0">
                  <a:pos x="T6" y="T7"/>
                </a:cxn>
                <a:cxn ang="0">
                  <a:pos x="T8" y="T9"/>
                </a:cxn>
                <a:cxn ang="0">
                  <a:pos x="T10" y="T11"/>
                </a:cxn>
              </a:cxnLst>
              <a:rect l="0" t="0" r="r" b="b"/>
              <a:pathLst>
                <a:path w="5" h="6">
                  <a:moveTo>
                    <a:pt x="2" y="6"/>
                  </a:moveTo>
                  <a:lnTo>
                    <a:pt x="2" y="6"/>
                  </a:lnTo>
                  <a:cubicBezTo>
                    <a:pt x="2" y="5"/>
                    <a:pt x="1" y="4"/>
                    <a:pt x="0" y="3"/>
                  </a:cubicBezTo>
                  <a:cubicBezTo>
                    <a:pt x="1" y="2"/>
                    <a:pt x="2" y="1"/>
                    <a:pt x="3" y="0"/>
                  </a:cubicBezTo>
                  <a:cubicBezTo>
                    <a:pt x="4" y="1"/>
                    <a:pt x="4" y="2"/>
                    <a:pt x="5" y="3"/>
                  </a:cubicBezTo>
                  <a:cubicBezTo>
                    <a:pt x="4" y="4"/>
                    <a:pt x="3" y="5"/>
                    <a:pt x="2" y="6"/>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745" name="Freeform 1371">
              <a:extLst>
                <a:ext uri="{FF2B5EF4-FFF2-40B4-BE49-F238E27FC236}">
                  <a16:creationId xmlns:a16="http://schemas.microsoft.com/office/drawing/2014/main" id="{6AD7C5FD-815D-44FB-907E-1ECEC38035E9}"/>
                </a:ext>
              </a:extLst>
            </p:cNvPr>
            <p:cNvSpPr>
              <a:spLocks/>
            </p:cNvSpPr>
            <p:nvPr userDrawn="1"/>
          </p:nvSpPr>
          <p:spPr bwMode="auto">
            <a:xfrm>
              <a:off x="295" y="209"/>
              <a:ext cx="3" cy="3"/>
            </a:xfrm>
            <a:custGeom>
              <a:avLst/>
              <a:gdLst>
                <a:gd name="T0" fmla="*/ 2 w 5"/>
                <a:gd name="T1" fmla="*/ 6 h 6"/>
                <a:gd name="T2" fmla="*/ 2 w 5"/>
                <a:gd name="T3" fmla="*/ 6 h 6"/>
                <a:gd name="T4" fmla="*/ 2 w 5"/>
                <a:gd name="T5" fmla="*/ 6 h 6"/>
                <a:gd name="T6" fmla="*/ 3 w 5"/>
                <a:gd name="T7" fmla="*/ 4 h 6"/>
                <a:gd name="T8" fmla="*/ 2 w 5"/>
                <a:gd name="T9" fmla="*/ 4 h 6"/>
                <a:gd name="T10" fmla="*/ 1 w 5"/>
                <a:gd name="T11" fmla="*/ 4 h 6"/>
                <a:gd name="T12" fmla="*/ 0 w 5"/>
                <a:gd name="T13" fmla="*/ 3 h 6"/>
                <a:gd name="T14" fmla="*/ 3 w 5"/>
                <a:gd name="T15" fmla="*/ 0 h 6"/>
                <a:gd name="T16" fmla="*/ 5 w 5"/>
                <a:gd name="T17" fmla="*/ 3 h 6"/>
                <a:gd name="T18" fmla="*/ 2 w 5"/>
                <a:gd name="T19"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6">
                  <a:moveTo>
                    <a:pt x="2" y="6"/>
                  </a:moveTo>
                  <a:lnTo>
                    <a:pt x="2" y="6"/>
                  </a:lnTo>
                  <a:lnTo>
                    <a:pt x="2" y="6"/>
                  </a:lnTo>
                  <a:cubicBezTo>
                    <a:pt x="2" y="5"/>
                    <a:pt x="2" y="5"/>
                    <a:pt x="3" y="4"/>
                  </a:cubicBezTo>
                  <a:lnTo>
                    <a:pt x="2" y="4"/>
                  </a:lnTo>
                  <a:cubicBezTo>
                    <a:pt x="2" y="4"/>
                    <a:pt x="2" y="4"/>
                    <a:pt x="1" y="4"/>
                  </a:cubicBezTo>
                  <a:lnTo>
                    <a:pt x="0" y="3"/>
                  </a:lnTo>
                  <a:cubicBezTo>
                    <a:pt x="1" y="2"/>
                    <a:pt x="2" y="1"/>
                    <a:pt x="3" y="0"/>
                  </a:cubicBezTo>
                  <a:cubicBezTo>
                    <a:pt x="4" y="1"/>
                    <a:pt x="4" y="2"/>
                    <a:pt x="5" y="3"/>
                  </a:cubicBezTo>
                  <a:cubicBezTo>
                    <a:pt x="4" y="4"/>
                    <a:pt x="3" y="5"/>
                    <a:pt x="2" y="6"/>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746" name="Freeform 1372">
              <a:extLst>
                <a:ext uri="{FF2B5EF4-FFF2-40B4-BE49-F238E27FC236}">
                  <a16:creationId xmlns:a16="http://schemas.microsoft.com/office/drawing/2014/main" id="{6DE96975-ECBC-4FFC-90EA-803A3B11E802}"/>
                </a:ext>
              </a:extLst>
            </p:cNvPr>
            <p:cNvSpPr>
              <a:spLocks/>
            </p:cNvSpPr>
            <p:nvPr userDrawn="1"/>
          </p:nvSpPr>
          <p:spPr bwMode="auto">
            <a:xfrm>
              <a:off x="295" y="212"/>
              <a:ext cx="2" cy="2"/>
            </a:xfrm>
            <a:custGeom>
              <a:avLst/>
              <a:gdLst>
                <a:gd name="T0" fmla="*/ 3 w 4"/>
                <a:gd name="T1" fmla="*/ 0 h 3"/>
                <a:gd name="T2" fmla="*/ 3 w 4"/>
                <a:gd name="T3" fmla="*/ 0 h 3"/>
                <a:gd name="T4" fmla="*/ 4 w 4"/>
                <a:gd name="T5" fmla="*/ 2 h 3"/>
                <a:gd name="T6" fmla="*/ 3 w 4"/>
                <a:gd name="T7" fmla="*/ 3 h 3"/>
                <a:gd name="T8" fmla="*/ 0 w 4"/>
                <a:gd name="T9" fmla="*/ 3 h 3"/>
                <a:gd name="T10" fmla="*/ 0 w 4"/>
                <a:gd name="T11" fmla="*/ 3 h 3"/>
                <a:gd name="T12" fmla="*/ 1 w 4"/>
                <a:gd name="T13" fmla="*/ 1 h 3"/>
                <a:gd name="T14" fmla="*/ 1 w 4"/>
                <a:gd name="T15" fmla="*/ 1 h 3"/>
                <a:gd name="T16" fmla="*/ 3 w 4"/>
                <a:gd name="T1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3">
                  <a:moveTo>
                    <a:pt x="3" y="0"/>
                  </a:moveTo>
                  <a:lnTo>
                    <a:pt x="3" y="0"/>
                  </a:lnTo>
                  <a:cubicBezTo>
                    <a:pt x="3" y="1"/>
                    <a:pt x="4" y="2"/>
                    <a:pt x="4" y="2"/>
                  </a:cubicBezTo>
                  <a:lnTo>
                    <a:pt x="3" y="3"/>
                  </a:lnTo>
                  <a:cubicBezTo>
                    <a:pt x="2" y="3"/>
                    <a:pt x="1" y="3"/>
                    <a:pt x="0" y="3"/>
                  </a:cubicBezTo>
                  <a:lnTo>
                    <a:pt x="0" y="3"/>
                  </a:lnTo>
                  <a:cubicBezTo>
                    <a:pt x="1" y="2"/>
                    <a:pt x="1" y="2"/>
                    <a:pt x="1" y="1"/>
                  </a:cubicBezTo>
                  <a:lnTo>
                    <a:pt x="1" y="1"/>
                  </a:lnTo>
                  <a:lnTo>
                    <a:pt x="3" y="0"/>
                  </a:ln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747" name="Freeform 1373">
              <a:extLst>
                <a:ext uri="{FF2B5EF4-FFF2-40B4-BE49-F238E27FC236}">
                  <a16:creationId xmlns:a16="http://schemas.microsoft.com/office/drawing/2014/main" id="{BA81428F-0540-49C0-B88D-D7A36FA15CC0}"/>
                </a:ext>
              </a:extLst>
            </p:cNvPr>
            <p:cNvSpPr>
              <a:spLocks/>
            </p:cNvSpPr>
            <p:nvPr userDrawn="1"/>
          </p:nvSpPr>
          <p:spPr bwMode="auto">
            <a:xfrm>
              <a:off x="296" y="211"/>
              <a:ext cx="2" cy="2"/>
            </a:xfrm>
            <a:custGeom>
              <a:avLst/>
              <a:gdLst>
                <a:gd name="T0" fmla="*/ 3 w 5"/>
                <a:gd name="T1" fmla="*/ 0 h 5"/>
                <a:gd name="T2" fmla="*/ 3 w 5"/>
                <a:gd name="T3" fmla="*/ 0 h 5"/>
                <a:gd name="T4" fmla="*/ 5 w 5"/>
                <a:gd name="T5" fmla="*/ 3 h 5"/>
                <a:gd name="T6" fmla="*/ 2 w 5"/>
                <a:gd name="T7" fmla="*/ 5 h 5"/>
                <a:gd name="T8" fmla="*/ 0 w 5"/>
                <a:gd name="T9" fmla="*/ 2 h 5"/>
                <a:gd name="T10" fmla="*/ 3 w 5"/>
                <a:gd name="T11" fmla="*/ 0 h 5"/>
              </a:gdLst>
              <a:ahLst/>
              <a:cxnLst>
                <a:cxn ang="0">
                  <a:pos x="T0" y="T1"/>
                </a:cxn>
                <a:cxn ang="0">
                  <a:pos x="T2" y="T3"/>
                </a:cxn>
                <a:cxn ang="0">
                  <a:pos x="T4" y="T5"/>
                </a:cxn>
                <a:cxn ang="0">
                  <a:pos x="T6" y="T7"/>
                </a:cxn>
                <a:cxn ang="0">
                  <a:pos x="T8" y="T9"/>
                </a:cxn>
                <a:cxn ang="0">
                  <a:pos x="T10" y="T11"/>
                </a:cxn>
              </a:cxnLst>
              <a:rect l="0" t="0" r="r" b="b"/>
              <a:pathLst>
                <a:path w="5" h="5">
                  <a:moveTo>
                    <a:pt x="3" y="0"/>
                  </a:moveTo>
                  <a:lnTo>
                    <a:pt x="3" y="0"/>
                  </a:lnTo>
                  <a:cubicBezTo>
                    <a:pt x="4" y="1"/>
                    <a:pt x="4" y="2"/>
                    <a:pt x="5" y="3"/>
                  </a:cubicBezTo>
                  <a:cubicBezTo>
                    <a:pt x="4" y="4"/>
                    <a:pt x="3" y="4"/>
                    <a:pt x="2" y="5"/>
                  </a:cubicBezTo>
                  <a:cubicBezTo>
                    <a:pt x="1" y="4"/>
                    <a:pt x="1" y="3"/>
                    <a:pt x="0" y="2"/>
                  </a:cubicBezTo>
                  <a:cubicBezTo>
                    <a:pt x="1" y="1"/>
                    <a:pt x="2" y="1"/>
                    <a:pt x="3" y="0"/>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748" name="Freeform 1374">
              <a:extLst>
                <a:ext uri="{FF2B5EF4-FFF2-40B4-BE49-F238E27FC236}">
                  <a16:creationId xmlns:a16="http://schemas.microsoft.com/office/drawing/2014/main" id="{4834EEC2-6FCB-40EE-B3FD-F92C45B1FD2B}"/>
                </a:ext>
              </a:extLst>
            </p:cNvPr>
            <p:cNvSpPr>
              <a:spLocks/>
            </p:cNvSpPr>
            <p:nvPr userDrawn="1"/>
          </p:nvSpPr>
          <p:spPr bwMode="auto">
            <a:xfrm>
              <a:off x="290" y="206"/>
              <a:ext cx="0" cy="1"/>
            </a:xfrm>
            <a:custGeom>
              <a:avLst/>
              <a:gdLst>
                <a:gd name="T0" fmla="*/ 0 w 1"/>
                <a:gd name="T1" fmla="*/ 0 h 2"/>
                <a:gd name="T2" fmla="*/ 0 w 1"/>
                <a:gd name="T3" fmla="*/ 0 h 2"/>
                <a:gd name="T4" fmla="*/ 1 w 1"/>
                <a:gd name="T5" fmla="*/ 0 h 2"/>
                <a:gd name="T6" fmla="*/ 1 w 1"/>
                <a:gd name="T7" fmla="*/ 2 h 2"/>
                <a:gd name="T8" fmla="*/ 0 w 1"/>
                <a:gd name="T9" fmla="*/ 2 h 2"/>
                <a:gd name="T10" fmla="*/ 0 w 1"/>
                <a:gd name="T11" fmla="*/ 0 h 2"/>
              </a:gdLst>
              <a:ahLst/>
              <a:cxnLst>
                <a:cxn ang="0">
                  <a:pos x="T0" y="T1"/>
                </a:cxn>
                <a:cxn ang="0">
                  <a:pos x="T2" y="T3"/>
                </a:cxn>
                <a:cxn ang="0">
                  <a:pos x="T4" y="T5"/>
                </a:cxn>
                <a:cxn ang="0">
                  <a:pos x="T6" y="T7"/>
                </a:cxn>
                <a:cxn ang="0">
                  <a:pos x="T8" y="T9"/>
                </a:cxn>
                <a:cxn ang="0">
                  <a:pos x="T10" y="T11"/>
                </a:cxn>
              </a:cxnLst>
              <a:rect l="0" t="0" r="r" b="b"/>
              <a:pathLst>
                <a:path w="1" h="2">
                  <a:moveTo>
                    <a:pt x="0" y="0"/>
                  </a:moveTo>
                  <a:lnTo>
                    <a:pt x="0" y="0"/>
                  </a:lnTo>
                  <a:lnTo>
                    <a:pt x="1" y="0"/>
                  </a:lnTo>
                  <a:lnTo>
                    <a:pt x="1" y="2"/>
                  </a:lnTo>
                  <a:lnTo>
                    <a:pt x="0" y="2"/>
                  </a:lnTo>
                  <a:lnTo>
                    <a:pt x="0" y="0"/>
                  </a:ln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749" name="Freeform 1375">
              <a:extLst>
                <a:ext uri="{FF2B5EF4-FFF2-40B4-BE49-F238E27FC236}">
                  <a16:creationId xmlns:a16="http://schemas.microsoft.com/office/drawing/2014/main" id="{0EFD81BC-E6E9-435C-89E6-423AEBB3C847}"/>
                </a:ext>
              </a:extLst>
            </p:cNvPr>
            <p:cNvSpPr>
              <a:spLocks/>
            </p:cNvSpPr>
            <p:nvPr userDrawn="1"/>
          </p:nvSpPr>
          <p:spPr bwMode="auto">
            <a:xfrm>
              <a:off x="290" y="205"/>
              <a:ext cx="0" cy="1"/>
            </a:xfrm>
            <a:custGeom>
              <a:avLst/>
              <a:gdLst>
                <a:gd name="T0" fmla="*/ 0 w 1"/>
                <a:gd name="T1" fmla="*/ 0 h 2"/>
                <a:gd name="T2" fmla="*/ 0 w 1"/>
                <a:gd name="T3" fmla="*/ 0 h 2"/>
                <a:gd name="T4" fmla="*/ 1 w 1"/>
                <a:gd name="T5" fmla="*/ 1 h 2"/>
                <a:gd name="T6" fmla="*/ 1 w 1"/>
                <a:gd name="T7" fmla="*/ 2 h 2"/>
                <a:gd name="T8" fmla="*/ 0 w 1"/>
                <a:gd name="T9" fmla="*/ 2 h 2"/>
                <a:gd name="T10" fmla="*/ 0 w 1"/>
                <a:gd name="T11" fmla="*/ 0 h 2"/>
              </a:gdLst>
              <a:ahLst/>
              <a:cxnLst>
                <a:cxn ang="0">
                  <a:pos x="T0" y="T1"/>
                </a:cxn>
                <a:cxn ang="0">
                  <a:pos x="T2" y="T3"/>
                </a:cxn>
                <a:cxn ang="0">
                  <a:pos x="T4" y="T5"/>
                </a:cxn>
                <a:cxn ang="0">
                  <a:pos x="T6" y="T7"/>
                </a:cxn>
                <a:cxn ang="0">
                  <a:pos x="T8" y="T9"/>
                </a:cxn>
                <a:cxn ang="0">
                  <a:pos x="T10" y="T11"/>
                </a:cxn>
              </a:cxnLst>
              <a:rect l="0" t="0" r="r" b="b"/>
              <a:pathLst>
                <a:path w="1" h="2">
                  <a:moveTo>
                    <a:pt x="0" y="0"/>
                  </a:moveTo>
                  <a:lnTo>
                    <a:pt x="0" y="0"/>
                  </a:lnTo>
                  <a:lnTo>
                    <a:pt x="1" y="1"/>
                  </a:lnTo>
                  <a:lnTo>
                    <a:pt x="1" y="2"/>
                  </a:lnTo>
                  <a:lnTo>
                    <a:pt x="0" y="2"/>
                  </a:lnTo>
                  <a:lnTo>
                    <a:pt x="0" y="0"/>
                  </a:ln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750" name="Freeform 1376">
              <a:extLst>
                <a:ext uri="{FF2B5EF4-FFF2-40B4-BE49-F238E27FC236}">
                  <a16:creationId xmlns:a16="http://schemas.microsoft.com/office/drawing/2014/main" id="{3F0FE881-2747-425E-A1D7-B3FED713727D}"/>
                </a:ext>
              </a:extLst>
            </p:cNvPr>
            <p:cNvSpPr>
              <a:spLocks/>
            </p:cNvSpPr>
            <p:nvPr userDrawn="1"/>
          </p:nvSpPr>
          <p:spPr bwMode="auto">
            <a:xfrm>
              <a:off x="290" y="204"/>
              <a:ext cx="1" cy="1"/>
            </a:xfrm>
            <a:custGeom>
              <a:avLst/>
              <a:gdLst>
                <a:gd name="T0" fmla="*/ 0 w 2"/>
                <a:gd name="T1" fmla="*/ 0 h 2"/>
                <a:gd name="T2" fmla="*/ 0 w 2"/>
                <a:gd name="T3" fmla="*/ 0 h 2"/>
                <a:gd name="T4" fmla="*/ 2 w 2"/>
                <a:gd name="T5" fmla="*/ 0 h 2"/>
                <a:gd name="T6" fmla="*/ 2 w 2"/>
                <a:gd name="T7" fmla="*/ 2 h 2"/>
                <a:gd name="T8" fmla="*/ 0 w 2"/>
                <a:gd name="T9" fmla="*/ 1 h 2"/>
                <a:gd name="T10" fmla="*/ 0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0" y="0"/>
                  </a:moveTo>
                  <a:lnTo>
                    <a:pt x="0" y="0"/>
                  </a:lnTo>
                  <a:lnTo>
                    <a:pt x="2" y="0"/>
                  </a:lnTo>
                  <a:lnTo>
                    <a:pt x="2" y="2"/>
                  </a:lnTo>
                  <a:lnTo>
                    <a:pt x="0" y="1"/>
                  </a:lnTo>
                  <a:lnTo>
                    <a:pt x="0" y="0"/>
                  </a:ln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751" name="Freeform 1377">
              <a:extLst>
                <a:ext uri="{FF2B5EF4-FFF2-40B4-BE49-F238E27FC236}">
                  <a16:creationId xmlns:a16="http://schemas.microsoft.com/office/drawing/2014/main" id="{33CC74E8-1BD7-4FB3-BA05-EBF9377060D6}"/>
                </a:ext>
              </a:extLst>
            </p:cNvPr>
            <p:cNvSpPr>
              <a:spLocks/>
            </p:cNvSpPr>
            <p:nvPr userDrawn="1"/>
          </p:nvSpPr>
          <p:spPr bwMode="auto">
            <a:xfrm>
              <a:off x="290" y="203"/>
              <a:ext cx="1" cy="1"/>
            </a:xfrm>
            <a:custGeom>
              <a:avLst/>
              <a:gdLst>
                <a:gd name="T0" fmla="*/ 0 w 2"/>
                <a:gd name="T1" fmla="*/ 0 h 2"/>
                <a:gd name="T2" fmla="*/ 0 w 2"/>
                <a:gd name="T3" fmla="*/ 0 h 2"/>
                <a:gd name="T4" fmla="*/ 2 w 2"/>
                <a:gd name="T5" fmla="*/ 1 h 2"/>
                <a:gd name="T6" fmla="*/ 2 w 2"/>
                <a:gd name="T7" fmla="*/ 2 h 2"/>
                <a:gd name="T8" fmla="*/ 0 w 2"/>
                <a:gd name="T9" fmla="*/ 2 h 2"/>
                <a:gd name="T10" fmla="*/ 0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0" y="0"/>
                  </a:moveTo>
                  <a:lnTo>
                    <a:pt x="0" y="0"/>
                  </a:lnTo>
                  <a:lnTo>
                    <a:pt x="2" y="1"/>
                  </a:lnTo>
                  <a:lnTo>
                    <a:pt x="2" y="2"/>
                  </a:lnTo>
                  <a:lnTo>
                    <a:pt x="0" y="2"/>
                  </a:lnTo>
                  <a:lnTo>
                    <a:pt x="0" y="0"/>
                  </a:ln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752" name="Freeform 1378">
              <a:extLst>
                <a:ext uri="{FF2B5EF4-FFF2-40B4-BE49-F238E27FC236}">
                  <a16:creationId xmlns:a16="http://schemas.microsoft.com/office/drawing/2014/main" id="{4E37F2B1-B635-421F-872A-06E0FAEDE1F0}"/>
                </a:ext>
              </a:extLst>
            </p:cNvPr>
            <p:cNvSpPr>
              <a:spLocks/>
            </p:cNvSpPr>
            <p:nvPr userDrawn="1"/>
          </p:nvSpPr>
          <p:spPr bwMode="auto">
            <a:xfrm>
              <a:off x="290" y="202"/>
              <a:ext cx="1" cy="0"/>
            </a:xfrm>
            <a:custGeom>
              <a:avLst/>
              <a:gdLst>
                <a:gd name="T0" fmla="*/ 0 w 3"/>
                <a:gd name="T1" fmla="*/ 0 h 1"/>
                <a:gd name="T2" fmla="*/ 0 w 3"/>
                <a:gd name="T3" fmla="*/ 0 h 1"/>
                <a:gd name="T4" fmla="*/ 3 w 3"/>
                <a:gd name="T5" fmla="*/ 0 h 1"/>
                <a:gd name="T6" fmla="*/ 2 w 3"/>
                <a:gd name="T7" fmla="*/ 1 h 1"/>
                <a:gd name="T8" fmla="*/ 0 w 3"/>
                <a:gd name="T9" fmla="*/ 1 h 1"/>
                <a:gd name="T10" fmla="*/ 0 w 3"/>
                <a:gd name="T11" fmla="*/ 0 h 1"/>
              </a:gdLst>
              <a:ahLst/>
              <a:cxnLst>
                <a:cxn ang="0">
                  <a:pos x="T0" y="T1"/>
                </a:cxn>
                <a:cxn ang="0">
                  <a:pos x="T2" y="T3"/>
                </a:cxn>
                <a:cxn ang="0">
                  <a:pos x="T4" y="T5"/>
                </a:cxn>
                <a:cxn ang="0">
                  <a:pos x="T6" y="T7"/>
                </a:cxn>
                <a:cxn ang="0">
                  <a:pos x="T8" y="T9"/>
                </a:cxn>
                <a:cxn ang="0">
                  <a:pos x="T10" y="T11"/>
                </a:cxn>
              </a:cxnLst>
              <a:rect l="0" t="0" r="r" b="b"/>
              <a:pathLst>
                <a:path w="3" h="1">
                  <a:moveTo>
                    <a:pt x="0" y="0"/>
                  </a:moveTo>
                  <a:lnTo>
                    <a:pt x="0" y="0"/>
                  </a:lnTo>
                  <a:lnTo>
                    <a:pt x="3" y="0"/>
                  </a:lnTo>
                  <a:lnTo>
                    <a:pt x="2" y="1"/>
                  </a:lnTo>
                  <a:lnTo>
                    <a:pt x="0" y="1"/>
                  </a:lnTo>
                  <a:lnTo>
                    <a:pt x="0" y="0"/>
                  </a:ln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753" name="Freeform 1379">
              <a:extLst>
                <a:ext uri="{FF2B5EF4-FFF2-40B4-BE49-F238E27FC236}">
                  <a16:creationId xmlns:a16="http://schemas.microsoft.com/office/drawing/2014/main" id="{7F8ED8EF-B68A-4D8C-8D95-18C50F6B8347}"/>
                </a:ext>
              </a:extLst>
            </p:cNvPr>
            <p:cNvSpPr>
              <a:spLocks/>
            </p:cNvSpPr>
            <p:nvPr userDrawn="1"/>
          </p:nvSpPr>
          <p:spPr bwMode="auto">
            <a:xfrm>
              <a:off x="290" y="200"/>
              <a:ext cx="1" cy="1"/>
            </a:xfrm>
            <a:custGeom>
              <a:avLst/>
              <a:gdLst>
                <a:gd name="T0" fmla="*/ 0 w 2"/>
                <a:gd name="T1" fmla="*/ 0 h 2"/>
                <a:gd name="T2" fmla="*/ 0 w 2"/>
                <a:gd name="T3" fmla="*/ 0 h 2"/>
                <a:gd name="T4" fmla="*/ 2 w 2"/>
                <a:gd name="T5" fmla="*/ 0 h 2"/>
                <a:gd name="T6" fmla="*/ 2 w 2"/>
                <a:gd name="T7" fmla="*/ 2 h 2"/>
                <a:gd name="T8" fmla="*/ 0 w 2"/>
                <a:gd name="T9" fmla="*/ 1 h 2"/>
                <a:gd name="T10" fmla="*/ 0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0" y="0"/>
                  </a:moveTo>
                  <a:lnTo>
                    <a:pt x="0" y="0"/>
                  </a:lnTo>
                  <a:lnTo>
                    <a:pt x="2" y="0"/>
                  </a:lnTo>
                  <a:lnTo>
                    <a:pt x="2" y="2"/>
                  </a:lnTo>
                  <a:lnTo>
                    <a:pt x="0" y="1"/>
                  </a:lnTo>
                  <a:lnTo>
                    <a:pt x="0" y="0"/>
                  </a:ln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754" name="Freeform 1380">
              <a:extLst>
                <a:ext uri="{FF2B5EF4-FFF2-40B4-BE49-F238E27FC236}">
                  <a16:creationId xmlns:a16="http://schemas.microsoft.com/office/drawing/2014/main" id="{1958B5FA-3C4F-4E2A-BB26-0343FD225961}"/>
                </a:ext>
              </a:extLst>
            </p:cNvPr>
            <p:cNvSpPr>
              <a:spLocks/>
            </p:cNvSpPr>
            <p:nvPr userDrawn="1"/>
          </p:nvSpPr>
          <p:spPr bwMode="auto">
            <a:xfrm>
              <a:off x="290" y="199"/>
              <a:ext cx="1" cy="1"/>
            </a:xfrm>
            <a:custGeom>
              <a:avLst/>
              <a:gdLst>
                <a:gd name="T0" fmla="*/ 0 w 2"/>
                <a:gd name="T1" fmla="*/ 0 h 2"/>
                <a:gd name="T2" fmla="*/ 0 w 2"/>
                <a:gd name="T3" fmla="*/ 0 h 2"/>
                <a:gd name="T4" fmla="*/ 2 w 2"/>
                <a:gd name="T5" fmla="*/ 1 h 2"/>
                <a:gd name="T6" fmla="*/ 2 w 2"/>
                <a:gd name="T7" fmla="*/ 2 h 2"/>
                <a:gd name="T8" fmla="*/ 0 w 2"/>
                <a:gd name="T9" fmla="*/ 1 h 2"/>
                <a:gd name="T10" fmla="*/ 0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0" y="0"/>
                  </a:moveTo>
                  <a:lnTo>
                    <a:pt x="0" y="0"/>
                  </a:lnTo>
                  <a:lnTo>
                    <a:pt x="2" y="1"/>
                  </a:lnTo>
                  <a:lnTo>
                    <a:pt x="2" y="2"/>
                  </a:lnTo>
                  <a:lnTo>
                    <a:pt x="0" y="1"/>
                  </a:lnTo>
                  <a:lnTo>
                    <a:pt x="0" y="0"/>
                  </a:ln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755" name="Freeform 1381">
              <a:extLst>
                <a:ext uri="{FF2B5EF4-FFF2-40B4-BE49-F238E27FC236}">
                  <a16:creationId xmlns:a16="http://schemas.microsoft.com/office/drawing/2014/main" id="{A8DB1739-293D-4674-9A92-9B22C55EB44E}"/>
                </a:ext>
              </a:extLst>
            </p:cNvPr>
            <p:cNvSpPr>
              <a:spLocks/>
            </p:cNvSpPr>
            <p:nvPr userDrawn="1"/>
          </p:nvSpPr>
          <p:spPr bwMode="auto">
            <a:xfrm>
              <a:off x="295" y="201"/>
              <a:ext cx="1" cy="2"/>
            </a:xfrm>
            <a:custGeom>
              <a:avLst/>
              <a:gdLst>
                <a:gd name="T0" fmla="*/ 0 w 2"/>
                <a:gd name="T1" fmla="*/ 0 h 3"/>
                <a:gd name="T2" fmla="*/ 0 w 2"/>
                <a:gd name="T3" fmla="*/ 0 h 3"/>
                <a:gd name="T4" fmla="*/ 2 w 2"/>
                <a:gd name="T5" fmla="*/ 2 h 3"/>
                <a:gd name="T6" fmla="*/ 1 w 2"/>
                <a:gd name="T7" fmla="*/ 3 h 3"/>
                <a:gd name="T8" fmla="*/ 0 w 2"/>
                <a:gd name="T9" fmla="*/ 0 h 3"/>
              </a:gdLst>
              <a:ahLst/>
              <a:cxnLst>
                <a:cxn ang="0">
                  <a:pos x="T0" y="T1"/>
                </a:cxn>
                <a:cxn ang="0">
                  <a:pos x="T2" y="T3"/>
                </a:cxn>
                <a:cxn ang="0">
                  <a:pos x="T4" y="T5"/>
                </a:cxn>
                <a:cxn ang="0">
                  <a:pos x="T6" y="T7"/>
                </a:cxn>
                <a:cxn ang="0">
                  <a:pos x="T8" y="T9"/>
                </a:cxn>
              </a:cxnLst>
              <a:rect l="0" t="0" r="r" b="b"/>
              <a:pathLst>
                <a:path w="2" h="3">
                  <a:moveTo>
                    <a:pt x="0" y="0"/>
                  </a:moveTo>
                  <a:lnTo>
                    <a:pt x="0" y="0"/>
                  </a:lnTo>
                  <a:lnTo>
                    <a:pt x="2" y="2"/>
                  </a:lnTo>
                  <a:lnTo>
                    <a:pt x="1" y="3"/>
                  </a:lnTo>
                  <a:cubicBezTo>
                    <a:pt x="1" y="2"/>
                    <a:pt x="1" y="1"/>
                    <a:pt x="0" y="0"/>
                  </a:cubicBezTo>
                  <a:close/>
                </a:path>
              </a:pathLst>
            </a:custGeom>
            <a:solidFill>
              <a:srgbClr val="000000"/>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756" name="Freeform 1382">
              <a:extLst>
                <a:ext uri="{FF2B5EF4-FFF2-40B4-BE49-F238E27FC236}">
                  <a16:creationId xmlns:a16="http://schemas.microsoft.com/office/drawing/2014/main" id="{9D36E7EE-2B7B-460A-BF54-CCEDE4BA1C47}"/>
                </a:ext>
              </a:extLst>
            </p:cNvPr>
            <p:cNvSpPr>
              <a:spLocks/>
            </p:cNvSpPr>
            <p:nvPr userDrawn="1"/>
          </p:nvSpPr>
          <p:spPr bwMode="auto">
            <a:xfrm>
              <a:off x="297" y="203"/>
              <a:ext cx="1" cy="2"/>
            </a:xfrm>
            <a:custGeom>
              <a:avLst/>
              <a:gdLst>
                <a:gd name="T0" fmla="*/ 0 w 2"/>
                <a:gd name="T1" fmla="*/ 0 h 3"/>
                <a:gd name="T2" fmla="*/ 0 w 2"/>
                <a:gd name="T3" fmla="*/ 0 h 3"/>
                <a:gd name="T4" fmla="*/ 2 w 2"/>
                <a:gd name="T5" fmla="*/ 2 h 3"/>
                <a:gd name="T6" fmla="*/ 1 w 2"/>
                <a:gd name="T7" fmla="*/ 3 h 3"/>
                <a:gd name="T8" fmla="*/ 0 w 2"/>
                <a:gd name="T9" fmla="*/ 0 h 3"/>
              </a:gdLst>
              <a:ahLst/>
              <a:cxnLst>
                <a:cxn ang="0">
                  <a:pos x="T0" y="T1"/>
                </a:cxn>
                <a:cxn ang="0">
                  <a:pos x="T2" y="T3"/>
                </a:cxn>
                <a:cxn ang="0">
                  <a:pos x="T4" y="T5"/>
                </a:cxn>
                <a:cxn ang="0">
                  <a:pos x="T6" y="T7"/>
                </a:cxn>
                <a:cxn ang="0">
                  <a:pos x="T8" y="T9"/>
                </a:cxn>
              </a:cxnLst>
              <a:rect l="0" t="0" r="r" b="b"/>
              <a:pathLst>
                <a:path w="2" h="3">
                  <a:moveTo>
                    <a:pt x="0" y="0"/>
                  </a:moveTo>
                  <a:lnTo>
                    <a:pt x="0" y="0"/>
                  </a:lnTo>
                  <a:lnTo>
                    <a:pt x="2" y="2"/>
                  </a:lnTo>
                  <a:lnTo>
                    <a:pt x="1" y="3"/>
                  </a:lnTo>
                  <a:cubicBezTo>
                    <a:pt x="1" y="2"/>
                    <a:pt x="1" y="1"/>
                    <a:pt x="0" y="0"/>
                  </a:cubicBezTo>
                  <a:close/>
                </a:path>
              </a:pathLst>
            </a:custGeom>
            <a:solidFill>
              <a:srgbClr val="000000"/>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757" name="Freeform 1383">
              <a:extLst>
                <a:ext uri="{FF2B5EF4-FFF2-40B4-BE49-F238E27FC236}">
                  <a16:creationId xmlns:a16="http://schemas.microsoft.com/office/drawing/2014/main" id="{B26A92DB-BEDC-4B5E-90D5-B66ED741DD4C}"/>
                </a:ext>
              </a:extLst>
            </p:cNvPr>
            <p:cNvSpPr>
              <a:spLocks/>
            </p:cNvSpPr>
            <p:nvPr userDrawn="1"/>
          </p:nvSpPr>
          <p:spPr bwMode="auto">
            <a:xfrm>
              <a:off x="298" y="205"/>
              <a:ext cx="1" cy="2"/>
            </a:xfrm>
            <a:custGeom>
              <a:avLst/>
              <a:gdLst>
                <a:gd name="T0" fmla="*/ 0 w 1"/>
                <a:gd name="T1" fmla="*/ 0 h 3"/>
                <a:gd name="T2" fmla="*/ 0 w 1"/>
                <a:gd name="T3" fmla="*/ 0 h 3"/>
                <a:gd name="T4" fmla="*/ 1 w 1"/>
                <a:gd name="T5" fmla="*/ 1 h 3"/>
                <a:gd name="T6" fmla="*/ 0 w 1"/>
                <a:gd name="T7" fmla="*/ 3 h 3"/>
                <a:gd name="T8" fmla="*/ 0 w 1"/>
                <a:gd name="T9" fmla="*/ 0 h 3"/>
              </a:gdLst>
              <a:ahLst/>
              <a:cxnLst>
                <a:cxn ang="0">
                  <a:pos x="T0" y="T1"/>
                </a:cxn>
                <a:cxn ang="0">
                  <a:pos x="T2" y="T3"/>
                </a:cxn>
                <a:cxn ang="0">
                  <a:pos x="T4" y="T5"/>
                </a:cxn>
                <a:cxn ang="0">
                  <a:pos x="T6" y="T7"/>
                </a:cxn>
                <a:cxn ang="0">
                  <a:pos x="T8" y="T9"/>
                </a:cxn>
              </a:cxnLst>
              <a:rect l="0" t="0" r="r" b="b"/>
              <a:pathLst>
                <a:path w="1" h="3">
                  <a:moveTo>
                    <a:pt x="0" y="0"/>
                  </a:moveTo>
                  <a:lnTo>
                    <a:pt x="0" y="0"/>
                  </a:lnTo>
                  <a:lnTo>
                    <a:pt x="1" y="1"/>
                  </a:lnTo>
                  <a:lnTo>
                    <a:pt x="0" y="3"/>
                  </a:lnTo>
                  <a:cubicBezTo>
                    <a:pt x="0" y="1"/>
                    <a:pt x="0" y="0"/>
                    <a:pt x="0" y="0"/>
                  </a:cubicBezTo>
                  <a:close/>
                </a:path>
              </a:pathLst>
            </a:custGeom>
            <a:solidFill>
              <a:srgbClr val="000000"/>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grpSp>
      <p:grpSp>
        <p:nvGrpSpPr>
          <p:cNvPr id="2054" name="Group 1585">
            <a:extLst>
              <a:ext uri="{FF2B5EF4-FFF2-40B4-BE49-F238E27FC236}">
                <a16:creationId xmlns:a16="http://schemas.microsoft.com/office/drawing/2014/main" id="{BEBC154A-CF93-40DE-82FE-6B4CE91D5FC6}"/>
              </a:ext>
            </a:extLst>
          </p:cNvPr>
          <p:cNvGrpSpPr>
            <a:grpSpLocks/>
          </p:cNvGrpSpPr>
          <p:nvPr/>
        </p:nvGrpSpPr>
        <p:grpSpPr bwMode="auto">
          <a:xfrm>
            <a:off x="438150" y="295275"/>
            <a:ext cx="303213" cy="430213"/>
            <a:chOff x="276" y="186"/>
            <a:chExt cx="191" cy="271"/>
          </a:xfrm>
        </p:grpSpPr>
        <p:sp>
          <p:nvSpPr>
            <p:cNvPr id="1358" name="Freeform 1385">
              <a:extLst>
                <a:ext uri="{FF2B5EF4-FFF2-40B4-BE49-F238E27FC236}">
                  <a16:creationId xmlns:a16="http://schemas.microsoft.com/office/drawing/2014/main" id="{DD5CE701-951F-4236-8A07-AC87E1B61FE0}"/>
                </a:ext>
              </a:extLst>
            </p:cNvPr>
            <p:cNvSpPr>
              <a:spLocks/>
            </p:cNvSpPr>
            <p:nvPr userDrawn="1"/>
          </p:nvSpPr>
          <p:spPr bwMode="auto">
            <a:xfrm>
              <a:off x="299" y="207"/>
              <a:ext cx="1" cy="1"/>
            </a:xfrm>
            <a:custGeom>
              <a:avLst/>
              <a:gdLst>
                <a:gd name="T0" fmla="*/ 0 w 1"/>
                <a:gd name="T1" fmla="*/ 0 h 3"/>
                <a:gd name="T2" fmla="*/ 0 w 1"/>
                <a:gd name="T3" fmla="*/ 0 h 3"/>
                <a:gd name="T4" fmla="*/ 1 w 1"/>
                <a:gd name="T5" fmla="*/ 2 h 3"/>
                <a:gd name="T6" fmla="*/ 0 w 1"/>
                <a:gd name="T7" fmla="*/ 3 h 3"/>
                <a:gd name="T8" fmla="*/ 0 w 1"/>
                <a:gd name="T9" fmla="*/ 0 h 3"/>
              </a:gdLst>
              <a:ahLst/>
              <a:cxnLst>
                <a:cxn ang="0">
                  <a:pos x="T0" y="T1"/>
                </a:cxn>
                <a:cxn ang="0">
                  <a:pos x="T2" y="T3"/>
                </a:cxn>
                <a:cxn ang="0">
                  <a:pos x="T4" y="T5"/>
                </a:cxn>
                <a:cxn ang="0">
                  <a:pos x="T6" y="T7"/>
                </a:cxn>
                <a:cxn ang="0">
                  <a:pos x="T8" y="T9"/>
                </a:cxn>
              </a:cxnLst>
              <a:rect l="0" t="0" r="r" b="b"/>
              <a:pathLst>
                <a:path w="1" h="3">
                  <a:moveTo>
                    <a:pt x="0" y="0"/>
                  </a:moveTo>
                  <a:lnTo>
                    <a:pt x="0" y="0"/>
                  </a:lnTo>
                  <a:lnTo>
                    <a:pt x="1" y="2"/>
                  </a:lnTo>
                  <a:lnTo>
                    <a:pt x="0" y="3"/>
                  </a:lnTo>
                  <a:cubicBezTo>
                    <a:pt x="1" y="2"/>
                    <a:pt x="1" y="1"/>
                    <a:pt x="0" y="0"/>
                  </a:cubicBezTo>
                  <a:close/>
                </a:path>
              </a:pathLst>
            </a:custGeom>
            <a:solidFill>
              <a:srgbClr val="000000"/>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359" name="Freeform 1386">
              <a:extLst>
                <a:ext uri="{FF2B5EF4-FFF2-40B4-BE49-F238E27FC236}">
                  <a16:creationId xmlns:a16="http://schemas.microsoft.com/office/drawing/2014/main" id="{FBF54303-2C0A-40C7-A3A3-A9F263D6D642}"/>
                </a:ext>
              </a:extLst>
            </p:cNvPr>
            <p:cNvSpPr>
              <a:spLocks/>
            </p:cNvSpPr>
            <p:nvPr userDrawn="1"/>
          </p:nvSpPr>
          <p:spPr bwMode="auto">
            <a:xfrm>
              <a:off x="297" y="207"/>
              <a:ext cx="1" cy="1"/>
            </a:xfrm>
            <a:custGeom>
              <a:avLst/>
              <a:gdLst>
                <a:gd name="T0" fmla="*/ 0 w 1"/>
                <a:gd name="T1" fmla="*/ 0 h 3"/>
                <a:gd name="T2" fmla="*/ 0 w 1"/>
                <a:gd name="T3" fmla="*/ 0 h 3"/>
                <a:gd name="T4" fmla="*/ 1 w 1"/>
                <a:gd name="T5" fmla="*/ 2 h 3"/>
                <a:gd name="T6" fmla="*/ 0 w 1"/>
                <a:gd name="T7" fmla="*/ 3 h 3"/>
                <a:gd name="T8" fmla="*/ 0 w 1"/>
                <a:gd name="T9" fmla="*/ 0 h 3"/>
              </a:gdLst>
              <a:ahLst/>
              <a:cxnLst>
                <a:cxn ang="0">
                  <a:pos x="T0" y="T1"/>
                </a:cxn>
                <a:cxn ang="0">
                  <a:pos x="T2" y="T3"/>
                </a:cxn>
                <a:cxn ang="0">
                  <a:pos x="T4" y="T5"/>
                </a:cxn>
                <a:cxn ang="0">
                  <a:pos x="T6" y="T7"/>
                </a:cxn>
                <a:cxn ang="0">
                  <a:pos x="T8" y="T9"/>
                </a:cxn>
              </a:cxnLst>
              <a:rect l="0" t="0" r="r" b="b"/>
              <a:pathLst>
                <a:path w="1" h="3">
                  <a:moveTo>
                    <a:pt x="0" y="0"/>
                  </a:moveTo>
                  <a:lnTo>
                    <a:pt x="0" y="0"/>
                  </a:lnTo>
                  <a:lnTo>
                    <a:pt x="1" y="2"/>
                  </a:lnTo>
                  <a:lnTo>
                    <a:pt x="0" y="3"/>
                  </a:lnTo>
                  <a:cubicBezTo>
                    <a:pt x="0" y="2"/>
                    <a:pt x="0" y="1"/>
                    <a:pt x="0" y="0"/>
                  </a:cubicBezTo>
                  <a:close/>
                </a:path>
              </a:pathLst>
            </a:custGeom>
            <a:solidFill>
              <a:srgbClr val="000000"/>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360" name="Freeform 1387">
              <a:extLst>
                <a:ext uri="{FF2B5EF4-FFF2-40B4-BE49-F238E27FC236}">
                  <a16:creationId xmlns:a16="http://schemas.microsoft.com/office/drawing/2014/main" id="{86BE785A-9DC5-4D8C-87CA-1D4BDED29339}"/>
                </a:ext>
              </a:extLst>
            </p:cNvPr>
            <p:cNvSpPr>
              <a:spLocks/>
            </p:cNvSpPr>
            <p:nvPr userDrawn="1"/>
          </p:nvSpPr>
          <p:spPr bwMode="auto">
            <a:xfrm>
              <a:off x="294" y="206"/>
              <a:ext cx="1" cy="2"/>
            </a:xfrm>
            <a:custGeom>
              <a:avLst/>
              <a:gdLst>
                <a:gd name="T0" fmla="*/ 1 w 2"/>
                <a:gd name="T1" fmla="*/ 0 h 3"/>
                <a:gd name="T2" fmla="*/ 1 w 2"/>
                <a:gd name="T3" fmla="*/ 0 h 3"/>
                <a:gd name="T4" fmla="*/ 2 w 2"/>
                <a:gd name="T5" fmla="*/ 2 h 3"/>
                <a:gd name="T6" fmla="*/ 0 w 2"/>
                <a:gd name="T7" fmla="*/ 3 h 3"/>
                <a:gd name="T8" fmla="*/ 1 w 2"/>
                <a:gd name="T9" fmla="*/ 0 h 3"/>
              </a:gdLst>
              <a:ahLst/>
              <a:cxnLst>
                <a:cxn ang="0">
                  <a:pos x="T0" y="T1"/>
                </a:cxn>
                <a:cxn ang="0">
                  <a:pos x="T2" y="T3"/>
                </a:cxn>
                <a:cxn ang="0">
                  <a:pos x="T4" y="T5"/>
                </a:cxn>
                <a:cxn ang="0">
                  <a:pos x="T6" y="T7"/>
                </a:cxn>
                <a:cxn ang="0">
                  <a:pos x="T8" y="T9"/>
                </a:cxn>
              </a:cxnLst>
              <a:rect l="0" t="0" r="r" b="b"/>
              <a:pathLst>
                <a:path w="2" h="3">
                  <a:moveTo>
                    <a:pt x="1" y="0"/>
                  </a:moveTo>
                  <a:lnTo>
                    <a:pt x="1" y="0"/>
                  </a:lnTo>
                  <a:lnTo>
                    <a:pt x="2" y="2"/>
                  </a:lnTo>
                  <a:lnTo>
                    <a:pt x="0" y="3"/>
                  </a:lnTo>
                  <a:cubicBezTo>
                    <a:pt x="1" y="2"/>
                    <a:pt x="1" y="1"/>
                    <a:pt x="1" y="0"/>
                  </a:cubicBezTo>
                  <a:close/>
                </a:path>
              </a:pathLst>
            </a:custGeom>
            <a:solidFill>
              <a:srgbClr val="000000"/>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361" name="Freeform 1388">
              <a:extLst>
                <a:ext uri="{FF2B5EF4-FFF2-40B4-BE49-F238E27FC236}">
                  <a16:creationId xmlns:a16="http://schemas.microsoft.com/office/drawing/2014/main" id="{87C67291-5A62-471D-9CDF-D49807932628}"/>
                </a:ext>
              </a:extLst>
            </p:cNvPr>
            <p:cNvSpPr>
              <a:spLocks/>
            </p:cNvSpPr>
            <p:nvPr userDrawn="1"/>
          </p:nvSpPr>
          <p:spPr bwMode="auto">
            <a:xfrm>
              <a:off x="296" y="205"/>
              <a:ext cx="0" cy="1"/>
            </a:xfrm>
            <a:custGeom>
              <a:avLst/>
              <a:gdLst>
                <a:gd name="T0" fmla="*/ 0 w 1"/>
                <a:gd name="T1" fmla="*/ 0 h 3"/>
                <a:gd name="T2" fmla="*/ 0 w 1"/>
                <a:gd name="T3" fmla="*/ 0 h 3"/>
                <a:gd name="T4" fmla="*/ 1 w 1"/>
                <a:gd name="T5" fmla="*/ 1 h 3"/>
                <a:gd name="T6" fmla="*/ 0 w 1"/>
                <a:gd name="T7" fmla="*/ 3 h 3"/>
                <a:gd name="T8" fmla="*/ 0 w 1"/>
                <a:gd name="T9" fmla="*/ 0 h 3"/>
              </a:gdLst>
              <a:ahLst/>
              <a:cxnLst>
                <a:cxn ang="0">
                  <a:pos x="T0" y="T1"/>
                </a:cxn>
                <a:cxn ang="0">
                  <a:pos x="T2" y="T3"/>
                </a:cxn>
                <a:cxn ang="0">
                  <a:pos x="T4" y="T5"/>
                </a:cxn>
                <a:cxn ang="0">
                  <a:pos x="T6" y="T7"/>
                </a:cxn>
                <a:cxn ang="0">
                  <a:pos x="T8" y="T9"/>
                </a:cxn>
              </a:cxnLst>
              <a:rect l="0" t="0" r="r" b="b"/>
              <a:pathLst>
                <a:path w="1" h="3">
                  <a:moveTo>
                    <a:pt x="0" y="0"/>
                  </a:moveTo>
                  <a:lnTo>
                    <a:pt x="0" y="0"/>
                  </a:lnTo>
                  <a:lnTo>
                    <a:pt x="1" y="1"/>
                  </a:lnTo>
                  <a:lnTo>
                    <a:pt x="0" y="3"/>
                  </a:lnTo>
                  <a:cubicBezTo>
                    <a:pt x="0" y="2"/>
                    <a:pt x="0" y="1"/>
                    <a:pt x="0" y="0"/>
                  </a:cubicBezTo>
                  <a:close/>
                </a:path>
              </a:pathLst>
            </a:custGeom>
            <a:solidFill>
              <a:srgbClr val="000000"/>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362" name="Freeform 1389">
              <a:extLst>
                <a:ext uri="{FF2B5EF4-FFF2-40B4-BE49-F238E27FC236}">
                  <a16:creationId xmlns:a16="http://schemas.microsoft.com/office/drawing/2014/main" id="{1092748C-CDAA-4F72-8642-47E7CFF54E2F}"/>
                </a:ext>
              </a:extLst>
            </p:cNvPr>
            <p:cNvSpPr>
              <a:spLocks/>
            </p:cNvSpPr>
            <p:nvPr userDrawn="1"/>
          </p:nvSpPr>
          <p:spPr bwMode="auto">
            <a:xfrm>
              <a:off x="294" y="203"/>
              <a:ext cx="1" cy="2"/>
            </a:xfrm>
            <a:custGeom>
              <a:avLst/>
              <a:gdLst>
                <a:gd name="T0" fmla="*/ 0 w 1"/>
                <a:gd name="T1" fmla="*/ 0 h 3"/>
                <a:gd name="T2" fmla="*/ 0 w 1"/>
                <a:gd name="T3" fmla="*/ 0 h 3"/>
                <a:gd name="T4" fmla="*/ 1 w 1"/>
                <a:gd name="T5" fmla="*/ 2 h 3"/>
                <a:gd name="T6" fmla="*/ 0 w 1"/>
                <a:gd name="T7" fmla="*/ 3 h 3"/>
                <a:gd name="T8" fmla="*/ 0 w 1"/>
                <a:gd name="T9" fmla="*/ 0 h 3"/>
              </a:gdLst>
              <a:ahLst/>
              <a:cxnLst>
                <a:cxn ang="0">
                  <a:pos x="T0" y="T1"/>
                </a:cxn>
                <a:cxn ang="0">
                  <a:pos x="T2" y="T3"/>
                </a:cxn>
                <a:cxn ang="0">
                  <a:pos x="T4" y="T5"/>
                </a:cxn>
                <a:cxn ang="0">
                  <a:pos x="T6" y="T7"/>
                </a:cxn>
                <a:cxn ang="0">
                  <a:pos x="T8" y="T9"/>
                </a:cxn>
              </a:cxnLst>
              <a:rect l="0" t="0" r="r" b="b"/>
              <a:pathLst>
                <a:path w="1" h="3">
                  <a:moveTo>
                    <a:pt x="0" y="0"/>
                  </a:moveTo>
                  <a:lnTo>
                    <a:pt x="0" y="0"/>
                  </a:lnTo>
                  <a:lnTo>
                    <a:pt x="1" y="2"/>
                  </a:lnTo>
                  <a:lnTo>
                    <a:pt x="0" y="3"/>
                  </a:lnTo>
                  <a:cubicBezTo>
                    <a:pt x="0" y="2"/>
                    <a:pt x="0" y="1"/>
                    <a:pt x="0" y="0"/>
                  </a:cubicBezTo>
                  <a:close/>
                </a:path>
              </a:pathLst>
            </a:custGeom>
            <a:solidFill>
              <a:srgbClr val="000000"/>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363" name="Freeform 1390">
              <a:extLst>
                <a:ext uri="{FF2B5EF4-FFF2-40B4-BE49-F238E27FC236}">
                  <a16:creationId xmlns:a16="http://schemas.microsoft.com/office/drawing/2014/main" id="{411C01BF-8166-4D27-8C9C-293B5BD23B4C}"/>
                </a:ext>
              </a:extLst>
            </p:cNvPr>
            <p:cNvSpPr>
              <a:spLocks/>
            </p:cNvSpPr>
            <p:nvPr userDrawn="1"/>
          </p:nvSpPr>
          <p:spPr bwMode="auto">
            <a:xfrm>
              <a:off x="297" y="200"/>
              <a:ext cx="1" cy="1"/>
            </a:xfrm>
            <a:custGeom>
              <a:avLst/>
              <a:gdLst>
                <a:gd name="T0" fmla="*/ 0 w 2"/>
                <a:gd name="T1" fmla="*/ 0 h 3"/>
                <a:gd name="T2" fmla="*/ 0 w 2"/>
                <a:gd name="T3" fmla="*/ 0 h 3"/>
                <a:gd name="T4" fmla="*/ 2 w 2"/>
                <a:gd name="T5" fmla="*/ 2 h 3"/>
                <a:gd name="T6" fmla="*/ 0 w 2"/>
                <a:gd name="T7" fmla="*/ 3 h 3"/>
                <a:gd name="T8" fmla="*/ 0 w 2"/>
                <a:gd name="T9" fmla="*/ 0 h 3"/>
              </a:gdLst>
              <a:ahLst/>
              <a:cxnLst>
                <a:cxn ang="0">
                  <a:pos x="T0" y="T1"/>
                </a:cxn>
                <a:cxn ang="0">
                  <a:pos x="T2" y="T3"/>
                </a:cxn>
                <a:cxn ang="0">
                  <a:pos x="T4" y="T5"/>
                </a:cxn>
                <a:cxn ang="0">
                  <a:pos x="T6" y="T7"/>
                </a:cxn>
                <a:cxn ang="0">
                  <a:pos x="T8" y="T9"/>
                </a:cxn>
              </a:cxnLst>
              <a:rect l="0" t="0" r="r" b="b"/>
              <a:pathLst>
                <a:path w="2" h="3">
                  <a:moveTo>
                    <a:pt x="0" y="0"/>
                  </a:moveTo>
                  <a:lnTo>
                    <a:pt x="0" y="0"/>
                  </a:lnTo>
                  <a:lnTo>
                    <a:pt x="2" y="2"/>
                  </a:lnTo>
                  <a:lnTo>
                    <a:pt x="0" y="3"/>
                  </a:lnTo>
                  <a:cubicBezTo>
                    <a:pt x="1" y="2"/>
                    <a:pt x="1" y="1"/>
                    <a:pt x="0" y="0"/>
                  </a:cubicBezTo>
                  <a:close/>
                </a:path>
              </a:pathLst>
            </a:custGeom>
            <a:solidFill>
              <a:srgbClr val="000000"/>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364" name="Freeform 1391">
              <a:extLst>
                <a:ext uri="{FF2B5EF4-FFF2-40B4-BE49-F238E27FC236}">
                  <a16:creationId xmlns:a16="http://schemas.microsoft.com/office/drawing/2014/main" id="{745D7071-36D6-41E8-8B30-E9130FD752A7}"/>
                </a:ext>
              </a:extLst>
            </p:cNvPr>
            <p:cNvSpPr>
              <a:spLocks/>
            </p:cNvSpPr>
            <p:nvPr userDrawn="1"/>
          </p:nvSpPr>
          <p:spPr bwMode="auto">
            <a:xfrm>
              <a:off x="298" y="201"/>
              <a:ext cx="1" cy="2"/>
            </a:xfrm>
            <a:custGeom>
              <a:avLst/>
              <a:gdLst>
                <a:gd name="T0" fmla="*/ 0 w 1"/>
                <a:gd name="T1" fmla="*/ 0 h 3"/>
                <a:gd name="T2" fmla="*/ 0 w 1"/>
                <a:gd name="T3" fmla="*/ 0 h 3"/>
                <a:gd name="T4" fmla="*/ 1 w 1"/>
                <a:gd name="T5" fmla="*/ 2 h 3"/>
                <a:gd name="T6" fmla="*/ 0 w 1"/>
                <a:gd name="T7" fmla="*/ 3 h 3"/>
                <a:gd name="T8" fmla="*/ 0 w 1"/>
                <a:gd name="T9" fmla="*/ 0 h 3"/>
              </a:gdLst>
              <a:ahLst/>
              <a:cxnLst>
                <a:cxn ang="0">
                  <a:pos x="T0" y="T1"/>
                </a:cxn>
                <a:cxn ang="0">
                  <a:pos x="T2" y="T3"/>
                </a:cxn>
                <a:cxn ang="0">
                  <a:pos x="T4" y="T5"/>
                </a:cxn>
                <a:cxn ang="0">
                  <a:pos x="T6" y="T7"/>
                </a:cxn>
                <a:cxn ang="0">
                  <a:pos x="T8" y="T9"/>
                </a:cxn>
              </a:cxnLst>
              <a:rect l="0" t="0" r="r" b="b"/>
              <a:pathLst>
                <a:path w="1" h="3">
                  <a:moveTo>
                    <a:pt x="0" y="0"/>
                  </a:moveTo>
                  <a:lnTo>
                    <a:pt x="0" y="0"/>
                  </a:lnTo>
                  <a:lnTo>
                    <a:pt x="1" y="2"/>
                  </a:lnTo>
                  <a:lnTo>
                    <a:pt x="0" y="3"/>
                  </a:lnTo>
                  <a:cubicBezTo>
                    <a:pt x="0" y="2"/>
                    <a:pt x="0" y="1"/>
                    <a:pt x="0" y="0"/>
                  </a:cubicBezTo>
                  <a:close/>
                </a:path>
              </a:pathLst>
            </a:custGeom>
            <a:solidFill>
              <a:srgbClr val="000000"/>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365" name="Freeform 1392">
              <a:extLst>
                <a:ext uri="{FF2B5EF4-FFF2-40B4-BE49-F238E27FC236}">
                  <a16:creationId xmlns:a16="http://schemas.microsoft.com/office/drawing/2014/main" id="{18F81E3A-2F0F-4811-94E8-F863EE9EBDEB}"/>
                </a:ext>
              </a:extLst>
            </p:cNvPr>
            <p:cNvSpPr>
              <a:spLocks/>
            </p:cNvSpPr>
            <p:nvPr userDrawn="1"/>
          </p:nvSpPr>
          <p:spPr bwMode="auto">
            <a:xfrm>
              <a:off x="300" y="204"/>
              <a:ext cx="0" cy="1"/>
            </a:xfrm>
            <a:custGeom>
              <a:avLst/>
              <a:gdLst>
                <a:gd name="T0" fmla="*/ 0 w 1"/>
                <a:gd name="T1" fmla="*/ 0 h 3"/>
                <a:gd name="T2" fmla="*/ 0 w 1"/>
                <a:gd name="T3" fmla="*/ 0 h 3"/>
                <a:gd name="T4" fmla="*/ 1 w 1"/>
                <a:gd name="T5" fmla="*/ 1 h 3"/>
                <a:gd name="T6" fmla="*/ 0 w 1"/>
                <a:gd name="T7" fmla="*/ 3 h 3"/>
                <a:gd name="T8" fmla="*/ 0 w 1"/>
                <a:gd name="T9" fmla="*/ 0 h 3"/>
              </a:gdLst>
              <a:ahLst/>
              <a:cxnLst>
                <a:cxn ang="0">
                  <a:pos x="T0" y="T1"/>
                </a:cxn>
                <a:cxn ang="0">
                  <a:pos x="T2" y="T3"/>
                </a:cxn>
                <a:cxn ang="0">
                  <a:pos x="T4" y="T5"/>
                </a:cxn>
                <a:cxn ang="0">
                  <a:pos x="T6" y="T7"/>
                </a:cxn>
                <a:cxn ang="0">
                  <a:pos x="T8" y="T9"/>
                </a:cxn>
              </a:cxnLst>
              <a:rect l="0" t="0" r="r" b="b"/>
              <a:pathLst>
                <a:path w="1" h="3">
                  <a:moveTo>
                    <a:pt x="0" y="0"/>
                  </a:moveTo>
                  <a:lnTo>
                    <a:pt x="0" y="0"/>
                  </a:lnTo>
                  <a:lnTo>
                    <a:pt x="1" y="1"/>
                  </a:lnTo>
                  <a:lnTo>
                    <a:pt x="0" y="3"/>
                  </a:lnTo>
                  <a:cubicBezTo>
                    <a:pt x="0" y="2"/>
                    <a:pt x="0" y="1"/>
                    <a:pt x="0" y="0"/>
                  </a:cubicBezTo>
                  <a:close/>
                </a:path>
              </a:pathLst>
            </a:custGeom>
            <a:solidFill>
              <a:srgbClr val="000000"/>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366" name="Freeform 1393">
              <a:extLst>
                <a:ext uri="{FF2B5EF4-FFF2-40B4-BE49-F238E27FC236}">
                  <a16:creationId xmlns:a16="http://schemas.microsoft.com/office/drawing/2014/main" id="{D8925C6C-EEAE-4ABF-B112-949B61F0CA52}"/>
                </a:ext>
              </a:extLst>
            </p:cNvPr>
            <p:cNvSpPr>
              <a:spLocks/>
            </p:cNvSpPr>
            <p:nvPr userDrawn="1"/>
          </p:nvSpPr>
          <p:spPr bwMode="auto">
            <a:xfrm>
              <a:off x="298" y="208"/>
              <a:ext cx="0" cy="2"/>
            </a:xfrm>
            <a:custGeom>
              <a:avLst/>
              <a:gdLst>
                <a:gd name="T0" fmla="*/ 0 w 1"/>
                <a:gd name="T1" fmla="*/ 0 h 3"/>
                <a:gd name="T2" fmla="*/ 0 w 1"/>
                <a:gd name="T3" fmla="*/ 0 h 3"/>
                <a:gd name="T4" fmla="*/ 1 w 1"/>
                <a:gd name="T5" fmla="*/ 2 h 3"/>
                <a:gd name="T6" fmla="*/ 0 w 1"/>
                <a:gd name="T7" fmla="*/ 3 h 3"/>
                <a:gd name="T8" fmla="*/ 0 w 1"/>
                <a:gd name="T9" fmla="*/ 0 h 3"/>
              </a:gdLst>
              <a:ahLst/>
              <a:cxnLst>
                <a:cxn ang="0">
                  <a:pos x="T0" y="T1"/>
                </a:cxn>
                <a:cxn ang="0">
                  <a:pos x="T2" y="T3"/>
                </a:cxn>
                <a:cxn ang="0">
                  <a:pos x="T4" y="T5"/>
                </a:cxn>
                <a:cxn ang="0">
                  <a:pos x="T6" y="T7"/>
                </a:cxn>
                <a:cxn ang="0">
                  <a:pos x="T8" y="T9"/>
                </a:cxn>
              </a:cxnLst>
              <a:rect l="0" t="0" r="r" b="b"/>
              <a:pathLst>
                <a:path w="1" h="3">
                  <a:moveTo>
                    <a:pt x="0" y="0"/>
                  </a:moveTo>
                  <a:lnTo>
                    <a:pt x="0" y="0"/>
                  </a:lnTo>
                  <a:lnTo>
                    <a:pt x="1" y="2"/>
                  </a:lnTo>
                  <a:lnTo>
                    <a:pt x="0" y="3"/>
                  </a:lnTo>
                  <a:cubicBezTo>
                    <a:pt x="1" y="2"/>
                    <a:pt x="1" y="2"/>
                    <a:pt x="0" y="0"/>
                  </a:cubicBezTo>
                  <a:close/>
                </a:path>
              </a:pathLst>
            </a:custGeom>
            <a:solidFill>
              <a:srgbClr val="000000"/>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367" name="Freeform 1394">
              <a:extLst>
                <a:ext uri="{FF2B5EF4-FFF2-40B4-BE49-F238E27FC236}">
                  <a16:creationId xmlns:a16="http://schemas.microsoft.com/office/drawing/2014/main" id="{C00BBCC6-3C89-4160-8E04-B37B3BC58E11}"/>
                </a:ext>
              </a:extLst>
            </p:cNvPr>
            <p:cNvSpPr>
              <a:spLocks/>
            </p:cNvSpPr>
            <p:nvPr userDrawn="1"/>
          </p:nvSpPr>
          <p:spPr bwMode="auto">
            <a:xfrm>
              <a:off x="298" y="211"/>
              <a:ext cx="0" cy="2"/>
            </a:xfrm>
            <a:custGeom>
              <a:avLst/>
              <a:gdLst>
                <a:gd name="T0" fmla="*/ 0 w 1"/>
                <a:gd name="T1" fmla="*/ 0 h 3"/>
                <a:gd name="T2" fmla="*/ 0 w 1"/>
                <a:gd name="T3" fmla="*/ 0 h 3"/>
                <a:gd name="T4" fmla="*/ 1 w 1"/>
                <a:gd name="T5" fmla="*/ 2 h 3"/>
                <a:gd name="T6" fmla="*/ 0 w 1"/>
                <a:gd name="T7" fmla="*/ 3 h 3"/>
                <a:gd name="T8" fmla="*/ 0 w 1"/>
                <a:gd name="T9" fmla="*/ 0 h 3"/>
              </a:gdLst>
              <a:ahLst/>
              <a:cxnLst>
                <a:cxn ang="0">
                  <a:pos x="T0" y="T1"/>
                </a:cxn>
                <a:cxn ang="0">
                  <a:pos x="T2" y="T3"/>
                </a:cxn>
                <a:cxn ang="0">
                  <a:pos x="T4" y="T5"/>
                </a:cxn>
                <a:cxn ang="0">
                  <a:pos x="T6" y="T7"/>
                </a:cxn>
                <a:cxn ang="0">
                  <a:pos x="T8" y="T9"/>
                </a:cxn>
              </a:cxnLst>
              <a:rect l="0" t="0" r="r" b="b"/>
              <a:pathLst>
                <a:path w="1" h="3">
                  <a:moveTo>
                    <a:pt x="0" y="0"/>
                  </a:moveTo>
                  <a:lnTo>
                    <a:pt x="0" y="0"/>
                  </a:lnTo>
                  <a:lnTo>
                    <a:pt x="1" y="2"/>
                  </a:lnTo>
                  <a:lnTo>
                    <a:pt x="0" y="3"/>
                  </a:lnTo>
                  <a:cubicBezTo>
                    <a:pt x="1" y="2"/>
                    <a:pt x="1" y="1"/>
                    <a:pt x="0" y="0"/>
                  </a:cubicBezTo>
                  <a:close/>
                </a:path>
              </a:pathLst>
            </a:custGeom>
            <a:solidFill>
              <a:srgbClr val="000000"/>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368" name="Freeform 1395">
              <a:extLst>
                <a:ext uri="{FF2B5EF4-FFF2-40B4-BE49-F238E27FC236}">
                  <a16:creationId xmlns:a16="http://schemas.microsoft.com/office/drawing/2014/main" id="{3CAF22F3-C695-4E51-9D57-F0AEFBD29A27}"/>
                </a:ext>
              </a:extLst>
            </p:cNvPr>
            <p:cNvSpPr>
              <a:spLocks/>
            </p:cNvSpPr>
            <p:nvPr userDrawn="1"/>
          </p:nvSpPr>
          <p:spPr bwMode="auto">
            <a:xfrm>
              <a:off x="293" y="208"/>
              <a:ext cx="1" cy="1"/>
            </a:xfrm>
            <a:custGeom>
              <a:avLst/>
              <a:gdLst>
                <a:gd name="T0" fmla="*/ 0 w 1"/>
                <a:gd name="T1" fmla="*/ 0 h 2"/>
                <a:gd name="T2" fmla="*/ 0 w 1"/>
                <a:gd name="T3" fmla="*/ 0 h 2"/>
                <a:gd name="T4" fmla="*/ 1 w 1"/>
                <a:gd name="T5" fmla="*/ 1 h 2"/>
                <a:gd name="T6" fmla="*/ 0 w 1"/>
                <a:gd name="T7" fmla="*/ 2 h 2"/>
                <a:gd name="T8" fmla="*/ 0 w 1"/>
                <a:gd name="T9" fmla="*/ 0 h 2"/>
              </a:gdLst>
              <a:ahLst/>
              <a:cxnLst>
                <a:cxn ang="0">
                  <a:pos x="T0" y="T1"/>
                </a:cxn>
                <a:cxn ang="0">
                  <a:pos x="T2" y="T3"/>
                </a:cxn>
                <a:cxn ang="0">
                  <a:pos x="T4" y="T5"/>
                </a:cxn>
                <a:cxn ang="0">
                  <a:pos x="T6" y="T7"/>
                </a:cxn>
                <a:cxn ang="0">
                  <a:pos x="T8" y="T9"/>
                </a:cxn>
              </a:cxnLst>
              <a:rect l="0" t="0" r="r" b="b"/>
              <a:pathLst>
                <a:path w="1" h="2">
                  <a:moveTo>
                    <a:pt x="0" y="0"/>
                  </a:moveTo>
                  <a:lnTo>
                    <a:pt x="0" y="0"/>
                  </a:lnTo>
                  <a:lnTo>
                    <a:pt x="1" y="1"/>
                  </a:lnTo>
                  <a:lnTo>
                    <a:pt x="0" y="2"/>
                  </a:lnTo>
                  <a:cubicBezTo>
                    <a:pt x="0" y="2"/>
                    <a:pt x="0" y="1"/>
                    <a:pt x="0" y="0"/>
                  </a:cubicBezTo>
                  <a:close/>
                </a:path>
              </a:pathLst>
            </a:custGeom>
            <a:solidFill>
              <a:srgbClr val="000000"/>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369" name="Freeform 1396">
              <a:extLst>
                <a:ext uri="{FF2B5EF4-FFF2-40B4-BE49-F238E27FC236}">
                  <a16:creationId xmlns:a16="http://schemas.microsoft.com/office/drawing/2014/main" id="{5BDF0B0B-CC72-4D8D-8C3B-3E86B512F0D0}"/>
                </a:ext>
              </a:extLst>
            </p:cNvPr>
            <p:cNvSpPr>
              <a:spLocks/>
            </p:cNvSpPr>
            <p:nvPr userDrawn="1"/>
          </p:nvSpPr>
          <p:spPr bwMode="auto">
            <a:xfrm>
              <a:off x="297" y="210"/>
              <a:ext cx="0" cy="1"/>
            </a:xfrm>
            <a:custGeom>
              <a:avLst/>
              <a:gdLst>
                <a:gd name="T0" fmla="*/ 0 w 1"/>
                <a:gd name="T1" fmla="*/ 0 h 3"/>
                <a:gd name="T2" fmla="*/ 0 w 1"/>
                <a:gd name="T3" fmla="*/ 0 h 3"/>
                <a:gd name="T4" fmla="*/ 1 w 1"/>
                <a:gd name="T5" fmla="*/ 2 h 3"/>
                <a:gd name="T6" fmla="*/ 0 w 1"/>
                <a:gd name="T7" fmla="*/ 3 h 3"/>
                <a:gd name="T8" fmla="*/ 0 w 1"/>
                <a:gd name="T9" fmla="*/ 0 h 3"/>
              </a:gdLst>
              <a:ahLst/>
              <a:cxnLst>
                <a:cxn ang="0">
                  <a:pos x="T0" y="T1"/>
                </a:cxn>
                <a:cxn ang="0">
                  <a:pos x="T2" y="T3"/>
                </a:cxn>
                <a:cxn ang="0">
                  <a:pos x="T4" y="T5"/>
                </a:cxn>
                <a:cxn ang="0">
                  <a:pos x="T6" y="T7"/>
                </a:cxn>
                <a:cxn ang="0">
                  <a:pos x="T8" y="T9"/>
                </a:cxn>
              </a:cxnLst>
              <a:rect l="0" t="0" r="r" b="b"/>
              <a:pathLst>
                <a:path w="1" h="3">
                  <a:moveTo>
                    <a:pt x="0" y="0"/>
                  </a:moveTo>
                  <a:lnTo>
                    <a:pt x="0" y="0"/>
                  </a:lnTo>
                  <a:lnTo>
                    <a:pt x="1" y="2"/>
                  </a:lnTo>
                  <a:lnTo>
                    <a:pt x="0" y="3"/>
                  </a:lnTo>
                  <a:cubicBezTo>
                    <a:pt x="0" y="2"/>
                    <a:pt x="1" y="2"/>
                    <a:pt x="0" y="0"/>
                  </a:cubicBezTo>
                  <a:close/>
                </a:path>
              </a:pathLst>
            </a:custGeom>
            <a:solidFill>
              <a:srgbClr val="000000"/>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370" name="Freeform 1397">
              <a:extLst>
                <a:ext uri="{FF2B5EF4-FFF2-40B4-BE49-F238E27FC236}">
                  <a16:creationId xmlns:a16="http://schemas.microsoft.com/office/drawing/2014/main" id="{BBF4F6FD-54F3-43A4-A6BB-4822719D1575}"/>
                </a:ext>
              </a:extLst>
            </p:cNvPr>
            <p:cNvSpPr>
              <a:spLocks/>
            </p:cNvSpPr>
            <p:nvPr userDrawn="1"/>
          </p:nvSpPr>
          <p:spPr bwMode="auto">
            <a:xfrm>
              <a:off x="294" y="214"/>
              <a:ext cx="3" cy="0"/>
            </a:xfrm>
            <a:custGeom>
              <a:avLst/>
              <a:gdLst>
                <a:gd name="T0" fmla="*/ 0 w 6"/>
                <a:gd name="T1" fmla="*/ 1 h 1"/>
                <a:gd name="T2" fmla="*/ 0 w 6"/>
                <a:gd name="T3" fmla="*/ 1 h 1"/>
                <a:gd name="T4" fmla="*/ 1 w 6"/>
                <a:gd name="T5" fmla="*/ 0 h 1"/>
                <a:gd name="T6" fmla="*/ 6 w 6"/>
                <a:gd name="T7" fmla="*/ 1 h 1"/>
                <a:gd name="T8" fmla="*/ 0 w 6"/>
                <a:gd name="T9" fmla="*/ 1 h 1"/>
              </a:gdLst>
              <a:ahLst/>
              <a:cxnLst>
                <a:cxn ang="0">
                  <a:pos x="T0" y="T1"/>
                </a:cxn>
                <a:cxn ang="0">
                  <a:pos x="T2" y="T3"/>
                </a:cxn>
                <a:cxn ang="0">
                  <a:pos x="T4" y="T5"/>
                </a:cxn>
                <a:cxn ang="0">
                  <a:pos x="T6" y="T7"/>
                </a:cxn>
                <a:cxn ang="0">
                  <a:pos x="T8" y="T9"/>
                </a:cxn>
              </a:cxnLst>
              <a:rect l="0" t="0" r="r" b="b"/>
              <a:pathLst>
                <a:path w="6" h="1">
                  <a:moveTo>
                    <a:pt x="0" y="1"/>
                  </a:moveTo>
                  <a:lnTo>
                    <a:pt x="0" y="1"/>
                  </a:lnTo>
                  <a:cubicBezTo>
                    <a:pt x="1" y="1"/>
                    <a:pt x="1" y="1"/>
                    <a:pt x="1" y="0"/>
                  </a:cubicBezTo>
                  <a:cubicBezTo>
                    <a:pt x="3" y="0"/>
                    <a:pt x="4" y="1"/>
                    <a:pt x="6" y="1"/>
                  </a:cubicBezTo>
                  <a:cubicBezTo>
                    <a:pt x="4" y="1"/>
                    <a:pt x="2" y="1"/>
                    <a:pt x="0" y="1"/>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371" name="Freeform 1398">
              <a:extLst>
                <a:ext uri="{FF2B5EF4-FFF2-40B4-BE49-F238E27FC236}">
                  <a16:creationId xmlns:a16="http://schemas.microsoft.com/office/drawing/2014/main" id="{483B8483-DD57-4420-BF12-20EC0785C794}"/>
                </a:ext>
              </a:extLst>
            </p:cNvPr>
            <p:cNvSpPr>
              <a:spLocks/>
            </p:cNvSpPr>
            <p:nvPr userDrawn="1"/>
          </p:nvSpPr>
          <p:spPr bwMode="auto">
            <a:xfrm>
              <a:off x="293" y="209"/>
              <a:ext cx="3" cy="2"/>
            </a:xfrm>
            <a:custGeom>
              <a:avLst/>
              <a:gdLst>
                <a:gd name="T0" fmla="*/ 0 w 8"/>
                <a:gd name="T1" fmla="*/ 4 h 5"/>
                <a:gd name="T2" fmla="*/ 0 w 8"/>
                <a:gd name="T3" fmla="*/ 4 h 5"/>
                <a:gd name="T4" fmla="*/ 8 w 8"/>
                <a:gd name="T5" fmla="*/ 0 h 5"/>
                <a:gd name="T6" fmla="*/ 4 w 8"/>
                <a:gd name="T7" fmla="*/ 5 h 5"/>
                <a:gd name="T8" fmla="*/ 2 w 8"/>
                <a:gd name="T9" fmla="*/ 5 h 5"/>
                <a:gd name="T10" fmla="*/ 3 w 8"/>
                <a:gd name="T11" fmla="*/ 4 h 5"/>
                <a:gd name="T12" fmla="*/ 2 w 8"/>
                <a:gd name="T13" fmla="*/ 4 h 5"/>
                <a:gd name="T14" fmla="*/ 0 w 8"/>
                <a:gd name="T15" fmla="*/ 4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5">
                  <a:moveTo>
                    <a:pt x="0" y="4"/>
                  </a:moveTo>
                  <a:lnTo>
                    <a:pt x="0" y="4"/>
                  </a:lnTo>
                  <a:cubicBezTo>
                    <a:pt x="2" y="2"/>
                    <a:pt x="5" y="1"/>
                    <a:pt x="8" y="0"/>
                  </a:cubicBezTo>
                  <a:cubicBezTo>
                    <a:pt x="7" y="2"/>
                    <a:pt x="6" y="4"/>
                    <a:pt x="4" y="5"/>
                  </a:cubicBezTo>
                  <a:cubicBezTo>
                    <a:pt x="4" y="5"/>
                    <a:pt x="3" y="5"/>
                    <a:pt x="2" y="5"/>
                  </a:cubicBezTo>
                  <a:cubicBezTo>
                    <a:pt x="2" y="5"/>
                    <a:pt x="2" y="4"/>
                    <a:pt x="3" y="4"/>
                  </a:cubicBezTo>
                  <a:lnTo>
                    <a:pt x="2" y="4"/>
                  </a:lnTo>
                  <a:cubicBezTo>
                    <a:pt x="2" y="4"/>
                    <a:pt x="1" y="4"/>
                    <a:pt x="0" y="4"/>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372" name="Freeform 1399">
              <a:extLst>
                <a:ext uri="{FF2B5EF4-FFF2-40B4-BE49-F238E27FC236}">
                  <a16:creationId xmlns:a16="http://schemas.microsoft.com/office/drawing/2014/main" id="{4AC16462-6B54-4725-B598-46F81790130B}"/>
                </a:ext>
              </a:extLst>
            </p:cNvPr>
            <p:cNvSpPr>
              <a:spLocks/>
            </p:cNvSpPr>
            <p:nvPr userDrawn="1"/>
          </p:nvSpPr>
          <p:spPr bwMode="auto">
            <a:xfrm>
              <a:off x="289" y="208"/>
              <a:ext cx="1" cy="2"/>
            </a:xfrm>
            <a:custGeom>
              <a:avLst/>
              <a:gdLst>
                <a:gd name="T0" fmla="*/ 2 w 2"/>
                <a:gd name="T1" fmla="*/ 0 h 3"/>
                <a:gd name="T2" fmla="*/ 2 w 2"/>
                <a:gd name="T3" fmla="*/ 0 h 3"/>
                <a:gd name="T4" fmla="*/ 2 w 2"/>
                <a:gd name="T5" fmla="*/ 2 h 3"/>
                <a:gd name="T6" fmla="*/ 1 w 2"/>
                <a:gd name="T7" fmla="*/ 3 h 3"/>
                <a:gd name="T8" fmla="*/ 0 w 2"/>
                <a:gd name="T9" fmla="*/ 2 h 3"/>
                <a:gd name="T10" fmla="*/ 2 w 2"/>
                <a:gd name="T11" fmla="*/ 0 h 3"/>
              </a:gdLst>
              <a:ahLst/>
              <a:cxnLst>
                <a:cxn ang="0">
                  <a:pos x="T0" y="T1"/>
                </a:cxn>
                <a:cxn ang="0">
                  <a:pos x="T2" y="T3"/>
                </a:cxn>
                <a:cxn ang="0">
                  <a:pos x="T4" y="T5"/>
                </a:cxn>
                <a:cxn ang="0">
                  <a:pos x="T6" y="T7"/>
                </a:cxn>
                <a:cxn ang="0">
                  <a:pos x="T8" y="T9"/>
                </a:cxn>
                <a:cxn ang="0">
                  <a:pos x="T10" y="T11"/>
                </a:cxn>
              </a:cxnLst>
              <a:rect l="0" t="0" r="r" b="b"/>
              <a:pathLst>
                <a:path w="2" h="3">
                  <a:moveTo>
                    <a:pt x="2" y="0"/>
                  </a:moveTo>
                  <a:lnTo>
                    <a:pt x="2" y="0"/>
                  </a:lnTo>
                  <a:cubicBezTo>
                    <a:pt x="2" y="1"/>
                    <a:pt x="2" y="1"/>
                    <a:pt x="2" y="2"/>
                  </a:cubicBezTo>
                  <a:cubicBezTo>
                    <a:pt x="1" y="2"/>
                    <a:pt x="1" y="3"/>
                    <a:pt x="1" y="3"/>
                  </a:cubicBezTo>
                  <a:cubicBezTo>
                    <a:pt x="1" y="3"/>
                    <a:pt x="1" y="2"/>
                    <a:pt x="0" y="2"/>
                  </a:cubicBezTo>
                  <a:cubicBezTo>
                    <a:pt x="1" y="1"/>
                    <a:pt x="1" y="1"/>
                    <a:pt x="2" y="0"/>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373" name="Freeform 1400">
              <a:extLst>
                <a:ext uri="{FF2B5EF4-FFF2-40B4-BE49-F238E27FC236}">
                  <a16:creationId xmlns:a16="http://schemas.microsoft.com/office/drawing/2014/main" id="{9B0B5834-41AC-45C4-A4A7-298A8BE3D73D}"/>
                </a:ext>
              </a:extLst>
            </p:cNvPr>
            <p:cNvSpPr>
              <a:spLocks/>
            </p:cNvSpPr>
            <p:nvPr userDrawn="1"/>
          </p:nvSpPr>
          <p:spPr bwMode="auto">
            <a:xfrm>
              <a:off x="291" y="210"/>
              <a:ext cx="1" cy="1"/>
            </a:xfrm>
            <a:custGeom>
              <a:avLst/>
              <a:gdLst>
                <a:gd name="T0" fmla="*/ 3 w 3"/>
                <a:gd name="T1" fmla="*/ 0 h 4"/>
                <a:gd name="T2" fmla="*/ 3 w 3"/>
                <a:gd name="T3" fmla="*/ 0 h 4"/>
                <a:gd name="T4" fmla="*/ 2 w 3"/>
                <a:gd name="T5" fmla="*/ 3 h 4"/>
                <a:gd name="T6" fmla="*/ 0 w 3"/>
                <a:gd name="T7" fmla="*/ 4 h 4"/>
                <a:gd name="T8" fmla="*/ 1 w 3"/>
                <a:gd name="T9" fmla="*/ 1 h 4"/>
                <a:gd name="T10" fmla="*/ 3 w 3"/>
                <a:gd name="T11" fmla="*/ 0 h 4"/>
              </a:gdLst>
              <a:ahLst/>
              <a:cxnLst>
                <a:cxn ang="0">
                  <a:pos x="T0" y="T1"/>
                </a:cxn>
                <a:cxn ang="0">
                  <a:pos x="T2" y="T3"/>
                </a:cxn>
                <a:cxn ang="0">
                  <a:pos x="T4" y="T5"/>
                </a:cxn>
                <a:cxn ang="0">
                  <a:pos x="T6" y="T7"/>
                </a:cxn>
                <a:cxn ang="0">
                  <a:pos x="T8" y="T9"/>
                </a:cxn>
                <a:cxn ang="0">
                  <a:pos x="T10" y="T11"/>
                </a:cxn>
              </a:cxnLst>
              <a:rect l="0" t="0" r="r" b="b"/>
              <a:pathLst>
                <a:path w="3" h="4">
                  <a:moveTo>
                    <a:pt x="3" y="0"/>
                  </a:moveTo>
                  <a:lnTo>
                    <a:pt x="3" y="0"/>
                  </a:lnTo>
                  <a:cubicBezTo>
                    <a:pt x="2" y="1"/>
                    <a:pt x="2" y="2"/>
                    <a:pt x="2" y="3"/>
                  </a:cubicBezTo>
                  <a:cubicBezTo>
                    <a:pt x="1" y="3"/>
                    <a:pt x="1" y="4"/>
                    <a:pt x="0" y="4"/>
                  </a:cubicBezTo>
                  <a:cubicBezTo>
                    <a:pt x="1" y="3"/>
                    <a:pt x="1" y="2"/>
                    <a:pt x="1" y="1"/>
                  </a:cubicBezTo>
                  <a:cubicBezTo>
                    <a:pt x="2" y="1"/>
                    <a:pt x="2" y="0"/>
                    <a:pt x="3" y="0"/>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374" name="Freeform 1401">
              <a:extLst>
                <a:ext uri="{FF2B5EF4-FFF2-40B4-BE49-F238E27FC236}">
                  <a16:creationId xmlns:a16="http://schemas.microsoft.com/office/drawing/2014/main" id="{765586BB-1735-48EB-B011-7979B7A589C1}"/>
                </a:ext>
              </a:extLst>
            </p:cNvPr>
            <p:cNvSpPr>
              <a:spLocks/>
            </p:cNvSpPr>
            <p:nvPr userDrawn="1"/>
          </p:nvSpPr>
          <p:spPr bwMode="auto">
            <a:xfrm>
              <a:off x="292" y="211"/>
              <a:ext cx="4" cy="2"/>
            </a:xfrm>
            <a:custGeom>
              <a:avLst/>
              <a:gdLst>
                <a:gd name="T0" fmla="*/ 2 w 8"/>
                <a:gd name="T1" fmla="*/ 1 h 4"/>
                <a:gd name="T2" fmla="*/ 2 w 8"/>
                <a:gd name="T3" fmla="*/ 1 h 4"/>
                <a:gd name="T4" fmla="*/ 8 w 8"/>
                <a:gd name="T5" fmla="*/ 1 h 4"/>
                <a:gd name="T6" fmla="*/ 4 w 8"/>
                <a:gd name="T7" fmla="*/ 4 h 4"/>
                <a:gd name="T8" fmla="*/ 0 w 8"/>
                <a:gd name="T9" fmla="*/ 4 h 4"/>
                <a:gd name="T10" fmla="*/ 2 w 8"/>
                <a:gd name="T11" fmla="*/ 1 h 4"/>
              </a:gdLst>
              <a:ahLst/>
              <a:cxnLst>
                <a:cxn ang="0">
                  <a:pos x="T0" y="T1"/>
                </a:cxn>
                <a:cxn ang="0">
                  <a:pos x="T2" y="T3"/>
                </a:cxn>
                <a:cxn ang="0">
                  <a:pos x="T4" y="T5"/>
                </a:cxn>
                <a:cxn ang="0">
                  <a:pos x="T6" y="T7"/>
                </a:cxn>
                <a:cxn ang="0">
                  <a:pos x="T8" y="T9"/>
                </a:cxn>
                <a:cxn ang="0">
                  <a:pos x="T10" y="T11"/>
                </a:cxn>
              </a:cxnLst>
              <a:rect l="0" t="0" r="r" b="b"/>
              <a:pathLst>
                <a:path w="8" h="4">
                  <a:moveTo>
                    <a:pt x="2" y="1"/>
                  </a:moveTo>
                  <a:lnTo>
                    <a:pt x="2" y="1"/>
                  </a:lnTo>
                  <a:cubicBezTo>
                    <a:pt x="4" y="1"/>
                    <a:pt x="7" y="0"/>
                    <a:pt x="8" y="1"/>
                  </a:cubicBezTo>
                  <a:cubicBezTo>
                    <a:pt x="7" y="2"/>
                    <a:pt x="6" y="3"/>
                    <a:pt x="4" y="4"/>
                  </a:cubicBezTo>
                  <a:cubicBezTo>
                    <a:pt x="3" y="4"/>
                    <a:pt x="1" y="4"/>
                    <a:pt x="0" y="4"/>
                  </a:cubicBezTo>
                  <a:cubicBezTo>
                    <a:pt x="1" y="3"/>
                    <a:pt x="2" y="2"/>
                    <a:pt x="2" y="1"/>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375" name="Freeform 1402">
              <a:extLst>
                <a:ext uri="{FF2B5EF4-FFF2-40B4-BE49-F238E27FC236}">
                  <a16:creationId xmlns:a16="http://schemas.microsoft.com/office/drawing/2014/main" id="{DE31A1EE-4022-419F-BCDF-D2F3D39BA473}"/>
                </a:ext>
              </a:extLst>
            </p:cNvPr>
            <p:cNvSpPr>
              <a:spLocks/>
            </p:cNvSpPr>
            <p:nvPr userDrawn="1"/>
          </p:nvSpPr>
          <p:spPr bwMode="auto">
            <a:xfrm>
              <a:off x="289" y="208"/>
              <a:ext cx="2" cy="5"/>
            </a:xfrm>
            <a:custGeom>
              <a:avLst/>
              <a:gdLst>
                <a:gd name="T0" fmla="*/ 1 w 5"/>
                <a:gd name="T1" fmla="*/ 5 h 11"/>
                <a:gd name="T2" fmla="*/ 1 w 5"/>
                <a:gd name="T3" fmla="*/ 5 h 11"/>
                <a:gd name="T4" fmla="*/ 5 w 5"/>
                <a:gd name="T5" fmla="*/ 0 h 11"/>
                <a:gd name="T6" fmla="*/ 3 w 5"/>
                <a:gd name="T7" fmla="*/ 8 h 11"/>
                <a:gd name="T8" fmla="*/ 0 w 5"/>
                <a:gd name="T9" fmla="*/ 11 h 11"/>
                <a:gd name="T10" fmla="*/ 1 w 5"/>
                <a:gd name="T11" fmla="*/ 6 h 11"/>
                <a:gd name="T12" fmla="*/ 1 w 5"/>
                <a:gd name="T13" fmla="*/ 5 h 11"/>
              </a:gdLst>
              <a:ahLst/>
              <a:cxnLst>
                <a:cxn ang="0">
                  <a:pos x="T0" y="T1"/>
                </a:cxn>
                <a:cxn ang="0">
                  <a:pos x="T2" y="T3"/>
                </a:cxn>
                <a:cxn ang="0">
                  <a:pos x="T4" y="T5"/>
                </a:cxn>
                <a:cxn ang="0">
                  <a:pos x="T6" y="T7"/>
                </a:cxn>
                <a:cxn ang="0">
                  <a:pos x="T8" y="T9"/>
                </a:cxn>
                <a:cxn ang="0">
                  <a:pos x="T10" y="T11"/>
                </a:cxn>
                <a:cxn ang="0">
                  <a:pos x="T12" y="T13"/>
                </a:cxn>
              </a:cxnLst>
              <a:rect l="0" t="0" r="r" b="b"/>
              <a:pathLst>
                <a:path w="5" h="11">
                  <a:moveTo>
                    <a:pt x="1" y="5"/>
                  </a:moveTo>
                  <a:lnTo>
                    <a:pt x="1" y="5"/>
                  </a:lnTo>
                  <a:cubicBezTo>
                    <a:pt x="2" y="3"/>
                    <a:pt x="3" y="1"/>
                    <a:pt x="5" y="0"/>
                  </a:cubicBezTo>
                  <a:cubicBezTo>
                    <a:pt x="5" y="3"/>
                    <a:pt x="4" y="5"/>
                    <a:pt x="3" y="8"/>
                  </a:cubicBezTo>
                  <a:cubicBezTo>
                    <a:pt x="2" y="9"/>
                    <a:pt x="1" y="10"/>
                    <a:pt x="0" y="11"/>
                  </a:cubicBezTo>
                  <a:cubicBezTo>
                    <a:pt x="1" y="9"/>
                    <a:pt x="1" y="7"/>
                    <a:pt x="1" y="6"/>
                  </a:cubicBezTo>
                  <a:lnTo>
                    <a:pt x="1" y="5"/>
                  </a:ln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376" name="Freeform 1403">
              <a:extLst>
                <a:ext uri="{FF2B5EF4-FFF2-40B4-BE49-F238E27FC236}">
                  <a16:creationId xmlns:a16="http://schemas.microsoft.com/office/drawing/2014/main" id="{AA6A1012-40D6-45C9-8BC0-A49B4B1E6C18}"/>
                </a:ext>
              </a:extLst>
            </p:cNvPr>
            <p:cNvSpPr>
              <a:spLocks/>
            </p:cNvSpPr>
            <p:nvPr userDrawn="1"/>
          </p:nvSpPr>
          <p:spPr bwMode="auto">
            <a:xfrm>
              <a:off x="290" y="213"/>
              <a:ext cx="5" cy="1"/>
            </a:xfrm>
            <a:custGeom>
              <a:avLst/>
              <a:gdLst>
                <a:gd name="T0" fmla="*/ 11 w 11"/>
                <a:gd name="T1" fmla="*/ 1 h 3"/>
                <a:gd name="T2" fmla="*/ 11 w 11"/>
                <a:gd name="T3" fmla="*/ 1 h 3"/>
                <a:gd name="T4" fmla="*/ 7 w 11"/>
                <a:gd name="T5" fmla="*/ 3 h 3"/>
                <a:gd name="T6" fmla="*/ 1 w 11"/>
                <a:gd name="T7" fmla="*/ 3 h 3"/>
                <a:gd name="T8" fmla="*/ 0 w 11"/>
                <a:gd name="T9" fmla="*/ 3 h 3"/>
                <a:gd name="T10" fmla="*/ 11 w 11"/>
                <a:gd name="T11" fmla="*/ 1 h 3"/>
              </a:gdLst>
              <a:ahLst/>
              <a:cxnLst>
                <a:cxn ang="0">
                  <a:pos x="T0" y="T1"/>
                </a:cxn>
                <a:cxn ang="0">
                  <a:pos x="T2" y="T3"/>
                </a:cxn>
                <a:cxn ang="0">
                  <a:pos x="T4" y="T5"/>
                </a:cxn>
                <a:cxn ang="0">
                  <a:pos x="T6" y="T7"/>
                </a:cxn>
                <a:cxn ang="0">
                  <a:pos x="T8" y="T9"/>
                </a:cxn>
                <a:cxn ang="0">
                  <a:pos x="T10" y="T11"/>
                </a:cxn>
              </a:cxnLst>
              <a:rect l="0" t="0" r="r" b="b"/>
              <a:pathLst>
                <a:path w="11" h="3">
                  <a:moveTo>
                    <a:pt x="11" y="1"/>
                  </a:moveTo>
                  <a:lnTo>
                    <a:pt x="11" y="1"/>
                  </a:lnTo>
                  <a:cubicBezTo>
                    <a:pt x="10" y="2"/>
                    <a:pt x="9" y="3"/>
                    <a:pt x="7" y="3"/>
                  </a:cubicBezTo>
                  <a:cubicBezTo>
                    <a:pt x="5" y="3"/>
                    <a:pt x="3" y="3"/>
                    <a:pt x="1" y="3"/>
                  </a:cubicBezTo>
                  <a:lnTo>
                    <a:pt x="0" y="3"/>
                  </a:lnTo>
                  <a:cubicBezTo>
                    <a:pt x="3" y="1"/>
                    <a:pt x="7" y="0"/>
                    <a:pt x="11" y="1"/>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377" name="Freeform 1404">
              <a:extLst>
                <a:ext uri="{FF2B5EF4-FFF2-40B4-BE49-F238E27FC236}">
                  <a16:creationId xmlns:a16="http://schemas.microsoft.com/office/drawing/2014/main" id="{3BA73C47-2DFF-4F09-89D8-9DC65F5C022D}"/>
                </a:ext>
              </a:extLst>
            </p:cNvPr>
            <p:cNvSpPr>
              <a:spLocks/>
            </p:cNvSpPr>
            <p:nvPr userDrawn="1"/>
          </p:nvSpPr>
          <p:spPr bwMode="auto">
            <a:xfrm>
              <a:off x="289" y="211"/>
              <a:ext cx="4" cy="3"/>
            </a:xfrm>
            <a:custGeom>
              <a:avLst/>
              <a:gdLst>
                <a:gd name="T0" fmla="*/ 9 w 9"/>
                <a:gd name="T1" fmla="*/ 0 h 7"/>
                <a:gd name="T2" fmla="*/ 9 w 9"/>
                <a:gd name="T3" fmla="*/ 0 h 7"/>
                <a:gd name="T4" fmla="*/ 0 w 9"/>
                <a:gd name="T5" fmla="*/ 7 h 7"/>
                <a:gd name="T6" fmla="*/ 9 w 9"/>
                <a:gd name="T7" fmla="*/ 0 h 7"/>
              </a:gdLst>
              <a:ahLst/>
              <a:cxnLst>
                <a:cxn ang="0">
                  <a:pos x="T0" y="T1"/>
                </a:cxn>
                <a:cxn ang="0">
                  <a:pos x="T2" y="T3"/>
                </a:cxn>
                <a:cxn ang="0">
                  <a:pos x="T4" y="T5"/>
                </a:cxn>
                <a:cxn ang="0">
                  <a:pos x="T6" y="T7"/>
                </a:cxn>
              </a:cxnLst>
              <a:rect l="0" t="0" r="r" b="b"/>
              <a:pathLst>
                <a:path w="9" h="7">
                  <a:moveTo>
                    <a:pt x="9" y="0"/>
                  </a:moveTo>
                  <a:lnTo>
                    <a:pt x="9" y="0"/>
                  </a:lnTo>
                  <a:cubicBezTo>
                    <a:pt x="8" y="3"/>
                    <a:pt x="4" y="6"/>
                    <a:pt x="0" y="7"/>
                  </a:cubicBezTo>
                  <a:cubicBezTo>
                    <a:pt x="1" y="3"/>
                    <a:pt x="5" y="0"/>
                    <a:pt x="9" y="0"/>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378" name="Freeform 1405">
              <a:extLst>
                <a:ext uri="{FF2B5EF4-FFF2-40B4-BE49-F238E27FC236}">
                  <a16:creationId xmlns:a16="http://schemas.microsoft.com/office/drawing/2014/main" id="{2EFDBB76-BBB9-46FE-B61E-00E3C9E128BA}"/>
                </a:ext>
              </a:extLst>
            </p:cNvPr>
            <p:cNvSpPr>
              <a:spLocks/>
            </p:cNvSpPr>
            <p:nvPr userDrawn="1"/>
          </p:nvSpPr>
          <p:spPr bwMode="auto">
            <a:xfrm>
              <a:off x="286" y="208"/>
              <a:ext cx="1" cy="1"/>
            </a:xfrm>
            <a:custGeom>
              <a:avLst/>
              <a:gdLst>
                <a:gd name="T0" fmla="*/ 0 w 1"/>
                <a:gd name="T1" fmla="*/ 2 h 2"/>
                <a:gd name="T2" fmla="*/ 0 w 1"/>
                <a:gd name="T3" fmla="*/ 2 h 2"/>
                <a:gd name="T4" fmla="*/ 0 w 1"/>
                <a:gd name="T5" fmla="*/ 0 h 2"/>
                <a:gd name="T6" fmla="*/ 1 w 1"/>
                <a:gd name="T7" fmla="*/ 0 h 2"/>
                <a:gd name="T8" fmla="*/ 0 w 1"/>
                <a:gd name="T9" fmla="*/ 2 h 2"/>
              </a:gdLst>
              <a:ahLst/>
              <a:cxnLst>
                <a:cxn ang="0">
                  <a:pos x="T0" y="T1"/>
                </a:cxn>
                <a:cxn ang="0">
                  <a:pos x="T2" y="T3"/>
                </a:cxn>
                <a:cxn ang="0">
                  <a:pos x="T4" y="T5"/>
                </a:cxn>
                <a:cxn ang="0">
                  <a:pos x="T6" y="T7"/>
                </a:cxn>
                <a:cxn ang="0">
                  <a:pos x="T8" y="T9"/>
                </a:cxn>
              </a:cxnLst>
              <a:rect l="0" t="0" r="r" b="b"/>
              <a:pathLst>
                <a:path w="1" h="2">
                  <a:moveTo>
                    <a:pt x="0" y="2"/>
                  </a:moveTo>
                  <a:lnTo>
                    <a:pt x="0" y="2"/>
                  </a:lnTo>
                  <a:lnTo>
                    <a:pt x="0" y="0"/>
                  </a:lnTo>
                  <a:lnTo>
                    <a:pt x="1" y="0"/>
                  </a:lnTo>
                  <a:cubicBezTo>
                    <a:pt x="1" y="1"/>
                    <a:pt x="0" y="1"/>
                    <a:pt x="0" y="2"/>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379" name="Freeform 1406">
              <a:extLst>
                <a:ext uri="{FF2B5EF4-FFF2-40B4-BE49-F238E27FC236}">
                  <a16:creationId xmlns:a16="http://schemas.microsoft.com/office/drawing/2014/main" id="{8D8C4D33-70B8-4A39-9595-8BD8374CC217}"/>
                </a:ext>
              </a:extLst>
            </p:cNvPr>
            <p:cNvSpPr>
              <a:spLocks/>
            </p:cNvSpPr>
            <p:nvPr userDrawn="1"/>
          </p:nvSpPr>
          <p:spPr bwMode="auto">
            <a:xfrm>
              <a:off x="277" y="208"/>
              <a:ext cx="0" cy="2"/>
            </a:xfrm>
            <a:custGeom>
              <a:avLst/>
              <a:gdLst>
                <a:gd name="T0" fmla="*/ 0 w 2"/>
                <a:gd name="T1" fmla="*/ 2 h 5"/>
                <a:gd name="T2" fmla="*/ 0 w 2"/>
                <a:gd name="T3" fmla="*/ 2 h 5"/>
                <a:gd name="T4" fmla="*/ 0 w 2"/>
                <a:gd name="T5" fmla="*/ 1 h 5"/>
                <a:gd name="T6" fmla="*/ 0 w 2"/>
                <a:gd name="T7" fmla="*/ 0 h 5"/>
                <a:gd name="T8" fmla="*/ 2 w 2"/>
                <a:gd name="T9" fmla="*/ 3 h 5"/>
                <a:gd name="T10" fmla="*/ 1 w 2"/>
                <a:gd name="T11" fmla="*/ 5 h 5"/>
                <a:gd name="T12" fmla="*/ 0 w 2"/>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2" h="5">
                  <a:moveTo>
                    <a:pt x="0" y="2"/>
                  </a:moveTo>
                  <a:lnTo>
                    <a:pt x="0" y="2"/>
                  </a:lnTo>
                  <a:cubicBezTo>
                    <a:pt x="0" y="1"/>
                    <a:pt x="0" y="1"/>
                    <a:pt x="0" y="1"/>
                  </a:cubicBezTo>
                  <a:lnTo>
                    <a:pt x="0" y="0"/>
                  </a:lnTo>
                  <a:cubicBezTo>
                    <a:pt x="1" y="1"/>
                    <a:pt x="1" y="2"/>
                    <a:pt x="2" y="3"/>
                  </a:cubicBezTo>
                  <a:cubicBezTo>
                    <a:pt x="2" y="4"/>
                    <a:pt x="2" y="4"/>
                    <a:pt x="1" y="5"/>
                  </a:cubicBezTo>
                  <a:cubicBezTo>
                    <a:pt x="1" y="4"/>
                    <a:pt x="0" y="3"/>
                    <a:pt x="0" y="2"/>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380" name="Freeform 1407">
              <a:extLst>
                <a:ext uri="{FF2B5EF4-FFF2-40B4-BE49-F238E27FC236}">
                  <a16:creationId xmlns:a16="http://schemas.microsoft.com/office/drawing/2014/main" id="{A06EC81F-E1BF-4FDE-B90D-9C36DAF2B993}"/>
                </a:ext>
              </a:extLst>
            </p:cNvPr>
            <p:cNvSpPr>
              <a:spLocks/>
            </p:cNvSpPr>
            <p:nvPr userDrawn="1"/>
          </p:nvSpPr>
          <p:spPr bwMode="auto">
            <a:xfrm>
              <a:off x="276" y="205"/>
              <a:ext cx="1" cy="2"/>
            </a:xfrm>
            <a:custGeom>
              <a:avLst/>
              <a:gdLst>
                <a:gd name="T0" fmla="*/ 1 w 4"/>
                <a:gd name="T1" fmla="*/ 6 h 6"/>
                <a:gd name="T2" fmla="*/ 1 w 4"/>
                <a:gd name="T3" fmla="*/ 6 h 6"/>
                <a:gd name="T4" fmla="*/ 0 w 4"/>
                <a:gd name="T5" fmla="*/ 2 h 6"/>
                <a:gd name="T6" fmla="*/ 1 w 4"/>
                <a:gd name="T7" fmla="*/ 0 h 6"/>
                <a:gd name="T8" fmla="*/ 4 w 4"/>
                <a:gd name="T9" fmla="*/ 3 h 6"/>
                <a:gd name="T10" fmla="*/ 2 w 4"/>
                <a:gd name="T11" fmla="*/ 6 h 6"/>
                <a:gd name="T12" fmla="*/ 1 w 4"/>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4" h="6">
                  <a:moveTo>
                    <a:pt x="1" y="6"/>
                  </a:moveTo>
                  <a:lnTo>
                    <a:pt x="1" y="6"/>
                  </a:lnTo>
                  <a:cubicBezTo>
                    <a:pt x="1" y="5"/>
                    <a:pt x="0" y="3"/>
                    <a:pt x="0" y="2"/>
                  </a:cubicBezTo>
                  <a:lnTo>
                    <a:pt x="1" y="0"/>
                  </a:lnTo>
                  <a:cubicBezTo>
                    <a:pt x="2" y="1"/>
                    <a:pt x="3" y="2"/>
                    <a:pt x="4" y="3"/>
                  </a:cubicBezTo>
                  <a:cubicBezTo>
                    <a:pt x="3" y="4"/>
                    <a:pt x="2" y="5"/>
                    <a:pt x="2" y="6"/>
                  </a:cubicBezTo>
                  <a:lnTo>
                    <a:pt x="1" y="6"/>
                  </a:ln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381" name="Freeform 1408">
              <a:extLst>
                <a:ext uri="{FF2B5EF4-FFF2-40B4-BE49-F238E27FC236}">
                  <a16:creationId xmlns:a16="http://schemas.microsoft.com/office/drawing/2014/main" id="{3422F320-7BB3-433A-8C4F-4CE9BFB03439}"/>
                </a:ext>
              </a:extLst>
            </p:cNvPr>
            <p:cNvSpPr>
              <a:spLocks/>
            </p:cNvSpPr>
            <p:nvPr userDrawn="1"/>
          </p:nvSpPr>
          <p:spPr bwMode="auto">
            <a:xfrm>
              <a:off x="276" y="204"/>
              <a:ext cx="0" cy="1"/>
            </a:xfrm>
            <a:custGeom>
              <a:avLst/>
              <a:gdLst>
                <a:gd name="T0" fmla="*/ 0 w 1"/>
                <a:gd name="T1" fmla="*/ 2 h 2"/>
                <a:gd name="T2" fmla="*/ 0 w 1"/>
                <a:gd name="T3" fmla="*/ 2 h 2"/>
                <a:gd name="T4" fmla="*/ 0 w 1"/>
                <a:gd name="T5" fmla="*/ 0 h 2"/>
                <a:gd name="T6" fmla="*/ 1 w 1"/>
                <a:gd name="T7" fmla="*/ 1 h 2"/>
                <a:gd name="T8" fmla="*/ 0 w 1"/>
                <a:gd name="T9" fmla="*/ 2 h 2"/>
              </a:gdLst>
              <a:ahLst/>
              <a:cxnLst>
                <a:cxn ang="0">
                  <a:pos x="T0" y="T1"/>
                </a:cxn>
                <a:cxn ang="0">
                  <a:pos x="T2" y="T3"/>
                </a:cxn>
                <a:cxn ang="0">
                  <a:pos x="T4" y="T5"/>
                </a:cxn>
                <a:cxn ang="0">
                  <a:pos x="T6" y="T7"/>
                </a:cxn>
                <a:cxn ang="0">
                  <a:pos x="T8" y="T9"/>
                </a:cxn>
              </a:cxnLst>
              <a:rect l="0" t="0" r="r" b="b"/>
              <a:pathLst>
                <a:path w="1" h="2">
                  <a:moveTo>
                    <a:pt x="0" y="2"/>
                  </a:moveTo>
                  <a:lnTo>
                    <a:pt x="0" y="2"/>
                  </a:lnTo>
                  <a:cubicBezTo>
                    <a:pt x="0" y="1"/>
                    <a:pt x="0" y="0"/>
                    <a:pt x="0" y="0"/>
                  </a:cubicBezTo>
                  <a:lnTo>
                    <a:pt x="1" y="1"/>
                  </a:lnTo>
                  <a:lnTo>
                    <a:pt x="0" y="2"/>
                  </a:ln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382" name="Freeform 1409">
              <a:extLst>
                <a:ext uri="{FF2B5EF4-FFF2-40B4-BE49-F238E27FC236}">
                  <a16:creationId xmlns:a16="http://schemas.microsoft.com/office/drawing/2014/main" id="{7CFC804E-D75D-4A9D-9407-0727D2469CF7}"/>
                </a:ext>
              </a:extLst>
            </p:cNvPr>
            <p:cNvSpPr>
              <a:spLocks/>
            </p:cNvSpPr>
            <p:nvPr userDrawn="1"/>
          </p:nvSpPr>
          <p:spPr bwMode="auto">
            <a:xfrm>
              <a:off x="276" y="201"/>
              <a:ext cx="1" cy="3"/>
            </a:xfrm>
            <a:custGeom>
              <a:avLst/>
              <a:gdLst>
                <a:gd name="T0" fmla="*/ 0 w 3"/>
                <a:gd name="T1" fmla="*/ 5 h 6"/>
                <a:gd name="T2" fmla="*/ 0 w 3"/>
                <a:gd name="T3" fmla="*/ 5 h 6"/>
                <a:gd name="T4" fmla="*/ 2 w 3"/>
                <a:gd name="T5" fmla="*/ 0 h 6"/>
                <a:gd name="T6" fmla="*/ 3 w 3"/>
                <a:gd name="T7" fmla="*/ 2 h 6"/>
                <a:gd name="T8" fmla="*/ 0 w 3"/>
                <a:gd name="T9" fmla="*/ 6 h 6"/>
                <a:gd name="T10" fmla="*/ 0 w 3"/>
                <a:gd name="T11" fmla="*/ 5 h 6"/>
              </a:gdLst>
              <a:ahLst/>
              <a:cxnLst>
                <a:cxn ang="0">
                  <a:pos x="T0" y="T1"/>
                </a:cxn>
                <a:cxn ang="0">
                  <a:pos x="T2" y="T3"/>
                </a:cxn>
                <a:cxn ang="0">
                  <a:pos x="T4" y="T5"/>
                </a:cxn>
                <a:cxn ang="0">
                  <a:pos x="T6" y="T7"/>
                </a:cxn>
                <a:cxn ang="0">
                  <a:pos x="T8" y="T9"/>
                </a:cxn>
                <a:cxn ang="0">
                  <a:pos x="T10" y="T11"/>
                </a:cxn>
              </a:cxnLst>
              <a:rect l="0" t="0" r="r" b="b"/>
              <a:pathLst>
                <a:path w="3" h="6">
                  <a:moveTo>
                    <a:pt x="0" y="5"/>
                  </a:moveTo>
                  <a:lnTo>
                    <a:pt x="0" y="5"/>
                  </a:lnTo>
                  <a:cubicBezTo>
                    <a:pt x="0" y="3"/>
                    <a:pt x="1" y="2"/>
                    <a:pt x="2" y="0"/>
                  </a:cubicBezTo>
                  <a:cubicBezTo>
                    <a:pt x="2" y="1"/>
                    <a:pt x="2" y="1"/>
                    <a:pt x="3" y="2"/>
                  </a:cubicBezTo>
                  <a:cubicBezTo>
                    <a:pt x="2" y="3"/>
                    <a:pt x="1" y="4"/>
                    <a:pt x="0" y="6"/>
                  </a:cubicBezTo>
                  <a:lnTo>
                    <a:pt x="0" y="5"/>
                  </a:ln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383" name="Freeform 1410">
              <a:extLst>
                <a:ext uri="{FF2B5EF4-FFF2-40B4-BE49-F238E27FC236}">
                  <a16:creationId xmlns:a16="http://schemas.microsoft.com/office/drawing/2014/main" id="{44CFFEDC-8CA0-4F0F-95BB-C9717C66C57B}"/>
                </a:ext>
              </a:extLst>
            </p:cNvPr>
            <p:cNvSpPr>
              <a:spLocks/>
            </p:cNvSpPr>
            <p:nvPr userDrawn="1"/>
          </p:nvSpPr>
          <p:spPr bwMode="auto">
            <a:xfrm>
              <a:off x="277" y="200"/>
              <a:ext cx="2" cy="2"/>
            </a:xfrm>
            <a:custGeom>
              <a:avLst/>
              <a:gdLst>
                <a:gd name="T0" fmla="*/ 0 w 4"/>
                <a:gd name="T1" fmla="*/ 3 h 4"/>
                <a:gd name="T2" fmla="*/ 0 w 4"/>
                <a:gd name="T3" fmla="*/ 3 h 4"/>
                <a:gd name="T4" fmla="*/ 1 w 4"/>
                <a:gd name="T5" fmla="*/ 3 h 4"/>
                <a:gd name="T6" fmla="*/ 4 w 4"/>
                <a:gd name="T7" fmla="*/ 0 h 4"/>
                <a:gd name="T8" fmla="*/ 4 w 4"/>
                <a:gd name="T9" fmla="*/ 1 h 4"/>
                <a:gd name="T10" fmla="*/ 1 w 4"/>
                <a:gd name="T11" fmla="*/ 4 h 4"/>
                <a:gd name="T12" fmla="*/ 0 w 4"/>
                <a:gd name="T13" fmla="*/ 3 h 4"/>
              </a:gdLst>
              <a:ahLst/>
              <a:cxnLst>
                <a:cxn ang="0">
                  <a:pos x="T0" y="T1"/>
                </a:cxn>
                <a:cxn ang="0">
                  <a:pos x="T2" y="T3"/>
                </a:cxn>
                <a:cxn ang="0">
                  <a:pos x="T4" y="T5"/>
                </a:cxn>
                <a:cxn ang="0">
                  <a:pos x="T6" y="T7"/>
                </a:cxn>
                <a:cxn ang="0">
                  <a:pos x="T8" y="T9"/>
                </a:cxn>
                <a:cxn ang="0">
                  <a:pos x="T10" y="T11"/>
                </a:cxn>
                <a:cxn ang="0">
                  <a:pos x="T12" y="T13"/>
                </a:cxn>
              </a:cxnLst>
              <a:rect l="0" t="0" r="r" b="b"/>
              <a:pathLst>
                <a:path w="4" h="4">
                  <a:moveTo>
                    <a:pt x="0" y="3"/>
                  </a:moveTo>
                  <a:lnTo>
                    <a:pt x="0" y="3"/>
                  </a:lnTo>
                  <a:lnTo>
                    <a:pt x="1" y="3"/>
                  </a:lnTo>
                  <a:cubicBezTo>
                    <a:pt x="2" y="2"/>
                    <a:pt x="3" y="1"/>
                    <a:pt x="4" y="0"/>
                  </a:cubicBezTo>
                  <a:lnTo>
                    <a:pt x="4" y="1"/>
                  </a:lnTo>
                  <a:cubicBezTo>
                    <a:pt x="3" y="2"/>
                    <a:pt x="2" y="3"/>
                    <a:pt x="1" y="4"/>
                  </a:cubicBezTo>
                  <a:lnTo>
                    <a:pt x="0" y="3"/>
                  </a:ln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384" name="Freeform 1411">
              <a:extLst>
                <a:ext uri="{FF2B5EF4-FFF2-40B4-BE49-F238E27FC236}">
                  <a16:creationId xmlns:a16="http://schemas.microsoft.com/office/drawing/2014/main" id="{7C7BF0C5-E481-4E70-BEA4-C44C6F8763F1}"/>
                </a:ext>
              </a:extLst>
            </p:cNvPr>
            <p:cNvSpPr>
              <a:spLocks/>
            </p:cNvSpPr>
            <p:nvPr userDrawn="1"/>
          </p:nvSpPr>
          <p:spPr bwMode="auto">
            <a:xfrm>
              <a:off x="279" y="200"/>
              <a:ext cx="0" cy="0"/>
            </a:xfrm>
            <a:custGeom>
              <a:avLst/>
              <a:gdLst>
                <a:gd name="T0" fmla="*/ 0 w 1"/>
                <a:gd name="T1" fmla="*/ 0 w 1"/>
                <a:gd name="T2" fmla="*/ 1 w 1"/>
                <a:gd name="T3" fmla="*/ 0 w 1"/>
                <a:gd name="T4" fmla="*/ 0 w 1"/>
              </a:gdLst>
              <a:ahLst/>
              <a:cxnLst>
                <a:cxn ang="0">
                  <a:pos x="T0" y="0"/>
                </a:cxn>
                <a:cxn ang="0">
                  <a:pos x="T1" y="0"/>
                </a:cxn>
                <a:cxn ang="0">
                  <a:pos x="T2" y="0"/>
                </a:cxn>
                <a:cxn ang="0">
                  <a:pos x="T3" y="0"/>
                </a:cxn>
                <a:cxn ang="0">
                  <a:pos x="T4" y="0"/>
                </a:cxn>
              </a:cxnLst>
              <a:rect l="0" t="0" r="r" b="b"/>
              <a:pathLst>
                <a:path w="1">
                  <a:moveTo>
                    <a:pt x="0" y="0"/>
                  </a:moveTo>
                  <a:lnTo>
                    <a:pt x="0" y="0"/>
                  </a:lnTo>
                  <a:lnTo>
                    <a:pt x="1" y="0"/>
                  </a:lnTo>
                  <a:lnTo>
                    <a:pt x="0" y="0"/>
                  </a:lnTo>
                  <a:lnTo>
                    <a:pt x="0" y="0"/>
                  </a:ln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385" name="Freeform 1412">
              <a:extLst>
                <a:ext uri="{FF2B5EF4-FFF2-40B4-BE49-F238E27FC236}">
                  <a16:creationId xmlns:a16="http://schemas.microsoft.com/office/drawing/2014/main" id="{02A8DA8D-DA6F-47B4-AA61-512BABC04EEF}"/>
                </a:ext>
              </a:extLst>
            </p:cNvPr>
            <p:cNvSpPr>
              <a:spLocks/>
            </p:cNvSpPr>
            <p:nvPr userDrawn="1"/>
          </p:nvSpPr>
          <p:spPr bwMode="auto">
            <a:xfrm>
              <a:off x="279" y="199"/>
              <a:ext cx="2" cy="3"/>
            </a:xfrm>
            <a:custGeom>
              <a:avLst/>
              <a:gdLst>
                <a:gd name="T0" fmla="*/ 1 w 5"/>
                <a:gd name="T1" fmla="*/ 1 h 6"/>
                <a:gd name="T2" fmla="*/ 1 w 5"/>
                <a:gd name="T3" fmla="*/ 1 h 6"/>
                <a:gd name="T4" fmla="*/ 3 w 5"/>
                <a:gd name="T5" fmla="*/ 0 h 6"/>
                <a:gd name="T6" fmla="*/ 5 w 5"/>
                <a:gd name="T7" fmla="*/ 3 h 6"/>
                <a:gd name="T8" fmla="*/ 2 w 5"/>
                <a:gd name="T9" fmla="*/ 6 h 6"/>
                <a:gd name="T10" fmla="*/ 0 w 5"/>
                <a:gd name="T11" fmla="*/ 3 h 6"/>
                <a:gd name="T12" fmla="*/ 1 w 5"/>
                <a:gd name="T13" fmla="*/ 1 h 6"/>
              </a:gdLst>
              <a:ahLst/>
              <a:cxnLst>
                <a:cxn ang="0">
                  <a:pos x="T0" y="T1"/>
                </a:cxn>
                <a:cxn ang="0">
                  <a:pos x="T2" y="T3"/>
                </a:cxn>
                <a:cxn ang="0">
                  <a:pos x="T4" y="T5"/>
                </a:cxn>
                <a:cxn ang="0">
                  <a:pos x="T6" y="T7"/>
                </a:cxn>
                <a:cxn ang="0">
                  <a:pos x="T8" y="T9"/>
                </a:cxn>
                <a:cxn ang="0">
                  <a:pos x="T10" y="T11"/>
                </a:cxn>
                <a:cxn ang="0">
                  <a:pos x="T12" y="T13"/>
                </a:cxn>
              </a:cxnLst>
              <a:rect l="0" t="0" r="r" b="b"/>
              <a:pathLst>
                <a:path w="5" h="6">
                  <a:moveTo>
                    <a:pt x="1" y="1"/>
                  </a:moveTo>
                  <a:lnTo>
                    <a:pt x="1" y="1"/>
                  </a:lnTo>
                  <a:cubicBezTo>
                    <a:pt x="2" y="1"/>
                    <a:pt x="2" y="1"/>
                    <a:pt x="3" y="0"/>
                  </a:cubicBezTo>
                  <a:cubicBezTo>
                    <a:pt x="3" y="1"/>
                    <a:pt x="4" y="2"/>
                    <a:pt x="5" y="3"/>
                  </a:cubicBezTo>
                  <a:cubicBezTo>
                    <a:pt x="4" y="4"/>
                    <a:pt x="3" y="5"/>
                    <a:pt x="2" y="6"/>
                  </a:cubicBezTo>
                  <a:cubicBezTo>
                    <a:pt x="1" y="5"/>
                    <a:pt x="0" y="4"/>
                    <a:pt x="0" y="3"/>
                  </a:cubicBezTo>
                  <a:cubicBezTo>
                    <a:pt x="0" y="2"/>
                    <a:pt x="1" y="2"/>
                    <a:pt x="1" y="1"/>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386" name="Freeform 1413">
              <a:extLst>
                <a:ext uri="{FF2B5EF4-FFF2-40B4-BE49-F238E27FC236}">
                  <a16:creationId xmlns:a16="http://schemas.microsoft.com/office/drawing/2014/main" id="{41151326-44AF-4F2F-9B4E-D8443A612048}"/>
                </a:ext>
              </a:extLst>
            </p:cNvPr>
            <p:cNvSpPr>
              <a:spLocks/>
            </p:cNvSpPr>
            <p:nvPr userDrawn="1"/>
          </p:nvSpPr>
          <p:spPr bwMode="auto">
            <a:xfrm>
              <a:off x="281" y="199"/>
              <a:ext cx="2" cy="1"/>
            </a:xfrm>
            <a:custGeom>
              <a:avLst/>
              <a:gdLst>
                <a:gd name="T0" fmla="*/ 0 w 5"/>
                <a:gd name="T1" fmla="*/ 1 h 4"/>
                <a:gd name="T2" fmla="*/ 0 w 5"/>
                <a:gd name="T3" fmla="*/ 1 h 4"/>
                <a:gd name="T4" fmla="*/ 5 w 5"/>
                <a:gd name="T5" fmla="*/ 0 h 4"/>
                <a:gd name="T6" fmla="*/ 5 w 5"/>
                <a:gd name="T7" fmla="*/ 1 h 4"/>
                <a:gd name="T8" fmla="*/ 2 w 5"/>
                <a:gd name="T9" fmla="*/ 4 h 4"/>
                <a:gd name="T10" fmla="*/ 0 w 5"/>
                <a:gd name="T11" fmla="*/ 1 h 4"/>
              </a:gdLst>
              <a:ahLst/>
              <a:cxnLst>
                <a:cxn ang="0">
                  <a:pos x="T0" y="T1"/>
                </a:cxn>
                <a:cxn ang="0">
                  <a:pos x="T2" y="T3"/>
                </a:cxn>
                <a:cxn ang="0">
                  <a:pos x="T4" y="T5"/>
                </a:cxn>
                <a:cxn ang="0">
                  <a:pos x="T6" y="T7"/>
                </a:cxn>
                <a:cxn ang="0">
                  <a:pos x="T8" y="T9"/>
                </a:cxn>
                <a:cxn ang="0">
                  <a:pos x="T10" y="T11"/>
                </a:cxn>
              </a:cxnLst>
              <a:rect l="0" t="0" r="r" b="b"/>
              <a:pathLst>
                <a:path w="5" h="4">
                  <a:moveTo>
                    <a:pt x="0" y="1"/>
                  </a:moveTo>
                  <a:lnTo>
                    <a:pt x="0" y="1"/>
                  </a:lnTo>
                  <a:cubicBezTo>
                    <a:pt x="2" y="1"/>
                    <a:pt x="3" y="0"/>
                    <a:pt x="5" y="0"/>
                  </a:cubicBezTo>
                  <a:lnTo>
                    <a:pt x="5" y="1"/>
                  </a:lnTo>
                  <a:cubicBezTo>
                    <a:pt x="4" y="2"/>
                    <a:pt x="3" y="3"/>
                    <a:pt x="2" y="4"/>
                  </a:cubicBezTo>
                  <a:cubicBezTo>
                    <a:pt x="2" y="3"/>
                    <a:pt x="1" y="2"/>
                    <a:pt x="0" y="1"/>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387" name="Freeform 1414">
              <a:extLst>
                <a:ext uri="{FF2B5EF4-FFF2-40B4-BE49-F238E27FC236}">
                  <a16:creationId xmlns:a16="http://schemas.microsoft.com/office/drawing/2014/main" id="{D327A820-3C2E-4014-AC30-0093706C868E}"/>
                </a:ext>
              </a:extLst>
            </p:cNvPr>
            <p:cNvSpPr>
              <a:spLocks/>
            </p:cNvSpPr>
            <p:nvPr userDrawn="1"/>
          </p:nvSpPr>
          <p:spPr bwMode="auto">
            <a:xfrm>
              <a:off x="282" y="200"/>
              <a:ext cx="1" cy="2"/>
            </a:xfrm>
            <a:custGeom>
              <a:avLst/>
              <a:gdLst>
                <a:gd name="T0" fmla="*/ 2 w 3"/>
                <a:gd name="T1" fmla="*/ 0 h 6"/>
                <a:gd name="T2" fmla="*/ 2 w 3"/>
                <a:gd name="T3" fmla="*/ 0 h 6"/>
                <a:gd name="T4" fmla="*/ 3 w 3"/>
                <a:gd name="T5" fmla="*/ 5 h 6"/>
                <a:gd name="T6" fmla="*/ 2 w 3"/>
                <a:gd name="T7" fmla="*/ 6 h 6"/>
                <a:gd name="T8" fmla="*/ 0 w 3"/>
                <a:gd name="T9" fmla="*/ 2 h 6"/>
                <a:gd name="T10" fmla="*/ 2 w 3"/>
                <a:gd name="T11" fmla="*/ 0 h 6"/>
              </a:gdLst>
              <a:ahLst/>
              <a:cxnLst>
                <a:cxn ang="0">
                  <a:pos x="T0" y="T1"/>
                </a:cxn>
                <a:cxn ang="0">
                  <a:pos x="T2" y="T3"/>
                </a:cxn>
                <a:cxn ang="0">
                  <a:pos x="T4" y="T5"/>
                </a:cxn>
                <a:cxn ang="0">
                  <a:pos x="T6" y="T7"/>
                </a:cxn>
                <a:cxn ang="0">
                  <a:pos x="T8" y="T9"/>
                </a:cxn>
                <a:cxn ang="0">
                  <a:pos x="T10" y="T11"/>
                </a:cxn>
              </a:cxnLst>
              <a:rect l="0" t="0" r="r" b="b"/>
              <a:pathLst>
                <a:path w="3" h="6">
                  <a:moveTo>
                    <a:pt x="2" y="0"/>
                  </a:moveTo>
                  <a:lnTo>
                    <a:pt x="2" y="0"/>
                  </a:lnTo>
                  <a:lnTo>
                    <a:pt x="3" y="5"/>
                  </a:lnTo>
                  <a:lnTo>
                    <a:pt x="2" y="6"/>
                  </a:lnTo>
                  <a:cubicBezTo>
                    <a:pt x="1" y="5"/>
                    <a:pt x="0" y="3"/>
                    <a:pt x="0" y="2"/>
                  </a:cubicBezTo>
                  <a:cubicBezTo>
                    <a:pt x="0" y="2"/>
                    <a:pt x="1" y="1"/>
                    <a:pt x="2" y="0"/>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388" name="Freeform 1415">
              <a:extLst>
                <a:ext uri="{FF2B5EF4-FFF2-40B4-BE49-F238E27FC236}">
                  <a16:creationId xmlns:a16="http://schemas.microsoft.com/office/drawing/2014/main" id="{AA2F5895-8A58-4482-81C0-9897154FF66B}"/>
                </a:ext>
              </a:extLst>
            </p:cNvPr>
            <p:cNvSpPr>
              <a:spLocks/>
            </p:cNvSpPr>
            <p:nvPr userDrawn="1"/>
          </p:nvSpPr>
          <p:spPr bwMode="auto">
            <a:xfrm>
              <a:off x="283" y="202"/>
              <a:ext cx="0" cy="1"/>
            </a:xfrm>
            <a:custGeom>
              <a:avLst/>
              <a:gdLst>
                <a:gd name="T0" fmla="*/ 0 h 1"/>
                <a:gd name="T1" fmla="*/ 0 h 1"/>
                <a:gd name="T2" fmla="*/ 1 h 1"/>
                <a:gd name="T3" fmla="*/ 0 h 1"/>
                <a:gd name="T4" fmla="*/ 0 h 1"/>
              </a:gdLst>
              <a:ahLst/>
              <a:cxnLst>
                <a:cxn ang="0">
                  <a:pos x="0" y="T0"/>
                </a:cxn>
                <a:cxn ang="0">
                  <a:pos x="0" y="T1"/>
                </a:cxn>
                <a:cxn ang="0">
                  <a:pos x="0" y="T2"/>
                </a:cxn>
                <a:cxn ang="0">
                  <a:pos x="0" y="T3"/>
                </a:cxn>
                <a:cxn ang="0">
                  <a:pos x="0" y="T4"/>
                </a:cxn>
              </a:cxnLst>
              <a:rect l="0" t="0" r="r" b="b"/>
              <a:pathLst>
                <a:path h="1">
                  <a:moveTo>
                    <a:pt x="0" y="0"/>
                  </a:moveTo>
                  <a:lnTo>
                    <a:pt x="0" y="0"/>
                  </a:lnTo>
                  <a:lnTo>
                    <a:pt x="0" y="1"/>
                  </a:lnTo>
                  <a:lnTo>
                    <a:pt x="0" y="0"/>
                  </a:lnTo>
                  <a:lnTo>
                    <a:pt x="0" y="0"/>
                  </a:ln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389" name="Freeform 1416">
              <a:extLst>
                <a:ext uri="{FF2B5EF4-FFF2-40B4-BE49-F238E27FC236}">
                  <a16:creationId xmlns:a16="http://schemas.microsoft.com/office/drawing/2014/main" id="{ED95070A-C050-41F6-8147-04BCEF940B16}"/>
                </a:ext>
              </a:extLst>
            </p:cNvPr>
            <p:cNvSpPr>
              <a:spLocks/>
            </p:cNvSpPr>
            <p:nvPr userDrawn="1"/>
          </p:nvSpPr>
          <p:spPr bwMode="auto">
            <a:xfrm>
              <a:off x="281" y="203"/>
              <a:ext cx="3" cy="2"/>
            </a:xfrm>
            <a:custGeom>
              <a:avLst/>
              <a:gdLst>
                <a:gd name="T0" fmla="*/ 5 w 5"/>
                <a:gd name="T1" fmla="*/ 1 h 6"/>
                <a:gd name="T2" fmla="*/ 5 w 5"/>
                <a:gd name="T3" fmla="*/ 1 h 6"/>
                <a:gd name="T4" fmla="*/ 5 w 5"/>
                <a:gd name="T5" fmla="*/ 3 h 6"/>
                <a:gd name="T6" fmla="*/ 3 w 5"/>
                <a:gd name="T7" fmla="*/ 6 h 6"/>
                <a:gd name="T8" fmla="*/ 0 w 5"/>
                <a:gd name="T9" fmla="*/ 3 h 6"/>
                <a:gd name="T10" fmla="*/ 3 w 5"/>
                <a:gd name="T11" fmla="*/ 0 h 6"/>
                <a:gd name="T12" fmla="*/ 5 w 5"/>
                <a:gd name="T13" fmla="*/ 1 h 6"/>
              </a:gdLst>
              <a:ahLst/>
              <a:cxnLst>
                <a:cxn ang="0">
                  <a:pos x="T0" y="T1"/>
                </a:cxn>
                <a:cxn ang="0">
                  <a:pos x="T2" y="T3"/>
                </a:cxn>
                <a:cxn ang="0">
                  <a:pos x="T4" y="T5"/>
                </a:cxn>
                <a:cxn ang="0">
                  <a:pos x="T6" y="T7"/>
                </a:cxn>
                <a:cxn ang="0">
                  <a:pos x="T8" y="T9"/>
                </a:cxn>
                <a:cxn ang="0">
                  <a:pos x="T10" y="T11"/>
                </a:cxn>
                <a:cxn ang="0">
                  <a:pos x="T12" y="T13"/>
                </a:cxn>
              </a:cxnLst>
              <a:rect l="0" t="0" r="r" b="b"/>
              <a:pathLst>
                <a:path w="5" h="6">
                  <a:moveTo>
                    <a:pt x="5" y="1"/>
                  </a:moveTo>
                  <a:lnTo>
                    <a:pt x="5" y="1"/>
                  </a:lnTo>
                  <a:lnTo>
                    <a:pt x="5" y="3"/>
                  </a:lnTo>
                  <a:cubicBezTo>
                    <a:pt x="4" y="4"/>
                    <a:pt x="4" y="5"/>
                    <a:pt x="3" y="6"/>
                  </a:cubicBezTo>
                  <a:cubicBezTo>
                    <a:pt x="2" y="5"/>
                    <a:pt x="1" y="4"/>
                    <a:pt x="0" y="3"/>
                  </a:cubicBezTo>
                  <a:cubicBezTo>
                    <a:pt x="1" y="2"/>
                    <a:pt x="2" y="1"/>
                    <a:pt x="3" y="0"/>
                  </a:cubicBezTo>
                  <a:cubicBezTo>
                    <a:pt x="4" y="0"/>
                    <a:pt x="4" y="1"/>
                    <a:pt x="5" y="1"/>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390" name="Freeform 1417">
              <a:extLst>
                <a:ext uri="{FF2B5EF4-FFF2-40B4-BE49-F238E27FC236}">
                  <a16:creationId xmlns:a16="http://schemas.microsoft.com/office/drawing/2014/main" id="{D5AE5F06-EF83-4873-AF5F-F838FFFF4EAB}"/>
                </a:ext>
              </a:extLst>
            </p:cNvPr>
            <p:cNvSpPr>
              <a:spLocks/>
            </p:cNvSpPr>
            <p:nvPr userDrawn="1"/>
          </p:nvSpPr>
          <p:spPr bwMode="auto">
            <a:xfrm>
              <a:off x="283" y="205"/>
              <a:ext cx="1" cy="2"/>
            </a:xfrm>
            <a:custGeom>
              <a:avLst/>
              <a:gdLst>
                <a:gd name="T0" fmla="*/ 2 w 3"/>
                <a:gd name="T1" fmla="*/ 0 h 5"/>
                <a:gd name="T2" fmla="*/ 2 w 3"/>
                <a:gd name="T3" fmla="*/ 0 h 5"/>
                <a:gd name="T4" fmla="*/ 3 w 3"/>
                <a:gd name="T5" fmla="*/ 5 h 5"/>
                <a:gd name="T6" fmla="*/ 0 w 3"/>
                <a:gd name="T7" fmla="*/ 2 h 5"/>
                <a:gd name="T8" fmla="*/ 2 w 3"/>
                <a:gd name="T9" fmla="*/ 0 h 5"/>
              </a:gdLst>
              <a:ahLst/>
              <a:cxnLst>
                <a:cxn ang="0">
                  <a:pos x="T0" y="T1"/>
                </a:cxn>
                <a:cxn ang="0">
                  <a:pos x="T2" y="T3"/>
                </a:cxn>
                <a:cxn ang="0">
                  <a:pos x="T4" y="T5"/>
                </a:cxn>
                <a:cxn ang="0">
                  <a:pos x="T6" y="T7"/>
                </a:cxn>
                <a:cxn ang="0">
                  <a:pos x="T8" y="T9"/>
                </a:cxn>
              </a:cxnLst>
              <a:rect l="0" t="0" r="r" b="b"/>
              <a:pathLst>
                <a:path w="3" h="5">
                  <a:moveTo>
                    <a:pt x="2" y="0"/>
                  </a:moveTo>
                  <a:lnTo>
                    <a:pt x="2" y="0"/>
                  </a:lnTo>
                  <a:lnTo>
                    <a:pt x="3" y="5"/>
                  </a:lnTo>
                  <a:cubicBezTo>
                    <a:pt x="2" y="4"/>
                    <a:pt x="1" y="3"/>
                    <a:pt x="0" y="2"/>
                  </a:cubicBezTo>
                  <a:cubicBezTo>
                    <a:pt x="1" y="1"/>
                    <a:pt x="2" y="1"/>
                    <a:pt x="2" y="0"/>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391" name="Freeform 1418">
              <a:extLst>
                <a:ext uri="{FF2B5EF4-FFF2-40B4-BE49-F238E27FC236}">
                  <a16:creationId xmlns:a16="http://schemas.microsoft.com/office/drawing/2014/main" id="{33951CC0-47B5-4022-B8BE-078F6550E955}"/>
                </a:ext>
              </a:extLst>
            </p:cNvPr>
            <p:cNvSpPr>
              <a:spLocks/>
            </p:cNvSpPr>
            <p:nvPr userDrawn="1"/>
          </p:nvSpPr>
          <p:spPr bwMode="auto">
            <a:xfrm>
              <a:off x="283" y="207"/>
              <a:ext cx="2" cy="3"/>
            </a:xfrm>
            <a:custGeom>
              <a:avLst/>
              <a:gdLst>
                <a:gd name="T0" fmla="*/ 2 w 3"/>
                <a:gd name="T1" fmla="*/ 0 h 5"/>
                <a:gd name="T2" fmla="*/ 2 w 3"/>
                <a:gd name="T3" fmla="*/ 0 h 5"/>
                <a:gd name="T4" fmla="*/ 3 w 3"/>
                <a:gd name="T5" fmla="*/ 4 h 5"/>
                <a:gd name="T6" fmla="*/ 3 w 3"/>
                <a:gd name="T7" fmla="*/ 4 h 5"/>
                <a:gd name="T8" fmla="*/ 2 w 3"/>
                <a:gd name="T9" fmla="*/ 4 h 5"/>
                <a:gd name="T10" fmla="*/ 2 w 3"/>
                <a:gd name="T11" fmla="*/ 5 h 5"/>
                <a:gd name="T12" fmla="*/ 0 w 3"/>
                <a:gd name="T13" fmla="*/ 2 h 5"/>
                <a:gd name="T14" fmla="*/ 2 w 3"/>
                <a:gd name="T15" fmla="*/ 0 h 5"/>
                <a:gd name="T16" fmla="*/ 2 w 3"/>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5">
                  <a:moveTo>
                    <a:pt x="2" y="0"/>
                  </a:moveTo>
                  <a:lnTo>
                    <a:pt x="2" y="0"/>
                  </a:lnTo>
                  <a:lnTo>
                    <a:pt x="3" y="4"/>
                  </a:lnTo>
                  <a:lnTo>
                    <a:pt x="3" y="4"/>
                  </a:lnTo>
                  <a:lnTo>
                    <a:pt x="2" y="4"/>
                  </a:lnTo>
                  <a:lnTo>
                    <a:pt x="2" y="5"/>
                  </a:lnTo>
                  <a:cubicBezTo>
                    <a:pt x="1" y="4"/>
                    <a:pt x="0" y="3"/>
                    <a:pt x="0" y="2"/>
                  </a:cubicBezTo>
                  <a:cubicBezTo>
                    <a:pt x="0" y="1"/>
                    <a:pt x="1" y="0"/>
                    <a:pt x="2" y="0"/>
                  </a:cubicBezTo>
                  <a:lnTo>
                    <a:pt x="2" y="0"/>
                  </a:ln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392" name="Freeform 1419">
              <a:extLst>
                <a:ext uri="{FF2B5EF4-FFF2-40B4-BE49-F238E27FC236}">
                  <a16:creationId xmlns:a16="http://schemas.microsoft.com/office/drawing/2014/main" id="{0FC266B5-3619-4D06-B30A-B15C34C48705}"/>
                </a:ext>
              </a:extLst>
            </p:cNvPr>
            <p:cNvSpPr>
              <a:spLocks/>
            </p:cNvSpPr>
            <p:nvPr userDrawn="1"/>
          </p:nvSpPr>
          <p:spPr bwMode="auto">
            <a:xfrm>
              <a:off x="284" y="210"/>
              <a:ext cx="1" cy="0"/>
            </a:xfrm>
            <a:custGeom>
              <a:avLst/>
              <a:gdLst>
                <a:gd name="T0" fmla="*/ 0 w 1"/>
                <a:gd name="T1" fmla="*/ 1 h 2"/>
                <a:gd name="T2" fmla="*/ 0 w 1"/>
                <a:gd name="T3" fmla="*/ 1 h 2"/>
                <a:gd name="T4" fmla="*/ 0 w 1"/>
                <a:gd name="T5" fmla="*/ 0 h 2"/>
                <a:gd name="T6" fmla="*/ 1 w 1"/>
                <a:gd name="T7" fmla="*/ 2 h 2"/>
                <a:gd name="T8" fmla="*/ 0 w 1"/>
                <a:gd name="T9" fmla="*/ 1 h 2"/>
              </a:gdLst>
              <a:ahLst/>
              <a:cxnLst>
                <a:cxn ang="0">
                  <a:pos x="T0" y="T1"/>
                </a:cxn>
                <a:cxn ang="0">
                  <a:pos x="T2" y="T3"/>
                </a:cxn>
                <a:cxn ang="0">
                  <a:pos x="T4" y="T5"/>
                </a:cxn>
                <a:cxn ang="0">
                  <a:pos x="T6" y="T7"/>
                </a:cxn>
                <a:cxn ang="0">
                  <a:pos x="T8" y="T9"/>
                </a:cxn>
              </a:cxnLst>
              <a:rect l="0" t="0" r="r" b="b"/>
              <a:pathLst>
                <a:path w="1" h="2">
                  <a:moveTo>
                    <a:pt x="0" y="1"/>
                  </a:moveTo>
                  <a:lnTo>
                    <a:pt x="0" y="1"/>
                  </a:lnTo>
                  <a:lnTo>
                    <a:pt x="0" y="0"/>
                  </a:lnTo>
                  <a:cubicBezTo>
                    <a:pt x="0" y="1"/>
                    <a:pt x="1" y="1"/>
                    <a:pt x="1" y="2"/>
                  </a:cubicBezTo>
                  <a:cubicBezTo>
                    <a:pt x="1" y="1"/>
                    <a:pt x="0" y="1"/>
                    <a:pt x="0" y="1"/>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393" name="Freeform 1420">
              <a:extLst>
                <a:ext uri="{FF2B5EF4-FFF2-40B4-BE49-F238E27FC236}">
                  <a16:creationId xmlns:a16="http://schemas.microsoft.com/office/drawing/2014/main" id="{995447B4-16FB-4A16-9857-7F7DA61359D7}"/>
                </a:ext>
              </a:extLst>
            </p:cNvPr>
            <p:cNvSpPr>
              <a:spLocks/>
            </p:cNvSpPr>
            <p:nvPr userDrawn="1"/>
          </p:nvSpPr>
          <p:spPr bwMode="auto">
            <a:xfrm>
              <a:off x="280" y="214"/>
              <a:ext cx="0" cy="0"/>
            </a:xfrm>
            <a:custGeom>
              <a:avLst/>
              <a:gdLst>
                <a:gd name="T0" fmla="*/ 0 w 1"/>
                <a:gd name="T1" fmla="*/ 1 h 1"/>
                <a:gd name="T2" fmla="*/ 0 w 1"/>
                <a:gd name="T3" fmla="*/ 1 h 1"/>
                <a:gd name="T4" fmla="*/ 1 w 1"/>
                <a:gd name="T5" fmla="*/ 0 h 1"/>
                <a:gd name="T6" fmla="*/ 1 w 1"/>
                <a:gd name="T7" fmla="*/ 0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lnTo>
                    <a:pt x="0" y="1"/>
                  </a:lnTo>
                  <a:lnTo>
                    <a:pt x="1" y="0"/>
                  </a:lnTo>
                  <a:lnTo>
                    <a:pt x="1" y="0"/>
                  </a:lnTo>
                  <a:cubicBezTo>
                    <a:pt x="1" y="0"/>
                    <a:pt x="0" y="1"/>
                    <a:pt x="0" y="1"/>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394" name="Freeform 1421">
              <a:extLst>
                <a:ext uri="{FF2B5EF4-FFF2-40B4-BE49-F238E27FC236}">
                  <a16:creationId xmlns:a16="http://schemas.microsoft.com/office/drawing/2014/main" id="{087F7F3F-EAFF-4A69-BC11-0DFCF43F7924}"/>
                </a:ext>
              </a:extLst>
            </p:cNvPr>
            <p:cNvSpPr>
              <a:spLocks/>
            </p:cNvSpPr>
            <p:nvPr userDrawn="1"/>
          </p:nvSpPr>
          <p:spPr bwMode="auto">
            <a:xfrm>
              <a:off x="278" y="213"/>
              <a:ext cx="2" cy="1"/>
            </a:xfrm>
            <a:custGeom>
              <a:avLst/>
              <a:gdLst>
                <a:gd name="T0" fmla="*/ 3 w 3"/>
                <a:gd name="T1" fmla="*/ 2 h 3"/>
                <a:gd name="T2" fmla="*/ 3 w 3"/>
                <a:gd name="T3" fmla="*/ 2 h 3"/>
                <a:gd name="T4" fmla="*/ 2 w 3"/>
                <a:gd name="T5" fmla="*/ 3 h 3"/>
                <a:gd name="T6" fmla="*/ 2 w 3"/>
                <a:gd name="T7" fmla="*/ 3 h 3"/>
                <a:gd name="T8" fmla="*/ 1 w 3"/>
                <a:gd name="T9" fmla="*/ 3 h 3"/>
                <a:gd name="T10" fmla="*/ 0 w 3"/>
                <a:gd name="T11" fmla="*/ 0 h 3"/>
                <a:gd name="T12" fmla="*/ 3 w 3"/>
                <a:gd name="T13" fmla="*/ 2 h 3"/>
              </a:gdLst>
              <a:ahLst/>
              <a:cxnLst>
                <a:cxn ang="0">
                  <a:pos x="T0" y="T1"/>
                </a:cxn>
                <a:cxn ang="0">
                  <a:pos x="T2" y="T3"/>
                </a:cxn>
                <a:cxn ang="0">
                  <a:pos x="T4" y="T5"/>
                </a:cxn>
                <a:cxn ang="0">
                  <a:pos x="T6" y="T7"/>
                </a:cxn>
                <a:cxn ang="0">
                  <a:pos x="T8" y="T9"/>
                </a:cxn>
                <a:cxn ang="0">
                  <a:pos x="T10" y="T11"/>
                </a:cxn>
                <a:cxn ang="0">
                  <a:pos x="T12" y="T13"/>
                </a:cxn>
              </a:cxnLst>
              <a:rect l="0" t="0" r="r" b="b"/>
              <a:pathLst>
                <a:path w="3" h="3">
                  <a:moveTo>
                    <a:pt x="3" y="2"/>
                  </a:moveTo>
                  <a:lnTo>
                    <a:pt x="3" y="2"/>
                  </a:lnTo>
                  <a:cubicBezTo>
                    <a:pt x="3" y="2"/>
                    <a:pt x="3" y="3"/>
                    <a:pt x="2" y="3"/>
                  </a:cubicBezTo>
                  <a:lnTo>
                    <a:pt x="2" y="3"/>
                  </a:lnTo>
                  <a:lnTo>
                    <a:pt x="1" y="3"/>
                  </a:lnTo>
                  <a:cubicBezTo>
                    <a:pt x="1" y="2"/>
                    <a:pt x="0" y="1"/>
                    <a:pt x="0" y="0"/>
                  </a:cubicBezTo>
                  <a:cubicBezTo>
                    <a:pt x="1" y="0"/>
                    <a:pt x="2" y="1"/>
                    <a:pt x="3" y="2"/>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395" name="Freeform 1422">
              <a:extLst>
                <a:ext uri="{FF2B5EF4-FFF2-40B4-BE49-F238E27FC236}">
                  <a16:creationId xmlns:a16="http://schemas.microsoft.com/office/drawing/2014/main" id="{EE8BAD08-0B1A-43B4-876B-CC735FD50752}"/>
                </a:ext>
              </a:extLst>
            </p:cNvPr>
            <p:cNvSpPr>
              <a:spLocks/>
            </p:cNvSpPr>
            <p:nvPr userDrawn="1"/>
          </p:nvSpPr>
          <p:spPr bwMode="auto">
            <a:xfrm>
              <a:off x="277" y="210"/>
              <a:ext cx="2" cy="2"/>
            </a:xfrm>
            <a:custGeom>
              <a:avLst/>
              <a:gdLst>
                <a:gd name="T0" fmla="*/ 1 w 3"/>
                <a:gd name="T1" fmla="*/ 5 h 6"/>
                <a:gd name="T2" fmla="*/ 1 w 3"/>
                <a:gd name="T3" fmla="*/ 5 h 6"/>
                <a:gd name="T4" fmla="*/ 0 w 3"/>
                <a:gd name="T5" fmla="*/ 2 h 6"/>
                <a:gd name="T6" fmla="*/ 1 w 3"/>
                <a:gd name="T7" fmla="*/ 0 h 6"/>
                <a:gd name="T8" fmla="*/ 3 w 3"/>
                <a:gd name="T9" fmla="*/ 2 h 6"/>
                <a:gd name="T10" fmla="*/ 2 w 3"/>
                <a:gd name="T11" fmla="*/ 6 h 6"/>
                <a:gd name="T12" fmla="*/ 1 w 3"/>
                <a:gd name="T13" fmla="*/ 5 h 6"/>
              </a:gdLst>
              <a:ahLst/>
              <a:cxnLst>
                <a:cxn ang="0">
                  <a:pos x="T0" y="T1"/>
                </a:cxn>
                <a:cxn ang="0">
                  <a:pos x="T2" y="T3"/>
                </a:cxn>
                <a:cxn ang="0">
                  <a:pos x="T4" y="T5"/>
                </a:cxn>
                <a:cxn ang="0">
                  <a:pos x="T6" y="T7"/>
                </a:cxn>
                <a:cxn ang="0">
                  <a:pos x="T8" y="T9"/>
                </a:cxn>
                <a:cxn ang="0">
                  <a:pos x="T10" y="T11"/>
                </a:cxn>
                <a:cxn ang="0">
                  <a:pos x="T12" y="T13"/>
                </a:cxn>
              </a:cxnLst>
              <a:rect l="0" t="0" r="r" b="b"/>
              <a:pathLst>
                <a:path w="3" h="6">
                  <a:moveTo>
                    <a:pt x="1" y="5"/>
                  </a:moveTo>
                  <a:lnTo>
                    <a:pt x="1" y="5"/>
                  </a:lnTo>
                  <a:cubicBezTo>
                    <a:pt x="1" y="4"/>
                    <a:pt x="0" y="3"/>
                    <a:pt x="0" y="2"/>
                  </a:cubicBezTo>
                  <a:cubicBezTo>
                    <a:pt x="0" y="1"/>
                    <a:pt x="0" y="0"/>
                    <a:pt x="1" y="0"/>
                  </a:cubicBezTo>
                  <a:cubicBezTo>
                    <a:pt x="2" y="1"/>
                    <a:pt x="2" y="1"/>
                    <a:pt x="3" y="2"/>
                  </a:cubicBezTo>
                  <a:cubicBezTo>
                    <a:pt x="3" y="3"/>
                    <a:pt x="2" y="4"/>
                    <a:pt x="2" y="6"/>
                  </a:cubicBezTo>
                  <a:lnTo>
                    <a:pt x="1" y="5"/>
                  </a:ln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396" name="Freeform 1423">
              <a:extLst>
                <a:ext uri="{FF2B5EF4-FFF2-40B4-BE49-F238E27FC236}">
                  <a16:creationId xmlns:a16="http://schemas.microsoft.com/office/drawing/2014/main" id="{C38869FC-FCC7-4E88-9695-D4A4C4B57DB0}"/>
                </a:ext>
              </a:extLst>
            </p:cNvPr>
            <p:cNvSpPr>
              <a:spLocks/>
            </p:cNvSpPr>
            <p:nvPr userDrawn="1"/>
          </p:nvSpPr>
          <p:spPr bwMode="auto">
            <a:xfrm>
              <a:off x="283" y="198"/>
              <a:ext cx="3" cy="10"/>
            </a:xfrm>
            <a:custGeom>
              <a:avLst/>
              <a:gdLst>
                <a:gd name="T0" fmla="*/ 3 w 6"/>
                <a:gd name="T1" fmla="*/ 0 h 22"/>
                <a:gd name="T2" fmla="*/ 3 w 6"/>
                <a:gd name="T3" fmla="*/ 0 h 22"/>
                <a:gd name="T4" fmla="*/ 6 w 6"/>
                <a:gd name="T5" fmla="*/ 22 h 22"/>
                <a:gd name="T6" fmla="*/ 5 w 6"/>
                <a:gd name="T7" fmla="*/ 21 h 22"/>
                <a:gd name="T8" fmla="*/ 4 w 6"/>
                <a:gd name="T9" fmla="*/ 21 h 22"/>
                <a:gd name="T10" fmla="*/ 4 w 6"/>
                <a:gd name="T11" fmla="*/ 22 h 22"/>
                <a:gd name="T12" fmla="*/ 0 w 6"/>
                <a:gd name="T13" fmla="*/ 1 h 22"/>
                <a:gd name="T14" fmla="*/ 3 w 6"/>
                <a:gd name="T15" fmla="*/ 0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22">
                  <a:moveTo>
                    <a:pt x="3" y="0"/>
                  </a:moveTo>
                  <a:lnTo>
                    <a:pt x="3" y="0"/>
                  </a:lnTo>
                  <a:lnTo>
                    <a:pt x="6" y="22"/>
                  </a:lnTo>
                  <a:cubicBezTo>
                    <a:pt x="5" y="21"/>
                    <a:pt x="5" y="21"/>
                    <a:pt x="5" y="21"/>
                  </a:cubicBezTo>
                  <a:lnTo>
                    <a:pt x="4" y="21"/>
                  </a:lnTo>
                  <a:cubicBezTo>
                    <a:pt x="4" y="21"/>
                    <a:pt x="4" y="21"/>
                    <a:pt x="4" y="22"/>
                  </a:cubicBezTo>
                  <a:lnTo>
                    <a:pt x="0" y="1"/>
                  </a:lnTo>
                  <a:cubicBezTo>
                    <a:pt x="1" y="0"/>
                    <a:pt x="2" y="0"/>
                    <a:pt x="3" y="0"/>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397" name="Freeform 1424">
              <a:extLst>
                <a:ext uri="{FF2B5EF4-FFF2-40B4-BE49-F238E27FC236}">
                  <a16:creationId xmlns:a16="http://schemas.microsoft.com/office/drawing/2014/main" id="{0D8E8A25-2412-44B3-B78E-F4DD216981E3}"/>
                </a:ext>
              </a:extLst>
            </p:cNvPr>
            <p:cNvSpPr>
              <a:spLocks/>
            </p:cNvSpPr>
            <p:nvPr userDrawn="1"/>
          </p:nvSpPr>
          <p:spPr bwMode="auto">
            <a:xfrm>
              <a:off x="281" y="201"/>
              <a:ext cx="2" cy="3"/>
            </a:xfrm>
            <a:custGeom>
              <a:avLst/>
              <a:gdLst>
                <a:gd name="T0" fmla="*/ 2 w 5"/>
                <a:gd name="T1" fmla="*/ 0 h 6"/>
                <a:gd name="T2" fmla="*/ 2 w 5"/>
                <a:gd name="T3" fmla="*/ 0 h 6"/>
                <a:gd name="T4" fmla="*/ 5 w 5"/>
                <a:gd name="T5" fmla="*/ 3 h 6"/>
                <a:gd name="T6" fmla="*/ 2 w 5"/>
                <a:gd name="T7" fmla="*/ 6 h 6"/>
                <a:gd name="T8" fmla="*/ 0 w 5"/>
                <a:gd name="T9" fmla="*/ 3 h 6"/>
                <a:gd name="T10" fmla="*/ 2 w 5"/>
                <a:gd name="T11" fmla="*/ 0 h 6"/>
              </a:gdLst>
              <a:ahLst/>
              <a:cxnLst>
                <a:cxn ang="0">
                  <a:pos x="T0" y="T1"/>
                </a:cxn>
                <a:cxn ang="0">
                  <a:pos x="T2" y="T3"/>
                </a:cxn>
                <a:cxn ang="0">
                  <a:pos x="T4" y="T5"/>
                </a:cxn>
                <a:cxn ang="0">
                  <a:pos x="T6" y="T7"/>
                </a:cxn>
                <a:cxn ang="0">
                  <a:pos x="T8" y="T9"/>
                </a:cxn>
                <a:cxn ang="0">
                  <a:pos x="T10" y="T11"/>
                </a:cxn>
              </a:cxnLst>
              <a:rect l="0" t="0" r="r" b="b"/>
              <a:pathLst>
                <a:path w="5" h="6">
                  <a:moveTo>
                    <a:pt x="2" y="0"/>
                  </a:moveTo>
                  <a:lnTo>
                    <a:pt x="2" y="0"/>
                  </a:lnTo>
                  <a:cubicBezTo>
                    <a:pt x="3" y="1"/>
                    <a:pt x="4" y="2"/>
                    <a:pt x="5" y="3"/>
                  </a:cubicBezTo>
                  <a:cubicBezTo>
                    <a:pt x="4" y="4"/>
                    <a:pt x="3" y="5"/>
                    <a:pt x="2" y="6"/>
                  </a:cubicBezTo>
                  <a:cubicBezTo>
                    <a:pt x="1" y="5"/>
                    <a:pt x="0" y="4"/>
                    <a:pt x="0" y="3"/>
                  </a:cubicBezTo>
                  <a:cubicBezTo>
                    <a:pt x="0" y="2"/>
                    <a:pt x="1" y="1"/>
                    <a:pt x="2" y="0"/>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398" name="Freeform 1425">
              <a:extLst>
                <a:ext uri="{FF2B5EF4-FFF2-40B4-BE49-F238E27FC236}">
                  <a16:creationId xmlns:a16="http://schemas.microsoft.com/office/drawing/2014/main" id="{106EDB1A-5535-4AB7-AA41-D1D953FB5E0D}"/>
                </a:ext>
              </a:extLst>
            </p:cNvPr>
            <p:cNvSpPr>
              <a:spLocks/>
            </p:cNvSpPr>
            <p:nvPr userDrawn="1"/>
          </p:nvSpPr>
          <p:spPr bwMode="auto">
            <a:xfrm>
              <a:off x="277" y="200"/>
              <a:ext cx="3" cy="4"/>
            </a:xfrm>
            <a:custGeom>
              <a:avLst/>
              <a:gdLst>
                <a:gd name="T0" fmla="*/ 3 w 6"/>
                <a:gd name="T1" fmla="*/ 7 h 7"/>
                <a:gd name="T2" fmla="*/ 3 w 6"/>
                <a:gd name="T3" fmla="*/ 7 h 7"/>
                <a:gd name="T4" fmla="*/ 0 w 6"/>
                <a:gd name="T5" fmla="*/ 4 h 7"/>
                <a:gd name="T6" fmla="*/ 3 w 6"/>
                <a:gd name="T7" fmla="*/ 0 h 7"/>
                <a:gd name="T8" fmla="*/ 6 w 6"/>
                <a:gd name="T9" fmla="*/ 4 h 7"/>
                <a:gd name="T10" fmla="*/ 3 w 6"/>
                <a:gd name="T11" fmla="*/ 7 h 7"/>
              </a:gdLst>
              <a:ahLst/>
              <a:cxnLst>
                <a:cxn ang="0">
                  <a:pos x="T0" y="T1"/>
                </a:cxn>
                <a:cxn ang="0">
                  <a:pos x="T2" y="T3"/>
                </a:cxn>
                <a:cxn ang="0">
                  <a:pos x="T4" y="T5"/>
                </a:cxn>
                <a:cxn ang="0">
                  <a:pos x="T6" y="T7"/>
                </a:cxn>
                <a:cxn ang="0">
                  <a:pos x="T8" y="T9"/>
                </a:cxn>
                <a:cxn ang="0">
                  <a:pos x="T10" y="T11"/>
                </a:cxn>
              </a:cxnLst>
              <a:rect l="0" t="0" r="r" b="b"/>
              <a:pathLst>
                <a:path w="6" h="7">
                  <a:moveTo>
                    <a:pt x="3" y="7"/>
                  </a:moveTo>
                  <a:lnTo>
                    <a:pt x="3" y="7"/>
                  </a:lnTo>
                  <a:cubicBezTo>
                    <a:pt x="2" y="6"/>
                    <a:pt x="1" y="5"/>
                    <a:pt x="0" y="4"/>
                  </a:cubicBezTo>
                  <a:cubicBezTo>
                    <a:pt x="1" y="3"/>
                    <a:pt x="2" y="2"/>
                    <a:pt x="3" y="0"/>
                  </a:cubicBezTo>
                  <a:cubicBezTo>
                    <a:pt x="4" y="1"/>
                    <a:pt x="5" y="3"/>
                    <a:pt x="6" y="4"/>
                  </a:cubicBezTo>
                  <a:cubicBezTo>
                    <a:pt x="5" y="5"/>
                    <a:pt x="4" y="6"/>
                    <a:pt x="3" y="7"/>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399" name="Freeform 1426">
              <a:extLst>
                <a:ext uri="{FF2B5EF4-FFF2-40B4-BE49-F238E27FC236}">
                  <a16:creationId xmlns:a16="http://schemas.microsoft.com/office/drawing/2014/main" id="{DFB7235A-F992-4604-8818-F693992401A7}"/>
                </a:ext>
              </a:extLst>
            </p:cNvPr>
            <p:cNvSpPr>
              <a:spLocks/>
            </p:cNvSpPr>
            <p:nvPr userDrawn="1"/>
          </p:nvSpPr>
          <p:spPr bwMode="auto">
            <a:xfrm>
              <a:off x="279" y="202"/>
              <a:ext cx="2" cy="3"/>
            </a:xfrm>
            <a:custGeom>
              <a:avLst/>
              <a:gdLst>
                <a:gd name="T0" fmla="*/ 3 w 6"/>
                <a:gd name="T1" fmla="*/ 7 h 7"/>
                <a:gd name="T2" fmla="*/ 3 w 6"/>
                <a:gd name="T3" fmla="*/ 7 h 7"/>
                <a:gd name="T4" fmla="*/ 0 w 6"/>
                <a:gd name="T5" fmla="*/ 4 h 7"/>
                <a:gd name="T6" fmla="*/ 3 w 6"/>
                <a:gd name="T7" fmla="*/ 0 h 7"/>
                <a:gd name="T8" fmla="*/ 6 w 6"/>
                <a:gd name="T9" fmla="*/ 4 h 7"/>
                <a:gd name="T10" fmla="*/ 3 w 6"/>
                <a:gd name="T11" fmla="*/ 7 h 7"/>
              </a:gdLst>
              <a:ahLst/>
              <a:cxnLst>
                <a:cxn ang="0">
                  <a:pos x="T0" y="T1"/>
                </a:cxn>
                <a:cxn ang="0">
                  <a:pos x="T2" y="T3"/>
                </a:cxn>
                <a:cxn ang="0">
                  <a:pos x="T4" y="T5"/>
                </a:cxn>
                <a:cxn ang="0">
                  <a:pos x="T6" y="T7"/>
                </a:cxn>
                <a:cxn ang="0">
                  <a:pos x="T8" y="T9"/>
                </a:cxn>
                <a:cxn ang="0">
                  <a:pos x="T10" y="T11"/>
                </a:cxn>
              </a:cxnLst>
              <a:rect l="0" t="0" r="r" b="b"/>
              <a:pathLst>
                <a:path w="6" h="7">
                  <a:moveTo>
                    <a:pt x="3" y="7"/>
                  </a:moveTo>
                  <a:lnTo>
                    <a:pt x="3" y="7"/>
                  </a:lnTo>
                  <a:cubicBezTo>
                    <a:pt x="2" y="6"/>
                    <a:pt x="1" y="5"/>
                    <a:pt x="0" y="4"/>
                  </a:cubicBezTo>
                  <a:cubicBezTo>
                    <a:pt x="1" y="3"/>
                    <a:pt x="2" y="2"/>
                    <a:pt x="3" y="0"/>
                  </a:cubicBezTo>
                  <a:cubicBezTo>
                    <a:pt x="4" y="1"/>
                    <a:pt x="5" y="3"/>
                    <a:pt x="6" y="4"/>
                  </a:cubicBezTo>
                  <a:cubicBezTo>
                    <a:pt x="5" y="5"/>
                    <a:pt x="4" y="6"/>
                    <a:pt x="3" y="7"/>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400" name="Freeform 1427">
              <a:extLst>
                <a:ext uri="{FF2B5EF4-FFF2-40B4-BE49-F238E27FC236}">
                  <a16:creationId xmlns:a16="http://schemas.microsoft.com/office/drawing/2014/main" id="{5ED11151-674A-482D-8438-31D0B5B662BF}"/>
                </a:ext>
              </a:extLst>
            </p:cNvPr>
            <p:cNvSpPr>
              <a:spLocks/>
            </p:cNvSpPr>
            <p:nvPr userDrawn="1"/>
          </p:nvSpPr>
          <p:spPr bwMode="auto">
            <a:xfrm>
              <a:off x="280" y="204"/>
              <a:ext cx="3" cy="3"/>
            </a:xfrm>
            <a:custGeom>
              <a:avLst/>
              <a:gdLst>
                <a:gd name="T0" fmla="*/ 3 w 6"/>
                <a:gd name="T1" fmla="*/ 6 h 6"/>
                <a:gd name="T2" fmla="*/ 3 w 6"/>
                <a:gd name="T3" fmla="*/ 6 h 6"/>
                <a:gd name="T4" fmla="*/ 0 w 6"/>
                <a:gd name="T5" fmla="*/ 3 h 6"/>
                <a:gd name="T6" fmla="*/ 3 w 6"/>
                <a:gd name="T7" fmla="*/ 0 h 6"/>
                <a:gd name="T8" fmla="*/ 6 w 6"/>
                <a:gd name="T9" fmla="*/ 3 h 6"/>
                <a:gd name="T10" fmla="*/ 3 w 6"/>
                <a:gd name="T11" fmla="*/ 6 h 6"/>
              </a:gdLst>
              <a:ahLst/>
              <a:cxnLst>
                <a:cxn ang="0">
                  <a:pos x="T0" y="T1"/>
                </a:cxn>
                <a:cxn ang="0">
                  <a:pos x="T2" y="T3"/>
                </a:cxn>
                <a:cxn ang="0">
                  <a:pos x="T4" y="T5"/>
                </a:cxn>
                <a:cxn ang="0">
                  <a:pos x="T6" y="T7"/>
                </a:cxn>
                <a:cxn ang="0">
                  <a:pos x="T8" y="T9"/>
                </a:cxn>
                <a:cxn ang="0">
                  <a:pos x="T10" y="T11"/>
                </a:cxn>
              </a:cxnLst>
              <a:rect l="0" t="0" r="r" b="b"/>
              <a:pathLst>
                <a:path w="6" h="6">
                  <a:moveTo>
                    <a:pt x="3" y="6"/>
                  </a:moveTo>
                  <a:lnTo>
                    <a:pt x="3" y="6"/>
                  </a:lnTo>
                  <a:cubicBezTo>
                    <a:pt x="2" y="5"/>
                    <a:pt x="1" y="4"/>
                    <a:pt x="0" y="3"/>
                  </a:cubicBezTo>
                  <a:cubicBezTo>
                    <a:pt x="1" y="2"/>
                    <a:pt x="2" y="1"/>
                    <a:pt x="3" y="0"/>
                  </a:cubicBezTo>
                  <a:cubicBezTo>
                    <a:pt x="4" y="1"/>
                    <a:pt x="5" y="2"/>
                    <a:pt x="6" y="3"/>
                  </a:cubicBezTo>
                  <a:cubicBezTo>
                    <a:pt x="5" y="4"/>
                    <a:pt x="4" y="5"/>
                    <a:pt x="3" y="6"/>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401" name="Freeform 1428">
              <a:extLst>
                <a:ext uri="{FF2B5EF4-FFF2-40B4-BE49-F238E27FC236}">
                  <a16:creationId xmlns:a16="http://schemas.microsoft.com/office/drawing/2014/main" id="{BE340434-2F48-4437-B1B4-A977B462B5C1}"/>
                </a:ext>
              </a:extLst>
            </p:cNvPr>
            <p:cNvSpPr>
              <a:spLocks/>
            </p:cNvSpPr>
            <p:nvPr userDrawn="1"/>
          </p:nvSpPr>
          <p:spPr bwMode="auto">
            <a:xfrm>
              <a:off x="281" y="206"/>
              <a:ext cx="3" cy="2"/>
            </a:xfrm>
            <a:custGeom>
              <a:avLst/>
              <a:gdLst>
                <a:gd name="T0" fmla="*/ 3 w 6"/>
                <a:gd name="T1" fmla="*/ 5 h 5"/>
                <a:gd name="T2" fmla="*/ 3 w 6"/>
                <a:gd name="T3" fmla="*/ 5 h 5"/>
                <a:gd name="T4" fmla="*/ 0 w 6"/>
                <a:gd name="T5" fmla="*/ 3 h 5"/>
                <a:gd name="T6" fmla="*/ 3 w 6"/>
                <a:gd name="T7" fmla="*/ 0 h 5"/>
                <a:gd name="T8" fmla="*/ 6 w 6"/>
                <a:gd name="T9" fmla="*/ 2 h 5"/>
                <a:gd name="T10" fmla="*/ 3 w 6"/>
                <a:gd name="T11" fmla="*/ 5 h 5"/>
              </a:gdLst>
              <a:ahLst/>
              <a:cxnLst>
                <a:cxn ang="0">
                  <a:pos x="T0" y="T1"/>
                </a:cxn>
                <a:cxn ang="0">
                  <a:pos x="T2" y="T3"/>
                </a:cxn>
                <a:cxn ang="0">
                  <a:pos x="T4" y="T5"/>
                </a:cxn>
                <a:cxn ang="0">
                  <a:pos x="T6" y="T7"/>
                </a:cxn>
                <a:cxn ang="0">
                  <a:pos x="T8" y="T9"/>
                </a:cxn>
                <a:cxn ang="0">
                  <a:pos x="T10" y="T11"/>
                </a:cxn>
              </a:cxnLst>
              <a:rect l="0" t="0" r="r" b="b"/>
              <a:pathLst>
                <a:path w="6" h="5">
                  <a:moveTo>
                    <a:pt x="3" y="5"/>
                  </a:moveTo>
                  <a:lnTo>
                    <a:pt x="3" y="5"/>
                  </a:lnTo>
                  <a:cubicBezTo>
                    <a:pt x="2" y="4"/>
                    <a:pt x="1" y="3"/>
                    <a:pt x="0" y="3"/>
                  </a:cubicBezTo>
                  <a:cubicBezTo>
                    <a:pt x="1" y="2"/>
                    <a:pt x="2" y="1"/>
                    <a:pt x="3" y="0"/>
                  </a:cubicBezTo>
                  <a:cubicBezTo>
                    <a:pt x="4" y="0"/>
                    <a:pt x="5" y="1"/>
                    <a:pt x="6" y="2"/>
                  </a:cubicBezTo>
                  <a:cubicBezTo>
                    <a:pt x="5" y="3"/>
                    <a:pt x="4" y="4"/>
                    <a:pt x="3" y="5"/>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402" name="Freeform 1429">
              <a:extLst>
                <a:ext uri="{FF2B5EF4-FFF2-40B4-BE49-F238E27FC236}">
                  <a16:creationId xmlns:a16="http://schemas.microsoft.com/office/drawing/2014/main" id="{9D655AA9-FB5B-4BF0-8A4B-F5C4DAC5329E}"/>
                </a:ext>
              </a:extLst>
            </p:cNvPr>
            <p:cNvSpPr>
              <a:spLocks/>
            </p:cNvSpPr>
            <p:nvPr userDrawn="1"/>
          </p:nvSpPr>
          <p:spPr bwMode="auto">
            <a:xfrm>
              <a:off x="277" y="202"/>
              <a:ext cx="2" cy="4"/>
            </a:xfrm>
            <a:custGeom>
              <a:avLst/>
              <a:gdLst>
                <a:gd name="T0" fmla="*/ 2 w 5"/>
                <a:gd name="T1" fmla="*/ 8 h 8"/>
                <a:gd name="T2" fmla="*/ 2 w 5"/>
                <a:gd name="T3" fmla="*/ 8 h 8"/>
                <a:gd name="T4" fmla="*/ 0 w 5"/>
                <a:gd name="T5" fmla="*/ 4 h 8"/>
                <a:gd name="T6" fmla="*/ 2 w 5"/>
                <a:gd name="T7" fmla="*/ 0 h 8"/>
                <a:gd name="T8" fmla="*/ 5 w 5"/>
                <a:gd name="T9" fmla="*/ 4 h 8"/>
                <a:gd name="T10" fmla="*/ 2 w 5"/>
                <a:gd name="T11" fmla="*/ 8 h 8"/>
              </a:gdLst>
              <a:ahLst/>
              <a:cxnLst>
                <a:cxn ang="0">
                  <a:pos x="T0" y="T1"/>
                </a:cxn>
                <a:cxn ang="0">
                  <a:pos x="T2" y="T3"/>
                </a:cxn>
                <a:cxn ang="0">
                  <a:pos x="T4" y="T5"/>
                </a:cxn>
                <a:cxn ang="0">
                  <a:pos x="T6" y="T7"/>
                </a:cxn>
                <a:cxn ang="0">
                  <a:pos x="T8" y="T9"/>
                </a:cxn>
                <a:cxn ang="0">
                  <a:pos x="T10" y="T11"/>
                </a:cxn>
              </a:cxnLst>
              <a:rect l="0" t="0" r="r" b="b"/>
              <a:pathLst>
                <a:path w="5" h="8">
                  <a:moveTo>
                    <a:pt x="2" y="8"/>
                  </a:moveTo>
                  <a:lnTo>
                    <a:pt x="2" y="8"/>
                  </a:lnTo>
                  <a:cubicBezTo>
                    <a:pt x="1" y="7"/>
                    <a:pt x="0" y="6"/>
                    <a:pt x="0" y="4"/>
                  </a:cubicBezTo>
                  <a:cubicBezTo>
                    <a:pt x="1" y="3"/>
                    <a:pt x="1" y="2"/>
                    <a:pt x="2" y="0"/>
                  </a:cubicBezTo>
                  <a:cubicBezTo>
                    <a:pt x="3" y="2"/>
                    <a:pt x="4" y="3"/>
                    <a:pt x="5" y="4"/>
                  </a:cubicBezTo>
                  <a:cubicBezTo>
                    <a:pt x="4" y="5"/>
                    <a:pt x="3" y="6"/>
                    <a:pt x="2" y="8"/>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403" name="Freeform 1430">
              <a:extLst>
                <a:ext uri="{FF2B5EF4-FFF2-40B4-BE49-F238E27FC236}">
                  <a16:creationId xmlns:a16="http://schemas.microsoft.com/office/drawing/2014/main" id="{F06DF3AA-081B-407F-BD83-83018231DC70}"/>
                </a:ext>
              </a:extLst>
            </p:cNvPr>
            <p:cNvSpPr>
              <a:spLocks/>
            </p:cNvSpPr>
            <p:nvPr userDrawn="1"/>
          </p:nvSpPr>
          <p:spPr bwMode="auto">
            <a:xfrm>
              <a:off x="277" y="204"/>
              <a:ext cx="3" cy="3"/>
            </a:xfrm>
            <a:custGeom>
              <a:avLst/>
              <a:gdLst>
                <a:gd name="T0" fmla="*/ 3 w 6"/>
                <a:gd name="T1" fmla="*/ 7 h 7"/>
                <a:gd name="T2" fmla="*/ 3 w 6"/>
                <a:gd name="T3" fmla="*/ 7 h 7"/>
                <a:gd name="T4" fmla="*/ 0 w 6"/>
                <a:gd name="T5" fmla="*/ 4 h 7"/>
                <a:gd name="T6" fmla="*/ 3 w 6"/>
                <a:gd name="T7" fmla="*/ 0 h 7"/>
                <a:gd name="T8" fmla="*/ 6 w 6"/>
                <a:gd name="T9" fmla="*/ 3 h 7"/>
                <a:gd name="T10" fmla="*/ 3 w 6"/>
                <a:gd name="T11" fmla="*/ 7 h 7"/>
              </a:gdLst>
              <a:ahLst/>
              <a:cxnLst>
                <a:cxn ang="0">
                  <a:pos x="T0" y="T1"/>
                </a:cxn>
                <a:cxn ang="0">
                  <a:pos x="T2" y="T3"/>
                </a:cxn>
                <a:cxn ang="0">
                  <a:pos x="T4" y="T5"/>
                </a:cxn>
                <a:cxn ang="0">
                  <a:pos x="T6" y="T7"/>
                </a:cxn>
                <a:cxn ang="0">
                  <a:pos x="T8" y="T9"/>
                </a:cxn>
                <a:cxn ang="0">
                  <a:pos x="T10" y="T11"/>
                </a:cxn>
              </a:cxnLst>
              <a:rect l="0" t="0" r="r" b="b"/>
              <a:pathLst>
                <a:path w="6" h="7">
                  <a:moveTo>
                    <a:pt x="3" y="7"/>
                  </a:moveTo>
                  <a:lnTo>
                    <a:pt x="3" y="7"/>
                  </a:lnTo>
                  <a:cubicBezTo>
                    <a:pt x="2" y="6"/>
                    <a:pt x="1" y="5"/>
                    <a:pt x="0" y="4"/>
                  </a:cubicBezTo>
                  <a:cubicBezTo>
                    <a:pt x="1" y="3"/>
                    <a:pt x="2" y="2"/>
                    <a:pt x="3" y="0"/>
                  </a:cubicBezTo>
                  <a:cubicBezTo>
                    <a:pt x="4" y="1"/>
                    <a:pt x="5" y="2"/>
                    <a:pt x="6" y="3"/>
                  </a:cubicBezTo>
                  <a:cubicBezTo>
                    <a:pt x="5" y="5"/>
                    <a:pt x="4" y="6"/>
                    <a:pt x="3" y="7"/>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404" name="Freeform 1431">
              <a:extLst>
                <a:ext uri="{FF2B5EF4-FFF2-40B4-BE49-F238E27FC236}">
                  <a16:creationId xmlns:a16="http://schemas.microsoft.com/office/drawing/2014/main" id="{FE2D4573-B3AC-4D4E-900E-9B2B014C981C}"/>
                </a:ext>
              </a:extLst>
            </p:cNvPr>
            <p:cNvSpPr>
              <a:spLocks/>
            </p:cNvSpPr>
            <p:nvPr userDrawn="1"/>
          </p:nvSpPr>
          <p:spPr bwMode="auto">
            <a:xfrm>
              <a:off x="279" y="206"/>
              <a:ext cx="2" cy="3"/>
            </a:xfrm>
            <a:custGeom>
              <a:avLst/>
              <a:gdLst>
                <a:gd name="T0" fmla="*/ 3 w 6"/>
                <a:gd name="T1" fmla="*/ 7 h 7"/>
                <a:gd name="T2" fmla="*/ 3 w 6"/>
                <a:gd name="T3" fmla="*/ 7 h 7"/>
                <a:gd name="T4" fmla="*/ 0 w 6"/>
                <a:gd name="T5" fmla="*/ 4 h 7"/>
                <a:gd name="T6" fmla="*/ 3 w 6"/>
                <a:gd name="T7" fmla="*/ 0 h 7"/>
                <a:gd name="T8" fmla="*/ 6 w 6"/>
                <a:gd name="T9" fmla="*/ 3 h 7"/>
                <a:gd name="T10" fmla="*/ 4 w 6"/>
                <a:gd name="T11" fmla="*/ 5 h 7"/>
                <a:gd name="T12" fmla="*/ 3 w 6"/>
                <a:gd name="T13" fmla="*/ 5 h 7"/>
                <a:gd name="T14" fmla="*/ 3 w 6"/>
                <a:gd name="T15" fmla="*/ 5 h 7"/>
                <a:gd name="T16" fmla="*/ 3 w 6"/>
                <a:gd name="T17" fmla="*/ 6 h 7"/>
                <a:gd name="T18" fmla="*/ 3 w 6"/>
                <a:gd name="T19"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7">
                  <a:moveTo>
                    <a:pt x="3" y="7"/>
                  </a:moveTo>
                  <a:lnTo>
                    <a:pt x="3" y="7"/>
                  </a:lnTo>
                  <a:cubicBezTo>
                    <a:pt x="2" y="6"/>
                    <a:pt x="1" y="5"/>
                    <a:pt x="0" y="4"/>
                  </a:cubicBezTo>
                  <a:cubicBezTo>
                    <a:pt x="1" y="2"/>
                    <a:pt x="2" y="1"/>
                    <a:pt x="3" y="0"/>
                  </a:cubicBezTo>
                  <a:cubicBezTo>
                    <a:pt x="4" y="1"/>
                    <a:pt x="5" y="2"/>
                    <a:pt x="6" y="3"/>
                  </a:cubicBezTo>
                  <a:cubicBezTo>
                    <a:pt x="5" y="4"/>
                    <a:pt x="4" y="4"/>
                    <a:pt x="4" y="5"/>
                  </a:cubicBezTo>
                  <a:lnTo>
                    <a:pt x="3" y="5"/>
                  </a:lnTo>
                  <a:lnTo>
                    <a:pt x="3" y="5"/>
                  </a:lnTo>
                  <a:cubicBezTo>
                    <a:pt x="3" y="6"/>
                    <a:pt x="3" y="6"/>
                    <a:pt x="3" y="6"/>
                  </a:cubicBezTo>
                  <a:lnTo>
                    <a:pt x="3" y="7"/>
                  </a:ln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405" name="Freeform 1432">
              <a:extLst>
                <a:ext uri="{FF2B5EF4-FFF2-40B4-BE49-F238E27FC236}">
                  <a16:creationId xmlns:a16="http://schemas.microsoft.com/office/drawing/2014/main" id="{845A1B93-69D6-4E3F-9007-E5B3556C01AB}"/>
                </a:ext>
              </a:extLst>
            </p:cNvPr>
            <p:cNvSpPr>
              <a:spLocks/>
            </p:cNvSpPr>
            <p:nvPr userDrawn="1"/>
          </p:nvSpPr>
          <p:spPr bwMode="auto">
            <a:xfrm>
              <a:off x="281" y="207"/>
              <a:ext cx="2" cy="2"/>
            </a:xfrm>
            <a:custGeom>
              <a:avLst/>
              <a:gdLst>
                <a:gd name="T0" fmla="*/ 0 w 5"/>
                <a:gd name="T1" fmla="*/ 3 h 4"/>
                <a:gd name="T2" fmla="*/ 0 w 5"/>
                <a:gd name="T3" fmla="*/ 3 h 4"/>
                <a:gd name="T4" fmla="*/ 2 w 5"/>
                <a:gd name="T5" fmla="*/ 0 h 4"/>
                <a:gd name="T6" fmla="*/ 5 w 5"/>
                <a:gd name="T7" fmla="*/ 2 h 4"/>
                <a:gd name="T8" fmla="*/ 4 w 5"/>
                <a:gd name="T9" fmla="*/ 4 h 4"/>
                <a:gd name="T10" fmla="*/ 0 w 5"/>
                <a:gd name="T11" fmla="*/ 3 h 4"/>
              </a:gdLst>
              <a:ahLst/>
              <a:cxnLst>
                <a:cxn ang="0">
                  <a:pos x="T0" y="T1"/>
                </a:cxn>
                <a:cxn ang="0">
                  <a:pos x="T2" y="T3"/>
                </a:cxn>
                <a:cxn ang="0">
                  <a:pos x="T4" y="T5"/>
                </a:cxn>
                <a:cxn ang="0">
                  <a:pos x="T6" y="T7"/>
                </a:cxn>
                <a:cxn ang="0">
                  <a:pos x="T8" y="T9"/>
                </a:cxn>
                <a:cxn ang="0">
                  <a:pos x="T10" y="T11"/>
                </a:cxn>
              </a:cxnLst>
              <a:rect l="0" t="0" r="r" b="b"/>
              <a:pathLst>
                <a:path w="5" h="4">
                  <a:moveTo>
                    <a:pt x="0" y="3"/>
                  </a:moveTo>
                  <a:lnTo>
                    <a:pt x="0" y="3"/>
                  </a:lnTo>
                  <a:cubicBezTo>
                    <a:pt x="1" y="2"/>
                    <a:pt x="1" y="1"/>
                    <a:pt x="2" y="0"/>
                  </a:cubicBezTo>
                  <a:cubicBezTo>
                    <a:pt x="3" y="1"/>
                    <a:pt x="4" y="2"/>
                    <a:pt x="5" y="2"/>
                  </a:cubicBezTo>
                  <a:lnTo>
                    <a:pt x="4" y="4"/>
                  </a:lnTo>
                  <a:cubicBezTo>
                    <a:pt x="2" y="3"/>
                    <a:pt x="1" y="3"/>
                    <a:pt x="0" y="3"/>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406" name="Rectangle 1433">
              <a:extLst>
                <a:ext uri="{FF2B5EF4-FFF2-40B4-BE49-F238E27FC236}">
                  <a16:creationId xmlns:a16="http://schemas.microsoft.com/office/drawing/2014/main" id="{04E27330-B62E-4CF4-855A-0A08714FB35E}"/>
                </a:ext>
              </a:extLst>
            </p:cNvPr>
            <p:cNvSpPr>
              <a:spLocks noChangeArrowheads="1"/>
            </p:cNvSpPr>
            <p:nvPr userDrawn="1"/>
          </p:nvSpPr>
          <p:spPr bwMode="auto">
            <a:xfrm>
              <a:off x="280" y="209"/>
              <a:ext cx="1" cy="1"/>
            </a:xfrm>
            <a:prstGeom prst="rect">
              <a:avLst/>
            </a:prstGeom>
            <a:solidFill>
              <a:srgbClr val="D5A03C"/>
            </a:solidFill>
            <a:ln w="0">
              <a:noFill/>
              <a:prstDash val="solid"/>
              <a:miter lim="800000"/>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407" name="Freeform 1434">
              <a:extLst>
                <a:ext uri="{FF2B5EF4-FFF2-40B4-BE49-F238E27FC236}">
                  <a16:creationId xmlns:a16="http://schemas.microsoft.com/office/drawing/2014/main" id="{79B8F729-F6F6-4675-81F2-687483412811}"/>
                </a:ext>
              </a:extLst>
            </p:cNvPr>
            <p:cNvSpPr>
              <a:spLocks/>
            </p:cNvSpPr>
            <p:nvPr userDrawn="1"/>
          </p:nvSpPr>
          <p:spPr bwMode="auto">
            <a:xfrm>
              <a:off x="283" y="209"/>
              <a:ext cx="1" cy="1"/>
            </a:xfrm>
            <a:custGeom>
              <a:avLst/>
              <a:gdLst>
                <a:gd name="T0" fmla="*/ 0 w 3"/>
                <a:gd name="T1" fmla="*/ 1 h 3"/>
                <a:gd name="T2" fmla="*/ 0 w 3"/>
                <a:gd name="T3" fmla="*/ 1 h 3"/>
                <a:gd name="T4" fmla="*/ 0 w 3"/>
                <a:gd name="T5" fmla="*/ 0 h 3"/>
                <a:gd name="T6" fmla="*/ 3 w 3"/>
                <a:gd name="T7" fmla="*/ 2 h 3"/>
                <a:gd name="T8" fmla="*/ 2 w 3"/>
                <a:gd name="T9" fmla="*/ 3 h 3"/>
                <a:gd name="T10" fmla="*/ 2 w 3"/>
                <a:gd name="T11" fmla="*/ 2 h 3"/>
                <a:gd name="T12" fmla="*/ 0 w 3"/>
                <a:gd name="T13" fmla="*/ 1 h 3"/>
              </a:gdLst>
              <a:ahLst/>
              <a:cxnLst>
                <a:cxn ang="0">
                  <a:pos x="T0" y="T1"/>
                </a:cxn>
                <a:cxn ang="0">
                  <a:pos x="T2" y="T3"/>
                </a:cxn>
                <a:cxn ang="0">
                  <a:pos x="T4" y="T5"/>
                </a:cxn>
                <a:cxn ang="0">
                  <a:pos x="T6" y="T7"/>
                </a:cxn>
                <a:cxn ang="0">
                  <a:pos x="T8" y="T9"/>
                </a:cxn>
                <a:cxn ang="0">
                  <a:pos x="T10" y="T11"/>
                </a:cxn>
                <a:cxn ang="0">
                  <a:pos x="T12" y="T13"/>
                </a:cxn>
              </a:cxnLst>
              <a:rect l="0" t="0" r="r" b="b"/>
              <a:pathLst>
                <a:path w="3" h="3">
                  <a:moveTo>
                    <a:pt x="0" y="1"/>
                  </a:moveTo>
                  <a:lnTo>
                    <a:pt x="0" y="1"/>
                  </a:lnTo>
                  <a:lnTo>
                    <a:pt x="0" y="0"/>
                  </a:lnTo>
                  <a:cubicBezTo>
                    <a:pt x="1" y="1"/>
                    <a:pt x="2" y="1"/>
                    <a:pt x="3" y="2"/>
                  </a:cubicBezTo>
                  <a:lnTo>
                    <a:pt x="2" y="3"/>
                  </a:lnTo>
                  <a:lnTo>
                    <a:pt x="2" y="2"/>
                  </a:lnTo>
                  <a:cubicBezTo>
                    <a:pt x="1" y="2"/>
                    <a:pt x="0" y="1"/>
                    <a:pt x="0" y="1"/>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408" name="Freeform 1435">
              <a:extLst>
                <a:ext uri="{FF2B5EF4-FFF2-40B4-BE49-F238E27FC236}">
                  <a16:creationId xmlns:a16="http://schemas.microsoft.com/office/drawing/2014/main" id="{EB0E4E54-2E3E-4AF2-BDE2-2DFEA9D32AB6}"/>
                </a:ext>
              </a:extLst>
            </p:cNvPr>
            <p:cNvSpPr>
              <a:spLocks/>
            </p:cNvSpPr>
            <p:nvPr userDrawn="1"/>
          </p:nvSpPr>
          <p:spPr bwMode="auto">
            <a:xfrm>
              <a:off x="281" y="210"/>
              <a:ext cx="0" cy="1"/>
            </a:xfrm>
            <a:custGeom>
              <a:avLst/>
              <a:gdLst>
                <a:gd name="T0" fmla="*/ 1 h 1"/>
                <a:gd name="T1" fmla="*/ 1 h 1"/>
                <a:gd name="T2" fmla="*/ 0 h 1"/>
                <a:gd name="T3" fmla="*/ 1 h 1"/>
                <a:gd name="T4" fmla="*/ 1 h 1"/>
              </a:gdLst>
              <a:ahLst/>
              <a:cxnLst>
                <a:cxn ang="0">
                  <a:pos x="0" y="T0"/>
                </a:cxn>
                <a:cxn ang="0">
                  <a:pos x="0" y="T1"/>
                </a:cxn>
                <a:cxn ang="0">
                  <a:pos x="0" y="T2"/>
                </a:cxn>
                <a:cxn ang="0">
                  <a:pos x="0" y="T3"/>
                </a:cxn>
                <a:cxn ang="0">
                  <a:pos x="0" y="T4"/>
                </a:cxn>
              </a:cxnLst>
              <a:rect l="0" t="0" r="r" b="b"/>
              <a:pathLst>
                <a:path h="1">
                  <a:moveTo>
                    <a:pt x="0" y="1"/>
                  </a:moveTo>
                  <a:lnTo>
                    <a:pt x="0" y="1"/>
                  </a:lnTo>
                  <a:lnTo>
                    <a:pt x="0" y="0"/>
                  </a:lnTo>
                  <a:lnTo>
                    <a:pt x="0" y="1"/>
                  </a:lnTo>
                  <a:lnTo>
                    <a:pt x="0" y="1"/>
                  </a:ln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409" name="Freeform 1436">
              <a:extLst>
                <a:ext uri="{FF2B5EF4-FFF2-40B4-BE49-F238E27FC236}">
                  <a16:creationId xmlns:a16="http://schemas.microsoft.com/office/drawing/2014/main" id="{F21B8EB5-4CFC-4E4B-B984-7207B32D6DAD}"/>
                </a:ext>
              </a:extLst>
            </p:cNvPr>
            <p:cNvSpPr>
              <a:spLocks/>
            </p:cNvSpPr>
            <p:nvPr userDrawn="1"/>
          </p:nvSpPr>
          <p:spPr bwMode="auto">
            <a:xfrm>
              <a:off x="281" y="212"/>
              <a:ext cx="1" cy="1"/>
            </a:xfrm>
            <a:custGeom>
              <a:avLst/>
              <a:gdLst>
                <a:gd name="T0" fmla="*/ 3 w 3"/>
                <a:gd name="T1" fmla="*/ 2 h 2"/>
                <a:gd name="T2" fmla="*/ 3 w 3"/>
                <a:gd name="T3" fmla="*/ 2 h 2"/>
                <a:gd name="T4" fmla="*/ 0 w 3"/>
                <a:gd name="T5" fmla="*/ 0 h 2"/>
                <a:gd name="T6" fmla="*/ 1 w 3"/>
                <a:gd name="T7" fmla="*/ 0 h 2"/>
                <a:gd name="T8" fmla="*/ 3 w 3"/>
                <a:gd name="T9" fmla="*/ 2 h 2"/>
                <a:gd name="T10" fmla="*/ 3 w 3"/>
                <a:gd name="T11" fmla="*/ 2 h 2"/>
              </a:gdLst>
              <a:ahLst/>
              <a:cxnLst>
                <a:cxn ang="0">
                  <a:pos x="T0" y="T1"/>
                </a:cxn>
                <a:cxn ang="0">
                  <a:pos x="T2" y="T3"/>
                </a:cxn>
                <a:cxn ang="0">
                  <a:pos x="T4" y="T5"/>
                </a:cxn>
                <a:cxn ang="0">
                  <a:pos x="T6" y="T7"/>
                </a:cxn>
                <a:cxn ang="0">
                  <a:pos x="T8" y="T9"/>
                </a:cxn>
                <a:cxn ang="0">
                  <a:pos x="T10" y="T11"/>
                </a:cxn>
              </a:cxnLst>
              <a:rect l="0" t="0" r="r" b="b"/>
              <a:pathLst>
                <a:path w="3" h="2">
                  <a:moveTo>
                    <a:pt x="3" y="2"/>
                  </a:moveTo>
                  <a:lnTo>
                    <a:pt x="3" y="2"/>
                  </a:lnTo>
                  <a:lnTo>
                    <a:pt x="0" y="0"/>
                  </a:lnTo>
                  <a:lnTo>
                    <a:pt x="1" y="0"/>
                  </a:lnTo>
                  <a:cubicBezTo>
                    <a:pt x="1" y="1"/>
                    <a:pt x="2" y="1"/>
                    <a:pt x="3" y="2"/>
                  </a:cubicBezTo>
                  <a:cubicBezTo>
                    <a:pt x="3" y="2"/>
                    <a:pt x="3" y="2"/>
                    <a:pt x="3" y="2"/>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410" name="Freeform 1437">
              <a:extLst>
                <a:ext uri="{FF2B5EF4-FFF2-40B4-BE49-F238E27FC236}">
                  <a16:creationId xmlns:a16="http://schemas.microsoft.com/office/drawing/2014/main" id="{DE52D77F-525E-4215-89A2-0424D3153F96}"/>
                </a:ext>
              </a:extLst>
            </p:cNvPr>
            <p:cNvSpPr>
              <a:spLocks/>
            </p:cNvSpPr>
            <p:nvPr userDrawn="1"/>
          </p:nvSpPr>
          <p:spPr bwMode="auto">
            <a:xfrm>
              <a:off x="277" y="206"/>
              <a:ext cx="1" cy="3"/>
            </a:xfrm>
            <a:custGeom>
              <a:avLst/>
              <a:gdLst>
                <a:gd name="T0" fmla="*/ 3 w 4"/>
                <a:gd name="T1" fmla="*/ 6 h 6"/>
                <a:gd name="T2" fmla="*/ 3 w 4"/>
                <a:gd name="T3" fmla="*/ 6 h 6"/>
                <a:gd name="T4" fmla="*/ 0 w 4"/>
                <a:gd name="T5" fmla="*/ 3 h 6"/>
                <a:gd name="T6" fmla="*/ 2 w 4"/>
                <a:gd name="T7" fmla="*/ 0 h 6"/>
                <a:gd name="T8" fmla="*/ 4 w 4"/>
                <a:gd name="T9" fmla="*/ 3 h 6"/>
                <a:gd name="T10" fmla="*/ 3 w 4"/>
                <a:gd name="T11" fmla="*/ 6 h 6"/>
              </a:gdLst>
              <a:ahLst/>
              <a:cxnLst>
                <a:cxn ang="0">
                  <a:pos x="T0" y="T1"/>
                </a:cxn>
                <a:cxn ang="0">
                  <a:pos x="T2" y="T3"/>
                </a:cxn>
                <a:cxn ang="0">
                  <a:pos x="T4" y="T5"/>
                </a:cxn>
                <a:cxn ang="0">
                  <a:pos x="T6" y="T7"/>
                </a:cxn>
                <a:cxn ang="0">
                  <a:pos x="T8" y="T9"/>
                </a:cxn>
                <a:cxn ang="0">
                  <a:pos x="T10" y="T11"/>
                </a:cxn>
              </a:cxnLst>
              <a:rect l="0" t="0" r="r" b="b"/>
              <a:pathLst>
                <a:path w="4" h="6">
                  <a:moveTo>
                    <a:pt x="3" y="6"/>
                  </a:moveTo>
                  <a:lnTo>
                    <a:pt x="3" y="6"/>
                  </a:lnTo>
                  <a:cubicBezTo>
                    <a:pt x="2" y="5"/>
                    <a:pt x="1" y="4"/>
                    <a:pt x="0" y="3"/>
                  </a:cubicBezTo>
                  <a:cubicBezTo>
                    <a:pt x="1" y="2"/>
                    <a:pt x="1" y="1"/>
                    <a:pt x="2" y="0"/>
                  </a:cubicBezTo>
                  <a:cubicBezTo>
                    <a:pt x="3" y="1"/>
                    <a:pt x="4" y="2"/>
                    <a:pt x="4" y="3"/>
                  </a:cubicBezTo>
                  <a:cubicBezTo>
                    <a:pt x="4" y="4"/>
                    <a:pt x="3" y="5"/>
                    <a:pt x="3" y="6"/>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411" name="Freeform 1438">
              <a:extLst>
                <a:ext uri="{FF2B5EF4-FFF2-40B4-BE49-F238E27FC236}">
                  <a16:creationId xmlns:a16="http://schemas.microsoft.com/office/drawing/2014/main" id="{6AC885CD-C7B6-4584-8F46-A2975421734B}"/>
                </a:ext>
              </a:extLst>
            </p:cNvPr>
            <p:cNvSpPr>
              <a:spLocks/>
            </p:cNvSpPr>
            <p:nvPr userDrawn="1"/>
          </p:nvSpPr>
          <p:spPr bwMode="auto">
            <a:xfrm>
              <a:off x="278" y="208"/>
              <a:ext cx="2" cy="2"/>
            </a:xfrm>
            <a:custGeom>
              <a:avLst/>
              <a:gdLst>
                <a:gd name="T0" fmla="*/ 3 w 4"/>
                <a:gd name="T1" fmla="*/ 6 h 6"/>
                <a:gd name="T2" fmla="*/ 3 w 4"/>
                <a:gd name="T3" fmla="*/ 6 h 6"/>
                <a:gd name="T4" fmla="*/ 0 w 4"/>
                <a:gd name="T5" fmla="*/ 3 h 6"/>
                <a:gd name="T6" fmla="*/ 2 w 4"/>
                <a:gd name="T7" fmla="*/ 0 h 6"/>
                <a:gd name="T8" fmla="*/ 4 w 4"/>
                <a:gd name="T9" fmla="*/ 3 h 6"/>
                <a:gd name="T10" fmla="*/ 3 w 4"/>
                <a:gd name="T11" fmla="*/ 6 h 6"/>
              </a:gdLst>
              <a:ahLst/>
              <a:cxnLst>
                <a:cxn ang="0">
                  <a:pos x="T0" y="T1"/>
                </a:cxn>
                <a:cxn ang="0">
                  <a:pos x="T2" y="T3"/>
                </a:cxn>
                <a:cxn ang="0">
                  <a:pos x="T4" y="T5"/>
                </a:cxn>
                <a:cxn ang="0">
                  <a:pos x="T6" y="T7"/>
                </a:cxn>
                <a:cxn ang="0">
                  <a:pos x="T8" y="T9"/>
                </a:cxn>
                <a:cxn ang="0">
                  <a:pos x="T10" y="T11"/>
                </a:cxn>
              </a:cxnLst>
              <a:rect l="0" t="0" r="r" b="b"/>
              <a:pathLst>
                <a:path w="4" h="6">
                  <a:moveTo>
                    <a:pt x="3" y="6"/>
                  </a:moveTo>
                  <a:lnTo>
                    <a:pt x="3" y="6"/>
                  </a:lnTo>
                  <a:cubicBezTo>
                    <a:pt x="2" y="5"/>
                    <a:pt x="1" y="4"/>
                    <a:pt x="0" y="3"/>
                  </a:cubicBezTo>
                  <a:cubicBezTo>
                    <a:pt x="1" y="2"/>
                    <a:pt x="1" y="1"/>
                    <a:pt x="2" y="0"/>
                  </a:cubicBezTo>
                  <a:cubicBezTo>
                    <a:pt x="3" y="1"/>
                    <a:pt x="4" y="2"/>
                    <a:pt x="4" y="3"/>
                  </a:cubicBezTo>
                  <a:cubicBezTo>
                    <a:pt x="4" y="4"/>
                    <a:pt x="3" y="5"/>
                    <a:pt x="3" y="6"/>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412" name="Freeform 1439">
              <a:extLst>
                <a:ext uri="{FF2B5EF4-FFF2-40B4-BE49-F238E27FC236}">
                  <a16:creationId xmlns:a16="http://schemas.microsoft.com/office/drawing/2014/main" id="{59CE8835-398C-457D-9D81-456B1F7F00C2}"/>
                </a:ext>
              </a:extLst>
            </p:cNvPr>
            <p:cNvSpPr>
              <a:spLocks/>
            </p:cNvSpPr>
            <p:nvPr userDrawn="1"/>
          </p:nvSpPr>
          <p:spPr bwMode="auto">
            <a:xfrm>
              <a:off x="279" y="209"/>
              <a:ext cx="2" cy="3"/>
            </a:xfrm>
            <a:custGeom>
              <a:avLst/>
              <a:gdLst>
                <a:gd name="T0" fmla="*/ 3 w 5"/>
                <a:gd name="T1" fmla="*/ 6 h 6"/>
                <a:gd name="T2" fmla="*/ 3 w 5"/>
                <a:gd name="T3" fmla="*/ 6 h 6"/>
                <a:gd name="T4" fmla="*/ 0 w 5"/>
                <a:gd name="T5" fmla="*/ 3 h 6"/>
                <a:gd name="T6" fmla="*/ 2 w 5"/>
                <a:gd name="T7" fmla="*/ 0 h 6"/>
                <a:gd name="T8" fmla="*/ 5 w 5"/>
                <a:gd name="T9" fmla="*/ 3 h 6"/>
                <a:gd name="T10" fmla="*/ 4 w 5"/>
                <a:gd name="T11" fmla="*/ 4 h 6"/>
                <a:gd name="T12" fmla="*/ 3 w 5"/>
                <a:gd name="T13" fmla="*/ 4 h 6"/>
                <a:gd name="T14" fmla="*/ 2 w 5"/>
                <a:gd name="T15" fmla="*/ 4 h 6"/>
                <a:gd name="T16" fmla="*/ 3 w 5"/>
                <a:gd name="T17" fmla="*/ 6 h 6"/>
                <a:gd name="T18" fmla="*/ 3 w 5"/>
                <a:gd name="T19"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6">
                  <a:moveTo>
                    <a:pt x="3" y="6"/>
                  </a:moveTo>
                  <a:lnTo>
                    <a:pt x="3" y="6"/>
                  </a:lnTo>
                  <a:cubicBezTo>
                    <a:pt x="2" y="5"/>
                    <a:pt x="1" y="4"/>
                    <a:pt x="0" y="3"/>
                  </a:cubicBezTo>
                  <a:cubicBezTo>
                    <a:pt x="1" y="2"/>
                    <a:pt x="1" y="1"/>
                    <a:pt x="2" y="0"/>
                  </a:cubicBezTo>
                  <a:cubicBezTo>
                    <a:pt x="3" y="1"/>
                    <a:pt x="4" y="2"/>
                    <a:pt x="5" y="3"/>
                  </a:cubicBezTo>
                  <a:lnTo>
                    <a:pt x="4" y="4"/>
                  </a:lnTo>
                  <a:cubicBezTo>
                    <a:pt x="3" y="4"/>
                    <a:pt x="3" y="4"/>
                    <a:pt x="3" y="4"/>
                  </a:cubicBezTo>
                  <a:lnTo>
                    <a:pt x="2" y="4"/>
                  </a:lnTo>
                  <a:cubicBezTo>
                    <a:pt x="2" y="5"/>
                    <a:pt x="3" y="5"/>
                    <a:pt x="3" y="6"/>
                  </a:cubicBezTo>
                  <a:lnTo>
                    <a:pt x="3" y="6"/>
                  </a:ln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413" name="Freeform 1440">
              <a:extLst>
                <a:ext uri="{FF2B5EF4-FFF2-40B4-BE49-F238E27FC236}">
                  <a16:creationId xmlns:a16="http://schemas.microsoft.com/office/drawing/2014/main" id="{B4F45A97-10D4-4E5D-BB8D-D5AB5883AE37}"/>
                </a:ext>
              </a:extLst>
            </p:cNvPr>
            <p:cNvSpPr>
              <a:spLocks/>
            </p:cNvSpPr>
            <p:nvPr userDrawn="1"/>
          </p:nvSpPr>
          <p:spPr bwMode="auto">
            <a:xfrm>
              <a:off x="280" y="212"/>
              <a:ext cx="2" cy="2"/>
            </a:xfrm>
            <a:custGeom>
              <a:avLst/>
              <a:gdLst>
                <a:gd name="T0" fmla="*/ 1 w 4"/>
                <a:gd name="T1" fmla="*/ 0 h 3"/>
                <a:gd name="T2" fmla="*/ 1 w 4"/>
                <a:gd name="T3" fmla="*/ 0 h 3"/>
                <a:gd name="T4" fmla="*/ 3 w 4"/>
                <a:gd name="T5" fmla="*/ 1 h 3"/>
                <a:gd name="T6" fmla="*/ 3 w 4"/>
                <a:gd name="T7" fmla="*/ 1 h 3"/>
                <a:gd name="T8" fmla="*/ 4 w 4"/>
                <a:gd name="T9" fmla="*/ 3 h 3"/>
                <a:gd name="T10" fmla="*/ 4 w 4"/>
                <a:gd name="T11" fmla="*/ 3 h 3"/>
                <a:gd name="T12" fmla="*/ 1 w 4"/>
                <a:gd name="T13" fmla="*/ 3 h 3"/>
                <a:gd name="T14" fmla="*/ 0 w 4"/>
                <a:gd name="T15" fmla="*/ 2 h 3"/>
                <a:gd name="T16" fmla="*/ 1 w 4"/>
                <a:gd name="T1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3">
                  <a:moveTo>
                    <a:pt x="1" y="0"/>
                  </a:moveTo>
                  <a:lnTo>
                    <a:pt x="1" y="0"/>
                  </a:lnTo>
                  <a:lnTo>
                    <a:pt x="3" y="1"/>
                  </a:lnTo>
                  <a:lnTo>
                    <a:pt x="3" y="1"/>
                  </a:lnTo>
                  <a:cubicBezTo>
                    <a:pt x="3" y="2"/>
                    <a:pt x="3" y="2"/>
                    <a:pt x="4" y="3"/>
                  </a:cubicBezTo>
                  <a:lnTo>
                    <a:pt x="4" y="3"/>
                  </a:lnTo>
                  <a:cubicBezTo>
                    <a:pt x="2" y="3"/>
                    <a:pt x="2" y="3"/>
                    <a:pt x="1" y="3"/>
                  </a:cubicBezTo>
                  <a:lnTo>
                    <a:pt x="0" y="2"/>
                  </a:lnTo>
                  <a:cubicBezTo>
                    <a:pt x="0" y="2"/>
                    <a:pt x="1" y="1"/>
                    <a:pt x="1" y="0"/>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414" name="Freeform 1441">
              <a:extLst>
                <a:ext uri="{FF2B5EF4-FFF2-40B4-BE49-F238E27FC236}">
                  <a16:creationId xmlns:a16="http://schemas.microsoft.com/office/drawing/2014/main" id="{B80A2001-C6AE-4D5C-B3B6-E9C435F094B5}"/>
                </a:ext>
              </a:extLst>
            </p:cNvPr>
            <p:cNvSpPr>
              <a:spLocks/>
            </p:cNvSpPr>
            <p:nvPr userDrawn="1"/>
          </p:nvSpPr>
          <p:spPr bwMode="auto">
            <a:xfrm>
              <a:off x="278" y="211"/>
              <a:ext cx="3" cy="2"/>
            </a:xfrm>
            <a:custGeom>
              <a:avLst/>
              <a:gdLst>
                <a:gd name="T0" fmla="*/ 2 w 5"/>
                <a:gd name="T1" fmla="*/ 0 h 5"/>
                <a:gd name="T2" fmla="*/ 2 w 5"/>
                <a:gd name="T3" fmla="*/ 0 h 5"/>
                <a:gd name="T4" fmla="*/ 5 w 5"/>
                <a:gd name="T5" fmla="*/ 2 h 5"/>
                <a:gd name="T6" fmla="*/ 3 w 5"/>
                <a:gd name="T7" fmla="*/ 5 h 5"/>
                <a:gd name="T8" fmla="*/ 0 w 5"/>
                <a:gd name="T9" fmla="*/ 3 h 5"/>
                <a:gd name="T10" fmla="*/ 2 w 5"/>
                <a:gd name="T11" fmla="*/ 0 h 5"/>
              </a:gdLst>
              <a:ahLst/>
              <a:cxnLst>
                <a:cxn ang="0">
                  <a:pos x="T0" y="T1"/>
                </a:cxn>
                <a:cxn ang="0">
                  <a:pos x="T2" y="T3"/>
                </a:cxn>
                <a:cxn ang="0">
                  <a:pos x="T4" y="T5"/>
                </a:cxn>
                <a:cxn ang="0">
                  <a:pos x="T6" y="T7"/>
                </a:cxn>
                <a:cxn ang="0">
                  <a:pos x="T8" y="T9"/>
                </a:cxn>
                <a:cxn ang="0">
                  <a:pos x="T10" y="T11"/>
                </a:cxn>
              </a:cxnLst>
              <a:rect l="0" t="0" r="r" b="b"/>
              <a:pathLst>
                <a:path w="5" h="5">
                  <a:moveTo>
                    <a:pt x="2" y="0"/>
                  </a:moveTo>
                  <a:lnTo>
                    <a:pt x="2" y="0"/>
                  </a:lnTo>
                  <a:cubicBezTo>
                    <a:pt x="3" y="1"/>
                    <a:pt x="4" y="1"/>
                    <a:pt x="5" y="2"/>
                  </a:cubicBezTo>
                  <a:cubicBezTo>
                    <a:pt x="4" y="3"/>
                    <a:pt x="4" y="4"/>
                    <a:pt x="3" y="5"/>
                  </a:cubicBezTo>
                  <a:cubicBezTo>
                    <a:pt x="2" y="4"/>
                    <a:pt x="1" y="4"/>
                    <a:pt x="0" y="3"/>
                  </a:cubicBezTo>
                  <a:cubicBezTo>
                    <a:pt x="1" y="2"/>
                    <a:pt x="1" y="1"/>
                    <a:pt x="2" y="0"/>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415" name="Freeform 1442">
              <a:extLst>
                <a:ext uri="{FF2B5EF4-FFF2-40B4-BE49-F238E27FC236}">
                  <a16:creationId xmlns:a16="http://schemas.microsoft.com/office/drawing/2014/main" id="{D8A570E8-6CF9-4C8C-8A41-C63C22A5868E}"/>
                </a:ext>
              </a:extLst>
            </p:cNvPr>
            <p:cNvSpPr>
              <a:spLocks/>
            </p:cNvSpPr>
            <p:nvPr userDrawn="1"/>
          </p:nvSpPr>
          <p:spPr bwMode="auto">
            <a:xfrm>
              <a:off x="286" y="206"/>
              <a:ext cx="1" cy="1"/>
            </a:xfrm>
            <a:custGeom>
              <a:avLst/>
              <a:gdLst>
                <a:gd name="T0" fmla="*/ 1 w 1"/>
                <a:gd name="T1" fmla="*/ 0 h 2"/>
                <a:gd name="T2" fmla="*/ 1 w 1"/>
                <a:gd name="T3" fmla="*/ 0 h 2"/>
                <a:gd name="T4" fmla="*/ 1 w 1"/>
                <a:gd name="T5" fmla="*/ 2 h 2"/>
                <a:gd name="T6" fmla="*/ 0 w 1"/>
                <a:gd name="T7" fmla="*/ 2 h 2"/>
                <a:gd name="T8" fmla="*/ 0 w 1"/>
                <a:gd name="T9" fmla="*/ 0 h 2"/>
                <a:gd name="T10" fmla="*/ 1 w 1"/>
                <a:gd name="T11" fmla="*/ 0 h 2"/>
              </a:gdLst>
              <a:ahLst/>
              <a:cxnLst>
                <a:cxn ang="0">
                  <a:pos x="T0" y="T1"/>
                </a:cxn>
                <a:cxn ang="0">
                  <a:pos x="T2" y="T3"/>
                </a:cxn>
                <a:cxn ang="0">
                  <a:pos x="T4" y="T5"/>
                </a:cxn>
                <a:cxn ang="0">
                  <a:pos x="T6" y="T7"/>
                </a:cxn>
                <a:cxn ang="0">
                  <a:pos x="T8" y="T9"/>
                </a:cxn>
                <a:cxn ang="0">
                  <a:pos x="T10" y="T11"/>
                </a:cxn>
              </a:cxnLst>
              <a:rect l="0" t="0" r="r" b="b"/>
              <a:pathLst>
                <a:path w="1" h="2">
                  <a:moveTo>
                    <a:pt x="1" y="0"/>
                  </a:moveTo>
                  <a:lnTo>
                    <a:pt x="1" y="0"/>
                  </a:lnTo>
                  <a:lnTo>
                    <a:pt x="1" y="2"/>
                  </a:lnTo>
                  <a:lnTo>
                    <a:pt x="0" y="2"/>
                  </a:lnTo>
                  <a:lnTo>
                    <a:pt x="0" y="0"/>
                  </a:lnTo>
                  <a:lnTo>
                    <a:pt x="1" y="0"/>
                  </a:ln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416" name="Freeform 1443">
              <a:extLst>
                <a:ext uri="{FF2B5EF4-FFF2-40B4-BE49-F238E27FC236}">
                  <a16:creationId xmlns:a16="http://schemas.microsoft.com/office/drawing/2014/main" id="{B7C63B04-D7C5-4300-94AB-B61B7E271EDB}"/>
                </a:ext>
              </a:extLst>
            </p:cNvPr>
            <p:cNvSpPr>
              <a:spLocks/>
            </p:cNvSpPr>
            <p:nvPr userDrawn="1"/>
          </p:nvSpPr>
          <p:spPr bwMode="auto">
            <a:xfrm>
              <a:off x="286" y="205"/>
              <a:ext cx="1" cy="1"/>
            </a:xfrm>
            <a:custGeom>
              <a:avLst/>
              <a:gdLst>
                <a:gd name="T0" fmla="*/ 2 w 2"/>
                <a:gd name="T1" fmla="*/ 0 h 2"/>
                <a:gd name="T2" fmla="*/ 2 w 2"/>
                <a:gd name="T3" fmla="*/ 0 h 2"/>
                <a:gd name="T4" fmla="*/ 2 w 2"/>
                <a:gd name="T5" fmla="*/ 2 h 2"/>
                <a:gd name="T6" fmla="*/ 1 w 2"/>
                <a:gd name="T7" fmla="*/ 2 h 2"/>
                <a:gd name="T8" fmla="*/ 0 w 2"/>
                <a:gd name="T9" fmla="*/ 1 h 2"/>
                <a:gd name="T10" fmla="*/ 2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2" y="0"/>
                  </a:moveTo>
                  <a:lnTo>
                    <a:pt x="2" y="0"/>
                  </a:lnTo>
                  <a:lnTo>
                    <a:pt x="2" y="2"/>
                  </a:lnTo>
                  <a:lnTo>
                    <a:pt x="1" y="2"/>
                  </a:lnTo>
                  <a:lnTo>
                    <a:pt x="0" y="1"/>
                  </a:lnTo>
                  <a:lnTo>
                    <a:pt x="2" y="0"/>
                  </a:ln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417" name="Freeform 1444">
              <a:extLst>
                <a:ext uri="{FF2B5EF4-FFF2-40B4-BE49-F238E27FC236}">
                  <a16:creationId xmlns:a16="http://schemas.microsoft.com/office/drawing/2014/main" id="{E4537847-2A67-4917-80E9-704880126125}"/>
                </a:ext>
              </a:extLst>
            </p:cNvPr>
            <p:cNvSpPr>
              <a:spLocks/>
            </p:cNvSpPr>
            <p:nvPr userDrawn="1"/>
          </p:nvSpPr>
          <p:spPr bwMode="auto">
            <a:xfrm>
              <a:off x="286" y="204"/>
              <a:ext cx="1" cy="1"/>
            </a:xfrm>
            <a:custGeom>
              <a:avLst/>
              <a:gdLst>
                <a:gd name="T0" fmla="*/ 2 w 2"/>
                <a:gd name="T1" fmla="*/ 0 h 2"/>
                <a:gd name="T2" fmla="*/ 2 w 2"/>
                <a:gd name="T3" fmla="*/ 0 h 2"/>
                <a:gd name="T4" fmla="*/ 2 w 2"/>
                <a:gd name="T5" fmla="*/ 1 h 2"/>
                <a:gd name="T6" fmla="*/ 0 w 2"/>
                <a:gd name="T7" fmla="*/ 2 h 2"/>
                <a:gd name="T8" fmla="*/ 0 w 2"/>
                <a:gd name="T9" fmla="*/ 0 h 2"/>
                <a:gd name="T10" fmla="*/ 2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2" y="0"/>
                  </a:moveTo>
                  <a:lnTo>
                    <a:pt x="2" y="0"/>
                  </a:lnTo>
                  <a:lnTo>
                    <a:pt x="2" y="1"/>
                  </a:lnTo>
                  <a:lnTo>
                    <a:pt x="0" y="2"/>
                  </a:lnTo>
                  <a:lnTo>
                    <a:pt x="0" y="0"/>
                  </a:lnTo>
                  <a:lnTo>
                    <a:pt x="2" y="0"/>
                  </a:ln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418" name="Freeform 1445">
              <a:extLst>
                <a:ext uri="{FF2B5EF4-FFF2-40B4-BE49-F238E27FC236}">
                  <a16:creationId xmlns:a16="http://schemas.microsoft.com/office/drawing/2014/main" id="{3171542E-676A-422A-A1B1-D2CC2CAEB0E7}"/>
                </a:ext>
              </a:extLst>
            </p:cNvPr>
            <p:cNvSpPr>
              <a:spLocks/>
            </p:cNvSpPr>
            <p:nvPr userDrawn="1"/>
          </p:nvSpPr>
          <p:spPr bwMode="auto">
            <a:xfrm>
              <a:off x="286" y="203"/>
              <a:ext cx="1" cy="1"/>
            </a:xfrm>
            <a:custGeom>
              <a:avLst/>
              <a:gdLst>
                <a:gd name="T0" fmla="*/ 1 w 2"/>
                <a:gd name="T1" fmla="*/ 0 h 2"/>
                <a:gd name="T2" fmla="*/ 1 w 2"/>
                <a:gd name="T3" fmla="*/ 0 h 2"/>
                <a:gd name="T4" fmla="*/ 2 w 2"/>
                <a:gd name="T5" fmla="*/ 2 h 2"/>
                <a:gd name="T6" fmla="*/ 0 w 2"/>
                <a:gd name="T7" fmla="*/ 2 h 2"/>
                <a:gd name="T8" fmla="*/ 0 w 2"/>
                <a:gd name="T9" fmla="*/ 1 h 2"/>
                <a:gd name="T10" fmla="*/ 1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1" y="0"/>
                  </a:moveTo>
                  <a:lnTo>
                    <a:pt x="1" y="0"/>
                  </a:lnTo>
                  <a:lnTo>
                    <a:pt x="2" y="2"/>
                  </a:lnTo>
                  <a:lnTo>
                    <a:pt x="0" y="2"/>
                  </a:lnTo>
                  <a:lnTo>
                    <a:pt x="0" y="1"/>
                  </a:lnTo>
                  <a:lnTo>
                    <a:pt x="1" y="0"/>
                  </a:ln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419" name="Freeform 1446">
              <a:extLst>
                <a:ext uri="{FF2B5EF4-FFF2-40B4-BE49-F238E27FC236}">
                  <a16:creationId xmlns:a16="http://schemas.microsoft.com/office/drawing/2014/main" id="{2326B247-9967-4258-A932-966A575A1A92}"/>
                </a:ext>
              </a:extLst>
            </p:cNvPr>
            <p:cNvSpPr>
              <a:spLocks/>
            </p:cNvSpPr>
            <p:nvPr userDrawn="1"/>
          </p:nvSpPr>
          <p:spPr bwMode="auto">
            <a:xfrm>
              <a:off x="285" y="202"/>
              <a:ext cx="1" cy="0"/>
            </a:xfrm>
            <a:custGeom>
              <a:avLst/>
              <a:gdLst>
                <a:gd name="T0" fmla="*/ 2 w 2"/>
                <a:gd name="T1" fmla="*/ 0 h 1"/>
                <a:gd name="T2" fmla="*/ 2 w 2"/>
                <a:gd name="T3" fmla="*/ 0 h 1"/>
                <a:gd name="T4" fmla="*/ 2 w 2"/>
                <a:gd name="T5" fmla="*/ 1 h 1"/>
                <a:gd name="T6" fmla="*/ 1 w 2"/>
                <a:gd name="T7" fmla="*/ 1 h 1"/>
                <a:gd name="T8" fmla="*/ 0 w 2"/>
                <a:gd name="T9" fmla="*/ 0 h 1"/>
                <a:gd name="T10" fmla="*/ 2 w 2"/>
                <a:gd name="T11" fmla="*/ 0 h 1"/>
              </a:gdLst>
              <a:ahLst/>
              <a:cxnLst>
                <a:cxn ang="0">
                  <a:pos x="T0" y="T1"/>
                </a:cxn>
                <a:cxn ang="0">
                  <a:pos x="T2" y="T3"/>
                </a:cxn>
                <a:cxn ang="0">
                  <a:pos x="T4" y="T5"/>
                </a:cxn>
                <a:cxn ang="0">
                  <a:pos x="T6" y="T7"/>
                </a:cxn>
                <a:cxn ang="0">
                  <a:pos x="T8" y="T9"/>
                </a:cxn>
                <a:cxn ang="0">
                  <a:pos x="T10" y="T11"/>
                </a:cxn>
              </a:cxnLst>
              <a:rect l="0" t="0" r="r" b="b"/>
              <a:pathLst>
                <a:path w="2" h="1">
                  <a:moveTo>
                    <a:pt x="2" y="0"/>
                  </a:moveTo>
                  <a:lnTo>
                    <a:pt x="2" y="0"/>
                  </a:lnTo>
                  <a:lnTo>
                    <a:pt x="2" y="1"/>
                  </a:lnTo>
                  <a:lnTo>
                    <a:pt x="1" y="1"/>
                  </a:lnTo>
                  <a:lnTo>
                    <a:pt x="0" y="0"/>
                  </a:lnTo>
                  <a:lnTo>
                    <a:pt x="2" y="0"/>
                  </a:ln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420" name="Freeform 1447">
              <a:extLst>
                <a:ext uri="{FF2B5EF4-FFF2-40B4-BE49-F238E27FC236}">
                  <a16:creationId xmlns:a16="http://schemas.microsoft.com/office/drawing/2014/main" id="{49792AD1-BD88-494E-89D9-E59519831763}"/>
                </a:ext>
              </a:extLst>
            </p:cNvPr>
            <p:cNvSpPr>
              <a:spLocks/>
            </p:cNvSpPr>
            <p:nvPr userDrawn="1"/>
          </p:nvSpPr>
          <p:spPr bwMode="auto">
            <a:xfrm>
              <a:off x="285" y="200"/>
              <a:ext cx="1" cy="1"/>
            </a:xfrm>
            <a:custGeom>
              <a:avLst/>
              <a:gdLst>
                <a:gd name="T0" fmla="*/ 2 w 2"/>
                <a:gd name="T1" fmla="*/ 0 h 2"/>
                <a:gd name="T2" fmla="*/ 2 w 2"/>
                <a:gd name="T3" fmla="*/ 0 h 2"/>
                <a:gd name="T4" fmla="*/ 2 w 2"/>
                <a:gd name="T5" fmla="*/ 1 h 2"/>
                <a:gd name="T6" fmla="*/ 0 w 2"/>
                <a:gd name="T7" fmla="*/ 2 h 2"/>
                <a:gd name="T8" fmla="*/ 0 w 2"/>
                <a:gd name="T9" fmla="*/ 0 h 2"/>
                <a:gd name="T10" fmla="*/ 2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2" y="0"/>
                  </a:moveTo>
                  <a:lnTo>
                    <a:pt x="2" y="0"/>
                  </a:lnTo>
                  <a:lnTo>
                    <a:pt x="2" y="1"/>
                  </a:lnTo>
                  <a:lnTo>
                    <a:pt x="0" y="2"/>
                  </a:lnTo>
                  <a:lnTo>
                    <a:pt x="0" y="0"/>
                  </a:lnTo>
                  <a:lnTo>
                    <a:pt x="2" y="0"/>
                  </a:ln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421" name="Freeform 1448">
              <a:extLst>
                <a:ext uri="{FF2B5EF4-FFF2-40B4-BE49-F238E27FC236}">
                  <a16:creationId xmlns:a16="http://schemas.microsoft.com/office/drawing/2014/main" id="{7DEFA1AB-31D9-4B6A-B900-71391E2DA748}"/>
                </a:ext>
              </a:extLst>
            </p:cNvPr>
            <p:cNvSpPr>
              <a:spLocks/>
            </p:cNvSpPr>
            <p:nvPr userDrawn="1"/>
          </p:nvSpPr>
          <p:spPr bwMode="auto">
            <a:xfrm>
              <a:off x="285" y="199"/>
              <a:ext cx="1" cy="1"/>
            </a:xfrm>
            <a:custGeom>
              <a:avLst/>
              <a:gdLst>
                <a:gd name="T0" fmla="*/ 2 w 2"/>
                <a:gd name="T1" fmla="*/ 0 h 2"/>
                <a:gd name="T2" fmla="*/ 2 w 2"/>
                <a:gd name="T3" fmla="*/ 0 h 2"/>
                <a:gd name="T4" fmla="*/ 2 w 2"/>
                <a:gd name="T5" fmla="*/ 1 h 2"/>
                <a:gd name="T6" fmla="*/ 0 w 2"/>
                <a:gd name="T7" fmla="*/ 2 h 2"/>
                <a:gd name="T8" fmla="*/ 0 w 2"/>
                <a:gd name="T9" fmla="*/ 1 h 2"/>
                <a:gd name="T10" fmla="*/ 2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2" y="0"/>
                  </a:moveTo>
                  <a:lnTo>
                    <a:pt x="2" y="0"/>
                  </a:lnTo>
                  <a:lnTo>
                    <a:pt x="2" y="1"/>
                  </a:lnTo>
                  <a:lnTo>
                    <a:pt x="0" y="2"/>
                  </a:lnTo>
                  <a:lnTo>
                    <a:pt x="0" y="1"/>
                  </a:lnTo>
                  <a:lnTo>
                    <a:pt x="2" y="0"/>
                  </a:ln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422" name="Freeform 1449">
              <a:extLst>
                <a:ext uri="{FF2B5EF4-FFF2-40B4-BE49-F238E27FC236}">
                  <a16:creationId xmlns:a16="http://schemas.microsoft.com/office/drawing/2014/main" id="{74E4DA95-2B7F-4705-8A75-58FE0BA84429}"/>
                </a:ext>
              </a:extLst>
            </p:cNvPr>
            <p:cNvSpPr>
              <a:spLocks/>
            </p:cNvSpPr>
            <p:nvPr userDrawn="1"/>
          </p:nvSpPr>
          <p:spPr bwMode="auto">
            <a:xfrm>
              <a:off x="281" y="201"/>
              <a:ext cx="0" cy="2"/>
            </a:xfrm>
            <a:custGeom>
              <a:avLst/>
              <a:gdLst>
                <a:gd name="T0" fmla="*/ 2 w 2"/>
                <a:gd name="T1" fmla="*/ 0 h 3"/>
                <a:gd name="T2" fmla="*/ 2 w 2"/>
                <a:gd name="T3" fmla="*/ 0 h 3"/>
                <a:gd name="T4" fmla="*/ 1 w 2"/>
                <a:gd name="T5" fmla="*/ 3 h 3"/>
                <a:gd name="T6" fmla="*/ 0 w 2"/>
                <a:gd name="T7" fmla="*/ 2 h 3"/>
                <a:gd name="T8" fmla="*/ 2 w 2"/>
                <a:gd name="T9" fmla="*/ 0 h 3"/>
              </a:gdLst>
              <a:ahLst/>
              <a:cxnLst>
                <a:cxn ang="0">
                  <a:pos x="T0" y="T1"/>
                </a:cxn>
                <a:cxn ang="0">
                  <a:pos x="T2" y="T3"/>
                </a:cxn>
                <a:cxn ang="0">
                  <a:pos x="T4" y="T5"/>
                </a:cxn>
                <a:cxn ang="0">
                  <a:pos x="T6" y="T7"/>
                </a:cxn>
                <a:cxn ang="0">
                  <a:pos x="T8" y="T9"/>
                </a:cxn>
              </a:cxnLst>
              <a:rect l="0" t="0" r="r" b="b"/>
              <a:pathLst>
                <a:path w="2" h="3">
                  <a:moveTo>
                    <a:pt x="2" y="0"/>
                  </a:moveTo>
                  <a:lnTo>
                    <a:pt x="2" y="0"/>
                  </a:lnTo>
                  <a:cubicBezTo>
                    <a:pt x="1" y="1"/>
                    <a:pt x="1" y="2"/>
                    <a:pt x="1" y="3"/>
                  </a:cubicBezTo>
                  <a:lnTo>
                    <a:pt x="0" y="2"/>
                  </a:lnTo>
                  <a:lnTo>
                    <a:pt x="2" y="0"/>
                  </a:lnTo>
                  <a:close/>
                </a:path>
              </a:pathLst>
            </a:custGeom>
            <a:solidFill>
              <a:srgbClr val="000000"/>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423" name="Freeform 1450">
              <a:extLst>
                <a:ext uri="{FF2B5EF4-FFF2-40B4-BE49-F238E27FC236}">
                  <a16:creationId xmlns:a16="http://schemas.microsoft.com/office/drawing/2014/main" id="{EEA645E1-8358-4EE1-9D5E-0031F6807D70}"/>
                </a:ext>
              </a:extLst>
            </p:cNvPr>
            <p:cNvSpPr>
              <a:spLocks/>
            </p:cNvSpPr>
            <p:nvPr userDrawn="1"/>
          </p:nvSpPr>
          <p:spPr bwMode="auto">
            <a:xfrm>
              <a:off x="279" y="203"/>
              <a:ext cx="1" cy="2"/>
            </a:xfrm>
            <a:custGeom>
              <a:avLst/>
              <a:gdLst>
                <a:gd name="T0" fmla="*/ 1 w 1"/>
                <a:gd name="T1" fmla="*/ 0 h 3"/>
                <a:gd name="T2" fmla="*/ 1 w 1"/>
                <a:gd name="T3" fmla="*/ 0 h 3"/>
                <a:gd name="T4" fmla="*/ 1 w 1"/>
                <a:gd name="T5" fmla="*/ 3 h 3"/>
                <a:gd name="T6" fmla="*/ 0 w 1"/>
                <a:gd name="T7" fmla="*/ 2 h 3"/>
                <a:gd name="T8" fmla="*/ 1 w 1"/>
                <a:gd name="T9" fmla="*/ 0 h 3"/>
              </a:gdLst>
              <a:ahLst/>
              <a:cxnLst>
                <a:cxn ang="0">
                  <a:pos x="T0" y="T1"/>
                </a:cxn>
                <a:cxn ang="0">
                  <a:pos x="T2" y="T3"/>
                </a:cxn>
                <a:cxn ang="0">
                  <a:pos x="T4" y="T5"/>
                </a:cxn>
                <a:cxn ang="0">
                  <a:pos x="T6" y="T7"/>
                </a:cxn>
                <a:cxn ang="0">
                  <a:pos x="T8" y="T9"/>
                </a:cxn>
              </a:cxnLst>
              <a:rect l="0" t="0" r="r" b="b"/>
              <a:pathLst>
                <a:path w="1" h="3">
                  <a:moveTo>
                    <a:pt x="1" y="0"/>
                  </a:moveTo>
                  <a:lnTo>
                    <a:pt x="1" y="0"/>
                  </a:lnTo>
                  <a:cubicBezTo>
                    <a:pt x="1" y="1"/>
                    <a:pt x="1" y="2"/>
                    <a:pt x="1" y="3"/>
                  </a:cubicBezTo>
                  <a:lnTo>
                    <a:pt x="0" y="2"/>
                  </a:lnTo>
                  <a:lnTo>
                    <a:pt x="1" y="0"/>
                  </a:lnTo>
                  <a:close/>
                </a:path>
              </a:pathLst>
            </a:custGeom>
            <a:solidFill>
              <a:srgbClr val="000000"/>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424" name="Freeform 1451">
              <a:extLst>
                <a:ext uri="{FF2B5EF4-FFF2-40B4-BE49-F238E27FC236}">
                  <a16:creationId xmlns:a16="http://schemas.microsoft.com/office/drawing/2014/main" id="{94382885-1599-4379-8AED-FBF2A402F3DE}"/>
                </a:ext>
              </a:extLst>
            </p:cNvPr>
            <p:cNvSpPr>
              <a:spLocks/>
            </p:cNvSpPr>
            <p:nvPr userDrawn="1"/>
          </p:nvSpPr>
          <p:spPr bwMode="auto">
            <a:xfrm>
              <a:off x="278" y="205"/>
              <a:ext cx="0" cy="2"/>
            </a:xfrm>
            <a:custGeom>
              <a:avLst/>
              <a:gdLst>
                <a:gd name="T0" fmla="*/ 1 w 1"/>
                <a:gd name="T1" fmla="*/ 0 h 3"/>
                <a:gd name="T2" fmla="*/ 1 w 1"/>
                <a:gd name="T3" fmla="*/ 0 h 3"/>
                <a:gd name="T4" fmla="*/ 1 w 1"/>
                <a:gd name="T5" fmla="*/ 3 h 3"/>
                <a:gd name="T6" fmla="*/ 0 w 1"/>
                <a:gd name="T7" fmla="*/ 1 h 3"/>
                <a:gd name="T8" fmla="*/ 1 w 1"/>
                <a:gd name="T9" fmla="*/ 0 h 3"/>
              </a:gdLst>
              <a:ahLst/>
              <a:cxnLst>
                <a:cxn ang="0">
                  <a:pos x="T0" y="T1"/>
                </a:cxn>
                <a:cxn ang="0">
                  <a:pos x="T2" y="T3"/>
                </a:cxn>
                <a:cxn ang="0">
                  <a:pos x="T4" y="T5"/>
                </a:cxn>
                <a:cxn ang="0">
                  <a:pos x="T6" y="T7"/>
                </a:cxn>
                <a:cxn ang="0">
                  <a:pos x="T8" y="T9"/>
                </a:cxn>
              </a:cxnLst>
              <a:rect l="0" t="0" r="r" b="b"/>
              <a:pathLst>
                <a:path w="1" h="3">
                  <a:moveTo>
                    <a:pt x="1" y="0"/>
                  </a:moveTo>
                  <a:lnTo>
                    <a:pt x="1" y="0"/>
                  </a:lnTo>
                  <a:cubicBezTo>
                    <a:pt x="0" y="0"/>
                    <a:pt x="1" y="1"/>
                    <a:pt x="1" y="3"/>
                  </a:cubicBezTo>
                  <a:lnTo>
                    <a:pt x="0" y="1"/>
                  </a:lnTo>
                  <a:lnTo>
                    <a:pt x="1" y="0"/>
                  </a:lnTo>
                  <a:close/>
                </a:path>
              </a:pathLst>
            </a:custGeom>
            <a:solidFill>
              <a:srgbClr val="000000"/>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425" name="Freeform 1452">
              <a:extLst>
                <a:ext uri="{FF2B5EF4-FFF2-40B4-BE49-F238E27FC236}">
                  <a16:creationId xmlns:a16="http://schemas.microsoft.com/office/drawing/2014/main" id="{2DB0BFE6-C19B-488D-974D-EE3EACD5C109}"/>
                </a:ext>
              </a:extLst>
            </p:cNvPr>
            <p:cNvSpPr>
              <a:spLocks/>
            </p:cNvSpPr>
            <p:nvPr userDrawn="1"/>
          </p:nvSpPr>
          <p:spPr bwMode="auto">
            <a:xfrm>
              <a:off x="277" y="207"/>
              <a:ext cx="0" cy="1"/>
            </a:xfrm>
            <a:custGeom>
              <a:avLst/>
              <a:gdLst>
                <a:gd name="T0" fmla="*/ 1 w 1"/>
                <a:gd name="T1" fmla="*/ 0 h 3"/>
                <a:gd name="T2" fmla="*/ 1 w 1"/>
                <a:gd name="T3" fmla="*/ 0 h 3"/>
                <a:gd name="T4" fmla="*/ 1 w 1"/>
                <a:gd name="T5" fmla="*/ 3 h 3"/>
                <a:gd name="T6" fmla="*/ 0 w 1"/>
                <a:gd name="T7" fmla="*/ 2 h 3"/>
                <a:gd name="T8" fmla="*/ 1 w 1"/>
                <a:gd name="T9" fmla="*/ 0 h 3"/>
              </a:gdLst>
              <a:ahLst/>
              <a:cxnLst>
                <a:cxn ang="0">
                  <a:pos x="T0" y="T1"/>
                </a:cxn>
                <a:cxn ang="0">
                  <a:pos x="T2" y="T3"/>
                </a:cxn>
                <a:cxn ang="0">
                  <a:pos x="T4" y="T5"/>
                </a:cxn>
                <a:cxn ang="0">
                  <a:pos x="T6" y="T7"/>
                </a:cxn>
                <a:cxn ang="0">
                  <a:pos x="T8" y="T9"/>
                </a:cxn>
              </a:cxnLst>
              <a:rect l="0" t="0" r="r" b="b"/>
              <a:pathLst>
                <a:path w="1" h="3">
                  <a:moveTo>
                    <a:pt x="1" y="0"/>
                  </a:moveTo>
                  <a:lnTo>
                    <a:pt x="1" y="0"/>
                  </a:lnTo>
                  <a:cubicBezTo>
                    <a:pt x="0" y="1"/>
                    <a:pt x="0" y="2"/>
                    <a:pt x="1" y="3"/>
                  </a:cubicBezTo>
                  <a:lnTo>
                    <a:pt x="0" y="2"/>
                  </a:lnTo>
                  <a:lnTo>
                    <a:pt x="1" y="0"/>
                  </a:lnTo>
                  <a:close/>
                </a:path>
              </a:pathLst>
            </a:custGeom>
            <a:solidFill>
              <a:srgbClr val="000000"/>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426" name="Freeform 1453">
              <a:extLst>
                <a:ext uri="{FF2B5EF4-FFF2-40B4-BE49-F238E27FC236}">
                  <a16:creationId xmlns:a16="http://schemas.microsoft.com/office/drawing/2014/main" id="{532E32CD-E9CF-4DDE-8CA3-F62813A1C509}"/>
                </a:ext>
              </a:extLst>
            </p:cNvPr>
            <p:cNvSpPr>
              <a:spLocks/>
            </p:cNvSpPr>
            <p:nvPr userDrawn="1"/>
          </p:nvSpPr>
          <p:spPr bwMode="auto">
            <a:xfrm>
              <a:off x="279" y="207"/>
              <a:ext cx="1" cy="1"/>
            </a:xfrm>
            <a:custGeom>
              <a:avLst/>
              <a:gdLst>
                <a:gd name="T0" fmla="*/ 1 w 1"/>
                <a:gd name="T1" fmla="*/ 0 h 3"/>
                <a:gd name="T2" fmla="*/ 1 w 1"/>
                <a:gd name="T3" fmla="*/ 0 h 3"/>
                <a:gd name="T4" fmla="*/ 1 w 1"/>
                <a:gd name="T5" fmla="*/ 3 h 3"/>
                <a:gd name="T6" fmla="*/ 0 w 1"/>
                <a:gd name="T7" fmla="*/ 2 h 3"/>
                <a:gd name="T8" fmla="*/ 1 w 1"/>
                <a:gd name="T9" fmla="*/ 0 h 3"/>
              </a:gdLst>
              <a:ahLst/>
              <a:cxnLst>
                <a:cxn ang="0">
                  <a:pos x="T0" y="T1"/>
                </a:cxn>
                <a:cxn ang="0">
                  <a:pos x="T2" y="T3"/>
                </a:cxn>
                <a:cxn ang="0">
                  <a:pos x="T4" y="T5"/>
                </a:cxn>
                <a:cxn ang="0">
                  <a:pos x="T6" y="T7"/>
                </a:cxn>
                <a:cxn ang="0">
                  <a:pos x="T8" y="T9"/>
                </a:cxn>
              </a:cxnLst>
              <a:rect l="0" t="0" r="r" b="b"/>
              <a:pathLst>
                <a:path w="1" h="3">
                  <a:moveTo>
                    <a:pt x="1" y="0"/>
                  </a:moveTo>
                  <a:lnTo>
                    <a:pt x="1" y="0"/>
                  </a:lnTo>
                  <a:cubicBezTo>
                    <a:pt x="0" y="1"/>
                    <a:pt x="1" y="2"/>
                    <a:pt x="1" y="3"/>
                  </a:cubicBezTo>
                  <a:lnTo>
                    <a:pt x="0" y="2"/>
                  </a:lnTo>
                  <a:lnTo>
                    <a:pt x="1" y="0"/>
                  </a:lnTo>
                  <a:close/>
                </a:path>
              </a:pathLst>
            </a:custGeom>
            <a:solidFill>
              <a:srgbClr val="000000"/>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427" name="Freeform 1454">
              <a:extLst>
                <a:ext uri="{FF2B5EF4-FFF2-40B4-BE49-F238E27FC236}">
                  <a16:creationId xmlns:a16="http://schemas.microsoft.com/office/drawing/2014/main" id="{019F4856-5F46-4F8F-BBAF-0F7EDC934FA9}"/>
                </a:ext>
              </a:extLst>
            </p:cNvPr>
            <p:cNvSpPr>
              <a:spLocks/>
            </p:cNvSpPr>
            <p:nvPr userDrawn="1"/>
          </p:nvSpPr>
          <p:spPr bwMode="auto">
            <a:xfrm>
              <a:off x="282" y="206"/>
              <a:ext cx="1" cy="2"/>
            </a:xfrm>
            <a:custGeom>
              <a:avLst/>
              <a:gdLst>
                <a:gd name="T0" fmla="*/ 1 w 2"/>
                <a:gd name="T1" fmla="*/ 0 h 3"/>
                <a:gd name="T2" fmla="*/ 1 w 2"/>
                <a:gd name="T3" fmla="*/ 0 h 3"/>
                <a:gd name="T4" fmla="*/ 2 w 2"/>
                <a:gd name="T5" fmla="*/ 3 h 3"/>
                <a:gd name="T6" fmla="*/ 0 w 2"/>
                <a:gd name="T7" fmla="*/ 2 h 3"/>
                <a:gd name="T8" fmla="*/ 1 w 2"/>
                <a:gd name="T9" fmla="*/ 0 h 3"/>
              </a:gdLst>
              <a:ahLst/>
              <a:cxnLst>
                <a:cxn ang="0">
                  <a:pos x="T0" y="T1"/>
                </a:cxn>
                <a:cxn ang="0">
                  <a:pos x="T2" y="T3"/>
                </a:cxn>
                <a:cxn ang="0">
                  <a:pos x="T4" y="T5"/>
                </a:cxn>
                <a:cxn ang="0">
                  <a:pos x="T6" y="T7"/>
                </a:cxn>
                <a:cxn ang="0">
                  <a:pos x="T8" y="T9"/>
                </a:cxn>
              </a:cxnLst>
              <a:rect l="0" t="0" r="r" b="b"/>
              <a:pathLst>
                <a:path w="2" h="3">
                  <a:moveTo>
                    <a:pt x="1" y="0"/>
                  </a:moveTo>
                  <a:lnTo>
                    <a:pt x="1" y="0"/>
                  </a:lnTo>
                  <a:cubicBezTo>
                    <a:pt x="1" y="1"/>
                    <a:pt x="1" y="2"/>
                    <a:pt x="2" y="3"/>
                  </a:cubicBezTo>
                  <a:lnTo>
                    <a:pt x="0" y="2"/>
                  </a:lnTo>
                  <a:lnTo>
                    <a:pt x="1" y="0"/>
                  </a:lnTo>
                  <a:close/>
                </a:path>
              </a:pathLst>
            </a:custGeom>
            <a:solidFill>
              <a:srgbClr val="000000"/>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428" name="Freeform 1455">
              <a:extLst>
                <a:ext uri="{FF2B5EF4-FFF2-40B4-BE49-F238E27FC236}">
                  <a16:creationId xmlns:a16="http://schemas.microsoft.com/office/drawing/2014/main" id="{D433428D-7C20-48C1-877E-F7BC2CD6F23F}"/>
                </a:ext>
              </a:extLst>
            </p:cNvPr>
            <p:cNvSpPr>
              <a:spLocks/>
            </p:cNvSpPr>
            <p:nvPr userDrawn="1"/>
          </p:nvSpPr>
          <p:spPr bwMode="auto">
            <a:xfrm>
              <a:off x="281" y="205"/>
              <a:ext cx="0" cy="1"/>
            </a:xfrm>
            <a:custGeom>
              <a:avLst/>
              <a:gdLst>
                <a:gd name="T0" fmla="*/ 1 w 1"/>
                <a:gd name="T1" fmla="*/ 0 h 3"/>
                <a:gd name="T2" fmla="*/ 1 w 1"/>
                <a:gd name="T3" fmla="*/ 0 h 3"/>
                <a:gd name="T4" fmla="*/ 1 w 1"/>
                <a:gd name="T5" fmla="*/ 3 h 3"/>
                <a:gd name="T6" fmla="*/ 0 w 1"/>
                <a:gd name="T7" fmla="*/ 1 h 3"/>
                <a:gd name="T8" fmla="*/ 1 w 1"/>
                <a:gd name="T9" fmla="*/ 0 h 3"/>
              </a:gdLst>
              <a:ahLst/>
              <a:cxnLst>
                <a:cxn ang="0">
                  <a:pos x="T0" y="T1"/>
                </a:cxn>
                <a:cxn ang="0">
                  <a:pos x="T2" y="T3"/>
                </a:cxn>
                <a:cxn ang="0">
                  <a:pos x="T4" y="T5"/>
                </a:cxn>
                <a:cxn ang="0">
                  <a:pos x="T6" y="T7"/>
                </a:cxn>
                <a:cxn ang="0">
                  <a:pos x="T8" y="T9"/>
                </a:cxn>
              </a:cxnLst>
              <a:rect l="0" t="0" r="r" b="b"/>
              <a:pathLst>
                <a:path w="1" h="3">
                  <a:moveTo>
                    <a:pt x="1" y="0"/>
                  </a:moveTo>
                  <a:lnTo>
                    <a:pt x="1" y="0"/>
                  </a:lnTo>
                  <a:cubicBezTo>
                    <a:pt x="1" y="1"/>
                    <a:pt x="1" y="2"/>
                    <a:pt x="1" y="3"/>
                  </a:cubicBezTo>
                  <a:lnTo>
                    <a:pt x="0" y="1"/>
                  </a:lnTo>
                  <a:lnTo>
                    <a:pt x="1" y="0"/>
                  </a:lnTo>
                  <a:close/>
                </a:path>
              </a:pathLst>
            </a:custGeom>
            <a:solidFill>
              <a:srgbClr val="000000"/>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429" name="Freeform 1456">
              <a:extLst>
                <a:ext uri="{FF2B5EF4-FFF2-40B4-BE49-F238E27FC236}">
                  <a16:creationId xmlns:a16="http://schemas.microsoft.com/office/drawing/2014/main" id="{5105AD3D-99F0-4ABB-9DD7-92BCB45629C4}"/>
                </a:ext>
              </a:extLst>
            </p:cNvPr>
            <p:cNvSpPr>
              <a:spLocks/>
            </p:cNvSpPr>
            <p:nvPr userDrawn="1"/>
          </p:nvSpPr>
          <p:spPr bwMode="auto">
            <a:xfrm>
              <a:off x="282" y="203"/>
              <a:ext cx="0" cy="2"/>
            </a:xfrm>
            <a:custGeom>
              <a:avLst/>
              <a:gdLst>
                <a:gd name="T0" fmla="*/ 1 w 1"/>
                <a:gd name="T1" fmla="*/ 0 h 3"/>
                <a:gd name="T2" fmla="*/ 1 w 1"/>
                <a:gd name="T3" fmla="*/ 0 h 3"/>
                <a:gd name="T4" fmla="*/ 1 w 1"/>
                <a:gd name="T5" fmla="*/ 3 h 3"/>
                <a:gd name="T6" fmla="*/ 0 w 1"/>
                <a:gd name="T7" fmla="*/ 2 h 3"/>
                <a:gd name="T8" fmla="*/ 1 w 1"/>
                <a:gd name="T9" fmla="*/ 0 h 3"/>
              </a:gdLst>
              <a:ahLst/>
              <a:cxnLst>
                <a:cxn ang="0">
                  <a:pos x="T0" y="T1"/>
                </a:cxn>
                <a:cxn ang="0">
                  <a:pos x="T2" y="T3"/>
                </a:cxn>
                <a:cxn ang="0">
                  <a:pos x="T4" y="T5"/>
                </a:cxn>
                <a:cxn ang="0">
                  <a:pos x="T6" y="T7"/>
                </a:cxn>
                <a:cxn ang="0">
                  <a:pos x="T8" y="T9"/>
                </a:cxn>
              </a:cxnLst>
              <a:rect l="0" t="0" r="r" b="b"/>
              <a:pathLst>
                <a:path w="1" h="3">
                  <a:moveTo>
                    <a:pt x="1" y="0"/>
                  </a:moveTo>
                  <a:lnTo>
                    <a:pt x="1" y="0"/>
                  </a:lnTo>
                  <a:cubicBezTo>
                    <a:pt x="1" y="1"/>
                    <a:pt x="1" y="2"/>
                    <a:pt x="1" y="3"/>
                  </a:cubicBezTo>
                  <a:lnTo>
                    <a:pt x="0" y="2"/>
                  </a:lnTo>
                  <a:lnTo>
                    <a:pt x="1" y="0"/>
                  </a:lnTo>
                  <a:close/>
                </a:path>
              </a:pathLst>
            </a:custGeom>
            <a:solidFill>
              <a:srgbClr val="000000"/>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430" name="Freeform 1457">
              <a:extLst>
                <a:ext uri="{FF2B5EF4-FFF2-40B4-BE49-F238E27FC236}">
                  <a16:creationId xmlns:a16="http://schemas.microsoft.com/office/drawing/2014/main" id="{50580E0D-D3A1-4005-9960-75951FB58CB2}"/>
                </a:ext>
              </a:extLst>
            </p:cNvPr>
            <p:cNvSpPr>
              <a:spLocks/>
            </p:cNvSpPr>
            <p:nvPr userDrawn="1"/>
          </p:nvSpPr>
          <p:spPr bwMode="auto">
            <a:xfrm>
              <a:off x="279" y="200"/>
              <a:ext cx="1" cy="1"/>
            </a:xfrm>
            <a:custGeom>
              <a:avLst/>
              <a:gdLst>
                <a:gd name="T0" fmla="*/ 2 w 2"/>
                <a:gd name="T1" fmla="*/ 0 h 3"/>
                <a:gd name="T2" fmla="*/ 2 w 2"/>
                <a:gd name="T3" fmla="*/ 0 h 3"/>
                <a:gd name="T4" fmla="*/ 1 w 2"/>
                <a:gd name="T5" fmla="*/ 3 h 3"/>
                <a:gd name="T6" fmla="*/ 0 w 2"/>
                <a:gd name="T7" fmla="*/ 2 h 3"/>
                <a:gd name="T8" fmla="*/ 2 w 2"/>
                <a:gd name="T9" fmla="*/ 0 h 3"/>
              </a:gdLst>
              <a:ahLst/>
              <a:cxnLst>
                <a:cxn ang="0">
                  <a:pos x="T0" y="T1"/>
                </a:cxn>
                <a:cxn ang="0">
                  <a:pos x="T2" y="T3"/>
                </a:cxn>
                <a:cxn ang="0">
                  <a:pos x="T4" y="T5"/>
                </a:cxn>
                <a:cxn ang="0">
                  <a:pos x="T6" y="T7"/>
                </a:cxn>
                <a:cxn ang="0">
                  <a:pos x="T8" y="T9"/>
                </a:cxn>
              </a:cxnLst>
              <a:rect l="0" t="0" r="r" b="b"/>
              <a:pathLst>
                <a:path w="2" h="3">
                  <a:moveTo>
                    <a:pt x="2" y="0"/>
                  </a:moveTo>
                  <a:lnTo>
                    <a:pt x="2" y="0"/>
                  </a:lnTo>
                  <a:cubicBezTo>
                    <a:pt x="1" y="1"/>
                    <a:pt x="1" y="2"/>
                    <a:pt x="1" y="3"/>
                  </a:cubicBezTo>
                  <a:lnTo>
                    <a:pt x="0" y="2"/>
                  </a:lnTo>
                  <a:lnTo>
                    <a:pt x="2" y="0"/>
                  </a:lnTo>
                  <a:close/>
                </a:path>
              </a:pathLst>
            </a:custGeom>
            <a:solidFill>
              <a:srgbClr val="000000"/>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431" name="Freeform 1458">
              <a:extLst>
                <a:ext uri="{FF2B5EF4-FFF2-40B4-BE49-F238E27FC236}">
                  <a16:creationId xmlns:a16="http://schemas.microsoft.com/office/drawing/2014/main" id="{6AC08F30-F107-48C5-922B-D3C9D645BCC7}"/>
                </a:ext>
              </a:extLst>
            </p:cNvPr>
            <p:cNvSpPr>
              <a:spLocks/>
            </p:cNvSpPr>
            <p:nvPr userDrawn="1"/>
          </p:nvSpPr>
          <p:spPr bwMode="auto">
            <a:xfrm>
              <a:off x="278" y="201"/>
              <a:ext cx="0" cy="2"/>
            </a:xfrm>
            <a:custGeom>
              <a:avLst/>
              <a:gdLst>
                <a:gd name="T0" fmla="*/ 1 w 1"/>
                <a:gd name="T1" fmla="*/ 0 h 3"/>
                <a:gd name="T2" fmla="*/ 1 w 1"/>
                <a:gd name="T3" fmla="*/ 0 h 3"/>
                <a:gd name="T4" fmla="*/ 1 w 1"/>
                <a:gd name="T5" fmla="*/ 3 h 3"/>
                <a:gd name="T6" fmla="*/ 0 w 1"/>
                <a:gd name="T7" fmla="*/ 2 h 3"/>
                <a:gd name="T8" fmla="*/ 1 w 1"/>
                <a:gd name="T9" fmla="*/ 0 h 3"/>
              </a:gdLst>
              <a:ahLst/>
              <a:cxnLst>
                <a:cxn ang="0">
                  <a:pos x="T0" y="T1"/>
                </a:cxn>
                <a:cxn ang="0">
                  <a:pos x="T2" y="T3"/>
                </a:cxn>
                <a:cxn ang="0">
                  <a:pos x="T4" y="T5"/>
                </a:cxn>
                <a:cxn ang="0">
                  <a:pos x="T6" y="T7"/>
                </a:cxn>
                <a:cxn ang="0">
                  <a:pos x="T8" y="T9"/>
                </a:cxn>
              </a:cxnLst>
              <a:rect l="0" t="0" r="r" b="b"/>
              <a:pathLst>
                <a:path w="1" h="3">
                  <a:moveTo>
                    <a:pt x="1" y="0"/>
                  </a:moveTo>
                  <a:lnTo>
                    <a:pt x="1" y="0"/>
                  </a:lnTo>
                  <a:cubicBezTo>
                    <a:pt x="1" y="1"/>
                    <a:pt x="1" y="2"/>
                    <a:pt x="1" y="3"/>
                  </a:cubicBezTo>
                  <a:lnTo>
                    <a:pt x="0" y="2"/>
                  </a:lnTo>
                  <a:lnTo>
                    <a:pt x="1" y="0"/>
                  </a:lnTo>
                  <a:close/>
                </a:path>
              </a:pathLst>
            </a:custGeom>
            <a:solidFill>
              <a:srgbClr val="000000"/>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432" name="Freeform 1459">
              <a:extLst>
                <a:ext uri="{FF2B5EF4-FFF2-40B4-BE49-F238E27FC236}">
                  <a16:creationId xmlns:a16="http://schemas.microsoft.com/office/drawing/2014/main" id="{404B03D1-6C4C-4E49-80A3-7639EBEF6D3A}"/>
                </a:ext>
              </a:extLst>
            </p:cNvPr>
            <p:cNvSpPr>
              <a:spLocks/>
            </p:cNvSpPr>
            <p:nvPr userDrawn="1"/>
          </p:nvSpPr>
          <p:spPr bwMode="auto">
            <a:xfrm>
              <a:off x="277" y="204"/>
              <a:ext cx="0" cy="1"/>
            </a:xfrm>
            <a:custGeom>
              <a:avLst/>
              <a:gdLst>
                <a:gd name="T0" fmla="*/ 1 w 1"/>
                <a:gd name="T1" fmla="*/ 0 h 3"/>
                <a:gd name="T2" fmla="*/ 1 w 1"/>
                <a:gd name="T3" fmla="*/ 0 h 3"/>
                <a:gd name="T4" fmla="*/ 1 w 1"/>
                <a:gd name="T5" fmla="*/ 3 h 3"/>
                <a:gd name="T6" fmla="*/ 0 w 1"/>
                <a:gd name="T7" fmla="*/ 1 h 3"/>
                <a:gd name="T8" fmla="*/ 1 w 1"/>
                <a:gd name="T9" fmla="*/ 0 h 3"/>
              </a:gdLst>
              <a:ahLst/>
              <a:cxnLst>
                <a:cxn ang="0">
                  <a:pos x="T0" y="T1"/>
                </a:cxn>
                <a:cxn ang="0">
                  <a:pos x="T2" y="T3"/>
                </a:cxn>
                <a:cxn ang="0">
                  <a:pos x="T4" y="T5"/>
                </a:cxn>
                <a:cxn ang="0">
                  <a:pos x="T6" y="T7"/>
                </a:cxn>
                <a:cxn ang="0">
                  <a:pos x="T8" y="T9"/>
                </a:cxn>
              </a:cxnLst>
              <a:rect l="0" t="0" r="r" b="b"/>
              <a:pathLst>
                <a:path w="1" h="3">
                  <a:moveTo>
                    <a:pt x="1" y="0"/>
                  </a:moveTo>
                  <a:lnTo>
                    <a:pt x="1" y="0"/>
                  </a:lnTo>
                  <a:cubicBezTo>
                    <a:pt x="1" y="1"/>
                    <a:pt x="1" y="2"/>
                    <a:pt x="1" y="3"/>
                  </a:cubicBezTo>
                  <a:lnTo>
                    <a:pt x="0" y="1"/>
                  </a:lnTo>
                  <a:lnTo>
                    <a:pt x="1" y="0"/>
                  </a:lnTo>
                  <a:close/>
                </a:path>
              </a:pathLst>
            </a:custGeom>
            <a:solidFill>
              <a:srgbClr val="000000"/>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433" name="Freeform 1460">
              <a:extLst>
                <a:ext uri="{FF2B5EF4-FFF2-40B4-BE49-F238E27FC236}">
                  <a16:creationId xmlns:a16="http://schemas.microsoft.com/office/drawing/2014/main" id="{FA3893E6-C567-4B18-AB51-904629B29E50}"/>
                </a:ext>
              </a:extLst>
            </p:cNvPr>
            <p:cNvSpPr>
              <a:spLocks/>
            </p:cNvSpPr>
            <p:nvPr userDrawn="1"/>
          </p:nvSpPr>
          <p:spPr bwMode="auto">
            <a:xfrm>
              <a:off x="278" y="208"/>
              <a:ext cx="1" cy="2"/>
            </a:xfrm>
            <a:custGeom>
              <a:avLst/>
              <a:gdLst>
                <a:gd name="T0" fmla="*/ 1 w 1"/>
                <a:gd name="T1" fmla="*/ 0 h 3"/>
                <a:gd name="T2" fmla="*/ 1 w 1"/>
                <a:gd name="T3" fmla="*/ 0 h 3"/>
                <a:gd name="T4" fmla="*/ 1 w 1"/>
                <a:gd name="T5" fmla="*/ 3 h 3"/>
                <a:gd name="T6" fmla="*/ 0 w 1"/>
                <a:gd name="T7" fmla="*/ 2 h 3"/>
                <a:gd name="T8" fmla="*/ 1 w 1"/>
                <a:gd name="T9" fmla="*/ 0 h 3"/>
              </a:gdLst>
              <a:ahLst/>
              <a:cxnLst>
                <a:cxn ang="0">
                  <a:pos x="T0" y="T1"/>
                </a:cxn>
                <a:cxn ang="0">
                  <a:pos x="T2" y="T3"/>
                </a:cxn>
                <a:cxn ang="0">
                  <a:pos x="T4" y="T5"/>
                </a:cxn>
                <a:cxn ang="0">
                  <a:pos x="T6" y="T7"/>
                </a:cxn>
                <a:cxn ang="0">
                  <a:pos x="T8" y="T9"/>
                </a:cxn>
              </a:cxnLst>
              <a:rect l="0" t="0" r="r" b="b"/>
              <a:pathLst>
                <a:path w="1" h="3">
                  <a:moveTo>
                    <a:pt x="1" y="0"/>
                  </a:moveTo>
                  <a:lnTo>
                    <a:pt x="1" y="0"/>
                  </a:lnTo>
                  <a:cubicBezTo>
                    <a:pt x="0" y="2"/>
                    <a:pt x="0" y="2"/>
                    <a:pt x="1" y="3"/>
                  </a:cubicBezTo>
                  <a:lnTo>
                    <a:pt x="0" y="2"/>
                  </a:lnTo>
                  <a:lnTo>
                    <a:pt x="1" y="0"/>
                  </a:lnTo>
                  <a:close/>
                </a:path>
              </a:pathLst>
            </a:custGeom>
            <a:solidFill>
              <a:srgbClr val="000000"/>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434" name="Freeform 1461">
              <a:extLst>
                <a:ext uri="{FF2B5EF4-FFF2-40B4-BE49-F238E27FC236}">
                  <a16:creationId xmlns:a16="http://schemas.microsoft.com/office/drawing/2014/main" id="{EE2B528B-24B5-491D-9AFF-57BEDD312606}"/>
                </a:ext>
              </a:extLst>
            </p:cNvPr>
            <p:cNvSpPr>
              <a:spLocks/>
            </p:cNvSpPr>
            <p:nvPr userDrawn="1"/>
          </p:nvSpPr>
          <p:spPr bwMode="auto">
            <a:xfrm>
              <a:off x="279" y="211"/>
              <a:ext cx="0" cy="2"/>
            </a:xfrm>
            <a:custGeom>
              <a:avLst/>
              <a:gdLst>
                <a:gd name="T0" fmla="*/ 1 w 1"/>
                <a:gd name="T1" fmla="*/ 0 h 3"/>
                <a:gd name="T2" fmla="*/ 1 w 1"/>
                <a:gd name="T3" fmla="*/ 0 h 3"/>
                <a:gd name="T4" fmla="*/ 1 w 1"/>
                <a:gd name="T5" fmla="*/ 3 h 3"/>
                <a:gd name="T6" fmla="*/ 0 w 1"/>
                <a:gd name="T7" fmla="*/ 2 h 3"/>
                <a:gd name="T8" fmla="*/ 1 w 1"/>
                <a:gd name="T9" fmla="*/ 0 h 3"/>
              </a:gdLst>
              <a:ahLst/>
              <a:cxnLst>
                <a:cxn ang="0">
                  <a:pos x="T0" y="T1"/>
                </a:cxn>
                <a:cxn ang="0">
                  <a:pos x="T2" y="T3"/>
                </a:cxn>
                <a:cxn ang="0">
                  <a:pos x="T4" y="T5"/>
                </a:cxn>
                <a:cxn ang="0">
                  <a:pos x="T6" y="T7"/>
                </a:cxn>
                <a:cxn ang="0">
                  <a:pos x="T8" y="T9"/>
                </a:cxn>
              </a:cxnLst>
              <a:rect l="0" t="0" r="r" b="b"/>
              <a:pathLst>
                <a:path w="1" h="3">
                  <a:moveTo>
                    <a:pt x="1" y="0"/>
                  </a:moveTo>
                  <a:lnTo>
                    <a:pt x="1" y="0"/>
                  </a:lnTo>
                  <a:cubicBezTo>
                    <a:pt x="0" y="1"/>
                    <a:pt x="0" y="2"/>
                    <a:pt x="1" y="3"/>
                  </a:cubicBezTo>
                  <a:lnTo>
                    <a:pt x="0" y="2"/>
                  </a:lnTo>
                  <a:lnTo>
                    <a:pt x="1" y="0"/>
                  </a:lnTo>
                  <a:close/>
                </a:path>
              </a:pathLst>
            </a:custGeom>
            <a:solidFill>
              <a:srgbClr val="000000"/>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435" name="Freeform 1462">
              <a:extLst>
                <a:ext uri="{FF2B5EF4-FFF2-40B4-BE49-F238E27FC236}">
                  <a16:creationId xmlns:a16="http://schemas.microsoft.com/office/drawing/2014/main" id="{C4CC3DE0-3B84-4DAB-AE87-F3F6634974E9}"/>
                </a:ext>
              </a:extLst>
            </p:cNvPr>
            <p:cNvSpPr>
              <a:spLocks/>
            </p:cNvSpPr>
            <p:nvPr userDrawn="1"/>
          </p:nvSpPr>
          <p:spPr bwMode="auto">
            <a:xfrm>
              <a:off x="283" y="208"/>
              <a:ext cx="1" cy="1"/>
            </a:xfrm>
            <a:custGeom>
              <a:avLst/>
              <a:gdLst>
                <a:gd name="T0" fmla="*/ 1 w 1"/>
                <a:gd name="T1" fmla="*/ 0 h 2"/>
                <a:gd name="T2" fmla="*/ 1 w 1"/>
                <a:gd name="T3" fmla="*/ 0 h 2"/>
                <a:gd name="T4" fmla="*/ 1 w 1"/>
                <a:gd name="T5" fmla="*/ 2 h 2"/>
                <a:gd name="T6" fmla="*/ 0 w 1"/>
                <a:gd name="T7" fmla="*/ 1 h 2"/>
                <a:gd name="T8" fmla="*/ 1 w 1"/>
                <a:gd name="T9" fmla="*/ 0 h 2"/>
              </a:gdLst>
              <a:ahLst/>
              <a:cxnLst>
                <a:cxn ang="0">
                  <a:pos x="T0" y="T1"/>
                </a:cxn>
                <a:cxn ang="0">
                  <a:pos x="T2" y="T3"/>
                </a:cxn>
                <a:cxn ang="0">
                  <a:pos x="T4" y="T5"/>
                </a:cxn>
                <a:cxn ang="0">
                  <a:pos x="T6" y="T7"/>
                </a:cxn>
                <a:cxn ang="0">
                  <a:pos x="T8" y="T9"/>
                </a:cxn>
              </a:cxnLst>
              <a:rect l="0" t="0" r="r" b="b"/>
              <a:pathLst>
                <a:path w="1" h="2">
                  <a:moveTo>
                    <a:pt x="1" y="0"/>
                  </a:moveTo>
                  <a:lnTo>
                    <a:pt x="1" y="0"/>
                  </a:lnTo>
                  <a:cubicBezTo>
                    <a:pt x="1" y="1"/>
                    <a:pt x="1" y="2"/>
                    <a:pt x="1" y="2"/>
                  </a:cubicBezTo>
                  <a:lnTo>
                    <a:pt x="0" y="1"/>
                  </a:lnTo>
                  <a:lnTo>
                    <a:pt x="1" y="0"/>
                  </a:lnTo>
                  <a:close/>
                </a:path>
              </a:pathLst>
            </a:custGeom>
            <a:solidFill>
              <a:srgbClr val="000000"/>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436" name="Freeform 1463">
              <a:extLst>
                <a:ext uri="{FF2B5EF4-FFF2-40B4-BE49-F238E27FC236}">
                  <a16:creationId xmlns:a16="http://schemas.microsoft.com/office/drawing/2014/main" id="{654E02A1-6704-4F1E-829B-35E92C9ADDDA}"/>
                </a:ext>
              </a:extLst>
            </p:cNvPr>
            <p:cNvSpPr>
              <a:spLocks/>
            </p:cNvSpPr>
            <p:nvPr userDrawn="1"/>
          </p:nvSpPr>
          <p:spPr bwMode="auto">
            <a:xfrm>
              <a:off x="280" y="210"/>
              <a:ext cx="0" cy="1"/>
            </a:xfrm>
            <a:custGeom>
              <a:avLst/>
              <a:gdLst>
                <a:gd name="T0" fmla="*/ 1 w 1"/>
                <a:gd name="T1" fmla="*/ 0 h 3"/>
                <a:gd name="T2" fmla="*/ 1 w 1"/>
                <a:gd name="T3" fmla="*/ 0 h 3"/>
                <a:gd name="T4" fmla="*/ 1 w 1"/>
                <a:gd name="T5" fmla="*/ 3 h 3"/>
                <a:gd name="T6" fmla="*/ 0 w 1"/>
                <a:gd name="T7" fmla="*/ 2 h 3"/>
                <a:gd name="T8" fmla="*/ 1 w 1"/>
                <a:gd name="T9" fmla="*/ 0 h 3"/>
              </a:gdLst>
              <a:ahLst/>
              <a:cxnLst>
                <a:cxn ang="0">
                  <a:pos x="T0" y="T1"/>
                </a:cxn>
                <a:cxn ang="0">
                  <a:pos x="T2" y="T3"/>
                </a:cxn>
                <a:cxn ang="0">
                  <a:pos x="T4" y="T5"/>
                </a:cxn>
                <a:cxn ang="0">
                  <a:pos x="T6" y="T7"/>
                </a:cxn>
                <a:cxn ang="0">
                  <a:pos x="T8" y="T9"/>
                </a:cxn>
              </a:cxnLst>
              <a:rect l="0" t="0" r="r" b="b"/>
              <a:pathLst>
                <a:path w="1" h="3">
                  <a:moveTo>
                    <a:pt x="1" y="0"/>
                  </a:moveTo>
                  <a:lnTo>
                    <a:pt x="1" y="0"/>
                  </a:lnTo>
                  <a:cubicBezTo>
                    <a:pt x="0" y="2"/>
                    <a:pt x="0" y="2"/>
                    <a:pt x="1" y="3"/>
                  </a:cubicBezTo>
                  <a:lnTo>
                    <a:pt x="0" y="2"/>
                  </a:lnTo>
                  <a:lnTo>
                    <a:pt x="1" y="0"/>
                  </a:lnTo>
                  <a:close/>
                </a:path>
              </a:pathLst>
            </a:custGeom>
            <a:solidFill>
              <a:srgbClr val="000000"/>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437" name="Freeform 1464">
              <a:extLst>
                <a:ext uri="{FF2B5EF4-FFF2-40B4-BE49-F238E27FC236}">
                  <a16:creationId xmlns:a16="http://schemas.microsoft.com/office/drawing/2014/main" id="{769831BF-3E01-4E38-BBB3-38438118AE45}"/>
                </a:ext>
              </a:extLst>
            </p:cNvPr>
            <p:cNvSpPr>
              <a:spLocks/>
            </p:cNvSpPr>
            <p:nvPr userDrawn="1"/>
          </p:nvSpPr>
          <p:spPr bwMode="auto">
            <a:xfrm>
              <a:off x="280" y="214"/>
              <a:ext cx="3" cy="0"/>
            </a:xfrm>
            <a:custGeom>
              <a:avLst/>
              <a:gdLst>
                <a:gd name="T0" fmla="*/ 0 w 6"/>
                <a:gd name="T1" fmla="*/ 1 h 1"/>
                <a:gd name="T2" fmla="*/ 0 w 6"/>
                <a:gd name="T3" fmla="*/ 1 h 1"/>
                <a:gd name="T4" fmla="*/ 5 w 6"/>
                <a:gd name="T5" fmla="*/ 0 h 1"/>
                <a:gd name="T6" fmla="*/ 6 w 6"/>
                <a:gd name="T7" fmla="*/ 1 h 1"/>
                <a:gd name="T8" fmla="*/ 0 w 6"/>
                <a:gd name="T9" fmla="*/ 1 h 1"/>
              </a:gdLst>
              <a:ahLst/>
              <a:cxnLst>
                <a:cxn ang="0">
                  <a:pos x="T0" y="T1"/>
                </a:cxn>
                <a:cxn ang="0">
                  <a:pos x="T2" y="T3"/>
                </a:cxn>
                <a:cxn ang="0">
                  <a:pos x="T4" y="T5"/>
                </a:cxn>
                <a:cxn ang="0">
                  <a:pos x="T6" y="T7"/>
                </a:cxn>
                <a:cxn ang="0">
                  <a:pos x="T8" y="T9"/>
                </a:cxn>
              </a:cxnLst>
              <a:rect l="0" t="0" r="r" b="b"/>
              <a:pathLst>
                <a:path w="6" h="1">
                  <a:moveTo>
                    <a:pt x="0" y="1"/>
                  </a:moveTo>
                  <a:lnTo>
                    <a:pt x="0" y="1"/>
                  </a:lnTo>
                  <a:cubicBezTo>
                    <a:pt x="2" y="1"/>
                    <a:pt x="3" y="0"/>
                    <a:pt x="5" y="0"/>
                  </a:cubicBezTo>
                  <a:cubicBezTo>
                    <a:pt x="5" y="1"/>
                    <a:pt x="5" y="1"/>
                    <a:pt x="6" y="1"/>
                  </a:cubicBezTo>
                  <a:cubicBezTo>
                    <a:pt x="4" y="1"/>
                    <a:pt x="2" y="1"/>
                    <a:pt x="0" y="1"/>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438" name="Freeform 1465">
              <a:extLst>
                <a:ext uri="{FF2B5EF4-FFF2-40B4-BE49-F238E27FC236}">
                  <a16:creationId xmlns:a16="http://schemas.microsoft.com/office/drawing/2014/main" id="{B14AEF9B-A0A2-4749-9867-3DC3C4D950DC}"/>
                </a:ext>
              </a:extLst>
            </p:cNvPr>
            <p:cNvSpPr>
              <a:spLocks/>
            </p:cNvSpPr>
            <p:nvPr userDrawn="1"/>
          </p:nvSpPr>
          <p:spPr bwMode="auto">
            <a:xfrm>
              <a:off x="281" y="209"/>
              <a:ext cx="3" cy="2"/>
            </a:xfrm>
            <a:custGeom>
              <a:avLst/>
              <a:gdLst>
                <a:gd name="T0" fmla="*/ 8 w 8"/>
                <a:gd name="T1" fmla="*/ 4 h 5"/>
                <a:gd name="T2" fmla="*/ 8 w 8"/>
                <a:gd name="T3" fmla="*/ 4 h 5"/>
                <a:gd name="T4" fmla="*/ 6 w 8"/>
                <a:gd name="T5" fmla="*/ 4 h 5"/>
                <a:gd name="T6" fmla="*/ 5 w 8"/>
                <a:gd name="T7" fmla="*/ 4 h 5"/>
                <a:gd name="T8" fmla="*/ 6 w 8"/>
                <a:gd name="T9" fmla="*/ 5 h 5"/>
                <a:gd name="T10" fmla="*/ 4 w 8"/>
                <a:gd name="T11" fmla="*/ 5 h 5"/>
                <a:gd name="T12" fmla="*/ 0 w 8"/>
                <a:gd name="T13" fmla="*/ 0 h 5"/>
                <a:gd name="T14" fmla="*/ 8 w 8"/>
                <a:gd name="T15" fmla="*/ 4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5">
                  <a:moveTo>
                    <a:pt x="8" y="4"/>
                  </a:moveTo>
                  <a:lnTo>
                    <a:pt x="8" y="4"/>
                  </a:lnTo>
                  <a:cubicBezTo>
                    <a:pt x="7" y="4"/>
                    <a:pt x="6" y="4"/>
                    <a:pt x="6" y="4"/>
                  </a:cubicBezTo>
                  <a:lnTo>
                    <a:pt x="5" y="4"/>
                  </a:lnTo>
                  <a:cubicBezTo>
                    <a:pt x="5" y="4"/>
                    <a:pt x="6" y="5"/>
                    <a:pt x="6" y="5"/>
                  </a:cubicBezTo>
                  <a:cubicBezTo>
                    <a:pt x="5" y="5"/>
                    <a:pt x="4" y="5"/>
                    <a:pt x="4" y="5"/>
                  </a:cubicBezTo>
                  <a:cubicBezTo>
                    <a:pt x="2" y="4"/>
                    <a:pt x="1" y="2"/>
                    <a:pt x="0" y="0"/>
                  </a:cubicBezTo>
                  <a:cubicBezTo>
                    <a:pt x="3" y="1"/>
                    <a:pt x="6" y="2"/>
                    <a:pt x="8" y="4"/>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439" name="Freeform 1466">
              <a:extLst>
                <a:ext uri="{FF2B5EF4-FFF2-40B4-BE49-F238E27FC236}">
                  <a16:creationId xmlns:a16="http://schemas.microsoft.com/office/drawing/2014/main" id="{CCCA56E4-1F14-4042-81AE-010C9BBA2494}"/>
                </a:ext>
              </a:extLst>
            </p:cNvPr>
            <p:cNvSpPr>
              <a:spLocks/>
            </p:cNvSpPr>
            <p:nvPr userDrawn="1"/>
          </p:nvSpPr>
          <p:spPr bwMode="auto">
            <a:xfrm>
              <a:off x="287" y="208"/>
              <a:ext cx="0" cy="2"/>
            </a:xfrm>
            <a:custGeom>
              <a:avLst/>
              <a:gdLst>
                <a:gd name="T0" fmla="*/ 0 w 1"/>
                <a:gd name="T1" fmla="*/ 0 h 3"/>
                <a:gd name="T2" fmla="*/ 0 w 1"/>
                <a:gd name="T3" fmla="*/ 0 h 3"/>
                <a:gd name="T4" fmla="*/ 1 w 1"/>
                <a:gd name="T5" fmla="*/ 2 h 3"/>
                <a:gd name="T6" fmla="*/ 1 w 1"/>
                <a:gd name="T7" fmla="*/ 3 h 3"/>
                <a:gd name="T8" fmla="*/ 0 w 1"/>
                <a:gd name="T9" fmla="*/ 2 h 3"/>
                <a:gd name="T10" fmla="*/ 0 w 1"/>
                <a:gd name="T11" fmla="*/ 0 h 3"/>
              </a:gdLst>
              <a:ahLst/>
              <a:cxnLst>
                <a:cxn ang="0">
                  <a:pos x="T0" y="T1"/>
                </a:cxn>
                <a:cxn ang="0">
                  <a:pos x="T2" y="T3"/>
                </a:cxn>
                <a:cxn ang="0">
                  <a:pos x="T4" y="T5"/>
                </a:cxn>
                <a:cxn ang="0">
                  <a:pos x="T6" y="T7"/>
                </a:cxn>
                <a:cxn ang="0">
                  <a:pos x="T8" y="T9"/>
                </a:cxn>
                <a:cxn ang="0">
                  <a:pos x="T10" y="T11"/>
                </a:cxn>
              </a:cxnLst>
              <a:rect l="0" t="0" r="r" b="b"/>
              <a:pathLst>
                <a:path w="1" h="3">
                  <a:moveTo>
                    <a:pt x="0" y="0"/>
                  </a:moveTo>
                  <a:lnTo>
                    <a:pt x="0" y="0"/>
                  </a:lnTo>
                  <a:cubicBezTo>
                    <a:pt x="1" y="1"/>
                    <a:pt x="1" y="1"/>
                    <a:pt x="1" y="2"/>
                  </a:cubicBezTo>
                  <a:cubicBezTo>
                    <a:pt x="1" y="2"/>
                    <a:pt x="1" y="3"/>
                    <a:pt x="1" y="3"/>
                  </a:cubicBezTo>
                  <a:cubicBezTo>
                    <a:pt x="1" y="3"/>
                    <a:pt x="0" y="2"/>
                    <a:pt x="0" y="2"/>
                  </a:cubicBezTo>
                  <a:cubicBezTo>
                    <a:pt x="0" y="1"/>
                    <a:pt x="0" y="1"/>
                    <a:pt x="0" y="0"/>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440" name="Freeform 1467">
              <a:extLst>
                <a:ext uri="{FF2B5EF4-FFF2-40B4-BE49-F238E27FC236}">
                  <a16:creationId xmlns:a16="http://schemas.microsoft.com/office/drawing/2014/main" id="{3A3D937E-1158-4E08-A6E3-28D7453A08EE}"/>
                </a:ext>
              </a:extLst>
            </p:cNvPr>
            <p:cNvSpPr>
              <a:spLocks/>
            </p:cNvSpPr>
            <p:nvPr userDrawn="1"/>
          </p:nvSpPr>
          <p:spPr bwMode="auto">
            <a:xfrm>
              <a:off x="285" y="210"/>
              <a:ext cx="1" cy="1"/>
            </a:xfrm>
            <a:custGeom>
              <a:avLst/>
              <a:gdLst>
                <a:gd name="T0" fmla="*/ 0 w 3"/>
                <a:gd name="T1" fmla="*/ 0 h 4"/>
                <a:gd name="T2" fmla="*/ 0 w 3"/>
                <a:gd name="T3" fmla="*/ 0 h 4"/>
                <a:gd name="T4" fmla="*/ 2 w 3"/>
                <a:gd name="T5" fmla="*/ 1 h 4"/>
                <a:gd name="T6" fmla="*/ 3 w 3"/>
                <a:gd name="T7" fmla="*/ 4 h 4"/>
                <a:gd name="T8" fmla="*/ 1 w 3"/>
                <a:gd name="T9" fmla="*/ 3 h 4"/>
                <a:gd name="T10" fmla="*/ 0 w 3"/>
                <a:gd name="T11" fmla="*/ 0 h 4"/>
              </a:gdLst>
              <a:ahLst/>
              <a:cxnLst>
                <a:cxn ang="0">
                  <a:pos x="T0" y="T1"/>
                </a:cxn>
                <a:cxn ang="0">
                  <a:pos x="T2" y="T3"/>
                </a:cxn>
                <a:cxn ang="0">
                  <a:pos x="T4" y="T5"/>
                </a:cxn>
                <a:cxn ang="0">
                  <a:pos x="T6" y="T7"/>
                </a:cxn>
                <a:cxn ang="0">
                  <a:pos x="T8" y="T9"/>
                </a:cxn>
                <a:cxn ang="0">
                  <a:pos x="T10" y="T11"/>
                </a:cxn>
              </a:cxnLst>
              <a:rect l="0" t="0" r="r" b="b"/>
              <a:pathLst>
                <a:path w="3" h="4">
                  <a:moveTo>
                    <a:pt x="0" y="0"/>
                  </a:moveTo>
                  <a:lnTo>
                    <a:pt x="0" y="0"/>
                  </a:lnTo>
                  <a:cubicBezTo>
                    <a:pt x="0" y="0"/>
                    <a:pt x="1" y="1"/>
                    <a:pt x="2" y="1"/>
                  </a:cubicBezTo>
                  <a:cubicBezTo>
                    <a:pt x="2" y="2"/>
                    <a:pt x="2" y="3"/>
                    <a:pt x="3" y="4"/>
                  </a:cubicBezTo>
                  <a:cubicBezTo>
                    <a:pt x="2" y="4"/>
                    <a:pt x="2" y="3"/>
                    <a:pt x="1" y="3"/>
                  </a:cubicBezTo>
                  <a:cubicBezTo>
                    <a:pt x="1" y="2"/>
                    <a:pt x="0" y="1"/>
                    <a:pt x="0" y="0"/>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441" name="Freeform 1468">
              <a:extLst>
                <a:ext uri="{FF2B5EF4-FFF2-40B4-BE49-F238E27FC236}">
                  <a16:creationId xmlns:a16="http://schemas.microsoft.com/office/drawing/2014/main" id="{F329883D-DFA1-47C2-911F-9E1E648FB385}"/>
                </a:ext>
              </a:extLst>
            </p:cNvPr>
            <p:cNvSpPr>
              <a:spLocks/>
            </p:cNvSpPr>
            <p:nvPr userDrawn="1"/>
          </p:nvSpPr>
          <p:spPr bwMode="auto">
            <a:xfrm>
              <a:off x="281" y="211"/>
              <a:ext cx="4" cy="2"/>
            </a:xfrm>
            <a:custGeom>
              <a:avLst/>
              <a:gdLst>
                <a:gd name="T0" fmla="*/ 6 w 9"/>
                <a:gd name="T1" fmla="*/ 1 h 4"/>
                <a:gd name="T2" fmla="*/ 6 w 9"/>
                <a:gd name="T3" fmla="*/ 1 h 4"/>
                <a:gd name="T4" fmla="*/ 9 w 9"/>
                <a:gd name="T5" fmla="*/ 4 h 4"/>
                <a:gd name="T6" fmla="*/ 5 w 9"/>
                <a:gd name="T7" fmla="*/ 4 h 4"/>
                <a:gd name="T8" fmla="*/ 0 w 9"/>
                <a:gd name="T9" fmla="*/ 1 h 4"/>
                <a:gd name="T10" fmla="*/ 6 w 9"/>
                <a:gd name="T11" fmla="*/ 1 h 4"/>
              </a:gdLst>
              <a:ahLst/>
              <a:cxnLst>
                <a:cxn ang="0">
                  <a:pos x="T0" y="T1"/>
                </a:cxn>
                <a:cxn ang="0">
                  <a:pos x="T2" y="T3"/>
                </a:cxn>
                <a:cxn ang="0">
                  <a:pos x="T4" y="T5"/>
                </a:cxn>
                <a:cxn ang="0">
                  <a:pos x="T6" y="T7"/>
                </a:cxn>
                <a:cxn ang="0">
                  <a:pos x="T8" y="T9"/>
                </a:cxn>
                <a:cxn ang="0">
                  <a:pos x="T10" y="T11"/>
                </a:cxn>
              </a:cxnLst>
              <a:rect l="0" t="0" r="r" b="b"/>
              <a:pathLst>
                <a:path w="9" h="4">
                  <a:moveTo>
                    <a:pt x="6" y="1"/>
                  </a:moveTo>
                  <a:lnTo>
                    <a:pt x="6" y="1"/>
                  </a:lnTo>
                  <a:cubicBezTo>
                    <a:pt x="7" y="2"/>
                    <a:pt x="8" y="3"/>
                    <a:pt x="9" y="4"/>
                  </a:cubicBezTo>
                  <a:cubicBezTo>
                    <a:pt x="7" y="4"/>
                    <a:pt x="6" y="4"/>
                    <a:pt x="5" y="4"/>
                  </a:cubicBezTo>
                  <a:cubicBezTo>
                    <a:pt x="3" y="3"/>
                    <a:pt x="2" y="2"/>
                    <a:pt x="0" y="1"/>
                  </a:cubicBezTo>
                  <a:cubicBezTo>
                    <a:pt x="2" y="0"/>
                    <a:pt x="4" y="1"/>
                    <a:pt x="6" y="1"/>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442" name="Freeform 1469">
              <a:extLst>
                <a:ext uri="{FF2B5EF4-FFF2-40B4-BE49-F238E27FC236}">
                  <a16:creationId xmlns:a16="http://schemas.microsoft.com/office/drawing/2014/main" id="{672249BF-A895-4A40-BD1F-9707D844FB9E}"/>
                </a:ext>
              </a:extLst>
            </p:cNvPr>
            <p:cNvSpPr>
              <a:spLocks/>
            </p:cNvSpPr>
            <p:nvPr userDrawn="1"/>
          </p:nvSpPr>
          <p:spPr bwMode="auto">
            <a:xfrm>
              <a:off x="285" y="208"/>
              <a:ext cx="3" cy="5"/>
            </a:xfrm>
            <a:custGeom>
              <a:avLst/>
              <a:gdLst>
                <a:gd name="T0" fmla="*/ 4 w 5"/>
                <a:gd name="T1" fmla="*/ 5 h 11"/>
                <a:gd name="T2" fmla="*/ 4 w 5"/>
                <a:gd name="T3" fmla="*/ 5 h 11"/>
                <a:gd name="T4" fmla="*/ 4 w 5"/>
                <a:gd name="T5" fmla="*/ 6 h 11"/>
                <a:gd name="T6" fmla="*/ 5 w 5"/>
                <a:gd name="T7" fmla="*/ 11 h 11"/>
                <a:gd name="T8" fmla="*/ 2 w 5"/>
                <a:gd name="T9" fmla="*/ 8 h 11"/>
                <a:gd name="T10" fmla="*/ 0 w 5"/>
                <a:gd name="T11" fmla="*/ 0 h 11"/>
                <a:gd name="T12" fmla="*/ 4 w 5"/>
                <a:gd name="T13" fmla="*/ 5 h 11"/>
              </a:gdLst>
              <a:ahLst/>
              <a:cxnLst>
                <a:cxn ang="0">
                  <a:pos x="T0" y="T1"/>
                </a:cxn>
                <a:cxn ang="0">
                  <a:pos x="T2" y="T3"/>
                </a:cxn>
                <a:cxn ang="0">
                  <a:pos x="T4" y="T5"/>
                </a:cxn>
                <a:cxn ang="0">
                  <a:pos x="T6" y="T7"/>
                </a:cxn>
                <a:cxn ang="0">
                  <a:pos x="T8" y="T9"/>
                </a:cxn>
                <a:cxn ang="0">
                  <a:pos x="T10" y="T11"/>
                </a:cxn>
                <a:cxn ang="0">
                  <a:pos x="T12" y="T13"/>
                </a:cxn>
              </a:cxnLst>
              <a:rect l="0" t="0" r="r" b="b"/>
              <a:pathLst>
                <a:path w="5" h="11">
                  <a:moveTo>
                    <a:pt x="4" y="5"/>
                  </a:moveTo>
                  <a:lnTo>
                    <a:pt x="4" y="5"/>
                  </a:lnTo>
                  <a:lnTo>
                    <a:pt x="4" y="6"/>
                  </a:lnTo>
                  <a:cubicBezTo>
                    <a:pt x="4" y="7"/>
                    <a:pt x="4" y="9"/>
                    <a:pt x="5" y="11"/>
                  </a:cubicBezTo>
                  <a:cubicBezTo>
                    <a:pt x="4" y="10"/>
                    <a:pt x="3" y="9"/>
                    <a:pt x="2" y="8"/>
                  </a:cubicBezTo>
                  <a:cubicBezTo>
                    <a:pt x="1" y="5"/>
                    <a:pt x="0" y="3"/>
                    <a:pt x="0" y="0"/>
                  </a:cubicBezTo>
                  <a:cubicBezTo>
                    <a:pt x="2" y="1"/>
                    <a:pt x="3" y="3"/>
                    <a:pt x="4" y="5"/>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443" name="Freeform 1470">
              <a:extLst>
                <a:ext uri="{FF2B5EF4-FFF2-40B4-BE49-F238E27FC236}">
                  <a16:creationId xmlns:a16="http://schemas.microsoft.com/office/drawing/2014/main" id="{65689FD6-5D27-4A15-8CB0-08225E6806AA}"/>
                </a:ext>
              </a:extLst>
            </p:cNvPr>
            <p:cNvSpPr>
              <a:spLocks/>
            </p:cNvSpPr>
            <p:nvPr userDrawn="1"/>
          </p:nvSpPr>
          <p:spPr bwMode="auto">
            <a:xfrm>
              <a:off x="282" y="213"/>
              <a:ext cx="5" cy="1"/>
            </a:xfrm>
            <a:custGeom>
              <a:avLst/>
              <a:gdLst>
                <a:gd name="T0" fmla="*/ 0 w 11"/>
                <a:gd name="T1" fmla="*/ 1 h 3"/>
                <a:gd name="T2" fmla="*/ 0 w 11"/>
                <a:gd name="T3" fmla="*/ 1 h 3"/>
                <a:gd name="T4" fmla="*/ 11 w 11"/>
                <a:gd name="T5" fmla="*/ 3 h 3"/>
                <a:gd name="T6" fmla="*/ 10 w 11"/>
                <a:gd name="T7" fmla="*/ 3 h 3"/>
                <a:gd name="T8" fmla="*/ 3 w 11"/>
                <a:gd name="T9" fmla="*/ 3 h 3"/>
                <a:gd name="T10" fmla="*/ 0 w 11"/>
                <a:gd name="T11" fmla="*/ 1 h 3"/>
              </a:gdLst>
              <a:ahLst/>
              <a:cxnLst>
                <a:cxn ang="0">
                  <a:pos x="T0" y="T1"/>
                </a:cxn>
                <a:cxn ang="0">
                  <a:pos x="T2" y="T3"/>
                </a:cxn>
                <a:cxn ang="0">
                  <a:pos x="T4" y="T5"/>
                </a:cxn>
                <a:cxn ang="0">
                  <a:pos x="T6" y="T7"/>
                </a:cxn>
                <a:cxn ang="0">
                  <a:pos x="T8" y="T9"/>
                </a:cxn>
                <a:cxn ang="0">
                  <a:pos x="T10" y="T11"/>
                </a:cxn>
              </a:cxnLst>
              <a:rect l="0" t="0" r="r" b="b"/>
              <a:pathLst>
                <a:path w="11" h="3">
                  <a:moveTo>
                    <a:pt x="0" y="1"/>
                  </a:moveTo>
                  <a:lnTo>
                    <a:pt x="0" y="1"/>
                  </a:lnTo>
                  <a:cubicBezTo>
                    <a:pt x="3" y="0"/>
                    <a:pt x="8" y="1"/>
                    <a:pt x="11" y="3"/>
                  </a:cubicBezTo>
                  <a:lnTo>
                    <a:pt x="10" y="3"/>
                  </a:lnTo>
                  <a:cubicBezTo>
                    <a:pt x="8" y="3"/>
                    <a:pt x="5" y="3"/>
                    <a:pt x="3" y="3"/>
                  </a:cubicBezTo>
                  <a:cubicBezTo>
                    <a:pt x="2" y="3"/>
                    <a:pt x="1" y="2"/>
                    <a:pt x="0" y="1"/>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444" name="Freeform 1471">
              <a:extLst>
                <a:ext uri="{FF2B5EF4-FFF2-40B4-BE49-F238E27FC236}">
                  <a16:creationId xmlns:a16="http://schemas.microsoft.com/office/drawing/2014/main" id="{DA7A7230-D7A3-432E-9483-38CDE94D9F9A}"/>
                </a:ext>
              </a:extLst>
            </p:cNvPr>
            <p:cNvSpPr>
              <a:spLocks/>
            </p:cNvSpPr>
            <p:nvPr userDrawn="1"/>
          </p:nvSpPr>
          <p:spPr bwMode="auto">
            <a:xfrm>
              <a:off x="283" y="211"/>
              <a:ext cx="5" cy="3"/>
            </a:xfrm>
            <a:custGeom>
              <a:avLst/>
              <a:gdLst>
                <a:gd name="T0" fmla="*/ 0 w 10"/>
                <a:gd name="T1" fmla="*/ 0 h 7"/>
                <a:gd name="T2" fmla="*/ 0 w 10"/>
                <a:gd name="T3" fmla="*/ 0 h 7"/>
                <a:gd name="T4" fmla="*/ 10 w 10"/>
                <a:gd name="T5" fmla="*/ 7 h 7"/>
                <a:gd name="T6" fmla="*/ 0 w 10"/>
                <a:gd name="T7" fmla="*/ 0 h 7"/>
              </a:gdLst>
              <a:ahLst/>
              <a:cxnLst>
                <a:cxn ang="0">
                  <a:pos x="T0" y="T1"/>
                </a:cxn>
                <a:cxn ang="0">
                  <a:pos x="T2" y="T3"/>
                </a:cxn>
                <a:cxn ang="0">
                  <a:pos x="T4" y="T5"/>
                </a:cxn>
                <a:cxn ang="0">
                  <a:pos x="T6" y="T7"/>
                </a:cxn>
              </a:cxnLst>
              <a:rect l="0" t="0" r="r" b="b"/>
              <a:pathLst>
                <a:path w="10" h="7">
                  <a:moveTo>
                    <a:pt x="0" y="0"/>
                  </a:moveTo>
                  <a:lnTo>
                    <a:pt x="0" y="0"/>
                  </a:lnTo>
                  <a:cubicBezTo>
                    <a:pt x="4" y="0"/>
                    <a:pt x="8" y="3"/>
                    <a:pt x="10" y="7"/>
                  </a:cubicBezTo>
                  <a:cubicBezTo>
                    <a:pt x="6" y="6"/>
                    <a:pt x="2" y="3"/>
                    <a:pt x="0" y="0"/>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445" name="Freeform 1472">
              <a:extLst>
                <a:ext uri="{FF2B5EF4-FFF2-40B4-BE49-F238E27FC236}">
                  <a16:creationId xmlns:a16="http://schemas.microsoft.com/office/drawing/2014/main" id="{186A5694-02CF-42D1-92AD-4CF57118A5B9}"/>
                </a:ext>
              </a:extLst>
            </p:cNvPr>
            <p:cNvSpPr>
              <a:spLocks/>
            </p:cNvSpPr>
            <p:nvPr userDrawn="1"/>
          </p:nvSpPr>
          <p:spPr bwMode="auto">
            <a:xfrm>
              <a:off x="287" y="198"/>
              <a:ext cx="3" cy="11"/>
            </a:xfrm>
            <a:custGeom>
              <a:avLst/>
              <a:gdLst>
                <a:gd name="T0" fmla="*/ 2 w 5"/>
                <a:gd name="T1" fmla="*/ 20 h 24"/>
                <a:gd name="T2" fmla="*/ 2 w 5"/>
                <a:gd name="T3" fmla="*/ 20 h 24"/>
                <a:gd name="T4" fmla="*/ 1 w 5"/>
                <a:gd name="T5" fmla="*/ 24 h 24"/>
                <a:gd name="T6" fmla="*/ 0 w 5"/>
                <a:gd name="T7" fmla="*/ 0 h 24"/>
                <a:gd name="T8" fmla="*/ 2 w 5"/>
                <a:gd name="T9" fmla="*/ 1 h 24"/>
                <a:gd name="T10" fmla="*/ 5 w 5"/>
                <a:gd name="T11" fmla="*/ 0 h 24"/>
                <a:gd name="T12" fmla="*/ 4 w 5"/>
                <a:gd name="T13" fmla="*/ 24 h 24"/>
                <a:gd name="T14" fmla="*/ 2 w 5"/>
                <a:gd name="T15" fmla="*/ 20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24">
                  <a:moveTo>
                    <a:pt x="2" y="20"/>
                  </a:moveTo>
                  <a:lnTo>
                    <a:pt x="2" y="20"/>
                  </a:lnTo>
                  <a:cubicBezTo>
                    <a:pt x="2" y="21"/>
                    <a:pt x="1" y="22"/>
                    <a:pt x="1" y="24"/>
                  </a:cubicBezTo>
                  <a:lnTo>
                    <a:pt x="0" y="0"/>
                  </a:lnTo>
                  <a:cubicBezTo>
                    <a:pt x="0" y="1"/>
                    <a:pt x="1" y="1"/>
                    <a:pt x="2" y="1"/>
                  </a:cubicBezTo>
                  <a:cubicBezTo>
                    <a:pt x="4" y="1"/>
                    <a:pt x="4" y="1"/>
                    <a:pt x="5" y="0"/>
                  </a:cubicBezTo>
                  <a:lnTo>
                    <a:pt x="4" y="24"/>
                  </a:lnTo>
                  <a:cubicBezTo>
                    <a:pt x="4" y="22"/>
                    <a:pt x="3" y="21"/>
                    <a:pt x="2" y="20"/>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446" name="Freeform 1473">
              <a:extLst>
                <a:ext uri="{FF2B5EF4-FFF2-40B4-BE49-F238E27FC236}">
                  <a16:creationId xmlns:a16="http://schemas.microsoft.com/office/drawing/2014/main" id="{22ECAB5C-AEAF-4C32-BB75-EFF7A808AF80}"/>
                </a:ext>
              </a:extLst>
            </p:cNvPr>
            <p:cNvSpPr>
              <a:spLocks/>
            </p:cNvSpPr>
            <p:nvPr userDrawn="1"/>
          </p:nvSpPr>
          <p:spPr bwMode="auto">
            <a:xfrm>
              <a:off x="288" y="208"/>
              <a:ext cx="1" cy="6"/>
            </a:xfrm>
            <a:custGeom>
              <a:avLst/>
              <a:gdLst>
                <a:gd name="T0" fmla="*/ 3 w 3"/>
                <a:gd name="T1" fmla="*/ 7 h 13"/>
                <a:gd name="T2" fmla="*/ 3 w 3"/>
                <a:gd name="T3" fmla="*/ 7 h 13"/>
                <a:gd name="T4" fmla="*/ 1 w 3"/>
                <a:gd name="T5" fmla="*/ 13 h 13"/>
                <a:gd name="T6" fmla="*/ 0 w 3"/>
                <a:gd name="T7" fmla="*/ 7 h 13"/>
                <a:gd name="T8" fmla="*/ 1 w 3"/>
                <a:gd name="T9" fmla="*/ 0 h 13"/>
                <a:gd name="T10" fmla="*/ 3 w 3"/>
                <a:gd name="T11" fmla="*/ 7 h 13"/>
              </a:gdLst>
              <a:ahLst/>
              <a:cxnLst>
                <a:cxn ang="0">
                  <a:pos x="T0" y="T1"/>
                </a:cxn>
                <a:cxn ang="0">
                  <a:pos x="T2" y="T3"/>
                </a:cxn>
                <a:cxn ang="0">
                  <a:pos x="T4" y="T5"/>
                </a:cxn>
                <a:cxn ang="0">
                  <a:pos x="T6" y="T7"/>
                </a:cxn>
                <a:cxn ang="0">
                  <a:pos x="T8" y="T9"/>
                </a:cxn>
                <a:cxn ang="0">
                  <a:pos x="T10" y="T11"/>
                </a:cxn>
              </a:cxnLst>
              <a:rect l="0" t="0" r="r" b="b"/>
              <a:pathLst>
                <a:path w="3" h="13">
                  <a:moveTo>
                    <a:pt x="3" y="7"/>
                  </a:moveTo>
                  <a:lnTo>
                    <a:pt x="3" y="7"/>
                  </a:lnTo>
                  <a:cubicBezTo>
                    <a:pt x="3" y="9"/>
                    <a:pt x="3" y="11"/>
                    <a:pt x="1" y="13"/>
                  </a:cubicBezTo>
                  <a:cubicBezTo>
                    <a:pt x="0" y="11"/>
                    <a:pt x="0" y="9"/>
                    <a:pt x="0" y="7"/>
                  </a:cubicBezTo>
                  <a:cubicBezTo>
                    <a:pt x="0" y="4"/>
                    <a:pt x="0" y="2"/>
                    <a:pt x="1" y="0"/>
                  </a:cubicBezTo>
                  <a:cubicBezTo>
                    <a:pt x="3" y="2"/>
                    <a:pt x="3" y="4"/>
                    <a:pt x="3" y="7"/>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447" name="Freeform 1474">
              <a:extLst>
                <a:ext uri="{FF2B5EF4-FFF2-40B4-BE49-F238E27FC236}">
                  <a16:creationId xmlns:a16="http://schemas.microsoft.com/office/drawing/2014/main" id="{1004E1DE-C436-431A-9CCA-090B0AB26653}"/>
                </a:ext>
              </a:extLst>
            </p:cNvPr>
            <p:cNvSpPr>
              <a:spLocks/>
            </p:cNvSpPr>
            <p:nvPr userDrawn="1"/>
          </p:nvSpPr>
          <p:spPr bwMode="auto">
            <a:xfrm>
              <a:off x="285" y="186"/>
              <a:ext cx="6" cy="6"/>
            </a:xfrm>
            <a:custGeom>
              <a:avLst/>
              <a:gdLst>
                <a:gd name="T0" fmla="*/ 8 w 13"/>
                <a:gd name="T1" fmla="*/ 2 h 12"/>
                <a:gd name="T2" fmla="*/ 8 w 13"/>
                <a:gd name="T3" fmla="*/ 2 h 12"/>
                <a:gd name="T4" fmla="*/ 7 w 13"/>
                <a:gd name="T5" fmla="*/ 4 h 12"/>
                <a:gd name="T6" fmla="*/ 13 w 13"/>
                <a:gd name="T7" fmla="*/ 3 h 12"/>
                <a:gd name="T8" fmla="*/ 13 w 13"/>
                <a:gd name="T9" fmla="*/ 9 h 12"/>
                <a:gd name="T10" fmla="*/ 8 w 13"/>
                <a:gd name="T11" fmla="*/ 7 h 12"/>
                <a:gd name="T12" fmla="*/ 9 w 13"/>
                <a:gd name="T13" fmla="*/ 12 h 12"/>
                <a:gd name="T14" fmla="*/ 3 w 13"/>
                <a:gd name="T15" fmla="*/ 12 h 12"/>
                <a:gd name="T16" fmla="*/ 5 w 13"/>
                <a:gd name="T17" fmla="*/ 8 h 12"/>
                <a:gd name="T18" fmla="*/ 0 w 13"/>
                <a:gd name="T19" fmla="*/ 9 h 12"/>
                <a:gd name="T20" fmla="*/ 0 w 13"/>
                <a:gd name="T21" fmla="*/ 3 h 12"/>
                <a:gd name="T22" fmla="*/ 4 w 13"/>
                <a:gd name="T23" fmla="*/ 5 h 12"/>
                <a:gd name="T24" fmla="*/ 3 w 13"/>
                <a:gd name="T25" fmla="*/ 0 h 12"/>
                <a:gd name="T26" fmla="*/ 9 w 13"/>
                <a:gd name="T27" fmla="*/ 0 h 12"/>
                <a:gd name="T28" fmla="*/ 8 w 13"/>
                <a:gd name="T29" fmla="*/ 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 h="12">
                  <a:moveTo>
                    <a:pt x="8" y="2"/>
                  </a:moveTo>
                  <a:lnTo>
                    <a:pt x="8" y="2"/>
                  </a:lnTo>
                  <a:cubicBezTo>
                    <a:pt x="8" y="3"/>
                    <a:pt x="7" y="4"/>
                    <a:pt x="7" y="4"/>
                  </a:cubicBezTo>
                  <a:cubicBezTo>
                    <a:pt x="8" y="7"/>
                    <a:pt x="12" y="4"/>
                    <a:pt x="13" y="3"/>
                  </a:cubicBezTo>
                  <a:lnTo>
                    <a:pt x="13" y="9"/>
                  </a:lnTo>
                  <a:cubicBezTo>
                    <a:pt x="12" y="9"/>
                    <a:pt x="10" y="7"/>
                    <a:pt x="8" y="7"/>
                  </a:cubicBezTo>
                  <a:cubicBezTo>
                    <a:pt x="6" y="8"/>
                    <a:pt x="9" y="12"/>
                    <a:pt x="9" y="12"/>
                  </a:cubicBezTo>
                  <a:lnTo>
                    <a:pt x="3" y="12"/>
                  </a:lnTo>
                  <a:cubicBezTo>
                    <a:pt x="4" y="12"/>
                    <a:pt x="6" y="10"/>
                    <a:pt x="5" y="8"/>
                  </a:cubicBezTo>
                  <a:cubicBezTo>
                    <a:pt x="5" y="6"/>
                    <a:pt x="1" y="9"/>
                    <a:pt x="0" y="9"/>
                  </a:cubicBezTo>
                  <a:lnTo>
                    <a:pt x="0" y="3"/>
                  </a:lnTo>
                  <a:cubicBezTo>
                    <a:pt x="1" y="4"/>
                    <a:pt x="3" y="6"/>
                    <a:pt x="4" y="5"/>
                  </a:cubicBezTo>
                  <a:cubicBezTo>
                    <a:pt x="7" y="5"/>
                    <a:pt x="4" y="1"/>
                    <a:pt x="3" y="0"/>
                  </a:cubicBezTo>
                  <a:lnTo>
                    <a:pt x="9" y="0"/>
                  </a:lnTo>
                  <a:cubicBezTo>
                    <a:pt x="9" y="1"/>
                    <a:pt x="8" y="2"/>
                    <a:pt x="8" y="2"/>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448" name="Freeform 1475">
              <a:extLst>
                <a:ext uri="{FF2B5EF4-FFF2-40B4-BE49-F238E27FC236}">
                  <a16:creationId xmlns:a16="http://schemas.microsoft.com/office/drawing/2014/main" id="{9D7B9E00-D50E-4F58-95F5-9B5CFBCF90C7}"/>
                </a:ext>
              </a:extLst>
            </p:cNvPr>
            <p:cNvSpPr>
              <a:spLocks/>
            </p:cNvSpPr>
            <p:nvPr userDrawn="1"/>
          </p:nvSpPr>
          <p:spPr bwMode="auto">
            <a:xfrm>
              <a:off x="286" y="193"/>
              <a:ext cx="4" cy="4"/>
            </a:xfrm>
            <a:custGeom>
              <a:avLst/>
              <a:gdLst>
                <a:gd name="T0" fmla="*/ 4 w 9"/>
                <a:gd name="T1" fmla="*/ 0 h 9"/>
                <a:gd name="T2" fmla="*/ 4 w 9"/>
                <a:gd name="T3" fmla="*/ 0 h 9"/>
                <a:gd name="T4" fmla="*/ 9 w 9"/>
                <a:gd name="T5" fmla="*/ 5 h 9"/>
                <a:gd name="T6" fmla="*/ 4 w 9"/>
                <a:gd name="T7" fmla="*/ 9 h 9"/>
                <a:gd name="T8" fmla="*/ 0 w 9"/>
                <a:gd name="T9" fmla="*/ 5 h 9"/>
                <a:gd name="T10" fmla="*/ 4 w 9"/>
                <a:gd name="T11" fmla="*/ 0 h 9"/>
              </a:gdLst>
              <a:ahLst/>
              <a:cxnLst>
                <a:cxn ang="0">
                  <a:pos x="T0" y="T1"/>
                </a:cxn>
                <a:cxn ang="0">
                  <a:pos x="T2" y="T3"/>
                </a:cxn>
                <a:cxn ang="0">
                  <a:pos x="T4" y="T5"/>
                </a:cxn>
                <a:cxn ang="0">
                  <a:pos x="T6" y="T7"/>
                </a:cxn>
                <a:cxn ang="0">
                  <a:pos x="T8" y="T9"/>
                </a:cxn>
                <a:cxn ang="0">
                  <a:pos x="T10" y="T11"/>
                </a:cxn>
              </a:cxnLst>
              <a:rect l="0" t="0" r="r" b="b"/>
              <a:pathLst>
                <a:path w="9" h="9">
                  <a:moveTo>
                    <a:pt x="4" y="0"/>
                  </a:moveTo>
                  <a:lnTo>
                    <a:pt x="4" y="0"/>
                  </a:lnTo>
                  <a:cubicBezTo>
                    <a:pt x="7" y="0"/>
                    <a:pt x="9" y="2"/>
                    <a:pt x="9" y="5"/>
                  </a:cubicBezTo>
                  <a:cubicBezTo>
                    <a:pt x="9" y="7"/>
                    <a:pt x="7" y="9"/>
                    <a:pt x="4" y="9"/>
                  </a:cubicBezTo>
                  <a:cubicBezTo>
                    <a:pt x="2" y="9"/>
                    <a:pt x="0" y="7"/>
                    <a:pt x="0" y="5"/>
                  </a:cubicBezTo>
                  <a:cubicBezTo>
                    <a:pt x="0" y="2"/>
                    <a:pt x="2" y="0"/>
                    <a:pt x="4" y="0"/>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449" name="Freeform 1476">
              <a:extLst>
                <a:ext uri="{FF2B5EF4-FFF2-40B4-BE49-F238E27FC236}">
                  <a16:creationId xmlns:a16="http://schemas.microsoft.com/office/drawing/2014/main" id="{85861094-4D76-4442-A576-08291EAD865D}"/>
                </a:ext>
              </a:extLst>
            </p:cNvPr>
            <p:cNvSpPr>
              <a:spLocks/>
            </p:cNvSpPr>
            <p:nvPr userDrawn="1"/>
          </p:nvSpPr>
          <p:spPr bwMode="auto">
            <a:xfrm>
              <a:off x="297" y="216"/>
              <a:ext cx="0" cy="1"/>
            </a:xfrm>
            <a:custGeom>
              <a:avLst/>
              <a:gdLst>
                <a:gd name="T0" fmla="*/ 1 w 1"/>
                <a:gd name="T1" fmla="*/ 0 h 1"/>
                <a:gd name="T2" fmla="*/ 1 w 1"/>
                <a:gd name="T3" fmla="*/ 0 h 1"/>
                <a:gd name="T4" fmla="*/ 1 w 1"/>
                <a:gd name="T5" fmla="*/ 1 h 1"/>
                <a:gd name="T6" fmla="*/ 0 w 1"/>
                <a:gd name="T7" fmla="*/ 1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lnTo>
                    <a:pt x="1" y="0"/>
                  </a:lnTo>
                  <a:lnTo>
                    <a:pt x="1" y="1"/>
                  </a:lnTo>
                  <a:cubicBezTo>
                    <a:pt x="1" y="1"/>
                    <a:pt x="1" y="1"/>
                    <a:pt x="0" y="1"/>
                  </a:cubicBezTo>
                  <a:cubicBezTo>
                    <a:pt x="1" y="1"/>
                    <a:pt x="1" y="0"/>
                    <a:pt x="1" y="0"/>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450" name="Freeform 1477">
              <a:extLst>
                <a:ext uri="{FF2B5EF4-FFF2-40B4-BE49-F238E27FC236}">
                  <a16:creationId xmlns:a16="http://schemas.microsoft.com/office/drawing/2014/main" id="{95981F72-72E3-468F-AAC0-C547950C1A78}"/>
                </a:ext>
              </a:extLst>
            </p:cNvPr>
            <p:cNvSpPr>
              <a:spLocks/>
            </p:cNvSpPr>
            <p:nvPr userDrawn="1"/>
          </p:nvSpPr>
          <p:spPr bwMode="auto">
            <a:xfrm>
              <a:off x="289" y="215"/>
              <a:ext cx="1" cy="1"/>
            </a:xfrm>
            <a:custGeom>
              <a:avLst/>
              <a:gdLst>
                <a:gd name="T0" fmla="*/ 1 w 1"/>
                <a:gd name="T1" fmla="*/ 1 h 1"/>
                <a:gd name="T2" fmla="*/ 1 w 1"/>
                <a:gd name="T3" fmla="*/ 1 h 1"/>
                <a:gd name="T4" fmla="*/ 0 w 1"/>
                <a:gd name="T5" fmla="*/ 0 h 1"/>
                <a:gd name="T6" fmla="*/ 1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lnTo>
                    <a:pt x="1" y="1"/>
                  </a:lnTo>
                  <a:cubicBezTo>
                    <a:pt x="1" y="1"/>
                    <a:pt x="0" y="1"/>
                    <a:pt x="0" y="0"/>
                  </a:cubicBezTo>
                  <a:cubicBezTo>
                    <a:pt x="0" y="0"/>
                    <a:pt x="1" y="0"/>
                    <a:pt x="1" y="0"/>
                  </a:cubicBezTo>
                  <a:cubicBezTo>
                    <a:pt x="1" y="1"/>
                    <a:pt x="1" y="1"/>
                    <a:pt x="1" y="1"/>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451" name="Freeform 1478">
              <a:extLst>
                <a:ext uri="{FF2B5EF4-FFF2-40B4-BE49-F238E27FC236}">
                  <a16:creationId xmlns:a16="http://schemas.microsoft.com/office/drawing/2014/main" id="{95EFF691-9C13-4154-93FC-5BD427A12A27}"/>
                </a:ext>
              </a:extLst>
            </p:cNvPr>
            <p:cNvSpPr>
              <a:spLocks/>
            </p:cNvSpPr>
            <p:nvPr userDrawn="1"/>
          </p:nvSpPr>
          <p:spPr bwMode="auto">
            <a:xfrm>
              <a:off x="289" y="216"/>
              <a:ext cx="1" cy="1"/>
            </a:xfrm>
            <a:custGeom>
              <a:avLst/>
              <a:gdLst>
                <a:gd name="T0" fmla="*/ 1 w 1"/>
                <a:gd name="T1" fmla="*/ 1 h 1"/>
                <a:gd name="T2" fmla="*/ 1 w 1"/>
                <a:gd name="T3" fmla="*/ 1 h 1"/>
                <a:gd name="T4" fmla="*/ 0 w 1"/>
                <a:gd name="T5" fmla="*/ 1 h 1"/>
                <a:gd name="T6" fmla="*/ 1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lnTo>
                    <a:pt x="1" y="1"/>
                  </a:lnTo>
                  <a:lnTo>
                    <a:pt x="0" y="1"/>
                  </a:lnTo>
                  <a:cubicBezTo>
                    <a:pt x="0" y="1"/>
                    <a:pt x="0" y="1"/>
                    <a:pt x="1" y="0"/>
                  </a:cubicBezTo>
                  <a:cubicBezTo>
                    <a:pt x="1" y="1"/>
                    <a:pt x="1" y="1"/>
                    <a:pt x="1" y="1"/>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452" name="Freeform 1479">
              <a:extLst>
                <a:ext uri="{FF2B5EF4-FFF2-40B4-BE49-F238E27FC236}">
                  <a16:creationId xmlns:a16="http://schemas.microsoft.com/office/drawing/2014/main" id="{5B1AA326-D43C-4E62-A6A1-B3A33B356DB7}"/>
                </a:ext>
              </a:extLst>
            </p:cNvPr>
            <p:cNvSpPr>
              <a:spLocks/>
            </p:cNvSpPr>
            <p:nvPr userDrawn="1"/>
          </p:nvSpPr>
          <p:spPr bwMode="auto">
            <a:xfrm>
              <a:off x="291" y="215"/>
              <a:ext cx="0" cy="1"/>
            </a:xfrm>
            <a:custGeom>
              <a:avLst/>
              <a:gdLst>
                <a:gd name="T0" fmla="*/ 1 w 1"/>
                <a:gd name="T1" fmla="*/ 1 h 1"/>
                <a:gd name="T2" fmla="*/ 1 w 1"/>
                <a:gd name="T3" fmla="*/ 1 h 1"/>
                <a:gd name="T4" fmla="*/ 0 w 1"/>
                <a:gd name="T5" fmla="*/ 0 h 1"/>
                <a:gd name="T6" fmla="*/ 1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lnTo>
                    <a:pt x="1" y="1"/>
                  </a:lnTo>
                  <a:cubicBezTo>
                    <a:pt x="1" y="1"/>
                    <a:pt x="0" y="1"/>
                    <a:pt x="0" y="0"/>
                  </a:cubicBezTo>
                  <a:cubicBezTo>
                    <a:pt x="1" y="0"/>
                    <a:pt x="1" y="0"/>
                    <a:pt x="1" y="0"/>
                  </a:cubicBezTo>
                  <a:cubicBezTo>
                    <a:pt x="1" y="1"/>
                    <a:pt x="1" y="1"/>
                    <a:pt x="1" y="1"/>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453" name="Freeform 1480">
              <a:extLst>
                <a:ext uri="{FF2B5EF4-FFF2-40B4-BE49-F238E27FC236}">
                  <a16:creationId xmlns:a16="http://schemas.microsoft.com/office/drawing/2014/main" id="{56FFCFBA-EDA1-4F5B-839D-B9CB70C1C8ED}"/>
                </a:ext>
              </a:extLst>
            </p:cNvPr>
            <p:cNvSpPr>
              <a:spLocks/>
            </p:cNvSpPr>
            <p:nvPr userDrawn="1"/>
          </p:nvSpPr>
          <p:spPr bwMode="auto">
            <a:xfrm>
              <a:off x="291" y="216"/>
              <a:ext cx="0" cy="1"/>
            </a:xfrm>
            <a:custGeom>
              <a:avLst/>
              <a:gdLst>
                <a:gd name="T0" fmla="*/ 1 w 1"/>
                <a:gd name="T1" fmla="*/ 1 h 1"/>
                <a:gd name="T2" fmla="*/ 1 w 1"/>
                <a:gd name="T3" fmla="*/ 1 h 1"/>
                <a:gd name="T4" fmla="*/ 0 w 1"/>
                <a:gd name="T5" fmla="*/ 1 h 1"/>
                <a:gd name="T6" fmla="*/ 1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lnTo>
                    <a:pt x="1" y="1"/>
                  </a:lnTo>
                  <a:cubicBezTo>
                    <a:pt x="1" y="1"/>
                    <a:pt x="0" y="1"/>
                    <a:pt x="0" y="1"/>
                  </a:cubicBezTo>
                  <a:cubicBezTo>
                    <a:pt x="0" y="1"/>
                    <a:pt x="0" y="1"/>
                    <a:pt x="1" y="0"/>
                  </a:cubicBezTo>
                  <a:cubicBezTo>
                    <a:pt x="1" y="1"/>
                    <a:pt x="1" y="1"/>
                    <a:pt x="1" y="1"/>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454" name="Freeform 1481">
              <a:extLst>
                <a:ext uri="{FF2B5EF4-FFF2-40B4-BE49-F238E27FC236}">
                  <a16:creationId xmlns:a16="http://schemas.microsoft.com/office/drawing/2014/main" id="{C57CFE01-07C7-4EB0-97F9-B9D736E07792}"/>
                </a:ext>
              </a:extLst>
            </p:cNvPr>
            <p:cNvSpPr>
              <a:spLocks/>
            </p:cNvSpPr>
            <p:nvPr userDrawn="1"/>
          </p:nvSpPr>
          <p:spPr bwMode="auto">
            <a:xfrm>
              <a:off x="293" y="215"/>
              <a:ext cx="0" cy="1"/>
            </a:xfrm>
            <a:custGeom>
              <a:avLst/>
              <a:gdLst>
                <a:gd name="T0" fmla="*/ 0 w 1"/>
                <a:gd name="T1" fmla="*/ 1 h 1"/>
                <a:gd name="T2" fmla="*/ 0 w 1"/>
                <a:gd name="T3" fmla="*/ 1 h 1"/>
                <a:gd name="T4" fmla="*/ 0 w 1"/>
                <a:gd name="T5" fmla="*/ 0 h 1"/>
                <a:gd name="T6" fmla="*/ 1 w 1"/>
                <a:gd name="T7" fmla="*/ 0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lnTo>
                    <a:pt x="0" y="1"/>
                  </a:lnTo>
                  <a:lnTo>
                    <a:pt x="0" y="0"/>
                  </a:lnTo>
                  <a:lnTo>
                    <a:pt x="1" y="0"/>
                  </a:lnTo>
                  <a:lnTo>
                    <a:pt x="0" y="1"/>
                  </a:ln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455" name="Freeform 1482">
              <a:extLst>
                <a:ext uri="{FF2B5EF4-FFF2-40B4-BE49-F238E27FC236}">
                  <a16:creationId xmlns:a16="http://schemas.microsoft.com/office/drawing/2014/main" id="{D434DE9C-8B58-4666-8E02-E40BECF6964A}"/>
                </a:ext>
              </a:extLst>
            </p:cNvPr>
            <p:cNvSpPr>
              <a:spLocks/>
            </p:cNvSpPr>
            <p:nvPr userDrawn="1"/>
          </p:nvSpPr>
          <p:spPr bwMode="auto">
            <a:xfrm>
              <a:off x="293" y="216"/>
              <a:ext cx="0" cy="1"/>
            </a:xfrm>
            <a:custGeom>
              <a:avLst/>
              <a:gdLst>
                <a:gd name="T0" fmla="*/ 1 w 1"/>
                <a:gd name="T1" fmla="*/ 1 h 1"/>
                <a:gd name="T2" fmla="*/ 1 w 1"/>
                <a:gd name="T3" fmla="*/ 1 h 1"/>
                <a:gd name="T4" fmla="*/ 0 w 1"/>
                <a:gd name="T5" fmla="*/ 1 h 1"/>
                <a:gd name="T6" fmla="*/ 0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lnTo>
                    <a:pt x="1" y="1"/>
                  </a:lnTo>
                  <a:lnTo>
                    <a:pt x="0" y="1"/>
                  </a:lnTo>
                  <a:lnTo>
                    <a:pt x="0" y="0"/>
                  </a:lnTo>
                  <a:lnTo>
                    <a:pt x="1" y="1"/>
                  </a:ln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456" name="Rectangle 1483">
              <a:extLst>
                <a:ext uri="{FF2B5EF4-FFF2-40B4-BE49-F238E27FC236}">
                  <a16:creationId xmlns:a16="http://schemas.microsoft.com/office/drawing/2014/main" id="{DA1D7CA4-C2ED-4F99-BDB2-1CB092A3DF3C}"/>
                </a:ext>
              </a:extLst>
            </p:cNvPr>
            <p:cNvSpPr>
              <a:spLocks noChangeArrowheads="1"/>
            </p:cNvSpPr>
            <p:nvPr userDrawn="1"/>
          </p:nvSpPr>
          <p:spPr bwMode="auto">
            <a:xfrm>
              <a:off x="294" y="215"/>
              <a:ext cx="1" cy="1"/>
            </a:xfrm>
            <a:prstGeom prst="rect">
              <a:avLst/>
            </a:prstGeom>
            <a:solidFill>
              <a:srgbClr val="D5A03C"/>
            </a:solidFill>
            <a:ln w="0">
              <a:noFill/>
              <a:prstDash val="solid"/>
              <a:miter lim="800000"/>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457" name="Freeform 1484">
              <a:extLst>
                <a:ext uri="{FF2B5EF4-FFF2-40B4-BE49-F238E27FC236}">
                  <a16:creationId xmlns:a16="http://schemas.microsoft.com/office/drawing/2014/main" id="{7B05DC03-890A-452D-9633-7877E20D79B6}"/>
                </a:ext>
              </a:extLst>
            </p:cNvPr>
            <p:cNvSpPr>
              <a:spLocks/>
            </p:cNvSpPr>
            <p:nvPr userDrawn="1"/>
          </p:nvSpPr>
          <p:spPr bwMode="auto">
            <a:xfrm>
              <a:off x="294" y="216"/>
              <a:ext cx="0" cy="1"/>
            </a:xfrm>
            <a:custGeom>
              <a:avLst/>
              <a:gdLst>
                <a:gd name="T0" fmla="*/ 1 w 1"/>
                <a:gd name="T1" fmla="*/ 1 h 1"/>
                <a:gd name="T2" fmla="*/ 1 w 1"/>
                <a:gd name="T3" fmla="*/ 1 h 1"/>
                <a:gd name="T4" fmla="*/ 0 w 1"/>
                <a:gd name="T5" fmla="*/ 1 h 1"/>
                <a:gd name="T6" fmla="*/ 0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lnTo>
                    <a:pt x="1" y="1"/>
                  </a:lnTo>
                  <a:lnTo>
                    <a:pt x="0" y="1"/>
                  </a:lnTo>
                  <a:cubicBezTo>
                    <a:pt x="0" y="1"/>
                    <a:pt x="0" y="0"/>
                    <a:pt x="0" y="0"/>
                  </a:cubicBezTo>
                  <a:lnTo>
                    <a:pt x="1" y="1"/>
                  </a:ln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458" name="Freeform 1485">
              <a:extLst>
                <a:ext uri="{FF2B5EF4-FFF2-40B4-BE49-F238E27FC236}">
                  <a16:creationId xmlns:a16="http://schemas.microsoft.com/office/drawing/2014/main" id="{1D8343E3-56AA-4774-A84B-9349F2CD1DB1}"/>
                </a:ext>
              </a:extLst>
            </p:cNvPr>
            <p:cNvSpPr>
              <a:spLocks/>
            </p:cNvSpPr>
            <p:nvPr userDrawn="1"/>
          </p:nvSpPr>
          <p:spPr bwMode="auto">
            <a:xfrm>
              <a:off x="296" y="215"/>
              <a:ext cx="0" cy="1"/>
            </a:xfrm>
            <a:custGeom>
              <a:avLst/>
              <a:gdLst>
                <a:gd name="T0" fmla="*/ 0 w 1"/>
                <a:gd name="T1" fmla="*/ 1 h 1"/>
                <a:gd name="T2" fmla="*/ 0 w 1"/>
                <a:gd name="T3" fmla="*/ 1 h 1"/>
                <a:gd name="T4" fmla="*/ 0 w 1"/>
                <a:gd name="T5" fmla="*/ 0 h 1"/>
                <a:gd name="T6" fmla="*/ 1 w 1"/>
                <a:gd name="T7" fmla="*/ 1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lnTo>
                    <a:pt x="0" y="1"/>
                  </a:lnTo>
                  <a:cubicBezTo>
                    <a:pt x="0" y="1"/>
                    <a:pt x="0" y="1"/>
                    <a:pt x="0" y="0"/>
                  </a:cubicBezTo>
                  <a:cubicBezTo>
                    <a:pt x="0" y="0"/>
                    <a:pt x="0" y="0"/>
                    <a:pt x="1" y="1"/>
                  </a:cubicBezTo>
                  <a:lnTo>
                    <a:pt x="0" y="1"/>
                  </a:ln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459" name="Freeform 1486">
              <a:extLst>
                <a:ext uri="{FF2B5EF4-FFF2-40B4-BE49-F238E27FC236}">
                  <a16:creationId xmlns:a16="http://schemas.microsoft.com/office/drawing/2014/main" id="{3569AAA2-6774-466B-8DCB-7977C801DF6A}"/>
                </a:ext>
              </a:extLst>
            </p:cNvPr>
            <p:cNvSpPr>
              <a:spLocks/>
            </p:cNvSpPr>
            <p:nvPr userDrawn="1"/>
          </p:nvSpPr>
          <p:spPr bwMode="auto">
            <a:xfrm>
              <a:off x="295" y="216"/>
              <a:ext cx="1" cy="1"/>
            </a:xfrm>
            <a:custGeom>
              <a:avLst/>
              <a:gdLst>
                <a:gd name="T0" fmla="*/ 1 w 1"/>
                <a:gd name="T1" fmla="*/ 1 h 1"/>
                <a:gd name="T2" fmla="*/ 1 w 1"/>
                <a:gd name="T3" fmla="*/ 1 h 1"/>
                <a:gd name="T4" fmla="*/ 0 w 1"/>
                <a:gd name="T5" fmla="*/ 1 h 1"/>
                <a:gd name="T6" fmla="*/ 1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lnTo>
                    <a:pt x="1" y="1"/>
                  </a:lnTo>
                  <a:cubicBezTo>
                    <a:pt x="1" y="1"/>
                    <a:pt x="0" y="1"/>
                    <a:pt x="0" y="1"/>
                  </a:cubicBezTo>
                  <a:lnTo>
                    <a:pt x="1" y="0"/>
                  </a:lnTo>
                  <a:lnTo>
                    <a:pt x="1" y="1"/>
                  </a:ln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460" name="Freeform 1487">
              <a:extLst>
                <a:ext uri="{FF2B5EF4-FFF2-40B4-BE49-F238E27FC236}">
                  <a16:creationId xmlns:a16="http://schemas.microsoft.com/office/drawing/2014/main" id="{FADF934B-E4D2-4C0E-946B-92A371CC4137}"/>
                </a:ext>
              </a:extLst>
            </p:cNvPr>
            <p:cNvSpPr>
              <a:spLocks/>
            </p:cNvSpPr>
            <p:nvPr userDrawn="1"/>
          </p:nvSpPr>
          <p:spPr bwMode="auto">
            <a:xfrm>
              <a:off x="290" y="216"/>
              <a:ext cx="1" cy="1"/>
            </a:xfrm>
            <a:custGeom>
              <a:avLst/>
              <a:gdLst>
                <a:gd name="T0" fmla="*/ 2 w 3"/>
                <a:gd name="T1" fmla="*/ 0 h 2"/>
                <a:gd name="T2" fmla="*/ 2 w 3"/>
                <a:gd name="T3" fmla="*/ 0 h 2"/>
                <a:gd name="T4" fmla="*/ 3 w 3"/>
                <a:gd name="T5" fmla="*/ 1 h 2"/>
                <a:gd name="T6" fmla="*/ 2 w 3"/>
                <a:gd name="T7" fmla="*/ 2 h 2"/>
                <a:gd name="T8" fmla="*/ 0 w 3"/>
                <a:gd name="T9" fmla="*/ 1 h 2"/>
                <a:gd name="T10" fmla="*/ 2 w 3"/>
                <a:gd name="T11" fmla="*/ 0 h 2"/>
              </a:gdLst>
              <a:ahLst/>
              <a:cxnLst>
                <a:cxn ang="0">
                  <a:pos x="T0" y="T1"/>
                </a:cxn>
                <a:cxn ang="0">
                  <a:pos x="T2" y="T3"/>
                </a:cxn>
                <a:cxn ang="0">
                  <a:pos x="T4" y="T5"/>
                </a:cxn>
                <a:cxn ang="0">
                  <a:pos x="T6" y="T7"/>
                </a:cxn>
                <a:cxn ang="0">
                  <a:pos x="T8" y="T9"/>
                </a:cxn>
                <a:cxn ang="0">
                  <a:pos x="T10" y="T11"/>
                </a:cxn>
              </a:cxnLst>
              <a:rect l="0" t="0" r="r" b="b"/>
              <a:pathLst>
                <a:path w="3" h="2">
                  <a:moveTo>
                    <a:pt x="2" y="0"/>
                  </a:moveTo>
                  <a:lnTo>
                    <a:pt x="2" y="0"/>
                  </a:lnTo>
                  <a:cubicBezTo>
                    <a:pt x="2" y="0"/>
                    <a:pt x="3" y="0"/>
                    <a:pt x="3" y="1"/>
                  </a:cubicBezTo>
                  <a:cubicBezTo>
                    <a:pt x="3" y="1"/>
                    <a:pt x="2" y="2"/>
                    <a:pt x="2" y="2"/>
                  </a:cubicBezTo>
                  <a:cubicBezTo>
                    <a:pt x="1" y="2"/>
                    <a:pt x="0" y="1"/>
                    <a:pt x="0" y="1"/>
                  </a:cubicBezTo>
                  <a:cubicBezTo>
                    <a:pt x="0" y="0"/>
                    <a:pt x="1" y="0"/>
                    <a:pt x="2" y="0"/>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461" name="Freeform 1488">
              <a:extLst>
                <a:ext uri="{FF2B5EF4-FFF2-40B4-BE49-F238E27FC236}">
                  <a16:creationId xmlns:a16="http://schemas.microsoft.com/office/drawing/2014/main" id="{364896F0-428C-4D4E-9605-8E78232E50F1}"/>
                </a:ext>
              </a:extLst>
            </p:cNvPr>
            <p:cNvSpPr>
              <a:spLocks/>
            </p:cNvSpPr>
            <p:nvPr userDrawn="1"/>
          </p:nvSpPr>
          <p:spPr bwMode="auto">
            <a:xfrm>
              <a:off x="291" y="216"/>
              <a:ext cx="2" cy="1"/>
            </a:xfrm>
            <a:custGeom>
              <a:avLst/>
              <a:gdLst>
                <a:gd name="T0" fmla="*/ 1 w 3"/>
                <a:gd name="T1" fmla="*/ 0 h 2"/>
                <a:gd name="T2" fmla="*/ 1 w 3"/>
                <a:gd name="T3" fmla="*/ 0 h 2"/>
                <a:gd name="T4" fmla="*/ 3 w 3"/>
                <a:gd name="T5" fmla="*/ 1 h 2"/>
                <a:gd name="T6" fmla="*/ 1 w 3"/>
                <a:gd name="T7" fmla="*/ 2 h 2"/>
                <a:gd name="T8" fmla="*/ 0 w 3"/>
                <a:gd name="T9" fmla="*/ 1 h 2"/>
                <a:gd name="T10" fmla="*/ 1 w 3"/>
                <a:gd name="T11" fmla="*/ 0 h 2"/>
              </a:gdLst>
              <a:ahLst/>
              <a:cxnLst>
                <a:cxn ang="0">
                  <a:pos x="T0" y="T1"/>
                </a:cxn>
                <a:cxn ang="0">
                  <a:pos x="T2" y="T3"/>
                </a:cxn>
                <a:cxn ang="0">
                  <a:pos x="T4" y="T5"/>
                </a:cxn>
                <a:cxn ang="0">
                  <a:pos x="T6" y="T7"/>
                </a:cxn>
                <a:cxn ang="0">
                  <a:pos x="T8" y="T9"/>
                </a:cxn>
                <a:cxn ang="0">
                  <a:pos x="T10" y="T11"/>
                </a:cxn>
              </a:cxnLst>
              <a:rect l="0" t="0" r="r" b="b"/>
              <a:pathLst>
                <a:path w="3" h="2">
                  <a:moveTo>
                    <a:pt x="1" y="0"/>
                  </a:moveTo>
                  <a:lnTo>
                    <a:pt x="1" y="0"/>
                  </a:lnTo>
                  <a:cubicBezTo>
                    <a:pt x="2" y="0"/>
                    <a:pt x="3" y="0"/>
                    <a:pt x="3" y="1"/>
                  </a:cubicBezTo>
                  <a:cubicBezTo>
                    <a:pt x="3" y="1"/>
                    <a:pt x="2" y="2"/>
                    <a:pt x="1" y="2"/>
                  </a:cubicBezTo>
                  <a:cubicBezTo>
                    <a:pt x="1" y="2"/>
                    <a:pt x="0" y="1"/>
                    <a:pt x="0" y="1"/>
                  </a:cubicBezTo>
                  <a:cubicBezTo>
                    <a:pt x="0" y="0"/>
                    <a:pt x="1" y="0"/>
                    <a:pt x="1" y="0"/>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462" name="Freeform 1489">
              <a:extLst>
                <a:ext uri="{FF2B5EF4-FFF2-40B4-BE49-F238E27FC236}">
                  <a16:creationId xmlns:a16="http://schemas.microsoft.com/office/drawing/2014/main" id="{9F2290B0-ED63-480F-9892-1EA2838554B6}"/>
                </a:ext>
              </a:extLst>
            </p:cNvPr>
            <p:cNvSpPr>
              <a:spLocks/>
            </p:cNvSpPr>
            <p:nvPr userDrawn="1"/>
          </p:nvSpPr>
          <p:spPr bwMode="auto">
            <a:xfrm>
              <a:off x="293" y="216"/>
              <a:ext cx="1" cy="1"/>
            </a:xfrm>
            <a:custGeom>
              <a:avLst/>
              <a:gdLst>
                <a:gd name="T0" fmla="*/ 1 w 2"/>
                <a:gd name="T1" fmla="*/ 0 h 2"/>
                <a:gd name="T2" fmla="*/ 1 w 2"/>
                <a:gd name="T3" fmla="*/ 0 h 2"/>
                <a:gd name="T4" fmla="*/ 2 w 2"/>
                <a:gd name="T5" fmla="*/ 0 h 2"/>
                <a:gd name="T6" fmla="*/ 1 w 2"/>
                <a:gd name="T7" fmla="*/ 2 h 2"/>
                <a:gd name="T8" fmla="*/ 0 w 2"/>
                <a:gd name="T9" fmla="*/ 1 h 2"/>
                <a:gd name="T10" fmla="*/ 1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1" y="0"/>
                  </a:moveTo>
                  <a:lnTo>
                    <a:pt x="1" y="0"/>
                  </a:lnTo>
                  <a:cubicBezTo>
                    <a:pt x="2" y="0"/>
                    <a:pt x="2" y="0"/>
                    <a:pt x="2" y="0"/>
                  </a:cubicBezTo>
                  <a:cubicBezTo>
                    <a:pt x="2" y="1"/>
                    <a:pt x="1" y="1"/>
                    <a:pt x="1" y="2"/>
                  </a:cubicBezTo>
                  <a:cubicBezTo>
                    <a:pt x="0" y="2"/>
                    <a:pt x="0" y="1"/>
                    <a:pt x="0" y="1"/>
                  </a:cubicBezTo>
                  <a:cubicBezTo>
                    <a:pt x="0" y="0"/>
                    <a:pt x="0" y="0"/>
                    <a:pt x="1" y="0"/>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463" name="Freeform 1490">
              <a:extLst>
                <a:ext uri="{FF2B5EF4-FFF2-40B4-BE49-F238E27FC236}">
                  <a16:creationId xmlns:a16="http://schemas.microsoft.com/office/drawing/2014/main" id="{A312E66A-F1CF-43E3-B44F-9022B73973AC}"/>
                </a:ext>
              </a:extLst>
            </p:cNvPr>
            <p:cNvSpPr>
              <a:spLocks/>
            </p:cNvSpPr>
            <p:nvPr userDrawn="1"/>
          </p:nvSpPr>
          <p:spPr bwMode="auto">
            <a:xfrm>
              <a:off x="294" y="216"/>
              <a:ext cx="1" cy="1"/>
            </a:xfrm>
            <a:custGeom>
              <a:avLst/>
              <a:gdLst>
                <a:gd name="T0" fmla="*/ 1 w 2"/>
                <a:gd name="T1" fmla="*/ 0 h 2"/>
                <a:gd name="T2" fmla="*/ 1 w 2"/>
                <a:gd name="T3" fmla="*/ 0 h 2"/>
                <a:gd name="T4" fmla="*/ 2 w 2"/>
                <a:gd name="T5" fmla="*/ 0 h 2"/>
                <a:gd name="T6" fmla="*/ 1 w 2"/>
                <a:gd name="T7" fmla="*/ 2 h 2"/>
                <a:gd name="T8" fmla="*/ 0 w 2"/>
                <a:gd name="T9" fmla="*/ 1 h 2"/>
                <a:gd name="T10" fmla="*/ 1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1" y="0"/>
                  </a:moveTo>
                  <a:lnTo>
                    <a:pt x="1" y="0"/>
                  </a:lnTo>
                  <a:cubicBezTo>
                    <a:pt x="2" y="0"/>
                    <a:pt x="2" y="0"/>
                    <a:pt x="2" y="0"/>
                  </a:cubicBezTo>
                  <a:cubicBezTo>
                    <a:pt x="2" y="1"/>
                    <a:pt x="2" y="1"/>
                    <a:pt x="1" y="2"/>
                  </a:cubicBezTo>
                  <a:cubicBezTo>
                    <a:pt x="1" y="2"/>
                    <a:pt x="0" y="1"/>
                    <a:pt x="0" y="1"/>
                  </a:cubicBezTo>
                  <a:cubicBezTo>
                    <a:pt x="0" y="0"/>
                    <a:pt x="1" y="0"/>
                    <a:pt x="1" y="0"/>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464" name="Freeform 1491">
              <a:extLst>
                <a:ext uri="{FF2B5EF4-FFF2-40B4-BE49-F238E27FC236}">
                  <a16:creationId xmlns:a16="http://schemas.microsoft.com/office/drawing/2014/main" id="{C31ED2B6-2EC8-42A3-8401-FFA5630C3EA1}"/>
                </a:ext>
              </a:extLst>
            </p:cNvPr>
            <p:cNvSpPr>
              <a:spLocks/>
            </p:cNvSpPr>
            <p:nvPr userDrawn="1"/>
          </p:nvSpPr>
          <p:spPr bwMode="auto">
            <a:xfrm>
              <a:off x="296" y="216"/>
              <a:ext cx="1" cy="1"/>
            </a:xfrm>
            <a:custGeom>
              <a:avLst/>
              <a:gdLst>
                <a:gd name="T0" fmla="*/ 1 w 2"/>
                <a:gd name="T1" fmla="*/ 0 h 2"/>
                <a:gd name="T2" fmla="*/ 1 w 2"/>
                <a:gd name="T3" fmla="*/ 0 h 2"/>
                <a:gd name="T4" fmla="*/ 2 w 2"/>
                <a:gd name="T5" fmla="*/ 1 h 2"/>
                <a:gd name="T6" fmla="*/ 1 w 2"/>
                <a:gd name="T7" fmla="*/ 2 h 2"/>
                <a:gd name="T8" fmla="*/ 0 w 2"/>
                <a:gd name="T9" fmla="*/ 1 h 2"/>
                <a:gd name="T10" fmla="*/ 1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1" y="0"/>
                  </a:moveTo>
                  <a:lnTo>
                    <a:pt x="1" y="0"/>
                  </a:lnTo>
                  <a:cubicBezTo>
                    <a:pt x="2" y="0"/>
                    <a:pt x="2" y="0"/>
                    <a:pt x="2" y="1"/>
                  </a:cubicBezTo>
                  <a:cubicBezTo>
                    <a:pt x="2" y="1"/>
                    <a:pt x="2" y="1"/>
                    <a:pt x="1" y="2"/>
                  </a:cubicBezTo>
                  <a:cubicBezTo>
                    <a:pt x="1" y="2"/>
                    <a:pt x="0" y="1"/>
                    <a:pt x="0" y="1"/>
                  </a:cubicBezTo>
                  <a:cubicBezTo>
                    <a:pt x="1" y="1"/>
                    <a:pt x="1" y="0"/>
                    <a:pt x="1" y="0"/>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465" name="Freeform 1492">
              <a:extLst>
                <a:ext uri="{FF2B5EF4-FFF2-40B4-BE49-F238E27FC236}">
                  <a16:creationId xmlns:a16="http://schemas.microsoft.com/office/drawing/2014/main" id="{88178D1B-E764-416D-A272-58846AA9D48F}"/>
                </a:ext>
              </a:extLst>
            </p:cNvPr>
            <p:cNvSpPr>
              <a:spLocks/>
            </p:cNvSpPr>
            <p:nvPr userDrawn="1"/>
          </p:nvSpPr>
          <p:spPr bwMode="auto">
            <a:xfrm>
              <a:off x="280" y="216"/>
              <a:ext cx="0" cy="1"/>
            </a:xfrm>
            <a:custGeom>
              <a:avLst/>
              <a:gdLst>
                <a:gd name="T0" fmla="*/ 0 w 1"/>
                <a:gd name="T1" fmla="*/ 0 h 1"/>
                <a:gd name="T2" fmla="*/ 0 w 1"/>
                <a:gd name="T3" fmla="*/ 0 h 1"/>
                <a:gd name="T4" fmla="*/ 1 w 1"/>
                <a:gd name="T5" fmla="*/ 1 h 1"/>
                <a:gd name="T6" fmla="*/ 0 w 1"/>
                <a:gd name="T7" fmla="*/ 1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lnTo>
                    <a:pt x="0" y="0"/>
                  </a:lnTo>
                  <a:cubicBezTo>
                    <a:pt x="0" y="0"/>
                    <a:pt x="0" y="1"/>
                    <a:pt x="1" y="1"/>
                  </a:cubicBezTo>
                  <a:cubicBezTo>
                    <a:pt x="0" y="1"/>
                    <a:pt x="0" y="1"/>
                    <a:pt x="0" y="1"/>
                  </a:cubicBezTo>
                  <a:lnTo>
                    <a:pt x="0" y="0"/>
                  </a:ln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466" name="Freeform 1493">
              <a:extLst>
                <a:ext uri="{FF2B5EF4-FFF2-40B4-BE49-F238E27FC236}">
                  <a16:creationId xmlns:a16="http://schemas.microsoft.com/office/drawing/2014/main" id="{678A17F9-7072-40EC-BCAA-53D560FAB9B9}"/>
                </a:ext>
              </a:extLst>
            </p:cNvPr>
            <p:cNvSpPr>
              <a:spLocks/>
            </p:cNvSpPr>
            <p:nvPr userDrawn="1"/>
          </p:nvSpPr>
          <p:spPr bwMode="auto">
            <a:xfrm>
              <a:off x="287" y="215"/>
              <a:ext cx="1" cy="1"/>
            </a:xfrm>
            <a:custGeom>
              <a:avLst/>
              <a:gdLst>
                <a:gd name="T0" fmla="*/ 0 w 1"/>
                <a:gd name="T1" fmla="*/ 1 h 1"/>
                <a:gd name="T2" fmla="*/ 0 w 1"/>
                <a:gd name="T3" fmla="*/ 1 h 1"/>
                <a:gd name="T4" fmla="*/ 0 w 1"/>
                <a:gd name="T5" fmla="*/ 0 h 1"/>
                <a:gd name="T6" fmla="*/ 1 w 1"/>
                <a:gd name="T7" fmla="*/ 0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lnTo>
                    <a:pt x="0" y="1"/>
                  </a:lnTo>
                  <a:cubicBezTo>
                    <a:pt x="0" y="1"/>
                    <a:pt x="0" y="1"/>
                    <a:pt x="0" y="0"/>
                  </a:cubicBezTo>
                  <a:cubicBezTo>
                    <a:pt x="0" y="0"/>
                    <a:pt x="0" y="0"/>
                    <a:pt x="1" y="0"/>
                  </a:cubicBezTo>
                  <a:cubicBezTo>
                    <a:pt x="1" y="1"/>
                    <a:pt x="0" y="1"/>
                    <a:pt x="0" y="1"/>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467" name="Freeform 1494">
              <a:extLst>
                <a:ext uri="{FF2B5EF4-FFF2-40B4-BE49-F238E27FC236}">
                  <a16:creationId xmlns:a16="http://schemas.microsoft.com/office/drawing/2014/main" id="{B712BE7E-8831-4C96-BD5C-6DCF93D1CD20}"/>
                </a:ext>
              </a:extLst>
            </p:cNvPr>
            <p:cNvSpPr>
              <a:spLocks/>
            </p:cNvSpPr>
            <p:nvPr userDrawn="1"/>
          </p:nvSpPr>
          <p:spPr bwMode="auto">
            <a:xfrm>
              <a:off x="287" y="216"/>
              <a:ext cx="1" cy="1"/>
            </a:xfrm>
            <a:custGeom>
              <a:avLst/>
              <a:gdLst>
                <a:gd name="T0" fmla="*/ 0 w 1"/>
                <a:gd name="T1" fmla="*/ 1 h 1"/>
                <a:gd name="T2" fmla="*/ 0 w 1"/>
                <a:gd name="T3" fmla="*/ 1 h 1"/>
                <a:gd name="T4" fmla="*/ 0 w 1"/>
                <a:gd name="T5" fmla="*/ 0 h 1"/>
                <a:gd name="T6" fmla="*/ 1 w 1"/>
                <a:gd name="T7" fmla="*/ 1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lnTo>
                    <a:pt x="0" y="1"/>
                  </a:lnTo>
                  <a:cubicBezTo>
                    <a:pt x="0" y="1"/>
                    <a:pt x="0" y="1"/>
                    <a:pt x="0" y="0"/>
                  </a:cubicBezTo>
                  <a:cubicBezTo>
                    <a:pt x="0" y="1"/>
                    <a:pt x="1" y="1"/>
                    <a:pt x="1" y="1"/>
                  </a:cubicBezTo>
                  <a:lnTo>
                    <a:pt x="0" y="1"/>
                  </a:ln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468" name="Freeform 1495">
              <a:extLst>
                <a:ext uri="{FF2B5EF4-FFF2-40B4-BE49-F238E27FC236}">
                  <a16:creationId xmlns:a16="http://schemas.microsoft.com/office/drawing/2014/main" id="{1B7925BE-3440-4336-834C-F5EF49FFE15C}"/>
                </a:ext>
              </a:extLst>
            </p:cNvPr>
            <p:cNvSpPr>
              <a:spLocks/>
            </p:cNvSpPr>
            <p:nvPr userDrawn="1"/>
          </p:nvSpPr>
          <p:spPr bwMode="auto">
            <a:xfrm>
              <a:off x="285" y="215"/>
              <a:ext cx="1" cy="1"/>
            </a:xfrm>
            <a:custGeom>
              <a:avLst/>
              <a:gdLst>
                <a:gd name="T0" fmla="*/ 0 w 1"/>
                <a:gd name="T1" fmla="*/ 1 h 1"/>
                <a:gd name="T2" fmla="*/ 0 w 1"/>
                <a:gd name="T3" fmla="*/ 1 h 1"/>
                <a:gd name="T4" fmla="*/ 0 w 1"/>
                <a:gd name="T5" fmla="*/ 0 h 1"/>
                <a:gd name="T6" fmla="*/ 1 w 1"/>
                <a:gd name="T7" fmla="*/ 0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lnTo>
                    <a:pt x="0" y="1"/>
                  </a:lnTo>
                  <a:cubicBezTo>
                    <a:pt x="0" y="1"/>
                    <a:pt x="0" y="1"/>
                    <a:pt x="0" y="0"/>
                  </a:cubicBezTo>
                  <a:cubicBezTo>
                    <a:pt x="0" y="0"/>
                    <a:pt x="0" y="0"/>
                    <a:pt x="1" y="0"/>
                  </a:cubicBezTo>
                  <a:cubicBezTo>
                    <a:pt x="0" y="1"/>
                    <a:pt x="0" y="1"/>
                    <a:pt x="0" y="1"/>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469" name="Freeform 1496">
              <a:extLst>
                <a:ext uri="{FF2B5EF4-FFF2-40B4-BE49-F238E27FC236}">
                  <a16:creationId xmlns:a16="http://schemas.microsoft.com/office/drawing/2014/main" id="{E28BCAEA-C6FC-4D69-9BEF-4105D25D0A0B}"/>
                </a:ext>
              </a:extLst>
            </p:cNvPr>
            <p:cNvSpPr>
              <a:spLocks/>
            </p:cNvSpPr>
            <p:nvPr userDrawn="1"/>
          </p:nvSpPr>
          <p:spPr bwMode="auto">
            <a:xfrm>
              <a:off x="285" y="216"/>
              <a:ext cx="1" cy="1"/>
            </a:xfrm>
            <a:custGeom>
              <a:avLst/>
              <a:gdLst>
                <a:gd name="T0" fmla="*/ 0 w 1"/>
                <a:gd name="T1" fmla="*/ 1 h 1"/>
                <a:gd name="T2" fmla="*/ 0 w 1"/>
                <a:gd name="T3" fmla="*/ 1 h 1"/>
                <a:gd name="T4" fmla="*/ 0 w 1"/>
                <a:gd name="T5" fmla="*/ 0 h 1"/>
                <a:gd name="T6" fmla="*/ 1 w 1"/>
                <a:gd name="T7" fmla="*/ 1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lnTo>
                    <a:pt x="0" y="1"/>
                  </a:lnTo>
                  <a:cubicBezTo>
                    <a:pt x="0" y="1"/>
                    <a:pt x="0" y="1"/>
                    <a:pt x="0" y="0"/>
                  </a:cubicBezTo>
                  <a:cubicBezTo>
                    <a:pt x="0" y="1"/>
                    <a:pt x="1" y="1"/>
                    <a:pt x="1" y="1"/>
                  </a:cubicBezTo>
                  <a:cubicBezTo>
                    <a:pt x="1" y="1"/>
                    <a:pt x="0" y="1"/>
                    <a:pt x="0" y="1"/>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470" name="Freeform 1497">
              <a:extLst>
                <a:ext uri="{FF2B5EF4-FFF2-40B4-BE49-F238E27FC236}">
                  <a16:creationId xmlns:a16="http://schemas.microsoft.com/office/drawing/2014/main" id="{59284BF9-FF5A-43CB-8ED8-466B209407C0}"/>
                </a:ext>
              </a:extLst>
            </p:cNvPr>
            <p:cNvSpPr>
              <a:spLocks/>
            </p:cNvSpPr>
            <p:nvPr userDrawn="1"/>
          </p:nvSpPr>
          <p:spPr bwMode="auto">
            <a:xfrm>
              <a:off x="284" y="215"/>
              <a:ext cx="0" cy="1"/>
            </a:xfrm>
            <a:custGeom>
              <a:avLst/>
              <a:gdLst>
                <a:gd name="T0" fmla="*/ 1 w 1"/>
                <a:gd name="T1" fmla="*/ 1 h 1"/>
                <a:gd name="T2" fmla="*/ 1 w 1"/>
                <a:gd name="T3" fmla="*/ 1 h 1"/>
                <a:gd name="T4" fmla="*/ 0 w 1"/>
                <a:gd name="T5" fmla="*/ 0 h 1"/>
                <a:gd name="T6" fmla="*/ 1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lnTo>
                    <a:pt x="1" y="1"/>
                  </a:lnTo>
                  <a:lnTo>
                    <a:pt x="0" y="0"/>
                  </a:lnTo>
                  <a:lnTo>
                    <a:pt x="1" y="0"/>
                  </a:lnTo>
                  <a:lnTo>
                    <a:pt x="1" y="1"/>
                  </a:ln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471" name="Freeform 1498">
              <a:extLst>
                <a:ext uri="{FF2B5EF4-FFF2-40B4-BE49-F238E27FC236}">
                  <a16:creationId xmlns:a16="http://schemas.microsoft.com/office/drawing/2014/main" id="{F3D49E0C-B1F8-4587-80C7-48BCA97A4E8F}"/>
                </a:ext>
              </a:extLst>
            </p:cNvPr>
            <p:cNvSpPr>
              <a:spLocks/>
            </p:cNvSpPr>
            <p:nvPr userDrawn="1"/>
          </p:nvSpPr>
          <p:spPr bwMode="auto">
            <a:xfrm>
              <a:off x="284" y="216"/>
              <a:ext cx="0" cy="1"/>
            </a:xfrm>
            <a:custGeom>
              <a:avLst/>
              <a:gdLst>
                <a:gd name="T0" fmla="*/ 0 w 1"/>
                <a:gd name="T1" fmla="*/ 1 h 1"/>
                <a:gd name="T2" fmla="*/ 0 w 1"/>
                <a:gd name="T3" fmla="*/ 1 h 1"/>
                <a:gd name="T4" fmla="*/ 1 w 1"/>
                <a:gd name="T5" fmla="*/ 0 h 1"/>
                <a:gd name="T6" fmla="*/ 1 w 1"/>
                <a:gd name="T7" fmla="*/ 1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lnTo>
                    <a:pt x="0" y="1"/>
                  </a:lnTo>
                  <a:lnTo>
                    <a:pt x="1" y="0"/>
                  </a:lnTo>
                  <a:lnTo>
                    <a:pt x="1" y="1"/>
                  </a:lnTo>
                  <a:lnTo>
                    <a:pt x="0" y="1"/>
                  </a:ln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472" name="Rectangle 1499">
              <a:extLst>
                <a:ext uri="{FF2B5EF4-FFF2-40B4-BE49-F238E27FC236}">
                  <a16:creationId xmlns:a16="http://schemas.microsoft.com/office/drawing/2014/main" id="{8D86E4F1-DBF5-4C0D-A955-9D349BD614D6}"/>
                </a:ext>
              </a:extLst>
            </p:cNvPr>
            <p:cNvSpPr>
              <a:spLocks noChangeArrowheads="1"/>
            </p:cNvSpPr>
            <p:nvPr userDrawn="1"/>
          </p:nvSpPr>
          <p:spPr bwMode="auto">
            <a:xfrm>
              <a:off x="282" y="215"/>
              <a:ext cx="1" cy="1"/>
            </a:xfrm>
            <a:prstGeom prst="rect">
              <a:avLst/>
            </a:prstGeom>
            <a:solidFill>
              <a:srgbClr val="D5A03C"/>
            </a:solidFill>
            <a:ln w="0">
              <a:noFill/>
              <a:prstDash val="solid"/>
              <a:miter lim="800000"/>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473" name="Freeform 1500">
              <a:extLst>
                <a:ext uri="{FF2B5EF4-FFF2-40B4-BE49-F238E27FC236}">
                  <a16:creationId xmlns:a16="http://schemas.microsoft.com/office/drawing/2014/main" id="{C9339291-3CE4-4B39-98D1-CA87B0F9F374}"/>
                </a:ext>
              </a:extLst>
            </p:cNvPr>
            <p:cNvSpPr>
              <a:spLocks/>
            </p:cNvSpPr>
            <p:nvPr userDrawn="1"/>
          </p:nvSpPr>
          <p:spPr bwMode="auto">
            <a:xfrm>
              <a:off x="282" y="216"/>
              <a:ext cx="1" cy="1"/>
            </a:xfrm>
            <a:custGeom>
              <a:avLst/>
              <a:gdLst>
                <a:gd name="T0" fmla="*/ 0 w 1"/>
                <a:gd name="T1" fmla="*/ 1 h 1"/>
                <a:gd name="T2" fmla="*/ 0 w 1"/>
                <a:gd name="T3" fmla="*/ 1 h 1"/>
                <a:gd name="T4" fmla="*/ 0 w 1"/>
                <a:gd name="T5" fmla="*/ 0 h 1"/>
                <a:gd name="T6" fmla="*/ 1 w 1"/>
                <a:gd name="T7" fmla="*/ 1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lnTo>
                    <a:pt x="0" y="1"/>
                  </a:lnTo>
                  <a:lnTo>
                    <a:pt x="0" y="0"/>
                  </a:lnTo>
                  <a:lnTo>
                    <a:pt x="1" y="1"/>
                  </a:lnTo>
                  <a:lnTo>
                    <a:pt x="0" y="1"/>
                  </a:ln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474" name="Freeform 1501">
              <a:extLst>
                <a:ext uri="{FF2B5EF4-FFF2-40B4-BE49-F238E27FC236}">
                  <a16:creationId xmlns:a16="http://schemas.microsoft.com/office/drawing/2014/main" id="{2154AD66-92AD-41AA-BF69-EFC069E3298B}"/>
                </a:ext>
              </a:extLst>
            </p:cNvPr>
            <p:cNvSpPr>
              <a:spLocks/>
            </p:cNvSpPr>
            <p:nvPr userDrawn="1"/>
          </p:nvSpPr>
          <p:spPr bwMode="auto">
            <a:xfrm>
              <a:off x="281" y="215"/>
              <a:ext cx="0" cy="1"/>
            </a:xfrm>
            <a:custGeom>
              <a:avLst/>
              <a:gdLst>
                <a:gd name="T0" fmla="*/ 1 w 1"/>
                <a:gd name="T1" fmla="*/ 1 h 1"/>
                <a:gd name="T2" fmla="*/ 1 w 1"/>
                <a:gd name="T3" fmla="*/ 1 h 1"/>
                <a:gd name="T4" fmla="*/ 0 w 1"/>
                <a:gd name="T5" fmla="*/ 1 h 1"/>
                <a:gd name="T6" fmla="*/ 1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lnTo>
                    <a:pt x="1" y="1"/>
                  </a:lnTo>
                  <a:lnTo>
                    <a:pt x="0" y="1"/>
                  </a:lnTo>
                  <a:lnTo>
                    <a:pt x="1" y="0"/>
                  </a:lnTo>
                  <a:lnTo>
                    <a:pt x="1" y="1"/>
                  </a:ln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475" name="Freeform 1502">
              <a:extLst>
                <a:ext uri="{FF2B5EF4-FFF2-40B4-BE49-F238E27FC236}">
                  <a16:creationId xmlns:a16="http://schemas.microsoft.com/office/drawing/2014/main" id="{EB78DE6C-636D-4119-AB2B-55AC41002BEB}"/>
                </a:ext>
              </a:extLst>
            </p:cNvPr>
            <p:cNvSpPr>
              <a:spLocks/>
            </p:cNvSpPr>
            <p:nvPr userDrawn="1"/>
          </p:nvSpPr>
          <p:spPr bwMode="auto">
            <a:xfrm>
              <a:off x="281" y="216"/>
              <a:ext cx="0" cy="1"/>
            </a:xfrm>
            <a:custGeom>
              <a:avLst/>
              <a:gdLst>
                <a:gd name="T0" fmla="*/ 0 w 1"/>
                <a:gd name="T1" fmla="*/ 1 h 1"/>
                <a:gd name="T2" fmla="*/ 0 w 1"/>
                <a:gd name="T3" fmla="*/ 1 h 1"/>
                <a:gd name="T4" fmla="*/ 0 w 1"/>
                <a:gd name="T5" fmla="*/ 0 h 1"/>
                <a:gd name="T6" fmla="*/ 1 w 1"/>
                <a:gd name="T7" fmla="*/ 1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lnTo>
                    <a:pt x="0" y="1"/>
                  </a:lnTo>
                  <a:lnTo>
                    <a:pt x="0" y="0"/>
                  </a:lnTo>
                  <a:cubicBezTo>
                    <a:pt x="0" y="1"/>
                    <a:pt x="0" y="1"/>
                    <a:pt x="1" y="1"/>
                  </a:cubicBezTo>
                  <a:lnTo>
                    <a:pt x="0" y="1"/>
                  </a:ln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476" name="Freeform 1503">
              <a:extLst>
                <a:ext uri="{FF2B5EF4-FFF2-40B4-BE49-F238E27FC236}">
                  <a16:creationId xmlns:a16="http://schemas.microsoft.com/office/drawing/2014/main" id="{1C7AD6E6-9858-4A58-AC28-0EAE41630790}"/>
                </a:ext>
              </a:extLst>
            </p:cNvPr>
            <p:cNvSpPr>
              <a:spLocks/>
            </p:cNvSpPr>
            <p:nvPr userDrawn="1"/>
          </p:nvSpPr>
          <p:spPr bwMode="auto">
            <a:xfrm>
              <a:off x="286" y="216"/>
              <a:ext cx="1" cy="1"/>
            </a:xfrm>
            <a:custGeom>
              <a:avLst/>
              <a:gdLst>
                <a:gd name="T0" fmla="*/ 1 w 2"/>
                <a:gd name="T1" fmla="*/ 0 h 2"/>
                <a:gd name="T2" fmla="*/ 1 w 2"/>
                <a:gd name="T3" fmla="*/ 0 h 2"/>
                <a:gd name="T4" fmla="*/ 2 w 2"/>
                <a:gd name="T5" fmla="*/ 1 h 2"/>
                <a:gd name="T6" fmla="*/ 1 w 2"/>
                <a:gd name="T7" fmla="*/ 2 h 2"/>
                <a:gd name="T8" fmla="*/ 0 w 2"/>
                <a:gd name="T9" fmla="*/ 1 h 2"/>
                <a:gd name="T10" fmla="*/ 1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1" y="0"/>
                  </a:moveTo>
                  <a:lnTo>
                    <a:pt x="1" y="0"/>
                  </a:lnTo>
                  <a:cubicBezTo>
                    <a:pt x="2" y="0"/>
                    <a:pt x="2" y="0"/>
                    <a:pt x="2" y="1"/>
                  </a:cubicBezTo>
                  <a:cubicBezTo>
                    <a:pt x="2" y="1"/>
                    <a:pt x="2" y="2"/>
                    <a:pt x="1" y="2"/>
                  </a:cubicBezTo>
                  <a:cubicBezTo>
                    <a:pt x="1" y="2"/>
                    <a:pt x="0" y="1"/>
                    <a:pt x="0" y="1"/>
                  </a:cubicBezTo>
                  <a:cubicBezTo>
                    <a:pt x="0" y="0"/>
                    <a:pt x="1" y="0"/>
                    <a:pt x="1" y="0"/>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477" name="Freeform 1504">
              <a:extLst>
                <a:ext uri="{FF2B5EF4-FFF2-40B4-BE49-F238E27FC236}">
                  <a16:creationId xmlns:a16="http://schemas.microsoft.com/office/drawing/2014/main" id="{11211E52-F0A0-43EB-BC0C-6E9E71321FD0}"/>
                </a:ext>
              </a:extLst>
            </p:cNvPr>
            <p:cNvSpPr>
              <a:spLocks/>
            </p:cNvSpPr>
            <p:nvPr userDrawn="1"/>
          </p:nvSpPr>
          <p:spPr bwMode="auto">
            <a:xfrm>
              <a:off x="284" y="216"/>
              <a:ext cx="1" cy="1"/>
            </a:xfrm>
            <a:custGeom>
              <a:avLst/>
              <a:gdLst>
                <a:gd name="T0" fmla="*/ 1 w 2"/>
                <a:gd name="T1" fmla="*/ 0 h 2"/>
                <a:gd name="T2" fmla="*/ 1 w 2"/>
                <a:gd name="T3" fmla="*/ 0 h 2"/>
                <a:gd name="T4" fmla="*/ 2 w 2"/>
                <a:gd name="T5" fmla="*/ 1 h 2"/>
                <a:gd name="T6" fmla="*/ 1 w 2"/>
                <a:gd name="T7" fmla="*/ 2 h 2"/>
                <a:gd name="T8" fmla="*/ 0 w 2"/>
                <a:gd name="T9" fmla="*/ 1 h 2"/>
                <a:gd name="T10" fmla="*/ 1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1" y="0"/>
                  </a:moveTo>
                  <a:lnTo>
                    <a:pt x="1" y="0"/>
                  </a:lnTo>
                  <a:cubicBezTo>
                    <a:pt x="2" y="0"/>
                    <a:pt x="2" y="0"/>
                    <a:pt x="2" y="1"/>
                  </a:cubicBezTo>
                  <a:cubicBezTo>
                    <a:pt x="2" y="1"/>
                    <a:pt x="2" y="2"/>
                    <a:pt x="1" y="2"/>
                  </a:cubicBezTo>
                  <a:cubicBezTo>
                    <a:pt x="1" y="2"/>
                    <a:pt x="0" y="1"/>
                    <a:pt x="0" y="1"/>
                  </a:cubicBezTo>
                  <a:cubicBezTo>
                    <a:pt x="0" y="0"/>
                    <a:pt x="1" y="0"/>
                    <a:pt x="1" y="0"/>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478" name="Freeform 1505">
              <a:extLst>
                <a:ext uri="{FF2B5EF4-FFF2-40B4-BE49-F238E27FC236}">
                  <a16:creationId xmlns:a16="http://schemas.microsoft.com/office/drawing/2014/main" id="{385363C9-3F28-4B6B-9099-8EEF1A1CAE4B}"/>
                </a:ext>
              </a:extLst>
            </p:cNvPr>
            <p:cNvSpPr>
              <a:spLocks/>
            </p:cNvSpPr>
            <p:nvPr userDrawn="1"/>
          </p:nvSpPr>
          <p:spPr bwMode="auto">
            <a:xfrm>
              <a:off x="283" y="216"/>
              <a:ext cx="1" cy="1"/>
            </a:xfrm>
            <a:custGeom>
              <a:avLst/>
              <a:gdLst>
                <a:gd name="T0" fmla="*/ 1 w 2"/>
                <a:gd name="T1" fmla="*/ 0 h 2"/>
                <a:gd name="T2" fmla="*/ 1 w 2"/>
                <a:gd name="T3" fmla="*/ 0 h 2"/>
                <a:gd name="T4" fmla="*/ 2 w 2"/>
                <a:gd name="T5" fmla="*/ 1 h 2"/>
                <a:gd name="T6" fmla="*/ 1 w 2"/>
                <a:gd name="T7" fmla="*/ 2 h 2"/>
                <a:gd name="T8" fmla="*/ 0 w 2"/>
                <a:gd name="T9" fmla="*/ 0 h 2"/>
                <a:gd name="T10" fmla="*/ 1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1" y="0"/>
                  </a:moveTo>
                  <a:lnTo>
                    <a:pt x="1" y="0"/>
                  </a:lnTo>
                  <a:cubicBezTo>
                    <a:pt x="1" y="0"/>
                    <a:pt x="2" y="0"/>
                    <a:pt x="2" y="1"/>
                  </a:cubicBezTo>
                  <a:cubicBezTo>
                    <a:pt x="2" y="1"/>
                    <a:pt x="1" y="2"/>
                    <a:pt x="1" y="2"/>
                  </a:cubicBezTo>
                  <a:cubicBezTo>
                    <a:pt x="0" y="1"/>
                    <a:pt x="0" y="1"/>
                    <a:pt x="0" y="0"/>
                  </a:cubicBezTo>
                  <a:cubicBezTo>
                    <a:pt x="0" y="0"/>
                    <a:pt x="0" y="0"/>
                    <a:pt x="1" y="0"/>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479" name="Freeform 1506">
              <a:extLst>
                <a:ext uri="{FF2B5EF4-FFF2-40B4-BE49-F238E27FC236}">
                  <a16:creationId xmlns:a16="http://schemas.microsoft.com/office/drawing/2014/main" id="{0D95EDA0-206B-48E9-A7C9-FDDEDCB16E2E}"/>
                </a:ext>
              </a:extLst>
            </p:cNvPr>
            <p:cNvSpPr>
              <a:spLocks/>
            </p:cNvSpPr>
            <p:nvPr userDrawn="1"/>
          </p:nvSpPr>
          <p:spPr bwMode="auto">
            <a:xfrm>
              <a:off x="281" y="216"/>
              <a:ext cx="1" cy="1"/>
            </a:xfrm>
            <a:custGeom>
              <a:avLst/>
              <a:gdLst>
                <a:gd name="T0" fmla="*/ 1 w 2"/>
                <a:gd name="T1" fmla="*/ 0 h 2"/>
                <a:gd name="T2" fmla="*/ 1 w 2"/>
                <a:gd name="T3" fmla="*/ 0 h 2"/>
                <a:gd name="T4" fmla="*/ 2 w 2"/>
                <a:gd name="T5" fmla="*/ 1 h 2"/>
                <a:gd name="T6" fmla="*/ 1 w 2"/>
                <a:gd name="T7" fmla="*/ 2 h 2"/>
                <a:gd name="T8" fmla="*/ 0 w 2"/>
                <a:gd name="T9" fmla="*/ 0 h 2"/>
                <a:gd name="T10" fmla="*/ 1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1" y="0"/>
                  </a:moveTo>
                  <a:lnTo>
                    <a:pt x="1" y="0"/>
                  </a:lnTo>
                  <a:cubicBezTo>
                    <a:pt x="1" y="0"/>
                    <a:pt x="2" y="0"/>
                    <a:pt x="2" y="1"/>
                  </a:cubicBezTo>
                  <a:cubicBezTo>
                    <a:pt x="2" y="1"/>
                    <a:pt x="1" y="2"/>
                    <a:pt x="1" y="2"/>
                  </a:cubicBezTo>
                  <a:cubicBezTo>
                    <a:pt x="0" y="1"/>
                    <a:pt x="0" y="1"/>
                    <a:pt x="0" y="0"/>
                  </a:cubicBezTo>
                  <a:cubicBezTo>
                    <a:pt x="0" y="0"/>
                    <a:pt x="0" y="0"/>
                    <a:pt x="1" y="0"/>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480" name="Freeform 1507">
              <a:extLst>
                <a:ext uri="{FF2B5EF4-FFF2-40B4-BE49-F238E27FC236}">
                  <a16:creationId xmlns:a16="http://schemas.microsoft.com/office/drawing/2014/main" id="{001268E5-DE53-472A-98AA-E8DBF655547E}"/>
                </a:ext>
              </a:extLst>
            </p:cNvPr>
            <p:cNvSpPr>
              <a:spLocks/>
            </p:cNvSpPr>
            <p:nvPr userDrawn="1"/>
          </p:nvSpPr>
          <p:spPr bwMode="auto">
            <a:xfrm>
              <a:off x="280" y="216"/>
              <a:ext cx="1" cy="1"/>
            </a:xfrm>
            <a:custGeom>
              <a:avLst/>
              <a:gdLst>
                <a:gd name="T0" fmla="*/ 1 w 1"/>
                <a:gd name="T1" fmla="*/ 0 h 2"/>
                <a:gd name="T2" fmla="*/ 1 w 1"/>
                <a:gd name="T3" fmla="*/ 0 h 2"/>
                <a:gd name="T4" fmla="*/ 1 w 1"/>
                <a:gd name="T5" fmla="*/ 1 h 2"/>
                <a:gd name="T6" fmla="*/ 1 w 1"/>
                <a:gd name="T7" fmla="*/ 2 h 2"/>
                <a:gd name="T8" fmla="*/ 0 w 1"/>
                <a:gd name="T9" fmla="*/ 1 h 2"/>
                <a:gd name="T10" fmla="*/ 1 w 1"/>
                <a:gd name="T11" fmla="*/ 0 h 2"/>
              </a:gdLst>
              <a:ahLst/>
              <a:cxnLst>
                <a:cxn ang="0">
                  <a:pos x="T0" y="T1"/>
                </a:cxn>
                <a:cxn ang="0">
                  <a:pos x="T2" y="T3"/>
                </a:cxn>
                <a:cxn ang="0">
                  <a:pos x="T4" y="T5"/>
                </a:cxn>
                <a:cxn ang="0">
                  <a:pos x="T6" y="T7"/>
                </a:cxn>
                <a:cxn ang="0">
                  <a:pos x="T8" y="T9"/>
                </a:cxn>
                <a:cxn ang="0">
                  <a:pos x="T10" y="T11"/>
                </a:cxn>
              </a:cxnLst>
              <a:rect l="0" t="0" r="r" b="b"/>
              <a:pathLst>
                <a:path w="1" h="2">
                  <a:moveTo>
                    <a:pt x="1" y="0"/>
                  </a:moveTo>
                  <a:lnTo>
                    <a:pt x="1" y="0"/>
                  </a:lnTo>
                  <a:cubicBezTo>
                    <a:pt x="1" y="0"/>
                    <a:pt x="1" y="1"/>
                    <a:pt x="1" y="1"/>
                  </a:cubicBezTo>
                  <a:cubicBezTo>
                    <a:pt x="1" y="1"/>
                    <a:pt x="1" y="2"/>
                    <a:pt x="1" y="2"/>
                  </a:cubicBezTo>
                  <a:cubicBezTo>
                    <a:pt x="0" y="1"/>
                    <a:pt x="0" y="1"/>
                    <a:pt x="0" y="1"/>
                  </a:cubicBezTo>
                  <a:cubicBezTo>
                    <a:pt x="0" y="0"/>
                    <a:pt x="0" y="0"/>
                    <a:pt x="1" y="0"/>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481" name="Freeform 1508">
              <a:extLst>
                <a:ext uri="{FF2B5EF4-FFF2-40B4-BE49-F238E27FC236}">
                  <a16:creationId xmlns:a16="http://schemas.microsoft.com/office/drawing/2014/main" id="{E175EC0B-C733-41A8-AA43-4A9B9A67CC83}"/>
                </a:ext>
              </a:extLst>
            </p:cNvPr>
            <p:cNvSpPr>
              <a:spLocks/>
            </p:cNvSpPr>
            <p:nvPr userDrawn="1"/>
          </p:nvSpPr>
          <p:spPr bwMode="auto">
            <a:xfrm>
              <a:off x="288" y="216"/>
              <a:ext cx="1" cy="1"/>
            </a:xfrm>
            <a:custGeom>
              <a:avLst/>
              <a:gdLst>
                <a:gd name="T0" fmla="*/ 3 w 3"/>
                <a:gd name="T1" fmla="*/ 1 h 2"/>
                <a:gd name="T2" fmla="*/ 3 w 3"/>
                <a:gd name="T3" fmla="*/ 1 h 2"/>
                <a:gd name="T4" fmla="*/ 1 w 3"/>
                <a:gd name="T5" fmla="*/ 2 h 2"/>
                <a:gd name="T6" fmla="*/ 0 w 3"/>
                <a:gd name="T7" fmla="*/ 1 h 2"/>
                <a:gd name="T8" fmla="*/ 1 w 3"/>
                <a:gd name="T9" fmla="*/ 0 h 2"/>
                <a:gd name="T10" fmla="*/ 3 w 3"/>
                <a:gd name="T11" fmla="*/ 1 h 2"/>
              </a:gdLst>
              <a:ahLst/>
              <a:cxnLst>
                <a:cxn ang="0">
                  <a:pos x="T0" y="T1"/>
                </a:cxn>
                <a:cxn ang="0">
                  <a:pos x="T2" y="T3"/>
                </a:cxn>
                <a:cxn ang="0">
                  <a:pos x="T4" y="T5"/>
                </a:cxn>
                <a:cxn ang="0">
                  <a:pos x="T6" y="T7"/>
                </a:cxn>
                <a:cxn ang="0">
                  <a:pos x="T8" y="T9"/>
                </a:cxn>
                <a:cxn ang="0">
                  <a:pos x="T10" y="T11"/>
                </a:cxn>
              </a:cxnLst>
              <a:rect l="0" t="0" r="r" b="b"/>
              <a:pathLst>
                <a:path w="3" h="2">
                  <a:moveTo>
                    <a:pt x="3" y="1"/>
                  </a:moveTo>
                  <a:lnTo>
                    <a:pt x="3" y="1"/>
                  </a:lnTo>
                  <a:cubicBezTo>
                    <a:pt x="3" y="1"/>
                    <a:pt x="2" y="2"/>
                    <a:pt x="1" y="2"/>
                  </a:cubicBezTo>
                  <a:cubicBezTo>
                    <a:pt x="1" y="2"/>
                    <a:pt x="0" y="1"/>
                    <a:pt x="0" y="1"/>
                  </a:cubicBezTo>
                  <a:cubicBezTo>
                    <a:pt x="0" y="0"/>
                    <a:pt x="1" y="0"/>
                    <a:pt x="1" y="0"/>
                  </a:cubicBezTo>
                  <a:cubicBezTo>
                    <a:pt x="2" y="0"/>
                    <a:pt x="3" y="0"/>
                    <a:pt x="3" y="1"/>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482" name="Freeform 1509">
              <a:extLst>
                <a:ext uri="{FF2B5EF4-FFF2-40B4-BE49-F238E27FC236}">
                  <a16:creationId xmlns:a16="http://schemas.microsoft.com/office/drawing/2014/main" id="{9A57E174-3F39-4A47-BC73-FEA1A64AA310}"/>
                </a:ext>
              </a:extLst>
            </p:cNvPr>
            <p:cNvSpPr>
              <a:spLocks/>
            </p:cNvSpPr>
            <p:nvPr userDrawn="1"/>
          </p:nvSpPr>
          <p:spPr bwMode="auto">
            <a:xfrm>
              <a:off x="280" y="215"/>
              <a:ext cx="17" cy="0"/>
            </a:xfrm>
            <a:custGeom>
              <a:avLst/>
              <a:gdLst>
                <a:gd name="T0" fmla="*/ 19 w 39"/>
                <a:gd name="T1" fmla="*/ 2 h 2"/>
                <a:gd name="T2" fmla="*/ 19 w 39"/>
                <a:gd name="T3" fmla="*/ 2 h 2"/>
                <a:gd name="T4" fmla="*/ 0 w 39"/>
                <a:gd name="T5" fmla="*/ 2 h 2"/>
                <a:gd name="T6" fmla="*/ 0 w 39"/>
                <a:gd name="T7" fmla="*/ 1 h 2"/>
                <a:gd name="T8" fmla="*/ 19 w 39"/>
                <a:gd name="T9" fmla="*/ 1 h 2"/>
                <a:gd name="T10" fmla="*/ 39 w 39"/>
                <a:gd name="T11" fmla="*/ 1 h 2"/>
                <a:gd name="T12" fmla="*/ 39 w 39"/>
                <a:gd name="T13" fmla="*/ 2 h 2"/>
                <a:gd name="T14" fmla="*/ 19 w 39"/>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2">
                  <a:moveTo>
                    <a:pt x="19" y="2"/>
                  </a:moveTo>
                  <a:lnTo>
                    <a:pt x="19" y="2"/>
                  </a:lnTo>
                  <a:cubicBezTo>
                    <a:pt x="11" y="2"/>
                    <a:pt x="3" y="1"/>
                    <a:pt x="0" y="2"/>
                  </a:cubicBezTo>
                  <a:lnTo>
                    <a:pt x="0" y="1"/>
                  </a:lnTo>
                  <a:cubicBezTo>
                    <a:pt x="3" y="0"/>
                    <a:pt x="11" y="1"/>
                    <a:pt x="19" y="1"/>
                  </a:cubicBezTo>
                  <a:cubicBezTo>
                    <a:pt x="28" y="1"/>
                    <a:pt x="35" y="0"/>
                    <a:pt x="39" y="1"/>
                  </a:cubicBezTo>
                  <a:lnTo>
                    <a:pt x="39" y="2"/>
                  </a:lnTo>
                  <a:cubicBezTo>
                    <a:pt x="35" y="1"/>
                    <a:pt x="28" y="2"/>
                    <a:pt x="19" y="2"/>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483" name="Freeform 1510">
              <a:extLst>
                <a:ext uri="{FF2B5EF4-FFF2-40B4-BE49-F238E27FC236}">
                  <a16:creationId xmlns:a16="http://schemas.microsoft.com/office/drawing/2014/main" id="{19D3B59A-8116-455C-8BC6-E4F0D2C8ACBC}"/>
                </a:ext>
              </a:extLst>
            </p:cNvPr>
            <p:cNvSpPr>
              <a:spLocks/>
            </p:cNvSpPr>
            <p:nvPr userDrawn="1"/>
          </p:nvSpPr>
          <p:spPr bwMode="auto">
            <a:xfrm>
              <a:off x="280" y="217"/>
              <a:ext cx="17" cy="1"/>
            </a:xfrm>
            <a:custGeom>
              <a:avLst/>
              <a:gdLst>
                <a:gd name="T0" fmla="*/ 19 w 39"/>
                <a:gd name="T1" fmla="*/ 2 h 2"/>
                <a:gd name="T2" fmla="*/ 19 w 39"/>
                <a:gd name="T3" fmla="*/ 2 h 2"/>
                <a:gd name="T4" fmla="*/ 0 w 39"/>
                <a:gd name="T5" fmla="*/ 2 h 2"/>
                <a:gd name="T6" fmla="*/ 0 w 39"/>
                <a:gd name="T7" fmla="*/ 1 h 2"/>
                <a:gd name="T8" fmla="*/ 19 w 39"/>
                <a:gd name="T9" fmla="*/ 1 h 2"/>
                <a:gd name="T10" fmla="*/ 39 w 39"/>
                <a:gd name="T11" fmla="*/ 1 h 2"/>
                <a:gd name="T12" fmla="*/ 39 w 39"/>
                <a:gd name="T13" fmla="*/ 2 h 2"/>
                <a:gd name="T14" fmla="*/ 19 w 39"/>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2">
                  <a:moveTo>
                    <a:pt x="19" y="2"/>
                  </a:moveTo>
                  <a:lnTo>
                    <a:pt x="19" y="2"/>
                  </a:lnTo>
                  <a:cubicBezTo>
                    <a:pt x="11" y="2"/>
                    <a:pt x="3" y="1"/>
                    <a:pt x="0" y="2"/>
                  </a:cubicBezTo>
                  <a:lnTo>
                    <a:pt x="0" y="1"/>
                  </a:lnTo>
                  <a:cubicBezTo>
                    <a:pt x="3" y="0"/>
                    <a:pt x="11" y="1"/>
                    <a:pt x="19" y="1"/>
                  </a:cubicBezTo>
                  <a:cubicBezTo>
                    <a:pt x="28" y="1"/>
                    <a:pt x="35" y="0"/>
                    <a:pt x="39" y="1"/>
                  </a:cubicBezTo>
                  <a:lnTo>
                    <a:pt x="39" y="2"/>
                  </a:lnTo>
                  <a:cubicBezTo>
                    <a:pt x="35" y="1"/>
                    <a:pt x="28" y="2"/>
                    <a:pt x="19" y="2"/>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484" name="Freeform 1511">
              <a:extLst>
                <a:ext uri="{FF2B5EF4-FFF2-40B4-BE49-F238E27FC236}">
                  <a16:creationId xmlns:a16="http://schemas.microsoft.com/office/drawing/2014/main" id="{0758BC7D-8377-483E-AEDE-EC872BB8E886}"/>
                </a:ext>
              </a:extLst>
            </p:cNvPr>
            <p:cNvSpPr>
              <a:spLocks noEditPoints="1"/>
            </p:cNvSpPr>
            <p:nvPr userDrawn="1"/>
          </p:nvSpPr>
          <p:spPr bwMode="auto">
            <a:xfrm>
              <a:off x="287" y="198"/>
              <a:ext cx="3" cy="9"/>
            </a:xfrm>
            <a:custGeom>
              <a:avLst/>
              <a:gdLst>
                <a:gd name="T0" fmla="*/ 2 w 5"/>
                <a:gd name="T1" fmla="*/ 1 h 21"/>
                <a:gd name="T2" fmla="*/ 2 w 5"/>
                <a:gd name="T3" fmla="*/ 4 h 21"/>
                <a:gd name="T4" fmla="*/ 2 w 5"/>
                <a:gd name="T5" fmla="*/ 1 h 21"/>
                <a:gd name="T6" fmla="*/ 2 w 5"/>
                <a:gd name="T7" fmla="*/ 8 h 21"/>
                <a:gd name="T8" fmla="*/ 4 w 5"/>
                <a:gd name="T9" fmla="*/ 7 h 21"/>
                <a:gd name="T10" fmla="*/ 2 w 5"/>
                <a:gd name="T11" fmla="*/ 5 h 21"/>
                <a:gd name="T12" fmla="*/ 1 w 5"/>
                <a:gd name="T13" fmla="*/ 7 h 21"/>
                <a:gd name="T14" fmla="*/ 2 w 5"/>
                <a:gd name="T15" fmla="*/ 9 h 21"/>
                <a:gd name="T16" fmla="*/ 1 w 5"/>
                <a:gd name="T17" fmla="*/ 10 h 21"/>
                <a:gd name="T18" fmla="*/ 4 w 5"/>
                <a:gd name="T19" fmla="*/ 10 h 21"/>
                <a:gd name="T20" fmla="*/ 2 w 5"/>
                <a:gd name="T21" fmla="*/ 9 h 21"/>
                <a:gd name="T22" fmla="*/ 2 w 5"/>
                <a:gd name="T23" fmla="*/ 12 h 21"/>
                <a:gd name="T24" fmla="*/ 1 w 5"/>
                <a:gd name="T25" fmla="*/ 13 h 21"/>
                <a:gd name="T26" fmla="*/ 3 w 5"/>
                <a:gd name="T27" fmla="*/ 13 h 21"/>
                <a:gd name="T28" fmla="*/ 2 w 5"/>
                <a:gd name="T29" fmla="*/ 12 h 21"/>
                <a:gd name="T30" fmla="*/ 3 w 5"/>
                <a:gd name="T31" fmla="*/ 18 h 21"/>
                <a:gd name="T32" fmla="*/ 2 w 5"/>
                <a:gd name="T33" fmla="*/ 18 h 21"/>
                <a:gd name="T34" fmla="*/ 1 w 5"/>
                <a:gd name="T35" fmla="*/ 19 h 21"/>
                <a:gd name="T36" fmla="*/ 3 w 5"/>
                <a:gd name="T37" fmla="*/ 19 h 21"/>
                <a:gd name="T38" fmla="*/ 3 w 5"/>
                <a:gd name="T39" fmla="*/ 15 h 21"/>
                <a:gd name="T40" fmla="*/ 4 w 5"/>
                <a:gd name="T41" fmla="*/ 16 h 21"/>
                <a:gd name="T42" fmla="*/ 4 w 5"/>
                <a:gd name="T43" fmla="*/ 19 h 21"/>
                <a:gd name="T44" fmla="*/ 1 w 5"/>
                <a:gd name="T45" fmla="*/ 19 h 21"/>
                <a:gd name="T46" fmla="*/ 0 w 5"/>
                <a:gd name="T47" fmla="*/ 16 h 21"/>
                <a:gd name="T48" fmla="*/ 0 w 5"/>
                <a:gd name="T49" fmla="*/ 13 h 21"/>
                <a:gd name="T50" fmla="*/ 0 w 5"/>
                <a:gd name="T51" fmla="*/ 10 h 21"/>
                <a:gd name="T52" fmla="*/ 0 w 5"/>
                <a:gd name="T53" fmla="*/ 7 h 21"/>
                <a:gd name="T54" fmla="*/ 0 w 5"/>
                <a:gd name="T55" fmla="*/ 3 h 21"/>
                <a:gd name="T56" fmla="*/ 5 w 5"/>
                <a:gd name="T57" fmla="*/ 3 h 21"/>
                <a:gd name="T58" fmla="*/ 5 w 5"/>
                <a:gd name="T59" fmla="*/ 7 h 21"/>
                <a:gd name="T60" fmla="*/ 4 w 5"/>
                <a:gd name="T61" fmla="*/ 10 h 21"/>
                <a:gd name="T62" fmla="*/ 4 w 5"/>
                <a:gd name="T63" fmla="*/ 13 h 21"/>
                <a:gd name="T64" fmla="*/ 2 w 5"/>
                <a:gd name="T65" fmla="*/ 15 h 21"/>
                <a:gd name="T66" fmla="*/ 1 w 5"/>
                <a:gd name="T67" fmla="*/ 16 h 21"/>
                <a:gd name="T68" fmla="*/ 3 w 5"/>
                <a:gd name="T69" fmla="*/ 16 h 21"/>
                <a:gd name="T70" fmla="*/ 2 w 5"/>
                <a:gd name="T71" fmla="*/ 1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 h="21">
                  <a:moveTo>
                    <a:pt x="2" y="1"/>
                  </a:moveTo>
                  <a:lnTo>
                    <a:pt x="2" y="1"/>
                  </a:lnTo>
                  <a:cubicBezTo>
                    <a:pt x="2" y="1"/>
                    <a:pt x="1" y="2"/>
                    <a:pt x="1" y="3"/>
                  </a:cubicBezTo>
                  <a:cubicBezTo>
                    <a:pt x="1" y="4"/>
                    <a:pt x="2" y="4"/>
                    <a:pt x="2" y="4"/>
                  </a:cubicBezTo>
                  <a:cubicBezTo>
                    <a:pt x="3" y="4"/>
                    <a:pt x="4" y="4"/>
                    <a:pt x="4" y="3"/>
                  </a:cubicBezTo>
                  <a:cubicBezTo>
                    <a:pt x="4" y="2"/>
                    <a:pt x="3" y="1"/>
                    <a:pt x="2" y="1"/>
                  </a:cubicBezTo>
                  <a:close/>
                  <a:moveTo>
                    <a:pt x="2" y="8"/>
                  </a:moveTo>
                  <a:lnTo>
                    <a:pt x="2" y="8"/>
                  </a:lnTo>
                  <a:lnTo>
                    <a:pt x="2" y="8"/>
                  </a:lnTo>
                  <a:cubicBezTo>
                    <a:pt x="3" y="8"/>
                    <a:pt x="4" y="7"/>
                    <a:pt x="4" y="7"/>
                  </a:cubicBezTo>
                  <a:cubicBezTo>
                    <a:pt x="4" y="6"/>
                    <a:pt x="3" y="5"/>
                    <a:pt x="3" y="5"/>
                  </a:cubicBezTo>
                  <a:cubicBezTo>
                    <a:pt x="3" y="5"/>
                    <a:pt x="2" y="5"/>
                    <a:pt x="2" y="5"/>
                  </a:cubicBezTo>
                  <a:cubicBezTo>
                    <a:pt x="2" y="5"/>
                    <a:pt x="2" y="5"/>
                    <a:pt x="2" y="5"/>
                  </a:cubicBezTo>
                  <a:cubicBezTo>
                    <a:pt x="1" y="5"/>
                    <a:pt x="1" y="6"/>
                    <a:pt x="1" y="7"/>
                  </a:cubicBezTo>
                  <a:cubicBezTo>
                    <a:pt x="1" y="7"/>
                    <a:pt x="2" y="8"/>
                    <a:pt x="2" y="8"/>
                  </a:cubicBezTo>
                  <a:close/>
                  <a:moveTo>
                    <a:pt x="2" y="9"/>
                  </a:moveTo>
                  <a:lnTo>
                    <a:pt x="2" y="9"/>
                  </a:lnTo>
                  <a:cubicBezTo>
                    <a:pt x="1" y="9"/>
                    <a:pt x="1" y="9"/>
                    <a:pt x="1" y="10"/>
                  </a:cubicBezTo>
                  <a:cubicBezTo>
                    <a:pt x="1" y="11"/>
                    <a:pt x="2" y="11"/>
                    <a:pt x="2" y="11"/>
                  </a:cubicBezTo>
                  <a:cubicBezTo>
                    <a:pt x="3" y="11"/>
                    <a:pt x="4" y="11"/>
                    <a:pt x="4" y="10"/>
                  </a:cubicBezTo>
                  <a:cubicBezTo>
                    <a:pt x="4" y="9"/>
                    <a:pt x="3" y="9"/>
                    <a:pt x="3" y="9"/>
                  </a:cubicBezTo>
                  <a:cubicBezTo>
                    <a:pt x="3" y="9"/>
                    <a:pt x="2" y="9"/>
                    <a:pt x="2" y="9"/>
                  </a:cubicBezTo>
                  <a:cubicBezTo>
                    <a:pt x="2" y="9"/>
                    <a:pt x="2" y="9"/>
                    <a:pt x="2" y="9"/>
                  </a:cubicBezTo>
                  <a:close/>
                  <a:moveTo>
                    <a:pt x="2" y="12"/>
                  </a:moveTo>
                  <a:lnTo>
                    <a:pt x="2" y="12"/>
                  </a:lnTo>
                  <a:cubicBezTo>
                    <a:pt x="2" y="12"/>
                    <a:pt x="1" y="13"/>
                    <a:pt x="1" y="13"/>
                  </a:cubicBezTo>
                  <a:cubicBezTo>
                    <a:pt x="1" y="14"/>
                    <a:pt x="2" y="14"/>
                    <a:pt x="2" y="14"/>
                  </a:cubicBezTo>
                  <a:cubicBezTo>
                    <a:pt x="3" y="14"/>
                    <a:pt x="3" y="14"/>
                    <a:pt x="3" y="13"/>
                  </a:cubicBezTo>
                  <a:cubicBezTo>
                    <a:pt x="3" y="13"/>
                    <a:pt x="3" y="12"/>
                    <a:pt x="3" y="12"/>
                  </a:cubicBezTo>
                  <a:lnTo>
                    <a:pt x="2" y="12"/>
                  </a:lnTo>
                  <a:lnTo>
                    <a:pt x="2" y="12"/>
                  </a:lnTo>
                  <a:close/>
                  <a:moveTo>
                    <a:pt x="3" y="18"/>
                  </a:moveTo>
                  <a:lnTo>
                    <a:pt x="3" y="18"/>
                  </a:lnTo>
                  <a:lnTo>
                    <a:pt x="2" y="18"/>
                  </a:lnTo>
                  <a:lnTo>
                    <a:pt x="2" y="18"/>
                  </a:lnTo>
                  <a:cubicBezTo>
                    <a:pt x="2" y="18"/>
                    <a:pt x="1" y="19"/>
                    <a:pt x="1" y="19"/>
                  </a:cubicBezTo>
                  <a:cubicBezTo>
                    <a:pt x="1" y="20"/>
                    <a:pt x="2" y="20"/>
                    <a:pt x="2" y="20"/>
                  </a:cubicBezTo>
                  <a:cubicBezTo>
                    <a:pt x="3" y="20"/>
                    <a:pt x="3" y="20"/>
                    <a:pt x="3" y="19"/>
                  </a:cubicBezTo>
                  <a:cubicBezTo>
                    <a:pt x="3" y="19"/>
                    <a:pt x="3" y="18"/>
                    <a:pt x="3" y="18"/>
                  </a:cubicBezTo>
                  <a:close/>
                  <a:moveTo>
                    <a:pt x="3" y="15"/>
                  </a:moveTo>
                  <a:lnTo>
                    <a:pt x="3" y="15"/>
                  </a:lnTo>
                  <a:cubicBezTo>
                    <a:pt x="4" y="15"/>
                    <a:pt x="4" y="16"/>
                    <a:pt x="4" y="16"/>
                  </a:cubicBezTo>
                  <a:cubicBezTo>
                    <a:pt x="4" y="17"/>
                    <a:pt x="4" y="17"/>
                    <a:pt x="3" y="18"/>
                  </a:cubicBezTo>
                  <a:cubicBezTo>
                    <a:pt x="4" y="18"/>
                    <a:pt x="4" y="19"/>
                    <a:pt x="4" y="19"/>
                  </a:cubicBezTo>
                  <a:cubicBezTo>
                    <a:pt x="4" y="20"/>
                    <a:pt x="3" y="21"/>
                    <a:pt x="2" y="21"/>
                  </a:cubicBezTo>
                  <a:cubicBezTo>
                    <a:pt x="1" y="21"/>
                    <a:pt x="1" y="20"/>
                    <a:pt x="1" y="19"/>
                  </a:cubicBezTo>
                  <a:cubicBezTo>
                    <a:pt x="1" y="19"/>
                    <a:pt x="1" y="18"/>
                    <a:pt x="1" y="18"/>
                  </a:cubicBezTo>
                  <a:cubicBezTo>
                    <a:pt x="1" y="17"/>
                    <a:pt x="0" y="17"/>
                    <a:pt x="0" y="16"/>
                  </a:cubicBezTo>
                  <a:cubicBezTo>
                    <a:pt x="0" y="16"/>
                    <a:pt x="1" y="15"/>
                    <a:pt x="1" y="15"/>
                  </a:cubicBezTo>
                  <a:cubicBezTo>
                    <a:pt x="1" y="14"/>
                    <a:pt x="0" y="14"/>
                    <a:pt x="0" y="13"/>
                  </a:cubicBezTo>
                  <a:cubicBezTo>
                    <a:pt x="0" y="13"/>
                    <a:pt x="1" y="12"/>
                    <a:pt x="1" y="12"/>
                  </a:cubicBezTo>
                  <a:cubicBezTo>
                    <a:pt x="1" y="11"/>
                    <a:pt x="0" y="11"/>
                    <a:pt x="0" y="10"/>
                  </a:cubicBezTo>
                  <a:cubicBezTo>
                    <a:pt x="0" y="9"/>
                    <a:pt x="0" y="9"/>
                    <a:pt x="1" y="8"/>
                  </a:cubicBezTo>
                  <a:cubicBezTo>
                    <a:pt x="0" y="8"/>
                    <a:pt x="0" y="7"/>
                    <a:pt x="0" y="7"/>
                  </a:cubicBezTo>
                  <a:cubicBezTo>
                    <a:pt x="0" y="6"/>
                    <a:pt x="0" y="5"/>
                    <a:pt x="1" y="5"/>
                  </a:cubicBezTo>
                  <a:cubicBezTo>
                    <a:pt x="0" y="4"/>
                    <a:pt x="0" y="4"/>
                    <a:pt x="0" y="3"/>
                  </a:cubicBezTo>
                  <a:cubicBezTo>
                    <a:pt x="0" y="2"/>
                    <a:pt x="1" y="0"/>
                    <a:pt x="2" y="0"/>
                  </a:cubicBezTo>
                  <a:cubicBezTo>
                    <a:pt x="4" y="0"/>
                    <a:pt x="5" y="2"/>
                    <a:pt x="5" y="3"/>
                  </a:cubicBezTo>
                  <a:cubicBezTo>
                    <a:pt x="5" y="4"/>
                    <a:pt x="4" y="4"/>
                    <a:pt x="4" y="5"/>
                  </a:cubicBezTo>
                  <a:cubicBezTo>
                    <a:pt x="4" y="5"/>
                    <a:pt x="5" y="6"/>
                    <a:pt x="5" y="7"/>
                  </a:cubicBezTo>
                  <a:cubicBezTo>
                    <a:pt x="5" y="7"/>
                    <a:pt x="4" y="8"/>
                    <a:pt x="4" y="8"/>
                  </a:cubicBezTo>
                  <a:cubicBezTo>
                    <a:pt x="4" y="9"/>
                    <a:pt x="4" y="9"/>
                    <a:pt x="4" y="10"/>
                  </a:cubicBezTo>
                  <a:cubicBezTo>
                    <a:pt x="4" y="11"/>
                    <a:pt x="4" y="11"/>
                    <a:pt x="4" y="12"/>
                  </a:cubicBezTo>
                  <a:cubicBezTo>
                    <a:pt x="4" y="12"/>
                    <a:pt x="4" y="13"/>
                    <a:pt x="4" y="13"/>
                  </a:cubicBezTo>
                  <a:cubicBezTo>
                    <a:pt x="4" y="14"/>
                    <a:pt x="4" y="14"/>
                    <a:pt x="3" y="15"/>
                  </a:cubicBezTo>
                  <a:close/>
                  <a:moveTo>
                    <a:pt x="2" y="15"/>
                  </a:moveTo>
                  <a:lnTo>
                    <a:pt x="2" y="15"/>
                  </a:lnTo>
                  <a:cubicBezTo>
                    <a:pt x="2" y="15"/>
                    <a:pt x="1" y="16"/>
                    <a:pt x="1" y="16"/>
                  </a:cubicBezTo>
                  <a:cubicBezTo>
                    <a:pt x="1" y="17"/>
                    <a:pt x="2" y="17"/>
                    <a:pt x="2" y="17"/>
                  </a:cubicBezTo>
                  <a:cubicBezTo>
                    <a:pt x="3" y="17"/>
                    <a:pt x="3" y="17"/>
                    <a:pt x="3" y="16"/>
                  </a:cubicBezTo>
                  <a:cubicBezTo>
                    <a:pt x="3" y="16"/>
                    <a:pt x="3" y="15"/>
                    <a:pt x="2" y="15"/>
                  </a:cubicBezTo>
                  <a:lnTo>
                    <a:pt x="2" y="15"/>
                  </a:lnTo>
                  <a:lnTo>
                    <a:pt x="2" y="15"/>
                  </a:lnTo>
                  <a:close/>
                </a:path>
              </a:pathLst>
            </a:custGeom>
            <a:solidFill>
              <a:srgbClr val="000000"/>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485" name="Freeform 1512">
              <a:extLst>
                <a:ext uri="{FF2B5EF4-FFF2-40B4-BE49-F238E27FC236}">
                  <a16:creationId xmlns:a16="http://schemas.microsoft.com/office/drawing/2014/main" id="{FFA5B03A-00B2-4667-8EF1-91D2A5571802}"/>
                </a:ext>
              </a:extLst>
            </p:cNvPr>
            <p:cNvSpPr>
              <a:spLocks/>
            </p:cNvSpPr>
            <p:nvPr userDrawn="1"/>
          </p:nvSpPr>
          <p:spPr bwMode="auto">
            <a:xfrm>
              <a:off x="404" y="362"/>
              <a:ext cx="40" cy="47"/>
            </a:xfrm>
            <a:custGeom>
              <a:avLst/>
              <a:gdLst>
                <a:gd name="T0" fmla="*/ 3 w 88"/>
                <a:gd name="T1" fmla="*/ 61 h 104"/>
                <a:gd name="T2" fmla="*/ 3 w 88"/>
                <a:gd name="T3" fmla="*/ 61 h 104"/>
                <a:gd name="T4" fmla="*/ 3 w 88"/>
                <a:gd name="T5" fmla="*/ 60 h 104"/>
                <a:gd name="T6" fmla="*/ 5 w 88"/>
                <a:gd name="T7" fmla="*/ 57 h 104"/>
                <a:gd name="T8" fmla="*/ 35 w 88"/>
                <a:gd name="T9" fmla="*/ 25 h 104"/>
                <a:gd name="T10" fmla="*/ 34 w 88"/>
                <a:gd name="T11" fmla="*/ 25 h 104"/>
                <a:gd name="T12" fmla="*/ 40 w 88"/>
                <a:gd name="T13" fmla="*/ 16 h 104"/>
                <a:gd name="T14" fmla="*/ 32 w 88"/>
                <a:gd name="T15" fmla="*/ 22 h 104"/>
                <a:gd name="T16" fmla="*/ 32 w 88"/>
                <a:gd name="T17" fmla="*/ 2 h 104"/>
                <a:gd name="T18" fmla="*/ 40 w 88"/>
                <a:gd name="T19" fmla="*/ 8 h 104"/>
                <a:gd name="T20" fmla="*/ 34 w 88"/>
                <a:gd name="T21" fmla="*/ 0 h 104"/>
                <a:gd name="T22" fmla="*/ 54 w 88"/>
                <a:gd name="T23" fmla="*/ 0 h 104"/>
                <a:gd name="T24" fmla="*/ 48 w 88"/>
                <a:gd name="T25" fmla="*/ 8 h 104"/>
                <a:gd name="T26" fmla="*/ 57 w 88"/>
                <a:gd name="T27" fmla="*/ 2 h 104"/>
                <a:gd name="T28" fmla="*/ 57 w 88"/>
                <a:gd name="T29" fmla="*/ 22 h 104"/>
                <a:gd name="T30" fmla="*/ 48 w 88"/>
                <a:gd name="T31" fmla="*/ 16 h 104"/>
                <a:gd name="T32" fmla="*/ 53 w 88"/>
                <a:gd name="T33" fmla="*/ 24 h 104"/>
                <a:gd name="T34" fmla="*/ 54 w 88"/>
                <a:gd name="T35" fmla="*/ 25 h 104"/>
                <a:gd name="T36" fmla="*/ 54 w 88"/>
                <a:gd name="T37" fmla="*/ 25 h 104"/>
                <a:gd name="T38" fmla="*/ 54 w 88"/>
                <a:gd name="T39" fmla="*/ 25 h 104"/>
                <a:gd name="T40" fmla="*/ 83 w 88"/>
                <a:gd name="T41" fmla="*/ 57 h 104"/>
                <a:gd name="T42" fmla="*/ 85 w 88"/>
                <a:gd name="T43" fmla="*/ 60 h 104"/>
                <a:gd name="T44" fmla="*/ 85 w 88"/>
                <a:gd name="T45" fmla="*/ 61 h 104"/>
                <a:gd name="T46" fmla="*/ 88 w 88"/>
                <a:gd name="T47" fmla="*/ 67 h 104"/>
                <a:gd name="T48" fmla="*/ 85 w 88"/>
                <a:gd name="T49" fmla="*/ 73 h 104"/>
                <a:gd name="T50" fmla="*/ 85 w 88"/>
                <a:gd name="T51" fmla="*/ 73 h 104"/>
                <a:gd name="T52" fmla="*/ 82 w 88"/>
                <a:gd name="T53" fmla="*/ 77 h 104"/>
                <a:gd name="T54" fmla="*/ 44 w 88"/>
                <a:gd name="T55" fmla="*/ 104 h 104"/>
                <a:gd name="T56" fmla="*/ 6 w 88"/>
                <a:gd name="T57" fmla="*/ 77 h 104"/>
                <a:gd name="T58" fmla="*/ 3 w 88"/>
                <a:gd name="T59" fmla="*/ 73 h 104"/>
                <a:gd name="T60" fmla="*/ 3 w 88"/>
                <a:gd name="T61" fmla="*/ 73 h 104"/>
                <a:gd name="T62" fmla="*/ 0 w 88"/>
                <a:gd name="T63" fmla="*/ 67 h 104"/>
                <a:gd name="T64" fmla="*/ 3 w 88"/>
                <a:gd name="T65" fmla="*/ 61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8" h="104">
                  <a:moveTo>
                    <a:pt x="3" y="61"/>
                  </a:moveTo>
                  <a:lnTo>
                    <a:pt x="3" y="61"/>
                  </a:lnTo>
                  <a:cubicBezTo>
                    <a:pt x="3" y="61"/>
                    <a:pt x="3" y="60"/>
                    <a:pt x="3" y="60"/>
                  </a:cubicBezTo>
                  <a:cubicBezTo>
                    <a:pt x="3" y="59"/>
                    <a:pt x="3" y="57"/>
                    <a:pt x="5" y="57"/>
                  </a:cubicBezTo>
                  <a:cubicBezTo>
                    <a:pt x="7" y="41"/>
                    <a:pt x="19" y="29"/>
                    <a:pt x="35" y="25"/>
                  </a:cubicBezTo>
                  <a:lnTo>
                    <a:pt x="34" y="25"/>
                  </a:lnTo>
                  <a:cubicBezTo>
                    <a:pt x="36" y="23"/>
                    <a:pt x="40" y="19"/>
                    <a:pt x="40" y="16"/>
                  </a:cubicBezTo>
                  <a:cubicBezTo>
                    <a:pt x="38" y="17"/>
                    <a:pt x="34" y="21"/>
                    <a:pt x="32" y="22"/>
                  </a:cubicBezTo>
                  <a:lnTo>
                    <a:pt x="32" y="2"/>
                  </a:lnTo>
                  <a:cubicBezTo>
                    <a:pt x="34" y="4"/>
                    <a:pt x="38" y="8"/>
                    <a:pt x="40" y="8"/>
                  </a:cubicBezTo>
                  <a:cubicBezTo>
                    <a:pt x="40" y="6"/>
                    <a:pt x="36" y="2"/>
                    <a:pt x="34" y="0"/>
                  </a:cubicBezTo>
                  <a:lnTo>
                    <a:pt x="54" y="0"/>
                  </a:lnTo>
                  <a:cubicBezTo>
                    <a:pt x="53" y="2"/>
                    <a:pt x="49" y="6"/>
                    <a:pt x="48" y="8"/>
                  </a:cubicBezTo>
                  <a:cubicBezTo>
                    <a:pt x="51" y="8"/>
                    <a:pt x="55" y="4"/>
                    <a:pt x="57" y="2"/>
                  </a:cubicBezTo>
                  <a:lnTo>
                    <a:pt x="57" y="22"/>
                  </a:lnTo>
                  <a:cubicBezTo>
                    <a:pt x="55" y="21"/>
                    <a:pt x="51" y="17"/>
                    <a:pt x="48" y="16"/>
                  </a:cubicBezTo>
                  <a:cubicBezTo>
                    <a:pt x="49" y="18"/>
                    <a:pt x="51" y="21"/>
                    <a:pt x="53" y="24"/>
                  </a:cubicBezTo>
                  <a:cubicBezTo>
                    <a:pt x="54" y="24"/>
                    <a:pt x="54" y="24"/>
                    <a:pt x="54" y="25"/>
                  </a:cubicBezTo>
                  <a:lnTo>
                    <a:pt x="54" y="25"/>
                  </a:lnTo>
                  <a:cubicBezTo>
                    <a:pt x="54" y="25"/>
                    <a:pt x="54" y="25"/>
                    <a:pt x="54" y="25"/>
                  </a:cubicBezTo>
                  <a:cubicBezTo>
                    <a:pt x="69" y="29"/>
                    <a:pt x="81" y="42"/>
                    <a:pt x="83" y="57"/>
                  </a:cubicBezTo>
                  <a:cubicBezTo>
                    <a:pt x="84" y="58"/>
                    <a:pt x="85" y="59"/>
                    <a:pt x="85" y="60"/>
                  </a:cubicBezTo>
                  <a:cubicBezTo>
                    <a:pt x="85" y="60"/>
                    <a:pt x="85" y="61"/>
                    <a:pt x="85" y="61"/>
                  </a:cubicBezTo>
                  <a:cubicBezTo>
                    <a:pt x="87" y="62"/>
                    <a:pt x="88" y="65"/>
                    <a:pt x="88" y="67"/>
                  </a:cubicBezTo>
                  <a:cubicBezTo>
                    <a:pt x="88" y="69"/>
                    <a:pt x="87" y="71"/>
                    <a:pt x="85" y="73"/>
                  </a:cubicBezTo>
                  <a:cubicBezTo>
                    <a:pt x="85" y="73"/>
                    <a:pt x="85" y="73"/>
                    <a:pt x="85" y="73"/>
                  </a:cubicBezTo>
                  <a:cubicBezTo>
                    <a:pt x="85" y="75"/>
                    <a:pt x="83" y="77"/>
                    <a:pt x="82" y="77"/>
                  </a:cubicBezTo>
                  <a:cubicBezTo>
                    <a:pt x="76" y="93"/>
                    <a:pt x="62" y="104"/>
                    <a:pt x="44" y="104"/>
                  </a:cubicBezTo>
                  <a:cubicBezTo>
                    <a:pt x="26" y="104"/>
                    <a:pt x="11" y="93"/>
                    <a:pt x="6" y="77"/>
                  </a:cubicBezTo>
                  <a:cubicBezTo>
                    <a:pt x="4" y="77"/>
                    <a:pt x="3" y="76"/>
                    <a:pt x="3" y="73"/>
                  </a:cubicBezTo>
                  <a:cubicBezTo>
                    <a:pt x="3" y="73"/>
                    <a:pt x="3" y="73"/>
                    <a:pt x="3" y="73"/>
                  </a:cubicBezTo>
                  <a:cubicBezTo>
                    <a:pt x="1" y="71"/>
                    <a:pt x="0" y="69"/>
                    <a:pt x="0" y="67"/>
                  </a:cubicBezTo>
                  <a:cubicBezTo>
                    <a:pt x="0" y="65"/>
                    <a:pt x="1" y="62"/>
                    <a:pt x="3" y="61"/>
                  </a:cubicBezTo>
                  <a:close/>
                </a:path>
              </a:pathLst>
            </a:custGeom>
            <a:solidFill>
              <a:srgbClr val="000000"/>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486" name="Freeform 1513">
              <a:extLst>
                <a:ext uri="{FF2B5EF4-FFF2-40B4-BE49-F238E27FC236}">
                  <a16:creationId xmlns:a16="http://schemas.microsoft.com/office/drawing/2014/main" id="{96472B74-3F68-4634-B67F-07C1E8A3F382}"/>
                </a:ext>
              </a:extLst>
            </p:cNvPr>
            <p:cNvSpPr>
              <a:spLocks/>
            </p:cNvSpPr>
            <p:nvPr userDrawn="1"/>
          </p:nvSpPr>
          <p:spPr bwMode="auto">
            <a:xfrm>
              <a:off x="408" y="396"/>
              <a:ext cx="32" cy="11"/>
            </a:xfrm>
            <a:custGeom>
              <a:avLst/>
              <a:gdLst>
                <a:gd name="T0" fmla="*/ 70 w 70"/>
                <a:gd name="T1" fmla="*/ 2 h 26"/>
                <a:gd name="T2" fmla="*/ 70 w 70"/>
                <a:gd name="T3" fmla="*/ 2 h 26"/>
                <a:gd name="T4" fmla="*/ 35 w 70"/>
                <a:gd name="T5" fmla="*/ 26 h 26"/>
                <a:gd name="T6" fmla="*/ 0 w 70"/>
                <a:gd name="T7" fmla="*/ 2 h 26"/>
                <a:gd name="T8" fmla="*/ 70 w 70"/>
                <a:gd name="T9" fmla="*/ 2 h 26"/>
              </a:gdLst>
              <a:ahLst/>
              <a:cxnLst>
                <a:cxn ang="0">
                  <a:pos x="T0" y="T1"/>
                </a:cxn>
                <a:cxn ang="0">
                  <a:pos x="T2" y="T3"/>
                </a:cxn>
                <a:cxn ang="0">
                  <a:pos x="T4" y="T5"/>
                </a:cxn>
                <a:cxn ang="0">
                  <a:pos x="T6" y="T7"/>
                </a:cxn>
                <a:cxn ang="0">
                  <a:pos x="T8" y="T9"/>
                </a:cxn>
              </a:cxnLst>
              <a:rect l="0" t="0" r="r" b="b"/>
              <a:pathLst>
                <a:path w="70" h="26">
                  <a:moveTo>
                    <a:pt x="70" y="2"/>
                  </a:moveTo>
                  <a:lnTo>
                    <a:pt x="70" y="2"/>
                  </a:lnTo>
                  <a:cubicBezTo>
                    <a:pt x="64" y="16"/>
                    <a:pt x="51" y="26"/>
                    <a:pt x="35" y="26"/>
                  </a:cubicBezTo>
                  <a:cubicBezTo>
                    <a:pt x="19" y="26"/>
                    <a:pt x="6" y="16"/>
                    <a:pt x="0" y="2"/>
                  </a:cubicBezTo>
                  <a:cubicBezTo>
                    <a:pt x="24" y="0"/>
                    <a:pt x="46" y="0"/>
                    <a:pt x="70" y="2"/>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487" name="Freeform 1514">
              <a:extLst>
                <a:ext uri="{FF2B5EF4-FFF2-40B4-BE49-F238E27FC236}">
                  <a16:creationId xmlns:a16="http://schemas.microsoft.com/office/drawing/2014/main" id="{80E44CF3-5B9D-42DE-86E5-1F18744674D5}"/>
                </a:ext>
              </a:extLst>
            </p:cNvPr>
            <p:cNvSpPr>
              <a:spLocks/>
            </p:cNvSpPr>
            <p:nvPr userDrawn="1"/>
          </p:nvSpPr>
          <p:spPr bwMode="auto">
            <a:xfrm>
              <a:off x="429" y="375"/>
              <a:ext cx="11" cy="12"/>
            </a:xfrm>
            <a:custGeom>
              <a:avLst/>
              <a:gdLst>
                <a:gd name="T0" fmla="*/ 0 w 25"/>
                <a:gd name="T1" fmla="*/ 0 h 27"/>
                <a:gd name="T2" fmla="*/ 0 w 25"/>
                <a:gd name="T3" fmla="*/ 0 h 27"/>
                <a:gd name="T4" fmla="*/ 25 w 25"/>
                <a:gd name="T5" fmla="*/ 27 h 27"/>
                <a:gd name="T6" fmla="*/ 0 w 25"/>
                <a:gd name="T7" fmla="*/ 25 h 27"/>
                <a:gd name="T8" fmla="*/ 0 w 25"/>
                <a:gd name="T9" fmla="*/ 0 h 27"/>
              </a:gdLst>
              <a:ahLst/>
              <a:cxnLst>
                <a:cxn ang="0">
                  <a:pos x="T0" y="T1"/>
                </a:cxn>
                <a:cxn ang="0">
                  <a:pos x="T2" y="T3"/>
                </a:cxn>
                <a:cxn ang="0">
                  <a:pos x="T4" y="T5"/>
                </a:cxn>
                <a:cxn ang="0">
                  <a:pos x="T6" y="T7"/>
                </a:cxn>
                <a:cxn ang="0">
                  <a:pos x="T8" y="T9"/>
                </a:cxn>
              </a:cxnLst>
              <a:rect l="0" t="0" r="r" b="b"/>
              <a:pathLst>
                <a:path w="25" h="27">
                  <a:moveTo>
                    <a:pt x="0" y="0"/>
                  </a:moveTo>
                  <a:lnTo>
                    <a:pt x="0" y="0"/>
                  </a:lnTo>
                  <a:cubicBezTo>
                    <a:pt x="12" y="4"/>
                    <a:pt x="22" y="14"/>
                    <a:pt x="25" y="27"/>
                  </a:cubicBezTo>
                  <a:cubicBezTo>
                    <a:pt x="17" y="26"/>
                    <a:pt x="8" y="26"/>
                    <a:pt x="0" y="25"/>
                  </a:cubicBezTo>
                  <a:cubicBezTo>
                    <a:pt x="0" y="17"/>
                    <a:pt x="0" y="9"/>
                    <a:pt x="0" y="0"/>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488" name="Freeform 1515">
              <a:extLst>
                <a:ext uri="{FF2B5EF4-FFF2-40B4-BE49-F238E27FC236}">
                  <a16:creationId xmlns:a16="http://schemas.microsoft.com/office/drawing/2014/main" id="{823081FE-66EA-406A-8453-878FC3B40AAF}"/>
                </a:ext>
              </a:extLst>
            </p:cNvPr>
            <p:cNvSpPr>
              <a:spLocks/>
            </p:cNvSpPr>
            <p:nvPr userDrawn="1"/>
          </p:nvSpPr>
          <p:spPr bwMode="auto">
            <a:xfrm>
              <a:off x="408" y="374"/>
              <a:ext cx="11" cy="13"/>
            </a:xfrm>
            <a:custGeom>
              <a:avLst/>
              <a:gdLst>
                <a:gd name="T0" fmla="*/ 0 w 26"/>
                <a:gd name="T1" fmla="*/ 28 h 28"/>
                <a:gd name="T2" fmla="*/ 0 w 26"/>
                <a:gd name="T3" fmla="*/ 28 h 28"/>
                <a:gd name="T4" fmla="*/ 26 w 26"/>
                <a:gd name="T5" fmla="*/ 0 h 28"/>
                <a:gd name="T6" fmla="*/ 26 w 26"/>
                <a:gd name="T7" fmla="*/ 26 h 28"/>
                <a:gd name="T8" fmla="*/ 0 w 26"/>
                <a:gd name="T9" fmla="*/ 28 h 28"/>
              </a:gdLst>
              <a:ahLst/>
              <a:cxnLst>
                <a:cxn ang="0">
                  <a:pos x="T0" y="T1"/>
                </a:cxn>
                <a:cxn ang="0">
                  <a:pos x="T2" y="T3"/>
                </a:cxn>
                <a:cxn ang="0">
                  <a:pos x="T4" y="T5"/>
                </a:cxn>
                <a:cxn ang="0">
                  <a:pos x="T6" y="T7"/>
                </a:cxn>
                <a:cxn ang="0">
                  <a:pos x="T8" y="T9"/>
                </a:cxn>
              </a:cxnLst>
              <a:rect l="0" t="0" r="r" b="b"/>
              <a:pathLst>
                <a:path w="26" h="28">
                  <a:moveTo>
                    <a:pt x="0" y="28"/>
                  </a:moveTo>
                  <a:lnTo>
                    <a:pt x="0" y="28"/>
                  </a:lnTo>
                  <a:cubicBezTo>
                    <a:pt x="3" y="15"/>
                    <a:pt x="13" y="4"/>
                    <a:pt x="26" y="0"/>
                  </a:cubicBezTo>
                  <a:cubicBezTo>
                    <a:pt x="26" y="9"/>
                    <a:pt x="26" y="18"/>
                    <a:pt x="26" y="26"/>
                  </a:cubicBezTo>
                  <a:cubicBezTo>
                    <a:pt x="17" y="27"/>
                    <a:pt x="9" y="27"/>
                    <a:pt x="0" y="28"/>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489" name="Freeform 1516">
              <a:extLst>
                <a:ext uri="{FF2B5EF4-FFF2-40B4-BE49-F238E27FC236}">
                  <a16:creationId xmlns:a16="http://schemas.microsoft.com/office/drawing/2014/main" id="{248BECB1-6AB9-4636-A5B9-0D9010556B3F}"/>
                </a:ext>
              </a:extLst>
            </p:cNvPr>
            <p:cNvSpPr>
              <a:spLocks/>
            </p:cNvSpPr>
            <p:nvPr userDrawn="1"/>
          </p:nvSpPr>
          <p:spPr bwMode="auto">
            <a:xfrm>
              <a:off x="406" y="393"/>
              <a:ext cx="35" cy="3"/>
            </a:xfrm>
            <a:custGeom>
              <a:avLst/>
              <a:gdLst>
                <a:gd name="T0" fmla="*/ 77 w 77"/>
                <a:gd name="T1" fmla="*/ 2 h 5"/>
                <a:gd name="T2" fmla="*/ 77 w 77"/>
                <a:gd name="T3" fmla="*/ 2 h 5"/>
                <a:gd name="T4" fmla="*/ 77 w 77"/>
                <a:gd name="T5" fmla="*/ 3 h 5"/>
                <a:gd name="T6" fmla="*/ 76 w 77"/>
                <a:gd name="T7" fmla="*/ 5 h 5"/>
                <a:gd name="T8" fmla="*/ 2 w 77"/>
                <a:gd name="T9" fmla="*/ 5 h 5"/>
                <a:gd name="T10" fmla="*/ 0 w 77"/>
                <a:gd name="T11" fmla="*/ 3 h 5"/>
                <a:gd name="T12" fmla="*/ 1 w 77"/>
                <a:gd name="T13" fmla="*/ 2 h 5"/>
                <a:gd name="T14" fmla="*/ 3 w 77"/>
                <a:gd name="T15" fmla="*/ 2 h 5"/>
                <a:gd name="T16" fmla="*/ 74 w 77"/>
                <a:gd name="T17" fmla="*/ 2 h 5"/>
                <a:gd name="T18" fmla="*/ 77 w 77"/>
                <a:gd name="T1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 h="5">
                  <a:moveTo>
                    <a:pt x="77" y="2"/>
                  </a:moveTo>
                  <a:lnTo>
                    <a:pt x="77" y="2"/>
                  </a:lnTo>
                  <a:cubicBezTo>
                    <a:pt x="77" y="3"/>
                    <a:pt x="77" y="3"/>
                    <a:pt x="77" y="3"/>
                  </a:cubicBezTo>
                  <a:cubicBezTo>
                    <a:pt x="77" y="4"/>
                    <a:pt x="77" y="5"/>
                    <a:pt x="76" y="5"/>
                  </a:cubicBezTo>
                  <a:cubicBezTo>
                    <a:pt x="51" y="2"/>
                    <a:pt x="27" y="2"/>
                    <a:pt x="2" y="5"/>
                  </a:cubicBezTo>
                  <a:cubicBezTo>
                    <a:pt x="1" y="5"/>
                    <a:pt x="0" y="4"/>
                    <a:pt x="0" y="3"/>
                  </a:cubicBezTo>
                  <a:cubicBezTo>
                    <a:pt x="0" y="3"/>
                    <a:pt x="0" y="3"/>
                    <a:pt x="1" y="2"/>
                  </a:cubicBezTo>
                  <a:cubicBezTo>
                    <a:pt x="1" y="2"/>
                    <a:pt x="2" y="2"/>
                    <a:pt x="3" y="2"/>
                  </a:cubicBezTo>
                  <a:cubicBezTo>
                    <a:pt x="27" y="0"/>
                    <a:pt x="50" y="0"/>
                    <a:pt x="74" y="2"/>
                  </a:cubicBezTo>
                  <a:cubicBezTo>
                    <a:pt x="75" y="2"/>
                    <a:pt x="76" y="2"/>
                    <a:pt x="77" y="2"/>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490" name="Freeform 1517">
              <a:extLst>
                <a:ext uri="{FF2B5EF4-FFF2-40B4-BE49-F238E27FC236}">
                  <a16:creationId xmlns:a16="http://schemas.microsoft.com/office/drawing/2014/main" id="{9F07FAF1-66EA-4AF0-8C37-948B835FACE3}"/>
                </a:ext>
              </a:extLst>
            </p:cNvPr>
            <p:cNvSpPr>
              <a:spLocks/>
            </p:cNvSpPr>
            <p:nvPr userDrawn="1"/>
          </p:nvSpPr>
          <p:spPr bwMode="auto">
            <a:xfrm>
              <a:off x="427" y="373"/>
              <a:ext cx="14" cy="16"/>
            </a:xfrm>
            <a:custGeom>
              <a:avLst/>
              <a:gdLst>
                <a:gd name="T0" fmla="*/ 0 w 32"/>
                <a:gd name="T1" fmla="*/ 1 h 36"/>
                <a:gd name="T2" fmla="*/ 0 w 32"/>
                <a:gd name="T3" fmla="*/ 1 h 36"/>
                <a:gd name="T4" fmla="*/ 1 w 32"/>
                <a:gd name="T5" fmla="*/ 0 h 36"/>
                <a:gd name="T6" fmla="*/ 2 w 32"/>
                <a:gd name="T7" fmla="*/ 2 h 36"/>
                <a:gd name="T8" fmla="*/ 3 w 32"/>
                <a:gd name="T9" fmla="*/ 32 h 36"/>
                <a:gd name="T10" fmla="*/ 31 w 32"/>
                <a:gd name="T11" fmla="*/ 33 h 36"/>
                <a:gd name="T12" fmla="*/ 32 w 32"/>
                <a:gd name="T13" fmla="*/ 35 h 36"/>
                <a:gd name="T14" fmla="*/ 32 w 32"/>
                <a:gd name="T15" fmla="*/ 36 h 36"/>
                <a:gd name="T16" fmla="*/ 30 w 32"/>
                <a:gd name="T17" fmla="*/ 35 h 36"/>
                <a:gd name="T18" fmla="*/ 1 w 32"/>
                <a:gd name="T19" fmla="*/ 34 h 36"/>
                <a:gd name="T20" fmla="*/ 0 w 32"/>
                <a:gd name="T21" fmla="*/ 3 h 36"/>
                <a:gd name="T22" fmla="*/ 0 w 32"/>
                <a:gd name="T23" fmla="*/ 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 h="36">
                  <a:moveTo>
                    <a:pt x="0" y="1"/>
                  </a:moveTo>
                  <a:lnTo>
                    <a:pt x="0" y="1"/>
                  </a:lnTo>
                  <a:cubicBezTo>
                    <a:pt x="0" y="0"/>
                    <a:pt x="1" y="0"/>
                    <a:pt x="1" y="0"/>
                  </a:cubicBezTo>
                  <a:cubicBezTo>
                    <a:pt x="2" y="0"/>
                    <a:pt x="2" y="1"/>
                    <a:pt x="2" y="2"/>
                  </a:cubicBezTo>
                  <a:cubicBezTo>
                    <a:pt x="2" y="12"/>
                    <a:pt x="3" y="22"/>
                    <a:pt x="3" y="32"/>
                  </a:cubicBezTo>
                  <a:cubicBezTo>
                    <a:pt x="12" y="32"/>
                    <a:pt x="21" y="33"/>
                    <a:pt x="31" y="33"/>
                  </a:cubicBezTo>
                  <a:cubicBezTo>
                    <a:pt x="32" y="34"/>
                    <a:pt x="32" y="34"/>
                    <a:pt x="32" y="35"/>
                  </a:cubicBezTo>
                  <a:cubicBezTo>
                    <a:pt x="32" y="35"/>
                    <a:pt x="32" y="36"/>
                    <a:pt x="32" y="36"/>
                  </a:cubicBezTo>
                  <a:cubicBezTo>
                    <a:pt x="31" y="36"/>
                    <a:pt x="30" y="35"/>
                    <a:pt x="30" y="35"/>
                  </a:cubicBezTo>
                  <a:cubicBezTo>
                    <a:pt x="20" y="35"/>
                    <a:pt x="10" y="34"/>
                    <a:pt x="1" y="34"/>
                  </a:cubicBezTo>
                  <a:cubicBezTo>
                    <a:pt x="1" y="24"/>
                    <a:pt x="1" y="14"/>
                    <a:pt x="0" y="3"/>
                  </a:cubicBezTo>
                  <a:cubicBezTo>
                    <a:pt x="0" y="2"/>
                    <a:pt x="0" y="2"/>
                    <a:pt x="0" y="1"/>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491" name="Freeform 1518">
              <a:extLst>
                <a:ext uri="{FF2B5EF4-FFF2-40B4-BE49-F238E27FC236}">
                  <a16:creationId xmlns:a16="http://schemas.microsoft.com/office/drawing/2014/main" id="{FE9693F0-FD50-4F52-9B15-B6473314DC83}"/>
                </a:ext>
              </a:extLst>
            </p:cNvPr>
            <p:cNvSpPr>
              <a:spLocks/>
            </p:cNvSpPr>
            <p:nvPr userDrawn="1"/>
          </p:nvSpPr>
          <p:spPr bwMode="auto">
            <a:xfrm>
              <a:off x="406" y="373"/>
              <a:ext cx="16" cy="16"/>
            </a:xfrm>
            <a:custGeom>
              <a:avLst/>
              <a:gdLst>
                <a:gd name="T0" fmla="*/ 1 w 34"/>
                <a:gd name="T1" fmla="*/ 36 h 36"/>
                <a:gd name="T2" fmla="*/ 1 w 34"/>
                <a:gd name="T3" fmla="*/ 36 h 36"/>
                <a:gd name="T4" fmla="*/ 0 w 34"/>
                <a:gd name="T5" fmla="*/ 35 h 36"/>
                <a:gd name="T6" fmla="*/ 2 w 34"/>
                <a:gd name="T7" fmla="*/ 33 h 36"/>
                <a:gd name="T8" fmla="*/ 32 w 34"/>
                <a:gd name="T9" fmla="*/ 32 h 36"/>
                <a:gd name="T10" fmla="*/ 32 w 34"/>
                <a:gd name="T11" fmla="*/ 2 h 36"/>
                <a:gd name="T12" fmla="*/ 33 w 34"/>
                <a:gd name="T13" fmla="*/ 0 h 36"/>
                <a:gd name="T14" fmla="*/ 34 w 34"/>
                <a:gd name="T15" fmla="*/ 1 h 36"/>
                <a:gd name="T16" fmla="*/ 34 w 34"/>
                <a:gd name="T17" fmla="*/ 3 h 36"/>
                <a:gd name="T18" fmla="*/ 34 w 34"/>
                <a:gd name="T19" fmla="*/ 34 h 36"/>
                <a:gd name="T20" fmla="*/ 3 w 34"/>
                <a:gd name="T21" fmla="*/ 35 h 36"/>
                <a:gd name="T22" fmla="*/ 1 w 34"/>
                <a:gd name="T23"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 h="36">
                  <a:moveTo>
                    <a:pt x="1" y="36"/>
                  </a:moveTo>
                  <a:lnTo>
                    <a:pt x="1" y="36"/>
                  </a:lnTo>
                  <a:cubicBezTo>
                    <a:pt x="0" y="36"/>
                    <a:pt x="0" y="35"/>
                    <a:pt x="0" y="35"/>
                  </a:cubicBezTo>
                  <a:cubicBezTo>
                    <a:pt x="0" y="34"/>
                    <a:pt x="1" y="34"/>
                    <a:pt x="2" y="33"/>
                  </a:cubicBezTo>
                  <a:cubicBezTo>
                    <a:pt x="12" y="33"/>
                    <a:pt x="21" y="32"/>
                    <a:pt x="32" y="32"/>
                  </a:cubicBezTo>
                  <a:cubicBezTo>
                    <a:pt x="32" y="22"/>
                    <a:pt x="32" y="12"/>
                    <a:pt x="32" y="2"/>
                  </a:cubicBezTo>
                  <a:cubicBezTo>
                    <a:pt x="32" y="1"/>
                    <a:pt x="32" y="0"/>
                    <a:pt x="33" y="0"/>
                  </a:cubicBezTo>
                  <a:cubicBezTo>
                    <a:pt x="34" y="0"/>
                    <a:pt x="34" y="0"/>
                    <a:pt x="34" y="1"/>
                  </a:cubicBezTo>
                  <a:cubicBezTo>
                    <a:pt x="34" y="2"/>
                    <a:pt x="34" y="2"/>
                    <a:pt x="34" y="3"/>
                  </a:cubicBezTo>
                  <a:cubicBezTo>
                    <a:pt x="34" y="14"/>
                    <a:pt x="34" y="24"/>
                    <a:pt x="34" y="34"/>
                  </a:cubicBezTo>
                  <a:cubicBezTo>
                    <a:pt x="23" y="34"/>
                    <a:pt x="13" y="34"/>
                    <a:pt x="3" y="35"/>
                  </a:cubicBezTo>
                  <a:cubicBezTo>
                    <a:pt x="2" y="35"/>
                    <a:pt x="1" y="36"/>
                    <a:pt x="1" y="36"/>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492" name="Freeform 1519">
              <a:extLst>
                <a:ext uri="{FF2B5EF4-FFF2-40B4-BE49-F238E27FC236}">
                  <a16:creationId xmlns:a16="http://schemas.microsoft.com/office/drawing/2014/main" id="{283E6EBE-73A1-40D6-AAA6-715DA9EFD148}"/>
                </a:ext>
              </a:extLst>
            </p:cNvPr>
            <p:cNvSpPr>
              <a:spLocks noEditPoints="1"/>
            </p:cNvSpPr>
            <p:nvPr userDrawn="1"/>
          </p:nvSpPr>
          <p:spPr bwMode="auto">
            <a:xfrm>
              <a:off x="406" y="373"/>
              <a:ext cx="36" cy="21"/>
            </a:xfrm>
            <a:custGeom>
              <a:avLst/>
              <a:gdLst>
                <a:gd name="T0" fmla="*/ 47 w 81"/>
                <a:gd name="T1" fmla="*/ 36 h 47"/>
                <a:gd name="T2" fmla="*/ 46 w 81"/>
                <a:gd name="T3" fmla="*/ 36 h 47"/>
                <a:gd name="T4" fmla="*/ 55 w 81"/>
                <a:gd name="T5" fmla="*/ 39 h 47"/>
                <a:gd name="T6" fmla="*/ 66 w 81"/>
                <a:gd name="T7" fmla="*/ 37 h 47"/>
                <a:gd name="T8" fmla="*/ 71 w 81"/>
                <a:gd name="T9" fmla="*/ 38 h 47"/>
                <a:gd name="T10" fmla="*/ 75 w 81"/>
                <a:gd name="T11" fmla="*/ 47 h 47"/>
                <a:gd name="T12" fmla="*/ 75 w 81"/>
                <a:gd name="T13" fmla="*/ 47 h 47"/>
                <a:gd name="T14" fmla="*/ 64 w 81"/>
                <a:gd name="T15" fmla="*/ 43 h 47"/>
                <a:gd name="T16" fmla="*/ 52 w 81"/>
                <a:gd name="T17" fmla="*/ 45 h 47"/>
                <a:gd name="T18" fmla="*/ 48 w 81"/>
                <a:gd name="T19" fmla="*/ 45 h 47"/>
                <a:gd name="T20" fmla="*/ 40 w 81"/>
                <a:gd name="T21" fmla="*/ 45 h 47"/>
                <a:gd name="T22" fmla="*/ 40 w 81"/>
                <a:gd name="T23" fmla="*/ 45 h 47"/>
                <a:gd name="T24" fmla="*/ 27 w 81"/>
                <a:gd name="T25" fmla="*/ 43 h 47"/>
                <a:gd name="T26" fmla="*/ 16 w 81"/>
                <a:gd name="T27" fmla="*/ 46 h 47"/>
                <a:gd name="T28" fmla="*/ 11 w 81"/>
                <a:gd name="T29" fmla="*/ 46 h 47"/>
                <a:gd name="T30" fmla="*/ 6 w 81"/>
                <a:gd name="T31" fmla="*/ 38 h 47"/>
                <a:gd name="T32" fmla="*/ 6 w 81"/>
                <a:gd name="T33" fmla="*/ 38 h 47"/>
                <a:gd name="T34" fmla="*/ 18 w 81"/>
                <a:gd name="T35" fmla="*/ 39 h 47"/>
                <a:gd name="T36" fmla="*/ 29 w 81"/>
                <a:gd name="T37" fmla="*/ 37 h 47"/>
                <a:gd name="T38" fmla="*/ 34 w 81"/>
                <a:gd name="T39" fmla="*/ 37 h 47"/>
                <a:gd name="T40" fmla="*/ 39 w 81"/>
                <a:gd name="T41" fmla="*/ 35 h 47"/>
                <a:gd name="T42" fmla="*/ 37 w 81"/>
                <a:gd name="T43" fmla="*/ 28 h 47"/>
                <a:gd name="T44" fmla="*/ 37 w 81"/>
                <a:gd name="T45" fmla="*/ 19 h 47"/>
                <a:gd name="T46" fmla="*/ 37 w 81"/>
                <a:gd name="T47" fmla="*/ 19 h 47"/>
                <a:gd name="T48" fmla="*/ 39 w 81"/>
                <a:gd name="T49" fmla="*/ 8 h 47"/>
                <a:gd name="T50" fmla="*/ 46 w 81"/>
                <a:gd name="T51" fmla="*/ 10 h 47"/>
                <a:gd name="T52" fmla="*/ 46 w 81"/>
                <a:gd name="T53" fmla="*/ 15 h 47"/>
                <a:gd name="T54" fmla="*/ 46 w 81"/>
                <a:gd name="T55" fmla="*/ 24 h 47"/>
                <a:gd name="T56" fmla="*/ 46 w 81"/>
                <a:gd name="T57" fmla="*/ 24 h 47"/>
                <a:gd name="T58" fmla="*/ 4 w 81"/>
                <a:gd name="T59" fmla="*/ 39 h 47"/>
                <a:gd name="T60" fmla="*/ 0 w 81"/>
                <a:gd name="T61" fmla="*/ 42 h 47"/>
                <a:gd name="T62" fmla="*/ 6 w 81"/>
                <a:gd name="T63" fmla="*/ 42 h 47"/>
                <a:gd name="T64" fmla="*/ 81 w 81"/>
                <a:gd name="T65" fmla="*/ 44 h 47"/>
                <a:gd name="T66" fmla="*/ 80 w 81"/>
                <a:gd name="T67" fmla="*/ 39 h 47"/>
                <a:gd name="T68" fmla="*/ 80 w 81"/>
                <a:gd name="T69" fmla="*/ 42 h 47"/>
                <a:gd name="T70" fmla="*/ 44 w 81"/>
                <a:gd name="T71" fmla="*/ 31 h 47"/>
                <a:gd name="T72" fmla="*/ 41 w 81"/>
                <a:gd name="T73" fmla="*/ 35 h 47"/>
                <a:gd name="T74" fmla="*/ 44 w 81"/>
                <a:gd name="T75" fmla="*/ 22 h 47"/>
                <a:gd name="T76" fmla="*/ 41 w 81"/>
                <a:gd name="T77" fmla="*/ 18 h 47"/>
                <a:gd name="T78" fmla="*/ 41 w 81"/>
                <a:gd name="T79" fmla="*/ 18 h 47"/>
                <a:gd name="T80" fmla="*/ 44 w 81"/>
                <a:gd name="T81" fmla="*/ 13 h 47"/>
                <a:gd name="T82" fmla="*/ 41 w 81"/>
                <a:gd name="T83" fmla="*/ 17 h 47"/>
                <a:gd name="T84" fmla="*/ 44 w 81"/>
                <a:gd name="T85" fmla="*/ 3 h 47"/>
                <a:gd name="T86" fmla="*/ 41 w 81"/>
                <a:gd name="T87" fmla="*/ 0 h 47"/>
                <a:gd name="T88" fmla="*/ 41 w 81"/>
                <a:gd name="T89" fmla="*/ 0 h 47"/>
                <a:gd name="T90" fmla="*/ 34 w 81"/>
                <a:gd name="T91" fmla="*/ 41 h 47"/>
                <a:gd name="T92" fmla="*/ 32 w 81"/>
                <a:gd name="T93" fmla="*/ 44 h 47"/>
                <a:gd name="T94" fmla="*/ 25 w 81"/>
                <a:gd name="T95" fmla="*/ 41 h 47"/>
                <a:gd name="T96" fmla="*/ 22 w 81"/>
                <a:gd name="T97" fmla="*/ 37 h 47"/>
                <a:gd name="T98" fmla="*/ 22 w 81"/>
                <a:gd name="T99" fmla="*/ 37 h 47"/>
                <a:gd name="T100" fmla="*/ 16 w 81"/>
                <a:gd name="T101" fmla="*/ 42 h 47"/>
                <a:gd name="T102" fmla="*/ 13 w 81"/>
                <a:gd name="T103" fmla="*/ 45 h 47"/>
                <a:gd name="T104" fmla="*/ 71 w 81"/>
                <a:gd name="T105" fmla="*/ 42 h 47"/>
                <a:gd name="T106" fmla="*/ 69 w 81"/>
                <a:gd name="T107" fmla="*/ 38 h 47"/>
                <a:gd name="T108" fmla="*/ 69 w 81"/>
                <a:gd name="T109" fmla="*/ 38 h 47"/>
                <a:gd name="T110" fmla="*/ 62 w 81"/>
                <a:gd name="T111" fmla="*/ 41 h 47"/>
                <a:gd name="T112" fmla="*/ 59 w 81"/>
                <a:gd name="T113" fmla="*/ 45 h 47"/>
                <a:gd name="T114" fmla="*/ 53 w 81"/>
                <a:gd name="T115" fmla="*/ 40 h 47"/>
                <a:gd name="T116" fmla="*/ 50 w 81"/>
                <a:gd name="T117" fmla="*/ 37 h 47"/>
                <a:gd name="T118" fmla="*/ 50 w 81"/>
                <a:gd name="T119" fmla="*/ 37 h 47"/>
                <a:gd name="T120" fmla="*/ 43 w 81"/>
                <a:gd name="T121" fmla="*/ 40 h 47"/>
                <a:gd name="T122" fmla="*/ 41 w 81"/>
                <a:gd name="T123" fmla="*/ 4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1" h="47">
                  <a:moveTo>
                    <a:pt x="46" y="36"/>
                  </a:moveTo>
                  <a:lnTo>
                    <a:pt x="46" y="36"/>
                  </a:lnTo>
                  <a:cubicBezTo>
                    <a:pt x="46" y="36"/>
                    <a:pt x="46" y="36"/>
                    <a:pt x="47" y="36"/>
                  </a:cubicBezTo>
                  <a:lnTo>
                    <a:pt x="47" y="36"/>
                  </a:lnTo>
                  <a:cubicBezTo>
                    <a:pt x="46" y="37"/>
                    <a:pt x="46" y="38"/>
                    <a:pt x="46" y="38"/>
                  </a:cubicBezTo>
                  <a:cubicBezTo>
                    <a:pt x="45" y="37"/>
                    <a:pt x="44" y="36"/>
                    <a:pt x="43" y="36"/>
                  </a:cubicBezTo>
                  <a:cubicBezTo>
                    <a:pt x="45" y="35"/>
                    <a:pt x="46" y="34"/>
                    <a:pt x="46" y="33"/>
                  </a:cubicBezTo>
                  <a:lnTo>
                    <a:pt x="46" y="36"/>
                  </a:lnTo>
                  <a:close/>
                  <a:moveTo>
                    <a:pt x="53" y="37"/>
                  </a:moveTo>
                  <a:lnTo>
                    <a:pt x="53" y="37"/>
                  </a:lnTo>
                  <a:lnTo>
                    <a:pt x="57" y="37"/>
                  </a:lnTo>
                  <a:cubicBezTo>
                    <a:pt x="56" y="37"/>
                    <a:pt x="55" y="38"/>
                    <a:pt x="55" y="39"/>
                  </a:cubicBezTo>
                  <a:cubicBezTo>
                    <a:pt x="55" y="38"/>
                    <a:pt x="54" y="37"/>
                    <a:pt x="53" y="37"/>
                  </a:cubicBezTo>
                  <a:close/>
                  <a:moveTo>
                    <a:pt x="62" y="37"/>
                  </a:moveTo>
                  <a:lnTo>
                    <a:pt x="62" y="37"/>
                  </a:lnTo>
                  <a:cubicBezTo>
                    <a:pt x="64" y="37"/>
                    <a:pt x="65" y="37"/>
                    <a:pt x="66" y="37"/>
                  </a:cubicBezTo>
                  <a:cubicBezTo>
                    <a:pt x="65" y="38"/>
                    <a:pt x="65" y="38"/>
                    <a:pt x="64" y="39"/>
                  </a:cubicBezTo>
                  <a:cubicBezTo>
                    <a:pt x="64" y="38"/>
                    <a:pt x="63" y="38"/>
                    <a:pt x="62" y="37"/>
                  </a:cubicBezTo>
                  <a:close/>
                  <a:moveTo>
                    <a:pt x="71" y="38"/>
                  </a:moveTo>
                  <a:lnTo>
                    <a:pt x="71" y="38"/>
                  </a:lnTo>
                  <a:cubicBezTo>
                    <a:pt x="73" y="38"/>
                    <a:pt x="74" y="38"/>
                    <a:pt x="76" y="38"/>
                  </a:cubicBezTo>
                  <a:cubicBezTo>
                    <a:pt x="75" y="38"/>
                    <a:pt x="74" y="39"/>
                    <a:pt x="73" y="40"/>
                  </a:cubicBezTo>
                  <a:cubicBezTo>
                    <a:pt x="73" y="39"/>
                    <a:pt x="72" y="38"/>
                    <a:pt x="71" y="38"/>
                  </a:cubicBezTo>
                  <a:close/>
                  <a:moveTo>
                    <a:pt x="75" y="47"/>
                  </a:moveTo>
                  <a:lnTo>
                    <a:pt x="75" y="47"/>
                  </a:lnTo>
                  <a:cubicBezTo>
                    <a:pt x="73" y="46"/>
                    <a:pt x="72" y="46"/>
                    <a:pt x="71" y="46"/>
                  </a:cubicBezTo>
                  <a:cubicBezTo>
                    <a:pt x="72" y="46"/>
                    <a:pt x="72" y="45"/>
                    <a:pt x="73" y="44"/>
                  </a:cubicBezTo>
                  <a:cubicBezTo>
                    <a:pt x="73" y="45"/>
                    <a:pt x="74" y="46"/>
                    <a:pt x="75" y="47"/>
                  </a:cubicBezTo>
                  <a:close/>
                  <a:moveTo>
                    <a:pt x="65" y="46"/>
                  </a:moveTo>
                  <a:lnTo>
                    <a:pt x="65" y="46"/>
                  </a:lnTo>
                  <a:cubicBezTo>
                    <a:pt x="64" y="46"/>
                    <a:pt x="63" y="46"/>
                    <a:pt x="62" y="46"/>
                  </a:cubicBezTo>
                  <a:cubicBezTo>
                    <a:pt x="63" y="45"/>
                    <a:pt x="63" y="44"/>
                    <a:pt x="64" y="43"/>
                  </a:cubicBezTo>
                  <a:cubicBezTo>
                    <a:pt x="64" y="44"/>
                    <a:pt x="65" y="45"/>
                    <a:pt x="65" y="46"/>
                  </a:cubicBezTo>
                  <a:close/>
                  <a:moveTo>
                    <a:pt x="56" y="45"/>
                  </a:moveTo>
                  <a:lnTo>
                    <a:pt x="56" y="45"/>
                  </a:lnTo>
                  <a:cubicBezTo>
                    <a:pt x="55" y="45"/>
                    <a:pt x="54" y="45"/>
                    <a:pt x="52" y="45"/>
                  </a:cubicBezTo>
                  <a:cubicBezTo>
                    <a:pt x="53" y="45"/>
                    <a:pt x="54" y="44"/>
                    <a:pt x="55" y="43"/>
                  </a:cubicBezTo>
                  <a:cubicBezTo>
                    <a:pt x="55" y="44"/>
                    <a:pt x="56" y="45"/>
                    <a:pt x="56" y="45"/>
                  </a:cubicBezTo>
                  <a:close/>
                  <a:moveTo>
                    <a:pt x="48" y="45"/>
                  </a:moveTo>
                  <a:lnTo>
                    <a:pt x="48" y="45"/>
                  </a:lnTo>
                  <a:cubicBezTo>
                    <a:pt x="46" y="45"/>
                    <a:pt x="44" y="45"/>
                    <a:pt x="42" y="45"/>
                  </a:cubicBezTo>
                  <a:cubicBezTo>
                    <a:pt x="43" y="45"/>
                    <a:pt x="45" y="44"/>
                    <a:pt x="45" y="42"/>
                  </a:cubicBezTo>
                  <a:cubicBezTo>
                    <a:pt x="46" y="43"/>
                    <a:pt x="47" y="44"/>
                    <a:pt x="48" y="45"/>
                  </a:cubicBezTo>
                  <a:close/>
                  <a:moveTo>
                    <a:pt x="40" y="45"/>
                  </a:moveTo>
                  <a:lnTo>
                    <a:pt x="40" y="45"/>
                  </a:lnTo>
                  <a:cubicBezTo>
                    <a:pt x="38" y="45"/>
                    <a:pt x="36" y="45"/>
                    <a:pt x="34" y="45"/>
                  </a:cubicBezTo>
                  <a:cubicBezTo>
                    <a:pt x="35" y="44"/>
                    <a:pt x="36" y="43"/>
                    <a:pt x="36" y="42"/>
                  </a:cubicBezTo>
                  <a:cubicBezTo>
                    <a:pt x="37" y="44"/>
                    <a:pt x="38" y="45"/>
                    <a:pt x="40" y="45"/>
                  </a:cubicBezTo>
                  <a:close/>
                  <a:moveTo>
                    <a:pt x="29" y="45"/>
                  </a:moveTo>
                  <a:lnTo>
                    <a:pt x="29" y="45"/>
                  </a:lnTo>
                  <a:cubicBezTo>
                    <a:pt x="28" y="45"/>
                    <a:pt x="27" y="45"/>
                    <a:pt x="25" y="45"/>
                  </a:cubicBezTo>
                  <a:cubicBezTo>
                    <a:pt x="26" y="45"/>
                    <a:pt x="27" y="44"/>
                    <a:pt x="27" y="43"/>
                  </a:cubicBezTo>
                  <a:cubicBezTo>
                    <a:pt x="28" y="44"/>
                    <a:pt x="28" y="45"/>
                    <a:pt x="29" y="45"/>
                  </a:cubicBezTo>
                  <a:close/>
                  <a:moveTo>
                    <a:pt x="20" y="46"/>
                  </a:moveTo>
                  <a:lnTo>
                    <a:pt x="20" y="46"/>
                  </a:lnTo>
                  <a:cubicBezTo>
                    <a:pt x="19" y="46"/>
                    <a:pt x="17" y="46"/>
                    <a:pt x="16" y="46"/>
                  </a:cubicBezTo>
                  <a:cubicBezTo>
                    <a:pt x="17" y="45"/>
                    <a:pt x="17" y="44"/>
                    <a:pt x="18" y="43"/>
                  </a:cubicBezTo>
                  <a:cubicBezTo>
                    <a:pt x="18" y="44"/>
                    <a:pt x="19" y="45"/>
                    <a:pt x="20" y="46"/>
                  </a:cubicBezTo>
                  <a:close/>
                  <a:moveTo>
                    <a:pt x="11" y="46"/>
                  </a:moveTo>
                  <a:lnTo>
                    <a:pt x="11" y="46"/>
                  </a:lnTo>
                  <a:cubicBezTo>
                    <a:pt x="10" y="46"/>
                    <a:pt x="8" y="46"/>
                    <a:pt x="7" y="47"/>
                  </a:cubicBezTo>
                  <a:cubicBezTo>
                    <a:pt x="8" y="46"/>
                    <a:pt x="8" y="45"/>
                    <a:pt x="9" y="44"/>
                  </a:cubicBezTo>
                  <a:cubicBezTo>
                    <a:pt x="9" y="45"/>
                    <a:pt x="10" y="46"/>
                    <a:pt x="11" y="46"/>
                  </a:cubicBezTo>
                  <a:close/>
                  <a:moveTo>
                    <a:pt x="6" y="38"/>
                  </a:moveTo>
                  <a:lnTo>
                    <a:pt x="6" y="38"/>
                  </a:lnTo>
                  <a:cubicBezTo>
                    <a:pt x="7" y="38"/>
                    <a:pt x="9" y="38"/>
                    <a:pt x="10" y="38"/>
                  </a:cubicBezTo>
                  <a:cubicBezTo>
                    <a:pt x="9" y="38"/>
                    <a:pt x="9" y="39"/>
                    <a:pt x="8" y="40"/>
                  </a:cubicBezTo>
                  <a:cubicBezTo>
                    <a:pt x="8" y="39"/>
                    <a:pt x="7" y="38"/>
                    <a:pt x="6" y="38"/>
                  </a:cubicBezTo>
                  <a:close/>
                  <a:moveTo>
                    <a:pt x="16" y="37"/>
                  </a:moveTo>
                  <a:lnTo>
                    <a:pt x="16" y="37"/>
                  </a:lnTo>
                  <a:cubicBezTo>
                    <a:pt x="17" y="37"/>
                    <a:pt x="18" y="37"/>
                    <a:pt x="20" y="37"/>
                  </a:cubicBezTo>
                  <a:cubicBezTo>
                    <a:pt x="19" y="38"/>
                    <a:pt x="18" y="38"/>
                    <a:pt x="18" y="39"/>
                  </a:cubicBezTo>
                  <a:cubicBezTo>
                    <a:pt x="17" y="38"/>
                    <a:pt x="16" y="38"/>
                    <a:pt x="16" y="37"/>
                  </a:cubicBezTo>
                  <a:close/>
                  <a:moveTo>
                    <a:pt x="25" y="37"/>
                  </a:moveTo>
                  <a:lnTo>
                    <a:pt x="25" y="37"/>
                  </a:lnTo>
                  <a:lnTo>
                    <a:pt x="29" y="37"/>
                  </a:lnTo>
                  <a:cubicBezTo>
                    <a:pt x="28" y="37"/>
                    <a:pt x="27" y="38"/>
                    <a:pt x="27" y="39"/>
                  </a:cubicBezTo>
                  <a:cubicBezTo>
                    <a:pt x="26" y="38"/>
                    <a:pt x="26" y="37"/>
                    <a:pt x="25" y="37"/>
                  </a:cubicBezTo>
                  <a:close/>
                  <a:moveTo>
                    <a:pt x="34" y="37"/>
                  </a:moveTo>
                  <a:lnTo>
                    <a:pt x="34" y="37"/>
                  </a:lnTo>
                  <a:lnTo>
                    <a:pt x="36" y="36"/>
                  </a:lnTo>
                  <a:cubicBezTo>
                    <a:pt x="37" y="36"/>
                    <a:pt x="37" y="36"/>
                    <a:pt x="37" y="36"/>
                  </a:cubicBezTo>
                  <a:lnTo>
                    <a:pt x="37" y="34"/>
                  </a:lnTo>
                  <a:cubicBezTo>
                    <a:pt x="38" y="34"/>
                    <a:pt x="38" y="35"/>
                    <a:pt x="39" y="35"/>
                  </a:cubicBezTo>
                  <a:cubicBezTo>
                    <a:pt x="38" y="36"/>
                    <a:pt x="37" y="37"/>
                    <a:pt x="36" y="38"/>
                  </a:cubicBezTo>
                  <a:cubicBezTo>
                    <a:pt x="36" y="38"/>
                    <a:pt x="35" y="37"/>
                    <a:pt x="34" y="37"/>
                  </a:cubicBezTo>
                  <a:close/>
                  <a:moveTo>
                    <a:pt x="37" y="28"/>
                  </a:moveTo>
                  <a:lnTo>
                    <a:pt x="37" y="28"/>
                  </a:lnTo>
                  <a:lnTo>
                    <a:pt x="37" y="24"/>
                  </a:lnTo>
                  <a:cubicBezTo>
                    <a:pt x="38" y="25"/>
                    <a:pt x="38" y="26"/>
                    <a:pt x="39" y="26"/>
                  </a:cubicBezTo>
                  <a:cubicBezTo>
                    <a:pt x="38" y="27"/>
                    <a:pt x="38" y="27"/>
                    <a:pt x="37" y="28"/>
                  </a:cubicBezTo>
                  <a:close/>
                  <a:moveTo>
                    <a:pt x="37" y="19"/>
                  </a:moveTo>
                  <a:lnTo>
                    <a:pt x="37" y="19"/>
                  </a:lnTo>
                  <a:lnTo>
                    <a:pt x="37" y="15"/>
                  </a:lnTo>
                  <a:cubicBezTo>
                    <a:pt x="38" y="16"/>
                    <a:pt x="38" y="17"/>
                    <a:pt x="39" y="17"/>
                  </a:cubicBezTo>
                  <a:cubicBezTo>
                    <a:pt x="38" y="18"/>
                    <a:pt x="38" y="18"/>
                    <a:pt x="37" y="19"/>
                  </a:cubicBezTo>
                  <a:close/>
                  <a:moveTo>
                    <a:pt x="37" y="10"/>
                  </a:moveTo>
                  <a:lnTo>
                    <a:pt x="37" y="10"/>
                  </a:lnTo>
                  <a:lnTo>
                    <a:pt x="37" y="6"/>
                  </a:lnTo>
                  <a:cubicBezTo>
                    <a:pt x="38" y="7"/>
                    <a:pt x="38" y="8"/>
                    <a:pt x="39" y="8"/>
                  </a:cubicBezTo>
                  <a:cubicBezTo>
                    <a:pt x="38" y="9"/>
                    <a:pt x="38" y="9"/>
                    <a:pt x="37" y="10"/>
                  </a:cubicBezTo>
                  <a:close/>
                  <a:moveTo>
                    <a:pt x="46" y="6"/>
                  </a:moveTo>
                  <a:lnTo>
                    <a:pt x="46" y="6"/>
                  </a:lnTo>
                  <a:lnTo>
                    <a:pt x="46" y="10"/>
                  </a:lnTo>
                  <a:cubicBezTo>
                    <a:pt x="45" y="9"/>
                    <a:pt x="45" y="9"/>
                    <a:pt x="44" y="8"/>
                  </a:cubicBezTo>
                  <a:cubicBezTo>
                    <a:pt x="45" y="8"/>
                    <a:pt x="45" y="7"/>
                    <a:pt x="46" y="6"/>
                  </a:cubicBezTo>
                  <a:close/>
                  <a:moveTo>
                    <a:pt x="46" y="15"/>
                  </a:moveTo>
                  <a:lnTo>
                    <a:pt x="46" y="15"/>
                  </a:lnTo>
                  <a:lnTo>
                    <a:pt x="46" y="20"/>
                  </a:lnTo>
                  <a:cubicBezTo>
                    <a:pt x="45" y="19"/>
                    <a:pt x="45" y="18"/>
                    <a:pt x="44" y="17"/>
                  </a:cubicBezTo>
                  <a:cubicBezTo>
                    <a:pt x="45" y="17"/>
                    <a:pt x="45" y="16"/>
                    <a:pt x="46" y="15"/>
                  </a:cubicBezTo>
                  <a:close/>
                  <a:moveTo>
                    <a:pt x="46" y="24"/>
                  </a:moveTo>
                  <a:lnTo>
                    <a:pt x="46" y="24"/>
                  </a:lnTo>
                  <a:lnTo>
                    <a:pt x="46" y="29"/>
                  </a:lnTo>
                  <a:cubicBezTo>
                    <a:pt x="46" y="28"/>
                    <a:pt x="45" y="27"/>
                    <a:pt x="44" y="26"/>
                  </a:cubicBezTo>
                  <a:cubicBezTo>
                    <a:pt x="45" y="26"/>
                    <a:pt x="46" y="25"/>
                    <a:pt x="46" y="24"/>
                  </a:cubicBezTo>
                  <a:close/>
                  <a:moveTo>
                    <a:pt x="0" y="42"/>
                  </a:moveTo>
                  <a:lnTo>
                    <a:pt x="0" y="42"/>
                  </a:lnTo>
                  <a:cubicBezTo>
                    <a:pt x="0" y="41"/>
                    <a:pt x="1" y="41"/>
                    <a:pt x="1" y="40"/>
                  </a:cubicBezTo>
                  <a:cubicBezTo>
                    <a:pt x="2" y="39"/>
                    <a:pt x="3" y="39"/>
                    <a:pt x="4" y="39"/>
                  </a:cubicBezTo>
                  <a:cubicBezTo>
                    <a:pt x="6" y="39"/>
                    <a:pt x="8" y="41"/>
                    <a:pt x="8" y="43"/>
                  </a:cubicBezTo>
                  <a:cubicBezTo>
                    <a:pt x="8" y="45"/>
                    <a:pt x="6" y="46"/>
                    <a:pt x="4" y="46"/>
                  </a:cubicBezTo>
                  <a:cubicBezTo>
                    <a:pt x="2" y="46"/>
                    <a:pt x="0" y="45"/>
                    <a:pt x="0" y="43"/>
                  </a:cubicBezTo>
                  <a:cubicBezTo>
                    <a:pt x="0" y="43"/>
                    <a:pt x="0" y="42"/>
                    <a:pt x="0" y="42"/>
                  </a:cubicBezTo>
                  <a:close/>
                  <a:moveTo>
                    <a:pt x="6" y="42"/>
                  </a:moveTo>
                  <a:lnTo>
                    <a:pt x="6" y="42"/>
                  </a:lnTo>
                  <a:cubicBezTo>
                    <a:pt x="6" y="44"/>
                    <a:pt x="5" y="45"/>
                    <a:pt x="4" y="45"/>
                  </a:cubicBezTo>
                  <a:cubicBezTo>
                    <a:pt x="6" y="45"/>
                    <a:pt x="7" y="44"/>
                    <a:pt x="6" y="42"/>
                  </a:cubicBezTo>
                  <a:close/>
                  <a:moveTo>
                    <a:pt x="80" y="39"/>
                  </a:moveTo>
                  <a:lnTo>
                    <a:pt x="80" y="39"/>
                  </a:lnTo>
                  <a:cubicBezTo>
                    <a:pt x="81" y="40"/>
                    <a:pt x="81" y="42"/>
                    <a:pt x="81" y="43"/>
                  </a:cubicBezTo>
                  <a:cubicBezTo>
                    <a:pt x="81" y="43"/>
                    <a:pt x="81" y="44"/>
                    <a:pt x="81" y="44"/>
                  </a:cubicBezTo>
                  <a:cubicBezTo>
                    <a:pt x="81" y="45"/>
                    <a:pt x="79" y="46"/>
                    <a:pt x="78" y="46"/>
                  </a:cubicBezTo>
                  <a:cubicBezTo>
                    <a:pt x="76" y="46"/>
                    <a:pt x="74" y="45"/>
                    <a:pt x="74" y="43"/>
                  </a:cubicBezTo>
                  <a:cubicBezTo>
                    <a:pt x="74" y="41"/>
                    <a:pt x="76" y="39"/>
                    <a:pt x="78" y="39"/>
                  </a:cubicBezTo>
                  <a:cubicBezTo>
                    <a:pt x="79" y="39"/>
                    <a:pt x="79" y="39"/>
                    <a:pt x="80" y="39"/>
                  </a:cubicBezTo>
                  <a:close/>
                  <a:moveTo>
                    <a:pt x="80" y="42"/>
                  </a:moveTo>
                  <a:lnTo>
                    <a:pt x="80" y="42"/>
                  </a:lnTo>
                  <a:cubicBezTo>
                    <a:pt x="80" y="44"/>
                    <a:pt x="79" y="45"/>
                    <a:pt x="78" y="45"/>
                  </a:cubicBezTo>
                  <a:cubicBezTo>
                    <a:pt x="80" y="45"/>
                    <a:pt x="81" y="44"/>
                    <a:pt x="80" y="42"/>
                  </a:cubicBezTo>
                  <a:close/>
                  <a:moveTo>
                    <a:pt x="44" y="31"/>
                  </a:moveTo>
                  <a:lnTo>
                    <a:pt x="44" y="31"/>
                  </a:lnTo>
                  <a:cubicBezTo>
                    <a:pt x="43" y="32"/>
                    <a:pt x="43" y="33"/>
                    <a:pt x="42" y="34"/>
                  </a:cubicBezTo>
                  <a:cubicBezTo>
                    <a:pt x="44" y="34"/>
                    <a:pt x="44" y="32"/>
                    <a:pt x="44" y="31"/>
                  </a:cubicBezTo>
                  <a:close/>
                  <a:moveTo>
                    <a:pt x="41" y="27"/>
                  </a:moveTo>
                  <a:lnTo>
                    <a:pt x="41" y="27"/>
                  </a:lnTo>
                  <a:cubicBezTo>
                    <a:pt x="44" y="27"/>
                    <a:pt x="45" y="29"/>
                    <a:pt x="45" y="31"/>
                  </a:cubicBezTo>
                  <a:cubicBezTo>
                    <a:pt x="45" y="33"/>
                    <a:pt x="44" y="35"/>
                    <a:pt x="41" y="35"/>
                  </a:cubicBezTo>
                  <a:cubicBezTo>
                    <a:pt x="39" y="35"/>
                    <a:pt x="38" y="33"/>
                    <a:pt x="38" y="31"/>
                  </a:cubicBezTo>
                  <a:cubicBezTo>
                    <a:pt x="38" y="29"/>
                    <a:pt x="39" y="27"/>
                    <a:pt x="41" y="27"/>
                  </a:cubicBezTo>
                  <a:close/>
                  <a:moveTo>
                    <a:pt x="44" y="22"/>
                  </a:moveTo>
                  <a:lnTo>
                    <a:pt x="44" y="22"/>
                  </a:lnTo>
                  <a:cubicBezTo>
                    <a:pt x="43" y="23"/>
                    <a:pt x="43" y="24"/>
                    <a:pt x="42" y="24"/>
                  </a:cubicBezTo>
                  <a:cubicBezTo>
                    <a:pt x="44" y="25"/>
                    <a:pt x="44" y="23"/>
                    <a:pt x="44" y="22"/>
                  </a:cubicBezTo>
                  <a:close/>
                  <a:moveTo>
                    <a:pt x="41" y="18"/>
                  </a:moveTo>
                  <a:lnTo>
                    <a:pt x="41" y="18"/>
                  </a:lnTo>
                  <a:cubicBezTo>
                    <a:pt x="44" y="18"/>
                    <a:pt x="45" y="20"/>
                    <a:pt x="45" y="22"/>
                  </a:cubicBezTo>
                  <a:cubicBezTo>
                    <a:pt x="45" y="24"/>
                    <a:pt x="44" y="26"/>
                    <a:pt x="41" y="26"/>
                  </a:cubicBezTo>
                  <a:cubicBezTo>
                    <a:pt x="39" y="26"/>
                    <a:pt x="38" y="24"/>
                    <a:pt x="38" y="22"/>
                  </a:cubicBezTo>
                  <a:cubicBezTo>
                    <a:pt x="38" y="20"/>
                    <a:pt x="39" y="18"/>
                    <a:pt x="41" y="18"/>
                  </a:cubicBezTo>
                  <a:close/>
                  <a:moveTo>
                    <a:pt x="44" y="13"/>
                  </a:moveTo>
                  <a:lnTo>
                    <a:pt x="44" y="13"/>
                  </a:lnTo>
                  <a:cubicBezTo>
                    <a:pt x="43" y="14"/>
                    <a:pt x="43" y="15"/>
                    <a:pt x="42" y="15"/>
                  </a:cubicBezTo>
                  <a:cubicBezTo>
                    <a:pt x="44" y="15"/>
                    <a:pt x="44" y="14"/>
                    <a:pt x="44" y="13"/>
                  </a:cubicBezTo>
                  <a:close/>
                  <a:moveTo>
                    <a:pt x="41" y="9"/>
                  </a:moveTo>
                  <a:lnTo>
                    <a:pt x="41" y="9"/>
                  </a:lnTo>
                  <a:cubicBezTo>
                    <a:pt x="44" y="9"/>
                    <a:pt x="45" y="11"/>
                    <a:pt x="45" y="13"/>
                  </a:cubicBezTo>
                  <a:cubicBezTo>
                    <a:pt x="45" y="15"/>
                    <a:pt x="44" y="17"/>
                    <a:pt x="41" y="17"/>
                  </a:cubicBezTo>
                  <a:cubicBezTo>
                    <a:pt x="39" y="17"/>
                    <a:pt x="38" y="15"/>
                    <a:pt x="38" y="13"/>
                  </a:cubicBezTo>
                  <a:cubicBezTo>
                    <a:pt x="38" y="11"/>
                    <a:pt x="39" y="9"/>
                    <a:pt x="41" y="9"/>
                  </a:cubicBezTo>
                  <a:close/>
                  <a:moveTo>
                    <a:pt x="44" y="3"/>
                  </a:moveTo>
                  <a:lnTo>
                    <a:pt x="44" y="3"/>
                  </a:lnTo>
                  <a:cubicBezTo>
                    <a:pt x="43" y="5"/>
                    <a:pt x="43" y="6"/>
                    <a:pt x="42" y="6"/>
                  </a:cubicBezTo>
                  <a:cubicBezTo>
                    <a:pt x="44" y="6"/>
                    <a:pt x="44" y="5"/>
                    <a:pt x="44" y="3"/>
                  </a:cubicBezTo>
                  <a:close/>
                  <a:moveTo>
                    <a:pt x="41" y="0"/>
                  </a:moveTo>
                  <a:lnTo>
                    <a:pt x="41" y="0"/>
                  </a:lnTo>
                  <a:cubicBezTo>
                    <a:pt x="44" y="0"/>
                    <a:pt x="45" y="2"/>
                    <a:pt x="45" y="4"/>
                  </a:cubicBezTo>
                  <a:cubicBezTo>
                    <a:pt x="45" y="6"/>
                    <a:pt x="44" y="7"/>
                    <a:pt x="41" y="7"/>
                  </a:cubicBezTo>
                  <a:cubicBezTo>
                    <a:pt x="39" y="7"/>
                    <a:pt x="38" y="6"/>
                    <a:pt x="38" y="4"/>
                  </a:cubicBezTo>
                  <a:cubicBezTo>
                    <a:pt x="38" y="2"/>
                    <a:pt x="39" y="0"/>
                    <a:pt x="41" y="0"/>
                  </a:cubicBezTo>
                  <a:close/>
                  <a:moveTo>
                    <a:pt x="34" y="41"/>
                  </a:moveTo>
                  <a:lnTo>
                    <a:pt x="34" y="41"/>
                  </a:lnTo>
                  <a:cubicBezTo>
                    <a:pt x="34" y="42"/>
                    <a:pt x="33" y="43"/>
                    <a:pt x="32" y="43"/>
                  </a:cubicBezTo>
                  <a:cubicBezTo>
                    <a:pt x="34" y="43"/>
                    <a:pt x="34" y="42"/>
                    <a:pt x="34" y="41"/>
                  </a:cubicBezTo>
                  <a:close/>
                  <a:moveTo>
                    <a:pt x="32" y="37"/>
                  </a:moveTo>
                  <a:lnTo>
                    <a:pt x="32" y="37"/>
                  </a:lnTo>
                  <a:cubicBezTo>
                    <a:pt x="34" y="37"/>
                    <a:pt x="35" y="39"/>
                    <a:pt x="35" y="41"/>
                  </a:cubicBezTo>
                  <a:cubicBezTo>
                    <a:pt x="35" y="43"/>
                    <a:pt x="34" y="44"/>
                    <a:pt x="32" y="44"/>
                  </a:cubicBezTo>
                  <a:cubicBezTo>
                    <a:pt x="30" y="44"/>
                    <a:pt x="28" y="43"/>
                    <a:pt x="28" y="41"/>
                  </a:cubicBezTo>
                  <a:cubicBezTo>
                    <a:pt x="28" y="39"/>
                    <a:pt x="30" y="37"/>
                    <a:pt x="32" y="37"/>
                  </a:cubicBezTo>
                  <a:close/>
                  <a:moveTo>
                    <a:pt x="25" y="41"/>
                  </a:moveTo>
                  <a:lnTo>
                    <a:pt x="25" y="41"/>
                  </a:lnTo>
                  <a:cubicBezTo>
                    <a:pt x="24" y="42"/>
                    <a:pt x="24" y="43"/>
                    <a:pt x="23" y="44"/>
                  </a:cubicBezTo>
                  <a:cubicBezTo>
                    <a:pt x="24" y="44"/>
                    <a:pt x="25" y="42"/>
                    <a:pt x="25" y="41"/>
                  </a:cubicBezTo>
                  <a:close/>
                  <a:moveTo>
                    <a:pt x="22" y="37"/>
                  </a:moveTo>
                  <a:lnTo>
                    <a:pt x="22" y="37"/>
                  </a:lnTo>
                  <a:cubicBezTo>
                    <a:pt x="24" y="37"/>
                    <a:pt x="26" y="39"/>
                    <a:pt x="26" y="41"/>
                  </a:cubicBezTo>
                  <a:cubicBezTo>
                    <a:pt x="26" y="43"/>
                    <a:pt x="24" y="45"/>
                    <a:pt x="22" y="45"/>
                  </a:cubicBezTo>
                  <a:cubicBezTo>
                    <a:pt x="20" y="45"/>
                    <a:pt x="19" y="43"/>
                    <a:pt x="19" y="41"/>
                  </a:cubicBezTo>
                  <a:cubicBezTo>
                    <a:pt x="19" y="39"/>
                    <a:pt x="20" y="37"/>
                    <a:pt x="22" y="37"/>
                  </a:cubicBezTo>
                  <a:close/>
                  <a:moveTo>
                    <a:pt x="16" y="42"/>
                  </a:moveTo>
                  <a:lnTo>
                    <a:pt x="16" y="42"/>
                  </a:lnTo>
                  <a:cubicBezTo>
                    <a:pt x="15" y="43"/>
                    <a:pt x="14" y="44"/>
                    <a:pt x="13" y="44"/>
                  </a:cubicBezTo>
                  <a:cubicBezTo>
                    <a:pt x="15" y="44"/>
                    <a:pt x="16" y="43"/>
                    <a:pt x="16" y="42"/>
                  </a:cubicBezTo>
                  <a:close/>
                  <a:moveTo>
                    <a:pt x="13" y="38"/>
                  </a:moveTo>
                  <a:lnTo>
                    <a:pt x="13" y="38"/>
                  </a:lnTo>
                  <a:cubicBezTo>
                    <a:pt x="15" y="38"/>
                    <a:pt x="17" y="40"/>
                    <a:pt x="17" y="42"/>
                  </a:cubicBezTo>
                  <a:cubicBezTo>
                    <a:pt x="17" y="44"/>
                    <a:pt x="15" y="45"/>
                    <a:pt x="13" y="45"/>
                  </a:cubicBezTo>
                  <a:cubicBezTo>
                    <a:pt x="11" y="45"/>
                    <a:pt x="9" y="44"/>
                    <a:pt x="9" y="42"/>
                  </a:cubicBezTo>
                  <a:cubicBezTo>
                    <a:pt x="9" y="40"/>
                    <a:pt x="11" y="38"/>
                    <a:pt x="13" y="38"/>
                  </a:cubicBezTo>
                  <a:close/>
                  <a:moveTo>
                    <a:pt x="71" y="42"/>
                  </a:moveTo>
                  <a:lnTo>
                    <a:pt x="71" y="42"/>
                  </a:lnTo>
                  <a:cubicBezTo>
                    <a:pt x="70" y="43"/>
                    <a:pt x="70" y="44"/>
                    <a:pt x="69" y="44"/>
                  </a:cubicBezTo>
                  <a:cubicBezTo>
                    <a:pt x="71" y="45"/>
                    <a:pt x="71" y="43"/>
                    <a:pt x="71" y="42"/>
                  </a:cubicBezTo>
                  <a:close/>
                  <a:moveTo>
                    <a:pt x="69" y="38"/>
                  </a:moveTo>
                  <a:lnTo>
                    <a:pt x="69" y="38"/>
                  </a:lnTo>
                  <a:cubicBezTo>
                    <a:pt x="71" y="38"/>
                    <a:pt x="72" y="40"/>
                    <a:pt x="72" y="42"/>
                  </a:cubicBezTo>
                  <a:cubicBezTo>
                    <a:pt x="72" y="44"/>
                    <a:pt x="71" y="46"/>
                    <a:pt x="69" y="46"/>
                  </a:cubicBezTo>
                  <a:cubicBezTo>
                    <a:pt x="66" y="46"/>
                    <a:pt x="65" y="44"/>
                    <a:pt x="65" y="42"/>
                  </a:cubicBezTo>
                  <a:cubicBezTo>
                    <a:pt x="65" y="40"/>
                    <a:pt x="66" y="38"/>
                    <a:pt x="69" y="38"/>
                  </a:cubicBezTo>
                  <a:close/>
                  <a:moveTo>
                    <a:pt x="62" y="41"/>
                  </a:moveTo>
                  <a:lnTo>
                    <a:pt x="62" y="41"/>
                  </a:lnTo>
                  <a:cubicBezTo>
                    <a:pt x="61" y="42"/>
                    <a:pt x="61" y="43"/>
                    <a:pt x="59" y="44"/>
                  </a:cubicBezTo>
                  <a:cubicBezTo>
                    <a:pt x="61" y="44"/>
                    <a:pt x="62" y="42"/>
                    <a:pt x="62" y="41"/>
                  </a:cubicBezTo>
                  <a:close/>
                  <a:moveTo>
                    <a:pt x="59" y="37"/>
                  </a:moveTo>
                  <a:lnTo>
                    <a:pt x="59" y="37"/>
                  </a:lnTo>
                  <a:cubicBezTo>
                    <a:pt x="61" y="37"/>
                    <a:pt x="63" y="39"/>
                    <a:pt x="63" y="41"/>
                  </a:cubicBezTo>
                  <a:cubicBezTo>
                    <a:pt x="63" y="43"/>
                    <a:pt x="61" y="45"/>
                    <a:pt x="59" y="45"/>
                  </a:cubicBezTo>
                  <a:cubicBezTo>
                    <a:pt x="57" y="45"/>
                    <a:pt x="56" y="43"/>
                    <a:pt x="56" y="41"/>
                  </a:cubicBezTo>
                  <a:cubicBezTo>
                    <a:pt x="56" y="39"/>
                    <a:pt x="57" y="37"/>
                    <a:pt x="59" y="37"/>
                  </a:cubicBezTo>
                  <a:close/>
                  <a:moveTo>
                    <a:pt x="53" y="40"/>
                  </a:moveTo>
                  <a:lnTo>
                    <a:pt x="53" y="40"/>
                  </a:lnTo>
                  <a:cubicBezTo>
                    <a:pt x="52" y="42"/>
                    <a:pt x="51" y="42"/>
                    <a:pt x="50" y="43"/>
                  </a:cubicBezTo>
                  <a:cubicBezTo>
                    <a:pt x="52" y="43"/>
                    <a:pt x="53" y="42"/>
                    <a:pt x="53" y="40"/>
                  </a:cubicBezTo>
                  <a:close/>
                  <a:moveTo>
                    <a:pt x="50" y="37"/>
                  </a:moveTo>
                  <a:lnTo>
                    <a:pt x="50" y="37"/>
                  </a:lnTo>
                  <a:cubicBezTo>
                    <a:pt x="52" y="37"/>
                    <a:pt x="54" y="38"/>
                    <a:pt x="54" y="41"/>
                  </a:cubicBezTo>
                  <a:cubicBezTo>
                    <a:pt x="54" y="43"/>
                    <a:pt x="52" y="44"/>
                    <a:pt x="50" y="44"/>
                  </a:cubicBezTo>
                  <a:cubicBezTo>
                    <a:pt x="48" y="44"/>
                    <a:pt x="46" y="43"/>
                    <a:pt x="46" y="41"/>
                  </a:cubicBezTo>
                  <a:cubicBezTo>
                    <a:pt x="46" y="38"/>
                    <a:pt x="48" y="37"/>
                    <a:pt x="50" y="37"/>
                  </a:cubicBezTo>
                  <a:close/>
                  <a:moveTo>
                    <a:pt x="43" y="40"/>
                  </a:moveTo>
                  <a:lnTo>
                    <a:pt x="43" y="40"/>
                  </a:lnTo>
                  <a:cubicBezTo>
                    <a:pt x="43" y="41"/>
                    <a:pt x="42" y="42"/>
                    <a:pt x="41" y="43"/>
                  </a:cubicBezTo>
                  <a:cubicBezTo>
                    <a:pt x="43" y="43"/>
                    <a:pt x="44" y="41"/>
                    <a:pt x="43" y="40"/>
                  </a:cubicBezTo>
                  <a:close/>
                  <a:moveTo>
                    <a:pt x="41" y="36"/>
                  </a:moveTo>
                  <a:lnTo>
                    <a:pt x="41" y="36"/>
                  </a:lnTo>
                  <a:cubicBezTo>
                    <a:pt x="43" y="36"/>
                    <a:pt x="45" y="38"/>
                    <a:pt x="45" y="40"/>
                  </a:cubicBezTo>
                  <a:cubicBezTo>
                    <a:pt x="45" y="42"/>
                    <a:pt x="43" y="44"/>
                    <a:pt x="41" y="44"/>
                  </a:cubicBezTo>
                  <a:cubicBezTo>
                    <a:pt x="39" y="44"/>
                    <a:pt x="37" y="42"/>
                    <a:pt x="37" y="40"/>
                  </a:cubicBezTo>
                  <a:cubicBezTo>
                    <a:pt x="37" y="38"/>
                    <a:pt x="39" y="36"/>
                    <a:pt x="41" y="36"/>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493" name="Freeform 1520">
              <a:extLst>
                <a:ext uri="{FF2B5EF4-FFF2-40B4-BE49-F238E27FC236}">
                  <a16:creationId xmlns:a16="http://schemas.microsoft.com/office/drawing/2014/main" id="{C5DEAE26-42A4-42AF-A491-B9E63D7D095F}"/>
                </a:ext>
              </a:extLst>
            </p:cNvPr>
            <p:cNvSpPr>
              <a:spLocks/>
            </p:cNvSpPr>
            <p:nvPr userDrawn="1"/>
          </p:nvSpPr>
          <p:spPr bwMode="auto">
            <a:xfrm>
              <a:off x="419" y="363"/>
              <a:ext cx="9" cy="9"/>
            </a:xfrm>
            <a:custGeom>
              <a:avLst/>
              <a:gdLst>
                <a:gd name="T0" fmla="*/ 13 w 20"/>
                <a:gd name="T1" fmla="*/ 4 h 21"/>
                <a:gd name="T2" fmla="*/ 13 w 20"/>
                <a:gd name="T3" fmla="*/ 4 h 21"/>
                <a:gd name="T4" fmla="*/ 12 w 20"/>
                <a:gd name="T5" fmla="*/ 7 h 21"/>
                <a:gd name="T6" fmla="*/ 20 w 20"/>
                <a:gd name="T7" fmla="*/ 5 h 21"/>
                <a:gd name="T8" fmla="*/ 20 w 20"/>
                <a:gd name="T9" fmla="*/ 15 h 21"/>
                <a:gd name="T10" fmla="*/ 14 w 20"/>
                <a:gd name="T11" fmla="*/ 12 h 21"/>
                <a:gd name="T12" fmla="*/ 15 w 20"/>
                <a:gd name="T13" fmla="*/ 21 h 21"/>
                <a:gd name="T14" fmla="*/ 5 w 20"/>
                <a:gd name="T15" fmla="*/ 21 h 21"/>
                <a:gd name="T16" fmla="*/ 9 w 20"/>
                <a:gd name="T17" fmla="*/ 14 h 21"/>
                <a:gd name="T18" fmla="*/ 0 w 20"/>
                <a:gd name="T19" fmla="*/ 15 h 21"/>
                <a:gd name="T20" fmla="*/ 0 w 20"/>
                <a:gd name="T21" fmla="*/ 5 h 21"/>
                <a:gd name="T22" fmla="*/ 7 w 20"/>
                <a:gd name="T23" fmla="*/ 9 h 21"/>
                <a:gd name="T24" fmla="*/ 5 w 20"/>
                <a:gd name="T25" fmla="*/ 0 h 21"/>
                <a:gd name="T26" fmla="*/ 15 w 20"/>
                <a:gd name="T27" fmla="*/ 0 h 21"/>
                <a:gd name="T28" fmla="*/ 13 w 20"/>
                <a:gd name="T29" fmla="*/ 4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 h="21">
                  <a:moveTo>
                    <a:pt x="13" y="4"/>
                  </a:moveTo>
                  <a:lnTo>
                    <a:pt x="13" y="4"/>
                  </a:lnTo>
                  <a:cubicBezTo>
                    <a:pt x="12" y="5"/>
                    <a:pt x="12" y="6"/>
                    <a:pt x="12" y="7"/>
                  </a:cubicBezTo>
                  <a:cubicBezTo>
                    <a:pt x="13" y="11"/>
                    <a:pt x="19" y="6"/>
                    <a:pt x="20" y="5"/>
                  </a:cubicBezTo>
                  <a:lnTo>
                    <a:pt x="20" y="15"/>
                  </a:lnTo>
                  <a:cubicBezTo>
                    <a:pt x="19" y="14"/>
                    <a:pt x="16" y="12"/>
                    <a:pt x="14" y="12"/>
                  </a:cubicBezTo>
                  <a:cubicBezTo>
                    <a:pt x="9" y="13"/>
                    <a:pt x="14" y="19"/>
                    <a:pt x="15" y="21"/>
                  </a:cubicBezTo>
                  <a:lnTo>
                    <a:pt x="5" y="21"/>
                  </a:lnTo>
                  <a:cubicBezTo>
                    <a:pt x="6" y="19"/>
                    <a:pt x="9" y="16"/>
                    <a:pt x="9" y="14"/>
                  </a:cubicBezTo>
                  <a:cubicBezTo>
                    <a:pt x="8" y="9"/>
                    <a:pt x="1" y="14"/>
                    <a:pt x="0" y="15"/>
                  </a:cubicBezTo>
                  <a:lnTo>
                    <a:pt x="0" y="5"/>
                  </a:lnTo>
                  <a:cubicBezTo>
                    <a:pt x="1" y="6"/>
                    <a:pt x="5" y="9"/>
                    <a:pt x="7" y="9"/>
                  </a:cubicBezTo>
                  <a:cubicBezTo>
                    <a:pt x="11" y="8"/>
                    <a:pt x="6" y="1"/>
                    <a:pt x="5" y="0"/>
                  </a:cubicBezTo>
                  <a:lnTo>
                    <a:pt x="15" y="0"/>
                  </a:lnTo>
                  <a:cubicBezTo>
                    <a:pt x="14" y="1"/>
                    <a:pt x="13" y="3"/>
                    <a:pt x="13" y="4"/>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494" name="Freeform 1521">
              <a:extLst>
                <a:ext uri="{FF2B5EF4-FFF2-40B4-BE49-F238E27FC236}">
                  <a16:creationId xmlns:a16="http://schemas.microsoft.com/office/drawing/2014/main" id="{1A7F856B-6739-4242-8579-21729BA7F649}"/>
                </a:ext>
              </a:extLst>
            </p:cNvPr>
            <p:cNvSpPr>
              <a:spLocks/>
            </p:cNvSpPr>
            <p:nvPr userDrawn="1"/>
          </p:nvSpPr>
          <p:spPr bwMode="auto">
            <a:xfrm>
              <a:off x="361" y="388"/>
              <a:ext cx="74" cy="28"/>
            </a:xfrm>
            <a:custGeom>
              <a:avLst/>
              <a:gdLst>
                <a:gd name="T0" fmla="*/ 109 w 164"/>
                <a:gd name="T1" fmla="*/ 25 h 62"/>
                <a:gd name="T2" fmla="*/ 109 w 164"/>
                <a:gd name="T3" fmla="*/ 25 h 62"/>
                <a:gd name="T4" fmla="*/ 127 w 164"/>
                <a:gd name="T5" fmla="*/ 40 h 62"/>
                <a:gd name="T6" fmla="*/ 133 w 164"/>
                <a:gd name="T7" fmla="*/ 29 h 62"/>
                <a:gd name="T8" fmla="*/ 131 w 164"/>
                <a:gd name="T9" fmla="*/ 24 h 62"/>
                <a:gd name="T10" fmla="*/ 139 w 164"/>
                <a:gd name="T11" fmla="*/ 30 h 62"/>
                <a:gd name="T12" fmla="*/ 144 w 164"/>
                <a:gd name="T13" fmla="*/ 41 h 62"/>
                <a:gd name="T14" fmla="*/ 149 w 164"/>
                <a:gd name="T15" fmla="*/ 41 h 62"/>
                <a:gd name="T16" fmla="*/ 152 w 164"/>
                <a:gd name="T17" fmla="*/ 33 h 62"/>
                <a:gd name="T18" fmla="*/ 151 w 164"/>
                <a:gd name="T19" fmla="*/ 26 h 62"/>
                <a:gd name="T20" fmla="*/ 157 w 164"/>
                <a:gd name="T21" fmla="*/ 32 h 62"/>
                <a:gd name="T22" fmla="*/ 163 w 164"/>
                <a:gd name="T23" fmla="*/ 36 h 62"/>
                <a:gd name="T24" fmla="*/ 161 w 164"/>
                <a:gd name="T25" fmla="*/ 45 h 62"/>
                <a:gd name="T26" fmla="*/ 149 w 164"/>
                <a:gd name="T27" fmla="*/ 50 h 62"/>
                <a:gd name="T28" fmla="*/ 142 w 164"/>
                <a:gd name="T29" fmla="*/ 56 h 62"/>
                <a:gd name="T30" fmla="*/ 128 w 164"/>
                <a:gd name="T31" fmla="*/ 56 h 62"/>
                <a:gd name="T32" fmla="*/ 115 w 164"/>
                <a:gd name="T33" fmla="*/ 62 h 62"/>
                <a:gd name="T34" fmla="*/ 103 w 164"/>
                <a:gd name="T35" fmla="*/ 57 h 62"/>
                <a:gd name="T36" fmla="*/ 85 w 164"/>
                <a:gd name="T37" fmla="*/ 47 h 62"/>
                <a:gd name="T38" fmla="*/ 56 w 164"/>
                <a:gd name="T39" fmla="*/ 41 h 62"/>
                <a:gd name="T40" fmla="*/ 30 w 164"/>
                <a:gd name="T41" fmla="*/ 35 h 62"/>
                <a:gd name="T42" fmla="*/ 2 w 164"/>
                <a:gd name="T43" fmla="*/ 31 h 62"/>
                <a:gd name="T44" fmla="*/ 7 w 164"/>
                <a:gd name="T45" fmla="*/ 14 h 62"/>
                <a:gd name="T46" fmla="*/ 8 w 164"/>
                <a:gd name="T47" fmla="*/ 3 h 62"/>
                <a:gd name="T48" fmla="*/ 36 w 164"/>
                <a:gd name="T49" fmla="*/ 0 h 62"/>
                <a:gd name="T50" fmla="*/ 39 w 164"/>
                <a:gd name="T51" fmla="*/ 15 h 62"/>
                <a:gd name="T52" fmla="*/ 56 w 164"/>
                <a:gd name="T53" fmla="*/ 26 h 62"/>
                <a:gd name="T54" fmla="*/ 95 w 164"/>
                <a:gd name="T55" fmla="*/ 34 h 62"/>
                <a:gd name="T56" fmla="*/ 104 w 164"/>
                <a:gd name="T57" fmla="*/ 25 h 62"/>
                <a:gd name="T58" fmla="*/ 109 w 164"/>
                <a:gd name="T59" fmla="*/ 25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4" h="62">
                  <a:moveTo>
                    <a:pt x="109" y="25"/>
                  </a:moveTo>
                  <a:lnTo>
                    <a:pt x="109" y="25"/>
                  </a:lnTo>
                  <a:cubicBezTo>
                    <a:pt x="112" y="31"/>
                    <a:pt x="118" y="40"/>
                    <a:pt x="127" y="40"/>
                  </a:cubicBezTo>
                  <a:cubicBezTo>
                    <a:pt x="126" y="35"/>
                    <a:pt x="128" y="31"/>
                    <a:pt x="133" y="29"/>
                  </a:cubicBezTo>
                  <a:cubicBezTo>
                    <a:pt x="133" y="28"/>
                    <a:pt x="133" y="25"/>
                    <a:pt x="131" y="24"/>
                  </a:cubicBezTo>
                  <a:cubicBezTo>
                    <a:pt x="136" y="23"/>
                    <a:pt x="138" y="26"/>
                    <a:pt x="139" y="30"/>
                  </a:cubicBezTo>
                  <a:cubicBezTo>
                    <a:pt x="145" y="31"/>
                    <a:pt x="146" y="37"/>
                    <a:pt x="144" y="41"/>
                  </a:cubicBezTo>
                  <a:cubicBezTo>
                    <a:pt x="146" y="42"/>
                    <a:pt x="149" y="41"/>
                    <a:pt x="149" y="41"/>
                  </a:cubicBezTo>
                  <a:cubicBezTo>
                    <a:pt x="147" y="36"/>
                    <a:pt x="150" y="34"/>
                    <a:pt x="152" y="33"/>
                  </a:cubicBezTo>
                  <a:cubicBezTo>
                    <a:pt x="153" y="30"/>
                    <a:pt x="152" y="28"/>
                    <a:pt x="151" y="26"/>
                  </a:cubicBezTo>
                  <a:cubicBezTo>
                    <a:pt x="156" y="26"/>
                    <a:pt x="157" y="31"/>
                    <a:pt x="157" y="32"/>
                  </a:cubicBezTo>
                  <a:cubicBezTo>
                    <a:pt x="160" y="33"/>
                    <a:pt x="161" y="33"/>
                    <a:pt x="163" y="36"/>
                  </a:cubicBezTo>
                  <a:cubicBezTo>
                    <a:pt x="164" y="37"/>
                    <a:pt x="164" y="43"/>
                    <a:pt x="161" y="45"/>
                  </a:cubicBezTo>
                  <a:cubicBezTo>
                    <a:pt x="158" y="47"/>
                    <a:pt x="153" y="47"/>
                    <a:pt x="149" y="50"/>
                  </a:cubicBezTo>
                  <a:cubicBezTo>
                    <a:pt x="147" y="51"/>
                    <a:pt x="146" y="55"/>
                    <a:pt x="142" y="56"/>
                  </a:cubicBezTo>
                  <a:cubicBezTo>
                    <a:pt x="138" y="57"/>
                    <a:pt x="133" y="55"/>
                    <a:pt x="128" y="56"/>
                  </a:cubicBezTo>
                  <a:cubicBezTo>
                    <a:pt x="122" y="58"/>
                    <a:pt x="120" y="62"/>
                    <a:pt x="115" y="62"/>
                  </a:cubicBezTo>
                  <a:cubicBezTo>
                    <a:pt x="110" y="62"/>
                    <a:pt x="111" y="58"/>
                    <a:pt x="103" y="57"/>
                  </a:cubicBezTo>
                  <a:cubicBezTo>
                    <a:pt x="97" y="54"/>
                    <a:pt x="91" y="49"/>
                    <a:pt x="85" y="47"/>
                  </a:cubicBezTo>
                  <a:cubicBezTo>
                    <a:pt x="76" y="44"/>
                    <a:pt x="66" y="43"/>
                    <a:pt x="56" y="41"/>
                  </a:cubicBezTo>
                  <a:cubicBezTo>
                    <a:pt x="47" y="40"/>
                    <a:pt x="39" y="36"/>
                    <a:pt x="30" y="35"/>
                  </a:cubicBezTo>
                  <a:cubicBezTo>
                    <a:pt x="24" y="34"/>
                    <a:pt x="5" y="35"/>
                    <a:pt x="2" y="31"/>
                  </a:cubicBezTo>
                  <a:cubicBezTo>
                    <a:pt x="0" y="27"/>
                    <a:pt x="6" y="25"/>
                    <a:pt x="7" y="14"/>
                  </a:cubicBezTo>
                  <a:cubicBezTo>
                    <a:pt x="7" y="12"/>
                    <a:pt x="8" y="4"/>
                    <a:pt x="8" y="3"/>
                  </a:cubicBezTo>
                  <a:cubicBezTo>
                    <a:pt x="8" y="3"/>
                    <a:pt x="34" y="0"/>
                    <a:pt x="36" y="0"/>
                  </a:cubicBezTo>
                  <a:cubicBezTo>
                    <a:pt x="36" y="7"/>
                    <a:pt x="38" y="13"/>
                    <a:pt x="39" y="15"/>
                  </a:cubicBezTo>
                  <a:cubicBezTo>
                    <a:pt x="43" y="21"/>
                    <a:pt x="50" y="23"/>
                    <a:pt x="56" y="26"/>
                  </a:cubicBezTo>
                  <a:cubicBezTo>
                    <a:pt x="69" y="30"/>
                    <a:pt x="82" y="35"/>
                    <a:pt x="95" y="34"/>
                  </a:cubicBezTo>
                  <a:cubicBezTo>
                    <a:pt x="96" y="34"/>
                    <a:pt x="103" y="30"/>
                    <a:pt x="104" y="25"/>
                  </a:cubicBezTo>
                  <a:cubicBezTo>
                    <a:pt x="105" y="23"/>
                    <a:pt x="108" y="23"/>
                    <a:pt x="109" y="25"/>
                  </a:cubicBezTo>
                  <a:close/>
                </a:path>
              </a:pathLst>
            </a:custGeom>
            <a:solidFill>
              <a:srgbClr val="000000"/>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495" name="Freeform 1522">
              <a:extLst>
                <a:ext uri="{FF2B5EF4-FFF2-40B4-BE49-F238E27FC236}">
                  <a16:creationId xmlns:a16="http://schemas.microsoft.com/office/drawing/2014/main" id="{03B5567A-2F3A-4E7B-8165-34719F6B5782}"/>
                </a:ext>
              </a:extLst>
            </p:cNvPr>
            <p:cNvSpPr>
              <a:spLocks/>
            </p:cNvSpPr>
            <p:nvPr userDrawn="1"/>
          </p:nvSpPr>
          <p:spPr bwMode="auto">
            <a:xfrm>
              <a:off x="363" y="388"/>
              <a:ext cx="62" cy="27"/>
            </a:xfrm>
            <a:custGeom>
              <a:avLst/>
              <a:gdLst>
                <a:gd name="T0" fmla="*/ 29 w 138"/>
                <a:gd name="T1" fmla="*/ 0 h 59"/>
                <a:gd name="T2" fmla="*/ 29 w 138"/>
                <a:gd name="T3" fmla="*/ 0 h 59"/>
                <a:gd name="T4" fmla="*/ 32 w 138"/>
                <a:gd name="T5" fmla="*/ 16 h 59"/>
                <a:gd name="T6" fmla="*/ 35 w 138"/>
                <a:gd name="T7" fmla="*/ 20 h 59"/>
                <a:gd name="T8" fmla="*/ 35 w 138"/>
                <a:gd name="T9" fmla="*/ 24 h 59"/>
                <a:gd name="T10" fmla="*/ 40 w 138"/>
                <a:gd name="T11" fmla="*/ 22 h 59"/>
                <a:gd name="T12" fmla="*/ 39 w 138"/>
                <a:gd name="T13" fmla="*/ 26 h 59"/>
                <a:gd name="T14" fmla="*/ 46 w 138"/>
                <a:gd name="T15" fmla="*/ 25 h 59"/>
                <a:gd name="T16" fmla="*/ 45 w 138"/>
                <a:gd name="T17" fmla="*/ 28 h 59"/>
                <a:gd name="T18" fmla="*/ 50 w 138"/>
                <a:gd name="T19" fmla="*/ 28 h 59"/>
                <a:gd name="T20" fmla="*/ 53 w 138"/>
                <a:gd name="T21" fmla="*/ 28 h 59"/>
                <a:gd name="T22" fmla="*/ 73 w 138"/>
                <a:gd name="T23" fmla="*/ 34 h 59"/>
                <a:gd name="T24" fmla="*/ 102 w 138"/>
                <a:gd name="T25" fmla="*/ 27 h 59"/>
                <a:gd name="T26" fmla="*/ 106 w 138"/>
                <a:gd name="T27" fmla="*/ 31 h 59"/>
                <a:gd name="T28" fmla="*/ 102 w 138"/>
                <a:gd name="T29" fmla="*/ 32 h 59"/>
                <a:gd name="T30" fmla="*/ 108 w 138"/>
                <a:gd name="T31" fmla="*/ 38 h 59"/>
                <a:gd name="T32" fmla="*/ 103 w 138"/>
                <a:gd name="T33" fmla="*/ 37 h 59"/>
                <a:gd name="T34" fmla="*/ 107 w 138"/>
                <a:gd name="T35" fmla="*/ 39 h 59"/>
                <a:gd name="T36" fmla="*/ 103 w 138"/>
                <a:gd name="T37" fmla="*/ 39 h 59"/>
                <a:gd name="T38" fmla="*/ 104 w 138"/>
                <a:gd name="T39" fmla="*/ 42 h 59"/>
                <a:gd name="T40" fmla="*/ 120 w 138"/>
                <a:gd name="T41" fmla="*/ 43 h 59"/>
                <a:gd name="T42" fmla="*/ 108 w 138"/>
                <a:gd name="T43" fmla="*/ 47 h 59"/>
                <a:gd name="T44" fmla="*/ 110 w 138"/>
                <a:gd name="T45" fmla="*/ 50 h 59"/>
                <a:gd name="T46" fmla="*/ 112 w 138"/>
                <a:gd name="T47" fmla="*/ 50 h 59"/>
                <a:gd name="T48" fmla="*/ 115 w 138"/>
                <a:gd name="T49" fmla="*/ 53 h 59"/>
                <a:gd name="T50" fmla="*/ 116 w 138"/>
                <a:gd name="T51" fmla="*/ 49 h 59"/>
                <a:gd name="T52" fmla="*/ 119 w 138"/>
                <a:gd name="T53" fmla="*/ 52 h 59"/>
                <a:gd name="T54" fmla="*/ 120 w 138"/>
                <a:gd name="T55" fmla="*/ 47 h 59"/>
                <a:gd name="T56" fmla="*/ 122 w 138"/>
                <a:gd name="T57" fmla="*/ 50 h 59"/>
                <a:gd name="T58" fmla="*/ 123 w 138"/>
                <a:gd name="T59" fmla="*/ 44 h 59"/>
                <a:gd name="T60" fmla="*/ 125 w 138"/>
                <a:gd name="T61" fmla="*/ 46 h 59"/>
                <a:gd name="T62" fmla="*/ 124 w 138"/>
                <a:gd name="T63" fmla="*/ 42 h 59"/>
                <a:gd name="T64" fmla="*/ 127 w 138"/>
                <a:gd name="T65" fmla="*/ 43 h 59"/>
                <a:gd name="T66" fmla="*/ 128 w 138"/>
                <a:gd name="T67" fmla="*/ 32 h 59"/>
                <a:gd name="T68" fmla="*/ 138 w 138"/>
                <a:gd name="T69" fmla="*/ 35 h 59"/>
                <a:gd name="T70" fmla="*/ 136 w 138"/>
                <a:gd name="T71" fmla="*/ 41 h 59"/>
                <a:gd name="T72" fmla="*/ 131 w 138"/>
                <a:gd name="T73" fmla="*/ 45 h 59"/>
                <a:gd name="T74" fmla="*/ 114 w 138"/>
                <a:gd name="T75" fmla="*/ 58 h 59"/>
                <a:gd name="T76" fmla="*/ 102 w 138"/>
                <a:gd name="T77" fmla="*/ 54 h 59"/>
                <a:gd name="T78" fmla="*/ 84 w 138"/>
                <a:gd name="T79" fmla="*/ 44 h 59"/>
                <a:gd name="T80" fmla="*/ 67 w 138"/>
                <a:gd name="T81" fmla="*/ 39 h 59"/>
                <a:gd name="T82" fmla="*/ 64 w 138"/>
                <a:gd name="T83" fmla="*/ 37 h 59"/>
                <a:gd name="T84" fmla="*/ 63 w 138"/>
                <a:gd name="T85" fmla="*/ 39 h 59"/>
                <a:gd name="T86" fmla="*/ 59 w 138"/>
                <a:gd name="T87" fmla="*/ 36 h 59"/>
                <a:gd name="T88" fmla="*/ 58 w 138"/>
                <a:gd name="T89" fmla="*/ 38 h 59"/>
                <a:gd name="T90" fmla="*/ 54 w 138"/>
                <a:gd name="T91" fmla="*/ 34 h 59"/>
                <a:gd name="T92" fmla="*/ 53 w 138"/>
                <a:gd name="T93" fmla="*/ 37 h 59"/>
                <a:gd name="T94" fmla="*/ 49 w 138"/>
                <a:gd name="T95" fmla="*/ 33 h 59"/>
                <a:gd name="T96" fmla="*/ 48 w 138"/>
                <a:gd name="T97" fmla="*/ 36 h 59"/>
                <a:gd name="T98" fmla="*/ 44 w 138"/>
                <a:gd name="T99" fmla="*/ 31 h 59"/>
                <a:gd name="T100" fmla="*/ 43 w 138"/>
                <a:gd name="T101" fmla="*/ 35 h 59"/>
                <a:gd name="T102" fmla="*/ 38 w 138"/>
                <a:gd name="T103" fmla="*/ 29 h 59"/>
                <a:gd name="T104" fmla="*/ 37 w 138"/>
                <a:gd name="T105" fmla="*/ 33 h 59"/>
                <a:gd name="T106" fmla="*/ 33 w 138"/>
                <a:gd name="T107" fmla="*/ 27 h 59"/>
                <a:gd name="T108" fmla="*/ 32 w 138"/>
                <a:gd name="T109" fmla="*/ 32 h 59"/>
                <a:gd name="T110" fmla="*/ 29 w 138"/>
                <a:gd name="T111" fmla="*/ 25 h 59"/>
                <a:gd name="T112" fmla="*/ 27 w 138"/>
                <a:gd name="T113" fmla="*/ 31 h 59"/>
                <a:gd name="T114" fmla="*/ 2 w 138"/>
                <a:gd name="T115" fmla="*/ 28 h 59"/>
                <a:gd name="T116" fmla="*/ 7 w 138"/>
                <a:gd name="T117" fmla="*/ 3 h 59"/>
                <a:gd name="T118" fmla="*/ 29 w 138"/>
                <a:gd name="T119"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8" h="59">
                  <a:moveTo>
                    <a:pt x="29" y="0"/>
                  </a:moveTo>
                  <a:lnTo>
                    <a:pt x="29" y="0"/>
                  </a:lnTo>
                  <a:cubicBezTo>
                    <a:pt x="30" y="5"/>
                    <a:pt x="28" y="6"/>
                    <a:pt x="32" y="16"/>
                  </a:cubicBezTo>
                  <a:cubicBezTo>
                    <a:pt x="33" y="17"/>
                    <a:pt x="34" y="19"/>
                    <a:pt x="35" y="20"/>
                  </a:cubicBezTo>
                  <a:cubicBezTo>
                    <a:pt x="35" y="20"/>
                    <a:pt x="34" y="23"/>
                    <a:pt x="35" y="24"/>
                  </a:cubicBezTo>
                  <a:cubicBezTo>
                    <a:pt x="35" y="22"/>
                    <a:pt x="37" y="20"/>
                    <a:pt x="40" y="22"/>
                  </a:cubicBezTo>
                  <a:cubicBezTo>
                    <a:pt x="40" y="23"/>
                    <a:pt x="38" y="24"/>
                    <a:pt x="39" y="26"/>
                  </a:cubicBezTo>
                  <a:cubicBezTo>
                    <a:pt x="40" y="25"/>
                    <a:pt x="43" y="22"/>
                    <a:pt x="46" y="25"/>
                  </a:cubicBezTo>
                  <a:cubicBezTo>
                    <a:pt x="45" y="26"/>
                    <a:pt x="45" y="27"/>
                    <a:pt x="45" y="28"/>
                  </a:cubicBezTo>
                  <a:cubicBezTo>
                    <a:pt x="45" y="27"/>
                    <a:pt x="48" y="25"/>
                    <a:pt x="50" y="28"/>
                  </a:cubicBezTo>
                  <a:cubicBezTo>
                    <a:pt x="51" y="28"/>
                    <a:pt x="50" y="27"/>
                    <a:pt x="53" y="28"/>
                  </a:cubicBezTo>
                  <a:cubicBezTo>
                    <a:pt x="55" y="29"/>
                    <a:pt x="70" y="34"/>
                    <a:pt x="73" y="34"/>
                  </a:cubicBezTo>
                  <a:cubicBezTo>
                    <a:pt x="84" y="37"/>
                    <a:pt x="96" y="38"/>
                    <a:pt x="102" y="27"/>
                  </a:cubicBezTo>
                  <a:cubicBezTo>
                    <a:pt x="104" y="28"/>
                    <a:pt x="104" y="29"/>
                    <a:pt x="106" y="31"/>
                  </a:cubicBezTo>
                  <a:cubicBezTo>
                    <a:pt x="107" y="33"/>
                    <a:pt x="103" y="31"/>
                    <a:pt x="102" y="32"/>
                  </a:cubicBezTo>
                  <a:cubicBezTo>
                    <a:pt x="104" y="33"/>
                    <a:pt x="111" y="34"/>
                    <a:pt x="108" y="38"/>
                  </a:cubicBezTo>
                  <a:cubicBezTo>
                    <a:pt x="107" y="37"/>
                    <a:pt x="106" y="35"/>
                    <a:pt x="103" y="37"/>
                  </a:cubicBezTo>
                  <a:cubicBezTo>
                    <a:pt x="105" y="37"/>
                    <a:pt x="107" y="39"/>
                    <a:pt x="107" y="39"/>
                  </a:cubicBezTo>
                  <a:cubicBezTo>
                    <a:pt x="106" y="39"/>
                    <a:pt x="104" y="39"/>
                    <a:pt x="103" y="39"/>
                  </a:cubicBezTo>
                  <a:cubicBezTo>
                    <a:pt x="102" y="39"/>
                    <a:pt x="102" y="42"/>
                    <a:pt x="104" y="42"/>
                  </a:cubicBezTo>
                  <a:cubicBezTo>
                    <a:pt x="108" y="42"/>
                    <a:pt x="116" y="41"/>
                    <a:pt x="120" y="43"/>
                  </a:cubicBezTo>
                  <a:cubicBezTo>
                    <a:pt x="118" y="46"/>
                    <a:pt x="116" y="47"/>
                    <a:pt x="108" y="47"/>
                  </a:cubicBezTo>
                  <a:cubicBezTo>
                    <a:pt x="106" y="47"/>
                    <a:pt x="109" y="49"/>
                    <a:pt x="110" y="50"/>
                  </a:cubicBezTo>
                  <a:cubicBezTo>
                    <a:pt x="111" y="50"/>
                    <a:pt x="111" y="50"/>
                    <a:pt x="112" y="50"/>
                  </a:cubicBezTo>
                  <a:cubicBezTo>
                    <a:pt x="113" y="50"/>
                    <a:pt x="113" y="52"/>
                    <a:pt x="115" y="53"/>
                  </a:cubicBezTo>
                  <a:cubicBezTo>
                    <a:pt x="114" y="51"/>
                    <a:pt x="114" y="50"/>
                    <a:pt x="116" y="49"/>
                  </a:cubicBezTo>
                  <a:cubicBezTo>
                    <a:pt x="117" y="50"/>
                    <a:pt x="117" y="52"/>
                    <a:pt x="119" y="52"/>
                  </a:cubicBezTo>
                  <a:cubicBezTo>
                    <a:pt x="118" y="50"/>
                    <a:pt x="117" y="48"/>
                    <a:pt x="120" y="47"/>
                  </a:cubicBezTo>
                  <a:cubicBezTo>
                    <a:pt x="121" y="47"/>
                    <a:pt x="121" y="49"/>
                    <a:pt x="122" y="50"/>
                  </a:cubicBezTo>
                  <a:cubicBezTo>
                    <a:pt x="122" y="48"/>
                    <a:pt x="121" y="46"/>
                    <a:pt x="123" y="44"/>
                  </a:cubicBezTo>
                  <a:cubicBezTo>
                    <a:pt x="123" y="46"/>
                    <a:pt x="124" y="46"/>
                    <a:pt x="125" y="46"/>
                  </a:cubicBezTo>
                  <a:cubicBezTo>
                    <a:pt x="124" y="44"/>
                    <a:pt x="124" y="43"/>
                    <a:pt x="124" y="42"/>
                  </a:cubicBezTo>
                  <a:cubicBezTo>
                    <a:pt x="125" y="42"/>
                    <a:pt x="127" y="43"/>
                    <a:pt x="127" y="43"/>
                  </a:cubicBezTo>
                  <a:cubicBezTo>
                    <a:pt x="125" y="38"/>
                    <a:pt x="126" y="35"/>
                    <a:pt x="128" y="32"/>
                  </a:cubicBezTo>
                  <a:cubicBezTo>
                    <a:pt x="131" y="30"/>
                    <a:pt x="137" y="31"/>
                    <a:pt x="138" y="35"/>
                  </a:cubicBezTo>
                  <a:cubicBezTo>
                    <a:pt x="138" y="37"/>
                    <a:pt x="138" y="39"/>
                    <a:pt x="136" y="41"/>
                  </a:cubicBezTo>
                  <a:cubicBezTo>
                    <a:pt x="135" y="43"/>
                    <a:pt x="133" y="43"/>
                    <a:pt x="131" y="45"/>
                  </a:cubicBezTo>
                  <a:cubicBezTo>
                    <a:pt x="125" y="49"/>
                    <a:pt x="121" y="54"/>
                    <a:pt x="114" y="58"/>
                  </a:cubicBezTo>
                  <a:cubicBezTo>
                    <a:pt x="109" y="59"/>
                    <a:pt x="108" y="55"/>
                    <a:pt x="102" y="54"/>
                  </a:cubicBezTo>
                  <a:cubicBezTo>
                    <a:pt x="96" y="51"/>
                    <a:pt x="90" y="47"/>
                    <a:pt x="84" y="44"/>
                  </a:cubicBezTo>
                  <a:cubicBezTo>
                    <a:pt x="75" y="40"/>
                    <a:pt x="69" y="41"/>
                    <a:pt x="67" y="39"/>
                  </a:cubicBezTo>
                  <a:cubicBezTo>
                    <a:pt x="65" y="41"/>
                    <a:pt x="64" y="38"/>
                    <a:pt x="64" y="37"/>
                  </a:cubicBezTo>
                  <a:cubicBezTo>
                    <a:pt x="63" y="38"/>
                    <a:pt x="63" y="39"/>
                    <a:pt x="63" y="39"/>
                  </a:cubicBezTo>
                  <a:cubicBezTo>
                    <a:pt x="59" y="40"/>
                    <a:pt x="58" y="37"/>
                    <a:pt x="59" y="36"/>
                  </a:cubicBezTo>
                  <a:cubicBezTo>
                    <a:pt x="58" y="36"/>
                    <a:pt x="58" y="38"/>
                    <a:pt x="58" y="38"/>
                  </a:cubicBezTo>
                  <a:cubicBezTo>
                    <a:pt x="54" y="39"/>
                    <a:pt x="53" y="35"/>
                    <a:pt x="54" y="34"/>
                  </a:cubicBezTo>
                  <a:cubicBezTo>
                    <a:pt x="52" y="35"/>
                    <a:pt x="52" y="37"/>
                    <a:pt x="53" y="37"/>
                  </a:cubicBezTo>
                  <a:cubicBezTo>
                    <a:pt x="49" y="38"/>
                    <a:pt x="48" y="34"/>
                    <a:pt x="49" y="33"/>
                  </a:cubicBezTo>
                  <a:cubicBezTo>
                    <a:pt x="48" y="34"/>
                    <a:pt x="48" y="36"/>
                    <a:pt x="48" y="36"/>
                  </a:cubicBezTo>
                  <a:cubicBezTo>
                    <a:pt x="44" y="36"/>
                    <a:pt x="44" y="32"/>
                    <a:pt x="44" y="31"/>
                  </a:cubicBezTo>
                  <a:cubicBezTo>
                    <a:pt x="43" y="32"/>
                    <a:pt x="43" y="34"/>
                    <a:pt x="43" y="35"/>
                  </a:cubicBezTo>
                  <a:cubicBezTo>
                    <a:pt x="39" y="35"/>
                    <a:pt x="38" y="31"/>
                    <a:pt x="38" y="29"/>
                  </a:cubicBezTo>
                  <a:cubicBezTo>
                    <a:pt x="37" y="30"/>
                    <a:pt x="37" y="33"/>
                    <a:pt x="37" y="33"/>
                  </a:cubicBezTo>
                  <a:cubicBezTo>
                    <a:pt x="32" y="33"/>
                    <a:pt x="33" y="29"/>
                    <a:pt x="33" y="27"/>
                  </a:cubicBezTo>
                  <a:cubicBezTo>
                    <a:pt x="31" y="29"/>
                    <a:pt x="32" y="32"/>
                    <a:pt x="32" y="32"/>
                  </a:cubicBezTo>
                  <a:cubicBezTo>
                    <a:pt x="28" y="32"/>
                    <a:pt x="27" y="28"/>
                    <a:pt x="29" y="25"/>
                  </a:cubicBezTo>
                  <a:cubicBezTo>
                    <a:pt x="27" y="27"/>
                    <a:pt x="27" y="31"/>
                    <a:pt x="27" y="31"/>
                  </a:cubicBezTo>
                  <a:cubicBezTo>
                    <a:pt x="18" y="31"/>
                    <a:pt x="3" y="30"/>
                    <a:pt x="2" y="28"/>
                  </a:cubicBezTo>
                  <a:cubicBezTo>
                    <a:pt x="0" y="27"/>
                    <a:pt x="7" y="21"/>
                    <a:pt x="7" y="3"/>
                  </a:cubicBezTo>
                  <a:cubicBezTo>
                    <a:pt x="8" y="2"/>
                    <a:pt x="28" y="2"/>
                    <a:pt x="29" y="0"/>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496" name="Freeform 1523">
              <a:extLst>
                <a:ext uri="{FF2B5EF4-FFF2-40B4-BE49-F238E27FC236}">
                  <a16:creationId xmlns:a16="http://schemas.microsoft.com/office/drawing/2014/main" id="{EEF6DA54-7B6D-4B6B-A73F-556CD9874CA4}"/>
                </a:ext>
              </a:extLst>
            </p:cNvPr>
            <p:cNvSpPr>
              <a:spLocks/>
            </p:cNvSpPr>
            <p:nvPr userDrawn="1"/>
          </p:nvSpPr>
          <p:spPr bwMode="auto">
            <a:xfrm>
              <a:off x="365" y="396"/>
              <a:ext cx="6" cy="6"/>
            </a:xfrm>
            <a:custGeom>
              <a:avLst/>
              <a:gdLst>
                <a:gd name="T0" fmla="*/ 5 w 15"/>
                <a:gd name="T1" fmla="*/ 0 h 13"/>
                <a:gd name="T2" fmla="*/ 5 w 15"/>
                <a:gd name="T3" fmla="*/ 0 h 13"/>
                <a:gd name="T4" fmla="*/ 3 w 15"/>
                <a:gd name="T5" fmla="*/ 8 h 13"/>
                <a:gd name="T6" fmla="*/ 15 w 15"/>
                <a:gd name="T7" fmla="*/ 12 h 13"/>
                <a:gd name="T8" fmla="*/ 0 w 15"/>
                <a:gd name="T9" fmla="*/ 10 h 13"/>
                <a:gd name="T10" fmla="*/ 5 w 15"/>
                <a:gd name="T11" fmla="*/ 0 h 13"/>
              </a:gdLst>
              <a:ahLst/>
              <a:cxnLst>
                <a:cxn ang="0">
                  <a:pos x="T0" y="T1"/>
                </a:cxn>
                <a:cxn ang="0">
                  <a:pos x="T2" y="T3"/>
                </a:cxn>
                <a:cxn ang="0">
                  <a:pos x="T4" y="T5"/>
                </a:cxn>
                <a:cxn ang="0">
                  <a:pos x="T6" y="T7"/>
                </a:cxn>
                <a:cxn ang="0">
                  <a:pos x="T8" y="T9"/>
                </a:cxn>
                <a:cxn ang="0">
                  <a:pos x="T10" y="T11"/>
                </a:cxn>
              </a:cxnLst>
              <a:rect l="0" t="0" r="r" b="b"/>
              <a:pathLst>
                <a:path w="15" h="13">
                  <a:moveTo>
                    <a:pt x="5" y="0"/>
                  </a:moveTo>
                  <a:lnTo>
                    <a:pt x="5" y="0"/>
                  </a:lnTo>
                  <a:cubicBezTo>
                    <a:pt x="5" y="2"/>
                    <a:pt x="3" y="7"/>
                    <a:pt x="3" y="8"/>
                  </a:cubicBezTo>
                  <a:cubicBezTo>
                    <a:pt x="4" y="11"/>
                    <a:pt x="12" y="11"/>
                    <a:pt x="15" y="12"/>
                  </a:cubicBezTo>
                  <a:cubicBezTo>
                    <a:pt x="11" y="13"/>
                    <a:pt x="1" y="11"/>
                    <a:pt x="0" y="10"/>
                  </a:cubicBezTo>
                  <a:cubicBezTo>
                    <a:pt x="0" y="9"/>
                    <a:pt x="3" y="5"/>
                    <a:pt x="5" y="0"/>
                  </a:cubicBezTo>
                  <a:close/>
                </a:path>
              </a:pathLst>
            </a:custGeom>
            <a:solidFill>
              <a:srgbClr val="000000"/>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497" name="Freeform 1524">
              <a:extLst>
                <a:ext uri="{FF2B5EF4-FFF2-40B4-BE49-F238E27FC236}">
                  <a16:creationId xmlns:a16="http://schemas.microsoft.com/office/drawing/2014/main" id="{5567D6C1-A719-4417-A182-55107B20D4CD}"/>
                </a:ext>
              </a:extLst>
            </p:cNvPr>
            <p:cNvSpPr>
              <a:spLocks/>
            </p:cNvSpPr>
            <p:nvPr userDrawn="1"/>
          </p:nvSpPr>
          <p:spPr bwMode="auto">
            <a:xfrm>
              <a:off x="367" y="397"/>
              <a:ext cx="3" cy="2"/>
            </a:xfrm>
            <a:custGeom>
              <a:avLst/>
              <a:gdLst>
                <a:gd name="T0" fmla="*/ 4 w 6"/>
                <a:gd name="T1" fmla="*/ 0 h 6"/>
                <a:gd name="T2" fmla="*/ 4 w 6"/>
                <a:gd name="T3" fmla="*/ 0 h 6"/>
                <a:gd name="T4" fmla="*/ 3 w 6"/>
                <a:gd name="T5" fmla="*/ 4 h 6"/>
                <a:gd name="T6" fmla="*/ 6 w 6"/>
                <a:gd name="T7" fmla="*/ 6 h 6"/>
                <a:gd name="T8" fmla="*/ 1 w 6"/>
                <a:gd name="T9" fmla="*/ 5 h 6"/>
                <a:gd name="T10" fmla="*/ 4 w 6"/>
                <a:gd name="T11" fmla="*/ 0 h 6"/>
              </a:gdLst>
              <a:ahLst/>
              <a:cxnLst>
                <a:cxn ang="0">
                  <a:pos x="T0" y="T1"/>
                </a:cxn>
                <a:cxn ang="0">
                  <a:pos x="T2" y="T3"/>
                </a:cxn>
                <a:cxn ang="0">
                  <a:pos x="T4" y="T5"/>
                </a:cxn>
                <a:cxn ang="0">
                  <a:pos x="T6" y="T7"/>
                </a:cxn>
                <a:cxn ang="0">
                  <a:pos x="T8" y="T9"/>
                </a:cxn>
                <a:cxn ang="0">
                  <a:pos x="T10" y="T11"/>
                </a:cxn>
              </a:cxnLst>
              <a:rect l="0" t="0" r="r" b="b"/>
              <a:pathLst>
                <a:path w="6" h="6">
                  <a:moveTo>
                    <a:pt x="4" y="0"/>
                  </a:moveTo>
                  <a:lnTo>
                    <a:pt x="4" y="0"/>
                  </a:lnTo>
                  <a:cubicBezTo>
                    <a:pt x="4" y="1"/>
                    <a:pt x="2" y="3"/>
                    <a:pt x="3" y="4"/>
                  </a:cubicBezTo>
                  <a:cubicBezTo>
                    <a:pt x="3" y="5"/>
                    <a:pt x="6" y="6"/>
                    <a:pt x="6" y="6"/>
                  </a:cubicBezTo>
                  <a:cubicBezTo>
                    <a:pt x="5" y="6"/>
                    <a:pt x="2" y="5"/>
                    <a:pt x="1" y="5"/>
                  </a:cubicBezTo>
                  <a:cubicBezTo>
                    <a:pt x="0" y="2"/>
                    <a:pt x="3" y="1"/>
                    <a:pt x="4" y="0"/>
                  </a:cubicBezTo>
                  <a:close/>
                </a:path>
              </a:pathLst>
            </a:custGeom>
            <a:solidFill>
              <a:srgbClr val="000000"/>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498" name="Freeform 1525">
              <a:extLst>
                <a:ext uri="{FF2B5EF4-FFF2-40B4-BE49-F238E27FC236}">
                  <a16:creationId xmlns:a16="http://schemas.microsoft.com/office/drawing/2014/main" id="{E9D7EE02-A734-41E2-AFD0-3333B937AFD4}"/>
                </a:ext>
              </a:extLst>
            </p:cNvPr>
            <p:cNvSpPr>
              <a:spLocks/>
            </p:cNvSpPr>
            <p:nvPr userDrawn="1"/>
          </p:nvSpPr>
          <p:spPr bwMode="auto">
            <a:xfrm>
              <a:off x="430" y="401"/>
              <a:ext cx="1" cy="2"/>
            </a:xfrm>
            <a:custGeom>
              <a:avLst/>
              <a:gdLst>
                <a:gd name="T0" fmla="*/ 0 w 1"/>
                <a:gd name="T1" fmla="*/ 0 h 3"/>
                <a:gd name="T2" fmla="*/ 0 w 1"/>
                <a:gd name="T3" fmla="*/ 0 h 3"/>
                <a:gd name="T4" fmla="*/ 1 w 1"/>
                <a:gd name="T5" fmla="*/ 3 h 3"/>
                <a:gd name="T6" fmla="*/ 0 w 1"/>
                <a:gd name="T7" fmla="*/ 3 h 3"/>
                <a:gd name="T8" fmla="*/ 0 w 1"/>
                <a:gd name="T9" fmla="*/ 0 h 3"/>
              </a:gdLst>
              <a:ahLst/>
              <a:cxnLst>
                <a:cxn ang="0">
                  <a:pos x="T0" y="T1"/>
                </a:cxn>
                <a:cxn ang="0">
                  <a:pos x="T2" y="T3"/>
                </a:cxn>
                <a:cxn ang="0">
                  <a:pos x="T4" y="T5"/>
                </a:cxn>
                <a:cxn ang="0">
                  <a:pos x="T6" y="T7"/>
                </a:cxn>
                <a:cxn ang="0">
                  <a:pos x="T8" y="T9"/>
                </a:cxn>
              </a:cxnLst>
              <a:rect l="0" t="0" r="r" b="b"/>
              <a:pathLst>
                <a:path w="1" h="3">
                  <a:moveTo>
                    <a:pt x="0" y="0"/>
                  </a:moveTo>
                  <a:lnTo>
                    <a:pt x="0" y="0"/>
                  </a:lnTo>
                  <a:cubicBezTo>
                    <a:pt x="1" y="1"/>
                    <a:pt x="1" y="3"/>
                    <a:pt x="1" y="3"/>
                  </a:cubicBezTo>
                  <a:cubicBezTo>
                    <a:pt x="1" y="3"/>
                    <a:pt x="0" y="3"/>
                    <a:pt x="0" y="3"/>
                  </a:cubicBezTo>
                  <a:cubicBezTo>
                    <a:pt x="0" y="3"/>
                    <a:pt x="0" y="1"/>
                    <a:pt x="0" y="0"/>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499" name="Freeform 1526">
              <a:extLst>
                <a:ext uri="{FF2B5EF4-FFF2-40B4-BE49-F238E27FC236}">
                  <a16:creationId xmlns:a16="http://schemas.microsoft.com/office/drawing/2014/main" id="{3CCF146B-A336-41CA-94EC-30201C9837DA}"/>
                </a:ext>
              </a:extLst>
            </p:cNvPr>
            <p:cNvSpPr>
              <a:spLocks/>
            </p:cNvSpPr>
            <p:nvPr userDrawn="1"/>
          </p:nvSpPr>
          <p:spPr bwMode="auto">
            <a:xfrm>
              <a:off x="428" y="404"/>
              <a:ext cx="6" cy="5"/>
            </a:xfrm>
            <a:custGeom>
              <a:avLst/>
              <a:gdLst>
                <a:gd name="T0" fmla="*/ 7 w 13"/>
                <a:gd name="T1" fmla="*/ 0 h 12"/>
                <a:gd name="T2" fmla="*/ 7 w 13"/>
                <a:gd name="T3" fmla="*/ 0 h 12"/>
                <a:gd name="T4" fmla="*/ 9 w 13"/>
                <a:gd name="T5" fmla="*/ 9 h 12"/>
                <a:gd name="T6" fmla="*/ 0 w 13"/>
                <a:gd name="T7" fmla="*/ 12 h 12"/>
                <a:gd name="T8" fmla="*/ 0 w 13"/>
                <a:gd name="T9" fmla="*/ 9 h 12"/>
                <a:gd name="T10" fmla="*/ 5 w 13"/>
                <a:gd name="T11" fmla="*/ 9 h 12"/>
                <a:gd name="T12" fmla="*/ 7 w 13"/>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13" h="12">
                  <a:moveTo>
                    <a:pt x="7" y="0"/>
                  </a:moveTo>
                  <a:lnTo>
                    <a:pt x="7" y="0"/>
                  </a:lnTo>
                  <a:cubicBezTo>
                    <a:pt x="11" y="0"/>
                    <a:pt x="13" y="7"/>
                    <a:pt x="9" y="9"/>
                  </a:cubicBezTo>
                  <a:cubicBezTo>
                    <a:pt x="7" y="10"/>
                    <a:pt x="2" y="11"/>
                    <a:pt x="0" y="12"/>
                  </a:cubicBezTo>
                  <a:cubicBezTo>
                    <a:pt x="0" y="11"/>
                    <a:pt x="0" y="9"/>
                    <a:pt x="0" y="9"/>
                  </a:cubicBezTo>
                  <a:cubicBezTo>
                    <a:pt x="1" y="9"/>
                    <a:pt x="4" y="9"/>
                    <a:pt x="5" y="9"/>
                  </a:cubicBezTo>
                  <a:cubicBezTo>
                    <a:pt x="2" y="7"/>
                    <a:pt x="1" y="0"/>
                    <a:pt x="7" y="0"/>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500" name="Freeform 1527">
              <a:extLst>
                <a:ext uri="{FF2B5EF4-FFF2-40B4-BE49-F238E27FC236}">
                  <a16:creationId xmlns:a16="http://schemas.microsoft.com/office/drawing/2014/main" id="{FFB767A9-8FF1-422C-8B6D-F3A439B7BE49}"/>
                </a:ext>
              </a:extLst>
            </p:cNvPr>
            <p:cNvSpPr>
              <a:spLocks/>
            </p:cNvSpPr>
            <p:nvPr userDrawn="1"/>
          </p:nvSpPr>
          <p:spPr bwMode="auto">
            <a:xfrm>
              <a:off x="419" y="408"/>
              <a:ext cx="9" cy="5"/>
            </a:xfrm>
            <a:custGeom>
              <a:avLst/>
              <a:gdLst>
                <a:gd name="T0" fmla="*/ 15 w 19"/>
                <a:gd name="T1" fmla="*/ 1 h 11"/>
                <a:gd name="T2" fmla="*/ 15 w 19"/>
                <a:gd name="T3" fmla="*/ 1 h 11"/>
                <a:gd name="T4" fmla="*/ 18 w 19"/>
                <a:gd name="T5" fmla="*/ 3 h 11"/>
                <a:gd name="T6" fmla="*/ 14 w 19"/>
                <a:gd name="T7" fmla="*/ 8 h 11"/>
                <a:gd name="T8" fmla="*/ 0 w 19"/>
                <a:gd name="T9" fmla="*/ 9 h 11"/>
                <a:gd name="T10" fmla="*/ 11 w 19"/>
                <a:gd name="T11" fmla="*/ 5 h 11"/>
                <a:gd name="T12" fmla="*/ 13 w 19"/>
                <a:gd name="T13" fmla="*/ 2 h 11"/>
                <a:gd name="T14" fmla="*/ 15 w 19"/>
                <a:gd name="T15" fmla="*/ 4 h 11"/>
                <a:gd name="T16" fmla="*/ 15 w 19"/>
                <a:gd name="T17"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1">
                  <a:moveTo>
                    <a:pt x="15" y="1"/>
                  </a:moveTo>
                  <a:lnTo>
                    <a:pt x="15" y="1"/>
                  </a:lnTo>
                  <a:cubicBezTo>
                    <a:pt x="17" y="0"/>
                    <a:pt x="19" y="2"/>
                    <a:pt x="18" y="3"/>
                  </a:cubicBezTo>
                  <a:cubicBezTo>
                    <a:pt x="17" y="4"/>
                    <a:pt x="15" y="6"/>
                    <a:pt x="14" y="8"/>
                  </a:cubicBezTo>
                  <a:cubicBezTo>
                    <a:pt x="11" y="11"/>
                    <a:pt x="6" y="9"/>
                    <a:pt x="0" y="9"/>
                  </a:cubicBezTo>
                  <a:cubicBezTo>
                    <a:pt x="5" y="5"/>
                    <a:pt x="6" y="4"/>
                    <a:pt x="11" y="5"/>
                  </a:cubicBezTo>
                  <a:cubicBezTo>
                    <a:pt x="12" y="4"/>
                    <a:pt x="12" y="3"/>
                    <a:pt x="13" y="2"/>
                  </a:cubicBezTo>
                  <a:cubicBezTo>
                    <a:pt x="14" y="1"/>
                    <a:pt x="15" y="4"/>
                    <a:pt x="15" y="4"/>
                  </a:cubicBezTo>
                  <a:cubicBezTo>
                    <a:pt x="16" y="3"/>
                    <a:pt x="16" y="2"/>
                    <a:pt x="15" y="1"/>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501" name="Freeform 1528">
              <a:extLst>
                <a:ext uri="{FF2B5EF4-FFF2-40B4-BE49-F238E27FC236}">
                  <a16:creationId xmlns:a16="http://schemas.microsoft.com/office/drawing/2014/main" id="{27B33420-AABC-444D-91A6-9163C7835F53}"/>
                </a:ext>
              </a:extLst>
            </p:cNvPr>
            <p:cNvSpPr>
              <a:spLocks/>
            </p:cNvSpPr>
            <p:nvPr userDrawn="1"/>
          </p:nvSpPr>
          <p:spPr bwMode="auto">
            <a:xfrm>
              <a:off x="422" y="400"/>
              <a:ext cx="0" cy="1"/>
            </a:xfrm>
            <a:custGeom>
              <a:avLst/>
              <a:gdLst>
                <a:gd name="T0" fmla="*/ 0 w 1"/>
                <a:gd name="T1" fmla="*/ 0 h 3"/>
                <a:gd name="T2" fmla="*/ 0 w 1"/>
                <a:gd name="T3" fmla="*/ 0 h 3"/>
                <a:gd name="T4" fmla="*/ 1 w 1"/>
                <a:gd name="T5" fmla="*/ 3 h 3"/>
                <a:gd name="T6" fmla="*/ 0 w 1"/>
                <a:gd name="T7" fmla="*/ 3 h 3"/>
                <a:gd name="T8" fmla="*/ 0 w 1"/>
                <a:gd name="T9" fmla="*/ 0 h 3"/>
              </a:gdLst>
              <a:ahLst/>
              <a:cxnLst>
                <a:cxn ang="0">
                  <a:pos x="T0" y="T1"/>
                </a:cxn>
                <a:cxn ang="0">
                  <a:pos x="T2" y="T3"/>
                </a:cxn>
                <a:cxn ang="0">
                  <a:pos x="T4" y="T5"/>
                </a:cxn>
                <a:cxn ang="0">
                  <a:pos x="T6" y="T7"/>
                </a:cxn>
                <a:cxn ang="0">
                  <a:pos x="T8" y="T9"/>
                </a:cxn>
              </a:cxnLst>
              <a:rect l="0" t="0" r="r" b="b"/>
              <a:pathLst>
                <a:path w="1" h="3">
                  <a:moveTo>
                    <a:pt x="0" y="0"/>
                  </a:moveTo>
                  <a:lnTo>
                    <a:pt x="0" y="0"/>
                  </a:lnTo>
                  <a:cubicBezTo>
                    <a:pt x="1" y="1"/>
                    <a:pt x="1" y="3"/>
                    <a:pt x="1" y="3"/>
                  </a:cubicBezTo>
                  <a:cubicBezTo>
                    <a:pt x="1" y="3"/>
                    <a:pt x="0" y="3"/>
                    <a:pt x="0" y="3"/>
                  </a:cubicBezTo>
                  <a:cubicBezTo>
                    <a:pt x="0" y="3"/>
                    <a:pt x="0" y="1"/>
                    <a:pt x="0" y="0"/>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502" name="Freeform 1529">
              <a:extLst>
                <a:ext uri="{FF2B5EF4-FFF2-40B4-BE49-F238E27FC236}">
                  <a16:creationId xmlns:a16="http://schemas.microsoft.com/office/drawing/2014/main" id="{CB927DB4-C6D3-4F9F-A423-D6A2607E2DE1}"/>
                </a:ext>
              </a:extLst>
            </p:cNvPr>
            <p:cNvSpPr>
              <a:spLocks/>
            </p:cNvSpPr>
            <p:nvPr userDrawn="1"/>
          </p:nvSpPr>
          <p:spPr bwMode="auto">
            <a:xfrm>
              <a:off x="434" y="398"/>
              <a:ext cx="3" cy="4"/>
            </a:xfrm>
            <a:custGeom>
              <a:avLst/>
              <a:gdLst>
                <a:gd name="T0" fmla="*/ 7 w 7"/>
                <a:gd name="T1" fmla="*/ 0 h 9"/>
                <a:gd name="T2" fmla="*/ 7 w 7"/>
                <a:gd name="T3" fmla="*/ 0 h 9"/>
                <a:gd name="T4" fmla="*/ 0 w 7"/>
                <a:gd name="T5" fmla="*/ 9 h 9"/>
                <a:gd name="T6" fmla="*/ 7 w 7"/>
                <a:gd name="T7" fmla="*/ 0 h 9"/>
              </a:gdLst>
              <a:ahLst/>
              <a:cxnLst>
                <a:cxn ang="0">
                  <a:pos x="T0" y="T1"/>
                </a:cxn>
                <a:cxn ang="0">
                  <a:pos x="T2" y="T3"/>
                </a:cxn>
                <a:cxn ang="0">
                  <a:pos x="T4" y="T5"/>
                </a:cxn>
                <a:cxn ang="0">
                  <a:pos x="T6" y="T7"/>
                </a:cxn>
              </a:cxnLst>
              <a:rect l="0" t="0" r="r" b="b"/>
              <a:pathLst>
                <a:path w="7" h="9">
                  <a:moveTo>
                    <a:pt x="7" y="0"/>
                  </a:moveTo>
                  <a:lnTo>
                    <a:pt x="7" y="0"/>
                  </a:lnTo>
                  <a:cubicBezTo>
                    <a:pt x="7" y="4"/>
                    <a:pt x="4" y="9"/>
                    <a:pt x="0" y="9"/>
                  </a:cubicBezTo>
                  <a:cubicBezTo>
                    <a:pt x="3" y="7"/>
                    <a:pt x="6" y="4"/>
                    <a:pt x="7" y="0"/>
                  </a:cubicBezTo>
                  <a:close/>
                </a:path>
              </a:pathLst>
            </a:custGeom>
            <a:solidFill>
              <a:srgbClr val="000000"/>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503" name="Freeform 1530">
              <a:extLst>
                <a:ext uri="{FF2B5EF4-FFF2-40B4-BE49-F238E27FC236}">
                  <a16:creationId xmlns:a16="http://schemas.microsoft.com/office/drawing/2014/main" id="{B35DD916-40D9-4B18-ABC5-A67E6304917B}"/>
                </a:ext>
              </a:extLst>
            </p:cNvPr>
            <p:cNvSpPr>
              <a:spLocks/>
            </p:cNvSpPr>
            <p:nvPr userDrawn="1"/>
          </p:nvSpPr>
          <p:spPr bwMode="auto">
            <a:xfrm>
              <a:off x="433" y="398"/>
              <a:ext cx="3" cy="3"/>
            </a:xfrm>
            <a:custGeom>
              <a:avLst/>
              <a:gdLst>
                <a:gd name="T0" fmla="*/ 6 w 6"/>
                <a:gd name="T1" fmla="*/ 0 h 7"/>
                <a:gd name="T2" fmla="*/ 6 w 6"/>
                <a:gd name="T3" fmla="*/ 0 h 7"/>
                <a:gd name="T4" fmla="*/ 0 w 6"/>
                <a:gd name="T5" fmla="*/ 7 h 7"/>
                <a:gd name="T6" fmla="*/ 6 w 6"/>
                <a:gd name="T7" fmla="*/ 0 h 7"/>
              </a:gdLst>
              <a:ahLst/>
              <a:cxnLst>
                <a:cxn ang="0">
                  <a:pos x="T0" y="T1"/>
                </a:cxn>
                <a:cxn ang="0">
                  <a:pos x="T2" y="T3"/>
                </a:cxn>
                <a:cxn ang="0">
                  <a:pos x="T4" y="T5"/>
                </a:cxn>
                <a:cxn ang="0">
                  <a:pos x="T6" y="T7"/>
                </a:cxn>
              </a:cxnLst>
              <a:rect l="0" t="0" r="r" b="b"/>
              <a:pathLst>
                <a:path w="6" h="7">
                  <a:moveTo>
                    <a:pt x="6" y="0"/>
                  </a:moveTo>
                  <a:lnTo>
                    <a:pt x="6" y="0"/>
                  </a:lnTo>
                  <a:cubicBezTo>
                    <a:pt x="6" y="3"/>
                    <a:pt x="3" y="6"/>
                    <a:pt x="0" y="7"/>
                  </a:cubicBezTo>
                  <a:cubicBezTo>
                    <a:pt x="2" y="6"/>
                    <a:pt x="5" y="3"/>
                    <a:pt x="6" y="0"/>
                  </a:cubicBezTo>
                  <a:close/>
                </a:path>
              </a:pathLst>
            </a:custGeom>
            <a:solidFill>
              <a:srgbClr val="000000"/>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504" name="Freeform 1531">
              <a:extLst>
                <a:ext uri="{FF2B5EF4-FFF2-40B4-BE49-F238E27FC236}">
                  <a16:creationId xmlns:a16="http://schemas.microsoft.com/office/drawing/2014/main" id="{17F6D559-A84A-4338-AB03-AFB22F6C1D0E}"/>
                </a:ext>
              </a:extLst>
            </p:cNvPr>
            <p:cNvSpPr>
              <a:spLocks/>
            </p:cNvSpPr>
            <p:nvPr userDrawn="1"/>
          </p:nvSpPr>
          <p:spPr bwMode="auto">
            <a:xfrm>
              <a:off x="432" y="398"/>
              <a:ext cx="2" cy="1"/>
            </a:xfrm>
            <a:custGeom>
              <a:avLst/>
              <a:gdLst>
                <a:gd name="T0" fmla="*/ 3 w 3"/>
                <a:gd name="T1" fmla="*/ 0 h 3"/>
                <a:gd name="T2" fmla="*/ 3 w 3"/>
                <a:gd name="T3" fmla="*/ 0 h 3"/>
                <a:gd name="T4" fmla="*/ 0 w 3"/>
                <a:gd name="T5" fmla="*/ 3 h 3"/>
                <a:gd name="T6" fmla="*/ 3 w 3"/>
                <a:gd name="T7" fmla="*/ 0 h 3"/>
              </a:gdLst>
              <a:ahLst/>
              <a:cxnLst>
                <a:cxn ang="0">
                  <a:pos x="T0" y="T1"/>
                </a:cxn>
                <a:cxn ang="0">
                  <a:pos x="T2" y="T3"/>
                </a:cxn>
                <a:cxn ang="0">
                  <a:pos x="T4" y="T5"/>
                </a:cxn>
                <a:cxn ang="0">
                  <a:pos x="T6" y="T7"/>
                </a:cxn>
              </a:cxnLst>
              <a:rect l="0" t="0" r="r" b="b"/>
              <a:pathLst>
                <a:path w="3" h="3">
                  <a:moveTo>
                    <a:pt x="3" y="0"/>
                  </a:moveTo>
                  <a:lnTo>
                    <a:pt x="3" y="0"/>
                  </a:lnTo>
                  <a:cubicBezTo>
                    <a:pt x="3" y="1"/>
                    <a:pt x="2" y="3"/>
                    <a:pt x="0" y="3"/>
                  </a:cubicBezTo>
                  <a:cubicBezTo>
                    <a:pt x="1" y="3"/>
                    <a:pt x="3" y="1"/>
                    <a:pt x="3" y="0"/>
                  </a:cubicBezTo>
                  <a:close/>
                </a:path>
              </a:pathLst>
            </a:custGeom>
            <a:solidFill>
              <a:srgbClr val="000000"/>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505" name="Freeform 1532">
              <a:extLst>
                <a:ext uri="{FF2B5EF4-FFF2-40B4-BE49-F238E27FC236}">
                  <a16:creationId xmlns:a16="http://schemas.microsoft.com/office/drawing/2014/main" id="{A0EFE6DF-A3B6-4386-B665-E9D7DD38FB7C}"/>
                </a:ext>
              </a:extLst>
            </p:cNvPr>
            <p:cNvSpPr>
              <a:spLocks noEditPoints="1"/>
            </p:cNvSpPr>
            <p:nvPr userDrawn="1"/>
          </p:nvSpPr>
          <p:spPr bwMode="auto">
            <a:xfrm>
              <a:off x="331" y="196"/>
              <a:ext cx="136" cy="261"/>
            </a:xfrm>
            <a:custGeom>
              <a:avLst/>
              <a:gdLst>
                <a:gd name="T0" fmla="*/ 14 w 304"/>
                <a:gd name="T1" fmla="*/ 489 h 573"/>
                <a:gd name="T2" fmla="*/ 5 w 304"/>
                <a:gd name="T3" fmla="*/ 439 h 573"/>
                <a:gd name="T4" fmla="*/ 36 w 304"/>
                <a:gd name="T5" fmla="*/ 473 h 573"/>
                <a:gd name="T6" fmla="*/ 19 w 304"/>
                <a:gd name="T7" fmla="*/ 451 h 573"/>
                <a:gd name="T8" fmla="*/ 59 w 304"/>
                <a:gd name="T9" fmla="*/ 514 h 573"/>
                <a:gd name="T10" fmla="*/ 0 w 304"/>
                <a:gd name="T11" fmla="*/ 153 h 573"/>
                <a:gd name="T12" fmla="*/ 9 w 304"/>
                <a:gd name="T13" fmla="*/ 82 h 573"/>
                <a:gd name="T14" fmla="*/ 52 w 304"/>
                <a:gd name="T15" fmla="*/ 61 h 573"/>
                <a:gd name="T16" fmla="*/ 118 w 304"/>
                <a:gd name="T17" fmla="*/ 47 h 573"/>
                <a:gd name="T18" fmla="*/ 152 w 304"/>
                <a:gd name="T19" fmla="*/ 83 h 573"/>
                <a:gd name="T20" fmla="*/ 130 w 304"/>
                <a:gd name="T21" fmla="*/ 95 h 573"/>
                <a:gd name="T22" fmla="*/ 155 w 304"/>
                <a:gd name="T23" fmla="*/ 111 h 573"/>
                <a:gd name="T24" fmla="*/ 119 w 304"/>
                <a:gd name="T25" fmla="*/ 122 h 573"/>
                <a:gd name="T26" fmla="*/ 83 w 304"/>
                <a:gd name="T27" fmla="*/ 108 h 573"/>
                <a:gd name="T28" fmla="*/ 61 w 304"/>
                <a:gd name="T29" fmla="*/ 167 h 573"/>
                <a:gd name="T30" fmla="*/ 74 w 304"/>
                <a:gd name="T31" fmla="*/ 193 h 573"/>
                <a:gd name="T32" fmla="*/ 127 w 304"/>
                <a:gd name="T33" fmla="*/ 216 h 573"/>
                <a:gd name="T34" fmla="*/ 168 w 304"/>
                <a:gd name="T35" fmla="*/ 113 h 573"/>
                <a:gd name="T36" fmla="*/ 202 w 304"/>
                <a:gd name="T37" fmla="*/ 87 h 573"/>
                <a:gd name="T38" fmla="*/ 238 w 304"/>
                <a:gd name="T39" fmla="*/ 93 h 573"/>
                <a:gd name="T40" fmla="*/ 297 w 304"/>
                <a:gd name="T41" fmla="*/ 105 h 573"/>
                <a:gd name="T42" fmla="*/ 270 w 304"/>
                <a:gd name="T43" fmla="*/ 178 h 573"/>
                <a:gd name="T44" fmla="*/ 296 w 304"/>
                <a:gd name="T45" fmla="*/ 225 h 573"/>
                <a:gd name="T46" fmla="*/ 239 w 304"/>
                <a:gd name="T47" fmla="*/ 262 h 573"/>
                <a:gd name="T48" fmla="*/ 211 w 304"/>
                <a:gd name="T49" fmla="*/ 275 h 573"/>
                <a:gd name="T50" fmla="*/ 218 w 304"/>
                <a:gd name="T51" fmla="*/ 318 h 573"/>
                <a:gd name="T52" fmla="*/ 207 w 304"/>
                <a:gd name="T53" fmla="*/ 339 h 573"/>
                <a:gd name="T54" fmla="*/ 179 w 304"/>
                <a:gd name="T55" fmla="*/ 330 h 573"/>
                <a:gd name="T56" fmla="*/ 139 w 304"/>
                <a:gd name="T57" fmla="*/ 301 h 573"/>
                <a:gd name="T58" fmla="*/ 113 w 304"/>
                <a:gd name="T59" fmla="*/ 332 h 573"/>
                <a:gd name="T60" fmla="*/ 95 w 304"/>
                <a:gd name="T61" fmla="*/ 297 h 573"/>
                <a:gd name="T62" fmla="*/ 85 w 304"/>
                <a:gd name="T63" fmla="*/ 344 h 573"/>
                <a:gd name="T64" fmla="*/ 136 w 304"/>
                <a:gd name="T65" fmla="*/ 375 h 573"/>
                <a:gd name="T66" fmla="*/ 123 w 304"/>
                <a:gd name="T67" fmla="*/ 416 h 573"/>
                <a:gd name="T68" fmla="*/ 111 w 304"/>
                <a:gd name="T69" fmla="*/ 433 h 573"/>
                <a:gd name="T70" fmla="*/ 90 w 304"/>
                <a:gd name="T71" fmla="*/ 427 h 573"/>
                <a:gd name="T72" fmla="*/ 60 w 304"/>
                <a:gd name="T73" fmla="*/ 433 h 573"/>
                <a:gd name="T74" fmla="*/ 46 w 304"/>
                <a:gd name="T75" fmla="*/ 395 h 573"/>
                <a:gd name="T76" fmla="*/ 30 w 304"/>
                <a:gd name="T77" fmla="*/ 446 h 573"/>
                <a:gd name="T78" fmla="*/ 96 w 304"/>
                <a:gd name="T79" fmla="*/ 466 h 573"/>
                <a:gd name="T80" fmla="*/ 119 w 304"/>
                <a:gd name="T81" fmla="*/ 521 h 573"/>
                <a:gd name="T82" fmla="*/ 97 w 304"/>
                <a:gd name="T83" fmla="*/ 522 h 573"/>
                <a:gd name="T84" fmla="*/ 32 w 304"/>
                <a:gd name="T85" fmla="*/ 559 h 573"/>
                <a:gd name="T86" fmla="*/ 0 w 304"/>
                <a:gd name="T87" fmla="*/ 153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04" h="573">
                  <a:moveTo>
                    <a:pt x="5" y="439"/>
                  </a:moveTo>
                  <a:lnTo>
                    <a:pt x="5" y="439"/>
                  </a:lnTo>
                  <a:cubicBezTo>
                    <a:pt x="3" y="445"/>
                    <a:pt x="11" y="480"/>
                    <a:pt x="14" y="489"/>
                  </a:cubicBezTo>
                  <a:cubicBezTo>
                    <a:pt x="18" y="505"/>
                    <a:pt x="21" y="530"/>
                    <a:pt x="19" y="540"/>
                  </a:cubicBezTo>
                  <a:cubicBezTo>
                    <a:pt x="34" y="533"/>
                    <a:pt x="26" y="504"/>
                    <a:pt x="20" y="491"/>
                  </a:cubicBezTo>
                  <a:cubicBezTo>
                    <a:pt x="13" y="474"/>
                    <a:pt x="7" y="452"/>
                    <a:pt x="5" y="439"/>
                  </a:cubicBezTo>
                  <a:close/>
                  <a:moveTo>
                    <a:pt x="19" y="451"/>
                  </a:moveTo>
                  <a:lnTo>
                    <a:pt x="19" y="451"/>
                  </a:lnTo>
                  <a:cubicBezTo>
                    <a:pt x="23" y="457"/>
                    <a:pt x="32" y="467"/>
                    <a:pt x="36" y="473"/>
                  </a:cubicBezTo>
                  <a:cubicBezTo>
                    <a:pt x="43" y="481"/>
                    <a:pt x="48" y="488"/>
                    <a:pt x="52" y="499"/>
                  </a:cubicBezTo>
                  <a:cubicBezTo>
                    <a:pt x="59" y="498"/>
                    <a:pt x="58" y="489"/>
                    <a:pt x="55" y="484"/>
                  </a:cubicBezTo>
                  <a:cubicBezTo>
                    <a:pt x="50" y="475"/>
                    <a:pt x="30" y="463"/>
                    <a:pt x="19" y="451"/>
                  </a:cubicBezTo>
                  <a:close/>
                  <a:moveTo>
                    <a:pt x="70" y="509"/>
                  </a:moveTo>
                  <a:lnTo>
                    <a:pt x="70" y="509"/>
                  </a:lnTo>
                  <a:cubicBezTo>
                    <a:pt x="67" y="513"/>
                    <a:pt x="63" y="514"/>
                    <a:pt x="59" y="514"/>
                  </a:cubicBezTo>
                  <a:cubicBezTo>
                    <a:pt x="60" y="518"/>
                    <a:pt x="60" y="519"/>
                    <a:pt x="60" y="522"/>
                  </a:cubicBezTo>
                  <a:cubicBezTo>
                    <a:pt x="68" y="522"/>
                    <a:pt x="74" y="517"/>
                    <a:pt x="70" y="509"/>
                  </a:cubicBezTo>
                  <a:close/>
                  <a:moveTo>
                    <a:pt x="0" y="153"/>
                  </a:moveTo>
                  <a:lnTo>
                    <a:pt x="0" y="153"/>
                  </a:lnTo>
                  <a:cubicBezTo>
                    <a:pt x="2" y="126"/>
                    <a:pt x="13" y="106"/>
                    <a:pt x="24" y="88"/>
                  </a:cubicBezTo>
                  <a:cubicBezTo>
                    <a:pt x="18" y="89"/>
                    <a:pt x="12" y="86"/>
                    <a:pt x="9" y="82"/>
                  </a:cubicBezTo>
                  <a:cubicBezTo>
                    <a:pt x="23" y="83"/>
                    <a:pt x="37" y="78"/>
                    <a:pt x="44" y="69"/>
                  </a:cubicBezTo>
                  <a:cubicBezTo>
                    <a:pt x="37" y="67"/>
                    <a:pt x="33" y="63"/>
                    <a:pt x="30" y="58"/>
                  </a:cubicBezTo>
                  <a:cubicBezTo>
                    <a:pt x="36" y="61"/>
                    <a:pt x="44" y="62"/>
                    <a:pt x="52" y="61"/>
                  </a:cubicBezTo>
                  <a:cubicBezTo>
                    <a:pt x="42" y="59"/>
                    <a:pt x="27" y="50"/>
                    <a:pt x="26" y="43"/>
                  </a:cubicBezTo>
                  <a:cubicBezTo>
                    <a:pt x="29" y="46"/>
                    <a:pt x="49" y="47"/>
                    <a:pt x="60" y="47"/>
                  </a:cubicBezTo>
                  <a:lnTo>
                    <a:pt x="118" y="47"/>
                  </a:lnTo>
                  <a:cubicBezTo>
                    <a:pt x="120" y="47"/>
                    <a:pt x="121" y="49"/>
                    <a:pt x="121" y="51"/>
                  </a:cubicBezTo>
                  <a:cubicBezTo>
                    <a:pt x="125" y="50"/>
                    <a:pt x="128" y="52"/>
                    <a:pt x="127" y="56"/>
                  </a:cubicBezTo>
                  <a:cubicBezTo>
                    <a:pt x="142" y="56"/>
                    <a:pt x="155" y="65"/>
                    <a:pt x="152" y="83"/>
                  </a:cubicBezTo>
                  <a:cubicBezTo>
                    <a:pt x="151" y="89"/>
                    <a:pt x="149" y="92"/>
                    <a:pt x="145" y="95"/>
                  </a:cubicBezTo>
                  <a:cubicBezTo>
                    <a:pt x="138" y="85"/>
                    <a:pt x="120" y="84"/>
                    <a:pt x="108" y="91"/>
                  </a:cubicBezTo>
                  <a:cubicBezTo>
                    <a:pt x="115" y="91"/>
                    <a:pt x="124" y="92"/>
                    <a:pt x="130" y="95"/>
                  </a:cubicBezTo>
                  <a:cubicBezTo>
                    <a:pt x="137" y="98"/>
                    <a:pt x="145" y="101"/>
                    <a:pt x="154" y="100"/>
                  </a:cubicBezTo>
                  <a:cubicBezTo>
                    <a:pt x="160" y="100"/>
                    <a:pt x="163" y="96"/>
                    <a:pt x="164" y="91"/>
                  </a:cubicBezTo>
                  <a:cubicBezTo>
                    <a:pt x="167" y="94"/>
                    <a:pt x="165" y="106"/>
                    <a:pt x="155" y="111"/>
                  </a:cubicBezTo>
                  <a:cubicBezTo>
                    <a:pt x="149" y="114"/>
                    <a:pt x="140" y="115"/>
                    <a:pt x="134" y="110"/>
                  </a:cubicBezTo>
                  <a:cubicBezTo>
                    <a:pt x="131" y="109"/>
                    <a:pt x="122" y="98"/>
                    <a:pt x="110" y="98"/>
                  </a:cubicBezTo>
                  <a:cubicBezTo>
                    <a:pt x="127" y="103"/>
                    <a:pt x="132" y="115"/>
                    <a:pt x="119" y="122"/>
                  </a:cubicBezTo>
                  <a:cubicBezTo>
                    <a:pt x="119" y="118"/>
                    <a:pt x="119" y="112"/>
                    <a:pt x="111" y="107"/>
                  </a:cubicBezTo>
                  <a:cubicBezTo>
                    <a:pt x="106" y="104"/>
                    <a:pt x="99" y="102"/>
                    <a:pt x="91" y="105"/>
                  </a:cubicBezTo>
                  <a:cubicBezTo>
                    <a:pt x="89" y="105"/>
                    <a:pt x="85" y="107"/>
                    <a:pt x="83" y="108"/>
                  </a:cubicBezTo>
                  <a:cubicBezTo>
                    <a:pt x="79" y="108"/>
                    <a:pt x="78" y="106"/>
                    <a:pt x="77" y="105"/>
                  </a:cubicBezTo>
                  <a:cubicBezTo>
                    <a:pt x="69" y="111"/>
                    <a:pt x="58" y="128"/>
                    <a:pt x="56" y="139"/>
                  </a:cubicBezTo>
                  <a:cubicBezTo>
                    <a:pt x="53" y="152"/>
                    <a:pt x="55" y="160"/>
                    <a:pt x="61" y="167"/>
                  </a:cubicBezTo>
                  <a:cubicBezTo>
                    <a:pt x="63" y="169"/>
                    <a:pt x="74" y="178"/>
                    <a:pt x="83" y="169"/>
                  </a:cubicBezTo>
                  <a:cubicBezTo>
                    <a:pt x="85" y="182"/>
                    <a:pt x="74" y="189"/>
                    <a:pt x="62" y="185"/>
                  </a:cubicBezTo>
                  <a:cubicBezTo>
                    <a:pt x="64" y="188"/>
                    <a:pt x="69" y="191"/>
                    <a:pt x="74" y="193"/>
                  </a:cubicBezTo>
                  <a:cubicBezTo>
                    <a:pt x="83" y="197"/>
                    <a:pt x="92" y="193"/>
                    <a:pt x="96" y="186"/>
                  </a:cubicBezTo>
                  <a:cubicBezTo>
                    <a:pt x="105" y="197"/>
                    <a:pt x="101" y="216"/>
                    <a:pt x="85" y="217"/>
                  </a:cubicBezTo>
                  <a:cubicBezTo>
                    <a:pt x="92" y="231"/>
                    <a:pt x="116" y="231"/>
                    <a:pt x="127" y="216"/>
                  </a:cubicBezTo>
                  <a:cubicBezTo>
                    <a:pt x="134" y="206"/>
                    <a:pt x="126" y="199"/>
                    <a:pt x="122" y="195"/>
                  </a:cubicBezTo>
                  <a:cubicBezTo>
                    <a:pt x="112" y="185"/>
                    <a:pt x="112" y="176"/>
                    <a:pt x="119" y="165"/>
                  </a:cubicBezTo>
                  <a:cubicBezTo>
                    <a:pt x="128" y="152"/>
                    <a:pt x="157" y="129"/>
                    <a:pt x="168" y="113"/>
                  </a:cubicBezTo>
                  <a:cubicBezTo>
                    <a:pt x="170" y="116"/>
                    <a:pt x="171" y="119"/>
                    <a:pt x="171" y="120"/>
                  </a:cubicBezTo>
                  <a:cubicBezTo>
                    <a:pt x="181" y="112"/>
                    <a:pt x="193" y="96"/>
                    <a:pt x="197" y="83"/>
                  </a:cubicBezTo>
                  <a:cubicBezTo>
                    <a:pt x="199" y="84"/>
                    <a:pt x="200" y="86"/>
                    <a:pt x="202" y="87"/>
                  </a:cubicBezTo>
                  <a:cubicBezTo>
                    <a:pt x="218" y="67"/>
                    <a:pt x="247" y="19"/>
                    <a:pt x="255" y="0"/>
                  </a:cubicBezTo>
                  <a:cubicBezTo>
                    <a:pt x="273" y="8"/>
                    <a:pt x="272" y="33"/>
                    <a:pt x="267" y="47"/>
                  </a:cubicBezTo>
                  <a:cubicBezTo>
                    <a:pt x="262" y="60"/>
                    <a:pt x="254" y="74"/>
                    <a:pt x="238" y="93"/>
                  </a:cubicBezTo>
                  <a:cubicBezTo>
                    <a:pt x="243" y="89"/>
                    <a:pt x="275" y="56"/>
                    <a:pt x="283" y="52"/>
                  </a:cubicBezTo>
                  <a:cubicBezTo>
                    <a:pt x="295" y="69"/>
                    <a:pt x="286" y="99"/>
                    <a:pt x="263" y="112"/>
                  </a:cubicBezTo>
                  <a:cubicBezTo>
                    <a:pt x="271" y="109"/>
                    <a:pt x="288" y="102"/>
                    <a:pt x="297" y="105"/>
                  </a:cubicBezTo>
                  <a:cubicBezTo>
                    <a:pt x="299" y="124"/>
                    <a:pt x="283" y="137"/>
                    <a:pt x="273" y="144"/>
                  </a:cubicBezTo>
                  <a:cubicBezTo>
                    <a:pt x="283" y="142"/>
                    <a:pt x="293" y="140"/>
                    <a:pt x="304" y="143"/>
                  </a:cubicBezTo>
                  <a:cubicBezTo>
                    <a:pt x="303" y="156"/>
                    <a:pt x="290" y="171"/>
                    <a:pt x="270" y="178"/>
                  </a:cubicBezTo>
                  <a:cubicBezTo>
                    <a:pt x="282" y="177"/>
                    <a:pt x="295" y="178"/>
                    <a:pt x="303" y="183"/>
                  </a:cubicBezTo>
                  <a:cubicBezTo>
                    <a:pt x="301" y="196"/>
                    <a:pt x="286" y="208"/>
                    <a:pt x="267" y="211"/>
                  </a:cubicBezTo>
                  <a:cubicBezTo>
                    <a:pt x="279" y="212"/>
                    <a:pt x="291" y="218"/>
                    <a:pt x="296" y="225"/>
                  </a:cubicBezTo>
                  <a:cubicBezTo>
                    <a:pt x="290" y="234"/>
                    <a:pt x="280" y="241"/>
                    <a:pt x="264" y="240"/>
                  </a:cubicBezTo>
                  <a:cubicBezTo>
                    <a:pt x="272" y="243"/>
                    <a:pt x="280" y="250"/>
                    <a:pt x="284" y="259"/>
                  </a:cubicBezTo>
                  <a:cubicBezTo>
                    <a:pt x="275" y="266"/>
                    <a:pt x="264" y="271"/>
                    <a:pt x="239" y="262"/>
                  </a:cubicBezTo>
                  <a:cubicBezTo>
                    <a:pt x="268" y="274"/>
                    <a:pt x="262" y="280"/>
                    <a:pt x="267" y="292"/>
                  </a:cubicBezTo>
                  <a:cubicBezTo>
                    <a:pt x="261" y="294"/>
                    <a:pt x="257" y="299"/>
                    <a:pt x="243" y="296"/>
                  </a:cubicBezTo>
                  <a:cubicBezTo>
                    <a:pt x="235" y="294"/>
                    <a:pt x="222" y="282"/>
                    <a:pt x="211" y="275"/>
                  </a:cubicBezTo>
                  <a:cubicBezTo>
                    <a:pt x="215" y="278"/>
                    <a:pt x="231" y="290"/>
                    <a:pt x="238" y="297"/>
                  </a:cubicBezTo>
                  <a:cubicBezTo>
                    <a:pt x="246" y="305"/>
                    <a:pt x="241" y="312"/>
                    <a:pt x="241" y="319"/>
                  </a:cubicBezTo>
                  <a:cubicBezTo>
                    <a:pt x="235" y="319"/>
                    <a:pt x="225" y="324"/>
                    <a:pt x="218" y="318"/>
                  </a:cubicBezTo>
                  <a:cubicBezTo>
                    <a:pt x="215" y="316"/>
                    <a:pt x="186" y="279"/>
                    <a:pt x="182" y="275"/>
                  </a:cubicBezTo>
                  <a:cubicBezTo>
                    <a:pt x="183" y="278"/>
                    <a:pt x="202" y="302"/>
                    <a:pt x="210" y="316"/>
                  </a:cubicBezTo>
                  <a:cubicBezTo>
                    <a:pt x="217" y="326"/>
                    <a:pt x="208" y="333"/>
                    <a:pt x="207" y="339"/>
                  </a:cubicBezTo>
                  <a:cubicBezTo>
                    <a:pt x="200" y="337"/>
                    <a:pt x="191" y="341"/>
                    <a:pt x="186" y="332"/>
                  </a:cubicBezTo>
                  <a:cubicBezTo>
                    <a:pt x="181" y="325"/>
                    <a:pt x="167" y="297"/>
                    <a:pt x="161" y="289"/>
                  </a:cubicBezTo>
                  <a:cubicBezTo>
                    <a:pt x="163" y="295"/>
                    <a:pt x="178" y="327"/>
                    <a:pt x="179" y="330"/>
                  </a:cubicBezTo>
                  <a:cubicBezTo>
                    <a:pt x="183" y="340"/>
                    <a:pt x="174" y="342"/>
                    <a:pt x="170" y="349"/>
                  </a:cubicBezTo>
                  <a:cubicBezTo>
                    <a:pt x="165" y="346"/>
                    <a:pt x="155" y="349"/>
                    <a:pt x="151" y="339"/>
                  </a:cubicBezTo>
                  <a:cubicBezTo>
                    <a:pt x="148" y="331"/>
                    <a:pt x="142" y="307"/>
                    <a:pt x="139" y="301"/>
                  </a:cubicBezTo>
                  <a:cubicBezTo>
                    <a:pt x="139" y="308"/>
                    <a:pt x="142" y="317"/>
                    <a:pt x="143" y="328"/>
                  </a:cubicBezTo>
                  <a:cubicBezTo>
                    <a:pt x="145" y="339"/>
                    <a:pt x="135" y="339"/>
                    <a:pt x="129" y="345"/>
                  </a:cubicBezTo>
                  <a:cubicBezTo>
                    <a:pt x="124" y="340"/>
                    <a:pt x="115" y="341"/>
                    <a:pt x="113" y="332"/>
                  </a:cubicBezTo>
                  <a:cubicBezTo>
                    <a:pt x="112" y="323"/>
                    <a:pt x="112" y="303"/>
                    <a:pt x="112" y="303"/>
                  </a:cubicBezTo>
                  <a:cubicBezTo>
                    <a:pt x="110" y="304"/>
                    <a:pt x="109" y="304"/>
                    <a:pt x="108" y="306"/>
                  </a:cubicBezTo>
                  <a:cubicBezTo>
                    <a:pt x="104" y="302"/>
                    <a:pt x="97" y="302"/>
                    <a:pt x="95" y="297"/>
                  </a:cubicBezTo>
                  <a:cubicBezTo>
                    <a:pt x="94" y="297"/>
                    <a:pt x="93" y="298"/>
                    <a:pt x="92" y="298"/>
                  </a:cubicBezTo>
                  <a:cubicBezTo>
                    <a:pt x="84" y="312"/>
                    <a:pt x="84" y="337"/>
                    <a:pt x="95" y="346"/>
                  </a:cubicBezTo>
                  <a:cubicBezTo>
                    <a:pt x="92" y="346"/>
                    <a:pt x="88" y="345"/>
                    <a:pt x="85" y="344"/>
                  </a:cubicBezTo>
                  <a:cubicBezTo>
                    <a:pt x="90" y="354"/>
                    <a:pt x="101" y="358"/>
                    <a:pt x="113" y="353"/>
                  </a:cubicBezTo>
                  <a:cubicBezTo>
                    <a:pt x="113" y="356"/>
                    <a:pt x="113" y="357"/>
                    <a:pt x="112" y="359"/>
                  </a:cubicBezTo>
                  <a:cubicBezTo>
                    <a:pt x="125" y="361"/>
                    <a:pt x="131" y="366"/>
                    <a:pt x="136" y="375"/>
                  </a:cubicBezTo>
                  <a:cubicBezTo>
                    <a:pt x="142" y="386"/>
                    <a:pt x="135" y="401"/>
                    <a:pt x="137" y="407"/>
                  </a:cubicBezTo>
                  <a:cubicBezTo>
                    <a:pt x="139" y="411"/>
                    <a:pt x="143" y="414"/>
                    <a:pt x="151" y="411"/>
                  </a:cubicBezTo>
                  <a:cubicBezTo>
                    <a:pt x="147" y="427"/>
                    <a:pt x="128" y="425"/>
                    <a:pt x="123" y="416"/>
                  </a:cubicBezTo>
                  <a:cubicBezTo>
                    <a:pt x="121" y="423"/>
                    <a:pt x="123" y="431"/>
                    <a:pt x="126" y="435"/>
                  </a:cubicBezTo>
                  <a:cubicBezTo>
                    <a:pt x="120" y="435"/>
                    <a:pt x="115" y="432"/>
                    <a:pt x="112" y="428"/>
                  </a:cubicBezTo>
                  <a:cubicBezTo>
                    <a:pt x="111" y="429"/>
                    <a:pt x="111" y="431"/>
                    <a:pt x="111" y="433"/>
                  </a:cubicBezTo>
                  <a:cubicBezTo>
                    <a:pt x="108" y="431"/>
                    <a:pt x="106" y="429"/>
                    <a:pt x="104" y="427"/>
                  </a:cubicBezTo>
                  <a:cubicBezTo>
                    <a:pt x="104" y="430"/>
                    <a:pt x="103" y="435"/>
                    <a:pt x="104" y="439"/>
                  </a:cubicBezTo>
                  <a:cubicBezTo>
                    <a:pt x="98" y="440"/>
                    <a:pt x="92" y="436"/>
                    <a:pt x="90" y="427"/>
                  </a:cubicBezTo>
                  <a:cubicBezTo>
                    <a:pt x="87" y="431"/>
                    <a:pt x="86" y="432"/>
                    <a:pt x="84" y="438"/>
                  </a:cubicBezTo>
                  <a:cubicBezTo>
                    <a:pt x="81" y="436"/>
                    <a:pt x="80" y="434"/>
                    <a:pt x="80" y="430"/>
                  </a:cubicBezTo>
                  <a:cubicBezTo>
                    <a:pt x="73" y="436"/>
                    <a:pt x="64" y="435"/>
                    <a:pt x="60" y="433"/>
                  </a:cubicBezTo>
                  <a:cubicBezTo>
                    <a:pt x="57" y="432"/>
                    <a:pt x="50" y="427"/>
                    <a:pt x="50" y="419"/>
                  </a:cubicBezTo>
                  <a:cubicBezTo>
                    <a:pt x="56" y="422"/>
                    <a:pt x="69" y="426"/>
                    <a:pt x="70" y="412"/>
                  </a:cubicBezTo>
                  <a:cubicBezTo>
                    <a:pt x="72" y="400"/>
                    <a:pt x="61" y="391"/>
                    <a:pt x="46" y="395"/>
                  </a:cubicBezTo>
                  <a:cubicBezTo>
                    <a:pt x="34" y="398"/>
                    <a:pt x="18" y="421"/>
                    <a:pt x="33" y="431"/>
                  </a:cubicBezTo>
                  <a:cubicBezTo>
                    <a:pt x="40" y="436"/>
                    <a:pt x="51" y="441"/>
                    <a:pt x="50" y="454"/>
                  </a:cubicBezTo>
                  <a:cubicBezTo>
                    <a:pt x="45" y="448"/>
                    <a:pt x="39" y="445"/>
                    <a:pt x="30" y="446"/>
                  </a:cubicBezTo>
                  <a:cubicBezTo>
                    <a:pt x="42" y="455"/>
                    <a:pt x="52" y="456"/>
                    <a:pt x="64" y="463"/>
                  </a:cubicBezTo>
                  <a:cubicBezTo>
                    <a:pt x="75" y="469"/>
                    <a:pt x="84" y="480"/>
                    <a:pt x="92" y="480"/>
                  </a:cubicBezTo>
                  <a:cubicBezTo>
                    <a:pt x="99" y="480"/>
                    <a:pt x="102" y="472"/>
                    <a:pt x="96" y="466"/>
                  </a:cubicBezTo>
                  <a:cubicBezTo>
                    <a:pt x="103" y="465"/>
                    <a:pt x="111" y="470"/>
                    <a:pt x="113" y="477"/>
                  </a:cubicBezTo>
                  <a:cubicBezTo>
                    <a:pt x="117" y="486"/>
                    <a:pt x="114" y="493"/>
                    <a:pt x="108" y="496"/>
                  </a:cubicBezTo>
                  <a:cubicBezTo>
                    <a:pt x="116" y="500"/>
                    <a:pt x="122" y="509"/>
                    <a:pt x="119" y="521"/>
                  </a:cubicBezTo>
                  <a:cubicBezTo>
                    <a:pt x="117" y="530"/>
                    <a:pt x="107" y="530"/>
                    <a:pt x="111" y="542"/>
                  </a:cubicBezTo>
                  <a:cubicBezTo>
                    <a:pt x="105" y="541"/>
                    <a:pt x="102" y="537"/>
                    <a:pt x="100" y="532"/>
                  </a:cubicBezTo>
                  <a:cubicBezTo>
                    <a:pt x="99" y="528"/>
                    <a:pt x="99" y="524"/>
                    <a:pt x="97" y="522"/>
                  </a:cubicBezTo>
                  <a:cubicBezTo>
                    <a:pt x="98" y="530"/>
                    <a:pt x="94" y="541"/>
                    <a:pt x="83" y="546"/>
                  </a:cubicBezTo>
                  <a:cubicBezTo>
                    <a:pt x="77" y="549"/>
                    <a:pt x="66" y="550"/>
                    <a:pt x="58" y="542"/>
                  </a:cubicBezTo>
                  <a:cubicBezTo>
                    <a:pt x="55" y="551"/>
                    <a:pt x="43" y="560"/>
                    <a:pt x="32" y="559"/>
                  </a:cubicBezTo>
                  <a:cubicBezTo>
                    <a:pt x="26" y="559"/>
                    <a:pt x="21" y="557"/>
                    <a:pt x="17" y="555"/>
                  </a:cubicBezTo>
                  <a:cubicBezTo>
                    <a:pt x="14" y="562"/>
                    <a:pt x="7" y="569"/>
                    <a:pt x="0" y="573"/>
                  </a:cubicBezTo>
                  <a:lnTo>
                    <a:pt x="0" y="153"/>
                  </a:lnTo>
                  <a:close/>
                </a:path>
              </a:pathLst>
            </a:custGeom>
            <a:solidFill>
              <a:srgbClr val="000000"/>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506" name="Freeform 1533">
              <a:extLst>
                <a:ext uri="{FF2B5EF4-FFF2-40B4-BE49-F238E27FC236}">
                  <a16:creationId xmlns:a16="http://schemas.microsoft.com/office/drawing/2014/main" id="{B39577E8-1133-41B5-B79B-30CB43287EF1}"/>
                </a:ext>
              </a:extLst>
            </p:cNvPr>
            <p:cNvSpPr>
              <a:spLocks/>
            </p:cNvSpPr>
            <p:nvPr userDrawn="1"/>
          </p:nvSpPr>
          <p:spPr bwMode="auto">
            <a:xfrm>
              <a:off x="331" y="447"/>
              <a:ext cx="7" cy="7"/>
            </a:xfrm>
            <a:custGeom>
              <a:avLst/>
              <a:gdLst>
                <a:gd name="T0" fmla="*/ 0 w 15"/>
                <a:gd name="T1" fmla="*/ 13 h 17"/>
                <a:gd name="T2" fmla="*/ 0 w 15"/>
                <a:gd name="T3" fmla="*/ 13 h 17"/>
                <a:gd name="T4" fmla="*/ 0 w 15"/>
                <a:gd name="T5" fmla="*/ 17 h 17"/>
                <a:gd name="T6" fmla="*/ 15 w 15"/>
                <a:gd name="T7" fmla="*/ 2 h 17"/>
                <a:gd name="T8" fmla="*/ 13 w 15"/>
                <a:gd name="T9" fmla="*/ 0 h 17"/>
                <a:gd name="T10" fmla="*/ 0 w 15"/>
                <a:gd name="T11" fmla="*/ 13 h 17"/>
              </a:gdLst>
              <a:ahLst/>
              <a:cxnLst>
                <a:cxn ang="0">
                  <a:pos x="T0" y="T1"/>
                </a:cxn>
                <a:cxn ang="0">
                  <a:pos x="T2" y="T3"/>
                </a:cxn>
                <a:cxn ang="0">
                  <a:pos x="T4" y="T5"/>
                </a:cxn>
                <a:cxn ang="0">
                  <a:pos x="T6" y="T7"/>
                </a:cxn>
                <a:cxn ang="0">
                  <a:pos x="T8" y="T9"/>
                </a:cxn>
                <a:cxn ang="0">
                  <a:pos x="T10" y="T11"/>
                </a:cxn>
              </a:cxnLst>
              <a:rect l="0" t="0" r="r" b="b"/>
              <a:pathLst>
                <a:path w="15" h="17">
                  <a:moveTo>
                    <a:pt x="0" y="13"/>
                  </a:moveTo>
                  <a:lnTo>
                    <a:pt x="0" y="13"/>
                  </a:lnTo>
                  <a:lnTo>
                    <a:pt x="0" y="17"/>
                  </a:lnTo>
                  <a:cubicBezTo>
                    <a:pt x="4" y="16"/>
                    <a:pt x="13" y="8"/>
                    <a:pt x="15" y="2"/>
                  </a:cubicBezTo>
                  <a:cubicBezTo>
                    <a:pt x="14" y="1"/>
                    <a:pt x="13" y="0"/>
                    <a:pt x="13" y="0"/>
                  </a:cubicBezTo>
                  <a:cubicBezTo>
                    <a:pt x="11" y="5"/>
                    <a:pt x="5" y="13"/>
                    <a:pt x="0" y="13"/>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507" name="Freeform 1534">
              <a:extLst>
                <a:ext uri="{FF2B5EF4-FFF2-40B4-BE49-F238E27FC236}">
                  <a16:creationId xmlns:a16="http://schemas.microsoft.com/office/drawing/2014/main" id="{73BAC500-C874-4CF3-90CE-D2411BBD9E3B}"/>
                </a:ext>
              </a:extLst>
            </p:cNvPr>
            <p:cNvSpPr>
              <a:spLocks/>
            </p:cNvSpPr>
            <p:nvPr userDrawn="1"/>
          </p:nvSpPr>
          <p:spPr bwMode="auto">
            <a:xfrm>
              <a:off x="331" y="398"/>
              <a:ext cx="8" cy="53"/>
            </a:xfrm>
            <a:custGeom>
              <a:avLst/>
              <a:gdLst>
                <a:gd name="T0" fmla="*/ 0 w 18"/>
                <a:gd name="T1" fmla="*/ 108 h 116"/>
                <a:gd name="T2" fmla="*/ 0 w 18"/>
                <a:gd name="T3" fmla="*/ 108 h 116"/>
                <a:gd name="T4" fmla="*/ 0 w 18"/>
                <a:gd name="T5" fmla="*/ 116 h 116"/>
                <a:gd name="T6" fmla="*/ 11 w 18"/>
                <a:gd name="T7" fmla="*/ 104 h 116"/>
                <a:gd name="T8" fmla="*/ 6 w 18"/>
                <a:gd name="T9" fmla="*/ 94 h 116"/>
                <a:gd name="T10" fmla="*/ 12 w 18"/>
                <a:gd name="T11" fmla="*/ 96 h 116"/>
                <a:gd name="T12" fmla="*/ 12 w 18"/>
                <a:gd name="T13" fmla="*/ 71 h 116"/>
                <a:gd name="T14" fmla="*/ 15 w 18"/>
                <a:gd name="T15" fmla="*/ 96 h 116"/>
                <a:gd name="T16" fmla="*/ 16 w 18"/>
                <a:gd name="T17" fmla="*/ 96 h 116"/>
                <a:gd name="T18" fmla="*/ 12 w 18"/>
                <a:gd name="T19" fmla="*/ 45 h 116"/>
                <a:gd name="T20" fmla="*/ 3 w 18"/>
                <a:gd name="T21" fmla="*/ 0 h 116"/>
                <a:gd name="T22" fmla="*/ 1 w 18"/>
                <a:gd name="T23" fmla="*/ 54 h 116"/>
                <a:gd name="T24" fmla="*/ 0 w 18"/>
                <a:gd name="T25" fmla="*/ 108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116">
                  <a:moveTo>
                    <a:pt x="0" y="108"/>
                  </a:moveTo>
                  <a:lnTo>
                    <a:pt x="0" y="108"/>
                  </a:lnTo>
                  <a:lnTo>
                    <a:pt x="0" y="116"/>
                  </a:lnTo>
                  <a:cubicBezTo>
                    <a:pt x="5" y="114"/>
                    <a:pt x="10" y="107"/>
                    <a:pt x="11" y="104"/>
                  </a:cubicBezTo>
                  <a:cubicBezTo>
                    <a:pt x="9" y="101"/>
                    <a:pt x="7" y="97"/>
                    <a:pt x="6" y="94"/>
                  </a:cubicBezTo>
                  <a:cubicBezTo>
                    <a:pt x="9" y="96"/>
                    <a:pt x="10" y="96"/>
                    <a:pt x="12" y="96"/>
                  </a:cubicBezTo>
                  <a:cubicBezTo>
                    <a:pt x="13" y="90"/>
                    <a:pt x="13" y="79"/>
                    <a:pt x="12" y="71"/>
                  </a:cubicBezTo>
                  <a:cubicBezTo>
                    <a:pt x="14" y="76"/>
                    <a:pt x="16" y="89"/>
                    <a:pt x="15" y="96"/>
                  </a:cubicBezTo>
                  <a:cubicBezTo>
                    <a:pt x="15" y="96"/>
                    <a:pt x="16" y="96"/>
                    <a:pt x="16" y="96"/>
                  </a:cubicBezTo>
                  <a:cubicBezTo>
                    <a:pt x="18" y="82"/>
                    <a:pt x="15" y="61"/>
                    <a:pt x="12" y="45"/>
                  </a:cubicBezTo>
                  <a:cubicBezTo>
                    <a:pt x="8" y="28"/>
                    <a:pt x="4" y="17"/>
                    <a:pt x="3" y="0"/>
                  </a:cubicBezTo>
                  <a:cubicBezTo>
                    <a:pt x="0" y="14"/>
                    <a:pt x="0" y="36"/>
                    <a:pt x="1" y="54"/>
                  </a:cubicBezTo>
                  <a:cubicBezTo>
                    <a:pt x="1" y="60"/>
                    <a:pt x="1" y="99"/>
                    <a:pt x="0" y="108"/>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508" name="Freeform 1535">
              <a:extLst>
                <a:ext uri="{FF2B5EF4-FFF2-40B4-BE49-F238E27FC236}">
                  <a16:creationId xmlns:a16="http://schemas.microsoft.com/office/drawing/2014/main" id="{74E69FFD-637F-4074-A36B-A132AE5E8F03}"/>
                </a:ext>
              </a:extLst>
            </p:cNvPr>
            <p:cNvSpPr>
              <a:spLocks/>
            </p:cNvSpPr>
            <p:nvPr userDrawn="1"/>
          </p:nvSpPr>
          <p:spPr bwMode="auto">
            <a:xfrm>
              <a:off x="334" y="393"/>
              <a:ext cx="22" cy="57"/>
            </a:xfrm>
            <a:custGeom>
              <a:avLst/>
              <a:gdLst>
                <a:gd name="T0" fmla="*/ 2 w 50"/>
                <a:gd name="T1" fmla="*/ 0 h 125"/>
                <a:gd name="T2" fmla="*/ 2 w 50"/>
                <a:gd name="T3" fmla="*/ 0 h 125"/>
                <a:gd name="T4" fmla="*/ 13 w 50"/>
                <a:gd name="T5" fmla="*/ 47 h 125"/>
                <a:gd name="T6" fmla="*/ 25 w 50"/>
                <a:gd name="T7" fmla="*/ 84 h 125"/>
                <a:gd name="T8" fmla="*/ 5 w 50"/>
                <a:gd name="T9" fmla="*/ 111 h 125"/>
                <a:gd name="T10" fmla="*/ 19 w 50"/>
                <a:gd name="T11" fmla="*/ 122 h 125"/>
                <a:gd name="T12" fmla="*/ 46 w 50"/>
                <a:gd name="T13" fmla="*/ 112 h 125"/>
                <a:gd name="T14" fmla="*/ 48 w 50"/>
                <a:gd name="T15" fmla="*/ 107 h 125"/>
                <a:gd name="T16" fmla="*/ 39 w 50"/>
                <a:gd name="T17" fmla="*/ 108 h 125"/>
                <a:gd name="T18" fmla="*/ 50 w 50"/>
                <a:gd name="T19" fmla="*/ 89 h 125"/>
                <a:gd name="T20" fmla="*/ 49 w 50"/>
                <a:gd name="T21" fmla="*/ 81 h 125"/>
                <a:gd name="T22" fmla="*/ 38 w 50"/>
                <a:gd name="T23" fmla="*/ 65 h 125"/>
                <a:gd name="T24" fmla="*/ 42 w 50"/>
                <a:gd name="T25" fmla="*/ 66 h 125"/>
                <a:gd name="T26" fmla="*/ 21 w 50"/>
                <a:gd name="T27" fmla="*/ 33 h 125"/>
                <a:gd name="T28" fmla="*/ 2 w 50"/>
                <a:gd name="T29"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 h="125">
                  <a:moveTo>
                    <a:pt x="2" y="0"/>
                  </a:moveTo>
                  <a:lnTo>
                    <a:pt x="2" y="0"/>
                  </a:lnTo>
                  <a:cubicBezTo>
                    <a:pt x="0" y="12"/>
                    <a:pt x="8" y="34"/>
                    <a:pt x="13" y="47"/>
                  </a:cubicBezTo>
                  <a:cubicBezTo>
                    <a:pt x="17" y="59"/>
                    <a:pt x="24" y="69"/>
                    <a:pt x="25" y="84"/>
                  </a:cubicBezTo>
                  <a:cubicBezTo>
                    <a:pt x="26" y="101"/>
                    <a:pt x="20" y="113"/>
                    <a:pt x="5" y="111"/>
                  </a:cubicBezTo>
                  <a:cubicBezTo>
                    <a:pt x="8" y="117"/>
                    <a:pt x="13" y="120"/>
                    <a:pt x="19" y="122"/>
                  </a:cubicBezTo>
                  <a:cubicBezTo>
                    <a:pt x="31" y="125"/>
                    <a:pt x="41" y="119"/>
                    <a:pt x="46" y="112"/>
                  </a:cubicBezTo>
                  <a:cubicBezTo>
                    <a:pt x="47" y="110"/>
                    <a:pt x="48" y="109"/>
                    <a:pt x="48" y="107"/>
                  </a:cubicBezTo>
                  <a:cubicBezTo>
                    <a:pt x="45" y="104"/>
                    <a:pt x="41" y="106"/>
                    <a:pt x="39" y="108"/>
                  </a:cubicBezTo>
                  <a:cubicBezTo>
                    <a:pt x="34" y="97"/>
                    <a:pt x="40" y="91"/>
                    <a:pt x="50" y="89"/>
                  </a:cubicBezTo>
                  <a:cubicBezTo>
                    <a:pt x="50" y="86"/>
                    <a:pt x="50" y="83"/>
                    <a:pt x="49" y="81"/>
                  </a:cubicBezTo>
                  <a:cubicBezTo>
                    <a:pt x="40" y="80"/>
                    <a:pt x="37" y="70"/>
                    <a:pt x="38" y="65"/>
                  </a:cubicBezTo>
                  <a:cubicBezTo>
                    <a:pt x="39" y="66"/>
                    <a:pt x="41" y="66"/>
                    <a:pt x="42" y="66"/>
                  </a:cubicBezTo>
                  <a:cubicBezTo>
                    <a:pt x="39" y="56"/>
                    <a:pt x="29" y="43"/>
                    <a:pt x="21" y="33"/>
                  </a:cubicBezTo>
                  <a:cubicBezTo>
                    <a:pt x="15" y="25"/>
                    <a:pt x="5" y="13"/>
                    <a:pt x="2" y="0"/>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509" name="Freeform 1536">
              <a:extLst>
                <a:ext uri="{FF2B5EF4-FFF2-40B4-BE49-F238E27FC236}">
                  <a16:creationId xmlns:a16="http://schemas.microsoft.com/office/drawing/2014/main" id="{233BD77C-A09D-44A0-84D9-D9FA9BBE8300}"/>
                </a:ext>
              </a:extLst>
            </p:cNvPr>
            <p:cNvSpPr>
              <a:spLocks/>
            </p:cNvSpPr>
            <p:nvPr userDrawn="1"/>
          </p:nvSpPr>
          <p:spPr bwMode="auto">
            <a:xfrm>
              <a:off x="335" y="388"/>
              <a:ext cx="49" cy="58"/>
            </a:xfrm>
            <a:custGeom>
              <a:avLst/>
              <a:gdLst>
                <a:gd name="T0" fmla="*/ 4 w 109"/>
                <a:gd name="T1" fmla="*/ 0 h 127"/>
                <a:gd name="T2" fmla="*/ 4 w 109"/>
                <a:gd name="T3" fmla="*/ 0 h 127"/>
                <a:gd name="T4" fmla="*/ 8 w 109"/>
                <a:gd name="T5" fmla="*/ 20 h 127"/>
                <a:gd name="T6" fmla="*/ 36 w 109"/>
                <a:gd name="T7" fmla="*/ 48 h 127"/>
                <a:gd name="T8" fmla="*/ 50 w 109"/>
                <a:gd name="T9" fmla="*/ 61 h 127"/>
                <a:gd name="T10" fmla="*/ 44 w 109"/>
                <a:gd name="T11" fmla="*/ 81 h 127"/>
                <a:gd name="T12" fmla="*/ 38 w 109"/>
                <a:gd name="T13" fmla="*/ 80 h 127"/>
                <a:gd name="T14" fmla="*/ 43 w 109"/>
                <a:gd name="T15" fmla="*/ 87 h 127"/>
                <a:gd name="T16" fmla="*/ 62 w 109"/>
                <a:gd name="T17" fmla="*/ 82 h 127"/>
                <a:gd name="T18" fmla="*/ 57 w 109"/>
                <a:gd name="T19" fmla="*/ 103 h 127"/>
                <a:gd name="T20" fmla="*/ 38 w 109"/>
                <a:gd name="T21" fmla="*/ 114 h 127"/>
                <a:gd name="T22" fmla="*/ 52 w 109"/>
                <a:gd name="T23" fmla="*/ 118 h 127"/>
                <a:gd name="T24" fmla="*/ 82 w 109"/>
                <a:gd name="T25" fmla="*/ 110 h 127"/>
                <a:gd name="T26" fmla="*/ 84 w 109"/>
                <a:gd name="T27" fmla="*/ 93 h 127"/>
                <a:gd name="T28" fmla="*/ 97 w 109"/>
                <a:gd name="T29" fmla="*/ 114 h 127"/>
                <a:gd name="T30" fmla="*/ 107 w 109"/>
                <a:gd name="T31" fmla="*/ 97 h 127"/>
                <a:gd name="T32" fmla="*/ 87 w 109"/>
                <a:gd name="T33" fmla="*/ 74 h 127"/>
                <a:gd name="T34" fmla="*/ 102 w 109"/>
                <a:gd name="T35" fmla="*/ 65 h 127"/>
                <a:gd name="T36" fmla="*/ 94 w 109"/>
                <a:gd name="T37" fmla="*/ 48 h 127"/>
                <a:gd name="T38" fmla="*/ 75 w 109"/>
                <a:gd name="T39" fmla="*/ 60 h 127"/>
                <a:gd name="T40" fmla="*/ 54 w 109"/>
                <a:gd name="T41" fmla="*/ 43 h 127"/>
                <a:gd name="T42" fmla="*/ 20 w 109"/>
                <a:gd name="T43" fmla="*/ 26 h 127"/>
                <a:gd name="T44" fmla="*/ 4 w 109"/>
                <a:gd name="T45"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9" h="127">
                  <a:moveTo>
                    <a:pt x="4" y="0"/>
                  </a:moveTo>
                  <a:lnTo>
                    <a:pt x="4" y="0"/>
                  </a:lnTo>
                  <a:cubicBezTo>
                    <a:pt x="0" y="8"/>
                    <a:pt x="4" y="15"/>
                    <a:pt x="8" y="20"/>
                  </a:cubicBezTo>
                  <a:cubicBezTo>
                    <a:pt x="15" y="31"/>
                    <a:pt x="26" y="40"/>
                    <a:pt x="36" y="48"/>
                  </a:cubicBezTo>
                  <a:cubicBezTo>
                    <a:pt x="41" y="52"/>
                    <a:pt x="47" y="55"/>
                    <a:pt x="50" y="61"/>
                  </a:cubicBezTo>
                  <a:cubicBezTo>
                    <a:pt x="54" y="68"/>
                    <a:pt x="52" y="80"/>
                    <a:pt x="44" y="81"/>
                  </a:cubicBezTo>
                  <a:cubicBezTo>
                    <a:pt x="41" y="81"/>
                    <a:pt x="40" y="80"/>
                    <a:pt x="38" y="80"/>
                  </a:cubicBezTo>
                  <a:cubicBezTo>
                    <a:pt x="38" y="82"/>
                    <a:pt x="41" y="86"/>
                    <a:pt x="43" y="87"/>
                  </a:cubicBezTo>
                  <a:cubicBezTo>
                    <a:pt x="50" y="92"/>
                    <a:pt x="59" y="86"/>
                    <a:pt x="62" y="82"/>
                  </a:cubicBezTo>
                  <a:cubicBezTo>
                    <a:pt x="70" y="90"/>
                    <a:pt x="66" y="101"/>
                    <a:pt x="57" y="103"/>
                  </a:cubicBezTo>
                  <a:cubicBezTo>
                    <a:pt x="48" y="104"/>
                    <a:pt x="37" y="104"/>
                    <a:pt x="38" y="114"/>
                  </a:cubicBezTo>
                  <a:cubicBezTo>
                    <a:pt x="44" y="111"/>
                    <a:pt x="48" y="115"/>
                    <a:pt x="52" y="118"/>
                  </a:cubicBezTo>
                  <a:cubicBezTo>
                    <a:pt x="64" y="127"/>
                    <a:pt x="77" y="121"/>
                    <a:pt x="82" y="110"/>
                  </a:cubicBezTo>
                  <a:cubicBezTo>
                    <a:pt x="84" y="107"/>
                    <a:pt x="85" y="97"/>
                    <a:pt x="84" y="93"/>
                  </a:cubicBezTo>
                  <a:cubicBezTo>
                    <a:pt x="96" y="98"/>
                    <a:pt x="92" y="109"/>
                    <a:pt x="97" y="114"/>
                  </a:cubicBezTo>
                  <a:cubicBezTo>
                    <a:pt x="98" y="106"/>
                    <a:pt x="106" y="103"/>
                    <a:pt x="107" y="97"/>
                  </a:cubicBezTo>
                  <a:cubicBezTo>
                    <a:pt x="109" y="87"/>
                    <a:pt x="101" y="74"/>
                    <a:pt x="87" y="74"/>
                  </a:cubicBezTo>
                  <a:cubicBezTo>
                    <a:pt x="95" y="74"/>
                    <a:pt x="101" y="71"/>
                    <a:pt x="102" y="65"/>
                  </a:cubicBezTo>
                  <a:cubicBezTo>
                    <a:pt x="103" y="55"/>
                    <a:pt x="98" y="50"/>
                    <a:pt x="94" y="48"/>
                  </a:cubicBezTo>
                  <a:cubicBezTo>
                    <a:pt x="97" y="56"/>
                    <a:pt x="88" y="67"/>
                    <a:pt x="75" y="60"/>
                  </a:cubicBezTo>
                  <a:cubicBezTo>
                    <a:pt x="70" y="57"/>
                    <a:pt x="61" y="47"/>
                    <a:pt x="54" y="43"/>
                  </a:cubicBezTo>
                  <a:cubicBezTo>
                    <a:pt x="41" y="37"/>
                    <a:pt x="33" y="35"/>
                    <a:pt x="20" y="26"/>
                  </a:cubicBezTo>
                  <a:cubicBezTo>
                    <a:pt x="12" y="21"/>
                    <a:pt x="4" y="12"/>
                    <a:pt x="4" y="0"/>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510" name="Freeform 1537">
              <a:extLst>
                <a:ext uri="{FF2B5EF4-FFF2-40B4-BE49-F238E27FC236}">
                  <a16:creationId xmlns:a16="http://schemas.microsoft.com/office/drawing/2014/main" id="{7795B2C0-2B5A-4607-A2C3-B077F9A727E8}"/>
                </a:ext>
              </a:extLst>
            </p:cNvPr>
            <p:cNvSpPr>
              <a:spLocks/>
            </p:cNvSpPr>
            <p:nvPr userDrawn="1"/>
          </p:nvSpPr>
          <p:spPr bwMode="auto">
            <a:xfrm>
              <a:off x="338" y="383"/>
              <a:ext cx="14" cy="16"/>
            </a:xfrm>
            <a:custGeom>
              <a:avLst/>
              <a:gdLst>
                <a:gd name="T0" fmla="*/ 9 w 30"/>
                <a:gd name="T1" fmla="*/ 0 h 34"/>
                <a:gd name="T2" fmla="*/ 9 w 30"/>
                <a:gd name="T3" fmla="*/ 0 h 34"/>
                <a:gd name="T4" fmla="*/ 14 w 30"/>
                <a:gd name="T5" fmla="*/ 30 h 34"/>
                <a:gd name="T6" fmla="*/ 30 w 30"/>
                <a:gd name="T7" fmla="*/ 34 h 34"/>
                <a:gd name="T8" fmla="*/ 16 w 30"/>
                <a:gd name="T9" fmla="*/ 22 h 34"/>
                <a:gd name="T10" fmla="*/ 9 w 30"/>
                <a:gd name="T11" fmla="*/ 0 h 34"/>
              </a:gdLst>
              <a:ahLst/>
              <a:cxnLst>
                <a:cxn ang="0">
                  <a:pos x="T0" y="T1"/>
                </a:cxn>
                <a:cxn ang="0">
                  <a:pos x="T2" y="T3"/>
                </a:cxn>
                <a:cxn ang="0">
                  <a:pos x="T4" y="T5"/>
                </a:cxn>
                <a:cxn ang="0">
                  <a:pos x="T6" y="T7"/>
                </a:cxn>
                <a:cxn ang="0">
                  <a:pos x="T8" y="T9"/>
                </a:cxn>
                <a:cxn ang="0">
                  <a:pos x="T10" y="T11"/>
                </a:cxn>
              </a:cxnLst>
              <a:rect l="0" t="0" r="r" b="b"/>
              <a:pathLst>
                <a:path w="30" h="34">
                  <a:moveTo>
                    <a:pt x="9" y="0"/>
                  </a:moveTo>
                  <a:lnTo>
                    <a:pt x="9" y="0"/>
                  </a:lnTo>
                  <a:cubicBezTo>
                    <a:pt x="0" y="15"/>
                    <a:pt x="5" y="31"/>
                    <a:pt x="14" y="30"/>
                  </a:cubicBezTo>
                  <a:cubicBezTo>
                    <a:pt x="22" y="30"/>
                    <a:pt x="24" y="30"/>
                    <a:pt x="30" y="34"/>
                  </a:cubicBezTo>
                  <a:cubicBezTo>
                    <a:pt x="27" y="27"/>
                    <a:pt x="18" y="24"/>
                    <a:pt x="16" y="22"/>
                  </a:cubicBezTo>
                  <a:cubicBezTo>
                    <a:pt x="10" y="18"/>
                    <a:pt x="7" y="14"/>
                    <a:pt x="9" y="0"/>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511" name="Freeform 1538">
              <a:extLst>
                <a:ext uri="{FF2B5EF4-FFF2-40B4-BE49-F238E27FC236}">
                  <a16:creationId xmlns:a16="http://schemas.microsoft.com/office/drawing/2014/main" id="{96AF9242-3E44-40F9-8C1D-E3D83EEA697C}"/>
                </a:ext>
              </a:extLst>
            </p:cNvPr>
            <p:cNvSpPr>
              <a:spLocks/>
            </p:cNvSpPr>
            <p:nvPr userDrawn="1"/>
          </p:nvSpPr>
          <p:spPr bwMode="auto">
            <a:xfrm>
              <a:off x="377" y="377"/>
              <a:ext cx="4" cy="14"/>
            </a:xfrm>
            <a:custGeom>
              <a:avLst/>
              <a:gdLst>
                <a:gd name="T0" fmla="*/ 5 w 10"/>
                <a:gd name="T1" fmla="*/ 0 h 31"/>
                <a:gd name="T2" fmla="*/ 5 w 10"/>
                <a:gd name="T3" fmla="*/ 0 h 31"/>
                <a:gd name="T4" fmla="*/ 5 w 10"/>
                <a:gd name="T5" fmla="*/ 12 h 31"/>
                <a:gd name="T6" fmla="*/ 0 w 10"/>
                <a:gd name="T7" fmla="*/ 8 h 31"/>
                <a:gd name="T8" fmla="*/ 1 w 10"/>
                <a:gd name="T9" fmla="*/ 25 h 31"/>
                <a:gd name="T10" fmla="*/ 7 w 10"/>
                <a:gd name="T11" fmla="*/ 31 h 31"/>
                <a:gd name="T12" fmla="*/ 8 w 10"/>
                <a:gd name="T13" fmla="*/ 26 h 31"/>
                <a:gd name="T14" fmla="*/ 10 w 10"/>
                <a:gd name="T15" fmla="*/ 9 h 31"/>
                <a:gd name="T16" fmla="*/ 5 w 10"/>
                <a:gd name="T1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31">
                  <a:moveTo>
                    <a:pt x="5" y="0"/>
                  </a:moveTo>
                  <a:lnTo>
                    <a:pt x="5" y="0"/>
                  </a:lnTo>
                  <a:cubicBezTo>
                    <a:pt x="6" y="5"/>
                    <a:pt x="6" y="8"/>
                    <a:pt x="5" y="12"/>
                  </a:cubicBezTo>
                  <a:cubicBezTo>
                    <a:pt x="4" y="11"/>
                    <a:pt x="2" y="9"/>
                    <a:pt x="0" y="8"/>
                  </a:cubicBezTo>
                  <a:cubicBezTo>
                    <a:pt x="1" y="12"/>
                    <a:pt x="1" y="20"/>
                    <a:pt x="1" y="25"/>
                  </a:cubicBezTo>
                  <a:cubicBezTo>
                    <a:pt x="2" y="26"/>
                    <a:pt x="4" y="29"/>
                    <a:pt x="7" y="31"/>
                  </a:cubicBezTo>
                  <a:cubicBezTo>
                    <a:pt x="7" y="31"/>
                    <a:pt x="7" y="28"/>
                    <a:pt x="8" y="26"/>
                  </a:cubicBezTo>
                  <a:cubicBezTo>
                    <a:pt x="5" y="20"/>
                    <a:pt x="6" y="14"/>
                    <a:pt x="10" y="9"/>
                  </a:cubicBezTo>
                  <a:cubicBezTo>
                    <a:pt x="9" y="8"/>
                    <a:pt x="6" y="2"/>
                    <a:pt x="5" y="0"/>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512" name="Freeform 1539">
              <a:extLst>
                <a:ext uri="{FF2B5EF4-FFF2-40B4-BE49-F238E27FC236}">
                  <a16:creationId xmlns:a16="http://schemas.microsoft.com/office/drawing/2014/main" id="{83657AB6-7DA0-40C3-816F-33C4ECBD2112}"/>
                </a:ext>
              </a:extLst>
            </p:cNvPr>
            <p:cNvSpPr>
              <a:spLocks/>
            </p:cNvSpPr>
            <p:nvPr userDrawn="1"/>
          </p:nvSpPr>
          <p:spPr bwMode="auto">
            <a:xfrm>
              <a:off x="371" y="377"/>
              <a:ext cx="6" cy="17"/>
            </a:xfrm>
            <a:custGeom>
              <a:avLst/>
              <a:gdLst>
                <a:gd name="T0" fmla="*/ 5 w 15"/>
                <a:gd name="T1" fmla="*/ 1 h 37"/>
                <a:gd name="T2" fmla="*/ 5 w 15"/>
                <a:gd name="T3" fmla="*/ 1 h 37"/>
                <a:gd name="T4" fmla="*/ 0 w 15"/>
                <a:gd name="T5" fmla="*/ 0 h 37"/>
                <a:gd name="T6" fmla="*/ 4 w 15"/>
                <a:gd name="T7" fmla="*/ 12 h 37"/>
                <a:gd name="T8" fmla="*/ 13 w 15"/>
                <a:gd name="T9" fmla="*/ 37 h 37"/>
                <a:gd name="T10" fmla="*/ 13 w 15"/>
                <a:gd name="T11" fmla="*/ 31 h 37"/>
                <a:gd name="T12" fmla="*/ 13 w 15"/>
                <a:gd name="T13" fmla="*/ 6 h 37"/>
                <a:gd name="T14" fmla="*/ 8 w 15"/>
                <a:gd name="T15" fmla="*/ 2 h 37"/>
                <a:gd name="T16" fmla="*/ 9 w 15"/>
                <a:gd name="T17" fmla="*/ 19 h 37"/>
                <a:gd name="T18" fmla="*/ 5 w 15"/>
                <a:gd name="T19" fmla="*/ 1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37">
                  <a:moveTo>
                    <a:pt x="5" y="1"/>
                  </a:moveTo>
                  <a:lnTo>
                    <a:pt x="5" y="1"/>
                  </a:lnTo>
                  <a:cubicBezTo>
                    <a:pt x="3" y="0"/>
                    <a:pt x="1" y="0"/>
                    <a:pt x="0" y="0"/>
                  </a:cubicBezTo>
                  <a:cubicBezTo>
                    <a:pt x="2" y="4"/>
                    <a:pt x="4" y="8"/>
                    <a:pt x="4" y="12"/>
                  </a:cubicBezTo>
                  <a:cubicBezTo>
                    <a:pt x="6" y="23"/>
                    <a:pt x="2" y="33"/>
                    <a:pt x="13" y="37"/>
                  </a:cubicBezTo>
                  <a:cubicBezTo>
                    <a:pt x="13" y="37"/>
                    <a:pt x="13" y="32"/>
                    <a:pt x="13" y="31"/>
                  </a:cubicBezTo>
                  <a:cubicBezTo>
                    <a:pt x="15" y="21"/>
                    <a:pt x="14" y="12"/>
                    <a:pt x="13" y="6"/>
                  </a:cubicBezTo>
                  <a:cubicBezTo>
                    <a:pt x="11" y="5"/>
                    <a:pt x="9" y="3"/>
                    <a:pt x="8" y="2"/>
                  </a:cubicBezTo>
                  <a:cubicBezTo>
                    <a:pt x="10" y="7"/>
                    <a:pt x="11" y="14"/>
                    <a:pt x="9" y="19"/>
                  </a:cubicBezTo>
                  <a:cubicBezTo>
                    <a:pt x="8" y="12"/>
                    <a:pt x="8" y="7"/>
                    <a:pt x="5" y="1"/>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513" name="Freeform 1540">
              <a:extLst>
                <a:ext uri="{FF2B5EF4-FFF2-40B4-BE49-F238E27FC236}">
                  <a16:creationId xmlns:a16="http://schemas.microsoft.com/office/drawing/2014/main" id="{383D05FE-A99A-42A1-894B-48C2A730B388}"/>
                </a:ext>
              </a:extLst>
            </p:cNvPr>
            <p:cNvSpPr>
              <a:spLocks/>
            </p:cNvSpPr>
            <p:nvPr userDrawn="1"/>
          </p:nvSpPr>
          <p:spPr bwMode="auto">
            <a:xfrm>
              <a:off x="365" y="374"/>
              <a:ext cx="7" cy="19"/>
            </a:xfrm>
            <a:custGeom>
              <a:avLst/>
              <a:gdLst>
                <a:gd name="T0" fmla="*/ 0 w 16"/>
                <a:gd name="T1" fmla="*/ 0 h 42"/>
                <a:gd name="T2" fmla="*/ 0 w 16"/>
                <a:gd name="T3" fmla="*/ 0 h 42"/>
                <a:gd name="T4" fmla="*/ 9 w 16"/>
                <a:gd name="T5" fmla="*/ 24 h 42"/>
                <a:gd name="T6" fmla="*/ 7 w 16"/>
                <a:gd name="T7" fmla="*/ 42 h 42"/>
                <a:gd name="T8" fmla="*/ 15 w 16"/>
                <a:gd name="T9" fmla="*/ 27 h 42"/>
                <a:gd name="T10" fmla="*/ 0 w 16"/>
                <a:gd name="T11" fmla="*/ 0 h 42"/>
              </a:gdLst>
              <a:ahLst/>
              <a:cxnLst>
                <a:cxn ang="0">
                  <a:pos x="T0" y="T1"/>
                </a:cxn>
                <a:cxn ang="0">
                  <a:pos x="T2" y="T3"/>
                </a:cxn>
                <a:cxn ang="0">
                  <a:pos x="T4" y="T5"/>
                </a:cxn>
                <a:cxn ang="0">
                  <a:pos x="T6" y="T7"/>
                </a:cxn>
                <a:cxn ang="0">
                  <a:pos x="T8" y="T9"/>
                </a:cxn>
                <a:cxn ang="0">
                  <a:pos x="T10" y="T11"/>
                </a:cxn>
              </a:cxnLst>
              <a:rect l="0" t="0" r="r" b="b"/>
              <a:pathLst>
                <a:path w="16" h="42">
                  <a:moveTo>
                    <a:pt x="0" y="0"/>
                  </a:moveTo>
                  <a:lnTo>
                    <a:pt x="0" y="0"/>
                  </a:lnTo>
                  <a:cubicBezTo>
                    <a:pt x="7" y="7"/>
                    <a:pt x="10" y="15"/>
                    <a:pt x="9" y="24"/>
                  </a:cubicBezTo>
                  <a:cubicBezTo>
                    <a:pt x="8" y="31"/>
                    <a:pt x="4" y="33"/>
                    <a:pt x="7" y="42"/>
                  </a:cubicBezTo>
                  <a:cubicBezTo>
                    <a:pt x="8" y="37"/>
                    <a:pt x="14" y="34"/>
                    <a:pt x="15" y="27"/>
                  </a:cubicBezTo>
                  <a:cubicBezTo>
                    <a:pt x="16" y="14"/>
                    <a:pt x="9" y="4"/>
                    <a:pt x="0" y="0"/>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514" name="Freeform 1541">
              <a:extLst>
                <a:ext uri="{FF2B5EF4-FFF2-40B4-BE49-F238E27FC236}">
                  <a16:creationId xmlns:a16="http://schemas.microsoft.com/office/drawing/2014/main" id="{D59547FF-7428-471F-BABA-35D86383FA03}"/>
                </a:ext>
              </a:extLst>
            </p:cNvPr>
            <p:cNvSpPr>
              <a:spLocks/>
            </p:cNvSpPr>
            <p:nvPr userDrawn="1"/>
          </p:nvSpPr>
          <p:spPr bwMode="auto">
            <a:xfrm>
              <a:off x="337" y="372"/>
              <a:ext cx="9" cy="21"/>
            </a:xfrm>
            <a:custGeom>
              <a:avLst/>
              <a:gdLst>
                <a:gd name="T0" fmla="*/ 21 w 21"/>
                <a:gd name="T1" fmla="*/ 0 h 46"/>
                <a:gd name="T2" fmla="*/ 21 w 21"/>
                <a:gd name="T3" fmla="*/ 0 h 46"/>
                <a:gd name="T4" fmla="*/ 7 w 21"/>
                <a:gd name="T5" fmla="*/ 16 h 46"/>
                <a:gd name="T6" fmla="*/ 5 w 21"/>
                <a:gd name="T7" fmla="*/ 46 h 46"/>
                <a:gd name="T8" fmla="*/ 15 w 21"/>
                <a:gd name="T9" fmla="*/ 21 h 46"/>
                <a:gd name="T10" fmla="*/ 21 w 21"/>
                <a:gd name="T11" fmla="*/ 0 h 46"/>
              </a:gdLst>
              <a:ahLst/>
              <a:cxnLst>
                <a:cxn ang="0">
                  <a:pos x="T0" y="T1"/>
                </a:cxn>
                <a:cxn ang="0">
                  <a:pos x="T2" y="T3"/>
                </a:cxn>
                <a:cxn ang="0">
                  <a:pos x="T4" y="T5"/>
                </a:cxn>
                <a:cxn ang="0">
                  <a:pos x="T6" y="T7"/>
                </a:cxn>
                <a:cxn ang="0">
                  <a:pos x="T8" y="T9"/>
                </a:cxn>
                <a:cxn ang="0">
                  <a:pos x="T10" y="T11"/>
                </a:cxn>
              </a:cxnLst>
              <a:rect l="0" t="0" r="r" b="b"/>
              <a:pathLst>
                <a:path w="21" h="46">
                  <a:moveTo>
                    <a:pt x="21" y="0"/>
                  </a:moveTo>
                  <a:lnTo>
                    <a:pt x="21" y="0"/>
                  </a:lnTo>
                  <a:cubicBezTo>
                    <a:pt x="16" y="9"/>
                    <a:pt x="9" y="15"/>
                    <a:pt x="7" y="16"/>
                  </a:cubicBezTo>
                  <a:cubicBezTo>
                    <a:pt x="2" y="30"/>
                    <a:pt x="0" y="37"/>
                    <a:pt x="5" y="46"/>
                  </a:cubicBezTo>
                  <a:cubicBezTo>
                    <a:pt x="5" y="33"/>
                    <a:pt x="9" y="27"/>
                    <a:pt x="15" y="21"/>
                  </a:cubicBezTo>
                  <a:cubicBezTo>
                    <a:pt x="16" y="18"/>
                    <a:pt x="20" y="5"/>
                    <a:pt x="21" y="0"/>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515" name="Freeform 1542">
              <a:extLst>
                <a:ext uri="{FF2B5EF4-FFF2-40B4-BE49-F238E27FC236}">
                  <a16:creationId xmlns:a16="http://schemas.microsoft.com/office/drawing/2014/main" id="{CFC72B5E-5F28-47D3-97AB-6586F214E361}"/>
                </a:ext>
              </a:extLst>
            </p:cNvPr>
            <p:cNvSpPr>
              <a:spLocks/>
            </p:cNvSpPr>
            <p:nvPr userDrawn="1"/>
          </p:nvSpPr>
          <p:spPr bwMode="auto">
            <a:xfrm>
              <a:off x="352" y="372"/>
              <a:ext cx="19" cy="21"/>
            </a:xfrm>
            <a:custGeom>
              <a:avLst/>
              <a:gdLst>
                <a:gd name="T0" fmla="*/ 18 w 44"/>
                <a:gd name="T1" fmla="*/ 0 h 47"/>
                <a:gd name="T2" fmla="*/ 18 w 44"/>
                <a:gd name="T3" fmla="*/ 0 h 47"/>
                <a:gd name="T4" fmla="*/ 0 w 44"/>
                <a:gd name="T5" fmla="*/ 4 h 47"/>
                <a:gd name="T6" fmla="*/ 28 w 44"/>
                <a:gd name="T7" fmla="*/ 21 h 47"/>
                <a:gd name="T8" fmla="*/ 12 w 44"/>
                <a:gd name="T9" fmla="*/ 38 h 47"/>
                <a:gd name="T10" fmla="*/ 23 w 44"/>
                <a:gd name="T11" fmla="*/ 40 h 47"/>
                <a:gd name="T12" fmla="*/ 9 w 44"/>
                <a:gd name="T13" fmla="*/ 37 h 47"/>
                <a:gd name="T14" fmla="*/ 33 w 44"/>
                <a:gd name="T15" fmla="*/ 38 h 47"/>
                <a:gd name="T16" fmla="*/ 18 w 44"/>
                <a:gd name="T1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47">
                  <a:moveTo>
                    <a:pt x="18" y="0"/>
                  </a:moveTo>
                  <a:lnTo>
                    <a:pt x="18" y="0"/>
                  </a:lnTo>
                  <a:cubicBezTo>
                    <a:pt x="13" y="0"/>
                    <a:pt x="5" y="1"/>
                    <a:pt x="0" y="4"/>
                  </a:cubicBezTo>
                  <a:cubicBezTo>
                    <a:pt x="17" y="2"/>
                    <a:pt x="26" y="9"/>
                    <a:pt x="28" y="21"/>
                  </a:cubicBezTo>
                  <a:cubicBezTo>
                    <a:pt x="29" y="29"/>
                    <a:pt x="24" y="39"/>
                    <a:pt x="12" y="38"/>
                  </a:cubicBezTo>
                  <a:cubicBezTo>
                    <a:pt x="13" y="39"/>
                    <a:pt x="17" y="41"/>
                    <a:pt x="23" y="40"/>
                  </a:cubicBezTo>
                  <a:cubicBezTo>
                    <a:pt x="17" y="43"/>
                    <a:pt x="12" y="40"/>
                    <a:pt x="9" y="37"/>
                  </a:cubicBezTo>
                  <a:cubicBezTo>
                    <a:pt x="12" y="45"/>
                    <a:pt x="26" y="47"/>
                    <a:pt x="33" y="38"/>
                  </a:cubicBezTo>
                  <a:cubicBezTo>
                    <a:pt x="44" y="24"/>
                    <a:pt x="33" y="2"/>
                    <a:pt x="18" y="0"/>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516" name="Freeform 1543">
              <a:extLst>
                <a:ext uri="{FF2B5EF4-FFF2-40B4-BE49-F238E27FC236}">
                  <a16:creationId xmlns:a16="http://schemas.microsoft.com/office/drawing/2014/main" id="{6174C865-DDBE-4FF6-BDFD-F79D68D8B073}"/>
                </a:ext>
              </a:extLst>
            </p:cNvPr>
            <p:cNvSpPr>
              <a:spLocks/>
            </p:cNvSpPr>
            <p:nvPr userDrawn="1"/>
          </p:nvSpPr>
          <p:spPr bwMode="auto">
            <a:xfrm>
              <a:off x="331" y="370"/>
              <a:ext cx="10" cy="27"/>
            </a:xfrm>
            <a:custGeom>
              <a:avLst/>
              <a:gdLst>
                <a:gd name="T0" fmla="*/ 0 w 21"/>
                <a:gd name="T1" fmla="*/ 50 h 60"/>
                <a:gd name="T2" fmla="*/ 0 w 21"/>
                <a:gd name="T3" fmla="*/ 50 h 60"/>
                <a:gd name="T4" fmla="*/ 0 w 21"/>
                <a:gd name="T5" fmla="*/ 60 h 60"/>
                <a:gd name="T6" fmla="*/ 21 w 21"/>
                <a:gd name="T7" fmla="*/ 0 h 60"/>
                <a:gd name="T8" fmla="*/ 10 w 21"/>
                <a:gd name="T9" fmla="*/ 26 h 60"/>
                <a:gd name="T10" fmla="*/ 1 w 21"/>
                <a:gd name="T11" fmla="*/ 41 h 60"/>
                <a:gd name="T12" fmla="*/ 0 w 21"/>
                <a:gd name="T13" fmla="*/ 50 h 60"/>
              </a:gdLst>
              <a:ahLst/>
              <a:cxnLst>
                <a:cxn ang="0">
                  <a:pos x="T0" y="T1"/>
                </a:cxn>
                <a:cxn ang="0">
                  <a:pos x="T2" y="T3"/>
                </a:cxn>
                <a:cxn ang="0">
                  <a:pos x="T4" y="T5"/>
                </a:cxn>
                <a:cxn ang="0">
                  <a:pos x="T6" y="T7"/>
                </a:cxn>
                <a:cxn ang="0">
                  <a:pos x="T8" y="T9"/>
                </a:cxn>
                <a:cxn ang="0">
                  <a:pos x="T10" y="T11"/>
                </a:cxn>
                <a:cxn ang="0">
                  <a:pos x="T12" y="T13"/>
                </a:cxn>
              </a:cxnLst>
              <a:rect l="0" t="0" r="r" b="b"/>
              <a:pathLst>
                <a:path w="21" h="60">
                  <a:moveTo>
                    <a:pt x="0" y="50"/>
                  </a:moveTo>
                  <a:lnTo>
                    <a:pt x="0" y="50"/>
                  </a:lnTo>
                  <a:lnTo>
                    <a:pt x="0" y="60"/>
                  </a:lnTo>
                  <a:cubicBezTo>
                    <a:pt x="8" y="44"/>
                    <a:pt x="21" y="27"/>
                    <a:pt x="21" y="0"/>
                  </a:cubicBezTo>
                  <a:cubicBezTo>
                    <a:pt x="19" y="10"/>
                    <a:pt x="15" y="18"/>
                    <a:pt x="10" y="26"/>
                  </a:cubicBezTo>
                  <a:cubicBezTo>
                    <a:pt x="8" y="30"/>
                    <a:pt x="2" y="35"/>
                    <a:pt x="1" y="41"/>
                  </a:cubicBezTo>
                  <a:cubicBezTo>
                    <a:pt x="0" y="44"/>
                    <a:pt x="1" y="47"/>
                    <a:pt x="0" y="50"/>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517" name="Freeform 1544">
              <a:extLst>
                <a:ext uri="{FF2B5EF4-FFF2-40B4-BE49-F238E27FC236}">
                  <a16:creationId xmlns:a16="http://schemas.microsoft.com/office/drawing/2014/main" id="{D3F9E285-038A-43F5-8FA4-2B0E6FBD336B}"/>
                </a:ext>
              </a:extLst>
            </p:cNvPr>
            <p:cNvSpPr>
              <a:spLocks/>
            </p:cNvSpPr>
            <p:nvPr userDrawn="1"/>
          </p:nvSpPr>
          <p:spPr bwMode="auto">
            <a:xfrm>
              <a:off x="367" y="369"/>
              <a:ext cx="12" cy="11"/>
            </a:xfrm>
            <a:custGeom>
              <a:avLst/>
              <a:gdLst>
                <a:gd name="T0" fmla="*/ 5 w 25"/>
                <a:gd name="T1" fmla="*/ 0 h 24"/>
                <a:gd name="T2" fmla="*/ 5 w 25"/>
                <a:gd name="T3" fmla="*/ 0 h 24"/>
                <a:gd name="T4" fmla="*/ 17 w 25"/>
                <a:gd name="T5" fmla="*/ 12 h 24"/>
                <a:gd name="T6" fmla="*/ 0 w 25"/>
                <a:gd name="T7" fmla="*/ 3 h 24"/>
                <a:gd name="T8" fmla="*/ 9 w 25"/>
                <a:gd name="T9" fmla="*/ 15 h 24"/>
                <a:gd name="T10" fmla="*/ 25 w 25"/>
                <a:gd name="T11" fmla="*/ 24 h 24"/>
                <a:gd name="T12" fmla="*/ 5 w 25"/>
                <a:gd name="T13" fmla="*/ 0 h 24"/>
              </a:gdLst>
              <a:ahLst/>
              <a:cxnLst>
                <a:cxn ang="0">
                  <a:pos x="T0" y="T1"/>
                </a:cxn>
                <a:cxn ang="0">
                  <a:pos x="T2" y="T3"/>
                </a:cxn>
                <a:cxn ang="0">
                  <a:pos x="T4" y="T5"/>
                </a:cxn>
                <a:cxn ang="0">
                  <a:pos x="T6" y="T7"/>
                </a:cxn>
                <a:cxn ang="0">
                  <a:pos x="T8" y="T9"/>
                </a:cxn>
                <a:cxn ang="0">
                  <a:pos x="T10" y="T11"/>
                </a:cxn>
                <a:cxn ang="0">
                  <a:pos x="T12" y="T13"/>
                </a:cxn>
              </a:cxnLst>
              <a:rect l="0" t="0" r="r" b="b"/>
              <a:pathLst>
                <a:path w="25" h="24">
                  <a:moveTo>
                    <a:pt x="5" y="0"/>
                  </a:moveTo>
                  <a:lnTo>
                    <a:pt x="5" y="0"/>
                  </a:lnTo>
                  <a:cubicBezTo>
                    <a:pt x="7" y="2"/>
                    <a:pt x="14" y="8"/>
                    <a:pt x="17" y="12"/>
                  </a:cubicBezTo>
                  <a:cubicBezTo>
                    <a:pt x="12" y="10"/>
                    <a:pt x="6" y="5"/>
                    <a:pt x="0" y="3"/>
                  </a:cubicBezTo>
                  <a:cubicBezTo>
                    <a:pt x="1" y="4"/>
                    <a:pt x="8" y="14"/>
                    <a:pt x="9" y="15"/>
                  </a:cubicBezTo>
                  <a:cubicBezTo>
                    <a:pt x="15" y="17"/>
                    <a:pt x="21" y="20"/>
                    <a:pt x="25" y="24"/>
                  </a:cubicBezTo>
                  <a:cubicBezTo>
                    <a:pt x="25" y="7"/>
                    <a:pt x="18" y="2"/>
                    <a:pt x="5" y="0"/>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518" name="Freeform 1545">
              <a:extLst>
                <a:ext uri="{FF2B5EF4-FFF2-40B4-BE49-F238E27FC236}">
                  <a16:creationId xmlns:a16="http://schemas.microsoft.com/office/drawing/2014/main" id="{59EC1BFE-95D5-4A00-9A9E-17DFF571B0F7}"/>
                </a:ext>
              </a:extLst>
            </p:cNvPr>
            <p:cNvSpPr>
              <a:spLocks/>
            </p:cNvSpPr>
            <p:nvPr userDrawn="1"/>
          </p:nvSpPr>
          <p:spPr bwMode="auto">
            <a:xfrm>
              <a:off x="376" y="369"/>
              <a:ext cx="4" cy="3"/>
            </a:xfrm>
            <a:custGeom>
              <a:avLst/>
              <a:gdLst>
                <a:gd name="T0" fmla="*/ 5 w 8"/>
                <a:gd name="T1" fmla="*/ 1 h 6"/>
                <a:gd name="T2" fmla="*/ 5 w 8"/>
                <a:gd name="T3" fmla="*/ 1 h 6"/>
                <a:gd name="T4" fmla="*/ 0 w 8"/>
                <a:gd name="T5" fmla="*/ 0 h 6"/>
                <a:gd name="T6" fmla="*/ 8 w 8"/>
                <a:gd name="T7" fmla="*/ 6 h 6"/>
                <a:gd name="T8" fmla="*/ 5 w 8"/>
                <a:gd name="T9" fmla="*/ 1 h 6"/>
              </a:gdLst>
              <a:ahLst/>
              <a:cxnLst>
                <a:cxn ang="0">
                  <a:pos x="T0" y="T1"/>
                </a:cxn>
                <a:cxn ang="0">
                  <a:pos x="T2" y="T3"/>
                </a:cxn>
                <a:cxn ang="0">
                  <a:pos x="T4" y="T5"/>
                </a:cxn>
                <a:cxn ang="0">
                  <a:pos x="T6" y="T7"/>
                </a:cxn>
                <a:cxn ang="0">
                  <a:pos x="T8" y="T9"/>
                </a:cxn>
              </a:cxnLst>
              <a:rect l="0" t="0" r="r" b="b"/>
              <a:pathLst>
                <a:path w="8" h="6">
                  <a:moveTo>
                    <a:pt x="5" y="1"/>
                  </a:moveTo>
                  <a:lnTo>
                    <a:pt x="5" y="1"/>
                  </a:lnTo>
                  <a:lnTo>
                    <a:pt x="0" y="0"/>
                  </a:lnTo>
                  <a:lnTo>
                    <a:pt x="8" y="6"/>
                  </a:lnTo>
                  <a:lnTo>
                    <a:pt x="5" y="1"/>
                  </a:ln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519" name="Freeform 1546">
              <a:extLst>
                <a:ext uri="{FF2B5EF4-FFF2-40B4-BE49-F238E27FC236}">
                  <a16:creationId xmlns:a16="http://schemas.microsoft.com/office/drawing/2014/main" id="{D4AD84A3-5EB6-45F9-B507-7089A470E0CB}"/>
                </a:ext>
              </a:extLst>
            </p:cNvPr>
            <p:cNvSpPr>
              <a:spLocks/>
            </p:cNvSpPr>
            <p:nvPr userDrawn="1"/>
          </p:nvSpPr>
          <p:spPr bwMode="auto">
            <a:xfrm>
              <a:off x="375" y="370"/>
              <a:ext cx="11" cy="12"/>
            </a:xfrm>
            <a:custGeom>
              <a:avLst/>
              <a:gdLst>
                <a:gd name="T0" fmla="*/ 20 w 24"/>
                <a:gd name="T1" fmla="*/ 3 h 27"/>
                <a:gd name="T2" fmla="*/ 20 w 24"/>
                <a:gd name="T3" fmla="*/ 3 h 27"/>
                <a:gd name="T4" fmla="*/ 10 w 24"/>
                <a:gd name="T5" fmla="*/ 0 h 27"/>
                <a:gd name="T6" fmla="*/ 16 w 24"/>
                <a:gd name="T7" fmla="*/ 10 h 27"/>
                <a:gd name="T8" fmla="*/ 5 w 24"/>
                <a:gd name="T9" fmla="*/ 0 h 27"/>
                <a:gd name="T10" fmla="*/ 0 w 24"/>
                <a:gd name="T11" fmla="*/ 1 h 27"/>
                <a:gd name="T12" fmla="*/ 16 w 24"/>
                <a:gd name="T13" fmla="*/ 27 h 27"/>
                <a:gd name="T14" fmla="*/ 20 w 24"/>
                <a:gd name="T15" fmla="*/ 3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27">
                  <a:moveTo>
                    <a:pt x="20" y="3"/>
                  </a:moveTo>
                  <a:lnTo>
                    <a:pt x="20" y="3"/>
                  </a:lnTo>
                  <a:cubicBezTo>
                    <a:pt x="17" y="2"/>
                    <a:pt x="10" y="0"/>
                    <a:pt x="10" y="0"/>
                  </a:cubicBezTo>
                  <a:cubicBezTo>
                    <a:pt x="12" y="1"/>
                    <a:pt x="14" y="5"/>
                    <a:pt x="16" y="10"/>
                  </a:cubicBezTo>
                  <a:cubicBezTo>
                    <a:pt x="13" y="6"/>
                    <a:pt x="7" y="2"/>
                    <a:pt x="5" y="0"/>
                  </a:cubicBezTo>
                  <a:cubicBezTo>
                    <a:pt x="3" y="1"/>
                    <a:pt x="1" y="0"/>
                    <a:pt x="0" y="1"/>
                  </a:cubicBezTo>
                  <a:cubicBezTo>
                    <a:pt x="10" y="9"/>
                    <a:pt x="14" y="18"/>
                    <a:pt x="16" y="27"/>
                  </a:cubicBezTo>
                  <a:cubicBezTo>
                    <a:pt x="24" y="19"/>
                    <a:pt x="23" y="11"/>
                    <a:pt x="20" y="3"/>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520" name="Freeform 1547">
              <a:extLst>
                <a:ext uri="{FF2B5EF4-FFF2-40B4-BE49-F238E27FC236}">
                  <a16:creationId xmlns:a16="http://schemas.microsoft.com/office/drawing/2014/main" id="{098888FA-3268-4CAD-824F-19203474F0DA}"/>
                </a:ext>
              </a:extLst>
            </p:cNvPr>
            <p:cNvSpPr>
              <a:spLocks/>
            </p:cNvSpPr>
            <p:nvPr userDrawn="1"/>
          </p:nvSpPr>
          <p:spPr bwMode="auto">
            <a:xfrm>
              <a:off x="380" y="368"/>
              <a:ext cx="10" cy="24"/>
            </a:xfrm>
            <a:custGeom>
              <a:avLst/>
              <a:gdLst>
                <a:gd name="T0" fmla="*/ 11 w 22"/>
                <a:gd name="T1" fmla="*/ 0 h 53"/>
                <a:gd name="T2" fmla="*/ 11 w 22"/>
                <a:gd name="T3" fmla="*/ 0 h 53"/>
                <a:gd name="T4" fmla="*/ 11 w 22"/>
                <a:gd name="T5" fmla="*/ 7 h 53"/>
                <a:gd name="T6" fmla="*/ 5 w 22"/>
                <a:gd name="T7" fmla="*/ 34 h 53"/>
                <a:gd name="T8" fmla="*/ 3 w 22"/>
                <a:gd name="T9" fmla="*/ 30 h 53"/>
                <a:gd name="T10" fmla="*/ 1 w 22"/>
                <a:gd name="T11" fmla="*/ 41 h 53"/>
                <a:gd name="T12" fmla="*/ 11 w 22"/>
                <a:gd name="T13" fmla="*/ 53 h 53"/>
                <a:gd name="T14" fmla="*/ 13 w 22"/>
                <a:gd name="T15" fmla="*/ 32 h 53"/>
                <a:gd name="T16" fmla="*/ 11 w 22"/>
                <a:gd name="T17"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53">
                  <a:moveTo>
                    <a:pt x="11" y="0"/>
                  </a:moveTo>
                  <a:lnTo>
                    <a:pt x="11" y="0"/>
                  </a:lnTo>
                  <a:cubicBezTo>
                    <a:pt x="11" y="0"/>
                    <a:pt x="11" y="4"/>
                    <a:pt x="11" y="7"/>
                  </a:cubicBezTo>
                  <a:cubicBezTo>
                    <a:pt x="13" y="15"/>
                    <a:pt x="15" y="26"/>
                    <a:pt x="5" y="34"/>
                  </a:cubicBezTo>
                  <a:cubicBezTo>
                    <a:pt x="4" y="32"/>
                    <a:pt x="4" y="31"/>
                    <a:pt x="3" y="30"/>
                  </a:cubicBezTo>
                  <a:cubicBezTo>
                    <a:pt x="1" y="32"/>
                    <a:pt x="0" y="38"/>
                    <a:pt x="1" y="41"/>
                  </a:cubicBezTo>
                  <a:cubicBezTo>
                    <a:pt x="3" y="47"/>
                    <a:pt x="6" y="51"/>
                    <a:pt x="11" y="53"/>
                  </a:cubicBezTo>
                  <a:cubicBezTo>
                    <a:pt x="7" y="45"/>
                    <a:pt x="12" y="33"/>
                    <a:pt x="13" y="32"/>
                  </a:cubicBezTo>
                  <a:cubicBezTo>
                    <a:pt x="17" y="21"/>
                    <a:pt x="22" y="9"/>
                    <a:pt x="11" y="0"/>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521" name="Freeform 1548">
              <a:extLst>
                <a:ext uri="{FF2B5EF4-FFF2-40B4-BE49-F238E27FC236}">
                  <a16:creationId xmlns:a16="http://schemas.microsoft.com/office/drawing/2014/main" id="{28549210-8CA9-4A48-B0CB-458F655C108B}"/>
                </a:ext>
              </a:extLst>
            </p:cNvPr>
            <p:cNvSpPr>
              <a:spLocks/>
            </p:cNvSpPr>
            <p:nvPr userDrawn="1"/>
          </p:nvSpPr>
          <p:spPr bwMode="auto">
            <a:xfrm>
              <a:off x="331" y="368"/>
              <a:ext cx="9" cy="19"/>
            </a:xfrm>
            <a:custGeom>
              <a:avLst/>
              <a:gdLst>
                <a:gd name="T0" fmla="*/ 0 w 20"/>
                <a:gd name="T1" fmla="*/ 32 h 42"/>
                <a:gd name="T2" fmla="*/ 0 w 20"/>
                <a:gd name="T3" fmla="*/ 32 h 42"/>
                <a:gd name="T4" fmla="*/ 0 w 20"/>
                <a:gd name="T5" fmla="*/ 42 h 42"/>
                <a:gd name="T6" fmla="*/ 20 w 20"/>
                <a:gd name="T7" fmla="*/ 0 h 42"/>
                <a:gd name="T8" fmla="*/ 0 w 20"/>
                <a:gd name="T9" fmla="*/ 32 h 42"/>
              </a:gdLst>
              <a:ahLst/>
              <a:cxnLst>
                <a:cxn ang="0">
                  <a:pos x="T0" y="T1"/>
                </a:cxn>
                <a:cxn ang="0">
                  <a:pos x="T2" y="T3"/>
                </a:cxn>
                <a:cxn ang="0">
                  <a:pos x="T4" y="T5"/>
                </a:cxn>
                <a:cxn ang="0">
                  <a:pos x="T6" y="T7"/>
                </a:cxn>
                <a:cxn ang="0">
                  <a:pos x="T8" y="T9"/>
                </a:cxn>
              </a:cxnLst>
              <a:rect l="0" t="0" r="r" b="b"/>
              <a:pathLst>
                <a:path w="20" h="42">
                  <a:moveTo>
                    <a:pt x="0" y="32"/>
                  </a:moveTo>
                  <a:lnTo>
                    <a:pt x="0" y="32"/>
                  </a:lnTo>
                  <a:lnTo>
                    <a:pt x="0" y="42"/>
                  </a:lnTo>
                  <a:cubicBezTo>
                    <a:pt x="8" y="31"/>
                    <a:pt x="18" y="17"/>
                    <a:pt x="20" y="0"/>
                  </a:cubicBezTo>
                  <a:cubicBezTo>
                    <a:pt x="6" y="3"/>
                    <a:pt x="1" y="14"/>
                    <a:pt x="0" y="32"/>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522" name="Freeform 1549">
              <a:extLst>
                <a:ext uri="{FF2B5EF4-FFF2-40B4-BE49-F238E27FC236}">
                  <a16:creationId xmlns:a16="http://schemas.microsoft.com/office/drawing/2014/main" id="{B0C53D4F-0F8B-4AA8-9BEA-1FFB21A4F0B7}"/>
                </a:ext>
              </a:extLst>
            </p:cNvPr>
            <p:cNvSpPr>
              <a:spLocks/>
            </p:cNvSpPr>
            <p:nvPr userDrawn="1"/>
          </p:nvSpPr>
          <p:spPr bwMode="auto">
            <a:xfrm>
              <a:off x="365" y="368"/>
              <a:ext cx="7" cy="5"/>
            </a:xfrm>
            <a:custGeom>
              <a:avLst/>
              <a:gdLst>
                <a:gd name="T0" fmla="*/ 9 w 16"/>
                <a:gd name="T1" fmla="*/ 4 h 11"/>
                <a:gd name="T2" fmla="*/ 9 w 16"/>
                <a:gd name="T3" fmla="*/ 4 h 11"/>
                <a:gd name="T4" fmla="*/ 0 w 16"/>
                <a:gd name="T5" fmla="*/ 0 h 11"/>
                <a:gd name="T6" fmla="*/ 5 w 16"/>
                <a:gd name="T7" fmla="*/ 5 h 11"/>
                <a:gd name="T8" fmla="*/ 16 w 16"/>
                <a:gd name="T9" fmla="*/ 11 h 11"/>
                <a:gd name="T10" fmla="*/ 9 w 16"/>
                <a:gd name="T11" fmla="*/ 4 h 11"/>
              </a:gdLst>
              <a:ahLst/>
              <a:cxnLst>
                <a:cxn ang="0">
                  <a:pos x="T0" y="T1"/>
                </a:cxn>
                <a:cxn ang="0">
                  <a:pos x="T2" y="T3"/>
                </a:cxn>
                <a:cxn ang="0">
                  <a:pos x="T4" y="T5"/>
                </a:cxn>
                <a:cxn ang="0">
                  <a:pos x="T6" y="T7"/>
                </a:cxn>
                <a:cxn ang="0">
                  <a:pos x="T8" y="T9"/>
                </a:cxn>
                <a:cxn ang="0">
                  <a:pos x="T10" y="T11"/>
                </a:cxn>
              </a:cxnLst>
              <a:rect l="0" t="0" r="r" b="b"/>
              <a:pathLst>
                <a:path w="16" h="11">
                  <a:moveTo>
                    <a:pt x="9" y="4"/>
                  </a:moveTo>
                  <a:lnTo>
                    <a:pt x="9" y="4"/>
                  </a:lnTo>
                  <a:cubicBezTo>
                    <a:pt x="6" y="3"/>
                    <a:pt x="3" y="2"/>
                    <a:pt x="0" y="0"/>
                  </a:cubicBezTo>
                  <a:cubicBezTo>
                    <a:pt x="2" y="2"/>
                    <a:pt x="4" y="4"/>
                    <a:pt x="5" y="5"/>
                  </a:cubicBezTo>
                  <a:cubicBezTo>
                    <a:pt x="8" y="6"/>
                    <a:pt x="14" y="9"/>
                    <a:pt x="16" y="11"/>
                  </a:cubicBezTo>
                  <a:cubicBezTo>
                    <a:pt x="16" y="10"/>
                    <a:pt x="10" y="5"/>
                    <a:pt x="9" y="4"/>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523" name="Freeform 1550">
              <a:extLst>
                <a:ext uri="{FF2B5EF4-FFF2-40B4-BE49-F238E27FC236}">
                  <a16:creationId xmlns:a16="http://schemas.microsoft.com/office/drawing/2014/main" id="{598A0063-A529-4030-AADE-7FEB5D624C4D}"/>
                </a:ext>
              </a:extLst>
            </p:cNvPr>
            <p:cNvSpPr>
              <a:spLocks/>
            </p:cNvSpPr>
            <p:nvPr userDrawn="1"/>
          </p:nvSpPr>
          <p:spPr bwMode="auto">
            <a:xfrm>
              <a:off x="344" y="368"/>
              <a:ext cx="1" cy="2"/>
            </a:xfrm>
            <a:custGeom>
              <a:avLst/>
              <a:gdLst>
                <a:gd name="T0" fmla="*/ 3 w 3"/>
                <a:gd name="T1" fmla="*/ 0 h 5"/>
                <a:gd name="T2" fmla="*/ 3 w 3"/>
                <a:gd name="T3" fmla="*/ 0 h 5"/>
                <a:gd name="T4" fmla="*/ 1 w 3"/>
                <a:gd name="T5" fmla="*/ 0 h 5"/>
                <a:gd name="T6" fmla="*/ 0 w 3"/>
                <a:gd name="T7" fmla="*/ 5 h 5"/>
                <a:gd name="T8" fmla="*/ 3 w 3"/>
                <a:gd name="T9" fmla="*/ 0 h 5"/>
              </a:gdLst>
              <a:ahLst/>
              <a:cxnLst>
                <a:cxn ang="0">
                  <a:pos x="T0" y="T1"/>
                </a:cxn>
                <a:cxn ang="0">
                  <a:pos x="T2" y="T3"/>
                </a:cxn>
                <a:cxn ang="0">
                  <a:pos x="T4" y="T5"/>
                </a:cxn>
                <a:cxn ang="0">
                  <a:pos x="T6" y="T7"/>
                </a:cxn>
                <a:cxn ang="0">
                  <a:pos x="T8" y="T9"/>
                </a:cxn>
              </a:cxnLst>
              <a:rect l="0" t="0" r="r" b="b"/>
              <a:pathLst>
                <a:path w="3" h="5">
                  <a:moveTo>
                    <a:pt x="3" y="0"/>
                  </a:moveTo>
                  <a:lnTo>
                    <a:pt x="3" y="0"/>
                  </a:lnTo>
                  <a:lnTo>
                    <a:pt x="1" y="0"/>
                  </a:lnTo>
                  <a:lnTo>
                    <a:pt x="0" y="5"/>
                  </a:lnTo>
                  <a:lnTo>
                    <a:pt x="3" y="0"/>
                  </a:ln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524" name="Freeform 1551">
              <a:extLst>
                <a:ext uri="{FF2B5EF4-FFF2-40B4-BE49-F238E27FC236}">
                  <a16:creationId xmlns:a16="http://schemas.microsoft.com/office/drawing/2014/main" id="{780B4B90-0604-470F-AE2A-9F6BE78E04E2}"/>
                </a:ext>
              </a:extLst>
            </p:cNvPr>
            <p:cNvSpPr>
              <a:spLocks/>
            </p:cNvSpPr>
            <p:nvPr userDrawn="1"/>
          </p:nvSpPr>
          <p:spPr bwMode="auto">
            <a:xfrm>
              <a:off x="341" y="367"/>
              <a:ext cx="6" cy="11"/>
            </a:xfrm>
            <a:custGeom>
              <a:avLst/>
              <a:gdLst>
                <a:gd name="T0" fmla="*/ 15 w 15"/>
                <a:gd name="T1" fmla="*/ 1 h 23"/>
                <a:gd name="T2" fmla="*/ 15 w 15"/>
                <a:gd name="T3" fmla="*/ 1 h 23"/>
                <a:gd name="T4" fmla="*/ 11 w 15"/>
                <a:gd name="T5" fmla="*/ 1 h 23"/>
                <a:gd name="T6" fmla="*/ 5 w 15"/>
                <a:gd name="T7" fmla="*/ 12 h 23"/>
                <a:gd name="T8" fmla="*/ 7 w 15"/>
                <a:gd name="T9" fmla="*/ 1 h 23"/>
                <a:gd name="T10" fmla="*/ 1 w 15"/>
                <a:gd name="T11" fmla="*/ 1 h 23"/>
                <a:gd name="T12" fmla="*/ 0 w 15"/>
                <a:gd name="T13" fmla="*/ 23 h 23"/>
                <a:gd name="T14" fmla="*/ 8 w 15"/>
                <a:gd name="T15" fmla="*/ 15 h 23"/>
                <a:gd name="T16" fmla="*/ 15 w 15"/>
                <a:gd name="T17"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23">
                  <a:moveTo>
                    <a:pt x="15" y="1"/>
                  </a:moveTo>
                  <a:lnTo>
                    <a:pt x="15" y="1"/>
                  </a:lnTo>
                  <a:lnTo>
                    <a:pt x="11" y="1"/>
                  </a:lnTo>
                  <a:cubicBezTo>
                    <a:pt x="10" y="3"/>
                    <a:pt x="9" y="6"/>
                    <a:pt x="5" y="12"/>
                  </a:cubicBezTo>
                  <a:cubicBezTo>
                    <a:pt x="6" y="6"/>
                    <a:pt x="7" y="1"/>
                    <a:pt x="7" y="1"/>
                  </a:cubicBezTo>
                  <a:cubicBezTo>
                    <a:pt x="7" y="1"/>
                    <a:pt x="3" y="0"/>
                    <a:pt x="1" y="1"/>
                  </a:cubicBezTo>
                  <a:cubicBezTo>
                    <a:pt x="2" y="10"/>
                    <a:pt x="1" y="16"/>
                    <a:pt x="0" y="23"/>
                  </a:cubicBezTo>
                  <a:cubicBezTo>
                    <a:pt x="3" y="22"/>
                    <a:pt x="7" y="16"/>
                    <a:pt x="8" y="15"/>
                  </a:cubicBezTo>
                  <a:cubicBezTo>
                    <a:pt x="11" y="11"/>
                    <a:pt x="14" y="5"/>
                    <a:pt x="15" y="1"/>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525" name="Freeform 1552">
              <a:extLst>
                <a:ext uri="{FF2B5EF4-FFF2-40B4-BE49-F238E27FC236}">
                  <a16:creationId xmlns:a16="http://schemas.microsoft.com/office/drawing/2014/main" id="{B9BBB869-810A-46AC-BF89-8F03D613B054}"/>
                </a:ext>
              </a:extLst>
            </p:cNvPr>
            <p:cNvSpPr>
              <a:spLocks/>
            </p:cNvSpPr>
            <p:nvPr userDrawn="1"/>
          </p:nvSpPr>
          <p:spPr bwMode="auto">
            <a:xfrm>
              <a:off x="345" y="367"/>
              <a:ext cx="9" cy="12"/>
            </a:xfrm>
            <a:custGeom>
              <a:avLst/>
              <a:gdLst>
                <a:gd name="T0" fmla="*/ 22 w 22"/>
                <a:gd name="T1" fmla="*/ 0 h 27"/>
                <a:gd name="T2" fmla="*/ 22 w 22"/>
                <a:gd name="T3" fmla="*/ 0 h 27"/>
                <a:gd name="T4" fmla="*/ 17 w 22"/>
                <a:gd name="T5" fmla="*/ 1 h 27"/>
                <a:gd name="T6" fmla="*/ 9 w 22"/>
                <a:gd name="T7" fmla="*/ 12 h 27"/>
                <a:gd name="T8" fmla="*/ 13 w 22"/>
                <a:gd name="T9" fmla="*/ 1 h 27"/>
                <a:gd name="T10" fmla="*/ 9 w 22"/>
                <a:gd name="T11" fmla="*/ 1 h 27"/>
                <a:gd name="T12" fmla="*/ 0 w 22"/>
                <a:gd name="T13" fmla="*/ 27 h 27"/>
                <a:gd name="T14" fmla="*/ 22 w 22"/>
                <a:gd name="T15" fmla="*/ 0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27">
                  <a:moveTo>
                    <a:pt x="22" y="0"/>
                  </a:moveTo>
                  <a:lnTo>
                    <a:pt x="22" y="0"/>
                  </a:lnTo>
                  <a:cubicBezTo>
                    <a:pt x="20" y="1"/>
                    <a:pt x="17" y="1"/>
                    <a:pt x="17" y="1"/>
                  </a:cubicBezTo>
                  <a:cubicBezTo>
                    <a:pt x="17" y="2"/>
                    <a:pt x="11" y="11"/>
                    <a:pt x="9" y="12"/>
                  </a:cubicBezTo>
                  <a:cubicBezTo>
                    <a:pt x="11" y="7"/>
                    <a:pt x="12" y="3"/>
                    <a:pt x="13" y="1"/>
                  </a:cubicBezTo>
                  <a:lnTo>
                    <a:pt x="9" y="1"/>
                  </a:lnTo>
                  <a:cubicBezTo>
                    <a:pt x="8" y="2"/>
                    <a:pt x="1" y="27"/>
                    <a:pt x="0" y="27"/>
                  </a:cubicBezTo>
                  <a:cubicBezTo>
                    <a:pt x="4" y="24"/>
                    <a:pt x="19" y="7"/>
                    <a:pt x="22" y="0"/>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526" name="Freeform 1553">
              <a:extLst>
                <a:ext uri="{FF2B5EF4-FFF2-40B4-BE49-F238E27FC236}">
                  <a16:creationId xmlns:a16="http://schemas.microsoft.com/office/drawing/2014/main" id="{36A057BE-F051-4E76-8875-6F0E7B1DB039}"/>
                </a:ext>
              </a:extLst>
            </p:cNvPr>
            <p:cNvSpPr>
              <a:spLocks/>
            </p:cNvSpPr>
            <p:nvPr userDrawn="1"/>
          </p:nvSpPr>
          <p:spPr bwMode="auto">
            <a:xfrm>
              <a:off x="355" y="367"/>
              <a:ext cx="4" cy="1"/>
            </a:xfrm>
            <a:custGeom>
              <a:avLst/>
              <a:gdLst>
                <a:gd name="T0" fmla="*/ 2 w 10"/>
                <a:gd name="T1" fmla="*/ 0 h 3"/>
                <a:gd name="T2" fmla="*/ 2 w 10"/>
                <a:gd name="T3" fmla="*/ 0 h 3"/>
                <a:gd name="T4" fmla="*/ 0 w 10"/>
                <a:gd name="T5" fmla="*/ 0 h 3"/>
                <a:gd name="T6" fmla="*/ 0 w 10"/>
                <a:gd name="T7" fmla="*/ 1 h 3"/>
                <a:gd name="T8" fmla="*/ 10 w 10"/>
                <a:gd name="T9" fmla="*/ 3 h 3"/>
                <a:gd name="T10" fmla="*/ 2 w 10"/>
                <a:gd name="T11" fmla="*/ 0 h 3"/>
              </a:gdLst>
              <a:ahLst/>
              <a:cxnLst>
                <a:cxn ang="0">
                  <a:pos x="T0" y="T1"/>
                </a:cxn>
                <a:cxn ang="0">
                  <a:pos x="T2" y="T3"/>
                </a:cxn>
                <a:cxn ang="0">
                  <a:pos x="T4" y="T5"/>
                </a:cxn>
                <a:cxn ang="0">
                  <a:pos x="T6" y="T7"/>
                </a:cxn>
                <a:cxn ang="0">
                  <a:pos x="T8" y="T9"/>
                </a:cxn>
                <a:cxn ang="0">
                  <a:pos x="T10" y="T11"/>
                </a:cxn>
              </a:cxnLst>
              <a:rect l="0" t="0" r="r" b="b"/>
              <a:pathLst>
                <a:path w="10" h="3">
                  <a:moveTo>
                    <a:pt x="2" y="0"/>
                  </a:moveTo>
                  <a:lnTo>
                    <a:pt x="2" y="0"/>
                  </a:lnTo>
                  <a:lnTo>
                    <a:pt x="0" y="0"/>
                  </a:lnTo>
                  <a:lnTo>
                    <a:pt x="0" y="1"/>
                  </a:lnTo>
                  <a:lnTo>
                    <a:pt x="10" y="3"/>
                  </a:lnTo>
                  <a:lnTo>
                    <a:pt x="2" y="0"/>
                  </a:ln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527" name="Freeform 1554">
              <a:extLst>
                <a:ext uri="{FF2B5EF4-FFF2-40B4-BE49-F238E27FC236}">
                  <a16:creationId xmlns:a16="http://schemas.microsoft.com/office/drawing/2014/main" id="{F4417AF8-2D79-4C19-B545-F83B713DD59C}"/>
                </a:ext>
              </a:extLst>
            </p:cNvPr>
            <p:cNvSpPr>
              <a:spLocks/>
            </p:cNvSpPr>
            <p:nvPr userDrawn="1"/>
          </p:nvSpPr>
          <p:spPr bwMode="auto">
            <a:xfrm>
              <a:off x="352" y="365"/>
              <a:ext cx="18" cy="11"/>
            </a:xfrm>
            <a:custGeom>
              <a:avLst/>
              <a:gdLst>
                <a:gd name="T0" fmla="*/ 19 w 41"/>
                <a:gd name="T1" fmla="*/ 0 h 24"/>
                <a:gd name="T2" fmla="*/ 19 w 41"/>
                <a:gd name="T3" fmla="*/ 0 h 24"/>
                <a:gd name="T4" fmla="*/ 11 w 41"/>
                <a:gd name="T5" fmla="*/ 4 h 24"/>
                <a:gd name="T6" fmla="*/ 25 w 41"/>
                <a:gd name="T7" fmla="*/ 10 h 24"/>
                <a:gd name="T8" fmla="*/ 6 w 41"/>
                <a:gd name="T9" fmla="*/ 7 h 24"/>
                <a:gd name="T10" fmla="*/ 0 w 41"/>
                <a:gd name="T11" fmla="*/ 17 h 24"/>
                <a:gd name="T12" fmla="*/ 41 w 41"/>
                <a:gd name="T13" fmla="*/ 24 h 24"/>
                <a:gd name="T14" fmla="*/ 19 w 41"/>
                <a:gd name="T15" fmla="*/ 0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24">
                  <a:moveTo>
                    <a:pt x="19" y="0"/>
                  </a:moveTo>
                  <a:lnTo>
                    <a:pt x="19" y="0"/>
                  </a:lnTo>
                  <a:cubicBezTo>
                    <a:pt x="18" y="1"/>
                    <a:pt x="14" y="3"/>
                    <a:pt x="11" y="4"/>
                  </a:cubicBezTo>
                  <a:cubicBezTo>
                    <a:pt x="15" y="5"/>
                    <a:pt x="21" y="7"/>
                    <a:pt x="25" y="10"/>
                  </a:cubicBezTo>
                  <a:cubicBezTo>
                    <a:pt x="22" y="10"/>
                    <a:pt x="11" y="7"/>
                    <a:pt x="6" y="7"/>
                  </a:cubicBezTo>
                  <a:cubicBezTo>
                    <a:pt x="5" y="10"/>
                    <a:pt x="1" y="16"/>
                    <a:pt x="0" y="17"/>
                  </a:cubicBezTo>
                  <a:cubicBezTo>
                    <a:pt x="12" y="10"/>
                    <a:pt x="28" y="12"/>
                    <a:pt x="41" y="24"/>
                  </a:cubicBezTo>
                  <a:cubicBezTo>
                    <a:pt x="37" y="15"/>
                    <a:pt x="22" y="1"/>
                    <a:pt x="19" y="0"/>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528" name="Freeform 1555">
              <a:extLst>
                <a:ext uri="{FF2B5EF4-FFF2-40B4-BE49-F238E27FC236}">
                  <a16:creationId xmlns:a16="http://schemas.microsoft.com/office/drawing/2014/main" id="{E99AAA45-B187-433E-9369-944B4DAD5B7B}"/>
                </a:ext>
              </a:extLst>
            </p:cNvPr>
            <p:cNvSpPr>
              <a:spLocks/>
            </p:cNvSpPr>
            <p:nvPr userDrawn="1"/>
          </p:nvSpPr>
          <p:spPr bwMode="auto">
            <a:xfrm>
              <a:off x="369" y="362"/>
              <a:ext cx="6" cy="2"/>
            </a:xfrm>
            <a:custGeom>
              <a:avLst/>
              <a:gdLst>
                <a:gd name="T0" fmla="*/ 0 w 14"/>
                <a:gd name="T1" fmla="*/ 0 h 5"/>
                <a:gd name="T2" fmla="*/ 0 w 14"/>
                <a:gd name="T3" fmla="*/ 0 h 5"/>
                <a:gd name="T4" fmla="*/ 5 w 14"/>
                <a:gd name="T5" fmla="*/ 4 h 5"/>
                <a:gd name="T6" fmla="*/ 14 w 14"/>
                <a:gd name="T7" fmla="*/ 5 h 5"/>
                <a:gd name="T8" fmla="*/ 8 w 14"/>
                <a:gd name="T9" fmla="*/ 2 h 5"/>
                <a:gd name="T10" fmla="*/ 0 w 14"/>
                <a:gd name="T11" fmla="*/ 0 h 5"/>
              </a:gdLst>
              <a:ahLst/>
              <a:cxnLst>
                <a:cxn ang="0">
                  <a:pos x="T0" y="T1"/>
                </a:cxn>
                <a:cxn ang="0">
                  <a:pos x="T2" y="T3"/>
                </a:cxn>
                <a:cxn ang="0">
                  <a:pos x="T4" y="T5"/>
                </a:cxn>
                <a:cxn ang="0">
                  <a:pos x="T6" y="T7"/>
                </a:cxn>
                <a:cxn ang="0">
                  <a:pos x="T8" y="T9"/>
                </a:cxn>
                <a:cxn ang="0">
                  <a:pos x="T10" y="T11"/>
                </a:cxn>
              </a:cxnLst>
              <a:rect l="0" t="0" r="r" b="b"/>
              <a:pathLst>
                <a:path w="14" h="5">
                  <a:moveTo>
                    <a:pt x="0" y="0"/>
                  </a:moveTo>
                  <a:lnTo>
                    <a:pt x="0" y="0"/>
                  </a:lnTo>
                  <a:cubicBezTo>
                    <a:pt x="1" y="1"/>
                    <a:pt x="3" y="3"/>
                    <a:pt x="5" y="4"/>
                  </a:cubicBezTo>
                  <a:cubicBezTo>
                    <a:pt x="7" y="4"/>
                    <a:pt x="10" y="5"/>
                    <a:pt x="14" y="5"/>
                  </a:cubicBezTo>
                  <a:cubicBezTo>
                    <a:pt x="13" y="5"/>
                    <a:pt x="8" y="2"/>
                    <a:pt x="8" y="2"/>
                  </a:cubicBezTo>
                  <a:cubicBezTo>
                    <a:pt x="5" y="2"/>
                    <a:pt x="2" y="1"/>
                    <a:pt x="0" y="0"/>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529" name="Freeform 1556">
              <a:extLst>
                <a:ext uri="{FF2B5EF4-FFF2-40B4-BE49-F238E27FC236}">
                  <a16:creationId xmlns:a16="http://schemas.microsoft.com/office/drawing/2014/main" id="{111A45DB-30D4-4E72-820B-F816FEEC3F32}"/>
                </a:ext>
              </a:extLst>
            </p:cNvPr>
            <p:cNvSpPr>
              <a:spLocks/>
            </p:cNvSpPr>
            <p:nvPr userDrawn="1"/>
          </p:nvSpPr>
          <p:spPr bwMode="auto">
            <a:xfrm>
              <a:off x="371" y="362"/>
              <a:ext cx="13" cy="8"/>
            </a:xfrm>
            <a:custGeom>
              <a:avLst/>
              <a:gdLst>
                <a:gd name="T0" fmla="*/ 15 w 29"/>
                <a:gd name="T1" fmla="*/ 0 h 18"/>
                <a:gd name="T2" fmla="*/ 15 w 29"/>
                <a:gd name="T3" fmla="*/ 0 h 18"/>
                <a:gd name="T4" fmla="*/ 4 w 29"/>
                <a:gd name="T5" fmla="*/ 2 h 18"/>
                <a:gd name="T6" fmla="*/ 19 w 29"/>
                <a:gd name="T7" fmla="*/ 9 h 18"/>
                <a:gd name="T8" fmla="*/ 0 w 29"/>
                <a:gd name="T9" fmla="*/ 5 h 18"/>
                <a:gd name="T10" fmla="*/ 8 w 29"/>
                <a:gd name="T11" fmla="*/ 11 h 18"/>
                <a:gd name="T12" fmla="*/ 29 w 29"/>
                <a:gd name="T13" fmla="*/ 18 h 18"/>
                <a:gd name="T14" fmla="*/ 15 w 29"/>
                <a:gd name="T15" fmla="*/ 0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18">
                  <a:moveTo>
                    <a:pt x="15" y="0"/>
                  </a:moveTo>
                  <a:lnTo>
                    <a:pt x="15" y="0"/>
                  </a:lnTo>
                  <a:cubicBezTo>
                    <a:pt x="12" y="1"/>
                    <a:pt x="9" y="2"/>
                    <a:pt x="4" y="2"/>
                  </a:cubicBezTo>
                  <a:cubicBezTo>
                    <a:pt x="10" y="4"/>
                    <a:pt x="14" y="5"/>
                    <a:pt x="19" y="9"/>
                  </a:cubicBezTo>
                  <a:cubicBezTo>
                    <a:pt x="12" y="6"/>
                    <a:pt x="6" y="6"/>
                    <a:pt x="0" y="5"/>
                  </a:cubicBezTo>
                  <a:cubicBezTo>
                    <a:pt x="3" y="7"/>
                    <a:pt x="6" y="10"/>
                    <a:pt x="8" y="11"/>
                  </a:cubicBezTo>
                  <a:cubicBezTo>
                    <a:pt x="15" y="15"/>
                    <a:pt x="22" y="17"/>
                    <a:pt x="29" y="18"/>
                  </a:cubicBezTo>
                  <a:cubicBezTo>
                    <a:pt x="28" y="10"/>
                    <a:pt x="24" y="3"/>
                    <a:pt x="15" y="0"/>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530" name="Freeform 1557">
              <a:extLst>
                <a:ext uri="{FF2B5EF4-FFF2-40B4-BE49-F238E27FC236}">
                  <a16:creationId xmlns:a16="http://schemas.microsoft.com/office/drawing/2014/main" id="{8675B6F4-85E5-4F3C-AEA5-D90A421067FC}"/>
                </a:ext>
              </a:extLst>
            </p:cNvPr>
            <p:cNvSpPr>
              <a:spLocks/>
            </p:cNvSpPr>
            <p:nvPr userDrawn="1"/>
          </p:nvSpPr>
          <p:spPr bwMode="auto">
            <a:xfrm>
              <a:off x="379" y="360"/>
              <a:ext cx="16" cy="27"/>
            </a:xfrm>
            <a:custGeom>
              <a:avLst/>
              <a:gdLst>
                <a:gd name="T0" fmla="*/ 3 w 36"/>
                <a:gd name="T1" fmla="*/ 0 h 59"/>
                <a:gd name="T2" fmla="*/ 3 w 36"/>
                <a:gd name="T3" fmla="*/ 0 h 59"/>
                <a:gd name="T4" fmla="*/ 0 w 36"/>
                <a:gd name="T5" fmla="*/ 3 h 59"/>
                <a:gd name="T6" fmla="*/ 12 w 36"/>
                <a:gd name="T7" fmla="*/ 14 h 59"/>
                <a:gd name="T8" fmla="*/ 21 w 36"/>
                <a:gd name="T9" fmla="*/ 25 h 59"/>
                <a:gd name="T10" fmla="*/ 19 w 36"/>
                <a:gd name="T11" fmla="*/ 43 h 59"/>
                <a:gd name="T12" fmla="*/ 30 w 36"/>
                <a:gd name="T13" fmla="*/ 55 h 59"/>
                <a:gd name="T14" fmla="*/ 18 w 36"/>
                <a:gd name="T15" fmla="*/ 46 h 59"/>
                <a:gd name="T16" fmla="*/ 23 w 36"/>
                <a:gd name="T17" fmla="*/ 58 h 59"/>
                <a:gd name="T18" fmla="*/ 36 w 36"/>
                <a:gd name="T19" fmla="*/ 55 h 59"/>
                <a:gd name="T20" fmla="*/ 27 w 36"/>
                <a:gd name="T21" fmla="*/ 15 h 59"/>
                <a:gd name="T22" fmla="*/ 3 w 36"/>
                <a:gd name="T23"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59">
                  <a:moveTo>
                    <a:pt x="3" y="0"/>
                  </a:moveTo>
                  <a:lnTo>
                    <a:pt x="3" y="0"/>
                  </a:lnTo>
                  <a:cubicBezTo>
                    <a:pt x="2" y="1"/>
                    <a:pt x="2" y="2"/>
                    <a:pt x="0" y="3"/>
                  </a:cubicBezTo>
                  <a:cubicBezTo>
                    <a:pt x="7" y="5"/>
                    <a:pt x="11" y="12"/>
                    <a:pt x="12" y="14"/>
                  </a:cubicBezTo>
                  <a:cubicBezTo>
                    <a:pt x="15" y="15"/>
                    <a:pt x="19" y="19"/>
                    <a:pt x="21" y="25"/>
                  </a:cubicBezTo>
                  <a:cubicBezTo>
                    <a:pt x="23" y="31"/>
                    <a:pt x="22" y="36"/>
                    <a:pt x="19" y="43"/>
                  </a:cubicBezTo>
                  <a:cubicBezTo>
                    <a:pt x="19" y="49"/>
                    <a:pt x="23" y="55"/>
                    <a:pt x="30" y="55"/>
                  </a:cubicBezTo>
                  <a:cubicBezTo>
                    <a:pt x="23" y="56"/>
                    <a:pt x="19" y="52"/>
                    <a:pt x="18" y="46"/>
                  </a:cubicBezTo>
                  <a:cubicBezTo>
                    <a:pt x="16" y="51"/>
                    <a:pt x="19" y="56"/>
                    <a:pt x="23" y="58"/>
                  </a:cubicBezTo>
                  <a:cubicBezTo>
                    <a:pt x="28" y="59"/>
                    <a:pt x="33" y="59"/>
                    <a:pt x="36" y="55"/>
                  </a:cubicBezTo>
                  <a:cubicBezTo>
                    <a:pt x="18" y="52"/>
                    <a:pt x="34" y="29"/>
                    <a:pt x="27" y="15"/>
                  </a:cubicBezTo>
                  <a:cubicBezTo>
                    <a:pt x="23" y="9"/>
                    <a:pt x="16" y="2"/>
                    <a:pt x="3" y="0"/>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531" name="Freeform 1558">
              <a:extLst>
                <a:ext uri="{FF2B5EF4-FFF2-40B4-BE49-F238E27FC236}">
                  <a16:creationId xmlns:a16="http://schemas.microsoft.com/office/drawing/2014/main" id="{5070BE9B-52FC-4331-B912-AE993EC940D2}"/>
                </a:ext>
              </a:extLst>
            </p:cNvPr>
            <p:cNvSpPr>
              <a:spLocks/>
            </p:cNvSpPr>
            <p:nvPr userDrawn="1"/>
          </p:nvSpPr>
          <p:spPr bwMode="auto">
            <a:xfrm>
              <a:off x="361" y="360"/>
              <a:ext cx="15" cy="9"/>
            </a:xfrm>
            <a:custGeom>
              <a:avLst/>
              <a:gdLst>
                <a:gd name="T0" fmla="*/ 7 w 34"/>
                <a:gd name="T1" fmla="*/ 0 h 20"/>
                <a:gd name="T2" fmla="*/ 7 w 34"/>
                <a:gd name="T3" fmla="*/ 0 h 20"/>
                <a:gd name="T4" fmla="*/ 6 w 34"/>
                <a:gd name="T5" fmla="*/ 4 h 20"/>
                <a:gd name="T6" fmla="*/ 18 w 34"/>
                <a:gd name="T7" fmla="*/ 13 h 20"/>
                <a:gd name="T8" fmla="*/ 3 w 34"/>
                <a:gd name="T9" fmla="*/ 7 h 20"/>
                <a:gd name="T10" fmla="*/ 0 w 34"/>
                <a:gd name="T11" fmla="*/ 10 h 20"/>
                <a:gd name="T12" fmla="*/ 34 w 34"/>
                <a:gd name="T13" fmla="*/ 20 h 20"/>
                <a:gd name="T14" fmla="*/ 7 w 34"/>
                <a:gd name="T15" fmla="*/ 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20">
                  <a:moveTo>
                    <a:pt x="7" y="0"/>
                  </a:moveTo>
                  <a:lnTo>
                    <a:pt x="7" y="0"/>
                  </a:lnTo>
                  <a:cubicBezTo>
                    <a:pt x="7" y="1"/>
                    <a:pt x="6" y="2"/>
                    <a:pt x="6" y="4"/>
                  </a:cubicBezTo>
                  <a:cubicBezTo>
                    <a:pt x="9" y="6"/>
                    <a:pt x="14" y="10"/>
                    <a:pt x="18" y="13"/>
                  </a:cubicBezTo>
                  <a:cubicBezTo>
                    <a:pt x="13" y="11"/>
                    <a:pt x="8" y="8"/>
                    <a:pt x="3" y="7"/>
                  </a:cubicBezTo>
                  <a:cubicBezTo>
                    <a:pt x="3" y="8"/>
                    <a:pt x="2" y="9"/>
                    <a:pt x="0" y="10"/>
                  </a:cubicBezTo>
                  <a:cubicBezTo>
                    <a:pt x="14" y="19"/>
                    <a:pt x="27" y="20"/>
                    <a:pt x="34" y="20"/>
                  </a:cubicBezTo>
                  <a:cubicBezTo>
                    <a:pt x="28" y="11"/>
                    <a:pt x="14" y="3"/>
                    <a:pt x="7" y="0"/>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532" name="Freeform 1559">
              <a:extLst>
                <a:ext uri="{FF2B5EF4-FFF2-40B4-BE49-F238E27FC236}">
                  <a16:creationId xmlns:a16="http://schemas.microsoft.com/office/drawing/2014/main" id="{223945AF-E8E1-4289-8F1F-8BB8205AEDEC}"/>
                </a:ext>
              </a:extLst>
            </p:cNvPr>
            <p:cNvSpPr>
              <a:spLocks/>
            </p:cNvSpPr>
            <p:nvPr userDrawn="1"/>
          </p:nvSpPr>
          <p:spPr bwMode="auto">
            <a:xfrm>
              <a:off x="364" y="348"/>
              <a:ext cx="16" cy="16"/>
            </a:xfrm>
            <a:custGeom>
              <a:avLst/>
              <a:gdLst>
                <a:gd name="T0" fmla="*/ 1 w 35"/>
                <a:gd name="T1" fmla="*/ 0 h 35"/>
                <a:gd name="T2" fmla="*/ 1 w 35"/>
                <a:gd name="T3" fmla="*/ 0 h 35"/>
                <a:gd name="T4" fmla="*/ 1 w 35"/>
                <a:gd name="T5" fmla="*/ 7 h 35"/>
                <a:gd name="T6" fmla="*/ 9 w 35"/>
                <a:gd name="T7" fmla="*/ 19 h 35"/>
                <a:gd name="T8" fmla="*/ 1 w 35"/>
                <a:gd name="T9" fmla="*/ 11 h 35"/>
                <a:gd name="T10" fmla="*/ 0 w 35"/>
                <a:gd name="T11" fmla="*/ 25 h 35"/>
                <a:gd name="T12" fmla="*/ 7 w 35"/>
                <a:gd name="T13" fmla="*/ 29 h 35"/>
                <a:gd name="T14" fmla="*/ 35 w 35"/>
                <a:gd name="T15" fmla="*/ 23 h 35"/>
                <a:gd name="T16" fmla="*/ 9 w 35"/>
                <a:gd name="T17" fmla="*/ 26 h 35"/>
                <a:gd name="T18" fmla="*/ 30 w 35"/>
                <a:gd name="T19" fmla="*/ 24 h 35"/>
                <a:gd name="T20" fmla="*/ 8 w 35"/>
                <a:gd name="T21" fmla="*/ 8 h 35"/>
                <a:gd name="T22" fmla="*/ 1 w 35"/>
                <a:gd name="T23"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 h="35">
                  <a:moveTo>
                    <a:pt x="1" y="0"/>
                  </a:moveTo>
                  <a:lnTo>
                    <a:pt x="1" y="0"/>
                  </a:lnTo>
                  <a:lnTo>
                    <a:pt x="1" y="7"/>
                  </a:lnTo>
                  <a:cubicBezTo>
                    <a:pt x="2" y="12"/>
                    <a:pt x="7" y="17"/>
                    <a:pt x="9" y="19"/>
                  </a:cubicBezTo>
                  <a:cubicBezTo>
                    <a:pt x="6" y="18"/>
                    <a:pt x="2" y="13"/>
                    <a:pt x="1" y="11"/>
                  </a:cubicBezTo>
                  <a:cubicBezTo>
                    <a:pt x="1" y="18"/>
                    <a:pt x="1" y="21"/>
                    <a:pt x="0" y="25"/>
                  </a:cubicBezTo>
                  <a:cubicBezTo>
                    <a:pt x="1" y="26"/>
                    <a:pt x="5" y="28"/>
                    <a:pt x="7" y="29"/>
                  </a:cubicBezTo>
                  <a:cubicBezTo>
                    <a:pt x="20" y="35"/>
                    <a:pt x="32" y="30"/>
                    <a:pt x="35" y="23"/>
                  </a:cubicBezTo>
                  <a:cubicBezTo>
                    <a:pt x="30" y="27"/>
                    <a:pt x="19" y="32"/>
                    <a:pt x="9" y="26"/>
                  </a:cubicBezTo>
                  <a:cubicBezTo>
                    <a:pt x="17" y="29"/>
                    <a:pt x="25" y="28"/>
                    <a:pt x="30" y="24"/>
                  </a:cubicBezTo>
                  <a:cubicBezTo>
                    <a:pt x="23" y="24"/>
                    <a:pt x="11" y="21"/>
                    <a:pt x="8" y="8"/>
                  </a:cubicBezTo>
                  <a:cubicBezTo>
                    <a:pt x="6" y="6"/>
                    <a:pt x="2" y="3"/>
                    <a:pt x="1" y="0"/>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533" name="Freeform 1560">
              <a:extLst>
                <a:ext uri="{FF2B5EF4-FFF2-40B4-BE49-F238E27FC236}">
                  <a16:creationId xmlns:a16="http://schemas.microsoft.com/office/drawing/2014/main" id="{FF432265-D09A-47D4-9EA7-906B8AE057D4}"/>
                </a:ext>
              </a:extLst>
            </p:cNvPr>
            <p:cNvSpPr>
              <a:spLocks/>
            </p:cNvSpPr>
            <p:nvPr userDrawn="1"/>
          </p:nvSpPr>
          <p:spPr bwMode="auto">
            <a:xfrm>
              <a:off x="365" y="332"/>
              <a:ext cx="6" cy="19"/>
            </a:xfrm>
            <a:custGeom>
              <a:avLst/>
              <a:gdLst>
                <a:gd name="T0" fmla="*/ 0 w 13"/>
                <a:gd name="T1" fmla="*/ 0 h 41"/>
                <a:gd name="T2" fmla="*/ 0 w 13"/>
                <a:gd name="T3" fmla="*/ 0 h 41"/>
                <a:gd name="T4" fmla="*/ 0 w 13"/>
                <a:gd name="T5" fmla="*/ 30 h 41"/>
                <a:gd name="T6" fmla="*/ 11 w 13"/>
                <a:gd name="T7" fmla="*/ 41 h 41"/>
                <a:gd name="T8" fmla="*/ 13 w 13"/>
                <a:gd name="T9" fmla="*/ 1 h 41"/>
                <a:gd name="T10" fmla="*/ 6 w 13"/>
                <a:gd name="T11" fmla="*/ 5 h 41"/>
                <a:gd name="T12" fmla="*/ 4 w 13"/>
                <a:gd name="T13" fmla="*/ 25 h 41"/>
                <a:gd name="T14" fmla="*/ 4 w 13"/>
                <a:gd name="T15" fmla="*/ 5 h 41"/>
                <a:gd name="T16" fmla="*/ 0 w 13"/>
                <a:gd name="T1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41">
                  <a:moveTo>
                    <a:pt x="0" y="0"/>
                  </a:moveTo>
                  <a:lnTo>
                    <a:pt x="0" y="0"/>
                  </a:lnTo>
                  <a:lnTo>
                    <a:pt x="0" y="30"/>
                  </a:lnTo>
                  <a:cubicBezTo>
                    <a:pt x="2" y="34"/>
                    <a:pt x="6" y="40"/>
                    <a:pt x="11" y="41"/>
                  </a:cubicBezTo>
                  <a:cubicBezTo>
                    <a:pt x="7" y="30"/>
                    <a:pt x="6" y="15"/>
                    <a:pt x="13" y="1"/>
                  </a:cubicBezTo>
                  <a:cubicBezTo>
                    <a:pt x="12" y="2"/>
                    <a:pt x="7" y="4"/>
                    <a:pt x="6" y="5"/>
                  </a:cubicBezTo>
                  <a:cubicBezTo>
                    <a:pt x="6" y="8"/>
                    <a:pt x="4" y="18"/>
                    <a:pt x="4" y="25"/>
                  </a:cubicBezTo>
                  <a:cubicBezTo>
                    <a:pt x="2" y="18"/>
                    <a:pt x="3" y="7"/>
                    <a:pt x="4" y="5"/>
                  </a:cubicBezTo>
                  <a:cubicBezTo>
                    <a:pt x="3" y="3"/>
                    <a:pt x="3" y="2"/>
                    <a:pt x="0" y="0"/>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534" name="Freeform 1561">
              <a:extLst>
                <a:ext uri="{FF2B5EF4-FFF2-40B4-BE49-F238E27FC236}">
                  <a16:creationId xmlns:a16="http://schemas.microsoft.com/office/drawing/2014/main" id="{D8F7FD2F-5768-4DA6-83A8-0FC7732AA934}"/>
                </a:ext>
              </a:extLst>
            </p:cNvPr>
            <p:cNvSpPr>
              <a:spLocks/>
            </p:cNvSpPr>
            <p:nvPr userDrawn="1"/>
          </p:nvSpPr>
          <p:spPr bwMode="auto">
            <a:xfrm>
              <a:off x="383" y="331"/>
              <a:ext cx="11" cy="20"/>
            </a:xfrm>
            <a:custGeom>
              <a:avLst/>
              <a:gdLst>
                <a:gd name="T0" fmla="*/ 11 w 26"/>
                <a:gd name="T1" fmla="*/ 1 h 44"/>
                <a:gd name="T2" fmla="*/ 11 w 26"/>
                <a:gd name="T3" fmla="*/ 1 h 44"/>
                <a:gd name="T4" fmla="*/ 12 w 26"/>
                <a:gd name="T5" fmla="*/ 28 h 44"/>
                <a:gd name="T6" fmla="*/ 6 w 26"/>
                <a:gd name="T7" fmla="*/ 0 h 44"/>
                <a:gd name="T8" fmla="*/ 0 w 26"/>
                <a:gd name="T9" fmla="*/ 5 h 44"/>
                <a:gd name="T10" fmla="*/ 0 w 26"/>
                <a:gd name="T11" fmla="*/ 32 h 44"/>
                <a:gd name="T12" fmla="*/ 13 w 26"/>
                <a:gd name="T13" fmla="*/ 44 h 44"/>
                <a:gd name="T14" fmla="*/ 25 w 26"/>
                <a:gd name="T15" fmla="*/ 33 h 44"/>
                <a:gd name="T16" fmla="*/ 21 w 26"/>
                <a:gd name="T17" fmla="*/ 4 h 44"/>
                <a:gd name="T18" fmla="*/ 11 w 26"/>
                <a:gd name="T19" fmla="*/ 1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44">
                  <a:moveTo>
                    <a:pt x="11" y="1"/>
                  </a:moveTo>
                  <a:lnTo>
                    <a:pt x="11" y="1"/>
                  </a:lnTo>
                  <a:cubicBezTo>
                    <a:pt x="11" y="6"/>
                    <a:pt x="13" y="20"/>
                    <a:pt x="12" y="28"/>
                  </a:cubicBezTo>
                  <a:cubicBezTo>
                    <a:pt x="10" y="23"/>
                    <a:pt x="6" y="2"/>
                    <a:pt x="6" y="0"/>
                  </a:cubicBezTo>
                  <a:cubicBezTo>
                    <a:pt x="5" y="3"/>
                    <a:pt x="2" y="3"/>
                    <a:pt x="0" y="5"/>
                  </a:cubicBezTo>
                  <a:cubicBezTo>
                    <a:pt x="0" y="9"/>
                    <a:pt x="0" y="30"/>
                    <a:pt x="0" y="32"/>
                  </a:cubicBezTo>
                  <a:cubicBezTo>
                    <a:pt x="2" y="43"/>
                    <a:pt x="10" y="41"/>
                    <a:pt x="13" y="44"/>
                  </a:cubicBezTo>
                  <a:cubicBezTo>
                    <a:pt x="18" y="41"/>
                    <a:pt x="26" y="39"/>
                    <a:pt x="25" y="33"/>
                  </a:cubicBezTo>
                  <a:cubicBezTo>
                    <a:pt x="24" y="22"/>
                    <a:pt x="22" y="13"/>
                    <a:pt x="21" y="4"/>
                  </a:cubicBezTo>
                  <a:cubicBezTo>
                    <a:pt x="17" y="2"/>
                    <a:pt x="14" y="3"/>
                    <a:pt x="11" y="1"/>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535" name="Freeform 1562">
              <a:extLst>
                <a:ext uri="{FF2B5EF4-FFF2-40B4-BE49-F238E27FC236}">
                  <a16:creationId xmlns:a16="http://schemas.microsoft.com/office/drawing/2014/main" id="{F6D4FD40-1659-496A-B501-472DDA3E26B4}"/>
                </a:ext>
              </a:extLst>
            </p:cNvPr>
            <p:cNvSpPr>
              <a:spLocks/>
            </p:cNvSpPr>
            <p:nvPr userDrawn="1"/>
          </p:nvSpPr>
          <p:spPr bwMode="auto">
            <a:xfrm>
              <a:off x="395" y="327"/>
              <a:ext cx="16" cy="26"/>
            </a:xfrm>
            <a:custGeom>
              <a:avLst/>
              <a:gdLst>
                <a:gd name="T0" fmla="*/ 9 w 37"/>
                <a:gd name="T1" fmla="*/ 0 h 57"/>
                <a:gd name="T2" fmla="*/ 9 w 37"/>
                <a:gd name="T3" fmla="*/ 0 h 57"/>
                <a:gd name="T4" fmla="*/ 19 w 37"/>
                <a:gd name="T5" fmla="*/ 36 h 57"/>
                <a:gd name="T6" fmla="*/ 4 w 37"/>
                <a:gd name="T7" fmla="*/ 1 h 57"/>
                <a:gd name="T8" fmla="*/ 0 w 37"/>
                <a:gd name="T9" fmla="*/ 8 h 57"/>
                <a:gd name="T10" fmla="*/ 12 w 37"/>
                <a:gd name="T11" fmla="*/ 50 h 57"/>
                <a:gd name="T12" fmla="*/ 27 w 37"/>
                <a:gd name="T13" fmla="*/ 57 h 57"/>
                <a:gd name="T14" fmla="*/ 35 w 37"/>
                <a:gd name="T15" fmla="*/ 43 h 57"/>
                <a:gd name="T16" fmla="*/ 16 w 37"/>
                <a:gd name="T17" fmla="*/ 1 h 57"/>
                <a:gd name="T18" fmla="*/ 9 w 37"/>
                <a:gd name="T19"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57">
                  <a:moveTo>
                    <a:pt x="9" y="0"/>
                  </a:moveTo>
                  <a:lnTo>
                    <a:pt x="9" y="0"/>
                  </a:lnTo>
                  <a:cubicBezTo>
                    <a:pt x="11" y="8"/>
                    <a:pt x="18" y="32"/>
                    <a:pt x="19" y="36"/>
                  </a:cubicBezTo>
                  <a:cubicBezTo>
                    <a:pt x="15" y="29"/>
                    <a:pt x="7" y="8"/>
                    <a:pt x="4" y="1"/>
                  </a:cubicBezTo>
                  <a:cubicBezTo>
                    <a:pt x="3" y="4"/>
                    <a:pt x="1" y="6"/>
                    <a:pt x="0" y="8"/>
                  </a:cubicBezTo>
                  <a:cubicBezTo>
                    <a:pt x="2" y="19"/>
                    <a:pt x="11" y="46"/>
                    <a:pt x="12" y="50"/>
                  </a:cubicBezTo>
                  <a:cubicBezTo>
                    <a:pt x="14" y="56"/>
                    <a:pt x="23" y="54"/>
                    <a:pt x="27" y="57"/>
                  </a:cubicBezTo>
                  <a:cubicBezTo>
                    <a:pt x="29" y="54"/>
                    <a:pt x="37" y="50"/>
                    <a:pt x="35" y="43"/>
                  </a:cubicBezTo>
                  <a:cubicBezTo>
                    <a:pt x="32" y="34"/>
                    <a:pt x="21" y="9"/>
                    <a:pt x="16" y="1"/>
                  </a:cubicBezTo>
                  <a:cubicBezTo>
                    <a:pt x="15" y="1"/>
                    <a:pt x="11" y="1"/>
                    <a:pt x="9" y="0"/>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536" name="Freeform 1563">
              <a:extLst>
                <a:ext uri="{FF2B5EF4-FFF2-40B4-BE49-F238E27FC236}">
                  <a16:creationId xmlns:a16="http://schemas.microsoft.com/office/drawing/2014/main" id="{860A8303-BDE5-4518-98CD-F4BF57CB1FEC}"/>
                </a:ext>
              </a:extLst>
            </p:cNvPr>
            <p:cNvSpPr>
              <a:spLocks/>
            </p:cNvSpPr>
            <p:nvPr userDrawn="1"/>
          </p:nvSpPr>
          <p:spPr bwMode="auto">
            <a:xfrm>
              <a:off x="405" y="320"/>
              <a:ext cx="21" cy="29"/>
            </a:xfrm>
            <a:custGeom>
              <a:avLst/>
              <a:gdLst>
                <a:gd name="T0" fmla="*/ 14 w 47"/>
                <a:gd name="T1" fmla="*/ 2 h 63"/>
                <a:gd name="T2" fmla="*/ 14 w 47"/>
                <a:gd name="T3" fmla="*/ 2 h 63"/>
                <a:gd name="T4" fmla="*/ 3 w 47"/>
                <a:gd name="T5" fmla="*/ 0 h 63"/>
                <a:gd name="T6" fmla="*/ 28 w 47"/>
                <a:gd name="T7" fmla="*/ 40 h 63"/>
                <a:gd name="T8" fmla="*/ 2 w 47"/>
                <a:gd name="T9" fmla="*/ 8 h 63"/>
                <a:gd name="T10" fmla="*/ 0 w 47"/>
                <a:gd name="T11" fmla="*/ 15 h 63"/>
                <a:gd name="T12" fmla="*/ 25 w 47"/>
                <a:gd name="T13" fmla="*/ 59 h 63"/>
                <a:gd name="T14" fmla="*/ 40 w 47"/>
                <a:gd name="T15" fmla="*/ 62 h 63"/>
                <a:gd name="T16" fmla="*/ 45 w 47"/>
                <a:gd name="T17" fmla="*/ 48 h 63"/>
                <a:gd name="T18" fmla="*/ 14 w 47"/>
                <a:gd name="T19" fmla="*/ 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63">
                  <a:moveTo>
                    <a:pt x="14" y="2"/>
                  </a:moveTo>
                  <a:lnTo>
                    <a:pt x="14" y="2"/>
                  </a:lnTo>
                  <a:cubicBezTo>
                    <a:pt x="11" y="2"/>
                    <a:pt x="7" y="2"/>
                    <a:pt x="3" y="0"/>
                  </a:cubicBezTo>
                  <a:cubicBezTo>
                    <a:pt x="4" y="1"/>
                    <a:pt x="24" y="31"/>
                    <a:pt x="28" y="40"/>
                  </a:cubicBezTo>
                  <a:cubicBezTo>
                    <a:pt x="23" y="36"/>
                    <a:pt x="7" y="14"/>
                    <a:pt x="2" y="8"/>
                  </a:cubicBezTo>
                  <a:cubicBezTo>
                    <a:pt x="2" y="10"/>
                    <a:pt x="0" y="12"/>
                    <a:pt x="0" y="15"/>
                  </a:cubicBezTo>
                  <a:cubicBezTo>
                    <a:pt x="3" y="21"/>
                    <a:pt x="23" y="57"/>
                    <a:pt x="25" y="59"/>
                  </a:cubicBezTo>
                  <a:cubicBezTo>
                    <a:pt x="30" y="63"/>
                    <a:pt x="35" y="60"/>
                    <a:pt x="40" y="62"/>
                  </a:cubicBezTo>
                  <a:cubicBezTo>
                    <a:pt x="42" y="58"/>
                    <a:pt x="47" y="55"/>
                    <a:pt x="45" y="48"/>
                  </a:cubicBezTo>
                  <a:cubicBezTo>
                    <a:pt x="44" y="42"/>
                    <a:pt x="18" y="7"/>
                    <a:pt x="14" y="2"/>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537" name="Freeform 1564">
              <a:extLst>
                <a:ext uri="{FF2B5EF4-FFF2-40B4-BE49-F238E27FC236}">
                  <a16:creationId xmlns:a16="http://schemas.microsoft.com/office/drawing/2014/main" id="{AF963861-E217-493A-8186-40DB36F69A89}"/>
                </a:ext>
              </a:extLst>
            </p:cNvPr>
            <p:cNvSpPr>
              <a:spLocks/>
            </p:cNvSpPr>
            <p:nvPr userDrawn="1"/>
          </p:nvSpPr>
          <p:spPr bwMode="auto">
            <a:xfrm>
              <a:off x="363" y="314"/>
              <a:ext cx="11" cy="19"/>
            </a:xfrm>
            <a:custGeom>
              <a:avLst/>
              <a:gdLst>
                <a:gd name="T0" fmla="*/ 1 w 24"/>
                <a:gd name="T1" fmla="*/ 30 h 43"/>
                <a:gd name="T2" fmla="*/ 1 w 24"/>
                <a:gd name="T3" fmla="*/ 30 h 43"/>
                <a:gd name="T4" fmla="*/ 9 w 24"/>
                <a:gd name="T5" fmla="*/ 43 h 43"/>
                <a:gd name="T6" fmla="*/ 21 w 24"/>
                <a:gd name="T7" fmla="*/ 35 h 43"/>
                <a:gd name="T8" fmla="*/ 24 w 24"/>
                <a:gd name="T9" fmla="*/ 4 h 43"/>
                <a:gd name="T10" fmla="*/ 19 w 24"/>
                <a:gd name="T11" fmla="*/ 6 h 43"/>
                <a:gd name="T12" fmla="*/ 11 w 24"/>
                <a:gd name="T13" fmla="*/ 27 h 43"/>
                <a:gd name="T14" fmla="*/ 14 w 24"/>
                <a:gd name="T15" fmla="*/ 4 h 43"/>
                <a:gd name="T16" fmla="*/ 10 w 24"/>
                <a:gd name="T17" fmla="*/ 0 h 43"/>
                <a:gd name="T18" fmla="*/ 1 w 24"/>
                <a:gd name="T19" fmla="*/ 3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43">
                  <a:moveTo>
                    <a:pt x="1" y="30"/>
                  </a:moveTo>
                  <a:lnTo>
                    <a:pt x="1" y="30"/>
                  </a:lnTo>
                  <a:cubicBezTo>
                    <a:pt x="0" y="37"/>
                    <a:pt x="6" y="38"/>
                    <a:pt x="9" y="43"/>
                  </a:cubicBezTo>
                  <a:cubicBezTo>
                    <a:pt x="13" y="40"/>
                    <a:pt x="21" y="39"/>
                    <a:pt x="21" y="35"/>
                  </a:cubicBezTo>
                  <a:cubicBezTo>
                    <a:pt x="22" y="29"/>
                    <a:pt x="24" y="11"/>
                    <a:pt x="24" y="4"/>
                  </a:cubicBezTo>
                  <a:cubicBezTo>
                    <a:pt x="22" y="5"/>
                    <a:pt x="20" y="5"/>
                    <a:pt x="19" y="6"/>
                  </a:cubicBezTo>
                  <a:cubicBezTo>
                    <a:pt x="17" y="11"/>
                    <a:pt x="13" y="23"/>
                    <a:pt x="11" y="27"/>
                  </a:cubicBezTo>
                  <a:cubicBezTo>
                    <a:pt x="12" y="21"/>
                    <a:pt x="14" y="4"/>
                    <a:pt x="14" y="4"/>
                  </a:cubicBezTo>
                  <a:cubicBezTo>
                    <a:pt x="14" y="4"/>
                    <a:pt x="11" y="1"/>
                    <a:pt x="10" y="0"/>
                  </a:cubicBezTo>
                  <a:cubicBezTo>
                    <a:pt x="7" y="8"/>
                    <a:pt x="4" y="19"/>
                    <a:pt x="1" y="30"/>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538" name="Freeform 1565">
              <a:extLst>
                <a:ext uri="{FF2B5EF4-FFF2-40B4-BE49-F238E27FC236}">
                  <a16:creationId xmlns:a16="http://schemas.microsoft.com/office/drawing/2014/main" id="{BB95B4AF-E1EA-4A23-A695-220D39920BF7}"/>
                </a:ext>
              </a:extLst>
            </p:cNvPr>
            <p:cNvSpPr>
              <a:spLocks/>
            </p:cNvSpPr>
            <p:nvPr userDrawn="1"/>
          </p:nvSpPr>
          <p:spPr bwMode="auto">
            <a:xfrm>
              <a:off x="375" y="313"/>
              <a:ext cx="10" cy="20"/>
            </a:xfrm>
            <a:custGeom>
              <a:avLst/>
              <a:gdLst>
                <a:gd name="T0" fmla="*/ 8 w 23"/>
                <a:gd name="T1" fmla="*/ 3 h 46"/>
                <a:gd name="T2" fmla="*/ 8 w 23"/>
                <a:gd name="T3" fmla="*/ 3 h 46"/>
                <a:gd name="T4" fmla="*/ 6 w 23"/>
                <a:gd name="T5" fmla="*/ 0 h 46"/>
                <a:gd name="T6" fmla="*/ 2 w 23"/>
                <a:gd name="T7" fmla="*/ 6 h 46"/>
                <a:gd name="T8" fmla="*/ 0 w 23"/>
                <a:gd name="T9" fmla="*/ 36 h 46"/>
                <a:gd name="T10" fmla="*/ 11 w 23"/>
                <a:gd name="T11" fmla="*/ 46 h 46"/>
                <a:gd name="T12" fmla="*/ 23 w 23"/>
                <a:gd name="T13" fmla="*/ 35 h 46"/>
                <a:gd name="T14" fmla="*/ 19 w 23"/>
                <a:gd name="T15" fmla="*/ 8 h 46"/>
                <a:gd name="T16" fmla="*/ 17 w 23"/>
                <a:gd name="T17" fmla="*/ 10 h 46"/>
                <a:gd name="T18" fmla="*/ 13 w 23"/>
                <a:gd name="T19" fmla="*/ 6 h 46"/>
                <a:gd name="T20" fmla="*/ 11 w 23"/>
                <a:gd name="T21" fmla="*/ 29 h 46"/>
                <a:gd name="T22" fmla="*/ 8 w 23"/>
                <a:gd name="T23" fmla="*/ 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 h="46">
                  <a:moveTo>
                    <a:pt x="8" y="3"/>
                  </a:moveTo>
                  <a:lnTo>
                    <a:pt x="8" y="3"/>
                  </a:lnTo>
                  <a:cubicBezTo>
                    <a:pt x="7" y="2"/>
                    <a:pt x="6" y="2"/>
                    <a:pt x="6" y="0"/>
                  </a:cubicBezTo>
                  <a:cubicBezTo>
                    <a:pt x="5" y="3"/>
                    <a:pt x="3" y="5"/>
                    <a:pt x="2" y="6"/>
                  </a:cubicBezTo>
                  <a:cubicBezTo>
                    <a:pt x="2" y="11"/>
                    <a:pt x="0" y="33"/>
                    <a:pt x="0" y="36"/>
                  </a:cubicBezTo>
                  <a:cubicBezTo>
                    <a:pt x="0" y="42"/>
                    <a:pt x="6" y="43"/>
                    <a:pt x="11" y="46"/>
                  </a:cubicBezTo>
                  <a:cubicBezTo>
                    <a:pt x="16" y="42"/>
                    <a:pt x="23" y="41"/>
                    <a:pt x="23" y="35"/>
                  </a:cubicBezTo>
                  <a:cubicBezTo>
                    <a:pt x="22" y="27"/>
                    <a:pt x="20" y="14"/>
                    <a:pt x="19" y="8"/>
                  </a:cubicBezTo>
                  <a:cubicBezTo>
                    <a:pt x="19" y="8"/>
                    <a:pt x="18" y="9"/>
                    <a:pt x="17" y="10"/>
                  </a:cubicBezTo>
                  <a:cubicBezTo>
                    <a:pt x="15" y="7"/>
                    <a:pt x="14" y="7"/>
                    <a:pt x="13" y="6"/>
                  </a:cubicBezTo>
                  <a:cubicBezTo>
                    <a:pt x="12" y="9"/>
                    <a:pt x="12" y="21"/>
                    <a:pt x="11" y="29"/>
                  </a:cubicBezTo>
                  <a:cubicBezTo>
                    <a:pt x="9" y="21"/>
                    <a:pt x="9" y="11"/>
                    <a:pt x="8" y="3"/>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539" name="Freeform 1566">
              <a:extLst>
                <a:ext uri="{FF2B5EF4-FFF2-40B4-BE49-F238E27FC236}">
                  <a16:creationId xmlns:a16="http://schemas.microsoft.com/office/drawing/2014/main" id="{D0198B52-FED9-4195-B56D-9F8EF1BEE385}"/>
                </a:ext>
              </a:extLst>
            </p:cNvPr>
            <p:cNvSpPr>
              <a:spLocks/>
            </p:cNvSpPr>
            <p:nvPr userDrawn="1"/>
          </p:nvSpPr>
          <p:spPr bwMode="auto">
            <a:xfrm>
              <a:off x="387" y="313"/>
              <a:ext cx="1" cy="6"/>
            </a:xfrm>
            <a:custGeom>
              <a:avLst/>
              <a:gdLst>
                <a:gd name="T0" fmla="*/ 1 w 4"/>
                <a:gd name="T1" fmla="*/ 0 h 12"/>
                <a:gd name="T2" fmla="*/ 1 w 4"/>
                <a:gd name="T3" fmla="*/ 0 h 12"/>
                <a:gd name="T4" fmla="*/ 0 w 4"/>
                <a:gd name="T5" fmla="*/ 1 h 12"/>
                <a:gd name="T6" fmla="*/ 4 w 4"/>
                <a:gd name="T7" fmla="*/ 12 h 12"/>
                <a:gd name="T8" fmla="*/ 1 w 4"/>
                <a:gd name="T9" fmla="*/ 0 h 12"/>
              </a:gdLst>
              <a:ahLst/>
              <a:cxnLst>
                <a:cxn ang="0">
                  <a:pos x="T0" y="T1"/>
                </a:cxn>
                <a:cxn ang="0">
                  <a:pos x="T2" y="T3"/>
                </a:cxn>
                <a:cxn ang="0">
                  <a:pos x="T4" y="T5"/>
                </a:cxn>
                <a:cxn ang="0">
                  <a:pos x="T6" y="T7"/>
                </a:cxn>
                <a:cxn ang="0">
                  <a:pos x="T8" y="T9"/>
                </a:cxn>
              </a:cxnLst>
              <a:rect l="0" t="0" r="r" b="b"/>
              <a:pathLst>
                <a:path w="4" h="12">
                  <a:moveTo>
                    <a:pt x="1" y="0"/>
                  </a:moveTo>
                  <a:lnTo>
                    <a:pt x="1" y="0"/>
                  </a:lnTo>
                  <a:lnTo>
                    <a:pt x="0" y="1"/>
                  </a:lnTo>
                  <a:lnTo>
                    <a:pt x="4" y="12"/>
                  </a:lnTo>
                  <a:lnTo>
                    <a:pt x="1" y="0"/>
                  </a:ln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540" name="Freeform 1567">
              <a:extLst>
                <a:ext uri="{FF2B5EF4-FFF2-40B4-BE49-F238E27FC236}">
                  <a16:creationId xmlns:a16="http://schemas.microsoft.com/office/drawing/2014/main" id="{5241E41C-3B0F-4C3A-AEBB-9389BE20ECFF}"/>
                </a:ext>
              </a:extLst>
            </p:cNvPr>
            <p:cNvSpPr>
              <a:spLocks/>
            </p:cNvSpPr>
            <p:nvPr userDrawn="1"/>
          </p:nvSpPr>
          <p:spPr bwMode="auto">
            <a:xfrm>
              <a:off x="384" y="312"/>
              <a:ext cx="13" cy="19"/>
            </a:xfrm>
            <a:custGeom>
              <a:avLst/>
              <a:gdLst>
                <a:gd name="T0" fmla="*/ 8 w 29"/>
                <a:gd name="T1" fmla="*/ 0 h 42"/>
                <a:gd name="T2" fmla="*/ 8 w 29"/>
                <a:gd name="T3" fmla="*/ 0 h 42"/>
                <a:gd name="T4" fmla="*/ 13 w 29"/>
                <a:gd name="T5" fmla="*/ 24 h 42"/>
                <a:gd name="T6" fmla="*/ 4 w 29"/>
                <a:gd name="T7" fmla="*/ 4 h 42"/>
                <a:gd name="T8" fmla="*/ 0 w 29"/>
                <a:gd name="T9" fmla="*/ 7 h 42"/>
                <a:gd name="T10" fmla="*/ 5 w 29"/>
                <a:gd name="T11" fmla="*/ 35 h 42"/>
                <a:gd name="T12" fmla="*/ 19 w 29"/>
                <a:gd name="T13" fmla="*/ 42 h 42"/>
                <a:gd name="T14" fmla="*/ 25 w 29"/>
                <a:gd name="T15" fmla="*/ 25 h 42"/>
                <a:gd name="T16" fmla="*/ 15 w 29"/>
                <a:gd name="T17" fmla="*/ 3 h 42"/>
                <a:gd name="T18" fmla="*/ 8 w 29"/>
                <a:gd name="T19"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42">
                  <a:moveTo>
                    <a:pt x="8" y="0"/>
                  </a:moveTo>
                  <a:lnTo>
                    <a:pt x="8" y="0"/>
                  </a:lnTo>
                  <a:cubicBezTo>
                    <a:pt x="10" y="7"/>
                    <a:pt x="13" y="19"/>
                    <a:pt x="13" y="24"/>
                  </a:cubicBezTo>
                  <a:cubicBezTo>
                    <a:pt x="10" y="18"/>
                    <a:pt x="6" y="9"/>
                    <a:pt x="4" y="4"/>
                  </a:cubicBezTo>
                  <a:lnTo>
                    <a:pt x="0" y="7"/>
                  </a:lnTo>
                  <a:cubicBezTo>
                    <a:pt x="1" y="14"/>
                    <a:pt x="4" y="31"/>
                    <a:pt x="5" y="35"/>
                  </a:cubicBezTo>
                  <a:cubicBezTo>
                    <a:pt x="7" y="41"/>
                    <a:pt x="14" y="40"/>
                    <a:pt x="19" y="42"/>
                  </a:cubicBezTo>
                  <a:cubicBezTo>
                    <a:pt x="22" y="37"/>
                    <a:pt x="29" y="34"/>
                    <a:pt x="25" y="25"/>
                  </a:cubicBezTo>
                  <a:cubicBezTo>
                    <a:pt x="23" y="20"/>
                    <a:pt x="16" y="6"/>
                    <a:pt x="15" y="3"/>
                  </a:cubicBezTo>
                  <a:cubicBezTo>
                    <a:pt x="13" y="2"/>
                    <a:pt x="11" y="3"/>
                    <a:pt x="8" y="0"/>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541" name="Freeform 1568">
              <a:extLst>
                <a:ext uri="{FF2B5EF4-FFF2-40B4-BE49-F238E27FC236}">
                  <a16:creationId xmlns:a16="http://schemas.microsoft.com/office/drawing/2014/main" id="{4A154A84-7071-4B64-BFBC-73CBD3A31857}"/>
                </a:ext>
              </a:extLst>
            </p:cNvPr>
            <p:cNvSpPr>
              <a:spLocks/>
            </p:cNvSpPr>
            <p:nvPr userDrawn="1"/>
          </p:nvSpPr>
          <p:spPr bwMode="auto">
            <a:xfrm>
              <a:off x="365" y="311"/>
              <a:ext cx="2" cy="9"/>
            </a:xfrm>
            <a:custGeom>
              <a:avLst/>
              <a:gdLst>
                <a:gd name="T0" fmla="*/ 5 w 5"/>
                <a:gd name="T1" fmla="*/ 3 h 20"/>
                <a:gd name="T2" fmla="*/ 5 w 5"/>
                <a:gd name="T3" fmla="*/ 3 h 20"/>
                <a:gd name="T4" fmla="*/ 5 w 5"/>
                <a:gd name="T5" fmla="*/ 0 h 20"/>
                <a:gd name="T6" fmla="*/ 0 w 5"/>
                <a:gd name="T7" fmla="*/ 2 h 20"/>
                <a:gd name="T8" fmla="*/ 0 w 5"/>
                <a:gd name="T9" fmla="*/ 20 h 20"/>
                <a:gd name="T10" fmla="*/ 5 w 5"/>
                <a:gd name="T11" fmla="*/ 3 h 20"/>
              </a:gdLst>
              <a:ahLst/>
              <a:cxnLst>
                <a:cxn ang="0">
                  <a:pos x="T0" y="T1"/>
                </a:cxn>
                <a:cxn ang="0">
                  <a:pos x="T2" y="T3"/>
                </a:cxn>
                <a:cxn ang="0">
                  <a:pos x="T4" y="T5"/>
                </a:cxn>
                <a:cxn ang="0">
                  <a:pos x="T6" y="T7"/>
                </a:cxn>
                <a:cxn ang="0">
                  <a:pos x="T8" y="T9"/>
                </a:cxn>
                <a:cxn ang="0">
                  <a:pos x="T10" y="T11"/>
                </a:cxn>
              </a:cxnLst>
              <a:rect l="0" t="0" r="r" b="b"/>
              <a:pathLst>
                <a:path w="5" h="20">
                  <a:moveTo>
                    <a:pt x="5" y="3"/>
                  </a:moveTo>
                  <a:lnTo>
                    <a:pt x="5" y="3"/>
                  </a:lnTo>
                  <a:cubicBezTo>
                    <a:pt x="5" y="2"/>
                    <a:pt x="4" y="1"/>
                    <a:pt x="5" y="0"/>
                  </a:cubicBezTo>
                  <a:cubicBezTo>
                    <a:pt x="4" y="1"/>
                    <a:pt x="2" y="2"/>
                    <a:pt x="0" y="2"/>
                  </a:cubicBezTo>
                  <a:lnTo>
                    <a:pt x="0" y="20"/>
                  </a:lnTo>
                  <a:lnTo>
                    <a:pt x="5" y="3"/>
                  </a:ln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542" name="Freeform 1569">
              <a:extLst>
                <a:ext uri="{FF2B5EF4-FFF2-40B4-BE49-F238E27FC236}">
                  <a16:creationId xmlns:a16="http://schemas.microsoft.com/office/drawing/2014/main" id="{F78FF1E1-EF50-4BEA-8F89-AF86A417D78A}"/>
                </a:ext>
              </a:extLst>
            </p:cNvPr>
            <p:cNvSpPr>
              <a:spLocks/>
            </p:cNvSpPr>
            <p:nvPr userDrawn="1"/>
          </p:nvSpPr>
          <p:spPr bwMode="auto">
            <a:xfrm>
              <a:off x="392" y="309"/>
              <a:ext cx="14" cy="18"/>
            </a:xfrm>
            <a:custGeom>
              <a:avLst/>
              <a:gdLst>
                <a:gd name="T0" fmla="*/ 13 w 32"/>
                <a:gd name="T1" fmla="*/ 0 h 39"/>
                <a:gd name="T2" fmla="*/ 13 w 32"/>
                <a:gd name="T3" fmla="*/ 0 h 39"/>
                <a:gd name="T4" fmla="*/ 9 w 32"/>
                <a:gd name="T5" fmla="*/ 5 h 39"/>
                <a:gd name="T6" fmla="*/ 18 w 32"/>
                <a:gd name="T7" fmla="*/ 25 h 39"/>
                <a:gd name="T8" fmla="*/ 6 w 32"/>
                <a:gd name="T9" fmla="*/ 8 h 39"/>
                <a:gd name="T10" fmla="*/ 0 w 32"/>
                <a:gd name="T11" fmla="*/ 9 h 39"/>
                <a:gd name="T12" fmla="*/ 11 w 32"/>
                <a:gd name="T13" fmla="*/ 34 h 39"/>
                <a:gd name="T14" fmla="*/ 26 w 32"/>
                <a:gd name="T15" fmla="*/ 39 h 39"/>
                <a:gd name="T16" fmla="*/ 29 w 32"/>
                <a:gd name="T17" fmla="*/ 25 h 39"/>
                <a:gd name="T18" fmla="*/ 13 w 32"/>
                <a:gd name="T19"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9">
                  <a:moveTo>
                    <a:pt x="13" y="0"/>
                  </a:moveTo>
                  <a:lnTo>
                    <a:pt x="13" y="0"/>
                  </a:lnTo>
                  <a:cubicBezTo>
                    <a:pt x="12" y="2"/>
                    <a:pt x="10" y="3"/>
                    <a:pt x="9" y="5"/>
                  </a:cubicBezTo>
                  <a:cubicBezTo>
                    <a:pt x="12" y="11"/>
                    <a:pt x="16" y="20"/>
                    <a:pt x="18" y="25"/>
                  </a:cubicBezTo>
                  <a:cubicBezTo>
                    <a:pt x="15" y="23"/>
                    <a:pt x="8" y="11"/>
                    <a:pt x="6" y="8"/>
                  </a:cubicBezTo>
                  <a:cubicBezTo>
                    <a:pt x="4" y="8"/>
                    <a:pt x="2" y="9"/>
                    <a:pt x="0" y="9"/>
                  </a:cubicBezTo>
                  <a:cubicBezTo>
                    <a:pt x="2" y="15"/>
                    <a:pt x="6" y="24"/>
                    <a:pt x="11" y="34"/>
                  </a:cubicBezTo>
                  <a:cubicBezTo>
                    <a:pt x="14" y="39"/>
                    <a:pt x="21" y="38"/>
                    <a:pt x="26" y="39"/>
                  </a:cubicBezTo>
                  <a:cubicBezTo>
                    <a:pt x="28" y="33"/>
                    <a:pt x="32" y="30"/>
                    <a:pt x="29" y="25"/>
                  </a:cubicBezTo>
                  <a:cubicBezTo>
                    <a:pt x="26" y="18"/>
                    <a:pt x="17" y="6"/>
                    <a:pt x="13" y="0"/>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543" name="Freeform 1570">
              <a:extLst>
                <a:ext uri="{FF2B5EF4-FFF2-40B4-BE49-F238E27FC236}">
                  <a16:creationId xmlns:a16="http://schemas.microsoft.com/office/drawing/2014/main" id="{7E7D7FA7-13BE-45A0-A872-543FA258A15A}"/>
                </a:ext>
              </a:extLst>
            </p:cNvPr>
            <p:cNvSpPr>
              <a:spLocks/>
            </p:cNvSpPr>
            <p:nvPr userDrawn="1"/>
          </p:nvSpPr>
          <p:spPr bwMode="auto">
            <a:xfrm>
              <a:off x="397" y="305"/>
              <a:ext cx="18" cy="15"/>
            </a:xfrm>
            <a:custGeom>
              <a:avLst/>
              <a:gdLst>
                <a:gd name="T0" fmla="*/ 14 w 40"/>
                <a:gd name="T1" fmla="*/ 0 h 33"/>
                <a:gd name="T2" fmla="*/ 14 w 40"/>
                <a:gd name="T3" fmla="*/ 0 h 33"/>
                <a:gd name="T4" fmla="*/ 10 w 40"/>
                <a:gd name="T5" fmla="*/ 2 h 33"/>
                <a:gd name="T6" fmla="*/ 24 w 40"/>
                <a:gd name="T7" fmla="*/ 19 h 33"/>
                <a:gd name="T8" fmla="*/ 5 w 40"/>
                <a:gd name="T9" fmla="*/ 3 h 33"/>
                <a:gd name="T10" fmla="*/ 0 w 40"/>
                <a:gd name="T11" fmla="*/ 1 h 33"/>
                <a:gd name="T12" fmla="*/ 1 w 40"/>
                <a:gd name="T13" fmla="*/ 6 h 33"/>
                <a:gd name="T14" fmla="*/ 18 w 40"/>
                <a:gd name="T15" fmla="*/ 28 h 33"/>
                <a:gd name="T16" fmla="*/ 35 w 40"/>
                <a:gd name="T17" fmla="*/ 33 h 33"/>
                <a:gd name="T18" fmla="*/ 35 w 40"/>
                <a:gd name="T19" fmla="*/ 15 h 33"/>
                <a:gd name="T20" fmla="*/ 14 w 40"/>
                <a:gd name="T21"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 h="33">
                  <a:moveTo>
                    <a:pt x="14" y="0"/>
                  </a:moveTo>
                  <a:lnTo>
                    <a:pt x="14" y="0"/>
                  </a:lnTo>
                  <a:cubicBezTo>
                    <a:pt x="12" y="1"/>
                    <a:pt x="11" y="1"/>
                    <a:pt x="10" y="2"/>
                  </a:cubicBezTo>
                  <a:cubicBezTo>
                    <a:pt x="15" y="6"/>
                    <a:pt x="19" y="13"/>
                    <a:pt x="24" y="19"/>
                  </a:cubicBezTo>
                  <a:cubicBezTo>
                    <a:pt x="19" y="15"/>
                    <a:pt x="6" y="4"/>
                    <a:pt x="5" y="3"/>
                  </a:cubicBezTo>
                  <a:cubicBezTo>
                    <a:pt x="3" y="3"/>
                    <a:pt x="2" y="2"/>
                    <a:pt x="0" y="1"/>
                  </a:cubicBezTo>
                  <a:cubicBezTo>
                    <a:pt x="1" y="3"/>
                    <a:pt x="1" y="5"/>
                    <a:pt x="1" y="6"/>
                  </a:cubicBezTo>
                  <a:cubicBezTo>
                    <a:pt x="4" y="11"/>
                    <a:pt x="14" y="24"/>
                    <a:pt x="18" y="28"/>
                  </a:cubicBezTo>
                  <a:cubicBezTo>
                    <a:pt x="22" y="32"/>
                    <a:pt x="28" y="32"/>
                    <a:pt x="35" y="33"/>
                  </a:cubicBezTo>
                  <a:cubicBezTo>
                    <a:pt x="37" y="26"/>
                    <a:pt x="40" y="20"/>
                    <a:pt x="35" y="15"/>
                  </a:cubicBezTo>
                  <a:cubicBezTo>
                    <a:pt x="32" y="11"/>
                    <a:pt x="16" y="1"/>
                    <a:pt x="14" y="0"/>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544" name="Freeform 1571">
              <a:extLst>
                <a:ext uri="{FF2B5EF4-FFF2-40B4-BE49-F238E27FC236}">
                  <a16:creationId xmlns:a16="http://schemas.microsoft.com/office/drawing/2014/main" id="{C4234E44-504F-4C06-A4F5-04DE4A832EA4}"/>
                </a:ext>
              </a:extLst>
            </p:cNvPr>
            <p:cNvSpPr>
              <a:spLocks/>
            </p:cNvSpPr>
            <p:nvPr userDrawn="1"/>
          </p:nvSpPr>
          <p:spPr bwMode="auto">
            <a:xfrm>
              <a:off x="405" y="299"/>
              <a:ext cx="18" cy="13"/>
            </a:xfrm>
            <a:custGeom>
              <a:avLst/>
              <a:gdLst>
                <a:gd name="T0" fmla="*/ 31 w 40"/>
                <a:gd name="T1" fmla="*/ 6 h 27"/>
                <a:gd name="T2" fmla="*/ 31 w 40"/>
                <a:gd name="T3" fmla="*/ 6 h 27"/>
                <a:gd name="T4" fmla="*/ 4 w 40"/>
                <a:gd name="T5" fmla="*/ 0 h 27"/>
                <a:gd name="T6" fmla="*/ 5 w 40"/>
                <a:gd name="T7" fmla="*/ 5 h 27"/>
                <a:gd name="T8" fmla="*/ 25 w 40"/>
                <a:gd name="T9" fmla="*/ 14 h 27"/>
                <a:gd name="T10" fmla="*/ 5 w 40"/>
                <a:gd name="T11" fmla="*/ 10 h 27"/>
                <a:gd name="T12" fmla="*/ 0 w 40"/>
                <a:gd name="T13" fmla="*/ 12 h 27"/>
                <a:gd name="T14" fmla="*/ 21 w 40"/>
                <a:gd name="T15" fmla="*/ 23 h 27"/>
                <a:gd name="T16" fmla="*/ 40 w 40"/>
                <a:gd name="T17" fmla="*/ 21 h 27"/>
                <a:gd name="T18" fmla="*/ 31 w 40"/>
                <a:gd name="T19" fmla="*/ 6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27">
                  <a:moveTo>
                    <a:pt x="31" y="6"/>
                  </a:moveTo>
                  <a:lnTo>
                    <a:pt x="31" y="6"/>
                  </a:lnTo>
                  <a:cubicBezTo>
                    <a:pt x="28" y="5"/>
                    <a:pt x="4" y="0"/>
                    <a:pt x="4" y="0"/>
                  </a:cubicBezTo>
                  <a:cubicBezTo>
                    <a:pt x="4" y="2"/>
                    <a:pt x="4" y="3"/>
                    <a:pt x="5" y="5"/>
                  </a:cubicBezTo>
                  <a:cubicBezTo>
                    <a:pt x="12" y="8"/>
                    <a:pt x="19" y="12"/>
                    <a:pt x="25" y="14"/>
                  </a:cubicBezTo>
                  <a:cubicBezTo>
                    <a:pt x="17" y="14"/>
                    <a:pt x="6" y="10"/>
                    <a:pt x="5" y="10"/>
                  </a:cubicBezTo>
                  <a:cubicBezTo>
                    <a:pt x="3" y="10"/>
                    <a:pt x="0" y="12"/>
                    <a:pt x="0" y="12"/>
                  </a:cubicBezTo>
                  <a:cubicBezTo>
                    <a:pt x="5" y="14"/>
                    <a:pt x="13" y="20"/>
                    <a:pt x="21" y="23"/>
                  </a:cubicBezTo>
                  <a:cubicBezTo>
                    <a:pt x="28" y="27"/>
                    <a:pt x="37" y="23"/>
                    <a:pt x="40" y="21"/>
                  </a:cubicBezTo>
                  <a:cubicBezTo>
                    <a:pt x="40" y="15"/>
                    <a:pt x="38" y="8"/>
                    <a:pt x="31" y="6"/>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545" name="Freeform 1572">
              <a:extLst>
                <a:ext uri="{FF2B5EF4-FFF2-40B4-BE49-F238E27FC236}">
                  <a16:creationId xmlns:a16="http://schemas.microsoft.com/office/drawing/2014/main" id="{C93C2BC0-B27E-43B1-B53A-192097F56D65}"/>
                </a:ext>
              </a:extLst>
            </p:cNvPr>
            <p:cNvSpPr>
              <a:spLocks/>
            </p:cNvSpPr>
            <p:nvPr userDrawn="1"/>
          </p:nvSpPr>
          <p:spPr bwMode="auto">
            <a:xfrm>
              <a:off x="429" y="298"/>
              <a:ext cx="10" cy="1"/>
            </a:xfrm>
            <a:custGeom>
              <a:avLst/>
              <a:gdLst>
                <a:gd name="T0" fmla="*/ 23 w 23"/>
                <a:gd name="T1" fmla="*/ 2 h 3"/>
                <a:gd name="T2" fmla="*/ 23 w 23"/>
                <a:gd name="T3" fmla="*/ 2 h 3"/>
                <a:gd name="T4" fmla="*/ 0 w 23"/>
                <a:gd name="T5" fmla="*/ 0 h 3"/>
                <a:gd name="T6" fmla="*/ 0 w 23"/>
                <a:gd name="T7" fmla="*/ 2 h 3"/>
                <a:gd name="T8" fmla="*/ 23 w 23"/>
                <a:gd name="T9" fmla="*/ 2 h 3"/>
              </a:gdLst>
              <a:ahLst/>
              <a:cxnLst>
                <a:cxn ang="0">
                  <a:pos x="T0" y="T1"/>
                </a:cxn>
                <a:cxn ang="0">
                  <a:pos x="T2" y="T3"/>
                </a:cxn>
                <a:cxn ang="0">
                  <a:pos x="T4" y="T5"/>
                </a:cxn>
                <a:cxn ang="0">
                  <a:pos x="T6" y="T7"/>
                </a:cxn>
                <a:cxn ang="0">
                  <a:pos x="T8" y="T9"/>
                </a:cxn>
              </a:cxnLst>
              <a:rect l="0" t="0" r="r" b="b"/>
              <a:pathLst>
                <a:path w="23" h="3">
                  <a:moveTo>
                    <a:pt x="23" y="2"/>
                  </a:moveTo>
                  <a:lnTo>
                    <a:pt x="23" y="2"/>
                  </a:lnTo>
                  <a:cubicBezTo>
                    <a:pt x="12" y="0"/>
                    <a:pt x="4" y="0"/>
                    <a:pt x="0" y="0"/>
                  </a:cubicBezTo>
                  <a:cubicBezTo>
                    <a:pt x="1" y="1"/>
                    <a:pt x="0" y="2"/>
                    <a:pt x="0" y="2"/>
                  </a:cubicBezTo>
                  <a:cubicBezTo>
                    <a:pt x="7" y="3"/>
                    <a:pt x="12" y="2"/>
                    <a:pt x="23" y="2"/>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546" name="Freeform 1573">
              <a:extLst>
                <a:ext uri="{FF2B5EF4-FFF2-40B4-BE49-F238E27FC236}">
                  <a16:creationId xmlns:a16="http://schemas.microsoft.com/office/drawing/2014/main" id="{976CFDE9-D2C6-4B0B-9DFE-BD9044F1B1F1}"/>
                </a:ext>
              </a:extLst>
            </p:cNvPr>
            <p:cNvSpPr>
              <a:spLocks/>
            </p:cNvSpPr>
            <p:nvPr userDrawn="1"/>
          </p:nvSpPr>
          <p:spPr bwMode="auto">
            <a:xfrm>
              <a:off x="424" y="293"/>
              <a:ext cx="38" cy="12"/>
            </a:xfrm>
            <a:custGeom>
              <a:avLst/>
              <a:gdLst>
                <a:gd name="T0" fmla="*/ 84 w 84"/>
                <a:gd name="T1" fmla="*/ 12 h 27"/>
                <a:gd name="T2" fmla="*/ 84 w 84"/>
                <a:gd name="T3" fmla="*/ 12 h 27"/>
                <a:gd name="T4" fmla="*/ 49 w 84"/>
                <a:gd name="T5" fmla="*/ 0 h 27"/>
                <a:gd name="T6" fmla="*/ 5 w 84"/>
                <a:gd name="T7" fmla="*/ 2 h 27"/>
                <a:gd name="T8" fmla="*/ 10 w 84"/>
                <a:gd name="T9" fmla="*/ 9 h 27"/>
                <a:gd name="T10" fmla="*/ 50 w 84"/>
                <a:gd name="T11" fmla="*/ 13 h 27"/>
                <a:gd name="T12" fmla="*/ 9 w 84"/>
                <a:gd name="T13" fmla="*/ 14 h 27"/>
                <a:gd name="T14" fmla="*/ 0 w 84"/>
                <a:gd name="T15" fmla="*/ 20 h 27"/>
                <a:gd name="T16" fmla="*/ 50 w 84"/>
                <a:gd name="T17" fmla="*/ 26 h 27"/>
                <a:gd name="T18" fmla="*/ 84 w 84"/>
                <a:gd name="T19" fmla="*/ 12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 h="27">
                  <a:moveTo>
                    <a:pt x="84" y="12"/>
                  </a:moveTo>
                  <a:lnTo>
                    <a:pt x="84" y="12"/>
                  </a:lnTo>
                  <a:cubicBezTo>
                    <a:pt x="77" y="5"/>
                    <a:pt x="64" y="0"/>
                    <a:pt x="49" y="0"/>
                  </a:cubicBezTo>
                  <a:cubicBezTo>
                    <a:pt x="34" y="1"/>
                    <a:pt x="20" y="1"/>
                    <a:pt x="5" y="2"/>
                  </a:cubicBezTo>
                  <a:cubicBezTo>
                    <a:pt x="7" y="4"/>
                    <a:pt x="9" y="7"/>
                    <a:pt x="10" y="9"/>
                  </a:cubicBezTo>
                  <a:cubicBezTo>
                    <a:pt x="24" y="10"/>
                    <a:pt x="34" y="10"/>
                    <a:pt x="50" y="13"/>
                  </a:cubicBezTo>
                  <a:cubicBezTo>
                    <a:pt x="36" y="15"/>
                    <a:pt x="13" y="15"/>
                    <a:pt x="9" y="14"/>
                  </a:cubicBezTo>
                  <a:cubicBezTo>
                    <a:pt x="7" y="17"/>
                    <a:pt x="4" y="19"/>
                    <a:pt x="0" y="20"/>
                  </a:cubicBezTo>
                  <a:cubicBezTo>
                    <a:pt x="21" y="23"/>
                    <a:pt x="36" y="25"/>
                    <a:pt x="50" y="26"/>
                  </a:cubicBezTo>
                  <a:cubicBezTo>
                    <a:pt x="66" y="27"/>
                    <a:pt x="77" y="23"/>
                    <a:pt x="84" y="12"/>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547" name="Freeform 1574">
              <a:extLst>
                <a:ext uri="{FF2B5EF4-FFF2-40B4-BE49-F238E27FC236}">
                  <a16:creationId xmlns:a16="http://schemas.microsoft.com/office/drawing/2014/main" id="{5BD0C842-E9DF-4E22-83CC-382FD07FC40B}"/>
                </a:ext>
              </a:extLst>
            </p:cNvPr>
            <p:cNvSpPr>
              <a:spLocks/>
            </p:cNvSpPr>
            <p:nvPr userDrawn="1"/>
          </p:nvSpPr>
          <p:spPr bwMode="auto">
            <a:xfrm>
              <a:off x="405" y="292"/>
              <a:ext cx="22" cy="10"/>
            </a:xfrm>
            <a:custGeom>
              <a:avLst/>
              <a:gdLst>
                <a:gd name="T0" fmla="*/ 38 w 51"/>
                <a:gd name="T1" fmla="*/ 2 h 22"/>
                <a:gd name="T2" fmla="*/ 38 w 51"/>
                <a:gd name="T3" fmla="*/ 2 h 22"/>
                <a:gd name="T4" fmla="*/ 9 w 51"/>
                <a:gd name="T5" fmla="*/ 1 h 22"/>
                <a:gd name="T6" fmla="*/ 5 w 51"/>
                <a:gd name="T7" fmla="*/ 5 h 22"/>
                <a:gd name="T8" fmla="*/ 28 w 51"/>
                <a:gd name="T9" fmla="*/ 10 h 22"/>
                <a:gd name="T10" fmla="*/ 0 w 51"/>
                <a:gd name="T11" fmla="*/ 9 h 22"/>
                <a:gd name="T12" fmla="*/ 4 w 51"/>
                <a:gd name="T13" fmla="*/ 15 h 22"/>
                <a:gd name="T14" fmla="*/ 33 w 51"/>
                <a:gd name="T15" fmla="*/ 20 h 22"/>
                <a:gd name="T16" fmla="*/ 51 w 51"/>
                <a:gd name="T17" fmla="*/ 13 h 22"/>
                <a:gd name="T18" fmla="*/ 38 w 51"/>
                <a:gd name="T19" fmla="*/ 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 h="22">
                  <a:moveTo>
                    <a:pt x="38" y="2"/>
                  </a:moveTo>
                  <a:lnTo>
                    <a:pt x="38" y="2"/>
                  </a:lnTo>
                  <a:cubicBezTo>
                    <a:pt x="31" y="1"/>
                    <a:pt x="15" y="0"/>
                    <a:pt x="9" y="1"/>
                  </a:cubicBezTo>
                  <a:cubicBezTo>
                    <a:pt x="8" y="2"/>
                    <a:pt x="6" y="4"/>
                    <a:pt x="5" y="5"/>
                  </a:cubicBezTo>
                  <a:cubicBezTo>
                    <a:pt x="10" y="7"/>
                    <a:pt x="21" y="8"/>
                    <a:pt x="28" y="10"/>
                  </a:cubicBezTo>
                  <a:cubicBezTo>
                    <a:pt x="21" y="11"/>
                    <a:pt x="7" y="9"/>
                    <a:pt x="0" y="9"/>
                  </a:cubicBezTo>
                  <a:cubicBezTo>
                    <a:pt x="2" y="11"/>
                    <a:pt x="3" y="13"/>
                    <a:pt x="4" y="15"/>
                  </a:cubicBezTo>
                  <a:cubicBezTo>
                    <a:pt x="10" y="17"/>
                    <a:pt x="33" y="20"/>
                    <a:pt x="33" y="20"/>
                  </a:cubicBezTo>
                  <a:cubicBezTo>
                    <a:pt x="44" y="22"/>
                    <a:pt x="48" y="18"/>
                    <a:pt x="51" y="13"/>
                  </a:cubicBezTo>
                  <a:cubicBezTo>
                    <a:pt x="49" y="7"/>
                    <a:pt x="44" y="2"/>
                    <a:pt x="38" y="2"/>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548" name="Freeform 1575">
              <a:extLst>
                <a:ext uri="{FF2B5EF4-FFF2-40B4-BE49-F238E27FC236}">
                  <a16:creationId xmlns:a16="http://schemas.microsoft.com/office/drawing/2014/main" id="{62462A1F-17E2-44B5-B7B8-F60DBCCDCDBA}"/>
                </a:ext>
              </a:extLst>
            </p:cNvPr>
            <p:cNvSpPr>
              <a:spLocks/>
            </p:cNvSpPr>
            <p:nvPr userDrawn="1"/>
          </p:nvSpPr>
          <p:spPr bwMode="auto">
            <a:xfrm>
              <a:off x="298" y="287"/>
              <a:ext cx="66" cy="89"/>
            </a:xfrm>
            <a:custGeom>
              <a:avLst/>
              <a:gdLst>
                <a:gd name="T0" fmla="*/ 73 w 146"/>
                <a:gd name="T1" fmla="*/ 0 h 196"/>
                <a:gd name="T2" fmla="*/ 73 w 146"/>
                <a:gd name="T3" fmla="*/ 0 h 196"/>
                <a:gd name="T4" fmla="*/ 0 w 146"/>
                <a:gd name="T5" fmla="*/ 0 h 196"/>
                <a:gd name="T6" fmla="*/ 0 w 146"/>
                <a:gd name="T7" fmla="*/ 148 h 196"/>
                <a:gd name="T8" fmla="*/ 24 w 146"/>
                <a:gd name="T9" fmla="*/ 175 h 196"/>
                <a:gd name="T10" fmla="*/ 48 w 146"/>
                <a:gd name="T11" fmla="*/ 175 h 196"/>
                <a:gd name="T12" fmla="*/ 73 w 146"/>
                <a:gd name="T13" fmla="*/ 196 h 196"/>
                <a:gd name="T14" fmla="*/ 98 w 146"/>
                <a:gd name="T15" fmla="*/ 175 h 196"/>
                <a:gd name="T16" fmla="*/ 122 w 146"/>
                <a:gd name="T17" fmla="*/ 175 h 196"/>
                <a:gd name="T18" fmla="*/ 146 w 146"/>
                <a:gd name="T19" fmla="*/ 148 h 196"/>
                <a:gd name="T20" fmla="*/ 146 w 146"/>
                <a:gd name="T21" fmla="*/ 0 h 196"/>
                <a:gd name="T22" fmla="*/ 73 w 146"/>
                <a:gd name="T23" fmla="*/ 0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6" h="196">
                  <a:moveTo>
                    <a:pt x="73" y="0"/>
                  </a:moveTo>
                  <a:lnTo>
                    <a:pt x="73" y="0"/>
                  </a:lnTo>
                  <a:lnTo>
                    <a:pt x="0" y="0"/>
                  </a:lnTo>
                  <a:lnTo>
                    <a:pt x="0" y="148"/>
                  </a:lnTo>
                  <a:cubicBezTo>
                    <a:pt x="0" y="166"/>
                    <a:pt x="8" y="175"/>
                    <a:pt x="24" y="175"/>
                  </a:cubicBezTo>
                  <a:lnTo>
                    <a:pt x="48" y="175"/>
                  </a:lnTo>
                  <a:cubicBezTo>
                    <a:pt x="61" y="175"/>
                    <a:pt x="69" y="184"/>
                    <a:pt x="73" y="196"/>
                  </a:cubicBezTo>
                  <a:cubicBezTo>
                    <a:pt x="76" y="184"/>
                    <a:pt x="85" y="175"/>
                    <a:pt x="98" y="175"/>
                  </a:cubicBezTo>
                  <a:lnTo>
                    <a:pt x="122" y="175"/>
                  </a:lnTo>
                  <a:cubicBezTo>
                    <a:pt x="138" y="175"/>
                    <a:pt x="146" y="166"/>
                    <a:pt x="146" y="148"/>
                  </a:cubicBezTo>
                  <a:lnTo>
                    <a:pt x="146" y="0"/>
                  </a:lnTo>
                  <a:lnTo>
                    <a:pt x="73" y="0"/>
                  </a:lnTo>
                  <a:close/>
                </a:path>
              </a:pathLst>
            </a:custGeom>
            <a:solidFill>
              <a:srgbClr val="00793B"/>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549" name="Freeform 1576">
              <a:extLst>
                <a:ext uri="{FF2B5EF4-FFF2-40B4-BE49-F238E27FC236}">
                  <a16:creationId xmlns:a16="http://schemas.microsoft.com/office/drawing/2014/main" id="{D321C02D-35E8-45EB-B812-E91FB718EF56}"/>
                </a:ext>
              </a:extLst>
            </p:cNvPr>
            <p:cNvSpPr>
              <a:spLocks/>
            </p:cNvSpPr>
            <p:nvPr userDrawn="1"/>
          </p:nvSpPr>
          <p:spPr bwMode="auto">
            <a:xfrm>
              <a:off x="410" y="286"/>
              <a:ext cx="7" cy="2"/>
            </a:xfrm>
            <a:custGeom>
              <a:avLst/>
              <a:gdLst>
                <a:gd name="T0" fmla="*/ 15 w 15"/>
                <a:gd name="T1" fmla="*/ 0 h 3"/>
                <a:gd name="T2" fmla="*/ 15 w 15"/>
                <a:gd name="T3" fmla="*/ 0 h 3"/>
                <a:gd name="T4" fmla="*/ 0 w 15"/>
                <a:gd name="T5" fmla="*/ 1 h 3"/>
                <a:gd name="T6" fmla="*/ 2 w 15"/>
                <a:gd name="T7" fmla="*/ 3 h 3"/>
                <a:gd name="T8" fmla="*/ 15 w 15"/>
                <a:gd name="T9" fmla="*/ 0 h 3"/>
              </a:gdLst>
              <a:ahLst/>
              <a:cxnLst>
                <a:cxn ang="0">
                  <a:pos x="T0" y="T1"/>
                </a:cxn>
                <a:cxn ang="0">
                  <a:pos x="T2" y="T3"/>
                </a:cxn>
                <a:cxn ang="0">
                  <a:pos x="T4" y="T5"/>
                </a:cxn>
                <a:cxn ang="0">
                  <a:pos x="T6" y="T7"/>
                </a:cxn>
                <a:cxn ang="0">
                  <a:pos x="T8" y="T9"/>
                </a:cxn>
              </a:cxnLst>
              <a:rect l="0" t="0" r="r" b="b"/>
              <a:pathLst>
                <a:path w="15" h="3">
                  <a:moveTo>
                    <a:pt x="15" y="0"/>
                  </a:moveTo>
                  <a:lnTo>
                    <a:pt x="15" y="0"/>
                  </a:lnTo>
                  <a:cubicBezTo>
                    <a:pt x="10" y="0"/>
                    <a:pt x="5" y="1"/>
                    <a:pt x="0" y="1"/>
                  </a:cubicBezTo>
                  <a:cubicBezTo>
                    <a:pt x="0" y="1"/>
                    <a:pt x="1" y="2"/>
                    <a:pt x="2" y="3"/>
                  </a:cubicBezTo>
                  <a:cubicBezTo>
                    <a:pt x="7" y="2"/>
                    <a:pt x="12" y="1"/>
                    <a:pt x="15" y="0"/>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550" name="Freeform 1577">
              <a:extLst>
                <a:ext uri="{FF2B5EF4-FFF2-40B4-BE49-F238E27FC236}">
                  <a16:creationId xmlns:a16="http://schemas.microsoft.com/office/drawing/2014/main" id="{EC991B34-4064-44CF-99CF-2D5A11B851FD}"/>
                </a:ext>
              </a:extLst>
            </p:cNvPr>
            <p:cNvSpPr>
              <a:spLocks/>
            </p:cNvSpPr>
            <p:nvPr userDrawn="1"/>
          </p:nvSpPr>
          <p:spPr bwMode="auto">
            <a:xfrm>
              <a:off x="431" y="286"/>
              <a:ext cx="9" cy="2"/>
            </a:xfrm>
            <a:custGeom>
              <a:avLst/>
              <a:gdLst>
                <a:gd name="T0" fmla="*/ 21 w 21"/>
                <a:gd name="T1" fmla="*/ 0 h 4"/>
                <a:gd name="T2" fmla="*/ 21 w 21"/>
                <a:gd name="T3" fmla="*/ 0 h 4"/>
                <a:gd name="T4" fmla="*/ 2 w 21"/>
                <a:gd name="T5" fmla="*/ 2 h 4"/>
                <a:gd name="T6" fmla="*/ 0 w 21"/>
                <a:gd name="T7" fmla="*/ 4 h 4"/>
                <a:gd name="T8" fmla="*/ 21 w 21"/>
                <a:gd name="T9" fmla="*/ 0 h 4"/>
              </a:gdLst>
              <a:ahLst/>
              <a:cxnLst>
                <a:cxn ang="0">
                  <a:pos x="T0" y="T1"/>
                </a:cxn>
                <a:cxn ang="0">
                  <a:pos x="T2" y="T3"/>
                </a:cxn>
                <a:cxn ang="0">
                  <a:pos x="T4" y="T5"/>
                </a:cxn>
                <a:cxn ang="0">
                  <a:pos x="T6" y="T7"/>
                </a:cxn>
                <a:cxn ang="0">
                  <a:pos x="T8" y="T9"/>
                </a:cxn>
              </a:cxnLst>
              <a:rect l="0" t="0" r="r" b="b"/>
              <a:pathLst>
                <a:path w="21" h="4">
                  <a:moveTo>
                    <a:pt x="21" y="0"/>
                  </a:moveTo>
                  <a:lnTo>
                    <a:pt x="21" y="0"/>
                  </a:lnTo>
                  <a:cubicBezTo>
                    <a:pt x="17" y="0"/>
                    <a:pt x="2" y="2"/>
                    <a:pt x="2" y="2"/>
                  </a:cubicBezTo>
                  <a:cubicBezTo>
                    <a:pt x="1" y="3"/>
                    <a:pt x="1" y="4"/>
                    <a:pt x="0" y="4"/>
                  </a:cubicBezTo>
                  <a:cubicBezTo>
                    <a:pt x="0" y="4"/>
                    <a:pt x="18" y="1"/>
                    <a:pt x="21" y="0"/>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551" name="Freeform 1578">
              <a:extLst>
                <a:ext uri="{FF2B5EF4-FFF2-40B4-BE49-F238E27FC236}">
                  <a16:creationId xmlns:a16="http://schemas.microsoft.com/office/drawing/2014/main" id="{B7B9FEC5-866D-4BBD-986A-C833261AABF2}"/>
                </a:ext>
              </a:extLst>
            </p:cNvPr>
            <p:cNvSpPr>
              <a:spLocks/>
            </p:cNvSpPr>
            <p:nvPr userDrawn="1"/>
          </p:nvSpPr>
          <p:spPr bwMode="auto">
            <a:xfrm>
              <a:off x="365" y="284"/>
              <a:ext cx="12" cy="11"/>
            </a:xfrm>
            <a:custGeom>
              <a:avLst/>
              <a:gdLst>
                <a:gd name="T0" fmla="*/ 20 w 27"/>
                <a:gd name="T1" fmla="*/ 0 h 24"/>
                <a:gd name="T2" fmla="*/ 20 w 27"/>
                <a:gd name="T3" fmla="*/ 0 h 24"/>
                <a:gd name="T4" fmla="*/ 0 w 27"/>
                <a:gd name="T5" fmla="*/ 3 h 24"/>
                <a:gd name="T6" fmla="*/ 0 w 27"/>
                <a:gd name="T7" fmla="*/ 22 h 24"/>
                <a:gd name="T8" fmla="*/ 20 w 27"/>
                <a:gd name="T9" fmla="*/ 0 h 24"/>
              </a:gdLst>
              <a:ahLst/>
              <a:cxnLst>
                <a:cxn ang="0">
                  <a:pos x="T0" y="T1"/>
                </a:cxn>
                <a:cxn ang="0">
                  <a:pos x="T2" y="T3"/>
                </a:cxn>
                <a:cxn ang="0">
                  <a:pos x="T4" y="T5"/>
                </a:cxn>
                <a:cxn ang="0">
                  <a:pos x="T6" y="T7"/>
                </a:cxn>
                <a:cxn ang="0">
                  <a:pos x="T8" y="T9"/>
                </a:cxn>
              </a:cxnLst>
              <a:rect l="0" t="0" r="r" b="b"/>
              <a:pathLst>
                <a:path w="27" h="24">
                  <a:moveTo>
                    <a:pt x="20" y="0"/>
                  </a:moveTo>
                  <a:lnTo>
                    <a:pt x="20" y="0"/>
                  </a:lnTo>
                  <a:cubicBezTo>
                    <a:pt x="14" y="5"/>
                    <a:pt x="8" y="5"/>
                    <a:pt x="0" y="3"/>
                  </a:cubicBezTo>
                  <a:lnTo>
                    <a:pt x="0" y="22"/>
                  </a:lnTo>
                  <a:cubicBezTo>
                    <a:pt x="14" y="24"/>
                    <a:pt x="27" y="14"/>
                    <a:pt x="20" y="0"/>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552" name="Freeform 1579">
              <a:extLst>
                <a:ext uri="{FF2B5EF4-FFF2-40B4-BE49-F238E27FC236}">
                  <a16:creationId xmlns:a16="http://schemas.microsoft.com/office/drawing/2014/main" id="{119D3084-A45E-49EF-B9F2-2F7A39BC4899}"/>
                </a:ext>
              </a:extLst>
            </p:cNvPr>
            <p:cNvSpPr>
              <a:spLocks/>
            </p:cNvSpPr>
            <p:nvPr userDrawn="1"/>
          </p:nvSpPr>
          <p:spPr bwMode="auto">
            <a:xfrm>
              <a:off x="337" y="280"/>
              <a:ext cx="1" cy="5"/>
            </a:xfrm>
            <a:custGeom>
              <a:avLst/>
              <a:gdLst>
                <a:gd name="T0" fmla="*/ 0 w 4"/>
                <a:gd name="T1" fmla="*/ 0 h 11"/>
                <a:gd name="T2" fmla="*/ 0 w 4"/>
                <a:gd name="T3" fmla="*/ 0 h 11"/>
                <a:gd name="T4" fmla="*/ 0 w 4"/>
                <a:gd name="T5" fmla="*/ 11 h 11"/>
                <a:gd name="T6" fmla="*/ 4 w 4"/>
                <a:gd name="T7" fmla="*/ 11 h 11"/>
                <a:gd name="T8" fmla="*/ 0 w 4"/>
                <a:gd name="T9" fmla="*/ 0 h 11"/>
              </a:gdLst>
              <a:ahLst/>
              <a:cxnLst>
                <a:cxn ang="0">
                  <a:pos x="T0" y="T1"/>
                </a:cxn>
                <a:cxn ang="0">
                  <a:pos x="T2" y="T3"/>
                </a:cxn>
                <a:cxn ang="0">
                  <a:pos x="T4" y="T5"/>
                </a:cxn>
                <a:cxn ang="0">
                  <a:pos x="T6" y="T7"/>
                </a:cxn>
                <a:cxn ang="0">
                  <a:pos x="T8" y="T9"/>
                </a:cxn>
              </a:cxnLst>
              <a:rect l="0" t="0" r="r" b="b"/>
              <a:pathLst>
                <a:path w="4" h="11">
                  <a:moveTo>
                    <a:pt x="0" y="0"/>
                  </a:moveTo>
                  <a:lnTo>
                    <a:pt x="0" y="0"/>
                  </a:lnTo>
                  <a:cubicBezTo>
                    <a:pt x="0" y="3"/>
                    <a:pt x="0" y="7"/>
                    <a:pt x="0" y="11"/>
                  </a:cubicBezTo>
                  <a:lnTo>
                    <a:pt x="4" y="11"/>
                  </a:lnTo>
                  <a:cubicBezTo>
                    <a:pt x="3" y="8"/>
                    <a:pt x="1" y="4"/>
                    <a:pt x="0" y="0"/>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553" name="Freeform 1580">
              <a:extLst>
                <a:ext uri="{FF2B5EF4-FFF2-40B4-BE49-F238E27FC236}">
                  <a16:creationId xmlns:a16="http://schemas.microsoft.com/office/drawing/2014/main" id="{16EB3211-E0E2-4103-AE1C-2F46FD8280A1}"/>
                </a:ext>
              </a:extLst>
            </p:cNvPr>
            <p:cNvSpPr>
              <a:spLocks/>
            </p:cNvSpPr>
            <p:nvPr userDrawn="1"/>
          </p:nvSpPr>
          <p:spPr bwMode="auto">
            <a:xfrm>
              <a:off x="407" y="280"/>
              <a:ext cx="23" cy="11"/>
            </a:xfrm>
            <a:custGeom>
              <a:avLst/>
              <a:gdLst>
                <a:gd name="T0" fmla="*/ 52 w 52"/>
                <a:gd name="T1" fmla="*/ 11 h 24"/>
                <a:gd name="T2" fmla="*/ 52 w 52"/>
                <a:gd name="T3" fmla="*/ 11 h 24"/>
                <a:gd name="T4" fmla="*/ 28 w 52"/>
                <a:gd name="T5" fmla="*/ 2 h 24"/>
                <a:gd name="T6" fmla="*/ 0 w 52"/>
                <a:gd name="T7" fmla="*/ 8 h 24"/>
                <a:gd name="T8" fmla="*/ 6 w 52"/>
                <a:gd name="T9" fmla="*/ 13 h 24"/>
                <a:gd name="T10" fmla="*/ 31 w 52"/>
                <a:gd name="T11" fmla="*/ 13 h 24"/>
                <a:gd name="T12" fmla="*/ 9 w 52"/>
                <a:gd name="T13" fmla="*/ 17 h 24"/>
                <a:gd name="T14" fmla="*/ 6 w 52"/>
                <a:gd name="T15" fmla="*/ 23 h 24"/>
                <a:gd name="T16" fmla="*/ 35 w 52"/>
                <a:gd name="T17" fmla="*/ 23 h 24"/>
                <a:gd name="T18" fmla="*/ 52 w 52"/>
                <a:gd name="T19" fmla="*/ 1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 h="24">
                  <a:moveTo>
                    <a:pt x="52" y="11"/>
                  </a:moveTo>
                  <a:lnTo>
                    <a:pt x="52" y="11"/>
                  </a:lnTo>
                  <a:cubicBezTo>
                    <a:pt x="48" y="2"/>
                    <a:pt x="39" y="0"/>
                    <a:pt x="28" y="2"/>
                  </a:cubicBezTo>
                  <a:cubicBezTo>
                    <a:pt x="18" y="5"/>
                    <a:pt x="10" y="6"/>
                    <a:pt x="0" y="8"/>
                  </a:cubicBezTo>
                  <a:cubicBezTo>
                    <a:pt x="2" y="9"/>
                    <a:pt x="3" y="10"/>
                    <a:pt x="6" y="13"/>
                  </a:cubicBezTo>
                  <a:cubicBezTo>
                    <a:pt x="12" y="13"/>
                    <a:pt x="22" y="11"/>
                    <a:pt x="31" y="13"/>
                  </a:cubicBezTo>
                  <a:cubicBezTo>
                    <a:pt x="25" y="15"/>
                    <a:pt x="15" y="17"/>
                    <a:pt x="9" y="17"/>
                  </a:cubicBezTo>
                  <a:cubicBezTo>
                    <a:pt x="8" y="19"/>
                    <a:pt x="6" y="23"/>
                    <a:pt x="6" y="23"/>
                  </a:cubicBezTo>
                  <a:cubicBezTo>
                    <a:pt x="12" y="23"/>
                    <a:pt x="27" y="24"/>
                    <a:pt x="35" y="23"/>
                  </a:cubicBezTo>
                  <a:cubicBezTo>
                    <a:pt x="44" y="22"/>
                    <a:pt x="50" y="16"/>
                    <a:pt x="52" y="11"/>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554" name="Freeform 1581">
              <a:extLst>
                <a:ext uri="{FF2B5EF4-FFF2-40B4-BE49-F238E27FC236}">
                  <a16:creationId xmlns:a16="http://schemas.microsoft.com/office/drawing/2014/main" id="{1E6C0D5A-6C56-405D-8FEC-9433C7AF740C}"/>
                </a:ext>
              </a:extLst>
            </p:cNvPr>
            <p:cNvSpPr>
              <a:spLocks/>
            </p:cNvSpPr>
            <p:nvPr userDrawn="1"/>
          </p:nvSpPr>
          <p:spPr bwMode="auto">
            <a:xfrm>
              <a:off x="345" y="278"/>
              <a:ext cx="3" cy="7"/>
            </a:xfrm>
            <a:custGeom>
              <a:avLst/>
              <a:gdLst>
                <a:gd name="T0" fmla="*/ 0 w 6"/>
                <a:gd name="T1" fmla="*/ 0 h 16"/>
                <a:gd name="T2" fmla="*/ 0 w 6"/>
                <a:gd name="T3" fmla="*/ 0 h 16"/>
                <a:gd name="T4" fmla="*/ 1 w 6"/>
                <a:gd name="T5" fmla="*/ 16 h 16"/>
                <a:gd name="T6" fmla="*/ 6 w 6"/>
                <a:gd name="T7" fmla="*/ 16 h 16"/>
                <a:gd name="T8" fmla="*/ 0 w 6"/>
                <a:gd name="T9" fmla="*/ 0 h 16"/>
              </a:gdLst>
              <a:ahLst/>
              <a:cxnLst>
                <a:cxn ang="0">
                  <a:pos x="T0" y="T1"/>
                </a:cxn>
                <a:cxn ang="0">
                  <a:pos x="T2" y="T3"/>
                </a:cxn>
                <a:cxn ang="0">
                  <a:pos x="T4" y="T5"/>
                </a:cxn>
                <a:cxn ang="0">
                  <a:pos x="T6" y="T7"/>
                </a:cxn>
                <a:cxn ang="0">
                  <a:pos x="T8" y="T9"/>
                </a:cxn>
              </a:cxnLst>
              <a:rect l="0" t="0" r="r" b="b"/>
              <a:pathLst>
                <a:path w="6" h="16">
                  <a:moveTo>
                    <a:pt x="0" y="0"/>
                  </a:moveTo>
                  <a:lnTo>
                    <a:pt x="0" y="0"/>
                  </a:lnTo>
                  <a:cubicBezTo>
                    <a:pt x="0" y="6"/>
                    <a:pt x="1" y="12"/>
                    <a:pt x="1" y="16"/>
                  </a:cubicBezTo>
                  <a:lnTo>
                    <a:pt x="6" y="16"/>
                  </a:lnTo>
                  <a:cubicBezTo>
                    <a:pt x="4" y="11"/>
                    <a:pt x="2" y="7"/>
                    <a:pt x="0" y="0"/>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555" name="Freeform 1582">
              <a:extLst>
                <a:ext uri="{FF2B5EF4-FFF2-40B4-BE49-F238E27FC236}">
                  <a16:creationId xmlns:a16="http://schemas.microsoft.com/office/drawing/2014/main" id="{F28507CD-E2D2-466B-99F3-9DCC90FA9CC1}"/>
                </a:ext>
              </a:extLst>
            </p:cNvPr>
            <p:cNvSpPr>
              <a:spLocks/>
            </p:cNvSpPr>
            <p:nvPr userDrawn="1"/>
          </p:nvSpPr>
          <p:spPr bwMode="auto">
            <a:xfrm>
              <a:off x="350" y="276"/>
              <a:ext cx="5" cy="9"/>
            </a:xfrm>
            <a:custGeom>
              <a:avLst/>
              <a:gdLst>
                <a:gd name="T0" fmla="*/ 0 w 11"/>
                <a:gd name="T1" fmla="*/ 0 h 20"/>
                <a:gd name="T2" fmla="*/ 0 w 11"/>
                <a:gd name="T3" fmla="*/ 0 h 20"/>
                <a:gd name="T4" fmla="*/ 5 w 11"/>
                <a:gd name="T5" fmla="*/ 20 h 20"/>
                <a:gd name="T6" fmla="*/ 11 w 11"/>
                <a:gd name="T7" fmla="*/ 20 h 20"/>
                <a:gd name="T8" fmla="*/ 0 w 11"/>
                <a:gd name="T9" fmla="*/ 0 h 20"/>
              </a:gdLst>
              <a:ahLst/>
              <a:cxnLst>
                <a:cxn ang="0">
                  <a:pos x="T0" y="T1"/>
                </a:cxn>
                <a:cxn ang="0">
                  <a:pos x="T2" y="T3"/>
                </a:cxn>
                <a:cxn ang="0">
                  <a:pos x="T4" y="T5"/>
                </a:cxn>
                <a:cxn ang="0">
                  <a:pos x="T6" y="T7"/>
                </a:cxn>
                <a:cxn ang="0">
                  <a:pos x="T8" y="T9"/>
                </a:cxn>
              </a:cxnLst>
              <a:rect l="0" t="0" r="r" b="b"/>
              <a:pathLst>
                <a:path w="11" h="20">
                  <a:moveTo>
                    <a:pt x="0" y="0"/>
                  </a:moveTo>
                  <a:lnTo>
                    <a:pt x="0" y="0"/>
                  </a:lnTo>
                  <a:cubicBezTo>
                    <a:pt x="1" y="7"/>
                    <a:pt x="4" y="16"/>
                    <a:pt x="5" y="20"/>
                  </a:cubicBezTo>
                  <a:lnTo>
                    <a:pt x="11" y="20"/>
                  </a:lnTo>
                  <a:cubicBezTo>
                    <a:pt x="9" y="16"/>
                    <a:pt x="1" y="7"/>
                    <a:pt x="0" y="0"/>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556" name="Freeform 1583">
              <a:extLst>
                <a:ext uri="{FF2B5EF4-FFF2-40B4-BE49-F238E27FC236}">
                  <a16:creationId xmlns:a16="http://schemas.microsoft.com/office/drawing/2014/main" id="{2F1D615D-3279-4778-9E2F-44848F2ED0AA}"/>
                </a:ext>
              </a:extLst>
            </p:cNvPr>
            <p:cNvSpPr>
              <a:spLocks/>
            </p:cNvSpPr>
            <p:nvPr userDrawn="1"/>
          </p:nvSpPr>
          <p:spPr bwMode="auto">
            <a:xfrm>
              <a:off x="425" y="278"/>
              <a:ext cx="40" cy="14"/>
            </a:xfrm>
            <a:custGeom>
              <a:avLst/>
              <a:gdLst>
                <a:gd name="T0" fmla="*/ 89 w 89"/>
                <a:gd name="T1" fmla="*/ 6 h 32"/>
                <a:gd name="T2" fmla="*/ 89 w 89"/>
                <a:gd name="T3" fmla="*/ 6 h 32"/>
                <a:gd name="T4" fmla="*/ 47 w 89"/>
                <a:gd name="T5" fmla="*/ 4 h 32"/>
                <a:gd name="T6" fmla="*/ 13 w 89"/>
                <a:gd name="T7" fmla="*/ 12 h 32"/>
                <a:gd name="T8" fmla="*/ 16 w 89"/>
                <a:gd name="T9" fmla="*/ 17 h 32"/>
                <a:gd name="T10" fmla="*/ 16 w 89"/>
                <a:gd name="T11" fmla="*/ 19 h 32"/>
                <a:gd name="T12" fmla="*/ 56 w 89"/>
                <a:gd name="T13" fmla="*/ 15 h 32"/>
                <a:gd name="T14" fmla="*/ 12 w 89"/>
                <a:gd name="T15" fmla="*/ 24 h 32"/>
                <a:gd name="T16" fmla="*/ 0 w 89"/>
                <a:gd name="T17" fmla="*/ 31 h 32"/>
                <a:gd name="T18" fmla="*/ 52 w 89"/>
                <a:gd name="T19" fmla="*/ 30 h 32"/>
                <a:gd name="T20" fmla="*/ 89 w 89"/>
                <a:gd name="T21" fmla="*/ 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9" h="32">
                  <a:moveTo>
                    <a:pt x="89" y="6"/>
                  </a:moveTo>
                  <a:lnTo>
                    <a:pt x="89" y="6"/>
                  </a:lnTo>
                  <a:cubicBezTo>
                    <a:pt x="78" y="0"/>
                    <a:pt x="59" y="1"/>
                    <a:pt x="47" y="4"/>
                  </a:cubicBezTo>
                  <a:cubicBezTo>
                    <a:pt x="38" y="6"/>
                    <a:pt x="20" y="10"/>
                    <a:pt x="13" y="12"/>
                  </a:cubicBezTo>
                  <a:cubicBezTo>
                    <a:pt x="15" y="13"/>
                    <a:pt x="16" y="15"/>
                    <a:pt x="16" y="17"/>
                  </a:cubicBezTo>
                  <a:cubicBezTo>
                    <a:pt x="16" y="18"/>
                    <a:pt x="16" y="18"/>
                    <a:pt x="16" y="19"/>
                  </a:cubicBezTo>
                  <a:cubicBezTo>
                    <a:pt x="17" y="19"/>
                    <a:pt x="42" y="14"/>
                    <a:pt x="56" y="15"/>
                  </a:cubicBezTo>
                  <a:cubicBezTo>
                    <a:pt x="42" y="20"/>
                    <a:pt x="13" y="24"/>
                    <a:pt x="12" y="24"/>
                  </a:cubicBezTo>
                  <a:cubicBezTo>
                    <a:pt x="8" y="28"/>
                    <a:pt x="4" y="30"/>
                    <a:pt x="0" y="31"/>
                  </a:cubicBezTo>
                  <a:cubicBezTo>
                    <a:pt x="3" y="32"/>
                    <a:pt x="43" y="31"/>
                    <a:pt x="52" y="30"/>
                  </a:cubicBezTo>
                  <a:cubicBezTo>
                    <a:pt x="65" y="28"/>
                    <a:pt x="85" y="20"/>
                    <a:pt x="89" y="6"/>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557" name="Freeform 1584">
              <a:extLst>
                <a:ext uri="{FF2B5EF4-FFF2-40B4-BE49-F238E27FC236}">
                  <a16:creationId xmlns:a16="http://schemas.microsoft.com/office/drawing/2014/main" id="{AB12E622-7844-44A9-9491-35098C3A2DF9}"/>
                </a:ext>
              </a:extLst>
            </p:cNvPr>
            <p:cNvSpPr>
              <a:spLocks/>
            </p:cNvSpPr>
            <p:nvPr userDrawn="1"/>
          </p:nvSpPr>
          <p:spPr bwMode="auto">
            <a:xfrm>
              <a:off x="341" y="277"/>
              <a:ext cx="4" cy="8"/>
            </a:xfrm>
            <a:custGeom>
              <a:avLst/>
              <a:gdLst>
                <a:gd name="T0" fmla="*/ 1 w 8"/>
                <a:gd name="T1" fmla="*/ 0 h 19"/>
                <a:gd name="T2" fmla="*/ 1 w 8"/>
                <a:gd name="T3" fmla="*/ 0 h 19"/>
                <a:gd name="T4" fmla="*/ 1 w 8"/>
                <a:gd name="T5" fmla="*/ 19 h 19"/>
                <a:gd name="T6" fmla="*/ 8 w 8"/>
                <a:gd name="T7" fmla="*/ 19 h 19"/>
                <a:gd name="T8" fmla="*/ 1 w 8"/>
                <a:gd name="T9" fmla="*/ 0 h 19"/>
              </a:gdLst>
              <a:ahLst/>
              <a:cxnLst>
                <a:cxn ang="0">
                  <a:pos x="T0" y="T1"/>
                </a:cxn>
                <a:cxn ang="0">
                  <a:pos x="T2" y="T3"/>
                </a:cxn>
                <a:cxn ang="0">
                  <a:pos x="T4" y="T5"/>
                </a:cxn>
                <a:cxn ang="0">
                  <a:pos x="T6" y="T7"/>
                </a:cxn>
                <a:cxn ang="0">
                  <a:pos x="T8" y="T9"/>
                </a:cxn>
              </a:cxnLst>
              <a:rect l="0" t="0" r="r" b="b"/>
              <a:pathLst>
                <a:path w="8" h="19">
                  <a:moveTo>
                    <a:pt x="1" y="0"/>
                  </a:moveTo>
                  <a:lnTo>
                    <a:pt x="1" y="0"/>
                  </a:lnTo>
                  <a:cubicBezTo>
                    <a:pt x="0" y="5"/>
                    <a:pt x="0" y="13"/>
                    <a:pt x="1" y="19"/>
                  </a:cubicBezTo>
                  <a:lnTo>
                    <a:pt x="8" y="19"/>
                  </a:lnTo>
                  <a:cubicBezTo>
                    <a:pt x="8" y="12"/>
                    <a:pt x="4" y="6"/>
                    <a:pt x="1" y="0"/>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grpSp>
      <p:grpSp>
        <p:nvGrpSpPr>
          <p:cNvPr id="2055" name="Group 1786">
            <a:extLst>
              <a:ext uri="{FF2B5EF4-FFF2-40B4-BE49-F238E27FC236}">
                <a16:creationId xmlns:a16="http://schemas.microsoft.com/office/drawing/2014/main" id="{BD64C827-E78C-40F9-AAAE-221087EE389E}"/>
              </a:ext>
            </a:extLst>
          </p:cNvPr>
          <p:cNvGrpSpPr>
            <a:grpSpLocks/>
          </p:cNvGrpSpPr>
          <p:nvPr/>
        </p:nvGrpSpPr>
        <p:grpSpPr bwMode="auto">
          <a:xfrm>
            <a:off x="525463" y="287338"/>
            <a:ext cx="212725" cy="417512"/>
            <a:chOff x="331" y="181"/>
            <a:chExt cx="134" cy="263"/>
          </a:xfrm>
        </p:grpSpPr>
        <p:sp>
          <p:nvSpPr>
            <p:cNvPr id="1158" name="Freeform 1586">
              <a:extLst>
                <a:ext uri="{FF2B5EF4-FFF2-40B4-BE49-F238E27FC236}">
                  <a16:creationId xmlns:a16="http://schemas.microsoft.com/office/drawing/2014/main" id="{F1470913-AC4D-4EB5-982E-D7AFB8EE413E}"/>
                </a:ext>
              </a:extLst>
            </p:cNvPr>
            <p:cNvSpPr>
              <a:spLocks/>
            </p:cNvSpPr>
            <p:nvPr userDrawn="1"/>
          </p:nvSpPr>
          <p:spPr bwMode="auto">
            <a:xfrm>
              <a:off x="331" y="276"/>
              <a:ext cx="4" cy="9"/>
            </a:xfrm>
            <a:custGeom>
              <a:avLst/>
              <a:gdLst>
                <a:gd name="T0" fmla="*/ 1 w 9"/>
                <a:gd name="T1" fmla="*/ 0 h 20"/>
                <a:gd name="T2" fmla="*/ 1 w 9"/>
                <a:gd name="T3" fmla="*/ 0 h 20"/>
                <a:gd name="T4" fmla="*/ 1 w 9"/>
                <a:gd name="T5" fmla="*/ 20 h 20"/>
                <a:gd name="T6" fmla="*/ 9 w 9"/>
                <a:gd name="T7" fmla="*/ 20 h 20"/>
                <a:gd name="T8" fmla="*/ 1 w 9"/>
                <a:gd name="T9" fmla="*/ 0 h 20"/>
              </a:gdLst>
              <a:ahLst/>
              <a:cxnLst>
                <a:cxn ang="0">
                  <a:pos x="T0" y="T1"/>
                </a:cxn>
                <a:cxn ang="0">
                  <a:pos x="T2" y="T3"/>
                </a:cxn>
                <a:cxn ang="0">
                  <a:pos x="T4" y="T5"/>
                </a:cxn>
                <a:cxn ang="0">
                  <a:pos x="T6" y="T7"/>
                </a:cxn>
                <a:cxn ang="0">
                  <a:pos x="T8" y="T9"/>
                </a:cxn>
              </a:cxnLst>
              <a:rect l="0" t="0" r="r" b="b"/>
              <a:pathLst>
                <a:path w="9" h="20">
                  <a:moveTo>
                    <a:pt x="1" y="0"/>
                  </a:moveTo>
                  <a:lnTo>
                    <a:pt x="1" y="0"/>
                  </a:lnTo>
                  <a:cubicBezTo>
                    <a:pt x="0" y="6"/>
                    <a:pt x="2" y="15"/>
                    <a:pt x="1" y="20"/>
                  </a:cubicBezTo>
                  <a:lnTo>
                    <a:pt x="9" y="20"/>
                  </a:lnTo>
                  <a:cubicBezTo>
                    <a:pt x="7" y="13"/>
                    <a:pt x="3" y="8"/>
                    <a:pt x="1" y="0"/>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159" name="Freeform 1587">
              <a:extLst>
                <a:ext uri="{FF2B5EF4-FFF2-40B4-BE49-F238E27FC236}">
                  <a16:creationId xmlns:a16="http://schemas.microsoft.com/office/drawing/2014/main" id="{23178F03-2BB9-45B0-B6C7-03AD87ED7BF1}"/>
                </a:ext>
              </a:extLst>
            </p:cNvPr>
            <p:cNvSpPr>
              <a:spLocks/>
            </p:cNvSpPr>
            <p:nvPr userDrawn="1"/>
          </p:nvSpPr>
          <p:spPr bwMode="auto">
            <a:xfrm>
              <a:off x="430" y="274"/>
              <a:ext cx="10" cy="4"/>
            </a:xfrm>
            <a:custGeom>
              <a:avLst/>
              <a:gdLst>
                <a:gd name="T0" fmla="*/ 23 w 23"/>
                <a:gd name="T1" fmla="*/ 0 h 9"/>
                <a:gd name="T2" fmla="*/ 23 w 23"/>
                <a:gd name="T3" fmla="*/ 0 h 9"/>
                <a:gd name="T4" fmla="*/ 1 w 23"/>
                <a:gd name="T5" fmla="*/ 6 h 9"/>
                <a:gd name="T6" fmla="*/ 0 w 23"/>
                <a:gd name="T7" fmla="*/ 9 h 9"/>
                <a:gd name="T8" fmla="*/ 23 w 23"/>
                <a:gd name="T9" fmla="*/ 0 h 9"/>
              </a:gdLst>
              <a:ahLst/>
              <a:cxnLst>
                <a:cxn ang="0">
                  <a:pos x="T0" y="T1"/>
                </a:cxn>
                <a:cxn ang="0">
                  <a:pos x="T2" y="T3"/>
                </a:cxn>
                <a:cxn ang="0">
                  <a:pos x="T4" y="T5"/>
                </a:cxn>
                <a:cxn ang="0">
                  <a:pos x="T6" y="T7"/>
                </a:cxn>
                <a:cxn ang="0">
                  <a:pos x="T8" y="T9"/>
                </a:cxn>
              </a:cxnLst>
              <a:rect l="0" t="0" r="r" b="b"/>
              <a:pathLst>
                <a:path w="23" h="9">
                  <a:moveTo>
                    <a:pt x="23" y="0"/>
                  </a:moveTo>
                  <a:lnTo>
                    <a:pt x="23" y="0"/>
                  </a:lnTo>
                  <a:cubicBezTo>
                    <a:pt x="16" y="2"/>
                    <a:pt x="4" y="5"/>
                    <a:pt x="1" y="6"/>
                  </a:cubicBezTo>
                  <a:cubicBezTo>
                    <a:pt x="1" y="7"/>
                    <a:pt x="0" y="8"/>
                    <a:pt x="0" y="9"/>
                  </a:cubicBezTo>
                  <a:cubicBezTo>
                    <a:pt x="1" y="8"/>
                    <a:pt x="17" y="3"/>
                    <a:pt x="23" y="0"/>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160" name="Freeform 1588">
              <a:extLst>
                <a:ext uri="{FF2B5EF4-FFF2-40B4-BE49-F238E27FC236}">
                  <a16:creationId xmlns:a16="http://schemas.microsoft.com/office/drawing/2014/main" id="{AF3DFF79-6FE3-46AC-9117-24E1B2A2F600}"/>
                </a:ext>
              </a:extLst>
            </p:cNvPr>
            <p:cNvSpPr>
              <a:spLocks/>
            </p:cNvSpPr>
            <p:nvPr userDrawn="1"/>
          </p:nvSpPr>
          <p:spPr bwMode="auto">
            <a:xfrm>
              <a:off x="337" y="268"/>
              <a:ext cx="4" cy="17"/>
            </a:xfrm>
            <a:custGeom>
              <a:avLst/>
              <a:gdLst>
                <a:gd name="T0" fmla="*/ 5 w 11"/>
                <a:gd name="T1" fmla="*/ 0 h 38"/>
                <a:gd name="T2" fmla="*/ 5 w 11"/>
                <a:gd name="T3" fmla="*/ 0 h 38"/>
                <a:gd name="T4" fmla="*/ 1 w 11"/>
                <a:gd name="T5" fmla="*/ 24 h 38"/>
                <a:gd name="T6" fmla="*/ 6 w 11"/>
                <a:gd name="T7" fmla="*/ 38 h 38"/>
                <a:gd name="T8" fmla="*/ 10 w 11"/>
                <a:gd name="T9" fmla="*/ 38 h 38"/>
                <a:gd name="T10" fmla="*/ 11 w 11"/>
                <a:gd name="T11" fmla="*/ 17 h 38"/>
                <a:gd name="T12" fmla="*/ 9 w 11"/>
                <a:gd name="T13" fmla="*/ 6 h 38"/>
                <a:gd name="T14" fmla="*/ 7 w 11"/>
                <a:gd name="T15" fmla="*/ 25 h 38"/>
                <a:gd name="T16" fmla="*/ 5 w 11"/>
                <a:gd name="T17"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38">
                  <a:moveTo>
                    <a:pt x="5" y="0"/>
                  </a:moveTo>
                  <a:lnTo>
                    <a:pt x="5" y="0"/>
                  </a:lnTo>
                  <a:cubicBezTo>
                    <a:pt x="5" y="0"/>
                    <a:pt x="0" y="18"/>
                    <a:pt x="1" y="24"/>
                  </a:cubicBezTo>
                  <a:cubicBezTo>
                    <a:pt x="3" y="29"/>
                    <a:pt x="4" y="34"/>
                    <a:pt x="6" y="38"/>
                  </a:cubicBezTo>
                  <a:lnTo>
                    <a:pt x="10" y="38"/>
                  </a:lnTo>
                  <a:cubicBezTo>
                    <a:pt x="10" y="33"/>
                    <a:pt x="10" y="24"/>
                    <a:pt x="11" y="17"/>
                  </a:cubicBezTo>
                  <a:cubicBezTo>
                    <a:pt x="10" y="13"/>
                    <a:pt x="10" y="9"/>
                    <a:pt x="9" y="6"/>
                  </a:cubicBezTo>
                  <a:cubicBezTo>
                    <a:pt x="7" y="13"/>
                    <a:pt x="7" y="16"/>
                    <a:pt x="7" y="25"/>
                  </a:cubicBezTo>
                  <a:cubicBezTo>
                    <a:pt x="6" y="16"/>
                    <a:pt x="5" y="7"/>
                    <a:pt x="5" y="0"/>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161" name="Freeform 1589">
              <a:extLst>
                <a:ext uri="{FF2B5EF4-FFF2-40B4-BE49-F238E27FC236}">
                  <a16:creationId xmlns:a16="http://schemas.microsoft.com/office/drawing/2014/main" id="{AE8EB847-6B24-4D23-A23F-7ED9D77187B5}"/>
                </a:ext>
              </a:extLst>
            </p:cNvPr>
            <p:cNvSpPr>
              <a:spLocks/>
            </p:cNvSpPr>
            <p:nvPr userDrawn="1"/>
          </p:nvSpPr>
          <p:spPr bwMode="auto">
            <a:xfrm>
              <a:off x="345" y="269"/>
              <a:ext cx="6" cy="16"/>
            </a:xfrm>
            <a:custGeom>
              <a:avLst/>
              <a:gdLst>
                <a:gd name="T0" fmla="*/ 5 w 15"/>
                <a:gd name="T1" fmla="*/ 0 h 36"/>
                <a:gd name="T2" fmla="*/ 5 w 15"/>
                <a:gd name="T3" fmla="*/ 0 h 36"/>
                <a:gd name="T4" fmla="*/ 10 w 15"/>
                <a:gd name="T5" fmla="*/ 36 h 36"/>
                <a:gd name="T6" fmla="*/ 15 w 15"/>
                <a:gd name="T7" fmla="*/ 36 h 36"/>
                <a:gd name="T8" fmla="*/ 9 w 15"/>
                <a:gd name="T9" fmla="*/ 1 h 36"/>
                <a:gd name="T10" fmla="*/ 8 w 15"/>
                <a:gd name="T11" fmla="*/ 21 h 36"/>
                <a:gd name="T12" fmla="*/ 5 w 15"/>
                <a:gd name="T13" fmla="*/ 0 h 36"/>
              </a:gdLst>
              <a:ahLst/>
              <a:cxnLst>
                <a:cxn ang="0">
                  <a:pos x="T0" y="T1"/>
                </a:cxn>
                <a:cxn ang="0">
                  <a:pos x="T2" y="T3"/>
                </a:cxn>
                <a:cxn ang="0">
                  <a:pos x="T4" y="T5"/>
                </a:cxn>
                <a:cxn ang="0">
                  <a:pos x="T6" y="T7"/>
                </a:cxn>
                <a:cxn ang="0">
                  <a:pos x="T8" y="T9"/>
                </a:cxn>
                <a:cxn ang="0">
                  <a:pos x="T10" y="T11"/>
                </a:cxn>
                <a:cxn ang="0">
                  <a:pos x="T12" y="T13"/>
                </a:cxn>
              </a:cxnLst>
              <a:rect l="0" t="0" r="r" b="b"/>
              <a:pathLst>
                <a:path w="15" h="36">
                  <a:moveTo>
                    <a:pt x="5" y="0"/>
                  </a:moveTo>
                  <a:lnTo>
                    <a:pt x="5" y="0"/>
                  </a:lnTo>
                  <a:cubicBezTo>
                    <a:pt x="0" y="20"/>
                    <a:pt x="4" y="27"/>
                    <a:pt x="10" y="36"/>
                  </a:cubicBezTo>
                  <a:lnTo>
                    <a:pt x="15" y="36"/>
                  </a:lnTo>
                  <a:cubicBezTo>
                    <a:pt x="12" y="30"/>
                    <a:pt x="9" y="12"/>
                    <a:pt x="9" y="1"/>
                  </a:cubicBezTo>
                  <a:cubicBezTo>
                    <a:pt x="9" y="2"/>
                    <a:pt x="8" y="13"/>
                    <a:pt x="8" y="21"/>
                  </a:cubicBezTo>
                  <a:cubicBezTo>
                    <a:pt x="6" y="13"/>
                    <a:pt x="5" y="8"/>
                    <a:pt x="5" y="0"/>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162" name="Freeform 1590">
              <a:extLst>
                <a:ext uri="{FF2B5EF4-FFF2-40B4-BE49-F238E27FC236}">
                  <a16:creationId xmlns:a16="http://schemas.microsoft.com/office/drawing/2014/main" id="{35C81FD0-06DC-4351-820D-7B50AA489450}"/>
                </a:ext>
              </a:extLst>
            </p:cNvPr>
            <p:cNvSpPr>
              <a:spLocks/>
            </p:cNvSpPr>
            <p:nvPr userDrawn="1"/>
          </p:nvSpPr>
          <p:spPr bwMode="auto">
            <a:xfrm>
              <a:off x="354" y="267"/>
              <a:ext cx="13" cy="14"/>
            </a:xfrm>
            <a:custGeom>
              <a:avLst/>
              <a:gdLst>
                <a:gd name="T0" fmla="*/ 0 w 29"/>
                <a:gd name="T1" fmla="*/ 0 h 31"/>
                <a:gd name="T2" fmla="*/ 0 w 29"/>
                <a:gd name="T3" fmla="*/ 0 h 31"/>
                <a:gd name="T4" fmla="*/ 12 w 29"/>
                <a:gd name="T5" fmla="*/ 23 h 31"/>
                <a:gd name="T6" fmla="*/ 1 w 29"/>
                <a:gd name="T7" fmla="*/ 13 h 31"/>
                <a:gd name="T8" fmla="*/ 4 w 29"/>
                <a:gd name="T9" fmla="*/ 24 h 31"/>
                <a:gd name="T10" fmla="*/ 29 w 29"/>
                <a:gd name="T11" fmla="*/ 20 h 31"/>
                <a:gd name="T12" fmla="*/ 0 w 29"/>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29" h="31">
                  <a:moveTo>
                    <a:pt x="0" y="0"/>
                  </a:moveTo>
                  <a:lnTo>
                    <a:pt x="0" y="0"/>
                  </a:lnTo>
                  <a:cubicBezTo>
                    <a:pt x="0" y="10"/>
                    <a:pt x="5" y="20"/>
                    <a:pt x="12" y="23"/>
                  </a:cubicBezTo>
                  <a:cubicBezTo>
                    <a:pt x="5" y="21"/>
                    <a:pt x="1" y="13"/>
                    <a:pt x="1" y="13"/>
                  </a:cubicBezTo>
                  <a:cubicBezTo>
                    <a:pt x="2" y="15"/>
                    <a:pt x="3" y="21"/>
                    <a:pt x="4" y="24"/>
                  </a:cubicBezTo>
                  <a:cubicBezTo>
                    <a:pt x="12" y="31"/>
                    <a:pt x="26" y="29"/>
                    <a:pt x="29" y="20"/>
                  </a:cubicBezTo>
                  <a:cubicBezTo>
                    <a:pt x="14" y="26"/>
                    <a:pt x="4" y="15"/>
                    <a:pt x="0" y="0"/>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163" name="Freeform 1591">
              <a:extLst>
                <a:ext uri="{FF2B5EF4-FFF2-40B4-BE49-F238E27FC236}">
                  <a16:creationId xmlns:a16="http://schemas.microsoft.com/office/drawing/2014/main" id="{5FEA5FD5-FB8C-49E5-B88E-D4701D08C60D}"/>
                </a:ext>
              </a:extLst>
            </p:cNvPr>
            <p:cNvSpPr>
              <a:spLocks/>
            </p:cNvSpPr>
            <p:nvPr userDrawn="1"/>
          </p:nvSpPr>
          <p:spPr bwMode="auto">
            <a:xfrm>
              <a:off x="405" y="268"/>
              <a:ext cx="26" cy="15"/>
            </a:xfrm>
            <a:custGeom>
              <a:avLst/>
              <a:gdLst>
                <a:gd name="T0" fmla="*/ 59 w 59"/>
                <a:gd name="T1" fmla="*/ 7 h 34"/>
                <a:gd name="T2" fmla="*/ 59 w 59"/>
                <a:gd name="T3" fmla="*/ 7 h 34"/>
                <a:gd name="T4" fmla="*/ 34 w 59"/>
                <a:gd name="T5" fmla="*/ 4 h 34"/>
                <a:gd name="T6" fmla="*/ 12 w 59"/>
                <a:gd name="T7" fmla="*/ 15 h 34"/>
                <a:gd name="T8" fmla="*/ 10 w 59"/>
                <a:gd name="T9" fmla="*/ 21 h 34"/>
                <a:gd name="T10" fmla="*/ 34 w 59"/>
                <a:gd name="T11" fmla="*/ 15 h 34"/>
                <a:gd name="T12" fmla="*/ 8 w 59"/>
                <a:gd name="T13" fmla="*/ 25 h 34"/>
                <a:gd name="T14" fmla="*/ 0 w 59"/>
                <a:gd name="T15" fmla="*/ 34 h 34"/>
                <a:gd name="T16" fmla="*/ 45 w 59"/>
                <a:gd name="T17" fmla="*/ 24 h 34"/>
                <a:gd name="T18" fmla="*/ 59 w 59"/>
                <a:gd name="T19" fmla="*/ 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 h="34">
                  <a:moveTo>
                    <a:pt x="59" y="7"/>
                  </a:moveTo>
                  <a:lnTo>
                    <a:pt x="59" y="7"/>
                  </a:lnTo>
                  <a:cubicBezTo>
                    <a:pt x="52" y="2"/>
                    <a:pt x="43" y="0"/>
                    <a:pt x="34" y="4"/>
                  </a:cubicBezTo>
                  <a:cubicBezTo>
                    <a:pt x="32" y="5"/>
                    <a:pt x="18" y="12"/>
                    <a:pt x="12" y="15"/>
                  </a:cubicBezTo>
                  <a:cubicBezTo>
                    <a:pt x="11" y="17"/>
                    <a:pt x="11" y="20"/>
                    <a:pt x="10" y="21"/>
                  </a:cubicBezTo>
                  <a:cubicBezTo>
                    <a:pt x="16" y="19"/>
                    <a:pt x="25" y="16"/>
                    <a:pt x="34" y="15"/>
                  </a:cubicBezTo>
                  <a:cubicBezTo>
                    <a:pt x="25" y="21"/>
                    <a:pt x="13" y="24"/>
                    <a:pt x="8" y="25"/>
                  </a:cubicBezTo>
                  <a:cubicBezTo>
                    <a:pt x="7" y="28"/>
                    <a:pt x="4" y="31"/>
                    <a:pt x="0" y="34"/>
                  </a:cubicBezTo>
                  <a:cubicBezTo>
                    <a:pt x="14" y="31"/>
                    <a:pt x="33" y="29"/>
                    <a:pt x="45" y="24"/>
                  </a:cubicBezTo>
                  <a:cubicBezTo>
                    <a:pt x="49" y="22"/>
                    <a:pt x="58" y="15"/>
                    <a:pt x="59" y="7"/>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164" name="Freeform 1592">
              <a:extLst>
                <a:ext uri="{FF2B5EF4-FFF2-40B4-BE49-F238E27FC236}">
                  <a16:creationId xmlns:a16="http://schemas.microsoft.com/office/drawing/2014/main" id="{C055BF67-42BE-4BC0-9E83-B57F602BF0F1}"/>
                </a:ext>
              </a:extLst>
            </p:cNvPr>
            <p:cNvSpPr>
              <a:spLocks/>
            </p:cNvSpPr>
            <p:nvPr userDrawn="1"/>
          </p:nvSpPr>
          <p:spPr bwMode="auto">
            <a:xfrm>
              <a:off x="406" y="268"/>
              <a:ext cx="6" cy="3"/>
            </a:xfrm>
            <a:custGeom>
              <a:avLst/>
              <a:gdLst>
                <a:gd name="T0" fmla="*/ 14 w 14"/>
                <a:gd name="T1" fmla="*/ 0 h 8"/>
                <a:gd name="T2" fmla="*/ 14 w 14"/>
                <a:gd name="T3" fmla="*/ 0 h 8"/>
                <a:gd name="T4" fmla="*/ 0 w 14"/>
                <a:gd name="T5" fmla="*/ 8 h 8"/>
                <a:gd name="T6" fmla="*/ 2 w 14"/>
                <a:gd name="T7" fmla="*/ 8 h 8"/>
                <a:gd name="T8" fmla="*/ 14 w 14"/>
                <a:gd name="T9" fmla="*/ 0 h 8"/>
              </a:gdLst>
              <a:ahLst/>
              <a:cxnLst>
                <a:cxn ang="0">
                  <a:pos x="T0" y="T1"/>
                </a:cxn>
                <a:cxn ang="0">
                  <a:pos x="T2" y="T3"/>
                </a:cxn>
                <a:cxn ang="0">
                  <a:pos x="T4" y="T5"/>
                </a:cxn>
                <a:cxn ang="0">
                  <a:pos x="T6" y="T7"/>
                </a:cxn>
                <a:cxn ang="0">
                  <a:pos x="T8" y="T9"/>
                </a:cxn>
              </a:cxnLst>
              <a:rect l="0" t="0" r="r" b="b"/>
              <a:pathLst>
                <a:path w="14" h="8">
                  <a:moveTo>
                    <a:pt x="14" y="0"/>
                  </a:moveTo>
                  <a:lnTo>
                    <a:pt x="14" y="0"/>
                  </a:lnTo>
                  <a:cubicBezTo>
                    <a:pt x="9" y="2"/>
                    <a:pt x="4" y="6"/>
                    <a:pt x="0" y="8"/>
                  </a:cubicBezTo>
                  <a:lnTo>
                    <a:pt x="2" y="8"/>
                  </a:lnTo>
                  <a:cubicBezTo>
                    <a:pt x="6" y="6"/>
                    <a:pt x="9" y="3"/>
                    <a:pt x="14" y="0"/>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165" name="Freeform 1593">
              <a:extLst>
                <a:ext uri="{FF2B5EF4-FFF2-40B4-BE49-F238E27FC236}">
                  <a16:creationId xmlns:a16="http://schemas.microsoft.com/office/drawing/2014/main" id="{FE6C9254-F14B-48EA-81C5-0FD657C2EABE}"/>
                </a:ext>
              </a:extLst>
            </p:cNvPr>
            <p:cNvSpPr>
              <a:spLocks/>
            </p:cNvSpPr>
            <p:nvPr userDrawn="1"/>
          </p:nvSpPr>
          <p:spPr bwMode="auto">
            <a:xfrm>
              <a:off x="348" y="263"/>
              <a:ext cx="17" cy="22"/>
            </a:xfrm>
            <a:custGeom>
              <a:avLst/>
              <a:gdLst>
                <a:gd name="T0" fmla="*/ 3 w 37"/>
                <a:gd name="T1" fmla="*/ 0 h 50"/>
                <a:gd name="T2" fmla="*/ 3 w 37"/>
                <a:gd name="T3" fmla="*/ 0 h 50"/>
                <a:gd name="T4" fmla="*/ 18 w 37"/>
                <a:gd name="T5" fmla="*/ 50 h 50"/>
                <a:gd name="T6" fmla="*/ 37 w 37"/>
                <a:gd name="T7" fmla="*/ 50 h 50"/>
                <a:gd name="T8" fmla="*/ 34 w 37"/>
                <a:gd name="T9" fmla="*/ 49 h 50"/>
                <a:gd name="T10" fmla="*/ 5 w 37"/>
                <a:gd name="T11" fmla="*/ 0 h 50"/>
                <a:gd name="T12" fmla="*/ 6 w 37"/>
                <a:gd name="T13" fmla="*/ 19 h 50"/>
                <a:gd name="T14" fmla="*/ 3 w 37"/>
                <a:gd name="T15" fmla="*/ 0 h 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50">
                  <a:moveTo>
                    <a:pt x="3" y="0"/>
                  </a:moveTo>
                  <a:lnTo>
                    <a:pt x="3" y="0"/>
                  </a:lnTo>
                  <a:cubicBezTo>
                    <a:pt x="0" y="21"/>
                    <a:pt x="5" y="38"/>
                    <a:pt x="18" y="50"/>
                  </a:cubicBezTo>
                  <a:lnTo>
                    <a:pt x="37" y="50"/>
                  </a:lnTo>
                  <a:lnTo>
                    <a:pt x="34" y="49"/>
                  </a:lnTo>
                  <a:cubicBezTo>
                    <a:pt x="15" y="42"/>
                    <a:pt x="8" y="25"/>
                    <a:pt x="5" y="0"/>
                  </a:cubicBezTo>
                  <a:cubicBezTo>
                    <a:pt x="4" y="5"/>
                    <a:pt x="4" y="14"/>
                    <a:pt x="6" y="19"/>
                  </a:cubicBezTo>
                  <a:cubicBezTo>
                    <a:pt x="3" y="13"/>
                    <a:pt x="3" y="6"/>
                    <a:pt x="3" y="0"/>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166" name="Freeform 1594">
              <a:extLst>
                <a:ext uri="{FF2B5EF4-FFF2-40B4-BE49-F238E27FC236}">
                  <a16:creationId xmlns:a16="http://schemas.microsoft.com/office/drawing/2014/main" id="{026731A0-AD94-4DFC-8B7B-FA586DE3C8D4}"/>
                </a:ext>
              </a:extLst>
            </p:cNvPr>
            <p:cNvSpPr>
              <a:spLocks/>
            </p:cNvSpPr>
            <p:nvPr userDrawn="1"/>
          </p:nvSpPr>
          <p:spPr bwMode="auto">
            <a:xfrm>
              <a:off x="426" y="261"/>
              <a:ext cx="39" cy="21"/>
            </a:xfrm>
            <a:custGeom>
              <a:avLst/>
              <a:gdLst>
                <a:gd name="T0" fmla="*/ 87 w 87"/>
                <a:gd name="T1" fmla="*/ 3 h 45"/>
                <a:gd name="T2" fmla="*/ 87 w 87"/>
                <a:gd name="T3" fmla="*/ 3 h 45"/>
                <a:gd name="T4" fmla="*/ 47 w 87"/>
                <a:gd name="T5" fmla="*/ 8 h 45"/>
                <a:gd name="T6" fmla="*/ 15 w 87"/>
                <a:gd name="T7" fmla="*/ 23 h 45"/>
                <a:gd name="T8" fmla="*/ 11 w 87"/>
                <a:gd name="T9" fmla="*/ 31 h 45"/>
                <a:gd name="T10" fmla="*/ 59 w 87"/>
                <a:gd name="T11" fmla="*/ 17 h 45"/>
                <a:gd name="T12" fmla="*/ 4 w 87"/>
                <a:gd name="T13" fmla="*/ 38 h 45"/>
                <a:gd name="T14" fmla="*/ 0 w 87"/>
                <a:gd name="T15" fmla="*/ 42 h 45"/>
                <a:gd name="T16" fmla="*/ 8 w 87"/>
                <a:gd name="T17" fmla="*/ 45 h 45"/>
                <a:gd name="T18" fmla="*/ 44 w 87"/>
                <a:gd name="T19" fmla="*/ 37 h 45"/>
                <a:gd name="T20" fmla="*/ 87 w 87"/>
                <a:gd name="T21" fmla="*/ 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7" h="45">
                  <a:moveTo>
                    <a:pt x="87" y="3"/>
                  </a:moveTo>
                  <a:lnTo>
                    <a:pt x="87" y="3"/>
                  </a:lnTo>
                  <a:cubicBezTo>
                    <a:pt x="77" y="0"/>
                    <a:pt x="58" y="4"/>
                    <a:pt x="47" y="8"/>
                  </a:cubicBezTo>
                  <a:cubicBezTo>
                    <a:pt x="41" y="11"/>
                    <a:pt x="21" y="19"/>
                    <a:pt x="15" y="23"/>
                  </a:cubicBezTo>
                  <a:cubicBezTo>
                    <a:pt x="14" y="26"/>
                    <a:pt x="13" y="28"/>
                    <a:pt x="11" y="31"/>
                  </a:cubicBezTo>
                  <a:cubicBezTo>
                    <a:pt x="20" y="28"/>
                    <a:pt x="38" y="21"/>
                    <a:pt x="59" y="17"/>
                  </a:cubicBezTo>
                  <a:cubicBezTo>
                    <a:pt x="44" y="24"/>
                    <a:pt x="19" y="33"/>
                    <a:pt x="4" y="38"/>
                  </a:cubicBezTo>
                  <a:cubicBezTo>
                    <a:pt x="4" y="39"/>
                    <a:pt x="2" y="41"/>
                    <a:pt x="0" y="42"/>
                  </a:cubicBezTo>
                  <a:cubicBezTo>
                    <a:pt x="3" y="42"/>
                    <a:pt x="5" y="44"/>
                    <a:pt x="8" y="45"/>
                  </a:cubicBezTo>
                  <a:cubicBezTo>
                    <a:pt x="12" y="45"/>
                    <a:pt x="38" y="39"/>
                    <a:pt x="44" y="37"/>
                  </a:cubicBezTo>
                  <a:cubicBezTo>
                    <a:pt x="64" y="31"/>
                    <a:pt x="85" y="18"/>
                    <a:pt x="87" y="3"/>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167" name="Freeform 1595">
              <a:extLst>
                <a:ext uri="{FF2B5EF4-FFF2-40B4-BE49-F238E27FC236}">
                  <a16:creationId xmlns:a16="http://schemas.microsoft.com/office/drawing/2014/main" id="{63522EE4-FC59-4180-9B2D-6C8E5F6B10CD}"/>
                </a:ext>
              </a:extLst>
            </p:cNvPr>
            <p:cNvSpPr>
              <a:spLocks/>
            </p:cNvSpPr>
            <p:nvPr userDrawn="1"/>
          </p:nvSpPr>
          <p:spPr bwMode="auto">
            <a:xfrm>
              <a:off x="427" y="260"/>
              <a:ext cx="13" cy="8"/>
            </a:xfrm>
            <a:custGeom>
              <a:avLst/>
              <a:gdLst>
                <a:gd name="T0" fmla="*/ 29 w 29"/>
                <a:gd name="T1" fmla="*/ 0 h 16"/>
                <a:gd name="T2" fmla="*/ 29 w 29"/>
                <a:gd name="T3" fmla="*/ 0 h 16"/>
                <a:gd name="T4" fmla="*/ 0 w 29"/>
                <a:gd name="T5" fmla="*/ 15 h 16"/>
                <a:gd name="T6" fmla="*/ 4 w 29"/>
                <a:gd name="T7" fmla="*/ 16 h 16"/>
                <a:gd name="T8" fmla="*/ 29 w 29"/>
                <a:gd name="T9" fmla="*/ 0 h 16"/>
              </a:gdLst>
              <a:ahLst/>
              <a:cxnLst>
                <a:cxn ang="0">
                  <a:pos x="T0" y="T1"/>
                </a:cxn>
                <a:cxn ang="0">
                  <a:pos x="T2" y="T3"/>
                </a:cxn>
                <a:cxn ang="0">
                  <a:pos x="T4" y="T5"/>
                </a:cxn>
                <a:cxn ang="0">
                  <a:pos x="T6" y="T7"/>
                </a:cxn>
                <a:cxn ang="0">
                  <a:pos x="T8" y="T9"/>
                </a:cxn>
              </a:cxnLst>
              <a:rect l="0" t="0" r="r" b="b"/>
              <a:pathLst>
                <a:path w="29" h="16">
                  <a:moveTo>
                    <a:pt x="29" y="0"/>
                  </a:moveTo>
                  <a:lnTo>
                    <a:pt x="29" y="0"/>
                  </a:lnTo>
                  <a:cubicBezTo>
                    <a:pt x="20" y="5"/>
                    <a:pt x="3" y="14"/>
                    <a:pt x="0" y="15"/>
                  </a:cubicBezTo>
                  <a:cubicBezTo>
                    <a:pt x="2" y="15"/>
                    <a:pt x="2" y="15"/>
                    <a:pt x="4" y="16"/>
                  </a:cubicBezTo>
                  <a:cubicBezTo>
                    <a:pt x="5" y="16"/>
                    <a:pt x="22" y="6"/>
                    <a:pt x="29" y="0"/>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168" name="Freeform 1596">
              <a:extLst>
                <a:ext uri="{FF2B5EF4-FFF2-40B4-BE49-F238E27FC236}">
                  <a16:creationId xmlns:a16="http://schemas.microsoft.com/office/drawing/2014/main" id="{3ECF675C-1EC5-43AB-A1B1-E33A8F6B9519}"/>
                </a:ext>
              </a:extLst>
            </p:cNvPr>
            <p:cNvSpPr>
              <a:spLocks/>
            </p:cNvSpPr>
            <p:nvPr userDrawn="1"/>
          </p:nvSpPr>
          <p:spPr bwMode="auto">
            <a:xfrm>
              <a:off x="341" y="257"/>
              <a:ext cx="5" cy="25"/>
            </a:xfrm>
            <a:custGeom>
              <a:avLst/>
              <a:gdLst>
                <a:gd name="T0" fmla="*/ 9 w 12"/>
                <a:gd name="T1" fmla="*/ 0 h 55"/>
                <a:gd name="T2" fmla="*/ 9 w 12"/>
                <a:gd name="T3" fmla="*/ 0 h 55"/>
                <a:gd name="T4" fmla="*/ 0 w 12"/>
                <a:gd name="T5" fmla="*/ 27 h 55"/>
                <a:gd name="T6" fmla="*/ 9 w 12"/>
                <a:gd name="T7" fmla="*/ 55 h 55"/>
                <a:gd name="T8" fmla="*/ 12 w 12"/>
                <a:gd name="T9" fmla="*/ 24 h 55"/>
                <a:gd name="T10" fmla="*/ 11 w 12"/>
                <a:gd name="T11" fmla="*/ 1 h 55"/>
                <a:gd name="T12" fmla="*/ 6 w 12"/>
                <a:gd name="T13" fmla="*/ 28 h 55"/>
                <a:gd name="T14" fmla="*/ 9 w 12"/>
                <a:gd name="T15" fmla="*/ 0 h 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55">
                  <a:moveTo>
                    <a:pt x="9" y="0"/>
                  </a:moveTo>
                  <a:lnTo>
                    <a:pt x="9" y="0"/>
                  </a:lnTo>
                  <a:cubicBezTo>
                    <a:pt x="6" y="6"/>
                    <a:pt x="1" y="22"/>
                    <a:pt x="0" y="27"/>
                  </a:cubicBezTo>
                  <a:cubicBezTo>
                    <a:pt x="1" y="39"/>
                    <a:pt x="6" y="48"/>
                    <a:pt x="9" y="55"/>
                  </a:cubicBezTo>
                  <a:cubicBezTo>
                    <a:pt x="9" y="45"/>
                    <a:pt x="10" y="33"/>
                    <a:pt x="12" y="24"/>
                  </a:cubicBezTo>
                  <a:cubicBezTo>
                    <a:pt x="11" y="17"/>
                    <a:pt x="11" y="8"/>
                    <a:pt x="11" y="1"/>
                  </a:cubicBezTo>
                  <a:cubicBezTo>
                    <a:pt x="10" y="4"/>
                    <a:pt x="6" y="19"/>
                    <a:pt x="6" y="28"/>
                  </a:cubicBezTo>
                  <a:cubicBezTo>
                    <a:pt x="6" y="20"/>
                    <a:pt x="8" y="6"/>
                    <a:pt x="9" y="0"/>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169" name="Freeform 1597">
              <a:extLst>
                <a:ext uri="{FF2B5EF4-FFF2-40B4-BE49-F238E27FC236}">
                  <a16:creationId xmlns:a16="http://schemas.microsoft.com/office/drawing/2014/main" id="{7E1B3FF5-FBFE-41D6-BE0E-1B5F794AD1EC}"/>
                </a:ext>
              </a:extLst>
            </p:cNvPr>
            <p:cNvSpPr>
              <a:spLocks/>
            </p:cNvSpPr>
            <p:nvPr userDrawn="1"/>
          </p:nvSpPr>
          <p:spPr bwMode="auto">
            <a:xfrm>
              <a:off x="333" y="257"/>
              <a:ext cx="6" cy="27"/>
            </a:xfrm>
            <a:custGeom>
              <a:avLst/>
              <a:gdLst>
                <a:gd name="T0" fmla="*/ 15 w 15"/>
                <a:gd name="T1" fmla="*/ 0 h 60"/>
                <a:gd name="T2" fmla="*/ 15 w 15"/>
                <a:gd name="T3" fmla="*/ 0 h 60"/>
                <a:gd name="T4" fmla="*/ 7 w 15"/>
                <a:gd name="T5" fmla="*/ 29 h 60"/>
                <a:gd name="T6" fmla="*/ 13 w 15"/>
                <a:gd name="T7" fmla="*/ 1 h 60"/>
                <a:gd name="T8" fmla="*/ 7 w 15"/>
                <a:gd name="T9" fmla="*/ 15 h 60"/>
                <a:gd name="T10" fmla="*/ 0 w 15"/>
                <a:gd name="T11" fmla="*/ 42 h 60"/>
                <a:gd name="T12" fmla="*/ 7 w 15"/>
                <a:gd name="T13" fmla="*/ 60 h 60"/>
                <a:gd name="T14" fmla="*/ 11 w 15"/>
                <a:gd name="T15" fmla="*/ 31 h 60"/>
                <a:gd name="T16" fmla="*/ 14 w 15"/>
                <a:gd name="T17" fmla="*/ 20 h 60"/>
                <a:gd name="T18" fmla="*/ 15 w 15"/>
                <a:gd name="T19"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60">
                  <a:moveTo>
                    <a:pt x="15" y="0"/>
                  </a:moveTo>
                  <a:lnTo>
                    <a:pt x="15" y="0"/>
                  </a:lnTo>
                  <a:cubicBezTo>
                    <a:pt x="13" y="6"/>
                    <a:pt x="8" y="26"/>
                    <a:pt x="7" y="29"/>
                  </a:cubicBezTo>
                  <a:cubicBezTo>
                    <a:pt x="9" y="19"/>
                    <a:pt x="10" y="10"/>
                    <a:pt x="13" y="1"/>
                  </a:cubicBezTo>
                  <a:cubicBezTo>
                    <a:pt x="13" y="1"/>
                    <a:pt x="8" y="12"/>
                    <a:pt x="7" y="15"/>
                  </a:cubicBezTo>
                  <a:cubicBezTo>
                    <a:pt x="6" y="22"/>
                    <a:pt x="1" y="35"/>
                    <a:pt x="0" y="42"/>
                  </a:cubicBezTo>
                  <a:cubicBezTo>
                    <a:pt x="1" y="49"/>
                    <a:pt x="5" y="54"/>
                    <a:pt x="7" y="60"/>
                  </a:cubicBezTo>
                  <a:cubicBezTo>
                    <a:pt x="7" y="50"/>
                    <a:pt x="9" y="41"/>
                    <a:pt x="11" y="31"/>
                  </a:cubicBezTo>
                  <a:cubicBezTo>
                    <a:pt x="11" y="28"/>
                    <a:pt x="13" y="24"/>
                    <a:pt x="14" y="20"/>
                  </a:cubicBezTo>
                  <a:cubicBezTo>
                    <a:pt x="14" y="14"/>
                    <a:pt x="15" y="4"/>
                    <a:pt x="15" y="0"/>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170" name="Freeform 1598">
              <a:extLst>
                <a:ext uri="{FF2B5EF4-FFF2-40B4-BE49-F238E27FC236}">
                  <a16:creationId xmlns:a16="http://schemas.microsoft.com/office/drawing/2014/main" id="{29F0662F-50FA-41CE-B32C-66458642C98A}"/>
                </a:ext>
              </a:extLst>
            </p:cNvPr>
            <p:cNvSpPr>
              <a:spLocks/>
            </p:cNvSpPr>
            <p:nvPr userDrawn="1"/>
          </p:nvSpPr>
          <p:spPr bwMode="auto">
            <a:xfrm>
              <a:off x="401" y="256"/>
              <a:ext cx="26" cy="18"/>
            </a:xfrm>
            <a:custGeom>
              <a:avLst/>
              <a:gdLst>
                <a:gd name="T0" fmla="*/ 58 w 59"/>
                <a:gd name="T1" fmla="*/ 0 h 39"/>
                <a:gd name="T2" fmla="*/ 58 w 59"/>
                <a:gd name="T3" fmla="*/ 0 h 39"/>
                <a:gd name="T4" fmla="*/ 0 w 59"/>
                <a:gd name="T5" fmla="*/ 34 h 39"/>
                <a:gd name="T6" fmla="*/ 7 w 59"/>
                <a:gd name="T7" fmla="*/ 34 h 39"/>
                <a:gd name="T8" fmla="*/ 36 w 59"/>
                <a:gd name="T9" fmla="*/ 18 h 39"/>
                <a:gd name="T10" fmla="*/ 14 w 59"/>
                <a:gd name="T11" fmla="*/ 35 h 39"/>
                <a:gd name="T12" fmla="*/ 20 w 59"/>
                <a:gd name="T13" fmla="*/ 39 h 39"/>
                <a:gd name="T14" fmla="*/ 46 w 59"/>
                <a:gd name="T15" fmla="*/ 26 h 39"/>
                <a:gd name="T16" fmla="*/ 58 w 59"/>
                <a:gd name="T17"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39">
                  <a:moveTo>
                    <a:pt x="58" y="0"/>
                  </a:moveTo>
                  <a:lnTo>
                    <a:pt x="58" y="0"/>
                  </a:lnTo>
                  <a:cubicBezTo>
                    <a:pt x="31" y="2"/>
                    <a:pt x="18" y="22"/>
                    <a:pt x="0" y="34"/>
                  </a:cubicBezTo>
                  <a:cubicBezTo>
                    <a:pt x="2" y="34"/>
                    <a:pt x="5" y="34"/>
                    <a:pt x="7" y="34"/>
                  </a:cubicBezTo>
                  <a:cubicBezTo>
                    <a:pt x="10" y="33"/>
                    <a:pt x="25" y="22"/>
                    <a:pt x="36" y="18"/>
                  </a:cubicBezTo>
                  <a:cubicBezTo>
                    <a:pt x="31" y="25"/>
                    <a:pt x="21" y="29"/>
                    <a:pt x="14" y="35"/>
                  </a:cubicBezTo>
                  <a:cubicBezTo>
                    <a:pt x="16" y="36"/>
                    <a:pt x="18" y="37"/>
                    <a:pt x="20" y="39"/>
                  </a:cubicBezTo>
                  <a:cubicBezTo>
                    <a:pt x="24" y="37"/>
                    <a:pt x="40" y="28"/>
                    <a:pt x="46" y="26"/>
                  </a:cubicBezTo>
                  <a:cubicBezTo>
                    <a:pt x="53" y="18"/>
                    <a:pt x="59" y="8"/>
                    <a:pt x="58" y="0"/>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171" name="Freeform 1599">
              <a:extLst>
                <a:ext uri="{FF2B5EF4-FFF2-40B4-BE49-F238E27FC236}">
                  <a16:creationId xmlns:a16="http://schemas.microsoft.com/office/drawing/2014/main" id="{B9D3790B-1CF2-4FE2-905E-CBD8CE6D7850}"/>
                </a:ext>
              </a:extLst>
            </p:cNvPr>
            <p:cNvSpPr>
              <a:spLocks/>
            </p:cNvSpPr>
            <p:nvPr userDrawn="1"/>
          </p:nvSpPr>
          <p:spPr bwMode="auto">
            <a:xfrm>
              <a:off x="408" y="255"/>
              <a:ext cx="4" cy="4"/>
            </a:xfrm>
            <a:custGeom>
              <a:avLst/>
              <a:gdLst>
                <a:gd name="T0" fmla="*/ 8 w 8"/>
                <a:gd name="T1" fmla="*/ 0 h 10"/>
                <a:gd name="T2" fmla="*/ 8 w 8"/>
                <a:gd name="T3" fmla="*/ 0 h 10"/>
                <a:gd name="T4" fmla="*/ 0 w 8"/>
                <a:gd name="T5" fmla="*/ 7 h 10"/>
                <a:gd name="T6" fmla="*/ 0 w 8"/>
                <a:gd name="T7" fmla="*/ 10 h 10"/>
                <a:gd name="T8" fmla="*/ 8 w 8"/>
                <a:gd name="T9" fmla="*/ 0 h 10"/>
              </a:gdLst>
              <a:ahLst/>
              <a:cxnLst>
                <a:cxn ang="0">
                  <a:pos x="T0" y="T1"/>
                </a:cxn>
                <a:cxn ang="0">
                  <a:pos x="T2" y="T3"/>
                </a:cxn>
                <a:cxn ang="0">
                  <a:pos x="T4" y="T5"/>
                </a:cxn>
                <a:cxn ang="0">
                  <a:pos x="T6" y="T7"/>
                </a:cxn>
                <a:cxn ang="0">
                  <a:pos x="T8" y="T9"/>
                </a:cxn>
              </a:cxnLst>
              <a:rect l="0" t="0" r="r" b="b"/>
              <a:pathLst>
                <a:path w="8" h="10">
                  <a:moveTo>
                    <a:pt x="8" y="0"/>
                  </a:moveTo>
                  <a:lnTo>
                    <a:pt x="8" y="0"/>
                  </a:lnTo>
                  <a:cubicBezTo>
                    <a:pt x="5" y="2"/>
                    <a:pt x="3" y="5"/>
                    <a:pt x="0" y="7"/>
                  </a:cubicBezTo>
                  <a:cubicBezTo>
                    <a:pt x="1" y="8"/>
                    <a:pt x="1" y="9"/>
                    <a:pt x="0" y="10"/>
                  </a:cubicBezTo>
                  <a:cubicBezTo>
                    <a:pt x="2" y="7"/>
                    <a:pt x="6" y="2"/>
                    <a:pt x="8" y="0"/>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172" name="Freeform 1600">
              <a:extLst>
                <a:ext uri="{FF2B5EF4-FFF2-40B4-BE49-F238E27FC236}">
                  <a16:creationId xmlns:a16="http://schemas.microsoft.com/office/drawing/2014/main" id="{E9D9FEC4-02E5-4494-A122-5E515A6BEE8A}"/>
                </a:ext>
              </a:extLst>
            </p:cNvPr>
            <p:cNvSpPr>
              <a:spLocks/>
            </p:cNvSpPr>
            <p:nvPr userDrawn="1"/>
          </p:nvSpPr>
          <p:spPr bwMode="auto">
            <a:xfrm>
              <a:off x="365" y="251"/>
              <a:ext cx="45" cy="64"/>
            </a:xfrm>
            <a:custGeom>
              <a:avLst/>
              <a:gdLst>
                <a:gd name="T0" fmla="*/ 88 w 100"/>
                <a:gd name="T1" fmla="*/ 95 h 142"/>
                <a:gd name="T2" fmla="*/ 88 w 100"/>
                <a:gd name="T3" fmla="*/ 95 h 142"/>
                <a:gd name="T4" fmla="*/ 100 w 100"/>
                <a:gd name="T5" fmla="*/ 82 h 142"/>
                <a:gd name="T6" fmla="*/ 85 w 100"/>
                <a:gd name="T7" fmla="*/ 74 h 142"/>
                <a:gd name="T8" fmla="*/ 70 w 100"/>
                <a:gd name="T9" fmla="*/ 78 h 142"/>
                <a:gd name="T10" fmla="*/ 69 w 100"/>
                <a:gd name="T11" fmla="*/ 76 h 142"/>
                <a:gd name="T12" fmla="*/ 98 w 100"/>
                <a:gd name="T13" fmla="*/ 51 h 142"/>
                <a:gd name="T14" fmla="*/ 64 w 100"/>
                <a:gd name="T15" fmla="*/ 61 h 142"/>
                <a:gd name="T16" fmla="*/ 63 w 100"/>
                <a:gd name="T17" fmla="*/ 60 h 142"/>
                <a:gd name="T18" fmla="*/ 87 w 100"/>
                <a:gd name="T19" fmla="*/ 36 h 142"/>
                <a:gd name="T20" fmla="*/ 92 w 100"/>
                <a:gd name="T21" fmla="*/ 0 h 142"/>
                <a:gd name="T22" fmla="*/ 45 w 100"/>
                <a:gd name="T23" fmla="*/ 52 h 142"/>
                <a:gd name="T24" fmla="*/ 58 w 100"/>
                <a:gd name="T25" fmla="*/ 83 h 142"/>
                <a:gd name="T26" fmla="*/ 38 w 100"/>
                <a:gd name="T27" fmla="*/ 110 h 142"/>
                <a:gd name="T28" fmla="*/ 7 w 100"/>
                <a:gd name="T29" fmla="*/ 98 h 142"/>
                <a:gd name="T30" fmla="*/ 0 w 100"/>
                <a:gd name="T31" fmla="*/ 98 h 142"/>
                <a:gd name="T32" fmla="*/ 0 w 100"/>
                <a:gd name="T33" fmla="*/ 110 h 142"/>
                <a:gd name="T34" fmla="*/ 2 w 100"/>
                <a:gd name="T35" fmla="*/ 112 h 142"/>
                <a:gd name="T36" fmla="*/ 0 w 100"/>
                <a:gd name="T37" fmla="*/ 120 h 142"/>
                <a:gd name="T38" fmla="*/ 0 w 100"/>
                <a:gd name="T39" fmla="*/ 129 h 142"/>
                <a:gd name="T40" fmla="*/ 4 w 100"/>
                <a:gd name="T41" fmla="*/ 126 h 142"/>
                <a:gd name="T42" fmla="*/ 0 w 100"/>
                <a:gd name="T43" fmla="*/ 131 h 142"/>
                <a:gd name="T44" fmla="*/ 0 w 100"/>
                <a:gd name="T45" fmla="*/ 133 h 142"/>
                <a:gd name="T46" fmla="*/ 4 w 100"/>
                <a:gd name="T47" fmla="*/ 131 h 142"/>
                <a:gd name="T48" fmla="*/ 9 w 100"/>
                <a:gd name="T49" fmla="*/ 115 h 142"/>
                <a:gd name="T50" fmla="*/ 11 w 100"/>
                <a:gd name="T51" fmla="*/ 116 h 142"/>
                <a:gd name="T52" fmla="*/ 7 w 100"/>
                <a:gd name="T53" fmla="*/ 130 h 142"/>
                <a:gd name="T54" fmla="*/ 14 w 100"/>
                <a:gd name="T55" fmla="*/ 142 h 142"/>
                <a:gd name="T56" fmla="*/ 27 w 100"/>
                <a:gd name="T57" fmla="*/ 134 h 142"/>
                <a:gd name="T58" fmla="*/ 29 w 100"/>
                <a:gd name="T59" fmla="*/ 120 h 142"/>
                <a:gd name="T60" fmla="*/ 30 w 100"/>
                <a:gd name="T61" fmla="*/ 120 h 142"/>
                <a:gd name="T62" fmla="*/ 29 w 100"/>
                <a:gd name="T63" fmla="*/ 133 h 142"/>
                <a:gd name="T64" fmla="*/ 39 w 100"/>
                <a:gd name="T65" fmla="*/ 142 h 142"/>
                <a:gd name="T66" fmla="*/ 49 w 100"/>
                <a:gd name="T67" fmla="*/ 132 h 142"/>
                <a:gd name="T68" fmla="*/ 45 w 100"/>
                <a:gd name="T69" fmla="*/ 119 h 142"/>
                <a:gd name="T70" fmla="*/ 46 w 100"/>
                <a:gd name="T71" fmla="*/ 118 h 142"/>
                <a:gd name="T72" fmla="*/ 52 w 100"/>
                <a:gd name="T73" fmla="*/ 133 h 142"/>
                <a:gd name="T74" fmla="*/ 67 w 100"/>
                <a:gd name="T75" fmla="*/ 134 h 142"/>
                <a:gd name="T76" fmla="*/ 71 w 100"/>
                <a:gd name="T77" fmla="*/ 121 h 142"/>
                <a:gd name="T78" fmla="*/ 62 w 100"/>
                <a:gd name="T79" fmla="*/ 111 h 142"/>
                <a:gd name="T80" fmla="*/ 64 w 100"/>
                <a:gd name="T81" fmla="*/ 110 h 142"/>
                <a:gd name="T82" fmla="*/ 75 w 100"/>
                <a:gd name="T83" fmla="*/ 120 h 142"/>
                <a:gd name="T84" fmla="*/ 92 w 100"/>
                <a:gd name="T85" fmla="*/ 116 h 142"/>
                <a:gd name="T86" fmla="*/ 86 w 100"/>
                <a:gd name="T87" fmla="*/ 100 h 142"/>
                <a:gd name="T88" fmla="*/ 73 w 100"/>
                <a:gd name="T89" fmla="*/ 97 h 142"/>
                <a:gd name="T90" fmla="*/ 73 w 100"/>
                <a:gd name="T91" fmla="*/ 95 h 142"/>
                <a:gd name="T92" fmla="*/ 88 w 100"/>
                <a:gd name="T93" fmla="*/ 9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0" h="142">
                  <a:moveTo>
                    <a:pt x="88" y="95"/>
                  </a:moveTo>
                  <a:lnTo>
                    <a:pt x="88" y="95"/>
                  </a:lnTo>
                  <a:cubicBezTo>
                    <a:pt x="96" y="94"/>
                    <a:pt x="98" y="86"/>
                    <a:pt x="100" y="82"/>
                  </a:cubicBezTo>
                  <a:cubicBezTo>
                    <a:pt x="98" y="80"/>
                    <a:pt x="92" y="72"/>
                    <a:pt x="85" y="74"/>
                  </a:cubicBezTo>
                  <a:cubicBezTo>
                    <a:pt x="80" y="75"/>
                    <a:pt x="75" y="76"/>
                    <a:pt x="70" y="78"/>
                  </a:cubicBezTo>
                  <a:cubicBezTo>
                    <a:pt x="70" y="77"/>
                    <a:pt x="69" y="77"/>
                    <a:pt x="69" y="76"/>
                  </a:cubicBezTo>
                  <a:cubicBezTo>
                    <a:pt x="86" y="72"/>
                    <a:pt x="98" y="65"/>
                    <a:pt x="98" y="51"/>
                  </a:cubicBezTo>
                  <a:cubicBezTo>
                    <a:pt x="86" y="42"/>
                    <a:pt x="73" y="50"/>
                    <a:pt x="64" y="61"/>
                  </a:cubicBezTo>
                  <a:lnTo>
                    <a:pt x="63" y="60"/>
                  </a:lnTo>
                  <a:cubicBezTo>
                    <a:pt x="69" y="49"/>
                    <a:pt x="79" y="44"/>
                    <a:pt x="87" y="36"/>
                  </a:cubicBezTo>
                  <a:cubicBezTo>
                    <a:pt x="94" y="28"/>
                    <a:pt x="96" y="12"/>
                    <a:pt x="92" y="0"/>
                  </a:cubicBezTo>
                  <a:cubicBezTo>
                    <a:pt x="77" y="19"/>
                    <a:pt x="52" y="37"/>
                    <a:pt x="45" y="52"/>
                  </a:cubicBezTo>
                  <a:cubicBezTo>
                    <a:pt x="38" y="68"/>
                    <a:pt x="55" y="72"/>
                    <a:pt x="58" y="83"/>
                  </a:cubicBezTo>
                  <a:cubicBezTo>
                    <a:pt x="62" y="96"/>
                    <a:pt x="53" y="105"/>
                    <a:pt x="38" y="110"/>
                  </a:cubicBezTo>
                  <a:cubicBezTo>
                    <a:pt x="26" y="114"/>
                    <a:pt x="12" y="110"/>
                    <a:pt x="7" y="98"/>
                  </a:cubicBezTo>
                  <a:cubicBezTo>
                    <a:pt x="4" y="98"/>
                    <a:pt x="3" y="99"/>
                    <a:pt x="0" y="98"/>
                  </a:cubicBezTo>
                  <a:lnTo>
                    <a:pt x="0" y="110"/>
                  </a:lnTo>
                  <a:cubicBezTo>
                    <a:pt x="3" y="111"/>
                    <a:pt x="1" y="110"/>
                    <a:pt x="2" y="112"/>
                  </a:cubicBezTo>
                  <a:cubicBezTo>
                    <a:pt x="1" y="115"/>
                    <a:pt x="0" y="118"/>
                    <a:pt x="0" y="120"/>
                  </a:cubicBezTo>
                  <a:lnTo>
                    <a:pt x="0" y="129"/>
                  </a:lnTo>
                  <a:cubicBezTo>
                    <a:pt x="2" y="129"/>
                    <a:pt x="3" y="129"/>
                    <a:pt x="4" y="126"/>
                  </a:cubicBezTo>
                  <a:cubicBezTo>
                    <a:pt x="4" y="129"/>
                    <a:pt x="2" y="130"/>
                    <a:pt x="0" y="131"/>
                  </a:cubicBezTo>
                  <a:lnTo>
                    <a:pt x="0" y="133"/>
                  </a:lnTo>
                  <a:cubicBezTo>
                    <a:pt x="1" y="133"/>
                    <a:pt x="4" y="132"/>
                    <a:pt x="4" y="131"/>
                  </a:cubicBezTo>
                  <a:cubicBezTo>
                    <a:pt x="6" y="127"/>
                    <a:pt x="8" y="119"/>
                    <a:pt x="9" y="115"/>
                  </a:cubicBezTo>
                  <a:cubicBezTo>
                    <a:pt x="10" y="114"/>
                    <a:pt x="12" y="114"/>
                    <a:pt x="11" y="116"/>
                  </a:cubicBezTo>
                  <a:cubicBezTo>
                    <a:pt x="10" y="118"/>
                    <a:pt x="7" y="128"/>
                    <a:pt x="7" y="130"/>
                  </a:cubicBezTo>
                  <a:cubicBezTo>
                    <a:pt x="5" y="137"/>
                    <a:pt x="11" y="138"/>
                    <a:pt x="14" y="142"/>
                  </a:cubicBezTo>
                  <a:cubicBezTo>
                    <a:pt x="19" y="139"/>
                    <a:pt x="25" y="141"/>
                    <a:pt x="27" y="134"/>
                  </a:cubicBezTo>
                  <a:cubicBezTo>
                    <a:pt x="28" y="129"/>
                    <a:pt x="28" y="125"/>
                    <a:pt x="29" y="120"/>
                  </a:cubicBezTo>
                  <a:cubicBezTo>
                    <a:pt x="29" y="119"/>
                    <a:pt x="31" y="119"/>
                    <a:pt x="30" y="120"/>
                  </a:cubicBezTo>
                  <a:cubicBezTo>
                    <a:pt x="30" y="125"/>
                    <a:pt x="29" y="132"/>
                    <a:pt x="29" y="133"/>
                  </a:cubicBezTo>
                  <a:cubicBezTo>
                    <a:pt x="29" y="139"/>
                    <a:pt x="36" y="139"/>
                    <a:pt x="39" y="142"/>
                  </a:cubicBezTo>
                  <a:cubicBezTo>
                    <a:pt x="43" y="139"/>
                    <a:pt x="50" y="138"/>
                    <a:pt x="49" y="132"/>
                  </a:cubicBezTo>
                  <a:cubicBezTo>
                    <a:pt x="48" y="130"/>
                    <a:pt x="46" y="122"/>
                    <a:pt x="45" y="119"/>
                  </a:cubicBezTo>
                  <a:cubicBezTo>
                    <a:pt x="45" y="118"/>
                    <a:pt x="46" y="118"/>
                    <a:pt x="46" y="118"/>
                  </a:cubicBezTo>
                  <a:cubicBezTo>
                    <a:pt x="48" y="122"/>
                    <a:pt x="50" y="129"/>
                    <a:pt x="52" y="133"/>
                  </a:cubicBezTo>
                  <a:cubicBezTo>
                    <a:pt x="55" y="138"/>
                    <a:pt x="61" y="134"/>
                    <a:pt x="67" y="134"/>
                  </a:cubicBezTo>
                  <a:cubicBezTo>
                    <a:pt x="68" y="130"/>
                    <a:pt x="74" y="126"/>
                    <a:pt x="71" y="121"/>
                  </a:cubicBezTo>
                  <a:cubicBezTo>
                    <a:pt x="70" y="119"/>
                    <a:pt x="63" y="111"/>
                    <a:pt x="62" y="111"/>
                  </a:cubicBezTo>
                  <a:cubicBezTo>
                    <a:pt x="62" y="110"/>
                    <a:pt x="63" y="109"/>
                    <a:pt x="64" y="110"/>
                  </a:cubicBezTo>
                  <a:cubicBezTo>
                    <a:pt x="66" y="111"/>
                    <a:pt x="69" y="115"/>
                    <a:pt x="75" y="120"/>
                  </a:cubicBezTo>
                  <a:cubicBezTo>
                    <a:pt x="79" y="124"/>
                    <a:pt x="90" y="116"/>
                    <a:pt x="92" y="116"/>
                  </a:cubicBezTo>
                  <a:cubicBezTo>
                    <a:pt x="91" y="111"/>
                    <a:pt x="92" y="103"/>
                    <a:pt x="86" y="100"/>
                  </a:cubicBezTo>
                  <a:cubicBezTo>
                    <a:pt x="82" y="98"/>
                    <a:pt x="75" y="97"/>
                    <a:pt x="73" y="97"/>
                  </a:cubicBezTo>
                  <a:cubicBezTo>
                    <a:pt x="72" y="96"/>
                    <a:pt x="73" y="95"/>
                    <a:pt x="73" y="95"/>
                  </a:cubicBezTo>
                  <a:cubicBezTo>
                    <a:pt x="78" y="96"/>
                    <a:pt x="83" y="96"/>
                    <a:pt x="88" y="95"/>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173" name="Freeform 1601">
              <a:extLst>
                <a:ext uri="{FF2B5EF4-FFF2-40B4-BE49-F238E27FC236}">
                  <a16:creationId xmlns:a16="http://schemas.microsoft.com/office/drawing/2014/main" id="{0A59F7D5-1E85-4D87-B65B-EF52DC7EA1D1}"/>
                </a:ext>
              </a:extLst>
            </p:cNvPr>
            <p:cNvSpPr>
              <a:spLocks/>
            </p:cNvSpPr>
            <p:nvPr userDrawn="1"/>
          </p:nvSpPr>
          <p:spPr bwMode="auto">
            <a:xfrm>
              <a:off x="428" y="248"/>
              <a:ext cx="10" cy="7"/>
            </a:xfrm>
            <a:custGeom>
              <a:avLst/>
              <a:gdLst>
                <a:gd name="T0" fmla="*/ 21 w 21"/>
                <a:gd name="T1" fmla="*/ 0 h 16"/>
                <a:gd name="T2" fmla="*/ 21 w 21"/>
                <a:gd name="T3" fmla="*/ 0 h 16"/>
                <a:gd name="T4" fmla="*/ 0 w 21"/>
                <a:gd name="T5" fmla="*/ 14 h 16"/>
                <a:gd name="T6" fmla="*/ 1 w 21"/>
                <a:gd name="T7" fmla="*/ 14 h 16"/>
                <a:gd name="T8" fmla="*/ 1 w 21"/>
                <a:gd name="T9" fmla="*/ 16 h 16"/>
                <a:gd name="T10" fmla="*/ 21 w 21"/>
                <a:gd name="T11" fmla="*/ 0 h 16"/>
              </a:gdLst>
              <a:ahLst/>
              <a:cxnLst>
                <a:cxn ang="0">
                  <a:pos x="T0" y="T1"/>
                </a:cxn>
                <a:cxn ang="0">
                  <a:pos x="T2" y="T3"/>
                </a:cxn>
                <a:cxn ang="0">
                  <a:pos x="T4" y="T5"/>
                </a:cxn>
                <a:cxn ang="0">
                  <a:pos x="T6" y="T7"/>
                </a:cxn>
                <a:cxn ang="0">
                  <a:pos x="T8" y="T9"/>
                </a:cxn>
                <a:cxn ang="0">
                  <a:pos x="T10" y="T11"/>
                </a:cxn>
              </a:cxnLst>
              <a:rect l="0" t="0" r="r" b="b"/>
              <a:pathLst>
                <a:path w="21" h="16">
                  <a:moveTo>
                    <a:pt x="21" y="0"/>
                  </a:moveTo>
                  <a:lnTo>
                    <a:pt x="21" y="0"/>
                  </a:lnTo>
                  <a:cubicBezTo>
                    <a:pt x="16" y="3"/>
                    <a:pt x="3" y="11"/>
                    <a:pt x="0" y="14"/>
                  </a:cubicBezTo>
                  <a:cubicBezTo>
                    <a:pt x="0" y="14"/>
                    <a:pt x="1" y="14"/>
                    <a:pt x="1" y="14"/>
                  </a:cubicBezTo>
                  <a:cubicBezTo>
                    <a:pt x="1" y="15"/>
                    <a:pt x="1" y="16"/>
                    <a:pt x="1" y="16"/>
                  </a:cubicBezTo>
                  <a:cubicBezTo>
                    <a:pt x="6" y="12"/>
                    <a:pt x="17" y="4"/>
                    <a:pt x="21" y="0"/>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174" name="Freeform 1602">
              <a:extLst>
                <a:ext uri="{FF2B5EF4-FFF2-40B4-BE49-F238E27FC236}">
                  <a16:creationId xmlns:a16="http://schemas.microsoft.com/office/drawing/2014/main" id="{8150763C-B848-4F67-82AB-F647C8A9A3B5}"/>
                </a:ext>
              </a:extLst>
            </p:cNvPr>
            <p:cNvSpPr>
              <a:spLocks/>
            </p:cNvSpPr>
            <p:nvPr userDrawn="1"/>
          </p:nvSpPr>
          <p:spPr bwMode="auto">
            <a:xfrm>
              <a:off x="339" y="243"/>
              <a:ext cx="8" cy="31"/>
            </a:xfrm>
            <a:custGeom>
              <a:avLst/>
              <a:gdLst>
                <a:gd name="T0" fmla="*/ 15 w 18"/>
                <a:gd name="T1" fmla="*/ 0 h 68"/>
                <a:gd name="T2" fmla="*/ 15 w 18"/>
                <a:gd name="T3" fmla="*/ 0 h 68"/>
                <a:gd name="T4" fmla="*/ 8 w 18"/>
                <a:gd name="T5" fmla="*/ 14 h 68"/>
                <a:gd name="T6" fmla="*/ 1 w 18"/>
                <a:gd name="T7" fmla="*/ 68 h 68"/>
                <a:gd name="T8" fmla="*/ 18 w 18"/>
                <a:gd name="T9" fmla="*/ 16 h 68"/>
                <a:gd name="T10" fmla="*/ 4 w 18"/>
                <a:gd name="T11" fmla="*/ 42 h 68"/>
                <a:gd name="T12" fmla="*/ 15 w 18"/>
                <a:gd name="T13" fmla="*/ 0 h 68"/>
              </a:gdLst>
              <a:ahLst/>
              <a:cxnLst>
                <a:cxn ang="0">
                  <a:pos x="T0" y="T1"/>
                </a:cxn>
                <a:cxn ang="0">
                  <a:pos x="T2" y="T3"/>
                </a:cxn>
                <a:cxn ang="0">
                  <a:pos x="T4" y="T5"/>
                </a:cxn>
                <a:cxn ang="0">
                  <a:pos x="T6" y="T7"/>
                </a:cxn>
                <a:cxn ang="0">
                  <a:pos x="T8" y="T9"/>
                </a:cxn>
                <a:cxn ang="0">
                  <a:pos x="T10" y="T11"/>
                </a:cxn>
                <a:cxn ang="0">
                  <a:pos x="T12" y="T13"/>
                </a:cxn>
              </a:cxnLst>
              <a:rect l="0" t="0" r="r" b="b"/>
              <a:pathLst>
                <a:path w="18" h="68">
                  <a:moveTo>
                    <a:pt x="15" y="0"/>
                  </a:moveTo>
                  <a:lnTo>
                    <a:pt x="15" y="0"/>
                  </a:lnTo>
                  <a:cubicBezTo>
                    <a:pt x="15" y="0"/>
                    <a:pt x="9" y="12"/>
                    <a:pt x="8" y="14"/>
                  </a:cubicBezTo>
                  <a:cubicBezTo>
                    <a:pt x="2" y="25"/>
                    <a:pt x="0" y="44"/>
                    <a:pt x="1" y="68"/>
                  </a:cubicBezTo>
                  <a:cubicBezTo>
                    <a:pt x="5" y="44"/>
                    <a:pt x="16" y="26"/>
                    <a:pt x="18" y="16"/>
                  </a:cubicBezTo>
                  <a:cubicBezTo>
                    <a:pt x="12" y="22"/>
                    <a:pt x="7" y="31"/>
                    <a:pt x="4" y="42"/>
                  </a:cubicBezTo>
                  <a:cubicBezTo>
                    <a:pt x="4" y="36"/>
                    <a:pt x="13" y="7"/>
                    <a:pt x="15" y="0"/>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175" name="Freeform 1603">
              <a:extLst>
                <a:ext uri="{FF2B5EF4-FFF2-40B4-BE49-F238E27FC236}">
                  <a16:creationId xmlns:a16="http://schemas.microsoft.com/office/drawing/2014/main" id="{076463E8-9849-4A33-9BF3-3EAB91F0D384}"/>
                </a:ext>
              </a:extLst>
            </p:cNvPr>
            <p:cNvSpPr>
              <a:spLocks/>
            </p:cNvSpPr>
            <p:nvPr userDrawn="1"/>
          </p:nvSpPr>
          <p:spPr bwMode="auto">
            <a:xfrm>
              <a:off x="423" y="245"/>
              <a:ext cx="40" cy="25"/>
            </a:xfrm>
            <a:custGeom>
              <a:avLst/>
              <a:gdLst>
                <a:gd name="T0" fmla="*/ 87 w 88"/>
                <a:gd name="T1" fmla="*/ 1 h 55"/>
                <a:gd name="T2" fmla="*/ 87 w 88"/>
                <a:gd name="T3" fmla="*/ 1 h 55"/>
                <a:gd name="T4" fmla="*/ 43 w 88"/>
                <a:gd name="T5" fmla="*/ 15 h 55"/>
                <a:gd name="T6" fmla="*/ 9 w 88"/>
                <a:gd name="T7" fmla="*/ 37 h 55"/>
                <a:gd name="T8" fmla="*/ 0 w 88"/>
                <a:gd name="T9" fmla="*/ 49 h 55"/>
                <a:gd name="T10" fmla="*/ 6 w 88"/>
                <a:gd name="T11" fmla="*/ 49 h 55"/>
                <a:gd name="T12" fmla="*/ 56 w 88"/>
                <a:gd name="T13" fmla="*/ 23 h 55"/>
                <a:gd name="T14" fmla="*/ 14 w 88"/>
                <a:gd name="T15" fmla="*/ 51 h 55"/>
                <a:gd name="T16" fmla="*/ 20 w 88"/>
                <a:gd name="T17" fmla="*/ 55 h 55"/>
                <a:gd name="T18" fmla="*/ 61 w 88"/>
                <a:gd name="T19" fmla="*/ 37 h 55"/>
                <a:gd name="T20" fmla="*/ 87 w 88"/>
                <a:gd name="T21" fmla="*/ 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8" h="55">
                  <a:moveTo>
                    <a:pt x="87" y="1"/>
                  </a:moveTo>
                  <a:lnTo>
                    <a:pt x="87" y="1"/>
                  </a:lnTo>
                  <a:cubicBezTo>
                    <a:pt x="72" y="0"/>
                    <a:pt x="55" y="8"/>
                    <a:pt x="43" y="15"/>
                  </a:cubicBezTo>
                  <a:cubicBezTo>
                    <a:pt x="35" y="20"/>
                    <a:pt x="20" y="29"/>
                    <a:pt x="9" y="37"/>
                  </a:cubicBezTo>
                  <a:cubicBezTo>
                    <a:pt x="6" y="42"/>
                    <a:pt x="5" y="41"/>
                    <a:pt x="0" y="49"/>
                  </a:cubicBezTo>
                  <a:cubicBezTo>
                    <a:pt x="4" y="48"/>
                    <a:pt x="4" y="49"/>
                    <a:pt x="6" y="49"/>
                  </a:cubicBezTo>
                  <a:cubicBezTo>
                    <a:pt x="12" y="45"/>
                    <a:pt x="41" y="29"/>
                    <a:pt x="56" y="23"/>
                  </a:cubicBezTo>
                  <a:cubicBezTo>
                    <a:pt x="43" y="34"/>
                    <a:pt x="20" y="48"/>
                    <a:pt x="14" y="51"/>
                  </a:cubicBezTo>
                  <a:cubicBezTo>
                    <a:pt x="18" y="52"/>
                    <a:pt x="19" y="54"/>
                    <a:pt x="20" y="55"/>
                  </a:cubicBezTo>
                  <a:cubicBezTo>
                    <a:pt x="30" y="52"/>
                    <a:pt x="53" y="43"/>
                    <a:pt x="61" y="37"/>
                  </a:cubicBezTo>
                  <a:cubicBezTo>
                    <a:pt x="73" y="29"/>
                    <a:pt x="88" y="18"/>
                    <a:pt x="87" y="1"/>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176" name="Freeform 1604">
              <a:extLst>
                <a:ext uri="{FF2B5EF4-FFF2-40B4-BE49-F238E27FC236}">
                  <a16:creationId xmlns:a16="http://schemas.microsoft.com/office/drawing/2014/main" id="{22BC2E82-C6D8-4E78-A08A-78EE93B97C9C}"/>
                </a:ext>
              </a:extLst>
            </p:cNvPr>
            <p:cNvSpPr>
              <a:spLocks/>
            </p:cNvSpPr>
            <p:nvPr userDrawn="1"/>
          </p:nvSpPr>
          <p:spPr bwMode="auto">
            <a:xfrm>
              <a:off x="331" y="243"/>
              <a:ext cx="14" cy="32"/>
            </a:xfrm>
            <a:custGeom>
              <a:avLst/>
              <a:gdLst>
                <a:gd name="T0" fmla="*/ 32 w 32"/>
                <a:gd name="T1" fmla="*/ 0 h 72"/>
                <a:gd name="T2" fmla="*/ 32 w 32"/>
                <a:gd name="T3" fmla="*/ 0 h 72"/>
                <a:gd name="T4" fmla="*/ 4 w 32"/>
                <a:gd name="T5" fmla="*/ 38 h 72"/>
                <a:gd name="T6" fmla="*/ 2 w 32"/>
                <a:gd name="T7" fmla="*/ 72 h 72"/>
                <a:gd name="T8" fmla="*/ 32 w 32"/>
                <a:gd name="T9" fmla="*/ 0 h 72"/>
              </a:gdLst>
              <a:ahLst/>
              <a:cxnLst>
                <a:cxn ang="0">
                  <a:pos x="T0" y="T1"/>
                </a:cxn>
                <a:cxn ang="0">
                  <a:pos x="T2" y="T3"/>
                </a:cxn>
                <a:cxn ang="0">
                  <a:pos x="T4" y="T5"/>
                </a:cxn>
                <a:cxn ang="0">
                  <a:pos x="T6" y="T7"/>
                </a:cxn>
                <a:cxn ang="0">
                  <a:pos x="T8" y="T9"/>
                </a:cxn>
              </a:cxnLst>
              <a:rect l="0" t="0" r="r" b="b"/>
              <a:pathLst>
                <a:path w="32" h="72">
                  <a:moveTo>
                    <a:pt x="32" y="0"/>
                  </a:moveTo>
                  <a:lnTo>
                    <a:pt x="32" y="0"/>
                  </a:lnTo>
                  <a:cubicBezTo>
                    <a:pt x="21" y="12"/>
                    <a:pt x="8" y="29"/>
                    <a:pt x="4" y="38"/>
                  </a:cubicBezTo>
                  <a:cubicBezTo>
                    <a:pt x="0" y="52"/>
                    <a:pt x="1" y="64"/>
                    <a:pt x="2" y="72"/>
                  </a:cubicBezTo>
                  <a:cubicBezTo>
                    <a:pt x="6" y="46"/>
                    <a:pt x="16" y="23"/>
                    <a:pt x="32" y="0"/>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177" name="Freeform 1605">
              <a:extLst>
                <a:ext uri="{FF2B5EF4-FFF2-40B4-BE49-F238E27FC236}">
                  <a16:creationId xmlns:a16="http://schemas.microsoft.com/office/drawing/2014/main" id="{728C2316-3D9D-4E40-AB86-8CB1E892AD36}"/>
                </a:ext>
              </a:extLst>
            </p:cNvPr>
            <p:cNvSpPr>
              <a:spLocks/>
            </p:cNvSpPr>
            <p:nvPr userDrawn="1"/>
          </p:nvSpPr>
          <p:spPr bwMode="auto">
            <a:xfrm>
              <a:off x="346" y="243"/>
              <a:ext cx="11" cy="33"/>
            </a:xfrm>
            <a:custGeom>
              <a:avLst/>
              <a:gdLst>
                <a:gd name="T0" fmla="*/ 14 w 24"/>
                <a:gd name="T1" fmla="*/ 0 h 74"/>
                <a:gd name="T2" fmla="*/ 14 w 24"/>
                <a:gd name="T3" fmla="*/ 0 h 74"/>
                <a:gd name="T4" fmla="*/ 2 w 24"/>
                <a:gd name="T5" fmla="*/ 16 h 74"/>
                <a:gd name="T6" fmla="*/ 3 w 24"/>
                <a:gd name="T7" fmla="*/ 69 h 74"/>
                <a:gd name="T8" fmla="*/ 11 w 24"/>
                <a:gd name="T9" fmla="*/ 29 h 74"/>
                <a:gd name="T10" fmla="*/ 19 w 24"/>
                <a:gd name="T11" fmla="*/ 74 h 74"/>
                <a:gd name="T12" fmla="*/ 18 w 24"/>
                <a:gd name="T13" fmla="*/ 20 h 74"/>
                <a:gd name="T14" fmla="*/ 24 w 24"/>
                <a:gd name="T15" fmla="*/ 8 h 74"/>
                <a:gd name="T16" fmla="*/ 5 w 24"/>
                <a:gd name="T17" fmla="*/ 30 h 74"/>
                <a:gd name="T18" fmla="*/ 14 w 24"/>
                <a:gd name="T19"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74">
                  <a:moveTo>
                    <a:pt x="14" y="0"/>
                  </a:moveTo>
                  <a:lnTo>
                    <a:pt x="14" y="0"/>
                  </a:lnTo>
                  <a:cubicBezTo>
                    <a:pt x="11" y="4"/>
                    <a:pt x="3" y="11"/>
                    <a:pt x="2" y="16"/>
                  </a:cubicBezTo>
                  <a:cubicBezTo>
                    <a:pt x="0" y="30"/>
                    <a:pt x="0" y="56"/>
                    <a:pt x="3" y="69"/>
                  </a:cubicBezTo>
                  <a:cubicBezTo>
                    <a:pt x="4" y="56"/>
                    <a:pt x="5" y="37"/>
                    <a:pt x="11" y="29"/>
                  </a:cubicBezTo>
                  <a:cubicBezTo>
                    <a:pt x="8" y="43"/>
                    <a:pt x="11" y="58"/>
                    <a:pt x="19" y="74"/>
                  </a:cubicBezTo>
                  <a:cubicBezTo>
                    <a:pt x="14" y="60"/>
                    <a:pt x="13" y="34"/>
                    <a:pt x="18" y="20"/>
                  </a:cubicBezTo>
                  <a:cubicBezTo>
                    <a:pt x="19" y="16"/>
                    <a:pt x="22" y="11"/>
                    <a:pt x="24" y="8"/>
                  </a:cubicBezTo>
                  <a:cubicBezTo>
                    <a:pt x="18" y="11"/>
                    <a:pt x="7" y="23"/>
                    <a:pt x="5" y="30"/>
                  </a:cubicBezTo>
                  <a:cubicBezTo>
                    <a:pt x="7" y="18"/>
                    <a:pt x="10" y="10"/>
                    <a:pt x="14" y="0"/>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178" name="Freeform 1606">
              <a:extLst>
                <a:ext uri="{FF2B5EF4-FFF2-40B4-BE49-F238E27FC236}">
                  <a16:creationId xmlns:a16="http://schemas.microsoft.com/office/drawing/2014/main" id="{39016FDB-CD40-4FEA-9D0E-A098618EF3AF}"/>
                </a:ext>
              </a:extLst>
            </p:cNvPr>
            <p:cNvSpPr>
              <a:spLocks/>
            </p:cNvSpPr>
            <p:nvPr userDrawn="1"/>
          </p:nvSpPr>
          <p:spPr bwMode="auto">
            <a:xfrm>
              <a:off x="372" y="241"/>
              <a:ext cx="15" cy="8"/>
            </a:xfrm>
            <a:custGeom>
              <a:avLst/>
              <a:gdLst>
                <a:gd name="T0" fmla="*/ 26 w 32"/>
                <a:gd name="T1" fmla="*/ 6 h 16"/>
                <a:gd name="T2" fmla="*/ 26 w 32"/>
                <a:gd name="T3" fmla="*/ 6 h 16"/>
                <a:gd name="T4" fmla="*/ 0 w 32"/>
                <a:gd name="T5" fmla="*/ 2 h 16"/>
                <a:gd name="T6" fmla="*/ 29 w 32"/>
                <a:gd name="T7" fmla="*/ 16 h 16"/>
                <a:gd name="T8" fmla="*/ 26 w 32"/>
                <a:gd name="T9" fmla="*/ 6 h 16"/>
              </a:gdLst>
              <a:ahLst/>
              <a:cxnLst>
                <a:cxn ang="0">
                  <a:pos x="T0" y="T1"/>
                </a:cxn>
                <a:cxn ang="0">
                  <a:pos x="T2" y="T3"/>
                </a:cxn>
                <a:cxn ang="0">
                  <a:pos x="T4" y="T5"/>
                </a:cxn>
                <a:cxn ang="0">
                  <a:pos x="T6" y="T7"/>
                </a:cxn>
                <a:cxn ang="0">
                  <a:pos x="T8" y="T9"/>
                </a:cxn>
              </a:cxnLst>
              <a:rect l="0" t="0" r="r" b="b"/>
              <a:pathLst>
                <a:path w="32" h="16">
                  <a:moveTo>
                    <a:pt x="26" y="6"/>
                  </a:moveTo>
                  <a:lnTo>
                    <a:pt x="26" y="6"/>
                  </a:lnTo>
                  <a:cubicBezTo>
                    <a:pt x="19" y="1"/>
                    <a:pt x="12" y="0"/>
                    <a:pt x="0" y="2"/>
                  </a:cubicBezTo>
                  <a:cubicBezTo>
                    <a:pt x="9" y="2"/>
                    <a:pt x="25" y="0"/>
                    <a:pt x="29" y="16"/>
                  </a:cubicBezTo>
                  <a:cubicBezTo>
                    <a:pt x="32" y="13"/>
                    <a:pt x="30" y="8"/>
                    <a:pt x="26" y="6"/>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179" name="Freeform 1607">
              <a:extLst>
                <a:ext uri="{FF2B5EF4-FFF2-40B4-BE49-F238E27FC236}">
                  <a16:creationId xmlns:a16="http://schemas.microsoft.com/office/drawing/2014/main" id="{33A4B34C-145C-4400-9B7E-5592F6F2F869}"/>
                </a:ext>
              </a:extLst>
            </p:cNvPr>
            <p:cNvSpPr>
              <a:spLocks/>
            </p:cNvSpPr>
            <p:nvPr userDrawn="1"/>
          </p:nvSpPr>
          <p:spPr bwMode="auto">
            <a:xfrm>
              <a:off x="377" y="238"/>
              <a:ext cx="26" cy="9"/>
            </a:xfrm>
            <a:custGeom>
              <a:avLst/>
              <a:gdLst>
                <a:gd name="T0" fmla="*/ 14 w 58"/>
                <a:gd name="T1" fmla="*/ 2 h 20"/>
                <a:gd name="T2" fmla="*/ 14 w 58"/>
                <a:gd name="T3" fmla="*/ 2 h 20"/>
                <a:gd name="T4" fmla="*/ 0 w 58"/>
                <a:gd name="T5" fmla="*/ 3 h 20"/>
                <a:gd name="T6" fmla="*/ 37 w 58"/>
                <a:gd name="T7" fmla="*/ 18 h 20"/>
                <a:gd name="T8" fmla="*/ 58 w 58"/>
                <a:gd name="T9" fmla="*/ 9 h 20"/>
                <a:gd name="T10" fmla="*/ 39 w 58"/>
                <a:gd name="T11" fmla="*/ 10 h 20"/>
                <a:gd name="T12" fmla="*/ 14 w 58"/>
                <a:gd name="T13" fmla="*/ 2 h 20"/>
              </a:gdLst>
              <a:ahLst/>
              <a:cxnLst>
                <a:cxn ang="0">
                  <a:pos x="T0" y="T1"/>
                </a:cxn>
                <a:cxn ang="0">
                  <a:pos x="T2" y="T3"/>
                </a:cxn>
                <a:cxn ang="0">
                  <a:pos x="T4" y="T5"/>
                </a:cxn>
                <a:cxn ang="0">
                  <a:pos x="T6" y="T7"/>
                </a:cxn>
                <a:cxn ang="0">
                  <a:pos x="T8" y="T9"/>
                </a:cxn>
                <a:cxn ang="0">
                  <a:pos x="T10" y="T11"/>
                </a:cxn>
                <a:cxn ang="0">
                  <a:pos x="T12" y="T13"/>
                </a:cxn>
              </a:cxnLst>
              <a:rect l="0" t="0" r="r" b="b"/>
              <a:pathLst>
                <a:path w="58" h="20">
                  <a:moveTo>
                    <a:pt x="14" y="2"/>
                  </a:moveTo>
                  <a:lnTo>
                    <a:pt x="14" y="2"/>
                  </a:lnTo>
                  <a:cubicBezTo>
                    <a:pt x="11" y="1"/>
                    <a:pt x="5" y="0"/>
                    <a:pt x="0" y="3"/>
                  </a:cubicBezTo>
                  <a:cubicBezTo>
                    <a:pt x="25" y="3"/>
                    <a:pt x="26" y="15"/>
                    <a:pt x="37" y="18"/>
                  </a:cubicBezTo>
                  <a:cubicBezTo>
                    <a:pt x="44" y="20"/>
                    <a:pt x="55" y="17"/>
                    <a:pt x="58" y="9"/>
                  </a:cubicBezTo>
                  <a:cubicBezTo>
                    <a:pt x="53" y="12"/>
                    <a:pt x="46" y="12"/>
                    <a:pt x="39" y="10"/>
                  </a:cubicBezTo>
                  <a:cubicBezTo>
                    <a:pt x="31" y="8"/>
                    <a:pt x="24" y="3"/>
                    <a:pt x="14" y="2"/>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180" name="Freeform 1608">
              <a:extLst>
                <a:ext uri="{FF2B5EF4-FFF2-40B4-BE49-F238E27FC236}">
                  <a16:creationId xmlns:a16="http://schemas.microsoft.com/office/drawing/2014/main" id="{582E7053-BDEA-4D9E-B9CC-559E65F0A237}"/>
                </a:ext>
              </a:extLst>
            </p:cNvPr>
            <p:cNvSpPr>
              <a:spLocks/>
            </p:cNvSpPr>
            <p:nvPr userDrawn="1"/>
          </p:nvSpPr>
          <p:spPr bwMode="auto">
            <a:xfrm>
              <a:off x="343" y="236"/>
              <a:ext cx="11" cy="19"/>
            </a:xfrm>
            <a:custGeom>
              <a:avLst/>
              <a:gdLst>
                <a:gd name="T0" fmla="*/ 25 w 25"/>
                <a:gd name="T1" fmla="*/ 0 h 42"/>
                <a:gd name="T2" fmla="*/ 25 w 25"/>
                <a:gd name="T3" fmla="*/ 0 h 42"/>
                <a:gd name="T4" fmla="*/ 11 w 25"/>
                <a:gd name="T5" fmla="*/ 20 h 42"/>
                <a:gd name="T6" fmla="*/ 24 w 25"/>
                <a:gd name="T7" fmla="*/ 0 h 42"/>
                <a:gd name="T8" fmla="*/ 11 w 25"/>
                <a:gd name="T9" fmla="*/ 9 h 42"/>
                <a:gd name="T10" fmla="*/ 0 w 25"/>
                <a:gd name="T11" fmla="*/ 42 h 42"/>
                <a:gd name="T12" fmla="*/ 22 w 25"/>
                <a:gd name="T13" fmla="*/ 13 h 42"/>
                <a:gd name="T14" fmla="*/ 25 w 25"/>
                <a:gd name="T15" fmla="*/ 0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42">
                  <a:moveTo>
                    <a:pt x="25" y="0"/>
                  </a:moveTo>
                  <a:lnTo>
                    <a:pt x="25" y="0"/>
                  </a:lnTo>
                  <a:cubicBezTo>
                    <a:pt x="22" y="4"/>
                    <a:pt x="14" y="16"/>
                    <a:pt x="11" y="20"/>
                  </a:cubicBezTo>
                  <a:cubicBezTo>
                    <a:pt x="14" y="13"/>
                    <a:pt x="20" y="6"/>
                    <a:pt x="24" y="0"/>
                  </a:cubicBezTo>
                  <a:cubicBezTo>
                    <a:pt x="21" y="3"/>
                    <a:pt x="14" y="7"/>
                    <a:pt x="11" y="9"/>
                  </a:cubicBezTo>
                  <a:cubicBezTo>
                    <a:pt x="7" y="16"/>
                    <a:pt x="2" y="33"/>
                    <a:pt x="0" y="42"/>
                  </a:cubicBezTo>
                  <a:cubicBezTo>
                    <a:pt x="7" y="30"/>
                    <a:pt x="17" y="18"/>
                    <a:pt x="22" y="13"/>
                  </a:cubicBezTo>
                  <a:cubicBezTo>
                    <a:pt x="22" y="9"/>
                    <a:pt x="24" y="4"/>
                    <a:pt x="25" y="0"/>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181" name="Freeform 1609">
              <a:extLst>
                <a:ext uri="{FF2B5EF4-FFF2-40B4-BE49-F238E27FC236}">
                  <a16:creationId xmlns:a16="http://schemas.microsoft.com/office/drawing/2014/main" id="{3EA94C17-BE68-4586-819C-EC7782F2C95B}"/>
                </a:ext>
              </a:extLst>
            </p:cNvPr>
            <p:cNvSpPr>
              <a:spLocks/>
            </p:cNvSpPr>
            <p:nvPr userDrawn="1"/>
          </p:nvSpPr>
          <p:spPr bwMode="auto">
            <a:xfrm>
              <a:off x="407" y="237"/>
              <a:ext cx="17" cy="28"/>
            </a:xfrm>
            <a:custGeom>
              <a:avLst/>
              <a:gdLst>
                <a:gd name="T0" fmla="*/ 30 w 38"/>
                <a:gd name="T1" fmla="*/ 0 h 62"/>
                <a:gd name="T2" fmla="*/ 30 w 38"/>
                <a:gd name="T3" fmla="*/ 0 h 62"/>
                <a:gd name="T4" fmla="*/ 3 w 38"/>
                <a:gd name="T5" fmla="*/ 34 h 62"/>
                <a:gd name="T6" fmla="*/ 4 w 38"/>
                <a:gd name="T7" fmla="*/ 44 h 62"/>
                <a:gd name="T8" fmla="*/ 19 w 38"/>
                <a:gd name="T9" fmla="*/ 28 h 62"/>
                <a:gd name="T10" fmla="*/ 3 w 38"/>
                <a:gd name="T11" fmla="*/ 51 h 62"/>
                <a:gd name="T12" fmla="*/ 0 w 38"/>
                <a:gd name="T13" fmla="*/ 62 h 62"/>
                <a:gd name="T14" fmla="*/ 23 w 38"/>
                <a:gd name="T15" fmla="*/ 42 h 62"/>
                <a:gd name="T16" fmla="*/ 30 w 38"/>
                <a:gd name="T17"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62">
                  <a:moveTo>
                    <a:pt x="30" y="0"/>
                  </a:moveTo>
                  <a:lnTo>
                    <a:pt x="30" y="0"/>
                  </a:lnTo>
                  <a:cubicBezTo>
                    <a:pt x="24" y="14"/>
                    <a:pt x="10" y="28"/>
                    <a:pt x="3" y="34"/>
                  </a:cubicBezTo>
                  <a:cubicBezTo>
                    <a:pt x="3" y="38"/>
                    <a:pt x="4" y="41"/>
                    <a:pt x="4" y="44"/>
                  </a:cubicBezTo>
                  <a:cubicBezTo>
                    <a:pt x="5" y="42"/>
                    <a:pt x="12" y="34"/>
                    <a:pt x="19" y="28"/>
                  </a:cubicBezTo>
                  <a:cubicBezTo>
                    <a:pt x="15" y="38"/>
                    <a:pt x="7" y="47"/>
                    <a:pt x="3" y="51"/>
                  </a:cubicBezTo>
                  <a:cubicBezTo>
                    <a:pt x="2" y="54"/>
                    <a:pt x="1" y="58"/>
                    <a:pt x="0" y="62"/>
                  </a:cubicBezTo>
                  <a:cubicBezTo>
                    <a:pt x="5" y="57"/>
                    <a:pt x="18" y="47"/>
                    <a:pt x="23" y="42"/>
                  </a:cubicBezTo>
                  <a:cubicBezTo>
                    <a:pt x="33" y="31"/>
                    <a:pt x="38" y="14"/>
                    <a:pt x="30" y="0"/>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182" name="Freeform 1610">
              <a:extLst>
                <a:ext uri="{FF2B5EF4-FFF2-40B4-BE49-F238E27FC236}">
                  <a16:creationId xmlns:a16="http://schemas.microsoft.com/office/drawing/2014/main" id="{9AB34E74-B515-4712-BB2B-F93B6262D5EE}"/>
                </a:ext>
              </a:extLst>
            </p:cNvPr>
            <p:cNvSpPr>
              <a:spLocks/>
            </p:cNvSpPr>
            <p:nvPr userDrawn="1"/>
          </p:nvSpPr>
          <p:spPr bwMode="auto">
            <a:xfrm>
              <a:off x="424" y="231"/>
              <a:ext cx="10" cy="14"/>
            </a:xfrm>
            <a:custGeom>
              <a:avLst/>
              <a:gdLst>
                <a:gd name="T0" fmla="*/ 22 w 22"/>
                <a:gd name="T1" fmla="*/ 0 h 30"/>
                <a:gd name="T2" fmla="*/ 22 w 22"/>
                <a:gd name="T3" fmla="*/ 0 h 30"/>
                <a:gd name="T4" fmla="*/ 0 w 22"/>
                <a:gd name="T5" fmla="*/ 26 h 30"/>
                <a:gd name="T6" fmla="*/ 0 w 22"/>
                <a:gd name="T7" fmla="*/ 30 h 30"/>
                <a:gd name="T8" fmla="*/ 22 w 22"/>
                <a:gd name="T9" fmla="*/ 0 h 30"/>
              </a:gdLst>
              <a:ahLst/>
              <a:cxnLst>
                <a:cxn ang="0">
                  <a:pos x="T0" y="T1"/>
                </a:cxn>
                <a:cxn ang="0">
                  <a:pos x="T2" y="T3"/>
                </a:cxn>
                <a:cxn ang="0">
                  <a:pos x="T4" y="T5"/>
                </a:cxn>
                <a:cxn ang="0">
                  <a:pos x="T6" y="T7"/>
                </a:cxn>
                <a:cxn ang="0">
                  <a:pos x="T8" y="T9"/>
                </a:cxn>
              </a:cxnLst>
              <a:rect l="0" t="0" r="r" b="b"/>
              <a:pathLst>
                <a:path w="22" h="30">
                  <a:moveTo>
                    <a:pt x="22" y="0"/>
                  </a:moveTo>
                  <a:lnTo>
                    <a:pt x="22" y="0"/>
                  </a:lnTo>
                  <a:cubicBezTo>
                    <a:pt x="15" y="10"/>
                    <a:pt x="2" y="25"/>
                    <a:pt x="0" y="26"/>
                  </a:cubicBezTo>
                  <a:cubicBezTo>
                    <a:pt x="0" y="27"/>
                    <a:pt x="0" y="28"/>
                    <a:pt x="0" y="30"/>
                  </a:cubicBezTo>
                  <a:cubicBezTo>
                    <a:pt x="6" y="23"/>
                    <a:pt x="18" y="9"/>
                    <a:pt x="22" y="0"/>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183" name="Freeform 1611">
              <a:extLst>
                <a:ext uri="{FF2B5EF4-FFF2-40B4-BE49-F238E27FC236}">
                  <a16:creationId xmlns:a16="http://schemas.microsoft.com/office/drawing/2014/main" id="{600BE469-24F2-4B66-A87F-DD7F2005CAD0}"/>
                </a:ext>
              </a:extLst>
            </p:cNvPr>
            <p:cNvSpPr>
              <a:spLocks/>
            </p:cNvSpPr>
            <p:nvPr userDrawn="1"/>
          </p:nvSpPr>
          <p:spPr bwMode="auto">
            <a:xfrm>
              <a:off x="334" y="233"/>
              <a:ext cx="17" cy="24"/>
            </a:xfrm>
            <a:custGeom>
              <a:avLst/>
              <a:gdLst>
                <a:gd name="T0" fmla="*/ 39 w 39"/>
                <a:gd name="T1" fmla="*/ 0 h 52"/>
                <a:gd name="T2" fmla="*/ 39 w 39"/>
                <a:gd name="T3" fmla="*/ 0 h 52"/>
                <a:gd name="T4" fmla="*/ 20 w 39"/>
                <a:gd name="T5" fmla="*/ 19 h 52"/>
                <a:gd name="T6" fmla="*/ 37 w 39"/>
                <a:gd name="T7" fmla="*/ 0 h 52"/>
                <a:gd name="T8" fmla="*/ 23 w 39"/>
                <a:gd name="T9" fmla="*/ 6 h 52"/>
                <a:gd name="T10" fmla="*/ 0 w 39"/>
                <a:gd name="T11" fmla="*/ 52 h 52"/>
                <a:gd name="T12" fmla="*/ 39 w 39"/>
                <a:gd name="T13" fmla="*/ 0 h 52"/>
              </a:gdLst>
              <a:ahLst/>
              <a:cxnLst>
                <a:cxn ang="0">
                  <a:pos x="T0" y="T1"/>
                </a:cxn>
                <a:cxn ang="0">
                  <a:pos x="T2" y="T3"/>
                </a:cxn>
                <a:cxn ang="0">
                  <a:pos x="T4" y="T5"/>
                </a:cxn>
                <a:cxn ang="0">
                  <a:pos x="T6" y="T7"/>
                </a:cxn>
                <a:cxn ang="0">
                  <a:pos x="T8" y="T9"/>
                </a:cxn>
                <a:cxn ang="0">
                  <a:pos x="T10" y="T11"/>
                </a:cxn>
                <a:cxn ang="0">
                  <a:pos x="T12" y="T13"/>
                </a:cxn>
              </a:cxnLst>
              <a:rect l="0" t="0" r="r" b="b"/>
              <a:pathLst>
                <a:path w="39" h="52">
                  <a:moveTo>
                    <a:pt x="39" y="0"/>
                  </a:moveTo>
                  <a:lnTo>
                    <a:pt x="39" y="0"/>
                  </a:lnTo>
                  <a:cubicBezTo>
                    <a:pt x="35" y="3"/>
                    <a:pt x="23" y="17"/>
                    <a:pt x="20" y="19"/>
                  </a:cubicBezTo>
                  <a:cubicBezTo>
                    <a:pt x="22" y="13"/>
                    <a:pt x="34" y="4"/>
                    <a:pt x="37" y="0"/>
                  </a:cubicBezTo>
                  <a:cubicBezTo>
                    <a:pt x="33" y="2"/>
                    <a:pt x="27" y="5"/>
                    <a:pt x="23" y="6"/>
                  </a:cubicBezTo>
                  <a:cubicBezTo>
                    <a:pt x="20" y="10"/>
                    <a:pt x="4" y="34"/>
                    <a:pt x="0" y="52"/>
                  </a:cubicBezTo>
                  <a:cubicBezTo>
                    <a:pt x="14" y="29"/>
                    <a:pt x="29" y="21"/>
                    <a:pt x="39" y="0"/>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184" name="Freeform 1612">
              <a:extLst>
                <a:ext uri="{FF2B5EF4-FFF2-40B4-BE49-F238E27FC236}">
                  <a16:creationId xmlns:a16="http://schemas.microsoft.com/office/drawing/2014/main" id="{EB40B1AD-AD38-4FBD-9AA3-79AC00E914C0}"/>
                </a:ext>
              </a:extLst>
            </p:cNvPr>
            <p:cNvSpPr>
              <a:spLocks/>
            </p:cNvSpPr>
            <p:nvPr userDrawn="1"/>
          </p:nvSpPr>
          <p:spPr bwMode="auto">
            <a:xfrm>
              <a:off x="350" y="231"/>
              <a:ext cx="20" cy="21"/>
            </a:xfrm>
            <a:custGeom>
              <a:avLst/>
              <a:gdLst>
                <a:gd name="T0" fmla="*/ 33 w 45"/>
                <a:gd name="T1" fmla="*/ 0 h 47"/>
                <a:gd name="T2" fmla="*/ 33 w 45"/>
                <a:gd name="T3" fmla="*/ 0 h 47"/>
                <a:gd name="T4" fmla="*/ 9 w 45"/>
                <a:gd name="T5" fmla="*/ 22 h 47"/>
                <a:gd name="T6" fmla="*/ 0 w 45"/>
                <a:gd name="T7" fmla="*/ 47 h 47"/>
                <a:gd name="T8" fmla="*/ 18 w 45"/>
                <a:gd name="T9" fmla="*/ 32 h 47"/>
                <a:gd name="T10" fmla="*/ 35 w 45"/>
                <a:gd name="T11" fmla="*/ 18 h 47"/>
                <a:gd name="T12" fmla="*/ 45 w 45"/>
                <a:gd name="T13" fmla="*/ 6 h 47"/>
                <a:gd name="T14" fmla="*/ 12 w 45"/>
                <a:gd name="T15" fmla="*/ 29 h 47"/>
                <a:gd name="T16" fmla="*/ 33 w 45"/>
                <a:gd name="T1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47">
                  <a:moveTo>
                    <a:pt x="33" y="0"/>
                  </a:moveTo>
                  <a:lnTo>
                    <a:pt x="33" y="0"/>
                  </a:lnTo>
                  <a:cubicBezTo>
                    <a:pt x="26" y="4"/>
                    <a:pt x="13" y="15"/>
                    <a:pt x="9" y="22"/>
                  </a:cubicBezTo>
                  <a:cubicBezTo>
                    <a:pt x="6" y="28"/>
                    <a:pt x="1" y="45"/>
                    <a:pt x="0" y="47"/>
                  </a:cubicBezTo>
                  <a:cubicBezTo>
                    <a:pt x="5" y="41"/>
                    <a:pt x="11" y="35"/>
                    <a:pt x="18" y="32"/>
                  </a:cubicBezTo>
                  <a:cubicBezTo>
                    <a:pt x="22" y="27"/>
                    <a:pt x="30" y="21"/>
                    <a:pt x="35" y="18"/>
                  </a:cubicBezTo>
                  <a:cubicBezTo>
                    <a:pt x="38" y="15"/>
                    <a:pt x="43" y="9"/>
                    <a:pt x="45" y="6"/>
                  </a:cubicBezTo>
                  <a:cubicBezTo>
                    <a:pt x="39" y="11"/>
                    <a:pt x="22" y="24"/>
                    <a:pt x="12" y="29"/>
                  </a:cubicBezTo>
                  <a:cubicBezTo>
                    <a:pt x="18" y="18"/>
                    <a:pt x="27" y="7"/>
                    <a:pt x="33" y="0"/>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185" name="Freeform 1613">
              <a:extLst>
                <a:ext uri="{FF2B5EF4-FFF2-40B4-BE49-F238E27FC236}">
                  <a16:creationId xmlns:a16="http://schemas.microsoft.com/office/drawing/2014/main" id="{5FF26B1E-519A-4F60-94B9-CB6C904FDEA1}"/>
                </a:ext>
              </a:extLst>
            </p:cNvPr>
            <p:cNvSpPr>
              <a:spLocks/>
            </p:cNvSpPr>
            <p:nvPr userDrawn="1"/>
          </p:nvSpPr>
          <p:spPr bwMode="auto">
            <a:xfrm>
              <a:off x="348" y="227"/>
              <a:ext cx="13" cy="12"/>
            </a:xfrm>
            <a:custGeom>
              <a:avLst/>
              <a:gdLst>
                <a:gd name="T0" fmla="*/ 29 w 29"/>
                <a:gd name="T1" fmla="*/ 0 h 26"/>
                <a:gd name="T2" fmla="*/ 29 w 29"/>
                <a:gd name="T3" fmla="*/ 0 h 26"/>
                <a:gd name="T4" fmla="*/ 17 w 29"/>
                <a:gd name="T5" fmla="*/ 2 h 26"/>
                <a:gd name="T6" fmla="*/ 0 w 29"/>
                <a:gd name="T7" fmla="*/ 26 h 26"/>
                <a:gd name="T8" fmla="*/ 29 w 29"/>
                <a:gd name="T9" fmla="*/ 0 h 26"/>
              </a:gdLst>
              <a:ahLst/>
              <a:cxnLst>
                <a:cxn ang="0">
                  <a:pos x="T0" y="T1"/>
                </a:cxn>
                <a:cxn ang="0">
                  <a:pos x="T2" y="T3"/>
                </a:cxn>
                <a:cxn ang="0">
                  <a:pos x="T4" y="T5"/>
                </a:cxn>
                <a:cxn ang="0">
                  <a:pos x="T6" y="T7"/>
                </a:cxn>
                <a:cxn ang="0">
                  <a:pos x="T8" y="T9"/>
                </a:cxn>
              </a:cxnLst>
              <a:rect l="0" t="0" r="r" b="b"/>
              <a:pathLst>
                <a:path w="29" h="26">
                  <a:moveTo>
                    <a:pt x="29" y="0"/>
                  </a:moveTo>
                  <a:lnTo>
                    <a:pt x="29" y="0"/>
                  </a:lnTo>
                  <a:cubicBezTo>
                    <a:pt x="26" y="1"/>
                    <a:pt x="20" y="2"/>
                    <a:pt x="17" y="2"/>
                  </a:cubicBezTo>
                  <a:cubicBezTo>
                    <a:pt x="13" y="6"/>
                    <a:pt x="7" y="15"/>
                    <a:pt x="0" y="26"/>
                  </a:cubicBezTo>
                  <a:cubicBezTo>
                    <a:pt x="12" y="19"/>
                    <a:pt x="23" y="6"/>
                    <a:pt x="29" y="0"/>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186" name="Freeform 1614">
              <a:extLst>
                <a:ext uri="{FF2B5EF4-FFF2-40B4-BE49-F238E27FC236}">
                  <a16:creationId xmlns:a16="http://schemas.microsoft.com/office/drawing/2014/main" id="{B59E302C-DABB-4A6A-AB0C-E4ADEC4B3178}"/>
                </a:ext>
              </a:extLst>
            </p:cNvPr>
            <p:cNvSpPr>
              <a:spLocks/>
            </p:cNvSpPr>
            <p:nvPr userDrawn="1"/>
          </p:nvSpPr>
          <p:spPr bwMode="auto">
            <a:xfrm>
              <a:off x="339" y="228"/>
              <a:ext cx="16" cy="8"/>
            </a:xfrm>
            <a:custGeom>
              <a:avLst/>
              <a:gdLst>
                <a:gd name="T0" fmla="*/ 29 w 35"/>
                <a:gd name="T1" fmla="*/ 0 h 18"/>
                <a:gd name="T2" fmla="*/ 29 w 35"/>
                <a:gd name="T3" fmla="*/ 0 h 18"/>
                <a:gd name="T4" fmla="*/ 0 w 35"/>
                <a:gd name="T5" fmla="*/ 15 h 18"/>
                <a:gd name="T6" fmla="*/ 35 w 35"/>
                <a:gd name="T7" fmla="*/ 0 h 18"/>
                <a:gd name="T8" fmla="*/ 29 w 35"/>
                <a:gd name="T9" fmla="*/ 0 h 18"/>
              </a:gdLst>
              <a:ahLst/>
              <a:cxnLst>
                <a:cxn ang="0">
                  <a:pos x="T0" y="T1"/>
                </a:cxn>
                <a:cxn ang="0">
                  <a:pos x="T2" y="T3"/>
                </a:cxn>
                <a:cxn ang="0">
                  <a:pos x="T4" y="T5"/>
                </a:cxn>
                <a:cxn ang="0">
                  <a:pos x="T6" y="T7"/>
                </a:cxn>
                <a:cxn ang="0">
                  <a:pos x="T8" y="T9"/>
                </a:cxn>
              </a:cxnLst>
              <a:rect l="0" t="0" r="r" b="b"/>
              <a:pathLst>
                <a:path w="35" h="18">
                  <a:moveTo>
                    <a:pt x="29" y="0"/>
                  </a:moveTo>
                  <a:lnTo>
                    <a:pt x="29" y="0"/>
                  </a:lnTo>
                  <a:cubicBezTo>
                    <a:pt x="26" y="6"/>
                    <a:pt x="13" y="14"/>
                    <a:pt x="0" y="15"/>
                  </a:cubicBezTo>
                  <a:cubicBezTo>
                    <a:pt x="15" y="18"/>
                    <a:pt x="30" y="8"/>
                    <a:pt x="35" y="0"/>
                  </a:cubicBezTo>
                  <a:cubicBezTo>
                    <a:pt x="33" y="0"/>
                    <a:pt x="29" y="0"/>
                    <a:pt x="29" y="0"/>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187" name="Freeform 1615">
              <a:extLst>
                <a:ext uri="{FF2B5EF4-FFF2-40B4-BE49-F238E27FC236}">
                  <a16:creationId xmlns:a16="http://schemas.microsoft.com/office/drawing/2014/main" id="{9DBC0A23-7150-49E9-B30A-0D69D1B43BD0}"/>
                </a:ext>
              </a:extLst>
            </p:cNvPr>
            <p:cNvSpPr>
              <a:spLocks/>
            </p:cNvSpPr>
            <p:nvPr userDrawn="1"/>
          </p:nvSpPr>
          <p:spPr bwMode="auto">
            <a:xfrm>
              <a:off x="371" y="224"/>
              <a:ext cx="2" cy="1"/>
            </a:xfrm>
            <a:custGeom>
              <a:avLst/>
              <a:gdLst>
                <a:gd name="T0" fmla="*/ 0 w 6"/>
                <a:gd name="T1" fmla="*/ 0 h 3"/>
                <a:gd name="T2" fmla="*/ 0 w 6"/>
                <a:gd name="T3" fmla="*/ 0 h 3"/>
                <a:gd name="T4" fmla="*/ 6 w 6"/>
                <a:gd name="T5" fmla="*/ 3 h 3"/>
                <a:gd name="T6" fmla="*/ 0 w 6"/>
                <a:gd name="T7" fmla="*/ 0 h 3"/>
              </a:gdLst>
              <a:ahLst/>
              <a:cxnLst>
                <a:cxn ang="0">
                  <a:pos x="T0" y="T1"/>
                </a:cxn>
                <a:cxn ang="0">
                  <a:pos x="T2" y="T3"/>
                </a:cxn>
                <a:cxn ang="0">
                  <a:pos x="T4" y="T5"/>
                </a:cxn>
                <a:cxn ang="0">
                  <a:pos x="T6" y="T7"/>
                </a:cxn>
              </a:cxnLst>
              <a:rect l="0" t="0" r="r" b="b"/>
              <a:pathLst>
                <a:path w="6" h="3">
                  <a:moveTo>
                    <a:pt x="0" y="0"/>
                  </a:moveTo>
                  <a:lnTo>
                    <a:pt x="0" y="0"/>
                  </a:lnTo>
                  <a:cubicBezTo>
                    <a:pt x="1" y="1"/>
                    <a:pt x="4" y="3"/>
                    <a:pt x="6" y="3"/>
                  </a:cubicBezTo>
                  <a:cubicBezTo>
                    <a:pt x="3" y="1"/>
                    <a:pt x="1" y="0"/>
                    <a:pt x="0" y="0"/>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188" name="Freeform 1616">
              <a:extLst>
                <a:ext uri="{FF2B5EF4-FFF2-40B4-BE49-F238E27FC236}">
                  <a16:creationId xmlns:a16="http://schemas.microsoft.com/office/drawing/2014/main" id="{8377B442-830D-4E4C-B180-50C158597376}"/>
                </a:ext>
              </a:extLst>
            </p:cNvPr>
            <p:cNvSpPr>
              <a:spLocks/>
            </p:cNvSpPr>
            <p:nvPr userDrawn="1"/>
          </p:nvSpPr>
          <p:spPr bwMode="auto">
            <a:xfrm>
              <a:off x="372" y="223"/>
              <a:ext cx="3" cy="2"/>
            </a:xfrm>
            <a:custGeom>
              <a:avLst/>
              <a:gdLst>
                <a:gd name="T0" fmla="*/ 8 w 8"/>
                <a:gd name="T1" fmla="*/ 0 h 5"/>
                <a:gd name="T2" fmla="*/ 8 w 8"/>
                <a:gd name="T3" fmla="*/ 0 h 5"/>
                <a:gd name="T4" fmla="*/ 0 w 8"/>
                <a:gd name="T5" fmla="*/ 1 h 5"/>
                <a:gd name="T6" fmla="*/ 8 w 8"/>
                <a:gd name="T7" fmla="*/ 5 h 5"/>
                <a:gd name="T8" fmla="*/ 8 w 8"/>
                <a:gd name="T9" fmla="*/ 0 h 5"/>
              </a:gdLst>
              <a:ahLst/>
              <a:cxnLst>
                <a:cxn ang="0">
                  <a:pos x="T0" y="T1"/>
                </a:cxn>
                <a:cxn ang="0">
                  <a:pos x="T2" y="T3"/>
                </a:cxn>
                <a:cxn ang="0">
                  <a:pos x="T4" y="T5"/>
                </a:cxn>
                <a:cxn ang="0">
                  <a:pos x="T6" y="T7"/>
                </a:cxn>
                <a:cxn ang="0">
                  <a:pos x="T8" y="T9"/>
                </a:cxn>
              </a:cxnLst>
              <a:rect l="0" t="0" r="r" b="b"/>
              <a:pathLst>
                <a:path w="8" h="5">
                  <a:moveTo>
                    <a:pt x="8" y="0"/>
                  </a:moveTo>
                  <a:lnTo>
                    <a:pt x="8" y="0"/>
                  </a:lnTo>
                  <a:cubicBezTo>
                    <a:pt x="6" y="0"/>
                    <a:pt x="0" y="1"/>
                    <a:pt x="0" y="1"/>
                  </a:cubicBezTo>
                  <a:cubicBezTo>
                    <a:pt x="2" y="2"/>
                    <a:pt x="6" y="4"/>
                    <a:pt x="8" y="5"/>
                  </a:cubicBezTo>
                  <a:cubicBezTo>
                    <a:pt x="6" y="3"/>
                    <a:pt x="7" y="1"/>
                    <a:pt x="8" y="0"/>
                  </a:cubicBezTo>
                  <a:close/>
                </a:path>
              </a:pathLst>
            </a:custGeom>
            <a:solidFill>
              <a:srgbClr val="FEFEFE"/>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189" name="Freeform 1617">
              <a:extLst>
                <a:ext uri="{FF2B5EF4-FFF2-40B4-BE49-F238E27FC236}">
                  <a16:creationId xmlns:a16="http://schemas.microsoft.com/office/drawing/2014/main" id="{2188749B-BCF5-4722-A1A9-16321C98FFB1}"/>
                </a:ext>
              </a:extLst>
            </p:cNvPr>
            <p:cNvSpPr>
              <a:spLocks/>
            </p:cNvSpPr>
            <p:nvPr userDrawn="1"/>
          </p:nvSpPr>
          <p:spPr bwMode="auto">
            <a:xfrm>
              <a:off x="377" y="223"/>
              <a:ext cx="2" cy="3"/>
            </a:xfrm>
            <a:custGeom>
              <a:avLst/>
              <a:gdLst>
                <a:gd name="T0" fmla="*/ 3 w 3"/>
                <a:gd name="T1" fmla="*/ 0 h 6"/>
                <a:gd name="T2" fmla="*/ 3 w 3"/>
                <a:gd name="T3" fmla="*/ 0 h 6"/>
                <a:gd name="T4" fmla="*/ 1 w 3"/>
                <a:gd name="T5" fmla="*/ 3 h 6"/>
                <a:gd name="T6" fmla="*/ 0 w 3"/>
                <a:gd name="T7" fmla="*/ 6 h 6"/>
                <a:gd name="T8" fmla="*/ 3 w 3"/>
                <a:gd name="T9" fmla="*/ 3 h 6"/>
                <a:gd name="T10" fmla="*/ 3 w 3"/>
                <a:gd name="T11" fmla="*/ 0 h 6"/>
              </a:gdLst>
              <a:ahLst/>
              <a:cxnLst>
                <a:cxn ang="0">
                  <a:pos x="T0" y="T1"/>
                </a:cxn>
                <a:cxn ang="0">
                  <a:pos x="T2" y="T3"/>
                </a:cxn>
                <a:cxn ang="0">
                  <a:pos x="T4" y="T5"/>
                </a:cxn>
                <a:cxn ang="0">
                  <a:pos x="T6" y="T7"/>
                </a:cxn>
                <a:cxn ang="0">
                  <a:pos x="T8" y="T9"/>
                </a:cxn>
                <a:cxn ang="0">
                  <a:pos x="T10" y="T11"/>
                </a:cxn>
              </a:cxnLst>
              <a:rect l="0" t="0" r="r" b="b"/>
              <a:pathLst>
                <a:path w="3" h="6">
                  <a:moveTo>
                    <a:pt x="3" y="0"/>
                  </a:moveTo>
                  <a:lnTo>
                    <a:pt x="3" y="0"/>
                  </a:lnTo>
                  <a:cubicBezTo>
                    <a:pt x="3" y="0"/>
                    <a:pt x="2" y="1"/>
                    <a:pt x="1" y="3"/>
                  </a:cubicBezTo>
                  <a:cubicBezTo>
                    <a:pt x="0" y="3"/>
                    <a:pt x="0" y="6"/>
                    <a:pt x="0" y="6"/>
                  </a:cubicBezTo>
                  <a:cubicBezTo>
                    <a:pt x="0" y="6"/>
                    <a:pt x="2" y="5"/>
                    <a:pt x="3" y="3"/>
                  </a:cubicBezTo>
                  <a:cubicBezTo>
                    <a:pt x="3" y="1"/>
                    <a:pt x="3" y="0"/>
                    <a:pt x="3" y="0"/>
                  </a:cubicBezTo>
                  <a:close/>
                </a:path>
              </a:pathLst>
            </a:custGeom>
            <a:solidFill>
              <a:srgbClr val="FEFEFE"/>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190" name="Freeform 1618">
              <a:extLst>
                <a:ext uri="{FF2B5EF4-FFF2-40B4-BE49-F238E27FC236}">
                  <a16:creationId xmlns:a16="http://schemas.microsoft.com/office/drawing/2014/main" id="{67629DFB-B903-497E-88BD-3701870FDE7E}"/>
                </a:ext>
              </a:extLst>
            </p:cNvPr>
            <p:cNvSpPr>
              <a:spLocks/>
            </p:cNvSpPr>
            <p:nvPr userDrawn="1"/>
          </p:nvSpPr>
          <p:spPr bwMode="auto">
            <a:xfrm>
              <a:off x="377" y="223"/>
              <a:ext cx="3" cy="5"/>
            </a:xfrm>
            <a:custGeom>
              <a:avLst/>
              <a:gdLst>
                <a:gd name="T0" fmla="*/ 8 w 8"/>
                <a:gd name="T1" fmla="*/ 0 h 10"/>
                <a:gd name="T2" fmla="*/ 8 w 8"/>
                <a:gd name="T3" fmla="*/ 0 h 10"/>
                <a:gd name="T4" fmla="*/ 5 w 8"/>
                <a:gd name="T5" fmla="*/ 0 h 10"/>
                <a:gd name="T6" fmla="*/ 0 w 8"/>
                <a:gd name="T7" fmla="*/ 7 h 10"/>
                <a:gd name="T8" fmla="*/ 3 w 8"/>
                <a:gd name="T9" fmla="*/ 10 h 10"/>
                <a:gd name="T10" fmla="*/ 8 w 8"/>
                <a:gd name="T11" fmla="*/ 0 h 10"/>
              </a:gdLst>
              <a:ahLst/>
              <a:cxnLst>
                <a:cxn ang="0">
                  <a:pos x="T0" y="T1"/>
                </a:cxn>
                <a:cxn ang="0">
                  <a:pos x="T2" y="T3"/>
                </a:cxn>
                <a:cxn ang="0">
                  <a:pos x="T4" y="T5"/>
                </a:cxn>
                <a:cxn ang="0">
                  <a:pos x="T6" y="T7"/>
                </a:cxn>
                <a:cxn ang="0">
                  <a:pos x="T8" y="T9"/>
                </a:cxn>
                <a:cxn ang="0">
                  <a:pos x="T10" y="T11"/>
                </a:cxn>
              </a:cxnLst>
              <a:rect l="0" t="0" r="r" b="b"/>
              <a:pathLst>
                <a:path w="8" h="10">
                  <a:moveTo>
                    <a:pt x="8" y="0"/>
                  </a:moveTo>
                  <a:lnTo>
                    <a:pt x="8" y="0"/>
                  </a:lnTo>
                  <a:cubicBezTo>
                    <a:pt x="7" y="0"/>
                    <a:pt x="6" y="0"/>
                    <a:pt x="5" y="0"/>
                  </a:cubicBezTo>
                  <a:cubicBezTo>
                    <a:pt x="6" y="4"/>
                    <a:pt x="4" y="6"/>
                    <a:pt x="0" y="7"/>
                  </a:cubicBezTo>
                  <a:cubicBezTo>
                    <a:pt x="1" y="8"/>
                    <a:pt x="2" y="9"/>
                    <a:pt x="3" y="10"/>
                  </a:cubicBezTo>
                  <a:cubicBezTo>
                    <a:pt x="5" y="8"/>
                    <a:pt x="8" y="2"/>
                    <a:pt x="8" y="0"/>
                  </a:cubicBezTo>
                  <a:close/>
                </a:path>
              </a:pathLst>
            </a:custGeom>
            <a:solidFill>
              <a:srgbClr val="FEFEFE"/>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191" name="Freeform 1619">
              <a:extLst>
                <a:ext uri="{FF2B5EF4-FFF2-40B4-BE49-F238E27FC236}">
                  <a16:creationId xmlns:a16="http://schemas.microsoft.com/office/drawing/2014/main" id="{3A580B41-908F-4B30-98A2-E4B047E90C6A}"/>
                </a:ext>
              </a:extLst>
            </p:cNvPr>
            <p:cNvSpPr>
              <a:spLocks/>
            </p:cNvSpPr>
            <p:nvPr userDrawn="1"/>
          </p:nvSpPr>
          <p:spPr bwMode="auto">
            <a:xfrm>
              <a:off x="367" y="223"/>
              <a:ext cx="32" cy="22"/>
            </a:xfrm>
            <a:custGeom>
              <a:avLst/>
              <a:gdLst>
                <a:gd name="T0" fmla="*/ 69 w 71"/>
                <a:gd name="T1" fmla="*/ 12 h 47"/>
                <a:gd name="T2" fmla="*/ 69 w 71"/>
                <a:gd name="T3" fmla="*/ 12 h 47"/>
                <a:gd name="T4" fmla="*/ 47 w 71"/>
                <a:gd name="T5" fmla="*/ 0 h 47"/>
                <a:gd name="T6" fmla="*/ 0 w 71"/>
                <a:gd name="T7" fmla="*/ 44 h 47"/>
                <a:gd name="T8" fmla="*/ 12 w 71"/>
                <a:gd name="T9" fmla="*/ 39 h 47"/>
                <a:gd name="T10" fmla="*/ 45 w 71"/>
                <a:gd name="T11" fmla="*/ 25 h 47"/>
                <a:gd name="T12" fmla="*/ 65 w 71"/>
                <a:gd name="T13" fmla="*/ 32 h 47"/>
                <a:gd name="T14" fmla="*/ 69 w 71"/>
                <a:gd name="T15" fmla="*/ 12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 h="47">
                  <a:moveTo>
                    <a:pt x="69" y="12"/>
                  </a:moveTo>
                  <a:lnTo>
                    <a:pt x="69" y="12"/>
                  </a:lnTo>
                  <a:cubicBezTo>
                    <a:pt x="66" y="6"/>
                    <a:pt x="57" y="0"/>
                    <a:pt x="47" y="0"/>
                  </a:cubicBezTo>
                  <a:cubicBezTo>
                    <a:pt x="33" y="19"/>
                    <a:pt x="20" y="32"/>
                    <a:pt x="0" y="44"/>
                  </a:cubicBezTo>
                  <a:cubicBezTo>
                    <a:pt x="1" y="47"/>
                    <a:pt x="8" y="41"/>
                    <a:pt x="12" y="39"/>
                  </a:cubicBezTo>
                  <a:cubicBezTo>
                    <a:pt x="21" y="33"/>
                    <a:pt x="33" y="25"/>
                    <a:pt x="45" y="25"/>
                  </a:cubicBezTo>
                  <a:cubicBezTo>
                    <a:pt x="53" y="24"/>
                    <a:pt x="61" y="27"/>
                    <a:pt x="65" y="32"/>
                  </a:cubicBezTo>
                  <a:cubicBezTo>
                    <a:pt x="70" y="28"/>
                    <a:pt x="71" y="18"/>
                    <a:pt x="69" y="12"/>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192" name="Freeform 1620">
              <a:extLst>
                <a:ext uri="{FF2B5EF4-FFF2-40B4-BE49-F238E27FC236}">
                  <a16:creationId xmlns:a16="http://schemas.microsoft.com/office/drawing/2014/main" id="{CC07E97F-5074-4A28-B67F-0F13CCC20816}"/>
                </a:ext>
              </a:extLst>
            </p:cNvPr>
            <p:cNvSpPr>
              <a:spLocks/>
            </p:cNvSpPr>
            <p:nvPr userDrawn="1"/>
          </p:nvSpPr>
          <p:spPr bwMode="auto">
            <a:xfrm>
              <a:off x="418" y="222"/>
              <a:ext cx="43" cy="38"/>
            </a:xfrm>
            <a:custGeom>
              <a:avLst/>
              <a:gdLst>
                <a:gd name="T0" fmla="*/ 87 w 94"/>
                <a:gd name="T1" fmla="*/ 0 h 83"/>
                <a:gd name="T2" fmla="*/ 87 w 94"/>
                <a:gd name="T3" fmla="*/ 0 h 83"/>
                <a:gd name="T4" fmla="*/ 0 w 94"/>
                <a:gd name="T5" fmla="*/ 75 h 83"/>
                <a:gd name="T6" fmla="*/ 19 w 94"/>
                <a:gd name="T7" fmla="*/ 71 h 83"/>
                <a:gd name="T8" fmla="*/ 61 w 94"/>
                <a:gd name="T9" fmla="*/ 41 h 83"/>
                <a:gd name="T10" fmla="*/ 23 w 94"/>
                <a:gd name="T11" fmla="*/ 76 h 83"/>
                <a:gd name="T12" fmla="*/ 21 w 94"/>
                <a:gd name="T13" fmla="*/ 83 h 83"/>
                <a:gd name="T14" fmla="*/ 75 w 94"/>
                <a:gd name="T15" fmla="*/ 46 h 83"/>
                <a:gd name="T16" fmla="*/ 87 w 94"/>
                <a:gd name="T17"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4" h="83">
                  <a:moveTo>
                    <a:pt x="87" y="0"/>
                  </a:moveTo>
                  <a:lnTo>
                    <a:pt x="87" y="0"/>
                  </a:lnTo>
                  <a:cubicBezTo>
                    <a:pt x="77" y="6"/>
                    <a:pt x="37" y="50"/>
                    <a:pt x="0" y="75"/>
                  </a:cubicBezTo>
                  <a:cubicBezTo>
                    <a:pt x="6" y="73"/>
                    <a:pt x="13" y="71"/>
                    <a:pt x="19" y="71"/>
                  </a:cubicBezTo>
                  <a:cubicBezTo>
                    <a:pt x="21" y="69"/>
                    <a:pt x="48" y="49"/>
                    <a:pt x="61" y="41"/>
                  </a:cubicBezTo>
                  <a:cubicBezTo>
                    <a:pt x="51" y="54"/>
                    <a:pt x="28" y="71"/>
                    <a:pt x="23" y="76"/>
                  </a:cubicBezTo>
                  <a:cubicBezTo>
                    <a:pt x="22" y="77"/>
                    <a:pt x="22" y="80"/>
                    <a:pt x="21" y="83"/>
                  </a:cubicBezTo>
                  <a:cubicBezTo>
                    <a:pt x="34" y="74"/>
                    <a:pt x="58" y="62"/>
                    <a:pt x="75" y="46"/>
                  </a:cubicBezTo>
                  <a:cubicBezTo>
                    <a:pt x="86" y="35"/>
                    <a:pt x="94" y="17"/>
                    <a:pt x="87" y="0"/>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193" name="Freeform 1621">
              <a:extLst>
                <a:ext uri="{FF2B5EF4-FFF2-40B4-BE49-F238E27FC236}">
                  <a16:creationId xmlns:a16="http://schemas.microsoft.com/office/drawing/2014/main" id="{68839122-0702-465E-8ABE-9C41B56405C4}"/>
                </a:ext>
              </a:extLst>
            </p:cNvPr>
            <p:cNvSpPr>
              <a:spLocks/>
            </p:cNvSpPr>
            <p:nvPr userDrawn="1"/>
          </p:nvSpPr>
          <p:spPr bwMode="auto">
            <a:xfrm>
              <a:off x="354" y="220"/>
              <a:ext cx="34" cy="40"/>
            </a:xfrm>
            <a:custGeom>
              <a:avLst/>
              <a:gdLst>
                <a:gd name="T0" fmla="*/ 73 w 75"/>
                <a:gd name="T1" fmla="*/ 6 h 89"/>
                <a:gd name="T2" fmla="*/ 73 w 75"/>
                <a:gd name="T3" fmla="*/ 6 h 89"/>
                <a:gd name="T4" fmla="*/ 69 w 75"/>
                <a:gd name="T5" fmla="*/ 3 h 89"/>
                <a:gd name="T6" fmla="*/ 53 w 75"/>
                <a:gd name="T7" fmla="*/ 28 h 89"/>
                <a:gd name="T8" fmla="*/ 31 w 75"/>
                <a:gd name="T9" fmla="*/ 42 h 89"/>
                <a:gd name="T10" fmla="*/ 7 w 75"/>
                <a:gd name="T11" fmla="*/ 62 h 89"/>
                <a:gd name="T12" fmla="*/ 1 w 75"/>
                <a:gd name="T13" fmla="*/ 89 h 89"/>
                <a:gd name="T14" fmla="*/ 29 w 75"/>
                <a:gd name="T15" fmla="*/ 48 h 89"/>
                <a:gd name="T16" fmla="*/ 58 w 75"/>
                <a:gd name="T17" fmla="*/ 25 h 89"/>
                <a:gd name="T18" fmla="*/ 73 w 75"/>
                <a:gd name="T19" fmla="*/ 6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5" h="89">
                  <a:moveTo>
                    <a:pt x="73" y="6"/>
                  </a:moveTo>
                  <a:lnTo>
                    <a:pt x="73" y="6"/>
                  </a:lnTo>
                  <a:cubicBezTo>
                    <a:pt x="75" y="2"/>
                    <a:pt x="70" y="0"/>
                    <a:pt x="69" y="3"/>
                  </a:cubicBezTo>
                  <a:cubicBezTo>
                    <a:pt x="64" y="13"/>
                    <a:pt x="59" y="22"/>
                    <a:pt x="53" y="28"/>
                  </a:cubicBezTo>
                  <a:cubicBezTo>
                    <a:pt x="47" y="33"/>
                    <a:pt x="38" y="39"/>
                    <a:pt x="31" y="42"/>
                  </a:cubicBezTo>
                  <a:cubicBezTo>
                    <a:pt x="23" y="46"/>
                    <a:pt x="11" y="55"/>
                    <a:pt x="7" y="62"/>
                  </a:cubicBezTo>
                  <a:cubicBezTo>
                    <a:pt x="3" y="69"/>
                    <a:pt x="0" y="79"/>
                    <a:pt x="1" y="89"/>
                  </a:cubicBezTo>
                  <a:cubicBezTo>
                    <a:pt x="4" y="75"/>
                    <a:pt x="16" y="56"/>
                    <a:pt x="29" y="48"/>
                  </a:cubicBezTo>
                  <a:cubicBezTo>
                    <a:pt x="41" y="41"/>
                    <a:pt x="51" y="34"/>
                    <a:pt x="58" y="25"/>
                  </a:cubicBezTo>
                  <a:cubicBezTo>
                    <a:pt x="63" y="19"/>
                    <a:pt x="69" y="13"/>
                    <a:pt x="73" y="6"/>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194" name="Freeform 1622">
              <a:extLst>
                <a:ext uri="{FF2B5EF4-FFF2-40B4-BE49-F238E27FC236}">
                  <a16:creationId xmlns:a16="http://schemas.microsoft.com/office/drawing/2014/main" id="{F74E1900-3A6F-4B79-9BD9-E9C60B430FFF}"/>
                </a:ext>
              </a:extLst>
            </p:cNvPr>
            <p:cNvSpPr>
              <a:spLocks/>
            </p:cNvSpPr>
            <p:nvPr userDrawn="1"/>
          </p:nvSpPr>
          <p:spPr bwMode="auto">
            <a:xfrm>
              <a:off x="346" y="218"/>
              <a:ext cx="38" cy="24"/>
            </a:xfrm>
            <a:custGeom>
              <a:avLst/>
              <a:gdLst>
                <a:gd name="T0" fmla="*/ 84 w 86"/>
                <a:gd name="T1" fmla="*/ 1 h 53"/>
                <a:gd name="T2" fmla="*/ 84 w 86"/>
                <a:gd name="T3" fmla="*/ 1 h 53"/>
                <a:gd name="T4" fmla="*/ 7 w 86"/>
                <a:gd name="T5" fmla="*/ 2 h 53"/>
                <a:gd name="T6" fmla="*/ 0 w 86"/>
                <a:gd name="T7" fmla="*/ 0 h 53"/>
                <a:gd name="T8" fmla="*/ 8 w 86"/>
                <a:gd name="T9" fmla="*/ 6 h 53"/>
                <a:gd name="T10" fmla="*/ 55 w 86"/>
                <a:gd name="T11" fmla="*/ 12 h 53"/>
                <a:gd name="T12" fmla="*/ 79 w 86"/>
                <a:gd name="T13" fmla="*/ 10 h 53"/>
                <a:gd name="T14" fmla="*/ 72 w 86"/>
                <a:gd name="T15" fmla="*/ 23 h 53"/>
                <a:gd name="T16" fmla="*/ 55 w 86"/>
                <a:gd name="T17" fmla="*/ 16 h 53"/>
                <a:gd name="T18" fmla="*/ 27 w 86"/>
                <a:gd name="T19" fmla="*/ 14 h 53"/>
                <a:gd name="T20" fmla="*/ 4 w 86"/>
                <a:gd name="T21" fmla="*/ 15 h 53"/>
                <a:gd name="T22" fmla="*/ 39 w 86"/>
                <a:gd name="T23" fmla="*/ 18 h 53"/>
                <a:gd name="T24" fmla="*/ 16 w 86"/>
                <a:gd name="T25" fmla="*/ 50 h 53"/>
                <a:gd name="T26" fmla="*/ 50 w 86"/>
                <a:gd name="T27" fmla="*/ 21 h 53"/>
                <a:gd name="T28" fmla="*/ 26 w 86"/>
                <a:gd name="T29" fmla="*/ 53 h 53"/>
                <a:gd name="T30" fmla="*/ 59 w 86"/>
                <a:gd name="T31" fmla="*/ 27 h 53"/>
                <a:gd name="T32" fmla="*/ 46 w 86"/>
                <a:gd name="T33" fmla="*/ 45 h 53"/>
                <a:gd name="T34" fmla="*/ 67 w 86"/>
                <a:gd name="T35" fmla="*/ 32 h 53"/>
                <a:gd name="T36" fmla="*/ 85 w 86"/>
                <a:gd name="T37" fmla="*/ 4 h 53"/>
                <a:gd name="T38" fmla="*/ 84 w 86"/>
                <a:gd name="T39"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6" h="53">
                  <a:moveTo>
                    <a:pt x="84" y="1"/>
                  </a:moveTo>
                  <a:lnTo>
                    <a:pt x="84" y="1"/>
                  </a:lnTo>
                  <a:cubicBezTo>
                    <a:pt x="70" y="1"/>
                    <a:pt x="25" y="2"/>
                    <a:pt x="7" y="2"/>
                  </a:cubicBezTo>
                  <a:cubicBezTo>
                    <a:pt x="5" y="2"/>
                    <a:pt x="2" y="1"/>
                    <a:pt x="0" y="0"/>
                  </a:cubicBezTo>
                  <a:cubicBezTo>
                    <a:pt x="2" y="2"/>
                    <a:pt x="6" y="4"/>
                    <a:pt x="8" y="6"/>
                  </a:cubicBezTo>
                  <a:cubicBezTo>
                    <a:pt x="22" y="12"/>
                    <a:pt x="38" y="14"/>
                    <a:pt x="55" y="12"/>
                  </a:cubicBezTo>
                  <a:cubicBezTo>
                    <a:pt x="59" y="11"/>
                    <a:pt x="70" y="7"/>
                    <a:pt x="79" y="10"/>
                  </a:cubicBezTo>
                  <a:cubicBezTo>
                    <a:pt x="79" y="14"/>
                    <a:pt x="74" y="21"/>
                    <a:pt x="72" y="23"/>
                  </a:cubicBezTo>
                  <a:cubicBezTo>
                    <a:pt x="67" y="19"/>
                    <a:pt x="62" y="18"/>
                    <a:pt x="55" y="16"/>
                  </a:cubicBezTo>
                  <a:cubicBezTo>
                    <a:pt x="47" y="13"/>
                    <a:pt x="37" y="13"/>
                    <a:pt x="27" y="14"/>
                  </a:cubicBezTo>
                  <a:cubicBezTo>
                    <a:pt x="20" y="15"/>
                    <a:pt x="11" y="16"/>
                    <a:pt x="4" y="15"/>
                  </a:cubicBezTo>
                  <a:cubicBezTo>
                    <a:pt x="12" y="21"/>
                    <a:pt x="26" y="22"/>
                    <a:pt x="39" y="18"/>
                  </a:cubicBezTo>
                  <a:cubicBezTo>
                    <a:pt x="29" y="25"/>
                    <a:pt x="18" y="37"/>
                    <a:pt x="16" y="50"/>
                  </a:cubicBezTo>
                  <a:cubicBezTo>
                    <a:pt x="25" y="38"/>
                    <a:pt x="37" y="28"/>
                    <a:pt x="50" y="21"/>
                  </a:cubicBezTo>
                  <a:cubicBezTo>
                    <a:pt x="40" y="30"/>
                    <a:pt x="30" y="45"/>
                    <a:pt x="26" y="53"/>
                  </a:cubicBezTo>
                  <a:cubicBezTo>
                    <a:pt x="36" y="47"/>
                    <a:pt x="51" y="36"/>
                    <a:pt x="59" y="27"/>
                  </a:cubicBezTo>
                  <a:cubicBezTo>
                    <a:pt x="57" y="32"/>
                    <a:pt x="51" y="40"/>
                    <a:pt x="46" y="45"/>
                  </a:cubicBezTo>
                  <a:cubicBezTo>
                    <a:pt x="49" y="44"/>
                    <a:pt x="59" y="39"/>
                    <a:pt x="67" y="32"/>
                  </a:cubicBezTo>
                  <a:cubicBezTo>
                    <a:pt x="73" y="26"/>
                    <a:pt x="82" y="13"/>
                    <a:pt x="85" y="4"/>
                  </a:cubicBezTo>
                  <a:cubicBezTo>
                    <a:pt x="86" y="2"/>
                    <a:pt x="85" y="1"/>
                    <a:pt x="84" y="1"/>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195" name="Freeform 1623">
              <a:extLst>
                <a:ext uri="{FF2B5EF4-FFF2-40B4-BE49-F238E27FC236}">
                  <a16:creationId xmlns:a16="http://schemas.microsoft.com/office/drawing/2014/main" id="{A5DD6304-2A33-46C6-BA59-308F7C51A84B}"/>
                </a:ext>
              </a:extLst>
            </p:cNvPr>
            <p:cNvSpPr>
              <a:spLocks/>
            </p:cNvSpPr>
            <p:nvPr userDrawn="1"/>
          </p:nvSpPr>
          <p:spPr bwMode="auto">
            <a:xfrm>
              <a:off x="420" y="199"/>
              <a:ext cx="32" cy="55"/>
            </a:xfrm>
            <a:custGeom>
              <a:avLst/>
              <a:gdLst>
                <a:gd name="T0" fmla="*/ 57 w 71"/>
                <a:gd name="T1" fmla="*/ 0 h 121"/>
                <a:gd name="T2" fmla="*/ 57 w 71"/>
                <a:gd name="T3" fmla="*/ 0 h 121"/>
                <a:gd name="T4" fmla="*/ 4 w 71"/>
                <a:gd name="T5" fmla="*/ 84 h 121"/>
                <a:gd name="T6" fmla="*/ 7 w 71"/>
                <a:gd name="T7" fmla="*/ 95 h 121"/>
                <a:gd name="T8" fmla="*/ 46 w 71"/>
                <a:gd name="T9" fmla="*/ 47 h 121"/>
                <a:gd name="T10" fmla="*/ 8 w 71"/>
                <a:gd name="T11" fmla="*/ 104 h 121"/>
                <a:gd name="T12" fmla="*/ 0 w 71"/>
                <a:gd name="T13" fmla="*/ 121 h 121"/>
                <a:gd name="T14" fmla="*/ 64 w 71"/>
                <a:gd name="T15" fmla="*/ 40 h 121"/>
                <a:gd name="T16" fmla="*/ 57 w 71"/>
                <a:gd name="T17" fmla="*/ 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 h="121">
                  <a:moveTo>
                    <a:pt x="57" y="0"/>
                  </a:moveTo>
                  <a:lnTo>
                    <a:pt x="57" y="0"/>
                  </a:lnTo>
                  <a:cubicBezTo>
                    <a:pt x="52" y="12"/>
                    <a:pt x="23" y="63"/>
                    <a:pt x="4" y="84"/>
                  </a:cubicBezTo>
                  <a:cubicBezTo>
                    <a:pt x="6" y="87"/>
                    <a:pt x="7" y="91"/>
                    <a:pt x="7" y="95"/>
                  </a:cubicBezTo>
                  <a:cubicBezTo>
                    <a:pt x="19" y="83"/>
                    <a:pt x="33" y="62"/>
                    <a:pt x="46" y="47"/>
                  </a:cubicBezTo>
                  <a:cubicBezTo>
                    <a:pt x="38" y="67"/>
                    <a:pt x="18" y="94"/>
                    <a:pt x="8" y="104"/>
                  </a:cubicBezTo>
                  <a:cubicBezTo>
                    <a:pt x="7" y="108"/>
                    <a:pt x="4" y="116"/>
                    <a:pt x="0" y="121"/>
                  </a:cubicBezTo>
                  <a:cubicBezTo>
                    <a:pt x="26" y="101"/>
                    <a:pt x="56" y="64"/>
                    <a:pt x="64" y="40"/>
                  </a:cubicBezTo>
                  <a:cubicBezTo>
                    <a:pt x="71" y="17"/>
                    <a:pt x="65" y="6"/>
                    <a:pt x="57" y="0"/>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196" name="Freeform 1624">
              <a:extLst>
                <a:ext uri="{FF2B5EF4-FFF2-40B4-BE49-F238E27FC236}">
                  <a16:creationId xmlns:a16="http://schemas.microsoft.com/office/drawing/2014/main" id="{18454CD9-9242-49DA-906B-47356805E0CA}"/>
                </a:ext>
              </a:extLst>
            </p:cNvPr>
            <p:cNvSpPr>
              <a:spLocks/>
            </p:cNvSpPr>
            <p:nvPr userDrawn="1"/>
          </p:nvSpPr>
          <p:spPr bwMode="auto">
            <a:xfrm>
              <a:off x="353" y="278"/>
              <a:ext cx="4" cy="5"/>
            </a:xfrm>
            <a:custGeom>
              <a:avLst/>
              <a:gdLst>
                <a:gd name="T0" fmla="*/ 0 w 9"/>
                <a:gd name="T1" fmla="*/ 0 h 11"/>
                <a:gd name="T2" fmla="*/ 0 w 9"/>
                <a:gd name="T3" fmla="*/ 0 h 11"/>
                <a:gd name="T4" fmla="*/ 9 w 9"/>
                <a:gd name="T5" fmla="*/ 11 h 11"/>
                <a:gd name="T6" fmla="*/ 0 w 9"/>
                <a:gd name="T7" fmla="*/ 0 h 11"/>
              </a:gdLst>
              <a:ahLst/>
              <a:cxnLst>
                <a:cxn ang="0">
                  <a:pos x="T0" y="T1"/>
                </a:cxn>
                <a:cxn ang="0">
                  <a:pos x="T2" y="T3"/>
                </a:cxn>
                <a:cxn ang="0">
                  <a:pos x="T4" y="T5"/>
                </a:cxn>
                <a:cxn ang="0">
                  <a:pos x="T6" y="T7"/>
                </a:cxn>
              </a:cxnLst>
              <a:rect l="0" t="0" r="r" b="b"/>
              <a:pathLst>
                <a:path w="9" h="11">
                  <a:moveTo>
                    <a:pt x="0" y="0"/>
                  </a:moveTo>
                  <a:lnTo>
                    <a:pt x="0" y="0"/>
                  </a:lnTo>
                  <a:cubicBezTo>
                    <a:pt x="2" y="4"/>
                    <a:pt x="4" y="8"/>
                    <a:pt x="9" y="11"/>
                  </a:cubicBezTo>
                  <a:cubicBezTo>
                    <a:pt x="5" y="7"/>
                    <a:pt x="4" y="5"/>
                    <a:pt x="0" y="0"/>
                  </a:cubicBezTo>
                  <a:close/>
                </a:path>
              </a:pathLst>
            </a:custGeom>
            <a:solidFill>
              <a:srgbClr val="000000"/>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197" name="Freeform 1625">
              <a:extLst>
                <a:ext uri="{FF2B5EF4-FFF2-40B4-BE49-F238E27FC236}">
                  <a16:creationId xmlns:a16="http://schemas.microsoft.com/office/drawing/2014/main" id="{E64F05EF-3975-4AED-8B48-0C7961B350E6}"/>
                </a:ext>
              </a:extLst>
            </p:cNvPr>
            <p:cNvSpPr>
              <a:spLocks/>
            </p:cNvSpPr>
            <p:nvPr userDrawn="1"/>
          </p:nvSpPr>
          <p:spPr bwMode="auto">
            <a:xfrm>
              <a:off x="368" y="285"/>
              <a:ext cx="6" cy="7"/>
            </a:xfrm>
            <a:custGeom>
              <a:avLst/>
              <a:gdLst>
                <a:gd name="T0" fmla="*/ 11 w 13"/>
                <a:gd name="T1" fmla="*/ 0 h 15"/>
                <a:gd name="T2" fmla="*/ 11 w 13"/>
                <a:gd name="T3" fmla="*/ 0 h 15"/>
                <a:gd name="T4" fmla="*/ 0 w 13"/>
                <a:gd name="T5" fmla="*/ 4 h 15"/>
                <a:gd name="T6" fmla="*/ 9 w 13"/>
                <a:gd name="T7" fmla="*/ 4 h 15"/>
                <a:gd name="T8" fmla="*/ 3 w 13"/>
                <a:gd name="T9" fmla="*/ 15 h 15"/>
                <a:gd name="T10" fmla="*/ 11 w 13"/>
                <a:gd name="T11" fmla="*/ 0 h 15"/>
              </a:gdLst>
              <a:ahLst/>
              <a:cxnLst>
                <a:cxn ang="0">
                  <a:pos x="T0" y="T1"/>
                </a:cxn>
                <a:cxn ang="0">
                  <a:pos x="T2" y="T3"/>
                </a:cxn>
                <a:cxn ang="0">
                  <a:pos x="T4" y="T5"/>
                </a:cxn>
                <a:cxn ang="0">
                  <a:pos x="T6" y="T7"/>
                </a:cxn>
                <a:cxn ang="0">
                  <a:pos x="T8" y="T9"/>
                </a:cxn>
                <a:cxn ang="0">
                  <a:pos x="T10" y="T11"/>
                </a:cxn>
              </a:cxnLst>
              <a:rect l="0" t="0" r="r" b="b"/>
              <a:pathLst>
                <a:path w="13" h="15">
                  <a:moveTo>
                    <a:pt x="11" y="0"/>
                  </a:moveTo>
                  <a:lnTo>
                    <a:pt x="11" y="0"/>
                  </a:lnTo>
                  <a:cubicBezTo>
                    <a:pt x="9" y="2"/>
                    <a:pt x="4" y="4"/>
                    <a:pt x="0" y="4"/>
                  </a:cubicBezTo>
                  <a:cubicBezTo>
                    <a:pt x="4" y="5"/>
                    <a:pt x="6" y="5"/>
                    <a:pt x="9" y="4"/>
                  </a:cubicBezTo>
                  <a:cubicBezTo>
                    <a:pt x="9" y="6"/>
                    <a:pt x="8" y="12"/>
                    <a:pt x="3" y="15"/>
                  </a:cubicBezTo>
                  <a:cubicBezTo>
                    <a:pt x="9" y="13"/>
                    <a:pt x="13" y="4"/>
                    <a:pt x="11" y="0"/>
                  </a:cubicBezTo>
                  <a:close/>
                </a:path>
              </a:pathLst>
            </a:custGeom>
            <a:solidFill>
              <a:srgbClr val="000000"/>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198" name="Freeform 1626">
              <a:extLst>
                <a:ext uri="{FF2B5EF4-FFF2-40B4-BE49-F238E27FC236}">
                  <a16:creationId xmlns:a16="http://schemas.microsoft.com/office/drawing/2014/main" id="{3E20C778-1620-45CF-A1AF-DCEFE3DA8C8E}"/>
                </a:ext>
              </a:extLst>
            </p:cNvPr>
            <p:cNvSpPr>
              <a:spLocks/>
            </p:cNvSpPr>
            <p:nvPr userDrawn="1"/>
          </p:nvSpPr>
          <p:spPr bwMode="auto">
            <a:xfrm>
              <a:off x="390" y="230"/>
              <a:ext cx="3" cy="4"/>
            </a:xfrm>
            <a:custGeom>
              <a:avLst/>
              <a:gdLst>
                <a:gd name="T0" fmla="*/ 3 w 8"/>
                <a:gd name="T1" fmla="*/ 1 h 7"/>
                <a:gd name="T2" fmla="*/ 3 w 8"/>
                <a:gd name="T3" fmla="*/ 1 h 7"/>
                <a:gd name="T4" fmla="*/ 3 w 8"/>
                <a:gd name="T5" fmla="*/ 4 h 7"/>
                <a:gd name="T6" fmla="*/ 1 w 8"/>
                <a:gd name="T7" fmla="*/ 5 h 7"/>
                <a:gd name="T8" fmla="*/ 8 w 8"/>
                <a:gd name="T9" fmla="*/ 7 h 7"/>
                <a:gd name="T10" fmla="*/ 3 w 8"/>
                <a:gd name="T11" fmla="*/ 1 h 7"/>
              </a:gdLst>
              <a:ahLst/>
              <a:cxnLst>
                <a:cxn ang="0">
                  <a:pos x="T0" y="T1"/>
                </a:cxn>
                <a:cxn ang="0">
                  <a:pos x="T2" y="T3"/>
                </a:cxn>
                <a:cxn ang="0">
                  <a:pos x="T4" y="T5"/>
                </a:cxn>
                <a:cxn ang="0">
                  <a:pos x="T6" y="T7"/>
                </a:cxn>
                <a:cxn ang="0">
                  <a:pos x="T8" y="T9"/>
                </a:cxn>
                <a:cxn ang="0">
                  <a:pos x="T10" y="T11"/>
                </a:cxn>
              </a:cxnLst>
              <a:rect l="0" t="0" r="r" b="b"/>
              <a:pathLst>
                <a:path w="8" h="7">
                  <a:moveTo>
                    <a:pt x="3" y="1"/>
                  </a:moveTo>
                  <a:lnTo>
                    <a:pt x="3" y="1"/>
                  </a:lnTo>
                  <a:cubicBezTo>
                    <a:pt x="1" y="0"/>
                    <a:pt x="3" y="3"/>
                    <a:pt x="3" y="4"/>
                  </a:cubicBezTo>
                  <a:cubicBezTo>
                    <a:pt x="0" y="3"/>
                    <a:pt x="1" y="4"/>
                    <a:pt x="1" y="5"/>
                  </a:cubicBezTo>
                  <a:cubicBezTo>
                    <a:pt x="4" y="5"/>
                    <a:pt x="6" y="6"/>
                    <a:pt x="8" y="7"/>
                  </a:cubicBezTo>
                  <a:cubicBezTo>
                    <a:pt x="7" y="5"/>
                    <a:pt x="7" y="2"/>
                    <a:pt x="3" y="1"/>
                  </a:cubicBezTo>
                  <a:close/>
                </a:path>
              </a:pathLst>
            </a:custGeom>
            <a:solidFill>
              <a:srgbClr val="000000"/>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199" name="Freeform 1627">
              <a:extLst>
                <a:ext uri="{FF2B5EF4-FFF2-40B4-BE49-F238E27FC236}">
                  <a16:creationId xmlns:a16="http://schemas.microsoft.com/office/drawing/2014/main" id="{CE3F8F0E-4929-4E43-ABF8-3C2DF01FCEFA}"/>
                </a:ext>
              </a:extLst>
            </p:cNvPr>
            <p:cNvSpPr>
              <a:spLocks/>
            </p:cNvSpPr>
            <p:nvPr userDrawn="1"/>
          </p:nvSpPr>
          <p:spPr bwMode="auto">
            <a:xfrm>
              <a:off x="414" y="221"/>
              <a:ext cx="2" cy="3"/>
            </a:xfrm>
            <a:custGeom>
              <a:avLst/>
              <a:gdLst>
                <a:gd name="T0" fmla="*/ 0 w 4"/>
                <a:gd name="T1" fmla="*/ 0 h 6"/>
                <a:gd name="T2" fmla="*/ 0 w 4"/>
                <a:gd name="T3" fmla="*/ 0 h 6"/>
                <a:gd name="T4" fmla="*/ 2 w 4"/>
                <a:gd name="T5" fmla="*/ 6 h 6"/>
                <a:gd name="T6" fmla="*/ 0 w 4"/>
                <a:gd name="T7" fmla="*/ 0 h 6"/>
              </a:gdLst>
              <a:ahLst/>
              <a:cxnLst>
                <a:cxn ang="0">
                  <a:pos x="T0" y="T1"/>
                </a:cxn>
                <a:cxn ang="0">
                  <a:pos x="T2" y="T3"/>
                </a:cxn>
                <a:cxn ang="0">
                  <a:pos x="T4" y="T5"/>
                </a:cxn>
                <a:cxn ang="0">
                  <a:pos x="T6" y="T7"/>
                </a:cxn>
              </a:cxnLst>
              <a:rect l="0" t="0" r="r" b="b"/>
              <a:pathLst>
                <a:path w="4" h="6">
                  <a:moveTo>
                    <a:pt x="0" y="0"/>
                  </a:moveTo>
                  <a:lnTo>
                    <a:pt x="0" y="0"/>
                  </a:lnTo>
                  <a:cubicBezTo>
                    <a:pt x="2" y="2"/>
                    <a:pt x="2" y="3"/>
                    <a:pt x="2" y="6"/>
                  </a:cubicBezTo>
                  <a:cubicBezTo>
                    <a:pt x="4" y="4"/>
                    <a:pt x="2" y="0"/>
                    <a:pt x="0" y="0"/>
                  </a:cubicBezTo>
                  <a:close/>
                </a:path>
              </a:pathLst>
            </a:custGeom>
            <a:solidFill>
              <a:srgbClr val="000000"/>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200" name="Freeform 1628">
              <a:extLst>
                <a:ext uri="{FF2B5EF4-FFF2-40B4-BE49-F238E27FC236}">
                  <a16:creationId xmlns:a16="http://schemas.microsoft.com/office/drawing/2014/main" id="{CADA2FDF-3A98-4B7E-85D4-AC52DA1AA3F8}"/>
                </a:ext>
              </a:extLst>
            </p:cNvPr>
            <p:cNvSpPr>
              <a:spLocks/>
            </p:cNvSpPr>
            <p:nvPr userDrawn="1"/>
          </p:nvSpPr>
          <p:spPr bwMode="auto">
            <a:xfrm>
              <a:off x="437" y="201"/>
              <a:ext cx="16" cy="29"/>
            </a:xfrm>
            <a:custGeom>
              <a:avLst/>
              <a:gdLst>
                <a:gd name="T0" fmla="*/ 20 w 36"/>
                <a:gd name="T1" fmla="*/ 0 h 63"/>
                <a:gd name="T2" fmla="*/ 20 w 36"/>
                <a:gd name="T3" fmla="*/ 0 h 63"/>
                <a:gd name="T4" fmla="*/ 0 w 36"/>
                <a:gd name="T5" fmla="*/ 36 h 63"/>
                <a:gd name="T6" fmla="*/ 20 w 36"/>
                <a:gd name="T7" fmla="*/ 5 h 63"/>
                <a:gd name="T8" fmla="*/ 9 w 36"/>
                <a:gd name="T9" fmla="*/ 63 h 63"/>
                <a:gd name="T10" fmla="*/ 20 w 36"/>
                <a:gd name="T11" fmla="*/ 0 h 63"/>
              </a:gdLst>
              <a:ahLst/>
              <a:cxnLst>
                <a:cxn ang="0">
                  <a:pos x="T0" y="T1"/>
                </a:cxn>
                <a:cxn ang="0">
                  <a:pos x="T2" y="T3"/>
                </a:cxn>
                <a:cxn ang="0">
                  <a:pos x="T4" y="T5"/>
                </a:cxn>
                <a:cxn ang="0">
                  <a:pos x="T6" y="T7"/>
                </a:cxn>
                <a:cxn ang="0">
                  <a:pos x="T8" y="T9"/>
                </a:cxn>
                <a:cxn ang="0">
                  <a:pos x="T10" y="T11"/>
                </a:cxn>
              </a:cxnLst>
              <a:rect l="0" t="0" r="r" b="b"/>
              <a:pathLst>
                <a:path w="36" h="63">
                  <a:moveTo>
                    <a:pt x="20" y="0"/>
                  </a:moveTo>
                  <a:lnTo>
                    <a:pt x="20" y="0"/>
                  </a:lnTo>
                  <a:cubicBezTo>
                    <a:pt x="17" y="5"/>
                    <a:pt x="6" y="25"/>
                    <a:pt x="0" y="36"/>
                  </a:cubicBezTo>
                  <a:cubicBezTo>
                    <a:pt x="7" y="26"/>
                    <a:pt x="17" y="12"/>
                    <a:pt x="20" y="5"/>
                  </a:cubicBezTo>
                  <a:cubicBezTo>
                    <a:pt x="30" y="20"/>
                    <a:pt x="15" y="48"/>
                    <a:pt x="9" y="63"/>
                  </a:cubicBezTo>
                  <a:cubicBezTo>
                    <a:pt x="18" y="49"/>
                    <a:pt x="36" y="15"/>
                    <a:pt x="20" y="0"/>
                  </a:cubicBezTo>
                  <a:close/>
                </a:path>
              </a:pathLst>
            </a:custGeom>
            <a:solidFill>
              <a:srgbClr val="000000"/>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201" name="Freeform 1629">
              <a:extLst>
                <a:ext uri="{FF2B5EF4-FFF2-40B4-BE49-F238E27FC236}">
                  <a16:creationId xmlns:a16="http://schemas.microsoft.com/office/drawing/2014/main" id="{ABE7251F-CBD8-4087-836E-51B2868D47D7}"/>
                </a:ext>
              </a:extLst>
            </p:cNvPr>
            <p:cNvSpPr>
              <a:spLocks/>
            </p:cNvSpPr>
            <p:nvPr userDrawn="1"/>
          </p:nvSpPr>
          <p:spPr bwMode="auto">
            <a:xfrm>
              <a:off x="444" y="247"/>
              <a:ext cx="17" cy="15"/>
            </a:xfrm>
            <a:custGeom>
              <a:avLst/>
              <a:gdLst>
                <a:gd name="T0" fmla="*/ 38 w 39"/>
                <a:gd name="T1" fmla="*/ 0 h 34"/>
                <a:gd name="T2" fmla="*/ 38 w 39"/>
                <a:gd name="T3" fmla="*/ 0 h 34"/>
                <a:gd name="T4" fmla="*/ 0 w 39"/>
                <a:gd name="T5" fmla="*/ 14 h 34"/>
                <a:gd name="T6" fmla="*/ 35 w 39"/>
                <a:gd name="T7" fmla="*/ 3 h 34"/>
                <a:gd name="T8" fmla="*/ 9 w 39"/>
                <a:gd name="T9" fmla="*/ 34 h 34"/>
                <a:gd name="T10" fmla="*/ 38 w 39"/>
                <a:gd name="T11" fmla="*/ 0 h 34"/>
              </a:gdLst>
              <a:ahLst/>
              <a:cxnLst>
                <a:cxn ang="0">
                  <a:pos x="T0" y="T1"/>
                </a:cxn>
                <a:cxn ang="0">
                  <a:pos x="T2" y="T3"/>
                </a:cxn>
                <a:cxn ang="0">
                  <a:pos x="T4" y="T5"/>
                </a:cxn>
                <a:cxn ang="0">
                  <a:pos x="T6" y="T7"/>
                </a:cxn>
                <a:cxn ang="0">
                  <a:pos x="T8" y="T9"/>
                </a:cxn>
                <a:cxn ang="0">
                  <a:pos x="T10" y="T11"/>
                </a:cxn>
              </a:cxnLst>
              <a:rect l="0" t="0" r="r" b="b"/>
              <a:pathLst>
                <a:path w="39" h="34">
                  <a:moveTo>
                    <a:pt x="38" y="0"/>
                  </a:moveTo>
                  <a:lnTo>
                    <a:pt x="38" y="0"/>
                  </a:lnTo>
                  <a:cubicBezTo>
                    <a:pt x="26" y="1"/>
                    <a:pt x="10" y="7"/>
                    <a:pt x="0" y="14"/>
                  </a:cubicBezTo>
                  <a:cubicBezTo>
                    <a:pt x="7" y="10"/>
                    <a:pt x="25" y="4"/>
                    <a:pt x="35" y="3"/>
                  </a:cubicBezTo>
                  <a:cubicBezTo>
                    <a:pt x="31" y="21"/>
                    <a:pt x="19" y="27"/>
                    <a:pt x="9" y="34"/>
                  </a:cubicBezTo>
                  <a:cubicBezTo>
                    <a:pt x="20" y="28"/>
                    <a:pt x="39" y="14"/>
                    <a:pt x="38" y="0"/>
                  </a:cubicBezTo>
                  <a:close/>
                </a:path>
              </a:pathLst>
            </a:custGeom>
            <a:solidFill>
              <a:srgbClr val="000000"/>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202" name="Freeform 1630">
              <a:extLst>
                <a:ext uri="{FF2B5EF4-FFF2-40B4-BE49-F238E27FC236}">
                  <a16:creationId xmlns:a16="http://schemas.microsoft.com/office/drawing/2014/main" id="{AA44D843-82AB-4CC1-8D54-5D0158E2AB6C}"/>
                </a:ext>
              </a:extLst>
            </p:cNvPr>
            <p:cNvSpPr>
              <a:spLocks/>
            </p:cNvSpPr>
            <p:nvPr userDrawn="1"/>
          </p:nvSpPr>
          <p:spPr bwMode="auto">
            <a:xfrm>
              <a:off x="442" y="225"/>
              <a:ext cx="17" cy="21"/>
            </a:xfrm>
            <a:custGeom>
              <a:avLst/>
              <a:gdLst>
                <a:gd name="T0" fmla="*/ 33 w 39"/>
                <a:gd name="T1" fmla="*/ 0 h 48"/>
                <a:gd name="T2" fmla="*/ 33 w 39"/>
                <a:gd name="T3" fmla="*/ 0 h 48"/>
                <a:gd name="T4" fmla="*/ 0 w 39"/>
                <a:gd name="T5" fmla="*/ 31 h 48"/>
                <a:gd name="T6" fmla="*/ 31 w 39"/>
                <a:gd name="T7" fmla="*/ 5 h 48"/>
                <a:gd name="T8" fmla="*/ 12 w 39"/>
                <a:gd name="T9" fmla="*/ 48 h 48"/>
                <a:gd name="T10" fmla="*/ 33 w 39"/>
                <a:gd name="T11" fmla="*/ 0 h 48"/>
              </a:gdLst>
              <a:ahLst/>
              <a:cxnLst>
                <a:cxn ang="0">
                  <a:pos x="T0" y="T1"/>
                </a:cxn>
                <a:cxn ang="0">
                  <a:pos x="T2" y="T3"/>
                </a:cxn>
                <a:cxn ang="0">
                  <a:pos x="T4" y="T5"/>
                </a:cxn>
                <a:cxn ang="0">
                  <a:pos x="T6" y="T7"/>
                </a:cxn>
                <a:cxn ang="0">
                  <a:pos x="T8" y="T9"/>
                </a:cxn>
                <a:cxn ang="0">
                  <a:pos x="T10" y="T11"/>
                </a:cxn>
              </a:cxnLst>
              <a:rect l="0" t="0" r="r" b="b"/>
              <a:pathLst>
                <a:path w="39" h="48">
                  <a:moveTo>
                    <a:pt x="33" y="0"/>
                  </a:moveTo>
                  <a:lnTo>
                    <a:pt x="33" y="0"/>
                  </a:lnTo>
                  <a:cubicBezTo>
                    <a:pt x="28" y="3"/>
                    <a:pt x="7" y="24"/>
                    <a:pt x="0" y="31"/>
                  </a:cubicBezTo>
                  <a:cubicBezTo>
                    <a:pt x="9" y="24"/>
                    <a:pt x="23" y="10"/>
                    <a:pt x="31" y="5"/>
                  </a:cubicBezTo>
                  <a:cubicBezTo>
                    <a:pt x="34" y="24"/>
                    <a:pt x="17" y="42"/>
                    <a:pt x="12" y="48"/>
                  </a:cubicBezTo>
                  <a:cubicBezTo>
                    <a:pt x="22" y="40"/>
                    <a:pt x="39" y="20"/>
                    <a:pt x="33" y="0"/>
                  </a:cubicBezTo>
                  <a:close/>
                </a:path>
              </a:pathLst>
            </a:custGeom>
            <a:solidFill>
              <a:srgbClr val="000000"/>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203" name="Freeform 1631">
              <a:extLst>
                <a:ext uri="{FF2B5EF4-FFF2-40B4-BE49-F238E27FC236}">
                  <a16:creationId xmlns:a16="http://schemas.microsoft.com/office/drawing/2014/main" id="{A18DB55F-AC53-4E3F-A9A5-7FB8BE714C58}"/>
                </a:ext>
              </a:extLst>
            </p:cNvPr>
            <p:cNvSpPr>
              <a:spLocks/>
            </p:cNvSpPr>
            <p:nvPr userDrawn="1"/>
          </p:nvSpPr>
          <p:spPr bwMode="auto">
            <a:xfrm>
              <a:off x="414" y="239"/>
              <a:ext cx="9" cy="19"/>
            </a:xfrm>
            <a:custGeom>
              <a:avLst/>
              <a:gdLst>
                <a:gd name="T0" fmla="*/ 15 w 20"/>
                <a:gd name="T1" fmla="*/ 0 h 41"/>
                <a:gd name="T2" fmla="*/ 15 w 20"/>
                <a:gd name="T3" fmla="*/ 0 h 41"/>
                <a:gd name="T4" fmla="*/ 5 w 20"/>
                <a:gd name="T5" fmla="*/ 16 h 41"/>
                <a:gd name="T6" fmla="*/ 14 w 20"/>
                <a:gd name="T7" fmla="*/ 8 h 41"/>
                <a:gd name="T8" fmla="*/ 0 w 20"/>
                <a:gd name="T9" fmla="*/ 41 h 41"/>
                <a:gd name="T10" fmla="*/ 15 w 20"/>
                <a:gd name="T11" fmla="*/ 0 h 41"/>
              </a:gdLst>
              <a:ahLst/>
              <a:cxnLst>
                <a:cxn ang="0">
                  <a:pos x="T0" y="T1"/>
                </a:cxn>
                <a:cxn ang="0">
                  <a:pos x="T2" y="T3"/>
                </a:cxn>
                <a:cxn ang="0">
                  <a:pos x="T4" y="T5"/>
                </a:cxn>
                <a:cxn ang="0">
                  <a:pos x="T6" y="T7"/>
                </a:cxn>
                <a:cxn ang="0">
                  <a:pos x="T8" y="T9"/>
                </a:cxn>
                <a:cxn ang="0">
                  <a:pos x="T10" y="T11"/>
                </a:cxn>
              </a:cxnLst>
              <a:rect l="0" t="0" r="r" b="b"/>
              <a:pathLst>
                <a:path w="20" h="41">
                  <a:moveTo>
                    <a:pt x="15" y="0"/>
                  </a:moveTo>
                  <a:lnTo>
                    <a:pt x="15" y="0"/>
                  </a:lnTo>
                  <a:cubicBezTo>
                    <a:pt x="12" y="6"/>
                    <a:pt x="9" y="11"/>
                    <a:pt x="5" y="16"/>
                  </a:cubicBezTo>
                  <a:cubicBezTo>
                    <a:pt x="8" y="14"/>
                    <a:pt x="13" y="9"/>
                    <a:pt x="14" y="8"/>
                  </a:cubicBezTo>
                  <a:cubicBezTo>
                    <a:pt x="16" y="17"/>
                    <a:pt x="7" y="34"/>
                    <a:pt x="0" y="41"/>
                  </a:cubicBezTo>
                  <a:cubicBezTo>
                    <a:pt x="15" y="29"/>
                    <a:pt x="20" y="11"/>
                    <a:pt x="15" y="0"/>
                  </a:cubicBezTo>
                  <a:close/>
                </a:path>
              </a:pathLst>
            </a:custGeom>
            <a:solidFill>
              <a:srgbClr val="000000"/>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204" name="Freeform 1632">
              <a:extLst>
                <a:ext uri="{FF2B5EF4-FFF2-40B4-BE49-F238E27FC236}">
                  <a16:creationId xmlns:a16="http://schemas.microsoft.com/office/drawing/2014/main" id="{6A2C3D5E-F889-4AE7-AF73-36EF243C4DDA}"/>
                </a:ext>
              </a:extLst>
            </p:cNvPr>
            <p:cNvSpPr>
              <a:spLocks/>
            </p:cNvSpPr>
            <p:nvPr userDrawn="1"/>
          </p:nvSpPr>
          <p:spPr bwMode="auto">
            <a:xfrm>
              <a:off x="415" y="257"/>
              <a:ext cx="11" cy="11"/>
            </a:xfrm>
            <a:custGeom>
              <a:avLst/>
              <a:gdLst>
                <a:gd name="T0" fmla="*/ 22 w 23"/>
                <a:gd name="T1" fmla="*/ 0 h 23"/>
                <a:gd name="T2" fmla="*/ 22 w 23"/>
                <a:gd name="T3" fmla="*/ 0 h 23"/>
                <a:gd name="T4" fmla="*/ 0 w 23"/>
                <a:gd name="T5" fmla="*/ 10 h 23"/>
                <a:gd name="T6" fmla="*/ 19 w 23"/>
                <a:gd name="T7" fmla="*/ 3 h 23"/>
                <a:gd name="T8" fmla="*/ 8 w 23"/>
                <a:gd name="T9" fmla="*/ 23 h 23"/>
                <a:gd name="T10" fmla="*/ 22 w 23"/>
                <a:gd name="T11" fmla="*/ 0 h 23"/>
              </a:gdLst>
              <a:ahLst/>
              <a:cxnLst>
                <a:cxn ang="0">
                  <a:pos x="T0" y="T1"/>
                </a:cxn>
                <a:cxn ang="0">
                  <a:pos x="T2" y="T3"/>
                </a:cxn>
                <a:cxn ang="0">
                  <a:pos x="T4" y="T5"/>
                </a:cxn>
                <a:cxn ang="0">
                  <a:pos x="T6" y="T7"/>
                </a:cxn>
                <a:cxn ang="0">
                  <a:pos x="T8" y="T9"/>
                </a:cxn>
                <a:cxn ang="0">
                  <a:pos x="T10" y="T11"/>
                </a:cxn>
              </a:cxnLst>
              <a:rect l="0" t="0" r="r" b="b"/>
              <a:pathLst>
                <a:path w="23" h="23">
                  <a:moveTo>
                    <a:pt x="22" y="0"/>
                  </a:moveTo>
                  <a:lnTo>
                    <a:pt x="22" y="0"/>
                  </a:lnTo>
                  <a:cubicBezTo>
                    <a:pt x="16" y="0"/>
                    <a:pt x="2" y="7"/>
                    <a:pt x="0" y="10"/>
                  </a:cubicBezTo>
                  <a:cubicBezTo>
                    <a:pt x="6" y="7"/>
                    <a:pt x="12" y="4"/>
                    <a:pt x="19" y="3"/>
                  </a:cubicBezTo>
                  <a:cubicBezTo>
                    <a:pt x="19" y="8"/>
                    <a:pt x="13" y="17"/>
                    <a:pt x="8" y="23"/>
                  </a:cubicBezTo>
                  <a:cubicBezTo>
                    <a:pt x="17" y="17"/>
                    <a:pt x="23" y="6"/>
                    <a:pt x="22" y="0"/>
                  </a:cubicBezTo>
                  <a:close/>
                </a:path>
              </a:pathLst>
            </a:custGeom>
            <a:solidFill>
              <a:srgbClr val="000000"/>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205" name="Freeform 1633">
              <a:extLst>
                <a:ext uri="{FF2B5EF4-FFF2-40B4-BE49-F238E27FC236}">
                  <a16:creationId xmlns:a16="http://schemas.microsoft.com/office/drawing/2014/main" id="{19F9B098-81D8-4893-9D18-455D008E298F}"/>
                </a:ext>
              </a:extLst>
            </p:cNvPr>
            <p:cNvSpPr>
              <a:spLocks/>
            </p:cNvSpPr>
            <p:nvPr userDrawn="1"/>
          </p:nvSpPr>
          <p:spPr bwMode="auto">
            <a:xfrm>
              <a:off x="448" y="263"/>
              <a:ext cx="15" cy="13"/>
            </a:xfrm>
            <a:custGeom>
              <a:avLst/>
              <a:gdLst>
                <a:gd name="T0" fmla="*/ 35 w 35"/>
                <a:gd name="T1" fmla="*/ 1 h 28"/>
                <a:gd name="T2" fmla="*/ 35 w 35"/>
                <a:gd name="T3" fmla="*/ 1 h 28"/>
                <a:gd name="T4" fmla="*/ 0 w 35"/>
                <a:gd name="T5" fmla="*/ 8 h 28"/>
                <a:gd name="T6" fmla="*/ 30 w 35"/>
                <a:gd name="T7" fmla="*/ 4 h 28"/>
                <a:gd name="T8" fmla="*/ 1 w 35"/>
                <a:gd name="T9" fmla="*/ 28 h 28"/>
                <a:gd name="T10" fmla="*/ 35 w 35"/>
                <a:gd name="T11" fmla="*/ 1 h 28"/>
              </a:gdLst>
              <a:ahLst/>
              <a:cxnLst>
                <a:cxn ang="0">
                  <a:pos x="T0" y="T1"/>
                </a:cxn>
                <a:cxn ang="0">
                  <a:pos x="T2" y="T3"/>
                </a:cxn>
                <a:cxn ang="0">
                  <a:pos x="T4" y="T5"/>
                </a:cxn>
                <a:cxn ang="0">
                  <a:pos x="T6" y="T7"/>
                </a:cxn>
                <a:cxn ang="0">
                  <a:pos x="T8" y="T9"/>
                </a:cxn>
                <a:cxn ang="0">
                  <a:pos x="T10" y="T11"/>
                </a:cxn>
              </a:cxnLst>
              <a:rect l="0" t="0" r="r" b="b"/>
              <a:pathLst>
                <a:path w="35" h="28">
                  <a:moveTo>
                    <a:pt x="35" y="1"/>
                  </a:moveTo>
                  <a:lnTo>
                    <a:pt x="35" y="1"/>
                  </a:lnTo>
                  <a:cubicBezTo>
                    <a:pt x="23" y="0"/>
                    <a:pt x="7" y="4"/>
                    <a:pt x="0" y="8"/>
                  </a:cubicBezTo>
                  <a:cubicBezTo>
                    <a:pt x="11" y="6"/>
                    <a:pt x="16" y="3"/>
                    <a:pt x="30" y="4"/>
                  </a:cubicBezTo>
                  <a:cubicBezTo>
                    <a:pt x="27" y="11"/>
                    <a:pt x="13" y="23"/>
                    <a:pt x="1" y="28"/>
                  </a:cubicBezTo>
                  <a:cubicBezTo>
                    <a:pt x="20" y="22"/>
                    <a:pt x="33" y="9"/>
                    <a:pt x="35" y="1"/>
                  </a:cubicBezTo>
                  <a:close/>
                </a:path>
              </a:pathLst>
            </a:custGeom>
            <a:solidFill>
              <a:srgbClr val="000000"/>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206" name="Freeform 1634">
              <a:extLst>
                <a:ext uri="{FF2B5EF4-FFF2-40B4-BE49-F238E27FC236}">
                  <a16:creationId xmlns:a16="http://schemas.microsoft.com/office/drawing/2014/main" id="{FE95FABC-B9F4-423B-ABD1-9BA80B8F62CB}"/>
                </a:ext>
              </a:extLst>
            </p:cNvPr>
            <p:cNvSpPr>
              <a:spLocks/>
            </p:cNvSpPr>
            <p:nvPr userDrawn="1"/>
          </p:nvSpPr>
          <p:spPr bwMode="auto">
            <a:xfrm>
              <a:off x="420" y="269"/>
              <a:ext cx="10" cy="9"/>
            </a:xfrm>
            <a:custGeom>
              <a:avLst/>
              <a:gdLst>
                <a:gd name="T0" fmla="*/ 0 w 22"/>
                <a:gd name="T1" fmla="*/ 5 h 20"/>
                <a:gd name="T2" fmla="*/ 0 w 22"/>
                <a:gd name="T3" fmla="*/ 5 h 20"/>
                <a:gd name="T4" fmla="*/ 19 w 22"/>
                <a:gd name="T5" fmla="*/ 6 h 20"/>
                <a:gd name="T6" fmla="*/ 5 w 22"/>
                <a:gd name="T7" fmla="*/ 20 h 20"/>
                <a:gd name="T8" fmla="*/ 22 w 22"/>
                <a:gd name="T9" fmla="*/ 5 h 20"/>
                <a:gd name="T10" fmla="*/ 0 w 22"/>
                <a:gd name="T11" fmla="*/ 5 h 20"/>
              </a:gdLst>
              <a:ahLst/>
              <a:cxnLst>
                <a:cxn ang="0">
                  <a:pos x="T0" y="T1"/>
                </a:cxn>
                <a:cxn ang="0">
                  <a:pos x="T2" y="T3"/>
                </a:cxn>
                <a:cxn ang="0">
                  <a:pos x="T4" y="T5"/>
                </a:cxn>
                <a:cxn ang="0">
                  <a:pos x="T6" y="T7"/>
                </a:cxn>
                <a:cxn ang="0">
                  <a:pos x="T8" y="T9"/>
                </a:cxn>
                <a:cxn ang="0">
                  <a:pos x="T10" y="T11"/>
                </a:cxn>
              </a:cxnLst>
              <a:rect l="0" t="0" r="r" b="b"/>
              <a:pathLst>
                <a:path w="22" h="20">
                  <a:moveTo>
                    <a:pt x="0" y="5"/>
                  </a:moveTo>
                  <a:lnTo>
                    <a:pt x="0" y="5"/>
                  </a:lnTo>
                  <a:cubicBezTo>
                    <a:pt x="6" y="3"/>
                    <a:pt x="11" y="2"/>
                    <a:pt x="19" y="6"/>
                  </a:cubicBezTo>
                  <a:cubicBezTo>
                    <a:pt x="17" y="12"/>
                    <a:pt x="10" y="18"/>
                    <a:pt x="5" y="20"/>
                  </a:cubicBezTo>
                  <a:cubicBezTo>
                    <a:pt x="12" y="19"/>
                    <a:pt x="20" y="13"/>
                    <a:pt x="22" y="5"/>
                  </a:cubicBezTo>
                  <a:cubicBezTo>
                    <a:pt x="14" y="0"/>
                    <a:pt x="5" y="2"/>
                    <a:pt x="0" y="5"/>
                  </a:cubicBezTo>
                  <a:close/>
                </a:path>
              </a:pathLst>
            </a:custGeom>
            <a:solidFill>
              <a:srgbClr val="000000"/>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207" name="Freeform 1635">
              <a:extLst>
                <a:ext uri="{FF2B5EF4-FFF2-40B4-BE49-F238E27FC236}">
                  <a16:creationId xmlns:a16="http://schemas.microsoft.com/office/drawing/2014/main" id="{226CBE8E-97BE-44AD-9F8C-109C828ECEDD}"/>
                </a:ext>
              </a:extLst>
            </p:cNvPr>
            <p:cNvSpPr>
              <a:spLocks/>
            </p:cNvSpPr>
            <p:nvPr userDrawn="1"/>
          </p:nvSpPr>
          <p:spPr bwMode="auto">
            <a:xfrm>
              <a:off x="409" y="276"/>
              <a:ext cx="7" cy="3"/>
            </a:xfrm>
            <a:custGeom>
              <a:avLst/>
              <a:gdLst>
                <a:gd name="T0" fmla="*/ 15 w 15"/>
                <a:gd name="T1" fmla="*/ 0 h 6"/>
                <a:gd name="T2" fmla="*/ 15 w 15"/>
                <a:gd name="T3" fmla="*/ 0 h 6"/>
                <a:gd name="T4" fmla="*/ 1 w 15"/>
                <a:gd name="T5" fmla="*/ 4 h 6"/>
                <a:gd name="T6" fmla="*/ 0 w 15"/>
                <a:gd name="T7" fmla="*/ 6 h 6"/>
                <a:gd name="T8" fmla="*/ 15 w 15"/>
                <a:gd name="T9" fmla="*/ 0 h 6"/>
              </a:gdLst>
              <a:ahLst/>
              <a:cxnLst>
                <a:cxn ang="0">
                  <a:pos x="T0" y="T1"/>
                </a:cxn>
                <a:cxn ang="0">
                  <a:pos x="T2" y="T3"/>
                </a:cxn>
                <a:cxn ang="0">
                  <a:pos x="T4" y="T5"/>
                </a:cxn>
                <a:cxn ang="0">
                  <a:pos x="T6" y="T7"/>
                </a:cxn>
                <a:cxn ang="0">
                  <a:pos x="T8" y="T9"/>
                </a:cxn>
              </a:cxnLst>
              <a:rect l="0" t="0" r="r" b="b"/>
              <a:pathLst>
                <a:path w="15" h="6">
                  <a:moveTo>
                    <a:pt x="15" y="0"/>
                  </a:moveTo>
                  <a:lnTo>
                    <a:pt x="15" y="0"/>
                  </a:lnTo>
                  <a:cubicBezTo>
                    <a:pt x="10" y="1"/>
                    <a:pt x="5" y="2"/>
                    <a:pt x="1" y="4"/>
                  </a:cubicBezTo>
                  <a:lnTo>
                    <a:pt x="0" y="6"/>
                  </a:lnTo>
                  <a:cubicBezTo>
                    <a:pt x="4" y="4"/>
                    <a:pt x="10" y="3"/>
                    <a:pt x="15" y="0"/>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208" name="Freeform 1636">
              <a:extLst>
                <a:ext uri="{FF2B5EF4-FFF2-40B4-BE49-F238E27FC236}">
                  <a16:creationId xmlns:a16="http://schemas.microsoft.com/office/drawing/2014/main" id="{518DA9AF-129B-4A49-AD73-D3A414DCA2C7}"/>
                </a:ext>
              </a:extLst>
            </p:cNvPr>
            <p:cNvSpPr>
              <a:spLocks/>
            </p:cNvSpPr>
            <p:nvPr userDrawn="1"/>
          </p:nvSpPr>
          <p:spPr bwMode="auto">
            <a:xfrm>
              <a:off x="399" y="273"/>
              <a:ext cx="9" cy="8"/>
            </a:xfrm>
            <a:custGeom>
              <a:avLst/>
              <a:gdLst>
                <a:gd name="T0" fmla="*/ 0 w 19"/>
                <a:gd name="T1" fmla="*/ 4 h 19"/>
                <a:gd name="T2" fmla="*/ 0 w 19"/>
                <a:gd name="T3" fmla="*/ 4 h 19"/>
                <a:gd name="T4" fmla="*/ 15 w 19"/>
                <a:gd name="T5" fmla="*/ 5 h 19"/>
                <a:gd name="T6" fmla="*/ 9 w 19"/>
                <a:gd name="T7" fmla="*/ 19 h 19"/>
                <a:gd name="T8" fmla="*/ 18 w 19"/>
                <a:gd name="T9" fmla="*/ 4 h 19"/>
                <a:gd name="T10" fmla="*/ 0 w 19"/>
                <a:gd name="T11" fmla="*/ 4 h 19"/>
              </a:gdLst>
              <a:ahLst/>
              <a:cxnLst>
                <a:cxn ang="0">
                  <a:pos x="T0" y="T1"/>
                </a:cxn>
                <a:cxn ang="0">
                  <a:pos x="T2" y="T3"/>
                </a:cxn>
                <a:cxn ang="0">
                  <a:pos x="T4" y="T5"/>
                </a:cxn>
                <a:cxn ang="0">
                  <a:pos x="T6" y="T7"/>
                </a:cxn>
                <a:cxn ang="0">
                  <a:pos x="T8" y="T9"/>
                </a:cxn>
                <a:cxn ang="0">
                  <a:pos x="T10" y="T11"/>
                </a:cxn>
              </a:cxnLst>
              <a:rect l="0" t="0" r="r" b="b"/>
              <a:pathLst>
                <a:path w="19" h="19">
                  <a:moveTo>
                    <a:pt x="0" y="4"/>
                  </a:moveTo>
                  <a:lnTo>
                    <a:pt x="0" y="4"/>
                  </a:lnTo>
                  <a:cubicBezTo>
                    <a:pt x="6" y="3"/>
                    <a:pt x="12" y="3"/>
                    <a:pt x="15" y="5"/>
                  </a:cubicBezTo>
                  <a:cubicBezTo>
                    <a:pt x="15" y="10"/>
                    <a:pt x="12" y="16"/>
                    <a:pt x="9" y="19"/>
                  </a:cubicBezTo>
                  <a:cubicBezTo>
                    <a:pt x="14" y="17"/>
                    <a:pt x="19" y="9"/>
                    <a:pt x="18" y="4"/>
                  </a:cubicBezTo>
                  <a:cubicBezTo>
                    <a:pt x="14" y="2"/>
                    <a:pt x="7" y="0"/>
                    <a:pt x="0" y="4"/>
                  </a:cubicBezTo>
                  <a:close/>
                </a:path>
              </a:pathLst>
            </a:custGeom>
            <a:solidFill>
              <a:srgbClr val="000000"/>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209" name="Freeform 1637">
              <a:extLst>
                <a:ext uri="{FF2B5EF4-FFF2-40B4-BE49-F238E27FC236}">
                  <a16:creationId xmlns:a16="http://schemas.microsoft.com/office/drawing/2014/main" id="{4289362D-C933-4596-9FD8-A674A4E09E00}"/>
                </a:ext>
              </a:extLst>
            </p:cNvPr>
            <p:cNvSpPr>
              <a:spLocks/>
            </p:cNvSpPr>
            <p:nvPr userDrawn="1"/>
          </p:nvSpPr>
          <p:spPr bwMode="auto">
            <a:xfrm>
              <a:off x="399" y="253"/>
              <a:ext cx="8" cy="16"/>
            </a:xfrm>
            <a:custGeom>
              <a:avLst/>
              <a:gdLst>
                <a:gd name="T0" fmla="*/ 15 w 18"/>
                <a:gd name="T1" fmla="*/ 0 h 34"/>
                <a:gd name="T2" fmla="*/ 15 w 18"/>
                <a:gd name="T3" fmla="*/ 0 h 34"/>
                <a:gd name="T4" fmla="*/ 0 w 18"/>
                <a:gd name="T5" fmla="*/ 15 h 34"/>
                <a:gd name="T6" fmla="*/ 13 w 18"/>
                <a:gd name="T7" fmla="*/ 6 h 34"/>
                <a:gd name="T8" fmla="*/ 4 w 18"/>
                <a:gd name="T9" fmla="*/ 34 h 34"/>
                <a:gd name="T10" fmla="*/ 15 w 18"/>
                <a:gd name="T11" fmla="*/ 0 h 34"/>
              </a:gdLst>
              <a:ahLst/>
              <a:cxnLst>
                <a:cxn ang="0">
                  <a:pos x="T0" y="T1"/>
                </a:cxn>
                <a:cxn ang="0">
                  <a:pos x="T2" y="T3"/>
                </a:cxn>
                <a:cxn ang="0">
                  <a:pos x="T4" y="T5"/>
                </a:cxn>
                <a:cxn ang="0">
                  <a:pos x="T6" y="T7"/>
                </a:cxn>
                <a:cxn ang="0">
                  <a:pos x="T8" y="T9"/>
                </a:cxn>
                <a:cxn ang="0">
                  <a:pos x="T10" y="T11"/>
                </a:cxn>
              </a:cxnLst>
              <a:rect l="0" t="0" r="r" b="b"/>
              <a:pathLst>
                <a:path w="18" h="34">
                  <a:moveTo>
                    <a:pt x="15" y="0"/>
                  </a:moveTo>
                  <a:lnTo>
                    <a:pt x="15" y="0"/>
                  </a:lnTo>
                  <a:cubicBezTo>
                    <a:pt x="12" y="4"/>
                    <a:pt x="4" y="12"/>
                    <a:pt x="0" y="15"/>
                  </a:cubicBezTo>
                  <a:cubicBezTo>
                    <a:pt x="5" y="12"/>
                    <a:pt x="9" y="10"/>
                    <a:pt x="13" y="6"/>
                  </a:cubicBezTo>
                  <a:cubicBezTo>
                    <a:pt x="14" y="16"/>
                    <a:pt x="7" y="31"/>
                    <a:pt x="4" y="34"/>
                  </a:cubicBezTo>
                  <a:cubicBezTo>
                    <a:pt x="13" y="26"/>
                    <a:pt x="18" y="13"/>
                    <a:pt x="15" y="0"/>
                  </a:cubicBezTo>
                  <a:close/>
                </a:path>
              </a:pathLst>
            </a:custGeom>
            <a:solidFill>
              <a:srgbClr val="000000"/>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210" name="Freeform 1638">
              <a:extLst>
                <a:ext uri="{FF2B5EF4-FFF2-40B4-BE49-F238E27FC236}">
                  <a16:creationId xmlns:a16="http://schemas.microsoft.com/office/drawing/2014/main" id="{20CD2058-FE62-4E08-A807-376EC98F6B27}"/>
                </a:ext>
              </a:extLst>
            </p:cNvPr>
            <p:cNvSpPr>
              <a:spLocks/>
            </p:cNvSpPr>
            <p:nvPr userDrawn="1"/>
          </p:nvSpPr>
          <p:spPr bwMode="auto">
            <a:xfrm>
              <a:off x="390" y="264"/>
              <a:ext cx="10" cy="9"/>
            </a:xfrm>
            <a:custGeom>
              <a:avLst/>
              <a:gdLst>
                <a:gd name="T0" fmla="*/ 21 w 21"/>
                <a:gd name="T1" fmla="*/ 0 h 21"/>
                <a:gd name="T2" fmla="*/ 21 w 21"/>
                <a:gd name="T3" fmla="*/ 0 h 21"/>
                <a:gd name="T4" fmla="*/ 0 w 21"/>
                <a:gd name="T5" fmla="*/ 18 h 21"/>
                <a:gd name="T6" fmla="*/ 0 w 21"/>
                <a:gd name="T7" fmla="*/ 20 h 21"/>
                <a:gd name="T8" fmla="*/ 2 w 21"/>
                <a:gd name="T9" fmla="*/ 21 h 21"/>
                <a:gd name="T10" fmla="*/ 21 w 21"/>
                <a:gd name="T11" fmla="*/ 0 h 21"/>
              </a:gdLst>
              <a:ahLst/>
              <a:cxnLst>
                <a:cxn ang="0">
                  <a:pos x="T0" y="T1"/>
                </a:cxn>
                <a:cxn ang="0">
                  <a:pos x="T2" y="T3"/>
                </a:cxn>
                <a:cxn ang="0">
                  <a:pos x="T4" y="T5"/>
                </a:cxn>
                <a:cxn ang="0">
                  <a:pos x="T6" y="T7"/>
                </a:cxn>
                <a:cxn ang="0">
                  <a:pos x="T8" y="T9"/>
                </a:cxn>
                <a:cxn ang="0">
                  <a:pos x="T10" y="T11"/>
                </a:cxn>
              </a:cxnLst>
              <a:rect l="0" t="0" r="r" b="b"/>
              <a:pathLst>
                <a:path w="21" h="21">
                  <a:moveTo>
                    <a:pt x="21" y="0"/>
                  </a:moveTo>
                  <a:lnTo>
                    <a:pt x="21" y="0"/>
                  </a:lnTo>
                  <a:cubicBezTo>
                    <a:pt x="12" y="5"/>
                    <a:pt x="0" y="18"/>
                    <a:pt x="0" y="18"/>
                  </a:cubicBezTo>
                  <a:lnTo>
                    <a:pt x="0" y="20"/>
                  </a:lnTo>
                  <a:lnTo>
                    <a:pt x="2" y="21"/>
                  </a:lnTo>
                  <a:cubicBezTo>
                    <a:pt x="2" y="21"/>
                    <a:pt x="17" y="7"/>
                    <a:pt x="21" y="0"/>
                  </a:cubicBezTo>
                  <a:close/>
                </a:path>
              </a:pathLst>
            </a:custGeom>
            <a:solidFill>
              <a:srgbClr val="000000"/>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211" name="Freeform 1639">
              <a:extLst>
                <a:ext uri="{FF2B5EF4-FFF2-40B4-BE49-F238E27FC236}">
                  <a16:creationId xmlns:a16="http://schemas.microsoft.com/office/drawing/2014/main" id="{48FE33BD-D7F0-452A-A71C-6145D6957E1D}"/>
                </a:ext>
              </a:extLst>
            </p:cNvPr>
            <p:cNvSpPr>
              <a:spLocks/>
            </p:cNvSpPr>
            <p:nvPr userDrawn="1"/>
          </p:nvSpPr>
          <p:spPr bwMode="auto">
            <a:xfrm>
              <a:off x="391" y="268"/>
              <a:ext cx="4" cy="5"/>
            </a:xfrm>
            <a:custGeom>
              <a:avLst/>
              <a:gdLst>
                <a:gd name="T0" fmla="*/ 10 w 10"/>
                <a:gd name="T1" fmla="*/ 0 h 11"/>
                <a:gd name="T2" fmla="*/ 10 w 10"/>
                <a:gd name="T3" fmla="*/ 0 h 11"/>
                <a:gd name="T4" fmla="*/ 0 w 10"/>
                <a:gd name="T5" fmla="*/ 10 h 11"/>
                <a:gd name="T6" fmla="*/ 1 w 10"/>
                <a:gd name="T7" fmla="*/ 11 h 11"/>
                <a:gd name="T8" fmla="*/ 10 w 10"/>
                <a:gd name="T9" fmla="*/ 0 h 11"/>
              </a:gdLst>
              <a:ahLst/>
              <a:cxnLst>
                <a:cxn ang="0">
                  <a:pos x="T0" y="T1"/>
                </a:cxn>
                <a:cxn ang="0">
                  <a:pos x="T2" y="T3"/>
                </a:cxn>
                <a:cxn ang="0">
                  <a:pos x="T4" y="T5"/>
                </a:cxn>
                <a:cxn ang="0">
                  <a:pos x="T6" y="T7"/>
                </a:cxn>
                <a:cxn ang="0">
                  <a:pos x="T8" y="T9"/>
                </a:cxn>
              </a:cxnLst>
              <a:rect l="0" t="0" r="r" b="b"/>
              <a:pathLst>
                <a:path w="10" h="11">
                  <a:moveTo>
                    <a:pt x="10" y="0"/>
                  </a:moveTo>
                  <a:lnTo>
                    <a:pt x="10" y="0"/>
                  </a:lnTo>
                  <a:cubicBezTo>
                    <a:pt x="9" y="0"/>
                    <a:pt x="0" y="10"/>
                    <a:pt x="0" y="10"/>
                  </a:cubicBezTo>
                  <a:lnTo>
                    <a:pt x="1" y="11"/>
                  </a:lnTo>
                  <a:cubicBezTo>
                    <a:pt x="1" y="11"/>
                    <a:pt x="10" y="1"/>
                    <a:pt x="10" y="0"/>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212" name="Freeform 1640">
              <a:extLst>
                <a:ext uri="{FF2B5EF4-FFF2-40B4-BE49-F238E27FC236}">
                  <a16:creationId xmlns:a16="http://schemas.microsoft.com/office/drawing/2014/main" id="{1B6F4C14-CE7B-4754-A678-C4280D610445}"/>
                </a:ext>
              </a:extLst>
            </p:cNvPr>
            <p:cNvSpPr>
              <a:spLocks/>
            </p:cNvSpPr>
            <p:nvPr userDrawn="1"/>
          </p:nvSpPr>
          <p:spPr bwMode="auto">
            <a:xfrm>
              <a:off x="394" y="278"/>
              <a:ext cx="7" cy="5"/>
            </a:xfrm>
            <a:custGeom>
              <a:avLst/>
              <a:gdLst>
                <a:gd name="T0" fmla="*/ 15 w 15"/>
                <a:gd name="T1" fmla="*/ 0 h 11"/>
                <a:gd name="T2" fmla="*/ 15 w 15"/>
                <a:gd name="T3" fmla="*/ 0 h 11"/>
                <a:gd name="T4" fmla="*/ 1 w 15"/>
                <a:gd name="T5" fmla="*/ 8 h 11"/>
                <a:gd name="T6" fmla="*/ 0 w 15"/>
                <a:gd name="T7" fmla="*/ 10 h 11"/>
                <a:gd name="T8" fmla="*/ 2 w 15"/>
                <a:gd name="T9" fmla="*/ 11 h 11"/>
                <a:gd name="T10" fmla="*/ 15 w 15"/>
                <a:gd name="T11" fmla="*/ 0 h 11"/>
              </a:gdLst>
              <a:ahLst/>
              <a:cxnLst>
                <a:cxn ang="0">
                  <a:pos x="T0" y="T1"/>
                </a:cxn>
                <a:cxn ang="0">
                  <a:pos x="T2" y="T3"/>
                </a:cxn>
                <a:cxn ang="0">
                  <a:pos x="T4" y="T5"/>
                </a:cxn>
                <a:cxn ang="0">
                  <a:pos x="T6" y="T7"/>
                </a:cxn>
                <a:cxn ang="0">
                  <a:pos x="T8" y="T9"/>
                </a:cxn>
                <a:cxn ang="0">
                  <a:pos x="T10" y="T11"/>
                </a:cxn>
              </a:cxnLst>
              <a:rect l="0" t="0" r="r" b="b"/>
              <a:pathLst>
                <a:path w="15" h="11">
                  <a:moveTo>
                    <a:pt x="15" y="0"/>
                  </a:moveTo>
                  <a:lnTo>
                    <a:pt x="15" y="0"/>
                  </a:lnTo>
                  <a:cubicBezTo>
                    <a:pt x="8" y="3"/>
                    <a:pt x="3" y="6"/>
                    <a:pt x="1" y="8"/>
                  </a:cubicBezTo>
                  <a:cubicBezTo>
                    <a:pt x="0" y="8"/>
                    <a:pt x="0" y="10"/>
                    <a:pt x="0" y="10"/>
                  </a:cubicBezTo>
                  <a:lnTo>
                    <a:pt x="2" y="11"/>
                  </a:lnTo>
                  <a:cubicBezTo>
                    <a:pt x="5" y="9"/>
                    <a:pt x="10" y="5"/>
                    <a:pt x="15" y="0"/>
                  </a:cubicBezTo>
                  <a:close/>
                </a:path>
              </a:pathLst>
            </a:custGeom>
            <a:solidFill>
              <a:srgbClr val="000000"/>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213" name="Freeform 1641">
              <a:extLst>
                <a:ext uri="{FF2B5EF4-FFF2-40B4-BE49-F238E27FC236}">
                  <a16:creationId xmlns:a16="http://schemas.microsoft.com/office/drawing/2014/main" id="{C5C8E672-46E8-4379-B967-5B04A691E81A}"/>
                </a:ext>
              </a:extLst>
            </p:cNvPr>
            <p:cNvSpPr>
              <a:spLocks/>
            </p:cNvSpPr>
            <p:nvPr userDrawn="1"/>
          </p:nvSpPr>
          <p:spPr bwMode="auto">
            <a:xfrm>
              <a:off x="395" y="280"/>
              <a:ext cx="3" cy="2"/>
            </a:xfrm>
            <a:custGeom>
              <a:avLst/>
              <a:gdLst>
                <a:gd name="T0" fmla="*/ 6 w 6"/>
                <a:gd name="T1" fmla="*/ 0 h 4"/>
                <a:gd name="T2" fmla="*/ 6 w 6"/>
                <a:gd name="T3" fmla="*/ 0 h 4"/>
                <a:gd name="T4" fmla="*/ 0 w 6"/>
                <a:gd name="T5" fmla="*/ 3 h 4"/>
                <a:gd name="T6" fmla="*/ 0 w 6"/>
                <a:gd name="T7" fmla="*/ 4 h 4"/>
                <a:gd name="T8" fmla="*/ 6 w 6"/>
                <a:gd name="T9" fmla="*/ 0 h 4"/>
              </a:gdLst>
              <a:ahLst/>
              <a:cxnLst>
                <a:cxn ang="0">
                  <a:pos x="T0" y="T1"/>
                </a:cxn>
                <a:cxn ang="0">
                  <a:pos x="T2" y="T3"/>
                </a:cxn>
                <a:cxn ang="0">
                  <a:pos x="T4" y="T5"/>
                </a:cxn>
                <a:cxn ang="0">
                  <a:pos x="T6" y="T7"/>
                </a:cxn>
                <a:cxn ang="0">
                  <a:pos x="T8" y="T9"/>
                </a:cxn>
              </a:cxnLst>
              <a:rect l="0" t="0" r="r" b="b"/>
              <a:pathLst>
                <a:path w="6" h="4">
                  <a:moveTo>
                    <a:pt x="6" y="0"/>
                  </a:moveTo>
                  <a:lnTo>
                    <a:pt x="6" y="0"/>
                  </a:lnTo>
                  <a:cubicBezTo>
                    <a:pt x="4" y="0"/>
                    <a:pt x="0" y="3"/>
                    <a:pt x="0" y="3"/>
                  </a:cubicBezTo>
                  <a:lnTo>
                    <a:pt x="0" y="4"/>
                  </a:lnTo>
                  <a:cubicBezTo>
                    <a:pt x="0" y="4"/>
                    <a:pt x="5" y="1"/>
                    <a:pt x="6" y="0"/>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214" name="Freeform 1642">
              <a:extLst>
                <a:ext uri="{FF2B5EF4-FFF2-40B4-BE49-F238E27FC236}">
                  <a16:creationId xmlns:a16="http://schemas.microsoft.com/office/drawing/2014/main" id="{E973F1F3-5EDC-4FCB-9CE5-FF956611DE7E}"/>
                </a:ext>
              </a:extLst>
            </p:cNvPr>
            <p:cNvSpPr>
              <a:spLocks/>
            </p:cNvSpPr>
            <p:nvPr userDrawn="1"/>
          </p:nvSpPr>
          <p:spPr bwMode="auto">
            <a:xfrm>
              <a:off x="414" y="314"/>
              <a:ext cx="25" cy="28"/>
            </a:xfrm>
            <a:custGeom>
              <a:avLst/>
              <a:gdLst>
                <a:gd name="T0" fmla="*/ 2 w 55"/>
                <a:gd name="T1" fmla="*/ 0 h 63"/>
                <a:gd name="T2" fmla="*/ 2 w 55"/>
                <a:gd name="T3" fmla="*/ 0 h 63"/>
                <a:gd name="T4" fmla="*/ 2 w 55"/>
                <a:gd name="T5" fmla="*/ 5 h 63"/>
                <a:gd name="T6" fmla="*/ 32 w 55"/>
                <a:gd name="T7" fmla="*/ 40 h 63"/>
                <a:gd name="T8" fmla="*/ 1 w 55"/>
                <a:gd name="T9" fmla="*/ 11 h 63"/>
                <a:gd name="T10" fmla="*/ 0 w 55"/>
                <a:gd name="T11" fmla="*/ 17 h 63"/>
                <a:gd name="T12" fmla="*/ 32 w 55"/>
                <a:gd name="T13" fmla="*/ 56 h 63"/>
                <a:gd name="T14" fmla="*/ 52 w 55"/>
                <a:gd name="T15" fmla="*/ 58 h 63"/>
                <a:gd name="T16" fmla="*/ 49 w 55"/>
                <a:gd name="T17" fmla="*/ 40 h 63"/>
                <a:gd name="T18" fmla="*/ 2 w 55"/>
                <a:gd name="T19"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 h="63">
                  <a:moveTo>
                    <a:pt x="2" y="0"/>
                  </a:moveTo>
                  <a:lnTo>
                    <a:pt x="2" y="0"/>
                  </a:lnTo>
                  <a:cubicBezTo>
                    <a:pt x="2" y="2"/>
                    <a:pt x="2" y="4"/>
                    <a:pt x="2" y="5"/>
                  </a:cubicBezTo>
                  <a:cubicBezTo>
                    <a:pt x="5" y="9"/>
                    <a:pt x="25" y="30"/>
                    <a:pt x="32" y="40"/>
                  </a:cubicBezTo>
                  <a:cubicBezTo>
                    <a:pt x="24" y="33"/>
                    <a:pt x="7" y="17"/>
                    <a:pt x="1" y="11"/>
                  </a:cubicBezTo>
                  <a:cubicBezTo>
                    <a:pt x="1" y="11"/>
                    <a:pt x="0" y="14"/>
                    <a:pt x="0" y="17"/>
                  </a:cubicBezTo>
                  <a:cubicBezTo>
                    <a:pt x="0" y="17"/>
                    <a:pt x="28" y="50"/>
                    <a:pt x="32" y="56"/>
                  </a:cubicBezTo>
                  <a:cubicBezTo>
                    <a:pt x="38" y="63"/>
                    <a:pt x="46" y="58"/>
                    <a:pt x="52" y="58"/>
                  </a:cubicBezTo>
                  <a:cubicBezTo>
                    <a:pt x="53" y="52"/>
                    <a:pt x="55" y="47"/>
                    <a:pt x="49" y="40"/>
                  </a:cubicBezTo>
                  <a:cubicBezTo>
                    <a:pt x="46" y="37"/>
                    <a:pt x="7" y="4"/>
                    <a:pt x="2" y="0"/>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215" name="Freeform 1643">
              <a:extLst>
                <a:ext uri="{FF2B5EF4-FFF2-40B4-BE49-F238E27FC236}">
                  <a16:creationId xmlns:a16="http://schemas.microsoft.com/office/drawing/2014/main" id="{FD147B95-2CE4-439F-BA56-8E87158602A4}"/>
                </a:ext>
              </a:extLst>
            </p:cNvPr>
            <p:cNvSpPr>
              <a:spLocks/>
            </p:cNvSpPr>
            <p:nvPr userDrawn="1"/>
          </p:nvSpPr>
          <p:spPr bwMode="auto">
            <a:xfrm>
              <a:off x="415" y="310"/>
              <a:ext cx="34" cy="22"/>
            </a:xfrm>
            <a:custGeom>
              <a:avLst/>
              <a:gdLst>
                <a:gd name="T0" fmla="*/ 76 w 76"/>
                <a:gd name="T1" fmla="*/ 39 h 47"/>
                <a:gd name="T2" fmla="*/ 76 w 76"/>
                <a:gd name="T3" fmla="*/ 39 h 47"/>
                <a:gd name="T4" fmla="*/ 57 w 76"/>
                <a:gd name="T5" fmla="*/ 15 h 47"/>
                <a:gd name="T6" fmla="*/ 19 w 76"/>
                <a:gd name="T7" fmla="*/ 0 h 47"/>
                <a:gd name="T8" fmla="*/ 14 w 76"/>
                <a:gd name="T9" fmla="*/ 1 h 47"/>
                <a:gd name="T10" fmla="*/ 48 w 76"/>
                <a:gd name="T11" fmla="*/ 23 h 47"/>
                <a:gd name="T12" fmla="*/ 8 w 76"/>
                <a:gd name="T13" fmla="*/ 3 h 47"/>
                <a:gd name="T14" fmla="*/ 0 w 76"/>
                <a:gd name="T15" fmla="*/ 2 h 47"/>
                <a:gd name="T16" fmla="*/ 51 w 76"/>
                <a:gd name="T17" fmla="*/ 39 h 47"/>
                <a:gd name="T18" fmla="*/ 76 w 76"/>
                <a:gd name="T19" fmla="*/ 39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 h="47">
                  <a:moveTo>
                    <a:pt x="76" y="39"/>
                  </a:moveTo>
                  <a:lnTo>
                    <a:pt x="76" y="39"/>
                  </a:lnTo>
                  <a:cubicBezTo>
                    <a:pt x="74" y="33"/>
                    <a:pt x="74" y="22"/>
                    <a:pt x="57" y="15"/>
                  </a:cubicBezTo>
                  <a:cubicBezTo>
                    <a:pt x="51" y="13"/>
                    <a:pt x="24" y="1"/>
                    <a:pt x="19" y="0"/>
                  </a:cubicBezTo>
                  <a:cubicBezTo>
                    <a:pt x="17" y="0"/>
                    <a:pt x="14" y="1"/>
                    <a:pt x="14" y="1"/>
                  </a:cubicBezTo>
                  <a:cubicBezTo>
                    <a:pt x="18" y="3"/>
                    <a:pt x="37" y="15"/>
                    <a:pt x="48" y="23"/>
                  </a:cubicBezTo>
                  <a:cubicBezTo>
                    <a:pt x="34" y="19"/>
                    <a:pt x="10" y="4"/>
                    <a:pt x="8" y="3"/>
                  </a:cubicBezTo>
                  <a:cubicBezTo>
                    <a:pt x="7" y="3"/>
                    <a:pt x="4" y="4"/>
                    <a:pt x="0" y="2"/>
                  </a:cubicBezTo>
                  <a:cubicBezTo>
                    <a:pt x="7" y="7"/>
                    <a:pt x="41" y="34"/>
                    <a:pt x="51" y="39"/>
                  </a:cubicBezTo>
                  <a:cubicBezTo>
                    <a:pt x="66" y="47"/>
                    <a:pt x="70" y="41"/>
                    <a:pt x="76" y="39"/>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216" name="Freeform 1644">
              <a:extLst>
                <a:ext uri="{FF2B5EF4-FFF2-40B4-BE49-F238E27FC236}">
                  <a16:creationId xmlns:a16="http://schemas.microsoft.com/office/drawing/2014/main" id="{473CE731-E802-45C0-A14E-92D3507A79DF}"/>
                </a:ext>
              </a:extLst>
            </p:cNvPr>
            <p:cNvSpPr>
              <a:spLocks/>
            </p:cNvSpPr>
            <p:nvPr userDrawn="1"/>
          </p:nvSpPr>
          <p:spPr bwMode="auto">
            <a:xfrm>
              <a:off x="422" y="302"/>
              <a:ext cx="35" cy="15"/>
            </a:xfrm>
            <a:custGeom>
              <a:avLst/>
              <a:gdLst>
                <a:gd name="T0" fmla="*/ 0 w 78"/>
                <a:gd name="T1" fmla="*/ 0 h 33"/>
                <a:gd name="T2" fmla="*/ 0 w 78"/>
                <a:gd name="T3" fmla="*/ 0 h 33"/>
                <a:gd name="T4" fmla="*/ 3 w 78"/>
                <a:gd name="T5" fmla="*/ 6 h 33"/>
                <a:gd name="T6" fmla="*/ 43 w 78"/>
                <a:gd name="T7" fmla="*/ 17 h 33"/>
                <a:gd name="T8" fmla="*/ 4 w 78"/>
                <a:gd name="T9" fmla="*/ 11 h 33"/>
                <a:gd name="T10" fmla="*/ 5 w 78"/>
                <a:gd name="T11" fmla="*/ 15 h 33"/>
                <a:gd name="T12" fmla="*/ 46 w 78"/>
                <a:gd name="T13" fmla="*/ 29 h 33"/>
                <a:gd name="T14" fmla="*/ 78 w 78"/>
                <a:gd name="T15" fmla="*/ 25 h 33"/>
                <a:gd name="T16" fmla="*/ 54 w 78"/>
                <a:gd name="T17" fmla="*/ 8 h 33"/>
                <a:gd name="T18" fmla="*/ 0 w 78"/>
                <a:gd name="T19"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8" h="33">
                  <a:moveTo>
                    <a:pt x="0" y="0"/>
                  </a:moveTo>
                  <a:lnTo>
                    <a:pt x="0" y="0"/>
                  </a:lnTo>
                  <a:cubicBezTo>
                    <a:pt x="1" y="2"/>
                    <a:pt x="2" y="4"/>
                    <a:pt x="3" y="6"/>
                  </a:cubicBezTo>
                  <a:cubicBezTo>
                    <a:pt x="5" y="7"/>
                    <a:pt x="30" y="12"/>
                    <a:pt x="43" y="17"/>
                  </a:cubicBezTo>
                  <a:cubicBezTo>
                    <a:pt x="30" y="17"/>
                    <a:pt x="4" y="11"/>
                    <a:pt x="4" y="11"/>
                  </a:cubicBezTo>
                  <a:cubicBezTo>
                    <a:pt x="4" y="12"/>
                    <a:pt x="5" y="14"/>
                    <a:pt x="5" y="15"/>
                  </a:cubicBezTo>
                  <a:cubicBezTo>
                    <a:pt x="14" y="20"/>
                    <a:pt x="40" y="27"/>
                    <a:pt x="46" y="29"/>
                  </a:cubicBezTo>
                  <a:cubicBezTo>
                    <a:pt x="55" y="33"/>
                    <a:pt x="73" y="31"/>
                    <a:pt x="78" y="25"/>
                  </a:cubicBezTo>
                  <a:cubicBezTo>
                    <a:pt x="74" y="15"/>
                    <a:pt x="63" y="9"/>
                    <a:pt x="54" y="8"/>
                  </a:cubicBezTo>
                  <a:cubicBezTo>
                    <a:pt x="42" y="6"/>
                    <a:pt x="13" y="2"/>
                    <a:pt x="0" y="0"/>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217" name="Freeform 1645">
              <a:extLst>
                <a:ext uri="{FF2B5EF4-FFF2-40B4-BE49-F238E27FC236}">
                  <a16:creationId xmlns:a16="http://schemas.microsoft.com/office/drawing/2014/main" id="{5E509C7A-121F-48F0-9A40-D1488967F883}"/>
                </a:ext>
              </a:extLst>
            </p:cNvPr>
            <p:cNvSpPr>
              <a:spLocks/>
            </p:cNvSpPr>
            <p:nvPr userDrawn="1"/>
          </p:nvSpPr>
          <p:spPr bwMode="auto">
            <a:xfrm>
              <a:off x="444" y="294"/>
              <a:ext cx="16" cy="10"/>
            </a:xfrm>
            <a:custGeom>
              <a:avLst/>
              <a:gdLst>
                <a:gd name="T0" fmla="*/ 7 w 36"/>
                <a:gd name="T1" fmla="*/ 0 h 22"/>
                <a:gd name="T2" fmla="*/ 7 w 36"/>
                <a:gd name="T3" fmla="*/ 0 h 22"/>
                <a:gd name="T4" fmla="*/ 31 w 36"/>
                <a:gd name="T5" fmla="*/ 10 h 22"/>
                <a:gd name="T6" fmla="*/ 0 w 36"/>
                <a:gd name="T7" fmla="*/ 20 h 22"/>
                <a:gd name="T8" fmla="*/ 36 w 36"/>
                <a:gd name="T9" fmla="*/ 10 h 22"/>
                <a:gd name="T10" fmla="*/ 7 w 36"/>
                <a:gd name="T11" fmla="*/ 0 h 22"/>
              </a:gdLst>
              <a:ahLst/>
              <a:cxnLst>
                <a:cxn ang="0">
                  <a:pos x="T0" y="T1"/>
                </a:cxn>
                <a:cxn ang="0">
                  <a:pos x="T2" y="T3"/>
                </a:cxn>
                <a:cxn ang="0">
                  <a:pos x="T4" y="T5"/>
                </a:cxn>
                <a:cxn ang="0">
                  <a:pos x="T6" y="T7"/>
                </a:cxn>
                <a:cxn ang="0">
                  <a:pos x="T8" y="T9"/>
                </a:cxn>
                <a:cxn ang="0">
                  <a:pos x="T10" y="T11"/>
                </a:cxn>
              </a:cxnLst>
              <a:rect l="0" t="0" r="r" b="b"/>
              <a:pathLst>
                <a:path w="36" h="22">
                  <a:moveTo>
                    <a:pt x="7" y="0"/>
                  </a:moveTo>
                  <a:lnTo>
                    <a:pt x="7" y="0"/>
                  </a:lnTo>
                  <a:cubicBezTo>
                    <a:pt x="15" y="1"/>
                    <a:pt x="27" y="5"/>
                    <a:pt x="31" y="10"/>
                  </a:cubicBezTo>
                  <a:cubicBezTo>
                    <a:pt x="28" y="17"/>
                    <a:pt x="10" y="20"/>
                    <a:pt x="0" y="20"/>
                  </a:cubicBezTo>
                  <a:cubicBezTo>
                    <a:pt x="17" y="22"/>
                    <a:pt x="31" y="18"/>
                    <a:pt x="36" y="10"/>
                  </a:cubicBezTo>
                  <a:cubicBezTo>
                    <a:pt x="29" y="3"/>
                    <a:pt x="15" y="0"/>
                    <a:pt x="7" y="0"/>
                  </a:cubicBezTo>
                  <a:close/>
                </a:path>
              </a:pathLst>
            </a:custGeom>
            <a:solidFill>
              <a:srgbClr val="000000"/>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218" name="Freeform 1646">
              <a:extLst>
                <a:ext uri="{FF2B5EF4-FFF2-40B4-BE49-F238E27FC236}">
                  <a16:creationId xmlns:a16="http://schemas.microsoft.com/office/drawing/2014/main" id="{3B56447F-3B61-4F30-A1E9-3418440D68A4}"/>
                </a:ext>
              </a:extLst>
            </p:cNvPr>
            <p:cNvSpPr>
              <a:spLocks/>
            </p:cNvSpPr>
            <p:nvPr userDrawn="1"/>
          </p:nvSpPr>
          <p:spPr bwMode="auto">
            <a:xfrm>
              <a:off x="447" y="279"/>
              <a:ext cx="15" cy="11"/>
            </a:xfrm>
            <a:custGeom>
              <a:avLst/>
              <a:gdLst>
                <a:gd name="T0" fmla="*/ 0 w 35"/>
                <a:gd name="T1" fmla="*/ 3 h 23"/>
                <a:gd name="T2" fmla="*/ 0 w 35"/>
                <a:gd name="T3" fmla="*/ 3 h 23"/>
                <a:gd name="T4" fmla="*/ 30 w 35"/>
                <a:gd name="T5" fmla="*/ 6 h 23"/>
                <a:gd name="T6" fmla="*/ 1 w 35"/>
                <a:gd name="T7" fmla="*/ 23 h 23"/>
                <a:gd name="T8" fmla="*/ 35 w 35"/>
                <a:gd name="T9" fmla="*/ 4 h 23"/>
                <a:gd name="T10" fmla="*/ 0 w 35"/>
                <a:gd name="T11" fmla="*/ 3 h 23"/>
              </a:gdLst>
              <a:ahLst/>
              <a:cxnLst>
                <a:cxn ang="0">
                  <a:pos x="T0" y="T1"/>
                </a:cxn>
                <a:cxn ang="0">
                  <a:pos x="T2" y="T3"/>
                </a:cxn>
                <a:cxn ang="0">
                  <a:pos x="T4" y="T5"/>
                </a:cxn>
                <a:cxn ang="0">
                  <a:pos x="T6" y="T7"/>
                </a:cxn>
                <a:cxn ang="0">
                  <a:pos x="T8" y="T9"/>
                </a:cxn>
                <a:cxn ang="0">
                  <a:pos x="T10" y="T11"/>
                </a:cxn>
              </a:cxnLst>
              <a:rect l="0" t="0" r="r" b="b"/>
              <a:pathLst>
                <a:path w="35" h="23">
                  <a:moveTo>
                    <a:pt x="0" y="3"/>
                  </a:moveTo>
                  <a:lnTo>
                    <a:pt x="0" y="3"/>
                  </a:lnTo>
                  <a:cubicBezTo>
                    <a:pt x="9" y="2"/>
                    <a:pt x="21" y="2"/>
                    <a:pt x="30" y="6"/>
                  </a:cubicBezTo>
                  <a:cubicBezTo>
                    <a:pt x="27" y="11"/>
                    <a:pt x="15" y="20"/>
                    <a:pt x="1" y="23"/>
                  </a:cubicBezTo>
                  <a:cubicBezTo>
                    <a:pt x="12" y="22"/>
                    <a:pt x="32" y="14"/>
                    <a:pt x="35" y="4"/>
                  </a:cubicBezTo>
                  <a:cubicBezTo>
                    <a:pt x="26" y="0"/>
                    <a:pt x="6" y="0"/>
                    <a:pt x="0" y="3"/>
                  </a:cubicBezTo>
                  <a:close/>
                </a:path>
              </a:pathLst>
            </a:custGeom>
            <a:solidFill>
              <a:srgbClr val="000000"/>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219" name="Freeform 1647">
              <a:extLst>
                <a:ext uri="{FF2B5EF4-FFF2-40B4-BE49-F238E27FC236}">
                  <a16:creationId xmlns:a16="http://schemas.microsoft.com/office/drawing/2014/main" id="{9DE92B67-8912-4EFE-8559-E3B1A0A376A8}"/>
                </a:ext>
              </a:extLst>
            </p:cNvPr>
            <p:cNvSpPr>
              <a:spLocks/>
            </p:cNvSpPr>
            <p:nvPr userDrawn="1"/>
          </p:nvSpPr>
          <p:spPr bwMode="auto">
            <a:xfrm>
              <a:off x="420" y="281"/>
              <a:ext cx="9" cy="9"/>
            </a:xfrm>
            <a:custGeom>
              <a:avLst/>
              <a:gdLst>
                <a:gd name="T0" fmla="*/ 0 w 20"/>
                <a:gd name="T1" fmla="*/ 3 h 19"/>
                <a:gd name="T2" fmla="*/ 0 w 20"/>
                <a:gd name="T3" fmla="*/ 3 h 19"/>
                <a:gd name="T4" fmla="*/ 17 w 20"/>
                <a:gd name="T5" fmla="*/ 9 h 19"/>
                <a:gd name="T6" fmla="*/ 4 w 20"/>
                <a:gd name="T7" fmla="*/ 19 h 19"/>
                <a:gd name="T8" fmla="*/ 20 w 20"/>
                <a:gd name="T9" fmla="*/ 8 h 19"/>
                <a:gd name="T10" fmla="*/ 0 w 20"/>
                <a:gd name="T11" fmla="*/ 3 h 19"/>
              </a:gdLst>
              <a:ahLst/>
              <a:cxnLst>
                <a:cxn ang="0">
                  <a:pos x="T0" y="T1"/>
                </a:cxn>
                <a:cxn ang="0">
                  <a:pos x="T2" y="T3"/>
                </a:cxn>
                <a:cxn ang="0">
                  <a:pos x="T4" y="T5"/>
                </a:cxn>
                <a:cxn ang="0">
                  <a:pos x="T6" y="T7"/>
                </a:cxn>
                <a:cxn ang="0">
                  <a:pos x="T8" y="T9"/>
                </a:cxn>
                <a:cxn ang="0">
                  <a:pos x="T10" y="T11"/>
                </a:cxn>
              </a:cxnLst>
              <a:rect l="0" t="0" r="r" b="b"/>
              <a:pathLst>
                <a:path w="20" h="19">
                  <a:moveTo>
                    <a:pt x="0" y="3"/>
                  </a:moveTo>
                  <a:lnTo>
                    <a:pt x="0" y="3"/>
                  </a:lnTo>
                  <a:cubicBezTo>
                    <a:pt x="9" y="2"/>
                    <a:pt x="15" y="5"/>
                    <a:pt x="17" y="9"/>
                  </a:cubicBezTo>
                  <a:cubicBezTo>
                    <a:pt x="15" y="14"/>
                    <a:pt x="9" y="18"/>
                    <a:pt x="4" y="19"/>
                  </a:cubicBezTo>
                  <a:cubicBezTo>
                    <a:pt x="11" y="19"/>
                    <a:pt x="18" y="14"/>
                    <a:pt x="20" y="8"/>
                  </a:cubicBezTo>
                  <a:cubicBezTo>
                    <a:pt x="17" y="3"/>
                    <a:pt x="7" y="0"/>
                    <a:pt x="0" y="3"/>
                  </a:cubicBezTo>
                  <a:close/>
                </a:path>
              </a:pathLst>
            </a:custGeom>
            <a:solidFill>
              <a:srgbClr val="000000"/>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220" name="Freeform 1648">
              <a:extLst>
                <a:ext uri="{FF2B5EF4-FFF2-40B4-BE49-F238E27FC236}">
                  <a16:creationId xmlns:a16="http://schemas.microsoft.com/office/drawing/2014/main" id="{856E652B-AD7E-479A-A742-8C3D71F14891}"/>
                </a:ext>
              </a:extLst>
            </p:cNvPr>
            <p:cNvSpPr>
              <a:spLocks/>
            </p:cNvSpPr>
            <p:nvPr userDrawn="1"/>
          </p:nvSpPr>
          <p:spPr bwMode="auto">
            <a:xfrm>
              <a:off x="401" y="284"/>
              <a:ext cx="7" cy="9"/>
            </a:xfrm>
            <a:custGeom>
              <a:avLst/>
              <a:gdLst>
                <a:gd name="T0" fmla="*/ 0 w 15"/>
                <a:gd name="T1" fmla="*/ 2 h 19"/>
                <a:gd name="T2" fmla="*/ 0 w 15"/>
                <a:gd name="T3" fmla="*/ 2 h 19"/>
                <a:gd name="T4" fmla="*/ 12 w 15"/>
                <a:gd name="T5" fmla="*/ 8 h 19"/>
                <a:gd name="T6" fmla="*/ 4 w 15"/>
                <a:gd name="T7" fmla="*/ 19 h 19"/>
                <a:gd name="T8" fmla="*/ 15 w 15"/>
                <a:gd name="T9" fmla="*/ 8 h 19"/>
                <a:gd name="T10" fmla="*/ 0 w 15"/>
                <a:gd name="T11" fmla="*/ 2 h 19"/>
              </a:gdLst>
              <a:ahLst/>
              <a:cxnLst>
                <a:cxn ang="0">
                  <a:pos x="T0" y="T1"/>
                </a:cxn>
                <a:cxn ang="0">
                  <a:pos x="T2" y="T3"/>
                </a:cxn>
                <a:cxn ang="0">
                  <a:pos x="T4" y="T5"/>
                </a:cxn>
                <a:cxn ang="0">
                  <a:pos x="T6" y="T7"/>
                </a:cxn>
                <a:cxn ang="0">
                  <a:pos x="T8" y="T9"/>
                </a:cxn>
                <a:cxn ang="0">
                  <a:pos x="T10" y="T11"/>
                </a:cxn>
              </a:cxnLst>
              <a:rect l="0" t="0" r="r" b="b"/>
              <a:pathLst>
                <a:path w="15" h="19">
                  <a:moveTo>
                    <a:pt x="0" y="2"/>
                  </a:moveTo>
                  <a:lnTo>
                    <a:pt x="0" y="2"/>
                  </a:lnTo>
                  <a:cubicBezTo>
                    <a:pt x="5" y="2"/>
                    <a:pt x="9" y="5"/>
                    <a:pt x="12" y="8"/>
                  </a:cubicBezTo>
                  <a:cubicBezTo>
                    <a:pt x="11" y="12"/>
                    <a:pt x="9" y="17"/>
                    <a:pt x="4" y="19"/>
                  </a:cubicBezTo>
                  <a:cubicBezTo>
                    <a:pt x="10" y="18"/>
                    <a:pt x="13" y="13"/>
                    <a:pt x="15" y="8"/>
                  </a:cubicBezTo>
                  <a:cubicBezTo>
                    <a:pt x="12" y="5"/>
                    <a:pt x="7" y="0"/>
                    <a:pt x="0" y="2"/>
                  </a:cubicBezTo>
                  <a:close/>
                </a:path>
              </a:pathLst>
            </a:custGeom>
            <a:solidFill>
              <a:srgbClr val="000000"/>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221" name="Freeform 1649">
              <a:extLst>
                <a:ext uri="{FF2B5EF4-FFF2-40B4-BE49-F238E27FC236}">
                  <a16:creationId xmlns:a16="http://schemas.microsoft.com/office/drawing/2014/main" id="{418D7090-F779-4D54-998F-186231F8FC56}"/>
                </a:ext>
              </a:extLst>
            </p:cNvPr>
            <p:cNvSpPr>
              <a:spLocks/>
            </p:cNvSpPr>
            <p:nvPr userDrawn="1"/>
          </p:nvSpPr>
          <p:spPr bwMode="auto">
            <a:xfrm>
              <a:off x="423" y="305"/>
              <a:ext cx="10" cy="3"/>
            </a:xfrm>
            <a:custGeom>
              <a:avLst/>
              <a:gdLst>
                <a:gd name="T0" fmla="*/ 21 w 21"/>
                <a:gd name="T1" fmla="*/ 6 h 6"/>
                <a:gd name="T2" fmla="*/ 21 w 21"/>
                <a:gd name="T3" fmla="*/ 6 h 6"/>
                <a:gd name="T4" fmla="*/ 0 w 21"/>
                <a:gd name="T5" fmla="*/ 0 h 6"/>
                <a:gd name="T6" fmla="*/ 0 w 21"/>
                <a:gd name="T7" fmla="*/ 2 h 6"/>
                <a:gd name="T8" fmla="*/ 21 w 21"/>
                <a:gd name="T9" fmla="*/ 6 h 6"/>
              </a:gdLst>
              <a:ahLst/>
              <a:cxnLst>
                <a:cxn ang="0">
                  <a:pos x="T0" y="T1"/>
                </a:cxn>
                <a:cxn ang="0">
                  <a:pos x="T2" y="T3"/>
                </a:cxn>
                <a:cxn ang="0">
                  <a:pos x="T4" y="T5"/>
                </a:cxn>
                <a:cxn ang="0">
                  <a:pos x="T6" y="T7"/>
                </a:cxn>
                <a:cxn ang="0">
                  <a:pos x="T8" y="T9"/>
                </a:cxn>
              </a:cxnLst>
              <a:rect l="0" t="0" r="r" b="b"/>
              <a:pathLst>
                <a:path w="21" h="6">
                  <a:moveTo>
                    <a:pt x="21" y="6"/>
                  </a:moveTo>
                  <a:lnTo>
                    <a:pt x="21" y="6"/>
                  </a:lnTo>
                  <a:cubicBezTo>
                    <a:pt x="11" y="3"/>
                    <a:pt x="5" y="1"/>
                    <a:pt x="0" y="0"/>
                  </a:cubicBezTo>
                  <a:lnTo>
                    <a:pt x="0" y="2"/>
                  </a:lnTo>
                  <a:cubicBezTo>
                    <a:pt x="6" y="4"/>
                    <a:pt x="12" y="4"/>
                    <a:pt x="21" y="6"/>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222" name="Freeform 1650">
              <a:extLst>
                <a:ext uri="{FF2B5EF4-FFF2-40B4-BE49-F238E27FC236}">
                  <a16:creationId xmlns:a16="http://schemas.microsoft.com/office/drawing/2014/main" id="{9811C920-F310-4D7A-8382-3AC53429DF36}"/>
                </a:ext>
              </a:extLst>
            </p:cNvPr>
            <p:cNvSpPr>
              <a:spLocks/>
            </p:cNvSpPr>
            <p:nvPr userDrawn="1"/>
          </p:nvSpPr>
          <p:spPr bwMode="auto">
            <a:xfrm>
              <a:off x="442" y="307"/>
              <a:ext cx="13" cy="9"/>
            </a:xfrm>
            <a:custGeom>
              <a:avLst/>
              <a:gdLst>
                <a:gd name="T0" fmla="*/ 6 w 29"/>
                <a:gd name="T1" fmla="*/ 0 h 21"/>
                <a:gd name="T2" fmla="*/ 6 w 29"/>
                <a:gd name="T3" fmla="*/ 0 h 21"/>
                <a:gd name="T4" fmla="*/ 25 w 29"/>
                <a:gd name="T5" fmla="*/ 13 h 21"/>
                <a:gd name="T6" fmla="*/ 0 w 29"/>
                <a:gd name="T7" fmla="*/ 17 h 21"/>
                <a:gd name="T8" fmla="*/ 29 w 29"/>
                <a:gd name="T9" fmla="*/ 14 h 21"/>
                <a:gd name="T10" fmla="*/ 6 w 29"/>
                <a:gd name="T11" fmla="*/ 0 h 21"/>
              </a:gdLst>
              <a:ahLst/>
              <a:cxnLst>
                <a:cxn ang="0">
                  <a:pos x="T0" y="T1"/>
                </a:cxn>
                <a:cxn ang="0">
                  <a:pos x="T2" y="T3"/>
                </a:cxn>
                <a:cxn ang="0">
                  <a:pos x="T4" y="T5"/>
                </a:cxn>
                <a:cxn ang="0">
                  <a:pos x="T6" y="T7"/>
                </a:cxn>
                <a:cxn ang="0">
                  <a:pos x="T8" y="T9"/>
                </a:cxn>
                <a:cxn ang="0">
                  <a:pos x="T10" y="T11"/>
                </a:cxn>
              </a:cxnLst>
              <a:rect l="0" t="0" r="r" b="b"/>
              <a:pathLst>
                <a:path w="29" h="21">
                  <a:moveTo>
                    <a:pt x="6" y="0"/>
                  </a:moveTo>
                  <a:lnTo>
                    <a:pt x="6" y="0"/>
                  </a:lnTo>
                  <a:cubicBezTo>
                    <a:pt x="14" y="1"/>
                    <a:pt x="21" y="7"/>
                    <a:pt x="25" y="13"/>
                  </a:cubicBezTo>
                  <a:cubicBezTo>
                    <a:pt x="17" y="20"/>
                    <a:pt x="6" y="18"/>
                    <a:pt x="0" y="17"/>
                  </a:cubicBezTo>
                  <a:cubicBezTo>
                    <a:pt x="8" y="20"/>
                    <a:pt x="20" y="21"/>
                    <a:pt x="29" y="14"/>
                  </a:cubicBezTo>
                  <a:cubicBezTo>
                    <a:pt x="24" y="5"/>
                    <a:pt x="14" y="0"/>
                    <a:pt x="6" y="0"/>
                  </a:cubicBezTo>
                  <a:close/>
                </a:path>
              </a:pathLst>
            </a:custGeom>
            <a:solidFill>
              <a:srgbClr val="000000"/>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223" name="Freeform 1651">
              <a:extLst>
                <a:ext uri="{FF2B5EF4-FFF2-40B4-BE49-F238E27FC236}">
                  <a16:creationId xmlns:a16="http://schemas.microsoft.com/office/drawing/2014/main" id="{4536BACD-F293-4B76-8F56-8DF2FD34C90E}"/>
                </a:ext>
              </a:extLst>
            </p:cNvPr>
            <p:cNvSpPr>
              <a:spLocks/>
            </p:cNvSpPr>
            <p:nvPr userDrawn="1"/>
          </p:nvSpPr>
          <p:spPr bwMode="auto">
            <a:xfrm>
              <a:off x="366" y="428"/>
              <a:ext cx="10" cy="14"/>
            </a:xfrm>
            <a:custGeom>
              <a:avLst/>
              <a:gdLst>
                <a:gd name="T0" fmla="*/ 12 w 24"/>
                <a:gd name="T1" fmla="*/ 2 h 31"/>
                <a:gd name="T2" fmla="*/ 12 w 24"/>
                <a:gd name="T3" fmla="*/ 2 h 31"/>
                <a:gd name="T4" fmla="*/ 0 w 24"/>
                <a:gd name="T5" fmla="*/ 31 h 31"/>
                <a:gd name="T6" fmla="*/ 14 w 24"/>
                <a:gd name="T7" fmla="*/ 3 h 31"/>
                <a:gd name="T8" fmla="*/ 24 w 24"/>
                <a:gd name="T9" fmla="*/ 8 h 31"/>
                <a:gd name="T10" fmla="*/ 12 w 24"/>
                <a:gd name="T11" fmla="*/ 2 h 31"/>
              </a:gdLst>
              <a:ahLst/>
              <a:cxnLst>
                <a:cxn ang="0">
                  <a:pos x="T0" y="T1"/>
                </a:cxn>
                <a:cxn ang="0">
                  <a:pos x="T2" y="T3"/>
                </a:cxn>
                <a:cxn ang="0">
                  <a:pos x="T4" y="T5"/>
                </a:cxn>
                <a:cxn ang="0">
                  <a:pos x="T6" y="T7"/>
                </a:cxn>
                <a:cxn ang="0">
                  <a:pos x="T8" y="T9"/>
                </a:cxn>
                <a:cxn ang="0">
                  <a:pos x="T10" y="T11"/>
                </a:cxn>
              </a:cxnLst>
              <a:rect l="0" t="0" r="r" b="b"/>
              <a:pathLst>
                <a:path w="24" h="31">
                  <a:moveTo>
                    <a:pt x="12" y="2"/>
                  </a:moveTo>
                  <a:lnTo>
                    <a:pt x="12" y="2"/>
                  </a:lnTo>
                  <a:cubicBezTo>
                    <a:pt x="13" y="8"/>
                    <a:pt x="13" y="26"/>
                    <a:pt x="0" y="31"/>
                  </a:cubicBezTo>
                  <a:cubicBezTo>
                    <a:pt x="13" y="28"/>
                    <a:pt x="16" y="13"/>
                    <a:pt x="14" y="3"/>
                  </a:cubicBezTo>
                  <a:cubicBezTo>
                    <a:pt x="16" y="3"/>
                    <a:pt x="20" y="5"/>
                    <a:pt x="24" y="8"/>
                  </a:cubicBezTo>
                  <a:cubicBezTo>
                    <a:pt x="22" y="3"/>
                    <a:pt x="18" y="0"/>
                    <a:pt x="12" y="2"/>
                  </a:cubicBezTo>
                  <a:close/>
                </a:path>
              </a:pathLst>
            </a:custGeom>
            <a:solidFill>
              <a:srgbClr val="000000"/>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224" name="Freeform 1652">
              <a:extLst>
                <a:ext uri="{FF2B5EF4-FFF2-40B4-BE49-F238E27FC236}">
                  <a16:creationId xmlns:a16="http://schemas.microsoft.com/office/drawing/2014/main" id="{DB86C042-894C-400A-853E-2F71023C3C41}"/>
                </a:ext>
              </a:extLst>
            </p:cNvPr>
            <p:cNvSpPr>
              <a:spLocks/>
            </p:cNvSpPr>
            <p:nvPr userDrawn="1"/>
          </p:nvSpPr>
          <p:spPr bwMode="auto">
            <a:xfrm>
              <a:off x="373" y="424"/>
              <a:ext cx="8" cy="9"/>
            </a:xfrm>
            <a:custGeom>
              <a:avLst/>
              <a:gdLst>
                <a:gd name="T0" fmla="*/ 0 w 18"/>
                <a:gd name="T1" fmla="*/ 0 h 21"/>
                <a:gd name="T2" fmla="*/ 0 w 18"/>
                <a:gd name="T3" fmla="*/ 0 h 21"/>
                <a:gd name="T4" fmla="*/ 14 w 18"/>
                <a:gd name="T5" fmla="*/ 21 h 21"/>
                <a:gd name="T6" fmla="*/ 0 w 18"/>
                <a:gd name="T7" fmla="*/ 0 h 21"/>
              </a:gdLst>
              <a:ahLst/>
              <a:cxnLst>
                <a:cxn ang="0">
                  <a:pos x="T0" y="T1"/>
                </a:cxn>
                <a:cxn ang="0">
                  <a:pos x="T2" y="T3"/>
                </a:cxn>
                <a:cxn ang="0">
                  <a:pos x="T4" y="T5"/>
                </a:cxn>
                <a:cxn ang="0">
                  <a:pos x="T6" y="T7"/>
                </a:cxn>
              </a:cxnLst>
              <a:rect l="0" t="0" r="r" b="b"/>
              <a:pathLst>
                <a:path w="18" h="21">
                  <a:moveTo>
                    <a:pt x="0" y="0"/>
                  </a:moveTo>
                  <a:lnTo>
                    <a:pt x="0" y="0"/>
                  </a:lnTo>
                  <a:cubicBezTo>
                    <a:pt x="14" y="4"/>
                    <a:pt x="14" y="15"/>
                    <a:pt x="14" y="21"/>
                  </a:cubicBezTo>
                  <a:cubicBezTo>
                    <a:pt x="18" y="9"/>
                    <a:pt x="11" y="2"/>
                    <a:pt x="0" y="0"/>
                  </a:cubicBezTo>
                  <a:close/>
                </a:path>
              </a:pathLst>
            </a:custGeom>
            <a:solidFill>
              <a:srgbClr val="000000"/>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225" name="Freeform 1653">
              <a:extLst>
                <a:ext uri="{FF2B5EF4-FFF2-40B4-BE49-F238E27FC236}">
                  <a16:creationId xmlns:a16="http://schemas.microsoft.com/office/drawing/2014/main" id="{B5D8C9E7-BD04-4011-A410-28CEB879C7F1}"/>
                </a:ext>
              </a:extLst>
            </p:cNvPr>
            <p:cNvSpPr>
              <a:spLocks/>
            </p:cNvSpPr>
            <p:nvPr userDrawn="1"/>
          </p:nvSpPr>
          <p:spPr bwMode="auto">
            <a:xfrm>
              <a:off x="370" y="418"/>
              <a:ext cx="4" cy="1"/>
            </a:xfrm>
            <a:custGeom>
              <a:avLst/>
              <a:gdLst>
                <a:gd name="T0" fmla="*/ 5 w 10"/>
                <a:gd name="T1" fmla="*/ 0 h 2"/>
                <a:gd name="T2" fmla="*/ 5 w 10"/>
                <a:gd name="T3" fmla="*/ 0 h 2"/>
                <a:gd name="T4" fmla="*/ 6 w 10"/>
                <a:gd name="T5" fmla="*/ 2 h 2"/>
                <a:gd name="T6" fmla="*/ 10 w 10"/>
                <a:gd name="T7" fmla="*/ 1 h 2"/>
                <a:gd name="T8" fmla="*/ 5 w 10"/>
                <a:gd name="T9" fmla="*/ 0 h 2"/>
              </a:gdLst>
              <a:ahLst/>
              <a:cxnLst>
                <a:cxn ang="0">
                  <a:pos x="T0" y="T1"/>
                </a:cxn>
                <a:cxn ang="0">
                  <a:pos x="T2" y="T3"/>
                </a:cxn>
                <a:cxn ang="0">
                  <a:pos x="T4" y="T5"/>
                </a:cxn>
                <a:cxn ang="0">
                  <a:pos x="T6" y="T7"/>
                </a:cxn>
                <a:cxn ang="0">
                  <a:pos x="T8" y="T9"/>
                </a:cxn>
              </a:cxnLst>
              <a:rect l="0" t="0" r="r" b="b"/>
              <a:pathLst>
                <a:path w="10" h="2">
                  <a:moveTo>
                    <a:pt x="5" y="0"/>
                  </a:moveTo>
                  <a:lnTo>
                    <a:pt x="5" y="0"/>
                  </a:lnTo>
                  <a:cubicBezTo>
                    <a:pt x="0" y="0"/>
                    <a:pt x="5" y="2"/>
                    <a:pt x="6" y="2"/>
                  </a:cubicBezTo>
                  <a:cubicBezTo>
                    <a:pt x="9" y="2"/>
                    <a:pt x="10" y="1"/>
                    <a:pt x="10" y="1"/>
                  </a:cubicBezTo>
                  <a:cubicBezTo>
                    <a:pt x="8" y="1"/>
                    <a:pt x="6" y="0"/>
                    <a:pt x="5" y="0"/>
                  </a:cubicBezTo>
                  <a:close/>
                </a:path>
              </a:pathLst>
            </a:custGeom>
            <a:solidFill>
              <a:srgbClr val="000000"/>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226" name="Freeform 1654">
              <a:extLst>
                <a:ext uri="{FF2B5EF4-FFF2-40B4-BE49-F238E27FC236}">
                  <a16:creationId xmlns:a16="http://schemas.microsoft.com/office/drawing/2014/main" id="{E4611212-8527-4AAE-9E37-F86973258518}"/>
                </a:ext>
              </a:extLst>
            </p:cNvPr>
            <p:cNvSpPr>
              <a:spLocks/>
            </p:cNvSpPr>
            <p:nvPr userDrawn="1"/>
          </p:nvSpPr>
          <p:spPr bwMode="auto">
            <a:xfrm>
              <a:off x="375" y="413"/>
              <a:ext cx="6" cy="8"/>
            </a:xfrm>
            <a:custGeom>
              <a:avLst/>
              <a:gdLst>
                <a:gd name="T0" fmla="*/ 10 w 14"/>
                <a:gd name="T1" fmla="*/ 0 h 16"/>
                <a:gd name="T2" fmla="*/ 10 w 14"/>
                <a:gd name="T3" fmla="*/ 0 h 16"/>
                <a:gd name="T4" fmla="*/ 0 w 14"/>
                <a:gd name="T5" fmla="*/ 15 h 16"/>
                <a:gd name="T6" fmla="*/ 10 w 14"/>
                <a:gd name="T7" fmla="*/ 0 h 16"/>
              </a:gdLst>
              <a:ahLst/>
              <a:cxnLst>
                <a:cxn ang="0">
                  <a:pos x="T0" y="T1"/>
                </a:cxn>
                <a:cxn ang="0">
                  <a:pos x="T2" y="T3"/>
                </a:cxn>
                <a:cxn ang="0">
                  <a:pos x="T4" y="T5"/>
                </a:cxn>
                <a:cxn ang="0">
                  <a:pos x="T6" y="T7"/>
                </a:cxn>
              </a:cxnLst>
              <a:rect l="0" t="0" r="r" b="b"/>
              <a:pathLst>
                <a:path w="14" h="16">
                  <a:moveTo>
                    <a:pt x="10" y="0"/>
                  </a:moveTo>
                  <a:lnTo>
                    <a:pt x="10" y="0"/>
                  </a:lnTo>
                  <a:cubicBezTo>
                    <a:pt x="10" y="5"/>
                    <a:pt x="8" y="12"/>
                    <a:pt x="0" y="15"/>
                  </a:cubicBezTo>
                  <a:cubicBezTo>
                    <a:pt x="7" y="16"/>
                    <a:pt x="14" y="8"/>
                    <a:pt x="10" y="0"/>
                  </a:cubicBezTo>
                  <a:close/>
                </a:path>
              </a:pathLst>
            </a:custGeom>
            <a:solidFill>
              <a:srgbClr val="000000"/>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227" name="Freeform 1655">
              <a:extLst>
                <a:ext uri="{FF2B5EF4-FFF2-40B4-BE49-F238E27FC236}">
                  <a16:creationId xmlns:a16="http://schemas.microsoft.com/office/drawing/2014/main" id="{8251C10F-ED07-48A9-B08E-7DF09FB72A57}"/>
                </a:ext>
              </a:extLst>
            </p:cNvPr>
            <p:cNvSpPr>
              <a:spLocks/>
            </p:cNvSpPr>
            <p:nvPr userDrawn="1"/>
          </p:nvSpPr>
          <p:spPr bwMode="auto">
            <a:xfrm>
              <a:off x="339" y="407"/>
              <a:ext cx="13" cy="37"/>
            </a:xfrm>
            <a:custGeom>
              <a:avLst/>
              <a:gdLst>
                <a:gd name="T0" fmla="*/ 0 w 29"/>
                <a:gd name="T1" fmla="*/ 0 h 83"/>
                <a:gd name="T2" fmla="*/ 0 w 29"/>
                <a:gd name="T3" fmla="*/ 0 h 83"/>
                <a:gd name="T4" fmla="*/ 22 w 29"/>
                <a:gd name="T5" fmla="*/ 45 h 83"/>
                <a:gd name="T6" fmla="*/ 12 w 29"/>
                <a:gd name="T7" fmla="*/ 83 h 83"/>
                <a:gd name="T8" fmla="*/ 24 w 29"/>
                <a:gd name="T9" fmla="*/ 45 h 83"/>
                <a:gd name="T10" fmla="*/ 0 w 29"/>
                <a:gd name="T11" fmla="*/ 0 h 83"/>
              </a:gdLst>
              <a:ahLst/>
              <a:cxnLst>
                <a:cxn ang="0">
                  <a:pos x="T0" y="T1"/>
                </a:cxn>
                <a:cxn ang="0">
                  <a:pos x="T2" y="T3"/>
                </a:cxn>
                <a:cxn ang="0">
                  <a:pos x="T4" y="T5"/>
                </a:cxn>
                <a:cxn ang="0">
                  <a:pos x="T6" y="T7"/>
                </a:cxn>
                <a:cxn ang="0">
                  <a:pos x="T8" y="T9"/>
                </a:cxn>
                <a:cxn ang="0">
                  <a:pos x="T10" y="T11"/>
                </a:cxn>
              </a:cxnLst>
              <a:rect l="0" t="0" r="r" b="b"/>
              <a:pathLst>
                <a:path w="29" h="83">
                  <a:moveTo>
                    <a:pt x="0" y="0"/>
                  </a:moveTo>
                  <a:lnTo>
                    <a:pt x="0" y="0"/>
                  </a:lnTo>
                  <a:cubicBezTo>
                    <a:pt x="6" y="12"/>
                    <a:pt x="19" y="28"/>
                    <a:pt x="22" y="45"/>
                  </a:cubicBezTo>
                  <a:cubicBezTo>
                    <a:pt x="26" y="61"/>
                    <a:pt x="21" y="77"/>
                    <a:pt x="12" y="83"/>
                  </a:cubicBezTo>
                  <a:cubicBezTo>
                    <a:pt x="21" y="78"/>
                    <a:pt x="29" y="64"/>
                    <a:pt x="24" y="45"/>
                  </a:cubicBezTo>
                  <a:cubicBezTo>
                    <a:pt x="20" y="28"/>
                    <a:pt x="9" y="14"/>
                    <a:pt x="0" y="0"/>
                  </a:cubicBezTo>
                  <a:close/>
                </a:path>
              </a:pathLst>
            </a:custGeom>
            <a:solidFill>
              <a:srgbClr val="000000"/>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228" name="Freeform 1656">
              <a:extLst>
                <a:ext uri="{FF2B5EF4-FFF2-40B4-BE49-F238E27FC236}">
                  <a16:creationId xmlns:a16="http://schemas.microsoft.com/office/drawing/2014/main" id="{F59ACF2F-7C3E-40D1-8D13-5F89A3F0882A}"/>
                </a:ext>
              </a:extLst>
            </p:cNvPr>
            <p:cNvSpPr>
              <a:spLocks/>
            </p:cNvSpPr>
            <p:nvPr userDrawn="1"/>
          </p:nvSpPr>
          <p:spPr bwMode="auto">
            <a:xfrm>
              <a:off x="345" y="403"/>
              <a:ext cx="27" cy="36"/>
            </a:xfrm>
            <a:custGeom>
              <a:avLst/>
              <a:gdLst>
                <a:gd name="T0" fmla="*/ 0 w 59"/>
                <a:gd name="T1" fmla="*/ 0 h 80"/>
                <a:gd name="T2" fmla="*/ 0 w 59"/>
                <a:gd name="T3" fmla="*/ 0 h 80"/>
                <a:gd name="T4" fmla="*/ 25 w 59"/>
                <a:gd name="T5" fmla="*/ 16 h 80"/>
                <a:gd name="T6" fmla="*/ 51 w 59"/>
                <a:gd name="T7" fmla="*/ 59 h 80"/>
                <a:gd name="T8" fmla="*/ 34 w 59"/>
                <a:gd name="T9" fmla="*/ 78 h 80"/>
                <a:gd name="T10" fmla="*/ 50 w 59"/>
                <a:gd name="T11" fmla="*/ 71 h 80"/>
                <a:gd name="T12" fmla="*/ 32 w 59"/>
                <a:gd name="T13" fmla="*/ 18 h 80"/>
                <a:gd name="T14" fmla="*/ 0 w 59"/>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80">
                  <a:moveTo>
                    <a:pt x="0" y="0"/>
                  </a:moveTo>
                  <a:lnTo>
                    <a:pt x="0" y="0"/>
                  </a:lnTo>
                  <a:cubicBezTo>
                    <a:pt x="7" y="6"/>
                    <a:pt x="20" y="13"/>
                    <a:pt x="25" y="16"/>
                  </a:cubicBezTo>
                  <a:cubicBezTo>
                    <a:pt x="35" y="23"/>
                    <a:pt x="53" y="36"/>
                    <a:pt x="51" y="59"/>
                  </a:cubicBezTo>
                  <a:cubicBezTo>
                    <a:pt x="49" y="78"/>
                    <a:pt x="39" y="78"/>
                    <a:pt x="34" y="78"/>
                  </a:cubicBezTo>
                  <a:cubicBezTo>
                    <a:pt x="41" y="80"/>
                    <a:pt x="47" y="77"/>
                    <a:pt x="50" y="71"/>
                  </a:cubicBezTo>
                  <a:cubicBezTo>
                    <a:pt x="59" y="54"/>
                    <a:pt x="51" y="31"/>
                    <a:pt x="32" y="18"/>
                  </a:cubicBezTo>
                  <a:cubicBezTo>
                    <a:pt x="23" y="12"/>
                    <a:pt x="12" y="7"/>
                    <a:pt x="0" y="0"/>
                  </a:cubicBezTo>
                  <a:close/>
                </a:path>
              </a:pathLst>
            </a:custGeom>
            <a:solidFill>
              <a:srgbClr val="000000"/>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229" name="Freeform 1657">
              <a:extLst>
                <a:ext uri="{FF2B5EF4-FFF2-40B4-BE49-F238E27FC236}">
                  <a16:creationId xmlns:a16="http://schemas.microsoft.com/office/drawing/2014/main" id="{46EB0E3E-470F-4C25-B377-5F8E7B5AD071}"/>
                </a:ext>
              </a:extLst>
            </p:cNvPr>
            <p:cNvSpPr>
              <a:spLocks/>
            </p:cNvSpPr>
            <p:nvPr userDrawn="1"/>
          </p:nvSpPr>
          <p:spPr bwMode="auto">
            <a:xfrm>
              <a:off x="354" y="424"/>
              <a:ext cx="8" cy="4"/>
            </a:xfrm>
            <a:custGeom>
              <a:avLst/>
              <a:gdLst>
                <a:gd name="T0" fmla="*/ 18 w 18"/>
                <a:gd name="T1" fmla="*/ 0 h 9"/>
                <a:gd name="T2" fmla="*/ 18 w 18"/>
                <a:gd name="T3" fmla="*/ 0 h 9"/>
                <a:gd name="T4" fmla="*/ 0 w 18"/>
                <a:gd name="T5" fmla="*/ 4 h 9"/>
                <a:gd name="T6" fmla="*/ 18 w 18"/>
                <a:gd name="T7" fmla="*/ 0 h 9"/>
              </a:gdLst>
              <a:ahLst/>
              <a:cxnLst>
                <a:cxn ang="0">
                  <a:pos x="T0" y="T1"/>
                </a:cxn>
                <a:cxn ang="0">
                  <a:pos x="T2" y="T3"/>
                </a:cxn>
                <a:cxn ang="0">
                  <a:pos x="T4" y="T5"/>
                </a:cxn>
                <a:cxn ang="0">
                  <a:pos x="T6" y="T7"/>
                </a:cxn>
              </a:cxnLst>
              <a:rect l="0" t="0" r="r" b="b"/>
              <a:pathLst>
                <a:path w="18" h="9">
                  <a:moveTo>
                    <a:pt x="18" y="0"/>
                  </a:moveTo>
                  <a:lnTo>
                    <a:pt x="18" y="0"/>
                  </a:lnTo>
                  <a:cubicBezTo>
                    <a:pt x="15" y="4"/>
                    <a:pt x="6" y="6"/>
                    <a:pt x="0" y="4"/>
                  </a:cubicBezTo>
                  <a:cubicBezTo>
                    <a:pt x="5" y="9"/>
                    <a:pt x="15" y="7"/>
                    <a:pt x="18" y="0"/>
                  </a:cubicBezTo>
                  <a:close/>
                </a:path>
              </a:pathLst>
            </a:custGeom>
            <a:solidFill>
              <a:srgbClr val="000000"/>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230" name="Freeform 1658">
              <a:extLst>
                <a:ext uri="{FF2B5EF4-FFF2-40B4-BE49-F238E27FC236}">
                  <a16:creationId xmlns:a16="http://schemas.microsoft.com/office/drawing/2014/main" id="{CDD381C9-EC52-4ADF-BD99-BB0A508622B6}"/>
                </a:ext>
              </a:extLst>
            </p:cNvPr>
            <p:cNvSpPr>
              <a:spLocks/>
            </p:cNvSpPr>
            <p:nvPr userDrawn="1"/>
          </p:nvSpPr>
          <p:spPr bwMode="auto">
            <a:xfrm>
              <a:off x="350" y="368"/>
              <a:ext cx="2" cy="2"/>
            </a:xfrm>
            <a:custGeom>
              <a:avLst/>
              <a:gdLst>
                <a:gd name="T0" fmla="*/ 4 w 4"/>
                <a:gd name="T1" fmla="*/ 0 h 5"/>
                <a:gd name="T2" fmla="*/ 4 w 4"/>
                <a:gd name="T3" fmla="*/ 0 h 5"/>
                <a:gd name="T4" fmla="*/ 2 w 4"/>
                <a:gd name="T5" fmla="*/ 0 h 5"/>
                <a:gd name="T6" fmla="*/ 0 w 4"/>
                <a:gd name="T7" fmla="*/ 5 h 5"/>
                <a:gd name="T8" fmla="*/ 4 w 4"/>
                <a:gd name="T9" fmla="*/ 0 h 5"/>
              </a:gdLst>
              <a:ahLst/>
              <a:cxnLst>
                <a:cxn ang="0">
                  <a:pos x="T0" y="T1"/>
                </a:cxn>
                <a:cxn ang="0">
                  <a:pos x="T2" y="T3"/>
                </a:cxn>
                <a:cxn ang="0">
                  <a:pos x="T4" y="T5"/>
                </a:cxn>
                <a:cxn ang="0">
                  <a:pos x="T6" y="T7"/>
                </a:cxn>
                <a:cxn ang="0">
                  <a:pos x="T8" y="T9"/>
                </a:cxn>
              </a:cxnLst>
              <a:rect l="0" t="0" r="r" b="b"/>
              <a:pathLst>
                <a:path w="4" h="5">
                  <a:moveTo>
                    <a:pt x="4" y="0"/>
                  </a:moveTo>
                  <a:lnTo>
                    <a:pt x="4" y="0"/>
                  </a:lnTo>
                  <a:lnTo>
                    <a:pt x="2" y="0"/>
                  </a:lnTo>
                  <a:lnTo>
                    <a:pt x="0" y="5"/>
                  </a:lnTo>
                  <a:lnTo>
                    <a:pt x="4" y="0"/>
                  </a:ln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231" name="Freeform 1659">
              <a:extLst>
                <a:ext uri="{FF2B5EF4-FFF2-40B4-BE49-F238E27FC236}">
                  <a16:creationId xmlns:a16="http://schemas.microsoft.com/office/drawing/2014/main" id="{ECB4EB44-0246-447E-973A-EC5C847A3090}"/>
                </a:ext>
              </a:extLst>
            </p:cNvPr>
            <p:cNvSpPr>
              <a:spLocks/>
            </p:cNvSpPr>
            <p:nvPr userDrawn="1"/>
          </p:nvSpPr>
          <p:spPr bwMode="auto">
            <a:xfrm>
              <a:off x="363" y="363"/>
              <a:ext cx="3" cy="1"/>
            </a:xfrm>
            <a:custGeom>
              <a:avLst/>
              <a:gdLst>
                <a:gd name="T0" fmla="*/ 0 w 8"/>
                <a:gd name="T1" fmla="*/ 1 h 4"/>
                <a:gd name="T2" fmla="*/ 0 w 8"/>
                <a:gd name="T3" fmla="*/ 1 h 4"/>
                <a:gd name="T4" fmla="*/ 8 w 8"/>
                <a:gd name="T5" fmla="*/ 4 h 4"/>
                <a:gd name="T6" fmla="*/ 1 w 8"/>
                <a:gd name="T7" fmla="*/ 0 h 4"/>
                <a:gd name="T8" fmla="*/ 0 w 8"/>
                <a:gd name="T9" fmla="*/ 1 h 4"/>
              </a:gdLst>
              <a:ahLst/>
              <a:cxnLst>
                <a:cxn ang="0">
                  <a:pos x="T0" y="T1"/>
                </a:cxn>
                <a:cxn ang="0">
                  <a:pos x="T2" y="T3"/>
                </a:cxn>
                <a:cxn ang="0">
                  <a:pos x="T4" y="T5"/>
                </a:cxn>
                <a:cxn ang="0">
                  <a:pos x="T6" y="T7"/>
                </a:cxn>
                <a:cxn ang="0">
                  <a:pos x="T8" y="T9"/>
                </a:cxn>
              </a:cxnLst>
              <a:rect l="0" t="0" r="r" b="b"/>
              <a:pathLst>
                <a:path w="8" h="4">
                  <a:moveTo>
                    <a:pt x="0" y="1"/>
                  </a:moveTo>
                  <a:lnTo>
                    <a:pt x="0" y="1"/>
                  </a:lnTo>
                  <a:lnTo>
                    <a:pt x="8" y="4"/>
                  </a:lnTo>
                  <a:lnTo>
                    <a:pt x="1" y="0"/>
                  </a:lnTo>
                  <a:lnTo>
                    <a:pt x="0" y="1"/>
                  </a:ln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232" name="Freeform 1660">
              <a:extLst>
                <a:ext uri="{FF2B5EF4-FFF2-40B4-BE49-F238E27FC236}">
                  <a16:creationId xmlns:a16="http://schemas.microsoft.com/office/drawing/2014/main" id="{F4D8EE5E-4244-406B-ABE8-05A4D796B5F7}"/>
                </a:ext>
              </a:extLst>
            </p:cNvPr>
            <p:cNvSpPr>
              <a:spLocks/>
            </p:cNvSpPr>
            <p:nvPr userDrawn="1"/>
          </p:nvSpPr>
          <p:spPr bwMode="auto">
            <a:xfrm>
              <a:off x="439" y="319"/>
              <a:ext cx="9" cy="10"/>
            </a:xfrm>
            <a:custGeom>
              <a:avLst/>
              <a:gdLst>
                <a:gd name="T0" fmla="*/ 7 w 19"/>
                <a:gd name="T1" fmla="*/ 0 h 22"/>
                <a:gd name="T2" fmla="*/ 7 w 19"/>
                <a:gd name="T3" fmla="*/ 0 h 22"/>
                <a:gd name="T4" fmla="*/ 16 w 19"/>
                <a:gd name="T5" fmla="*/ 16 h 22"/>
                <a:gd name="T6" fmla="*/ 0 w 19"/>
                <a:gd name="T7" fmla="*/ 18 h 22"/>
                <a:gd name="T8" fmla="*/ 19 w 19"/>
                <a:gd name="T9" fmla="*/ 18 h 22"/>
                <a:gd name="T10" fmla="*/ 7 w 19"/>
                <a:gd name="T11" fmla="*/ 0 h 22"/>
              </a:gdLst>
              <a:ahLst/>
              <a:cxnLst>
                <a:cxn ang="0">
                  <a:pos x="T0" y="T1"/>
                </a:cxn>
                <a:cxn ang="0">
                  <a:pos x="T2" y="T3"/>
                </a:cxn>
                <a:cxn ang="0">
                  <a:pos x="T4" y="T5"/>
                </a:cxn>
                <a:cxn ang="0">
                  <a:pos x="T6" y="T7"/>
                </a:cxn>
                <a:cxn ang="0">
                  <a:pos x="T8" y="T9"/>
                </a:cxn>
                <a:cxn ang="0">
                  <a:pos x="T10" y="T11"/>
                </a:cxn>
              </a:cxnLst>
              <a:rect l="0" t="0" r="r" b="b"/>
              <a:pathLst>
                <a:path w="19" h="22">
                  <a:moveTo>
                    <a:pt x="7" y="0"/>
                  </a:moveTo>
                  <a:lnTo>
                    <a:pt x="7" y="0"/>
                  </a:lnTo>
                  <a:cubicBezTo>
                    <a:pt x="15" y="4"/>
                    <a:pt x="15" y="11"/>
                    <a:pt x="16" y="16"/>
                  </a:cubicBezTo>
                  <a:cubicBezTo>
                    <a:pt x="10" y="16"/>
                    <a:pt x="7" y="20"/>
                    <a:pt x="0" y="18"/>
                  </a:cubicBezTo>
                  <a:cubicBezTo>
                    <a:pt x="9" y="22"/>
                    <a:pt x="11" y="19"/>
                    <a:pt x="19" y="18"/>
                  </a:cubicBezTo>
                  <a:cubicBezTo>
                    <a:pt x="17" y="10"/>
                    <a:pt x="17" y="5"/>
                    <a:pt x="7" y="0"/>
                  </a:cubicBezTo>
                  <a:close/>
                </a:path>
              </a:pathLst>
            </a:custGeom>
            <a:solidFill>
              <a:srgbClr val="000000"/>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233" name="Freeform 1661">
              <a:extLst>
                <a:ext uri="{FF2B5EF4-FFF2-40B4-BE49-F238E27FC236}">
                  <a16:creationId xmlns:a16="http://schemas.microsoft.com/office/drawing/2014/main" id="{377A0C04-2650-4BB0-896A-A754C79B5261}"/>
                </a:ext>
              </a:extLst>
            </p:cNvPr>
            <p:cNvSpPr>
              <a:spLocks/>
            </p:cNvSpPr>
            <p:nvPr userDrawn="1"/>
          </p:nvSpPr>
          <p:spPr bwMode="auto">
            <a:xfrm>
              <a:off x="419" y="311"/>
              <a:ext cx="9" cy="5"/>
            </a:xfrm>
            <a:custGeom>
              <a:avLst/>
              <a:gdLst>
                <a:gd name="T0" fmla="*/ 20 w 20"/>
                <a:gd name="T1" fmla="*/ 11 h 11"/>
                <a:gd name="T2" fmla="*/ 20 w 20"/>
                <a:gd name="T3" fmla="*/ 11 h 11"/>
                <a:gd name="T4" fmla="*/ 3 w 20"/>
                <a:gd name="T5" fmla="*/ 0 h 11"/>
                <a:gd name="T6" fmla="*/ 0 w 20"/>
                <a:gd name="T7" fmla="*/ 0 h 11"/>
                <a:gd name="T8" fmla="*/ 20 w 20"/>
                <a:gd name="T9" fmla="*/ 11 h 11"/>
              </a:gdLst>
              <a:ahLst/>
              <a:cxnLst>
                <a:cxn ang="0">
                  <a:pos x="T0" y="T1"/>
                </a:cxn>
                <a:cxn ang="0">
                  <a:pos x="T2" y="T3"/>
                </a:cxn>
                <a:cxn ang="0">
                  <a:pos x="T4" y="T5"/>
                </a:cxn>
                <a:cxn ang="0">
                  <a:pos x="T6" y="T7"/>
                </a:cxn>
                <a:cxn ang="0">
                  <a:pos x="T8" y="T9"/>
                </a:cxn>
              </a:cxnLst>
              <a:rect l="0" t="0" r="r" b="b"/>
              <a:pathLst>
                <a:path w="20" h="11">
                  <a:moveTo>
                    <a:pt x="20" y="11"/>
                  </a:moveTo>
                  <a:lnTo>
                    <a:pt x="20" y="11"/>
                  </a:lnTo>
                  <a:lnTo>
                    <a:pt x="3" y="0"/>
                  </a:lnTo>
                  <a:lnTo>
                    <a:pt x="0" y="0"/>
                  </a:lnTo>
                  <a:lnTo>
                    <a:pt x="20" y="11"/>
                  </a:ln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234" name="Freeform 1662">
              <a:extLst>
                <a:ext uri="{FF2B5EF4-FFF2-40B4-BE49-F238E27FC236}">
                  <a16:creationId xmlns:a16="http://schemas.microsoft.com/office/drawing/2014/main" id="{A6D29D95-9A50-4D28-84B1-B521DB074E13}"/>
                </a:ext>
              </a:extLst>
            </p:cNvPr>
            <p:cNvSpPr>
              <a:spLocks/>
            </p:cNvSpPr>
            <p:nvPr userDrawn="1"/>
          </p:nvSpPr>
          <p:spPr bwMode="auto">
            <a:xfrm>
              <a:off x="415" y="317"/>
              <a:ext cx="7" cy="8"/>
            </a:xfrm>
            <a:custGeom>
              <a:avLst/>
              <a:gdLst>
                <a:gd name="T0" fmla="*/ 16 w 16"/>
                <a:gd name="T1" fmla="*/ 18 h 18"/>
                <a:gd name="T2" fmla="*/ 16 w 16"/>
                <a:gd name="T3" fmla="*/ 18 h 18"/>
                <a:gd name="T4" fmla="*/ 1 w 16"/>
                <a:gd name="T5" fmla="*/ 0 h 18"/>
                <a:gd name="T6" fmla="*/ 0 w 16"/>
                <a:gd name="T7" fmla="*/ 2 h 18"/>
                <a:gd name="T8" fmla="*/ 16 w 16"/>
                <a:gd name="T9" fmla="*/ 18 h 18"/>
              </a:gdLst>
              <a:ahLst/>
              <a:cxnLst>
                <a:cxn ang="0">
                  <a:pos x="T0" y="T1"/>
                </a:cxn>
                <a:cxn ang="0">
                  <a:pos x="T2" y="T3"/>
                </a:cxn>
                <a:cxn ang="0">
                  <a:pos x="T4" y="T5"/>
                </a:cxn>
                <a:cxn ang="0">
                  <a:pos x="T6" y="T7"/>
                </a:cxn>
                <a:cxn ang="0">
                  <a:pos x="T8" y="T9"/>
                </a:cxn>
              </a:cxnLst>
              <a:rect l="0" t="0" r="r" b="b"/>
              <a:pathLst>
                <a:path w="16" h="18">
                  <a:moveTo>
                    <a:pt x="16" y="18"/>
                  </a:moveTo>
                  <a:lnTo>
                    <a:pt x="16" y="18"/>
                  </a:lnTo>
                  <a:lnTo>
                    <a:pt x="1" y="0"/>
                  </a:lnTo>
                  <a:lnTo>
                    <a:pt x="0" y="2"/>
                  </a:lnTo>
                  <a:lnTo>
                    <a:pt x="16" y="18"/>
                  </a:ln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235" name="Freeform 1663">
              <a:extLst>
                <a:ext uri="{FF2B5EF4-FFF2-40B4-BE49-F238E27FC236}">
                  <a16:creationId xmlns:a16="http://schemas.microsoft.com/office/drawing/2014/main" id="{78FBD260-034D-43F7-ADC0-988F66E82FCB}"/>
                </a:ext>
              </a:extLst>
            </p:cNvPr>
            <p:cNvSpPr>
              <a:spLocks/>
            </p:cNvSpPr>
            <p:nvPr userDrawn="1"/>
          </p:nvSpPr>
          <p:spPr bwMode="auto">
            <a:xfrm>
              <a:off x="428" y="331"/>
              <a:ext cx="10" cy="10"/>
            </a:xfrm>
            <a:custGeom>
              <a:avLst/>
              <a:gdLst>
                <a:gd name="T0" fmla="*/ 12 w 21"/>
                <a:gd name="T1" fmla="*/ 0 h 21"/>
                <a:gd name="T2" fmla="*/ 12 w 21"/>
                <a:gd name="T3" fmla="*/ 0 h 21"/>
                <a:gd name="T4" fmla="*/ 17 w 21"/>
                <a:gd name="T5" fmla="*/ 16 h 21"/>
                <a:gd name="T6" fmla="*/ 0 w 21"/>
                <a:gd name="T7" fmla="*/ 12 h 21"/>
                <a:gd name="T8" fmla="*/ 19 w 21"/>
                <a:gd name="T9" fmla="*/ 18 h 21"/>
                <a:gd name="T10" fmla="*/ 12 w 21"/>
                <a:gd name="T11" fmla="*/ 0 h 21"/>
              </a:gdLst>
              <a:ahLst/>
              <a:cxnLst>
                <a:cxn ang="0">
                  <a:pos x="T0" y="T1"/>
                </a:cxn>
                <a:cxn ang="0">
                  <a:pos x="T2" y="T3"/>
                </a:cxn>
                <a:cxn ang="0">
                  <a:pos x="T4" y="T5"/>
                </a:cxn>
                <a:cxn ang="0">
                  <a:pos x="T6" y="T7"/>
                </a:cxn>
                <a:cxn ang="0">
                  <a:pos x="T8" y="T9"/>
                </a:cxn>
                <a:cxn ang="0">
                  <a:pos x="T10" y="T11"/>
                </a:cxn>
              </a:cxnLst>
              <a:rect l="0" t="0" r="r" b="b"/>
              <a:pathLst>
                <a:path w="21" h="21">
                  <a:moveTo>
                    <a:pt x="12" y="0"/>
                  </a:moveTo>
                  <a:lnTo>
                    <a:pt x="12" y="0"/>
                  </a:lnTo>
                  <a:cubicBezTo>
                    <a:pt x="19" y="6"/>
                    <a:pt x="17" y="11"/>
                    <a:pt x="17" y="16"/>
                  </a:cubicBezTo>
                  <a:cubicBezTo>
                    <a:pt x="11" y="16"/>
                    <a:pt x="6" y="18"/>
                    <a:pt x="0" y="12"/>
                  </a:cubicBezTo>
                  <a:cubicBezTo>
                    <a:pt x="7" y="21"/>
                    <a:pt x="12" y="17"/>
                    <a:pt x="19" y="18"/>
                  </a:cubicBezTo>
                  <a:cubicBezTo>
                    <a:pt x="20" y="9"/>
                    <a:pt x="21" y="7"/>
                    <a:pt x="12" y="0"/>
                  </a:cubicBezTo>
                  <a:close/>
                </a:path>
              </a:pathLst>
            </a:custGeom>
            <a:solidFill>
              <a:srgbClr val="000000"/>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236" name="Freeform 1664">
              <a:extLst>
                <a:ext uri="{FF2B5EF4-FFF2-40B4-BE49-F238E27FC236}">
                  <a16:creationId xmlns:a16="http://schemas.microsoft.com/office/drawing/2014/main" id="{79782A28-C841-4926-8E9C-0A29FBC285E6}"/>
                </a:ext>
              </a:extLst>
            </p:cNvPr>
            <p:cNvSpPr>
              <a:spLocks/>
            </p:cNvSpPr>
            <p:nvPr userDrawn="1"/>
          </p:nvSpPr>
          <p:spPr bwMode="auto">
            <a:xfrm>
              <a:off x="406" y="322"/>
              <a:ext cx="6" cy="9"/>
            </a:xfrm>
            <a:custGeom>
              <a:avLst/>
              <a:gdLst>
                <a:gd name="T0" fmla="*/ 13 w 13"/>
                <a:gd name="T1" fmla="*/ 19 h 19"/>
                <a:gd name="T2" fmla="*/ 13 w 13"/>
                <a:gd name="T3" fmla="*/ 19 h 19"/>
                <a:gd name="T4" fmla="*/ 0 w 13"/>
                <a:gd name="T5" fmla="*/ 0 h 19"/>
                <a:gd name="T6" fmla="*/ 0 w 13"/>
                <a:gd name="T7" fmla="*/ 2 h 19"/>
                <a:gd name="T8" fmla="*/ 13 w 13"/>
                <a:gd name="T9" fmla="*/ 19 h 19"/>
              </a:gdLst>
              <a:ahLst/>
              <a:cxnLst>
                <a:cxn ang="0">
                  <a:pos x="T0" y="T1"/>
                </a:cxn>
                <a:cxn ang="0">
                  <a:pos x="T2" y="T3"/>
                </a:cxn>
                <a:cxn ang="0">
                  <a:pos x="T4" y="T5"/>
                </a:cxn>
                <a:cxn ang="0">
                  <a:pos x="T6" y="T7"/>
                </a:cxn>
                <a:cxn ang="0">
                  <a:pos x="T8" y="T9"/>
                </a:cxn>
              </a:cxnLst>
              <a:rect l="0" t="0" r="r" b="b"/>
              <a:pathLst>
                <a:path w="13" h="19">
                  <a:moveTo>
                    <a:pt x="13" y="19"/>
                  </a:moveTo>
                  <a:lnTo>
                    <a:pt x="13" y="19"/>
                  </a:lnTo>
                  <a:lnTo>
                    <a:pt x="0" y="0"/>
                  </a:lnTo>
                  <a:lnTo>
                    <a:pt x="0" y="2"/>
                  </a:lnTo>
                  <a:lnTo>
                    <a:pt x="13" y="19"/>
                  </a:ln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237" name="Freeform 1665">
              <a:extLst>
                <a:ext uri="{FF2B5EF4-FFF2-40B4-BE49-F238E27FC236}">
                  <a16:creationId xmlns:a16="http://schemas.microsoft.com/office/drawing/2014/main" id="{8540FDBB-7441-4250-8603-7921708CE1FD}"/>
                </a:ext>
              </a:extLst>
            </p:cNvPr>
            <p:cNvSpPr>
              <a:spLocks/>
            </p:cNvSpPr>
            <p:nvPr userDrawn="1"/>
          </p:nvSpPr>
          <p:spPr bwMode="auto">
            <a:xfrm>
              <a:off x="414" y="339"/>
              <a:ext cx="11" cy="9"/>
            </a:xfrm>
            <a:custGeom>
              <a:avLst/>
              <a:gdLst>
                <a:gd name="T0" fmla="*/ 16 w 24"/>
                <a:gd name="T1" fmla="*/ 0 h 20"/>
                <a:gd name="T2" fmla="*/ 16 w 24"/>
                <a:gd name="T3" fmla="*/ 0 h 20"/>
                <a:gd name="T4" fmla="*/ 15 w 24"/>
                <a:gd name="T5" fmla="*/ 16 h 20"/>
                <a:gd name="T6" fmla="*/ 0 w 24"/>
                <a:gd name="T7" fmla="*/ 7 h 20"/>
                <a:gd name="T8" fmla="*/ 17 w 24"/>
                <a:gd name="T9" fmla="*/ 18 h 20"/>
                <a:gd name="T10" fmla="*/ 16 w 24"/>
                <a:gd name="T11" fmla="*/ 0 h 20"/>
              </a:gdLst>
              <a:ahLst/>
              <a:cxnLst>
                <a:cxn ang="0">
                  <a:pos x="T0" y="T1"/>
                </a:cxn>
                <a:cxn ang="0">
                  <a:pos x="T2" y="T3"/>
                </a:cxn>
                <a:cxn ang="0">
                  <a:pos x="T4" y="T5"/>
                </a:cxn>
                <a:cxn ang="0">
                  <a:pos x="T6" y="T7"/>
                </a:cxn>
                <a:cxn ang="0">
                  <a:pos x="T8" y="T9"/>
                </a:cxn>
                <a:cxn ang="0">
                  <a:pos x="T10" y="T11"/>
                </a:cxn>
              </a:cxnLst>
              <a:rect l="0" t="0" r="r" b="b"/>
              <a:pathLst>
                <a:path w="24" h="20">
                  <a:moveTo>
                    <a:pt x="16" y="0"/>
                  </a:moveTo>
                  <a:lnTo>
                    <a:pt x="16" y="0"/>
                  </a:lnTo>
                  <a:cubicBezTo>
                    <a:pt x="21" y="9"/>
                    <a:pt x="17" y="11"/>
                    <a:pt x="15" y="16"/>
                  </a:cubicBezTo>
                  <a:cubicBezTo>
                    <a:pt x="9" y="14"/>
                    <a:pt x="4" y="17"/>
                    <a:pt x="0" y="7"/>
                  </a:cubicBezTo>
                  <a:cubicBezTo>
                    <a:pt x="4" y="20"/>
                    <a:pt x="10" y="16"/>
                    <a:pt x="17" y="18"/>
                  </a:cubicBezTo>
                  <a:cubicBezTo>
                    <a:pt x="20" y="10"/>
                    <a:pt x="24" y="10"/>
                    <a:pt x="16" y="0"/>
                  </a:cubicBezTo>
                  <a:close/>
                </a:path>
              </a:pathLst>
            </a:custGeom>
            <a:solidFill>
              <a:srgbClr val="000000"/>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238" name="Freeform 1666">
              <a:extLst>
                <a:ext uri="{FF2B5EF4-FFF2-40B4-BE49-F238E27FC236}">
                  <a16:creationId xmlns:a16="http://schemas.microsoft.com/office/drawing/2014/main" id="{ADE393D8-885D-458B-A80F-695C8CC2429C}"/>
                </a:ext>
              </a:extLst>
            </p:cNvPr>
            <p:cNvSpPr>
              <a:spLocks/>
            </p:cNvSpPr>
            <p:nvPr userDrawn="1"/>
          </p:nvSpPr>
          <p:spPr bwMode="auto">
            <a:xfrm>
              <a:off x="397" y="326"/>
              <a:ext cx="4" cy="11"/>
            </a:xfrm>
            <a:custGeom>
              <a:avLst/>
              <a:gdLst>
                <a:gd name="T0" fmla="*/ 10 w 10"/>
                <a:gd name="T1" fmla="*/ 24 h 24"/>
                <a:gd name="T2" fmla="*/ 10 w 10"/>
                <a:gd name="T3" fmla="*/ 24 h 24"/>
                <a:gd name="T4" fmla="*/ 3 w 10"/>
                <a:gd name="T5" fmla="*/ 2 h 24"/>
                <a:gd name="T6" fmla="*/ 0 w 10"/>
                <a:gd name="T7" fmla="*/ 0 h 24"/>
                <a:gd name="T8" fmla="*/ 0 w 10"/>
                <a:gd name="T9" fmla="*/ 2 h 24"/>
                <a:gd name="T10" fmla="*/ 10 w 10"/>
                <a:gd name="T11" fmla="*/ 24 h 24"/>
              </a:gdLst>
              <a:ahLst/>
              <a:cxnLst>
                <a:cxn ang="0">
                  <a:pos x="T0" y="T1"/>
                </a:cxn>
                <a:cxn ang="0">
                  <a:pos x="T2" y="T3"/>
                </a:cxn>
                <a:cxn ang="0">
                  <a:pos x="T4" y="T5"/>
                </a:cxn>
                <a:cxn ang="0">
                  <a:pos x="T6" y="T7"/>
                </a:cxn>
                <a:cxn ang="0">
                  <a:pos x="T8" y="T9"/>
                </a:cxn>
                <a:cxn ang="0">
                  <a:pos x="T10" y="T11"/>
                </a:cxn>
              </a:cxnLst>
              <a:rect l="0" t="0" r="r" b="b"/>
              <a:pathLst>
                <a:path w="10" h="24">
                  <a:moveTo>
                    <a:pt x="10" y="24"/>
                  </a:moveTo>
                  <a:lnTo>
                    <a:pt x="10" y="24"/>
                  </a:lnTo>
                  <a:lnTo>
                    <a:pt x="3" y="2"/>
                  </a:lnTo>
                  <a:cubicBezTo>
                    <a:pt x="2" y="2"/>
                    <a:pt x="1" y="1"/>
                    <a:pt x="0" y="0"/>
                  </a:cubicBezTo>
                  <a:lnTo>
                    <a:pt x="0" y="2"/>
                  </a:lnTo>
                  <a:lnTo>
                    <a:pt x="10" y="24"/>
                  </a:ln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239" name="Freeform 1667">
              <a:extLst>
                <a:ext uri="{FF2B5EF4-FFF2-40B4-BE49-F238E27FC236}">
                  <a16:creationId xmlns:a16="http://schemas.microsoft.com/office/drawing/2014/main" id="{964F9FA7-0CDF-47AD-855E-A45A91407FAF}"/>
                </a:ext>
              </a:extLst>
            </p:cNvPr>
            <p:cNvSpPr>
              <a:spLocks/>
            </p:cNvSpPr>
            <p:nvPr userDrawn="1"/>
          </p:nvSpPr>
          <p:spPr bwMode="auto">
            <a:xfrm>
              <a:off x="400" y="344"/>
              <a:ext cx="11" cy="8"/>
            </a:xfrm>
            <a:custGeom>
              <a:avLst/>
              <a:gdLst>
                <a:gd name="T0" fmla="*/ 19 w 25"/>
                <a:gd name="T1" fmla="*/ 0 h 17"/>
                <a:gd name="T2" fmla="*/ 19 w 25"/>
                <a:gd name="T3" fmla="*/ 0 h 17"/>
                <a:gd name="T4" fmla="*/ 15 w 25"/>
                <a:gd name="T5" fmla="*/ 15 h 17"/>
                <a:gd name="T6" fmla="*/ 0 w 25"/>
                <a:gd name="T7" fmla="*/ 4 h 17"/>
                <a:gd name="T8" fmla="*/ 15 w 25"/>
                <a:gd name="T9" fmla="*/ 17 h 17"/>
                <a:gd name="T10" fmla="*/ 19 w 25"/>
                <a:gd name="T11" fmla="*/ 0 h 17"/>
              </a:gdLst>
              <a:ahLst/>
              <a:cxnLst>
                <a:cxn ang="0">
                  <a:pos x="T0" y="T1"/>
                </a:cxn>
                <a:cxn ang="0">
                  <a:pos x="T2" y="T3"/>
                </a:cxn>
                <a:cxn ang="0">
                  <a:pos x="T4" y="T5"/>
                </a:cxn>
                <a:cxn ang="0">
                  <a:pos x="T6" y="T7"/>
                </a:cxn>
                <a:cxn ang="0">
                  <a:pos x="T8" y="T9"/>
                </a:cxn>
                <a:cxn ang="0">
                  <a:pos x="T10" y="T11"/>
                </a:cxn>
              </a:cxnLst>
              <a:rect l="0" t="0" r="r" b="b"/>
              <a:pathLst>
                <a:path w="25" h="17">
                  <a:moveTo>
                    <a:pt x="19" y="0"/>
                  </a:moveTo>
                  <a:lnTo>
                    <a:pt x="19" y="0"/>
                  </a:lnTo>
                  <a:cubicBezTo>
                    <a:pt x="22" y="10"/>
                    <a:pt x="17" y="10"/>
                    <a:pt x="15" y="15"/>
                  </a:cubicBezTo>
                  <a:cubicBezTo>
                    <a:pt x="9" y="12"/>
                    <a:pt x="3" y="14"/>
                    <a:pt x="0" y="4"/>
                  </a:cubicBezTo>
                  <a:cubicBezTo>
                    <a:pt x="2" y="17"/>
                    <a:pt x="9" y="14"/>
                    <a:pt x="15" y="17"/>
                  </a:cubicBezTo>
                  <a:cubicBezTo>
                    <a:pt x="20" y="10"/>
                    <a:pt x="25" y="12"/>
                    <a:pt x="19" y="0"/>
                  </a:cubicBezTo>
                  <a:close/>
                </a:path>
              </a:pathLst>
            </a:custGeom>
            <a:solidFill>
              <a:srgbClr val="000000"/>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240" name="Freeform 1668">
              <a:extLst>
                <a:ext uri="{FF2B5EF4-FFF2-40B4-BE49-F238E27FC236}">
                  <a16:creationId xmlns:a16="http://schemas.microsoft.com/office/drawing/2014/main" id="{90761A7F-5C96-4423-9E36-3E069DF37A4E}"/>
                </a:ext>
              </a:extLst>
            </p:cNvPr>
            <p:cNvSpPr>
              <a:spLocks/>
            </p:cNvSpPr>
            <p:nvPr userDrawn="1"/>
          </p:nvSpPr>
          <p:spPr bwMode="auto">
            <a:xfrm>
              <a:off x="386" y="329"/>
              <a:ext cx="2" cy="9"/>
            </a:xfrm>
            <a:custGeom>
              <a:avLst/>
              <a:gdLst>
                <a:gd name="T0" fmla="*/ 4 w 4"/>
                <a:gd name="T1" fmla="*/ 19 h 19"/>
                <a:gd name="T2" fmla="*/ 4 w 4"/>
                <a:gd name="T3" fmla="*/ 19 h 19"/>
                <a:gd name="T4" fmla="*/ 3 w 4"/>
                <a:gd name="T5" fmla="*/ 3 h 19"/>
                <a:gd name="T6" fmla="*/ 0 w 4"/>
                <a:gd name="T7" fmla="*/ 0 h 19"/>
                <a:gd name="T8" fmla="*/ 4 w 4"/>
                <a:gd name="T9" fmla="*/ 19 h 19"/>
              </a:gdLst>
              <a:ahLst/>
              <a:cxnLst>
                <a:cxn ang="0">
                  <a:pos x="T0" y="T1"/>
                </a:cxn>
                <a:cxn ang="0">
                  <a:pos x="T2" y="T3"/>
                </a:cxn>
                <a:cxn ang="0">
                  <a:pos x="T4" y="T5"/>
                </a:cxn>
                <a:cxn ang="0">
                  <a:pos x="T6" y="T7"/>
                </a:cxn>
                <a:cxn ang="0">
                  <a:pos x="T8" y="T9"/>
                </a:cxn>
              </a:cxnLst>
              <a:rect l="0" t="0" r="r" b="b"/>
              <a:pathLst>
                <a:path w="4" h="19">
                  <a:moveTo>
                    <a:pt x="4" y="19"/>
                  </a:moveTo>
                  <a:lnTo>
                    <a:pt x="4" y="19"/>
                  </a:lnTo>
                  <a:lnTo>
                    <a:pt x="3" y="3"/>
                  </a:lnTo>
                  <a:cubicBezTo>
                    <a:pt x="2" y="2"/>
                    <a:pt x="1" y="1"/>
                    <a:pt x="0" y="0"/>
                  </a:cubicBezTo>
                  <a:lnTo>
                    <a:pt x="4" y="19"/>
                  </a:ln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241" name="Freeform 1669">
              <a:extLst>
                <a:ext uri="{FF2B5EF4-FFF2-40B4-BE49-F238E27FC236}">
                  <a16:creationId xmlns:a16="http://schemas.microsoft.com/office/drawing/2014/main" id="{26F31287-7DAD-4A37-BE1B-4C1859F6CA0D}"/>
                </a:ext>
              </a:extLst>
            </p:cNvPr>
            <p:cNvSpPr>
              <a:spLocks/>
            </p:cNvSpPr>
            <p:nvPr userDrawn="1"/>
          </p:nvSpPr>
          <p:spPr bwMode="auto">
            <a:xfrm>
              <a:off x="383" y="343"/>
              <a:ext cx="10" cy="6"/>
            </a:xfrm>
            <a:custGeom>
              <a:avLst/>
              <a:gdLst>
                <a:gd name="T0" fmla="*/ 21 w 23"/>
                <a:gd name="T1" fmla="*/ 0 h 14"/>
                <a:gd name="T2" fmla="*/ 21 w 23"/>
                <a:gd name="T3" fmla="*/ 0 h 14"/>
                <a:gd name="T4" fmla="*/ 12 w 23"/>
                <a:gd name="T5" fmla="*/ 12 h 14"/>
                <a:gd name="T6" fmla="*/ 1 w 23"/>
                <a:gd name="T7" fmla="*/ 0 h 14"/>
                <a:gd name="T8" fmla="*/ 12 w 23"/>
                <a:gd name="T9" fmla="*/ 14 h 14"/>
                <a:gd name="T10" fmla="*/ 21 w 23"/>
                <a:gd name="T11" fmla="*/ 0 h 14"/>
              </a:gdLst>
              <a:ahLst/>
              <a:cxnLst>
                <a:cxn ang="0">
                  <a:pos x="T0" y="T1"/>
                </a:cxn>
                <a:cxn ang="0">
                  <a:pos x="T2" y="T3"/>
                </a:cxn>
                <a:cxn ang="0">
                  <a:pos x="T4" y="T5"/>
                </a:cxn>
                <a:cxn ang="0">
                  <a:pos x="T6" y="T7"/>
                </a:cxn>
                <a:cxn ang="0">
                  <a:pos x="T8" y="T9"/>
                </a:cxn>
                <a:cxn ang="0">
                  <a:pos x="T10" y="T11"/>
                </a:cxn>
              </a:cxnLst>
              <a:rect l="0" t="0" r="r" b="b"/>
              <a:pathLst>
                <a:path w="23" h="14">
                  <a:moveTo>
                    <a:pt x="21" y="0"/>
                  </a:moveTo>
                  <a:lnTo>
                    <a:pt x="21" y="0"/>
                  </a:lnTo>
                  <a:cubicBezTo>
                    <a:pt x="21" y="10"/>
                    <a:pt x="16" y="8"/>
                    <a:pt x="12" y="12"/>
                  </a:cubicBezTo>
                  <a:cubicBezTo>
                    <a:pt x="7" y="8"/>
                    <a:pt x="1" y="11"/>
                    <a:pt x="1" y="0"/>
                  </a:cubicBezTo>
                  <a:cubicBezTo>
                    <a:pt x="0" y="14"/>
                    <a:pt x="7" y="10"/>
                    <a:pt x="12" y="14"/>
                  </a:cubicBezTo>
                  <a:cubicBezTo>
                    <a:pt x="19" y="8"/>
                    <a:pt x="23" y="12"/>
                    <a:pt x="21" y="0"/>
                  </a:cubicBezTo>
                  <a:close/>
                </a:path>
              </a:pathLst>
            </a:custGeom>
            <a:solidFill>
              <a:srgbClr val="000000"/>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242" name="Freeform 1670">
              <a:extLst>
                <a:ext uri="{FF2B5EF4-FFF2-40B4-BE49-F238E27FC236}">
                  <a16:creationId xmlns:a16="http://schemas.microsoft.com/office/drawing/2014/main" id="{7834F0AC-E72C-4D10-A769-45B430835B2F}"/>
                </a:ext>
              </a:extLst>
            </p:cNvPr>
            <p:cNvSpPr>
              <a:spLocks/>
            </p:cNvSpPr>
            <p:nvPr userDrawn="1"/>
          </p:nvSpPr>
          <p:spPr bwMode="auto">
            <a:xfrm>
              <a:off x="404" y="294"/>
              <a:ext cx="9" cy="2"/>
            </a:xfrm>
            <a:custGeom>
              <a:avLst/>
              <a:gdLst>
                <a:gd name="T0" fmla="*/ 20 w 20"/>
                <a:gd name="T1" fmla="*/ 3 h 3"/>
                <a:gd name="T2" fmla="*/ 20 w 20"/>
                <a:gd name="T3" fmla="*/ 3 h 3"/>
                <a:gd name="T4" fmla="*/ 5 w 20"/>
                <a:gd name="T5" fmla="*/ 0 h 3"/>
                <a:gd name="T6" fmla="*/ 0 w 20"/>
                <a:gd name="T7" fmla="*/ 2 h 3"/>
                <a:gd name="T8" fmla="*/ 20 w 20"/>
                <a:gd name="T9" fmla="*/ 3 h 3"/>
              </a:gdLst>
              <a:ahLst/>
              <a:cxnLst>
                <a:cxn ang="0">
                  <a:pos x="T0" y="T1"/>
                </a:cxn>
                <a:cxn ang="0">
                  <a:pos x="T2" y="T3"/>
                </a:cxn>
                <a:cxn ang="0">
                  <a:pos x="T4" y="T5"/>
                </a:cxn>
                <a:cxn ang="0">
                  <a:pos x="T6" y="T7"/>
                </a:cxn>
                <a:cxn ang="0">
                  <a:pos x="T8" y="T9"/>
                </a:cxn>
              </a:cxnLst>
              <a:rect l="0" t="0" r="r" b="b"/>
              <a:pathLst>
                <a:path w="20" h="3">
                  <a:moveTo>
                    <a:pt x="20" y="3"/>
                  </a:moveTo>
                  <a:lnTo>
                    <a:pt x="20" y="3"/>
                  </a:lnTo>
                  <a:cubicBezTo>
                    <a:pt x="20" y="3"/>
                    <a:pt x="7" y="1"/>
                    <a:pt x="5" y="0"/>
                  </a:cubicBezTo>
                  <a:cubicBezTo>
                    <a:pt x="4" y="1"/>
                    <a:pt x="0" y="2"/>
                    <a:pt x="0" y="2"/>
                  </a:cubicBezTo>
                  <a:lnTo>
                    <a:pt x="20" y="3"/>
                  </a:ln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243" name="Freeform 1671">
              <a:extLst>
                <a:ext uri="{FF2B5EF4-FFF2-40B4-BE49-F238E27FC236}">
                  <a16:creationId xmlns:a16="http://schemas.microsoft.com/office/drawing/2014/main" id="{5C80F9B9-C65C-4B60-9EE1-1BCEEAC17101}"/>
                </a:ext>
              </a:extLst>
            </p:cNvPr>
            <p:cNvSpPr>
              <a:spLocks/>
            </p:cNvSpPr>
            <p:nvPr userDrawn="1"/>
          </p:nvSpPr>
          <p:spPr bwMode="auto">
            <a:xfrm>
              <a:off x="418" y="293"/>
              <a:ext cx="9" cy="7"/>
            </a:xfrm>
            <a:custGeom>
              <a:avLst/>
              <a:gdLst>
                <a:gd name="T0" fmla="*/ 1 w 18"/>
                <a:gd name="T1" fmla="*/ 0 h 16"/>
                <a:gd name="T2" fmla="*/ 1 w 18"/>
                <a:gd name="T3" fmla="*/ 0 h 16"/>
                <a:gd name="T4" fmla="*/ 15 w 18"/>
                <a:gd name="T5" fmla="*/ 9 h 16"/>
                <a:gd name="T6" fmla="*/ 0 w 18"/>
                <a:gd name="T7" fmla="*/ 15 h 16"/>
                <a:gd name="T8" fmla="*/ 18 w 18"/>
                <a:gd name="T9" fmla="*/ 10 h 16"/>
                <a:gd name="T10" fmla="*/ 1 w 18"/>
                <a:gd name="T11" fmla="*/ 0 h 16"/>
              </a:gdLst>
              <a:ahLst/>
              <a:cxnLst>
                <a:cxn ang="0">
                  <a:pos x="T0" y="T1"/>
                </a:cxn>
                <a:cxn ang="0">
                  <a:pos x="T2" y="T3"/>
                </a:cxn>
                <a:cxn ang="0">
                  <a:pos x="T4" y="T5"/>
                </a:cxn>
                <a:cxn ang="0">
                  <a:pos x="T6" y="T7"/>
                </a:cxn>
                <a:cxn ang="0">
                  <a:pos x="T8" y="T9"/>
                </a:cxn>
                <a:cxn ang="0">
                  <a:pos x="T10" y="T11"/>
                </a:cxn>
              </a:cxnLst>
              <a:rect l="0" t="0" r="r" b="b"/>
              <a:pathLst>
                <a:path w="18" h="16">
                  <a:moveTo>
                    <a:pt x="1" y="0"/>
                  </a:moveTo>
                  <a:lnTo>
                    <a:pt x="1" y="0"/>
                  </a:lnTo>
                  <a:cubicBezTo>
                    <a:pt x="9" y="2"/>
                    <a:pt x="12" y="4"/>
                    <a:pt x="15" y="9"/>
                  </a:cubicBezTo>
                  <a:cubicBezTo>
                    <a:pt x="12" y="13"/>
                    <a:pt x="5" y="15"/>
                    <a:pt x="0" y="15"/>
                  </a:cubicBezTo>
                  <a:cubicBezTo>
                    <a:pt x="8" y="16"/>
                    <a:pt x="14" y="14"/>
                    <a:pt x="18" y="10"/>
                  </a:cubicBezTo>
                  <a:cubicBezTo>
                    <a:pt x="14" y="3"/>
                    <a:pt x="9" y="0"/>
                    <a:pt x="1" y="0"/>
                  </a:cubicBezTo>
                  <a:close/>
                </a:path>
              </a:pathLst>
            </a:custGeom>
            <a:solidFill>
              <a:srgbClr val="000000"/>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244" name="Freeform 1672">
              <a:extLst>
                <a:ext uri="{FF2B5EF4-FFF2-40B4-BE49-F238E27FC236}">
                  <a16:creationId xmlns:a16="http://schemas.microsoft.com/office/drawing/2014/main" id="{7A3F4A86-65E9-46A0-A23E-F04889853E62}"/>
                </a:ext>
              </a:extLst>
            </p:cNvPr>
            <p:cNvSpPr>
              <a:spLocks/>
            </p:cNvSpPr>
            <p:nvPr userDrawn="1"/>
          </p:nvSpPr>
          <p:spPr bwMode="auto">
            <a:xfrm>
              <a:off x="407" y="303"/>
              <a:ext cx="4" cy="1"/>
            </a:xfrm>
            <a:custGeom>
              <a:avLst/>
              <a:gdLst>
                <a:gd name="T0" fmla="*/ 9 w 9"/>
                <a:gd name="T1" fmla="*/ 4 h 4"/>
                <a:gd name="T2" fmla="*/ 9 w 9"/>
                <a:gd name="T3" fmla="*/ 4 h 4"/>
                <a:gd name="T4" fmla="*/ 0 w 9"/>
                <a:gd name="T5" fmla="*/ 0 h 4"/>
                <a:gd name="T6" fmla="*/ 0 w 9"/>
                <a:gd name="T7" fmla="*/ 1 h 4"/>
                <a:gd name="T8" fmla="*/ 9 w 9"/>
                <a:gd name="T9" fmla="*/ 4 h 4"/>
              </a:gdLst>
              <a:ahLst/>
              <a:cxnLst>
                <a:cxn ang="0">
                  <a:pos x="T0" y="T1"/>
                </a:cxn>
                <a:cxn ang="0">
                  <a:pos x="T2" y="T3"/>
                </a:cxn>
                <a:cxn ang="0">
                  <a:pos x="T4" y="T5"/>
                </a:cxn>
                <a:cxn ang="0">
                  <a:pos x="T6" y="T7"/>
                </a:cxn>
                <a:cxn ang="0">
                  <a:pos x="T8" y="T9"/>
                </a:cxn>
              </a:cxnLst>
              <a:rect l="0" t="0" r="r" b="b"/>
              <a:pathLst>
                <a:path w="9" h="4">
                  <a:moveTo>
                    <a:pt x="9" y="4"/>
                  </a:moveTo>
                  <a:lnTo>
                    <a:pt x="9" y="4"/>
                  </a:lnTo>
                  <a:lnTo>
                    <a:pt x="0" y="0"/>
                  </a:lnTo>
                  <a:lnTo>
                    <a:pt x="0" y="1"/>
                  </a:lnTo>
                  <a:lnTo>
                    <a:pt x="9" y="4"/>
                  </a:ln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245" name="Freeform 1673">
              <a:extLst>
                <a:ext uri="{FF2B5EF4-FFF2-40B4-BE49-F238E27FC236}">
                  <a16:creationId xmlns:a16="http://schemas.microsoft.com/office/drawing/2014/main" id="{326D818E-1BBF-43D7-A217-E0C4CBBABB33}"/>
                </a:ext>
              </a:extLst>
            </p:cNvPr>
            <p:cNvSpPr>
              <a:spLocks/>
            </p:cNvSpPr>
            <p:nvPr userDrawn="1"/>
          </p:nvSpPr>
          <p:spPr bwMode="auto">
            <a:xfrm>
              <a:off x="414" y="303"/>
              <a:ext cx="8" cy="8"/>
            </a:xfrm>
            <a:custGeom>
              <a:avLst/>
              <a:gdLst>
                <a:gd name="T0" fmla="*/ 4 w 16"/>
                <a:gd name="T1" fmla="*/ 0 h 18"/>
                <a:gd name="T2" fmla="*/ 4 w 16"/>
                <a:gd name="T3" fmla="*/ 0 h 18"/>
                <a:gd name="T4" fmla="*/ 13 w 16"/>
                <a:gd name="T5" fmla="*/ 11 h 18"/>
                <a:gd name="T6" fmla="*/ 0 w 16"/>
                <a:gd name="T7" fmla="*/ 14 h 18"/>
                <a:gd name="T8" fmla="*/ 16 w 16"/>
                <a:gd name="T9" fmla="*/ 12 h 18"/>
                <a:gd name="T10" fmla="*/ 4 w 16"/>
                <a:gd name="T11" fmla="*/ 0 h 18"/>
              </a:gdLst>
              <a:ahLst/>
              <a:cxnLst>
                <a:cxn ang="0">
                  <a:pos x="T0" y="T1"/>
                </a:cxn>
                <a:cxn ang="0">
                  <a:pos x="T2" y="T3"/>
                </a:cxn>
                <a:cxn ang="0">
                  <a:pos x="T4" y="T5"/>
                </a:cxn>
                <a:cxn ang="0">
                  <a:pos x="T6" y="T7"/>
                </a:cxn>
                <a:cxn ang="0">
                  <a:pos x="T8" y="T9"/>
                </a:cxn>
                <a:cxn ang="0">
                  <a:pos x="T10" y="T11"/>
                </a:cxn>
              </a:cxnLst>
              <a:rect l="0" t="0" r="r" b="b"/>
              <a:pathLst>
                <a:path w="16" h="18">
                  <a:moveTo>
                    <a:pt x="4" y="0"/>
                  </a:moveTo>
                  <a:lnTo>
                    <a:pt x="4" y="0"/>
                  </a:lnTo>
                  <a:cubicBezTo>
                    <a:pt x="11" y="2"/>
                    <a:pt x="12" y="6"/>
                    <a:pt x="13" y="11"/>
                  </a:cubicBezTo>
                  <a:cubicBezTo>
                    <a:pt x="9" y="14"/>
                    <a:pt x="4" y="16"/>
                    <a:pt x="0" y="14"/>
                  </a:cubicBezTo>
                  <a:cubicBezTo>
                    <a:pt x="6" y="18"/>
                    <a:pt x="11" y="14"/>
                    <a:pt x="16" y="12"/>
                  </a:cubicBezTo>
                  <a:cubicBezTo>
                    <a:pt x="14" y="5"/>
                    <a:pt x="12" y="1"/>
                    <a:pt x="4" y="0"/>
                  </a:cubicBezTo>
                  <a:close/>
                </a:path>
              </a:pathLst>
            </a:custGeom>
            <a:solidFill>
              <a:srgbClr val="000000"/>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246" name="Freeform 1674">
              <a:extLst>
                <a:ext uri="{FF2B5EF4-FFF2-40B4-BE49-F238E27FC236}">
                  <a16:creationId xmlns:a16="http://schemas.microsoft.com/office/drawing/2014/main" id="{C999A64A-033C-4CBB-96E9-318B41A43076}"/>
                </a:ext>
              </a:extLst>
            </p:cNvPr>
            <p:cNvSpPr>
              <a:spLocks/>
            </p:cNvSpPr>
            <p:nvPr userDrawn="1"/>
          </p:nvSpPr>
          <p:spPr bwMode="auto">
            <a:xfrm>
              <a:off x="406" y="311"/>
              <a:ext cx="8" cy="8"/>
            </a:xfrm>
            <a:custGeom>
              <a:avLst/>
              <a:gdLst>
                <a:gd name="T0" fmla="*/ 11 w 19"/>
                <a:gd name="T1" fmla="*/ 0 h 18"/>
                <a:gd name="T2" fmla="*/ 11 w 19"/>
                <a:gd name="T3" fmla="*/ 0 h 18"/>
                <a:gd name="T4" fmla="*/ 13 w 19"/>
                <a:gd name="T5" fmla="*/ 14 h 18"/>
                <a:gd name="T6" fmla="*/ 0 w 19"/>
                <a:gd name="T7" fmla="*/ 11 h 18"/>
                <a:gd name="T8" fmla="*/ 15 w 19"/>
                <a:gd name="T9" fmla="*/ 17 h 18"/>
                <a:gd name="T10" fmla="*/ 11 w 19"/>
                <a:gd name="T11" fmla="*/ 0 h 18"/>
              </a:gdLst>
              <a:ahLst/>
              <a:cxnLst>
                <a:cxn ang="0">
                  <a:pos x="T0" y="T1"/>
                </a:cxn>
                <a:cxn ang="0">
                  <a:pos x="T2" y="T3"/>
                </a:cxn>
                <a:cxn ang="0">
                  <a:pos x="T4" y="T5"/>
                </a:cxn>
                <a:cxn ang="0">
                  <a:pos x="T6" y="T7"/>
                </a:cxn>
                <a:cxn ang="0">
                  <a:pos x="T8" y="T9"/>
                </a:cxn>
                <a:cxn ang="0">
                  <a:pos x="T10" y="T11"/>
                </a:cxn>
              </a:cxnLst>
              <a:rect l="0" t="0" r="r" b="b"/>
              <a:pathLst>
                <a:path w="19" h="18">
                  <a:moveTo>
                    <a:pt x="11" y="0"/>
                  </a:moveTo>
                  <a:lnTo>
                    <a:pt x="11" y="0"/>
                  </a:lnTo>
                  <a:cubicBezTo>
                    <a:pt x="16" y="5"/>
                    <a:pt x="15" y="9"/>
                    <a:pt x="13" y="14"/>
                  </a:cubicBezTo>
                  <a:cubicBezTo>
                    <a:pt x="8" y="14"/>
                    <a:pt x="3" y="15"/>
                    <a:pt x="0" y="11"/>
                  </a:cubicBezTo>
                  <a:cubicBezTo>
                    <a:pt x="4" y="18"/>
                    <a:pt x="10" y="16"/>
                    <a:pt x="15" y="17"/>
                  </a:cubicBezTo>
                  <a:cubicBezTo>
                    <a:pt x="17" y="8"/>
                    <a:pt x="19" y="5"/>
                    <a:pt x="11" y="0"/>
                  </a:cubicBezTo>
                  <a:close/>
                </a:path>
              </a:pathLst>
            </a:custGeom>
            <a:solidFill>
              <a:srgbClr val="000000"/>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247" name="Freeform 1675">
              <a:extLst>
                <a:ext uri="{FF2B5EF4-FFF2-40B4-BE49-F238E27FC236}">
                  <a16:creationId xmlns:a16="http://schemas.microsoft.com/office/drawing/2014/main" id="{CF504936-0F78-498A-9D3A-DE3148FF5593}"/>
                </a:ext>
              </a:extLst>
            </p:cNvPr>
            <p:cNvSpPr>
              <a:spLocks/>
            </p:cNvSpPr>
            <p:nvPr userDrawn="1"/>
          </p:nvSpPr>
          <p:spPr bwMode="auto">
            <a:xfrm>
              <a:off x="401" y="306"/>
              <a:ext cx="4" cy="4"/>
            </a:xfrm>
            <a:custGeom>
              <a:avLst/>
              <a:gdLst>
                <a:gd name="T0" fmla="*/ 9 w 9"/>
                <a:gd name="T1" fmla="*/ 8 h 8"/>
                <a:gd name="T2" fmla="*/ 9 w 9"/>
                <a:gd name="T3" fmla="*/ 8 h 8"/>
                <a:gd name="T4" fmla="*/ 2 w 9"/>
                <a:gd name="T5" fmla="*/ 0 h 8"/>
                <a:gd name="T6" fmla="*/ 0 w 9"/>
                <a:gd name="T7" fmla="*/ 1 h 8"/>
                <a:gd name="T8" fmla="*/ 9 w 9"/>
                <a:gd name="T9" fmla="*/ 8 h 8"/>
              </a:gdLst>
              <a:ahLst/>
              <a:cxnLst>
                <a:cxn ang="0">
                  <a:pos x="T0" y="T1"/>
                </a:cxn>
                <a:cxn ang="0">
                  <a:pos x="T2" y="T3"/>
                </a:cxn>
                <a:cxn ang="0">
                  <a:pos x="T4" y="T5"/>
                </a:cxn>
                <a:cxn ang="0">
                  <a:pos x="T6" y="T7"/>
                </a:cxn>
                <a:cxn ang="0">
                  <a:pos x="T8" y="T9"/>
                </a:cxn>
              </a:cxnLst>
              <a:rect l="0" t="0" r="r" b="b"/>
              <a:pathLst>
                <a:path w="9" h="8">
                  <a:moveTo>
                    <a:pt x="9" y="8"/>
                  </a:moveTo>
                  <a:lnTo>
                    <a:pt x="9" y="8"/>
                  </a:lnTo>
                  <a:lnTo>
                    <a:pt x="2" y="0"/>
                  </a:lnTo>
                  <a:lnTo>
                    <a:pt x="0" y="1"/>
                  </a:lnTo>
                  <a:lnTo>
                    <a:pt x="9" y="8"/>
                  </a:ln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248" name="Freeform 1676">
              <a:extLst>
                <a:ext uri="{FF2B5EF4-FFF2-40B4-BE49-F238E27FC236}">
                  <a16:creationId xmlns:a16="http://schemas.microsoft.com/office/drawing/2014/main" id="{E27B5B78-F84F-431E-961E-06698494F037}"/>
                </a:ext>
              </a:extLst>
            </p:cNvPr>
            <p:cNvSpPr>
              <a:spLocks/>
            </p:cNvSpPr>
            <p:nvPr userDrawn="1"/>
          </p:nvSpPr>
          <p:spPr bwMode="auto">
            <a:xfrm>
              <a:off x="395" y="312"/>
              <a:ext cx="2" cy="4"/>
            </a:xfrm>
            <a:custGeom>
              <a:avLst/>
              <a:gdLst>
                <a:gd name="T0" fmla="*/ 5 w 5"/>
                <a:gd name="T1" fmla="*/ 10 h 10"/>
                <a:gd name="T2" fmla="*/ 5 w 5"/>
                <a:gd name="T3" fmla="*/ 10 h 10"/>
                <a:gd name="T4" fmla="*/ 0 w 5"/>
                <a:gd name="T5" fmla="*/ 0 h 10"/>
                <a:gd name="T6" fmla="*/ 0 w 5"/>
                <a:gd name="T7" fmla="*/ 2 h 10"/>
                <a:gd name="T8" fmla="*/ 5 w 5"/>
                <a:gd name="T9" fmla="*/ 10 h 10"/>
              </a:gdLst>
              <a:ahLst/>
              <a:cxnLst>
                <a:cxn ang="0">
                  <a:pos x="T0" y="T1"/>
                </a:cxn>
                <a:cxn ang="0">
                  <a:pos x="T2" y="T3"/>
                </a:cxn>
                <a:cxn ang="0">
                  <a:pos x="T4" y="T5"/>
                </a:cxn>
                <a:cxn ang="0">
                  <a:pos x="T6" y="T7"/>
                </a:cxn>
                <a:cxn ang="0">
                  <a:pos x="T8" y="T9"/>
                </a:cxn>
              </a:cxnLst>
              <a:rect l="0" t="0" r="r" b="b"/>
              <a:pathLst>
                <a:path w="5" h="10">
                  <a:moveTo>
                    <a:pt x="5" y="10"/>
                  </a:moveTo>
                  <a:lnTo>
                    <a:pt x="5" y="10"/>
                  </a:lnTo>
                  <a:lnTo>
                    <a:pt x="0" y="0"/>
                  </a:lnTo>
                  <a:lnTo>
                    <a:pt x="0" y="2"/>
                  </a:lnTo>
                  <a:lnTo>
                    <a:pt x="5" y="10"/>
                  </a:ln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249" name="Freeform 1677">
              <a:extLst>
                <a:ext uri="{FF2B5EF4-FFF2-40B4-BE49-F238E27FC236}">
                  <a16:creationId xmlns:a16="http://schemas.microsoft.com/office/drawing/2014/main" id="{EF9B40E7-1BB1-46DC-946C-C1587B5CD6DD}"/>
                </a:ext>
              </a:extLst>
            </p:cNvPr>
            <p:cNvSpPr>
              <a:spLocks/>
            </p:cNvSpPr>
            <p:nvPr userDrawn="1"/>
          </p:nvSpPr>
          <p:spPr bwMode="auto">
            <a:xfrm>
              <a:off x="397" y="319"/>
              <a:ext cx="9" cy="7"/>
            </a:xfrm>
            <a:custGeom>
              <a:avLst/>
              <a:gdLst>
                <a:gd name="T0" fmla="*/ 14 w 20"/>
                <a:gd name="T1" fmla="*/ 0 h 16"/>
                <a:gd name="T2" fmla="*/ 14 w 20"/>
                <a:gd name="T3" fmla="*/ 0 h 16"/>
                <a:gd name="T4" fmla="*/ 12 w 20"/>
                <a:gd name="T5" fmla="*/ 12 h 16"/>
                <a:gd name="T6" fmla="*/ 0 w 20"/>
                <a:gd name="T7" fmla="*/ 8 h 16"/>
                <a:gd name="T8" fmla="*/ 14 w 20"/>
                <a:gd name="T9" fmla="*/ 14 h 16"/>
                <a:gd name="T10" fmla="*/ 14 w 20"/>
                <a:gd name="T11" fmla="*/ 0 h 16"/>
              </a:gdLst>
              <a:ahLst/>
              <a:cxnLst>
                <a:cxn ang="0">
                  <a:pos x="T0" y="T1"/>
                </a:cxn>
                <a:cxn ang="0">
                  <a:pos x="T2" y="T3"/>
                </a:cxn>
                <a:cxn ang="0">
                  <a:pos x="T4" y="T5"/>
                </a:cxn>
                <a:cxn ang="0">
                  <a:pos x="T6" y="T7"/>
                </a:cxn>
                <a:cxn ang="0">
                  <a:pos x="T8" y="T9"/>
                </a:cxn>
                <a:cxn ang="0">
                  <a:pos x="T10" y="T11"/>
                </a:cxn>
              </a:cxnLst>
              <a:rect l="0" t="0" r="r" b="b"/>
              <a:pathLst>
                <a:path w="20" h="16">
                  <a:moveTo>
                    <a:pt x="14" y="0"/>
                  </a:moveTo>
                  <a:lnTo>
                    <a:pt x="14" y="0"/>
                  </a:lnTo>
                  <a:cubicBezTo>
                    <a:pt x="17" y="5"/>
                    <a:pt x="14" y="8"/>
                    <a:pt x="12" y="12"/>
                  </a:cubicBezTo>
                  <a:cubicBezTo>
                    <a:pt x="7" y="12"/>
                    <a:pt x="4" y="12"/>
                    <a:pt x="0" y="8"/>
                  </a:cubicBezTo>
                  <a:cubicBezTo>
                    <a:pt x="4" y="16"/>
                    <a:pt x="8" y="13"/>
                    <a:pt x="14" y="14"/>
                  </a:cubicBezTo>
                  <a:cubicBezTo>
                    <a:pt x="15" y="9"/>
                    <a:pt x="20" y="7"/>
                    <a:pt x="14" y="0"/>
                  </a:cubicBezTo>
                  <a:close/>
                </a:path>
              </a:pathLst>
            </a:custGeom>
            <a:solidFill>
              <a:srgbClr val="000000"/>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250" name="Freeform 1678">
              <a:extLst>
                <a:ext uri="{FF2B5EF4-FFF2-40B4-BE49-F238E27FC236}">
                  <a16:creationId xmlns:a16="http://schemas.microsoft.com/office/drawing/2014/main" id="{D40D3D89-4481-436A-B497-A61014CB5FD2}"/>
                </a:ext>
              </a:extLst>
            </p:cNvPr>
            <p:cNvSpPr>
              <a:spLocks/>
            </p:cNvSpPr>
            <p:nvPr userDrawn="1"/>
          </p:nvSpPr>
          <p:spPr bwMode="auto">
            <a:xfrm>
              <a:off x="387" y="324"/>
              <a:ext cx="9" cy="6"/>
            </a:xfrm>
            <a:custGeom>
              <a:avLst/>
              <a:gdLst>
                <a:gd name="T0" fmla="*/ 16 w 21"/>
                <a:gd name="T1" fmla="*/ 0 h 14"/>
                <a:gd name="T2" fmla="*/ 16 w 21"/>
                <a:gd name="T3" fmla="*/ 0 h 14"/>
                <a:gd name="T4" fmla="*/ 12 w 21"/>
                <a:gd name="T5" fmla="*/ 11 h 14"/>
                <a:gd name="T6" fmla="*/ 0 w 21"/>
                <a:gd name="T7" fmla="*/ 4 h 14"/>
                <a:gd name="T8" fmla="*/ 13 w 21"/>
                <a:gd name="T9" fmla="*/ 14 h 14"/>
                <a:gd name="T10" fmla="*/ 16 w 21"/>
                <a:gd name="T11" fmla="*/ 0 h 14"/>
              </a:gdLst>
              <a:ahLst/>
              <a:cxnLst>
                <a:cxn ang="0">
                  <a:pos x="T0" y="T1"/>
                </a:cxn>
                <a:cxn ang="0">
                  <a:pos x="T2" y="T3"/>
                </a:cxn>
                <a:cxn ang="0">
                  <a:pos x="T4" y="T5"/>
                </a:cxn>
                <a:cxn ang="0">
                  <a:pos x="T6" y="T7"/>
                </a:cxn>
                <a:cxn ang="0">
                  <a:pos x="T8" y="T9"/>
                </a:cxn>
                <a:cxn ang="0">
                  <a:pos x="T10" y="T11"/>
                </a:cxn>
              </a:cxnLst>
              <a:rect l="0" t="0" r="r" b="b"/>
              <a:pathLst>
                <a:path w="21" h="14">
                  <a:moveTo>
                    <a:pt x="16" y="0"/>
                  </a:moveTo>
                  <a:lnTo>
                    <a:pt x="16" y="0"/>
                  </a:lnTo>
                  <a:cubicBezTo>
                    <a:pt x="18" y="6"/>
                    <a:pt x="14" y="7"/>
                    <a:pt x="12" y="11"/>
                  </a:cubicBezTo>
                  <a:cubicBezTo>
                    <a:pt x="7" y="9"/>
                    <a:pt x="2" y="9"/>
                    <a:pt x="0" y="4"/>
                  </a:cubicBezTo>
                  <a:cubicBezTo>
                    <a:pt x="1" y="12"/>
                    <a:pt x="8" y="11"/>
                    <a:pt x="13" y="14"/>
                  </a:cubicBezTo>
                  <a:cubicBezTo>
                    <a:pt x="15" y="9"/>
                    <a:pt x="21" y="7"/>
                    <a:pt x="16" y="0"/>
                  </a:cubicBezTo>
                  <a:close/>
                </a:path>
              </a:pathLst>
            </a:custGeom>
            <a:solidFill>
              <a:srgbClr val="000000"/>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251" name="Freeform 1679">
              <a:extLst>
                <a:ext uri="{FF2B5EF4-FFF2-40B4-BE49-F238E27FC236}">
                  <a16:creationId xmlns:a16="http://schemas.microsoft.com/office/drawing/2014/main" id="{F9048CFE-E59B-4C99-B1CD-D2027E39E2E3}"/>
                </a:ext>
              </a:extLst>
            </p:cNvPr>
            <p:cNvSpPr>
              <a:spLocks/>
            </p:cNvSpPr>
            <p:nvPr userDrawn="1"/>
          </p:nvSpPr>
          <p:spPr bwMode="auto">
            <a:xfrm>
              <a:off x="375" y="327"/>
              <a:ext cx="9" cy="5"/>
            </a:xfrm>
            <a:custGeom>
              <a:avLst/>
              <a:gdLst>
                <a:gd name="T0" fmla="*/ 19 w 21"/>
                <a:gd name="T1" fmla="*/ 0 h 12"/>
                <a:gd name="T2" fmla="*/ 19 w 21"/>
                <a:gd name="T3" fmla="*/ 0 h 12"/>
                <a:gd name="T4" fmla="*/ 10 w 21"/>
                <a:gd name="T5" fmla="*/ 9 h 12"/>
                <a:gd name="T6" fmla="*/ 1 w 21"/>
                <a:gd name="T7" fmla="*/ 1 h 12"/>
                <a:gd name="T8" fmla="*/ 10 w 21"/>
                <a:gd name="T9" fmla="*/ 12 h 12"/>
                <a:gd name="T10" fmla="*/ 19 w 21"/>
                <a:gd name="T11" fmla="*/ 0 h 12"/>
              </a:gdLst>
              <a:ahLst/>
              <a:cxnLst>
                <a:cxn ang="0">
                  <a:pos x="T0" y="T1"/>
                </a:cxn>
                <a:cxn ang="0">
                  <a:pos x="T2" y="T3"/>
                </a:cxn>
                <a:cxn ang="0">
                  <a:pos x="T4" y="T5"/>
                </a:cxn>
                <a:cxn ang="0">
                  <a:pos x="T6" y="T7"/>
                </a:cxn>
                <a:cxn ang="0">
                  <a:pos x="T8" y="T9"/>
                </a:cxn>
                <a:cxn ang="0">
                  <a:pos x="T10" y="T11"/>
                </a:cxn>
              </a:cxnLst>
              <a:rect l="0" t="0" r="r" b="b"/>
              <a:pathLst>
                <a:path w="21" h="12">
                  <a:moveTo>
                    <a:pt x="19" y="0"/>
                  </a:moveTo>
                  <a:lnTo>
                    <a:pt x="19" y="0"/>
                  </a:lnTo>
                  <a:cubicBezTo>
                    <a:pt x="19" y="6"/>
                    <a:pt x="13" y="6"/>
                    <a:pt x="10" y="9"/>
                  </a:cubicBezTo>
                  <a:cubicBezTo>
                    <a:pt x="5" y="7"/>
                    <a:pt x="1" y="7"/>
                    <a:pt x="1" y="1"/>
                  </a:cubicBezTo>
                  <a:cubicBezTo>
                    <a:pt x="0" y="10"/>
                    <a:pt x="6" y="8"/>
                    <a:pt x="10" y="12"/>
                  </a:cubicBezTo>
                  <a:cubicBezTo>
                    <a:pt x="14" y="8"/>
                    <a:pt x="21" y="9"/>
                    <a:pt x="19" y="0"/>
                  </a:cubicBezTo>
                  <a:close/>
                </a:path>
              </a:pathLst>
            </a:custGeom>
            <a:solidFill>
              <a:srgbClr val="000000"/>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252" name="Freeform 1680">
              <a:extLst>
                <a:ext uri="{FF2B5EF4-FFF2-40B4-BE49-F238E27FC236}">
                  <a16:creationId xmlns:a16="http://schemas.microsoft.com/office/drawing/2014/main" id="{B34629AE-8B08-4051-814F-A64ED49A90C9}"/>
                </a:ext>
              </a:extLst>
            </p:cNvPr>
            <p:cNvSpPr>
              <a:spLocks/>
            </p:cNvSpPr>
            <p:nvPr userDrawn="1"/>
          </p:nvSpPr>
          <p:spPr bwMode="auto">
            <a:xfrm>
              <a:off x="379" y="314"/>
              <a:ext cx="1" cy="7"/>
            </a:xfrm>
            <a:custGeom>
              <a:avLst/>
              <a:gdLst>
                <a:gd name="T0" fmla="*/ 2 w 2"/>
                <a:gd name="T1" fmla="*/ 1 h 15"/>
                <a:gd name="T2" fmla="*/ 2 w 2"/>
                <a:gd name="T3" fmla="*/ 1 h 15"/>
                <a:gd name="T4" fmla="*/ 0 w 2"/>
                <a:gd name="T5" fmla="*/ 0 h 15"/>
                <a:gd name="T6" fmla="*/ 2 w 2"/>
                <a:gd name="T7" fmla="*/ 15 h 15"/>
                <a:gd name="T8" fmla="*/ 2 w 2"/>
                <a:gd name="T9" fmla="*/ 1 h 15"/>
              </a:gdLst>
              <a:ahLst/>
              <a:cxnLst>
                <a:cxn ang="0">
                  <a:pos x="T0" y="T1"/>
                </a:cxn>
                <a:cxn ang="0">
                  <a:pos x="T2" y="T3"/>
                </a:cxn>
                <a:cxn ang="0">
                  <a:pos x="T4" y="T5"/>
                </a:cxn>
                <a:cxn ang="0">
                  <a:pos x="T6" y="T7"/>
                </a:cxn>
                <a:cxn ang="0">
                  <a:pos x="T8" y="T9"/>
                </a:cxn>
              </a:cxnLst>
              <a:rect l="0" t="0" r="r" b="b"/>
              <a:pathLst>
                <a:path w="2" h="15">
                  <a:moveTo>
                    <a:pt x="2" y="1"/>
                  </a:moveTo>
                  <a:lnTo>
                    <a:pt x="2" y="1"/>
                  </a:lnTo>
                  <a:lnTo>
                    <a:pt x="0" y="0"/>
                  </a:lnTo>
                  <a:lnTo>
                    <a:pt x="2" y="15"/>
                  </a:lnTo>
                  <a:lnTo>
                    <a:pt x="2" y="1"/>
                  </a:ln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253" name="Freeform 1681">
              <a:extLst>
                <a:ext uri="{FF2B5EF4-FFF2-40B4-BE49-F238E27FC236}">
                  <a16:creationId xmlns:a16="http://schemas.microsoft.com/office/drawing/2014/main" id="{CF9E9116-FA56-4E54-8C09-0754A626E32F}"/>
                </a:ext>
              </a:extLst>
            </p:cNvPr>
            <p:cNvSpPr>
              <a:spLocks/>
            </p:cNvSpPr>
            <p:nvPr userDrawn="1"/>
          </p:nvSpPr>
          <p:spPr bwMode="auto">
            <a:xfrm>
              <a:off x="364" y="326"/>
              <a:ext cx="8" cy="6"/>
            </a:xfrm>
            <a:custGeom>
              <a:avLst/>
              <a:gdLst>
                <a:gd name="T0" fmla="*/ 3 w 19"/>
                <a:gd name="T1" fmla="*/ 0 h 12"/>
                <a:gd name="T2" fmla="*/ 3 w 19"/>
                <a:gd name="T3" fmla="*/ 0 h 12"/>
                <a:gd name="T4" fmla="*/ 8 w 19"/>
                <a:gd name="T5" fmla="*/ 12 h 12"/>
                <a:gd name="T6" fmla="*/ 19 w 19"/>
                <a:gd name="T7" fmla="*/ 2 h 12"/>
                <a:gd name="T8" fmla="*/ 8 w 19"/>
                <a:gd name="T9" fmla="*/ 10 h 12"/>
                <a:gd name="T10" fmla="*/ 3 w 19"/>
                <a:gd name="T11" fmla="*/ 0 h 12"/>
              </a:gdLst>
              <a:ahLst/>
              <a:cxnLst>
                <a:cxn ang="0">
                  <a:pos x="T0" y="T1"/>
                </a:cxn>
                <a:cxn ang="0">
                  <a:pos x="T2" y="T3"/>
                </a:cxn>
                <a:cxn ang="0">
                  <a:pos x="T4" y="T5"/>
                </a:cxn>
                <a:cxn ang="0">
                  <a:pos x="T6" y="T7"/>
                </a:cxn>
                <a:cxn ang="0">
                  <a:pos x="T8" y="T9"/>
                </a:cxn>
                <a:cxn ang="0">
                  <a:pos x="T10" y="T11"/>
                </a:cxn>
              </a:cxnLst>
              <a:rect l="0" t="0" r="r" b="b"/>
              <a:pathLst>
                <a:path w="19" h="12">
                  <a:moveTo>
                    <a:pt x="3" y="0"/>
                  </a:moveTo>
                  <a:lnTo>
                    <a:pt x="3" y="0"/>
                  </a:lnTo>
                  <a:cubicBezTo>
                    <a:pt x="0" y="7"/>
                    <a:pt x="5" y="8"/>
                    <a:pt x="8" y="12"/>
                  </a:cubicBezTo>
                  <a:cubicBezTo>
                    <a:pt x="13" y="9"/>
                    <a:pt x="19" y="10"/>
                    <a:pt x="19" y="2"/>
                  </a:cubicBezTo>
                  <a:cubicBezTo>
                    <a:pt x="18" y="7"/>
                    <a:pt x="13" y="7"/>
                    <a:pt x="8" y="10"/>
                  </a:cubicBezTo>
                  <a:cubicBezTo>
                    <a:pt x="6" y="6"/>
                    <a:pt x="2" y="6"/>
                    <a:pt x="3" y="0"/>
                  </a:cubicBezTo>
                  <a:close/>
                </a:path>
              </a:pathLst>
            </a:custGeom>
            <a:solidFill>
              <a:srgbClr val="000000"/>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254" name="Freeform 1682">
              <a:extLst>
                <a:ext uri="{FF2B5EF4-FFF2-40B4-BE49-F238E27FC236}">
                  <a16:creationId xmlns:a16="http://schemas.microsoft.com/office/drawing/2014/main" id="{1F7AB8D4-F880-4080-B9D1-80AD09281051}"/>
                </a:ext>
              </a:extLst>
            </p:cNvPr>
            <p:cNvSpPr>
              <a:spLocks/>
            </p:cNvSpPr>
            <p:nvPr userDrawn="1"/>
          </p:nvSpPr>
          <p:spPr bwMode="auto">
            <a:xfrm>
              <a:off x="369" y="316"/>
              <a:ext cx="2" cy="6"/>
            </a:xfrm>
            <a:custGeom>
              <a:avLst/>
              <a:gdLst>
                <a:gd name="T0" fmla="*/ 4 w 4"/>
                <a:gd name="T1" fmla="*/ 1 h 14"/>
                <a:gd name="T2" fmla="*/ 4 w 4"/>
                <a:gd name="T3" fmla="*/ 1 h 14"/>
                <a:gd name="T4" fmla="*/ 3 w 4"/>
                <a:gd name="T5" fmla="*/ 2 h 14"/>
                <a:gd name="T6" fmla="*/ 2 w 4"/>
                <a:gd name="T7" fmla="*/ 0 h 14"/>
                <a:gd name="T8" fmla="*/ 0 w 4"/>
                <a:gd name="T9" fmla="*/ 14 h 14"/>
                <a:gd name="T10" fmla="*/ 4 w 4"/>
                <a:gd name="T11" fmla="*/ 1 h 14"/>
              </a:gdLst>
              <a:ahLst/>
              <a:cxnLst>
                <a:cxn ang="0">
                  <a:pos x="T0" y="T1"/>
                </a:cxn>
                <a:cxn ang="0">
                  <a:pos x="T2" y="T3"/>
                </a:cxn>
                <a:cxn ang="0">
                  <a:pos x="T4" y="T5"/>
                </a:cxn>
                <a:cxn ang="0">
                  <a:pos x="T6" y="T7"/>
                </a:cxn>
                <a:cxn ang="0">
                  <a:pos x="T8" y="T9"/>
                </a:cxn>
                <a:cxn ang="0">
                  <a:pos x="T10" y="T11"/>
                </a:cxn>
              </a:cxnLst>
              <a:rect l="0" t="0" r="r" b="b"/>
              <a:pathLst>
                <a:path w="4" h="14">
                  <a:moveTo>
                    <a:pt x="4" y="1"/>
                  </a:moveTo>
                  <a:lnTo>
                    <a:pt x="4" y="1"/>
                  </a:lnTo>
                  <a:lnTo>
                    <a:pt x="3" y="2"/>
                  </a:lnTo>
                  <a:lnTo>
                    <a:pt x="2" y="0"/>
                  </a:lnTo>
                  <a:lnTo>
                    <a:pt x="0" y="14"/>
                  </a:lnTo>
                  <a:lnTo>
                    <a:pt x="4" y="1"/>
                  </a:ln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255" name="Freeform 1683">
              <a:extLst>
                <a:ext uri="{FF2B5EF4-FFF2-40B4-BE49-F238E27FC236}">
                  <a16:creationId xmlns:a16="http://schemas.microsoft.com/office/drawing/2014/main" id="{83640CC6-89F2-42A5-9F97-C12B1C2CA740}"/>
                </a:ext>
              </a:extLst>
            </p:cNvPr>
            <p:cNvSpPr>
              <a:spLocks/>
            </p:cNvSpPr>
            <p:nvPr userDrawn="1"/>
          </p:nvSpPr>
          <p:spPr bwMode="auto">
            <a:xfrm>
              <a:off x="398" y="297"/>
              <a:ext cx="8" cy="9"/>
            </a:xfrm>
            <a:custGeom>
              <a:avLst/>
              <a:gdLst>
                <a:gd name="T0" fmla="*/ 8 w 17"/>
                <a:gd name="T1" fmla="*/ 0 h 21"/>
                <a:gd name="T2" fmla="*/ 8 w 17"/>
                <a:gd name="T3" fmla="*/ 0 h 21"/>
                <a:gd name="T4" fmla="*/ 14 w 17"/>
                <a:gd name="T5" fmla="*/ 12 h 21"/>
                <a:gd name="T6" fmla="*/ 0 w 17"/>
                <a:gd name="T7" fmla="*/ 15 h 21"/>
                <a:gd name="T8" fmla="*/ 16 w 17"/>
                <a:gd name="T9" fmla="*/ 13 h 21"/>
                <a:gd name="T10" fmla="*/ 8 w 17"/>
                <a:gd name="T11" fmla="*/ 0 h 21"/>
              </a:gdLst>
              <a:ahLst/>
              <a:cxnLst>
                <a:cxn ang="0">
                  <a:pos x="T0" y="T1"/>
                </a:cxn>
                <a:cxn ang="0">
                  <a:pos x="T2" y="T3"/>
                </a:cxn>
                <a:cxn ang="0">
                  <a:pos x="T4" y="T5"/>
                </a:cxn>
                <a:cxn ang="0">
                  <a:pos x="T6" y="T7"/>
                </a:cxn>
                <a:cxn ang="0">
                  <a:pos x="T8" y="T9"/>
                </a:cxn>
                <a:cxn ang="0">
                  <a:pos x="T10" y="T11"/>
                </a:cxn>
              </a:cxnLst>
              <a:rect l="0" t="0" r="r" b="b"/>
              <a:pathLst>
                <a:path w="17" h="21">
                  <a:moveTo>
                    <a:pt x="8" y="0"/>
                  </a:moveTo>
                  <a:lnTo>
                    <a:pt x="8" y="0"/>
                  </a:lnTo>
                  <a:cubicBezTo>
                    <a:pt x="14" y="2"/>
                    <a:pt x="12" y="6"/>
                    <a:pt x="14" y="12"/>
                  </a:cubicBezTo>
                  <a:cubicBezTo>
                    <a:pt x="9" y="14"/>
                    <a:pt x="5" y="18"/>
                    <a:pt x="0" y="15"/>
                  </a:cubicBezTo>
                  <a:cubicBezTo>
                    <a:pt x="5" y="21"/>
                    <a:pt x="11" y="15"/>
                    <a:pt x="16" y="13"/>
                  </a:cubicBezTo>
                  <a:cubicBezTo>
                    <a:pt x="14" y="5"/>
                    <a:pt x="17" y="3"/>
                    <a:pt x="8" y="0"/>
                  </a:cubicBezTo>
                  <a:close/>
                </a:path>
              </a:pathLst>
            </a:custGeom>
            <a:solidFill>
              <a:srgbClr val="000000"/>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256" name="Freeform 1684">
              <a:extLst>
                <a:ext uri="{FF2B5EF4-FFF2-40B4-BE49-F238E27FC236}">
                  <a16:creationId xmlns:a16="http://schemas.microsoft.com/office/drawing/2014/main" id="{8BBBC64B-60C1-4DC0-84D9-5A5302E01EAC}"/>
                </a:ext>
              </a:extLst>
            </p:cNvPr>
            <p:cNvSpPr>
              <a:spLocks noEditPoints="1"/>
            </p:cNvSpPr>
            <p:nvPr userDrawn="1"/>
          </p:nvSpPr>
          <p:spPr bwMode="auto">
            <a:xfrm>
              <a:off x="396" y="289"/>
              <a:ext cx="7" cy="2"/>
            </a:xfrm>
            <a:custGeom>
              <a:avLst/>
              <a:gdLst>
                <a:gd name="T0" fmla="*/ 8 w 17"/>
                <a:gd name="T1" fmla="*/ 2 h 5"/>
                <a:gd name="T2" fmla="*/ 8 w 17"/>
                <a:gd name="T3" fmla="*/ 2 h 5"/>
                <a:gd name="T4" fmla="*/ 1 w 17"/>
                <a:gd name="T5" fmla="*/ 4 h 5"/>
                <a:gd name="T6" fmla="*/ 1 w 17"/>
                <a:gd name="T7" fmla="*/ 3 h 5"/>
                <a:gd name="T8" fmla="*/ 8 w 17"/>
                <a:gd name="T9" fmla="*/ 2 h 5"/>
                <a:gd name="T10" fmla="*/ 17 w 17"/>
                <a:gd name="T11" fmla="*/ 1 h 5"/>
                <a:gd name="T12" fmla="*/ 17 w 17"/>
                <a:gd name="T13" fmla="*/ 1 h 5"/>
                <a:gd name="T14" fmla="*/ 1 w 17"/>
                <a:gd name="T15" fmla="*/ 2 h 5"/>
                <a:gd name="T16" fmla="*/ 0 w 17"/>
                <a:gd name="T17" fmla="*/ 4 h 5"/>
                <a:gd name="T18" fmla="*/ 1 w 17"/>
                <a:gd name="T19" fmla="*/ 5 h 5"/>
                <a:gd name="T20" fmla="*/ 17 w 17"/>
                <a:gd name="T21"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5">
                  <a:moveTo>
                    <a:pt x="8" y="2"/>
                  </a:moveTo>
                  <a:lnTo>
                    <a:pt x="8" y="2"/>
                  </a:lnTo>
                  <a:cubicBezTo>
                    <a:pt x="7" y="3"/>
                    <a:pt x="1" y="4"/>
                    <a:pt x="1" y="4"/>
                  </a:cubicBezTo>
                  <a:lnTo>
                    <a:pt x="1" y="3"/>
                  </a:lnTo>
                  <a:cubicBezTo>
                    <a:pt x="1" y="3"/>
                    <a:pt x="7" y="2"/>
                    <a:pt x="8" y="2"/>
                  </a:cubicBezTo>
                  <a:close/>
                  <a:moveTo>
                    <a:pt x="17" y="1"/>
                  </a:moveTo>
                  <a:lnTo>
                    <a:pt x="17" y="1"/>
                  </a:lnTo>
                  <a:cubicBezTo>
                    <a:pt x="9" y="0"/>
                    <a:pt x="1" y="2"/>
                    <a:pt x="1" y="2"/>
                  </a:cubicBezTo>
                  <a:lnTo>
                    <a:pt x="0" y="4"/>
                  </a:lnTo>
                  <a:lnTo>
                    <a:pt x="1" y="5"/>
                  </a:lnTo>
                  <a:cubicBezTo>
                    <a:pt x="5" y="5"/>
                    <a:pt x="10" y="3"/>
                    <a:pt x="17" y="1"/>
                  </a:cubicBezTo>
                  <a:close/>
                </a:path>
              </a:pathLst>
            </a:custGeom>
            <a:solidFill>
              <a:srgbClr val="000000"/>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257" name="Freeform 1685">
              <a:extLst>
                <a:ext uri="{FF2B5EF4-FFF2-40B4-BE49-F238E27FC236}">
                  <a16:creationId xmlns:a16="http://schemas.microsoft.com/office/drawing/2014/main" id="{8B1D37E1-A958-4923-AECB-596A5195ED07}"/>
                </a:ext>
              </a:extLst>
            </p:cNvPr>
            <p:cNvSpPr>
              <a:spLocks noEditPoints="1"/>
            </p:cNvSpPr>
            <p:nvPr userDrawn="1"/>
          </p:nvSpPr>
          <p:spPr bwMode="auto">
            <a:xfrm>
              <a:off x="394" y="297"/>
              <a:ext cx="7" cy="4"/>
            </a:xfrm>
            <a:custGeom>
              <a:avLst/>
              <a:gdLst>
                <a:gd name="T0" fmla="*/ 7 w 15"/>
                <a:gd name="T1" fmla="*/ 5 h 10"/>
                <a:gd name="T2" fmla="*/ 7 w 15"/>
                <a:gd name="T3" fmla="*/ 5 h 10"/>
                <a:gd name="T4" fmla="*/ 1 w 15"/>
                <a:gd name="T5" fmla="*/ 2 h 10"/>
                <a:gd name="T6" fmla="*/ 2 w 15"/>
                <a:gd name="T7" fmla="*/ 1 h 10"/>
                <a:gd name="T8" fmla="*/ 7 w 15"/>
                <a:gd name="T9" fmla="*/ 5 h 10"/>
                <a:gd name="T10" fmla="*/ 15 w 15"/>
                <a:gd name="T11" fmla="*/ 10 h 10"/>
                <a:gd name="T12" fmla="*/ 15 w 15"/>
                <a:gd name="T13" fmla="*/ 10 h 10"/>
                <a:gd name="T14" fmla="*/ 2 w 15"/>
                <a:gd name="T15" fmla="*/ 0 h 10"/>
                <a:gd name="T16" fmla="*/ 0 w 15"/>
                <a:gd name="T17" fmla="*/ 1 h 10"/>
                <a:gd name="T18" fmla="*/ 0 w 15"/>
                <a:gd name="T19" fmla="*/ 3 h 10"/>
                <a:gd name="T20" fmla="*/ 15 w 15"/>
                <a:gd name="T21"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10">
                  <a:moveTo>
                    <a:pt x="7" y="5"/>
                  </a:moveTo>
                  <a:lnTo>
                    <a:pt x="7" y="5"/>
                  </a:lnTo>
                  <a:cubicBezTo>
                    <a:pt x="6" y="5"/>
                    <a:pt x="1" y="2"/>
                    <a:pt x="1" y="2"/>
                  </a:cubicBezTo>
                  <a:lnTo>
                    <a:pt x="2" y="1"/>
                  </a:lnTo>
                  <a:cubicBezTo>
                    <a:pt x="2" y="1"/>
                    <a:pt x="6" y="4"/>
                    <a:pt x="7" y="5"/>
                  </a:cubicBezTo>
                  <a:close/>
                  <a:moveTo>
                    <a:pt x="15" y="10"/>
                  </a:moveTo>
                  <a:lnTo>
                    <a:pt x="15" y="10"/>
                  </a:lnTo>
                  <a:cubicBezTo>
                    <a:pt x="9" y="4"/>
                    <a:pt x="2" y="0"/>
                    <a:pt x="2" y="0"/>
                  </a:cubicBezTo>
                  <a:lnTo>
                    <a:pt x="0" y="1"/>
                  </a:lnTo>
                  <a:lnTo>
                    <a:pt x="0" y="3"/>
                  </a:lnTo>
                  <a:cubicBezTo>
                    <a:pt x="0" y="3"/>
                    <a:pt x="8" y="8"/>
                    <a:pt x="15" y="10"/>
                  </a:cubicBezTo>
                  <a:close/>
                </a:path>
              </a:pathLst>
            </a:custGeom>
            <a:solidFill>
              <a:srgbClr val="000000"/>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258" name="Freeform 1686">
              <a:extLst>
                <a:ext uri="{FF2B5EF4-FFF2-40B4-BE49-F238E27FC236}">
                  <a16:creationId xmlns:a16="http://schemas.microsoft.com/office/drawing/2014/main" id="{2ECDDF33-4812-40E7-B337-4D4206053BC9}"/>
                </a:ext>
              </a:extLst>
            </p:cNvPr>
            <p:cNvSpPr>
              <a:spLocks/>
            </p:cNvSpPr>
            <p:nvPr userDrawn="1"/>
          </p:nvSpPr>
          <p:spPr bwMode="auto">
            <a:xfrm>
              <a:off x="388" y="305"/>
              <a:ext cx="9" cy="8"/>
            </a:xfrm>
            <a:custGeom>
              <a:avLst/>
              <a:gdLst>
                <a:gd name="T0" fmla="*/ 16 w 21"/>
                <a:gd name="T1" fmla="*/ 0 h 16"/>
                <a:gd name="T2" fmla="*/ 16 w 21"/>
                <a:gd name="T3" fmla="*/ 0 h 16"/>
                <a:gd name="T4" fmla="*/ 12 w 21"/>
                <a:gd name="T5" fmla="*/ 10 h 16"/>
                <a:gd name="T6" fmla="*/ 0 w 21"/>
                <a:gd name="T7" fmla="*/ 10 h 16"/>
                <a:gd name="T8" fmla="*/ 13 w 21"/>
                <a:gd name="T9" fmla="*/ 12 h 16"/>
                <a:gd name="T10" fmla="*/ 16 w 21"/>
                <a:gd name="T11" fmla="*/ 0 h 16"/>
              </a:gdLst>
              <a:ahLst/>
              <a:cxnLst>
                <a:cxn ang="0">
                  <a:pos x="T0" y="T1"/>
                </a:cxn>
                <a:cxn ang="0">
                  <a:pos x="T2" y="T3"/>
                </a:cxn>
                <a:cxn ang="0">
                  <a:pos x="T4" y="T5"/>
                </a:cxn>
                <a:cxn ang="0">
                  <a:pos x="T6" y="T7"/>
                </a:cxn>
                <a:cxn ang="0">
                  <a:pos x="T8" y="T9"/>
                </a:cxn>
                <a:cxn ang="0">
                  <a:pos x="T10" y="T11"/>
                </a:cxn>
              </a:cxnLst>
              <a:rect l="0" t="0" r="r" b="b"/>
              <a:pathLst>
                <a:path w="21" h="16">
                  <a:moveTo>
                    <a:pt x="16" y="0"/>
                  </a:moveTo>
                  <a:lnTo>
                    <a:pt x="16" y="0"/>
                  </a:lnTo>
                  <a:cubicBezTo>
                    <a:pt x="19" y="5"/>
                    <a:pt x="13" y="6"/>
                    <a:pt x="12" y="10"/>
                  </a:cubicBezTo>
                  <a:cubicBezTo>
                    <a:pt x="7" y="9"/>
                    <a:pt x="3" y="14"/>
                    <a:pt x="0" y="10"/>
                  </a:cubicBezTo>
                  <a:cubicBezTo>
                    <a:pt x="4" y="16"/>
                    <a:pt x="8" y="11"/>
                    <a:pt x="13" y="12"/>
                  </a:cubicBezTo>
                  <a:cubicBezTo>
                    <a:pt x="14" y="8"/>
                    <a:pt x="21" y="6"/>
                    <a:pt x="16" y="0"/>
                  </a:cubicBezTo>
                  <a:close/>
                </a:path>
              </a:pathLst>
            </a:custGeom>
            <a:solidFill>
              <a:srgbClr val="000000"/>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259" name="Freeform 1687">
              <a:extLst>
                <a:ext uri="{FF2B5EF4-FFF2-40B4-BE49-F238E27FC236}">
                  <a16:creationId xmlns:a16="http://schemas.microsoft.com/office/drawing/2014/main" id="{FBE6B4F6-A0DA-4550-BBB6-E6DE5D1251CD}"/>
                </a:ext>
              </a:extLst>
            </p:cNvPr>
            <p:cNvSpPr>
              <a:spLocks noEditPoints="1"/>
            </p:cNvSpPr>
            <p:nvPr userDrawn="1"/>
          </p:nvSpPr>
          <p:spPr bwMode="auto">
            <a:xfrm>
              <a:off x="388" y="302"/>
              <a:ext cx="4" cy="5"/>
            </a:xfrm>
            <a:custGeom>
              <a:avLst/>
              <a:gdLst>
                <a:gd name="T0" fmla="*/ 4 w 7"/>
                <a:gd name="T1" fmla="*/ 5 h 12"/>
                <a:gd name="T2" fmla="*/ 4 w 7"/>
                <a:gd name="T3" fmla="*/ 5 h 12"/>
                <a:gd name="T4" fmla="*/ 1 w 7"/>
                <a:gd name="T5" fmla="*/ 1 h 12"/>
                <a:gd name="T6" fmla="*/ 2 w 7"/>
                <a:gd name="T7" fmla="*/ 1 h 12"/>
                <a:gd name="T8" fmla="*/ 4 w 7"/>
                <a:gd name="T9" fmla="*/ 5 h 12"/>
                <a:gd name="T10" fmla="*/ 7 w 7"/>
                <a:gd name="T11" fmla="*/ 12 h 12"/>
                <a:gd name="T12" fmla="*/ 7 w 7"/>
                <a:gd name="T13" fmla="*/ 12 h 12"/>
                <a:gd name="T14" fmla="*/ 2 w 7"/>
                <a:gd name="T15" fmla="*/ 0 h 12"/>
                <a:gd name="T16" fmla="*/ 0 w 7"/>
                <a:gd name="T17" fmla="*/ 0 h 12"/>
                <a:gd name="T18" fmla="*/ 0 w 7"/>
                <a:gd name="T19" fmla="*/ 1 h 12"/>
                <a:gd name="T20" fmla="*/ 7 w 7"/>
                <a:gd name="T21"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12">
                  <a:moveTo>
                    <a:pt x="4" y="5"/>
                  </a:moveTo>
                  <a:lnTo>
                    <a:pt x="4" y="5"/>
                  </a:lnTo>
                  <a:cubicBezTo>
                    <a:pt x="3" y="4"/>
                    <a:pt x="1" y="1"/>
                    <a:pt x="1" y="1"/>
                  </a:cubicBezTo>
                  <a:lnTo>
                    <a:pt x="2" y="1"/>
                  </a:lnTo>
                  <a:cubicBezTo>
                    <a:pt x="2" y="1"/>
                    <a:pt x="3" y="4"/>
                    <a:pt x="4" y="5"/>
                  </a:cubicBezTo>
                  <a:close/>
                  <a:moveTo>
                    <a:pt x="7" y="12"/>
                  </a:moveTo>
                  <a:lnTo>
                    <a:pt x="7" y="12"/>
                  </a:lnTo>
                  <a:cubicBezTo>
                    <a:pt x="5" y="4"/>
                    <a:pt x="2" y="0"/>
                    <a:pt x="2" y="0"/>
                  </a:cubicBezTo>
                  <a:lnTo>
                    <a:pt x="0" y="0"/>
                  </a:lnTo>
                  <a:lnTo>
                    <a:pt x="0" y="1"/>
                  </a:lnTo>
                  <a:cubicBezTo>
                    <a:pt x="0" y="1"/>
                    <a:pt x="2" y="7"/>
                    <a:pt x="7" y="12"/>
                  </a:cubicBezTo>
                  <a:close/>
                </a:path>
              </a:pathLst>
            </a:custGeom>
            <a:solidFill>
              <a:srgbClr val="000000"/>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260" name="Freeform 1688">
              <a:extLst>
                <a:ext uri="{FF2B5EF4-FFF2-40B4-BE49-F238E27FC236}">
                  <a16:creationId xmlns:a16="http://schemas.microsoft.com/office/drawing/2014/main" id="{2C5A2119-27EF-4D77-B02B-7403737D1CF4}"/>
                </a:ext>
              </a:extLst>
            </p:cNvPr>
            <p:cNvSpPr>
              <a:spLocks noEditPoints="1"/>
            </p:cNvSpPr>
            <p:nvPr userDrawn="1"/>
          </p:nvSpPr>
          <p:spPr bwMode="auto">
            <a:xfrm>
              <a:off x="381" y="304"/>
              <a:ext cx="1" cy="6"/>
            </a:xfrm>
            <a:custGeom>
              <a:avLst/>
              <a:gdLst>
                <a:gd name="T0" fmla="*/ 2 w 3"/>
                <a:gd name="T1" fmla="*/ 6 h 12"/>
                <a:gd name="T2" fmla="*/ 2 w 3"/>
                <a:gd name="T3" fmla="*/ 6 h 12"/>
                <a:gd name="T4" fmla="*/ 1 w 3"/>
                <a:gd name="T5" fmla="*/ 1 h 12"/>
                <a:gd name="T6" fmla="*/ 2 w 3"/>
                <a:gd name="T7" fmla="*/ 1 h 12"/>
                <a:gd name="T8" fmla="*/ 2 w 3"/>
                <a:gd name="T9" fmla="*/ 6 h 12"/>
                <a:gd name="T10" fmla="*/ 3 w 3"/>
                <a:gd name="T11" fmla="*/ 12 h 12"/>
                <a:gd name="T12" fmla="*/ 3 w 3"/>
                <a:gd name="T13" fmla="*/ 12 h 12"/>
                <a:gd name="T14" fmla="*/ 3 w 3"/>
                <a:gd name="T15" fmla="*/ 1 h 12"/>
                <a:gd name="T16" fmla="*/ 1 w 3"/>
                <a:gd name="T17" fmla="*/ 0 h 12"/>
                <a:gd name="T18" fmla="*/ 0 w 3"/>
                <a:gd name="T19" fmla="*/ 1 h 12"/>
                <a:gd name="T20" fmla="*/ 3 w 3"/>
                <a:gd name="T21"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12">
                  <a:moveTo>
                    <a:pt x="2" y="6"/>
                  </a:moveTo>
                  <a:lnTo>
                    <a:pt x="2" y="6"/>
                  </a:lnTo>
                  <a:cubicBezTo>
                    <a:pt x="2" y="5"/>
                    <a:pt x="1" y="1"/>
                    <a:pt x="1" y="1"/>
                  </a:cubicBezTo>
                  <a:lnTo>
                    <a:pt x="2" y="1"/>
                  </a:lnTo>
                  <a:cubicBezTo>
                    <a:pt x="2" y="1"/>
                    <a:pt x="2" y="5"/>
                    <a:pt x="2" y="6"/>
                  </a:cubicBezTo>
                  <a:close/>
                  <a:moveTo>
                    <a:pt x="3" y="12"/>
                  </a:moveTo>
                  <a:lnTo>
                    <a:pt x="3" y="12"/>
                  </a:lnTo>
                  <a:cubicBezTo>
                    <a:pt x="3" y="7"/>
                    <a:pt x="3" y="1"/>
                    <a:pt x="3" y="1"/>
                  </a:cubicBezTo>
                  <a:lnTo>
                    <a:pt x="1" y="0"/>
                  </a:lnTo>
                  <a:lnTo>
                    <a:pt x="0" y="1"/>
                  </a:lnTo>
                  <a:cubicBezTo>
                    <a:pt x="0" y="1"/>
                    <a:pt x="1" y="7"/>
                    <a:pt x="3" y="12"/>
                  </a:cubicBezTo>
                  <a:close/>
                </a:path>
              </a:pathLst>
            </a:custGeom>
            <a:solidFill>
              <a:srgbClr val="000000"/>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261" name="Freeform 1689">
              <a:extLst>
                <a:ext uri="{FF2B5EF4-FFF2-40B4-BE49-F238E27FC236}">
                  <a16:creationId xmlns:a16="http://schemas.microsoft.com/office/drawing/2014/main" id="{B29BBDB3-939D-4536-A20D-0FB8094B79DD}"/>
                </a:ext>
              </a:extLst>
            </p:cNvPr>
            <p:cNvSpPr>
              <a:spLocks/>
            </p:cNvSpPr>
            <p:nvPr userDrawn="1"/>
          </p:nvSpPr>
          <p:spPr bwMode="auto">
            <a:xfrm>
              <a:off x="379" y="310"/>
              <a:ext cx="7" cy="4"/>
            </a:xfrm>
            <a:custGeom>
              <a:avLst/>
              <a:gdLst>
                <a:gd name="T0" fmla="*/ 16 w 17"/>
                <a:gd name="T1" fmla="*/ 0 h 10"/>
                <a:gd name="T2" fmla="*/ 16 w 17"/>
                <a:gd name="T3" fmla="*/ 0 h 10"/>
                <a:gd name="T4" fmla="*/ 8 w 17"/>
                <a:gd name="T5" fmla="*/ 8 h 10"/>
                <a:gd name="T6" fmla="*/ 0 w 17"/>
                <a:gd name="T7" fmla="*/ 1 h 10"/>
                <a:gd name="T8" fmla="*/ 8 w 17"/>
                <a:gd name="T9" fmla="*/ 10 h 10"/>
                <a:gd name="T10" fmla="*/ 16 w 17"/>
                <a:gd name="T11" fmla="*/ 0 h 10"/>
              </a:gdLst>
              <a:ahLst/>
              <a:cxnLst>
                <a:cxn ang="0">
                  <a:pos x="T0" y="T1"/>
                </a:cxn>
                <a:cxn ang="0">
                  <a:pos x="T2" y="T3"/>
                </a:cxn>
                <a:cxn ang="0">
                  <a:pos x="T4" y="T5"/>
                </a:cxn>
                <a:cxn ang="0">
                  <a:pos x="T6" y="T7"/>
                </a:cxn>
                <a:cxn ang="0">
                  <a:pos x="T8" y="T9"/>
                </a:cxn>
                <a:cxn ang="0">
                  <a:pos x="T10" y="T11"/>
                </a:cxn>
              </a:cxnLst>
              <a:rect l="0" t="0" r="r" b="b"/>
              <a:pathLst>
                <a:path w="17" h="10">
                  <a:moveTo>
                    <a:pt x="16" y="0"/>
                  </a:moveTo>
                  <a:lnTo>
                    <a:pt x="16" y="0"/>
                  </a:lnTo>
                  <a:cubicBezTo>
                    <a:pt x="16" y="6"/>
                    <a:pt x="11" y="5"/>
                    <a:pt x="8" y="8"/>
                  </a:cubicBezTo>
                  <a:cubicBezTo>
                    <a:pt x="5" y="4"/>
                    <a:pt x="0" y="6"/>
                    <a:pt x="0" y="1"/>
                  </a:cubicBezTo>
                  <a:cubicBezTo>
                    <a:pt x="0" y="9"/>
                    <a:pt x="5" y="6"/>
                    <a:pt x="8" y="10"/>
                  </a:cubicBezTo>
                  <a:cubicBezTo>
                    <a:pt x="11" y="6"/>
                    <a:pt x="17" y="8"/>
                    <a:pt x="16" y="0"/>
                  </a:cubicBezTo>
                  <a:close/>
                </a:path>
              </a:pathLst>
            </a:custGeom>
            <a:solidFill>
              <a:srgbClr val="000000"/>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262" name="Freeform 1690">
              <a:extLst>
                <a:ext uri="{FF2B5EF4-FFF2-40B4-BE49-F238E27FC236}">
                  <a16:creationId xmlns:a16="http://schemas.microsoft.com/office/drawing/2014/main" id="{2B45011E-2854-4C34-AD58-DB3405E06636}"/>
                </a:ext>
              </a:extLst>
            </p:cNvPr>
            <p:cNvSpPr>
              <a:spLocks noEditPoints="1"/>
            </p:cNvSpPr>
            <p:nvPr userDrawn="1"/>
          </p:nvSpPr>
          <p:spPr bwMode="auto">
            <a:xfrm>
              <a:off x="372" y="304"/>
              <a:ext cx="2" cy="6"/>
            </a:xfrm>
            <a:custGeom>
              <a:avLst/>
              <a:gdLst>
                <a:gd name="T0" fmla="*/ 1 w 4"/>
                <a:gd name="T1" fmla="*/ 8 h 14"/>
                <a:gd name="T2" fmla="*/ 1 w 4"/>
                <a:gd name="T3" fmla="*/ 8 h 14"/>
                <a:gd name="T4" fmla="*/ 2 w 4"/>
                <a:gd name="T5" fmla="*/ 1 h 14"/>
                <a:gd name="T6" fmla="*/ 3 w 4"/>
                <a:gd name="T7" fmla="*/ 2 h 14"/>
                <a:gd name="T8" fmla="*/ 1 w 4"/>
                <a:gd name="T9" fmla="*/ 8 h 14"/>
                <a:gd name="T10" fmla="*/ 0 w 4"/>
                <a:gd name="T11" fmla="*/ 14 h 14"/>
                <a:gd name="T12" fmla="*/ 0 w 4"/>
                <a:gd name="T13" fmla="*/ 14 h 14"/>
                <a:gd name="T14" fmla="*/ 4 w 4"/>
                <a:gd name="T15" fmla="*/ 2 h 14"/>
                <a:gd name="T16" fmla="*/ 3 w 4"/>
                <a:gd name="T17" fmla="*/ 0 h 14"/>
                <a:gd name="T18" fmla="*/ 1 w 4"/>
                <a:gd name="T19" fmla="*/ 1 h 14"/>
                <a:gd name="T20" fmla="*/ 0 w 4"/>
                <a:gd name="T21"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14">
                  <a:moveTo>
                    <a:pt x="1" y="8"/>
                  </a:moveTo>
                  <a:lnTo>
                    <a:pt x="1" y="8"/>
                  </a:lnTo>
                  <a:cubicBezTo>
                    <a:pt x="1" y="7"/>
                    <a:pt x="2" y="1"/>
                    <a:pt x="2" y="1"/>
                  </a:cubicBezTo>
                  <a:lnTo>
                    <a:pt x="3" y="2"/>
                  </a:lnTo>
                  <a:cubicBezTo>
                    <a:pt x="3" y="2"/>
                    <a:pt x="2" y="7"/>
                    <a:pt x="1" y="8"/>
                  </a:cubicBezTo>
                  <a:close/>
                  <a:moveTo>
                    <a:pt x="0" y="14"/>
                  </a:moveTo>
                  <a:lnTo>
                    <a:pt x="0" y="14"/>
                  </a:lnTo>
                  <a:cubicBezTo>
                    <a:pt x="4" y="6"/>
                    <a:pt x="4" y="2"/>
                    <a:pt x="4" y="2"/>
                  </a:cubicBezTo>
                  <a:lnTo>
                    <a:pt x="3" y="0"/>
                  </a:lnTo>
                  <a:lnTo>
                    <a:pt x="1" y="1"/>
                  </a:lnTo>
                  <a:cubicBezTo>
                    <a:pt x="1" y="1"/>
                    <a:pt x="0" y="6"/>
                    <a:pt x="0" y="14"/>
                  </a:cubicBezTo>
                  <a:close/>
                </a:path>
              </a:pathLst>
            </a:custGeom>
            <a:solidFill>
              <a:srgbClr val="000000"/>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263" name="Freeform 1691">
              <a:extLst>
                <a:ext uri="{FF2B5EF4-FFF2-40B4-BE49-F238E27FC236}">
                  <a16:creationId xmlns:a16="http://schemas.microsoft.com/office/drawing/2014/main" id="{374A8C44-0267-4699-A2B0-37DA331F4F02}"/>
                </a:ext>
              </a:extLst>
            </p:cNvPr>
            <p:cNvSpPr>
              <a:spLocks/>
            </p:cNvSpPr>
            <p:nvPr userDrawn="1"/>
          </p:nvSpPr>
          <p:spPr bwMode="auto">
            <a:xfrm>
              <a:off x="367" y="309"/>
              <a:ext cx="9" cy="5"/>
            </a:xfrm>
            <a:custGeom>
              <a:avLst/>
              <a:gdLst>
                <a:gd name="T0" fmla="*/ 20 w 20"/>
                <a:gd name="T1" fmla="*/ 4 h 12"/>
                <a:gd name="T2" fmla="*/ 20 w 20"/>
                <a:gd name="T3" fmla="*/ 4 h 12"/>
                <a:gd name="T4" fmla="*/ 9 w 20"/>
                <a:gd name="T5" fmla="*/ 9 h 12"/>
                <a:gd name="T6" fmla="*/ 3 w 20"/>
                <a:gd name="T7" fmla="*/ 0 h 12"/>
                <a:gd name="T8" fmla="*/ 8 w 20"/>
                <a:gd name="T9" fmla="*/ 11 h 12"/>
                <a:gd name="T10" fmla="*/ 20 w 20"/>
                <a:gd name="T11" fmla="*/ 4 h 12"/>
              </a:gdLst>
              <a:ahLst/>
              <a:cxnLst>
                <a:cxn ang="0">
                  <a:pos x="T0" y="T1"/>
                </a:cxn>
                <a:cxn ang="0">
                  <a:pos x="T2" y="T3"/>
                </a:cxn>
                <a:cxn ang="0">
                  <a:pos x="T4" y="T5"/>
                </a:cxn>
                <a:cxn ang="0">
                  <a:pos x="T6" y="T7"/>
                </a:cxn>
                <a:cxn ang="0">
                  <a:pos x="T8" y="T9"/>
                </a:cxn>
                <a:cxn ang="0">
                  <a:pos x="T10" y="T11"/>
                </a:cxn>
              </a:cxnLst>
              <a:rect l="0" t="0" r="r" b="b"/>
              <a:pathLst>
                <a:path w="20" h="12">
                  <a:moveTo>
                    <a:pt x="20" y="4"/>
                  </a:moveTo>
                  <a:lnTo>
                    <a:pt x="20" y="4"/>
                  </a:lnTo>
                  <a:cubicBezTo>
                    <a:pt x="18" y="10"/>
                    <a:pt x="13" y="7"/>
                    <a:pt x="9" y="9"/>
                  </a:cubicBezTo>
                  <a:cubicBezTo>
                    <a:pt x="6" y="5"/>
                    <a:pt x="2" y="5"/>
                    <a:pt x="3" y="0"/>
                  </a:cubicBezTo>
                  <a:cubicBezTo>
                    <a:pt x="0" y="8"/>
                    <a:pt x="6" y="7"/>
                    <a:pt x="8" y="11"/>
                  </a:cubicBezTo>
                  <a:cubicBezTo>
                    <a:pt x="13" y="9"/>
                    <a:pt x="18" y="12"/>
                    <a:pt x="20" y="4"/>
                  </a:cubicBezTo>
                  <a:close/>
                </a:path>
              </a:pathLst>
            </a:custGeom>
            <a:solidFill>
              <a:srgbClr val="000000"/>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264" name="Freeform 1692">
              <a:extLst>
                <a:ext uri="{FF2B5EF4-FFF2-40B4-BE49-F238E27FC236}">
                  <a16:creationId xmlns:a16="http://schemas.microsoft.com/office/drawing/2014/main" id="{50843FD6-F4F4-4186-8CE5-F8113632ED73}"/>
                </a:ext>
              </a:extLst>
            </p:cNvPr>
            <p:cNvSpPr>
              <a:spLocks/>
            </p:cNvSpPr>
            <p:nvPr userDrawn="1"/>
          </p:nvSpPr>
          <p:spPr bwMode="auto">
            <a:xfrm>
              <a:off x="365" y="302"/>
              <a:ext cx="0" cy="2"/>
            </a:xfrm>
            <a:custGeom>
              <a:avLst/>
              <a:gdLst>
                <a:gd name="T0" fmla="*/ 0 w 1"/>
                <a:gd name="T1" fmla="*/ 4 h 4"/>
                <a:gd name="T2" fmla="*/ 0 w 1"/>
                <a:gd name="T3" fmla="*/ 4 h 4"/>
                <a:gd name="T4" fmla="*/ 1 w 1"/>
                <a:gd name="T5" fmla="*/ 0 h 4"/>
                <a:gd name="T6" fmla="*/ 0 w 1"/>
                <a:gd name="T7" fmla="*/ 0 h 4"/>
                <a:gd name="T8" fmla="*/ 0 w 1"/>
                <a:gd name="T9" fmla="*/ 4 h 4"/>
              </a:gdLst>
              <a:ahLst/>
              <a:cxnLst>
                <a:cxn ang="0">
                  <a:pos x="T0" y="T1"/>
                </a:cxn>
                <a:cxn ang="0">
                  <a:pos x="T2" y="T3"/>
                </a:cxn>
                <a:cxn ang="0">
                  <a:pos x="T4" y="T5"/>
                </a:cxn>
                <a:cxn ang="0">
                  <a:pos x="T6" y="T7"/>
                </a:cxn>
                <a:cxn ang="0">
                  <a:pos x="T8" y="T9"/>
                </a:cxn>
              </a:cxnLst>
              <a:rect l="0" t="0" r="r" b="b"/>
              <a:pathLst>
                <a:path w="1" h="4">
                  <a:moveTo>
                    <a:pt x="0" y="4"/>
                  </a:moveTo>
                  <a:lnTo>
                    <a:pt x="0" y="4"/>
                  </a:lnTo>
                  <a:cubicBezTo>
                    <a:pt x="1" y="3"/>
                    <a:pt x="1" y="0"/>
                    <a:pt x="1" y="0"/>
                  </a:cubicBezTo>
                  <a:lnTo>
                    <a:pt x="0" y="0"/>
                  </a:lnTo>
                  <a:lnTo>
                    <a:pt x="0" y="4"/>
                  </a:ln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265" name="Freeform 1693">
              <a:extLst>
                <a:ext uri="{FF2B5EF4-FFF2-40B4-BE49-F238E27FC236}">
                  <a16:creationId xmlns:a16="http://schemas.microsoft.com/office/drawing/2014/main" id="{353BFE2A-7888-4A56-91D1-055E84941B6D}"/>
                </a:ext>
              </a:extLst>
            </p:cNvPr>
            <p:cNvSpPr>
              <a:spLocks/>
            </p:cNvSpPr>
            <p:nvPr userDrawn="1"/>
          </p:nvSpPr>
          <p:spPr bwMode="auto">
            <a:xfrm>
              <a:off x="331" y="181"/>
              <a:ext cx="98" cy="48"/>
            </a:xfrm>
            <a:custGeom>
              <a:avLst/>
              <a:gdLst>
                <a:gd name="T0" fmla="*/ 12 w 219"/>
                <a:gd name="T1" fmla="*/ 57 h 105"/>
                <a:gd name="T2" fmla="*/ 12 w 219"/>
                <a:gd name="T3" fmla="*/ 57 h 105"/>
                <a:gd name="T4" fmla="*/ 60 w 219"/>
                <a:gd name="T5" fmla="*/ 81 h 105"/>
                <a:gd name="T6" fmla="*/ 120 w 219"/>
                <a:gd name="T7" fmla="*/ 81 h 105"/>
                <a:gd name="T8" fmla="*/ 156 w 219"/>
                <a:gd name="T9" fmla="*/ 68 h 105"/>
                <a:gd name="T10" fmla="*/ 156 w 219"/>
                <a:gd name="T11" fmla="*/ 22 h 105"/>
                <a:gd name="T12" fmla="*/ 179 w 219"/>
                <a:gd name="T13" fmla="*/ 31 h 105"/>
                <a:gd name="T14" fmla="*/ 181 w 219"/>
                <a:gd name="T15" fmla="*/ 39 h 105"/>
                <a:gd name="T16" fmla="*/ 172 w 219"/>
                <a:gd name="T17" fmla="*/ 74 h 105"/>
                <a:gd name="T18" fmla="*/ 182 w 219"/>
                <a:gd name="T19" fmla="*/ 93 h 105"/>
                <a:gd name="T20" fmla="*/ 177 w 219"/>
                <a:gd name="T21" fmla="*/ 105 h 105"/>
                <a:gd name="T22" fmla="*/ 192 w 219"/>
                <a:gd name="T23" fmla="*/ 85 h 105"/>
                <a:gd name="T24" fmla="*/ 186 w 219"/>
                <a:gd name="T25" fmla="*/ 72 h 105"/>
                <a:gd name="T26" fmla="*/ 208 w 219"/>
                <a:gd name="T27" fmla="*/ 77 h 105"/>
                <a:gd name="T28" fmla="*/ 211 w 219"/>
                <a:gd name="T29" fmla="*/ 87 h 105"/>
                <a:gd name="T30" fmla="*/ 219 w 219"/>
                <a:gd name="T31" fmla="*/ 74 h 105"/>
                <a:gd name="T32" fmla="*/ 209 w 219"/>
                <a:gd name="T33" fmla="*/ 65 h 105"/>
                <a:gd name="T34" fmla="*/ 199 w 219"/>
                <a:gd name="T35" fmla="*/ 63 h 105"/>
                <a:gd name="T36" fmla="*/ 210 w 219"/>
                <a:gd name="T37" fmla="*/ 38 h 105"/>
                <a:gd name="T38" fmla="*/ 186 w 219"/>
                <a:gd name="T39" fmla="*/ 23 h 105"/>
                <a:gd name="T40" fmla="*/ 179 w 219"/>
                <a:gd name="T41" fmla="*/ 16 h 105"/>
                <a:gd name="T42" fmla="*/ 159 w 219"/>
                <a:gd name="T43" fmla="*/ 2 h 105"/>
                <a:gd name="T44" fmla="*/ 146 w 219"/>
                <a:gd name="T45" fmla="*/ 10 h 105"/>
                <a:gd name="T46" fmla="*/ 136 w 219"/>
                <a:gd name="T47" fmla="*/ 16 h 105"/>
                <a:gd name="T48" fmla="*/ 139 w 219"/>
                <a:gd name="T49" fmla="*/ 42 h 105"/>
                <a:gd name="T50" fmla="*/ 144 w 219"/>
                <a:gd name="T51" fmla="*/ 63 h 105"/>
                <a:gd name="T52" fmla="*/ 118 w 219"/>
                <a:gd name="T53" fmla="*/ 79 h 105"/>
                <a:gd name="T54" fmla="*/ 76 w 219"/>
                <a:gd name="T55" fmla="*/ 79 h 105"/>
                <a:gd name="T56" fmla="*/ 31 w 219"/>
                <a:gd name="T57" fmla="*/ 51 h 105"/>
                <a:gd name="T58" fmla="*/ 28 w 219"/>
                <a:gd name="T59" fmla="*/ 48 h 105"/>
                <a:gd name="T60" fmla="*/ 0 w 219"/>
                <a:gd name="T61" fmla="*/ 45 h 105"/>
                <a:gd name="T62" fmla="*/ 12 w 219"/>
                <a:gd name="T63" fmla="*/ 57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9" h="105">
                  <a:moveTo>
                    <a:pt x="12" y="57"/>
                  </a:moveTo>
                  <a:lnTo>
                    <a:pt x="12" y="57"/>
                  </a:lnTo>
                  <a:cubicBezTo>
                    <a:pt x="20" y="66"/>
                    <a:pt x="40" y="77"/>
                    <a:pt x="60" y="81"/>
                  </a:cubicBezTo>
                  <a:cubicBezTo>
                    <a:pt x="76" y="84"/>
                    <a:pt x="108" y="82"/>
                    <a:pt x="120" y="81"/>
                  </a:cubicBezTo>
                  <a:cubicBezTo>
                    <a:pt x="135" y="80"/>
                    <a:pt x="149" y="76"/>
                    <a:pt x="156" y="68"/>
                  </a:cubicBezTo>
                  <a:cubicBezTo>
                    <a:pt x="170" y="54"/>
                    <a:pt x="149" y="36"/>
                    <a:pt x="156" y="22"/>
                  </a:cubicBezTo>
                  <a:cubicBezTo>
                    <a:pt x="163" y="26"/>
                    <a:pt x="169" y="30"/>
                    <a:pt x="179" y="31"/>
                  </a:cubicBezTo>
                  <a:cubicBezTo>
                    <a:pt x="180" y="33"/>
                    <a:pt x="180" y="37"/>
                    <a:pt x="181" y="39"/>
                  </a:cubicBezTo>
                  <a:cubicBezTo>
                    <a:pt x="184" y="55"/>
                    <a:pt x="169" y="58"/>
                    <a:pt x="172" y="74"/>
                  </a:cubicBezTo>
                  <a:cubicBezTo>
                    <a:pt x="174" y="82"/>
                    <a:pt x="180" y="84"/>
                    <a:pt x="182" y="93"/>
                  </a:cubicBezTo>
                  <a:cubicBezTo>
                    <a:pt x="182" y="93"/>
                    <a:pt x="183" y="100"/>
                    <a:pt x="177" y="105"/>
                  </a:cubicBezTo>
                  <a:cubicBezTo>
                    <a:pt x="190" y="105"/>
                    <a:pt x="196" y="95"/>
                    <a:pt x="192" y="85"/>
                  </a:cubicBezTo>
                  <a:cubicBezTo>
                    <a:pt x="191" y="81"/>
                    <a:pt x="186" y="77"/>
                    <a:pt x="186" y="72"/>
                  </a:cubicBezTo>
                  <a:cubicBezTo>
                    <a:pt x="193" y="81"/>
                    <a:pt x="198" y="80"/>
                    <a:pt x="208" y="77"/>
                  </a:cubicBezTo>
                  <a:cubicBezTo>
                    <a:pt x="213" y="76"/>
                    <a:pt x="213" y="82"/>
                    <a:pt x="211" y="87"/>
                  </a:cubicBezTo>
                  <a:cubicBezTo>
                    <a:pt x="217" y="83"/>
                    <a:pt x="219" y="77"/>
                    <a:pt x="219" y="74"/>
                  </a:cubicBezTo>
                  <a:cubicBezTo>
                    <a:pt x="219" y="67"/>
                    <a:pt x="214" y="63"/>
                    <a:pt x="209" y="65"/>
                  </a:cubicBezTo>
                  <a:cubicBezTo>
                    <a:pt x="206" y="65"/>
                    <a:pt x="200" y="69"/>
                    <a:pt x="199" y="63"/>
                  </a:cubicBezTo>
                  <a:cubicBezTo>
                    <a:pt x="198" y="53"/>
                    <a:pt x="214" y="54"/>
                    <a:pt x="210" y="38"/>
                  </a:cubicBezTo>
                  <a:cubicBezTo>
                    <a:pt x="209" y="29"/>
                    <a:pt x="200" y="25"/>
                    <a:pt x="186" y="23"/>
                  </a:cubicBezTo>
                  <a:cubicBezTo>
                    <a:pt x="184" y="22"/>
                    <a:pt x="181" y="19"/>
                    <a:pt x="179" y="16"/>
                  </a:cubicBezTo>
                  <a:cubicBezTo>
                    <a:pt x="171" y="3"/>
                    <a:pt x="163" y="0"/>
                    <a:pt x="159" y="2"/>
                  </a:cubicBezTo>
                  <a:cubicBezTo>
                    <a:pt x="153" y="5"/>
                    <a:pt x="151" y="8"/>
                    <a:pt x="146" y="10"/>
                  </a:cubicBezTo>
                  <a:cubicBezTo>
                    <a:pt x="142" y="12"/>
                    <a:pt x="138" y="13"/>
                    <a:pt x="136" y="16"/>
                  </a:cubicBezTo>
                  <a:cubicBezTo>
                    <a:pt x="130" y="24"/>
                    <a:pt x="135" y="35"/>
                    <a:pt x="139" y="42"/>
                  </a:cubicBezTo>
                  <a:cubicBezTo>
                    <a:pt x="141" y="47"/>
                    <a:pt x="146" y="56"/>
                    <a:pt x="144" y="63"/>
                  </a:cubicBezTo>
                  <a:cubicBezTo>
                    <a:pt x="141" y="72"/>
                    <a:pt x="127" y="77"/>
                    <a:pt x="118" y="79"/>
                  </a:cubicBezTo>
                  <a:cubicBezTo>
                    <a:pt x="111" y="81"/>
                    <a:pt x="89" y="82"/>
                    <a:pt x="76" y="79"/>
                  </a:cubicBezTo>
                  <a:cubicBezTo>
                    <a:pt x="65" y="76"/>
                    <a:pt x="38" y="61"/>
                    <a:pt x="31" y="51"/>
                  </a:cubicBezTo>
                  <a:cubicBezTo>
                    <a:pt x="28" y="48"/>
                    <a:pt x="28" y="48"/>
                    <a:pt x="28" y="48"/>
                  </a:cubicBezTo>
                  <a:cubicBezTo>
                    <a:pt x="19" y="44"/>
                    <a:pt x="0" y="45"/>
                    <a:pt x="0" y="45"/>
                  </a:cubicBezTo>
                  <a:cubicBezTo>
                    <a:pt x="0" y="45"/>
                    <a:pt x="4" y="49"/>
                    <a:pt x="12" y="57"/>
                  </a:cubicBezTo>
                  <a:close/>
                </a:path>
              </a:pathLst>
            </a:custGeom>
            <a:solidFill>
              <a:srgbClr val="000000"/>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266" name="Freeform 1694">
              <a:extLst>
                <a:ext uri="{FF2B5EF4-FFF2-40B4-BE49-F238E27FC236}">
                  <a16:creationId xmlns:a16="http://schemas.microsoft.com/office/drawing/2014/main" id="{640E4020-33FC-4D4C-BD8E-799A359CE0E7}"/>
                </a:ext>
              </a:extLst>
            </p:cNvPr>
            <p:cNvSpPr>
              <a:spLocks/>
            </p:cNvSpPr>
            <p:nvPr userDrawn="1"/>
          </p:nvSpPr>
          <p:spPr bwMode="auto">
            <a:xfrm>
              <a:off x="339" y="203"/>
              <a:ext cx="25" cy="14"/>
            </a:xfrm>
            <a:custGeom>
              <a:avLst/>
              <a:gdLst>
                <a:gd name="T0" fmla="*/ 9 w 55"/>
                <a:gd name="T1" fmla="*/ 3 h 32"/>
                <a:gd name="T2" fmla="*/ 9 w 55"/>
                <a:gd name="T3" fmla="*/ 3 h 32"/>
                <a:gd name="T4" fmla="*/ 0 w 55"/>
                <a:gd name="T5" fmla="*/ 0 h 32"/>
                <a:gd name="T6" fmla="*/ 55 w 55"/>
                <a:gd name="T7" fmla="*/ 32 h 32"/>
                <a:gd name="T8" fmla="*/ 9 w 55"/>
                <a:gd name="T9" fmla="*/ 3 h 32"/>
              </a:gdLst>
              <a:ahLst/>
              <a:cxnLst>
                <a:cxn ang="0">
                  <a:pos x="T0" y="T1"/>
                </a:cxn>
                <a:cxn ang="0">
                  <a:pos x="T2" y="T3"/>
                </a:cxn>
                <a:cxn ang="0">
                  <a:pos x="T4" y="T5"/>
                </a:cxn>
                <a:cxn ang="0">
                  <a:pos x="T6" y="T7"/>
                </a:cxn>
                <a:cxn ang="0">
                  <a:pos x="T8" y="T9"/>
                </a:cxn>
              </a:cxnLst>
              <a:rect l="0" t="0" r="r" b="b"/>
              <a:pathLst>
                <a:path w="55" h="32">
                  <a:moveTo>
                    <a:pt x="9" y="3"/>
                  </a:moveTo>
                  <a:lnTo>
                    <a:pt x="9" y="3"/>
                  </a:lnTo>
                  <a:cubicBezTo>
                    <a:pt x="6" y="1"/>
                    <a:pt x="0" y="0"/>
                    <a:pt x="0" y="0"/>
                  </a:cubicBezTo>
                  <a:cubicBezTo>
                    <a:pt x="5" y="10"/>
                    <a:pt x="33" y="28"/>
                    <a:pt x="55" y="32"/>
                  </a:cubicBezTo>
                  <a:cubicBezTo>
                    <a:pt x="44" y="29"/>
                    <a:pt x="17" y="15"/>
                    <a:pt x="9" y="3"/>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267" name="Freeform 1695">
              <a:extLst>
                <a:ext uri="{FF2B5EF4-FFF2-40B4-BE49-F238E27FC236}">
                  <a16:creationId xmlns:a16="http://schemas.microsoft.com/office/drawing/2014/main" id="{4F8DD50E-D45D-4F8E-BE54-64F9F247F374}"/>
                </a:ext>
              </a:extLst>
            </p:cNvPr>
            <p:cNvSpPr>
              <a:spLocks/>
            </p:cNvSpPr>
            <p:nvPr userDrawn="1"/>
          </p:nvSpPr>
          <p:spPr bwMode="auto">
            <a:xfrm>
              <a:off x="334" y="202"/>
              <a:ext cx="27" cy="15"/>
            </a:xfrm>
            <a:custGeom>
              <a:avLst/>
              <a:gdLst>
                <a:gd name="T0" fmla="*/ 0 w 59"/>
                <a:gd name="T1" fmla="*/ 0 h 33"/>
                <a:gd name="T2" fmla="*/ 0 w 59"/>
                <a:gd name="T3" fmla="*/ 0 h 33"/>
                <a:gd name="T4" fmla="*/ 59 w 59"/>
                <a:gd name="T5" fmla="*/ 33 h 33"/>
                <a:gd name="T6" fmla="*/ 8 w 59"/>
                <a:gd name="T7" fmla="*/ 1 h 33"/>
                <a:gd name="T8" fmla="*/ 0 w 59"/>
                <a:gd name="T9" fmla="*/ 0 h 33"/>
              </a:gdLst>
              <a:ahLst/>
              <a:cxnLst>
                <a:cxn ang="0">
                  <a:pos x="T0" y="T1"/>
                </a:cxn>
                <a:cxn ang="0">
                  <a:pos x="T2" y="T3"/>
                </a:cxn>
                <a:cxn ang="0">
                  <a:pos x="T4" y="T5"/>
                </a:cxn>
                <a:cxn ang="0">
                  <a:pos x="T6" y="T7"/>
                </a:cxn>
                <a:cxn ang="0">
                  <a:pos x="T8" y="T9"/>
                </a:cxn>
              </a:cxnLst>
              <a:rect l="0" t="0" r="r" b="b"/>
              <a:pathLst>
                <a:path w="59" h="33">
                  <a:moveTo>
                    <a:pt x="0" y="0"/>
                  </a:moveTo>
                  <a:lnTo>
                    <a:pt x="0" y="0"/>
                  </a:lnTo>
                  <a:cubicBezTo>
                    <a:pt x="7" y="13"/>
                    <a:pt x="33" y="29"/>
                    <a:pt x="59" y="33"/>
                  </a:cubicBezTo>
                  <a:cubicBezTo>
                    <a:pt x="34" y="25"/>
                    <a:pt x="14" y="11"/>
                    <a:pt x="8" y="1"/>
                  </a:cubicBezTo>
                  <a:cubicBezTo>
                    <a:pt x="5" y="0"/>
                    <a:pt x="2" y="0"/>
                    <a:pt x="0" y="0"/>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268" name="Freeform 1696">
              <a:extLst>
                <a:ext uri="{FF2B5EF4-FFF2-40B4-BE49-F238E27FC236}">
                  <a16:creationId xmlns:a16="http://schemas.microsoft.com/office/drawing/2014/main" id="{D6A52476-936B-491F-9818-68EF9162328F}"/>
                </a:ext>
              </a:extLst>
            </p:cNvPr>
            <p:cNvSpPr>
              <a:spLocks/>
            </p:cNvSpPr>
            <p:nvPr userDrawn="1"/>
          </p:nvSpPr>
          <p:spPr bwMode="auto">
            <a:xfrm>
              <a:off x="409" y="195"/>
              <a:ext cx="18" cy="32"/>
            </a:xfrm>
            <a:custGeom>
              <a:avLst/>
              <a:gdLst>
                <a:gd name="T0" fmla="*/ 16 w 41"/>
                <a:gd name="T1" fmla="*/ 1 h 70"/>
                <a:gd name="T2" fmla="*/ 16 w 41"/>
                <a:gd name="T3" fmla="*/ 1 h 70"/>
                <a:gd name="T4" fmla="*/ 13 w 41"/>
                <a:gd name="T5" fmla="*/ 0 h 70"/>
                <a:gd name="T6" fmla="*/ 14 w 41"/>
                <a:gd name="T7" fmla="*/ 13 h 70"/>
                <a:gd name="T8" fmla="*/ 11 w 41"/>
                <a:gd name="T9" fmla="*/ 0 h 70"/>
                <a:gd name="T10" fmla="*/ 9 w 41"/>
                <a:gd name="T11" fmla="*/ 0 h 70"/>
                <a:gd name="T12" fmla="*/ 7 w 41"/>
                <a:gd name="T13" fmla="*/ 24 h 70"/>
                <a:gd name="T14" fmla="*/ 5 w 41"/>
                <a:gd name="T15" fmla="*/ 49 h 70"/>
                <a:gd name="T16" fmla="*/ 10 w 41"/>
                <a:gd name="T17" fmla="*/ 70 h 70"/>
                <a:gd name="T18" fmla="*/ 13 w 41"/>
                <a:gd name="T19" fmla="*/ 47 h 70"/>
                <a:gd name="T20" fmla="*/ 14 w 41"/>
                <a:gd name="T21" fmla="*/ 33 h 70"/>
                <a:gd name="T22" fmla="*/ 25 w 41"/>
                <a:gd name="T23" fmla="*/ 45 h 70"/>
                <a:gd name="T24" fmla="*/ 41 w 41"/>
                <a:gd name="T25" fmla="*/ 46 h 70"/>
                <a:gd name="T26" fmla="*/ 31 w 41"/>
                <a:gd name="T27" fmla="*/ 41 h 70"/>
                <a:gd name="T28" fmla="*/ 22 w 41"/>
                <a:gd name="T29" fmla="*/ 21 h 70"/>
                <a:gd name="T30" fmla="*/ 26 w 41"/>
                <a:gd name="T31" fmla="*/ 3 h 70"/>
                <a:gd name="T32" fmla="*/ 26 w 41"/>
                <a:gd name="T33" fmla="*/ 13 h 70"/>
                <a:gd name="T34" fmla="*/ 24 w 41"/>
                <a:gd name="T35" fmla="*/ 2 h 70"/>
                <a:gd name="T36" fmla="*/ 22 w 41"/>
                <a:gd name="T37" fmla="*/ 2 h 70"/>
                <a:gd name="T38" fmla="*/ 22 w 41"/>
                <a:gd name="T39" fmla="*/ 13 h 70"/>
                <a:gd name="T40" fmla="*/ 20 w 41"/>
                <a:gd name="T41" fmla="*/ 1 h 70"/>
                <a:gd name="T42" fmla="*/ 18 w 41"/>
                <a:gd name="T43" fmla="*/ 1 h 70"/>
                <a:gd name="T44" fmla="*/ 18 w 41"/>
                <a:gd name="T45" fmla="*/ 13 h 70"/>
                <a:gd name="T46" fmla="*/ 16 w 41"/>
                <a:gd name="T47" fmla="*/ 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1" h="70">
                  <a:moveTo>
                    <a:pt x="16" y="1"/>
                  </a:moveTo>
                  <a:lnTo>
                    <a:pt x="16" y="1"/>
                  </a:lnTo>
                  <a:lnTo>
                    <a:pt x="13" y="0"/>
                  </a:lnTo>
                  <a:cubicBezTo>
                    <a:pt x="15" y="4"/>
                    <a:pt x="16" y="8"/>
                    <a:pt x="14" y="13"/>
                  </a:cubicBezTo>
                  <a:cubicBezTo>
                    <a:pt x="14" y="7"/>
                    <a:pt x="12" y="2"/>
                    <a:pt x="11" y="0"/>
                  </a:cubicBezTo>
                  <a:cubicBezTo>
                    <a:pt x="11" y="0"/>
                    <a:pt x="9" y="0"/>
                    <a:pt x="9" y="0"/>
                  </a:cubicBezTo>
                  <a:cubicBezTo>
                    <a:pt x="13" y="11"/>
                    <a:pt x="11" y="19"/>
                    <a:pt x="7" y="24"/>
                  </a:cubicBezTo>
                  <a:cubicBezTo>
                    <a:pt x="0" y="32"/>
                    <a:pt x="1" y="40"/>
                    <a:pt x="5" y="49"/>
                  </a:cubicBezTo>
                  <a:cubicBezTo>
                    <a:pt x="7" y="53"/>
                    <a:pt x="16" y="63"/>
                    <a:pt x="10" y="70"/>
                  </a:cubicBezTo>
                  <a:cubicBezTo>
                    <a:pt x="23" y="63"/>
                    <a:pt x="17" y="51"/>
                    <a:pt x="13" y="47"/>
                  </a:cubicBezTo>
                  <a:cubicBezTo>
                    <a:pt x="10" y="43"/>
                    <a:pt x="10" y="36"/>
                    <a:pt x="14" y="33"/>
                  </a:cubicBezTo>
                  <a:cubicBezTo>
                    <a:pt x="14" y="40"/>
                    <a:pt x="19" y="45"/>
                    <a:pt x="25" y="45"/>
                  </a:cubicBezTo>
                  <a:cubicBezTo>
                    <a:pt x="30" y="45"/>
                    <a:pt x="39" y="38"/>
                    <a:pt x="41" y="46"/>
                  </a:cubicBezTo>
                  <a:cubicBezTo>
                    <a:pt x="41" y="38"/>
                    <a:pt x="36" y="40"/>
                    <a:pt x="31" y="41"/>
                  </a:cubicBezTo>
                  <a:cubicBezTo>
                    <a:pt x="15" y="44"/>
                    <a:pt x="16" y="26"/>
                    <a:pt x="22" y="21"/>
                  </a:cubicBezTo>
                  <a:cubicBezTo>
                    <a:pt x="28" y="16"/>
                    <a:pt x="36" y="9"/>
                    <a:pt x="26" y="3"/>
                  </a:cubicBezTo>
                  <a:cubicBezTo>
                    <a:pt x="27" y="6"/>
                    <a:pt x="27" y="10"/>
                    <a:pt x="26" y="13"/>
                  </a:cubicBezTo>
                  <a:cubicBezTo>
                    <a:pt x="26" y="9"/>
                    <a:pt x="25" y="3"/>
                    <a:pt x="24" y="2"/>
                  </a:cubicBezTo>
                  <a:lnTo>
                    <a:pt x="22" y="2"/>
                  </a:lnTo>
                  <a:cubicBezTo>
                    <a:pt x="23" y="5"/>
                    <a:pt x="24" y="9"/>
                    <a:pt x="22" y="13"/>
                  </a:cubicBezTo>
                  <a:cubicBezTo>
                    <a:pt x="22" y="10"/>
                    <a:pt x="22" y="4"/>
                    <a:pt x="20" y="1"/>
                  </a:cubicBezTo>
                  <a:lnTo>
                    <a:pt x="18" y="1"/>
                  </a:lnTo>
                  <a:cubicBezTo>
                    <a:pt x="19" y="4"/>
                    <a:pt x="19" y="8"/>
                    <a:pt x="18" y="13"/>
                  </a:cubicBezTo>
                  <a:cubicBezTo>
                    <a:pt x="18" y="7"/>
                    <a:pt x="17" y="3"/>
                    <a:pt x="16" y="1"/>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269" name="Freeform 1697">
              <a:extLst>
                <a:ext uri="{FF2B5EF4-FFF2-40B4-BE49-F238E27FC236}">
                  <a16:creationId xmlns:a16="http://schemas.microsoft.com/office/drawing/2014/main" id="{91535555-45B7-4990-BDE9-D3B039B5BF8E}"/>
                </a:ext>
              </a:extLst>
            </p:cNvPr>
            <p:cNvSpPr>
              <a:spLocks/>
            </p:cNvSpPr>
            <p:nvPr userDrawn="1"/>
          </p:nvSpPr>
          <p:spPr bwMode="auto">
            <a:xfrm>
              <a:off x="393" y="190"/>
              <a:ext cx="9" cy="23"/>
            </a:xfrm>
            <a:custGeom>
              <a:avLst/>
              <a:gdLst>
                <a:gd name="T0" fmla="*/ 13 w 22"/>
                <a:gd name="T1" fmla="*/ 0 h 51"/>
                <a:gd name="T2" fmla="*/ 13 w 22"/>
                <a:gd name="T3" fmla="*/ 0 h 51"/>
                <a:gd name="T4" fmla="*/ 11 w 22"/>
                <a:gd name="T5" fmla="*/ 0 h 51"/>
                <a:gd name="T6" fmla="*/ 10 w 22"/>
                <a:gd name="T7" fmla="*/ 11 h 51"/>
                <a:gd name="T8" fmla="*/ 9 w 22"/>
                <a:gd name="T9" fmla="*/ 0 h 51"/>
                <a:gd name="T10" fmla="*/ 13 w 22"/>
                <a:gd name="T11" fmla="*/ 27 h 51"/>
                <a:gd name="T12" fmla="*/ 12 w 22"/>
                <a:gd name="T13" fmla="*/ 51 h 51"/>
                <a:gd name="T14" fmla="*/ 21 w 22"/>
                <a:gd name="T15" fmla="*/ 38 h 51"/>
                <a:gd name="T16" fmla="*/ 18 w 22"/>
                <a:gd name="T17" fmla="*/ 22 h 51"/>
                <a:gd name="T18" fmla="*/ 17 w 22"/>
                <a:gd name="T19" fmla="*/ 1 h 51"/>
                <a:gd name="T20" fmla="*/ 15 w 22"/>
                <a:gd name="T21" fmla="*/ 1 h 51"/>
                <a:gd name="T22" fmla="*/ 13 w 22"/>
                <a:gd name="T23" fmla="*/ 12 h 51"/>
                <a:gd name="T24" fmla="*/ 13 w 22"/>
                <a:gd name="T25"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51">
                  <a:moveTo>
                    <a:pt x="13" y="0"/>
                  </a:moveTo>
                  <a:lnTo>
                    <a:pt x="13" y="0"/>
                  </a:lnTo>
                  <a:cubicBezTo>
                    <a:pt x="12" y="0"/>
                    <a:pt x="11" y="0"/>
                    <a:pt x="11" y="0"/>
                  </a:cubicBezTo>
                  <a:cubicBezTo>
                    <a:pt x="9" y="3"/>
                    <a:pt x="9" y="7"/>
                    <a:pt x="10" y="11"/>
                  </a:cubicBezTo>
                  <a:cubicBezTo>
                    <a:pt x="8" y="7"/>
                    <a:pt x="8" y="4"/>
                    <a:pt x="9" y="0"/>
                  </a:cubicBezTo>
                  <a:cubicBezTo>
                    <a:pt x="0" y="0"/>
                    <a:pt x="10" y="19"/>
                    <a:pt x="13" y="27"/>
                  </a:cubicBezTo>
                  <a:cubicBezTo>
                    <a:pt x="15" y="31"/>
                    <a:pt x="19" y="42"/>
                    <a:pt x="12" y="51"/>
                  </a:cubicBezTo>
                  <a:cubicBezTo>
                    <a:pt x="15" y="49"/>
                    <a:pt x="22" y="42"/>
                    <a:pt x="21" y="38"/>
                  </a:cubicBezTo>
                  <a:cubicBezTo>
                    <a:pt x="21" y="29"/>
                    <a:pt x="19" y="25"/>
                    <a:pt x="18" y="22"/>
                  </a:cubicBezTo>
                  <a:cubicBezTo>
                    <a:pt x="15" y="15"/>
                    <a:pt x="14" y="7"/>
                    <a:pt x="17" y="1"/>
                  </a:cubicBezTo>
                  <a:cubicBezTo>
                    <a:pt x="16" y="1"/>
                    <a:pt x="16" y="1"/>
                    <a:pt x="15" y="1"/>
                  </a:cubicBezTo>
                  <a:cubicBezTo>
                    <a:pt x="14" y="2"/>
                    <a:pt x="12" y="7"/>
                    <a:pt x="13" y="12"/>
                  </a:cubicBezTo>
                  <a:cubicBezTo>
                    <a:pt x="10" y="7"/>
                    <a:pt x="12" y="2"/>
                    <a:pt x="13" y="0"/>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270" name="Freeform 1698">
              <a:extLst>
                <a:ext uri="{FF2B5EF4-FFF2-40B4-BE49-F238E27FC236}">
                  <a16:creationId xmlns:a16="http://schemas.microsoft.com/office/drawing/2014/main" id="{E837848D-8CE1-4A97-8AAB-992564D9143B}"/>
                </a:ext>
              </a:extLst>
            </p:cNvPr>
            <p:cNvSpPr>
              <a:spLocks/>
            </p:cNvSpPr>
            <p:nvPr userDrawn="1"/>
          </p:nvSpPr>
          <p:spPr bwMode="auto">
            <a:xfrm>
              <a:off x="388" y="187"/>
              <a:ext cx="40" cy="30"/>
            </a:xfrm>
            <a:custGeom>
              <a:avLst/>
              <a:gdLst>
                <a:gd name="T0" fmla="*/ 24 w 90"/>
                <a:gd name="T1" fmla="*/ 1 h 65"/>
                <a:gd name="T2" fmla="*/ 24 w 90"/>
                <a:gd name="T3" fmla="*/ 1 h 65"/>
                <a:gd name="T4" fmla="*/ 15 w 90"/>
                <a:gd name="T5" fmla="*/ 1 h 65"/>
                <a:gd name="T6" fmla="*/ 21 w 90"/>
                <a:gd name="T7" fmla="*/ 48 h 65"/>
                <a:gd name="T8" fmla="*/ 1 w 90"/>
                <a:gd name="T9" fmla="*/ 65 h 65"/>
                <a:gd name="T10" fmla="*/ 24 w 90"/>
                <a:gd name="T11" fmla="*/ 41 h 65"/>
                <a:gd name="T12" fmla="*/ 18 w 90"/>
                <a:gd name="T13" fmla="*/ 4 h 65"/>
                <a:gd name="T14" fmla="*/ 50 w 90"/>
                <a:gd name="T15" fmla="*/ 14 h 65"/>
                <a:gd name="T16" fmla="*/ 80 w 90"/>
                <a:gd name="T17" fmla="*/ 31 h 65"/>
                <a:gd name="T18" fmla="*/ 70 w 90"/>
                <a:gd name="T19" fmla="*/ 42 h 65"/>
                <a:gd name="T20" fmla="*/ 76 w 90"/>
                <a:gd name="T21" fmla="*/ 57 h 65"/>
                <a:gd name="T22" fmla="*/ 90 w 90"/>
                <a:gd name="T23" fmla="*/ 60 h 65"/>
                <a:gd name="T24" fmla="*/ 71 w 90"/>
                <a:gd name="T25" fmla="*/ 52 h 65"/>
                <a:gd name="T26" fmla="*/ 77 w 90"/>
                <a:gd name="T27" fmla="*/ 38 h 65"/>
                <a:gd name="T28" fmla="*/ 82 w 90"/>
                <a:gd name="T29" fmla="*/ 27 h 65"/>
                <a:gd name="T30" fmla="*/ 48 w 90"/>
                <a:gd name="T31" fmla="*/ 10 h 65"/>
                <a:gd name="T32" fmla="*/ 24 w 90"/>
                <a:gd name="T33" fmla="*/ 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65">
                  <a:moveTo>
                    <a:pt x="24" y="1"/>
                  </a:moveTo>
                  <a:lnTo>
                    <a:pt x="24" y="1"/>
                  </a:lnTo>
                  <a:cubicBezTo>
                    <a:pt x="21" y="0"/>
                    <a:pt x="17" y="0"/>
                    <a:pt x="15" y="1"/>
                  </a:cubicBezTo>
                  <a:cubicBezTo>
                    <a:pt x="0" y="10"/>
                    <a:pt x="23" y="32"/>
                    <a:pt x="21" y="48"/>
                  </a:cubicBezTo>
                  <a:cubicBezTo>
                    <a:pt x="20" y="58"/>
                    <a:pt x="8" y="62"/>
                    <a:pt x="1" y="65"/>
                  </a:cubicBezTo>
                  <a:cubicBezTo>
                    <a:pt x="17" y="63"/>
                    <a:pt x="27" y="55"/>
                    <a:pt x="24" y="41"/>
                  </a:cubicBezTo>
                  <a:cubicBezTo>
                    <a:pt x="22" y="30"/>
                    <a:pt x="6" y="8"/>
                    <a:pt x="18" y="4"/>
                  </a:cubicBezTo>
                  <a:cubicBezTo>
                    <a:pt x="27" y="1"/>
                    <a:pt x="38" y="12"/>
                    <a:pt x="50" y="14"/>
                  </a:cubicBezTo>
                  <a:cubicBezTo>
                    <a:pt x="62" y="16"/>
                    <a:pt x="83" y="16"/>
                    <a:pt x="80" y="31"/>
                  </a:cubicBezTo>
                  <a:cubicBezTo>
                    <a:pt x="79" y="35"/>
                    <a:pt x="72" y="38"/>
                    <a:pt x="70" y="42"/>
                  </a:cubicBezTo>
                  <a:cubicBezTo>
                    <a:pt x="65" y="49"/>
                    <a:pt x="68" y="59"/>
                    <a:pt x="76" y="57"/>
                  </a:cubicBezTo>
                  <a:cubicBezTo>
                    <a:pt x="86" y="54"/>
                    <a:pt x="88" y="55"/>
                    <a:pt x="90" y="60"/>
                  </a:cubicBezTo>
                  <a:cubicBezTo>
                    <a:pt x="89" y="44"/>
                    <a:pt x="74" y="61"/>
                    <a:pt x="71" y="52"/>
                  </a:cubicBezTo>
                  <a:cubicBezTo>
                    <a:pt x="68" y="45"/>
                    <a:pt x="73" y="42"/>
                    <a:pt x="77" y="38"/>
                  </a:cubicBezTo>
                  <a:cubicBezTo>
                    <a:pt x="80" y="36"/>
                    <a:pt x="83" y="32"/>
                    <a:pt x="82" y="27"/>
                  </a:cubicBezTo>
                  <a:cubicBezTo>
                    <a:pt x="81" y="12"/>
                    <a:pt x="61" y="13"/>
                    <a:pt x="48" y="10"/>
                  </a:cubicBezTo>
                  <a:cubicBezTo>
                    <a:pt x="41" y="9"/>
                    <a:pt x="32" y="2"/>
                    <a:pt x="24" y="1"/>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271" name="Freeform 1699">
              <a:extLst>
                <a:ext uri="{FF2B5EF4-FFF2-40B4-BE49-F238E27FC236}">
                  <a16:creationId xmlns:a16="http://schemas.microsoft.com/office/drawing/2014/main" id="{7E8AB7FF-ECB4-4033-8537-44BEEDDBF92F}"/>
                </a:ext>
              </a:extLst>
            </p:cNvPr>
            <p:cNvSpPr>
              <a:spLocks/>
            </p:cNvSpPr>
            <p:nvPr userDrawn="1"/>
          </p:nvSpPr>
          <p:spPr bwMode="auto">
            <a:xfrm>
              <a:off x="397" y="182"/>
              <a:ext cx="16" cy="9"/>
            </a:xfrm>
            <a:custGeom>
              <a:avLst/>
              <a:gdLst>
                <a:gd name="T0" fmla="*/ 15 w 37"/>
                <a:gd name="T1" fmla="*/ 1 h 20"/>
                <a:gd name="T2" fmla="*/ 15 w 37"/>
                <a:gd name="T3" fmla="*/ 1 h 20"/>
                <a:gd name="T4" fmla="*/ 12 w 37"/>
                <a:gd name="T5" fmla="*/ 3 h 20"/>
                <a:gd name="T6" fmla="*/ 21 w 37"/>
                <a:gd name="T7" fmla="*/ 8 h 20"/>
                <a:gd name="T8" fmla="*/ 9 w 37"/>
                <a:gd name="T9" fmla="*/ 4 h 20"/>
                <a:gd name="T10" fmla="*/ 8 w 37"/>
                <a:gd name="T11" fmla="*/ 5 h 20"/>
                <a:gd name="T12" fmla="*/ 18 w 37"/>
                <a:gd name="T13" fmla="*/ 10 h 20"/>
                <a:gd name="T14" fmla="*/ 5 w 37"/>
                <a:gd name="T15" fmla="*/ 7 h 20"/>
                <a:gd name="T16" fmla="*/ 0 w 37"/>
                <a:gd name="T17" fmla="*/ 9 h 20"/>
                <a:gd name="T18" fmla="*/ 20 w 37"/>
                <a:gd name="T19" fmla="*/ 16 h 20"/>
                <a:gd name="T20" fmla="*/ 37 w 37"/>
                <a:gd name="T21" fmla="*/ 20 h 20"/>
                <a:gd name="T22" fmla="*/ 29 w 37"/>
                <a:gd name="T23" fmla="*/ 12 h 20"/>
                <a:gd name="T24" fmla="*/ 15 w 37"/>
                <a:gd name="T25" fmla="*/ 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 h="20">
                  <a:moveTo>
                    <a:pt x="15" y="1"/>
                  </a:moveTo>
                  <a:lnTo>
                    <a:pt x="15" y="1"/>
                  </a:lnTo>
                  <a:cubicBezTo>
                    <a:pt x="14" y="1"/>
                    <a:pt x="12" y="2"/>
                    <a:pt x="12" y="3"/>
                  </a:cubicBezTo>
                  <a:cubicBezTo>
                    <a:pt x="16" y="3"/>
                    <a:pt x="19" y="5"/>
                    <a:pt x="21" y="8"/>
                  </a:cubicBezTo>
                  <a:cubicBezTo>
                    <a:pt x="19" y="7"/>
                    <a:pt x="13" y="4"/>
                    <a:pt x="9" y="4"/>
                  </a:cubicBezTo>
                  <a:cubicBezTo>
                    <a:pt x="8" y="5"/>
                    <a:pt x="8" y="5"/>
                    <a:pt x="8" y="5"/>
                  </a:cubicBezTo>
                  <a:cubicBezTo>
                    <a:pt x="9" y="6"/>
                    <a:pt x="14" y="6"/>
                    <a:pt x="18" y="10"/>
                  </a:cubicBezTo>
                  <a:cubicBezTo>
                    <a:pt x="13" y="7"/>
                    <a:pt x="7" y="7"/>
                    <a:pt x="5" y="7"/>
                  </a:cubicBezTo>
                  <a:cubicBezTo>
                    <a:pt x="3" y="8"/>
                    <a:pt x="3" y="9"/>
                    <a:pt x="0" y="9"/>
                  </a:cubicBezTo>
                  <a:cubicBezTo>
                    <a:pt x="7" y="9"/>
                    <a:pt x="11" y="10"/>
                    <a:pt x="20" y="16"/>
                  </a:cubicBezTo>
                  <a:cubicBezTo>
                    <a:pt x="26" y="19"/>
                    <a:pt x="37" y="20"/>
                    <a:pt x="37" y="20"/>
                  </a:cubicBezTo>
                  <a:cubicBezTo>
                    <a:pt x="34" y="18"/>
                    <a:pt x="31" y="13"/>
                    <a:pt x="29" y="12"/>
                  </a:cubicBezTo>
                  <a:cubicBezTo>
                    <a:pt x="26" y="7"/>
                    <a:pt x="21" y="0"/>
                    <a:pt x="15" y="1"/>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272" name="Freeform 1700">
              <a:extLst>
                <a:ext uri="{FF2B5EF4-FFF2-40B4-BE49-F238E27FC236}">
                  <a16:creationId xmlns:a16="http://schemas.microsoft.com/office/drawing/2014/main" id="{43450056-5FDC-4297-B7DE-478C8B78E5BC}"/>
                </a:ext>
              </a:extLst>
            </p:cNvPr>
            <p:cNvSpPr>
              <a:spLocks/>
            </p:cNvSpPr>
            <p:nvPr userDrawn="1"/>
          </p:nvSpPr>
          <p:spPr bwMode="auto">
            <a:xfrm>
              <a:off x="410" y="208"/>
              <a:ext cx="5" cy="8"/>
            </a:xfrm>
            <a:custGeom>
              <a:avLst/>
              <a:gdLst>
                <a:gd name="T0" fmla="*/ 10 w 12"/>
                <a:gd name="T1" fmla="*/ 0 h 19"/>
                <a:gd name="T2" fmla="*/ 10 w 12"/>
                <a:gd name="T3" fmla="*/ 0 h 19"/>
                <a:gd name="T4" fmla="*/ 6 w 12"/>
                <a:gd name="T5" fmla="*/ 19 h 19"/>
                <a:gd name="T6" fmla="*/ 10 w 12"/>
                <a:gd name="T7" fmla="*/ 0 h 19"/>
              </a:gdLst>
              <a:ahLst/>
              <a:cxnLst>
                <a:cxn ang="0">
                  <a:pos x="T0" y="T1"/>
                </a:cxn>
                <a:cxn ang="0">
                  <a:pos x="T2" y="T3"/>
                </a:cxn>
                <a:cxn ang="0">
                  <a:pos x="T4" y="T5"/>
                </a:cxn>
                <a:cxn ang="0">
                  <a:pos x="T6" y="T7"/>
                </a:cxn>
              </a:cxnLst>
              <a:rect l="0" t="0" r="r" b="b"/>
              <a:pathLst>
                <a:path w="12" h="19">
                  <a:moveTo>
                    <a:pt x="10" y="0"/>
                  </a:moveTo>
                  <a:lnTo>
                    <a:pt x="10" y="0"/>
                  </a:lnTo>
                  <a:cubicBezTo>
                    <a:pt x="9" y="4"/>
                    <a:pt x="0" y="8"/>
                    <a:pt x="6" y="19"/>
                  </a:cubicBezTo>
                  <a:cubicBezTo>
                    <a:pt x="3" y="9"/>
                    <a:pt x="12" y="5"/>
                    <a:pt x="10" y="0"/>
                  </a:cubicBezTo>
                  <a:close/>
                </a:path>
              </a:pathLst>
            </a:custGeom>
            <a:solidFill>
              <a:srgbClr val="000000"/>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273" name="Freeform 1701">
              <a:extLst>
                <a:ext uri="{FF2B5EF4-FFF2-40B4-BE49-F238E27FC236}">
                  <a16:creationId xmlns:a16="http://schemas.microsoft.com/office/drawing/2014/main" id="{A85F36C7-FB3C-4E79-B7FF-24EC4D8A5AE0}"/>
                </a:ext>
              </a:extLst>
            </p:cNvPr>
            <p:cNvSpPr>
              <a:spLocks/>
            </p:cNvSpPr>
            <p:nvPr userDrawn="1"/>
          </p:nvSpPr>
          <p:spPr bwMode="auto">
            <a:xfrm>
              <a:off x="358" y="186"/>
              <a:ext cx="31" cy="33"/>
            </a:xfrm>
            <a:custGeom>
              <a:avLst/>
              <a:gdLst>
                <a:gd name="T0" fmla="*/ 39 w 68"/>
                <a:gd name="T1" fmla="*/ 25 h 73"/>
                <a:gd name="T2" fmla="*/ 39 w 68"/>
                <a:gd name="T3" fmla="*/ 25 h 73"/>
                <a:gd name="T4" fmla="*/ 41 w 68"/>
                <a:gd name="T5" fmla="*/ 21 h 73"/>
                <a:gd name="T6" fmla="*/ 39 w 68"/>
                <a:gd name="T7" fmla="*/ 16 h 73"/>
                <a:gd name="T8" fmla="*/ 41 w 68"/>
                <a:gd name="T9" fmla="*/ 16 h 73"/>
                <a:gd name="T10" fmla="*/ 40 w 68"/>
                <a:gd name="T11" fmla="*/ 16 h 73"/>
                <a:gd name="T12" fmla="*/ 38 w 68"/>
                <a:gd name="T13" fmla="*/ 13 h 73"/>
                <a:gd name="T14" fmla="*/ 37 w 68"/>
                <a:gd name="T15" fmla="*/ 12 h 73"/>
                <a:gd name="T16" fmla="*/ 39 w 68"/>
                <a:gd name="T17" fmla="*/ 13 h 73"/>
                <a:gd name="T18" fmla="*/ 41 w 68"/>
                <a:gd name="T19" fmla="*/ 15 h 73"/>
                <a:gd name="T20" fmla="*/ 42 w 68"/>
                <a:gd name="T21" fmla="*/ 15 h 73"/>
                <a:gd name="T22" fmla="*/ 42 w 68"/>
                <a:gd name="T23" fmla="*/ 1 h 73"/>
                <a:gd name="T24" fmla="*/ 41 w 68"/>
                <a:gd name="T25" fmla="*/ 2 h 73"/>
                <a:gd name="T26" fmla="*/ 39 w 68"/>
                <a:gd name="T27" fmla="*/ 4 h 73"/>
                <a:gd name="T28" fmla="*/ 37 w 68"/>
                <a:gd name="T29" fmla="*/ 5 h 73"/>
                <a:gd name="T30" fmla="*/ 38 w 68"/>
                <a:gd name="T31" fmla="*/ 4 h 73"/>
                <a:gd name="T32" fmla="*/ 40 w 68"/>
                <a:gd name="T33" fmla="*/ 1 h 73"/>
                <a:gd name="T34" fmla="*/ 41 w 68"/>
                <a:gd name="T35" fmla="*/ 0 h 73"/>
                <a:gd name="T36" fmla="*/ 27 w 68"/>
                <a:gd name="T37" fmla="*/ 0 h 73"/>
                <a:gd name="T38" fmla="*/ 28 w 68"/>
                <a:gd name="T39" fmla="*/ 1 h 73"/>
                <a:gd name="T40" fmla="*/ 30 w 68"/>
                <a:gd name="T41" fmla="*/ 4 h 73"/>
                <a:gd name="T42" fmla="*/ 31 w 68"/>
                <a:gd name="T43" fmla="*/ 5 h 73"/>
                <a:gd name="T44" fmla="*/ 29 w 68"/>
                <a:gd name="T45" fmla="*/ 4 h 73"/>
                <a:gd name="T46" fmla="*/ 27 w 68"/>
                <a:gd name="T47" fmla="*/ 2 h 73"/>
                <a:gd name="T48" fmla="*/ 26 w 68"/>
                <a:gd name="T49" fmla="*/ 1 h 73"/>
                <a:gd name="T50" fmla="*/ 26 w 68"/>
                <a:gd name="T51" fmla="*/ 15 h 73"/>
                <a:gd name="T52" fmla="*/ 27 w 68"/>
                <a:gd name="T53" fmla="*/ 15 h 73"/>
                <a:gd name="T54" fmla="*/ 29 w 68"/>
                <a:gd name="T55" fmla="*/ 13 h 73"/>
                <a:gd name="T56" fmla="*/ 31 w 68"/>
                <a:gd name="T57" fmla="*/ 12 h 73"/>
                <a:gd name="T58" fmla="*/ 30 w 68"/>
                <a:gd name="T59" fmla="*/ 13 h 73"/>
                <a:gd name="T60" fmla="*/ 28 w 68"/>
                <a:gd name="T61" fmla="*/ 16 h 73"/>
                <a:gd name="T62" fmla="*/ 27 w 68"/>
                <a:gd name="T63" fmla="*/ 16 h 73"/>
                <a:gd name="T64" fmla="*/ 29 w 68"/>
                <a:gd name="T65" fmla="*/ 16 h 73"/>
                <a:gd name="T66" fmla="*/ 27 w 68"/>
                <a:gd name="T67" fmla="*/ 21 h 73"/>
                <a:gd name="T68" fmla="*/ 29 w 68"/>
                <a:gd name="T69" fmla="*/ 25 h 73"/>
                <a:gd name="T70" fmla="*/ 29 w 68"/>
                <a:gd name="T71" fmla="*/ 25 h 73"/>
                <a:gd name="T72" fmla="*/ 29 w 68"/>
                <a:gd name="T73" fmla="*/ 28 h 73"/>
                <a:gd name="T74" fmla="*/ 27 w 68"/>
                <a:gd name="T75" fmla="*/ 29 h 73"/>
                <a:gd name="T76" fmla="*/ 27 w 68"/>
                <a:gd name="T77" fmla="*/ 26 h 73"/>
                <a:gd name="T78" fmla="*/ 27 w 68"/>
                <a:gd name="T79" fmla="*/ 26 h 73"/>
                <a:gd name="T80" fmla="*/ 21 w 68"/>
                <a:gd name="T81" fmla="*/ 27 h 73"/>
                <a:gd name="T82" fmla="*/ 6 w 68"/>
                <a:gd name="T83" fmla="*/ 51 h 73"/>
                <a:gd name="T84" fmla="*/ 12 w 68"/>
                <a:gd name="T85" fmla="*/ 66 h 73"/>
                <a:gd name="T86" fmla="*/ 12 w 68"/>
                <a:gd name="T87" fmla="*/ 73 h 73"/>
                <a:gd name="T88" fmla="*/ 34 w 68"/>
                <a:gd name="T89" fmla="*/ 73 h 73"/>
                <a:gd name="T90" fmla="*/ 56 w 68"/>
                <a:gd name="T91" fmla="*/ 73 h 73"/>
                <a:gd name="T92" fmla="*/ 56 w 68"/>
                <a:gd name="T93" fmla="*/ 66 h 73"/>
                <a:gd name="T94" fmla="*/ 62 w 68"/>
                <a:gd name="T95" fmla="*/ 51 h 73"/>
                <a:gd name="T96" fmla="*/ 47 w 68"/>
                <a:gd name="T97" fmla="*/ 27 h 73"/>
                <a:gd name="T98" fmla="*/ 41 w 68"/>
                <a:gd name="T99" fmla="*/ 26 h 73"/>
                <a:gd name="T100" fmla="*/ 41 w 68"/>
                <a:gd name="T101" fmla="*/ 26 h 73"/>
                <a:gd name="T102" fmla="*/ 41 w 68"/>
                <a:gd name="T103" fmla="*/ 29 h 73"/>
                <a:gd name="T104" fmla="*/ 39 w 68"/>
                <a:gd name="T105" fmla="*/ 28 h 73"/>
                <a:gd name="T106" fmla="*/ 39 w 68"/>
                <a:gd name="T107" fmla="*/ 25 h 73"/>
                <a:gd name="T108" fmla="*/ 39 w 68"/>
                <a:gd name="T109" fmla="*/ 2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8" h="73">
                  <a:moveTo>
                    <a:pt x="39" y="25"/>
                  </a:moveTo>
                  <a:lnTo>
                    <a:pt x="39" y="25"/>
                  </a:lnTo>
                  <a:cubicBezTo>
                    <a:pt x="40" y="24"/>
                    <a:pt x="41" y="22"/>
                    <a:pt x="41" y="21"/>
                  </a:cubicBezTo>
                  <a:cubicBezTo>
                    <a:pt x="41" y="19"/>
                    <a:pt x="40" y="17"/>
                    <a:pt x="39" y="16"/>
                  </a:cubicBezTo>
                  <a:lnTo>
                    <a:pt x="41" y="16"/>
                  </a:lnTo>
                  <a:lnTo>
                    <a:pt x="40" y="16"/>
                  </a:lnTo>
                  <a:cubicBezTo>
                    <a:pt x="40" y="15"/>
                    <a:pt x="39" y="14"/>
                    <a:pt x="38" y="13"/>
                  </a:cubicBezTo>
                  <a:cubicBezTo>
                    <a:pt x="38" y="13"/>
                    <a:pt x="38" y="12"/>
                    <a:pt x="37" y="12"/>
                  </a:cubicBezTo>
                  <a:cubicBezTo>
                    <a:pt x="38" y="12"/>
                    <a:pt x="38" y="12"/>
                    <a:pt x="39" y="13"/>
                  </a:cubicBezTo>
                  <a:cubicBezTo>
                    <a:pt x="40" y="13"/>
                    <a:pt x="41" y="14"/>
                    <a:pt x="41" y="15"/>
                  </a:cubicBezTo>
                  <a:lnTo>
                    <a:pt x="42" y="15"/>
                  </a:lnTo>
                  <a:lnTo>
                    <a:pt x="42" y="1"/>
                  </a:lnTo>
                  <a:lnTo>
                    <a:pt x="41" y="2"/>
                  </a:lnTo>
                  <a:cubicBezTo>
                    <a:pt x="41" y="2"/>
                    <a:pt x="40" y="3"/>
                    <a:pt x="39" y="4"/>
                  </a:cubicBezTo>
                  <a:cubicBezTo>
                    <a:pt x="38" y="4"/>
                    <a:pt x="38" y="5"/>
                    <a:pt x="37" y="5"/>
                  </a:cubicBezTo>
                  <a:cubicBezTo>
                    <a:pt x="38" y="5"/>
                    <a:pt x="38" y="4"/>
                    <a:pt x="38" y="4"/>
                  </a:cubicBezTo>
                  <a:cubicBezTo>
                    <a:pt x="39" y="3"/>
                    <a:pt x="40" y="2"/>
                    <a:pt x="40" y="1"/>
                  </a:cubicBezTo>
                  <a:lnTo>
                    <a:pt x="41" y="0"/>
                  </a:lnTo>
                  <a:lnTo>
                    <a:pt x="27" y="0"/>
                  </a:lnTo>
                  <a:lnTo>
                    <a:pt x="28" y="1"/>
                  </a:lnTo>
                  <a:cubicBezTo>
                    <a:pt x="28" y="2"/>
                    <a:pt x="29" y="3"/>
                    <a:pt x="30" y="4"/>
                  </a:cubicBezTo>
                  <a:cubicBezTo>
                    <a:pt x="30" y="4"/>
                    <a:pt x="30" y="5"/>
                    <a:pt x="31" y="5"/>
                  </a:cubicBezTo>
                  <a:cubicBezTo>
                    <a:pt x="30" y="5"/>
                    <a:pt x="30" y="4"/>
                    <a:pt x="29" y="4"/>
                  </a:cubicBezTo>
                  <a:cubicBezTo>
                    <a:pt x="28" y="3"/>
                    <a:pt x="27" y="2"/>
                    <a:pt x="27" y="2"/>
                  </a:cubicBezTo>
                  <a:lnTo>
                    <a:pt x="26" y="1"/>
                  </a:lnTo>
                  <a:lnTo>
                    <a:pt x="26" y="15"/>
                  </a:lnTo>
                  <a:lnTo>
                    <a:pt x="27" y="15"/>
                  </a:lnTo>
                  <a:cubicBezTo>
                    <a:pt x="27" y="14"/>
                    <a:pt x="28" y="13"/>
                    <a:pt x="29" y="13"/>
                  </a:cubicBezTo>
                  <a:cubicBezTo>
                    <a:pt x="30" y="12"/>
                    <a:pt x="30" y="12"/>
                    <a:pt x="31" y="12"/>
                  </a:cubicBezTo>
                  <a:cubicBezTo>
                    <a:pt x="30" y="12"/>
                    <a:pt x="30" y="13"/>
                    <a:pt x="30" y="13"/>
                  </a:cubicBezTo>
                  <a:cubicBezTo>
                    <a:pt x="29" y="14"/>
                    <a:pt x="28" y="15"/>
                    <a:pt x="28" y="16"/>
                  </a:cubicBezTo>
                  <a:lnTo>
                    <a:pt x="27" y="16"/>
                  </a:lnTo>
                  <a:lnTo>
                    <a:pt x="29" y="16"/>
                  </a:lnTo>
                  <a:cubicBezTo>
                    <a:pt x="28" y="17"/>
                    <a:pt x="27" y="19"/>
                    <a:pt x="27" y="21"/>
                  </a:cubicBezTo>
                  <a:cubicBezTo>
                    <a:pt x="27" y="22"/>
                    <a:pt x="28" y="24"/>
                    <a:pt x="29" y="25"/>
                  </a:cubicBezTo>
                  <a:lnTo>
                    <a:pt x="29" y="25"/>
                  </a:lnTo>
                  <a:lnTo>
                    <a:pt x="29" y="28"/>
                  </a:lnTo>
                  <a:lnTo>
                    <a:pt x="27" y="29"/>
                  </a:lnTo>
                  <a:lnTo>
                    <a:pt x="27" y="26"/>
                  </a:lnTo>
                  <a:lnTo>
                    <a:pt x="27" y="26"/>
                  </a:lnTo>
                  <a:cubicBezTo>
                    <a:pt x="25" y="26"/>
                    <a:pt x="23" y="26"/>
                    <a:pt x="21" y="27"/>
                  </a:cubicBezTo>
                  <a:cubicBezTo>
                    <a:pt x="9" y="30"/>
                    <a:pt x="0" y="36"/>
                    <a:pt x="6" y="51"/>
                  </a:cubicBezTo>
                  <a:cubicBezTo>
                    <a:pt x="7" y="56"/>
                    <a:pt x="10" y="61"/>
                    <a:pt x="12" y="66"/>
                  </a:cubicBezTo>
                  <a:lnTo>
                    <a:pt x="12" y="73"/>
                  </a:lnTo>
                  <a:cubicBezTo>
                    <a:pt x="12" y="73"/>
                    <a:pt x="28" y="73"/>
                    <a:pt x="34" y="73"/>
                  </a:cubicBezTo>
                  <a:cubicBezTo>
                    <a:pt x="40" y="73"/>
                    <a:pt x="56" y="73"/>
                    <a:pt x="56" y="73"/>
                  </a:cubicBezTo>
                  <a:lnTo>
                    <a:pt x="56" y="66"/>
                  </a:lnTo>
                  <a:cubicBezTo>
                    <a:pt x="58" y="61"/>
                    <a:pt x="61" y="56"/>
                    <a:pt x="62" y="51"/>
                  </a:cubicBezTo>
                  <a:cubicBezTo>
                    <a:pt x="68" y="36"/>
                    <a:pt x="60" y="30"/>
                    <a:pt x="47" y="27"/>
                  </a:cubicBezTo>
                  <a:cubicBezTo>
                    <a:pt x="45" y="26"/>
                    <a:pt x="43" y="26"/>
                    <a:pt x="41" y="26"/>
                  </a:cubicBezTo>
                  <a:lnTo>
                    <a:pt x="41" y="26"/>
                  </a:lnTo>
                  <a:lnTo>
                    <a:pt x="41" y="29"/>
                  </a:lnTo>
                  <a:lnTo>
                    <a:pt x="39" y="28"/>
                  </a:lnTo>
                  <a:lnTo>
                    <a:pt x="39" y="25"/>
                  </a:lnTo>
                  <a:lnTo>
                    <a:pt x="39" y="25"/>
                  </a:lnTo>
                  <a:close/>
                </a:path>
              </a:pathLst>
            </a:custGeom>
            <a:solidFill>
              <a:srgbClr val="000000"/>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274" name="Freeform 1702">
              <a:extLst>
                <a:ext uri="{FF2B5EF4-FFF2-40B4-BE49-F238E27FC236}">
                  <a16:creationId xmlns:a16="http://schemas.microsoft.com/office/drawing/2014/main" id="{1B9C97CF-A6A4-460C-99F7-6A3C9C12538B}"/>
                </a:ext>
              </a:extLst>
            </p:cNvPr>
            <p:cNvSpPr>
              <a:spLocks/>
            </p:cNvSpPr>
            <p:nvPr userDrawn="1"/>
          </p:nvSpPr>
          <p:spPr bwMode="auto">
            <a:xfrm>
              <a:off x="372" y="208"/>
              <a:ext cx="0" cy="1"/>
            </a:xfrm>
            <a:custGeom>
              <a:avLst/>
              <a:gdLst>
                <a:gd name="T0" fmla="*/ 2 h 2"/>
                <a:gd name="T1" fmla="*/ 2 h 2"/>
                <a:gd name="T2" fmla="*/ 0 h 2"/>
                <a:gd name="T3" fmla="*/ 0 h 2"/>
                <a:gd name="T4" fmla="*/ 2 h 2"/>
              </a:gdLst>
              <a:ahLst/>
              <a:cxnLst>
                <a:cxn ang="0">
                  <a:pos x="0" y="T0"/>
                </a:cxn>
                <a:cxn ang="0">
                  <a:pos x="0" y="T1"/>
                </a:cxn>
                <a:cxn ang="0">
                  <a:pos x="0" y="T2"/>
                </a:cxn>
                <a:cxn ang="0">
                  <a:pos x="0" y="T3"/>
                </a:cxn>
                <a:cxn ang="0">
                  <a:pos x="0" y="T4"/>
                </a:cxn>
              </a:cxnLst>
              <a:rect l="0" t="0" r="r" b="b"/>
              <a:pathLst>
                <a:path h="2">
                  <a:moveTo>
                    <a:pt x="0" y="2"/>
                  </a:moveTo>
                  <a:lnTo>
                    <a:pt x="0" y="2"/>
                  </a:lnTo>
                  <a:cubicBezTo>
                    <a:pt x="0" y="1"/>
                    <a:pt x="0" y="1"/>
                    <a:pt x="0" y="0"/>
                  </a:cubicBezTo>
                  <a:lnTo>
                    <a:pt x="0" y="0"/>
                  </a:lnTo>
                  <a:lnTo>
                    <a:pt x="0" y="2"/>
                  </a:ln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275" name="Freeform 1703">
              <a:extLst>
                <a:ext uri="{FF2B5EF4-FFF2-40B4-BE49-F238E27FC236}">
                  <a16:creationId xmlns:a16="http://schemas.microsoft.com/office/drawing/2014/main" id="{85330F89-8AEB-46D9-BCCB-BFB7CA2E5C93}"/>
                </a:ext>
              </a:extLst>
            </p:cNvPr>
            <p:cNvSpPr>
              <a:spLocks/>
            </p:cNvSpPr>
            <p:nvPr userDrawn="1"/>
          </p:nvSpPr>
          <p:spPr bwMode="auto">
            <a:xfrm>
              <a:off x="362" y="208"/>
              <a:ext cx="1" cy="2"/>
            </a:xfrm>
            <a:custGeom>
              <a:avLst/>
              <a:gdLst>
                <a:gd name="T0" fmla="*/ 1 w 3"/>
                <a:gd name="T1" fmla="*/ 2 h 5"/>
                <a:gd name="T2" fmla="*/ 1 w 3"/>
                <a:gd name="T3" fmla="*/ 2 h 5"/>
                <a:gd name="T4" fmla="*/ 2 w 3"/>
                <a:gd name="T5" fmla="*/ 5 h 5"/>
                <a:gd name="T6" fmla="*/ 3 w 3"/>
                <a:gd name="T7" fmla="*/ 3 h 5"/>
                <a:gd name="T8" fmla="*/ 0 w 3"/>
                <a:gd name="T9" fmla="*/ 0 h 5"/>
                <a:gd name="T10" fmla="*/ 0 w 3"/>
                <a:gd name="T11" fmla="*/ 1 h 5"/>
                <a:gd name="T12" fmla="*/ 1 w 3"/>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3" h="5">
                  <a:moveTo>
                    <a:pt x="1" y="2"/>
                  </a:moveTo>
                  <a:lnTo>
                    <a:pt x="1" y="2"/>
                  </a:lnTo>
                  <a:cubicBezTo>
                    <a:pt x="1" y="3"/>
                    <a:pt x="1" y="4"/>
                    <a:pt x="2" y="5"/>
                  </a:cubicBezTo>
                  <a:cubicBezTo>
                    <a:pt x="2" y="4"/>
                    <a:pt x="3" y="4"/>
                    <a:pt x="3" y="3"/>
                  </a:cubicBezTo>
                  <a:cubicBezTo>
                    <a:pt x="2" y="2"/>
                    <a:pt x="1" y="1"/>
                    <a:pt x="0" y="0"/>
                  </a:cubicBezTo>
                  <a:lnTo>
                    <a:pt x="0" y="1"/>
                  </a:lnTo>
                  <a:cubicBezTo>
                    <a:pt x="0" y="1"/>
                    <a:pt x="0" y="1"/>
                    <a:pt x="1" y="2"/>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276" name="Freeform 1704">
              <a:extLst>
                <a:ext uri="{FF2B5EF4-FFF2-40B4-BE49-F238E27FC236}">
                  <a16:creationId xmlns:a16="http://schemas.microsoft.com/office/drawing/2014/main" id="{6944BEA8-4408-4923-8D03-CB0E6F583944}"/>
                </a:ext>
              </a:extLst>
            </p:cNvPr>
            <p:cNvSpPr>
              <a:spLocks/>
            </p:cNvSpPr>
            <p:nvPr userDrawn="1"/>
          </p:nvSpPr>
          <p:spPr bwMode="auto">
            <a:xfrm>
              <a:off x="361" y="205"/>
              <a:ext cx="2" cy="2"/>
            </a:xfrm>
            <a:custGeom>
              <a:avLst/>
              <a:gdLst>
                <a:gd name="T0" fmla="*/ 1 w 3"/>
                <a:gd name="T1" fmla="*/ 6 h 6"/>
                <a:gd name="T2" fmla="*/ 1 w 3"/>
                <a:gd name="T3" fmla="*/ 6 h 6"/>
                <a:gd name="T4" fmla="*/ 1 w 3"/>
                <a:gd name="T5" fmla="*/ 6 h 6"/>
                <a:gd name="T6" fmla="*/ 3 w 3"/>
                <a:gd name="T7" fmla="*/ 3 h 6"/>
                <a:gd name="T8" fmla="*/ 1 w 3"/>
                <a:gd name="T9" fmla="*/ 0 h 6"/>
                <a:gd name="T10" fmla="*/ 0 w 3"/>
                <a:gd name="T11" fmla="*/ 2 h 6"/>
                <a:gd name="T12" fmla="*/ 1 w 3"/>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3" h="6">
                  <a:moveTo>
                    <a:pt x="1" y="6"/>
                  </a:moveTo>
                  <a:lnTo>
                    <a:pt x="1" y="6"/>
                  </a:lnTo>
                  <a:lnTo>
                    <a:pt x="1" y="6"/>
                  </a:lnTo>
                  <a:cubicBezTo>
                    <a:pt x="2" y="5"/>
                    <a:pt x="3" y="4"/>
                    <a:pt x="3" y="3"/>
                  </a:cubicBezTo>
                  <a:cubicBezTo>
                    <a:pt x="2" y="2"/>
                    <a:pt x="2" y="1"/>
                    <a:pt x="1" y="0"/>
                  </a:cubicBezTo>
                  <a:lnTo>
                    <a:pt x="0" y="2"/>
                  </a:lnTo>
                  <a:cubicBezTo>
                    <a:pt x="0" y="3"/>
                    <a:pt x="0" y="5"/>
                    <a:pt x="1" y="6"/>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277" name="Freeform 1705">
              <a:extLst>
                <a:ext uri="{FF2B5EF4-FFF2-40B4-BE49-F238E27FC236}">
                  <a16:creationId xmlns:a16="http://schemas.microsoft.com/office/drawing/2014/main" id="{9F293E14-7603-4A9E-AD56-17A4079ED165}"/>
                </a:ext>
              </a:extLst>
            </p:cNvPr>
            <p:cNvSpPr>
              <a:spLocks/>
            </p:cNvSpPr>
            <p:nvPr userDrawn="1"/>
          </p:nvSpPr>
          <p:spPr bwMode="auto">
            <a:xfrm>
              <a:off x="361" y="204"/>
              <a:ext cx="1" cy="1"/>
            </a:xfrm>
            <a:custGeom>
              <a:avLst/>
              <a:gdLst>
                <a:gd name="T0" fmla="*/ 0 w 1"/>
                <a:gd name="T1" fmla="*/ 2 h 2"/>
                <a:gd name="T2" fmla="*/ 0 w 1"/>
                <a:gd name="T3" fmla="*/ 2 h 2"/>
                <a:gd name="T4" fmla="*/ 1 w 1"/>
                <a:gd name="T5" fmla="*/ 1 h 2"/>
                <a:gd name="T6" fmla="*/ 0 w 1"/>
                <a:gd name="T7" fmla="*/ 0 h 2"/>
                <a:gd name="T8" fmla="*/ 0 w 1"/>
                <a:gd name="T9" fmla="*/ 2 h 2"/>
              </a:gdLst>
              <a:ahLst/>
              <a:cxnLst>
                <a:cxn ang="0">
                  <a:pos x="T0" y="T1"/>
                </a:cxn>
                <a:cxn ang="0">
                  <a:pos x="T2" y="T3"/>
                </a:cxn>
                <a:cxn ang="0">
                  <a:pos x="T4" y="T5"/>
                </a:cxn>
                <a:cxn ang="0">
                  <a:pos x="T6" y="T7"/>
                </a:cxn>
                <a:cxn ang="0">
                  <a:pos x="T8" y="T9"/>
                </a:cxn>
              </a:cxnLst>
              <a:rect l="0" t="0" r="r" b="b"/>
              <a:pathLst>
                <a:path w="1" h="2">
                  <a:moveTo>
                    <a:pt x="0" y="2"/>
                  </a:moveTo>
                  <a:lnTo>
                    <a:pt x="0" y="2"/>
                  </a:lnTo>
                  <a:lnTo>
                    <a:pt x="1" y="1"/>
                  </a:lnTo>
                  <a:lnTo>
                    <a:pt x="0" y="0"/>
                  </a:lnTo>
                  <a:cubicBezTo>
                    <a:pt x="0" y="0"/>
                    <a:pt x="0" y="1"/>
                    <a:pt x="0" y="2"/>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278" name="Freeform 1706">
              <a:extLst>
                <a:ext uri="{FF2B5EF4-FFF2-40B4-BE49-F238E27FC236}">
                  <a16:creationId xmlns:a16="http://schemas.microsoft.com/office/drawing/2014/main" id="{5E1C666B-CFD3-4C56-8A50-E273C2DCDF97}"/>
                </a:ext>
              </a:extLst>
            </p:cNvPr>
            <p:cNvSpPr>
              <a:spLocks/>
            </p:cNvSpPr>
            <p:nvPr userDrawn="1"/>
          </p:nvSpPr>
          <p:spPr bwMode="auto">
            <a:xfrm>
              <a:off x="361" y="201"/>
              <a:ext cx="2" cy="3"/>
            </a:xfrm>
            <a:custGeom>
              <a:avLst/>
              <a:gdLst>
                <a:gd name="T0" fmla="*/ 0 w 3"/>
                <a:gd name="T1" fmla="*/ 5 h 6"/>
                <a:gd name="T2" fmla="*/ 0 w 3"/>
                <a:gd name="T3" fmla="*/ 5 h 6"/>
                <a:gd name="T4" fmla="*/ 1 w 3"/>
                <a:gd name="T5" fmla="*/ 6 h 6"/>
                <a:gd name="T6" fmla="*/ 3 w 3"/>
                <a:gd name="T7" fmla="*/ 2 h 6"/>
                <a:gd name="T8" fmla="*/ 2 w 3"/>
                <a:gd name="T9" fmla="*/ 0 h 6"/>
                <a:gd name="T10" fmla="*/ 0 w 3"/>
                <a:gd name="T11" fmla="*/ 5 h 6"/>
              </a:gdLst>
              <a:ahLst/>
              <a:cxnLst>
                <a:cxn ang="0">
                  <a:pos x="T0" y="T1"/>
                </a:cxn>
                <a:cxn ang="0">
                  <a:pos x="T2" y="T3"/>
                </a:cxn>
                <a:cxn ang="0">
                  <a:pos x="T4" y="T5"/>
                </a:cxn>
                <a:cxn ang="0">
                  <a:pos x="T6" y="T7"/>
                </a:cxn>
                <a:cxn ang="0">
                  <a:pos x="T8" y="T9"/>
                </a:cxn>
                <a:cxn ang="0">
                  <a:pos x="T10" y="T11"/>
                </a:cxn>
              </a:cxnLst>
              <a:rect l="0" t="0" r="r" b="b"/>
              <a:pathLst>
                <a:path w="3" h="6">
                  <a:moveTo>
                    <a:pt x="0" y="5"/>
                  </a:moveTo>
                  <a:lnTo>
                    <a:pt x="0" y="5"/>
                  </a:lnTo>
                  <a:lnTo>
                    <a:pt x="1" y="6"/>
                  </a:lnTo>
                  <a:cubicBezTo>
                    <a:pt x="2" y="4"/>
                    <a:pt x="2" y="3"/>
                    <a:pt x="3" y="2"/>
                  </a:cubicBezTo>
                  <a:cubicBezTo>
                    <a:pt x="3" y="1"/>
                    <a:pt x="3" y="1"/>
                    <a:pt x="2" y="0"/>
                  </a:cubicBezTo>
                  <a:cubicBezTo>
                    <a:pt x="1" y="2"/>
                    <a:pt x="0" y="3"/>
                    <a:pt x="0" y="5"/>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279" name="Freeform 1707">
              <a:extLst>
                <a:ext uri="{FF2B5EF4-FFF2-40B4-BE49-F238E27FC236}">
                  <a16:creationId xmlns:a16="http://schemas.microsoft.com/office/drawing/2014/main" id="{80D06E9A-737B-4096-9AE7-82DE538775F8}"/>
                </a:ext>
              </a:extLst>
            </p:cNvPr>
            <p:cNvSpPr>
              <a:spLocks/>
            </p:cNvSpPr>
            <p:nvPr userDrawn="1"/>
          </p:nvSpPr>
          <p:spPr bwMode="auto">
            <a:xfrm>
              <a:off x="363" y="200"/>
              <a:ext cx="1" cy="2"/>
            </a:xfrm>
            <a:custGeom>
              <a:avLst/>
              <a:gdLst>
                <a:gd name="T0" fmla="*/ 0 w 4"/>
                <a:gd name="T1" fmla="*/ 3 h 4"/>
                <a:gd name="T2" fmla="*/ 0 w 4"/>
                <a:gd name="T3" fmla="*/ 3 h 4"/>
                <a:gd name="T4" fmla="*/ 1 w 4"/>
                <a:gd name="T5" fmla="*/ 4 h 4"/>
                <a:gd name="T6" fmla="*/ 4 w 4"/>
                <a:gd name="T7" fmla="*/ 1 h 4"/>
                <a:gd name="T8" fmla="*/ 3 w 4"/>
                <a:gd name="T9" fmla="*/ 0 h 4"/>
                <a:gd name="T10" fmla="*/ 0 w 4"/>
                <a:gd name="T11" fmla="*/ 3 h 4"/>
                <a:gd name="T12" fmla="*/ 0 w 4"/>
                <a:gd name="T13" fmla="*/ 3 h 4"/>
              </a:gdLst>
              <a:ahLst/>
              <a:cxnLst>
                <a:cxn ang="0">
                  <a:pos x="T0" y="T1"/>
                </a:cxn>
                <a:cxn ang="0">
                  <a:pos x="T2" y="T3"/>
                </a:cxn>
                <a:cxn ang="0">
                  <a:pos x="T4" y="T5"/>
                </a:cxn>
                <a:cxn ang="0">
                  <a:pos x="T6" y="T7"/>
                </a:cxn>
                <a:cxn ang="0">
                  <a:pos x="T8" y="T9"/>
                </a:cxn>
                <a:cxn ang="0">
                  <a:pos x="T10" y="T11"/>
                </a:cxn>
                <a:cxn ang="0">
                  <a:pos x="T12" y="T13"/>
                </a:cxn>
              </a:cxnLst>
              <a:rect l="0" t="0" r="r" b="b"/>
              <a:pathLst>
                <a:path w="4" h="4">
                  <a:moveTo>
                    <a:pt x="0" y="3"/>
                  </a:moveTo>
                  <a:lnTo>
                    <a:pt x="0" y="3"/>
                  </a:lnTo>
                  <a:lnTo>
                    <a:pt x="1" y="4"/>
                  </a:lnTo>
                  <a:cubicBezTo>
                    <a:pt x="1" y="3"/>
                    <a:pt x="2" y="2"/>
                    <a:pt x="4" y="1"/>
                  </a:cubicBezTo>
                  <a:lnTo>
                    <a:pt x="3" y="0"/>
                  </a:lnTo>
                  <a:cubicBezTo>
                    <a:pt x="2" y="1"/>
                    <a:pt x="1" y="2"/>
                    <a:pt x="0" y="3"/>
                  </a:cubicBezTo>
                  <a:lnTo>
                    <a:pt x="0" y="3"/>
                  </a:ln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280" name="Rectangle 1708">
              <a:extLst>
                <a:ext uri="{FF2B5EF4-FFF2-40B4-BE49-F238E27FC236}">
                  <a16:creationId xmlns:a16="http://schemas.microsoft.com/office/drawing/2014/main" id="{D1D74E65-F7DC-4BA3-9128-6C04346ACC57}"/>
                </a:ext>
              </a:extLst>
            </p:cNvPr>
            <p:cNvSpPr>
              <a:spLocks noChangeArrowheads="1"/>
            </p:cNvSpPr>
            <p:nvPr userDrawn="1"/>
          </p:nvSpPr>
          <p:spPr bwMode="auto">
            <a:xfrm>
              <a:off x="364" y="200"/>
              <a:ext cx="1" cy="1"/>
            </a:xfrm>
            <a:prstGeom prst="rect">
              <a:avLst/>
            </a:prstGeom>
            <a:solidFill>
              <a:srgbClr val="D5A03C"/>
            </a:solidFill>
            <a:ln w="0">
              <a:noFill/>
              <a:prstDash val="solid"/>
              <a:miter lim="800000"/>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281" name="Freeform 1709">
              <a:extLst>
                <a:ext uri="{FF2B5EF4-FFF2-40B4-BE49-F238E27FC236}">
                  <a16:creationId xmlns:a16="http://schemas.microsoft.com/office/drawing/2014/main" id="{F3DFB9BC-F8F4-457B-851E-8B2CB81F638C}"/>
                </a:ext>
              </a:extLst>
            </p:cNvPr>
            <p:cNvSpPr>
              <a:spLocks/>
            </p:cNvSpPr>
            <p:nvPr userDrawn="1"/>
          </p:nvSpPr>
          <p:spPr bwMode="auto">
            <a:xfrm>
              <a:off x="364" y="199"/>
              <a:ext cx="3" cy="3"/>
            </a:xfrm>
            <a:custGeom>
              <a:avLst/>
              <a:gdLst>
                <a:gd name="T0" fmla="*/ 2 w 6"/>
                <a:gd name="T1" fmla="*/ 1 h 6"/>
                <a:gd name="T2" fmla="*/ 2 w 6"/>
                <a:gd name="T3" fmla="*/ 1 h 6"/>
                <a:gd name="T4" fmla="*/ 0 w 6"/>
                <a:gd name="T5" fmla="*/ 3 h 6"/>
                <a:gd name="T6" fmla="*/ 3 w 6"/>
                <a:gd name="T7" fmla="*/ 6 h 6"/>
                <a:gd name="T8" fmla="*/ 6 w 6"/>
                <a:gd name="T9" fmla="*/ 3 h 6"/>
                <a:gd name="T10" fmla="*/ 4 w 6"/>
                <a:gd name="T11" fmla="*/ 0 h 6"/>
                <a:gd name="T12" fmla="*/ 2 w 6"/>
                <a:gd name="T13" fmla="*/ 1 h 6"/>
              </a:gdLst>
              <a:ahLst/>
              <a:cxnLst>
                <a:cxn ang="0">
                  <a:pos x="T0" y="T1"/>
                </a:cxn>
                <a:cxn ang="0">
                  <a:pos x="T2" y="T3"/>
                </a:cxn>
                <a:cxn ang="0">
                  <a:pos x="T4" y="T5"/>
                </a:cxn>
                <a:cxn ang="0">
                  <a:pos x="T6" y="T7"/>
                </a:cxn>
                <a:cxn ang="0">
                  <a:pos x="T8" y="T9"/>
                </a:cxn>
                <a:cxn ang="0">
                  <a:pos x="T10" y="T11"/>
                </a:cxn>
                <a:cxn ang="0">
                  <a:pos x="T12" y="T13"/>
                </a:cxn>
              </a:cxnLst>
              <a:rect l="0" t="0" r="r" b="b"/>
              <a:pathLst>
                <a:path w="6" h="6">
                  <a:moveTo>
                    <a:pt x="2" y="1"/>
                  </a:moveTo>
                  <a:lnTo>
                    <a:pt x="2" y="1"/>
                  </a:lnTo>
                  <a:cubicBezTo>
                    <a:pt x="1" y="2"/>
                    <a:pt x="1" y="2"/>
                    <a:pt x="0" y="3"/>
                  </a:cubicBezTo>
                  <a:cubicBezTo>
                    <a:pt x="1" y="4"/>
                    <a:pt x="2" y="5"/>
                    <a:pt x="3" y="6"/>
                  </a:cubicBezTo>
                  <a:cubicBezTo>
                    <a:pt x="4" y="5"/>
                    <a:pt x="5" y="4"/>
                    <a:pt x="6" y="3"/>
                  </a:cubicBezTo>
                  <a:cubicBezTo>
                    <a:pt x="5" y="2"/>
                    <a:pt x="4" y="1"/>
                    <a:pt x="4" y="0"/>
                  </a:cubicBezTo>
                  <a:cubicBezTo>
                    <a:pt x="3" y="1"/>
                    <a:pt x="2" y="1"/>
                    <a:pt x="2" y="1"/>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282" name="Freeform 1710">
              <a:extLst>
                <a:ext uri="{FF2B5EF4-FFF2-40B4-BE49-F238E27FC236}">
                  <a16:creationId xmlns:a16="http://schemas.microsoft.com/office/drawing/2014/main" id="{016C09FF-2DCB-43C2-B85A-349EE9556937}"/>
                </a:ext>
              </a:extLst>
            </p:cNvPr>
            <p:cNvSpPr>
              <a:spLocks/>
            </p:cNvSpPr>
            <p:nvPr userDrawn="1"/>
          </p:nvSpPr>
          <p:spPr bwMode="auto">
            <a:xfrm>
              <a:off x="366" y="199"/>
              <a:ext cx="2" cy="1"/>
            </a:xfrm>
            <a:custGeom>
              <a:avLst/>
              <a:gdLst>
                <a:gd name="T0" fmla="*/ 0 w 4"/>
                <a:gd name="T1" fmla="*/ 1 h 4"/>
                <a:gd name="T2" fmla="*/ 0 w 4"/>
                <a:gd name="T3" fmla="*/ 1 h 4"/>
                <a:gd name="T4" fmla="*/ 2 w 4"/>
                <a:gd name="T5" fmla="*/ 4 h 4"/>
                <a:gd name="T6" fmla="*/ 4 w 4"/>
                <a:gd name="T7" fmla="*/ 1 h 4"/>
                <a:gd name="T8" fmla="*/ 4 w 4"/>
                <a:gd name="T9" fmla="*/ 0 h 4"/>
                <a:gd name="T10" fmla="*/ 0 w 4"/>
                <a:gd name="T11" fmla="*/ 1 h 4"/>
              </a:gdLst>
              <a:ahLst/>
              <a:cxnLst>
                <a:cxn ang="0">
                  <a:pos x="T0" y="T1"/>
                </a:cxn>
                <a:cxn ang="0">
                  <a:pos x="T2" y="T3"/>
                </a:cxn>
                <a:cxn ang="0">
                  <a:pos x="T4" y="T5"/>
                </a:cxn>
                <a:cxn ang="0">
                  <a:pos x="T6" y="T7"/>
                </a:cxn>
                <a:cxn ang="0">
                  <a:pos x="T8" y="T9"/>
                </a:cxn>
                <a:cxn ang="0">
                  <a:pos x="T10" y="T11"/>
                </a:cxn>
              </a:cxnLst>
              <a:rect l="0" t="0" r="r" b="b"/>
              <a:pathLst>
                <a:path w="4" h="4">
                  <a:moveTo>
                    <a:pt x="0" y="1"/>
                  </a:moveTo>
                  <a:lnTo>
                    <a:pt x="0" y="1"/>
                  </a:lnTo>
                  <a:cubicBezTo>
                    <a:pt x="1" y="2"/>
                    <a:pt x="1" y="3"/>
                    <a:pt x="2" y="4"/>
                  </a:cubicBezTo>
                  <a:cubicBezTo>
                    <a:pt x="3" y="3"/>
                    <a:pt x="4" y="2"/>
                    <a:pt x="4" y="1"/>
                  </a:cubicBezTo>
                  <a:lnTo>
                    <a:pt x="4" y="0"/>
                  </a:lnTo>
                  <a:cubicBezTo>
                    <a:pt x="3" y="0"/>
                    <a:pt x="1" y="1"/>
                    <a:pt x="0" y="1"/>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283" name="Freeform 1711">
              <a:extLst>
                <a:ext uri="{FF2B5EF4-FFF2-40B4-BE49-F238E27FC236}">
                  <a16:creationId xmlns:a16="http://schemas.microsoft.com/office/drawing/2014/main" id="{96080423-E674-4CD4-B9BF-8FAEBA4D626E}"/>
                </a:ext>
              </a:extLst>
            </p:cNvPr>
            <p:cNvSpPr>
              <a:spLocks/>
            </p:cNvSpPr>
            <p:nvPr userDrawn="1"/>
          </p:nvSpPr>
          <p:spPr bwMode="auto">
            <a:xfrm>
              <a:off x="367" y="200"/>
              <a:ext cx="2" cy="2"/>
            </a:xfrm>
            <a:custGeom>
              <a:avLst/>
              <a:gdLst>
                <a:gd name="T0" fmla="*/ 3 w 4"/>
                <a:gd name="T1" fmla="*/ 0 h 6"/>
                <a:gd name="T2" fmla="*/ 3 w 4"/>
                <a:gd name="T3" fmla="*/ 0 h 6"/>
                <a:gd name="T4" fmla="*/ 0 w 4"/>
                <a:gd name="T5" fmla="*/ 2 h 6"/>
                <a:gd name="T6" fmla="*/ 3 w 4"/>
                <a:gd name="T7" fmla="*/ 6 h 6"/>
                <a:gd name="T8" fmla="*/ 4 w 4"/>
                <a:gd name="T9" fmla="*/ 5 h 6"/>
                <a:gd name="T10" fmla="*/ 3 w 4"/>
                <a:gd name="T11" fmla="*/ 0 h 6"/>
              </a:gdLst>
              <a:ahLst/>
              <a:cxnLst>
                <a:cxn ang="0">
                  <a:pos x="T0" y="T1"/>
                </a:cxn>
                <a:cxn ang="0">
                  <a:pos x="T2" y="T3"/>
                </a:cxn>
                <a:cxn ang="0">
                  <a:pos x="T4" y="T5"/>
                </a:cxn>
                <a:cxn ang="0">
                  <a:pos x="T6" y="T7"/>
                </a:cxn>
                <a:cxn ang="0">
                  <a:pos x="T8" y="T9"/>
                </a:cxn>
                <a:cxn ang="0">
                  <a:pos x="T10" y="T11"/>
                </a:cxn>
              </a:cxnLst>
              <a:rect l="0" t="0" r="r" b="b"/>
              <a:pathLst>
                <a:path w="4" h="6">
                  <a:moveTo>
                    <a:pt x="3" y="0"/>
                  </a:moveTo>
                  <a:lnTo>
                    <a:pt x="3" y="0"/>
                  </a:lnTo>
                  <a:cubicBezTo>
                    <a:pt x="2" y="1"/>
                    <a:pt x="1" y="2"/>
                    <a:pt x="0" y="2"/>
                  </a:cubicBezTo>
                  <a:cubicBezTo>
                    <a:pt x="1" y="3"/>
                    <a:pt x="2" y="5"/>
                    <a:pt x="3" y="6"/>
                  </a:cubicBezTo>
                  <a:lnTo>
                    <a:pt x="4" y="5"/>
                  </a:lnTo>
                  <a:lnTo>
                    <a:pt x="3" y="0"/>
                  </a:ln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284" name="Freeform 1712">
              <a:extLst>
                <a:ext uri="{FF2B5EF4-FFF2-40B4-BE49-F238E27FC236}">
                  <a16:creationId xmlns:a16="http://schemas.microsoft.com/office/drawing/2014/main" id="{47033CAA-DCEC-4CE1-86BC-0AEB41A3DD51}"/>
                </a:ext>
              </a:extLst>
            </p:cNvPr>
            <p:cNvSpPr>
              <a:spLocks/>
            </p:cNvSpPr>
            <p:nvPr userDrawn="1"/>
          </p:nvSpPr>
          <p:spPr bwMode="auto">
            <a:xfrm>
              <a:off x="368" y="202"/>
              <a:ext cx="1" cy="1"/>
            </a:xfrm>
            <a:custGeom>
              <a:avLst/>
              <a:gdLst>
                <a:gd name="T0" fmla="*/ 1 w 1"/>
                <a:gd name="T1" fmla="*/ 0 h 1"/>
                <a:gd name="T2" fmla="*/ 1 w 1"/>
                <a:gd name="T3" fmla="*/ 0 h 1"/>
                <a:gd name="T4" fmla="*/ 0 w 1"/>
                <a:gd name="T5" fmla="*/ 0 h 1"/>
                <a:gd name="T6" fmla="*/ 1 w 1"/>
                <a:gd name="T7" fmla="*/ 1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lnTo>
                    <a:pt x="1" y="0"/>
                  </a:lnTo>
                  <a:lnTo>
                    <a:pt x="0" y="0"/>
                  </a:lnTo>
                  <a:lnTo>
                    <a:pt x="1" y="1"/>
                  </a:lnTo>
                  <a:lnTo>
                    <a:pt x="1" y="0"/>
                  </a:ln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285" name="Freeform 1713">
              <a:extLst>
                <a:ext uri="{FF2B5EF4-FFF2-40B4-BE49-F238E27FC236}">
                  <a16:creationId xmlns:a16="http://schemas.microsoft.com/office/drawing/2014/main" id="{87EF57ED-DD7D-49A3-ABD1-1A024CA1D653}"/>
                </a:ext>
              </a:extLst>
            </p:cNvPr>
            <p:cNvSpPr>
              <a:spLocks/>
            </p:cNvSpPr>
            <p:nvPr userDrawn="1"/>
          </p:nvSpPr>
          <p:spPr bwMode="auto">
            <a:xfrm>
              <a:off x="367" y="203"/>
              <a:ext cx="2" cy="2"/>
            </a:xfrm>
            <a:custGeom>
              <a:avLst/>
              <a:gdLst>
                <a:gd name="T0" fmla="*/ 4 w 5"/>
                <a:gd name="T1" fmla="*/ 1 h 6"/>
                <a:gd name="T2" fmla="*/ 4 w 5"/>
                <a:gd name="T3" fmla="*/ 1 h 6"/>
                <a:gd name="T4" fmla="*/ 3 w 5"/>
                <a:gd name="T5" fmla="*/ 0 h 6"/>
                <a:gd name="T6" fmla="*/ 0 w 5"/>
                <a:gd name="T7" fmla="*/ 3 h 6"/>
                <a:gd name="T8" fmla="*/ 3 w 5"/>
                <a:gd name="T9" fmla="*/ 6 h 6"/>
                <a:gd name="T10" fmla="*/ 5 w 5"/>
                <a:gd name="T11" fmla="*/ 3 h 6"/>
                <a:gd name="T12" fmla="*/ 4 w 5"/>
                <a:gd name="T13" fmla="*/ 1 h 6"/>
              </a:gdLst>
              <a:ahLst/>
              <a:cxnLst>
                <a:cxn ang="0">
                  <a:pos x="T0" y="T1"/>
                </a:cxn>
                <a:cxn ang="0">
                  <a:pos x="T2" y="T3"/>
                </a:cxn>
                <a:cxn ang="0">
                  <a:pos x="T4" y="T5"/>
                </a:cxn>
                <a:cxn ang="0">
                  <a:pos x="T6" y="T7"/>
                </a:cxn>
                <a:cxn ang="0">
                  <a:pos x="T8" y="T9"/>
                </a:cxn>
                <a:cxn ang="0">
                  <a:pos x="T10" y="T11"/>
                </a:cxn>
                <a:cxn ang="0">
                  <a:pos x="T12" y="T13"/>
                </a:cxn>
              </a:cxnLst>
              <a:rect l="0" t="0" r="r" b="b"/>
              <a:pathLst>
                <a:path w="5" h="6">
                  <a:moveTo>
                    <a:pt x="4" y="1"/>
                  </a:moveTo>
                  <a:lnTo>
                    <a:pt x="4" y="1"/>
                  </a:lnTo>
                  <a:cubicBezTo>
                    <a:pt x="4" y="1"/>
                    <a:pt x="3" y="0"/>
                    <a:pt x="3" y="0"/>
                  </a:cubicBezTo>
                  <a:cubicBezTo>
                    <a:pt x="2" y="1"/>
                    <a:pt x="1" y="2"/>
                    <a:pt x="0" y="3"/>
                  </a:cubicBezTo>
                  <a:cubicBezTo>
                    <a:pt x="1" y="4"/>
                    <a:pt x="2" y="5"/>
                    <a:pt x="3" y="6"/>
                  </a:cubicBezTo>
                  <a:cubicBezTo>
                    <a:pt x="3" y="5"/>
                    <a:pt x="4" y="4"/>
                    <a:pt x="5" y="3"/>
                  </a:cubicBezTo>
                  <a:lnTo>
                    <a:pt x="4" y="1"/>
                  </a:ln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286" name="Freeform 1714">
              <a:extLst>
                <a:ext uri="{FF2B5EF4-FFF2-40B4-BE49-F238E27FC236}">
                  <a16:creationId xmlns:a16="http://schemas.microsoft.com/office/drawing/2014/main" id="{E08196CD-FE90-4E5D-979E-C337B267C1CE}"/>
                </a:ext>
              </a:extLst>
            </p:cNvPr>
            <p:cNvSpPr>
              <a:spLocks/>
            </p:cNvSpPr>
            <p:nvPr userDrawn="1"/>
          </p:nvSpPr>
          <p:spPr bwMode="auto">
            <a:xfrm>
              <a:off x="368" y="205"/>
              <a:ext cx="2" cy="2"/>
            </a:xfrm>
            <a:custGeom>
              <a:avLst/>
              <a:gdLst>
                <a:gd name="T0" fmla="*/ 2 w 3"/>
                <a:gd name="T1" fmla="*/ 0 h 5"/>
                <a:gd name="T2" fmla="*/ 2 w 3"/>
                <a:gd name="T3" fmla="*/ 0 h 5"/>
                <a:gd name="T4" fmla="*/ 0 w 3"/>
                <a:gd name="T5" fmla="*/ 2 h 5"/>
                <a:gd name="T6" fmla="*/ 3 w 3"/>
                <a:gd name="T7" fmla="*/ 5 h 5"/>
                <a:gd name="T8" fmla="*/ 2 w 3"/>
                <a:gd name="T9" fmla="*/ 0 h 5"/>
              </a:gdLst>
              <a:ahLst/>
              <a:cxnLst>
                <a:cxn ang="0">
                  <a:pos x="T0" y="T1"/>
                </a:cxn>
                <a:cxn ang="0">
                  <a:pos x="T2" y="T3"/>
                </a:cxn>
                <a:cxn ang="0">
                  <a:pos x="T4" y="T5"/>
                </a:cxn>
                <a:cxn ang="0">
                  <a:pos x="T6" y="T7"/>
                </a:cxn>
                <a:cxn ang="0">
                  <a:pos x="T8" y="T9"/>
                </a:cxn>
              </a:cxnLst>
              <a:rect l="0" t="0" r="r" b="b"/>
              <a:pathLst>
                <a:path w="3" h="5">
                  <a:moveTo>
                    <a:pt x="2" y="0"/>
                  </a:moveTo>
                  <a:lnTo>
                    <a:pt x="2" y="0"/>
                  </a:lnTo>
                  <a:cubicBezTo>
                    <a:pt x="1" y="1"/>
                    <a:pt x="1" y="1"/>
                    <a:pt x="0" y="2"/>
                  </a:cubicBezTo>
                  <a:cubicBezTo>
                    <a:pt x="1" y="3"/>
                    <a:pt x="2" y="4"/>
                    <a:pt x="3" y="5"/>
                  </a:cubicBezTo>
                  <a:lnTo>
                    <a:pt x="2" y="0"/>
                  </a:ln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287" name="Freeform 1715">
              <a:extLst>
                <a:ext uri="{FF2B5EF4-FFF2-40B4-BE49-F238E27FC236}">
                  <a16:creationId xmlns:a16="http://schemas.microsoft.com/office/drawing/2014/main" id="{223EC71E-3097-43BB-A4A2-8B6F74FF6B9A}"/>
                </a:ext>
              </a:extLst>
            </p:cNvPr>
            <p:cNvSpPr>
              <a:spLocks/>
            </p:cNvSpPr>
            <p:nvPr userDrawn="1"/>
          </p:nvSpPr>
          <p:spPr bwMode="auto">
            <a:xfrm>
              <a:off x="368" y="207"/>
              <a:ext cx="2" cy="3"/>
            </a:xfrm>
            <a:custGeom>
              <a:avLst/>
              <a:gdLst>
                <a:gd name="T0" fmla="*/ 3 w 4"/>
                <a:gd name="T1" fmla="*/ 0 h 5"/>
                <a:gd name="T2" fmla="*/ 3 w 4"/>
                <a:gd name="T3" fmla="*/ 0 h 5"/>
                <a:gd name="T4" fmla="*/ 3 w 4"/>
                <a:gd name="T5" fmla="*/ 0 h 5"/>
                <a:gd name="T6" fmla="*/ 0 w 4"/>
                <a:gd name="T7" fmla="*/ 2 h 5"/>
                <a:gd name="T8" fmla="*/ 3 w 4"/>
                <a:gd name="T9" fmla="*/ 5 h 5"/>
                <a:gd name="T10" fmla="*/ 3 w 4"/>
                <a:gd name="T11" fmla="*/ 4 h 5"/>
                <a:gd name="T12" fmla="*/ 3 w 4"/>
                <a:gd name="T13" fmla="*/ 4 h 5"/>
                <a:gd name="T14" fmla="*/ 4 w 4"/>
                <a:gd name="T15" fmla="*/ 4 h 5"/>
                <a:gd name="T16" fmla="*/ 3 w 4"/>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5">
                  <a:moveTo>
                    <a:pt x="3" y="0"/>
                  </a:moveTo>
                  <a:lnTo>
                    <a:pt x="3" y="0"/>
                  </a:lnTo>
                  <a:lnTo>
                    <a:pt x="3" y="0"/>
                  </a:lnTo>
                  <a:cubicBezTo>
                    <a:pt x="2" y="0"/>
                    <a:pt x="1" y="1"/>
                    <a:pt x="0" y="2"/>
                  </a:cubicBezTo>
                  <a:cubicBezTo>
                    <a:pt x="1" y="3"/>
                    <a:pt x="2" y="4"/>
                    <a:pt x="3" y="5"/>
                  </a:cubicBezTo>
                  <a:lnTo>
                    <a:pt x="3" y="4"/>
                  </a:lnTo>
                  <a:lnTo>
                    <a:pt x="3" y="4"/>
                  </a:lnTo>
                  <a:lnTo>
                    <a:pt x="4" y="4"/>
                  </a:lnTo>
                  <a:lnTo>
                    <a:pt x="3" y="0"/>
                  </a:ln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288" name="Freeform 1716">
              <a:extLst>
                <a:ext uri="{FF2B5EF4-FFF2-40B4-BE49-F238E27FC236}">
                  <a16:creationId xmlns:a16="http://schemas.microsoft.com/office/drawing/2014/main" id="{55FFC8F8-025C-468E-8C9E-39E6C0F5AB2D}"/>
                </a:ext>
              </a:extLst>
            </p:cNvPr>
            <p:cNvSpPr>
              <a:spLocks/>
            </p:cNvSpPr>
            <p:nvPr userDrawn="1"/>
          </p:nvSpPr>
          <p:spPr bwMode="auto">
            <a:xfrm>
              <a:off x="370" y="210"/>
              <a:ext cx="0" cy="0"/>
            </a:xfrm>
            <a:custGeom>
              <a:avLst/>
              <a:gdLst>
                <a:gd name="T0" fmla="*/ 1 h 2"/>
                <a:gd name="T1" fmla="*/ 1 h 2"/>
                <a:gd name="T2" fmla="*/ 2 h 2"/>
                <a:gd name="T3" fmla="*/ 0 h 2"/>
                <a:gd name="T4" fmla="*/ 1 h 2"/>
              </a:gdLst>
              <a:ahLst/>
              <a:cxnLst>
                <a:cxn ang="0">
                  <a:pos x="0" y="T0"/>
                </a:cxn>
                <a:cxn ang="0">
                  <a:pos x="0" y="T1"/>
                </a:cxn>
                <a:cxn ang="0">
                  <a:pos x="0" y="T2"/>
                </a:cxn>
                <a:cxn ang="0">
                  <a:pos x="0" y="T3"/>
                </a:cxn>
                <a:cxn ang="0">
                  <a:pos x="0" y="T4"/>
                </a:cxn>
              </a:cxnLst>
              <a:rect l="0" t="0" r="r" b="b"/>
              <a:pathLst>
                <a:path h="2">
                  <a:moveTo>
                    <a:pt x="0" y="1"/>
                  </a:moveTo>
                  <a:lnTo>
                    <a:pt x="0" y="1"/>
                  </a:lnTo>
                  <a:cubicBezTo>
                    <a:pt x="0" y="1"/>
                    <a:pt x="0" y="1"/>
                    <a:pt x="0" y="2"/>
                  </a:cubicBezTo>
                  <a:cubicBezTo>
                    <a:pt x="0" y="1"/>
                    <a:pt x="0" y="1"/>
                    <a:pt x="0" y="0"/>
                  </a:cubicBezTo>
                  <a:lnTo>
                    <a:pt x="0" y="1"/>
                  </a:ln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289" name="Freeform 1717">
              <a:extLst>
                <a:ext uri="{FF2B5EF4-FFF2-40B4-BE49-F238E27FC236}">
                  <a16:creationId xmlns:a16="http://schemas.microsoft.com/office/drawing/2014/main" id="{67048599-2F6D-42C2-802E-2755E9191C9C}"/>
                </a:ext>
              </a:extLst>
            </p:cNvPr>
            <p:cNvSpPr>
              <a:spLocks/>
            </p:cNvSpPr>
            <p:nvPr userDrawn="1"/>
          </p:nvSpPr>
          <p:spPr bwMode="auto">
            <a:xfrm>
              <a:off x="365" y="214"/>
              <a:ext cx="1" cy="0"/>
            </a:xfrm>
            <a:custGeom>
              <a:avLst/>
              <a:gdLst>
                <a:gd name="T0" fmla="*/ 0 w 1"/>
                <a:gd name="T1" fmla="*/ 1 h 1"/>
                <a:gd name="T2" fmla="*/ 0 w 1"/>
                <a:gd name="T3" fmla="*/ 1 h 1"/>
                <a:gd name="T4" fmla="*/ 1 w 1"/>
                <a:gd name="T5" fmla="*/ 0 h 1"/>
                <a:gd name="T6" fmla="*/ 0 w 1"/>
                <a:gd name="T7" fmla="*/ 0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lnTo>
                    <a:pt x="0" y="1"/>
                  </a:lnTo>
                  <a:cubicBezTo>
                    <a:pt x="0" y="1"/>
                    <a:pt x="0" y="0"/>
                    <a:pt x="1" y="0"/>
                  </a:cubicBezTo>
                  <a:lnTo>
                    <a:pt x="0" y="0"/>
                  </a:lnTo>
                  <a:lnTo>
                    <a:pt x="0" y="1"/>
                  </a:ln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290" name="Freeform 1718">
              <a:extLst>
                <a:ext uri="{FF2B5EF4-FFF2-40B4-BE49-F238E27FC236}">
                  <a16:creationId xmlns:a16="http://schemas.microsoft.com/office/drawing/2014/main" id="{480BE20C-C3BB-49D5-B01B-F8A058114AEE}"/>
                </a:ext>
              </a:extLst>
            </p:cNvPr>
            <p:cNvSpPr>
              <a:spLocks/>
            </p:cNvSpPr>
            <p:nvPr userDrawn="1"/>
          </p:nvSpPr>
          <p:spPr bwMode="auto">
            <a:xfrm>
              <a:off x="363" y="213"/>
              <a:ext cx="2" cy="1"/>
            </a:xfrm>
            <a:custGeom>
              <a:avLst/>
              <a:gdLst>
                <a:gd name="T0" fmla="*/ 4 w 4"/>
                <a:gd name="T1" fmla="*/ 2 h 3"/>
                <a:gd name="T2" fmla="*/ 4 w 4"/>
                <a:gd name="T3" fmla="*/ 2 h 3"/>
                <a:gd name="T4" fmla="*/ 0 w 4"/>
                <a:gd name="T5" fmla="*/ 0 h 3"/>
                <a:gd name="T6" fmla="*/ 2 w 4"/>
                <a:gd name="T7" fmla="*/ 3 h 3"/>
                <a:gd name="T8" fmla="*/ 3 w 4"/>
                <a:gd name="T9" fmla="*/ 3 h 3"/>
                <a:gd name="T10" fmla="*/ 3 w 4"/>
                <a:gd name="T11" fmla="*/ 3 h 3"/>
                <a:gd name="T12" fmla="*/ 4 w 4"/>
                <a:gd name="T13" fmla="*/ 2 h 3"/>
              </a:gdLst>
              <a:ahLst/>
              <a:cxnLst>
                <a:cxn ang="0">
                  <a:pos x="T0" y="T1"/>
                </a:cxn>
                <a:cxn ang="0">
                  <a:pos x="T2" y="T3"/>
                </a:cxn>
                <a:cxn ang="0">
                  <a:pos x="T4" y="T5"/>
                </a:cxn>
                <a:cxn ang="0">
                  <a:pos x="T6" y="T7"/>
                </a:cxn>
                <a:cxn ang="0">
                  <a:pos x="T8" y="T9"/>
                </a:cxn>
                <a:cxn ang="0">
                  <a:pos x="T10" y="T11"/>
                </a:cxn>
                <a:cxn ang="0">
                  <a:pos x="T12" y="T13"/>
                </a:cxn>
              </a:cxnLst>
              <a:rect l="0" t="0" r="r" b="b"/>
              <a:pathLst>
                <a:path w="4" h="3">
                  <a:moveTo>
                    <a:pt x="4" y="2"/>
                  </a:moveTo>
                  <a:lnTo>
                    <a:pt x="4" y="2"/>
                  </a:lnTo>
                  <a:cubicBezTo>
                    <a:pt x="2" y="1"/>
                    <a:pt x="1" y="0"/>
                    <a:pt x="0" y="0"/>
                  </a:cubicBezTo>
                  <a:cubicBezTo>
                    <a:pt x="1" y="1"/>
                    <a:pt x="1" y="2"/>
                    <a:pt x="2" y="3"/>
                  </a:cubicBezTo>
                  <a:lnTo>
                    <a:pt x="3" y="3"/>
                  </a:lnTo>
                  <a:lnTo>
                    <a:pt x="3" y="3"/>
                  </a:lnTo>
                  <a:cubicBezTo>
                    <a:pt x="3" y="3"/>
                    <a:pt x="3" y="2"/>
                    <a:pt x="4" y="2"/>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291" name="Freeform 1719">
              <a:extLst>
                <a:ext uri="{FF2B5EF4-FFF2-40B4-BE49-F238E27FC236}">
                  <a16:creationId xmlns:a16="http://schemas.microsoft.com/office/drawing/2014/main" id="{5F508A44-8755-429B-93AF-164CFFED55F1}"/>
                </a:ext>
              </a:extLst>
            </p:cNvPr>
            <p:cNvSpPr>
              <a:spLocks/>
            </p:cNvSpPr>
            <p:nvPr userDrawn="1"/>
          </p:nvSpPr>
          <p:spPr bwMode="auto">
            <a:xfrm>
              <a:off x="363" y="210"/>
              <a:ext cx="1" cy="2"/>
            </a:xfrm>
            <a:custGeom>
              <a:avLst/>
              <a:gdLst>
                <a:gd name="T0" fmla="*/ 2 w 4"/>
                <a:gd name="T1" fmla="*/ 5 h 6"/>
                <a:gd name="T2" fmla="*/ 2 w 4"/>
                <a:gd name="T3" fmla="*/ 5 h 6"/>
                <a:gd name="T4" fmla="*/ 2 w 4"/>
                <a:gd name="T5" fmla="*/ 6 h 6"/>
                <a:gd name="T6" fmla="*/ 4 w 4"/>
                <a:gd name="T7" fmla="*/ 2 h 6"/>
                <a:gd name="T8" fmla="*/ 1 w 4"/>
                <a:gd name="T9" fmla="*/ 0 h 6"/>
                <a:gd name="T10" fmla="*/ 0 w 4"/>
                <a:gd name="T11" fmla="*/ 2 h 6"/>
                <a:gd name="T12" fmla="*/ 2 w 4"/>
                <a:gd name="T13" fmla="*/ 5 h 6"/>
              </a:gdLst>
              <a:ahLst/>
              <a:cxnLst>
                <a:cxn ang="0">
                  <a:pos x="T0" y="T1"/>
                </a:cxn>
                <a:cxn ang="0">
                  <a:pos x="T2" y="T3"/>
                </a:cxn>
                <a:cxn ang="0">
                  <a:pos x="T4" y="T5"/>
                </a:cxn>
                <a:cxn ang="0">
                  <a:pos x="T6" y="T7"/>
                </a:cxn>
                <a:cxn ang="0">
                  <a:pos x="T8" y="T9"/>
                </a:cxn>
                <a:cxn ang="0">
                  <a:pos x="T10" y="T11"/>
                </a:cxn>
                <a:cxn ang="0">
                  <a:pos x="T12" y="T13"/>
                </a:cxn>
              </a:cxnLst>
              <a:rect l="0" t="0" r="r" b="b"/>
              <a:pathLst>
                <a:path w="4" h="6">
                  <a:moveTo>
                    <a:pt x="2" y="5"/>
                  </a:moveTo>
                  <a:lnTo>
                    <a:pt x="2" y="5"/>
                  </a:lnTo>
                  <a:lnTo>
                    <a:pt x="2" y="6"/>
                  </a:lnTo>
                  <a:cubicBezTo>
                    <a:pt x="3" y="4"/>
                    <a:pt x="3" y="3"/>
                    <a:pt x="4" y="2"/>
                  </a:cubicBezTo>
                  <a:cubicBezTo>
                    <a:pt x="3" y="1"/>
                    <a:pt x="2" y="1"/>
                    <a:pt x="1" y="0"/>
                  </a:cubicBezTo>
                  <a:cubicBezTo>
                    <a:pt x="1" y="0"/>
                    <a:pt x="1" y="1"/>
                    <a:pt x="0" y="2"/>
                  </a:cubicBezTo>
                  <a:cubicBezTo>
                    <a:pt x="1" y="3"/>
                    <a:pt x="1" y="4"/>
                    <a:pt x="2" y="5"/>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292" name="Freeform 1720">
              <a:extLst>
                <a:ext uri="{FF2B5EF4-FFF2-40B4-BE49-F238E27FC236}">
                  <a16:creationId xmlns:a16="http://schemas.microsoft.com/office/drawing/2014/main" id="{3C8FE7EA-9A8F-493B-8377-D4E7103C68D6}"/>
                </a:ext>
              </a:extLst>
            </p:cNvPr>
            <p:cNvSpPr>
              <a:spLocks/>
            </p:cNvSpPr>
            <p:nvPr userDrawn="1"/>
          </p:nvSpPr>
          <p:spPr bwMode="auto">
            <a:xfrm>
              <a:off x="369" y="198"/>
              <a:ext cx="2" cy="10"/>
            </a:xfrm>
            <a:custGeom>
              <a:avLst/>
              <a:gdLst>
                <a:gd name="T0" fmla="*/ 2 w 5"/>
                <a:gd name="T1" fmla="*/ 0 h 22"/>
                <a:gd name="T2" fmla="*/ 2 w 5"/>
                <a:gd name="T3" fmla="*/ 0 h 22"/>
                <a:gd name="T4" fmla="*/ 0 w 5"/>
                <a:gd name="T5" fmla="*/ 1 h 22"/>
                <a:gd name="T6" fmla="*/ 4 w 5"/>
                <a:gd name="T7" fmla="*/ 22 h 22"/>
                <a:gd name="T8" fmla="*/ 4 w 5"/>
                <a:gd name="T9" fmla="*/ 21 h 22"/>
                <a:gd name="T10" fmla="*/ 4 w 5"/>
                <a:gd name="T11" fmla="*/ 21 h 22"/>
                <a:gd name="T12" fmla="*/ 5 w 5"/>
                <a:gd name="T13" fmla="*/ 22 h 22"/>
                <a:gd name="T14" fmla="*/ 2 w 5"/>
                <a:gd name="T15" fmla="*/ 0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22">
                  <a:moveTo>
                    <a:pt x="2" y="0"/>
                  </a:moveTo>
                  <a:lnTo>
                    <a:pt x="2" y="0"/>
                  </a:lnTo>
                  <a:cubicBezTo>
                    <a:pt x="1" y="0"/>
                    <a:pt x="0" y="0"/>
                    <a:pt x="0" y="1"/>
                  </a:cubicBezTo>
                  <a:lnTo>
                    <a:pt x="4" y="22"/>
                  </a:lnTo>
                  <a:cubicBezTo>
                    <a:pt x="4" y="21"/>
                    <a:pt x="4" y="21"/>
                    <a:pt x="4" y="21"/>
                  </a:cubicBezTo>
                  <a:lnTo>
                    <a:pt x="4" y="21"/>
                  </a:lnTo>
                  <a:cubicBezTo>
                    <a:pt x="4" y="21"/>
                    <a:pt x="5" y="21"/>
                    <a:pt x="5" y="22"/>
                  </a:cubicBezTo>
                  <a:lnTo>
                    <a:pt x="2" y="0"/>
                  </a:ln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293" name="Freeform 1721">
              <a:extLst>
                <a:ext uri="{FF2B5EF4-FFF2-40B4-BE49-F238E27FC236}">
                  <a16:creationId xmlns:a16="http://schemas.microsoft.com/office/drawing/2014/main" id="{2A475737-D186-4998-BCE4-465030E9E97A}"/>
                </a:ext>
              </a:extLst>
            </p:cNvPr>
            <p:cNvSpPr>
              <a:spLocks/>
            </p:cNvSpPr>
            <p:nvPr userDrawn="1"/>
          </p:nvSpPr>
          <p:spPr bwMode="auto">
            <a:xfrm>
              <a:off x="366" y="201"/>
              <a:ext cx="2" cy="3"/>
            </a:xfrm>
            <a:custGeom>
              <a:avLst/>
              <a:gdLst>
                <a:gd name="T0" fmla="*/ 3 w 5"/>
                <a:gd name="T1" fmla="*/ 0 h 6"/>
                <a:gd name="T2" fmla="*/ 3 w 5"/>
                <a:gd name="T3" fmla="*/ 0 h 6"/>
                <a:gd name="T4" fmla="*/ 0 w 5"/>
                <a:gd name="T5" fmla="*/ 3 h 6"/>
                <a:gd name="T6" fmla="*/ 3 w 5"/>
                <a:gd name="T7" fmla="*/ 6 h 6"/>
                <a:gd name="T8" fmla="*/ 5 w 5"/>
                <a:gd name="T9" fmla="*/ 3 h 6"/>
                <a:gd name="T10" fmla="*/ 3 w 5"/>
                <a:gd name="T11" fmla="*/ 0 h 6"/>
              </a:gdLst>
              <a:ahLst/>
              <a:cxnLst>
                <a:cxn ang="0">
                  <a:pos x="T0" y="T1"/>
                </a:cxn>
                <a:cxn ang="0">
                  <a:pos x="T2" y="T3"/>
                </a:cxn>
                <a:cxn ang="0">
                  <a:pos x="T4" y="T5"/>
                </a:cxn>
                <a:cxn ang="0">
                  <a:pos x="T6" y="T7"/>
                </a:cxn>
                <a:cxn ang="0">
                  <a:pos x="T8" y="T9"/>
                </a:cxn>
                <a:cxn ang="0">
                  <a:pos x="T10" y="T11"/>
                </a:cxn>
              </a:cxnLst>
              <a:rect l="0" t="0" r="r" b="b"/>
              <a:pathLst>
                <a:path w="5" h="6">
                  <a:moveTo>
                    <a:pt x="3" y="0"/>
                  </a:moveTo>
                  <a:lnTo>
                    <a:pt x="3" y="0"/>
                  </a:lnTo>
                  <a:cubicBezTo>
                    <a:pt x="2" y="1"/>
                    <a:pt x="1" y="2"/>
                    <a:pt x="0" y="3"/>
                  </a:cubicBezTo>
                  <a:cubicBezTo>
                    <a:pt x="1" y="4"/>
                    <a:pt x="2" y="5"/>
                    <a:pt x="3" y="6"/>
                  </a:cubicBezTo>
                  <a:cubicBezTo>
                    <a:pt x="3" y="5"/>
                    <a:pt x="4" y="4"/>
                    <a:pt x="5" y="3"/>
                  </a:cubicBezTo>
                  <a:cubicBezTo>
                    <a:pt x="5" y="2"/>
                    <a:pt x="4" y="1"/>
                    <a:pt x="3" y="0"/>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294" name="Freeform 1722">
              <a:extLst>
                <a:ext uri="{FF2B5EF4-FFF2-40B4-BE49-F238E27FC236}">
                  <a16:creationId xmlns:a16="http://schemas.microsoft.com/office/drawing/2014/main" id="{D1697E17-E06C-4ADF-B203-85DE558122E0}"/>
                </a:ext>
              </a:extLst>
            </p:cNvPr>
            <p:cNvSpPr>
              <a:spLocks/>
            </p:cNvSpPr>
            <p:nvPr userDrawn="1"/>
          </p:nvSpPr>
          <p:spPr bwMode="auto">
            <a:xfrm>
              <a:off x="363" y="200"/>
              <a:ext cx="2" cy="4"/>
            </a:xfrm>
            <a:custGeom>
              <a:avLst/>
              <a:gdLst>
                <a:gd name="T0" fmla="*/ 3 w 5"/>
                <a:gd name="T1" fmla="*/ 7 h 7"/>
                <a:gd name="T2" fmla="*/ 3 w 5"/>
                <a:gd name="T3" fmla="*/ 7 h 7"/>
                <a:gd name="T4" fmla="*/ 5 w 5"/>
                <a:gd name="T5" fmla="*/ 4 h 7"/>
                <a:gd name="T6" fmla="*/ 3 w 5"/>
                <a:gd name="T7" fmla="*/ 0 h 7"/>
                <a:gd name="T8" fmla="*/ 0 w 5"/>
                <a:gd name="T9" fmla="*/ 4 h 7"/>
                <a:gd name="T10" fmla="*/ 3 w 5"/>
                <a:gd name="T11" fmla="*/ 7 h 7"/>
              </a:gdLst>
              <a:ahLst/>
              <a:cxnLst>
                <a:cxn ang="0">
                  <a:pos x="T0" y="T1"/>
                </a:cxn>
                <a:cxn ang="0">
                  <a:pos x="T2" y="T3"/>
                </a:cxn>
                <a:cxn ang="0">
                  <a:pos x="T4" y="T5"/>
                </a:cxn>
                <a:cxn ang="0">
                  <a:pos x="T6" y="T7"/>
                </a:cxn>
                <a:cxn ang="0">
                  <a:pos x="T8" y="T9"/>
                </a:cxn>
                <a:cxn ang="0">
                  <a:pos x="T10" y="T11"/>
                </a:cxn>
              </a:cxnLst>
              <a:rect l="0" t="0" r="r" b="b"/>
              <a:pathLst>
                <a:path w="5" h="7">
                  <a:moveTo>
                    <a:pt x="3" y="7"/>
                  </a:moveTo>
                  <a:lnTo>
                    <a:pt x="3" y="7"/>
                  </a:lnTo>
                  <a:cubicBezTo>
                    <a:pt x="4" y="6"/>
                    <a:pt x="4" y="5"/>
                    <a:pt x="5" y="4"/>
                  </a:cubicBezTo>
                  <a:cubicBezTo>
                    <a:pt x="4" y="3"/>
                    <a:pt x="4" y="1"/>
                    <a:pt x="3" y="0"/>
                  </a:cubicBezTo>
                  <a:cubicBezTo>
                    <a:pt x="2" y="2"/>
                    <a:pt x="1" y="3"/>
                    <a:pt x="0" y="4"/>
                  </a:cubicBezTo>
                  <a:cubicBezTo>
                    <a:pt x="1" y="5"/>
                    <a:pt x="2" y="6"/>
                    <a:pt x="3" y="7"/>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295" name="Freeform 1723">
              <a:extLst>
                <a:ext uri="{FF2B5EF4-FFF2-40B4-BE49-F238E27FC236}">
                  <a16:creationId xmlns:a16="http://schemas.microsoft.com/office/drawing/2014/main" id="{1C99721F-2398-4831-9009-0E01877F0F20}"/>
                </a:ext>
              </a:extLst>
            </p:cNvPr>
            <p:cNvSpPr>
              <a:spLocks/>
            </p:cNvSpPr>
            <p:nvPr userDrawn="1"/>
          </p:nvSpPr>
          <p:spPr bwMode="auto">
            <a:xfrm>
              <a:off x="364" y="202"/>
              <a:ext cx="3" cy="3"/>
            </a:xfrm>
            <a:custGeom>
              <a:avLst/>
              <a:gdLst>
                <a:gd name="T0" fmla="*/ 3 w 5"/>
                <a:gd name="T1" fmla="*/ 7 h 7"/>
                <a:gd name="T2" fmla="*/ 3 w 5"/>
                <a:gd name="T3" fmla="*/ 7 h 7"/>
                <a:gd name="T4" fmla="*/ 5 w 5"/>
                <a:gd name="T5" fmla="*/ 4 h 7"/>
                <a:gd name="T6" fmla="*/ 3 w 5"/>
                <a:gd name="T7" fmla="*/ 0 h 7"/>
                <a:gd name="T8" fmla="*/ 0 w 5"/>
                <a:gd name="T9" fmla="*/ 4 h 7"/>
                <a:gd name="T10" fmla="*/ 3 w 5"/>
                <a:gd name="T11" fmla="*/ 7 h 7"/>
              </a:gdLst>
              <a:ahLst/>
              <a:cxnLst>
                <a:cxn ang="0">
                  <a:pos x="T0" y="T1"/>
                </a:cxn>
                <a:cxn ang="0">
                  <a:pos x="T2" y="T3"/>
                </a:cxn>
                <a:cxn ang="0">
                  <a:pos x="T4" y="T5"/>
                </a:cxn>
                <a:cxn ang="0">
                  <a:pos x="T6" y="T7"/>
                </a:cxn>
                <a:cxn ang="0">
                  <a:pos x="T8" y="T9"/>
                </a:cxn>
                <a:cxn ang="0">
                  <a:pos x="T10" y="T11"/>
                </a:cxn>
              </a:cxnLst>
              <a:rect l="0" t="0" r="r" b="b"/>
              <a:pathLst>
                <a:path w="5" h="7">
                  <a:moveTo>
                    <a:pt x="3" y="7"/>
                  </a:moveTo>
                  <a:lnTo>
                    <a:pt x="3" y="7"/>
                  </a:lnTo>
                  <a:cubicBezTo>
                    <a:pt x="3" y="6"/>
                    <a:pt x="4" y="5"/>
                    <a:pt x="5" y="4"/>
                  </a:cubicBezTo>
                  <a:cubicBezTo>
                    <a:pt x="4" y="3"/>
                    <a:pt x="3" y="1"/>
                    <a:pt x="3" y="0"/>
                  </a:cubicBezTo>
                  <a:cubicBezTo>
                    <a:pt x="2" y="2"/>
                    <a:pt x="1" y="3"/>
                    <a:pt x="0" y="4"/>
                  </a:cubicBezTo>
                  <a:cubicBezTo>
                    <a:pt x="1" y="5"/>
                    <a:pt x="2" y="6"/>
                    <a:pt x="3" y="7"/>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296" name="Freeform 1724">
              <a:extLst>
                <a:ext uri="{FF2B5EF4-FFF2-40B4-BE49-F238E27FC236}">
                  <a16:creationId xmlns:a16="http://schemas.microsoft.com/office/drawing/2014/main" id="{E84973DC-1CB4-4D4A-914E-B05E47D574CC}"/>
                </a:ext>
              </a:extLst>
            </p:cNvPr>
            <p:cNvSpPr>
              <a:spLocks/>
            </p:cNvSpPr>
            <p:nvPr userDrawn="1"/>
          </p:nvSpPr>
          <p:spPr bwMode="auto">
            <a:xfrm>
              <a:off x="366" y="204"/>
              <a:ext cx="2" cy="3"/>
            </a:xfrm>
            <a:custGeom>
              <a:avLst/>
              <a:gdLst>
                <a:gd name="T0" fmla="*/ 3 w 5"/>
                <a:gd name="T1" fmla="*/ 6 h 6"/>
                <a:gd name="T2" fmla="*/ 3 w 5"/>
                <a:gd name="T3" fmla="*/ 6 h 6"/>
                <a:gd name="T4" fmla="*/ 5 w 5"/>
                <a:gd name="T5" fmla="*/ 3 h 6"/>
                <a:gd name="T6" fmla="*/ 3 w 5"/>
                <a:gd name="T7" fmla="*/ 0 h 6"/>
                <a:gd name="T8" fmla="*/ 0 w 5"/>
                <a:gd name="T9" fmla="*/ 3 h 6"/>
                <a:gd name="T10" fmla="*/ 3 w 5"/>
                <a:gd name="T11" fmla="*/ 6 h 6"/>
              </a:gdLst>
              <a:ahLst/>
              <a:cxnLst>
                <a:cxn ang="0">
                  <a:pos x="T0" y="T1"/>
                </a:cxn>
                <a:cxn ang="0">
                  <a:pos x="T2" y="T3"/>
                </a:cxn>
                <a:cxn ang="0">
                  <a:pos x="T4" y="T5"/>
                </a:cxn>
                <a:cxn ang="0">
                  <a:pos x="T6" y="T7"/>
                </a:cxn>
                <a:cxn ang="0">
                  <a:pos x="T8" y="T9"/>
                </a:cxn>
                <a:cxn ang="0">
                  <a:pos x="T10" y="T11"/>
                </a:cxn>
              </a:cxnLst>
              <a:rect l="0" t="0" r="r" b="b"/>
              <a:pathLst>
                <a:path w="5" h="6">
                  <a:moveTo>
                    <a:pt x="3" y="6"/>
                  </a:moveTo>
                  <a:lnTo>
                    <a:pt x="3" y="6"/>
                  </a:lnTo>
                  <a:cubicBezTo>
                    <a:pt x="3" y="5"/>
                    <a:pt x="4" y="4"/>
                    <a:pt x="5" y="3"/>
                  </a:cubicBezTo>
                  <a:cubicBezTo>
                    <a:pt x="4" y="2"/>
                    <a:pt x="3" y="1"/>
                    <a:pt x="3" y="0"/>
                  </a:cubicBezTo>
                  <a:cubicBezTo>
                    <a:pt x="2" y="1"/>
                    <a:pt x="1" y="2"/>
                    <a:pt x="0" y="3"/>
                  </a:cubicBezTo>
                  <a:cubicBezTo>
                    <a:pt x="1" y="4"/>
                    <a:pt x="2" y="5"/>
                    <a:pt x="3" y="6"/>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297" name="Freeform 1725">
              <a:extLst>
                <a:ext uri="{FF2B5EF4-FFF2-40B4-BE49-F238E27FC236}">
                  <a16:creationId xmlns:a16="http://schemas.microsoft.com/office/drawing/2014/main" id="{A926014F-A6AC-4BA3-A5F4-03494AD49B92}"/>
                </a:ext>
              </a:extLst>
            </p:cNvPr>
            <p:cNvSpPr>
              <a:spLocks/>
            </p:cNvSpPr>
            <p:nvPr userDrawn="1"/>
          </p:nvSpPr>
          <p:spPr bwMode="auto">
            <a:xfrm>
              <a:off x="367" y="206"/>
              <a:ext cx="2" cy="2"/>
            </a:xfrm>
            <a:custGeom>
              <a:avLst/>
              <a:gdLst>
                <a:gd name="T0" fmla="*/ 3 w 5"/>
                <a:gd name="T1" fmla="*/ 5 h 5"/>
                <a:gd name="T2" fmla="*/ 3 w 5"/>
                <a:gd name="T3" fmla="*/ 5 h 5"/>
                <a:gd name="T4" fmla="*/ 5 w 5"/>
                <a:gd name="T5" fmla="*/ 2 h 5"/>
                <a:gd name="T6" fmla="*/ 3 w 5"/>
                <a:gd name="T7" fmla="*/ 0 h 5"/>
                <a:gd name="T8" fmla="*/ 0 w 5"/>
                <a:gd name="T9" fmla="*/ 3 h 5"/>
                <a:gd name="T10" fmla="*/ 3 w 5"/>
                <a:gd name="T11" fmla="*/ 5 h 5"/>
              </a:gdLst>
              <a:ahLst/>
              <a:cxnLst>
                <a:cxn ang="0">
                  <a:pos x="T0" y="T1"/>
                </a:cxn>
                <a:cxn ang="0">
                  <a:pos x="T2" y="T3"/>
                </a:cxn>
                <a:cxn ang="0">
                  <a:pos x="T4" y="T5"/>
                </a:cxn>
                <a:cxn ang="0">
                  <a:pos x="T6" y="T7"/>
                </a:cxn>
                <a:cxn ang="0">
                  <a:pos x="T8" y="T9"/>
                </a:cxn>
                <a:cxn ang="0">
                  <a:pos x="T10" y="T11"/>
                </a:cxn>
              </a:cxnLst>
              <a:rect l="0" t="0" r="r" b="b"/>
              <a:pathLst>
                <a:path w="5" h="5">
                  <a:moveTo>
                    <a:pt x="3" y="5"/>
                  </a:moveTo>
                  <a:lnTo>
                    <a:pt x="3" y="5"/>
                  </a:lnTo>
                  <a:cubicBezTo>
                    <a:pt x="3" y="4"/>
                    <a:pt x="4" y="3"/>
                    <a:pt x="5" y="2"/>
                  </a:cubicBezTo>
                  <a:cubicBezTo>
                    <a:pt x="4" y="1"/>
                    <a:pt x="3" y="0"/>
                    <a:pt x="3" y="0"/>
                  </a:cubicBezTo>
                  <a:cubicBezTo>
                    <a:pt x="2" y="1"/>
                    <a:pt x="1" y="2"/>
                    <a:pt x="0" y="3"/>
                  </a:cubicBezTo>
                  <a:cubicBezTo>
                    <a:pt x="1" y="3"/>
                    <a:pt x="2" y="4"/>
                    <a:pt x="3" y="5"/>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298" name="Freeform 1726">
              <a:extLst>
                <a:ext uri="{FF2B5EF4-FFF2-40B4-BE49-F238E27FC236}">
                  <a16:creationId xmlns:a16="http://schemas.microsoft.com/office/drawing/2014/main" id="{B020B85F-F266-4349-B2F2-EFFAD1A8604E}"/>
                </a:ext>
              </a:extLst>
            </p:cNvPr>
            <p:cNvSpPr>
              <a:spLocks/>
            </p:cNvSpPr>
            <p:nvPr userDrawn="1"/>
          </p:nvSpPr>
          <p:spPr bwMode="auto">
            <a:xfrm>
              <a:off x="362" y="202"/>
              <a:ext cx="2" cy="4"/>
            </a:xfrm>
            <a:custGeom>
              <a:avLst/>
              <a:gdLst>
                <a:gd name="T0" fmla="*/ 3 w 5"/>
                <a:gd name="T1" fmla="*/ 8 h 8"/>
                <a:gd name="T2" fmla="*/ 3 w 5"/>
                <a:gd name="T3" fmla="*/ 8 h 8"/>
                <a:gd name="T4" fmla="*/ 5 w 5"/>
                <a:gd name="T5" fmla="*/ 4 h 8"/>
                <a:gd name="T6" fmla="*/ 3 w 5"/>
                <a:gd name="T7" fmla="*/ 0 h 8"/>
                <a:gd name="T8" fmla="*/ 0 w 5"/>
                <a:gd name="T9" fmla="*/ 4 h 8"/>
                <a:gd name="T10" fmla="*/ 3 w 5"/>
                <a:gd name="T11" fmla="*/ 8 h 8"/>
              </a:gdLst>
              <a:ahLst/>
              <a:cxnLst>
                <a:cxn ang="0">
                  <a:pos x="T0" y="T1"/>
                </a:cxn>
                <a:cxn ang="0">
                  <a:pos x="T2" y="T3"/>
                </a:cxn>
                <a:cxn ang="0">
                  <a:pos x="T4" y="T5"/>
                </a:cxn>
                <a:cxn ang="0">
                  <a:pos x="T6" y="T7"/>
                </a:cxn>
                <a:cxn ang="0">
                  <a:pos x="T8" y="T9"/>
                </a:cxn>
                <a:cxn ang="0">
                  <a:pos x="T10" y="T11"/>
                </a:cxn>
              </a:cxnLst>
              <a:rect l="0" t="0" r="r" b="b"/>
              <a:pathLst>
                <a:path w="5" h="8">
                  <a:moveTo>
                    <a:pt x="3" y="8"/>
                  </a:moveTo>
                  <a:lnTo>
                    <a:pt x="3" y="8"/>
                  </a:lnTo>
                  <a:cubicBezTo>
                    <a:pt x="3" y="6"/>
                    <a:pt x="4" y="5"/>
                    <a:pt x="5" y="4"/>
                  </a:cubicBezTo>
                  <a:cubicBezTo>
                    <a:pt x="4" y="3"/>
                    <a:pt x="4" y="2"/>
                    <a:pt x="3" y="0"/>
                  </a:cubicBezTo>
                  <a:cubicBezTo>
                    <a:pt x="2" y="2"/>
                    <a:pt x="1" y="3"/>
                    <a:pt x="0" y="4"/>
                  </a:cubicBezTo>
                  <a:cubicBezTo>
                    <a:pt x="1" y="6"/>
                    <a:pt x="2" y="7"/>
                    <a:pt x="3" y="8"/>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299" name="Freeform 1727">
              <a:extLst>
                <a:ext uri="{FF2B5EF4-FFF2-40B4-BE49-F238E27FC236}">
                  <a16:creationId xmlns:a16="http://schemas.microsoft.com/office/drawing/2014/main" id="{05751C48-C4D2-49C1-9063-8219709C1E1D}"/>
                </a:ext>
              </a:extLst>
            </p:cNvPr>
            <p:cNvSpPr>
              <a:spLocks/>
            </p:cNvSpPr>
            <p:nvPr userDrawn="1"/>
          </p:nvSpPr>
          <p:spPr bwMode="auto">
            <a:xfrm>
              <a:off x="363" y="204"/>
              <a:ext cx="2" cy="3"/>
            </a:xfrm>
            <a:custGeom>
              <a:avLst/>
              <a:gdLst>
                <a:gd name="T0" fmla="*/ 2 w 5"/>
                <a:gd name="T1" fmla="*/ 7 h 7"/>
                <a:gd name="T2" fmla="*/ 2 w 5"/>
                <a:gd name="T3" fmla="*/ 7 h 7"/>
                <a:gd name="T4" fmla="*/ 5 w 5"/>
                <a:gd name="T5" fmla="*/ 3 h 7"/>
                <a:gd name="T6" fmla="*/ 3 w 5"/>
                <a:gd name="T7" fmla="*/ 0 h 7"/>
                <a:gd name="T8" fmla="*/ 0 w 5"/>
                <a:gd name="T9" fmla="*/ 4 h 7"/>
                <a:gd name="T10" fmla="*/ 2 w 5"/>
                <a:gd name="T11" fmla="*/ 7 h 7"/>
              </a:gdLst>
              <a:ahLst/>
              <a:cxnLst>
                <a:cxn ang="0">
                  <a:pos x="T0" y="T1"/>
                </a:cxn>
                <a:cxn ang="0">
                  <a:pos x="T2" y="T3"/>
                </a:cxn>
                <a:cxn ang="0">
                  <a:pos x="T4" y="T5"/>
                </a:cxn>
                <a:cxn ang="0">
                  <a:pos x="T6" y="T7"/>
                </a:cxn>
                <a:cxn ang="0">
                  <a:pos x="T8" y="T9"/>
                </a:cxn>
                <a:cxn ang="0">
                  <a:pos x="T10" y="T11"/>
                </a:cxn>
              </a:cxnLst>
              <a:rect l="0" t="0" r="r" b="b"/>
              <a:pathLst>
                <a:path w="5" h="7">
                  <a:moveTo>
                    <a:pt x="2" y="7"/>
                  </a:moveTo>
                  <a:lnTo>
                    <a:pt x="2" y="7"/>
                  </a:lnTo>
                  <a:cubicBezTo>
                    <a:pt x="3" y="6"/>
                    <a:pt x="4" y="5"/>
                    <a:pt x="5" y="3"/>
                  </a:cubicBezTo>
                  <a:cubicBezTo>
                    <a:pt x="4" y="2"/>
                    <a:pt x="3" y="1"/>
                    <a:pt x="3" y="0"/>
                  </a:cubicBezTo>
                  <a:cubicBezTo>
                    <a:pt x="2" y="2"/>
                    <a:pt x="1" y="3"/>
                    <a:pt x="0" y="4"/>
                  </a:cubicBezTo>
                  <a:cubicBezTo>
                    <a:pt x="1" y="5"/>
                    <a:pt x="2" y="6"/>
                    <a:pt x="2" y="7"/>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300" name="Freeform 1728">
              <a:extLst>
                <a:ext uri="{FF2B5EF4-FFF2-40B4-BE49-F238E27FC236}">
                  <a16:creationId xmlns:a16="http://schemas.microsoft.com/office/drawing/2014/main" id="{8E7403C9-3816-41F2-A007-E512235FF122}"/>
                </a:ext>
              </a:extLst>
            </p:cNvPr>
            <p:cNvSpPr>
              <a:spLocks/>
            </p:cNvSpPr>
            <p:nvPr userDrawn="1"/>
          </p:nvSpPr>
          <p:spPr bwMode="auto">
            <a:xfrm>
              <a:off x="364" y="206"/>
              <a:ext cx="3" cy="3"/>
            </a:xfrm>
            <a:custGeom>
              <a:avLst/>
              <a:gdLst>
                <a:gd name="T0" fmla="*/ 2 w 5"/>
                <a:gd name="T1" fmla="*/ 7 h 7"/>
                <a:gd name="T2" fmla="*/ 2 w 5"/>
                <a:gd name="T3" fmla="*/ 7 h 7"/>
                <a:gd name="T4" fmla="*/ 3 w 5"/>
                <a:gd name="T5" fmla="*/ 6 h 7"/>
                <a:gd name="T6" fmla="*/ 2 w 5"/>
                <a:gd name="T7" fmla="*/ 5 h 7"/>
                <a:gd name="T8" fmla="*/ 3 w 5"/>
                <a:gd name="T9" fmla="*/ 5 h 7"/>
                <a:gd name="T10" fmla="*/ 3 w 5"/>
                <a:gd name="T11" fmla="*/ 5 h 7"/>
                <a:gd name="T12" fmla="*/ 5 w 5"/>
                <a:gd name="T13" fmla="*/ 3 h 7"/>
                <a:gd name="T14" fmla="*/ 3 w 5"/>
                <a:gd name="T15" fmla="*/ 0 h 7"/>
                <a:gd name="T16" fmla="*/ 0 w 5"/>
                <a:gd name="T17" fmla="*/ 4 h 7"/>
                <a:gd name="T18" fmla="*/ 2 w 5"/>
                <a:gd name="T19"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7">
                  <a:moveTo>
                    <a:pt x="2" y="7"/>
                  </a:moveTo>
                  <a:lnTo>
                    <a:pt x="2" y="7"/>
                  </a:lnTo>
                  <a:lnTo>
                    <a:pt x="3" y="6"/>
                  </a:lnTo>
                  <a:cubicBezTo>
                    <a:pt x="3" y="6"/>
                    <a:pt x="2" y="6"/>
                    <a:pt x="2" y="5"/>
                  </a:cubicBezTo>
                  <a:lnTo>
                    <a:pt x="3" y="5"/>
                  </a:lnTo>
                  <a:lnTo>
                    <a:pt x="3" y="5"/>
                  </a:lnTo>
                  <a:cubicBezTo>
                    <a:pt x="4" y="4"/>
                    <a:pt x="5" y="4"/>
                    <a:pt x="5" y="3"/>
                  </a:cubicBezTo>
                  <a:cubicBezTo>
                    <a:pt x="4" y="2"/>
                    <a:pt x="3" y="1"/>
                    <a:pt x="3" y="0"/>
                  </a:cubicBezTo>
                  <a:cubicBezTo>
                    <a:pt x="2" y="1"/>
                    <a:pt x="1" y="2"/>
                    <a:pt x="0" y="4"/>
                  </a:cubicBezTo>
                  <a:cubicBezTo>
                    <a:pt x="1" y="5"/>
                    <a:pt x="2" y="6"/>
                    <a:pt x="2" y="7"/>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301" name="Freeform 1729">
              <a:extLst>
                <a:ext uri="{FF2B5EF4-FFF2-40B4-BE49-F238E27FC236}">
                  <a16:creationId xmlns:a16="http://schemas.microsoft.com/office/drawing/2014/main" id="{D65120DD-C9B5-43AC-A807-5E8C95961AE1}"/>
                </a:ext>
              </a:extLst>
            </p:cNvPr>
            <p:cNvSpPr>
              <a:spLocks/>
            </p:cNvSpPr>
            <p:nvPr userDrawn="1"/>
          </p:nvSpPr>
          <p:spPr bwMode="auto">
            <a:xfrm>
              <a:off x="366" y="207"/>
              <a:ext cx="2" cy="2"/>
            </a:xfrm>
            <a:custGeom>
              <a:avLst/>
              <a:gdLst>
                <a:gd name="T0" fmla="*/ 0 w 4"/>
                <a:gd name="T1" fmla="*/ 3 h 4"/>
                <a:gd name="T2" fmla="*/ 0 w 4"/>
                <a:gd name="T3" fmla="*/ 3 h 4"/>
                <a:gd name="T4" fmla="*/ 4 w 4"/>
                <a:gd name="T5" fmla="*/ 4 h 4"/>
                <a:gd name="T6" fmla="*/ 4 w 4"/>
                <a:gd name="T7" fmla="*/ 2 h 4"/>
                <a:gd name="T8" fmla="*/ 2 w 4"/>
                <a:gd name="T9" fmla="*/ 0 h 4"/>
                <a:gd name="T10" fmla="*/ 0 w 4"/>
                <a:gd name="T11" fmla="*/ 3 h 4"/>
              </a:gdLst>
              <a:ahLst/>
              <a:cxnLst>
                <a:cxn ang="0">
                  <a:pos x="T0" y="T1"/>
                </a:cxn>
                <a:cxn ang="0">
                  <a:pos x="T2" y="T3"/>
                </a:cxn>
                <a:cxn ang="0">
                  <a:pos x="T4" y="T5"/>
                </a:cxn>
                <a:cxn ang="0">
                  <a:pos x="T6" y="T7"/>
                </a:cxn>
                <a:cxn ang="0">
                  <a:pos x="T8" y="T9"/>
                </a:cxn>
                <a:cxn ang="0">
                  <a:pos x="T10" y="T11"/>
                </a:cxn>
              </a:cxnLst>
              <a:rect l="0" t="0" r="r" b="b"/>
              <a:pathLst>
                <a:path w="4" h="4">
                  <a:moveTo>
                    <a:pt x="0" y="3"/>
                  </a:moveTo>
                  <a:lnTo>
                    <a:pt x="0" y="3"/>
                  </a:lnTo>
                  <a:cubicBezTo>
                    <a:pt x="1" y="3"/>
                    <a:pt x="2" y="3"/>
                    <a:pt x="4" y="4"/>
                  </a:cubicBezTo>
                  <a:lnTo>
                    <a:pt x="4" y="2"/>
                  </a:lnTo>
                  <a:cubicBezTo>
                    <a:pt x="3" y="2"/>
                    <a:pt x="3" y="1"/>
                    <a:pt x="2" y="0"/>
                  </a:cubicBezTo>
                  <a:cubicBezTo>
                    <a:pt x="1" y="1"/>
                    <a:pt x="0" y="2"/>
                    <a:pt x="0" y="3"/>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302" name="Rectangle 1730">
              <a:extLst>
                <a:ext uri="{FF2B5EF4-FFF2-40B4-BE49-F238E27FC236}">
                  <a16:creationId xmlns:a16="http://schemas.microsoft.com/office/drawing/2014/main" id="{69CDEF81-B306-40E2-ADED-0F003DFAEF2A}"/>
                </a:ext>
              </a:extLst>
            </p:cNvPr>
            <p:cNvSpPr>
              <a:spLocks noChangeArrowheads="1"/>
            </p:cNvSpPr>
            <p:nvPr userDrawn="1"/>
          </p:nvSpPr>
          <p:spPr bwMode="auto">
            <a:xfrm>
              <a:off x="366" y="209"/>
              <a:ext cx="1" cy="1"/>
            </a:xfrm>
            <a:prstGeom prst="rect">
              <a:avLst/>
            </a:prstGeom>
            <a:solidFill>
              <a:srgbClr val="D5A03C"/>
            </a:solidFill>
            <a:ln w="0">
              <a:noFill/>
              <a:prstDash val="solid"/>
              <a:miter lim="800000"/>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303" name="Freeform 1731">
              <a:extLst>
                <a:ext uri="{FF2B5EF4-FFF2-40B4-BE49-F238E27FC236}">
                  <a16:creationId xmlns:a16="http://schemas.microsoft.com/office/drawing/2014/main" id="{E4F18D56-E1B7-4E45-BFD2-A125203DADEF}"/>
                </a:ext>
              </a:extLst>
            </p:cNvPr>
            <p:cNvSpPr>
              <a:spLocks/>
            </p:cNvSpPr>
            <p:nvPr userDrawn="1"/>
          </p:nvSpPr>
          <p:spPr bwMode="auto">
            <a:xfrm>
              <a:off x="368" y="209"/>
              <a:ext cx="1" cy="1"/>
            </a:xfrm>
            <a:custGeom>
              <a:avLst/>
              <a:gdLst>
                <a:gd name="T0" fmla="*/ 0 w 3"/>
                <a:gd name="T1" fmla="*/ 1 h 3"/>
                <a:gd name="T2" fmla="*/ 0 w 3"/>
                <a:gd name="T3" fmla="*/ 1 h 3"/>
                <a:gd name="T4" fmla="*/ 2 w 3"/>
                <a:gd name="T5" fmla="*/ 2 h 3"/>
                <a:gd name="T6" fmla="*/ 3 w 3"/>
                <a:gd name="T7" fmla="*/ 3 h 3"/>
                <a:gd name="T8" fmla="*/ 3 w 3"/>
                <a:gd name="T9" fmla="*/ 2 h 3"/>
                <a:gd name="T10" fmla="*/ 1 w 3"/>
                <a:gd name="T11" fmla="*/ 0 h 3"/>
                <a:gd name="T12" fmla="*/ 0 w 3"/>
                <a:gd name="T13" fmla="*/ 1 h 3"/>
              </a:gdLst>
              <a:ahLst/>
              <a:cxnLst>
                <a:cxn ang="0">
                  <a:pos x="T0" y="T1"/>
                </a:cxn>
                <a:cxn ang="0">
                  <a:pos x="T2" y="T3"/>
                </a:cxn>
                <a:cxn ang="0">
                  <a:pos x="T4" y="T5"/>
                </a:cxn>
                <a:cxn ang="0">
                  <a:pos x="T6" y="T7"/>
                </a:cxn>
                <a:cxn ang="0">
                  <a:pos x="T8" y="T9"/>
                </a:cxn>
                <a:cxn ang="0">
                  <a:pos x="T10" y="T11"/>
                </a:cxn>
                <a:cxn ang="0">
                  <a:pos x="T12" y="T13"/>
                </a:cxn>
              </a:cxnLst>
              <a:rect l="0" t="0" r="r" b="b"/>
              <a:pathLst>
                <a:path w="3" h="3">
                  <a:moveTo>
                    <a:pt x="0" y="1"/>
                  </a:moveTo>
                  <a:lnTo>
                    <a:pt x="0" y="1"/>
                  </a:lnTo>
                  <a:cubicBezTo>
                    <a:pt x="1" y="1"/>
                    <a:pt x="2" y="2"/>
                    <a:pt x="2" y="2"/>
                  </a:cubicBezTo>
                  <a:lnTo>
                    <a:pt x="3" y="3"/>
                  </a:lnTo>
                  <a:lnTo>
                    <a:pt x="3" y="2"/>
                  </a:lnTo>
                  <a:cubicBezTo>
                    <a:pt x="3" y="1"/>
                    <a:pt x="2" y="1"/>
                    <a:pt x="1" y="0"/>
                  </a:cubicBezTo>
                  <a:lnTo>
                    <a:pt x="0" y="1"/>
                  </a:ln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304" name="Freeform 1732">
              <a:extLst>
                <a:ext uri="{FF2B5EF4-FFF2-40B4-BE49-F238E27FC236}">
                  <a16:creationId xmlns:a16="http://schemas.microsoft.com/office/drawing/2014/main" id="{79C50D18-0D5E-4519-815B-0E6B03911BE3}"/>
                </a:ext>
              </a:extLst>
            </p:cNvPr>
            <p:cNvSpPr>
              <a:spLocks/>
            </p:cNvSpPr>
            <p:nvPr userDrawn="1"/>
          </p:nvSpPr>
          <p:spPr bwMode="auto">
            <a:xfrm>
              <a:off x="367" y="210"/>
              <a:ext cx="0" cy="1"/>
            </a:xfrm>
            <a:custGeom>
              <a:avLst/>
              <a:gdLst>
                <a:gd name="T0" fmla="*/ 1 h 1"/>
                <a:gd name="T1" fmla="*/ 1 h 1"/>
                <a:gd name="T2" fmla="*/ 1 h 1"/>
                <a:gd name="T3" fmla="*/ 0 h 1"/>
                <a:gd name="T4" fmla="*/ 1 h 1"/>
              </a:gdLst>
              <a:ahLst/>
              <a:cxnLst>
                <a:cxn ang="0">
                  <a:pos x="0" y="T0"/>
                </a:cxn>
                <a:cxn ang="0">
                  <a:pos x="0" y="T1"/>
                </a:cxn>
                <a:cxn ang="0">
                  <a:pos x="0" y="T2"/>
                </a:cxn>
                <a:cxn ang="0">
                  <a:pos x="0" y="T3"/>
                </a:cxn>
                <a:cxn ang="0">
                  <a:pos x="0" y="T4"/>
                </a:cxn>
              </a:cxnLst>
              <a:rect l="0" t="0" r="r" b="b"/>
              <a:pathLst>
                <a:path h="1">
                  <a:moveTo>
                    <a:pt x="0" y="1"/>
                  </a:moveTo>
                  <a:lnTo>
                    <a:pt x="0" y="1"/>
                  </a:lnTo>
                  <a:lnTo>
                    <a:pt x="0" y="1"/>
                  </a:lnTo>
                  <a:lnTo>
                    <a:pt x="0" y="0"/>
                  </a:lnTo>
                  <a:lnTo>
                    <a:pt x="0" y="1"/>
                  </a:ln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305" name="Freeform 1733">
              <a:extLst>
                <a:ext uri="{FF2B5EF4-FFF2-40B4-BE49-F238E27FC236}">
                  <a16:creationId xmlns:a16="http://schemas.microsoft.com/office/drawing/2014/main" id="{A820E3B2-A4E0-475B-AFF1-50AF36A337FD}"/>
                </a:ext>
              </a:extLst>
            </p:cNvPr>
            <p:cNvSpPr>
              <a:spLocks/>
            </p:cNvSpPr>
            <p:nvPr userDrawn="1"/>
          </p:nvSpPr>
          <p:spPr bwMode="auto">
            <a:xfrm>
              <a:off x="366" y="212"/>
              <a:ext cx="1" cy="1"/>
            </a:xfrm>
            <a:custGeom>
              <a:avLst/>
              <a:gdLst>
                <a:gd name="T0" fmla="*/ 2 w 3"/>
                <a:gd name="T1" fmla="*/ 2 h 2"/>
                <a:gd name="T2" fmla="*/ 2 w 3"/>
                <a:gd name="T3" fmla="*/ 2 h 2"/>
                <a:gd name="T4" fmla="*/ 3 w 3"/>
                <a:gd name="T5" fmla="*/ 2 h 2"/>
                <a:gd name="T6" fmla="*/ 0 w 3"/>
                <a:gd name="T7" fmla="*/ 0 h 2"/>
                <a:gd name="T8" fmla="*/ 0 w 3"/>
                <a:gd name="T9" fmla="*/ 0 h 2"/>
                <a:gd name="T10" fmla="*/ 2 w 3"/>
                <a:gd name="T11" fmla="*/ 2 h 2"/>
              </a:gdLst>
              <a:ahLst/>
              <a:cxnLst>
                <a:cxn ang="0">
                  <a:pos x="T0" y="T1"/>
                </a:cxn>
                <a:cxn ang="0">
                  <a:pos x="T2" y="T3"/>
                </a:cxn>
                <a:cxn ang="0">
                  <a:pos x="T4" y="T5"/>
                </a:cxn>
                <a:cxn ang="0">
                  <a:pos x="T6" y="T7"/>
                </a:cxn>
                <a:cxn ang="0">
                  <a:pos x="T8" y="T9"/>
                </a:cxn>
                <a:cxn ang="0">
                  <a:pos x="T10" y="T11"/>
                </a:cxn>
              </a:cxnLst>
              <a:rect l="0" t="0" r="r" b="b"/>
              <a:pathLst>
                <a:path w="3" h="2">
                  <a:moveTo>
                    <a:pt x="2" y="2"/>
                  </a:moveTo>
                  <a:lnTo>
                    <a:pt x="2" y="2"/>
                  </a:lnTo>
                  <a:cubicBezTo>
                    <a:pt x="2" y="2"/>
                    <a:pt x="3" y="2"/>
                    <a:pt x="3" y="2"/>
                  </a:cubicBezTo>
                  <a:cubicBezTo>
                    <a:pt x="2" y="1"/>
                    <a:pt x="1" y="1"/>
                    <a:pt x="0" y="0"/>
                  </a:cubicBezTo>
                  <a:lnTo>
                    <a:pt x="0" y="0"/>
                  </a:lnTo>
                  <a:lnTo>
                    <a:pt x="2" y="2"/>
                  </a:ln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306" name="Freeform 1734">
              <a:extLst>
                <a:ext uri="{FF2B5EF4-FFF2-40B4-BE49-F238E27FC236}">
                  <a16:creationId xmlns:a16="http://schemas.microsoft.com/office/drawing/2014/main" id="{BF1590FB-AC0C-43CC-83AC-4126FFB57E7A}"/>
                </a:ext>
              </a:extLst>
            </p:cNvPr>
            <p:cNvSpPr>
              <a:spLocks/>
            </p:cNvSpPr>
            <p:nvPr userDrawn="1"/>
          </p:nvSpPr>
          <p:spPr bwMode="auto">
            <a:xfrm>
              <a:off x="362" y="206"/>
              <a:ext cx="2" cy="3"/>
            </a:xfrm>
            <a:custGeom>
              <a:avLst/>
              <a:gdLst>
                <a:gd name="T0" fmla="*/ 2 w 4"/>
                <a:gd name="T1" fmla="*/ 6 h 6"/>
                <a:gd name="T2" fmla="*/ 2 w 4"/>
                <a:gd name="T3" fmla="*/ 6 h 6"/>
                <a:gd name="T4" fmla="*/ 4 w 4"/>
                <a:gd name="T5" fmla="*/ 3 h 6"/>
                <a:gd name="T6" fmla="*/ 2 w 4"/>
                <a:gd name="T7" fmla="*/ 0 h 6"/>
                <a:gd name="T8" fmla="*/ 0 w 4"/>
                <a:gd name="T9" fmla="*/ 3 h 6"/>
                <a:gd name="T10" fmla="*/ 2 w 4"/>
                <a:gd name="T11" fmla="*/ 6 h 6"/>
              </a:gdLst>
              <a:ahLst/>
              <a:cxnLst>
                <a:cxn ang="0">
                  <a:pos x="T0" y="T1"/>
                </a:cxn>
                <a:cxn ang="0">
                  <a:pos x="T2" y="T3"/>
                </a:cxn>
                <a:cxn ang="0">
                  <a:pos x="T4" y="T5"/>
                </a:cxn>
                <a:cxn ang="0">
                  <a:pos x="T6" y="T7"/>
                </a:cxn>
                <a:cxn ang="0">
                  <a:pos x="T8" y="T9"/>
                </a:cxn>
                <a:cxn ang="0">
                  <a:pos x="T10" y="T11"/>
                </a:cxn>
              </a:cxnLst>
              <a:rect l="0" t="0" r="r" b="b"/>
              <a:pathLst>
                <a:path w="4" h="6">
                  <a:moveTo>
                    <a:pt x="2" y="6"/>
                  </a:moveTo>
                  <a:lnTo>
                    <a:pt x="2" y="6"/>
                  </a:lnTo>
                  <a:cubicBezTo>
                    <a:pt x="3" y="5"/>
                    <a:pt x="3" y="4"/>
                    <a:pt x="4" y="3"/>
                  </a:cubicBezTo>
                  <a:cubicBezTo>
                    <a:pt x="3" y="2"/>
                    <a:pt x="2" y="1"/>
                    <a:pt x="2" y="0"/>
                  </a:cubicBezTo>
                  <a:cubicBezTo>
                    <a:pt x="1" y="1"/>
                    <a:pt x="0" y="2"/>
                    <a:pt x="0" y="3"/>
                  </a:cubicBezTo>
                  <a:cubicBezTo>
                    <a:pt x="1" y="4"/>
                    <a:pt x="1" y="5"/>
                    <a:pt x="2" y="6"/>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307" name="Freeform 1735">
              <a:extLst>
                <a:ext uri="{FF2B5EF4-FFF2-40B4-BE49-F238E27FC236}">
                  <a16:creationId xmlns:a16="http://schemas.microsoft.com/office/drawing/2014/main" id="{71E48A80-FEC6-4F16-AA9B-0045B990CDD4}"/>
                </a:ext>
              </a:extLst>
            </p:cNvPr>
            <p:cNvSpPr>
              <a:spLocks/>
            </p:cNvSpPr>
            <p:nvPr userDrawn="1"/>
          </p:nvSpPr>
          <p:spPr bwMode="auto">
            <a:xfrm>
              <a:off x="363" y="208"/>
              <a:ext cx="2" cy="2"/>
            </a:xfrm>
            <a:custGeom>
              <a:avLst/>
              <a:gdLst>
                <a:gd name="T0" fmla="*/ 2 w 4"/>
                <a:gd name="T1" fmla="*/ 6 h 6"/>
                <a:gd name="T2" fmla="*/ 2 w 4"/>
                <a:gd name="T3" fmla="*/ 6 h 6"/>
                <a:gd name="T4" fmla="*/ 4 w 4"/>
                <a:gd name="T5" fmla="*/ 3 h 6"/>
                <a:gd name="T6" fmla="*/ 1 w 4"/>
                <a:gd name="T7" fmla="*/ 0 h 6"/>
                <a:gd name="T8" fmla="*/ 0 w 4"/>
                <a:gd name="T9" fmla="*/ 3 h 6"/>
                <a:gd name="T10" fmla="*/ 2 w 4"/>
                <a:gd name="T11" fmla="*/ 6 h 6"/>
              </a:gdLst>
              <a:ahLst/>
              <a:cxnLst>
                <a:cxn ang="0">
                  <a:pos x="T0" y="T1"/>
                </a:cxn>
                <a:cxn ang="0">
                  <a:pos x="T2" y="T3"/>
                </a:cxn>
                <a:cxn ang="0">
                  <a:pos x="T4" y="T5"/>
                </a:cxn>
                <a:cxn ang="0">
                  <a:pos x="T6" y="T7"/>
                </a:cxn>
                <a:cxn ang="0">
                  <a:pos x="T8" y="T9"/>
                </a:cxn>
                <a:cxn ang="0">
                  <a:pos x="T10" y="T11"/>
                </a:cxn>
              </a:cxnLst>
              <a:rect l="0" t="0" r="r" b="b"/>
              <a:pathLst>
                <a:path w="4" h="6">
                  <a:moveTo>
                    <a:pt x="2" y="6"/>
                  </a:moveTo>
                  <a:lnTo>
                    <a:pt x="2" y="6"/>
                  </a:lnTo>
                  <a:cubicBezTo>
                    <a:pt x="3" y="5"/>
                    <a:pt x="3" y="4"/>
                    <a:pt x="4" y="3"/>
                  </a:cubicBezTo>
                  <a:cubicBezTo>
                    <a:pt x="3" y="2"/>
                    <a:pt x="2" y="1"/>
                    <a:pt x="1" y="0"/>
                  </a:cubicBezTo>
                  <a:cubicBezTo>
                    <a:pt x="1" y="1"/>
                    <a:pt x="0" y="2"/>
                    <a:pt x="0" y="3"/>
                  </a:cubicBezTo>
                  <a:cubicBezTo>
                    <a:pt x="0" y="4"/>
                    <a:pt x="1" y="5"/>
                    <a:pt x="2" y="6"/>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308" name="Freeform 1736">
              <a:extLst>
                <a:ext uri="{FF2B5EF4-FFF2-40B4-BE49-F238E27FC236}">
                  <a16:creationId xmlns:a16="http://schemas.microsoft.com/office/drawing/2014/main" id="{D73ADF91-5551-4CC8-AD89-90DCF72D1149}"/>
                </a:ext>
              </a:extLst>
            </p:cNvPr>
            <p:cNvSpPr>
              <a:spLocks/>
            </p:cNvSpPr>
            <p:nvPr userDrawn="1"/>
          </p:nvSpPr>
          <p:spPr bwMode="auto">
            <a:xfrm>
              <a:off x="365" y="209"/>
              <a:ext cx="2" cy="3"/>
            </a:xfrm>
            <a:custGeom>
              <a:avLst/>
              <a:gdLst>
                <a:gd name="T0" fmla="*/ 3 w 4"/>
                <a:gd name="T1" fmla="*/ 6 h 6"/>
                <a:gd name="T2" fmla="*/ 3 w 4"/>
                <a:gd name="T3" fmla="*/ 6 h 6"/>
                <a:gd name="T4" fmla="*/ 3 w 4"/>
                <a:gd name="T5" fmla="*/ 6 h 6"/>
                <a:gd name="T6" fmla="*/ 2 w 4"/>
                <a:gd name="T7" fmla="*/ 4 h 6"/>
                <a:gd name="T8" fmla="*/ 2 w 4"/>
                <a:gd name="T9" fmla="*/ 4 h 6"/>
                <a:gd name="T10" fmla="*/ 4 w 4"/>
                <a:gd name="T11" fmla="*/ 4 h 6"/>
                <a:gd name="T12" fmla="*/ 4 w 4"/>
                <a:gd name="T13" fmla="*/ 3 h 6"/>
                <a:gd name="T14" fmla="*/ 1 w 4"/>
                <a:gd name="T15" fmla="*/ 0 h 6"/>
                <a:gd name="T16" fmla="*/ 0 w 4"/>
                <a:gd name="T17" fmla="*/ 3 h 6"/>
                <a:gd name="T18" fmla="*/ 3 w 4"/>
                <a:gd name="T19"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6">
                  <a:moveTo>
                    <a:pt x="3" y="6"/>
                  </a:moveTo>
                  <a:lnTo>
                    <a:pt x="3" y="6"/>
                  </a:lnTo>
                  <a:lnTo>
                    <a:pt x="3" y="6"/>
                  </a:lnTo>
                  <a:cubicBezTo>
                    <a:pt x="2" y="5"/>
                    <a:pt x="2" y="5"/>
                    <a:pt x="2" y="4"/>
                  </a:cubicBezTo>
                  <a:lnTo>
                    <a:pt x="2" y="4"/>
                  </a:lnTo>
                  <a:cubicBezTo>
                    <a:pt x="2" y="4"/>
                    <a:pt x="3" y="4"/>
                    <a:pt x="4" y="4"/>
                  </a:cubicBezTo>
                  <a:lnTo>
                    <a:pt x="4" y="3"/>
                  </a:lnTo>
                  <a:cubicBezTo>
                    <a:pt x="3" y="2"/>
                    <a:pt x="2" y="1"/>
                    <a:pt x="1" y="0"/>
                  </a:cubicBezTo>
                  <a:cubicBezTo>
                    <a:pt x="1" y="1"/>
                    <a:pt x="0" y="2"/>
                    <a:pt x="0" y="3"/>
                  </a:cubicBezTo>
                  <a:cubicBezTo>
                    <a:pt x="1" y="4"/>
                    <a:pt x="2" y="5"/>
                    <a:pt x="3" y="6"/>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309" name="Freeform 1737">
              <a:extLst>
                <a:ext uri="{FF2B5EF4-FFF2-40B4-BE49-F238E27FC236}">
                  <a16:creationId xmlns:a16="http://schemas.microsoft.com/office/drawing/2014/main" id="{13FC9570-496A-4A71-AAFD-4F8828C06DEB}"/>
                </a:ext>
              </a:extLst>
            </p:cNvPr>
            <p:cNvSpPr>
              <a:spLocks/>
            </p:cNvSpPr>
            <p:nvPr userDrawn="1"/>
          </p:nvSpPr>
          <p:spPr bwMode="auto">
            <a:xfrm>
              <a:off x="365" y="212"/>
              <a:ext cx="2" cy="2"/>
            </a:xfrm>
            <a:custGeom>
              <a:avLst/>
              <a:gdLst>
                <a:gd name="T0" fmla="*/ 2 w 4"/>
                <a:gd name="T1" fmla="*/ 0 h 3"/>
                <a:gd name="T2" fmla="*/ 2 w 4"/>
                <a:gd name="T3" fmla="*/ 0 h 3"/>
                <a:gd name="T4" fmla="*/ 0 w 4"/>
                <a:gd name="T5" fmla="*/ 2 h 3"/>
                <a:gd name="T6" fmla="*/ 1 w 4"/>
                <a:gd name="T7" fmla="*/ 3 h 3"/>
                <a:gd name="T8" fmla="*/ 4 w 4"/>
                <a:gd name="T9" fmla="*/ 3 h 3"/>
                <a:gd name="T10" fmla="*/ 4 w 4"/>
                <a:gd name="T11" fmla="*/ 3 h 3"/>
                <a:gd name="T12" fmla="*/ 3 w 4"/>
                <a:gd name="T13" fmla="*/ 1 h 3"/>
                <a:gd name="T14" fmla="*/ 4 w 4"/>
                <a:gd name="T15" fmla="*/ 1 h 3"/>
                <a:gd name="T16" fmla="*/ 2 w 4"/>
                <a:gd name="T1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3">
                  <a:moveTo>
                    <a:pt x="2" y="0"/>
                  </a:moveTo>
                  <a:lnTo>
                    <a:pt x="2" y="0"/>
                  </a:lnTo>
                  <a:cubicBezTo>
                    <a:pt x="1" y="1"/>
                    <a:pt x="1" y="2"/>
                    <a:pt x="0" y="2"/>
                  </a:cubicBezTo>
                  <a:lnTo>
                    <a:pt x="1" y="3"/>
                  </a:lnTo>
                  <a:cubicBezTo>
                    <a:pt x="2" y="3"/>
                    <a:pt x="3" y="3"/>
                    <a:pt x="4" y="3"/>
                  </a:cubicBezTo>
                  <a:lnTo>
                    <a:pt x="4" y="3"/>
                  </a:lnTo>
                  <a:cubicBezTo>
                    <a:pt x="4" y="2"/>
                    <a:pt x="3" y="2"/>
                    <a:pt x="3" y="1"/>
                  </a:cubicBezTo>
                  <a:lnTo>
                    <a:pt x="4" y="1"/>
                  </a:lnTo>
                  <a:lnTo>
                    <a:pt x="2" y="0"/>
                  </a:ln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310" name="Freeform 1738">
              <a:extLst>
                <a:ext uri="{FF2B5EF4-FFF2-40B4-BE49-F238E27FC236}">
                  <a16:creationId xmlns:a16="http://schemas.microsoft.com/office/drawing/2014/main" id="{79FA5DF2-9AC2-4B7F-9597-F34890158BD3}"/>
                </a:ext>
              </a:extLst>
            </p:cNvPr>
            <p:cNvSpPr>
              <a:spLocks/>
            </p:cNvSpPr>
            <p:nvPr userDrawn="1"/>
          </p:nvSpPr>
          <p:spPr bwMode="auto">
            <a:xfrm>
              <a:off x="364" y="211"/>
              <a:ext cx="2" cy="2"/>
            </a:xfrm>
            <a:custGeom>
              <a:avLst/>
              <a:gdLst>
                <a:gd name="T0" fmla="*/ 1 w 4"/>
                <a:gd name="T1" fmla="*/ 0 h 5"/>
                <a:gd name="T2" fmla="*/ 1 w 4"/>
                <a:gd name="T3" fmla="*/ 0 h 5"/>
                <a:gd name="T4" fmla="*/ 0 w 4"/>
                <a:gd name="T5" fmla="*/ 3 h 5"/>
                <a:gd name="T6" fmla="*/ 3 w 4"/>
                <a:gd name="T7" fmla="*/ 5 h 5"/>
                <a:gd name="T8" fmla="*/ 4 w 4"/>
                <a:gd name="T9" fmla="*/ 2 h 5"/>
                <a:gd name="T10" fmla="*/ 1 w 4"/>
                <a:gd name="T11" fmla="*/ 0 h 5"/>
              </a:gdLst>
              <a:ahLst/>
              <a:cxnLst>
                <a:cxn ang="0">
                  <a:pos x="T0" y="T1"/>
                </a:cxn>
                <a:cxn ang="0">
                  <a:pos x="T2" y="T3"/>
                </a:cxn>
                <a:cxn ang="0">
                  <a:pos x="T4" y="T5"/>
                </a:cxn>
                <a:cxn ang="0">
                  <a:pos x="T6" y="T7"/>
                </a:cxn>
                <a:cxn ang="0">
                  <a:pos x="T8" y="T9"/>
                </a:cxn>
                <a:cxn ang="0">
                  <a:pos x="T10" y="T11"/>
                </a:cxn>
              </a:cxnLst>
              <a:rect l="0" t="0" r="r" b="b"/>
              <a:pathLst>
                <a:path w="4" h="5">
                  <a:moveTo>
                    <a:pt x="1" y="0"/>
                  </a:moveTo>
                  <a:lnTo>
                    <a:pt x="1" y="0"/>
                  </a:lnTo>
                  <a:cubicBezTo>
                    <a:pt x="1" y="1"/>
                    <a:pt x="0" y="2"/>
                    <a:pt x="0" y="3"/>
                  </a:cubicBezTo>
                  <a:cubicBezTo>
                    <a:pt x="0" y="4"/>
                    <a:pt x="2" y="4"/>
                    <a:pt x="3" y="5"/>
                  </a:cubicBezTo>
                  <a:cubicBezTo>
                    <a:pt x="3" y="4"/>
                    <a:pt x="4" y="3"/>
                    <a:pt x="4" y="2"/>
                  </a:cubicBezTo>
                  <a:cubicBezTo>
                    <a:pt x="3" y="1"/>
                    <a:pt x="2" y="1"/>
                    <a:pt x="1" y="0"/>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311" name="Freeform 1739">
              <a:extLst>
                <a:ext uri="{FF2B5EF4-FFF2-40B4-BE49-F238E27FC236}">
                  <a16:creationId xmlns:a16="http://schemas.microsoft.com/office/drawing/2014/main" id="{34429888-8423-4AFA-AD61-0B5299C3731C}"/>
                </a:ext>
              </a:extLst>
            </p:cNvPr>
            <p:cNvSpPr>
              <a:spLocks/>
            </p:cNvSpPr>
            <p:nvPr userDrawn="1"/>
          </p:nvSpPr>
          <p:spPr bwMode="auto">
            <a:xfrm>
              <a:off x="371" y="206"/>
              <a:ext cx="1" cy="1"/>
            </a:xfrm>
            <a:custGeom>
              <a:avLst/>
              <a:gdLst>
                <a:gd name="T0" fmla="*/ 1 w 2"/>
                <a:gd name="T1" fmla="*/ 0 h 2"/>
                <a:gd name="T2" fmla="*/ 1 w 2"/>
                <a:gd name="T3" fmla="*/ 0 h 2"/>
                <a:gd name="T4" fmla="*/ 0 w 2"/>
                <a:gd name="T5" fmla="*/ 0 h 2"/>
                <a:gd name="T6" fmla="*/ 1 w 2"/>
                <a:gd name="T7" fmla="*/ 2 h 2"/>
                <a:gd name="T8" fmla="*/ 2 w 2"/>
                <a:gd name="T9" fmla="*/ 2 h 2"/>
                <a:gd name="T10" fmla="*/ 1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1" y="0"/>
                  </a:moveTo>
                  <a:lnTo>
                    <a:pt x="1" y="0"/>
                  </a:lnTo>
                  <a:lnTo>
                    <a:pt x="0" y="0"/>
                  </a:lnTo>
                  <a:lnTo>
                    <a:pt x="1" y="2"/>
                  </a:lnTo>
                  <a:lnTo>
                    <a:pt x="2" y="2"/>
                  </a:lnTo>
                  <a:lnTo>
                    <a:pt x="1" y="0"/>
                  </a:ln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312" name="Freeform 1740">
              <a:extLst>
                <a:ext uri="{FF2B5EF4-FFF2-40B4-BE49-F238E27FC236}">
                  <a16:creationId xmlns:a16="http://schemas.microsoft.com/office/drawing/2014/main" id="{E02AE630-AEA4-4224-8EC6-F4C2C646788F}"/>
                </a:ext>
              </a:extLst>
            </p:cNvPr>
            <p:cNvSpPr>
              <a:spLocks/>
            </p:cNvSpPr>
            <p:nvPr userDrawn="1"/>
          </p:nvSpPr>
          <p:spPr bwMode="auto">
            <a:xfrm>
              <a:off x="371" y="205"/>
              <a:ext cx="1" cy="1"/>
            </a:xfrm>
            <a:custGeom>
              <a:avLst/>
              <a:gdLst>
                <a:gd name="T0" fmla="*/ 1 w 1"/>
                <a:gd name="T1" fmla="*/ 0 h 2"/>
                <a:gd name="T2" fmla="*/ 1 w 1"/>
                <a:gd name="T3" fmla="*/ 0 h 2"/>
                <a:gd name="T4" fmla="*/ 0 w 1"/>
                <a:gd name="T5" fmla="*/ 1 h 2"/>
                <a:gd name="T6" fmla="*/ 0 w 1"/>
                <a:gd name="T7" fmla="*/ 2 h 2"/>
                <a:gd name="T8" fmla="*/ 1 w 1"/>
                <a:gd name="T9" fmla="*/ 2 h 2"/>
                <a:gd name="T10" fmla="*/ 1 w 1"/>
                <a:gd name="T11" fmla="*/ 0 h 2"/>
              </a:gdLst>
              <a:ahLst/>
              <a:cxnLst>
                <a:cxn ang="0">
                  <a:pos x="T0" y="T1"/>
                </a:cxn>
                <a:cxn ang="0">
                  <a:pos x="T2" y="T3"/>
                </a:cxn>
                <a:cxn ang="0">
                  <a:pos x="T4" y="T5"/>
                </a:cxn>
                <a:cxn ang="0">
                  <a:pos x="T6" y="T7"/>
                </a:cxn>
                <a:cxn ang="0">
                  <a:pos x="T8" y="T9"/>
                </a:cxn>
                <a:cxn ang="0">
                  <a:pos x="T10" y="T11"/>
                </a:cxn>
              </a:cxnLst>
              <a:rect l="0" t="0" r="r" b="b"/>
              <a:pathLst>
                <a:path w="1" h="2">
                  <a:moveTo>
                    <a:pt x="1" y="0"/>
                  </a:moveTo>
                  <a:lnTo>
                    <a:pt x="1" y="0"/>
                  </a:lnTo>
                  <a:lnTo>
                    <a:pt x="0" y="1"/>
                  </a:lnTo>
                  <a:lnTo>
                    <a:pt x="0" y="2"/>
                  </a:lnTo>
                  <a:lnTo>
                    <a:pt x="1" y="2"/>
                  </a:lnTo>
                  <a:lnTo>
                    <a:pt x="1" y="0"/>
                  </a:ln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313" name="Freeform 1741">
              <a:extLst>
                <a:ext uri="{FF2B5EF4-FFF2-40B4-BE49-F238E27FC236}">
                  <a16:creationId xmlns:a16="http://schemas.microsoft.com/office/drawing/2014/main" id="{43849AEB-5922-45C9-8AFA-77B3A10A3915}"/>
                </a:ext>
              </a:extLst>
            </p:cNvPr>
            <p:cNvSpPr>
              <a:spLocks/>
            </p:cNvSpPr>
            <p:nvPr userDrawn="1"/>
          </p:nvSpPr>
          <p:spPr bwMode="auto">
            <a:xfrm>
              <a:off x="371" y="204"/>
              <a:ext cx="1" cy="1"/>
            </a:xfrm>
            <a:custGeom>
              <a:avLst/>
              <a:gdLst>
                <a:gd name="T0" fmla="*/ 1 w 1"/>
                <a:gd name="T1" fmla="*/ 0 h 2"/>
                <a:gd name="T2" fmla="*/ 1 w 1"/>
                <a:gd name="T3" fmla="*/ 0 h 2"/>
                <a:gd name="T4" fmla="*/ 0 w 1"/>
                <a:gd name="T5" fmla="*/ 0 h 2"/>
                <a:gd name="T6" fmla="*/ 0 w 1"/>
                <a:gd name="T7" fmla="*/ 2 h 2"/>
                <a:gd name="T8" fmla="*/ 1 w 1"/>
                <a:gd name="T9" fmla="*/ 1 h 2"/>
                <a:gd name="T10" fmla="*/ 1 w 1"/>
                <a:gd name="T11" fmla="*/ 0 h 2"/>
              </a:gdLst>
              <a:ahLst/>
              <a:cxnLst>
                <a:cxn ang="0">
                  <a:pos x="T0" y="T1"/>
                </a:cxn>
                <a:cxn ang="0">
                  <a:pos x="T2" y="T3"/>
                </a:cxn>
                <a:cxn ang="0">
                  <a:pos x="T4" y="T5"/>
                </a:cxn>
                <a:cxn ang="0">
                  <a:pos x="T6" y="T7"/>
                </a:cxn>
                <a:cxn ang="0">
                  <a:pos x="T8" y="T9"/>
                </a:cxn>
                <a:cxn ang="0">
                  <a:pos x="T10" y="T11"/>
                </a:cxn>
              </a:cxnLst>
              <a:rect l="0" t="0" r="r" b="b"/>
              <a:pathLst>
                <a:path w="1" h="2">
                  <a:moveTo>
                    <a:pt x="1" y="0"/>
                  </a:moveTo>
                  <a:lnTo>
                    <a:pt x="1" y="0"/>
                  </a:lnTo>
                  <a:lnTo>
                    <a:pt x="0" y="0"/>
                  </a:lnTo>
                  <a:lnTo>
                    <a:pt x="0" y="2"/>
                  </a:lnTo>
                  <a:lnTo>
                    <a:pt x="1" y="1"/>
                  </a:lnTo>
                  <a:lnTo>
                    <a:pt x="1" y="0"/>
                  </a:ln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314" name="Freeform 1742">
              <a:extLst>
                <a:ext uri="{FF2B5EF4-FFF2-40B4-BE49-F238E27FC236}">
                  <a16:creationId xmlns:a16="http://schemas.microsoft.com/office/drawing/2014/main" id="{248D1366-C8FC-4187-B7CA-F5A8EB4E4054}"/>
                </a:ext>
              </a:extLst>
            </p:cNvPr>
            <p:cNvSpPr>
              <a:spLocks/>
            </p:cNvSpPr>
            <p:nvPr userDrawn="1"/>
          </p:nvSpPr>
          <p:spPr bwMode="auto">
            <a:xfrm>
              <a:off x="371" y="203"/>
              <a:ext cx="1" cy="1"/>
            </a:xfrm>
            <a:custGeom>
              <a:avLst/>
              <a:gdLst>
                <a:gd name="T0" fmla="*/ 2 w 2"/>
                <a:gd name="T1" fmla="*/ 0 h 2"/>
                <a:gd name="T2" fmla="*/ 2 w 2"/>
                <a:gd name="T3" fmla="*/ 0 h 2"/>
                <a:gd name="T4" fmla="*/ 0 w 2"/>
                <a:gd name="T5" fmla="*/ 1 h 2"/>
                <a:gd name="T6" fmla="*/ 0 w 2"/>
                <a:gd name="T7" fmla="*/ 2 h 2"/>
                <a:gd name="T8" fmla="*/ 2 w 2"/>
                <a:gd name="T9" fmla="*/ 2 h 2"/>
                <a:gd name="T10" fmla="*/ 2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2" y="0"/>
                  </a:moveTo>
                  <a:lnTo>
                    <a:pt x="2" y="0"/>
                  </a:lnTo>
                  <a:lnTo>
                    <a:pt x="0" y="1"/>
                  </a:lnTo>
                  <a:lnTo>
                    <a:pt x="0" y="2"/>
                  </a:lnTo>
                  <a:lnTo>
                    <a:pt x="2" y="2"/>
                  </a:lnTo>
                  <a:lnTo>
                    <a:pt x="2" y="0"/>
                  </a:ln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315" name="Freeform 1743">
              <a:extLst>
                <a:ext uri="{FF2B5EF4-FFF2-40B4-BE49-F238E27FC236}">
                  <a16:creationId xmlns:a16="http://schemas.microsoft.com/office/drawing/2014/main" id="{8DB6DED0-7250-44F7-89D4-B6B958087E05}"/>
                </a:ext>
              </a:extLst>
            </p:cNvPr>
            <p:cNvSpPr>
              <a:spLocks/>
            </p:cNvSpPr>
            <p:nvPr userDrawn="1"/>
          </p:nvSpPr>
          <p:spPr bwMode="auto">
            <a:xfrm>
              <a:off x="371" y="202"/>
              <a:ext cx="1" cy="0"/>
            </a:xfrm>
            <a:custGeom>
              <a:avLst/>
              <a:gdLst>
                <a:gd name="T0" fmla="*/ 2 w 2"/>
                <a:gd name="T1" fmla="*/ 0 h 1"/>
                <a:gd name="T2" fmla="*/ 2 w 2"/>
                <a:gd name="T3" fmla="*/ 0 h 1"/>
                <a:gd name="T4" fmla="*/ 0 w 2"/>
                <a:gd name="T5" fmla="*/ 0 h 1"/>
                <a:gd name="T6" fmla="*/ 0 w 2"/>
                <a:gd name="T7" fmla="*/ 1 h 1"/>
                <a:gd name="T8" fmla="*/ 2 w 2"/>
                <a:gd name="T9" fmla="*/ 1 h 1"/>
                <a:gd name="T10" fmla="*/ 2 w 2"/>
                <a:gd name="T11" fmla="*/ 0 h 1"/>
              </a:gdLst>
              <a:ahLst/>
              <a:cxnLst>
                <a:cxn ang="0">
                  <a:pos x="T0" y="T1"/>
                </a:cxn>
                <a:cxn ang="0">
                  <a:pos x="T2" y="T3"/>
                </a:cxn>
                <a:cxn ang="0">
                  <a:pos x="T4" y="T5"/>
                </a:cxn>
                <a:cxn ang="0">
                  <a:pos x="T6" y="T7"/>
                </a:cxn>
                <a:cxn ang="0">
                  <a:pos x="T8" y="T9"/>
                </a:cxn>
                <a:cxn ang="0">
                  <a:pos x="T10" y="T11"/>
                </a:cxn>
              </a:cxnLst>
              <a:rect l="0" t="0" r="r" b="b"/>
              <a:pathLst>
                <a:path w="2" h="1">
                  <a:moveTo>
                    <a:pt x="2" y="0"/>
                  </a:moveTo>
                  <a:lnTo>
                    <a:pt x="2" y="0"/>
                  </a:lnTo>
                  <a:lnTo>
                    <a:pt x="0" y="0"/>
                  </a:lnTo>
                  <a:lnTo>
                    <a:pt x="0" y="1"/>
                  </a:lnTo>
                  <a:lnTo>
                    <a:pt x="2" y="1"/>
                  </a:lnTo>
                  <a:lnTo>
                    <a:pt x="2" y="0"/>
                  </a:ln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316" name="Freeform 1744">
              <a:extLst>
                <a:ext uri="{FF2B5EF4-FFF2-40B4-BE49-F238E27FC236}">
                  <a16:creationId xmlns:a16="http://schemas.microsoft.com/office/drawing/2014/main" id="{FA4328E7-B7BC-4961-BA0E-5C6D2E3563E2}"/>
                </a:ext>
              </a:extLst>
            </p:cNvPr>
            <p:cNvSpPr>
              <a:spLocks/>
            </p:cNvSpPr>
            <p:nvPr userDrawn="1"/>
          </p:nvSpPr>
          <p:spPr bwMode="auto">
            <a:xfrm>
              <a:off x="371" y="200"/>
              <a:ext cx="1" cy="1"/>
            </a:xfrm>
            <a:custGeom>
              <a:avLst/>
              <a:gdLst>
                <a:gd name="T0" fmla="*/ 2 w 2"/>
                <a:gd name="T1" fmla="*/ 0 h 2"/>
                <a:gd name="T2" fmla="*/ 2 w 2"/>
                <a:gd name="T3" fmla="*/ 0 h 2"/>
                <a:gd name="T4" fmla="*/ 0 w 2"/>
                <a:gd name="T5" fmla="*/ 0 h 2"/>
                <a:gd name="T6" fmla="*/ 0 w 2"/>
                <a:gd name="T7" fmla="*/ 2 h 2"/>
                <a:gd name="T8" fmla="*/ 2 w 2"/>
                <a:gd name="T9" fmla="*/ 1 h 2"/>
                <a:gd name="T10" fmla="*/ 2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2" y="0"/>
                  </a:moveTo>
                  <a:lnTo>
                    <a:pt x="2" y="0"/>
                  </a:lnTo>
                  <a:lnTo>
                    <a:pt x="0" y="0"/>
                  </a:lnTo>
                  <a:lnTo>
                    <a:pt x="0" y="2"/>
                  </a:lnTo>
                  <a:lnTo>
                    <a:pt x="2" y="1"/>
                  </a:lnTo>
                  <a:lnTo>
                    <a:pt x="2" y="0"/>
                  </a:ln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317" name="Freeform 1745">
              <a:extLst>
                <a:ext uri="{FF2B5EF4-FFF2-40B4-BE49-F238E27FC236}">
                  <a16:creationId xmlns:a16="http://schemas.microsoft.com/office/drawing/2014/main" id="{3B420238-FC34-4D8B-B7D2-C6F9BFAA7B16}"/>
                </a:ext>
              </a:extLst>
            </p:cNvPr>
            <p:cNvSpPr>
              <a:spLocks/>
            </p:cNvSpPr>
            <p:nvPr userDrawn="1"/>
          </p:nvSpPr>
          <p:spPr bwMode="auto">
            <a:xfrm>
              <a:off x="371" y="199"/>
              <a:ext cx="1" cy="1"/>
            </a:xfrm>
            <a:custGeom>
              <a:avLst/>
              <a:gdLst>
                <a:gd name="T0" fmla="*/ 3 w 3"/>
                <a:gd name="T1" fmla="*/ 0 h 2"/>
                <a:gd name="T2" fmla="*/ 3 w 3"/>
                <a:gd name="T3" fmla="*/ 0 h 2"/>
                <a:gd name="T4" fmla="*/ 0 w 3"/>
                <a:gd name="T5" fmla="*/ 1 h 2"/>
                <a:gd name="T6" fmla="*/ 0 w 3"/>
                <a:gd name="T7" fmla="*/ 2 h 2"/>
                <a:gd name="T8" fmla="*/ 3 w 3"/>
                <a:gd name="T9" fmla="*/ 1 h 2"/>
                <a:gd name="T10" fmla="*/ 3 w 3"/>
                <a:gd name="T11" fmla="*/ 0 h 2"/>
              </a:gdLst>
              <a:ahLst/>
              <a:cxnLst>
                <a:cxn ang="0">
                  <a:pos x="T0" y="T1"/>
                </a:cxn>
                <a:cxn ang="0">
                  <a:pos x="T2" y="T3"/>
                </a:cxn>
                <a:cxn ang="0">
                  <a:pos x="T4" y="T5"/>
                </a:cxn>
                <a:cxn ang="0">
                  <a:pos x="T6" y="T7"/>
                </a:cxn>
                <a:cxn ang="0">
                  <a:pos x="T8" y="T9"/>
                </a:cxn>
                <a:cxn ang="0">
                  <a:pos x="T10" y="T11"/>
                </a:cxn>
              </a:cxnLst>
              <a:rect l="0" t="0" r="r" b="b"/>
              <a:pathLst>
                <a:path w="3" h="2">
                  <a:moveTo>
                    <a:pt x="3" y="0"/>
                  </a:moveTo>
                  <a:lnTo>
                    <a:pt x="3" y="0"/>
                  </a:lnTo>
                  <a:lnTo>
                    <a:pt x="0" y="1"/>
                  </a:lnTo>
                  <a:lnTo>
                    <a:pt x="0" y="2"/>
                  </a:lnTo>
                  <a:lnTo>
                    <a:pt x="3" y="1"/>
                  </a:lnTo>
                  <a:lnTo>
                    <a:pt x="3" y="0"/>
                  </a:ln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318" name="Freeform 1746">
              <a:extLst>
                <a:ext uri="{FF2B5EF4-FFF2-40B4-BE49-F238E27FC236}">
                  <a16:creationId xmlns:a16="http://schemas.microsoft.com/office/drawing/2014/main" id="{65DC5564-5371-4099-8E00-66AB0AE19513}"/>
                </a:ext>
              </a:extLst>
            </p:cNvPr>
            <p:cNvSpPr>
              <a:spLocks/>
            </p:cNvSpPr>
            <p:nvPr userDrawn="1"/>
          </p:nvSpPr>
          <p:spPr bwMode="auto">
            <a:xfrm>
              <a:off x="366" y="201"/>
              <a:ext cx="1" cy="2"/>
            </a:xfrm>
            <a:custGeom>
              <a:avLst/>
              <a:gdLst>
                <a:gd name="T0" fmla="*/ 1 w 1"/>
                <a:gd name="T1" fmla="*/ 0 h 3"/>
                <a:gd name="T2" fmla="*/ 1 w 1"/>
                <a:gd name="T3" fmla="*/ 0 h 3"/>
                <a:gd name="T4" fmla="*/ 0 w 1"/>
                <a:gd name="T5" fmla="*/ 2 h 3"/>
                <a:gd name="T6" fmla="*/ 1 w 1"/>
                <a:gd name="T7" fmla="*/ 3 h 3"/>
                <a:gd name="T8" fmla="*/ 1 w 1"/>
                <a:gd name="T9" fmla="*/ 0 h 3"/>
              </a:gdLst>
              <a:ahLst/>
              <a:cxnLst>
                <a:cxn ang="0">
                  <a:pos x="T0" y="T1"/>
                </a:cxn>
                <a:cxn ang="0">
                  <a:pos x="T2" y="T3"/>
                </a:cxn>
                <a:cxn ang="0">
                  <a:pos x="T4" y="T5"/>
                </a:cxn>
                <a:cxn ang="0">
                  <a:pos x="T6" y="T7"/>
                </a:cxn>
                <a:cxn ang="0">
                  <a:pos x="T8" y="T9"/>
                </a:cxn>
              </a:cxnLst>
              <a:rect l="0" t="0" r="r" b="b"/>
              <a:pathLst>
                <a:path w="1" h="3">
                  <a:moveTo>
                    <a:pt x="1" y="0"/>
                  </a:moveTo>
                  <a:lnTo>
                    <a:pt x="1" y="0"/>
                  </a:lnTo>
                  <a:lnTo>
                    <a:pt x="0" y="2"/>
                  </a:lnTo>
                  <a:lnTo>
                    <a:pt x="1" y="3"/>
                  </a:lnTo>
                  <a:cubicBezTo>
                    <a:pt x="0" y="2"/>
                    <a:pt x="0" y="1"/>
                    <a:pt x="1" y="0"/>
                  </a:cubicBezTo>
                  <a:close/>
                </a:path>
              </a:pathLst>
            </a:custGeom>
            <a:solidFill>
              <a:srgbClr val="000000"/>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319" name="Freeform 1747">
              <a:extLst>
                <a:ext uri="{FF2B5EF4-FFF2-40B4-BE49-F238E27FC236}">
                  <a16:creationId xmlns:a16="http://schemas.microsoft.com/office/drawing/2014/main" id="{C4B6EABB-96C3-4D7D-BE77-C795C53FDE54}"/>
                </a:ext>
              </a:extLst>
            </p:cNvPr>
            <p:cNvSpPr>
              <a:spLocks/>
            </p:cNvSpPr>
            <p:nvPr userDrawn="1"/>
          </p:nvSpPr>
          <p:spPr bwMode="auto">
            <a:xfrm>
              <a:off x="365" y="203"/>
              <a:ext cx="0" cy="2"/>
            </a:xfrm>
            <a:custGeom>
              <a:avLst/>
              <a:gdLst>
                <a:gd name="T0" fmla="*/ 1 w 1"/>
                <a:gd name="T1" fmla="*/ 0 h 3"/>
                <a:gd name="T2" fmla="*/ 1 w 1"/>
                <a:gd name="T3" fmla="*/ 0 h 3"/>
                <a:gd name="T4" fmla="*/ 0 w 1"/>
                <a:gd name="T5" fmla="*/ 2 h 3"/>
                <a:gd name="T6" fmla="*/ 1 w 1"/>
                <a:gd name="T7" fmla="*/ 3 h 3"/>
                <a:gd name="T8" fmla="*/ 1 w 1"/>
                <a:gd name="T9" fmla="*/ 0 h 3"/>
              </a:gdLst>
              <a:ahLst/>
              <a:cxnLst>
                <a:cxn ang="0">
                  <a:pos x="T0" y="T1"/>
                </a:cxn>
                <a:cxn ang="0">
                  <a:pos x="T2" y="T3"/>
                </a:cxn>
                <a:cxn ang="0">
                  <a:pos x="T4" y="T5"/>
                </a:cxn>
                <a:cxn ang="0">
                  <a:pos x="T6" y="T7"/>
                </a:cxn>
                <a:cxn ang="0">
                  <a:pos x="T8" y="T9"/>
                </a:cxn>
              </a:cxnLst>
              <a:rect l="0" t="0" r="r" b="b"/>
              <a:pathLst>
                <a:path w="1" h="3">
                  <a:moveTo>
                    <a:pt x="1" y="0"/>
                  </a:moveTo>
                  <a:lnTo>
                    <a:pt x="1" y="0"/>
                  </a:lnTo>
                  <a:lnTo>
                    <a:pt x="0" y="2"/>
                  </a:lnTo>
                  <a:lnTo>
                    <a:pt x="1" y="3"/>
                  </a:lnTo>
                  <a:cubicBezTo>
                    <a:pt x="0" y="2"/>
                    <a:pt x="0" y="1"/>
                    <a:pt x="1" y="0"/>
                  </a:cubicBezTo>
                  <a:close/>
                </a:path>
              </a:pathLst>
            </a:custGeom>
            <a:solidFill>
              <a:srgbClr val="000000"/>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320" name="Freeform 1748">
              <a:extLst>
                <a:ext uri="{FF2B5EF4-FFF2-40B4-BE49-F238E27FC236}">
                  <a16:creationId xmlns:a16="http://schemas.microsoft.com/office/drawing/2014/main" id="{C7CBE7F0-DE98-406F-9F2D-7A5CE1ED222B}"/>
                </a:ext>
              </a:extLst>
            </p:cNvPr>
            <p:cNvSpPr>
              <a:spLocks/>
            </p:cNvSpPr>
            <p:nvPr userDrawn="1"/>
          </p:nvSpPr>
          <p:spPr bwMode="auto">
            <a:xfrm>
              <a:off x="363" y="205"/>
              <a:ext cx="1" cy="2"/>
            </a:xfrm>
            <a:custGeom>
              <a:avLst/>
              <a:gdLst>
                <a:gd name="T0" fmla="*/ 2 w 2"/>
                <a:gd name="T1" fmla="*/ 0 h 3"/>
                <a:gd name="T2" fmla="*/ 2 w 2"/>
                <a:gd name="T3" fmla="*/ 0 h 3"/>
                <a:gd name="T4" fmla="*/ 0 w 2"/>
                <a:gd name="T5" fmla="*/ 1 h 3"/>
                <a:gd name="T6" fmla="*/ 2 w 2"/>
                <a:gd name="T7" fmla="*/ 3 h 3"/>
                <a:gd name="T8" fmla="*/ 2 w 2"/>
                <a:gd name="T9" fmla="*/ 0 h 3"/>
              </a:gdLst>
              <a:ahLst/>
              <a:cxnLst>
                <a:cxn ang="0">
                  <a:pos x="T0" y="T1"/>
                </a:cxn>
                <a:cxn ang="0">
                  <a:pos x="T2" y="T3"/>
                </a:cxn>
                <a:cxn ang="0">
                  <a:pos x="T4" y="T5"/>
                </a:cxn>
                <a:cxn ang="0">
                  <a:pos x="T6" y="T7"/>
                </a:cxn>
                <a:cxn ang="0">
                  <a:pos x="T8" y="T9"/>
                </a:cxn>
              </a:cxnLst>
              <a:rect l="0" t="0" r="r" b="b"/>
              <a:pathLst>
                <a:path w="2" h="3">
                  <a:moveTo>
                    <a:pt x="2" y="0"/>
                  </a:moveTo>
                  <a:lnTo>
                    <a:pt x="2" y="0"/>
                  </a:lnTo>
                  <a:lnTo>
                    <a:pt x="0" y="1"/>
                  </a:lnTo>
                  <a:lnTo>
                    <a:pt x="2" y="3"/>
                  </a:lnTo>
                  <a:cubicBezTo>
                    <a:pt x="1" y="1"/>
                    <a:pt x="1" y="0"/>
                    <a:pt x="2" y="0"/>
                  </a:cubicBezTo>
                  <a:close/>
                </a:path>
              </a:pathLst>
            </a:custGeom>
            <a:solidFill>
              <a:srgbClr val="000000"/>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321" name="Freeform 1749">
              <a:extLst>
                <a:ext uri="{FF2B5EF4-FFF2-40B4-BE49-F238E27FC236}">
                  <a16:creationId xmlns:a16="http://schemas.microsoft.com/office/drawing/2014/main" id="{34E6F221-0117-4DCD-9095-61D223DF2C55}"/>
                </a:ext>
              </a:extLst>
            </p:cNvPr>
            <p:cNvSpPr>
              <a:spLocks/>
            </p:cNvSpPr>
            <p:nvPr userDrawn="1"/>
          </p:nvSpPr>
          <p:spPr bwMode="auto">
            <a:xfrm>
              <a:off x="362" y="207"/>
              <a:ext cx="1" cy="1"/>
            </a:xfrm>
            <a:custGeom>
              <a:avLst/>
              <a:gdLst>
                <a:gd name="T0" fmla="*/ 1 w 2"/>
                <a:gd name="T1" fmla="*/ 0 h 3"/>
                <a:gd name="T2" fmla="*/ 1 w 2"/>
                <a:gd name="T3" fmla="*/ 0 h 3"/>
                <a:gd name="T4" fmla="*/ 0 w 2"/>
                <a:gd name="T5" fmla="*/ 2 h 3"/>
                <a:gd name="T6" fmla="*/ 2 w 2"/>
                <a:gd name="T7" fmla="*/ 3 h 3"/>
                <a:gd name="T8" fmla="*/ 1 w 2"/>
                <a:gd name="T9" fmla="*/ 0 h 3"/>
              </a:gdLst>
              <a:ahLst/>
              <a:cxnLst>
                <a:cxn ang="0">
                  <a:pos x="T0" y="T1"/>
                </a:cxn>
                <a:cxn ang="0">
                  <a:pos x="T2" y="T3"/>
                </a:cxn>
                <a:cxn ang="0">
                  <a:pos x="T4" y="T5"/>
                </a:cxn>
                <a:cxn ang="0">
                  <a:pos x="T6" y="T7"/>
                </a:cxn>
                <a:cxn ang="0">
                  <a:pos x="T8" y="T9"/>
                </a:cxn>
              </a:cxnLst>
              <a:rect l="0" t="0" r="r" b="b"/>
              <a:pathLst>
                <a:path w="2" h="3">
                  <a:moveTo>
                    <a:pt x="1" y="0"/>
                  </a:moveTo>
                  <a:lnTo>
                    <a:pt x="1" y="0"/>
                  </a:lnTo>
                  <a:lnTo>
                    <a:pt x="0" y="2"/>
                  </a:lnTo>
                  <a:lnTo>
                    <a:pt x="2" y="3"/>
                  </a:lnTo>
                  <a:cubicBezTo>
                    <a:pt x="1" y="2"/>
                    <a:pt x="1" y="1"/>
                    <a:pt x="1" y="0"/>
                  </a:cubicBezTo>
                  <a:close/>
                </a:path>
              </a:pathLst>
            </a:custGeom>
            <a:solidFill>
              <a:srgbClr val="000000"/>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322" name="Freeform 1750">
              <a:extLst>
                <a:ext uri="{FF2B5EF4-FFF2-40B4-BE49-F238E27FC236}">
                  <a16:creationId xmlns:a16="http://schemas.microsoft.com/office/drawing/2014/main" id="{FC23A0B1-2B0B-44D3-94CB-495BDAFBD548}"/>
                </a:ext>
              </a:extLst>
            </p:cNvPr>
            <p:cNvSpPr>
              <a:spLocks/>
            </p:cNvSpPr>
            <p:nvPr userDrawn="1"/>
          </p:nvSpPr>
          <p:spPr bwMode="auto">
            <a:xfrm>
              <a:off x="364" y="207"/>
              <a:ext cx="1" cy="1"/>
            </a:xfrm>
            <a:custGeom>
              <a:avLst/>
              <a:gdLst>
                <a:gd name="T0" fmla="*/ 2 w 2"/>
                <a:gd name="T1" fmla="*/ 0 h 3"/>
                <a:gd name="T2" fmla="*/ 2 w 2"/>
                <a:gd name="T3" fmla="*/ 0 h 3"/>
                <a:gd name="T4" fmla="*/ 0 w 2"/>
                <a:gd name="T5" fmla="*/ 2 h 3"/>
                <a:gd name="T6" fmla="*/ 2 w 2"/>
                <a:gd name="T7" fmla="*/ 3 h 3"/>
                <a:gd name="T8" fmla="*/ 2 w 2"/>
                <a:gd name="T9" fmla="*/ 0 h 3"/>
              </a:gdLst>
              <a:ahLst/>
              <a:cxnLst>
                <a:cxn ang="0">
                  <a:pos x="T0" y="T1"/>
                </a:cxn>
                <a:cxn ang="0">
                  <a:pos x="T2" y="T3"/>
                </a:cxn>
                <a:cxn ang="0">
                  <a:pos x="T4" y="T5"/>
                </a:cxn>
                <a:cxn ang="0">
                  <a:pos x="T6" y="T7"/>
                </a:cxn>
                <a:cxn ang="0">
                  <a:pos x="T8" y="T9"/>
                </a:cxn>
              </a:cxnLst>
              <a:rect l="0" t="0" r="r" b="b"/>
              <a:pathLst>
                <a:path w="2" h="3">
                  <a:moveTo>
                    <a:pt x="2" y="0"/>
                  </a:moveTo>
                  <a:lnTo>
                    <a:pt x="2" y="0"/>
                  </a:lnTo>
                  <a:lnTo>
                    <a:pt x="0" y="2"/>
                  </a:lnTo>
                  <a:lnTo>
                    <a:pt x="2" y="3"/>
                  </a:lnTo>
                  <a:cubicBezTo>
                    <a:pt x="1" y="2"/>
                    <a:pt x="1" y="1"/>
                    <a:pt x="2" y="0"/>
                  </a:cubicBezTo>
                  <a:close/>
                </a:path>
              </a:pathLst>
            </a:custGeom>
            <a:solidFill>
              <a:srgbClr val="000000"/>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323" name="Freeform 1751">
              <a:extLst>
                <a:ext uri="{FF2B5EF4-FFF2-40B4-BE49-F238E27FC236}">
                  <a16:creationId xmlns:a16="http://schemas.microsoft.com/office/drawing/2014/main" id="{C8A3EDC4-8C6A-487F-8FBA-C042B70B3AD7}"/>
                </a:ext>
              </a:extLst>
            </p:cNvPr>
            <p:cNvSpPr>
              <a:spLocks/>
            </p:cNvSpPr>
            <p:nvPr userDrawn="1"/>
          </p:nvSpPr>
          <p:spPr bwMode="auto">
            <a:xfrm>
              <a:off x="367" y="206"/>
              <a:ext cx="1" cy="2"/>
            </a:xfrm>
            <a:custGeom>
              <a:avLst/>
              <a:gdLst>
                <a:gd name="T0" fmla="*/ 1 w 1"/>
                <a:gd name="T1" fmla="*/ 0 h 3"/>
                <a:gd name="T2" fmla="*/ 1 w 1"/>
                <a:gd name="T3" fmla="*/ 0 h 3"/>
                <a:gd name="T4" fmla="*/ 0 w 1"/>
                <a:gd name="T5" fmla="*/ 2 h 3"/>
                <a:gd name="T6" fmla="*/ 1 w 1"/>
                <a:gd name="T7" fmla="*/ 3 h 3"/>
                <a:gd name="T8" fmla="*/ 1 w 1"/>
                <a:gd name="T9" fmla="*/ 0 h 3"/>
              </a:gdLst>
              <a:ahLst/>
              <a:cxnLst>
                <a:cxn ang="0">
                  <a:pos x="T0" y="T1"/>
                </a:cxn>
                <a:cxn ang="0">
                  <a:pos x="T2" y="T3"/>
                </a:cxn>
                <a:cxn ang="0">
                  <a:pos x="T4" y="T5"/>
                </a:cxn>
                <a:cxn ang="0">
                  <a:pos x="T6" y="T7"/>
                </a:cxn>
                <a:cxn ang="0">
                  <a:pos x="T8" y="T9"/>
                </a:cxn>
              </a:cxnLst>
              <a:rect l="0" t="0" r="r" b="b"/>
              <a:pathLst>
                <a:path w="1" h="3">
                  <a:moveTo>
                    <a:pt x="1" y="0"/>
                  </a:moveTo>
                  <a:lnTo>
                    <a:pt x="1" y="0"/>
                  </a:lnTo>
                  <a:lnTo>
                    <a:pt x="0" y="2"/>
                  </a:lnTo>
                  <a:lnTo>
                    <a:pt x="1" y="3"/>
                  </a:lnTo>
                  <a:cubicBezTo>
                    <a:pt x="0" y="2"/>
                    <a:pt x="0" y="1"/>
                    <a:pt x="1" y="0"/>
                  </a:cubicBezTo>
                  <a:close/>
                </a:path>
              </a:pathLst>
            </a:custGeom>
            <a:solidFill>
              <a:srgbClr val="000000"/>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324" name="Freeform 1752">
              <a:extLst>
                <a:ext uri="{FF2B5EF4-FFF2-40B4-BE49-F238E27FC236}">
                  <a16:creationId xmlns:a16="http://schemas.microsoft.com/office/drawing/2014/main" id="{7112F67F-FDA6-4CBC-963C-D2F3F80372F2}"/>
                </a:ext>
              </a:extLst>
            </p:cNvPr>
            <p:cNvSpPr>
              <a:spLocks/>
            </p:cNvSpPr>
            <p:nvPr userDrawn="1"/>
          </p:nvSpPr>
          <p:spPr bwMode="auto">
            <a:xfrm>
              <a:off x="366" y="205"/>
              <a:ext cx="1" cy="1"/>
            </a:xfrm>
            <a:custGeom>
              <a:avLst/>
              <a:gdLst>
                <a:gd name="T0" fmla="*/ 1 w 1"/>
                <a:gd name="T1" fmla="*/ 0 h 3"/>
                <a:gd name="T2" fmla="*/ 1 w 1"/>
                <a:gd name="T3" fmla="*/ 0 h 3"/>
                <a:gd name="T4" fmla="*/ 0 w 1"/>
                <a:gd name="T5" fmla="*/ 1 h 3"/>
                <a:gd name="T6" fmla="*/ 1 w 1"/>
                <a:gd name="T7" fmla="*/ 3 h 3"/>
                <a:gd name="T8" fmla="*/ 1 w 1"/>
                <a:gd name="T9" fmla="*/ 0 h 3"/>
              </a:gdLst>
              <a:ahLst/>
              <a:cxnLst>
                <a:cxn ang="0">
                  <a:pos x="T0" y="T1"/>
                </a:cxn>
                <a:cxn ang="0">
                  <a:pos x="T2" y="T3"/>
                </a:cxn>
                <a:cxn ang="0">
                  <a:pos x="T4" y="T5"/>
                </a:cxn>
                <a:cxn ang="0">
                  <a:pos x="T6" y="T7"/>
                </a:cxn>
                <a:cxn ang="0">
                  <a:pos x="T8" y="T9"/>
                </a:cxn>
              </a:cxnLst>
              <a:rect l="0" t="0" r="r" b="b"/>
              <a:pathLst>
                <a:path w="1" h="3">
                  <a:moveTo>
                    <a:pt x="1" y="0"/>
                  </a:moveTo>
                  <a:lnTo>
                    <a:pt x="1" y="0"/>
                  </a:lnTo>
                  <a:lnTo>
                    <a:pt x="0" y="1"/>
                  </a:lnTo>
                  <a:lnTo>
                    <a:pt x="1" y="3"/>
                  </a:lnTo>
                  <a:cubicBezTo>
                    <a:pt x="0" y="2"/>
                    <a:pt x="0" y="1"/>
                    <a:pt x="1" y="0"/>
                  </a:cubicBezTo>
                  <a:close/>
                </a:path>
              </a:pathLst>
            </a:custGeom>
            <a:solidFill>
              <a:srgbClr val="000000"/>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325" name="Freeform 1753">
              <a:extLst>
                <a:ext uri="{FF2B5EF4-FFF2-40B4-BE49-F238E27FC236}">
                  <a16:creationId xmlns:a16="http://schemas.microsoft.com/office/drawing/2014/main" id="{1FC54DEF-A1BE-4B80-9BDC-B32F88249651}"/>
                </a:ext>
              </a:extLst>
            </p:cNvPr>
            <p:cNvSpPr>
              <a:spLocks/>
            </p:cNvSpPr>
            <p:nvPr userDrawn="1"/>
          </p:nvSpPr>
          <p:spPr bwMode="auto">
            <a:xfrm>
              <a:off x="367" y="203"/>
              <a:ext cx="1" cy="2"/>
            </a:xfrm>
            <a:custGeom>
              <a:avLst/>
              <a:gdLst>
                <a:gd name="T0" fmla="*/ 1 w 1"/>
                <a:gd name="T1" fmla="*/ 0 h 3"/>
                <a:gd name="T2" fmla="*/ 1 w 1"/>
                <a:gd name="T3" fmla="*/ 0 h 3"/>
                <a:gd name="T4" fmla="*/ 0 w 1"/>
                <a:gd name="T5" fmla="*/ 2 h 3"/>
                <a:gd name="T6" fmla="*/ 1 w 1"/>
                <a:gd name="T7" fmla="*/ 3 h 3"/>
                <a:gd name="T8" fmla="*/ 1 w 1"/>
                <a:gd name="T9" fmla="*/ 0 h 3"/>
              </a:gdLst>
              <a:ahLst/>
              <a:cxnLst>
                <a:cxn ang="0">
                  <a:pos x="T0" y="T1"/>
                </a:cxn>
                <a:cxn ang="0">
                  <a:pos x="T2" y="T3"/>
                </a:cxn>
                <a:cxn ang="0">
                  <a:pos x="T4" y="T5"/>
                </a:cxn>
                <a:cxn ang="0">
                  <a:pos x="T6" y="T7"/>
                </a:cxn>
                <a:cxn ang="0">
                  <a:pos x="T8" y="T9"/>
                </a:cxn>
              </a:cxnLst>
              <a:rect l="0" t="0" r="r" b="b"/>
              <a:pathLst>
                <a:path w="1" h="3">
                  <a:moveTo>
                    <a:pt x="1" y="0"/>
                  </a:moveTo>
                  <a:lnTo>
                    <a:pt x="1" y="0"/>
                  </a:lnTo>
                  <a:lnTo>
                    <a:pt x="0" y="2"/>
                  </a:lnTo>
                  <a:lnTo>
                    <a:pt x="1" y="3"/>
                  </a:lnTo>
                  <a:cubicBezTo>
                    <a:pt x="0" y="2"/>
                    <a:pt x="0" y="1"/>
                    <a:pt x="1" y="0"/>
                  </a:cubicBezTo>
                  <a:close/>
                </a:path>
              </a:pathLst>
            </a:custGeom>
            <a:solidFill>
              <a:srgbClr val="000000"/>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326" name="Freeform 1754">
              <a:extLst>
                <a:ext uri="{FF2B5EF4-FFF2-40B4-BE49-F238E27FC236}">
                  <a16:creationId xmlns:a16="http://schemas.microsoft.com/office/drawing/2014/main" id="{AAA47BAA-3DE1-4C66-811C-DBD75F4283F3}"/>
                </a:ext>
              </a:extLst>
            </p:cNvPr>
            <p:cNvSpPr>
              <a:spLocks/>
            </p:cNvSpPr>
            <p:nvPr userDrawn="1"/>
          </p:nvSpPr>
          <p:spPr bwMode="auto">
            <a:xfrm>
              <a:off x="365" y="200"/>
              <a:ext cx="0" cy="1"/>
            </a:xfrm>
            <a:custGeom>
              <a:avLst/>
              <a:gdLst>
                <a:gd name="T0" fmla="*/ 1 w 1"/>
                <a:gd name="T1" fmla="*/ 0 h 3"/>
                <a:gd name="T2" fmla="*/ 1 w 1"/>
                <a:gd name="T3" fmla="*/ 0 h 3"/>
                <a:gd name="T4" fmla="*/ 0 w 1"/>
                <a:gd name="T5" fmla="*/ 2 h 3"/>
                <a:gd name="T6" fmla="*/ 1 w 1"/>
                <a:gd name="T7" fmla="*/ 3 h 3"/>
                <a:gd name="T8" fmla="*/ 1 w 1"/>
                <a:gd name="T9" fmla="*/ 0 h 3"/>
              </a:gdLst>
              <a:ahLst/>
              <a:cxnLst>
                <a:cxn ang="0">
                  <a:pos x="T0" y="T1"/>
                </a:cxn>
                <a:cxn ang="0">
                  <a:pos x="T2" y="T3"/>
                </a:cxn>
                <a:cxn ang="0">
                  <a:pos x="T4" y="T5"/>
                </a:cxn>
                <a:cxn ang="0">
                  <a:pos x="T6" y="T7"/>
                </a:cxn>
                <a:cxn ang="0">
                  <a:pos x="T8" y="T9"/>
                </a:cxn>
              </a:cxnLst>
              <a:rect l="0" t="0" r="r" b="b"/>
              <a:pathLst>
                <a:path w="1" h="3">
                  <a:moveTo>
                    <a:pt x="1" y="0"/>
                  </a:moveTo>
                  <a:lnTo>
                    <a:pt x="1" y="0"/>
                  </a:lnTo>
                  <a:lnTo>
                    <a:pt x="0" y="2"/>
                  </a:lnTo>
                  <a:lnTo>
                    <a:pt x="1" y="3"/>
                  </a:lnTo>
                  <a:cubicBezTo>
                    <a:pt x="0" y="2"/>
                    <a:pt x="1" y="1"/>
                    <a:pt x="1" y="0"/>
                  </a:cubicBezTo>
                  <a:close/>
                </a:path>
              </a:pathLst>
            </a:custGeom>
            <a:solidFill>
              <a:srgbClr val="000000"/>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327" name="Freeform 1755">
              <a:extLst>
                <a:ext uri="{FF2B5EF4-FFF2-40B4-BE49-F238E27FC236}">
                  <a16:creationId xmlns:a16="http://schemas.microsoft.com/office/drawing/2014/main" id="{89F6621D-44EB-451D-B0C3-E387F4ACCFB7}"/>
                </a:ext>
              </a:extLst>
            </p:cNvPr>
            <p:cNvSpPr>
              <a:spLocks/>
            </p:cNvSpPr>
            <p:nvPr userDrawn="1"/>
          </p:nvSpPr>
          <p:spPr bwMode="auto">
            <a:xfrm>
              <a:off x="363" y="201"/>
              <a:ext cx="1" cy="2"/>
            </a:xfrm>
            <a:custGeom>
              <a:avLst/>
              <a:gdLst>
                <a:gd name="T0" fmla="*/ 1 w 1"/>
                <a:gd name="T1" fmla="*/ 0 h 3"/>
                <a:gd name="T2" fmla="*/ 1 w 1"/>
                <a:gd name="T3" fmla="*/ 0 h 3"/>
                <a:gd name="T4" fmla="*/ 0 w 1"/>
                <a:gd name="T5" fmla="*/ 2 h 3"/>
                <a:gd name="T6" fmla="*/ 1 w 1"/>
                <a:gd name="T7" fmla="*/ 3 h 3"/>
                <a:gd name="T8" fmla="*/ 1 w 1"/>
                <a:gd name="T9" fmla="*/ 0 h 3"/>
              </a:gdLst>
              <a:ahLst/>
              <a:cxnLst>
                <a:cxn ang="0">
                  <a:pos x="T0" y="T1"/>
                </a:cxn>
                <a:cxn ang="0">
                  <a:pos x="T2" y="T3"/>
                </a:cxn>
                <a:cxn ang="0">
                  <a:pos x="T4" y="T5"/>
                </a:cxn>
                <a:cxn ang="0">
                  <a:pos x="T6" y="T7"/>
                </a:cxn>
                <a:cxn ang="0">
                  <a:pos x="T8" y="T9"/>
                </a:cxn>
              </a:cxnLst>
              <a:rect l="0" t="0" r="r" b="b"/>
              <a:pathLst>
                <a:path w="1" h="3">
                  <a:moveTo>
                    <a:pt x="1" y="0"/>
                  </a:moveTo>
                  <a:lnTo>
                    <a:pt x="1" y="0"/>
                  </a:lnTo>
                  <a:lnTo>
                    <a:pt x="0" y="2"/>
                  </a:lnTo>
                  <a:lnTo>
                    <a:pt x="1" y="3"/>
                  </a:lnTo>
                  <a:cubicBezTo>
                    <a:pt x="0" y="2"/>
                    <a:pt x="0" y="1"/>
                    <a:pt x="1" y="0"/>
                  </a:cubicBezTo>
                  <a:close/>
                </a:path>
              </a:pathLst>
            </a:custGeom>
            <a:solidFill>
              <a:srgbClr val="000000"/>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328" name="Freeform 1756">
              <a:extLst>
                <a:ext uri="{FF2B5EF4-FFF2-40B4-BE49-F238E27FC236}">
                  <a16:creationId xmlns:a16="http://schemas.microsoft.com/office/drawing/2014/main" id="{C3B175C5-BFD2-4391-9922-BB4F912939E4}"/>
                </a:ext>
              </a:extLst>
            </p:cNvPr>
            <p:cNvSpPr>
              <a:spLocks/>
            </p:cNvSpPr>
            <p:nvPr userDrawn="1"/>
          </p:nvSpPr>
          <p:spPr bwMode="auto">
            <a:xfrm>
              <a:off x="362" y="204"/>
              <a:ext cx="1" cy="1"/>
            </a:xfrm>
            <a:custGeom>
              <a:avLst/>
              <a:gdLst>
                <a:gd name="T0" fmla="*/ 1 w 1"/>
                <a:gd name="T1" fmla="*/ 0 h 3"/>
                <a:gd name="T2" fmla="*/ 1 w 1"/>
                <a:gd name="T3" fmla="*/ 0 h 3"/>
                <a:gd name="T4" fmla="*/ 0 w 1"/>
                <a:gd name="T5" fmla="*/ 1 h 3"/>
                <a:gd name="T6" fmla="*/ 1 w 1"/>
                <a:gd name="T7" fmla="*/ 3 h 3"/>
                <a:gd name="T8" fmla="*/ 1 w 1"/>
                <a:gd name="T9" fmla="*/ 0 h 3"/>
              </a:gdLst>
              <a:ahLst/>
              <a:cxnLst>
                <a:cxn ang="0">
                  <a:pos x="T0" y="T1"/>
                </a:cxn>
                <a:cxn ang="0">
                  <a:pos x="T2" y="T3"/>
                </a:cxn>
                <a:cxn ang="0">
                  <a:pos x="T4" y="T5"/>
                </a:cxn>
                <a:cxn ang="0">
                  <a:pos x="T6" y="T7"/>
                </a:cxn>
                <a:cxn ang="0">
                  <a:pos x="T8" y="T9"/>
                </a:cxn>
              </a:cxnLst>
              <a:rect l="0" t="0" r="r" b="b"/>
              <a:pathLst>
                <a:path w="1" h="3">
                  <a:moveTo>
                    <a:pt x="1" y="0"/>
                  </a:moveTo>
                  <a:lnTo>
                    <a:pt x="1" y="0"/>
                  </a:lnTo>
                  <a:lnTo>
                    <a:pt x="0" y="1"/>
                  </a:lnTo>
                  <a:lnTo>
                    <a:pt x="1" y="3"/>
                  </a:lnTo>
                  <a:cubicBezTo>
                    <a:pt x="0" y="2"/>
                    <a:pt x="0" y="1"/>
                    <a:pt x="1" y="0"/>
                  </a:cubicBezTo>
                  <a:close/>
                </a:path>
              </a:pathLst>
            </a:custGeom>
            <a:solidFill>
              <a:srgbClr val="000000"/>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329" name="Freeform 1757">
              <a:extLst>
                <a:ext uri="{FF2B5EF4-FFF2-40B4-BE49-F238E27FC236}">
                  <a16:creationId xmlns:a16="http://schemas.microsoft.com/office/drawing/2014/main" id="{0C991F6D-B051-47BE-8521-5944A3B88398}"/>
                </a:ext>
              </a:extLst>
            </p:cNvPr>
            <p:cNvSpPr>
              <a:spLocks/>
            </p:cNvSpPr>
            <p:nvPr userDrawn="1"/>
          </p:nvSpPr>
          <p:spPr bwMode="auto">
            <a:xfrm>
              <a:off x="363" y="208"/>
              <a:ext cx="1" cy="2"/>
            </a:xfrm>
            <a:custGeom>
              <a:avLst/>
              <a:gdLst>
                <a:gd name="T0" fmla="*/ 1 w 2"/>
                <a:gd name="T1" fmla="*/ 0 h 3"/>
                <a:gd name="T2" fmla="*/ 1 w 2"/>
                <a:gd name="T3" fmla="*/ 0 h 3"/>
                <a:gd name="T4" fmla="*/ 0 w 2"/>
                <a:gd name="T5" fmla="*/ 2 h 3"/>
                <a:gd name="T6" fmla="*/ 2 w 2"/>
                <a:gd name="T7" fmla="*/ 3 h 3"/>
                <a:gd name="T8" fmla="*/ 1 w 2"/>
                <a:gd name="T9" fmla="*/ 0 h 3"/>
              </a:gdLst>
              <a:ahLst/>
              <a:cxnLst>
                <a:cxn ang="0">
                  <a:pos x="T0" y="T1"/>
                </a:cxn>
                <a:cxn ang="0">
                  <a:pos x="T2" y="T3"/>
                </a:cxn>
                <a:cxn ang="0">
                  <a:pos x="T4" y="T5"/>
                </a:cxn>
                <a:cxn ang="0">
                  <a:pos x="T6" y="T7"/>
                </a:cxn>
                <a:cxn ang="0">
                  <a:pos x="T8" y="T9"/>
                </a:cxn>
              </a:cxnLst>
              <a:rect l="0" t="0" r="r" b="b"/>
              <a:pathLst>
                <a:path w="2" h="3">
                  <a:moveTo>
                    <a:pt x="1" y="0"/>
                  </a:moveTo>
                  <a:lnTo>
                    <a:pt x="1" y="0"/>
                  </a:lnTo>
                  <a:lnTo>
                    <a:pt x="0" y="2"/>
                  </a:lnTo>
                  <a:lnTo>
                    <a:pt x="2" y="3"/>
                  </a:lnTo>
                  <a:cubicBezTo>
                    <a:pt x="1" y="2"/>
                    <a:pt x="1" y="2"/>
                    <a:pt x="1" y="0"/>
                  </a:cubicBezTo>
                  <a:close/>
                </a:path>
              </a:pathLst>
            </a:custGeom>
            <a:solidFill>
              <a:srgbClr val="000000"/>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330" name="Freeform 1758">
              <a:extLst>
                <a:ext uri="{FF2B5EF4-FFF2-40B4-BE49-F238E27FC236}">
                  <a16:creationId xmlns:a16="http://schemas.microsoft.com/office/drawing/2014/main" id="{44A5F86D-54E9-4170-85DB-BEC648005835}"/>
                </a:ext>
              </a:extLst>
            </p:cNvPr>
            <p:cNvSpPr>
              <a:spLocks/>
            </p:cNvSpPr>
            <p:nvPr userDrawn="1"/>
          </p:nvSpPr>
          <p:spPr bwMode="auto">
            <a:xfrm>
              <a:off x="364" y="211"/>
              <a:ext cx="1" cy="2"/>
            </a:xfrm>
            <a:custGeom>
              <a:avLst/>
              <a:gdLst>
                <a:gd name="T0" fmla="*/ 1 w 2"/>
                <a:gd name="T1" fmla="*/ 0 h 3"/>
                <a:gd name="T2" fmla="*/ 1 w 2"/>
                <a:gd name="T3" fmla="*/ 0 h 3"/>
                <a:gd name="T4" fmla="*/ 0 w 2"/>
                <a:gd name="T5" fmla="*/ 2 h 3"/>
                <a:gd name="T6" fmla="*/ 2 w 2"/>
                <a:gd name="T7" fmla="*/ 3 h 3"/>
                <a:gd name="T8" fmla="*/ 1 w 2"/>
                <a:gd name="T9" fmla="*/ 0 h 3"/>
              </a:gdLst>
              <a:ahLst/>
              <a:cxnLst>
                <a:cxn ang="0">
                  <a:pos x="T0" y="T1"/>
                </a:cxn>
                <a:cxn ang="0">
                  <a:pos x="T2" y="T3"/>
                </a:cxn>
                <a:cxn ang="0">
                  <a:pos x="T4" y="T5"/>
                </a:cxn>
                <a:cxn ang="0">
                  <a:pos x="T6" y="T7"/>
                </a:cxn>
                <a:cxn ang="0">
                  <a:pos x="T8" y="T9"/>
                </a:cxn>
              </a:cxnLst>
              <a:rect l="0" t="0" r="r" b="b"/>
              <a:pathLst>
                <a:path w="2" h="3">
                  <a:moveTo>
                    <a:pt x="1" y="0"/>
                  </a:moveTo>
                  <a:lnTo>
                    <a:pt x="1" y="0"/>
                  </a:lnTo>
                  <a:lnTo>
                    <a:pt x="0" y="2"/>
                  </a:lnTo>
                  <a:lnTo>
                    <a:pt x="2" y="3"/>
                  </a:lnTo>
                  <a:cubicBezTo>
                    <a:pt x="1" y="2"/>
                    <a:pt x="1" y="1"/>
                    <a:pt x="1" y="0"/>
                  </a:cubicBezTo>
                  <a:close/>
                </a:path>
              </a:pathLst>
            </a:custGeom>
            <a:solidFill>
              <a:srgbClr val="000000"/>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331" name="Freeform 1759">
              <a:extLst>
                <a:ext uri="{FF2B5EF4-FFF2-40B4-BE49-F238E27FC236}">
                  <a16:creationId xmlns:a16="http://schemas.microsoft.com/office/drawing/2014/main" id="{B0C8D9F8-30D5-4E96-BA31-F3569011D1E8}"/>
                </a:ext>
              </a:extLst>
            </p:cNvPr>
            <p:cNvSpPr>
              <a:spLocks/>
            </p:cNvSpPr>
            <p:nvPr userDrawn="1"/>
          </p:nvSpPr>
          <p:spPr bwMode="auto">
            <a:xfrm>
              <a:off x="369" y="208"/>
              <a:ext cx="0" cy="1"/>
            </a:xfrm>
            <a:custGeom>
              <a:avLst/>
              <a:gdLst>
                <a:gd name="T0" fmla="*/ 1 w 1"/>
                <a:gd name="T1" fmla="*/ 0 h 2"/>
                <a:gd name="T2" fmla="*/ 1 w 1"/>
                <a:gd name="T3" fmla="*/ 0 h 2"/>
                <a:gd name="T4" fmla="*/ 0 w 1"/>
                <a:gd name="T5" fmla="*/ 1 h 2"/>
                <a:gd name="T6" fmla="*/ 1 w 1"/>
                <a:gd name="T7" fmla="*/ 2 h 2"/>
                <a:gd name="T8" fmla="*/ 1 w 1"/>
                <a:gd name="T9" fmla="*/ 0 h 2"/>
              </a:gdLst>
              <a:ahLst/>
              <a:cxnLst>
                <a:cxn ang="0">
                  <a:pos x="T0" y="T1"/>
                </a:cxn>
                <a:cxn ang="0">
                  <a:pos x="T2" y="T3"/>
                </a:cxn>
                <a:cxn ang="0">
                  <a:pos x="T4" y="T5"/>
                </a:cxn>
                <a:cxn ang="0">
                  <a:pos x="T6" y="T7"/>
                </a:cxn>
                <a:cxn ang="0">
                  <a:pos x="T8" y="T9"/>
                </a:cxn>
              </a:cxnLst>
              <a:rect l="0" t="0" r="r" b="b"/>
              <a:pathLst>
                <a:path w="1" h="2">
                  <a:moveTo>
                    <a:pt x="1" y="0"/>
                  </a:moveTo>
                  <a:lnTo>
                    <a:pt x="1" y="0"/>
                  </a:lnTo>
                  <a:lnTo>
                    <a:pt x="0" y="1"/>
                  </a:lnTo>
                  <a:lnTo>
                    <a:pt x="1" y="2"/>
                  </a:lnTo>
                  <a:cubicBezTo>
                    <a:pt x="0" y="2"/>
                    <a:pt x="0" y="1"/>
                    <a:pt x="1" y="0"/>
                  </a:cubicBezTo>
                  <a:close/>
                </a:path>
              </a:pathLst>
            </a:custGeom>
            <a:solidFill>
              <a:srgbClr val="000000"/>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332" name="Freeform 1760">
              <a:extLst>
                <a:ext uri="{FF2B5EF4-FFF2-40B4-BE49-F238E27FC236}">
                  <a16:creationId xmlns:a16="http://schemas.microsoft.com/office/drawing/2014/main" id="{7B6DC41B-A56E-4947-81E9-66B5D95CBF87}"/>
                </a:ext>
              </a:extLst>
            </p:cNvPr>
            <p:cNvSpPr>
              <a:spLocks/>
            </p:cNvSpPr>
            <p:nvPr userDrawn="1"/>
          </p:nvSpPr>
          <p:spPr bwMode="auto">
            <a:xfrm>
              <a:off x="365" y="210"/>
              <a:ext cx="1" cy="1"/>
            </a:xfrm>
            <a:custGeom>
              <a:avLst/>
              <a:gdLst>
                <a:gd name="T0" fmla="*/ 1 w 2"/>
                <a:gd name="T1" fmla="*/ 0 h 3"/>
                <a:gd name="T2" fmla="*/ 1 w 2"/>
                <a:gd name="T3" fmla="*/ 0 h 3"/>
                <a:gd name="T4" fmla="*/ 0 w 2"/>
                <a:gd name="T5" fmla="*/ 2 h 3"/>
                <a:gd name="T6" fmla="*/ 2 w 2"/>
                <a:gd name="T7" fmla="*/ 3 h 3"/>
                <a:gd name="T8" fmla="*/ 1 w 2"/>
                <a:gd name="T9" fmla="*/ 0 h 3"/>
              </a:gdLst>
              <a:ahLst/>
              <a:cxnLst>
                <a:cxn ang="0">
                  <a:pos x="T0" y="T1"/>
                </a:cxn>
                <a:cxn ang="0">
                  <a:pos x="T2" y="T3"/>
                </a:cxn>
                <a:cxn ang="0">
                  <a:pos x="T4" y="T5"/>
                </a:cxn>
                <a:cxn ang="0">
                  <a:pos x="T6" y="T7"/>
                </a:cxn>
                <a:cxn ang="0">
                  <a:pos x="T8" y="T9"/>
                </a:cxn>
              </a:cxnLst>
              <a:rect l="0" t="0" r="r" b="b"/>
              <a:pathLst>
                <a:path w="2" h="3">
                  <a:moveTo>
                    <a:pt x="1" y="0"/>
                  </a:moveTo>
                  <a:lnTo>
                    <a:pt x="1" y="0"/>
                  </a:lnTo>
                  <a:lnTo>
                    <a:pt x="0" y="2"/>
                  </a:lnTo>
                  <a:lnTo>
                    <a:pt x="2" y="3"/>
                  </a:lnTo>
                  <a:cubicBezTo>
                    <a:pt x="1" y="2"/>
                    <a:pt x="1" y="2"/>
                    <a:pt x="1" y="0"/>
                  </a:cubicBezTo>
                  <a:close/>
                </a:path>
              </a:pathLst>
            </a:custGeom>
            <a:solidFill>
              <a:srgbClr val="000000"/>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333" name="Freeform 1761">
              <a:extLst>
                <a:ext uri="{FF2B5EF4-FFF2-40B4-BE49-F238E27FC236}">
                  <a16:creationId xmlns:a16="http://schemas.microsoft.com/office/drawing/2014/main" id="{D2D93C73-9D72-4C50-B28C-5C27976D7978}"/>
                </a:ext>
              </a:extLst>
            </p:cNvPr>
            <p:cNvSpPr>
              <a:spLocks/>
            </p:cNvSpPr>
            <p:nvPr userDrawn="1"/>
          </p:nvSpPr>
          <p:spPr bwMode="auto">
            <a:xfrm>
              <a:off x="366" y="214"/>
              <a:ext cx="2" cy="0"/>
            </a:xfrm>
            <a:custGeom>
              <a:avLst/>
              <a:gdLst>
                <a:gd name="T0" fmla="*/ 5 w 5"/>
                <a:gd name="T1" fmla="*/ 1 h 1"/>
                <a:gd name="T2" fmla="*/ 5 w 5"/>
                <a:gd name="T3" fmla="*/ 1 h 1"/>
                <a:gd name="T4" fmla="*/ 4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cubicBezTo>
                    <a:pt x="5" y="1"/>
                    <a:pt x="5" y="1"/>
                    <a:pt x="4" y="0"/>
                  </a:cubicBezTo>
                  <a:cubicBezTo>
                    <a:pt x="3" y="0"/>
                    <a:pt x="1" y="1"/>
                    <a:pt x="0" y="1"/>
                  </a:cubicBezTo>
                  <a:cubicBezTo>
                    <a:pt x="2" y="1"/>
                    <a:pt x="3" y="1"/>
                    <a:pt x="5" y="1"/>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334" name="Freeform 1762">
              <a:extLst>
                <a:ext uri="{FF2B5EF4-FFF2-40B4-BE49-F238E27FC236}">
                  <a16:creationId xmlns:a16="http://schemas.microsoft.com/office/drawing/2014/main" id="{60D7320A-88F3-405C-A082-20CD5336E5E4}"/>
                </a:ext>
              </a:extLst>
            </p:cNvPr>
            <p:cNvSpPr>
              <a:spLocks/>
            </p:cNvSpPr>
            <p:nvPr userDrawn="1"/>
          </p:nvSpPr>
          <p:spPr bwMode="auto">
            <a:xfrm>
              <a:off x="366" y="209"/>
              <a:ext cx="4" cy="2"/>
            </a:xfrm>
            <a:custGeom>
              <a:avLst/>
              <a:gdLst>
                <a:gd name="T0" fmla="*/ 9 w 9"/>
                <a:gd name="T1" fmla="*/ 4 h 5"/>
                <a:gd name="T2" fmla="*/ 9 w 9"/>
                <a:gd name="T3" fmla="*/ 4 h 5"/>
                <a:gd name="T4" fmla="*/ 0 w 9"/>
                <a:gd name="T5" fmla="*/ 0 h 5"/>
                <a:gd name="T6" fmla="*/ 4 w 9"/>
                <a:gd name="T7" fmla="*/ 5 h 5"/>
                <a:gd name="T8" fmla="*/ 6 w 9"/>
                <a:gd name="T9" fmla="*/ 5 h 5"/>
                <a:gd name="T10" fmla="*/ 6 w 9"/>
                <a:gd name="T11" fmla="*/ 4 h 5"/>
                <a:gd name="T12" fmla="*/ 6 w 9"/>
                <a:gd name="T13" fmla="*/ 4 h 5"/>
                <a:gd name="T14" fmla="*/ 9 w 9"/>
                <a:gd name="T15" fmla="*/ 4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5">
                  <a:moveTo>
                    <a:pt x="9" y="4"/>
                  </a:moveTo>
                  <a:lnTo>
                    <a:pt x="9" y="4"/>
                  </a:lnTo>
                  <a:cubicBezTo>
                    <a:pt x="6" y="2"/>
                    <a:pt x="3" y="1"/>
                    <a:pt x="0" y="0"/>
                  </a:cubicBezTo>
                  <a:cubicBezTo>
                    <a:pt x="1" y="2"/>
                    <a:pt x="3" y="4"/>
                    <a:pt x="4" y="5"/>
                  </a:cubicBezTo>
                  <a:cubicBezTo>
                    <a:pt x="5" y="5"/>
                    <a:pt x="6" y="5"/>
                    <a:pt x="6" y="5"/>
                  </a:cubicBezTo>
                  <a:cubicBezTo>
                    <a:pt x="6" y="5"/>
                    <a:pt x="6" y="4"/>
                    <a:pt x="6" y="4"/>
                  </a:cubicBezTo>
                  <a:lnTo>
                    <a:pt x="6" y="4"/>
                  </a:lnTo>
                  <a:cubicBezTo>
                    <a:pt x="6" y="4"/>
                    <a:pt x="7" y="4"/>
                    <a:pt x="9" y="4"/>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335" name="Freeform 1763">
              <a:extLst>
                <a:ext uri="{FF2B5EF4-FFF2-40B4-BE49-F238E27FC236}">
                  <a16:creationId xmlns:a16="http://schemas.microsoft.com/office/drawing/2014/main" id="{863F3FF0-9809-444C-8ACF-0C44D7AEFF38}"/>
                </a:ext>
              </a:extLst>
            </p:cNvPr>
            <p:cNvSpPr>
              <a:spLocks/>
            </p:cNvSpPr>
            <p:nvPr userDrawn="1"/>
          </p:nvSpPr>
          <p:spPr bwMode="auto">
            <a:xfrm>
              <a:off x="372" y="208"/>
              <a:ext cx="1" cy="2"/>
            </a:xfrm>
            <a:custGeom>
              <a:avLst/>
              <a:gdLst>
                <a:gd name="T0" fmla="*/ 0 w 1"/>
                <a:gd name="T1" fmla="*/ 0 h 3"/>
                <a:gd name="T2" fmla="*/ 0 w 1"/>
                <a:gd name="T3" fmla="*/ 0 h 3"/>
                <a:gd name="T4" fmla="*/ 0 w 1"/>
                <a:gd name="T5" fmla="*/ 2 h 3"/>
                <a:gd name="T6" fmla="*/ 1 w 1"/>
                <a:gd name="T7" fmla="*/ 3 h 3"/>
                <a:gd name="T8" fmla="*/ 1 w 1"/>
                <a:gd name="T9" fmla="*/ 2 h 3"/>
                <a:gd name="T10" fmla="*/ 0 w 1"/>
                <a:gd name="T11" fmla="*/ 0 h 3"/>
              </a:gdLst>
              <a:ahLst/>
              <a:cxnLst>
                <a:cxn ang="0">
                  <a:pos x="T0" y="T1"/>
                </a:cxn>
                <a:cxn ang="0">
                  <a:pos x="T2" y="T3"/>
                </a:cxn>
                <a:cxn ang="0">
                  <a:pos x="T4" y="T5"/>
                </a:cxn>
                <a:cxn ang="0">
                  <a:pos x="T6" y="T7"/>
                </a:cxn>
                <a:cxn ang="0">
                  <a:pos x="T8" y="T9"/>
                </a:cxn>
                <a:cxn ang="0">
                  <a:pos x="T10" y="T11"/>
                </a:cxn>
              </a:cxnLst>
              <a:rect l="0" t="0" r="r" b="b"/>
              <a:pathLst>
                <a:path w="1" h="3">
                  <a:moveTo>
                    <a:pt x="0" y="0"/>
                  </a:moveTo>
                  <a:lnTo>
                    <a:pt x="0" y="0"/>
                  </a:lnTo>
                  <a:cubicBezTo>
                    <a:pt x="0" y="1"/>
                    <a:pt x="0" y="1"/>
                    <a:pt x="0" y="2"/>
                  </a:cubicBezTo>
                  <a:cubicBezTo>
                    <a:pt x="0" y="2"/>
                    <a:pt x="0" y="3"/>
                    <a:pt x="1" y="3"/>
                  </a:cubicBezTo>
                  <a:cubicBezTo>
                    <a:pt x="1" y="3"/>
                    <a:pt x="1" y="2"/>
                    <a:pt x="1" y="2"/>
                  </a:cubicBezTo>
                  <a:cubicBezTo>
                    <a:pt x="1" y="1"/>
                    <a:pt x="0" y="1"/>
                    <a:pt x="0" y="0"/>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336" name="Freeform 1764">
              <a:extLst>
                <a:ext uri="{FF2B5EF4-FFF2-40B4-BE49-F238E27FC236}">
                  <a16:creationId xmlns:a16="http://schemas.microsoft.com/office/drawing/2014/main" id="{9D7B5383-E82B-4EB6-A554-94A53293E5B4}"/>
                </a:ext>
              </a:extLst>
            </p:cNvPr>
            <p:cNvSpPr>
              <a:spLocks/>
            </p:cNvSpPr>
            <p:nvPr userDrawn="1"/>
          </p:nvSpPr>
          <p:spPr bwMode="auto">
            <a:xfrm>
              <a:off x="370" y="210"/>
              <a:ext cx="1" cy="1"/>
            </a:xfrm>
            <a:custGeom>
              <a:avLst/>
              <a:gdLst>
                <a:gd name="T0" fmla="*/ 0 w 2"/>
                <a:gd name="T1" fmla="*/ 0 h 4"/>
                <a:gd name="T2" fmla="*/ 0 w 2"/>
                <a:gd name="T3" fmla="*/ 0 h 4"/>
                <a:gd name="T4" fmla="*/ 1 w 2"/>
                <a:gd name="T5" fmla="*/ 3 h 4"/>
                <a:gd name="T6" fmla="*/ 2 w 2"/>
                <a:gd name="T7" fmla="*/ 4 h 4"/>
                <a:gd name="T8" fmla="*/ 1 w 2"/>
                <a:gd name="T9" fmla="*/ 1 h 4"/>
                <a:gd name="T10" fmla="*/ 0 w 2"/>
                <a:gd name="T11" fmla="*/ 0 h 4"/>
              </a:gdLst>
              <a:ahLst/>
              <a:cxnLst>
                <a:cxn ang="0">
                  <a:pos x="T0" y="T1"/>
                </a:cxn>
                <a:cxn ang="0">
                  <a:pos x="T2" y="T3"/>
                </a:cxn>
                <a:cxn ang="0">
                  <a:pos x="T4" y="T5"/>
                </a:cxn>
                <a:cxn ang="0">
                  <a:pos x="T6" y="T7"/>
                </a:cxn>
                <a:cxn ang="0">
                  <a:pos x="T8" y="T9"/>
                </a:cxn>
                <a:cxn ang="0">
                  <a:pos x="T10" y="T11"/>
                </a:cxn>
              </a:cxnLst>
              <a:rect l="0" t="0" r="r" b="b"/>
              <a:pathLst>
                <a:path w="2" h="4">
                  <a:moveTo>
                    <a:pt x="0" y="0"/>
                  </a:moveTo>
                  <a:lnTo>
                    <a:pt x="0" y="0"/>
                  </a:lnTo>
                  <a:cubicBezTo>
                    <a:pt x="0" y="1"/>
                    <a:pt x="0" y="2"/>
                    <a:pt x="1" y="3"/>
                  </a:cubicBezTo>
                  <a:cubicBezTo>
                    <a:pt x="1" y="3"/>
                    <a:pt x="2" y="4"/>
                    <a:pt x="2" y="4"/>
                  </a:cubicBezTo>
                  <a:cubicBezTo>
                    <a:pt x="2" y="3"/>
                    <a:pt x="1" y="2"/>
                    <a:pt x="1" y="1"/>
                  </a:cubicBezTo>
                  <a:cubicBezTo>
                    <a:pt x="1" y="1"/>
                    <a:pt x="0" y="0"/>
                    <a:pt x="0" y="0"/>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337" name="Freeform 1765">
              <a:extLst>
                <a:ext uri="{FF2B5EF4-FFF2-40B4-BE49-F238E27FC236}">
                  <a16:creationId xmlns:a16="http://schemas.microsoft.com/office/drawing/2014/main" id="{D551AE7D-58CB-4FCB-BD2C-CED3D082A95F}"/>
                </a:ext>
              </a:extLst>
            </p:cNvPr>
            <p:cNvSpPr>
              <a:spLocks/>
            </p:cNvSpPr>
            <p:nvPr userDrawn="1"/>
          </p:nvSpPr>
          <p:spPr bwMode="auto">
            <a:xfrm>
              <a:off x="366" y="211"/>
              <a:ext cx="4" cy="2"/>
            </a:xfrm>
            <a:custGeom>
              <a:avLst/>
              <a:gdLst>
                <a:gd name="T0" fmla="*/ 6 w 9"/>
                <a:gd name="T1" fmla="*/ 1 h 4"/>
                <a:gd name="T2" fmla="*/ 6 w 9"/>
                <a:gd name="T3" fmla="*/ 1 h 4"/>
                <a:gd name="T4" fmla="*/ 0 w 9"/>
                <a:gd name="T5" fmla="*/ 1 h 4"/>
                <a:gd name="T6" fmla="*/ 5 w 9"/>
                <a:gd name="T7" fmla="*/ 4 h 4"/>
                <a:gd name="T8" fmla="*/ 9 w 9"/>
                <a:gd name="T9" fmla="*/ 4 h 4"/>
                <a:gd name="T10" fmla="*/ 6 w 9"/>
                <a:gd name="T11" fmla="*/ 1 h 4"/>
              </a:gdLst>
              <a:ahLst/>
              <a:cxnLst>
                <a:cxn ang="0">
                  <a:pos x="T0" y="T1"/>
                </a:cxn>
                <a:cxn ang="0">
                  <a:pos x="T2" y="T3"/>
                </a:cxn>
                <a:cxn ang="0">
                  <a:pos x="T4" y="T5"/>
                </a:cxn>
                <a:cxn ang="0">
                  <a:pos x="T6" y="T7"/>
                </a:cxn>
                <a:cxn ang="0">
                  <a:pos x="T8" y="T9"/>
                </a:cxn>
                <a:cxn ang="0">
                  <a:pos x="T10" y="T11"/>
                </a:cxn>
              </a:cxnLst>
              <a:rect l="0" t="0" r="r" b="b"/>
              <a:pathLst>
                <a:path w="9" h="4">
                  <a:moveTo>
                    <a:pt x="6" y="1"/>
                  </a:moveTo>
                  <a:lnTo>
                    <a:pt x="6" y="1"/>
                  </a:lnTo>
                  <a:cubicBezTo>
                    <a:pt x="4" y="1"/>
                    <a:pt x="2" y="0"/>
                    <a:pt x="0" y="1"/>
                  </a:cubicBezTo>
                  <a:cubicBezTo>
                    <a:pt x="1" y="2"/>
                    <a:pt x="3" y="3"/>
                    <a:pt x="5" y="4"/>
                  </a:cubicBezTo>
                  <a:cubicBezTo>
                    <a:pt x="6" y="4"/>
                    <a:pt x="7" y="4"/>
                    <a:pt x="9" y="4"/>
                  </a:cubicBezTo>
                  <a:cubicBezTo>
                    <a:pt x="8" y="3"/>
                    <a:pt x="7" y="2"/>
                    <a:pt x="6" y="1"/>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338" name="Freeform 1766">
              <a:extLst>
                <a:ext uri="{FF2B5EF4-FFF2-40B4-BE49-F238E27FC236}">
                  <a16:creationId xmlns:a16="http://schemas.microsoft.com/office/drawing/2014/main" id="{313F63EA-A160-4395-ACC6-15876B33BEB6}"/>
                </a:ext>
              </a:extLst>
            </p:cNvPr>
            <p:cNvSpPr>
              <a:spLocks/>
            </p:cNvSpPr>
            <p:nvPr userDrawn="1"/>
          </p:nvSpPr>
          <p:spPr bwMode="auto">
            <a:xfrm>
              <a:off x="371" y="208"/>
              <a:ext cx="2" cy="5"/>
            </a:xfrm>
            <a:custGeom>
              <a:avLst/>
              <a:gdLst>
                <a:gd name="T0" fmla="*/ 5 w 5"/>
                <a:gd name="T1" fmla="*/ 5 h 11"/>
                <a:gd name="T2" fmla="*/ 5 w 5"/>
                <a:gd name="T3" fmla="*/ 5 h 11"/>
                <a:gd name="T4" fmla="*/ 1 w 5"/>
                <a:gd name="T5" fmla="*/ 0 h 11"/>
                <a:gd name="T6" fmla="*/ 2 w 5"/>
                <a:gd name="T7" fmla="*/ 8 h 11"/>
                <a:gd name="T8" fmla="*/ 5 w 5"/>
                <a:gd name="T9" fmla="*/ 11 h 11"/>
                <a:gd name="T10" fmla="*/ 5 w 5"/>
                <a:gd name="T11" fmla="*/ 6 h 11"/>
                <a:gd name="T12" fmla="*/ 5 w 5"/>
                <a:gd name="T13" fmla="*/ 5 h 11"/>
              </a:gdLst>
              <a:ahLst/>
              <a:cxnLst>
                <a:cxn ang="0">
                  <a:pos x="T0" y="T1"/>
                </a:cxn>
                <a:cxn ang="0">
                  <a:pos x="T2" y="T3"/>
                </a:cxn>
                <a:cxn ang="0">
                  <a:pos x="T4" y="T5"/>
                </a:cxn>
                <a:cxn ang="0">
                  <a:pos x="T6" y="T7"/>
                </a:cxn>
                <a:cxn ang="0">
                  <a:pos x="T8" y="T9"/>
                </a:cxn>
                <a:cxn ang="0">
                  <a:pos x="T10" y="T11"/>
                </a:cxn>
                <a:cxn ang="0">
                  <a:pos x="T12" y="T13"/>
                </a:cxn>
              </a:cxnLst>
              <a:rect l="0" t="0" r="r" b="b"/>
              <a:pathLst>
                <a:path w="5" h="11">
                  <a:moveTo>
                    <a:pt x="5" y="5"/>
                  </a:moveTo>
                  <a:lnTo>
                    <a:pt x="5" y="5"/>
                  </a:lnTo>
                  <a:cubicBezTo>
                    <a:pt x="4" y="3"/>
                    <a:pt x="2" y="1"/>
                    <a:pt x="1" y="0"/>
                  </a:cubicBezTo>
                  <a:cubicBezTo>
                    <a:pt x="0" y="3"/>
                    <a:pt x="1" y="5"/>
                    <a:pt x="2" y="8"/>
                  </a:cubicBezTo>
                  <a:cubicBezTo>
                    <a:pt x="4" y="9"/>
                    <a:pt x="5" y="10"/>
                    <a:pt x="5" y="11"/>
                  </a:cubicBezTo>
                  <a:cubicBezTo>
                    <a:pt x="5" y="9"/>
                    <a:pt x="5" y="7"/>
                    <a:pt x="5" y="6"/>
                  </a:cubicBezTo>
                  <a:lnTo>
                    <a:pt x="5" y="5"/>
                  </a:ln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339" name="Freeform 1767">
              <a:extLst>
                <a:ext uri="{FF2B5EF4-FFF2-40B4-BE49-F238E27FC236}">
                  <a16:creationId xmlns:a16="http://schemas.microsoft.com/office/drawing/2014/main" id="{80155F4C-6E05-4358-81BF-0CE658159307}"/>
                </a:ext>
              </a:extLst>
            </p:cNvPr>
            <p:cNvSpPr>
              <a:spLocks/>
            </p:cNvSpPr>
            <p:nvPr userDrawn="1"/>
          </p:nvSpPr>
          <p:spPr bwMode="auto">
            <a:xfrm>
              <a:off x="367" y="213"/>
              <a:ext cx="5" cy="1"/>
            </a:xfrm>
            <a:custGeom>
              <a:avLst/>
              <a:gdLst>
                <a:gd name="T0" fmla="*/ 0 w 10"/>
                <a:gd name="T1" fmla="*/ 1 h 3"/>
                <a:gd name="T2" fmla="*/ 0 w 10"/>
                <a:gd name="T3" fmla="*/ 1 h 3"/>
                <a:gd name="T4" fmla="*/ 3 w 10"/>
                <a:gd name="T5" fmla="*/ 3 h 3"/>
                <a:gd name="T6" fmla="*/ 10 w 10"/>
                <a:gd name="T7" fmla="*/ 3 h 3"/>
                <a:gd name="T8" fmla="*/ 10 w 10"/>
                <a:gd name="T9" fmla="*/ 3 h 3"/>
                <a:gd name="T10" fmla="*/ 0 w 10"/>
                <a:gd name="T11" fmla="*/ 1 h 3"/>
              </a:gdLst>
              <a:ahLst/>
              <a:cxnLst>
                <a:cxn ang="0">
                  <a:pos x="T0" y="T1"/>
                </a:cxn>
                <a:cxn ang="0">
                  <a:pos x="T2" y="T3"/>
                </a:cxn>
                <a:cxn ang="0">
                  <a:pos x="T4" y="T5"/>
                </a:cxn>
                <a:cxn ang="0">
                  <a:pos x="T6" y="T7"/>
                </a:cxn>
                <a:cxn ang="0">
                  <a:pos x="T8" y="T9"/>
                </a:cxn>
                <a:cxn ang="0">
                  <a:pos x="T10" y="T11"/>
                </a:cxn>
              </a:cxnLst>
              <a:rect l="0" t="0" r="r" b="b"/>
              <a:pathLst>
                <a:path w="10" h="3">
                  <a:moveTo>
                    <a:pt x="0" y="1"/>
                  </a:moveTo>
                  <a:lnTo>
                    <a:pt x="0" y="1"/>
                  </a:lnTo>
                  <a:cubicBezTo>
                    <a:pt x="1" y="2"/>
                    <a:pt x="2" y="3"/>
                    <a:pt x="3" y="3"/>
                  </a:cubicBezTo>
                  <a:cubicBezTo>
                    <a:pt x="5" y="3"/>
                    <a:pt x="7" y="3"/>
                    <a:pt x="10" y="3"/>
                  </a:cubicBezTo>
                  <a:lnTo>
                    <a:pt x="10" y="3"/>
                  </a:lnTo>
                  <a:cubicBezTo>
                    <a:pt x="7" y="1"/>
                    <a:pt x="3" y="0"/>
                    <a:pt x="0" y="1"/>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340" name="Freeform 1768">
              <a:extLst>
                <a:ext uri="{FF2B5EF4-FFF2-40B4-BE49-F238E27FC236}">
                  <a16:creationId xmlns:a16="http://schemas.microsoft.com/office/drawing/2014/main" id="{3B01ED8B-BF4B-4E19-9A81-3C885F62A92C}"/>
                </a:ext>
              </a:extLst>
            </p:cNvPr>
            <p:cNvSpPr>
              <a:spLocks/>
            </p:cNvSpPr>
            <p:nvPr userDrawn="1"/>
          </p:nvSpPr>
          <p:spPr bwMode="auto">
            <a:xfrm>
              <a:off x="369" y="211"/>
              <a:ext cx="4" cy="3"/>
            </a:xfrm>
            <a:custGeom>
              <a:avLst/>
              <a:gdLst>
                <a:gd name="T0" fmla="*/ 0 w 10"/>
                <a:gd name="T1" fmla="*/ 0 h 7"/>
                <a:gd name="T2" fmla="*/ 0 w 10"/>
                <a:gd name="T3" fmla="*/ 0 h 7"/>
                <a:gd name="T4" fmla="*/ 10 w 10"/>
                <a:gd name="T5" fmla="*/ 7 h 7"/>
                <a:gd name="T6" fmla="*/ 0 w 10"/>
                <a:gd name="T7" fmla="*/ 0 h 7"/>
              </a:gdLst>
              <a:ahLst/>
              <a:cxnLst>
                <a:cxn ang="0">
                  <a:pos x="T0" y="T1"/>
                </a:cxn>
                <a:cxn ang="0">
                  <a:pos x="T2" y="T3"/>
                </a:cxn>
                <a:cxn ang="0">
                  <a:pos x="T4" y="T5"/>
                </a:cxn>
                <a:cxn ang="0">
                  <a:pos x="T6" y="T7"/>
                </a:cxn>
              </a:cxnLst>
              <a:rect l="0" t="0" r="r" b="b"/>
              <a:pathLst>
                <a:path w="10" h="7">
                  <a:moveTo>
                    <a:pt x="0" y="0"/>
                  </a:moveTo>
                  <a:lnTo>
                    <a:pt x="0" y="0"/>
                  </a:lnTo>
                  <a:cubicBezTo>
                    <a:pt x="2" y="3"/>
                    <a:pt x="6" y="6"/>
                    <a:pt x="10" y="7"/>
                  </a:cubicBezTo>
                  <a:cubicBezTo>
                    <a:pt x="8" y="3"/>
                    <a:pt x="4" y="0"/>
                    <a:pt x="0" y="0"/>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341" name="Freeform 1769">
              <a:extLst>
                <a:ext uri="{FF2B5EF4-FFF2-40B4-BE49-F238E27FC236}">
                  <a16:creationId xmlns:a16="http://schemas.microsoft.com/office/drawing/2014/main" id="{89BAD87D-9C7A-4F1A-8F25-64B1E1305B15}"/>
                </a:ext>
              </a:extLst>
            </p:cNvPr>
            <p:cNvSpPr>
              <a:spLocks/>
            </p:cNvSpPr>
            <p:nvPr userDrawn="1"/>
          </p:nvSpPr>
          <p:spPr bwMode="auto">
            <a:xfrm>
              <a:off x="375" y="208"/>
              <a:ext cx="0" cy="1"/>
            </a:xfrm>
            <a:custGeom>
              <a:avLst/>
              <a:gdLst>
                <a:gd name="T0" fmla="*/ 2 h 2"/>
                <a:gd name="T1" fmla="*/ 2 h 2"/>
                <a:gd name="T2" fmla="*/ 0 h 2"/>
                <a:gd name="T3" fmla="*/ 0 h 2"/>
                <a:gd name="T4" fmla="*/ 2 h 2"/>
              </a:gdLst>
              <a:ahLst/>
              <a:cxnLst>
                <a:cxn ang="0">
                  <a:pos x="0" y="T0"/>
                </a:cxn>
                <a:cxn ang="0">
                  <a:pos x="0" y="T1"/>
                </a:cxn>
                <a:cxn ang="0">
                  <a:pos x="0" y="T2"/>
                </a:cxn>
                <a:cxn ang="0">
                  <a:pos x="0" y="T3"/>
                </a:cxn>
                <a:cxn ang="0">
                  <a:pos x="0" y="T4"/>
                </a:cxn>
              </a:cxnLst>
              <a:rect l="0" t="0" r="r" b="b"/>
              <a:pathLst>
                <a:path h="2">
                  <a:moveTo>
                    <a:pt x="0" y="2"/>
                  </a:moveTo>
                  <a:lnTo>
                    <a:pt x="0" y="2"/>
                  </a:lnTo>
                  <a:lnTo>
                    <a:pt x="0" y="0"/>
                  </a:lnTo>
                  <a:lnTo>
                    <a:pt x="0" y="0"/>
                  </a:lnTo>
                  <a:cubicBezTo>
                    <a:pt x="0" y="1"/>
                    <a:pt x="0" y="1"/>
                    <a:pt x="0" y="2"/>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342" name="Freeform 1770">
              <a:extLst>
                <a:ext uri="{FF2B5EF4-FFF2-40B4-BE49-F238E27FC236}">
                  <a16:creationId xmlns:a16="http://schemas.microsoft.com/office/drawing/2014/main" id="{77F6373E-679A-4A75-8C1E-FF386C56709A}"/>
                </a:ext>
              </a:extLst>
            </p:cNvPr>
            <p:cNvSpPr>
              <a:spLocks/>
            </p:cNvSpPr>
            <p:nvPr userDrawn="1"/>
          </p:nvSpPr>
          <p:spPr bwMode="auto">
            <a:xfrm>
              <a:off x="384" y="208"/>
              <a:ext cx="2" cy="2"/>
            </a:xfrm>
            <a:custGeom>
              <a:avLst/>
              <a:gdLst>
                <a:gd name="T0" fmla="*/ 2 w 3"/>
                <a:gd name="T1" fmla="*/ 2 h 5"/>
                <a:gd name="T2" fmla="*/ 2 w 3"/>
                <a:gd name="T3" fmla="*/ 2 h 5"/>
                <a:gd name="T4" fmla="*/ 3 w 3"/>
                <a:gd name="T5" fmla="*/ 1 h 5"/>
                <a:gd name="T6" fmla="*/ 3 w 3"/>
                <a:gd name="T7" fmla="*/ 0 h 5"/>
                <a:gd name="T8" fmla="*/ 0 w 3"/>
                <a:gd name="T9" fmla="*/ 3 h 5"/>
                <a:gd name="T10" fmla="*/ 1 w 3"/>
                <a:gd name="T11" fmla="*/ 5 h 5"/>
                <a:gd name="T12" fmla="*/ 2 w 3"/>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3" h="5">
                  <a:moveTo>
                    <a:pt x="2" y="2"/>
                  </a:moveTo>
                  <a:lnTo>
                    <a:pt x="2" y="2"/>
                  </a:lnTo>
                  <a:cubicBezTo>
                    <a:pt x="3" y="1"/>
                    <a:pt x="3" y="1"/>
                    <a:pt x="3" y="1"/>
                  </a:cubicBezTo>
                  <a:lnTo>
                    <a:pt x="3" y="0"/>
                  </a:lnTo>
                  <a:cubicBezTo>
                    <a:pt x="2" y="1"/>
                    <a:pt x="1" y="2"/>
                    <a:pt x="0" y="3"/>
                  </a:cubicBezTo>
                  <a:cubicBezTo>
                    <a:pt x="1" y="4"/>
                    <a:pt x="1" y="4"/>
                    <a:pt x="1" y="5"/>
                  </a:cubicBezTo>
                  <a:cubicBezTo>
                    <a:pt x="2" y="4"/>
                    <a:pt x="2" y="3"/>
                    <a:pt x="2" y="2"/>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343" name="Freeform 1771">
              <a:extLst>
                <a:ext uri="{FF2B5EF4-FFF2-40B4-BE49-F238E27FC236}">
                  <a16:creationId xmlns:a16="http://schemas.microsoft.com/office/drawing/2014/main" id="{3F25B398-007D-4C56-8236-B376C16FE523}"/>
                </a:ext>
              </a:extLst>
            </p:cNvPr>
            <p:cNvSpPr>
              <a:spLocks/>
            </p:cNvSpPr>
            <p:nvPr userDrawn="1"/>
          </p:nvSpPr>
          <p:spPr bwMode="auto">
            <a:xfrm>
              <a:off x="385" y="205"/>
              <a:ext cx="1" cy="2"/>
            </a:xfrm>
            <a:custGeom>
              <a:avLst/>
              <a:gdLst>
                <a:gd name="T0" fmla="*/ 2 w 3"/>
                <a:gd name="T1" fmla="*/ 6 h 6"/>
                <a:gd name="T2" fmla="*/ 2 w 3"/>
                <a:gd name="T3" fmla="*/ 6 h 6"/>
                <a:gd name="T4" fmla="*/ 3 w 3"/>
                <a:gd name="T5" fmla="*/ 2 h 6"/>
                <a:gd name="T6" fmla="*/ 2 w 3"/>
                <a:gd name="T7" fmla="*/ 0 h 6"/>
                <a:gd name="T8" fmla="*/ 0 w 3"/>
                <a:gd name="T9" fmla="*/ 3 h 6"/>
                <a:gd name="T10" fmla="*/ 2 w 3"/>
                <a:gd name="T11" fmla="*/ 6 h 6"/>
                <a:gd name="T12" fmla="*/ 2 w 3"/>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3" h="6">
                  <a:moveTo>
                    <a:pt x="2" y="6"/>
                  </a:moveTo>
                  <a:lnTo>
                    <a:pt x="2" y="6"/>
                  </a:lnTo>
                  <a:cubicBezTo>
                    <a:pt x="3" y="5"/>
                    <a:pt x="3" y="3"/>
                    <a:pt x="3" y="2"/>
                  </a:cubicBezTo>
                  <a:lnTo>
                    <a:pt x="2" y="0"/>
                  </a:lnTo>
                  <a:cubicBezTo>
                    <a:pt x="1" y="1"/>
                    <a:pt x="1" y="2"/>
                    <a:pt x="0" y="3"/>
                  </a:cubicBezTo>
                  <a:cubicBezTo>
                    <a:pt x="0" y="4"/>
                    <a:pt x="1" y="5"/>
                    <a:pt x="2" y="6"/>
                  </a:cubicBezTo>
                  <a:lnTo>
                    <a:pt x="2" y="6"/>
                  </a:ln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344" name="Freeform 1772">
              <a:extLst>
                <a:ext uri="{FF2B5EF4-FFF2-40B4-BE49-F238E27FC236}">
                  <a16:creationId xmlns:a16="http://schemas.microsoft.com/office/drawing/2014/main" id="{2959D837-2E3C-4330-A74A-77215C7D2D1A}"/>
                </a:ext>
              </a:extLst>
            </p:cNvPr>
            <p:cNvSpPr>
              <a:spLocks/>
            </p:cNvSpPr>
            <p:nvPr userDrawn="1"/>
          </p:nvSpPr>
          <p:spPr bwMode="auto">
            <a:xfrm>
              <a:off x="386" y="204"/>
              <a:ext cx="0" cy="1"/>
            </a:xfrm>
            <a:custGeom>
              <a:avLst/>
              <a:gdLst>
                <a:gd name="T0" fmla="*/ 1 w 1"/>
                <a:gd name="T1" fmla="*/ 2 h 2"/>
                <a:gd name="T2" fmla="*/ 1 w 1"/>
                <a:gd name="T3" fmla="*/ 2 h 2"/>
                <a:gd name="T4" fmla="*/ 1 w 1"/>
                <a:gd name="T5" fmla="*/ 0 h 2"/>
                <a:gd name="T6" fmla="*/ 0 w 1"/>
                <a:gd name="T7" fmla="*/ 1 h 2"/>
                <a:gd name="T8" fmla="*/ 1 w 1"/>
                <a:gd name="T9" fmla="*/ 2 h 2"/>
              </a:gdLst>
              <a:ahLst/>
              <a:cxnLst>
                <a:cxn ang="0">
                  <a:pos x="T0" y="T1"/>
                </a:cxn>
                <a:cxn ang="0">
                  <a:pos x="T2" y="T3"/>
                </a:cxn>
                <a:cxn ang="0">
                  <a:pos x="T4" y="T5"/>
                </a:cxn>
                <a:cxn ang="0">
                  <a:pos x="T6" y="T7"/>
                </a:cxn>
                <a:cxn ang="0">
                  <a:pos x="T8" y="T9"/>
                </a:cxn>
              </a:cxnLst>
              <a:rect l="0" t="0" r="r" b="b"/>
              <a:pathLst>
                <a:path w="1" h="2">
                  <a:moveTo>
                    <a:pt x="1" y="2"/>
                  </a:moveTo>
                  <a:lnTo>
                    <a:pt x="1" y="2"/>
                  </a:lnTo>
                  <a:cubicBezTo>
                    <a:pt x="1" y="1"/>
                    <a:pt x="1" y="0"/>
                    <a:pt x="1" y="0"/>
                  </a:cubicBezTo>
                  <a:lnTo>
                    <a:pt x="0" y="1"/>
                  </a:lnTo>
                  <a:lnTo>
                    <a:pt x="1" y="2"/>
                  </a:ln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345" name="Freeform 1773">
              <a:extLst>
                <a:ext uri="{FF2B5EF4-FFF2-40B4-BE49-F238E27FC236}">
                  <a16:creationId xmlns:a16="http://schemas.microsoft.com/office/drawing/2014/main" id="{A16DBB2F-D121-4E70-B095-84E82B284560}"/>
                </a:ext>
              </a:extLst>
            </p:cNvPr>
            <p:cNvSpPr>
              <a:spLocks/>
            </p:cNvSpPr>
            <p:nvPr userDrawn="1"/>
          </p:nvSpPr>
          <p:spPr bwMode="auto">
            <a:xfrm>
              <a:off x="385" y="201"/>
              <a:ext cx="1" cy="3"/>
            </a:xfrm>
            <a:custGeom>
              <a:avLst/>
              <a:gdLst>
                <a:gd name="T0" fmla="*/ 3 w 3"/>
                <a:gd name="T1" fmla="*/ 5 h 6"/>
                <a:gd name="T2" fmla="*/ 3 w 3"/>
                <a:gd name="T3" fmla="*/ 5 h 6"/>
                <a:gd name="T4" fmla="*/ 1 w 3"/>
                <a:gd name="T5" fmla="*/ 0 h 6"/>
                <a:gd name="T6" fmla="*/ 0 w 3"/>
                <a:gd name="T7" fmla="*/ 2 h 6"/>
                <a:gd name="T8" fmla="*/ 2 w 3"/>
                <a:gd name="T9" fmla="*/ 6 h 6"/>
                <a:gd name="T10" fmla="*/ 3 w 3"/>
                <a:gd name="T11" fmla="*/ 5 h 6"/>
              </a:gdLst>
              <a:ahLst/>
              <a:cxnLst>
                <a:cxn ang="0">
                  <a:pos x="T0" y="T1"/>
                </a:cxn>
                <a:cxn ang="0">
                  <a:pos x="T2" y="T3"/>
                </a:cxn>
                <a:cxn ang="0">
                  <a:pos x="T4" y="T5"/>
                </a:cxn>
                <a:cxn ang="0">
                  <a:pos x="T6" y="T7"/>
                </a:cxn>
                <a:cxn ang="0">
                  <a:pos x="T8" y="T9"/>
                </a:cxn>
                <a:cxn ang="0">
                  <a:pos x="T10" y="T11"/>
                </a:cxn>
              </a:cxnLst>
              <a:rect l="0" t="0" r="r" b="b"/>
              <a:pathLst>
                <a:path w="3" h="6">
                  <a:moveTo>
                    <a:pt x="3" y="5"/>
                  </a:moveTo>
                  <a:lnTo>
                    <a:pt x="3" y="5"/>
                  </a:lnTo>
                  <a:cubicBezTo>
                    <a:pt x="3" y="3"/>
                    <a:pt x="2" y="2"/>
                    <a:pt x="1" y="0"/>
                  </a:cubicBezTo>
                  <a:cubicBezTo>
                    <a:pt x="0" y="1"/>
                    <a:pt x="0" y="1"/>
                    <a:pt x="0" y="2"/>
                  </a:cubicBezTo>
                  <a:cubicBezTo>
                    <a:pt x="1" y="3"/>
                    <a:pt x="1" y="4"/>
                    <a:pt x="2" y="6"/>
                  </a:cubicBezTo>
                  <a:lnTo>
                    <a:pt x="3" y="5"/>
                  </a:ln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346" name="Freeform 1774">
              <a:extLst>
                <a:ext uri="{FF2B5EF4-FFF2-40B4-BE49-F238E27FC236}">
                  <a16:creationId xmlns:a16="http://schemas.microsoft.com/office/drawing/2014/main" id="{D792EF30-54C5-4DBE-AFED-01C82464A1C8}"/>
                </a:ext>
              </a:extLst>
            </p:cNvPr>
            <p:cNvSpPr>
              <a:spLocks/>
            </p:cNvSpPr>
            <p:nvPr userDrawn="1"/>
          </p:nvSpPr>
          <p:spPr bwMode="auto">
            <a:xfrm>
              <a:off x="383" y="200"/>
              <a:ext cx="2" cy="2"/>
            </a:xfrm>
            <a:custGeom>
              <a:avLst/>
              <a:gdLst>
                <a:gd name="T0" fmla="*/ 4 w 4"/>
                <a:gd name="T1" fmla="*/ 3 h 4"/>
                <a:gd name="T2" fmla="*/ 4 w 4"/>
                <a:gd name="T3" fmla="*/ 3 h 4"/>
                <a:gd name="T4" fmla="*/ 4 w 4"/>
                <a:gd name="T5" fmla="*/ 3 h 4"/>
                <a:gd name="T6" fmla="*/ 1 w 4"/>
                <a:gd name="T7" fmla="*/ 0 h 4"/>
                <a:gd name="T8" fmla="*/ 0 w 4"/>
                <a:gd name="T9" fmla="*/ 1 h 4"/>
                <a:gd name="T10" fmla="*/ 3 w 4"/>
                <a:gd name="T11" fmla="*/ 4 h 4"/>
                <a:gd name="T12" fmla="*/ 4 w 4"/>
                <a:gd name="T13" fmla="*/ 3 h 4"/>
              </a:gdLst>
              <a:ahLst/>
              <a:cxnLst>
                <a:cxn ang="0">
                  <a:pos x="T0" y="T1"/>
                </a:cxn>
                <a:cxn ang="0">
                  <a:pos x="T2" y="T3"/>
                </a:cxn>
                <a:cxn ang="0">
                  <a:pos x="T4" y="T5"/>
                </a:cxn>
                <a:cxn ang="0">
                  <a:pos x="T6" y="T7"/>
                </a:cxn>
                <a:cxn ang="0">
                  <a:pos x="T8" y="T9"/>
                </a:cxn>
                <a:cxn ang="0">
                  <a:pos x="T10" y="T11"/>
                </a:cxn>
                <a:cxn ang="0">
                  <a:pos x="T12" y="T13"/>
                </a:cxn>
              </a:cxnLst>
              <a:rect l="0" t="0" r="r" b="b"/>
              <a:pathLst>
                <a:path w="4" h="4">
                  <a:moveTo>
                    <a:pt x="4" y="3"/>
                  </a:moveTo>
                  <a:lnTo>
                    <a:pt x="4" y="3"/>
                  </a:lnTo>
                  <a:lnTo>
                    <a:pt x="4" y="3"/>
                  </a:lnTo>
                  <a:cubicBezTo>
                    <a:pt x="3" y="2"/>
                    <a:pt x="2" y="1"/>
                    <a:pt x="1" y="0"/>
                  </a:cubicBezTo>
                  <a:lnTo>
                    <a:pt x="0" y="1"/>
                  </a:lnTo>
                  <a:cubicBezTo>
                    <a:pt x="2" y="2"/>
                    <a:pt x="3" y="3"/>
                    <a:pt x="3" y="4"/>
                  </a:cubicBezTo>
                  <a:lnTo>
                    <a:pt x="4" y="3"/>
                  </a:ln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347" name="Rectangle 1775">
              <a:extLst>
                <a:ext uri="{FF2B5EF4-FFF2-40B4-BE49-F238E27FC236}">
                  <a16:creationId xmlns:a16="http://schemas.microsoft.com/office/drawing/2014/main" id="{0F631248-B8B4-4B31-A683-7EEEED4C6BAB}"/>
                </a:ext>
              </a:extLst>
            </p:cNvPr>
            <p:cNvSpPr>
              <a:spLocks noChangeArrowheads="1"/>
            </p:cNvSpPr>
            <p:nvPr userDrawn="1"/>
          </p:nvSpPr>
          <p:spPr bwMode="auto">
            <a:xfrm>
              <a:off x="383" y="200"/>
              <a:ext cx="1" cy="1"/>
            </a:xfrm>
            <a:prstGeom prst="rect">
              <a:avLst/>
            </a:prstGeom>
            <a:solidFill>
              <a:srgbClr val="D5A03C"/>
            </a:solidFill>
            <a:ln w="0">
              <a:noFill/>
              <a:prstDash val="solid"/>
              <a:miter lim="800000"/>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348" name="Freeform 1776">
              <a:extLst>
                <a:ext uri="{FF2B5EF4-FFF2-40B4-BE49-F238E27FC236}">
                  <a16:creationId xmlns:a16="http://schemas.microsoft.com/office/drawing/2014/main" id="{06871A05-7E92-464A-A127-4D1759FC6C94}"/>
                </a:ext>
              </a:extLst>
            </p:cNvPr>
            <p:cNvSpPr>
              <a:spLocks/>
            </p:cNvSpPr>
            <p:nvPr userDrawn="1"/>
          </p:nvSpPr>
          <p:spPr bwMode="auto">
            <a:xfrm>
              <a:off x="381" y="199"/>
              <a:ext cx="2" cy="3"/>
            </a:xfrm>
            <a:custGeom>
              <a:avLst/>
              <a:gdLst>
                <a:gd name="T0" fmla="*/ 3 w 5"/>
                <a:gd name="T1" fmla="*/ 1 h 6"/>
                <a:gd name="T2" fmla="*/ 3 w 5"/>
                <a:gd name="T3" fmla="*/ 1 h 6"/>
                <a:gd name="T4" fmla="*/ 2 w 5"/>
                <a:gd name="T5" fmla="*/ 0 h 6"/>
                <a:gd name="T6" fmla="*/ 0 w 5"/>
                <a:gd name="T7" fmla="*/ 3 h 6"/>
                <a:gd name="T8" fmla="*/ 2 w 5"/>
                <a:gd name="T9" fmla="*/ 6 h 6"/>
                <a:gd name="T10" fmla="*/ 5 w 5"/>
                <a:gd name="T11" fmla="*/ 3 h 6"/>
                <a:gd name="T12" fmla="*/ 3 w 5"/>
                <a:gd name="T13" fmla="*/ 1 h 6"/>
              </a:gdLst>
              <a:ahLst/>
              <a:cxnLst>
                <a:cxn ang="0">
                  <a:pos x="T0" y="T1"/>
                </a:cxn>
                <a:cxn ang="0">
                  <a:pos x="T2" y="T3"/>
                </a:cxn>
                <a:cxn ang="0">
                  <a:pos x="T4" y="T5"/>
                </a:cxn>
                <a:cxn ang="0">
                  <a:pos x="T6" y="T7"/>
                </a:cxn>
                <a:cxn ang="0">
                  <a:pos x="T8" y="T9"/>
                </a:cxn>
                <a:cxn ang="0">
                  <a:pos x="T10" y="T11"/>
                </a:cxn>
                <a:cxn ang="0">
                  <a:pos x="T12" y="T13"/>
                </a:cxn>
              </a:cxnLst>
              <a:rect l="0" t="0" r="r" b="b"/>
              <a:pathLst>
                <a:path w="5" h="6">
                  <a:moveTo>
                    <a:pt x="3" y="1"/>
                  </a:moveTo>
                  <a:lnTo>
                    <a:pt x="3" y="1"/>
                  </a:lnTo>
                  <a:cubicBezTo>
                    <a:pt x="3" y="1"/>
                    <a:pt x="2" y="1"/>
                    <a:pt x="2" y="0"/>
                  </a:cubicBezTo>
                  <a:cubicBezTo>
                    <a:pt x="1" y="1"/>
                    <a:pt x="0" y="2"/>
                    <a:pt x="0" y="3"/>
                  </a:cubicBezTo>
                  <a:cubicBezTo>
                    <a:pt x="0" y="4"/>
                    <a:pt x="1" y="5"/>
                    <a:pt x="2" y="6"/>
                  </a:cubicBezTo>
                  <a:cubicBezTo>
                    <a:pt x="3" y="5"/>
                    <a:pt x="4" y="4"/>
                    <a:pt x="5" y="3"/>
                  </a:cubicBezTo>
                  <a:cubicBezTo>
                    <a:pt x="4" y="2"/>
                    <a:pt x="4" y="2"/>
                    <a:pt x="3" y="1"/>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349" name="Freeform 1777">
              <a:extLst>
                <a:ext uri="{FF2B5EF4-FFF2-40B4-BE49-F238E27FC236}">
                  <a16:creationId xmlns:a16="http://schemas.microsoft.com/office/drawing/2014/main" id="{41D5E9C7-43D9-42B2-9B9C-7A09DB60CBB6}"/>
                </a:ext>
              </a:extLst>
            </p:cNvPr>
            <p:cNvSpPr>
              <a:spLocks/>
            </p:cNvSpPr>
            <p:nvPr userDrawn="1"/>
          </p:nvSpPr>
          <p:spPr bwMode="auto">
            <a:xfrm>
              <a:off x="380" y="199"/>
              <a:ext cx="1" cy="1"/>
            </a:xfrm>
            <a:custGeom>
              <a:avLst/>
              <a:gdLst>
                <a:gd name="T0" fmla="*/ 4 w 4"/>
                <a:gd name="T1" fmla="*/ 1 h 4"/>
                <a:gd name="T2" fmla="*/ 4 w 4"/>
                <a:gd name="T3" fmla="*/ 1 h 4"/>
                <a:gd name="T4" fmla="*/ 0 w 4"/>
                <a:gd name="T5" fmla="*/ 0 h 4"/>
                <a:gd name="T6" fmla="*/ 0 w 4"/>
                <a:gd name="T7" fmla="*/ 1 h 4"/>
                <a:gd name="T8" fmla="*/ 2 w 4"/>
                <a:gd name="T9" fmla="*/ 4 h 4"/>
                <a:gd name="T10" fmla="*/ 4 w 4"/>
                <a:gd name="T11" fmla="*/ 1 h 4"/>
              </a:gdLst>
              <a:ahLst/>
              <a:cxnLst>
                <a:cxn ang="0">
                  <a:pos x="T0" y="T1"/>
                </a:cxn>
                <a:cxn ang="0">
                  <a:pos x="T2" y="T3"/>
                </a:cxn>
                <a:cxn ang="0">
                  <a:pos x="T4" y="T5"/>
                </a:cxn>
                <a:cxn ang="0">
                  <a:pos x="T6" y="T7"/>
                </a:cxn>
                <a:cxn ang="0">
                  <a:pos x="T8" y="T9"/>
                </a:cxn>
                <a:cxn ang="0">
                  <a:pos x="T10" y="T11"/>
                </a:cxn>
              </a:cxnLst>
              <a:rect l="0" t="0" r="r" b="b"/>
              <a:pathLst>
                <a:path w="4" h="4">
                  <a:moveTo>
                    <a:pt x="4" y="1"/>
                  </a:moveTo>
                  <a:lnTo>
                    <a:pt x="4" y="1"/>
                  </a:lnTo>
                  <a:cubicBezTo>
                    <a:pt x="3" y="1"/>
                    <a:pt x="1" y="0"/>
                    <a:pt x="0" y="0"/>
                  </a:cubicBezTo>
                  <a:lnTo>
                    <a:pt x="0" y="1"/>
                  </a:lnTo>
                  <a:cubicBezTo>
                    <a:pt x="1" y="2"/>
                    <a:pt x="1" y="3"/>
                    <a:pt x="2" y="4"/>
                  </a:cubicBezTo>
                  <a:cubicBezTo>
                    <a:pt x="3" y="3"/>
                    <a:pt x="4" y="2"/>
                    <a:pt x="4" y="1"/>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350" name="Freeform 1778">
              <a:extLst>
                <a:ext uri="{FF2B5EF4-FFF2-40B4-BE49-F238E27FC236}">
                  <a16:creationId xmlns:a16="http://schemas.microsoft.com/office/drawing/2014/main" id="{94EE39F1-9123-4B59-8E3A-5AD9AF4A0B61}"/>
                </a:ext>
              </a:extLst>
            </p:cNvPr>
            <p:cNvSpPr>
              <a:spLocks/>
            </p:cNvSpPr>
            <p:nvPr userDrawn="1"/>
          </p:nvSpPr>
          <p:spPr bwMode="auto">
            <a:xfrm>
              <a:off x="379" y="200"/>
              <a:ext cx="1" cy="2"/>
            </a:xfrm>
            <a:custGeom>
              <a:avLst/>
              <a:gdLst>
                <a:gd name="T0" fmla="*/ 1 w 3"/>
                <a:gd name="T1" fmla="*/ 0 h 6"/>
                <a:gd name="T2" fmla="*/ 1 w 3"/>
                <a:gd name="T3" fmla="*/ 0 h 6"/>
                <a:gd name="T4" fmla="*/ 0 w 3"/>
                <a:gd name="T5" fmla="*/ 5 h 6"/>
                <a:gd name="T6" fmla="*/ 0 w 3"/>
                <a:gd name="T7" fmla="*/ 6 h 6"/>
                <a:gd name="T8" fmla="*/ 3 w 3"/>
                <a:gd name="T9" fmla="*/ 2 h 6"/>
                <a:gd name="T10" fmla="*/ 1 w 3"/>
                <a:gd name="T11" fmla="*/ 0 h 6"/>
              </a:gdLst>
              <a:ahLst/>
              <a:cxnLst>
                <a:cxn ang="0">
                  <a:pos x="T0" y="T1"/>
                </a:cxn>
                <a:cxn ang="0">
                  <a:pos x="T2" y="T3"/>
                </a:cxn>
                <a:cxn ang="0">
                  <a:pos x="T4" y="T5"/>
                </a:cxn>
                <a:cxn ang="0">
                  <a:pos x="T6" y="T7"/>
                </a:cxn>
                <a:cxn ang="0">
                  <a:pos x="T8" y="T9"/>
                </a:cxn>
                <a:cxn ang="0">
                  <a:pos x="T10" y="T11"/>
                </a:cxn>
              </a:cxnLst>
              <a:rect l="0" t="0" r="r" b="b"/>
              <a:pathLst>
                <a:path w="3" h="6">
                  <a:moveTo>
                    <a:pt x="1" y="0"/>
                  </a:moveTo>
                  <a:lnTo>
                    <a:pt x="1" y="0"/>
                  </a:lnTo>
                  <a:lnTo>
                    <a:pt x="0" y="5"/>
                  </a:lnTo>
                  <a:lnTo>
                    <a:pt x="0" y="6"/>
                  </a:lnTo>
                  <a:cubicBezTo>
                    <a:pt x="1" y="5"/>
                    <a:pt x="2" y="3"/>
                    <a:pt x="3" y="2"/>
                  </a:cubicBezTo>
                  <a:cubicBezTo>
                    <a:pt x="2" y="2"/>
                    <a:pt x="1" y="1"/>
                    <a:pt x="1" y="0"/>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351" name="Freeform 1779">
              <a:extLst>
                <a:ext uri="{FF2B5EF4-FFF2-40B4-BE49-F238E27FC236}">
                  <a16:creationId xmlns:a16="http://schemas.microsoft.com/office/drawing/2014/main" id="{B351FB38-9F94-49B0-B07C-F25B15EFF43D}"/>
                </a:ext>
              </a:extLst>
            </p:cNvPr>
            <p:cNvSpPr>
              <a:spLocks/>
            </p:cNvSpPr>
            <p:nvPr userDrawn="1"/>
          </p:nvSpPr>
          <p:spPr bwMode="auto">
            <a:xfrm>
              <a:off x="379" y="202"/>
              <a:ext cx="0" cy="1"/>
            </a:xfrm>
            <a:custGeom>
              <a:avLst/>
              <a:gdLst>
                <a:gd name="T0" fmla="*/ 0 w 1"/>
                <a:gd name="T1" fmla="*/ 0 h 1"/>
                <a:gd name="T2" fmla="*/ 0 w 1"/>
                <a:gd name="T3" fmla="*/ 0 h 1"/>
                <a:gd name="T4" fmla="*/ 0 w 1"/>
                <a:gd name="T5" fmla="*/ 1 h 1"/>
                <a:gd name="T6" fmla="*/ 1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lnTo>
                    <a:pt x="0" y="0"/>
                  </a:lnTo>
                  <a:lnTo>
                    <a:pt x="0" y="1"/>
                  </a:lnTo>
                  <a:lnTo>
                    <a:pt x="1" y="0"/>
                  </a:lnTo>
                  <a:lnTo>
                    <a:pt x="0" y="0"/>
                  </a:ln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352" name="Freeform 1780">
              <a:extLst>
                <a:ext uri="{FF2B5EF4-FFF2-40B4-BE49-F238E27FC236}">
                  <a16:creationId xmlns:a16="http://schemas.microsoft.com/office/drawing/2014/main" id="{2AB1E0F2-D251-4F09-A078-EB3C167A1A20}"/>
                </a:ext>
              </a:extLst>
            </p:cNvPr>
            <p:cNvSpPr>
              <a:spLocks/>
            </p:cNvSpPr>
            <p:nvPr userDrawn="1"/>
          </p:nvSpPr>
          <p:spPr bwMode="auto">
            <a:xfrm>
              <a:off x="378" y="203"/>
              <a:ext cx="2" cy="2"/>
            </a:xfrm>
            <a:custGeom>
              <a:avLst/>
              <a:gdLst>
                <a:gd name="T0" fmla="*/ 1 w 5"/>
                <a:gd name="T1" fmla="*/ 1 h 6"/>
                <a:gd name="T2" fmla="*/ 1 w 5"/>
                <a:gd name="T3" fmla="*/ 1 h 6"/>
                <a:gd name="T4" fmla="*/ 0 w 5"/>
                <a:gd name="T5" fmla="*/ 3 h 6"/>
                <a:gd name="T6" fmla="*/ 3 w 5"/>
                <a:gd name="T7" fmla="*/ 6 h 6"/>
                <a:gd name="T8" fmla="*/ 5 w 5"/>
                <a:gd name="T9" fmla="*/ 3 h 6"/>
                <a:gd name="T10" fmla="*/ 2 w 5"/>
                <a:gd name="T11" fmla="*/ 0 h 6"/>
                <a:gd name="T12" fmla="*/ 1 w 5"/>
                <a:gd name="T13" fmla="*/ 1 h 6"/>
              </a:gdLst>
              <a:ahLst/>
              <a:cxnLst>
                <a:cxn ang="0">
                  <a:pos x="T0" y="T1"/>
                </a:cxn>
                <a:cxn ang="0">
                  <a:pos x="T2" y="T3"/>
                </a:cxn>
                <a:cxn ang="0">
                  <a:pos x="T4" y="T5"/>
                </a:cxn>
                <a:cxn ang="0">
                  <a:pos x="T6" y="T7"/>
                </a:cxn>
                <a:cxn ang="0">
                  <a:pos x="T8" y="T9"/>
                </a:cxn>
                <a:cxn ang="0">
                  <a:pos x="T10" y="T11"/>
                </a:cxn>
                <a:cxn ang="0">
                  <a:pos x="T12" y="T13"/>
                </a:cxn>
              </a:cxnLst>
              <a:rect l="0" t="0" r="r" b="b"/>
              <a:pathLst>
                <a:path w="5" h="6">
                  <a:moveTo>
                    <a:pt x="1" y="1"/>
                  </a:moveTo>
                  <a:lnTo>
                    <a:pt x="1" y="1"/>
                  </a:lnTo>
                  <a:lnTo>
                    <a:pt x="0" y="3"/>
                  </a:lnTo>
                  <a:cubicBezTo>
                    <a:pt x="1" y="4"/>
                    <a:pt x="2" y="5"/>
                    <a:pt x="3" y="6"/>
                  </a:cubicBezTo>
                  <a:cubicBezTo>
                    <a:pt x="3" y="5"/>
                    <a:pt x="4" y="4"/>
                    <a:pt x="5" y="3"/>
                  </a:cubicBezTo>
                  <a:cubicBezTo>
                    <a:pt x="4" y="2"/>
                    <a:pt x="3" y="1"/>
                    <a:pt x="2" y="0"/>
                  </a:cubicBezTo>
                  <a:cubicBezTo>
                    <a:pt x="2" y="0"/>
                    <a:pt x="1" y="1"/>
                    <a:pt x="1" y="1"/>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353" name="Freeform 1781">
              <a:extLst>
                <a:ext uri="{FF2B5EF4-FFF2-40B4-BE49-F238E27FC236}">
                  <a16:creationId xmlns:a16="http://schemas.microsoft.com/office/drawing/2014/main" id="{433E5B65-E5EA-4016-9088-8C94DD56AE3A}"/>
                </a:ext>
              </a:extLst>
            </p:cNvPr>
            <p:cNvSpPr>
              <a:spLocks/>
            </p:cNvSpPr>
            <p:nvPr userDrawn="1"/>
          </p:nvSpPr>
          <p:spPr bwMode="auto">
            <a:xfrm>
              <a:off x="378" y="205"/>
              <a:ext cx="1" cy="2"/>
            </a:xfrm>
            <a:custGeom>
              <a:avLst/>
              <a:gdLst>
                <a:gd name="T0" fmla="*/ 1 w 3"/>
                <a:gd name="T1" fmla="*/ 0 h 5"/>
                <a:gd name="T2" fmla="*/ 1 w 3"/>
                <a:gd name="T3" fmla="*/ 0 h 5"/>
                <a:gd name="T4" fmla="*/ 0 w 3"/>
                <a:gd name="T5" fmla="*/ 5 h 5"/>
                <a:gd name="T6" fmla="*/ 3 w 3"/>
                <a:gd name="T7" fmla="*/ 2 h 5"/>
                <a:gd name="T8" fmla="*/ 1 w 3"/>
                <a:gd name="T9" fmla="*/ 0 h 5"/>
              </a:gdLst>
              <a:ahLst/>
              <a:cxnLst>
                <a:cxn ang="0">
                  <a:pos x="T0" y="T1"/>
                </a:cxn>
                <a:cxn ang="0">
                  <a:pos x="T2" y="T3"/>
                </a:cxn>
                <a:cxn ang="0">
                  <a:pos x="T4" y="T5"/>
                </a:cxn>
                <a:cxn ang="0">
                  <a:pos x="T6" y="T7"/>
                </a:cxn>
                <a:cxn ang="0">
                  <a:pos x="T8" y="T9"/>
                </a:cxn>
              </a:cxnLst>
              <a:rect l="0" t="0" r="r" b="b"/>
              <a:pathLst>
                <a:path w="3" h="5">
                  <a:moveTo>
                    <a:pt x="1" y="0"/>
                  </a:moveTo>
                  <a:lnTo>
                    <a:pt x="1" y="0"/>
                  </a:lnTo>
                  <a:lnTo>
                    <a:pt x="0" y="5"/>
                  </a:lnTo>
                  <a:cubicBezTo>
                    <a:pt x="1" y="4"/>
                    <a:pt x="2" y="3"/>
                    <a:pt x="3" y="2"/>
                  </a:cubicBezTo>
                  <a:cubicBezTo>
                    <a:pt x="3" y="1"/>
                    <a:pt x="2" y="1"/>
                    <a:pt x="1" y="0"/>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354" name="Freeform 1782">
              <a:extLst>
                <a:ext uri="{FF2B5EF4-FFF2-40B4-BE49-F238E27FC236}">
                  <a16:creationId xmlns:a16="http://schemas.microsoft.com/office/drawing/2014/main" id="{89D0A380-66CA-431F-A30B-3AD7BE65B44B}"/>
                </a:ext>
              </a:extLst>
            </p:cNvPr>
            <p:cNvSpPr>
              <a:spLocks/>
            </p:cNvSpPr>
            <p:nvPr userDrawn="1"/>
          </p:nvSpPr>
          <p:spPr bwMode="auto">
            <a:xfrm>
              <a:off x="377" y="207"/>
              <a:ext cx="2" cy="3"/>
            </a:xfrm>
            <a:custGeom>
              <a:avLst/>
              <a:gdLst>
                <a:gd name="T0" fmla="*/ 1 w 4"/>
                <a:gd name="T1" fmla="*/ 0 h 5"/>
                <a:gd name="T2" fmla="*/ 1 w 4"/>
                <a:gd name="T3" fmla="*/ 0 h 5"/>
                <a:gd name="T4" fmla="*/ 0 w 4"/>
                <a:gd name="T5" fmla="*/ 4 h 5"/>
                <a:gd name="T6" fmla="*/ 1 w 4"/>
                <a:gd name="T7" fmla="*/ 4 h 5"/>
                <a:gd name="T8" fmla="*/ 1 w 4"/>
                <a:gd name="T9" fmla="*/ 4 h 5"/>
                <a:gd name="T10" fmla="*/ 1 w 4"/>
                <a:gd name="T11" fmla="*/ 5 h 5"/>
                <a:gd name="T12" fmla="*/ 4 w 4"/>
                <a:gd name="T13" fmla="*/ 2 h 5"/>
                <a:gd name="T14" fmla="*/ 1 w 4"/>
                <a:gd name="T15" fmla="*/ 0 h 5"/>
                <a:gd name="T16" fmla="*/ 1 w 4"/>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5">
                  <a:moveTo>
                    <a:pt x="1" y="0"/>
                  </a:moveTo>
                  <a:lnTo>
                    <a:pt x="1" y="0"/>
                  </a:lnTo>
                  <a:lnTo>
                    <a:pt x="0" y="4"/>
                  </a:lnTo>
                  <a:lnTo>
                    <a:pt x="1" y="4"/>
                  </a:lnTo>
                  <a:lnTo>
                    <a:pt x="1" y="4"/>
                  </a:lnTo>
                  <a:lnTo>
                    <a:pt x="1" y="5"/>
                  </a:lnTo>
                  <a:cubicBezTo>
                    <a:pt x="2" y="4"/>
                    <a:pt x="3" y="3"/>
                    <a:pt x="4" y="2"/>
                  </a:cubicBezTo>
                  <a:cubicBezTo>
                    <a:pt x="3" y="1"/>
                    <a:pt x="2" y="0"/>
                    <a:pt x="1" y="0"/>
                  </a:cubicBezTo>
                  <a:lnTo>
                    <a:pt x="1" y="0"/>
                  </a:ln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355" name="Freeform 1783">
              <a:extLst>
                <a:ext uri="{FF2B5EF4-FFF2-40B4-BE49-F238E27FC236}">
                  <a16:creationId xmlns:a16="http://schemas.microsoft.com/office/drawing/2014/main" id="{C6D2051B-9FD2-470C-9B47-EE71C22B6BB3}"/>
                </a:ext>
              </a:extLst>
            </p:cNvPr>
            <p:cNvSpPr>
              <a:spLocks/>
            </p:cNvSpPr>
            <p:nvPr userDrawn="1"/>
          </p:nvSpPr>
          <p:spPr bwMode="auto">
            <a:xfrm>
              <a:off x="378" y="210"/>
              <a:ext cx="0" cy="0"/>
            </a:xfrm>
            <a:custGeom>
              <a:avLst/>
              <a:gdLst>
                <a:gd name="T0" fmla="*/ 1 w 1"/>
                <a:gd name="T1" fmla="*/ 1 h 2"/>
                <a:gd name="T2" fmla="*/ 1 w 1"/>
                <a:gd name="T3" fmla="*/ 1 h 2"/>
                <a:gd name="T4" fmla="*/ 0 w 1"/>
                <a:gd name="T5" fmla="*/ 0 h 2"/>
                <a:gd name="T6" fmla="*/ 0 w 1"/>
                <a:gd name="T7" fmla="*/ 2 h 2"/>
                <a:gd name="T8" fmla="*/ 1 w 1"/>
                <a:gd name="T9" fmla="*/ 1 h 2"/>
              </a:gdLst>
              <a:ahLst/>
              <a:cxnLst>
                <a:cxn ang="0">
                  <a:pos x="T0" y="T1"/>
                </a:cxn>
                <a:cxn ang="0">
                  <a:pos x="T2" y="T3"/>
                </a:cxn>
                <a:cxn ang="0">
                  <a:pos x="T4" y="T5"/>
                </a:cxn>
                <a:cxn ang="0">
                  <a:pos x="T6" y="T7"/>
                </a:cxn>
                <a:cxn ang="0">
                  <a:pos x="T8" y="T9"/>
                </a:cxn>
              </a:cxnLst>
              <a:rect l="0" t="0" r="r" b="b"/>
              <a:pathLst>
                <a:path w="1" h="2">
                  <a:moveTo>
                    <a:pt x="1" y="1"/>
                  </a:moveTo>
                  <a:lnTo>
                    <a:pt x="1" y="1"/>
                  </a:lnTo>
                  <a:lnTo>
                    <a:pt x="0" y="0"/>
                  </a:lnTo>
                  <a:cubicBezTo>
                    <a:pt x="0" y="1"/>
                    <a:pt x="0" y="1"/>
                    <a:pt x="0" y="2"/>
                  </a:cubicBezTo>
                  <a:cubicBezTo>
                    <a:pt x="0" y="1"/>
                    <a:pt x="0" y="1"/>
                    <a:pt x="1" y="1"/>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356" name="Freeform 1784">
              <a:extLst>
                <a:ext uri="{FF2B5EF4-FFF2-40B4-BE49-F238E27FC236}">
                  <a16:creationId xmlns:a16="http://schemas.microsoft.com/office/drawing/2014/main" id="{3105492E-52BD-4A07-968C-096D3F7FFB3A}"/>
                </a:ext>
              </a:extLst>
            </p:cNvPr>
            <p:cNvSpPr>
              <a:spLocks/>
            </p:cNvSpPr>
            <p:nvPr userDrawn="1"/>
          </p:nvSpPr>
          <p:spPr bwMode="auto">
            <a:xfrm>
              <a:off x="382" y="214"/>
              <a:ext cx="0" cy="0"/>
            </a:xfrm>
            <a:custGeom>
              <a:avLst/>
              <a:gdLst>
                <a:gd name="T0" fmla="*/ 1 w 1"/>
                <a:gd name="T1" fmla="*/ 1 h 1"/>
                <a:gd name="T2" fmla="*/ 1 w 1"/>
                <a:gd name="T3" fmla="*/ 1 h 1"/>
                <a:gd name="T4" fmla="*/ 1 w 1"/>
                <a:gd name="T5" fmla="*/ 0 h 1"/>
                <a:gd name="T6" fmla="*/ 0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lnTo>
                    <a:pt x="1" y="1"/>
                  </a:lnTo>
                  <a:lnTo>
                    <a:pt x="1" y="0"/>
                  </a:lnTo>
                  <a:lnTo>
                    <a:pt x="0" y="0"/>
                  </a:lnTo>
                  <a:cubicBezTo>
                    <a:pt x="1" y="0"/>
                    <a:pt x="1" y="1"/>
                    <a:pt x="1" y="1"/>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357" name="Freeform 1785">
              <a:extLst>
                <a:ext uri="{FF2B5EF4-FFF2-40B4-BE49-F238E27FC236}">
                  <a16:creationId xmlns:a16="http://schemas.microsoft.com/office/drawing/2014/main" id="{7A1D6CB6-9816-4FCE-916B-DD0CDFBC4C16}"/>
                </a:ext>
              </a:extLst>
            </p:cNvPr>
            <p:cNvSpPr>
              <a:spLocks/>
            </p:cNvSpPr>
            <p:nvPr userDrawn="1"/>
          </p:nvSpPr>
          <p:spPr bwMode="auto">
            <a:xfrm>
              <a:off x="382" y="213"/>
              <a:ext cx="2" cy="1"/>
            </a:xfrm>
            <a:custGeom>
              <a:avLst/>
              <a:gdLst>
                <a:gd name="T0" fmla="*/ 0 w 4"/>
                <a:gd name="T1" fmla="*/ 2 h 3"/>
                <a:gd name="T2" fmla="*/ 0 w 4"/>
                <a:gd name="T3" fmla="*/ 2 h 3"/>
                <a:gd name="T4" fmla="*/ 1 w 4"/>
                <a:gd name="T5" fmla="*/ 3 h 3"/>
                <a:gd name="T6" fmla="*/ 1 w 4"/>
                <a:gd name="T7" fmla="*/ 3 h 3"/>
                <a:gd name="T8" fmla="*/ 2 w 4"/>
                <a:gd name="T9" fmla="*/ 3 h 3"/>
                <a:gd name="T10" fmla="*/ 4 w 4"/>
                <a:gd name="T11" fmla="*/ 0 h 3"/>
                <a:gd name="T12" fmla="*/ 0 w 4"/>
                <a:gd name="T13" fmla="*/ 2 h 3"/>
              </a:gdLst>
              <a:ahLst/>
              <a:cxnLst>
                <a:cxn ang="0">
                  <a:pos x="T0" y="T1"/>
                </a:cxn>
                <a:cxn ang="0">
                  <a:pos x="T2" y="T3"/>
                </a:cxn>
                <a:cxn ang="0">
                  <a:pos x="T4" y="T5"/>
                </a:cxn>
                <a:cxn ang="0">
                  <a:pos x="T6" y="T7"/>
                </a:cxn>
                <a:cxn ang="0">
                  <a:pos x="T8" y="T9"/>
                </a:cxn>
                <a:cxn ang="0">
                  <a:pos x="T10" y="T11"/>
                </a:cxn>
                <a:cxn ang="0">
                  <a:pos x="T12" y="T13"/>
                </a:cxn>
              </a:cxnLst>
              <a:rect l="0" t="0" r="r" b="b"/>
              <a:pathLst>
                <a:path w="4" h="3">
                  <a:moveTo>
                    <a:pt x="0" y="2"/>
                  </a:moveTo>
                  <a:lnTo>
                    <a:pt x="0" y="2"/>
                  </a:lnTo>
                  <a:cubicBezTo>
                    <a:pt x="1" y="2"/>
                    <a:pt x="1" y="3"/>
                    <a:pt x="1" y="3"/>
                  </a:cubicBezTo>
                  <a:lnTo>
                    <a:pt x="1" y="3"/>
                  </a:lnTo>
                  <a:lnTo>
                    <a:pt x="2" y="3"/>
                  </a:lnTo>
                  <a:cubicBezTo>
                    <a:pt x="3" y="2"/>
                    <a:pt x="3" y="1"/>
                    <a:pt x="4" y="0"/>
                  </a:cubicBezTo>
                  <a:cubicBezTo>
                    <a:pt x="3" y="0"/>
                    <a:pt x="2" y="1"/>
                    <a:pt x="0" y="2"/>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grpSp>
      <p:sp>
        <p:nvSpPr>
          <p:cNvPr id="987" name="Freeform 1787">
            <a:extLst>
              <a:ext uri="{FF2B5EF4-FFF2-40B4-BE49-F238E27FC236}">
                <a16:creationId xmlns:a16="http://schemas.microsoft.com/office/drawing/2014/main" id="{C4218AD9-E9DB-4B5A-8C32-5E549654A77E}"/>
              </a:ext>
            </a:extLst>
          </p:cNvPr>
          <p:cNvSpPr>
            <a:spLocks/>
          </p:cNvSpPr>
          <p:nvPr/>
        </p:nvSpPr>
        <p:spPr bwMode="auto">
          <a:xfrm>
            <a:off x="608013" y="333375"/>
            <a:ext cx="3175" cy="3175"/>
          </a:xfrm>
          <a:custGeom>
            <a:avLst/>
            <a:gdLst>
              <a:gd name="T0" fmla="*/ 2 w 4"/>
              <a:gd name="T1" fmla="*/ 5 h 6"/>
              <a:gd name="T2" fmla="*/ 2 w 4"/>
              <a:gd name="T3" fmla="*/ 5 h 6"/>
              <a:gd name="T4" fmla="*/ 4 w 4"/>
              <a:gd name="T5" fmla="*/ 2 h 6"/>
              <a:gd name="T6" fmla="*/ 3 w 4"/>
              <a:gd name="T7" fmla="*/ 0 h 6"/>
              <a:gd name="T8" fmla="*/ 0 w 4"/>
              <a:gd name="T9" fmla="*/ 2 h 6"/>
              <a:gd name="T10" fmla="*/ 2 w 4"/>
              <a:gd name="T11" fmla="*/ 6 h 6"/>
              <a:gd name="T12" fmla="*/ 2 w 4"/>
              <a:gd name="T13" fmla="*/ 5 h 6"/>
            </a:gdLst>
            <a:ahLst/>
            <a:cxnLst>
              <a:cxn ang="0">
                <a:pos x="T0" y="T1"/>
              </a:cxn>
              <a:cxn ang="0">
                <a:pos x="T2" y="T3"/>
              </a:cxn>
              <a:cxn ang="0">
                <a:pos x="T4" y="T5"/>
              </a:cxn>
              <a:cxn ang="0">
                <a:pos x="T6" y="T7"/>
              </a:cxn>
              <a:cxn ang="0">
                <a:pos x="T8" y="T9"/>
              </a:cxn>
              <a:cxn ang="0">
                <a:pos x="T10" y="T11"/>
              </a:cxn>
              <a:cxn ang="0">
                <a:pos x="T12" y="T13"/>
              </a:cxn>
            </a:cxnLst>
            <a:rect l="0" t="0" r="r" b="b"/>
            <a:pathLst>
              <a:path w="4" h="6">
                <a:moveTo>
                  <a:pt x="2" y="5"/>
                </a:moveTo>
                <a:lnTo>
                  <a:pt x="2" y="5"/>
                </a:lnTo>
                <a:cubicBezTo>
                  <a:pt x="3" y="4"/>
                  <a:pt x="3" y="3"/>
                  <a:pt x="4" y="2"/>
                </a:cubicBezTo>
                <a:cubicBezTo>
                  <a:pt x="4" y="1"/>
                  <a:pt x="3" y="0"/>
                  <a:pt x="3" y="0"/>
                </a:cubicBezTo>
                <a:cubicBezTo>
                  <a:pt x="2" y="1"/>
                  <a:pt x="1" y="1"/>
                  <a:pt x="0" y="2"/>
                </a:cubicBezTo>
                <a:cubicBezTo>
                  <a:pt x="1" y="3"/>
                  <a:pt x="1" y="4"/>
                  <a:pt x="2" y="6"/>
                </a:cubicBezTo>
                <a:lnTo>
                  <a:pt x="2" y="5"/>
                </a:ln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988" name="Freeform 1788">
            <a:extLst>
              <a:ext uri="{FF2B5EF4-FFF2-40B4-BE49-F238E27FC236}">
                <a16:creationId xmlns:a16="http://schemas.microsoft.com/office/drawing/2014/main" id="{1E000694-DE7B-4872-9F2B-7000A653076C}"/>
              </a:ext>
            </a:extLst>
          </p:cNvPr>
          <p:cNvSpPr>
            <a:spLocks/>
          </p:cNvSpPr>
          <p:nvPr/>
        </p:nvSpPr>
        <p:spPr bwMode="auto">
          <a:xfrm>
            <a:off x="596900" y="314325"/>
            <a:ext cx="4763" cy="15875"/>
          </a:xfrm>
          <a:custGeom>
            <a:avLst/>
            <a:gdLst>
              <a:gd name="T0" fmla="*/ 3 w 5"/>
              <a:gd name="T1" fmla="*/ 0 h 22"/>
              <a:gd name="T2" fmla="*/ 3 w 5"/>
              <a:gd name="T3" fmla="*/ 0 h 22"/>
              <a:gd name="T4" fmla="*/ 0 w 5"/>
              <a:gd name="T5" fmla="*/ 22 h 22"/>
              <a:gd name="T6" fmla="*/ 1 w 5"/>
              <a:gd name="T7" fmla="*/ 21 h 22"/>
              <a:gd name="T8" fmla="*/ 1 w 5"/>
              <a:gd name="T9" fmla="*/ 21 h 22"/>
              <a:gd name="T10" fmla="*/ 1 w 5"/>
              <a:gd name="T11" fmla="*/ 22 h 22"/>
              <a:gd name="T12" fmla="*/ 5 w 5"/>
              <a:gd name="T13" fmla="*/ 1 h 22"/>
              <a:gd name="T14" fmla="*/ 3 w 5"/>
              <a:gd name="T15" fmla="*/ 0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22">
                <a:moveTo>
                  <a:pt x="3" y="0"/>
                </a:moveTo>
                <a:lnTo>
                  <a:pt x="3" y="0"/>
                </a:lnTo>
                <a:lnTo>
                  <a:pt x="0" y="22"/>
                </a:lnTo>
                <a:cubicBezTo>
                  <a:pt x="0" y="21"/>
                  <a:pt x="1" y="21"/>
                  <a:pt x="1" y="21"/>
                </a:cubicBezTo>
                <a:lnTo>
                  <a:pt x="1" y="21"/>
                </a:lnTo>
                <a:cubicBezTo>
                  <a:pt x="1" y="21"/>
                  <a:pt x="1" y="21"/>
                  <a:pt x="1" y="22"/>
                </a:cubicBezTo>
                <a:lnTo>
                  <a:pt x="5" y="1"/>
                </a:lnTo>
                <a:cubicBezTo>
                  <a:pt x="5" y="0"/>
                  <a:pt x="4" y="0"/>
                  <a:pt x="3" y="0"/>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989" name="Freeform 1789">
            <a:extLst>
              <a:ext uri="{FF2B5EF4-FFF2-40B4-BE49-F238E27FC236}">
                <a16:creationId xmlns:a16="http://schemas.microsoft.com/office/drawing/2014/main" id="{A0C8A6E1-1232-49DA-8D53-23379E313244}"/>
              </a:ext>
            </a:extLst>
          </p:cNvPr>
          <p:cNvSpPr>
            <a:spLocks/>
          </p:cNvSpPr>
          <p:nvPr/>
        </p:nvSpPr>
        <p:spPr bwMode="auto">
          <a:xfrm>
            <a:off x="603250" y="319088"/>
            <a:ext cx="3175" cy="4762"/>
          </a:xfrm>
          <a:custGeom>
            <a:avLst/>
            <a:gdLst>
              <a:gd name="T0" fmla="*/ 2 w 5"/>
              <a:gd name="T1" fmla="*/ 0 h 6"/>
              <a:gd name="T2" fmla="*/ 2 w 5"/>
              <a:gd name="T3" fmla="*/ 0 h 6"/>
              <a:gd name="T4" fmla="*/ 0 w 5"/>
              <a:gd name="T5" fmla="*/ 3 h 6"/>
              <a:gd name="T6" fmla="*/ 2 w 5"/>
              <a:gd name="T7" fmla="*/ 6 h 6"/>
              <a:gd name="T8" fmla="*/ 5 w 5"/>
              <a:gd name="T9" fmla="*/ 3 h 6"/>
              <a:gd name="T10" fmla="*/ 2 w 5"/>
              <a:gd name="T11" fmla="*/ 0 h 6"/>
            </a:gdLst>
            <a:ahLst/>
            <a:cxnLst>
              <a:cxn ang="0">
                <a:pos x="T0" y="T1"/>
              </a:cxn>
              <a:cxn ang="0">
                <a:pos x="T2" y="T3"/>
              </a:cxn>
              <a:cxn ang="0">
                <a:pos x="T4" y="T5"/>
              </a:cxn>
              <a:cxn ang="0">
                <a:pos x="T6" y="T7"/>
              </a:cxn>
              <a:cxn ang="0">
                <a:pos x="T8" y="T9"/>
              </a:cxn>
              <a:cxn ang="0">
                <a:pos x="T10" y="T11"/>
              </a:cxn>
            </a:cxnLst>
            <a:rect l="0" t="0" r="r" b="b"/>
            <a:pathLst>
              <a:path w="5" h="6">
                <a:moveTo>
                  <a:pt x="2" y="0"/>
                </a:moveTo>
                <a:lnTo>
                  <a:pt x="2" y="0"/>
                </a:lnTo>
                <a:cubicBezTo>
                  <a:pt x="1" y="1"/>
                  <a:pt x="0" y="2"/>
                  <a:pt x="0" y="3"/>
                </a:cubicBezTo>
                <a:cubicBezTo>
                  <a:pt x="1" y="4"/>
                  <a:pt x="2" y="5"/>
                  <a:pt x="2" y="6"/>
                </a:cubicBezTo>
                <a:cubicBezTo>
                  <a:pt x="3" y="5"/>
                  <a:pt x="4" y="4"/>
                  <a:pt x="5" y="3"/>
                </a:cubicBezTo>
                <a:cubicBezTo>
                  <a:pt x="4" y="2"/>
                  <a:pt x="3" y="1"/>
                  <a:pt x="2" y="0"/>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990" name="Freeform 1790">
            <a:extLst>
              <a:ext uri="{FF2B5EF4-FFF2-40B4-BE49-F238E27FC236}">
                <a16:creationId xmlns:a16="http://schemas.microsoft.com/office/drawing/2014/main" id="{9C0ED689-8B17-4AD4-B85D-46A794D3CB5F}"/>
              </a:ext>
            </a:extLst>
          </p:cNvPr>
          <p:cNvSpPr>
            <a:spLocks/>
          </p:cNvSpPr>
          <p:nvPr/>
        </p:nvSpPr>
        <p:spPr bwMode="auto">
          <a:xfrm>
            <a:off x="606425" y="317500"/>
            <a:ext cx="3175" cy="6350"/>
          </a:xfrm>
          <a:custGeom>
            <a:avLst/>
            <a:gdLst>
              <a:gd name="T0" fmla="*/ 2 w 5"/>
              <a:gd name="T1" fmla="*/ 7 h 7"/>
              <a:gd name="T2" fmla="*/ 2 w 5"/>
              <a:gd name="T3" fmla="*/ 7 h 7"/>
              <a:gd name="T4" fmla="*/ 5 w 5"/>
              <a:gd name="T5" fmla="*/ 4 h 7"/>
              <a:gd name="T6" fmla="*/ 2 w 5"/>
              <a:gd name="T7" fmla="*/ 0 h 7"/>
              <a:gd name="T8" fmla="*/ 0 w 5"/>
              <a:gd name="T9" fmla="*/ 4 h 7"/>
              <a:gd name="T10" fmla="*/ 2 w 5"/>
              <a:gd name="T11" fmla="*/ 7 h 7"/>
            </a:gdLst>
            <a:ahLst/>
            <a:cxnLst>
              <a:cxn ang="0">
                <a:pos x="T0" y="T1"/>
              </a:cxn>
              <a:cxn ang="0">
                <a:pos x="T2" y="T3"/>
              </a:cxn>
              <a:cxn ang="0">
                <a:pos x="T4" y="T5"/>
              </a:cxn>
              <a:cxn ang="0">
                <a:pos x="T6" y="T7"/>
              </a:cxn>
              <a:cxn ang="0">
                <a:pos x="T8" y="T9"/>
              </a:cxn>
              <a:cxn ang="0">
                <a:pos x="T10" y="T11"/>
              </a:cxn>
            </a:cxnLst>
            <a:rect l="0" t="0" r="r" b="b"/>
            <a:pathLst>
              <a:path w="5" h="7">
                <a:moveTo>
                  <a:pt x="2" y="7"/>
                </a:moveTo>
                <a:lnTo>
                  <a:pt x="2" y="7"/>
                </a:lnTo>
                <a:cubicBezTo>
                  <a:pt x="3" y="6"/>
                  <a:pt x="4" y="5"/>
                  <a:pt x="5" y="4"/>
                </a:cubicBezTo>
                <a:cubicBezTo>
                  <a:pt x="4" y="3"/>
                  <a:pt x="3" y="2"/>
                  <a:pt x="2" y="0"/>
                </a:cubicBezTo>
                <a:cubicBezTo>
                  <a:pt x="1" y="1"/>
                  <a:pt x="1" y="3"/>
                  <a:pt x="0" y="4"/>
                </a:cubicBezTo>
                <a:cubicBezTo>
                  <a:pt x="1" y="5"/>
                  <a:pt x="2" y="6"/>
                  <a:pt x="2" y="7"/>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991" name="Freeform 1791">
            <a:extLst>
              <a:ext uri="{FF2B5EF4-FFF2-40B4-BE49-F238E27FC236}">
                <a16:creationId xmlns:a16="http://schemas.microsoft.com/office/drawing/2014/main" id="{69148FA8-B319-42FF-91F3-813BC4581FE7}"/>
              </a:ext>
            </a:extLst>
          </p:cNvPr>
          <p:cNvSpPr>
            <a:spLocks/>
          </p:cNvSpPr>
          <p:nvPr/>
        </p:nvSpPr>
        <p:spPr bwMode="auto">
          <a:xfrm>
            <a:off x="604838" y="320675"/>
            <a:ext cx="3175" cy="4763"/>
          </a:xfrm>
          <a:custGeom>
            <a:avLst/>
            <a:gdLst>
              <a:gd name="T0" fmla="*/ 2 w 5"/>
              <a:gd name="T1" fmla="*/ 7 h 7"/>
              <a:gd name="T2" fmla="*/ 2 w 5"/>
              <a:gd name="T3" fmla="*/ 7 h 7"/>
              <a:gd name="T4" fmla="*/ 5 w 5"/>
              <a:gd name="T5" fmla="*/ 4 h 7"/>
              <a:gd name="T6" fmla="*/ 2 w 5"/>
              <a:gd name="T7" fmla="*/ 0 h 7"/>
              <a:gd name="T8" fmla="*/ 0 w 5"/>
              <a:gd name="T9" fmla="*/ 4 h 7"/>
              <a:gd name="T10" fmla="*/ 2 w 5"/>
              <a:gd name="T11" fmla="*/ 7 h 7"/>
            </a:gdLst>
            <a:ahLst/>
            <a:cxnLst>
              <a:cxn ang="0">
                <a:pos x="T0" y="T1"/>
              </a:cxn>
              <a:cxn ang="0">
                <a:pos x="T2" y="T3"/>
              </a:cxn>
              <a:cxn ang="0">
                <a:pos x="T4" y="T5"/>
              </a:cxn>
              <a:cxn ang="0">
                <a:pos x="T6" y="T7"/>
              </a:cxn>
              <a:cxn ang="0">
                <a:pos x="T8" y="T9"/>
              </a:cxn>
              <a:cxn ang="0">
                <a:pos x="T10" y="T11"/>
              </a:cxn>
            </a:cxnLst>
            <a:rect l="0" t="0" r="r" b="b"/>
            <a:pathLst>
              <a:path w="5" h="7">
                <a:moveTo>
                  <a:pt x="2" y="7"/>
                </a:moveTo>
                <a:lnTo>
                  <a:pt x="2" y="7"/>
                </a:lnTo>
                <a:cubicBezTo>
                  <a:pt x="3" y="6"/>
                  <a:pt x="4" y="5"/>
                  <a:pt x="5" y="4"/>
                </a:cubicBezTo>
                <a:cubicBezTo>
                  <a:pt x="4" y="3"/>
                  <a:pt x="3" y="2"/>
                  <a:pt x="2" y="0"/>
                </a:cubicBezTo>
                <a:cubicBezTo>
                  <a:pt x="2" y="1"/>
                  <a:pt x="1" y="3"/>
                  <a:pt x="0" y="4"/>
                </a:cubicBezTo>
                <a:cubicBezTo>
                  <a:pt x="1" y="5"/>
                  <a:pt x="2" y="6"/>
                  <a:pt x="2" y="7"/>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992" name="Freeform 1792">
            <a:extLst>
              <a:ext uri="{FF2B5EF4-FFF2-40B4-BE49-F238E27FC236}">
                <a16:creationId xmlns:a16="http://schemas.microsoft.com/office/drawing/2014/main" id="{F8C409C5-2892-4F43-9639-F49B983A18D9}"/>
              </a:ext>
            </a:extLst>
          </p:cNvPr>
          <p:cNvSpPr>
            <a:spLocks/>
          </p:cNvSpPr>
          <p:nvPr/>
        </p:nvSpPr>
        <p:spPr bwMode="auto">
          <a:xfrm>
            <a:off x="603250" y="323850"/>
            <a:ext cx="3175" cy="4763"/>
          </a:xfrm>
          <a:custGeom>
            <a:avLst/>
            <a:gdLst>
              <a:gd name="T0" fmla="*/ 2 w 5"/>
              <a:gd name="T1" fmla="*/ 6 h 6"/>
              <a:gd name="T2" fmla="*/ 2 w 5"/>
              <a:gd name="T3" fmla="*/ 6 h 6"/>
              <a:gd name="T4" fmla="*/ 5 w 5"/>
              <a:gd name="T5" fmla="*/ 3 h 6"/>
              <a:gd name="T6" fmla="*/ 2 w 5"/>
              <a:gd name="T7" fmla="*/ 0 h 6"/>
              <a:gd name="T8" fmla="*/ 0 w 5"/>
              <a:gd name="T9" fmla="*/ 3 h 6"/>
              <a:gd name="T10" fmla="*/ 2 w 5"/>
              <a:gd name="T11" fmla="*/ 6 h 6"/>
            </a:gdLst>
            <a:ahLst/>
            <a:cxnLst>
              <a:cxn ang="0">
                <a:pos x="T0" y="T1"/>
              </a:cxn>
              <a:cxn ang="0">
                <a:pos x="T2" y="T3"/>
              </a:cxn>
              <a:cxn ang="0">
                <a:pos x="T4" y="T5"/>
              </a:cxn>
              <a:cxn ang="0">
                <a:pos x="T6" y="T7"/>
              </a:cxn>
              <a:cxn ang="0">
                <a:pos x="T8" y="T9"/>
              </a:cxn>
              <a:cxn ang="0">
                <a:pos x="T10" y="T11"/>
              </a:cxn>
            </a:cxnLst>
            <a:rect l="0" t="0" r="r" b="b"/>
            <a:pathLst>
              <a:path w="5" h="6">
                <a:moveTo>
                  <a:pt x="2" y="6"/>
                </a:moveTo>
                <a:lnTo>
                  <a:pt x="2" y="6"/>
                </a:lnTo>
                <a:cubicBezTo>
                  <a:pt x="3" y="5"/>
                  <a:pt x="4" y="4"/>
                  <a:pt x="5" y="3"/>
                </a:cubicBezTo>
                <a:cubicBezTo>
                  <a:pt x="4" y="2"/>
                  <a:pt x="3" y="1"/>
                  <a:pt x="2" y="0"/>
                </a:cubicBezTo>
                <a:cubicBezTo>
                  <a:pt x="2" y="1"/>
                  <a:pt x="1" y="2"/>
                  <a:pt x="0" y="3"/>
                </a:cubicBezTo>
                <a:cubicBezTo>
                  <a:pt x="1" y="4"/>
                  <a:pt x="2" y="5"/>
                  <a:pt x="2" y="6"/>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993" name="Freeform 1793">
            <a:extLst>
              <a:ext uri="{FF2B5EF4-FFF2-40B4-BE49-F238E27FC236}">
                <a16:creationId xmlns:a16="http://schemas.microsoft.com/office/drawing/2014/main" id="{C86E7C05-2348-48FC-A250-660AF1BFEFFA}"/>
              </a:ext>
            </a:extLst>
          </p:cNvPr>
          <p:cNvSpPr>
            <a:spLocks/>
          </p:cNvSpPr>
          <p:nvPr/>
        </p:nvSpPr>
        <p:spPr bwMode="auto">
          <a:xfrm>
            <a:off x="600075" y="327025"/>
            <a:ext cx="3175" cy="3175"/>
          </a:xfrm>
          <a:custGeom>
            <a:avLst/>
            <a:gdLst>
              <a:gd name="T0" fmla="*/ 2 w 5"/>
              <a:gd name="T1" fmla="*/ 5 h 5"/>
              <a:gd name="T2" fmla="*/ 2 w 5"/>
              <a:gd name="T3" fmla="*/ 5 h 5"/>
              <a:gd name="T4" fmla="*/ 5 w 5"/>
              <a:gd name="T5" fmla="*/ 3 h 5"/>
              <a:gd name="T6" fmla="*/ 2 w 5"/>
              <a:gd name="T7" fmla="*/ 0 h 5"/>
              <a:gd name="T8" fmla="*/ 0 w 5"/>
              <a:gd name="T9" fmla="*/ 2 h 5"/>
              <a:gd name="T10" fmla="*/ 2 w 5"/>
              <a:gd name="T11" fmla="*/ 5 h 5"/>
            </a:gdLst>
            <a:ahLst/>
            <a:cxnLst>
              <a:cxn ang="0">
                <a:pos x="T0" y="T1"/>
              </a:cxn>
              <a:cxn ang="0">
                <a:pos x="T2" y="T3"/>
              </a:cxn>
              <a:cxn ang="0">
                <a:pos x="T4" y="T5"/>
              </a:cxn>
              <a:cxn ang="0">
                <a:pos x="T6" y="T7"/>
              </a:cxn>
              <a:cxn ang="0">
                <a:pos x="T8" y="T9"/>
              </a:cxn>
              <a:cxn ang="0">
                <a:pos x="T10" y="T11"/>
              </a:cxn>
            </a:cxnLst>
            <a:rect l="0" t="0" r="r" b="b"/>
            <a:pathLst>
              <a:path w="5" h="5">
                <a:moveTo>
                  <a:pt x="2" y="5"/>
                </a:moveTo>
                <a:lnTo>
                  <a:pt x="2" y="5"/>
                </a:lnTo>
                <a:cubicBezTo>
                  <a:pt x="3" y="4"/>
                  <a:pt x="4" y="3"/>
                  <a:pt x="5" y="3"/>
                </a:cubicBezTo>
                <a:cubicBezTo>
                  <a:pt x="4" y="2"/>
                  <a:pt x="3" y="1"/>
                  <a:pt x="2" y="0"/>
                </a:cubicBezTo>
                <a:cubicBezTo>
                  <a:pt x="2" y="0"/>
                  <a:pt x="1" y="1"/>
                  <a:pt x="0" y="2"/>
                </a:cubicBezTo>
                <a:cubicBezTo>
                  <a:pt x="1" y="3"/>
                  <a:pt x="2" y="4"/>
                  <a:pt x="2" y="5"/>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994" name="Freeform 1794">
            <a:extLst>
              <a:ext uri="{FF2B5EF4-FFF2-40B4-BE49-F238E27FC236}">
                <a16:creationId xmlns:a16="http://schemas.microsoft.com/office/drawing/2014/main" id="{9A25F0BF-364A-4E4F-B10F-01F62319489A}"/>
              </a:ext>
            </a:extLst>
          </p:cNvPr>
          <p:cNvSpPr>
            <a:spLocks/>
          </p:cNvSpPr>
          <p:nvPr/>
        </p:nvSpPr>
        <p:spPr bwMode="auto">
          <a:xfrm>
            <a:off x="609600" y="320675"/>
            <a:ext cx="3175" cy="6350"/>
          </a:xfrm>
          <a:custGeom>
            <a:avLst/>
            <a:gdLst>
              <a:gd name="T0" fmla="*/ 2 w 5"/>
              <a:gd name="T1" fmla="*/ 8 h 8"/>
              <a:gd name="T2" fmla="*/ 2 w 5"/>
              <a:gd name="T3" fmla="*/ 8 h 8"/>
              <a:gd name="T4" fmla="*/ 5 w 5"/>
              <a:gd name="T5" fmla="*/ 4 h 8"/>
              <a:gd name="T6" fmla="*/ 2 w 5"/>
              <a:gd name="T7" fmla="*/ 0 h 8"/>
              <a:gd name="T8" fmla="*/ 0 w 5"/>
              <a:gd name="T9" fmla="*/ 4 h 8"/>
              <a:gd name="T10" fmla="*/ 2 w 5"/>
              <a:gd name="T11" fmla="*/ 8 h 8"/>
            </a:gdLst>
            <a:ahLst/>
            <a:cxnLst>
              <a:cxn ang="0">
                <a:pos x="T0" y="T1"/>
              </a:cxn>
              <a:cxn ang="0">
                <a:pos x="T2" y="T3"/>
              </a:cxn>
              <a:cxn ang="0">
                <a:pos x="T4" y="T5"/>
              </a:cxn>
              <a:cxn ang="0">
                <a:pos x="T6" y="T7"/>
              </a:cxn>
              <a:cxn ang="0">
                <a:pos x="T8" y="T9"/>
              </a:cxn>
              <a:cxn ang="0">
                <a:pos x="T10" y="T11"/>
              </a:cxn>
            </a:cxnLst>
            <a:rect l="0" t="0" r="r" b="b"/>
            <a:pathLst>
              <a:path w="5" h="8">
                <a:moveTo>
                  <a:pt x="2" y="8"/>
                </a:moveTo>
                <a:lnTo>
                  <a:pt x="2" y="8"/>
                </a:lnTo>
                <a:cubicBezTo>
                  <a:pt x="3" y="7"/>
                  <a:pt x="4" y="6"/>
                  <a:pt x="5" y="4"/>
                </a:cubicBezTo>
                <a:cubicBezTo>
                  <a:pt x="4" y="3"/>
                  <a:pt x="3" y="2"/>
                  <a:pt x="2" y="0"/>
                </a:cubicBezTo>
                <a:cubicBezTo>
                  <a:pt x="1" y="2"/>
                  <a:pt x="1" y="3"/>
                  <a:pt x="0" y="4"/>
                </a:cubicBezTo>
                <a:cubicBezTo>
                  <a:pt x="1" y="5"/>
                  <a:pt x="2" y="6"/>
                  <a:pt x="2" y="8"/>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995" name="Freeform 1795">
            <a:extLst>
              <a:ext uri="{FF2B5EF4-FFF2-40B4-BE49-F238E27FC236}">
                <a16:creationId xmlns:a16="http://schemas.microsoft.com/office/drawing/2014/main" id="{8D4B27A9-8B1A-4724-BCB2-5EB597E97496}"/>
              </a:ext>
            </a:extLst>
          </p:cNvPr>
          <p:cNvSpPr>
            <a:spLocks/>
          </p:cNvSpPr>
          <p:nvPr/>
        </p:nvSpPr>
        <p:spPr bwMode="auto">
          <a:xfrm>
            <a:off x="606425" y="323850"/>
            <a:ext cx="3175" cy="4763"/>
          </a:xfrm>
          <a:custGeom>
            <a:avLst/>
            <a:gdLst>
              <a:gd name="T0" fmla="*/ 3 w 5"/>
              <a:gd name="T1" fmla="*/ 7 h 7"/>
              <a:gd name="T2" fmla="*/ 3 w 5"/>
              <a:gd name="T3" fmla="*/ 7 h 7"/>
              <a:gd name="T4" fmla="*/ 5 w 5"/>
              <a:gd name="T5" fmla="*/ 4 h 7"/>
              <a:gd name="T6" fmla="*/ 2 w 5"/>
              <a:gd name="T7" fmla="*/ 0 h 7"/>
              <a:gd name="T8" fmla="*/ 0 w 5"/>
              <a:gd name="T9" fmla="*/ 3 h 7"/>
              <a:gd name="T10" fmla="*/ 3 w 5"/>
              <a:gd name="T11" fmla="*/ 7 h 7"/>
            </a:gdLst>
            <a:ahLst/>
            <a:cxnLst>
              <a:cxn ang="0">
                <a:pos x="T0" y="T1"/>
              </a:cxn>
              <a:cxn ang="0">
                <a:pos x="T2" y="T3"/>
              </a:cxn>
              <a:cxn ang="0">
                <a:pos x="T4" y="T5"/>
              </a:cxn>
              <a:cxn ang="0">
                <a:pos x="T6" y="T7"/>
              </a:cxn>
              <a:cxn ang="0">
                <a:pos x="T8" y="T9"/>
              </a:cxn>
              <a:cxn ang="0">
                <a:pos x="T10" y="T11"/>
              </a:cxn>
            </a:cxnLst>
            <a:rect l="0" t="0" r="r" b="b"/>
            <a:pathLst>
              <a:path w="5" h="7">
                <a:moveTo>
                  <a:pt x="3" y="7"/>
                </a:moveTo>
                <a:lnTo>
                  <a:pt x="3" y="7"/>
                </a:lnTo>
                <a:cubicBezTo>
                  <a:pt x="3" y="6"/>
                  <a:pt x="4" y="5"/>
                  <a:pt x="5" y="4"/>
                </a:cubicBezTo>
                <a:cubicBezTo>
                  <a:pt x="4" y="3"/>
                  <a:pt x="3" y="2"/>
                  <a:pt x="2" y="0"/>
                </a:cubicBezTo>
                <a:cubicBezTo>
                  <a:pt x="2" y="1"/>
                  <a:pt x="1" y="2"/>
                  <a:pt x="0" y="3"/>
                </a:cubicBezTo>
                <a:cubicBezTo>
                  <a:pt x="1" y="5"/>
                  <a:pt x="2" y="6"/>
                  <a:pt x="3" y="7"/>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996" name="Freeform 1796">
            <a:extLst>
              <a:ext uri="{FF2B5EF4-FFF2-40B4-BE49-F238E27FC236}">
                <a16:creationId xmlns:a16="http://schemas.microsoft.com/office/drawing/2014/main" id="{D2B7D640-411C-4CFA-8DA5-AD19E8791044}"/>
              </a:ext>
            </a:extLst>
          </p:cNvPr>
          <p:cNvSpPr>
            <a:spLocks/>
          </p:cNvSpPr>
          <p:nvPr/>
        </p:nvSpPr>
        <p:spPr bwMode="auto">
          <a:xfrm>
            <a:off x="604838" y="327025"/>
            <a:ext cx="3175" cy="4763"/>
          </a:xfrm>
          <a:custGeom>
            <a:avLst/>
            <a:gdLst>
              <a:gd name="T0" fmla="*/ 3 w 5"/>
              <a:gd name="T1" fmla="*/ 7 h 7"/>
              <a:gd name="T2" fmla="*/ 3 w 5"/>
              <a:gd name="T3" fmla="*/ 7 h 7"/>
              <a:gd name="T4" fmla="*/ 5 w 5"/>
              <a:gd name="T5" fmla="*/ 4 h 7"/>
              <a:gd name="T6" fmla="*/ 2 w 5"/>
              <a:gd name="T7" fmla="*/ 0 h 7"/>
              <a:gd name="T8" fmla="*/ 0 w 5"/>
              <a:gd name="T9" fmla="*/ 3 h 7"/>
              <a:gd name="T10" fmla="*/ 2 w 5"/>
              <a:gd name="T11" fmla="*/ 5 h 7"/>
              <a:gd name="T12" fmla="*/ 2 w 5"/>
              <a:gd name="T13" fmla="*/ 5 h 7"/>
              <a:gd name="T14" fmla="*/ 3 w 5"/>
              <a:gd name="T15" fmla="*/ 5 h 7"/>
              <a:gd name="T16" fmla="*/ 2 w 5"/>
              <a:gd name="T17" fmla="*/ 6 h 7"/>
              <a:gd name="T18" fmla="*/ 3 w 5"/>
              <a:gd name="T19"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7">
                <a:moveTo>
                  <a:pt x="3" y="7"/>
                </a:moveTo>
                <a:lnTo>
                  <a:pt x="3" y="7"/>
                </a:lnTo>
                <a:cubicBezTo>
                  <a:pt x="4" y="6"/>
                  <a:pt x="4" y="5"/>
                  <a:pt x="5" y="4"/>
                </a:cubicBezTo>
                <a:cubicBezTo>
                  <a:pt x="4" y="2"/>
                  <a:pt x="3" y="1"/>
                  <a:pt x="2" y="0"/>
                </a:cubicBezTo>
                <a:cubicBezTo>
                  <a:pt x="2" y="1"/>
                  <a:pt x="1" y="2"/>
                  <a:pt x="0" y="3"/>
                </a:cubicBezTo>
                <a:cubicBezTo>
                  <a:pt x="1" y="4"/>
                  <a:pt x="1" y="4"/>
                  <a:pt x="2" y="5"/>
                </a:cubicBezTo>
                <a:lnTo>
                  <a:pt x="2" y="5"/>
                </a:lnTo>
                <a:lnTo>
                  <a:pt x="3" y="5"/>
                </a:lnTo>
                <a:cubicBezTo>
                  <a:pt x="3" y="6"/>
                  <a:pt x="2" y="6"/>
                  <a:pt x="2" y="6"/>
                </a:cubicBezTo>
                <a:lnTo>
                  <a:pt x="3" y="7"/>
                </a:ln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997" name="Freeform 1797">
            <a:extLst>
              <a:ext uri="{FF2B5EF4-FFF2-40B4-BE49-F238E27FC236}">
                <a16:creationId xmlns:a16="http://schemas.microsoft.com/office/drawing/2014/main" id="{A41F0B93-B6A7-47FB-9E51-DFB344DABE18}"/>
              </a:ext>
            </a:extLst>
          </p:cNvPr>
          <p:cNvSpPr>
            <a:spLocks/>
          </p:cNvSpPr>
          <p:nvPr/>
        </p:nvSpPr>
        <p:spPr bwMode="auto">
          <a:xfrm>
            <a:off x="603250" y="328613"/>
            <a:ext cx="1588" cy="3175"/>
          </a:xfrm>
          <a:custGeom>
            <a:avLst/>
            <a:gdLst>
              <a:gd name="T0" fmla="*/ 4 w 4"/>
              <a:gd name="T1" fmla="*/ 3 h 4"/>
              <a:gd name="T2" fmla="*/ 4 w 4"/>
              <a:gd name="T3" fmla="*/ 3 h 4"/>
              <a:gd name="T4" fmla="*/ 2 w 4"/>
              <a:gd name="T5" fmla="*/ 0 h 4"/>
              <a:gd name="T6" fmla="*/ 0 w 4"/>
              <a:gd name="T7" fmla="*/ 2 h 4"/>
              <a:gd name="T8" fmla="*/ 0 w 4"/>
              <a:gd name="T9" fmla="*/ 4 h 4"/>
              <a:gd name="T10" fmla="*/ 4 w 4"/>
              <a:gd name="T11" fmla="*/ 3 h 4"/>
            </a:gdLst>
            <a:ahLst/>
            <a:cxnLst>
              <a:cxn ang="0">
                <a:pos x="T0" y="T1"/>
              </a:cxn>
              <a:cxn ang="0">
                <a:pos x="T2" y="T3"/>
              </a:cxn>
              <a:cxn ang="0">
                <a:pos x="T4" y="T5"/>
              </a:cxn>
              <a:cxn ang="0">
                <a:pos x="T6" y="T7"/>
              </a:cxn>
              <a:cxn ang="0">
                <a:pos x="T8" y="T9"/>
              </a:cxn>
              <a:cxn ang="0">
                <a:pos x="T10" y="T11"/>
              </a:cxn>
            </a:cxnLst>
            <a:rect l="0" t="0" r="r" b="b"/>
            <a:pathLst>
              <a:path w="4" h="4">
                <a:moveTo>
                  <a:pt x="4" y="3"/>
                </a:moveTo>
                <a:lnTo>
                  <a:pt x="4" y="3"/>
                </a:lnTo>
                <a:cubicBezTo>
                  <a:pt x="4" y="2"/>
                  <a:pt x="3" y="1"/>
                  <a:pt x="2" y="0"/>
                </a:cubicBezTo>
                <a:cubicBezTo>
                  <a:pt x="1" y="1"/>
                  <a:pt x="1" y="2"/>
                  <a:pt x="0" y="2"/>
                </a:cubicBezTo>
                <a:lnTo>
                  <a:pt x="0" y="4"/>
                </a:lnTo>
                <a:cubicBezTo>
                  <a:pt x="2" y="3"/>
                  <a:pt x="3" y="3"/>
                  <a:pt x="4" y="3"/>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998" name="Rectangle 1798">
            <a:extLst>
              <a:ext uri="{FF2B5EF4-FFF2-40B4-BE49-F238E27FC236}">
                <a16:creationId xmlns:a16="http://schemas.microsoft.com/office/drawing/2014/main" id="{37A0A018-6737-4F57-9CB5-9A0783100841}"/>
              </a:ext>
            </a:extLst>
          </p:cNvPr>
          <p:cNvSpPr>
            <a:spLocks noChangeArrowheads="1"/>
          </p:cNvSpPr>
          <p:nvPr/>
        </p:nvSpPr>
        <p:spPr bwMode="auto">
          <a:xfrm>
            <a:off x="606425" y="331788"/>
            <a:ext cx="1588" cy="1587"/>
          </a:xfrm>
          <a:prstGeom prst="rect">
            <a:avLst/>
          </a:prstGeom>
          <a:solidFill>
            <a:srgbClr val="D5A03C"/>
          </a:solidFill>
          <a:ln w="0">
            <a:noFill/>
            <a:prstDash val="solid"/>
            <a:miter lim="800000"/>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999" name="Freeform 1799">
            <a:extLst>
              <a:ext uri="{FF2B5EF4-FFF2-40B4-BE49-F238E27FC236}">
                <a16:creationId xmlns:a16="http://schemas.microsoft.com/office/drawing/2014/main" id="{45285A02-D402-4507-8D2D-267E1718C3AB}"/>
              </a:ext>
            </a:extLst>
          </p:cNvPr>
          <p:cNvSpPr>
            <a:spLocks/>
          </p:cNvSpPr>
          <p:nvPr/>
        </p:nvSpPr>
        <p:spPr bwMode="auto">
          <a:xfrm>
            <a:off x="600075" y="331788"/>
            <a:ext cx="3175" cy="1587"/>
          </a:xfrm>
          <a:custGeom>
            <a:avLst/>
            <a:gdLst>
              <a:gd name="T0" fmla="*/ 3 w 3"/>
              <a:gd name="T1" fmla="*/ 1 h 3"/>
              <a:gd name="T2" fmla="*/ 3 w 3"/>
              <a:gd name="T3" fmla="*/ 1 h 3"/>
              <a:gd name="T4" fmla="*/ 2 w 3"/>
              <a:gd name="T5" fmla="*/ 0 h 3"/>
              <a:gd name="T6" fmla="*/ 0 w 3"/>
              <a:gd name="T7" fmla="*/ 2 h 3"/>
              <a:gd name="T8" fmla="*/ 0 w 3"/>
              <a:gd name="T9" fmla="*/ 3 h 3"/>
              <a:gd name="T10" fmla="*/ 1 w 3"/>
              <a:gd name="T11" fmla="*/ 2 h 3"/>
              <a:gd name="T12" fmla="*/ 3 w 3"/>
              <a:gd name="T13" fmla="*/ 1 h 3"/>
            </a:gdLst>
            <a:ahLst/>
            <a:cxnLst>
              <a:cxn ang="0">
                <a:pos x="T0" y="T1"/>
              </a:cxn>
              <a:cxn ang="0">
                <a:pos x="T2" y="T3"/>
              </a:cxn>
              <a:cxn ang="0">
                <a:pos x="T4" y="T5"/>
              </a:cxn>
              <a:cxn ang="0">
                <a:pos x="T6" y="T7"/>
              </a:cxn>
              <a:cxn ang="0">
                <a:pos x="T8" y="T9"/>
              </a:cxn>
              <a:cxn ang="0">
                <a:pos x="T10" y="T11"/>
              </a:cxn>
              <a:cxn ang="0">
                <a:pos x="T12" y="T13"/>
              </a:cxn>
            </a:cxnLst>
            <a:rect l="0" t="0" r="r" b="b"/>
            <a:pathLst>
              <a:path w="3" h="3">
                <a:moveTo>
                  <a:pt x="3" y="1"/>
                </a:moveTo>
                <a:lnTo>
                  <a:pt x="3" y="1"/>
                </a:lnTo>
                <a:lnTo>
                  <a:pt x="2" y="0"/>
                </a:lnTo>
                <a:cubicBezTo>
                  <a:pt x="1" y="1"/>
                  <a:pt x="0" y="1"/>
                  <a:pt x="0" y="2"/>
                </a:cubicBezTo>
                <a:lnTo>
                  <a:pt x="0" y="3"/>
                </a:lnTo>
                <a:lnTo>
                  <a:pt x="1" y="2"/>
                </a:lnTo>
                <a:cubicBezTo>
                  <a:pt x="1" y="2"/>
                  <a:pt x="2" y="1"/>
                  <a:pt x="3" y="1"/>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000" name="Freeform 1800">
            <a:extLst>
              <a:ext uri="{FF2B5EF4-FFF2-40B4-BE49-F238E27FC236}">
                <a16:creationId xmlns:a16="http://schemas.microsoft.com/office/drawing/2014/main" id="{91BBB689-41B1-444B-AFC1-E5DB3105647C}"/>
              </a:ext>
            </a:extLst>
          </p:cNvPr>
          <p:cNvSpPr>
            <a:spLocks/>
          </p:cNvSpPr>
          <p:nvPr/>
        </p:nvSpPr>
        <p:spPr bwMode="auto">
          <a:xfrm>
            <a:off x="603250" y="333375"/>
            <a:ext cx="0" cy="1588"/>
          </a:xfrm>
          <a:custGeom>
            <a:avLst/>
            <a:gdLst>
              <a:gd name="T0" fmla="*/ 1 h 1"/>
              <a:gd name="T1" fmla="*/ 1 h 1"/>
              <a:gd name="T2" fmla="*/ 0 h 1"/>
              <a:gd name="T3" fmla="*/ 1 h 1"/>
              <a:gd name="T4" fmla="*/ 1 h 1"/>
            </a:gdLst>
            <a:ahLst/>
            <a:cxnLst>
              <a:cxn ang="0">
                <a:pos x="0" y="T0"/>
              </a:cxn>
              <a:cxn ang="0">
                <a:pos x="0" y="T1"/>
              </a:cxn>
              <a:cxn ang="0">
                <a:pos x="0" y="T2"/>
              </a:cxn>
              <a:cxn ang="0">
                <a:pos x="0" y="T3"/>
              </a:cxn>
              <a:cxn ang="0">
                <a:pos x="0" y="T4"/>
              </a:cxn>
            </a:cxnLst>
            <a:rect l="0" t="0" r="r" b="b"/>
            <a:pathLst>
              <a:path h="1">
                <a:moveTo>
                  <a:pt x="0" y="1"/>
                </a:moveTo>
                <a:lnTo>
                  <a:pt x="0" y="1"/>
                </a:lnTo>
                <a:lnTo>
                  <a:pt x="0" y="0"/>
                </a:lnTo>
                <a:lnTo>
                  <a:pt x="0" y="1"/>
                </a:lnTo>
                <a:lnTo>
                  <a:pt x="0" y="1"/>
                </a:ln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001" name="Freeform 1801">
            <a:extLst>
              <a:ext uri="{FF2B5EF4-FFF2-40B4-BE49-F238E27FC236}">
                <a16:creationId xmlns:a16="http://schemas.microsoft.com/office/drawing/2014/main" id="{F2E0A6D3-5C57-49B5-B8C5-327D9739D8ED}"/>
              </a:ext>
            </a:extLst>
          </p:cNvPr>
          <p:cNvSpPr>
            <a:spLocks/>
          </p:cNvSpPr>
          <p:nvPr/>
        </p:nvSpPr>
        <p:spPr bwMode="auto">
          <a:xfrm>
            <a:off x="603250" y="336550"/>
            <a:ext cx="1588" cy="1588"/>
          </a:xfrm>
          <a:custGeom>
            <a:avLst/>
            <a:gdLst>
              <a:gd name="T0" fmla="*/ 1 w 3"/>
              <a:gd name="T1" fmla="*/ 2 h 2"/>
              <a:gd name="T2" fmla="*/ 1 w 3"/>
              <a:gd name="T3" fmla="*/ 2 h 2"/>
              <a:gd name="T4" fmla="*/ 3 w 3"/>
              <a:gd name="T5" fmla="*/ 0 h 2"/>
              <a:gd name="T6" fmla="*/ 3 w 3"/>
              <a:gd name="T7" fmla="*/ 0 h 2"/>
              <a:gd name="T8" fmla="*/ 0 w 3"/>
              <a:gd name="T9" fmla="*/ 2 h 2"/>
              <a:gd name="T10" fmla="*/ 1 w 3"/>
              <a:gd name="T11" fmla="*/ 2 h 2"/>
            </a:gdLst>
            <a:ahLst/>
            <a:cxnLst>
              <a:cxn ang="0">
                <a:pos x="T0" y="T1"/>
              </a:cxn>
              <a:cxn ang="0">
                <a:pos x="T2" y="T3"/>
              </a:cxn>
              <a:cxn ang="0">
                <a:pos x="T4" y="T5"/>
              </a:cxn>
              <a:cxn ang="0">
                <a:pos x="T6" y="T7"/>
              </a:cxn>
              <a:cxn ang="0">
                <a:pos x="T8" y="T9"/>
              </a:cxn>
              <a:cxn ang="0">
                <a:pos x="T10" y="T11"/>
              </a:cxn>
            </a:cxnLst>
            <a:rect l="0" t="0" r="r" b="b"/>
            <a:pathLst>
              <a:path w="3" h="2">
                <a:moveTo>
                  <a:pt x="1" y="2"/>
                </a:moveTo>
                <a:lnTo>
                  <a:pt x="1" y="2"/>
                </a:lnTo>
                <a:lnTo>
                  <a:pt x="3" y="0"/>
                </a:lnTo>
                <a:lnTo>
                  <a:pt x="3" y="0"/>
                </a:lnTo>
                <a:cubicBezTo>
                  <a:pt x="2" y="1"/>
                  <a:pt x="1" y="1"/>
                  <a:pt x="0" y="2"/>
                </a:cubicBezTo>
                <a:cubicBezTo>
                  <a:pt x="0" y="2"/>
                  <a:pt x="1" y="2"/>
                  <a:pt x="1" y="2"/>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002" name="Freeform 1802">
            <a:extLst>
              <a:ext uri="{FF2B5EF4-FFF2-40B4-BE49-F238E27FC236}">
                <a16:creationId xmlns:a16="http://schemas.microsoft.com/office/drawing/2014/main" id="{3B9095D5-D567-4579-A3CE-8DDF4263F814}"/>
              </a:ext>
            </a:extLst>
          </p:cNvPr>
          <p:cNvSpPr>
            <a:spLocks/>
          </p:cNvSpPr>
          <p:nvPr/>
        </p:nvSpPr>
        <p:spPr bwMode="auto">
          <a:xfrm>
            <a:off x="609600" y="327025"/>
            <a:ext cx="1588" cy="4763"/>
          </a:xfrm>
          <a:custGeom>
            <a:avLst/>
            <a:gdLst>
              <a:gd name="T0" fmla="*/ 2 w 4"/>
              <a:gd name="T1" fmla="*/ 6 h 6"/>
              <a:gd name="T2" fmla="*/ 2 w 4"/>
              <a:gd name="T3" fmla="*/ 6 h 6"/>
              <a:gd name="T4" fmla="*/ 4 w 4"/>
              <a:gd name="T5" fmla="*/ 3 h 6"/>
              <a:gd name="T6" fmla="*/ 2 w 4"/>
              <a:gd name="T7" fmla="*/ 0 h 6"/>
              <a:gd name="T8" fmla="*/ 0 w 4"/>
              <a:gd name="T9" fmla="*/ 3 h 6"/>
              <a:gd name="T10" fmla="*/ 2 w 4"/>
              <a:gd name="T11" fmla="*/ 6 h 6"/>
            </a:gdLst>
            <a:ahLst/>
            <a:cxnLst>
              <a:cxn ang="0">
                <a:pos x="T0" y="T1"/>
              </a:cxn>
              <a:cxn ang="0">
                <a:pos x="T2" y="T3"/>
              </a:cxn>
              <a:cxn ang="0">
                <a:pos x="T4" y="T5"/>
              </a:cxn>
              <a:cxn ang="0">
                <a:pos x="T6" y="T7"/>
              </a:cxn>
              <a:cxn ang="0">
                <a:pos x="T8" y="T9"/>
              </a:cxn>
              <a:cxn ang="0">
                <a:pos x="T10" y="T11"/>
              </a:cxn>
            </a:cxnLst>
            <a:rect l="0" t="0" r="r" b="b"/>
            <a:pathLst>
              <a:path w="4" h="6">
                <a:moveTo>
                  <a:pt x="2" y="6"/>
                </a:moveTo>
                <a:lnTo>
                  <a:pt x="2" y="6"/>
                </a:lnTo>
                <a:cubicBezTo>
                  <a:pt x="3" y="5"/>
                  <a:pt x="4" y="4"/>
                  <a:pt x="4" y="3"/>
                </a:cubicBezTo>
                <a:cubicBezTo>
                  <a:pt x="4" y="2"/>
                  <a:pt x="3" y="1"/>
                  <a:pt x="2" y="0"/>
                </a:cubicBezTo>
                <a:cubicBezTo>
                  <a:pt x="2" y="1"/>
                  <a:pt x="1" y="2"/>
                  <a:pt x="0" y="3"/>
                </a:cubicBezTo>
                <a:cubicBezTo>
                  <a:pt x="1" y="4"/>
                  <a:pt x="1" y="5"/>
                  <a:pt x="2" y="6"/>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003" name="Freeform 1803">
            <a:extLst>
              <a:ext uri="{FF2B5EF4-FFF2-40B4-BE49-F238E27FC236}">
                <a16:creationId xmlns:a16="http://schemas.microsoft.com/office/drawing/2014/main" id="{EA466FBA-C739-4857-8D47-6C75C3716D19}"/>
              </a:ext>
            </a:extLst>
          </p:cNvPr>
          <p:cNvSpPr>
            <a:spLocks/>
          </p:cNvSpPr>
          <p:nvPr/>
        </p:nvSpPr>
        <p:spPr bwMode="auto">
          <a:xfrm>
            <a:off x="606425" y="330200"/>
            <a:ext cx="3175" cy="3175"/>
          </a:xfrm>
          <a:custGeom>
            <a:avLst/>
            <a:gdLst>
              <a:gd name="T0" fmla="*/ 2 w 4"/>
              <a:gd name="T1" fmla="*/ 6 h 6"/>
              <a:gd name="T2" fmla="*/ 2 w 4"/>
              <a:gd name="T3" fmla="*/ 6 h 6"/>
              <a:gd name="T4" fmla="*/ 4 w 4"/>
              <a:gd name="T5" fmla="*/ 3 h 6"/>
              <a:gd name="T6" fmla="*/ 3 w 4"/>
              <a:gd name="T7" fmla="*/ 0 h 6"/>
              <a:gd name="T8" fmla="*/ 0 w 4"/>
              <a:gd name="T9" fmla="*/ 3 h 6"/>
              <a:gd name="T10" fmla="*/ 2 w 4"/>
              <a:gd name="T11" fmla="*/ 6 h 6"/>
            </a:gdLst>
            <a:ahLst/>
            <a:cxnLst>
              <a:cxn ang="0">
                <a:pos x="T0" y="T1"/>
              </a:cxn>
              <a:cxn ang="0">
                <a:pos x="T2" y="T3"/>
              </a:cxn>
              <a:cxn ang="0">
                <a:pos x="T4" y="T5"/>
              </a:cxn>
              <a:cxn ang="0">
                <a:pos x="T6" y="T7"/>
              </a:cxn>
              <a:cxn ang="0">
                <a:pos x="T8" y="T9"/>
              </a:cxn>
              <a:cxn ang="0">
                <a:pos x="T10" y="T11"/>
              </a:cxn>
            </a:cxnLst>
            <a:rect l="0" t="0" r="r" b="b"/>
            <a:pathLst>
              <a:path w="4" h="6">
                <a:moveTo>
                  <a:pt x="2" y="6"/>
                </a:moveTo>
                <a:lnTo>
                  <a:pt x="2" y="6"/>
                </a:lnTo>
                <a:cubicBezTo>
                  <a:pt x="3" y="5"/>
                  <a:pt x="4" y="4"/>
                  <a:pt x="4" y="3"/>
                </a:cubicBezTo>
                <a:cubicBezTo>
                  <a:pt x="4" y="2"/>
                  <a:pt x="3" y="1"/>
                  <a:pt x="3" y="0"/>
                </a:cubicBezTo>
                <a:cubicBezTo>
                  <a:pt x="2" y="1"/>
                  <a:pt x="1" y="2"/>
                  <a:pt x="0" y="3"/>
                </a:cubicBezTo>
                <a:cubicBezTo>
                  <a:pt x="1" y="4"/>
                  <a:pt x="1" y="5"/>
                  <a:pt x="2" y="6"/>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004" name="Freeform 1804">
            <a:extLst>
              <a:ext uri="{FF2B5EF4-FFF2-40B4-BE49-F238E27FC236}">
                <a16:creationId xmlns:a16="http://schemas.microsoft.com/office/drawing/2014/main" id="{CECB2F21-441A-4F89-892A-6F6981C94290}"/>
              </a:ext>
            </a:extLst>
          </p:cNvPr>
          <p:cNvSpPr>
            <a:spLocks/>
          </p:cNvSpPr>
          <p:nvPr/>
        </p:nvSpPr>
        <p:spPr bwMode="auto">
          <a:xfrm>
            <a:off x="604838" y="331788"/>
            <a:ext cx="3175" cy="4762"/>
          </a:xfrm>
          <a:custGeom>
            <a:avLst/>
            <a:gdLst>
              <a:gd name="T0" fmla="*/ 1 w 4"/>
              <a:gd name="T1" fmla="*/ 6 h 6"/>
              <a:gd name="T2" fmla="*/ 1 w 4"/>
              <a:gd name="T3" fmla="*/ 6 h 6"/>
              <a:gd name="T4" fmla="*/ 4 w 4"/>
              <a:gd name="T5" fmla="*/ 3 h 6"/>
              <a:gd name="T6" fmla="*/ 3 w 4"/>
              <a:gd name="T7" fmla="*/ 0 h 6"/>
              <a:gd name="T8" fmla="*/ 0 w 4"/>
              <a:gd name="T9" fmla="*/ 3 h 6"/>
              <a:gd name="T10" fmla="*/ 0 w 4"/>
              <a:gd name="T11" fmla="*/ 4 h 6"/>
              <a:gd name="T12" fmla="*/ 2 w 4"/>
              <a:gd name="T13" fmla="*/ 4 h 6"/>
              <a:gd name="T14" fmla="*/ 2 w 4"/>
              <a:gd name="T15" fmla="*/ 4 h 6"/>
              <a:gd name="T16" fmla="*/ 1 w 4"/>
              <a:gd name="T17" fmla="*/ 6 h 6"/>
              <a:gd name="T18" fmla="*/ 1 w 4"/>
              <a:gd name="T19"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6">
                <a:moveTo>
                  <a:pt x="1" y="6"/>
                </a:moveTo>
                <a:lnTo>
                  <a:pt x="1" y="6"/>
                </a:lnTo>
                <a:cubicBezTo>
                  <a:pt x="2" y="5"/>
                  <a:pt x="3" y="4"/>
                  <a:pt x="4" y="3"/>
                </a:cubicBezTo>
                <a:cubicBezTo>
                  <a:pt x="4" y="2"/>
                  <a:pt x="3" y="1"/>
                  <a:pt x="3" y="0"/>
                </a:cubicBezTo>
                <a:cubicBezTo>
                  <a:pt x="2" y="1"/>
                  <a:pt x="1" y="2"/>
                  <a:pt x="0" y="3"/>
                </a:cubicBezTo>
                <a:lnTo>
                  <a:pt x="0" y="4"/>
                </a:lnTo>
                <a:cubicBezTo>
                  <a:pt x="1" y="4"/>
                  <a:pt x="2" y="4"/>
                  <a:pt x="2" y="4"/>
                </a:cubicBezTo>
                <a:lnTo>
                  <a:pt x="2" y="4"/>
                </a:lnTo>
                <a:cubicBezTo>
                  <a:pt x="2" y="5"/>
                  <a:pt x="2" y="5"/>
                  <a:pt x="1" y="6"/>
                </a:cubicBezTo>
                <a:lnTo>
                  <a:pt x="1" y="6"/>
                </a:ln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005" name="Freeform 1805">
            <a:extLst>
              <a:ext uri="{FF2B5EF4-FFF2-40B4-BE49-F238E27FC236}">
                <a16:creationId xmlns:a16="http://schemas.microsoft.com/office/drawing/2014/main" id="{1857C139-841F-42E4-9245-9ACC32E6CA06}"/>
              </a:ext>
            </a:extLst>
          </p:cNvPr>
          <p:cNvSpPr>
            <a:spLocks/>
          </p:cNvSpPr>
          <p:nvPr/>
        </p:nvSpPr>
        <p:spPr bwMode="auto">
          <a:xfrm>
            <a:off x="603250" y="336550"/>
            <a:ext cx="3175" cy="3175"/>
          </a:xfrm>
          <a:custGeom>
            <a:avLst/>
            <a:gdLst>
              <a:gd name="T0" fmla="*/ 2 w 4"/>
              <a:gd name="T1" fmla="*/ 0 h 3"/>
              <a:gd name="T2" fmla="*/ 2 w 4"/>
              <a:gd name="T3" fmla="*/ 0 h 3"/>
              <a:gd name="T4" fmla="*/ 0 w 4"/>
              <a:gd name="T5" fmla="*/ 1 h 3"/>
              <a:gd name="T6" fmla="*/ 1 w 4"/>
              <a:gd name="T7" fmla="*/ 1 h 3"/>
              <a:gd name="T8" fmla="*/ 0 w 4"/>
              <a:gd name="T9" fmla="*/ 3 h 3"/>
              <a:gd name="T10" fmla="*/ 0 w 4"/>
              <a:gd name="T11" fmla="*/ 3 h 3"/>
              <a:gd name="T12" fmla="*/ 3 w 4"/>
              <a:gd name="T13" fmla="*/ 3 h 3"/>
              <a:gd name="T14" fmla="*/ 4 w 4"/>
              <a:gd name="T15" fmla="*/ 2 h 3"/>
              <a:gd name="T16" fmla="*/ 2 w 4"/>
              <a:gd name="T1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3">
                <a:moveTo>
                  <a:pt x="2" y="0"/>
                </a:moveTo>
                <a:lnTo>
                  <a:pt x="2" y="0"/>
                </a:lnTo>
                <a:lnTo>
                  <a:pt x="0" y="1"/>
                </a:lnTo>
                <a:lnTo>
                  <a:pt x="1" y="1"/>
                </a:lnTo>
                <a:cubicBezTo>
                  <a:pt x="1" y="2"/>
                  <a:pt x="0" y="2"/>
                  <a:pt x="0" y="3"/>
                </a:cubicBezTo>
                <a:lnTo>
                  <a:pt x="0" y="3"/>
                </a:lnTo>
                <a:cubicBezTo>
                  <a:pt x="1" y="3"/>
                  <a:pt x="2" y="3"/>
                  <a:pt x="3" y="3"/>
                </a:cubicBezTo>
                <a:lnTo>
                  <a:pt x="4" y="2"/>
                </a:lnTo>
                <a:cubicBezTo>
                  <a:pt x="3" y="2"/>
                  <a:pt x="3" y="1"/>
                  <a:pt x="2" y="0"/>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006" name="Freeform 1806">
            <a:extLst>
              <a:ext uri="{FF2B5EF4-FFF2-40B4-BE49-F238E27FC236}">
                <a16:creationId xmlns:a16="http://schemas.microsoft.com/office/drawing/2014/main" id="{D5323732-EDD1-4745-A309-BF08649C566A}"/>
              </a:ext>
            </a:extLst>
          </p:cNvPr>
          <p:cNvSpPr>
            <a:spLocks/>
          </p:cNvSpPr>
          <p:nvPr/>
        </p:nvSpPr>
        <p:spPr bwMode="auto">
          <a:xfrm>
            <a:off x="606425" y="334963"/>
            <a:ext cx="3175" cy="3175"/>
          </a:xfrm>
          <a:custGeom>
            <a:avLst/>
            <a:gdLst>
              <a:gd name="T0" fmla="*/ 3 w 4"/>
              <a:gd name="T1" fmla="*/ 0 h 5"/>
              <a:gd name="T2" fmla="*/ 3 w 4"/>
              <a:gd name="T3" fmla="*/ 0 h 5"/>
              <a:gd name="T4" fmla="*/ 0 w 4"/>
              <a:gd name="T5" fmla="*/ 2 h 5"/>
              <a:gd name="T6" fmla="*/ 1 w 4"/>
              <a:gd name="T7" fmla="*/ 5 h 5"/>
              <a:gd name="T8" fmla="*/ 4 w 4"/>
              <a:gd name="T9" fmla="*/ 3 h 5"/>
              <a:gd name="T10" fmla="*/ 3 w 4"/>
              <a:gd name="T11" fmla="*/ 0 h 5"/>
            </a:gdLst>
            <a:ahLst/>
            <a:cxnLst>
              <a:cxn ang="0">
                <a:pos x="T0" y="T1"/>
              </a:cxn>
              <a:cxn ang="0">
                <a:pos x="T2" y="T3"/>
              </a:cxn>
              <a:cxn ang="0">
                <a:pos x="T4" y="T5"/>
              </a:cxn>
              <a:cxn ang="0">
                <a:pos x="T6" y="T7"/>
              </a:cxn>
              <a:cxn ang="0">
                <a:pos x="T8" y="T9"/>
              </a:cxn>
              <a:cxn ang="0">
                <a:pos x="T10" y="T11"/>
              </a:cxn>
            </a:cxnLst>
            <a:rect l="0" t="0" r="r" b="b"/>
            <a:pathLst>
              <a:path w="4" h="5">
                <a:moveTo>
                  <a:pt x="3" y="0"/>
                </a:moveTo>
                <a:lnTo>
                  <a:pt x="3" y="0"/>
                </a:lnTo>
                <a:cubicBezTo>
                  <a:pt x="2" y="1"/>
                  <a:pt x="1" y="1"/>
                  <a:pt x="0" y="2"/>
                </a:cubicBezTo>
                <a:cubicBezTo>
                  <a:pt x="0" y="3"/>
                  <a:pt x="1" y="4"/>
                  <a:pt x="1" y="5"/>
                </a:cubicBezTo>
                <a:cubicBezTo>
                  <a:pt x="2" y="4"/>
                  <a:pt x="4" y="4"/>
                  <a:pt x="4" y="3"/>
                </a:cubicBezTo>
                <a:cubicBezTo>
                  <a:pt x="4" y="2"/>
                  <a:pt x="3" y="1"/>
                  <a:pt x="3" y="0"/>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007" name="Freeform 1807">
            <a:extLst>
              <a:ext uri="{FF2B5EF4-FFF2-40B4-BE49-F238E27FC236}">
                <a16:creationId xmlns:a16="http://schemas.microsoft.com/office/drawing/2014/main" id="{9C5CB6EE-6EDE-43D8-9260-6911566BA9D6}"/>
              </a:ext>
            </a:extLst>
          </p:cNvPr>
          <p:cNvSpPr>
            <a:spLocks/>
          </p:cNvSpPr>
          <p:nvPr/>
        </p:nvSpPr>
        <p:spPr bwMode="auto">
          <a:xfrm>
            <a:off x="595313" y="327025"/>
            <a:ext cx="1587" cy="1588"/>
          </a:xfrm>
          <a:custGeom>
            <a:avLst/>
            <a:gdLst>
              <a:gd name="T0" fmla="*/ 1 w 2"/>
              <a:gd name="T1" fmla="*/ 0 h 2"/>
              <a:gd name="T2" fmla="*/ 1 w 2"/>
              <a:gd name="T3" fmla="*/ 0 h 2"/>
              <a:gd name="T4" fmla="*/ 0 w 2"/>
              <a:gd name="T5" fmla="*/ 2 h 2"/>
              <a:gd name="T6" fmla="*/ 1 w 2"/>
              <a:gd name="T7" fmla="*/ 2 h 2"/>
              <a:gd name="T8" fmla="*/ 2 w 2"/>
              <a:gd name="T9" fmla="*/ 0 h 2"/>
              <a:gd name="T10" fmla="*/ 1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1" y="0"/>
                </a:moveTo>
                <a:lnTo>
                  <a:pt x="1" y="0"/>
                </a:lnTo>
                <a:lnTo>
                  <a:pt x="0" y="2"/>
                </a:lnTo>
                <a:lnTo>
                  <a:pt x="1" y="2"/>
                </a:lnTo>
                <a:lnTo>
                  <a:pt x="2" y="0"/>
                </a:lnTo>
                <a:lnTo>
                  <a:pt x="1" y="0"/>
                </a:ln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008" name="Freeform 1808">
            <a:extLst>
              <a:ext uri="{FF2B5EF4-FFF2-40B4-BE49-F238E27FC236}">
                <a16:creationId xmlns:a16="http://schemas.microsoft.com/office/drawing/2014/main" id="{22523AB3-03A0-43A8-A4C6-2DA69D0C65FE}"/>
              </a:ext>
            </a:extLst>
          </p:cNvPr>
          <p:cNvSpPr>
            <a:spLocks/>
          </p:cNvSpPr>
          <p:nvPr/>
        </p:nvSpPr>
        <p:spPr bwMode="auto">
          <a:xfrm>
            <a:off x="595313" y="325438"/>
            <a:ext cx="1587" cy="1587"/>
          </a:xfrm>
          <a:custGeom>
            <a:avLst/>
            <a:gdLst>
              <a:gd name="T0" fmla="*/ 0 w 1"/>
              <a:gd name="T1" fmla="*/ 0 h 2"/>
              <a:gd name="T2" fmla="*/ 0 w 1"/>
              <a:gd name="T3" fmla="*/ 0 h 2"/>
              <a:gd name="T4" fmla="*/ 0 w 1"/>
              <a:gd name="T5" fmla="*/ 2 h 2"/>
              <a:gd name="T6" fmla="*/ 1 w 1"/>
              <a:gd name="T7" fmla="*/ 2 h 2"/>
              <a:gd name="T8" fmla="*/ 1 w 1"/>
              <a:gd name="T9" fmla="*/ 1 h 2"/>
              <a:gd name="T10" fmla="*/ 0 w 1"/>
              <a:gd name="T11" fmla="*/ 0 h 2"/>
            </a:gdLst>
            <a:ahLst/>
            <a:cxnLst>
              <a:cxn ang="0">
                <a:pos x="T0" y="T1"/>
              </a:cxn>
              <a:cxn ang="0">
                <a:pos x="T2" y="T3"/>
              </a:cxn>
              <a:cxn ang="0">
                <a:pos x="T4" y="T5"/>
              </a:cxn>
              <a:cxn ang="0">
                <a:pos x="T6" y="T7"/>
              </a:cxn>
              <a:cxn ang="0">
                <a:pos x="T8" y="T9"/>
              </a:cxn>
              <a:cxn ang="0">
                <a:pos x="T10" y="T11"/>
              </a:cxn>
            </a:cxnLst>
            <a:rect l="0" t="0" r="r" b="b"/>
            <a:pathLst>
              <a:path w="1" h="2">
                <a:moveTo>
                  <a:pt x="0" y="0"/>
                </a:moveTo>
                <a:lnTo>
                  <a:pt x="0" y="0"/>
                </a:lnTo>
                <a:lnTo>
                  <a:pt x="0" y="2"/>
                </a:lnTo>
                <a:lnTo>
                  <a:pt x="1" y="2"/>
                </a:lnTo>
                <a:lnTo>
                  <a:pt x="1" y="1"/>
                </a:lnTo>
                <a:lnTo>
                  <a:pt x="0" y="0"/>
                </a:ln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009" name="Freeform 1809">
            <a:extLst>
              <a:ext uri="{FF2B5EF4-FFF2-40B4-BE49-F238E27FC236}">
                <a16:creationId xmlns:a16="http://schemas.microsoft.com/office/drawing/2014/main" id="{DE2C2CD5-A402-487C-81F6-B68A37967167}"/>
              </a:ext>
            </a:extLst>
          </p:cNvPr>
          <p:cNvSpPr>
            <a:spLocks/>
          </p:cNvSpPr>
          <p:nvPr/>
        </p:nvSpPr>
        <p:spPr bwMode="auto">
          <a:xfrm>
            <a:off x="595313" y="323850"/>
            <a:ext cx="1587" cy="1588"/>
          </a:xfrm>
          <a:custGeom>
            <a:avLst/>
            <a:gdLst>
              <a:gd name="T0" fmla="*/ 0 w 1"/>
              <a:gd name="T1" fmla="*/ 0 h 2"/>
              <a:gd name="T2" fmla="*/ 0 w 1"/>
              <a:gd name="T3" fmla="*/ 0 h 2"/>
              <a:gd name="T4" fmla="*/ 0 w 1"/>
              <a:gd name="T5" fmla="*/ 1 h 2"/>
              <a:gd name="T6" fmla="*/ 1 w 1"/>
              <a:gd name="T7" fmla="*/ 2 h 2"/>
              <a:gd name="T8" fmla="*/ 1 w 1"/>
              <a:gd name="T9" fmla="*/ 0 h 2"/>
              <a:gd name="T10" fmla="*/ 0 w 1"/>
              <a:gd name="T11" fmla="*/ 0 h 2"/>
            </a:gdLst>
            <a:ahLst/>
            <a:cxnLst>
              <a:cxn ang="0">
                <a:pos x="T0" y="T1"/>
              </a:cxn>
              <a:cxn ang="0">
                <a:pos x="T2" y="T3"/>
              </a:cxn>
              <a:cxn ang="0">
                <a:pos x="T4" y="T5"/>
              </a:cxn>
              <a:cxn ang="0">
                <a:pos x="T6" y="T7"/>
              </a:cxn>
              <a:cxn ang="0">
                <a:pos x="T8" y="T9"/>
              </a:cxn>
              <a:cxn ang="0">
                <a:pos x="T10" y="T11"/>
              </a:cxn>
            </a:cxnLst>
            <a:rect l="0" t="0" r="r" b="b"/>
            <a:pathLst>
              <a:path w="1" h="2">
                <a:moveTo>
                  <a:pt x="0" y="0"/>
                </a:moveTo>
                <a:lnTo>
                  <a:pt x="0" y="0"/>
                </a:lnTo>
                <a:lnTo>
                  <a:pt x="0" y="1"/>
                </a:lnTo>
                <a:lnTo>
                  <a:pt x="1" y="2"/>
                </a:lnTo>
                <a:lnTo>
                  <a:pt x="1" y="0"/>
                </a:lnTo>
                <a:lnTo>
                  <a:pt x="0" y="0"/>
                </a:ln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010" name="Freeform 1810">
            <a:extLst>
              <a:ext uri="{FF2B5EF4-FFF2-40B4-BE49-F238E27FC236}">
                <a16:creationId xmlns:a16="http://schemas.microsoft.com/office/drawing/2014/main" id="{B1EF57AD-2941-4A86-9BC5-D92D8BC7D8D6}"/>
              </a:ext>
            </a:extLst>
          </p:cNvPr>
          <p:cNvSpPr>
            <a:spLocks/>
          </p:cNvSpPr>
          <p:nvPr/>
        </p:nvSpPr>
        <p:spPr bwMode="auto">
          <a:xfrm>
            <a:off x="595313" y="322263"/>
            <a:ext cx="1587" cy="1587"/>
          </a:xfrm>
          <a:custGeom>
            <a:avLst/>
            <a:gdLst>
              <a:gd name="T0" fmla="*/ 0 w 2"/>
              <a:gd name="T1" fmla="*/ 0 h 2"/>
              <a:gd name="T2" fmla="*/ 0 w 2"/>
              <a:gd name="T3" fmla="*/ 0 h 2"/>
              <a:gd name="T4" fmla="*/ 0 w 2"/>
              <a:gd name="T5" fmla="*/ 2 h 2"/>
              <a:gd name="T6" fmla="*/ 2 w 2"/>
              <a:gd name="T7" fmla="*/ 2 h 2"/>
              <a:gd name="T8" fmla="*/ 2 w 2"/>
              <a:gd name="T9" fmla="*/ 1 h 2"/>
              <a:gd name="T10" fmla="*/ 0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0" y="0"/>
                </a:moveTo>
                <a:lnTo>
                  <a:pt x="0" y="0"/>
                </a:lnTo>
                <a:lnTo>
                  <a:pt x="0" y="2"/>
                </a:lnTo>
                <a:lnTo>
                  <a:pt x="2" y="2"/>
                </a:lnTo>
                <a:lnTo>
                  <a:pt x="2" y="1"/>
                </a:lnTo>
                <a:lnTo>
                  <a:pt x="0" y="0"/>
                </a:ln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011" name="Freeform 1811">
            <a:extLst>
              <a:ext uri="{FF2B5EF4-FFF2-40B4-BE49-F238E27FC236}">
                <a16:creationId xmlns:a16="http://schemas.microsoft.com/office/drawing/2014/main" id="{9E4550B2-49FD-4982-AAFF-DBAE49A40947}"/>
              </a:ext>
            </a:extLst>
          </p:cNvPr>
          <p:cNvSpPr>
            <a:spLocks/>
          </p:cNvSpPr>
          <p:nvPr/>
        </p:nvSpPr>
        <p:spPr bwMode="auto">
          <a:xfrm>
            <a:off x="595313" y="320675"/>
            <a:ext cx="1587" cy="0"/>
          </a:xfrm>
          <a:custGeom>
            <a:avLst/>
            <a:gdLst>
              <a:gd name="T0" fmla="*/ 0 w 2"/>
              <a:gd name="T1" fmla="*/ 0 h 1"/>
              <a:gd name="T2" fmla="*/ 0 w 2"/>
              <a:gd name="T3" fmla="*/ 0 h 1"/>
              <a:gd name="T4" fmla="*/ 0 w 2"/>
              <a:gd name="T5" fmla="*/ 1 h 1"/>
              <a:gd name="T6" fmla="*/ 2 w 2"/>
              <a:gd name="T7" fmla="*/ 1 h 1"/>
              <a:gd name="T8" fmla="*/ 2 w 2"/>
              <a:gd name="T9" fmla="*/ 0 h 1"/>
              <a:gd name="T10" fmla="*/ 0 w 2"/>
              <a:gd name="T11" fmla="*/ 0 h 1"/>
            </a:gdLst>
            <a:ahLst/>
            <a:cxnLst>
              <a:cxn ang="0">
                <a:pos x="T0" y="T1"/>
              </a:cxn>
              <a:cxn ang="0">
                <a:pos x="T2" y="T3"/>
              </a:cxn>
              <a:cxn ang="0">
                <a:pos x="T4" y="T5"/>
              </a:cxn>
              <a:cxn ang="0">
                <a:pos x="T6" y="T7"/>
              </a:cxn>
              <a:cxn ang="0">
                <a:pos x="T8" y="T9"/>
              </a:cxn>
              <a:cxn ang="0">
                <a:pos x="T10" y="T11"/>
              </a:cxn>
            </a:cxnLst>
            <a:rect l="0" t="0" r="r" b="b"/>
            <a:pathLst>
              <a:path w="2" h="1">
                <a:moveTo>
                  <a:pt x="0" y="0"/>
                </a:moveTo>
                <a:lnTo>
                  <a:pt x="0" y="0"/>
                </a:lnTo>
                <a:lnTo>
                  <a:pt x="0" y="1"/>
                </a:lnTo>
                <a:lnTo>
                  <a:pt x="2" y="1"/>
                </a:lnTo>
                <a:lnTo>
                  <a:pt x="2" y="0"/>
                </a:lnTo>
                <a:lnTo>
                  <a:pt x="0" y="0"/>
                </a:ln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012" name="Freeform 1812">
            <a:extLst>
              <a:ext uri="{FF2B5EF4-FFF2-40B4-BE49-F238E27FC236}">
                <a16:creationId xmlns:a16="http://schemas.microsoft.com/office/drawing/2014/main" id="{E01FEAF7-9EC8-4D64-9CD5-55CE551419BB}"/>
              </a:ext>
            </a:extLst>
          </p:cNvPr>
          <p:cNvSpPr>
            <a:spLocks/>
          </p:cNvSpPr>
          <p:nvPr/>
        </p:nvSpPr>
        <p:spPr bwMode="auto">
          <a:xfrm>
            <a:off x="595313" y="317500"/>
            <a:ext cx="1587" cy="1588"/>
          </a:xfrm>
          <a:custGeom>
            <a:avLst/>
            <a:gdLst>
              <a:gd name="T0" fmla="*/ 0 w 2"/>
              <a:gd name="T1" fmla="*/ 0 h 2"/>
              <a:gd name="T2" fmla="*/ 0 w 2"/>
              <a:gd name="T3" fmla="*/ 0 h 2"/>
              <a:gd name="T4" fmla="*/ 0 w 2"/>
              <a:gd name="T5" fmla="*/ 1 h 2"/>
              <a:gd name="T6" fmla="*/ 2 w 2"/>
              <a:gd name="T7" fmla="*/ 2 h 2"/>
              <a:gd name="T8" fmla="*/ 2 w 2"/>
              <a:gd name="T9" fmla="*/ 0 h 2"/>
              <a:gd name="T10" fmla="*/ 0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0" y="0"/>
                </a:moveTo>
                <a:lnTo>
                  <a:pt x="0" y="0"/>
                </a:lnTo>
                <a:lnTo>
                  <a:pt x="0" y="1"/>
                </a:lnTo>
                <a:lnTo>
                  <a:pt x="2" y="2"/>
                </a:lnTo>
                <a:lnTo>
                  <a:pt x="2" y="0"/>
                </a:lnTo>
                <a:lnTo>
                  <a:pt x="0" y="0"/>
                </a:ln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013" name="Freeform 1813">
            <a:extLst>
              <a:ext uri="{FF2B5EF4-FFF2-40B4-BE49-F238E27FC236}">
                <a16:creationId xmlns:a16="http://schemas.microsoft.com/office/drawing/2014/main" id="{C5924A32-6D39-481D-A362-3935BDF670B2}"/>
              </a:ext>
            </a:extLst>
          </p:cNvPr>
          <p:cNvSpPr>
            <a:spLocks/>
          </p:cNvSpPr>
          <p:nvPr/>
        </p:nvSpPr>
        <p:spPr bwMode="auto">
          <a:xfrm>
            <a:off x="595313" y="315913"/>
            <a:ext cx="3175" cy="1587"/>
          </a:xfrm>
          <a:custGeom>
            <a:avLst/>
            <a:gdLst>
              <a:gd name="T0" fmla="*/ 0 w 3"/>
              <a:gd name="T1" fmla="*/ 0 h 2"/>
              <a:gd name="T2" fmla="*/ 0 w 3"/>
              <a:gd name="T3" fmla="*/ 0 h 2"/>
              <a:gd name="T4" fmla="*/ 0 w 3"/>
              <a:gd name="T5" fmla="*/ 1 h 2"/>
              <a:gd name="T6" fmla="*/ 3 w 3"/>
              <a:gd name="T7" fmla="*/ 2 h 2"/>
              <a:gd name="T8" fmla="*/ 3 w 3"/>
              <a:gd name="T9" fmla="*/ 1 h 2"/>
              <a:gd name="T10" fmla="*/ 0 w 3"/>
              <a:gd name="T11" fmla="*/ 0 h 2"/>
            </a:gdLst>
            <a:ahLst/>
            <a:cxnLst>
              <a:cxn ang="0">
                <a:pos x="T0" y="T1"/>
              </a:cxn>
              <a:cxn ang="0">
                <a:pos x="T2" y="T3"/>
              </a:cxn>
              <a:cxn ang="0">
                <a:pos x="T4" y="T5"/>
              </a:cxn>
              <a:cxn ang="0">
                <a:pos x="T6" y="T7"/>
              </a:cxn>
              <a:cxn ang="0">
                <a:pos x="T8" y="T9"/>
              </a:cxn>
              <a:cxn ang="0">
                <a:pos x="T10" y="T11"/>
              </a:cxn>
            </a:cxnLst>
            <a:rect l="0" t="0" r="r" b="b"/>
            <a:pathLst>
              <a:path w="3" h="2">
                <a:moveTo>
                  <a:pt x="0" y="0"/>
                </a:moveTo>
                <a:lnTo>
                  <a:pt x="0" y="0"/>
                </a:lnTo>
                <a:lnTo>
                  <a:pt x="0" y="1"/>
                </a:lnTo>
                <a:lnTo>
                  <a:pt x="3" y="2"/>
                </a:lnTo>
                <a:lnTo>
                  <a:pt x="3" y="1"/>
                </a:lnTo>
                <a:lnTo>
                  <a:pt x="0" y="0"/>
                </a:ln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014" name="Freeform 1814">
            <a:extLst>
              <a:ext uri="{FF2B5EF4-FFF2-40B4-BE49-F238E27FC236}">
                <a16:creationId xmlns:a16="http://schemas.microsoft.com/office/drawing/2014/main" id="{EE80607F-5249-42C1-83F3-DC6D9A5A77BA}"/>
              </a:ext>
            </a:extLst>
          </p:cNvPr>
          <p:cNvSpPr>
            <a:spLocks/>
          </p:cNvSpPr>
          <p:nvPr/>
        </p:nvSpPr>
        <p:spPr bwMode="auto">
          <a:xfrm>
            <a:off x="604838" y="319088"/>
            <a:ext cx="0" cy="3175"/>
          </a:xfrm>
          <a:custGeom>
            <a:avLst/>
            <a:gdLst>
              <a:gd name="T0" fmla="*/ 0 w 1"/>
              <a:gd name="T1" fmla="*/ 0 h 3"/>
              <a:gd name="T2" fmla="*/ 0 w 1"/>
              <a:gd name="T3" fmla="*/ 0 h 3"/>
              <a:gd name="T4" fmla="*/ 0 w 1"/>
              <a:gd name="T5" fmla="*/ 3 h 3"/>
              <a:gd name="T6" fmla="*/ 1 w 1"/>
              <a:gd name="T7" fmla="*/ 2 h 3"/>
              <a:gd name="T8" fmla="*/ 0 w 1"/>
              <a:gd name="T9" fmla="*/ 0 h 3"/>
            </a:gdLst>
            <a:ahLst/>
            <a:cxnLst>
              <a:cxn ang="0">
                <a:pos x="T0" y="T1"/>
              </a:cxn>
              <a:cxn ang="0">
                <a:pos x="T2" y="T3"/>
              </a:cxn>
              <a:cxn ang="0">
                <a:pos x="T4" y="T5"/>
              </a:cxn>
              <a:cxn ang="0">
                <a:pos x="T6" y="T7"/>
              </a:cxn>
              <a:cxn ang="0">
                <a:pos x="T8" y="T9"/>
              </a:cxn>
            </a:cxnLst>
            <a:rect l="0" t="0" r="r" b="b"/>
            <a:pathLst>
              <a:path w="1" h="3">
                <a:moveTo>
                  <a:pt x="0" y="0"/>
                </a:moveTo>
                <a:lnTo>
                  <a:pt x="0" y="0"/>
                </a:lnTo>
                <a:cubicBezTo>
                  <a:pt x="1" y="1"/>
                  <a:pt x="1" y="2"/>
                  <a:pt x="0" y="3"/>
                </a:cubicBezTo>
                <a:lnTo>
                  <a:pt x="1" y="2"/>
                </a:lnTo>
                <a:lnTo>
                  <a:pt x="0" y="0"/>
                </a:lnTo>
                <a:close/>
              </a:path>
            </a:pathLst>
          </a:custGeom>
          <a:solidFill>
            <a:srgbClr val="000000"/>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015" name="Freeform 1815">
            <a:extLst>
              <a:ext uri="{FF2B5EF4-FFF2-40B4-BE49-F238E27FC236}">
                <a16:creationId xmlns:a16="http://schemas.microsoft.com/office/drawing/2014/main" id="{7DDF3A51-759B-4443-9340-65ED13D7E583}"/>
              </a:ext>
            </a:extLst>
          </p:cNvPr>
          <p:cNvSpPr>
            <a:spLocks/>
          </p:cNvSpPr>
          <p:nvPr/>
        </p:nvSpPr>
        <p:spPr bwMode="auto">
          <a:xfrm>
            <a:off x="606425" y="322263"/>
            <a:ext cx="1588" cy="3175"/>
          </a:xfrm>
          <a:custGeom>
            <a:avLst/>
            <a:gdLst>
              <a:gd name="T0" fmla="*/ 0 w 1"/>
              <a:gd name="T1" fmla="*/ 0 h 3"/>
              <a:gd name="T2" fmla="*/ 0 w 1"/>
              <a:gd name="T3" fmla="*/ 0 h 3"/>
              <a:gd name="T4" fmla="*/ 0 w 1"/>
              <a:gd name="T5" fmla="*/ 3 h 3"/>
              <a:gd name="T6" fmla="*/ 1 w 1"/>
              <a:gd name="T7" fmla="*/ 2 h 3"/>
              <a:gd name="T8" fmla="*/ 0 w 1"/>
              <a:gd name="T9" fmla="*/ 0 h 3"/>
            </a:gdLst>
            <a:ahLst/>
            <a:cxnLst>
              <a:cxn ang="0">
                <a:pos x="T0" y="T1"/>
              </a:cxn>
              <a:cxn ang="0">
                <a:pos x="T2" y="T3"/>
              </a:cxn>
              <a:cxn ang="0">
                <a:pos x="T4" y="T5"/>
              </a:cxn>
              <a:cxn ang="0">
                <a:pos x="T6" y="T7"/>
              </a:cxn>
              <a:cxn ang="0">
                <a:pos x="T8" y="T9"/>
              </a:cxn>
            </a:cxnLst>
            <a:rect l="0" t="0" r="r" b="b"/>
            <a:pathLst>
              <a:path w="1" h="3">
                <a:moveTo>
                  <a:pt x="0" y="0"/>
                </a:moveTo>
                <a:lnTo>
                  <a:pt x="0" y="0"/>
                </a:lnTo>
                <a:cubicBezTo>
                  <a:pt x="1" y="1"/>
                  <a:pt x="1" y="2"/>
                  <a:pt x="0" y="3"/>
                </a:cubicBezTo>
                <a:lnTo>
                  <a:pt x="1" y="2"/>
                </a:lnTo>
                <a:lnTo>
                  <a:pt x="0" y="0"/>
                </a:lnTo>
                <a:close/>
              </a:path>
            </a:pathLst>
          </a:custGeom>
          <a:solidFill>
            <a:srgbClr val="000000"/>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016" name="Freeform 1816">
            <a:extLst>
              <a:ext uri="{FF2B5EF4-FFF2-40B4-BE49-F238E27FC236}">
                <a16:creationId xmlns:a16="http://schemas.microsoft.com/office/drawing/2014/main" id="{D447E7F6-94F9-4CC3-8D4F-DF4C439CDE2A}"/>
              </a:ext>
            </a:extLst>
          </p:cNvPr>
          <p:cNvSpPr>
            <a:spLocks/>
          </p:cNvSpPr>
          <p:nvPr/>
        </p:nvSpPr>
        <p:spPr bwMode="auto">
          <a:xfrm>
            <a:off x="609600" y="325438"/>
            <a:ext cx="0" cy="3175"/>
          </a:xfrm>
          <a:custGeom>
            <a:avLst/>
            <a:gdLst>
              <a:gd name="T0" fmla="*/ 0 w 2"/>
              <a:gd name="T1" fmla="*/ 0 h 3"/>
              <a:gd name="T2" fmla="*/ 0 w 2"/>
              <a:gd name="T3" fmla="*/ 0 h 3"/>
              <a:gd name="T4" fmla="*/ 0 w 2"/>
              <a:gd name="T5" fmla="*/ 3 h 3"/>
              <a:gd name="T6" fmla="*/ 2 w 2"/>
              <a:gd name="T7" fmla="*/ 1 h 3"/>
              <a:gd name="T8" fmla="*/ 0 w 2"/>
              <a:gd name="T9" fmla="*/ 0 h 3"/>
            </a:gdLst>
            <a:ahLst/>
            <a:cxnLst>
              <a:cxn ang="0">
                <a:pos x="T0" y="T1"/>
              </a:cxn>
              <a:cxn ang="0">
                <a:pos x="T2" y="T3"/>
              </a:cxn>
              <a:cxn ang="0">
                <a:pos x="T4" y="T5"/>
              </a:cxn>
              <a:cxn ang="0">
                <a:pos x="T6" y="T7"/>
              </a:cxn>
              <a:cxn ang="0">
                <a:pos x="T8" y="T9"/>
              </a:cxn>
            </a:cxnLst>
            <a:rect l="0" t="0" r="r" b="b"/>
            <a:pathLst>
              <a:path w="2" h="3">
                <a:moveTo>
                  <a:pt x="0" y="0"/>
                </a:moveTo>
                <a:lnTo>
                  <a:pt x="0" y="0"/>
                </a:lnTo>
                <a:cubicBezTo>
                  <a:pt x="1" y="0"/>
                  <a:pt x="1" y="1"/>
                  <a:pt x="0" y="3"/>
                </a:cubicBezTo>
                <a:lnTo>
                  <a:pt x="2" y="1"/>
                </a:lnTo>
                <a:lnTo>
                  <a:pt x="0" y="0"/>
                </a:lnTo>
                <a:close/>
              </a:path>
            </a:pathLst>
          </a:custGeom>
          <a:solidFill>
            <a:srgbClr val="000000"/>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017" name="Freeform 1817">
            <a:extLst>
              <a:ext uri="{FF2B5EF4-FFF2-40B4-BE49-F238E27FC236}">
                <a16:creationId xmlns:a16="http://schemas.microsoft.com/office/drawing/2014/main" id="{7AB11075-F314-41A0-9639-2917726C01B4}"/>
              </a:ext>
            </a:extLst>
          </p:cNvPr>
          <p:cNvSpPr>
            <a:spLocks/>
          </p:cNvSpPr>
          <p:nvPr/>
        </p:nvSpPr>
        <p:spPr bwMode="auto">
          <a:xfrm>
            <a:off x="611188" y="328613"/>
            <a:ext cx="0" cy="1587"/>
          </a:xfrm>
          <a:custGeom>
            <a:avLst/>
            <a:gdLst>
              <a:gd name="T0" fmla="*/ 0 w 1"/>
              <a:gd name="T1" fmla="*/ 0 h 3"/>
              <a:gd name="T2" fmla="*/ 0 w 1"/>
              <a:gd name="T3" fmla="*/ 0 h 3"/>
              <a:gd name="T4" fmla="*/ 0 w 1"/>
              <a:gd name="T5" fmla="*/ 3 h 3"/>
              <a:gd name="T6" fmla="*/ 1 w 1"/>
              <a:gd name="T7" fmla="*/ 2 h 3"/>
              <a:gd name="T8" fmla="*/ 0 w 1"/>
              <a:gd name="T9" fmla="*/ 0 h 3"/>
            </a:gdLst>
            <a:ahLst/>
            <a:cxnLst>
              <a:cxn ang="0">
                <a:pos x="T0" y="T1"/>
              </a:cxn>
              <a:cxn ang="0">
                <a:pos x="T2" y="T3"/>
              </a:cxn>
              <a:cxn ang="0">
                <a:pos x="T4" y="T5"/>
              </a:cxn>
              <a:cxn ang="0">
                <a:pos x="T6" y="T7"/>
              </a:cxn>
              <a:cxn ang="0">
                <a:pos x="T8" y="T9"/>
              </a:cxn>
            </a:cxnLst>
            <a:rect l="0" t="0" r="r" b="b"/>
            <a:pathLst>
              <a:path w="1" h="3">
                <a:moveTo>
                  <a:pt x="0" y="0"/>
                </a:moveTo>
                <a:lnTo>
                  <a:pt x="0" y="0"/>
                </a:lnTo>
                <a:cubicBezTo>
                  <a:pt x="0" y="1"/>
                  <a:pt x="0" y="2"/>
                  <a:pt x="0" y="3"/>
                </a:cubicBezTo>
                <a:lnTo>
                  <a:pt x="1" y="2"/>
                </a:lnTo>
                <a:lnTo>
                  <a:pt x="0" y="0"/>
                </a:lnTo>
                <a:close/>
              </a:path>
            </a:pathLst>
          </a:custGeom>
          <a:solidFill>
            <a:srgbClr val="000000"/>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018" name="Freeform 1818">
            <a:extLst>
              <a:ext uri="{FF2B5EF4-FFF2-40B4-BE49-F238E27FC236}">
                <a16:creationId xmlns:a16="http://schemas.microsoft.com/office/drawing/2014/main" id="{0529796D-5784-4A58-997A-7B56FE465E02}"/>
              </a:ext>
            </a:extLst>
          </p:cNvPr>
          <p:cNvSpPr>
            <a:spLocks/>
          </p:cNvSpPr>
          <p:nvPr/>
        </p:nvSpPr>
        <p:spPr bwMode="auto">
          <a:xfrm>
            <a:off x="606425" y="328613"/>
            <a:ext cx="1588" cy="1587"/>
          </a:xfrm>
          <a:custGeom>
            <a:avLst/>
            <a:gdLst>
              <a:gd name="T0" fmla="*/ 0 w 2"/>
              <a:gd name="T1" fmla="*/ 0 h 3"/>
              <a:gd name="T2" fmla="*/ 0 w 2"/>
              <a:gd name="T3" fmla="*/ 0 h 3"/>
              <a:gd name="T4" fmla="*/ 0 w 2"/>
              <a:gd name="T5" fmla="*/ 3 h 3"/>
              <a:gd name="T6" fmla="*/ 2 w 2"/>
              <a:gd name="T7" fmla="*/ 2 h 3"/>
              <a:gd name="T8" fmla="*/ 0 w 2"/>
              <a:gd name="T9" fmla="*/ 0 h 3"/>
            </a:gdLst>
            <a:ahLst/>
            <a:cxnLst>
              <a:cxn ang="0">
                <a:pos x="T0" y="T1"/>
              </a:cxn>
              <a:cxn ang="0">
                <a:pos x="T2" y="T3"/>
              </a:cxn>
              <a:cxn ang="0">
                <a:pos x="T4" y="T5"/>
              </a:cxn>
              <a:cxn ang="0">
                <a:pos x="T6" y="T7"/>
              </a:cxn>
              <a:cxn ang="0">
                <a:pos x="T8" y="T9"/>
              </a:cxn>
            </a:cxnLst>
            <a:rect l="0" t="0" r="r" b="b"/>
            <a:pathLst>
              <a:path w="2" h="3">
                <a:moveTo>
                  <a:pt x="0" y="0"/>
                </a:moveTo>
                <a:lnTo>
                  <a:pt x="0" y="0"/>
                </a:lnTo>
                <a:cubicBezTo>
                  <a:pt x="1" y="1"/>
                  <a:pt x="1" y="2"/>
                  <a:pt x="0" y="3"/>
                </a:cubicBezTo>
                <a:lnTo>
                  <a:pt x="2" y="2"/>
                </a:lnTo>
                <a:lnTo>
                  <a:pt x="0" y="0"/>
                </a:lnTo>
                <a:close/>
              </a:path>
            </a:pathLst>
          </a:custGeom>
          <a:solidFill>
            <a:srgbClr val="000000"/>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019" name="Freeform 1819">
            <a:extLst>
              <a:ext uri="{FF2B5EF4-FFF2-40B4-BE49-F238E27FC236}">
                <a16:creationId xmlns:a16="http://schemas.microsoft.com/office/drawing/2014/main" id="{7CA71520-FA30-42DB-82A6-42C82B7E756D}"/>
              </a:ext>
            </a:extLst>
          </p:cNvPr>
          <p:cNvSpPr>
            <a:spLocks/>
          </p:cNvSpPr>
          <p:nvPr/>
        </p:nvSpPr>
        <p:spPr bwMode="auto">
          <a:xfrm>
            <a:off x="603250" y="327025"/>
            <a:ext cx="0" cy="3175"/>
          </a:xfrm>
          <a:custGeom>
            <a:avLst/>
            <a:gdLst>
              <a:gd name="T0" fmla="*/ 0 w 1"/>
              <a:gd name="T1" fmla="*/ 0 h 3"/>
              <a:gd name="T2" fmla="*/ 0 w 1"/>
              <a:gd name="T3" fmla="*/ 0 h 3"/>
              <a:gd name="T4" fmla="*/ 0 w 1"/>
              <a:gd name="T5" fmla="*/ 3 h 3"/>
              <a:gd name="T6" fmla="*/ 1 w 1"/>
              <a:gd name="T7" fmla="*/ 2 h 3"/>
              <a:gd name="T8" fmla="*/ 0 w 1"/>
              <a:gd name="T9" fmla="*/ 0 h 3"/>
            </a:gdLst>
            <a:ahLst/>
            <a:cxnLst>
              <a:cxn ang="0">
                <a:pos x="T0" y="T1"/>
              </a:cxn>
              <a:cxn ang="0">
                <a:pos x="T2" y="T3"/>
              </a:cxn>
              <a:cxn ang="0">
                <a:pos x="T4" y="T5"/>
              </a:cxn>
              <a:cxn ang="0">
                <a:pos x="T6" y="T7"/>
              </a:cxn>
              <a:cxn ang="0">
                <a:pos x="T8" y="T9"/>
              </a:cxn>
            </a:cxnLst>
            <a:rect l="0" t="0" r="r" b="b"/>
            <a:pathLst>
              <a:path w="1" h="3">
                <a:moveTo>
                  <a:pt x="0" y="0"/>
                </a:moveTo>
                <a:lnTo>
                  <a:pt x="0" y="0"/>
                </a:lnTo>
                <a:cubicBezTo>
                  <a:pt x="1" y="1"/>
                  <a:pt x="1" y="2"/>
                  <a:pt x="0" y="3"/>
                </a:cubicBezTo>
                <a:lnTo>
                  <a:pt x="1" y="2"/>
                </a:lnTo>
                <a:lnTo>
                  <a:pt x="0" y="0"/>
                </a:lnTo>
                <a:close/>
              </a:path>
            </a:pathLst>
          </a:custGeom>
          <a:solidFill>
            <a:srgbClr val="000000"/>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020" name="Freeform 1820">
            <a:extLst>
              <a:ext uri="{FF2B5EF4-FFF2-40B4-BE49-F238E27FC236}">
                <a16:creationId xmlns:a16="http://schemas.microsoft.com/office/drawing/2014/main" id="{7EAAE5D0-FF3A-4FD0-B2A4-169CA9B8F7FE}"/>
              </a:ext>
            </a:extLst>
          </p:cNvPr>
          <p:cNvSpPr>
            <a:spLocks/>
          </p:cNvSpPr>
          <p:nvPr/>
        </p:nvSpPr>
        <p:spPr bwMode="auto">
          <a:xfrm>
            <a:off x="604838" y="325438"/>
            <a:ext cx="0" cy="1587"/>
          </a:xfrm>
          <a:custGeom>
            <a:avLst/>
            <a:gdLst>
              <a:gd name="T0" fmla="*/ 0 w 1"/>
              <a:gd name="T1" fmla="*/ 0 h 3"/>
              <a:gd name="T2" fmla="*/ 0 w 1"/>
              <a:gd name="T3" fmla="*/ 0 h 3"/>
              <a:gd name="T4" fmla="*/ 0 w 1"/>
              <a:gd name="T5" fmla="*/ 3 h 3"/>
              <a:gd name="T6" fmla="*/ 1 w 1"/>
              <a:gd name="T7" fmla="*/ 1 h 3"/>
              <a:gd name="T8" fmla="*/ 0 w 1"/>
              <a:gd name="T9" fmla="*/ 0 h 3"/>
            </a:gdLst>
            <a:ahLst/>
            <a:cxnLst>
              <a:cxn ang="0">
                <a:pos x="T0" y="T1"/>
              </a:cxn>
              <a:cxn ang="0">
                <a:pos x="T2" y="T3"/>
              </a:cxn>
              <a:cxn ang="0">
                <a:pos x="T4" y="T5"/>
              </a:cxn>
              <a:cxn ang="0">
                <a:pos x="T6" y="T7"/>
              </a:cxn>
              <a:cxn ang="0">
                <a:pos x="T8" y="T9"/>
              </a:cxn>
            </a:cxnLst>
            <a:rect l="0" t="0" r="r" b="b"/>
            <a:pathLst>
              <a:path w="1" h="3">
                <a:moveTo>
                  <a:pt x="0" y="0"/>
                </a:moveTo>
                <a:lnTo>
                  <a:pt x="0" y="0"/>
                </a:lnTo>
                <a:cubicBezTo>
                  <a:pt x="1" y="1"/>
                  <a:pt x="1" y="2"/>
                  <a:pt x="0" y="3"/>
                </a:cubicBezTo>
                <a:lnTo>
                  <a:pt x="1" y="1"/>
                </a:lnTo>
                <a:lnTo>
                  <a:pt x="0" y="0"/>
                </a:lnTo>
                <a:close/>
              </a:path>
            </a:pathLst>
          </a:custGeom>
          <a:solidFill>
            <a:srgbClr val="000000"/>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021" name="Freeform 1821">
            <a:extLst>
              <a:ext uri="{FF2B5EF4-FFF2-40B4-BE49-F238E27FC236}">
                <a16:creationId xmlns:a16="http://schemas.microsoft.com/office/drawing/2014/main" id="{A87102EE-5F31-423D-A0C0-C2C81537F6D8}"/>
              </a:ext>
            </a:extLst>
          </p:cNvPr>
          <p:cNvSpPr>
            <a:spLocks/>
          </p:cNvSpPr>
          <p:nvPr/>
        </p:nvSpPr>
        <p:spPr bwMode="auto">
          <a:xfrm>
            <a:off x="603250" y="322263"/>
            <a:ext cx="0" cy="3175"/>
          </a:xfrm>
          <a:custGeom>
            <a:avLst/>
            <a:gdLst>
              <a:gd name="T0" fmla="*/ 0 w 1"/>
              <a:gd name="T1" fmla="*/ 0 h 3"/>
              <a:gd name="T2" fmla="*/ 0 w 1"/>
              <a:gd name="T3" fmla="*/ 0 h 3"/>
              <a:gd name="T4" fmla="*/ 0 w 1"/>
              <a:gd name="T5" fmla="*/ 3 h 3"/>
              <a:gd name="T6" fmla="*/ 1 w 1"/>
              <a:gd name="T7" fmla="*/ 2 h 3"/>
              <a:gd name="T8" fmla="*/ 0 w 1"/>
              <a:gd name="T9" fmla="*/ 0 h 3"/>
            </a:gdLst>
            <a:ahLst/>
            <a:cxnLst>
              <a:cxn ang="0">
                <a:pos x="T0" y="T1"/>
              </a:cxn>
              <a:cxn ang="0">
                <a:pos x="T2" y="T3"/>
              </a:cxn>
              <a:cxn ang="0">
                <a:pos x="T4" y="T5"/>
              </a:cxn>
              <a:cxn ang="0">
                <a:pos x="T6" y="T7"/>
              </a:cxn>
              <a:cxn ang="0">
                <a:pos x="T8" y="T9"/>
              </a:cxn>
            </a:cxnLst>
            <a:rect l="0" t="0" r="r" b="b"/>
            <a:pathLst>
              <a:path w="1" h="3">
                <a:moveTo>
                  <a:pt x="0" y="0"/>
                </a:moveTo>
                <a:lnTo>
                  <a:pt x="0" y="0"/>
                </a:lnTo>
                <a:cubicBezTo>
                  <a:pt x="1" y="1"/>
                  <a:pt x="1" y="2"/>
                  <a:pt x="0" y="3"/>
                </a:cubicBezTo>
                <a:lnTo>
                  <a:pt x="1" y="2"/>
                </a:lnTo>
                <a:lnTo>
                  <a:pt x="0" y="0"/>
                </a:lnTo>
                <a:close/>
              </a:path>
            </a:pathLst>
          </a:custGeom>
          <a:solidFill>
            <a:srgbClr val="000000"/>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022" name="Freeform 1822">
            <a:extLst>
              <a:ext uri="{FF2B5EF4-FFF2-40B4-BE49-F238E27FC236}">
                <a16:creationId xmlns:a16="http://schemas.microsoft.com/office/drawing/2014/main" id="{D837697E-6DDC-45AB-A05B-1800FDAF32B9}"/>
              </a:ext>
            </a:extLst>
          </p:cNvPr>
          <p:cNvSpPr>
            <a:spLocks/>
          </p:cNvSpPr>
          <p:nvPr/>
        </p:nvSpPr>
        <p:spPr bwMode="auto">
          <a:xfrm>
            <a:off x="606425" y="317500"/>
            <a:ext cx="1588" cy="1588"/>
          </a:xfrm>
          <a:custGeom>
            <a:avLst/>
            <a:gdLst>
              <a:gd name="T0" fmla="*/ 0 w 1"/>
              <a:gd name="T1" fmla="*/ 0 h 3"/>
              <a:gd name="T2" fmla="*/ 0 w 1"/>
              <a:gd name="T3" fmla="*/ 0 h 3"/>
              <a:gd name="T4" fmla="*/ 0 w 1"/>
              <a:gd name="T5" fmla="*/ 3 h 3"/>
              <a:gd name="T6" fmla="*/ 1 w 1"/>
              <a:gd name="T7" fmla="*/ 2 h 3"/>
              <a:gd name="T8" fmla="*/ 0 w 1"/>
              <a:gd name="T9" fmla="*/ 0 h 3"/>
            </a:gdLst>
            <a:ahLst/>
            <a:cxnLst>
              <a:cxn ang="0">
                <a:pos x="T0" y="T1"/>
              </a:cxn>
              <a:cxn ang="0">
                <a:pos x="T2" y="T3"/>
              </a:cxn>
              <a:cxn ang="0">
                <a:pos x="T4" y="T5"/>
              </a:cxn>
              <a:cxn ang="0">
                <a:pos x="T6" y="T7"/>
              </a:cxn>
              <a:cxn ang="0">
                <a:pos x="T8" y="T9"/>
              </a:cxn>
            </a:cxnLst>
            <a:rect l="0" t="0" r="r" b="b"/>
            <a:pathLst>
              <a:path w="1" h="3">
                <a:moveTo>
                  <a:pt x="0" y="0"/>
                </a:moveTo>
                <a:lnTo>
                  <a:pt x="0" y="0"/>
                </a:lnTo>
                <a:cubicBezTo>
                  <a:pt x="0" y="1"/>
                  <a:pt x="1" y="2"/>
                  <a:pt x="0" y="3"/>
                </a:cubicBezTo>
                <a:lnTo>
                  <a:pt x="1" y="2"/>
                </a:lnTo>
                <a:lnTo>
                  <a:pt x="0" y="0"/>
                </a:lnTo>
                <a:close/>
              </a:path>
            </a:pathLst>
          </a:custGeom>
          <a:solidFill>
            <a:srgbClr val="000000"/>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023" name="Freeform 1823">
            <a:extLst>
              <a:ext uri="{FF2B5EF4-FFF2-40B4-BE49-F238E27FC236}">
                <a16:creationId xmlns:a16="http://schemas.microsoft.com/office/drawing/2014/main" id="{A70E5E26-E6F5-491F-AFD3-9E102A0EB97C}"/>
              </a:ext>
            </a:extLst>
          </p:cNvPr>
          <p:cNvSpPr>
            <a:spLocks/>
          </p:cNvSpPr>
          <p:nvPr/>
        </p:nvSpPr>
        <p:spPr bwMode="auto">
          <a:xfrm>
            <a:off x="609600" y="319088"/>
            <a:ext cx="0" cy="3175"/>
          </a:xfrm>
          <a:custGeom>
            <a:avLst/>
            <a:gdLst>
              <a:gd name="T0" fmla="*/ 0 w 1"/>
              <a:gd name="T1" fmla="*/ 0 h 3"/>
              <a:gd name="T2" fmla="*/ 0 w 1"/>
              <a:gd name="T3" fmla="*/ 0 h 3"/>
              <a:gd name="T4" fmla="*/ 0 w 1"/>
              <a:gd name="T5" fmla="*/ 3 h 3"/>
              <a:gd name="T6" fmla="*/ 1 w 1"/>
              <a:gd name="T7" fmla="*/ 2 h 3"/>
              <a:gd name="T8" fmla="*/ 0 w 1"/>
              <a:gd name="T9" fmla="*/ 0 h 3"/>
            </a:gdLst>
            <a:ahLst/>
            <a:cxnLst>
              <a:cxn ang="0">
                <a:pos x="T0" y="T1"/>
              </a:cxn>
              <a:cxn ang="0">
                <a:pos x="T2" y="T3"/>
              </a:cxn>
              <a:cxn ang="0">
                <a:pos x="T4" y="T5"/>
              </a:cxn>
              <a:cxn ang="0">
                <a:pos x="T6" y="T7"/>
              </a:cxn>
              <a:cxn ang="0">
                <a:pos x="T8" y="T9"/>
              </a:cxn>
            </a:cxnLst>
            <a:rect l="0" t="0" r="r" b="b"/>
            <a:pathLst>
              <a:path w="1" h="3">
                <a:moveTo>
                  <a:pt x="0" y="0"/>
                </a:moveTo>
                <a:lnTo>
                  <a:pt x="0" y="0"/>
                </a:lnTo>
                <a:cubicBezTo>
                  <a:pt x="1" y="1"/>
                  <a:pt x="1" y="2"/>
                  <a:pt x="0" y="3"/>
                </a:cubicBezTo>
                <a:lnTo>
                  <a:pt x="1" y="2"/>
                </a:lnTo>
                <a:lnTo>
                  <a:pt x="0" y="0"/>
                </a:lnTo>
                <a:close/>
              </a:path>
            </a:pathLst>
          </a:custGeom>
          <a:solidFill>
            <a:srgbClr val="000000"/>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024" name="Freeform 1824">
            <a:extLst>
              <a:ext uri="{FF2B5EF4-FFF2-40B4-BE49-F238E27FC236}">
                <a16:creationId xmlns:a16="http://schemas.microsoft.com/office/drawing/2014/main" id="{0ED77E42-54BE-42A6-AF45-78A98841F035}"/>
              </a:ext>
            </a:extLst>
          </p:cNvPr>
          <p:cNvSpPr>
            <a:spLocks/>
          </p:cNvSpPr>
          <p:nvPr/>
        </p:nvSpPr>
        <p:spPr bwMode="auto">
          <a:xfrm>
            <a:off x="611188" y="323850"/>
            <a:ext cx="0" cy="1588"/>
          </a:xfrm>
          <a:custGeom>
            <a:avLst/>
            <a:gdLst>
              <a:gd name="T0" fmla="*/ 0 w 1"/>
              <a:gd name="T1" fmla="*/ 0 h 3"/>
              <a:gd name="T2" fmla="*/ 0 w 1"/>
              <a:gd name="T3" fmla="*/ 0 h 3"/>
              <a:gd name="T4" fmla="*/ 0 w 1"/>
              <a:gd name="T5" fmla="*/ 3 h 3"/>
              <a:gd name="T6" fmla="*/ 1 w 1"/>
              <a:gd name="T7" fmla="*/ 1 h 3"/>
              <a:gd name="T8" fmla="*/ 0 w 1"/>
              <a:gd name="T9" fmla="*/ 0 h 3"/>
            </a:gdLst>
            <a:ahLst/>
            <a:cxnLst>
              <a:cxn ang="0">
                <a:pos x="T0" y="T1"/>
              </a:cxn>
              <a:cxn ang="0">
                <a:pos x="T2" y="T3"/>
              </a:cxn>
              <a:cxn ang="0">
                <a:pos x="T4" y="T5"/>
              </a:cxn>
              <a:cxn ang="0">
                <a:pos x="T6" y="T7"/>
              </a:cxn>
              <a:cxn ang="0">
                <a:pos x="T8" y="T9"/>
              </a:cxn>
            </a:cxnLst>
            <a:rect l="0" t="0" r="r" b="b"/>
            <a:pathLst>
              <a:path w="1" h="3">
                <a:moveTo>
                  <a:pt x="0" y="0"/>
                </a:moveTo>
                <a:lnTo>
                  <a:pt x="0" y="0"/>
                </a:lnTo>
                <a:cubicBezTo>
                  <a:pt x="1" y="1"/>
                  <a:pt x="1" y="2"/>
                  <a:pt x="0" y="3"/>
                </a:cubicBezTo>
                <a:lnTo>
                  <a:pt x="1" y="1"/>
                </a:lnTo>
                <a:lnTo>
                  <a:pt x="0" y="0"/>
                </a:lnTo>
                <a:close/>
              </a:path>
            </a:pathLst>
          </a:custGeom>
          <a:solidFill>
            <a:srgbClr val="000000"/>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025" name="Freeform 1825">
            <a:extLst>
              <a:ext uri="{FF2B5EF4-FFF2-40B4-BE49-F238E27FC236}">
                <a16:creationId xmlns:a16="http://schemas.microsoft.com/office/drawing/2014/main" id="{C510F0C0-4234-451E-AD4E-441D9E478786}"/>
              </a:ext>
            </a:extLst>
          </p:cNvPr>
          <p:cNvSpPr>
            <a:spLocks/>
          </p:cNvSpPr>
          <p:nvPr/>
        </p:nvSpPr>
        <p:spPr bwMode="auto">
          <a:xfrm>
            <a:off x="608013" y="330200"/>
            <a:ext cx="1587" cy="3175"/>
          </a:xfrm>
          <a:custGeom>
            <a:avLst/>
            <a:gdLst>
              <a:gd name="T0" fmla="*/ 1 w 2"/>
              <a:gd name="T1" fmla="*/ 0 h 3"/>
              <a:gd name="T2" fmla="*/ 1 w 2"/>
              <a:gd name="T3" fmla="*/ 0 h 3"/>
              <a:gd name="T4" fmla="*/ 0 w 2"/>
              <a:gd name="T5" fmla="*/ 3 h 3"/>
              <a:gd name="T6" fmla="*/ 2 w 2"/>
              <a:gd name="T7" fmla="*/ 2 h 3"/>
              <a:gd name="T8" fmla="*/ 1 w 2"/>
              <a:gd name="T9" fmla="*/ 0 h 3"/>
            </a:gdLst>
            <a:ahLst/>
            <a:cxnLst>
              <a:cxn ang="0">
                <a:pos x="T0" y="T1"/>
              </a:cxn>
              <a:cxn ang="0">
                <a:pos x="T2" y="T3"/>
              </a:cxn>
              <a:cxn ang="0">
                <a:pos x="T4" y="T5"/>
              </a:cxn>
              <a:cxn ang="0">
                <a:pos x="T6" y="T7"/>
              </a:cxn>
              <a:cxn ang="0">
                <a:pos x="T8" y="T9"/>
              </a:cxn>
            </a:cxnLst>
            <a:rect l="0" t="0" r="r" b="b"/>
            <a:pathLst>
              <a:path w="2" h="3">
                <a:moveTo>
                  <a:pt x="1" y="0"/>
                </a:moveTo>
                <a:lnTo>
                  <a:pt x="1" y="0"/>
                </a:lnTo>
                <a:cubicBezTo>
                  <a:pt x="1" y="2"/>
                  <a:pt x="1" y="2"/>
                  <a:pt x="0" y="3"/>
                </a:cubicBezTo>
                <a:lnTo>
                  <a:pt x="2" y="2"/>
                </a:lnTo>
                <a:lnTo>
                  <a:pt x="1" y="0"/>
                </a:lnTo>
                <a:close/>
              </a:path>
            </a:pathLst>
          </a:custGeom>
          <a:solidFill>
            <a:srgbClr val="000000"/>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026" name="Freeform 1826">
            <a:extLst>
              <a:ext uri="{FF2B5EF4-FFF2-40B4-BE49-F238E27FC236}">
                <a16:creationId xmlns:a16="http://schemas.microsoft.com/office/drawing/2014/main" id="{EB26CC0F-9E3D-47FA-9EB0-4DE35577E4D2}"/>
              </a:ext>
            </a:extLst>
          </p:cNvPr>
          <p:cNvSpPr>
            <a:spLocks/>
          </p:cNvSpPr>
          <p:nvPr/>
        </p:nvSpPr>
        <p:spPr bwMode="auto">
          <a:xfrm>
            <a:off x="608013" y="334963"/>
            <a:ext cx="1587" cy="3175"/>
          </a:xfrm>
          <a:custGeom>
            <a:avLst/>
            <a:gdLst>
              <a:gd name="T0" fmla="*/ 1 w 2"/>
              <a:gd name="T1" fmla="*/ 0 h 3"/>
              <a:gd name="T2" fmla="*/ 1 w 2"/>
              <a:gd name="T3" fmla="*/ 0 h 3"/>
              <a:gd name="T4" fmla="*/ 0 w 2"/>
              <a:gd name="T5" fmla="*/ 3 h 3"/>
              <a:gd name="T6" fmla="*/ 2 w 2"/>
              <a:gd name="T7" fmla="*/ 2 h 3"/>
              <a:gd name="T8" fmla="*/ 1 w 2"/>
              <a:gd name="T9" fmla="*/ 0 h 3"/>
            </a:gdLst>
            <a:ahLst/>
            <a:cxnLst>
              <a:cxn ang="0">
                <a:pos x="T0" y="T1"/>
              </a:cxn>
              <a:cxn ang="0">
                <a:pos x="T2" y="T3"/>
              </a:cxn>
              <a:cxn ang="0">
                <a:pos x="T4" y="T5"/>
              </a:cxn>
              <a:cxn ang="0">
                <a:pos x="T6" y="T7"/>
              </a:cxn>
              <a:cxn ang="0">
                <a:pos x="T8" y="T9"/>
              </a:cxn>
            </a:cxnLst>
            <a:rect l="0" t="0" r="r" b="b"/>
            <a:pathLst>
              <a:path w="2" h="3">
                <a:moveTo>
                  <a:pt x="1" y="0"/>
                </a:moveTo>
                <a:lnTo>
                  <a:pt x="1" y="0"/>
                </a:lnTo>
                <a:cubicBezTo>
                  <a:pt x="1" y="1"/>
                  <a:pt x="1" y="2"/>
                  <a:pt x="0" y="3"/>
                </a:cubicBezTo>
                <a:lnTo>
                  <a:pt x="2" y="2"/>
                </a:lnTo>
                <a:lnTo>
                  <a:pt x="1" y="0"/>
                </a:lnTo>
                <a:close/>
              </a:path>
            </a:pathLst>
          </a:custGeom>
          <a:solidFill>
            <a:srgbClr val="000000"/>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027" name="Freeform 1827">
            <a:extLst>
              <a:ext uri="{FF2B5EF4-FFF2-40B4-BE49-F238E27FC236}">
                <a16:creationId xmlns:a16="http://schemas.microsoft.com/office/drawing/2014/main" id="{14A3EAD8-6A03-4905-A7AB-43AC2A93AB73}"/>
              </a:ext>
            </a:extLst>
          </p:cNvPr>
          <p:cNvSpPr>
            <a:spLocks/>
          </p:cNvSpPr>
          <p:nvPr/>
        </p:nvSpPr>
        <p:spPr bwMode="auto">
          <a:xfrm>
            <a:off x="600075" y="330200"/>
            <a:ext cx="1588" cy="1588"/>
          </a:xfrm>
          <a:custGeom>
            <a:avLst/>
            <a:gdLst>
              <a:gd name="T0" fmla="*/ 0 w 1"/>
              <a:gd name="T1" fmla="*/ 0 h 2"/>
              <a:gd name="T2" fmla="*/ 0 w 1"/>
              <a:gd name="T3" fmla="*/ 0 h 2"/>
              <a:gd name="T4" fmla="*/ 0 w 1"/>
              <a:gd name="T5" fmla="*/ 2 h 2"/>
              <a:gd name="T6" fmla="*/ 1 w 1"/>
              <a:gd name="T7" fmla="*/ 1 h 2"/>
              <a:gd name="T8" fmla="*/ 0 w 1"/>
              <a:gd name="T9" fmla="*/ 0 h 2"/>
            </a:gdLst>
            <a:ahLst/>
            <a:cxnLst>
              <a:cxn ang="0">
                <a:pos x="T0" y="T1"/>
              </a:cxn>
              <a:cxn ang="0">
                <a:pos x="T2" y="T3"/>
              </a:cxn>
              <a:cxn ang="0">
                <a:pos x="T4" y="T5"/>
              </a:cxn>
              <a:cxn ang="0">
                <a:pos x="T6" y="T7"/>
              </a:cxn>
              <a:cxn ang="0">
                <a:pos x="T8" y="T9"/>
              </a:cxn>
            </a:cxnLst>
            <a:rect l="0" t="0" r="r" b="b"/>
            <a:pathLst>
              <a:path w="1" h="2">
                <a:moveTo>
                  <a:pt x="0" y="0"/>
                </a:moveTo>
                <a:lnTo>
                  <a:pt x="0" y="0"/>
                </a:lnTo>
                <a:cubicBezTo>
                  <a:pt x="1" y="1"/>
                  <a:pt x="1" y="2"/>
                  <a:pt x="0" y="2"/>
                </a:cubicBezTo>
                <a:lnTo>
                  <a:pt x="1" y="1"/>
                </a:lnTo>
                <a:lnTo>
                  <a:pt x="0" y="0"/>
                </a:lnTo>
                <a:close/>
              </a:path>
            </a:pathLst>
          </a:custGeom>
          <a:solidFill>
            <a:srgbClr val="000000"/>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028" name="Freeform 1828">
            <a:extLst>
              <a:ext uri="{FF2B5EF4-FFF2-40B4-BE49-F238E27FC236}">
                <a16:creationId xmlns:a16="http://schemas.microsoft.com/office/drawing/2014/main" id="{0D3ECFDD-219B-47EA-9BF4-0595FBD4B718}"/>
              </a:ext>
            </a:extLst>
          </p:cNvPr>
          <p:cNvSpPr>
            <a:spLocks/>
          </p:cNvSpPr>
          <p:nvPr/>
        </p:nvSpPr>
        <p:spPr bwMode="auto">
          <a:xfrm>
            <a:off x="606425" y="333375"/>
            <a:ext cx="1588" cy="1588"/>
          </a:xfrm>
          <a:custGeom>
            <a:avLst/>
            <a:gdLst>
              <a:gd name="T0" fmla="*/ 1 w 2"/>
              <a:gd name="T1" fmla="*/ 0 h 3"/>
              <a:gd name="T2" fmla="*/ 1 w 2"/>
              <a:gd name="T3" fmla="*/ 0 h 3"/>
              <a:gd name="T4" fmla="*/ 0 w 2"/>
              <a:gd name="T5" fmla="*/ 3 h 3"/>
              <a:gd name="T6" fmla="*/ 2 w 2"/>
              <a:gd name="T7" fmla="*/ 2 h 3"/>
              <a:gd name="T8" fmla="*/ 1 w 2"/>
              <a:gd name="T9" fmla="*/ 0 h 3"/>
            </a:gdLst>
            <a:ahLst/>
            <a:cxnLst>
              <a:cxn ang="0">
                <a:pos x="T0" y="T1"/>
              </a:cxn>
              <a:cxn ang="0">
                <a:pos x="T2" y="T3"/>
              </a:cxn>
              <a:cxn ang="0">
                <a:pos x="T4" y="T5"/>
              </a:cxn>
              <a:cxn ang="0">
                <a:pos x="T6" y="T7"/>
              </a:cxn>
              <a:cxn ang="0">
                <a:pos x="T8" y="T9"/>
              </a:cxn>
            </a:cxnLst>
            <a:rect l="0" t="0" r="r" b="b"/>
            <a:pathLst>
              <a:path w="2" h="3">
                <a:moveTo>
                  <a:pt x="1" y="0"/>
                </a:moveTo>
                <a:lnTo>
                  <a:pt x="1" y="0"/>
                </a:lnTo>
                <a:cubicBezTo>
                  <a:pt x="1" y="2"/>
                  <a:pt x="1" y="2"/>
                  <a:pt x="0" y="3"/>
                </a:cubicBezTo>
                <a:lnTo>
                  <a:pt x="2" y="2"/>
                </a:lnTo>
                <a:lnTo>
                  <a:pt x="1" y="0"/>
                </a:lnTo>
                <a:close/>
              </a:path>
            </a:pathLst>
          </a:custGeom>
          <a:solidFill>
            <a:srgbClr val="000000"/>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029" name="Freeform 1829">
            <a:extLst>
              <a:ext uri="{FF2B5EF4-FFF2-40B4-BE49-F238E27FC236}">
                <a16:creationId xmlns:a16="http://schemas.microsoft.com/office/drawing/2014/main" id="{C9A40028-15FF-466C-B3EA-A7D946343D1F}"/>
              </a:ext>
            </a:extLst>
          </p:cNvPr>
          <p:cNvSpPr>
            <a:spLocks/>
          </p:cNvSpPr>
          <p:nvPr/>
        </p:nvSpPr>
        <p:spPr bwMode="auto">
          <a:xfrm>
            <a:off x="603250" y="339725"/>
            <a:ext cx="3175" cy="0"/>
          </a:xfrm>
          <a:custGeom>
            <a:avLst/>
            <a:gdLst>
              <a:gd name="T0" fmla="*/ 5 w 5"/>
              <a:gd name="T1" fmla="*/ 1 h 1"/>
              <a:gd name="T2" fmla="*/ 5 w 5"/>
              <a:gd name="T3" fmla="*/ 1 h 1"/>
              <a:gd name="T4" fmla="*/ 1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cubicBezTo>
                  <a:pt x="4" y="1"/>
                  <a:pt x="2" y="0"/>
                  <a:pt x="1" y="0"/>
                </a:cubicBezTo>
                <a:cubicBezTo>
                  <a:pt x="0" y="1"/>
                  <a:pt x="0" y="1"/>
                  <a:pt x="0" y="1"/>
                </a:cubicBezTo>
                <a:cubicBezTo>
                  <a:pt x="2" y="1"/>
                  <a:pt x="3" y="1"/>
                  <a:pt x="5" y="1"/>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030" name="Freeform 1830">
            <a:extLst>
              <a:ext uri="{FF2B5EF4-FFF2-40B4-BE49-F238E27FC236}">
                <a16:creationId xmlns:a16="http://schemas.microsoft.com/office/drawing/2014/main" id="{83B2E2A6-87CA-413F-9480-37C1C7505FBE}"/>
              </a:ext>
            </a:extLst>
          </p:cNvPr>
          <p:cNvSpPr>
            <a:spLocks/>
          </p:cNvSpPr>
          <p:nvPr/>
        </p:nvSpPr>
        <p:spPr bwMode="auto">
          <a:xfrm>
            <a:off x="600075" y="331788"/>
            <a:ext cx="6350" cy="3175"/>
          </a:xfrm>
          <a:custGeom>
            <a:avLst/>
            <a:gdLst>
              <a:gd name="T0" fmla="*/ 0 w 9"/>
              <a:gd name="T1" fmla="*/ 4 h 5"/>
              <a:gd name="T2" fmla="*/ 0 w 9"/>
              <a:gd name="T3" fmla="*/ 4 h 5"/>
              <a:gd name="T4" fmla="*/ 3 w 9"/>
              <a:gd name="T5" fmla="*/ 4 h 5"/>
              <a:gd name="T6" fmla="*/ 3 w 9"/>
              <a:gd name="T7" fmla="*/ 4 h 5"/>
              <a:gd name="T8" fmla="*/ 3 w 9"/>
              <a:gd name="T9" fmla="*/ 5 h 5"/>
              <a:gd name="T10" fmla="*/ 5 w 9"/>
              <a:gd name="T11" fmla="*/ 5 h 5"/>
              <a:gd name="T12" fmla="*/ 9 w 9"/>
              <a:gd name="T13" fmla="*/ 0 h 5"/>
              <a:gd name="T14" fmla="*/ 0 w 9"/>
              <a:gd name="T15" fmla="*/ 4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5">
                <a:moveTo>
                  <a:pt x="0" y="4"/>
                </a:moveTo>
                <a:lnTo>
                  <a:pt x="0" y="4"/>
                </a:lnTo>
                <a:cubicBezTo>
                  <a:pt x="2" y="4"/>
                  <a:pt x="3" y="4"/>
                  <a:pt x="3" y="4"/>
                </a:cubicBezTo>
                <a:lnTo>
                  <a:pt x="3" y="4"/>
                </a:lnTo>
                <a:cubicBezTo>
                  <a:pt x="3" y="4"/>
                  <a:pt x="3" y="5"/>
                  <a:pt x="3" y="5"/>
                </a:cubicBezTo>
                <a:cubicBezTo>
                  <a:pt x="3" y="5"/>
                  <a:pt x="4" y="5"/>
                  <a:pt x="5" y="5"/>
                </a:cubicBezTo>
                <a:cubicBezTo>
                  <a:pt x="6" y="4"/>
                  <a:pt x="8" y="2"/>
                  <a:pt x="9" y="0"/>
                </a:cubicBezTo>
                <a:cubicBezTo>
                  <a:pt x="6" y="1"/>
                  <a:pt x="3" y="2"/>
                  <a:pt x="0" y="4"/>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031" name="Freeform 1831">
            <a:extLst>
              <a:ext uri="{FF2B5EF4-FFF2-40B4-BE49-F238E27FC236}">
                <a16:creationId xmlns:a16="http://schemas.microsoft.com/office/drawing/2014/main" id="{E7105C40-427E-4DDC-9298-701B0D0E2B51}"/>
              </a:ext>
            </a:extLst>
          </p:cNvPr>
          <p:cNvSpPr>
            <a:spLocks/>
          </p:cNvSpPr>
          <p:nvPr/>
        </p:nvSpPr>
        <p:spPr bwMode="auto">
          <a:xfrm>
            <a:off x="595313" y="330200"/>
            <a:ext cx="0" cy="3175"/>
          </a:xfrm>
          <a:custGeom>
            <a:avLst/>
            <a:gdLst>
              <a:gd name="T0" fmla="*/ 1 w 1"/>
              <a:gd name="T1" fmla="*/ 0 h 3"/>
              <a:gd name="T2" fmla="*/ 1 w 1"/>
              <a:gd name="T3" fmla="*/ 0 h 3"/>
              <a:gd name="T4" fmla="*/ 0 w 1"/>
              <a:gd name="T5" fmla="*/ 2 h 3"/>
              <a:gd name="T6" fmla="*/ 0 w 1"/>
              <a:gd name="T7" fmla="*/ 3 h 3"/>
              <a:gd name="T8" fmla="*/ 1 w 1"/>
              <a:gd name="T9" fmla="*/ 2 h 3"/>
              <a:gd name="T10" fmla="*/ 1 w 1"/>
              <a:gd name="T11" fmla="*/ 0 h 3"/>
            </a:gdLst>
            <a:ahLst/>
            <a:cxnLst>
              <a:cxn ang="0">
                <a:pos x="T0" y="T1"/>
              </a:cxn>
              <a:cxn ang="0">
                <a:pos x="T2" y="T3"/>
              </a:cxn>
              <a:cxn ang="0">
                <a:pos x="T4" y="T5"/>
              </a:cxn>
              <a:cxn ang="0">
                <a:pos x="T6" y="T7"/>
              </a:cxn>
              <a:cxn ang="0">
                <a:pos x="T8" y="T9"/>
              </a:cxn>
              <a:cxn ang="0">
                <a:pos x="T10" y="T11"/>
              </a:cxn>
            </a:cxnLst>
            <a:rect l="0" t="0" r="r" b="b"/>
            <a:pathLst>
              <a:path w="1" h="3">
                <a:moveTo>
                  <a:pt x="1" y="0"/>
                </a:moveTo>
                <a:lnTo>
                  <a:pt x="1" y="0"/>
                </a:lnTo>
                <a:cubicBezTo>
                  <a:pt x="1" y="1"/>
                  <a:pt x="0" y="1"/>
                  <a:pt x="0" y="2"/>
                </a:cubicBezTo>
                <a:cubicBezTo>
                  <a:pt x="0" y="2"/>
                  <a:pt x="0" y="3"/>
                  <a:pt x="0" y="3"/>
                </a:cubicBezTo>
                <a:cubicBezTo>
                  <a:pt x="1" y="3"/>
                  <a:pt x="1" y="2"/>
                  <a:pt x="1" y="2"/>
                </a:cubicBezTo>
                <a:cubicBezTo>
                  <a:pt x="1" y="1"/>
                  <a:pt x="1" y="1"/>
                  <a:pt x="1" y="0"/>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032" name="Freeform 1832">
            <a:extLst>
              <a:ext uri="{FF2B5EF4-FFF2-40B4-BE49-F238E27FC236}">
                <a16:creationId xmlns:a16="http://schemas.microsoft.com/office/drawing/2014/main" id="{0A9B249D-7A27-4301-B20A-0CBD21F0F054}"/>
              </a:ext>
            </a:extLst>
          </p:cNvPr>
          <p:cNvSpPr>
            <a:spLocks/>
          </p:cNvSpPr>
          <p:nvPr/>
        </p:nvSpPr>
        <p:spPr bwMode="auto">
          <a:xfrm>
            <a:off x="596900" y="333375"/>
            <a:ext cx="1588" cy="1588"/>
          </a:xfrm>
          <a:custGeom>
            <a:avLst/>
            <a:gdLst>
              <a:gd name="T0" fmla="*/ 2 w 2"/>
              <a:gd name="T1" fmla="*/ 0 h 4"/>
              <a:gd name="T2" fmla="*/ 2 w 2"/>
              <a:gd name="T3" fmla="*/ 0 h 4"/>
              <a:gd name="T4" fmla="*/ 1 w 2"/>
              <a:gd name="T5" fmla="*/ 1 h 4"/>
              <a:gd name="T6" fmla="*/ 0 w 2"/>
              <a:gd name="T7" fmla="*/ 4 h 4"/>
              <a:gd name="T8" fmla="*/ 1 w 2"/>
              <a:gd name="T9" fmla="*/ 3 h 4"/>
              <a:gd name="T10" fmla="*/ 2 w 2"/>
              <a:gd name="T11" fmla="*/ 0 h 4"/>
            </a:gdLst>
            <a:ahLst/>
            <a:cxnLst>
              <a:cxn ang="0">
                <a:pos x="T0" y="T1"/>
              </a:cxn>
              <a:cxn ang="0">
                <a:pos x="T2" y="T3"/>
              </a:cxn>
              <a:cxn ang="0">
                <a:pos x="T4" y="T5"/>
              </a:cxn>
              <a:cxn ang="0">
                <a:pos x="T6" y="T7"/>
              </a:cxn>
              <a:cxn ang="0">
                <a:pos x="T8" y="T9"/>
              </a:cxn>
              <a:cxn ang="0">
                <a:pos x="T10" y="T11"/>
              </a:cxn>
            </a:cxnLst>
            <a:rect l="0" t="0" r="r" b="b"/>
            <a:pathLst>
              <a:path w="2" h="4">
                <a:moveTo>
                  <a:pt x="2" y="0"/>
                </a:moveTo>
                <a:lnTo>
                  <a:pt x="2" y="0"/>
                </a:lnTo>
                <a:cubicBezTo>
                  <a:pt x="2" y="0"/>
                  <a:pt x="1" y="1"/>
                  <a:pt x="1" y="1"/>
                </a:cubicBezTo>
                <a:cubicBezTo>
                  <a:pt x="1" y="2"/>
                  <a:pt x="0" y="3"/>
                  <a:pt x="0" y="4"/>
                </a:cubicBezTo>
                <a:cubicBezTo>
                  <a:pt x="0" y="4"/>
                  <a:pt x="1" y="3"/>
                  <a:pt x="1" y="3"/>
                </a:cubicBezTo>
                <a:cubicBezTo>
                  <a:pt x="2" y="2"/>
                  <a:pt x="2" y="1"/>
                  <a:pt x="2" y="0"/>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033" name="Freeform 1833">
            <a:extLst>
              <a:ext uri="{FF2B5EF4-FFF2-40B4-BE49-F238E27FC236}">
                <a16:creationId xmlns:a16="http://schemas.microsoft.com/office/drawing/2014/main" id="{68927E7C-1215-4E81-AC80-0B96C3836BB4}"/>
              </a:ext>
            </a:extLst>
          </p:cNvPr>
          <p:cNvSpPr>
            <a:spLocks/>
          </p:cNvSpPr>
          <p:nvPr/>
        </p:nvSpPr>
        <p:spPr bwMode="auto">
          <a:xfrm>
            <a:off x="600075" y="334963"/>
            <a:ext cx="4763" cy="3175"/>
          </a:xfrm>
          <a:custGeom>
            <a:avLst/>
            <a:gdLst>
              <a:gd name="T0" fmla="*/ 2 w 8"/>
              <a:gd name="T1" fmla="*/ 1 h 4"/>
              <a:gd name="T2" fmla="*/ 2 w 8"/>
              <a:gd name="T3" fmla="*/ 1 h 4"/>
              <a:gd name="T4" fmla="*/ 0 w 8"/>
              <a:gd name="T5" fmla="*/ 4 h 4"/>
              <a:gd name="T6" fmla="*/ 4 w 8"/>
              <a:gd name="T7" fmla="*/ 4 h 4"/>
              <a:gd name="T8" fmla="*/ 8 w 8"/>
              <a:gd name="T9" fmla="*/ 1 h 4"/>
              <a:gd name="T10" fmla="*/ 2 w 8"/>
              <a:gd name="T11" fmla="*/ 1 h 4"/>
            </a:gdLst>
            <a:ahLst/>
            <a:cxnLst>
              <a:cxn ang="0">
                <a:pos x="T0" y="T1"/>
              </a:cxn>
              <a:cxn ang="0">
                <a:pos x="T2" y="T3"/>
              </a:cxn>
              <a:cxn ang="0">
                <a:pos x="T4" y="T5"/>
              </a:cxn>
              <a:cxn ang="0">
                <a:pos x="T6" y="T7"/>
              </a:cxn>
              <a:cxn ang="0">
                <a:pos x="T8" y="T9"/>
              </a:cxn>
              <a:cxn ang="0">
                <a:pos x="T10" y="T11"/>
              </a:cxn>
            </a:cxnLst>
            <a:rect l="0" t="0" r="r" b="b"/>
            <a:pathLst>
              <a:path w="8" h="4">
                <a:moveTo>
                  <a:pt x="2" y="1"/>
                </a:moveTo>
                <a:lnTo>
                  <a:pt x="2" y="1"/>
                </a:lnTo>
                <a:cubicBezTo>
                  <a:pt x="1" y="2"/>
                  <a:pt x="0" y="3"/>
                  <a:pt x="0" y="4"/>
                </a:cubicBezTo>
                <a:cubicBezTo>
                  <a:pt x="1" y="4"/>
                  <a:pt x="2" y="4"/>
                  <a:pt x="4" y="4"/>
                </a:cubicBezTo>
                <a:cubicBezTo>
                  <a:pt x="5" y="3"/>
                  <a:pt x="7" y="2"/>
                  <a:pt x="8" y="1"/>
                </a:cubicBezTo>
                <a:cubicBezTo>
                  <a:pt x="6" y="0"/>
                  <a:pt x="4" y="1"/>
                  <a:pt x="2" y="1"/>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034" name="Freeform 1834">
            <a:extLst>
              <a:ext uri="{FF2B5EF4-FFF2-40B4-BE49-F238E27FC236}">
                <a16:creationId xmlns:a16="http://schemas.microsoft.com/office/drawing/2014/main" id="{3B63865F-BCA9-47B2-ABBB-F88F4BDA8816}"/>
              </a:ext>
            </a:extLst>
          </p:cNvPr>
          <p:cNvSpPr>
            <a:spLocks/>
          </p:cNvSpPr>
          <p:nvPr/>
        </p:nvSpPr>
        <p:spPr bwMode="auto">
          <a:xfrm>
            <a:off x="595313" y="330200"/>
            <a:ext cx="3175" cy="7938"/>
          </a:xfrm>
          <a:custGeom>
            <a:avLst/>
            <a:gdLst>
              <a:gd name="T0" fmla="*/ 0 w 5"/>
              <a:gd name="T1" fmla="*/ 5 h 11"/>
              <a:gd name="T2" fmla="*/ 0 w 5"/>
              <a:gd name="T3" fmla="*/ 5 h 11"/>
              <a:gd name="T4" fmla="*/ 0 w 5"/>
              <a:gd name="T5" fmla="*/ 6 h 11"/>
              <a:gd name="T6" fmla="*/ 0 w 5"/>
              <a:gd name="T7" fmla="*/ 11 h 11"/>
              <a:gd name="T8" fmla="*/ 3 w 5"/>
              <a:gd name="T9" fmla="*/ 8 h 11"/>
              <a:gd name="T10" fmla="*/ 4 w 5"/>
              <a:gd name="T11" fmla="*/ 0 h 11"/>
              <a:gd name="T12" fmla="*/ 0 w 5"/>
              <a:gd name="T13" fmla="*/ 5 h 11"/>
            </a:gdLst>
            <a:ahLst/>
            <a:cxnLst>
              <a:cxn ang="0">
                <a:pos x="T0" y="T1"/>
              </a:cxn>
              <a:cxn ang="0">
                <a:pos x="T2" y="T3"/>
              </a:cxn>
              <a:cxn ang="0">
                <a:pos x="T4" y="T5"/>
              </a:cxn>
              <a:cxn ang="0">
                <a:pos x="T6" y="T7"/>
              </a:cxn>
              <a:cxn ang="0">
                <a:pos x="T8" y="T9"/>
              </a:cxn>
              <a:cxn ang="0">
                <a:pos x="T10" y="T11"/>
              </a:cxn>
              <a:cxn ang="0">
                <a:pos x="T12" y="T13"/>
              </a:cxn>
            </a:cxnLst>
            <a:rect l="0" t="0" r="r" b="b"/>
            <a:pathLst>
              <a:path w="5" h="11">
                <a:moveTo>
                  <a:pt x="0" y="5"/>
                </a:moveTo>
                <a:lnTo>
                  <a:pt x="0" y="5"/>
                </a:lnTo>
                <a:lnTo>
                  <a:pt x="0" y="6"/>
                </a:lnTo>
                <a:cubicBezTo>
                  <a:pt x="0" y="7"/>
                  <a:pt x="0" y="9"/>
                  <a:pt x="0" y="11"/>
                </a:cubicBezTo>
                <a:cubicBezTo>
                  <a:pt x="0" y="10"/>
                  <a:pt x="1" y="9"/>
                  <a:pt x="3" y="8"/>
                </a:cubicBezTo>
                <a:cubicBezTo>
                  <a:pt x="4" y="5"/>
                  <a:pt x="5" y="3"/>
                  <a:pt x="4" y="0"/>
                </a:cubicBezTo>
                <a:cubicBezTo>
                  <a:pt x="3" y="1"/>
                  <a:pt x="1" y="3"/>
                  <a:pt x="0" y="5"/>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035" name="Freeform 1835">
            <a:extLst>
              <a:ext uri="{FF2B5EF4-FFF2-40B4-BE49-F238E27FC236}">
                <a16:creationId xmlns:a16="http://schemas.microsoft.com/office/drawing/2014/main" id="{97DF55E4-AD6C-4BA5-9D09-FCC75831871B}"/>
              </a:ext>
            </a:extLst>
          </p:cNvPr>
          <p:cNvSpPr>
            <a:spLocks/>
          </p:cNvSpPr>
          <p:nvPr/>
        </p:nvSpPr>
        <p:spPr bwMode="auto">
          <a:xfrm>
            <a:off x="595313" y="338138"/>
            <a:ext cx="7937" cy="1587"/>
          </a:xfrm>
          <a:custGeom>
            <a:avLst/>
            <a:gdLst>
              <a:gd name="T0" fmla="*/ 11 w 11"/>
              <a:gd name="T1" fmla="*/ 1 h 3"/>
              <a:gd name="T2" fmla="*/ 11 w 11"/>
              <a:gd name="T3" fmla="*/ 1 h 3"/>
              <a:gd name="T4" fmla="*/ 0 w 11"/>
              <a:gd name="T5" fmla="*/ 3 h 3"/>
              <a:gd name="T6" fmla="*/ 1 w 11"/>
              <a:gd name="T7" fmla="*/ 3 h 3"/>
              <a:gd name="T8" fmla="*/ 7 w 11"/>
              <a:gd name="T9" fmla="*/ 3 h 3"/>
              <a:gd name="T10" fmla="*/ 11 w 11"/>
              <a:gd name="T11" fmla="*/ 1 h 3"/>
            </a:gdLst>
            <a:ahLst/>
            <a:cxnLst>
              <a:cxn ang="0">
                <a:pos x="T0" y="T1"/>
              </a:cxn>
              <a:cxn ang="0">
                <a:pos x="T2" y="T3"/>
              </a:cxn>
              <a:cxn ang="0">
                <a:pos x="T4" y="T5"/>
              </a:cxn>
              <a:cxn ang="0">
                <a:pos x="T6" y="T7"/>
              </a:cxn>
              <a:cxn ang="0">
                <a:pos x="T8" y="T9"/>
              </a:cxn>
              <a:cxn ang="0">
                <a:pos x="T10" y="T11"/>
              </a:cxn>
            </a:cxnLst>
            <a:rect l="0" t="0" r="r" b="b"/>
            <a:pathLst>
              <a:path w="11" h="3">
                <a:moveTo>
                  <a:pt x="11" y="1"/>
                </a:moveTo>
                <a:lnTo>
                  <a:pt x="11" y="1"/>
                </a:lnTo>
                <a:cubicBezTo>
                  <a:pt x="7" y="0"/>
                  <a:pt x="3" y="1"/>
                  <a:pt x="0" y="3"/>
                </a:cubicBezTo>
                <a:lnTo>
                  <a:pt x="1" y="3"/>
                </a:lnTo>
                <a:cubicBezTo>
                  <a:pt x="3" y="3"/>
                  <a:pt x="5" y="3"/>
                  <a:pt x="7" y="3"/>
                </a:cubicBezTo>
                <a:cubicBezTo>
                  <a:pt x="8" y="3"/>
                  <a:pt x="10" y="2"/>
                  <a:pt x="11" y="1"/>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036" name="Freeform 1836">
            <a:extLst>
              <a:ext uri="{FF2B5EF4-FFF2-40B4-BE49-F238E27FC236}">
                <a16:creationId xmlns:a16="http://schemas.microsoft.com/office/drawing/2014/main" id="{2B5B6F4D-62DE-4138-828B-C558092BDE2E}"/>
              </a:ext>
            </a:extLst>
          </p:cNvPr>
          <p:cNvSpPr>
            <a:spLocks/>
          </p:cNvSpPr>
          <p:nvPr/>
        </p:nvSpPr>
        <p:spPr bwMode="auto">
          <a:xfrm>
            <a:off x="593725" y="334963"/>
            <a:ext cx="7938" cy="4762"/>
          </a:xfrm>
          <a:custGeom>
            <a:avLst/>
            <a:gdLst>
              <a:gd name="T0" fmla="*/ 10 w 10"/>
              <a:gd name="T1" fmla="*/ 0 h 7"/>
              <a:gd name="T2" fmla="*/ 10 w 10"/>
              <a:gd name="T3" fmla="*/ 0 h 7"/>
              <a:gd name="T4" fmla="*/ 0 w 10"/>
              <a:gd name="T5" fmla="*/ 7 h 7"/>
              <a:gd name="T6" fmla="*/ 10 w 10"/>
              <a:gd name="T7" fmla="*/ 0 h 7"/>
            </a:gdLst>
            <a:ahLst/>
            <a:cxnLst>
              <a:cxn ang="0">
                <a:pos x="T0" y="T1"/>
              </a:cxn>
              <a:cxn ang="0">
                <a:pos x="T2" y="T3"/>
              </a:cxn>
              <a:cxn ang="0">
                <a:pos x="T4" y="T5"/>
              </a:cxn>
              <a:cxn ang="0">
                <a:pos x="T6" y="T7"/>
              </a:cxn>
            </a:cxnLst>
            <a:rect l="0" t="0" r="r" b="b"/>
            <a:pathLst>
              <a:path w="10" h="7">
                <a:moveTo>
                  <a:pt x="10" y="0"/>
                </a:moveTo>
                <a:lnTo>
                  <a:pt x="10" y="0"/>
                </a:lnTo>
                <a:cubicBezTo>
                  <a:pt x="6" y="0"/>
                  <a:pt x="2" y="3"/>
                  <a:pt x="0" y="7"/>
                </a:cubicBezTo>
                <a:cubicBezTo>
                  <a:pt x="4" y="6"/>
                  <a:pt x="8" y="3"/>
                  <a:pt x="10" y="0"/>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037" name="Freeform 1837">
            <a:extLst>
              <a:ext uri="{FF2B5EF4-FFF2-40B4-BE49-F238E27FC236}">
                <a16:creationId xmlns:a16="http://schemas.microsoft.com/office/drawing/2014/main" id="{52E29DD0-3B92-4800-B8EC-D78C048FE842}"/>
              </a:ext>
            </a:extLst>
          </p:cNvPr>
          <p:cNvSpPr>
            <a:spLocks/>
          </p:cNvSpPr>
          <p:nvPr/>
        </p:nvSpPr>
        <p:spPr bwMode="auto">
          <a:xfrm>
            <a:off x="590550" y="314325"/>
            <a:ext cx="4763" cy="17463"/>
          </a:xfrm>
          <a:custGeom>
            <a:avLst/>
            <a:gdLst>
              <a:gd name="T0" fmla="*/ 3 w 6"/>
              <a:gd name="T1" fmla="*/ 20 h 24"/>
              <a:gd name="T2" fmla="*/ 3 w 6"/>
              <a:gd name="T3" fmla="*/ 20 h 24"/>
              <a:gd name="T4" fmla="*/ 5 w 6"/>
              <a:gd name="T5" fmla="*/ 24 h 24"/>
              <a:gd name="T6" fmla="*/ 6 w 6"/>
              <a:gd name="T7" fmla="*/ 0 h 24"/>
              <a:gd name="T8" fmla="*/ 3 w 6"/>
              <a:gd name="T9" fmla="*/ 1 h 24"/>
              <a:gd name="T10" fmla="*/ 0 w 6"/>
              <a:gd name="T11" fmla="*/ 0 h 24"/>
              <a:gd name="T12" fmla="*/ 1 w 6"/>
              <a:gd name="T13" fmla="*/ 24 h 24"/>
              <a:gd name="T14" fmla="*/ 3 w 6"/>
              <a:gd name="T15" fmla="*/ 20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24">
                <a:moveTo>
                  <a:pt x="3" y="20"/>
                </a:moveTo>
                <a:lnTo>
                  <a:pt x="3" y="20"/>
                </a:lnTo>
                <a:cubicBezTo>
                  <a:pt x="4" y="21"/>
                  <a:pt x="4" y="22"/>
                  <a:pt x="5" y="24"/>
                </a:cubicBezTo>
                <a:lnTo>
                  <a:pt x="6" y="0"/>
                </a:lnTo>
                <a:cubicBezTo>
                  <a:pt x="5" y="1"/>
                  <a:pt x="4" y="1"/>
                  <a:pt x="3" y="1"/>
                </a:cubicBezTo>
                <a:cubicBezTo>
                  <a:pt x="2" y="1"/>
                  <a:pt x="1" y="1"/>
                  <a:pt x="0" y="0"/>
                </a:cubicBezTo>
                <a:lnTo>
                  <a:pt x="1" y="24"/>
                </a:lnTo>
                <a:cubicBezTo>
                  <a:pt x="2" y="22"/>
                  <a:pt x="2" y="21"/>
                  <a:pt x="3" y="20"/>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038" name="Freeform 1838">
            <a:extLst>
              <a:ext uri="{FF2B5EF4-FFF2-40B4-BE49-F238E27FC236}">
                <a16:creationId xmlns:a16="http://schemas.microsoft.com/office/drawing/2014/main" id="{E98718E1-4CB4-40EE-A3BC-D5F6BD48AEE3}"/>
              </a:ext>
            </a:extLst>
          </p:cNvPr>
          <p:cNvSpPr>
            <a:spLocks/>
          </p:cNvSpPr>
          <p:nvPr/>
        </p:nvSpPr>
        <p:spPr bwMode="auto">
          <a:xfrm>
            <a:off x="592138" y="330200"/>
            <a:ext cx="3175" cy="9525"/>
          </a:xfrm>
          <a:custGeom>
            <a:avLst/>
            <a:gdLst>
              <a:gd name="T0" fmla="*/ 0 w 4"/>
              <a:gd name="T1" fmla="*/ 7 h 13"/>
              <a:gd name="T2" fmla="*/ 0 w 4"/>
              <a:gd name="T3" fmla="*/ 7 h 13"/>
              <a:gd name="T4" fmla="*/ 2 w 4"/>
              <a:gd name="T5" fmla="*/ 13 h 13"/>
              <a:gd name="T6" fmla="*/ 4 w 4"/>
              <a:gd name="T7" fmla="*/ 7 h 13"/>
              <a:gd name="T8" fmla="*/ 2 w 4"/>
              <a:gd name="T9" fmla="*/ 0 h 13"/>
              <a:gd name="T10" fmla="*/ 0 w 4"/>
              <a:gd name="T11" fmla="*/ 7 h 13"/>
            </a:gdLst>
            <a:ahLst/>
            <a:cxnLst>
              <a:cxn ang="0">
                <a:pos x="T0" y="T1"/>
              </a:cxn>
              <a:cxn ang="0">
                <a:pos x="T2" y="T3"/>
              </a:cxn>
              <a:cxn ang="0">
                <a:pos x="T4" y="T5"/>
              </a:cxn>
              <a:cxn ang="0">
                <a:pos x="T6" y="T7"/>
              </a:cxn>
              <a:cxn ang="0">
                <a:pos x="T8" y="T9"/>
              </a:cxn>
              <a:cxn ang="0">
                <a:pos x="T10" y="T11"/>
              </a:cxn>
            </a:cxnLst>
            <a:rect l="0" t="0" r="r" b="b"/>
            <a:pathLst>
              <a:path w="4" h="13">
                <a:moveTo>
                  <a:pt x="0" y="7"/>
                </a:moveTo>
                <a:lnTo>
                  <a:pt x="0" y="7"/>
                </a:lnTo>
                <a:cubicBezTo>
                  <a:pt x="0" y="9"/>
                  <a:pt x="1" y="11"/>
                  <a:pt x="2" y="13"/>
                </a:cubicBezTo>
                <a:cubicBezTo>
                  <a:pt x="3" y="11"/>
                  <a:pt x="4" y="9"/>
                  <a:pt x="4" y="7"/>
                </a:cubicBezTo>
                <a:cubicBezTo>
                  <a:pt x="4" y="4"/>
                  <a:pt x="3" y="2"/>
                  <a:pt x="2" y="0"/>
                </a:cubicBezTo>
                <a:cubicBezTo>
                  <a:pt x="1" y="2"/>
                  <a:pt x="0" y="4"/>
                  <a:pt x="0" y="7"/>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039" name="Freeform 1839">
            <a:extLst>
              <a:ext uri="{FF2B5EF4-FFF2-40B4-BE49-F238E27FC236}">
                <a16:creationId xmlns:a16="http://schemas.microsoft.com/office/drawing/2014/main" id="{52EE83EF-511A-480A-BC1B-69F96694B060}"/>
              </a:ext>
            </a:extLst>
          </p:cNvPr>
          <p:cNvSpPr>
            <a:spLocks/>
          </p:cNvSpPr>
          <p:nvPr/>
        </p:nvSpPr>
        <p:spPr bwMode="auto">
          <a:xfrm>
            <a:off x="588963" y="295275"/>
            <a:ext cx="7937" cy="9525"/>
          </a:xfrm>
          <a:custGeom>
            <a:avLst/>
            <a:gdLst>
              <a:gd name="T0" fmla="*/ 4 w 12"/>
              <a:gd name="T1" fmla="*/ 2 h 12"/>
              <a:gd name="T2" fmla="*/ 4 w 12"/>
              <a:gd name="T3" fmla="*/ 2 h 12"/>
              <a:gd name="T4" fmla="*/ 5 w 12"/>
              <a:gd name="T5" fmla="*/ 4 h 12"/>
              <a:gd name="T6" fmla="*/ 0 w 12"/>
              <a:gd name="T7" fmla="*/ 3 h 12"/>
              <a:gd name="T8" fmla="*/ 0 w 12"/>
              <a:gd name="T9" fmla="*/ 9 h 12"/>
              <a:gd name="T10" fmla="*/ 4 w 12"/>
              <a:gd name="T11" fmla="*/ 7 h 12"/>
              <a:gd name="T12" fmla="*/ 3 w 12"/>
              <a:gd name="T13" fmla="*/ 12 h 12"/>
              <a:gd name="T14" fmla="*/ 9 w 12"/>
              <a:gd name="T15" fmla="*/ 12 h 12"/>
              <a:gd name="T16" fmla="*/ 7 w 12"/>
              <a:gd name="T17" fmla="*/ 8 h 12"/>
              <a:gd name="T18" fmla="*/ 12 w 12"/>
              <a:gd name="T19" fmla="*/ 9 h 12"/>
              <a:gd name="T20" fmla="*/ 12 w 12"/>
              <a:gd name="T21" fmla="*/ 3 h 12"/>
              <a:gd name="T22" fmla="*/ 8 w 12"/>
              <a:gd name="T23" fmla="*/ 5 h 12"/>
              <a:gd name="T24" fmla="*/ 9 w 12"/>
              <a:gd name="T25" fmla="*/ 0 h 12"/>
              <a:gd name="T26" fmla="*/ 3 w 12"/>
              <a:gd name="T27" fmla="*/ 0 h 12"/>
              <a:gd name="T28" fmla="*/ 4 w 12"/>
              <a:gd name="T29" fmla="*/ 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 h="12">
                <a:moveTo>
                  <a:pt x="4" y="2"/>
                </a:moveTo>
                <a:lnTo>
                  <a:pt x="4" y="2"/>
                </a:lnTo>
                <a:cubicBezTo>
                  <a:pt x="5" y="3"/>
                  <a:pt x="5" y="4"/>
                  <a:pt x="5" y="4"/>
                </a:cubicBezTo>
                <a:cubicBezTo>
                  <a:pt x="5" y="7"/>
                  <a:pt x="1" y="4"/>
                  <a:pt x="0" y="3"/>
                </a:cubicBezTo>
                <a:lnTo>
                  <a:pt x="0" y="9"/>
                </a:lnTo>
                <a:cubicBezTo>
                  <a:pt x="1" y="9"/>
                  <a:pt x="3" y="7"/>
                  <a:pt x="4" y="7"/>
                </a:cubicBezTo>
                <a:cubicBezTo>
                  <a:pt x="7" y="8"/>
                  <a:pt x="4" y="12"/>
                  <a:pt x="3" y="12"/>
                </a:cubicBezTo>
                <a:lnTo>
                  <a:pt x="9" y="12"/>
                </a:lnTo>
                <a:cubicBezTo>
                  <a:pt x="8" y="12"/>
                  <a:pt x="7" y="10"/>
                  <a:pt x="7" y="8"/>
                </a:cubicBezTo>
                <a:cubicBezTo>
                  <a:pt x="7" y="6"/>
                  <a:pt x="11" y="9"/>
                  <a:pt x="12" y="9"/>
                </a:cubicBezTo>
                <a:lnTo>
                  <a:pt x="12" y="3"/>
                </a:lnTo>
                <a:cubicBezTo>
                  <a:pt x="11" y="4"/>
                  <a:pt x="9" y="6"/>
                  <a:pt x="8" y="5"/>
                </a:cubicBezTo>
                <a:cubicBezTo>
                  <a:pt x="5" y="5"/>
                  <a:pt x="8" y="1"/>
                  <a:pt x="9" y="0"/>
                </a:cubicBezTo>
                <a:lnTo>
                  <a:pt x="3" y="0"/>
                </a:lnTo>
                <a:cubicBezTo>
                  <a:pt x="4" y="1"/>
                  <a:pt x="4" y="2"/>
                  <a:pt x="4" y="2"/>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040" name="Freeform 1840">
            <a:extLst>
              <a:ext uri="{FF2B5EF4-FFF2-40B4-BE49-F238E27FC236}">
                <a16:creationId xmlns:a16="http://schemas.microsoft.com/office/drawing/2014/main" id="{CC439CE0-92C4-407B-ADC2-E967EFB06841}"/>
              </a:ext>
            </a:extLst>
          </p:cNvPr>
          <p:cNvSpPr>
            <a:spLocks/>
          </p:cNvSpPr>
          <p:nvPr/>
        </p:nvSpPr>
        <p:spPr bwMode="auto">
          <a:xfrm>
            <a:off x="588963" y="306388"/>
            <a:ext cx="7937" cy="6350"/>
          </a:xfrm>
          <a:custGeom>
            <a:avLst/>
            <a:gdLst>
              <a:gd name="T0" fmla="*/ 5 w 10"/>
              <a:gd name="T1" fmla="*/ 0 h 9"/>
              <a:gd name="T2" fmla="*/ 5 w 10"/>
              <a:gd name="T3" fmla="*/ 0 h 9"/>
              <a:gd name="T4" fmla="*/ 0 w 10"/>
              <a:gd name="T5" fmla="*/ 5 h 9"/>
              <a:gd name="T6" fmla="*/ 5 w 10"/>
              <a:gd name="T7" fmla="*/ 9 h 9"/>
              <a:gd name="T8" fmla="*/ 10 w 10"/>
              <a:gd name="T9" fmla="*/ 5 h 9"/>
              <a:gd name="T10" fmla="*/ 5 w 10"/>
              <a:gd name="T11" fmla="*/ 0 h 9"/>
            </a:gdLst>
            <a:ahLst/>
            <a:cxnLst>
              <a:cxn ang="0">
                <a:pos x="T0" y="T1"/>
              </a:cxn>
              <a:cxn ang="0">
                <a:pos x="T2" y="T3"/>
              </a:cxn>
              <a:cxn ang="0">
                <a:pos x="T4" y="T5"/>
              </a:cxn>
              <a:cxn ang="0">
                <a:pos x="T6" y="T7"/>
              </a:cxn>
              <a:cxn ang="0">
                <a:pos x="T8" y="T9"/>
              </a:cxn>
              <a:cxn ang="0">
                <a:pos x="T10" y="T11"/>
              </a:cxn>
            </a:cxnLst>
            <a:rect l="0" t="0" r="r" b="b"/>
            <a:pathLst>
              <a:path w="10" h="9">
                <a:moveTo>
                  <a:pt x="5" y="0"/>
                </a:moveTo>
                <a:lnTo>
                  <a:pt x="5" y="0"/>
                </a:lnTo>
                <a:cubicBezTo>
                  <a:pt x="2" y="0"/>
                  <a:pt x="0" y="2"/>
                  <a:pt x="0" y="5"/>
                </a:cubicBezTo>
                <a:cubicBezTo>
                  <a:pt x="0" y="7"/>
                  <a:pt x="2" y="9"/>
                  <a:pt x="5" y="9"/>
                </a:cubicBezTo>
                <a:cubicBezTo>
                  <a:pt x="8" y="9"/>
                  <a:pt x="10" y="7"/>
                  <a:pt x="10" y="5"/>
                </a:cubicBezTo>
                <a:cubicBezTo>
                  <a:pt x="10" y="2"/>
                  <a:pt x="8" y="0"/>
                  <a:pt x="5" y="0"/>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041" name="Freeform 1841">
            <a:extLst>
              <a:ext uri="{FF2B5EF4-FFF2-40B4-BE49-F238E27FC236}">
                <a16:creationId xmlns:a16="http://schemas.microsoft.com/office/drawing/2014/main" id="{F43441EB-4CA3-42B3-9BC4-F0618AF1FBB1}"/>
              </a:ext>
            </a:extLst>
          </p:cNvPr>
          <p:cNvSpPr>
            <a:spLocks/>
          </p:cNvSpPr>
          <p:nvPr/>
        </p:nvSpPr>
        <p:spPr bwMode="auto">
          <a:xfrm>
            <a:off x="579438" y="342900"/>
            <a:ext cx="0" cy="1588"/>
          </a:xfrm>
          <a:custGeom>
            <a:avLst/>
            <a:gdLst>
              <a:gd name="T0" fmla="*/ 0 h 1"/>
              <a:gd name="T1" fmla="*/ 0 h 1"/>
              <a:gd name="T2" fmla="*/ 1 h 1"/>
              <a:gd name="T3" fmla="*/ 1 h 1"/>
              <a:gd name="T4" fmla="*/ 0 h 1"/>
            </a:gdLst>
            <a:ahLst/>
            <a:cxnLst>
              <a:cxn ang="0">
                <a:pos x="0" y="T0"/>
              </a:cxn>
              <a:cxn ang="0">
                <a:pos x="0" y="T1"/>
              </a:cxn>
              <a:cxn ang="0">
                <a:pos x="0" y="T2"/>
              </a:cxn>
              <a:cxn ang="0">
                <a:pos x="0" y="T3"/>
              </a:cxn>
              <a:cxn ang="0">
                <a:pos x="0" y="T4"/>
              </a:cxn>
            </a:cxnLst>
            <a:rect l="0" t="0" r="r" b="b"/>
            <a:pathLst>
              <a:path h="1">
                <a:moveTo>
                  <a:pt x="0" y="0"/>
                </a:moveTo>
                <a:lnTo>
                  <a:pt x="0" y="0"/>
                </a:lnTo>
                <a:lnTo>
                  <a:pt x="0" y="1"/>
                </a:lnTo>
                <a:cubicBezTo>
                  <a:pt x="0" y="1"/>
                  <a:pt x="0" y="1"/>
                  <a:pt x="0" y="1"/>
                </a:cubicBezTo>
                <a:cubicBezTo>
                  <a:pt x="0" y="1"/>
                  <a:pt x="0" y="0"/>
                  <a:pt x="0" y="0"/>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042" name="Freeform 1842">
            <a:extLst>
              <a:ext uri="{FF2B5EF4-FFF2-40B4-BE49-F238E27FC236}">
                <a16:creationId xmlns:a16="http://schemas.microsoft.com/office/drawing/2014/main" id="{2B4D7D4F-FCF0-44FA-B21B-6D08F9C3231D}"/>
              </a:ext>
            </a:extLst>
          </p:cNvPr>
          <p:cNvSpPr>
            <a:spLocks/>
          </p:cNvSpPr>
          <p:nvPr/>
        </p:nvSpPr>
        <p:spPr bwMode="auto">
          <a:xfrm>
            <a:off x="590550" y="341313"/>
            <a:ext cx="1588" cy="1587"/>
          </a:xfrm>
          <a:custGeom>
            <a:avLst/>
            <a:gdLst>
              <a:gd name="T0" fmla="*/ 1 w 1"/>
              <a:gd name="T1" fmla="*/ 1 h 1"/>
              <a:gd name="T2" fmla="*/ 1 w 1"/>
              <a:gd name="T3" fmla="*/ 1 h 1"/>
              <a:gd name="T4" fmla="*/ 1 w 1"/>
              <a:gd name="T5" fmla="*/ 0 h 1"/>
              <a:gd name="T6" fmla="*/ 0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lnTo>
                  <a:pt x="1" y="1"/>
                </a:lnTo>
                <a:cubicBezTo>
                  <a:pt x="1" y="1"/>
                  <a:pt x="1" y="1"/>
                  <a:pt x="1" y="0"/>
                </a:cubicBezTo>
                <a:cubicBezTo>
                  <a:pt x="1" y="0"/>
                  <a:pt x="1" y="0"/>
                  <a:pt x="0" y="0"/>
                </a:cubicBezTo>
                <a:cubicBezTo>
                  <a:pt x="1" y="1"/>
                  <a:pt x="1" y="1"/>
                  <a:pt x="1" y="1"/>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043" name="Freeform 1843">
            <a:extLst>
              <a:ext uri="{FF2B5EF4-FFF2-40B4-BE49-F238E27FC236}">
                <a16:creationId xmlns:a16="http://schemas.microsoft.com/office/drawing/2014/main" id="{2D0EB896-270A-4EBD-928A-26B9C429815A}"/>
              </a:ext>
            </a:extLst>
          </p:cNvPr>
          <p:cNvSpPr>
            <a:spLocks/>
          </p:cNvSpPr>
          <p:nvPr/>
        </p:nvSpPr>
        <p:spPr bwMode="auto">
          <a:xfrm>
            <a:off x="590550" y="342900"/>
            <a:ext cx="1588" cy="1588"/>
          </a:xfrm>
          <a:custGeom>
            <a:avLst/>
            <a:gdLst>
              <a:gd name="T0" fmla="*/ 0 w 1"/>
              <a:gd name="T1" fmla="*/ 1 h 1"/>
              <a:gd name="T2" fmla="*/ 0 w 1"/>
              <a:gd name="T3" fmla="*/ 1 h 1"/>
              <a:gd name="T4" fmla="*/ 1 w 1"/>
              <a:gd name="T5" fmla="*/ 1 h 1"/>
              <a:gd name="T6" fmla="*/ 1 w 1"/>
              <a:gd name="T7" fmla="*/ 0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lnTo>
                  <a:pt x="0" y="1"/>
                </a:lnTo>
                <a:lnTo>
                  <a:pt x="1" y="1"/>
                </a:lnTo>
                <a:cubicBezTo>
                  <a:pt x="1" y="1"/>
                  <a:pt x="1" y="1"/>
                  <a:pt x="1" y="0"/>
                </a:cubicBezTo>
                <a:cubicBezTo>
                  <a:pt x="1" y="1"/>
                  <a:pt x="1" y="1"/>
                  <a:pt x="0" y="1"/>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044" name="Freeform 1844">
            <a:extLst>
              <a:ext uri="{FF2B5EF4-FFF2-40B4-BE49-F238E27FC236}">
                <a16:creationId xmlns:a16="http://schemas.microsoft.com/office/drawing/2014/main" id="{69F5EAFC-670B-43F0-8DE3-E18024BEC688}"/>
              </a:ext>
            </a:extLst>
          </p:cNvPr>
          <p:cNvSpPr>
            <a:spLocks/>
          </p:cNvSpPr>
          <p:nvPr/>
        </p:nvSpPr>
        <p:spPr bwMode="auto">
          <a:xfrm>
            <a:off x="588963" y="341313"/>
            <a:ext cx="0" cy="1587"/>
          </a:xfrm>
          <a:custGeom>
            <a:avLst/>
            <a:gdLst>
              <a:gd name="T0" fmla="*/ 1 w 1"/>
              <a:gd name="T1" fmla="*/ 1 h 1"/>
              <a:gd name="T2" fmla="*/ 1 w 1"/>
              <a:gd name="T3" fmla="*/ 1 h 1"/>
              <a:gd name="T4" fmla="*/ 1 w 1"/>
              <a:gd name="T5" fmla="*/ 0 h 1"/>
              <a:gd name="T6" fmla="*/ 0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lnTo>
                  <a:pt x="1" y="1"/>
                </a:lnTo>
                <a:cubicBezTo>
                  <a:pt x="1" y="1"/>
                  <a:pt x="1" y="1"/>
                  <a:pt x="1" y="0"/>
                </a:cubicBezTo>
                <a:cubicBezTo>
                  <a:pt x="1" y="0"/>
                  <a:pt x="1" y="0"/>
                  <a:pt x="0" y="0"/>
                </a:cubicBezTo>
                <a:cubicBezTo>
                  <a:pt x="0" y="1"/>
                  <a:pt x="1" y="1"/>
                  <a:pt x="1" y="1"/>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045" name="Freeform 1845">
            <a:extLst>
              <a:ext uri="{FF2B5EF4-FFF2-40B4-BE49-F238E27FC236}">
                <a16:creationId xmlns:a16="http://schemas.microsoft.com/office/drawing/2014/main" id="{9CD2481C-8177-4E2D-88CF-4B0352A9CCAB}"/>
              </a:ext>
            </a:extLst>
          </p:cNvPr>
          <p:cNvSpPr>
            <a:spLocks/>
          </p:cNvSpPr>
          <p:nvPr/>
        </p:nvSpPr>
        <p:spPr bwMode="auto">
          <a:xfrm>
            <a:off x="588963" y="342900"/>
            <a:ext cx="0" cy="1588"/>
          </a:xfrm>
          <a:custGeom>
            <a:avLst/>
            <a:gdLst>
              <a:gd name="T0" fmla="*/ 0 w 1"/>
              <a:gd name="T1" fmla="*/ 1 h 1"/>
              <a:gd name="T2" fmla="*/ 0 w 1"/>
              <a:gd name="T3" fmla="*/ 1 h 1"/>
              <a:gd name="T4" fmla="*/ 1 w 1"/>
              <a:gd name="T5" fmla="*/ 1 h 1"/>
              <a:gd name="T6" fmla="*/ 1 w 1"/>
              <a:gd name="T7" fmla="*/ 0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lnTo>
                  <a:pt x="0" y="1"/>
                </a:lnTo>
                <a:cubicBezTo>
                  <a:pt x="1" y="1"/>
                  <a:pt x="1" y="1"/>
                  <a:pt x="1" y="1"/>
                </a:cubicBezTo>
                <a:cubicBezTo>
                  <a:pt x="1" y="1"/>
                  <a:pt x="1" y="1"/>
                  <a:pt x="1" y="0"/>
                </a:cubicBezTo>
                <a:cubicBezTo>
                  <a:pt x="1" y="1"/>
                  <a:pt x="1" y="1"/>
                  <a:pt x="0" y="1"/>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046" name="Rectangle 1846">
            <a:extLst>
              <a:ext uri="{FF2B5EF4-FFF2-40B4-BE49-F238E27FC236}">
                <a16:creationId xmlns:a16="http://schemas.microsoft.com/office/drawing/2014/main" id="{ABFEE230-F9FE-45A8-A09B-2074F451B587}"/>
              </a:ext>
            </a:extLst>
          </p:cNvPr>
          <p:cNvSpPr>
            <a:spLocks noChangeArrowheads="1"/>
          </p:cNvSpPr>
          <p:nvPr/>
        </p:nvSpPr>
        <p:spPr bwMode="auto">
          <a:xfrm>
            <a:off x="585788" y="341313"/>
            <a:ext cx="1587" cy="1587"/>
          </a:xfrm>
          <a:prstGeom prst="rect">
            <a:avLst/>
          </a:prstGeom>
          <a:solidFill>
            <a:srgbClr val="D5A03C"/>
          </a:solidFill>
          <a:ln w="0">
            <a:noFill/>
            <a:prstDash val="solid"/>
            <a:miter lim="800000"/>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047" name="Freeform 1847">
            <a:extLst>
              <a:ext uri="{FF2B5EF4-FFF2-40B4-BE49-F238E27FC236}">
                <a16:creationId xmlns:a16="http://schemas.microsoft.com/office/drawing/2014/main" id="{2888038B-1DDF-492E-8B85-8AC86D2DBA0C}"/>
              </a:ext>
            </a:extLst>
          </p:cNvPr>
          <p:cNvSpPr>
            <a:spLocks/>
          </p:cNvSpPr>
          <p:nvPr/>
        </p:nvSpPr>
        <p:spPr bwMode="auto">
          <a:xfrm>
            <a:off x="585788" y="342900"/>
            <a:ext cx="1587" cy="1588"/>
          </a:xfrm>
          <a:custGeom>
            <a:avLst/>
            <a:gdLst>
              <a:gd name="T0" fmla="*/ 0 w 1"/>
              <a:gd name="T1" fmla="*/ 1 h 1"/>
              <a:gd name="T2" fmla="*/ 0 w 1"/>
              <a:gd name="T3" fmla="*/ 1 h 1"/>
              <a:gd name="T4" fmla="*/ 1 w 1"/>
              <a:gd name="T5" fmla="*/ 1 h 1"/>
              <a:gd name="T6" fmla="*/ 0 w 1"/>
              <a:gd name="T7" fmla="*/ 0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lnTo>
                  <a:pt x="0" y="1"/>
                </a:lnTo>
                <a:lnTo>
                  <a:pt x="1" y="1"/>
                </a:lnTo>
                <a:lnTo>
                  <a:pt x="0" y="0"/>
                </a:lnTo>
                <a:lnTo>
                  <a:pt x="0" y="1"/>
                </a:ln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048" name="Freeform 1848">
            <a:extLst>
              <a:ext uri="{FF2B5EF4-FFF2-40B4-BE49-F238E27FC236}">
                <a16:creationId xmlns:a16="http://schemas.microsoft.com/office/drawing/2014/main" id="{F03A003E-BA8B-4928-B461-D1CDE770FC1B}"/>
              </a:ext>
            </a:extLst>
          </p:cNvPr>
          <p:cNvSpPr>
            <a:spLocks/>
          </p:cNvSpPr>
          <p:nvPr/>
        </p:nvSpPr>
        <p:spPr bwMode="auto">
          <a:xfrm>
            <a:off x="582613" y="341313"/>
            <a:ext cx="1587" cy="1587"/>
          </a:xfrm>
          <a:custGeom>
            <a:avLst/>
            <a:gdLst>
              <a:gd name="T0" fmla="*/ 1 w 1"/>
              <a:gd name="T1" fmla="*/ 1 h 1"/>
              <a:gd name="T2" fmla="*/ 1 w 1"/>
              <a:gd name="T3" fmla="*/ 1 h 1"/>
              <a:gd name="T4" fmla="*/ 1 w 1"/>
              <a:gd name="T5" fmla="*/ 0 h 1"/>
              <a:gd name="T6" fmla="*/ 0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lnTo>
                  <a:pt x="1" y="1"/>
                </a:lnTo>
                <a:lnTo>
                  <a:pt x="1" y="0"/>
                </a:lnTo>
                <a:lnTo>
                  <a:pt x="0" y="0"/>
                </a:lnTo>
                <a:lnTo>
                  <a:pt x="1" y="1"/>
                </a:ln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049" name="Freeform 1849">
            <a:extLst>
              <a:ext uri="{FF2B5EF4-FFF2-40B4-BE49-F238E27FC236}">
                <a16:creationId xmlns:a16="http://schemas.microsoft.com/office/drawing/2014/main" id="{704269C6-B268-4ED8-BF61-1E3C6FCD5A3B}"/>
              </a:ext>
            </a:extLst>
          </p:cNvPr>
          <p:cNvSpPr>
            <a:spLocks/>
          </p:cNvSpPr>
          <p:nvPr/>
        </p:nvSpPr>
        <p:spPr bwMode="auto">
          <a:xfrm>
            <a:off x="584200" y="342900"/>
            <a:ext cx="0" cy="1588"/>
          </a:xfrm>
          <a:custGeom>
            <a:avLst/>
            <a:gdLst>
              <a:gd name="T0" fmla="*/ 1 h 1"/>
              <a:gd name="T1" fmla="*/ 1 h 1"/>
              <a:gd name="T2" fmla="*/ 1 h 1"/>
              <a:gd name="T3" fmla="*/ 0 h 1"/>
              <a:gd name="T4" fmla="*/ 1 h 1"/>
            </a:gdLst>
            <a:ahLst/>
            <a:cxnLst>
              <a:cxn ang="0">
                <a:pos x="0" y="T0"/>
              </a:cxn>
              <a:cxn ang="0">
                <a:pos x="0" y="T1"/>
              </a:cxn>
              <a:cxn ang="0">
                <a:pos x="0" y="T2"/>
              </a:cxn>
              <a:cxn ang="0">
                <a:pos x="0" y="T3"/>
              </a:cxn>
              <a:cxn ang="0">
                <a:pos x="0" y="T4"/>
              </a:cxn>
            </a:cxnLst>
            <a:rect l="0" t="0" r="r" b="b"/>
            <a:pathLst>
              <a:path h="1">
                <a:moveTo>
                  <a:pt x="0" y="1"/>
                </a:moveTo>
                <a:lnTo>
                  <a:pt x="0" y="1"/>
                </a:lnTo>
                <a:lnTo>
                  <a:pt x="0" y="1"/>
                </a:lnTo>
                <a:cubicBezTo>
                  <a:pt x="0" y="1"/>
                  <a:pt x="0" y="0"/>
                  <a:pt x="0" y="0"/>
                </a:cubicBezTo>
                <a:lnTo>
                  <a:pt x="0" y="1"/>
                </a:ln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050" name="Freeform 1850">
            <a:extLst>
              <a:ext uri="{FF2B5EF4-FFF2-40B4-BE49-F238E27FC236}">
                <a16:creationId xmlns:a16="http://schemas.microsoft.com/office/drawing/2014/main" id="{8F923C41-EA30-4ABE-A45F-67E43452A28F}"/>
              </a:ext>
            </a:extLst>
          </p:cNvPr>
          <p:cNvSpPr>
            <a:spLocks/>
          </p:cNvSpPr>
          <p:nvPr/>
        </p:nvSpPr>
        <p:spPr bwMode="auto">
          <a:xfrm>
            <a:off x="581025" y="341313"/>
            <a:ext cx="1588" cy="1587"/>
          </a:xfrm>
          <a:custGeom>
            <a:avLst/>
            <a:gdLst>
              <a:gd name="T0" fmla="*/ 0 w 1"/>
              <a:gd name="T1" fmla="*/ 1 h 1"/>
              <a:gd name="T2" fmla="*/ 0 w 1"/>
              <a:gd name="T3" fmla="*/ 1 h 1"/>
              <a:gd name="T4" fmla="*/ 1 w 1"/>
              <a:gd name="T5" fmla="*/ 0 h 1"/>
              <a:gd name="T6" fmla="*/ 0 w 1"/>
              <a:gd name="T7" fmla="*/ 1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lnTo>
                  <a:pt x="0" y="1"/>
                </a:lnTo>
                <a:cubicBezTo>
                  <a:pt x="1" y="1"/>
                  <a:pt x="1" y="1"/>
                  <a:pt x="1" y="0"/>
                </a:cubicBezTo>
                <a:cubicBezTo>
                  <a:pt x="0" y="0"/>
                  <a:pt x="0" y="0"/>
                  <a:pt x="0" y="1"/>
                </a:cubicBezTo>
                <a:lnTo>
                  <a:pt x="0" y="1"/>
                </a:ln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051" name="Freeform 1851">
            <a:extLst>
              <a:ext uri="{FF2B5EF4-FFF2-40B4-BE49-F238E27FC236}">
                <a16:creationId xmlns:a16="http://schemas.microsoft.com/office/drawing/2014/main" id="{86C800E7-11C7-44E7-8642-B197903F8D03}"/>
              </a:ext>
            </a:extLst>
          </p:cNvPr>
          <p:cNvSpPr>
            <a:spLocks/>
          </p:cNvSpPr>
          <p:nvPr/>
        </p:nvSpPr>
        <p:spPr bwMode="auto">
          <a:xfrm>
            <a:off x="582613" y="342900"/>
            <a:ext cx="0" cy="1588"/>
          </a:xfrm>
          <a:custGeom>
            <a:avLst/>
            <a:gdLst>
              <a:gd name="T0" fmla="*/ 1 h 1"/>
              <a:gd name="T1" fmla="*/ 1 h 1"/>
              <a:gd name="T2" fmla="*/ 1 h 1"/>
              <a:gd name="T3" fmla="*/ 0 h 1"/>
              <a:gd name="T4" fmla="*/ 1 h 1"/>
            </a:gdLst>
            <a:ahLst/>
            <a:cxnLst>
              <a:cxn ang="0">
                <a:pos x="0" y="T0"/>
              </a:cxn>
              <a:cxn ang="0">
                <a:pos x="0" y="T1"/>
              </a:cxn>
              <a:cxn ang="0">
                <a:pos x="0" y="T2"/>
              </a:cxn>
              <a:cxn ang="0">
                <a:pos x="0" y="T3"/>
              </a:cxn>
              <a:cxn ang="0">
                <a:pos x="0" y="T4"/>
              </a:cxn>
            </a:cxnLst>
            <a:rect l="0" t="0" r="r" b="b"/>
            <a:pathLst>
              <a:path h="1">
                <a:moveTo>
                  <a:pt x="0" y="1"/>
                </a:moveTo>
                <a:lnTo>
                  <a:pt x="0" y="1"/>
                </a:lnTo>
                <a:cubicBezTo>
                  <a:pt x="0" y="1"/>
                  <a:pt x="0" y="1"/>
                  <a:pt x="0" y="1"/>
                </a:cubicBezTo>
                <a:lnTo>
                  <a:pt x="0" y="0"/>
                </a:lnTo>
                <a:lnTo>
                  <a:pt x="0" y="1"/>
                </a:ln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052" name="Freeform 1852">
            <a:extLst>
              <a:ext uri="{FF2B5EF4-FFF2-40B4-BE49-F238E27FC236}">
                <a16:creationId xmlns:a16="http://schemas.microsoft.com/office/drawing/2014/main" id="{BA33215D-94F8-43DC-B3B9-6CF50BC6318D}"/>
              </a:ext>
            </a:extLst>
          </p:cNvPr>
          <p:cNvSpPr>
            <a:spLocks/>
          </p:cNvSpPr>
          <p:nvPr/>
        </p:nvSpPr>
        <p:spPr bwMode="auto">
          <a:xfrm>
            <a:off x="588963" y="342900"/>
            <a:ext cx="1587" cy="1588"/>
          </a:xfrm>
          <a:custGeom>
            <a:avLst/>
            <a:gdLst>
              <a:gd name="T0" fmla="*/ 1 w 2"/>
              <a:gd name="T1" fmla="*/ 0 h 2"/>
              <a:gd name="T2" fmla="*/ 1 w 2"/>
              <a:gd name="T3" fmla="*/ 0 h 2"/>
              <a:gd name="T4" fmla="*/ 0 w 2"/>
              <a:gd name="T5" fmla="*/ 1 h 2"/>
              <a:gd name="T6" fmla="*/ 1 w 2"/>
              <a:gd name="T7" fmla="*/ 2 h 2"/>
              <a:gd name="T8" fmla="*/ 2 w 2"/>
              <a:gd name="T9" fmla="*/ 1 h 2"/>
              <a:gd name="T10" fmla="*/ 1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1" y="0"/>
                </a:moveTo>
                <a:lnTo>
                  <a:pt x="1" y="0"/>
                </a:lnTo>
                <a:cubicBezTo>
                  <a:pt x="0" y="0"/>
                  <a:pt x="0" y="0"/>
                  <a:pt x="0" y="1"/>
                </a:cubicBezTo>
                <a:cubicBezTo>
                  <a:pt x="0" y="1"/>
                  <a:pt x="0" y="2"/>
                  <a:pt x="1" y="2"/>
                </a:cubicBezTo>
                <a:cubicBezTo>
                  <a:pt x="2" y="2"/>
                  <a:pt x="2" y="1"/>
                  <a:pt x="2" y="1"/>
                </a:cubicBezTo>
                <a:cubicBezTo>
                  <a:pt x="2" y="0"/>
                  <a:pt x="2" y="0"/>
                  <a:pt x="1" y="0"/>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053" name="Freeform 1853">
            <a:extLst>
              <a:ext uri="{FF2B5EF4-FFF2-40B4-BE49-F238E27FC236}">
                <a16:creationId xmlns:a16="http://schemas.microsoft.com/office/drawing/2014/main" id="{118A72DD-16CF-49CA-8BC4-8E8BCEF59C62}"/>
              </a:ext>
            </a:extLst>
          </p:cNvPr>
          <p:cNvSpPr>
            <a:spLocks/>
          </p:cNvSpPr>
          <p:nvPr/>
        </p:nvSpPr>
        <p:spPr bwMode="auto">
          <a:xfrm>
            <a:off x="587375" y="342900"/>
            <a:ext cx="1588" cy="1588"/>
          </a:xfrm>
          <a:custGeom>
            <a:avLst/>
            <a:gdLst>
              <a:gd name="T0" fmla="*/ 1 w 2"/>
              <a:gd name="T1" fmla="*/ 0 h 2"/>
              <a:gd name="T2" fmla="*/ 1 w 2"/>
              <a:gd name="T3" fmla="*/ 0 h 2"/>
              <a:gd name="T4" fmla="*/ 0 w 2"/>
              <a:gd name="T5" fmla="*/ 1 h 2"/>
              <a:gd name="T6" fmla="*/ 1 w 2"/>
              <a:gd name="T7" fmla="*/ 2 h 2"/>
              <a:gd name="T8" fmla="*/ 2 w 2"/>
              <a:gd name="T9" fmla="*/ 1 h 2"/>
              <a:gd name="T10" fmla="*/ 1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1" y="0"/>
                </a:moveTo>
                <a:lnTo>
                  <a:pt x="1" y="0"/>
                </a:lnTo>
                <a:cubicBezTo>
                  <a:pt x="0" y="0"/>
                  <a:pt x="0" y="0"/>
                  <a:pt x="0" y="1"/>
                </a:cubicBezTo>
                <a:cubicBezTo>
                  <a:pt x="0" y="1"/>
                  <a:pt x="0" y="2"/>
                  <a:pt x="1" y="2"/>
                </a:cubicBezTo>
                <a:cubicBezTo>
                  <a:pt x="2" y="2"/>
                  <a:pt x="2" y="1"/>
                  <a:pt x="2" y="1"/>
                </a:cubicBezTo>
                <a:cubicBezTo>
                  <a:pt x="2" y="0"/>
                  <a:pt x="2" y="0"/>
                  <a:pt x="1" y="0"/>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054" name="Freeform 1854">
            <a:extLst>
              <a:ext uri="{FF2B5EF4-FFF2-40B4-BE49-F238E27FC236}">
                <a16:creationId xmlns:a16="http://schemas.microsoft.com/office/drawing/2014/main" id="{88857A3E-1243-47A4-AE56-B755F037305F}"/>
              </a:ext>
            </a:extLst>
          </p:cNvPr>
          <p:cNvSpPr>
            <a:spLocks/>
          </p:cNvSpPr>
          <p:nvPr/>
        </p:nvSpPr>
        <p:spPr bwMode="auto">
          <a:xfrm>
            <a:off x="584200" y="342900"/>
            <a:ext cx="1588" cy="1588"/>
          </a:xfrm>
          <a:custGeom>
            <a:avLst/>
            <a:gdLst>
              <a:gd name="T0" fmla="*/ 1 w 2"/>
              <a:gd name="T1" fmla="*/ 0 h 2"/>
              <a:gd name="T2" fmla="*/ 1 w 2"/>
              <a:gd name="T3" fmla="*/ 0 h 2"/>
              <a:gd name="T4" fmla="*/ 0 w 2"/>
              <a:gd name="T5" fmla="*/ 0 h 2"/>
              <a:gd name="T6" fmla="*/ 1 w 2"/>
              <a:gd name="T7" fmla="*/ 2 h 2"/>
              <a:gd name="T8" fmla="*/ 2 w 2"/>
              <a:gd name="T9" fmla="*/ 1 h 2"/>
              <a:gd name="T10" fmla="*/ 1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1" y="0"/>
                </a:moveTo>
                <a:lnTo>
                  <a:pt x="1" y="0"/>
                </a:lnTo>
                <a:cubicBezTo>
                  <a:pt x="0" y="0"/>
                  <a:pt x="0" y="0"/>
                  <a:pt x="0" y="0"/>
                </a:cubicBezTo>
                <a:cubicBezTo>
                  <a:pt x="0" y="1"/>
                  <a:pt x="0" y="1"/>
                  <a:pt x="1" y="2"/>
                </a:cubicBezTo>
                <a:cubicBezTo>
                  <a:pt x="1" y="2"/>
                  <a:pt x="2" y="1"/>
                  <a:pt x="2" y="1"/>
                </a:cubicBezTo>
                <a:cubicBezTo>
                  <a:pt x="2" y="0"/>
                  <a:pt x="1" y="0"/>
                  <a:pt x="1" y="0"/>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055" name="Freeform 1855">
            <a:extLst>
              <a:ext uri="{FF2B5EF4-FFF2-40B4-BE49-F238E27FC236}">
                <a16:creationId xmlns:a16="http://schemas.microsoft.com/office/drawing/2014/main" id="{B0196CD7-C1B0-4015-9AD7-C8F7A107C50E}"/>
              </a:ext>
            </a:extLst>
          </p:cNvPr>
          <p:cNvSpPr>
            <a:spLocks/>
          </p:cNvSpPr>
          <p:nvPr/>
        </p:nvSpPr>
        <p:spPr bwMode="auto">
          <a:xfrm>
            <a:off x="582613" y="342900"/>
            <a:ext cx="0" cy="1588"/>
          </a:xfrm>
          <a:custGeom>
            <a:avLst/>
            <a:gdLst>
              <a:gd name="T0" fmla="*/ 1 w 2"/>
              <a:gd name="T1" fmla="*/ 0 h 2"/>
              <a:gd name="T2" fmla="*/ 1 w 2"/>
              <a:gd name="T3" fmla="*/ 0 h 2"/>
              <a:gd name="T4" fmla="*/ 0 w 2"/>
              <a:gd name="T5" fmla="*/ 0 h 2"/>
              <a:gd name="T6" fmla="*/ 1 w 2"/>
              <a:gd name="T7" fmla="*/ 2 h 2"/>
              <a:gd name="T8" fmla="*/ 2 w 2"/>
              <a:gd name="T9" fmla="*/ 1 h 2"/>
              <a:gd name="T10" fmla="*/ 1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1" y="0"/>
                </a:moveTo>
                <a:lnTo>
                  <a:pt x="1" y="0"/>
                </a:lnTo>
                <a:cubicBezTo>
                  <a:pt x="1" y="0"/>
                  <a:pt x="0" y="0"/>
                  <a:pt x="0" y="0"/>
                </a:cubicBezTo>
                <a:cubicBezTo>
                  <a:pt x="0" y="1"/>
                  <a:pt x="1" y="1"/>
                  <a:pt x="1" y="2"/>
                </a:cubicBezTo>
                <a:cubicBezTo>
                  <a:pt x="2" y="2"/>
                  <a:pt x="2" y="1"/>
                  <a:pt x="2" y="1"/>
                </a:cubicBezTo>
                <a:cubicBezTo>
                  <a:pt x="2" y="0"/>
                  <a:pt x="2" y="0"/>
                  <a:pt x="1" y="0"/>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056" name="Freeform 1856">
            <a:extLst>
              <a:ext uri="{FF2B5EF4-FFF2-40B4-BE49-F238E27FC236}">
                <a16:creationId xmlns:a16="http://schemas.microsoft.com/office/drawing/2014/main" id="{6F316678-ED4B-4D87-9317-5104C69C2320}"/>
              </a:ext>
            </a:extLst>
          </p:cNvPr>
          <p:cNvSpPr>
            <a:spLocks/>
          </p:cNvSpPr>
          <p:nvPr/>
        </p:nvSpPr>
        <p:spPr bwMode="auto">
          <a:xfrm>
            <a:off x="579438" y="342900"/>
            <a:ext cx="1587" cy="1588"/>
          </a:xfrm>
          <a:custGeom>
            <a:avLst/>
            <a:gdLst>
              <a:gd name="T0" fmla="*/ 1 w 2"/>
              <a:gd name="T1" fmla="*/ 0 h 2"/>
              <a:gd name="T2" fmla="*/ 1 w 2"/>
              <a:gd name="T3" fmla="*/ 0 h 2"/>
              <a:gd name="T4" fmla="*/ 0 w 2"/>
              <a:gd name="T5" fmla="*/ 1 h 2"/>
              <a:gd name="T6" fmla="*/ 1 w 2"/>
              <a:gd name="T7" fmla="*/ 2 h 2"/>
              <a:gd name="T8" fmla="*/ 2 w 2"/>
              <a:gd name="T9" fmla="*/ 1 h 2"/>
              <a:gd name="T10" fmla="*/ 1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1" y="0"/>
                </a:moveTo>
                <a:lnTo>
                  <a:pt x="1" y="0"/>
                </a:lnTo>
                <a:cubicBezTo>
                  <a:pt x="1" y="0"/>
                  <a:pt x="0" y="0"/>
                  <a:pt x="0" y="1"/>
                </a:cubicBezTo>
                <a:cubicBezTo>
                  <a:pt x="0" y="1"/>
                  <a:pt x="1" y="1"/>
                  <a:pt x="1" y="2"/>
                </a:cubicBezTo>
                <a:cubicBezTo>
                  <a:pt x="2" y="2"/>
                  <a:pt x="2" y="1"/>
                  <a:pt x="2" y="1"/>
                </a:cubicBezTo>
                <a:cubicBezTo>
                  <a:pt x="2" y="1"/>
                  <a:pt x="2" y="0"/>
                  <a:pt x="1" y="0"/>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057" name="Freeform 1857">
            <a:extLst>
              <a:ext uri="{FF2B5EF4-FFF2-40B4-BE49-F238E27FC236}">
                <a16:creationId xmlns:a16="http://schemas.microsoft.com/office/drawing/2014/main" id="{9B952133-2782-4B19-A8E1-C6F702D40121}"/>
              </a:ext>
            </a:extLst>
          </p:cNvPr>
          <p:cNvSpPr>
            <a:spLocks/>
          </p:cNvSpPr>
          <p:nvPr/>
        </p:nvSpPr>
        <p:spPr bwMode="auto">
          <a:xfrm>
            <a:off x="606425" y="342900"/>
            <a:ext cx="1588" cy="1588"/>
          </a:xfrm>
          <a:custGeom>
            <a:avLst/>
            <a:gdLst>
              <a:gd name="T0" fmla="*/ 1 w 1"/>
              <a:gd name="T1" fmla="*/ 0 h 1"/>
              <a:gd name="T2" fmla="*/ 1 w 1"/>
              <a:gd name="T3" fmla="*/ 0 h 1"/>
              <a:gd name="T4" fmla="*/ 0 w 1"/>
              <a:gd name="T5" fmla="*/ 1 h 1"/>
              <a:gd name="T6" fmla="*/ 1 w 1"/>
              <a:gd name="T7" fmla="*/ 1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lnTo>
                  <a:pt x="1" y="0"/>
                </a:lnTo>
                <a:cubicBezTo>
                  <a:pt x="0" y="0"/>
                  <a:pt x="0" y="1"/>
                  <a:pt x="0" y="1"/>
                </a:cubicBezTo>
                <a:cubicBezTo>
                  <a:pt x="0" y="1"/>
                  <a:pt x="0" y="1"/>
                  <a:pt x="1" y="1"/>
                </a:cubicBezTo>
                <a:lnTo>
                  <a:pt x="1" y="0"/>
                </a:ln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058" name="Freeform 1858">
            <a:extLst>
              <a:ext uri="{FF2B5EF4-FFF2-40B4-BE49-F238E27FC236}">
                <a16:creationId xmlns:a16="http://schemas.microsoft.com/office/drawing/2014/main" id="{D3FA871E-54D3-45F1-BBD2-E755F16F2174}"/>
              </a:ext>
            </a:extLst>
          </p:cNvPr>
          <p:cNvSpPr>
            <a:spLocks/>
          </p:cNvSpPr>
          <p:nvPr/>
        </p:nvSpPr>
        <p:spPr bwMode="auto">
          <a:xfrm>
            <a:off x="595313" y="341313"/>
            <a:ext cx="0" cy="1587"/>
          </a:xfrm>
          <a:custGeom>
            <a:avLst/>
            <a:gdLst>
              <a:gd name="T0" fmla="*/ 0 w 1"/>
              <a:gd name="T1" fmla="*/ 1 h 1"/>
              <a:gd name="T2" fmla="*/ 0 w 1"/>
              <a:gd name="T3" fmla="*/ 1 h 1"/>
              <a:gd name="T4" fmla="*/ 1 w 1"/>
              <a:gd name="T5" fmla="*/ 0 h 1"/>
              <a:gd name="T6" fmla="*/ 0 w 1"/>
              <a:gd name="T7" fmla="*/ 0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lnTo>
                  <a:pt x="0" y="1"/>
                </a:lnTo>
                <a:cubicBezTo>
                  <a:pt x="0" y="1"/>
                  <a:pt x="0" y="1"/>
                  <a:pt x="1" y="0"/>
                </a:cubicBezTo>
                <a:cubicBezTo>
                  <a:pt x="0" y="0"/>
                  <a:pt x="0" y="0"/>
                  <a:pt x="0" y="0"/>
                </a:cubicBezTo>
                <a:cubicBezTo>
                  <a:pt x="0" y="1"/>
                  <a:pt x="0" y="1"/>
                  <a:pt x="0" y="1"/>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059" name="Freeform 1859">
            <a:extLst>
              <a:ext uri="{FF2B5EF4-FFF2-40B4-BE49-F238E27FC236}">
                <a16:creationId xmlns:a16="http://schemas.microsoft.com/office/drawing/2014/main" id="{D628E5EC-6042-4EBE-9417-D7BB3DE8669B}"/>
              </a:ext>
            </a:extLst>
          </p:cNvPr>
          <p:cNvSpPr>
            <a:spLocks/>
          </p:cNvSpPr>
          <p:nvPr/>
        </p:nvSpPr>
        <p:spPr bwMode="auto">
          <a:xfrm>
            <a:off x="595313" y="342900"/>
            <a:ext cx="0" cy="1588"/>
          </a:xfrm>
          <a:custGeom>
            <a:avLst/>
            <a:gdLst>
              <a:gd name="T0" fmla="*/ 1 w 1"/>
              <a:gd name="T1" fmla="*/ 1 h 1"/>
              <a:gd name="T2" fmla="*/ 1 w 1"/>
              <a:gd name="T3" fmla="*/ 1 h 1"/>
              <a:gd name="T4" fmla="*/ 0 w 1"/>
              <a:gd name="T5" fmla="*/ 0 h 1"/>
              <a:gd name="T6" fmla="*/ 0 w 1"/>
              <a:gd name="T7" fmla="*/ 1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lnTo>
                  <a:pt x="1" y="1"/>
                </a:lnTo>
                <a:cubicBezTo>
                  <a:pt x="0" y="1"/>
                  <a:pt x="0" y="1"/>
                  <a:pt x="0" y="0"/>
                </a:cubicBezTo>
                <a:cubicBezTo>
                  <a:pt x="0" y="1"/>
                  <a:pt x="0" y="1"/>
                  <a:pt x="0" y="1"/>
                </a:cubicBezTo>
                <a:lnTo>
                  <a:pt x="1" y="1"/>
                </a:ln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060" name="Freeform 1860">
            <a:extLst>
              <a:ext uri="{FF2B5EF4-FFF2-40B4-BE49-F238E27FC236}">
                <a16:creationId xmlns:a16="http://schemas.microsoft.com/office/drawing/2014/main" id="{1B25525C-0927-4023-B855-EF4736864AAD}"/>
              </a:ext>
            </a:extLst>
          </p:cNvPr>
          <p:cNvSpPr>
            <a:spLocks/>
          </p:cNvSpPr>
          <p:nvPr/>
        </p:nvSpPr>
        <p:spPr bwMode="auto">
          <a:xfrm>
            <a:off x="596900" y="341313"/>
            <a:ext cx="1588" cy="1587"/>
          </a:xfrm>
          <a:custGeom>
            <a:avLst/>
            <a:gdLst>
              <a:gd name="T0" fmla="*/ 0 w 1"/>
              <a:gd name="T1" fmla="*/ 1 h 1"/>
              <a:gd name="T2" fmla="*/ 0 w 1"/>
              <a:gd name="T3" fmla="*/ 1 h 1"/>
              <a:gd name="T4" fmla="*/ 1 w 1"/>
              <a:gd name="T5" fmla="*/ 0 h 1"/>
              <a:gd name="T6" fmla="*/ 0 w 1"/>
              <a:gd name="T7" fmla="*/ 0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lnTo>
                  <a:pt x="0" y="1"/>
                </a:lnTo>
                <a:cubicBezTo>
                  <a:pt x="0" y="1"/>
                  <a:pt x="1" y="1"/>
                  <a:pt x="1" y="0"/>
                </a:cubicBezTo>
                <a:cubicBezTo>
                  <a:pt x="0" y="0"/>
                  <a:pt x="0" y="0"/>
                  <a:pt x="0" y="0"/>
                </a:cubicBezTo>
                <a:cubicBezTo>
                  <a:pt x="0" y="1"/>
                  <a:pt x="0" y="1"/>
                  <a:pt x="0" y="1"/>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061" name="Freeform 1861">
            <a:extLst>
              <a:ext uri="{FF2B5EF4-FFF2-40B4-BE49-F238E27FC236}">
                <a16:creationId xmlns:a16="http://schemas.microsoft.com/office/drawing/2014/main" id="{71D687C7-D119-4415-A59B-F751960F27CC}"/>
              </a:ext>
            </a:extLst>
          </p:cNvPr>
          <p:cNvSpPr>
            <a:spLocks/>
          </p:cNvSpPr>
          <p:nvPr/>
        </p:nvSpPr>
        <p:spPr bwMode="auto">
          <a:xfrm>
            <a:off x="596900" y="342900"/>
            <a:ext cx="1588" cy="1588"/>
          </a:xfrm>
          <a:custGeom>
            <a:avLst/>
            <a:gdLst>
              <a:gd name="T0" fmla="*/ 1 w 1"/>
              <a:gd name="T1" fmla="*/ 1 h 1"/>
              <a:gd name="T2" fmla="*/ 1 w 1"/>
              <a:gd name="T3" fmla="*/ 1 h 1"/>
              <a:gd name="T4" fmla="*/ 0 w 1"/>
              <a:gd name="T5" fmla="*/ 0 h 1"/>
              <a:gd name="T6" fmla="*/ 0 w 1"/>
              <a:gd name="T7" fmla="*/ 1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lnTo>
                  <a:pt x="1" y="1"/>
                </a:lnTo>
                <a:cubicBezTo>
                  <a:pt x="0" y="1"/>
                  <a:pt x="0" y="1"/>
                  <a:pt x="0" y="0"/>
                </a:cubicBezTo>
                <a:cubicBezTo>
                  <a:pt x="0" y="1"/>
                  <a:pt x="0" y="1"/>
                  <a:pt x="0" y="1"/>
                </a:cubicBezTo>
                <a:cubicBezTo>
                  <a:pt x="0" y="1"/>
                  <a:pt x="0" y="1"/>
                  <a:pt x="1" y="1"/>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062" name="Rectangle 1862">
            <a:extLst>
              <a:ext uri="{FF2B5EF4-FFF2-40B4-BE49-F238E27FC236}">
                <a16:creationId xmlns:a16="http://schemas.microsoft.com/office/drawing/2014/main" id="{7E1376AC-B924-407F-89CB-9691DD389C58}"/>
              </a:ext>
            </a:extLst>
          </p:cNvPr>
          <p:cNvSpPr>
            <a:spLocks noChangeArrowheads="1"/>
          </p:cNvSpPr>
          <p:nvPr/>
        </p:nvSpPr>
        <p:spPr bwMode="auto">
          <a:xfrm>
            <a:off x="600075" y="341313"/>
            <a:ext cx="1588" cy="1587"/>
          </a:xfrm>
          <a:prstGeom prst="rect">
            <a:avLst/>
          </a:prstGeom>
          <a:solidFill>
            <a:srgbClr val="D5A03C"/>
          </a:solidFill>
          <a:ln w="0">
            <a:noFill/>
            <a:prstDash val="solid"/>
            <a:miter lim="800000"/>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063" name="Freeform 1863">
            <a:extLst>
              <a:ext uri="{FF2B5EF4-FFF2-40B4-BE49-F238E27FC236}">
                <a16:creationId xmlns:a16="http://schemas.microsoft.com/office/drawing/2014/main" id="{B516B326-95E9-494A-A5FA-9B7C7F00B31A}"/>
              </a:ext>
            </a:extLst>
          </p:cNvPr>
          <p:cNvSpPr>
            <a:spLocks/>
          </p:cNvSpPr>
          <p:nvPr/>
        </p:nvSpPr>
        <p:spPr bwMode="auto">
          <a:xfrm>
            <a:off x="600075" y="342900"/>
            <a:ext cx="0" cy="1588"/>
          </a:xfrm>
          <a:custGeom>
            <a:avLst/>
            <a:gdLst>
              <a:gd name="T0" fmla="*/ 1 w 1"/>
              <a:gd name="T1" fmla="*/ 1 h 1"/>
              <a:gd name="T2" fmla="*/ 1 w 1"/>
              <a:gd name="T3" fmla="*/ 1 h 1"/>
              <a:gd name="T4" fmla="*/ 1 w 1"/>
              <a:gd name="T5" fmla="*/ 0 h 1"/>
              <a:gd name="T6" fmla="*/ 0 w 1"/>
              <a:gd name="T7" fmla="*/ 1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lnTo>
                  <a:pt x="1" y="1"/>
                </a:lnTo>
                <a:lnTo>
                  <a:pt x="1" y="0"/>
                </a:lnTo>
                <a:lnTo>
                  <a:pt x="0" y="1"/>
                </a:lnTo>
                <a:lnTo>
                  <a:pt x="1" y="1"/>
                </a:ln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064" name="Freeform 1864">
            <a:extLst>
              <a:ext uri="{FF2B5EF4-FFF2-40B4-BE49-F238E27FC236}">
                <a16:creationId xmlns:a16="http://schemas.microsoft.com/office/drawing/2014/main" id="{33D0DBF3-CBE9-4A81-AFC8-11C167719A3A}"/>
              </a:ext>
            </a:extLst>
          </p:cNvPr>
          <p:cNvSpPr>
            <a:spLocks/>
          </p:cNvSpPr>
          <p:nvPr/>
        </p:nvSpPr>
        <p:spPr bwMode="auto">
          <a:xfrm>
            <a:off x="603250" y="341313"/>
            <a:ext cx="0" cy="1587"/>
          </a:xfrm>
          <a:custGeom>
            <a:avLst/>
            <a:gdLst>
              <a:gd name="T0" fmla="*/ 0 w 1"/>
              <a:gd name="T1" fmla="*/ 1 h 1"/>
              <a:gd name="T2" fmla="*/ 0 w 1"/>
              <a:gd name="T3" fmla="*/ 1 h 1"/>
              <a:gd name="T4" fmla="*/ 1 w 1"/>
              <a:gd name="T5" fmla="*/ 0 h 1"/>
              <a:gd name="T6" fmla="*/ 0 w 1"/>
              <a:gd name="T7" fmla="*/ 0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lnTo>
                  <a:pt x="0" y="1"/>
                </a:lnTo>
                <a:lnTo>
                  <a:pt x="1" y="0"/>
                </a:lnTo>
                <a:lnTo>
                  <a:pt x="0" y="0"/>
                </a:lnTo>
                <a:lnTo>
                  <a:pt x="0" y="1"/>
                </a:ln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065" name="Freeform 1865">
            <a:extLst>
              <a:ext uri="{FF2B5EF4-FFF2-40B4-BE49-F238E27FC236}">
                <a16:creationId xmlns:a16="http://schemas.microsoft.com/office/drawing/2014/main" id="{AFB671C1-119E-4840-9DAA-DD8CF80B62E5}"/>
              </a:ext>
            </a:extLst>
          </p:cNvPr>
          <p:cNvSpPr>
            <a:spLocks/>
          </p:cNvSpPr>
          <p:nvPr/>
        </p:nvSpPr>
        <p:spPr bwMode="auto">
          <a:xfrm>
            <a:off x="603250" y="342900"/>
            <a:ext cx="0" cy="1588"/>
          </a:xfrm>
          <a:custGeom>
            <a:avLst/>
            <a:gdLst>
              <a:gd name="T0" fmla="*/ 1 h 1"/>
              <a:gd name="T1" fmla="*/ 1 h 1"/>
              <a:gd name="T2" fmla="*/ 0 h 1"/>
              <a:gd name="T3" fmla="*/ 1 h 1"/>
              <a:gd name="T4" fmla="*/ 1 h 1"/>
            </a:gdLst>
            <a:ahLst/>
            <a:cxnLst>
              <a:cxn ang="0">
                <a:pos x="0" y="T0"/>
              </a:cxn>
              <a:cxn ang="0">
                <a:pos x="0" y="T1"/>
              </a:cxn>
              <a:cxn ang="0">
                <a:pos x="0" y="T2"/>
              </a:cxn>
              <a:cxn ang="0">
                <a:pos x="0" y="T3"/>
              </a:cxn>
              <a:cxn ang="0">
                <a:pos x="0" y="T4"/>
              </a:cxn>
            </a:cxnLst>
            <a:rect l="0" t="0" r="r" b="b"/>
            <a:pathLst>
              <a:path h="1">
                <a:moveTo>
                  <a:pt x="0" y="1"/>
                </a:moveTo>
                <a:lnTo>
                  <a:pt x="0" y="1"/>
                </a:lnTo>
                <a:lnTo>
                  <a:pt x="0" y="0"/>
                </a:lnTo>
                <a:lnTo>
                  <a:pt x="0" y="1"/>
                </a:lnTo>
                <a:lnTo>
                  <a:pt x="0" y="1"/>
                </a:ln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066" name="Freeform 1866">
            <a:extLst>
              <a:ext uri="{FF2B5EF4-FFF2-40B4-BE49-F238E27FC236}">
                <a16:creationId xmlns:a16="http://schemas.microsoft.com/office/drawing/2014/main" id="{BFC9BA24-D5A2-4C04-A15C-ABACA58B2C90}"/>
              </a:ext>
            </a:extLst>
          </p:cNvPr>
          <p:cNvSpPr>
            <a:spLocks/>
          </p:cNvSpPr>
          <p:nvPr/>
        </p:nvSpPr>
        <p:spPr bwMode="auto">
          <a:xfrm>
            <a:off x="604838" y="341313"/>
            <a:ext cx="0" cy="1587"/>
          </a:xfrm>
          <a:custGeom>
            <a:avLst/>
            <a:gdLst>
              <a:gd name="T0" fmla="*/ 1 w 1"/>
              <a:gd name="T1" fmla="*/ 1 h 1"/>
              <a:gd name="T2" fmla="*/ 1 w 1"/>
              <a:gd name="T3" fmla="*/ 1 h 1"/>
              <a:gd name="T4" fmla="*/ 1 w 1"/>
              <a:gd name="T5" fmla="*/ 1 h 1"/>
              <a:gd name="T6" fmla="*/ 0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lnTo>
                  <a:pt x="1" y="1"/>
                </a:lnTo>
                <a:lnTo>
                  <a:pt x="1" y="1"/>
                </a:lnTo>
                <a:lnTo>
                  <a:pt x="0" y="0"/>
                </a:lnTo>
                <a:lnTo>
                  <a:pt x="1" y="1"/>
                </a:ln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067" name="Freeform 1867">
            <a:extLst>
              <a:ext uri="{FF2B5EF4-FFF2-40B4-BE49-F238E27FC236}">
                <a16:creationId xmlns:a16="http://schemas.microsoft.com/office/drawing/2014/main" id="{23176A02-422B-4172-B219-FE1781ED4ECD}"/>
              </a:ext>
            </a:extLst>
          </p:cNvPr>
          <p:cNvSpPr>
            <a:spLocks/>
          </p:cNvSpPr>
          <p:nvPr/>
        </p:nvSpPr>
        <p:spPr bwMode="auto">
          <a:xfrm>
            <a:off x="604838" y="342900"/>
            <a:ext cx="0" cy="1588"/>
          </a:xfrm>
          <a:custGeom>
            <a:avLst/>
            <a:gdLst>
              <a:gd name="T0" fmla="*/ 1 h 1"/>
              <a:gd name="T1" fmla="*/ 1 h 1"/>
              <a:gd name="T2" fmla="*/ 0 h 1"/>
              <a:gd name="T3" fmla="*/ 1 h 1"/>
              <a:gd name="T4" fmla="*/ 1 h 1"/>
            </a:gdLst>
            <a:ahLst/>
            <a:cxnLst>
              <a:cxn ang="0">
                <a:pos x="0" y="T0"/>
              </a:cxn>
              <a:cxn ang="0">
                <a:pos x="0" y="T1"/>
              </a:cxn>
              <a:cxn ang="0">
                <a:pos x="0" y="T2"/>
              </a:cxn>
              <a:cxn ang="0">
                <a:pos x="0" y="T3"/>
              </a:cxn>
              <a:cxn ang="0">
                <a:pos x="0" y="T4"/>
              </a:cxn>
            </a:cxnLst>
            <a:rect l="0" t="0" r="r" b="b"/>
            <a:pathLst>
              <a:path h="1">
                <a:moveTo>
                  <a:pt x="0" y="1"/>
                </a:moveTo>
                <a:lnTo>
                  <a:pt x="0" y="1"/>
                </a:lnTo>
                <a:lnTo>
                  <a:pt x="0" y="0"/>
                </a:lnTo>
                <a:cubicBezTo>
                  <a:pt x="0" y="1"/>
                  <a:pt x="0" y="1"/>
                  <a:pt x="0" y="1"/>
                </a:cubicBezTo>
                <a:lnTo>
                  <a:pt x="0" y="1"/>
                </a:ln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068" name="Freeform 1868">
            <a:extLst>
              <a:ext uri="{FF2B5EF4-FFF2-40B4-BE49-F238E27FC236}">
                <a16:creationId xmlns:a16="http://schemas.microsoft.com/office/drawing/2014/main" id="{0443E54A-782E-4B1E-84BF-9721B2C62C2A}"/>
              </a:ext>
            </a:extLst>
          </p:cNvPr>
          <p:cNvSpPr>
            <a:spLocks/>
          </p:cNvSpPr>
          <p:nvPr/>
        </p:nvSpPr>
        <p:spPr bwMode="auto">
          <a:xfrm>
            <a:off x="595313" y="342900"/>
            <a:ext cx="1587" cy="1588"/>
          </a:xfrm>
          <a:custGeom>
            <a:avLst/>
            <a:gdLst>
              <a:gd name="T0" fmla="*/ 1 w 2"/>
              <a:gd name="T1" fmla="*/ 0 h 2"/>
              <a:gd name="T2" fmla="*/ 1 w 2"/>
              <a:gd name="T3" fmla="*/ 0 h 2"/>
              <a:gd name="T4" fmla="*/ 0 w 2"/>
              <a:gd name="T5" fmla="*/ 1 h 2"/>
              <a:gd name="T6" fmla="*/ 1 w 2"/>
              <a:gd name="T7" fmla="*/ 2 h 2"/>
              <a:gd name="T8" fmla="*/ 2 w 2"/>
              <a:gd name="T9" fmla="*/ 1 h 2"/>
              <a:gd name="T10" fmla="*/ 1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1" y="0"/>
                </a:moveTo>
                <a:lnTo>
                  <a:pt x="1" y="0"/>
                </a:lnTo>
                <a:cubicBezTo>
                  <a:pt x="1" y="0"/>
                  <a:pt x="0" y="0"/>
                  <a:pt x="0" y="1"/>
                </a:cubicBezTo>
                <a:cubicBezTo>
                  <a:pt x="0" y="1"/>
                  <a:pt x="1" y="2"/>
                  <a:pt x="1" y="2"/>
                </a:cubicBezTo>
                <a:cubicBezTo>
                  <a:pt x="2" y="2"/>
                  <a:pt x="2" y="1"/>
                  <a:pt x="2" y="1"/>
                </a:cubicBezTo>
                <a:cubicBezTo>
                  <a:pt x="2" y="0"/>
                  <a:pt x="2" y="0"/>
                  <a:pt x="1" y="0"/>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069" name="Freeform 1869">
            <a:extLst>
              <a:ext uri="{FF2B5EF4-FFF2-40B4-BE49-F238E27FC236}">
                <a16:creationId xmlns:a16="http://schemas.microsoft.com/office/drawing/2014/main" id="{302F8BE4-0EE1-450D-BFB9-46ED5CBAA66C}"/>
              </a:ext>
            </a:extLst>
          </p:cNvPr>
          <p:cNvSpPr>
            <a:spLocks/>
          </p:cNvSpPr>
          <p:nvPr/>
        </p:nvSpPr>
        <p:spPr bwMode="auto">
          <a:xfrm>
            <a:off x="598488" y="342900"/>
            <a:ext cx="1587" cy="1588"/>
          </a:xfrm>
          <a:custGeom>
            <a:avLst/>
            <a:gdLst>
              <a:gd name="T0" fmla="*/ 1 w 2"/>
              <a:gd name="T1" fmla="*/ 0 h 2"/>
              <a:gd name="T2" fmla="*/ 1 w 2"/>
              <a:gd name="T3" fmla="*/ 0 h 2"/>
              <a:gd name="T4" fmla="*/ 0 w 2"/>
              <a:gd name="T5" fmla="*/ 1 h 2"/>
              <a:gd name="T6" fmla="*/ 1 w 2"/>
              <a:gd name="T7" fmla="*/ 2 h 2"/>
              <a:gd name="T8" fmla="*/ 2 w 2"/>
              <a:gd name="T9" fmla="*/ 1 h 2"/>
              <a:gd name="T10" fmla="*/ 1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1" y="0"/>
                </a:moveTo>
                <a:lnTo>
                  <a:pt x="1" y="0"/>
                </a:lnTo>
                <a:cubicBezTo>
                  <a:pt x="0" y="0"/>
                  <a:pt x="0" y="0"/>
                  <a:pt x="0" y="1"/>
                </a:cubicBezTo>
                <a:cubicBezTo>
                  <a:pt x="0" y="1"/>
                  <a:pt x="0" y="2"/>
                  <a:pt x="1" y="2"/>
                </a:cubicBezTo>
                <a:cubicBezTo>
                  <a:pt x="2" y="2"/>
                  <a:pt x="2" y="1"/>
                  <a:pt x="2" y="1"/>
                </a:cubicBezTo>
                <a:cubicBezTo>
                  <a:pt x="2" y="0"/>
                  <a:pt x="2" y="0"/>
                  <a:pt x="1" y="0"/>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070" name="Freeform 1870">
            <a:extLst>
              <a:ext uri="{FF2B5EF4-FFF2-40B4-BE49-F238E27FC236}">
                <a16:creationId xmlns:a16="http://schemas.microsoft.com/office/drawing/2014/main" id="{D2861178-305B-47FA-AAEA-F21461525A2B}"/>
              </a:ext>
            </a:extLst>
          </p:cNvPr>
          <p:cNvSpPr>
            <a:spLocks/>
          </p:cNvSpPr>
          <p:nvPr/>
        </p:nvSpPr>
        <p:spPr bwMode="auto">
          <a:xfrm>
            <a:off x="601663" y="342900"/>
            <a:ext cx="1587" cy="1588"/>
          </a:xfrm>
          <a:custGeom>
            <a:avLst/>
            <a:gdLst>
              <a:gd name="T0" fmla="*/ 1 w 2"/>
              <a:gd name="T1" fmla="*/ 0 h 2"/>
              <a:gd name="T2" fmla="*/ 1 w 2"/>
              <a:gd name="T3" fmla="*/ 0 h 2"/>
              <a:gd name="T4" fmla="*/ 0 w 2"/>
              <a:gd name="T5" fmla="*/ 1 h 2"/>
              <a:gd name="T6" fmla="*/ 1 w 2"/>
              <a:gd name="T7" fmla="*/ 2 h 2"/>
              <a:gd name="T8" fmla="*/ 2 w 2"/>
              <a:gd name="T9" fmla="*/ 0 h 2"/>
              <a:gd name="T10" fmla="*/ 1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1" y="0"/>
                </a:moveTo>
                <a:lnTo>
                  <a:pt x="1" y="0"/>
                </a:lnTo>
                <a:cubicBezTo>
                  <a:pt x="0" y="0"/>
                  <a:pt x="0" y="0"/>
                  <a:pt x="0" y="1"/>
                </a:cubicBezTo>
                <a:cubicBezTo>
                  <a:pt x="0" y="1"/>
                  <a:pt x="0" y="2"/>
                  <a:pt x="1" y="2"/>
                </a:cubicBezTo>
                <a:cubicBezTo>
                  <a:pt x="1" y="1"/>
                  <a:pt x="2" y="1"/>
                  <a:pt x="2" y="0"/>
                </a:cubicBezTo>
                <a:cubicBezTo>
                  <a:pt x="2" y="0"/>
                  <a:pt x="1" y="0"/>
                  <a:pt x="1" y="0"/>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071" name="Freeform 1871">
            <a:extLst>
              <a:ext uri="{FF2B5EF4-FFF2-40B4-BE49-F238E27FC236}">
                <a16:creationId xmlns:a16="http://schemas.microsoft.com/office/drawing/2014/main" id="{B331C872-8B8F-422A-B14A-DF0D9C4B2543}"/>
              </a:ext>
            </a:extLst>
          </p:cNvPr>
          <p:cNvSpPr>
            <a:spLocks/>
          </p:cNvSpPr>
          <p:nvPr/>
        </p:nvSpPr>
        <p:spPr bwMode="auto">
          <a:xfrm>
            <a:off x="603250" y="342900"/>
            <a:ext cx="1588" cy="1588"/>
          </a:xfrm>
          <a:custGeom>
            <a:avLst/>
            <a:gdLst>
              <a:gd name="T0" fmla="*/ 1 w 2"/>
              <a:gd name="T1" fmla="*/ 0 h 2"/>
              <a:gd name="T2" fmla="*/ 1 w 2"/>
              <a:gd name="T3" fmla="*/ 0 h 2"/>
              <a:gd name="T4" fmla="*/ 0 w 2"/>
              <a:gd name="T5" fmla="*/ 1 h 2"/>
              <a:gd name="T6" fmla="*/ 1 w 2"/>
              <a:gd name="T7" fmla="*/ 2 h 2"/>
              <a:gd name="T8" fmla="*/ 2 w 2"/>
              <a:gd name="T9" fmla="*/ 0 h 2"/>
              <a:gd name="T10" fmla="*/ 1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1" y="0"/>
                </a:moveTo>
                <a:lnTo>
                  <a:pt x="1" y="0"/>
                </a:lnTo>
                <a:cubicBezTo>
                  <a:pt x="0" y="0"/>
                  <a:pt x="0" y="0"/>
                  <a:pt x="0" y="1"/>
                </a:cubicBezTo>
                <a:cubicBezTo>
                  <a:pt x="0" y="1"/>
                  <a:pt x="0" y="2"/>
                  <a:pt x="1" y="2"/>
                </a:cubicBezTo>
                <a:cubicBezTo>
                  <a:pt x="1" y="1"/>
                  <a:pt x="2" y="1"/>
                  <a:pt x="2" y="0"/>
                </a:cubicBezTo>
                <a:cubicBezTo>
                  <a:pt x="2" y="0"/>
                  <a:pt x="1" y="0"/>
                  <a:pt x="1" y="0"/>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072" name="Freeform 1872">
            <a:extLst>
              <a:ext uri="{FF2B5EF4-FFF2-40B4-BE49-F238E27FC236}">
                <a16:creationId xmlns:a16="http://schemas.microsoft.com/office/drawing/2014/main" id="{29AAA263-49AD-411B-B221-81594E72B10A}"/>
              </a:ext>
            </a:extLst>
          </p:cNvPr>
          <p:cNvSpPr>
            <a:spLocks/>
          </p:cNvSpPr>
          <p:nvPr/>
        </p:nvSpPr>
        <p:spPr bwMode="auto">
          <a:xfrm>
            <a:off x="604838" y="342900"/>
            <a:ext cx="1587" cy="1588"/>
          </a:xfrm>
          <a:custGeom>
            <a:avLst/>
            <a:gdLst>
              <a:gd name="T0" fmla="*/ 1 w 2"/>
              <a:gd name="T1" fmla="*/ 0 h 2"/>
              <a:gd name="T2" fmla="*/ 1 w 2"/>
              <a:gd name="T3" fmla="*/ 0 h 2"/>
              <a:gd name="T4" fmla="*/ 0 w 2"/>
              <a:gd name="T5" fmla="*/ 1 h 2"/>
              <a:gd name="T6" fmla="*/ 1 w 2"/>
              <a:gd name="T7" fmla="*/ 2 h 2"/>
              <a:gd name="T8" fmla="*/ 2 w 2"/>
              <a:gd name="T9" fmla="*/ 1 h 2"/>
              <a:gd name="T10" fmla="*/ 1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1" y="0"/>
                </a:moveTo>
                <a:lnTo>
                  <a:pt x="1" y="0"/>
                </a:lnTo>
                <a:cubicBezTo>
                  <a:pt x="0" y="0"/>
                  <a:pt x="0" y="1"/>
                  <a:pt x="0" y="1"/>
                </a:cubicBezTo>
                <a:cubicBezTo>
                  <a:pt x="0" y="1"/>
                  <a:pt x="0" y="2"/>
                  <a:pt x="1" y="2"/>
                </a:cubicBezTo>
                <a:cubicBezTo>
                  <a:pt x="1" y="1"/>
                  <a:pt x="2" y="1"/>
                  <a:pt x="2" y="1"/>
                </a:cubicBezTo>
                <a:cubicBezTo>
                  <a:pt x="2" y="0"/>
                  <a:pt x="1" y="0"/>
                  <a:pt x="1" y="0"/>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073" name="Freeform 1873">
            <a:extLst>
              <a:ext uri="{FF2B5EF4-FFF2-40B4-BE49-F238E27FC236}">
                <a16:creationId xmlns:a16="http://schemas.microsoft.com/office/drawing/2014/main" id="{6996D003-B5F4-4391-BDC5-82A034B18895}"/>
              </a:ext>
            </a:extLst>
          </p:cNvPr>
          <p:cNvSpPr>
            <a:spLocks/>
          </p:cNvSpPr>
          <p:nvPr/>
        </p:nvSpPr>
        <p:spPr bwMode="auto">
          <a:xfrm>
            <a:off x="592138" y="342900"/>
            <a:ext cx="1587" cy="1588"/>
          </a:xfrm>
          <a:custGeom>
            <a:avLst/>
            <a:gdLst>
              <a:gd name="T0" fmla="*/ 0 w 2"/>
              <a:gd name="T1" fmla="*/ 1 h 2"/>
              <a:gd name="T2" fmla="*/ 0 w 2"/>
              <a:gd name="T3" fmla="*/ 1 h 2"/>
              <a:gd name="T4" fmla="*/ 1 w 2"/>
              <a:gd name="T5" fmla="*/ 2 h 2"/>
              <a:gd name="T6" fmla="*/ 2 w 2"/>
              <a:gd name="T7" fmla="*/ 1 h 2"/>
              <a:gd name="T8" fmla="*/ 1 w 2"/>
              <a:gd name="T9" fmla="*/ 0 h 2"/>
              <a:gd name="T10" fmla="*/ 0 w 2"/>
              <a:gd name="T11" fmla="*/ 1 h 2"/>
            </a:gdLst>
            <a:ahLst/>
            <a:cxnLst>
              <a:cxn ang="0">
                <a:pos x="T0" y="T1"/>
              </a:cxn>
              <a:cxn ang="0">
                <a:pos x="T2" y="T3"/>
              </a:cxn>
              <a:cxn ang="0">
                <a:pos x="T4" y="T5"/>
              </a:cxn>
              <a:cxn ang="0">
                <a:pos x="T6" y="T7"/>
              </a:cxn>
              <a:cxn ang="0">
                <a:pos x="T8" y="T9"/>
              </a:cxn>
              <a:cxn ang="0">
                <a:pos x="T10" y="T11"/>
              </a:cxn>
            </a:cxnLst>
            <a:rect l="0" t="0" r="r" b="b"/>
            <a:pathLst>
              <a:path w="2" h="2">
                <a:moveTo>
                  <a:pt x="0" y="1"/>
                </a:moveTo>
                <a:lnTo>
                  <a:pt x="0" y="1"/>
                </a:lnTo>
                <a:cubicBezTo>
                  <a:pt x="0" y="1"/>
                  <a:pt x="0" y="2"/>
                  <a:pt x="1" y="2"/>
                </a:cubicBezTo>
                <a:cubicBezTo>
                  <a:pt x="2" y="2"/>
                  <a:pt x="2" y="1"/>
                  <a:pt x="2" y="1"/>
                </a:cubicBezTo>
                <a:cubicBezTo>
                  <a:pt x="2" y="0"/>
                  <a:pt x="2" y="0"/>
                  <a:pt x="1" y="0"/>
                </a:cubicBezTo>
                <a:cubicBezTo>
                  <a:pt x="0" y="0"/>
                  <a:pt x="0" y="0"/>
                  <a:pt x="0" y="1"/>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074" name="Freeform 1874">
            <a:extLst>
              <a:ext uri="{FF2B5EF4-FFF2-40B4-BE49-F238E27FC236}">
                <a16:creationId xmlns:a16="http://schemas.microsoft.com/office/drawing/2014/main" id="{77C4B4D6-E308-41C2-B3AF-CC53CF59CDE3}"/>
              </a:ext>
            </a:extLst>
          </p:cNvPr>
          <p:cNvSpPr>
            <a:spLocks/>
          </p:cNvSpPr>
          <p:nvPr/>
        </p:nvSpPr>
        <p:spPr bwMode="auto">
          <a:xfrm>
            <a:off x="579438" y="341313"/>
            <a:ext cx="28575" cy="0"/>
          </a:xfrm>
          <a:custGeom>
            <a:avLst/>
            <a:gdLst>
              <a:gd name="T0" fmla="*/ 19 w 39"/>
              <a:gd name="T1" fmla="*/ 2 h 2"/>
              <a:gd name="T2" fmla="*/ 19 w 39"/>
              <a:gd name="T3" fmla="*/ 2 h 2"/>
              <a:gd name="T4" fmla="*/ 39 w 39"/>
              <a:gd name="T5" fmla="*/ 2 h 2"/>
              <a:gd name="T6" fmla="*/ 39 w 39"/>
              <a:gd name="T7" fmla="*/ 1 h 2"/>
              <a:gd name="T8" fmla="*/ 19 w 39"/>
              <a:gd name="T9" fmla="*/ 1 h 2"/>
              <a:gd name="T10" fmla="*/ 0 w 39"/>
              <a:gd name="T11" fmla="*/ 1 h 2"/>
              <a:gd name="T12" fmla="*/ 0 w 39"/>
              <a:gd name="T13" fmla="*/ 2 h 2"/>
              <a:gd name="T14" fmla="*/ 19 w 39"/>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2">
                <a:moveTo>
                  <a:pt x="19" y="2"/>
                </a:moveTo>
                <a:lnTo>
                  <a:pt x="19" y="2"/>
                </a:lnTo>
                <a:cubicBezTo>
                  <a:pt x="28" y="2"/>
                  <a:pt x="35" y="1"/>
                  <a:pt x="39" y="2"/>
                </a:cubicBezTo>
                <a:lnTo>
                  <a:pt x="39" y="1"/>
                </a:lnTo>
                <a:cubicBezTo>
                  <a:pt x="35" y="0"/>
                  <a:pt x="28" y="1"/>
                  <a:pt x="19" y="1"/>
                </a:cubicBezTo>
                <a:cubicBezTo>
                  <a:pt x="10" y="1"/>
                  <a:pt x="3" y="0"/>
                  <a:pt x="0" y="1"/>
                </a:cubicBezTo>
                <a:lnTo>
                  <a:pt x="0" y="2"/>
                </a:lnTo>
                <a:cubicBezTo>
                  <a:pt x="3" y="1"/>
                  <a:pt x="10" y="2"/>
                  <a:pt x="19" y="2"/>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075" name="Freeform 1875">
            <a:extLst>
              <a:ext uri="{FF2B5EF4-FFF2-40B4-BE49-F238E27FC236}">
                <a16:creationId xmlns:a16="http://schemas.microsoft.com/office/drawing/2014/main" id="{95916724-946A-4A63-AF09-83FDEF5BB880}"/>
              </a:ext>
            </a:extLst>
          </p:cNvPr>
          <p:cNvSpPr>
            <a:spLocks/>
          </p:cNvSpPr>
          <p:nvPr/>
        </p:nvSpPr>
        <p:spPr bwMode="auto">
          <a:xfrm>
            <a:off x="579438" y="344488"/>
            <a:ext cx="28575" cy="1587"/>
          </a:xfrm>
          <a:custGeom>
            <a:avLst/>
            <a:gdLst>
              <a:gd name="T0" fmla="*/ 19 w 39"/>
              <a:gd name="T1" fmla="*/ 2 h 2"/>
              <a:gd name="T2" fmla="*/ 19 w 39"/>
              <a:gd name="T3" fmla="*/ 2 h 2"/>
              <a:gd name="T4" fmla="*/ 39 w 39"/>
              <a:gd name="T5" fmla="*/ 2 h 2"/>
              <a:gd name="T6" fmla="*/ 39 w 39"/>
              <a:gd name="T7" fmla="*/ 1 h 2"/>
              <a:gd name="T8" fmla="*/ 19 w 39"/>
              <a:gd name="T9" fmla="*/ 1 h 2"/>
              <a:gd name="T10" fmla="*/ 0 w 39"/>
              <a:gd name="T11" fmla="*/ 1 h 2"/>
              <a:gd name="T12" fmla="*/ 0 w 39"/>
              <a:gd name="T13" fmla="*/ 2 h 2"/>
              <a:gd name="T14" fmla="*/ 19 w 39"/>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2">
                <a:moveTo>
                  <a:pt x="19" y="2"/>
                </a:moveTo>
                <a:lnTo>
                  <a:pt x="19" y="2"/>
                </a:lnTo>
                <a:cubicBezTo>
                  <a:pt x="28" y="2"/>
                  <a:pt x="35" y="1"/>
                  <a:pt x="39" y="2"/>
                </a:cubicBezTo>
                <a:lnTo>
                  <a:pt x="39" y="1"/>
                </a:lnTo>
                <a:cubicBezTo>
                  <a:pt x="35" y="0"/>
                  <a:pt x="28" y="1"/>
                  <a:pt x="19" y="1"/>
                </a:cubicBezTo>
                <a:cubicBezTo>
                  <a:pt x="10" y="1"/>
                  <a:pt x="3" y="0"/>
                  <a:pt x="0" y="1"/>
                </a:cubicBezTo>
                <a:lnTo>
                  <a:pt x="0" y="2"/>
                </a:lnTo>
                <a:cubicBezTo>
                  <a:pt x="3" y="1"/>
                  <a:pt x="10" y="2"/>
                  <a:pt x="19" y="2"/>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076" name="Freeform 1876">
            <a:extLst>
              <a:ext uri="{FF2B5EF4-FFF2-40B4-BE49-F238E27FC236}">
                <a16:creationId xmlns:a16="http://schemas.microsoft.com/office/drawing/2014/main" id="{D21FBF0C-7D63-48E7-86E1-9BFD3B421EA5}"/>
              </a:ext>
            </a:extLst>
          </p:cNvPr>
          <p:cNvSpPr>
            <a:spLocks noEditPoints="1"/>
          </p:cNvSpPr>
          <p:nvPr/>
        </p:nvSpPr>
        <p:spPr bwMode="auto">
          <a:xfrm>
            <a:off x="592138" y="314325"/>
            <a:ext cx="3175" cy="14288"/>
          </a:xfrm>
          <a:custGeom>
            <a:avLst/>
            <a:gdLst>
              <a:gd name="T0" fmla="*/ 2 w 5"/>
              <a:gd name="T1" fmla="*/ 1 h 21"/>
              <a:gd name="T2" fmla="*/ 2 w 5"/>
              <a:gd name="T3" fmla="*/ 4 h 21"/>
              <a:gd name="T4" fmla="*/ 2 w 5"/>
              <a:gd name="T5" fmla="*/ 1 h 21"/>
              <a:gd name="T6" fmla="*/ 2 w 5"/>
              <a:gd name="T7" fmla="*/ 8 h 21"/>
              <a:gd name="T8" fmla="*/ 1 w 5"/>
              <a:gd name="T9" fmla="*/ 7 h 21"/>
              <a:gd name="T10" fmla="*/ 2 w 5"/>
              <a:gd name="T11" fmla="*/ 5 h 21"/>
              <a:gd name="T12" fmla="*/ 3 w 5"/>
              <a:gd name="T13" fmla="*/ 7 h 21"/>
              <a:gd name="T14" fmla="*/ 2 w 5"/>
              <a:gd name="T15" fmla="*/ 9 h 21"/>
              <a:gd name="T16" fmla="*/ 3 w 5"/>
              <a:gd name="T17" fmla="*/ 10 h 21"/>
              <a:gd name="T18" fmla="*/ 1 w 5"/>
              <a:gd name="T19" fmla="*/ 10 h 21"/>
              <a:gd name="T20" fmla="*/ 2 w 5"/>
              <a:gd name="T21" fmla="*/ 9 h 21"/>
              <a:gd name="T22" fmla="*/ 2 w 5"/>
              <a:gd name="T23" fmla="*/ 12 h 21"/>
              <a:gd name="T24" fmla="*/ 3 w 5"/>
              <a:gd name="T25" fmla="*/ 13 h 21"/>
              <a:gd name="T26" fmla="*/ 1 w 5"/>
              <a:gd name="T27" fmla="*/ 13 h 21"/>
              <a:gd name="T28" fmla="*/ 2 w 5"/>
              <a:gd name="T29" fmla="*/ 12 h 21"/>
              <a:gd name="T30" fmla="*/ 2 w 5"/>
              <a:gd name="T31" fmla="*/ 18 h 21"/>
              <a:gd name="T32" fmla="*/ 2 w 5"/>
              <a:gd name="T33" fmla="*/ 18 h 21"/>
              <a:gd name="T34" fmla="*/ 3 w 5"/>
              <a:gd name="T35" fmla="*/ 19 h 21"/>
              <a:gd name="T36" fmla="*/ 1 w 5"/>
              <a:gd name="T37" fmla="*/ 19 h 21"/>
              <a:gd name="T38" fmla="*/ 1 w 5"/>
              <a:gd name="T39" fmla="*/ 15 h 21"/>
              <a:gd name="T40" fmla="*/ 0 w 5"/>
              <a:gd name="T41" fmla="*/ 16 h 21"/>
              <a:gd name="T42" fmla="*/ 0 w 5"/>
              <a:gd name="T43" fmla="*/ 19 h 21"/>
              <a:gd name="T44" fmla="*/ 4 w 5"/>
              <a:gd name="T45" fmla="*/ 19 h 21"/>
              <a:gd name="T46" fmla="*/ 4 w 5"/>
              <a:gd name="T47" fmla="*/ 16 h 21"/>
              <a:gd name="T48" fmla="*/ 4 w 5"/>
              <a:gd name="T49" fmla="*/ 13 h 21"/>
              <a:gd name="T50" fmla="*/ 4 w 5"/>
              <a:gd name="T51" fmla="*/ 10 h 21"/>
              <a:gd name="T52" fmla="*/ 4 w 5"/>
              <a:gd name="T53" fmla="*/ 7 h 21"/>
              <a:gd name="T54" fmla="*/ 5 w 5"/>
              <a:gd name="T55" fmla="*/ 3 h 21"/>
              <a:gd name="T56" fmla="*/ 0 w 5"/>
              <a:gd name="T57" fmla="*/ 3 h 21"/>
              <a:gd name="T58" fmla="*/ 0 w 5"/>
              <a:gd name="T59" fmla="*/ 7 h 21"/>
              <a:gd name="T60" fmla="*/ 0 w 5"/>
              <a:gd name="T61" fmla="*/ 10 h 21"/>
              <a:gd name="T62" fmla="*/ 0 w 5"/>
              <a:gd name="T63" fmla="*/ 13 h 21"/>
              <a:gd name="T64" fmla="*/ 2 w 5"/>
              <a:gd name="T65" fmla="*/ 15 h 21"/>
              <a:gd name="T66" fmla="*/ 3 w 5"/>
              <a:gd name="T67" fmla="*/ 16 h 21"/>
              <a:gd name="T68" fmla="*/ 1 w 5"/>
              <a:gd name="T69" fmla="*/ 16 h 21"/>
              <a:gd name="T70" fmla="*/ 2 w 5"/>
              <a:gd name="T71" fmla="*/ 1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 h="21">
                <a:moveTo>
                  <a:pt x="2" y="1"/>
                </a:moveTo>
                <a:lnTo>
                  <a:pt x="2" y="1"/>
                </a:lnTo>
                <a:cubicBezTo>
                  <a:pt x="3" y="1"/>
                  <a:pt x="4" y="2"/>
                  <a:pt x="4" y="3"/>
                </a:cubicBezTo>
                <a:cubicBezTo>
                  <a:pt x="4" y="4"/>
                  <a:pt x="3" y="4"/>
                  <a:pt x="2" y="4"/>
                </a:cubicBezTo>
                <a:cubicBezTo>
                  <a:pt x="1" y="4"/>
                  <a:pt x="1" y="4"/>
                  <a:pt x="1" y="3"/>
                </a:cubicBezTo>
                <a:cubicBezTo>
                  <a:pt x="1" y="2"/>
                  <a:pt x="1" y="1"/>
                  <a:pt x="2" y="1"/>
                </a:cubicBezTo>
                <a:close/>
                <a:moveTo>
                  <a:pt x="2" y="8"/>
                </a:moveTo>
                <a:lnTo>
                  <a:pt x="2" y="8"/>
                </a:lnTo>
                <a:lnTo>
                  <a:pt x="2" y="8"/>
                </a:lnTo>
                <a:cubicBezTo>
                  <a:pt x="1" y="8"/>
                  <a:pt x="1" y="7"/>
                  <a:pt x="1" y="7"/>
                </a:cubicBezTo>
                <a:cubicBezTo>
                  <a:pt x="1" y="6"/>
                  <a:pt x="1" y="5"/>
                  <a:pt x="2" y="5"/>
                </a:cubicBezTo>
                <a:cubicBezTo>
                  <a:pt x="2" y="5"/>
                  <a:pt x="2" y="5"/>
                  <a:pt x="2" y="5"/>
                </a:cubicBezTo>
                <a:cubicBezTo>
                  <a:pt x="2" y="5"/>
                  <a:pt x="2" y="5"/>
                  <a:pt x="2" y="5"/>
                </a:cubicBezTo>
                <a:cubicBezTo>
                  <a:pt x="3" y="5"/>
                  <a:pt x="3" y="6"/>
                  <a:pt x="3" y="7"/>
                </a:cubicBezTo>
                <a:cubicBezTo>
                  <a:pt x="3" y="7"/>
                  <a:pt x="3" y="8"/>
                  <a:pt x="2" y="8"/>
                </a:cubicBezTo>
                <a:close/>
                <a:moveTo>
                  <a:pt x="2" y="9"/>
                </a:moveTo>
                <a:lnTo>
                  <a:pt x="2" y="9"/>
                </a:lnTo>
                <a:cubicBezTo>
                  <a:pt x="3" y="9"/>
                  <a:pt x="3" y="9"/>
                  <a:pt x="3" y="10"/>
                </a:cubicBezTo>
                <a:cubicBezTo>
                  <a:pt x="3" y="11"/>
                  <a:pt x="3" y="11"/>
                  <a:pt x="2" y="11"/>
                </a:cubicBezTo>
                <a:cubicBezTo>
                  <a:pt x="1" y="11"/>
                  <a:pt x="1" y="11"/>
                  <a:pt x="1" y="10"/>
                </a:cubicBezTo>
                <a:cubicBezTo>
                  <a:pt x="1" y="9"/>
                  <a:pt x="1" y="9"/>
                  <a:pt x="2" y="9"/>
                </a:cubicBezTo>
                <a:cubicBezTo>
                  <a:pt x="2" y="9"/>
                  <a:pt x="2" y="9"/>
                  <a:pt x="2" y="9"/>
                </a:cubicBezTo>
                <a:cubicBezTo>
                  <a:pt x="2" y="9"/>
                  <a:pt x="2" y="9"/>
                  <a:pt x="2" y="9"/>
                </a:cubicBezTo>
                <a:close/>
                <a:moveTo>
                  <a:pt x="2" y="12"/>
                </a:moveTo>
                <a:lnTo>
                  <a:pt x="2" y="12"/>
                </a:lnTo>
                <a:cubicBezTo>
                  <a:pt x="3" y="12"/>
                  <a:pt x="3" y="13"/>
                  <a:pt x="3" y="13"/>
                </a:cubicBezTo>
                <a:cubicBezTo>
                  <a:pt x="3" y="14"/>
                  <a:pt x="3" y="14"/>
                  <a:pt x="2" y="14"/>
                </a:cubicBezTo>
                <a:cubicBezTo>
                  <a:pt x="1" y="14"/>
                  <a:pt x="1" y="14"/>
                  <a:pt x="1" y="13"/>
                </a:cubicBezTo>
                <a:cubicBezTo>
                  <a:pt x="1" y="13"/>
                  <a:pt x="1" y="12"/>
                  <a:pt x="2" y="12"/>
                </a:cubicBezTo>
                <a:lnTo>
                  <a:pt x="2" y="12"/>
                </a:lnTo>
                <a:lnTo>
                  <a:pt x="2" y="12"/>
                </a:lnTo>
                <a:close/>
                <a:moveTo>
                  <a:pt x="2" y="18"/>
                </a:moveTo>
                <a:lnTo>
                  <a:pt x="2" y="18"/>
                </a:lnTo>
                <a:lnTo>
                  <a:pt x="2" y="18"/>
                </a:lnTo>
                <a:lnTo>
                  <a:pt x="2" y="18"/>
                </a:lnTo>
                <a:cubicBezTo>
                  <a:pt x="3" y="18"/>
                  <a:pt x="3" y="19"/>
                  <a:pt x="3" y="19"/>
                </a:cubicBezTo>
                <a:cubicBezTo>
                  <a:pt x="3" y="20"/>
                  <a:pt x="3" y="20"/>
                  <a:pt x="2" y="20"/>
                </a:cubicBezTo>
                <a:cubicBezTo>
                  <a:pt x="2" y="20"/>
                  <a:pt x="1" y="20"/>
                  <a:pt x="1" y="19"/>
                </a:cubicBezTo>
                <a:cubicBezTo>
                  <a:pt x="1" y="19"/>
                  <a:pt x="1" y="18"/>
                  <a:pt x="2" y="18"/>
                </a:cubicBezTo>
                <a:close/>
                <a:moveTo>
                  <a:pt x="1" y="15"/>
                </a:moveTo>
                <a:lnTo>
                  <a:pt x="1" y="15"/>
                </a:lnTo>
                <a:cubicBezTo>
                  <a:pt x="1" y="15"/>
                  <a:pt x="0" y="16"/>
                  <a:pt x="0" y="16"/>
                </a:cubicBezTo>
                <a:cubicBezTo>
                  <a:pt x="0" y="17"/>
                  <a:pt x="1" y="17"/>
                  <a:pt x="1" y="18"/>
                </a:cubicBezTo>
                <a:cubicBezTo>
                  <a:pt x="1" y="18"/>
                  <a:pt x="0" y="19"/>
                  <a:pt x="0" y="19"/>
                </a:cubicBezTo>
                <a:cubicBezTo>
                  <a:pt x="0" y="20"/>
                  <a:pt x="1" y="21"/>
                  <a:pt x="2" y="21"/>
                </a:cubicBezTo>
                <a:cubicBezTo>
                  <a:pt x="3" y="21"/>
                  <a:pt x="4" y="20"/>
                  <a:pt x="4" y="19"/>
                </a:cubicBezTo>
                <a:cubicBezTo>
                  <a:pt x="4" y="19"/>
                  <a:pt x="4" y="18"/>
                  <a:pt x="3" y="18"/>
                </a:cubicBezTo>
                <a:cubicBezTo>
                  <a:pt x="4" y="17"/>
                  <a:pt x="4" y="17"/>
                  <a:pt x="4" y="16"/>
                </a:cubicBezTo>
                <a:cubicBezTo>
                  <a:pt x="4" y="16"/>
                  <a:pt x="4" y="15"/>
                  <a:pt x="3" y="15"/>
                </a:cubicBezTo>
                <a:cubicBezTo>
                  <a:pt x="4" y="14"/>
                  <a:pt x="4" y="14"/>
                  <a:pt x="4" y="13"/>
                </a:cubicBezTo>
                <a:cubicBezTo>
                  <a:pt x="4" y="13"/>
                  <a:pt x="4" y="12"/>
                  <a:pt x="3" y="12"/>
                </a:cubicBezTo>
                <a:cubicBezTo>
                  <a:pt x="4" y="11"/>
                  <a:pt x="4" y="11"/>
                  <a:pt x="4" y="10"/>
                </a:cubicBezTo>
                <a:cubicBezTo>
                  <a:pt x="4" y="9"/>
                  <a:pt x="4" y="9"/>
                  <a:pt x="3" y="8"/>
                </a:cubicBezTo>
                <a:cubicBezTo>
                  <a:pt x="4" y="8"/>
                  <a:pt x="4" y="7"/>
                  <a:pt x="4" y="7"/>
                </a:cubicBezTo>
                <a:cubicBezTo>
                  <a:pt x="4" y="6"/>
                  <a:pt x="4" y="5"/>
                  <a:pt x="4" y="5"/>
                </a:cubicBezTo>
                <a:cubicBezTo>
                  <a:pt x="4" y="4"/>
                  <a:pt x="5" y="4"/>
                  <a:pt x="5" y="3"/>
                </a:cubicBezTo>
                <a:cubicBezTo>
                  <a:pt x="5" y="2"/>
                  <a:pt x="3" y="0"/>
                  <a:pt x="2" y="0"/>
                </a:cubicBezTo>
                <a:cubicBezTo>
                  <a:pt x="1" y="0"/>
                  <a:pt x="0" y="2"/>
                  <a:pt x="0" y="3"/>
                </a:cubicBezTo>
                <a:cubicBezTo>
                  <a:pt x="0" y="4"/>
                  <a:pt x="0" y="4"/>
                  <a:pt x="1" y="5"/>
                </a:cubicBezTo>
                <a:cubicBezTo>
                  <a:pt x="0" y="5"/>
                  <a:pt x="0" y="6"/>
                  <a:pt x="0" y="7"/>
                </a:cubicBezTo>
                <a:cubicBezTo>
                  <a:pt x="0" y="7"/>
                  <a:pt x="0" y="8"/>
                  <a:pt x="1" y="8"/>
                </a:cubicBezTo>
                <a:cubicBezTo>
                  <a:pt x="0" y="9"/>
                  <a:pt x="0" y="9"/>
                  <a:pt x="0" y="10"/>
                </a:cubicBezTo>
                <a:cubicBezTo>
                  <a:pt x="0" y="11"/>
                  <a:pt x="0" y="11"/>
                  <a:pt x="1" y="12"/>
                </a:cubicBezTo>
                <a:cubicBezTo>
                  <a:pt x="0" y="12"/>
                  <a:pt x="0" y="13"/>
                  <a:pt x="0" y="13"/>
                </a:cubicBezTo>
                <a:cubicBezTo>
                  <a:pt x="0" y="14"/>
                  <a:pt x="0" y="14"/>
                  <a:pt x="1" y="15"/>
                </a:cubicBezTo>
                <a:close/>
                <a:moveTo>
                  <a:pt x="2" y="15"/>
                </a:moveTo>
                <a:lnTo>
                  <a:pt x="2" y="15"/>
                </a:lnTo>
                <a:cubicBezTo>
                  <a:pt x="3" y="15"/>
                  <a:pt x="3" y="16"/>
                  <a:pt x="3" y="16"/>
                </a:cubicBezTo>
                <a:cubicBezTo>
                  <a:pt x="3" y="17"/>
                  <a:pt x="3" y="17"/>
                  <a:pt x="2" y="17"/>
                </a:cubicBezTo>
                <a:cubicBezTo>
                  <a:pt x="2" y="17"/>
                  <a:pt x="1" y="17"/>
                  <a:pt x="1" y="16"/>
                </a:cubicBezTo>
                <a:cubicBezTo>
                  <a:pt x="1" y="16"/>
                  <a:pt x="1" y="15"/>
                  <a:pt x="2" y="15"/>
                </a:cubicBezTo>
                <a:lnTo>
                  <a:pt x="2" y="15"/>
                </a:lnTo>
                <a:lnTo>
                  <a:pt x="2" y="15"/>
                </a:lnTo>
                <a:close/>
              </a:path>
            </a:pathLst>
          </a:custGeom>
          <a:solidFill>
            <a:srgbClr val="000000"/>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077" name="Freeform 1877">
            <a:extLst>
              <a:ext uri="{FF2B5EF4-FFF2-40B4-BE49-F238E27FC236}">
                <a16:creationId xmlns:a16="http://schemas.microsoft.com/office/drawing/2014/main" id="{89EEABDF-9CE5-484B-B20A-4BC74F08965A}"/>
              </a:ext>
            </a:extLst>
          </p:cNvPr>
          <p:cNvSpPr>
            <a:spLocks noEditPoints="1"/>
          </p:cNvSpPr>
          <p:nvPr/>
        </p:nvSpPr>
        <p:spPr bwMode="auto">
          <a:xfrm>
            <a:off x="315913" y="490538"/>
            <a:ext cx="165100" cy="193675"/>
          </a:xfrm>
          <a:custGeom>
            <a:avLst/>
            <a:gdLst>
              <a:gd name="T0" fmla="*/ 180 w 231"/>
              <a:gd name="T1" fmla="*/ 195 h 269"/>
              <a:gd name="T2" fmla="*/ 192 w 231"/>
              <a:gd name="T3" fmla="*/ 189 h 269"/>
              <a:gd name="T4" fmla="*/ 197 w 231"/>
              <a:gd name="T5" fmla="*/ 187 h 269"/>
              <a:gd name="T6" fmla="*/ 204 w 231"/>
              <a:gd name="T7" fmla="*/ 178 h 269"/>
              <a:gd name="T8" fmla="*/ 208 w 231"/>
              <a:gd name="T9" fmla="*/ 183 h 269"/>
              <a:gd name="T10" fmla="*/ 208 w 231"/>
              <a:gd name="T11" fmla="*/ 185 h 269"/>
              <a:gd name="T12" fmla="*/ 212 w 231"/>
              <a:gd name="T13" fmla="*/ 186 h 269"/>
              <a:gd name="T14" fmla="*/ 213 w 231"/>
              <a:gd name="T15" fmla="*/ 179 h 269"/>
              <a:gd name="T16" fmla="*/ 221 w 231"/>
              <a:gd name="T17" fmla="*/ 184 h 269"/>
              <a:gd name="T18" fmla="*/ 231 w 231"/>
              <a:gd name="T19" fmla="*/ 202 h 269"/>
              <a:gd name="T20" fmla="*/ 208 w 231"/>
              <a:gd name="T21" fmla="*/ 208 h 269"/>
              <a:gd name="T22" fmla="*/ 150 w 231"/>
              <a:gd name="T23" fmla="*/ 226 h 269"/>
              <a:gd name="T24" fmla="*/ 138 w 231"/>
              <a:gd name="T25" fmla="*/ 242 h 269"/>
              <a:gd name="T26" fmla="*/ 140 w 231"/>
              <a:gd name="T27" fmla="*/ 259 h 269"/>
              <a:gd name="T28" fmla="*/ 131 w 231"/>
              <a:gd name="T29" fmla="*/ 265 h 269"/>
              <a:gd name="T30" fmla="*/ 119 w 231"/>
              <a:gd name="T31" fmla="*/ 248 h 269"/>
              <a:gd name="T32" fmla="*/ 102 w 231"/>
              <a:gd name="T33" fmla="*/ 235 h 269"/>
              <a:gd name="T34" fmla="*/ 86 w 231"/>
              <a:gd name="T35" fmla="*/ 216 h 269"/>
              <a:gd name="T36" fmla="*/ 92 w 231"/>
              <a:gd name="T37" fmla="*/ 190 h 269"/>
              <a:gd name="T38" fmla="*/ 83 w 231"/>
              <a:gd name="T39" fmla="*/ 166 h 269"/>
              <a:gd name="T40" fmla="*/ 81 w 231"/>
              <a:gd name="T41" fmla="*/ 161 h 269"/>
              <a:gd name="T42" fmla="*/ 41 w 231"/>
              <a:gd name="T43" fmla="*/ 63 h 269"/>
              <a:gd name="T44" fmla="*/ 30 w 231"/>
              <a:gd name="T45" fmla="*/ 48 h 269"/>
              <a:gd name="T46" fmla="*/ 22 w 231"/>
              <a:gd name="T47" fmla="*/ 45 h 269"/>
              <a:gd name="T48" fmla="*/ 7 w 231"/>
              <a:gd name="T49" fmla="*/ 35 h 269"/>
              <a:gd name="T50" fmla="*/ 10 w 231"/>
              <a:gd name="T51" fmla="*/ 20 h 269"/>
              <a:gd name="T52" fmla="*/ 14 w 231"/>
              <a:gd name="T53" fmla="*/ 9 h 269"/>
              <a:gd name="T54" fmla="*/ 16 w 231"/>
              <a:gd name="T55" fmla="*/ 2 h 269"/>
              <a:gd name="T56" fmla="*/ 18 w 231"/>
              <a:gd name="T57" fmla="*/ 1 h 269"/>
              <a:gd name="T58" fmla="*/ 24 w 231"/>
              <a:gd name="T59" fmla="*/ 4 h 269"/>
              <a:gd name="T60" fmla="*/ 35 w 231"/>
              <a:gd name="T61" fmla="*/ 9 h 269"/>
              <a:gd name="T62" fmla="*/ 49 w 231"/>
              <a:gd name="T63" fmla="*/ 16 h 269"/>
              <a:gd name="T64" fmla="*/ 47 w 231"/>
              <a:gd name="T65" fmla="*/ 32 h 269"/>
              <a:gd name="T66" fmla="*/ 43 w 231"/>
              <a:gd name="T67" fmla="*/ 42 h 269"/>
              <a:gd name="T68" fmla="*/ 46 w 231"/>
              <a:gd name="T69" fmla="*/ 51 h 269"/>
              <a:gd name="T70" fmla="*/ 48 w 231"/>
              <a:gd name="T71" fmla="*/ 60 h 269"/>
              <a:gd name="T72" fmla="*/ 94 w 231"/>
              <a:gd name="T73" fmla="*/ 155 h 269"/>
              <a:gd name="T74" fmla="*/ 96 w 231"/>
              <a:gd name="T75" fmla="*/ 161 h 269"/>
              <a:gd name="T76" fmla="*/ 107 w 231"/>
              <a:gd name="T77" fmla="*/ 183 h 269"/>
              <a:gd name="T78" fmla="*/ 118 w 231"/>
              <a:gd name="T79" fmla="*/ 188 h 269"/>
              <a:gd name="T80" fmla="*/ 152 w 231"/>
              <a:gd name="T81" fmla="*/ 205 h 269"/>
              <a:gd name="T82" fmla="*/ 22 w 231"/>
              <a:gd name="T83" fmla="*/ 40 h 269"/>
              <a:gd name="T84" fmla="*/ 26 w 231"/>
              <a:gd name="T85" fmla="*/ 42 h 269"/>
              <a:gd name="T86" fmla="*/ 22 w 231"/>
              <a:gd name="T87" fmla="*/ 40 h 269"/>
              <a:gd name="T88" fmla="*/ 35 w 231"/>
              <a:gd name="T89" fmla="*/ 20 h 269"/>
              <a:gd name="T90" fmla="*/ 33 w 231"/>
              <a:gd name="T91" fmla="*/ 15 h 269"/>
              <a:gd name="T92" fmla="*/ 31 w 231"/>
              <a:gd name="T93" fmla="*/ 17 h 269"/>
              <a:gd name="T94" fmla="*/ 35 w 231"/>
              <a:gd name="T95" fmla="*/ 20 h 269"/>
              <a:gd name="T96" fmla="*/ 23 w 231"/>
              <a:gd name="T97" fmla="*/ 15 h 269"/>
              <a:gd name="T98" fmla="*/ 23 w 231"/>
              <a:gd name="T99" fmla="*/ 13 h 269"/>
              <a:gd name="T100" fmla="*/ 23 w 231"/>
              <a:gd name="T101" fmla="*/ 10 h 269"/>
              <a:gd name="T102" fmla="*/ 19 w 231"/>
              <a:gd name="T103" fmla="*/ 13 h 269"/>
              <a:gd name="T104" fmla="*/ 21 w 231"/>
              <a:gd name="T105" fmla="*/ 15 h 269"/>
              <a:gd name="T106" fmla="*/ 19 w 231"/>
              <a:gd name="T107" fmla="*/ 27 h 269"/>
              <a:gd name="T108" fmla="*/ 18 w 231"/>
              <a:gd name="T109" fmla="*/ 23 h 269"/>
              <a:gd name="T110" fmla="*/ 19 w 231"/>
              <a:gd name="T111" fmla="*/ 22 h 269"/>
              <a:gd name="T112" fmla="*/ 18 w 231"/>
              <a:gd name="T113" fmla="*/ 28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31" h="269">
                <a:moveTo>
                  <a:pt x="180" y="195"/>
                </a:moveTo>
                <a:lnTo>
                  <a:pt x="180" y="195"/>
                </a:lnTo>
                <a:cubicBezTo>
                  <a:pt x="185" y="192"/>
                  <a:pt x="188" y="191"/>
                  <a:pt x="192" y="188"/>
                </a:cubicBezTo>
                <a:lnTo>
                  <a:pt x="192" y="189"/>
                </a:lnTo>
                <a:cubicBezTo>
                  <a:pt x="194" y="189"/>
                  <a:pt x="194" y="189"/>
                  <a:pt x="195" y="189"/>
                </a:cubicBezTo>
                <a:cubicBezTo>
                  <a:pt x="195" y="189"/>
                  <a:pt x="196" y="188"/>
                  <a:pt x="197" y="187"/>
                </a:cubicBezTo>
                <a:cubicBezTo>
                  <a:pt x="200" y="185"/>
                  <a:pt x="201" y="182"/>
                  <a:pt x="203" y="179"/>
                </a:cubicBezTo>
                <a:lnTo>
                  <a:pt x="204" y="178"/>
                </a:lnTo>
                <a:cubicBezTo>
                  <a:pt x="206" y="179"/>
                  <a:pt x="207" y="180"/>
                  <a:pt x="208" y="182"/>
                </a:cubicBezTo>
                <a:cubicBezTo>
                  <a:pt x="208" y="182"/>
                  <a:pt x="208" y="183"/>
                  <a:pt x="208" y="183"/>
                </a:cubicBezTo>
                <a:lnTo>
                  <a:pt x="208" y="184"/>
                </a:lnTo>
                <a:cubicBezTo>
                  <a:pt x="208" y="184"/>
                  <a:pt x="208" y="185"/>
                  <a:pt x="208" y="185"/>
                </a:cubicBezTo>
                <a:cubicBezTo>
                  <a:pt x="209" y="187"/>
                  <a:pt x="210" y="188"/>
                  <a:pt x="211" y="187"/>
                </a:cubicBezTo>
                <a:cubicBezTo>
                  <a:pt x="211" y="187"/>
                  <a:pt x="211" y="186"/>
                  <a:pt x="212" y="186"/>
                </a:cubicBezTo>
                <a:cubicBezTo>
                  <a:pt x="212" y="186"/>
                  <a:pt x="212" y="185"/>
                  <a:pt x="212" y="185"/>
                </a:cubicBezTo>
                <a:cubicBezTo>
                  <a:pt x="212" y="183"/>
                  <a:pt x="212" y="181"/>
                  <a:pt x="213" y="179"/>
                </a:cubicBezTo>
                <a:lnTo>
                  <a:pt x="214" y="180"/>
                </a:lnTo>
                <a:cubicBezTo>
                  <a:pt x="216" y="181"/>
                  <a:pt x="218" y="183"/>
                  <a:pt x="221" y="184"/>
                </a:cubicBezTo>
                <a:cubicBezTo>
                  <a:pt x="222" y="185"/>
                  <a:pt x="223" y="189"/>
                  <a:pt x="224" y="191"/>
                </a:cubicBezTo>
                <a:cubicBezTo>
                  <a:pt x="226" y="195"/>
                  <a:pt x="230" y="198"/>
                  <a:pt x="231" y="202"/>
                </a:cubicBezTo>
                <a:cubicBezTo>
                  <a:pt x="231" y="204"/>
                  <a:pt x="230" y="206"/>
                  <a:pt x="229" y="207"/>
                </a:cubicBezTo>
                <a:cubicBezTo>
                  <a:pt x="223" y="211"/>
                  <a:pt x="214" y="209"/>
                  <a:pt x="208" y="208"/>
                </a:cubicBezTo>
                <a:cubicBezTo>
                  <a:pt x="203" y="208"/>
                  <a:pt x="196" y="208"/>
                  <a:pt x="192" y="209"/>
                </a:cubicBezTo>
                <a:cubicBezTo>
                  <a:pt x="176" y="210"/>
                  <a:pt x="162" y="217"/>
                  <a:pt x="150" y="226"/>
                </a:cubicBezTo>
                <a:cubicBezTo>
                  <a:pt x="148" y="228"/>
                  <a:pt x="141" y="232"/>
                  <a:pt x="136" y="235"/>
                </a:cubicBezTo>
                <a:cubicBezTo>
                  <a:pt x="137" y="237"/>
                  <a:pt x="138" y="240"/>
                  <a:pt x="138" y="242"/>
                </a:cubicBezTo>
                <a:cubicBezTo>
                  <a:pt x="140" y="244"/>
                  <a:pt x="142" y="248"/>
                  <a:pt x="140" y="252"/>
                </a:cubicBezTo>
                <a:cubicBezTo>
                  <a:pt x="141" y="255"/>
                  <a:pt x="142" y="258"/>
                  <a:pt x="140" y="259"/>
                </a:cubicBezTo>
                <a:cubicBezTo>
                  <a:pt x="143" y="263"/>
                  <a:pt x="140" y="267"/>
                  <a:pt x="139" y="268"/>
                </a:cubicBezTo>
                <a:cubicBezTo>
                  <a:pt x="137" y="269"/>
                  <a:pt x="133" y="269"/>
                  <a:pt x="131" y="265"/>
                </a:cubicBezTo>
                <a:cubicBezTo>
                  <a:pt x="127" y="265"/>
                  <a:pt x="125" y="262"/>
                  <a:pt x="124" y="260"/>
                </a:cubicBezTo>
                <a:cubicBezTo>
                  <a:pt x="118" y="258"/>
                  <a:pt x="116" y="253"/>
                  <a:pt x="119" y="248"/>
                </a:cubicBezTo>
                <a:cubicBezTo>
                  <a:pt x="115" y="247"/>
                  <a:pt x="114" y="246"/>
                  <a:pt x="111" y="243"/>
                </a:cubicBezTo>
                <a:cubicBezTo>
                  <a:pt x="107" y="243"/>
                  <a:pt x="102" y="241"/>
                  <a:pt x="102" y="235"/>
                </a:cubicBezTo>
                <a:cubicBezTo>
                  <a:pt x="95" y="235"/>
                  <a:pt x="91" y="231"/>
                  <a:pt x="92" y="223"/>
                </a:cubicBezTo>
                <a:cubicBezTo>
                  <a:pt x="89" y="222"/>
                  <a:pt x="87" y="221"/>
                  <a:pt x="86" y="216"/>
                </a:cubicBezTo>
                <a:cubicBezTo>
                  <a:pt x="85" y="210"/>
                  <a:pt x="91" y="205"/>
                  <a:pt x="94" y="201"/>
                </a:cubicBezTo>
                <a:cubicBezTo>
                  <a:pt x="94" y="199"/>
                  <a:pt x="92" y="192"/>
                  <a:pt x="92" y="190"/>
                </a:cubicBezTo>
                <a:cubicBezTo>
                  <a:pt x="87" y="188"/>
                  <a:pt x="86" y="184"/>
                  <a:pt x="86" y="180"/>
                </a:cubicBezTo>
                <a:cubicBezTo>
                  <a:pt x="80" y="175"/>
                  <a:pt x="84" y="169"/>
                  <a:pt x="83" y="166"/>
                </a:cubicBezTo>
                <a:cubicBezTo>
                  <a:pt x="82" y="164"/>
                  <a:pt x="80" y="164"/>
                  <a:pt x="79" y="165"/>
                </a:cubicBezTo>
                <a:cubicBezTo>
                  <a:pt x="79" y="163"/>
                  <a:pt x="80" y="162"/>
                  <a:pt x="81" y="161"/>
                </a:cubicBezTo>
                <a:cubicBezTo>
                  <a:pt x="77" y="159"/>
                  <a:pt x="76" y="156"/>
                  <a:pt x="77" y="152"/>
                </a:cubicBezTo>
                <a:lnTo>
                  <a:pt x="41" y="63"/>
                </a:lnTo>
                <a:cubicBezTo>
                  <a:pt x="36" y="62"/>
                  <a:pt x="35" y="60"/>
                  <a:pt x="36" y="57"/>
                </a:cubicBezTo>
                <a:cubicBezTo>
                  <a:pt x="32" y="56"/>
                  <a:pt x="30" y="52"/>
                  <a:pt x="30" y="48"/>
                </a:cubicBezTo>
                <a:cubicBezTo>
                  <a:pt x="30" y="48"/>
                  <a:pt x="30" y="48"/>
                  <a:pt x="30" y="48"/>
                </a:cubicBezTo>
                <a:cubicBezTo>
                  <a:pt x="27" y="49"/>
                  <a:pt x="24" y="49"/>
                  <a:pt x="22" y="45"/>
                </a:cubicBezTo>
                <a:lnTo>
                  <a:pt x="12" y="39"/>
                </a:lnTo>
                <a:cubicBezTo>
                  <a:pt x="13" y="38"/>
                  <a:pt x="10" y="39"/>
                  <a:pt x="7" y="35"/>
                </a:cubicBezTo>
                <a:cubicBezTo>
                  <a:pt x="0" y="29"/>
                  <a:pt x="1" y="18"/>
                  <a:pt x="1" y="16"/>
                </a:cubicBezTo>
                <a:lnTo>
                  <a:pt x="10" y="20"/>
                </a:lnTo>
                <a:cubicBezTo>
                  <a:pt x="10" y="19"/>
                  <a:pt x="11" y="18"/>
                  <a:pt x="12" y="17"/>
                </a:cubicBezTo>
                <a:cubicBezTo>
                  <a:pt x="9" y="13"/>
                  <a:pt x="11" y="10"/>
                  <a:pt x="14" y="9"/>
                </a:cubicBezTo>
                <a:cubicBezTo>
                  <a:pt x="13" y="6"/>
                  <a:pt x="13" y="4"/>
                  <a:pt x="16" y="2"/>
                </a:cubicBezTo>
                <a:cubicBezTo>
                  <a:pt x="16" y="2"/>
                  <a:pt x="16" y="2"/>
                  <a:pt x="16" y="2"/>
                </a:cubicBezTo>
                <a:cubicBezTo>
                  <a:pt x="15" y="1"/>
                  <a:pt x="16" y="0"/>
                  <a:pt x="16" y="0"/>
                </a:cubicBezTo>
                <a:cubicBezTo>
                  <a:pt x="17" y="0"/>
                  <a:pt x="18" y="0"/>
                  <a:pt x="18" y="1"/>
                </a:cubicBezTo>
                <a:cubicBezTo>
                  <a:pt x="18" y="1"/>
                  <a:pt x="18" y="1"/>
                  <a:pt x="18" y="1"/>
                </a:cubicBezTo>
                <a:cubicBezTo>
                  <a:pt x="21" y="0"/>
                  <a:pt x="23" y="1"/>
                  <a:pt x="24" y="4"/>
                </a:cubicBezTo>
                <a:cubicBezTo>
                  <a:pt x="27" y="3"/>
                  <a:pt x="31" y="4"/>
                  <a:pt x="32" y="8"/>
                </a:cubicBezTo>
                <a:cubicBezTo>
                  <a:pt x="33" y="8"/>
                  <a:pt x="34" y="8"/>
                  <a:pt x="35" y="9"/>
                </a:cubicBezTo>
                <a:lnTo>
                  <a:pt x="38" y="0"/>
                </a:lnTo>
                <a:cubicBezTo>
                  <a:pt x="40" y="0"/>
                  <a:pt x="48" y="7"/>
                  <a:pt x="49" y="16"/>
                </a:cubicBezTo>
                <a:cubicBezTo>
                  <a:pt x="49" y="21"/>
                  <a:pt x="46" y="27"/>
                  <a:pt x="44" y="30"/>
                </a:cubicBezTo>
                <a:cubicBezTo>
                  <a:pt x="46" y="30"/>
                  <a:pt x="47" y="31"/>
                  <a:pt x="47" y="32"/>
                </a:cubicBezTo>
                <a:cubicBezTo>
                  <a:pt x="48" y="34"/>
                  <a:pt x="48" y="35"/>
                  <a:pt x="47" y="37"/>
                </a:cubicBezTo>
                <a:cubicBezTo>
                  <a:pt x="47" y="39"/>
                  <a:pt x="45" y="41"/>
                  <a:pt x="43" y="42"/>
                </a:cubicBezTo>
                <a:cubicBezTo>
                  <a:pt x="45" y="43"/>
                  <a:pt x="47" y="46"/>
                  <a:pt x="47" y="48"/>
                </a:cubicBezTo>
                <a:cubicBezTo>
                  <a:pt x="47" y="49"/>
                  <a:pt x="46" y="50"/>
                  <a:pt x="46" y="51"/>
                </a:cubicBezTo>
                <a:cubicBezTo>
                  <a:pt x="46" y="52"/>
                  <a:pt x="46" y="52"/>
                  <a:pt x="46" y="52"/>
                </a:cubicBezTo>
                <a:cubicBezTo>
                  <a:pt x="49" y="53"/>
                  <a:pt x="50" y="57"/>
                  <a:pt x="48" y="60"/>
                </a:cubicBezTo>
                <a:lnTo>
                  <a:pt x="89" y="146"/>
                </a:lnTo>
                <a:cubicBezTo>
                  <a:pt x="94" y="147"/>
                  <a:pt x="95" y="151"/>
                  <a:pt x="94" y="155"/>
                </a:cubicBezTo>
                <a:cubicBezTo>
                  <a:pt x="95" y="155"/>
                  <a:pt x="97" y="155"/>
                  <a:pt x="98" y="157"/>
                </a:cubicBezTo>
                <a:cubicBezTo>
                  <a:pt x="96" y="157"/>
                  <a:pt x="95" y="159"/>
                  <a:pt x="96" y="161"/>
                </a:cubicBezTo>
                <a:cubicBezTo>
                  <a:pt x="98" y="164"/>
                  <a:pt x="103" y="164"/>
                  <a:pt x="104" y="172"/>
                </a:cubicBezTo>
                <a:cubicBezTo>
                  <a:pt x="107" y="174"/>
                  <a:pt x="109" y="179"/>
                  <a:pt x="107" y="183"/>
                </a:cubicBezTo>
                <a:cubicBezTo>
                  <a:pt x="109" y="185"/>
                  <a:pt x="111" y="189"/>
                  <a:pt x="111" y="189"/>
                </a:cubicBezTo>
                <a:cubicBezTo>
                  <a:pt x="112" y="186"/>
                  <a:pt x="116" y="187"/>
                  <a:pt x="118" y="188"/>
                </a:cubicBezTo>
                <a:cubicBezTo>
                  <a:pt x="123" y="183"/>
                  <a:pt x="130" y="186"/>
                  <a:pt x="132" y="194"/>
                </a:cubicBezTo>
                <a:cubicBezTo>
                  <a:pt x="135" y="202"/>
                  <a:pt x="146" y="206"/>
                  <a:pt x="152" y="205"/>
                </a:cubicBezTo>
                <a:cubicBezTo>
                  <a:pt x="160" y="204"/>
                  <a:pt x="173" y="199"/>
                  <a:pt x="180" y="195"/>
                </a:cubicBezTo>
                <a:close/>
                <a:moveTo>
                  <a:pt x="22" y="40"/>
                </a:moveTo>
                <a:lnTo>
                  <a:pt x="22" y="40"/>
                </a:lnTo>
                <a:lnTo>
                  <a:pt x="26" y="42"/>
                </a:lnTo>
                <a:cubicBezTo>
                  <a:pt x="26" y="41"/>
                  <a:pt x="26" y="40"/>
                  <a:pt x="26" y="39"/>
                </a:cubicBezTo>
                <a:cubicBezTo>
                  <a:pt x="25" y="38"/>
                  <a:pt x="23" y="38"/>
                  <a:pt x="22" y="40"/>
                </a:cubicBezTo>
                <a:close/>
                <a:moveTo>
                  <a:pt x="35" y="20"/>
                </a:moveTo>
                <a:lnTo>
                  <a:pt x="35" y="20"/>
                </a:lnTo>
                <a:cubicBezTo>
                  <a:pt x="35" y="20"/>
                  <a:pt x="35" y="20"/>
                  <a:pt x="36" y="20"/>
                </a:cubicBezTo>
                <a:cubicBezTo>
                  <a:pt x="37" y="18"/>
                  <a:pt x="35" y="17"/>
                  <a:pt x="33" y="15"/>
                </a:cubicBezTo>
                <a:cubicBezTo>
                  <a:pt x="33" y="16"/>
                  <a:pt x="32" y="16"/>
                  <a:pt x="31" y="16"/>
                </a:cubicBezTo>
                <a:cubicBezTo>
                  <a:pt x="31" y="17"/>
                  <a:pt x="31" y="17"/>
                  <a:pt x="31" y="17"/>
                </a:cubicBezTo>
                <a:lnTo>
                  <a:pt x="32" y="17"/>
                </a:lnTo>
                <a:cubicBezTo>
                  <a:pt x="33" y="18"/>
                  <a:pt x="34" y="19"/>
                  <a:pt x="35" y="20"/>
                </a:cubicBezTo>
                <a:close/>
                <a:moveTo>
                  <a:pt x="23" y="15"/>
                </a:moveTo>
                <a:lnTo>
                  <a:pt x="23" y="15"/>
                </a:lnTo>
                <a:cubicBezTo>
                  <a:pt x="23" y="15"/>
                  <a:pt x="24" y="14"/>
                  <a:pt x="24" y="13"/>
                </a:cubicBezTo>
                <a:cubicBezTo>
                  <a:pt x="24" y="13"/>
                  <a:pt x="23" y="13"/>
                  <a:pt x="23" y="13"/>
                </a:cubicBezTo>
                <a:lnTo>
                  <a:pt x="24" y="11"/>
                </a:lnTo>
                <a:lnTo>
                  <a:pt x="23" y="10"/>
                </a:lnTo>
                <a:lnTo>
                  <a:pt x="19" y="12"/>
                </a:lnTo>
                <a:lnTo>
                  <a:pt x="19" y="13"/>
                </a:lnTo>
                <a:lnTo>
                  <a:pt x="21" y="14"/>
                </a:lnTo>
                <a:cubicBezTo>
                  <a:pt x="21" y="14"/>
                  <a:pt x="21" y="14"/>
                  <a:pt x="21" y="15"/>
                </a:cubicBezTo>
                <a:cubicBezTo>
                  <a:pt x="21" y="15"/>
                  <a:pt x="23" y="15"/>
                  <a:pt x="23" y="15"/>
                </a:cubicBezTo>
                <a:close/>
                <a:moveTo>
                  <a:pt x="19" y="27"/>
                </a:moveTo>
                <a:lnTo>
                  <a:pt x="19" y="27"/>
                </a:lnTo>
                <a:cubicBezTo>
                  <a:pt x="19" y="26"/>
                  <a:pt x="18" y="24"/>
                  <a:pt x="18" y="23"/>
                </a:cubicBezTo>
                <a:lnTo>
                  <a:pt x="19" y="22"/>
                </a:lnTo>
                <a:cubicBezTo>
                  <a:pt x="19" y="22"/>
                  <a:pt x="19" y="22"/>
                  <a:pt x="19" y="22"/>
                </a:cubicBezTo>
                <a:cubicBezTo>
                  <a:pt x="18" y="23"/>
                  <a:pt x="17" y="23"/>
                  <a:pt x="16" y="23"/>
                </a:cubicBezTo>
                <a:cubicBezTo>
                  <a:pt x="16" y="25"/>
                  <a:pt x="16" y="27"/>
                  <a:pt x="18" y="28"/>
                </a:cubicBezTo>
                <a:cubicBezTo>
                  <a:pt x="18" y="28"/>
                  <a:pt x="19" y="27"/>
                  <a:pt x="19" y="27"/>
                </a:cubicBezTo>
                <a:close/>
              </a:path>
            </a:pathLst>
          </a:custGeom>
          <a:solidFill>
            <a:srgbClr val="000000"/>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078" name="Freeform 1878">
            <a:extLst>
              <a:ext uri="{FF2B5EF4-FFF2-40B4-BE49-F238E27FC236}">
                <a16:creationId xmlns:a16="http://schemas.microsoft.com/office/drawing/2014/main" id="{E8961E39-24D6-4DD7-A5A4-5C25C7A4C581}"/>
              </a:ext>
            </a:extLst>
          </p:cNvPr>
          <p:cNvSpPr>
            <a:spLocks/>
          </p:cNvSpPr>
          <p:nvPr/>
        </p:nvSpPr>
        <p:spPr bwMode="auto">
          <a:xfrm>
            <a:off x="339725" y="520700"/>
            <a:ext cx="7938" cy="7938"/>
          </a:xfrm>
          <a:custGeom>
            <a:avLst/>
            <a:gdLst>
              <a:gd name="T0" fmla="*/ 0 w 11"/>
              <a:gd name="T1" fmla="*/ 5 h 11"/>
              <a:gd name="T2" fmla="*/ 0 w 11"/>
              <a:gd name="T3" fmla="*/ 5 h 11"/>
              <a:gd name="T4" fmla="*/ 5 w 11"/>
              <a:gd name="T5" fmla="*/ 0 h 11"/>
              <a:gd name="T6" fmla="*/ 11 w 11"/>
              <a:gd name="T7" fmla="*/ 5 h 11"/>
              <a:gd name="T8" fmla="*/ 5 w 11"/>
              <a:gd name="T9" fmla="*/ 11 h 11"/>
              <a:gd name="T10" fmla="*/ 0 w 11"/>
              <a:gd name="T11" fmla="*/ 5 h 11"/>
            </a:gdLst>
            <a:ahLst/>
            <a:cxnLst>
              <a:cxn ang="0">
                <a:pos x="T0" y="T1"/>
              </a:cxn>
              <a:cxn ang="0">
                <a:pos x="T2" y="T3"/>
              </a:cxn>
              <a:cxn ang="0">
                <a:pos x="T4" y="T5"/>
              </a:cxn>
              <a:cxn ang="0">
                <a:pos x="T6" y="T7"/>
              </a:cxn>
              <a:cxn ang="0">
                <a:pos x="T8" y="T9"/>
              </a:cxn>
              <a:cxn ang="0">
                <a:pos x="T10" y="T11"/>
              </a:cxn>
            </a:cxnLst>
            <a:rect l="0" t="0" r="r" b="b"/>
            <a:pathLst>
              <a:path w="11" h="11">
                <a:moveTo>
                  <a:pt x="0" y="5"/>
                </a:moveTo>
                <a:lnTo>
                  <a:pt x="0" y="5"/>
                </a:lnTo>
                <a:cubicBezTo>
                  <a:pt x="0" y="2"/>
                  <a:pt x="2" y="0"/>
                  <a:pt x="5" y="0"/>
                </a:cubicBezTo>
                <a:cubicBezTo>
                  <a:pt x="8" y="0"/>
                  <a:pt x="11" y="2"/>
                  <a:pt x="11" y="5"/>
                </a:cubicBezTo>
                <a:cubicBezTo>
                  <a:pt x="11" y="8"/>
                  <a:pt x="8" y="11"/>
                  <a:pt x="5" y="11"/>
                </a:cubicBezTo>
                <a:cubicBezTo>
                  <a:pt x="2" y="11"/>
                  <a:pt x="0" y="8"/>
                  <a:pt x="0" y="5"/>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079" name="Freeform 1879">
            <a:extLst>
              <a:ext uri="{FF2B5EF4-FFF2-40B4-BE49-F238E27FC236}">
                <a16:creationId xmlns:a16="http://schemas.microsoft.com/office/drawing/2014/main" id="{9E9CF56D-1DCD-4BBF-A5EF-6360D5B90E3D}"/>
              </a:ext>
            </a:extLst>
          </p:cNvPr>
          <p:cNvSpPr>
            <a:spLocks/>
          </p:cNvSpPr>
          <p:nvPr/>
        </p:nvSpPr>
        <p:spPr bwMode="auto">
          <a:xfrm>
            <a:off x="407988" y="674688"/>
            <a:ext cx="7937" cy="4762"/>
          </a:xfrm>
          <a:custGeom>
            <a:avLst/>
            <a:gdLst>
              <a:gd name="T0" fmla="*/ 10 w 11"/>
              <a:gd name="T1" fmla="*/ 0 h 7"/>
              <a:gd name="T2" fmla="*/ 10 w 11"/>
              <a:gd name="T3" fmla="*/ 0 h 7"/>
              <a:gd name="T4" fmla="*/ 8 w 11"/>
              <a:gd name="T5" fmla="*/ 6 h 7"/>
              <a:gd name="T6" fmla="*/ 0 w 11"/>
              <a:gd name="T7" fmla="*/ 4 h 7"/>
              <a:gd name="T8" fmla="*/ 10 w 11"/>
              <a:gd name="T9" fmla="*/ 0 h 7"/>
            </a:gdLst>
            <a:ahLst/>
            <a:cxnLst>
              <a:cxn ang="0">
                <a:pos x="T0" y="T1"/>
              </a:cxn>
              <a:cxn ang="0">
                <a:pos x="T2" y="T3"/>
              </a:cxn>
              <a:cxn ang="0">
                <a:pos x="T4" y="T5"/>
              </a:cxn>
              <a:cxn ang="0">
                <a:pos x="T6" y="T7"/>
              </a:cxn>
              <a:cxn ang="0">
                <a:pos x="T8" y="T9"/>
              </a:cxn>
            </a:cxnLst>
            <a:rect l="0" t="0" r="r" b="b"/>
            <a:pathLst>
              <a:path w="11" h="7">
                <a:moveTo>
                  <a:pt x="10" y="0"/>
                </a:moveTo>
                <a:lnTo>
                  <a:pt x="10" y="0"/>
                </a:lnTo>
                <a:cubicBezTo>
                  <a:pt x="11" y="2"/>
                  <a:pt x="10" y="5"/>
                  <a:pt x="8" y="6"/>
                </a:cubicBezTo>
                <a:cubicBezTo>
                  <a:pt x="6" y="7"/>
                  <a:pt x="2" y="7"/>
                  <a:pt x="0" y="4"/>
                </a:cubicBezTo>
                <a:cubicBezTo>
                  <a:pt x="4" y="5"/>
                  <a:pt x="8" y="2"/>
                  <a:pt x="10" y="0"/>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080" name="Freeform 1880">
            <a:extLst>
              <a:ext uri="{FF2B5EF4-FFF2-40B4-BE49-F238E27FC236}">
                <a16:creationId xmlns:a16="http://schemas.microsoft.com/office/drawing/2014/main" id="{7BC26FB6-A6AF-4FE7-89A1-853F6F2C9291}"/>
              </a:ext>
            </a:extLst>
          </p:cNvPr>
          <p:cNvSpPr>
            <a:spLocks/>
          </p:cNvSpPr>
          <p:nvPr/>
        </p:nvSpPr>
        <p:spPr bwMode="auto">
          <a:xfrm>
            <a:off x="395288" y="660400"/>
            <a:ext cx="14287" cy="7938"/>
          </a:xfrm>
          <a:custGeom>
            <a:avLst/>
            <a:gdLst>
              <a:gd name="T0" fmla="*/ 10 w 20"/>
              <a:gd name="T1" fmla="*/ 1 h 12"/>
              <a:gd name="T2" fmla="*/ 10 w 20"/>
              <a:gd name="T3" fmla="*/ 1 h 12"/>
              <a:gd name="T4" fmla="*/ 16 w 20"/>
              <a:gd name="T5" fmla="*/ 9 h 12"/>
              <a:gd name="T6" fmla="*/ 4 w 20"/>
              <a:gd name="T7" fmla="*/ 6 h 12"/>
              <a:gd name="T8" fmla="*/ 1 w 20"/>
              <a:gd name="T9" fmla="*/ 4 h 12"/>
              <a:gd name="T10" fmla="*/ 1 w 20"/>
              <a:gd name="T11" fmla="*/ 3 h 12"/>
              <a:gd name="T12" fmla="*/ 3 w 20"/>
              <a:gd name="T13" fmla="*/ 3 h 12"/>
              <a:gd name="T14" fmla="*/ 4 w 20"/>
              <a:gd name="T15" fmla="*/ 5 h 12"/>
              <a:gd name="T16" fmla="*/ 6 w 20"/>
              <a:gd name="T17" fmla="*/ 4 h 12"/>
              <a:gd name="T18" fmla="*/ 7 w 20"/>
              <a:gd name="T19" fmla="*/ 6 h 12"/>
              <a:gd name="T20" fmla="*/ 8 w 20"/>
              <a:gd name="T21" fmla="*/ 3 h 12"/>
              <a:gd name="T22" fmla="*/ 10 w 20"/>
              <a:gd name="T23" fmla="*/ 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 h="12">
                <a:moveTo>
                  <a:pt x="10" y="1"/>
                </a:moveTo>
                <a:lnTo>
                  <a:pt x="10" y="1"/>
                </a:lnTo>
                <a:cubicBezTo>
                  <a:pt x="15" y="0"/>
                  <a:pt x="20" y="4"/>
                  <a:pt x="16" y="9"/>
                </a:cubicBezTo>
                <a:cubicBezTo>
                  <a:pt x="13" y="12"/>
                  <a:pt x="6" y="8"/>
                  <a:pt x="4" y="6"/>
                </a:cubicBezTo>
                <a:lnTo>
                  <a:pt x="1" y="4"/>
                </a:lnTo>
                <a:cubicBezTo>
                  <a:pt x="1" y="4"/>
                  <a:pt x="0" y="3"/>
                  <a:pt x="1" y="3"/>
                </a:cubicBezTo>
                <a:lnTo>
                  <a:pt x="3" y="3"/>
                </a:lnTo>
                <a:cubicBezTo>
                  <a:pt x="3" y="4"/>
                  <a:pt x="3" y="4"/>
                  <a:pt x="4" y="5"/>
                </a:cubicBezTo>
                <a:cubicBezTo>
                  <a:pt x="4" y="4"/>
                  <a:pt x="5" y="3"/>
                  <a:pt x="6" y="4"/>
                </a:cubicBezTo>
                <a:cubicBezTo>
                  <a:pt x="6" y="5"/>
                  <a:pt x="6" y="6"/>
                  <a:pt x="7" y="6"/>
                </a:cubicBezTo>
                <a:cubicBezTo>
                  <a:pt x="7" y="6"/>
                  <a:pt x="7" y="4"/>
                  <a:pt x="8" y="3"/>
                </a:cubicBezTo>
                <a:cubicBezTo>
                  <a:pt x="9" y="3"/>
                  <a:pt x="10" y="2"/>
                  <a:pt x="10" y="1"/>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081" name="Freeform 1881">
            <a:extLst>
              <a:ext uri="{FF2B5EF4-FFF2-40B4-BE49-F238E27FC236}">
                <a16:creationId xmlns:a16="http://schemas.microsoft.com/office/drawing/2014/main" id="{1CEA80CA-F5C0-4DDA-A2BC-862BE44BDC8F}"/>
              </a:ext>
            </a:extLst>
          </p:cNvPr>
          <p:cNvSpPr>
            <a:spLocks/>
          </p:cNvSpPr>
          <p:nvPr/>
        </p:nvSpPr>
        <p:spPr bwMode="auto">
          <a:xfrm>
            <a:off x="401638" y="652463"/>
            <a:ext cx="3175" cy="3175"/>
          </a:xfrm>
          <a:custGeom>
            <a:avLst/>
            <a:gdLst>
              <a:gd name="T0" fmla="*/ 3 w 3"/>
              <a:gd name="T1" fmla="*/ 0 h 4"/>
              <a:gd name="T2" fmla="*/ 3 w 3"/>
              <a:gd name="T3" fmla="*/ 0 h 4"/>
              <a:gd name="T4" fmla="*/ 1 w 3"/>
              <a:gd name="T5" fmla="*/ 4 h 4"/>
              <a:gd name="T6" fmla="*/ 0 w 3"/>
              <a:gd name="T7" fmla="*/ 2 h 4"/>
              <a:gd name="T8" fmla="*/ 3 w 3"/>
              <a:gd name="T9" fmla="*/ 0 h 4"/>
            </a:gdLst>
            <a:ahLst/>
            <a:cxnLst>
              <a:cxn ang="0">
                <a:pos x="T0" y="T1"/>
              </a:cxn>
              <a:cxn ang="0">
                <a:pos x="T2" y="T3"/>
              </a:cxn>
              <a:cxn ang="0">
                <a:pos x="T4" y="T5"/>
              </a:cxn>
              <a:cxn ang="0">
                <a:pos x="T6" y="T7"/>
              </a:cxn>
              <a:cxn ang="0">
                <a:pos x="T8" y="T9"/>
              </a:cxn>
            </a:cxnLst>
            <a:rect l="0" t="0" r="r" b="b"/>
            <a:pathLst>
              <a:path w="3" h="4">
                <a:moveTo>
                  <a:pt x="3" y="0"/>
                </a:moveTo>
                <a:lnTo>
                  <a:pt x="3" y="0"/>
                </a:lnTo>
                <a:cubicBezTo>
                  <a:pt x="3" y="1"/>
                  <a:pt x="3" y="3"/>
                  <a:pt x="1" y="4"/>
                </a:cubicBezTo>
                <a:cubicBezTo>
                  <a:pt x="1" y="3"/>
                  <a:pt x="1" y="3"/>
                  <a:pt x="0" y="2"/>
                </a:cubicBezTo>
                <a:cubicBezTo>
                  <a:pt x="1" y="2"/>
                  <a:pt x="2" y="0"/>
                  <a:pt x="3" y="0"/>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082" name="Freeform 1882">
            <a:extLst>
              <a:ext uri="{FF2B5EF4-FFF2-40B4-BE49-F238E27FC236}">
                <a16:creationId xmlns:a16="http://schemas.microsoft.com/office/drawing/2014/main" id="{897B1FCB-A031-412C-AA80-0788B2138C58}"/>
              </a:ext>
            </a:extLst>
          </p:cNvPr>
          <p:cNvSpPr>
            <a:spLocks/>
          </p:cNvSpPr>
          <p:nvPr/>
        </p:nvSpPr>
        <p:spPr bwMode="auto">
          <a:xfrm>
            <a:off x="384175" y="650875"/>
            <a:ext cx="17463" cy="9525"/>
          </a:xfrm>
          <a:custGeom>
            <a:avLst/>
            <a:gdLst>
              <a:gd name="T0" fmla="*/ 1 w 25"/>
              <a:gd name="T1" fmla="*/ 0 h 14"/>
              <a:gd name="T2" fmla="*/ 1 w 25"/>
              <a:gd name="T3" fmla="*/ 0 h 14"/>
              <a:gd name="T4" fmla="*/ 5 w 25"/>
              <a:gd name="T5" fmla="*/ 1 h 14"/>
              <a:gd name="T6" fmla="*/ 5 w 25"/>
              <a:gd name="T7" fmla="*/ 5 h 14"/>
              <a:gd name="T8" fmla="*/ 8 w 25"/>
              <a:gd name="T9" fmla="*/ 3 h 14"/>
              <a:gd name="T10" fmla="*/ 8 w 25"/>
              <a:gd name="T11" fmla="*/ 7 h 14"/>
              <a:gd name="T12" fmla="*/ 11 w 25"/>
              <a:gd name="T13" fmla="*/ 6 h 14"/>
              <a:gd name="T14" fmla="*/ 11 w 25"/>
              <a:gd name="T15" fmla="*/ 8 h 14"/>
              <a:gd name="T16" fmla="*/ 14 w 25"/>
              <a:gd name="T17" fmla="*/ 7 h 14"/>
              <a:gd name="T18" fmla="*/ 22 w 25"/>
              <a:gd name="T19" fmla="*/ 5 h 14"/>
              <a:gd name="T20" fmla="*/ 25 w 25"/>
              <a:gd name="T21" fmla="*/ 10 h 14"/>
              <a:gd name="T22" fmla="*/ 17 w 25"/>
              <a:gd name="T23" fmla="*/ 12 h 14"/>
              <a:gd name="T24" fmla="*/ 3 w 25"/>
              <a:gd name="T25" fmla="*/ 7 h 14"/>
              <a:gd name="T26" fmla="*/ 1 w 25"/>
              <a:gd name="T27"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 h="14">
                <a:moveTo>
                  <a:pt x="1" y="0"/>
                </a:moveTo>
                <a:lnTo>
                  <a:pt x="1" y="0"/>
                </a:lnTo>
                <a:cubicBezTo>
                  <a:pt x="4" y="0"/>
                  <a:pt x="5" y="1"/>
                  <a:pt x="5" y="1"/>
                </a:cubicBezTo>
                <a:cubicBezTo>
                  <a:pt x="5" y="1"/>
                  <a:pt x="4" y="4"/>
                  <a:pt x="5" y="5"/>
                </a:cubicBezTo>
                <a:cubicBezTo>
                  <a:pt x="5" y="3"/>
                  <a:pt x="7" y="2"/>
                  <a:pt x="8" y="3"/>
                </a:cubicBezTo>
                <a:cubicBezTo>
                  <a:pt x="7" y="4"/>
                  <a:pt x="7" y="6"/>
                  <a:pt x="8" y="7"/>
                </a:cubicBezTo>
                <a:cubicBezTo>
                  <a:pt x="8" y="5"/>
                  <a:pt x="10" y="4"/>
                  <a:pt x="11" y="6"/>
                </a:cubicBezTo>
                <a:cubicBezTo>
                  <a:pt x="11" y="6"/>
                  <a:pt x="10" y="7"/>
                  <a:pt x="11" y="8"/>
                </a:cubicBezTo>
                <a:cubicBezTo>
                  <a:pt x="12" y="6"/>
                  <a:pt x="13" y="6"/>
                  <a:pt x="14" y="7"/>
                </a:cubicBezTo>
                <a:cubicBezTo>
                  <a:pt x="14" y="7"/>
                  <a:pt x="17" y="8"/>
                  <a:pt x="22" y="5"/>
                </a:cubicBezTo>
                <a:cubicBezTo>
                  <a:pt x="24" y="6"/>
                  <a:pt x="25" y="8"/>
                  <a:pt x="25" y="10"/>
                </a:cubicBezTo>
                <a:cubicBezTo>
                  <a:pt x="24" y="14"/>
                  <a:pt x="20" y="14"/>
                  <a:pt x="17" y="12"/>
                </a:cubicBezTo>
                <a:cubicBezTo>
                  <a:pt x="11" y="8"/>
                  <a:pt x="5" y="10"/>
                  <a:pt x="3" y="7"/>
                </a:cubicBezTo>
                <a:cubicBezTo>
                  <a:pt x="1" y="6"/>
                  <a:pt x="0" y="3"/>
                  <a:pt x="1" y="0"/>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083" name="Freeform 1883">
            <a:extLst>
              <a:ext uri="{FF2B5EF4-FFF2-40B4-BE49-F238E27FC236}">
                <a16:creationId xmlns:a16="http://schemas.microsoft.com/office/drawing/2014/main" id="{4DBD220E-AACB-4CDC-A8F9-7F498C88A4F0}"/>
              </a:ext>
            </a:extLst>
          </p:cNvPr>
          <p:cNvSpPr>
            <a:spLocks/>
          </p:cNvSpPr>
          <p:nvPr/>
        </p:nvSpPr>
        <p:spPr bwMode="auto">
          <a:xfrm>
            <a:off x="398463" y="642938"/>
            <a:ext cx="3175" cy="3175"/>
          </a:xfrm>
          <a:custGeom>
            <a:avLst/>
            <a:gdLst>
              <a:gd name="T0" fmla="*/ 2 w 4"/>
              <a:gd name="T1" fmla="*/ 0 h 4"/>
              <a:gd name="T2" fmla="*/ 2 w 4"/>
              <a:gd name="T3" fmla="*/ 0 h 4"/>
              <a:gd name="T4" fmla="*/ 4 w 4"/>
              <a:gd name="T5" fmla="*/ 4 h 4"/>
              <a:gd name="T6" fmla="*/ 0 w 4"/>
              <a:gd name="T7" fmla="*/ 0 h 4"/>
              <a:gd name="T8" fmla="*/ 2 w 4"/>
              <a:gd name="T9" fmla="*/ 0 h 4"/>
            </a:gdLst>
            <a:ahLst/>
            <a:cxnLst>
              <a:cxn ang="0">
                <a:pos x="T0" y="T1"/>
              </a:cxn>
              <a:cxn ang="0">
                <a:pos x="T2" y="T3"/>
              </a:cxn>
              <a:cxn ang="0">
                <a:pos x="T4" y="T5"/>
              </a:cxn>
              <a:cxn ang="0">
                <a:pos x="T6" y="T7"/>
              </a:cxn>
              <a:cxn ang="0">
                <a:pos x="T8" y="T9"/>
              </a:cxn>
            </a:cxnLst>
            <a:rect l="0" t="0" r="r" b="b"/>
            <a:pathLst>
              <a:path w="4" h="4">
                <a:moveTo>
                  <a:pt x="2" y="0"/>
                </a:moveTo>
                <a:lnTo>
                  <a:pt x="2" y="0"/>
                </a:lnTo>
                <a:cubicBezTo>
                  <a:pt x="2" y="1"/>
                  <a:pt x="3" y="2"/>
                  <a:pt x="4" y="4"/>
                </a:cubicBezTo>
                <a:cubicBezTo>
                  <a:pt x="2" y="3"/>
                  <a:pt x="0" y="2"/>
                  <a:pt x="0" y="0"/>
                </a:cubicBezTo>
                <a:lnTo>
                  <a:pt x="2" y="0"/>
                </a:ln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084" name="Freeform 1884">
            <a:extLst>
              <a:ext uri="{FF2B5EF4-FFF2-40B4-BE49-F238E27FC236}">
                <a16:creationId xmlns:a16="http://schemas.microsoft.com/office/drawing/2014/main" id="{6DE17005-EA68-4652-949F-087C81044B2C}"/>
              </a:ext>
            </a:extLst>
          </p:cNvPr>
          <p:cNvSpPr>
            <a:spLocks/>
          </p:cNvSpPr>
          <p:nvPr/>
        </p:nvSpPr>
        <p:spPr bwMode="auto">
          <a:xfrm>
            <a:off x="400050" y="641350"/>
            <a:ext cx="12700" cy="30163"/>
          </a:xfrm>
          <a:custGeom>
            <a:avLst/>
            <a:gdLst>
              <a:gd name="T0" fmla="*/ 4 w 19"/>
              <a:gd name="T1" fmla="*/ 0 h 42"/>
              <a:gd name="T2" fmla="*/ 4 w 19"/>
              <a:gd name="T3" fmla="*/ 0 h 42"/>
              <a:gd name="T4" fmla="*/ 18 w 19"/>
              <a:gd name="T5" fmla="*/ 33 h 42"/>
              <a:gd name="T6" fmla="*/ 12 w 19"/>
              <a:gd name="T7" fmla="*/ 40 h 42"/>
              <a:gd name="T8" fmla="*/ 4 w 19"/>
              <a:gd name="T9" fmla="*/ 38 h 42"/>
              <a:gd name="T10" fmla="*/ 13 w 19"/>
              <a:gd name="T11" fmla="*/ 28 h 42"/>
              <a:gd name="T12" fmla="*/ 11 w 19"/>
              <a:gd name="T13" fmla="*/ 18 h 42"/>
              <a:gd name="T14" fmla="*/ 9 w 19"/>
              <a:gd name="T15" fmla="*/ 24 h 42"/>
              <a:gd name="T16" fmla="*/ 4 w 19"/>
              <a:gd name="T17" fmla="*/ 23 h 42"/>
              <a:gd name="T18" fmla="*/ 5 w 19"/>
              <a:gd name="T19" fmla="*/ 21 h 42"/>
              <a:gd name="T20" fmla="*/ 6 w 19"/>
              <a:gd name="T21" fmla="*/ 10 h 42"/>
              <a:gd name="T22" fmla="*/ 2 w 19"/>
              <a:gd name="T23" fmla="*/ 15 h 42"/>
              <a:gd name="T24" fmla="*/ 0 w 19"/>
              <a:gd name="T25" fmla="*/ 15 h 42"/>
              <a:gd name="T26" fmla="*/ 0 w 19"/>
              <a:gd name="T27" fmla="*/ 6 h 42"/>
              <a:gd name="T28" fmla="*/ 6 w 19"/>
              <a:gd name="T29" fmla="*/ 8 h 42"/>
              <a:gd name="T30" fmla="*/ 4 w 19"/>
              <a:gd name="T31"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42">
                <a:moveTo>
                  <a:pt x="4" y="0"/>
                </a:moveTo>
                <a:lnTo>
                  <a:pt x="4" y="0"/>
                </a:lnTo>
                <a:cubicBezTo>
                  <a:pt x="9" y="4"/>
                  <a:pt x="19" y="26"/>
                  <a:pt x="18" y="33"/>
                </a:cubicBezTo>
                <a:cubicBezTo>
                  <a:pt x="17" y="36"/>
                  <a:pt x="15" y="39"/>
                  <a:pt x="12" y="40"/>
                </a:cubicBezTo>
                <a:cubicBezTo>
                  <a:pt x="8" y="42"/>
                  <a:pt x="4" y="40"/>
                  <a:pt x="4" y="38"/>
                </a:cubicBezTo>
                <a:cubicBezTo>
                  <a:pt x="11" y="39"/>
                  <a:pt x="15" y="33"/>
                  <a:pt x="13" y="28"/>
                </a:cubicBezTo>
                <a:cubicBezTo>
                  <a:pt x="14" y="24"/>
                  <a:pt x="14" y="22"/>
                  <a:pt x="11" y="18"/>
                </a:cubicBezTo>
                <a:cubicBezTo>
                  <a:pt x="11" y="21"/>
                  <a:pt x="10" y="23"/>
                  <a:pt x="9" y="24"/>
                </a:cubicBezTo>
                <a:cubicBezTo>
                  <a:pt x="8" y="23"/>
                  <a:pt x="6" y="23"/>
                  <a:pt x="4" y="23"/>
                </a:cubicBezTo>
                <a:cubicBezTo>
                  <a:pt x="5" y="23"/>
                  <a:pt x="5" y="21"/>
                  <a:pt x="5" y="21"/>
                </a:cubicBezTo>
                <a:cubicBezTo>
                  <a:pt x="8" y="19"/>
                  <a:pt x="8" y="14"/>
                  <a:pt x="6" y="10"/>
                </a:cubicBezTo>
                <a:cubicBezTo>
                  <a:pt x="5" y="13"/>
                  <a:pt x="4" y="14"/>
                  <a:pt x="2" y="15"/>
                </a:cubicBezTo>
                <a:lnTo>
                  <a:pt x="0" y="15"/>
                </a:lnTo>
                <a:cubicBezTo>
                  <a:pt x="2" y="12"/>
                  <a:pt x="1" y="10"/>
                  <a:pt x="0" y="6"/>
                </a:cubicBezTo>
                <a:cubicBezTo>
                  <a:pt x="2" y="8"/>
                  <a:pt x="4" y="9"/>
                  <a:pt x="6" y="8"/>
                </a:cubicBezTo>
                <a:cubicBezTo>
                  <a:pt x="4" y="6"/>
                  <a:pt x="3" y="2"/>
                  <a:pt x="4" y="0"/>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085" name="Freeform 1885">
            <a:extLst>
              <a:ext uri="{FF2B5EF4-FFF2-40B4-BE49-F238E27FC236}">
                <a16:creationId xmlns:a16="http://schemas.microsoft.com/office/drawing/2014/main" id="{848ABF65-6CE8-453D-82CB-90CA85317E9F}"/>
              </a:ext>
            </a:extLst>
          </p:cNvPr>
          <p:cNvSpPr>
            <a:spLocks/>
          </p:cNvSpPr>
          <p:nvPr/>
        </p:nvSpPr>
        <p:spPr bwMode="auto">
          <a:xfrm>
            <a:off x="377825" y="638175"/>
            <a:ext cx="20638" cy="15875"/>
          </a:xfrm>
          <a:custGeom>
            <a:avLst/>
            <a:gdLst>
              <a:gd name="T0" fmla="*/ 9 w 31"/>
              <a:gd name="T1" fmla="*/ 0 h 22"/>
              <a:gd name="T2" fmla="*/ 9 w 31"/>
              <a:gd name="T3" fmla="*/ 0 h 22"/>
              <a:gd name="T4" fmla="*/ 7 w 31"/>
              <a:gd name="T5" fmla="*/ 10 h 22"/>
              <a:gd name="T6" fmla="*/ 7 w 31"/>
              <a:gd name="T7" fmla="*/ 10 h 22"/>
              <a:gd name="T8" fmla="*/ 7 w 31"/>
              <a:gd name="T9" fmla="*/ 11 h 22"/>
              <a:gd name="T10" fmla="*/ 8 w 31"/>
              <a:gd name="T11" fmla="*/ 11 h 22"/>
              <a:gd name="T12" fmla="*/ 9 w 31"/>
              <a:gd name="T13" fmla="*/ 8 h 22"/>
              <a:gd name="T14" fmla="*/ 11 w 31"/>
              <a:gd name="T15" fmla="*/ 10 h 22"/>
              <a:gd name="T16" fmla="*/ 11 w 31"/>
              <a:gd name="T17" fmla="*/ 11 h 22"/>
              <a:gd name="T18" fmla="*/ 10 w 31"/>
              <a:gd name="T19" fmla="*/ 12 h 22"/>
              <a:gd name="T20" fmla="*/ 11 w 31"/>
              <a:gd name="T21" fmla="*/ 12 h 22"/>
              <a:gd name="T22" fmla="*/ 13 w 31"/>
              <a:gd name="T23" fmla="*/ 10 h 22"/>
              <a:gd name="T24" fmla="*/ 15 w 31"/>
              <a:gd name="T25" fmla="*/ 13 h 22"/>
              <a:gd name="T26" fmla="*/ 15 w 31"/>
              <a:gd name="T27" fmla="*/ 13 h 22"/>
              <a:gd name="T28" fmla="*/ 16 w 31"/>
              <a:gd name="T29" fmla="*/ 13 h 22"/>
              <a:gd name="T30" fmla="*/ 16 w 31"/>
              <a:gd name="T31" fmla="*/ 12 h 22"/>
              <a:gd name="T32" fmla="*/ 16 w 31"/>
              <a:gd name="T33" fmla="*/ 11 h 22"/>
              <a:gd name="T34" fmla="*/ 20 w 31"/>
              <a:gd name="T35" fmla="*/ 14 h 22"/>
              <a:gd name="T36" fmla="*/ 26 w 31"/>
              <a:gd name="T37" fmla="*/ 11 h 22"/>
              <a:gd name="T38" fmla="*/ 30 w 31"/>
              <a:gd name="T39" fmla="*/ 14 h 22"/>
              <a:gd name="T40" fmla="*/ 26 w 31"/>
              <a:gd name="T41" fmla="*/ 21 h 22"/>
              <a:gd name="T42" fmla="*/ 14 w 31"/>
              <a:gd name="T43" fmla="*/ 15 h 22"/>
              <a:gd name="T44" fmla="*/ 7 w 31"/>
              <a:gd name="T45" fmla="*/ 13 h 22"/>
              <a:gd name="T46" fmla="*/ 9 w 31"/>
              <a:gd name="T47"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1" h="22">
                <a:moveTo>
                  <a:pt x="9" y="0"/>
                </a:moveTo>
                <a:lnTo>
                  <a:pt x="9" y="0"/>
                </a:lnTo>
                <a:cubicBezTo>
                  <a:pt x="14" y="4"/>
                  <a:pt x="8" y="6"/>
                  <a:pt x="7" y="10"/>
                </a:cubicBezTo>
                <a:lnTo>
                  <a:pt x="7" y="10"/>
                </a:lnTo>
                <a:lnTo>
                  <a:pt x="7" y="11"/>
                </a:lnTo>
                <a:lnTo>
                  <a:pt x="8" y="11"/>
                </a:lnTo>
                <a:cubicBezTo>
                  <a:pt x="8" y="9"/>
                  <a:pt x="9" y="8"/>
                  <a:pt x="9" y="8"/>
                </a:cubicBezTo>
                <a:cubicBezTo>
                  <a:pt x="9" y="7"/>
                  <a:pt x="11" y="10"/>
                  <a:pt x="11" y="10"/>
                </a:cubicBezTo>
                <a:cubicBezTo>
                  <a:pt x="11" y="10"/>
                  <a:pt x="11" y="10"/>
                  <a:pt x="11" y="11"/>
                </a:cubicBezTo>
                <a:cubicBezTo>
                  <a:pt x="10" y="11"/>
                  <a:pt x="10" y="11"/>
                  <a:pt x="10" y="12"/>
                </a:cubicBezTo>
                <a:lnTo>
                  <a:pt x="11" y="12"/>
                </a:lnTo>
                <a:cubicBezTo>
                  <a:pt x="11" y="11"/>
                  <a:pt x="12" y="11"/>
                  <a:pt x="13" y="10"/>
                </a:cubicBezTo>
                <a:cubicBezTo>
                  <a:pt x="14" y="10"/>
                  <a:pt x="14" y="12"/>
                  <a:pt x="15" y="13"/>
                </a:cubicBezTo>
                <a:lnTo>
                  <a:pt x="15" y="13"/>
                </a:lnTo>
                <a:lnTo>
                  <a:pt x="16" y="13"/>
                </a:lnTo>
                <a:cubicBezTo>
                  <a:pt x="16" y="13"/>
                  <a:pt x="16" y="12"/>
                  <a:pt x="16" y="12"/>
                </a:cubicBezTo>
                <a:lnTo>
                  <a:pt x="16" y="11"/>
                </a:lnTo>
                <a:cubicBezTo>
                  <a:pt x="18" y="11"/>
                  <a:pt x="19" y="13"/>
                  <a:pt x="20" y="14"/>
                </a:cubicBezTo>
                <a:cubicBezTo>
                  <a:pt x="22" y="14"/>
                  <a:pt x="23" y="10"/>
                  <a:pt x="26" y="11"/>
                </a:cubicBezTo>
                <a:cubicBezTo>
                  <a:pt x="26" y="11"/>
                  <a:pt x="29" y="12"/>
                  <a:pt x="30" y="14"/>
                </a:cubicBezTo>
                <a:cubicBezTo>
                  <a:pt x="31" y="19"/>
                  <a:pt x="29" y="20"/>
                  <a:pt x="26" y="21"/>
                </a:cubicBezTo>
                <a:cubicBezTo>
                  <a:pt x="21" y="22"/>
                  <a:pt x="18" y="17"/>
                  <a:pt x="14" y="15"/>
                </a:cubicBezTo>
                <a:cubicBezTo>
                  <a:pt x="12" y="14"/>
                  <a:pt x="9" y="14"/>
                  <a:pt x="7" y="13"/>
                </a:cubicBezTo>
                <a:cubicBezTo>
                  <a:pt x="0" y="10"/>
                  <a:pt x="7" y="3"/>
                  <a:pt x="9" y="0"/>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086" name="Freeform 1886">
            <a:extLst>
              <a:ext uri="{FF2B5EF4-FFF2-40B4-BE49-F238E27FC236}">
                <a16:creationId xmlns:a16="http://schemas.microsoft.com/office/drawing/2014/main" id="{4485BD52-16D4-431B-9418-FF1443E0F084}"/>
              </a:ext>
            </a:extLst>
          </p:cNvPr>
          <p:cNvSpPr>
            <a:spLocks/>
          </p:cNvSpPr>
          <p:nvPr/>
        </p:nvSpPr>
        <p:spPr bwMode="auto">
          <a:xfrm>
            <a:off x="396875" y="625475"/>
            <a:ext cx="3175" cy="4763"/>
          </a:xfrm>
          <a:custGeom>
            <a:avLst/>
            <a:gdLst>
              <a:gd name="T0" fmla="*/ 5 w 5"/>
              <a:gd name="T1" fmla="*/ 1 h 5"/>
              <a:gd name="T2" fmla="*/ 5 w 5"/>
              <a:gd name="T3" fmla="*/ 1 h 5"/>
              <a:gd name="T4" fmla="*/ 2 w 5"/>
              <a:gd name="T5" fmla="*/ 5 h 5"/>
              <a:gd name="T6" fmla="*/ 0 w 5"/>
              <a:gd name="T7" fmla="*/ 2 h 5"/>
              <a:gd name="T8" fmla="*/ 5 w 5"/>
              <a:gd name="T9" fmla="*/ 1 h 5"/>
            </a:gdLst>
            <a:ahLst/>
            <a:cxnLst>
              <a:cxn ang="0">
                <a:pos x="T0" y="T1"/>
              </a:cxn>
              <a:cxn ang="0">
                <a:pos x="T2" y="T3"/>
              </a:cxn>
              <a:cxn ang="0">
                <a:pos x="T4" y="T5"/>
              </a:cxn>
              <a:cxn ang="0">
                <a:pos x="T6" y="T7"/>
              </a:cxn>
              <a:cxn ang="0">
                <a:pos x="T8" y="T9"/>
              </a:cxn>
            </a:cxnLst>
            <a:rect l="0" t="0" r="r" b="b"/>
            <a:pathLst>
              <a:path w="5" h="5">
                <a:moveTo>
                  <a:pt x="5" y="1"/>
                </a:moveTo>
                <a:lnTo>
                  <a:pt x="5" y="1"/>
                </a:lnTo>
                <a:cubicBezTo>
                  <a:pt x="4" y="3"/>
                  <a:pt x="3" y="4"/>
                  <a:pt x="2" y="5"/>
                </a:cubicBezTo>
                <a:cubicBezTo>
                  <a:pt x="2" y="5"/>
                  <a:pt x="1" y="3"/>
                  <a:pt x="0" y="2"/>
                </a:cubicBezTo>
                <a:cubicBezTo>
                  <a:pt x="2" y="0"/>
                  <a:pt x="3" y="0"/>
                  <a:pt x="5" y="1"/>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087" name="Freeform 1887">
            <a:extLst>
              <a:ext uri="{FF2B5EF4-FFF2-40B4-BE49-F238E27FC236}">
                <a16:creationId xmlns:a16="http://schemas.microsoft.com/office/drawing/2014/main" id="{8F16ECF4-1F21-485F-9981-24EF54E247A6}"/>
              </a:ext>
            </a:extLst>
          </p:cNvPr>
          <p:cNvSpPr>
            <a:spLocks/>
          </p:cNvSpPr>
          <p:nvPr/>
        </p:nvSpPr>
        <p:spPr bwMode="auto">
          <a:xfrm>
            <a:off x="384175" y="623888"/>
            <a:ext cx="11113" cy="22225"/>
          </a:xfrm>
          <a:custGeom>
            <a:avLst/>
            <a:gdLst>
              <a:gd name="T0" fmla="*/ 10 w 16"/>
              <a:gd name="T1" fmla="*/ 0 h 31"/>
              <a:gd name="T2" fmla="*/ 10 w 16"/>
              <a:gd name="T3" fmla="*/ 0 h 31"/>
              <a:gd name="T4" fmla="*/ 16 w 16"/>
              <a:gd name="T5" fmla="*/ 11 h 31"/>
              <a:gd name="T6" fmla="*/ 12 w 16"/>
              <a:gd name="T7" fmla="*/ 15 h 31"/>
              <a:gd name="T8" fmla="*/ 15 w 16"/>
              <a:gd name="T9" fmla="*/ 28 h 31"/>
              <a:gd name="T10" fmla="*/ 9 w 16"/>
              <a:gd name="T11" fmla="*/ 30 h 31"/>
              <a:gd name="T12" fmla="*/ 0 w 16"/>
              <a:gd name="T13" fmla="*/ 5 h 31"/>
              <a:gd name="T14" fmla="*/ 10 w 16"/>
              <a:gd name="T15" fmla="*/ 0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31">
                <a:moveTo>
                  <a:pt x="10" y="0"/>
                </a:moveTo>
                <a:lnTo>
                  <a:pt x="10" y="0"/>
                </a:lnTo>
                <a:cubicBezTo>
                  <a:pt x="13" y="4"/>
                  <a:pt x="14" y="8"/>
                  <a:pt x="16" y="11"/>
                </a:cubicBezTo>
                <a:cubicBezTo>
                  <a:pt x="16" y="11"/>
                  <a:pt x="13" y="14"/>
                  <a:pt x="12" y="15"/>
                </a:cubicBezTo>
                <a:cubicBezTo>
                  <a:pt x="10" y="20"/>
                  <a:pt x="12" y="25"/>
                  <a:pt x="15" y="28"/>
                </a:cubicBezTo>
                <a:cubicBezTo>
                  <a:pt x="15" y="28"/>
                  <a:pt x="11" y="31"/>
                  <a:pt x="9" y="30"/>
                </a:cubicBezTo>
                <a:cubicBezTo>
                  <a:pt x="6" y="29"/>
                  <a:pt x="0" y="9"/>
                  <a:pt x="0" y="5"/>
                </a:cubicBezTo>
                <a:cubicBezTo>
                  <a:pt x="4" y="4"/>
                  <a:pt x="7" y="3"/>
                  <a:pt x="10" y="0"/>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088" name="Freeform 1888">
            <a:extLst>
              <a:ext uri="{FF2B5EF4-FFF2-40B4-BE49-F238E27FC236}">
                <a16:creationId xmlns:a16="http://schemas.microsoft.com/office/drawing/2014/main" id="{9C9F45A0-7D9B-49FF-9A9F-97BB7468CB77}"/>
              </a:ext>
            </a:extLst>
          </p:cNvPr>
          <p:cNvSpPr>
            <a:spLocks/>
          </p:cNvSpPr>
          <p:nvPr/>
        </p:nvSpPr>
        <p:spPr bwMode="auto">
          <a:xfrm>
            <a:off x="393700" y="619125"/>
            <a:ext cx="85725" cy="38100"/>
          </a:xfrm>
          <a:custGeom>
            <a:avLst/>
            <a:gdLst>
              <a:gd name="T0" fmla="*/ 110 w 119"/>
              <a:gd name="T1" fmla="*/ 6 h 52"/>
              <a:gd name="T2" fmla="*/ 110 w 119"/>
              <a:gd name="T3" fmla="*/ 6 h 52"/>
              <a:gd name="T4" fmla="*/ 112 w 119"/>
              <a:gd name="T5" fmla="*/ 13 h 52"/>
              <a:gd name="T6" fmla="*/ 117 w 119"/>
              <a:gd name="T7" fmla="*/ 20 h 52"/>
              <a:gd name="T8" fmla="*/ 113 w 119"/>
              <a:gd name="T9" fmla="*/ 26 h 52"/>
              <a:gd name="T10" fmla="*/ 89 w 119"/>
              <a:gd name="T11" fmla="*/ 25 h 52"/>
              <a:gd name="T12" fmla="*/ 83 w 119"/>
              <a:gd name="T13" fmla="*/ 25 h 52"/>
              <a:gd name="T14" fmla="*/ 81 w 119"/>
              <a:gd name="T15" fmla="*/ 21 h 52"/>
              <a:gd name="T16" fmla="*/ 77 w 119"/>
              <a:gd name="T17" fmla="*/ 27 h 52"/>
              <a:gd name="T18" fmla="*/ 75 w 119"/>
              <a:gd name="T19" fmla="*/ 22 h 52"/>
              <a:gd name="T20" fmla="*/ 71 w 119"/>
              <a:gd name="T21" fmla="*/ 28 h 52"/>
              <a:gd name="T22" fmla="*/ 70 w 119"/>
              <a:gd name="T23" fmla="*/ 23 h 52"/>
              <a:gd name="T24" fmla="*/ 66 w 119"/>
              <a:gd name="T25" fmla="*/ 30 h 52"/>
              <a:gd name="T26" fmla="*/ 64 w 119"/>
              <a:gd name="T27" fmla="*/ 25 h 52"/>
              <a:gd name="T28" fmla="*/ 60 w 119"/>
              <a:gd name="T29" fmla="*/ 32 h 52"/>
              <a:gd name="T30" fmla="*/ 58 w 119"/>
              <a:gd name="T31" fmla="*/ 27 h 52"/>
              <a:gd name="T32" fmla="*/ 55 w 119"/>
              <a:gd name="T33" fmla="*/ 34 h 52"/>
              <a:gd name="T34" fmla="*/ 53 w 119"/>
              <a:gd name="T35" fmla="*/ 30 h 52"/>
              <a:gd name="T36" fmla="*/ 49 w 119"/>
              <a:gd name="T37" fmla="*/ 37 h 52"/>
              <a:gd name="T38" fmla="*/ 48 w 119"/>
              <a:gd name="T39" fmla="*/ 32 h 52"/>
              <a:gd name="T40" fmla="*/ 43 w 119"/>
              <a:gd name="T41" fmla="*/ 42 h 52"/>
              <a:gd name="T42" fmla="*/ 26 w 119"/>
              <a:gd name="T43" fmla="*/ 52 h 52"/>
              <a:gd name="T44" fmla="*/ 21 w 119"/>
              <a:gd name="T45" fmla="*/ 39 h 52"/>
              <a:gd name="T46" fmla="*/ 31 w 119"/>
              <a:gd name="T47" fmla="*/ 39 h 52"/>
              <a:gd name="T48" fmla="*/ 39 w 119"/>
              <a:gd name="T49" fmla="*/ 35 h 52"/>
              <a:gd name="T50" fmla="*/ 31 w 119"/>
              <a:gd name="T51" fmla="*/ 37 h 52"/>
              <a:gd name="T52" fmla="*/ 15 w 119"/>
              <a:gd name="T53" fmla="*/ 29 h 52"/>
              <a:gd name="T54" fmla="*/ 16 w 119"/>
              <a:gd name="T55" fmla="*/ 28 h 52"/>
              <a:gd name="T56" fmla="*/ 27 w 119"/>
              <a:gd name="T57" fmla="*/ 31 h 52"/>
              <a:gd name="T58" fmla="*/ 16 w 119"/>
              <a:gd name="T59" fmla="*/ 23 h 52"/>
              <a:gd name="T60" fmla="*/ 15 w 119"/>
              <a:gd name="T61" fmla="*/ 17 h 52"/>
              <a:gd name="T62" fmla="*/ 15 w 119"/>
              <a:gd name="T63" fmla="*/ 22 h 52"/>
              <a:gd name="T64" fmla="*/ 10 w 119"/>
              <a:gd name="T65" fmla="*/ 18 h 52"/>
              <a:gd name="T66" fmla="*/ 10 w 119"/>
              <a:gd name="T67" fmla="*/ 20 h 52"/>
              <a:gd name="T68" fmla="*/ 7 w 119"/>
              <a:gd name="T69" fmla="*/ 20 h 52"/>
              <a:gd name="T70" fmla="*/ 11 w 119"/>
              <a:gd name="T71" fmla="*/ 23 h 52"/>
              <a:gd name="T72" fmla="*/ 2 w 119"/>
              <a:gd name="T73" fmla="*/ 29 h 52"/>
              <a:gd name="T74" fmla="*/ 2 w 119"/>
              <a:gd name="T75" fmla="*/ 20 h 52"/>
              <a:gd name="T76" fmla="*/ 11 w 119"/>
              <a:gd name="T77" fmla="*/ 11 h 52"/>
              <a:gd name="T78" fmla="*/ 19 w 119"/>
              <a:gd name="T79" fmla="*/ 13 h 52"/>
              <a:gd name="T80" fmla="*/ 36 w 119"/>
              <a:gd name="T81" fmla="*/ 27 h 52"/>
              <a:gd name="T82" fmla="*/ 63 w 119"/>
              <a:gd name="T83" fmla="*/ 21 h 52"/>
              <a:gd name="T84" fmla="*/ 69 w 119"/>
              <a:gd name="T85" fmla="*/ 22 h 52"/>
              <a:gd name="T86" fmla="*/ 69 w 119"/>
              <a:gd name="T87" fmla="*/ 19 h 52"/>
              <a:gd name="T88" fmla="*/ 73 w 119"/>
              <a:gd name="T89" fmla="*/ 19 h 52"/>
              <a:gd name="T90" fmla="*/ 74 w 119"/>
              <a:gd name="T91" fmla="*/ 17 h 52"/>
              <a:gd name="T92" fmla="*/ 78 w 119"/>
              <a:gd name="T93" fmla="*/ 17 h 52"/>
              <a:gd name="T94" fmla="*/ 79 w 119"/>
              <a:gd name="T95" fmla="*/ 14 h 52"/>
              <a:gd name="T96" fmla="*/ 82 w 119"/>
              <a:gd name="T97" fmla="*/ 12 h 52"/>
              <a:gd name="T98" fmla="*/ 95 w 119"/>
              <a:gd name="T99" fmla="*/ 0 h 52"/>
              <a:gd name="T100" fmla="*/ 100 w 119"/>
              <a:gd name="T101" fmla="*/ 11 h 52"/>
              <a:gd name="T102" fmla="*/ 105 w 119"/>
              <a:gd name="T103" fmla="*/ 3 h 52"/>
              <a:gd name="T104" fmla="*/ 110 w 119"/>
              <a:gd name="T105" fmla="*/ 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9" h="52">
                <a:moveTo>
                  <a:pt x="110" y="6"/>
                </a:moveTo>
                <a:lnTo>
                  <a:pt x="110" y="6"/>
                </a:lnTo>
                <a:cubicBezTo>
                  <a:pt x="111" y="8"/>
                  <a:pt x="112" y="11"/>
                  <a:pt x="112" y="13"/>
                </a:cubicBezTo>
                <a:cubicBezTo>
                  <a:pt x="113" y="15"/>
                  <a:pt x="116" y="19"/>
                  <a:pt x="117" y="20"/>
                </a:cubicBezTo>
                <a:cubicBezTo>
                  <a:pt x="119" y="23"/>
                  <a:pt x="117" y="26"/>
                  <a:pt x="113" y="26"/>
                </a:cubicBezTo>
                <a:cubicBezTo>
                  <a:pt x="101" y="26"/>
                  <a:pt x="97" y="25"/>
                  <a:pt x="89" y="25"/>
                </a:cubicBezTo>
                <a:cubicBezTo>
                  <a:pt x="87" y="26"/>
                  <a:pt x="83" y="25"/>
                  <a:pt x="83" y="25"/>
                </a:cubicBezTo>
                <a:cubicBezTo>
                  <a:pt x="83" y="24"/>
                  <a:pt x="83" y="22"/>
                  <a:pt x="81" y="21"/>
                </a:cubicBezTo>
                <a:cubicBezTo>
                  <a:pt x="82" y="24"/>
                  <a:pt x="80" y="27"/>
                  <a:pt x="77" y="27"/>
                </a:cubicBezTo>
                <a:cubicBezTo>
                  <a:pt x="77" y="27"/>
                  <a:pt x="78" y="24"/>
                  <a:pt x="75" y="22"/>
                </a:cubicBezTo>
                <a:cubicBezTo>
                  <a:pt x="76" y="25"/>
                  <a:pt x="74" y="28"/>
                  <a:pt x="71" y="28"/>
                </a:cubicBezTo>
                <a:cubicBezTo>
                  <a:pt x="72" y="26"/>
                  <a:pt x="71" y="24"/>
                  <a:pt x="70" y="23"/>
                </a:cubicBezTo>
                <a:cubicBezTo>
                  <a:pt x="70" y="27"/>
                  <a:pt x="69" y="29"/>
                  <a:pt x="66" y="30"/>
                </a:cubicBezTo>
                <a:cubicBezTo>
                  <a:pt x="66" y="28"/>
                  <a:pt x="65" y="26"/>
                  <a:pt x="64" y="25"/>
                </a:cubicBezTo>
                <a:cubicBezTo>
                  <a:pt x="65" y="28"/>
                  <a:pt x="63" y="32"/>
                  <a:pt x="60" y="32"/>
                </a:cubicBezTo>
                <a:cubicBezTo>
                  <a:pt x="60" y="31"/>
                  <a:pt x="60" y="29"/>
                  <a:pt x="58" y="27"/>
                </a:cubicBezTo>
                <a:cubicBezTo>
                  <a:pt x="59" y="33"/>
                  <a:pt x="57" y="34"/>
                  <a:pt x="55" y="34"/>
                </a:cubicBezTo>
                <a:cubicBezTo>
                  <a:pt x="55" y="32"/>
                  <a:pt x="54" y="31"/>
                  <a:pt x="53" y="30"/>
                </a:cubicBezTo>
                <a:cubicBezTo>
                  <a:pt x="54" y="33"/>
                  <a:pt x="53" y="37"/>
                  <a:pt x="49" y="37"/>
                </a:cubicBezTo>
                <a:cubicBezTo>
                  <a:pt x="49" y="37"/>
                  <a:pt x="50" y="34"/>
                  <a:pt x="48" y="32"/>
                </a:cubicBezTo>
                <a:cubicBezTo>
                  <a:pt x="48" y="36"/>
                  <a:pt x="46" y="39"/>
                  <a:pt x="43" y="42"/>
                </a:cubicBezTo>
                <a:cubicBezTo>
                  <a:pt x="37" y="46"/>
                  <a:pt x="32" y="49"/>
                  <a:pt x="26" y="52"/>
                </a:cubicBezTo>
                <a:cubicBezTo>
                  <a:pt x="24" y="48"/>
                  <a:pt x="23" y="43"/>
                  <a:pt x="21" y="39"/>
                </a:cubicBezTo>
                <a:cubicBezTo>
                  <a:pt x="25" y="39"/>
                  <a:pt x="28" y="40"/>
                  <a:pt x="31" y="39"/>
                </a:cubicBezTo>
                <a:cubicBezTo>
                  <a:pt x="34" y="39"/>
                  <a:pt x="39" y="37"/>
                  <a:pt x="39" y="35"/>
                </a:cubicBezTo>
                <a:cubicBezTo>
                  <a:pt x="36" y="37"/>
                  <a:pt x="32" y="37"/>
                  <a:pt x="31" y="37"/>
                </a:cubicBezTo>
                <a:cubicBezTo>
                  <a:pt x="23" y="37"/>
                  <a:pt x="18" y="35"/>
                  <a:pt x="15" y="29"/>
                </a:cubicBezTo>
                <a:cubicBezTo>
                  <a:pt x="15" y="29"/>
                  <a:pt x="15" y="28"/>
                  <a:pt x="16" y="28"/>
                </a:cubicBezTo>
                <a:cubicBezTo>
                  <a:pt x="18" y="31"/>
                  <a:pt x="23" y="33"/>
                  <a:pt x="27" y="31"/>
                </a:cubicBezTo>
                <a:cubicBezTo>
                  <a:pt x="23" y="31"/>
                  <a:pt x="16" y="28"/>
                  <a:pt x="16" y="23"/>
                </a:cubicBezTo>
                <a:cubicBezTo>
                  <a:pt x="17" y="21"/>
                  <a:pt x="18" y="18"/>
                  <a:pt x="15" y="17"/>
                </a:cubicBezTo>
                <a:cubicBezTo>
                  <a:pt x="16" y="19"/>
                  <a:pt x="16" y="19"/>
                  <a:pt x="15" y="22"/>
                </a:cubicBezTo>
                <a:cubicBezTo>
                  <a:pt x="13" y="20"/>
                  <a:pt x="12" y="18"/>
                  <a:pt x="10" y="18"/>
                </a:cubicBezTo>
                <a:cubicBezTo>
                  <a:pt x="10" y="19"/>
                  <a:pt x="10" y="19"/>
                  <a:pt x="10" y="20"/>
                </a:cubicBezTo>
                <a:cubicBezTo>
                  <a:pt x="9" y="20"/>
                  <a:pt x="8" y="20"/>
                  <a:pt x="7" y="20"/>
                </a:cubicBezTo>
                <a:cubicBezTo>
                  <a:pt x="7" y="21"/>
                  <a:pt x="11" y="21"/>
                  <a:pt x="11" y="23"/>
                </a:cubicBezTo>
                <a:cubicBezTo>
                  <a:pt x="14" y="30"/>
                  <a:pt x="6" y="33"/>
                  <a:pt x="2" y="29"/>
                </a:cubicBezTo>
                <a:cubicBezTo>
                  <a:pt x="0" y="26"/>
                  <a:pt x="0" y="22"/>
                  <a:pt x="2" y="20"/>
                </a:cubicBezTo>
                <a:cubicBezTo>
                  <a:pt x="7" y="16"/>
                  <a:pt x="8" y="14"/>
                  <a:pt x="11" y="11"/>
                </a:cubicBezTo>
                <a:cubicBezTo>
                  <a:pt x="14" y="7"/>
                  <a:pt x="18" y="10"/>
                  <a:pt x="19" y="13"/>
                </a:cubicBezTo>
                <a:cubicBezTo>
                  <a:pt x="23" y="22"/>
                  <a:pt x="29" y="26"/>
                  <a:pt x="36" y="27"/>
                </a:cubicBezTo>
                <a:cubicBezTo>
                  <a:pt x="44" y="29"/>
                  <a:pt x="53" y="25"/>
                  <a:pt x="63" y="21"/>
                </a:cubicBezTo>
                <a:cubicBezTo>
                  <a:pt x="67" y="20"/>
                  <a:pt x="68" y="19"/>
                  <a:pt x="69" y="22"/>
                </a:cubicBezTo>
                <a:cubicBezTo>
                  <a:pt x="70" y="20"/>
                  <a:pt x="69" y="19"/>
                  <a:pt x="69" y="19"/>
                </a:cubicBezTo>
                <a:cubicBezTo>
                  <a:pt x="70" y="17"/>
                  <a:pt x="73" y="17"/>
                  <a:pt x="73" y="19"/>
                </a:cubicBezTo>
                <a:cubicBezTo>
                  <a:pt x="74" y="18"/>
                  <a:pt x="74" y="17"/>
                  <a:pt x="74" y="17"/>
                </a:cubicBezTo>
                <a:cubicBezTo>
                  <a:pt x="76" y="14"/>
                  <a:pt x="78" y="16"/>
                  <a:pt x="78" y="17"/>
                </a:cubicBezTo>
                <a:cubicBezTo>
                  <a:pt x="80" y="16"/>
                  <a:pt x="79" y="14"/>
                  <a:pt x="79" y="14"/>
                </a:cubicBezTo>
                <a:cubicBezTo>
                  <a:pt x="80" y="13"/>
                  <a:pt x="81" y="13"/>
                  <a:pt x="82" y="12"/>
                </a:cubicBezTo>
                <a:cubicBezTo>
                  <a:pt x="88" y="12"/>
                  <a:pt x="93" y="8"/>
                  <a:pt x="95" y="0"/>
                </a:cubicBezTo>
                <a:cubicBezTo>
                  <a:pt x="98" y="4"/>
                  <a:pt x="99" y="5"/>
                  <a:pt x="100" y="11"/>
                </a:cubicBezTo>
                <a:cubicBezTo>
                  <a:pt x="103" y="9"/>
                  <a:pt x="104" y="7"/>
                  <a:pt x="105" y="3"/>
                </a:cubicBezTo>
                <a:cubicBezTo>
                  <a:pt x="106" y="4"/>
                  <a:pt x="108" y="5"/>
                  <a:pt x="110" y="6"/>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089" name="Freeform 1889">
            <a:extLst>
              <a:ext uri="{FF2B5EF4-FFF2-40B4-BE49-F238E27FC236}">
                <a16:creationId xmlns:a16="http://schemas.microsoft.com/office/drawing/2014/main" id="{1F960942-14AB-4E7F-BD91-8761AC5690B1}"/>
              </a:ext>
            </a:extLst>
          </p:cNvPr>
          <p:cNvSpPr>
            <a:spLocks/>
          </p:cNvSpPr>
          <p:nvPr/>
        </p:nvSpPr>
        <p:spPr bwMode="auto">
          <a:xfrm>
            <a:off x="379413" y="615950"/>
            <a:ext cx="12700" cy="7938"/>
          </a:xfrm>
          <a:custGeom>
            <a:avLst/>
            <a:gdLst>
              <a:gd name="T0" fmla="*/ 0 w 17"/>
              <a:gd name="T1" fmla="*/ 6 h 11"/>
              <a:gd name="T2" fmla="*/ 0 w 17"/>
              <a:gd name="T3" fmla="*/ 6 h 11"/>
              <a:gd name="T4" fmla="*/ 9 w 17"/>
              <a:gd name="T5" fmla="*/ 6 h 11"/>
              <a:gd name="T6" fmla="*/ 15 w 17"/>
              <a:gd name="T7" fmla="*/ 0 h 11"/>
              <a:gd name="T8" fmla="*/ 10 w 17"/>
              <a:gd name="T9" fmla="*/ 9 h 11"/>
              <a:gd name="T10" fmla="*/ 0 w 17"/>
              <a:gd name="T11" fmla="*/ 6 h 11"/>
            </a:gdLst>
            <a:ahLst/>
            <a:cxnLst>
              <a:cxn ang="0">
                <a:pos x="T0" y="T1"/>
              </a:cxn>
              <a:cxn ang="0">
                <a:pos x="T2" y="T3"/>
              </a:cxn>
              <a:cxn ang="0">
                <a:pos x="T4" y="T5"/>
              </a:cxn>
              <a:cxn ang="0">
                <a:pos x="T6" y="T7"/>
              </a:cxn>
              <a:cxn ang="0">
                <a:pos x="T8" y="T9"/>
              </a:cxn>
              <a:cxn ang="0">
                <a:pos x="T10" y="T11"/>
              </a:cxn>
            </a:cxnLst>
            <a:rect l="0" t="0" r="r" b="b"/>
            <a:pathLst>
              <a:path w="17" h="11">
                <a:moveTo>
                  <a:pt x="0" y="6"/>
                </a:moveTo>
                <a:lnTo>
                  <a:pt x="0" y="6"/>
                </a:lnTo>
                <a:cubicBezTo>
                  <a:pt x="1" y="7"/>
                  <a:pt x="6" y="8"/>
                  <a:pt x="9" y="6"/>
                </a:cubicBezTo>
                <a:cubicBezTo>
                  <a:pt x="13" y="5"/>
                  <a:pt x="15" y="2"/>
                  <a:pt x="15" y="0"/>
                </a:cubicBezTo>
                <a:cubicBezTo>
                  <a:pt x="17" y="3"/>
                  <a:pt x="14" y="7"/>
                  <a:pt x="10" y="9"/>
                </a:cubicBezTo>
                <a:cubicBezTo>
                  <a:pt x="7" y="11"/>
                  <a:pt x="1" y="11"/>
                  <a:pt x="0" y="6"/>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090" name="Freeform 1890">
            <a:extLst>
              <a:ext uri="{FF2B5EF4-FFF2-40B4-BE49-F238E27FC236}">
                <a16:creationId xmlns:a16="http://schemas.microsoft.com/office/drawing/2014/main" id="{831C66AA-8014-4304-B64A-033ABD39FA46}"/>
              </a:ext>
            </a:extLst>
          </p:cNvPr>
          <p:cNvSpPr>
            <a:spLocks/>
          </p:cNvSpPr>
          <p:nvPr/>
        </p:nvSpPr>
        <p:spPr bwMode="auto">
          <a:xfrm>
            <a:off x="377825" y="604838"/>
            <a:ext cx="11113" cy="15875"/>
          </a:xfrm>
          <a:custGeom>
            <a:avLst/>
            <a:gdLst>
              <a:gd name="T0" fmla="*/ 8 w 17"/>
              <a:gd name="T1" fmla="*/ 0 h 21"/>
              <a:gd name="T2" fmla="*/ 8 w 17"/>
              <a:gd name="T3" fmla="*/ 0 h 21"/>
              <a:gd name="T4" fmla="*/ 14 w 17"/>
              <a:gd name="T5" fmla="*/ 8 h 21"/>
              <a:gd name="T6" fmla="*/ 12 w 17"/>
              <a:gd name="T7" fmla="*/ 19 h 21"/>
              <a:gd name="T8" fmla="*/ 1 w 17"/>
              <a:gd name="T9" fmla="*/ 14 h 21"/>
              <a:gd name="T10" fmla="*/ 0 w 17"/>
              <a:gd name="T11" fmla="*/ 3 h 21"/>
              <a:gd name="T12" fmla="*/ 6 w 17"/>
              <a:gd name="T13" fmla="*/ 7 h 21"/>
              <a:gd name="T14" fmla="*/ 8 w 17"/>
              <a:gd name="T15" fmla="*/ 0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21">
                <a:moveTo>
                  <a:pt x="8" y="0"/>
                </a:moveTo>
                <a:lnTo>
                  <a:pt x="8" y="0"/>
                </a:lnTo>
                <a:cubicBezTo>
                  <a:pt x="9" y="4"/>
                  <a:pt x="12" y="5"/>
                  <a:pt x="14" y="8"/>
                </a:cubicBezTo>
                <a:cubicBezTo>
                  <a:pt x="17" y="12"/>
                  <a:pt x="16" y="17"/>
                  <a:pt x="12" y="19"/>
                </a:cubicBezTo>
                <a:cubicBezTo>
                  <a:pt x="8" y="21"/>
                  <a:pt x="3" y="19"/>
                  <a:pt x="1" y="14"/>
                </a:cubicBezTo>
                <a:cubicBezTo>
                  <a:pt x="0" y="11"/>
                  <a:pt x="3" y="8"/>
                  <a:pt x="0" y="3"/>
                </a:cubicBezTo>
                <a:cubicBezTo>
                  <a:pt x="2" y="6"/>
                  <a:pt x="5" y="7"/>
                  <a:pt x="6" y="7"/>
                </a:cubicBezTo>
                <a:cubicBezTo>
                  <a:pt x="7" y="6"/>
                  <a:pt x="8" y="2"/>
                  <a:pt x="8" y="0"/>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091" name="Freeform 1891">
            <a:extLst>
              <a:ext uri="{FF2B5EF4-FFF2-40B4-BE49-F238E27FC236}">
                <a16:creationId xmlns:a16="http://schemas.microsoft.com/office/drawing/2014/main" id="{79A238A1-7018-47E7-A717-6F5F9C444C82}"/>
              </a:ext>
            </a:extLst>
          </p:cNvPr>
          <p:cNvSpPr>
            <a:spLocks/>
          </p:cNvSpPr>
          <p:nvPr/>
        </p:nvSpPr>
        <p:spPr bwMode="auto">
          <a:xfrm>
            <a:off x="377825" y="604838"/>
            <a:ext cx="3175" cy="3175"/>
          </a:xfrm>
          <a:custGeom>
            <a:avLst/>
            <a:gdLst>
              <a:gd name="T0" fmla="*/ 4 w 4"/>
              <a:gd name="T1" fmla="*/ 0 h 3"/>
              <a:gd name="T2" fmla="*/ 4 w 4"/>
              <a:gd name="T3" fmla="*/ 0 h 3"/>
              <a:gd name="T4" fmla="*/ 4 w 4"/>
              <a:gd name="T5" fmla="*/ 3 h 3"/>
              <a:gd name="T6" fmla="*/ 0 w 4"/>
              <a:gd name="T7" fmla="*/ 1 h 3"/>
              <a:gd name="T8" fmla="*/ 4 w 4"/>
              <a:gd name="T9" fmla="*/ 0 h 3"/>
            </a:gdLst>
            <a:ahLst/>
            <a:cxnLst>
              <a:cxn ang="0">
                <a:pos x="T0" y="T1"/>
              </a:cxn>
              <a:cxn ang="0">
                <a:pos x="T2" y="T3"/>
              </a:cxn>
              <a:cxn ang="0">
                <a:pos x="T4" y="T5"/>
              </a:cxn>
              <a:cxn ang="0">
                <a:pos x="T6" y="T7"/>
              </a:cxn>
              <a:cxn ang="0">
                <a:pos x="T8" y="T9"/>
              </a:cxn>
            </a:cxnLst>
            <a:rect l="0" t="0" r="r" b="b"/>
            <a:pathLst>
              <a:path w="4" h="3">
                <a:moveTo>
                  <a:pt x="4" y="0"/>
                </a:moveTo>
                <a:lnTo>
                  <a:pt x="4" y="0"/>
                </a:lnTo>
                <a:cubicBezTo>
                  <a:pt x="4" y="1"/>
                  <a:pt x="4" y="2"/>
                  <a:pt x="4" y="3"/>
                </a:cubicBezTo>
                <a:cubicBezTo>
                  <a:pt x="2" y="3"/>
                  <a:pt x="1" y="2"/>
                  <a:pt x="0" y="1"/>
                </a:cubicBezTo>
                <a:cubicBezTo>
                  <a:pt x="2" y="1"/>
                  <a:pt x="3" y="0"/>
                  <a:pt x="4" y="0"/>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092" name="Freeform 1892">
            <a:extLst>
              <a:ext uri="{FF2B5EF4-FFF2-40B4-BE49-F238E27FC236}">
                <a16:creationId xmlns:a16="http://schemas.microsoft.com/office/drawing/2014/main" id="{E1E7F8B2-F3EA-47D3-B315-E581D9D06E78}"/>
              </a:ext>
            </a:extLst>
          </p:cNvPr>
          <p:cNvSpPr>
            <a:spLocks/>
          </p:cNvSpPr>
          <p:nvPr/>
        </p:nvSpPr>
        <p:spPr bwMode="auto">
          <a:xfrm>
            <a:off x="347663" y="534988"/>
            <a:ext cx="31750" cy="66675"/>
          </a:xfrm>
          <a:custGeom>
            <a:avLst/>
            <a:gdLst>
              <a:gd name="T0" fmla="*/ 0 w 46"/>
              <a:gd name="T1" fmla="*/ 1 h 93"/>
              <a:gd name="T2" fmla="*/ 0 w 46"/>
              <a:gd name="T3" fmla="*/ 1 h 93"/>
              <a:gd name="T4" fmla="*/ 3 w 46"/>
              <a:gd name="T5" fmla="*/ 0 h 93"/>
              <a:gd name="T6" fmla="*/ 45 w 46"/>
              <a:gd name="T7" fmla="*/ 87 h 93"/>
              <a:gd name="T8" fmla="*/ 43 w 46"/>
              <a:gd name="T9" fmla="*/ 92 h 93"/>
              <a:gd name="T10" fmla="*/ 37 w 46"/>
              <a:gd name="T11" fmla="*/ 90 h 93"/>
              <a:gd name="T12" fmla="*/ 0 w 46"/>
              <a:gd name="T13" fmla="*/ 1 h 93"/>
            </a:gdLst>
            <a:ahLst/>
            <a:cxnLst>
              <a:cxn ang="0">
                <a:pos x="T0" y="T1"/>
              </a:cxn>
              <a:cxn ang="0">
                <a:pos x="T2" y="T3"/>
              </a:cxn>
              <a:cxn ang="0">
                <a:pos x="T4" y="T5"/>
              </a:cxn>
              <a:cxn ang="0">
                <a:pos x="T6" y="T7"/>
              </a:cxn>
              <a:cxn ang="0">
                <a:pos x="T8" y="T9"/>
              </a:cxn>
              <a:cxn ang="0">
                <a:pos x="T10" y="T11"/>
              </a:cxn>
              <a:cxn ang="0">
                <a:pos x="T12" y="T13"/>
              </a:cxn>
            </a:cxnLst>
            <a:rect l="0" t="0" r="r" b="b"/>
            <a:pathLst>
              <a:path w="46" h="93">
                <a:moveTo>
                  <a:pt x="0" y="1"/>
                </a:moveTo>
                <a:lnTo>
                  <a:pt x="0" y="1"/>
                </a:lnTo>
                <a:lnTo>
                  <a:pt x="3" y="0"/>
                </a:lnTo>
                <a:lnTo>
                  <a:pt x="45" y="87"/>
                </a:lnTo>
                <a:cubicBezTo>
                  <a:pt x="46" y="89"/>
                  <a:pt x="45" y="91"/>
                  <a:pt x="43" y="92"/>
                </a:cubicBezTo>
                <a:cubicBezTo>
                  <a:pt x="41" y="93"/>
                  <a:pt x="38" y="92"/>
                  <a:pt x="37" y="90"/>
                </a:cubicBezTo>
                <a:lnTo>
                  <a:pt x="0" y="1"/>
                </a:ln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093" name="Freeform 1893">
            <a:extLst>
              <a:ext uri="{FF2B5EF4-FFF2-40B4-BE49-F238E27FC236}">
                <a16:creationId xmlns:a16="http://schemas.microsoft.com/office/drawing/2014/main" id="{5457E571-5C17-4670-813A-D26A7FDE937D}"/>
              </a:ext>
            </a:extLst>
          </p:cNvPr>
          <p:cNvSpPr>
            <a:spLocks/>
          </p:cNvSpPr>
          <p:nvPr/>
        </p:nvSpPr>
        <p:spPr bwMode="auto">
          <a:xfrm>
            <a:off x="411163" y="679450"/>
            <a:ext cx="4762" cy="1588"/>
          </a:xfrm>
          <a:custGeom>
            <a:avLst/>
            <a:gdLst>
              <a:gd name="T0" fmla="*/ 5 w 5"/>
              <a:gd name="T1" fmla="*/ 0 h 3"/>
              <a:gd name="T2" fmla="*/ 5 w 5"/>
              <a:gd name="T3" fmla="*/ 0 h 3"/>
              <a:gd name="T4" fmla="*/ 4 w 5"/>
              <a:gd name="T5" fmla="*/ 3 h 3"/>
              <a:gd name="T6" fmla="*/ 0 w 5"/>
              <a:gd name="T7" fmla="*/ 2 h 3"/>
              <a:gd name="T8" fmla="*/ 5 w 5"/>
              <a:gd name="T9" fmla="*/ 0 h 3"/>
            </a:gdLst>
            <a:ahLst/>
            <a:cxnLst>
              <a:cxn ang="0">
                <a:pos x="T0" y="T1"/>
              </a:cxn>
              <a:cxn ang="0">
                <a:pos x="T2" y="T3"/>
              </a:cxn>
              <a:cxn ang="0">
                <a:pos x="T4" y="T5"/>
              </a:cxn>
              <a:cxn ang="0">
                <a:pos x="T6" y="T7"/>
              </a:cxn>
              <a:cxn ang="0">
                <a:pos x="T8" y="T9"/>
              </a:cxn>
            </a:cxnLst>
            <a:rect l="0" t="0" r="r" b="b"/>
            <a:pathLst>
              <a:path w="5" h="3">
                <a:moveTo>
                  <a:pt x="5" y="0"/>
                </a:moveTo>
                <a:lnTo>
                  <a:pt x="5" y="0"/>
                </a:lnTo>
                <a:cubicBezTo>
                  <a:pt x="5" y="1"/>
                  <a:pt x="4" y="2"/>
                  <a:pt x="4" y="3"/>
                </a:cubicBezTo>
                <a:cubicBezTo>
                  <a:pt x="3" y="3"/>
                  <a:pt x="1" y="3"/>
                  <a:pt x="0" y="2"/>
                </a:cubicBezTo>
                <a:cubicBezTo>
                  <a:pt x="2" y="2"/>
                  <a:pt x="4" y="1"/>
                  <a:pt x="5" y="0"/>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094" name="Freeform 1894">
            <a:extLst>
              <a:ext uri="{FF2B5EF4-FFF2-40B4-BE49-F238E27FC236}">
                <a16:creationId xmlns:a16="http://schemas.microsoft.com/office/drawing/2014/main" id="{9510EEE7-F7AD-4C0A-89DF-A7246A53BF68}"/>
              </a:ext>
            </a:extLst>
          </p:cNvPr>
          <p:cNvSpPr>
            <a:spLocks/>
          </p:cNvSpPr>
          <p:nvPr/>
        </p:nvSpPr>
        <p:spPr bwMode="auto">
          <a:xfrm>
            <a:off x="373063" y="598488"/>
            <a:ext cx="9525" cy="6350"/>
          </a:xfrm>
          <a:custGeom>
            <a:avLst/>
            <a:gdLst>
              <a:gd name="T0" fmla="*/ 0 w 13"/>
              <a:gd name="T1" fmla="*/ 5 h 9"/>
              <a:gd name="T2" fmla="*/ 0 w 13"/>
              <a:gd name="T3" fmla="*/ 5 h 9"/>
              <a:gd name="T4" fmla="*/ 7 w 13"/>
              <a:gd name="T5" fmla="*/ 6 h 9"/>
              <a:gd name="T6" fmla="*/ 11 w 13"/>
              <a:gd name="T7" fmla="*/ 0 h 9"/>
              <a:gd name="T8" fmla="*/ 8 w 13"/>
              <a:gd name="T9" fmla="*/ 8 h 9"/>
              <a:gd name="T10" fmla="*/ 0 w 13"/>
              <a:gd name="T11" fmla="*/ 5 h 9"/>
            </a:gdLst>
            <a:ahLst/>
            <a:cxnLst>
              <a:cxn ang="0">
                <a:pos x="T0" y="T1"/>
              </a:cxn>
              <a:cxn ang="0">
                <a:pos x="T2" y="T3"/>
              </a:cxn>
              <a:cxn ang="0">
                <a:pos x="T4" y="T5"/>
              </a:cxn>
              <a:cxn ang="0">
                <a:pos x="T6" y="T7"/>
              </a:cxn>
              <a:cxn ang="0">
                <a:pos x="T8" y="T9"/>
              </a:cxn>
              <a:cxn ang="0">
                <a:pos x="T10" y="T11"/>
              </a:cxn>
            </a:cxnLst>
            <a:rect l="0" t="0" r="r" b="b"/>
            <a:pathLst>
              <a:path w="13" h="9">
                <a:moveTo>
                  <a:pt x="0" y="5"/>
                </a:moveTo>
                <a:lnTo>
                  <a:pt x="0" y="5"/>
                </a:lnTo>
                <a:cubicBezTo>
                  <a:pt x="1" y="7"/>
                  <a:pt x="4" y="7"/>
                  <a:pt x="7" y="6"/>
                </a:cubicBezTo>
                <a:cubicBezTo>
                  <a:pt x="10" y="4"/>
                  <a:pt x="11" y="2"/>
                  <a:pt x="11" y="0"/>
                </a:cubicBezTo>
                <a:cubicBezTo>
                  <a:pt x="13" y="3"/>
                  <a:pt x="11" y="7"/>
                  <a:pt x="8" y="8"/>
                </a:cubicBezTo>
                <a:cubicBezTo>
                  <a:pt x="5" y="9"/>
                  <a:pt x="0" y="9"/>
                  <a:pt x="0" y="5"/>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095" name="Freeform 1895">
            <a:extLst>
              <a:ext uri="{FF2B5EF4-FFF2-40B4-BE49-F238E27FC236}">
                <a16:creationId xmlns:a16="http://schemas.microsoft.com/office/drawing/2014/main" id="{85FE31A9-AD9F-424E-8D1B-18557BD02628}"/>
              </a:ext>
            </a:extLst>
          </p:cNvPr>
          <p:cNvSpPr>
            <a:spLocks/>
          </p:cNvSpPr>
          <p:nvPr/>
        </p:nvSpPr>
        <p:spPr bwMode="auto">
          <a:xfrm>
            <a:off x="406400" y="657225"/>
            <a:ext cx="3175" cy="3175"/>
          </a:xfrm>
          <a:custGeom>
            <a:avLst/>
            <a:gdLst>
              <a:gd name="T0" fmla="*/ 2 w 3"/>
              <a:gd name="T1" fmla="*/ 0 h 4"/>
              <a:gd name="T2" fmla="*/ 2 w 3"/>
              <a:gd name="T3" fmla="*/ 0 h 4"/>
              <a:gd name="T4" fmla="*/ 2 w 3"/>
              <a:gd name="T5" fmla="*/ 4 h 4"/>
              <a:gd name="T6" fmla="*/ 0 w 3"/>
              <a:gd name="T7" fmla="*/ 3 h 4"/>
              <a:gd name="T8" fmla="*/ 2 w 3"/>
              <a:gd name="T9" fmla="*/ 0 h 4"/>
            </a:gdLst>
            <a:ahLst/>
            <a:cxnLst>
              <a:cxn ang="0">
                <a:pos x="T0" y="T1"/>
              </a:cxn>
              <a:cxn ang="0">
                <a:pos x="T2" y="T3"/>
              </a:cxn>
              <a:cxn ang="0">
                <a:pos x="T4" y="T5"/>
              </a:cxn>
              <a:cxn ang="0">
                <a:pos x="T6" y="T7"/>
              </a:cxn>
              <a:cxn ang="0">
                <a:pos x="T8" y="T9"/>
              </a:cxn>
            </a:cxnLst>
            <a:rect l="0" t="0" r="r" b="b"/>
            <a:pathLst>
              <a:path w="3" h="4">
                <a:moveTo>
                  <a:pt x="2" y="0"/>
                </a:moveTo>
                <a:lnTo>
                  <a:pt x="2" y="0"/>
                </a:lnTo>
                <a:cubicBezTo>
                  <a:pt x="2" y="1"/>
                  <a:pt x="3" y="3"/>
                  <a:pt x="2" y="4"/>
                </a:cubicBezTo>
                <a:cubicBezTo>
                  <a:pt x="2" y="4"/>
                  <a:pt x="1" y="3"/>
                  <a:pt x="0" y="3"/>
                </a:cubicBezTo>
                <a:cubicBezTo>
                  <a:pt x="1" y="2"/>
                  <a:pt x="2" y="1"/>
                  <a:pt x="2" y="0"/>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096" name="Freeform 1896">
            <a:extLst>
              <a:ext uri="{FF2B5EF4-FFF2-40B4-BE49-F238E27FC236}">
                <a16:creationId xmlns:a16="http://schemas.microsoft.com/office/drawing/2014/main" id="{27CE4A66-DC7A-45BD-B4B6-90C8A0C326FF}"/>
              </a:ext>
            </a:extLst>
          </p:cNvPr>
          <p:cNvSpPr>
            <a:spLocks/>
          </p:cNvSpPr>
          <p:nvPr/>
        </p:nvSpPr>
        <p:spPr bwMode="auto">
          <a:xfrm>
            <a:off x="392113" y="660400"/>
            <a:ext cx="3175" cy="1588"/>
          </a:xfrm>
          <a:custGeom>
            <a:avLst/>
            <a:gdLst>
              <a:gd name="T0" fmla="*/ 0 w 5"/>
              <a:gd name="T1" fmla="*/ 0 h 4"/>
              <a:gd name="T2" fmla="*/ 0 w 5"/>
              <a:gd name="T3" fmla="*/ 0 h 4"/>
              <a:gd name="T4" fmla="*/ 4 w 5"/>
              <a:gd name="T5" fmla="*/ 2 h 4"/>
              <a:gd name="T6" fmla="*/ 5 w 5"/>
              <a:gd name="T7" fmla="*/ 4 h 4"/>
              <a:gd name="T8" fmla="*/ 0 w 5"/>
              <a:gd name="T9" fmla="*/ 0 h 4"/>
            </a:gdLst>
            <a:ahLst/>
            <a:cxnLst>
              <a:cxn ang="0">
                <a:pos x="T0" y="T1"/>
              </a:cxn>
              <a:cxn ang="0">
                <a:pos x="T2" y="T3"/>
              </a:cxn>
              <a:cxn ang="0">
                <a:pos x="T4" y="T5"/>
              </a:cxn>
              <a:cxn ang="0">
                <a:pos x="T6" y="T7"/>
              </a:cxn>
              <a:cxn ang="0">
                <a:pos x="T8" y="T9"/>
              </a:cxn>
            </a:cxnLst>
            <a:rect l="0" t="0" r="r" b="b"/>
            <a:pathLst>
              <a:path w="5" h="4">
                <a:moveTo>
                  <a:pt x="0" y="0"/>
                </a:moveTo>
                <a:lnTo>
                  <a:pt x="0" y="0"/>
                </a:lnTo>
                <a:cubicBezTo>
                  <a:pt x="2" y="0"/>
                  <a:pt x="4" y="2"/>
                  <a:pt x="4" y="2"/>
                </a:cubicBezTo>
                <a:cubicBezTo>
                  <a:pt x="4" y="3"/>
                  <a:pt x="5" y="4"/>
                  <a:pt x="5" y="4"/>
                </a:cubicBezTo>
                <a:cubicBezTo>
                  <a:pt x="4" y="4"/>
                  <a:pt x="0" y="2"/>
                  <a:pt x="0" y="0"/>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097" name="Freeform 1897">
            <a:extLst>
              <a:ext uri="{FF2B5EF4-FFF2-40B4-BE49-F238E27FC236}">
                <a16:creationId xmlns:a16="http://schemas.microsoft.com/office/drawing/2014/main" id="{4D513DE9-82F1-4DC2-8AD1-A8545F6DB01D}"/>
              </a:ext>
            </a:extLst>
          </p:cNvPr>
          <p:cNvSpPr>
            <a:spLocks/>
          </p:cNvSpPr>
          <p:nvPr/>
        </p:nvSpPr>
        <p:spPr bwMode="auto">
          <a:xfrm>
            <a:off x="403225" y="666750"/>
            <a:ext cx="12700" cy="9525"/>
          </a:xfrm>
          <a:custGeom>
            <a:avLst/>
            <a:gdLst>
              <a:gd name="T0" fmla="*/ 0 w 19"/>
              <a:gd name="T1" fmla="*/ 7 h 12"/>
              <a:gd name="T2" fmla="*/ 0 w 19"/>
              <a:gd name="T3" fmla="*/ 7 h 12"/>
              <a:gd name="T4" fmla="*/ 10 w 19"/>
              <a:gd name="T5" fmla="*/ 7 h 12"/>
              <a:gd name="T6" fmla="*/ 16 w 19"/>
              <a:gd name="T7" fmla="*/ 0 h 12"/>
              <a:gd name="T8" fmla="*/ 12 w 19"/>
              <a:gd name="T9" fmla="*/ 10 h 12"/>
              <a:gd name="T10" fmla="*/ 0 w 19"/>
              <a:gd name="T11" fmla="*/ 7 h 12"/>
            </a:gdLst>
            <a:ahLst/>
            <a:cxnLst>
              <a:cxn ang="0">
                <a:pos x="T0" y="T1"/>
              </a:cxn>
              <a:cxn ang="0">
                <a:pos x="T2" y="T3"/>
              </a:cxn>
              <a:cxn ang="0">
                <a:pos x="T4" y="T5"/>
              </a:cxn>
              <a:cxn ang="0">
                <a:pos x="T6" y="T7"/>
              </a:cxn>
              <a:cxn ang="0">
                <a:pos x="T8" y="T9"/>
              </a:cxn>
              <a:cxn ang="0">
                <a:pos x="T10" y="T11"/>
              </a:cxn>
            </a:cxnLst>
            <a:rect l="0" t="0" r="r" b="b"/>
            <a:pathLst>
              <a:path w="19" h="12">
                <a:moveTo>
                  <a:pt x="0" y="7"/>
                </a:moveTo>
                <a:lnTo>
                  <a:pt x="0" y="7"/>
                </a:lnTo>
                <a:cubicBezTo>
                  <a:pt x="1" y="8"/>
                  <a:pt x="6" y="9"/>
                  <a:pt x="10" y="7"/>
                </a:cubicBezTo>
                <a:cubicBezTo>
                  <a:pt x="15" y="5"/>
                  <a:pt x="16" y="2"/>
                  <a:pt x="16" y="0"/>
                </a:cubicBezTo>
                <a:cubicBezTo>
                  <a:pt x="19" y="4"/>
                  <a:pt x="16" y="8"/>
                  <a:pt x="12" y="10"/>
                </a:cubicBezTo>
                <a:cubicBezTo>
                  <a:pt x="8" y="12"/>
                  <a:pt x="1" y="12"/>
                  <a:pt x="0" y="7"/>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098" name="Freeform 1898">
            <a:extLst>
              <a:ext uri="{FF2B5EF4-FFF2-40B4-BE49-F238E27FC236}">
                <a16:creationId xmlns:a16="http://schemas.microsoft.com/office/drawing/2014/main" id="{5B5C78F1-D43C-46F3-8470-C3BB98BFF93C}"/>
              </a:ext>
            </a:extLst>
          </p:cNvPr>
          <p:cNvSpPr>
            <a:spLocks/>
          </p:cNvSpPr>
          <p:nvPr/>
        </p:nvSpPr>
        <p:spPr bwMode="auto">
          <a:xfrm>
            <a:off x="461963" y="633413"/>
            <a:ext cx="12700" cy="4762"/>
          </a:xfrm>
          <a:custGeom>
            <a:avLst/>
            <a:gdLst>
              <a:gd name="T0" fmla="*/ 16 w 18"/>
              <a:gd name="T1" fmla="*/ 0 h 6"/>
              <a:gd name="T2" fmla="*/ 16 w 18"/>
              <a:gd name="T3" fmla="*/ 0 h 6"/>
              <a:gd name="T4" fmla="*/ 17 w 18"/>
              <a:gd name="T5" fmla="*/ 4 h 6"/>
              <a:gd name="T6" fmla="*/ 0 w 18"/>
              <a:gd name="T7" fmla="*/ 4 h 6"/>
              <a:gd name="T8" fmla="*/ 16 w 18"/>
              <a:gd name="T9" fmla="*/ 0 h 6"/>
            </a:gdLst>
            <a:ahLst/>
            <a:cxnLst>
              <a:cxn ang="0">
                <a:pos x="T0" y="T1"/>
              </a:cxn>
              <a:cxn ang="0">
                <a:pos x="T2" y="T3"/>
              </a:cxn>
              <a:cxn ang="0">
                <a:pos x="T4" y="T5"/>
              </a:cxn>
              <a:cxn ang="0">
                <a:pos x="T6" y="T7"/>
              </a:cxn>
              <a:cxn ang="0">
                <a:pos x="T8" y="T9"/>
              </a:cxn>
            </a:cxnLst>
            <a:rect l="0" t="0" r="r" b="b"/>
            <a:pathLst>
              <a:path w="18" h="6">
                <a:moveTo>
                  <a:pt x="16" y="0"/>
                </a:moveTo>
                <a:lnTo>
                  <a:pt x="16" y="0"/>
                </a:lnTo>
                <a:cubicBezTo>
                  <a:pt x="18" y="1"/>
                  <a:pt x="18" y="3"/>
                  <a:pt x="17" y="4"/>
                </a:cubicBezTo>
                <a:cubicBezTo>
                  <a:pt x="15" y="6"/>
                  <a:pt x="9" y="4"/>
                  <a:pt x="0" y="4"/>
                </a:cubicBezTo>
                <a:cubicBezTo>
                  <a:pt x="6" y="2"/>
                  <a:pt x="16" y="6"/>
                  <a:pt x="16" y="0"/>
                </a:cubicBezTo>
                <a:close/>
              </a:path>
            </a:pathLst>
          </a:custGeom>
          <a:solidFill>
            <a:srgbClr val="000000"/>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099" name="Freeform 1899">
            <a:extLst>
              <a:ext uri="{FF2B5EF4-FFF2-40B4-BE49-F238E27FC236}">
                <a16:creationId xmlns:a16="http://schemas.microsoft.com/office/drawing/2014/main" id="{AFF171CF-5677-47E2-B9D1-A368D64DD437}"/>
              </a:ext>
            </a:extLst>
          </p:cNvPr>
          <p:cNvSpPr>
            <a:spLocks/>
          </p:cNvSpPr>
          <p:nvPr/>
        </p:nvSpPr>
        <p:spPr bwMode="auto">
          <a:xfrm>
            <a:off x="458788" y="633413"/>
            <a:ext cx="0" cy="1587"/>
          </a:xfrm>
          <a:custGeom>
            <a:avLst/>
            <a:gdLst>
              <a:gd name="T0" fmla="*/ 0 w 1"/>
              <a:gd name="T1" fmla="*/ 0 h 2"/>
              <a:gd name="T2" fmla="*/ 0 w 1"/>
              <a:gd name="T3" fmla="*/ 0 h 2"/>
              <a:gd name="T4" fmla="*/ 0 w 1"/>
              <a:gd name="T5" fmla="*/ 2 h 2"/>
              <a:gd name="T6" fmla="*/ 0 w 1"/>
              <a:gd name="T7" fmla="*/ 0 h 2"/>
            </a:gdLst>
            <a:ahLst/>
            <a:cxnLst>
              <a:cxn ang="0">
                <a:pos x="T0" y="T1"/>
              </a:cxn>
              <a:cxn ang="0">
                <a:pos x="T2" y="T3"/>
              </a:cxn>
              <a:cxn ang="0">
                <a:pos x="T4" y="T5"/>
              </a:cxn>
              <a:cxn ang="0">
                <a:pos x="T6" y="T7"/>
              </a:cxn>
            </a:cxnLst>
            <a:rect l="0" t="0" r="r" b="b"/>
            <a:pathLst>
              <a:path w="1" h="2">
                <a:moveTo>
                  <a:pt x="0" y="0"/>
                </a:moveTo>
                <a:lnTo>
                  <a:pt x="0" y="0"/>
                </a:lnTo>
                <a:cubicBezTo>
                  <a:pt x="1" y="0"/>
                  <a:pt x="1" y="2"/>
                  <a:pt x="0" y="2"/>
                </a:cubicBezTo>
                <a:cubicBezTo>
                  <a:pt x="0" y="2"/>
                  <a:pt x="0" y="0"/>
                  <a:pt x="0" y="0"/>
                </a:cubicBezTo>
                <a:close/>
              </a:path>
            </a:pathLst>
          </a:custGeom>
          <a:solidFill>
            <a:srgbClr val="000000"/>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100" name="Freeform 1900">
            <a:extLst>
              <a:ext uri="{FF2B5EF4-FFF2-40B4-BE49-F238E27FC236}">
                <a16:creationId xmlns:a16="http://schemas.microsoft.com/office/drawing/2014/main" id="{530759EF-A222-406C-9DB2-BC54EDDF0F60}"/>
              </a:ext>
            </a:extLst>
          </p:cNvPr>
          <p:cNvSpPr>
            <a:spLocks/>
          </p:cNvSpPr>
          <p:nvPr/>
        </p:nvSpPr>
        <p:spPr bwMode="auto">
          <a:xfrm>
            <a:off x="455613" y="633413"/>
            <a:ext cx="1587" cy="3175"/>
          </a:xfrm>
          <a:custGeom>
            <a:avLst/>
            <a:gdLst>
              <a:gd name="T0" fmla="*/ 0 w 2"/>
              <a:gd name="T1" fmla="*/ 0 h 4"/>
              <a:gd name="T2" fmla="*/ 0 w 2"/>
              <a:gd name="T3" fmla="*/ 0 h 4"/>
              <a:gd name="T4" fmla="*/ 0 w 2"/>
              <a:gd name="T5" fmla="*/ 4 h 4"/>
              <a:gd name="T6" fmla="*/ 0 w 2"/>
              <a:gd name="T7" fmla="*/ 0 h 4"/>
            </a:gdLst>
            <a:ahLst/>
            <a:cxnLst>
              <a:cxn ang="0">
                <a:pos x="T0" y="T1"/>
              </a:cxn>
              <a:cxn ang="0">
                <a:pos x="T2" y="T3"/>
              </a:cxn>
              <a:cxn ang="0">
                <a:pos x="T4" y="T5"/>
              </a:cxn>
              <a:cxn ang="0">
                <a:pos x="T6" y="T7"/>
              </a:cxn>
            </a:cxnLst>
            <a:rect l="0" t="0" r="r" b="b"/>
            <a:pathLst>
              <a:path w="2" h="4">
                <a:moveTo>
                  <a:pt x="0" y="0"/>
                </a:moveTo>
                <a:lnTo>
                  <a:pt x="0" y="0"/>
                </a:lnTo>
                <a:cubicBezTo>
                  <a:pt x="2" y="1"/>
                  <a:pt x="2" y="3"/>
                  <a:pt x="0" y="4"/>
                </a:cubicBezTo>
                <a:cubicBezTo>
                  <a:pt x="1" y="3"/>
                  <a:pt x="0" y="0"/>
                  <a:pt x="0" y="0"/>
                </a:cubicBezTo>
                <a:close/>
              </a:path>
            </a:pathLst>
          </a:custGeom>
          <a:solidFill>
            <a:srgbClr val="000000"/>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101" name="Freeform 1901">
            <a:extLst>
              <a:ext uri="{FF2B5EF4-FFF2-40B4-BE49-F238E27FC236}">
                <a16:creationId xmlns:a16="http://schemas.microsoft.com/office/drawing/2014/main" id="{541ADD43-1ED9-4850-A673-099EA4166656}"/>
              </a:ext>
            </a:extLst>
          </p:cNvPr>
          <p:cNvSpPr>
            <a:spLocks/>
          </p:cNvSpPr>
          <p:nvPr/>
        </p:nvSpPr>
        <p:spPr bwMode="auto">
          <a:xfrm>
            <a:off x="468313" y="630238"/>
            <a:ext cx="4762" cy="4762"/>
          </a:xfrm>
          <a:custGeom>
            <a:avLst/>
            <a:gdLst>
              <a:gd name="T0" fmla="*/ 3 w 7"/>
              <a:gd name="T1" fmla="*/ 0 h 7"/>
              <a:gd name="T2" fmla="*/ 3 w 7"/>
              <a:gd name="T3" fmla="*/ 0 h 7"/>
              <a:gd name="T4" fmla="*/ 0 w 7"/>
              <a:gd name="T5" fmla="*/ 5 h 7"/>
              <a:gd name="T6" fmla="*/ 3 w 7"/>
              <a:gd name="T7" fmla="*/ 0 h 7"/>
            </a:gdLst>
            <a:ahLst/>
            <a:cxnLst>
              <a:cxn ang="0">
                <a:pos x="T0" y="T1"/>
              </a:cxn>
              <a:cxn ang="0">
                <a:pos x="T2" y="T3"/>
              </a:cxn>
              <a:cxn ang="0">
                <a:pos x="T4" y="T5"/>
              </a:cxn>
              <a:cxn ang="0">
                <a:pos x="T6" y="T7"/>
              </a:cxn>
            </a:cxnLst>
            <a:rect l="0" t="0" r="r" b="b"/>
            <a:pathLst>
              <a:path w="7" h="7">
                <a:moveTo>
                  <a:pt x="3" y="0"/>
                </a:moveTo>
                <a:lnTo>
                  <a:pt x="3" y="0"/>
                </a:lnTo>
                <a:cubicBezTo>
                  <a:pt x="7" y="4"/>
                  <a:pt x="4" y="7"/>
                  <a:pt x="0" y="5"/>
                </a:cubicBezTo>
                <a:cubicBezTo>
                  <a:pt x="4" y="4"/>
                  <a:pt x="4" y="2"/>
                  <a:pt x="3" y="0"/>
                </a:cubicBezTo>
                <a:close/>
              </a:path>
            </a:pathLst>
          </a:custGeom>
          <a:solidFill>
            <a:srgbClr val="000000"/>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102" name="Freeform 1902">
            <a:extLst>
              <a:ext uri="{FF2B5EF4-FFF2-40B4-BE49-F238E27FC236}">
                <a16:creationId xmlns:a16="http://schemas.microsoft.com/office/drawing/2014/main" id="{2A5563B0-F4C8-4FBC-B1B5-EFA76D61A549}"/>
              </a:ext>
            </a:extLst>
          </p:cNvPr>
          <p:cNvSpPr>
            <a:spLocks/>
          </p:cNvSpPr>
          <p:nvPr/>
        </p:nvSpPr>
        <p:spPr bwMode="auto">
          <a:xfrm>
            <a:off x="384175" y="614363"/>
            <a:ext cx="3175" cy="3175"/>
          </a:xfrm>
          <a:custGeom>
            <a:avLst/>
            <a:gdLst>
              <a:gd name="T0" fmla="*/ 3 w 4"/>
              <a:gd name="T1" fmla="*/ 0 h 6"/>
              <a:gd name="T2" fmla="*/ 3 w 4"/>
              <a:gd name="T3" fmla="*/ 0 h 6"/>
              <a:gd name="T4" fmla="*/ 3 w 4"/>
              <a:gd name="T5" fmla="*/ 4 h 6"/>
              <a:gd name="T6" fmla="*/ 0 w 4"/>
              <a:gd name="T7" fmla="*/ 6 h 6"/>
              <a:gd name="T8" fmla="*/ 3 w 4"/>
              <a:gd name="T9" fmla="*/ 0 h 6"/>
            </a:gdLst>
            <a:ahLst/>
            <a:cxnLst>
              <a:cxn ang="0">
                <a:pos x="T0" y="T1"/>
              </a:cxn>
              <a:cxn ang="0">
                <a:pos x="T2" y="T3"/>
              </a:cxn>
              <a:cxn ang="0">
                <a:pos x="T4" y="T5"/>
              </a:cxn>
              <a:cxn ang="0">
                <a:pos x="T6" y="T7"/>
              </a:cxn>
              <a:cxn ang="0">
                <a:pos x="T8" y="T9"/>
              </a:cxn>
            </a:cxnLst>
            <a:rect l="0" t="0" r="r" b="b"/>
            <a:pathLst>
              <a:path w="4" h="6">
                <a:moveTo>
                  <a:pt x="3" y="0"/>
                </a:moveTo>
                <a:lnTo>
                  <a:pt x="3" y="0"/>
                </a:lnTo>
                <a:cubicBezTo>
                  <a:pt x="4" y="1"/>
                  <a:pt x="4" y="3"/>
                  <a:pt x="3" y="4"/>
                </a:cubicBezTo>
                <a:cubicBezTo>
                  <a:pt x="3" y="5"/>
                  <a:pt x="1" y="6"/>
                  <a:pt x="0" y="6"/>
                </a:cubicBezTo>
                <a:cubicBezTo>
                  <a:pt x="1" y="5"/>
                  <a:pt x="3" y="3"/>
                  <a:pt x="3" y="0"/>
                </a:cubicBezTo>
                <a:close/>
              </a:path>
            </a:pathLst>
          </a:custGeom>
          <a:solidFill>
            <a:srgbClr val="000000"/>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103" name="Freeform 1903">
            <a:extLst>
              <a:ext uri="{FF2B5EF4-FFF2-40B4-BE49-F238E27FC236}">
                <a16:creationId xmlns:a16="http://schemas.microsoft.com/office/drawing/2014/main" id="{EAF53F34-1239-4F91-B9C3-CF8070D4227E}"/>
              </a:ext>
            </a:extLst>
          </p:cNvPr>
          <p:cNvSpPr>
            <a:spLocks/>
          </p:cNvSpPr>
          <p:nvPr/>
        </p:nvSpPr>
        <p:spPr bwMode="auto">
          <a:xfrm>
            <a:off x="409575" y="671513"/>
            <a:ext cx="3175" cy="3175"/>
          </a:xfrm>
          <a:custGeom>
            <a:avLst/>
            <a:gdLst>
              <a:gd name="T0" fmla="*/ 5 w 5"/>
              <a:gd name="T1" fmla="*/ 0 h 4"/>
              <a:gd name="T2" fmla="*/ 5 w 5"/>
              <a:gd name="T3" fmla="*/ 0 h 4"/>
              <a:gd name="T4" fmla="*/ 0 w 5"/>
              <a:gd name="T5" fmla="*/ 3 h 4"/>
              <a:gd name="T6" fmla="*/ 5 w 5"/>
              <a:gd name="T7" fmla="*/ 0 h 4"/>
            </a:gdLst>
            <a:ahLst/>
            <a:cxnLst>
              <a:cxn ang="0">
                <a:pos x="T0" y="T1"/>
              </a:cxn>
              <a:cxn ang="0">
                <a:pos x="T2" y="T3"/>
              </a:cxn>
              <a:cxn ang="0">
                <a:pos x="T4" y="T5"/>
              </a:cxn>
              <a:cxn ang="0">
                <a:pos x="T6" y="T7"/>
              </a:cxn>
            </a:cxnLst>
            <a:rect l="0" t="0" r="r" b="b"/>
            <a:pathLst>
              <a:path w="5" h="4">
                <a:moveTo>
                  <a:pt x="5" y="0"/>
                </a:moveTo>
                <a:lnTo>
                  <a:pt x="5" y="0"/>
                </a:lnTo>
                <a:cubicBezTo>
                  <a:pt x="5" y="2"/>
                  <a:pt x="2" y="4"/>
                  <a:pt x="0" y="3"/>
                </a:cubicBezTo>
                <a:cubicBezTo>
                  <a:pt x="2" y="2"/>
                  <a:pt x="4" y="1"/>
                  <a:pt x="5" y="0"/>
                </a:cubicBezTo>
                <a:close/>
              </a:path>
            </a:pathLst>
          </a:custGeom>
          <a:solidFill>
            <a:srgbClr val="000000"/>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104" name="Freeform 1904">
            <a:extLst>
              <a:ext uri="{FF2B5EF4-FFF2-40B4-BE49-F238E27FC236}">
                <a16:creationId xmlns:a16="http://schemas.microsoft.com/office/drawing/2014/main" id="{CC004960-206E-46F3-8FC4-9656FDCF9F26}"/>
              </a:ext>
            </a:extLst>
          </p:cNvPr>
          <p:cNvSpPr>
            <a:spLocks/>
          </p:cNvSpPr>
          <p:nvPr/>
        </p:nvSpPr>
        <p:spPr bwMode="auto">
          <a:xfrm>
            <a:off x="342900" y="528638"/>
            <a:ext cx="7938" cy="4762"/>
          </a:xfrm>
          <a:custGeom>
            <a:avLst/>
            <a:gdLst>
              <a:gd name="T0" fmla="*/ 1 w 9"/>
              <a:gd name="T1" fmla="*/ 5 h 7"/>
              <a:gd name="T2" fmla="*/ 1 w 9"/>
              <a:gd name="T3" fmla="*/ 5 h 7"/>
              <a:gd name="T4" fmla="*/ 1 w 9"/>
              <a:gd name="T5" fmla="*/ 3 h 7"/>
              <a:gd name="T6" fmla="*/ 7 w 9"/>
              <a:gd name="T7" fmla="*/ 0 h 7"/>
              <a:gd name="T8" fmla="*/ 8 w 9"/>
              <a:gd name="T9" fmla="*/ 2 h 7"/>
              <a:gd name="T10" fmla="*/ 6 w 9"/>
              <a:gd name="T11" fmla="*/ 6 h 7"/>
              <a:gd name="T12" fmla="*/ 1 w 9"/>
              <a:gd name="T13" fmla="*/ 5 h 7"/>
            </a:gdLst>
            <a:ahLst/>
            <a:cxnLst>
              <a:cxn ang="0">
                <a:pos x="T0" y="T1"/>
              </a:cxn>
              <a:cxn ang="0">
                <a:pos x="T2" y="T3"/>
              </a:cxn>
              <a:cxn ang="0">
                <a:pos x="T4" y="T5"/>
              </a:cxn>
              <a:cxn ang="0">
                <a:pos x="T6" y="T7"/>
              </a:cxn>
              <a:cxn ang="0">
                <a:pos x="T8" y="T9"/>
              </a:cxn>
              <a:cxn ang="0">
                <a:pos x="T10" y="T11"/>
              </a:cxn>
              <a:cxn ang="0">
                <a:pos x="T12" y="T13"/>
              </a:cxn>
            </a:cxnLst>
            <a:rect l="0" t="0" r="r" b="b"/>
            <a:pathLst>
              <a:path w="9" h="7">
                <a:moveTo>
                  <a:pt x="1" y="5"/>
                </a:moveTo>
                <a:lnTo>
                  <a:pt x="1" y="5"/>
                </a:lnTo>
                <a:cubicBezTo>
                  <a:pt x="0" y="5"/>
                  <a:pt x="0" y="4"/>
                  <a:pt x="1" y="3"/>
                </a:cubicBezTo>
                <a:cubicBezTo>
                  <a:pt x="3" y="3"/>
                  <a:pt x="5" y="2"/>
                  <a:pt x="7" y="0"/>
                </a:cubicBezTo>
                <a:cubicBezTo>
                  <a:pt x="7" y="0"/>
                  <a:pt x="8" y="1"/>
                  <a:pt x="8" y="2"/>
                </a:cubicBezTo>
                <a:cubicBezTo>
                  <a:pt x="9" y="3"/>
                  <a:pt x="8" y="5"/>
                  <a:pt x="6" y="6"/>
                </a:cubicBezTo>
                <a:cubicBezTo>
                  <a:pt x="4" y="7"/>
                  <a:pt x="1" y="7"/>
                  <a:pt x="1" y="5"/>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105" name="Freeform 1905">
            <a:extLst>
              <a:ext uri="{FF2B5EF4-FFF2-40B4-BE49-F238E27FC236}">
                <a16:creationId xmlns:a16="http://schemas.microsoft.com/office/drawing/2014/main" id="{5FDCF842-0608-41DA-9834-E9897C254855}"/>
              </a:ext>
            </a:extLst>
          </p:cNvPr>
          <p:cNvSpPr>
            <a:spLocks/>
          </p:cNvSpPr>
          <p:nvPr/>
        </p:nvSpPr>
        <p:spPr bwMode="auto">
          <a:xfrm>
            <a:off x="341313" y="492125"/>
            <a:ext cx="7937" cy="22225"/>
          </a:xfrm>
          <a:custGeom>
            <a:avLst/>
            <a:gdLst>
              <a:gd name="T0" fmla="*/ 6 w 12"/>
              <a:gd name="T1" fmla="*/ 0 h 29"/>
              <a:gd name="T2" fmla="*/ 6 w 12"/>
              <a:gd name="T3" fmla="*/ 0 h 29"/>
              <a:gd name="T4" fmla="*/ 8 w 12"/>
              <a:gd name="T5" fmla="*/ 3 h 29"/>
              <a:gd name="T6" fmla="*/ 5 w 12"/>
              <a:gd name="T7" fmla="*/ 9 h 29"/>
              <a:gd name="T8" fmla="*/ 9 w 12"/>
              <a:gd name="T9" fmla="*/ 4 h 29"/>
              <a:gd name="T10" fmla="*/ 10 w 12"/>
              <a:gd name="T11" fmla="*/ 6 h 29"/>
              <a:gd name="T12" fmla="*/ 6 w 12"/>
              <a:gd name="T13" fmla="*/ 12 h 29"/>
              <a:gd name="T14" fmla="*/ 11 w 12"/>
              <a:gd name="T15" fmla="*/ 7 h 29"/>
              <a:gd name="T16" fmla="*/ 12 w 12"/>
              <a:gd name="T17" fmla="*/ 9 h 29"/>
              <a:gd name="T18" fmla="*/ 12 w 12"/>
              <a:gd name="T19" fmla="*/ 10 h 29"/>
              <a:gd name="T20" fmla="*/ 7 w 12"/>
              <a:gd name="T21" fmla="*/ 14 h 29"/>
              <a:gd name="T22" fmla="*/ 12 w 12"/>
              <a:gd name="T23" fmla="*/ 12 h 29"/>
              <a:gd name="T24" fmla="*/ 12 w 12"/>
              <a:gd name="T25" fmla="*/ 15 h 29"/>
              <a:gd name="T26" fmla="*/ 7 w 12"/>
              <a:gd name="T27" fmla="*/ 17 h 29"/>
              <a:gd name="T28" fmla="*/ 12 w 12"/>
              <a:gd name="T29" fmla="*/ 16 h 29"/>
              <a:gd name="T30" fmla="*/ 11 w 12"/>
              <a:gd name="T31" fmla="*/ 18 h 29"/>
              <a:gd name="T32" fmla="*/ 6 w 12"/>
              <a:gd name="T33" fmla="*/ 19 h 29"/>
              <a:gd name="T34" fmla="*/ 10 w 12"/>
              <a:gd name="T35" fmla="*/ 20 h 29"/>
              <a:gd name="T36" fmla="*/ 10 w 12"/>
              <a:gd name="T37" fmla="*/ 21 h 29"/>
              <a:gd name="T38" fmla="*/ 4 w 12"/>
              <a:gd name="T39" fmla="*/ 21 h 29"/>
              <a:gd name="T40" fmla="*/ 9 w 12"/>
              <a:gd name="T41" fmla="*/ 23 h 29"/>
              <a:gd name="T42" fmla="*/ 7 w 12"/>
              <a:gd name="T43" fmla="*/ 24 h 29"/>
              <a:gd name="T44" fmla="*/ 2 w 12"/>
              <a:gd name="T45" fmla="*/ 29 h 29"/>
              <a:gd name="T46" fmla="*/ 0 w 12"/>
              <a:gd name="T47" fmla="*/ 28 h 29"/>
              <a:gd name="T48" fmla="*/ 2 w 12"/>
              <a:gd name="T49" fmla="*/ 24 h 29"/>
              <a:gd name="T50" fmla="*/ 0 w 12"/>
              <a:gd name="T51" fmla="*/ 19 h 29"/>
              <a:gd name="T52" fmla="*/ 0 w 12"/>
              <a:gd name="T53" fmla="*/ 19 h 29"/>
              <a:gd name="T54" fmla="*/ 3 w 12"/>
              <a:gd name="T55" fmla="*/ 19 h 29"/>
              <a:gd name="T56" fmla="*/ 2 w 12"/>
              <a:gd name="T57" fmla="*/ 10 h 29"/>
              <a:gd name="T58" fmla="*/ 6 w 12"/>
              <a:gd name="T59"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 h="29">
                <a:moveTo>
                  <a:pt x="6" y="0"/>
                </a:moveTo>
                <a:lnTo>
                  <a:pt x="6" y="0"/>
                </a:lnTo>
                <a:cubicBezTo>
                  <a:pt x="6" y="0"/>
                  <a:pt x="6" y="1"/>
                  <a:pt x="8" y="3"/>
                </a:cubicBezTo>
                <a:lnTo>
                  <a:pt x="5" y="9"/>
                </a:lnTo>
                <a:lnTo>
                  <a:pt x="9" y="4"/>
                </a:lnTo>
                <a:cubicBezTo>
                  <a:pt x="9" y="4"/>
                  <a:pt x="9" y="5"/>
                  <a:pt x="10" y="6"/>
                </a:cubicBezTo>
                <a:lnTo>
                  <a:pt x="6" y="12"/>
                </a:lnTo>
                <a:lnTo>
                  <a:pt x="11" y="7"/>
                </a:lnTo>
                <a:cubicBezTo>
                  <a:pt x="11" y="8"/>
                  <a:pt x="11" y="9"/>
                  <a:pt x="12" y="9"/>
                </a:cubicBezTo>
                <a:cubicBezTo>
                  <a:pt x="12" y="9"/>
                  <a:pt x="12" y="10"/>
                  <a:pt x="12" y="10"/>
                </a:cubicBezTo>
                <a:lnTo>
                  <a:pt x="7" y="14"/>
                </a:lnTo>
                <a:lnTo>
                  <a:pt x="12" y="12"/>
                </a:lnTo>
                <a:cubicBezTo>
                  <a:pt x="12" y="13"/>
                  <a:pt x="12" y="14"/>
                  <a:pt x="12" y="15"/>
                </a:cubicBezTo>
                <a:lnTo>
                  <a:pt x="7" y="17"/>
                </a:lnTo>
                <a:lnTo>
                  <a:pt x="12" y="16"/>
                </a:lnTo>
                <a:cubicBezTo>
                  <a:pt x="11" y="17"/>
                  <a:pt x="11" y="18"/>
                  <a:pt x="11" y="18"/>
                </a:cubicBezTo>
                <a:lnTo>
                  <a:pt x="6" y="19"/>
                </a:lnTo>
                <a:lnTo>
                  <a:pt x="10" y="20"/>
                </a:lnTo>
                <a:cubicBezTo>
                  <a:pt x="10" y="20"/>
                  <a:pt x="10" y="21"/>
                  <a:pt x="10" y="21"/>
                </a:cubicBezTo>
                <a:lnTo>
                  <a:pt x="4" y="21"/>
                </a:lnTo>
                <a:lnTo>
                  <a:pt x="9" y="23"/>
                </a:lnTo>
                <a:cubicBezTo>
                  <a:pt x="8" y="23"/>
                  <a:pt x="8" y="24"/>
                  <a:pt x="7" y="24"/>
                </a:cubicBezTo>
                <a:cubicBezTo>
                  <a:pt x="5" y="25"/>
                  <a:pt x="3" y="26"/>
                  <a:pt x="2" y="29"/>
                </a:cubicBezTo>
                <a:cubicBezTo>
                  <a:pt x="2" y="29"/>
                  <a:pt x="1" y="28"/>
                  <a:pt x="0" y="28"/>
                </a:cubicBezTo>
                <a:cubicBezTo>
                  <a:pt x="1" y="27"/>
                  <a:pt x="2" y="26"/>
                  <a:pt x="2" y="24"/>
                </a:cubicBezTo>
                <a:cubicBezTo>
                  <a:pt x="2" y="22"/>
                  <a:pt x="1" y="20"/>
                  <a:pt x="0" y="19"/>
                </a:cubicBezTo>
                <a:lnTo>
                  <a:pt x="0" y="19"/>
                </a:lnTo>
                <a:cubicBezTo>
                  <a:pt x="1" y="19"/>
                  <a:pt x="2" y="19"/>
                  <a:pt x="3" y="19"/>
                </a:cubicBezTo>
                <a:cubicBezTo>
                  <a:pt x="7" y="16"/>
                  <a:pt x="4" y="12"/>
                  <a:pt x="2" y="10"/>
                </a:cubicBezTo>
                <a:lnTo>
                  <a:pt x="6" y="0"/>
                </a:ln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106" name="Freeform 1906">
            <a:extLst>
              <a:ext uri="{FF2B5EF4-FFF2-40B4-BE49-F238E27FC236}">
                <a16:creationId xmlns:a16="http://schemas.microsoft.com/office/drawing/2014/main" id="{6FB9D131-646D-4B3C-BAEA-F89217106A0F}"/>
              </a:ext>
            </a:extLst>
          </p:cNvPr>
          <p:cNvSpPr>
            <a:spLocks/>
          </p:cNvSpPr>
          <p:nvPr/>
        </p:nvSpPr>
        <p:spPr bwMode="auto">
          <a:xfrm>
            <a:off x="327025" y="490538"/>
            <a:ext cx="4763" cy="6350"/>
          </a:xfrm>
          <a:custGeom>
            <a:avLst/>
            <a:gdLst>
              <a:gd name="T0" fmla="*/ 5 w 8"/>
              <a:gd name="T1" fmla="*/ 8 h 8"/>
              <a:gd name="T2" fmla="*/ 5 w 8"/>
              <a:gd name="T3" fmla="*/ 8 h 8"/>
              <a:gd name="T4" fmla="*/ 4 w 8"/>
              <a:gd name="T5" fmla="*/ 2 h 8"/>
              <a:gd name="T6" fmla="*/ 8 w 8"/>
              <a:gd name="T7" fmla="*/ 6 h 8"/>
              <a:gd name="T8" fmla="*/ 5 w 8"/>
              <a:gd name="T9" fmla="*/ 8 h 8"/>
            </a:gdLst>
            <a:ahLst/>
            <a:cxnLst>
              <a:cxn ang="0">
                <a:pos x="T0" y="T1"/>
              </a:cxn>
              <a:cxn ang="0">
                <a:pos x="T2" y="T3"/>
              </a:cxn>
              <a:cxn ang="0">
                <a:pos x="T4" y="T5"/>
              </a:cxn>
              <a:cxn ang="0">
                <a:pos x="T6" y="T7"/>
              </a:cxn>
              <a:cxn ang="0">
                <a:pos x="T8" y="T9"/>
              </a:cxn>
            </a:cxnLst>
            <a:rect l="0" t="0" r="r" b="b"/>
            <a:pathLst>
              <a:path w="8" h="8">
                <a:moveTo>
                  <a:pt x="5" y="8"/>
                </a:moveTo>
                <a:lnTo>
                  <a:pt x="5" y="8"/>
                </a:lnTo>
                <a:cubicBezTo>
                  <a:pt x="0" y="4"/>
                  <a:pt x="4" y="3"/>
                  <a:pt x="4" y="2"/>
                </a:cubicBezTo>
                <a:cubicBezTo>
                  <a:pt x="5" y="2"/>
                  <a:pt x="8" y="0"/>
                  <a:pt x="8" y="6"/>
                </a:cubicBezTo>
                <a:lnTo>
                  <a:pt x="5" y="8"/>
                </a:ln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107" name="Freeform 1907">
            <a:extLst>
              <a:ext uri="{FF2B5EF4-FFF2-40B4-BE49-F238E27FC236}">
                <a16:creationId xmlns:a16="http://schemas.microsoft.com/office/drawing/2014/main" id="{A20FF52C-283B-4972-BDC5-E045AB90B113}"/>
              </a:ext>
            </a:extLst>
          </p:cNvPr>
          <p:cNvSpPr>
            <a:spLocks/>
          </p:cNvSpPr>
          <p:nvPr/>
        </p:nvSpPr>
        <p:spPr bwMode="auto">
          <a:xfrm>
            <a:off x="319088" y="504825"/>
            <a:ext cx="17462" cy="12700"/>
          </a:xfrm>
          <a:custGeom>
            <a:avLst/>
            <a:gdLst>
              <a:gd name="T0" fmla="*/ 0 w 24"/>
              <a:gd name="T1" fmla="*/ 0 h 18"/>
              <a:gd name="T2" fmla="*/ 0 w 24"/>
              <a:gd name="T3" fmla="*/ 0 h 18"/>
              <a:gd name="T4" fmla="*/ 9 w 24"/>
              <a:gd name="T5" fmla="*/ 4 h 18"/>
              <a:gd name="T6" fmla="*/ 15 w 24"/>
              <a:gd name="T7" fmla="*/ 11 h 18"/>
              <a:gd name="T8" fmla="*/ 17 w 24"/>
              <a:gd name="T9" fmla="*/ 8 h 18"/>
              <a:gd name="T10" fmla="*/ 17 w 24"/>
              <a:gd name="T11" fmla="*/ 9 h 18"/>
              <a:gd name="T12" fmla="*/ 20 w 24"/>
              <a:gd name="T13" fmla="*/ 13 h 18"/>
              <a:gd name="T14" fmla="*/ 24 w 24"/>
              <a:gd name="T15" fmla="*/ 15 h 18"/>
              <a:gd name="T16" fmla="*/ 23 w 24"/>
              <a:gd name="T17" fmla="*/ 17 h 18"/>
              <a:gd name="T18" fmla="*/ 17 w 24"/>
              <a:gd name="T19" fmla="*/ 18 h 18"/>
              <a:gd name="T20" fmla="*/ 14 w 24"/>
              <a:gd name="T21" fmla="*/ 18 h 18"/>
              <a:gd name="T22" fmla="*/ 16 w 24"/>
              <a:gd name="T23" fmla="*/ 13 h 18"/>
              <a:gd name="T24" fmla="*/ 13 w 24"/>
              <a:gd name="T25" fmla="*/ 17 h 18"/>
              <a:gd name="T26" fmla="*/ 11 w 24"/>
              <a:gd name="T27" fmla="*/ 17 h 18"/>
              <a:gd name="T28" fmla="*/ 13 w 24"/>
              <a:gd name="T29" fmla="*/ 13 h 18"/>
              <a:gd name="T30" fmla="*/ 10 w 24"/>
              <a:gd name="T31" fmla="*/ 16 h 18"/>
              <a:gd name="T32" fmla="*/ 8 w 24"/>
              <a:gd name="T33" fmla="*/ 15 h 18"/>
              <a:gd name="T34" fmla="*/ 11 w 24"/>
              <a:gd name="T35" fmla="*/ 12 h 18"/>
              <a:gd name="T36" fmla="*/ 6 w 24"/>
              <a:gd name="T37" fmla="*/ 15 h 18"/>
              <a:gd name="T38" fmla="*/ 4 w 24"/>
              <a:gd name="T39" fmla="*/ 13 h 18"/>
              <a:gd name="T40" fmla="*/ 9 w 24"/>
              <a:gd name="T41" fmla="*/ 11 h 18"/>
              <a:gd name="T42" fmla="*/ 3 w 24"/>
              <a:gd name="T43" fmla="*/ 11 h 18"/>
              <a:gd name="T44" fmla="*/ 2 w 24"/>
              <a:gd name="T45" fmla="*/ 11 h 18"/>
              <a:gd name="T46" fmla="*/ 2 w 24"/>
              <a:gd name="T47" fmla="*/ 9 h 18"/>
              <a:gd name="T48" fmla="*/ 8 w 24"/>
              <a:gd name="T49" fmla="*/ 9 h 18"/>
              <a:gd name="T50" fmla="*/ 1 w 24"/>
              <a:gd name="T51" fmla="*/ 7 h 18"/>
              <a:gd name="T52" fmla="*/ 0 w 24"/>
              <a:gd name="T53" fmla="*/ 5 h 18"/>
              <a:gd name="T54" fmla="*/ 7 w 24"/>
              <a:gd name="T55" fmla="*/ 6 h 18"/>
              <a:gd name="T56" fmla="*/ 0 w 24"/>
              <a:gd name="T57" fmla="*/ 3 h 18"/>
              <a:gd name="T58" fmla="*/ 0 w 24"/>
              <a:gd name="T59"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4" h="18">
                <a:moveTo>
                  <a:pt x="0" y="0"/>
                </a:moveTo>
                <a:lnTo>
                  <a:pt x="0" y="0"/>
                </a:lnTo>
                <a:lnTo>
                  <a:pt x="9" y="4"/>
                </a:lnTo>
                <a:cubicBezTo>
                  <a:pt x="9" y="7"/>
                  <a:pt x="11" y="11"/>
                  <a:pt x="15" y="11"/>
                </a:cubicBezTo>
                <a:cubicBezTo>
                  <a:pt x="16" y="10"/>
                  <a:pt x="17" y="9"/>
                  <a:pt x="17" y="8"/>
                </a:cubicBezTo>
                <a:lnTo>
                  <a:pt x="17" y="9"/>
                </a:lnTo>
                <a:cubicBezTo>
                  <a:pt x="18" y="10"/>
                  <a:pt x="18" y="12"/>
                  <a:pt x="20" y="13"/>
                </a:cubicBezTo>
                <a:cubicBezTo>
                  <a:pt x="21" y="14"/>
                  <a:pt x="23" y="15"/>
                  <a:pt x="24" y="15"/>
                </a:cubicBezTo>
                <a:cubicBezTo>
                  <a:pt x="24" y="15"/>
                  <a:pt x="23" y="16"/>
                  <a:pt x="23" y="17"/>
                </a:cubicBezTo>
                <a:cubicBezTo>
                  <a:pt x="21" y="15"/>
                  <a:pt x="19" y="16"/>
                  <a:pt x="17" y="18"/>
                </a:cubicBezTo>
                <a:cubicBezTo>
                  <a:pt x="16" y="18"/>
                  <a:pt x="15" y="18"/>
                  <a:pt x="14" y="18"/>
                </a:cubicBezTo>
                <a:lnTo>
                  <a:pt x="16" y="13"/>
                </a:lnTo>
                <a:lnTo>
                  <a:pt x="13" y="17"/>
                </a:lnTo>
                <a:cubicBezTo>
                  <a:pt x="12" y="17"/>
                  <a:pt x="12" y="17"/>
                  <a:pt x="11" y="17"/>
                </a:cubicBezTo>
                <a:lnTo>
                  <a:pt x="13" y="13"/>
                </a:lnTo>
                <a:lnTo>
                  <a:pt x="10" y="16"/>
                </a:lnTo>
                <a:cubicBezTo>
                  <a:pt x="9" y="16"/>
                  <a:pt x="8" y="16"/>
                  <a:pt x="8" y="15"/>
                </a:cubicBezTo>
                <a:lnTo>
                  <a:pt x="11" y="12"/>
                </a:lnTo>
                <a:lnTo>
                  <a:pt x="6" y="15"/>
                </a:lnTo>
                <a:cubicBezTo>
                  <a:pt x="6" y="14"/>
                  <a:pt x="5" y="13"/>
                  <a:pt x="4" y="13"/>
                </a:cubicBezTo>
                <a:lnTo>
                  <a:pt x="9" y="11"/>
                </a:lnTo>
                <a:lnTo>
                  <a:pt x="3" y="11"/>
                </a:lnTo>
                <a:cubicBezTo>
                  <a:pt x="3" y="11"/>
                  <a:pt x="3" y="11"/>
                  <a:pt x="2" y="11"/>
                </a:cubicBezTo>
                <a:cubicBezTo>
                  <a:pt x="2" y="10"/>
                  <a:pt x="2" y="9"/>
                  <a:pt x="2" y="9"/>
                </a:cubicBezTo>
                <a:lnTo>
                  <a:pt x="8" y="9"/>
                </a:lnTo>
                <a:lnTo>
                  <a:pt x="1" y="7"/>
                </a:lnTo>
                <a:cubicBezTo>
                  <a:pt x="1" y="6"/>
                  <a:pt x="1" y="5"/>
                  <a:pt x="0" y="5"/>
                </a:cubicBezTo>
                <a:lnTo>
                  <a:pt x="7" y="6"/>
                </a:lnTo>
                <a:lnTo>
                  <a:pt x="0" y="3"/>
                </a:lnTo>
                <a:cubicBezTo>
                  <a:pt x="0" y="1"/>
                  <a:pt x="0" y="0"/>
                  <a:pt x="0" y="0"/>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108" name="Freeform 1908">
            <a:extLst>
              <a:ext uri="{FF2B5EF4-FFF2-40B4-BE49-F238E27FC236}">
                <a16:creationId xmlns:a16="http://schemas.microsoft.com/office/drawing/2014/main" id="{880A966A-7E07-4685-A58C-EBA011DF17A3}"/>
              </a:ext>
            </a:extLst>
          </p:cNvPr>
          <p:cNvSpPr>
            <a:spLocks/>
          </p:cNvSpPr>
          <p:nvPr/>
        </p:nvSpPr>
        <p:spPr bwMode="auto">
          <a:xfrm>
            <a:off x="327025" y="517525"/>
            <a:ext cx="7938" cy="4763"/>
          </a:xfrm>
          <a:custGeom>
            <a:avLst/>
            <a:gdLst>
              <a:gd name="T0" fmla="*/ 1 w 10"/>
              <a:gd name="T1" fmla="*/ 0 h 7"/>
              <a:gd name="T2" fmla="*/ 1 w 10"/>
              <a:gd name="T3" fmla="*/ 0 h 7"/>
              <a:gd name="T4" fmla="*/ 10 w 10"/>
              <a:gd name="T5" fmla="*/ 6 h 7"/>
              <a:gd name="T6" fmla="*/ 10 w 10"/>
              <a:gd name="T7" fmla="*/ 7 h 7"/>
              <a:gd name="T8" fmla="*/ 0 w 10"/>
              <a:gd name="T9" fmla="*/ 1 h 7"/>
              <a:gd name="T10" fmla="*/ 1 w 10"/>
              <a:gd name="T11" fmla="*/ 0 h 7"/>
            </a:gdLst>
            <a:ahLst/>
            <a:cxnLst>
              <a:cxn ang="0">
                <a:pos x="T0" y="T1"/>
              </a:cxn>
              <a:cxn ang="0">
                <a:pos x="T2" y="T3"/>
              </a:cxn>
              <a:cxn ang="0">
                <a:pos x="T4" y="T5"/>
              </a:cxn>
              <a:cxn ang="0">
                <a:pos x="T6" y="T7"/>
              </a:cxn>
              <a:cxn ang="0">
                <a:pos x="T8" y="T9"/>
              </a:cxn>
              <a:cxn ang="0">
                <a:pos x="T10" y="T11"/>
              </a:cxn>
            </a:cxnLst>
            <a:rect l="0" t="0" r="r" b="b"/>
            <a:pathLst>
              <a:path w="10" h="7">
                <a:moveTo>
                  <a:pt x="1" y="0"/>
                </a:moveTo>
                <a:lnTo>
                  <a:pt x="1" y="0"/>
                </a:lnTo>
                <a:lnTo>
                  <a:pt x="10" y="6"/>
                </a:lnTo>
                <a:lnTo>
                  <a:pt x="10" y="7"/>
                </a:lnTo>
                <a:lnTo>
                  <a:pt x="0" y="1"/>
                </a:lnTo>
                <a:lnTo>
                  <a:pt x="1" y="0"/>
                </a:ln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109" name="Freeform 1909">
            <a:extLst>
              <a:ext uri="{FF2B5EF4-FFF2-40B4-BE49-F238E27FC236}">
                <a16:creationId xmlns:a16="http://schemas.microsoft.com/office/drawing/2014/main" id="{D60C3467-B0EF-4C48-A45A-771BCCF59EE9}"/>
              </a:ext>
            </a:extLst>
          </p:cNvPr>
          <p:cNvSpPr>
            <a:spLocks/>
          </p:cNvSpPr>
          <p:nvPr/>
        </p:nvSpPr>
        <p:spPr bwMode="auto">
          <a:xfrm>
            <a:off x="344488" y="512763"/>
            <a:ext cx="4762" cy="3175"/>
          </a:xfrm>
          <a:custGeom>
            <a:avLst/>
            <a:gdLst>
              <a:gd name="T0" fmla="*/ 1 w 5"/>
              <a:gd name="T1" fmla="*/ 3 h 5"/>
              <a:gd name="T2" fmla="*/ 1 w 5"/>
              <a:gd name="T3" fmla="*/ 3 h 5"/>
              <a:gd name="T4" fmla="*/ 2 w 5"/>
              <a:gd name="T5" fmla="*/ 0 h 5"/>
              <a:gd name="T6" fmla="*/ 4 w 5"/>
              <a:gd name="T7" fmla="*/ 1 h 5"/>
              <a:gd name="T8" fmla="*/ 3 w 5"/>
              <a:gd name="T9" fmla="*/ 4 h 5"/>
              <a:gd name="T10" fmla="*/ 1 w 5"/>
              <a:gd name="T11" fmla="*/ 3 h 5"/>
            </a:gdLst>
            <a:ahLst/>
            <a:cxnLst>
              <a:cxn ang="0">
                <a:pos x="T0" y="T1"/>
              </a:cxn>
              <a:cxn ang="0">
                <a:pos x="T2" y="T3"/>
              </a:cxn>
              <a:cxn ang="0">
                <a:pos x="T4" y="T5"/>
              </a:cxn>
              <a:cxn ang="0">
                <a:pos x="T6" y="T7"/>
              </a:cxn>
              <a:cxn ang="0">
                <a:pos x="T8" y="T9"/>
              </a:cxn>
              <a:cxn ang="0">
                <a:pos x="T10" y="T11"/>
              </a:cxn>
            </a:cxnLst>
            <a:rect l="0" t="0" r="r" b="b"/>
            <a:pathLst>
              <a:path w="5" h="5">
                <a:moveTo>
                  <a:pt x="1" y="3"/>
                </a:moveTo>
                <a:lnTo>
                  <a:pt x="1" y="3"/>
                </a:lnTo>
                <a:cubicBezTo>
                  <a:pt x="0" y="2"/>
                  <a:pt x="1" y="1"/>
                  <a:pt x="2" y="0"/>
                </a:cubicBezTo>
                <a:cubicBezTo>
                  <a:pt x="3" y="0"/>
                  <a:pt x="4" y="0"/>
                  <a:pt x="4" y="1"/>
                </a:cubicBezTo>
                <a:cubicBezTo>
                  <a:pt x="5" y="3"/>
                  <a:pt x="4" y="4"/>
                  <a:pt x="3" y="4"/>
                </a:cubicBezTo>
                <a:cubicBezTo>
                  <a:pt x="2" y="5"/>
                  <a:pt x="1" y="4"/>
                  <a:pt x="1" y="3"/>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110" name="Freeform 1910">
            <a:extLst>
              <a:ext uri="{FF2B5EF4-FFF2-40B4-BE49-F238E27FC236}">
                <a16:creationId xmlns:a16="http://schemas.microsoft.com/office/drawing/2014/main" id="{0DFB98A8-B58F-4532-BCF9-BF0021C8CE51}"/>
              </a:ext>
            </a:extLst>
          </p:cNvPr>
          <p:cNvSpPr>
            <a:spLocks/>
          </p:cNvSpPr>
          <p:nvPr/>
        </p:nvSpPr>
        <p:spPr bwMode="auto">
          <a:xfrm>
            <a:off x="334963" y="514350"/>
            <a:ext cx="12700" cy="7938"/>
          </a:xfrm>
          <a:custGeom>
            <a:avLst/>
            <a:gdLst>
              <a:gd name="T0" fmla="*/ 9 w 19"/>
              <a:gd name="T1" fmla="*/ 0 h 13"/>
              <a:gd name="T2" fmla="*/ 9 w 19"/>
              <a:gd name="T3" fmla="*/ 0 h 13"/>
              <a:gd name="T4" fmla="*/ 11 w 19"/>
              <a:gd name="T5" fmla="*/ 1 h 13"/>
              <a:gd name="T6" fmla="*/ 19 w 19"/>
              <a:gd name="T7" fmla="*/ 4 h 13"/>
              <a:gd name="T8" fmla="*/ 15 w 19"/>
              <a:gd name="T9" fmla="*/ 7 h 13"/>
              <a:gd name="T10" fmla="*/ 8 w 19"/>
              <a:gd name="T11" fmla="*/ 4 h 13"/>
              <a:gd name="T12" fmla="*/ 5 w 19"/>
              <a:gd name="T13" fmla="*/ 11 h 13"/>
              <a:gd name="T14" fmla="*/ 0 w 19"/>
              <a:gd name="T15" fmla="*/ 12 h 13"/>
              <a:gd name="T16" fmla="*/ 3 w 19"/>
              <a:gd name="T17" fmla="*/ 5 h 13"/>
              <a:gd name="T18" fmla="*/ 4 w 19"/>
              <a:gd name="T19" fmla="*/ 2 h 13"/>
              <a:gd name="T20" fmla="*/ 5 w 19"/>
              <a:gd name="T21" fmla="*/ 2 h 13"/>
              <a:gd name="T22" fmla="*/ 6 w 19"/>
              <a:gd name="T23" fmla="*/ 2 h 13"/>
              <a:gd name="T24" fmla="*/ 7 w 19"/>
              <a:gd name="T25" fmla="*/ 3 h 13"/>
              <a:gd name="T26" fmla="*/ 7 w 19"/>
              <a:gd name="T27" fmla="*/ 2 h 13"/>
              <a:gd name="T28" fmla="*/ 8 w 19"/>
              <a:gd name="T29" fmla="*/ 0 h 13"/>
              <a:gd name="T30" fmla="*/ 9 w 19"/>
              <a:gd name="T31"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13">
                <a:moveTo>
                  <a:pt x="9" y="0"/>
                </a:moveTo>
                <a:lnTo>
                  <a:pt x="9" y="0"/>
                </a:lnTo>
                <a:lnTo>
                  <a:pt x="11" y="1"/>
                </a:lnTo>
                <a:cubicBezTo>
                  <a:pt x="11" y="1"/>
                  <a:pt x="14" y="6"/>
                  <a:pt x="19" y="4"/>
                </a:cubicBezTo>
                <a:cubicBezTo>
                  <a:pt x="19" y="5"/>
                  <a:pt x="17" y="7"/>
                  <a:pt x="15" y="7"/>
                </a:cubicBezTo>
                <a:cubicBezTo>
                  <a:pt x="11" y="7"/>
                  <a:pt x="8" y="4"/>
                  <a:pt x="8" y="4"/>
                </a:cubicBezTo>
                <a:cubicBezTo>
                  <a:pt x="8" y="4"/>
                  <a:pt x="8" y="8"/>
                  <a:pt x="5" y="11"/>
                </a:cubicBezTo>
                <a:cubicBezTo>
                  <a:pt x="4" y="13"/>
                  <a:pt x="1" y="13"/>
                  <a:pt x="0" y="12"/>
                </a:cubicBezTo>
                <a:cubicBezTo>
                  <a:pt x="5" y="10"/>
                  <a:pt x="3" y="5"/>
                  <a:pt x="3" y="5"/>
                </a:cubicBezTo>
                <a:lnTo>
                  <a:pt x="4" y="2"/>
                </a:lnTo>
                <a:cubicBezTo>
                  <a:pt x="4" y="2"/>
                  <a:pt x="4" y="2"/>
                  <a:pt x="5" y="2"/>
                </a:cubicBezTo>
                <a:cubicBezTo>
                  <a:pt x="5" y="2"/>
                  <a:pt x="6" y="2"/>
                  <a:pt x="6" y="2"/>
                </a:cubicBezTo>
                <a:lnTo>
                  <a:pt x="7" y="3"/>
                </a:lnTo>
                <a:lnTo>
                  <a:pt x="7" y="2"/>
                </a:lnTo>
                <a:cubicBezTo>
                  <a:pt x="7" y="1"/>
                  <a:pt x="8" y="1"/>
                  <a:pt x="8" y="0"/>
                </a:cubicBezTo>
                <a:cubicBezTo>
                  <a:pt x="8" y="0"/>
                  <a:pt x="8" y="0"/>
                  <a:pt x="9" y="0"/>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111" name="Freeform 1911">
            <a:extLst>
              <a:ext uri="{FF2B5EF4-FFF2-40B4-BE49-F238E27FC236}">
                <a16:creationId xmlns:a16="http://schemas.microsoft.com/office/drawing/2014/main" id="{8ABA263F-55D9-42E3-A78A-B346D03DDE6B}"/>
              </a:ext>
            </a:extLst>
          </p:cNvPr>
          <p:cNvSpPr>
            <a:spLocks/>
          </p:cNvSpPr>
          <p:nvPr/>
        </p:nvSpPr>
        <p:spPr bwMode="auto">
          <a:xfrm>
            <a:off x="325438" y="496888"/>
            <a:ext cx="15875" cy="9525"/>
          </a:xfrm>
          <a:custGeom>
            <a:avLst/>
            <a:gdLst>
              <a:gd name="T0" fmla="*/ 9 w 21"/>
              <a:gd name="T1" fmla="*/ 13 h 13"/>
              <a:gd name="T2" fmla="*/ 9 w 21"/>
              <a:gd name="T3" fmla="*/ 13 h 13"/>
              <a:gd name="T4" fmla="*/ 9 w 21"/>
              <a:gd name="T5" fmla="*/ 10 h 13"/>
              <a:gd name="T6" fmla="*/ 4 w 21"/>
              <a:gd name="T7" fmla="*/ 9 h 13"/>
              <a:gd name="T8" fmla="*/ 0 w 21"/>
              <a:gd name="T9" fmla="*/ 11 h 13"/>
              <a:gd name="T10" fmla="*/ 2 w 21"/>
              <a:gd name="T11" fmla="*/ 8 h 13"/>
              <a:gd name="T12" fmla="*/ 2 w 21"/>
              <a:gd name="T13" fmla="*/ 7 h 13"/>
              <a:gd name="T14" fmla="*/ 7 w 21"/>
              <a:gd name="T15" fmla="*/ 5 h 13"/>
              <a:gd name="T16" fmla="*/ 6 w 21"/>
              <a:gd name="T17" fmla="*/ 6 h 13"/>
              <a:gd name="T18" fmla="*/ 11 w 21"/>
              <a:gd name="T19" fmla="*/ 8 h 13"/>
              <a:gd name="T20" fmla="*/ 14 w 21"/>
              <a:gd name="T21" fmla="*/ 3 h 13"/>
              <a:gd name="T22" fmla="*/ 12 w 21"/>
              <a:gd name="T23" fmla="*/ 2 h 13"/>
              <a:gd name="T24" fmla="*/ 16 w 21"/>
              <a:gd name="T25" fmla="*/ 0 h 13"/>
              <a:gd name="T26" fmla="*/ 18 w 21"/>
              <a:gd name="T27" fmla="*/ 1 h 13"/>
              <a:gd name="T28" fmla="*/ 21 w 21"/>
              <a:gd name="T29" fmla="*/ 2 h 13"/>
              <a:gd name="T30" fmla="*/ 17 w 21"/>
              <a:gd name="T31" fmla="*/ 3 h 13"/>
              <a:gd name="T32" fmla="*/ 15 w 21"/>
              <a:gd name="T33" fmla="*/ 8 h 13"/>
              <a:gd name="T34" fmla="*/ 16 w 21"/>
              <a:gd name="T35" fmla="*/ 10 h 13"/>
              <a:gd name="T36" fmla="*/ 9 w 21"/>
              <a:gd name="T37"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1" h="13">
                <a:moveTo>
                  <a:pt x="9" y="13"/>
                </a:moveTo>
                <a:lnTo>
                  <a:pt x="9" y="13"/>
                </a:lnTo>
                <a:lnTo>
                  <a:pt x="9" y="10"/>
                </a:lnTo>
                <a:cubicBezTo>
                  <a:pt x="7" y="9"/>
                  <a:pt x="5" y="9"/>
                  <a:pt x="4" y="9"/>
                </a:cubicBezTo>
                <a:cubicBezTo>
                  <a:pt x="3" y="11"/>
                  <a:pt x="2" y="10"/>
                  <a:pt x="0" y="11"/>
                </a:cubicBezTo>
                <a:cubicBezTo>
                  <a:pt x="0" y="10"/>
                  <a:pt x="0" y="9"/>
                  <a:pt x="2" y="8"/>
                </a:cubicBezTo>
                <a:cubicBezTo>
                  <a:pt x="1" y="8"/>
                  <a:pt x="2" y="7"/>
                  <a:pt x="2" y="7"/>
                </a:cubicBezTo>
                <a:lnTo>
                  <a:pt x="7" y="5"/>
                </a:lnTo>
                <a:cubicBezTo>
                  <a:pt x="6" y="5"/>
                  <a:pt x="6" y="6"/>
                  <a:pt x="6" y="6"/>
                </a:cubicBezTo>
                <a:cubicBezTo>
                  <a:pt x="9" y="6"/>
                  <a:pt x="11" y="8"/>
                  <a:pt x="11" y="8"/>
                </a:cubicBezTo>
                <a:cubicBezTo>
                  <a:pt x="11" y="8"/>
                  <a:pt x="11" y="5"/>
                  <a:pt x="14" y="3"/>
                </a:cubicBezTo>
                <a:cubicBezTo>
                  <a:pt x="13" y="2"/>
                  <a:pt x="13" y="2"/>
                  <a:pt x="12" y="2"/>
                </a:cubicBezTo>
                <a:lnTo>
                  <a:pt x="16" y="0"/>
                </a:lnTo>
                <a:cubicBezTo>
                  <a:pt x="17" y="0"/>
                  <a:pt x="18" y="0"/>
                  <a:pt x="18" y="1"/>
                </a:cubicBezTo>
                <a:cubicBezTo>
                  <a:pt x="19" y="1"/>
                  <a:pt x="20" y="1"/>
                  <a:pt x="21" y="2"/>
                </a:cubicBezTo>
                <a:cubicBezTo>
                  <a:pt x="19" y="2"/>
                  <a:pt x="19" y="4"/>
                  <a:pt x="17" y="3"/>
                </a:cubicBezTo>
                <a:cubicBezTo>
                  <a:pt x="16" y="4"/>
                  <a:pt x="14" y="6"/>
                  <a:pt x="15" y="8"/>
                </a:cubicBezTo>
                <a:lnTo>
                  <a:pt x="16" y="10"/>
                </a:lnTo>
                <a:lnTo>
                  <a:pt x="9" y="13"/>
                </a:ln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112" name="Freeform 1912">
            <a:extLst>
              <a:ext uri="{FF2B5EF4-FFF2-40B4-BE49-F238E27FC236}">
                <a16:creationId xmlns:a16="http://schemas.microsoft.com/office/drawing/2014/main" id="{1CC9A11D-16D2-4DF4-AD92-033F43744550}"/>
              </a:ext>
            </a:extLst>
          </p:cNvPr>
          <p:cNvSpPr>
            <a:spLocks/>
          </p:cNvSpPr>
          <p:nvPr/>
        </p:nvSpPr>
        <p:spPr bwMode="auto">
          <a:xfrm>
            <a:off x="331788" y="504825"/>
            <a:ext cx="9525" cy="9525"/>
          </a:xfrm>
          <a:custGeom>
            <a:avLst/>
            <a:gdLst>
              <a:gd name="T0" fmla="*/ 10 w 14"/>
              <a:gd name="T1" fmla="*/ 0 h 15"/>
              <a:gd name="T2" fmla="*/ 10 w 14"/>
              <a:gd name="T3" fmla="*/ 0 h 15"/>
              <a:gd name="T4" fmla="*/ 14 w 14"/>
              <a:gd name="T5" fmla="*/ 8 h 15"/>
              <a:gd name="T6" fmla="*/ 11 w 14"/>
              <a:gd name="T7" fmla="*/ 14 h 15"/>
              <a:gd name="T8" fmla="*/ 3 w 14"/>
              <a:gd name="T9" fmla="*/ 13 h 15"/>
              <a:gd name="T10" fmla="*/ 0 w 14"/>
              <a:gd name="T11" fmla="*/ 4 h 15"/>
              <a:gd name="T12" fmla="*/ 10 w 14"/>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4" h="15">
                <a:moveTo>
                  <a:pt x="10" y="0"/>
                </a:moveTo>
                <a:lnTo>
                  <a:pt x="10" y="0"/>
                </a:lnTo>
                <a:cubicBezTo>
                  <a:pt x="11" y="2"/>
                  <a:pt x="14" y="5"/>
                  <a:pt x="14" y="8"/>
                </a:cubicBezTo>
                <a:cubicBezTo>
                  <a:pt x="14" y="12"/>
                  <a:pt x="12" y="12"/>
                  <a:pt x="11" y="14"/>
                </a:cubicBezTo>
                <a:cubicBezTo>
                  <a:pt x="8" y="13"/>
                  <a:pt x="7" y="15"/>
                  <a:pt x="3" y="13"/>
                </a:cubicBezTo>
                <a:cubicBezTo>
                  <a:pt x="1" y="11"/>
                  <a:pt x="1" y="7"/>
                  <a:pt x="0" y="4"/>
                </a:cubicBezTo>
                <a:lnTo>
                  <a:pt x="10" y="0"/>
                </a:ln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113" name="Freeform 1913">
            <a:extLst>
              <a:ext uri="{FF2B5EF4-FFF2-40B4-BE49-F238E27FC236}">
                <a16:creationId xmlns:a16="http://schemas.microsoft.com/office/drawing/2014/main" id="{53057E53-67BE-43B3-8E26-E1F7995B30B5}"/>
              </a:ext>
            </a:extLst>
          </p:cNvPr>
          <p:cNvSpPr>
            <a:spLocks/>
          </p:cNvSpPr>
          <p:nvPr/>
        </p:nvSpPr>
        <p:spPr bwMode="auto">
          <a:xfrm>
            <a:off x="325438" y="496888"/>
            <a:ext cx="4762" cy="4762"/>
          </a:xfrm>
          <a:custGeom>
            <a:avLst/>
            <a:gdLst>
              <a:gd name="T0" fmla="*/ 5 w 6"/>
              <a:gd name="T1" fmla="*/ 5 h 6"/>
              <a:gd name="T2" fmla="*/ 5 w 6"/>
              <a:gd name="T3" fmla="*/ 5 h 6"/>
              <a:gd name="T4" fmla="*/ 3 w 6"/>
              <a:gd name="T5" fmla="*/ 6 h 6"/>
              <a:gd name="T6" fmla="*/ 2 w 6"/>
              <a:gd name="T7" fmla="*/ 1 h 6"/>
              <a:gd name="T8" fmla="*/ 5 w 6"/>
              <a:gd name="T9" fmla="*/ 5 h 6"/>
            </a:gdLst>
            <a:ahLst/>
            <a:cxnLst>
              <a:cxn ang="0">
                <a:pos x="T0" y="T1"/>
              </a:cxn>
              <a:cxn ang="0">
                <a:pos x="T2" y="T3"/>
              </a:cxn>
              <a:cxn ang="0">
                <a:pos x="T4" y="T5"/>
              </a:cxn>
              <a:cxn ang="0">
                <a:pos x="T6" y="T7"/>
              </a:cxn>
              <a:cxn ang="0">
                <a:pos x="T8" y="T9"/>
              </a:cxn>
            </a:cxnLst>
            <a:rect l="0" t="0" r="r" b="b"/>
            <a:pathLst>
              <a:path w="6" h="6">
                <a:moveTo>
                  <a:pt x="5" y="5"/>
                </a:moveTo>
                <a:lnTo>
                  <a:pt x="5" y="5"/>
                </a:lnTo>
                <a:lnTo>
                  <a:pt x="3" y="6"/>
                </a:lnTo>
                <a:cubicBezTo>
                  <a:pt x="0" y="3"/>
                  <a:pt x="2" y="2"/>
                  <a:pt x="2" y="1"/>
                </a:cubicBezTo>
                <a:cubicBezTo>
                  <a:pt x="3" y="2"/>
                  <a:pt x="6" y="0"/>
                  <a:pt x="5" y="5"/>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114" name="Freeform 1914">
            <a:extLst>
              <a:ext uri="{FF2B5EF4-FFF2-40B4-BE49-F238E27FC236}">
                <a16:creationId xmlns:a16="http://schemas.microsoft.com/office/drawing/2014/main" id="{7A958FB2-246A-4B44-84CF-84F8278D1DC0}"/>
              </a:ext>
            </a:extLst>
          </p:cNvPr>
          <p:cNvSpPr>
            <a:spLocks/>
          </p:cNvSpPr>
          <p:nvPr/>
        </p:nvSpPr>
        <p:spPr bwMode="auto">
          <a:xfrm>
            <a:off x="333375" y="493713"/>
            <a:ext cx="3175" cy="4762"/>
          </a:xfrm>
          <a:custGeom>
            <a:avLst/>
            <a:gdLst>
              <a:gd name="T0" fmla="*/ 3 w 6"/>
              <a:gd name="T1" fmla="*/ 6 h 6"/>
              <a:gd name="T2" fmla="*/ 3 w 6"/>
              <a:gd name="T3" fmla="*/ 6 h 6"/>
              <a:gd name="T4" fmla="*/ 3 w 6"/>
              <a:gd name="T5" fmla="*/ 1 h 6"/>
              <a:gd name="T6" fmla="*/ 6 w 6"/>
              <a:gd name="T7" fmla="*/ 5 h 6"/>
              <a:gd name="T8" fmla="*/ 3 w 6"/>
              <a:gd name="T9" fmla="*/ 6 h 6"/>
            </a:gdLst>
            <a:ahLst/>
            <a:cxnLst>
              <a:cxn ang="0">
                <a:pos x="T0" y="T1"/>
              </a:cxn>
              <a:cxn ang="0">
                <a:pos x="T2" y="T3"/>
              </a:cxn>
              <a:cxn ang="0">
                <a:pos x="T4" y="T5"/>
              </a:cxn>
              <a:cxn ang="0">
                <a:pos x="T6" y="T7"/>
              </a:cxn>
              <a:cxn ang="0">
                <a:pos x="T8" y="T9"/>
              </a:cxn>
            </a:cxnLst>
            <a:rect l="0" t="0" r="r" b="b"/>
            <a:pathLst>
              <a:path w="6" h="6">
                <a:moveTo>
                  <a:pt x="3" y="6"/>
                </a:moveTo>
                <a:lnTo>
                  <a:pt x="3" y="6"/>
                </a:lnTo>
                <a:cubicBezTo>
                  <a:pt x="0" y="3"/>
                  <a:pt x="3" y="2"/>
                  <a:pt x="3" y="1"/>
                </a:cubicBezTo>
                <a:cubicBezTo>
                  <a:pt x="4" y="2"/>
                  <a:pt x="6" y="0"/>
                  <a:pt x="6" y="5"/>
                </a:cubicBezTo>
                <a:lnTo>
                  <a:pt x="3" y="6"/>
                </a:ln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115" name="Freeform 1915">
            <a:extLst>
              <a:ext uri="{FF2B5EF4-FFF2-40B4-BE49-F238E27FC236}">
                <a16:creationId xmlns:a16="http://schemas.microsoft.com/office/drawing/2014/main" id="{E1519938-768E-4138-8695-328A3F437BFA}"/>
              </a:ext>
            </a:extLst>
          </p:cNvPr>
          <p:cNvSpPr>
            <a:spLocks noEditPoints="1"/>
          </p:cNvSpPr>
          <p:nvPr/>
        </p:nvSpPr>
        <p:spPr bwMode="auto">
          <a:xfrm>
            <a:off x="484188" y="476250"/>
            <a:ext cx="82550" cy="87313"/>
          </a:xfrm>
          <a:custGeom>
            <a:avLst/>
            <a:gdLst>
              <a:gd name="T0" fmla="*/ 81 w 116"/>
              <a:gd name="T1" fmla="*/ 68 h 121"/>
              <a:gd name="T2" fmla="*/ 79 w 116"/>
              <a:gd name="T3" fmla="*/ 61 h 121"/>
              <a:gd name="T4" fmla="*/ 82 w 116"/>
              <a:gd name="T5" fmla="*/ 25 h 121"/>
              <a:gd name="T6" fmla="*/ 71 w 116"/>
              <a:gd name="T7" fmla="*/ 67 h 121"/>
              <a:gd name="T8" fmla="*/ 64 w 116"/>
              <a:gd name="T9" fmla="*/ 29 h 121"/>
              <a:gd name="T10" fmla="*/ 90 w 116"/>
              <a:gd name="T11" fmla="*/ 27 h 121"/>
              <a:gd name="T12" fmla="*/ 89 w 116"/>
              <a:gd name="T13" fmla="*/ 67 h 121"/>
              <a:gd name="T14" fmla="*/ 97 w 116"/>
              <a:gd name="T15" fmla="*/ 60 h 121"/>
              <a:gd name="T16" fmla="*/ 102 w 116"/>
              <a:gd name="T17" fmla="*/ 46 h 121"/>
              <a:gd name="T18" fmla="*/ 65 w 116"/>
              <a:gd name="T19" fmla="*/ 93 h 121"/>
              <a:gd name="T20" fmla="*/ 64 w 116"/>
              <a:gd name="T21" fmla="*/ 89 h 121"/>
              <a:gd name="T22" fmla="*/ 69 w 116"/>
              <a:gd name="T23" fmla="*/ 75 h 121"/>
              <a:gd name="T24" fmla="*/ 53 w 116"/>
              <a:gd name="T25" fmla="*/ 99 h 121"/>
              <a:gd name="T26" fmla="*/ 63 w 116"/>
              <a:gd name="T27" fmla="*/ 99 h 121"/>
              <a:gd name="T28" fmla="*/ 53 w 116"/>
              <a:gd name="T29" fmla="*/ 99 h 121"/>
              <a:gd name="T30" fmla="*/ 52 w 116"/>
              <a:gd name="T31" fmla="*/ 72 h 121"/>
              <a:gd name="T32" fmla="*/ 51 w 116"/>
              <a:gd name="T33" fmla="*/ 93 h 121"/>
              <a:gd name="T34" fmla="*/ 52 w 116"/>
              <a:gd name="T35" fmla="*/ 72 h 121"/>
              <a:gd name="T36" fmla="*/ 34 w 116"/>
              <a:gd name="T37" fmla="*/ 68 h 121"/>
              <a:gd name="T38" fmla="*/ 18 w 116"/>
              <a:gd name="T39" fmla="*/ 34 h 121"/>
              <a:gd name="T40" fmla="*/ 22 w 116"/>
              <a:gd name="T41" fmla="*/ 64 h 121"/>
              <a:gd name="T42" fmla="*/ 28 w 116"/>
              <a:gd name="T43" fmla="*/ 58 h 121"/>
              <a:gd name="T44" fmla="*/ 34 w 116"/>
              <a:gd name="T45" fmla="*/ 25 h 121"/>
              <a:gd name="T46" fmla="*/ 52 w 116"/>
              <a:gd name="T47" fmla="*/ 64 h 121"/>
              <a:gd name="T48" fmla="*/ 36 w 116"/>
              <a:gd name="T49" fmla="*/ 34 h 121"/>
              <a:gd name="T50" fmla="*/ 27 w 116"/>
              <a:gd name="T51" fmla="*/ 27 h 121"/>
              <a:gd name="T52" fmla="*/ 38 w 116"/>
              <a:gd name="T53" fmla="*/ 68 h 121"/>
              <a:gd name="T54" fmla="*/ 24 w 116"/>
              <a:gd name="T55" fmla="*/ 18 h 121"/>
              <a:gd name="T56" fmla="*/ 25 w 116"/>
              <a:gd name="T57" fmla="*/ 18 h 121"/>
              <a:gd name="T58" fmla="*/ 24 w 116"/>
              <a:gd name="T59" fmla="*/ 18 h 121"/>
              <a:gd name="T60" fmla="*/ 48 w 116"/>
              <a:gd name="T61" fmla="*/ 96 h 121"/>
              <a:gd name="T62" fmla="*/ 48 w 116"/>
              <a:gd name="T63" fmla="*/ 96 h 121"/>
              <a:gd name="T64" fmla="*/ 68 w 116"/>
              <a:gd name="T65" fmla="*/ 96 h 121"/>
              <a:gd name="T66" fmla="*/ 68 w 116"/>
              <a:gd name="T67" fmla="*/ 96 h 121"/>
              <a:gd name="T68" fmla="*/ 91 w 116"/>
              <a:gd name="T69" fmla="*/ 18 h 121"/>
              <a:gd name="T70" fmla="*/ 91 w 116"/>
              <a:gd name="T71" fmla="*/ 18 h 121"/>
              <a:gd name="T72" fmla="*/ 113 w 116"/>
              <a:gd name="T73" fmla="*/ 103 h 121"/>
              <a:gd name="T74" fmla="*/ 104 w 116"/>
              <a:gd name="T75" fmla="*/ 90 h 121"/>
              <a:gd name="T76" fmla="*/ 113 w 116"/>
              <a:gd name="T77" fmla="*/ 46 h 121"/>
              <a:gd name="T78" fmla="*/ 106 w 116"/>
              <a:gd name="T79" fmla="*/ 3 h 121"/>
              <a:gd name="T80" fmla="*/ 92 w 116"/>
              <a:gd name="T81" fmla="*/ 1 h 121"/>
              <a:gd name="T82" fmla="*/ 64 w 116"/>
              <a:gd name="T83" fmla="*/ 21 h 121"/>
              <a:gd name="T84" fmla="*/ 52 w 116"/>
              <a:gd name="T85" fmla="*/ 1 h 121"/>
              <a:gd name="T86" fmla="*/ 30 w 116"/>
              <a:gd name="T87" fmla="*/ 17 h 121"/>
              <a:gd name="T88" fmla="*/ 10 w 116"/>
              <a:gd name="T89" fmla="*/ 1 h 121"/>
              <a:gd name="T90" fmla="*/ 17 w 116"/>
              <a:gd name="T91" fmla="*/ 22 h 121"/>
              <a:gd name="T92" fmla="*/ 17 w 116"/>
              <a:gd name="T93" fmla="*/ 72 h 121"/>
              <a:gd name="T94" fmla="*/ 2 w 116"/>
              <a:gd name="T95" fmla="*/ 103 h 121"/>
              <a:gd name="T96" fmla="*/ 21 w 116"/>
              <a:gd name="T97" fmla="*/ 105 h 121"/>
              <a:gd name="T98" fmla="*/ 30 w 116"/>
              <a:gd name="T99" fmla="*/ 76 h 121"/>
              <a:gd name="T100" fmla="*/ 58 w 116"/>
              <a:gd name="T101" fmla="*/ 121 h 121"/>
              <a:gd name="T102" fmla="*/ 85 w 116"/>
              <a:gd name="T103" fmla="*/ 76 h 121"/>
              <a:gd name="T104" fmla="*/ 95 w 116"/>
              <a:gd name="T105" fmla="*/ 105 h 121"/>
              <a:gd name="T106" fmla="*/ 113 w 116"/>
              <a:gd name="T107" fmla="*/ 10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6" h="121">
                <a:moveTo>
                  <a:pt x="81" y="68"/>
                </a:moveTo>
                <a:lnTo>
                  <a:pt x="81" y="68"/>
                </a:lnTo>
                <a:cubicBezTo>
                  <a:pt x="80" y="68"/>
                  <a:pt x="79" y="68"/>
                  <a:pt x="78" y="68"/>
                </a:cubicBezTo>
                <a:cubicBezTo>
                  <a:pt x="78" y="66"/>
                  <a:pt x="79" y="63"/>
                  <a:pt x="79" y="61"/>
                </a:cubicBezTo>
                <a:cubicBezTo>
                  <a:pt x="81" y="49"/>
                  <a:pt x="85" y="35"/>
                  <a:pt x="88" y="27"/>
                </a:cubicBezTo>
                <a:lnTo>
                  <a:pt x="82" y="25"/>
                </a:lnTo>
                <a:cubicBezTo>
                  <a:pt x="81" y="28"/>
                  <a:pt x="80" y="31"/>
                  <a:pt x="79" y="34"/>
                </a:cubicBezTo>
                <a:cubicBezTo>
                  <a:pt x="76" y="45"/>
                  <a:pt x="73" y="56"/>
                  <a:pt x="71" y="67"/>
                </a:cubicBezTo>
                <a:cubicBezTo>
                  <a:pt x="66" y="66"/>
                  <a:pt x="64" y="64"/>
                  <a:pt x="64" y="64"/>
                </a:cubicBezTo>
                <a:lnTo>
                  <a:pt x="64" y="29"/>
                </a:lnTo>
                <a:cubicBezTo>
                  <a:pt x="64" y="29"/>
                  <a:pt x="68" y="25"/>
                  <a:pt x="81" y="25"/>
                </a:cubicBezTo>
                <a:cubicBezTo>
                  <a:pt x="84" y="25"/>
                  <a:pt x="87" y="26"/>
                  <a:pt x="90" y="27"/>
                </a:cubicBezTo>
                <a:cubicBezTo>
                  <a:pt x="89" y="34"/>
                  <a:pt x="88" y="45"/>
                  <a:pt x="88" y="58"/>
                </a:cubicBezTo>
                <a:cubicBezTo>
                  <a:pt x="88" y="61"/>
                  <a:pt x="88" y="64"/>
                  <a:pt x="89" y="67"/>
                </a:cubicBezTo>
                <a:lnTo>
                  <a:pt x="93" y="64"/>
                </a:lnTo>
                <a:lnTo>
                  <a:pt x="97" y="60"/>
                </a:lnTo>
                <a:cubicBezTo>
                  <a:pt x="97" y="53"/>
                  <a:pt x="97" y="44"/>
                  <a:pt x="97" y="34"/>
                </a:cubicBezTo>
                <a:cubicBezTo>
                  <a:pt x="100" y="37"/>
                  <a:pt x="102" y="42"/>
                  <a:pt x="102" y="46"/>
                </a:cubicBezTo>
                <a:cubicBezTo>
                  <a:pt x="102" y="57"/>
                  <a:pt x="94" y="68"/>
                  <a:pt x="81" y="68"/>
                </a:cubicBezTo>
                <a:close/>
                <a:moveTo>
                  <a:pt x="65" y="93"/>
                </a:moveTo>
                <a:lnTo>
                  <a:pt x="65" y="93"/>
                </a:lnTo>
                <a:cubicBezTo>
                  <a:pt x="64" y="91"/>
                  <a:pt x="64" y="90"/>
                  <a:pt x="64" y="89"/>
                </a:cubicBezTo>
                <a:lnTo>
                  <a:pt x="64" y="72"/>
                </a:lnTo>
                <a:cubicBezTo>
                  <a:pt x="64" y="72"/>
                  <a:pt x="65" y="74"/>
                  <a:pt x="69" y="75"/>
                </a:cubicBezTo>
                <a:cubicBezTo>
                  <a:pt x="68" y="81"/>
                  <a:pt x="66" y="87"/>
                  <a:pt x="65" y="93"/>
                </a:cubicBezTo>
                <a:close/>
                <a:moveTo>
                  <a:pt x="53" y="99"/>
                </a:moveTo>
                <a:lnTo>
                  <a:pt x="53" y="99"/>
                </a:lnTo>
                <a:lnTo>
                  <a:pt x="63" y="99"/>
                </a:lnTo>
                <a:cubicBezTo>
                  <a:pt x="61" y="104"/>
                  <a:pt x="60" y="107"/>
                  <a:pt x="58" y="109"/>
                </a:cubicBezTo>
                <a:cubicBezTo>
                  <a:pt x="56" y="107"/>
                  <a:pt x="54" y="104"/>
                  <a:pt x="53" y="99"/>
                </a:cubicBezTo>
                <a:close/>
                <a:moveTo>
                  <a:pt x="52" y="72"/>
                </a:moveTo>
                <a:lnTo>
                  <a:pt x="52" y="72"/>
                </a:lnTo>
                <a:lnTo>
                  <a:pt x="52" y="89"/>
                </a:lnTo>
                <a:cubicBezTo>
                  <a:pt x="52" y="90"/>
                  <a:pt x="51" y="91"/>
                  <a:pt x="51" y="93"/>
                </a:cubicBezTo>
                <a:cubicBezTo>
                  <a:pt x="49" y="87"/>
                  <a:pt x="48" y="81"/>
                  <a:pt x="46" y="75"/>
                </a:cubicBezTo>
                <a:cubicBezTo>
                  <a:pt x="50" y="74"/>
                  <a:pt x="52" y="72"/>
                  <a:pt x="52" y="72"/>
                </a:cubicBezTo>
                <a:close/>
                <a:moveTo>
                  <a:pt x="34" y="68"/>
                </a:moveTo>
                <a:lnTo>
                  <a:pt x="34" y="68"/>
                </a:lnTo>
                <a:cubicBezTo>
                  <a:pt x="21" y="68"/>
                  <a:pt x="13" y="57"/>
                  <a:pt x="13" y="46"/>
                </a:cubicBezTo>
                <a:cubicBezTo>
                  <a:pt x="13" y="42"/>
                  <a:pt x="15" y="37"/>
                  <a:pt x="18" y="34"/>
                </a:cubicBezTo>
                <a:cubicBezTo>
                  <a:pt x="19" y="44"/>
                  <a:pt x="19" y="53"/>
                  <a:pt x="18" y="60"/>
                </a:cubicBezTo>
                <a:lnTo>
                  <a:pt x="22" y="64"/>
                </a:lnTo>
                <a:lnTo>
                  <a:pt x="27" y="67"/>
                </a:lnTo>
                <a:cubicBezTo>
                  <a:pt x="27" y="64"/>
                  <a:pt x="28" y="61"/>
                  <a:pt x="28" y="58"/>
                </a:cubicBezTo>
                <a:cubicBezTo>
                  <a:pt x="28" y="45"/>
                  <a:pt x="27" y="34"/>
                  <a:pt x="26" y="27"/>
                </a:cubicBezTo>
                <a:cubicBezTo>
                  <a:pt x="28" y="26"/>
                  <a:pt x="31" y="25"/>
                  <a:pt x="34" y="25"/>
                </a:cubicBezTo>
                <a:cubicBezTo>
                  <a:pt x="48" y="25"/>
                  <a:pt x="52" y="29"/>
                  <a:pt x="52" y="29"/>
                </a:cubicBezTo>
                <a:lnTo>
                  <a:pt x="52" y="64"/>
                </a:lnTo>
                <a:cubicBezTo>
                  <a:pt x="52" y="64"/>
                  <a:pt x="50" y="66"/>
                  <a:pt x="44" y="67"/>
                </a:cubicBezTo>
                <a:cubicBezTo>
                  <a:pt x="42" y="56"/>
                  <a:pt x="40" y="45"/>
                  <a:pt x="36" y="34"/>
                </a:cubicBezTo>
                <a:cubicBezTo>
                  <a:pt x="35" y="31"/>
                  <a:pt x="34" y="28"/>
                  <a:pt x="33" y="25"/>
                </a:cubicBezTo>
                <a:lnTo>
                  <a:pt x="27" y="27"/>
                </a:lnTo>
                <a:cubicBezTo>
                  <a:pt x="30" y="35"/>
                  <a:pt x="35" y="49"/>
                  <a:pt x="36" y="61"/>
                </a:cubicBezTo>
                <a:cubicBezTo>
                  <a:pt x="37" y="63"/>
                  <a:pt x="37" y="66"/>
                  <a:pt x="38" y="68"/>
                </a:cubicBezTo>
                <a:cubicBezTo>
                  <a:pt x="37" y="68"/>
                  <a:pt x="36" y="68"/>
                  <a:pt x="34" y="68"/>
                </a:cubicBezTo>
                <a:close/>
                <a:moveTo>
                  <a:pt x="24" y="18"/>
                </a:moveTo>
                <a:lnTo>
                  <a:pt x="24" y="18"/>
                </a:lnTo>
                <a:cubicBezTo>
                  <a:pt x="24" y="18"/>
                  <a:pt x="24" y="18"/>
                  <a:pt x="25" y="18"/>
                </a:cubicBezTo>
                <a:cubicBezTo>
                  <a:pt x="25" y="18"/>
                  <a:pt x="25" y="18"/>
                  <a:pt x="25" y="18"/>
                </a:cubicBezTo>
                <a:cubicBezTo>
                  <a:pt x="24" y="18"/>
                  <a:pt x="24" y="18"/>
                  <a:pt x="24" y="18"/>
                </a:cubicBezTo>
                <a:close/>
                <a:moveTo>
                  <a:pt x="48" y="96"/>
                </a:moveTo>
                <a:lnTo>
                  <a:pt x="48" y="96"/>
                </a:lnTo>
                <a:cubicBezTo>
                  <a:pt x="48" y="96"/>
                  <a:pt x="48" y="96"/>
                  <a:pt x="48" y="96"/>
                </a:cubicBezTo>
                <a:cubicBezTo>
                  <a:pt x="48" y="96"/>
                  <a:pt x="48" y="96"/>
                  <a:pt x="48" y="96"/>
                </a:cubicBezTo>
                <a:close/>
                <a:moveTo>
                  <a:pt x="68" y="96"/>
                </a:moveTo>
                <a:lnTo>
                  <a:pt x="68" y="96"/>
                </a:lnTo>
                <a:cubicBezTo>
                  <a:pt x="68" y="96"/>
                  <a:pt x="68" y="96"/>
                  <a:pt x="68" y="96"/>
                </a:cubicBezTo>
                <a:cubicBezTo>
                  <a:pt x="68" y="96"/>
                  <a:pt x="68" y="96"/>
                  <a:pt x="68" y="96"/>
                </a:cubicBezTo>
                <a:close/>
                <a:moveTo>
                  <a:pt x="91" y="18"/>
                </a:moveTo>
                <a:lnTo>
                  <a:pt x="91" y="18"/>
                </a:lnTo>
                <a:cubicBezTo>
                  <a:pt x="91" y="18"/>
                  <a:pt x="91" y="18"/>
                  <a:pt x="91" y="18"/>
                </a:cubicBezTo>
                <a:cubicBezTo>
                  <a:pt x="91" y="18"/>
                  <a:pt x="91" y="18"/>
                  <a:pt x="91" y="18"/>
                </a:cubicBezTo>
                <a:cubicBezTo>
                  <a:pt x="91" y="18"/>
                  <a:pt x="91" y="18"/>
                  <a:pt x="91" y="18"/>
                </a:cubicBezTo>
                <a:close/>
                <a:moveTo>
                  <a:pt x="113" y="103"/>
                </a:moveTo>
                <a:lnTo>
                  <a:pt x="113" y="103"/>
                </a:lnTo>
                <a:cubicBezTo>
                  <a:pt x="111" y="102"/>
                  <a:pt x="106" y="98"/>
                  <a:pt x="104" y="90"/>
                </a:cubicBezTo>
                <a:cubicBezTo>
                  <a:pt x="103" y="86"/>
                  <a:pt x="101" y="81"/>
                  <a:pt x="99" y="72"/>
                </a:cubicBezTo>
                <a:cubicBezTo>
                  <a:pt x="108" y="66"/>
                  <a:pt x="113" y="56"/>
                  <a:pt x="113" y="46"/>
                </a:cubicBezTo>
                <a:cubicBezTo>
                  <a:pt x="113" y="37"/>
                  <a:pt x="107" y="27"/>
                  <a:pt x="98" y="22"/>
                </a:cubicBezTo>
                <a:cubicBezTo>
                  <a:pt x="100" y="11"/>
                  <a:pt x="102" y="7"/>
                  <a:pt x="106" y="3"/>
                </a:cubicBezTo>
                <a:cubicBezTo>
                  <a:pt x="109" y="0"/>
                  <a:pt x="107" y="1"/>
                  <a:pt x="105" y="1"/>
                </a:cubicBezTo>
                <a:lnTo>
                  <a:pt x="92" y="1"/>
                </a:lnTo>
                <a:cubicBezTo>
                  <a:pt x="92" y="1"/>
                  <a:pt x="89" y="8"/>
                  <a:pt x="85" y="17"/>
                </a:cubicBezTo>
                <a:cubicBezTo>
                  <a:pt x="68" y="17"/>
                  <a:pt x="64" y="21"/>
                  <a:pt x="64" y="21"/>
                </a:cubicBezTo>
                <a:lnTo>
                  <a:pt x="64" y="1"/>
                </a:lnTo>
                <a:lnTo>
                  <a:pt x="52" y="1"/>
                </a:lnTo>
                <a:lnTo>
                  <a:pt x="52" y="21"/>
                </a:lnTo>
                <a:cubicBezTo>
                  <a:pt x="52" y="21"/>
                  <a:pt x="48" y="17"/>
                  <a:pt x="30" y="17"/>
                </a:cubicBezTo>
                <a:cubicBezTo>
                  <a:pt x="27" y="8"/>
                  <a:pt x="23" y="1"/>
                  <a:pt x="23" y="1"/>
                </a:cubicBezTo>
                <a:lnTo>
                  <a:pt x="10" y="1"/>
                </a:lnTo>
                <a:cubicBezTo>
                  <a:pt x="8" y="1"/>
                  <a:pt x="7" y="0"/>
                  <a:pt x="10" y="3"/>
                </a:cubicBezTo>
                <a:cubicBezTo>
                  <a:pt x="14" y="7"/>
                  <a:pt x="16" y="11"/>
                  <a:pt x="17" y="22"/>
                </a:cubicBezTo>
                <a:cubicBezTo>
                  <a:pt x="9" y="27"/>
                  <a:pt x="2" y="37"/>
                  <a:pt x="2" y="46"/>
                </a:cubicBezTo>
                <a:cubicBezTo>
                  <a:pt x="2" y="56"/>
                  <a:pt x="8" y="66"/>
                  <a:pt x="17" y="72"/>
                </a:cubicBezTo>
                <a:cubicBezTo>
                  <a:pt x="15" y="81"/>
                  <a:pt x="13" y="86"/>
                  <a:pt x="12" y="90"/>
                </a:cubicBezTo>
                <a:cubicBezTo>
                  <a:pt x="9" y="98"/>
                  <a:pt x="5" y="102"/>
                  <a:pt x="2" y="103"/>
                </a:cubicBezTo>
                <a:cubicBezTo>
                  <a:pt x="0" y="104"/>
                  <a:pt x="0" y="105"/>
                  <a:pt x="2" y="105"/>
                </a:cubicBezTo>
                <a:lnTo>
                  <a:pt x="21" y="105"/>
                </a:lnTo>
                <a:cubicBezTo>
                  <a:pt x="21" y="105"/>
                  <a:pt x="24" y="90"/>
                  <a:pt x="26" y="76"/>
                </a:cubicBezTo>
                <a:cubicBezTo>
                  <a:pt x="27" y="76"/>
                  <a:pt x="29" y="76"/>
                  <a:pt x="30" y="76"/>
                </a:cubicBezTo>
                <a:cubicBezTo>
                  <a:pt x="34" y="76"/>
                  <a:pt x="37" y="76"/>
                  <a:pt x="40" y="76"/>
                </a:cubicBezTo>
                <a:cubicBezTo>
                  <a:pt x="44" y="94"/>
                  <a:pt x="51" y="115"/>
                  <a:pt x="58" y="121"/>
                </a:cubicBezTo>
                <a:cubicBezTo>
                  <a:pt x="64" y="115"/>
                  <a:pt x="71" y="94"/>
                  <a:pt x="76" y="76"/>
                </a:cubicBezTo>
                <a:cubicBezTo>
                  <a:pt x="78" y="76"/>
                  <a:pt x="81" y="76"/>
                  <a:pt x="85" y="76"/>
                </a:cubicBezTo>
                <a:cubicBezTo>
                  <a:pt x="87" y="76"/>
                  <a:pt x="88" y="76"/>
                  <a:pt x="90" y="76"/>
                </a:cubicBezTo>
                <a:cubicBezTo>
                  <a:pt x="91" y="90"/>
                  <a:pt x="95" y="105"/>
                  <a:pt x="95" y="105"/>
                </a:cubicBezTo>
                <a:lnTo>
                  <a:pt x="114" y="105"/>
                </a:lnTo>
                <a:cubicBezTo>
                  <a:pt x="116" y="105"/>
                  <a:pt x="115" y="104"/>
                  <a:pt x="113" y="103"/>
                </a:cubicBez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116" name="Freeform 1916">
            <a:extLst>
              <a:ext uri="{FF2B5EF4-FFF2-40B4-BE49-F238E27FC236}">
                <a16:creationId xmlns:a16="http://schemas.microsoft.com/office/drawing/2014/main" id="{AF2756ED-2544-4074-8952-F1B4D14DCF9A}"/>
              </a:ext>
            </a:extLst>
          </p:cNvPr>
          <p:cNvSpPr>
            <a:spLocks noEditPoints="1"/>
          </p:cNvSpPr>
          <p:nvPr/>
        </p:nvSpPr>
        <p:spPr bwMode="auto">
          <a:xfrm>
            <a:off x="484188" y="476250"/>
            <a:ext cx="82550" cy="87313"/>
          </a:xfrm>
          <a:custGeom>
            <a:avLst/>
            <a:gdLst>
              <a:gd name="T0" fmla="*/ 81 w 116"/>
              <a:gd name="T1" fmla="*/ 68 h 121"/>
              <a:gd name="T2" fmla="*/ 79 w 116"/>
              <a:gd name="T3" fmla="*/ 61 h 121"/>
              <a:gd name="T4" fmla="*/ 82 w 116"/>
              <a:gd name="T5" fmla="*/ 25 h 121"/>
              <a:gd name="T6" fmla="*/ 71 w 116"/>
              <a:gd name="T7" fmla="*/ 67 h 121"/>
              <a:gd name="T8" fmla="*/ 64 w 116"/>
              <a:gd name="T9" fmla="*/ 29 h 121"/>
              <a:gd name="T10" fmla="*/ 90 w 116"/>
              <a:gd name="T11" fmla="*/ 27 h 121"/>
              <a:gd name="T12" fmla="*/ 89 w 116"/>
              <a:gd name="T13" fmla="*/ 67 h 121"/>
              <a:gd name="T14" fmla="*/ 97 w 116"/>
              <a:gd name="T15" fmla="*/ 60 h 121"/>
              <a:gd name="T16" fmla="*/ 102 w 116"/>
              <a:gd name="T17" fmla="*/ 46 h 121"/>
              <a:gd name="T18" fmla="*/ 81 w 116"/>
              <a:gd name="T19" fmla="*/ 68 h 121"/>
              <a:gd name="T20" fmla="*/ 65 w 116"/>
              <a:gd name="T21" fmla="*/ 93 h 121"/>
              <a:gd name="T22" fmla="*/ 64 w 116"/>
              <a:gd name="T23" fmla="*/ 72 h 121"/>
              <a:gd name="T24" fmla="*/ 65 w 116"/>
              <a:gd name="T25" fmla="*/ 93 h 121"/>
              <a:gd name="T26" fmla="*/ 53 w 116"/>
              <a:gd name="T27" fmla="*/ 99 h 121"/>
              <a:gd name="T28" fmla="*/ 63 w 116"/>
              <a:gd name="T29" fmla="*/ 99 h 121"/>
              <a:gd name="T30" fmla="*/ 53 w 116"/>
              <a:gd name="T31" fmla="*/ 99 h 121"/>
              <a:gd name="T32" fmla="*/ 52 w 116"/>
              <a:gd name="T33" fmla="*/ 72 h 121"/>
              <a:gd name="T34" fmla="*/ 52 w 116"/>
              <a:gd name="T35" fmla="*/ 89 h 121"/>
              <a:gd name="T36" fmla="*/ 46 w 116"/>
              <a:gd name="T37" fmla="*/ 75 h 121"/>
              <a:gd name="T38" fmla="*/ 52 w 116"/>
              <a:gd name="T39" fmla="*/ 72 h 121"/>
              <a:gd name="T40" fmla="*/ 34 w 116"/>
              <a:gd name="T41" fmla="*/ 68 h 121"/>
              <a:gd name="T42" fmla="*/ 18 w 116"/>
              <a:gd name="T43" fmla="*/ 34 h 121"/>
              <a:gd name="T44" fmla="*/ 22 w 116"/>
              <a:gd name="T45" fmla="*/ 64 h 121"/>
              <a:gd name="T46" fmla="*/ 28 w 116"/>
              <a:gd name="T47" fmla="*/ 58 h 121"/>
              <a:gd name="T48" fmla="*/ 34 w 116"/>
              <a:gd name="T49" fmla="*/ 25 h 121"/>
              <a:gd name="T50" fmla="*/ 52 w 116"/>
              <a:gd name="T51" fmla="*/ 64 h 121"/>
              <a:gd name="T52" fmla="*/ 36 w 116"/>
              <a:gd name="T53" fmla="*/ 34 h 121"/>
              <a:gd name="T54" fmla="*/ 27 w 116"/>
              <a:gd name="T55" fmla="*/ 27 h 121"/>
              <a:gd name="T56" fmla="*/ 38 w 116"/>
              <a:gd name="T57" fmla="*/ 68 h 121"/>
              <a:gd name="T58" fmla="*/ 34 w 116"/>
              <a:gd name="T59" fmla="*/ 68 h 121"/>
              <a:gd name="T60" fmla="*/ 24 w 116"/>
              <a:gd name="T61" fmla="*/ 18 h 121"/>
              <a:gd name="T62" fmla="*/ 25 w 116"/>
              <a:gd name="T63" fmla="*/ 18 h 121"/>
              <a:gd name="T64" fmla="*/ 24 w 116"/>
              <a:gd name="T65" fmla="*/ 18 h 121"/>
              <a:gd name="T66" fmla="*/ 48 w 116"/>
              <a:gd name="T67" fmla="*/ 96 h 121"/>
              <a:gd name="T68" fmla="*/ 48 w 116"/>
              <a:gd name="T69" fmla="*/ 96 h 121"/>
              <a:gd name="T70" fmla="*/ 68 w 116"/>
              <a:gd name="T71" fmla="*/ 96 h 121"/>
              <a:gd name="T72" fmla="*/ 68 w 116"/>
              <a:gd name="T73" fmla="*/ 96 h 121"/>
              <a:gd name="T74" fmla="*/ 68 w 116"/>
              <a:gd name="T75" fmla="*/ 96 h 121"/>
              <a:gd name="T76" fmla="*/ 91 w 116"/>
              <a:gd name="T77" fmla="*/ 18 h 121"/>
              <a:gd name="T78" fmla="*/ 91 w 116"/>
              <a:gd name="T79" fmla="*/ 18 h 121"/>
              <a:gd name="T80" fmla="*/ 91 w 116"/>
              <a:gd name="T81" fmla="*/ 18 h 121"/>
              <a:gd name="T82" fmla="*/ 113 w 116"/>
              <a:gd name="T83" fmla="*/ 103 h 121"/>
              <a:gd name="T84" fmla="*/ 99 w 116"/>
              <a:gd name="T85" fmla="*/ 72 h 121"/>
              <a:gd name="T86" fmla="*/ 98 w 116"/>
              <a:gd name="T87" fmla="*/ 22 h 121"/>
              <a:gd name="T88" fmla="*/ 105 w 116"/>
              <a:gd name="T89" fmla="*/ 1 h 121"/>
              <a:gd name="T90" fmla="*/ 85 w 116"/>
              <a:gd name="T91" fmla="*/ 17 h 121"/>
              <a:gd name="T92" fmla="*/ 64 w 116"/>
              <a:gd name="T93" fmla="*/ 1 h 121"/>
              <a:gd name="T94" fmla="*/ 52 w 116"/>
              <a:gd name="T95" fmla="*/ 21 h 121"/>
              <a:gd name="T96" fmla="*/ 23 w 116"/>
              <a:gd name="T97" fmla="*/ 1 h 121"/>
              <a:gd name="T98" fmla="*/ 10 w 116"/>
              <a:gd name="T99" fmla="*/ 3 h 121"/>
              <a:gd name="T100" fmla="*/ 2 w 116"/>
              <a:gd name="T101" fmla="*/ 46 h 121"/>
              <a:gd name="T102" fmla="*/ 12 w 116"/>
              <a:gd name="T103" fmla="*/ 90 h 121"/>
              <a:gd name="T104" fmla="*/ 2 w 116"/>
              <a:gd name="T105" fmla="*/ 105 h 121"/>
              <a:gd name="T106" fmla="*/ 26 w 116"/>
              <a:gd name="T107" fmla="*/ 76 h 121"/>
              <a:gd name="T108" fmla="*/ 40 w 116"/>
              <a:gd name="T109" fmla="*/ 76 h 121"/>
              <a:gd name="T110" fmla="*/ 76 w 116"/>
              <a:gd name="T111" fmla="*/ 76 h 121"/>
              <a:gd name="T112" fmla="*/ 90 w 116"/>
              <a:gd name="T113" fmla="*/ 76 h 121"/>
              <a:gd name="T114" fmla="*/ 114 w 116"/>
              <a:gd name="T115" fmla="*/ 105 h 121"/>
              <a:gd name="T116" fmla="*/ 113 w 116"/>
              <a:gd name="T117" fmla="*/ 10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6" h="121">
                <a:moveTo>
                  <a:pt x="81" y="68"/>
                </a:moveTo>
                <a:lnTo>
                  <a:pt x="81" y="68"/>
                </a:lnTo>
                <a:cubicBezTo>
                  <a:pt x="80" y="68"/>
                  <a:pt x="79" y="68"/>
                  <a:pt x="78" y="68"/>
                </a:cubicBezTo>
                <a:cubicBezTo>
                  <a:pt x="78" y="66"/>
                  <a:pt x="79" y="63"/>
                  <a:pt x="79" y="61"/>
                </a:cubicBezTo>
                <a:cubicBezTo>
                  <a:pt x="81" y="49"/>
                  <a:pt x="85" y="35"/>
                  <a:pt x="88" y="27"/>
                </a:cubicBezTo>
                <a:lnTo>
                  <a:pt x="82" y="25"/>
                </a:lnTo>
                <a:cubicBezTo>
                  <a:pt x="81" y="28"/>
                  <a:pt x="80" y="31"/>
                  <a:pt x="79" y="34"/>
                </a:cubicBezTo>
                <a:cubicBezTo>
                  <a:pt x="76" y="45"/>
                  <a:pt x="73" y="56"/>
                  <a:pt x="71" y="67"/>
                </a:cubicBezTo>
                <a:cubicBezTo>
                  <a:pt x="66" y="66"/>
                  <a:pt x="64" y="64"/>
                  <a:pt x="64" y="64"/>
                </a:cubicBezTo>
                <a:lnTo>
                  <a:pt x="64" y="29"/>
                </a:lnTo>
                <a:cubicBezTo>
                  <a:pt x="64" y="29"/>
                  <a:pt x="68" y="25"/>
                  <a:pt x="81" y="25"/>
                </a:cubicBezTo>
                <a:cubicBezTo>
                  <a:pt x="84" y="25"/>
                  <a:pt x="87" y="26"/>
                  <a:pt x="90" y="27"/>
                </a:cubicBezTo>
                <a:cubicBezTo>
                  <a:pt x="89" y="34"/>
                  <a:pt x="88" y="45"/>
                  <a:pt x="88" y="58"/>
                </a:cubicBezTo>
                <a:cubicBezTo>
                  <a:pt x="88" y="61"/>
                  <a:pt x="88" y="64"/>
                  <a:pt x="89" y="67"/>
                </a:cubicBezTo>
                <a:lnTo>
                  <a:pt x="93" y="64"/>
                </a:lnTo>
                <a:lnTo>
                  <a:pt x="97" y="60"/>
                </a:lnTo>
                <a:cubicBezTo>
                  <a:pt x="97" y="53"/>
                  <a:pt x="97" y="44"/>
                  <a:pt x="97" y="34"/>
                </a:cubicBezTo>
                <a:cubicBezTo>
                  <a:pt x="100" y="37"/>
                  <a:pt x="102" y="42"/>
                  <a:pt x="102" y="46"/>
                </a:cubicBezTo>
                <a:cubicBezTo>
                  <a:pt x="102" y="57"/>
                  <a:pt x="94" y="68"/>
                  <a:pt x="81" y="68"/>
                </a:cubicBezTo>
                <a:lnTo>
                  <a:pt x="81" y="68"/>
                </a:lnTo>
                <a:close/>
                <a:moveTo>
                  <a:pt x="65" y="93"/>
                </a:moveTo>
                <a:lnTo>
                  <a:pt x="65" y="93"/>
                </a:lnTo>
                <a:cubicBezTo>
                  <a:pt x="64" y="91"/>
                  <a:pt x="64" y="90"/>
                  <a:pt x="64" y="89"/>
                </a:cubicBezTo>
                <a:lnTo>
                  <a:pt x="64" y="72"/>
                </a:lnTo>
                <a:cubicBezTo>
                  <a:pt x="64" y="72"/>
                  <a:pt x="65" y="74"/>
                  <a:pt x="69" y="75"/>
                </a:cubicBezTo>
                <a:cubicBezTo>
                  <a:pt x="68" y="81"/>
                  <a:pt x="66" y="87"/>
                  <a:pt x="65" y="93"/>
                </a:cubicBezTo>
                <a:lnTo>
                  <a:pt x="65" y="93"/>
                </a:lnTo>
                <a:close/>
                <a:moveTo>
                  <a:pt x="53" y="99"/>
                </a:moveTo>
                <a:lnTo>
                  <a:pt x="53" y="99"/>
                </a:lnTo>
                <a:lnTo>
                  <a:pt x="63" y="99"/>
                </a:lnTo>
                <a:cubicBezTo>
                  <a:pt x="61" y="104"/>
                  <a:pt x="60" y="107"/>
                  <a:pt x="58" y="109"/>
                </a:cubicBezTo>
                <a:cubicBezTo>
                  <a:pt x="56" y="107"/>
                  <a:pt x="54" y="104"/>
                  <a:pt x="53" y="99"/>
                </a:cubicBezTo>
                <a:lnTo>
                  <a:pt x="53" y="99"/>
                </a:lnTo>
                <a:close/>
                <a:moveTo>
                  <a:pt x="52" y="72"/>
                </a:moveTo>
                <a:lnTo>
                  <a:pt x="52" y="72"/>
                </a:lnTo>
                <a:lnTo>
                  <a:pt x="52" y="89"/>
                </a:lnTo>
                <a:cubicBezTo>
                  <a:pt x="52" y="90"/>
                  <a:pt x="51" y="91"/>
                  <a:pt x="51" y="93"/>
                </a:cubicBezTo>
                <a:cubicBezTo>
                  <a:pt x="49" y="87"/>
                  <a:pt x="48" y="81"/>
                  <a:pt x="46" y="75"/>
                </a:cubicBezTo>
                <a:cubicBezTo>
                  <a:pt x="50" y="74"/>
                  <a:pt x="52" y="72"/>
                  <a:pt x="52" y="72"/>
                </a:cubicBezTo>
                <a:lnTo>
                  <a:pt x="52" y="72"/>
                </a:lnTo>
                <a:close/>
                <a:moveTo>
                  <a:pt x="34" y="68"/>
                </a:moveTo>
                <a:lnTo>
                  <a:pt x="34" y="68"/>
                </a:lnTo>
                <a:cubicBezTo>
                  <a:pt x="21" y="68"/>
                  <a:pt x="13" y="57"/>
                  <a:pt x="13" y="46"/>
                </a:cubicBezTo>
                <a:cubicBezTo>
                  <a:pt x="13" y="42"/>
                  <a:pt x="15" y="37"/>
                  <a:pt x="18" y="34"/>
                </a:cubicBezTo>
                <a:cubicBezTo>
                  <a:pt x="19" y="44"/>
                  <a:pt x="19" y="53"/>
                  <a:pt x="18" y="60"/>
                </a:cubicBezTo>
                <a:lnTo>
                  <a:pt x="22" y="64"/>
                </a:lnTo>
                <a:lnTo>
                  <a:pt x="27" y="67"/>
                </a:lnTo>
                <a:cubicBezTo>
                  <a:pt x="27" y="64"/>
                  <a:pt x="28" y="61"/>
                  <a:pt x="28" y="58"/>
                </a:cubicBezTo>
                <a:cubicBezTo>
                  <a:pt x="28" y="45"/>
                  <a:pt x="27" y="34"/>
                  <a:pt x="26" y="27"/>
                </a:cubicBezTo>
                <a:cubicBezTo>
                  <a:pt x="28" y="26"/>
                  <a:pt x="31" y="25"/>
                  <a:pt x="34" y="25"/>
                </a:cubicBezTo>
                <a:cubicBezTo>
                  <a:pt x="48" y="25"/>
                  <a:pt x="52" y="29"/>
                  <a:pt x="52" y="29"/>
                </a:cubicBezTo>
                <a:lnTo>
                  <a:pt x="52" y="64"/>
                </a:lnTo>
                <a:cubicBezTo>
                  <a:pt x="52" y="64"/>
                  <a:pt x="50" y="66"/>
                  <a:pt x="44" y="67"/>
                </a:cubicBezTo>
                <a:cubicBezTo>
                  <a:pt x="42" y="56"/>
                  <a:pt x="40" y="45"/>
                  <a:pt x="36" y="34"/>
                </a:cubicBezTo>
                <a:cubicBezTo>
                  <a:pt x="35" y="31"/>
                  <a:pt x="34" y="28"/>
                  <a:pt x="33" y="25"/>
                </a:cubicBezTo>
                <a:lnTo>
                  <a:pt x="27" y="27"/>
                </a:lnTo>
                <a:cubicBezTo>
                  <a:pt x="30" y="35"/>
                  <a:pt x="35" y="49"/>
                  <a:pt x="36" y="61"/>
                </a:cubicBezTo>
                <a:cubicBezTo>
                  <a:pt x="37" y="63"/>
                  <a:pt x="37" y="66"/>
                  <a:pt x="38" y="68"/>
                </a:cubicBezTo>
                <a:cubicBezTo>
                  <a:pt x="37" y="68"/>
                  <a:pt x="36" y="68"/>
                  <a:pt x="34" y="68"/>
                </a:cubicBezTo>
                <a:lnTo>
                  <a:pt x="34" y="68"/>
                </a:lnTo>
                <a:close/>
                <a:moveTo>
                  <a:pt x="24" y="18"/>
                </a:moveTo>
                <a:lnTo>
                  <a:pt x="24" y="18"/>
                </a:lnTo>
                <a:cubicBezTo>
                  <a:pt x="24" y="18"/>
                  <a:pt x="24" y="18"/>
                  <a:pt x="25" y="18"/>
                </a:cubicBezTo>
                <a:cubicBezTo>
                  <a:pt x="25" y="18"/>
                  <a:pt x="25" y="18"/>
                  <a:pt x="25" y="18"/>
                </a:cubicBezTo>
                <a:cubicBezTo>
                  <a:pt x="24" y="18"/>
                  <a:pt x="24" y="18"/>
                  <a:pt x="24" y="18"/>
                </a:cubicBezTo>
                <a:lnTo>
                  <a:pt x="24" y="18"/>
                </a:lnTo>
                <a:close/>
                <a:moveTo>
                  <a:pt x="48" y="96"/>
                </a:moveTo>
                <a:lnTo>
                  <a:pt x="48" y="96"/>
                </a:lnTo>
                <a:cubicBezTo>
                  <a:pt x="48" y="96"/>
                  <a:pt x="48" y="96"/>
                  <a:pt x="48" y="96"/>
                </a:cubicBezTo>
                <a:cubicBezTo>
                  <a:pt x="48" y="96"/>
                  <a:pt x="48" y="96"/>
                  <a:pt x="48" y="96"/>
                </a:cubicBezTo>
                <a:lnTo>
                  <a:pt x="48" y="96"/>
                </a:lnTo>
                <a:close/>
                <a:moveTo>
                  <a:pt x="68" y="96"/>
                </a:moveTo>
                <a:lnTo>
                  <a:pt x="68" y="96"/>
                </a:lnTo>
                <a:cubicBezTo>
                  <a:pt x="68" y="96"/>
                  <a:pt x="68" y="96"/>
                  <a:pt x="68" y="96"/>
                </a:cubicBezTo>
                <a:cubicBezTo>
                  <a:pt x="68" y="96"/>
                  <a:pt x="68" y="96"/>
                  <a:pt x="68" y="96"/>
                </a:cubicBezTo>
                <a:lnTo>
                  <a:pt x="68" y="96"/>
                </a:lnTo>
                <a:close/>
                <a:moveTo>
                  <a:pt x="91" y="18"/>
                </a:moveTo>
                <a:lnTo>
                  <a:pt x="91" y="18"/>
                </a:lnTo>
                <a:cubicBezTo>
                  <a:pt x="91" y="18"/>
                  <a:pt x="91" y="18"/>
                  <a:pt x="91" y="18"/>
                </a:cubicBezTo>
                <a:cubicBezTo>
                  <a:pt x="91" y="18"/>
                  <a:pt x="91" y="18"/>
                  <a:pt x="91" y="18"/>
                </a:cubicBezTo>
                <a:cubicBezTo>
                  <a:pt x="91" y="18"/>
                  <a:pt x="91" y="18"/>
                  <a:pt x="91" y="18"/>
                </a:cubicBezTo>
                <a:lnTo>
                  <a:pt x="91" y="18"/>
                </a:lnTo>
                <a:close/>
                <a:moveTo>
                  <a:pt x="113" y="103"/>
                </a:moveTo>
                <a:lnTo>
                  <a:pt x="113" y="103"/>
                </a:lnTo>
                <a:cubicBezTo>
                  <a:pt x="111" y="102"/>
                  <a:pt x="106" y="98"/>
                  <a:pt x="104" y="90"/>
                </a:cubicBezTo>
                <a:cubicBezTo>
                  <a:pt x="103" y="86"/>
                  <a:pt x="101" y="81"/>
                  <a:pt x="99" y="72"/>
                </a:cubicBezTo>
                <a:cubicBezTo>
                  <a:pt x="108" y="66"/>
                  <a:pt x="113" y="56"/>
                  <a:pt x="113" y="46"/>
                </a:cubicBezTo>
                <a:cubicBezTo>
                  <a:pt x="113" y="37"/>
                  <a:pt x="107" y="27"/>
                  <a:pt x="98" y="22"/>
                </a:cubicBezTo>
                <a:cubicBezTo>
                  <a:pt x="100" y="11"/>
                  <a:pt x="102" y="7"/>
                  <a:pt x="106" y="3"/>
                </a:cubicBezTo>
                <a:cubicBezTo>
                  <a:pt x="109" y="0"/>
                  <a:pt x="107" y="1"/>
                  <a:pt x="105" y="1"/>
                </a:cubicBezTo>
                <a:lnTo>
                  <a:pt x="92" y="1"/>
                </a:lnTo>
                <a:cubicBezTo>
                  <a:pt x="92" y="1"/>
                  <a:pt x="89" y="8"/>
                  <a:pt x="85" y="17"/>
                </a:cubicBezTo>
                <a:cubicBezTo>
                  <a:pt x="68" y="17"/>
                  <a:pt x="64" y="21"/>
                  <a:pt x="64" y="21"/>
                </a:cubicBezTo>
                <a:lnTo>
                  <a:pt x="64" y="1"/>
                </a:lnTo>
                <a:lnTo>
                  <a:pt x="52" y="1"/>
                </a:lnTo>
                <a:lnTo>
                  <a:pt x="52" y="21"/>
                </a:lnTo>
                <a:cubicBezTo>
                  <a:pt x="52" y="21"/>
                  <a:pt x="48" y="17"/>
                  <a:pt x="30" y="17"/>
                </a:cubicBezTo>
                <a:cubicBezTo>
                  <a:pt x="27" y="8"/>
                  <a:pt x="23" y="1"/>
                  <a:pt x="23" y="1"/>
                </a:cubicBezTo>
                <a:lnTo>
                  <a:pt x="10" y="1"/>
                </a:lnTo>
                <a:cubicBezTo>
                  <a:pt x="8" y="1"/>
                  <a:pt x="7" y="0"/>
                  <a:pt x="10" y="3"/>
                </a:cubicBezTo>
                <a:cubicBezTo>
                  <a:pt x="14" y="7"/>
                  <a:pt x="16" y="11"/>
                  <a:pt x="17" y="22"/>
                </a:cubicBezTo>
                <a:cubicBezTo>
                  <a:pt x="9" y="27"/>
                  <a:pt x="2" y="37"/>
                  <a:pt x="2" y="46"/>
                </a:cubicBezTo>
                <a:cubicBezTo>
                  <a:pt x="2" y="56"/>
                  <a:pt x="8" y="66"/>
                  <a:pt x="17" y="72"/>
                </a:cubicBezTo>
                <a:cubicBezTo>
                  <a:pt x="15" y="81"/>
                  <a:pt x="13" y="86"/>
                  <a:pt x="12" y="90"/>
                </a:cubicBezTo>
                <a:cubicBezTo>
                  <a:pt x="9" y="98"/>
                  <a:pt x="5" y="102"/>
                  <a:pt x="2" y="103"/>
                </a:cubicBezTo>
                <a:cubicBezTo>
                  <a:pt x="0" y="104"/>
                  <a:pt x="0" y="105"/>
                  <a:pt x="2" y="105"/>
                </a:cubicBezTo>
                <a:lnTo>
                  <a:pt x="21" y="105"/>
                </a:lnTo>
                <a:cubicBezTo>
                  <a:pt x="21" y="105"/>
                  <a:pt x="24" y="90"/>
                  <a:pt x="26" y="76"/>
                </a:cubicBezTo>
                <a:cubicBezTo>
                  <a:pt x="27" y="76"/>
                  <a:pt x="29" y="76"/>
                  <a:pt x="30" y="76"/>
                </a:cubicBezTo>
                <a:cubicBezTo>
                  <a:pt x="34" y="76"/>
                  <a:pt x="37" y="76"/>
                  <a:pt x="40" y="76"/>
                </a:cubicBezTo>
                <a:cubicBezTo>
                  <a:pt x="44" y="94"/>
                  <a:pt x="51" y="115"/>
                  <a:pt x="58" y="121"/>
                </a:cubicBezTo>
                <a:cubicBezTo>
                  <a:pt x="64" y="115"/>
                  <a:pt x="71" y="94"/>
                  <a:pt x="76" y="76"/>
                </a:cubicBezTo>
                <a:cubicBezTo>
                  <a:pt x="78" y="76"/>
                  <a:pt x="81" y="76"/>
                  <a:pt x="85" y="76"/>
                </a:cubicBezTo>
                <a:cubicBezTo>
                  <a:pt x="87" y="76"/>
                  <a:pt x="88" y="76"/>
                  <a:pt x="90" y="76"/>
                </a:cubicBezTo>
                <a:cubicBezTo>
                  <a:pt x="91" y="90"/>
                  <a:pt x="95" y="105"/>
                  <a:pt x="95" y="105"/>
                </a:cubicBezTo>
                <a:lnTo>
                  <a:pt x="114" y="105"/>
                </a:lnTo>
                <a:cubicBezTo>
                  <a:pt x="116" y="105"/>
                  <a:pt x="115" y="104"/>
                  <a:pt x="113" y="103"/>
                </a:cubicBezTo>
                <a:lnTo>
                  <a:pt x="113" y="103"/>
                </a:lnTo>
                <a:close/>
              </a:path>
            </a:pathLst>
          </a:custGeom>
          <a:noFill/>
          <a:ln w="0" cap="flat">
            <a:noFill/>
            <a:prstDash val="solid"/>
            <a:miter lim="800000"/>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117" name="Freeform 1917">
            <a:extLst>
              <a:ext uri="{FF2B5EF4-FFF2-40B4-BE49-F238E27FC236}">
                <a16:creationId xmlns:a16="http://schemas.microsoft.com/office/drawing/2014/main" id="{2F699B90-9C01-47A2-AC60-EBD279BD8CED}"/>
              </a:ext>
            </a:extLst>
          </p:cNvPr>
          <p:cNvSpPr>
            <a:spLocks noEditPoints="1"/>
          </p:cNvSpPr>
          <p:nvPr/>
        </p:nvSpPr>
        <p:spPr bwMode="auto">
          <a:xfrm>
            <a:off x="485775" y="477838"/>
            <a:ext cx="79375" cy="69850"/>
          </a:xfrm>
          <a:custGeom>
            <a:avLst/>
            <a:gdLst>
              <a:gd name="T0" fmla="*/ 62 w 111"/>
              <a:gd name="T1" fmla="*/ 63 h 98"/>
              <a:gd name="T2" fmla="*/ 62 w 111"/>
              <a:gd name="T3" fmla="*/ 63 h 98"/>
              <a:gd name="T4" fmla="*/ 79 w 111"/>
              <a:gd name="T5" fmla="*/ 67 h 98"/>
              <a:gd name="T6" fmla="*/ 100 w 111"/>
              <a:gd name="T7" fmla="*/ 45 h 98"/>
              <a:gd name="T8" fmla="*/ 79 w 111"/>
              <a:gd name="T9" fmla="*/ 24 h 98"/>
              <a:gd name="T10" fmla="*/ 62 w 111"/>
              <a:gd name="T11" fmla="*/ 28 h 98"/>
              <a:gd name="T12" fmla="*/ 62 w 111"/>
              <a:gd name="T13" fmla="*/ 63 h 98"/>
              <a:gd name="T14" fmla="*/ 50 w 111"/>
              <a:gd name="T15" fmla="*/ 28 h 98"/>
              <a:gd name="T16" fmla="*/ 50 w 111"/>
              <a:gd name="T17" fmla="*/ 28 h 98"/>
              <a:gd name="T18" fmla="*/ 32 w 111"/>
              <a:gd name="T19" fmla="*/ 24 h 98"/>
              <a:gd name="T20" fmla="*/ 11 w 111"/>
              <a:gd name="T21" fmla="*/ 45 h 98"/>
              <a:gd name="T22" fmla="*/ 32 w 111"/>
              <a:gd name="T23" fmla="*/ 67 h 98"/>
              <a:gd name="T24" fmla="*/ 50 w 111"/>
              <a:gd name="T25" fmla="*/ 63 h 98"/>
              <a:gd name="T26" fmla="*/ 50 w 111"/>
              <a:gd name="T27" fmla="*/ 28 h 98"/>
              <a:gd name="T28" fmla="*/ 47 w 111"/>
              <a:gd name="T29" fmla="*/ 98 h 98"/>
              <a:gd name="T30" fmla="*/ 47 w 111"/>
              <a:gd name="T31" fmla="*/ 98 h 98"/>
              <a:gd name="T32" fmla="*/ 47 w 111"/>
              <a:gd name="T33" fmla="*/ 94 h 98"/>
              <a:gd name="T34" fmla="*/ 50 w 111"/>
              <a:gd name="T35" fmla="*/ 88 h 98"/>
              <a:gd name="T36" fmla="*/ 50 w 111"/>
              <a:gd name="T37" fmla="*/ 71 h 98"/>
              <a:gd name="T38" fmla="*/ 28 w 111"/>
              <a:gd name="T39" fmla="*/ 75 h 98"/>
              <a:gd name="T40" fmla="*/ 0 w 111"/>
              <a:gd name="T41" fmla="*/ 45 h 98"/>
              <a:gd name="T42" fmla="*/ 28 w 111"/>
              <a:gd name="T43" fmla="*/ 16 h 98"/>
              <a:gd name="T44" fmla="*/ 50 w 111"/>
              <a:gd name="T45" fmla="*/ 20 h 98"/>
              <a:gd name="T46" fmla="*/ 50 w 111"/>
              <a:gd name="T47" fmla="*/ 0 h 98"/>
              <a:gd name="T48" fmla="*/ 62 w 111"/>
              <a:gd name="T49" fmla="*/ 0 h 98"/>
              <a:gd name="T50" fmla="*/ 62 w 111"/>
              <a:gd name="T51" fmla="*/ 20 h 98"/>
              <a:gd name="T52" fmla="*/ 83 w 111"/>
              <a:gd name="T53" fmla="*/ 16 h 98"/>
              <a:gd name="T54" fmla="*/ 111 w 111"/>
              <a:gd name="T55" fmla="*/ 45 h 98"/>
              <a:gd name="T56" fmla="*/ 83 w 111"/>
              <a:gd name="T57" fmla="*/ 75 h 98"/>
              <a:gd name="T58" fmla="*/ 62 w 111"/>
              <a:gd name="T59" fmla="*/ 71 h 98"/>
              <a:gd name="T60" fmla="*/ 62 w 111"/>
              <a:gd name="T61" fmla="*/ 88 h 98"/>
              <a:gd name="T62" fmla="*/ 65 w 111"/>
              <a:gd name="T63" fmla="*/ 94 h 98"/>
              <a:gd name="T64" fmla="*/ 64 w 111"/>
              <a:gd name="T65" fmla="*/ 98 h 98"/>
              <a:gd name="T66" fmla="*/ 47 w 111"/>
              <a:gd name="T67" fmla="*/ 9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1" h="98">
                <a:moveTo>
                  <a:pt x="62" y="63"/>
                </a:moveTo>
                <a:lnTo>
                  <a:pt x="62" y="63"/>
                </a:lnTo>
                <a:cubicBezTo>
                  <a:pt x="62" y="63"/>
                  <a:pt x="67" y="67"/>
                  <a:pt x="79" y="67"/>
                </a:cubicBezTo>
                <a:cubicBezTo>
                  <a:pt x="92" y="67"/>
                  <a:pt x="100" y="56"/>
                  <a:pt x="100" y="45"/>
                </a:cubicBezTo>
                <a:cubicBezTo>
                  <a:pt x="100" y="36"/>
                  <a:pt x="91" y="24"/>
                  <a:pt x="79" y="24"/>
                </a:cubicBezTo>
                <a:cubicBezTo>
                  <a:pt x="66" y="24"/>
                  <a:pt x="62" y="28"/>
                  <a:pt x="62" y="28"/>
                </a:cubicBezTo>
                <a:lnTo>
                  <a:pt x="62" y="63"/>
                </a:lnTo>
                <a:close/>
                <a:moveTo>
                  <a:pt x="50" y="28"/>
                </a:moveTo>
                <a:lnTo>
                  <a:pt x="50" y="28"/>
                </a:lnTo>
                <a:cubicBezTo>
                  <a:pt x="50" y="28"/>
                  <a:pt x="46" y="24"/>
                  <a:pt x="32" y="24"/>
                </a:cubicBezTo>
                <a:cubicBezTo>
                  <a:pt x="20" y="24"/>
                  <a:pt x="11" y="36"/>
                  <a:pt x="11" y="45"/>
                </a:cubicBezTo>
                <a:cubicBezTo>
                  <a:pt x="11" y="56"/>
                  <a:pt x="19" y="67"/>
                  <a:pt x="32" y="67"/>
                </a:cubicBezTo>
                <a:cubicBezTo>
                  <a:pt x="45" y="67"/>
                  <a:pt x="50" y="63"/>
                  <a:pt x="50" y="63"/>
                </a:cubicBezTo>
                <a:lnTo>
                  <a:pt x="50" y="28"/>
                </a:lnTo>
                <a:close/>
                <a:moveTo>
                  <a:pt x="47" y="98"/>
                </a:moveTo>
                <a:lnTo>
                  <a:pt x="47" y="98"/>
                </a:lnTo>
                <a:cubicBezTo>
                  <a:pt x="43" y="98"/>
                  <a:pt x="46" y="95"/>
                  <a:pt x="47" y="94"/>
                </a:cubicBezTo>
                <a:cubicBezTo>
                  <a:pt x="48" y="92"/>
                  <a:pt x="50" y="90"/>
                  <a:pt x="50" y="88"/>
                </a:cubicBezTo>
                <a:lnTo>
                  <a:pt x="50" y="71"/>
                </a:lnTo>
                <a:cubicBezTo>
                  <a:pt x="50" y="71"/>
                  <a:pt x="45" y="75"/>
                  <a:pt x="28" y="75"/>
                </a:cubicBezTo>
                <a:cubicBezTo>
                  <a:pt x="12" y="75"/>
                  <a:pt x="0" y="59"/>
                  <a:pt x="0" y="45"/>
                </a:cubicBezTo>
                <a:cubicBezTo>
                  <a:pt x="0" y="32"/>
                  <a:pt x="14" y="16"/>
                  <a:pt x="28" y="16"/>
                </a:cubicBezTo>
                <a:cubicBezTo>
                  <a:pt x="46" y="16"/>
                  <a:pt x="50" y="20"/>
                  <a:pt x="50" y="20"/>
                </a:cubicBezTo>
                <a:lnTo>
                  <a:pt x="50" y="0"/>
                </a:lnTo>
                <a:lnTo>
                  <a:pt x="62" y="0"/>
                </a:lnTo>
                <a:lnTo>
                  <a:pt x="62" y="20"/>
                </a:lnTo>
                <a:cubicBezTo>
                  <a:pt x="62" y="20"/>
                  <a:pt x="66" y="16"/>
                  <a:pt x="83" y="16"/>
                </a:cubicBezTo>
                <a:cubicBezTo>
                  <a:pt x="97" y="16"/>
                  <a:pt x="111" y="32"/>
                  <a:pt x="111" y="45"/>
                </a:cubicBezTo>
                <a:cubicBezTo>
                  <a:pt x="111" y="59"/>
                  <a:pt x="100" y="75"/>
                  <a:pt x="83" y="75"/>
                </a:cubicBezTo>
                <a:cubicBezTo>
                  <a:pt x="66" y="75"/>
                  <a:pt x="62" y="71"/>
                  <a:pt x="62" y="71"/>
                </a:cubicBezTo>
                <a:lnTo>
                  <a:pt x="62" y="88"/>
                </a:lnTo>
                <a:cubicBezTo>
                  <a:pt x="62" y="90"/>
                  <a:pt x="63" y="92"/>
                  <a:pt x="65" y="94"/>
                </a:cubicBezTo>
                <a:cubicBezTo>
                  <a:pt x="66" y="95"/>
                  <a:pt x="68" y="98"/>
                  <a:pt x="64" y="98"/>
                </a:cubicBezTo>
                <a:lnTo>
                  <a:pt x="47" y="98"/>
                </a:lnTo>
                <a:close/>
              </a:path>
            </a:pathLst>
          </a:custGeom>
          <a:solidFill>
            <a:srgbClr val="D5A03C"/>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118" name="Freeform 1918">
            <a:extLst>
              <a:ext uri="{FF2B5EF4-FFF2-40B4-BE49-F238E27FC236}">
                <a16:creationId xmlns:a16="http://schemas.microsoft.com/office/drawing/2014/main" id="{E769D76B-091B-4FD0-BA68-882111CD4A9E}"/>
              </a:ext>
            </a:extLst>
          </p:cNvPr>
          <p:cNvSpPr>
            <a:spLocks noEditPoints="1"/>
          </p:cNvSpPr>
          <p:nvPr/>
        </p:nvSpPr>
        <p:spPr bwMode="auto">
          <a:xfrm>
            <a:off x="485775" y="477838"/>
            <a:ext cx="79375" cy="69850"/>
          </a:xfrm>
          <a:custGeom>
            <a:avLst/>
            <a:gdLst>
              <a:gd name="T0" fmla="*/ 62 w 111"/>
              <a:gd name="T1" fmla="*/ 63 h 98"/>
              <a:gd name="T2" fmla="*/ 62 w 111"/>
              <a:gd name="T3" fmla="*/ 63 h 98"/>
              <a:gd name="T4" fmla="*/ 79 w 111"/>
              <a:gd name="T5" fmla="*/ 67 h 98"/>
              <a:gd name="T6" fmla="*/ 100 w 111"/>
              <a:gd name="T7" fmla="*/ 45 h 98"/>
              <a:gd name="T8" fmla="*/ 79 w 111"/>
              <a:gd name="T9" fmla="*/ 24 h 98"/>
              <a:gd name="T10" fmla="*/ 62 w 111"/>
              <a:gd name="T11" fmla="*/ 28 h 98"/>
              <a:gd name="T12" fmla="*/ 62 w 111"/>
              <a:gd name="T13" fmla="*/ 63 h 98"/>
              <a:gd name="T14" fmla="*/ 62 w 111"/>
              <a:gd name="T15" fmla="*/ 63 h 98"/>
              <a:gd name="T16" fmla="*/ 50 w 111"/>
              <a:gd name="T17" fmla="*/ 28 h 98"/>
              <a:gd name="T18" fmla="*/ 50 w 111"/>
              <a:gd name="T19" fmla="*/ 28 h 98"/>
              <a:gd name="T20" fmla="*/ 32 w 111"/>
              <a:gd name="T21" fmla="*/ 24 h 98"/>
              <a:gd name="T22" fmla="*/ 11 w 111"/>
              <a:gd name="T23" fmla="*/ 45 h 98"/>
              <a:gd name="T24" fmla="*/ 32 w 111"/>
              <a:gd name="T25" fmla="*/ 67 h 98"/>
              <a:gd name="T26" fmla="*/ 50 w 111"/>
              <a:gd name="T27" fmla="*/ 63 h 98"/>
              <a:gd name="T28" fmla="*/ 50 w 111"/>
              <a:gd name="T29" fmla="*/ 28 h 98"/>
              <a:gd name="T30" fmla="*/ 50 w 111"/>
              <a:gd name="T31" fmla="*/ 28 h 98"/>
              <a:gd name="T32" fmla="*/ 47 w 111"/>
              <a:gd name="T33" fmla="*/ 98 h 98"/>
              <a:gd name="T34" fmla="*/ 47 w 111"/>
              <a:gd name="T35" fmla="*/ 98 h 98"/>
              <a:gd name="T36" fmla="*/ 47 w 111"/>
              <a:gd name="T37" fmla="*/ 94 h 98"/>
              <a:gd name="T38" fmla="*/ 50 w 111"/>
              <a:gd name="T39" fmla="*/ 88 h 98"/>
              <a:gd name="T40" fmla="*/ 50 w 111"/>
              <a:gd name="T41" fmla="*/ 71 h 98"/>
              <a:gd name="T42" fmla="*/ 28 w 111"/>
              <a:gd name="T43" fmla="*/ 75 h 98"/>
              <a:gd name="T44" fmla="*/ 0 w 111"/>
              <a:gd name="T45" fmla="*/ 45 h 98"/>
              <a:gd name="T46" fmla="*/ 28 w 111"/>
              <a:gd name="T47" fmla="*/ 16 h 98"/>
              <a:gd name="T48" fmla="*/ 50 w 111"/>
              <a:gd name="T49" fmla="*/ 20 h 98"/>
              <a:gd name="T50" fmla="*/ 50 w 111"/>
              <a:gd name="T51" fmla="*/ 0 h 98"/>
              <a:gd name="T52" fmla="*/ 62 w 111"/>
              <a:gd name="T53" fmla="*/ 0 h 98"/>
              <a:gd name="T54" fmla="*/ 62 w 111"/>
              <a:gd name="T55" fmla="*/ 20 h 98"/>
              <a:gd name="T56" fmla="*/ 83 w 111"/>
              <a:gd name="T57" fmla="*/ 16 h 98"/>
              <a:gd name="T58" fmla="*/ 111 w 111"/>
              <a:gd name="T59" fmla="*/ 45 h 98"/>
              <a:gd name="T60" fmla="*/ 83 w 111"/>
              <a:gd name="T61" fmla="*/ 75 h 98"/>
              <a:gd name="T62" fmla="*/ 62 w 111"/>
              <a:gd name="T63" fmla="*/ 71 h 98"/>
              <a:gd name="T64" fmla="*/ 62 w 111"/>
              <a:gd name="T65" fmla="*/ 88 h 98"/>
              <a:gd name="T66" fmla="*/ 65 w 111"/>
              <a:gd name="T67" fmla="*/ 94 h 98"/>
              <a:gd name="T68" fmla="*/ 64 w 111"/>
              <a:gd name="T69" fmla="*/ 98 h 98"/>
              <a:gd name="T70" fmla="*/ 47 w 111"/>
              <a:gd name="T71" fmla="*/ 98 h 98"/>
              <a:gd name="T72" fmla="*/ 47 w 111"/>
              <a:gd name="T73" fmla="*/ 9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1" h="98">
                <a:moveTo>
                  <a:pt x="62" y="63"/>
                </a:moveTo>
                <a:lnTo>
                  <a:pt x="62" y="63"/>
                </a:lnTo>
                <a:cubicBezTo>
                  <a:pt x="62" y="63"/>
                  <a:pt x="67" y="67"/>
                  <a:pt x="79" y="67"/>
                </a:cubicBezTo>
                <a:cubicBezTo>
                  <a:pt x="92" y="67"/>
                  <a:pt x="100" y="56"/>
                  <a:pt x="100" y="45"/>
                </a:cubicBezTo>
                <a:cubicBezTo>
                  <a:pt x="100" y="36"/>
                  <a:pt x="91" y="24"/>
                  <a:pt x="79" y="24"/>
                </a:cubicBezTo>
                <a:cubicBezTo>
                  <a:pt x="66" y="24"/>
                  <a:pt x="62" y="28"/>
                  <a:pt x="62" y="28"/>
                </a:cubicBezTo>
                <a:lnTo>
                  <a:pt x="62" y="63"/>
                </a:lnTo>
                <a:lnTo>
                  <a:pt x="62" y="63"/>
                </a:lnTo>
                <a:close/>
                <a:moveTo>
                  <a:pt x="50" y="28"/>
                </a:moveTo>
                <a:lnTo>
                  <a:pt x="50" y="28"/>
                </a:lnTo>
                <a:cubicBezTo>
                  <a:pt x="50" y="28"/>
                  <a:pt x="46" y="24"/>
                  <a:pt x="32" y="24"/>
                </a:cubicBezTo>
                <a:cubicBezTo>
                  <a:pt x="20" y="24"/>
                  <a:pt x="11" y="36"/>
                  <a:pt x="11" y="45"/>
                </a:cubicBezTo>
                <a:cubicBezTo>
                  <a:pt x="11" y="56"/>
                  <a:pt x="19" y="67"/>
                  <a:pt x="32" y="67"/>
                </a:cubicBezTo>
                <a:cubicBezTo>
                  <a:pt x="45" y="67"/>
                  <a:pt x="50" y="63"/>
                  <a:pt x="50" y="63"/>
                </a:cubicBezTo>
                <a:lnTo>
                  <a:pt x="50" y="28"/>
                </a:lnTo>
                <a:lnTo>
                  <a:pt x="50" y="28"/>
                </a:lnTo>
                <a:close/>
                <a:moveTo>
                  <a:pt x="47" y="98"/>
                </a:moveTo>
                <a:lnTo>
                  <a:pt x="47" y="98"/>
                </a:lnTo>
                <a:cubicBezTo>
                  <a:pt x="43" y="98"/>
                  <a:pt x="46" y="95"/>
                  <a:pt x="47" y="94"/>
                </a:cubicBezTo>
                <a:cubicBezTo>
                  <a:pt x="48" y="92"/>
                  <a:pt x="50" y="90"/>
                  <a:pt x="50" y="88"/>
                </a:cubicBezTo>
                <a:lnTo>
                  <a:pt x="50" y="71"/>
                </a:lnTo>
                <a:cubicBezTo>
                  <a:pt x="50" y="71"/>
                  <a:pt x="45" y="75"/>
                  <a:pt x="28" y="75"/>
                </a:cubicBezTo>
                <a:cubicBezTo>
                  <a:pt x="12" y="75"/>
                  <a:pt x="0" y="59"/>
                  <a:pt x="0" y="45"/>
                </a:cubicBezTo>
                <a:cubicBezTo>
                  <a:pt x="0" y="32"/>
                  <a:pt x="14" y="16"/>
                  <a:pt x="28" y="16"/>
                </a:cubicBezTo>
                <a:cubicBezTo>
                  <a:pt x="46" y="16"/>
                  <a:pt x="50" y="20"/>
                  <a:pt x="50" y="20"/>
                </a:cubicBezTo>
                <a:lnTo>
                  <a:pt x="50" y="0"/>
                </a:lnTo>
                <a:lnTo>
                  <a:pt x="62" y="0"/>
                </a:lnTo>
                <a:lnTo>
                  <a:pt x="62" y="20"/>
                </a:lnTo>
                <a:cubicBezTo>
                  <a:pt x="62" y="20"/>
                  <a:pt x="66" y="16"/>
                  <a:pt x="83" y="16"/>
                </a:cubicBezTo>
                <a:cubicBezTo>
                  <a:pt x="97" y="16"/>
                  <a:pt x="111" y="32"/>
                  <a:pt x="111" y="45"/>
                </a:cubicBezTo>
                <a:cubicBezTo>
                  <a:pt x="111" y="59"/>
                  <a:pt x="100" y="75"/>
                  <a:pt x="83" y="75"/>
                </a:cubicBezTo>
                <a:cubicBezTo>
                  <a:pt x="66" y="75"/>
                  <a:pt x="62" y="71"/>
                  <a:pt x="62" y="71"/>
                </a:cubicBezTo>
                <a:lnTo>
                  <a:pt x="62" y="88"/>
                </a:lnTo>
                <a:cubicBezTo>
                  <a:pt x="62" y="90"/>
                  <a:pt x="63" y="92"/>
                  <a:pt x="65" y="94"/>
                </a:cubicBezTo>
                <a:cubicBezTo>
                  <a:pt x="66" y="95"/>
                  <a:pt x="68" y="98"/>
                  <a:pt x="64" y="98"/>
                </a:cubicBezTo>
                <a:lnTo>
                  <a:pt x="47" y="98"/>
                </a:lnTo>
                <a:lnTo>
                  <a:pt x="47" y="98"/>
                </a:lnTo>
                <a:close/>
              </a:path>
            </a:pathLst>
          </a:custGeom>
          <a:noFill/>
          <a:ln w="1588" cap="flat">
            <a:noFill/>
            <a:prstDash val="solid"/>
            <a:miter lim="800000"/>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119" name="Freeform 1919">
            <a:extLst>
              <a:ext uri="{FF2B5EF4-FFF2-40B4-BE49-F238E27FC236}">
                <a16:creationId xmlns:a16="http://schemas.microsoft.com/office/drawing/2014/main" id="{55BC6AF8-3EA6-4830-82A8-A00C3EE1FE10}"/>
              </a:ext>
            </a:extLst>
          </p:cNvPr>
          <p:cNvSpPr>
            <a:spLocks/>
          </p:cNvSpPr>
          <p:nvPr/>
        </p:nvSpPr>
        <p:spPr bwMode="auto">
          <a:xfrm>
            <a:off x="857250" y="284163"/>
            <a:ext cx="101600" cy="115887"/>
          </a:xfrm>
          <a:custGeom>
            <a:avLst/>
            <a:gdLst>
              <a:gd name="T0" fmla="*/ 123 w 142"/>
              <a:gd name="T1" fmla="*/ 53 h 161"/>
              <a:gd name="T2" fmla="*/ 123 w 142"/>
              <a:gd name="T3" fmla="*/ 53 h 161"/>
              <a:gd name="T4" fmla="*/ 125 w 142"/>
              <a:gd name="T5" fmla="*/ 29 h 161"/>
              <a:gd name="T6" fmla="*/ 124 w 142"/>
              <a:gd name="T7" fmla="*/ 29 h 161"/>
              <a:gd name="T8" fmla="*/ 116 w 142"/>
              <a:gd name="T9" fmla="*/ 51 h 161"/>
              <a:gd name="T10" fmla="*/ 74 w 142"/>
              <a:gd name="T11" fmla="*/ 123 h 161"/>
              <a:gd name="T12" fmla="*/ 68 w 142"/>
              <a:gd name="T13" fmla="*/ 123 h 161"/>
              <a:gd name="T14" fmla="*/ 24 w 142"/>
              <a:gd name="T15" fmla="*/ 51 h 161"/>
              <a:gd name="T16" fmla="*/ 16 w 142"/>
              <a:gd name="T17" fmla="*/ 29 h 161"/>
              <a:gd name="T18" fmla="*/ 14 w 142"/>
              <a:gd name="T19" fmla="*/ 29 h 161"/>
              <a:gd name="T20" fmla="*/ 18 w 142"/>
              <a:gd name="T21" fmla="*/ 53 h 161"/>
              <a:gd name="T22" fmla="*/ 18 w 142"/>
              <a:gd name="T23" fmla="*/ 161 h 161"/>
              <a:gd name="T24" fmla="*/ 0 w 142"/>
              <a:gd name="T25" fmla="*/ 161 h 161"/>
              <a:gd name="T26" fmla="*/ 0 w 142"/>
              <a:gd name="T27" fmla="*/ 0 h 161"/>
              <a:gd name="T28" fmla="*/ 14 w 142"/>
              <a:gd name="T29" fmla="*/ 0 h 161"/>
              <a:gd name="T30" fmla="*/ 64 w 142"/>
              <a:gd name="T31" fmla="*/ 82 h 161"/>
              <a:gd name="T32" fmla="*/ 72 w 142"/>
              <a:gd name="T33" fmla="*/ 100 h 161"/>
              <a:gd name="T34" fmla="*/ 72 w 142"/>
              <a:gd name="T35" fmla="*/ 100 h 161"/>
              <a:gd name="T36" fmla="*/ 79 w 142"/>
              <a:gd name="T37" fmla="*/ 82 h 161"/>
              <a:gd name="T38" fmla="*/ 127 w 142"/>
              <a:gd name="T39" fmla="*/ 0 h 161"/>
              <a:gd name="T40" fmla="*/ 142 w 142"/>
              <a:gd name="T41" fmla="*/ 0 h 161"/>
              <a:gd name="T42" fmla="*/ 142 w 142"/>
              <a:gd name="T43" fmla="*/ 161 h 161"/>
              <a:gd name="T44" fmla="*/ 123 w 142"/>
              <a:gd name="T45" fmla="*/ 161 h 161"/>
              <a:gd name="T46" fmla="*/ 123 w 142"/>
              <a:gd name="T47" fmla="*/ 5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2" h="161">
                <a:moveTo>
                  <a:pt x="123" y="53"/>
                </a:moveTo>
                <a:lnTo>
                  <a:pt x="123" y="53"/>
                </a:lnTo>
                <a:lnTo>
                  <a:pt x="125" y="29"/>
                </a:lnTo>
                <a:lnTo>
                  <a:pt x="124" y="29"/>
                </a:lnTo>
                <a:lnTo>
                  <a:pt x="116" y="51"/>
                </a:lnTo>
                <a:lnTo>
                  <a:pt x="74" y="123"/>
                </a:lnTo>
                <a:lnTo>
                  <a:pt x="68" y="123"/>
                </a:lnTo>
                <a:lnTo>
                  <a:pt x="24" y="51"/>
                </a:lnTo>
                <a:lnTo>
                  <a:pt x="16" y="29"/>
                </a:lnTo>
                <a:lnTo>
                  <a:pt x="14" y="29"/>
                </a:lnTo>
                <a:lnTo>
                  <a:pt x="18" y="53"/>
                </a:lnTo>
                <a:lnTo>
                  <a:pt x="18" y="161"/>
                </a:lnTo>
                <a:lnTo>
                  <a:pt x="0" y="161"/>
                </a:lnTo>
                <a:lnTo>
                  <a:pt x="0" y="0"/>
                </a:lnTo>
                <a:lnTo>
                  <a:pt x="14" y="0"/>
                </a:lnTo>
                <a:lnTo>
                  <a:pt x="64" y="82"/>
                </a:lnTo>
                <a:lnTo>
                  <a:pt x="72" y="100"/>
                </a:lnTo>
                <a:lnTo>
                  <a:pt x="72" y="100"/>
                </a:lnTo>
                <a:lnTo>
                  <a:pt x="79" y="82"/>
                </a:lnTo>
                <a:lnTo>
                  <a:pt x="127" y="0"/>
                </a:lnTo>
                <a:lnTo>
                  <a:pt x="142" y="0"/>
                </a:lnTo>
                <a:lnTo>
                  <a:pt x="142" y="161"/>
                </a:lnTo>
                <a:lnTo>
                  <a:pt x="123" y="161"/>
                </a:lnTo>
                <a:lnTo>
                  <a:pt x="123" y="53"/>
                </a:lnTo>
                <a:close/>
              </a:path>
            </a:pathLst>
          </a:custGeom>
          <a:solidFill>
            <a:srgbClr val="1E5D2F"/>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120" name="Freeform 1920">
            <a:extLst>
              <a:ext uri="{FF2B5EF4-FFF2-40B4-BE49-F238E27FC236}">
                <a16:creationId xmlns:a16="http://schemas.microsoft.com/office/drawing/2014/main" id="{FB26829D-0DDC-44D5-B915-4C9373F6812B}"/>
              </a:ext>
            </a:extLst>
          </p:cNvPr>
          <p:cNvSpPr>
            <a:spLocks/>
          </p:cNvSpPr>
          <p:nvPr/>
        </p:nvSpPr>
        <p:spPr bwMode="auto">
          <a:xfrm>
            <a:off x="987425" y="284163"/>
            <a:ext cx="84138" cy="115887"/>
          </a:xfrm>
          <a:custGeom>
            <a:avLst/>
            <a:gdLst>
              <a:gd name="T0" fmla="*/ 99 w 118"/>
              <a:gd name="T1" fmla="*/ 52 h 161"/>
              <a:gd name="T2" fmla="*/ 99 w 118"/>
              <a:gd name="T3" fmla="*/ 52 h 161"/>
              <a:gd name="T4" fmla="*/ 100 w 118"/>
              <a:gd name="T5" fmla="*/ 34 h 161"/>
              <a:gd name="T6" fmla="*/ 99 w 118"/>
              <a:gd name="T7" fmla="*/ 34 h 161"/>
              <a:gd name="T8" fmla="*/ 89 w 118"/>
              <a:gd name="T9" fmla="*/ 53 h 161"/>
              <a:gd name="T10" fmla="*/ 12 w 118"/>
              <a:gd name="T11" fmla="*/ 161 h 161"/>
              <a:gd name="T12" fmla="*/ 0 w 118"/>
              <a:gd name="T13" fmla="*/ 161 h 161"/>
              <a:gd name="T14" fmla="*/ 0 w 118"/>
              <a:gd name="T15" fmla="*/ 0 h 161"/>
              <a:gd name="T16" fmla="*/ 19 w 118"/>
              <a:gd name="T17" fmla="*/ 0 h 161"/>
              <a:gd name="T18" fmla="*/ 19 w 118"/>
              <a:gd name="T19" fmla="*/ 110 h 161"/>
              <a:gd name="T20" fmla="*/ 18 w 118"/>
              <a:gd name="T21" fmla="*/ 128 h 161"/>
              <a:gd name="T22" fmla="*/ 19 w 118"/>
              <a:gd name="T23" fmla="*/ 128 h 161"/>
              <a:gd name="T24" fmla="*/ 29 w 118"/>
              <a:gd name="T25" fmla="*/ 110 h 161"/>
              <a:gd name="T26" fmla="*/ 106 w 118"/>
              <a:gd name="T27" fmla="*/ 0 h 161"/>
              <a:gd name="T28" fmla="*/ 118 w 118"/>
              <a:gd name="T29" fmla="*/ 0 h 161"/>
              <a:gd name="T30" fmla="*/ 118 w 118"/>
              <a:gd name="T31" fmla="*/ 161 h 161"/>
              <a:gd name="T32" fmla="*/ 99 w 118"/>
              <a:gd name="T33" fmla="*/ 161 h 161"/>
              <a:gd name="T34" fmla="*/ 99 w 118"/>
              <a:gd name="T35" fmla="*/ 52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8" h="161">
                <a:moveTo>
                  <a:pt x="99" y="52"/>
                </a:moveTo>
                <a:lnTo>
                  <a:pt x="99" y="52"/>
                </a:lnTo>
                <a:lnTo>
                  <a:pt x="100" y="34"/>
                </a:lnTo>
                <a:lnTo>
                  <a:pt x="99" y="34"/>
                </a:lnTo>
                <a:lnTo>
                  <a:pt x="89" y="53"/>
                </a:lnTo>
                <a:lnTo>
                  <a:pt x="12" y="161"/>
                </a:lnTo>
                <a:lnTo>
                  <a:pt x="0" y="161"/>
                </a:lnTo>
                <a:lnTo>
                  <a:pt x="0" y="0"/>
                </a:lnTo>
                <a:lnTo>
                  <a:pt x="19" y="0"/>
                </a:lnTo>
                <a:lnTo>
                  <a:pt x="19" y="110"/>
                </a:lnTo>
                <a:lnTo>
                  <a:pt x="18" y="128"/>
                </a:lnTo>
                <a:lnTo>
                  <a:pt x="19" y="128"/>
                </a:lnTo>
                <a:lnTo>
                  <a:pt x="29" y="110"/>
                </a:lnTo>
                <a:lnTo>
                  <a:pt x="106" y="0"/>
                </a:lnTo>
                <a:lnTo>
                  <a:pt x="118" y="0"/>
                </a:lnTo>
                <a:lnTo>
                  <a:pt x="118" y="161"/>
                </a:lnTo>
                <a:lnTo>
                  <a:pt x="99" y="161"/>
                </a:lnTo>
                <a:lnTo>
                  <a:pt x="99" y="52"/>
                </a:lnTo>
                <a:close/>
              </a:path>
            </a:pathLst>
          </a:custGeom>
          <a:solidFill>
            <a:srgbClr val="1E5D2F"/>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121" name="Freeform 1921">
            <a:extLst>
              <a:ext uri="{FF2B5EF4-FFF2-40B4-BE49-F238E27FC236}">
                <a16:creationId xmlns:a16="http://schemas.microsoft.com/office/drawing/2014/main" id="{1836112D-D684-4EA4-9AB1-AE4148E1DD1F}"/>
              </a:ext>
            </a:extLst>
          </p:cNvPr>
          <p:cNvSpPr>
            <a:spLocks/>
          </p:cNvSpPr>
          <p:nvPr/>
        </p:nvSpPr>
        <p:spPr bwMode="auto">
          <a:xfrm>
            <a:off x="1100138" y="284163"/>
            <a:ext cx="80962" cy="115887"/>
          </a:xfrm>
          <a:custGeom>
            <a:avLst/>
            <a:gdLst>
              <a:gd name="T0" fmla="*/ 96 w 115"/>
              <a:gd name="T1" fmla="*/ 87 h 161"/>
              <a:gd name="T2" fmla="*/ 96 w 115"/>
              <a:gd name="T3" fmla="*/ 87 h 161"/>
              <a:gd name="T4" fmla="*/ 19 w 115"/>
              <a:gd name="T5" fmla="*/ 87 h 161"/>
              <a:gd name="T6" fmla="*/ 19 w 115"/>
              <a:gd name="T7" fmla="*/ 161 h 161"/>
              <a:gd name="T8" fmla="*/ 0 w 115"/>
              <a:gd name="T9" fmla="*/ 161 h 161"/>
              <a:gd name="T10" fmla="*/ 0 w 115"/>
              <a:gd name="T11" fmla="*/ 0 h 161"/>
              <a:gd name="T12" fmla="*/ 19 w 115"/>
              <a:gd name="T13" fmla="*/ 0 h 161"/>
              <a:gd name="T14" fmla="*/ 19 w 115"/>
              <a:gd name="T15" fmla="*/ 70 h 161"/>
              <a:gd name="T16" fmla="*/ 96 w 115"/>
              <a:gd name="T17" fmla="*/ 70 h 161"/>
              <a:gd name="T18" fmla="*/ 96 w 115"/>
              <a:gd name="T19" fmla="*/ 0 h 161"/>
              <a:gd name="T20" fmla="*/ 115 w 115"/>
              <a:gd name="T21" fmla="*/ 0 h 161"/>
              <a:gd name="T22" fmla="*/ 115 w 115"/>
              <a:gd name="T23" fmla="*/ 161 h 161"/>
              <a:gd name="T24" fmla="*/ 96 w 115"/>
              <a:gd name="T25" fmla="*/ 161 h 161"/>
              <a:gd name="T26" fmla="*/ 96 w 115"/>
              <a:gd name="T27" fmla="*/ 87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5" h="161">
                <a:moveTo>
                  <a:pt x="96" y="87"/>
                </a:moveTo>
                <a:lnTo>
                  <a:pt x="96" y="87"/>
                </a:lnTo>
                <a:lnTo>
                  <a:pt x="19" y="87"/>
                </a:lnTo>
                <a:lnTo>
                  <a:pt x="19" y="161"/>
                </a:lnTo>
                <a:lnTo>
                  <a:pt x="0" y="161"/>
                </a:lnTo>
                <a:lnTo>
                  <a:pt x="0" y="0"/>
                </a:lnTo>
                <a:lnTo>
                  <a:pt x="19" y="0"/>
                </a:lnTo>
                <a:lnTo>
                  <a:pt x="19" y="70"/>
                </a:lnTo>
                <a:lnTo>
                  <a:pt x="96" y="70"/>
                </a:lnTo>
                <a:lnTo>
                  <a:pt x="96" y="0"/>
                </a:lnTo>
                <a:lnTo>
                  <a:pt x="115" y="0"/>
                </a:lnTo>
                <a:lnTo>
                  <a:pt x="115" y="161"/>
                </a:lnTo>
                <a:lnTo>
                  <a:pt x="96" y="161"/>
                </a:lnTo>
                <a:lnTo>
                  <a:pt x="96" y="87"/>
                </a:lnTo>
                <a:close/>
              </a:path>
            </a:pathLst>
          </a:custGeom>
          <a:solidFill>
            <a:srgbClr val="1E5D2F"/>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122" name="Freeform 1922">
            <a:extLst>
              <a:ext uri="{FF2B5EF4-FFF2-40B4-BE49-F238E27FC236}">
                <a16:creationId xmlns:a16="http://schemas.microsoft.com/office/drawing/2014/main" id="{A9F6C2BA-E30B-4B5B-BDAD-6A6338513613}"/>
              </a:ext>
            </a:extLst>
          </p:cNvPr>
          <p:cNvSpPr>
            <a:spLocks/>
          </p:cNvSpPr>
          <p:nvPr/>
        </p:nvSpPr>
        <p:spPr bwMode="auto">
          <a:xfrm>
            <a:off x="1209675" y="284163"/>
            <a:ext cx="82550" cy="115887"/>
          </a:xfrm>
          <a:custGeom>
            <a:avLst/>
            <a:gdLst>
              <a:gd name="T0" fmla="*/ 98 w 117"/>
              <a:gd name="T1" fmla="*/ 52 h 161"/>
              <a:gd name="T2" fmla="*/ 98 w 117"/>
              <a:gd name="T3" fmla="*/ 52 h 161"/>
              <a:gd name="T4" fmla="*/ 100 w 117"/>
              <a:gd name="T5" fmla="*/ 34 h 161"/>
              <a:gd name="T6" fmla="*/ 99 w 117"/>
              <a:gd name="T7" fmla="*/ 34 h 161"/>
              <a:gd name="T8" fmla="*/ 89 w 117"/>
              <a:gd name="T9" fmla="*/ 53 h 161"/>
              <a:gd name="T10" fmla="*/ 11 w 117"/>
              <a:gd name="T11" fmla="*/ 161 h 161"/>
              <a:gd name="T12" fmla="*/ 0 w 117"/>
              <a:gd name="T13" fmla="*/ 161 h 161"/>
              <a:gd name="T14" fmla="*/ 0 w 117"/>
              <a:gd name="T15" fmla="*/ 0 h 161"/>
              <a:gd name="T16" fmla="*/ 19 w 117"/>
              <a:gd name="T17" fmla="*/ 0 h 161"/>
              <a:gd name="T18" fmla="*/ 19 w 117"/>
              <a:gd name="T19" fmla="*/ 110 h 161"/>
              <a:gd name="T20" fmla="*/ 18 w 117"/>
              <a:gd name="T21" fmla="*/ 128 h 161"/>
              <a:gd name="T22" fmla="*/ 18 w 117"/>
              <a:gd name="T23" fmla="*/ 128 h 161"/>
              <a:gd name="T24" fmla="*/ 29 w 117"/>
              <a:gd name="T25" fmla="*/ 110 h 161"/>
              <a:gd name="T26" fmla="*/ 106 w 117"/>
              <a:gd name="T27" fmla="*/ 0 h 161"/>
              <a:gd name="T28" fmla="*/ 117 w 117"/>
              <a:gd name="T29" fmla="*/ 0 h 161"/>
              <a:gd name="T30" fmla="*/ 117 w 117"/>
              <a:gd name="T31" fmla="*/ 161 h 161"/>
              <a:gd name="T32" fmla="*/ 98 w 117"/>
              <a:gd name="T33" fmla="*/ 161 h 161"/>
              <a:gd name="T34" fmla="*/ 98 w 117"/>
              <a:gd name="T35" fmla="*/ 52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7" h="161">
                <a:moveTo>
                  <a:pt x="98" y="52"/>
                </a:moveTo>
                <a:lnTo>
                  <a:pt x="98" y="52"/>
                </a:lnTo>
                <a:lnTo>
                  <a:pt x="100" y="34"/>
                </a:lnTo>
                <a:lnTo>
                  <a:pt x="99" y="34"/>
                </a:lnTo>
                <a:lnTo>
                  <a:pt x="89" y="53"/>
                </a:lnTo>
                <a:lnTo>
                  <a:pt x="11" y="161"/>
                </a:lnTo>
                <a:lnTo>
                  <a:pt x="0" y="161"/>
                </a:lnTo>
                <a:lnTo>
                  <a:pt x="0" y="0"/>
                </a:lnTo>
                <a:lnTo>
                  <a:pt x="19" y="0"/>
                </a:lnTo>
                <a:lnTo>
                  <a:pt x="19" y="110"/>
                </a:lnTo>
                <a:lnTo>
                  <a:pt x="18" y="128"/>
                </a:lnTo>
                <a:lnTo>
                  <a:pt x="18" y="128"/>
                </a:lnTo>
                <a:lnTo>
                  <a:pt x="29" y="110"/>
                </a:lnTo>
                <a:lnTo>
                  <a:pt x="106" y="0"/>
                </a:lnTo>
                <a:lnTo>
                  <a:pt x="117" y="0"/>
                </a:lnTo>
                <a:lnTo>
                  <a:pt x="117" y="161"/>
                </a:lnTo>
                <a:lnTo>
                  <a:pt x="98" y="161"/>
                </a:lnTo>
                <a:lnTo>
                  <a:pt x="98" y="52"/>
                </a:lnTo>
                <a:close/>
              </a:path>
            </a:pathLst>
          </a:custGeom>
          <a:solidFill>
            <a:srgbClr val="1E5D2F"/>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123" name="Freeform 1923">
            <a:extLst>
              <a:ext uri="{FF2B5EF4-FFF2-40B4-BE49-F238E27FC236}">
                <a16:creationId xmlns:a16="http://schemas.microsoft.com/office/drawing/2014/main" id="{F1DB5780-60FF-4BE9-9ADA-3849789F39A2}"/>
              </a:ext>
            </a:extLst>
          </p:cNvPr>
          <p:cNvSpPr>
            <a:spLocks/>
          </p:cNvSpPr>
          <p:nvPr/>
        </p:nvSpPr>
        <p:spPr bwMode="auto">
          <a:xfrm>
            <a:off x="1317625" y="282575"/>
            <a:ext cx="76200" cy="120650"/>
          </a:xfrm>
          <a:custGeom>
            <a:avLst/>
            <a:gdLst>
              <a:gd name="T0" fmla="*/ 109 w 109"/>
              <a:gd name="T1" fmla="*/ 157 h 167"/>
              <a:gd name="T2" fmla="*/ 109 w 109"/>
              <a:gd name="T3" fmla="*/ 157 h 167"/>
              <a:gd name="T4" fmla="*/ 92 w 109"/>
              <a:gd name="T5" fmla="*/ 165 h 167"/>
              <a:gd name="T6" fmla="*/ 69 w 109"/>
              <a:gd name="T7" fmla="*/ 167 h 167"/>
              <a:gd name="T8" fmla="*/ 42 w 109"/>
              <a:gd name="T9" fmla="*/ 162 h 167"/>
              <a:gd name="T10" fmla="*/ 20 w 109"/>
              <a:gd name="T11" fmla="*/ 147 h 167"/>
              <a:gd name="T12" fmla="*/ 5 w 109"/>
              <a:gd name="T13" fmla="*/ 121 h 167"/>
              <a:gd name="T14" fmla="*/ 0 w 109"/>
              <a:gd name="T15" fmla="*/ 84 h 167"/>
              <a:gd name="T16" fmla="*/ 6 w 109"/>
              <a:gd name="T17" fmla="*/ 45 h 167"/>
              <a:gd name="T18" fmla="*/ 22 w 109"/>
              <a:gd name="T19" fmla="*/ 20 h 167"/>
              <a:gd name="T20" fmla="*/ 44 w 109"/>
              <a:gd name="T21" fmla="*/ 5 h 167"/>
              <a:gd name="T22" fmla="*/ 70 w 109"/>
              <a:gd name="T23" fmla="*/ 0 h 167"/>
              <a:gd name="T24" fmla="*/ 92 w 109"/>
              <a:gd name="T25" fmla="*/ 2 h 167"/>
              <a:gd name="T26" fmla="*/ 107 w 109"/>
              <a:gd name="T27" fmla="*/ 6 h 167"/>
              <a:gd name="T28" fmla="*/ 102 w 109"/>
              <a:gd name="T29" fmla="*/ 23 h 167"/>
              <a:gd name="T30" fmla="*/ 71 w 109"/>
              <a:gd name="T31" fmla="*/ 17 h 167"/>
              <a:gd name="T32" fmla="*/ 52 w 109"/>
              <a:gd name="T33" fmla="*/ 21 h 167"/>
              <a:gd name="T34" fmla="*/ 36 w 109"/>
              <a:gd name="T35" fmla="*/ 32 h 167"/>
              <a:gd name="T36" fmla="*/ 24 w 109"/>
              <a:gd name="T37" fmla="*/ 53 h 167"/>
              <a:gd name="T38" fmla="*/ 20 w 109"/>
              <a:gd name="T39" fmla="*/ 84 h 167"/>
              <a:gd name="T40" fmla="*/ 24 w 109"/>
              <a:gd name="T41" fmla="*/ 112 h 167"/>
              <a:gd name="T42" fmla="*/ 36 w 109"/>
              <a:gd name="T43" fmla="*/ 133 h 167"/>
              <a:gd name="T44" fmla="*/ 53 w 109"/>
              <a:gd name="T45" fmla="*/ 145 h 167"/>
              <a:gd name="T46" fmla="*/ 74 w 109"/>
              <a:gd name="T47" fmla="*/ 150 h 167"/>
              <a:gd name="T48" fmla="*/ 92 w 109"/>
              <a:gd name="T49" fmla="*/ 148 h 167"/>
              <a:gd name="T50" fmla="*/ 105 w 109"/>
              <a:gd name="T51" fmla="*/ 142 h 167"/>
              <a:gd name="T52" fmla="*/ 109 w 109"/>
              <a:gd name="T53" fmla="*/ 157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9" h="167">
                <a:moveTo>
                  <a:pt x="109" y="157"/>
                </a:moveTo>
                <a:lnTo>
                  <a:pt x="109" y="157"/>
                </a:lnTo>
                <a:cubicBezTo>
                  <a:pt x="105" y="161"/>
                  <a:pt x="99" y="163"/>
                  <a:pt x="92" y="165"/>
                </a:cubicBezTo>
                <a:cubicBezTo>
                  <a:pt x="85" y="166"/>
                  <a:pt x="77" y="167"/>
                  <a:pt x="69" y="167"/>
                </a:cubicBezTo>
                <a:cubicBezTo>
                  <a:pt x="60" y="167"/>
                  <a:pt x="51" y="165"/>
                  <a:pt x="42" y="162"/>
                </a:cubicBezTo>
                <a:cubicBezTo>
                  <a:pt x="34" y="158"/>
                  <a:pt x="27" y="153"/>
                  <a:pt x="20" y="147"/>
                </a:cubicBezTo>
                <a:cubicBezTo>
                  <a:pt x="14" y="140"/>
                  <a:pt x="9" y="131"/>
                  <a:pt x="5" y="121"/>
                </a:cubicBezTo>
                <a:cubicBezTo>
                  <a:pt x="2" y="110"/>
                  <a:pt x="0" y="98"/>
                  <a:pt x="0" y="84"/>
                </a:cubicBezTo>
                <a:cubicBezTo>
                  <a:pt x="0" y="69"/>
                  <a:pt x="2" y="56"/>
                  <a:pt x="6" y="45"/>
                </a:cubicBezTo>
                <a:cubicBezTo>
                  <a:pt x="10" y="35"/>
                  <a:pt x="15" y="26"/>
                  <a:pt x="22" y="20"/>
                </a:cubicBezTo>
                <a:cubicBezTo>
                  <a:pt x="29" y="13"/>
                  <a:pt x="36" y="8"/>
                  <a:pt x="44" y="5"/>
                </a:cubicBezTo>
                <a:cubicBezTo>
                  <a:pt x="53" y="2"/>
                  <a:pt x="61" y="0"/>
                  <a:pt x="70" y="0"/>
                </a:cubicBezTo>
                <a:cubicBezTo>
                  <a:pt x="79" y="0"/>
                  <a:pt x="86" y="1"/>
                  <a:pt x="92" y="2"/>
                </a:cubicBezTo>
                <a:cubicBezTo>
                  <a:pt x="98" y="3"/>
                  <a:pt x="103" y="4"/>
                  <a:pt x="107" y="6"/>
                </a:cubicBezTo>
                <a:lnTo>
                  <a:pt x="102" y="23"/>
                </a:lnTo>
                <a:cubicBezTo>
                  <a:pt x="95" y="19"/>
                  <a:pt x="85" y="17"/>
                  <a:pt x="71" y="17"/>
                </a:cubicBezTo>
                <a:cubicBezTo>
                  <a:pt x="65" y="17"/>
                  <a:pt x="59" y="19"/>
                  <a:pt x="52" y="21"/>
                </a:cubicBezTo>
                <a:cubicBezTo>
                  <a:pt x="46" y="23"/>
                  <a:pt x="41" y="27"/>
                  <a:pt x="36" y="32"/>
                </a:cubicBezTo>
                <a:cubicBezTo>
                  <a:pt x="31" y="37"/>
                  <a:pt x="27" y="44"/>
                  <a:pt x="24" y="53"/>
                </a:cubicBezTo>
                <a:cubicBezTo>
                  <a:pt x="22" y="61"/>
                  <a:pt x="20" y="71"/>
                  <a:pt x="20" y="84"/>
                </a:cubicBezTo>
                <a:cubicBezTo>
                  <a:pt x="20" y="95"/>
                  <a:pt x="21" y="104"/>
                  <a:pt x="24" y="112"/>
                </a:cubicBezTo>
                <a:cubicBezTo>
                  <a:pt x="27" y="121"/>
                  <a:pt x="31" y="128"/>
                  <a:pt x="36" y="133"/>
                </a:cubicBezTo>
                <a:cubicBezTo>
                  <a:pt x="40" y="139"/>
                  <a:pt x="46" y="143"/>
                  <a:pt x="53" y="145"/>
                </a:cubicBezTo>
                <a:cubicBezTo>
                  <a:pt x="59" y="148"/>
                  <a:pt x="66" y="150"/>
                  <a:pt x="74" y="150"/>
                </a:cubicBezTo>
                <a:cubicBezTo>
                  <a:pt x="81" y="150"/>
                  <a:pt x="87" y="149"/>
                  <a:pt x="92" y="148"/>
                </a:cubicBezTo>
                <a:cubicBezTo>
                  <a:pt x="97" y="146"/>
                  <a:pt x="101" y="144"/>
                  <a:pt x="105" y="142"/>
                </a:cubicBezTo>
                <a:lnTo>
                  <a:pt x="109" y="157"/>
                </a:lnTo>
                <a:close/>
              </a:path>
            </a:pathLst>
          </a:custGeom>
          <a:solidFill>
            <a:srgbClr val="1E5D2F"/>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124" name="Freeform 1924">
            <a:extLst>
              <a:ext uri="{FF2B5EF4-FFF2-40B4-BE49-F238E27FC236}">
                <a16:creationId xmlns:a16="http://schemas.microsoft.com/office/drawing/2014/main" id="{4F60536B-8CE1-40FE-8086-C634EFF05441}"/>
              </a:ext>
            </a:extLst>
          </p:cNvPr>
          <p:cNvSpPr>
            <a:spLocks/>
          </p:cNvSpPr>
          <p:nvPr/>
        </p:nvSpPr>
        <p:spPr bwMode="auto">
          <a:xfrm>
            <a:off x="1403350" y="284163"/>
            <a:ext cx="84138" cy="115887"/>
          </a:xfrm>
          <a:custGeom>
            <a:avLst/>
            <a:gdLst>
              <a:gd name="T0" fmla="*/ 119 w 119"/>
              <a:gd name="T1" fmla="*/ 17 h 161"/>
              <a:gd name="T2" fmla="*/ 119 w 119"/>
              <a:gd name="T3" fmla="*/ 17 h 161"/>
              <a:gd name="T4" fmla="*/ 69 w 119"/>
              <a:gd name="T5" fmla="*/ 17 h 161"/>
              <a:gd name="T6" fmla="*/ 69 w 119"/>
              <a:gd name="T7" fmla="*/ 161 h 161"/>
              <a:gd name="T8" fmla="*/ 50 w 119"/>
              <a:gd name="T9" fmla="*/ 161 h 161"/>
              <a:gd name="T10" fmla="*/ 50 w 119"/>
              <a:gd name="T11" fmla="*/ 17 h 161"/>
              <a:gd name="T12" fmla="*/ 0 w 119"/>
              <a:gd name="T13" fmla="*/ 17 h 161"/>
              <a:gd name="T14" fmla="*/ 0 w 119"/>
              <a:gd name="T15" fmla="*/ 0 h 161"/>
              <a:gd name="T16" fmla="*/ 119 w 119"/>
              <a:gd name="T17" fmla="*/ 0 h 161"/>
              <a:gd name="T18" fmla="*/ 119 w 119"/>
              <a:gd name="T19" fmla="*/ 17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9" h="161">
                <a:moveTo>
                  <a:pt x="119" y="17"/>
                </a:moveTo>
                <a:lnTo>
                  <a:pt x="119" y="17"/>
                </a:lnTo>
                <a:lnTo>
                  <a:pt x="69" y="17"/>
                </a:lnTo>
                <a:lnTo>
                  <a:pt x="69" y="161"/>
                </a:lnTo>
                <a:lnTo>
                  <a:pt x="50" y="161"/>
                </a:lnTo>
                <a:lnTo>
                  <a:pt x="50" y="17"/>
                </a:lnTo>
                <a:lnTo>
                  <a:pt x="0" y="17"/>
                </a:lnTo>
                <a:lnTo>
                  <a:pt x="0" y="0"/>
                </a:lnTo>
                <a:lnTo>
                  <a:pt x="119" y="0"/>
                </a:lnTo>
                <a:lnTo>
                  <a:pt x="119" y="17"/>
                </a:lnTo>
                <a:close/>
              </a:path>
            </a:pathLst>
          </a:custGeom>
          <a:solidFill>
            <a:srgbClr val="1E5D2F"/>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125" name="Freeform 1925">
            <a:extLst>
              <a:ext uri="{FF2B5EF4-FFF2-40B4-BE49-F238E27FC236}">
                <a16:creationId xmlns:a16="http://schemas.microsoft.com/office/drawing/2014/main" id="{A214A3AA-F889-44BC-B217-3F5D59FC9AF5}"/>
              </a:ext>
            </a:extLst>
          </p:cNvPr>
          <p:cNvSpPr>
            <a:spLocks/>
          </p:cNvSpPr>
          <p:nvPr/>
        </p:nvSpPr>
        <p:spPr bwMode="auto">
          <a:xfrm>
            <a:off x="1504950" y="284163"/>
            <a:ext cx="63500" cy="115887"/>
          </a:xfrm>
          <a:custGeom>
            <a:avLst/>
            <a:gdLst>
              <a:gd name="T0" fmla="*/ 0 w 89"/>
              <a:gd name="T1" fmla="*/ 0 h 161"/>
              <a:gd name="T2" fmla="*/ 0 w 89"/>
              <a:gd name="T3" fmla="*/ 0 h 161"/>
              <a:gd name="T4" fmla="*/ 88 w 89"/>
              <a:gd name="T5" fmla="*/ 0 h 161"/>
              <a:gd name="T6" fmla="*/ 88 w 89"/>
              <a:gd name="T7" fmla="*/ 17 h 161"/>
              <a:gd name="T8" fmla="*/ 20 w 89"/>
              <a:gd name="T9" fmla="*/ 17 h 161"/>
              <a:gd name="T10" fmla="*/ 20 w 89"/>
              <a:gd name="T11" fmla="*/ 70 h 161"/>
              <a:gd name="T12" fmla="*/ 82 w 89"/>
              <a:gd name="T13" fmla="*/ 70 h 161"/>
              <a:gd name="T14" fmla="*/ 82 w 89"/>
              <a:gd name="T15" fmla="*/ 87 h 161"/>
              <a:gd name="T16" fmla="*/ 20 w 89"/>
              <a:gd name="T17" fmla="*/ 87 h 161"/>
              <a:gd name="T18" fmla="*/ 20 w 89"/>
              <a:gd name="T19" fmla="*/ 144 h 161"/>
              <a:gd name="T20" fmla="*/ 89 w 89"/>
              <a:gd name="T21" fmla="*/ 144 h 161"/>
              <a:gd name="T22" fmla="*/ 89 w 89"/>
              <a:gd name="T23" fmla="*/ 161 h 161"/>
              <a:gd name="T24" fmla="*/ 0 w 89"/>
              <a:gd name="T25" fmla="*/ 161 h 161"/>
              <a:gd name="T26" fmla="*/ 0 w 89"/>
              <a:gd name="T27"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9" h="161">
                <a:moveTo>
                  <a:pt x="0" y="0"/>
                </a:moveTo>
                <a:lnTo>
                  <a:pt x="0" y="0"/>
                </a:lnTo>
                <a:lnTo>
                  <a:pt x="88" y="0"/>
                </a:lnTo>
                <a:lnTo>
                  <a:pt x="88" y="17"/>
                </a:lnTo>
                <a:lnTo>
                  <a:pt x="20" y="17"/>
                </a:lnTo>
                <a:lnTo>
                  <a:pt x="20" y="70"/>
                </a:lnTo>
                <a:lnTo>
                  <a:pt x="82" y="70"/>
                </a:lnTo>
                <a:lnTo>
                  <a:pt x="82" y="87"/>
                </a:lnTo>
                <a:lnTo>
                  <a:pt x="20" y="87"/>
                </a:lnTo>
                <a:lnTo>
                  <a:pt x="20" y="144"/>
                </a:lnTo>
                <a:lnTo>
                  <a:pt x="89" y="144"/>
                </a:lnTo>
                <a:lnTo>
                  <a:pt x="89" y="161"/>
                </a:lnTo>
                <a:lnTo>
                  <a:pt x="0" y="161"/>
                </a:lnTo>
                <a:lnTo>
                  <a:pt x="0" y="0"/>
                </a:lnTo>
                <a:close/>
              </a:path>
            </a:pathLst>
          </a:custGeom>
          <a:solidFill>
            <a:srgbClr val="1E5D2F"/>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126" name="Freeform 1926">
            <a:extLst>
              <a:ext uri="{FF2B5EF4-FFF2-40B4-BE49-F238E27FC236}">
                <a16:creationId xmlns:a16="http://schemas.microsoft.com/office/drawing/2014/main" id="{94B0570F-D256-4D66-A236-6EC8F9FA24A3}"/>
              </a:ext>
            </a:extLst>
          </p:cNvPr>
          <p:cNvSpPr>
            <a:spLocks noEditPoints="1"/>
          </p:cNvSpPr>
          <p:nvPr/>
        </p:nvSpPr>
        <p:spPr bwMode="auto">
          <a:xfrm>
            <a:off x="1593850" y="282575"/>
            <a:ext cx="71438" cy="117475"/>
          </a:xfrm>
          <a:custGeom>
            <a:avLst/>
            <a:gdLst>
              <a:gd name="T0" fmla="*/ 39 w 100"/>
              <a:gd name="T1" fmla="*/ 17 h 163"/>
              <a:gd name="T2" fmla="*/ 39 w 100"/>
              <a:gd name="T3" fmla="*/ 17 h 163"/>
              <a:gd name="T4" fmla="*/ 27 w 100"/>
              <a:gd name="T5" fmla="*/ 17 h 163"/>
              <a:gd name="T6" fmla="*/ 19 w 100"/>
              <a:gd name="T7" fmla="*/ 18 h 163"/>
              <a:gd name="T8" fmla="*/ 19 w 100"/>
              <a:gd name="T9" fmla="*/ 85 h 163"/>
              <a:gd name="T10" fmla="*/ 22 w 100"/>
              <a:gd name="T11" fmla="*/ 85 h 163"/>
              <a:gd name="T12" fmla="*/ 28 w 100"/>
              <a:gd name="T13" fmla="*/ 86 h 163"/>
              <a:gd name="T14" fmla="*/ 33 w 100"/>
              <a:gd name="T15" fmla="*/ 86 h 163"/>
              <a:gd name="T16" fmla="*/ 37 w 100"/>
              <a:gd name="T17" fmla="*/ 86 h 163"/>
              <a:gd name="T18" fmla="*/ 52 w 100"/>
              <a:gd name="T19" fmla="*/ 84 h 163"/>
              <a:gd name="T20" fmla="*/ 66 w 100"/>
              <a:gd name="T21" fmla="*/ 79 h 163"/>
              <a:gd name="T22" fmla="*/ 76 w 100"/>
              <a:gd name="T23" fmla="*/ 68 h 163"/>
              <a:gd name="T24" fmla="*/ 80 w 100"/>
              <a:gd name="T25" fmla="*/ 50 h 163"/>
              <a:gd name="T26" fmla="*/ 76 w 100"/>
              <a:gd name="T27" fmla="*/ 34 h 163"/>
              <a:gd name="T28" fmla="*/ 67 w 100"/>
              <a:gd name="T29" fmla="*/ 24 h 163"/>
              <a:gd name="T30" fmla="*/ 54 w 100"/>
              <a:gd name="T31" fmla="*/ 19 h 163"/>
              <a:gd name="T32" fmla="*/ 39 w 100"/>
              <a:gd name="T33" fmla="*/ 17 h 163"/>
              <a:gd name="T34" fmla="*/ 0 w 100"/>
              <a:gd name="T35" fmla="*/ 4 h 163"/>
              <a:gd name="T36" fmla="*/ 0 w 100"/>
              <a:gd name="T37" fmla="*/ 4 h 163"/>
              <a:gd name="T38" fmla="*/ 18 w 100"/>
              <a:gd name="T39" fmla="*/ 1 h 163"/>
              <a:gd name="T40" fmla="*/ 38 w 100"/>
              <a:gd name="T41" fmla="*/ 0 h 163"/>
              <a:gd name="T42" fmla="*/ 60 w 100"/>
              <a:gd name="T43" fmla="*/ 2 h 163"/>
              <a:gd name="T44" fmla="*/ 80 w 100"/>
              <a:gd name="T45" fmla="*/ 10 h 163"/>
              <a:gd name="T46" fmla="*/ 94 w 100"/>
              <a:gd name="T47" fmla="*/ 25 h 163"/>
              <a:gd name="T48" fmla="*/ 100 w 100"/>
              <a:gd name="T49" fmla="*/ 50 h 163"/>
              <a:gd name="T50" fmla="*/ 95 w 100"/>
              <a:gd name="T51" fmla="*/ 74 h 163"/>
              <a:gd name="T52" fmla="*/ 81 w 100"/>
              <a:gd name="T53" fmla="*/ 91 h 163"/>
              <a:gd name="T54" fmla="*/ 61 w 100"/>
              <a:gd name="T55" fmla="*/ 100 h 163"/>
              <a:gd name="T56" fmla="*/ 37 w 100"/>
              <a:gd name="T57" fmla="*/ 103 h 163"/>
              <a:gd name="T58" fmla="*/ 34 w 100"/>
              <a:gd name="T59" fmla="*/ 103 h 163"/>
              <a:gd name="T60" fmla="*/ 28 w 100"/>
              <a:gd name="T61" fmla="*/ 103 h 163"/>
              <a:gd name="T62" fmla="*/ 23 w 100"/>
              <a:gd name="T63" fmla="*/ 102 h 163"/>
              <a:gd name="T64" fmla="*/ 19 w 100"/>
              <a:gd name="T65" fmla="*/ 102 h 163"/>
              <a:gd name="T66" fmla="*/ 19 w 100"/>
              <a:gd name="T67" fmla="*/ 163 h 163"/>
              <a:gd name="T68" fmla="*/ 0 w 100"/>
              <a:gd name="T69" fmla="*/ 163 h 163"/>
              <a:gd name="T70" fmla="*/ 0 w 100"/>
              <a:gd name="T71" fmla="*/ 4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0" h="163">
                <a:moveTo>
                  <a:pt x="39" y="17"/>
                </a:moveTo>
                <a:lnTo>
                  <a:pt x="39" y="17"/>
                </a:lnTo>
                <a:cubicBezTo>
                  <a:pt x="35" y="17"/>
                  <a:pt x="31" y="17"/>
                  <a:pt x="27" y="17"/>
                </a:cubicBezTo>
                <a:cubicBezTo>
                  <a:pt x="24" y="17"/>
                  <a:pt x="21" y="18"/>
                  <a:pt x="19" y="18"/>
                </a:cubicBezTo>
                <a:lnTo>
                  <a:pt x="19" y="85"/>
                </a:lnTo>
                <a:cubicBezTo>
                  <a:pt x="19" y="85"/>
                  <a:pt x="21" y="85"/>
                  <a:pt x="22" y="85"/>
                </a:cubicBezTo>
                <a:cubicBezTo>
                  <a:pt x="24" y="85"/>
                  <a:pt x="26" y="86"/>
                  <a:pt x="28" y="86"/>
                </a:cubicBezTo>
                <a:cubicBezTo>
                  <a:pt x="29" y="86"/>
                  <a:pt x="31" y="86"/>
                  <a:pt x="33" y="86"/>
                </a:cubicBezTo>
                <a:lnTo>
                  <a:pt x="37" y="86"/>
                </a:lnTo>
                <a:cubicBezTo>
                  <a:pt x="42" y="86"/>
                  <a:pt x="47" y="85"/>
                  <a:pt x="52" y="84"/>
                </a:cubicBezTo>
                <a:cubicBezTo>
                  <a:pt x="57" y="83"/>
                  <a:pt x="62" y="81"/>
                  <a:pt x="66" y="79"/>
                </a:cubicBezTo>
                <a:cubicBezTo>
                  <a:pt x="70" y="76"/>
                  <a:pt x="73" y="73"/>
                  <a:pt x="76" y="68"/>
                </a:cubicBezTo>
                <a:cubicBezTo>
                  <a:pt x="78" y="63"/>
                  <a:pt x="80" y="57"/>
                  <a:pt x="80" y="50"/>
                </a:cubicBezTo>
                <a:cubicBezTo>
                  <a:pt x="80" y="43"/>
                  <a:pt x="78" y="38"/>
                  <a:pt x="76" y="34"/>
                </a:cubicBezTo>
                <a:cubicBezTo>
                  <a:pt x="74" y="30"/>
                  <a:pt x="71" y="26"/>
                  <a:pt x="67" y="24"/>
                </a:cubicBezTo>
                <a:cubicBezTo>
                  <a:pt x="63" y="21"/>
                  <a:pt x="58" y="20"/>
                  <a:pt x="54" y="19"/>
                </a:cubicBezTo>
                <a:cubicBezTo>
                  <a:pt x="49" y="17"/>
                  <a:pt x="44" y="17"/>
                  <a:pt x="39" y="17"/>
                </a:cubicBezTo>
                <a:close/>
                <a:moveTo>
                  <a:pt x="0" y="4"/>
                </a:moveTo>
                <a:lnTo>
                  <a:pt x="0" y="4"/>
                </a:lnTo>
                <a:cubicBezTo>
                  <a:pt x="5" y="2"/>
                  <a:pt x="12" y="2"/>
                  <a:pt x="18" y="1"/>
                </a:cubicBezTo>
                <a:cubicBezTo>
                  <a:pt x="25" y="1"/>
                  <a:pt x="32" y="0"/>
                  <a:pt x="38" y="0"/>
                </a:cubicBezTo>
                <a:cubicBezTo>
                  <a:pt x="45" y="0"/>
                  <a:pt x="53" y="1"/>
                  <a:pt x="60" y="2"/>
                </a:cubicBezTo>
                <a:cubicBezTo>
                  <a:pt x="67" y="4"/>
                  <a:pt x="74" y="6"/>
                  <a:pt x="80" y="10"/>
                </a:cubicBezTo>
                <a:cubicBezTo>
                  <a:pt x="86" y="14"/>
                  <a:pt x="91" y="19"/>
                  <a:pt x="94" y="25"/>
                </a:cubicBezTo>
                <a:cubicBezTo>
                  <a:pt x="98" y="32"/>
                  <a:pt x="100" y="40"/>
                  <a:pt x="100" y="50"/>
                </a:cubicBezTo>
                <a:cubicBezTo>
                  <a:pt x="100" y="60"/>
                  <a:pt x="98" y="68"/>
                  <a:pt x="95" y="74"/>
                </a:cubicBezTo>
                <a:cubicBezTo>
                  <a:pt x="91" y="81"/>
                  <a:pt x="86" y="87"/>
                  <a:pt x="81" y="91"/>
                </a:cubicBezTo>
                <a:cubicBezTo>
                  <a:pt x="75" y="95"/>
                  <a:pt x="68" y="98"/>
                  <a:pt x="61" y="100"/>
                </a:cubicBezTo>
                <a:cubicBezTo>
                  <a:pt x="53" y="102"/>
                  <a:pt x="45" y="103"/>
                  <a:pt x="37" y="103"/>
                </a:cubicBezTo>
                <a:lnTo>
                  <a:pt x="34" y="103"/>
                </a:lnTo>
                <a:cubicBezTo>
                  <a:pt x="32" y="103"/>
                  <a:pt x="30" y="103"/>
                  <a:pt x="28" y="103"/>
                </a:cubicBezTo>
                <a:cubicBezTo>
                  <a:pt x="26" y="103"/>
                  <a:pt x="24" y="102"/>
                  <a:pt x="23" y="102"/>
                </a:cubicBezTo>
                <a:cubicBezTo>
                  <a:pt x="21" y="102"/>
                  <a:pt x="19" y="102"/>
                  <a:pt x="19" y="102"/>
                </a:cubicBezTo>
                <a:lnTo>
                  <a:pt x="19" y="163"/>
                </a:lnTo>
                <a:lnTo>
                  <a:pt x="0" y="163"/>
                </a:lnTo>
                <a:lnTo>
                  <a:pt x="0" y="4"/>
                </a:lnTo>
                <a:close/>
              </a:path>
            </a:pathLst>
          </a:custGeom>
          <a:solidFill>
            <a:srgbClr val="1E5D2F"/>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127" name="Freeform 1927">
            <a:extLst>
              <a:ext uri="{FF2B5EF4-FFF2-40B4-BE49-F238E27FC236}">
                <a16:creationId xmlns:a16="http://schemas.microsoft.com/office/drawing/2014/main" id="{AA4F1618-9914-491F-8E6E-2661E5DB654C}"/>
              </a:ext>
            </a:extLst>
          </p:cNvPr>
          <p:cNvSpPr>
            <a:spLocks/>
          </p:cNvSpPr>
          <p:nvPr/>
        </p:nvSpPr>
        <p:spPr bwMode="auto">
          <a:xfrm>
            <a:off x="1677988" y="282575"/>
            <a:ext cx="77787" cy="120650"/>
          </a:xfrm>
          <a:custGeom>
            <a:avLst/>
            <a:gdLst>
              <a:gd name="T0" fmla="*/ 110 w 110"/>
              <a:gd name="T1" fmla="*/ 157 h 167"/>
              <a:gd name="T2" fmla="*/ 110 w 110"/>
              <a:gd name="T3" fmla="*/ 157 h 167"/>
              <a:gd name="T4" fmla="*/ 92 w 110"/>
              <a:gd name="T5" fmla="*/ 165 h 167"/>
              <a:gd name="T6" fmla="*/ 70 w 110"/>
              <a:gd name="T7" fmla="*/ 167 h 167"/>
              <a:gd name="T8" fmla="*/ 43 w 110"/>
              <a:gd name="T9" fmla="*/ 162 h 167"/>
              <a:gd name="T10" fmla="*/ 21 w 110"/>
              <a:gd name="T11" fmla="*/ 147 h 167"/>
              <a:gd name="T12" fmla="*/ 6 w 110"/>
              <a:gd name="T13" fmla="*/ 121 h 167"/>
              <a:gd name="T14" fmla="*/ 0 w 110"/>
              <a:gd name="T15" fmla="*/ 84 h 167"/>
              <a:gd name="T16" fmla="*/ 7 w 110"/>
              <a:gd name="T17" fmla="*/ 45 h 167"/>
              <a:gd name="T18" fmla="*/ 23 w 110"/>
              <a:gd name="T19" fmla="*/ 20 h 167"/>
              <a:gd name="T20" fmla="*/ 45 w 110"/>
              <a:gd name="T21" fmla="*/ 5 h 167"/>
              <a:gd name="T22" fmla="*/ 70 w 110"/>
              <a:gd name="T23" fmla="*/ 0 h 167"/>
              <a:gd name="T24" fmla="*/ 93 w 110"/>
              <a:gd name="T25" fmla="*/ 2 h 167"/>
              <a:gd name="T26" fmla="*/ 108 w 110"/>
              <a:gd name="T27" fmla="*/ 6 h 167"/>
              <a:gd name="T28" fmla="*/ 103 w 110"/>
              <a:gd name="T29" fmla="*/ 23 h 167"/>
              <a:gd name="T30" fmla="*/ 72 w 110"/>
              <a:gd name="T31" fmla="*/ 17 h 167"/>
              <a:gd name="T32" fmla="*/ 53 w 110"/>
              <a:gd name="T33" fmla="*/ 21 h 167"/>
              <a:gd name="T34" fmla="*/ 37 w 110"/>
              <a:gd name="T35" fmla="*/ 32 h 167"/>
              <a:gd name="T36" fmla="*/ 25 w 110"/>
              <a:gd name="T37" fmla="*/ 53 h 167"/>
              <a:gd name="T38" fmla="*/ 21 w 110"/>
              <a:gd name="T39" fmla="*/ 84 h 167"/>
              <a:gd name="T40" fmla="*/ 25 w 110"/>
              <a:gd name="T41" fmla="*/ 112 h 167"/>
              <a:gd name="T42" fmla="*/ 36 w 110"/>
              <a:gd name="T43" fmla="*/ 133 h 167"/>
              <a:gd name="T44" fmla="*/ 53 w 110"/>
              <a:gd name="T45" fmla="*/ 145 h 167"/>
              <a:gd name="T46" fmla="*/ 74 w 110"/>
              <a:gd name="T47" fmla="*/ 150 h 167"/>
              <a:gd name="T48" fmla="*/ 92 w 110"/>
              <a:gd name="T49" fmla="*/ 148 h 167"/>
              <a:gd name="T50" fmla="*/ 105 w 110"/>
              <a:gd name="T51" fmla="*/ 142 h 167"/>
              <a:gd name="T52" fmla="*/ 110 w 110"/>
              <a:gd name="T53" fmla="*/ 157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0" h="167">
                <a:moveTo>
                  <a:pt x="110" y="157"/>
                </a:moveTo>
                <a:lnTo>
                  <a:pt x="110" y="157"/>
                </a:lnTo>
                <a:cubicBezTo>
                  <a:pt x="105" y="161"/>
                  <a:pt x="100" y="163"/>
                  <a:pt x="92" y="165"/>
                </a:cubicBezTo>
                <a:cubicBezTo>
                  <a:pt x="85" y="166"/>
                  <a:pt x="78" y="167"/>
                  <a:pt x="70" y="167"/>
                </a:cubicBezTo>
                <a:cubicBezTo>
                  <a:pt x="60" y="167"/>
                  <a:pt x="51" y="165"/>
                  <a:pt x="43" y="162"/>
                </a:cubicBezTo>
                <a:cubicBezTo>
                  <a:pt x="35" y="158"/>
                  <a:pt x="27" y="153"/>
                  <a:pt x="21" y="147"/>
                </a:cubicBezTo>
                <a:cubicBezTo>
                  <a:pt x="15" y="140"/>
                  <a:pt x="10" y="131"/>
                  <a:pt x="6" y="121"/>
                </a:cubicBezTo>
                <a:cubicBezTo>
                  <a:pt x="2" y="110"/>
                  <a:pt x="0" y="98"/>
                  <a:pt x="0" y="84"/>
                </a:cubicBezTo>
                <a:cubicBezTo>
                  <a:pt x="0" y="69"/>
                  <a:pt x="2" y="56"/>
                  <a:pt x="7" y="45"/>
                </a:cubicBezTo>
                <a:cubicBezTo>
                  <a:pt x="11" y="35"/>
                  <a:pt x="16" y="26"/>
                  <a:pt x="23" y="20"/>
                </a:cubicBezTo>
                <a:cubicBezTo>
                  <a:pt x="29" y="13"/>
                  <a:pt x="37" y="8"/>
                  <a:pt x="45" y="5"/>
                </a:cubicBezTo>
                <a:cubicBezTo>
                  <a:pt x="53" y="2"/>
                  <a:pt x="62" y="0"/>
                  <a:pt x="70" y="0"/>
                </a:cubicBezTo>
                <a:cubicBezTo>
                  <a:pt x="79" y="0"/>
                  <a:pt x="87" y="1"/>
                  <a:pt x="93" y="2"/>
                </a:cubicBezTo>
                <a:cubicBezTo>
                  <a:pt x="99" y="3"/>
                  <a:pt x="104" y="4"/>
                  <a:pt x="108" y="6"/>
                </a:cubicBezTo>
                <a:lnTo>
                  <a:pt x="103" y="23"/>
                </a:lnTo>
                <a:cubicBezTo>
                  <a:pt x="96" y="19"/>
                  <a:pt x="85" y="17"/>
                  <a:pt x="72" y="17"/>
                </a:cubicBezTo>
                <a:cubicBezTo>
                  <a:pt x="65" y="17"/>
                  <a:pt x="59" y="19"/>
                  <a:pt x="53" y="21"/>
                </a:cubicBezTo>
                <a:cubicBezTo>
                  <a:pt x="47" y="23"/>
                  <a:pt x="41" y="27"/>
                  <a:pt x="37" y="32"/>
                </a:cubicBezTo>
                <a:cubicBezTo>
                  <a:pt x="32" y="37"/>
                  <a:pt x="28" y="44"/>
                  <a:pt x="25" y="53"/>
                </a:cubicBezTo>
                <a:cubicBezTo>
                  <a:pt x="22" y="61"/>
                  <a:pt x="21" y="71"/>
                  <a:pt x="21" y="84"/>
                </a:cubicBezTo>
                <a:cubicBezTo>
                  <a:pt x="21" y="95"/>
                  <a:pt x="22" y="104"/>
                  <a:pt x="25" y="112"/>
                </a:cubicBezTo>
                <a:cubicBezTo>
                  <a:pt x="28" y="121"/>
                  <a:pt x="31" y="128"/>
                  <a:pt x="36" y="133"/>
                </a:cubicBezTo>
                <a:cubicBezTo>
                  <a:pt x="41" y="139"/>
                  <a:pt x="47" y="143"/>
                  <a:pt x="53" y="145"/>
                </a:cubicBezTo>
                <a:cubicBezTo>
                  <a:pt x="60" y="148"/>
                  <a:pt x="67" y="150"/>
                  <a:pt x="74" y="150"/>
                </a:cubicBezTo>
                <a:cubicBezTo>
                  <a:pt x="81" y="150"/>
                  <a:pt x="87" y="149"/>
                  <a:pt x="92" y="148"/>
                </a:cubicBezTo>
                <a:cubicBezTo>
                  <a:pt x="97" y="146"/>
                  <a:pt x="102" y="144"/>
                  <a:pt x="105" y="142"/>
                </a:cubicBezTo>
                <a:lnTo>
                  <a:pt x="110" y="157"/>
                </a:lnTo>
                <a:close/>
              </a:path>
            </a:pathLst>
          </a:custGeom>
          <a:solidFill>
            <a:srgbClr val="1E5D2F"/>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128" name="Freeform 1928">
            <a:extLst>
              <a:ext uri="{FF2B5EF4-FFF2-40B4-BE49-F238E27FC236}">
                <a16:creationId xmlns:a16="http://schemas.microsoft.com/office/drawing/2014/main" id="{4C3B4DFC-8909-4728-BA9C-6DD46B0D170A}"/>
              </a:ext>
            </a:extLst>
          </p:cNvPr>
          <p:cNvSpPr>
            <a:spLocks/>
          </p:cNvSpPr>
          <p:nvPr/>
        </p:nvSpPr>
        <p:spPr bwMode="auto">
          <a:xfrm>
            <a:off x="1763713" y="284163"/>
            <a:ext cx="84137" cy="115887"/>
          </a:xfrm>
          <a:custGeom>
            <a:avLst/>
            <a:gdLst>
              <a:gd name="T0" fmla="*/ 119 w 119"/>
              <a:gd name="T1" fmla="*/ 17 h 161"/>
              <a:gd name="T2" fmla="*/ 119 w 119"/>
              <a:gd name="T3" fmla="*/ 17 h 161"/>
              <a:gd name="T4" fmla="*/ 69 w 119"/>
              <a:gd name="T5" fmla="*/ 17 h 161"/>
              <a:gd name="T6" fmla="*/ 69 w 119"/>
              <a:gd name="T7" fmla="*/ 161 h 161"/>
              <a:gd name="T8" fmla="*/ 50 w 119"/>
              <a:gd name="T9" fmla="*/ 161 h 161"/>
              <a:gd name="T10" fmla="*/ 50 w 119"/>
              <a:gd name="T11" fmla="*/ 17 h 161"/>
              <a:gd name="T12" fmla="*/ 0 w 119"/>
              <a:gd name="T13" fmla="*/ 17 h 161"/>
              <a:gd name="T14" fmla="*/ 0 w 119"/>
              <a:gd name="T15" fmla="*/ 0 h 161"/>
              <a:gd name="T16" fmla="*/ 119 w 119"/>
              <a:gd name="T17" fmla="*/ 0 h 161"/>
              <a:gd name="T18" fmla="*/ 119 w 119"/>
              <a:gd name="T19" fmla="*/ 17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9" h="161">
                <a:moveTo>
                  <a:pt x="119" y="17"/>
                </a:moveTo>
                <a:lnTo>
                  <a:pt x="119" y="17"/>
                </a:lnTo>
                <a:lnTo>
                  <a:pt x="69" y="17"/>
                </a:lnTo>
                <a:lnTo>
                  <a:pt x="69" y="161"/>
                </a:lnTo>
                <a:lnTo>
                  <a:pt x="50" y="161"/>
                </a:lnTo>
                <a:lnTo>
                  <a:pt x="50" y="17"/>
                </a:lnTo>
                <a:lnTo>
                  <a:pt x="0" y="17"/>
                </a:lnTo>
                <a:lnTo>
                  <a:pt x="0" y="0"/>
                </a:lnTo>
                <a:lnTo>
                  <a:pt x="119" y="0"/>
                </a:lnTo>
                <a:lnTo>
                  <a:pt x="119" y="17"/>
                </a:lnTo>
                <a:close/>
              </a:path>
            </a:pathLst>
          </a:custGeom>
          <a:solidFill>
            <a:srgbClr val="1E5D2F"/>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129" name="Freeform 1929">
            <a:extLst>
              <a:ext uri="{FF2B5EF4-FFF2-40B4-BE49-F238E27FC236}">
                <a16:creationId xmlns:a16="http://schemas.microsoft.com/office/drawing/2014/main" id="{E129DCCF-3F8B-4B4F-86AB-F5E894E4A471}"/>
              </a:ext>
            </a:extLst>
          </p:cNvPr>
          <p:cNvSpPr>
            <a:spLocks noEditPoints="1"/>
          </p:cNvSpPr>
          <p:nvPr/>
        </p:nvSpPr>
        <p:spPr bwMode="auto">
          <a:xfrm>
            <a:off x="1865313" y="282575"/>
            <a:ext cx="73025" cy="119063"/>
          </a:xfrm>
          <a:custGeom>
            <a:avLst/>
            <a:gdLst>
              <a:gd name="T0" fmla="*/ 44 w 102"/>
              <a:gd name="T1" fmla="*/ 148 h 165"/>
              <a:gd name="T2" fmla="*/ 44 w 102"/>
              <a:gd name="T3" fmla="*/ 148 h 165"/>
              <a:gd name="T4" fmla="*/ 58 w 102"/>
              <a:gd name="T5" fmla="*/ 146 h 165"/>
              <a:gd name="T6" fmla="*/ 70 w 102"/>
              <a:gd name="T7" fmla="*/ 141 h 165"/>
              <a:gd name="T8" fmla="*/ 78 w 102"/>
              <a:gd name="T9" fmla="*/ 132 h 165"/>
              <a:gd name="T10" fmla="*/ 82 w 102"/>
              <a:gd name="T11" fmla="*/ 119 h 165"/>
              <a:gd name="T12" fmla="*/ 78 w 102"/>
              <a:gd name="T13" fmla="*/ 103 h 165"/>
              <a:gd name="T14" fmla="*/ 68 w 102"/>
              <a:gd name="T15" fmla="*/ 94 h 165"/>
              <a:gd name="T16" fmla="*/ 54 w 102"/>
              <a:gd name="T17" fmla="*/ 90 h 165"/>
              <a:gd name="T18" fmla="*/ 39 w 102"/>
              <a:gd name="T19" fmla="*/ 89 h 165"/>
              <a:gd name="T20" fmla="*/ 19 w 102"/>
              <a:gd name="T21" fmla="*/ 89 h 165"/>
              <a:gd name="T22" fmla="*/ 19 w 102"/>
              <a:gd name="T23" fmla="*/ 147 h 165"/>
              <a:gd name="T24" fmla="*/ 24 w 102"/>
              <a:gd name="T25" fmla="*/ 147 h 165"/>
              <a:gd name="T26" fmla="*/ 30 w 102"/>
              <a:gd name="T27" fmla="*/ 148 h 165"/>
              <a:gd name="T28" fmla="*/ 37 w 102"/>
              <a:gd name="T29" fmla="*/ 148 h 165"/>
              <a:gd name="T30" fmla="*/ 44 w 102"/>
              <a:gd name="T31" fmla="*/ 148 h 165"/>
              <a:gd name="T32" fmla="*/ 31 w 102"/>
              <a:gd name="T33" fmla="*/ 73 h 165"/>
              <a:gd name="T34" fmla="*/ 31 w 102"/>
              <a:gd name="T35" fmla="*/ 73 h 165"/>
              <a:gd name="T36" fmla="*/ 40 w 102"/>
              <a:gd name="T37" fmla="*/ 73 h 165"/>
              <a:gd name="T38" fmla="*/ 50 w 102"/>
              <a:gd name="T39" fmla="*/ 72 h 165"/>
              <a:gd name="T40" fmla="*/ 60 w 102"/>
              <a:gd name="T41" fmla="*/ 67 h 165"/>
              <a:gd name="T42" fmla="*/ 69 w 102"/>
              <a:gd name="T43" fmla="*/ 61 h 165"/>
              <a:gd name="T44" fmla="*/ 75 w 102"/>
              <a:gd name="T45" fmla="*/ 53 h 165"/>
              <a:gd name="T46" fmla="*/ 77 w 102"/>
              <a:gd name="T47" fmla="*/ 43 h 165"/>
              <a:gd name="T48" fmla="*/ 74 w 102"/>
              <a:gd name="T49" fmla="*/ 30 h 165"/>
              <a:gd name="T50" fmla="*/ 66 w 102"/>
              <a:gd name="T51" fmla="*/ 22 h 165"/>
              <a:gd name="T52" fmla="*/ 55 w 102"/>
              <a:gd name="T53" fmla="*/ 18 h 165"/>
              <a:gd name="T54" fmla="*/ 42 w 102"/>
              <a:gd name="T55" fmla="*/ 17 h 165"/>
              <a:gd name="T56" fmla="*/ 29 w 102"/>
              <a:gd name="T57" fmla="*/ 17 h 165"/>
              <a:gd name="T58" fmla="*/ 19 w 102"/>
              <a:gd name="T59" fmla="*/ 18 h 165"/>
              <a:gd name="T60" fmla="*/ 19 w 102"/>
              <a:gd name="T61" fmla="*/ 73 h 165"/>
              <a:gd name="T62" fmla="*/ 31 w 102"/>
              <a:gd name="T63" fmla="*/ 73 h 165"/>
              <a:gd name="T64" fmla="*/ 97 w 102"/>
              <a:gd name="T65" fmla="*/ 39 h 165"/>
              <a:gd name="T66" fmla="*/ 97 w 102"/>
              <a:gd name="T67" fmla="*/ 39 h 165"/>
              <a:gd name="T68" fmla="*/ 95 w 102"/>
              <a:gd name="T69" fmla="*/ 51 h 165"/>
              <a:gd name="T70" fmla="*/ 90 w 102"/>
              <a:gd name="T71" fmla="*/ 62 h 165"/>
              <a:gd name="T72" fmla="*/ 80 w 102"/>
              <a:gd name="T73" fmla="*/ 71 h 165"/>
              <a:gd name="T74" fmla="*/ 67 w 102"/>
              <a:gd name="T75" fmla="*/ 77 h 165"/>
              <a:gd name="T76" fmla="*/ 67 w 102"/>
              <a:gd name="T77" fmla="*/ 78 h 165"/>
              <a:gd name="T78" fmla="*/ 80 w 102"/>
              <a:gd name="T79" fmla="*/ 82 h 165"/>
              <a:gd name="T80" fmla="*/ 91 w 102"/>
              <a:gd name="T81" fmla="*/ 89 h 165"/>
              <a:gd name="T82" fmla="*/ 99 w 102"/>
              <a:gd name="T83" fmla="*/ 101 h 165"/>
              <a:gd name="T84" fmla="*/ 102 w 102"/>
              <a:gd name="T85" fmla="*/ 117 h 165"/>
              <a:gd name="T86" fmla="*/ 97 w 102"/>
              <a:gd name="T87" fmla="*/ 139 h 165"/>
              <a:gd name="T88" fmla="*/ 83 w 102"/>
              <a:gd name="T89" fmla="*/ 153 h 165"/>
              <a:gd name="T90" fmla="*/ 64 w 102"/>
              <a:gd name="T91" fmla="*/ 162 h 165"/>
              <a:gd name="T92" fmla="*/ 42 w 102"/>
              <a:gd name="T93" fmla="*/ 165 h 165"/>
              <a:gd name="T94" fmla="*/ 33 w 102"/>
              <a:gd name="T95" fmla="*/ 165 h 165"/>
              <a:gd name="T96" fmla="*/ 22 w 102"/>
              <a:gd name="T97" fmla="*/ 164 h 165"/>
              <a:gd name="T98" fmla="*/ 10 w 102"/>
              <a:gd name="T99" fmla="*/ 163 h 165"/>
              <a:gd name="T100" fmla="*/ 0 w 102"/>
              <a:gd name="T101" fmla="*/ 162 h 165"/>
              <a:gd name="T102" fmla="*/ 0 w 102"/>
              <a:gd name="T103" fmla="*/ 4 h 165"/>
              <a:gd name="T104" fmla="*/ 20 w 102"/>
              <a:gd name="T105" fmla="*/ 1 h 165"/>
              <a:gd name="T106" fmla="*/ 44 w 102"/>
              <a:gd name="T107" fmla="*/ 0 h 165"/>
              <a:gd name="T108" fmla="*/ 63 w 102"/>
              <a:gd name="T109" fmla="*/ 2 h 165"/>
              <a:gd name="T110" fmla="*/ 79 w 102"/>
              <a:gd name="T111" fmla="*/ 8 h 165"/>
              <a:gd name="T112" fmla="*/ 92 w 102"/>
              <a:gd name="T113" fmla="*/ 19 h 165"/>
              <a:gd name="T114" fmla="*/ 97 w 102"/>
              <a:gd name="T115" fmla="*/ 39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2" h="165">
                <a:moveTo>
                  <a:pt x="44" y="148"/>
                </a:moveTo>
                <a:lnTo>
                  <a:pt x="44" y="148"/>
                </a:lnTo>
                <a:cubicBezTo>
                  <a:pt x="49" y="148"/>
                  <a:pt x="53" y="148"/>
                  <a:pt x="58" y="146"/>
                </a:cubicBezTo>
                <a:cubicBezTo>
                  <a:pt x="62" y="145"/>
                  <a:pt x="67" y="143"/>
                  <a:pt x="70" y="141"/>
                </a:cubicBezTo>
                <a:cubicBezTo>
                  <a:pt x="74" y="138"/>
                  <a:pt x="76" y="135"/>
                  <a:pt x="78" y="132"/>
                </a:cubicBezTo>
                <a:cubicBezTo>
                  <a:pt x="80" y="128"/>
                  <a:pt x="82" y="124"/>
                  <a:pt x="82" y="119"/>
                </a:cubicBezTo>
                <a:cubicBezTo>
                  <a:pt x="82" y="112"/>
                  <a:pt x="80" y="107"/>
                  <a:pt x="78" y="103"/>
                </a:cubicBezTo>
                <a:cubicBezTo>
                  <a:pt x="75" y="100"/>
                  <a:pt x="72" y="97"/>
                  <a:pt x="68" y="94"/>
                </a:cubicBezTo>
                <a:cubicBezTo>
                  <a:pt x="64" y="92"/>
                  <a:pt x="59" y="91"/>
                  <a:pt x="54" y="90"/>
                </a:cubicBezTo>
                <a:cubicBezTo>
                  <a:pt x="49" y="89"/>
                  <a:pt x="44" y="89"/>
                  <a:pt x="39" y="89"/>
                </a:cubicBezTo>
                <a:lnTo>
                  <a:pt x="19" y="89"/>
                </a:lnTo>
                <a:lnTo>
                  <a:pt x="19" y="147"/>
                </a:lnTo>
                <a:cubicBezTo>
                  <a:pt x="20" y="147"/>
                  <a:pt x="22" y="147"/>
                  <a:pt x="24" y="147"/>
                </a:cubicBezTo>
                <a:cubicBezTo>
                  <a:pt x="26" y="147"/>
                  <a:pt x="28" y="148"/>
                  <a:pt x="30" y="148"/>
                </a:cubicBezTo>
                <a:cubicBezTo>
                  <a:pt x="32" y="148"/>
                  <a:pt x="35" y="148"/>
                  <a:pt x="37" y="148"/>
                </a:cubicBezTo>
                <a:cubicBezTo>
                  <a:pt x="40" y="148"/>
                  <a:pt x="42" y="148"/>
                  <a:pt x="44" y="148"/>
                </a:cubicBezTo>
                <a:close/>
                <a:moveTo>
                  <a:pt x="31" y="73"/>
                </a:moveTo>
                <a:lnTo>
                  <a:pt x="31" y="73"/>
                </a:lnTo>
                <a:cubicBezTo>
                  <a:pt x="34" y="73"/>
                  <a:pt x="37" y="73"/>
                  <a:pt x="40" y="73"/>
                </a:cubicBezTo>
                <a:cubicBezTo>
                  <a:pt x="44" y="72"/>
                  <a:pt x="47" y="72"/>
                  <a:pt x="50" y="72"/>
                </a:cubicBezTo>
                <a:cubicBezTo>
                  <a:pt x="53" y="71"/>
                  <a:pt x="57" y="69"/>
                  <a:pt x="60" y="67"/>
                </a:cubicBezTo>
                <a:cubicBezTo>
                  <a:pt x="63" y="66"/>
                  <a:pt x="66" y="64"/>
                  <a:pt x="69" y="61"/>
                </a:cubicBezTo>
                <a:cubicBezTo>
                  <a:pt x="71" y="59"/>
                  <a:pt x="73" y="56"/>
                  <a:pt x="75" y="53"/>
                </a:cubicBezTo>
                <a:cubicBezTo>
                  <a:pt x="76" y="50"/>
                  <a:pt x="77" y="46"/>
                  <a:pt x="77" y="43"/>
                </a:cubicBezTo>
                <a:cubicBezTo>
                  <a:pt x="77" y="38"/>
                  <a:pt x="76" y="34"/>
                  <a:pt x="74" y="30"/>
                </a:cubicBezTo>
                <a:cubicBezTo>
                  <a:pt x="72" y="27"/>
                  <a:pt x="69" y="24"/>
                  <a:pt x="66" y="22"/>
                </a:cubicBezTo>
                <a:cubicBezTo>
                  <a:pt x="63" y="20"/>
                  <a:pt x="59" y="19"/>
                  <a:pt x="55" y="18"/>
                </a:cubicBezTo>
                <a:cubicBezTo>
                  <a:pt x="51" y="17"/>
                  <a:pt x="47" y="17"/>
                  <a:pt x="42" y="17"/>
                </a:cubicBezTo>
                <a:cubicBezTo>
                  <a:pt x="37" y="17"/>
                  <a:pt x="33" y="17"/>
                  <a:pt x="29" y="17"/>
                </a:cubicBezTo>
                <a:cubicBezTo>
                  <a:pt x="24" y="17"/>
                  <a:pt x="21" y="18"/>
                  <a:pt x="19" y="18"/>
                </a:cubicBezTo>
                <a:lnTo>
                  <a:pt x="19" y="73"/>
                </a:lnTo>
                <a:lnTo>
                  <a:pt x="31" y="73"/>
                </a:lnTo>
                <a:close/>
                <a:moveTo>
                  <a:pt x="97" y="39"/>
                </a:moveTo>
                <a:lnTo>
                  <a:pt x="97" y="39"/>
                </a:lnTo>
                <a:cubicBezTo>
                  <a:pt x="97" y="43"/>
                  <a:pt x="96" y="47"/>
                  <a:pt x="95" y="51"/>
                </a:cubicBezTo>
                <a:cubicBezTo>
                  <a:pt x="94" y="55"/>
                  <a:pt x="92" y="58"/>
                  <a:pt x="90" y="62"/>
                </a:cubicBezTo>
                <a:cubicBezTo>
                  <a:pt x="87" y="65"/>
                  <a:pt x="84" y="68"/>
                  <a:pt x="80" y="71"/>
                </a:cubicBezTo>
                <a:cubicBezTo>
                  <a:pt x="76" y="73"/>
                  <a:pt x="72" y="75"/>
                  <a:pt x="67" y="77"/>
                </a:cubicBezTo>
                <a:lnTo>
                  <a:pt x="67" y="78"/>
                </a:lnTo>
                <a:cubicBezTo>
                  <a:pt x="71" y="78"/>
                  <a:pt x="76" y="80"/>
                  <a:pt x="80" y="82"/>
                </a:cubicBezTo>
                <a:cubicBezTo>
                  <a:pt x="84" y="83"/>
                  <a:pt x="88" y="86"/>
                  <a:pt x="91" y="89"/>
                </a:cubicBezTo>
                <a:cubicBezTo>
                  <a:pt x="94" y="92"/>
                  <a:pt x="97" y="96"/>
                  <a:pt x="99" y="101"/>
                </a:cubicBezTo>
                <a:cubicBezTo>
                  <a:pt x="101" y="105"/>
                  <a:pt x="102" y="111"/>
                  <a:pt x="102" y="117"/>
                </a:cubicBezTo>
                <a:cubicBezTo>
                  <a:pt x="102" y="125"/>
                  <a:pt x="100" y="133"/>
                  <a:pt x="97" y="139"/>
                </a:cubicBezTo>
                <a:cubicBezTo>
                  <a:pt x="93" y="145"/>
                  <a:pt x="89" y="150"/>
                  <a:pt x="83" y="153"/>
                </a:cubicBezTo>
                <a:cubicBezTo>
                  <a:pt x="77" y="157"/>
                  <a:pt x="71" y="160"/>
                  <a:pt x="64" y="162"/>
                </a:cubicBezTo>
                <a:cubicBezTo>
                  <a:pt x="57" y="164"/>
                  <a:pt x="49" y="165"/>
                  <a:pt x="42" y="165"/>
                </a:cubicBezTo>
                <a:lnTo>
                  <a:pt x="33" y="165"/>
                </a:lnTo>
                <a:cubicBezTo>
                  <a:pt x="29" y="165"/>
                  <a:pt x="25" y="165"/>
                  <a:pt x="22" y="164"/>
                </a:cubicBezTo>
                <a:cubicBezTo>
                  <a:pt x="18" y="164"/>
                  <a:pt x="14" y="164"/>
                  <a:pt x="10" y="163"/>
                </a:cubicBezTo>
                <a:cubicBezTo>
                  <a:pt x="6" y="163"/>
                  <a:pt x="3" y="162"/>
                  <a:pt x="0" y="162"/>
                </a:cubicBezTo>
                <a:lnTo>
                  <a:pt x="0" y="4"/>
                </a:lnTo>
                <a:cubicBezTo>
                  <a:pt x="6" y="3"/>
                  <a:pt x="12" y="2"/>
                  <a:pt x="20" y="1"/>
                </a:cubicBezTo>
                <a:cubicBezTo>
                  <a:pt x="27" y="1"/>
                  <a:pt x="35" y="0"/>
                  <a:pt x="44" y="0"/>
                </a:cubicBezTo>
                <a:cubicBezTo>
                  <a:pt x="50" y="0"/>
                  <a:pt x="56" y="1"/>
                  <a:pt x="63" y="2"/>
                </a:cubicBezTo>
                <a:cubicBezTo>
                  <a:pt x="69" y="3"/>
                  <a:pt x="74" y="5"/>
                  <a:pt x="79" y="8"/>
                </a:cubicBezTo>
                <a:cubicBezTo>
                  <a:pt x="84" y="10"/>
                  <a:pt x="89" y="14"/>
                  <a:pt x="92" y="19"/>
                </a:cubicBezTo>
                <a:cubicBezTo>
                  <a:pt x="95" y="24"/>
                  <a:pt x="97" y="31"/>
                  <a:pt x="97" y="39"/>
                </a:cubicBezTo>
                <a:close/>
              </a:path>
            </a:pathLst>
          </a:custGeom>
          <a:solidFill>
            <a:srgbClr val="1E5D2F"/>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130" name="Freeform 1930">
            <a:extLst>
              <a:ext uri="{FF2B5EF4-FFF2-40B4-BE49-F238E27FC236}">
                <a16:creationId xmlns:a16="http://schemas.microsoft.com/office/drawing/2014/main" id="{9E21F0F5-44F9-4E52-8729-63D0B621A7EA}"/>
              </a:ext>
            </a:extLst>
          </p:cNvPr>
          <p:cNvSpPr>
            <a:spLocks noEditPoints="1"/>
          </p:cNvSpPr>
          <p:nvPr/>
        </p:nvSpPr>
        <p:spPr bwMode="auto">
          <a:xfrm>
            <a:off x="1957388" y="282575"/>
            <a:ext cx="93662" cy="120650"/>
          </a:xfrm>
          <a:custGeom>
            <a:avLst/>
            <a:gdLst>
              <a:gd name="T0" fmla="*/ 20 w 131"/>
              <a:gd name="T1" fmla="*/ 84 h 167"/>
              <a:gd name="T2" fmla="*/ 20 w 131"/>
              <a:gd name="T3" fmla="*/ 84 h 167"/>
              <a:gd name="T4" fmla="*/ 22 w 131"/>
              <a:gd name="T5" fmla="*/ 109 h 167"/>
              <a:gd name="T6" fmla="*/ 31 w 131"/>
              <a:gd name="T7" fmla="*/ 130 h 167"/>
              <a:gd name="T8" fmla="*/ 45 w 131"/>
              <a:gd name="T9" fmla="*/ 144 h 167"/>
              <a:gd name="T10" fmla="*/ 65 w 131"/>
              <a:gd name="T11" fmla="*/ 150 h 167"/>
              <a:gd name="T12" fmla="*/ 98 w 131"/>
              <a:gd name="T13" fmla="*/ 133 h 167"/>
              <a:gd name="T14" fmla="*/ 111 w 131"/>
              <a:gd name="T15" fmla="*/ 84 h 167"/>
              <a:gd name="T16" fmla="*/ 108 w 131"/>
              <a:gd name="T17" fmla="*/ 58 h 167"/>
              <a:gd name="T18" fmla="*/ 100 w 131"/>
              <a:gd name="T19" fmla="*/ 37 h 167"/>
              <a:gd name="T20" fmla="*/ 85 w 131"/>
              <a:gd name="T21" fmla="*/ 23 h 167"/>
              <a:gd name="T22" fmla="*/ 65 w 131"/>
              <a:gd name="T23" fmla="*/ 17 h 167"/>
              <a:gd name="T24" fmla="*/ 32 w 131"/>
              <a:gd name="T25" fmla="*/ 34 h 167"/>
              <a:gd name="T26" fmla="*/ 20 w 131"/>
              <a:gd name="T27" fmla="*/ 84 h 167"/>
              <a:gd name="T28" fmla="*/ 0 w 131"/>
              <a:gd name="T29" fmla="*/ 84 h 167"/>
              <a:gd name="T30" fmla="*/ 0 w 131"/>
              <a:gd name="T31" fmla="*/ 84 h 167"/>
              <a:gd name="T32" fmla="*/ 17 w 131"/>
              <a:gd name="T33" fmla="*/ 22 h 167"/>
              <a:gd name="T34" fmla="*/ 65 w 131"/>
              <a:gd name="T35" fmla="*/ 0 h 167"/>
              <a:gd name="T36" fmla="*/ 94 w 131"/>
              <a:gd name="T37" fmla="*/ 6 h 167"/>
              <a:gd name="T38" fmla="*/ 115 w 131"/>
              <a:gd name="T39" fmla="*/ 23 h 167"/>
              <a:gd name="T40" fmla="*/ 127 w 131"/>
              <a:gd name="T41" fmla="*/ 49 h 167"/>
              <a:gd name="T42" fmla="*/ 131 w 131"/>
              <a:gd name="T43" fmla="*/ 84 h 167"/>
              <a:gd name="T44" fmla="*/ 114 w 131"/>
              <a:gd name="T45" fmla="*/ 145 h 167"/>
              <a:gd name="T46" fmla="*/ 65 w 131"/>
              <a:gd name="T47" fmla="*/ 167 h 167"/>
              <a:gd name="T48" fmla="*/ 36 w 131"/>
              <a:gd name="T49" fmla="*/ 161 h 167"/>
              <a:gd name="T50" fmla="*/ 16 w 131"/>
              <a:gd name="T51" fmla="*/ 144 h 167"/>
              <a:gd name="T52" fmla="*/ 3 w 131"/>
              <a:gd name="T53" fmla="*/ 118 h 167"/>
              <a:gd name="T54" fmla="*/ 0 w 131"/>
              <a:gd name="T55" fmla="*/ 84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1" h="167">
                <a:moveTo>
                  <a:pt x="20" y="84"/>
                </a:moveTo>
                <a:lnTo>
                  <a:pt x="20" y="84"/>
                </a:lnTo>
                <a:cubicBezTo>
                  <a:pt x="20" y="92"/>
                  <a:pt x="21" y="101"/>
                  <a:pt x="22" y="109"/>
                </a:cubicBezTo>
                <a:cubicBezTo>
                  <a:pt x="24" y="117"/>
                  <a:pt x="27" y="124"/>
                  <a:pt x="31" y="130"/>
                </a:cubicBezTo>
                <a:cubicBezTo>
                  <a:pt x="34" y="136"/>
                  <a:pt x="39" y="141"/>
                  <a:pt x="45" y="144"/>
                </a:cubicBezTo>
                <a:cubicBezTo>
                  <a:pt x="50" y="148"/>
                  <a:pt x="57" y="150"/>
                  <a:pt x="65" y="150"/>
                </a:cubicBezTo>
                <a:cubicBezTo>
                  <a:pt x="79" y="150"/>
                  <a:pt x="90" y="144"/>
                  <a:pt x="98" y="133"/>
                </a:cubicBezTo>
                <a:cubicBezTo>
                  <a:pt x="107" y="123"/>
                  <a:pt x="111" y="106"/>
                  <a:pt x="111" y="84"/>
                </a:cubicBezTo>
                <a:cubicBezTo>
                  <a:pt x="111" y="75"/>
                  <a:pt x="110" y="66"/>
                  <a:pt x="108" y="58"/>
                </a:cubicBezTo>
                <a:cubicBezTo>
                  <a:pt x="106" y="50"/>
                  <a:pt x="103" y="43"/>
                  <a:pt x="100" y="37"/>
                </a:cubicBezTo>
                <a:cubicBezTo>
                  <a:pt x="96" y="31"/>
                  <a:pt x="91" y="26"/>
                  <a:pt x="85" y="23"/>
                </a:cubicBezTo>
                <a:cubicBezTo>
                  <a:pt x="80" y="19"/>
                  <a:pt x="73" y="17"/>
                  <a:pt x="65" y="17"/>
                </a:cubicBezTo>
                <a:cubicBezTo>
                  <a:pt x="51" y="17"/>
                  <a:pt x="40" y="23"/>
                  <a:pt x="32" y="34"/>
                </a:cubicBezTo>
                <a:cubicBezTo>
                  <a:pt x="24" y="44"/>
                  <a:pt x="20" y="61"/>
                  <a:pt x="20" y="84"/>
                </a:cubicBezTo>
                <a:close/>
                <a:moveTo>
                  <a:pt x="0" y="84"/>
                </a:moveTo>
                <a:lnTo>
                  <a:pt x="0" y="84"/>
                </a:lnTo>
                <a:cubicBezTo>
                  <a:pt x="0" y="57"/>
                  <a:pt x="5" y="36"/>
                  <a:pt x="17" y="22"/>
                </a:cubicBezTo>
                <a:cubicBezTo>
                  <a:pt x="28" y="8"/>
                  <a:pt x="44" y="0"/>
                  <a:pt x="65" y="0"/>
                </a:cubicBezTo>
                <a:cubicBezTo>
                  <a:pt x="76" y="0"/>
                  <a:pt x="86" y="2"/>
                  <a:pt x="94" y="6"/>
                </a:cubicBezTo>
                <a:cubicBezTo>
                  <a:pt x="103" y="10"/>
                  <a:pt x="109" y="16"/>
                  <a:pt x="115" y="23"/>
                </a:cubicBezTo>
                <a:cubicBezTo>
                  <a:pt x="120" y="31"/>
                  <a:pt x="124" y="39"/>
                  <a:pt x="127" y="49"/>
                </a:cubicBezTo>
                <a:cubicBezTo>
                  <a:pt x="130" y="60"/>
                  <a:pt x="131" y="71"/>
                  <a:pt x="131" y="84"/>
                </a:cubicBezTo>
                <a:cubicBezTo>
                  <a:pt x="131" y="110"/>
                  <a:pt x="125" y="131"/>
                  <a:pt x="114" y="145"/>
                </a:cubicBezTo>
                <a:cubicBezTo>
                  <a:pt x="102" y="159"/>
                  <a:pt x="86" y="167"/>
                  <a:pt x="65" y="167"/>
                </a:cubicBezTo>
                <a:cubicBezTo>
                  <a:pt x="54" y="167"/>
                  <a:pt x="44" y="165"/>
                  <a:pt x="36" y="161"/>
                </a:cubicBezTo>
                <a:cubicBezTo>
                  <a:pt x="28" y="157"/>
                  <a:pt x="21" y="151"/>
                  <a:pt x="16" y="144"/>
                </a:cubicBezTo>
                <a:cubicBezTo>
                  <a:pt x="10" y="137"/>
                  <a:pt x="6" y="128"/>
                  <a:pt x="3" y="118"/>
                </a:cubicBezTo>
                <a:cubicBezTo>
                  <a:pt x="1" y="107"/>
                  <a:pt x="0" y="96"/>
                  <a:pt x="0" y="84"/>
                </a:cubicBezTo>
                <a:close/>
              </a:path>
            </a:pathLst>
          </a:custGeom>
          <a:solidFill>
            <a:srgbClr val="1E5D2F"/>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131" name="Freeform 1931">
            <a:extLst>
              <a:ext uri="{FF2B5EF4-FFF2-40B4-BE49-F238E27FC236}">
                <a16:creationId xmlns:a16="http://schemas.microsoft.com/office/drawing/2014/main" id="{E4FAD52A-5E90-4205-8333-D33A7EADC5ED}"/>
              </a:ext>
            </a:extLst>
          </p:cNvPr>
          <p:cNvSpPr>
            <a:spLocks noEditPoints="1"/>
          </p:cNvSpPr>
          <p:nvPr/>
        </p:nvSpPr>
        <p:spPr bwMode="auto">
          <a:xfrm>
            <a:off x="850900" y="434975"/>
            <a:ext cx="114300" cy="122238"/>
          </a:xfrm>
          <a:custGeom>
            <a:avLst/>
            <a:gdLst>
              <a:gd name="T0" fmla="*/ 106 w 160"/>
              <a:gd name="T1" fmla="*/ 35 h 170"/>
              <a:gd name="T2" fmla="*/ 89 w 160"/>
              <a:gd name="T3" fmla="*/ 37 h 170"/>
              <a:gd name="T4" fmla="*/ 95 w 160"/>
              <a:gd name="T5" fmla="*/ 132 h 170"/>
              <a:gd name="T6" fmla="*/ 117 w 160"/>
              <a:gd name="T7" fmla="*/ 129 h 170"/>
              <a:gd name="T8" fmla="*/ 137 w 160"/>
              <a:gd name="T9" fmla="*/ 105 h 170"/>
              <a:gd name="T10" fmla="*/ 138 w 160"/>
              <a:gd name="T11" fmla="*/ 63 h 170"/>
              <a:gd name="T12" fmla="*/ 120 w 160"/>
              <a:gd name="T13" fmla="*/ 38 h 170"/>
              <a:gd name="T14" fmla="*/ 55 w 160"/>
              <a:gd name="T15" fmla="*/ 132 h 170"/>
              <a:gd name="T16" fmla="*/ 58 w 160"/>
              <a:gd name="T17" fmla="*/ 132 h 170"/>
              <a:gd name="T18" fmla="*/ 67 w 160"/>
              <a:gd name="T19" fmla="*/ 132 h 170"/>
              <a:gd name="T20" fmla="*/ 70 w 160"/>
              <a:gd name="T21" fmla="*/ 36 h 170"/>
              <a:gd name="T22" fmla="*/ 56 w 160"/>
              <a:gd name="T23" fmla="*/ 35 h 170"/>
              <a:gd name="T24" fmla="*/ 30 w 160"/>
              <a:gd name="T25" fmla="*/ 47 h 170"/>
              <a:gd name="T26" fmla="*/ 19 w 160"/>
              <a:gd name="T27" fmla="*/ 85 h 170"/>
              <a:gd name="T28" fmla="*/ 29 w 160"/>
              <a:gd name="T29" fmla="*/ 120 h 170"/>
              <a:gd name="T30" fmla="*/ 55 w 160"/>
              <a:gd name="T31" fmla="*/ 132 h 170"/>
              <a:gd name="T32" fmla="*/ 70 w 160"/>
              <a:gd name="T33" fmla="*/ 147 h 170"/>
              <a:gd name="T34" fmla="*/ 51 w 160"/>
              <a:gd name="T35" fmla="*/ 148 h 170"/>
              <a:gd name="T36" fmla="*/ 15 w 160"/>
              <a:gd name="T37" fmla="*/ 133 h 170"/>
              <a:gd name="T38" fmla="*/ 0 w 160"/>
              <a:gd name="T39" fmla="*/ 85 h 170"/>
              <a:gd name="T40" fmla="*/ 15 w 160"/>
              <a:gd name="T41" fmla="*/ 36 h 170"/>
              <a:gd name="T42" fmla="*/ 56 w 160"/>
              <a:gd name="T43" fmla="*/ 19 h 170"/>
              <a:gd name="T44" fmla="*/ 70 w 160"/>
              <a:gd name="T45" fmla="*/ 20 h 170"/>
              <a:gd name="T46" fmla="*/ 89 w 160"/>
              <a:gd name="T47" fmla="*/ 0 h 170"/>
              <a:gd name="T48" fmla="*/ 99 w 160"/>
              <a:gd name="T49" fmla="*/ 19 h 170"/>
              <a:gd name="T50" fmla="*/ 129 w 160"/>
              <a:gd name="T51" fmla="*/ 23 h 170"/>
              <a:gd name="T52" fmla="*/ 156 w 160"/>
              <a:gd name="T53" fmla="*/ 55 h 170"/>
              <a:gd name="T54" fmla="*/ 156 w 160"/>
              <a:gd name="T55" fmla="*/ 111 h 170"/>
              <a:gd name="T56" fmla="*/ 126 w 160"/>
              <a:gd name="T57" fmla="*/ 144 h 170"/>
              <a:gd name="T58" fmla="*/ 97 w 160"/>
              <a:gd name="T59" fmla="*/ 148 h 170"/>
              <a:gd name="T60" fmla="*/ 89 w 160"/>
              <a:gd name="T61" fmla="*/ 170 h 170"/>
              <a:gd name="T62" fmla="*/ 70 w 160"/>
              <a:gd name="T63" fmla="*/ 147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0" h="170">
                <a:moveTo>
                  <a:pt x="106" y="35"/>
                </a:moveTo>
                <a:lnTo>
                  <a:pt x="106" y="35"/>
                </a:lnTo>
                <a:cubicBezTo>
                  <a:pt x="103" y="35"/>
                  <a:pt x="101" y="35"/>
                  <a:pt x="97" y="35"/>
                </a:cubicBezTo>
                <a:cubicBezTo>
                  <a:pt x="94" y="35"/>
                  <a:pt x="91" y="36"/>
                  <a:pt x="89" y="37"/>
                </a:cubicBezTo>
                <a:lnTo>
                  <a:pt x="89" y="132"/>
                </a:lnTo>
                <a:cubicBezTo>
                  <a:pt x="91" y="132"/>
                  <a:pt x="93" y="132"/>
                  <a:pt x="95" y="132"/>
                </a:cubicBezTo>
                <a:cubicBezTo>
                  <a:pt x="98" y="132"/>
                  <a:pt x="100" y="132"/>
                  <a:pt x="103" y="132"/>
                </a:cubicBezTo>
                <a:cubicBezTo>
                  <a:pt x="108" y="132"/>
                  <a:pt x="113" y="131"/>
                  <a:pt x="117" y="129"/>
                </a:cubicBezTo>
                <a:cubicBezTo>
                  <a:pt x="122" y="127"/>
                  <a:pt x="126" y="124"/>
                  <a:pt x="129" y="120"/>
                </a:cubicBezTo>
                <a:cubicBezTo>
                  <a:pt x="133" y="116"/>
                  <a:pt x="135" y="111"/>
                  <a:pt x="137" y="105"/>
                </a:cubicBezTo>
                <a:cubicBezTo>
                  <a:pt x="139" y="98"/>
                  <a:pt x="140" y="91"/>
                  <a:pt x="140" y="83"/>
                </a:cubicBezTo>
                <a:cubicBezTo>
                  <a:pt x="140" y="76"/>
                  <a:pt x="139" y="69"/>
                  <a:pt x="138" y="63"/>
                </a:cubicBezTo>
                <a:cubicBezTo>
                  <a:pt x="136" y="57"/>
                  <a:pt x="134" y="52"/>
                  <a:pt x="131" y="48"/>
                </a:cubicBezTo>
                <a:cubicBezTo>
                  <a:pt x="128" y="44"/>
                  <a:pt x="124" y="40"/>
                  <a:pt x="120" y="38"/>
                </a:cubicBezTo>
                <a:cubicBezTo>
                  <a:pt x="116" y="36"/>
                  <a:pt x="111" y="35"/>
                  <a:pt x="106" y="35"/>
                </a:cubicBezTo>
                <a:close/>
                <a:moveTo>
                  <a:pt x="55" y="132"/>
                </a:moveTo>
                <a:lnTo>
                  <a:pt x="55" y="132"/>
                </a:lnTo>
                <a:lnTo>
                  <a:pt x="58" y="132"/>
                </a:lnTo>
                <a:cubicBezTo>
                  <a:pt x="59" y="132"/>
                  <a:pt x="61" y="132"/>
                  <a:pt x="62" y="132"/>
                </a:cubicBezTo>
                <a:cubicBezTo>
                  <a:pt x="64" y="132"/>
                  <a:pt x="65" y="132"/>
                  <a:pt x="67" y="132"/>
                </a:cubicBezTo>
                <a:cubicBezTo>
                  <a:pt x="68" y="132"/>
                  <a:pt x="69" y="131"/>
                  <a:pt x="70" y="131"/>
                </a:cubicBezTo>
                <a:lnTo>
                  <a:pt x="70" y="36"/>
                </a:lnTo>
                <a:cubicBezTo>
                  <a:pt x="69" y="36"/>
                  <a:pt x="66" y="35"/>
                  <a:pt x="64" y="35"/>
                </a:cubicBezTo>
                <a:cubicBezTo>
                  <a:pt x="61" y="35"/>
                  <a:pt x="59" y="35"/>
                  <a:pt x="56" y="35"/>
                </a:cubicBezTo>
                <a:cubicBezTo>
                  <a:pt x="51" y="35"/>
                  <a:pt x="46" y="36"/>
                  <a:pt x="42" y="38"/>
                </a:cubicBezTo>
                <a:cubicBezTo>
                  <a:pt x="37" y="40"/>
                  <a:pt x="33" y="43"/>
                  <a:pt x="30" y="47"/>
                </a:cubicBezTo>
                <a:cubicBezTo>
                  <a:pt x="27" y="52"/>
                  <a:pt x="24" y="57"/>
                  <a:pt x="22" y="63"/>
                </a:cubicBezTo>
                <a:cubicBezTo>
                  <a:pt x="20" y="69"/>
                  <a:pt x="19" y="77"/>
                  <a:pt x="19" y="85"/>
                </a:cubicBezTo>
                <a:cubicBezTo>
                  <a:pt x="19" y="92"/>
                  <a:pt x="20" y="99"/>
                  <a:pt x="22" y="105"/>
                </a:cubicBezTo>
                <a:cubicBezTo>
                  <a:pt x="24" y="111"/>
                  <a:pt x="26" y="116"/>
                  <a:pt x="29" y="120"/>
                </a:cubicBezTo>
                <a:cubicBezTo>
                  <a:pt x="32" y="124"/>
                  <a:pt x="36" y="127"/>
                  <a:pt x="40" y="129"/>
                </a:cubicBezTo>
                <a:cubicBezTo>
                  <a:pt x="45" y="131"/>
                  <a:pt x="50" y="132"/>
                  <a:pt x="55" y="132"/>
                </a:cubicBezTo>
                <a:close/>
                <a:moveTo>
                  <a:pt x="70" y="147"/>
                </a:moveTo>
                <a:lnTo>
                  <a:pt x="70" y="147"/>
                </a:lnTo>
                <a:cubicBezTo>
                  <a:pt x="68" y="148"/>
                  <a:pt x="65" y="148"/>
                  <a:pt x="61" y="148"/>
                </a:cubicBezTo>
                <a:cubicBezTo>
                  <a:pt x="58" y="148"/>
                  <a:pt x="54" y="148"/>
                  <a:pt x="51" y="148"/>
                </a:cubicBezTo>
                <a:cubicBezTo>
                  <a:pt x="44" y="148"/>
                  <a:pt x="37" y="147"/>
                  <a:pt x="31" y="145"/>
                </a:cubicBezTo>
                <a:cubicBezTo>
                  <a:pt x="25" y="142"/>
                  <a:pt x="19" y="139"/>
                  <a:pt x="15" y="133"/>
                </a:cubicBezTo>
                <a:cubicBezTo>
                  <a:pt x="10" y="128"/>
                  <a:pt x="6" y="122"/>
                  <a:pt x="4" y="114"/>
                </a:cubicBezTo>
                <a:cubicBezTo>
                  <a:pt x="1" y="105"/>
                  <a:pt x="0" y="96"/>
                  <a:pt x="0" y="85"/>
                </a:cubicBezTo>
                <a:cubicBezTo>
                  <a:pt x="0" y="75"/>
                  <a:pt x="1" y="65"/>
                  <a:pt x="4" y="57"/>
                </a:cubicBezTo>
                <a:cubicBezTo>
                  <a:pt x="6" y="49"/>
                  <a:pt x="10" y="42"/>
                  <a:pt x="15" y="36"/>
                </a:cubicBezTo>
                <a:cubicBezTo>
                  <a:pt x="20" y="31"/>
                  <a:pt x="26" y="26"/>
                  <a:pt x="33" y="23"/>
                </a:cubicBezTo>
                <a:cubicBezTo>
                  <a:pt x="40" y="20"/>
                  <a:pt x="47" y="19"/>
                  <a:pt x="56" y="19"/>
                </a:cubicBezTo>
                <a:cubicBezTo>
                  <a:pt x="58" y="19"/>
                  <a:pt x="60" y="19"/>
                  <a:pt x="63" y="19"/>
                </a:cubicBezTo>
                <a:cubicBezTo>
                  <a:pt x="66" y="19"/>
                  <a:pt x="69" y="19"/>
                  <a:pt x="70" y="20"/>
                </a:cubicBezTo>
                <a:lnTo>
                  <a:pt x="70" y="0"/>
                </a:lnTo>
                <a:lnTo>
                  <a:pt x="89" y="0"/>
                </a:lnTo>
                <a:lnTo>
                  <a:pt x="89" y="20"/>
                </a:lnTo>
                <a:cubicBezTo>
                  <a:pt x="92" y="20"/>
                  <a:pt x="95" y="19"/>
                  <a:pt x="99" y="19"/>
                </a:cubicBezTo>
                <a:cubicBezTo>
                  <a:pt x="103" y="19"/>
                  <a:pt x="106" y="19"/>
                  <a:pt x="108" y="19"/>
                </a:cubicBezTo>
                <a:cubicBezTo>
                  <a:pt x="116" y="19"/>
                  <a:pt x="123" y="20"/>
                  <a:pt x="129" y="23"/>
                </a:cubicBezTo>
                <a:cubicBezTo>
                  <a:pt x="135" y="26"/>
                  <a:pt x="141" y="30"/>
                  <a:pt x="145" y="35"/>
                </a:cubicBezTo>
                <a:cubicBezTo>
                  <a:pt x="150" y="40"/>
                  <a:pt x="153" y="47"/>
                  <a:pt x="156" y="55"/>
                </a:cubicBezTo>
                <a:cubicBezTo>
                  <a:pt x="159" y="63"/>
                  <a:pt x="160" y="72"/>
                  <a:pt x="160" y="83"/>
                </a:cubicBezTo>
                <a:cubicBezTo>
                  <a:pt x="160" y="94"/>
                  <a:pt x="158" y="103"/>
                  <a:pt x="156" y="111"/>
                </a:cubicBezTo>
                <a:cubicBezTo>
                  <a:pt x="153" y="120"/>
                  <a:pt x="149" y="126"/>
                  <a:pt x="143" y="132"/>
                </a:cubicBezTo>
                <a:cubicBezTo>
                  <a:pt x="138" y="137"/>
                  <a:pt x="133" y="142"/>
                  <a:pt x="126" y="144"/>
                </a:cubicBezTo>
                <a:cubicBezTo>
                  <a:pt x="119" y="147"/>
                  <a:pt x="112" y="148"/>
                  <a:pt x="104" y="148"/>
                </a:cubicBezTo>
                <a:cubicBezTo>
                  <a:pt x="103" y="148"/>
                  <a:pt x="100" y="148"/>
                  <a:pt x="97" y="148"/>
                </a:cubicBezTo>
                <a:cubicBezTo>
                  <a:pt x="93" y="148"/>
                  <a:pt x="91" y="147"/>
                  <a:pt x="89" y="147"/>
                </a:cubicBezTo>
                <a:lnTo>
                  <a:pt x="89" y="170"/>
                </a:lnTo>
                <a:lnTo>
                  <a:pt x="70" y="170"/>
                </a:lnTo>
                <a:lnTo>
                  <a:pt x="70" y="147"/>
                </a:lnTo>
                <a:close/>
              </a:path>
            </a:pathLst>
          </a:custGeom>
          <a:solidFill>
            <a:srgbClr val="1E5D2F"/>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132" name="Freeform 1932">
            <a:extLst>
              <a:ext uri="{FF2B5EF4-FFF2-40B4-BE49-F238E27FC236}">
                <a16:creationId xmlns:a16="http://schemas.microsoft.com/office/drawing/2014/main" id="{8789249C-6C11-4B86-8CDD-A895CDC151E1}"/>
              </a:ext>
            </a:extLst>
          </p:cNvPr>
          <p:cNvSpPr>
            <a:spLocks/>
          </p:cNvSpPr>
          <p:nvPr/>
        </p:nvSpPr>
        <p:spPr bwMode="auto">
          <a:xfrm>
            <a:off x="985838" y="438150"/>
            <a:ext cx="82550" cy="115888"/>
          </a:xfrm>
          <a:custGeom>
            <a:avLst/>
            <a:gdLst>
              <a:gd name="T0" fmla="*/ 98 w 117"/>
              <a:gd name="T1" fmla="*/ 51 h 160"/>
              <a:gd name="T2" fmla="*/ 98 w 117"/>
              <a:gd name="T3" fmla="*/ 51 h 160"/>
              <a:gd name="T4" fmla="*/ 99 w 117"/>
              <a:gd name="T5" fmla="*/ 33 h 160"/>
              <a:gd name="T6" fmla="*/ 98 w 117"/>
              <a:gd name="T7" fmla="*/ 33 h 160"/>
              <a:gd name="T8" fmla="*/ 89 w 117"/>
              <a:gd name="T9" fmla="*/ 52 h 160"/>
              <a:gd name="T10" fmla="*/ 11 w 117"/>
              <a:gd name="T11" fmla="*/ 160 h 160"/>
              <a:gd name="T12" fmla="*/ 0 w 117"/>
              <a:gd name="T13" fmla="*/ 160 h 160"/>
              <a:gd name="T14" fmla="*/ 0 w 117"/>
              <a:gd name="T15" fmla="*/ 0 h 160"/>
              <a:gd name="T16" fmla="*/ 19 w 117"/>
              <a:gd name="T17" fmla="*/ 0 h 160"/>
              <a:gd name="T18" fmla="*/ 19 w 117"/>
              <a:gd name="T19" fmla="*/ 110 h 160"/>
              <a:gd name="T20" fmla="*/ 17 w 117"/>
              <a:gd name="T21" fmla="*/ 128 h 160"/>
              <a:gd name="T22" fmla="*/ 18 w 117"/>
              <a:gd name="T23" fmla="*/ 128 h 160"/>
              <a:gd name="T24" fmla="*/ 28 w 117"/>
              <a:gd name="T25" fmla="*/ 109 h 160"/>
              <a:gd name="T26" fmla="*/ 106 w 117"/>
              <a:gd name="T27" fmla="*/ 0 h 160"/>
              <a:gd name="T28" fmla="*/ 117 w 117"/>
              <a:gd name="T29" fmla="*/ 0 h 160"/>
              <a:gd name="T30" fmla="*/ 117 w 117"/>
              <a:gd name="T31" fmla="*/ 160 h 160"/>
              <a:gd name="T32" fmla="*/ 98 w 117"/>
              <a:gd name="T33" fmla="*/ 160 h 160"/>
              <a:gd name="T34" fmla="*/ 98 w 117"/>
              <a:gd name="T35" fmla="*/ 51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7" h="160">
                <a:moveTo>
                  <a:pt x="98" y="51"/>
                </a:moveTo>
                <a:lnTo>
                  <a:pt x="98" y="51"/>
                </a:lnTo>
                <a:lnTo>
                  <a:pt x="99" y="33"/>
                </a:lnTo>
                <a:lnTo>
                  <a:pt x="98" y="33"/>
                </a:lnTo>
                <a:lnTo>
                  <a:pt x="89" y="52"/>
                </a:lnTo>
                <a:lnTo>
                  <a:pt x="11" y="160"/>
                </a:lnTo>
                <a:lnTo>
                  <a:pt x="0" y="160"/>
                </a:lnTo>
                <a:lnTo>
                  <a:pt x="0" y="0"/>
                </a:lnTo>
                <a:lnTo>
                  <a:pt x="19" y="0"/>
                </a:lnTo>
                <a:lnTo>
                  <a:pt x="19" y="110"/>
                </a:lnTo>
                <a:lnTo>
                  <a:pt x="17" y="128"/>
                </a:lnTo>
                <a:lnTo>
                  <a:pt x="18" y="128"/>
                </a:lnTo>
                <a:lnTo>
                  <a:pt x="28" y="109"/>
                </a:lnTo>
                <a:lnTo>
                  <a:pt x="106" y="0"/>
                </a:lnTo>
                <a:lnTo>
                  <a:pt x="117" y="0"/>
                </a:lnTo>
                <a:lnTo>
                  <a:pt x="117" y="160"/>
                </a:lnTo>
                <a:lnTo>
                  <a:pt x="98" y="160"/>
                </a:lnTo>
                <a:lnTo>
                  <a:pt x="98" y="51"/>
                </a:lnTo>
                <a:close/>
              </a:path>
            </a:pathLst>
          </a:custGeom>
          <a:solidFill>
            <a:srgbClr val="1E5D2F"/>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133" name="Freeform 1933">
            <a:extLst>
              <a:ext uri="{FF2B5EF4-FFF2-40B4-BE49-F238E27FC236}">
                <a16:creationId xmlns:a16="http://schemas.microsoft.com/office/drawing/2014/main" id="{B469CD47-79D3-4E65-B9C5-9CAAC6FAE296}"/>
              </a:ext>
            </a:extLst>
          </p:cNvPr>
          <p:cNvSpPr>
            <a:spLocks/>
          </p:cNvSpPr>
          <p:nvPr/>
        </p:nvSpPr>
        <p:spPr bwMode="auto">
          <a:xfrm>
            <a:off x="1096963" y="438150"/>
            <a:ext cx="82550" cy="115888"/>
          </a:xfrm>
          <a:custGeom>
            <a:avLst/>
            <a:gdLst>
              <a:gd name="T0" fmla="*/ 96 w 115"/>
              <a:gd name="T1" fmla="*/ 87 h 160"/>
              <a:gd name="T2" fmla="*/ 96 w 115"/>
              <a:gd name="T3" fmla="*/ 87 h 160"/>
              <a:gd name="T4" fmla="*/ 19 w 115"/>
              <a:gd name="T5" fmla="*/ 87 h 160"/>
              <a:gd name="T6" fmla="*/ 19 w 115"/>
              <a:gd name="T7" fmla="*/ 160 h 160"/>
              <a:gd name="T8" fmla="*/ 0 w 115"/>
              <a:gd name="T9" fmla="*/ 160 h 160"/>
              <a:gd name="T10" fmla="*/ 0 w 115"/>
              <a:gd name="T11" fmla="*/ 0 h 160"/>
              <a:gd name="T12" fmla="*/ 19 w 115"/>
              <a:gd name="T13" fmla="*/ 0 h 160"/>
              <a:gd name="T14" fmla="*/ 19 w 115"/>
              <a:gd name="T15" fmla="*/ 70 h 160"/>
              <a:gd name="T16" fmla="*/ 96 w 115"/>
              <a:gd name="T17" fmla="*/ 70 h 160"/>
              <a:gd name="T18" fmla="*/ 96 w 115"/>
              <a:gd name="T19" fmla="*/ 0 h 160"/>
              <a:gd name="T20" fmla="*/ 115 w 115"/>
              <a:gd name="T21" fmla="*/ 0 h 160"/>
              <a:gd name="T22" fmla="*/ 115 w 115"/>
              <a:gd name="T23" fmla="*/ 160 h 160"/>
              <a:gd name="T24" fmla="*/ 96 w 115"/>
              <a:gd name="T25" fmla="*/ 160 h 160"/>
              <a:gd name="T26" fmla="*/ 96 w 115"/>
              <a:gd name="T27" fmla="*/ 87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5" h="160">
                <a:moveTo>
                  <a:pt x="96" y="87"/>
                </a:moveTo>
                <a:lnTo>
                  <a:pt x="96" y="87"/>
                </a:lnTo>
                <a:lnTo>
                  <a:pt x="19" y="87"/>
                </a:lnTo>
                <a:lnTo>
                  <a:pt x="19" y="160"/>
                </a:lnTo>
                <a:lnTo>
                  <a:pt x="0" y="160"/>
                </a:lnTo>
                <a:lnTo>
                  <a:pt x="0" y="0"/>
                </a:lnTo>
                <a:lnTo>
                  <a:pt x="19" y="0"/>
                </a:lnTo>
                <a:lnTo>
                  <a:pt x="19" y="70"/>
                </a:lnTo>
                <a:lnTo>
                  <a:pt x="96" y="70"/>
                </a:lnTo>
                <a:lnTo>
                  <a:pt x="96" y="0"/>
                </a:lnTo>
                <a:lnTo>
                  <a:pt x="115" y="0"/>
                </a:lnTo>
                <a:lnTo>
                  <a:pt x="115" y="160"/>
                </a:lnTo>
                <a:lnTo>
                  <a:pt x="96" y="160"/>
                </a:lnTo>
                <a:lnTo>
                  <a:pt x="96" y="87"/>
                </a:lnTo>
                <a:close/>
              </a:path>
            </a:pathLst>
          </a:custGeom>
          <a:solidFill>
            <a:srgbClr val="1E5D2F"/>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134" name="Freeform 1934">
            <a:extLst>
              <a:ext uri="{FF2B5EF4-FFF2-40B4-BE49-F238E27FC236}">
                <a16:creationId xmlns:a16="http://schemas.microsoft.com/office/drawing/2014/main" id="{BE9A872E-3522-40C0-8B6B-CDECA66035F3}"/>
              </a:ext>
            </a:extLst>
          </p:cNvPr>
          <p:cNvSpPr>
            <a:spLocks noEditPoints="1"/>
          </p:cNvSpPr>
          <p:nvPr/>
        </p:nvSpPr>
        <p:spPr bwMode="auto">
          <a:xfrm>
            <a:off x="1195388" y="436563"/>
            <a:ext cx="92075" cy="117475"/>
          </a:xfrm>
          <a:custGeom>
            <a:avLst/>
            <a:gdLst>
              <a:gd name="T0" fmla="*/ 41 w 130"/>
              <a:gd name="T1" fmla="*/ 102 h 163"/>
              <a:gd name="T2" fmla="*/ 41 w 130"/>
              <a:gd name="T3" fmla="*/ 102 h 163"/>
              <a:gd name="T4" fmla="*/ 88 w 130"/>
              <a:gd name="T5" fmla="*/ 102 h 163"/>
              <a:gd name="T6" fmla="*/ 70 w 130"/>
              <a:gd name="T7" fmla="*/ 53 h 163"/>
              <a:gd name="T8" fmla="*/ 65 w 130"/>
              <a:gd name="T9" fmla="*/ 29 h 163"/>
              <a:gd name="T10" fmla="*/ 64 w 130"/>
              <a:gd name="T11" fmla="*/ 29 h 163"/>
              <a:gd name="T12" fmla="*/ 59 w 130"/>
              <a:gd name="T13" fmla="*/ 54 h 163"/>
              <a:gd name="T14" fmla="*/ 41 w 130"/>
              <a:gd name="T15" fmla="*/ 102 h 163"/>
              <a:gd name="T16" fmla="*/ 94 w 130"/>
              <a:gd name="T17" fmla="*/ 119 h 163"/>
              <a:gd name="T18" fmla="*/ 94 w 130"/>
              <a:gd name="T19" fmla="*/ 119 h 163"/>
              <a:gd name="T20" fmla="*/ 35 w 130"/>
              <a:gd name="T21" fmla="*/ 119 h 163"/>
              <a:gd name="T22" fmla="*/ 19 w 130"/>
              <a:gd name="T23" fmla="*/ 163 h 163"/>
              <a:gd name="T24" fmla="*/ 0 w 130"/>
              <a:gd name="T25" fmla="*/ 163 h 163"/>
              <a:gd name="T26" fmla="*/ 61 w 130"/>
              <a:gd name="T27" fmla="*/ 0 h 163"/>
              <a:gd name="T28" fmla="*/ 69 w 130"/>
              <a:gd name="T29" fmla="*/ 0 h 163"/>
              <a:gd name="T30" fmla="*/ 130 w 130"/>
              <a:gd name="T31" fmla="*/ 163 h 163"/>
              <a:gd name="T32" fmla="*/ 110 w 130"/>
              <a:gd name="T33" fmla="*/ 163 h 163"/>
              <a:gd name="T34" fmla="*/ 94 w 130"/>
              <a:gd name="T35" fmla="*/ 119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0" h="163">
                <a:moveTo>
                  <a:pt x="41" y="102"/>
                </a:moveTo>
                <a:lnTo>
                  <a:pt x="41" y="102"/>
                </a:lnTo>
                <a:lnTo>
                  <a:pt x="88" y="102"/>
                </a:lnTo>
                <a:lnTo>
                  <a:pt x="70" y="53"/>
                </a:lnTo>
                <a:lnTo>
                  <a:pt x="65" y="29"/>
                </a:lnTo>
                <a:lnTo>
                  <a:pt x="64" y="29"/>
                </a:lnTo>
                <a:lnTo>
                  <a:pt x="59" y="54"/>
                </a:lnTo>
                <a:lnTo>
                  <a:pt x="41" y="102"/>
                </a:lnTo>
                <a:close/>
                <a:moveTo>
                  <a:pt x="94" y="119"/>
                </a:moveTo>
                <a:lnTo>
                  <a:pt x="94" y="119"/>
                </a:lnTo>
                <a:lnTo>
                  <a:pt x="35" y="119"/>
                </a:lnTo>
                <a:lnTo>
                  <a:pt x="19" y="163"/>
                </a:lnTo>
                <a:lnTo>
                  <a:pt x="0" y="163"/>
                </a:lnTo>
                <a:lnTo>
                  <a:pt x="61" y="0"/>
                </a:lnTo>
                <a:lnTo>
                  <a:pt x="69" y="0"/>
                </a:lnTo>
                <a:lnTo>
                  <a:pt x="130" y="163"/>
                </a:lnTo>
                <a:lnTo>
                  <a:pt x="110" y="163"/>
                </a:lnTo>
                <a:lnTo>
                  <a:pt x="94" y="119"/>
                </a:lnTo>
                <a:close/>
              </a:path>
            </a:pathLst>
          </a:custGeom>
          <a:solidFill>
            <a:srgbClr val="1E5D2F"/>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135" name="Freeform 1935">
            <a:extLst>
              <a:ext uri="{FF2B5EF4-FFF2-40B4-BE49-F238E27FC236}">
                <a16:creationId xmlns:a16="http://schemas.microsoft.com/office/drawing/2014/main" id="{CA9759FF-4AB2-4253-9E0E-28EC55E64FBA}"/>
              </a:ext>
            </a:extLst>
          </p:cNvPr>
          <p:cNvSpPr>
            <a:spLocks/>
          </p:cNvSpPr>
          <p:nvPr/>
        </p:nvSpPr>
        <p:spPr bwMode="auto">
          <a:xfrm>
            <a:off x="1304925" y="438150"/>
            <a:ext cx="80963" cy="115888"/>
          </a:xfrm>
          <a:custGeom>
            <a:avLst/>
            <a:gdLst>
              <a:gd name="T0" fmla="*/ 96 w 115"/>
              <a:gd name="T1" fmla="*/ 87 h 160"/>
              <a:gd name="T2" fmla="*/ 96 w 115"/>
              <a:gd name="T3" fmla="*/ 87 h 160"/>
              <a:gd name="T4" fmla="*/ 19 w 115"/>
              <a:gd name="T5" fmla="*/ 87 h 160"/>
              <a:gd name="T6" fmla="*/ 19 w 115"/>
              <a:gd name="T7" fmla="*/ 160 h 160"/>
              <a:gd name="T8" fmla="*/ 0 w 115"/>
              <a:gd name="T9" fmla="*/ 160 h 160"/>
              <a:gd name="T10" fmla="*/ 0 w 115"/>
              <a:gd name="T11" fmla="*/ 0 h 160"/>
              <a:gd name="T12" fmla="*/ 19 w 115"/>
              <a:gd name="T13" fmla="*/ 0 h 160"/>
              <a:gd name="T14" fmla="*/ 19 w 115"/>
              <a:gd name="T15" fmla="*/ 70 h 160"/>
              <a:gd name="T16" fmla="*/ 96 w 115"/>
              <a:gd name="T17" fmla="*/ 70 h 160"/>
              <a:gd name="T18" fmla="*/ 96 w 115"/>
              <a:gd name="T19" fmla="*/ 0 h 160"/>
              <a:gd name="T20" fmla="*/ 115 w 115"/>
              <a:gd name="T21" fmla="*/ 0 h 160"/>
              <a:gd name="T22" fmla="*/ 115 w 115"/>
              <a:gd name="T23" fmla="*/ 160 h 160"/>
              <a:gd name="T24" fmla="*/ 96 w 115"/>
              <a:gd name="T25" fmla="*/ 160 h 160"/>
              <a:gd name="T26" fmla="*/ 96 w 115"/>
              <a:gd name="T27" fmla="*/ 87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5" h="160">
                <a:moveTo>
                  <a:pt x="96" y="87"/>
                </a:moveTo>
                <a:lnTo>
                  <a:pt x="96" y="87"/>
                </a:lnTo>
                <a:lnTo>
                  <a:pt x="19" y="87"/>
                </a:lnTo>
                <a:lnTo>
                  <a:pt x="19" y="160"/>
                </a:lnTo>
                <a:lnTo>
                  <a:pt x="0" y="160"/>
                </a:lnTo>
                <a:lnTo>
                  <a:pt x="0" y="0"/>
                </a:lnTo>
                <a:lnTo>
                  <a:pt x="19" y="0"/>
                </a:lnTo>
                <a:lnTo>
                  <a:pt x="19" y="70"/>
                </a:lnTo>
                <a:lnTo>
                  <a:pt x="96" y="70"/>
                </a:lnTo>
                <a:lnTo>
                  <a:pt x="96" y="0"/>
                </a:lnTo>
                <a:lnTo>
                  <a:pt x="115" y="0"/>
                </a:lnTo>
                <a:lnTo>
                  <a:pt x="115" y="160"/>
                </a:lnTo>
                <a:lnTo>
                  <a:pt x="96" y="160"/>
                </a:lnTo>
                <a:lnTo>
                  <a:pt x="96" y="87"/>
                </a:lnTo>
                <a:close/>
              </a:path>
            </a:pathLst>
          </a:custGeom>
          <a:solidFill>
            <a:srgbClr val="1E5D2F"/>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136" name="Freeform 1936">
            <a:extLst>
              <a:ext uri="{FF2B5EF4-FFF2-40B4-BE49-F238E27FC236}">
                <a16:creationId xmlns:a16="http://schemas.microsoft.com/office/drawing/2014/main" id="{99DCD8EF-0B4B-4202-9A7E-BC11AE7A9F42}"/>
              </a:ext>
            </a:extLst>
          </p:cNvPr>
          <p:cNvSpPr>
            <a:spLocks/>
          </p:cNvSpPr>
          <p:nvPr/>
        </p:nvSpPr>
        <p:spPr bwMode="auto">
          <a:xfrm>
            <a:off x="1409700" y="436563"/>
            <a:ext cx="77788" cy="119062"/>
          </a:xfrm>
          <a:custGeom>
            <a:avLst/>
            <a:gdLst>
              <a:gd name="T0" fmla="*/ 109 w 109"/>
              <a:gd name="T1" fmla="*/ 157 h 166"/>
              <a:gd name="T2" fmla="*/ 109 w 109"/>
              <a:gd name="T3" fmla="*/ 157 h 166"/>
              <a:gd name="T4" fmla="*/ 92 w 109"/>
              <a:gd name="T5" fmla="*/ 164 h 166"/>
              <a:gd name="T6" fmla="*/ 69 w 109"/>
              <a:gd name="T7" fmla="*/ 166 h 166"/>
              <a:gd name="T8" fmla="*/ 42 w 109"/>
              <a:gd name="T9" fmla="*/ 161 h 166"/>
              <a:gd name="T10" fmla="*/ 20 w 109"/>
              <a:gd name="T11" fmla="*/ 146 h 166"/>
              <a:gd name="T12" fmla="*/ 5 w 109"/>
              <a:gd name="T13" fmla="*/ 120 h 166"/>
              <a:gd name="T14" fmla="*/ 0 w 109"/>
              <a:gd name="T15" fmla="*/ 83 h 166"/>
              <a:gd name="T16" fmla="*/ 6 w 109"/>
              <a:gd name="T17" fmla="*/ 45 h 166"/>
              <a:gd name="T18" fmla="*/ 22 w 109"/>
              <a:gd name="T19" fmla="*/ 19 h 166"/>
              <a:gd name="T20" fmla="*/ 44 w 109"/>
              <a:gd name="T21" fmla="*/ 4 h 166"/>
              <a:gd name="T22" fmla="*/ 69 w 109"/>
              <a:gd name="T23" fmla="*/ 0 h 166"/>
              <a:gd name="T24" fmla="*/ 92 w 109"/>
              <a:gd name="T25" fmla="*/ 1 h 166"/>
              <a:gd name="T26" fmla="*/ 107 w 109"/>
              <a:gd name="T27" fmla="*/ 5 h 166"/>
              <a:gd name="T28" fmla="*/ 102 w 109"/>
              <a:gd name="T29" fmla="*/ 22 h 166"/>
              <a:gd name="T30" fmla="*/ 71 w 109"/>
              <a:gd name="T31" fmla="*/ 17 h 166"/>
              <a:gd name="T32" fmla="*/ 52 w 109"/>
              <a:gd name="T33" fmla="*/ 20 h 166"/>
              <a:gd name="T34" fmla="*/ 36 w 109"/>
              <a:gd name="T35" fmla="*/ 32 h 166"/>
              <a:gd name="T36" fmla="*/ 24 w 109"/>
              <a:gd name="T37" fmla="*/ 52 h 166"/>
              <a:gd name="T38" fmla="*/ 20 w 109"/>
              <a:gd name="T39" fmla="*/ 83 h 166"/>
              <a:gd name="T40" fmla="*/ 24 w 109"/>
              <a:gd name="T41" fmla="*/ 112 h 166"/>
              <a:gd name="T42" fmla="*/ 35 w 109"/>
              <a:gd name="T43" fmla="*/ 132 h 166"/>
              <a:gd name="T44" fmla="*/ 52 w 109"/>
              <a:gd name="T45" fmla="*/ 145 h 166"/>
              <a:gd name="T46" fmla="*/ 74 w 109"/>
              <a:gd name="T47" fmla="*/ 149 h 166"/>
              <a:gd name="T48" fmla="*/ 92 w 109"/>
              <a:gd name="T49" fmla="*/ 147 h 166"/>
              <a:gd name="T50" fmla="*/ 105 w 109"/>
              <a:gd name="T51" fmla="*/ 142 h 166"/>
              <a:gd name="T52" fmla="*/ 109 w 109"/>
              <a:gd name="T53" fmla="*/ 157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9" h="166">
                <a:moveTo>
                  <a:pt x="109" y="157"/>
                </a:moveTo>
                <a:lnTo>
                  <a:pt x="109" y="157"/>
                </a:lnTo>
                <a:cubicBezTo>
                  <a:pt x="105" y="160"/>
                  <a:pt x="99" y="163"/>
                  <a:pt x="92" y="164"/>
                </a:cubicBezTo>
                <a:cubicBezTo>
                  <a:pt x="85" y="165"/>
                  <a:pt x="77" y="166"/>
                  <a:pt x="69" y="166"/>
                </a:cubicBezTo>
                <a:cubicBezTo>
                  <a:pt x="60" y="166"/>
                  <a:pt x="51" y="164"/>
                  <a:pt x="42" y="161"/>
                </a:cubicBezTo>
                <a:cubicBezTo>
                  <a:pt x="34" y="158"/>
                  <a:pt x="26" y="153"/>
                  <a:pt x="20" y="146"/>
                </a:cubicBezTo>
                <a:cubicBezTo>
                  <a:pt x="14" y="139"/>
                  <a:pt x="9" y="131"/>
                  <a:pt x="5" y="120"/>
                </a:cubicBezTo>
                <a:cubicBezTo>
                  <a:pt x="2" y="110"/>
                  <a:pt x="0" y="97"/>
                  <a:pt x="0" y="83"/>
                </a:cubicBezTo>
                <a:cubicBezTo>
                  <a:pt x="0" y="68"/>
                  <a:pt x="2" y="55"/>
                  <a:pt x="6" y="45"/>
                </a:cubicBezTo>
                <a:cubicBezTo>
                  <a:pt x="10" y="34"/>
                  <a:pt x="15" y="26"/>
                  <a:pt x="22" y="19"/>
                </a:cubicBezTo>
                <a:cubicBezTo>
                  <a:pt x="28" y="12"/>
                  <a:pt x="36" y="8"/>
                  <a:pt x="44" y="4"/>
                </a:cubicBezTo>
                <a:cubicBezTo>
                  <a:pt x="52" y="1"/>
                  <a:pt x="61" y="0"/>
                  <a:pt x="69" y="0"/>
                </a:cubicBezTo>
                <a:cubicBezTo>
                  <a:pt x="79" y="0"/>
                  <a:pt x="86" y="0"/>
                  <a:pt x="92" y="1"/>
                </a:cubicBezTo>
                <a:cubicBezTo>
                  <a:pt x="98" y="2"/>
                  <a:pt x="103" y="4"/>
                  <a:pt x="107" y="5"/>
                </a:cubicBezTo>
                <a:lnTo>
                  <a:pt x="102" y="22"/>
                </a:lnTo>
                <a:cubicBezTo>
                  <a:pt x="95" y="19"/>
                  <a:pt x="84" y="17"/>
                  <a:pt x="71" y="17"/>
                </a:cubicBezTo>
                <a:cubicBezTo>
                  <a:pt x="65" y="17"/>
                  <a:pt x="58" y="18"/>
                  <a:pt x="52" y="20"/>
                </a:cubicBezTo>
                <a:cubicBezTo>
                  <a:pt x="46" y="23"/>
                  <a:pt x="41" y="26"/>
                  <a:pt x="36" y="32"/>
                </a:cubicBezTo>
                <a:cubicBezTo>
                  <a:pt x="31" y="37"/>
                  <a:pt x="27" y="44"/>
                  <a:pt x="24" y="52"/>
                </a:cubicBezTo>
                <a:cubicBezTo>
                  <a:pt x="21" y="60"/>
                  <a:pt x="20" y="71"/>
                  <a:pt x="20" y="83"/>
                </a:cubicBezTo>
                <a:cubicBezTo>
                  <a:pt x="20" y="94"/>
                  <a:pt x="21" y="104"/>
                  <a:pt x="24" y="112"/>
                </a:cubicBezTo>
                <a:cubicBezTo>
                  <a:pt x="27" y="120"/>
                  <a:pt x="31" y="127"/>
                  <a:pt x="35" y="132"/>
                </a:cubicBezTo>
                <a:cubicBezTo>
                  <a:pt x="40" y="138"/>
                  <a:pt x="46" y="142"/>
                  <a:pt x="52" y="145"/>
                </a:cubicBezTo>
                <a:cubicBezTo>
                  <a:pt x="59" y="148"/>
                  <a:pt x="66" y="149"/>
                  <a:pt x="74" y="149"/>
                </a:cubicBezTo>
                <a:cubicBezTo>
                  <a:pt x="80" y="149"/>
                  <a:pt x="86" y="148"/>
                  <a:pt x="92" y="147"/>
                </a:cubicBezTo>
                <a:cubicBezTo>
                  <a:pt x="97" y="146"/>
                  <a:pt x="101" y="144"/>
                  <a:pt x="105" y="142"/>
                </a:cubicBezTo>
                <a:lnTo>
                  <a:pt x="109" y="157"/>
                </a:lnTo>
                <a:close/>
              </a:path>
            </a:pathLst>
          </a:custGeom>
          <a:solidFill>
            <a:srgbClr val="1E5D2F"/>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137" name="Freeform 1937">
            <a:extLst>
              <a:ext uri="{FF2B5EF4-FFF2-40B4-BE49-F238E27FC236}">
                <a16:creationId xmlns:a16="http://schemas.microsoft.com/office/drawing/2014/main" id="{4AFF5A0E-8BAA-4473-8FB2-A52162BA488B}"/>
              </a:ext>
            </a:extLst>
          </p:cNvPr>
          <p:cNvSpPr>
            <a:spLocks noEditPoints="1"/>
          </p:cNvSpPr>
          <p:nvPr/>
        </p:nvSpPr>
        <p:spPr bwMode="auto">
          <a:xfrm>
            <a:off x="1500188" y="436563"/>
            <a:ext cx="92075" cy="119062"/>
          </a:xfrm>
          <a:custGeom>
            <a:avLst/>
            <a:gdLst>
              <a:gd name="T0" fmla="*/ 20 w 131"/>
              <a:gd name="T1" fmla="*/ 83 h 166"/>
              <a:gd name="T2" fmla="*/ 20 w 131"/>
              <a:gd name="T3" fmla="*/ 83 h 166"/>
              <a:gd name="T4" fmla="*/ 23 w 131"/>
              <a:gd name="T5" fmla="*/ 108 h 166"/>
              <a:gd name="T6" fmla="*/ 31 w 131"/>
              <a:gd name="T7" fmla="*/ 129 h 166"/>
              <a:gd name="T8" fmla="*/ 45 w 131"/>
              <a:gd name="T9" fmla="*/ 144 h 166"/>
              <a:gd name="T10" fmla="*/ 65 w 131"/>
              <a:gd name="T11" fmla="*/ 149 h 166"/>
              <a:gd name="T12" fmla="*/ 99 w 131"/>
              <a:gd name="T13" fmla="*/ 133 h 166"/>
              <a:gd name="T14" fmla="*/ 111 w 131"/>
              <a:gd name="T15" fmla="*/ 83 h 166"/>
              <a:gd name="T16" fmla="*/ 108 w 131"/>
              <a:gd name="T17" fmla="*/ 58 h 166"/>
              <a:gd name="T18" fmla="*/ 100 w 131"/>
              <a:gd name="T19" fmla="*/ 37 h 166"/>
              <a:gd name="T20" fmla="*/ 86 w 131"/>
              <a:gd name="T21" fmla="*/ 22 h 166"/>
              <a:gd name="T22" fmla="*/ 65 w 131"/>
              <a:gd name="T23" fmla="*/ 17 h 166"/>
              <a:gd name="T24" fmla="*/ 32 w 131"/>
              <a:gd name="T25" fmla="*/ 33 h 166"/>
              <a:gd name="T26" fmla="*/ 20 w 131"/>
              <a:gd name="T27" fmla="*/ 83 h 166"/>
              <a:gd name="T28" fmla="*/ 0 w 131"/>
              <a:gd name="T29" fmla="*/ 83 h 166"/>
              <a:gd name="T30" fmla="*/ 0 w 131"/>
              <a:gd name="T31" fmla="*/ 83 h 166"/>
              <a:gd name="T32" fmla="*/ 17 w 131"/>
              <a:gd name="T33" fmla="*/ 21 h 166"/>
              <a:gd name="T34" fmla="*/ 65 w 131"/>
              <a:gd name="T35" fmla="*/ 0 h 166"/>
              <a:gd name="T36" fmla="*/ 95 w 131"/>
              <a:gd name="T37" fmla="*/ 6 h 166"/>
              <a:gd name="T38" fmla="*/ 115 w 131"/>
              <a:gd name="T39" fmla="*/ 23 h 166"/>
              <a:gd name="T40" fmla="*/ 127 w 131"/>
              <a:gd name="T41" fmla="*/ 49 h 166"/>
              <a:gd name="T42" fmla="*/ 131 w 131"/>
              <a:gd name="T43" fmla="*/ 83 h 166"/>
              <a:gd name="T44" fmla="*/ 114 w 131"/>
              <a:gd name="T45" fmla="*/ 145 h 166"/>
              <a:gd name="T46" fmla="*/ 65 w 131"/>
              <a:gd name="T47" fmla="*/ 166 h 166"/>
              <a:gd name="T48" fmla="*/ 36 w 131"/>
              <a:gd name="T49" fmla="*/ 160 h 166"/>
              <a:gd name="T50" fmla="*/ 16 w 131"/>
              <a:gd name="T51" fmla="*/ 143 h 166"/>
              <a:gd name="T52" fmla="*/ 4 w 131"/>
              <a:gd name="T53" fmla="*/ 117 h 166"/>
              <a:gd name="T54" fmla="*/ 0 w 131"/>
              <a:gd name="T55" fmla="*/ 83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1" h="166">
                <a:moveTo>
                  <a:pt x="20" y="83"/>
                </a:moveTo>
                <a:lnTo>
                  <a:pt x="20" y="83"/>
                </a:lnTo>
                <a:cubicBezTo>
                  <a:pt x="20" y="92"/>
                  <a:pt x="21" y="100"/>
                  <a:pt x="23" y="108"/>
                </a:cubicBezTo>
                <a:cubicBezTo>
                  <a:pt x="24" y="116"/>
                  <a:pt x="27" y="123"/>
                  <a:pt x="31" y="129"/>
                </a:cubicBezTo>
                <a:cubicBezTo>
                  <a:pt x="35" y="135"/>
                  <a:pt x="39" y="140"/>
                  <a:pt x="45" y="144"/>
                </a:cubicBezTo>
                <a:cubicBezTo>
                  <a:pt x="51" y="147"/>
                  <a:pt x="57" y="149"/>
                  <a:pt x="65" y="149"/>
                </a:cubicBezTo>
                <a:cubicBezTo>
                  <a:pt x="79" y="149"/>
                  <a:pt x="91" y="144"/>
                  <a:pt x="99" y="133"/>
                </a:cubicBezTo>
                <a:cubicBezTo>
                  <a:pt x="107" y="122"/>
                  <a:pt x="111" y="105"/>
                  <a:pt x="111" y="83"/>
                </a:cubicBezTo>
                <a:cubicBezTo>
                  <a:pt x="111" y="74"/>
                  <a:pt x="110" y="66"/>
                  <a:pt x="108" y="58"/>
                </a:cubicBezTo>
                <a:cubicBezTo>
                  <a:pt x="107" y="50"/>
                  <a:pt x="104" y="43"/>
                  <a:pt x="100" y="37"/>
                </a:cubicBezTo>
                <a:cubicBezTo>
                  <a:pt x="96" y="31"/>
                  <a:pt x="92" y="26"/>
                  <a:pt x="86" y="22"/>
                </a:cubicBezTo>
                <a:cubicBezTo>
                  <a:pt x="80" y="19"/>
                  <a:pt x="73" y="17"/>
                  <a:pt x="65" y="17"/>
                </a:cubicBezTo>
                <a:cubicBezTo>
                  <a:pt x="51" y="17"/>
                  <a:pt x="40" y="22"/>
                  <a:pt x="32" y="33"/>
                </a:cubicBezTo>
                <a:cubicBezTo>
                  <a:pt x="24" y="44"/>
                  <a:pt x="20" y="60"/>
                  <a:pt x="20" y="83"/>
                </a:cubicBezTo>
                <a:close/>
                <a:moveTo>
                  <a:pt x="0" y="83"/>
                </a:moveTo>
                <a:lnTo>
                  <a:pt x="0" y="83"/>
                </a:lnTo>
                <a:cubicBezTo>
                  <a:pt x="0" y="56"/>
                  <a:pt x="6" y="36"/>
                  <a:pt x="17" y="21"/>
                </a:cubicBezTo>
                <a:cubicBezTo>
                  <a:pt x="28" y="7"/>
                  <a:pt x="44" y="0"/>
                  <a:pt x="65" y="0"/>
                </a:cubicBezTo>
                <a:cubicBezTo>
                  <a:pt x="77" y="0"/>
                  <a:pt x="86" y="2"/>
                  <a:pt x="95" y="6"/>
                </a:cubicBezTo>
                <a:cubicBezTo>
                  <a:pt x="103" y="10"/>
                  <a:pt x="110" y="15"/>
                  <a:pt x="115" y="23"/>
                </a:cubicBezTo>
                <a:cubicBezTo>
                  <a:pt x="121" y="30"/>
                  <a:pt x="125" y="39"/>
                  <a:pt x="127" y="49"/>
                </a:cubicBezTo>
                <a:cubicBezTo>
                  <a:pt x="130" y="59"/>
                  <a:pt x="131" y="70"/>
                  <a:pt x="131" y="83"/>
                </a:cubicBezTo>
                <a:cubicBezTo>
                  <a:pt x="131" y="110"/>
                  <a:pt x="125" y="130"/>
                  <a:pt x="114" y="145"/>
                </a:cubicBezTo>
                <a:cubicBezTo>
                  <a:pt x="103" y="159"/>
                  <a:pt x="86" y="166"/>
                  <a:pt x="65" y="166"/>
                </a:cubicBezTo>
                <a:cubicBezTo>
                  <a:pt x="54" y="166"/>
                  <a:pt x="44" y="164"/>
                  <a:pt x="36" y="160"/>
                </a:cubicBezTo>
                <a:cubicBezTo>
                  <a:pt x="28" y="156"/>
                  <a:pt x="21" y="150"/>
                  <a:pt x="16" y="143"/>
                </a:cubicBezTo>
                <a:cubicBezTo>
                  <a:pt x="10" y="136"/>
                  <a:pt x="6" y="127"/>
                  <a:pt x="4" y="117"/>
                </a:cubicBezTo>
                <a:cubicBezTo>
                  <a:pt x="1" y="107"/>
                  <a:pt x="0" y="95"/>
                  <a:pt x="0" y="83"/>
                </a:cubicBezTo>
                <a:close/>
              </a:path>
            </a:pathLst>
          </a:custGeom>
          <a:solidFill>
            <a:srgbClr val="1E5D2F"/>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138" name="Freeform 1938">
            <a:extLst>
              <a:ext uri="{FF2B5EF4-FFF2-40B4-BE49-F238E27FC236}">
                <a16:creationId xmlns:a16="http://schemas.microsoft.com/office/drawing/2014/main" id="{72D91243-4066-4403-A3EC-D1DD2AA58684}"/>
              </a:ext>
            </a:extLst>
          </p:cNvPr>
          <p:cNvSpPr>
            <a:spLocks noEditPoints="1"/>
          </p:cNvSpPr>
          <p:nvPr/>
        </p:nvSpPr>
        <p:spPr bwMode="auto">
          <a:xfrm>
            <a:off x="1617663" y="436563"/>
            <a:ext cx="71437" cy="119062"/>
          </a:xfrm>
          <a:custGeom>
            <a:avLst/>
            <a:gdLst>
              <a:gd name="T0" fmla="*/ 43 w 101"/>
              <a:gd name="T1" fmla="*/ 148 h 164"/>
              <a:gd name="T2" fmla="*/ 43 w 101"/>
              <a:gd name="T3" fmla="*/ 148 h 164"/>
              <a:gd name="T4" fmla="*/ 57 w 101"/>
              <a:gd name="T5" fmla="*/ 146 h 164"/>
              <a:gd name="T6" fmla="*/ 70 w 101"/>
              <a:gd name="T7" fmla="*/ 140 h 164"/>
              <a:gd name="T8" fmla="*/ 78 w 101"/>
              <a:gd name="T9" fmla="*/ 131 h 164"/>
              <a:gd name="T10" fmla="*/ 81 w 101"/>
              <a:gd name="T11" fmla="*/ 118 h 164"/>
              <a:gd name="T12" fmla="*/ 77 w 101"/>
              <a:gd name="T13" fmla="*/ 103 h 164"/>
              <a:gd name="T14" fmla="*/ 67 w 101"/>
              <a:gd name="T15" fmla="*/ 94 h 164"/>
              <a:gd name="T16" fmla="*/ 54 w 101"/>
              <a:gd name="T17" fmla="*/ 90 h 164"/>
              <a:gd name="T18" fmla="*/ 39 w 101"/>
              <a:gd name="T19" fmla="*/ 88 h 164"/>
              <a:gd name="T20" fmla="*/ 19 w 101"/>
              <a:gd name="T21" fmla="*/ 88 h 164"/>
              <a:gd name="T22" fmla="*/ 19 w 101"/>
              <a:gd name="T23" fmla="*/ 146 h 164"/>
              <a:gd name="T24" fmla="*/ 23 w 101"/>
              <a:gd name="T25" fmla="*/ 147 h 164"/>
              <a:gd name="T26" fmla="*/ 30 w 101"/>
              <a:gd name="T27" fmla="*/ 147 h 164"/>
              <a:gd name="T28" fmla="*/ 37 w 101"/>
              <a:gd name="T29" fmla="*/ 147 h 164"/>
              <a:gd name="T30" fmla="*/ 43 w 101"/>
              <a:gd name="T31" fmla="*/ 148 h 164"/>
              <a:gd name="T32" fmla="*/ 31 w 101"/>
              <a:gd name="T33" fmla="*/ 72 h 164"/>
              <a:gd name="T34" fmla="*/ 31 w 101"/>
              <a:gd name="T35" fmla="*/ 72 h 164"/>
              <a:gd name="T36" fmla="*/ 40 w 101"/>
              <a:gd name="T37" fmla="*/ 72 h 164"/>
              <a:gd name="T38" fmla="*/ 49 w 101"/>
              <a:gd name="T39" fmla="*/ 71 h 164"/>
              <a:gd name="T40" fmla="*/ 60 w 101"/>
              <a:gd name="T41" fmla="*/ 67 h 164"/>
              <a:gd name="T42" fmla="*/ 68 w 101"/>
              <a:gd name="T43" fmla="*/ 61 h 164"/>
              <a:gd name="T44" fmla="*/ 74 w 101"/>
              <a:gd name="T45" fmla="*/ 52 h 164"/>
              <a:gd name="T46" fmla="*/ 76 w 101"/>
              <a:gd name="T47" fmla="*/ 42 h 164"/>
              <a:gd name="T48" fmla="*/ 73 w 101"/>
              <a:gd name="T49" fmla="*/ 30 h 164"/>
              <a:gd name="T50" fmla="*/ 66 w 101"/>
              <a:gd name="T51" fmla="*/ 22 h 164"/>
              <a:gd name="T52" fmla="*/ 55 w 101"/>
              <a:gd name="T53" fmla="*/ 18 h 164"/>
              <a:gd name="T54" fmla="*/ 42 w 101"/>
              <a:gd name="T55" fmla="*/ 16 h 164"/>
              <a:gd name="T56" fmla="*/ 28 w 101"/>
              <a:gd name="T57" fmla="*/ 17 h 164"/>
              <a:gd name="T58" fmla="*/ 19 w 101"/>
              <a:gd name="T59" fmla="*/ 18 h 164"/>
              <a:gd name="T60" fmla="*/ 19 w 101"/>
              <a:gd name="T61" fmla="*/ 72 h 164"/>
              <a:gd name="T62" fmla="*/ 31 w 101"/>
              <a:gd name="T63" fmla="*/ 72 h 164"/>
              <a:gd name="T64" fmla="*/ 96 w 101"/>
              <a:gd name="T65" fmla="*/ 38 h 164"/>
              <a:gd name="T66" fmla="*/ 96 w 101"/>
              <a:gd name="T67" fmla="*/ 38 h 164"/>
              <a:gd name="T68" fmla="*/ 95 w 101"/>
              <a:gd name="T69" fmla="*/ 50 h 164"/>
              <a:gd name="T70" fmla="*/ 89 w 101"/>
              <a:gd name="T71" fmla="*/ 61 h 164"/>
              <a:gd name="T72" fmla="*/ 80 w 101"/>
              <a:gd name="T73" fmla="*/ 70 h 164"/>
              <a:gd name="T74" fmla="*/ 66 w 101"/>
              <a:gd name="T75" fmla="*/ 76 h 164"/>
              <a:gd name="T76" fmla="*/ 66 w 101"/>
              <a:gd name="T77" fmla="*/ 77 h 164"/>
              <a:gd name="T78" fmla="*/ 79 w 101"/>
              <a:gd name="T79" fmla="*/ 81 h 164"/>
              <a:gd name="T80" fmla="*/ 91 w 101"/>
              <a:gd name="T81" fmla="*/ 89 h 164"/>
              <a:gd name="T82" fmla="*/ 98 w 101"/>
              <a:gd name="T83" fmla="*/ 100 h 164"/>
              <a:gd name="T84" fmla="*/ 101 w 101"/>
              <a:gd name="T85" fmla="*/ 117 h 164"/>
              <a:gd name="T86" fmla="*/ 96 w 101"/>
              <a:gd name="T87" fmla="*/ 138 h 164"/>
              <a:gd name="T88" fmla="*/ 83 w 101"/>
              <a:gd name="T89" fmla="*/ 153 h 164"/>
              <a:gd name="T90" fmla="*/ 63 w 101"/>
              <a:gd name="T91" fmla="*/ 161 h 164"/>
              <a:gd name="T92" fmla="*/ 41 w 101"/>
              <a:gd name="T93" fmla="*/ 164 h 164"/>
              <a:gd name="T94" fmla="*/ 32 w 101"/>
              <a:gd name="T95" fmla="*/ 164 h 164"/>
              <a:gd name="T96" fmla="*/ 21 w 101"/>
              <a:gd name="T97" fmla="*/ 164 h 164"/>
              <a:gd name="T98" fmla="*/ 10 w 101"/>
              <a:gd name="T99" fmla="*/ 163 h 164"/>
              <a:gd name="T100" fmla="*/ 0 w 101"/>
              <a:gd name="T101" fmla="*/ 161 h 164"/>
              <a:gd name="T102" fmla="*/ 0 w 101"/>
              <a:gd name="T103" fmla="*/ 3 h 164"/>
              <a:gd name="T104" fmla="*/ 19 w 101"/>
              <a:gd name="T105" fmla="*/ 1 h 164"/>
              <a:gd name="T106" fmla="*/ 44 w 101"/>
              <a:gd name="T107" fmla="*/ 0 h 164"/>
              <a:gd name="T108" fmla="*/ 62 w 101"/>
              <a:gd name="T109" fmla="*/ 1 h 164"/>
              <a:gd name="T110" fmla="*/ 79 w 101"/>
              <a:gd name="T111" fmla="*/ 7 h 164"/>
              <a:gd name="T112" fmla="*/ 92 w 101"/>
              <a:gd name="T113" fmla="*/ 19 h 164"/>
              <a:gd name="T114" fmla="*/ 96 w 101"/>
              <a:gd name="T115" fmla="*/ 38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1" h="164">
                <a:moveTo>
                  <a:pt x="43" y="148"/>
                </a:moveTo>
                <a:lnTo>
                  <a:pt x="43" y="148"/>
                </a:lnTo>
                <a:cubicBezTo>
                  <a:pt x="48" y="148"/>
                  <a:pt x="53" y="147"/>
                  <a:pt x="57" y="146"/>
                </a:cubicBezTo>
                <a:cubicBezTo>
                  <a:pt x="62" y="145"/>
                  <a:pt x="66" y="143"/>
                  <a:pt x="70" y="140"/>
                </a:cubicBezTo>
                <a:cubicBezTo>
                  <a:pt x="73" y="138"/>
                  <a:pt x="76" y="135"/>
                  <a:pt x="78" y="131"/>
                </a:cubicBezTo>
                <a:cubicBezTo>
                  <a:pt x="80" y="127"/>
                  <a:pt x="81" y="123"/>
                  <a:pt x="81" y="118"/>
                </a:cubicBezTo>
                <a:cubicBezTo>
                  <a:pt x="81" y="112"/>
                  <a:pt x="80" y="107"/>
                  <a:pt x="77" y="103"/>
                </a:cubicBezTo>
                <a:cubicBezTo>
                  <a:pt x="75" y="99"/>
                  <a:pt x="72" y="96"/>
                  <a:pt x="67" y="94"/>
                </a:cubicBezTo>
                <a:cubicBezTo>
                  <a:pt x="63" y="92"/>
                  <a:pt x="59" y="90"/>
                  <a:pt x="54" y="90"/>
                </a:cubicBezTo>
                <a:cubicBezTo>
                  <a:pt x="49" y="89"/>
                  <a:pt x="44" y="88"/>
                  <a:pt x="39" y="88"/>
                </a:cubicBezTo>
                <a:lnTo>
                  <a:pt x="19" y="88"/>
                </a:lnTo>
                <a:lnTo>
                  <a:pt x="19" y="146"/>
                </a:lnTo>
                <a:cubicBezTo>
                  <a:pt x="20" y="146"/>
                  <a:pt x="21" y="146"/>
                  <a:pt x="23" y="147"/>
                </a:cubicBezTo>
                <a:cubicBezTo>
                  <a:pt x="25" y="147"/>
                  <a:pt x="27" y="147"/>
                  <a:pt x="30" y="147"/>
                </a:cubicBezTo>
                <a:cubicBezTo>
                  <a:pt x="32" y="147"/>
                  <a:pt x="34" y="147"/>
                  <a:pt x="37" y="147"/>
                </a:cubicBezTo>
                <a:cubicBezTo>
                  <a:pt x="39" y="148"/>
                  <a:pt x="41" y="148"/>
                  <a:pt x="43" y="148"/>
                </a:cubicBezTo>
                <a:close/>
                <a:moveTo>
                  <a:pt x="31" y="72"/>
                </a:moveTo>
                <a:lnTo>
                  <a:pt x="31" y="72"/>
                </a:lnTo>
                <a:cubicBezTo>
                  <a:pt x="33" y="72"/>
                  <a:pt x="36" y="72"/>
                  <a:pt x="40" y="72"/>
                </a:cubicBezTo>
                <a:cubicBezTo>
                  <a:pt x="44" y="72"/>
                  <a:pt x="47" y="72"/>
                  <a:pt x="49" y="71"/>
                </a:cubicBezTo>
                <a:cubicBezTo>
                  <a:pt x="53" y="70"/>
                  <a:pt x="56" y="69"/>
                  <a:pt x="60" y="67"/>
                </a:cubicBezTo>
                <a:cubicBezTo>
                  <a:pt x="63" y="65"/>
                  <a:pt x="66" y="63"/>
                  <a:pt x="68" y="61"/>
                </a:cubicBezTo>
                <a:cubicBezTo>
                  <a:pt x="71" y="58"/>
                  <a:pt x="73" y="56"/>
                  <a:pt x="74" y="52"/>
                </a:cubicBezTo>
                <a:cubicBezTo>
                  <a:pt x="76" y="49"/>
                  <a:pt x="76" y="46"/>
                  <a:pt x="76" y="42"/>
                </a:cubicBezTo>
                <a:cubicBezTo>
                  <a:pt x="76" y="37"/>
                  <a:pt x="75" y="33"/>
                  <a:pt x="73" y="30"/>
                </a:cubicBezTo>
                <a:cubicBezTo>
                  <a:pt x="72" y="26"/>
                  <a:pt x="69" y="24"/>
                  <a:pt x="66" y="22"/>
                </a:cubicBezTo>
                <a:cubicBezTo>
                  <a:pt x="63" y="20"/>
                  <a:pt x="59" y="18"/>
                  <a:pt x="55" y="18"/>
                </a:cubicBezTo>
                <a:cubicBezTo>
                  <a:pt x="51" y="17"/>
                  <a:pt x="46" y="16"/>
                  <a:pt x="42" y="16"/>
                </a:cubicBezTo>
                <a:cubicBezTo>
                  <a:pt x="37" y="16"/>
                  <a:pt x="32" y="16"/>
                  <a:pt x="28" y="17"/>
                </a:cubicBezTo>
                <a:cubicBezTo>
                  <a:pt x="24" y="17"/>
                  <a:pt x="21" y="17"/>
                  <a:pt x="19" y="18"/>
                </a:cubicBezTo>
                <a:lnTo>
                  <a:pt x="19" y="72"/>
                </a:lnTo>
                <a:lnTo>
                  <a:pt x="31" y="72"/>
                </a:lnTo>
                <a:close/>
                <a:moveTo>
                  <a:pt x="96" y="38"/>
                </a:moveTo>
                <a:lnTo>
                  <a:pt x="96" y="38"/>
                </a:lnTo>
                <a:cubicBezTo>
                  <a:pt x="96" y="42"/>
                  <a:pt x="96" y="46"/>
                  <a:pt x="95" y="50"/>
                </a:cubicBezTo>
                <a:cubicBezTo>
                  <a:pt x="93" y="54"/>
                  <a:pt x="92" y="58"/>
                  <a:pt x="89" y="61"/>
                </a:cubicBezTo>
                <a:cubicBezTo>
                  <a:pt x="87" y="65"/>
                  <a:pt x="84" y="68"/>
                  <a:pt x="80" y="70"/>
                </a:cubicBezTo>
                <a:cubicBezTo>
                  <a:pt x="76" y="73"/>
                  <a:pt x="71" y="75"/>
                  <a:pt x="66" y="76"/>
                </a:cubicBezTo>
                <a:lnTo>
                  <a:pt x="66" y="77"/>
                </a:lnTo>
                <a:cubicBezTo>
                  <a:pt x="71" y="78"/>
                  <a:pt x="75" y="79"/>
                  <a:pt x="79" y="81"/>
                </a:cubicBezTo>
                <a:cubicBezTo>
                  <a:pt x="84" y="83"/>
                  <a:pt x="87" y="85"/>
                  <a:pt x="91" y="89"/>
                </a:cubicBezTo>
                <a:cubicBezTo>
                  <a:pt x="94" y="92"/>
                  <a:pt x="96" y="96"/>
                  <a:pt x="98" y="100"/>
                </a:cubicBezTo>
                <a:cubicBezTo>
                  <a:pt x="100" y="105"/>
                  <a:pt x="101" y="110"/>
                  <a:pt x="101" y="117"/>
                </a:cubicBezTo>
                <a:cubicBezTo>
                  <a:pt x="101" y="125"/>
                  <a:pt x="100" y="132"/>
                  <a:pt x="96" y="138"/>
                </a:cubicBezTo>
                <a:cubicBezTo>
                  <a:pt x="93" y="144"/>
                  <a:pt x="88" y="149"/>
                  <a:pt x="83" y="153"/>
                </a:cubicBezTo>
                <a:cubicBezTo>
                  <a:pt x="77" y="157"/>
                  <a:pt x="71" y="160"/>
                  <a:pt x="63" y="161"/>
                </a:cubicBezTo>
                <a:cubicBezTo>
                  <a:pt x="56" y="163"/>
                  <a:pt x="49" y="164"/>
                  <a:pt x="41" y="164"/>
                </a:cubicBezTo>
                <a:lnTo>
                  <a:pt x="32" y="164"/>
                </a:lnTo>
                <a:cubicBezTo>
                  <a:pt x="29" y="164"/>
                  <a:pt x="25" y="164"/>
                  <a:pt x="21" y="164"/>
                </a:cubicBezTo>
                <a:cubicBezTo>
                  <a:pt x="17" y="164"/>
                  <a:pt x="14" y="163"/>
                  <a:pt x="10" y="163"/>
                </a:cubicBezTo>
                <a:cubicBezTo>
                  <a:pt x="6" y="162"/>
                  <a:pt x="3" y="162"/>
                  <a:pt x="0" y="161"/>
                </a:cubicBezTo>
                <a:lnTo>
                  <a:pt x="0" y="3"/>
                </a:lnTo>
                <a:cubicBezTo>
                  <a:pt x="5" y="2"/>
                  <a:pt x="12" y="1"/>
                  <a:pt x="19" y="1"/>
                </a:cubicBezTo>
                <a:cubicBezTo>
                  <a:pt x="27" y="0"/>
                  <a:pt x="35" y="0"/>
                  <a:pt x="44" y="0"/>
                </a:cubicBezTo>
                <a:cubicBezTo>
                  <a:pt x="50" y="0"/>
                  <a:pt x="56" y="0"/>
                  <a:pt x="62" y="1"/>
                </a:cubicBezTo>
                <a:cubicBezTo>
                  <a:pt x="68" y="2"/>
                  <a:pt x="74" y="4"/>
                  <a:pt x="79" y="7"/>
                </a:cubicBezTo>
                <a:cubicBezTo>
                  <a:pt x="84" y="10"/>
                  <a:pt x="88" y="14"/>
                  <a:pt x="92" y="19"/>
                </a:cubicBezTo>
                <a:cubicBezTo>
                  <a:pt x="95" y="24"/>
                  <a:pt x="96" y="30"/>
                  <a:pt x="96" y="38"/>
                </a:cubicBezTo>
                <a:close/>
              </a:path>
            </a:pathLst>
          </a:custGeom>
          <a:solidFill>
            <a:srgbClr val="1E5D2F"/>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139" name="Freeform 1939">
            <a:extLst>
              <a:ext uri="{FF2B5EF4-FFF2-40B4-BE49-F238E27FC236}">
                <a16:creationId xmlns:a16="http://schemas.microsoft.com/office/drawing/2014/main" id="{D4701BD7-1C4F-47EB-A25C-63E6476580E5}"/>
              </a:ext>
            </a:extLst>
          </p:cNvPr>
          <p:cNvSpPr>
            <a:spLocks noEditPoints="1"/>
          </p:cNvSpPr>
          <p:nvPr/>
        </p:nvSpPr>
        <p:spPr bwMode="auto">
          <a:xfrm>
            <a:off x="852488" y="623888"/>
            <a:ext cx="44450" cy="74612"/>
          </a:xfrm>
          <a:custGeom>
            <a:avLst/>
            <a:gdLst>
              <a:gd name="T0" fmla="*/ 25 w 63"/>
              <a:gd name="T1" fmla="*/ 10 h 102"/>
              <a:gd name="T2" fmla="*/ 25 w 63"/>
              <a:gd name="T3" fmla="*/ 10 h 102"/>
              <a:gd name="T4" fmla="*/ 18 w 63"/>
              <a:gd name="T5" fmla="*/ 10 h 102"/>
              <a:gd name="T6" fmla="*/ 12 w 63"/>
              <a:gd name="T7" fmla="*/ 11 h 102"/>
              <a:gd name="T8" fmla="*/ 12 w 63"/>
              <a:gd name="T9" fmla="*/ 53 h 102"/>
              <a:gd name="T10" fmla="*/ 15 w 63"/>
              <a:gd name="T11" fmla="*/ 53 h 102"/>
              <a:gd name="T12" fmla="*/ 18 w 63"/>
              <a:gd name="T13" fmla="*/ 53 h 102"/>
              <a:gd name="T14" fmla="*/ 21 w 63"/>
              <a:gd name="T15" fmla="*/ 53 h 102"/>
              <a:gd name="T16" fmla="*/ 24 w 63"/>
              <a:gd name="T17" fmla="*/ 53 h 102"/>
              <a:gd name="T18" fmla="*/ 33 w 63"/>
              <a:gd name="T19" fmla="*/ 52 h 102"/>
              <a:gd name="T20" fmla="*/ 42 w 63"/>
              <a:gd name="T21" fmla="*/ 49 h 102"/>
              <a:gd name="T22" fmla="*/ 48 w 63"/>
              <a:gd name="T23" fmla="*/ 42 h 102"/>
              <a:gd name="T24" fmla="*/ 51 w 63"/>
              <a:gd name="T25" fmla="*/ 31 h 102"/>
              <a:gd name="T26" fmla="*/ 48 w 63"/>
              <a:gd name="T27" fmla="*/ 21 h 102"/>
              <a:gd name="T28" fmla="*/ 43 w 63"/>
              <a:gd name="T29" fmla="*/ 14 h 102"/>
              <a:gd name="T30" fmla="*/ 34 w 63"/>
              <a:gd name="T31" fmla="*/ 11 h 102"/>
              <a:gd name="T32" fmla="*/ 25 w 63"/>
              <a:gd name="T33" fmla="*/ 10 h 102"/>
              <a:gd name="T34" fmla="*/ 0 w 63"/>
              <a:gd name="T35" fmla="*/ 2 h 102"/>
              <a:gd name="T36" fmla="*/ 0 w 63"/>
              <a:gd name="T37" fmla="*/ 2 h 102"/>
              <a:gd name="T38" fmla="*/ 12 w 63"/>
              <a:gd name="T39" fmla="*/ 0 h 102"/>
              <a:gd name="T40" fmla="*/ 25 w 63"/>
              <a:gd name="T41" fmla="*/ 0 h 102"/>
              <a:gd name="T42" fmla="*/ 38 w 63"/>
              <a:gd name="T43" fmla="*/ 1 h 102"/>
              <a:gd name="T44" fmla="*/ 51 w 63"/>
              <a:gd name="T45" fmla="*/ 6 h 102"/>
              <a:gd name="T46" fmla="*/ 60 w 63"/>
              <a:gd name="T47" fmla="*/ 15 h 102"/>
              <a:gd name="T48" fmla="*/ 63 w 63"/>
              <a:gd name="T49" fmla="*/ 31 h 102"/>
              <a:gd name="T50" fmla="*/ 60 w 63"/>
              <a:gd name="T51" fmla="*/ 46 h 102"/>
              <a:gd name="T52" fmla="*/ 51 w 63"/>
              <a:gd name="T53" fmla="*/ 56 h 102"/>
              <a:gd name="T54" fmla="*/ 39 w 63"/>
              <a:gd name="T55" fmla="*/ 62 h 102"/>
              <a:gd name="T56" fmla="*/ 24 w 63"/>
              <a:gd name="T57" fmla="*/ 64 h 102"/>
              <a:gd name="T58" fmla="*/ 22 w 63"/>
              <a:gd name="T59" fmla="*/ 64 h 102"/>
              <a:gd name="T60" fmla="*/ 18 w 63"/>
              <a:gd name="T61" fmla="*/ 64 h 102"/>
              <a:gd name="T62" fmla="*/ 15 w 63"/>
              <a:gd name="T63" fmla="*/ 64 h 102"/>
              <a:gd name="T64" fmla="*/ 12 w 63"/>
              <a:gd name="T65" fmla="*/ 63 h 102"/>
              <a:gd name="T66" fmla="*/ 12 w 63"/>
              <a:gd name="T67" fmla="*/ 102 h 102"/>
              <a:gd name="T68" fmla="*/ 0 w 63"/>
              <a:gd name="T69" fmla="*/ 102 h 102"/>
              <a:gd name="T70" fmla="*/ 0 w 63"/>
              <a:gd name="T71" fmla="*/ 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3" h="102">
                <a:moveTo>
                  <a:pt x="25" y="10"/>
                </a:moveTo>
                <a:lnTo>
                  <a:pt x="25" y="10"/>
                </a:lnTo>
                <a:cubicBezTo>
                  <a:pt x="23" y="10"/>
                  <a:pt x="20" y="10"/>
                  <a:pt x="18" y="10"/>
                </a:cubicBezTo>
                <a:cubicBezTo>
                  <a:pt x="16" y="10"/>
                  <a:pt x="14" y="10"/>
                  <a:pt x="12" y="11"/>
                </a:cubicBezTo>
                <a:lnTo>
                  <a:pt x="12" y="53"/>
                </a:lnTo>
                <a:cubicBezTo>
                  <a:pt x="13" y="53"/>
                  <a:pt x="14" y="53"/>
                  <a:pt x="15" y="53"/>
                </a:cubicBezTo>
                <a:cubicBezTo>
                  <a:pt x="16" y="53"/>
                  <a:pt x="17" y="53"/>
                  <a:pt x="18" y="53"/>
                </a:cubicBezTo>
                <a:cubicBezTo>
                  <a:pt x="19" y="53"/>
                  <a:pt x="20" y="53"/>
                  <a:pt x="21" y="53"/>
                </a:cubicBezTo>
                <a:lnTo>
                  <a:pt x="24" y="53"/>
                </a:lnTo>
                <a:cubicBezTo>
                  <a:pt x="27" y="53"/>
                  <a:pt x="30" y="53"/>
                  <a:pt x="33" y="52"/>
                </a:cubicBezTo>
                <a:cubicBezTo>
                  <a:pt x="37" y="52"/>
                  <a:pt x="39" y="50"/>
                  <a:pt x="42" y="49"/>
                </a:cubicBezTo>
                <a:cubicBezTo>
                  <a:pt x="45" y="47"/>
                  <a:pt x="47" y="45"/>
                  <a:pt x="48" y="42"/>
                </a:cubicBezTo>
                <a:cubicBezTo>
                  <a:pt x="50" y="39"/>
                  <a:pt x="51" y="35"/>
                  <a:pt x="51" y="31"/>
                </a:cubicBezTo>
                <a:cubicBezTo>
                  <a:pt x="51" y="27"/>
                  <a:pt x="50" y="23"/>
                  <a:pt x="48" y="21"/>
                </a:cubicBezTo>
                <a:cubicBezTo>
                  <a:pt x="47" y="18"/>
                  <a:pt x="45" y="16"/>
                  <a:pt x="43" y="14"/>
                </a:cubicBezTo>
                <a:cubicBezTo>
                  <a:pt x="40" y="13"/>
                  <a:pt x="37" y="12"/>
                  <a:pt x="34" y="11"/>
                </a:cubicBezTo>
                <a:cubicBezTo>
                  <a:pt x="31" y="10"/>
                  <a:pt x="28" y="10"/>
                  <a:pt x="25" y="10"/>
                </a:cubicBezTo>
                <a:close/>
                <a:moveTo>
                  <a:pt x="0" y="2"/>
                </a:moveTo>
                <a:lnTo>
                  <a:pt x="0" y="2"/>
                </a:lnTo>
                <a:cubicBezTo>
                  <a:pt x="4" y="1"/>
                  <a:pt x="8" y="0"/>
                  <a:pt x="12" y="0"/>
                </a:cubicBezTo>
                <a:cubicBezTo>
                  <a:pt x="16" y="0"/>
                  <a:pt x="21" y="0"/>
                  <a:pt x="25" y="0"/>
                </a:cubicBezTo>
                <a:cubicBezTo>
                  <a:pt x="29" y="0"/>
                  <a:pt x="34" y="0"/>
                  <a:pt x="38" y="1"/>
                </a:cubicBezTo>
                <a:cubicBezTo>
                  <a:pt x="43" y="2"/>
                  <a:pt x="47" y="3"/>
                  <a:pt x="51" y="6"/>
                </a:cubicBezTo>
                <a:cubicBezTo>
                  <a:pt x="54" y="8"/>
                  <a:pt x="57" y="11"/>
                  <a:pt x="60" y="15"/>
                </a:cubicBezTo>
                <a:cubicBezTo>
                  <a:pt x="62" y="19"/>
                  <a:pt x="63" y="24"/>
                  <a:pt x="63" y="31"/>
                </a:cubicBezTo>
                <a:cubicBezTo>
                  <a:pt x="63" y="37"/>
                  <a:pt x="62" y="42"/>
                  <a:pt x="60" y="46"/>
                </a:cubicBezTo>
                <a:cubicBezTo>
                  <a:pt x="58" y="50"/>
                  <a:pt x="55" y="54"/>
                  <a:pt x="51" y="56"/>
                </a:cubicBezTo>
                <a:cubicBezTo>
                  <a:pt x="48" y="59"/>
                  <a:pt x="43" y="61"/>
                  <a:pt x="39" y="62"/>
                </a:cubicBezTo>
                <a:cubicBezTo>
                  <a:pt x="34" y="63"/>
                  <a:pt x="29" y="64"/>
                  <a:pt x="24" y="64"/>
                </a:cubicBezTo>
                <a:lnTo>
                  <a:pt x="22" y="64"/>
                </a:lnTo>
                <a:cubicBezTo>
                  <a:pt x="21" y="64"/>
                  <a:pt x="20" y="64"/>
                  <a:pt x="18" y="64"/>
                </a:cubicBezTo>
                <a:cubicBezTo>
                  <a:pt x="17" y="64"/>
                  <a:pt x="16" y="64"/>
                  <a:pt x="15" y="64"/>
                </a:cubicBezTo>
                <a:cubicBezTo>
                  <a:pt x="14" y="63"/>
                  <a:pt x="13" y="63"/>
                  <a:pt x="12" y="63"/>
                </a:cubicBezTo>
                <a:lnTo>
                  <a:pt x="12" y="102"/>
                </a:lnTo>
                <a:lnTo>
                  <a:pt x="0" y="102"/>
                </a:lnTo>
                <a:lnTo>
                  <a:pt x="0" y="2"/>
                </a:lnTo>
                <a:close/>
              </a:path>
            </a:pathLst>
          </a:custGeom>
          <a:solidFill>
            <a:srgbClr val="1E5D2F"/>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140" name="Freeform 1940">
            <a:extLst>
              <a:ext uri="{FF2B5EF4-FFF2-40B4-BE49-F238E27FC236}">
                <a16:creationId xmlns:a16="http://schemas.microsoft.com/office/drawing/2014/main" id="{FF003B21-6E2C-49E9-87AC-D5E825BEE111}"/>
              </a:ext>
            </a:extLst>
          </p:cNvPr>
          <p:cNvSpPr>
            <a:spLocks noEditPoints="1"/>
          </p:cNvSpPr>
          <p:nvPr/>
        </p:nvSpPr>
        <p:spPr bwMode="auto">
          <a:xfrm>
            <a:off x="906463" y="623888"/>
            <a:ext cx="58737" cy="74612"/>
          </a:xfrm>
          <a:custGeom>
            <a:avLst/>
            <a:gdLst>
              <a:gd name="T0" fmla="*/ 12 w 82"/>
              <a:gd name="T1" fmla="*/ 52 h 104"/>
              <a:gd name="T2" fmla="*/ 12 w 82"/>
              <a:gd name="T3" fmla="*/ 52 h 104"/>
              <a:gd name="T4" fmla="*/ 14 w 82"/>
              <a:gd name="T5" fmla="*/ 68 h 104"/>
              <a:gd name="T6" fmla="*/ 19 w 82"/>
              <a:gd name="T7" fmla="*/ 81 h 104"/>
              <a:gd name="T8" fmla="*/ 28 w 82"/>
              <a:gd name="T9" fmla="*/ 90 h 104"/>
              <a:gd name="T10" fmla="*/ 41 w 82"/>
              <a:gd name="T11" fmla="*/ 94 h 104"/>
              <a:gd name="T12" fmla="*/ 62 w 82"/>
              <a:gd name="T13" fmla="*/ 83 h 104"/>
              <a:gd name="T14" fmla="*/ 69 w 82"/>
              <a:gd name="T15" fmla="*/ 52 h 104"/>
              <a:gd name="T16" fmla="*/ 68 w 82"/>
              <a:gd name="T17" fmla="*/ 36 h 104"/>
              <a:gd name="T18" fmla="*/ 62 w 82"/>
              <a:gd name="T19" fmla="*/ 23 h 104"/>
              <a:gd name="T20" fmla="*/ 53 w 82"/>
              <a:gd name="T21" fmla="*/ 14 h 104"/>
              <a:gd name="T22" fmla="*/ 41 w 82"/>
              <a:gd name="T23" fmla="*/ 11 h 104"/>
              <a:gd name="T24" fmla="*/ 20 w 82"/>
              <a:gd name="T25" fmla="*/ 21 h 104"/>
              <a:gd name="T26" fmla="*/ 12 w 82"/>
              <a:gd name="T27" fmla="*/ 52 h 104"/>
              <a:gd name="T28" fmla="*/ 0 w 82"/>
              <a:gd name="T29" fmla="*/ 52 h 104"/>
              <a:gd name="T30" fmla="*/ 0 w 82"/>
              <a:gd name="T31" fmla="*/ 52 h 104"/>
              <a:gd name="T32" fmla="*/ 10 w 82"/>
              <a:gd name="T33" fmla="*/ 13 h 104"/>
              <a:gd name="T34" fmla="*/ 41 w 82"/>
              <a:gd name="T35" fmla="*/ 0 h 104"/>
              <a:gd name="T36" fmla="*/ 59 w 82"/>
              <a:gd name="T37" fmla="*/ 4 h 104"/>
              <a:gd name="T38" fmla="*/ 72 w 82"/>
              <a:gd name="T39" fmla="*/ 14 h 104"/>
              <a:gd name="T40" fmla="*/ 79 w 82"/>
              <a:gd name="T41" fmla="*/ 31 h 104"/>
              <a:gd name="T42" fmla="*/ 82 w 82"/>
              <a:gd name="T43" fmla="*/ 52 h 104"/>
              <a:gd name="T44" fmla="*/ 71 w 82"/>
              <a:gd name="T45" fmla="*/ 91 h 104"/>
              <a:gd name="T46" fmla="*/ 41 w 82"/>
              <a:gd name="T47" fmla="*/ 104 h 104"/>
              <a:gd name="T48" fmla="*/ 22 w 82"/>
              <a:gd name="T49" fmla="*/ 101 h 104"/>
              <a:gd name="T50" fmla="*/ 10 w 82"/>
              <a:gd name="T51" fmla="*/ 90 h 104"/>
              <a:gd name="T52" fmla="*/ 2 w 82"/>
              <a:gd name="T53" fmla="*/ 74 h 104"/>
              <a:gd name="T54" fmla="*/ 0 w 82"/>
              <a:gd name="T55" fmla="*/ 52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2" h="104">
                <a:moveTo>
                  <a:pt x="12" y="52"/>
                </a:moveTo>
                <a:lnTo>
                  <a:pt x="12" y="52"/>
                </a:lnTo>
                <a:cubicBezTo>
                  <a:pt x="12" y="58"/>
                  <a:pt x="13" y="63"/>
                  <a:pt x="14" y="68"/>
                </a:cubicBezTo>
                <a:cubicBezTo>
                  <a:pt x="15" y="73"/>
                  <a:pt x="17" y="77"/>
                  <a:pt x="19" y="81"/>
                </a:cubicBezTo>
                <a:cubicBezTo>
                  <a:pt x="21" y="85"/>
                  <a:pt x="24" y="88"/>
                  <a:pt x="28" y="90"/>
                </a:cubicBezTo>
                <a:cubicBezTo>
                  <a:pt x="31" y="92"/>
                  <a:pt x="36" y="94"/>
                  <a:pt x="41" y="94"/>
                </a:cubicBezTo>
                <a:cubicBezTo>
                  <a:pt x="50" y="94"/>
                  <a:pt x="57" y="90"/>
                  <a:pt x="62" y="83"/>
                </a:cubicBezTo>
                <a:cubicBezTo>
                  <a:pt x="67" y="77"/>
                  <a:pt x="69" y="66"/>
                  <a:pt x="69" y="52"/>
                </a:cubicBezTo>
                <a:cubicBezTo>
                  <a:pt x="69" y="47"/>
                  <a:pt x="69" y="41"/>
                  <a:pt x="68" y="36"/>
                </a:cubicBezTo>
                <a:cubicBezTo>
                  <a:pt x="66" y="31"/>
                  <a:pt x="65" y="27"/>
                  <a:pt x="62" y="23"/>
                </a:cubicBezTo>
                <a:cubicBezTo>
                  <a:pt x="60" y="19"/>
                  <a:pt x="57" y="16"/>
                  <a:pt x="53" y="14"/>
                </a:cubicBezTo>
                <a:cubicBezTo>
                  <a:pt x="50" y="12"/>
                  <a:pt x="46" y="11"/>
                  <a:pt x="41" y="11"/>
                </a:cubicBezTo>
                <a:cubicBezTo>
                  <a:pt x="32" y="11"/>
                  <a:pt x="25" y="14"/>
                  <a:pt x="20" y="21"/>
                </a:cubicBezTo>
                <a:cubicBezTo>
                  <a:pt x="15" y="28"/>
                  <a:pt x="12" y="38"/>
                  <a:pt x="12" y="52"/>
                </a:cubicBezTo>
                <a:close/>
                <a:moveTo>
                  <a:pt x="0" y="52"/>
                </a:moveTo>
                <a:lnTo>
                  <a:pt x="0" y="52"/>
                </a:lnTo>
                <a:cubicBezTo>
                  <a:pt x="0" y="35"/>
                  <a:pt x="3" y="22"/>
                  <a:pt x="10" y="13"/>
                </a:cubicBezTo>
                <a:cubicBezTo>
                  <a:pt x="17" y="4"/>
                  <a:pt x="27" y="0"/>
                  <a:pt x="41" y="0"/>
                </a:cubicBezTo>
                <a:cubicBezTo>
                  <a:pt x="48" y="0"/>
                  <a:pt x="54" y="1"/>
                  <a:pt x="59" y="4"/>
                </a:cubicBezTo>
                <a:cubicBezTo>
                  <a:pt x="64" y="6"/>
                  <a:pt x="68" y="10"/>
                  <a:pt x="72" y="14"/>
                </a:cubicBezTo>
                <a:cubicBezTo>
                  <a:pt x="75" y="19"/>
                  <a:pt x="78" y="24"/>
                  <a:pt x="79" y="31"/>
                </a:cubicBezTo>
                <a:cubicBezTo>
                  <a:pt x="81" y="37"/>
                  <a:pt x="82" y="44"/>
                  <a:pt x="82" y="52"/>
                </a:cubicBezTo>
                <a:cubicBezTo>
                  <a:pt x="82" y="69"/>
                  <a:pt x="78" y="82"/>
                  <a:pt x="71" y="91"/>
                </a:cubicBezTo>
                <a:cubicBezTo>
                  <a:pt x="64" y="100"/>
                  <a:pt x="54" y="104"/>
                  <a:pt x="41" y="104"/>
                </a:cubicBezTo>
                <a:cubicBezTo>
                  <a:pt x="34" y="104"/>
                  <a:pt x="27" y="103"/>
                  <a:pt x="22" y="101"/>
                </a:cubicBezTo>
                <a:cubicBezTo>
                  <a:pt x="17" y="98"/>
                  <a:pt x="13" y="95"/>
                  <a:pt x="10" y="90"/>
                </a:cubicBezTo>
                <a:cubicBezTo>
                  <a:pt x="6" y="85"/>
                  <a:pt x="4" y="80"/>
                  <a:pt x="2" y="74"/>
                </a:cubicBezTo>
                <a:cubicBezTo>
                  <a:pt x="0" y="67"/>
                  <a:pt x="0" y="60"/>
                  <a:pt x="0" y="52"/>
                </a:cubicBezTo>
                <a:close/>
              </a:path>
            </a:pathLst>
          </a:custGeom>
          <a:solidFill>
            <a:srgbClr val="1E5D2F"/>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141" name="Freeform 1941">
            <a:extLst>
              <a:ext uri="{FF2B5EF4-FFF2-40B4-BE49-F238E27FC236}">
                <a16:creationId xmlns:a16="http://schemas.microsoft.com/office/drawing/2014/main" id="{6D997192-3F98-4098-85B5-7BC76F864CE7}"/>
              </a:ext>
            </a:extLst>
          </p:cNvPr>
          <p:cNvSpPr>
            <a:spLocks/>
          </p:cNvSpPr>
          <p:nvPr/>
        </p:nvSpPr>
        <p:spPr bwMode="auto">
          <a:xfrm>
            <a:off x="977900" y="623888"/>
            <a:ext cx="49213" cy="74612"/>
          </a:xfrm>
          <a:custGeom>
            <a:avLst/>
            <a:gdLst>
              <a:gd name="T0" fmla="*/ 69 w 69"/>
              <a:gd name="T1" fmla="*/ 98 h 104"/>
              <a:gd name="T2" fmla="*/ 69 w 69"/>
              <a:gd name="T3" fmla="*/ 98 h 104"/>
              <a:gd name="T4" fmla="*/ 58 w 69"/>
              <a:gd name="T5" fmla="*/ 103 h 104"/>
              <a:gd name="T6" fmla="*/ 44 w 69"/>
              <a:gd name="T7" fmla="*/ 104 h 104"/>
              <a:gd name="T8" fmla="*/ 27 w 69"/>
              <a:gd name="T9" fmla="*/ 101 h 104"/>
              <a:gd name="T10" fmla="*/ 13 w 69"/>
              <a:gd name="T11" fmla="*/ 92 h 104"/>
              <a:gd name="T12" fmla="*/ 4 w 69"/>
              <a:gd name="T13" fmla="*/ 76 h 104"/>
              <a:gd name="T14" fmla="*/ 0 w 69"/>
              <a:gd name="T15" fmla="*/ 52 h 104"/>
              <a:gd name="T16" fmla="*/ 4 w 69"/>
              <a:gd name="T17" fmla="*/ 28 h 104"/>
              <a:gd name="T18" fmla="*/ 14 w 69"/>
              <a:gd name="T19" fmla="*/ 12 h 104"/>
              <a:gd name="T20" fmla="*/ 28 w 69"/>
              <a:gd name="T21" fmla="*/ 3 h 104"/>
              <a:gd name="T22" fmla="*/ 44 w 69"/>
              <a:gd name="T23" fmla="*/ 0 h 104"/>
              <a:gd name="T24" fmla="*/ 58 w 69"/>
              <a:gd name="T25" fmla="*/ 1 h 104"/>
              <a:gd name="T26" fmla="*/ 67 w 69"/>
              <a:gd name="T27" fmla="*/ 3 h 104"/>
              <a:gd name="T28" fmla="*/ 65 w 69"/>
              <a:gd name="T29" fmla="*/ 14 h 104"/>
              <a:gd name="T30" fmla="*/ 45 w 69"/>
              <a:gd name="T31" fmla="*/ 11 h 104"/>
              <a:gd name="T32" fmla="*/ 33 w 69"/>
              <a:gd name="T33" fmla="*/ 13 h 104"/>
              <a:gd name="T34" fmla="*/ 23 w 69"/>
              <a:gd name="T35" fmla="*/ 20 h 104"/>
              <a:gd name="T36" fmla="*/ 16 w 69"/>
              <a:gd name="T37" fmla="*/ 33 h 104"/>
              <a:gd name="T38" fmla="*/ 13 w 69"/>
              <a:gd name="T39" fmla="*/ 52 h 104"/>
              <a:gd name="T40" fmla="*/ 15 w 69"/>
              <a:gd name="T41" fmla="*/ 70 h 104"/>
              <a:gd name="T42" fmla="*/ 23 w 69"/>
              <a:gd name="T43" fmla="*/ 83 h 104"/>
              <a:gd name="T44" fmla="*/ 33 w 69"/>
              <a:gd name="T45" fmla="*/ 91 h 104"/>
              <a:gd name="T46" fmla="*/ 47 w 69"/>
              <a:gd name="T47" fmla="*/ 94 h 104"/>
              <a:gd name="T48" fmla="*/ 58 w 69"/>
              <a:gd name="T49" fmla="*/ 92 h 104"/>
              <a:gd name="T50" fmla="*/ 66 w 69"/>
              <a:gd name="T51" fmla="*/ 89 h 104"/>
              <a:gd name="T52" fmla="*/ 69 w 69"/>
              <a:gd name="T53" fmla="*/ 98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9" h="104">
                <a:moveTo>
                  <a:pt x="69" y="98"/>
                </a:moveTo>
                <a:lnTo>
                  <a:pt x="69" y="98"/>
                </a:lnTo>
                <a:cubicBezTo>
                  <a:pt x="66" y="101"/>
                  <a:pt x="62" y="102"/>
                  <a:pt x="58" y="103"/>
                </a:cubicBezTo>
                <a:cubicBezTo>
                  <a:pt x="54" y="104"/>
                  <a:pt x="49" y="104"/>
                  <a:pt x="44" y="104"/>
                </a:cubicBezTo>
                <a:cubicBezTo>
                  <a:pt x="38" y="104"/>
                  <a:pt x="32" y="103"/>
                  <a:pt x="27" y="101"/>
                </a:cubicBezTo>
                <a:cubicBezTo>
                  <a:pt x="22" y="99"/>
                  <a:pt x="17" y="96"/>
                  <a:pt x="13" y="92"/>
                </a:cubicBezTo>
                <a:cubicBezTo>
                  <a:pt x="9" y="88"/>
                  <a:pt x="6" y="82"/>
                  <a:pt x="4" y="76"/>
                </a:cubicBezTo>
                <a:cubicBezTo>
                  <a:pt x="1" y="69"/>
                  <a:pt x="0" y="61"/>
                  <a:pt x="0" y="52"/>
                </a:cubicBezTo>
                <a:cubicBezTo>
                  <a:pt x="0" y="43"/>
                  <a:pt x="1" y="35"/>
                  <a:pt x="4" y="28"/>
                </a:cubicBezTo>
                <a:cubicBezTo>
                  <a:pt x="7" y="22"/>
                  <a:pt x="10" y="16"/>
                  <a:pt x="14" y="12"/>
                </a:cubicBezTo>
                <a:cubicBezTo>
                  <a:pt x="18" y="8"/>
                  <a:pt x="23" y="5"/>
                  <a:pt x="28" y="3"/>
                </a:cubicBezTo>
                <a:cubicBezTo>
                  <a:pt x="33" y="1"/>
                  <a:pt x="39" y="0"/>
                  <a:pt x="44" y="0"/>
                </a:cubicBezTo>
                <a:cubicBezTo>
                  <a:pt x="50" y="0"/>
                  <a:pt x="54" y="0"/>
                  <a:pt x="58" y="1"/>
                </a:cubicBezTo>
                <a:cubicBezTo>
                  <a:pt x="62" y="2"/>
                  <a:pt x="65" y="2"/>
                  <a:pt x="67" y="3"/>
                </a:cubicBezTo>
                <a:lnTo>
                  <a:pt x="65" y="14"/>
                </a:lnTo>
                <a:cubicBezTo>
                  <a:pt x="60" y="12"/>
                  <a:pt x="53" y="11"/>
                  <a:pt x="45" y="11"/>
                </a:cubicBezTo>
                <a:cubicBezTo>
                  <a:pt x="41" y="11"/>
                  <a:pt x="37" y="11"/>
                  <a:pt x="33" y="13"/>
                </a:cubicBezTo>
                <a:cubicBezTo>
                  <a:pt x="29" y="14"/>
                  <a:pt x="26" y="17"/>
                  <a:pt x="23" y="20"/>
                </a:cubicBezTo>
                <a:cubicBezTo>
                  <a:pt x="20" y="23"/>
                  <a:pt x="17" y="27"/>
                  <a:pt x="16" y="33"/>
                </a:cubicBezTo>
                <a:cubicBezTo>
                  <a:pt x="14" y="38"/>
                  <a:pt x="13" y="44"/>
                  <a:pt x="13" y="52"/>
                </a:cubicBezTo>
                <a:cubicBezTo>
                  <a:pt x="13" y="59"/>
                  <a:pt x="14" y="65"/>
                  <a:pt x="15" y="70"/>
                </a:cubicBezTo>
                <a:cubicBezTo>
                  <a:pt x="17" y="75"/>
                  <a:pt x="20" y="80"/>
                  <a:pt x="23" y="83"/>
                </a:cubicBezTo>
                <a:cubicBezTo>
                  <a:pt x="26" y="87"/>
                  <a:pt x="29" y="89"/>
                  <a:pt x="33" y="91"/>
                </a:cubicBezTo>
                <a:cubicBezTo>
                  <a:pt x="37" y="93"/>
                  <a:pt x="42" y="94"/>
                  <a:pt x="47" y="94"/>
                </a:cubicBezTo>
                <a:cubicBezTo>
                  <a:pt x="51" y="94"/>
                  <a:pt x="55" y="93"/>
                  <a:pt x="58" y="92"/>
                </a:cubicBezTo>
                <a:cubicBezTo>
                  <a:pt x="61" y="91"/>
                  <a:pt x="64" y="90"/>
                  <a:pt x="66" y="89"/>
                </a:cubicBezTo>
                <a:lnTo>
                  <a:pt x="69" y="98"/>
                </a:lnTo>
                <a:close/>
              </a:path>
            </a:pathLst>
          </a:custGeom>
          <a:solidFill>
            <a:srgbClr val="1E5D2F"/>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142" name="Freeform 1942">
            <a:extLst>
              <a:ext uri="{FF2B5EF4-FFF2-40B4-BE49-F238E27FC236}">
                <a16:creationId xmlns:a16="http://schemas.microsoft.com/office/drawing/2014/main" id="{858D722B-4CA8-4A12-A60E-703D1E67B350}"/>
              </a:ext>
            </a:extLst>
          </p:cNvPr>
          <p:cNvSpPr>
            <a:spLocks/>
          </p:cNvSpPr>
          <p:nvPr/>
        </p:nvSpPr>
        <p:spPr bwMode="auto">
          <a:xfrm>
            <a:off x="1035050" y="623888"/>
            <a:ext cx="49213" cy="74612"/>
          </a:xfrm>
          <a:custGeom>
            <a:avLst/>
            <a:gdLst>
              <a:gd name="T0" fmla="*/ 69 w 69"/>
              <a:gd name="T1" fmla="*/ 98 h 104"/>
              <a:gd name="T2" fmla="*/ 69 w 69"/>
              <a:gd name="T3" fmla="*/ 98 h 104"/>
              <a:gd name="T4" fmla="*/ 58 w 69"/>
              <a:gd name="T5" fmla="*/ 103 h 104"/>
              <a:gd name="T6" fmla="*/ 44 w 69"/>
              <a:gd name="T7" fmla="*/ 104 h 104"/>
              <a:gd name="T8" fmla="*/ 27 w 69"/>
              <a:gd name="T9" fmla="*/ 101 h 104"/>
              <a:gd name="T10" fmla="*/ 13 w 69"/>
              <a:gd name="T11" fmla="*/ 92 h 104"/>
              <a:gd name="T12" fmla="*/ 3 w 69"/>
              <a:gd name="T13" fmla="*/ 76 h 104"/>
              <a:gd name="T14" fmla="*/ 0 w 69"/>
              <a:gd name="T15" fmla="*/ 52 h 104"/>
              <a:gd name="T16" fmla="*/ 4 w 69"/>
              <a:gd name="T17" fmla="*/ 28 h 104"/>
              <a:gd name="T18" fmla="*/ 14 w 69"/>
              <a:gd name="T19" fmla="*/ 12 h 104"/>
              <a:gd name="T20" fmla="*/ 28 w 69"/>
              <a:gd name="T21" fmla="*/ 3 h 104"/>
              <a:gd name="T22" fmla="*/ 44 w 69"/>
              <a:gd name="T23" fmla="*/ 0 h 104"/>
              <a:gd name="T24" fmla="*/ 58 w 69"/>
              <a:gd name="T25" fmla="*/ 1 h 104"/>
              <a:gd name="T26" fmla="*/ 67 w 69"/>
              <a:gd name="T27" fmla="*/ 3 h 104"/>
              <a:gd name="T28" fmla="*/ 64 w 69"/>
              <a:gd name="T29" fmla="*/ 14 h 104"/>
              <a:gd name="T30" fmla="*/ 45 w 69"/>
              <a:gd name="T31" fmla="*/ 11 h 104"/>
              <a:gd name="T32" fmla="*/ 33 w 69"/>
              <a:gd name="T33" fmla="*/ 13 h 104"/>
              <a:gd name="T34" fmla="*/ 23 w 69"/>
              <a:gd name="T35" fmla="*/ 20 h 104"/>
              <a:gd name="T36" fmla="*/ 15 w 69"/>
              <a:gd name="T37" fmla="*/ 33 h 104"/>
              <a:gd name="T38" fmla="*/ 13 w 69"/>
              <a:gd name="T39" fmla="*/ 52 h 104"/>
              <a:gd name="T40" fmla="*/ 15 w 69"/>
              <a:gd name="T41" fmla="*/ 70 h 104"/>
              <a:gd name="T42" fmla="*/ 22 w 69"/>
              <a:gd name="T43" fmla="*/ 83 h 104"/>
              <a:gd name="T44" fmla="*/ 33 w 69"/>
              <a:gd name="T45" fmla="*/ 91 h 104"/>
              <a:gd name="T46" fmla="*/ 46 w 69"/>
              <a:gd name="T47" fmla="*/ 94 h 104"/>
              <a:gd name="T48" fmla="*/ 58 w 69"/>
              <a:gd name="T49" fmla="*/ 92 h 104"/>
              <a:gd name="T50" fmla="*/ 66 w 69"/>
              <a:gd name="T51" fmla="*/ 89 h 104"/>
              <a:gd name="T52" fmla="*/ 69 w 69"/>
              <a:gd name="T53" fmla="*/ 98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9" h="104">
                <a:moveTo>
                  <a:pt x="69" y="98"/>
                </a:moveTo>
                <a:lnTo>
                  <a:pt x="69" y="98"/>
                </a:lnTo>
                <a:cubicBezTo>
                  <a:pt x="66" y="101"/>
                  <a:pt x="62" y="102"/>
                  <a:pt x="58" y="103"/>
                </a:cubicBezTo>
                <a:cubicBezTo>
                  <a:pt x="53" y="104"/>
                  <a:pt x="49" y="104"/>
                  <a:pt x="44" y="104"/>
                </a:cubicBezTo>
                <a:cubicBezTo>
                  <a:pt x="37" y="104"/>
                  <a:pt x="32" y="103"/>
                  <a:pt x="27" y="101"/>
                </a:cubicBezTo>
                <a:cubicBezTo>
                  <a:pt x="21" y="99"/>
                  <a:pt x="17" y="96"/>
                  <a:pt x="13" y="92"/>
                </a:cubicBezTo>
                <a:cubicBezTo>
                  <a:pt x="9" y="88"/>
                  <a:pt x="6" y="82"/>
                  <a:pt x="3" y="76"/>
                </a:cubicBezTo>
                <a:cubicBezTo>
                  <a:pt x="1" y="69"/>
                  <a:pt x="0" y="61"/>
                  <a:pt x="0" y="52"/>
                </a:cubicBezTo>
                <a:cubicBezTo>
                  <a:pt x="0" y="43"/>
                  <a:pt x="1" y="35"/>
                  <a:pt x="4" y="28"/>
                </a:cubicBezTo>
                <a:cubicBezTo>
                  <a:pt x="6" y="22"/>
                  <a:pt x="10" y="16"/>
                  <a:pt x="14" y="12"/>
                </a:cubicBezTo>
                <a:cubicBezTo>
                  <a:pt x="18" y="8"/>
                  <a:pt x="23" y="5"/>
                  <a:pt x="28" y="3"/>
                </a:cubicBezTo>
                <a:cubicBezTo>
                  <a:pt x="33" y="1"/>
                  <a:pt x="38" y="0"/>
                  <a:pt x="44" y="0"/>
                </a:cubicBezTo>
                <a:cubicBezTo>
                  <a:pt x="49" y="0"/>
                  <a:pt x="54" y="0"/>
                  <a:pt x="58" y="1"/>
                </a:cubicBezTo>
                <a:cubicBezTo>
                  <a:pt x="61" y="2"/>
                  <a:pt x="65" y="2"/>
                  <a:pt x="67" y="3"/>
                </a:cubicBezTo>
                <a:lnTo>
                  <a:pt x="64" y="14"/>
                </a:lnTo>
                <a:cubicBezTo>
                  <a:pt x="60" y="12"/>
                  <a:pt x="53" y="11"/>
                  <a:pt x="45" y="11"/>
                </a:cubicBezTo>
                <a:cubicBezTo>
                  <a:pt x="41" y="11"/>
                  <a:pt x="37" y="11"/>
                  <a:pt x="33" y="13"/>
                </a:cubicBezTo>
                <a:cubicBezTo>
                  <a:pt x="29" y="14"/>
                  <a:pt x="26" y="17"/>
                  <a:pt x="23" y="20"/>
                </a:cubicBezTo>
                <a:cubicBezTo>
                  <a:pt x="20" y="23"/>
                  <a:pt x="17" y="27"/>
                  <a:pt x="15" y="33"/>
                </a:cubicBezTo>
                <a:cubicBezTo>
                  <a:pt x="13" y="38"/>
                  <a:pt x="13" y="44"/>
                  <a:pt x="13" y="52"/>
                </a:cubicBezTo>
                <a:cubicBezTo>
                  <a:pt x="13" y="59"/>
                  <a:pt x="13" y="65"/>
                  <a:pt x="15" y="70"/>
                </a:cubicBezTo>
                <a:cubicBezTo>
                  <a:pt x="17" y="75"/>
                  <a:pt x="19" y="80"/>
                  <a:pt x="22" y="83"/>
                </a:cubicBezTo>
                <a:cubicBezTo>
                  <a:pt x="25" y="87"/>
                  <a:pt x="29" y="89"/>
                  <a:pt x="33" y="91"/>
                </a:cubicBezTo>
                <a:cubicBezTo>
                  <a:pt x="37" y="93"/>
                  <a:pt x="41" y="94"/>
                  <a:pt x="46" y="94"/>
                </a:cubicBezTo>
                <a:cubicBezTo>
                  <a:pt x="51" y="94"/>
                  <a:pt x="54" y="93"/>
                  <a:pt x="58" y="92"/>
                </a:cubicBezTo>
                <a:cubicBezTo>
                  <a:pt x="61" y="91"/>
                  <a:pt x="64" y="90"/>
                  <a:pt x="66" y="89"/>
                </a:cubicBezTo>
                <a:lnTo>
                  <a:pt x="69" y="98"/>
                </a:lnTo>
                <a:close/>
              </a:path>
            </a:pathLst>
          </a:custGeom>
          <a:solidFill>
            <a:srgbClr val="1E5D2F"/>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143" name="Freeform 1943">
            <a:extLst>
              <a:ext uri="{FF2B5EF4-FFF2-40B4-BE49-F238E27FC236}">
                <a16:creationId xmlns:a16="http://schemas.microsoft.com/office/drawing/2014/main" id="{3CB6EA83-423F-4B08-90F3-208B50095187}"/>
              </a:ext>
            </a:extLst>
          </p:cNvPr>
          <p:cNvSpPr>
            <a:spLocks/>
          </p:cNvSpPr>
          <p:nvPr/>
        </p:nvSpPr>
        <p:spPr bwMode="auto">
          <a:xfrm>
            <a:off x="1098550" y="625475"/>
            <a:ext cx="52388" cy="73025"/>
          </a:xfrm>
          <a:custGeom>
            <a:avLst/>
            <a:gdLst>
              <a:gd name="T0" fmla="*/ 61 w 73"/>
              <a:gd name="T1" fmla="*/ 32 h 101"/>
              <a:gd name="T2" fmla="*/ 61 w 73"/>
              <a:gd name="T3" fmla="*/ 32 h 101"/>
              <a:gd name="T4" fmla="*/ 62 w 73"/>
              <a:gd name="T5" fmla="*/ 21 h 101"/>
              <a:gd name="T6" fmla="*/ 61 w 73"/>
              <a:gd name="T7" fmla="*/ 21 h 101"/>
              <a:gd name="T8" fmla="*/ 55 w 73"/>
              <a:gd name="T9" fmla="*/ 33 h 101"/>
              <a:gd name="T10" fmla="*/ 7 w 73"/>
              <a:gd name="T11" fmla="*/ 101 h 101"/>
              <a:gd name="T12" fmla="*/ 0 w 73"/>
              <a:gd name="T13" fmla="*/ 101 h 101"/>
              <a:gd name="T14" fmla="*/ 0 w 73"/>
              <a:gd name="T15" fmla="*/ 0 h 101"/>
              <a:gd name="T16" fmla="*/ 11 w 73"/>
              <a:gd name="T17" fmla="*/ 0 h 101"/>
              <a:gd name="T18" fmla="*/ 11 w 73"/>
              <a:gd name="T19" fmla="*/ 69 h 101"/>
              <a:gd name="T20" fmla="*/ 10 w 73"/>
              <a:gd name="T21" fmla="*/ 80 h 101"/>
              <a:gd name="T22" fmla="*/ 11 w 73"/>
              <a:gd name="T23" fmla="*/ 80 h 101"/>
              <a:gd name="T24" fmla="*/ 17 w 73"/>
              <a:gd name="T25" fmla="*/ 68 h 101"/>
              <a:gd name="T26" fmla="*/ 66 w 73"/>
              <a:gd name="T27" fmla="*/ 0 h 101"/>
              <a:gd name="T28" fmla="*/ 73 w 73"/>
              <a:gd name="T29" fmla="*/ 0 h 101"/>
              <a:gd name="T30" fmla="*/ 73 w 73"/>
              <a:gd name="T31" fmla="*/ 101 h 101"/>
              <a:gd name="T32" fmla="*/ 61 w 73"/>
              <a:gd name="T33" fmla="*/ 101 h 101"/>
              <a:gd name="T34" fmla="*/ 61 w 73"/>
              <a:gd name="T35" fmla="*/ 32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101">
                <a:moveTo>
                  <a:pt x="61" y="32"/>
                </a:moveTo>
                <a:lnTo>
                  <a:pt x="61" y="32"/>
                </a:lnTo>
                <a:lnTo>
                  <a:pt x="62" y="21"/>
                </a:lnTo>
                <a:lnTo>
                  <a:pt x="61" y="21"/>
                </a:lnTo>
                <a:lnTo>
                  <a:pt x="55" y="33"/>
                </a:lnTo>
                <a:lnTo>
                  <a:pt x="7" y="101"/>
                </a:lnTo>
                <a:lnTo>
                  <a:pt x="0" y="101"/>
                </a:lnTo>
                <a:lnTo>
                  <a:pt x="0" y="0"/>
                </a:lnTo>
                <a:lnTo>
                  <a:pt x="11" y="0"/>
                </a:lnTo>
                <a:lnTo>
                  <a:pt x="11" y="69"/>
                </a:lnTo>
                <a:lnTo>
                  <a:pt x="10" y="80"/>
                </a:lnTo>
                <a:lnTo>
                  <a:pt x="11" y="80"/>
                </a:lnTo>
                <a:lnTo>
                  <a:pt x="17" y="68"/>
                </a:lnTo>
                <a:lnTo>
                  <a:pt x="66" y="0"/>
                </a:lnTo>
                <a:lnTo>
                  <a:pt x="73" y="0"/>
                </a:lnTo>
                <a:lnTo>
                  <a:pt x="73" y="101"/>
                </a:lnTo>
                <a:lnTo>
                  <a:pt x="61" y="101"/>
                </a:lnTo>
                <a:lnTo>
                  <a:pt x="61" y="32"/>
                </a:lnTo>
                <a:close/>
              </a:path>
            </a:pathLst>
          </a:custGeom>
          <a:solidFill>
            <a:srgbClr val="1E5D2F"/>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144" name="Freeform 1944">
            <a:extLst>
              <a:ext uri="{FF2B5EF4-FFF2-40B4-BE49-F238E27FC236}">
                <a16:creationId xmlns:a16="http://schemas.microsoft.com/office/drawing/2014/main" id="{0C1982A1-5575-4485-931D-AB02FFB6D0AD}"/>
              </a:ext>
            </a:extLst>
          </p:cNvPr>
          <p:cNvSpPr>
            <a:spLocks noEditPoints="1"/>
          </p:cNvSpPr>
          <p:nvPr/>
        </p:nvSpPr>
        <p:spPr bwMode="auto">
          <a:xfrm>
            <a:off x="1169988" y="608013"/>
            <a:ext cx="52387" cy="90487"/>
          </a:xfrm>
          <a:custGeom>
            <a:avLst/>
            <a:gdLst>
              <a:gd name="T0" fmla="*/ 25 w 73"/>
              <a:gd name="T1" fmla="*/ 0 h 126"/>
              <a:gd name="T2" fmla="*/ 25 w 73"/>
              <a:gd name="T3" fmla="*/ 0 h 126"/>
              <a:gd name="T4" fmla="*/ 29 w 73"/>
              <a:gd name="T5" fmla="*/ 8 h 126"/>
              <a:gd name="T6" fmla="*/ 38 w 73"/>
              <a:gd name="T7" fmla="*/ 11 h 126"/>
              <a:gd name="T8" fmla="*/ 47 w 73"/>
              <a:gd name="T9" fmla="*/ 8 h 126"/>
              <a:gd name="T10" fmla="*/ 51 w 73"/>
              <a:gd name="T11" fmla="*/ 0 h 126"/>
              <a:gd name="T12" fmla="*/ 61 w 73"/>
              <a:gd name="T13" fmla="*/ 3 h 126"/>
              <a:gd name="T14" fmla="*/ 54 w 73"/>
              <a:gd name="T15" fmla="*/ 15 h 126"/>
              <a:gd name="T16" fmla="*/ 38 w 73"/>
              <a:gd name="T17" fmla="*/ 20 h 126"/>
              <a:gd name="T18" fmla="*/ 21 w 73"/>
              <a:gd name="T19" fmla="*/ 16 h 126"/>
              <a:gd name="T20" fmla="*/ 13 w 73"/>
              <a:gd name="T21" fmla="*/ 3 h 126"/>
              <a:gd name="T22" fmla="*/ 25 w 73"/>
              <a:gd name="T23" fmla="*/ 0 h 126"/>
              <a:gd name="T24" fmla="*/ 61 w 73"/>
              <a:gd name="T25" fmla="*/ 57 h 126"/>
              <a:gd name="T26" fmla="*/ 61 w 73"/>
              <a:gd name="T27" fmla="*/ 57 h 126"/>
              <a:gd name="T28" fmla="*/ 62 w 73"/>
              <a:gd name="T29" fmla="*/ 46 h 126"/>
              <a:gd name="T30" fmla="*/ 62 w 73"/>
              <a:gd name="T31" fmla="*/ 46 h 126"/>
              <a:gd name="T32" fmla="*/ 56 w 73"/>
              <a:gd name="T33" fmla="*/ 58 h 126"/>
              <a:gd name="T34" fmla="*/ 7 w 73"/>
              <a:gd name="T35" fmla="*/ 126 h 126"/>
              <a:gd name="T36" fmla="*/ 0 w 73"/>
              <a:gd name="T37" fmla="*/ 126 h 126"/>
              <a:gd name="T38" fmla="*/ 0 w 73"/>
              <a:gd name="T39" fmla="*/ 25 h 126"/>
              <a:gd name="T40" fmla="*/ 12 w 73"/>
              <a:gd name="T41" fmla="*/ 25 h 126"/>
              <a:gd name="T42" fmla="*/ 12 w 73"/>
              <a:gd name="T43" fmla="*/ 94 h 126"/>
              <a:gd name="T44" fmla="*/ 11 w 73"/>
              <a:gd name="T45" fmla="*/ 105 h 126"/>
              <a:gd name="T46" fmla="*/ 11 w 73"/>
              <a:gd name="T47" fmla="*/ 105 h 126"/>
              <a:gd name="T48" fmla="*/ 18 w 73"/>
              <a:gd name="T49" fmla="*/ 93 h 126"/>
              <a:gd name="T50" fmla="*/ 66 w 73"/>
              <a:gd name="T51" fmla="*/ 25 h 126"/>
              <a:gd name="T52" fmla="*/ 73 w 73"/>
              <a:gd name="T53" fmla="*/ 25 h 126"/>
              <a:gd name="T54" fmla="*/ 73 w 73"/>
              <a:gd name="T55" fmla="*/ 126 h 126"/>
              <a:gd name="T56" fmla="*/ 61 w 73"/>
              <a:gd name="T57" fmla="*/ 126 h 126"/>
              <a:gd name="T58" fmla="*/ 61 w 73"/>
              <a:gd name="T59" fmla="*/ 57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3" h="126">
                <a:moveTo>
                  <a:pt x="25" y="0"/>
                </a:moveTo>
                <a:lnTo>
                  <a:pt x="25" y="0"/>
                </a:lnTo>
                <a:cubicBezTo>
                  <a:pt x="25" y="4"/>
                  <a:pt x="26" y="7"/>
                  <a:pt x="29" y="8"/>
                </a:cubicBezTo>
                <a:cubicBezTo>
                  <a:pt x="31" y="10"/>
                  <a:pt x="34" y="11"/>
                  <a:pt x="38" y="11"/>
                </a:cubicBezTo>
                <a:cubicBezTo>
                  <a:pt x="42" y="11"/>
                  <a:pt x="45" y="10"/>
                  <a:pt x="47" y="8"/>
                </a:cubicBezTo>
                <a:cubicBezTo>
                  <a:pt x="49" y="7"/>
                  <a:pt x="51" y="4"/>
                  <a:pt x="51" y="0"/>
                </a:cubicBezTo>
                <a:lnTo>
                  <a:pt x="61" y="3"/>
                </a:lnTo>
                <a:cubicBezTo>
                  <a:pt x="60" y="8"/>
                  <a:pt x="58" y="12"/>
                  <a:pt x="54" y="15"/>
                </a:cubicBezTo>
                <a:cubicBezTo>
                  <a:pt x="50" y="18"/>
                  <a:pt x="45" y="20"/>
                  <a:pt x="38" y="20"/>
                </a:cubicBezTo>
                <a:cubicBezTo>
                  <a:pt x="31" y="20"/>
                  <a:pt x="25" y="18"/>
                  <a:pt x="21" y="16"/>
                </a:cubicBezTo>
                <a:cubicBezTo>
                  <a:pt x="17" y="13"/>
                  <a:pt x="14" y="9"/>
                  <a:pt x="13" y="3"/>
                </a:cubicBezTo>
                <a:lnTo>
                  <a:pt x="25" y="0"/>
                </a:lnTo>
                <a:close/>
                <a:moveTo>
                  <a:pt x="61" y="57"/>
                </a:moveTo>
                <a:lnTo>
                  <a:pt x="61" y="57"/>
                </a:lnTo>
                <a:lnTo>
                  <a:pt x="62" y="46"/>
                </a:lnTo>
                <a:lnTo>
                  <a:pt x="62" y="46"/>
                </a:lnTo>
                <a:lnTo>
                  <a:pt x="56" y="58"/>
                </a:lnTo>
                <a:lnTo>
                  <a:pt x="7" y="126"/>
                </a:lnTo>
                <a:lnTo>
                  <a:pt x="0" y="126"/>
                </a:lnTo>
                <a:lnTo>
                  <a:pt x="0" y="25"/>
                </a:lnTo>
                <a:lnTo>
                  <a:pt x="12" y="25"/>
                </a:lnTo>
                <a:lnTo>
                  <a:pt x="12" y="94"/>
                </a:lnTo>
                <a:lnTo>
                  <a:pt x="11" y="105"/>
                </a:lnTo>
                <a:lnTo>
                  <a:pt x="11" y="105"/>
                </a:lnTo>
                <a:lnTo>
                  <a:pt x="18" y="93"/>
                </a:lnTo>
                <a:lnTo>
                  <a:pt x="66" y="25"/>
                </a:lnTo>
                <a:lnTo>
                  <a:pt x="73" y="25"/>
                </a:lnTo>
                <a:lnTo>
                  <a:pt x="73" y="126"/>
                </a:lnTo>
                <a:lnTo>
                  <a:pt x="61" y="126"/>
                </a:lnTo>
                <a:lnTo>
                  <a:pt x="61" y="57"/>
                </a:lnTo>
                <a:close/>
              </a:path>
            </a:pathLst>
          </a:custGeom>
          <a:solidFill>
            <a:srgbClr val="1E5D2F"/>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145" name="Freeform 1945">
            <a:extLst>
              <a:ext uri="{FF2B5EF4-FFF2-40B4-BE49-F238E27FC236}">
                <a16:creationId xmlns:a16="http://schemas.microsoft.com/office/drawing/2014/main" id="{BF3B856E-5B12-4D7A-B155-696BC2DFED00}"/>
              </a:ext>
            </a:extLst>
          </p:cNvPr>
          <p:cNvSpPr>
            <a:spLocks/>
          </p:cNvSpPr>
          <p:nvPr/>
        </p:nvSpPr>
        <p:spPr bwMode="auto">
          <a:xfrm>
            <a:off x="1238250" y="623888"/>
            <a:ext cx="49213" cy="74612"/>
          </a:xfrm>
          <a:custGeom>
            <a:avLst/>
            <a:gdLst>
              <a:gd name="T0" fmla="*/ 69 w 69"/>
              <a:gd name="T1" fmla="*/ 98 h 104"/>
              <a:gd name="T2" fmla="*/ 69 w 69"/>
              <a:gd name="T3" fmla="*/ 98 h 104"/>
              <a:gd name="T4" fmla="*/ 58 w 69"/>
              <a:gd name="T5" fmla="*/ 103 h 104"/>
              <a:gd name="T6" fmla="*/ 44 w 69"/>
              <a:gd name="T7" fmla="*/ 104 h 104"/>
              <a:gd name="T8" fmla="*/ 27 w 69"/>
              <a:gd name="T9" fmla="*/ 101 h 104"/>
              <a:gd name="T10" fmla="*/ 13 w 69"/>
              <a:gd name="T11" fmla="*/ 92 h 104"/>
              <a:gd name="T12" fmla="*/ 3 w 69"/>
              <a:gd name="T13" fmla="*/ 76 h 104"/>
              <a:gd name="T14" fmla="*/ 0 w 69"/>
              <a:gd name="T15" fmla="*/ 52 h 104"/>
              <a:gd name="T16" fmla="*/ 4 w 69"/>
              <a:gd name="T17" fmla="*/ 28 h 104"/>
              <a:gd name="T18" fmla="*/ 14 w 69"/>
              <a:gd name="T19" fmla="*/ 12 h 104"/>
              <a:gd name="T20" fmla="*/ 28 w 69"/>
              <a:gd name="T21" fmla="*/ 3 h 104"/>
              <a:gd name="T22" fmla="*/ 44 w 69"/>
              <a:gd name="T23" fmla="*/ 0 h 104"/>
              <a:gd name="T24" fmla="*/ 58 w 69"/>
              <a:gd name="T25" fmla="*/ 1 h 104"/>
              <a:gd name="T26" fmla="*/ 67 w 69"/>
              <a:gd name="T27" fmla="*/ 3 h 104"/>
              <a:gd name="T28" fmla="*/ 64 w 69"/>
              <a:gd name="T29" fmla="*/ 14 h 104"/>
              <a:gd name="T30" fmla="*/ 45 w 69"/>
              <a:gd name="T31" fmla="*/ 11 h 104"/>
              <a:gd name="T32" fmla="*/ 33 w 69"/>
              <a:gd name="T33" fmla="*/ 13 h 104"/>
              <a:gd name="T34" fmla="*/ 23 w 69"/>
              <a:gd name="T35" fmla="*/ 20 h 104"/>
              <a:gd name="T36" fmla="*/ 15 w 69"/>
              <a:gd name="T37" fmla="*/ 33 h 104"/>
              <a:gd name="T38" fmla="*/ 13 w 69"/>
              <a:gd name="T39" fmla="*/ 52 h 104"/>
              <a:gd name="T40" fmla="*/ 15 w 69"/>
              <a:gd name="T41" fmla="*/ 70 h 104"/>
              <a:gd name="T42" fmla="*/ 22 w 69"/>
              <a:gd name="T43" fmla="*/ 83 h 104"/>
              <a:gd name="T44" fmla="*/ 33 w 69"/>
              <a:gd name="T45" fmla="*/ 91 h 104"/>
              <a:gd name="T46" fmla="*/ 46 w 69"/>
              <a:gd name="T47" fmla="*/ 94 h 104"/>
              <a:gd name="T48" fmla="*/ 58 w 69"/>
              <a:gd name="T49" fmla="*/ 92 h 104"/>
              <a:gd name="T50" fmla="*/ 66 w 69"/>
              <a:gd name="T51" fmla="*/ 89 h 104"/>
              <a:gd name="T52" fmla="*/ 69 w 69"/>
              <a:gd name="T53" fmla="*/ 98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9" h="104">
                <a:moveTo>
                  <a:pt x="69" y="98"/>
                </a:moveTo>
                <a:lnTo>
                  <a:pt x="69" y="98"/>
                </a:lnTo>
                <a:cubicBezTo>
                  <a:pt x="66" y="101"/>
                  <a:pt x="62" y="102"/>
                  <a:pt x="58" y="103"/>
                </a:cubicBezTo>
                <a:cubicBezTo>
                  <a:pt x="53" y="104"/>
                  <a:pt x="49" y="104"/>
                  <a:pt x="44" y="104"/>
                </a:cubicBezTo>
                <a:cubicBezTo>
                  <a:pt x="37" y="104"/>
                  <a:pt x="32" y="103"/>
                  <a:pt x="27" y="101"/>
                </a:cubicBezTo>
                <a:cubicBezTo>
                  <a:pt x="21" y="99"/>
                  <a:pt x="17" y="96"/>
                  <a:pt x="13" y="92"/>
                </a:cubicBezTo>
                <a:cubicBezTo>
                  <a:pt x="9" y="88"/>
                  <a:pt x="6" y="82"/>
                  <a:pt x="3" y="76"/>
                </a:cubicBezTo>
                <a:cubicBezTo>
                  <a:pt x="1" y="69"/>
                  <a:pt x="0" y="61"/>
                  <a:pt x="0" y="52"/>
                </a:cubicBezTo>
                <a:cubicBezTo>
                  <a:pt x="0" y="43"/>
                  <a:pt x="1" y="35"/>
                  <a:pt x="4" y="28"/>
                </a:cubicBezTo>
                <a:cubicBezTo>
                  <a:pt x="6" y="22"/>
                  <a:pt x="10" y="16"/>
                  <a:pt x="14" y="12"/>
                </a:cubicBezTo>
                <a:cubicBezTo>
                  <a:pt x="18" y="8"/>
                  <a:pt x="23" y="5"/>
                  <a:pt x="28" y="3"/>
                </a:cubicBezTo>
                <a:cubicBezTo>
                  <a:pt x="33" y="1"/>
                  <a:pt x="38" y="0"/>
                  <a:pt x="44" y="0"/>
                </a:cubicBezTo>
                <a:cubicBezTo>
                  <a:pt x="49" y="0"/>
                  <a:pt x="54" y="0"/>
                  <a:pt x="58" y="1"/>
                </a:cubicBezTo>
                <a:cubicBezTo>
                  <a:pt x="61" y="2"/>
                  <a:pt x="65" y="2"/>
                  <a:pt x="67" y="3"/>
                </a:cubicBezTo>
                <a:lnTo>
                  <a:pt x="64" y="14"/>
                </a:lnTo>
                <a:cubicBezTo>
                  <a:pt x="60" y="12"/>
                  <a:pt x="53" y="11"/>
                  <a:pt x="45" y="11"/>
                </a:cubicBezTo>
                <a:cubicBezTo>
                  <a:pt x="41" y="11"/>
                  <a:pt x="37" y="11"/>
                  <a:pt x="33" y="13"/>
                </a:cubicBezTo>
                <a:cubicBezTo>
                  <a:pt x="29" y="14"/>
                  <a:pt x="26" y="17"/>
                  <a:pt x="23" y="20"/>
                </a:cubicBezTo>
                <a:cubicBezTo>
                  <a:pt x="20" y="23"/>
                  <a:pt x="17" y="27"/>
                  <a:pt x="15" y="33"/>
                </a:cubicBezTo>
                <a:cubicBezTo>
                  <a:pt x="13" y="38"/>
                  <a:pt x="13" y="44"/>
                  <a:pt x="13" y="52"/>
                </a:cubicBezTo>
                <a:cubicBezTo>
                  <a:pt x="13" y="59"/>
                  <a:pt x="13" y="65"/>
                  <a:pt x="15" y="70"/>
                </a:cubicBezTo>
                <a:cubicBezTo>
                  <a:pt x="17" y="75"/>
                  <a:pt x="19" y="80"/>
                  <a:pt x="22" y="83"/>
                </a:cubicBezTo>
                <a:cubicBezTo>
                  <a:pt x="25" y="87"/>
                  <a:pt x="29" y="89"/>
                  <a:pt x="33" y="91"/>
                </a:cubicBezTo>
                <a:cubicBezTo>
                  <a:pt x="37" y="93"/>
                  <a:pt x="41" y="94"/>
                  <a:pt x="46" y="94"/>
                </a:cubicBezTo>
                <a:cubicBezTo>
                  <a:pt x="51" y="94"/>
                  <a:pt x="54" y="93"/>
                  <a:pt x="58" y="92"/>
                </a:cubicBezTo>
                <a:cubicBezTo>
                  <a:pt x="61" y="91"/>
                  <a:pt x="64" y="90"/>
                  <a:pt x="66" y="89"/>
                </a:cubicBezTo>
                <a:lnTo>
                  <a:pt x="69" y="98"/>
                </a:lnTo>
                <a:close/>
              </a:path>
            </a:pathLst>
          </a:custGeom>
          <a:solidFill>
            <a:srgbClr val="1E5D2F"/>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146" name="Freeform 1946">
            <a:extLst>
              <a:ext uri="{FF2B5EF4-FFF2-40B4-BE49-F238E27FC236}">
                <a16:creationId xmlns:a16="http://schemas.microsoft.com/office/drawing/2014/main" id="{6439F61C-58EA-4ED4-BB76-7603C9A7C137}"/>
              </a:ext>
            </a:extLst>
          </p:cNvPr>
          <p:cNvSpPr>
            <a:spLocks/>
          </p:cNvSpPr>
          <p:nvPr/>
        </p:nvSpPr>
        <p:spPr bwMode="auto">
          <a:xfrm>
            <a:off x="1301750" y="625475"/>
            <a:ext cx="49213" cy="73025"/>
          </a:xfrm>
          <a:custGeom>
            <a:avLst/>
            <a:gdLst>
              <a:gd name="T0" fmla="*/ 18 w 70"/>
              <a:gd name="T1" fmla="*/ 54 h 101"/>
              <a:gd name="T2" fmla="*/ 18 w 70"/>
              <a:gd name="T3" fmla="*/ 54 h 101"/>
              <a:gd name="T4" fmla="*/ 11 w 70"/>
              <a:gd name="T5" fmla="*/ 54 h 101"/>
              <a:gd name="T6" fmla="*/ 11 w 70"/>
              <a:gd name="T7" fmla="*/ 101 h 101"/>
              <a:gd name="T8" fmla="*/ 0 w 70"/>
              <a:gd name="T9" fmla="*/ 101 h 101"/>
              <a:gd name="T10" fmla="*/ 0 w 70"/>
              <a:gd name="T11" fmla="*/ 0 h 101"/>
              <a:gd name="T12" fmla="*/ 11 w 70"/>
              <a:gd name="T13" fmla="*/ 0 h 101"/>
              <a:gd name="T14" fmla="*/ 11 w 70"/>
              <a:gd name="T15" fmla="*/ 47 h 101"/>
              <a:gd name="T16" fmla="*/ 18 w 70"/>
              <a:gd name="T17" fmla="*/ 45 h 101"/>
              <a:gd name="T18" fmla="*/ 52 w 70"/>
              <a:gd name="T19" fmla="*/ 0 h 101"/>
              <a:gd name="T20" fmla="*/ 66 w 70"/>
              <a:gd name="T21" fmla="*/ 0 h 101"/>
              <a:gd name="T22" fmla="*/ 32 w 70"/>
              <a:gd name="T23" fmla="*/ 43 h 101"/>
              <a:gd name="T24" fmla="*/ 26 w 70"/>
              <a:gd name="T25" fmla="*/ 48 h 101"/>
              <a:gd name="T26" fmla="*/ 33 w 70"/>
              <a:gd name="T27" fmla="*/ 54 h 101"/>
              <a:gd name="T28" fmla="*/ 70 w 70"/>
              <a:gd name="T29" fmla="*/ 101 h 101"/>
              <a:gd name="T30" fmla="*/ 55 w 70"/>
              <a:gd name="T31" fmla="*/ 101 h 101"/>
              <a:gd name="T32" fmla="*/ 18 w 70"/>
              <a:gd name="T33" fmla="*/ 54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0" h="101">
                <a:moveTo>
                  <a:pt x="18" y="54"/>
                </a:moveTo>
                <a:lnTo>
                  <a:pt x="18" y="54"/>
                </a:lnTo>
                <a:lnTo>
                  <a:pt x="11" y="54"/>
                </a:lnTo>
                <a:lnTo>
                  <a:pt x="11" y="101"/>
                </a:lnTo>
                <a:lnTo>
                  <a:pt x="0" y="101"/>
                </a:lnTo>
                <a:lnTo>
                  <a:pt x="0" y="0"/>
                </a:lnTo>
                <a:lnTo>
                  <a:pt x="11" y="0"/>
                </a:lnTo>
                <a:lnTo>
                  <a:pt x="11" y="47"/>
                </a:lnTo>
                <a:lnTo>
                  <a:pt x="18" y="45"/>
                </a:lnTo>
                <a:lnTo>
                  <a:pt x="52" y="0"/>
                </a:lnTo>
                <a:lnTo>
                  <a:pt x="66" y="0"/>
                </a:lnTo>
                <a:lnTo>
                  <a:pt x="32" y="43"/>
                </a:lnTo>
                <a:lnTo>
                  <a:pt x="26" y="48"/>
                </a:lnTo>
                <a:lnTo>
                  <a:pt x="33" y="54"/>
                </a:lnTo>
                <a:lnTo>
                  <a:pt x="70" y="101"/>
                </a:lnTo>
                <a:lnTo>
                  <a:pt x="55" y="101"/>
                </a:lnTo>
                <a:lnTo>
                  <a:pt x="18" y="54"/>
                </a:lnTo>
                <a:close/>
              </a:path>
            </a:pathLst>
          </a:custGeom>
          <a:solidFill>
            <a:srgbClr val="1E5D2F"/>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147" name="Freeform 1947">
            <a:extLst>
              <a:ext uri="{FF2B5EF4-FFF2-40B4-BE49-F238E27FC236}">
                <a16:creationId xmlns:a16="http://schemas.microsoft.com/office/drawing/2014/main" id="{6637B7C7-21F5-41C2-B419-427F63C4F49D}"/>
              </a:ext>
            </a:extLst>
          </p:cNvPr>
          <p:cNvSpPr>
            <a:spLocks noEditPoints="1"/>
          </p:cNvSpPr>
          <p:nvPr/>
        </p:nvSpPr>
        <p:spPr bwMode="auto">
          <a:xfrm>
            <a:off x="1360488" y="623888"/>
            <a:ext cx="58737" cy="74612"/>
          </a:xfrm>
          <a:custGeom>
            <a:avLst/>
            <a:gdLst>
              <a:gd name="T0" fmla="*/ 12 w 82"/>
              <a:gd name="T1" fmla="*/ 52 h 104"/>
              <a:gd name="T2" fmla="*/ 12 w 82"/>
              <a:gd name="T3" fmla="*/ 52 h 104"/>
              <a:gd name="T4" fmla="*/ 14 w 82"/>
              <a:gd name="T5" fmla="*/ 68 h 104"/>
              <a:gd name="T6" fmla="*/ 19 w 82"/>
              <a:gd name="T7" fmla="*/ 81 h 104"/>
              <a:gd name="T8" fmla="*/ 28 w 82"/>
              <a:gd name="T9" fmla="*/ 90 h 104"/>
              <a:gd name="T10" fmla="*/ 41 w 82"/>
              <a:gd name="T11" fmla="*/ 94 h 104"/>
              <a:gd name="T12" fmla="*/ 62 w 82"/>
              <a:gd name="T13" fmla="*/ 83 h 104"/>
              <a:gd name="T14" fmla="*/ 69 w 82"/>
              <a:gd name="T15" fmla="*/ 52 h 104"/>
              <a:gd name="T16" fmla="*/ 68 w 82"/>
              <a:gd name="T17" fmla="*/ 36 h 104"/>
              <a:gd name="T18" fmla="*/ 62 w 82"/>
              <a:gd name="T19" fmla="*/ 23 h 104"/>
              <a:gd name="T20" fmla="*/ 53 w 82"/>
              <a:gd name="T21" fmla="*/ 14 h 104"/>
              <a:gd name="T22" fmla="*/ 41 w 82"/>
              <a:gd name="T23" fmla="*/ 11 h 104"/>
              <a:gd name="T24" fmla="*/ 20 w 82"/>
              <a:gd name="T25" fmla="*/ 21 h 104"/>
              <a:gd name="T26" fmla="*/ 12 w 82"/>
              <a:gd name="T27" fmla="*/ 52 h 104"/>
              <a:gd name="T28" fmla="*/ 0 w 82"/>
              <a:gd name="T29" fmla="*/ 52 h 104"/>
              <a:gd name="T30" fmla="*/ 0 w 82"/>
              <a:gd name="T31" fmla="*/ 52 h 104"/>
              <a:gd name="T32" fmla="*/ 10 w 82"/>
              <a:gd name="T33" fmla="*/ 13 h 104"/>
              <a:gd name="T34" fmla="*/ 41 w 82"/>
              <a:gd name="T35" fmla="*/ 0 h 104"/>
              <a:gd name="T36" fmla="*/ 59 w 82"/>
              <a:gd name="T37" fmla="*/ 4 h 104"/>
              <a:gd name="T38" fmla="*/ 72 w 82"/>
              <a:gd name="T39" fmla="*/ 14 h 104"/>
              <a:gd name="T40" fmla="*/ 79 w 82"/>
              <a:gd name="T41" fmla="*/ 31 h 104"/>
              <a:gd name="T42" fmla="*/ 82 w 82"/>
              <a:gd name="T43" fmla="*/ 52 h 104"/>
              <a:gd name="T44" fmla="*/ 71 w 82"/>
              <a:gd name="T45" fmla="*/ 91 h 104"/>
              <a:gd name="T46" fmla="*/ 41 w 82"/>
              <a:gd name="T47" fmla="*/ 104 h 104"/>
              <a:gd name="T48" fmla="*/ 22 w 82"/>
              <a:gd name="T49" fmla="*/ 101 h 104"/>
              <a:gd name="T50" fmla="*/ 10 w 82"/>
              <a:gd name="T51" fmla="*/ 90 h 104"/>
              <a:gd name="T52" fmla="*/ 2 w 82"/>
              <a:gd name="T53" fmla="*/ 74 h 104"/>
              <a:gd name="T54" fmla="*/ 0 w 82"/>
              <a:gd name="T55" fmla="*/ 52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2" h="104">
                <a:moveTo>
                  <a:pt x="12" y="52"/>
                </a:moveTo>
                <a:lnTo>
                  <a:pt x="12" y="52"/>
                </a:lnTo>
                <a:cubicBezTo>
                  <a:pt x="12" y="58"/>
                  <a:pt x="13" y="63"/>
                  <a:pt x="14" y="68"/>
                </a:cubicBezTo>
                <a:cubicBezTo>
                  <a:pt x="15" y="73"/>
                  <a:pt x="17" y="77"/>
                  <a:pt x="19" y="81"/>
                </a:cubicBezTo>
                <a:cubicBezTo>
                  <a:pt x="21" y="85"/>
                  <a:pt x="24" y="88"/>
                  <a:pt x="28" y="90"/>
                </a:cubicBezTo>
                <a:cubicBezTo>
                  <a:pt x="31" y="92"/>
                  <a:pt x="36" y="94"/>
                  <a:pt x="41" y="94"/>
                </a:cubicBezTo>
                <a:cubicBezTo>
                  <a:pt x="50" y="94"/>
                  <a:pt x="57" y="90"/>
                  <a:pt x="62" y="83"/>
                </a:cubicBezTo>
                <a:cubicBezTo>
                  <a:pt x="67" y="77"/>
                  <a:pt x="69" y="66"/>
                  <a:pt x="69" y="52"/>
                </a:cubicBezTo>
                <a:cubicBezTo>
                  <a:pt x="69" y="47"/>
                  <a:pt x="69" y="41"/>
                  <a:pt x="68" y="36"/>
                </a:cubicBezTo>
                <a:cubicBezTo>
                  <a:pt x="66" y="31"/>
                  <a:pt x="65" y="27"/>
                  <a:pt x="62" y="23"/>
                </a:cubicBezTo>
                <a:cubicBezTo>
                  <a:pt x="60" y="19"/>
                  <a:pt x="57" y="16"/>
                  <a:pt x="53" y="14"/>
                </a:cubicBezTo>
                <a:cubicBezTo>
                  <a:pt x="50" y="12"/>
                  <a:pt x="46" y="11"/>
                  <a:pt x="41" y="11"/>
                </a:cubicBezTo>
                <a:cubicBezTo>
                  <a:pt x="32" y="11"/>
                  <a:pt x="25" y="14"/>
                  <a:pt x="20" y="21"/>
                </a:cubicBezTo>
                <a:cubicBezTo>
                  <a:pt x="15" y="28"/>
                  <a:pt x="12" y="38"/>
                  <a:pt x="12" y="52"/>
                </a:cubicBezTo>
                <a:close/>
                <a:moveTo>
                  <a:pt x="0" y="52"/>
                </a:moveTo>
                <a:lnTo>
                  <a:pt x="0" y="52"/>
                </a:lnTo>
                <a:cubicBezTo>
                  <a:pt x="0" y="35"/>
                  <a:pt x="3" y="22"/>
                  <a:pt x="10" y="13"/>
                </a:cubicBezTo>
                <a:cubicBezTo>
                  <a:pt x="17" y="4"/>
                  <a:pt x="27" y="0"/>
                  <a:pt x="41" y="0"/>
                </a:cubicBezTo>
                <a:cubicBezTo>
                  <a:pt x="48" y="0"/>
                  <a:pt x="54" y="1"/>
                  <a:pt x="59" y="4"/>
                </a:cubicBezTo>
                <a:cubicBezTo>
                  <a:pt x="64" y="6"/>
                  <a:pt x="68" y="10"/>
                  <a:pt x="72" y="14"/>
                </a:cubicBezTo>
                <a:cubicBezTo>
                  <a:pt x="75" y="19"/>
                  <a:pt x="78" y="24"/>
                  <a:pt x="79" y="31"/>
                </a:cubicBezTo>
                <a:cubicBezTo>
                  <a:pt x="81" y="37"/>
                  <a:pt x="82" y="44"/>
                  <a:pt x="82" y="52"/>
                </a:cubicBezTo>
                <a:cubicBezTo>
                  <a:pt x="82" y="69"/>
                  <a:pt x="78" y="82"/>
                  <a:pt x="71" y="91"/>
                </a:cubicBezTo>
                <a:cubicBezTo>
                  <a:pt x="64" y="100"/>
                  <a:pt x="54" y="104"/>
                  <a:pt x="41" y="104"/>
                </a:cubicBezTo>
                <a:cubicBezTo>
                  <a:pt x="34" y="104"/>
                  <a:pt x="27" y="103"/>
                  <a:pt x="22" y="101"/>
                </a:cubicBezTo>
                <a:cubicBezTo>
                  <a:pt x="17" y="98"/>
                  <a:pt x="13" y="95"/>
                  <a:pt x="10" y="90"/>
                </a:cubicBezTo>
                <a:cubicBezTo>
                  <a:pt x="6" y="85"/>
                  <a:pt x="4" y="80"/>
                  <a:pt x="2" y="74"/>
                </a:cubicBezTo>
                <a:cubicBezTo>
                  <a:pt x="0" y="67"/>
                  <a:pt x="0" y="60"/>
                  <a:pt x="0" y="52"/>
                </a:cubicBezTo>
                <a:close/>
              </a:path>
            </a:pathLst>
          </a:custGeom>
          <a:solidFill>
            <a:srgbClr val="1E5D2F"/>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148" name="Freeform 1948">
            <a:extLst>
              <a:ext uri="{FF2B5EF4-FFF2-40B4-BE49-F238E27FC236}">
                <a16:creationId xmlns:a16="http://schemas.microsoft.com/office/drawing/2014/main" id="{75D0AC91-8989-4B9E-A554-440B4D7F5D75}"/>
              </a:ext>
            </a:extLst>
          </p:cNvPr>
          <p:cNvSpPr>
            <a:spLocks noEditPoints="1"/>
          </p:cNvSpPr>
          <p:nvPr/>
        </p:nvSpPr>
        <p:spPr bwMode="auto">
          <a:xfrm>
            <a:off x="1435100" y="608013"/>
            <a:ext cx="52388" cy="90487"/>
          </a:xfrm>
          <a:custGeom>
            <a:avLst/>
            <a:gdLst>
              <a:gd name="T0" fmla="*/ 25 w 74"/>
              <a:gd name="T1" fmla="*/ 0 h 126"/>
              <a:gd name="T2" fmla="*/ 25 w 74"/>
              <a:gd name="T3" fmla="*/ 0 h 126"/>
              <a:gd name="T4" fmla="*/ 29 w 74"/>
              <a:gd name="T5" fmla="*/ 8 h 126"/>
              <a:gd name="T6" fmla="*/ 38 w 74"/>
              <a:gd name="T7" fmla="*/ 11 h 126"/>
              <a:gd name="T8" fmla="*/ 48 w 74"/>
              <a:gd name="T9" fmla="*/ 8 h 126"/>
              <a:gd name="T10" fmla="*/ 52 w 74"/>
              <a:gd name="T11" fmla="*/ 0 h 126"/>
              <a:gd name="T12" fmla="*/ 62 w 74"/>
              <a:gd name="T13" fmla="*/ 3 h 126"/>
              <a:gd name="T14" fmla="*/ 55 w 74"/>
              <a:gd name="T15" fmla="*/ 15 h 126"/>
              <a:gd name="T16" fmla="*/ 38 w 74"/>
              <a:gd name="T17" fmla="*/ 20 h 126"/>
              <a:gd name="T18" fmla="*/ 22 w 74"/>
              <a:gd name="T19" fmla="*/ 16 h 126"/>
              <a:gd name="T20" fmla="*/ 14 w 74"/>
              <a:gd name="T21" fmla="*/ 3 h 126"/>
              <a:gd name="T22" fmla="*/ 25 w 74"/>
              <a:gd name="T23" fmla="*/ 0 h 126"/>
              <a:gd name="T24" fmla="*/ 62 w 74"/>
              <a:gd name="T25" fmla="*/ 57 h 126"/>
              <a:gd name="T26" fmla="*/ 62 w 74"/>
              <a:gd name="T27" fmla="*/ 57 h 126"/>
              <a:gd name="T28" fmla="*/ 63 w 74"/>
              <a:gd name="T29" fmla="*/ 46 h 126"/>
              <a:gd name="T30" fmla="*/ 62 w 74"/>
              <a:gd name="T31" fmla="*/ 46 h 126"/>
              <a:gd name="T32" fmla="*/ 56 w 74"/>
              <a:gd name="T33" fmla="*/ 58 h 126"/>
              <a:gd name="T34" fmla="*/ 7 w 74"/>
              <a:gd name="T35" fmla="*/ 126 h 126"/>
              <a:gd name="T36" fmla="*/ 0 w 74"/>
              <a:gd name="T37" fmla="*/ 126 h 126"/>
              <a:gd name="T38" fmla="*/ 0 w 74"/>
              <a:gd name="T39" fmla="*/ 25 h 126"/>
              <a:gd name="T40" fmla="*/ 12 w 74"/>
              <a:gd name="T41" fmla="*/ 25 h 126"/>
              <a:gd name="T42" fmla="*/ 12 w 74"/>
              <a:gd name="T43" fmla="*/ 94 h 126"/>
              <a:gd name="T44" fmla="*/ 11 w 74"/>
              <a:gd name="T45" fmla="*/ 105 h 126"/>
              <a:gd name="T46" fmla="*/ 12 w 74"/>
              <a:gd name="T47" fmla="*/ 105 h 126"/>
              <a:gd name="T48" fmla="*/ 18 w 74"/>
              <a:gd name="T49" fmla="*/ 93 h 126"/>
              <a:gd name="T50" fmla="*/ 67 w 74"/>
              <a:gd name="T51" fmla="*/ 25 h 126"/>
              <a:gd name="T52" fmla="*/ 74 w 74"/>
              <a:gd name="T53" fmla="*/ 25 h 126"/>
              <a:gd name="T54" fmla="*/ 74 w 74"/>
              <a:gd name="T55" fmla="*/ 126 h 126"/>
              <a:gd name="T56" fmla="*/ 62 w 74"/>
              <a:gd name="T57" fmla="*/ 126 h 126"/>
              <a:gd name="T58" fmla="*/ 62 w 74"/>
              <a:gd name="T59" fmla="*/ 57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4" h="126">
                <a:moveTo>
                  <a:pt x="25" y="0"/>
                </a:moveTo>
                <a:lnTo>
                  <a:pt x="25" y="0"/>
                </a:lnTo>
                <a:cubicBezTo>
                  <a:pt x="26" y="4"/>
                  <a:pt x="27" y="7"/>
                  <a:pt x="29" y="8"/>
                </a:cubicBezTo>
                <a:cubicBezTo>
                  <a:pt x="32" y="10"/>
                  <a:pt x="35" y="11"/>
                  <a:pt x="38" y="11"/>
                </a:cubicBezTo>
                <a:cubicBezTo>
                  <a:pt x="42" y="11"/>
                  <a:pt x="45" y="10"/>
                  <a:pt x="48" y="8"/>
                </a:cubicBezTo>
                <a:cubicBezTo>
                  <a:pt x="50" y="7"/>
                  <a:pt x="51" y="4"/>
                  <a:pt x="52" y="0"/>
                </a:cubicBezTo>
                <a:lnTo>
                  <a:pt x="62" y="3"/>
                </a:lnTo>
                <a:cubicBezTo>
                  <a:pt x="61" y="8"/>
                  <a:pt x="59" y="12"/>
                  <a:pt x="55" y="15"/>
                </a:cubicBezTo>
                <a:cubicBezTo>
                  <a:pt x="51" y="18"/>
                  <a:pt x="46" y="20"/>
                  <a:pt x="38" y="20"/>
                </a:cubicBezTo>
                <a:cubicBezTo>
                  <a:pt x="32" y="20"/>
                  <a:pt x="26" y="18"/>
                  <a:pt x="22" y="16"/>
                </a:cubicBezTo>
                <a:cubicBezTo>
                  <a:pt x="17" y="13"/>
                  <a:pt x="15" y="9"/>
                  <a:pt x="14" y="3"/>
                </a:cubicBezTo>
                <a:lnTo>
                  <a:pt x="25" y="0"/>
                </a:lnTo>
                <a:close/>
                <a:moveTo>
                  <a:pt x="62" y="57"/>
                </a:moveTo>
                <a:lnTo>
                  <a:pt x="62" y="57"/>
                </a:lnTo>
                <a:lnTo>
                  <a:pt x="63" y="46"/>
                </a:lnTo>
                <a:lnTo>
                  <a:pt x="62" y="46"/>
                </a:lnTo>
                <a:lnTo>
                  <a:pt x="56" y="58"/>
                </a:lnTo>
                <a:lnTo>
                  <a:pt x="7" y="126"/>
                </a:lnTo>
                <a:lnTo>
                  <a:pt x="0" y="126"/>
                </a:lnTo>
                <a:lnTo>
                  <a:pt x="0" y="25"/>
                </a:lnTo>
                <a:lnTo>
                  <a:pt x="12" y="25"/>
                </a:lnTo>
                <a:lnTo>
                  <a:pt x="12" y="94"/>
                </a:lnTo>
                <a:lnTo>
                  <a:pt x="11" y="105"/>
                </a:lnTo>
                <a:lnTo>
                  <a:pt x="12" y="105"/>
                </a:lnTo>
                <a:lnTo>
                  <a:pt x="18" y="93"/>
                </a:lnTo>
                <a:lnTo>
                  <a:pt x="67" y="25"/>
                </a:lnTo>
                <a:lnTo>
                  <a:pt x="74" y="25"/>
                </a:lnTo>
                <a:lnTo>
                  <a:pt x="74" y="126"/>
                </a:lnTo>
                <a:lnTo>
                  <a:pt x="62" y="126"/>
                </a:lnTo>
                <a:lnTo>
                  <a:pt x="62" y="57"/>
                </a:lnTo>
                <a:close/>
              </a:path>
            </a:pathLst>
          </a:custGeom>
          <a:solidFill>
            <a:srgbClr val="1E5D2F"/>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149" name="Freeform 1949">
            <a:extLst>
              <a:ext uri="{FF2B5EF4-FFF2-40B4-BE49-F238E27FC236}">
                <a16:creationId xmlns:a16="http://schemas.microsoft.com/office/drawing/2014/main" id="{35AF79EB-776A-4121-821E-BC70C2CC43C8}"/>
              </a:ext>
            </a:extLst>
          </p:cNvPr>
          <p:cNvSpPr>
            <a:spLocks noEditPoints="1"/>
          </p:cNvSpPr>
          <p:nvPr/>
        </p:nvSpPr>
        <p:spPr bwMode="auto">
          <a:xfrm>
            <a:off x="1530350" y="623888"/>
            <a:ext cx="71438" cy="76200"/>
          </a:xfrm>
          <a:custGeom>
            <a:avLst/>
            <a:gdLst>
              <a:gd name="T0" fmla="*/ 67 w 101"/>
              <a:gd name="T1" fmla="*/ 22 h 106"/>
              <a:gd name="T2" fmla="*/ 56 w 101"/>
              <a:gd name="T3" fmla="*/ 23 h 106"/>
              <a:gd name="T4" fmla="*/ 60 w 101"/>
              <a:gd name="T5" fmla="*/ 83 h 106"/>
              <a:gd name="T6" fmla="*/ 74 w 101"/>
              <a:gd name="T7" fmla="*/ 81 h 106"/>
              <a:gd name="T8" fmla="*/ 86 w 101"/>
              <a:gd name="T9" fmla="*/ 66 h 106"/>
              <a:gd name="T10" fmla="*/ 87 w 101"/>
              <a:gd name="T11" fmla="*/ 40 h 106"/>
              <a:gd name="T12" fmla="*/ 76 w 101"/>
              <a:gd name="T13" fmla="*/ 24 h 106"/>
              <a:gd name="T14" fmla="*/ 35 w 101"/>
              <a:gd name="T15" fmla="*/ 83 h 106"/>
              <a:gd name="T16" fmla="*/ 37 w 101"/>
              <a:gd name="T17" fmla="*/ 83 h 106"/>
              <a:gd name="T18" fmla="*/ 42 w 101"/>
              <a:gd name="T19" fmla="*/ 83 h 106"/>
              <a:gd name="T20" fmla="*/ 44 w 101"/>
              <a:gd name="T21" fmla="*/ 22 h 106"/>
              <a:gd name="T22" fmla="*/ 36 w 101"/>
              <a:gd name="T23" fmla="*/ 22 h 106"/>
              <a:gd name="T24" fmla="*/ 19 w 101"/>
              <a:gd name="T25" fmla="*/ 30 h 106"/>
              <a:gd name="T26" fmla="*/ 12 w 101"/>
              <a:gd name="T27" fmla="*/ 53 h 106"/>
              <a:gd name="T28" fmla="*/ 18 w 101"/>
              <a:gd name="T29" fmla="*/ 75 h 106"/>
              <a:gd name="T30" fmla="*/ 35 w 101"/>
              <a:gd name="T31" fmla="*/ 83 h 106"/>
              <a:gd name="T32" fmla="*/ 44 w 101"/>
              <a:gd name="T33" fmla="*/ 92 h 106"/>
              <a:gd name="T34" fmla="*/ 33 w 101"/>
              <a:gd name="T35" fmla="*/ 93 h 106"/>
              <a:gd name="T36" fmla="*/ 9 w 101"/>
              <a:gd name="T37" fmla="*/ 84 h 106"/>
              <a:gd name="T38" fmla="*/ 0 w 101"/>
              <a:gd name="T39" fmla="*/ 53 h 106"/>
              <a:gd name="T40" fmla="*/ 10 w 101"/>
              <a:gd name="T41" fmla="*/ 23 h 106"/>
              <a:gd name="T42" fmla="*/ 35 w 101"/>
              <a:gd name="T43" fmla="*/ 12 h 106"/>
              <a:gd name="T44" fmla="*/ 44 w 101"/>
              <a:gd name="T45" fmla="*/ 12 h 106"/>
              <a:gd name="T46" fmla="*/ 56 w 101"/>
              <a:gd name="T47" fmla="*/ 0 h 106"/>
              <a:gd name="T48" fmla="*/ 62 w 101"/>
              <a:gd name="T49" fmla="*/ 12 h 106"/>
              <a:gd name="T50" fmla="*/ 81 w 101"/>
              <a:gd name="T51" fmla="*/ 14 h 106"/>
              <a:gd name="T52" fmla="*/ 98 w 101"/>
              <a:gd name="T53" fmla="*/ 34 h 106"/>
              <a:gd name="T54" fmla="*/ 98 w 101"/>
              <a:gd name="T55" fmla="*/ 70 h 106"/>
              <a:gd name="T56" fmla="*/ 79 w 101"/>
              <a:gd name="T57" fmla="*/ 90 h 106"/>
              <a:gd name="T58" fmla="*/ 61 w 101"/>
              <a:gd name="T59" fmla="*/ 93 h 106"/>
              <a:gd name="T60" fmla="*/ 56 w 101"/>
              <a:gd name="T61" fmla="*/ 106 h 106"/>
              <a:gd name="T62" fmla="*/ 44 w 101"/>
              <a:gd name="T63" fmla="*/ 9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1" h="106">
                <a:moveTo>
                  <a:pt x="67" y="22"/>
                </a:moveTo>
                <a:lnTo>
                  <a:pt x="67" y="22"/>
                </a:lnTo>
                <a:cubicBezTo>
                  <a:pt x="65" y="22"/>
                  <a:pt x="63" y="22"/>
                  <a:pt x="61" y="22"/>
                </a:cubicBezTo>
                <a:cubicBezTo>
                  <a:pt x="59" y="22"/>
                  <a:pt x="58" y="22"/>
                  <a:pt x="56" y="23"/>
                </a:cubicBezTo>
                <a:lnTo>
                  <a:pt x="56" y="83"/>
                </a:lnTo>
                <a:cubicBezTo>
                  <a:pt x="57" y="83"/>
                  <a:pt x="58" y="83"/>
                  <a:pt x="60" y="83"/>
                </a:cubicBezTo>
                <a:cubicBezTo>
                  <a:pt x="62" y="83"/>
                  <a:pt x="63" y="83"/>
                  <a:pt x="65" y="83"/>
                </a:cubicBezTo>
                <a:cubicBezTo>
                  <a:pt x="68" y="83"/>
                  <a:pt x="71" y="82"/>
                  <a:pt x="74" y="81"/>
                </a:cubicBezTo>
                <a:cubicBezTo>
                  <a:pt x="77" y="80"/>
                  <a:pt x="79" y="78"/>
                  <a:pt x="81" y="75"/>
                </a:cubicBezTo>
                <a:cubicBezTo>
                  <a:pt x="83" y="73"/>
                  <a:pt x="85" y="69"/>
                  <a:pt x="86" y="66"/>
                </a:cubicBezTo>
                <a:cubicBezTo>
                  <a:pt x="88" y="62"/>
                  <a:pt x="88" y="57"/>
                  <a:pt x="88" y="52"/>
                </a:cubicBezTo>
                <a:cubicBezTo>
                  <a:pt x="88" y="47"/>
                  <a:pt x="88" y="43"/>
                  <a:pt x="87" y="40"/>
                </a:cubicBezTo>
                <a:cubicBezTo>
                  <a:pt x="86" y="36"/>
                  <a:pt x="84" y="33"/>
                  <a:pt x="82" y="30"/>
                </a:cubicBezTo>
                <a:cubicBezTo>
                  <a:pt x="81" y="27"/>
                  <a:pt x="78" y="25"/>
                  <a:pt x="76" y="24"/>
                </a:cubicBezTo>
                <a:cubicBezTo>
                  <a:pt x="73" y="22"/>
                  <a:pt x="70" y="22"/>
                  <a:pt x="67" y="22"/>
                </a:cubicBezTo>
                <a:close/>
                <a:moveTo>
                  <a:pt x="35" y="83"/>
                </a:moveTo>
                <a:lnTo>
                  <a:pt x="35" y="83"/>
                </a:lnTo>
                <a:lnTo>
                  <a:pt x="37" y="83"/>
                </a:lnTo>
                <a:cubicBezTo>
                  <a:pt x="37" y="83"/>
                  <a:pt x="38" y="83"/>
                  <a:pt x="39" y="83"/>
                </a:cubicBezTo>
                <a:cubicBezTo>
                  <a:pt x="40" y="83"/>
                  <a:pt x="41" y="83"/>
                  <a:pt x="42" y="83"/>
                </a:cubicBezTo>
                <a:cubicBezTo>
                  <a:pt x="43" y="82"/>
                  <a:pt x="44" y="82"/>
                  <a:pt x="44" y="82"/>
                </a:cubicBezTo>
                <a:lnTo>
                  <a:pt x="44" y="22"/>
                </a:lnTo>
                <a:cubicBezTo>
                  <a:pt x="43" y="22"/>
                  <a:pt x="42" y="22"/>
                  <a:pt x="40" y="22"/>
                </a:cubicBezTo>
                <a:cubicBezTo>
                  <a:pt x="39" y="22"/>
                  <a:pt x="37" y="22"/>
                  <a:pt x="36" y="22"/>
                </a:cubicBezTo>
                <a:cubicBezTo>
                  <a:pt x="32" y="22"/>
                  <a:pt x="29" y="22"/>
                  <a:pt x="27" y="24"/>
                </a:cubicBezTo>
                <a:cubicBezTo>
                  <a:pt x="24" y="25"/>
                  <a:pt x="21" y="27"/>
                  <a:pt x="19" y="30"/>
                </a:cubicBezTo>
                <a:cubicBezTo>
                  <a:pt x="17" y="32"/>
                  <a:pt x="15" y="35"/>
                  <a:pt x="14" y="39"/>
                </a:cubicBezTo>
                <a:cubicBezTo>
                  <a:pt x="13" y="43"/>
                  <a:pt x="12" y="48"/>
                  <a:pt x="12" y="53"/>
                </a:cubicBezTo>
                <a:cubicBezTo>
                  <a:pt x="12" y="58"/>
                  <a:pt x="13" y="62"/>
                  <a:pt x="14" y="66"/>
                </a:cubicBezTo>
                <a:cubicBezTo>
                  <a:pt x="15" y="69"/>
                  <a:pt x="17" y="72"/>
                  <a:pt x="18" y="75"/>
                </a:cubicBezTo>
                <a:cubicBezTo>
                  <a:pt x="20" y="78"/>
                  <a:pt x="23" y="80"/>
                  <a:pt x="26" y="81"/>
                </a:cubicBezTo>
                <a:cubicBezTo>
                  <a:pt x="28" y="82"/>
                  <a:pt x="31" y="83"/>
                  <a:pt x="35" y="83"/>
                </a:cubicBezTo>
                <a:close/>
                <a:moveTo>
                  <a:pt x="44" y="92"/>
                </a:moveTo>
                <a:lnTo>
                  <a:pt x="44" y="92"/>
                </a:lnTo>
                <a:cubicBezTo>
                  <a:pt x="43" y="93"/>
                  <a:pt x="41" y="93"/>
                  <a:pt x="39" y="93"/>
                </a:cubicBezTo>
                <a:cubicBezTo>
                  <a:pt x="36" y="93"/>
                  <a:pt x="34" y="93"/>
                  <a:pt x="33" y="93"/>
                </a:cubicBezTo>
                <a:cubicBezTo>
                  <a:pt x="28" y="93"/>
                  <a:pt x="24" y="92"/>
                  <a:pt x="20" y="91"/>
                </a:cubicBezTo>
                <a:cubicBezTo>
                  <a:pt x="16" y="89"/>
                  <a:pt x="12" y="87"/>
                  <a:pt x="9" y="84"/>
                </a:cubicBezTo>
                <a:cubicBezTo>
                  <a:pt x="6" y="80"/>
                  <a:pt x="4" y="76"/>
                  <a:pt x="2" y="71"/>
                </a:cubicBezTo>
                <a:cubicBezTo>
                  <a:pt x="1" y="66"/>
                  <a:pt x="0" y="60"/>
                  <a:pt x="0" y="53"/>
                </a:cubicBezTo>
                <a:cubicBezTo>
                  <a:pt x="0" y="47"/>
                  <a:pt x="1" y="41"/>
                  <a:pt x="2" y="36"/>
                </a:cubicBezTo>
                <a:cubicBezTo>
                  <a:pt x="4" y="30"/>
                  <a:pt x="7" y="26"/>
                  <a:pt x="10" y="23"/>
                </a:cubicBezTo>
                <a:cubicBezTo>
                  <a:pt x="13" y="19"/>
                  <a:pt x="17" y="16"/>
                  <a:pt x="21" y="14"/>
                </a:cubicBezTo>
                <a:cubicBezTo>
                  <a:pt x="25" y="13"/>
                  <a:pt x="30" y="12"/>
                  <a:pt x="35" y="12"/>
                </a:cubicBezTo>
                <a:cubicBezTo>
                  <a:pt x="37" y="12"/>
                  <a:pt x="38" y="12"/>
                  <a:pt x="40" y="12"/>
                </a:cubicBezTo>
                <a:cubicBezTo>
                  <a:pt x="42" y="12"/>
                  <a:pt x="43" y="12"/>
                  <a:pt x="44" y="12"/>
                </a:cubicBezTo>
                <a:lnTo>
                  <a:pt x="44" y="0"/>
                </a:lnTo>
                <a:lnTo>
                  <a:pt x="56" y="0"/>
                </a:lnTo>
                <a:lnTo>
                  <a:pt x="56" y="13"/>
                </a:lnTo>
                <a:cubicBezTo>
                  <a:pt x="58" y="12"/>
                  <a:pt x="60" y="12"/>
                  <a:pt x="62" y="12"/>
                </a:cubicBezTo>
                <a:cubicBezTo>
                  <a:pt x="65" y="12"/>
                  <a:pt x="67" y="12"/>
                  <a:pt x="68" y="12"/>
                </a:cubicBezTo>
                <a:cubicBezTo>
                  <a:pt x="73" y="12"/>
                  <a:pt x="77" y="12"/>
                  <a:pt x="81" y="14"/>
                </a:cubicBezTo>
                <a:cubicBezTo>
                  <a:pt x="85" y="16"/>
                  <a:pt x="88" y="18"/>
                  <a:pt x="91" y="22"/>
                </a:cubicBezTo>
                <a:cubicBezTo>
                  <a:pt x="94" y="25"/>
                  <a:pt x="97" y="29"/>
                  <a:pt x="98" y="34"/>
                </a:cubicBezTo>
                <a:cubicBezTo>
                  <a:pt x="100" y="39"/>
                  <a:pt x="101" y="45"/>
                  <a:pt x="101" y="52"/>
                </a:cubicBezTo>
                <a:cubicBezTo>
                  <a:pt x="101" y="59"/>
                  <a:pt x="100" y="65"/>
                  <a:pt x="98" y="70"/>
                </a:cubicBezTo>
                <a:cubicBezTo>
                  <a:pt x="96" y="75"/>
                  <a:pt x="93" y="79"/>
                  <a:pt x="90" y="83"/>
                </a:cubicBezTo>
                <a:cubicBezTo>
                  <a:pt x="87" y="86"/>
                  <a:pt x="83" y="89"/>
                  <a:pt x="79" y="90"/>
                </a:cubicBezTo>
                <a:cubicBezTo>
                  <a:pt x="75" y="92"/>
                  <a:pt x="70" y="93"/>
                  <a:pt x="66" y="93"/>
                </a:cubicBezTo>
                <a:cubicBezTo>
                  <a:pt x="65" y="93"/>
                  <a:pt x="63" y="93"/>
                  <a:pt x="61" y="93"/>
                </a:cubicBezTo>
                <a:cubicBezTo>
                  <a:pt x="59" y="93"/>
                  <a:pt x="57" y="92"/>
                  <a:pt x="56" y="92"/>
                </a:cubicBezTo>
                <a:lnTo>
                  <a:pt x="56" y="106"/>
                </a:lnTo>
                <a:lnTo>
                  <a:pt x="44" y="106"/>
                </a:lnTo>
                <a:lnTo>
                  <a:pt x="44" y="92"/>
                </a:lnTo>
                <a:close/>
              </a:path>
            </a:pathLst>
          </a:custGeom>
          <a:solidFill>
            <a:srgbClr val="1E5D2F"/>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150" name="Freeform 1950">
            <a:extLst>
              <a:ext uri="{FF2B5EF4-FFF2-40B4-BE49-F238E27FC236}">
                <a16:creationId xmlns:a16="http://schemas.microsoft.com/office/drawing/2014/main" id="{C1AEA2AE-5110-4A42-9D43-70AE0A49D9B5}"/>
              </a:ext>
            </a:extLst>
          </p:cNvPr>
          <p:cNvSpPr>
            <a:spLocks/>
          </p:cNvSpPr>
          <p:nvPr/>
        </p:nvSpPr>
        <p:spPr bwMode="auto">
          <a:xfrm>
            <a:off x="1616075" y="625475"/>
            <a:ext cx="39688" cy="73025"/>
          </a:xfrm>
          <a:custGeom>
            <a:avLst/>
            <a:gdLst>
              <a:gd name="T0" fmla="*/ 0 w 55"/>
              <a:gd name="T1" fmla="*/ 0 h 101"/>
              <a:gd name="T2" fmla="*/ 0 w 55"/>
              <a:gd name="T3" fmla="*/ 0 h 101"/>
              <a:gd name="T4" fmla="*/ 55 w 55"/>
              <a:gd name="T5" fmla="*/ 0 h 101"/>
              <a:gd name="T6" fmla="*/ 55 w 55"/>
              <a:gd name="T7" fmla="*/ 10 h 101"/>
              <a:gd name="T8" fmla="*/ 12 w 55"/>
              <a:gd name="T9" fmla="*/ 10 h 101"/>
              <a:gd name="T10" fmla="*/ 12 w 55"/>
              <a:gd name="T11" fmla="*/ 43 h 101"/>
              <a:gd name="T12" fmla="*/ 51 w 55"/>
              <a:gd name="T13" fmla="*/ 43 h 101"/>
              <a:gd name="T14" fmla="*/ 51 w 55"/>
              <a:gd name="T15" fmla="*/ 54 h 101"/>
              <a:gd name="T16" fmla="*/ 12 w 55"/>
              <a:gd name="T17" fmla="*/ 54 h 101"/>
              <a:gd name="T18" fmla="*/ 12 w 55"/>
              <a:gd name="T19" fmla="*/ 90 h 101"/>
              <a:gd name="T20" fmla="*/ 55 w 55"/>
              <a:gd name="T21" fmla="*/ 90 h 101"/>
              <a:gd name="T22" fmla="*/ 55 w 55"/>
              <a:gd name="T23" fmla="*/ 101 h 101"/>
              <a:gd name="T24" fmla="*/ 0 w 55"/>
              <a:gd name="T25" fmla="*/ 101 h 101"/>
              <a:gd name="T26" fmla="*/ 0 w 55"/>
              <a:gd name="T27"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101">
                <a:moveTo>
                  <a:pt x="0" y="0"/>
                </a:moveTo>
                <a:lnTo>
                  <a:pt x="0" y="0"/>
                </a:lnTo>
                <a:lnTo>
                  <a:pt x="55" y="0"/>
                </a:lnTo>
                <a:lnTo>
                  <a:pt x="55" y="10"/>
                </a:lnTo>
                <a:lnTo>
                  <a:pt x="12" y="10"/>
                </a:lnTo>
                <a:lnTo>
                  <a:pt x="12" y="43"/>
                </a:lnTo>
                <a:lnTo>
                  <a:pt x="51" y="43"/>
                </a:lnTo>
                <a:lnTo>
                  <a:pt x="51" y="54"/>
                </a:lnTo>
                <a:lnTo>
                  <a:pt x="12" y="54"/>
                </a:lnTo>
                <a:lnTo>
                  <a:pt x="12" y="90"/>
                </a:lnTo>
                <a:lnTo>
                  <a:pt x="55" y="90"/>
                </a:lnTo>
                <a:lnTo>
                  <a:pt x="55" y="101"/>
                </a:lnTo>
                <a:lnTo>
                  <a:pt x="0" y="101"/>
                </a:lnTo>
                <a:lnTo>
                  <a:pt x="0" y="0"/>
                </a:lnTo>
                <a:close/>
              </a:path>
            </a:pathLst>
          </a:custGeom>
          <a:solidFill>
            <a:srgbClr val="1E5D2F"/>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151" name="Freeform 1951">
            <a:extLst>
              <a:ext uri="{FF2B5EF4-FFF2-40B4-BE49-F238E27FC236}">
                <a16:creationId xmlns:a16="http://schemas.microsoft.com/office/drawing/2014/main" id="{77A4AB46-86CF-4A91-AF01-225021D3E121}"/>
              </a:ext>
            </a:extLst>
          </p:cNvPr>
          <p:cNvSpPr>
            <a:spLocks noEditPoints="1"/>
          </p:cNvSpPr>
          <p:nvPr/>
        </p:nvSpPr>
        <p:spPr bwMode="auto">
          <a:xfrm>
            <a:off x="1665288" y="625475"/>
            <a:ext cx="63500" cy="85725"/>
          </a:xfrm>
          <a:custGeom>
            <a:avLst/>
            <a:gdLst>
              <a:gd name="T0" fmla="*/ 66 w 91"/>
              <a:gd name="T1" fmla="*/ 90 h 119"/>
              <a:gd name="T2" fmla="*/ 66 w 91"/>
              <a:gd name="T3" fmla="*/ 90 h 119"/>
              <a:gd name="T4" fmla="*/ 66 w 91"/>
              <a:gd name="T5" fmla="*/ 10 h 119"/>
              <a:gd name="T6" fmla="*/ 36 w 91"/>
              <a:gd name="T7" fmla="*/ 10 h 119"/>
              <a:gd name="T8" fmla="*/ 34 w 91"/>
              <a:gd name="T9" fmla="*/ 39 h 119"/>
              <a:gd name="T10" fmla="*/ 31 w 91"/>
              <a:gd name="T11" fmla="*/ 61 h 119"/>
              <a:gd name="T12" fmla="*/ 27 w 91"/>
              <a:gd name="T13" fmla="*/ 78 h 119"/>
              <a:gd name="T14" fmla="*/ 23 w 91"/>
              <a:gd name="T15" fmla="*/ 90 h 119"/>
              <a:gd name="T16" fmla="*/ 66 w 91"/>
              <a:gd name="T17" fmla="*/ 90 h 119"/>
              <a:gd name="T18" fmla="*/ 91 w 91"/>
              <a:gd name="T19" fmla="*/ 119 h 119"/>
              <a:gd name="T20" fmla="*/ 91 w 91"/>
              <a:gd name="T21" fmla="*/ 119 h 119"/>
              <a:gd name="T22" fmla="*/ 83 w 91"/>
              <a:gd name="T23" fmla="*/ 119 h 119"/>
              <a:gd name="T24" fmla="*/ 81 w 91"/>
              <a:gd name="T25" fmla="*/ 101 h 119"/>
              <a:gd name="T26" fmla="*/ 10 w 91"/>
              <a:gd name="T27" fmla="*/ 101 h 119"/>
              <a:gd name="T28" fmla="*/ 8 w 91"/>
              <a:gd name="T29" fmla="*/ 119 h 119"/>
              <a:gd name="T30" fmla="*/ 0 w 91"/>
              <a:gd name="T31" fmla="*/ 119 h 119"/>
              <a:gd name="T32" fmla="*/ 0 w 91"/>
              <a:gd name="T33" fmla="*/ 90 h 119"/>
              <a:gd name="T34" fmla="*/ 10 w 91"/>
              <a:gd name="T35" fmla="*/ 90 h 119"/>
              <a:gd name="T36" fmla="*/ 13 w 91"/>
              <a:gd name="T37" fmla="*/ 82 h 119"/>
              <a:gd name="T38" fmla="*/ 18 w 91"/>
              <a:gd name="T39" fmla="*/ 66 h 119"/>
              <a:gd name="T40" fmla="*/ 22 w 91"/>
              <a:gd name="T41" fmla="*/ 39 h 119"/>
              <a:gd name="T42" fmla="*/ 24 w 91"/>
              <a:gd name="T43" fmla="*/ 0 h 119"/>
              <a:gd name="T44" fmla="*/ 78 w 91"/>
              <a:gd name="T45" fmla="*/ 0 h 119"/>
              <a:gd name="T46" fmla="*/ 78 w 91"/>
              <a:gd name="T47" fmla="*/ 90 h 119"/>
              <a:gd name="T48" fmla="*/ 91 w 91"/>
              <a:gd name="T49" fmla="*/ 90 h 119"/>
              <a:gd name="T50" fmla="*/ 91 w 91"/>
              <a:gd name="T51" fmla="*/ 11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1" h="119">
                <a:moveTo>
                  <a:pt x="66" y="90"/>
                </a:moveTo>
                <a:lnTo>
                  <a:pt x="66" y="90"/>
                </a:lnTo>
                <a:lnTo>
                  <a:pt x="66" y="10"/>
                </a:lnTo>
                <a:lnTo>
                  <a:pt x="36" y="10"/>
                </a:lnTo>
                <a:cubicBezTo>
                  <a:pt x="35" y="21"/>
                  <a:pt x="35" y="30"/>
                  <a:pt x="34" y="39"/>
                </a:cubicBezTo>
                <a:cubicBezTo>
                  <a:pt x="33" y="47"/>
                  <a:pt x="32" y="55"/>
                  <a:pt x="31" y="61"/>
                </a:cubicBezTo>
                <a:cubicBezTo>
                  <a:pt x="30" y="68"/>
                  <a:pt x="29" y="73"/>
                  <a:pt x="27" y="78"/>
                </a:cubicBezTo>
                <a:cubicBezTo>
                  <a:pt x="26" y="83"/>
                  <a:pt x="24" y="87"/>
                  <a:pt x="23" y="90"/>
                </a:cubicBezTo>
                <a:lnTo>
                  <a:pt x="66" y="90"/>
                </a:lnTo>
                <a:close/>
                <a:moveTo>
                  <a:pt x="91" y="119"/>
                </a:moveTo>
                <a:lnTo>
                  <a:pt x="91" y="119"/>
                </a:lnTo>
                <a:lnTo>
                  <a:pt x="83" y="119"/>
                </a:lnTo>
                <a:lnTo>
                  <a:pt x="81" y="101"/>
                </a:lnTo>
                <a:lnTo>
                  <a:pt x="10" y="101"/>
                </a:lnTo>
                <a:lnTo>
                  <a:pt x="8" y="119"/>
                </a:lnTo>
                <a:lnTo>
                  <a:pt x="0" y="119"/>
                </a:lnTo>
                <a:lnTo>
                  <a:pt x="0" y="90"/>
                </a:lnTo>
                <a:lnTo>
                  <a:pt x="10" y="90"/>
                </a:lnTo>
                <a:cubicBezTo>
                  <a:pt x="11" y="89"/>
                  <a:pt x="12" y="86"/>
                  <a:pt x="13" y="82"/>
                </a:cubicBezTo>
                <a:cubicBezTo>
                  <a:pt x="15" y="79"/>
                  <a:pt x="17" y="73"/>
                  <a:pt x="18" y="66"/>
                </a:cubicBezTo>
                <a:cubicBezTo>
                  <a:pt x="20" y="59"/>
                  <a:pt x="21" y="49"/>
                  <a:pt x="22" y="39"/>
                </a:cubicBezTo>
                <a:cubicBezTo>
                  <a:pt x="24" y="28"/>
                  <a:pt x="24" y="15"/>
                  <a:pt x="24" y="0"/>
                </a:cubicBezTo>
                <a:lnTo>
                  <a:pt x="78" y="0"/>
                </a:lnTo>
                <a:lnTo>
                  <a:pt x="78" y="90"/>
                </a:lnTo>
                <a:lnTo>
                  <a:pt x="91" y="90"/>
                </a:lnTo>
                <a:lnTo>
                  <a:pt x="91" y="119"/>
                </a:lnTo>
                <a:close/>
              </a:path>
            </a:pathLst>
          </a:custGeom>
          <a:solidFill>
            <a:srgbClr val="1E5D2F"/>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152" name="Freeform 1952">
            <a:extLst>
              <a:ext uri="{FF2B5EF4-FFF2-40B4-BE49-F238E27FC236}">
                <a16:creationId xmlns:a16="http://schemas.microsoft.com/office/drawing/2014/main" id="{86E0EAC5-624C-4F0A-8EFD-B5BD60F54BA5}"/>
              </a:ext>
            </a:extLst>
          </p:cNvPr>
          <p:cNvSpPr>
            <a:spLocks/>
          </p:cNvSpPr>
          <p:nvPr/>
        </p:nvSpPr>
        <p:spPr bwMode="auto">
          <a:xfrm>
            <a:off x="1743075" y="625475"/>
            <a:ext cx="39688" cy="73025"/>
          </a:xfrm>
          <a:custGeom>
            <a:avLst/>
            <a:gdLst>
              <a:gd name="T0" fmla="*/ 0 w 55"/>
              <a:gd name="T1" fmla="*/ 0 h 101"/>
              <a:gd name="T2" fmla="*/ 0 w 55"/>
              <a:gd name="T3" fmla="*/ 0 h 101"/>
              <a:gd name="T4" fmla="*/ 55 w 55"/>
              <a:gd name="T5" fmla="*/ 0 h 101"/>
              <a:gd name="T6" fmla="*/ 55 w 55"/>
              <a:gd name="T7" fmla="*/ 10 h 101"/>
              <a:gd name="T8" fmla="*/ 12 w 55"/>
              <a:gd name="T9" fmla="*/ 10 h 101"/>
              <a:gd name="T10" fmla="*/ 12 w 55"/>
              <a:gd name="T11" fmla="*/ 43 h 101"/>
              <a:gd name="T12" fmla="*/ 51 w 55"/>
              <a:gd name="T13" fmla="*/ 43 h 101"/>
              <a:gd name="T14" fmla="*/ 51 w 55"/>
              <a:gd name="T15" fmla="*/ 54 h 101"/>
              <a:gd name="T16" fmla="*/ 12 w 55"/>
              <a:gd name="T17" fmla="*/ 54 h 101"/>
              <a:gd name="T18" fmla="*/ 12 w 55"/>
              <a:gd name="T19" fmla="*/ 90 h 101"/>
              <a:gd name="T20" fmla="*/ 55 w 55"/>
              <a:gd name="T21" fmla="*/ 90 h 101"/>
              <a:gd name="T22" fmla="*/ 55 w 55"/>
              <a:gd name="T23" fmla="*/ 101 h 101"/>
              <a:gd name="T24" fmla="*/ 0 w 55"/>
              <a:gd name="T25" fmla="*/ 101 h 101"/>
              <a:gd name="T26" fmla="*/ 0 w 55"/>
              <a:gd name="T27"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101">
                <a:moveTo>
                  <a:pt x="0" y="0"/>
                </a:moveTo>
                <a:lnTo>
                  <a:pt x="0" y="0"/>
                </a:lnTo>
                <a:lnTo>
                  <a:pt x="55" y="0"/>
                </a:lnTo>
                <a:lnTo>
                  <a:pt x="55" y="10"/>
                </a:lnTo>
                <a:lnTo>
                  <a:pt x="12" y="10"/>
                </a:lnTo>
                <a:lnTo>
                  <a:pt x="12" y="43"/>
                </a:lnTo>
                <a:lnTo>
                  <a:pt x="51" y="43"/>
                </a:lnTo>
                <a:lnTo>
                  <a:pt x="51" y="54"/>
                </a:lnTo>
                <a:lnTo>
                  <a:pt x="12" y="54"/>
                </a:lnTo>
                <a:lnTo>
                  <a:pt x="12" y="90"/>
                </a:lnTo>
                <a:lnTo>
                  <a:pt x="55" y="90"/>
                </a:lnTo>
                <a:lnTo>
                  <a:pt x="55" y="101"/>
                </a:lnTo>
                <a:lnTo>
                  <a:pt x="0" y="101"/>
                </a:lnTo>
                <a:lnTo>
                  <a:pt x="0" y="0"/>
                </a:lnTo>
                <a:close/>
              </a:path>
            </a:pathLst>
          </a:custGeom>
          <a:solidFill>
            <a:srgbClr val="1E5D2F"/>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153" name="Freeform 1953">
            <a:extLst>
              <a:ext uri="{FF2B5EF4-FFF2-40B4-BE49-F238E27FC236}">
                <a16:creationId xmlns:a16="http://schemas.microsoft.com/office/drawing/2014/main" id="{C0D8EC7F-0764-4453-AD07-8372984A7AC2}"/>
              </a:ext>
            </a:extLst>
          </p:cNvPr>
          <p:cNvSpPr>
            <a:spLocks noEditPoints="1"/>
          </p:cNvSpPr>
          <p:nvPr/>
        </p:nvSpPr>
        <p:spPr bwMode="auto">
          <a:xfrm>
            <a:off x="1798638" y="623888"/>
            <a:ext cx="46037" cy="74612"/>
          </a:xfrm>
          <a:custGeom>
            <a:avLst/>
            <a:gdLst>
              <a:gd name="T0" fmla="*/ 25 w 63"/>
              <a:gd name="T1" fmla="*/ 10 h 102"/>
              <a:gd name="T2" fmla="*/ 25 w 63"/>
              <a:gd name="T3" fmla="*/ 10 h 102"/>
              <a:gd name="T4" fmla="*/ 18 w 63"/>
              <a:gd name="T5" fmla="*/ 10 h 102"/>
              <a:gd name="T6" fmla="*/ 12 w 63"/>
              <a:gd name="T7" fmla="*/ 11 h 102"/>
              <a:gd name="T8" fmla="*/ 12 w 63"/>
              <a:gd name="T9" fmla="*/ 53 h 102"/>
              <a:gd name="T10" fmla="*/ 14 w 63"/>
              <a:gd name="T11" fmla="*/ 53 h 102"/>
              <a:gd name="T12" fmla="*/ 18 w 63"/>
              <a:gd name="T13" fmla="*/ 53 h 102"/>
              <a:gd name="T14" fmla="*/ 21 w 63"/>
              <a:gd name="T15" fmla="*/ 53 h 102"/>
              <a:gd name="T16" fmla="*/ 23 w 63"/>
              <a:gd name="T17" fmla="*/ 53 h 102"/>
              <a:gd name="T18" fmla="*/ 33 w 63"/>
              <a:gd name="T19" fmla="*/ 52 h 102"/>
              <a:gd name="T20" fmla="*/ 42 w 63"/>
              <a:gd name="T21" fmla="*/ 49 h 102"/>
              <a:gd name="T22" fmla="*/ 48 w 63"/>
              <a:gd name="T23" fmla="*/ 42 h 102"/>
              <a:gd name="T24" fmla="*/ 50 w 63"/>
              <a:gd name="T25" fmla="*/ 31 h 102"/>
              <a:gd name="T26" fmla="*/ 48 w 63"/>
              <a:gd name="T27" fmla="*/ 21 h 102"/>
              <a:gd name="T28" fmla="*/ 42 w 63"/>
              <a:gd name="T29" fmla="*/ 14 h 102"/>
              <a:gd name="T30" fmla="*/ 34 w 63"/>
              <a:gd name="T31" fmla="*/ 11 h 102"/>
              <a:gd name="T32" fmla="*/ 25 w 63"/>
              <a:gd name="T33" fmla="*/ 10 h 102"/>
              <a:gd name="T34" fmla="*/ 0 w 63"/>
              <a:gd name="T35" fmla="*/ 2 h 102"/>
              <a:gd name="T36" fmla="*/ 0 w 63"/>
              <a:gd name="T37" fmla="*/ 2 h 102"/>
              <a:gd name="T38" fmla="*/ 12 w 63"/>
              <a:gd name="T39" fmla="*/ 0 h 102"/>
              <a:gd name="T40" fmla="*/ 25 w 63"/>
              <a:gd name="T41" fmla="*/ 0 h 102"/>
              <a:gd name="T42" fmla="*/ 38 w 63"/>
              <a:gd name="T43" fmla="*/ 1 h 102"/>
              <a:gd name="T44" fmla="*/ 50 w 63"/>
              <a:gd name="T45" fmla="*/ 6 h 102"/>
              <a:gd name="T46" fmla="*/ 60 w 63"/>
              <a:gd name="T47" fmla="*/ 15 h 102"/>
              <a:gd name="T48" fmla="*/ 63 w 63"/>
              <a:gd name="T49" fmla="*/ 31 h 102"/>
              <a:gd name="T50" fmla="*/ 60 w 63"/>
              <a:gd name="T51" fmla="*/ 46 h 102"/>
              <a:gd name="T52" fmla="*/ 51 w 63"/>
              <a:gd name="T53" fmla="*/ 56 h 102"/>
              <a:gd name="T54" fmla="*/ 39 w 63"/>
              <a:gd name="T55" fmla="*/ 62 h 102"/>
              <a:gd name="T56" fmla="*/ 24 w 63"/>
              <a:gd name="T57" fmla="*/ 64 h 102"/>
              <a:gd name="T58" fmla="*/ 22 w 63"/>
              <a:gd name="T59" fmla="*/ 64 h 102"/>
              <a:gd name="T60" fmla="*/ 18 w 63"/>
              <a:gd name="T61" fmla="*/ 64 h 102"/>
              <a:gd name="T62" fmla="*/ 15 w 63"/>
              <a:gd name="T63" fmla="*/ 64 h 102"/>
              <a:gd name="T64" fmla="*/ 12 w 63"/>
              <a:gd name="T65" fmla="*/ 63 h 102"/>
              <a:gd name="T66" fmla="*/ 12 w 63"/>
              <a:gd name="T67" fmla="*/ 102 h 102"/>
              <a:gd name="T68" fmla="*/ 0 w 63"/>
              <a:gd name="T69" fmla="*/ 102 h 102"/>
              <a:gd name="T70" fmla="*/ 0 w 63"/>
              <a:gd name="T71" fmla="*/ 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3" h="102">
                <a:moveTo>
                  <a:pt x="25" y="10"/>
                </a:moveTo>
                <a:lnTo>
                  <a:pt x="25" y="10"/>
                </a:lnTo>
                <a:cubicBezTo>
                  <a:pt x="22" y="10"/>
                  <a:pt x="20" y="10"/>
                  <a:pt x="18" y="10"/>
                </a:cubicBezTo>
                <a:cubicBezTo>
                  <a:pt x="15" y="10"/>
                  <a:pt x="13" y="10"/>
                  <a:pt x="12" y="11"/>
                </a:cubicBezTo>
                <a:lnTo>
                  <a:pt x="12" y="53"/>
                </a:lnTo>
                <a:cubicBezTo>
                  <a:pt x="13" y="53"/>
                  <a:pt x="13" y="53"/>
                  <a:pt x="14" y="53"/>
                </a:cubicBezTo>
                <a:cubicBezTo>
                  <a:pt x="16" y="53"/>
                  <a:pt x="17" y="53"/>
                  <a:pt x="18" y="53"/>
                </a:cubicBezTo>
                <a:cubicBezTo>
                  <a:pt x="19" y="53"/>
                  <a:pt x="20" y="53"/>
                  <a:pt x="21" y="53"/>
                </a:cubicBezTo>
                <a:lnTo>
                  <a:pt x="23" y="53"/>
                </a:lnTo>
                <a:cubicBezTo>
                  <a:pt x="27" y="53"/>
                  <a:pt x="30" y="53"/>
                  <a:pt x="33" y="52"/>
                </a:cubicBezTo>
                <a:cubicBezTo>
                  <a:pt x="36" y="52"/>
                  <a:pt x="39" y="50"/>
                  <a:pt x="42" y="49"/>
                </a:cubicBezTo>
                <a:cubicBezTo>
                  <a:pt x="44" y="47"/>
                  <a:pt x="47" y="45"/>
                  <a:pt x="48" y="42"/>
                </a:cubicBezTo>
                <a:cubicBezTo>
                  <a:pt x="50" y="39"/>
                  <a:pt x="50" y="35"/>
                  <a:pt x="50" y="31"/>
                </a:cubicBezTo>
                <a:cubicBezTo>
                  <a:pt x="50" y="27"/>
                  <a:pt x="50" y="23"/>
                  <a:pt x="48" y="21"/>
                </a:cubicBezTo>
                <a:cubicBezTo>
                  <a:pt x="47" y="18"/>
                  <a:pt x="45" y="16"/>
                  <a:pt x="42" y="14"/>
                </a:cubicBezTo>
                <a:cubicBezTo>
                  <a:pt x="40" y="13"/>
                  <a:pt x="37" y="12"/>
                  <a:pt x="34" y="11"/>
                </a:cubicBezTo>
                <a:cubicBezTo>
                  <a:pt x="31" y="10"/>
                  <a:pt x="28" y="10"/>
                  <a:pt x="25" y="10"/>
                </a:cubicBezTo>
                <a:close/>
                <a:moveTo>
                  <a:pt x="0" y="2"/>
                </a:moveTo>
                <a:lnTo>
                  <a:pt x="0" y="2"/>
                </a:lnTo>
                <a:cubicBezTo>
                  <a:pt x="4" y="1"/>
                  <a:pt x="8" y="0"/>
                  <a:pt x="12" y="0"/>
                </a:cubicBezTo>
                <a:cubicBezTo>
                  <a:pt x="16" y="0"/>
                  <a:pt x="20" y="0"/>
                  <a:pt x="25" y="0"/>
                </a:cubicBezTo>
                <a:cubicBezTo>
                  <a:pt x="29" y="0"/>
                  <a:pt x="33" y="0"/>
                  <a:pt x="38" y="1"/>
                </a:cubicBezTo>
                <a:cubicBezTo>
                  <a:pt x="43" y="2"/>
                  <a:pt x="47" y="3"/>
                  <a:pt x="50" y="6"/>
                </a:cubicBezTo>
                <a:cubicBezTo>
                  <a:pt x="54" y="8"/>
                  <a:pt x="57" y="11"/>
                  <a:pt x="60" y="15"/>
                </a:cubicBezTo>
                <a:cubicBezTo>
                  <a:pt x="62" y="19"/>
                  <a:pt x="63" y="24"/>
                  <a:pt x="63" y="31"/>
                </a:cubicBezTo>
                <a:cubicBezTo>
                  <a:pt x="63" y="37"/>
                  <a:pt x="62" y="42"/>
                  <a:pt x="60" y="46"/>
                </a:cubicBezTo>
                <a:cubicBezTo>
                  <a:pt x="58" y="50"/>
                  <a:pt x="55" y="54"/>
                  <a:pt x="51" y="56"/>
                </a:cubicBezTo>
                <a:cubicBezTo>
                  <a:pt x="47" y="59"/>
                  <a:pt x="43" y="61"/>
                  <a:pt x="39" y="62"/>
                </a:cubicBezTo>
                <a:cubicBezTo>
                  <a:pt x="34" y="63"/>
                  <a:pt x="29" y="64"/>
                  <a:pt x="24" y="64"/>
                </a:cubicBezTo>
                <a:lnTo>
                  <a:pt x="22" y="64"/>
                </a:lnTo>
                <a:cubicBezTo>
                  <a:pt x="20" y="64"/>
                  <a:pt x="19" y="64"/>
                  <a:pt x="18" y="64"/>
                </a:cubicBezTo>
                <a:cubicBezTo>
                  <a:pt x="17" y="64"/>
                  <a:pt x="16" y="64"/>
                  <a:pt x="15" y="64"/>
                </a:cubicBezTo>
                <a:cubicBezTo>
                  <a:pt x="13" y="63"/>
                  <a:pt x="13" y="63"/>
                  <a:pt x="12" y="63"/>
                </a:cubicBezTo>
                <a:lnTo>
                  <a:pt x="12" y="102"/>
                </a:lnTo>
                <a:lnTo>
                  <a:pt x="0" y="102"/>
                </a:lnTo>
                <a:lnTo>
                  <a:pt x="0" y="2"/>
                </a:lnTo>
                <a:close/>
              </a:path>
            </a:pathLst>
          </a:custGeom>
          <a:solidFill>
            <a:srgbClr val="1E5D2F"/>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154" name="Freeform 1954">
            <a:extLst>
              <a:ext uri="{FF2B5EF4-FFF2-40B4-BE49-F238E27FC236}">
                <a16:creationId xmlns:a16="http://schemas.microsoft.com/office/drawing/2014/main" id="{0BDCD423-E0B4-40AE-883E-73A348182692}"/>
              </a:ext>
            </a:extLst>
          </p:cNvPr>
          <p:cNvSpPr>
            <a:spLocks noEditPoints="1"/>
          </p:cNvSpPr>
          <p:nvPr/>
        </p:nvSpPr>
        <p:spPr bwMode="auto">
          <a:xfrm>
            <a:off x="1844675" y="623888"/>
            <a:ext cx="57150" cy="74612"/>
          </a:xfrm>
          <a:custGeom>
            <a:avLst/>
            <a:gdLst>
              <a:gd name="T0" fmla="*/ 26 w 82"/>
              <a:gd name="T1" fmla="*/ 64 h 103"/>
              <a:gd name="T2" fmla="*/ 26 w 82"/>
              <a:gd name="T3" fmla="*/ 64 h 103"/>
              <a:gd name="T4" fmla="*/ 55 w 82"/>
              <a:gd name="T5" fmla="*/ 64 h 103"/>
              <a:gd name="T6" fmla="*/ 44 w 82"/>
              <a:gd name="T7" fmla="*/ 34 h 103"/>
              <a:gd name="T8" fmla="*/ 40 w 82"/>
              <a:gd name="T9" fmla="*/ 18 h 103"/>
              <a:gd name="T10" fmla="*/ 40 w 82"/>
              <a:gd name="T11" fmla="*/ 18 h 103"/>
              <a:gd name="T12" fmla="*/ 37 w 82"/>
              <a:gd name="T13" fmla="*/ 34 h 103"/>
              <a:gd name="T14" fmla="*/ 26 w 82"/>
              <a:gd name="T15" fmla="*/ 64 h 103"/>
              <a:gd name="T16" fmla="*/ 59 w 82"/>
              <a:gd name="T17" fmla="*/ 75 h 103"/>
              <a:gd name="T18" fmla="*/ 59 w 82"/>
              <a:gd name="T19" fmla="*/ 75 h 103"/>
              <a:gd name="T20" fmla="*/ 22 w 82"/>
              <a:gd name="T21" fmla="*/ 75 h 103"/>
              <a:gd name="T22" fmla="*/ 12 w 82"/>
              <a:gd name="T23" fmla="*/ 103 h 103"/>
              <a:gd name="T24" fmla="*/ 0 w 82"/>
              <a:gd name="T25" fmla="*/ 103 h 103"/>
              <a:gd name="T26" fmla="*/ 38 w 82"/>
              <a:gd name="T27" fmla="*/ 0 h 103"/>
              <a:gd name="T28" fmla="*/ 43 w 82"/>
              <a:gd name="T29" fmla="*/ 0 h 103"/>
              <a:gd name="T30" fmla="*/ 82 w 82"/>
              <a:gd name="T31" fmla="*/ 103 h 103"/>
              <a:gd name="T32" fmla="*/ 69 w 82"/>
              <a:gd name="T33" fmla="*/ 103 h 103"/>
              <a:gd name="T34" fmla="*/ 59 w 82"/>
              <a:gd name="T35" fmla="*/ 7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 h="103">
                <a:moveTo>
                  <a:pt x="26" y="64"/>
                </a:moveTo>
                <a:lnTo>
                  <a:pt x="26" y="64"/>
                </a:lnTo>
                <a:lnTo>
                  <a:pt x="55" y="64"/>
                </a:lnTo>
                <a:lnTo>
                  <a:pt x="44" y="34"/>
                </a:lnTo>
                <a:lnTo>
                  <a:pt x="40" y="18"/>
                </a:lnTo>
                <a:lnTo>
                  <a:pt x="40" y="18"/>
                </a:lnTo>
                <a:lnTo>
                  <a:pt x="37" y="34"/>
                </a:lnTo>
                <a:lnTo>
                  <a:pt x="26" y="64"/>
                </a:lnTo>
                <a:close/>
                <a:moveTo>
                  <a:pt x="59" y="75"/>
                </a:moveTo>
                <a:lnTo>
                  <a:pt x="59" y="75"/>
                </a:lnTo>
                <a:lnTo>
                  <a:pt x="22" y="75"/>
                </a:lnTo>
                <a:lnTo>
                  <a:pt x="12" y="103"/>
                </a:lnTo>
                <a:lnTo>
                  <a:pt x="0" y="103"/>
                </a:lnTo>
                <a:lnTo>
                  <a:pt x="38" y="0"/>
                </a:lnTo>
                <a:lnTo>
                  <a:pt x="43" y="0"/>
                </a:lnTo>
                <a:lnTo>
                  <a:pt x="82" y="103"/>
                </a:lnTo>
                <a:lnTo>
                  <a:pt x="69" y="103"/>
                </a:lnTo>
                <a:lnTo>
                  <a:pt x="59" y="75"/>
                </a:lnTo>
                <a:close/>
              </a:path>
            </a:pathLst>
          </a:custGeom>
          <a:solidFill>
            <a:srgbClr val="1E5D2F"/>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155" name="Freeform 1955">
            <a:extLst>
              <a:ext uri="{FF2B5EF4-FFF2-40B4-BE49-F238E27FC236}">
                <a16:creationId xmlns:a16="http://schemas.microsoft.com/office/drawing/2014/main" id="{DFC101B6-0A86-4F74-A511-8790D6744C94}"/>
              </a:ext>
            </a:extLst>
          </p:cNvPr>
          <p:cNvSpPr>
            <a:spLocks/>
          </p:cNvSpPr>
          <p:nvPr/>
        </p:nvSpPr>
        <p:spPr bwMode="auto">
          <a:xfrm>
            <a:off x="1912938" y="625475"/>
            <a:ext cx="58737" cy="85725"/>
          </a:xfrm>
          <a:custGeom>
            <a:avLst/>
            <a:gdLst>
              <a:gd name="T0" fmla="*/ 83 w 83"/>
              <a:gd name="T1" fmla="*/ 119 h 119"/>
              <a:gd name="T2" fmla="*/ 83 w 83"/>
              <a:gd name="T3" fmla="*/ 119 h 119"/>
              <a:gd name="T4" fmla="*/ 75 w 83"/>
              <a:gd name="T5" fmla="*/ 119 h 119"/>
              <a:gd name="T6" fmla="*/ 73 w 83"/>
              <a:gd name="T7" fmla="*/ 101 h 119"/>
              <a:gd name="T8" fmla="*/ 0 w 83"/>
              <a:gd name="T9" fmla="*/ 101 h 119"/>
              <a:gd name="T10" fmla="*/ 0 w 83"/>
              <a:gd name="T11" fmla="*/ 0 h 119"/>
              <a:gd name="T12" fmla="*/ 12 w 83"/>
              <a:gd name="T13" fmla="*/ 0 h 119"/>
              <a:gd name="T14" fmla="*/ 12 w 83"/>
              <a:gd name="T15" fmla="*/ 90 h 119"/>
              <a:gd name="T16" fmla="*/ 58 w 83"/>
              <a:gd name="T17" fmla="*/ 90 h 119"/>
              <a:gd name="T18" fmla="*/ 58 w 83"/>
              <a:gd name="T19" fmla="*/ 0 h 119"/>
              <a:gd name="T20" fmla="*/ 70 w 83"/>
              <a:gd name="T21" fmla="*/ 0 h 119"/>
              <a:gd name="T22" fmla="*/ 70 w 83"/>
              <a:gd name="T23" fmla="*/ 90 h 119"/>
              <a:gd name="T24" fmla="*/ 83 w 83"/>
              <a:gd name="T25" fmla="*/ 90 h 119"/>
              <a:gd name="T26" fmla="*/ 83 w 83"/>
              <a:gd name="T27" fmla="*/ 11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3" h="119">
                <a:moveTo>
                  <a:pt x="83" y="119"/>
                </a:moveTo>
                <a:lnTo>
                  <a:pt x="83" y="119"/>
                </a:lnTo>
                <a:lnTo>
                  <a:pt x="75" y="119"/>
                </a:lnTo>
                <a:lnTo>
                  <a:pt x="73" y="101"/>
                </a:lnTo>
                <a:lnTo>
                  <a:pt x="0" y="101"/>
                </a:lnTo>
                <a:lnTo>
                  <a:pt x="0" y="0"/>
                </a:lnTo>
                <a:lnTo>
                  <a:pt x="12" y="0"/>
                </a:lnTo>
                <a:lnTo>
                  <a:pt x="12" y="90"/>
                </a:lnTo>
                <a:lnTo>
                  <a:pt x="58" y="90"/>
                </a:lnTo>
                <a:lnTo>
                  <a:pt x="58" y="0"/>
                </a:lnTo>
                <a:lnTo>
                  <a:pt x="70" y="0"/>
                </a:lnTo>
                <a:lnTo>
                  <a:pt x="70" y="90"/>
                </a:lnTo>
                <a:lnTo>
                  <a:pt x="83" y="90"/>
                </a:lnTo>
                <a:lnTo>
                  <a:pt x="83" y="119"/>
                </a:lnTo>
                <a:close/>
              </a:path>
            </a:pathLst>
          </a:custGeom>
          <a:solidFill>
            <a:srgbClr val="1E5D2F"/>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156" name="Freeform 1956">
            <a:extLst>
              <a:ext uri="{FF2B5EF4-FFF2-40B4-BE49-F238E27FC236}">
                <a16:creationId xmlns:a16="http://schemas.microsoft.com/office/drawing/2014/main" id="{1A898A34-8A29-488C-B001-162BB8A90C76}"/>
              </a:ext>
            </a:extLst>
          </p:cNvPr>
          <p:cNvSpPr>
            <a:spLocks/>
          </p:cNvSpPr>
          <p:nvPr/>
        </p:nvSpPr>
        <p:spPr bwMode="auto">
          <a:xfrm>
            <a:off x="1984375" y="625475"/>
            <a:ext cx="52388" cy="73025"/>
          </a:xfrm>
          <a:custGeom>
            <a:avLst/>
            <a:gdLst>
              <a:gd name="T0" fmla="*/ 62 w 74"/>
              <a:gd name="T1" fmla="*/ 32 h 101"/>
              <a:gd name="T2" fmla="*/ 62 w 74"/>
              <a:gd name="T3" fmla="*/ 32 h 101"/>
              <a:gd name="T4" fmla="*/ 63 w 74"/>
              <a:gd name="T5" fmla="*/ 21 h 101"/>
              <a:gd name="T6" fmla="*/ 62 w 74"/>
              <a:gd name="T7" fmla="*/ 21 h 101"/>
              <a:gd name="T8" fmla="*/ 56 w 74"/>
              <a:gd name="T9" fmla="*/ 33 h 101"/>
              <a:gd name="T10" fmla="*/ 7 w 74"/>
              <a:gd name="T11" fmla="*/ 101 h 101"/>
              <a:gd name="T12" fmla="*/ 0 w 74"/>
              <a:gd name="T13" fmla="*/ 101 h 101"/>
              <a:gd name="T14" fmla="*/ 0 w 74"/>
              <a:gd name="T15" fmla="*/ 0 h 101"/>
              <a:gd name="T16" fmla="*/ 12 w 74"/>
              <a:gd name="T17" fmla="*/ 0 h 101"/>
              <a:gd name="T18" fmla="*/ 12 w 74"/>
              <a:gd name="T19" fmla="*/ 69 h 101"/>
              <a:gd name="T20" fmla="*/ 11 w 74"/>
              <a:gd name="T21" fmla="*/ 80 h 101"/>
              <a:gd name="T22" fmla="*/ 12 w 74"/>
              <a:gd name="T23" fmla="*/ 80 h 101"/>
              <a:gd name="T24" fmla="*/ 18 w 74"/>
              <a:gd name="T25" fmla="*/ 68 h 101"/>
              <a:gd name="T26" fmla="*/ 67 w 74"/>
              <a:gd name="T27" fmla="*/ 0 h 101"/>
              <a:gd name="T28" fmla="*/ 74 w 74"/>
              <a:gd name="T29" fmla="*/ 0 h 101"/>
              <a:gd name="T30" fmla="*/ 74 w 74"/>
              <a:gd name="T31" fmla="*/ 101 h 101"/>
              <a:gd name="T32" fmla="*/ 62 w 74"/>
              <a:gd name="T33" fmla="*/ 101 h 101"/>
              <a:gd name="T34" fmla="*/ 62 w 74"/>
              <a:gd name="T35" fmla="*/ 32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4" h="101">
                <a:moveTo>
                  <a:pt x="62" y="32"/>
                </a:moveTo>
                <a:lnTo>
                  <a:pt x="62" y="32"/>
                </a:lnTo>
                <a:lnTo>
                  <a:pt x="63" y="21"/>
                </a:lnTo>
                <a:lnTo>
                  <a:pt x="62" y="21"/>
                </a:lnTo>
                <a:lnTo>
                  <a:pt x="56" y="33"/>
                </a:lnTo>
                <a:lnTo>
                  <a:pt x="7" y="101"/>
                </a:lnTo>
                <a:lnTo>
                  <a:pt x="0" y="101"/>
                </a:lnTo>
                <a:lnTo>
                  <a:pt x="0" y="0"/>
                </a:lnTo>
                <a:lnTo>
                  <a:pt x="12" y="0"/>
                </a:lnTo>
                <a:lnTo>
                  <a:pt x="12" y="69"/>
                </a:lnTo>
                <a:lnTo>
                  <a:pt x="11" y="80"/>
                </a:lnTo>
                <a:lnTo>
                  <a:pt x="12" y="80"/>
                </a:lnTo>
                <a:lnTo>
                  <a:pt x="18" y="68"/>
                </a:lnTo>
                <a:lnTo>
                  <a:pt x="67" y="0"/>
                </a:lnTo>
                <a:lnTo>
                  <a:pt x="74" y="0"/>
                </a:lnTo>
                <a:lnTo>
                  <a:pt x="74" y="101"/>
                </a:lnTo>
                <a:lnTo>
                  <a:pt x="62" y="101"/>
                </a:lnTo>
                <a:lnTo>
                  <a:pt x="62" y="32"/>
                </a:lnTo>
                <a:close/>
              </a:path>
            </a:pathLst>
          </a:custGeom>
          <a:solidFill>
            <a:srgbClr val="1E5D2F"/>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
        <p:nvSpPr>
          <p:cNvPr id="1157" name="Freeform 1957">
            <a:extLst>
              <a:ext uri="{FF2B5EF4-FFF2-40B4-BE49-F238E27FC236}">
                <a16:creationId xmlns:a16="http://schemas.microsoft.com/office/drawing/2014/main" id="{AFA82247-B84E-41AD-B243-C8C7668A646E}"/>
              </a:ext>
            </a:extLst>
          </p:cNvPr>
          <p:cNvSpPr>
            <a:spLocks/>
          </p:cNvSpPr>
          <p:nvPr/>
        </p:nvSpPr>
        <p:spPr bwMode="auto">
          <a:xfrm>
            <a:off x="2055813" y="625475"/>
            <a:ext cx="52387" cy="73025"/>
          </a:xfrm>
          <a:custGeom>
            <a:avLst/>
            <a:gdLst>
              <a:gd name="T0" fmla="*/ 61 w 73"/>
              <a:gd name="T1" fmla="*/ 32 h 101"/>
              <a:gd name="T2" fmla="*/ 61 w 73"/>
              <a:gd name="T3" fmla="*/ 32 h 101"/>
              <a:gd name="T4" fmla="*/ 62 w 73"/>
              <a:gd name="T5" fmla="*/ 21 h 101"/>
              <a:gd name="T6" fmla="*/ 62 w 73"/>
              <a:gd name="T7" fmla="*/ 21 h 101"/>
              <a:gd name="T8" fmla="*/ 55 w 73"/>
              <a:gd name="T9" fmla="*/ 33 h 101"/>
              <a:gd name="T10" fmla="*/ 7 w 73"/>
              <a:gd name="T11" fmla="*/ 101 h 101"/>
              <a:gd name="T12" fmla="*/ 0 w 73"/>
              <a:gd name="T13" fmla="*/ 101 h 101"/>
              <a:gd name="T14" fmla="*/ 0 w 73"/>
              <a:gd name="T15" fmla="*/ 0 h 101"/>
              <a:gd name="T16" fmla="*/ 12 w 73"/>
              <a:gd name="T17" fmla="*/ 0 h 101"/>
              <a:gd name="T18" fmla="*/ 12 w 73"/>
              <a:gd name="T19" fmla="*/ 69 h 101"/>
              <a:gd name="T20" fmla="*/ 11 w 73"/>
              <a:gd name="T21" fmla="*/ 80 h 101"/>
              <a:gd name="T22" fmla="*/ 11 w 73"/>
              <a:gd name="T23" fmla="*/ 80 h 101"/>
              <a:gd name="T24" fmla="*/ 18 w 73"/>
              <a:gd name="T25" fmla="*/ 68 h 101"/>
              <a:gd name="T26" fmla="*/ 66 w 73"/>
              <a:gd name="T27" fmla="*/ 0 h 101"/>
              <a:gd name="T28" fmla="*/ 73 w 73"/>
              <a:gd name="T29" fmla="*/ 0 h 101"/>
              <a:gd name="T30" fmla="*/ 73 w 73"/>
              <a:gd name="T31" fmla="*/ 101 h 101"/>
              <a:gd name="T32" fmla="*/ 61 w 73"/>
              <a:gd name="T33" fmla="*/ 101 h 101"/>
              <a:gd name="T34" fmla="*/ 61 w 73"/>
              <a:gd name="T35" fmla="*/ 32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101">
                <a:moveTo>
                  <a:pt x="61" y="32"/>
                </a:moveTo>
                <a:lnTo>
                  <a:pt x="61" y="32"/>
                </a:lnTo>
                <a:lnTo>
                  <a:pt x="62" y="21"/>
                </a:lnTo>
                <a:lnTo>
                  <a:pt x="62" y="21"/>
                </a:lnTo>
                <a:lnTo>
                  <a:pt x="55" y="33"/>
                </a:lnTo>
                <a:lnTo>
                  <a:pt x="7" y="101"/>
                </a:lnTo>
                <a:lnTo>
                  <a:pt x="0" y="101"/>
                </a:lnTo>
                <a:lnTo>
                  <a:pt x="0" y="0"/>
                </a:lnTo>
                <a:lnTo>
                  <a:pt x="12" y="0"/>
                </a:lnTo>
                <a:lnTo>
                  <a:pt x="12" y="69"/>
                </a:lnTo>
                <a:lnTo>
                  <a:pt x="11" y="80"/>
                </a:lnTo>
                <a:lnTo>
                  <a:pt x="11" y="80"/>
                </a:lnTo>
                <a:lnTo>
                  <a:pt x="18" y="68"/>
                </a:lnTo>
                <a:lnTo>
                  <a:pt x="66" y="0"/>
                </a:lnTo>
                <a:lnTo>
                  <a:pt x="73" y="0"/>
                </a:lnTo>
                <a:lnTo>
                  <a:pt x="73" y="101"/>
                </a:lnTo>
                <a:lnTo>
                  <a:pt x="61" y="101"/>
                </a:lnTo>
                <a:lnTo>
                  <a:pt x="61" y="32"/>
                </a:lnTo>
                <a:close/>
              </a:path>
            </a:pathLst>
          </a:custGeom>
          <a:solidFill>
            <a:srgbClr val="1E5D2F"/>
          </a:solidFill>
          <a:ln w="0">
            <a:noFill/>
            <a:prstDash val="solid"/>
            <a:round/>
            <a:headEnd/>
            <a:tailEnd/>
          </a:ln>
        </p:spPr>
        <p:txBody>
          <a:bodyPr/>
          <a:lstStyle/>
          <a:p>
            <a:pPr fontAlgn="auto">
              <a:spcBef>
                <a:spcPts val="0"/>
              </a:spcBef>
              <a:spcAft>
                <a:spcPts val="0"/>
              </a:spcAft>
              <a:defRPr/>
            </a:pPr>
            <a:endParaRPr lang="ru-RU" dirty="0">
              <a:solidFill>
                <a:prstClr val="black"/>
              </a:solidFill>
              <a:latin typeface="+mn-lt"/>
              <a:cs typeface="+mn-cs"/>
            </a:endParaRPr>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56"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 id="2147483779" r:id="rId12"/>
    <p:sldLayoutId id="2147483780" r:id="rId13"/>
    <p:sldLayoutId id="2147483781" r:id="rId14"/>
    <p:sldLayoutId id="2147483782" r:id="rId15"/>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Рисунок 1">
            <a:extLst>
              <a:ext uri="{FF2B5EF4-FFF2-40B4-BE49-F238E27FC236}">
                <a16:creationId xmlns:a16="http://schemas.microsoft.com/office/drawing/2014/main" id="{124E8E12-1748-4812-A9AA-DCAA0E75EDD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824038"/>
            <a:ext cx="9144000" cy="154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descr="MF_emblema [Converted]">
            <a:extLst>
              <a:ext uri="{FF2B5EF4-FFF2-40B4-BE49-F238E27FC236}">
                <a16:creationId xmlns:a16="http://schemas.microsoft.com/office/drawing/2014/main" id="{EFA4797F-6EBC-4750-953E-EA29B5BD940F}"/>
              </a:ext>
            </a:extLst>
          </p:cNvPr>
          <p:cNvPicPr>
            <a:picLocks noChangeAspect="1" noChangeArrowheads="1"/>
          </p:cNvPicPr>
          <p:nvPr/>
        </p:nvPicPr>
        <p:blipFill>
          <a:blip r:embed="rId3">
            <a:clrChange>
              <a:clrFrom>
                <a:srgbClr val="FDFDFD"/>
              </a:clrFrom>
              <a:clrTo>
                <a:srgbClr val="FDFDFD">
                  <a:alpha val="0"/>
                </a:srgbClr>
              </a:clrTo>
            </a:clrChange>
          </a:blip>
          <a:srcRect/>
          <a:stretch>
            <a:fillRect/>
          </a:stretch>
        </p:blipFill>
        <p:spPr bwMode="auto">
          <a:xfrm>
            <a:off x="3602038" y="1423988"/>
            <a:ext cx="2065337" cy="2346325"/>
          </a:xfrm>
          <a:prstGeom prst="rect">
            <a:avLst/>
          </a:prstGeom>
          <a:noFill/>
          <a:ln>
            <a:noFill/>
          </a:ln>
          <a:effectLst>
            <a:outerShdw blurRad="114300" dist="114300" dir="18900000" algn="ctr" rotWithShape="0">
              <a:srgbClr val="808080">
                <a:alpha val="50000"/>
              </a:srgbClr>
            </a:outerShdw>
          </a:effectLst>
        </p:spPr>
      </p:pic>
      <p:sp>
        <p:nvSpPr>
          <p:cNvPr id="28676" name="TextBox 6">
            <a:extLst>
              <a:ext uri="{FF2B5EF4-FFF2-40B4-BE49-F238E27FC236}">
                <a16:creationId xmlns:a16="http://schemas.microsoft.com/office/drawing/2014/main" id="{F1E67261-776A-489B-BBD1-7521C528AD4A}"/>
              </a:ext>
            </a:extLst>
          </p:cNvPr>
          <p:cNvSpPr txBox="1">
            <a:spLocks noChangeArrowheads="1"/>
          </p:cNvSpPr>
          <p:nvPr/>
        </p:nvSpPr>
        <p:spPr bwMode="auto">
          <a:xfrm>
            <a:off x="246063" y="4168775"/>
            <a:ext cx="8891587"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914400" eaLnBrk="1" hangingPunct="1">
              <a:buSzPct val="100000"/>
            </a:pPr>
            <a:r>
              <a:rPr lang="en-US" altLang="en-US" sz="2400" b="1">
                <a:solidFill>
                  <a:srgbClr val="004821"/>
                </a:solidFill>
                <a:latin typeface="Calibri" panose="020F0502020204030204" pitchFamily="34" charset="0"/>
              </a:rPr>
              <a:t>SOME ASPECTS OF BUDGET REFORMS IN RUSSIA:</a:t>
            </a:r>
          </a:p>
          <a:p>
            <a:pPr algn="ctr" defTabSz="914400" eaLnBrk="1" hangingPunct="1">
              <a:buSzPct val="100000"/>
            </a:pPr>
            <a:r>
              <a:rPr lang="en-US" altLang="en-US" sz="2400" b="1">
                <a:solidFill>
                  <a:srgbClr val="004821"/>
                </a:solidFill>
                <a:latin typeface="Calibri" panose="020F0502020204030204" pitchFamily="34" charset="0"/>
              </a:rPr>
              <a:t>CITIZENS ENGAGEMENT IN THE BUDGET PROCESS</a:t>
            </a:r>
          </a:p>
        </p:txBody>
      </p:sp>
      <p:sp>
        <p:nvSpPr>
          <p:cNvPr id="28677" name="Прямоугольник 7">
            <a:extLst>
              <a:ext uri="{FF2B5EF4-FFF2-40B4-BE49-F238E27FC236}">
                <a16:creationId xmlns:a16="http://schemas.microsoft.com/office/drawing/2014/main" id="{47F178A6-1D85-4D51-BF31-3AAAA64DCAEB}"/>
              </a:ext>
            </a:extLst>
          </p:cNvPr>
          <p:cNvSpPr>
            <a:spLocks noChangeArrowheads="1"/>
          </p:cNvSpPr>
          <p:nvPr/>
        </p:nvSpPr>
        <p:spPr bwMode="auto">
          <a:xfrm>
            <a:off x="2987675" y="5400675"/>
            <a:ext cx="6046788"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914400" eaLnBrk="1" hangingPunct="1">
              <a:buSzPct val="100000"/>
            </a:pPr>
            <a:r>
              <a:rPr lang="en-US" altLang="en-US" sz="1600" b="1">
                <a:solidFill>
                  <a:srgbClr val="00602B"/>
                </a:solidFill>
                <a:latin typeface="Trebuchet MS" panose="020B0603020202020204" pitchFamily="34" charset="0"/>
                <a:ea typeface="DINPro-Light"/>
                <a:cs typeface="DINPro-Light"/>
              </a:rPr>
              <a:t>Sergey ROMANOV</a:t>
            </a:r>
          </a:p>
          <a:p>
            <a:pPr algn="ctr" defTabSz="914400" eaLnBrk="1" hangingPunct="1">
              <a:buSzPct val="100000"/>
            </a:pPr>
            <a:endParaRPr lang="en-US" altLang="en-US" sz="1600" b="1">
              <a:solidFill>
                <a:srgbClr val="00602B"/>
              </a:solidFill>
              <a:latin typeface="Trebuchet MS" panose="020B0603020202020204" pitchFamily="34" charset="0"/>
              <a:ea typeface="DINPro-Light"/>
              <a:cs typeface="DINPro-Light"/>
            </a:endParaRPr>
          </a:p>
          <a:p>
            <a:pPr algn="ctr" defTabSz="914400" eaLnBrk="1" hangingPunct="1">
              <a:buSzPct val="100000"/>
            </a:pPr>
            <a:r>
              <a:rPr lang="en-US" altLang="en-US" sz="1400">
                <a:solidFill>
                  <a:srgbClr val="00602B"/>
                </a:solidFill>
                <a:latin typeface="Trebuchet MS" panose="020B0603020202020204" pitchFamily="34" charset="0"/>
                <a:ea typeface="DINPro-Light"/>
                <a:cs typeface="DINPro-Light"/>
              </a:rPr>
              <a:t>DIRECTOR, DEPARTMENT OF BUDGET METHODOLOGY </a:t>
            </a:r>
          </a:p>
          <a:p>
            <a:pPr algn="ctr" defTabSz="914400" eaLnBrk="1" hangingPunct="1">
              <a:buSzPct val="100000"/>
            </a:pPr>
            <a:r>
              <a:rPr lang="en-US" altLang="en-US" sz="1400">
                <a:solidFill>
                  <a:srgbClr val="00602B"/>
                </a:solidFill>
                <a:latin typeface="Trebuchet MS" panose="020B0603020202020204" pitchFamily="34" charset="0"/>
                <a:ea typeface="DINPro-Light"/>
                <a:cs typeface="DINPro-Light"/>
              </a:rPr>
              <a:t>AND PUBLIC SECTOR FINANCIAL REPORTING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Номер слайда 1">
            <a:extLst>
              <a:ext uri="{FF2B5EF4-FFF2-40B4-BE49-F238E27FC236}">
                <a16:creationId xmlns:a16="http://schemas.microsoft.com/office/drawing/2014/main" id="{092853DE-B0CE-44E8-A67E-E6E25DF30AAA}"/>
              </a:ext>
            </a:extLst>
          </p:cNvPr>
          <p:cNvSpPr>
            <a:spLocks noGrp="1"/>
          </p:cNvSpPr>
          <p:nvPr>
            <p:ph type="sldNum" sz="quarter" idx="10"/>
          </p:nvPr>
        </p:nvSpPr>
        <p:spPr bwMode="auto">
          <a:xfrm>
            <a:off x="8470900" y="36513"/>
            <a:ext cx="849313" cy="5381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SzPct val="100000"/>
            </a:pPr>
            <a:fld id="{521F5FC7-3322-4B53-A61D-B15AC8FD7362}" type="slidenum">
              <a:rPr lang="en-US" altLang="en-US">
                <a:solidFill>
                  <a:srgbClr val="FFC000"/>
                </a:solidFill>
                <a:latin typeface="Trebuchet MS" panose="020B0603020202020204" pitchFamily="34" charset="0"/>
                <a:cs typeface="DINPro-Light"/>
              </a:rPr>
              <a:pPr eaLnBrk="1" hangingPunct="1">
                <a:buSzPct val="100000"/>
              </a:pPr>
              <a:t>10</a:t>
            </a:fld>
            <a:endParaRPr lang="en-US" altLang="en-US">
              <a:solidFill>
                <a:srgbClr val="FFC000"/>
              </a:solidFill>
              <a:latin typeface="Trebuchet MS" panose="020B0603020202020204" pitchFamily="34" charset="0"/>
              <a:cs typeface="DINPro-Light"/>
            </a:endParaRPr>
          </a:p>
        </p:txBody>
      </p:sp>
      <p:sp>
        <p:nvSpPr>
          <p:cNvPr id="37891" name="Заголовок 1">
            <a:extLst>
              <a:ext uri="{FF2B5EF4-FFF2-40B4-BE49-F238E27FC236}">
                <a16:creationId xmlns:a16="http://schemas.microsoft.com/office/drawing/2014/main" id="{C8DFBC1A-0CEF-43D5-A62B-9880A9C8A2E4}"/>
              </a:ext>
            </a:extLst>
          </p:cNvPr>
          <p:cNvSpPr txBox="1">
            <a:spLocks/>
          </p:cNvSpPr>
          <p:nvPr/>
        </p:nvSpPr>
        <p:spPr bwMode="auto">
          <a:xfrm>
            <a:off x="723900" y="754063"/>
            <a:ext cx="8020050" cy="82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buSzPct val="100000"/>
            </a:pPr>
            <a:r>
              <a:rPr lang="en-US" altLang="en-US" sz="2000" b="1">
                <a:solidFill>
                  <a:srgbClr val="077A3E"/>
                </a:solidFill>
                <a:latin typeface="Trebuchet MS" panose="020B0603020202020204" pitchFamily="34" charset="0"/>
              </a:rPr>
              <a:t>Main Stages of Initiative Budgeting Development </a:t>
            </a:r>
          </a:p>
          <a:p>
            <a:pPr algn="ctr" eaLnBrk="1" hangingPunct="1">
              <a:buSzPct val="100000"/>
            </a:pPr>
            <a:r>
              <a:rPr lang="en-US" altLang="en-US" sz="2000" b="1">
                <a:solidFill>
                  <a:srgbClr val="077A3E"/>
                </a:solidFill>
                <a:latin typeface="Trebuchet MS" panose="020B0603020202020204" pitchFamily="34" charset="0"/>
              </a:rPr>
              <a:t>in the Russian Federation</a:t>
            </a:r>
          </a:p>
        </p:txBody>
      </p:sp>
      <p:pic>
        <p:nvPicPr>
          <p:cNvPr id="1036" name="Picture 12" descr="ÐÐ°ÑÑÐ¸Ð½ÐºÐ¸ Ð¿Ð¾ Ð·Ð°Ð¿ÑÐ¾ÑÑ Ð³ÐµÐ¾Ð¿Ð¾Ð·Ð¸ÑÐ¸Ñ png">
            <a:extLst>
              <a:ext uri="{FF2B5EF4-FFF2-40B4-BE49-F238E27FC236}">
                <a16:creationId xmlns:a16="http://schemas.microsoft.com/office/drawing/2014/main" id="{C15C36F5-21C0-4EDC-89F6-171C27DD65AF}"/>
              </a:ext>
            </a:extLst>
          </p:cNvPr>
          <p:cNvPicPr>
            <a:picLocks noChangeAspect="1" noChangeArrowheads="1"/>
          </p:cNvPicPr>
          <p:nvPr/>
        </p:nvPicPr>
        <p:blipFill>
          <a:blip r:embed="rId3">
            <a:duotone>
              <a:schemeClr val="accent6">
                <a:shade val="45000"/>
                <a:satMod val="135000"/>
              </a:schemeClr>
              <a:prstClr val="white"/>
            </a:duotone>
          </a:blip>
          <a:srcRect/>
          <a:stretch>
            <a:fillRect/>
          </a:stretch>
        </p:blipFill>
        <p:spPr bwMode="auto">
          <a:xfrm>
            <a:off x="631956" y="1816882"/>
            <a:ext cx="714929" cy="926168"/>
          </a:xfrm>
          <a:prstGeom prst="rect">
            <a:avLst/>
          </a:prstGeom>
          <a:noFill/>
          <a:ln>
            <a:noFill/>
          </a:ln>
        </p:spPr>
      </p:pic>
      <p:sp>
        <p:nvSpPr>
          <p:cNvPr id="37893" name="Прямоугольник 13">
            <a:extLst>
              <a:ext uri="{FF2B5EF4-FFF2-40B4-BE49-F238E27FC236}">
                <a16:creationId xmlns:a16="http://schemas.microsoft.com/office/drawing/2014/main" id="{5EC22EDB-D117-4936-A055-72A5413427BC}"/>
              </a:ext>
            </a:extLst>
          </p:cNvPr>
          <p:cNvSpPr>
            <a:spLocks noChangeArrowheads="1"/>
          </p:cNvSpPr>
          <p:nvPr/>
        </p:nvSpPr>
        <p:spPr bwMode="auto">
          <a:xfrm>
            <a:off x="309563" y="3490913"/>
            <a:ext cx="1900237"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Aft>
                <a:spcPts val="1813"/>
              </a:spcAft>
              <a:buSzPct val="100000"/>
            </a:pPr>
            <a:r>
              <a:rPr lang="en-US" altLang="en-US" sz="1600" b="1">
                <a:solidFill>
                  <a:srgbClr val="4A452A"/>
                </a:solidFill>
                <a:latin typeface="Trebuchet MS" panose="020B0603020202020204" pitchFamily="34" charset="0"/>
                <a:cs typeface="Times New Roman" panose="02020603050405020304" pitchFamily="18" charset="0"/>
              </a:rPr>
              <a:t>Initiative Budgeting Center created in the structure of the Financial Research Institute of MoF Russia</a:t>
            </a:r>
          </a:p>
        </p:txBody>
      </p:sp>
      <p:cxnSp>
        <p:nvCxnSpPr>
          <p:cNvPr id="4" name="Прямая соединительная линия 3">
            <a:extLst>
              <a:ext uri="{FF2B5EF4-FFF2-40B4-BE49-F238E27FC236}">
                <a16:creationId xmlns:a16="http://schemas.microsoft.com/office/drawing/2014/main" id="{20E9BC98-8655-460A-9840-CC32FE3288D6}"/>
              </a:ext>
            </a:extLst>
          </p:cNvPr>
          <p:cNvCxnSpPr/>
          <p:nvPr/>
        </p:nvCxnSpPr>
        <p:spPr>
          <a:xfrm flipH="1" flipV="1">
            <a:off x="249238" y="2805113"/>
            <a:ext cx="8750300" cy="3175"/>
          </a:xfrm>
          <a:prstGeom prst="line">
            <a:avLst/>
          </a:prstGeom>
          <a:ln w="63500" cap="flat">
            <a:solidFill>
              <a:srgbClr val="DE9240"/>
            </a:solidFill>
            <a:headEnd type="stealth"/>
            <a:tailEnd type="none"/>
          </a:ln>
        </p:spPr>
        <p:style>
          <a:lnRef idx="1">
            <a:schemeClr val="accent6"/>
          </a:lnRef>
          <a:fillRef idx="0">
            <a:schemeClr val="accent6"/>
          </a:fillRef>
          <a:effectRef idx="0">
            <a:schemeClr val="accent6"/>
          </a:effectRef>
          <a:fontRef idx="minor">
            <a:schemeClr val="tx1"/>
          </a:fontRef>
        </p:style>
      </p:cxnSp>
      <p:sp>
        <p:nvSpPr>
          <p:cNvPr id="37895" name="Прямоугольник 16">
            <a:extLst>
              <a:ext uri="{FF2B5EF4-FFF2-40B4-BE49-F238E27FC236}">
                <a16:creationId xmlns:a16="http://schemas.microsoft.com/office/drawing/2014/main" id="{F408EE00-4AC5-4C04-AFF2-0CE2DC651BD1}"/>
              </a:ext>
            </a:extLst>
          </p:cNvPr>
          <p:cNvSpPr>
            <a:spLocks noChangeArrowheads="1"/>
          </p:cNvSpPr>
          <p:nvPr/>
        </p:nvSpPr>
        <p:spPr bwMode="auto">
          <a:xfrm>
            <a:off x="450850" y="2933700"/>
            <a:ext cx="12890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Aft>
                <a:spcPts val="1813"/>
              </a:spcAft>
              <a:buSzPct val="100000"/>
            </a:pPr>
            <a:r>
              <a:rPr lang="en-US" altLang="en-US" sz="2000" b="1">
                <a:solidFill>
                  <a:srgbClr val="4A452A"/>
                </a:solidFill>
                <a:latin typeface="Trebuchet MS" panose="020B0603020202020204" pitchFamily="34" charset="0"/>
                <a:cs typeface="Times New Roman" panose="02020603050405020304" pitchFamily="18" charset="0"/>
              </a:rPr>
              <a:t>2015</a:t>
            </a:r>
          </a:p>
        </p:txBody>
      </p:sp>
      <p:sp>
        <p:nvSpPr>
          <p:cNvPr id="37896" name="Прямоугольник 31">
            <a:extLst>
              <a:ext uri="{FF2B5EF4-FFF2-40B4-BE49-F238E27FC236}">
                <a16:creationId xmlns:a16="http://schemas.microsoft.com/office/drawing/2014/main" id="{A167A0A1-2709-48F8-A646-723FEE1C6AFF}"/>
              </a:ext>
            </a:extLst>
          </p:cNvPr>
          <p:cNvSpPr>
            <a:spLocks noChangeArrowheads="1"/>
          </p:cNvSpPr>
          <p:nvPr/>
        </p:nvSpPr>
        <p:spPr bwMode="auto">
          <a:xfrm>
            <a:off x="2706688" y="2946400"/>
            <a:ext cx="12890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Aft>
                <a:spcPts val="1813"/>
              </a:spcAft>
              <a:buSzPct val="100000"/>
            </a:pPr>
            <a:r>
              <a:rPr lang="en-US" altLang="en-US" sz="2000" b="1">
                <a:solidFill>
                  <a:srgbClr val="4A452A"/>
                </a:solidFill>
                <a:latin typeface="Trebuchet MS" panose="020B0603020202020204" pitchFamily="34" charset="0"/>
                <a:cs typeface="Times New Roman" panose="02020603050405020304" pitchFamily="18" charset="0"/>
              </a:rPr>
              <a:t>2016</a:t>
            </a:r>
          </a:p>
        </p:txBody>
      </p:sp>
      <p:sp>
        <p:nvSpPr>
          <p:cNvPr id="37897" name="Прямоугольник 32">
            <a:extLst>
              <a:ext uri="{FF2B5EF4-FFF2-40B4-BE49-F238E27FC236}">
                <a16:creationId xmlns:a16="http://schemas.microsoft.com/office/drawing/2014/main" id="{A948E0E6-53E1-4B6C-9C82-D501667E44CF}"/>
              </a:ext>
            </a:extLst>
          </p:cNvPr>
          <p:cNvSpPr>
            <a:spLocks noChangeArrowheads="1"/>
          </p:cNvSpPr>
          <p:nvPr/>
        </p:nvSpPr>
        <p:spPr bwMode="auto">
          <a:xfrm>
            <a:off x="4881563" y="2955925"/>
            <a:ext cx="12890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Aft>
                <a:spcPts val="1813"/>
              </a:spcAft>
              <a:buSzPct val="100000"/>
            </a:pPr>
            <a:r>
              <a:rPr lang="en-US" altLang="en-US" sz="2000" b="1">
                <a:solidFill>
                  <a:srgbClr val="4A452A"/>
                </a:solidFill>
                <a:latin typeface="Trebuchet MS" panose="020B0603020202020204" pitchFamily="34" charset="0"/>
                <a:cs typeface="Times New Roman" panose="02020603050405020304" pitchFamily="18" charset="0"/>
              </a:rPr>
              <a:t>2017</a:t>
            </a:r>
          </a:p>
        </p:txBody>
      </p:sp>
      <p:sp>
        <p:nvSpPr>
          <p:cNvPr id="37898" name="Прямоугольник 33">
            <a:extLst>
              <a:ext uri="{FF2B5EF4-FFF2-40B4-BE49-F238E27FC236}">
                <a16:creationId xmlns:a16="http://schemas.microsoft.com/office/drawing/2014/main" id="{175FB909-A38B-4BFD-B9EB-91356F0EB0F7}"/>
              </a:ext>
            </a:extLst>
          </p:cNvPr>
          <p:cNvSpPr>
            <a:spLocks noChangeArrowheads="1"/>
          </p:cNvSpPr>
          <p:nvPr/>
        </p:nvSpPr>
        <p:spPr bwMode="auto">
          <a:xfrm>
            <a:off x="7024688" y="2933700"/>
            <a:ext cx="12890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Aft>
                <a:spcPts val="1813"/>
              </a:spcAft>
              <a:buSzPct val="100000"/>
            </a:pPr>
            <a:r>
              <a:rPr lang="en-US" altLang="en-US" sz="2000" b="1">
                <a:solidFill>
                  <a:srgbClr val="4A452A"/>
                </a:solidFill>
                <a:latin typeface="Trebuchet MS" panose="020B0603020202020204" pitchFamily="34" charset="0"/>
                <a:cs typeface="Times New Roman" panose="02020603050405020304" pitchFamily="18" charset="0"/>
              </a:rPr>
              <a:t>2018</a:t>
            </a:r>
          </a:p>
        </p:txBody>
      </p:sp>
      <p:sp>
        <p:nvSpPr>
          <p:cNvPr id="37899" name="Прямоугольник 34">
            <a:extLst>
              <a:ext uri="{FF2B5EF4-FFF2-40B4-BE49-F238E27FC236}">
                <a16:creationId xmlns:a16="http://schemas.microsoft.com/office/drawing/2014/main" id="{8E314F3F-E7BE-4151-A3B2-7E0386793FCC}"/>
              </a:ext>
            </a:extLst>
          </p:cNvPr>
          <p:cNvSpPr>
            <a:spLocks noChangeArrowheads="1"/>
          </p:cNvSpPr>
          <p:nvPr/>
        </p:nvSpPr>
        <p:spPr bwMode="auto">
          <a:xfrm>
            <a:off x="2319338" y="3486150"/>
            <a:ext cx="2305050"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Aft>
                <a:spcPts val="1813"/>
              </a:spcAft>
              <a:buSzPct val="100000"/>
            </a:pPr>
            <a:r>
              <a:rPr lang="en-US" altLang="en-US" sz="1600" b="1">
                <a:solidFill>
                  <a:srgbClr val="4A452A"/>
                </a:solidFill>
                <a:latin typeface="Trebuchet MS" panose="020B0603020202020204" pitchFamily="34" charset="0"/>
                <a:cs typeface="Times New Roman" panose="02020603050405020304" pitchFamily="18" charset="0"/>
              </a:rPr>
              <a:t>Launch of the initiative budgeting development project in the Russian Federation with participation of the World Bank</a:t>
            </a:r>
          </a:p>
        </p:txBody>
      </p:sp>
      <p:sp>
        <p:nvSpPr>
          <p:cNvPr id="37900" name="Прямоугольник 35">
            <a:extLst>
              <a:ext uri="{FF2B5EF4-FFF2-40B4-BE49-F238E27FC236}">
                <a16:creationId xmlns:a16="http://schemas.microsoft.com/office/drawing/2014/main" id="{0ED61CFE-2A6A-4ED2-96BE-218B29CA6F2E}"/>
              </a:ext>
            </a:extLst>
          </p:cNvPr>
          <p:cNvSpPr>
            <a:spLocks noChangeArrowheads="1"/>
          </p:cNvSpPr>
          <p:nvPr/>
        </p:nvSpPr>
        <p:spPr bwMode="auto">
          <a:xfrm>
            <a:off x="4808538" y="3497263"/>
            <a:ext cx="1763712" cy="206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Aft>
                <a:spcPts val="1813"/>
              </a:spcAft>
              <a:buSzPct val="100000"/>
            </a:pPr>
            <a:r>
              <a:rPr lang="en-US" altLang="en-US" sz="1600" b="1">
                <a:solidFill>
                  <a:srgbClr val="4A452A"/>
                </a:solidFill>
                <a:latin typeface="Trebuchet MS" panose="020B0603020202020204" pitchFamily="34" charset="0"/>
                <a:cs typeface="Times New Roman" panose="02020603050405020304" pitchFamily="18" charset="0"/>
              </a:rPr>
              <a:t>"Medium-Term Initiative Budgeting Development in the Russian Federation" Program developed</a:t>
            </a:r>
          </a:p>
        </p:txBody>
      </p:sp>
      <p:sp>
        <p:nvSpPr>
          <p:cNvPr id="37901" name="Прямоугольник 36">
            <a:extLst>
              <a:ext uri="{FF2B5EF4-FFF2-40B4-BE49-F238E27FC236}">
                <a16:creationId xmlns:a16="http://schemas.microsoft.com/office/drawing/2014/main" id="{815D9C5D-A724-4548-BA9D-BBFAC40B542B}"/>
              </a:ext>
            </a:extLst>
          </p:cNvPr>
          <p:cNvSpPr>
            <a:spLocks noChangeArrowheads="1"/>
          </p:cNvSpPr>
          <p:nvPr/>
        </p:nvSpPr>
        <p:spPr bwMode="auto">
          <a:xfrm>
            <a:off x="6572250" y="3386138"/>
            <a:ext cx="2427288"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Aft>
                <a:spcPts val="1813"/>
              </a:spcAft>
              <a:buSzPct val="100000"/>
            </a:pPr>
            <a:r>
              <a:rPr lang="en-US" altLang="en-US" sz="1600" b="1">
                <a:solidFill>
                  <a:srgbClr val="4A452A"/>
                </a:solidFill>
                <a:latin typeface="Trebuchet MS" panose="020B0603020202020204" pitchFamily="34" charset="0"/>
                <a:cs typeface="Times New Roman" panose="02020603050405020304" pitchFamily="18" charset="0"/>
              </a:rPr>
              <a:t>Initiative budgeting included in the MoF Russia's Government Program "Public Finance Management and Financial Market Regulation"</a:t>
            </a:r>
          </a:p>
        </p:txBody>
      </p:sp>
      <p:sp>
        <p:nvSpPr>
          <p:cNvPr id="43" name="Овал 42">
            <a:extLst>
              <a:ext uri="{FF2B5EF4-FFF2-40B4-BE49-F238E27FC236}">
                <a16:creationId xmlns:a16="http://schemas.microsoft.com/office/drawing/2014/main" id="{43C24E0F-C7E8-4757-AE5E-2CF0F8031DD6}"/>
              </a:ext>
            </a:extLst>
          </p:cNvPr>
          <p:cNvSpPr/>
          <p:nvPr/>
        </p:nvSpPr>
        <p:spPr>
          <a:xfrm>
            <a:off x="919163" y="2703513"/>
            <a:ext cx="142875" cy="176212"/>
          </a:xfrm>
          <a:prstGeom prst="ellipse">
            <a:avLst/>
          </a:prstGeom>
          <a:solidFill>
            <a:srgbClr val="DE924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ru-RU"/>
          </a:p>
        </p:txBody>
      </p:sp>
      <p:pic>
        <p:nvPicPr>
          <p:cNvPr id="22" name="Picture 12" descr="ÐÐ°ÑÑÐ¸Ð½ÐºÐ¸ Ð¿Ð¾ Ð·Ð°Ð¿ÑÐ¾ÑÑ Ð³ÐµÐ¾Ð¿Ð¾Ð·Ð¸ÑÐ¸Ñ png">
            <a:extLst>
              <a:ext uri="{FF2B5EF4-FFF2-40B4-BE49-F238E27FC236}">
                <a16:creationId xmlns:a16="http://schemas.microsoft.com/office/drawing/2014/main" id="{4DCB578C-CCAC-461D-A5B1-FA7D3679EF1E}"/>
              </a:ext>
            </a:extLst>
          </p:cNvPr>
          <p:cNvPicPr>
            <a:picLocks noChangeAspect="1" noChangeArrowheads="1"/>
          </p:cNvPicPr>
          <p:nvPr/>
        </p:nvPicPr>
        <p:blipFill>
          <a:blip r:embed="rId3">
            <a:duotone>
              <a:schemeClr val="accent6">
                <a:shade val="45000"/>
                <a:satMod val="135000"/>
              </a:schemeClr>
              <a:prstClr val="white"/>
            </a:duotone>
          </a:blip>
          <a:srcRect/>
          <a:stretch>
            <a:fillRect/>
          </a:stretch>
        </p:blipFill>
        <p:spPr bwMode="auto">
          <a:xfrm>
            <a:off x="2700236" y="1778294"/>
            <a:ext cx="714929" cy="926168"/>
          </a:xfrm>
          <a:prstGeom prst="rect">
            <a:avLst/>
          </a:prstGeom>
          <a:noFill/>
          <a:ln>
            <a:noFill/>
          </a:ln>
        </p:spPr>
      </p:pic>
      <p:pic>
        <p:nvPicPr>
          <p:cNvPr id="23" name="Picture 12" descr="ÐÐ°ÑÑÐ¸Ð½ÐºÐ¸ Ð¿Ð¾ Ð·Ð°Ð¿ÑÐ¾ÑÑ Ð³ÐµÐ¾Ð¿Ð¾Ð·Ð¸ÑÐ¸Ñ png">
            <a:extLst>
              <a:ext uri="{FF2B5EF4-FFF2-40B4-BE49-F238E27FC236}">
                <a16:creationId xmlns:a16="http://schemas.microsoft.com/office/drawing/2014/main" id="{E90FD5A2-7149-4698-B0BA-A8D59256CE67}"/>
              </a:ext>
            </a:extLst>
          </p:cNvPr>
          <p:cNvPicPr>
            <a:picLocks noChangeAspect="1" noChangeArrowheads="1"/>
          </p:cNvPicPr>
          <p:nvPr/>
        </p:nvPicPr>
        <p:blipFill>
          <a:blip r:embed="rId3">
            <a:duotone>
              <a:schemeClr val="accent6">
                <a:shade val="45000"/>
                <a:satMod val="135000"/>
              </a:schemeClr>
              <a:prstClr val="white"/>
            </a:duotone>
          </a:blip>
          <a:srcRect/>
          <a:stretch>
            <a:fillRect/>
          </a:stretch>
        </p:blipFill>
        <p:spPr bwMode="auto">
          <a:xfrm>
            <a:off x="5045921" y="1823676"/>
            <a:ext cx="714929" cy="926168"/>
          </a:xfrm>
          <a:prstGeom prst="rect">
            <a:avLst/>
          </a:prstGeom>
          <a:noFill/>
          <a:ln>
            <a:noFill/>
          </a:ln>
        </p:spPr>
      </p:pic>
      <p:pic>
        <p:nvPicPr>
          <p:cNvPr id="25" name="Picture 12" descr="ÐÐ°ÑÑÐ¸Ð½ÐºÐ¸ Ð¿Ð¾ Ð·Ð°Ð¿ÑÐ¾ÑÑ Ð³ÐµÐ¾Ð¿Ð¾Ð·Ð¸ÑÐ¸Ñ png">
            <a:extLst>
              <a:ext uri="{FF2B5EF4-FFF2-40B4-BE49-F238E27FC236}">
                <a16:creationId xmlns:a16="http://schemas.microsoft.com/office/drawing/2014/main" id="{F05FB703-3A3D-4209-BA6E-29C5536C2228}"/>
              </a:ext>
            </a:extLst>
          </p:cNvPr>
          <p:cNvPicPr>
            <a:picLocks noChangeAspect="1" noChangeArrowheads="1"/>
          </p:cNvPicPr>
          <p:nvPr/>
        </p:nvPicPr>
        <p:blipFill>
          <a:blip r:embed="rId3">
            <a:duotone>
              <a:schemeClr val="accent6">
                <a:shade val="45000"/>
                <a:satMod val="135000"/>
              </a:schemeClr>
              <a:prstClr val="white"/>
            </a:duotone>
          </a:blip>
          <a:srcRect/>
          <a:stretch>
            <a:fillRect/>
          </a:stretch>
        </p:blipFill>
        <p:spPr bwMode="auto">
          <a:xfrm>
            <a:off x="7307782" y="1806895"/>
            <a:ext cx="714929" cy="926168"/>
          </a:xfrm>
          <a:prstGeom prst="rect">
            <a:avLst/>
          </a:prstGeom>
          <a:noFill/>
          <a:ln>
            <a:noFill/>
          </a:ln>
        </p:spPr>
      </p:pic>
      <p:sp>
        <p:nvSpPr>
          <p:cNvPr id="24" name="Овал 23">
            <a:extLst>
              <a:ext uri="{FF2B5EF4-FFF2-40B4-BE49-F238E27FC236}">
                <a16:creationId xmlns:a16="http://schemas.microsoft.com/office/drawing/2014/main" id="{CC5A665A-DE0C-4615-AD03-BF9E7226BA4F}"/>
              </a:ext>
            </a:extLst>
          </p:cNvPr>
          <p:cNvSpPr/>
          <p:nvPr/>
        </p:nvSpPr>
        <p:spPr>
          <a:xfrm>
            <a:off x="2990850" y="2660650"/>
            <a:ext cx="142875" cy="177800"/>
          </a:xfrm>
          <a:prstGeom prst="ellipse">
            <a:avLst/>
          </a:prstGeom>
          <a:solidFill>
            <a:srgbClr val="DE924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ru-RU"/>
          </a:p>
        </p:txBody>
      </p:sp>
      <p:sp>
        <p:nvSpPr>
          <p:cNvPr id="26" name="Овал 25">
            <a:extLst>
              <a:ext uri="{FF2B5EF4-FFF2-40B4-BE49-F238E27FC236}">
                <a16:creationId xmlns:a16="http://schemas.microsoft.com/office/drawing/2014/main" id="{8E24E03D-25CA-4223-935E-003DB52092A6}"/>
              </a:ext>
            </a:extLst>
          </p:cNvPr>
          <p:cNvSpPr/>
          <p:nvPr/>
        </p:nvSpPr>
        <p:spPr>
          <a:xfrm>
            <a:off x="5337175" y="2681288"/>
            <a:ext cx="141288" cy="177800"/>
          </a:xfrm>
          <a:prstGeom prst="ellipse">
            <a:avLst/>
          </a:prstGeom>
          <a:solidFill>
            <a:srgbClr val="DE924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ru-RU"/>
          </a:p>
        </p:txBody>
      </p:sp>
      <p:sp>
        <p:nvSpPr>
          <p:cNvPr id="27" name="Овал 26">
            <a:extLst>
              <a:ext uri="{FF2B5EF4-FFF2-40B4-BE49-F238E27FC236}">
                <a16:creationId xmlns:a16="http://schemas.microsoft.com/office/drawing/2014/main" id="{D375FA70-1A9D-4472-9A69-E2B531DE67E3}"/>
              </a:ext>
            </a:extLst>
          </p:cNvPr>
          <p:cNvSpPr/>
          <p:nvPr/>
        </p:nvSpPr>
        <p:spPr>
          <a:xfrm>
            <a:off x="7597775" y="2659063"/>
            <a:ext cx="142875" cy="177800"/>
          </a:xfrm>
          <a:prstGeom prst="ellipse">
            <a:avLst/>
          </a:prstGeom>
          <a:solidFill>
            <a:srgbClr val="DE924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ru-RU"/>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a:extLst>
              <a:ext uri="{FF2B5EF4-FFF2-40B4-BE49-F238E27FC236}">
                <a16:creationId xmlns:a16="http://schemas.microsoft.com/office/drawing/2014/main" id="{7D27F2A9-F541-4B3B-8833-7B38683FE412}"/>
              </a:ext>
            </a:extLst>
          </p:cNvPr>
          <p:cNvPicPr>
            <a:picLocks noChangeAspect="1" noChangeArrowheads="1"/>
          </p:cNvPicPr>
          <p:nvPr/>
        </p:nvPicPr>
        <p:blipFill>
          <a:blip r:embed="rId2"/>
          <a:srcRect/>
          <a:stretch>
            <a:fillRect/>
          </a:stretch>
        </p:blipFill>
        <p:spPr bwMode="auto">
          <a:xfrm>
            <a:off x="882650" y="1535113"/>
            <a:ext cx="1500188" cy="2122487"/>
          </a:xfrm>
          <a:prstGeom prst="rect">
            <a:avLst/>
          </a:prstGeom>
          <a:noFill/>
          <a:ln>
            <a:noFill/>
          </a:ln>
          <a:effectLst>
            <a:outerShdw blurRad="50800" dist="38100" dir="2700000" algn="tl" rotWithShape="0">
              <a:prstClr val="black">
                <a:alpha val="40000"/>
              </a:prstClr>
            </a:outerShdw>
          </a:effectLst>
        </p:spPr>
      </p:pic>
      <p:pic>
        <p:nvPicPr>
          <p:cNvPr id="2050" name="Picture 2">
            <a:extLst>
              <a:ext uri="{FF2B5EF4-FFF2-40B4-BE49-F238E27FC236}">
                <a16:creationId xmlns:a16="http://schemas.microsoft.com/office/drawing/2014/main" id="{7042DA95-F084-4445-8C98-6EE45FFB7C90}"/>
              </a:ext>
            </a:extLst>
          </p:cNvPr>
          <p:cNvPicPr>
            <a:picLocks noChangeAspect="1" noChangeArrowheads="1"/>
          </p:cNvPicPr>
          <p:nvPr/>
        </p:nvPicPr>
        <p:blipFill>
          <a:blip r:embed="rId3"/>
          <a:srcRect/>
          <a:stretch>
            <a:fillRect/>
          </a:stretch>
        </p:blipFill>
        <p:spPr bwMode="auto">
          <a:xfrm>
            <a:off x="339725" y="1292225"/>
            <a:ext cx="1495425" cy="2119313"/>
          </a:xfrm>
          <a:prstGeom prst="rect">
            <a:avLst/>
          </a:prstGeom>
          <a:noFill/>
          <a:ln>
            <a:noFill/>
          </a:ln>
          <a:effectLst>
            <a:outerShdw blurRad="50800" dist="38100" dir="2700000" algn="tl" rotWithShape="0">
              <a:prstClr val="black">
                <a:alpha val="40000"/>
              </a:prstClr>
            </a:outerShdw>
          </a:effectLst>
        </p:spPr>
      </p:pic>
      <p:sp>
        <p:nvSpPr>
          <p:cNvPr id="38916" name="Заголовок 3">
            <a:extLst>
              <a:ext uri="{FF2B5EF4-FFF2-40B4-BE49-F238E27FC236}">
                <a16:creationId xmlns:a16="http://schemas.microsoft.com/office/drawing/2014/main" id="{FE86C2A4-C0F8-438B-8411-B5444976E2EC}"/>
              </a:ext>
            </a:extLst>
          </p:cNvPr>
          <p:cNvSpPr txBox="1">
            <a:spLocks/>
          </p:cNvSpPr>
          <p:nvPr/>
        </p:nvSpPr>
        <p:spPr bwMode="auto">
          <a:xfrm>
            <a:off x="31750" y="719138"/>
            <a:ext cx="9050338"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buSzPct val="100000"/>
            </a:pPr>
            <a:r>
              <a:rPr lang="en-US" altLang="en-US" sz="2200" b="1">
                <a:solidFill>
                  <a:srgbClr val="077A3E"/>
                </a:solidFill>
                <a:latin typeface="Calibri" panose="020F0502020204030204" pitchFamily="34" charset="0"/>
              </a:rPr>
              <a:t>Annual publication of Best Practices Reports</a:t>
            </a:r>
          </a:p>
        </p:txBody>
      </p:sp>
      <p:sp>
        <p:nvSpPr>
          <p:cNvPr id="38917" name="Номер слайда 2">
            <a:extLst>
              <a:ext uri="{FF2B5EF4-FFF2-40B4-BE49-F238E27FC236}">
                <a16:creationId xmlns:a16="http://schemas.microsoft.com/office/drawing/2014/main" id="{FFEE1EFD-D48C-46F4-8201-FA9F104A15F2}"/>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SzPct val="100000"/>
            </a:pPr>
            <a:fld id="{A53F5C9A-FD34-496A-BAD3-1ADFD465281B}" type="slidenum">
              <a:rPr lang="en-US" altLang="en-US">
                <a:solidFill>
                  <a:srgbClr val="DEAA46"/>
                </a:solidFill>
                <a:latin typeface="DINPro-Light"/>
                <a:cs typeface="DINPro-Light"/>
              </a:rPr>
              <a:pPr eaLnBrk="1" hangingPunct="1">
                <a:buSzPct val="100000"/>
              </a:pPr>
              <a:t>11</a:t>
            </a:fld>
            <a:endParaRPr lang="en-US" altLang="en-US">
              <a:solidFill>
                <a:srgbClr val="DEAA46"/>
              </a:solidFill>
              <a:latin typeface="DINPro-Light"/>
              <a:cs typeface="DINPro-Light"/>
            </a:endParaRPr>
          </a:p>
        </p:txBody>
      </p:sp>
      <p:cxnSp>
        <p:nvCxnSpPr>
          <p:cNvPr id="5" name="Прямая соединительная линия 4">
            <a:extLst>
              <a:ext uri="{FF2B5EF4-FFF2-40B4-BE49-F238E27FC236}">
                <a16:creationId xmlns:a16="http://schemas.microsoft.com/office/drawing/2014/main" id="{88F2A105-E162-4816-9122-FBAB1911C1AE}"/>
              </a:ext>
            </a:extLst>
          </p:cNvPr>
          <p:cNvCxnSpPr/>
          <p:nvPr/>
        </p:nvCxnSpPr>
        <p:spPr>
          <a:xfrm>
            <a:off x="4556125" y="1228725"/>
            <a:ext cx="0" cy="5327650"/>
          </a:xfrm>
          <a:prstGeom prst="line">
            <a:avLst/>
          </a:prstGeom>
          <a:ln>
            <a:solidFill>
              <a:srgbClr val="077A3E"/>
            </a:solidFill>
            <a:prstDash val="sysDash"/>
          </a:ln>
          <a:effectLst/>
        </p:spPr>
        <p:style>
          <a:lnRef idx="2">
            <a:schemeClr val="accent1"/>
          </a:lnRef>
          <a:fillRef idx="0">
            <a:schemeClr val="accent1"/>
          </a:fillRef>
          <a:effectRef idx="1">
            <a:schemeClr val="accent1"/>
          </a:effectRef>
          <a:fontRef idx="minor">
            <a:schemeClr val="tx1"/>
          </a:fontRef>
        </p:style>
      </p:cxnSp>
      <p:pic>
        <p:nvPicPr>
          <p:cNvPr id="1027" name="Picture 3">
            <a:extLst>
              <a:ext uri="{FF2B5EF4-FFF2-40B4-BE49-F238E27FC236}">
                <a16:creationId xmlns:a16="http://schemas.microsoft.com/office/drawing/2014/main" id="{86519CA3-8EA4-4A90-B6B2-E9D161E760E8}"/>
              </a:ext>
            </a:extLst>
          </p:cNvPr>
          <p:cNvPicPr>
            <a:picLocks noChangeAspect="1" noChangeArrowheads="1"/>
          </p:cNvPicPr>
          <p:nvPr/>
        </p:nvPicPr>
        <p:blipFill rotWithShape="1">
          <a:blip r:embed="rId4"/>
          <a:srcRect l="34791" t="13457" r="33681" b="7654"/>
          <a:stretch/>
        </p:blipFill>
        <p:spPr bwMode="auto">
          <a:xfrm>
            <a:off x="895350" y="4418013"/>
            <a:ext cx="1474788" cy="2074862"/>
          </a:xfrm>
          <a:prstGeom prst="rect">
            <a:avLst/>
          </a:prstGeom>
          <a:noFill/>
          <a:ln>
            <a:noFill/>
          </a:ln>
          <a:effectLst>
            <a:outerShdw blurRad="50800" dist="38100" dir="2700000" algn="tl" rotWithShape="0">
              <a:prstClr val="black">
                <a:alpha val="40000"/>
              </a:prstClr>
            </a:outerShdw>
          </a:effectLst>
        </p:spPr>
      </p:pic>
      <p:pic>
        <p:nvPicPr>
          <p:cNvPr id="1026" name="Picture 2">
            <a:extLst>
              <a:ext uri="{FF2B5EF4-FFF2-40B4-BE49-F238E27FC236}">
                <a16:creationId xmlns:a16="http://schemas.microsoft.com/office/drawing/2014/main" id="{623B4E44-163B-4390-915F-5B2BAE2F6E6D}"/>
              </a:ext>
            </a:extLst>
          </p:cNvPr>
          <p:cNvPicPr>
            <a:picLocks noChangeAspect="1" noChangeArrowheads="1"/>
          </p:cNvPicPr>
          <p:nvPr/>
        </p:nvPicPr>
        <p:blipFill rotWithShape="1">
          <a:blip r:embed="rId5"/>
          <a:srcRect l="34791" t="9262" r="33750" b="12346"/>
          <a:stretch/>
        </p:blipFill>
        <p:spPr bwMode="auto">
          <a:xfrm>
            <a:off x="339725" y="4170363"/>
            <a:ext cx="1511300" cy="2119312"/>
          </a:xfrm>
          <a:prstGeom prst="rect">
            <a:avLst/>
          </a:prstGeom>
          <a:noFill/>
          <a:ln>
            <a:noFill/>
          </a:ln>
          <a:effectLst>
            <a:outerShdw blurRad="50800" dist="38100" dir="2700000" algn="tl" rotWithShape="0">
              <a:prstClr val="black">
                <a:alpha val="40000"/>
              </a:prstClr>
            </a:outerShdw>
          </a:effectLst>
        </p:spPr>
      </p:pic>
      <p:pic>
        <p:nvPicPr>
          <p:cNvPr id="38921" name="Picture 6" descr="C:\Users\1341\Downloads\creambee-qrcode.png">
            <a:extLst>
              <a:ext uri="{FF2B5EF4-FFF2-40B4-BE49-F238E27FC236}">
                <a16:creationId xmlns:a16="http://schemas.microsoft.com/office/drawing/2014/main" id="{D86BBFBB-424B-4E1D-9732-EC02CE3BF5C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44838" y="2339975"/>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22" name="TextBox 5">
            <a:extLst>
              <a:ext uri="{FF2B5EF4-FFF2-40B4-BE49-F238E27FC236}">
                <a16:creationId xmlns:a16="http://schemas.microsoft.com/office/drawing/2014/main" id="{424B4193-EA95-4A32-A085-0EF73FF654DC}"/>
              </a:ext>
            </a:extLst>
          </p:cNvPr>
          <p:cNvSpPr txBox="1">
            <a:spLocks noChangeArrowheads="1"/>
          </p:cNvSpPr>
          <p:nvPr/>
        </p:nvSpPr>
        <p:spPr bwMode="auto">
          <a:xfrm>
            <a:off x="2635250" y="2047875"/>
            <a:ext cx="197326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buSzPct val="100000"/>
            </a:pPr>
            <a:r>
              <a:rPr lang="en-US" altLang="en-US" sz="1100" b="1" i="1">
                <a:solidFill>
                  <a:srgbClr val="077A3E"/>
                </a:solidFill>
                <a:latin typeface="Trebuchet MS" panose="020B0603020202020204" pitchFamily="34" charset="0"/>
              </a:rPr>
              <a:t>Download 2018 Report</a:t>
            </a:r>
          </a:p>
        </p:txBody>
      </p:sp>
      <p:sp>
        <p:nvSpPr>
          <p:cNvPr id="38923" name="TextBox 16">
            <a:extLst>
              <a:ext uri="{FF2B5EF4-FFF2-40B4-BE49-F238E27FC236}">
                <a16:creationId xmlns:a16="http://schemas.microsoft.com/office/drawing/2014/main" id="{AF331249-5B8F-45B6-8EF1-3FFCAE33733F}"/>
              </a:ext>
            </a:extLst>
          </p:cNvPr>
          <p:cNvSpPr txBox="1">
            <a:spLocks noChangeArrowheads="1"/>
          </p:cNvSpPr>
          <p:nvPr/>
        </p:nvSpPr>
        <p:spPr bwMode="auto">
          <a:xfrm>
            <a:off x="2635250" y="4689475"/>
            <a:ext cx="197326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buSzPct val="100000"/>
            </a:pPr>
            <a:r>
              <a:rPr lang="en-US" altLang="en-US" sz="1100" b="1" i="1">
                <a:solidFill>
                  <a:srgbClr val="077A3E"/>
                </a:solidFill>
                <a:latin typeface="Trebuchet MS" panose="020B0603020202020204" pitchFamily="34" charset="0"/>
              </a:rPr>
              <a:t>Download 2019 Report</a:t>
            </a:r>
          </a:p>
        </p:txBody>
      </p:sp>
      <p:sp>
        <p:nvSpPr>
          <p:cNvPr id="38924" name="Прямоугольник 12">
            <a:extLst>
              <a:ext uri="{FF2B5EF4-FFF2-40B4-BE49-F238E27FC236}">
                <a16:creationId xmlns:a16="http://schemas.microsoft.com/office/drawing/2014/main" id="{89A364A7-0BBC-47E9-9462-57CD990A8707}"/>
              </a:ext>
            </a:extLst>
          </p:cNvPr>
          <p:cNvSpPr>
            <a:spLocks noChangeArrowheads="1"/>
          </p:cNvSpPr>
          <p:nvPr/>
        </p:nvSpPr>
        <p:spPr bwMode="auto">
          <a:xfrm>
            <a:off x="4789488" y="2243138"/>
            <a:ext cx="4046537" cy="436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Aft>
                <a:spcPts val="900"/>
              </a:spcAft>
              <a:buSzPct val="100000"/>
            </a:pPr>
            <a:r>
              <a:rPr lang="en-US" altLang="en-US" sz="1700">
                <a:solidFill>
                  <a:srgbClr val="000000"/>
                </a:solidFill>
                <a:latin typeface="Calibri" panose="020F0502020204030204" pitchFamily="34" charset="0"/>
                <a:cs typeface="Times New Roman" panose="02020603050405020304" pitchFamily="18" charset="0"/>
              </a:rPr>
              <a:t>Major </a:t>
            </a:r>
            <a:r>
              <a:rPr lang="en-US" altLang="en-US" sz="1700" b="1">
                <a:solidFill>
                  <a:srgbClr val="000000"/>
                </a:solidFill>
                <a:latin typeface="Calibri" panose="020F0502020204030204" pitchFamily="34" charset="0"/>
                <a:cs typeface="Times New Roman" panose="02020603050405020304" pitchFamily="18" charset="0"/>
              </a:rPr>
              <a:t>distinctive features of Russian </a:t>
            </a:r>
            <a:r>
              <a:rPr lang="en-US" altLang="en-US" sz="1700">
                <a:solidFill>
                  <a:srgbClr val="000000"/>
                </a:solidFill>
                <a:latin typeface="Calibri" panose="020F0502020204030204" pitchFamily="34" charset="0"/>
                <a:cs typeface="Times New Roman" panose="02020603050405020304" pitchFamily="18" charset="0"/>
              </a:rPr>
              <a:t>initiative budgeting </a:t>
            </a:r>
            <a:r>
              <a:rPr lang="en-US" altLang="en-US" sz="1700" b="1">
                <a:solidFill>
                  <a:srgbClr val="000000"/>
                </a:solidFill>
                <a:latin typeface="Calibri" panose="020F0502020204030204" pitchFamily="34" charset="0"/>
                <a:cs typeface="Times New Roman" panose="02020603050405020304" pitchFamily="18" charset="0"/>
              </a:rPr>
              <a:t>practices</a:t>
            </a:r>
            <a:r>
              <a:rPr lang="en-US" altLang="en-US" sz="1700">
                <a:solidFill>
                  <a:srgbClr val="000000"/>
                </a:solidFill>
                <a:latin typeface="Calibri" panose="020F0502020204030204" pitchFamily="34" charset="0"/>
                <a:cs typeface="Times New Roman" panose="02020603050405020304" pitchFamily="18" charset="0"/>
              </a:rPr>
              <a:t>:</a:t>
            </a:r>
          </a:p>
          <a:p>
            <a:pPr algn="just" eaLnBrk="1" hangingPunct="1">
              <a:spcAft>
                <a:spcPts val="900"/>
              </a:spcAft>
              <a:buSzPct val="100000"/>
            </a:pPr>
            <a:r>
              <a:rPr lang="en-US" altLang="en-US" sz="1700">
                <a:solidFill>
                  <a:srgbClr val="000000"/>
                </a:solidFill>
                <a:latin typeface="Calibri" panose="020F0502020204030204" pitchFamily="34" charset="0"/>
                <a:cs typeface="Times New Roman" panose="02020603050405020304" pitchFamily="18" charset="0"/>
              </a:rPr>
              <a:t>1. Financial contribution of citizens for purposes of implementing initiative projects.</a:t>
            </a:r>
          </a:p>
          <a:p>
            <a:pPr algn="just" eaLnBrk="1" hangingPunct="1">
              <a:spcAft>
                <a:spcPts val="900"/>
              </a:spcAft>
              <a:buSzPct val="100000"/>
            </a:pPr>
            <a:r>
              <a:rPr lang="en-US" altLang="en-US" sz="1700">
                <a:solidFill>
                  <a:srgbClr val="000000"/>
                </a:solidFill>
                <a:latin typeface="Calibri" panose="020F0502020204030204" pitchFamily="34" charset="0"/>
                <a:cs typeface="Times New Roman" panose="02020603050405020304" pitchFamily="18" charset="0"/>
              </a:rPr>
              <a:t>2. Support on the part of the Government to practices of citizens engagement in development of territories through initiative projects, including introduction of initiative budgeting in the Government's budget spending  efficiency boosting toolkit and increased budget openness.</a:t>
            </a:r>
          </a:p>
          <a:p>
            <a:pPr algn="just" eaLnBrk="1" hangingPunct="1">
              <a:spcAft>
                <a:spcPts val="900"/>
              </a:spcAft>
              <a:buSzPct val="100000"/>
            </a:pPr>
            <a:r>
              <a:rPr lang="en-US" altLang="en-US" sz="1700">
                <a:solidFill>
                  <a:srgbClr val="000000"/>
                </a:solidFill>
                <a:latin typeface="Calibri" panose="020F0502020204030204" pitchFamily="34" charset="0"/>
                <a:cs typeface="Times New Roman" panose="02020603050405020304" pitchFamily="18" charset="0"/>
              </a:rPr>
              <a:t>3. Work on implementation of regulatory norms to allow for voluntary application of initiative budgeting</a:t>
            </a:r>
          </a:p>
        </p:txBody>
      </p:sp>
      <p:pic>
        <p:nvPicPr>
          <p:cNvPr id="38925" name="Picture 2" descr="C:\Users\1341\Downloads\creambee-qrcode (1).png">
            <a:extLst>
              <a:ext uri="{FF2B5EF4-FFF2-40B4-BE49-F238E27FC236}">
                <a16:creationId xmlns:a16="http://schemas.microsoft.com/office/drawing/2014/main" id="{2AEC733E-D56F-427B-A1E9-BDF4D5D38CA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78175" y="5013325"/>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Заголовок 1">
            <a:extLst>
              <a:ext uri="{FF2B5EF4-FFF2-40B4-BE49-F238E27FC236}">
                <a16:creationId xmlns:a16="http://schemas.microsoft.com/office/drawing/2014/main" id="{5BBE3F50-1B92-4CCA-885C-03E63D7F6F94}"/>
              </a:ext>
            </a:extLst>
          </p:cNvPr>
          <p:cNvSpPr txBox="1">
            <a:spLocks/>
          </p:cNvSpPr>
          <p:nvPr/>
        </p:nvSpPr>
        <p:spPr bwMode="auto">
          <a:xfrm>
            <a:off x="723900" y="215900"/>
            <a:ext cx="8343900"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buSzPct val="100000"/>
            </a:pPr>
            <a:r>
              <a:rPr lang="en-US" altLang="en-US" sz="2200" b="1">
                <a:solidFill>
                  <a:srgbClr val="077A3E"/>
                </a:solidFill>
                <a:latin typeface="Trebuchet MS" panose="020B0603020202020204" pitchFamily="34" charset="0"/>
              </a:rPr>
              <a:t>Legal Framework of Initiative Budgeting</a:t>
            </a:r>
          </a:p>
        </p:txBody>
      </p:sp>
      <p:pic>
        <p:nvPicPr>
          <p:cNvPr id="39939" name="Picture 8" descr="ÐÐ°ÑÑÐ¸Ð½ÐºÐ¸ Ð¿Ð¾ Ð·Ð°Ð¿ÑÐ¾ÑÑ Ð»Ð¸ÑÑ Ð±ÑÐ¼Ð°Ð³Ð¸ png">
            <a:extLst>
              <a:ext uri="{FF2B5EF4-FFF2-40B4-BE49-F238E27FC236}">
                <a16:creationId xmlns:a16="http://schemas.microsoft.com/office/drawing/2014/main" id="{1EE961B0-0504-4073-BCEF-CAFF875845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000" t="4655" r="5898" b="5598"/>
          <a:stretch>
            <a:fillRect/>
          </a:stretch>
        </p:blipFill>
        <p:spPr bwMode="auto">
          <a:xfrm>
            <a:off x="111125" y="958850"/>
            <a:ext cx="8837613" cy="338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Прямоугольник 3">
            <a:extLst>
              <a:ext uri="{FF2B5EF4-FFF2-40B4-BE49-F238E27FC236}">
                <a16:creationId xmlns:a16="http://schemas.microsoft.com/office/drawing/2014/main" id="{406A658E-EBFA-4BE9-982E-B4ECEF9FD717}"/>
              </a:ext>
            </a:extLst>
          </p:cNvPr>
          <p:cNvSpPr/>
          <p:nvPr/>
        </p:nvSpPr>
        <p:spPr>
          <a:xfrm>
            <a:off x="120650" y="958850"/>
            <a:ext cx="8837613" cy="304800"/>
          </a:xfrm>
          <a:prstGeom prst="rect">
            <a:avLst/>
          </a:prstGeom>
          <a:solidFill>
            <a:srgbClr val="077A3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ru-RU"/>
          </a:p>
        </p:txBody>
      </p:sp>
      <p:sp>
        <p:nvSpPr>
          <p:cNvPr id="39941" name="Content Placeholder 2">
            <a:extLst>
              <a:ext uri="{FF2B5EF4-FFF2-40B4-BE49-F238E27FC236}">
                <a16:creationId xmlns:a16="http://schemas.microsoft.com/office/drawing/2014/main" id="{1B2995E7-7003-4499-96A3-B552F72E5767}"/>
              </a:ext>
            </a:extLst>
          </p:cNvPr>
          <p:cNvSpPr txBox="1">
            <a:spLocks/>
          </p:cNvSpPr>
          <p:nvPr/>
        </p:nvSpPr>
        <p:spPr bwMode="auto">
          <a:xfrm>
            <a:off x="-65720" y="963934"/>
            <a:ext cx="8923488" cy="462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marL="514350" indent="-179388" eaLnBrk="0" hangingPunct="0">
              <a:defRPr>
                <a:solidFill>
                  <a:schemeClr val="tx1"/>
                </a:solidFill>
                <a:latin typeface="Arial" panose="020B0604020202020204" pitchFamily="34" charset="0"/>
                <a:cs typeface="Arial" panose="020B0604020202020204" pitchFamily="34" charset="0"/>
              </a:defRPr>
            </a:lvl1pPr>
            <a:lvl2pPr marL="719138" indent="-358775"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718820" lvl="1" algn="just" eaLnBrk="1" hangingPunct="1">
              <a:spcBef>
                <a:spcPct val="20000"/>
              </a:spcBef>
              <a:buFont typeface="Arial" panose="020B0604020202020204" pitchFamily="34" charset="0"/>
              <a:buAutoNum type="romanUcPeriod"/>
            </a:pPr>
            <a:r>
              <a:rPr lang="en-US" altLang="en-US" sz="1600" dirty="0">
                <a:solidFill>
                  <a:srgbClr val="FFFFFF"/>
                </a:solidFill>
                <a:latin typeface="Trebuchet MS"/>
                <a:cs typeface="Arial"/>
              </a:rPr>
              <a:t>In legislation on local governments:</a:t>
            </a:r>
            <a:endParaRPr lang="en-US" dirty="0">
              <a:latin typeface="Trebuchet MS"/>
              <a:cs typeface="Arial"/>
            </a:endParaRPr>
          </a:p>
          <a:p>
            <a:pPr marL="718820" lvl="1" algn="just" eaLnBrk="1" hangingPunct="1">
              <a:spcBef>
                <a:spcPct val="20000"/>
              </a:spcBef>
              <a:buFont typeface="Arial" panose="020B0604020202020204" pitchFamily="34" charset="0"/>
              <a:buAutoNum type="romanUcPeriod"/>
            </a:pPr>
            <a:endParaRPr lang="en-US" altLang="en-US" sz="1600">
              <a:solidFill>
                <a:srgbClr val="FFFFFF"/>
              </a:solidFill>
              <a:latin typeface="Trebuchet MS" panose="020B0603020202020204" pitchFamily="34" charset="0"/>
            </a:endParaRPr>
          </a:p>
          <a:p>
            <a:pPr indent="-179070" algn="just" eaLnBrk="1" hangingPunct="1">
              <a:spcBef>
                <a:spcPts val="125"/>
              </a:spcBef>
              <a:buClr>
                <a:srgbClr val="077A3E"/>
              </a:buClr>
              <a:buFont typeface="Trebuchet MS" panose="020B0603020202020204" pitchFamily="34" charset="0"/>
              <a:buChar char="―"/>
            </a:pPr>
            <a:r>
              <a:rPr lang="en-US" altLang="en-US" sz="1600" dirty="0">
                <a:solidFill>
                  <a:srgbClr val="000000"/>
                </a:solidFill>
                <a:latin typeface="Trebuchet MS"/>
                <a:cs typeface="Arial"/>
              </a:rPr>
              <a:t>capture the </a:t>
            </a:r>
            <a:r>
              <a:rPr lang="en-US" altLang="en-US" sz="1600" b="1" dirty="0">
                <a:solidFill>
                  <a:srgbClr val="000000"/>
                </a:solidFill>
                <a:latin typeface="Trebuchet MS"/>
                <a:cs typeface="Arial"/>
              </a:rPr>
              <a:t>right of an initiative group to propose </a:t>
            </a:r>
            <a:r>
              <a:rPr lang="en-US" altLang="en-US" sz="1600" dirty="0">
                <a:solidFill>
                  <a:srgbClr val="000000"/>
                </a:solidFill>
                <a:latin typeface="Trebuchet MS"/>
                <a:cs typeface="Arial"/>
              </a:rPr>
              <a:t>an initiative project to the local government;</a:t>
            </a:r>
          </a:p>
          <a:p>
            <a:pPr indent="-179070" algn="just">
              <a:spcBef>
                <a:spcPts val="125"/>
              </a:spcBef>
              <a:buClr>
                <a:srgbClr val="077A3E"/>
              </a:buClr>
              <a:buFont typeface="Trebuchet MS" panose="020B0603020202020204" pitchFamily="34" charset="0"/>
              <a:buChar char="―"/>
            </a:pPr>
            <a:endParaRPr lang="en-US" altLang="en-US" sz="1600" dirty="0">
              <a:solidFill>
                <a:srgbClr val="000000"/>
              </a:solidFill>
              <a:latin typeface="Trebuchet MS"/>
              <a:cs typeface="Arial"/>
            </a:endParaRPr>
          </a:p>
          <a:p>
            <a:pPr indent="-179070" algn="just" eaLnBrk="1" hangingPunct="1">
              <a:spcBef>
                <a:spcPts val="125"/>
              </a:spcBef>
              <a:buClr>
                <a:srgbClr val="077A3E"/>
              </a:buClr>
              <a:buFont typeface="Trebuchet MS" panose="020B0603020202020204" pitchFamily="34" charset="0"/>
              <a:buChar char="―"/>
            </a:pPr>
            <a:r>
              <a:rPr lang="en-US" altLang="en-US" sz="1600" dirty="0">
                <a:solidFill>
                  <a:srgbClr val="000000"/>
                </a:solidFill>
                <a:latin typeface="Trebuchet MS"/>
                <a:cs typeface="Arial"/>
              </a:rPr>
              <a:t>expand initiative projects scope to cover decisions on </a:t>
            </a:r>
            <a:r>
              <a:rPr lang="en-US" altLang="en-US" sz="1600" b="1" dirty="0">
                <a:solidFill>
                  <a:srgbClr val="000000"/>
                </a:solidFill>
                <a:latin typeface="Trebuchet MS"/>
                <a:cs typeface="Arial"/>
              </a:rPr>
              <a:t>issues of local importance </a:t>
            </a:r>
            <a:r>
              <a:rPr lang="en-US" altLang="en-US" sz="1600" dirty="0">
                <a:solidFill>
                  <a:srgbClr val="000000"/>
                </a:solidFill>
                <a:latin typeface="Trebuchet MS"/>
                <a:cs typeface="Arial"/>
              </a:rPr>
              <a:t>or other issues under the local government’s jurisdiction;</a:t>
            </a:r>
          </a:p>
          <a:p>
            <a:pPr indent="-179070" algn="just">
              <a:spcBef>
                <a:spcPts val="125"/>
              </a:spcBef>
              <a:buClr>
                <a:srgbClr val="077A3E"/>
              </a:buClr>
              <a:buFont typeface="Trebuchet MS" panose="020B0603020202020204" pitchFamily="34" charset="0"/>
              <a:buChar char="―"/>
            </a:pPr>
            <a:endParaRPr lang="en-US" altLang="en-US" sz="1600" dirty="0">
              <a:solidFill>
                <a:srgbClr val="000000"/>
              </a:solidFill>
              <a:latin typeface="Trebuchet MS"/>
              <a:cs typeface="Arial"/>
            </a:endParaRPr>
          </a:p>
          <a:p>
            <a:pPr indent="-179070" algn="just" eaLnBrk="1" hangingPunct="1">
              <a:spcBef>
                <a:spcPts val="125"/>
              </a:spcBef>
              <a:buClr>
                <a:srgbClr val="077A3E"/>
              </a:buClr>
              <a:buFont typeface="Trebuchet MS" panose="020B0603020202020204" pitchFamily="34" charset="0"/>
              <a:buChar char="―"/>
            </a:pPr>
            <a:r>
              <a:rPr lang="en-US" altLang="en-US" sz="1600" dirty="0">
                <a:solidFill>
                  <a:srgbClr val="000000"/>
                </a:solidFill>
                <a:latin typeface="Trebuchet MS"/>
                <a:cs typeface="Arial"/>
              </a:rPr>
              <a:t>integrate proposal of initiative projects with </a:t>
            </a:r>
            <a:r>
              <a:rPr lang="en-US" altLang="en-US" sz="1600" b="1" dirty="0">
                <a:solidFill>
                  <a:srgbClr val="000000"/>
                </a:solidFill>
                <a:latin typeface="Trebuchet MS"/>
                <a:cs typeface="Arial"/>
              </a:rPr>
              <a:t>other forms of local governance implementation </a:t>
            </a:r>
            <a:r>
              <a:rPr lang="en-US" altLang="en-US" sz="1600" dirty="0">
                <a:solidFill>
                  <a:srgbClr val="000000"/>
                </a:solidFill>
                <a:latin typeface="Trebuchet MS"/>
                <a:cs typeface="Arial"/>
              </a:rPr>
              <a:t>(conferences, meetings, public hearings);</a:t>
            </a:r>
          </a:p>
          <a:p>
            <a:pPr indent="-179070" algn="just">
              <a:spcBef>
                <a:spcPts val="125"/>
              </a:spcBef>
              <a:buClr>
                <a:srgbClr val="077A3E"/>
              </a:buClr>
              <a:buFont typeface="Trebuchet MS" panose="020B0603020202020204" pitchFamily="34" charset="0"/>
              <a:buChar char="―"/>
            </a:pPr>
            <a:endParaRPr lang="en-US" altLang="en-US" sz="1600" dirty="0">
              <a:solidFill>
                <a:srgbClr val="000000"/>
              </a:solidFill>
              <a:latin typeface="Trebuchet MS"/>
              <a:cs typeface="Arial"/>
            </a:endParaRPr>
          </a:p>
          <a:p>
            <a:pPr indent="-179070" algn="just" eaLnBrk="1" hangingPunct="1">
              <a:spcBef>
                <a:spcPts val="125"/>
              </a:spcBef>
              <a:buClr>
                <a:srgbClr val="077A3E"/>
              </a:buClr>
              <a:buFont typeface="Trebuchet MS" panose="020B0603020202020204" pitchFamily="34" charset="0"/>
              <a:buChar char="―"/>
            </a:pPr>
            <a:r>
              <a:rPr lang="en-US" altLang="en-US" sz="1600" dirty="0">
                <a:solidFill>
                  <a:srgbClr val="000000"/>
                </a:solidFill>
                <a:latin typeface="Trebuchet MS"/>
                <a:cs typeface="Arial"/>
              </a:rPr>
              <a:t>determine </a:t>
            </a:r>
            <a:r>
              <a:rPr lang="en-US" altLang="en-US" sz="1600" b="1" dirty="0">
                <a:solidFill>
                  <a:srgbClr val="000000"/>
                </a:solidFill>
                <a:latin typeface="Trebuchet MS"/>
                <a:cs typeface="Arial"/>
              </a:rPr>
              <a:t>initiative project contents</a:t>
            </a:r>
            <a:r>
              <a:rPr lang="en-US" altLang="en-US" sz="1600" dirty="0">
                <a:solidFill>
                  <a:srgbClr val="000000"/>
                </a:solidFill>
                <a:latin typeface="Trebuchet MS"/>
                <a:cs typeface="Arial"/>
              </a:rPr>
              <a:t>, terms of examination and approach of how to work with it in the budget process;</a:t>
            </a:r>
          </a:p>
          <a:p>
            <a:pPr indent="-179070" algn="just">
              <a:spcBef>
                <a:spcPts val="125"/>
              </a:spcBef>
              <a:buClr>
                <a:srgbClr val="077A3E"/>
              </a:buClr>
              <a:buFont typeface="Trebuchet MS" panose="020B0603020202020204" pitchFamily="34" charset="0"/>
              <a:buChar char="―"/>
            </a:pPr>
            <a:endParaRPr lang="en-US" altLang="en-US" sz="1600" dirty="0">
              <a:solidFill>
                <a:srgbClr val="000000"/>
              </a:solidFill>
              <a:latin typeface="Trebuchet MS"/>
              <a:cs typeface="Arial"/>
            </a:endParaRPr>
          </a:p>
          <a:p>
            <a:pPr indent="-179070" algn="just" eaLnBrk="1" hangingPunct="1">
              <a:spcBef>
                <a:spcPts val="125"/>
              </a:spcBef>
              <a:buClr>
                <a:srgbClr val="077A3E"/>
              </a:buClr>
              <a:buFont typeface="Trebuchet MS" panose="020B0603020202020204" pitchFamily="34" charset="0"/>
              <a:buChar char="―"/>
            </a:pPr>
            <a:r>
              <a:rPr lang="en-US" altLang="en-US" sz="1600" dirty="0">
                <a:solidFill>
                  <a:srgbClr val="000000"/>
                </a:solidFill>
                <a:latin typeface="Trebuchet MS"/>
                <a:cs typeface="Arial"/>
              </a:rPr>
              <a:t>establish an </a:t>
            </a:r>
            <a:r>
              <a:rPr lang="en-US" altLang="en-US" sz="1600" b="1" dirty="0">
                <a:solidFill>
                  <a:srgbClr val="000000"/>
                </a:solidFill>
                <a:latin typeface="Trebuchet MS"/>
                <a:cs typeface="Arial"/>
              </a:rPr>
              <a:t>exhaustive list of cases </a:t>
            </a:r>
            <a:r>
              <a:rPr lang="en-US" altLang="en-US" sz="1600" dirty="0">
                <a:solidFill>
                  <a:srgbClr val="000000"/>
                </a:solidFill>
                <a:latin typeface="Trebuchet MS"/>
                <a:cs typeface="Arial"/>
              </a:rPr>
              <a:t>when the local administration can </a:t>
            </a:r>
            <a:r>
              <a:rPr lang="en-US" altLang="en-US" sz="1600" b="1" dirty="0">
                <a:solidFill>
                  <a:srgbClr val="000000"/>
                </a:solidFill>
                <a:latin typeface="Trebuchet MS"/>
                <a:cs typeface="Arial"/>
              </a:rPr>
              <a:t>refuse </a:t>
            </a:r>
            <a:r>
              <a:rPr lang="en-US" altLang="en-US" sz="1600" dirty="0">
                <a:solidFill>
                  <a:srgbClr val="000000"/>
                </a:solidFill>
                <a:latin typeface="Trebuchet MS"/>
                <a:cs typeface="Arial"/>
              </a:rPr>
              <a:t>to support an initiative project;</a:t>
            </a:r>
          </a:p>
          <a:p>
            <a:pPr indent="-179070" algn="just" eaLnBrk="1" hangingPunct="1">
              <a:spcBef>
                <a:spcPts val="125"/>
              </a:spcBef>
              <a:buClr>
                <a:srgbClr val="077A3E"/>
              </a:buClr>
              <a:buFont typeface="Trebuchet MS" panose="020B0603020202020204" pitchFamily="34" charset="0"/>
              <a:buChar char="―"/>
            </a:pPr>
            <a:r>
              <a:rPr lang="en-US" altLang="en-US" sz="1600" dirty="0">
                <a:solidFill>
                  <a:srgbClr val="000000"/>
                </a:solidFill>
                <a:latin typeface="Trebuchet MS"/>
                <a:cs typeface="Arial"/>
              </a:rPr>
              <a:t>introduce a </a:t>
            </a:r>
            <a:r>
              <a:rPr lang="en-US" altLang="en-US" sz="1600" b="1" dirty="0">
                <a:solidFill>
                  <a:srgbClr val="000000"/>
                </a:solidFill>
                <a:latin typeface="Trebuchet MS"/>
                <a:cs typeface="Arial"/>
              </a:rPr>
              <a:t>competitive mechanism to select </a:t>
            </a:r>
            <a:r>
              <a:rPr lang="en-US" altLang="en-US" sz="1600" dirty="0">
                <a:solidFill>
                  <a:srgbClr val="000000"/>
                </a:solidFill>
                <a:latin typeface="Trebuchet MS"/>
                <a:cs typeface="Arial"/>
              </a:rPr>
              <a:t>and evaluate the costs and benefits of projects by a peer group (committee);</a:t>
            </a:r>
          </a:p>
          <a:p>
            <a:pPr indent="-179070" algn="just" eaLnBrk="1" hangingPunct="1">
              <a:spcBef>
                <a:spcPts val="125"/>
              </a:spcBef>
              <a:buClr>
                <a:srgbClr val="077A3E"/>
              </a:buClr>
              <a:buFont typeface="Trebuchet MS" panose="020B0603020202020204" pitchFamily="34" charset="0"/>
              <a:buChar char="―"/>
            </a:pPr>
            <a:r>
              <a:rPr lang="en-US" altLang="en-US" sz="1600" dirty="0">
                <a:solidFill>
                  <a:srgbClr val="000000"/>
                </a:solidFill>
                <a:latin typeface="Trebuchet MS"/>
                <a:cs typeface="Arial"/>
              </a:rPr>
              <a:t>invest a municipality representative body with the </a:t>
            </a:r>
            <a:r>
              <a:rPr lang="en-US" altLang="en-US" sz="1600" b="1" dirty="0">
                <a:solidFill>
                  <a:srgbClr val="000000"/>
                </a:solidFill>
                <a:latin typeface="Trebuchet MS"/>
                <a:cs typeface="Arial"/>
              </a:rPr>
              <a:t>authority to determine the order </a:t>
            </a:r>
            <a:r>
              <a:rPr lang="en-US" altLang="en-US" sz="1600" dirty="0">
                <a:solidFill>
                  <a:srgbClr val="000000"/>
                </a:solidFill>
                <a:latin typeface="Trebuchet MS"/>
                <a:cs typeface="Arial"/>
              </a:rPr>
              <a:t>of proposal, design, selection and implementation of initiative projects;</a:t>
            </a:r>
          </a:p>
          <a:p>
            <a:pPr indent="-179070" algn="just" eaLnBrk="1" hangingPunct="1">
              <a:spcBef>
                <a:spcPts val="125"/>
              </a:spcBef>
              <a:spcAft>
                <a:spcPts val="1200"/>
              </a:spcAft>
              <a:buClr>
                <a:srgbClr val="077A3E"/>
              </a:buClr>
              <a:buFont typeface="Trebuchet MS" panose="020B0603020202020204" pitchFamily="34" charset="0"/>
              <a:buChar char="―"/>
            </a:pPr>
            <a:r>
              <a:rPr lang="en-US" altLang="en-US" sz="1600" dirty="0">
                <a:solidFill>
                  <a:srgbClr val="000000"/>
                </a:solidFill>
                <a:latin typeface="Trebuchet MS"/>
                <a:cs typeface="Arial"/>
              </a:rPr>
              <a:t>determine the </a:t>
            </a:r>
            <a:r>
              <a:rPr lang="en-US" altLang="en-US" sz="1600" b="1" dirty="0">
                <a:solidFill>
                  <a:srgbClr val="000000"/>
                </a:solidFill>
                <a:latin typeface="Trebuchet MS"/>
                <a:cs typeface="Arial"/>
              </a:rPr>
              <a:t>sources of funding </a:t>
            </a:r>
            <a:r>
              <a:rPr lang="en-US" altLang="en-US" sz="1600" dirty="0">
                <a:solidFill>
                  <a:srgbClr val="000000"/>
                </a:solidFill>
                <a:latin typeface="Trebuchet MS"/>
                <a:cs typeface="Arial"/>
              </a:rPr>
              <a:t>implementation of initiative projects, including initiative payments.</a:t>
            </a:r>
          </a:p>
        </p:txBody>
      </p:sp>
      <p:sp>
        <p:nvSpPr>
          <p:cNvPr id="39945" name="Номер слайда 2">
            <a:extLst>
              <a:ext uri="{FF2B5EF4-FFF2-40B4-BE49-F238E27FC236}">
                <a16:creationId xmlns:a16="http://schemas.microsoft.com/office/drawing/2014/main" id="{AE05DABE-3D41-4263-9BFB-33FEF7B574B9}"/>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SzPct val="100000"/>
            </a:pPr>
            <a:fld id="{34B7384C-F385-4ED8-9220-55054C6FB944}" type="slidenum">
              <a:rPr lang="en-US" altLang="en-US">
                <a:solidFill>
                  <a:srgbClr val="DEAA46"/>
                </a:solidFill>
                <a:latin typeface="DINPro-Light"/>
                <a:cs typeface="DINPro-Light"/>
              </a:rPr>
              <a:pPr eaLnBrk="1" hangingPunct="1">
                <a:buSzPct val="100000"/>
              </a:pPr>
              <a:t>12</a:t>
            </a:fld>
            <a:endParaRPr lang="en-US" altLang="en-US">
              <a:solidFill>
                <a:srgbClr val="DEAA46"/>
              </a:solidFill>
              <a:latin typeface="DINPro-Light"/>
              <a:cs typeface="DINPro-Light"/>
            </a:endParaRPr>
          </a:p>
        </p:txBody>
      </p:sp>
    </p:spTree>
    <p:extLst>
      <p:ext uri="{BB962C8B-B14F-4D97-AF65-F5344CB8AC3E}">
        <p14:creationId xmlns:p14="http://schemas.microsoft.com/office/powerpoint/2010/main" val="21171626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Заголовок 1">
            <a:extLst>
              <a:ext uri="{FF2B5EF4-FFF2-40B4-BE49-F238E27FC236}">
                <a16:creationId xmlns:a16="http://schemas.microsoft.com/office/drawing/2014/main" id="{5BBE3F50-1B92-4CCA-885C-03E63D7F6F94}"/>
              </a:ext>
            </a:extLst>
          </p:cNvPr>
          <p:cNvSpPr txBox="1">
            <a:spLocks/>
          </p:cNvSpPr>
          <p:nvPr/>
        </p:nvSpPr>
        <p:spPr bwMode="auto">
          <a:xfrm>
            <a:off x="723900" y="215900"/>
            <a:ext cx="8343900"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buSzPct val="100000"/>
            </a:pPr>
            <a:r>
              <a:rPr lang="en-US" altLang="en-US" sz="2200" b="1">
                <a:solidFill>
                  <a:srgbClr val="077A3E"/>
                </a:solidFill>
                <a:latin typeface="Trebuchet MS" panose="020B0603020202020204" pitchFamily="34" charset="0"/>
              </a:rPr>
              <a:t>Legal Framework of Initiative Budgeting</a:t>
            </a:r>
          </a:p>
        </p:txBody>
      </p:sp>
      <p:pic>
        <p:nvPicPr>
          <p:cNvPr id="39942" name="Picture 8" descr="ÐÐ°ÑÑÐ¸Ð½ÐºÐ¸ Ð¿Ð¾ Ð·Ð°Ð¿ÑÐ¾ÑÑ Ð»Ð¸ÑÑ Ð±ÑÐ¼Ð°Ð³Ð¸ png">
            <a:extLst>
              <a:ext uri="{FF2B5EF4-FFF2-40B4-BE49-F238E27FC236}">
                <a16:creationId xmlns:a16="http://schemas.microsoft.com/office/drawing/2014/main" id="{40CBB364-9FF4-4AEA-8329-2ED8CB874E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000" t="4655" r="5898" b="5598"/>
          <a:stretch>
            <a:fillRect/>
          </a:stretch>
        </p:blipFill>
        <p:spPr bwMode="auto">
          <a:xfrm>
            <a:off x="128588" y="4378325"/>
            <a:ext cx="8837612" cy="245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Прямоугольник 14">
            <a:extLst>
              <a:ext uri="{FF2B5EF4-FFF2-40B4-BE49-F238E27FC236}">
                <a16:creationId xmlns:a16="http://schemas.microsoft.com/office/drawing/2014/main" id="{5861F3B8-7216-4086-948D-648B8AE196F2}"/>
              </a:ext>
            </a:extLst>
          </p:cNvPr>
          <p:cNvSpPr/>
          <p:nvPr/>
        </p:nvSpPr>
        <p:spPr>
          <a:xfrm>
            <a:off x="-20001" y="1570158"/>
            <a:ext cx="8836025" cy="304800"/>
          </a:xfrm>
          <a:prstGeom prst="rect">
            <a:avLst/>
          </a:prstGeom>
          <a:solidFill>
            <a:srgbClr val="077A3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ru-RU" dirty="0" err="1">
                <a:cs typeface="Calibri"/>
              </a:rPr>
              <a:t>In</a:t>
            </a:r>
            <a:r>
              <a:rPr lang="ru-RU" dirty="0">
                <a:cs typeface="Calibri"/>
              </a:rPr>
              <a:t> </a:t>
            </a:r>
            <a:r>
              <a:rPr lang="ru-RU" dirty="0" err="1">
                <a:cs typeface="Calibri"/>
              </a:rPr>
              <a:t>the</a:t>
            </a:r>
            <a:r>
              <a:rPr lang="ru-RU" dirty="0">
                <a:cs typeface="Calibri"/>
              </a:rPr>
              <a:t> </a:t>
            </a:r>
            <a:r>
              <a:rPr lang="ru-RU" dirty="0" err="1">
                <a:cs typeface="Calibri"/>
              </a:rPr>
              <a:t>budgetary</a:t>
            </a:r>
            <a:r>
              <a:rPr lang="ru-RU" dirty="0">
                <a:cs typeface="Calibri"/>
              </a:rPr>
              <a:t> </a:t>
            </a:r>
            <a:r>
              <a:rPr lang="ru-RU" dirty="0" err="1">
                <a:cs typeface="Calibri"/>
              </a:rPr>
              <a:t>code</a:t>
            </a:r>
            <a:r>
              <a:rPr lang="ru-RU" dirty="0">
                <a:cs typeface="Calibri"/>
              </a:rPr>
              <a:t>:</a:t>
            </a:r>
            <a:endParaRPr lang="ru-RU" dirty="0" err="1"/>
          </a:p>
        </p:txBody>
      </p:sp>
      <p:sp>
        <p:nvSpPr>
          <p:cNvPr id="39944" name="Content Placeholder 2">
            <a:extLst>
              <a:ext uri="{FF2B5EF4-FFF2-40B4-BE49-F238E27FC236}">
                <a16:creationId xmlns:a16="http://schemas.microsoft.com/office/drawing/2014/main" id="{6B7657F1-8553-4675-A15C-D00509E58EFA}"/>
              </a:ext>
            </a:extLst>
          </p:cNvPr>
          <p:cNvSpPr txBox="1">
            <a:spLocks/>
          </p:cNvSpPr>
          <p:nvPr/>
        </p:nvSpPr>
        <p:spPr bwMode="auto">
          <a:xfrm>
            <a:off x="-337502" y="2848194"/>
            <a:ext cx="9155113" cy="2298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marL="514350" indent="-179388" eaLnBrk="0" hangingPunct="0">
              <a:defRPr>
                <a:solidFill>
                  <a:schemeClr val="tx1"/>
                </a:solidFill>
                <a:latin typeface="Arial" panose="020B0604020202020204" pitchFamily="34" charset="0"/>
                <a:cs typeface="Arial" panose="020B0604020202020204" pitchFamily="34" charset="0"/>
              </a:defRPr>
            </a:lvl1pPr>
            <a:lvl2pPr marL="719138" indent="-358775"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718820" lvl="1" algn="just" eaLnBrk="1" hangingPunct="1">
              <a:spcBef>
                <a:spcPct val="20000"/>
              </a:spcBef>
              <a:buFont typeface="Calibri" panose="020F0502020204030204" pitchFamily="34" charset="0"/>
              <a:buAutoNum type="romanUcPeriod" startAt="2"/>
            </a:pPr>
            <a:r>
              <a:rPr lang="en-US" altLang="en-US" sz="1600" dirty="0">
                <a:solidFill>
                  <a:srgbClr val="FFFFFF"/>
                </a:solidFill>
                <a:latin typeface="Trebuchet MS"/>
                <a:cs typeface="Arial"/>
              </a:rPr>
              <a:t>In the Budget Code:</a:t>
            </a:r>
            <a:endParaRPr lang="en-US" dirty="0">
              <a:latin typeface="Trebuchet MS"/>
              <a:cs typeface="Arial"/>
            </a:endParaRPr>
          </a:p>
          <a:p>
            <a:pPr indent="-179070" algn="just" eaLnBrk="1" hangingPunct="1">
              <a:spcBef>
                <a:spcPts val="125"/>
              </a:spcBef>
              <a:buClr>
                <a:srgbClr val="077A3E"/>
              </a:buClr>
              <a:buFont typeface="Trebuchet MS" panose="020B0603020202020204" pitchFamily="34" charset="0"/>
              <a:buAutoNum type="romanUcPeriod" startAt="2"/>
            </a:pPr>
            <a:endParaRPr lang="en-US" altLang="en-US" sz="1600">
              <a:solidFill>
                <a:srgbClr val="FFFFFF"/>
              </a:solidFill>
              <a:latin typeface="Trebuchet MS" panose="020B0603020202020204" pitchFamily="34" charset="0"/>
            </a:endParaRPr>
          </a:p>
          <a:p>
            <a:pPr indent="-179070" algn="just" eaLnBrk="1" hangingPunct="1">
              <a:spcBef>
                <a:spcPts val="125"/>
              </a:spcBef>
              <a:buClr>
                <a:srgbClr val="077A3E"/>
              </a:buClr>
              <a:buFont typeface="Trebuchet MS" panose="020B0603020202020204" pitchFamily="34" charset="0"/>
              <a:buChar char="―"/>
            </a:pPr>
            <a:r>
              <a:rPr lang="en-US" altLang="en-US" b="1" dirty="0">
                <a:solidFill>
                  <a:srgbClr val="000000"/>
                </a:solidFill>
                <a:latin typeface="Trebuchet MS"/>
                <a:cs typeface="Arial"/>
              </a:rPr>
              <a:t>exclude initiative payments from the principle of general (cumulative) coverage of budget expenditure</a:t>
            </a:r>
            <a:r>
              <a:rPr lang="en-US" altLang="en-US" dirty="0">
                <a:solidFill>
                  <a:srgbClr val="000000"/>
                </a:solidFill>
                <a:latin typeface="Trebuchet MS"/>
                <a:cs typeface="Arial"/>
              </a:rPr>
              <a:t>, which will allow targeting these funds specifically for implementation of initiative projects;</a:t>
            </a:r>
          </a:p>
          <a:p>
            <a:pPr indent="-179070" algn="just" eaLnBrk="1" hangingPunct="1">
              <a:spcBef>
                <a:spcPts val="125"/>
              </a:spcBef>
              <a:buClr>
                <a:srgbClr val="077A3E"/>
              </a:buClr>
              <a:buFont typeface="Trebuchet MS" panose="020B0603020202020204" pitchFamily="34" charset="0"/>
              <a:buChar char="―"/>
            </a:pPr>
            <a:r>
              <a:rPr lang="en-US" altLang="en-US" dirty="0">
                <a:solidFill>
                  <a:srgbClr val="000000"/>
                </a:solidFill>
                <a:latin typeface="Trebuchet MS"/>
                <a:cs typeface="Arial"/>
              </a:rPr>
              <a:t>implement the norm on </a:t>
            </a:r>
            <a:r>
              <a:rPr lang="en-US" altLang="en-US" b="1" dirty="0">
                <a:solidFill>
                  <a:srgbClr val="000000"/>
                </a:solidFill>
                <a:latin typeface="Trebuchet MS"/>
                <a:cs typeface="Arial"/>
              </a:rPr>
              <a:t>crediting initiative payments to revenues of municipalities </a:t>
            </a:r>
            <a:r>
              <a:rPr lang="en-US" altLang="en-US" dirty="0">
                <a:solidFill>
                  <a:srgbClr val="000000"/>
                </a:solidFill>
                <a:latin typeface="Trebuchet MS"/>
                <a:cs typeface="Arial"/>
              </a:rPr>
              <a:t>as non-tax budget revenues;</a:t>
            </a:r>
          </a:p>
          <a:p>
            <a:pPr indent="-179070" algn="just" eaLnBrk="1" hangingPunct="1">
              <a:spcBef>
                <a:spcPts val="125"/>
              </a:spcBef>
              <a:buClr>
                <a:srgbClr val="077A3E"/>
              </a:buClr>
              <a:buFont typeface="Trebuchet MS" panose="020B0603020202020204" pitchFamily="34" charset="0"/>
              <a:buChar char="―"/>
            </a:pPr>
            <a:r>
              <a:rPr lang="en-US" altLang="en-US" dirty="0">
                <a:solidFill>
                  <a:srgbClr val="000000"/>
                </a:solidFill>
                <a:latin typeface="Trebuchet MS"/>
                <a:cs typeface="Arial"/>
              </a:rPr>
              <a:t>complement competences of </a:t>
            </a:r>
            <a:r>
              <a:rPr lang="en-US" altLang="en-US" dirty="0" err="1">
                <a:solidFill>
                  <a:srgbClr val="000000"/>
                </a:solidFill>
                <a:latin typeface="Trebuchet MS"/>
                <a:cs typeface="Arial"/>
              </a:rPr>
              <a:t>MoF</a:t>
            </a:r>
            <a:r>
              <a:rPr lang="en-US" altLang="en-US" dirty="0">
                <a:solidFill>
                  <a:srgbClr val="000000"/>
                </a:solidFill>
                <a:latin typeface="Trebuchet MS"/>
                <a:cs typeface="Arial"/>
              </a:rPr>
              <a:t> Russia with </a:t>
            </a:r>
            <a:r>
              <a:rPr lang="en-US" altLang="en-US" b="1" dirty="0">
                <a:solidFill>
                  <a:srgbClr val="000000"/>
                </a:solidFill>
                <a:latin typeface="Trebuchet MS"/>
                <a:cs typeface="Arial"/>
              </a:rPr>
              <a:t>guidance on planning budget expenditure </a:t>
            </a:r>
            <a:r>
              <a:rPr lang="en-US" altLang="en-US" dirty="0">
                <a:solidFill>
                  <a:srgbClr val="000000"/>
                </a:solidFill>
                <a:latin typeface="Trebuchet MS"/>
                <a:cs typeface="Arial"/>
              </a:rPr>
              <a:t>of Russia’s federal entities (local budgets) </a:t>
            </a:r>
            <a:r>
              <a:rPr lang="en-US" altLang="en-US" b="1" dirty="0">
                <a:solidFill>
                  <a:srgbClr val="000000"/>
                </a:solidFill>
                <a:latin typeface="Trebuchet MS"/>
                <a:cs typeface="Arial"/>
              </a:rPr>
              <a:t>for implementation of initiative projects</a:t>
            </a:r>
            <a:r>
              <a:rPr lang="en-US" altLang="en-US" dirty="0">
                <a:solidFill>
                  <a:srgbClr val="000000"/>
                </a:solidFill>
                <a:latin typeface="Trebuchet MS"/>
                <a:cs typeface="Arial"/>
              </a:rPr>
              <a:t>;</a:t>
            </a:r>
          </a:p>
          <a:p>
            <a:pPr indent="-179070" algn="just" eaLnBrk="1" hangingPunct="1">
              <a:spcBef>
                <a:spcPts val="125"/>
              </a:spcBef>
              <a:buClr>
                <a:srgbClr val="077A3E"/>
              </a:buClr>
              <a:buFont typeface="Trebuchet MS" panose="020B0603020202020204" pitchFamily="34" charset="0"/>
              <a:buChar char="―"/>
            </a:pPr>
            <a:r>
              <a:rPr lang="en-US" altLang="en-US" dirty="0">
                <a:solidFill>
                  <a:srgbClr val="000000"/>
                </a:solidFill>
                <a:latin typeface="Trebuchet MS"/>
                <a:cs typeface="Arial"/>
              </a:rPr>
              <a:t>complement competences of </a:t>
            </a:r>
            <a:r>
              <a:rPr lang="en-US" altLang="en-US" dirty="0" err="1">
                <a:solidFill>
                  <a:srgbClr val="000000"/>
                </a:solidFill>
                <a:latin typeface="Trebuchet MS"/>
                <a:cs typeface="Arial"/>
              </a:rPr>
              <a:t>MoF</a:t>
            </a:r>
            <a:r>
              <a:rPr lang="en-US" altLang="en-US" dirty="0">
                <a:solidFill>
                  <a:srgbClr val="000000"/>
                </a:solidFill>
                <a:latin typeface="Trebuchet MS"/>
                <a:cs typeface="Arial"/>
              </a:rPr>
              <a:t> Russia by  </a:t>
            </a:r>
            <a:r>
              <a:rPr lang="en-US" altLang="en-US" b="1" dirty="0">
                <a:solidFill>
                  <a:srgbClr val="000000"/>
                </a:solidFill>
                <a:latin typeface="Trebuchet MS"/>
                <a:cs typeface="Arial"/>
              </a:rPr>
              <a:t>guidance on presenting budget information in a format accessible and understandable for citizens</a:t>
            </a:r>
            <a:r>
              <a:rPr lang="en-US" altLang="en-US" dirty="0">
                <a:solidFill>
                  <a:srgbClr val="000000"/>
                </a:solidFill>
                <a:latin typeface="Trebuchet MS"/>
                <a:cs typeface="Arial"/>
              </a:rPr>
              <a:t> for the purpose of raising the level of budget literacy among initiative budgeting participants.</a:t>
            </a:r>
          </a:p>
        </p:txBody>
      </p:sp>
      <p:sp>
        <p:nvSpPr>
          <p:cNvPr id="39945" name="Номер слайда 2">
            <a:extLst>
              <a:ext uri="{FF2B5EF4-FFF2-40B4-BE49-F238E27FC236}">
                <a16:creationId xmlns:a16="http://schemas.microsoft.com/office/drawing/2014/main" id="{AE05DABE-3D41-4263-9BFB-33FEF7B574B9}"/>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SzPct val="100000"/>
            </a:pPr>
            <a:fld id="{34B7384C-F385-4ED8-9220-55054C6FB944}" type="slidenum">
              <a:rPr lang="en-US" altLang="en-US">
                <a:solidFill>
                  <a:srgbClr val="DEAA46"/>
                </a:solidFill>
                <a:latin typeface="DINPro-Light"/>
                <a:cs typeface="DINPro-Light"/>
              </a:rPr>
              <a:pPr eaLnBrk="1" hangingPunct="1">
                <a:buSzPct val="100000"/>
              </a:pPr>
              <a:t>13</a:t>
            </a:fld>
            <a:endParaRPr lang="en-US" altLang="en-US">
              <a:solidFill>
                <a:srgbClr val="DEAA46"/>
              </a:solidFill>
              <a:latin typeface="DINPro-Light"/>
              <a:cs typeface="DINPro-Ligh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3">
            <a:extLst>
              <a:ext uri="{FF2B5EF4-FFF2-40B4-BE49-F238E27FC236}">
                <a16:creationId xmlns:a16="http://schemas.microsoft.com/office/drawing/2014/main" id="{E563F1DA-06FF-487C-B702-E2DC04FC9FA8}"/>
              </a:ext>
            </a:extLst>
          </p:cNvPr>
          <p:cNvPicPr>
            <a:picLocks noChangeAspect="1" noChangeArrowheads="1"/>
          </p:cNvPicPr>
          <p:nvPr/>
        </p:nvPicPr>
        <p:blipFill rotWithShape="1">
          <a:blip r:embed="rId3"/>
          <a:srcRect l="10137" t="36044" r="51209" b="26537"/>
          <a:stretch/>
        </p:blipFill>
        <p:spPr bwMode="auto">
          <a:xfrm>
            <a:off x="-35060" y="882992"/>
            <a:ext cx="4691135" cy="2554415"/>
          </a:xfrm>
          <a:prstGeom prst="rect">
            <a:avLst/>
          </a:prstGeom>
          <a:ln>
            <a:noFill/>
          </a:ln>
          <a:effectLst>
            <a:softEdge rad="112500"/>
          </a:effectLst>
        </p:spPr>
      </p:pic>
      <p:sp>
        <p:nvSpPr>
          <p:cNvPr id="29699" name="Номер слайда 26">
            <a:extLst>
              <a:ext uri="{FF2B5EF4-FFF2-40B4-BE49-F238E27FC236}">
                <a16:creationId xmlns:a16="http://schemas.microsoft.com/office/drawing/2014/main" id="{001043F9-9B57-455D-9F8B-C36C6464148F}"/>
              </a:ext>
            </a:extLst>
          </p:cNvPr>
          <p:cNvSpPr txBox="1">
            <a:spLocks noGrp="1"/>
          </p:cNvSpPr>
          <p:nvPr/>
        </p:nvSpPr>
        <p:spPr bwMode="auto">
          <a:xfrm>
            <a:off x="8194675" y="131763"/>
            <a:ext cx="762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buSzPct val="100000"/>
            </a:pPr>
            <a:fld id="{6F9512A9-BE00-478C-B058-4FC86436A826}" type="slidenum">
              <a:rPr lang="en-US" altLang="en-US" sz="2200">
                <a:solidFill>
                  <a:srgbClr val="DEAA46"/>
                </a:solidFill>
                <a:latin typeface="DINPro-Light"/>
              </a:rPr>
              <a:pPr algn="r" eaLnBrk="1" hangingPunct="1">
                <a:buSzPct val="100000"/>
              </a:pPr>
              <a:t>2</a:t>
            </a:fld>
            <a:endParaRPr lang="en-US" altLang="en-US" sz="2200">
              <a:solidFill>
                <a:srgbClr val="DEAA46"/>
              </a:solidFill>
              <a:latin typeface="DINPro-Light"/>
            </a:endParaRPr>
          </a:p>
        </p:txBody>
      </p:sp>
      <p:sp>
        <p:nvSpPr>
          <p:cNvPr id="29700" name="Прямоугольник 2">
            <a:extLst>
              <a:ext uri="{FF2B5EF4-FFF2-40B4-BE49-F238E27FC236}">
                <a16:creationId xmlns:a16="http://schemas.microsoft.com/office/drawing/2014/main" id="{DC90E28C-5040-4353-8F30-78D206813635}"/>
              </a:ext>
            </a:extLst>
          </p:cNvPr>
          <p:cNvSpPr>
            <a:spLocks noChangeArrowheads="1"/>
          </p:cNvSpPr>
          <p:nvPr/>
        </p:nvSpPr>
        <p:spPr bwMode="auto">
          <a:xfrm>
            <a:off x="1176338" y="104775"/>
            <a:ext cx="778033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914400" eaLnBrk="1" hangingPunct="1">
              <a:buSzPct val="100000"/>
            </a:pPr>
            <a:r>
              <a:rPr lang="en-US" altLang="en-US" sz="2000" b="1">
                <a:solidFill>
                  <a:srgbClr val="004821"/>
                </a:solidFill>
                <a:latin typeface="Calibri" panose="020F0502020204030204" pitchFamily="34" charset="0"/>
              </a:rPr>
              <a:t>THE BUDGET SYSTEM </a:t>
            </a:r>
          </a:p>
          <a:p>
            <a:pPr algn="ctr" defTabSz="914400" eaLnBrk="1" hangingPunct="1">
              <a:buSzPct val="100000"/>
            </a:pPr>
            <a:r>
              <a:rPr lang="en-US" altLang="en-US" sz="2000" b="1">
                <a:solidFill>
                  <a:srgbClr val="004821"/>
                </a:solidFill>
                <a:latin typeface="Calibri" panose="020F0502020204030204" pitchFamily="34" charset="0"/>
              </a:rPr>
              <a:t>OF THE RUSSIAN FEDERATION</a:t>
            </a:r>
          </a:p>
        </p:txBody>
      </p:sp>
      <p:sp>
        <p:nvSpPr>
          <p:cNvPr id="104" name="AutoShape 3">
            <a:extLst>
              <a:ext uri="{FF2B5EF4-FFF2-40B4-BE49-F238E27FC236}">
                <a16:creationId xmlns:a16="http://schemas.microsoft.com/office/drawing/2014/main" id="{D9AB4FA7-6BFD-423E-AB79-99197C8EFA49}"/>
              </a:ext>
            </a:extLst>
          </p:cNvPr>
          <p:cNvSpPr>
            <a:spLocks noChangeArrowheads="1"/>
          </p:cNvSpPr>
          <p:nvPr/>
        </p:nvSpPr>
        <p:spPr bwMode="auto">
          <a:xfrm>
            <a:off x="5795963" y="1270000"/>
            <a:ext cx="3140075" cy="1008063"/>
          </a:xfrm>
          <a:prstGeom prst="roundRect">
            <a:avLst>
              <a:gd name="adj" fmla="val 16667"/>
            </a:avLst>
          </a:prstGeom>
          <a:noFill/>
          <a:ln w="63500" cmpd="dbl" algn="ctr">
            <a:solidFill>
              <a:srgbClr val="92D050"/>
            </a:solidFill>
            <a:round/>
            <a:headEnd/>
            <a:tailEnd/>
          </a:ln>
          <a:extLst>
            <a:ext uri="{909E8E84-426E-40DD-AFC4-6F175D3DCCD1}">
              <a14:hiddenFill xmlns:a14="http://schemas.microsoft.com/office/drawing/2010/main">
                <a:solidFill>
                  <a:srgbClr val="FFFFFF"/>
                </a:solidFill>
              </a14:hiddenFill>
            </a:ext>
          </a:extLst>
        </p:spPr>
        <p:txBody>
          <a:bodyPr wrap="none" lIns="0" tIns="0" rIns="0" bIns="0" anchor="ctr"/>
          <a:lstStyle>
            <a:lvl1pPr defTabSz="912813" eaLnBrk="0" hangingPunct="0">
              <a:defRPr>
                <a:solidFill>
                  <a:schemeClr val="tx1"/>
                </a:solidFill>
                <a:latin typeface="Arial" panose="020B0604020202020204" pitchFamily="34" charset="0"/>
                <a:cs typeface="Arial" panose="020B0604020202020204" pitchFamily="34" charset="0"/>
              </a:defRPr>
            </a:lvl1pPr>
            <a:lvl2pPr marL="742950" indent="-285750" defTabSz="912813" eaLnBrk="0" hangingPunct="0">
              <a:defRPr>
                <a:solidFill>
                  <a:schemeClr val="tx1"/>
                </a:solidFill>
                <a:latin typeface="Arial" panose="020B0604020202020204" pitchFamily="34" charset="0"/>
                <a:cs typeface="Arial" panose="020B0604020202020204" pitchFamily="34" charset="0"/>
              </a:defRPr>
            </a:lvl2pPr>
            <a:lvl3pPr marL="1143000" indent="-228600" defTabSz="912813" eaLnBrk="0" hangingPunct="0">
              <a:defRPr>
                <a:solidFill>
                  <a:schemeClr val="tx1"/>
                </a:solidFill>
                <a:latin typeface="Arial" panose="020B0604020202020204" pitchFamily="34" charset="0"/>
                <a:cs typeface="Arial" panose="020B0604020202020204" pitchFamily="34" charset="0"/>
              </a:defRPr>
            </a:lvl3pPr>
            <a:lvl4pPr marL="1600200" indent="-228600" defTabSz="912813" eaLnBrk="0" hangingPunct="0">
              <a:defRPr>
                <a:solidFill>
                  <a:schemeClr val="tx1"/>
                </a:solidFill>
                <a:latin typeface="Arial" panose="020B0604020202020204" pitchFamily="34" charset="0"/>
                <a:cs typeface="Arial" panose="020B0604020202020204" pitchFamily="34" charset="0"/>
              </a:defRPr>
            </a:lvl4pPr>
            <a:lvl5pPr marL="2057400" indent="-228600" defTabSz="912813" eaLnBrk="0" hangingPunc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buSzPct val="100000"/>
            </a:pPr>
            <a:r>
              <a:rPr lang="en-US" altLang="en-US" b="1">
                <a:solidFill>
                  <a:srgbClr val="000000"/>
                </a:solidFill>
                <a:latin typeface="Calibri" panose="020F0502020204030204" pitchFamily="34" charset="0"/>
              </a:rPr>
              <a:t>Federal Budget, </a:t>
            </a:r>
          </a:p>
          <a:p>
            <a:pPr algn="ctr" eaLnBrk="1" hangingPunct="1">
              <a:buSzPct val="100000"/>
            </a:pPr>
            <a:r>
              <a:rPr lang="en-US" altLang="en-US" b="1">
                <a:solidFill>
                  <a:srgbClr val="000000"/>
                </a:solidFill>
                <a:latin typeface="Calibri" panose="020F0502020204030204" pitchFamily="34" charset="0"/>
              </a:rPr>
              <a:t>Budgets of Russia’s</a:t>
            </a:r>
          </a:p>
          <a:p>
            <a:pPr algn="ctr" eaLnBrk="1" hangingPunct="1">
              <a:buSzPct val="100000"/>
            </a:pPr>
            <a:r>
              <a:rPr lang="en-US" altLang="en-US" b="1">
                <a:solidFill>
                  <a:srgbClr val="000000"/>
                </a:solidFill>
                <a:latin typeface="Calibri" panose="020F0502020204030204" pitchFamily="34" charset="0"/>
              </a:rPr>
              <a:t>extra-budgetary</a:t>
            </a:r>
            <a:r>
              <a:rPr lang="ru-RU" altLang="en-US" b="1">
                <a:solidFill>
                  <a:srgbClr val="000000"/>
                </a:solidFill>
                <a:latin typeface="Calibri" panose="020F0502020204030204" pitchFamily="34" charset="0"/>
              </a:rPr>
              <a:t> </a:t>
            </a:r>
            <a:r>
              <a:rPr lang="en-US" altLang="en-US" b="1">
                <a:solidFill>
                  <a:srgbClr val="000000"/>
                </a:solidFill>
                <a:latin typeface="Calibri" panose="020F0502020204030204" pitchFamily="34" charset="0"/>
              </a:rPr>
              <a:t>funds (3) </a:t>
            </a:r>
          </a:p>
        </p:txBody>
      </p:sp>
      <p:sp>
        <p:nvSpPr>
          <p:cNvPr id="105" name="AutoShape 7">
            <a:extLst>
              <a:ext uri="{FF2B5EF4-FFF2-40B4-BE49-F238E27FC236}">
                <a16:creationId xmlns:a16="http://schemas.microsoft.com/office/drawing/2014/main" id="{A6416481-8998-440A-B74C-20B00813F4F9}"/>
              </a:ext>
            </a:extLst>
          </p:cNvPr>
          <p:cNvSpPr>
            <a:spLocks noChangeArrowheads="1"/>
          </p:cNvSpPr>
          <p:nvPr/>
        </p:nvSpPr>
        <p:spPr bwMode="auto">
          <a:xfrm>
            <a:off x="5795963" y="2782888"/>
            <a:ext cx="3140075" cy="1079500"/>
          </a:xfrm>
          <a:prstGeom prst="roundRect">
            <a:avLst>
              <a:gd name="adj" fmla="val 16667"/>
            </a:avLst>
          </a:prstGeom>
          <a:noFill/>
          <a:ln w="63500" cmpd="dbl" algn="ctr">
            <a:solidFill>
              <a:srgbClr val="92D050"/>
            </a:solidFill>
            <a:round/>
            <a:headEnd/>
            <a:tailEnd/>
          </a:ln>
          <a:extLst>
            <a:ext uri="{909E8E84-426E-40DD-AFC4-6F175D3DCCD1}">
              <a14:hiddenFill xmlns:a14="http://schemas.microsoft.com/office/drawing/2010/main">
                <a:solidFill>
                  <a:srgbClr val="FFFFFF"/>
                </a:solidFill>
              </a14:hiddenFill>
            </a:ext>
          </a:extLst>
        </p:spPr>
        <p:txBody>
          <a:bodyPr wrap="none" lIns="0" tIns="0" rIns="0" bIns="0" anchor="ctr"/>
          <a:lstStyle>
            <a:lvl1pPr defTabSz="912813" eaLnBrk="0" hangingPunct="0">
              <a:defRPr>
                <a:solidFill>
                  <a:schemeClr val="tx1"/>
                </a:solidFill>
                <a:latin typeface="Arial" panose="020B0604020202020204" pitchFamily="34" charset="0"/>
                <a:cs typeface="Arial" panose="020B0604020202020204" pitchFamily="34" charset="0"/>
              </a:defRPr>
            </a:lvl1pPr>
            <a:lvl2pPr marL="742950" indent="-285750" defTabSz="912813" eaLnBrk="0" hangingPunct="0">
              <a:defRPr>
                <a:solidFill>
                  <a:schemeClr val="tx1"/>
                </a:solidFill>
                <a:latin typeface="Arial" panose="020B0604020202020204" pitchFamily="34" charset="0"/>
                <a:cs typeface="Arial" panose="020B0604020202020204" pitchFamily="34" charset="0"/>
              </a:defRPr>
            </a:lvl2pPr>
            <a:lvl3pPr marL="1143000" indent="-228600" defTabSz="912813" eaLnBrk="0" hangingPunct="0">
              <a:defRPr>
                <a:solidFill>
                  <a:schemeClr val="tx1"/>
                </a:solidFill>
                <a:latin typeface="Arial" panose="020B0604020202020204" pitchFamily="34" charset="0"/>
                <a:cs typeface="Arial" panose="020B0604020202020204" pitchFamily="34" charset="0"/>
              </a:defRPr>
            </a:lvl3pPr>
            <a:lvl4pPr marL="1600200" indent="-228600" defTabSz="912813" eaLnBrk="0" hangingPunct="0">
              <a:defRPr>
                <a:solidFill>
                  <a:schemeClr val="tx1"/>
                </a:solidFill>
                <a:latin typeface="Arial" panose="020B0604020202020204" pitchFamily="34" charset="0"/>
                <a:cs typeface="Arial" panose="020B0604020202020204" pitchFamily="34" charset="0"/>
              </a:defRPr>
            </a:lvl4pPr>
            <a:lvl5pPr marL="2057400" indent="-228600" defTabSz="912813" eaLnBrk="0" hangingPunc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buSzPct val="100000"/>
            </a:pPr>
            <a:r>
              <a:rPr lang="en-US" altLang="en-US" b="1">
                <a:solidFill>
                  <a:srgbClr val="000000"/>
                </a:solidFill>
                <a:latin typeface="Calibri" panose="020F0502020204030204" pitchFamily="34" charset="0"/>
              </a:rPr>
              <a:t>Budgets of Russia's </a:t>
            </a:r>
          </a:p>
          <a:p>
            <a:pPr algn="ctr" eaLnBrk="1" hangingPunct="1">
              <a:buSzPct val="100000"/>
            </a:pPr>
            <a:r>
              <a:rPr lang="en-US" altLang="en-US" b="1">
                <a:solidFill>
                  <a:srgbClr val="000000"/>
                </a:solidFill>
                <a:latin typeface="Calibri" panose="020F0502020204030204" pitchFamily="34" charset="0"/>
              </a:rPr>
              <a:t>federal entities (85),</a:t>
            </a:r>
          </a:p>
          <a:p>
            <a:pPr algn="ctr" eaLnBrk="1" hangingPunct="1">
              <a:buSzPct val="100000"/>
            </a:pPr>
            <a:r>
              <a:rPr lang="en-US" altLang="en-US" b="1">
                <a:solidFill>
                  <a:srgbClr val="000000"/>
                </a:solidFill>
                <a:latin typeface="Calibri" panose="020F0502020204030204" pitchFamily="34" charset="0"/>
              </a:rPr>
              <a:t>Territorial extra-budgetary funds</a:t>
            </a:r>
          </a:p>
        </p:txBody>
      </p:sp>
      <p:sp>
        <p:nvSpPr>
          <p:cNvPr id="106" name="AutoShape 8">
            <a:extLst>
              <a:ext uri="{FF2B5EF4-FFF2-40B4-BE49-F238E27FC236}">
                <a16:creationId xmlns:a16="http://schemas.microsoft.com/office/drawing/2014/main" id="{AD9DE2E3-9926-4B9C-8F54-6AD7D4A65DE5}"/>
              </a:ext>
            </a:extLst>
          </p:cNvPr>
          <p:cNvSpPr>
            <a:spLocks noChangeArrowheads="1"/>
          </p:cNvSpPr>
          <p:nvPr/>
        </p:nvSpPr>
        <p:spPr bwMode="auto">
          <a:xfrm>
            <a:off x="5795963" y="4438650"/>
            <a:ext cx="3160712" cy="1008063"/>
          </a:xfrm>
          <a:prstGeom prst="roundRect">
            <a:avLst>
              <a:gd name="adj" fmla="val 16667"/>
            </a:avLst>
          </a:prstGeom>
          <a:noFill/>
          <a:ln w="63500" cmpd="dbl" algn="ctr">
            <a:solidFill>
              <a:srgbClr val="92D050"/>
            </a:solidFill>
            <a:round/>
            <a:headEnd/>
            <a:tailEnd/>
          </a:ln>
          <a:extLst>
            <a:ext uri="{909E8E84-426E-40DD-AFC4-6F175D3DCCD1}">
              <a14:hiddenFill xmlns:a14="http://schemas.microsoft.com/office/drawing/2010/main">
                <a:solidFill>
                  <a:srgbClr val="FFFFFF"/>
                </a:solidFill>
              </a14:hiddenFill>
            </a:ext>
          </a:extLst>
        </p:spPr>
        <p:txBody>
          <a:bodyPr wrap="none" lIns="0" tIns="0" rIns="0" bIns="0" anchor="ctr"/>
          <a:lstStyle>
            <a:lvl1pPr defTabSz="912813" eaLnBrk="0" hangingPunct="0">
              <a:defRPr>
                <a:solidFill>
                  <a:schemeClr val="tx1"/>
                </a:solidFill>
                <a:latin typeface="Arial" panose="020B0604020202020204" pitchFamily="34" charset="0"/>
                <a:cs typeface="Arial" panose="020B0604020202020204" pitchFamily="34" charset="0"/>
              </a:defRPr>
            </a:lvl1pPr>
            <a:lvl2pPr marL="742950" indent="-285750" defTabSz="912813" eaLnBrk="0" hangingPunct="0">
              <a:defRPr>
                <a:solidFill>
                  <a:schemeClr val="tx1"/>
                </a:solidFill>
                <a:latin typeface="Arial" panose="020B0604020202020204" pitchFamily="34" charset="0"/>
                <a:cs typeface="Arial" panose="020B0604020202020204" pitchFamily="34" charset="0"/>
              </a:defRPr>
            </a:lvl2pPr>
            <a:lvl3pPr marL="1143000" indent="-228600" defTabSz="912813" eaLnBrk="0" hangingPunct="0">
              <a:defRPr>
                <a:solidFill>
                  <a:schemeClr val="tx1"/>
                </a:solidFill>
                <a:latin typeface="Arial" panose="020B0604020202020204" pitchFamily="34" charset="0"/>
                <a:cs typeface="Arial" panose="020B0604020202020204" pitchFamily="34" charset="0"/>
              </a:defRPr>
            </a:lvl3pPr>
            <a:lvl4pPr marL="1600200" indent="-228600" defTabSz="912813" eaLnBrk="0" hangingPunct="0">
              <a:defRPr>
                <a:solidFill>
                  <a:schemeClr val="tx1"/>
                </a:solidFill>
                <a:latin typeface="Arial" panose="020B0604020202020204" pitchFamily="34" charset="0"/>
                <a:cs typeface="Arial" panose="020B0604020202020204" pitchFamily="34" charset="0"/>
              </a:defRPr>
            </a:lvl4pPr>
            <a:lvl5pPr marL="2057400" indent="-228600" defTabSz="912813" eaLnBrk="0" hangingPunc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buSzPct val="100000"/>
            </a:pPr>
            <a:r>
              <a:rPr lang="en-US" altLang="en-US" b="1">
                <a:solidFill>
                  <a:srgbClr val="000000"/>
                </a:solidFill>
                <a:latin typeface="Calibri" panose="020F0502020204030204" pitchFamily="34" charset="0"/>
              </a:rPr>
              <a:t>Local budgets:</a:t>
            </a:r>
          </a:p>
          <a:p>
            <a:pPr algn="ctr" eaLnBrk="1" hangingPunct="1">
              <a:buSzPct val="100000"/>
            </a:pPr>
            <a:r>
              <a:rPr lang="en-US" altLang="en-US" b="1">
                <a:solidFill>
                  <a:srgbClr val="000000"/>
                </a:solidFill>
                <a:latin typeface="Calibri" panose="020F0502020204030204" pitchFamily="34" charset="0"/>
              </a:rPr>
              <a:t>budgets of municipal areas, </a:t>
            </a:r>
          </a:p>
          <a:p>
            <a:pPr algn="ctr" eaLnBrk="1" hangingPunct="1">
              <a:buSzPct val="100000"/>
            </a:pPr>
            <a:r>
              <a:rPr lang="en-US" altLang="en-US" b="1">
                <a:solidFill>
                  <a:srgbClr val="000000"/>
                </a:solidFill>
                <a:latin typeface="Calibri" panose="020F0502020204030204" pitchFamily="34" charset="0"/>
              </a:rPr>
              <a:t>city districts, settlements</a:t>
            </a:r>
          </a:p>
          <a:p>
            <a:pPr algn="ctr" eaLnBrk="1" hangingPunct="1">
              <a:buSzPct val="100000"/>
            </a:pPr>
            <a:r>
              <a:rPr lang="en-US" altLang="en-US" b="1">
                <a:solidFill>
                  <a:srgbClr val="000000"/>
                </a:solidFill>
                <a:latin typeface="Calibri" panose="020F0502020204030204" pitchFamily="34" charset="0"/>
              </a:rPr>
              <a:t>(21,500)</a:t>
            </a:r>
          </a:p>
        </p:txBody>
      </p:sp>
      <p:sp>
        <p:nvSpPr>
          <p:cNvPr id="107" name="AutoShape 9">
            <a:extLst>
              <a:ext uri="{FF2B5EF4-FFF2-40B4-BE49-F238E27FC236}">
                <a16:creationId xmlns:a16="http://schemas.microsoft.com/office/drawing/2014/main" id="{0FE4E600-BEF0-44AE-8CAB-A10FFFFB2F36}"/>
              </a:ext>
            </a:extLst>
          </p:cNvPr>
          <p:cNvSpPr>
            <a:spLocks/>
          </p:cNvSpPr>
          <p:nvPr/>
        </p:nvSpPr>
        <p:spPr bwMode="auto">
          <a:xfrm rot="10800000">
            <a:off x="4235450" y="1349375"/>
            <a:ext cx="400050" cy="4176713"/>
          </a:xfrm>
          <a:prstGeom prst="rightBrace">
            <a:avLst>
              <a:gd name="adj1" fmla="val 80311"/>
              <a:gd name="adj2" fmla="val 50000"/>
            </a:avLst>
          </a:prstGeom>
          <a:ln>
            <a:solidFill>
              <a:srgbClr val="92D050"/>
            </a:solidFill>
            <a:headEnd/>
            <a:tailEnd/>
          </a:ln>
        </p:spPr>
        <p:style>
          <a:lnRef idx="2">
            <a:schemeClr val="accent3"/>
          </a:lnRef>
          <a:fillRef idx="0">
            <a:schemeClr val="accent3"/>
          </a:fillRef>
          <a:effectRef idx="1">
            <a:schemeClr val="accent3"/>
          </a:effectRef>
          <a:fontRef idx="minor">
            <a:schemeClr val="tx1"/>
          </a:fontRef>
        </p:style>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4400" eaLnBrk="1" fontAlgn="auto" hangingPunct="1">
              <a:spcBef>
                <a:spcPts val="0"/>
              </a:spcBef>
              <a:spcAft>
                <a:spcPts val="0"/>
              </a:spcAft>
              <a:defRPr/>
            </a:pPr>
            <a:endParaRPr lang="ru-RU" altLang="ru-RU">
              <a:solidFill>
                <a:prstClr val="black"/>
              </a:solidFill>
            </a:endParaRPr>
          </a:p>
        </p:txBody>
      </p:sp>
      <p:sp>
        <p:nvSpPr>
          <p:cNvPr id="29705" name="Text Box 10">
            <a:extLst>
              <a:ext uri="{FF2B5EF4-FFF2-40B4-BE49-F238E27FC236}">
                <a16:creationId xmlns:a16="http://schemas.microsoft.com/office/drawing/2014/main" id="{51AE9FB8-12ED-4204-8E98-BCD16D4DC0AB}"/>
              </a:ext>
            </a:extLst>
          </p:cNvPr>
          <p:cNvSpPr txBox="1">
            <a:spLocks noChangeArrowheads="1"/>
          </p:cNvSpPr>
          <p:nvPr/>
        </p:nvSpPr>
        <p:spPr bwMode="auto">
          <a:xfrm>
            <a:off x="1898650" y="3259138"/>
            <a:ext cx="232568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914400" eaLnBrk="1" hangingPunct="1">
              <a:buSzPct val="100000"/>
            </a:pPr>
            <a:r>
              <a:rPr lang="en-US" altLang="en-US" b="1">
                <a:solidFill>
                  <a:srgbClr val="000000"/>
                </a:solidFill>
                <a:latin typeface="Calibri" panose="020F0502020204030204" pitchFamily="34" charset="0"/>
              </a:rPr>
              <a:t>The budget system of the Russian Federation</a:t>
            </a:r>
          </a:p>
        </p:txBody>
      </p:sp>
      <p:sp>
        <p:nvSpPr>
          <p:cNvPr id="29706" name="Text Box 11">
            <a:extLst>
              <a:ext uri="{FF2B5EF4-FFF2-40B4-BE49-F238E27FC236}">
                <a16:creationId xmlns:a16="http://schemas.microsoft.com/office/drawing/2014/main" id="{5D3CFC3A-C4DF-4B10-B7B5-98FDE4154C4B}"/>
              </a:ext>
            </a:extLst>
          </p:cNvPr>
          <p:cNvSpPr txBox="1">
            <a:spLocks noChangeArrowheads="1"/>
          </p:cNvSpPr>
          <p:nvPr/>
        </p:nvSpPr>
        <p:spPr bwMode="auto">
          <a:xfrm>
            <a:off x="4402138" y="1449388"/>
            <a:ext cx="132873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914400" eaLnBrk="1" hangingPunct="1">
              <a:buSzPct val="100000"/>
            </a:pPr>
            <a:r>
              <a:rPr lang="en-US" altLang="en-US" b="1">
                <a:solidFill>
                  <a:srgbClr val="000000"/>
                </a:solidFill>
                <a:latin typeface="Calibri" panose="020F0502020204030204" pitchFamily="34" charset="0"/>
              </a:rPr>
              <a:t>Level 1</a:t>
            </a:r>
          </a:p>
        </p:txBody>
      </p:sp>
      <p:sp>
        <p:nvSpPr>
          <p:cNvPr id="29707" name="Text Box 12">
            <a:extLst>
              <a:ext uri="{FF2B5EF4-FFF2-40B4-BE49-F238E27FC236}">
                <a16:creationId xmlns:a16="http://schemas.microsoft.com/office/drawing/2014/main" id="{A1A75140-F30C-497F-A689-1D305057A163}"/>
              </a:ext>
            </a:extLst>
          </p:cNvPr>
          <p:cNvSpPr txBox="1">
            <a:spLocks noChangeArrowheads="1"/>
          </p:cNvSpPr>
          <p:nvPr/>
        </p:nvSpPr>
        <p:spPr bwMode="auto">
          <a:xfrm>
            <a:off x="4322763" y="2927350"/>
            <a:ext cx="132873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914400" eaLnBrk="1" hangingPunct="1">
              <a:buSzPct val="100000"/>
            </a:pPr>
            <a:r>
              <a:rPr lang="en-US" altLang="en-US" b="1">
                <a:solidFill>
                  <a:srgbClr val="000000"/>
                </a:solidFill>
                <a:latin typeface="Calibri" panose="020F0502020204030204" pitchFamily="34" charset="0"/>
              </a:rPr>
              <a:t>Level 2</a:t>
            </a:r>
          </a:p>
        </p:txBody>
      </p:sp>
      <p:sp>
        <p:nvSpPr>
          <p:cNvPr id="29708" name="Text Box 13">
            <a:extLst>
              <a:ext uri="{FF2B5EF4-FFF2-40B4-BE49-F238E27FC236}">
                <a16:creationId xmlns:a16="http://schemas.microsoft.com/office/drawing/2014/main" id="{1C5C7AD7-85F1-4FCF-9F7F-A9C68A3FFB83}"/>
              </a:ext>
            </a:extLst>
          </p:cNvPr>
          <p:cNvSpPr txBox="1">
            <a:spLocks noChangeArrowheads="1"/>
          </p:cNvSpPr>
          <p:nvPr/>
        </p:nvSpPr>
        <p:spPr bwMode="auto">
          <a:xfrm>
            <a:off x="4352925" y="4618038"/>
            <a:ext cx="132873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914400" eaLnBrk="1" hangingPunct="1">
              <a:buSzPct val="100000"/>
            </a:pPr>
            <a:r>
              <a:rPr lang="en-US" altLang="en-US" b="1">
                <a:solidFill>
                  <a:srgbClr val="000000"/>
                </a:solidFill>
                <a:latin typeface="Calibri" panose="020F0502020204030204" pitchFamily="34" charset="0"/>
              </a:rPr>
              <a:t>Level 3</a:t>
            </a:r>
          </a:p>
        </p:txBody>
      </p:sp>
      <p:sp>
        <p:nvSpPr>
          <p:cNvPr id="29709" name="Прямоугольник 7">
            <a:extLst>
              <a:ext uri="{FF2B5EF4-FFF2-40B4-BE49-F238E27FC236}">
                <a16:creationId xmlns:a16="http://schemas.microsoft.com/office/drawing/2014/main" id="{CC5CEFD3-941F-4D2D-9D6F-090CEF6266C9}"/>
              </a:ext>
            </a:extLst>
          </p:cNvPr>
          <p:cNvSpPr>
            <a:spLocks noChangeArrowheads="1"/>
          </p:cNvSpPr>
          <p:nvPr/>
        </p:nvSpPr>
        <p:spPr bwMode="auto">
          <a:xfrm>
            <a:off x="338138" y="5832475"/>
            <a:ext cx="86360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defTabSz="914400" eaLnBrk="1" hangingPunct="1">
              <a:buSzPct val="100000"/>
            </a:pPr>
            <a:r>
              <a:rPr lang="en-US" altLang="en-US" sz="1400" i="1">
                <a:solidFill>
                  <a:srgbClr val="000000"/>
                </a:solidFill>
                <a:latin typeface="Calibri" panose="020F0502020204030204" pitchFamily="34" charset="0"/>
              </a:rPr>
              <a:t>In line with Article 31 of the Budget Code of the Russian Federation, every constituent entity of the Russian Federation and municipality in the public sector have equal rights and are autonomous in exercising their budget rights (The Budget Autonomy Principle).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up)">
                                      <p:cBhvr>
                                        <p:cTn id="7" dur="500"/>
                                        <p:tgtEl>
                                          <p:spTgt spid="104"/>
                                        </p:tgtEl>
                                      </p:cBhvr>
                                    </p:animEffect>
                                  </p:childTnLst>
                                </p:cTn>
                              </p:par>
                            </p:childTnLst>
                          </p:cTn>
                        </p:par>
                        <p:par>
                          <p:cTn id="8" fill="hold" nodeType="afterGroup">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5"/>
                                        </p:tgtEl>
                                        <p:attrNameLst>
                                          <p:attrName>style.visibility</p:attrName>
                                        </p:attrNameLst>
                                      </p:cBhvr>
                                      <p:to>
                                        <p:strVal val="visible"/>
                                      </p:to>
                                    </p:set>
                                    <p:animEffect transition="in" filter="wipe(up)">
                                      <p:cBhvr>
                                        <p:cTn id="11" dur="500"/>
                                        <p:tgtEl>
                                          <p:spTgt spid="105"/>
                                        </p:tgtEl>
                                      </p:cBhvr>
                                    </p:animEffect>
                                  </p:childTnLst>
                                </p:cTn>
                              </p:par>
                            </p:childTnLst>
                          </p:cTn>
                        </p:par>
                        <p:par>
                          <p:cTn id="12" fill="hold" nodeType="afterGroup">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06"/>
                                        </p:tgtEl>
                                        <p:attrNameLst>
                                          <p:attrName>style.visibility</p:attrName>
                                        </p:attrNameLst>
                                      </p:cBhvr>
                                      <p:to>
                                        <p:strVal val="visible"/>
                                      </p:to>
                                    </p:set>
                                    <p:animEffect transition="in" filter="wipe(up)">
                                      <p:cBhvr>
                                        <p:cTn id="15" dur="500"/>
                                        <p:tgtEl>
                                          <p:spTgt spid="106"/>
                                        </p:tgtEl>
                                      </p:cBhvr>
                                    </p:animEffect>
                                  </p:childTnLst>
                                </p:cTn>
                              </p:par>
                            </p:childTnLst>
                          </p:cTn>
                        </p:par>
                        <p:par>
                          <p:cTn id="16" fill="hold" nodeType="afterGroup">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07"/>
                                        </p:tgtEl>
                                        <p:attrNameLst>
                                          <p:attrName>style.visibility</p:attrName>
                                        </p:attrNameLst>
                                      </p:cBhvr>
                                      <p:to>
                                        <p:strVal val="visible"/>
                                      </p:to>
                                    </p:set>
                                    <p:animEffect transition="in" filter="wipe(up)">
                                      <p:cBhvr>
                                        <p:cTn id="19"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5" grpId="0" animBg="1"/>
      <p:bldP spid="106" grpId="0" animBg="1"/>
      <p:bldP spid="10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Выгнутая вверх стрелка 43">
            <a:extLst>
              <a:ext uri="{FF2B5EF4-FFF2-40B4-BE49-F238E27FC236}">
                <a16:creationId xmlns:a16="http://schemas.microsoft.com/office/drawing/2014/main" id="{05081E19-6D3B-4AD8-902E-4AD57BE333A3}"/>
              </a:ext>
            </a:extLst>
          </p:cNvPr>
          <p:cNvSpPr/>
          <p:nvPr/>
        </p:nvSpPr>
        <p:spPr>
          <a:xfrm rot="2914799">
            <a:off x="3571875" y="3022601"/>
            <a:ext cx="1501775" cy="647700"/>
          </a:xfrm>
          <a:prstGeom prst="curvedDownArrow">
            <a:avLst/>
          </a:prstGeom>
          <a:solidFill>
            <a:srgbClr val="004821"/>
          </a:solidFill>
          <a:ln>
            <a:solidFill>
              <a:srgbClr val="00602B"/>
            </a:solidFill>
          </a:ln>
        </p:spPr>
        <p:style>
          <a:lnRef idx="1">
            <a:schemeClr val="accent1"/>
          </a:lnRef>
          <a:fillRef idx="3">
            <a:schemeClr val="accent1"/>
          </a:fillRef>
          <a:effectRef idx="2">
            <a:schemeClr val="accent1"/>
          </a:effectRef>
          <a:fontRef idx="minor">
            <a:schemeClr val="lt1"/>
          </a:fontRef>
        </p:style>
        <p:txBody>
          <a:bodyPr anchor="ctr"/>
          <a:lstStyle/>
          <a:p>
            <a:pPr algn="ctr" defTabSz="914400" fontAlgn="auto">
              <a:spcBef>
                <a:spcPts val="0"/>
              </a:spcBef>
              <a:spcAft>
                <a:spcPts val="0"/>
              </a:spcAft>
              <a:defRPr/>
            </a:pPr>
            <a:endParaRPr lang="ru-RU">
              <a:solidFill>
                <a:prstClr val="black"/>
              </a:solidFill>
            </a:endParaRPr>
          </a:p>
        </p:txBody>
      </p:sp>
      <p:sp>
        <p:nvSpPr>
          <p:cNvPr id="41" name="Прямоугольник 40">
            <a:extLst>
              <a:ext uri="{FF2B5EF4-FFF2-40B4-BE49-F238E27FC236}">
                <a16:creationId xmlns:a16="http://schemas.microsoft.com/office/drawing/2014/main" id="{4C9ACE7D-4338-4D3E-9B36-5220C8EBDE82}"/>
              </a:ext>
            </a:extLst>
          </p:cNvPr>
          <p:cNvSpPr/>
          <p:nvPr/>
        </p:nvSpPr>
        <p:spPr>
          <a:xfrm>
            <a:off x="560388" y="2997200"/>
            <a:ext cx="3762375" cy="3457575"/>
          </a:xfrm>
          <a:prstGeom prst="rect">
            <a:avLst/>
          </a:prstGeom>
          <a:solidFill>
            <a:schemeClr val="bg1"/>
          </a:solidFill>
          <a:ln>
            <a:solidFill>
              <a:schemeClr val="tx1"/>
            </a:solidFill>
            <a:prstDash val="sysDot"/>
          </a:ln>
        </p:spPr>
        <p:style>
          <a:lnRef idx="1">
            <a:schemeClr val="accent1"/>
          </a:lnRef>
          <a:fillRef idx="3">
            <a:schemeClr val="accent1"/>
          </a:fillRef>
          <a:effectRef idx="2">
            <a:schemeClr val="accent1"/>
          </a:effectRef>
          <a:fontRef idx="minor">
            <a:schemeClr val="lt1"/>
          </a:fontRef>
        </p:style>
        <p:txBody>
          <a:bodyPr anchor="ctr"/>
          <a:lstStyle/>
          <a:p>
            <a:pPr algn="ctr" defTabSz="914400" fontAlgn="auto">
              <a:spcBef>
                <a:spcPts val="0"/>
              </a:spcBef>
              <a:spcAft>
                <a:spcPts val="0"/>
              </a:spcAft>
              <a:defRPr/>
            </a:pPr>
            <a:endParaRPr lang="ru-RU">
              <a:solidFill>
                <a:prstClr val="white"/>
              </a:solidFill>
            </a:endParaRPr>
          </a:p>
        </p:txBody>
      </p:sp>
      <p:sp>
        <p:nvSpPr>
          <p:cNvPr id="4" name="Прямоугольник 3">
            <a:extLst>
              <a:ext uri="{FF2B5EF4-FFF2-40B4-BE49-F238E27FC236}">
                <a16:creationId xmlns:a16="http://schemas.microsoft.com/office/drawing/2014/main" id="{CCDA52C3-F66F-42BD-8012-A668D574C6AE}"/>
              </a:ext>
            </a:extLst>
          </p:cNvPr>
          <p:cNvSpPr/>
          <p:nvPr/>
        </p:nvSpPr>
        <p:spPr>
          <a:xfrm>
            <a:off x="395288" y="965200"/>
            <a:ext cx="8640762" cy="1816100"/>
          </a:xfrm>
          <a:prstGeom prst="rect">
            <a:avLst/>
          </a:prstGeom>
          <a:solidFill>
            <a:srgbClr val="00602B"/>
          </a:solidFill>
          <a:ln>
            <a:solidFill>
              <a:srgbClr val="004821"/>
            </a:solidFill>
          </a:ln>
        </p:spPr>
        <p:style>
          <a:lnRef idx="1">
            <a:schemeClr val="accent1"/>
          </a:lnRef>
          <a:fillRef idx="3">
            <a:schemeClr val="accent1"/>
          </a:fillRef>
          <a:effectRef idx="2">
            <a:schemeClr val="accent1"/>
          </a:effectRef>
          <a:fontRef idx="minor">
            <a:schemeClr val="lt1"/>
          </a:fontRef>
        </p:style>
        <p:txBody>
          <a:bodyPr anchor="ctr"/>
          <a:lstStyle/>
          <a:p>
            <a:pPr algn="ctr" defTabSz="914400" fontAlgn="auto">
              <a:spcBef>
                <a:spcPts val="0"/>
              </a:spcBef>
              <a:spcAft>
                <a:spcPts val="0"/>
              </a:spcAft>
              <a:defRPr/>
            </a:pPr>
            <a:endParaRPr lang="ru-RU">
              <a:solidFill>
                <a:prstClr val="white"/>
              </a:solidFill>
            </a:endParaRPr>
          </a:p>
        </p:txBody>
      </p:sp>
      <p:sp>
        <p:nvSpPr>
          <p:cNvPr id="2" name="Прямоугольник 1">
            <a:extLst>
              <a:ext uri="{FF2B5EF4-FFF2-40B4-BE49-F238E27FC236}">
                <a16:creationId xmlns:a16="http://schemas.microsoft.com/office/drawing/2014/main" id="{01D2A9DF-EB90-4697-A808-C893DE121D33}"/>
              </a:ext>
            </a:extLst>
          </p:cNvPr>
          <p:cNvSpPr/>
          <p:nvPr/>
        </p:nvSpPr>
        <p:spPr>
          <a:xfrm>
            <a:off x="2555875" y="482600"/>
            <a:ext cx="4289425" cy="684213"/>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defTabSz="914400">
              <a:buSzPct val="100000"/>
              <a:defRPr/>
            </a:pPr>
            <a:r>
              <a:rPr lang="en-US" dirty="0">
                <a:solidFill>
                  <a:srgbClr val="000000"/>
                </a:solidFill>
                <a:latin typeface="Arial" pitchFamily="34" charset="0"/>
                <a:cs typeface="Arial" pitchFamily="34" charset="0"/>
              </a:rPr>
              <a:t>Government Programs</a:t>
            </a:r>
          </a:p>
        </p:txBody>
      </p:sp>
      <p:sp>
        <p:nvSpPr>
          <p:cNvPr id="30726" name="Прямоугольник 2">
            <a:extLst>
              <a:ext uri="{FF2B5EF4-FFF2-40B4-BE49-F238E27FC236}">
                <a16:creationId xmlns:a16="http://schemas.microsoft.com/office/drawing/2014/main" id="{8808B45E-A59C-4344-BC4E-A75F7514FC59}"/>
              </a:ext>
            </a:extLst>
          </p:cNvPr>
          <p:cNvSpPr>
            <a:spLocks noChangeArrowheads="1"/>
          </p:cNvSpPr>
          <p:nvPr/>
        </p:nvSpPr>
        <p:spPr bwMode="auto">
          <a:xfrm>
            <a:off x="560388" y="1166813"/>
            <a:ext cx="8280400" cy="163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defTabSz="914400" eaLnBrk="1" hangingPunct="1">
              <a:buSzPct val="100000"/>
            </a:pPr>
            <a:r>
              <a:rPr lang="en-US" altLang="en-US" sz="2000" b="1">
                <a:solidFill>
                  <a:srgbClr val="FFFFFF"/>
                </a:solidFill>
                <a:latin typeface="Calibri" panose="020F0502020204030204" pitchFamily="34" charset="0"/>
              </a:rPr>
              <a:t>A series of public policy activities and tools to ensure achievement of public policy priorities and objectives in the area of social and economic development and national security protection within implementation of key public functions</a:t>
            </a:r>
          </a:p>
        </p:txBody>
      </p:sp>
      <p:sp>
        <p:nvSpPr>
          <p:cNvPr id="5" name="Прямоугольник 4">
            <a:extLst>
              <a:ext uri="{FF2B5EF4-FFF2-40B4-BE49-F238E27FC236}">
                <a16:creationId xmlns:a16="http://schemas.microsoft.com/office/drawing/2014/main" id="{D3A17876-C69F-4F30-A74C-CE5A49DE092F}"/>
              </a:ext>
            </a:extLst>
          </p:cNvPr>
          <p:cNvSpPr/>
          <p:nvPr/>
        </p:nvSpPr>
        <p:spPr>
          <a:xfrm>
            <a:off x="1042988" y="3141663"/>
            <a:ext cx="2794000" cy="647700"/>
          </a:xfrm>
          <a:prstGeom prst="rect">
            <a:avLst/>
          </a:prstGeom>
          <a:noFill/>
          <a:ln>
            <a:solidFill>
              <a:srgbClr val="004821"/>
            </a:solidFill>
          </a:ln>
        </p:spPr>
        <p:style>
          <a:lnRef idx="1">
            <a:schemeClr val="accent1"/>
          </a:lnRef>
          <a:fillRef idx="3">
            <a:schemeClr val="accent1"/>
          </a:fillRef>
          <a:effectRef idx="2">
            <a:schemeClr val="accent1"/>
          </a:effectRef>
          <a:fontRef idx="minor">
            <a:schemeClr val="lt1"/>
          </a:fontRef>
        </p:style>
        <p:txBody>
          <a:bodyPr anchor="ctr"/>
          <a:lstStyle/>
          <a:p>
            <a:pPr algn="ctr" defTabSz="914400">
              <a:buSzPct val="100000"/>
              <a:defRPr/>
            </a:pPr>
            <a:r>
              <a:rPr lang="en-US" b="1">
                <a:solidFill>
                  <a:srgbClr val="00602B"/>
                </a:solidFill>
              </a:rPr>
              <a:t>FEDERAL BUDGET</a:t>
            </a:r>
          </a:p>
        </p:txBody>
      </p:sp>
      <p:sp>
        <p:nvSpPr>
          <p:cNvPr id="6" name="Прямоугольник 5">
            <a:extLst>
              <a:ext uri="{FF2B5EF4-FFF2-40B4-BE49-F238E27FC236}">
                <a16:creationId xmlns:a16="http://schemas.microsoft.com/office/drawing/2014/main" id="{FBFAC20A-200D-4F67-81F4-97696A314593}"/>
              </a:ext>
            </a:extLst>
          </p:cNvPr>
          <p:cNvSpPr/>
          <p:nvPr/>
        </p:nvSpPr>
        <p:spPr>
          <a:xfrm>
            <a:off x="1054100" y="5446713"/>
            <a:ext cx="2792413" cy="647700"/>
          </a:xfrm>
          <a:prstGeom prst="rect">
            <a:avLst/>
          </a:prstGeom>
          <a:solidFill>
            <a:schemeClr val="bg1"/>
          </a:solidFill>
          <a:ln>
            <a:solidFill>
              <a:srgbClr val="004821"/>
            </a:solidFill>
          </a:ln>
        </p:spPr>
        <p:style>
          <a:lnRef idx="1">
            <a:schemeClr val="accent1"/>
          </a:lnRef>
          <a:fillRef idx="3">
            <a:schemeClr val="accent1"/>
          </a:fillRef>
          <a:effectRef idx="2">
            <a:schemeClr val="accent1"/>
          </a:effectRef>
          <a:fontRef idx="minor">
            <a:schemeClr val="lt1"/>
          </a:fontRef>
        </p:style>
        <p:txBody>
          <a:bodyPr anchor="ctr"/>
          <a:lstStyle/>
          <a:p>
            <a:pPr algn="ctr" defTabSz="914400">
              <a:buSzPct val="100000"/>
              <a:defRPr/>
            </a:pPr>
            <a:r>
              <a:rPr lang="en-US" b="1">
                <a:solidFill>
                  <a:srgbClr val="00602B"/>
                </a:solidFill>
              </a:rPr>
              <a:t>MUNICIPAL BUDGET</a:t>
            </a:r>
          </a:p>
        </p:txBody>
      </p:sp>
      <p:sp>
        <p:nvSpPr>
          <p:cNvPr id="7" name="Прямоугольник 6">
            <a:extLst>
              <a:ext uri="{FF2B5EF4-FFF2-40B4-BE49-F238E27FC236}">
                <a16:creationId xmlns:a16="http://schemas.microsoft.com/office/drawing/2014/main" id="{EB9CDF8D-1B74-4A0D-91B9-2C31857B8429}"/>
              </a:ext>
            </a:extLst>
          </p:cNvPr>
          <p:cNvSpPr/>
          <p:nvPr/>
        </p:nvSpPr>
        <p:spPr>
          <a:xfrm>
            <a:off x="1025525" y="4256088"/>
            <a:ext cx="2792413" cy="647700"/>
          </a:xfrm>
          <a:prstGeom prst="rect">
            <a:avLst/>
          </a:prstGeom>
          <a:solidFill>
            <a:schemeClr val="bg1"/>
          </a:solidFill>
          <a:ln>
            <a:solidFill>
              <a:srgbClr val="004821"/>
            </a:solidFill>
          </a:ln>
        </p:spPr>
        <p:style>
          <a:lnRef idx="1">
            <a:schemeClr val="accent1"/>
          </a:lnRef>
          <a:fillRef idx="3">
            <a:schemeClr val="accent1"/>
          </a:fillRef>
          <a:effectRef idx="2">
            <a:schemeClr val="accent1"/>
          </a:effectRef>
          <a:fontRef idx="minor">
            <a:schemeClr val="lt1"/>
          </a:fontRef>
        </p:style>
        <p:txBody>
          <a:bodyPr anchor="ctr"/>
          <a:lstStyle/>
          <a:p>
            <a:pPr algn="ctr" defTabSz="914400">
              <a:buSzPct val="100000"/>
              <a:defRPr/>
            </a:pPr>
            <a:r>
              <a:rPr lang="en-US" b="1">
                <a:solidFill>
                  <a:srgbClr val="00602B"/>
                </a:solidFill>
              </a:rPr>
              <a:t>REGIONAL BUDGET</a:t>
            </a:r>
          </a:p>
        </p:txBody>
      </p:sp>
      <p:cxnSp>
        <p:nvCxnSpPr>
          <p:cNvPr id="9" name="Прямая со стрелкой 8">
            <a:extLst>
              <a:ext uri="{FF2B5EF4-FFF2-40B4-BE49-F238E27FC236}">
                <a16:creationId xmlns:a16="http://schemas.microsoft.com/office/drawing/2014/main" id="{0F7195E9-2186-4C08-AA55-838A6B83978A}"/>
              </a:ext>
            </a:extLst>
          </p:cNvPr>
          <p:cNvCxnSpPr/>
          <p:nvPr/>
        </p:nvCxnSpPr>
        <p:spPr>
          <a:xfrm>
            <a:off x="2268538" y="3789363"/>
            <a:ext cx="0" cy="504825"/>
          </a:xfrm>
          <a:prstGeom prst="straightConnector1">
            <a:avLst/>
          </a:prstGeom>
          <a:ln>
            <a:solidFill>
              <a:srgbClr val="004821"/>
            </a:solidFill>
            <a:tailEnd type="arrow"/>
          </a:ln>
        </p:spPr>
        <p:style>
          <a:lnRef idx="2">
            <a:schemeClr val="accent1"/>
          </a:lnRef>
          <a:fillRef idx="0">
            <a:schemeClr val="accent1"/>
          </a:fillRef>
          <a:effectRef idx="1">
            <a:schemeClr val="accent1"/>
          </a:effectRef>
          <a:fontRef idx="minor">
            <a:schemeClr val="tx1"/>
          </a:fontRef>
        </p:style>
      </p:cxnSp>
      <p:cxnSp>
        <p:nvCxnSpPr>
          <p:cNvPr id="10" name="Прямая со стрелкой 9">
            <a:extLst>
              <a:ext uri="{FF2B5EF4-FFF2-40B4-BE49-F238E27FC236}">
                <a16:creationId xmlns:a16="http://schemas.microsoft.com/office/drawing/2014/main" id="{384651FF-E2D9-43D9-A6DE-7BBA5431198A}"/>
              </a:ext>
            </a:extLst>
          </p:cNvPr>
          <p:cNvCxnSpPr/>
          <p:nvPr/>
        </p:nvCxnSpPr>
        <p:spPr>
          <a:xfrm flipV="1">
            <a:off x="2555875" y="3800475"/>
            <a:ext cx="0" cy="493713"/>
          </a:xfrm>
          <a:prstGeom prst="straightConnector1">
            <a:avLst/>
          </a:prstGeom>
          <a:ln>
            <a:solidFill>
              <a:srgbClr val="004821"/>
            </a:solidFill>
            <a:tailEnd type="arrow"/>
          </a:ln>
        </p:spPr>
        <p:style>
          <a:lnRef idx="2">
            <a:schemeClr val="accent1"/>
          </a:lnRef>
          <a:fillRef idx="0">
            <a:schemeClr val="accent1"/>
          </a:fillRef>
          <a:effectRef idx="1">
            <a:schemeClr val="accent1"/>
          </a:effectRef>
          <a:fontRef idx="minor">
            <a:schemeClr val="tx1"/>
          </a:fontRef>
        </p:style>
      </p:cxnSp>
      <p:cxnSp>
        <p:nvCxnSpPr>
          <p:cNvPr id="11" name="Прямая со стрелкой 10">
            <a:extLst>
              <a:ext uri="{FF2B5EF4-FFF2-40B4-BE49-F238E27FC236}">
                <a16:creationId xmlns:a16="http://schemas.microsoft.com/office/drawing/2014/main" id="{727A499D-E6AB-4206-95E0-4E5794159797}"/>
              </a:ext>
            </a:extLst>
          </p:cNvPr>
          <p:cNvCxnSpPr/>
          <p:nvPr/>
        </p:nvCxnSpPr>
        <p:spPr>
          <a:xfrm flipV="1">
            <a:off x="2578100" y="4930775"/>
            <a:ext cx="4763" cy="515938"/>
          </a:xfrm>
          <a:prstGeom prst="straightConnector1">
            <a:avLst/>
          </a:prstGeom>
          <a:ln>
            <a:solidFill>
              <a:srgbClr val="004821"/>
            </a:solidFill>
            <a:tailEnd type="arrow"/>
          </a:ln>
        </p:spPr>
        <p:style>
          <a:lnRef idx="2">
            <a:schemeClr val="accent1"/>
          </a:lnRef>
          <a:fillRef idx="0">
            <a:schemeClr val="accent1"/>
          </a:fillRef>
          <a:effectRef idx="1">
            <a:schemeClr val="accent1"/>
          </a:effectRef>
          <a:fontRef idx="minor">
            <a:schemeClr val="tx1"/>
          </a:fontRef>
        </p:style>
      </p:cxnSp>
      <p:cxnSp>
        <p:nvCxnSpPr>
          <p:cNvPr id="12" name="Прямая со стрелкой 11">
            <a:extLst>
              <a:ext uri="{FF2B5EF4-FFF2-40B4-BE49-F238E27FC236}">
                <a16:creationId xmlns:a16="http://schemas.microsoft.com/office/drawing/2014/main" id="{259733AE-DA24-42FD-B489-82633A80071B}"/>
              </a:ext>
            </a:extLst>
          </p:cNvPr>
          <p:cNvCxnSpPr/>
          <p:nvPr/>
        </p:nvCxnSpPr>
        <p:spPr>
          <a:xfrm>
            <a:off x="2259013" y="4941888"/>
            <a:ext cx="9525" cy="504825"/>
          </a:xfrm>
          <a:prstGeom prst="straightConnector1">
            <a:avLst/>
          </a:prstGeom>
          <a:ln>
            <a:solidFill>
              <a:srgbClr val="004821"/>
            </a:solidFill>
            <a:tailEnd type="arrow"/>
          </a:ln>
        </p:spPr>
        <p:style>
          <a:lnRef idx="2">
            <a:schemeClr val="accent1"/>
          </a:lnRef>
          <a:fillRef idx="0">
            <a:schemeClr val="accent1"/>
          </a:fillRef>
          <a:effectRef idx="1">
            <a:schemeClr val="accent1"/>
          </a:effectRef>
          <a:fontRef idx="minor">
            <a:schemeClr val="tx1"/>
          </a:fontRef>
        </p:style>
      </p:cxnSp>
      <p:pic>
        <p:nvPicPr>
          <p:cNvPr id="30734" name="Picture 2" descr="C:\Users\2323\AppData\Local\Temp\rich.png">
            <a:extLst>
              <a:ext uri="{FF2B5EF4-FFF2-40B4-BE49-F238E27FC236}">
                <a16:creationId xmlns:a16="http://schemas.microsoft.com/office/drawing/2014/main" id="{6058AF0C-CFD6-419B-AA37-84DE230C2C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0338" y="3800475"/>
            <a:ext cx="4318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5" name="Picture 2" descr="C:\Users\2323\AppData\Local\Temp\rich.png">
            <a:extLst>
              <a:ext uri="{FF2B5EF4-FFF2-40B4-BE49-F238E27FC236}">
                <a16:creationId xmlns:a16="http://schemas.microsoft.com/office/drawing/2014/main" id="{BED594D3-336F-48D1-923B-AECEC30681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0338" y="4972050"/>
            <a:ext cx="4318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Левая фигурная скобка 37">
            <a:extLst>
              <a:ext uri="{FF2B5EF4-FFF2-40B4-BE49-F238E27FC236}">
                <a16:creationId xmlns:a16="http://schemas.microsoft.com/office/drawing/2014/main" id="{BB39F8B3-3471-4095-9AE3-424E6B8569D9}"/>
              </a:ext>
            </a:extLst>
          </p:cNvPr>
          <p:cNvSpPr/>
          <p:nvPr/>
        </p:nvSpPr>
        <p:spPr>
          <a:xfrm rot="10800000">
            <a:off x="3836988" y="3357563"/>
            <a:ext cx="485775" cy="2305050"/>
          </a:xfrm>
          <a:prstGeom prst="leftBrace">
            <a:avLst>
              <a:gd name="adj1" fmla="val 8333"/>
              <a:gd name="adj2" fmla="val 49491"/>
            </a:avLst>
          </a:prstGeom>
        </p:spPr>
        <p:style>
          <a:lnRef idx="2">
            <a:schemeClr val="accent1"/>
          </a:lnRef>
          <a:fillRef idx="0">
            <a:schemeClr val="accent1"/>
          </a:fillRef>
          <a:effectRef idx="1">
            <a:schemeClr val="accent1"/>
          </a:effectRef>
          <a:fontRef idx="minor">
            <a:schemeClr val="tx1"/>
          </a:fontRef>
        </p:style>
        <p:txBody>
          <a:bodyPr anchor="ctr"/>
          <a:lstStyle/>
          <a:p>
            <a:pPr algn="ctr" defTabSz="914400" fontAlgn="auto">
              <a:spcBef>
                <a:spcPts val="0"/>
              </a:spcBef>
              <a:spcAft>
                <a:spcPts val="0"/>
              </a:spcAft>
              <a:defRPr/>
            </a:pPr>
            <a:endParaRPr lang="ru-RU">
              <a:solidFill>
                <a:prstClr val="black"/>
              </a:solidFill>
            </a:endParaRPr>
          </a:p>
        </p:txBody>
      </p:sp>
      <p:sp>
        <p:nvSpPr>
          <p:cNvPr id="30737" name="Прямоугольник 38">
            <a:extLst>
              <a:ext uri="{FF2B5EF4-FFF2-40B4-BE49-F238E27FC236}">
                <a16:creationId xmlns:a16="http://schemas.microsoft.com/office/drawing/2014/main" id="{9FA532CA-8EFA-4F8A-9241-83C440344317}"/>
              </a:ext>
            </a:extLst>
          </p:cNvPr>
          <p:cNvSpPr>
            <a:spLocks noChangeArrowheads="1"/>
          </p:cNvSpPr>
          <p:nvPr/>
        </p:nvSpPr>
        <p:spPr bwMode="auto">
          <a:xfrm>
            <a:off x="5580063" y="3830638"/>
            <a:ext cx="3168650" cy="2032000"/>
          </a:xfrm>
          <a:prstGeom prst="rect">
            <a:avLst/>
          </a:prstGeom>
          <a:noFill/>
          <a:ln w="9525">
            <a:solidFill>
              <a:schemeClr val="tx1"/>
            </a:solidFill>
            <a:prstDash val="lg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914400" eaLnBrk="1" hangingPunct="1">
              <a:buSzPct val="100000"/>
            </a:pPr>
            <a:r>
              <a:rPr lang="en-US" altLang="en-US" b="1">
                <a:solidFill>
                  <a:srgbClr val="000000"/>
                </a:solidFill>
                <a:latin typeface="Calibri" panose="020F0502020204030204" pitchFamily="34" charset="0"/>
              </a:rPr>
              <a:t>ACHIEVEMENT</a:t>
            </a:r>
          </a:p>
          <a:p>
            <a:pPr algn="ctr" defTabSz="914400" eaLnBrk="1" hangingPunct="1">
              <a:buSzPct val="100000"/>
            </a:pPr>
            <a:r>
              <a:rPr lang="en-US" altLang="en-US" b="1">
                <a:solidFill>
                  <a:srgbClr val="000000"/>
                </a:solidFill>
                <a:latin typeface="Calibri" panose="020F0502020204030204" pitchFamily="34" charset="0"/>
              </a:rPr>
              <a:t>OF GOVERNMENT PROGRAMS’ OBJECTIVES </a:t>
            </a:r>
          </a:p>
          <a:p>
            <a:pPr algn="ctr" defTabSz="914400" eaLnBrk="1" hangingPunct="1">
              <a:buSzPct val="100000"/>
            </a:pPr>
            <a:endParaRPr lang="en-US" altLang="en-US" b="1">
              <a:solidFill>
                <a:srgbClr val="000000"/>
              </a:solidFill>
              <a:latin typeface="Calibri" panose="020F0502020204030204" pitchFamily="34" charset="0"/>
            </a:endParaRPr>
          </a:p>
          <a:p>
            <a:pPr algn="ctr" defTabSz="914400" eaLnBrk="1" hangingPunct="1">
              <a:buSzPct val="100000"/>
            </a:pPr>
            <a:r>
              <a:rPr lang="en-US" altLang="en-US" b="1">
                <a:solidFill>
                  <a:srgbClr val="000000"/>
                </a:solidFill>
                <a:latin typeface="Calibri" panose="020F0502020204030204" pitchFamily="34" charset="0"/>
              </a:rPr>
              <a:t>IDENTIFICATION OF POSSIBILITIES FOR A MORE EFFICIENT USE OF RESOURCES </a:t>
            </a:r>
          </a:p>
        </p:txBody>
      </p:sp>
      <p:sp>
        <p:nvSpPr>
          <p:cNvPr id="40" name="Стрелка вправо 39">
            <a:extLst>
              <a:ext uri="{FF2B5EF4-FFF2-40B4-BE49-F238E27FC236}">
                <a16:creationId xmlns:a16="http://schemas.microsoft.com/office/drawing/2014/main" id="{1397E845-E0F0-44A7-ACF5-2A999FE251BE}"/>
              </a:ext>
            </a:extLst>
          </p:cNvPr>
          <p:cNvSpPr/>
          <p:nvPr/>
        </p:nvSpPr>
        <p:spPr>
          <a:xfrm>
            <a:off x="4064000" y="4152900"/>
            <a:ext cx="1385888" cy="855663"/>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defTabSz="914400">
              <a:buSzPct val="100000"/>
              <a:defRPr/>
            </a:pPr>
            <a:r>
              <a:rPr lang="en-US" b="1">
                <a:solidFill>
                  <a:srgbClr val="FFFFFF"/>
                </a:solidFill>
              </a:rPr>
              <a:t>outcome</a:t>
            </a:r>
          </a:p>
        </p:txBody>
      </p:sp>
      <p:sp>
        <p:nvSpPr>
          <p:cNvPr id="30739" name="Прямоугольник 44">
            <a:extLst>
              <a:ext uri="{FF2B5EF4-FFF2-40B4-BE49-F238E27FC236}">
                <a16:creationId xmlns:a16="http://schemas.microsoft.com/office/drawing/2014/main" id="{6DF3FB9C-DA3B-4BE8-BCF4-B912A49977D3}"/>
              </a:ext>
            </a:extLst>
          </p:cNvPr>
          <p:cNvSpPr>
            <a:spLocks noChangeArrowheads="1"/>
          </p:cNvSpPr>
          <p:nvPr/>
        </p:nvSpPr>
        <p:spPr bwMode="auto">
          <a:xfrm>
            <a:off x="4935538" y="3284538"/>
            <a:ext cx="10287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400" eaLnBrk="1" hangingPunct="1">
              <a:buSzPct val="100000"/>
            </a:pPr>
            <a:r>
              <a:rPr lang="en-US" altLang="en-US" sz="1400" b="1" i="1">
                <a:solidFill>
                  <a:srgbClr val="000000"/>
                </a:solidFill>
                <a:latin typeface="Calibri" panose="020F0502020204030204" pitchFamily="34" charset="0"/>
              </a:rPr>
              <a:t>CONTROL</a:t>
            </a:r>
          </a:p>
        </p:txBody>
      </p:sp>
      <p:pic>
        <p:nvPicPr>
          <p:cNvPr id="30740" name="Picture 2" descr="ÐÐ°ÑÑÐ¸Ð½ÐºÐ¸ Ð¿Ð¾ Ð·Ð°Ð¿ÑÐ¾ÑÑ ÑÑÐµÑÐ½Ð°Ñ Ð¿Ð°Ð»Ð°ÑÐ°">
            <a:extLst>
              <a:ext uri="{FF2B5EF4-FFF2-40B4-BE49-F238E27FC236}">
                <a16:creationId xmlns:a16="http://schemas.microsoft.com/office/drawing/2014/main" id="{4705EB6F-2DBD-4EEC-B362-BF1B74BC1F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5963" y="3082925"/>
            <a:ext cx="4762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 name="Выгнутая вниз стрелка 47">
            <a:extLst>
              <a:ext uri="{FF2B5EF4-FFF2-40B4-BE49-F238E27FC236}">
                <a16:creationId xmlns:a16="http://schemas.microsoft.com/office/drawing/2014/main" id="{A71A3F2C-17E4-46CD-A079-08F28F5F9F32}"/>
              </a:ext>
            </a:extLst>
          </p:cNvPr>
          <p:cNvSpPr/>
          <p:nvPr/>
        </p:nvSpPr>
        <p:spPr>
          <a:xfrm rot="5400000">
            <a:off x="369887" y="3832226"/>
            <a:ext cx="936625" cy="431800"/>
          </a:xfrm>
          <a:prstGeom prst="curvedUpArrow">
            <a:avLst/>
          </a:prstGeom>
        </p:spPr>
        <p:style>
          <a:lnRef idx="1">
            <a:schemeClr val="accent6"/>
          </a:lnRef>
          <a:fillRef idx="3">
            <a:schemeClr val="accent6"/>
          </a:fillRef>
          <a:effectRef idx="2">
            <a:schemeClr val="accent6"/>
          </a:effectRef>
          <a:fontRef idx="minor">
            <a:schemeClr val="lt1"/>
          </a:fontRef>
        </p:style>
        <p:txBody>
          <a:bodyPr anchor="ctr"/>
          <a:lstStyle/>
          <a:p>
            <a:pPr algn="ctr" defTabSz="914400" fontAlgn="auto">
              <a:spcBef>
                <a:spcPts val="0"/>
              </a:spcBef>
              <a:spcAft>
                <a:spcPts val="0"/>
              </a:spcAft>
              <a:defRPr/>
            </a:pPr>
            <a:endParaRPr lang="ru-RU">
              <a:solidFill>
                <a:prstClr val="black"/>
              </a:solidFill>
            </a:endParaRPr>
          </a:p>
        </p:txBody>
      </p:sp>
      <p:sp>
        <p:nvSpPr>
          <p:cNvPr id="49" name="Выгнутая вниз стрелка 48">
            <a:extLst>
              <a:ext uri="{FF2B5EF4-FFF2-40B4-BE49-F238E27FC236}">
                <a16:creationId xmlns:a16="http://schemas.microsoft.com/office/drawing/2014/main" id="{1818ADDF-D9C1-4844-BC53-4856A23A5BF8}"/>
              </a:ext>
            </a:extLst>
          </p:cNvPr>
          <p:cNvSpPr/>
          <p:nvPr/>
        </p:nvSpPr>
        <p:spPr>
          <a:xfrm rot="5400000">
            <a:off x="358775" y="5013325"/>
            <a:ext cx="935038" cy="433388"/>
          </a:xfrm>
          <a:prstGeom prst="curvedUpArrow">
            <a:avLst/>
          </a:prstGeom>
        </p:spPr>
        <p:style>
          <a:lnRef idx="1">
            <a:schemeClr val="accent6"/>
          </a:lnRef>
          <a:fillRef idx="3">
            <a:schemeClr val="accent6"/>
          </a:fillRef>
          <a:effectRef idx="2">
            <a:schemeClr val="accent6"/>
          </a:effectRef>
          <a:fontRef idx="minor">
            <a:schemeClr val="lt1"/>
          </a:fontRef>
        </p:style>
        <p:txBody>
          <a:bodyPr anchor="ctr"/>
          <a:lstStyle/>
          <a:p>
            <a:pPr algn="ctr" defTabSz="914400" fontAlgn="auto">
              <a:spcBef>
                <a:spcPts val="0"/>
              </a:spcBef>
              <a:spcAft>
                <a:spcPts val="0"/>
              </a:spcAft>
              <a:defRPr/>
            </a:pPr>
            <a:endParaRPr lang="ru-RU">
              <a:solidFill>
                <a:prstClr val="black"/>
              </a:solidFill>
            </a:endParaRPr>
          </a:p>
        </p:txBody>
      </p:sp>
      <p:sp>
        <p:nvSpPr>
          <p:cNvPr id="50" name="Выгнутая вниз стрелка 49">
            <a:extLst>
              <a:ext uri="{FF2B5EF4-FFF2-40B4-BE49-F238E27FC236}">
                <a16:creationId xmlns:a16="http://schemas.microsoft.com/office/drawing/2014/main" id="{90052C24-7928-43C1-9C72-984EEB6D9C22}"/>
              </a:ext>
            </a:extLst>
          </p:cNvPr>
          <p:cNvSpPr/>
          <p:nvPr/>
        </p:nvSpPr>
        <p:spPr>
          <a:xfrm rot="5400000">
            <a:off x="-442912" y="4621213"/>
            <a:ext cx="2514600" cy="431800"/>
          </a:xfrm>
          <a:prstGeom prst="curvedUpArrow">
            <a:avLst/>
          </a:prstGeom>
        </p:spPr>
        <p:style>
          <a:lnRef idx="1">
            <a:schemeClr val="accent6"/>
          </a:lnRef>
          <a:fillRef idx="3">
            <a:schemeClr val="accent6"/>
          </a:fillRef>
          <a:effectRef idx="2">
            <a:schemeClr val="accent6"/>
          </a:effectRef>
          <a:fontRef idx="minor">
            <a:schemeClr val="lt1"/>
          </a:fontRef>
        </p:style>
        <p:txBody>
          <a:bodyPr anchor="ctr"/>
          <a:lstStyle/>
          <a:p>
            <a:pPr algn="ctr" defTabSz="914400" fontAlgn="auto">
              <a:spcBef>
                <a:spcPts val="0"/>
              </a:spcBef>
              <a:spcAft>
                <a:spcPts val="0"/>
              </a:spcAft>
              <a:defRPr/>
            </a:pPr>
            <a:endParaRPr lang="ru-RU">
              <a:solidFill>
                <a:prstClr val="black"/>
              </a:solidFill>
            </a:endParaRPr>
          </a:p>
        </p:txBody>
      </p:sp>
      <p:pic>
        <p:nvPicPr>
          <p:cNvPr id="30744" name="Picture 6" descr="ÐÐ°ÑÑÐ¸Ð½ÐºÐ¸ Ð¿Ð¾ Ð·Ð°Ð¿ÑÐ¾ÑÑ ÑÐµÐ´ÐµÑÐ°Ð»ÑÐ½Ð¾Ðµ ÐºÐ°Ð·Ð½Ð°ÑÐµÐ¹ÑÑÐ²Ð¾">
            <a:extLst>
              <a:ext uri="{FF2B5EF4-FFF2-40B4-BE49-F238E27FC236}">
                <a16:creationId xmlns:a16="http://schemas.microsoft.com/office/drawing/2014/main" id="{0B595E55-83E6-4268-B88F-B95F3EBA714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088" y="4006850"/>
            <a:ext cx="4699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5" name="Прямоугольник 51">
            <a:extLst>
              <a:ext uri="{FF2B5EF4-FFF2-40B4-BE49-F238E27FC236}">
                <a16:creationId xmlns:a16="http://schemas.microsoft.com/office/drawing/2014/main" id="{8BA07208-2061-42D4-BE22-13C8302EA47C}"/>
              </a:ext>
            </a:extLst>
          </p:cNvPr>
          <p:cNvSpPr>
            <a:spLocks noChangeArrowheads="1"/>
          </p:cNvSpPr>
          <p:nvPr/>
        </p:nvSpPr>
        <p:spPr bwMode="auto">
          <a:xfrm>
            <a:off x="-1588" y="4516438"/>
            <a:ext cx="10271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400" eaLnBrk="1" hangingPunct="1">
              <a:buSzPct val="100000"/>
            </a:pPr>
            <a:r>
              <a:rPr lang="en-US" altLang="en-US" sz="1400" b="1" i="1">
                <a:solidFill>
                  <a:srgbClr val="000000"/>
                </a:solidFill>
                <a:latin typeface="Calibri" panose="020F0502020204030204" pitchFamily="34" charset="0"/>
              </a:rPr>
              <a:t>CONTROL</a:t>
            </a:r>
          </a:p>
        </p:txBody>
      </p:sp>
      <p:pic>
        <p:nvPicPr>
          <p:cNvPr id="30746" name="Picture 4" descr="ÐÐ¾ÑÐ¾Ð¶ÐµÐµ Ð¸Ð·Ð¾Ð±ÑÐ°Ð¶ÐµÐ½Ð¸Ðµ">
            <a:extLst>
              <a:ext uri="{FF2B5EF4-FFF2-40B4-BE49-F238E27FC236}">
                <a16:creationId xmlns:a16="http://schemas.microsoft.com/office/drawing/2014/main" id="{8D8D01FF-E94B-466D-9EC3-105200928F7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89963" y="3486150"/>
            <a:ext cx="50165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7" name="Picture 5">
            <a:extLst>
              <a:ext uri="{FF2B5EF4-FFF2-40B4-BE49-F238E27FC236}">
                <a16:creationId xmlns:a16="http://schemas.microsoft.com/office/drawing/2014/main" id="{CC6E4FEC-7E02-4AB0-9FA5-4BFBF5CE11C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32813" y="5551488"/>
            <a:ext cx="536575"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Номер слайда 2">
            <a:extLst>
              <a:ext uri="{FF2B5EF4-FFF2-40B4-BE49-F238E27FC236}">
                <a16:creationId xmlns:a16="http://schemas.microsoft.com/office/drawing/2014/main" id="{6C3A5A92-5992-4A6E-B21D-68566683C462}"/>
              </a:ext>
            </a:extLst>
          </p:cNvPr>
          <p:cNvSpPr txBox="1">
            <a:spLocks/>
          </p:cNvSpPr>
          <p:nvPr/>
        </p:nvSpPr>
        <p:spPr bwMode="auto">
          <a:xfrm>
            <a:off x="6875463" y="1174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buSzPct val="100000"/>
            </a:pPr>
            <a:fld id="{B6A4BD98-1026-4FC9-9D45-3A6F60B6262B}" type="slidenum">
              <a:rPr lang="en-US" altLang="en-US" sz="2200">
                <a:solidFill>
                  <a:srgbClr val="DEAA46"/>
                </a:solidFill>
                <a:latin typeface="DINPro-Light"/>
              </a:rPr>
              <a:pPr algn="r" eaLnBrk="1" hangingPunct="1">
                <a:buSzPct val="100000"/>
              </a:pPr>
              <a:t>4</a:t>
            </a:fld>
            <a:endParaRPr lang="en-US" altLang="en-US" sz="2200">
              <a:solidFill>
                <a:srgbClr val="DEAA46"/>
              </a:solidFill>
              <a:latin typeface="DINPro-Light"/>
            </a:endParaRPr>
          </a:p>
        </p:txBody>
      </p:sp>
      <p:graphicFrame>
        <p:nvGraphicFramePr>
          <p:cNvPr id="8" name="Схема 7">
            <a:extLst>
              <a:ext uri="{FF2B5EF4-FFF2-40B4-BE49-F238E27FC236}">
                <a16:creationId xmlns:a16="http://schemas.microsoft.com/office/drawing/2014/main" id="{0056615F-8803-4F85-BE19-47F1BB19EBDF}"/>
              </a:ext>
            </a:extLst>
          </p:cNvPr>
          <p:cNvGraphicFramePr/>
          <p:nvPr/>
        </p:nvGraphicFramePr>
        <p:xfrm>
          <a:off x="323528" y="1002701"/>
          <a:ext cx="8316416" cy="53285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31748" name="Группа 5">
            <a:extLst>
              <a:ext uri="{FF2B5EF4-FFF2-40B4-BE49-F238E27FC236}">
                <a16:creationId xmlns:a16="http://schemas.microsoft.com/office/drawing/2014/main" id="{C954D907-B351-4F06-8E49-E8A851171B08}"/>
              </a:ext>
            </a:extLst>
          </p:cNvPr>
          <p:cNvGrpSpPr>
            <a:grpSpLocks/>
          </p:cNvGrpSpPr>
          <p:nvPr/>
        </p:nvGrpSpPr>
        <p:grpSpPr bwMode="auto">
          <a:xfrm>
            <a:off x="1306513" y="996950"/>
            <a:ext cx="7340600" cy="906463"/>
            <a:chOff x="977080" y="1264332"/>
            <a:chExt cx="7339335" cy="907289"/>
          </a:xfrm>
        </p:grpSpPr>
        <p:sp>
          <p:nvSpPr>
            <p:cNvPr id="7" name="Прямоугольник с двумя скругленными соседними углами 6">
              <a:extLst>
                <a:ext uri="{FF2B5EF4-FFF2-40B4-BE49-F238E27FC236}">
                  <a16:creationId xmlns:a16="http://schemas.microsoft.com/office/drawing/2014/main" id="{110EC35E-570B-410A-8850-8097E184BD43}"/>
                </a:ext>
              </a:extLst>
            </p:cNvPr>
            <p:cNvSpPr/>
            <p:nvPr/>
          </p:nvSpPr>
          <p:spPr>
            <a:xfrm rot="5400000">
              <a:off x="4193103" y="-1951690"/>
              <a:ext cx="907289" cy="7339335"/>
            </a:xfrm>
            <a:prstGeom prst="round2SameRect">
              <a:avLst/>
            </a:prstGeom>
            <a:noFill/>
            <a:ln>
              <a:solidFill>
                <a:srgbClr val="00602B"/>
              </a:solid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9" name="TextBox 8">
              <a:extLst>
                <a:ext uri="{FF2B5EF4-FFF2-40B4-BE49-F238E27FC236}">
                  <a16:creationId xmlns:a16="http://schemas.microsoft.com/office/drawing/2014/main" id="{B44EC45C-7BD7-4552-869E-3CCF1E4957C9}"/>
                </a:ext>
              </a:extLst>
            </p:cNvPr>
            <p:cNvSpPr txBox="1"/>
            <p:nvPr/>
          </p:nvSpPr>
          <p:spPr>
            <a:xfrm>
              <a:off x="985016" y="1343779"/>
              <a:ext cx="7294893" cy="81830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113792" tIns="10160" rIns="10160" bIns="10160" anchor="ctr"/>
            <a:lstStyle/>
            <a:p>
              <a:pPr>
                <a:buSzPct val="100000"/>
                <a:defRPr/>
              </a:pPr>
              <a:r>
                <a:rPr lang="en-US" dirty="0">
                  <a:solidFill>
                    <a:srgbClr val="000000"/>
                  </a:solidFill>
                  <a:latin typeface="Arial" pitchFamily="34" charset="0"/>
                  <a:cs typeface="Arial" pitchFamily="34" charset="0"/>
                </a:rPr>
                <a:t>2019-2014 Budget Expenditure Efficiency Boosting Concept, Chapter IX "Budget Expenditure Accountability" </a:t>
              </a:r>
            </a:p>
          </p:txBody>
        </p:sp>
      </p:grpSp>
      <p:sp>
        <p:nvSpPr>
          <p:cNvPr id="31749" name="TextBox 1">
            <a:extLst>
              <a:ext uri="{FF2B5EF4-FFF2-40B4-BE49-F238E27FC236}">
                <a16:creationId xmlns:a16="http://schemas.microsoft.com/office/drawing/2014/main" id="{E89F91F2-F251-4A7F-BE5F-A73604AD9594}"/>
              </a:ext>
            </a:extLst>
          </p:cNvPr>
          <p:cNvSpPr txBox="1">
            <a:spLocks noChangeArrowheads="1"/>
          </p:cNvSpPr>
          <p:nvPr/>
        </p:nvSpPr>
        <p:spPr bwMode="auto">
          <a:xfrm>
            <a:off x="706438" y="2886075"/>
            <a:ext cx="25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400" eaLnBrk="1" hangingPunct="1">
              <a:buSzPct val="100000"/>
            </a:pPr>
            <a:r>
              <a:rPr lang="en-US" altLang="en-US" sz="2000" b="1">
                <a:solidFill>
                  <a:srgbClr val="FFFFFF"/>
                </a:solidFill>
                <a:latin typeface="Calibri" panose="020F0502020204030204" pitchFamily="34" charset="0"/>
              </a:rPr>
              <a:t>I</a:t>
            </a:r>
          </a:p>
        </p:txBody>
      </p:sp>
      <p:sp>
        <p:nvSpPr>
          <p:cNvPr id="31750" name="TextBox 9">
            <a:extLst>
              <a:ext uri="{FF2B5EF4-FFF2-40B4-BE49-F238E27FC236}">
                <a16:creationId xmlns:a16="http://schemas.microsoft.com/office/drawing/2014/main" id="{E0F7B084-95CB-4230-9E0A-5A0486A6C407}"/>
              </a:ext>
            </a:extLst>
          </p:cNvPr>
          <p:cNvSpPr txBox="1">
            <a:spLocks noChangeArrowheads="1"/>
          </p:cNvSpPr>
          <p:nvPr/>
        </p:nvSpPr>
        <p:spPr bwMode="auto">
          <a:xfrm>
            <a:off x="254000" y="133350"/>
            <a:ext cx="86169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buSzPct val="100000"/>
            </a:pPr>
            <a:r>
              <a:rPr lang="en-US" altLang="en-US" sz="2200" b="1">
                <a:solidFill>
                  <a:srgbClr val="077A3E"/>
                </a:solidFill>
                <a:latin typeface="Calibri" panose="020F0502020204030204" pitchFamily="34" charset="0"/>
              </a:rPr>
              <a:t>Ensuring Accountability </a:t>
            </a:r>
          </a:p>
          <a:p>
            <a:pPr algn="ctr" eaLnBrk="1" hangingPunct="1">
              <a:buSzPct val="100000"/>
            </a:pPr>
            <a:r>
              <a:rPr lang="en-US" altLang="en-US" sz="2200" b="1">
                <a:solidFill>
                  <a:srgbClr val="077A3E"/>
                </a:solidFill>
                <a:latin typeface="Calibri" panose="020F0502020204030204" pitchFamily="34" charset="0"/>
              </a:rPr>
              <a:t>of Budget Expenditure</a:t>
            </a:r>
          </a:p>
        </p:txBody>
      </p:sp>
      <p:sp>
        <p:nvSpPr>
          <p:cNvPr id="31751" name="TextBox 10">
            <a:extLst>
              <a:ext uri="{FF2B5EF4-FFF2-40B4-BE49-F238E27FC236}">
                <a16:creationId xmlns:a16="http://schemas.microsoft.com/office/drawing/2014/main" id="{BD0D3882-4B3B-4521-9515-86E8DCF950EF}"/>
              </a:ext>
            </a:extLst>
          </p:cNvPr>
          <p:cNvSpPr txBox="1">
            <a:spLocks noChangeArrowheads="1"/>
          </p:cNvSpPr>
          <p:nvPr/>
        </p:nvSpPr>
        <p:spPr bwMode="auto">
          <a:xfrm>
            <a:off x="668338" y="4238625"/>
            <a:ext cx="3222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400" eaLnBrk="1" hangingPunct="1">
              <a:buSzPct val="100000"/>
            </a:pPr>
            <a:r>
              <a:rPr lang="en-US" altLang="en-US" sz="2000" b="1">
                <a:solidFill>
                  <a:srgbClr val="FFFFFF"/>
                </a:solidFill>
                <a:latin typeface="Calibri" panose="020F0502020204030204" pitchFamily="34" charset="0"/>
              </a:rPr>
              <a:t>II</a:t>
            </a:r>
          </a:p>
        </p:txBody>
      </p:sp>
      <p:sp>
        <p:nvSpPr>
          <p:cNvPr id="31752" name="TextBox 11">
            <a:extLst>
              <a:ext uri="{FF2B5EF4-FFF2-40B4-BE49-F238E27FC236}">
                <a16:creationId xmlns:a16="http://schemas.microsoft.com/office/drawing/2014/main" id="{6A751D84-A3C8-43C8-9D6F-214755CEDC16}"/>
              </a:ext>
            </a:extLst>
          </p:cNvPr>
          <p:cNvSpPr txBox="1">
            <a:spLocks noChangeArrowheads="1"/>
          </p:cNvSpPr>
          <p:nvPr/>
        </p:nvSpPr>
        <p:spPr bwMode="auto">
          <a:xfrm>
            <a:off x="630238" y="5489575"/>
            <a:ext cx="3905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400" eaLnBrk="1" hangingPunct="1">
              <a:buSzPct val="100000"/>
            </a:pPr>
            <a:r>
              <a:rPr lang="en-US" altLang="en-US" sz="2000" b="1">
                <a:solidFill>
                  <a:srgbClr val="FFFFFF"/>
                </a:solidFill>
                <a:latin typeface="Calibri" panose="020F0502020204030204" pitchFamily="34" charset="0"/>
              </a:rPr>
              <a:t>III</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Прямоугольник 41">
            <a:extLst>
              <a:ext uri="{FF2B5EF4-FFF2-40B4-BE49-F238E27FC236}">
                <a16:creationId xmlns:a16="http://schemas.microsoft.com/office/drawing/2014/main" id="{ED01CD85-19F7-4E13-9428-8C6E8E47211C}"/>
              </a:ext>
            </a:extLst>
          </p:cNvPr>
          <p:cNvSpPr/>
          <p:nvPr/>
        </p:nvSpPr>
        <p:spPr>
          <a:xfrm>
            <a:off x="1243013" y="1157288"/>
            <a:ext cx="661987" cy="519271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ru-RU"/>
          </a:p>
        </p:txBody>
      </p:sp>
      <p:sp>
        <p:nvSpPr>
          <p:cNvPr id="50" name="Прямоугольник 49">
            <a:extLst>
              <a:ext uri="{FF2B5EF4-FFF2-40B4-BE49-F238E27FC236}">
                <a16:creationId xmlns:a16="http://schemas.microsoft.com/office/drawing/2014/main" id="{40DF2AAD-40A9-44FC-A6CB-4F759704F4D7}"/>
              </a:ext>
            </a:extLst>
          </p:cNvPr>
          <p:cNvSpPr/>
          <p:nvPr/>
        </p:nvSpPr>
        <p:spPr>
          <a:xfrm>
            <a:off x="1284288" y="1150938"/>
            <a:ext cx="576262" cy="519906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1" name="Трапеция 10">
            <a:extLst>
              <a:ext uri="{FF2B5EF4-FFF2-40B4-BE49-F238E27FC236}">
                <a16:creationId xmlns:a16="http://schemas.microsoft.com/office/drawing/2014/main" id="{CEA29282-0106-435D-AA4A-91F33FF44B06}"/>
              </a:ext>
            </a:extLst>
          </p:cNvPr>
          <p:cNvSpPr/>
          <p:nvPr/>
        </p:nvSpPr>
        <p:spPr>
          <a:xfrm>
            <a:off x="1323975" y="1231900"/>
            <a:ext cx="7786688" cy="5502275"/>
          </a:xfrm>
          <a:prstGeom prst="trapezoid">
            <a:avLst>
              <a:gd name="adj" fmla="val 2584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latin typeface="Trebuchet MS" panose="020B0603020202020204" pitchFamily="34" charset="0"/>
            </a:endParaRPr>
          </a:p>
        </p:txBody>
      </p:sp>
      <p:sp>
        <p:nvSpPr>
          <p:cNvPr id="33" name="Параллелограмм 32">
            <a:extLst>
              <a:ext uri="{FF2B5EF4-FFF2-40B4-BE49-F238E27FC236}">
                <a16:creationId xmlns:a16="http://schemas.microsoft.com/office/drawing/2014/main" id="{F47F260F-D136-4D80-8F7F-48C7F054EB1F}"/>
              </a:ext>
            </a:extLst>
          </p:cNvPr>
          <p:cNvSpPr/>
          <p:nvPr/>
        </p:nvSpPr>
        <p:spPr>
          <a:xfrm>
            <a:off x="1098550" y="4803775"/>
            <a:ext cx="642938" cy="2074863"/>
          </a:xfrm>
          <a:prstGeom prst="parallelogram">
            <a:avLst>
              <a:gd name="adj" fmla="val 9552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latin typeface="Trebuchet MS" panose="020B0603020202020204" pitchFamily="34" charset="0"/>
            </a:endParaRPr>
          </a:p>
        </p:txBody>
      </p:sp>
      <p:sp>
        <p:nvSpPr>
          <p:cNvPr id="45" name="Параллелограмм 44">
            <a:extLst>
              <a:ext uri="{FF2B5EF4-FFF2-40B4-BE49-F238E27FC236}">
                <a16:creationId xmlns:a16="http://schemas.microsoft.com/office/drawing/2014/main" id="{4547F0F4-1745-41EC-9ACC-4AFBE81F57A6}"/>
              </a:ext>
            </a:extLst>
          </p:cNvPr>
          <p:cNvSpPr/>
          <p:nvPr/>
        </p:nvSpPr>
        <p:spPr>
          <a:xfrm>
            <a:off x="720725" y="1089025"/>
            <a:ext cx="319088" cy="1276350"/>
          </a:xfrm>
          <a:prstGeom prst="parallelogram">
            <a:avLst>
              <a:gd name="adj" fmla="val 9333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latin typeface="Trebuchet MS" panose="020B0603020202020204" pitchFamily="34" charset="0"/>
            </a:endParaRPr>
          </a:p>
        </p:txBody>
      </p:sp>
      <p:sp>
        <p:nvSpPr>
          <p:cNvPr id="32775" name="TextBox 35">
            <a:extLst>
              <a:ext uri="{FF2B5EF4-FFF2-40B4-BE49-F238E27FC236}">
                <a16:creationId xmlns:a16="http://schemas.microsoft.com/office/drawing/2014/main" id="{4669A8F9-5804-4875-A9E6-E73B5ACE0A74}"/>
              </a:ext>
            </a:extLst>
          </p:cNvPr>
          <p:cNvSpPr txBox="1">
            <a:spLocks noChangeArrowheads="1"/>
          </p:cNvSpPr>
          <p:nvPr/>
        </p:nvSpPr>
        <p:spPr bwMode="auto">
          <a:xfrm>
            <a:off x="254000" y="276225"/>
            <a:ext cx="86169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buSzPct val="100000"/>
            </a:pPr>
            <a:r>
              <a:rPr lang="en-US" altLang="en-US" sz="2200" b="1">
                <a:solidFill>
                  <a:srgbClr val="077A3E"/>
                </a:solidFill>
                <a:latin typeface="Calibri" panose="020F0502020204030204" pitchFamily="34" charset="0"/>
              </a:rPr>
              <a:t>Budget Information </a:t>
            </a:r>
          </a:p>
          <a:p>
            <a:pPr algn="ctr" eaLnBrk="1" hangingPunct="1">
              <a:buSzPct val="100000"/>
            </a:pPr>
            <a:r>
              <a:rPr lang="en-US" altLang="en-US" sz="2200" b="1">
                <a:solidFill>
                  <a:srgbClr val="077A3E"/>
                </a:solidFill>
                <a:latin typeface="Calibri" panose="020F0502020204030204" pitchFamily="34" charset="0"/>
              </a:rPr>
              <a:t>Management System  </a:t>
            </a:r>
          </a:p>
        </p:txBody>
      </p:sp>
      <p:sp>
        <p:nvSpPr>
          <p:cNvPr id="37" name="Прямоугольник 36">
            <a:extLst>
              <a:ext uri="{FF2B5EF4-FFF2-40B4-BE49-F238E27FC236}">
                <a16:creationId xmlns:a16="http://schemas.microsoft.com/office/drawing/2014/main" id="{18F9E318-7519-4388-838E-70444D8DB48A}"/>
              </a:ext>
            </a:extLst>
          </p:cNvPr>
          <p:cNvSpPr/>
          <p:nvPr/>
        </p:nvSpPr>
        <p:spPr>
          <a:xfrm>
            <a:off x="2106613" y="1150938"/>
            <a:ext cx="5603875" cy="1309687"/>
          </a:xfrm>
          <a:prstGeom prst="rect">
            <a:avLst/>
          </a:prstGeom>
          <a:solidFill>
            <a:srgbClr val="D9862B">
              <a:alpha val="8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ru-RU"/>
          </a:p>
        </p:txBody>
      </p:sp>
      <p:sp>
        <p:nvSpPr>
          <p:cNvPr id="40" name="Прямоугольник 39">
            <a:extLst>
              <a:ext uri="{FF2B5EF4-FFF2-40B4-BE49-F238E27FC236}">
                <a16:creationId xmlns:a16="http://schemas.microsoft.com/office/drawing/2014/main" id="{5F004E8E-6649-4111-B30D-DB23E1BF0C57}"/>
              </a:ext>
            </a:extLst>
          </p:cNvPr>
          <p:cNvSpPr/>
          <p:nvPr/>
        </p:nvSpPr>
        <p:spPr>
          <a:xfrm>
            <a:off x="2106613" y="2668588"/>
            <a:ext cx="5626100" cy="1741487"/>
          </a:xfrm>
          <a:prstGeom prst="rect">
            <a:avLst/>
          </a:prstGeom>
          <a:solidFill>
            <a:srgbClr val="077A3E">
              <a:alpha val="8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ru-RU"/>
          </a:p>
        </p:txBody>
      </p:sp>
      <p:sp>
        <p:nvSpPr>
          <p:cNvPr id="41" name="Прямоугольник 40">
            <a:extLst>
              <a:ext uri="{FF2B5EF4-FFF2-40B4-BE49-F238E27FC236}">
                <a16:creationId xmlns:a16="http://schemas.microsoft.com/office/drawing/2014/main" id="{3A11E4B3-8A87-4DA4-9E36-64FF0AB703BE}"/>
              </a:ext>
            </a:extLst>
          </p:cNvPr>
          <p:cNvSpPr/>
          <p:nvPr/>
        </p:nvSpPr>
        <p:spPr>
          <a:xfrm>
            <a:off x="2112963" y="4602163"/>
            <a:ext cx="5624512" cy="1747837"/>
          </a:xfrm>
          <a:prstGeom prst="rect">
            <a:avLst/>
          </a:prstGeom>
          <a:solidFill>
            <a:srgbClr val="B0B0B0">
              <a:alpha val="85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ru-RU"/>
          </a:p>
        </p:txBody>
      </p:sp>
      <p:sp>
        <p:nvSpPr>
          <p:cNvPr id="32779" name="Прямоугольник 134">
            <a:extLst>
              <a:ext uri="{FF2B5EF4-FFF2-40B4-BE49-F238E27FC236}">
                <a16:creationId xmlns:a16="http://schemas.microsoft.com/office/drawing/2014/main" id="{B64F8042-B74C-4C05-9593-2DDDCA570222}"/>
              </a:ext>
            </a:extLst>
          </p:cNvPr>
          <p:cNvSpPr>
            <a:spLocks noChangeArrowheads="1"/>
          </p:cNvSpPr>
          <p:nvPr/>
        </p:nvSpPr>
        <p:spPr bwMode="auto">
          <a:xfrm rot="-5400000">
            <a:off x="887413" y="1528762"/>
            <a:ext cx="13716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buSzPct val="100000"/>
            </a:pPr>
            <a:r>
              <a:rPr lang="en-US" altLang="en-US" sz="1100">
                <a:solidFill>
                  <a:srgbClr val="DE9240"/>
                </a:solidFill>
                <a:latin typeface="Tahoma" panose="020B0604030504040204" pitchFamily="34" charset="0"/>
                <a:cs typeface="Tahoma" panose="020B0604030504040204" pitchFamily="34" charset="0"/>
              </a:rPr>
              <a:t>III.</a:t>
            </a:r>
          </a:p>
          <a:p>
            <a:pPr algn="ctr" eaLnBrk="1" hangingPunct="1">
              <a:buSzPct val="100000"/>
            </a:pPr>
            <a:r>
              <a:rPr lang="en-US" altLang="en-US" sz="1100">
                <a:solidFill>
                  <a:srgbClr val="DE9240"/>
                </a:solidFill>
                <a:latin typeface="Tahoma" panose="020B0604030504040204" pitchFamily="34" charset="0"/>
                <a:cs typeface="Tahoma" panose="020B0604030504040204" pitchFamily="34" charset="0"/>
              </a:rPr>
              <a:t> Citizens Engagement</a:t>
            </a:r>
          </a:p>
        </p:txBody>
      </p:sp>
      <p:sp>
        <p:nvSpPr>
          <p:cNvPr id="32780" name="Прямоугольник 134">
            <a:extLst>
              <a:ext uri="{FF2B5EF4-FFF2-40B4-BE49-F238E27FC236}">
                <a16:creationId xmlns:a16="http://schemas.microsoft.com/office/drawing/2014/main" id="{4A921241-4377-4CA0-8A49-015835DFC45A}"/>
              </a:ext>
            </a:extLst>
          </p:cNvPr>
          <p:cNvSpPr>
            <a:spLocks noChangeArrowheads="1"/>
          </p:cNvSpPr>
          <p:nvPr/>
        </p:nvSpPr>
        <p:spPr bwMode="auto">
          <a:xfrm rot="-5400000">
            <a:off x="895350" y="3403601"/>
            <a:ext cx="13557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buSzPct val="100000"/>
            </a:pPr>
            <a:r>
              <a:rPr lang="en-US" altLang="en-US" sz="1000">
                <a:solidFill>
                  <a:srgbClr val="077A3E"/>
                </a:solidFill>
                <a:latin typeface="Tahoma" panose="020B0604030504040204" pitchFamily="34" charset="0"/>
                <a:cs typeface="Tahoma" panose="020B0604030504040204" pitchFamily="34" charset="0"/>
              </a:rPr>
              <a:t>II. Budget Literacy</a:t>
            </a:r>
          </a:p>
        </p:txBody>
      </p:sp>
      <p:sp>
        <p:nvSpPr>
          <p:cNvPr id="32781" name="Прямоугольник 133">
            <a:extLst>
              <a:ext uri="{FF2B5EF4-FFF2-40B4-BE49-F238E27FC236}">
                <a16:creationId xmlns:a16="http://schemas.microsoft.com/office/drawing/2014/main" id="{8D625003-F9E3-4CE7-8B9C-D1B8E63AA139}"/>
              </a:ext>
            </a:extLst>
          </p:cNvPr>
          <p:cNvSpPr>
            <a:spLocks noChangeArrowheads="1"/>
          </p:cNvSpPr>
          <p:nvPr/>
        </p:nvSpPr>
        <p:spPr bwMode="auto">
          <a:xfrm rot="-5400000">
            <a:off x="789781" y="5352257"/>
            <a:ext cx="1598613"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buSzPct val="100000"/>
            </a:pPr>
            <a:r>
              <a:rPr lang="en-US" altLang="en-US" sz="1000">
                <a:solidFill>
                  <a:srgbClr val="7F7F7F"/>
                </a:solidFill>
                <a:latin typeface="Tahoma" panose="020B0604030504040204" pitchFamily="34" charset="0"/>
                <a:cs typeface="Tahoma" panose="020B0604030504040204" pitchFamily="34" charset="0"/>
              </a:rPr>
              <a:t>I. Open Information</a:t>
            </a:r>
          </a:p>
        </p:txBody>
      </p:sp>
      <p:sp>
        <p:nvSpPr>
          <p:cNvPr id="32782" name="Прямоугольник 138">
            <a:extLst>
              <a:ext uri="{FF2B5EF4-FFF2-40B4-BE49-F238E27FC236}">
                <a16:creationId xmlns:a16="http://schemas.microsoft.com/office/drawing/2014/main" id="{35A63FDA-F1D6-4891-A3D3-8B23B5D7D1C4}"/>
              </a:ext>
            </a:extLst>
          </p:cNvPr>
          <p:cNvSpPr>
            <a:spLocks noChangeArrowheads="1"/>
          </p:cNvSpPr>
          <p:nvPr/>
        </p:nvSpPr>
        <p:spPr bwMode="auto">
          <a:xfrm>
            <a:off x="2106613" y="1157288"/>
            <a:ext cx="5603875"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lnSpc>
                <a:spcPct val="90000"/>
              </a:lnSpc>
              <a:buSzPct val="100000"/>
            </a:pPr>
            <a:r>
              <a:rPr lang="en-US" altLang="en-US" sz="1200">
                <a:solidFill>
                  <a:srgbClr val="FFFFFF"/>
                </a:solidFill>
                <a:latin typeface="Trebuchet MS" panose="020B0603020202020204" pitchFamily="34" charset="0"/>
                <a:cs typeface="Times New Roman" panose="02020603050405020304" pitchFamily="18" charset="0"/>
              </a:rPr>
              <a:t>Building capacity of citizens to use budget information:</a:t>
            </a:r>
          </a:p>
          <a:p>
            <a:pPr algn="just" eaLnBrk="1" hangingPunct="1">
              <a:lnSpc>
                <a:spcPct val="90000"/>
              </a:lnSpc>
              <a:buSzPct val="100000"/>
            </a:pPr>
            <a:endParaRPr lang="en-US" altLang="en-US" sz="1200">
              <a:solidFill>
                <a:srgbClr val="FFFFFF"/>
              </a:solidFill>
              <a:latin typeface="Trebuchet MS" panose="020B0603020202020204" pitchFamily="34" charset="0"/>
              <a:cs typeface="Times New Roman" panose="02020603050405020304" pitchFamily="18" charset="0"/>
            </a:endParaRPr>
          </a:p>
          <a:p>
            <a:pPr algn="just" eaLnBrk="1" hangingPunct="1">
              <a:lnSpc>
                <a:spcPct val="90000"/>
              </a:lnSpc>
              <a:buFont typeface="Tahoma" panose="020B0604030504040204" pitchFamily="34" charset="0"/>
              <a:buChar char="–"/>
            </a:pPr>
            <a:r>
              <a:rPr lang="en-US" altLang="en-US" sz="1200">
                <a:solidFill>
                  <a:srgbClr val="FFFFFF"/>
                </a:solidFill>
                <a:latin typeface="Trebuchet MS" panose="020B0603020202020204" pitchFamily="34" charset="0"/>
                <a:cs typeface="Times New Roman" panose="02020603050405020304" pitchFamily="18" charset="0"/>
              </a:rPr>
              <a:t>Initiative budgeting development program in Russia's federal entities</a:t>
            </a:r>
          </a:p>
          <a:p>
            <a:pPr algn="just" eaLnBrk="1" hangingPunct="1">
              <a:lnSpc>
                <a:spcPct val="90000"/>
              </a:lnSpc>
              <a:buFont typeface="Tahoma" panose="020B0604030504040204" pitchFamily="34" charset="0"/>
              <a:buChar char="–"/>
            </a:pPr>
            <a:r>
              <a:rPr lang="en-US" altLang="en-US" sz="1200">
                <a:solidFill>
                  <a:srgbClr val="FFFFFF"/>
                </a:solidFill>
                <a:latin typeface="Trebuchet MS" panose="020B0603020202020204" pitchFamily="34" charset="0"/>
                <a:cs typeface="Times New Roman" panose="02020603050405020304" pitchFamily="18" charset="0"/>
              </a:rPr>
              <a:t>Monitoring initiative budgeting practices</a:t>
            </a:r>
          </a:p>
          <a:p>
            <a:pPr algn="just" eaLnBrk="1" hangingPunct="1">
              <a:lnSpc>
                <a:spcPct val="90000"/>
              </a:lnSpc>
              <a:buFont typeface="Tahoma" panose="020B0604030504040204" pitchFamily="34" charset="0"/>
              <a:buChar char="–"/>
            </a:pPr>
            <a:r>
              <a:rPr lang="en-US" altLang="en-US" sz="1200">
                <a:solidFill>
                  <a:srgbClr val="FFFFFF"/>
                </a:solidFill>
                <a:latin typeface="Trebuchet MS" panose="020B0603020202020204" pitchFamily="34" charset="0"/>
                <a:cs typeface="Times New Roman" panose="02020603050405020304" pitchFamily="18" charset="0"/>
              </a:rPr>
              <a:t>Promoting initiative budgeting best practices in constituent entities and municipalities</a:t>
            </a:r>
          </a:p>
        </p:txBody>
      </p:sp>
      <p:sp>
        <p:nvSpPr>
          <p:cNvPr id="32783" name="Прямоугольник 137">
            <a:extLst>
              <a:ext uri="{FF2B5EF4-FFF2-40B4-BE49-F238E27FC236}">
                <a16:creationId xmlns:a16="http://schemas.microsoft.com/office/drawing/2014/main" id="{73775CA7-4C2B-4DA0-BFD7-D82A628469A4}"/>
              </a:ext>
            </a:extLst>
          </p:cNvPr>
          <p:cNvSpPr>
            <a:spLocks noChangeArrowheads="1"/>
          </p:cNvSpPr>
          <p:nvPr/>
        </p:nvSpPr>
        <p:spPr bwMode="auto">
          <a:xfrm>
            <a:off x="2098675" y="2697163"/>
            <a:ext cx="5621338"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lnSpc>
                <a:spcPct val="90000"/>
              </a:lnSpc>
              <a:buSzPct val="100000"/>
            </a:pPr>
            <a:r>
              <a:rPr lang="en-US" altLang="en-US" sz="1200">
                <a:solidFill>
                  <a:srgbClr val="FFFFFF"/>
                </a:solidFill>
                <a:latin typeface="Trebuchet MS" panose="020B0603020202020204" pitchFamily="34" charset="0"/>
                <a:cs typeface="Times New Roman" panose="02020603050405020304" pitchFamily="18" charset="0"/>
              </a:rPr>
              <a:t>Teaching citizens to understand budget information:</a:t>
            </a:r>
          </a:p>
          <a:p>
            <a:pPr algn="just" eaLnBrk="1" hangingPunct="1">
              <a:lnSpc>
                <a:spcPct val="90000"/>
              </a:lnSpc>
              <a:buSzPct val="100000"/>
            </a:pPr>
            <a:endParaRPr lang="en-US" altLang="en-US" sz="1200">
              <a:solidFill>
                <a:srgbClr val="FFFFFF"/>
              </a:solidFill>
              <a:latin typeface="Trebuchet MS" panose="020B0603020202020204" pitchFamily="34" charset="0"/>
              <a:cs typeface="Times New Roman" panose="02020603050405020304" pitchFamily="18" charset="0"/>
            </a:endParaRPr>
          </a:p>
          <a:p>
            <a:pPr algn="just" eaLnBrk="1" hangingPunct="1">
              <a:lnSpc>
                <a:spcPct val="90000"/>
              </a:lnSpc>
              <a:buFont typeface="Trebuchet MS" panose="020B0603020202020204" pitchFamily="34" charset="0"/>
              <a:buChar char="—"/>
            </a:pPr>
            <a:r>
              <a:rPr lang="en-US" altLang="en-US" sz="1200">
                <a:solidFill>
                  <a:srgbClr val="FFFFFF"/>
                </a:solidFill>
                <a:latin typeface="Trebuchet MS" panose="020B0603020202020204" pitchFamily="34" charset="0"/>
                <a:cs typeface="Times New Roman" panose="02020603050405020304" pitchFamily="18" charset="0"/>
              </a:rPr>
              <a:t>Promoting budget literacy among initiative budgeting participants (information materials for target audiences)</a:t>
            </a:r>
          </a:p>
          <a:p>
            <a:pPr algn="just" eaLnBrk="1" hangingPunct="1">
              <a:lnSpc>
                <a:spcPct val="90000"/>
              </a:lnSpc>
              <a:buFont typeface="Trebuchet MS" panose="020B0603020202020204" pitchFamily="34" charset="0"/>
              <a:buChar char="—"/>
            </a:pPr>
            <a:r>
              <a:rPr lang="en-US" altLang="en-US" sz="1200">
                <a:solidFill>
                  <a:srgbClr val="FFFFFF"/>
                </a:solidFill>
                <a:latin typeface="Trebuchet MS" panose="020B0603020202020204" pitchFamily="34" charset="0"/>
                <a:cs typeface="Times New Roman" panose="02020603050405020304" pitchFamily="18" charset="0"/>
              </a:rPr>
              <a:t>Learning package on budget literacy for high school students </a:t>
            </a:r>
          </a:p>
          <a:p>
            <a:pPr algn="just" eaLnBrk="1" hangingPunct="1">
              <a:lnSpc>
                <a:spcPct val="90000"/>
              </a:lnSpc>
              <a:buFont typeface="Trebuchet MS" panose="020B0603020202020204" pitchFamily="34" charset="0"/>
              <a:buChar char="—"/>
            </a:pPr>
            <a:r>
              <a:rPr lang="en-US" altLang="en-US" sz="1200">
                <a:solidFill>
                  <a:srgbClr val="FFFFFF"/>
                </a:solidFill>
                <a:latin typeface="Trebuchet MS" panose="020B0603020202020204" pitchFamily="34" charset="0"/>
                <a:cs typeface="Times New Roman" panose="02020603050405020304" pitchFamily="18" charset="0"/>
              </a:rPr>
              <a:t>Embedding budget literacy elements in financial literacy</a:t>
            </a:r>
          </a:p>
          <a:p>
            <a:pPr algn="just" eaLnBrk="1" hangingPunct="1">
              <a:lnSpc>
                <a:spcPct val="90000"/>
              </a:lnSpc>
              <a:buFont typeface="Trebuchet MS" panose="020B0603020202020204" pitchFamily="34" charset="0"/>
              <a:buChar char="—"/>
            </a:pPr>
            <a:r>
              <a:rPr lang="en-US" altLang="en-US" sz="1200">
                <a:solidFill>
                  <a:srgbClr val="FFFFFF"/>
                </a:solidFill>
                <a:latin typeface="Trebuchet MS" panose="020B0603020202020204" pitchFamily="34" charset="0"/>
                <a:cs typeface="Times New Roman" panose="02020603050405020304" pitchFamily="18" charset="0"/>
              </a:rPr>
              <a:t>Organization of annual competitions of citizens budget ideas among population</a:t>
            </a:r>
          </a:p>
        </p:txBody>
      </p:sp>
      <p:sp>
        <p:nvSpPr>
          <p:cNvPr id="32784" name="Прямоугольник 135">
            <a:extLst>
              <a:ext uri="{FF2B5EF4-FFF2-40B4-BE49-F238E27FC236}">
                <a16:creationId xmlns:a16="http://schemas.microsoft.com/office/drawing/2014/main" id="{92E62B32-9D74-4691-B3ED-4F8461D33C19}"/>
              </a:ext>
            </a:extLst>
          </p:cNvPr>
          <p:cNvSpPr>
            <a:spLocks noChangeArrowheads="1"/>
          </p:cNvSpPr>
          <p:nvPr/>
        </p:nvSpPr>
        <p:spPr bwMode="auto">
          <a:xfrm>
            <a:off x="2097088" y="4602163"/>
            <a:ext cx="5613400"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lnSpc>
                <a:spcPct val="90000"/>
              </a:lnSpc>
              <a:buSzPct val="100000"/>
            </a:pPr>
            <a:r>
              <a:rPr lang="en-US" altLang="en-US" sz="1200">
                <a:solidFill>
                  <a:srgbClr val="FFFFFF"/>
                </a:solidFill>
                <a:latin typeface="Trebuchet MS" panose="020B0603020202020204" pitchFamily="34" charset="0"/>
                <a:cs typeface="Times New Roman" panose="02020603050405020304" pitchFamily="18" charset="0"/>
              </a:rPr>
              <a:t>Developing requirements, standards and methodology for open budgets at all levels of the budget system in the Russian Federation:</a:t>
            </a:r>
          </a:p>
          <a:p>
            <a:pPr algn="just" eaLnBrk="1" hangingPunct="1">
              <a:lnSpc>
                <a:spcPct val="90000"/>
              </a:lnSpc>
              <a:buSzPct val="100000"/>
            </a:pPr>
            <a:endParaRPr lang="en-US" altLang="en-US" sz="1200">
              <a:solidFill>
                <a:srgbClr val="FFFFFF"/>
              </a:solidFill>
              <a:latin typeface="Trebuchet MS" panose="020B0603020202020204" pitchFamily="34" charset="0"/>
              <a:cs typeface="Times New Roman" panose="02020603050405020304" pitchFamily="18" charset="0"/>
            </a:endParaRPr>
          </a:p>
          <a:p>
            <a:pPr algn="just" eaLnBrk="1" hangingPunct="1">
              <a:lnSpc>
                <a:spcPct val="90000"/>
              </a:lnSpc>
              <a:buFont typeface="Trebuchet MS" panose="020B0603020202020204" pitchFamily="34" charset="0"/>
              <a:buChar char="―"/>
            </a:pPr>
            <a:r>
              <a:rPr lang="en-US" altLang="en-US" sz="1200">
                <a:solidFill>
                  <a:srgbClr val="FFFFFF"/>
                </a:solidFill>
                <a:latin typeface="Trebuchet MS" panose="020B0603020202020204" pitchFamily="34" charset="0"/>
                <a:cs typeface="Times New Roman" panose="02020603050405020304" pitchFamily="18" charset="0"/>
              </a:rPr>
              <a:t>Developing open budget data in the Russian Federation based on new international requirements and accumulated domestic experience</a:t>
            </a:r>
          </a:p>
          <a:p>
            <a:pPr algn="just" eaLnBrk="1" hangingPunct="1">
              <a:lnSpc>
                <a:spcPct val="90000"/>
              </a:lnSpc>
              <a:buFont typeface="Trebuchet MS" panose="020B0603020202020204" pitchFamily="34" charset="0"/>
              <a:buChar char="―"/>
            </a:pPr>
            <a:r>
              <a:rPr lang="en-US" altLang="en-US" sz="1200">
                <a:solidFill>
                  <a:srgbClr val="FFFFFF"/>
                </a:solidFill>
                <a:latin typeface="Trebuchet MS" panose="020B0603020202020204" pitchFamily="34" charset="0"/>
                <a:cs typeface="Times New Roman" panose="02020603050405020304" pitchFamily="18" charset="0"/>
              </a:rPr>
              <a:t>Measuring budget data openness </a:t>
            </a:r>
          </a:p>
          <a:p>
            <a:pPr algn="just" eaLnBrk="1" hangingPunct="1">
              <a:lnSpc>
                <a:spcPct val="90000"/>
              </a:lnSpc>
              <a:buFont typeface="Trebuchet MS" panose="020B0603020202020204" pitchFamily="34" charset="0"/>
              <a:buChar char="―"/>
            </a:pPr>
            <a:r>
              <a:rPr lang="en-US" altLang="en-US" sz="1200">
                <a:solidFill>
                  <a:srgbClr val="FFFFFF"/>
                </a:solidFill>
                <a:latin typeface="Trebuchet MS" panose="020B0603020202020204" pitchFamily="34" charset="0"/>
                <a:cs typeface="Times New Roman" panose="02020603050405020304" pitchFamily="18" charset="0"/>
              </a:rPr>
              <a:t>Developing open budget data methodology for Russia's federal entities</a:t>
            </a:r>
          </a:p>
          <a:p>
            <a:pPr algn="just" eaLnBrk="1" hangingPunct="1">
              <a:lnSpc>
                <a:spcPct val="90000"/>
              </a:lnSpc>
              <a:buFont typeface="Trebuchet MS" panose="020B0603020202020204" pitchFamily="34" charset="0"/>
              <a:buChar char="―"/>
            </a:pPr>
            <a:r>
              <a:rPr lang="en-US" altLang="en-US" sz="1200">
                <a:solidFill>
                  <a:srgbClr val="FFFFFF"/>
                </a:solidFill>
                <a:latin typeface="Trebuchet MS" panose="020B0603020202020204" pitchFamily="34" charset="0"/>
                <a:cs typeface="Times New Roman" panose="02020603050405020304" pitchFamily="18" charset="0"/>
              </a:rPr>
              <a:t>Collection and dissemination of open budget best practices</a:t>
            </a:r>
          </a:p>
        </p:txBody>
      </p:sp>
      <p:sp>
        <p:nvSpPr>
          <p:cNvPr id="47" name="Прямоугольник 46">
            <a:extLst>
              <a:ext uri="{FF2B5EF4-FFF2-40B4-BE49-F238E27FC236}">
                <a16:creationId xmlns:a16="http://schemas.microsoft.com/office/drawing/2014/main" id="{91F990D5-4B50-4D55-9AE5-2D6E70F7922D}"/>
              </a:ext>
            </a:extLst>
          </p:cNvPr>
          <p:cNvSpPr/>
          <p:nvPr/>
        </p:nvSpPr>
        <p:spPr>
          <a:xfrm>
            <a:off x="709613" y="2460625"/>
            <a:ext cx="1346200" cy="20796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ru-RU"/>
          </a:p>
        </p:txBody>
      </p:sp>
      <p:sp>
        <p:nvSpPr>
          <p:cNvPr id="48" name="Прямоугольник 47">
            <a:extLst>
              <a:ext uri="{FF2B5EF4-FFF2-40B4-BE49-F238E27FC236}">
                <a16:creationId xmlns:a16="http://schemas.microsoft.com/office/drawing/2014/main" id="{CE9E1D02-834B-476A-888F-50DE8EEB7069}"/>
              </a:ext>
            </a:extLst>
          </p:cNvPr>
          <p:cNvSpPr/>
          <p:nvPr/>
        </p:nvSpPr>
        <p:spPr>
          <a:xfrm>
            <a:off x="766763" y="4402138"/>
            <a:ext cx="1346200" cy="2000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ru-RU"/>
          </a:p>
        </p:txBody>
      </p:sp>
      <p:sp>
        <p:nvSpPr>
          <p:cNvPr id="32787" name="Номер слайда 2">
            <a:extLst>
              <a:ext uri="{FF2B5EF4-FFF2-40B4-BE49-F238E27FC236}">
                <a16:creationId xmlns:a16="http://schemas.microsoft.com/office/drawing/2014/main" id="{FEAA8420-9780-42BC-B270-402DCC8B9799}"/>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SzPct val="100000"/>
            </a:pPr>
            <a:fld id="{D855300D-144F-49C3-A599-D0B8CA16A50B}" type="slidenum">
              <a:rPr lang="en-US" altLang="en-US">
                <a:solidFill>
                  <a:srgbClr val="DEAA46"/>
                </a:solidFill>
                <a:latin typeface="DINPro-Light"/>
                <a:cs typeface="DINPro-Light"/>
              </a:rPr>
              <a:pPr eaLnBrk="1" hangingPunct="1">
                <a:buSzPct val="100000"/>
              </a:pPr>
              <a:t>5</a:t>
            </a:fld>
            <a:endParaRPr lang="en-US" altLang="en-US">
              <a:solidFill>
                <a:srgbClr val="DEAA46"/>
              </a:solidFill>
              <a:latin typeface="DINPro-Light"/>
              <a:cs typeface="DINPro-Ligh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с двумя скругленными соседними углами 2">
            <a:extLst>
              <a:ext uri="{FF2B5EF4-FFF2-40B4-BE49-F238E27FC236}">
                <a16:creationId xmlns:a16="http://schemas.microsoft.com/office/drawing/2014/main" id="{F457F2E1-11DD-4B86-8703-A6EF437CBB8B}"/>
              </a:ext>
            </a:extLst>
          </p:cNvPr>
          <p:cNvSpPr/>
          <p:nvPr/>
        </p:nvSpPr>
        <p:spPr>
          <a:xfrm rot="5400000">
            <a:off x="2653506" y="-354806"/>
            <a:ext cx="4741863" cy="8074025"/>
          </a:xfrm>
          <a:prstGeom prst="round2SameRect">
            <a:avLst/>
          </a:prstGeom>
          <a:solidFill>
            <a:schemeClr val="bg1">
              <a:lumMod val="95000"/>
            </a:schemeClr>
          </a:solidFill>
          <a:ln>
            <a:solidFill>
              <a:srgbClr val="E6E6E6"/>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ru-RU"/>
          </a:p>
        </p:txBody>
      </p:sp>
      <p:sp>
        <p:nvSpPr>
          <p:cNvPr id="5" name="Прямоугольник 4">
            <a:extLst>
              <a:ext uri="{FF2B5EF4-FFF2-40B4-BE49-F238E27FC236}">
                <a16:creationId xmlns:a16="http://schemas.microsoft.com/office/drawing/2014/main" id="{6CD4EFB9-39A0-413B-AC74-36C8C1DEB698}"/>
              </a:ext>
            </a:extLst>
          </p:cNvPr>
          <p:cNvSpPr/>
          <p:nvPr/>
        </p:nvSpPr>
        <p:spPr>
          <a:xfrm rot="5400000">
            <a:off x="-1568450" y="3521075"/>
            <a:ext cx="4741863" cy="322263"/>
          </a:xfrm>
          <a:prstGeom prst="rect">
            <a:avLst/>
          </a:prstGeom>
          <a:solidFill>
            <a:srgbClr val="077A3E"/>
          </a:solidFill>
          <a:ln>
            <a:no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defTabSz="1066800" fontAlgn="auto">
              <a:lnSpc>
                <a:spcPct val="90000"/>
              </a:lnSpc>
              <a:spcAft>
                <a:spcPct val="35000"/>
              </a:spcAft>
              <a:defRPr/>
            </a:pPr>
            <a:endParaRPr lang="ru-RU" b="1" dirty="0">
              <a:latin typeface="Calibri Light" panose="020F0302020204030204" pitchFamily="34" charset="0"/>
              <a:cs typeface="Calibri Light" panose="020F0302020204030204" pitchFamily="34" charset="0"/>
            </a:endParaRPr>
          </a:p>
        </p:txBody>
      </p:sp>
      <p:sp>
        <p:nvSpPr>
          <p:cNvPr id="33796" name="TextBox 35">
            <a:extLst>
              <a:ext uri="{FF2B5EF4-FFF2-40B4-BE49-F238E27FC236}">
                <a16:creationId xmlns:a16="http://schemas.microsoft.com/office/drawing/2014/main" id="{324445AC-990F-4314-8411-737624237161}"/>
              </a:ext>
            </a:extLst>
          </p:cNvPr>
          <p:cNvSpPr txBox="1">
            <a:spLocks noChangeArrowheads="1"/>
          </p:cNvSpPr>
          <p:nvPr/>
        </p:nvSpPr>
        <p:spPr bwMode="auto">
          <a:xfrm>
            <a:off x="554038" y="414338"/>
            <a:ext cx="8396287"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buSzPct val="100000"/>
            </a:pPr>
            <a:r>
              <a:rPr lang="en-US" altLang="en-US" sz="2200" b="1">
                <a:solidFill>
                  <a:srgbClr val="077A3E"/>
                </a:solidFill>
                <a:latin typeface="Calibri" panose="020F0502020204030204" pitchFamily="34" charset="0"/>
              </a:rPr>
              <a:t>Areas of activities within MoF Russia's</a:t>
            </a:r>
          </a:p>
          <a:p>
            <a:pPr algn="ctr" eaLnBrk="1" hangingPunct="1">
              <a:buSzPct val="100000"/>
            </a:pPr>
            <a:r>
              <a:rPr lang="en-US" altLang="en-US" sz="2200" b="1">
                <a:solidFill>
                  <a:srgbClr val="077A3E"/>
                </a:solidFill>
                <a:latin typeface="Calibri" panose="020F0502020204030204" pitchFamily="34" charset="0"/>
              </a:rPr>
              <a:t>“Citizens Budget” Project </a:t>
            </a:r>
          </a:p>
        </p:txBody>
      </p:sp>
      <p:sp>
        <p:nvSpPr>
          <p:cNvPr id="33797" name="Прямоугольник 1">
            <a:extLst>
              <a:ext uri="{FF2B5EF4-FFF2-40B4-BE49-F238E27FC236}">
                <a16:creationId xmlns:a16="http://schemas.microsoft.com/office/drawing/2014/main" id="{282BA533-D74E-48B0-8214-F155492D2778}"/>
              </a:ext>
            </a:extLst>
          </p:cNvPr>
          <p:cNvSpPr>
            <a:spLocks noChangeArrowheads="1"/>
          </p:cNvSpPr>
          <p:nvPr/>
        </p:nvSpPr>
        <p:spPr bwMode="auto">
          <a:xfrm>
            <a:off x="665163" y="1257300"/>
            <a:ext cx="8170862" cy="407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7175" indent="-257175"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Aft>
                <a:spcPts val="900"/>
              </a:spcAft>
              <a:buClr>
                <a:srgbClr val="FFFFFF"/>
              </a:buClr>
              <a:buFont typeface="Calibri" panose="020F0502020204030204" pitchFamily="34" charset="0"/>
              <a:buAutoNum type="arabicPeriod"/>
            </a:pPr>
            <a:r>
              <a:rPr lang="en-US" altLang="en-US" sz="1700">
                <a:solidFill>
                  <a:srgbClr val="000000"/>
                </a:solidFill>
                <a:latin typeface="Calibri" panose="020F0502020204030204" pitchFamily="34" charset="0"/>
                <a:cs typeface="Times New Roman" panose="02020603050405020304" pitchFamily="18" charset="0"/>
              </a:rPr>
              <a:t>Analysis of </a:t>
            </a:r>
            <a:r>
              <a:rPr lang="en-US" altLang="en-US" sz="1700" b="1">
                <a:solidFill>
                  <a:srgbClr val="000000"/>
                </a:solidFill>
                <a:latin typeface="Calibri" panose="020F0502020204030204" pitchFamily="34" charset="0"/>
                <a:cs typeface="Times New Roman" panose="02020603050405020304" pitchFamily="18" charset="0"/>
              </a:rPr>
              <a:t>international standards </a:t>
            </a:r>
            <a:r>
              <a:rPr lang="en-US" altLang="en-US" sz="1700">
                <a:solidFill>
                  <a:srgbClr val="000000"/>
                </a:solidFill>
                <a:latin typeface="Calibri" panose="020F0502020204030204" pitchFamily="34" charset="0"/>
                <a:cs typeface="Times New Roman" panose="02020603050405020304" pitchFamily="18" charset="0"/>
              </a:rPr>
              <a:t>on open budget administration, development and implementation of some tools based on best international practice, including the </a:t>
            </a:r>
            <a:r>
              <a:rPr lang="en-US" altLang="en-US" sz="1700" i="1">
                <a:solidFill>
                  <a:srgbClr val="000000"/>
                </a:solidFill>
                <a:latin typeface="Calibri" panose="020F0502020204030204" pitchFamily="34" charset="0"/>
                <a:cs typeface="Times New Roman" panose="02020603050405020304" pitchFamily="18" charset="0"/>
              </a:rPr>
              <a:t>Open</a:t>
            </a:r>
            <a:r>
              <a:rPr lang="en-US" altLang="en-US" sz="1700">
                <a:solidFill>
                  <a:srgbClr val="000000"/>
                </a:solidFill>
                <a:latin typeface="Calibri" panose="020F0502020204030204" pitchFamily="34" charset="0"/>
                <a:cs typeface="Times New Roman" panose="02020603050405020304" pitchFamily="18" charset="0"/>
              </a:rPr>
              <a:t> </a:t>
            </a:r>
            <a:r>
              <a:rPr lang="en-US" altLang="en-US" sz="1700" i="1">
                <a:solidFill>
                  <a:srgbClr val="000000"/>
                </a:solidFill>
                <a:latin typeface="Calibri" panose="020F0502020204030204" pitchFamily="34" charset="0"/>
                <a:cs typeface="Times New Roman" panose="02020603050405020304" pitchFamily="18" charset="0"/>
              </a:rPr>
              <a:t>Budget Index of the International Budget Partnership</a:t>
            </a:r>
            <a:r>
              <a:rPr lang="en-US" altLang="en-US" sz="1700">
                <a:solidFill>
                  <a:srgbClr val="000000"/>
                </a:solidFill>
                <a:latin typeface="Calibri" panose="020F0502020204030204" pitchFamily="34" charset="0"/>
                <a:cs typeface="Times New Roman" panose="02020603050405020304" pitchFamily="18" charset="0"/>
              </a:rPr>
              <a:t> </a:t>
            </a:r>
          </a:p>
          <a:p>
            <a:pPr algn="just" eaLnBrk="1" hangingPunct="1">
              <a:spcAft>
                <a:spcPts val="900"/>
              </a:spcAft>
              <a:buClr>
                <a:srgbClr val="FFFFFF"/>
              </a:buClr>
              <a:buFont typeface="Calibri" panose="020F0502020204030204" pitchFamily="34" charset="0"/>
              <a:buAutoNum type="arabicPeriod"/>
            </a:pPr>
            <a:r>
              <a:rPr lang="en-US" altLang="en-US" sz="1700">
                <a:solidFill>
                  <a:srgbClr val="000000"/>
                </a:solidFill>
                <a:latin typeface="Calibri" panose="020F0502020204030204" pitchFamily="34" charset="0"/>
                <a:cs typeface="Times New Roman" panose="02020603050405020304" pitchFamily="18" charset="0"/>
              </a:rPr>
              <a:t>Development of methodology and monitoring of </a:t>
            </a:r>
            <a:r>
              <a:rPr lang="en-US" altLang="en-US" sz="1700" b="1">
                <a:solidFill>
                  <a:srgbClr val="000000"/>
                </a:solidFill>
                <a:latin typeface="Calibri" panose="020F0502020204030204" pitchFamily="34" charset="0"/>
                <a:cs typeface="Times New Roman" panose="02020603050405020304" pitchFamily="18" charset="0"/>
              </a:rPr>
              <a:t>open</a:t>
            </a:r>
            <a:r>
              <a:rPr lang="en-US" altLang="en-US" sz="1700">
                <a:solidFill>
                  <a:srgbClr val="000000"/>
                </a:solidFill>
                <a:latin typeface="Calibri" panose="020F0502020204030204" pitchFamily="34" charset="0"/>
                <a:cs typeface="Times New Roman" panose="02020603050405020304" pitchFamily="18" charset="0"/>
              </a:rPr>
              <a:t> </a:t>
            </a:r>
            <a:r>
              <a:rPr lang="en-US" altLang="en-US" sz="1700" b="1">
                <a:solidFill>
                  <a:srgbClr val="000000"/>
                </a:solidFill>
                <a:latin typeface="Calibri" panose="020F0502020204030204" pitchFamily="34" charset="0"/>
                <a:cs typeface="Times New Roman" panose="02020603050405020304" pitchFamily="18" charset="0"/>
              </a:rPr>
              <a:t>budget data</a:t>
            </a:r>
            <a:r>
              <a:rPr lang="en-US" altLang="en-US" sz="1700">
                <a:solidFill>
                  <a:srgbClr val="000000"/>
                </a:solidFill>
                <a:latin typeface="Calibri" panose="020F0502020204030204" pitchFamily="34" charset="0"/>
                <a:cs typeface="Times New Roman" panose="02020603050405020304" pitchFamily="18" charset="0"/>
              </a:rPr>
              <a:t> in Russia's federal entities.</a:t>
            </a:r>
          </a:p>
          <a:p>
            <a:pPr algn="just" eaLnBrk="1" hangingPunct="1">
              <a:spcAft>
                <a:spcPts val="900"/>
              </a:spcAft>
              <a:buClr>
                <a:srgbClr val="FFFFFF"/>
              </a:buClr>
              <a:buFont typeface="Calibri" panose="020F0502020204030204" pitchFamily="34" charset="0"/>
              <a:buAutoNum type="arabicPeriod"/>
            </a:pPr>
            <a:r>
              <a:rPr lang="en-US" altLang="en-US" sz="1700">
                <a:solidFill>
                  <a:srgbClr val="000000"/>
                </a:solidFill>
                <a:latin typeface="Calibri" panose="020F0502020204030204" pitchFamily="34" charset="0"/>
                <a:cs typeface="Times New Roman" panose="02020603050405020304" pitchFamily="18" charset="0"/>
              </a:rPr>
              <a:t>Developing mechanisms of citizens engagement in the budget process at the local level based on a widely spread international practice of </a:t>
            </a:r>
            <a:r>
              <a:rPr lang="en-US" altLang="en-US" sz="1700" b="1">
                <a:solidFill>
                  <a:srgbClr val="000000"/>
                </a:solidFill>
                <a:latin typeface="Calibri" panose="020F0502020204030204" pitchFamily="34" charset="0"/>
                <a:cs typeface="Times New Roman" panose="02020603050405020304" pitchFamily="18" charset="0"/>
              </a:rPr>
              <a:t>participatory (initiative) budgeting</a:t>
            </a:r>
            <a:r>
              <a:rPr lang="en-US" altLang="en-US" sz="1700">
                <a:solidFill>
                  <a:srgbClr val="000000"/>
                </a:solidFill>
                <a:latin typeface="Calibri" panose="020F0502020204030204" pitchFamily="34" charset="0"/>
                <a:cs typeface="Times New Roman" panose="02020603050405020304" pitchFamily="18" charset="0"/>
              </a:rPr>
              <a:t>. </a:t>
            </a:r>
          </a:p>
          <a:p>
            <a:pPr algn="just" eaLnBrk="1" hangingPunct="1">
              <a:spcAft>
                <a:spcPts val="900"/>
              </a:spcAft>
              <a:buClr>
                <a:srgbClr val="FFFFFF"/>
              </a:buClr>
              <a:buFont typeface="Calibri" panose="020F0502020204030204" pitchFamily="34" charset="0"/>
              <a:buAutoNum type="arabicPeriod"/>
            </a:pPr>
            <a:r>
              <a:rPr lang="en-US" altLang="en-US" sz="1700">
                <a:solidFill>
                  <a:srgbClr val="000000"/>
                </a:solidFill>
                <a:latin typeface="Calibri" panose="020F0502020204030204" pitchFamily="34" charset="0"/>
                <a:cs typeface="Times New Roman" panose="02020603050405020304" pitchFamily="18" charset="0"/>
              </a:rPr>
              <a:t>Development of actions to </a:t>
            </a:r>
            <a:r>
              <a:rPr lang="en-US" altLang="en-US" sz="1700" b="1">
                <a:solidFill>
                  <a:srgbClr val="000000"/>
                </a:solidFill>
                <a:latin typeface="Calibri" panose="020F0502020204030204" pitchFamily="34" charset="0"/>
                <a:cs typeface="Times New Roman" panose="02020603050405020304" pitchFamily="18" charset="0"/>
              </a:rPr>
              <a:t>improve the budget literacy </a:t>
            </a:r>
            <a:r>
              <a:rPr lang="en-US" altLang="en-US" sz="1700">
                <a:solidFill>
                  <a:srgbClr val="000000"/>
                </a:solidFill>
                <a:latin typeface="Calibri" panose="020F0502020204030204" pitchFamily="34" charset="0"/>
                <a:cs typeface="Times New Roman" panose="02020603050405020304" pitchFamily="18" charset="0"/>
              </a:rPr>
              <a:t>of the population. </a:t>
            </a:r>
          </a:p>
          <a:p>
            <a:pPr algn="just" eaLnBrk="1" hangingPunct="1">
              <a:spcAft>
                <a:spcPts val="900"/>
              </a:spcAft>
              <a:buClr>
                <a:srgbClr val="FFFFFF"/>
              </a:buClr>
              <a:buFont typeface="Calibri" panose="020F0502020204030204" pitchFamily="34" charset="0"/>
              <a:buAutoNum type="arabicPeriod"/>
            </a:pPr>
            <a:r>
              <a:rPr lang="en-US" altLang="en-US" sz="1700">
                <a:solidFill>
                  <a:srgbClr val="000000"/>
                </a:solidFill>
                <a:latin typeface="Calibri" panose="020F0502020204030204" pitchFamily="34" charset="0"/>
                <a:cs typeface="Times New Roman" panose="02020603050405020304" pitchFamily="18" charset="0"/>
              </a:rPr>
              <a:t>Organization and carrying-out of </a:t>
            </a:r>
            <a:r>
              <a:rPr lang="en-US" altLang="en-US" sz="1700" b="1">
                <a:solidFill>
                  <a:srgbClr val="000000"/>
                </a:solidFill>
                <a:latin typeface="Calibri" panose="020F0502020204030204" pitchFamily="34" charset="0"/>
                <a:cs typeface="Times New Roman" panose="02020603050405020304" pitchFamily="18" charset="0"/>
              </a:rPr>
              <a:t>idea competitions </a:t>
            </a:r>
            <a:r>
              <a:rPr lang="en-US" altLang="en-US" sz="1700">
                <a:solidFill>
                  <a:srgbClr val="000000"/>
                </a:solidFill>
                <a:latin typeface="Calibri" panose="020F0502020204030204" pitchFamily="34" charset="0"/>
                <a:cs typeface="Times New Roman" panose="02020603050405020304" pitchFamily="18" charset="0"/>
              </a:rPr>
              <a:t>among population on presentation of the "Citizens Budget".</a:t>
            </a:r>
          </a:p>
          <a:p>
            <a:pPr algn="just" eaLnBrk="1" hangingPunct="1">
              <a:spcAft>
                <a:spcPts val="900"/>
              </a:spcAft>
              <a:buClr>
                <a:srgbClr val="FFFFFF"/>
              </a:buClr>
              <a:buFont typeface="Calibri" panose="020F0502020204030204" pitchFamily="34" charset="0"/>
              <a:buAutoNum type="arabicPeriod"/>
            </a:pPr>
            <a:r>
              <a:rPr lang="en-US" altLang="en-US" sz="1700">
                <a:solidFill>
                  <a:srgbClr val="000000"/>
                </a:solidFill>
                <a:latin typeface="Calibri" panose="020F0502020204030204" pitchFamily="34" charset="0"/>
                <a:cs typeface="Times New Roman" panose="02020603050405020304" pitchFamily="18" charset="0"/>
              </a:rPr>
              <a:t>Development and publication of </a:t>
            </a:r>
            <a:r>
              <a:rPr lang="en-US" altLang="en-US" sz="1700" b="1">
                <a:solidFill>
                  <a:srgbClr val="000000"/>
                </a:solidFill>
                <a:latin typeface="Calibri" panose="020F0502020204030204" pitchFamily="34" charset="0"/>
                <a:cs typeface="Times New Roman" panose="02020603050405020304" pitchFamily="18" charset="0"/>
              </a:rPr>
              <a:t>annual reports of MoF Russia on the best practices</a:t>
            </a:r>
            <a:r>
              <a:rPr lang="en-US" altLang="en-US" sz="1700">
                <a:solidFill>
                  <a:srgbClr val="000000"/>
                </a:solidFill>
                <a:latin typeface="Calibri" panose="020F0502020204030204" pitchFamily="34" charset="0"/>
                <a:cs typeface="Times New Roman" panose="02020603050405020304" pitchFamily="18" charset="0"/>
              </a:rPr>
              <a:t> of Russia's federal entities and municipalities by project areas (Citizens Budget, initiative budgeting, etc.).</a:t>
            </a:r>
          </a:p>
        </p:txBody>
      </p:sp>
      <p:sp>
        <p:nvSpPr>
          <p:cNvPr id="33798" name="Номер слайда 5">
            <a:extLst>
              <a:ext uri="{FF2B5EF4-FFF2-40B4-BE49-F238E27FC236}">
                <a16:creationId xmlns:a16="http://schemas.microsoft.com/office/drawing/2014/main" id="{9767A584-63FC-4AD4-A603-6F9289A4010F}"/>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SzPct val="100000"/>
            </a:pPr>
            <a:fld id="{EFFC9BB9-47F3-465A-ACBB-9B2EAC9DEB94}" type="slidenum">
              <a:rPr lang="en-US" altLang="en-US">
                <a:solidFill>
                  <a:srgbClr val="DEAA46"/>
                </a:solidFill>
                <a:latin typeface="DINPro-Light"/>
                <a:cs typeface="DINPro-Light"/>
              </a:rPr>
              <a:pPr eaLnBrk="1" hangingPunct="1">
                <a:buSzPct val="100000"/>
              </a:pPr>
              <a:t>6</a:t>
            </a:fld>
            <a:endParaRPr lang="en-US" altLang="en-US">
              <a:solidFill>
                <a:srgbClr val="DEAA46"/>
              </a:solidFill>
              <a:latin typeface="DINPro-Light"/>
              <a:cs typeface="DINPro-Ligh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Номер слайда 1">
            <a:extLst>
              <a:ext uri="{FF2B5EF4-FFF2-40B4-BE49-F238E27FC236}">
                <a16:creationId xmlns:a16="http://schemas.microsoft.com/office/drawing/2014/main" id="{42CE56BC-99AA-48BD-8F12-0633CC822356}"/>
              </a:ext>
            </a:extLst>
          </p:cNvPr>
          <p:cNvSpPr>
            <a:spLocks noGrp="1"/>
          </p:cNvSpPr>
          <p:nvPr>
            <p:ph type="sldNum" sz="quarter" idx="10"/>
          </p:nvPr>
        </p:nvSpPr>
        <p:spPr bwMode="auto">
          <a:xfrm>
            <a:off x="8516938" y="12700"/>
            <a:ext cx="847725" cy="5381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SzPct val="100000"/>
            </a:pPr>
            <a:fld id="{071ED8BB-10FA-43DF-AFEA-3B345A3A0273}" type="slidenum">
              <a:rPr lang="en-US" altLang="en-US">
                <a:solidFill>
                  <a:srgbClr val="DEAA46"/>
                </a:solidFill>
                <a:latin typeface="DINPro-Light"/>
                <a:cs typeface="DINPro-Light"/>
              </a:rPr>
              <a:pPr eaLnBrk="1" hangingPunct="1">
                <a:buSzPct val="100000"/>
              </a:pPr>
              <a:t>7</a:t>
            </a:fld>
            <a:endParaRPr lang="en-US" altLang="en-US">
              <a:solidFill>
                <a:srgbClr val="DEAA46"/>
              </a:solidFill>
              <a:latin typeface="DINPro-Light"/>
              <a:cs typeface="DINPro-Light"/>
            </a:endParaRPr>
          </a:p>
        </p:txBody>
      </p:sp>
      <p:sp>
        <p:nvSpPr>
          <p:cNvPr id="34819" name="Заголовок 5">
            <a:extLst>
              <a:ext uri="{FF2B5EF4-FFF2-40B4-BE49-F238E27FC236}">
                <a16:creationId xmlns:a16="http://schemas.microsoft.com/office/drawing/2014/main" id="{15DE8058-16B6-4A13-B8F7-4907945833F4}"/>
              </a:ext>
            </a:extLst>
          </p:cNvPr>
          <p:cNvSpPr txBox="1">
            <a:spLocks/>
          </p:cNvSpPr>
          <p:nvPr/>
        </p:nvSpPr>
        <p:spPr bwMode="auto">
          <a:xfrm>
            <a:off x="1582738" y="152400"/>
            <a:ext cx="7646987"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buSzPct val="100000"/>
            </a:pPr>
            <a:r>
              <a:rPr lang="en-US" altLang="en-US" b="1">
                <a:solidFill>
                  <a:srgbClr val="077A3E"/>
                </a:solidFill>
                <a:latin typeface="Trebuchet MS" panose="020B0603020202020204" pitchFamily="34" charset="0"/>
              </a:rPr>
              <a:t>Dynamics of the volume of presented information </a:t>
            </a:r>
          </a:p>
          <a:p>
            <a:pPr algn="ctr" eaLnBrk="1" hangingPunct="1">
              <a:buSzPct val="100000"/>
            </a:pPr>
            <a:r>
              <a:rPr lang="en-US" altLang="en-US" b="1">
                <a:solidFill>
                  <a:srgbClr val="077A3E"/>
                </a:solidFill>
                <a:latin typeface="Trebuchet MS" panose="020B0603020202020204" pitchFamily="34" charset="0"/>
              </a:rPr>
              <a:t>on eight key budget documents by the IBP Open Budget Index</a:t>
            </a:r>
          </a:p>
        </p:txBody>
      </p:sp>
      <p:graphicFrame>
        <p:nvGraphicFramePr>
          <p:cNvPr id="4" name="Таблица 3">
            <a:extLst>
              <a:ext uri="{FF2B5EF4-FFF2-40B4-BE49-F238E27FC236}">
                <a16:creationId xmlns:a16="http://schemas.microsoft.com/office/drawing/2014/main" id="{837DB6B2-59FB-47A2-A68F-955EDD514B67}"/>
              </a:ext>
            </a:extLst>
          </p:cNvPr>
          <p:cNvGraphicFramePr>
            <a:graphicFrameLocks noGrp="1"/>
          </p:cNvGraphicFramePr>
          <p:nvPr/>
        </p:nvGraphicFramePr>
        <p:xfrm>
          <a:off x="93663" y="1108075"/>
          <a:ext cx="8974137" cy="5029420"/>
        </p:xfrm>
        <a:graphic>
          <a:graphicData uri="http://schemas.openxmlformats.org/drawingml/2006/table">
            <a:tbl>
              <a:tblPr/>
              <a:tblGrid>
                <a:gridCol w="2336800">
                  <a:extLst>
                    <a:ext uri="{9D8B030D-6E8A-4147-A177-3AD203B41FA5}">
                      <a16:colId xmlns:a16="http://schemas.microsoft.com/office/drawing/2014/main" val="20000"/>
                    </a:ext>
                  </a:extLst>
                </a:gridCol>
                <a:gridCol w="2609850">
                  <a:extLst>
                    <a:ext uri="{9D8B030D-6E8A-4147-A177-3AD203B41FA5}">
                      <a16:colId xmlns:a16="http://schemas.microsoft.com/office/drawing/2014/main" val="20001"/>
                    </a:ext>
                  </a:extLst>
                </a:gridCol>
                <a:gridCol w="495300">
                  <a:extLst>
                    <a:ext uri="{9D8B030D-6E8A-4147-A177-3AD203B41FA5}">
                      <a16:colId xmlns:a16="http://schemas.microsoft.com/office/drawing/2014/main" val="20002"/>
                    </a:ext>
                  </a:extLst>
                </a:gridCol>
                <a:gridCol w="506412">
                  <a:extLst>
                    <a:ext uri="{9D8B030D-6E8A-4147-A177-3AD203B41FA5}">
                      <a16:colId xmlns:a16="http://schemas.microsoft.com/office/drawing/2014/main" val="20003"/>
                    </a:ext>
                  </a:extLst>
                </a:gridCol>
                <a:gridCol w="547688">
                  <a:extLst>
                    <a:ext uri="{9D8B030D-6E8A-4147-A177-3AD203B41FA5}">
                      <a16:colId xmlns:a16="http://schemas.microsoft.com/office/drawing/2014/main" val="20004"/>
                    </a:ext>
                  </a:extLst>
                </a:gridCol>
                <a:gridCol w="657225">
                  <a:extLst>
                    <a:ext uri="{9D8B030D-6E8A-4147-A177-3AD203B41FA5}">
                      <a16:colId xmlns:a16="http://schemas.microsoft.com/office/drawing/2014/main" val="20005"/>
                    </a:ext>
                  </a:extLst>
                </a:gridCol>
                <a:gridCol w="655637">
                  <a:extLst>
                    <a:ext uri="{9D8B030D-6E8A-4147-A177-3AD203B41FA5}">
                      <a16:colId xmlns:a16="http://schemas.microsoft.com/office/drawing/2014/main" val="20006"/>
                    </a:ext>
                  </a:extLst>
                </a:gridCol>
                <a:gridCol w="547688">
                  <a:extLst>
                    <a:ext uri="{9D8B030D-6E8A-4147-A177-3AD203B41FA5}">
                      <a16:colId xmlns:a16="http://schemas.microsoft.com/office/drawing/2014/main" val="20007"/>
                    </a:ext>
                  </a:extLst>
                </a:gridCol>
                <a:gridCol w="617537">
                  <a:extLst>
                    <a:ext uri="{9D8B030D-6E8A-4147-A177-3AD203B41FA5}">
                      <a16:colId xmlns:a16="http://schemas.microsoft.com/office/drawing/2014/main" val="20008"/>
                    </a:ext>
                  </a:extLst>
                </a:gridCol>
              </a:tblGrid>
              <a:tr h="289570">
                <a:tc>
                  <a:txBody>
                    <a:bodyPr/>
                    <a:lstStyle/>
                    <a:p>
                      <a:pPr marL="0" marR="0" lvl="0" indent="0" algn="ctr" defTabSz="457200" rtl="0" eaLnBrk="1" fontAlgn="base" latinLnBrk="0" hangingPunct="1">
                        <a:lnSpc>
                          <a:spcPct val="100000"/>
                        </a:lnSpc>
                        <a:spcBef>
                          <a:spcPct val="0"/>
                        </a:spcBef>
                        <a:spcAft>
                          <a:spcPct val="0"/>
                        </a:spcAft>
                        <a:buClrTx/>
                        <a:buSzPct val="100000"/>
                        <a:buFontTx/>
                        <a:buNone/>
                        <a:tabLst/>
                      </a:pPr>
                      <a:r>
                        <a:rPr kumimoji="0" lang="en-US" sz="1100" b="1" i="0" u="none" strike="noStrike" cap="none" normalizeH="0" baseline="0" dirty="0">
                          <a:ln>
                            <a:noFill/>
                          </a:ln>
                          <a:solidFill>
                            <a:srgbClr val="000000"/>
                          </a:solidFill>
                          <a:effectLst/>
                          <a:latin typeface="Calibri" pitchFamily="34" charset="0"/>
                        </a:rPr>
                        <a:t>Survey Section</a:t>
                      </a:r>
                    </a:p>
                  </a:txBody>
                  <a:tcPr marT="60970" marB="60970" horzOverflow="overflow">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25400" cap="flat" cmpd="sng" algn="ctr">
                      <a:solidFill>
                        <a:srgbClr val="9BBB59"/>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ru-RU" sz="1100" b="1" i="0" u="none" strike="noStrike" cap="none" normalizeH="0" baseline="0">
                        <a:ln>
                          <a:noFill/>
                        </a:ln>
                        <a:solidFill>
                          <a:schemeClr val="tx1"/>
                        </a:solidFill>
                        <a:effectLst/>
                        <a:latin typeface="Times New Roman" pitchFamily="18" charset="0"/>
                        <a:cs typeface="Times New Roman" pitchFamily="18" charset="0"/>
                      </a:endParaRPr>
                    </a:p>
                  </a:txBody>
                  <a:tcPr marT="60970" marB="60970" horzOverflow="overflow">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25400" cap="flat" cmpd="sng" algn="ctr">
                      <a:solidFill>
                        <a:srgbClr val="9BBB59"/>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Pct val="100000"/>
                        <a:buFontTx/>
                        <a:buNone/>
                        <a:tabLst/>
                      </a:pPr>
                      <a:r>
                        <a:rPr kumimoji="0" lang="en-US" sz="1100" b="1" i="0" u="none" strike="noStrike" cap="none" normalizeH="0" baseline="0">
                          <a:ln>
                            <a:noFill/>
                          </a:ln>
                          <a:solidFill>
                            <a:srgbClr val="000000"/>
                          </a:solidFill>
                          <a:effectLst/>
                          <a:latin typeface="Calibri" pitchFamily="34" charset="0"/>
                        </a:rPr>
                        <a:t>2006</a:t>
                      </a:r>
                    </a:p>
                  </a:txBody>
                  <a:tcPr marT="60970" marB="60970" horzOverflow="overflow">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25400" cap="flat" cmpd="sng" algn="ctr">
                      <a:solidFill>
                        <a:srgbClr val="9BBB59"/>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Pct val="100000"/>
                        <a:buFontTx/>
                        <a:buNone/>
                        <a:tabLst/>
                      </a:pPr>
                      <a:r>
                        <a:rPr kumimoji="0" lang="en-US" sz="1100" b="1" i="0" u="none" strike="noStrike" cap="none" normalizeH="0" baseline="0">
                          <a:ln>
                            <a:noFill/>
                          </a:ln>
                          <a:solidFill>
                            <a:srgbClr val="000000"/>
                          </a:solidFill>
                          <a:effectLst/>
                          <a:latin typeface="Calibri" pitchFamily="34" charset="0"/>
                        </a:rPr>
                        <a:t>2008</a:t>
                      </a:r>
                    </a:p>
                  </a:txBody>
                  <a:tcPr marT="60970" marB="60970" horzOverflow="overflow">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25400" cap="flat" cmpd="sng" algn="ctr">
                      <a:solidFill>
                        <a:srgbClr val="9BBB59"/>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Pct val="100000"/>
                        <a:buFontTx/>
                        <a:buNone/>
                        <a:tabLst/>
                      </a:pPr>
                      <a:r>
                        <a:rPr kumimoji="0" lang="en-US" sz="1100" b="1" i="0" u="none" strike="noStrike" cap="none" normalizeH="0" baseline="0">
                          <a:ln>
                            <a:noFill/>
                          </a:ln>
                          <a:solidFill>
                            <a:srgbClr val="000000"/>
                          </a:solidFill>
                          <a:effectLst/>
                          <a:latin typeface="Calibri" pitchFamily="34" charset="0"/>
                        </a:rPr>
                        <a:t>2010</a:t>
                      </a:r>
                    </a:p>
                  </a:txBody>
                  <a:tcPr marT="60970" marB="60970" horzOverflow="overflow">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25400" cap="flat" cmpd="sng" algn="ctr">
                      <a:solidFill>
                        <a:srgbClr val="9BBB59"/>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Pct val="100000"/>
                        <a:buFontTx/>
                        <a:buNone/>
                        <a:tabLst/>
                      </a:pPr>
                      <a:r>
                        <a:rPr kumimoji="0" lang="en-US" sz="1100" b="1" i="0" u="none" strike="noStrike" cap="none" normalizeH="0" baseline="0">
                          <a:ln>
                            <a:noFill/>
                          </a:ln>
                          <a:solidFill>
                            <a:srgbClr val="000000"/>
                          </a:solidFill>
                          <a:effectLst/>
                          <a:latin typeface="Calibri" pitchFamily="34" charset="0"/>
                        </a:rPr>
                        <a:t>2012</a:t>
                      </a:r>
                    </a:p>
                  </a:txBody>
                  <a:tcPr marT="60970" marB="60970" horzOverflow="overflow">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25400" cap="flat" cmpd="sng" algn="ctr">
                      <a:solidFill>
                        <a:srgbClr val="9BBB59"/>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Pct val="100000"/>
                        <a:buFontTx/>
                        <a:buNone/>
                        <a:tabLst/>
                      </a:pPr>
                      <a:r>
                        <a:rPr kumimoji="0" lang="en-US" sz="1100" b="1" i="0" u="none" strike="noStrike" cap="none" normalizeH="0" baseline="0">
                          <a:ln>
                            <a:noFill/>
                          </a:ln>
                          <a:solidFill>
                            <a:srgbClr val="000000"/>
                          </a:solidFill>
                          <a:effectLst/>
                          <a:latin typeface="Calibri" pitchFamily="34" charset="0"/>
                        </a:rPr>
                        <a:t>2015</a:t>
                      </a:r>
                    </a:p>
                  </a:txBody>
                  <a:tcPr marT="60970" marB="60970" horzOverflow="overflow">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25400" cap="flat" cmpd="sng" algn="ctr">
                      <a:solidFill>
                        <a:srgbClr val="9BBB59"/>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Pct val="100000"/>
                        <a:buFontTx/>
                        <a:buNone/>
                        <a:tabLst/>
                      </a:pPr>
                      <a:r>
                        <a:rPr kumimoji="0" lang="en-US" sz="1100" b="1" i="0" u="none" strike="noStrike" cap="none" normalizeH="0" baseline="0">
                          <a:ln>
                            <a:noFill/>
                          </a:ln>
                          <a:solidFill>
                            <a:srgbClr val="000000"/>
                          </a:solidFill>
                          <a:effectLst/>
                          <a:latin typeface="Calibri" pitchFamily="34" charset="0"/>
                        </a:rPr>
                        <a:t>2017</a:t>
                      </a:r>
                    </a:p>
                  </a:txBody>
                  <a:tcPr marT="60970" marB="60970" horzOverflow="overflow">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25400" cap="flat" cmpd="sng" algn="ctr">
                      <a:solidFill>
                        <a:srgbClr val="9BBB59"/>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Pct val="100000"/>
                        <a:buFontTx/>
                        <a:buNone/>
                        <a:tabLst/>
                      </a:pPr>
                      <a:r>
                        <a:rPr kumimoji="0" lang="en-US" sz="1100" b="1" i="0" u="none" strike="noStrike" cap="none" normalizeH="0" baseline="0">
                          <a:ln>
                            <a:noFill/>
                          </a:ln>
                          <a:solidFill>
                            <a:srgbClr val="000000"/>
                          </a:solidFill>
                          <a:effectLst/>
                          <a:latin typeface="Calibri" pitchFamily="34" charset="0"/>
                        </a:rPr>
                        <a:t>2019**</a:t>
                      </a:r>
                    </a:p>
                  </a:txBody>
                  <a:tcPr marT="60970" marB="60970" horzOverflow="overflow">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25400" cap="flat" cmpd="sng" algn="ctr">
                      <a:solidFill>
                        <a:srgbClr val="9BBB59"/>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57200">
                <a:tc>
                  <a:txBody>
                    <a:bodyPr/>
                    <a:lstStyle/>
                    <a:p>
                      <a:pPr marL="0" marR="0" lvl="0" indent="0" algn="ctr" defTabSz="457200" rtl="0" eaLnBrk="1" fontAlgn="base" latinLnBrk="0" hangingPunct="1">
                        <a:lnSpc>
                          <a:spcPct val="100000"/>
                        </a:lnSpc>
                        <a:spcBef>
                          <a:spcPct val="0"/>
                        </a:spcBef>
                        <a:spcAft>
                          <a:spcPct val="0"/>
                        </a:spcAft>
                        <a:buClrTx/>
                        <a:buSzPct val="100000"/>
                        <a:buFontTx/>
                        <a:buNone/>
                        <a:tabLst/>
                      </a:pPr>
                      <a:r>
                        <a:rPr kumimoji="0" lang="en-US" sz="1100" b="0" i="0" u="none" strike="noStrike" cap="none" normalizeH="0" baseline="0">
                          <a:ln>
                            <a:noFill/>
                          </a:ln>
                          <a:solidFill>
                            <a:srgbClr val="000000"/>
                          </a:solidFill>
                          <a:effectLst/>
                          <a:latin typeface="Calibri" pitchFamily="34" charset="0"/>
                        </a:rPr>
                        <a:t>Document</a:t>
                      </a:r>
                    </a:p>
                  </a:txBody>
                  <a:tcPr marT="60970" marB="60970" anchor="ctr" horzOverflow="overflow">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254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a:noFill/>
                    </a:lnTlToBr>
                    <a:lnBlToTr>
                      <a:noFill/>
                    </a:lnBlToTr>
                    <a:solidFill>
                      <a:srgbClr val="9BBB59">
                        <a:alpha val="20000"/>
                      </a:srgbClr>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n-US" sz="1100" b="0" i="0" u="none" strike="noStrike" cap="none" normalizeH="0" baseline="0">
                          <a:ln>
                            <a:noFill/>
                          </a:ln>
                          <a:solidFill>
                            <a:srgbClr val="000000"/>
                          </a:solidFill>
                          <a:effectLst/>
                          <a:latin typeface="Calibri" pitchFamily="34" charset="0"/>
                        </a:rPr>
                        <a:t>Corresponding document </a:t>
                      </a:r>
                    </a:p>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n-US" sz="1100" b="0" i="0" u="none" strike="noStrike" cap="none" normalizeH="0" baseline="0">
                          <a:ln>
                            <a:noFill/>
                          </a:ln>
                          <a:solidFill>
                            <a:srgbClr val="000000"/>
                          </a:solidFill>
                          <a:effectLst/>
                          <a:latin typeface="Calibri" pitchFamily="34" charset="0"/>
                        </a:rPr>
                        <a:t>in the Russian Federation</a:t>
                      </a:r>
                    </a:p>
                  </a:txBody>
                  <a:tcPr marT="60970" marB="60970" anchor="ctr" horzOverflow="overflow">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254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a:noFill/>
                    </a:lnTlToBr>
                    <a:lnBlToTr>
                      <a:noFill/>
                    </a:lnBlToTr>
                    <a:solidFill>
                      <a:srgbClr val="9BBB59">
                        <a:alpha val="20000"/>
                      </a:srgbClr>
                    </a:solidFill>
                  </a:tcPr>
                </a:tc>
                <a:tc gridSpan="7">
                  <a:txBody>
                    <a:bodyPr/>
                    <a:lstStyle/>
                    <a:p>
                      <a:pPr marL="0" marR="0" lvl="0" indent="0" algn="ctr" defTabSz="457200" rtl="0" eaLnBrk="1" fontAlgn="base" latinLnBrk="0" hangingPunct="1">
                        <a:lnSpc>
                          <a:spcPct val="100000"/>
                        </a:lnSpc>
                        <a:spcBef>
                          <a:spcPct val="0"/>
                        </a:spcBef>
                        <a:spcAft>
                          <a:spcPct val="0"/>
                        </a:spcAft>
                        <a:buClrTx/>
                        <a:buSzPct val="100000"/>
                        <a:buFontTx/>
                        <a:buNone/>
                        <a:tabLst/>
                      </a:pPr>
                      <a:r>
                        <a:rPr kumimoji="0" lang="en-US" sz="1100" b="0" i="0" u="none" strike="noStrike" cap="none" normalizeH="0" baseline="0">
                          <a:ln>
                            <a:noFill/>
                          </a:ln>
                          <a:solidFill>
                            <a:srgbClr val="000000"/>
                          </a:solidFill>
                          <a:effectLst/>
                          <a:latin typeface="Calibri" pitchFamily="34" charset="0"/>
                        </a:rPr>
                        <a:t>Score</a:t>
                      </a:r>
                    </a:p>
                  </a:txBody>
                  <a:tcPr marL="45720" marR="45720" marT="45717" marB="45717" anchor="ctr" horzOverflow="overflow">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254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a:noFill/>
                    </a:lnTlToBr>
                    <a:lnBlToTr>
                      <a:noFill/>
                    </a:lnBlToTr>
                    <a:solidFill>
                      <a:srgbClr val="9BBB59">
                        <a:alpha val="20000"/>
                      </a:srgbClr>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1"/>
                  </a:ext>
                </a:extLst>
              </a:tr>
              <a:tr h="457200">
                <a:tc>
                  <a:txBody>
                    <a:bodyPr/>
                    <a:lstStyle/>
                    <a:p>
                      <a:pPr marL="0" marR="0" lvl="0" indent="0" algn="just" defTabSz="457200" rtl="0" eaLnBrk="1" fontAlgn="base" latinLnBrk="0" hangingPunct="1">
                        <a:lnSpc>
                          <a:spcPct val="100000"/>
                        </a:lnSpc>
                        <a:spcBef>
                          <a:spcPct val="0"/>
                        </a:spcBef>
                        <a:spcAft>
                          <a:spcPct val="0"/>
                        </a:spcAft>
                        <a:buClrTx/>
                        <a:buSzPct val="100000"/>
                        <a:buFontTx/>
                        <a:buNone/>
                        <a:tabLst/>
                      </a:pPr>
                      <a:r>
                        <a:rPr kumimoji="0" lang="en-US" sz="1100" b="0" i="0" u="none" strike="noStrike" cap="none" normalizeH="0" baseline="0">
                          <a:ln>
                            <a:noFill/>
                          </a:ln>
                          <a:solidFill>
                            <a:srgbClr val="000000"/>
                          </a:solidFill>
                          <a:effectLst/>
                          <a:latin typeface="Calibri" pitchFamily="34" charset="0"/>
                        </a:rPr>
                        <a:t>1. Preliminary budget request </a:t>
                      </a:r>
                    </a:p>
                  </a:txBody>
                  <a:tcPr marT="60970" marB="60970" anchor="ctr" horzOverflow="overflow">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Pct val="100000"/>
                        <a:buFontTx/>
                        <a:buNone/>
                        <a:tabLst/>
                      </a:pPr>
                      <a:r>
                        <a:rPr kumimoji="0" lang="en-US" sz="1100" b="0" i="0" u="none" strike="noStrike" cap="none" normalizeH="0" baseline="0">
                          <a:ln>
                            <a:noFill/>
                          </a:ln>
                          <a:solidFill>
                            <a:srgbClr val="000000"/>
                          </a:solidFill>
                          <a:effectLst/>
                          <a:latin typeface="Calibri" pitchFamily="34" charset="0"/>
                        </a:rPr>
                        <a:t>1. Main areas of budget, tax, and customs-and-tariff policy</a:t>
                      </a:r>
                    </a:p>
                  </a:txBody>
                  <a:tcPr marT="60970" marB="60970" anchor="ctr" horzOverflow="overflow">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Pct val="100000"/>
                        <a:buFontTx/>
                        <a:buNone/>
                        <a:tabLst/>
                      </a:pPr>
                      <a:r>
                        <a:rPr kumimoji="0" lang="en-US" sz="1100" b="0" i="0" u="none" strike="noStrike" cap="none" normalizeH="0" baseline="0">
                          <a:ln>
                            <a:noFill/>
                          </a:ln>
                          <a:solidFill>
                            <a:srgbClr val="000000"/>
                          </a:solidFill>
                          <a:effectLst/>
                          <a:latin typeface="Calibri" pitchFamily="34" charset="0"/>
                        </a:rPr>
                        <a:t>67</a:t>
                      </a:r>
                    </a:p>
                  </a:txBody>
                  <a:tcPr marT="60970" marB="60970" anchor="ctr" horzOverflow="overflow">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Pct val="100000"/>
                        <a:buFontTx/>
                        <a:buNone/>
                        <a:tabLst/>
                      </a:pPr>
                      <a:r>
                        <a:rPr kumimoji="0" lang="en-US" sz="1100" b="0" i="0" u="none" strike="noStrike" cap="none" normalizeH="0" baseline="0">
                          <a:ln>
                            <a:noFill/>
                          </a:ln>
                          <a:solidFill>
                            <a:srgbClr val="000000"/>
                          </a:solidFill>
                          <a:effectLst/>
                          <a:latin typeface="Calibri" pitchFamily="34" charset="0"/>
                        </a:rPr>
                        <a:t>89</a:t>
                      </a:r>
                    </a:p>
                  </a:txBody>
                  <a:tcPr marT="60970" marB="60970" anchor="ctr" horzOverflow="overflow">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Pct val="100000"/>
                        <a:buFontTx/>
                        <a:buNone/>
                        <a:tabLst/>
                      </a:pPr>
                      <a:r>
                        <a:rPr kumimoji="0" lang="en-US" sz="1100" b="0" i="0" u="none" strike="noStrike" cap="none" normalizeH="0" baseline="0">
                          <a:ln>
                            <a:noFill/>
                          </a:ln>
                          <a:solidFill>
                            <a:srgbClr val="000000"/>
                          </a:solidFill>
                          <a:effectLst/>
                          <a:latin typeface="Calibri" pitchFamily="34" charset="0"/>
                        </a:rPr>
                        <a:t>89</a:t>
                      </a:r>
                    </a:p>
                  </a:txBody>
                  <a:tcPr marT="60970" marB="60970" anchor="ctr" horzOverflow="overflow">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Pct val="100000"/>
                        <a:buFontTx/>
                        <a:buNone/>
                        <a:tabLst/>
                      </a:pPr>
                      <a:r>
                        <a:rPr kumimoji="0" lang="en-US" sz="1100" b="0" i="0" u="none" strike="noStrike" cap="none" normalizeH="0" baseline="0">
                          <a:ln>
                            <a:noFill/>
                          </a:ln>
                          <a:solidFill>
                            <a:srgbClr val="000000"/>
                          </a:solidFill>
                          <a:effectLst/>
                          <a:latin typeface="Calibri" pitchFamily="34" charset="0"/>
                        </a:rPr>
                        <a:t>78</a:t>
                      </a:r>
                    </a:p>
                  </a:txBody>
                  <a:tcPr marT="60970" marB="60970" anchor="ctr" horzOverflow="overflow">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Pct val="100000"/>
                        <a:buFontTx/>
                        <a:buNone/>
                        <a:tabLst/>
                      </a:pPr>
                      <a:r>
                        <a:rPr kumimoji="0" lang="en-US" sz="1100" b="0" i="0" u="none" strike="noStrike" cap="none" normalizeH="0" baseline="0">
                          <a:ln>
                            <a:noFill/>
                          </a:ln>
                          <a:solidFill>
                            <a:srgbClr val="000000"/>
                          </a:solidFill>
                          <a:effectLst/>
                          <a:latin typeface="Calibri" pitchFamily="34" charset="0"/>
                        </a:rPr>
                        <a:t>89</a:t>
                      </a:r>
                    </a:p>
                  </a:txBody>
                  <a:tcPr marT="60970" marB="60970" anchor="ctr" horzOverflow="overflow">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Pct val="100000"/>
                        <a:buFontTx/>
                        <a:buNone/>
                        <a:tabLst/>
                      </a:pPr>
                      <a:r>
                        <a:rPr kumimoji="0" lang="en-US" sz="1100" b="0" i="0" u="none" strike="noStrike" cap="none" normalizeH="0" baseline="0">
                          <a:ln>
                            <a:noFill/>
                          </a:ln>
                          <a:solidFill>
                            <a:srgbClr val="000000"/>
                          </a:solidFill>
                          <a:effectLst/>
                          <a:latin typeface="Calibri" pitchFamily="34" charset="0"/>
                        </a:rPr>
                        <a:t>0</a:t>
                      </a:r>
                      <a:r>
                        <a:rPr kumimoji="0" lang="en-US" sz="1100" b="1" i="0" u="none" strike="noStrike" cap="none" normalizeH="0" baseline="0">
                          <a:ln>
                            <a:noFill/>
                          </a:ln>
                          <a:solidFill>
                            <a:srgbClr val="000000"/>
                          </a:solidFill>
                          <a:effectLst/>
                          <a:latin typeface="Calibri" pitchFamily="34" charset="0"/>
                        </a:rPr>
                        <a:t>*</a:t>
                      </a:r>
                    </a:p>
                  </a:txBody>
                  <a:tcPr marT="60970" marB="60970" anchor="ctr" horzOverflow="overflow">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Pct val="100000"/>
                        <a:buFontTx/>
                        <a:buNone/>
                        <a:tabLst/>
                      </a:pPr>
                      <a:r>
                        <a:rPr kumimoji="0" lang="en-US" sz="1100" b="0" i="0" u="none" strike="noStrike" cap="none" normalizeH="0" baseline="0">
                          <a:ln>
                            <a:noFill/>
                          </a:ln>
                          <a:solidFill>
                            <a:srgbClr val="000000"/>
                          </a:solidFill>
                          <a:effectLst/>
                          <a:latin typeface="Calibri" pitchFamily="34" charset="0"/>
                        </a:rPr>
                        <a:t>100</a:t>
                      </a:r>
                    </a:p>
                  </a:txBody>
                  <a:tcPr marT="60970" marB="60970" anchor="ctr" horzOverflow="overflow">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24830">
                <a:tc>
                  <a:txBody>
                    <a:bodyPr/>
                    <a:lstStyle/>
                    <a:p>
                      <a:pPr marL="0" marR="0" lvl="0" indent="0" algn="just" defTabSz="457200" rtl="0" eaLnBrk="1" fontAlgn="base" latinLnBrk="0" hangingPunct="1">
                        <a:lnSpc>
                          <a:spcPct val="100000"/>
                        </a:lnSpc>
                        <a:spcBef>
                          <a:spcPct val="0"/>
                        </a:spcBef>
                        <a:spcAft>
                          <a:spcPct val="0"/>
                        </a:spcAft>
                        <a:buClrTx/>
                        <a:buSzPct val="100000"/>
                        <a:buFontTx/>
                        <a:buNone/>
                        <a:tabLst/>
                      </a:pPr>
                      <a:r>
                        <a:rPr kumimoji="0" lang="en-US" sz="1100" b="0" i="0" u="none" strike="noStrike" cap="none" normalizeH="0" baseline="0" dirty="0">
                          <a:ln>
                            <a:noFill/>
                          </a:ln>
                          <a:solidFill>
                            <a:srgbClr val="000000"/>
                          </a:solidFill>
                          <a:effectLst/>
                          <a:latin typeface="Calibri" pitchFamily="34" charset="0"/>
                        </a:rPr>
                        <a:t>2. Budget proposal of the Government </a:t>
                      </a:r>
                    </a:p>
                  </a:txBody>
                  <a:tcPr marT="60970" marB="60970" anchor="ctr" horzOverflow="overflow">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a:noFill/>
                    </a:lnTlToBr>
                    <a:lnBlToTr>
                      <a:noFill/>
                    </a:lnBlToTr>
                    <a:solidFill>
                      <a:srgbClr val="9BBB59">
                        <a:alpha val="20000"/>
                      </a:srgbClr>
                    </a:solidFill>
                  </a:tcPr>
                </a:tc>
                <a:tc>
                  <a:txBody>
                    <a:bodyPr/>
                    <a:lstStyle/>
                    <a:p>
                      <a:pPr marL="0" marR="0" lvl="0" indent="0" algn="just" defTabSz="457200" rtl="0" eaLnBrk="1" fontAlgn="base" latinLnBrk="0" hangingPunct="1">
                        <a:lnSpc>
                          <a:spcPct val="100000"/>
                        </a:lnSpc>
                        <a:spcBef>
                          <a:spcPct val="0"/>
                        </a:spcBef>
                        <a:spcAft>
                          <a:spcPct val="0"/>
                        </a:spcAft>
                        <a:buClrTx/>
                        <a:buSzPct val="100000"/>
                        <a:buFontTx/>
                        <a:buNone/>
                        <a:tabLst/>
                      </a:pPr>
                      <a:r>
                        <a:rPr kumimoji="0" lang="en-US" sz="1100" b="0" i="0" u="none" strike="noStrike" cap="none" normalizeH="0" baseline="0">
                          <a:ln>
                            <a:noFill/>
                          </a:ln>
                          <a:solidFill>
                            <a:srgbClr val="000000"/>
                          </a:solidFill>
                          <a:effectLst/>
                          <a:latin typeface="Calibri" pitchFamily="34" charset="0"/>
                        </a:rPr>
                        <a:t>2. Federal Budget Bill for the next financial year and planning period presented to the State Duma</a:t>
                      </a:r>
                    </a:p>
                  </a:txBody>
                  <a:tcPr marT="60970" marB="60970" anchor="ctr" horzOverflow="overflow">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a:noFill/>
                    </a:lnTlToBr>
                    <a:lnBlToTr>
                      <a:noFill/>
                    </a:lnBlToTr>
                    <a:solidFill>
                      <a:srgbClr val="9BBB59">
                        <a:alpha val="20000"/>
                      </a:srgbClr>
                    </a:solidFill>
                  </a:tcPr>
                </a:tc>
                <a:tc>
                  <a:txBody>
                    <a:bodyPr/>
                    <a:lstStyle/>
                    <a:p>
                      <a:pPr marL="0" marR="0" lvl="0" indent="0" algn="ctr" defTabSz="457200" rtl="0" eaLnBrk="1" fontAlgn="base" latinLnBrk="0" hangingPunct="1">
                        <a:lnSpc>
                          <a:spcPct val="100000"/>
                        </a:lnSpc>
                        <a:spcBef>
                          <a:spcPct val="0"/>
                        </a:spcBef>
                        <a:spcAft>
                          <a:spcPct val="0"/>
                        </a:spcAft>
                        <a:buClrTx/>
                        <a:buSzPct val="100000"/>
                        <a:buFontTx/>
                        <a:buNone/>
                        <a:tabLst/>
                      </a:pPr>
                      <a:r>
                        <a:rPr kumimoji="0" lang="en-US" sz="1100" b="0" i="0" u="none" strike="noStrike" cap="none" normalizeH="0" baseline="0">
                          <a:ln>
                            <a:noFill/>
                          </a:ln>
                          <a:solidFill>
                            <a:srgbClr val="000000"/>
                          </a:solidFill>
                          <a:effectLst/>
                          <a:latin typeface="Calibri" pitchFamily="34" charset="0"/>
                        </a:rPr>
                        <a:t>34</a:t>
                      </a:r>
                    </a:p>
                  </a:txBody>
                  <a:tcPr marT="60970" marB="60970" anchor="ctr" horzOverflow="overflow">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a:noFill/>
                    </a:lnTlToBr>
                    <a:lnBlToTr>
                      <a:noFill/>
                    </a:lnBlToTr>
                    <a:solidFill>
                      <a:srgbClr val="9BBB59">
                        <a:alpha val="20000"/>
                      </a:srgbClr>
                    </a:solidFill>
                  </a:tcPr>
                </a:tc>
                <a:tc>
                  <a:txBody>
                    <a:bodyPr/>
                    <a:lstStyle/>
                    <a:p>
                      <a:pPr marL="0" marR="0" lvl="0" indent="0" algn="ctr" defTabSz="457200" rtl="0" eaLnBrk="1" fontAlgn="base" latinLnBrk="0" hangingPunct="1">
                        <a:lnSpc>
                          <a:spcPct val="100000"/>
                        </a:lnSpc>
                        <a:spcBef>
                          <a:spcPct val="0"/>
                        </a:spcBef>
                        <a:spcAft>
                          <a:spcPct val="0"/>
                        </a:spcAft>
                        <a:buClrTx/>
                        <a:buSzPct val="100000"/>
                        <a:buFontTx/>
                        <a:buNone/>
                        <a:tabLst/>
                      </a:pPr>
                      <a:r>
                        <a:rPr kumimoji="0" lang="en-US" sz="1100" b="0" i="0" u="none" strike="noStrike" cap="none" normalizeH="0" baseline="0">
                          <a:ln>
                            <a:noFill/>
                          </a:ln>
                          <a:solidFill>
                            <a:srgbClr val="000000"/>
                          </a:solidFill>
                          <a:effectLst/>
                          <a:latin typeface="Calibri" pitchFamily="34" charset="0"/>
                        </a:rPr>
                        <a:t>56</a:t>
                      </a:r>
                    </a:p>
                  </a:txBody>
                  <a:tcPr marT="60970" marB="60970" anchor="ctr" horzOverflow="overflow">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a:noFill/>
                    </a:lnTlToBr>
                    <a:lnBlToTr>
                      <a:noFill/>
                    </a:lnBlToTr>
                    <a:solidFill>
                      <a:srgbClr val="9BBB59">
                        <a:alpha val="20000"/>
                      </a:srgbClr>
                    </a:solidFill>
                  </a:tcPr>
                </a:tc>
                <a:tc>
                  <a:txBody>
                    <a:bodyPr/>
                    <a:lstStyle/>
                    <a:p>
                      <a:pPr marL="0" marR="0" lvl="0" indent="0" algn="ctr" defTabSz="457200" rtl="0" eaLnBrk="1" fontAlgn="base" latinLnBrk="0" hangingPunct="1">
                        <a:lnSpc>
                          <a:spcPct val="100000"/>
                        </a:lnSpc>
                        <a:spcBef>
                          <a:spcPct val="0"/>
                        </a:spcBef>
                        <a:spcAft>
                          <a:spcPct val="0"/>
                        </a:spcAft>
                        <a:buClrTx/>
                        <a:buSzPct val="100000"/>
                        <a:buFontTx/>
                        <a:buNone/>
                        <a:tabLst/>
                      </a:pPr>
                      <a:r>
                        <a:rPr kumimoji="0" lang="en-US" sz="1100" b="0" i="0" u="none" strike="noStrike" cap="none" normalizeH="0" baseline="0">
                          <a:ln>
                            <a:noFill/>
                          </a:ln>
                          <a:solidFill>
                            <a:srgbClr val="000000"/>
                          </a:solidFill>
                          <a:effectLst/>
                          <a:latin typeface="Calibri" pitchFamily="34" charset="0"/>
                        </a:rPr>
                        <a:t>56</a:t>
                      </a:r>
                    </a:p>
                  </a:txBody>
                  <a:tcPr marT="60970" marB="60970" anchor="ctr" horzOverflow="overflow">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a:noFill/>
                    </a:lnTlToBr>
                    <a:lnBlToTr>
                      <a:noFill/>
                    </a:lnBlToTr>
                    <a:solidFill>
                      <a:srgbClr val="9BBB59">
                        <a:alpha val="20000"/>
                      </a:srgbClr>
                    </a:solidFill>
                  </a:tcPr>
                </a:tc>
                <a:tc>
                  <a:txBody>
                    <a:bodyPr/>
                    <a:lstStyle/>
                    <a:p>
                      <a:pPr marL="0" marR="0" lvl="0" indent="0" algn="ctr" defTabSz="457200" rtl="0" eaLnBrk="1" fontAlgn="base" latinLnBrk="0" hangingPunct="1">
                        <a:lnSpc>
                          <a:spcPct val="100000"/>
                        </a:lnSpc>
                        <a:spcBef>
                          <a:spcPct val="0"/>
                        </a:spcBef>
                        <a:spcAft>
                          <a:spcPct val="0"/>
                        </a:spcAft>
                        <a:buClrTx/>
                        <a:buSzPct val="100000"/>
                        <a:buFontTx/>
                        <a:buNone/>
                        <a:tabLst/>
                      </a:pPr>
                      <a:r>
                        <a:rPr kumimoji="0" lang="en-US" sz="1100" b="0" i="0" u="none" strike="noStrike" cap="none" normalizeH="0" baseline="0">
                          <a:ln>
                            <a:noFill/>
                          </a:ln>
                          <a:solidFill>
                            <a:srgbClr val="000000"/>
                          </a:solidFill>
                          <a:effectLst/>
                          <a:latin typeface="Calibri" pitchFamily="34" charset="0"/>
                        </a:rPr>
                        <a:t>82</a:t>
                      </a:r>
                    </a:p>
                  </a:txBody>
                  <a:tcPr marT="60970" marB="60970" anchor="ctr" horzOverflow="overflow">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a:noFill/>
                    </a:lnTlToBr>
                    <a:lnBlToTr>
                      <a:noFill/>
                    </a:lnBlToTr>
                    <a:solidFill>
                      <a:srgbClr val="9BBB59">
                        <a:alpha val="20000"/>
                      </a:srgbClr>
                    </a:solidFill>
                  </a:tcPr>
                </a:tc>
                <a:tc>
                  <a:txBody>
                    <a:bodyPr/>
                    <a:lstStyle/>
                    <a:p>
                      <a:pPr marL="0" marR="0" lvl="0" indent="0" algn="ctr" defTabSz="457200" rtl="0" eaLnBrk="1" fontAlgn="base" latinLnBrk="0" hangingPunct="1">
                        <a:lnSpc>
                          <a:spcPct val="100000"/>
                        </a:lnSpc>
                        <a:spcBef>
                          <a:spcPct val="0"/>
                        </a:spcBef>
                        <a:spcAft>
                          <a:spcPct val="0"/>
                        </a:spcAft>
                        <a:buClrTx/>
                        <a:buSzPct val="100000"/>
                        <a:buFontTx/>
                        <a:buNone/>
                        <a:tabLst/>
                      </a:pPr>
                      <a:r>
                        <a:rPr kumimoji="0" lang="en-US" sz="1100" b="0" i="0" u="none" strike="noStrike" cap="none" normalizeH="0" baseline="0">
                          <a:ln>
                            <a:noFill/>
                          </a:ln>
                          <a:solidFill>
                            <a:srgbClr val="000000"/>
                          </a:solidFill>
                          <a:effectLst/>
                          <a:latin typeface="Calibri" pitchFamily="34" charset="0"/>
                        </a:rPr>
                        <a:t>75</a:t>
                      </a:r>
                    </a:p>
                  </a:txBody>
                  <a:tcPr marT="60970" marB="60970" anchor="ctr" horzOverflow="overflow">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a:noFill/>
                    </a:lnTlToBr>
                    <a:lnBlToTr>
                      <a:noFill/>
                    </a:lnBlToTr>
                    <a:solidFill>
                      <a:srgbClr val="9BBB59">
                        <a:alpha val="20000"/>
                      </a:srgbClr>
                    </a:solidFill>
                  </a:tcPr>
                </a:tc>
                <a:tc>
                  <a:txBody>
                    <a:bodyPr/>
                    <a:lstStyle/>
                    <a:p>
                      <a:pPr marL="0" marR="0" lvl="0" indent="0" algn="ctr" defTabSz="457200" rtl="0" eaLnBrk="1" fontAlgn="base" latinLnBrk="0" hangingPunct="1">
                        <a:lnSpc>
                          <a:spcPct val="100000"/>
                        </a:lnSpc>
                        <a:spcBef>
                          <a:spcPct val="0"/>
                        </a:spcBef>
                        <a:spcAft>
                          <a:spcPct val="0"/>
                        </a:spcAft>
                        <a:buClrTx/>
                        <a:buSzPct val="100000"/>
                        <a:buFontTx/>
                        <a:buNone/>
                        <a:tabLst/>
                      </a:pPr>
                      <a:r>
                        <a:rPr kumimoji="0" lang="en-US" sz="1100" b="0" i="0" u="none" strike="noStrike" cap="none" normalizeH="0" baseline="0">
                          <a:ln>
                            <a:noFill/>
                          </a:ln>
                          <a:solidFill>
                            <a:srgbClr val="000000"/>
                          </a:solidFill>
                          <a:effectLst/>
                          <a:latin typeface="Calibri" pitchFamily="34" charset="0"/>
                        </a:rPr>
                        <a:t>67</a:t>
                      </a:r>
                    </a:p>
                  </a:txBody>
                  <a:tcPr marT="60970" marB="60970" anchor="ctr" horzOverflow="overflow">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a:noFill/>
                    </a:lnTlToBr>
                    <a:lnBlToTr>
                      <a:noFill/>
                    </a:lnBlToTr>
                    <a:solidFill>
                      <a:srgbClr val="9BBB59">
                        <a:alpha val="20000"/>
                      </a:srgbClr>
                    </a:solidFill>
                  </a:tcPr>
                </a:tc>
                <a:tc>
                  <a:txBody>
                    <a:bodyPr/>
                    <a:lstStyle/>
                    <a:p>
                      <a:pPr marL="0" marR="0" lvl="0" indent="0" algn="ctr" defTabSz="457200" rtl="0" eaLnBrk="1" fontAlgn="base" latinLnBrk="0" hangingPunct="1">
                        <a:lnSpc>
                          <a:spcPct val="100000"/>
                        </a:lnSpc>
                        <a:spcBef>
                          <a:spcPct val="0"/>
                        </a:spcBef>
                        <a:spcAft>
                          <a:spcPct val="0"/>
                        </a:spcAft>
                        <a:buClrTx/>
                        <a:buSzPct val="100000"/>
                        <a:buFontTx/>
                        <a:buNone/>
                        <a:tabLst/>
                      </a:pPr>
                      <a:r>
                        <a:rPr kumimoji="0" lang="en-US" sz="1100" b="0" i="0" u="none" strike="noStrike" cap="none" normalizeH="0" baseline="0">
                          <a:ln>
                            <a:noFill/>
                          </a:ln>
                          <a:solidFill>
                            <a:srgbClr val="000000"/>
                          </a:solidFill>
                          <a:effectLst/>
                          <a:latin typeface="Calibri" pitchFamily="34" charset="0"/>
                        </a:rPr>
                        <a:t>67</a:t>
                      </a:r>
                    </a:p>
                  </a:txBody>
                  <a:tcPr marT="60970" marB="60970" anchor="ctr" horzOverflow="overflow">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a:noFill/>
                    </a:lnTlToBr>
                    <a:lnBlToTr>
                      <a:noFill/>
                    </a:lnBlToTr>
                    <a:solidFill>
                      <a:srgbClr val="9BBB59">
                        <a:alpha val="20000"/>
                      </a:srgbClr>
                    </a:solidFill>
                  </a:tcPr>
                </a:tc>
                <a:extLst>
                  <a:ext uri="{0D108BD9-81ED-4DB2-BD59-A6C34878D82A}">
                    <a16:rowId xmlns:a16="http://schemas.microsoft.com/office/drawing/2014/main" val="10003"/>
                  </a:ext>
                </a:extLst>
              </a:tr>
              <a:tr h="289570">
                <a:tc>
                  <a:txBody>
                    <a:bodyPr/>
                    <a:lstStyle/>
                    <a:p>
                      <a:pPr marL="0" marR="0" lvl="0" indent="0" algn="just" defTabSz="457200" rtl="0" eaLnBrk="1" fontAlgn="base" latinLnBrk="0" hangingPunct="1">
                        <a:lnSpc>
                          <a:spcPct val="100000"/>
                        </a:lnSpc>
                        <a:spcBef>
                          <a:spcPct val="0"/>
                        </a:spcBef>
                        <a:spcAft>
                          <a:spcPct val="0"/>
                        </a:spcAft>
                        <a:buClrTx/>
                        <a:buSzPct val="100000"/>
                        <a:buFontTx/>
                        <a:buNone/>
                        <a:tabLst/>
                      </a:pPr>
                      <a:r>
                        <a:rPr kumimoji="0" lang="en-US" sz="1100" b="0" i="0" u="none" strike="noStrike" cap="none" normalizeH="0" baseline="0">
                          <a:ln>
                            <a:noFill/>
                          </a:ln>
                          <a:solidFill>
                            <a:srgbClr val="000000"/>
                          </a:solidFill>
                          <a:effectLst/>
                          <a:latin typeface="Calibri" pitchFamily="34" charset="0"/>
                        </a:rPr>
                        <a:t>3. Approved budget</a:t>
                      </a:r>
                    </a:p>
                  </a:txBody>
                  <a:tcPr marT="60970" marB="60970" anchor="ctr" horzOverflow="overflow">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a:noFill/>
                    </a:lnTlToBr>
                    <a:lnBlToTr>
                      <a:noFill/>
                    </a:lnBlToTr>
                    <a:noFill/>
                  </a:tcPr>
                </a:tc>
                <a:tc>
                  <a:txBody>
                    <a:bodyPr/>
                    <a:lstStyle/>
                    <a:p>
                      <a:pPr marL="0" marR="0" lvl="0" indent="0" algn="just" defTabSz="457200" rtl="0" eaLnBrk="1" fontAlgn="base" latinLnBrk="0" hangingPunct="1">
                        <a:lnSpc>
                          <a:spcPct val="100000"/>
                        </a:lnSpc>
                        <a:spcBef>
                          <a:spcPct val="0"/>
                        </a:spcBef>
                        <a:spcAft>
                          <a:spcPct val="0"/>
                        </a:spcAft>
                        <a:buClrTx/>
                        <a:buSzPct val="100000"/>
                        <a:buFontTx/>
                        <a:buNone/>
                        <a:tabLst/>
                      </a:pPr>
                      <a:r>
                        <a:rPr kumimoji="0" lang="en-US" sz="1100" b="0" i="0" u="none" strike="noStrike" cap="none" normalizeH="0" baseline="0">
                          <a:ln>
                            <a:noFill/>
                          </a:ln>
                          <a:solidFill>
                            <a:srgbClr val="000000"/>
                          </a:solidFill>
                          <a:effectLst/>
                          <a:latin typeface="Calibri" pitchFamily="34" charset="0"/>
                        </a:rPr>
                        <a:t>3. Federal Budget Law </a:t>
                      </a:r>
                    </a:p>
                  </a:txBody>
                  <a:tcPr marT="60970" marB="60970" anchor="ctr" horzOverflow="overflow">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Pct val="100000"/>
                        <a:buFontTx/>
                        <a:buNone/>
                        <a:tabLst/>
                      </a:pPr>
                      <a:r>
                        <a:rPr kumimoji="0" lang="en-US" sz="1100" b="0" i="0" u="none" strike="noStrike" cap="none" normalizeH="0" baseline="0">
                          <a:ln>
                            <a:noFill/>
                          </a:ln>
                          <a:solidFill>
                            <a:srgbClr val="000000"/>
                          </a:solidFill>
                          <a:effectLst/>
                          <a:latin typeface="Calibri" pitchFamily="34" charset="0"/>
                        </a:rPr>
                        <a:t>N/A</a:t>
                      </a:r>
                    </a:p>
                  </a:txBody>
                  <a:tcPr marT="60970" marB="60970" anchor="ctr" horzOverflow="overflow">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Pct val="100000"/>
                        <a:buFontTx/>
                        <a:buNone/>
                        <a:tabLst/>
                      </a:pPr>
                      <a:r>
                        <a:rPr kumimoji="0" lang="en-US" sz="1100" b="0" i="0" u="none" strike="noStrike" cap="none" normalizeH="0" baseline="0">
                          <a:ln>
                            <a:noFill/>
                          </a:ln>
                          <a:solidFill>
                            <a:srgbClr val="000000"/>
                          </a:solidFill>
                          <a:effectLst/>
                          <a:latin typeface="Calibri" pitchFamily="34" charset="0"/>
                        </a:rPr>
                        <a:t>100</a:t>
                      </a:r>
                    </a:p>
                  </a:txBody>
                  <a:tcPr marT="60970" marB="60970" anchor="ctr" horzOverflow="overflow">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Pct val="100000"/>
                        <a:buFontTx/>
                        <a:buNone/>
                        <a:tabLst/>
                      </a:pPr>
                      <a:r>
                        <a:rPr kumimoji="0" lang="en-US" sz="1100" b="0" i="0" u="none" strike="noStrike" cap="none" normalizeH="0" baseline="0">
                          <a:ln>
                            <a:noFill/>
                          </a:ln>
                          <a:solidFill>
                            <a:srgbClr val="000000"/>
                          </a:solidFill>
                          <a:effectLst/>
                          <a:latin typeface="Calibri" pitchFamily="34" charset="0"/>
                        </a:rPr>
                        <a:t>100</a:t>
                      </a:r>
                    </a:p>
                  </a:txBody>
                  <a:tcPr marT="60970" marB="60970" anchor="ctr" horzOverflow="overflow">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Pct val="100000"/>
                        <a:buFontTx/>
                        <a:buNone/>
                        <a:tabLst/>
                      </a:pPr>
                      <a:r>
                        <a:rPr kumimoji="0" lang="en-US" sz="1100" b="0" i="0" u="none" strike="noStrike" cap="none" normalizeH="0" baseline="0">
                          <a:ln>
                            <a:noFill/>
                          </a:ln>
                          <a:solidFill>
                            <a:srgbClr val="000000"/>
                          </a:solidFill>
                          <a:effectLst/>
                          <a:latin typeface="Calibri" pitchFamily="34" charset="0"/>
                        </a:rPr>
                        <a:t>100</a:t>
                      </a:r>
                    </a:p>
                  </a:txBody>
                  <a:tcPr marT="60970" marB="60970" anchor="ctr" horzOverflow="overflow">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Pct val="100000"/>
                        <a:buFontTx/>
                        <a:buNone/>
                        <a:tabLst/>
                      </a:pPr>
                      <a:r>
                        <a:rPr kumimoji="0" lang="en-US" sz="1100" b="0" i="0" u="none" strike="noStrike" cap="none" normalizeH="0" baseline="0">
                          <a:ln>
                            <a:noFill/>
                          </a:ln>
                          <a:solidFill>
                            <a:srgbClr val="000000"/>
                          </a:solidFill>
                          <a:effectLst/>
                          <a:latin typeface="Calibri" pitchFamily="34" charset="0"/>
                        </a:rPr>
                        <a:t>67</a:t>
                      </a:r>
                    </a:p>
                  </a:txBody>
                  <a:tcPr marT="60970" marB="60970" anchor="ctr" horzOverflow="overflow">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Pct val="100000"/>
                        <a:buFontTx/>
                        <a:buNone/>
                        <a:tabLst/>
                      </a:pPr>
                      <a:r>
                        <a:rPr kumimoji="0" lang="en-US" sz="1100" b="0" i="0" u="none" strike="noStrike" cap="none" normalizeH="0" baseline="0">
                          <a:ln>
                            <a:noFill/>
                          </a:ln>
                          <a:solidFill>
                            <a:srgbClr val="000000"/>
                          </a:solidFill>
                          <a:effectLst/>
                          <a:latin typeface="Calibri" pitchFamily="34" charset="0"/>
                        </a:rPr>
                        <a:t>100</a:t>
                      </a:r>
                    </a:p>
                  </a:txBody>
                  <a:tcPr marT="60970" marB="60970" anchor="ctr" horzOverflow="overflow">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Pct val="100000"/>
                        <a:buFontTx/>
                        <a:buNone/>
                        <a:tabLst/>
                      </a:pPr>
                      <a:r>
                        <a:rPr kumimoji="0" lang="en-US" sz="1100" b="0" i="0" u="none" strike="noStrike" cap="none" normalizeH="0" baseline="0">
                          <a:ln>
                            <a:noFill/>
                          </a:ln>
                          <a:solidFill>
                            <a:srgbClr val="000000"/>
                          </a:solidFill>
                          <a:effectLst/>
                          <a:latin typeface="Calibri" pitchFamily="34" charset="0"/>
                        </a:rPr>
                        <a:t>100</a:t>
                      </a:r>
                    </a:p>
                  </a:txBody>
                  <a:tcPr marT="60970" marB="60970" anchor="ctr" horzOverflow="overflow">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57200">
                <a:tc>
                  <a:txBody>
                    <a:bodyPr/>
                    <a:lstStyle/>
                    <a:p>
                      <a:pPr marL="0" marR="0" lvl="0" indent="0" algn="just" defTabSz="457200" rtl="0" eaLnBrk="1" fontAlgn="base" latinLnBrk="0" hangingPunct="1">
                        <a:lnSpc>
                          <a:spcPct val="100000"/>
                        </a:lnSpc>
                        <a:spcBef>
                          <a:spcPct val="0"/>
                        </a:spcBef>
                        <a:spcAft>
                          <a:spcPct val="0"/>
                        </a:spcAft>
                        <a:buClrTx/>
                        <a:buSzPct val="100000"/>
                        <a:buFontTx/>
                        <a:buNone/>
                        <a:tabLst/>
                      </a:pPr>
                      <a:r>
                        <a:rPr kumimoji="0" lang="en-US" sz="1100" b="0" i="0" u="none" strike="noStrike" cap="none" normalizeH="0" baseline="0">
                          <a:ln>
                            <a:noFill/>
                          </a:ln>
                          <a:solidFill>
                            <a:srgbClr val="000000"/>
                          </a:solidFill>
                          <a:effectLst/>
                          <a:latin typeface="Calibri" pitchFamily="34" charset="0"/>
                        </a:rPr>
                        <a:t>4. Citizens Budget</a:t>
                      </a:r>
                    </a:p>
                  </a:txBody>
                  <a:tcPr marT="60970" marB="60970" anchor="ctr" horzOverflow="overflow">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a:noFill/>
                    </a:lnTlToBr>
                    <a:lnBlToTr>
                      <a:noFill/>
                    </a:lnBlToTr>
                    <a:solidFill>
                      <a:srgbClr val="9BBB59">
                        <a:alpha val="20000"/>
                      </a:srgbClr>
                    </a:solidFill>
                  </a:tcPr>
                </a:tc>
                <a:tc>
                  <a:txBody>
                    <a:bodyPr/>
                    <a:lstStyle/>
                    <a:p>
                      <a:pPr marL="0" marR="0" lvl="0" indent="0" algn="just" defTabSz="457200" rtl="0" eaLnBrk="1" fontAlgn="base" latinLnBrk="0" hangingPunct="1">
                        <a:lnSpc>
                          <a:spcPct val="100000"/>
                        </a:lnSpc>
                        <a:spcBef>
                          <a:spcPct val="0"/>
                        </a:spcBef>
                        <a:spcAft>
                          <a:spcPct val="0"/>
                        </a:spcAft>
                        <a:buClrTx/>
                        <a:buSzPct val="100000"/>
                        <a:buFontTx/>
                        <a:buNone/>
                        <a:tabLst/>
                      </a:pPr>
                      <a:r>
                        <a:rPr kumimoji="0" lang="en-US" sz="1100" b="0" i="0" u="none" strike="noStrike" cap="none" normalizeH="0" baseline="0">
                          <a:ln>
                            <a:noFill/>
                          </a:ln>
                          <a:solidFill>
                            <a:srgbClr val="000000"/>
                          </a:solidFill>
                          <a:effectLst/>
                          <a:latin typeface="Calibri" pitchFamily="34" charset="0"/>
                        </a:rPr>
                        <a:t>4. Main provisions of the budget law in a format accessible for citizens</a:t>
                      </a:r>
                    </a:p>
                  </a:txBody>
                  <a:tcPr marT="60970" marB="60970" anchor="ctr" horzOverflow="overflow">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a:noFill/>
                    </a:lnTlToBr>
                    <a:lnBlToTr>
                      <a:noFill/>
                    </a:lnBlToTr>
                    <a:solidFill>
                      <a:srgbClr val="9BBB59">
                        <a:alpha val="20000"/>
                      </a:srgbClr>
                    </a:solidFill>
                  </a:tcPr>
                </a:tc>
                <a:tc>
                  <a:txBody>
                    <a:bodyPr/>
                    <a:lstStyle/>
                    <a:p>
                      <a:pPr marL="0" marR="0" lvl="0" indent="0" algn="ctr" defTabSz="457200" rtl="0" eaLnBrk="1" fontAlgn="base" latinLnBrk="0" hangingPunct="1">
                        <a:lnSpc>
                          <a:spcPct val="100000"/>
                        </a:lnSpc>
                        <a:spcBef>
                          <a:spcPct val="0"/>
                        </a:spcBef>
                        <a:spcAft>
                          <a:spcPct val="0"/>
                        </a:spcAft>
                        <a:buClrTx/>
                        <a:buSzPct val="100000"/>
                        <a:buFontTx/>
                        <a:buNone/>
                        <a:tabLst/>
                      </a:pPr>
                      <a:r>
                        <a:rPr kumimoji="0" lang="en-US" sz="1100" b="0" i="0" u="none" strike="noStrike" cap="none" normalizeH="0" baseline="0">
                          <a:ln>
                            <a:noFill/>
                          </a:ln>
                          <a:solidFill>
                            <a:srgbClr val="000000"/>
                          </a:solidFill>
                          <a:effectLst/>
                          <a:latin typeface="Calibri" pitchFamily="34" charset="0"/>
                        </a:rPr>
                        <a:t>0</a:t>
                      </a:r>
                    </a:p>
                  </a:txBody>
                  <a:tcPr marT="60970" marB="60970" anchor="ctr" horzOverflow="overflow">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a:noFill/>
                    </a:lnTlToBr>
                    <a:lnBlToTr>
                      <a:noFill/>
                    </a:lnBlToTr>
                    <a:solidFill>
                      <a:srgbClr val="9BBB59">
                        <a:alpha val="20000"/>
                      </a:srgbClr>
                    </a:solidFill>
                  </a:tcPr>
                </a:tc>
                <a:tc>
                  <a:txBody>
                    <a:bodyPr/>
                    <a:lstStyle/>
                    <a:p>
                      <a:pPr marL="0" marR="0" lvl="0" indent="0" algn="ctr" defTabSz="457200" rtl="0" eaLnBrk="1" fontAlgn="base" latinLnBrk="0" hangingPunct="1">
                        <a:lnSpc>
                          <a:spcPct val="100000"/>
                        </a:lnSpc>
                        <a:spcBef>
                          <a:spcPct val="0"/>
                        </a:spcBef>
                        <a:spcAft>
                          <a:spcPct val="0"/>
                        </a:spcAft>
                        <a:buClrTx/>
                        <a:buSzPct val="100000"/>
                        <a:buFontTx/>
                        <a:buNone/>
                        <a:tabLst/>
                      </a:pPr>
                      <a:r>
                        <a:rPr kumimoji="0" lang="en-US" sz="1100" b="0" i="0" u="none" strike="noStrike" cap="none" normalizeH="0" baseline="0">
                          <a:ln>
                            <a:noFill/>
                          </a:ln>
                          <a:solidFill>
                            <a:srgbClr val="000000"/>
                          </a:solidFill>
                          <a:effectLst/>
                          <a:latin typeface="Calibri" pitchFamily="34" charset="0"/>
                        </a:rPr>
                        <a:t>100</a:t>
                      </a:r>
                    </a:p>
                  </a:txBody>
                  <a:tcPr marT="60970" marB="60970" anchor="ctr" horzOverflow="overflow">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a:noFill/>
                    </a:lnTlToBr>
                    <a:lnBlToTr>
                      <a:noFill/>
                    </a:lnBlToTr>
                    <a:solidFill>
                      <a:srgbClr val="9BBB59">
                        <a:alpha val="20000"/>
                      </a:srgbClr>
                    </a:solidFill>
                  </a:tcPr>
                </a:tc>
                <a:tc>
                  <a:txBody>
                    <a:bodyPr/>
                    <a:lstStyle/>
                    <a:p>
                      <a:pPr marL="0" marR="0" lvl="0" indent="0" algn="ctr" defTabSz="457200" rtl="0" eaLnBrk="1" fontAlgn="base" latinLnBrk="0" hangingPunct="1">
                        <a:lnSpc>
                          <a:spcPct val="100000"/>
                        </a:lnSpc>
                        <a:spcBef>
                          <a:spcPct val="0"/>
                        </a:spcBef>
                        <a:spcAft>
                          <a:spcPct val="0"/>
                        </a:spcAft>
                        <a:buClrTx/>
                        <a:buSzPct val="100000"/>
                        <a:buFontTx/>
                        <a:buNone/>
                        <a:tabLst/>
                      </a:pPr>
                      <a:r>
                        <a:rPr kumimoji="0" lang="en-US" sz="1100" b="0" i="0" u="none" strike="noStrike" cap="none" normalizeH="0" baseline="0">
                          <a:ln>
                            <a:noFill/>
                          </a:ln>
                          <a:solidFill>
                            <a:srgbClr val="000000"/>
                          </a:solidFill>
                          <a:effectLst/>
                          <a:latin typeface="Calibri" pitchFamily="34" charset="0"/>
                        </a:rPr>
                        <a:t>0</a:t>
                      </a:r>
                    </a:p>
                  </a:txBody>
                  <a:tcPr marT="60970" marB="60970" anchor="ctr" horzOverflow="overflow">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a:noFill/>
                    </a:lnTlToBr>
                    <a:lnBlToTr>
                      <a:noFill/>
                    </a:lnBlToTr>
                    <a:solidFill>
                      <a:srgbClr val="9BBB59">
                        <a:alpha val="20000"/>
                      </a:srgbClr>
                    </a:solidFill>
                  </a:tcPr>
                </a:tc>
                <a:tc>
                  <a:txBody>
                    <a:bodyPr/>
                    <a:lstStyle/>
                    <a:p>
                      <a:pPr marL="0" marR="0" lvl="0" indent="0" algn="ctr" defTabSz="457200" rtl="0" eaLnBrk="1" fontAlgn="base" latinLnBrk="0" hangingPunct="1">
                        <a:lnSpc>
                          <a:spcPct val="100000"/>
                        </a:lnSpc>
                        <a:spcBef>
                          <a:spcPct val="0"/>
                        </a:spcBef>
                        <a:spcAft>
                          <a:spcPct val="0"/>
                        </a:spcAft>
                        <a:buClrTx/>
                        <a:buSzPct val="100000"/>
                        <a:buFontTx/>
                        <a:buNone/>
                        <a:tabLst/>
                      </a:pPr>
                      <a:r>
                        <a:rPr kumimoji="0" lang="en-US" sz="1100" b="0" i="0" u="none" strike="noStrike" cap="none" normalizeH="0" baseline="0">
                          <a:ln>
                            <a:noFill/>
                          </a:ln>
                          <a:solidFill>
                            <a:srgbClr val="000000"/>
                          </a:solidFill>
                          <a:effectLst/>
                          <a:latin typeface="Calibri" pitchFamily="34" charset="0"/>
                        </a:rPr>
                        <a:t>0</a:t>
                      </a:r>
                    </a:p>
                  </a:txBody>
                  <a:tcPr marT="60970" marB="60970" anchor="ctr" horzOverflow="overflow">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a:noFill/>
                    </a:lnTlToBr>
                    <a:lnBlToTr>
                      <a:noFill/>
                    </a:lnBlToTr>
                    <a:solidFill>
                      <a:srgbClr val="9BBB59">
                        <a:alpha val="20000"/>
                      </a:srgbClr>
                    </a:solidFill>
                  </a:tcPr>
                </a:tc>
                <a:tc>
                  <a:txBody>
                    <a:bodyPr/>
                    <a:lstStyle/>
                    <a:p>
                      <a:pPr marL="0" marR="0" lvl="0" indent="0" algn="ctr" defTabSz="457200" rtl="0" eaLnBrk="1" fontAlgn="base" latinLnBrk="0" hangingPunct="1">
                        <a:lnSpc>
                          <a:spcPct val="100000"/>
                        </a:lnSpc>
                        <a:spcBef>
                          <a:spcPct val="0"/>
                        </a:spcBef>
                        <a:spcAft>
                          <a:spcPct val="0"/>
                        </a:spcAft>
                        <a:buClrTx/>
                        <a:buSzPct val="100000"/>
                        <a:buFontTx/>
                        <a:buNone/>
                        <a:tabLst/>
                      </a:pPr>
                      <a:r>
                        <a:rPr kumimoji="0" lang="en-US" sz="1100" b="0" i="0" u="none" strike="noStrike" cap="none" normalizeH="0" baseline="0">
                          <a:ln>
                            <a:noFill/>
                          </a:ln>
                          <a:solidFill>
                            <a:srgbClr val="000000"/>
                          </a:solidFill>
                          <a:effectLst/>
                          <a:latin typeface="Calibri" pitchFamily="34" charset="0"/>
                        </a:rPr>
                        <a:t>67</a:t>
                      </a:r>
                    </a:p>
                  </a:txBody>
                  <a:tcPr marT="60970" marB="60970" anchor="ctr" horzOverflow="overflow">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a:noFill/>
                    </a:lnTlToBr>
                    <a:lnBlToTr>
                      <a:noFill/>
                    </a:lnBlToTr>
                    <a:solidFill>
                      <a:srgbClr val="9BBB59">
                        <a:alpha val="20000"/>
                      </a:srgbClr>
                    </a:solidFill>
                  </a:tcPr>
                </a:tc>
                <a:tc>
                  <a:txBody>
                    <a:bodyPr/>
                    <a:lstStyle/>
                    <a:p>
                      <a:pPr marL="0" marR="0" lvl="0" indent="0" algn="ctr" defTabSz="457200" rtl="0" eaLnBrk="1" fontAlgn="base" latinLnBrk="0" hangingPunct="1">
                        <a:lnSpc>
                          <a:spcPct val="100000"/>
                        </a:lnSpc>
                        <a:spcBef>
                          <a:spcPct val="0"/>
                        </a:spcBef>
                        <a:spcAft>
                          <a:spcPct val="0"/>
                        </a:spcAft>
                        <a:buClrTx/>
                        <a:buSzPct val="100000"/>
                        <a:buFontTx/>
                        <a:buNone/>
                        <a:tabLst/>
                      </a:pPr>
                      <a:r>
                        <a:rPr kumimoji="0" lang="en-US" sz="1100" b="0" i="0" u="none" strike="noStrike" cap="none" normalizeH="0" baseline="0">
                          <a:ln>
                            <a:noFill/>
                          </a:ln>
                          <a:solidFill>
                            <a:srgbClr val="000000"/>
                          </a:solidFill>
                          <a:effectLst/>
                          <a:latin typeface="Calibri" pitchFamily="34" charset="0"/>
                        </a:rPr>
                        <a:t>67</a:t>
                      </a:r>
                    </a:p>
                  </a:txBody>
                  <a:tcPr marT="60970" marB="60970" anchor="ctr" horzOverflow="overflow">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a:noFill/>
                    </a:lnTlToBr>
                    <a:lnBlToTr>
                      <a:noFill/>
                    </a:lnBlToTr>
                    <a:solidFill>
                      <a:srgbClr val="9BBB59">
                        <a:alpha val="20000"/>
                      </a:srgbClr>
                    </a:solidFill>
                  </a:tcPr>
                </a:tc>
                <a:tc>
                  <a:txBody>
                    <a:bodyPr/>
                    <a:lstStyle/>
                    <a:p>
                      <a:pPr marL="0" marR="0" lvl="0" indent="0" algn="ctr" defTabSz="457200" rtl="0" eaLnBrk="1" fontAlgn="base" latinLnBrk="0" hangingPunct="1">
                        <a:lnSpc>
                          <a:spcPct val="100000"/>
                        </a:lnSpc>
                        <a:spcBef>
                          <a:spcPct val="0"/>
                        </a:spcBef>
                        <a:spcAft>
                          <a:spcPct val="0"/>
                        </a:spcAft>
                        <a:buClrTx/>
                        <a:buSzPct val="100000"/>
                        <a:buFontTx/>
                        <a:buNone/>
                        <a:tabLst/>
                      </a:pPr>
                      <a:r>
                        <a:rPr kumimoji="0" lang="en-US" sz="1100" b="0" i="0" u="none" strike="noStrike" cap="none" normalizeH="0" baseline="0">
                          <a:ln>
                            <a:noFill/>
                          </a:ln>
                          <a:solidFill>
                            <a:srgbClr val="000000"/>
                          </a:solidFill>
                          <a:effectLst/>
                          <a:latin typeface="Calibri" pitchFamily="34" charset="0"/>
                        </a:rPr>
                        <a:t>100</a:t>
                      </a:r>
                    </a:p>
                  </a:txBody>
                  <a:tcPr marT="60970" marB="60970" anchor="ctr" horzOverflow="overflow">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a:noFill/>
                    </a:lnTlToBr>
                    <a:lnBlToTr>
                      <a:noFill/>
                    </a:lnBlToTr>
                    <a:solidFill>
                      <a:srgbClr val="9BBB59">
                        <a:alpha val="20000"/>
                      </a:srgbClr>
                    </a:solidFill>
                  </a:tcPr>
                </a:tc>
                <a:extLst>
                  <a:ext uri="{0D108BD9-81ED-4DB2-BD59-A6C34878D82A}">
                    <a16:rowId xmlns:a16="http://schemas.microsoft.com/office/drawing/2014/main" val="10005"/>
                  </a:ext>
                </a:extLst>
              </a:tr>
              <a:tr h="457200">
                <a:tc>
                  <a:txBody>
                    <a:bodyPr/>
                    <a:lstStyle/>
                    <a:p>
                      <a:pPr marL="0" marR="0" lvl="0" indent="0" algn="just" defTabSz="457200" rtl="0" eaLnBrk="1" fontAlgn="base" latinLnBrk="0" hangingPunct="1">
                        <a:lnSpc>
                          <a:spcPct val="100000"/>
                        </a:lnSpc>
                        <a:spcBef>
                          <a:spcPct val="0"/>
                        </a:spcBef>
                        <a:spcAft>
                          <a:spcPct val="0"/>
                        </a:spcAft>
                        <a:buClrTx/>
                        <a:buSzPct val="100000"/>
                        <a:buFontTx/>
                        <a:buNone/>
                        <a:tabLst/>
                      </a:pPr>
                      <a:r>
                        <a:rPr kumimoji="0" lang="en-US" sz="1100" b="0" i="0" u="none" strike="noStrike" cap="none" normalizeH="0" baseline="0">
                          <a:ln>
                            <a:noFill/>
                          </a:ln>
                          <a:solidFill>
                            <a:srgbClr val="000000"/>
                          </a:solidFill>
                          <a:effectLst/>
                          <a:latin typeface="Calibri" pitchFamily="34" charset="0"/>
                        </a:rPr>
                        <a:t>5. Current reports</a:t>
                      </a:r>
                    </a:p>
                  </a:txBody>
                  <a:tcPr marT="60970" marB="60970" anchor="ctr" horzOverflow="overflow">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a:noFill/>
                    </a:lnTlToBr>
                    <a:lnBlToTr>
                      <a:noFill/>
                    </a:lnBlToTr>
                    <a:noFill/>
                  </a:tcPr>
                </a:tc>
                <a:tc>
                  <a:txBody>
                    <a:bodyPr/>
                    <a:lstStyle/>
                    <a:p>
                      <a:pPr marL="0" marR="0" lvl="0" indent="0" algn="just" defTabSz="457200" rtl="0" eaLnBrk="1" fontAlgn="base" latinLnBrk="0" hangingPunct="1">
                        <a:lnSpc>
                          <a:spcPct val="100000"/>
                        </a:lnSpc>
                        <a:spcBef>
                          <a:spcPct val="0"/>
                        </a:spcBef>
                        <a:spcAft>
                          <a:spcPct val="0"/>
                        </a:spcAft>
                        <a:buClrTx/>
                        <a:buSzPct val="100000"/>
                        <a:buFontTx/>
                        <a:buNone/>
                        <a:tabLst/>
                      </a:pPr>
                      <a:r>
                        <a:rPr kumimoji="0" lang="en-US" sz="1100" b="0" i="0" u="none" strike="noStrike" cap="none" normalizeH="0" baseline="0" dirty="0">
                          <a:ln>
                            <a:noFill/>
                          </a:ln>
                          <a:solidFill>
                            <a:srgbClr val="000000"/>
                          </a:solidFill>
                          <a:effectLst/>
                          <a:latin typeface="Calibri" pitchFamily="34" charset="0"/>
                        </a:rPr>
                        <a:t>5. Current reports of the Federal Treasury on federal budget implementation</a:t>
                      </a:r>
                    </a:p>
                  </a:txBody>
                  <a:tcPr marT="60970" marB="60970" anchor="ctr" horzOverflow="overflow">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Pct val="100000"/>
                        <a:buFontTx/>
                        <a:buNone/>
                        <a:tabLst/>
                      </a:pPr>
                      <a:r>
                        <a:rPr kumimoji="0" lang="en-US" sz="1100" b="0" i="0" u="none" strike="noStrike" cap="none" normalizeH="0" baseline="0">
                          <a:ln>
                            <a:noFill/>
                          </a:ln>
                          <a:solidFill>
                            <a:srgbClr val="000000"/>
                          </a:solidFill>
                          <a:effectLst/>
                          <a:latin typeface="Calibri" pitchFamily="34" charset="0"/>
                        </a:rPr>
                        <a:t>89</a:t>
                      </a:r>
                    </a:p>
                  </a:txBody>
                  <a:tcPr marT="60970" marB="60970" anchor="ctr" horzOverflow="overflow">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Pct val="100000"/>
                        <a:buFontTx/>
                        <a:buNone/>
                        <a:tabLst/>
                      </a:pPr>
                      <a:r>
                        <a:rPr kumimoji="0" lang="en-US" sz="1100" b="0" i="0" u="none" strike="noStrike" cap="none" normalizeH="0" baseline="0">
                          <a:ln>
                            <a:noFill/>
                          </a:ln>
                          <a:solidFill>
                            <a:srgbClr val="000000"/>
                          </a:solidFill>
                          <a:effectLst/>
                          <a:latin typeface="Calibri" pitchFamily="34" charset="0"/>
                        </a:rPr>
                        <a:t>96</a:t>
                      </a:r>
                    </a:p>
                  </a:txBody>
                  <a:tcPr marT="60970" marB="60970" anchor="ctr" horzOverflow="overflow">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Pct val="100000"/>
                        <a:buFontTx/>
                        <a:buNone/>
                        <a:tabLst/>
                      </a:pPr>
                      <a:r>
                        <a:rPr kumimoji="0" lang="en-US" sz="1100" b="0" i="0" u="none" strike="noStrike" cap="none" normalizeH="0" baseline="0">
                          <a:ln>
                            <a:noFill/>
                          </a:ln>
                          <a:solidFill>
                            <a:srgbClr val="000000"/>
                          </a:solidFill>
                          <a:effectLst/>
                          <a:latin typeface="Calibri" pitchFamily="34" charset="0"/>
                        </a:rPr>
                        <a:t>96</a:t>
                      </a:r>
                    </a:p>
                  </a:txBody>
                  <a:tcPr marT="60970" marB="60970" anchor="ctr" horzOverflow="overflow">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Pct val="100000"/>
                        <a:buFontTx/>
                        <a:buNone/>
                        <a:tabLst/>
                      </a:pPr>
                      <a:r>
                        <a:rPr kumimoji="0" lang="en-US" sz="1100" b="0" i="0" u="none" strike="noStrike" cap="none" normalizeH="0" baseline="0">
                          <a:ln>
                            <a:noFill/>
                          </a:ln>
                          <a:solidFill>
                            <a:srgbClr val="000000"/>
                          </a:solidFill>
                          <a:effectLst/>
                          <a:latin typeface="Calibri" pitchFamily="34" charset="0"/>
                        </a:rPr>
                        <a:t>96</a:t>
                      </a:r>
                    </a:p>
                  </a:txBody>
                  <a:tcPr marT="60970" marB="60970" anchor="ctr" horzOverflow="overflow">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Pct val="100000"/>
                        <a:buFontTx/>
                        <a:buNone/>
                        <a:tabLst/>
                      </a:pPr>
                      <a:r>
                        <a:rPr kumimoji="0" lang="en-US" sz="1100" b="0" i="0" u="none" strike="noStrike" cap="none" normalizeH="0" baseline="0">
                          <a:ln>
                            <a:noFill/>
                          </a:ln>
                          <a:solidFill>
                            <a:srgbClr val="000000"/>
                          </a:solidFill>
                          <a:effectLst/>
                          <a:latin typeface="Calibri" pitchFamily="34" charset="0"/>
                        </a:rPr>
                        <a:t>82</a:t>
                      </a:r>
                    </a:p>
                  </a:txBody>
                  <a:tcPr marT="60970" marB="60970" anchor="ctr" horzOverflow="overflow">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Pct val="100000"/>
                        <a:buFontTx/>
                        <a:buNone/>
                        <a:tabLst/>
                      </a:pPr>
                      <a:r>
                        <a:rPr kumimoji="0" lang="en-US" sz="1100" b="0" i="0" u="none" strike="noStrike" cap="none" normalizeH="0" baseline="0">
                          <a:ln>
                            <a:noFill/>
                          </a:ln>
                          <a:solidFill>
                            <a:srgbClr val="000000"/>
                          </a:solidFill>
                          <a:effectLst/>
                          <a:latin typeface="Calibri" pitchFamily="34" charset="0"/>
                        </a:rPr>
                        <a:t>100</a:t>
                      </a:r>
                    </a:p>
                  </a:txBody>
                  <a:tcPr marT="60970" marB="60970" anchor="ctr" horzOverflow="overflow">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Pct val="100000"/>
                        <a:buFontTx/>
                        <a:buNone/>
                        <a:tabLst/>
                      </a:pPr>
                      <a:r>
                        <a:rPr kumimoji="0" lang="en-US" sz="1100" b="0" i="0" u="none" strike="noStrike" cap="none" normalizeH="0" baseline="0">
                          <a:ln>
                            <a:noFill/>
                          </a:ln>
                          <a:solidFill>
                            <a:srgbClr val="000000"/>
                          </a:solidFill>
                          <a:effectLst/>
                          <a:latin typeface="Calibri" pitchFamily="34" charset="0"/>
                        </a:rPr>
                        <a:t>100</a:t>
                      </a:r>
                    </a:p>
                  </a:txBody>
                  <a:tcPr marT="60970" marB="60970" anchor="ctr" horzOverflow="overflow">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624830">
                <a:tc>
                  <a:txBody>
                    <a:bodyPr/>
                    <a:lstStyle/>
                    <a:p>
                      <a:pPr marL="0" marR="0" lvl="0" indent="0" algn="just" defTabSz="457200" rtl="0" eaLnBrk="1" fontAlgn="base" latinLnBrk="0" hangingPunct="1">
                        <a:lnSpc>
                          <a:spcPct val="100000"/>
                        </a:lnSpc>
                        <a:spcBef>
                          <a:spcPct val="0"/>
                        </a:spcBef>
                        <a:spcAft>
                          <a:spcPct val="0"/>
                        </a:spcAft>
                        <a:buClrTx/>
                        <a:buSzPct val="100000"/>
                        <a:buFontTx/>
                        <a:buNone/>
                        <a:tabLst/>
                      </a:pPr>
                      <a:r>
                        <a:rPr kumimoji="0" lang="en-US" sz="1100" b="0" i="0" u="none" strike="noStrike" cap="none" normalizeH="0" baseline="0">
                          <a:ln>
                            <a:noFill/>
                          </a:ln>
                          <a:solidFill>
                            <a:srgbClr val="000000"/>
                          </a:solidFill>
                          <a:effectLst/>
                          <a:latin typeface="Calibri" pitchFamily="34" charset="0"/>
                        </a:rPr>
                        <a:t>6. Semiannual review</a:t>
                      </a:r>
                    </a:p>
                  </a:txBody>
                  <a:tcPr marT="60970" marB="60970" anchor="ctr" horzOverflow="overflow">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a:noFill/>
                    </a:lnTlToBr>
                    <a:lnBlToTr>
                      <a:noFill/>
                    </a:lnBlToTr>
                    <a:solidFill>
                      <a:srgbClr val="9BBB59">
                        <a:alpha val="20000"/>
                      </a:srgbClr>
                    </a:solidFill>
                  </a:tcPr>
                </a:tc>
                <a:tc>
                  <a:txBody>
                    <a:bodyPr/>
                    <a:lstStyle/>
                    <a:p>
                      <a:pPr marL="0" marR="0" lvl="0" indent="0" algn="just" defTabSz="457200" rtl="0" eaLnBrk="1" fontAlgn="base" latinLnBrk="0" hangingPunct="1">
                        <a:lnSpc>
                          <a:spcPct val="100000"/>
                        </a:lnSpc>
                        <a:spcBef>
                          <a:spcPct val="0"/>
                        </a:spcBef>
                        <a:spcAft>
                          <a:spcPct val="0"/>
                        </a:spcAft>
                        <a:buClrTx/>
                        <a:buSzPct val="100000"/>
                        <a:buFontTx/>
                        <a:buNone/>
                        <a:tabLst/>
                      </a:pPr>
                      <a:r>
                        <a:rPr kumimoji="0" lang="en-US" sz="1100" b="0" i="0" u="none" strike="noStrike" cap="none" normalizeH="0" baseline="0">
                          <a:ln>
                            <a:noFill/>
                          </a:ln>
                          <a:solidFill>
                            <a:srgbClr val="000000"/>
                          </a:solidFill>
                          <a:effectLst/>
                          <a:latin typeface="Calibri" pitchFamily="34" charset="0"/>
                        </a:rPr>
                        <a:t>6. Explanation Note to the Report on Implementation of the Federal Budget for Semester I of the current financial year</a:t>
                      </a:r>
                    </a:p>
                  </a:txBody>
                  <a:tcPr marT="60970" marB="60970" anchor="ctr" horzOverflow="overflow">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a:noFill/>
                    </a:lnTlToBr>
                    <a:lnBlToTr>
                      <a:noFill/>
                    </a:lnBlToTr>
                    <a:solidFill>
                      <a:srgbClr val="9BBB59">
                        <a:alpha val="20000"/>
                      </a:srgbClr>
                    </a:solidFill>
                  </a:tcPr>
                </a:tc>
                <a:tc>
                  <a:txBody>
                    <a:bodyPr/>
                    <a:lstStyle/>
                    <a:p>
                      <a:pPr marL="0" marR="0" lvl="0" indent="0" algn="ctr" defTabSz="457200" rtl="0" eaLnBrk="1" fontAlgn="base" latinLnBrk="0" hangingPunct="1">
                        <a:lnSpc>
                          <a:spcPct val="100000"/>
                        </a:lnSpc>
                        <a:spcBef>
                          <a:spcPct val="0"/>
                        </a:spcBef>
                        <a:spcAft>
                          <a:spcPct val="0"/>
                        </a:spcAft>
                        <a:buClrTx/>
                        <a:buSzPct val="100000"/>
                        <a:buFontTx/>
                        <a:buNone/>
                        <a:tabLst/>
                      </a:pPr>
                      <a:r>
                        <a:rPr kumimoji="0" lang="en-US" sz="1100" b="0" i="0" u="none" strike="noStrike" cap="none" normalizeH="0" baseline="0">
                          <a:ln>
                            <a:noFill/>
                          </a:ln>
                          <a:solidFill>
                            <a:srgbClr val="000000"/>
                          </a:solidFill>
                          <a:effectLst/>
                          <a:latin typeface="Calibri" pitchFamily="34" charset="0"/>
                        </a:rPr>
                        <a:t>67</a:t>
                      </a:r>
                    </a:p>
                  </a:txBody>
                  <a:tcPr marT="60970" marB="60970" anchor="ctr" horzOverflow="overflow">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a:noFill/>
                    </a:lnTlToBr>
                    <a:lnBlToTr>
                      <a:noFill/>
                    </a:lnBlToTr>
                    <a:solidFill>
                      <a:srgbClr val="9BBB59">
                        <a:alpha val="20000"/>
                      </a:srgbClr>
                    </a:solidFill>
                  </a:tcPr>
                </a:tc>
                <a:tc>
                  <a:txBody>
                    <a:bodyPr/>
                    <a:lstStyle/>
                    <a:p>
                      <a:pPr marL="0" marR="0" lvl="0" indent="0" algn="ctr" defTabSz="457200" rtl="0" eaLnBrk="1" fontAlgn="base" latinLnBrk="0" hangingPunct="1">
                        <a:lnSpc>
                          <a:spcPct val="100000"/>
                        </a:lnSpc>
                        <a:spcBef>
                          <a:spcPct val="0"/>
                        </a:spcBef>
                        <a:spcAft>
                          <a:spcPct val="0"/>
                        </a:spcAft>
                        <a:buClrTx/>
                        <a:buSzPct val="100000"/>
                        <a:buFontTx/>
                        <a:buNone/>
                        <a:tabLst/>
                      </a:pPr>
                      <a:r>
                        <a:rPr kumimoji="0" lang="en-US" sz="1100" b="0" i="0" u="none" strike="noStrike" cap="none" normalizeH="0" baseline="0">
                          <a:ln>
                            <a:noFill/>
                          </a:ln>
                          <a:solidFill>
                            <a:srgbClr val="000000"/>
                          </a:solidFill>
                          <a:effectLst/>
                          <a:latin typeface="Calibri" pitchFamily="34" charset="0"/>
                        </a:rPr>
                        <a:t>0</a:t>
                      </a:r>
                    </a:p>
                  </a:txBody>
                  <a:tcPr marT="60970" marB="60970" anchor="ctr" horzOverflow="overflow">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a:noFill/>
                    </a:lnTlToBr>
                    <a:lnBlToTr>
                      <a:noFill/>
                    </a:lnBlToTr>
                    <a:solidFill>
                      <a:srgbClr val="9BBB59">
                        <a:alpha val="20000"/>
                      </a:srgbClr>
                    </a:solidFill>
                  </a:tcPr>
                </a:tc>
                <a:tc>
                  <a:txBody>
                    <a:bodyPr/>
                    <a:lstStyle/>
                    <a:p>
                      <a:pPr marL="0" marR="0" lvl="0" indent="0" algn="ctr" defTabSz="457200" rtl="0" eaLnBrk="1" fontAlgn="base" latinLnBrk="0" hangingPunct="1">
                        <a:lnSpc>
                          <a:spcPct val="100000"/>
                        </a:lnSpc>
                        <a:spcBef>
                          <a:spcPct val="0"/>
                        </a:spcBef>
                        <a:spcAft>
                          <a:spcPct val="0"/>
                        </a:spcAft>
                        <a:buClrTx/>
                        <a:buSzPct val="100000"/>
                        <a:buFontTx/>
                        <a:buNone/>
                        <a:tabLst/>
                      </a:pPr>
                      <a:r>
                        <a:rPr kumimoji="0" lang="en-US" sz="1100" b="0" i="0" u="none" strike="noStrike" cap="none" normalizeH="0" baseline="0">
                          <a:ln>
                            <a:noFill/>
                          </a:ln>
                          <a:solidFill>
                            <a:srgbClr val="000000"/>
                          </a:solidFill>
                          <a:effectLst/>
                          <a:latin typeface="Calibri" pitchFamily="34" charset="0"/>
                        </a:rPr>
                        <a:t>0</a:t>
                      </a:r>
                    </a:p>
                  </a:txBody>
                  <a:tcPr marT="60970" marB="60970" anchor="ctr" horzOverflow="overflow">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a:noFill/>
                    </a:lnTlToBr>
                    <a:lnBlToTr>
                      <a:noFill/>
                    </a:lnBlToTr>
                    <a:solidFill>
                      <a:srgbClr val="9BBB59">
                        <a:alpha val="20000"/>
                      </a:srgbClr>
                    </a:solidFill>
                  </a:tcPr>
                </a:tc>
                <a:tc>
                  <a:txBody>
                    <a:bodyPr/>
                    <a:lstStyle/>
                    <a:p>
                      <a:pPr marL="0" marR="0" lvl="0" indent="0" algn="ctr" defTabSz="457200" rtl="0" eaLnBrk="1" fontAlgn="base" latinLnBrk="0" hangingPunct="1">
                        <a:lnSpc>
                          <a:spcPct val="100000"/>
                        </a:lnSpc>
                        <a:spcBef>
                          <a:spcPct val="0"/>
                        </a:spcBef>
                        <a:spcAft>
                          <a:spcPct val="0"/>
                        </a:spcAft>
                        <a:buClrTx/>
                        <a:buSzPct val="100000"/>
                        <a:buFontTx/>
                        <a:buNone/>
                        <a:tabLst/>
                      </a:pPr>
                      <a:r>
                        <a:rPr kumimoji="0" lang="en-US" sz="1100" b="0" i="0" u="none" strike="noStrike" cap="none" normalizeH="0" baseline="0">
                          <a:ln>
                            <a:noFill/>
                          </a:ln>
                          <a:solidFill>
                            <a:srgbClr val="000000"/>
                          </a:solidFill>
                          <a:effectLst/>
                          <a:latin typeface="Calibri" pitchFamily="34" charset="0"/>
                        </a:rPr>
                        <a:t>0</a:t>
                      </a:r>
                    </a:p>
                  </a:txBody>
                  <a:tcPr marT="60970" marB="60970" anchor="ctr" horzOverflow="overflow">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a:noFill/>
                    </a:lnTlToBr>
                    <a:lnBlToTr>
                      <a:noFill/>
                    </a:lnBlToTr>
                    <a:solidFill>
                      <a:srgbClr val="9BBB59">
                        <a:alpha val="20000"/>
                      </a:srgbClr>
                    </a:solidFill>
                  </a:tcPr>
                </a:tc>
                <a:tc>
                  <a:txBody>
                    <a:bodyPr/>
                    <a:lstStyle/>
                    <a:p>
                      <a:pPr marL="0" marR="0" lvl="0" indent="0" algn="ctr" defTabSz="457200" rtl="0" eaLnBrk="1" fontAlgn="base" latinLnBrk="0" hangingPunct="1">
                        <a:lnSpc>
                          <a:spcPct val="100000"/>
                        </a:lnSpc>
                        <a:spcBef>
                          <a:spcPct val="0"/>
                        </a:spcBef>
                        <a:spcAft>
                          <a:spcPct val="0"/>
                        </a:spcAft>
                        <a:buClrTx/>
                        <a:buSzPct val="100000"/>
                        <a:buFontTx/>
                        <a:buNone/>
                        <a:tabLst/>
                      </a:pPr>
                      <a:r>
                        <a:rPr kumimoji="0" lang="en-US" sz="1100" b="0" i="0" u="none" strike="noStrike" cap="none" normalizeH="0" baseline="0">
                          <a:ln>
                            <a:noFill/>
                          </a:ln>
                          <a:solidFill>
                            <a:srgbClr val="000000"/>
                          </a:solidFill>
                          <a:effectLst/>
                          <a:latin typeface="Calibri" pitchFamily="34" charset="0"/>
                        </a:rPr>
                        <a:t>85</a:t>
                      </a:r>
                    </a:p>
                  </a:txBody>
                  <a:tcPr marT="60970" marB="60970" anchor="ctr" horzOverflow="overflow">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a:noFill/>
                    </a:lnTlToBr>
                    <a:lnBlToTr>
                      <a:noFill/>
                    </a:lnBlToTr>
                    <a:solidFill>
                      <a:srgbClr val="9BBB59">
                        <a:alpha val="20000"/>
                      </a:srgbClr>
                    </a:solidFill>
                  </a:tcPr>
                </a:tc>
                <a:tc>
                  <a:txBody>
                    <a:bodyPr/>
                    <a:lstStyle/>
                    <a:p>
                      <a:pPr marL="0" marR="0" lvl="0" indent="0" algn="ctr" defTabSz="457200" rtl="0" eaLnBrk="1" fontAlgn="base" latinLnBrk="0" hangingPunct="1">
                        <a:lnSpc>
                          <a:spcPct val="100000"/>
                        </a:lnSpc>
                        <a:spcBef>
                          <a:spcPct val="0"/>
                        </a:spcBef>
                        <a:spcAft>
                          <a:spcPct val="0"/>
                        </a:spcAft>
                        <a:buClrTx/>
                        <a:buSzPct val="100000"/>
                        <a:buFontTx/>
                        <a:buNone/>
                        <a:tabLst/>
                      </a:pPr>
                      <a:r>
                        <a:rPr kumimoji="0" lang="en-US" sz="1100" b="0" i="0" u="none" strike="noStrike" cap="none" normalizeH="0" baseline="0">
                          <a:ln>
                            <a:noFill/>
                          </a:ln>
                          <a:solidFill>
                            <a:srgbClr val="000000"/>
                          </a:solidFill>
                          <a:effectLst/>
                          <a:latin typeface="Calibri" pitchFamily="34" charset="0"/>
                        </a:rPr>
                        <a:t>33</a:t>
                      </a:r>
                    </a:p>
                  </a:txBody>
                  <a:tcPr marT="60970" marB="60970" anchor="ctr" horzOverflow="overflow">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a:noFill/>
                    </a:lnTlToBr>
                    <a:lnBlToTr>
                      <a:noFill/>
                    </a:lnBlToTr>
                    <a:solidFill>
                      <a:srgbClr val="9BBB59">
                        <a:alpha val="20000"/>
                      </a:srgbClr>
                    </a:solidFill>
                  </a:tcPr>
                </a:tc>
                <a:tc>
                  <a:txBody>
                    <a:bodyPr/>
                    <a:lstStyle/>
                    <a:p>
                      <a:pPr marL="0" marR="0" lvl="0" indent="0" algn="ctr" defTabSz="457200" rtl="0" eaLnBrk="1" fontAlgn="base" latinLnBrk="0" hangingPunct="1">
                        <a:lnSpc>
                          <a:spcPct val="100000"/>
                        </a:lnSpc>
                        <a:spcBef>
                          <a:spcPct val="0"/>
                        </a:spcBef>
                        <a:spcAft>
                          <a:spcPct val="0"/>
                        </a:spcAft>
                        <a:buClrTx/>
                        <a:buSzPct val="100000"/>
                        <a:buFontTx/>
                        <a:buNone/>
                        <a:tabLst/>
                      </a:pPr>
                      <a:r>
                        <a:rPr kumimoji="0" lang="en-US" sz="1100" b="0" i="0" u="none" strike="noStrike" cap="none" normalizeH="0" baseline="0">
                          <a:ln>
                            <a:noFill/>
                          </a:ln>
                          <a:solidFill>
                            <a:srgbClr val="000000"/>
                          </a:solidFill>
                          <a:effectLst/>
                          <a:latin typeface="Calibri" pitchFamily="34" charset="0"/>
                        </a:rPr>
                        <a:t>33</a:t>
                      </a:r>
                    </a:p>
                  </a:txBody>
                  <a:tcPr marT="60970" marB="60970" anchor="ctr" horzOverflow="overflow">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a:noFill/>
                    </a:lnTlToBr>
                    <a:lnBlToTr>
                      <a:noFill/>
                    </a:lnBlToTr>
                    <a:solidFill>
                      <a:srgbClr val="9BBB59">
                        <a:alpha val="20000"/>
                      </a:srgbClr>
                    </a:solidFill>
                  </a:tcPr>
                </a:tc>
                <a:extLst>
                  <a:ext uri="{0D108BD9-81ED-4DB2-BD59-A6C34878D82A}">
                    <a16:rowId xmlns:a16="http://schemas.microsoft.com/office/drawing/2014/main" val="10007"/>
                  </a:ext>
                </a:extLst>
              </a:tr>
              <a:tr h="457200">
                <a:tc>
                  <a:txBody>
                    <a:bodyPr/>
                    <a:lstStyle/>
                    <a:p>
                      <a:pPr marL="0" marR="0" lvl="0" indent="0" algn="just" defTabSz="457200" rtl="0" eaLnBrk="1" fontAlgn="base" latinLnBrk="0" hangingPunct="1">
                        <a:lnSpc>
                          <a:spcPct val="100000"/>
                        </a:lnSpc>
                        <a:spcBef>
                          <a:spcPct val="0"/>
                        </a:spcBef>
                        <a:spcAft>
                          <a:spcPct val="0"/>
                        </a:spcAft>
                        <a:buClrTx/>
                        <a:buSzPct val="100000"/>
                        <a:buFontTx/>
                        <a:buNone/>
                        <a:tabLst/>
                      </a:pPr>
                      <a:r>
                        <a:rPr kumimoji="0" lang="en-US" sz="1100" b="0" i="0" u="none" strike="noStrike" cap="none" normalizeH="0" baseline="0">
                          <a:ln>
                            <a:noFill/>
                          </a:ln>
                          <a:solidFill>
                            <a:srgbClr val="000000"/>
                          </a:solidFill>
                          <a:effectLst/>
                          <a:latin typeface="Calibri" pitchFamily="34" charset="0"/>
                        </a:rPr>
                        <a:t>7. Annual report</a:t>
                      </a:r>
                    </a:p>
                  </a:txBody>
                  <a:tcPr marT="60970" marB="60970" anchor="ctr" horzOverflow="overflow">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a:noFill/>
                    </a:lnTlToBr>
                    <a:lnBlToTr>
                      <a:noFill/>
                    </a:lnBlToTr>
                    <a:noFill/>
                  </a:tcPr>
                </a:tc>
                <a:tc>
                  <a:txBody>
                    <a:bodyPr/>
                    <a:lstStyle/>
                    <a:p>
                      <a:pPr marL="0" marR="0" lvl="0" indent="0" algn="just" defTabSz="457200" rtl="0" eaLnBrk="1" fontAlgn="base" latinLnBrk="0" hangingPunct="1">
                        <a:lnSpc>
                          <a:spcPct val="100000"/>
                        </a:lnSpc>
                        <a:spcBef>
                          <a:spcPct val="0"/>
                        </a:spcBef>
                        <a:spcAft>
                          <a:spcPct val="0"/>
                        </a:spcAft>
                        <a:buClrTx/>
                        <a:buSzPct val="100000"/>
                        <a:buFontTx/>
                        <a:buNone/>
                        <a:tabLst/>
                      </a:pPr>
                      <a:r>
                        <a:rPr kumimoji="0" lang="en-US" sz="1100" b="0" i="0" u="none" strike="noStrike" cap="none" normalizeH="0" baseline="0">
                          <a:ln>
                            <a:noFill/>
                          </a:ln>
                          <a:solidFill>
                            <a:srgbClr val="000000"/>
                          </a:solidFill>
                          <a:effectLst/>
                          <a:latin typeface="Calibri" pitchFamily="34" charset="0"/>
                        </a:rPr>
                        <a:t>7. End-year report on implementation of the federal budget</a:t>
                      </a:r>
                    </a:p>
                  </a:txBody>
                  <a:tcPr marT="60970" marB="60970" anchor="ctr" horzOverflow="overflow">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Pct val="100000"/>
                        <a:buFontTx/>
                        <a:buNone/>
                        <a:tabLst/>
                      </a:pPr>
                      <a:r>
                        <a:rPr kumimoji="0" lang="en-US" sz="1100" b="0" i="0" u="none" strike="noStrike" cap="none" normalizeH="0" baseline="0">
                          <a:ln>
                            <a:noFill/>
                          </a:ln>
                          <a:solidFill>
                            <a:srgbClr val="000000"/>
                          </a:solidFill>
                          <a:effectLst/>
                          <a:latin typeface="Calibri" pitchFamily="34" charset="0"/>
                        </a:rPr>
                        <a:t>50</a:t>
                      </a:r>
                    </a:p>
                  </a:txBody>
                  <a:tcPr marT="60970" marB="60970" anchor="ctr" horzOverflow="overflow">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Pct val="100000"/>
                        <a:buFontTx/>
                        <a:buNone/>
                        <a:tabLst/>
                      </a:pPr>
                      <a:r>
                        <a:rPr kumimoji="0" lang="en-US" sz="1100" b="0" i="0" u="none" strike="noStrike" cap="none" normalizeH="0" baseline="0">
                          <a:ln>
                            <a:noFill/>
                          </a:ln>
                          <a:solidFill>
                            <a:srgbClr val="000000"/>
                          </a:solidFill>
                          <a:effectLst/>
                          <a:latin typeface="Calibri" pitchFamily="34" charset="0"/>
                        </a:rPr>
                        <a:t>27</a:t>
                      </a:r>
                    </a:p>
                  </a:txBody>
                  <a:tcPr marT="60970" marB="60970" anchor="ctr" horzOverflow="overflow">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Pct val="100000"/>
                        <a:buFontTx/>
                        <a:buNone/>
                        <a:tabLst/>
                      </a:pPr>
                      <a:r>
                        <a:rPr kumimoji="0" lang="en-US" sz="1100" b="0" i="0" u="none" strike="noStrike" cap="none" normalizeH="0" baseline="0">
                          <a:ln>
                            <a:noFill/>
                          </a:ln>
                          <a:solidFill>
                            <a:srgbClr val="000000"/>
                          </a:solidFill>
                          <a:effectLst/>
                          <a:latin typeface="Calibri" pitchFamily="34" charset="0"/>
                        </a:rPr>
                        <a:t>57</a:t>
                      </a:r>
                    </a:p>
                  </a:txBody>
                  <a:tcPr marT="60970" marB="60970" anchor="ctr" horzOverflow="overflow">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Pct val="100000"/>
                        <a:buFontTx/>
                        <a:buNone/>
                        <a:tabLst/>
                      </a:pPr>
                      <a:r>
                        <a:rPr kumimoji="0" lang="en-US" sz="1100" b="0" i="0" u="none" strike="noStrike" cap="none" normalizeH="0" baseline="0">
                          <a:ln>
                            <a:noFill/>
                          </a:ln>
                          <a:solidFill>
                            <a:srgbClr val="000000"/>
                          </a:solidFill>
                          <a:effectLst/>
                          <a:latin typeface="Calibri" pitchFamily="34" charset="0"/>
                        </a:rPr>
                        <a:t>70</a:t>
                      </a:r>
                    </a:p>
                  </a:txBody>
                  <a:tcPr marT="60970" marB="60970" anchor="ctr" horzOverflow="overflow">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Pct val="100000"/>
                        <a:buFontTx/>
                        <a:buNone/>
                        <a:tabLst/>
                      </a:pPr>
                      <a:r>
                        <a:rPr kumimoji="0" lang="en-US" sz="1100" b="0" i="0" u="none" strike="noStrike" cap="none" normalizeH="0" baseline="0">
                          <a:ln>
                            <a:noFill/>
                          </a:ln>
                          <a:solidFill>
                            <a:srgbClr val="000000"/>
                          </a:solidFill>
                          <a:effectLst/>
                          <a:latin typeface="Calibri" pitchFamily="34" charset="0"/>
                        </a:rPr>
                        <a:t>69</a:t>
                      </a:r>
                    </a:p>
                  </a:txBody>
                  <a:tcPr marT="60970" marB="60970" anchor="ctr" horzOverflow="overflow">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Pct val="100000"/>
                        <a:buFontTx/>
                        <a:buNone/>
                        <a:tabLst/>
                      </a:pPr>
                      <a:r>
                        <a:rPr kumimoji="0" lang="en-US" sz="1100" b="0" i="0" u="none" strike="noStrike" cap="none" normalizeH="0" baseline="0">
                          <a:ln>
                            <a:noFill/>
                          </a:ln>
                          <a:solidFill>
                            <a:srgbClr val="000000"/>
                          </a:solidFill>
                          <a:effectLst/>
                          <a:latin typeface="Calibri" pitchFamily="34" charset="0"/>
                        </a:rPr>
                        <a:t>67</a:t>
                      </a:r>
                    </a:p>
                  </a:txBody>
                  <a:tcPr marT="60970" marB="60970" anchor="ctr" horzOverflow="overflow">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Pct val="100000"/>
                        <a:buFontTx/>
                        <a:buNone/>
                        <a:tabLst/>
                      </a:pPr>
                      <a:r>
                        <a:rPr kumimoji="0" lang="en-US" sz="1100" b="0" i="0" u="none" strike="noStrike" cap="none" normalizeH="0" baseline="0">
                          <a:ln>
                            <a:noFill/>
                          </a:ln>
                          <a:solidFill>
                            <a:srgbClr val="000000"/>
                          </a:solidFill>
                          <a:effectLst/>
                          <a:latin typeface="Calibri" pitchFamily="34" charset="0"/>
                        </a:rPr>
                        <a:t>67</a:t>
                      </a:r>
                    </a:p>
                  </a:txBody>
                  <a:tcPr marT="60970" marB="60970" anchor="ctr" horzOverflow="overflow">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624830">
                <a:tc>
                  <a:txBody>
                    <a:bodyPr/>
                    <a:lstStyle/>
                    <a:p>
                      <a:pPr marL="0" marR="0" lvl="0" indent="0" algn="just" defTabSz="457200" rtl="0" eaLnBrk="1" fontAlgn="base" latinLnBrk="0" hangingPunct="1">
                        <a:lnSpc>
                          <a:spcPct val="100000"/>
                        </a:lnSpc>
                        <a:spcBef>
                          <a:spcPct val="0"/>
                        </a:spcBef>
                        <a:spcAft>
                          <a:spcPct val="0"/>
                        </a:spcAft>
                        <a:buClrTx/>
                        <a:buSzPct val="100000"/>
                        <a:buFontTx/>
                        <a:buNone/>
                        <a:tabLst/>
                      </a:pPr>
                      <a:r>
                        <a:rPr kumimoji="0" lang="en-US" sz="1100" b="0" i="0" u="none" strike="noStrike" cap="none" normalizeH="0" baseline="0">
                          <a:ln>
                            <a:noFill/>
                          </a:ln>
                          <a:solidFill>
                            <a:srgbClr val="000000"/>
                          </a:solidFill>
                          <a:effectLst/>
                          <a:latin typeface="Calibri" pitchFamily="34" charset="0"/>
                        </a:rPr>
                        <a:t>8. Auditor's Report</a:t>
                      </a:r>
                    </a:p>
                  </a:txBody>
                  <a:tcPr marT="60970" marB="60970" anchor="ctr" horzOverflow="overflow">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a:noFill/>
                    </a:lnTlToBr>
                    <a:lnBlToTr>
                      <a:noFill/>
                    </a:lnBlToTr>
                    <a:solidFill>
                      <a:srgbClr val="9BBB59">
                        <a:alpha val="20000"/>
                      </a:srgbClr>
                    </a:solidFill>
                  </a:tcPr>
                </a:tc>
                <a:tc>
                  <a:txBody>
                    <a:bodyPr/>
                    <a:lstStyle/>
                    <a:p>
                      <a:pPr marL="0" marR="0" lvl="0" indent="0" algn="just" defTabSz="457200" rtl="0" eaLnBrk="1" fontAlgn="base" latinLnBrk="0" hangingPunct="1">
                        <a:lnSpc>
                          <a:spcPct val="100000"/>
                        </a:lnSpc>
                        <a:spcBef>
                          <a:spcPct val="0"/>
                        </a:spcBef>
                        <a:spcAft>
                          <a:spcPct val="0"/>
                        </a:spcAft>
                        <a:buClrTx/>
                        <a:buSzPct val="100000"/>
                        <a:buFontTx/>
                        <a:buNone/>
                        <a:tabLst/>
                      </a:pPr>
                      <a:r>
                        <a:rPr kumimoji="0" lang="en-US" sz="1100" b="0" i="0" u="none" strike="noStrike" cap="none" normalizeH="0" baseline="0">
                          <a:ln>
                            <a:noFill/>
                          </a:ln>
                          <a:solidFill>
                            <a:srgbClr val="000000"/>
                          </a:solidFill>
                          <a:effectLst/>
                          <a:latin typeface="Calibri" pitchFamily="34" charset="0"/>
                        </a:rPr>
                        <a:t>8. Conclusion of the Accounts Chamber of the Russian Federation on federal budget execution </a:t>
                      </a:r>
                    </a:p>
                  </a:txBody>
                  <a:tcPr marT="60970" marB="60970" anchor="ctr" horzOverflow="overflow">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a:noFill/>
                    </a:lnTlToBr>
                    <a:lnBlToTr>
                      <a:noFill/>
                    </a:lnBlToTr>
                    <a:solidFill>
                      <a:srgbClr val="9BBB59">
                        <a:alpha val="20000"/>
                      </a:srgbClr>
                    </a:solidFill>
                  </a:tcPr>
                </a:tc>
                <a:tc>
                  <a:txBody>
                    <a:bodyPr/>
                    <a:lstStyle/>
                    <a:p>
                      <a:pPr marL="0" marR="0" lvl="0" indent="0" algn="ctr" defTabSz="457200" rtl="0" eaLnBrk="1" fontAlgn="base" latinLnBrk="0" hangingPunct="1">
                        <a:lnSpc>
                          <a:spcPct val="100000"/>
                        </a:lnSpc>
                        <a:spcBef>
                          <a:spcPct val="0"/>
                        </a:spcBef>
                        <a:spcAft>
                          <a:spcPct val="0"/>
                        </a:spcAft>
                        <a:buClrTx/>
                        <a:buSzPct val="100000"/>
                        <a:buFontTx/>
                        <a:buNone/>
                        <a:tabLst/>
                      </a:pPr>
                      <a:r>
                        <a:rPr kumimoji="0" lang="en-US" sz="1100" b="0" i="0" u="none" strike="noStrike" cap="none" normalizeH="0" baseline="0">
                          <a:ln>
                            <a:noFill/>
                          </a:ln>
                          <a:solidFill>
                            <a:srgbClr val="000000"/>
                          </a:solidFill>
                          <a:effectLst/>
                          <a:latin typeface="Calibri" pitchFamily="34" charset="0"/>
                        </a:rPr>
                        <a:t>83</a:t>
                      </a:r>
                    </a:p>
                  </a:txBody>
                  <a:tcPr marT="60970" marB="60970" anchor="ctr" horzOverflow="overflow">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a:noFill/>
                    </a:lnTlToBr>
                    <a:lnBlToTr>
                      <a:noFill/>
                    </a:lnBlToTr>
                    <a:solidFill>
                      <a:srgbClr val="9BBB59">
                        <a:alpha val="20000"/>
                      </a:srgbClr>
                    </a:solidFill>
                  </a:tcPr>
                </a:tc>
                <a:tc>
                  <a:txBody>
                    <a:bodyPr/>
                    <a:lstStyle/>
                    <a:p>
                      <a:pPr marL="0" marR="0" lvl="0" indent="0" algn="ctr" defTabSz="457200" rtl="0" eaLnBrk="1" fontAlgn="base" latinLnBrk="0" hangingPunct="1">
                        <a:lnSpc>
                          <a:spcPct val="100000"/>
                        </a:lnSpc>
                        <a:spcBef>
                          <a:spcPct val="0"/>
                        </a:spcBef>
                        <a:spcAft>
                          <a:spcPct val="0"/>
                        </a:spcAft>
                        <a:buClrTx/>
                        <a:buSzPct val="100000"/>
                        <a:buFontTx/>
                        <a:buNone/>
                        <a:tabLst/>
                      </a:pPr>
                      <a:r>
                        <a:rPr kumimoji="0" lang="en-US" sz="1100" b="0" i="0" u="none" strike="noStrike" cap="none" normalizeH="0" baseline="0">
                          <a:ln>
                            <a:noFill/>
                          </a:ln>
                          <a:solidFill>
                            <a:srgbClr val="000000"/>
                          </a:solidFill>
                          <a:effectLst/>
                          <a:latin typeface="Calibri" pitchFamily="34" charset="0"/>
                        </a:rPr>
                        <a:t>83</a:t>
                      </a:r>
                    </a:p>
                  </a:txBody>
                  <a:tcPr marT="60970" marB="60970" anchor="ctr" horzOverflow="overflow">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a:noFill/>
                    </a:lnTlToBr>
                    <a:lnBlToTr>
                      <a:noFill/>
                    </a:lnBlToTr>
                    <a:solidFill>
                      <a:srgbClr val="9BBB59">
                        <a:alpha val="20000"/>
                      </a:srgbClr>
                    </a:solidFill>
                  </a:tcPr>
                </a:tc>
                <a:tc>
                  <a:txBody>
                    <a:bodyPr/>
                    <a:lstStyle/>
                    <a:p>
                      <a:pPr marL="0" marR="0" lvl="0" indent="0" algn="ctr" defTabSz="457200" rtl="0" eaLnBrk="1" fontAlgn="base" latinLnBrk="0" hangingPunct="1">
                        <a:lnSpc>
                          <a:spcPct val="100000"/>
                        </a:lnSpc>
                        <a:spcBef>
                          <a:spcPct val="0"/>
                        </a:spcBef>
                        <a:spcAft>
                          <a:spcPct val="0"/>
                        </a:spcAft>
                        <a:buClrTx/>
                        <a:buSzPct val="100000"/>
                        <a:buFontTx/>
                        <a:buNone/>
                        <a:tabLst/>
                      </a:pPr>
                      <a:r>
                        <a:rPr kumimoji="0" lang="en-US" sz="1100" b="0" i="0" u="none" strike="noStrike" cap="none" normalizeH="0" baseline="0">
                          <a:ln>
                            <a:noFill/>
                          </a:ln>
                          <a:solidFill>
                            <a:srgbClr val="000000"/>
                          </a:solidFill>
                          <a:effectLst/>
                          <a:latin typeface="Calibri" pitchFamily="34" charset="0"/>
                        </a:rPr>
                        <a:t>67</a:t>
                      </a:r>
                    </a:p>
                  </a:txBody>
                  <a:tcPr marT="60970" marB="60970" anchor="ctr" horzOverflow="overflow">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a:noFill/>
                    </a:lnTlToBr>
                    <a:lnBlToTr>
                      <a:noFill/>
                    </a:lnBlToTr>
                    <a:solidFill>
                      <a:srgbClr val="9BBB59">
                        <a:alpha val="20000"/>
                      </a:srgbClr>
                    </a:solidFill>
                  </a:tcPr>
                </a:tc>
                <a:tc>
                  <a:txBody>
                    <a:bodyPr/>
                    <a:lstStyle/>
                    <a:p>
                      <a:pPr marL="0" marR="0" lvl="0" indent="0" algn="ctr" defTabSz="457200" rtl="0" eaLnBrk="1" fontAlgn="base" latinLnBrk="0" hangingPunct="1">
                        <a:lnSpc>
                          <a:spcPct val="100000"/>
                        </a:lnSpc>
                        <a:spcBef>
                          <a:spcPct val="0"/>
                        </a:spcBef>
                        <a:spcAft>
                          <a:spcPct val="0"/>
                        </a:spcAft>
                        <a:buClrTx/>
                        <a:buSzPct val="100000"/>
                        <a:buFontTx/>
                        <a:buNone/>
                        <a:tabLst/>
                      </a:pPr>
                      <a:r>
                        <a:rPr kumimoji="0" lang="en-US" sz="1100" b="0" i="0" u="none" strike="noStrike" cap="none" normalizeH="0" baseline="0">
                          <a:ln>
                            <a:noFill/>
                          </a:ln>
                          <a:solidFill>
                            <a:srgbClr val="000000"/>
                          </a:solidFill>
                          <a:effectLst/>
                          <a:latin typeface="Calibri" pitchFamily="34" charset="0"/>
                        </a:rPr>
                        <a:t>67</a:t>
                      </a:r>
                    </a:p>
                  </a:txBody>
                  <a:tcPr marT="60970" marB="60970" anchor="ctr" horzOverflow="overflow">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a:noFill/>
                    </a:lnTlToBr>
                    <a:lnBlToTr>
                      <a:noFill/>
                    </a:lnBlToTr>
                    <a:solidFill>
                      <a:srgbClr val="9BBB59">
                        <a:alpha val="20000"/>
                      </a:srgbClr>
                    </a:solidFill>
                  </a:tcPr>
                </a:tc>
                <a:tc>
                  <a:txBody>
                    <a:bodyPr/>
                    <a:lstStyle/>
                    <a:p>
                      <a:pPr marL="0" marR="0" lvl="0" indent="0" algn="ctr" defTabSz="457200" rtl="0" eaLnBrk="1" fontAlgn="base" latinLnBrk="0" hangingPunct="1">
                        <a:lnSpc>
                          <a:spcPct val="100000"/>
                        </a:lnSpc>
                        <a:spcBef>
                          <a:spcPct val="0"/>
                        </a:spcBef>
                        <a:spcAft>
                          <a:spcPct val="0"/>
                        </a:spcAft>
                        <a:buClrTx/>
                        <a:buSzPct val="100000"/>
                        <a:buFontTx/>
                        <a:buNone/>
                        <a:tabLst/>
                      </a:pPr>
                      <a:r>
                        <a:rPr kumimoji="0" lang="en-US" sz="1100" b="0" i="0" u="none" strike="noStrike" cap="none" normalizeH="0" baseline="0">
                          <a:ln>
                            <a:noFill/>
                          </a:ln>
                          <a:solidFill>
                            <a:srgbClr val="000000"/>
                          </a:solidFill>
                          <a:effectLst/>
                          <a:latin typeface="Calibri" pitchFamily="34" charset="0"/>
                        </a:rPr>
                        <a:t>57</a:t>
                      </a:r>
                    </a:p>
                  </a:txBody>
                  <a:tcPr marT="60970" marB="60970" anchor="ctr" horzOverflow="overflow">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a:noFill/>
                    </a:lnTlToBr>
                    <a:lnBlToTr>
                      <a:noFill/>
                    </a:lnBlToTr>
                    <a:solidFill>
                      <a:srgbClr val="9BBB59">
                        <a:alpha val="20000"/>
                      </a:srgbClr>
                    </a:solidFill>
                  </a:tcPr>
                </a:tc>
                <a:tc>
                  <a:txBody>
                    <a:bodyPr/>
                    <a:lstStyle/>
                    <a:p>
                      <a:pPr marL="0" marR="0" lvl="0" indent="0" algn="ctr" defTabSz="457200" rtl="0" eaLnBrk="1" fontAlgn="base" latinLnBrk="0" hangingPunct="1">
                        <a:lnSpc>
                          <a:spcPct val="100000"/>
                        </a:lnSpc>
                        <a:spcBef>
                          <a:spcPct val="0"/>
                        </a:spcBef>
                        <a:spcAft>
                          <a:spcPct val="0"/>
                        </a:spcAft>
                        <a:buClrTx/>
                        <a:buSzPct val="100000"/>
                        <a:buFontTx/>
                        <a:buNone/>
                        <a:tabLst/>
                      </a:pPr>
                      <a:r>
                        <a:rPr kumimoji="0" lang="en-US" sz="1100" b="0" i="0" u="none" strike="noStrike" cap="none" normalizeH="0" baseline="0">
                          <a:ln>
                            <a:noFill/>
                          </a:ln>
                          <a:solidFill>
                            <a:srgbClr val="000000"/>
                          </a:solidFill>
                          <a:effectLst/>
                          <a:latin typeface="Calibri" pitchFamily="34" charset="0"/>
                        </a:rPr>
                        <a:t>67</a:t>
                      </a:r>
                    </a:p>
                  </a:txBody>
                  <a:tcPr marT="60970" marB="60970" anchor="ctr" horzOverflow="overflow">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a:noFill/>
                    </a:lnTlToBr>
                    <a:lnBlToTr>
                      <a:noFill/>
                    </a:lnBlToTr>
                    <a:solidFill>
                      <a:srgbClr val="9BBB59">
                        <a:alpha val="20000"/>
                      </a:srgbClr>
                    </a:solidFill>
                  </a:tcPr>
                </a:tc>
                <a:tc>
                  <a:txBody>
                    <a:bodyPr/>
                    <a:lstStyle/>
                    <a:p>
                      <a:pPr marL="0" marR="0" lvl="0" indent="0" algn="ctr" defTabSz="457200" rtl="0" eaLnBrk="1" fontAlgn="base" latinLnBrk="0" hangingPunct="1">
                        <a:lnSpc>
                          <a:spcPct val="100000"/>
                        </a:lnSpc>
                        <a:spcBef>
                          <a:spcPct val="0"/>
                        </a:spcBef>
                        <a:spcAft>
                          <a:spcPct val="0"/>
                        </a:spcAft>
                        <a:buClrTx/>
                        <a:buSzPct val="100000"/>
                        <a:buFontTx/>
                        <a:buNone/>
                        <a:tabLst/>
                      </a:pPr>
                      <a:r>
                        <a:rPr kumimoji="0" lang="en-US" sz="1100" b="0" i="0" u="none" strike="noStrike" cap="none" normalizeH="0" baseline="0">
                          <a:ln>
                            <a:noFill/>
                          </a:ln>
                          <a:solidFill>
                            <a:srgbClr val="000000"/>
                          </a:solidFill>
                          <a:effectLst/>
                          <a:latin typeface="Calibri" pitchFamily="34" charset="0"/>
                        </a:rPr>
                        <a:t>67</a:t>
                      </a:r>
                    </a:p>
                  </a:txBody>
                  <a:tcPr marT="60970" marB="60970" anchor="ctr" horzOverflow="overflow">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a:noFill/>
                    </a:lnTlToBr>
                    <a:lnBlToTr>
                      <a:noFill/>
                    </a:lnBlToTr>
                    <a:solidFill>
                      <a:srgbClr val="9BBB59">
                        <a:alpha val="20000"/>
                      </a:srgbClr>
                    </a:solidFill>
                  </a:tcPr>
                </a:tc>
                <a:extLst>
                  <a:ext uri="{0D108BD9-81ED-4DB2-BD59-A6C34878D82A}">
                    <a16:rowId xmlns:a16="http://schemas.microsoft.com/office/drawing/2014/main" val="10009"/>
                  </a:ext>
                </a:extLst>
              </a:tr>
              <a:tr h="289570">
                <a:tc>
                  <a:txBody>
                    <a:bodyPr/>
                    <a:lstStyle/>
                    <a:p>
                      <a:pPr marL="0" marR="0" lvl="0" indent="0" algn="just" defTabSz="457200" rtl="0" eaLnBrk="1" fontAlgn="base" latinLnBrk="0" hangingPunct="1">
                        <a:lnSpc>
                          <a:spcPct val="100000"/>
                        </a:lnSpc>
                        <a:spcBef>
                          <a:spcPct val="0"/>
                        </a:spcBef>
                        <a:spcAft>
                          <a:spcPct val="0"/>
                        </a:spcAft>
                        <a:buClrTx/>
                        <a:buSzPct val="100000"/>
                        <a:buFontTx/>
                        <a:buNone/>
                        <a:tabLst/>
                      </a:pPr>
                      <a:r>
                        <a:rPr kumimoji="0" lang="en-US" sz="1100" b="0" i="0" u="none" strike="noStrike" cap="none" normalizeH="0" baseline="0">
                          <a:ln>
                            <a:noFill/>
                          </a:ln>
                          <a:solidFill>
                            <a:srgbClr val="000000"/>
                          </a:solidFill>
                          <a:effectLst/>
                          <a:latin typeface="Times New Roman" pitchFamily="18" charset="0"/>
                          <a:cs typeface="Times New Roman" pitchFamily="18" charset="0"/>
                        </a:rPr>
                        <a:t>TOTAL</a:t>
                      </a:r>
                    </a:p>
                  </a:txBody>
                  <a:tcPr marT="60970" marB="60970" anchor="ctr" horzOverflow="overflow">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a:noFill/>
                    </a:lnTlToBr>
                    <a:lnBlToTr>
                      <a:noFill/>
                    </a:lnBlToTr>
                    <a:no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endParaRPr kumimoji="0" lang="ru-RU" sz="1100" b="0" i="0" u="none" strike="noStrike" cap="none" normalizeH="0" baseline="0">
                        <a:ln>
                          <a:noFill/>
                        </a:ln>
                        <a:solidFill>
                          <a:schemeClr val="tx1"/>
                        </a:solidFill>
                        <a:effectLst/>
                        <a:latin typeface="Times New Roman" pitchFamily="18" charset="0"/>
                        <a:cs typeface="Times New Roman" pitchFamily="18" charset="0"/>
                      </a:endParaRPr>
                    </a:p>
                  </a:txBody>
                  <a:tcPr marT="60970" marB="60970" anchor="ctr" horzOverflow="overflow">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Pct val="100000"/>
                        <a:buFontTx/>
                        <a:buNone/>
                        <a:tabLst/>
                      </a:pPr>
                      <a:r>
                        <a:rPr kumimoji="0" lang="en-US" sz="1100" b="1" i="0" u="none" strike="noStrike" cap="none" normalizeH="0" baseline="0">
                          <a:ln>
                            <a:noFill/>
                          </a:ln>
                          <a:solidFill>
                            <a:srgbClr val="000000"/>
                          </a:solidFill>
                          <a:effectLst/>
                          <a:latin typeface="Times New Roman" pitchFamily="18" charset="0"/>
                          <a:cs typeface="Times New Roman" pitchFamily="18" charset="0"/>
                        </a:rPr>
                        <a:t>47</a:t>
                      </a:r>
                    </a:p>
                  </a:txBody>
                  <a:tcPr marT="60970" marB="60970" anchor="ctr" horzOverflow="overflow">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Pct val="100000"/>
                        <a:buFontTx/>
                        <a:buNone/>
                        <a:tabLst/>
                      </a:pPr>
                      <a:r>
                        <a:rPr kumimoji="0" lang="en-US" sz="1100" b="1" i="0" u="none" strike="noStrike" cap="none" normalizeH="0" baseline="0">
                          <a:ln>
                            <a:noFill/>
                          </a:ln>
                          <a:solidFill>
                            <a:srgbClr val="000000"/>
                          </a:solidFill>
                          <a:effectLst/>
                          <a:latin typeface="Times New Roman" pitchFamily="18" charset="0"/>
                          <a:cs typeface="Times New Roman" pitchFamily="18" charset="0"/>
                        </a:rPr>
                        <a:t>58</a:t>
                      </a:r>
                    </a:p>
                  </a:txBody>
                  <a:tcPr marT="60970" marB="60970" anchor="ctr" horzOverflow="overflow">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Pct val="100000"/>
                        <a:buFontTx/>
                        <a:buNone/>
                        <a:tabLst/>
                      </a:pPr>
                      <a:r>
                        <a:rPr kumimoji="0" lang="en-US" sz="1100" b="1" i="0" u="none" strike="noStrike" cap="none" normalizeH="0" baseline="0">
                          <a:ln>
                            <a:noFill/>
                          </a:ln>
                          <a:solidFill>
                            <a:srgbClr val="000000"/>
                          </a:solidFill>
                          <a:effectLst/>
                          <a:latin typeface="Times New Roman" pitchFamily="18" charset="0"/>
                          <a:cs typeface="Times New Roman" pitchFamily="18" charset="0"/>
                        </a:rPr>
                        <a:t>60</a:t>
                      </a:r>
                    </a:p>
                  </a:txBody>
                  <a:tcPr marT="60970" marB="60970" anchor="ctr" horzOverflow="overflow">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Pct val="100000"/>
                        <a:buFontTx/>
                        <a:buNone/>
                        <a:tabLst/>
                      </a:pPr>
                      <a:r>
                        <a:rPr kumimoji="0" lang="en-US" sz="1100" b="1" i="0" u="none" strike="noStrike" cap="none" normalizeH="0" baseline="0">
                          <a:ln>
                            <a:noFill/>
                          </a:ln>
                          <a:solidFill>
                            <a:srgbClr val="000000"/>
                          </a:solidFill>
                          <a:effectLst/>
                          <a:latin typeface="Times New Roman" pitchFamily="18" charset="0"/>
                          <a:cs typeface="Times New Roman" pitchFamily="18" charset="0"/>
                        </a:rPr>
                        <a:t>74</a:t>
                      </a:r>
                    </a:p>
                  </a:txBody>
                  <a:tcPr marT="60970" marB="60970" anchor="ctr" horzOverflow="overflow">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Pct val="100000"/>
                        <a:buFontTx/>
                        <a:buNone/>
                        <a:tabLst/>
                      </a:pPr>
                      <a:r>
                        <a:rPr kumimoji="0" lang="en-US" sz="1100" b="1" i="0" u="none" strike="noStrike" cap="none" normalizeH="0" baseline="0">
                          <a:ln>
                            <a:noFill/>
                          </a:ln>
                          <a:solidFill>
                            <a:srgbClr val="000000"/>
                          </a:solidFill>
                          <a:effectLst/>
                          <a:latin typeface="Times New Roman" pitchFamily="18" charset="0"/>
                          <a:cs typeface="Times New Roman" pitchFamily="18" charset="0"/>
                        </a:rPr>
                        <a:t>74</a:t>
                      </a:r>
                    </a:p>
                  </a:txBody>
                  <a:tcPr marT="60970" marB="60970" anchor="ctr" horzOverflow="overflow">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Pct val="100000"/>
                        <a:buFontTx/>
                        <a:buNone/>
                        <a:tabLst/>
                      </a:pPr>
                      <a:r>
                        <a:rPr kumimoji="0" lang="en-US" sz="1100" b="1" i="0" u="none" strike="noStrike" cap="none" normalizeH="0" baseline="0">
                          <a:ln>
                            <a:noFill/>
                          </a:ln>
                          <a:solidFill>
                            <a:srgbClr val="000000"/>
                          </a:solidFill>
                          <a:effectLst/>
                          <a:latin typeface="Times New Roman" pitchFamily="18" charset="0"/>
                          <a:cs typeface="Times New Roman" pitchFamily="18" charset="0"/>
                        </a:rPr>
                        <a:t>72</a:t>
                      </a:r>
                    </a:p>
                  </a:txBody>
                  <a:tcPr marT="60970" marB="60970" anchor="ctr" horzOverflow="overflow">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Pct val="100000"/>
                        <a:buFontTx/>
                        <a:buNone/>
                        <a:tabLst/>
                      </a:pPr>
                      <a:r>
                        <a:rPr kumimoji="0" lang="en-US" sz="1100" b="1" i="0" u="none" strike="noStrike" cap="none" normalizeH="0" baseline="0">
                          <a:ln>
                            <a:noFill/>
                          </a:ln>
                          <a:solidFill>
                            <a:srgbClr val="000000"/>
                          </a:solidFill>
                          <a:effectLst/>
                          <a:latin typeface="Times New Roman" pitchFamily="18" charset="0"/>
                          <a:cs typeface="Times New Roman" pitchFamily="18" charset="0"/>
                        </a:rPr>
                        <a:t>81</a:t>
                      </a:r>
                    </a:p>
                  </a:txBody>
                  <a:tcPr marT="60970" marB="60970" anchor="ctr" horzOverflow="overflow">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bl>
          </a:graphicData>
        </a:graphic>
      </p:graphicFrame>
      <p:sp>
        <p:nvSpPr>
          <p:cNvPr id="34942" name="TextBox 4">
            <a:extLst>
              <a:ext uri="{FF2B5EF4-FFF2-40B4-BE49-F238E27FC236}">
                <a16:creationId xmlns:a16="http://schemas.microsoft.com/office/drawing/2014/main" id="{16842A5F-4FFC-4B93-9AC4-351B93ADE174}"/>
              </a:ext>
            </a:extLst>
          </p:cNvPr>
          <p:cNvSpPr txBox="1">
            <a:spLocks noChangeArrowheads="1"/>
          </p:cNvSpPr>
          <p:nvPr/>
        </p:nvSpPr>
        <p:spPr bwMode="auto">
          <a:xfrm>
            <a:off x="93663" y="6597650"/>
            <a:ext cx="92710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SzPct val="100000"/>
            </a:pPr>
            <a:r>
              <a:rPr lang="en-US" altLang="en-US" sz="1100" b="1">
                <a:solidFill>
                  <a:srgbClr val="000000"/>
                </a:solidFill>
                <a:latin typeface="Calibri" panose="020F0502020204030204" pitchFamily="34" charset="0"/>
                <a:cs typeface="Times New Roman" panose="02020603050405020304" pitchFamily="18" charset="0"/>
              </a:rPr>
              <a:t>*-  because of legislative rescheduling of the budget process in 2016                                        ** - </a:t>
            </a:r>
            <a:r>
              <a:rPr lang="en-US" altLang="en-US" sz="1100" b="1">
                <a:solidFill>
                  <a:srgbClr val="000000"/>
                </a:solidFill>
                <a:latin typeface="Times New Roman" panose="02020603050405020304" pitchFamily="18" charset="0"/>
                <a:cs typeface="Times New Roman" panose="02020603050405020304" pitchFamily="18" charset="0"/>
              </a:rPr>
              <a:t>self-evaluation based on IBP methodology</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Номер слайда 1">
            <a:extLst>
              <a:ext uri="{FF2B5EF4-FFF2-40B4-BE49-F238E27FC236}">
                <a16:creationId xmlns:a16="http://schemas.microsoft.com/office/drawing/2014/main" id="{EF2865BF-1C2D-4A53-8BBE-D52F9ED01FA8}"/>
              </a:ext>
            </a:extLst>
          </p:cNvPr>
          <p:cNvSpPr>
            <a:spLocks noGrp="1"/>
          </p:cNvSpPr>
          <p:nvPr>
            <p:ph type="sldNum" sz="quarter" idx="12"/>
          </p:nvPr>
        </p:nvSpPr>
        <p:spPr bwMode="auto">
          <a:xfrm>
            <a:off x="8516938" y="98425"/>
            <a:ext cx="847725" cy="5365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SzPct val="100000"/>
            </a:pPr>
            <a:fld id="{93A98C7A-5203-4F2F-B699-34D17D1D7019}" type="slidenum">
              <a:rPr lang="en-US" altLang="en-US" sz="2200">
                <a:solidFill>
                  <a:srgbClr val="FFC000"/>
                </a:solidFill>
                <a:latin typeface="DINPro-Light"/>
                <a:ea typeface="DINPro-Light"/>
                <a:cs typeface="DINPro-Light"/>
              </a:rPr>
              <a:pPr eaLnBrk="1" hangingPunct="1">
                <a:buSzPct val="100000"/>
              </a:pPr>
              <a:t>8</a:t>
            </a:fld>
            <a:endParaRPr lang="en-US" altLang="en-US" sz="2200">
              <a:solidFill>
                <a:srgbClr val="FFC000"/>
              </a:solidFill>
              <a:latin typeface="DINPro-Light"/>
              <a:ea typeface="DINPro-Light"/>
              <a:cs typeface="DINPro-Light"/>
            </a:endParaRPr>
          </a:p>
        </p:txBody>
      </p:sp>
      <p:sp>
        <p:nvSpPr>
          <p:cNvPr id="35843" name="Заголовок 5">
            <a:extLst>
              <a:ext uri="{FF2B5EF4-FFF2-40B4-BE49-F238E27FC236}">
                <a16:creationId xmlns:a16="http://schemas.microsoft.com/office/drawing/2014/main" id="{BDE7C205-7F84-433A-84FF-387D1AEE0EFF}"/>
              </a:ext>
            </a:extLst>
          </p:cNvPr>
          <p:cNvSpPr txBox="1">
            <a:spLocks/>
          </p:cNvSpPr>
          <p:nvPr/>
        </p:nvSpPr>
        <p:spPr bwMode="auto">
          <a:xfrm>
            <a:off x="169863" y="776288"/>
            <a:ext cx="8974137"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buSzPct val="100000"/>
            </a:pPr>
            <a:r>
              <a:rPr lang="en-US" altLang="en-US" sz="2000" b="1">
                <a:solidFill>
                  <a:srgbClr val="077A3E"/>
                </a:solidFill>
                <a:latin typeface="Trebuchet MS" panose="020B0603020202020204" pitchFamily="34" charset="0"/>
              </a:rPr>
              <a:t>Current outcomes of initiative budgeting development*</a:t>
            </a:r>
          </a:p>
        </p:txBody>
      </p:sp>
      <p:graphicFrame>
        <p:nvGraphicFramePr>
          <p:cNvPr id="11" name="Таблица 10">
            <a:extLst>
              <a:ext uri="{FF2B5EF4-FFF2-40B4-BE49-F238E27FC236}">
                <a16:creationId xmlns:a16="http://schemas.microsoft.com/office/drawing/2014/main" id="{000BA30B-C888-4E4E-9388-0649C6BB53D9}"/>
              </a:ext>
            </a:extLst>
          </p:cNvPr>
          <p:cNvGraphicFramePr>
            <a:graphicFrameLocks noGrp="1"/>
          </p:cNvGraphicFramePr>
          <p:nvPr/>
        </p:nvGraphicFramePr>
        <p:xfrm>
          <a:off x="247650" y="1290638"/>
          <a:ext cx="8662988" cy="3652996"/>
        </p:xfrm>
        <a:graphic>
          <a:graphicData uri="http://schemas.openxmlformats.org/drawingml/2006/table">
            <a:tbl>
              <a:tblPr/>
              <a:tblGrid>
                <a:gridCol w="411163">
                  <a:extLst>
                    <a:ext uri="{9D8B030D-6E8A-4147-A177-3AD203B41FA5}">
                      <a16:colId xmlns:a16="http://schemas.microsoft.com/office/drawing/2014/main" val="20000"/>
                    </a:ext>
                  </a:extLst>
                </a:gridCol>
                <a:gridCol w="5251450">
                  <a:extLst>
                    <a:ext uri="{9D8B030D-6E8A-4147-A177-3AD203B41FA5}">
                      <a16:colId xmlns:a16="http://schemas.microsoft.com/office/drawing/2014/main" val="20001"/>
                    </a:ext>
                  </a:extLst>
                </a:gridCol>
                <a:gridCol w="681037">
                  <a:extLst>
                    <a:ext uri="{9D8B030D-6E8A-4147-A177-3AD203B41FA5}">
                      <a16:colId xmlns:a16="http://schemas.microsoft.com/office/drawing/2014/main" val="20002"/>
                    </a:ext>
                  </a:extLst>
                </a:gridCol>
                <a:gridCol w="695325">
                  <a:extLst>
                    <a:ext uri="{9D8B030D-6E8A-4147-A177-3AD203B41FA5}">
                      <a16:colId xmlns:a16="http://schemas.microsoft.com/office/drawing/2014/main" val="20003"/>
                    </a:ext>
                  </a:extLst>
                </a:gridCol>
                <a:gridCol w="831850">
                  <a:extLst>
                    <a:ext uri="{9D8B030D-6E8A-4147-A177-3AD203B41FA5}">
                      <a16:colId xmlns:a16="http://schemas.microsoft.com/office/drawing/2014/main" val="20004"/>
                    </a:ext>
                  </a:extLst>
                </a:gridCol>
                <a:gridCol w="792163">
                  <a:extLst>
                    <a:ext uri="{9D8B030D-6E8A-4147-A177-3AD203B41FA5}">
                      <a16:colId xmlns:a16="http://schemas.microsoft.com/office/drawing/2014/main" val="20005"/>
                    </a:ext>
                  </a:extLst>
                </a:gridCol>
              </a:tblGrid>
              <a:tr h="461868">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ru-RU" sz="1700" b="0" i="0" u="none" strike="noStrike" cap="none" normalizeH="0" baseline="0" dirty="0">
                        <a:ln>
                          <a:noFill/>
                        </a:ln>
                        <a:solidFill>
                          <a:srgbClr val="FFFFFF"/>
                        </a:solidFill>
                        <a:effectLst/>
                        <a:latin typeface="Trebuchet MS" pitchFamily="34" charset="0"/>
                      </a:endParaRPr>
                    </a:p>
                  </a:txBody>
                  <a:tcPr marL="68580" marR="68580" marT="0" marB="0" anchor="ctr" horzOverflow="overflow">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lnTlToBr>
                      <a:noFill/>
                    </a:lnTlToBr>
                    <a:lnBlToTr>
                      <a:noFill/>
                    </a:lnBlToTr>
                    <a:solidFill>
                      <a:srgbClr val="003300"/>
                    </a:solidFill>
                  </a:tcPr>
                </a:tc>
                <a:tc>
                  <a:txBody>
                    <a:bodyPr/>
                    <a:lstStyle/>
                    <a:p>
                      <a:pPr marL="0" marR="0" lvl="0" indent="0" algn="ctr" defTabSz="457200" rtl="0" eaLnBrk="1" fontAlgn="base" latinLnBrk="0" hangingPunct="1">
                        <a:lnSpc>
                          <a:spcPct val="114000"/>
                        </a:lnSpc>
                        <a:spcBef>
                          <a:spcPct val="0"/>
                        </a:spcBef>
                        <a:spcAft>
                          <a:spcPct val="0"/>
                        </a:spcAft>
                        <a:buClrTx/>
                        <a:buSzPct val="100000"/>
                        <a:buFontTx/>
                        <a:buNone/>
                        <a:tabLst/>
                      </a:pPr>
                      <a:r>
                        <a:rPr kumimoji="0" lang="en-US" sz="1700" b="1" i="0" u="none" strike="noStrike" cap="none" normalizeH="0" baseline="0">
                          <a:ln>
                            <a:noFill/>
                          </a:ln>
                          <a:solidFill>
                            <a:srgbClr val="FFFFFF"/>
                          </a:solidFill>
                          <a:effectLst/>
                          <a:latin typeface="Trebuchet MS" pitchFamily="34" charset="0"/>
                        </a:rPr>
                        <a:t> Indicator</a:t>
                      </a:r>
                    </a:p>
                  </a:txBody>
                  <a:tcPr marL="68580" marR="68580" marT="0" marB="0" anchor="ctr" horzOverflow="overflow">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lnTlToBr>
                      <a:noFill/>
                    </a:lnTlToBr>
                    <a:lnBlToTr>
                      <a:noFill/>
                    </a:lnBlToTr>
                    <a:solidFill>
                      <a:srgbClr val="003300"/>
                    </a:solidFill>
                  </a:tcPr>
                </a:tc>
                <a:tc>
                  <a:txBody>
                    <a:bodyPr/>
                    <a:lstStyle/>
                    <a:p>
                      <a:pPr marL="0" marR="0" lvl="0" indent="0" algn="ctr" defTabSz="457200" rtl="0" eaLnBrk="1" fontAlgn="base" latinLnBrk="0" hangingPunct="1">
                        <a:lnSpc>
                          <a:spcPct val="150000"/>
                        </a:lnSpc>
                        <a:spcBef>
                          <a:spcPct val="0"/>
                        </a:spcBef>
                        <a:spcAft>
                          <a:spcPts val="600"/>
                        </a:spcAft>
                        <a:buClrTx/>
                        <a:buSzPct val="100000"/>
                        <a:buFontTx/>
                        <a:buNone/>
                        <a:tabLst/>
                      </a:pPr>
                      <a:r>
                        <a:rPr kumimoji="0" lang="en-US" sz="1700" b="1" i="0" u="none" strike="noStrike" cap="none" normalizeH="0" baseline="0">
                          <a:ln>
                            <a:noFill/>
                          </a:ln>
                          <a:solidFill>
                            <a:srgbClr val="FFFFFF"/>
                          </a:solidFill>
                          <a:effectLst/>
                          <a:latin typeface="Trebuchet MS" pitchFamily="34" charset="0"/>
                          <a:ea typeface="Calibri" pitchFamily="34" charset="0"/>
                          <a:cs typeface="Calibri" pitchFamily="34" charset="0"/>
                        </a:rPr>
                        <a:t>2015</a:t>
                      </a:r>
                    </a:p>
                  </a:txBody>
                  <a:tcPr marL="68580" marR="68580" marT="0" marB="0" anchor="ctr" horzOverflow="overflow">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lnTlToBr>
                      <a:noFill/>
                    </a:lnTlToBr>
                    <a:lnBlToTr>
                      <a:noFill/>
                    </a:lnBlToTr>
                    <a:solidFill>
                      <a:srgbClr val="003300"/>
                    </a:solidFill>
                  </a:tcPr>
                </a:tc>
                <a:tc>
                  <a:txBody>
                    <a:bodyPr/>
                    <a:lstStyle/>
                    <a:p>
                      <a:pPr marL="0" marR="0" lvl="0" indent="0" algn="ctr" defTabSz="457200" rtl="0" eaLnBrk="1" fontAlgn="base" latinLnBrk="0" hangingPunct="1">
                        <a:lnSpc>
                          <a:spcPct val="150000"/>
                        </a:lnSpc>
                        <a:spcBef>
                          <a:spcPct val="0"/>
                        </a:spcBef>
                        <a:spcAft>
                          <a:spcPts val="600"/>
                        </a:spcAft>
                        <a:buClrTx/>
                        <a:buSzPct val="100000"/>
                        <a:buFontTx/>
                        <a:buNone/>
                        <a:tabLst/>
                      </a:pPr>
                      <a:r>
                        <a:rPr kumimoji="0" lang="en-US" sz="1700" b="1" i="0" u="none" strike="noStrike" cap="none" normalizeH="0" baseline="0">
                          <a:ln>
                            <a:noFill/>
                          </a:ln>
                          <a:solidFill>
                            <a:srgbClr val="FFFFFF"/>
                          </a:solidFill>
                          <a:effectLst/>
                          <a:latin typeface="Trebuchet MS" pitchFamily="34" charset="0"/>
                          <a:ea typeface="Calibri" pitchFamily="34" charset="0"/>
                          <a:cs typeface="Calibri" pitchFamily="34" charset="0"/>
                        </a:rPr>
                        <a:t>2016</a:t>
                      </a:r>
                    </a:p>
                  </a:txBody>
                  <a:tcPr marL="68580" marR="68580" marT="0" marB="0" anchor="ctr" horzOverflow="overflow">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lnTlToBr>
                      <a:noFill/>
                    </a:lnTlToBr>
                    <a:lnBlToTr>
                      <a:noFill/>
                    </a:lnBlToTr>
                    <a:solidFill>
                      <a:srgbClr val="003300"/>
                    </a:solidFill>
                  </a:tcPr>
                </a:tc>
                <a:tc>
                  <a:txBody>
                    <a:bodyPr/>
                    <a:lstStyle/>
                    <a:p>
                      <a:pPr marL="0" marR="0" lvl="0" indent="0" algn="ctr" defTabSz="457200" rtl="0" eaLnBrk="1" fontAlgn="base" latinLnBrk="0" hangingPunct="1">
                        <a:lnSpc>
                          <a:spcPct val="150000"/>
                        </a:lnSpc>
                        <a:spcBef>
                          <a:spcPct val="0"/>
                        </a:spcBef>
                        <a:spcAft>
                          <a:spcPts val="600"/>
                        </a:spcAft>
                        <a:buClrTx/>
                        <a:buSzPct val="100000"/>
                        <a:buFontTx/>
                        <a:buNone/>
                        <a:tabLst/>
                      </a:pPr>
                      <a:r>
                        <a:rPr kumimoji="0" lang="en-US" sz="1700" b="1" i="0" u="none" strike="noStrike" cap="none" normalizeH="0" baseline="0">
                          <a:ln>
                            <a:noFill/>
                          </a:ln>
                          <a:solidFill>
                            <a:srgbClr val="FFFFFF"/>
                          </a:solidFill>
                          <a:effectLst/>
                          <a:latin typeface="Trebuchet MS" pitchFamily="34" charset="0"/>
                          <a:ea typeface="Calibri" pitchFamily="34" charset="0"/>
                          <a:cs typeface="Calibri" pitchFamily="34" charset="0"/>
                        </a:rPr>
                        <a:t>2017</a:t>
                      </a:r>
                    </a:p>
                  </a:txBody>
                  <a:tcPr marL="68580" marR="68580" marT="0" marB="0" anchor="ctr" horzOverflow="overflow">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lnTlToBr>
                      <a:noFill/>
                    </a:lnTlToBr>
                    <a:lnBlToTr>
                      <a:noFill/>
                    </a:lnBlToTr>
                    <a:solidFill>
                      <a:srgbClr val="003300"/>
                    </a:solidFill>
                  </a:tcPr>
                </a:tc>
                <a:tc>
                  <a:txBody>
                    <a:bodyPr/>
                    <a:lstStyle/>
                    <a:p>
                      <a:pPr marL="0" marR="0" lvl="0" indent="0" algn="ctr" defTabSz="457200" rtl="0" eaLnBrk="1" fontAlgn="base" latinLnBrk="0" hangingPunct="1">
                        <a:lnSpc>
                          <a:spcPct val="150000"/>
                        </a:lnSpc>
                        <a:spcBef>
                          <a:spcPct val="0"/>
                        </a:spcBef>
                        <a:spcAft>
                          <a:spcPts val="600"/>
                        </a:spcAft>
                        <a:buClrTx/>
                        <a:buSzPct val="100000"/>
                        <a:buFontTx/>
                        <a:buNone/>
                        <a:tabLst/>
                      </a:pPr>
                      <a:r>
                        <a:rPr kumimoji="0" lang="en-US" sz="1700" b="1" i="0" u="none" strike="noStrike" cap="none" normalizeH="0" baseline="0">
                          <a:ln>
                            <a:noFill/>
                          </a:ln>
                          <a:solidFill>
                            <a:srgbClr val="FFFFFF"/>
                          </a:solidFill>
                          <a:effectLst/>
                          <a:latin typeface="Trebuchet MS" pitchFamily="34" charset="0"/>
                          <a:ea typeface="Calibri" pitchFamily="34" charset="0"/>
                          <a:cs typeface="Calibri" pitchFamily="34" charset="0"/>
                        </a:rPr>
                        <a:t>2018</a:t>
                      </a:r>
                    </a:p>
                  </a:txBody>
                  <a:tcPr marL="68580" marR="68580" marT="0" marB="0" anchor="ctr" horzOverflow="overflow">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lnTlToBr>
                      <a:noFill/>
                    </a:lnTlToBr>
                    <a:lnBlToTr>
                      <a:noFill/>
                    </a:lnBlToTr>
                    <a:solidFill>
                      <a:srgbClr val="003300"/>
                    </a:solidFill>
                  </a:tcPr>
                </a:tc>
                <a:extLst>
                  <a:ext uri="{0D108BD9-81ED-4DB2-BD59-A6C34878D82A}">
                    <a16:rowId xmlns:a16="http://schemas.microsoft.com/office/drawing/2014/main" val="10000"/>
                  </a:ext>
                </a:extLst>
              </a:tr>
              <a:tr h="777081">
                <a:tc>
                  <a:txBody>
                    <a:bodyPr/>
                    <a:lstStyle/>
                    <a:p>
                      <a:pPr marL="0" marR="0" lvl="0" indent="0" algn="l" defTabSz="457200" rtl="0" eaLnBrk="1" fontAlgn="base" latinLnBrk="0" hangingPunct="1">
                        <a:lnSpc>
                          <a:spcPct val="150000"/>
                        </a:lnSpc>
                        <a:spcBef>
                          <a:spcPts val="600"/>
                        </a:spcBef>
                        <a:spcAft>
                          <a:spcPts val="1200"/>
                        </a:spcAft>
                        <a:buClrTx/>
                        <a:buSzPct val="100000"/>
                        <a:buFontTx/>
                        <a:buNone/>
                        <a:tabLst/>
                      </a:pPr>
                      <a:r>
                        <a:rPr kumimoji="0" lang="en-US" sz="1700" b="1" i="0" u="none" strike="noStrike" cap="none" normalizeH="0" baseline="0">
                          <a:ln>
                            <a:noFill/>
                          </a:ln>
                          <a:solidFill>
                            <a:srgbClr val="000000"/>
                          </a:solidFill>
                          <a:effectLst/>
                          <a:latin typeface="Trebuchet MS" pitchFamily="34" charset="0"/>
                        </a:rPr>
                        <a:t>1.</a:t>
                      </a:r>
                    </a:p>
                  </a:txBody>
                  <a:tcPr marL="68580" marR="68580" marT="0" marB="0" horzOverflow="overflow">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lnTlToBr>
                      <a:noFill/>
                    </a:lnTlToBr>
                    <a:lnBlToTr>
                      <a:noFill/>
                    </a:lnBlToTr>
                    <a:solidFill>
                      <a:srgbClr val="EFF3EA"/>
                    </a:solidFill>
                  </a:tcPr>
                </a:tc>
                <a:tc>
                  <a:txBody>
                    <a:bodyPr/>
                    <a:lstStyle/>
                    <a:p>
                      <a:pPr marL="0" marR="0" lvl="0" indent="0" algn="just" defTabSz="457200" rtl="0" eaLnBrk="1" fontAlgn="base" latinLnBrk="0" hangingPunct="1">
                        <a:lnSpc>
                          <a:spcPct val="100000"/>
                        </a:lnSpc>
                        <a:spcBef>
                          <a:spcPts val="600"/>
                        </a:spcBef>
                        <a:spcAft>
                          <a:spcPts val="1200"/>
                        </a:spcAft>
                        <a:buClrTx/>
                        <a:buSzPct val="100000"/>
                        <a:buFontTx/>
                        <a:buNone/>
                        <a:tabLst/>
                      </a:pPr>
                      <a:r>
                        <a:rPr kumimoji="0" lang="en-US" sz="1700" b="0" i="0" u="none" strike="noStrike" cap="none" normalizeH="0" baseline="0">
                          <a:ln>
                            <a:noFill/>
                          </a:ln>
                          <a:solidFill>
                            <a:srgbClr val="000000"/>
                          </a:solidFill>
                          <a:effectLst/>
                          <a:latin typeface="Trebuchet MS" pitchFamily="34" charset="0"/>
                        </a:rPr>
                        <a:t>The number of Russia's federal entities engaged in implementation of initiative budgeting practices, </a:t>
                      </a:r>
                      <a:r>
                        <a:rPr kumimoji="0" lang="en-US" sz="1700" b="0" i="1" u="none" strike="noStrike" cap="none" normalizeH="0" baseline="0">
                          <a:ln>
                            <a:noFill/>
                          </a:ln>
                          <a:solidFill>
                            <a:srgbClr val="000000"/>
                          </a:solidFill>
                          <a:effectLst/>
                          <a:latin typeface="Trebuchet MS" pitchFamily="34" charset="0"/>
                        </a:rPr>
                        <a:t>units</a:t>
                      </a:r>
                    </a:p>
                  </a:txBody>
                  <a:tcPr marL="68580" marR="68580" marT="0" marB="0" horzOverflow="overflow">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lnTlToBr>
                      <a:noFill/>
                    </a:lnTlToBr>
                    <a:lnBlToTr>
                      <a:noFill/>
                    </a:lnBlToTr>
                    <a:solidFill>
                      <a:srgbClr val="EFF3EA"/>
                    </a:solidFill>
                  </a:tcPr>
                </a:tc>
                <a:tc>
                  <a:txBody>
                    <a:bodyPr/>
                    <a:lstStyle/>
                    <a:p>
                      <a:pPr marL="0" marR="0" lvl="0" indent="0" algn="ctr" defTabSz="457200" rtl="0" eaLnBrk="1" fontAlgn="base" latinLnBrk="0" hangingPunct="1">
                        <a:lnSpc>
                          <a:spcPct val="150000"/>
                        </a:lnSpc>
                        <a:spcBef>
                          <a:spcPts val="600"/>
                        </a:spcBef>
                        <a:spcAft>
                          <a:spcPts val="1200"/>
                        </a:spcAft>
                        <a:buClrTx/>
                        <a:buSzPct val="100000"/>
                        <a:buFontTx/>
                        <a:buNone/>
                        <a:tabLst/>
                      </a:pPr>
                      <a:r>
                        <a:rPr kumimoji="0" lang="en-US" sz="1700" b="1" i="0" u="none" strike="noStrike" cap="none" normalizeH="0" baseline="0">
                          <a:ln>
                            <a:noFill/>
                          </a:ln>
                          <a:solidFill>
                            <a:srgbClr val="077A3E"/>
                          </a:solidFill>
                          <a:effectLst/>
                          <a:latin typeface="Trebuchet MS" pitchFamily="34" charset="0"/>
                        </a:rPr>
                        <a:t>7</a:t>
                      </a:r>
                    </a:p>
                  </a:txBody>
                  <a:tcPr marL="68580" marR="68580" marT="0" marB="0" anchor="ctr" horzOverflow="overflow">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lnTlToBr>
                      <a:noFill/>
                    </a:lnTlToBr>
                    <a:lnBlToTr>
                      <a:noFill/>
                    </a:lnBlToTr>
                    <a:solidFill>
                      <a:srgbClr val="EFF3EA"/>
                    </a:solidFill>
                  </a:tcPr>
                </a:tc>
                <a:tc>
                  <a:txBody>
                    <a:bodyPr/>
                    <a:lstStyle/>
                    <a:p>
                      <a:pPr marL="0" marR="0" lvl="0" indent="0" algn="ctr" defTabSz="457200" rtl="0" eaLnBrk="1" fontAlgn="base" latinLnBrk="0" hangingPunct="1">
                        <a:lnSpc>
                          <a:spcPct val="150000"/>
                        </a:lnSpc>
                        <a:spcBef>
                          <a:spcPts val="600"/>
                        </a:spcBef>
                        <a:spcAft>
                          <a:spcPts val="1200"/>
                        </a:spcAft>
                        <a:buClrTx/>
                        <a:buSzPct val="100000"/>
                        <a:buFontTx/>
                        <a:buNone/>
                        <a:tabLst/>
                      </a:pPr>
                      <a:r>
                        <a:rPr kumimoji="0" lang="en-US" sz="1700" b="1" i="0" u="none" strike="noStrike" cap="none" normalizeH="0" baseline="0">
                          <a:ln>
                            <a:noFill/>
                          </a:ln>
                          <a:solidFill>
                            <a:srgbClr val="077A3E"/>
                          </a:solidFill>
                          <a:effectLst/>
                          <a:latin typeface="Trebuchet MS" pitchFamily="34" charset="0"/>
                        </a:rPr>
                        <a:t>16</a:t>
                      </a:r>
                    </a:p>
                  </a:txBody>
                  <a:tcPr marL="68580" marR="68580" marT="0" marB="0" anchor="ctr" horzOverflow="overflow">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lnTlToBr>
                      <a:noFill/>
                    </a:lnTlToBr>
                    <a:lnBlToTr>
                      <a:noFill/>
                    </a:lnBlToTr>
                    <a:solidFill>
                      <a:srgbClr val="EFF3EA"/>
                    </a:solidFill>
                  </a:tcPr>
                </a:tc>
                <a:tc>
                  <a:txBody>
                    <a:bodyPr/>
                    <a:lstStyle/>
                    <a:p>
                      <a:pPr marL="0" marR="0" lvl="0" indent="0" algn="ctr" defTabSz="457200" rtl="0" eaLnBrk="1" fontAlgn="base" latinLnBrk="0" hangingPunct="1">
                        <a:lnSpc>
                          <a:spcPct val="150000"/>
                        </a:lnSpc>
                        <a:spcBef>
                          <a:spcPts val="600"/>
                        </a:spcBef>
                        <a:spcAft>
                          <a:spcPts val="1200"/>
                        </a:spcAft>
                        <a:buClrTx/>
                        <a:buSzPct val="100000"/>
                        <a:buFontTx/>
                        <a:buNone/>
                        <a:tabLst/>
                      </a:pPr>
                      <a:r>
                        <a:rPr kumimoji="0" lang="en-US" sz="1700" b="1" i="0" u="none" strike="noStrike" cap="none" normalizeH="0" baseline="0">
                          <a:ln>
                            <a:noFill/>
                          </a:ln>
                          <a:solidFill>
                            <a:srgbClr val="077A3E"/>
                          </a:solidFill>
                          <a:effectLst/>
                          <a:latin typeface="Trebuchet MS" pitchFamily="34" charset="0"/>
                        </a:rPr>
                        <a:t>47</a:t>
                      </a:r>
                    </a:p>
                  </a:txBody>
                  <a:tcPr marL="68580" marR="68580" marT="0" marB="0" anchor="ctr" horzOverflow="overflow">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lnTlToBr>
                      <a:noFill/>
                    </a:lnTlToBr>
                    <a:lnBlToTr>
                      <a:noFill/>
                    </a:lnBlToTr>
                    <a:solidFill>
                      <a:srgbClr val="EFF3EA"/>
                    </a:solidFill>
                  </a:tcPr>
                </a:tc>
                <a:tc>
                  <a:txBody>
                    <a:bodyPr/>
                    <a:lstStyle/>
                    <a:p>
                      <a:pPr marL="0" marR="0" lvl="0" indent="0" algn="ctr" defTabSz="457200" rtl="0" eaLnBrk="1" fontAlgn="base" latinLnBrk="0" hangingPunct="1">
                        <a:lnSpc>
                          <a:spcPct val="150000"/>
                        </a:lnSpc>
                        <a:spcBef>
                          <a:spcPts val="600"/>
                        </a:spcBef>
                        <a:spcAft>
                          <a:spcPts val="1200"/>
                        </a:spcAft>
                        <a:buClrTx/>
                        <a:buSzPct val="100000"/>
                        <a:buFontTx/>
                        <a:buNone/>
                        <a:tabLst/>
                      </a:pPr>
                      <a:r>
                        <a:rPr kumimoji="0" lang="en-US" sz="1700" b="1" i="0" u="none" strike="noStrike" cap="none" normalizeH="0" baseline="0">
                          <a:ln>
                            <a:noFill/>
                          </a:ln>
                          <a:solidFill>
                            <a:srgbClr val="077A3E"/>
                          </a:solidFill>
                          <a:effectLst/>
                          <a:latin typeface="Trebuchet MS" pitchFamily="34" charset="0"/>
                        </a:rPr>
                        <a:t>68</a:t>
                      </a:r>
                    </a:p>
                  </a:txBody>
                  <a:tcPr marL="51435" marR="51435" marT="0" marB="0" anchor="ctr" horzOverflow="overflow">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lnTlToBr>
                      <a:noFill/>
                    </a:lnTlToBr>
                    <a:lnBlToTr>
                      <a:noFill/>
                    </a:lnBlToTr>
                    <a:solidFill>
                      <a:srgbClr val="EFF3EA"/>
                    </a:solidFill>
                  </a:tcPr>
                </a:tc>
                <a:extLst>
                  <a:ext uri="{0D108BD9-81ED-4DB2-BD59-A6C34878D82A}">
                    <a16:rowId xmlns:a16="http://schemas.microsoft.com/office/drawing/2014/main" val="10001"/>
                  </a:ext>
                </a:extLst>
              </a:tr>
              <a:tr h="607682">
                <a:tc>
                  <a:txBody>
                    <a:bodyPr/>
                    <a:lstStyle/>
                    <a:p>
                      <a:pPr marL="0" marR="0" lvl="0" indent="0" algn="l" defTabSz="457200" rtl="0" eaLnBrk="1" fontAlgn="base" latinLnBrk="0" hangingPunct="1">
                        <a:lnSpc>
                          <a:spcPct val="150000"/>
                        </a:lnSpc>
                        <a:spcBef>
                          <a:spcPts val="600"/>
                        </a:spcBef>
                        <a:spcAft>
                          <a:spcPts val="1200"/>
                        </a:spcAft>
                        <a:buClrTx/>
                        <a:buSzPct val="100000"/>
                        <a:buFontTx/>
                        <a:buNone/>
                        <a:tabLst/>
                      </a:pPr>
                      <a:r>
                        <a:rPr kumimoji="0" lang="en-US" sz="1700" b="1" i="0" u="none" strike="noStrike" cap="none" normalizeH="0" baseline="0">
                          <a:ln>
                            <a:noFill/>
                          </a:ln>
                          <a:solidFill>
                            <a:srgbClr val="000000"/>
                          </a:solidFill>
                          <a:effectLst/>
                          <a:latin typeface="Trebuchet MS" pitchFamily="34" charset="0"/>
                        </a:rPr>
                        <a:t>2.</a:t>
                      </a:r>
                    </a:p>
                  </a:txBody>
                  <a:tcPr marL="68580" marR="68580" marT="0" marB="0" horzOverflow="overflow">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457200" rtl="0" eaLnBrk="1" fontAlgn="base" latinLnBrk="0" hangingPunct="1">
                        <a:lnSpc>
                          <a:spcPct val="100000"/>
                        </a:lnSpc>
                        <a:spcBef>
                          <a:spcPts val="600"/>
                        </a:spcBef>
                        <a:spcAft>
                          <a:spcPts val="1200"/>
                        </a:spcAft>
                        <a:buClrTx/>
                        <a:buSzPct val="100000"/>
                        <a:buFontTx/>
                        <a:buNone/>
                        <a:tabLst/>
                      </a:pPr>
                      <a:r>
                        <a:rPr kumimoji="0" lang="en-US" sz="1700" b="0" i="0" u="none" strike="noStrike" cap="none" normalizeH="0" baseline="0">
                          <a:ln>
                            <a:noFill/>
                          </a:ln>
                          <a:solidFill>
                            <a:srgbClr val="000000"/>
                          </a:solidFill>
                          <a:effectLst/>
                          <a:latin typeface="Trebuchet MS" pitchFamily="34" charset="0"/>
                        </a:rPr>
                        <a:t>Amounts of regional subsidies for implementation of PB programs, </a:t>
                      </a:r>
                      <a:r>
                        <a:rPr kumimoji="0" lang="en-US" sz="1700" b="0" i="1" u="none" strike="noStrike" cap="none" normalizeH="0" baseline="0">
                          <a:ln>
                            <a:noFill/>
                          </a:ln>
                          <a:solidFill>
                            <a:srgbClr val="000000"/>
                          </a:solidFill>
                          <a:effectLst/>
                          <a:latin typeface="Trebuchet MS" pitchFamily="34" charset="0"/>
                        </a:rPr>
                        <a:t>bil. rubles</a:t>
                      </a:r>
                    </a:p>
                  </a:txBody>
                  <a:tcPr marL="68580" marR="68580" marT="0" marB="0" horzOverflow="overflow">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50000"/>
                        </a:lnSpc>
                        <a:spcBef>
                          <a:spcPts val="600"/>
                        </a:spcBef>
                        <a:spcAft>
                          <a:spcPts val="1200"/>
                        </a:spcAft>
                        <a:buClrTx/>
                        <a:buSzPct val="100000"/>
                        <a:buFontTx/>
                        <a:buNone/>
                        <a:tabLst/>
                      </a:pPr>
                      <a:r>
                        <a:rPr kumimoji="0" lang="en-US" sz="1700" b="0" i="0" u="none" strike="noStrike" cap="none" normalizeH="0" baseline="0">
                          <a:ln>
                            <a:noFill/>
                          </a:ln>
                          <a:solidFill>
                            <a:srgbClr val="000000"/>
                          </a:solidFill>
                          <a:effectLst/>
                          <a:latin typeface="Trebuchet MS" pitchFamily="34" charset="0"/>
                          <a:ea typeface="Calibri" pitchFamily="34" charset="0"/>
                          <a:cs typeface="Calibri" pitchFamily="34" charset="0"/>
                        </a:rPr>
                        <a:t>1.4</a:t>
                      </a:r>
                    </a:p>
                  </a:txBody>
                  <a:tcPr marL="68580" marR="68580" marT="0" marB="0" anchor="ctr" horzOverflow="overflow">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50000"/>
                        </a:lnSpc>
                        <a:spcBef>
                          <a:spcPts val="600"/>
                        </a:spcBef>
                        <a:spcAft>
                          <a:spcPts val="1200"/>
                        </a:spcAft>
                        <a:buClrTx/>
                        <a:buSzPct val="100000"/>
                        <a:buFontTx/>
                        <a:buNone/>
                        <a:tabLst/>
                      </a:pPr>
                      <a:r>
                        <a:rPr kumimoji="0" lang="en-US" sz="1700" b="0" i="0" u="none" strike="noStrike" cap="none" normalizeH="0" baseline="0">
                          <a:ln>
                            <a:noFill/>
                          </a:ln>
                          <a:solidFill>
                            <a:srgbClr val="000000"/>
                          </a:solidFill>
                          <a:effectLst/>
                          <a:latin typeface="Trebuchet MS" pitchFamily="34" charset="0"/>
                          <a:ea typeface="Calibri" pitchFamily="34" charset="0"/>
                          <a:cs typeface="Calibri" pitchFamily="34" charset="0"/>
                        </a:rPr>
                        <a:t>5.1</a:t>
                      </a:r>
                    </a:p>
                  </a:txBody>
                  <a:tcPr marL="68580" marR="68580" marT="0" marB="0" anchor="ctr" horzOverflow="overflow">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50000"/>
                        </a:lnSpc>
                        <a:spcBef>
                          <a:spcPts val="600"/>
                        </a:spcBef>
                        <a:spcAft>
                          <a:spcPts val="1200"/>
                        </a:spcAft>
                        <a:buClrTx/>
                        <a:buSzPct val="100000"/>
                        <a:buFontTx/>
                        <a:buNone/>
                        <a:tabLst/>
                      </a:pPr>
                      <a:r>
                        <a:rPr kumimoji="0" lang="en-US" sz="1700" b="0" i="0" u="none" strike="noStrike" cap="none" normalizeH="0" baseline="0">
                          <a:ln>
                            <a:noFill/>
                          </a:ln>
                          <a:solidFill>
                            <a:srgbClr val="000000"/>
                          </a:solidFill>
                          <a:effectLst/>
                          <a:latin typeface="Trebuchet MS" pitchFamily="34" charset="0"/>
                        </a:rPr>
                        <a:t>7.7</a:t>
                      </a:r>
                    </a:p>
                  </a:txBody>
                  <a:tcPr marL="68580" marR="68580" marT="0" marB="0" anchor="ctr" horzOverflow="overflow">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50000"/>
                        </a:lnSpc>
                        <a:spcBef>
                          <a:spcPts val="600"/>
                        </a:spcBef>
                        <a:spcAft>
                          <a:spcPts val="1200"/>
                        </a:spcAft>
                        <a:buClrTx/>
                        <a:buSzPct val="100000"/>
                        <a:buFontTx/>
                        <a:buNone/>
                        <a:tabLst/>
                      </a:pPr>
                      <a:r>
                        <a:rPr kumimoji="0" lang="en-US" sz="1700" b="0" i="0" u="none" strike="noStrike" cap="none" normalizeH="0" baseline="0">
                          <a:ln>
                            <a:noFill/>
                          </a:ln>
                          <a:solidFill>
                            <a:srgbClr val="000000"/>
                          </a:solidFill>
                          <a:effectLst/>
                          <a:latin typeface="Trebuchet MS" pitchFamily="34" charset="0"/>
                        </a:rPr>
                        <a:t>10.5</a:t>
                      </a:r>
                    </a:p>
                  </a:txBody>
                  <a:tcPr marL="51435" marR="51435" marT="0" marB="0" anchor="ctr" horzOverflow="overflow">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399968">
                <a:tc>
                  <a:txBody>
                    <a:bodyPr/>
                    <a:lstStyle/>
                    <a:p>
                      <a:pPr marL="0" marR="0" lvl="0" indent="0" algn="l" defTabSz="457200" rtl="0" eaLnBrk="1" fontAlgn="base" latinLnBrk="0" hangingPunct="1">
                        <a:lnSpc>
                          <a:spcPct val="150000"/>
                        </a:lnSpc>
                        <a:spcBef>
                          <a:spcPts val="600"/>
                        </a:spcBef>
                        <a:spcAft>
                          <a:spcPts val="1200"/>
                        </a:spcAft>
                        <a:buClrTx/>
                        <a:buSzPct val="100000"/>
                        <a:buFontTx/>
                        <a:buNone/>
                        <a:tabLst/>
                      </a:pPr>
                      <a:r>
                        <a:rPr kumimoji="0" lang="en-US" sz="1700" b="1" i="0" u="none" strike="noStrike" cap="none" normalizeH="0" baseline="0">
                          <a:ln>
                            <a:noFill/>
                          </a:ln>
                          <a:solidFill>
                            <a:srgbClr val="000000"/>
                          </a:solidFill>
                          <a:effectLst/>
                          <a:latin typeface="Trebuchet MS" pitchFamily="34" charset="0"/>
                        </a:rPr>
                        <a:t>3.</a:t>
                      </a:r>
                    </a:p>
                  </a:txBody>
                  <a:tcPr marL="68580" marR="68580" marT="0" marB="0" horzOverflow="overflow">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lnTlToBr>
                      <a:noFill/>
                    </a:lnTlToBr>
                    <a:lnBlToTr>
                      <a:noFill/>
                    </a:lnBlToTr>
                    <a:solidFill>
                      <a:srgbClr val="EFF3EA"/>
                    </a:solidFill>
                  </a:tcPr>
                </a:tc>
                <a:tc>
                  <a:txBody>
                    <a:bodyPr/>
                    <a:lstStyle/>
                    <a:p>
                      <a:pPr marL="0" marR="0" lvl="0" indent="0" algn="just" defTabSz="457200" rtl="0" eaLnBrk="1" fontAlgn="base" latinLnBrk="0" hangingPunct="1">
                        <a:lnSpc>
                          <a:spcPct val="100000"/>
                        </a:lnSpc>
                        <a:spcBef>
                          <a:spcPts val="600"/>
                        </a:spcBef>
                        <a:spcAft>
                          <a:spcPts val="1200"/>
                        </a:spcAft>
                        <a:buClrTx/>
                        <a:buSzPct val="100000"/>
                        <a:buFontTx/>
                        <a:buNone/>
                        <a:tabLst/>
                      </a:pPr>
                      <a:r>
                        <a:rPr kumimoji="0" lang="en-US" sz="1700" b="0" i="0" u="none" strike="noStrike" cap="none" normalizeH="0" baseline="0" dirty="0">
                          <a:ln>
                            <a:noFill/>
                          </a:ln>
                          <a:solidFill>
                            <a:srgbClr val="000000"/>
                          </a:solidFill>
                          <a:effectLst/>
                          <a:latin typeface="Trebuchet MS" pitchFamily="34" charset="0"/>
                          <a:ea typeface="Calibri" pitchFamily="34" charset="0"/>
                          <a:cs typeface="Times New Roman" pitchFamily="18" charset="0"/>
                        </a:rPr>
                        <a:t>Federal budget expenditure volume, </a:t>
                      </a:r>
                      <a:r>
                        <a:rPr kumimoji="0" lang="en-US" sz="1700" b="0" i="1" u="none" strike="noStrike" cap="none" normalizeH="0" baseline="0" dirty="0" err="1">
                          <a:ln>
                            <a:noFill/>
                          </a:ln>
                          <a:solidFill>
                            <a:srgbClr val="000000"/>
                          </a:solidFill>
                          <a:effectLst/>
                          <a:latin typeface="Trebuchet MS" pitchFamily="34" charset="0"/>
                          <a:ea typeface="Calibri" pitchFamily="34" charset="0"/>
                          <a:cs typeface="Times New Roman" pitchFamily="18" charset="0"/>
                        </a:rPr>
                        <a:t>bil</a:t>
                      </a:r>
                      <a:r>
                        <a:rPr kumimoji="0" lang="en-US" sz="1700" b="0" i="1" u="none" strike="noStrike" cap="none" normalizeH="0" baseline="0" dirty="0">
                          <a:ln>
                            <a:noFill/>
                          </a:ln>
                          <a:solidFill>
                            <a:srgbClr val="000000"/>
                          </a:solidFill>
                          <a:effectLst/>
                          <a:latin typeface="Trebuchet MS" pitchFamily="34" charset="0"/>
                          <a:ea typeface="Calibri" pitchFamily="34" charset="0"/>
                          <a:cs typeface="Times New Roman" pitchFamily="18" charset="0"/>
                        </a:rPr>
                        <a:t>. rubles</a:t>
                      </a:r>
                      <a:r>
                        <a:rPr kumimoji="0" lang="en-US" sz="1700" b="0" i="0" u="none" strike="noStrike" cap="none" normalizeH="0" baseline="0" dirty="0">
                          <a:ln>
                            <a:noFill/>
                          </a:ln>
                          <a:solidFill>
                            <a:srgbClr val="000000"/>
                          </a:solidFill>
                          <a:effectLst/>
                          <a:latin typeface="Trebuchet MS" pitchFamily="34" charset="0"/>
                          <a:ea typeface="Calibri" pitchFamily="34" charset="0"/>
                          <a:cs typeface="Times New Roman" pitchFamily="18" charset="0"/>
                        </a:rPr>
                        <a:t>** </a:t>
                      </a:r>
                    </a:p>
                  </a:txBody>
                  <a:tcPr marL="68580" marR="68580" marT="0" marB="0" horzOverflow="overflow">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lnTlToBr>
                      <a:noFill/>
                    </a:lnTlToBr>
                    <a:lnBlToTr>
                      <a:noFill/>
                    </a:lnBlToTr>
                    <a:solidFill>
                      <a:srgbClr val="EFF3EA"/>
                    </a:solidFill>
                  </a:tcPr>
                </a:tc>
                <a:tc>
                  <a:txBody>
                    <a:bodyPr/>
                    <a:lstStyle/>
                    <a:p>
                      <a:pPr marL="0" marR="0" lvl="0" indent="0" algn="ctr" defTabSz="457200" rtl="0" eaLnBrk="1" fontAlgn="base" latinLnBrk="0" hangingPunct="1">
                        <a:lnSpc>
                          <a:spcPct val="150000"/>
                        </a:lnSpc>
                        <a:spcBef>
                          <a:spcPts val="600"/>
                        </a:spcBef>
                        <a:spcAft>
                          <a:spcPts val="1200"/>
                        </a:spcAft>
                        <a:buClrTx/>
                        <a:buSzPct val="100000"/>
                        <a:buFontTx/>
                        <a:buNone/>
                        <a:tabLst/>
                      </a:pPr>
                      <a:r>
                        <a:rPr kumimoji="0" lang="en-US" sz="1700" b="0" i="0" u="none" strike="noStrike" cap="none" normalizeH="0" baseline="0">
                          <a:ln>
                            <a:noFill/>
                          </a:ln>
                          <a:solidFill>
                            <a:srgbClr val="000000"/>
                          </a:solidFill>
                          <a:effectLst/>
                          <a:latin typeface="Trebuchet MS" pitchFamily="34" charset="0"/>
                          <a:ea typeface="Calibri" pitchFamily="34" charset="0"/>
                          <a:cs typeface="Times New Roman" pitchFamily="18" charset="0"/>
                        </a:rPr>
                        <a:t>-</a:t>
                      </a:r>
                    </a:p>
                  </a:txBody>
                  <a:tcPr marL="68580" marR="68580" marT="0" marB="0" anchor="ctr" horzOverflow="overflow">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lnTlToBr>
                      <a:noFill/>
                    </a:lnTlToBr>
                    <a:lnBlToTr>
                      <a:noFill/>
                    </a:lnBlToTr>
                    <a:solidFill>
                      <a:srgbClr val="EFF3EA"/>
                    </a:solidFill>
                  </a:tcPr>
                </a:tc>
                <a:tc>
                  <a:txBody>
                    <a:bodyPr/>
                    <a:lstStyle/>
                    <a:p>
                      <a:pPr marL="0" marR="0" lvl="0" indent="0" algn="ctr" defTabSz="457200" rtl="0" eaLnBrk="1" fontAlgn="base" latinLnBrk="0" hangingPunct="1">
                        <a:lnSpc>
                          <a:spcPct val="150000"/>
                        </a:lnSpc>
                        <a:spcBef>
                          <a:spcPts val="600"/>
                        </a:spcBef>
                        <a:spcAft>
                          <a:spcPts val="1200"/>
                        </a:spcAft>
                        <a:buClrTx/>
                        <a:buSzPct val="100000"/>
                        <a:buFontTx/>
                        <a:buNone/>
                        <a:tabLst/>
                      </a:pPr>
                      <a:r>
                        <a:rPr kumimoji="0" lang="en-US" sz="1700" b="0" i="0" u="none" strike="noStrike" cap="none" normalizeH="0" baseline="0">
                          <a:ln>
                            <a:noFill/>
                          </a:ln>
                          <a:solidFill>
                            <a:srgbClr val="000000"/>
                          </a:solidFill>
                          <a:effectLst/>
                          <a:latin typeface="Trebuchet MS" pitchFamily="34" charset="0"/>
                          <a:ea typeface="Calibri" pitchFamily="34" charset="0"/>
                          <a:cs typeface="Times New Roman" pitchFamily="18" charset="0"/>
                        </a:rPr>
                        <a:t>-</a:t>
                      </a:r>
                    </a:p>
                  </a:txBody>
                  <a:tcPr marL="68580" marR="68580" marT="0" marB="0" anchor="ctr" horzOverflow="overflow">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lnTlToBr>
                      <a:noFill/>
                    </a:lnTlToBr>
                    <a:lnBlToTr>
                      <a:noFill/>
                    </a:lnBlToTr>
                    <a:solidFill>
                      <a:srgbClr val="EFF3EA"/>
                    </a:solidFill>
                  </a:tcPr>
                </a:tc>
                <a:tc>
                  <a:txBody>
                    <a:bodyPr/>
                    <a:lstStyle/>
                    <a:p>
                      <a:pPr marL="0" marR="0" lvl="0" indent="0" algn="ctr" defTabSz="457200" rtl="0" eaLnBrk="1" fontAlgn="base" latinLnBrk="0" hangingPunct="1">
                        <a:lnSpc>
                          <a:spcPct val="150000"/>
                        </a:lnSpc>
                        <a:spcBef>
                          <a:spcPts val="600"/>
                        </a:spcBef>
                        <a:spcAft>
                          <a:spcPts val="1200"/>
                        </a:spcAft>
                        <a:buClrTx/>
                        <a:buSzPct val="100000"/>
                        <a:buFontTx/>
                        <a:buNone/>
                        <a:tabLst/>
                      </a:pPr>
                      <a:r>
                        <a:rPr kumimoji="0" lang="en-US" sz="1700" b="0" i="0" u="none" strike="noStrike" cap="none" normalizeH="0" baseline="0">
                          <a:ln>
                            <a:noFill/>
                          </a:ln>
                          <a:solidFill>
                            <a:srgbClr val="000000"/>
                          </a:solidFill>
                          <a:effectLst/>
                          <a:latin typeface="Trebuchet MS" pitchFamily="34" charset="0"/>
                        </a:rPr>
                        <a:t>3.8</a:t>
                      </a:r>
                    </a:p>
                  </a:txBody>
                  <a:tcPr marL="68580" marR="68580" marT="0" marB="0" anchor="ctr" horzOverflow="overflow">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lnTlToBr>
                      <a:noFill/>
                    </a:lnTlToBr>
                    <a:lnBlToTr>
                      <a:noFill/>
                    </a:lnBlToTr>
                    <a:solidFill>
                      <a:srgbClr val="EFF3EA"/>
                    </a:solidFill>
                  </a:tcPr>
                </a:tc>
                <a:tc>
                  <a:txBody>
                    <a:bodyPr/>
                    <a:lstStyle/>
                    <a:p>
                      <a:pPr marL="0" marR="0" lvl="0" indent="0" algn="ctr" defTabSz="457200" rtl="0" eaLnBrk="1" fontAlgn="base" latinLnBrk="0" hangingPunct="1">
                        <a:lnSpc>
                          <a:spcPct val="150000"/>
                        </a:lnSpc>
                        <a:spcBef>
                          <a:spcPts val="600"/>
                        </a:spcBef>
                        <a:spcAft>
                          <a:spcPts val="1200"/>
                        </a:spcAft>
                        <a:buClrTx/>
                        <a:buSzPct val="100000"/>
                        <a:buFontTx/>
                        <a:buNone/>
                        <a:tabLst/>
                      </a:pPr>
                      <a:r>
                        <a:rPr kumimoji="0" lang="en-US" sz="1700" b="0" i="0" u="none" strike="noStrike" cap="none" normalizeH="0" baseline="0">
                          <a:ln>
                            <a:noFill/>
                          </a:ln>
                          <a:solidFill>
                            <a:srgbClr val="000000"/>
                          </a:solidFill>
                          <a:effectLst/>
                          <a:latin typeface="Trebuchet MS" pitchFamily="34" charset="0"/>
                        </a:rPr>
                        <a:t>3.9</a:t>
                      </a:r>
                    </a:p>
                  </a:txBody>
                  <a:tcPr marL="51435" marR="51435" marT="0" marB="0" anchor="ctr" horzOverflow="overflow">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lnTlToBr>
                      <a:noFill/>
                    </a:lnTlToBr>
                    <a:lnBlToTr>
                      <a:noFill/>
                    </a:lnBlToTr>
                    <a:solidFill>
                      <a:srgbClr val="EFF3EA"/>
                    </a:solidFill>
                  </a:tcPr>
                </a:tc>
                <a:extLst>
                  <a:ext uri="{0D108BD9-81ED-4DB2-BD59-A6C34878D82A}">
                    <a16:rowId xmlns:a16="http://schemas.microsoft.com/office/drawing/2014/main" val="10003"/>
                  </a:ext>
                </a:extLst>
              </a:tr>
              <a:tr h="528530">
                <a:tc>
                  <a:txBody>
                    <a:bodyPr/>
                    <a:lstStyle/>
                    <a:p>
                      <a:pPr marL="0" marR="0" lvl="0" indent="0" algn="l" defTabSz="457200" rtl="0" eaLnBrk="1" fontAlgn="base" latinLnBrk="0" hangingPunct="1">
                        <a:lnSpc>
                          <a:spcPct val="150000"/>
                        </a:lnSpc>
                        <a:spcBef>
                          <a:spcPts val="600"/>
                        </a:spcBef>
                        <a:spcAft>
                          <a:spcPts val="1200"/>
                        </a:spcAft>
                        <a:buClrTx/>
                        <a:buSzPct val="100000"/>
                        <a:buFontTx/>
                        <a:buNone/>
                        <a:tabLst/>
                      </a:pPr>
                      <a:r>
                        <a:rPr kumimoji="0" lang="en-US" sz="1700" b="1" i="0" u="none" strike="noStrike" cap="none" normalizeH="0" baseline="0">
                          <a:ln>
                            <a:noFill/>
                          </a:ln>
                          <a:solidFill>
                            <a:srgbClr val="000000"/>
                          </a:solidFill>
                          <a:effectLst/>
                          <a:latin typeface="Trebuchet MS" pitchFamily="34" charset="0"/>
                        </a:rPr>
                        <a:t>4.</a:t>
                      </a:r>
                    </a:p>
                  </a:txBody>
                  <a:tcPr marL="68580" marR="68580" marT="0" marB="0" horzOverflow="overflow">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457200" rtl="0" eaLnBrk="1" fontAlgn="base" latinLnBrk="0" hangingPunct="1">
                        <a:lnSpc>
                          <a:spcPct val="100000"/>
                        </a:lnSpc>
                        <a:spcBef>
                          <a:spcPts val="600"/>
                        </a:spcBef>
                        <a:spcAft>
                          <a:spcPts val="1200"/>
                        </a:spcAft>
                        <a:buClrTx/>
                        <a:buSzPct val="100000"/>
                        <a:buFontTx/>
                        <a:buNone/>
                        <a:tabLst/>
                      </a:pPr>
                      <a:r>
                        <a:rPr kumimoji="0" lang="en-US" sz="1700" b="0" i="0" u="none" strike="noStrike" cap="none" normalizeH="0" baseline="0">
                          <a:ln>
                            <a:noFill/>
                          </a:ln>
                          <a:solidFill>
                            <a:srgbClr val="000000"/>
                          </a:solidFill>
                          <a:effectLst/>
                          <a:latin typeface="Trebuchet MS" pitchFamily="34" charset="0"/>
                        </a:rPr>
                        <a:t>Со-financing by the community and business, </a:t>
                      </a:r>
                      <a:r>
                        <a:rPr kumimoji="0" lang="en-US" sz="1700" b="0" i="1" u="none" strike="noStrike" cap="none" normalizeH="0" baseline="0">
                          <a:ln>
                            <a:noFill/>
                          </a:ln>
                          <a:solidFill>
                            <a:srgbClr val="000000"/>
                          </a:solidFill>
                          <a:effectLst/>
                          <a:latin typeface="Trebuchet MS" pitchFamily="34" charset="0"/>
                        </a:rPr>
                        <a:t>bil. rubles</a:t>
                      </a:r>
                    </a:p>
                  </a:txBody>
                  <a:tcPr marL="68580" marR="68580" marT="0" marB="0" horzOverflow="overflow">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50000"/>
                        </a:lnSpc>
                        <a:spcBef>
                          <a:spcPts val="600"/>
                        </a:spcBef>
                        <a:spcAft>
                          <a:spcPts val="1200"/>
                        </a:spcAft>
                        <a:buClrTx/>
                        <a:buSzPct val="100000"/>
                        <a:buFontTx/>
                        <a:buNone/>
                        <a:tabLst/>
                      </a:pPr>
                      <a:r>
                        <a:rPr kumimoji="0" lang="en-US" sz="1700" b="0" i="0" u="none" strike="noStrike" cap="none" normalizeH="0" baseline="0">
                          <a:ln>
                            <a:noFill/>
                          </a:ln>
                          <a:solidFill>
                            <a:srgbClr val="000000"/>
                          </a:solidFill>
                          <a:effectLst/>
                          <a:latin typeface="Trebuchet MS" pitchFamily="34" charset="0"/>
                          <a:ea typeface="Calibri" pitchFamily="34" charset="0"/>
                          <a:cs typeface="Calibri" pitchFamily="34" charset="0"/>
                        </a:rPr>
                        <a:t>0.4</a:t>
                      </a:r>
                    </a:p>
                  </a:txBody>
                  <a:tcPr marL="68580" marR="68580" marT="0" marB="0" anchor="ctr" horzOverflow="overflow">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50000"/>
                        </a:lnSpc>
                        <a:spcBef>
                          <a:spcPts val="600"/>
                        </a:spcBef>
                        <a:spcAft>
                          <a:spcPts val="1200"/>
                        </a:spcAft>
                        <a:buClrTx/>
                        <a:buSzPct val="100000"/>
                        <a:buFontTx/>
                        <a:buNone/>
                        <a:tabLst/>
                      </a:pPr>
                      <a:r>
                        <a:rPr kumimoji="0" lang="en-US" sz="1700" b="0" i="0" u="none" strike="noStrike" cap="none" normalizeH="0" baseline="0">
                          <a:ln>
                            <a:noFill/>
                          </a:ln>
                          <a:solidFill>
                            <a:srgbClr val="000000"/>
                          </a:solidFill>
                          <a:effectLst/>
                          <a:latin typeface="Trebuchet MS" pitchFamily="34" charset="0"/>
                          <a:ea typeface="Calibri" pitchFamily="34" charset="0"/>
                          <a:cs typeface="Calibri" pitchFamily="34" charset="0"/>
                        </a:rPr>
                        <a:t>0.7</a:t>
                      </a:r>
                    </a:p>
                  </a:txBody>
                  <a:tcPr marL="68580" marR="68580" marT="0" marB="0" anchor="ctr" horzOverflow="overflow">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50000"/>
                        </a:lnSpc>
                        <a:spcBef>
                          <a:spcPts val="600"/>
                        </a:spcBef>
                        <a:spcAft>
                          <a:spcPts val="1200"/>
                        </a:spcAft>
                        <a:buClrTx/>
                        <a:buSzPct val="100000"/>
                        <a:buFontTx/>
                        <a:buNone/>
                        <a:tabLst/>
                      </a:pPr>
                      <a:r>
                        <a:rPr kumimoji="0" lang="en-US" sz="1700" b="0" i="0" u="none" strike="noStrike" cap="none" normalizeH="0" baseline="0">
                          <a:ln>
                            <a:noFill/>
                          </a:ln>
                          <a:solidFill>
                            <a:srgbClr val="000000"/>
                          </a:solidFill>
                          <a:effectLst/>
                          <a:latin typeface="Trebuchet MS" pitchFamily="34" charset="0"/>
                        </a:rPr>
                        <a:t>1.1</a:t>
                      </a:r>
                    </a:p>
                  </a:txBody>
                  <a:tcPr marL="68580" marR="68580" marT="0" marB="0" anchor="ctr" horzOverflow="overflow">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50000"/>
                        </a:lnSpc>
                        <a:spcBef>
                          <a:spcPts val="600"/>
                        </a:spcBef>
                        <a:spcAft>
                          <a:spcPts val="1200"/>
                        </a:spcAft>
                        <a:buClrTx/>
                        <a:buSzPct val="100000"/>
                        <a:buFontTx/>
                        <a:buNone/>
                        <a:tabLst/>
                      </a:pPr>
                      <a:r>
                        <a:rPr kumimoji="0" lang="en-US" sz="1700" b="0" i="0" u="none" strike="noStrike" cap="none" normalizeH="0" baseline="0">
                          <a:ln>
                            <a:noFill/>
                          </a:ln>
                          <a:solidFill>
                            <a:srgbClr val="000000"/>
                          </a:solidFill>
                          <a:effectLst/>
                          <a:latin typeface="Trebuchet MS" pitchFamily="34" charset="0"/>
                        </a:rPr>
                        <a:t>1.8</a:t>
                      </a:r>
                    </a:p>
                  </a:txBody>
                  <a:tcPr marL="51435" marR="51435" marT="0" marB="0" anchor="ctr" horzOverflow="overflow">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415840">
                <a:tc>
                  <a:txBody>
                    <a:bodyPr/>
                    <a:lstStyle/>
                    <a:p>
                      <a:pPr marL="0" marR="0" lvl="0" indent="0" algn="l" defTabSz="457200" rtl="0" eaLnBrk="1" fontAlgn="base" latinLnBrk="0" hangingPunct="1">
                        <a:lnSpc>
                          <a:spcPct val="150000"/>
                        </a:lnSpc>
                        <a:spcBef>
                          <a:spcPts val="600"/>
                        </a:spcBef>
                        <a:spcAft>
                          <a:spcPts val="1200"/>
                        </a:spcAft>
                        <a:buClrTx/>
                        <a:buSzPct val="100000"/>
                        <a:buFontTx/>
                        <a:buNone/>
                        <a:tabLst/>
                      </a:pPr>
                      <a:r>
                        <a:rPr kumimoji="0" lang="en-US" sz="1700" b="1" i="0" u="none" strike="noStrike" cap="none" normalizeH="0" baseline="0">
                          <a:ln>
                            <a:noFill/>
                          </a:ln>
                          <a:solidFill>
                            <a:srgbClr val="000000"/>
                          </a:solidFill>
                          <a:effectLst/>
                          <a:latin typeface="Trebuchet MS" pitchFamily="34" charset="0"/>
                        </a:rPr>
                        <a:t>5.</a:t>
                      </a:r>
                    </a:p>
                  </a:txBody>
                  <a:tcPr marL="68580" marR="68580" marT="0" marB="0" horzOverflow="overflow">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lnTlToBr>
                      <a:noFill/>
                    </a:lnTlToBr>
                    <a:lnBlToTr>
                      <a:noFill/>
                    </a:lnBlToTr>
                    <a:solidFill>
                      <a:srgbClr val="EFF3EA"/>
                    </a:solidFill>
                  </a:tcPr>
                </a:tc>
                <a:tc>
                  <a:txBody>
                    <a:bodyPr/>
                    <a:lstStyle/>
                    <a:p>
                      <a:pPr marL="0" marR="0" lvl="0" indent="0" algn="just" defTabSz="457200" rtl="0" eaLnBrk="1" fontAlgn="base" latinLnBrk="0" hangingPunct="1">
                        <a:lnSpc>
                          <a:spcPct val="150000"/>
                        </a:lnSpc>
                        <a:spcBef>
                          <a:spcPts val="600"/>
                        </a:spcBef>
                        <a:spcAft>
                          <a:spcPts val="1200"/>
                        </a:spcAft>
                        <a:buClrTx/>
                        <a:buSzPct val="100000"/>
                        <a:buFontTx/>
                        <a:buNone/>
                        <a:tabLst/>
                      </a:pPr>
                      <a:r>
                        <a:rPr kumimoji="0" lang="en-US" sz="1700" b="0" i="0" u="none" strike="noStrike" cap="none" normalizeH="0" baseline="0">
                          <a:ln>
                            <a:noFill/>
                          </a:ln>
                          <a:solidFill>
                            <a:srgbClr val="000000"/>
                          </a:solidFill>
                          <a:effectLst/>
                          <a:latin typeface="Trebuchet MS" pitchFamily="34" charset="0"/>
                        </a:rPr>
                        <a:t>Total project amount, </a:t>
                      </a:r>
                      <a:r>
                        <a:rPr kumimoji="0" lang="en-US" sz="1700" b="0" i="1" u="none" strike="noStrike" cap="none" normalizeH="0" baseline="0">
                          <a:ln>
                            <a:noFill/>
                          </a:ln>
                          <a:solidFill>
                            <a:srgbClr val="000000"/>
                          </a:solidFill>
                          <a:effectLst/>
                          <a:latin typeface="Trebuchet MS" pitchFamily="34" charset="0"/>
                        </a:rPr>
                        <a:t>bil. rubles</a:t>
                      </a:r>
                    </a:p>
                  </a:txBody>
                  <a:tcPr marL="68580" marR="68580" marT="0" marB="0" horzOverflow="overflow">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lnTlToBr>
                      <a:noFill/>
                    </a:lnTlToBr>
                    <a:lnBlToTr>
                      <a:noFill/>
                    </a:lnBlToTr>
                    <a:solidFill>
                      <a:srgbClr val="EFF3EA"/>
                    </a:solidFill>
                  </a:tcPr>
                </a:tc>
                <a:tc>
                  <a:txBody>
                    <a:bodyPr/>
                    <a:lstStyle/>
                    <a:p>
                      <a:pPr marL="0" marR="0" lvl="0" indent="0" algn="ctr" defTabSz="457200" rtl="0" eaLnBrk="1" fontAlgn="base" latinLnBrk="0" hangingPunct="1">
                        <a:lnSpc>
                          <a:spcPct val="150000"/>
                        </a:lnSpc>
                        <a:spcBef>
                          <a:spcPts val="600"/>
                        </a:spcBef>
                        <a:spcAft>
                          <a:spcPts val="1200"/>
                        </a:spcAft>
                        <a:buClrTx/>
                        <a:buSzPct val="100000"/>
                        <a:buFontTx/>
                        <a:buNone/>
                        <a:tabLst/>
                      </a:pPr>
                      <a:r>
                        <a:rPr kumimoji="0" lang="en-US" sz="1700" b="0" i="0" u="none" strike="noStrike" cap="none" normalizeH="0" baseline="0">
                          <a:ln>
                            <a:noFill/>
                          </a:ln>
                          <a:solidFill>
                            <a:srgbClr val="000000"/>
                          </a:solidFill>
                          <a:effectLst/>
                          <a:latin typeface="Trebuchet MS" pitchFamily="34" charset="0"/>
                          <a:ea typeface="Calibri" pitchFamily="34" charset="0"/>
                          <a:cs typeface="Calibri" pitchFamily="34" charset="0"/>
                        </a:rPr>
                        <a:t>2.4</a:t>
                      </a:r>
                    </a:p>
                  </a:txBody>
                  <a:tcPr marL="68580" marR="68580" marT="0" marB="0" anchor="ctr" horzOverflow="overflow">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lnTlToBr>
                      <a:noFill/>
                    </a:lnTlToBr>
                    <a:lnBlToTr>
                      <a:noFill/>
                    </a:lnBlToTr>
                    <a:solidFill>
                      <a:srgbClr val="EFF3EA"/>
                    </a:solidFill>
                  </a:tcPr>
                </a:tc>
                <a:tc>
                  <a:txBody>
                    <a:bodyPr/>
                    <a:lstStyle/>
                    <a:p>
                      <a:pPr marL="0" marR="0" lvl="0" indent="0" algn="ctr" defTabSz="457200" rtl="0" eaLnBrk="1" fontAlgn="base" latinLnBrk="0" hangingPunct="1">
                        <a:lnSpc>
                          <a:spcPct val="150000"/>
                        </a:lnSpc>
                        <a:spcBef>
                          <a:spcPts val="600"/>
                        </a:spcBef>
                        <a:spcAft>
                          <a:spcPts val="1200"/>
                        </a:spcAft>
                        <a:buClrTx/>
                        <a:buSzPct val="100000"/>
                        <a:buFontTx/>
                        <a:buNone/>
                        <a:tabLst/>
                      </a:pPr>
                      <a:r>
                        <a:rPr kumimoji="0" lang="en-US" sz="1700" b="0" i="0" u="none" strike="noStrike" cap="none" normalizeH="0" baseline="0">
                          <a:ln>
                            <a:noFill/>
                          </a:ln>
                          <a:solidFill>
                            <a:srgbClr val="000000"/>
                          </a:solidFill>
                          <a:effectLst/>
                          <a:latin typeface="Trebuchet MS" pitchFamily="34" charset="0"/>
                          <a:ea typeface="Calibri" pitchFamily="34" charset="0"/>
                          <a:cs typeface="Calibri" pitchFamily="34" charset="0"/>
                        </a:rPr>
                        <a:t>7.0</a:t>
                      </a:r>
                    </a:p>
                  </a:txBody>
                  <a:tcPr marL="68580" marR="68580" marT="0" marB="0" anchor="ctr" horzOverflow="overflow">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lnTlToBr>
                      <a:noFill/>
                    </a:lnTlToBr>
                    <a:lnBlToTr>
                      <a:noFill/>
                    </a:lnBlToTr>
                    <a:solidFill>
                      <a:srgbClr val="EFF3EA"/>
                    </a:solidFill>
                  </a:tcPr>
                </a:tc>
                <a:tc>
                  <a:txBody>
                    <a:bodyPr/>
                    <a:lstStyle/>
                    <a:p>
                      <a:pPr marL="0" marR="0" lvl="0" indent="0" algn="ctr" defTabSz="457200" rtl="0" eaLnBrk="1" fontAlgn="base" latinLnBrk="0" hangingPunct="1">
                        <a:lnSpc>
                          <a:spcPct val="150000"/>
                        </a:lnSpc>
                        <a:spcBef>
                          <a:spcPts val="600"/>
                        </a:spcBef>
                        <a:spcAft>
                          <a:spcPts val="1200"/>
                        </a:spcAft>
                        <a:buClrTx/>
                        <a:buSzPct val="100000"/>
                        <a:buFontTx/>
                        <a:buNone/>
                        <a:tabLst/>
                      </a:pPr>
                      <a:r>
                        <a:rPr kumimoji="0" lang="en-US" sz="1700" b="0" i="0" u="none" strike="noStrike" cap="none" normalizeH="0" baseline="0">
                          <a:ln>
                            <a:noFill/>
                          </a:ln>
                          <a:solidFill>
                            <a:srgbClr val="000000"/>
                          </a:solidFill>
                          <a:effectLst/>
                          <a:latin typeface="Trebuchet MS" pitchFamily="34" charset="0"/>
                        </a:rPr>
                        <a:t>14.5</a:t>
                      </a:r>
                    </a:p>
                  </a:txBody>
                  <a:tcPr marL="68580" marR="68580" marT="0" marB="0" anchor="ctr" horzOverflow="overflow">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lnTlToBr>
                      <a:noFill/>
                    </a:lnTlToBr>
                    <a:lnBlToTr>
                      <a:noFill/>
                    </a:lnBlToTr>
                    <a:solidFill>
                      <a:srgbClr val="EFF3EA"/>
                    </a:solidFill>
                  </a:tcPr>
                </a:tc>
                <a:tc>
                  <a:txBody>
                    <a:bodyPr/>
                    <a:lstStyle/>
                    <a:p>
                      <a:pPr marL="0" marR="0" lvl="0" indent="0" algn="ctr" defTabSz="457200" rtl="0" eaLnBrk="1" fontAlgn="base" latinLnBrk="0" hangingPunct="1">
                        <a:lnSpc>
                          <a:spcPct val="150000"/>
                        </a:lnSpc>
                        <a:spcBef>
                          <a:spcPts val="600"/>
                        </a:spcBef>
                        <a:spcAft>
                          <a:spcPts val="1200"/>
                        </a:spcAft>
                        <a:buClrTx/>
                        <a:buSzPct val="100000"/>
                        <a:buFontTx/>
                        <a:buNone/>
                        <a:tabLst/>
                      </a:pPr>
                      <a:r>
                        <a:rPr kumimoji="0" lang="en-US" sz="1700" b="0" i="0" u="none" strike="noStrike" cap="none" normalizeH="0" baseline="0">
                          <a:ln>
                            <a:noFill/>
                          </a:ln>
                          <a:solidFill>
                            <a:srgbClr val="000000"/>
                          </a:solidFill>
                          <a:effectLst/>
                          <a:latin typeface="Trebuchet MS" pitchFamily="34" charset="0"/>
                        </a:rPr>
                        <a:t>19.3</a:t>
                      </a:r>
                    </a:p>
                  </a:txBody>
                  <a:tcPr marL="51435" marR="51435" marT="0" marB="0" anchor="ctr" horzOverflow="overflow">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lnTlToBr>
                      <a:noFill/>
                    </a:lnTlToBr>
                    <a:lnBlToTr>
                      <a:noFill/>
                    </a:lnBlToTr>
                    <a:solidFill>
                      <a:srgbClr val="EFF3EA"/>
                    </a:solidFill>
                  </a:tcPr>
                </a:tc>
                <a:extLst>
                  <a:ext uri="{0D108BD9-81ED-4DB2-BD59-A6C34878D82A}">
                    <a16:rowId xmlns:a16="http://schemas.microsoft.com/office/drawing/2014/main" val="10005"/>
                  </a:ext>
                </a:extLst>
              </a:tr>
              <a:tr h="461868">
                <a:tc>
                  <a:txBody>
                    <a:bodyPr/>
                    <a:lstStyle/>
                    <a:p>
                      <a:pPr marL="0" marR="0" lvl="0" indent="0" algn="l" defTabSz="457200" rtl="0" eaLnBrk="1" fontAlgn="base" latinLnBrk="0" hangingPunct="1">
                        <a:lnSpc>
                          <a:spcPct val="150000"/>
                        </a:lnSpc>
                        <a:spcBef>
                          <a:spcPts val="600"/>
                        </a:spcBef>
                        <a:spcAft>
                          <a:spcPts val="1200"/>
                        </a:spcAft>
                        <a:buClrTx/>
                        <a:buSzPct val="100000"/>
                        <a:buFontTx/>
                        <a:buNone/>
                        <a:tabLst/>
                      </a:pPr>
                      <a:r>
                        <a:rPr kumimoji="0" lang="en-US" sz="1700" b="1" i="0" u="none" strike="noStrike" cap="none" normalizeH="0" baseline="0">
                          <a:ln>
                            <a:noFill/>
                          </a:ln>
                          <a:solidFill>
                            <a:srgbClr val="000000"/>
                          </a:solidFill>
                          <a:effectLst/>
                          <a:latin typeface="Trebuchet MS" pitchFamily="34" charset="0"/>
                        </a:rPr>
                        <a:t>6.</a:t>
                      </a:r>
                    </a:p>
                  </a:txBody>
                  <a:tcPr marL="68580" marR="68580" marT="0" marB="0" horzOverflow="overflow">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457200" rtl="0" eaLnBrk="1" fontAlgn="base" latinLnBrk="0" hangingPunct="1">
                        <a:lnSpc>
                          <a:spcPct val="150000"/>
                        </a:lnSpc>
                        <a:spcBef>
                          <a:spcPts val="600"/>
                        </a:spcBef>
                        <a:spcAft>
                          <a:spcPts val="1200"/>
                        </a:spcAft>
                        <a:buClrTx/>
                        <a:buSzPct val="100000"/>
                        <a:buFontTx/>
                        <a:buNone/>
                        <a:tabLst/>
                      </a:pPr>
                      <a:r>
                        <a:rPr kumimoji="0" lang="en-US" sz="1700" b="0" i="0" u="none" strike="noStrike" cap="none" normalizeH="0" baseline="0">
                          <a:ln>
                            <a:noFill/>
                          </a:ln>
                          <a:solidFill>
                            <a:srgbClr val="000000"/>
                          </a:solidFill>
                          <a:effectLst/>
                          <a:latin typeface="Trebuchet MS" pitchFamily="34" charset="0"/>
                        </a:rPr>
                        <a:t>Number of implemented projects, </a:t>
                      </a:r>
                      <a:r>
                        <a:rPr kumimoji="0" lang="en-US" sz="1700" b="0" i="1" u="none" strike="noStrike" cap="none" normalizeH="0" baseline="0">
                          <a:ln>
                            <a:noFill/>
                          </a:ln>
                          <a:solidFill>
                            <a:srgbClr val="000000"/>
                          </a:solidFill>
                          <a:effectLst/>
                          <a:latin typeface="Trebuchet MS" pitchFamily="34" charset="0"/>
                        </a:rPr>
                        <a:t>units</a:t>
                      </a:r>
                    </a:p>
                  </a:txBody>
                  <a:tcPr marL="68580" marR="68580" marT="0" marB="0" horzOverflow="overflow">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50000"/>
                        </a:lnSpc>
                        <a:spcBef>
                          <a:spcPts val="600"/>
                        </a:spcBef>
                        <a:spcAft>
                          <a:spcPts val="1200"/>
                        </a:spcAft>
                        <a:buClrTx/>
                        <a:buSzPct val="100000"/>
                        <a:buFontTx/>
                        <a:buNone/>
                        <a:tabLst/>
                      </a:pPr>
                      <a:r>
                        <a:rPr kumimoji="0" lang="en-US" sz="1700" b="0" i="0" u="none" strike="noStrike" cap="none" normalizeH="0" baseline="0">
                          <a:ln>
                            <a:noFill/>
                          </a:ln>
                          <a:solidFill>
                            <a:srgbClr val="000000"/>
                          </a:solidFill>
                          <a:effectLst/>
                          <a:latin typeface="Trebuchet MS" pitchFamily="34" charset="0"/>
                          <a:ea typeface="Calibri" pitchFamily="34" charset="0"/>
                          <a:cs typeface="Calibri" pitchFamily="34" charset="0"/>
                        </a:rPr>
                        <a:t>2,657</a:t>
                      </a:r>
                    </a:p>
                  </a:txBody>
                  <a:tcPr marL="68580" marR="68580" marT="0" marB="0" anchor="ctr" horzOverflow="overflow">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50000"/>
                        </a:lnSpc>
                        <a:spcBef>
                          <a:spcPts val="600"/>
                        </a:spcBef>
                        <a:spcAft>
                          <a:spcPts val="1200"/>
                        </a:spcAft>
                        <a:buClrTx/>
                        <a:buSzPct val="100000"/>
                        <a:buFontTx/>
                        <a:buNone/>
                        <a:tabLst/>
                      </a:pPr>
                      <a:r>
                        <a:rPr kumimoji="0" lang="en-US" sz="1700" b="0" i="0" u="none" strike="noStrike" cap="none" normalizeH="0" baseline="0">
                          <a:ln>
                            <a:noFill/>
                          </a:ln>
                          <a:solidFill>
                            <a:srgbClr val="000000"/>
                          </a:solidFill>
                          <a:effectLst/>
                          <a:latin typeface="Trebuchet MS" pitchFamily="34" charset="0"/>
                          <a:ea typeface="Calibri" pitchFamily="34" charset="0"/>
                          <a:cs typeface="Calibri" pitchFamily="34" charset="0"/>
                        </a:rPr>
                        <a:t>8,732</a:t>
                      </a:r>
                    </a:p>
                  </a:txBody>
                  <a:tcPr marL="68580" marR="68580" marT="0" marB="0" anchor="ctr" horzOverflow="overflow">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50000"/>
                        </a:lnSpc>
                        <a:spcBef>
                          <a:spcPts val="600"/>
                        </a:spcBef>
                        <a:spcAft>
                          <a:spcPts val="1200"/>
                        </a:spcAft>
                        <a:buClrTx/>
                        <a:buSzPct val="100000"/>
                        <a:buFontTx/>
                        <a:buNone/>
                        <a:tabLst/>
                      </a:pPr>
                      <a:r>
                        <a:rPr kumimoji="0" lang="en-US" sz="1700" b="0" i="0" u="none" strike="noStrike" cap="none" normalizeH="0" baseline="0">
                          <a:ln>
                            <a:noFill/>
                          </a:ln>
                          <a:solidFill>
                            <a:srgbClr val="000000"/>
                          </a:solidFill>
                          <a:effectLst/>
                          <a:latin typeface="Trebuchet MS" pitchFamily="34" charset="0"/>
                        </a:rPr>
                        <a:t>15,942</a:t>
                      </a:r>
                    </a:p>
                  </a:txBody>
                  <a:tcPr marL="68580" marR="68580" marT="0" marB="0" anchor="ctr" horzOverflow="overflow">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50000"/>
                        </a:lnSpc>
                        <a:spcBef>
                          <a:spcPts val="600"/>
                        </a:spcBef>
                        <a:spcAft>
                          <a:spcPts val="1200"/>
                        </a:spcAft>
                        <a:buClrTx/>
                        <a:buSzPct val="100000"/>
                        <a:buFontTx/>
                        <a:buNone/>
                        <a:tabLst/>
                      </a:pPr>
                      <a:r>
                        <a:rPr kumimoji="0" lang="en-US" sz="1700" b="0" i="0" u="none" strike="noStrike" cap="none" normalizeH="0" baseline="0">
                          <a:ln>
                            <a:noFill/>
                          </a:ln>
                          <a:solidFill>
                            <a:srgbClr val="000000"/>
                          </a:solidFill>
                          <a:effectLst/>
                          <a:latin typeface="Trebuchet MS" pitchFamily="34" charset="0"/>
                        </a:rPr>
                        <a:t>18,725</a:t>
                      </a:r>
                    </a:p>
                  </a:txBody>
                  <a:tcPr marL="51435" marR="51435" marT="0" marB="0" anchor="ctr" horzOverflow="overflow">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bl>
          </a:graphicData>
        </a:graphic>
      </p:graphicFrame>
      <p:sp>
        <p:nvSpPr>
          <p:cNvPr id="35902" name="Прямоугольник 9">
            <a:extLst>
              <a:ext uri="{FF2B5EF4-FFF2-40B4-BE49-F238E27FC236}">
                <a16:creationId xmlns:a16="http://schemas.microsoft.com/office/drawing/2014/main" id="{874CB209-6E0B-42C5-8C9D-D1D2237E9D9C}"/>
              </a:ext>
            </a:extLst>
          </p:cNvPr>
          <p:cNvSpPr>
            <a:spLocks noChangeArrowheads="1"/>
          </p:cNvSpPr>
          <p:nvPr/>
        </p:nvSpPr>
        <p:spPr bwMode="auto">
          <a:xfrm>
            <a:off x="247650" y="5162550"/>
            <a:ext cx="8561388" cy="124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buSzPct val="100000"/>
            </a:pPr>
            <a:r>
              <a:rPr lang="en-US" altLang="en-US" sz="1500">
                <a:solidFill>
                  <a:srgbClr val="000000"/>
                </a:solidFill>
                <a:latin typeface="Times New Roman" panose="02020603050405020304" pitchFamily="18" charset="0"/>
                <a:cs typeface="Calibri" panose="020F0502020204030204" pitchFamily="34" charset="0"/>
              </a:rPr>
              <a:t>* - data given based on findings following analysis of official responses of regional executive bodies to the request of MoF Russia on the experience of initiative budgeting for the corresponding period;</a:t>
            </a:r>
          </a:p>
          <a:p>
            <a:pPr algn="just" eaLnBrk="1" hangingPunct="1">
              <a:buSzPct val="100000"/>
            </a:pPr>
            <a:r>
              <a:rPr lang="en-US" altLang="en-US" sz="1500">
                <a:solidFill>
                  <a:srgbClr val="000000"/>
                </a:solidFill>
                <a:latin typeface="Times New Roman" panose="02020603050405020304" pitchFamily="18" charset="0"/>
                <a:cs typeface="Calibri" panose="020F0502020204030204" pitchFamily="34" charset="0"/>
              </a:rPr>
              <a:t>** - including funds of the priority project of the Russia's Ministry of Constructions "Creation of Comfortable Urban Environment" and Federal Targeted Program "Sustainable development of rural areas for 2014-2017 and until 2020" of the Russia's Ministry of Agriculture.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Номер слайда 1">
            <a:extLst>
              <a:ext uri="{FF2B5EF4-FFF2-40B4-BE49-F238E27FC236}">
                <a16:creationId xmlns:a16="http://schemas.microsoft.com/office/drawing/2014/main" id="{436C0203-3E54-4645-B8C6-C52A926D6256}"/>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SzPct val="100000"/>
            </a:pPr>
            <a:fld id="{7326DF52-B25A-4491-99F5-3895D80817D2}" type="slidenum">
              <a:rPr lang="en-US" altLang="en-US">
                <a:solidFill>
                  <a:srgbClr val="FFC000"/>
                </a:solidFill>
                <a:latin typeface="DINPro-Light"/>
                <a:cs typeface="DINPro-Light"/>
              </a:rPr>
              <a:pPr eaLnBrk="1" hangingPunct="1">
                <a:buSzPct val="100000"/>
              </a:pPr>
              <a:t>9</a:t>
            </a:fld>
            <a:endParaRPr lang="en-US" altLang="en-US">
              <a:solidFill>
                <a:srgbClr val="FFC000"/>
              </a:solidFill>
              <a:latin typeface="DINPro-Light"/>
              <a:cs typeface="DINPro-Light"/>
            </a:endParaRPr>
          </a:p>
        </p:txBody>
      </p:sp>
      <p:graphicFrame>
        <p:nvGraphicFramePr>
          <p:cNvPr id="5" name="Таблица 4">
            <a:extLst>
              <a:ext uri="{FF2B5EF4-FFF2-40B4-BE49-F238E27FC236}">
                <a16:creationId xmlns:a16="http://schemas.microsoft.com/office/drawing/2014/main" id="{992C9E3E-1E94-46D6-961B-2A69B89C1A5D}"/>
              </a:ext>
            </a:extLst>
          </p:cNvPr>
          <p:cNvGraphicFramePr>
            <a:graphicFrameLocks noGrp="1"/>
          </p:cNvGraphicFramePr>
          <p:nvPr/>
        </p:nvGraphicFramePr>
        <p:xfrm>
          <a:off x="0" y="839788"/>
          <a:ext cx="9144000" cy="5749926"/>
        </p:xfrm>
        <a:graphic>
          <a:graphicData uri="http://schemas.openxmlformats.org/drawingml/2006/table">
            <a:tbl>
              <a:tblPr/>
              <a:tblGrid>
                <a:gridCol w="957263">
                  <a:extLst>
                    <a:ext uri="{9D8B030D-6E8A-4147-A177-3AD203B41FA5}">
                      <a16:colId xmlns:a16="http://schemas.microsoft.com/office/drawing/2014/main" val="20000"/>
                    </a:ext>
                  </a:extLst>
                </a:gridCol>
                <a:gridCol w="2179637">
                  <a:extLst>
                    <a:ext uri="{9D8B030D-6E8A-4147-A177-3AD203B41FA5}">
                      <a16:colId xmlns:a16="http://schemas.microsoft.com/office/drawing/2014/main" val="20001"/>
                    </a:ext>
                  </a:extLst>
                </a:gridCol>
                <a:gridCol w="1393825">
                  <a:extLst>
                    <a:ext uri="{9D8B030D-6E8A-4147-A177-3AD203B41FA5}">
                      <a16:colId xmlns:a16="http://schemas.microsoft.com/office/drawing/2014/main" val="20002"/>
                    </a:ext>
                  </a:extLst>
                </a:gridCol>
                <a:gridCol w="1819275">
                  <a:extLst>
                    <a:ext uri="{9D8B030D-6E8A-4147-A177-3AD203B41FA5}">
                      <a16:colId xmlns:a16="http://schemas.microsoft.com/office/drawing/2014/main" val="20003"/>
                    </a:ext>
                  </a:extLst>
                </a:gridCol>
                <a:gridCol w="1276350">
                  <a:extLst>
                    <a:ext uri="{9D8B030D-6E8A-4147-A177-3AD203B41FA5}">
                      <a16:colId xmlns:a16="http://schemas.microsoft.com/office/drawing/2014/main" val="20004"/>
                    </a:ext>
                  </a:extLst>
                </a:gridCol>
                <a:gridCol w="1517650">
                  <a:extLst>
                    <a:ext uri="{9D8B030D-6E8A-4147-A177-3AD203B41FA5}">
                      <a16:colId xmlns:a16="http://schemas.microsoft.com/office/drawing/2014/main" val="20005"/>
                    </a:ext>
                  </a:extLst>
                </a:gridCol>
              </a:tblGrid>
              <a:tr h="594441">
                <a:tc>
                  <a:txBody>
                    <a:bodyPr/>
                    <a:lstStyle/>
                    <a:p>
                      <a:pPr marL="0" marR="0" lvl="0" indent="0" algn="ctr" defTabSz="457200" rtl="0" eaLnBrk="1" fontAlgn="base" latinLnBrk="0" hangingPunct="1">
                        <a:lnSpc>
                          <a:spcPct val="100000"/>
                        </a:lnSpc>
                        <a:spcBef>
                          <a:spcPct val="0"/>
                        </a:spcBef>
                        <a:spcAft>
                          <a:spcPct val="0"/>
                        </a:spcAft>
                        <a:buClrTx/>
                        <a:buSzPct val="100000"/>
                        <a:buFontTx/>
                        <a:buNone/>
                        <a:tabLst/>
                      </a:pPr>
                      <a:r>
                        <a:rPr kumimoji="0" lang="en-US" sz="1100" b="1" i="0" u="none" strike="noStrike" cap="none" normalizeH="0" baseline="0" dirty="0">
                          <a:ln>
                            <a:noFill/>
                          </a:ln>
                          <a:solidFill>
                            <a:srgbClr val="000000"/>
                          </a:solidFill>
                          <a:effectLst/>
                          <a:latin typeface="Calibri" pitchFamily="34" charset="0"/>
                        </a:rPr>
                        <a:t>Criterion</a:t>
                      </a:r>
                    </a:p>
                  </a:txBody>
                  <a:tcPr marT="45736" marB="45736" anchor="ctr" horzOverflow="overflow">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a:noFill/>
                    </a:lnTlToBr>
                    <a:lnBlToTr>
                      <a:noFill/>
                    </a:lnBlToTr>
                    <a:solidFill>
                      <a:srgbClr val="EFF3EA"/>
                    </a:solidFill>
                  </a:tcPr>
                </a:tc>
                <a:tc>
                  <a:txBody>
                    <a:bodyPr/>
                    <a:lstStyle/>
                    <a:p>
                      <a:pPr marL="0" marR="0" lvl="0" indent="0" algn="ctr" defTabSz="457200" rtl="0" eaLnBrk="1" fontAlgn="base" latinLnBrk="0" hangingPunct="1">
                        <a:lnSpc>
                          <a:spcPct val="100000"/>
                        </a:lnSpc>
                        <a:spcBef>
                          <a:spcPct val="0"/>
                        </a:spcBef>
                        <a:spcAft>
                          <a:spcPct val="0"/>
                        </a:spcAft>
                        <a:buClrTx/>
                        <a:buSzPct val="100000"/>
                        <a:buFontTx/>
                        <a:buNone/>
                        <a:tabLst/>
                      </a:pPr>
                      <a:r>
                        <a:rPr kumimoji="0" lang="en-US" sz="1100" b="1" i="0" u="none" strike="noStrike" cap="none" normalizeH="0" baseline="0">
                          <a:ln>
                            <a:noFill/>
                          </a:ln>
                          <a:solidFill>
                            <a:srgbClr val="000000"/>
                          </a:solidFill>
                          <a:effectLst/>
                          <a:latin typeface="Calibri" pitchFamily="34" charset="0"/>
                        </a:rPr>
                        <a:t>1. World Bank Local Initiative Support Program (LISP)</a:t>
                      </a:r>
                    </a:p>
                  </a:txBody>
                  <a:tcPr marT="45736" marB="45736" anchor="ctr" horzOverflow="overflow">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a:noFill/>
                    </a:lnTlToBr>
                    <a:lnBlToTr>
                      <a:noFill/>
                    </a:lnBlToTr>
                    <a:solidFill>
                      <a:srgbClr val="EFF3EA"/>
                    </a:solidFill>
                  </a:tcPr>
                </a:tc>
                <a:tc>
                  <a:txBody>
                    <a:bodyPr/>
                    <a:lstStyle/>
                    <a:p>
                      <a:pPr marL="0" marR="0" lvl="0" indent="0" algn="ctr" defTabSz="457200" rtl="0" eaLnBrk="1" fontAlgn="base" latinLnBrk="0" hangingPunct="1">
                        <a:lnSpc>
                          <a:spcPct val="100000"/>
                        </a:lnSpc>
                        <a:spcBef>
                          <a:spcPct val="0"/>
                        </a:spcBef>
                        <a:spcAft>
                          <a:spcPct val="0"/>
                        </a:spcAft>
                        <a:buClrTx/>
                        <a:buSzPct val="100000"/>
                        <a:buFontTx/>
                        <a:buNone/>
                        <a:tabLst/>
                      </a:pPr>
                      <a:r>
                        <a:rPr kumimoji="0" lang="en-US" sz="1100" b="1" i="0" u="none" strike="noStrike" cap="none" normalizeH="0" baseline="0">
                          <a:ln>
                            <a:noFill/>
                          </a:ln>
                          <a:solidFill>
                            <a:srgbClr val="000000"/>
                          </a:solidFill>
                          <a:effectLst/>
                          <a:latin typeface="Calibri" pitchFamily="34" charset="0"/>
                        </a:rPr>
                        <a:t>2. "People's Initiative"</a:t>
                      </a:r>
                    </a:p>
                    <a:p>
                      <a:pPr marL="0" marR="0" lvl="0" indent="0" algn="ctr" defTabSz="457200" rtl="0" eaLnBrk="1" fontAlgn="base" latinLnBrk="0" hangingPunct="1">
                        <a:lnSpc>
                          <a:spcPct val="100000"/>
                        </a:lnSpc>
                        <a:spcBef>
                          <a:spcPct val="0"/>
                        </a:spcBef>
                        <a:spcAft>
                          <a:spcPct val="0"/>
                        </a:spcAft>
                        <a:buClrTx/>
                        <a:buSzPct val="100000"/>
                        <a:buFontTx/>
                        <a:buNone/>
                        <a:tabLst/>
                      </a:pPr>
                      <a:r>
                        <a:rPr kumimoji="0" lang="en-US" sz="1100" b="1" i="0" u="none" strike="noStrike" cap="none" normalizeH="0" baseline="0">
                          <a:ln>
                            <a:noFill/>
                          </a:ln>
                          <a:solidFill>
                            <a:srgbClr val="000000"/>
                          </a:solidFill>
                          <a:effectLst/>
                          <a:latin typeface="Calibri" pitchFamily="34" charset="0"/>
                        </a:rPr>
                        <a:t> "People's Budget"</a:t>
                      </a:r>
                    </a:p>
                  </a:txBody>
                  <a:tcPr marL="0" marR="0" marT="45736" marB="45736" anchor="ctr" horzOverflow="overflow">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a:noFill/>
                    </a:lnTlToBr>
                    <a:lnBlToTr>
                      <a:noFill/>
                    </a:lnBlToTr>
                    <a:solidFill>
                      <a:srgbClr val="EFF3EA"/>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n-US" sz="1100" b="1" i="0" u="none" strike="noStrike" cap="none" normalizeH="0" baseline="0">
                          <a:ln>
                            <a:noFill/>
                          </a:ln>
                          <a:solidFill>
                            <a:srgbClr val="000000"/>
                          </a:solidFill>
                          <a:effectLst/>
                          <a:latin typeface="Calibri" pitchFamily="34" charset="0"/>
                        </a:rPr>
                        <a:t>3. Participatory Budgeting (PB)</a:t>
                      </a:r>
                    </a:p>
                  </a:txBody>
                  <a:tcPr marT="45736" marB="45736" anchor="ctr" horzOverflow="overflow">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a:noFill/>
                    </a:lnTlToBr>
                    <a:lnBlToTr>
                      <a:noFill/>
                    </a:lnBlToTr>
                    <a:solidFill>
                      <a:srgbClr val="EFF3EA"/>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n-US" sz="1100" b="1" i="0" u="none" strike="noStrike" cap="none" normalizeH="0" baseline="0">
                          <a:ln>
                            <a:noFill/>
                          </a:ln>
                          <a:solidFill>
                            <a:srgbClr val="000000"/>
                          </a:solidFill>
                          <a:effectLst/>
                          <a:latin typeface="Calibri" pitchFamily="34" charset="0"/>
                        </a:rPr>
                        <a:t>4. Youth Budget</a:t>
                      </a:r>
                    </a:p>
                  </a:txBody>
                  <a:tcPr marL="0" marR="0" marT="45736" marB="45736" anchor="ctr" horzOverflow="overflow">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a:noFill/>
                    </a:lnTlToBr>
                    <a:lnBlToTr>
                      <a:noFill/>
                    </a:lnBlToTr>
                    <a:solidFill>
                      <a:srgbClr val="EFF3EA"/>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n-US" sz="1100" b="1" i="0" u="none" strike="noStrike" cap="none" normalizeH="0" baseline="0">
                          <a:ln>
                            <a:noFill/>
                          </a:ln>
                          <a:solidFill>
                            <a:srgbClr val="000000"/>
                          </a:solidFill>
                          <a:effectLst/>
                          <a:latin typeface="Calibri" pitchFamily="34" charset="0"/>
                        </a:rPr>
                        <a:t>5. Citizen-led Territorial Development Program (PORT)</a:t>
                      </a:r>
                    </a:p>
                  </a:txBody>
                  <a:tcPr marL="0" marR="0" marT="45736" marB="45736" anchor="ctr" horzOverflow="overflow">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a:noFill/>
                    </a:lnTlToBr>
                    <a:lnBlToTr>
                      <a:noFill/>
                    </a:lnBlToTr>
                    <a:solidFill>
                      <a:srgbClr val="EFF3EA"/>
                    </a:solidFill>
                  </a:tcPr>
                </a:tc>
                <a:extLst>
                  <a:ext uri="{0D108BD9-81ED-4DB2-BD59-A6C34878D82A}">
                    <a16:rowId xmlns:a16="http://schemas.microsoft.com/office/drawing/2014/main" val="10000"/>
                  </a:ext>
                </a:extLst>
              </a:tr>
              <a:tr h="400090">
                <a:tc>
                  <a:txBody>
                    <a:bodyPr/>
                    <a:lstStyle/>
                    <a:p>
                      <a:pPr marL="0" marR="0" lvl="0" indent="0" algn="ctr" defTabSz="457200" rtl="0" eaLnBrk="1" fontAlgn="base" latinLnBrk="0" hangingPunct="1">
                        <a:lnSpc>
                          <a:spcPct val="100000"/>
                        </a:lnSpc>
                        <a:spcBef>
                          <a:spcPct val="0"/>
                        </a:spcBef>
                        <a:spcAft>
                          <a:spcPct val="0"/>
                        </a:spcAft>
                        <a:buClrTx/>
                        <a:buSzPct val="100000"/>
                        <a:buFontTx/>
                        <a:buNone/>
                        <a:tabLst/>
                      </a:pPr>
                      <a:r>
                        <a:rPr kumimoji="0" lang="en-US" sz="1100" b="0" i="0" u="none" strike="noStrike" cap="none" normalizeH="0" baseline="0">
                          <a:ln>
                            <a:noFill/>
                          </a:ln>
                          <a:solidFill>
                            <a:srgbClr val="000000"/>
                          </a:solidFill>
                          <a:effectLst/>
                          <a:latin typeface="Calibri" pitchFamily="34" charset="0"/>
                        </a:rPr>
                        <a:t>Launch  Year</a:t>
                      </a:r>
                    </a:p>
                  </a:txBody>
                  <a:tcPr marT="45736" marB="45736" anchor="ctr" horzOverflow="overflow">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a:noFill/>
                    </a:lnTlToBr>
                    <a:lnBlToTr>
                      <a:noFill/>
                    </a:lnBlToTr>
                    <a:solidFill>
                      <a:srgbClr val="DEE7D1"/>
                    </a:solidFill>
                  </a:tcPr>
                </a:tc>
                <a:tc>
                  <a:txBody>
                    <a:bodyPr/>
                    <a:lstStyle/>
                    <a:p>
                      <a:pPr marL="0" marR="0" lvl="0" indent="0" algn="ctr" defTabSz="457200" rtl="0" eaLnBrk="1" fontAlgn="base" latinLnBrk="0" hangingPunct="1">
                        <a:lnSpc>
                          <a:spcPct val="100000"/>
                        </a:lnSpc>
                        <a:spcBef>
                          <a:spcPct val="0"/>
                        </a:spcBef>
                        <a:spcAft>
                          <a:spcPct val="0"/>
                        </a:spcAft>
                        <a:buClrTx/>
                        <a:buSzPct val="100000"/>
                        <a:buFontTx/>
                        <a:buNone/>
                        <a:tabLst/>
                      </a:pPr>
                      <a:r>
                        <a:rPr kumimoji="0" lang="en-US" sz="1200" b="0" i="0" u="none" strike="noStrike" cap="none" normalizeH="0" baseline="0">
                          <a:ln>
                            <a:noFill/>
                          </a:ln>
                          <a:solidFill>
                            <a:srgbClr val="000000"/>
                          </a:solidFill>
                          <a:effectLst/>
                          <a:latin typeface="Calibri" pitchFamily="34" charset="0"/>
                        </a:rPr>
                        <a:t>2007</a:t>
                      </a:r>
                    </a:p>
                  </a:txBody>
                  <a:tcPr marT="45736" marB="45736" anchor="ctr" horzOverflow="overflow">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a:noFill/>
                    </a:lnTlToBr>
                    <a:lnBlToTr>
                      <a:noFill/>
                    </a:lnBlToTr>
                    <a:solidFill>
                      <a:srgbClr val="DEE7D1"/>
                    </a:solidFill>
                  </a:tcPr>
                </a:tc>
                <a:tc>
                  <a:txBody>
                    <a:bodyPr/>
                    <a:lstStyle/>
                    <a:p>
                      <a:pPr marL="0" marR="0" lvl="0" indent="0" algn="ctr" defTabSz="457200" rtl="0" eaLnBrk="1" fontAlgn="base" latinLnBrk="0" hangingPunct="1">
                        <a:lnSpc>
                          <a:spcPct val="100000"/>
                        </a:lnSpc>
                        <a:spcBef>
                          <a:spcPct val="0"/>
                        </a:spcBef>
                        <a:spcAft>
                          <a:spcPct val="0"/>
                        </a:spcAft>
                        <a:buClrTx/>
                        <a:buSzPct val="100000"/>
                        <a:buFontTx/>
                        <a:buNone/>
                        <a:tabLst/>
                      </a:pPr>
                      <a:r>
                        <a:rPr kumimoji="0" lang="en-US" sz="1200" b="0" i="0" u="none" strike="noStrike" cap="none" normalizeH="0" baseline="0">
                          <a:ln>
                            <a:noFill/>
                          </a:ln>
                          <a:solidFill>
                            <a:srgbClr val="000000"/>
                          </a:solidFill>
                          <a:effectLst/>
                          <a:latin typeface="Calibri" pitchFamily="34" charset="0"/>
                        </a:rPr>
                        <a:t>2011</a:t>
                      </a:r>
                    </a:p>
                  </a:txBody>
                  <a:tcPr marT="45736" marB="45736" anchor="ctr" horzOverflow="overflow">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a:noFill/>
                    </a:lnTlToBr>
                    <a:lnBlToTr>
                      <a:noFill/>
                    </a:lnBlToTr>
                    <a:solidFill>
                      <a:srgbClr val="DEE7D1"/>
                    </a:solidFill>
                  </a:tcPr>
                </a:tc>
                <a:tc>
                  <a:txBody>
                    <a:bodyPr/>
                    <a:lstStyle/>
                    <a:p>
                      <a:pPr marL="0" marR="0" lvl="0" indent="0" algn="ctr" defTabSz="457200" rtl="0" eaLnBrk="1" fontAlgn="base" latinLnBrk="0" hangingPunct="1">
                        <a:lnSpc>
                          <a:spcPct val="100000"/>
                        </a:lnSpc>
                        <a:spcBef>
                          <a:spcPct val="0"/>
                        </a:spcBef>
                        <a:spcAft>
                          <a:spcPct val="0"/>
                        </a:spcAft>
                        <a:buClrTx/>
                        <a:buSzPct val="100000"/>
                        <a:buFontTx/>
                        <a:buNone/>
                        <a:tabLst/>
                      </a:pPr>
                      <a:r>
                        <a:rPr kumimoji="0" lang="en-US" sz="1200" b="0" i="0" u="none" strike="noStrike" cap="none" normalizeH="0" baseline="0">
                          <a:ln>
                            <a:noFill/>
                          </a:ln>
                          <a:solidFill>
                            <a:srgbClr val="000000"/>
                          </a:solidFill>
                          <a:effectLst/>
                          <a:latin typeface="Calibri" pitchFamily="34" charset="0"/>
                        </a:rPr>
                        <a:t>2013</a:t>
                      </a:r>
                    </a:p>
                  </a:txBody>
                  <a:tcPr marT="45736" marB="45736" anchor="ctr" horzOverflow="overflow">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a:noFill/>
                    </a:lnTlToBr>
                    <a:lnBlToTr>
                      <a:noFill/>
                    </a:lnBlToTr>
                    <a:solidFill>
                      <a:srgbClr val="DEE7D1"/>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n-US" sz="1200" b="0" i="0" u="none" strike="noStrike" cap="none" normalizeH="0" baseline="0">
                          <a:ln>
                            <a:noFill/>
                          </a:ln>
                          <a:solidFill>
                            <a:srgbClr val="000000"/>
                          </a:solidFill>
                          <a:effectLst/>
                          <a:latin typeface="Calibri" pitchFamily="34" charset="0"/>
                        </a:rPr>
                        <a:t>2017</a:t>
                      </a:r>
                    </a:p>
                  </a:txBody>
                  <a:tcPr marT="45736" marB="45736" anchor="ctr" horzOverflow="overflow">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a:noFill/>
                    </a:lnTlToBr>
                    <a:lnBlToTr>
                      <a:noFill/>
                    </a:lnBlToTr>
                    <a:solidFill>
                      <a:srgbClr val="DEE7D1"/>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n-US" sz="1200" b="0" i="0" u="none" strike="noStrike" cap="none" normalizeH="0" baseline="0">
                          <a:ln>
                            <a:noFill/>
                          </a:ln>
                          <a:solidFill>
                            <a:srgbClr val="000000"/>
                          </a:solidFill>
                          <a:effectLst/>
                          <a:latin typeface="Calibri" pitchFamily="34" charset="0"/>
                        </a:rPr>
                        <a:t>2018</a:t>
                      </a:r>
                    </a:p>
                  </a:txBody>
                  <a:tcPr marT="45736" marB="45736" anchor="ctr" horzOverflow="overflow">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a:noFill/>
                    </a:lnTlToBr>
                    <a:lnBlToTr>
                      <a:noFill/>
                    </a:lnBlToTr>
                    <a:solidFill>
                      <a:srgbClr val="DEE7D1"/>
                    </a:solidFill>
                  </a:tcPr>
                </a:tc>
                <a:extLst>
                  <a:ext uri="{0D108BD9-81ED-4DB2-BD59-A6C34878D82A}">
                    <a16:rowId xmlns:a16="http://schemas.microsoft.com/office/drawing/2014/main" val="10001"/>
                  </a:ext>
                </a:extLst>
              </a:tr>
              <a:tr h="3200739">
                <a:tc>
                  <a:txBody>
                    <a:bodyPr/>
                    <a:lstStyle/>
                    <a:p>
                      <a:pPr marL="0" marR="0" lvl="0" indent="0" algn="ctr" defTabSz="457200" rtl="0" eaLnBrk="1" fontAlgn="base" latinLnBrk="0" hangingPunct="1">
                        <a:lnSpc>
                          <a:spcPct val="100000"/>
                        </a:lnSpc>
                        <a:spcBef>
                          <a:spcPct val="0"/>
                        </a:spcBef>
                        <a:spcAft>
                          <a:spcPct val="0"/>
                        </a:spcAft>
                        <a:buClrTx/>
                        <a:buSzPct val="100000"/>
                        <a:buFontTx/>
                        <a:buNone/>
                        <a:tabLst/>
                      </a:pPr>
                      <a:r>
                        <a:rPr kumimoji="0" lang="en-US" sz="1100" b="0" i="0" u="none" strike="noStrike" cap="none" normalizeH="0" baseline="0">
                          <a:ln>
                            <a:noFill/>
                          </a:ln>
                          <a:solidFill>
                            <a:srgbClr val="000000"/>
                          </a:solidFill>
                          <a:effectLst/>
                          <a:latin typeface="Calibri" pitchFamily="34" charset="0"/>
                        </a:rPr>
                        <a:t>Key Features</a:t>
                      </a:r>
                    </a:p>
                  </a:txBody>
                  <a:tcPr marT="45736" marB="45736" anchor="ctr" horzOverflow="overflow">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a:noFill/>
                    </a:lnTlToBr>
                    <a:lnBlToTr>
                      <a:noFill/>
                    </a:lnBlToTr>
                    <a:solidFill>
                      <a:srgbClr val="EFF3EA"/>
                    </a:solidFill>
                  </a:tcPr>
                </a:tc>
                <a:tc>
                  <a:txBody>
                    <a:bodyPr/>
                    <a:lstStyle/>
                    <a:p>
                      <a:pPr marL="0" marR="0" lvl="0" indent="0" algn="just" defTabSz="457200" rtl="0" eaLnBrk="1" fontAlgn="base" latinLnBrk="0" hangingPunct="1">
                        <a:lnSpc>
                          <a:spcPct val="100000"/>
                        </a:lnSpc>
                        <a:spcBef>
                          <a:spcPct val="0"/>
                        </a:spcBef>
                        <a:spcAft>
                          <a:spcPct val="0"/>
                        </a:spcAft>
                        <a:buClrTx/>
                        <a:buSzPct val="100000"/>
                        <a:buFontTx/>
                        <a:buNone/>
                        <a:tabLst/>
                      </a:pPr>
                      <a:r>
                        <a:rPr kumimoji="0" lang="en-US" sz="1200" b="0" i="0" u="none" strike="noStrike" cap="none" normalizeH="0" baseline="0" dirty="0">
                          <a:ln>
                            <a:noFill/>
                          </a:ln>
                          <a:solidFill>
                            <a:srgbClr val="000000"/>
                          </a:solidFill>
                          <a:effectLst/>
                          <a:latin typeface="Calibri" pitchFamily="34" charset="0"/>
                        </a:rPr>
                        <a:t>1. Selection of projects by citizens in community meetings.</a:t>
                      </a:r>
                    </a:p>
                    <a:p>
                      <a:pPr marL="0" marR="0" lvl="0" indent="0" algn="just" defTabSz="457200" rtl="0" eaLnBrk="1" fontAlgn="base" latinLnBrk="0" hangingPunct="1">
                        <a:lnSpc>
                          <a:spcPct val="100000"/>
                        </a:lnSpc>
                        <a:spcBef>
                          <a:spcPct val="0"/>
                        </a:spcBef>
                        <a:spcAft>
                          <a:spcPct val="0"/>
                        </a:spcAft>
                        <a:buClrTx/>
                        <a:buSzPct val="100000"/>
                        <a:buFontTx/>
                        <a:buNone/>
                        <a:tabLst/>
                      </a:pPr>
                      <a:r>
                        <a:rPr kumimoji="0" lang="en-US" sz="1200" b="0" i="0" u="none" strike="noStrike" cap="none" normalizeH="0" baseline="0" dirty="0">
                          <a:ln>
                            <a:noFill/>
                          </a:ln>
                          <a:solidFill>
                            <a:srgbClr val="000000"/>
                          </a:solidFill>
                          <a:effectLst/>
                          <a:latin typeface="Calibri" pitchFamily="34" charset="0"/>
                        </a:rPr>
                        <a:t>2. Competitive selection of projects based on formalized criteria.</a:t>
                      </a:r>
                    </a:p>
                    <a:p>
                      <a:pPr marL="0" marR="0" lvl="0" indent="0" algn="just" defTabSz="457200" rtl="0" eaLnBrk="1" fontAlgn="base" latinLnBrk="0" hangingPunct="1">
                        <a:lnSpc>
                          <a:spcPct val="100000"/>
                        </a:lnSpc>
                        <a:spcBef>
                          <a:spcPct val="0"/>
                        </a:spcBef>
                        <a:spcAft>
                          <a:spcPct val="0"/>
                        </a:spcAft>
                        <a:buClrTx/>
                        <a:buSzPct val="100000"/>
                        <a:buFontTx/>
                        <a:buNone/>
                        <a:tabLst/>
                      </a:pPr>
                      <a:r>
                        <a:rPr kumimoji="0" lang="en-US" sz="1200" b="0" i="0" u="none" strike="noStrike" cap="none" normalizeH="0" baseline="0" dirty="0">
                          <a:ln>
                            <a:noFill/>
                          </a:ln>
                          <a:solidFill>
                            <a:srgbClr val="000000"/>
                          </a:solidFill>
                          <a:effectLst/>
                          <a:latin typeface="Calibri" pitchFamily="34" charset="0"/>
                        </a:rPr>
                        <a:t>3. Integration in the national administrative, budget and legal systems. </a:t>
                      </a:r>
                    </a:p>
                    <a:p>
                      <a:pPr marL="0" marR="0" lvl="0" indent="0" algn="just" defTabSz="457200" rtl="0" eaLnBrk="1" fontAlgn="base" latinLnBrk="0" hangingPunct="1">
                        <a:lnSpc>
                          <a:spcPct val="100000"/>
                        </a:lnSpc>
                        <a:spcBef>
                          <a:spcPct val="0"/>
                        </a:spcBef>
                        <a:spcAft>
                          <a:spcPct val="0"/>
                        </a:spcAft>
                        <a:buClrTx/>
                        <a:buSzPct val="100000"/>
                        <a:buFontTx/>
                        <a:buNone/>
                        <a:tabLst/>
                      </a:pPr>
                      <a:r>
                        <a:rPr kumimoji="0" lang="en-US" sz="1200" b="0" i="0" u="none" strike="noStrike" cap="none" normalizeH="0" baseline="0" dirty="0">
                          <a:ln>
                            <a:noFill/>
                          </a:ln>
                          <a:solidFill>
                            <a:srgbClr val="000000"/>
                          </a:solidFill>
                          <a:effectLst/>
                          <a:latin typeface="Calibri" pitchFamily="34" charset="0"/>
                        </a:rPr>
                        <a:t>4. Project implementation is funded from the budgets of federal entities with obligatory co-funding on the part of the community, local businesses, and municipalities.</a:t>
                      </a:r>
                    </a:p>
                  </a:txBody>
                  <a:tcPr marT="45736" marB="45736" horzOverflow="overflow">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a:noFill/>
                    </a:lnTlToBr>
                    <a:lnBlToTr>
                      <a:noFill/>
                    </a:lnBlToTr>
                    <a:solidFill>
                      <a:srgbClr val="EFF3EA"/>
                    </a:solidFill>
                  </a:tcPr>
                </a:tc>
                <a:tc>
                  <a:txBody>
                    <a:bodyPr/>
                    <a:lstStyle/>
                    <a:p>
                      <a:pPr marL="0" marR="0" lvl="0" indent="0" algn="just" defTabSz="457200" rtl="0" eaLnBrk="1" fontAlgn="base" latinLnBrk="0" hangingPunct="1">
                        <a:lnSpc>
                          <a:spcPct val="100000"/>
                        </a:lnSpc>
                        <a:spcBef>
                          <a:spcPct val="0"/>
                        </a:spcBef>
                        <a:spcAft>
                          <a:spcPct val="0"/>
                        </a:spcAft>
                        <a:buClrTx/>
                        <a:buSzPct val="100000"/>
                        <a:buFontTx/>
                        <a:buNone/>
                        <a:tabLst/>
                      </a:pPr>
                      <a:r>
                        <a:rPr kumimoji="0" lang="en-US" sz="1200" b="0" i="0" u="none" strike="noStrike" cap="none" normalizeH="0" baseline="0">
                          <a:ln>
                            <a:noFill/>
                          </a:ln>
                          <a:solidFill>
                            <a:srgbClr val="000000"/>
                          </a:solidFill>
                          <a:effectLst/>
                          <a:latin typeface="Calibri" pitchFamily="34" charset="0"/>
                        </a:rPr>
                        <a:t>These are regional variations of initiative budgeting practices that represent a synthesis of various approaches to participatory budgeting.</a:t>
                      </a:r>
                    </a:p>
                  </a:txBody>
                  <a:tcPr marT="45736" marB="45736" horzOverflow="overflow">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a:noFill/>
                    </a:lnTlToBr>
                    <a:lnBlToTr>
                      <a:noFill/>
                    </a:lnBlToTr>
                    <a:solidFill>
                      <a:srgbClr val="EFF3EA"/>
                    </a:solidFill>
                  </a:tcPr>
                </a:tc>
                <a:tc>
                  <a:txBody>
                    <a:bodyPr/>
                    <a:lstStyle/>
                    <a:p>
                      <a:pPr marL="0" marR="0" lvl="0" indent="0" algn="just" defTabSz="457200" rtl="0" eaLnBrk="1" fontAlgn="base" latinLnBrk="0" hangingPunct="1">
                        <a:lnSpc>
                          <a:spcPct val="100000"/>
                        </a:lnSpc>
                        <a:spcBef>
                          <a:spcPct val="0"/>
                        </a:spcBef>
                        <a:spcAft>
                          <a:spcPct val="0"/>
                        </a:spcAft>
                        <a:buClrTx/>
                        <a:buSzPct val="100000"/>
                        <a:buFontTx/>
                        <a:buNone/>
                        <a:tabLst/>
                      </a:pPr>
                      <a:r>
                        <a:rPr kumimoji="0" lang="en-US" sz="1200" b="0" i="0" u="none" strike="noStrike" cap="none" normalizeH="0" baseline="0" dirty="0">
                          <a:ln>
                            <a:noFill/>
                          </a:ln>
                          <a:solidFill>
                            <a:srgbClr val="000000"/>
                          </a:solidFill>
                          <a:effectLst/>
                          <a:latin typeface="Calibri" pitchFamily="34" charset="0"/>
                        </a:rPr>
                        <a:t>Allocation of a designated part of the city budget or attracted funds based on decisions of a committee consisting of citizens selected by lot drawing among those who have presented their projects for consideration and municipality representatives. </a:t>
                      </a:r>
                    </a:p>
                    <a:p>
                      <a:pPr marL="0" marR="0" lvl="0" indent="0" algn="just" defTabSz="457200" rtl="0" eaLnBrk="1" fontAlgn="base" latinLnBrk="0" hangingPunct="1">
                        <a:lnSpc>
                          <a:spcPct val="100000"/>
                        </a:lnSpc>
                        <a:spcBef>
                          <a:spcPct val="0"/>
                        </a:spcBef>
                        <a:spcAft>
                          <a:spcPct val="0"/>
                        </a:spcAft>
                        <a:buClrTx/>
                        <a:buSzPct val="100000"/>
                        <a:buFontTx/>
                        <a:buNone/>
                        <a:tabLst/>
                      </a:pPr>
                      <a:r>
                        <a:rPr kumimoji="0" lang="en-US" sz="1200" b="0" i="0" u="none" strike="noStrike" cap="none" normalizeH="0" baseline="0" dirty="0">
                          <a:ln>
                            <a:noFill/>
                          </a:ln>
                          <a:solidFill>
                            <a:srgbClr val="000000"/>
                          </a:solidFill>
                          <a:effectLst/>
                          <a:latin typeface="Calibri" pitchFamily="34" charset="0"/>
                        </a:rPr>
                        <a:t>The committee may propose budget initiatives in different areas of city life.</a:t>
                      </a:r>
                    </a:p>
                  </a:txBody>
                  <a:tcPr marT="45736" marB="45736" horzOverflow="overflow">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a:noFill/>
                    </a:lnTlToBr>
                    <a:lnBlToTr>
                      <a:noFill/>
                    </a:lnBlToTr>
                    <a:solidFill>
                      <a:srgbClr val="EFF3EA"/>
                    </a:solidFill>
                  </a:tcPr>
                </a:tc>
                <a:tc>
                  <a:txBody>
                    <a:bodyPr/>
                    <a:lstStyle/>
                    <a:p>
                      <a:pPr marL="0" marR="0" lvl="0" indent="0" algn="just" defTabSz="914400" rtl="0" eaLnBrk="1" fontAlgn="base" latinLnBrk="0" hangingPunct="1">
                        <a:lnSpc>
                          <a:spcPct val="100000"/>
                        </a:lnSpc>
                        <a:spcBef>
                          <a:spcPct val="0"/>
                        </a:spcBef>
                        <a:spcAft>
                          <a:spcPct val="0"/>
                        </a:spcAft>
                        <a:buClrTx/>
                        <a:buSzPct val="100000"/>
                        <a:buFontTx/>
                        <a:buNone/>
                        <a:tabLst/>
                      </a:pPr>
                      <a:r>
                        <a:rPr kumimoji="0" lang="en-US" sz="1200" b="0" i="0" u="none" strike="noStrike" cap="none" normalizeH="0" baseline="0" dirty="0">
                          <a:ln>
                            <a:noFill/>
                          </a:ln>
                          <a:solidFill>
                            <a:srgbClr val="000000"/>
                          </a:solidFill>
                          <a:effectLst/>
                          <a:latin typeface="Calibri" pitchFamily="34" charset="0"/>
                        </a:rPr>
                        <a:t>Annual allocation of funds from the regional budget for schools (up to 3 mil. rubles) for spending with participation of senior students</a:t>
                      </a:r>
                    </a:p>
                  </a:txBody>
                  <a:tcPr marT="45736" marB="45736" horzOverflow="overflow">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a:noFill/>
                    </a:lnTlToBr>
                    <a:lnBlToTr>
                      <a:noFill/>
                    </a:lnBlToTr>
                    <a:solidFill>
                      <a:srgbClr val="EFF3EA"/>
                    </a:solidFill>
                  </a:tcPr>
                </a:tc>
                <a:tc>
                  <a:txBody>
                    <a:bodyPr/>
                    <a:lstStyle/>
                    <a:p>
                      <a:pPr marL="0" marR="0" lvl="0" indent="0" algn="just" defTabSz="914400" rtl="0" eaLnBrk="1" fontAlgn="base" latinLnBrk="0" hangingPunct="1">
                        <a:lnSpc>
                          <a:spcPct val="100000"/>
                        </a:lnSpc>
                        <a:spcBef>
                          <a:spcPct val="0"/>
                        </a:spcBef>
                        <a:spcAft>
                          <a:spcPct val="0"/>
                        </a:spcAft>
                        <a:buClrTx/>
                        <a:buSzPct val="100000"/>
                        <a:buFontTx/>
                        <a:buNone/>
                        <a:tabLst/>
                      </a:pPr>
                      <a:r>
                        <a:rPr kumimoji="0" lang="en-US" sz="1200" b="0" i="0" u="none" strike="noStrike" cap="none" normalizeH="0" baseline="0">
                          <a:ln>
                            <a:noFill/>
                          </a:ln>
                          <a:solidFill>
                            <a:srgbClr val="000000"/>
                          </a:solidFill>
                          <a:effectLst/>
                          <a:latin typeface="Calibri" pitchFamily="34" charset="0"/>
                        </a:rPr>
                        <a:t>1. Type of projects: construction and reconstruction of social infrastructure facilities in city districts</a:t>
                      </a:r>
                    </a:p>
                    <a:p>
                      <a:pPr marL="0" marR="0" lvl="0" indent="0" algn="just" defTabSz="914400" rtl="0" eaLnBrk="1" fontAlgn="base" latinLnBrk="0" hangingPunct="1">
                        <a:lnSpc>
                          <a:spcPct val="100000"/>
                        </a:lnSpc>
                        <a:spcBef>
                          <a:spcPct val="0"/>
                        </a:spcBef>
                        <a:spcAft>
                          <a:spcPct val="0"/>
                        </a:spcAft>
                        <a:buClrTx/>
                        <a:buSzPct val="100000"/>
                        <a:buFontTx/>
                        <a:buNone/>
                        <a:tabLst/>
                      </a:pPr>
                      <a:r>
                        <a:rPr kumimoji="0" lang="en-US" sz="1200" b="0" i="0" u="none" strike="noStrike" cap="none" normalizeH="0" baseline="0">
                          <a:ln>
                            <a:noFill/>
                          </a:ln>
                          <a:solidFill>
                            <a:srgbClr val="000000"/>
                          </a:solidFill>
                          <a:effectLst/>
                          <a:latin typeface="Calibri" pitchFamily="34" charset="0"/>
                        </a:rPr>
                        <a:t>2. Every meeting selects 1 project and 3 delegates</a:t>
                      </a:r>
                    </a:p>
                    <a:p>
                      <a:pPr marL="0" marR="0" lvl="0" indent="0" algn="just" defTabSz="914400" rtl="0" eaLnBrk="1" fontAlgn="base" latinLnBrk="0" hangingPunct="1">
                        <a:lnSpc>
                          <a:spcPct val="100000"/>
                        </a:lnSpc>
                        <a:spcBef>
                          <a:spcPct val="0"/>
                        </a:spcBef>
                        <a:spcAft>
                          <a:spcPct val="0"/>
                        </a:spcAft>
                        <a:buClrTx/>
                        <a:buSzPct val="100000"/>
                        <a:buFontTx/>
                        <a:buNone/>
                        <a:tabLst/>
                      </a:pPr>
                      <a:r>
                        <a:rPr kumimoji="0" lang="en-US" sz="1200" b="0" i="0" u="none" strike="noStrike" cap="none" normalizeH="0" baseline="0">
                          <a:ln>
                            <a:noFill/>
                          </a:ln>
                          <a:solidFill>
                            <a:srgbClr val="000000"/>
                          </a:solidFill>
                          <a:effectLst/>
                          <a:latin typeface="Calibri" pitchFamily="34" charset="0"/>
                        </a:rPr>
                        <a:t>3. The meeting of delegates selects 2 projects from the district</a:t>
                      </a:r>
                    </a:p>
                    <a:p>
                      <a:pPr marL="0" marR="0" lvl="0" indent="0" algn="just" defTabSz="914400" rtl="0" eaLnBrk="1" fontAlgn="base" latinLnBrk="0" hangingPunct="1">
                        <a:lnSpc>
                          <a:spcPct val="100000"/>
                        </a:lnSpc>
                        <a:spcBef>
                          <a:spcPct val="0"/>
                        </a:spcBef>
                        <a:spcAft>
                          <a:spcPct val="0"/>
                        </a:spcAft>
                        <a:buClrTx/>
                        <a:buSzPct val="100000"/>
                        <a:buFontTx/>
                        <a:buNone/>
                        <a:tabLst/>
                      </a:pPr>
                      <a:r>
                        <a:rPr kumimoji="0" lang="en-US" sz="1200" b="0" i="0" u="none" strike="noStrike" cap="none" normalizeH="0" baseline="0">
                          <a:ln>
                            <a:noFill/>
                          </a:ln>
                          <a:solidFill>
                            <a:srgbClr val="000000"/>
                          </a:solidFill>
                          <a:effectLst/>
                          <a:latin typeface="Calibri" pitchFamily="34" charset="0"/>
                        </a:rPr>
                        <a:t>4. Voting via the official national platform for public services</a:t>
                      </a:r>
                    </a:p>
                  </a:txBody>
                  <a:tcPr marT="45736" marB="45736" horzOverflow="overflow">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a:noFill/>
                    </a:lnTlToBr>
                    <a:lnBlToTr>
                      <a:noFill/>
                    </a:lnBlToTr>
                    <a:solidFill>
                      <a:srgbClr val="EFF3EA"/>
                    </a:solidFill>
                  </a:tcPr>
                </a:tc>
                <a:extLst>
                  <a:ext uri="{0D108BD9-81ED-4DB2-BD59-A6C34878D82A}">
                    <a16:rowId xmlns:a16="http://schemas.microsoft.com/office/drawing/2014/main" val="10002"/>
                  </a:ext>
                </a:extLst>
              </a:tr>
              <a:tr h="1554656">
                <a:tc>
                  <a:txBody>
                    <a:bodyPr/>
                    <a:lstStyle/>
                    <a:p>
                      <a:pPr marL="0" marR="0" lvl="0" indent="0" algn="ctr" defTabSz="457200" rtl="0" eaLnBrk="1" fontAlgn="base" latinLnBrk="0" hangingPunct="1">
                        <a:lnSpc>
                          <a:spcPct val="100000"/>
                        </a:lnSpc>
                        <a:spcBef>
                          <a:spcPct val="0"/>
                        </a:spcBef>
                        <a:spcAft>
                          <a:spcPct val="0"/>
                        </a:spcAft>
                        <a:buClrTx/>
                        <a:buSzPct val="100000"/>
                        <a:buFontTx/>
                        <a:buNone/>
                        <a:tabLst/>
                      </a:pPr>
                      <a:r>
                        <a:rPr kumimoji="0" lang="en-US" sz="1100" b="0" i="0" u="none" strike="noStrike" cap="none" normalizeH="0" baseline="0" dirty="0">
                          <a:ln>
                            <a:noFill/>
                          </a:ln>
                          <a:solidFill>
                            <a:srgbClr val="000000"/>
                          </a:solidFill>
                          <a:effectLst/>
                          <a:latin typeface="Calibri" pitchFamily="34" charset="0"/>
                        </a:rPr>
                        <a:t>Coverage of Regions</a:t>
                      </a:r>
                    </a:p>
                  </a:txBody>
                  <a:tcPr marT="45736" marB="45736" anchor="ctr" horzOverflow="overflow">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a:noFill/>
                    </a:lnTlToBr>
                    <a:lnBlToTr>
                      <a:noFill/>
                    </a:lnBlToTr>
                    <a:solidFill>
                      <a:srgbClr val="DEE7D1"/>
                    </a:solidFill>
                  </a:tcPr>
                </a:tc>
                <a:tc>
                  <a:txBody>
                    <a:bodyPr/>
                    <a:lstStyle/>
                    <a:p>
                      <a:pPr marL="0" marR="0" lvl="0" indent="0" algn="ctr" defTabSz="457200" rtl="0" eaLnBrk="1" fontAlgn="base" latinLnBrk="0" hangingPunct="1">
                        <a:lnSpc>
                          <a:spcPct val="100000"/>
                        </a:lnSpc>
                        <a:spcBef>
                          <a:spcPct val="0"/>
                        </a:spcBef>
                        <a:spcAft>
                          <a:spcPct val="0"/>
                        </a:spcAft>
                        <a:buClrTx/>
                        <a:buSzPct val="100000"/>
                        <a:buFontTx/>
                        <a:buNone/>
                        <a:tabLst/>
                      </a:pPr>
                      <a:r>
                        <a:rPr kumimoji="0" lang="en-US" sz="1200" b="0" i="0" u="none" strike="noStrike" cap="none" normalizeH="0" baseline="0">
                          <a:ln>
                            <a:noFill/>
                          </a:ln>
                          <a:solidFill>
                            <a:srgbClr val="000000"/>
                          </a:solidFill>
                          <a:effectLst/>
                          <a:latin typeface="Calibri" pitchFamily="34" charset="0"/>
                        </a:rPr>
                        <a:t>Kirov, Tver, Nizhny Novgorod oblasts, Stavropol, Khabarovsk krais, Republic of Bashkortostan and North Ossetia-Alania, Jewish Autonomous Oblast etc.  </a:t>
                      </a:r>
                    </a:p>
                  </a:txBody>
                  <a:tcPr marT="45736" marB="45736" anchor="ctr" horzOverflow="overflow">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a:noFill/>
                    </a:lnTlToBr>
                    <a:lnBlToTr>
                      <a:noFill/>
                    </a:lnBlToTr>
                    <a:solidFill>
                      <a:srgbClr val="DEE7D1"/>
                    </a:solidFill>
                  </a:tcPr>
                </a:tc>
                <a:tc>
                  <a:txBody>
                    <a:bodyPr/>
                    <a:lstStyle/>
                    <a:p>
                      <a:pPr marL="0" marR="0" lvl="0" indent="0" algn="ctr" defTabSz="457200" rtl="0" eaLnBrk="1" fontAlgn="base" latinLnBrk="0" hangingPunct="1">
                        <a:lnSpc>
                          <a:spcPct val="100000"/>
                        </a:lnSpc>
                        <a:spcBef>
                          <a:spcPct val="0"/>
                        </a:spcBef>
                        <a:spcAft>
                          <a:spcPct val="0"/>
                        </a:spcAft>
                        <a:buClrTx/>
                        <a:buSzPct val="100000"/>
                        <a:buFontTx/>
                        <a:buNone/>
                        <a:tabLst/>
                      </a:pPr>
                      <a:r>
                        <a:rPr kumimoji="0" lang="en-US" sz="1200" b="0" i="0" u="none" strike="noStrike" cap="none" normalizeH="0" baseline="0">
                          <a:ln>
                            <a:noFill/>
                          </a:ln>
                          <a:solidFill>
                            <a:srgbClr val="000000"/>
                          </a:solidFill>
                          <a:effectLst/>
                          <a:latin typeface="Calibri" pitchFamily="34" charset="0"/>
                        </a:rPr>
                        <a:t>Tula, Irkutsk, Tambov oblasts etc.</a:t>
                      </a:r>
                    </a:p>
                  </a:txBody>
                  <a:tcPr marT="45736" marB="45736" anchor="ctr" horzOverflow="overflow">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a:noFill/>
                    </a:lnTlToBr>
                    <a:lnBlToTr>
                      <a:noFill/>
                    </a:lnBlToTr>
                    <a:solidFill>
                      <a:srgbClr val="DEE7D1"/>
                    </a:solidFill>
                  </a:tcPr>
                </a:tc>
                <a:tc>
                  <a:txBody>
                    <a:bodyPr/>
                    <a:lstStyle/>
                    <a:p>
                      <a:pPr marL="0" marR="0" lvl="0" indent="0" algn="ctr" defTabSz="457200" rtl="0" eaLnBrk="1" fontAlgn="base" latinLnBrk="0" hangingPunct="1">
                        <a:lnSpc>
                          <a:spcPct val="100000"/>
                        </a:lnSpc>
                        <a:spcBef>
                          <a:spcPct val="0"/>
                        </a:spcBef>
                        <a:spcAft>
                          <a:spcPct val="0"/>
                        </a:spcAft>
                        <a:buClrTx/>
                        <a:buSzPct val="100000"/>
                        <a:buFontTx/>
                        <a:buNone/>
                        <a:tabLst/>
                      </a:pPr>
                      <a:r>
                        <a:rPr kumimoji="0" lang="en-US" sz="1200" b="0" i="0" u="none" strike="noStrike" cap="none" normalizeH="0" baseline="0">
                          <a:ln>
                            <a:noFill/>
                          </a:ln>
                          <a:solidFill>
                            <a:srgbClr val="000000"/>
                          </a:solidFill>
                          <a:effectLst/>
                          <a:latin typeface="Calibri" pitchFamily="34" charset="0"/>
                        </a:rPr>
                        <a:t>13 cities and urban settlements in Leningrad, Vologda and Kirov oblasts, since 2016 PB project launched in Saint-Petersburg</a:t>
                      </a:r>
                    </a:p>
                  </a:txBody>
                  <a:tcPr marT="45736" marB="45736" anchor="ctr" horzOverflow="overflow">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a:noFill/>
                    </a:lnTlToBr>
                    <a:lnBlToTr>
                      <a:noFill/>
                    </a:lnBlToTr>
                    <a:solidFill>
                      <a:srgbClr val="DEE7D1"/>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n-US" sz="1200" b="0" i="0" u="none" strike="noStrike" cap="none" normalizeH="0" baseline="0">
                          <a:ln>
                            <a:noFill/>
                          </a:ln>
                          <a:solidFill>
                            <a:srgbClr val="000000"/>
                          </a:solidFill>
                          <a:effectLst/>
                          <a:latin typeface="Calibri" pitchFamily="34" charset="0"/>
                        </a:rPr>
                        <a:t>Sakhalin oblast, Komi Republic, Saint-Petersburg, Yamalo-Nenets Autonomous Okrug, Altai Krai, Moscow oblast (Balashikha city)</a:t>
                      </a:r>
                    </a:p>
                  </a:txBody>
                  <a:tcPr marT="45736" marB="45736" anchor="ctr" horzOverflow="overflow">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a:noFill/>
                    </a:lnTlToBr>
                    <a:lnBlToTr>
                      <a:noFill/>
                    </a:lnBlToTr>
                    <a:solidFill>
                      <a:srgbClr val="DEE7D1"/>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n-US" sz="1200" b="0" i="0" u="none" strike="noStrike" cap="none" normalizeH="0" baseline="0">
                          <a:ln>
                            <a:noFill/>
                          </a:ln>
                          <a:solidFill>
                            <a:srgbClr val="000000"/>
                          </a:solidFill>
                          <a:effectLst/>
                          <a:latin typeface="Calibri" pitchFamily="34" charset="0"/>
                        </a:rPr>
                        <a:t>Sakhalin Oblast</a:t>
                      </a:r>
                    </a:p>
                  </a:txBody>
                  <a:tcPr marT="45736" marB="45736" anchor="ctr" horzOverflow="overflow">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a:noFill/>
                    </a:lnTlToBr>
                    <a:lnBlToTr>
                      <a:noFill/>
                    </a:lnBlToTr>
                    <a:solidFill>
                      <a:srgbClr val="DEE7D1"/>
                    </a:solidFill>
                  </a:tcPr>
                </a:tc>
                <a:extLst>
                  <a:ext uri="{0D108BD9-81ED-4DB2-BD59-A6C34878D82A}">
                    <a16:rowId xmlns:a16="http://schemas.microsoft.com/office/drawing/2014/main" val="10003"/>
                  </a:ext>
                </a:extLst>
              </a:tr>
            </a:tbl>
          </a:graphicData>
        </a:graphic>
      </p:graphicFrame>
      <p:sp>
        <p:nvSpPr>
          <p:cNvPr id="6" name="Заголовок 3">
            <a:extLst>
              <a:ext uri="{FF2B5EF4-FFF2-40B4-BE49-F238E27FC236}">
                <a16:creationId xmlns:a16="http://schemas.microsoft.com/office/drawing/2014/main" id="{E3F4DE69-771F-4F68-8247-0D9CA4017046}"/>
              </a:ext>
            </a:extLst>
          </p:cNvPr>
          <p:cNvSpPr txBox="1">
            <a:spLocks/>
          </p:cNvSpPr>
          <p:nvPr/>
        </p:nvSpPr>
        <p:spPr>
          <a:xfrm>
            <a:off x="1322388" y="225425"/>
            <a:ext cx="7821612" cy="519113"/>
          </a:xfrm>
          <a:prstGeom prst="rect">
            <a:avLst/>
          </a:prstGeom>
        </p:spPr>
        <p:txBody>
          <a:bodyPr>
            <a:normAutofit fontScale="85000" lnSpcReduction="20000"/>
          </a:bodyPr>
          <a:lstStyle/>
          <a:p>
            <a:pPr algn="ctr" defTabSz="914400">
              <a:buSzPct val="100000"/>
              <a:defRPr/>
            </a:pPr>
            <a:r>
              <a:rPr lang="en-US" sz="2000" b="1" dirty="0">
                <a:solidFill>
                  <a:srgbClr val="077A3E"/>
                </a:solidFill>
                <a:latin typeface="Trebuchet MS" pitchFamily="34" charset="0"/>
              </a:rPr>
              <a:t>Classification of citizen participation practices </a:t>
            </a:r>
          </a:p>
          <a:p>
            <a:pPr algn="ctr" defTabSz="914400">
              <a:buSzPct val="100000"/>
              <a:defRPr/>
            </a:pPr>
            <a:r>
              <a:rPr lang="en-US" sz="2000" b="1" dirty="0">
                <a:solidFill>
                  <a:srgbClr val="077A3E"/>
                </a:solidFill>
                <a:latin typeface="Trebuchet MS" pitchFamily="34" charset="0"/>
              </a:rPr>
              <a:t>in the Russian Federation</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13092</TotalTime>
  <Words>1786</Words>
  <Application>Microsoft Office PowerPoint</Application>
  <PresentationFormat>Custom</PresentationFormat>
  <Paragraphs>295</Paragraphs>
  <Slides>13</Slides>
  <Notes>3</Notes>
  <HiddenSlides>0</HiddenSlides>
  <MMClips>0</MMClips>
  <ScaleCrop>false</ScaleCrop>
  <HeadingPairs>
    <vt:vector size="4" baseType="variant">
      <vt:variant>
        <vt:lpstr>Theme</vt:lpstr>
      </vt:variant>
      <vt:variant>
        <vt:i4>2</vt:i4>
      </vt:variant>
      <vt:variant>
        <vt:lpstr>Slide Titles</vt:lpstr>
      </vt:variant>
      <vt:variant>
        <vt:i4>13</vt:i4>
      </vt:variant>
    </vt:vector>
  </HeadingPairs>
  <TitlesOfParts>
    <vt:vector size="15" baseType="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ilya.sokolov@minfin.ru</Manager>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aleksei.zapuskalov@minfin.ru</dc:creator>
  <cp:lastModifiedBy>Anastasia</cp:lastModifiedBy>
  <cp:revision>560</cp:revision>
  <cp:lastPrinted>2018-09-05T11:04:07Z</cp:lastPrinted>
  <dcterms:created xsi:type="dcterms:W3CDTF">2014-05-13T07:16:38Z</dcterms:created>
  <dcterms:modified xsi:type="dcterms:W3CDTF">2019-10-23T09:32:22Z</dcterms:modified>
</cp:coreProperties>
</file>