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6" r:id="rId3"/>
    <p:sldId id="257" r:id="rId4"/>
    <p:sldId id="264" r:id="rId5"/>
    <p:sldId id="258" r:id="rId6"/>
    <p:sldId id="265" r:id="rId7"/>
    <p:sldId id="268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ru-RU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D4B0BFE1-37F1-4FCB-AE59-FC537DB09E32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D455B3F6-C916-415E-B4F5-063456907EF9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353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effectLst/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effectLst/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r>
              <a:rPr lang="ru-RU">
                <a:effectLst/>
              </a:rPr>
              <a:t>Образец подзаголовка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  <a:effectLst/>
        </p:spPr>
        <p:txBody>
          <a:bodyPr vert="eaVert" anchor="b" anchorCtr="0"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effectLst/>
        </p:spPr>
        <p:txBody>
          <a:bodyPr vert="eaVert"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  <a:effectLst/>
        </p:spPr>
        <p:txBody>
          <a:bodyPr anchor="t"/>
          <a:lstStyle>
            <a:lvl1pPr algn="l">
              <a:defRPr sz="3600" b="0" cap="all"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  <a:effectLst/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effectLst/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effectLst/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  <a:effectLst/>
        </p:spPr>
        <p:txBody>
          <a:bodyPr anchor="b"/>
          <a:lstStyle>
            <a:lvl1pPr algn="ctr">
              <a:defRPr sz="2200" b="1"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16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  <a:effectLst/>
        </p:spPr>
        <p:txBody>
          <a:bodyPr/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  <a:effectLst/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r>
              <a:rPr lang="ru-RU">
                <a:effectLst/>
              </a:rPr>
              <a:t>Вставка рисунка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16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ru-RU">
                <a:effectLst/>
              </a:rPr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effectLst/>
        </p:spPr>
        <p:txBody>
          <a:bodyPr/>
          <a:lstStyle/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>
                <a:effectLst/>
              </a:rPr>
              <a:t>Образец заголовка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  <a:p>
            <a:pPr lvl="3"/>
            <a:r>
              <a:rPr lang="ru-RU">
                <a:effectLst/>
              </a:rPr>
              <a:t>Четвертый уровень</a:t>
            </a:r>
          </a:p>
          <a:p>
            <a:pPr lvl="4"/>
            <a:r>
              <a:rPr lang="ru-RU">
                <a:effectLst/>
              </a:rPr>
              <a:t>Пятый уровень</a:t>
            </a:r>
            <a:endParaRPr lang="en-US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  <a:effectLst/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>
                <a:effectLst/>
              </a:rPr>
              <a:t>‹#›</a:t>
            </a:fld>
            <a:endParaRPr lang="ru-R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>
                <a:effectLst/>
              </a:rPr>
              <a:t>21.11.2019</a:t>
            </a:fld>
            <a:endParaRPr lang="ru-RU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136904" cy="1296144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hr-HR" sz="3400" b="1" i="0" u="none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REFORMA RAČUNOVODSTVA</a:t>
            </a:r>
            <a:br>
              <a:rPr lang="hr-HR" sz="3400" b="1" i="0" u="none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</a:br>
            <a:r>
              <a:rPr lang="hr-HR" sz="3400" b="1" i="0" u="none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U REPUBLICI TADŽIKISTAN</a:t>
            </a:r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820472" cy="4608512"/>
          </a:xfrm>
          <a:prstGeom prst="swooshArrow">
            <a:avLst>
              <a:gd name="adj1" fmla="val 18581"/>
              <a:gd name="adj2" fmla="val 34948"/>
            </a:avLst>
          </a:prstGeom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tg-Cyrl-TJ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tg-Cyrl-TJ" sz="18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tg-Cyrl-TJ" sz="18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 Tj" panose="02020603050405020304" pitchFamily="18" charset="-52"/>
            </a:endParaRPr>
          </a:p>
          <a:p>
            <a:pPr marL="0" indent="0">
              <a:buNone/>
            </a:pPr>
            <a:r>
              <a:rPr lang="hr-HR" sz="1800" b="1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 Tj" panose="02020603050405020304" pitchFamily="18" charset="-52"/>
              </a:rPr>
              <a:t>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sz="2200" b="1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 Tj" panose="02020603050405020304" pitchFamily="18" charset="-52"/>
              </a:rPr>
              <a:t> 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048" y="5377028"/>
            <a:ext cx="7399734" cy="366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rtl="0">
              <a:buAutoNum type="arabicPlain" startAt="2009"/>
            </a:pPr>
            <a:r>
              <a:rPr lang="hr-HR" sz="18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  – Odobrena je Strategija za upravljanje javnim financijama za 2009. – 2018.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815448" y="5447394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798794"/>
            <a:ext cx="640871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2010. – Odobrena je reforma računovodstva u javnom sektoru za 2011. – 2018.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1403648" y="4869160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2111152" y="4352528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4294737"/>
            <a:ext cx="6126800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2014. – Usvojeno je 10 nacionalnih standarda FOGST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2975248" y="3861048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4246" y="3806072"/>
            <a:ext cx="5525763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2017. – Usvojena su 4 nacionalna standarda FOGST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4211960" y="3284984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031890"/>
            <a:ext cx="2598712" cy="82378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rtl="0"/>
            <a:r>
              <a:rPr lang="hr-HR" sz="16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Izrađen i usvojen: </a:t>
            </a:r>
          </a:p>
          <a:p>
            <a:pPr rtl="0"/>
            <a:r>
              <a:rPr lang="hr-HR" sz="16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Jedinstveni računski plan –   </a:t>
            </a:r>
          </a:p>
          <a:p>
            <a:pPr rtl="0"/>
            <a:r>
              <a:rPr lang="hr-HR" sz="16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2014. – 2015. </a:t>
            </a:r>
          </a:p>
        </p:txBody>
      </p:sp>
      <p:sp>
        <p:nvSpPr>
          <p:cNvPr id="17" name="Блок-схема: узел 16"/>
          <p:cNvSpPr/>
          <p:nvPr/>
        </p:nvSpPr>
        <p:spPr>
          <a:xfrm>
            <a:off x="5573824" y="2700209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8575" y="2358750"/>
            <a:ext cx="296094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rtl="0"/>
            <a:r>
              <a:rPr lang="hr-HR" sz="18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Provedba i stručno usavršavanje </a:t>
            </a:r>
          </a:p>
          <a:p>
            <a:pPr rtl="0"/>
            <a:r>
              <a:rPr lang="hr-HR" sz="18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2015. – 2016.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940152" y="3013731"/>
            <a:ext cx="3610566" cy="366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rtl="0"/>
            <a:r>
              <a:rPr lang="hr-HR" sz="18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Izvještavanje </a:t>
            </a:r>
          </a:p>
        </p:txBody>
      </p:sp>
      <p:sp>
        <p:nvSpPr>
          <p:cNvPr id="20" name="Блок-схема: узел 19"/>
          <p:cNvSpPr/>
          <p:nvPr/>
        </p:nvSpPr>
        <p:spPr>
          <a:xfrm>
            <a:off x="5573824" y="3151325"/>
            <a:ext cx="228600" cy="228600"/>
          </a:xfrm>
          <a:prstGeom prst="flowChartConnecto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>
              <a:effectLst/>
            </a:endParaRPr>
          </a:p>
        </p:txBody>
      </p:sp>
      <p:sp>
        <p:nvSpPr>
          <p:cNvPr id="21" name="Прямоугольник 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60A1A6F-12EE-4D2F-8267-325C2591DC40}"/>
              </a:ext>
            </a:extLst>
          </p:cNvPr>
          <p:cNvSpPr>
            <a:spLocks noChangeArrowheads="1"/>
          </p:cNvSpPr>
          <p:nvPr/>
        </p:nvSpPr>
        <p:spPr>
          <a:xfrm>
            <a:off x="395288" y="6021388"/>
            <a:ext cx="2018141" cy="21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9pPr>
          </a:lstStyle>
          <a:p>
            <a:pPr rtl="0"/>
            <a:r>
              <a:rPr lang="hr-HR" sz="800" b="1" i="0" u="none" strike="noStrike" smtId="4294967295">
                <a:solidFill>
                  <a:srgbClr val="002060"/>
                </a:solidFill>
                <a:highlight>
                  <a:srgbClr val="000000">
                    <a:alpha val="0"/>
                  </a:srgbClr>
                </a:highlight>
                <a:latin typeface="Verdana"/>
              </a:rPr>
              <a:t>Pripremio: Rustam Boboev</a:t>
            </a:r>
          </a:p>
        </p:txBody>
      </p:sp>
      <p:sp>
        <p:nvSpPr>
          <p:cNvPr id="22" name="Прямоугольник 10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15767F5-D9EF-4B17-8840-1E3922AB4E2A}"/>
              </a:ext>
            </a:extLst>
          </p:cNvPr>
          <p:cNvSpPr>
            <a:spLocks noChangeArrowheads="1"/>
          </p:cNvSpPr>
          <p:nvPr/>
        </p:nvSpPr>
        <p:spPr>
          <a:xfrm>
            <a:off x="2477243" y="5967413"/>
            <a:ext cx="60528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ffectLst/>
                <a:latin typeface="Verdana" panose="020B0604030504040204" pitchFamily="34" charset="0"/>
              </a:defRPr>
            </a:lvl9pPr>
          </a:lstStyle>
          <a:p>
            <a:pPr algn="r"/>
            <a:r>
              <a:rPr lang="hr-HR" sz="1200" b="1" smtId="4294967295">
                <a:solidFill>
                  <a:srgbClr val="002060"/>
                </a:solidFill>
                <a:highlight>
                  <a:srgbClr val="000000">
                    <a:alpha val="0"/>
                  </a:srgbClr>
                </a:highlight>
                <a:latin typeface="Verdana"/>
              </a:rPr>
              <a:t>PEMPAL, Ruska Federacija, Moskva (23. – 25. listopada 2019.)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75F18E0-343D-41D3-BCDB-BA786067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600928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854"/>
            <a:ext cx="8460432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hr-HR" sz="2800" b="1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PRORAČUNSKA KLASIFIKACIJA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2.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667E14F-F865-4865-906D-AEAA73A8A84F}"/>
              </a:ext>
            </a:extLst>
          </p:cNvPr>
          <p:cNvSpPr txBox="1"/>
          <p:nvPr/>
        </p:nvSpPr>
        <p:spPr>
          <a:xfrm>
            <a:off x="385272" y="763758"/>
            <a:ext cx="7913916" cy="521729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Klasifikacija prema odjelima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Klasifikacija prihoda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Ekonomska proračunska klasifikacija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Funkcionalna proračunska klasifikacija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Klasifikacija izvora financiranja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Programska klasifikacija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Jedinstveni računski plan</a:t>
            </a:r>
          </a:p>
          <a:p>
            <a:pPr marL="342900" indent="-342900" rtl="0">
              <a:lnSpc>
                <a:spcPct val="150000"/>
              </a:lnSpc>
              <a:buAutoNum type="arabicPeriod"/>
            </a:pPr>
            <a:r>
              <a:rPr lang="hr-HR" sz="2800" b="1" i="0" u="none" strike="noStrike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Teritorijalna klasifikacija</a:t>
            </a:r>
          </a:p>
        </p:txBody>
      </p:sp>
    </p:spTree>
    <p:extLst>
      <p:ext uri="{BB962C8B-B14F-4D97-AF65-F5344CB8AC3E}">
        <p14:creationId xmlns:p14="http://schemas.microsoft.com/office/powerpoint/2010/main" val="398745291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092" y="188640"/>
            <a:ext cx="8229600" cy="512919"/>
          </a:xfrm>
          <a:effectLst/>
        </p:spPr>
        <p:txBody>
          <a:bodyPr/>
          <a:lstStyle/>
          <a:p>
            <a:pPr algn="ctr" rtl="0"/>
            <a:r>
              <a:rPr lang="hr-HR" sz="2800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STRUKTURA RAČUNSKOG PLANA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42553"/>
              </p:ext>
            </p:extLst>
          </p:nvPr>
        </p:nvGraphicFramePr>
        <p:xfrm>
          <a:off x="611560" y="2636912"/>
          <a:ext cx="7560840" cy="376530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1"/>
                    </a:ext>
                  </a:extLst>
                </a:gridCol>
              </a:tblGrid>
              <a:tr h="532861"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hr-HR" sz="20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Oznaka računskog plana (oznaka RP-a)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hr-HR" sz="20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Naziv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0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Imovina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1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Obveze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2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3 00 000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Neto imovina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3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Prihodi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4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Rashodi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5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6 00 000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Neto saldo poslovanja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6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7 00 000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hr-HR" sz="24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Izvanbilančni zapisi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23513606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>
          <a:xfrm>
            <a:off x="467544" y="772051"/>
            <a:ext cx="7928801" cy="167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2000" b="0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Knjigovodstveni zapisi u oznaci računskog plana sastoje se od šest brojeva: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2000" b="0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- prvi broj odnosi se na odjeljak kojem pripada;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2000" b="0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- drugi i treći broj odnose se na račun (grupu);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2000" b="0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- zadnja tri broja odnose se na podračun.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sz="2400" b="1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Računski plan obuhvaća sedam odjeljaka:</a:t>
            </a:r>
          </a:p>
        </p:txBody>
      </p:sp>
      <p:sp>
        <p:nvSpPr>
          <p:cNvPr id="5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9587FAC-CD7D-4873-8BBF-53F7AB8A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9539882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86" y="116632"/>
            <a:ext cx="8388424" cy="490066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hr-HR" sz="2800" b="1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INTEGRACIJA PRORAČUNSKE KLASIFIKACIJE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FB18049-DC07-424C-9F24-7EBCAB38E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00495"/>
              </p:ext>
            </p:extLst>
          </p:nvPr>
        </p:nvGraphicFramePr>
        <p:xfrm>
          <a:off x="179512" y="692696"/>
          <a:ext cx="8072454" cy="593132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53016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627122327"/>
                    </a:ext>
                  </a:extLst>
                </a:gridCol>
                <a:gridCol w="365606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14074457"/>
                    </a:ext>
                  </a:extLst>
                </a:gridCol>
                <a:gridCol w="1819943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750069088"/>
                    </a:ext>
                  </a:extLst>
                </a:gridCol>
                <a:gridCol w="1043433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090771725"/>
                    </a:ext>
                  </a:extLst>
                </a:gridCol>
              </a:tblGrid>
              <a:tr h="57036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Prihodi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Priručnik statistike državnih financija iz 2001.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RP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4186144671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Prihodi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085642187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Porezni prihodi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499817197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Porez na dohodak i dobit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539129535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1010101.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Porez na dohodak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11115.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411150.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618638608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1010102.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Porez na dobit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11121.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411210.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065465411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Socijalni porez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824334523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1010201.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6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Socijalni porez (1 % za subjekte koje financira država)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1211.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417110.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484754857"/>
                  </a:ext>
                </a:extLst>
              </a:tr>
            </a:tbl>
          </a:graphicData>
        </a:graphic>
      </p:graphicFrame>
      <p:sp>
        <p:nvSpPr>
          <p:cNvPr id="6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D21C24E-533D-4203-BD87-B14C4896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8399799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9" y="20786"/>
            <a:ext cx="8388422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hr-HR" sz="2800" b="1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INTEGRACIJA PRORAČUNSKE KLASIFIKACIJE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5.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E1258DA-785B-4550-8A53-9E9FDF765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14401"/>
              </p:ext>
            </p:extLst>
          </p:nvPr>
        </p:nvGraphicFramePr>
        <p:xfrm>
          <a:off x="182851" y="764703"/>
          <a:ext cx="8208910" cy="573313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92805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960638053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927636928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058412253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97705865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35603695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4103570088"/>
                    </a:ext>
                  </a:extLst>
                </a:gridCol>
                <a:gridCol w="723417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142470770"/>
                    </a:ext>
                  </a:extLst>
                </a:gridCol>
              </a:tblGrid>
              <a:tr h="594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sng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Članak ekonomske proračunske klasifikacije (EPK)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sng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Nazivi članaka EPK-a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sng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Podčlanci EPK-a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sng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Nazivi podčlanaka EPK-a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sng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sng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Priručnik statistike državnih financija iz 2001.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sng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812711118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20000.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13107197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Naknade zaposlenicima i plaćanje poreza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21000.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4069743583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Naknade zaposlenicima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538537566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Plaća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777107082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Plaća u gotovini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617227736"/>
                  </a:ext>
                </a:extLst>
              </a:tr>
              <a:tr h="89153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Plaća u fizičkom smislu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2112.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510200.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172309398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Plaćanje bonusa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510300.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49131762"/>
                  </a:ext>
                </a:extLst>
              </a:tr>
              <a:tr h="54373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Plaćanje tantijema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510400.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285721839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Druga plaćanja zaposlenicima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2111.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510900.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977899272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Plaćanje poreza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21200.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52538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0294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hr-HR" sz="2800" b="1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INTEGRACIJA PRORAČUNSKE KLASIFIKACIJE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6.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33F7744-C189-4210-944E-5DB53CD13B35}"/>
              </a:ext>
            </a:extLst>
          </p:cNvPr>
          <p:cNvSpPr>
            <a:spLocks noChangeArrowheads="1"/>
          </p:cNvSpPr>
          <p:nvPr/>
        </p:nvSpPr>
        <p:spPr>
          <a:xfrm>
            <a:off x="103579" y="2659868"/>
            <a:ext cx="7856722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hr-HR" sz="1600" b="1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Primjer računovodstvenog zapisa za priznavanje proračunskog prihoda za plaćeni porez na dohodak: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6DE5FF6-EB94-4C22-BF80-F3479D565947}"/>
              </a:ext>
            </a:extLst>
          </p:cNvPr>
          <p:cNvSpPr>
            <a:spLocks noChangeArrowheads="1"/>
          </p:cNvSpPr>
          <p:nvPr/>
        </p:nvSpPr>
        <p:spPr>
          <a:xfrm>
            <a:off x="104587" y="722648"/>
            <a:ext cx="5838482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hr-HR" sz="1600" b="1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Primjer linije proračunskog prihoda: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A1D7497-C8DB-4656-8C83-DB691DBFF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30308"/>
              </p:ext>
            </p:extLst>
          </p:nvPr>
        </p:nvGraphicFramePr>
        <p:xfrm>
          <a:off x="179512" y="1183437"/>
          <a:ext cx="6335632" cy="11811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0546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28387046"/>
                    </a:ext>
                  </a:extLst>
                </a:gridCol>
                <a:gridCol w="58195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647360534"/>
                    </a:ext>
                  </a:extLst>
                </a:gridCol>
                <a:gridCol w="720509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734215091"/>
                    </a:ext>
                  </a:extLst>
                </a:gridCol>
                <a:gridCol w="1319779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33539971"/>
                    </a:ext>
                  </a:extLst>
                </a:gridCol>
                <a:gridCol w="112233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4079324578"/>
                    </a:ext>
                  </a:extLst>
                </a:gridCol>
                <a:gridCol w="1385594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82657550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KIF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UO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KP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RP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PRORAČUN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59243273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12304001.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1010101.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411150.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10.500,00.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6178751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12304001.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1010102.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411210.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   5.000,00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2199346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12304001.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/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/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/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57432172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B06CA3A0-54C9-4776-BCAB-7889ED383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55669"/>
              </p:ext>
            </p:extLst>
          </p:nvPr>
        </p:nvGraphicFramePr>
        <p:xfrm>
          <a:off x="179512" y="3085443"/>
          <a:ext cx="7776864" cy="2054479"/>
        </p:xfrm>
        <a:graphic>
          <a:graphicData uri="http://schemas.openxmlformats.org/drawingml/2006/table">
            <a:tbl>
              <a:tblPr firstRow="1" firstCol="1" bandRow="1">
                <a:effectLst/>
                <a:tableStyleId>{2D5ABB26-0587-4C30-8999-92F81FD0307C}</a:tableStyleId>
              </a:tblPr>
              <a:tblGrid>
                <a:gridCol w="115212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92521406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656205237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04201662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990926496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781604252"/>
                    </a:ext>
                  </a:extLst>
                </a:gridCol>
              </a:tblGrid>
              <a:tr h="2698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Dugovanje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Potraživanje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Zakon o proračunu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PK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Napomena</a:t>
                      </a:r>
                      <a:r>
                        <a:rPr lang="hr-HR" sz="1800" b="1" i="1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307013485"/>
                  </a:ext>
                </a:extLst>
              </a:tr>
              <a:tr h="3339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111210.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223110.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111.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u="none" strike="noStrik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Računovodstveni (bankovni) zapis Središnjeg odbora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824408203"/>
                  </a:ext>
                </a:extLst>
              </a:tr>
              <a:tr h="2698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123110.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411150.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111.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1010101. 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Računovodstveni zapis Središnjeg odbora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68884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571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hr-HR" sz="2800" b="1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INTEGRACIJA PRORAČUNSKE KLASIFIKACIJE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7.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4188F3F-AF3C-472B-8214-4F70932BC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44056"/>
              </p:ext>
            </p:extLst>
          </p:nvPr>
        </p:nvGraphicFramePr>
        <p:xfrm>
          <a:off x="179512" y="2935224"/>
          <a:ext cx="8064896" cy="3164651"/>
        </p:xfrm>
        <a:graphic>
          <a:graphicData uri="http://schemas.openxmlformats.org/drawingml/2006/table">
            <a:tbl>
              <a:tblPr firstRow="1" firstCol="1" bandRow="1">
                <a:effectLst/>
                <a:tableStyleId>{2D5ABB26-0587-4C30-8999-92F81FD0307C}</a:tableStyleId>
              </a:tblPr>
              <a:tblGrid>
                <a:gridCol w="1656184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341488005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66559418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610929676"/>
                    </a:ext>
                  </a:extLst>
                </a:gridCol>
                <a:gridCol w="1698813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4195303844"/>
                    </a:ext>
                  </a:extLst>
                </a:gridCol>
                <a:gridCol w="1685563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995729225"/>
                    </a:ext>
                  </a:extLst>
                </a:gridCol>
              </a:tblGrid>
              <a:tr h="205744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Dugovanje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6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Potraživanje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Zakon o proračunu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Napomena</a:t>
                      </a:r>
                      <a:r>
                        <a:rPr lang="hr-HR" sz="1800" b="1" i="1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24032063"/>
                  </a:ext>
                </a:extLst>
              </a:tr>
              <a:tr h="38102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512420.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211961.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22142.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Računovodstveni zapis Središnjeg odbora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511569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211961.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111210.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dirty="0"/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838812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512420.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22142.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Računovodstveni zapisi u subjektima koje financira država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555608442"/>
                  </a:ext>
                </a:extLst>
              </a:tr>
              <a:tr h="39232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111253.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211971.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/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800">
                        <a:effectLst/>
                        <a:latin typeface="Calibri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1724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111253.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/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73911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211971.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418310.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/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hr-HR" sz="1800" b="1" i="0" u="none" strike="noStrike" dirty="0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95735953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33F7744-C189-4210-944E-5DB53CD13B35}"/>
              </a:ext>
            </a:extLst>
          </p:cNvPr>
          <p:cNvSpPr>
            <a:spLocks noChangeArrowheads="1"/>
          </p:cNvSpPr>
          <p:nvPr/>
        </p:nvSpPr>
        <p:spPr>
          <a:xfrm>
            <a:off x="104586" y="2514382"/>
            <a:ext cx="74197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hr-HR" sz="1600" b="1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Primjer računovodstvenog zapisa za plaćanje obrazovanja i ponovnog obrazovanja iz proračunskog prihoda: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6DE5FF6-EB94-4C22-BF80-F3479D565947}"/>
              </a:ext>
            </a:extLst>
          </p:cNvPr>
          <p:cNvSpPr>
            <a:spLocks noChangeArrowheads="1"/>
          </p:cNvSpPr>
          <p:nvPr/>
        </p:nvSpPr>
        <p:spPr>
          <a:xfrm>
            <a:off x="104587" y="722649"/>
            <a:ext cx="5838482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effectLst/>
                <a:latin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hr-HR" sz="1600" b="1" i="0" u="none" strike="noStrike" cap="none" normalizeH="0" baseline="0" smtId="4294967295">
                <a:solidFill>
                  <a:srgbClr val="2F2B2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Calibri"/>
                <a:cs typeface="Times New Roman"/>
              </a:rPr>
              <a:t>Primjer linije proračunskog troška subjekta koji država financira iz proračunskog prihoda: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A1D7497-C8DB-4656-8C83-DB691DBFF9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7504" y="1195486"/>
          <a:ext cx="8136905" cy="11811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0546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28387046"/>
                    </a:ext>
                  </a:extLst>
                </a:gridCol>
                <a:gridCol w="872924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637165992"/>
                    </a:ext>
                  </a:extLst>
                </a:gridCol>
                <a:gridCol w="928349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4051947992"/>
                    </a:ext>
                  </a:extLst>
                </a:gridCol>
                <a:gridCol w="58195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647360534"/>
                    </a:ext>
                  </a:extLst>
                </a:gridCol>
                <a:gridCol w="720509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734215091"/>
                    </a:ext>
                  </a:extLst>
                </a:gridCol>
                <a:gridCol w="1319779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33539971"/>
                    </a:ext>
                  </a:extLst>
                </a:gridCol>
                <a:gridCol w="1122332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4079324578"/>
                    </a:ext>
                  </a:extLst>
                </a:gridCol>
                <a:gridCol w="1385594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82657550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FPK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PK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KIF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UO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EPK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RP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solidFill>
                            <a:srgbClr val="2F2B2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PRORAČUN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59243273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11401001.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01102.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001003.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21111.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510100.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1.500,00.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6178751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11401001.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01102.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001003.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22142.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512420.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   500,00.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2199346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11401001.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01102.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001003.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1" i="0" u="none" strike="noStrike" smtId="4294967295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0401.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/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/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/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574321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0333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hr-HR" sz="2800" b="1" i="0" u="sng" strike="noStrike" smtId="4294967295">
                <a:highlight>
                  <a:srgbClr val="000000">
                    <a:alpha val="0"/>
                  </a:srgbClr>
                </a:highlight>
                <a:latin typeface="Cambria"/>
              </a:rPr>
              <a:t>INTEGRACIJA PRORAČUNSKE KLASIFIKACIJE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  <a:effectLst/>
        </p:spPr>
        <p:txBody>
          <a:bodyPr/>
          <a:lstStyle/>
          <a:p>
            <a:pPr rtl="0"/>
            <a:r>
              <a:rPr lang="hr-HR" sz="1800" b="0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8.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A12B207-23AC-4544-8270-DFF6E0B6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493352"/>
            <a:ext cx="5832623" cy="792485"/>
          </a:xfrm>
          <a:effectLst/>
        </p:spPr>
        <p:txBody>
          <a:bodyPr>
            <a:normAutofit/>
          </a:bodyPr>
          <a:lstStyle/>
          <a:p>
            <a:pPr rtl="0" eaLnBrk="1" hangingPunct="1"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hr-HR" sz="4000" b="1" i="0" u="none" strike="noStrike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384228180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extrusionClr>
              <a:prstClr val="black"/>
            </a:extrusionClr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1654</TotalTime>
  <Words>667</Words>
  <Application>Microsoft Office PowerPoint</Application>
  <PresentationFormat>On-screen Show (4:3)</PresentationFormat>
  <Paragraphs>277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Соседство</vt:lpstr>
      <vt:lpstr>REFORMA RAČUNOVODSTVA U REPUBLICI TADŽIKISTAN</vt:lpstr>
      <vt:lpstr>PRORAČUNSKA KLASIFIKACIJA</vt:lpstr>
      <vt:lpstr>STRUKTURA RAČUNSKOG PLANA</vt:lpstr>
      <vt:lpstr>INTEGRACIJA PRORAČUNSKE KLASIFIKACIJE</vt:lpstr>
      <vt:lpstr>INTEGRACIJA PRORAČUNSKE KLASIFIKACIJE</vt:lpstr>
      <vt:lpstr>INTEGRACIJA PRORAČUNSKE KLASIFIKACIJE</vt:lpstr>
      <vt:lpstr>INTEGRACIJA PRORAČUNSKE KLASIFIKACIJE</vt:lpstr>
      <vt:lpstr>INTEGRACIJA PRORAČUNSKE KLASIFIKACIJE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Olimjon Mirzoev</dc:creator>
  <cp:lastModifiedBy>Željka</cp:lastModifiedBy>
  <cp:revision>47</cp:revision>
  <dcterms:created xsi:type="dcterms:W3CDTF">2019-08-27T08:08:31Z</dcterms:created>
  <dcterms:modified xsi:type="dcterms:W3CDTF">2019-11-21T09:18:44Z</dcterms:modified>
</cp:coreProperties>
</file>