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66" r:id="rId3"/>
    <p:sldId id="257" r:id="rId4"/>
    <p:sldId id="264" r:id="rId5"/>
    <p:sldId id="258" r:id="rId6"/>
    <p:sldId id="265" r:id="rId7"/>
    <p:sldId id="268" r:id="rId8"/>
    <p:sldId id="267" r:id="rId9"/>
  </p:sldIdLst>
  <p:sldSz cx="9144000" cy="6858000" type="screen4x3"/>
  <p:notesSz cx="6858000" cy="9144000"/>
  <p:custDataLst>
    <p:tags r:id="rId11"/>
  </p:custDataLst>
  <p:defaultTextStyle>
    <a:defPPr>
      <a:defRPr lang="ru-RU">
        <a:effectLst/>
      </a:defRPr>
    </a:defPPr>
    <a:lvl1pPr marL="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32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  <a:effectLst/>
        </p:spPr>
        <p:txBody>
          <a:bodyPr vert="horz" lIns="91440" tIns="45720" rIns="91440" bIns="45720" rtlCol="0"/>
          <a:lstStyle>
            <a:lvl1pPr algn="l">
              <a:defRPr sz="1200">
                <a:effectLst/>
              </a:defRPr>
            </a:lvl1pPr>
          </a:lstStyle>
          <a:p>
            <a:endParaRPr lang="ru-RU">
              <a:effectLst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effectLst/>
        </p:spPr>
        <p:txBody>
          <a:bodyPr vert="horz" lIns="91440" tIns="45720" rIns="91440" bIns="45720" rtlCol="0"/>
          <a:lstStyle>
            <a:lvl1pPr algn="r">
              <a:defRPr sz="1200">
                <a:effectLst/>
              </a:defRPr>
            </a:lvl1pPr>
          </a:lstStyle>
          <a:p>
            <a:fld id="{D4B0BFE1-37F1-4FCB-AE59-FC537DB09E32}" type="datetimeFigureOut">
              <a:rPr lang="ru-RU" smtClean="0">
                <a:effectLst/>
              </a:rPr>
              <a:t>17.10.2019</a:t>
            </a:fld>
            <a:endParaRPr lang="ru-RU">
              <a:effectLst/>
            </a:endParaRPr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  <a:effectLst/>
        </p:spPr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effectLst/>
        </p:spPr>
        <p:txBody>
          <a:bodyPr vert="horz" lIns="91440" tIns="45720" rIns="91440" bIns="45720" rtlCol="0"/>
          <a:lstStyle/>
          <a:p>
            <a:pPr lvl="0"/>
            <a:r>
              <a:rPr lang="ru-RU">
                <a:effectLst/>
              </a:rPr>
              <a:t>Образец текста</a:t>
            </a:r>
          </a:p>
          <a:p>
            <a:pPr lvl="1"/>
            <a:r>
              <a:rPr lang="ru-RU">
                <a:effectLst/>
              </a:rPr>
              <a:t>Второй уровень</a:t>
            </a:r>
          </a:p>
          <a:p>
            <a:pPr lvl="2"/>
            <a:r>
              <a:rPr lang="ru-RU">
                <a:effectLst/>
              </a:rPr>
              <a:t>Третий уровень</a:t>
            </a:r>
          </a:p>
          <a:p>
            <a:pPr lvl="3"/>
            <a:r>
              <a:rPr lang="ru-RU">
                <a:effectLst/>
              </a:rPr>
              <a:t>Четвертый уровень</a:t>
            </a:r>
          </a:p>
          <a:p>
            <a:pPr lvl="4"/>
            <a:r>
              <a:rPr lang="ru-RU">
                <a:effectLst/>
              </a:rPr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effectLst/>
        </p:spPr>
        <p:txBody>
          <a:bodyPr vert="horz" lIns="91440" tIns="45720" rIns="91440" bIns="45720" rtlCol="0" anchor="b"/>
          <a:lstStyle>
            <a:lvl1pPr algn="l">
              <a:defRPr sz="1200">
                <a:effectLst/>
              </a:defRPr>
            </a:lvl1pPr>
          </a:lstStyle>
          <a:p>
            <a:endParaRPr lang="ru-RU">
              <a:effectLst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effectLst/>
        </p:spPr>
        <p:txBody>
          <a:bodyPr vert="horz" lIns="91440" tIns="45720" rIns="91440" bIns="45720" rtlCol="0" anchor="b"/>
          <a:lstStyle>
            <a:lvl1pPr algn="r">
              <a:defRPr sz="1200">
                <a:effectLst/>
              </a:defRPr>
            </a:lvl1pPr>
          </a:lstStyle>
          <a:p>
            <a:fld id="{D455B3F6-C916-415E-B4F5-063456907EF9}" type="slidenum">
              <a:rPr lang="ru-RU" smtClean="0">
                <a:effectLst/>
              </a:rPr>
              <a:t>‹#›</a:t>
            </a:fld>
            <a:endParaRPr lang="ru-RU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93532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  <a:effectLst/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lang="ru-RU">
                <a:effectLst/>
              </a:rPr>
              <a:t>Образец заголовка</a:t>
            </a:r>
            <a:endParaRPr lang="en-US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  <a:effectLst/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  <a:effectLst/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  <a:effectLst/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  <a:effectLst/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  <a:effectLst/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  <a:effectLst/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  <a:effectLst/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  <a:effectLst/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  <a:effectLst/>
              </a:defRPr>
            </a:lvl9pPr>
          </a:lstStyle>
          <a:p>
            <a:r>
              <a:rPr lang="ru-RU">
                <a:effectLst/>
              </a:rPr>
              <a:t>Образец подзаголовка</a:t>
            </a:r>
            <a:endParaRPr lang="en-US"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B4C71EC6-210F-42DE-9C53-41977AD35B3D}" type="datetimeFigureOut">
              <a:rPr lang="ru-RU" smtClean="0">
                <a:effectLst/>
              </a:rPr>
              <a:t>17.10.2019</a:t>
            </a:fld>
            <a:endParaRPr lang="ru-RU"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ru-RU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B19B0651-EE4F-4900-A07F-96A6BFA9D0F0}" type="slidenum">
              <a:rPr lang="ru-RU" smtClean="0">
                <a:effectLst/>
              </a:rPr>
              <a:t>‹#›</a:t>
            </a:fld>
            <a:endParaRPr lang="ru-RU">
              <a:effectLst/>
            </a:endParaRP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ru-RU">
                <a:effectLst/>
              </a:rPr>
              <a:t>Образец заголовка</a:t>
            </a:r>
            <a:endParaRPr lang="en-US">
              <a:effectLst/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effectLst/>
        </p:spPr>
        <p:txBody>
          <a:bodyPr vert="eaVert"/>
          <a:lstStyle/>
          <a:p>
            <a:pPr lvl="0"/>
            <a:r>
              <a:rPr lang="ru-RU">
                <a:effectLst/>
              </a:rPr>
              <a:t>Образец текста</a:t>
            </a:r>
          </a:p>
          <a:p>
            <a:pPr lvl="1"/>
            <a:r>
              <a:rPr lang="ru-RU">
                <a:effectLst/>
              </a:rPr>
              <a:t>Второй уровень</a:t>
            </a:r>
          </a:p>
          <a:p>
            <a:pPr lvl="2"/>
            <a:r>
              <a:rPr lang="ru-RU">
                <a:effectLst/>
              </a:rPr>
              <a:t>Третий уровень</a:t>
            </a:r>
          </a:p>
          <a:p>
            <a:pPr lvl="3"/>
            <a:r>
              <a:rPr lang="ru-RU">
                <a:effectLst/>
              </a:rPr>
              <a:t>Четвертый уровень</a:t>
            </a:r>
          </a:p>
          <a:p>
            <a:pPr lvl="4"/>
            <a:r>
              <a:rPr lang="ru-RU">
                <a:effectLst/>
              </a:rPr>
              <a:t>Пятый уровень</a:t>
            </a:r>
            <a:endParaRPr lang="en-US"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B4C71EC6-210F-42DE-9C53-41977AD35B3D}" type="datetimeFigureOut">
              <a:rPr lang="ru-RU" smtClean="0">
                <a:effectLst/>
              </a:rPr>
              <a:t>17.10.2019</a:t>
            </a:fld>
            <a:endParaRPr lang="ru-RU"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ru-RU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B19B0651-EE4F-4900-A07F-96A6BFA9D0F0}" type="slidenum">
              <a:rPr lang="ru-RU" smtClean="0">
                <a:effectLst/>
              </a:rPr>
              <a:t>‹#›</a:t>
            </a:fld>
            <a:endParaRPr lang="ru-RU">
              <a:effectLst/>
            </a:endParaRP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  <a:effectLst/>
        </p:spPr>
        <p:txBody>
          <a:bodyPr vert="eaVert" anchor="b" anchorCtr="0"/>
          <a:lstStyle/>
          <a:p>
            <a:r>
              <a:rPr lang="ru-RU">
                <a:effectLst/>
              </a:rPr>
              <a:t>Образец заголовка</a:t>
            </a:r>
            <a:endParaRPr lang="en-US">
              <a:effectLst/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effectLst/>
        </p:spPr>
        <p:txBody>
          <a:bodyPr vert="eaVert"/>
          <a:lstStyle/>
          <a:p>
            <a:pPr lvl="0"/>
            <a:r>
              <a:rPr lang="ru-RU">
                <a:effectLst/>
              </a:rPr>
              <a:t>Образец текста</a:t>
            </a:r>
          </a:p>
          <a:p>
            <a:pPr lvl="1"/>
            <a:r>
              <a:rPr lang="ru-RU">
                <a:effectLst/>
              </a:rPr>
              <a:t>Второй уровень</a:t>
            </a:r>
          </a:p>
          <a:p>
            <a:pPr lvl="2"/>
            <a:r>
              <a:rPr lang="ru-RU">
                <a:effectLst/>
              </a:rPr>
              <a:t>Третий уровень</a:t>
            </a:r>
          </a:p>
          <a:p>
            <a:pPr lvl="3"/>
            <a:r>
              <a:rPr lang="ru-RU">
                <a:effectLst/>
              </a:rPr>
              <a:t>Четвертый уровень</a:t>
            </a:r>
          </a:p>
          <a:p>
            <a:pPr lvl="4"/>
            <a:r>
              <a:rPr lang="ru-RU">
                <a:effectLst/>
              </a:rPr>
              <a:t>Пятый уровень</a:t>
            </a:r>
            <a:endParaRPr lang="en-US"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B4C71EC6-210F-42DE-9C53-41977AD35B3D}" type="datetimeFigureOut">
              <a:rPr lang="ru-RU" smtClean="0">
                <a:effectLst/>
              </a:rPr>
              <a:t>17.10.2019</a:t>
            </a:fld>
            <a:endParaRPr lang="ru-RU"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ru-RU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B19B0651-EE4F-4900-A07F-96A6BFA9D0F0}" type="slidenum">
              <a:rPr lang="ru-RU" smtClean="0">
                <a:effectLst/>
              </a:rPr>
              <a:t>‹#›</a:t>
            </a:fld>
            <a:endParaRPr lang="ru-RU">
              <a:effectLst/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ru-RU">
                <a:effectLst/>
              </a:rPr>
              <a:t>Образец заголовка</a:t>
            </a:r>
            <a:endParaRPr lang="en-US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ru-RU">
                <a:effectLst/>
              </a:rPr>
              <a:t>Образец текста</a:t>
            </a:r>
          </a:p>
          <a:p>
            <a:pPr lvl="1"/>
            <a:r>
              <a:rPr lang="ru-RU">
                <a:effectLst/>
              </a:rPr>
              <a:t>Второй уровень</a:t>
            </a:r>
          </a:p>
          <a:p>
            <a:pPr lvl="2"/>
            <a:r>
              <a:rPr lang="ru-RU">
                <a:effectLst/>
              </a:rPr>
              <a:t>Третий уровень</a:t>
            </a:r>
          </a:p>
          <a:p>
            <a:pPr lvl="3"/>
            <a:r>
              <a:rPr lang="ru-RU">
                <a:effectLst/>
              </a:rPr>
              <a:t>Четвертый уровень</a:t>
            </a:r>
          </a:p>
          <a:p>
            <a:pPr lvl="4"/>
            <a:r>
              <a:rPr lang="ru-RU">
                <a:effectLst/>
              </a:rPr>
              <a:t>Пятый уровень</a:t>
            </a:r>
            <a:endParaRPr lang="en-US"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B4C71EC6-210F-42DE-9C53-41977AD35B3D}" type="datetimeFigureOut">
              <a:rPr lang="ru-RU" smtClean="0">
                <a:effectLst/>
              </a:rPr>
              <a:t>17.10.2019</a:t>
            </a:fld>
            <a:endParaRPr lang="ru-RU"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ru-RU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B19B0651-EE4F-4900-A07F-96A6BFA9D0F0}" type="slidenum">
              <a:rPr lang="ru-RU" smtClean="0">
                <a:effectLst/>
              </a:rPr>
              <a:t>‹#›</a:t>
            </a:fld>
            <a:endParaRPr lang="ru-RU">
              <a:effectLst/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  <a:effectLst/>
        </p:spPr>
        <p:txBody>
          <a:bodyPr anchor="t"/>
          <a:lstStyle>
            <a:lvl1pPr algn="l">
              <a:defRPr sz="3600" b="0" cap="all">
                <a:effectLst/>
              </a:defRPr>
            </a:lvl1pPr>
          </a:lstStyle>
          <a:p>
            <a:r>
              <a:rPr lang="ru-RU">
                <a:effectLst/>
              </a:rPr>
              <a:t>Образец заголовка</a:t>
            </a:r>
            <a:endParaRPr lang="en-US">
              <a:effectLst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  <a:effectLst/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effectLst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  <a:effectLst/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  <a:effectLst/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  <a:effectLst/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  <a:effectLst/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  <a:effectLst/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  <a:effectLst/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  <a:effectLst/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  <a:effectLst/>
              </a:defRPr>
            </a:lvl9pPr>
          </a:lstStyle>
          <a:p>
            <a:pPr lvl="0"/>
            <a:r>
              <a:rPr lang="ru-RU">
                <a:effectLst/>
              </a:rPr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B4C71EC6-210F-42DE-9C53-41977AD35B3D}" type="datetimeFigureOut">
              <a:rPr lang="ru-RU" smtClean="0">
                <a:effectLst/>
              </a:rPr>
              <a:t>17.10.2019</a:t>
            </a:fld>
            <a:endParaRPr lang="ru-RU"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ru-RU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B19B0651-EE4F-4900-A07F-96A6BFA9D0F0}" type="slidenum">
              <a:rPr lang="ru-RU" smtClean="0">
                <a:effectLst/>
              </a:rPr>
              <a:t>‹#›</a:t>
            </a:fld>
            <a:endParaRPr lang="ru-RU">
              <a:effectLst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ru-RU">
                <a:effectLst/>
              </a:rPr>
              <a:t>Образец заголовка</a:t>
            </a:r>
            <a:endParaRPr lang="en-US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  <a:effectLst/>
        </p:spPr>
        <p:txBody>
          <a:bodyPr/>
          <a:lstStyle>
            <a:lvl1pPr>
              <a:defRPr sz="2800">
                <a:effectLst/>
              </a:defRPr>
            </a:lvl1pPr>
            <a:lvl2pPr>
              <a:defRPr sz="2400">
                <a:effectLst/>
              </a:defRPr>
            </a:lvl2pPr>
            <a:lvl3pPr>
              <a:defRPr sz="2000">
                <a:effectLst/>
              </a:defRPr>
            </a:lvl3pPr>
            <a:lvl4pPr>
              <a:defRPr sz="1800">
                <a:effectLst/>
              </a:defRPr>
            </a:lvl4pPr>
            <a:lvl5pPr>
              <a:defRPr sz="1800">
                <a:effectLst/>
              </a:defRPr>
            </a:lvl5pPr>
            <a:lvl6pPr>
              <a:defRPr sz="1800">
                <a:effectLst/>
              </a:defRPr>
            </a:lvl6pPr>
            <a:lvl7pPr>
              <a:defRPr sz="1800">
                <a:effectLst/>
              </a:defRPr>
            </a:lvl7pPr>
            <a:lvl8pPr>
              <a:defRPr sz="1800">
                <a:effectLst/>
              </a:defRPr>
            </a:lvl8pPr>
            <a:lvl9pPr>
              <a:defRPr sz="1800">
                <a:effectLst/>
              </a:defRPr>
            </a:lvl9pPr>
          </a:lstStyle>
          <a:p>
            <a:pPr lvl="0"/>
            <a:r>
              <a:rPr lang="ru-RU">
                <a:effectLst/>
              </a:rPr>
              <a:t>Образец текста</a:t>
            </a:r>
          </a:p>
          <a:p>
            <a:pPr lvl="1"/>
            <a:r>
              <a:rPr lang="ru-RU">
                <a:effectLst/>
              </a:rPr>
              <a:t>Второй уровень</a:t>
            </a:r>
          </a:p>
          <a:p>
            <a:pPr lvl="2"/>
            <a:r>
              <a:rPr lang="ru-RU">
                <a:effectLst/>
              </a:rPr>
              <a:t>Третий уровень</a:t>
            </a:r>
          </a:p>
          <a:p>
            <a:pPr lvl="3"/>
            <a:r>
              <a:rPr lang="ru-RU">
                <a:effectLst/>
              </a:rPr>
              <a:t>Четвертый уровень</a:t>
            </a:r>
          </a:p>
          <a:p>
            <a:pPr lvl="4"/>
            <a:r>
              <a:rPr lang="ru-RU">
                <a:effectLst/>
              </a:rPr>
              <a:t>Пятый уровень</a:t>
            </a:r>
            <a:endParaRPr lang="en-US">
              <a:effectLst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  <a:effectLst/>
        </p:spPr>
        <p:txBody>
          <a:bodyPr/>
          <a:lstStyle>
            <a:lvl1pPr>
              <a:defRPr sz="2800">
                <a:effectLst/>
              </a:defRPr>
            </a:lvl1pPr>
            <a:lvl2pPr>
              <a:defRPr sz="2400">
                <a:effectLst/>
              </a:defRPr>
            </a:lvl2pPr>
            <a:lvl3pPr>
              <a:defRPr sz="2000">
                <a:effectLst/>
              </a:defRPr>
            </a:lvl3pPr>
            <a:lvl4pPr>
              <a:defRPr sz="1800">
                <a:effectLst/>
              </a:defRPr>
            </a:lvl4pPr>
            <a:lvl5pPr>
              <a:defRPr sz="1800">
                <a:effectLst/>
              </a:defRPr>
            </a:lvl5pPr>
            <a:lvl6pPr>
              <a:defRPr sz="1800">
                <a:effectLst/>
              </a:defRPr>
            </a:lvl6pPr>
            <a:lvl7pPr>
              <a:defRPr sz="1800">
                <a:effectLst/>
              </a:defRPr>
            </a:lvl7pPr>
            <a:lvl8pPr>
              <a:defRPr sz="1800">
                <a:effectLst/>
              </a:defRPr>
            </a:lvl8pPr>
            <a:lvl9pPr>
              <a:defRPr sz="1800">
                <a:effectLst/>
              </a:defRPr>
            </a:lvl9pPr>
          </a:lstStyle>
          <a:p>
            <a:pPr lvl="0"/>
            <a:r>
              <a:rPr lang="ru-RU">
                <a:effectLst/>
              </a:rPr>
              <a:t>Образец текста</a:t>
            </a:r>
          </a:p>
          <a:p>
            <a:pPr lvl="1"/>
            <a:r>
              <a:rPr lang="ru-RU">
                <a:effectLst/>
              </a:rPr>
              <a:t>Второй уровень</a:t>
            </a:r>
          </a:p>
          <a:p>
            <a:pPr lvl="2"/>
            <a:r>
              <a:rPr lang="ru-RU">
                <a:effectLst/>
              </a:rPr>
              <a:t>Третий уровень</a:t>
            </a:r>
          </a:p>
          <a:p>
            <a:pPr lvl="3"/>
            <a:r>
              <a:rPr lang="ru-RU">
                <a:effectLst/>
              </a:rPr>
              <a:t>Четвертый уровень</a:t>
            </a:r>
          </a:p>
          <a:p>
            <a:pPr lvl="4"/>
            <a:r>
              <a:rPr lang="ru-RU">
                <a:effectLst/>
              </a:rPr>
              <a:t>Пятый уровень</a:t>
            </a:r>
            <a:endParaRPr lang="en-US">
              <a:effectLst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B4C71EC6-210F-42DE-9C53-41977AD35B3D}" type="datetimeFigureOut">
              <a:rPr lang="ru-RU" smtClean="0">
                <a:effectLst/>
              </a:rPr>
              <a:t>17.10.2019</a:t>
            </a:fld>
            <a:endParaRPr lang="ru-RU">
              <a:effectLst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ru-RU"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B19B0651-EE4F-4900-A07F-96A6BFA9D0F0}" type="slidenum">
              <a:rPr lang="ru-RU" smtClean="0">
                <a:effectLst/>
              </a:rPr>
              <a:t>‹#›</a:t>
            </a:fld>
            <a:endParaRPr lang="ru-RU">
              <a:effectLst/>
            </a:endParaRP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ru-RU">
                <a:effectLst/>
              </a:rPr>
              <a:t>Образец заголовка</a:t>
            </a:r>
            <a:endParaRPr lang="en-US">
              <a:effectLst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  <a:effectLst/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2000" b="1">
                <a:effectLst/>
              </a:defRPr>
            </a:lvl2pPr>
            <a:lvl3pPr marL="914400" indent="0">
              <a:buNone/>
              <a:defRPr sz="1800" b="1">
                <a:effectLst/>
              </a:defRPr>
            </a:lvl3pPr>
            <a:lvl4pPr marL="1371600" indent="0">
              <a:buNone/>
              <a:defRPr sz="1600" b="1">
                <a:effectLst/>
              </a:defRPr>
            </a:lvl4pPr>
            <a:lvl5pPr marL="1828800" indent="0">
              <a:buNone/>
              <a:defRPr sz="1600" b="1">
                <a:effectLst/>
              </a:defRPr>
            </a:lvl5pPr>
            <a:lvl6pPr marL="2286000" indent="0">
              <a:buNone/>
              <a:defRPr sz="1600" b="1">
                <a:effectLst/>
              </a:defRPr>
            </a:lvl6pPr>
            <a:lvl7pPr marL="2743200" indent="0">
              <a:buNone/>
              <a:defRPr sz="1600" b="1">
                <a:effectLst/>
              </a:defRPr>
            </a:lvl7pPr>
            <a:lvl8pPr marL="3200400" indent="0">
              <a:buNone/>
              <a:defRPr sz="1600" b="1">
                <a:effectLst/>
              </a:defRPr>
            </a:lvl8pPr>
            <a:lvl9pPr marL="3657600" indent="0">
              <a:buNone/>
              <a:defRPr sz="1600" b="1">
                <a:effectLst/>
              </a:defRPr>
            </a:lvl9pPr>
          </a:lstStyle>
          <a:p>
            <a:pPr lvl="0"/>
            <a:r>
              <a:rPr lang="ru-RU">
                <a:effectLst/>
              </a:rPr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  <a:effectLst/>
        </p:spPr>
        <p:txBody>
          <a:bodyPr/>
          <a:lstStyle>
            <a:lvl1pPr>
              <a:defRPr sz="2400">
                <a:effectLst/>
              </a:defRPr>
            </a:lvl1pPr>
            <a:lvl2pPr>
              <a:defRPr sz="2000">
                <a:effectLst/>
              </a:defRPr>
            </a:lvl2pPr>
            <a:lvl3pPr>
              <a:defRPr sz="1800">
                <a:effectLst/>
              </a:defRPr>
            </a:lvl3pPr>
            <a:lvl4pPr>
              <a:defRPr sz="1600">
                <a:effectLst/>
              </a:defRPr>
            </a:lvl4pPr>
            <a:lvl5pPr>
              <a:defRPr sz="1600">
                <a:effectLst/>
              </a:defRPr>
            </a:lvl5pPr>
            <a:lvl6pPr>
              <a:defRPr sz="1600">
                <a:effectLst/>
              </a:defRPr>
            </a:lvl6pPr>
            <a:lvl7pPr>
              <a:defRPr sz="1600">
                <a:effectLst/>
              </a:defRPr>
            </a:lvl7pPr>
            <a:lvl8pPr>
              <a:defRPr sz="1600">
                <a:effectLst/>
              </a:defRPr>
            </a:lvl8pPr>
            <a:lvl9pPr>
              <a:defRPr sz="1600">
                <a:effectLst/>
              </a:defRPr>
            </a:lvl9pPr>
          </a:lstStyle>
          <a:p>
            <a:pPr lvl="0"/>
            <a:r>
              <a:rPr lang="ru-RU">
                <a:effectLst/>
              </a:rPr>
              <a:t>Образец текста</a:t>
            </a:r>
          </a:p>
          <a:p>
            <a:pPr lvl="1"/>
            <a:r>
              <a:rPr lang="ru-RU">
                <a:effectLst/>
              </a:rPr>
              <a:t>Второй уровень</a:t>
            </a:r>
          </a:p>
          <a:p>
            <a:pPr lvl="2"/>
            <a:r>
              <a:rPr lang="ru-RU">
                <a:effectLst/>
              </a:rPr>
              <a:t>Третий уровень</a:t>
            </a:r>
          </a:p>
          <a:p>
            <a:pPr lvl="3"/>
            <a:r>
              <a:rPr lang="ru-RU">
                <a:effectLst/>
              </a:rPr>
              <a:t>Четвертый уровень</a:t>
            </a:r>
          </a:p>
          <a:p>
            <a:pPr lvl="4"/>
            <a:r>
              <a:rPr lang="ru-RU">
                <a:effectLst/>
              </a:rPr>
              <a:t>Пятый уровень</a:t>
            </a:r>
            <a:endParaRPr lang="en-US">
              <a:effectLst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  <a:effectLst/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2000" b="1">
                <a:effectLst/>
              </a:defRPr>
            </a:lvl2pPr>
            <a:lvl3pPr marL="914400" indent="0">
              <a:buNone/>
              <a:defRPr sz="1800" b="1">
                <a:effectLst/>
              </a:defRPr>
            </a:lvl3pPr>
            <a:lvl4pPr marL="1371600" indent="0">
              <a:buNone/>
              <a:defRPr sz="1600" b="1">
                <a:effectLst/>
              </a:defRPr>
            </a:lvl4pPr>
            <a:lvl5pPr marL="1828800" indent="0">
              <a:buNone/>
              <a:defRPr sz="1600" b="1">
                <a:effectLst/>
              </a:defRPr>
            </a:lvl5pPr>
            <a:lvl6pPr marL="2286000" indent="0">
              <a:buNone/>
              <a:defRPr sz="1600" b="1">
                <a:effectLst/>
              </a:defRPr>
            </a:lvl6pPr>
            <a:lvl7pPr marL="2743200" indent="0">
              <a:buNone/>
              <a:defRPr sz="1600" b="1">
                <a:effectLst/>
              </a:defRPr>
            </a:lvl7pPr>
            <a:lvl8pPr marL="3200400" indent="0">
              <a:buNone/>
              <a:defRPr sz="1600" b="1">
                <a:effectLst/>
              </a:defRPr>
            </a:lvl8pPr>
            <a:lvl9pPr marL="3657600" indent="0">
              <a:buNone/>
              <a:defRPr sz="1600" b="1">
                <a:effectLst/>
              </a:defRPr>
            </a:lvl9pPr>
          </a:lstStyle>
          <a:p>
            <a:pPr lvl="0"/>
            <a:r>
              <a:rPr lang="ru-RU">
                <a:effectLst/>
              </a:rPr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  <a:effectLst/>
        </p:spPr>
        <p:txBody>
          <a:bodyPr/>
          <a:lstStyle>
            <a:lvl1pPr>
              <a:defRPr sz="2400">
                <a:effectLst/>
              </a:defRPr>
            </a:lvl1pPr>
            <a:lvl2pPr>
              <a:defRPr sz="2000">
                <a:effectLst/>
              </a:defRPr>
            </a:lvl2pPr>
            <a:lvl3pPr>
              <a:defRPr sz="1800">
                <a:effectLst/>
              </a:defRPr>
            </a:lvl3pPr>
            <a:lvl4pPr>
              <a:defRPr sz="1600">
                <a:effectLst/>
              </a:defRPr>
            </a:lvl4pPr>
            <a:lvl5pPr>
              <a:defRPr sz="1600">
                <a:effectLst/>
              </a:defRPr>
            </a:lvl5pPr>
            <a:lvl6pPr>
              <a:defRPr sz="1600">
                <a:effectLst/>
              </a:defRPr>
            </a:lvl6pPr>
            <a:lvl7pPr>
              <a:defRPr sz="1600">
                <a:effectLst/>
              </a:defRPr>
            </a:lvl7pPr>
            <a:lvl8pPr>
              <a:defRPr sz="1600">
                <a:effectLst/>
              </a:defRPr>
            </a:lvl8pPr>
            <a:lvl9pPr>
              <a:defRPr sz="1600">
                <a:effectLst/>
              </a:defRPr>
            </a:lvl9pPr>
          </a:lstStyle>
          <a:p>
            <a:pPr lvl="0"/>
            <a:r>
              <a:rPr lang="ru-RU">
                <a:effectLst/>
              </a:rPr>
              <a:t>Образец текста</a:t>
            </a:r>
          </a:p>
          <a:p>
            <a:pPr lvl="1"/>
            <a:r>
              <a:rPr lang="ru-RU">
                <a:effectLst/>
              </a:rPr>
              <a:t>Второй уровень</a:t>
            </a:r>
          </a:p>
          <a:p>
            <a:pPr lvl="2"/>
            <a:r>
              <a:rPr lang="ru-RU">
                <a:effectLst/>
              </a:rPr>
              <a:t>Третий уровень</a:t>
            </a:r>
          </a:p>
          <a:p>
            <a:pPr lvl="3"/>
            <a:r>
              <a:rPr lang="ru-RU">
                <a:effectLst/>
              </a:rPr>
              <a:t>Четвертый уровень</a:t>
            </a:r>
          </a:p>
          <a:p>
            <a:pPr lvl="4"/>
            <a:r>
              <a:rPr lang="ru-RU">
                <a:effectLst/>
              </a:rPr>
              <a:t>Пятый уровень</a:t>
            </a:r>
            <a:endParaRPr lang="en-US">
              <a:effectLst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B4C71EC6-210F-42DE-9C53-41977AD35B3D}" type="datetimeFigureOut">
              <a:rPr lang="ru-RU" smtClean="0">
                <a:effectLst/>
              </a:rPr>
              <a:t>17.10.2019</a:t>
            </a:fld>
            <a:endParaRPr lang="ru-RU">
              <a:effectLst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ru-RU">
              <a:effectLst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B19B0651-EE4F-4900-A07F-96A6BFA9D0F0}" type="slidenum">
              <a:rPr lang="ru-RU" smtClean="0">
                <a:effectLst/>
              </a:rPr>
              <a:t>‹#›</a:t>
            </a:fld>
            <a:endParaRPr lang="ru-RU">
              <a:effectLst/>
            </a:endParaRP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ru-RU">
                <a:effectLst/>
              </a:rPr>
              <a:t>Образец заголовка</a:t>
            </a:r>
            <a:endParaRPr lang="en-US">
              <a:effectLst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B4C71EC6-210F-42DE-9C53-41977AD35B3D}" type="datetimeFigureOut">
              <a:rPr lang="ru-RU" smtClean="0">
                <a:effectLst/>
              </a:rPr>
              <a:t>17.10.2019</a:t>
            </a:fld>
            <a:endParaRPr lang="ru-RU">
              <a:effectLst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ru-RU">
              <a:effectLst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B19B0651-EE4F-4900-A07F-96A6BFA9D0F0}" type="slidenum">
              <a:rPr lang="ru-RU" smtClean="0">
                <a:effectLst/>
              </a:rPr>
              <a:t>‹#›</a:t>
            </a:fld>
            <a:endParaRPr lang="ru-RU">
              <a:effectLst/>
            </a:endParaRP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B4C71EC6-210F-42DE-9C53-41977AD35B3D}" type="datetimeFigureOut">
              <a:rPr lang="ru-RU" smtClean="0">
                <a:effectLst/>
              </a:rPr>
              <a:t>17.10.2019</a:t>
            </a:fld>
            <a:endParaRPr lang="ru-RU">
              <a:effectLst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ru-RU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B19B0651-EE4F-4900-A07F-96A6BFA9D0F0}" type="slidenum">
              <a:rPr lang="ru-RU" smtClean="0">
                <a:effectLst/>
              </a:rPr>
              <a:t>‹#›</a:t>
            </a:fld>
            <a:endParaRPr lang="ru-RU">
              <a:effectLst/>
            </a:endParaRP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  <a:effectLst/>
        </p:spPr>
        <p:txBody>
          <a:bodyPr anchor="b"/>
          <a:lstStyle>
            <a:lvl1pPr algn="ctr">
              <a:defRPr sz="2200" b="1">
                <a:effectLst/>
              </a:defRPr>
            </a:lvl1pPr>
          </a:lstStyle>
          <a:p>
            <a:r>
              <a:rPr lang="ru-RU">
                <a:effectLst/>
              </a:rPr>
              <a:t>Образец заголовка</a:t>
            </a:r>
            <a:endParaRPr lang="en-US">
              <a:effectLst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  <a:effectLst/>
        </p:spPr>
        <p:txBody>
          <a:bodyPr>
            <a:normAutofit/>
          </a:bodyPr>
          <a:lstStyle>
            <a:lvl1pPr marL="0" indent="0" algn="ctr">
              <a:buNone/>
              <a:defRPr sz="1600">
                <a:effectLst/>
              </a:defRPr>
            </a:lvl1pPr>
            <a:lvl2pPr marL="457200" indent="0">
              <a:buNone/>
              <a:defRPr sz="1200">
                <a:effectLst/>
              </a:defRPr>
            </a:lvl2pPr>
            <a:lvl3pPr marL="914400" indent="0">
              <a:buNone/>
              <a:defRPr sz="1000">
                <a:effectLst/>
              </a:defRPr>
            </a:lvl3pPr>
            <a:lvl4pPr marL="1371600" indent="0">
              <a:buNone/>
              <a:defRPr sz="900">
                <a:effectLst/>
              </a:defRPr>
            </a:lvl4pPr>
            <a:lvl5pPr marL="1828800" indent="0">
              <a:buNone/>
              <a:defRPr sz="900">
                <a:effectLst/>
              </a:defRPr>
            </a:lvl5pPr>
            <a:lvl6pPr marL="2286000" indent="0">
              <a:buNone/>
              <a:defRPr sz="900">
                <a:effectLst/>
              </a:defRPr>
            </a:lvl6pPr>
            <a:lvl7pPr marL="2743200" indent="0">
              <a:buNone/>
              <a:defRPr sz="900">
                <a:effectLst/>
              </a:defRPr>
            </a:lvl7pPr>
            <a:lvl8pPr marL="3200400" indent="0">
              <a:buNone/>
              <a:defRPr sz="900">
                <a:effectLst/>
              </a:defRPr>
            </a:lvl8pPr>
            <a:lvl9pPr marL="3657600" indent="0">
              <a:buNone/>
              <a:defRPr sz="900">
                <a:effectLst/>
              </a:defRPr>
            </a:lvl9pPr>
          </a:lstStyle>
          <a:p>
            <a:pPr lvl="0"/>
            <a:r>
              <a:rPr lang="ru-RU">
                <a:effectLst/>
              </a:rPr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B4C71EC6-210F-42DE-9C53-41977AD35B3D}" type="datetimeFigureOut">
              <a:rPr lang="ru-RU" smtClean="0">
                <a:effectLst/>
              </a:rPr>
              <a:t>17.10.2019</a:t>
            </a:fld>
            <a:endParaRPr lang="ru-RU">
              <a:effectLst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ru-RU"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B19B0651-EE4F-4900-A07F-96A6BFA9D0F0}" type="slidenum">
              <a:rPr lang="ru-RU" smtClean="0">
                <a:effectLst/>
              </a:rPr>
              <a:t>‹#›</a:t>
            </a:fld>
            <a:endParaRPr lang="ru-RU">
              <a:effectLst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  <a:effectLst/>
        </p:spPr>
        <p:txBody>
          <a:bodyPr/>
          <a:lstStyle/>
          <a:p>
            <a:pPr lvl="0"/>
            <a:r>
              <a:rPr lang="ru-RU">
                <a:effectLst/>
              </a:rPr>
              <a:t>Образец текста</a:t>
            </a:r>
          </a:p>
          <a:p>
            <a:pPr lvl="1"/>
            <a:r>
              <a:rPr lang="ru-RU">
                <a:effectLst/>
              </a:rPr>
              <a:t>Второй уровень</a:t>
            </a:r>
          </a:p>
          <a:p>
            <a:pPr lvl="2"/>
            <a:r>
              <a:rPr lang="ru-RU">
                <a:effectLst/>
              </a:rPr>
              <a:t>Третий уровень</a:t>
            </a:r>
          </a:p>
          <a:p>
            <a:pPr lvl="3"/>
            <a:r>
              <a:rPr lang="ru-RU">
                <a:effectLst/>
              </a:rPr>
              <a:t>Четвертый уровень</a:t>
            </a:r>
          </a:p>
          <a:p>
            <a:pPr lvl="4"/>
            <a:r>
              <a:rPr lang="ru-RU">
                <a:effectLst/>
              </a:rPr>
              <a:t>Пятый уровень</a:t>
            </a:r>
            <a:endParaRPr lang="en-US">
              <a:effectLst/>
            </a:endParaRP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  <a:effectLst/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lang="ru-RU">
                <a:effectLst/>
              </a:rPr>
              <a:t>Образец заголовка</a:t>
            </a:r>
            <a:endParaRPr lang="en-US">
              <a:effectLst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  <a:effectLst/>
        </p:spPr>
        <p:txBody>
          <a:bodyPr/>
          <a:lstStyle>
            <a:lvl1pPr marL="0" indent="0">
              <a:buNone/>
              <a:defRPr sz="3200">
                <a:effectLst/>
              </a:defRPr>
            </a:lvl1pPr>
            <a:lvl2pPr marL="457200" indent="0">
              <a:buNone/>
              <a:defRPr sz="2800">
                <a:effectLst/>
              </a:defRPr>
            </a:lvl2pPr>
            <a:lvl3pPr marL="914400" indent="0">
              <a:buNone/>
              <a:defRPr sz="2400">
                <a:effectLst/>
              </a:defRPr>
            </a:lvl3pPr>
            <a:lvl4pPr marL="1371600" indent="0">
              <a:buNone/>
              <a:defRPr sz="2000">
                <a:effectLst/>
              </a:defRPr>
            </a:lvl4pPr>
            <a:lvl5pPr marL="1828800" indent="0">
              <a:buNone/>
              <a:defRPr sz="2000">
                <a:effectLst/>
              </a:defRPr>
            </a:lvl5pPr>
            <a:lvl6pPr marL="2286000" indent="0">
              <a:buNone/>
              <a:defRPr sz="2000">
                <a:effectLst/>
              </a:defRPr>
            </a:lvl6pPr>
            <a:lvl7pPr marL="2743200" indent="0">
              <a:buNone/>
              <a:defRPr sz="2000">
                <a:effectLst/>
              </a:defRPr>
            </a:lvl7pPr>
            <a:lvl8pPr marL="3200400" indent="0">
              <a:buNone/>
              <a:defRPr sz="2000">
                <a:effectLst/>
              </a:defRPr>
            </a:lvl8pPr>
            <a:lvl9pPr marL="3657600" indent="0">
              <a:buNone/>
              <a:defRPr sz="2000">
                <a:effectLst/>
              </a:defRPr>
            </a:lvl9pPr>
          </a:lstStyle>
          <a:p>
            <a:r>
              <a:rPr lang="ru-RU">
                <a:effectLst/>
              </a:rPr>
              <a:t>Вставка рисунка</a:t>
            </a:r>
            <a:endParaRPr lang="en-US">
              <a:effectLst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  <a:effectLst/>
        </p:spPr>
        <p:txBody>
          <a:bodyPr>
            <a:normAutofit/>
          </a:bodyPr>
          <a:lstStyle>
            <a:lvl1pPr marL="0" indent="0" algn="ctr">
              <a:buNone/>
              <a:defRPr sz="1600">
                <a:effectLst/>
              </a:defRPr>
            </a:lvl1pPr>
            <a:lvl2pPr marL="457200" indent="0">
              <a:buNone/>
              <a:defRPr sz="1200">
                <a:effectLst/>
              </a:defRPr>
            </a:lvl2pPr>
            <a:lvl3pPr marL="914400" indent="0">
              <a:buNone/>
              <a:defRPr sz="1000">
                <a:effectLst/>
              </a:defRPr>
            </a:lvl3pPr>
            <a:lvl4pPr marL="1371600" indent="0">
              <a:buNone/>
              <a:defRPr sz="900">
                <a:effectLst/>
              </a:defRPr>
            </a:lvl4pPr>
            <a:lvl5pPr marL="1828800" indent="0">
              <a:buNone/>
              <a:defRPr sz="900">
                <a:effectLst/>
              </a:defRPr>
            </a:lvl5pPr>
            <a:lvl6pPr marL="2286000" indent="0">
              <a:buNone/>
              <a:defRPr sz="900">
                <a:effectLst/>
              </a:defRPr>
            </a:lvl6pPr>
            <a:lvl7pPr marL="2743200" indent="0">
              <a:buNone/>
              <a:defRPr sz="900">
                <a:effectLst/>
              </a:defRPr>
            </a:lvl7pPr>
            <a:lvl8pPr marL="3200400" indent="0">
              <a:buNone/>
              <a:defRPr sz="900">
                <a:effectLst/>
              </a:defRPr>
            </a:lvl8pPr>
            <a:lvl9pPr marL="3657600" indent="0">
              <a:buNone/>
              <a:defRPr sz="900">
                <a:effectLst/>
              </a:defRPr>
            </a:lvl9pPr>
          </a:lstStyle>
          <a:p>
            <a:pPr lvl="0"/>
            <a:r>
              <a:rPr lang="ru-RU">
                <a:effectLst/>
              </a:rPr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B4C71EC6-210F-42DE-9C53-41977AD35B3D}" type="datetimeFigureOut">
              <a:rPr lang="ru-RU" smtClean="0">
                <a:effectLst/>
              </a:rPr>
              <a:t>17.10.2019</a:t>
            </a:fld>
            <a:endParaRPr lang="ru-RU">
              <a:effectLst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effectLst/>
        </p:spPr>
        <p:txBody>
          <a:bodyPr/>
          <a:lstStyle/>
          <a:p>
            <a:fld id="{B19B0651-EE4F-4900-A07F-96A6BFA9D0F0}" type="slidenum">
              <a:rPr lang="ru-RU" smtClean="0">
                <a:effectLst/>
              </a:rPr>
              <a:t>‹#›</a:t>
            </a:fld>
            <a:endParaRPr lang="ru-RU">
              <a:effectLst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effectLst/>
        </p:spPr>
        <p:txBody>
          <a:bodyPr/>
          <a:lstStyle/>
          <a:p>
            <a:endParaRPr lang="ru-RU">
              <a:effectLst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>
                <a:effectLst/>
              </a:rPr>
              <a:t>Образец заголовка</a:t>
            </a:r>
            <a:endParaRPr lang="en-US">
              <a:effectLst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effectLst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>
                <a:effectLst/>
              </a:rPr>
              <a:t>Образец текста</a:t>
            </a:r>
          </a:p>
          <a:p>
            <a:pPr lvl="1"/>
            <a:r>
              <a:rPr lang="ru-RU">
                <a:effectLst/>
              </a:rPr>
              <a:t>Второй уровень</a:t>
            </a:r>
          </a:p>
          <a:p>
            <a:pPr lvl="2"/>
            <a:r>
              <a:rPr lang="ru-RU">
                <a:effectLst/>
              </a:rPr>
              <a:t>Третий уровень</a:t>
            </a:r>
          </a:p>
          <a:p>
            <a:pPr lvl="3"/>
            <a:r>
              <a:rPr lang="ru-RU">
                <a:effectLst/>
              </a:rPr>
              <a:t>Четвертый уровень</a:t>
            </a:r>
          </a:p>
          <a:p>
            <a:pPr lvl="4"/>
            <a:r>
              <a:rPr lang="ru-RU">
                <a:effectLst/>
              </a:rPr>
              <a:t>Пятый уровень</a:t>
            </a:r>
            <a:endParaRPr lang="en-US"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  <a:effectLst/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>
                <a:effectLst/>
              </a:rPr>
              <a:t>‹#›</a:t>
            </a:fld>
            <a:endParaRPr lang="ru-RU"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  <a:effectLst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effectLst/>
              </a:defRPr>
            </a:lvl1pPr>
          </a:lstStyle>
          <a:p>
            <a:endParaRPr lang="ru-RU"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  <a:effectLst/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>
                <a:effectLst/>
              </a:rPr>
              <a:t>17.10.2019</a:t>
            </a:fld>
            <a:endParaRPr lang="ru-RU">
              <a:effectLst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>
          <a:effectLst/>
        </a:defRPr>
      </a:defPPr>
      <a:lvl1pPr marL="0" algn="l" defTabSz="914400" rtl="0" eaLnBrk="1" latinLnBrk="0" hangingPunct="1"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332656"/>
            <a:ext cx="8136904" cy="1296144"/>
          </a:xfrm>
          <a:effectLst/>
        </p:spPr>
        <p:txBody>
          <a:bodyPr>
            <a:noAutofit/>
          </a:bodyPr>
          <a:lstStyle/>
          <a:p>
            <a:pPr algn="ctr" rtl="0"/>
            <a:r>
              <a:rPr lang="en-US" sz="3400" b="1" i="0" u="none" strike="noStrike" smtId="4294967295">
                <a:effectLst/>
                <a:highlight>
                  <a:srgbClr val="000000">
                    <a:alpha val="0"/>
                  </a:srgbClr>
                </a:highlight>
                <a:latin typeface="Cambria"/>
              </a:rPr>
              <a:t>ACCOUNTING REFORM</a:t>
            </a:r>
            <a:br>
              <a:rPr lang="en-US" sz="3400" b="1" i="0" u="none" strike="noStrike" smtId="4294967295">
                <a:effectLst/>
                <a:highlight>
                  <a:srgbClr val="000000">
                    <a:alpha val="0"/>
                  </a:srgbClr>
                </a:highlight>
                <a:latin typeface="Cambria"/>
              </a:rPr>
            </a:br>
            <a:r>
              <a:rPr lang="en-US" sz="3400" b="1" i="0" u="none" strike="noStrike" smtId="4294967295">
                <a:effectLst/>
                <a:highlight>
                  <a:srgbClr val="000000">
                    <a:alpha val="0"/>
                  </a:srgbClr>
                </a:highlight>
                <a:latin typeface="Cambria"/>
              </a:rPr>
              <a:t> IN THE REPUBLIC OF TAJIKISTAN</a:t>
            </a:r>
          </a:p>
        </p:txBody>
      </p:sp>
      <p:sp>
        <p:nvSpPr>
          <p:cNvPr id="4" name="Объект 3"/>
          <p:cNvSpPr>
            <a:spLocks noGrp="1"/>
          </p:cNvSpPr>
          <p:nvPr>
            <p:ph type="subTitle" idx="1"/>
          </p:nvPr>
        </p:nvSpPr>
        <p:spPr>
          <a:xfrm>
            <a:off x="323528" y="1772816"/>
            <a:ext cx="8820472" cy="4608512"/>
          </a:xfrm>
          <a:prstGeom prst="swooshArrow">
            <a:avLst>
              <a:gd name="adj1" fmla="val 18581"/>
              <a:gd name="adj2" fmla="val 34948"/>
            </a:avLst>
          </a:prstGeom>
          <a:effectLst/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endParaRPr lang="tg-Cyrl-TJ" b="1" dirty="0">
              <a:ln w="11430">
                <a:solidFill>
                  <a:srgbClr val="FFC000"/>
                </a:solidFill>
              </a:ln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0" indent="0">
              <a:buNone/>
            </a:pPr>
            <a:endParaRPr lang="tg-Cyrl-TJ" sz="1800" b="1" dirty="0">
              <a:ln w="11430">
                <a:solidFill>
                  <a:srgbClr val="FFC000"/>
                </a:solidFill>
              </a:ln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tg-Cyrl-TJ" sz="1800" b="1" dirty="0">
              <a:ln w="11430">
                <a:solidFill>
                  <a:srgbClr val="FFC000"/>
                </a:solidFill>
              </a:ln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 Tj" panose="02020603050405020304" pitchFamily="18" charset="-52"/>
            </a:endParaRPr>
          </a:p>
          <a:p>
            <a:pPr marL="0" indent="0">
              <a:buNone/>
            </a:pPr>
            <a:r>
              <a:rPr lang="tg-Cyrl-TJ" sz="1800" b="1" dirty="0">
                <a:ln w="1143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 Tj" panose="02020603050405020304" pitchFamily="18" charset="-52"/>
              </a:rPr>
              <a:t>                                                                                                             </a:t>
            </a:r>
            <a:endParaRPr lang="tg-Cyrl-TJ" sz="2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  <a:tileRect/>
              </a:gradFill>
              <a:effectLst>
                <a:outerShdw blurRad="50800" algn="tl" rotWithShape="0">
                  <a:srgbClr val="000000"/>
                </a:outerShdw>
              </a:effectLst>
              <a:latin typeface="Times New Roman Tj" panose="02020603050405020304" pitchFamily="18" charset="-52"/>
            </a:endParaRPr>
          </a:p>
          <a:p>
            <a:pPr marL="0" indent="0">
              <a:buNone/>
            </a:pPr>
            <a:r>
              <a:rPr lang="tg-Cyrl-TJ" sz="2200" b="1" dirty="0">
                <a:ln w="1143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 Tj" panose="02020603050405020304" pitchFamily="18" charset="-52"/>
              </a:rPr>
              <a:t>                                                   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44048" y="5377028"/>
            <a:ext cx="7399734" cy="366126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rtl="0">
              <a:buAutoNum type="arabicPlain" startAt="2009"/>
            </a:pPr>
            <a:r>
              <a:rPr lang="en-US" sz="1800" b="1" i="0" u="none" strike="noStrike" dirty="0" smtId="4294967295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 - Public Financial Management Strategy for 2009-2018 </a:t>
            </a:r>
            <a:r>
              <a:rPr lang="en-US" sz="1800" b="1" i="0" u="none" strike="noStrike" dirty="0" smtClean="0" smtId="4294967295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was </a:t>
            </a:r>
            <a:r>
              <a:rPr lang="en-US" sz="1800" b="1" i="0" u="none" strike="noStrike" dirty="0" smtId="4294967295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approved</a:t>
            </a:r>
          </a:p>
        </p:txBody>
      </p:sp>
      <p:sp>
        <p:nvSpPr>
          <p:cNvPr id="6" name="Блок-схема: узел 5"/>
          <p:cNvSpPr/>
          <p:nvPr/>
        </p:nvSpPr>
        <p:spPr>
          <a:xfrm>
            <a:off x="815448" y="5447394"/>
            <a:ext cx="228600" cy="228600"/>
          </a:xfrm>
          <a:prstGeom prst="flowChartConnector">
            <a:avLst/>
          </a:prstGeom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g-Cyrl-TJ">
              <a:effectLst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07704" y="4798794"/>
            <a:ext cx="6408712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en-US" sz="1800" b="1" i="0" u="none" strike="noStrike" dirty="0" smtId="4294967295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2010 - Accounting Reform Strategy for 2011-2018 </a:t>
            </a:r>
            <a:r>
              <a:rPr lang="en-US" sz="1800" b="1" i="0" u="none" strike="noStrike" dirty="0" smtClean="0" smtId="4294967295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was </a:t>
            </a:r>
            <a:r>
              <a:rPr lang="en-US" sz="1800" b="1" i="0" u="none" strike="noStrike" dirty="0" smtId="4294967295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approved</a:t>
            </a:r>
          </a:p>
        </p:txBody>
      </p:sp>
      <p:sp>
        <p:nvSpPr>
          <p:cNvPr id="10" name="Блок-схема: узел 9"/>
          <p:cNvSpPr/>
          <p:nvPr/>
        </p:nvSpPr>
        <p:spPr>
          <a:xfrm>
            <a:off x="1403648" y="4869160"/>
            <a:ext cx="228600" cy="228600"/>
          </a:xfrm>
          <a:prstGeom prst="flowChartConnector">
            <a:avLst/>
          </a:prstGeom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g-Cyrl-TJ">
              <a:effectLst/>
            </a:endParaRPr>
          </a:p>
        </p:txBody>
      </p:sp>
      <p:sp>
        <p:nvSpPr>
          <p:cNvPr id="11" name="Блок-схема: узел 10"/>
          <p:cNvSpPr/>
          <p:nvPr/>
        </p:nvSpPr>
        <p:spPr>
          <a:xfrm>
            <a:off x="2111152" y="4352528"/>
            <a:ext cx="228600" cy="228600"/>
          </a:xfrm>
          <a:prstGeom prst="flowChartConnector">
            <a:avLst/>
          </a:prstGeom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g-Cyrl-TJ">
              <a:effectLst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27784" y="4294737"/>
            <a:ext cx="6126800" cy="36612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en-US" sz="1800" b="1" i="0" u="none" strike="noStrike" dirty="0" smtId="4294967295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2014 - 10 National FOGST Standards </a:t>
            </a:r>
            <a:r>
              <a:rPr lang="en-US" sz="1800" b="1" i="0" u="none" strike="noStrike" dirty="0" smtClean="0" smtId="4294967295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were </a:t>
            </a:r>
            <a:r>
              <a:rPr lang="en-US" sz="1800" b="1" i="0" u="none" strike="noStrike" dirty="0" smtId="4294967295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adopted</a:t>
            </a:r>
          </a:p>
        </p:txBody>
      </p:sp>
      <p:sp>
        <p:nvSpPr>
          <p:cNvPr id="13" name="Блок-схема: узел 12"/>
          <p:cNvSpPr/>
          <p:nvPr/>
        </p:nvSpPr>
        <p:spPr>
          <a:xfrm>
            <a:off x="2975248" y="3861048"/>
            <a:ext cx="228600" cy="228600"/>
          </a:xfrm>
          <a:prstGeom prst="flowChartConnector">
            <a:avLst/>
          </a:prstGeom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g-Cyrl-TJ">
              <a:effectLst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44246" y="3806072"/>
            <a:ext cx="5525763" cy="36612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en-US" sz="1600" b="1" i="0" u="none" strike="noStrike" dirty="0" smtId="4294967295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2017 - </a:t>
            </a:r>
            <a:r>
              <a:rPr lang="en-US" sz="1800" b="1" i="0" u="none" strike="noStrike" dirty="0" smtId="4294967295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4 National</a:t>
            </a:r>
            <a:r>
              <a:rPr lang="en-US" sz="1600" b="1" i="0" u="none" strike="noStrike" dirty="0" smtId="4294967295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FOGST Standards </a:t>
            </a:r>
            <a:r>
              <a:rPr lang="en-US" sz="1600" b="1" i="0" u="none" strike="noStrike" dirty="0" smtClean="0" smtId="4294967295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were</a:t>
            </a:r>
            <a:r>
              <a:rPr lang="en-US" sz="1800" b="1" i="0" u="none" strike="noStrike" dirty="0" smtClean="0" smtId="4294967295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</a:t>
            </a:r>
            <a:r>
              <a:rPr lang="en-US" sz="1800" b="1" i="0" u="none" strike="noStrike" dirty="0" smtId="4294967295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adopted</a:t>
            </a:r>
          </a:p>
        </p:txBody>
      </p:sp>
      <p:sp>
        <p:nvSpPr>
          <p:cNvPr id="15" name="Блок-схема: узел 14"/>
          <p:cNvSpPr/>
          <p:nvPr/>
        </p:nvSpPr>
        <p:spPr>
          <a:xfrm>
            <a:off x="4211960" y="3284984"/>
            <a:ext cx="228600" cy="228600"/>
          </a:xfrm>
          <a:prstGeom prst="flowChartConnector">
            <a:avLst/>
          </a:prstGeom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g-Cyrl-TJ">
              <a:effectLst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3528" y="3031890"/>
            <a:ext cx="2598712" cy="823783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rtl="0"/>
            <a:r>
              <a:rPr lang="en-US" sz="1600" b="1" i="0" u="none" strike="noStrike" dirty="0" smtId="4294967295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Developed and adopted: </a:t>
            </a:r>
          </a:p>
          <a:p>
            <a:pPr rtl="0"/>
            <a:r>
              <a:rPr lang="en-US" sz="1600" b="1" i="0" u="none" strike="noStrike" dirty="0" smtId="4294967295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Unified Chart of </a:t>
            </a:r>
            <a:r>
              <a:rPr lang="en-US" sz="1600" b="1" i="0" u="none" strike="noStrike" dirty="0" smtClean="0" smtId="4294967295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Accounts </a:t>
            </a:r>
            <a:r>
              <a:rPr lang="en-US" sz="1600" b="1" i="0" u="none" strike="noStrike" dirty="0" smtId="4294967295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-   </a:t>
            </a:r>
            <a:endParaRPr lang="en-US" sz="1600" b="1" i="0" u="none" strike="noStrike" dirty="0" smtClean="0" smtId="4294967295">
              <a:effectLst/>
              <a:highlight>
                <a:srgbClr val="000000">
                  <a:alpha val="0"/>
                </a:srgbClr>
              </a:highlight>
              <a:latin typeface="Calibri"/>
            </a:endParaRPr>
          </a:p>
          <a:p>
            <a:pPr rtl="0"/>
            <a:r>
              <a:rPr lang="en-US" sz="1600" b="1" i="0" u="none" strike="noStrike" dirty="0" smtClean="0" smtId="4294967295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2014-2015 </a:t>
            </a:r>
            <a:endParaRPr lang="en-US" sz="1600" b="1" i="0" u="none" strike="noStrike" dirty="0" smtId="4294967295">
              <a:effectLst/>
              <a:highlight>
                <a:srgbClr val="000000">
                  <a:alpha val="0"/>
                </a:srgbClr>
              </a:highlight>
              <a:latin typeface="Calibri"/>
            </a:endParaRPr>
          </a:p>
        </p:txBody>
      </p:sp>
      <p:sp>
        <p:nvSpPr>
          <p:cNvPr id="17" name="Блок-схема: узел 16"/>
          <p:cNvSpPr/>
          <p:nvPr/>
        </p:nvSpPr>
        <p:spPr>
          <a:xfrm>
            <a:off x="5573824" y="2700209"/>
            <a:ext cx="228600" cy="228600"/>
          </a:xfrm>
          <a:prstGeom prst="flowChartConnector">
            <a:avLst/>
          </a:prstGeom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g-Cyrl-TJ">
              <a:effectLst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648575" y="2358750"/>
            <a:ext cx="2960949" cy="646331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rtl="0"/>
            <a:r>
              <a:rPr lang="en-US" sz="1800" b="1" i="0" u="none" strike="noStrike" dirty="0" smtId="4294967295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Implementation and training </a:t>
            </a:r>
            <a:endParaRPr lang="en-US" sz="1800" b="1" i="0" u="none" strike="noStrike" dirty="0" smtClean="0" smtId="4294967295">
              <a:effectLst/>
              <a:highlight>
                <a:srgbClr val="000000">
                  <a:alpha val="0"/>
                </a:srgbClr>
              </a:highlight>
              <a:latin typeface="Calibri"/>
            </a:endParaRPr>
          </a:p>
          <a:p>
            <a:pPr rtl="0"/>
            <a:r>
              <a:rPr lang="en-US" sz="1800" b="1" i="0" u="none" strike="noStrike" dirty="0" smtClean="0" smtId="4294967295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2015-2016 </a:t>
            </a:r>
            <a:endParaRPr lang="en-US" sz="1800" b="1" i="0" u="none" strike="noStrike" dirty="0" smtId="4294967295">
              <a:effectLst/>
              <a:highlight>
                <a:srgbClr val="000000">
                  <a:alpha val="0"/>
                </a:srgbClr>
              </a:highlight>
              <a:latin typeface="Calibri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940152" y="3013731"/>
            <a:ext cx="3610566" cy="366126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rtl="0"/>
            <a:r>
              <a:rPr lang="en-US" sz="1800" b="1" i="0" u="none" strike="noStrike" dirty="0" smtId="4294967295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Reporting </a:t>
            </a:r>
          </a:p>
        </p:txBody>
      </p:sp>
      <p:sp>
        <p:nvSpPr>
          <p:cNvPr id="20" name="Блок-схема: узел 19"/>
          <p:cNvSpPr/>
          <p:nvPr/>
        </p:nvSpPr>
        <p:spPr>
          <a:xfrm>
            <a:off x="5573824" y="3151325"/>
            <a:ext cx="228600" cy="228600"/>
          </a:xfrm>
          <a:prstGeom prst="flowChartConnector">
            <a:avLst/>
          </a:prstGeom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g-Cyrl-TJ">
              <a:effectLst/>
            </a:endParaRPr>
          </a:p>
        </p:txBody>
      </p:sp>
      <p:sp>
        <p:nvSpPr>
          <p:cNvPr id="21" name="Прямоугольник 9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460A1A6F-12EE-4D2F-8267-325C2591DC40}"/>
              </a:ext>
            </a:extLst>
          </p:cNvPr>
          <p:cNvSpPr>
            <a:spLocks noChangeArrowheads="1"/>
          </p:cNvSpPr>
          <p:nvPr/>
        </p:nvSpPr>
        <p:spPr>
          <a:xfrm>
            <a:off x="395288" y="6021388"/>
            <a:ext cx="2018141" cy="213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effectLst/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effectLst/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effectLst/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effectLst/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/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effectLst/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effectLst/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effectLst/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effectLst/>
                <a:latin typeface="Verdana" panose="020B0604030504040204" pitchFamily="34" charset="0"/>
              </a:defRPr>
            </a:lvl9pPr>
          </a:lstStyle>
          <a:p>
            <a:pPr rtl="0"/>
            <a:r>
              <a:rPr lang="en-US" sz="800" b="1" i="0" u="none" strike="noStrike" smtId="4294967295">
                <a:solidFill>
                  <a:srgbClr val="002060"/>
                </a:solidFill>
                <a:effectLst/>
                <a:highlight>
                  <a:srgbClr val="000000">
                    <a:alpha val="0"/>
                  </a:srgbClr>
                </a:highlight>
                <a:latin typeface="Verdana"/>
              </a:rPr>
              <a:t>Prepared by: Rustam Boboev</a:t>
            </a:r>
          </a:p>
        </p:txBody>
      </p:sp>
      <p:sp>
        <p:nvSpPr>
          <p:cNvPr id="22" name="Прямоугольник 10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15767F5-D9EF-4B17-8840-1E3922AB4E2A}"/>
              </a:ext>
            </a:extLst>
          </p:cNvPr>
          <p:cNvSpPr>
            <a:spLocks noChangeArrowheads="1"/>
          </p:cNvSpPr>
          <p:nvPr/>
        </p:nvSpPr>
        <p:spPr>
          <a:xfrm>
            <a:off x="2477243" y="5967413"/>
            <a:ext cx="605286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effectLst/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effectLst/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effectLst/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effectLst/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/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effectLst/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effectLst/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effectLst/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effectLst/>
                <a:latin typeface="Verdana" panose="020B0604030504040204" pitchFamily="34" charset="0"/>
              </a:defRPr>
            </a:lvl9pPr>
          </a:lstStyle>
          <a:p>
            <a:pPr algn="r"/>
            <a:r>
              <a:rPr lang="en-US" sz="1200" b="1" i="0" u="none" strike="noStrike" dirty="0" smtId="4294967295">
                <a:solidFill>
                  <a:srgbClr val="002060"/>
                </a:solidFill>
                <a:effectLst/>
                <a:highlight>
                  <a:srgbClr val="000000">
                    <a:alpha val="0"/>
                  </a:srgbClr>
                </a:highlight>
                <a:latin typeface="Verdana"/>
              </a:rPr>
              <a:t>PEMPAL, Russian Federation, Moscow </a:t>
            </a:r>
            <a:r>
              <a:rPr lang="en-US" sz="1200" b="1" i="0" u="none" strike="noStrike" dirty="0" smtClean="0" smtId="4294967295">
                <a:solidFill>
                  <a:srgbClr val="002060"/>
                </a:solidFill>
                <a:effectLst/>
                <a:highlight>
                  <a:srgbClr val="000000">
                    <a:alpha val="0"/>
                  </a:srgbClr>
                </a:highlight>
                <a:latin typeface="Verdana"/>
              </a:rPr>
              <a:t>(</a:t>
            </a:r>
            <a:r>
              <a:rPr lang="en-US" sz="1200" b="1" dirty="0" smtClean="0" smtId="4294967295">
                <a:solidFill>
                  <a:srgbClr val="002060"/>
                </a:solidFill>
                <a:highlight>
                  <a:srgbClr val="000000">
                    <a:alpha val="0"/>
                  </a:srgbClr>
                </a:highlight>
                <a:latin typeface="Verdana"/>
              </a:rPr>
              <a:t>October,23-25 </a:t>
            </a:r>
            <a:r>
              <a:rPr lang="en-US" sz="1200" b="1" i="0" u="none" strike="noStrike" dirty="0" smtClean="0" smtId="4294967295">
                <a:solidFill>
                  <a:srgbClr val="002060"/>
                </a:solidFill>
                <a:effectLst/>
                <a:highlight>
                  <a:srgbClr val="000000">
                    <a:alpha val="0"/>
                  </a:srgbClr>
                </a:highlight>
                <a:latin typeface="Verdana"/>
              </a:rPr>
              <a:t>2019</a:t>
            </a:r>
            <a:r>
              <a:rPr lang="en-US" sz="1200" b="1" i="0" u="none" strike="noStrike" dirty="0" smtId="4294967295">
                <a:solidFill>
                  <a:srgbClr val="002060"/>
                </a:solidFill>
                <a:effectLst/>
                <a:highlight>
                  <a:srgbClr val="000000">
                    <a:alpha val="0"/>
                  </a:srgbClr>
                </a:highlight>
                <a:latin typeface="Verdana"/>
              </a:rPr>
              <a:t>)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75F18E0-343D-41D3-BCDB-BA7860673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0110" y="6325479"/>
            <a:ext cx="548640" cy="396240"/>
          </a:xfrm>
          <a:effectLst/>
        </p:spPr>
        <p:txBody>
          <a:bodyPr/>
          <a:lstStyle/>
          <a:p>
            <a:pPr rtl="0"/>
            <a:r>
              <a:rPr lang="en-US" sz="1800" b="0" i="0" u="none" strike="noStrike" smtId="4294967295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6009289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4854"/>
            <a:ext cx="8460432" cy="562074"/>
          </a:xfrm>
          <a:effectLst/>
        </p:spPr>
        <p:txBody>
          <a:bodyPr>
            <a:normAutofit/>
          </a:bodyPr>
          <a:lstStyle/>
          <a:p>
            <a:pPr algn="ctr" rtl="0"/>
            <a:r>
              <a:rPr lang="en-US" sz="2800" b="1" i="0" u="sng" strike="noStrike" smtId="4294967295">
                <a:effectLst/>
                <a:highlight>
                  <a:srgbClr val="000000">
                    <a:alpha val="0"/>
                  </a:srgbClr>
                </a:highlight>
                <a:latin typeface="Cambria"/>
              </a:rPr>
              <a:t>BUDGET CLASSIFICATION</a:t>
            </a:r>
          </a:p>
        </p:txBody>
      </p:sp>
      <p:sp>
        <p:nvSpPr>
          <p:cNvPr id="4" name="Номер слайда 7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470AD88E-B2B3-4493-9C56-AD4856106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0110" y="6325479"/>
            <a:ext cx="548640" cy="396240"/>
          </a:xfrm>
          <a:effectLst/>
        </p:spPr>
        <p:txBody>
          <a:bodyPr/>
          <a:lstStyle/>
          <a:p>
            <a:pPr rtl="0"/>
            <a:r>
              <a:rPr lang="en-US" sz="1800" b="0" i="0" u="none" strike="noStrike" smtId="4294967295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667E14F-F865-4865-906D-AEAA73A8A84F}"/>
              </a:ext>
            </a:extLst>
          </p:cNvPr>
          <p:cNvSpPr txBox="1"/>
          <p:nvPr/>
        </p:nvSpPr>
        <p:spPr>
          <a:xfrm>
            <a:off x="385272" y="763758"/>
            <a:ext cx="7913916" cy="521729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342900" indent="-342900" rtl="0">
              <a:lnSpc>
                <a:spcPct val="150000"/>
              </a:lnSpc>
              <a:buAutoNum type="arabicPeriod"/>
            </a:pPr>
            <a:r>
              <a:rPr lang="en-US" sz="2800" b="1" i="0" u="none" strike="noStrike" dirty="0" smtClean="0" smtId="4294967295">
                <a:effectLst/>
                <a:highlight>
                  <a:srgbClr val="000000">
                    <a:alpha val="0"/>
                  </a:srgbClr>
                </a:highlight>
                <a:latin typeface="Times New Roman"/>
                <a:cs typeface="Times New Roman"/>
              </a:rPr>
              <a:t>Departmental </a:t>
            </a:r>
            <a:r>
              <a:rPr lang="en-US" sz="2800" b="1" i="0" u="none" strike="noStrike" dirty="0" smtId="4294967295">
                <a:effectLst/>
                <a:highlight>
                  <a:srgbClr val="000000">
                    <a:alpha val="0"/>
                  </a:srgbClr>
                </a:highlight>
                <a:latin typeface="Times New Roman"/>
                <a:cs typeface="Times New Roman"/>
              </a:rPr>
              <a:t>Classification</a:t>
            </a:r>
          </a:p>
          <a:p>
            <a:pPr marL="342900" indent="-342900" rtl="0">
              <a:lnSpc>
                <a:spcPct val="150000"/>
              </a:lnSpc>
              <a:buAutoNum type="arabicPeriod"/>
            </a:pPr>
            <a:r>
              <a:rPr lang="en-US" sz="2800" b="1" i="0" u="none" strike="noStrike" dirty="0" smtId="4294967295">
                <a:effectLst/>
                <a:highlight>
                  <a:srgbClr val="000000">
                    <a:alpha val="0"/>
                  </a:srgbClr>
                </a:highlight>
                <a:latin typeface="Times New Roman"/>
                <a:cs typeface="Times New Roman"/>
              </a:rPr>
              <a:t>Income Classification</a:t>
            </a:r>
          </a:p>
          <a:p>
            <a:pPr marL="342900" indent="-342900" rtl="0">
              <a:lnSpc>
                <a:spcPct val="150000"/>
              </a:lnSpc>
              <a:buAutoNum type="arabicPeriod"/>
            </a:pPr>
            <a:r>
              <a:rPr lang="en-US" sz="2800" b="1" i="0" u="none" strike="noStrike" dirty="0" smtId="4294967295">
                <a:effectLst/>
                <a:highlight>
                  <a:srgbClr val="000000">
                    <a:alpha val="0"/>
                  </a:srgbClr>
                </a:highlight>
                <a:latin typeface="Times New Roman"/>
                <a:cs typeface="Times New Roman"/>
              </a:rPr>
              <a:t>Economic Budget Classification</a:t>
            </a:r>
          </a:p>
          <a:p>
            <a:pPr marL="342900" indent="-342900" rtl="0">
              <a:lnSpc>
                <a:spcPct val="150000"/>
              </a:lnSpc>
              <a:buAutoNum type="arabicPeriod"/>
            </a:pPr>
            <a:r>
              <a:rPr lang="en-US" sz="2800" b="1" i="0" u="none" strike="noStrike" dirty="0" smtId="4294967295">
                <a:effectLst/>
                <a:highlight>
                  <a:srgbClr val="000000">
                    <a:alpha val="0"/>
                  </a:srgbClr>
                </a:highlight>
                <a:latin typeface="Times New Roman"/>
                <a:cs typeface="Times New Roman"/>
              </a:rPr>
              <a:t>Functional Budget Classification</a:t>
            </a:r>
          </a:p>
          <a:p>
            <a:pPr marL="342900" indent="-342900" rtl="0">
              <a:lnSpc>
                <a:spcPct val="150000"/>
              </a:lnSpc>
              <a:buAutoNum type="arabicPeriod"/>
            </a:pPr>
            <a:r>
              <a:rPr lang="en-US" sz="2800" b="1" i="0" u="none" strike="noStrike" dirty="0" smtId="4294967295">
                <a:effectLst/>
                <a:highlight>
                  <a:srgbClr val="000000">
                    <a:alpha val="0"/>
                  </a:srgbClr>
                </a:highlight>
                <a:latin typeface="Times New Roman"/>
                <a:cs typeface="Times New Roman"/>
              </a:rPr>
              <a:t>Financial Sources Classification</a:t>
            </a:r>
          </a:p>
          <a:p>
            <a:pPr marL="342900" indent="-342900" rtl="0">
              <a:lnSpc>
                <a:spcPct val="150000"/>
              </a:lnSpc>
              <a:buAutoNum type="arabicPeriod"/>
            </a:pPr>
            <a:r>
              <a:rPr lang="en-US" sz="2800" b="1" i="0" u="none" strike="noStrike" dirty="0" smtId="4294967295">
                <a:effectLst/>
                <a:highlight>
                  <a:srgbClr val="000000">
                    <a:alpha val="0"/>
                  </a:srgbClr>
                </a:highlight>
                <a:latin typeface="Times New Roman"/>
                <a:cs typeface="Times New Roman"/>
              </a:rPr>
              <a:t>Program Classification</a:t>
            </a:r>
          </a:p>
          <a:p>
            <a:pPr marL="342900" indent="-342900" rtl="0">
              <a:lnSpc>
                <a:spcPct val="150000"/>
              </a:lnSpc>
              <a:buAutoNum type="arabicPeriod"/>
            </a:pPr>
            <a:r>
              <a:rPr lang="en-US" sz="2800" b="1" i="0" u="none" strike="noStrike" dirty="0" smtId="4294967295">
                <a:effectLst/>
                <a:highlight>
                  <a:srgbClr val="000000">
                    <a:alpha val="0"/>
                  </a:srgbClr>
                </a:highlight>
                <a:latin typeface="Times New Roman"/>
                <a:cs typeface="Times New Roman"/>
              </a:rPr>
              <a:t>Unified Chart of Accounts</a:t>
            </a:r>
          </a:p>
          <a:p>
            <a:pPr marL="342900" indent="-342900" rtl="0">
              <a:lnSpc>
                <a:spcPct val="150000"/>
              </a:lnSpc>
              <a:buAutoNum type="arabicPeriod"/>
            </a:pPr>
            <a:r>
              <a:rPr lang="en-US" sz="2800" b="1" i="0" u="none" strike="noStrike" dirty="0" smtClean="0" smtId="4294967295">
                <a:effectLst/>
                <a:highlight>
                  <a:srgbClr val="000000">
                    <a:alpha val="0"/>
                  </a:srgbClr>
                </a:highlight>
                <a:latin typeface="Times New Roman"/>
                <a:cs typeface="Times New Roman"/>
              </a:rPr>
              <a:t>Territorial </a:t>
            </a:r>
            <a:r>
              <a:rPr lang="en-US" sz="2800" b="1" i="0" u="none" strike="noStrike" dirty="0" smtId="4294967295">
                <a:effectLst/>
                <a:highlight>
                  <a:srgbClr val="000000">
                    <a:alpha val="0"/>
                  </a:srgbClr>
                </a:highlight>
                <a:latin typeface="Times New Roman"/>
                <a:cs typeface="Times New Roman"/>
              </a:rPr>
              <a:t>Classification</a:t>
            </a:r>
          </a:p>
        </p:txBody>
      </p:sp>
    </p:spTree>
    <p:extLst>
      <p:ext uri="{BB962C8B-B14F-4D97-AF65-F5344CB8AC3E}">
        <p14:creationId xmlns:p14="http://schemas.microsoft.com/office/powerpoint/2010/main" val="3987452915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8092" y="188640"/>
            <a:ext cx="8229600" cy="512919"/>
          </a:xfrm>
          <a:effectLst/>
        </p:spPr>
        <p:txBody>
          <a:bodyPr/>
          <a:lstStyle/>
          <a:p>
            <a:pPr algn="ctr" rtl="0"/>
            <a:r>
              <a:rPr lang="en-US" sz="2800" b="1" i="0" u="sng" strike="noStrike" dirty="0" smtId="4294967295">
                <a:effectLst/>
                <a:highlight>
                  <a:srgbClr val="000000">
                    <a:alpha val="0"/>
                  </a:srgbClr>
                </a:highlight>
                <a:latin typeface="Cambria"/>
              </a:rPr>
              <a:t>CHART</a:t>
            </a:r>
            <a:r>
              <a:rPr lang="en-US" sz="2800" b="0" i="0" u="sng" strike="noStrike" dirty="0" smtId="4294967295">
                <a:effectLst/>
                <a:highlight>
                  <a:srgbClr val="000000">
                    <a:alpha val="0"/>
                  </a:srgbClr>
                </a:highlight>
                <a:latin typeface="Cambria"/>
              </a:rPr>
              <a:t> </a:t>
            </a:r>
            <a:r>
              <a:rPr lang="en-US" sz="2800" b="1" i="0" u="sng" strike="noStrike" dirty="0" smtId="4294967295">
                <a:effectLst/>
                <a:highlight>
                  <a:srgbClr val="000000">
                    <a:alpha val="0"/>
                  </a:srgbClr>
                </a:highlight>
                <a:latin typeface="Cambria"/>
              </a:rPr>
              <a:t>OF ACCOUNTS</a:t>
            </a:r>
            <a:r>
              <a:rPr lang="en-US" sz="2800" b="0" i="0" u="sng" strike="noStrike" dirty="0" smtId="4294967295">
                <a:effectLst/>
                <a:highlight>
                  <a:srgbClr val="000000">
                    <a:alpha val="0"/>
                  </a:srgbClr>
                </a:highlight>
                <a:latin typeface="Cambria"/>
              </a:rPr>
              <a:t> </a:t>
            </a:r>
            <a:r>
              <a:rPr lang="en-US" sz="2800" b="0" i="0" u="sng" strike="noStrike" dirty="0" smtClean="0" smtId="4294967295">
                <a:effectLst/>
                <a:highlight>
                  <a:srgbClr val="000000">
                    <a:alpha val="0"/>
                  </a:srgbClr>
                </a:highlight>
                <a:latin typeface="Cambria"/>
              </a:rPr>
              <a:t>  </a:t>
            </a:r>
            <a:r>
              <a:rPr lang="en-US" sz="2800" b="1" i="0" u="sng" strike="noStrike" dirty="0" smtClean="0" smtId="4294967295">
                <a:effectLst/>
                <a:highlight>
                  <a:srgbClr val="000000">
                    <a:alpha val="0"/>
                  </a:srgbClr>
                </a:highlight>
                <a:latin typeface="Cambria"/>
              </a:rPr>
              <a:t>STRUCTURE</a:t>
            </a:r>
            <a:endParaRPr lang="en-US" sz="2800" b="1" i="0" u="sng" strike="noStrike" dirty="0" smtId="4294967295">
              <a:effectLst/>
              <a:highlight>
                <a:srgbClr val="000000">
                  <a:alpha val="0"/>
                </a:srgbClr>
              </a:highlight>
              <a:latin typeface="Cambria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6242553"/>
              </p:ext>
            </p:extLst>
          </p:nvPr>
        </p:nvGraphicFramePr>
        <p:xfrm>
          <a:off x="611560" y="2636912"/>
          <a:ext cx="7560840" cy="3765307"/>
        </p:xfrm>
        <a:graphic>
          <a:graphicData uri="http://schemas.openxmlformats.org/drawingml/2006/table">
            <a:tbl>
              <a:tblPr firstRow="1" firstCol="1" bandRow="1">
                <a:effectLst/>
                <a:tableStyleId>{5C22544A-7EE6-4342-B048-85BDC9FD1C3A}</a:tableStyleId>
              </a:tblPr>
              <a:tblGrid>
                <a:gridCol w="3168352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20000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20001"/>
                    </a:ext>
                  </a:extLst>
                </a:gridCol>
              </a:tblGrid>
              <a:tr h="532861">
                <a:tc>
                  <a:txBody>
                    <a:bodyPr/>
                    <a:lstStyle/>
                    <a:p>
                      <a:pPr algn="ctr" rtl="0">
                        <a:spcAft>
                          <a:spcPct val="0"/>
                        </a:spcAft>
                      </a:pPr>
                      <a:r>
                        <a:rPr lang="en-US" sz="2000" b="1" i="0" u="none" strike="noStrike" dirty="0" smtId="4294967295">
                          <a:solidFill>
                            <a:srgbClr val="2F2B20"/>
                          </a:solidFill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Chart of Accounts Code (CA Code)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ct val="0"/>
                        </a:spcAft>
                      </a:pPr>
                      <a:r>
                        <a:rPr lang="en-US" sz="2000" b="1" i="0" u="none" strike="noStrike" smtId="4294967295">
                          <a:solidFill>
                            <a:srgbClr val="2F2B20"/>
                          </a:solidFill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Name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10000"/>
                  </a:ext>
                </a:extLst>
              </a:tr>
              <a:tr h="4505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>
                          <a:effectLst/>
                        </a:defRPr>
                      </a:pPr>
                      <a:r>
                        <a:rPr lang="en-US" sz="2400" b="1" i="0" u="none" strike="noStrike" dirty="0" smtId="4294967295">
                          <a:solidFill>
                            <a:srgbClr val="2F2B20"/>
                          </a:solidFill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1 00 000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>
                          <a:effectLst/>
                        </a:defRPr>
                      </a:pPr>
                      <a:r>
                        <a:rPr lang="en-US" sz="2400" b="1" i="0" u="none" strike="noStrike" dirty="0" smtId="4294967295">
                          <a:solidFill>
                            <a:srgbClr val="2F2B20"/>
                          </a:solidFill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Assets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10001"/>
                  </a:ext>
                </a:extLst>
              </a:tr>
              <a:tr h="450598">
                <a:tc>
                  <a:txBody>
                    <a:bodyPr/>
                    <a:lstStyle/>
                    <a:p>
                      <a:pPr algn="ctr" rtl="0">
                        <a:spcAft>
                          <a:spcPct val="0"/>
                        </a:spcAft>
                      </a:pPr>
                      <a:r>
                        <a:rPr lang="en-US" sz="2400" b="1" i="0" u="none" strike="noStrike" smtId="4294967295">
                          <a:solidFill>
                            <a:srgbClr val="2F2B20"/>
                          </a:solidFill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2 00 000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>
                          <a:effectLst/>
                        </a:defRPr>
                      </a:pPr>
                      <a:r>
                        <a:rPr lang="en-US" sz="2400" b="1" i="0" u="none" strike="noStrike" dirty="0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Liabilities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10002"/>
                  </a:ext>
                </a:extLst>
              </a:tr>
              <a:tr h="4511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>
                          <a:effectLst/>
                        </a:defRPr>
                      </a:pPr>
                      <a:r>
                        <a:rPr lang="en-US" sz="2400" b="1" i="0" u="none" strike="noStrike" smtId="4294967295">
                          <a:solidFill>
                            <a:srgbClr val="2F2B20"/>
                          </a:solidFill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3 00 000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>
                          <a:effectLst/>
                        </a:defRPr>
                      </a:pPr>
                      <a:r>
                        <a:rPr lang="en-US" sz="2400" b="1" i="0" u="none" strike="noStrike" dirty="0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Net Assets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10003"/>
                  </a:ext>
                </a:extLst>
              </a:tr>
              <a:tr h="4511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>
                          <a:effectLst/>
                        </a:defRPr>
                      </a:pPr>
                      <a:r>
                        <a:rPr lang="en-US" sz="2400" b="1" i="0" u="none" strike="noStrike" smtId="4294967295">
                          <a:solidFill>
                            <a:srgbClr val="2F2B20"/>
                          </a:solidFill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4 00 000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>
                          <a:effectLst/>
                        </a:defRPr>
                      </a:pPr>
                      <a:r>
                        <a:rPr lang="en-US" sz="24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Revenues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10004"/>
                  </a:ext>
                </a:extLst>
              </a:tr>
              <a:tr h="4511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>
                          <a:effectLst/>
                        </a:defRPr>
                      </a:pPr>
                      <a:r>
                        <a:rPr lang="en-US" sz="2400" b="1" i="0" u="none" strike="noStrike" smtId="4294967295">
                          <a:solidFill>
                            <a:srgbClr val="2F2B20"/>
                          </a:solidFill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5 00 000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>
                          <a:effectLst/>
                        </a:defRPr>
                      </a:pPr>
                      <a:r>
                        <a:rPr lang="en-US" sz="24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Expenses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10005"/>
                  </a:ext>
                </a:extLst>
              </a:tr>
              <a:tr h="4505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>
                          <a:effectLst/>
                        </a:defRPr>
                      </a:pPr>
                      <a:r>
                        <a:rPr lang="en-US" sz="2400" b="1" i="0" u="none" strike="noStrike" smtId="4294967295">
                          <a:solidFill>
                            <a:srgbClr val="2F2B20"/>
                          </a:solidFill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6 00 000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>
                          <a:effectLst/>
                        </a:defRPr>
                      </a:pPr>
                      <a:r>
                        <a:rPr lang="en-US" sz="24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Net operating balance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10006"/>
                  </a:ext>
                </a:extLst>
              </a:tr>
              <a:tr h="4505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>
                          <a:effectLst/>
                        </a:defRPr>
                      </a:pPr>
                      <a:r>
                        <a:rPr lang="en-US" sz="2400" b="1" i="0" u="none" strike="noStrike" smtId="4294967295">
                          <a:solidFill>
                            <a:srgbClr val="2F2B20"/>
                          </a:solidFill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7 00 000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>
                          <a:effectLst/>
                        </a:defRPr>
                      </a:pPr>
                      <a:r>
                        <a:rPr lang="en-US" sz="24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Off-balance-sheet accounts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2235136066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>
          <a:xfrm>
            <a:off x="467544" y="772051"/>
            <a:ext cx="7928801" cy="1678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000" b="0" i="0" u="none" strike="noStrike" cap="none" normalizeH="0" baseline="0" dirty="0" smtId="4294967295">
                <a:solidFill>
                  <a:srgbClr val="2F2B20"/>
                </a:solidFill>
                <a:effectLst/>
                <a:highlight>
                  <a:srgbClr val="000000">
                    <a:alpha val="0"/>
                  </a:srgbClr>
                </a:highlight>
                <a:latin typeface="Times New Roman"/>
                <a:ea typeface="Calibri"/>
                <a:cs typeface="Times New Roman"/>
              </a:rPr>
              <a:t>Bookkeeping accounts in CA Code consist of six numbers: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000" b="0" i="0" u="none" strike="noStrike" cap="none" normalizeH="0" baseline="0" dirty="0" smtId="4294967295">
                <a:solidFill>
                  <a:srgbClr val="2F2B20"/>
                </a:solidFill>
                <a:effectLst/>
                <a:highlight>
                  <a:srgbClr val="000000">
                    <a:alpha val="0"/>
                  </a:srgbClr>
                </a:highlight>
                <a:latin typeface="Times New Roman"/>
                <a:ea typeface="Calibri"/>
                <a:cs typeface="Times New Roman"/>
              </a:rPr>
              <a:t>- the first number indicates the section it belongs to;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000" b="0" i="0" u="none" strike="noStrike" cap="none" normalizeH="0" baseline="0" dirty="0" smtId="4294967295">
                <a:solidFill>
                  <a:srgbClr val="2F2B20"/>
                </a:solidFill>
                <a:effectLst/>
                <a:highlight>
                  <a:srgbClr val="000000">
                    <a:alpha val="0"/>
                  </a:srgbClr>
                </a:highlight>
                <a:latin typeface="Times New Roman"/>
                <a:ea typeface="Calibri"/>
                <a:cs typeface="Times New Roman"/>
              </a:rPr>
              <a:t>- the second and the third numbers indicate the account (group);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000" b="0" i="0" u="none" strike="noStrike" cap="none" normalizeH="0" baseline="0" dirty="0" smtId="4294967295">
                <a:solidFill>
                  <a:srgbClr val="2F2B20"/>
                </a:solidFill>
                <a:effectLst/>
                <a:highlight>
                  <a:srgbClr val="000000">
                    <a:alpha val="0"/>
                  </a:srgbClr>
                </a:highlight>
                <a:latin typeface="Times New Roman"/>
                <a:ea typeface="Calibri"/>
                <a:cs typeface="Times New Roman"/>
              </a:rPr>
              <a:t>- the last three numbers refer to subsidiary account.</a:t>
            </a: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400" b="1" i="0" u="none" strike="noStrike" cap="none" normalizeH="0" baseline="0" dirty="0" smtId="4294967295">
                <a:solidFill>
                  <a:srgbClr val="2F2B20"/>
                </a:solidFill>
                <a:effectLst/>
                <a:highlight>
                  <a:srgbClr val="000000">
                    <a:alpha val="0"/>
                  </a:srgbClr>
                </a:highlight>
                <a:latin typeface="Times New Roman"/>
                <a:ea typeface="Calibri"/>
                <a:cs typeface="Times New Roman"/>
              </a:rPr>
              <a:t>CA includes seven sections:</a:t>
            </a:r>
          </a:p>
        </p:txBody>
      </p:sp>
      <p:sp>
        <p:nvSpPr>
          <p:cNvPr id="5" name="Номер слайда 7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69587FAC-CD7D-4873-8BBF-53F7AB8AE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0110" y="6325479"/>
            <a:ext cx="548640" cy="396240"/>
          </a:xfrm>
          <a:effectLst/>
        </p:spPr>
        <p:txBody>
          <a:bodyPr/>
          <a:lstStyle/>
          <a:p>
            <a:pPr rtl="0"/>
            <a:r>
              <a:rPr lang="en-US" sz="1800" b="0" i="0" u="none" strike="noStrike" smtId="4294967295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95398828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686" y="116632"/>
            <a:ext cx="8388424" cy="490066"/>
          </a:xfrm>
          <a:effectLst/>
        </p:spPr>
        <p:txBody>
          <a:bodyPr>
            <a:noAutofit/>
          </a:bodyPr>
          <a:lstStyle/>
          <a:p>
            <a:pPr algn="ctr" rtl="0"/>
            <a:r>
              <a:rPr lang="en-US" sz="2800" b="1" i="0" u="sng" strike="noStrike" dirty="0" smtId="4294967295">
                <a:effectLst/>
                <a:highlight>
                  <a:srgbClr val="000000">
                    <a:alpha val="0"/>
                  </a:srgbClr>
                </a:highlight>
                <a:latin typeface="Cambria"/>
              </a:rPr>
              <a:t>BUDGET CLASSIFICATION INTEGRATION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4FB18049-DC07-424C-9F24-7EBCAB38EF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233889"/>
              </p:ext>
            </p:extLst>
          </p:nvPr>
        </p:nvGraphicFramePr>
        <p:xfrm>
          <a:off x="168002" y="836712"/>
          <a:ext cx="8072454" cy="6022765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1553016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627122327"/>
                    </a:ext>
                  </a:extLst>
                </a:gridCol>
                <a:gridCol w="3656062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314074457"/>
                    </a:ext>
                  </a:extLst>
                </a:gridCol>
                <a:gridCol w="1819943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1750069088"/>
                    </a:ext>
                  </a:extLst>
                </a:gridCol>
                <a:gridCol w="1043433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1090771725"/>
                    </a:ext>
                  </a:extLst>
                </a:gridCol>
              </a:tblGrid>
              <a:tr h="570361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Revenues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Government Finance Statistics Manual 2001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CA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4186144671"/>
                  </a:ext>
                </a:extLst>
              </a:tr>
              <a:tr h="57036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Revenues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3085642187"/>
                  </a:ext>
                </a:extLst>
              </a:tr>
              <a:tr h="57036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Tax revenues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499817197"/>
                  </a:ext>
                </a:extLst>
              </a:tr>
              <a:tr h="96961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10101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Income and profit taxes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3539129535"/>
                  </a:ext>
                </a:extLst>
              </a:tr>
              <a:tr h="96961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1010101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Personal income tax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11115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411150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3618638608"/>
                  </a:ext>
                </a:extLst>
              </a:tr>
              <a:tr h="57036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1010102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Profit tax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11121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411210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3065465411"/>
                  </a:ext>
                </a:extLst>
              </a:tr>
              <a:tr h="57036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10102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Social taxes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2824334523"/>
                  </a:ext>
                </a:extLst>
              </a:tr>
              <a:tr h="96961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1010201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Social tax (1% for state-financed entities)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1211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417110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3484754857"/>
                  </a:ext>
                </a:extLst>
              </a:tr>
            </a:tbl>
          </a:graphicData>
        </a:graphic>
      </p:graphicFrame>
      <p:sp>
        <p:nvSpPr>
          <p:cNvPr id="6" name="Номер слайда 7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D21C24E-533D-4203-BD87-B14C4896E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0110" y="6325479"/>
            <a:ext cx="548640" cy="396240"/>
          </a:xfrm>
          <a:effectLst/>
        </p:spPr>
        <p:txBody>
          <a:bodyPr/>
          <a:lstStyle/>
          <a:p>
            <a:pPr rtl="0"/>
            <a:r>
              <a:rPr lang="en-US" sz="1800" b="0" i="0" u="none" strike="noStrike" smtId="4294967295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83997997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39" y="20786"/>
            <a:ext cx="8388422" cy="562074"/>
          </a:xfrm>
          <a:effectLst/>
        </p:spPr>
        <p:txBody>
          <a:bodyPr>
            <a:normAutofit/>
          </a:bodyPr>
          <a:lstStyle/>
          <a:p>
            <a:pPr algn="ctr" rtl="0"/>
            <a:r>
              <a:rPr lang="en-US" sz="2800" b="1" i="0" u="sng" strike="noStrike" smtId="4294967295">
                <a:effectLst/>
                <a:highlight>
                  <a:srgbClr val="000000">
                    <a:alpha val="0"/>
                  </a:srgbClr>
                </a:highlight>
                <a:latin typeface="Cambria"/>
              </a:rPr>
              <a:t>BUDGET CLASSIFICATION INTEGRATION</a:t>
            </a:r>
          </a:p>
        </p:txBody>
      </p:sp>
      <p:sp>
        <p:nvSpPr>
          <p:cNvPr id="4" name="Номер слайда 7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470AD88E-B2B3-4493-9C56-AD4856106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0110" y="6325479"/>
            <a:ext cx="548640" cy="396240"/>
          </a:xfrm>
          <a:effectLst/>
        </p:spPr>
        <p:txBody>
          <a:bodyPr/>
          <a:lstStyle/>
          <a:p>
            <a:pPr rtl="0"/>
            <a:r>
              <a:rPr lang="en-US" sz="1800" b="0" i="0" u="none" strike="noStrike" smtId="4294967295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5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EE1258DA-785B-4550-8A53-9E9FDF7659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42722"/>
              </p:ext>
            </p:extLst>
          </p:nvPr>
        </p:nvGraphicFramePr>
        <p:xfrm>
          <a:off x="182851" y="764703"/>
          <a:ext cx="8208910" cy="6880848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1292805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96063805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3927636928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1058412253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197705865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135603695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4103570088"/>
                    </a:ext>
                  </a:extLst>
                </a:gridCol>
                <a:gridCol w="723417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1142470770"/>
                    </a:ext>
                  </a:extLst>
                </a:gridCol>
              </a:tblGrid>
              <a:tr h="59435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sng" strike="noStrike" dirty="0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Economic Budget Classification (EBC) article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sng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Names of EBC articles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sng" strike="noStrike" dirty="0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EBC </a:t>
                      </a:r>
                      <a:r>
                        <a:rPr lang="en-US" sz="1600" b="1" i="0" u="sng" strike="noStrike" dirty="0" err="1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subarticles</a:t>
                      </a:r>
                      <a:r>
                        <a:rPr lang="en-US" sz="1600" b="1" i="0" u="sng" strike="noStrike" dirty="0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sng" strike="noStrike" dirty="0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Names of EBC </a:t>
                      </a:r>
                      <a:r>
                        <a:rPr lang="en-US" sz="1600" b="1" i="0" u="sng" strike="noStrike" dirty="0" err="1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subarticles</a:t>
                      </a:r>
                      <a:r>
                        <a:rPr lang="en-US" sz="1600" b="1" i="0" u="sng" strike="noStrike" dirty="0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600" b="1" i="0" u="sng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sng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Government Finance Statistics Manual 2001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sng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CA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2812711118"/>
                  </a:ext>
                </a:extLst>
              </a:tr>
              <a:tr h="3496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dirty="0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Expenses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20000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213107197"/>
                  </a:ext>
                </a:extLst>
              </a:tr>
              <a:tr h="59435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dirty="0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Employee compensation and tax payment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4069743583"/>
                  </a:ext>
                </a:extLst>
              </a:tr>
              <a:tr h="3496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Employee compensation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2538537566"/>
                  </a:ext>
                </a:extLst>
              </a:tr>
              <a:tr h="3496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Salary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2777107082"/>
                  </a:ext>
                </a:extLst>
              </a:tr>
              <a:tr h="59435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dirty="0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Salary in cash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2111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510100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3617227736"/>
                  </a:ext>
                </a:extLst>
              </a:tr>
              <a:tr h="8915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dirty="0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Salary in physical terms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2112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510200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3172309398"/>
                  </a:ext>
                </a:extLst>
              </a:tr>
              <a:tr h="3496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dirty="0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Bonus payment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2111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510300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1049131762"/>
                  </a:ext>
                </a:extLst>
              </a:tr>
              <a:tr h="5437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dirty="0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Payment of royalties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2111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510400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1285721839"/>
                  </a:ext>
                </a:extLst>
              </a:tr>
              <a:tr h="59435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dirty="0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Other payments to employees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2111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510900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1977899272"/>
                  </a:ext>
                </a:extLst>
              </a:tr>
              <a:tr h="3496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Tax payment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35253868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602947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1118"/>
            <a:ext cx="7897688" cy="562074"/>
          </a:xfrm>
          <a:effectLst/>
        </p:spPr>
        <p:txBody>
          <a:bodyPr>
            <a:normAutofit/>
          </a:bodyPr>
          <a:lstStyle/>
          <a:p>
            <a:pPr algn="ctr" rtl="0"/>
            <a:r>
              <a:rPr lang="en-US" sz="2800" b="1" i="0" u="sng" strike="noStrike" smtId="4294967295">
                <a:effectLst/>
                <a:highlight>
                  <a:srgbClr val="000000">
                    <a:alpha val="0"/>
                  </a:srgbClr>
                </a:highlight>
                <a:latin typeface="Cambria"/>
              </a:rPr>
              <a:t>BUDGET CLASSIFICATION INTEGRATION</a:t>
            </a:r>
          </a:p>
        </p:txBody>
      </p:sp>
      <p:sp>
        <p:nvSpPr>
          <p:cNvPr id="4" name="Номер слайда 7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470AD88E-B2B3-4493-9C56-AD4856106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0110" y="6325479"/>
            <a:ext cx="548640" cy="396240"/>
          </a:xfrm>
          <a:effectLst/>
        </p:spPr>
        <p:txBody>
          <a:bodyPr/>
          <a:lstStyle/>
          <a:p>
            <a:pPr rtl="0"/>
            <a:r>
              <a:rPr lang="en-US" sz="1800" b="0" i="0" u="none" strike="noStrike" smtId="4294967295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6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833F7744-C189-4210-944E-5DB53CD13B35}"/>
              </a:ext>
            </a:extLst>
          </p:cNvPr>
          <p:cNvSpPr>
            <a:spLocks noChangeArrowheads="1"/>
          </p:cNvSpPr>
          <p:nvPr/>
        </p:nvSpPr>
        <p:spPr>
          <a:xfrm>
            <a:off x="103579" y="2659868"/>
            <a:ext cx="7856722" cy="335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en-US" sz="1600" b="1" i="0" u="none" strike="noStrike" cap="none" normalizeH="0" baseline="0" smtId="4294967295">
                <a:solidFill>
                  <a:srgbClr val="2F2B20"/>
                </a:solidFill>
                <a:effectLst/>
                <a:highlight>
                  <a:srgbClr val="000000">
                    <a:alpha val="0"/>
                  </a:srgbClr>
                </a:highlight>
                <a:latin typeface="Times New Roman"/>
                <a:ea typeface="Calibri"/>
                <a:cs typeface="Times New Roman"/>
              </a:rPr>
              <a:t>Example of accounting record for RB revenue recognition of paid income tax:</a:t>
            </a: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E6DE5FF6-EB94-4C22-BF80-F3479D565947}"/>
              </a:ext>
            </a:extLst>
          </p:cNvPr>
          <p:cNvSpPr>
            <a:spLocks noChangeArrowheads="1"/>
          </p:cNvSpPr>
          <p:nvPr/>
        </p:nvSpPr>
        <p:spPr>
          <a:xfrm>
            <a:off x="104587" y="722648"/>
            <a:ext cx="5838482" cy="335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en-US" sz="1600" b="1" i="0" u="none" strike="noStrike" cap="none" normalizeH="0" baseline="0" smtId="4294967295">
                <a:solidFill>
                  <a:srgbClr val="2F2B20"/>
                </a:solidFill>
                <a:effectLst/>
                <a:highlight>
                  <a:srgbClr val="000000">
                    <a:alpha val="0"/>
                  </a:srgbClr>
                </a:highlight>
                <a:latin typeface="Times New Roman"/>
                <a:ea typeface="Calibri"/>
                <a:cs typeface="Times New Roman"/>
              </a:rPr>
              <a:t>Example of RB budget income line:</a:t>
            </a: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A1D7497-C8DB-4656-8C83-DB691DBFF9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930308"/>
              </p:ext>
            </p:extLst>
          </p:nvPr>
        </p:nvGraphicFramePr>
        <p:xfrm>
          <a:off x="179512" y="1183437"/>
          <a:ext cx="6335632" cy="11811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205468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128387046"/>
                    </a:ext>
                  </a:extLst>
                </a:gridCol>
                <a:gridCol w="581950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3647360534"/>
                    </a:ext>
                  </a:extLst>
                </a:gridCol>
                <a:gridCol w="720509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734215091"/>
                    </a:ext>
                  </a:extLst>
                </a:gridCol>
                <a:gridCol w="1319779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333539971"/>
                    </a:ext>
                  </a:extLst>
                </a:gridCol>
                <a:gridCol w="1122332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4079324578"/>
                    </a:ext>
                  </a:extLst>
                </a:gridCol>
                <a:gridCol w="1385594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2826575506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solidFill>
                            <a:srgbClr val="2F2B20"/>
                          </a:solidFill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AD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solidFill>
                            <a:srgbClr val="2F2B20"/>
                          </a:solidFill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FSC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solidFill>
                            <a:srgbClr val="2F2B20"/>
                          </a:solidFill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SC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solidFill>
                            <a:srgbClr val="2F2B20"/>
                          </a:solidFill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IC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solidFill>
                            <a:srgbClr val="2F2B20"/>
                          </a:solidFill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CA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solidFill>
                            <a:srgbClr val="2F2B20"/>
                          </a:solidFill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BUDGET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3592432730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12304001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0401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kern="1200" smtId="4294967295">
                          <a:solidFill>
                            <a:srgbClr val="2F2B20"/>
                          </a:solidFill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  <a:ea typeface="+mn-ea"/>
                          <a:cs typeface="+mn-cs"/>
                        </a:rPr>
                        <a:t>1010101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kern="1200" smtId="4294967295">
                          <a:solidFill>
                            <a:srgbClr val="2F2B20"/>
                          </a:solidFill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  <a:ea typeface="+mn-ea"/>
                          <a:cs typeface="+mn-cs"/>
                        </a:rPr>
                        <a:t>411150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 10 500,00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1617875166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12304001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0401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kern="1200" smtId="4294967295">
                          <a:solidFill>
                            <a:srgbClr val="2F2B20"/>
                          </a:solidFill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  <a:ea typeface="+mn-ea"/>
                          <a:cs typeface="+mn-cs"/>
                        </a:rPr>
                        <a:t>1010102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kern="1200" smtId="4294967295">
                          <a:solidFill>
                            <a:srgbClr val="2F2B20"/>
                          </a:solidFill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  <a:ea typeface="+mn-ea"/>
                          <a:cs typeface="+mn-cs"/>
                        </a:rPr>
                        <a:t>411210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    5 000,00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1219934634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12304001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0401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 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 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 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2574321726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B06CA3A0-54C9-4776-BCAB-7889ED3830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055669"/>
              </p:ext>
            </p:extLst>
          </p:nvPr>
        </p:nvGraphicFramePr>
        <p:xfrm>
          <a:off x="179512" y="3085443"/>
          <a:ext cx="7776864" cy="1173988"/>
        </p:xfrm>
        <a:graphic>
          <a:graphicData uri="http://schemas.openxmlformats.org/drawingml/2006/table">
            <a:tbl>
              <a:tblPr firstRow="1" firstCol="1" bandRow="1">
                <a:effectLst/>
                <a:tableStyleId>{2D5ABB26-0587-4C30-8999-92F81FD0307C}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192521406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656205237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1042016625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2990926496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781604252"/>
                    </a:ext>
                  </a:extLst>
                </a:gridCol>
              </a:tblGrid>
              <a:tr h="26988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800" b="1" i="0" u="none" strike="noStrike" kern="1200" dirty="0" smtId="4294967295">
                          <a:solidFill>
                            <a:srgbClr val="2F2B20"/>
                          </a:solidFill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  <a:ea typeface="+mn-ea"/>
                          <a:cs typeface="+mn-cs"/>
                        </a:rPr>
                        <a:t>Debit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800" b="1" i="0" u="none" strike="noStrike" kern="1200" smtId="4294967295">
                          <a:solidFill>
                            <a:srgbClr val="2F2B20"/>
                          </a:solidFill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  <a:ea typeface="+mn-ea"/>
                          <a:cs typeface="+mn-cs"/>
                        </a:rPr>
                        <a:t>Credit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800" b="1" i="0" u="none" strike="noStrike" kern="1200" smtId="4294967295">
                          <a:solidFill>
                            <a:srgbClr val="2F2B20"/>
                          </a:solidFill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  <a:ea typeface="+mn-ea"/>
                          <a:cs typeface="+mn-cs"/>
                        </a:rPr>
                        <a:t>Budget Code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800" b="1" i="0" u="none" strike="noStrike" kern="1200" smtId="4294967295">
                          <a:solidFill>
                            <a:srgbClr val="2F2B20"/>
                          </a:solidFill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  <a:ea typeface="+mn-ea"/>
                          <a:cs typeface="+mn-cs"/>
                        </a:rPr>
                        <a:t>BC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800" b="1" i="0" u="none" strike="noStrike" kern="1200" smtId="4294967295">
                          <a:solidFill>
                            <a:srgbClr val="2F2B20"/>
                          </a:solidFill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  <a:ea typeface="+mn-ea"/>
                          <a:cs typeface="+mn-cs"/>
                        </a:rPr>
                        <a:t>Note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3307013485"/>
                  </a:ext>
                </a:extLst>
              </a:tr>
              <a:tr h="33391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800" b="1" i="0" u="none" strike="noStrike" kern="1200" smtId="4294967295">
                          <a:solidFill>
                            <a:srgbClr val="2F2B20"/>
                          </a:solidFill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  <a:ea typeface="+mn-ea"/>
                          <a:cs typeface="+mn-cs"/>
                        </a:rPr>
                        <a:t>111210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800" b="1" i="0" u="none" strike="noStrike" kern="1200" smtId="4294967295">
                          <a:solidFill>
                            <a:srgbClr val="2F2B20"/>
                          </a:solidFill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  <a:ea typeface="+mn-ea"/>
                          <a:cs typeface="+mn-cs"/>
                        </a:rPr>
                        <a:t>223110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800" b="1" i="0" u="none" strike="noStrike" kern="1200" smtId="4294967295">
                          <a:solidFill>
                            <a:srgbClr val="2F2B20"/>
                          </a:solidFill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  <a:ea typeface="+mn-ea"/>
                          <a:cs typeface="+mn-cs"/>
                        </a:rPr>
                        <a:t>111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800" b="1" i="0" u="none" strike="noStrike" kern="1200" dirty="0" smtId="4294967295">
                          <a:solidFill>
                            <a:srgbClr val="2F2B20"/>
                          </a:solidFill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  <a:ea typeface="+mn-ea"/>
                          <a:cs typeface="+mn-cs"/>
                        </a:rPr>
                        <a:t>Central Committee (bank) accounting record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824408203"/>
                  </a:ext>
                </a:extLst>
              </a:tr>
              <a:tr h="26988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800" b="1" i="0" u="none" strike="noStrike" kern="1200" smtId="4294967295">
                          <a:solidFill>
                            <a:srgbClr val="2F2B20"/>
                          </a:solidFill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  <a:ea typeface="+mn-ea"/>
                          <a:cs typeface="+mn-cs"/>
                        </a:rPr>
                        <a:t>123110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800" b="1" i="0" u="none" strike="noStrike" kern="1200" smtId="4294967295">
                          <a:solidFill>
                            <a:srgbClr val="2F2B20"/>
                          </a:solidFill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  <a:ea typeface="+mn-ea"/>
                          <a:cs typeface="+mn-cs"/>
                        </a:rPr>
                        <a:t>411150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800" b="1" i="0" u="none" strike="noStrike" kern="1200" smtId="4294967295">
                          <a:solidFill>
                            <a:srgbClr val="2F2B20"/>
                          </a:solidFill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  <a:ea typeface="+mn-ea"/>
                          <a:cs typeface="+mn-cs"/>
                        </a:rPr>
                        <a:t>111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800" b="1" i="0" u="none" strike="noStrike" kern="1200" smtId="4294967295">
                          <a:solidFill>
                            <a:srgbClr val="2F2B20"/>
                          </a:solidFill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  <a:ea typeface="+mn-ea"/>
                          <a:cs typeface="+mn-cs"/>
                        </a:rPr>
                        <a:t>1010101 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800" b="1" i="0" u="none" strike="noStrike" kern="1200" smtId="4294967295">
                          <a:solidFill>
                            <a:srgbClr val="2F2B20"/>
                          </a:solidFill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  <a:ea typeface="+mn-ea"/>
                          <a:cs typeface="+mn-cs"/>
                        </a:rPr>
                        <a:t>CC Accounting record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26888466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365714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1118"/>
            <a:ext cx="7897688" cy="562074"/>
          </a:xfrm>
          <a:effectLst/>
        </p:spPr>
        <p:txBody>
          <a:bodyPr>
            <a:normAutofit/>
          </a:bodyPr>
          <a:lstStyle/>
          <a:p>
            <a:pPr algn="ctr" rtl="0"/>
            <a:r>
              <a:rPr lang="en-US" sz="2800" b="1" i="0" u="sng" strike="noStrike" smtId="4294967295">
                <a:effectLst/>
                <a:highlight>
                  <a:srgbClr val="000000">
                    <a:alpha val="0"/>
                  </a:srgbClr>
                </a:highlight>
                <a:latin typeface="Cambria"/>
              </a:rPr>
              <a:t>BUDGET CLASSIFICATION INTEGRATION</a:t>
            </a:r>
          </a:p>
        </p:txBody>
      </p:sp>
      <p:sp>
        <p:nvSpPr>
          <p:cNvPr id="4" name="Номер слайда 7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470AD88E-B2B3-4493-9C56-AD4856106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0110" y="6325479"/>
            <a:ext cx="548640" cy="396240"/>
          </a:xfrm>
          <a:effectLst/>
        </p:spPr>
        <p:txBody>
          <a:bodyPr/>
          <a:lstStyle/>
          <a:p>
            <a:pPr rtl="0"/>
            <a:r>
              <a:rPr lang="en-US" sz="1800" b="0" i="0" u="none" strike="noStrike" smtId="4294967295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7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44188F3F-AF3C-472B-8214-4F70932BC5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61870"/>
              </p:ext>
            </p:extLst>
          </p:nvPr>
        </p:nvGraphicFramePr>
        <p:xfrm>
          <a:off x="179512" y="2935224"/>
          <a:ext cx="8064896" cy="3261360"/>
        </p:xfrm>
        <a:graphic>
          <a:graphicData uri="http://schemas.openxmlformats.org/drawingml/2006/table">
            <a:tbl>
              <a:tblPr firstRow="1" firstCol="1" bandRow="1">
                <a:effectLst/>
                <a:tableStyleId>{2D5ABB26-0587-4C30-8999-92F81FD0307C}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2341488005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166559418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2610929676"/>
                    </a:ext>
                  </a:extLst>
                </a:gridCol>
                <a:gridCol w="1698813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4195303844"/>
                    </a:ext>
                  </a:extLst>
                </a:gridCol>
                <a:gridCol w="1685563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1995729225"/>
                    </a:ext>
                  </a:extLst>
                </a:gridCol>
              </a:tblGrid>
              <a:tr h="205744"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2000" b="1" i="0" u="none" strike="noStrike" dirty="0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Debit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2000" b="1" i="0" u="none" strike="noStrike" dirty="0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Credit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20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BC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20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Budget Code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20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Note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224032063"/>
                  </a:ext>
                </a:extLst>
              </a:tr>
              <a:tr h="38102">
                <a:tc>
                  <a:txBody>
                    <a:bodyPr/>
                    <a:lstStyle/>
                    <a:p>
                      <a:pPr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20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512420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20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211961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20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22142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20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2000" b="1" i="0" u="none" strike="noStrike" dirty="0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CC accounting records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25115697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20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211961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20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111210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2000" b="1">
                          <a:effectLst/>
                        </a:rPr>
                        <a:t> </a:t>
                      </a:r>
                      <a:endParaRPr lang="ru-RU" sz="2000" b="1">
                        <a:effectLst/>
                        <a:latin typeface="Calibri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20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8388123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20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512420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20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2*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20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22142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20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2000" b="1" i="0" u="none" strike="noStrike" dirty="0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Accounting records in state-financed entities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2555608442"/>
                  </a:ext>
                </a:extLst>
              </a:tr>
              <a:tr h="39232">
                <a:tc>
                  <a:txBody>
                    <a:bodyPr/>
                    <a:lstStyle/>
                    <a:p>
                      <a:pPr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20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111253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20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211971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2000" b="1">
                          <a:effectLst/>
                        </a:rPr>
                        <a:t> </a:t>
                      </a:r>
                      <a:endParaRPr lang="ru-RU" sz="2000" b="1">
                        <a:effectLst/>
                        <a:latin typeface="Calibri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20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endParaRPr lang="ru-RU" sz="1800">
                        <a:effectLst/>
                        <a:latin typeface="Calibri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317243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20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2*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20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111253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2000" b="1">
                          <a:effectLst/>
                        </a:rPr>
                        <a:t> </a:t>
                      </a:r>
                      <a:endParaRPr lang="ru-RU" sz="2000" b="1">
                        <a:effectLst/>
                        <a:latin typeface="Calibri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20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2739114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20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211971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20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418310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2000" b="1">
                          <a:effectLst/>
                        </a:rPr>
                        <a:t> </a:t>
                      </a:r>
                      <a:endParaRPr lang="ru-RU" sz="2000" b="1">
                        <a:effectLst/>
                        <a:latin typeface="Calibri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20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3957359532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833F7744-C189-4210-944E-5DB53CD13B35}"/>
              </a:ext>
            </a:extLst>
          </p:cNvPr>
          <p:cNvSpPr>
            <a:spLocks noChangeArrowheads="1"/>
          </p:cNvSpPr>
          <p:nvPr/>
        </p:nvSpPr>
        <p:spPr>
          <a:xfrm>
            <a:off x="104586" y="2514382"/>
            <a:ext cx="741974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en-US" sz="1600" b="1" i="0" u="none" strike="noStrike" cap="none" normalizeH="0" baseline="0" dirty="0" smtId="4294967295">
                <a:solidFill>
                  <a:srgbClr val="2F2B20"/>
                </a:solidFill>
                <a:effectLst/>
                <a:highlight>
                  <a:srgbClr val="000000">
                    <a:alpha val="0"/>
                  </a:srgbClr>
                </a:highlight>
                <a:latin typeface="Times New Roman"/>
                <a:ea typeface="Calibri"/>
                <a:cs typeface="Times New Roman"/>
              </a:rPr>
              <a:t>Example of accounting record for education and re-education payment from RB:</a:t>
            </a: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E6DE5FF6-EB94-4C22-BF80-F3479D565947}"/>
              </a:ext>
            </a:extLst>
          </p:cNvPr>
          <p:cNvSpPr>
            <a:spLocks noChangeArrowheads="1"/>
          </p:cNvSpPr>
          <p:nvPr/>
        </p:nvSpPr>
        <p:spPr>
          <a:xfrm>
            <a:off x="104587" y="722649"/>
            <a:ext cx="5838482" cy="335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en-US" sz="1600" b="1" i="0" u="none" strike="noStrike" cap="none" normalizeH="0" baseline="0" smtId="4294967295">
                <a:solidFill>
                  <a:srgbClr val="2F2B20"/>
                </a:solidFill>
                <a:effectLst/>
                <a:highlight>
                  <a:srgbClr val="000000">
                    <a:alpha val="0"/>
                  </a:srgbClr>
                </a:highlight>
                <a:latin typeface="Times New Roman"/>
                <a:ea typeface="Calibri"/>
                <a:cs typeface="Times New Roman"/>
              </a:rPr>
              <a:t>Example of budget expense line of RB state-financed entity:</a:t>
            </a: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A1D7497-C8DB-4656-8C83-DB691DBFF94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07504" y="1195486"/>
          <a:ext cx="8136905" cy="11811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205468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128387046"/>
                    </a:ext>
                  </a:extLst>
                </a:gridCol>
                <a:gridCol w="872924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3637165992"/>
                    </a:ext>
                  </a:extLst>
                </a:gridCol>
                <a:gridCol w="928349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4051947992"/>
                    </a:ext>
                  </a:extLst>
                </a:gridCol>
                <a:gridCol w="581950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3647360534"/>
                    </a:ext>
                  </a:extLst>
                </a:gridCol>
                <a:gridCol w="720509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734215091"/>
                    </a:ext>
                  </a:extLst>
                </a:gridCol>
                <a:gridCol w="1319779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333539971"/>
                    </a:ext>
                  </a:extLst>
                </a:gridCol>
                <a:gridCol w="1122332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4079324578"/>
                    </a:ext>
                  </a:extLst>
                </a:gridCol>
                <a:gridCol w="1385594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2826575506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solidFill>
                            <a:srgbClr val="2F2B20"/>
                          </a:solidFill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DC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solidFill>
                            <a:srgbClr val="2F2B20"/>
                          </a:solidFill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FBC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solidFill>
                            <a:srgbClr val="2F2B20"/>
                          </a:solidFill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PC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solidFill>
                            <a:srgbClr val="2F2B20"/>
                          </a:solidFill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FSC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solidFill>
                            <a:srgbClr val="2F2B20"/>
                          </a:solidFill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SC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solidFill>
                            <a:srgbClr val="2F2B20"/>
                          </a:solidFill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EBC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solidFill>
                            <a:srgbClr val="2F2B20"/>
                          </a:solidFill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CA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solidFill>
                            <a:srgbClr val="2F2B20"/>
                          </a:solidFill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BUDGET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3592432730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11401001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01102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001003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0401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21111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510100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 1 500,00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1617875166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11401001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01102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001003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0401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22142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512420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    500.00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1219934634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11401001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01102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001003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Id="4294967295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0401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 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 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 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2574321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503334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1118"/>
            <a:ext cx="7897688" cy="562074"/>
          </a:xfrm>
          <a:effectLst/>
        </p:spPr>
        <p:txBody>
          <a:bodyPr>
            <a:normAutofit/>
          </a:bodyPr>
          <a:lstStyle/>
          <a:p>
            <a:pPr algn="ctr" rtl="0"/>
            <a:r>
              <a:rPr lang="en-US" sz="2800" b="1" i="0" u="sng" strike="noStrike" smtId="4294967295">
                <a:effectLst/>
                <a:highlight>
                  <a:srgbClr val="000000">
                    <a:alpha val="0"/>
                  </a:srgbClr>
                </a:highlight>
                <a:latin typeface="Cambria"/>
              </a:rPr>
              <a:t>BUDGET CLASSIFICATION INTEGRATION</a:t>
            </a:r>
          </a:p>
        </p:txBody>
      </p:sp>
      <p:sp>
        <p:nvSpPr>
          <p:cNvPr id="4" name="Номер слайда 7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470AD88E-B2B3-4493-9C56-AD4856106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0110" y="6325479"/>
            <a:ext cx="548640" cy="396240"/>
          </a:xfrm>
          <a:effectLst/>
        </p:spPr>
        <p:txBody>
          <a:bodyPr/>
          <a:lstStyle/>
          <a:p>
            <a:pPr rtl="0"/>
            <a:r>
              <a:rPr lang="en-US" sz="1800" b="0" i="0" u="none" strike="noStrike" smtId="4294967295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8</a:t>
            </a:r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EA12B207-23AC-4544-8270-DFF6E0B64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640" y="2493352"/>
            <a:ext cx="5832623" cy="792485"/>
          </a:xfrm>
          <a:effectLst/>
        </p:spPr>
        <p:txBody>
          <a:bodyPr>
            <a:normAutofit fontScale="85000" lnSpcReduction="10000"/>
          </a:bodyPr>
          <a:lstStyle/>
          <a:p>
            <a:pPr rtl="0" eaLnBrk="1" hangingPunct="1">
              <a:buFont typeface="Wingdings" panose="05000000000000000000" pitchFamily="2" charset="2"/>
              <a:buNone/>
              <a:defRPr>
                <a:effectLst/>
              </a:defRPr>
            </a:pPr>
            <a:r>
              <a:rPr lang="en-US" sz="4000" b="1" i="0" u="none" strike="noStrike" smtId="4294967295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Thank you for your attention!</a:t>
            </a:r>
          </a:p>
        </p:txBody>
      </p:sp>
    </p:spTree>
    <p:extLst>
      <p:ext uri="{BB962C8B-B14F-4D97-AF65-F5344CB8AC3E}">
        <p14:creationId xmlns:p14="http://schemas.microsoft.com/office/powerpoint/2010/main" val="3842281808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5.05.12"/>
  <p:tag name="AS_TITLE" val="Aspose.Slides for .NET 4.0 Client Profile"/>
  <p:tag name="AS_VERSION" val="15.4.0.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Arial"/>
        <a:cs typeface="Arial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extrusionClr>
              <a:prstClr val="black"/>
            </a:extrusionClr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  <a:tileRect/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1654</TotalTime>
  <Words>533</Words>
  <Application>Microsoft Office PowerPoint</Application>
  <PresentationFormat>Экран (4:3)</PresentationFormat>
  <Paragraphs>277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Calibri</vt:lpstr>
      <vt:lpstr>Cambria</vt:lpstr>
      <vt:lpstr>Times New Roman</vt:lpstr>
      <vt:lpstr>Times New Roman Tj</vt:lpstr>
      <vt:lpstr>Verdana</vt:lpstr>
      <vt:lpstr>Wingdings</vt:lpstr>
      <vt:lpstr>Соседство</vt:lpstr>
      <vt:lpstr>ACCOUNTING REFORM  IN THE REPUBLIC OF TAJIKISTAN</vt:lpstr>
      <vt:lpstr>BUDGET CLASSIFICATION</vt:lpstr>
      <vt:lpstr>CHART OF ACCOUNTS   STRUCTURE</vt:lpstr>
      <vt:lpstr>BUDGET CLASSIFICATION INTEGRATION</vt:lpstr>
      <vt:lpstr>BUDGET CLASSIFICATION INTEGRATION</vt:lpstr>
      <vt:lpstr>BUDGET CLASSIFICATION INTEGRATION</vt:lpstr>
      <vt:lpstr>BUDGET CLASSIFICATION INTEGRATION</vt:lpstr>
      <vt:lpstr>BUDGET CLASSIFICATION INTEGRATION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Olimjon Mirzoev</dc:creator>
  <cp:lastModifiedBy>Valeriya Aivazova</cp:lastModifiedBy>
  <cp:revision>46</cp:revision>
  <dcterms:created xsi:type="dcterms:W3CDTF">2019-08-27T08:08:31Z</dcterms:created>
  <dcterms:modified xsi:type="dcterms:W3CDTF">2019-10-17T12:39:07Z</dcterms:modified>
</cp:coreProperties>
</file>