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6" r:id="rId3"/>
    <p:sldId id="257" r:id="rId4"/>
    <p:sldId id="264" r:id="rId5"/>
    <p:sldId id="258" r:id="rId6"/>
    <p:sldId id="265" r:id="rId7"/>
    <p:sldId id="268" r:id="rId8"/>
    <p:sldId id="267" r:id="rId9"/>
  </p:sldIdLst>
  <p:sldSz cx="9144000" cy="6858000" type="screen4x3"/>
  <p:notesSz cx="6858000" cy="9144000"/>
  <p:custDataLst>
    <p:tags r:id="rId11"/>
  </p:custDataLst>
  <p:defaultTextStyle>
    <a:defPPr>
      <a:defRPr lang="ru-RU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3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ru-RU">
              <a:effectLst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D4B0BFE1-37F1-4FCB-AE59-FC537DB09E32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ru-RU">
              <a:effectLst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D455B3F6-C916-415E-B4F5-063456907EF9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353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effectLst/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effectLst/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r>
              <a:rPr lang="ru-RU">
                <a:effectLst/>
              </a:rPr>
              <a:t>Образец подзаголовка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  <a:effectLst/>
        </p:spPr>
        <p:txBody>
          <a:bodyPr vert="eaVert" anchor="b" anchorCtr="0"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effectLst/>
        </p:spPr>
        <p:txBody>
          <a:bodyPr vert="eaVert"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  <a:effectLst/>
        </p:spPr>
        <p:txBody>
          <a:bodyPr anchor="t"/>
          <a:lstStyle>
            <a:lvl1pPr algn="l">
              <a:defRPr sz="3600" b="0" cap="all"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  <a:effectLst/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effectLst/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effectLst/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  <a:effectLst/>
        </p:spPr>
        <p:txBody>
          <a:bodyPr anchor="b"/>
          <a:lstStyle>
            <a:lvl1pPr algn="ctr">
              <a:defRPr sz="2200" b="1"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16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  <a:effectLst/>
        </p:spPr>
        <p:txBody>
          <a:bodyPr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  <a:effectLst/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r>
              <a:rPr lang="ru-RU">
                <a:effectLst/>
              </a:rPr>
              <a:t>Вставка рисунка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16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  <a:effectLst/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/>
              </a:defRPr>
            </a:lvl1pPr>
          </a:lstStyle>
          <a:p>
            <a:endParaRPr lang="ru-RU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>
                <a:effectLst/>
              </a:rPr>
              <a:t>17.10.2019</a:t>
            </a:fld>
            <a:endParaRPr lang="ru-RU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136904" cy="1296144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en-US" sz="3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ACCOUNTING REFORM</a:t>
            </a:r>
            <a:br>
              <a:rPr lang="en-US" sz="3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</a:br>
            <a:r>
              <a:rPr lang="en-US" sz="3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 IN THE REPUBLIC OF TAJIKISTAN</a:t>
            </a:r>
          </a:p>
        </p:txBody>
      </p:sp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820472" cy="4608512"/>
          </a:xfrm>
          <a:prstGeom prst="swooshArrow">
            <a:avLst>
              <a:gd name="adj1" fmla="val 18581"/>
              <a:gd name="adj2" fmla="val 34948"/>
            </a:avLst>
          </a:prstGeom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tg-Cyrl-TJ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tg-Cyrl-TJ" sz="18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tg-Cyrl-TJ" sz="18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 Tj" panose="02020603050405020304" pitchFamily="18" charset="-52"/>
            </a:endParaRPr>
          </a:p>
          <a:p>
            <a:pPr marL="0" indent="0">
              <a:buNone/>
            </a:pPr>
            <a:r>
              <a:rPr lang="tg-Cyrl-TJ" sz="18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 Tj" panose="02020603050405020304" pitchFamily="18" charset="-52"/>
              </a:rPr>
              <a:t>                                                                                                             </a:t>
            </a:r>
            <a:endParaRPr lang="tg-Cyrl-TJ" sz="2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 Tj" panose="02020603050405020304" pitchFamily="18" charset="-52"/>
            </a:endParaRPr>
          </a:p>
          <a:p>
            <a:pPr marL="0" indent="0">
              <a:buNone/>
            </a:pPr>
            <a:r>
              <a:rPr lang="tg-Cyrl-TJ" sz="22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 Tj" panose="02020603050405020304" pitchFamily="18" charset="-52"/>
              </a:rPr>
              <a:t>      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4048" y="5377028"/>
            <a:ext cx="7399734" cy="366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rtl="0">
              <a:buAutoNum type="arabicPlain" startAt="2009"/>
            </a:pPr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 - Public Financial Management Strategy for 2009-2018 </a:t>
            </a:r>
            <a:r>
              <a:rPr lang="en-US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was </a:t>
            </a:r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approved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815448" y="5447394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4798794"/>
            <a:ext cx="640871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2010 - Accounting Reform Strategy for 2011-2018 </a:t>
            </a:r>
            <a:r>
              <a:rPr lang="en-US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was </a:t>
            </a:r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approved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1403648" y="4869160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2111152" y="4352528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4294737"/>
            <a:ext cx="6126800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2014 - 10 National FOGST Standards </a:t>
            </a:r>
            <a:r>
              <a:rPr lang="en-US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were </a:t>
            </a:r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adopted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2975248" y="3861048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4246" y="3806072"/>
            <a:ext cx="5525763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n-US" sz="16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2017 - </a:t>
            </a:r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 National</a:t>
            </a:r>
            <a:r>
              <a:rPr lang="en-US" sz="16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FOGST Standards </a:t>
            </a:r>
            <a:r>
              <a:rPr lang="en-US" sz="16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were</a:t>
            </a:r>
            <a:r>
              <a:rPr lang="en-US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adopted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4211960" y="3284984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031890"/>
            <a:ext cx="2598712" cy="82378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rtl="0"/>
            <a:r>
              <a:rPr lang="en-US" sz="16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Developed and adopted: </a:t>
            </a:r>
          </a:p>
          <a:p>
            <a:pPr rtl="0"/>
            <a:r>
              <a:rPr lang="en-US" sz="16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Unified Chart of </a:t>
            </a:r>
            <a:r>
              <a:rPr lang="en-US" sz="16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Accounts </a:t>
            </a:r>
            <a:r>
              <a:rPr lang="en-US" sz="16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-   </a:t>
            </a:r>
            <a:endParaRPr lang="en-US" sz="1600" b="1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rtl="0"/>
            <a:r>
              <a:rPr lang="en-US" sz="16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2014-2015 </a:t>
            </a:r>
            <a:endParaRPr lang="en-US" sz="1600" b="1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573824" y="2700209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8575" y="2358750"/>
            <a:ext cx="296094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rtl="0"/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Implementation and training </a:t>
            </a:r>
            <a:endParaRPr lang="en-US" sz="1800" b="1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rtl="0"/>
            <a:r>
              <a:rPr lang="en-US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2015-2016 </a:t>
            </a:r>
            <a:endParaRPr lang="en-US" sz="1800" b="1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40152" y="3013731"/>
            <a:ext cx="3610566" cy="366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rtl="0"/>
            <a:r>
              <a:rPr lang="en-US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Reporting </a:t>
            </a:r>
          </a:p>
        </p:txBody>
      </p:sp>
      <p:sp>
        <p:nvSpPr>
          <p:cNvPr id="20" name="Блок-схема: узел 19"/>
          <p:cNvSpPr/>
          <p:nvPr/>
        </p:nvSpPr>
        <p:spPr>
          <a:xfrm>
            <a:off x="5573824" y="3151325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21" name="Прямоугольник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60A1A6F-12EE-4D2F-8267-325C2591DC40}"/>
              </a:ext>
            </a:extLst>
          </p:cNvPr>
          <p:cNvSpPr>
            <a:spLocks noChangeArrowheads="1"/>
          </p:cNvSpPr>
          <p:nvPr/>
        </p:nvSpPr>
        <p:spPr>
          <a:xfrm>
            <a:off x="395288" y="6021388"/>
            <a:ext cx="2018141" cy="21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9pPr>
          </a:lstStyle>
          <a:p>
            <a:pPr rtl="0"/>
            <a:r>
              <a:rPr lang="en-US" sz="800" b="1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Verdana"/>
              </a:rPr>
              <a:t>Prepared by: Rustam Boboev</a:t>
            </a:r>
          </a:p>
        </p:txBody>
      </p:sp>
      <p:sp>
        <p:nvSpPr>
          <p:cNvPr id="22" name="Прямоугольник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15767F5-D9EF-4B17-8840-1E3922AB4E2A}"/>
              </a:ext>
            </a:extLst>
          </p:cNvPr>
          <p:cNvSpPr>
            <a:spLocks noChangeArrowheads="1"/>
          </p:cNvSpPr>
          <p:nvPr/>
        </p:nvSpPr>
        <p:spPr>
          <a:xfrm>
            <a:off x="2477243" y="5967413"/>
            <a:ext cx="60528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sz="12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Verdana"/>
              </a:rPr>
              <a:t>PEMPAL, Russian Federation, Moscow </a:t>
            </a:r>
            <a:r>
              <a:rPr lang="en-US" sz="1200" b="1" i="0" u="none" strike="noStrike" dirty="0" smtClean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Verdana"/>
              </a:rPr>
              <a:t>(</a:t>
            </a:r>
            <a:r>
              <a:rPr lang="en-US" sz="1200" b="1" dirty="0" smtClean="0" smtId="4294967295">
                <a:solidFill>
                  <a:srgbClr val="002060"/>
                </a:solidFill>
                <a:highlight>
                  <a:srgbClr val="000000">
                    <a:alpha val="0"/>
                  </a:srgbClr>
                </a:highlight>
                <a:latin typeface="Verdana"/>
              </a:rPr>
              <a:t>October,23-25 </a:t>
            </a:r>
            <a:r>
              <a:rPr lang="en-US" sz="1200" b="1" i="0" u="none" strike="noStrike" dirty="0" smtClean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Verdana"/>
              </a:rPr>
              <a:t>2019</a:t>
            </a:r>
            <a:r>
              <a:rPr lang="en-US" sz="12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Verdana"/>
              </a:rPr>
              <a:t>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5F18E0-343D-41D3-BCDB-BA786067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00928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854"/>
            <a:ext cx="8460432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en-US" sz="2800" b="1" i="0" u="sng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BUDGET CLASSIFICATION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667E14F-F865-4865-906D-AEAA73A8A84F}"/>
              </a:ext>
            </a:extLst>
          </p:cNvPr>
          <p:cNvSpPr txBox="1"/>
          <p:nvPr/>
        </p:nvSpPr>
        <p:spPr>
          <a:xfrm>
            <a:off x="385272" y="763758"/>
            <a:ext cx="7913916" cy="521729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Departmental </a:t>
            </a: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Classification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Income Classification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Economic Budget Classification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Functional Budget Classification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Financial Sources Classification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Program Classification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Unified Chart of Accounts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en-US" sz="2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Territorial </a:t>
            </a:r>
            <a:r>
              <a:rPr lang="en-US" sz="2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98745291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092" y="188640"/>
            <a:ext cx="8229600" cy="512919"/>
          </a:xfrm>
          <a:effectLst/>
        </p:spPr>
        <p:txBody>
          <a:bodyPr/>
          <a:lstStyle/>
          <a:p>
            <a:pPr algn="ctr" rtl="0"/>
            <a:r>
              <a:rPr lang="en-US" sz="2800" b="1" i="0" u="sng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CHART</a:t>
            </a:r>
            <a:r>
              <a:rPr lang="en-US" sz="2800" b="0" i="0" u="sng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 </a:t>
            </a:r>
            <a:r>
              <a:rPr lang="en-US" sz="2800" b="1" i="0" u="sng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OF ACCOUNTS</a:t>
            </a:r>
            <a:r>
              <a:rPr lang="en-US" sz="2800" b="0" i="0" u="sng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 </a:t>
            </a:r>
            <a:r>
              <a:rPr lang="en-US" sz="2800" b="0" i="0" u="sng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  </a:t>
            </a:r>
            <a:r>
              <a:rPr lang="en-US" sz="2800" b="1" i="0" u="sng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STRUCTURE</a:t>
            </a:r>
            <a:endParaRPr lang="en-US" sz="2800" b="1" i="0" u="sng" strike="noStrike" dirty="0" smtId="4294967295">
              <a:effectLst/>
              <a:highlight>
                <a:srgbClr val="000000">
                  <a:alpha val="0"/>
                </a:srgbClr>
              </a:highlight>
              <a:latin typeface="Cambria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42553"/>
              </p:ext>
            </p:extLst>
          </p:nvPr>
        </p:nvGraphicFramePr>
        <p:xfrm>
          <a:off x="611560" y="2636912"/>
          <a:ext cx="7560840" cy="376530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1"/>
                    </a:ext>
                  </a:extLst>
                </a:gridCol>
              </a:tblGrid>
              <a:tr h="532861"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en-US" sz="2000" b="1" i="0" u="none" strike="noStrike" dirty="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Chart of Accounts Code (CA Code)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Name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0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dirty="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1 00 000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dirty="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Assets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1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en-US" sz="24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2 00 000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Liabilities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2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3 00 000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Net Assets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3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4 00 000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Revenues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4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5 00 000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Expenses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5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6 00 000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Net operating balance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6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7 00 000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US" sz="24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Off-balance-sheet accounts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23513606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>
          <a:xfrm>
            <a:off x="467544" y="772051"/>
            <a:ext cx="7928801" cy="167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dirty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Bookkeeping accounts in CA Code consist of six numbers: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dirty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- the first number indicates the section it belongs to;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dirty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- the second and the third numbers indicate the account (group);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dirty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- the last three numbers refer to subsidiary account.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CA includes seven sections:</a:t>
            </a: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9587FAC-CD7D-4873-8BBF-53F7AB8A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39882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86" y="116632"/>
            <a:ext cx="8388424" cy="490066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en-US" sz="2800" b="1" i="0" u="sng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BUDGET CLASSIFICATION INTEGRATION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FB18049-DC07-424C-9F24-7EBCAB38E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33889"/>
              </p:ext>
            </p:extLst>
          </p:nvPr>
        </p:nvGraphicFramePr>
        <p:xfrm>
          <a:off x="168002" y="836712"/>
          <a:ext cx="8072454" cy="602276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53016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627122327"/>
                    </a:ext>
                  </a:extLst>
                </a:gridCol>
                <a:gridCol w="365606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14074457"/>
                    </a:ext>
                  </a:extLst>
                </a:gridCol>
                <a:gridCol w="1819943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750069088"/>
                    </a:ext>
                  </a:extLst>
                </a:gridCol>
                <a:gridCol w="1043433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090771725"/>
                    </a:ext>
                  </a:extLst>
                </a:gridCol>
              </a:tblGrid>
              <a:tr h="57036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Revenues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Government Finance Statistics Manual 2001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CA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4186144671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Revenues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085642187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Tax revenues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499817197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Income and profit taxes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539129535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Personal income tax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11115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411150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618638608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Profit tax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11121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411210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065465411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Social taxes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824334523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Social tax (1% for state-financed entities)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417110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484754857"/>
                  </a:ext>
                </a:extLst>
              </a:tr>
            </a:tbl>
          </a:graphicData>
        </a:graphic>
      </p:graphicFrame>
      <p:sp>
        <p:nvSpPr>
          <p:cNvPr id="6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D21C24E-533D-4203-BD87-B14C4896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399799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9" y="20786"/>
            <a:ext cx="8388422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en-US" sz="2800" b="1" i="0" u="sng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BUDGET CLASSIFICATION INTEGRATION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E1258DA-785B-4550-8A53-9E9FDF765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42722"/>
              </p:ext>
            </p:extLst>
          </p:nvPr>
        </p:nvGraphicFramePr>
        <p:xfrm>
          <a:off x="182851" y="764703"/>
          <a:ext cx="8208910" cy="6880848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92805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9606380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92763692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05841225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9770586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3560369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4103570088"/>
                    </a:ext>
                  </a:extLst>
                </a:gridCol>
                <a:gridCol w="723417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142470770"/>
                    </a:ext>
                  </a:extLst>
                </a:gridCol>
              </a:tblGrid>
              <a:tr h="594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Economic Budget Classification (EBC) article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Names of EBC articles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EBC </a:t>
                      </a:r>
                      <a:r>
                        <a:rPr lang="en-US" sz="1600" b="1" i="0" u="sng" strike="noStrike" dirty="0" err="1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subarticles</a:t>
                      </a:r>
                      <a:r>
                        <a:rPr lang="en-US" sz="1600" b="1" i="0" u="sng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Names of EBC </a:t>
                      </a:r>
                      <a:r>
                        <a:rPr lang="en-US" sz="1600" b="1" i="0" u="sng" strike="noStrike" dirty="0" err="1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subarticles</a:t>
                      </a:r>
                      <a:r>
                        <a:rPr lang="en-US" sz="1600" b="1" i="0" u="sng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Government Finance Statistics Manual 2001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812711118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Expenses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13107197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Employee compensation and tax payment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4069743583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Employee compensation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538537566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Salary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777107082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Salary in cash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617227736"/>
                  </a:ext>
                </a:extLst>
              </a:tr>
              <a:tr h="891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Salary in physical terms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172309398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Bonus payment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49131762"/>
                  </a:ext>
                </a:extLst>
              </a:tr>
              <a:tr h="5437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Payment of royalties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285721839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Other payments to employees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977899272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Tax payment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52538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0294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en-US" sz="2800" b="1" i="0" u="sng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BUDGET CLASSIFICATION INTEGRATION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6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33F7744-C189-4210-944E-5DB53CD13B35}"/>
              </a:ext>
            </a:extLst>
          </p:cNvPr>
          <p:cNvSpPr>
            <a:spLocks noChangeArrowheads="1"/>
          </p:cNvSpPr>
          <p:nvPr/>
        </p:nvSpPr>
        <p:spPr>
          <a:xfrm>
            <a:off x="103579" y="2659868"/>
            <a:ext cx="7856722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en-US" sz="1600" b="1" i="0" u="none" strike="noStrike" cap="none" normalizeH="0" baseline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Example of accounting record for RB revenue recognition of paid income tax: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6DE5FF6-EB94-4C22-BF80-F3479D565947}"/>
              </a:ext>
            </a:extLst>
          </p:cNvPr>
          <p:cNvSpPr>
            <a:spLocks noChangeArrowheads="1"/>
          </p:cNvSpPr>
          <p:nvPr/>
        </p:nvSpPr>
        <p:spPr>
          <a:xfrm>
            <a:off x="104587" y="722648"/>
            <a:ext cx="5838482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en-US" sz="1600" b="1" i="0" u="none" strike="noStrike" cap="none" normalizeH="0" baseline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Example of RB budget income line: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A1D7497-C8DB-4656-8C83-DB691DBFF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30308"/>
              </p:ext>
            </p:extLst>
          </p:nvPr>
        </p:nvGraphicFramePr>
        <p:xfrm>
          <a:off x="179512" y="1183437"/>
          <a:ext cx="6335632" cy="11811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0546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28387046"/>
                    </a:ext>
                  </a:extLst>
                </a:gridCol>
                <a:gridCol w="58195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647360534"/>
                    </a:ext>
                  </a:extLst>
                </a:gridCol>
                <a:gridCol w="720509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734215091"/>
                    </a:ext>
                  </a:extLst>
                </a:gridCol>
                <a:gridCol w="1319779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33539971"/>
                    </a:ext>
                  </a:extLst>
                </a:gridCol>
                <a:gridCol w="112233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4079324578"/>
                    </a:ext>
                  </a:extLst>
                </a:gridCol>
                <a:gridCol w="1385594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82657550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FSC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SC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59243273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12304001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1010101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411150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10 500,00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6178751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12304001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1010102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411210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   5 000,00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21993463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12304001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57432172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06CA3A0-54C9-4776-BCAB-7889ED383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55669"/>
              </p:ext>
            </p:extLst>
          </p:nvPr>
        </p:nvGraphicFramePr>
        <p:xfrm>
          <a:off x="179512" y="3085443"/>
          <a:ext cx="7776864" cy="1173988"/>
        </p:xfrm>
        <a:graphic>
          <a:graphicData uri="http://schemas.openxmlformats.org/drawingml/2006/table">
            <a:tbl>
              <a:tblPr firstRow="1" firstCol="1" bandRow="1">
                <a:effectLst/>
                <a:tableStyleId>{2D5ABB26-0587-4C30-8999-92F81FD0307C}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9252140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65620523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04201662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990926496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781604252"/>
                    </a:ext>
                  </a:extLst>
                </a:gridCol>
              </a:tblGrid>
              <a:tr h="2698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dirty="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Debit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Credit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Budget Code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Note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307013485"/>
                  </a:ext>
                </a:extLst>
              </a:tr>
              <a:tr h="33391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111210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223110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dirty="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Central Committee (bank) accounting record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824408203"/>
                  </a:ext>
                </a:extLst>
              </a:tr>
              <a:tr h="2698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123110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411150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1010101 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1800" b="1" i="0" u="none" strike="noStrike" kern="1200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CC Accounting record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68884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6571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en-US" sz="2800" b="1" i="0" u="sng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BUDGET CLASSIFICATION INTEGRATION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7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4188F3F-AF3C-472B-8214-4F70932BC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1870"/>
              </p:ext>
            </p:extLst>
          </p:nvPr>
        </p:nvGraphicFramePr>
        <p:xfrm>
          <a:off x="179512" y="2935224"/>
          <a:ext cx="8064896" cy="3261360"/>
        </p:xfrm>
        <a:graphic>
          <a:graphicData uri="http://schemas.openxmlformats.org/drawingml/2006/table">
            <a:tbl>
              <a:tblPr firstRow="1" firstCol="1" bandRow="1">
                <a:effectLst/>
                <a:tableStyleId>{2D5ABB26-0587-4C30-8999-92F81FD0307C}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341488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66559418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610929676"/>
                    </a:ext>
                  </a:extLst>
                </a:gridCol>
                <a:gridCol w="1698813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4195303844"/>
                    </a:ext>
                  </a:extLst>
                </a:gridCol>
                <a:gridCol w="1685563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995729225"/>
                    </a:ext>
                  </a:extLst>
                </a:gridCol>
              </a:tblGrid>
              <a:tr h="205744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Debit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Credit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BC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Budget Code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Note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24032063"/>
                  </a:ext>
                </a:extLst>
              </a:tr>
              <a:tr h="38102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512420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22142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CC accounting records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511569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111210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838812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512420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22142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Accounting records in state-financed entities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555608442"/>
                  </a:ext>
                </a:extLst>
              </a:tr>
              <a:tr h="39232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111253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80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1724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111253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73911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418310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en-US" sz="20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95735953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33F7744-C189-4210-944E-5DB53CD13B35}"/>
              </a:ext>
            </a:extLst>
          </p:cNvPr>
          <p:cNvSpPr>
            <a:spLocks noChangeArrowheads="1"/>
          </p:cNvSpPr>
          <p:nvPr/>
        </p:nvSpPr>
        <p:spPr>
          <a:xfrm>
            <a:off x="104586" y="2514382"/>
            <a:ext cx="74197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en-US" sz="1600" b="1" i="0" u="none" strike="noStrike" cap="none" normalizeH="0" baseline="0" dirty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Example of accounting record for education and re-education payment from RB: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6DE5FF6-EB94-4C22-BF80-F3479D565947}"/>
              </a:ext>
            </a:extLst>
          </p:cNvPr>
          <p:cNvSpPr>
            <a:spLocks noChangeArrowheads="1"/>
          </p:cNvSpPr>
          <p:nvPr/>
        </p:nvSpPr>
        <p:spPr>
          <a:xfrm>
            <a:off x="104587" y="722649"/>
            <a:ext cx="5838482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en-US" sz="1600" b="1" i="0" u="none" strike="noStrike" cap="none" normalizeH="0" baseline="0" smtId="4294967295">
                <a:solidFill>
                  <a:srgbClr val="2F2B2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Example of budget expense line of RB state-financed entity: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A1D7497-C8DB-4656-8C83-DB691DBFF9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7504" y="1195486"/>
          <a:ext cx="8136905" cy="11811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0546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28387046"/>
                    </a:ext>
                  </a:extLst>
                </a:gridCol>
                <a:gridCol w="872924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637165992"/>
                    </a:ext>
                  </a:extLst>
                </a:gridCol>
                <a:gridCol w="928349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4051947992"/>
                    </a:ext>
                  </a:extLst>
                </a:gridCol>
                <a:gridCol w="58195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647360534"/>
                    </a:ext>
                  </a:extLst>
                </a:gridCol>
                <a:gridCol w="720509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734215091"/>
                    </a:ext>
                  </a:extLst>
                </a:gridCol>
                <a:gridCol w="1319779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33539971"/>
                    </a:ext>
                  </a:extLst>
                </a:gridCol>
                <a:gridCol w="112233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4079324578"/>
                    </a:ext>
                  </a:extLst>
                </a:gridCol>
                <a:gridCol w="1385594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82657550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FBC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FSC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SC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EBC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solidFill>
                            <a:srgbClr val="2F2B2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59243273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11401001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01102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001003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510100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1 500,00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6178751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11401001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01102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001003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22142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512420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   500.00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21993463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11401001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01102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001003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574321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0333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en-US" sz="2800" b="1" i="0" u="sng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mbria"/>
              </a:rPr>
              <a:t>BUDGET CLASSIFICATION INTEGRATION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en-US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8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12B207-23AC-4544-8270-DFF6E0B6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493352"/>
            <a:ext cx="5832623" cy="792485"/>
          </a:xfrm>
          <a:effectLst/>
        </p:spPr>
        <p:txBody>
          <a:bodyPr>
            <a:normAutofit fontScale="85000" lnSpcReduction="10000"/>
          </a:bodyPr>
          <a:lstStyle/>
          <a:p>
            <a:pPr rtl="0" eaLnBrk="1" hangingPunct="1"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en-US" sz="40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84228180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extrusionClr>
              <a:prstClr val="black"/>
            </a:extrusionClr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1654</TotalTime>
  <Words>533</Words>
  <Application>Microsoft Office PowerPoint</Application>
  <PresentationFormat>Экран (4:3)</PresentationFormat>
  <Paragraphs>277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Times New Roman Tj</vt:lpstr>
      <vt:lpstr>Verdana</vt:lpstr>
      <vt:lpstr>Wingdings</vt:lpstr>
      <vt:lpstr>Соседство</vt:lpstr>
      <vt:lpstr>ACCOUNTING REFORM  IN THE REPUBLIC OF TAJIKISTAN</vt:lpstr>
      <vt:lpstr>BUDGET CLASSIFICATION</vt:lpstr>
      <vt:lpstr>CHART OF ACCOUNTS   STRUCTURE</vt:lpstr>
      <vt:lpstr>BUDGET CLASSIFICATION INTEGRATION</vt:lpstr>
      <vt:lpstr>BUDGET CLASSIFICATION INTEGRATION</vt:lpstr>
      <vt:lpstr>BUDGET CLASSIFICATION INTEGRATION</vt:lpstr>
      <vt:lpstr>BUDGET CLASSIFICATION INTEGRATION</vt:lpstr>
      <vt:lpstr>BUDGET CLASSIFICATION INTEGRATION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Olimjon Mirzoev</dc:creator>
  <cp:lastModifiedBy>Valeriya Aivazova</cp:lastModifiedBy>
  <cp:revision>46</cp:revision>
  <dcterms:created xsi:type="dcterms:W3CDTF">2019-08-27T08:08:31Z</dcterms:created>
  <dcterms:modified xsi:type="dcterms:W3CDTF">2019-10-17T12:39:07Z</dcterms:modified>
</cp:coreProperties>
</file>