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6" r:id="rId3"/>
    <p:sldId id="257" r:id="rId4"/>
    <p:sldId id="264" r:id="rId5"/>
    <p:sldId id="258" r:id="rId6"/>
    <p:sldId id="265" r:id="rId7"/>
    <p:sldId id="268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0BFE1-37F1-4FCB-AE59-FC537DB09E32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5B3F6-C916-415E-B4F5-063456907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3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/>
              <a:t>РЕФОРМА БУХГАЛТЕРСКОГО УЧЕТА</a:t>
            </a:r>
            <a:br>
              <a:rPr lang="ru-RU" sz="3400" b="1" dirty="0"/>
            </a:br>
            <a:r>
              <a:rPr lang="ru-RU" sz="3400" b="1" dirty="0"/>
              <a:t>В РЕСПУБЛИКЕ ТАДЖИКИСТАН</a:t>
            </a:r>
          </a:p>
        </p:txBody>
      </p:sp>
      <p:sp>
        <p:nvSpPr>
          <p:cNvPr id="4" name="Объект 3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820472" cy="4608512"/>
          </a:xfrm>
          <a:prstGeom prst="swooshArrow">
            <a:avLst>
              <a:gd name="adj1" fmla="val 18581"/>
              <a:gd name="adj2" fmla="val 34948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tg-Cyrl-TJ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tg-Cyrl-TJ" sz="18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 Tj" panose="02020603050405020304" pitchFamily="18" charset="-52"/>
            </a:endParaRPr>
          </a:p>
          <a:p>
            <a:pPr marL="0" indent="0">
              <a:buNone/>
            </a:pPr>
            <a:r>
              <a:rPr lang="tg-Cyrl-TJ" sz="18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                                                         </a:t>
            </a:r>
            <a:endParaRPr lang="tg-Cyrl-TJ" sz="2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 Tj" panose="02020603050405020304" pitchFamily="18" charset="-52"/>
            </a:endParaRPr>
          </a:p>
          <a:p>
            <a:pPr marL="0" indent="0">
              <a:buNone/>
            </a:pPr>
            <a:r>
              <a:rPr lang="tg-Cyrl-TJ" sz="2200" b="1" dirty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 Tj" panose="02020603050405020304" pitchFamily="18" charset="-52"/>
              </a:rPr>
              <a:t> 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4048" y="5377028"/>
            <a:ext cx="7392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 startAt="2009"/>
            </a:pPr>
            <a:r>
              <a:rPr lang="ru-RU" altLang="ru-RU" b="1" dirty="0"/>
              <a:t>  - Утверждена Стратегия УГФ на 2009-2018</a:t>
            </a:r>
          </a:p>
        </p:txBody>
      </p:sp>
      <p:sp>
        <p:nvSpPr>
          <p:cNvPr id="6" name="Блок-схема: узел 5"/>
          <p:cNvSpPr/>
          <p:nvPr/>
        </p:nvSpPr>
        <p:spPr>
          <a:xfrm>
            <a:off x="815448" y="5447394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7" name="TextBox 6"/>
          <p:cNvSpPr txBox="1"/>
          <p:nvPr/>
        </p:nvSpPr>
        <p:spPr>
          <a:xfrm>
            <a:off x="1907704" y="479879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/>
              <a:t>2010 - Утверждена Стратегия Реформы БУ на 2011-2018</a:t>
            </a:r>
          </a:p>
        </p:txBody>
      </p:sp>
      <p:sp>
        <p:nvSpPr>
          <p:cNvPr id="10" name="Блок-схема: узел 9"/>
          <p:cNvSpPr/>
          <p:nvPr/>
        </p:nvSpPr>
        <p:spPr>
          <a:xfrm>
            <a:off x="1403648" y="4869160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11" name="Блок-схема: узел 10"/>
          <p:cNvSpPr/>
          <p:nvPr/>
        </p:nvSpPr>
        <p:spPr>
          <a:xfrm>
            <a:off x="2111152" y="4352528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9" name="TextBox 8"/>
          <p:cNvSpPr txBox="1"/>
          <p:nvPr/>
        </p:nvSpPr>
        <p:spPr>
          <a:xfrm>
            <a:off x="2627784" y="429473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2014 – Приняты 10 национальных Стандартов ФОГСТ</a:t>
            </a:r>
          </a:p>
        </p:txBody>
      </p:sp>
      <p:sp>
        <p:nvSpPr>
          <p:cNvPr id="13" name="Блок-схема: узел 12"/>
          <p:cNvSpPr/>
          <p:nvPr/>
        </p:nvSpPr>
        <p:spPr>
          <a:xfrm>
            <a:off x="2975248" y="3861048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14" name="TextBox 13"/>
          <p:cNvSpPr txBox="1"/>
          <p:nvPr/>
        </p:nvSpPr>
        <p:spPr>
          <a:xfrm>
            <a:off x="3444246" y="3806071"/>
            <a:ext cx="552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2017 – </a:t>
            </a:r>
            <a:r>
              <a:rPr lang="ru-RU" b="1" dirty="0"/>
              <a:t>Приняты 4</a:t>
            </a:r>
            <a:r>
              <a:rPr lang="ru-RU" sz="1600" b="1" dirty="0"/>
              <a:t> национальных </a:t>
            </a:r>
            <a:r>
              <a:rPr lang="ru-RU" b="1" dirty="0"/>
              <a:t>Стандартов ФОГСТ</a:t>
            </a:r>
          </a:p>
        </p:txBody>
      </p:sp>
      <p:sp>
        <p:nvSpPr>
          <p:cNvPr id="15" name="Блок-схема: узел 14"/>
          <p:cNvSpPr/>
          <p:nvPr/>
        </p:nvSpPr>
        <p:spPr>
          <a:xfrm>
            <a:off x="4211960" y="3284984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12" name="Прямоугольник 11"/>
          <p:cNvSpPr/>
          <p:nvPr/>
        </p:nvSpPr>
        <p:spPr>
          <a:xfrm>
            <a:off x="421972" y="2928809"/>
            <a:ext cx="3606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b="1" dirty="0"/>
              <a:t>Разработаны и приняты </a:t>
            </a:r>
          </a:p>
          <a:p>
            <a:r>
              <a:rPr lang="ru-RU" altLang="ru-RU" sz="1600" b="1" dirty="0"/>
              <a:t>Единые планы счетов     -     2014-2015 </a:t>
            </a:r>
            <a:endParaRPr lang="ru-RU" sz="1600" b="1" dirty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5573824" y="2700209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18" name="Прямоугольник 17"/>
          <p:cNvSpPr/>
          <p:nvPr/>
        </p:nvSpPr>
        <p:spPr>
          <a:xfrm>
            <a:off x="2051720" y="2586390"/>
            <a:ext cx="3606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/>
              <a:t>Внедрение и обучение 2015-2016 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955181" y="3096348"/>
            <a:ext cx="3606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/>
              <a:t>Отчетность </a:t>
            </a:r>
            <a:endParaRPr lang="ru-RU" b="1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5573824" y="3151325"/>
            <a:ext cx="228600" cy="22860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g-Cyrl-TJ"/>
          </a:p>
        </p:txBody>
      </p:sp>
      <p:sp>
        <p:nvSpPr>
          <p:cNvPr id="21" name="Прямоугольник 9">
            <a:extLst>
              <a:ext uri="{FF2B5EF4-FFF2-40B4-BE49-F238E27FC236}">
                <a16:creationId xmlns:a16="http://schemas.microsoft.com/office/drawing/2014/main" id="{460A1A6F-12EE-4D2F-8267-325C2591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021388"/>
            <a:ext cx="2016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ru-RU" altLang="ru-RU" sz="800" b="1" dirty="0">
                <a:solidFill>
                  <a:srgbClr val="002060"/>
                </a:solidFill>
              </a:rPr>
              <a:t>Подготовил: Рустам </a:t>
            </a:r>
            <a:r>
              <a:rPr lang="ru-RU" altLang="ru-RU" sz="800" b="1" dirty="0" err="1">
                <a:solidFill>
                  <a:srgbClr val="002060"/>
                </a:solidFill>
              </a:rPr>
              <a:t>Бобоев</a:t>
            </a:r>
            <a:endParaRPr lang="ru-RU" altLang="ru-RU" sz="8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10">
            <a:extLst>
              <a:ext uri="{FF2B5EF4-FFF2-40B4-BE49-F238E27FC236}">
                <a16:creationId xmlns:a16="http://schemas.microsoft.com/office/drawing/2014/main" id="{D15767F5-D9EF-4B17-8840-1E3922AB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866" y="5967413"/>
            <a:ext cx="66246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/>
            <a:r>
              <a:rPr lang="en-US" altLang="ru-RU" sz="1200" b="1" dirty="0">
                <a:solidFill>
                  <a:srgbClr val="002060"/>
                </a:solidFill>
              </a:rPr>
              <a:t>PEMPAL</a:t>
            </a:r>
            <a:r>
              <a:rPr lang="ru-RU" altLang="ru-RU" sz="1200" b="1" dirty="0">
                <a:solidFill>
                  <a:srgbClr val="002060"/>
                </a:solidFill>
              </a:rPr>
              <a:t>, Российская Федерация, г. Москва (23-25 октября 2019 года)</a:t>
            </a:r>
            <a:endParaRPr lang="ru-RU" altLang="ru-RU" sz="1200" dirty="0">
              <a:solidFill>
                <a:srgbClr val="002060"/>
              </a:solidFill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F75F18E0-343D-41D3-BCDB-BA786067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854"/>
            <a:ext cx="8460432" cy="562074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/>
              <a:t>БЮДЖЕТНАЯ КЛАССИФИКАЦИЯ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7E14F-F865-4865-906D-AEAA73A8A84F}"/>
              </a:ext>
            </a:extLst>
          </p:cNvPr>
          <p:cNvSpPr txBox="1"/>
          <p:nvPr/>
        </p:nvSpPr>
        <p:spPr>
          <a:xfrm>
            <a:off x="385272" y="763758"/>
            <a:ext cx="7906010" cy="518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классификация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доходов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бюджетная классификация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бюджетная классификация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финансовых источников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Программная классификация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План Счетов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классификация</a:t>
            </a:r>
          </a:p>
        </p:txBody>
      </p:sp>
    </p:spTree>
    <p:extLst>
      <p:ext uri="{BB962C8B-B14F-4D97-AF65-F5344CB8AC3E}">
        <p14:creationId xmlns:p14="http://schemas.microsoft.com/office/powerpoint/2010/main" val="3987452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832" y="35761"/>
            <a:ext cx="8229600" cy="512919"/>
          </a:xfrm>
        </p:spPr>
        <p:txBody>
          <a:bodyPr/>
          <a:lstStyle/>
          <a:p>
            <a:pPr algn="ctr"/>
            <a:r>
              <a:rPr lang="ru-RU" sz="2800" b="1" u="sng" dirty="0"/>
              <a:t>СТРУКТУРА</a:t>
            </a:r>
            <a:r>
              <a:rPr lang="ru-RU" sz="2800" u="sng" dirty="0"/>
              <a:t> </a:t>
            </a:r>
            <a:r>
              <a:rPr lang="ru-RU" sz="2800" b="1" u="sng" dirty="0"/>
              <a:t>ПЛАНА</a:t>
            </a:r>
            <a:r>
              <a:rPr lang="ru-RU" sz="2800" u="sng" dirty="0"/>
              <a:t> </a:t>
            </a:r>
            <a:r>
              <a:rPr lang="ru-RU" sz="2800" b="1" u="sng" dirty="0"/>
              <a:t>СЧЕТОВ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122194"/>
              </p:ext>
            </p:extLst>
          </p:nvPr>
        </p:nvGraphicFramePr>
        <p:xfrm>
          <a:off x="611560" y="2636912"/>
          <a:ext cx="7560840" cy="3688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Код ЕПС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Обязательства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Чистые активы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6 00 000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операционное сальдо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5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7 00 000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Забалансовые счета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5136066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67544" y="764704"/>
            <a:ext cx="792088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Счета бухгалтерского учета в ЕПС состоят из шести цифр: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первая цифра счета указывает на принадлежность к разделу,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вторая и третья - на принадлежность к счету (к группе),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последние три цифры – на принадлежность к субсчету.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ЕПС состоит из семи разделов: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69587FAC-CD7D-4873-8BBF-53F7AB8A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98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7" y="0"/>
            <a:ext cx="8388424" cy="490066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/>
              <a:t>ИНТЕГРАЦИЯ БЮДЖЕТНОЙ КЛАССИФИКАЦИИ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FB18049-DC07-424C-9F24-7EBCAB38E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33889"/>
              </p:ext>
            </p:extLst>
          </p:nvPr>
        </p:nvGraphicFramePr>
        <p:xfrm>
          <a:off x="168002" y="836712"/>
          <a:ext cx="8072454" cy="576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016">
                  <a:extLst>
                    <a:ext uri="{9D8B030D-6E8A-4147-A177-3AD203B41FA5}">
                      <a16:colId xmlns:a16="http://schemas.microsoft.com/office/drawing/2014/main" val="627122327"/>
                    </a:ext>
                  </a:extLst>
                </a:gridCol>
                <a:gridCol w="3656062">
                  <a:extLst>
                    <a:ext uri="{9D8B030D-6E8A-4147-A177-3AD203B41FA5}">
                      <a16:colId xmlns:a16="http://schemas.microsoft.com/office/drawing/2014/main" val="314074457"/>
                    </a:ext>
                  </a:extLst>
                </a:gridCol>
                <a:gridCol w="1819943">
                  <a:extLst>
                    <a:ext uri="{9D8B030D-6E8A-4147-A177-3AD203B41FA5}">
                      <a16:colId xmlns:a16="http://schemas.microsoft.com/office/drawing/2014/main" val="1750069088"/>
                    </a:ext>
                  </a:extLst>
                </a:gridCol>
                <a:gridCol w="1043433">
                  <a:extLst>
                    <a:ext uri="{9D8B030D-6E8A-4147-A177-3AD203B41FA5}">
                      <a16:colId xmlns:a16="http://schemas.microsoft.com/office/drawing/2014/main" val="1090771725"/>
                    </a:ext>
                  </a:extLst>
                </a:gridCol>
              </a:tblGrid>
              <a:tr h="5703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РСГФ 2001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ЕПС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14467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42187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поступления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817197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с доходов и с прибыли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129535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1010101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Подоходные налоги с физических лиц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411150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38608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1010102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прибыль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11121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411210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465411"/>
                  </a:ext>
                </a:extLst>
              </a:tr>
              <a:tr h="57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налоги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334523"/>
                  </a:ext>
                </a:extLst>
              </a:tr>
              <a:tr h="969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1010201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налог (1% с бюджетных учреждений)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417110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754857"/>
                  </a:ext>
                </a:extLst>
              </a:tr>
            </a:tbl>
          </a:graphicData>
        </a:graphic>
      </p:graphicFrame>
      <p:sp>
        <p:nvSpPr>
          <p:cNvPr id="6" name="Номер слайда 7">
            <a:extLst>
              <a:ext uri="{FF2B5EF4-FFF2-40B4-BE49-F238E27FC236}">
                <a16:creationId xmlns:a16="http://schemas.microsoft.com/office/drawing/2014/main" id="{5D21C24E-533D-4203-BD87-B14C4896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97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9" y="20786"/>
            <a:ext cx="8388422" cy="562074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/>
              <a:t>ИНТЕГРАЦИЯ БЮДЖЕТНОЙ КЛАССИФИКАЦИИ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E1258DA-785B-4550-8A53-9E9FDF765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64860"/>
              </p:ext>
            </p:extLst>
          </p:nvPr>
        </p:nvGraphicFramePr>
        <p:xfrm>
          <a:off x="182851" y="764703"/>
          <a:ext cx="8208910" cy="5560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854">
                  <a:extLst>
                    <a:ext uri="{9D8B030D-6E8A-4147-A177-3AD203B41FA5}">
                      <a16:colId xmlns:a16="http://schemas.microsoft.com/office/drawing/2014/main" val="960638053"/>
                    </a:ext>
                  </a:extLst>
                </a:gridCol>
                <a:gridCol w="2529399">
                  <a:extLst>
                    <a:ext uri="{9D8B030D-6E8A-4147-A177-3AD203B41FA5}">
                      <a16:colId xmlns:a16="http://schemas.microsoft.com/office/drawing/2014/main" val="3927636928"/>
                    </a:ext>
                  </a:extLst>
                </a:gridCol>
                <a:gridCol w="1039692">
                  <a:extLst>
                    <a:ext uri="{9D8B030D-6E8A-4147-A177-3AD203B41FA5}">
                      <a16:colId xmlns:a16="http://schemas.microsoft.com/office/drawing/2014/main" val="1058412253"/>
                    </a:ext>
                  </a:extLst>
                </a:gridCol>
                <a:gridCol w="1882824">
                  <a:extLst>
                    <a:ext uri="{9D8B030D-6E8A-4147-A177-3AD203B41FA5}">
                      <a16:colId xmlns:a16="http://schemas.microsoft.com/office/drawing/2014/main" val="1977058650"/>
                    </a:ext>
                  </a:extLst>
                </a:gridCol>
                <a:gridCol w="662093">
                  <a:extLst>
                    <a:ext uri="{9D8B030D-6E8A-4147-A177-3AD203B41FA5}">
                      <a16:colId xmlns:a16="http://schemas.microsoft.com/office/drawing/2014/main" val="1356036951"/>
                    </a:ext>
                  </a:extLst>
                </a:gridCol>
                <a:gridCol w="682783">
                  <a:extLst>
                    <a:ext uri="{9D8B030D-6E8A-4147-A177-3AD203B41FA5}">
                      <a16:colId xmlns:a16="http://schemas.microsoft.com/office/drawing/2014/main" val="4103570088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1142470770"/>
                    </a:ext>
                  </a:extLst>
                </a:gridCol>
              </a:tblGrid>
              <a:tr h="594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ЭБК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статей ЭБК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Подстатьи ЭБК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подстатей ЭБК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РСГФ 2001 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ЕПС</a:t>
                      </a:r>
                      <a:endParaRPr lang="ru-RU" sz="16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71111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07197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 работников и налоговые отчисления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743583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 работников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537566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107082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в денежной форме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510100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227736"/>
                  </a:ext>
                </a:extLst>
              </a:tr>
              <a:tr h="891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в натуральном выражении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510200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309398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Премии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21113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510300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131762"/>
                  </a:ext>
                </a:extLst>
              </a:tr>
              <a:tr h="543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гонораров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510400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721839"/>
                  </a:ext>
                </a:extLst>
              </a:tr>
              <a:tr h="594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выплаты работникам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510900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899272"/>
                  </a:ext>
                </a:extLst>
              </a:tr>
              <a:tr h="349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отчисления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386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02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/>
              <a:t>ИНТЕГРАЦИЯ БЮДЖЕТНОЙ КЛАССИФИКАЦИИ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33F7744-C189-4210-944E-5DB53CD13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658398"/>
            <a:ext cx="7848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altLang="ru-RU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проводки по признанию доходов РБ уплаченного подоходного налога:</a:t>
            </a:r>
            <a:endParaRPr kumimoji="0" lang="ru-RU" altLang="ru-RU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6DE5FF6-EB94-4C22-BF80-F3479D565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721179"/>
            <a:ext cx="58326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altLang="ru-RU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бюджетной доходной линии РБ:</a:t>
            </a:r>
            <a:endParaRPr kumimoji="0" lang="ru-RU" altLang="ru-RU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FA1D7497-C8DB-4656-8C83-DB691DBFF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30308"/>
              </p:ext>
            </p:extLst>
          </p:nvPr>
        </p:nvGraphicFramePr>
        <p:xfrm>
          <a:off x="179512" y="1183437"/>
          <a:ext cx="6335632" cy="118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:a16="http://schemas.microsoft.com/office/drawing/2014/main" val="128387046"/>
                    </a:ext>
                  </a:extLst>
                </a:gridCol>
                <a:gridCol w="581950">
                  <a:extLst>
                    <a:ext uri="{9D8B030D-6E8A-4147-A177-3AD203B41FA5}">
                      <a16:colId xmlns:a16="http://schemas.microsoft.com/office/drawing/2014/main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:a16="http://schemas.microsoft.com/office/drawing/2014/main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:a16="http://schemas.microsoft.com/office/drawing/2014/main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:a16="http://schemas.microsoft.com/office/drawing/2014/main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:a16="http://schemas.microsoft.com/office/drawing/2014/main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АД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КФИ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КД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ЕПС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БЮДЖЕТ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12304001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0401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1010101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 10 500,00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12304001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0401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1010102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    5 000,00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12304001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0401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32172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06CA3A0-54C9-4776-BCAB-7889ED383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055669"/>
              </p:ext>
            </p:extLst>
          </p:nvPr>
        </p:nvGraphicFramePr>
        <p:xfrm>
          <a:off x="179512" y="3085443"/>
          <a:ext cx="7776864" cy="92090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92521406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5620523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04201662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990926496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781604252"/>
                    </a:ext>
                  </a:extLst>
                </a:gridCol>
              </a:tblGrid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Дт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бюджета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Примечание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13485"/>
                  </a:ext>
                </a:extLst>
              </a:tr>
              <a:tr h="3339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111210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223110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Проводка по ЦК (банк)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408203"/>
                  </a:ext>
                </a:extLst>
              </a:tr>
              <a:tr h="2698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411150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1010101 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Проводка по ЦК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84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65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/>
              <a:t>ИНТЕГРАЦИЯ БЮДЖЕТНОЙ КЛАССИФИКАЦИИ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4188F3F-AF3C-472B-8214-4F70932BC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1870"/>
              </p:ext>
            </p:extLst>
          </p:nvPr>
        </p:nvGraphicFramePr>
        <p:xfrm>
          <a:off x="179512" y="2935224"/>
          <a:ext cx="8064896" cy="21816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34148800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559418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610929676"/>
                    </a:ext>
                  </a:extLst>
                </a:gridCol>
                <a:gridCol w="1698813">
                  <a:extLst>
                    <a:ext uri="{9D8B030D-6E8A-4147-A177-3AD203B41FA5}">
                      <a16:colId xmlns:a16="http://schemas.microsoft.com/office/drawing/2014/main" val="4195303844"/>
                    </a:ext>
                  </a:extLst>
                </a:gridCol>
                <a:gridCol w="1685563">
                  <a:extLst>
                    <a:ext uri="{9D8B030D-6E8A-4147-A177-3AD203B41FA5}">
                      <a16:colId xmlns:a16="http://schemas.microsoft.com/office/drawing/2014/main" val="1995729225"/>
                    </a:ext>
                  </a:extLst>
                </a:gridCol>
              </a:tblGrid>
              <a:tr h="20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Дт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Кт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БК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Код бюджета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Примечание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2063"/>
                  </a:ext>
                </a:extLst>
              </a:tr>
              <a:tr h="38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512420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211961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22142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Проводки ЦК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569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211961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111210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111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812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512420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2*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22142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Проводки БО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608442"/>
                  </a:ext>
                </a:extLst>
              </a:tr>
              <a:tr h="39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111253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211971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111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4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2*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111253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11412"/>
                  </a:ext>
                </a:extLst>
              </a:tr>
              <a:tr h="63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211971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418310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111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5953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833F7744-C189-4210-944E-5DB53CD13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514382"/>
            <a:ext cx="58326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altLang="ru-RU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проводки по оплате обучения и переобучения из РБ:</a:t>
            </a:r>
            <a:endParaRPr kumimoji="0" lang="ru-RU" altLang="ru-RU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6DE5FF6-EB94-4C22-BF80-F3479D565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598069"/>
            <a:ext cx="58326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altLang="ru-RU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бюджетной расходной линии бюджетной организации РБ:</a:t>
            </a:r>
            <a:endParaRPr kumimoji="0" lang="ru-RU" altLang="ru-RU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FA1D7497-C8DB-4656-8C83-DB691DBFF9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7504" y="1195486"/>
          <a:ext cx="8136905" cy="118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468">
                  <a:extLst>
                    <a:ext uri="{9D8B030D-6E8A-4147-A177-3AD203B41FA5}">
                      <a16:colId xmlns:a16="http://schemas.microsoft.com/office/drawing/2014/main" val="128387046"/>
                    </a:ext>
                  </a:extLst>
                </a:gridCol>
                <a:gridCol w="872924">
                  <a:extLst>
                    <a:ext uri="{9D8B030D-6E8A-4147-A177-3AD203B41FA5}">
                      <a16:colId xmlns:a16="http://schemas.microsoft.com/office/drawing/2014/main" val="3637165992"/>
                    </a:ext>
                  </a:extLst>
                </a:gridCol>
                <a:gridCol w="928349">
                  <a:extLst>
                    <a:ext uri="{9D8B030D-6E8A-4147-A177-3AD203B41FA5}">
                      <a16:colId xmlns:a16="http://schemas.microsoft.com/office/drawing/2014/main" val="4051947992"/>
                    </a:ext>
                  </a:extLst>
                </a:gridCol>
                <a:gridCol w="581950">
                  <a:extLst>
                    <a:ext uri="{9D8B030D-6E8A-4147-A177-3AD203B41FA5}">
                      <a16:colId xmlns:a16="http://schemas.microsoft.com/office/drawing/2014/main" val="3647360534"/>
                    </a:ext>
                  </a:extLst>
                </a:gridCol>
                <a:gridCol w="720509">
                  <a:extLst>
                    <a:ext uri="{9D8B030D-6E8A-4147-A177-3AD203B41FA5}">
                      <a16:colId xmlns:a16="http://schemas.microsoft.com/office/drawing/2014/main" val="734215091"/>
                    </a:ext>
                  </a:extLst>
                </a:gridCol>
                <a:gridCol w="1319779">
                  <a:extLst>
                    <a:ext uri="{9D8B030D-6E8A-4147-A177-3AD203B41FA5}">
                      <a16:colId xmlns:a16="http://schemas.microsoft.com/office/drawing/2014/main" val="333539971"/>
                    </a:ext>
                  </a:extLst>
                </a:gridCol>
                <a:gridCol w="1122332">
                  <a:extLst>
                    <a:ext uri="{9D8B030D-6E8A-4147-A177-3AD203B41FA5}">
                      <a16:colId xmlns:a16="http://schemas.microsoft.com/office/drawing/2014/main" val="4079324578"/>
                    </a:ext>
                  </a:extLst>
                </a:gridCol>
                <a:gridCol w="1385594">
                  <a:extLst>
                    <a:ext uri="{9D8B030D-6E8A-4147-A177-3AD203B41FA5}">
                      <a16:colId xmlns:a16="http://schemas.microsoft.com/office/drawing/2014/main" val="282657550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ФБК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КФИ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ЭБК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ЕПС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БЮДЖЕТ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3273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11401001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01102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001003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0401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21111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510100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1 500,00 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87516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11401001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01102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001003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0401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22142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512420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   500,00  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93463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11401001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01102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001003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111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0401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 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321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033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1118"/>
            <a:ext cx="7897688" cy="562074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/>
              <a:t>ИНТЕГРАЦИЯ БЮДЖЕТНОЙ КЛАССИФИКАЦИИ</a:t>
            </a: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id="{470AD88E-B2B3-4493-9C56-AD485610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0110" y="6325479"/>
            <a:ext cx="548640" cy="396240"/>
          </a:xfrm>
        </p:spPr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A12B207-23AC-4544-8270-DFF6E0B6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2493352"/>
            <a:ext cx="5832623" cy="79248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4000" b="1" dirty="0"/>
              <a:t>Спасибо за внимание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42281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1641</TotalTime>
  <Words>500</Words>
  <Application>Microsoft Office PowerPoint</Application>
  <PresentationFormat>On-screen Show (4:3)</PresentationFormat>
  <Paragraphs>275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Times New Roman Tj</vt:lpstr>
      <vt:lpstr>Verdana</vt:lpstr>
      <vt:lpstr>Wingdings</vt:lpstr>
      <vt:lpstr>Соседство</vt:lpstr>
      <vt:lpstr>РЕФОРМА БУХГАЛТЕРСКОГО УЧЕТА В РЕСПУБЛИКЕ ТАДЖИКИСТАН</vt:lpstr>
      <vt:lpstr>БЮДЖЕТНАЯ КЛАССИФИКАЦИЯ</vt:lpstr>
      <vt:lpstr>СТРУКТУРА ПЛАНА СЧЕТОВ</vt:lpstr>
      <vt:lpstr>ИНТЕГРАЦИЯ БЮДЖЕТНОЙ КЛАССИФИКАЦИИ</vt:lpstr>
      <vt:lpstr>ИНТЕГРАЦИЯ БЮДЖЕТНОЙ КЛАССИФИКАЦИИ</vt:lpstr>
      <vt:lpstr>ИНТЕГРАЦИЯ БЮДЖЕТНОЙ КЛАССИФИКАЦИИ</vt:lpstr>
      <vt:lpstr>ИНТЕГРАЦИЯ БЮДЖЕТНОЙ КЛАССИФИКАЦИИ</vt:lpstr>
      <vt:lpstr>ИНТЕГРАЦИЯ БЮДЖЕТНОЙ КЛАССИФИКАЦИИ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Olimjon Mirzoev</dc:creator>
  <cp:lastModifiedBy>Ekaterina A Zaleeva</cp:lastModifiedBy>
  <cp:revision>42</cp:revision>
  <dcterms:created xsi:type="dcterms:W3CDTF">2019-08-27T08:08:31Z</dcterms:created>
  <dcterms:modified xsi:type="dcterms:W3CDTF">2019-11-11T06:55:33Z</dcterms:modified>
</cp:coreProperties>
</file>