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15"/>
  </p:notesMasterIdLst>
  <p:handoutMasterIdLst>
    <p:handoutMasterId r:id="rId16"/>
  </p:handoutMasterIdLst>
  <p:sldIdLst>
    <p:sldId id="417" r:id="rId3"/>
    <p:sldId id="418" r:id="rId4"/>
    <p:sldId id="419" r:id="rId5"/>
    <p:sldId id="420" r:id="rId6"/>
    <p:sldId id="416" r:id="rId7"/>
    <p:sldId id="413" r:id="rId8"/>
    <p:sldId id="411" r:id="rId9"/>
    <p:sldId id="407" r:id="rId10"/>
    <p:sldId id="408" r:id="rId11"/>
    <p:sldId id="409" r:id="rId12"/>
    <p:sldId id="414" r:id="rId13"/>
    <p:sldId id="415" r:id="rId14"/>
  </p:sldIdLst>
  <p:sldSz cx="9144000" cy="6859588"/>
  <p:notesSz cx="6858000" cy="987266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  <p15:guide id="3" pos="293">
          <p15:clr>
            <a:srgbClr val="A4A3A4"/>
          </p15:clr>
        </p15:guide>
        <p15:guide id="4" pos="5498">
          <p15:clr>
            <a:srgbClr val="A4A3A4"/>
          </p15:clr>
        </p15:guide>
        <p15:guide id="5" pos="5413">
          <p15:clr>
            <a:srgbClr val="A4A3A4"/>
          </p15:clr>
        </p15:guide>
        <p15:guide id="6" pos="274">
          <p15:clr>
            <a:srgbClr val="A4A3A4"/>
          </p15:clr>
        </p15:guide>
        <p15:guide id="7" pos="54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077A3E"/>
    <a:srgbClr val="003300"/>
    <a:srgbClr val="D9862B"/>
    <a:srgbClr val="DE9240"/>
    <a:srgbClr val="FF5050"/>
    <a:srgbClr val="B2B2B2"/>
    <a:srgbClr val="B0B0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502" autoAdjust="0"/>
  </p:normalViewPr>
  <p:slideViewPr>
    <p:cSldViewPr snapToGrid="0" snapToObjects="1">
      <p:cViewPr varScale="1">
        <p:scale>
          <a:sx n="120" d="100"/>
          <a:sy n="120" d="100"/>
        </p:scale>
        <p:origin x="-90" y="-228"/>
      </p:cViewPr>
      <p:guideLst>
        <p:guide orient="horz"/>
        <p:guide pos="5759"/>
        <p:guide pos="293"/>
        <p:guide pos="5498"/>
        <p:guide pos="5413"/>
        <p:guide pos="274"/>
        <p:guide pos="54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4F0827-49C3-4FEC-9196-00D77F7E55D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D5FF5B-9946-4888-9021-BC0368B6E317}">
      <dgm:prSet phldrT="[Текст]" custT="1"/>
      <dgm:spPr>
        <a:solidFill>
          <a:srgbClr val="92D050"/>
        </a:solidFill>
      </dgm:spPr>
      <dgm:t>
        <a:bodyPr/>
        <a:lstStyle/>
        <a:p>
          <a:endParaRPr lang="ru-RU" sz="3600" b="1" dirty="0"/>
        </a:p>
      </dgm:t>
    </dgm:pt>
    <dgm:pt modelId="{877334FD-E718-43D9-8252-82FCB02FD405}" type="parTrans" cxnId="{1309A197-A8BB-4792-B591-21927059A8DE}">
      <dgm:prSet/>
      <dgm:spPr/>
      <dgm:t>
        <a:bodyPr/>
        <a:lstStyle/>
        <a:p>
          <a:endParaRPr lang="ru-RU"/>
        </a:p>
      </dgm:t>
    </dgm:pt>
    <dgm:pt modelId="{885AA78B-7263-476F-B42A-F0E5A159345F}" type="sibTrans" cxnId="{1309A197-A8BB-4792-B591-21927059A8DE}">
      <dgm:prSet/>
      <dgm:spPr/>
      <dgm:t>
        <a:bodyPr/>
        <a:lstStyle/>
        <a:p>
          <a:endParaRPr lang="ru-RU"/>
        </a:p>
      </dgm:t>
    </dgm:pt>
    <dgm:pt modelId="{4FE1E9B5-D0CD-468F-9E19-CCADAFBE0E5E}">
      <dgm:prSet phldrT="[Текст]" custT="1"/>
      <dgm:spPr>
        <a:noFill/>
        <a:ln>
          <a:solidFill>
            <a:srgbClr val="00602B"/>
          </a:solidFill>
        </a:ln>
      </dgm:spPr>
      <dgm:t>
        <a:bodyPr/>
        <a:lstStyle/>
        <a:p>
          <a:r>
            <a:rPr lang="hr-HR" sz="2400" dirty="0"/>
            <a:t>Poboljšanje kvalitete podataka i proširenje obuhvata državne financijske statistike</a:t>
          </a:r>
        </a:p>
      </dgm:t>
    </dgm:pt>
    <dgm:pt modelId="{3A97A7AA-995A-4909-9879-C785F3A04764}" type="parTrans" cxnId="{442DC21E-A708-4BFC-A42E-F4894F207E30}">
      <dgm:prSet/>
      <dgm:spPr/>
      <dgm:t>
        <a:bodyPr/>
        <a:lstStyle/>
        <a:p>
          <a:endParaRPr lang="ru-RU"/>
        </a:p>
      </dgm:t>
    </dgm:pt>
    <dgm:pt modelId="{B65B8CBF-BD00-483A-AF8C-2658C559F2A7}" type="sibTrans" cxnId="{442DC21E-A708-4BFC-A42E-F4894F207E30}">
      <dgm:prSet/>
      <dgm:spPr/>
      <dgm:t>
        <a:bodyPr/>
        <a:lstStyle/>
        <a:p>
          <a:endParaRPr lang="ru-RU"/>
        </a:p>
      </dgm:t>
    </dgm:pt>
    <dgm:pt modelId="{303B8610-40EA-48C6-BE6E-456EC55ED0C4}">
      <dgm:prSet phldrT="[Текст]" custT="1"/>
      <dgm:spPr>
        <a:solidFill>
          <a:srgbClr val="008000"/>
        </a:solidFill>
      </dgm:spPr>
      <dgm:t>
        <a:bodyPr/>
        <a:lstStyle/>
        <a:p>
          <a:endParaRPr lang="ru-RU" sz="1600" b="1" dirty="0"/>
        </a:p>
      </dgm:t>
    </dgm:pt>
    <dgm:pt modelId="{14FFBAA4-9EEB-4470-AB92-9AD130419C30}" type="parTrans" cxnId="{DE05618F-4A5E-41AF-BFCF-DCE40D77B4E0}">
      <dgm:prSet/>
      <dgm:spPr/>
      <dgm:t>
        <a:bodyPr/>
        <a:lstStyle/>
        <a:p>
          <a:endParaRPr lang="ru-RU"/>
        </a:p>
      </dgm:t>
    </dgm:pt>
    <dgm:pt modelId="{17376AEF-807F-4C86-8934-4F0EEF8E275E}" type="sibTrans" cxnId="{DE05618F-4A5E-41AF-BFCF-DCE40D77B4E0}">
      <dgm:prSet/>
      <dgm:spPr/>
      <dgm:t>
        <a:bodyPr/>
        <a:lstStyle/>
        <a:p>
          <a:endParaRPr lang="ru-RU"/>
        </a:p>
      </dgm:t>
    </dgm:pt>
    <dgm:pt modelId="{62BE1A31-DA9A-49B7-8024-5D5A205912C6}">
      <dgm:prSet phldrT="[Текст]" custT="1"/>
      <dgm:spPr>
        <a:ln w="25400">
          <a:solidFill>
            <a:srgbClr val="00602B"/>
          </a:solidFill>
        </a:ln>
      </dgm:spPr>
      <dgm:t>
        <a:bodyPr/>
        <a:lstStyle/>
        <a:p>
          <a:r>
            <a:rPr kumimoji="0" lang="hr-HR" sz="2400" b="0" i="0" u="none" strike="noStrike" cap="none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+mn-lt"/>
              <a:ea typeface="+mn-ea"/>
              <a:cs typeface="Arial" panose="020B0604020202020204" pitchFamily="34" charset="0"/>
            </a:rPr>
            <a:t>Osiguravanje otvorenog proračunskog procesa i uključenost organizacija civilnog društva</a:t>
          </a:r>
        </a:p>
      </dgm:t>
    </dgm:pt>
    <dgm:pt modelId="{6A140334-7B2D-4DED-907E-F60950655D7E}" type="parTrans" cxnId="{ECC054ED-297C-496C-8C3A-8B442B504511}">
      <dgm:prSet/>
      <dgm:spPr/>
      <dgm:t>
        <a:bodyPr/>
        <a:lstStyle/>
        <a:p>
          <a:endParaRPr lang="ru-RU"/>
        </a:p>
      </dgm:t>
    </dgm:pt>
    <dgm:pt modelId="{3864E3EE-A38B-4C47-AC37-63C203E237A8}" type="sibTrans" cxnId="{ECC054ED-297C-496C-8C3A-8B442B504511}">
      <dgm:prSet/>
      <dgm:spPr/>
      <dgm:t>
        <a:bodyPr/>
        <a:lstStyle/>
        <a:p>
          <a:endParaRPr lang="ru-RU"/>
        </a:p>
      </dgm:t>
    </dgm:pt>
    <dgm:pt modelId="{AF96D43D-BB4F-4548-A029-A8A59DCAF575}">
      <dgm:prSet phldrT="[Текст]" custT="1"/>
      <dgm:spPr>
        <a:solidFill>
          <a:srgbClr val="92D050"/>
        </a:solidFill>
        <a:ln>
          <a:solidFill>
            <a:srgbClr val="00602B"/>
          </a:solidFill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1" dirty="0"/>
        </a:p>
        <a:p>
          <a:pPr lvl="0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4B76A494-D9DA-429F-AD1D-C1413F4CF1B7}" type="sibTrans" cxnId="{BC063AFD-A023-4EB7-8CB7-E1DED141A4BB}">
      <dgm:prSet/>
      <dgm:spPr/>
      <dgm:t>
        <a:bodyPr/>
        <a:lstStyle/>
        <a:p>
          <a:endParaRPr lang="ru-RU"/>
        </a:p>
      </dgm:t>
    </dgm:pt>
    <dgm:pt modelId="{88A727B8-2C7A-4DBB-964B-074BF6B54C98}" type="parTrans" cxnId="{BC063AFD-A023-4EB7-8CB7-E1DED141A4BB}">
      <dgm:prSet/>
      <dgm:spPr/>
      <dgm:t>
        <a:bodyPr/>
        <a:lstStyle/>
        <a:p>
          <a:endParaRPr lang="ru-RU"/>
        </a:p>
      </dgm:t>
    </dgm:pt>
    <dgm:pt modelId="{615A65BB-9C4F-4D8A-B9CE-D1FE5141FA26}">
      <dgm:prSet/>
      <dgm:spPr>
        <a:solidFill>
          <a:srgbClr val="9BDA46"/>
        </a:solidFill>
      </dgm:spPr>
      <dgm:t>
        <a:bodyPr/>
        <a:lstStyle/>
        <a:p>
          <a:endParaRPr lang="ru-RU"/>
        </a:p>
      </dgm:t>
    </dgm:pt>
    <dgm:pt modelId="{F33CB1C8-5CF1-40F4-BE6E-ED37B2FCCB6C}" type="parTrans" cxnId="{5FEDF727-E432-404C-AAF5-B2426B503743}">
      <dgm:prSet/>
      <dgm:spPr/>
      <dgm:t>
        <a:bodyPr/>
        <a:lstStyle/>
        <a:p>
          <a:endParaRPr lang="ru-RU"/>
        </a:p>
      </dgm:t>
    </dgm:pt>
    <dgm:pt modelId="{670454DA-50E0-4E73-B001-B46D33F16760}" type="sibTrans" cxnId="{5FEDF727-E432-404C-AAF5-B2426B503743}">
      <dgm:prSet/>
      <dgm:spPr/>
      <dgm:t>
        <a:bodyPr/>
        <a:lstStyle/>
        <a:p>
          <a:endParaRPr lang="ru-RU"/>
        </a:p>
      </dgm:t>
    </dgm:pt>
    <dgm:pt modelId="{F35959FF-544D-44FA-BA14-AD4225943221}">
      <dgm:prSet custT="1"/>
      <dgm:spPr>
        <a:ln>
          <a:solidFill>
            <a:srgbClr val="00602B"/>
          </a:solidFill>
        </a:ln>
      </dgm:spPr>
      <dgm:t>
        <a:bodyPr/>
        <a:lstStyle/>
        <a:p>
          <a:pPr rtl="0"/>
          <a:r>
            <a:rPr kumimoji="0" lang="hr-HR" sz="1800" b="0" i="0" u="none" strike="noStrike" cap="none" normalizeH="0" baseline="0" noProof="0">
              <a:ln>
                <a:noFill/>
              </a:ln>
              <a:solidFill>
                <a:prstClr val="black"/>
              </a:solidFill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Unaprjeđenje kontrole javnih financija</a:t>
          </a:r>
        </a:p>
      </dgm:t>
    </dgm:pt>
    <dgm:pt modelId="{B5647D39-F743-431C-A340-7078BD2F29D1}" type="parTrans" cxnId="{5A4B6F56-F1A7-499B-9F74-36B32D51FFB7}">
      <dgm:prSet/>
      <dgm:spPr/>
      <dgm:t>
        <a:bodyPr/>
        <a:lstStyle/>
        <a:p>
          <a:endParaRPr lang="ru-RU"/>
        </a:p>
      </dgm:t>
    </dgm:pt>
    <dgm:pt modelId="{4225959B-9D13-4EEB-A2ED-1680BCDC3B5A}" type="sibTrans" cxnId="{5A4B6F56-F1A7-499B-9F74-36B32D51FFB7}">
      <dgm:prSet/>
      <dgm:spPr/>
      <dgm:t>
        <a:bodyPr/>
        <a:lstStyle/>
        <a:p>
          <a:endParaRPr lang="ru-RU"/>
        </a:p>
      </dgm:t>
    </dgm:pt>
    <dgm:pt modelId="{126E8FEC-E20E-47B3-91E6-CC1BBB57642E}">
      <dgm:prSet custT="1"/>
      <dgm:spPr/>
      <dgm:t>
        <a:bodyPr/>
        <a:lstStyle/>
        <a:p>
          <a:endParaRPr lang="ru-RU" sz="1100" dirty="0"/>
        </a:p>
      </dgm:t>
    </dgm:pt>
    <dgm:pt modelId="{CA402537-17E7-44B7-BA16-C451D7E14451}" type="parTrans" cxnId="{8B25A346-1E15-4E82-8BB2-6B840E75731C}">
      <dgm:prSet/>
      <dgm:spPr/>
      <dgm:t>
        <a:bodyPr/>
        <a:lstStyle/>
        <a:p>
          <a:endParaRPr lang="ru-RU"/>
        </a:p>
      </dgm:t>
    </dgm:pt>
    <dgm:pt modelId="{B8164DB8-3A26-4756-9297-97CF5AC9B815}" type="sibTrans" cxnId="{8B25A346-1E15-4E82-8BB2-6B840E75731C}">
      <dgm:prSet/>
      <dgm:spPr/>
      <dgm:t>
        <a:bodyPr/>
        <a:lstStyle/>
        <a:p>
          <a:endParaRPr lang="ru-RU"/>
        </a:p>
      </dgm:t>
    </dgm:pt>
    <dgm:pt modelId="{2F53F236-E0D3-4D0E-BEB9-1C3152FF5B58}">
      <dgm:prSet phldrT="[Текст]" custT="1"/>
      <dgm:spPr>
        <a:noFill/>
        <a:ln>
          <a:solidFill>
            <a:srgbClr val="00602B"/>
          </a:solidFill>
        </a:ln>
      </dgm:spPr>
      <dgm:t>
        <a:bodyPr/>
        <a:lstStyle/>
        <a:p>
          <a:endParaRPr lang="ru-RU" sz="1200" b="1" dirty="0"/>
        </a:p>
      </dgm:t>
    </dgm:pt>
    <dgm:pt modelId="{35E9E56F-4E95-48E6-AD1E-8457DDB7BB0C}" type="parTrans" cxnId="{8723C15D-417B-4CB9-9218-DC85932FB806}">
      <dgm:prSet/>
      <dgm:spPr/>
      <dgm:t>
        <a:bodyPr/>
        <a:lstStyle/>
        <a:p>
          <a:endParaRPr lang="ru-RU"/>
        </a:p>
      </dgm:t>
    </dgm:pt>
    <dgm:pt modelId="{11885EBE-02D1-451B-9E78-DC6FF75D4846}" type="sibTrans" cxnId="{8723C15D-417B-4CB9-9218-DC85932FB806}">
      <dgm:prSet/>
      <dgm:spPr/>
      <dgm:t>
        <a:bodyPr/>
        <a:lstStyle/>
        <a:p>
          <a:endParaRPr lang="ru-RU"/>
        </a:p>
      </dgm:t>
    </dgm:pt>
    <dgm:pt modelId="{FFC064BF-820C-4FB6-8E41-2C9110ADD9CB}">
      <dgm:prSet custT="1"/>
      <dgm:spPr>
        <a:ln>
          <a:solidFill>
            <a:srgbClr val="00602B"/>
          </a:solidFill>
        </a:ln>
      </dgm:spPr>
      <dgm:t>
        <a:bodyPr/>
        <a:lstStyle/>
        <a:p>
          <a:pPr rtl="0"/>
          <a:r>
            <a:rPr lang="hr-HR" sz="1800">
              <a:latin typeface="Arial" panose="020B0604020202020204" pitchFamily="34" charset="0"/>
              <a:cs typeface="Arial" panose="020B0604020202020204" pitchFamily="34" charset="0"/>
            </a:rPr>
            <a:t>Razvoj sustava unutarnje revizije u organizacijama u javnom sektoru</a:t>
          </a:r>
        </a:p>
      </dgm:t>
    </dgm:pt>
    <dgm:pt modelId="{A1D3F047-0655-48E4-A2D4-39A7BC3F5DFE}" type="parTrans" cxnId="{96FA68C6-C217-4027-952E-FAB20090B1DF}">
      <dgm:prSet/>
      <dgm:spPr/>
      <dgm:t>
        <a:bodyPr/>
        <a:lstStyle/>
        <a:p>
          <a:endParaRPr lang="ru-RU"/>
        </a:p>
      </dgm:t>
    </dgm:pt>
    <dgm:pt modelId="{3C1A6E3B-14A0-40D8-88BD-9CBC799F9B30}" type="sibTrans" cxnId="{96FA68C6-C217-4027-952E-FAB20090B1DF}">
      <dgm:prSet/>
      <dgm:spPr/>
      <dgm:t>
        <a:bodyPr/>
        <a:lstStyle/>
        <a:p>
          <a:endParaRPr lang="ru-RU"/>
        </a:p>
      </dgm:t>
    </dgm:pt>
    <dgm:pt modelId="{8D32AC7D-86B6-4EA3-9AA0-D6D0E33EF877}" type="pres">
      <dgm:prSet presAssocID="{3B4F0827-49C3-4FEC-9196-00D77F7E55D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CCEF2911-5AED-49A5-B3F6-4C2409F57977}" type="pres">
      <dgm:prSet presAssocID="{AF96D43D-BB4F-4548-A029-A8A59DCAF575}" presName="composite" presStyleCnt="0"/>
      <dgm:spPr/>
    </dgm:pt>
    <dgm:pt modelId="{52698FBE-0AA2-4E5F-A4D6-D2C515C5120D}" type="pres">
      <dgm:prSet presAssocID="{AF96D43D-BB4F-4548-A029-A8A59DCAF575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5AAD843-F859-487B-A6C5-F227979FC08A}" type="pres">
      <dgm:prSet presAssocID="{AF96D43D-BB4F-4548-A029-A8A59DCAF575}" presName="descendantText" presStyleLbl="alignAcc1" presStyleIdx="0" presStyleCnt="4" custScaleX="86455" custLinFactY="204636" custLinFactNeighborX="14289" custLinFactNeighborY="300000">
        <dgm:presLayoutVars>
          <dgm:bulletEnabled val="1"/>
        </dgm:presLayoutVars>
      </dgm:prSet>
      <dgm:spPr>
        <a:ln>
          <a:solidFill>
            <a:schemeClr val="bg1"/>
          </a:solidFill>
        </a:ln>
      </dgm:spPr>
    </dgm:pt>
    <dgm:pt modelId="{8E7BE1AA-2CBA-4687-AACF-790953B932F3}" type="pres">
      <dgm:prSet presAssocID="{4B76A494-D9DA-429F-AD1D-C1413F4CF1B7}" presName="sp" presStyleCnt="0"/>
      <dgm:spPr/>
    </dgm:pt>
    <dgm:pt modelId="{6FA83E04-3D44-4998-BD6F-C633CF661C5D}" type="pres">
      <dgm:prSet presAssocID="{F1D5FF5B-9946-4888-9021-BC0368B6E317}" presName="composite" presStyleCnt="0"/>
      <dgm:spPr/>
    </dgm:pt>
    <dgm:pt modelId="{03D0EA89-2A70-4499-8805-4AAAC01E6F36}" type="pres">
      <dgm:prSet presAssocID="{F1D5FF5B-9946-4888-9021-BC0368B6E317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9117F78-D702-45FE-BA65-AF89C747F759}" type="pres">
      <dgm:prSet presAssocID="{F1D5FF5B-9946-4888-9021-BC0368B6E317}" presName="descendantText" presStyleLbl="alignAcc1" presStyleIdx="1" presStyleCnt="4" custLinFactNeighborX="-136" custLinFactNeighborY="-84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6AFADCB-EBDA-4FDA-89B1-558326754692}" type="pres">
      <dgm:prSet presAssocID="{885AA78B-7263-476F-B42A-F0E5A159345F}" presName="sp" presStyleCnt="0"/>
      <dgm:spPr/>
    </dgm:pt>
    <dgm:pt modelId="{6DDFBABE-BF0E-4136-930F-D0B745F01C34}" type="pres">
      <dgm:prSet presAssocID="{303B8610-40EA-48C6-BE6E-456EC55ED0C4}" presName="composite" presStyleCnt="0"/>
      <dgm:spPr/>
    </dgm:pt>
    <dgm:pt modelId="{FE31ACF4-DF46-4178-894E-3206F316BE00}" type="pres">
      <dgm:prSet presAssocID="{303B8610-40EA-48C6-BE6E-456EC55ED0C4}" presName="parentText" presStyleLbl="alignNode1" presStyleIdx="2" presStyleCnt="4" custScaleY="110001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60CC360-E741-404D-BA81-0700D8105679}" type="pres">
      <dgm:prSet presAssocID="{303B8610-40EA-48C6-BE6E-456EC55ED0C4}" presName="descendantText" presStyleLbl="alignAcc1" presStyleIdx="2" presStyleCnt="4" custScaleY="11736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93DFF30-1763-495F-9BCE-D477BE8B112D}" type="pres">
      <dgm:prSet presAssocID="{17376AEF-807F-4C86-8934-4F0EEF8E275E}" presName="sp" presStyleCnt="0"/>
      <dgm:spPr/>
    </dgm:pt>
    <dgm:pt modelId="{5741F28C-A023-4A34-958A-86266A5F62B6}" type="pres">
      <dgm:prSet presAssocID="{615A65BB-9C4F-4D8A-B9CE-D1FE5141FA26}" presName="composite" presStyleCnt="0"/>
      <dgm:spPr/>
    </dgm:pt>
    <dgm:pt modelId="{27CC8AF6-5332-4D67-AE66-874E447A80BC}" type="pres">
      <dgm:prSet presAssocID="{615A65BB-9C4F-4D8A-B9CE-D1FE5141FA26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65B41A8-F0F2-4151-9EC4-9329C38A72A8}" type="pres">
      <dgm:prSet presAssocID="{615A65BB-9C4F-4D8A-B9CE-D1FE5141FA26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642476F8-77D4-495A-9BFA-87152B4AFC90}" type="presOf" srcId="{615A65BB-9C4F-4D8A-B9CE-D1FE5141FA26}" destId="{27CC8AF6-5332-4D67-AE66-874E447A80BC}" srcOrd="0" destOrd="0" presId="urn:microsoft.com/office/officeart/2005/8/layout/chevron2"/>
    <dgm:cxn modelId="{BC3D86C6-EE25-4EB2-8CAC-F17695978F4E}" type="presOf" srcId="{303B8610-40EA-48C6-BE6E-456EC55ED0C4}" destId="{FE31ACF4-DF46-4178-894E-3206F316BE00}" srcOrd="0" destOrd="0" presId="urn:microsoft.com/office/officeart/2005/8/layout/chevron2"/>
    <dgm:cxn modelId="{5A4B6F56-F1A7-499B-9F74-36B32D51FFB7}" srcId="{615A65BB-9C4F-4D8A-B9CE-D1FE5141FA26}" destId="{F35959FF-544D-44FA-BA14-AD4225943221}" srcOrd="0" destOrd="0" parTransId="{B5647D39-F743-431C-A340-7078BD2F29D1}" sibTransId="{4225959B-9D13-4EEB-A2ED-1680BCDC3B5A}"/>
    <dgm:cxn modelId="{96FA68C6-C217-4027-952E-FAB20090B1DF}" srcId="{615A65BB-9C4F-4D8A-B9CE-D1FE5141FA26}" destId="{FFC064BF-820C-4FB6-8E41-2C9110ADD9CB}" srcOrd="1" destOrd="0" parTransId="{A1D3F047-0655-48E4-A2D4-39A7BC3F5DFE}" sibTransId="{3C1A6E3B-14A0-40D8-88BD-9CBC799F9B30}"/>
    <dgm:cxn modelId="{4BD12AF1-6135-4CF2-B34B-030D156CF980}" type="presOf" srcId="{FFC064BF-820C-4FB6-8E41-2C9110ADD9CB}" destId="{F65B41A8-F0F2-4151-9EC4-9329C38A72A8}" srcOrd="0" destOrd="1" presId="urn:microsoft.com/office/officeart/2005/8/layout/chevron2"/>
    <dgm:cxn modelId="{442DC21E-A708-4BFC-A42E-F4894F207E30}" srcId="{F1D5FF5B-9946-4888-9021-BC0368B6E317}" destId="{4FE1E9B5-D0CD-468F-9E19-CCADAFBE0E5E}" srcOrd="1" destOrd="0" parTransId="{3A97A7AA-995A-4909-9879-C785F3A04764}" sibTransId="{B65B8CBF-BD00-483A-AF8C-2658C559F2A7}"/>
    <dgm:cxn modelId="{3E1AF678-65D9-468F-8F8E-2084C0A303FF}" type="presOf" srcId="{2F53F236-E0D3-4D0E-BEB9-1C3152FF5B58}" destId="{09117F78-D702-45FE-BA65-AF89C747F759}" srcOrd="0" destOrd="0" presId="urn:microsoft.com/office/officeart/2005/8/layout/chevron2"/>
    <dgm:cxn modelId="{8723C15D-417B-4CB9-9218-DC85932FB806}" srcId="{F1D5FF5B-9946-4888-9021-BC0368B6E317}" destId="{2F53F236-E0D3-4D0E-BEB9-1C3152FF5B58}" srcOrd="0" destOrd="0" parTransId="{35E9E56F-4E95-48E6-AD1E-8457DDB7BB0C}" sibTransId="{11885EBE-02D1-451B-9E78-DC6FF75D4846}"/>
    <dgm:cxn modelId="{1309A197-A8BB-4792-B591-21927059A8DE}" srcId="{3B4F0827-49C3-4FEC-9196-00D77F7E55D0}" destId="{F1D5FF5B-9946-4888-9021-BC0368B6E317}" srcOrd="1" destOrd="0" parTransId="{877334FD-E718-43D9-8252-82FCB02FD405}" sibTransId="{885AA78B-7263-476F-B42A-F0E5A159345F}"/>
    <dgm:cxn modelId="{34622AFC-94DC-479C-BB18-935C1ACE8112}" type="presOf" srcId="{3B4F0827-49C3-4FEC-9196-00D77F7E55D0}" destId="{8D32AC7D-86B6-4EA3-9AA0-D6D0E33EF877}" srcOrd="0" destOrd="0" presId="urn:microsoft.com/office/officeart/2005/8/layout/chevron2"/>
    <dgm:cxn modelId="{ECC054ED-297C-496C-8C3A-8B442B504511}" srcId="{303B8610-40EA-48C6-BE6E-456EC55ED0C4}" destId="{62BE1A31-DA9A-49B7-8024-5D5A205912C6}" srcOrd="0" destOrd="0" parTransId="{6A140334-7B2D-4DED-907E-F60950655D7E}" sibTransId="{3864E3EE-A38B-4C47-AC37-63C203E237A8}"/>
    <dgm:cxn modelId="{8B25A346-1E15-4E82-8BB2-6B840E75731C}" srcId="{F1D5FF5B-9946-4888-9021-BC0368B6E317}" destId="{126E8FEC-E20E-47B3-91E6-CC1BBB57642E}" srcOrd="2" destOrd="0" parTransId="{CA402537-17E7-44B7-BA16-C451D7E14451}" sibTransId="{B8164DB8-3A26-4756-9297-97CF5AC9B815}"/>
    <dgm:cxn modelId="{B834239F-4D26-49EB-B026-18FE84624939}" type="presOf" srcId="{126E8FEC-E20E-47B3-91E6-CC1BBB57642E}" destId="{09117F78-D702-45FE-BA65-AF89C747F759}" srcOrd="0" destOrd="2" presId="urn:microsoft.com/office/officeart/2005/8/layout/chevron2"/>
    <dgm:cxn modelId="{F92D6978-50B1-4D94-A2C2-5A3E7AC5BB7F}" type="presOf" srcId="{F35959FF-544D-44FA-BA14-AD4225943221}" destId="{F65B41A8-F0F2-4151-9EC4-9329C38A72A8}" srcOrd="0" destOrd="0" presId="urn:microsoft.com/office/officeart/2005/8/layout/chevron2"/>
    <dgm:cxn modelId="{52F74D46-7CD7-47D0-96BC-CB8904CD6B0B}" type="presOf" srcId="{F1D5FF5B-9946-4888-9021-BC0368B6E317}" destId="{03D0EA89-2A70-4499-8805-4AAAC01E6F36}" srcOrd="0" destOrd="0" presId="urn:microsoft.com/office/officeart/2005/8/layout/chevron2"/>
    <dgm:cxn modelId="{BC063AFD-A023-4EB7-8CB7-E1DED141A4BB}" srcId="{3B4F0827-49C3-4FEC-9196-00D77F7E55D0}" destId="{AF96D43D-BB4F-4548-A029-A8A59DCAF575}" srcOrd="0" destOrd="0" parTransId="{88A727B8-2C7A-4DBB-964B-074BF6B54C98}" sibTransId="{4B76A494-D9DA-429F-AD1D-C1413F4CF1B7}"/>
    <dgm:cxn modelId="{5FEDF727-E432-404C-AAF5-B2426B503743}" srcId="{3B4F0827-49C3-4FEC-9196-00D77F7E55D0}" destId="{615A65BB-9C4F-4D8A-B9CE-D1FE5141FA26}" srcOrd="3" destOrd="0" parTransId="{F33CB1C8-5CF1-40F4-BE6E-ED37B2FCCB6C}" sibTransId="{670454DA-50E0-4E73-B001-B46D33F16760}"/>
    <dgm:cxn modelId="{13F9A5D1-9C89-4198-ABD5-FF55B891A873}" type="presOf" srcId="{4FE1E9B5-D0CD-468F-9E19-CCADAFBE0E5E}" destId="{09117F78-D702-45FE-BA65-AF89C747F759}" srcOrd="0" destOrd="1" presId="urn:microsoft.com/office/officeart/2005/8/layout/chevron2"/>
    <dgm:cxn modelId="{A432BF43-9A9E-46BE-928C-CA565E09F145}" type="presOf" srcId="{AF96D43D-BB4F-4548-A029-A8A59DCAF575}" destId="{52698FBE-0AA2-4E5F-A4D6-D2C515C5120D}" srcOrd="0" destOrd="0" presId="urn:microsoft.com/office/officeart/2005/8/layout/chevron2"/>
    <dgm:cxn modelId="{1616C52E-B7E8-4304-9CED-D2F029E5BA97}" type="presOf" srcId="{62BE1A31-DA9A-49B7-8024-5D5A205912C6}" destId="{260CC360-E741-404D-BA81-0700D8105679}" srcOrd="0" destOrd="0" presId="urn:microsoft.com/office/officeart/2005/8/layout/chevron2"/>
    <dgm:cxn modelId="{DE05618F-4A5E-41AF-BFCF-DCE40D77B4E0}" srcId="{3B4F0827-49C3-4FEC-9196-00D77F7E55D0}" destId="{303B8610-40EA-48C6-BE6E-456EC55ED0C4}" srcOrd="2" destOrd="0" parTransId="{14FFBAA4-9EEB-4470-AB92-9AD130419C30}" sibTransId="{17376AEF-807F-4C86-8934-4F0EEF8E275E}"/>
    <dgm:cxn modelId="{2A2DF175-47DD-4569-9C14-76ABDB49E60A}" type="presParOf" srcId="{8D32AC7D-86B6-4EA3-9AA0-D6D0E33EF877}" destId="{CCEF2911-5AED-49A5-B3F6-4C2409F57977}" srcOrd="0" destOrd="0" presId="urn:microsoft.com/office/officeart/2005/8/layout/chevron2"/>
    <dgm:cxn modelId="{D771E1C4-9022-4617-940A-6D7F10A7579C}" type="presParOf" srcId="{CCEF2911-5AED-49A5-B3F6-4C2409F57977}" destId="{52698FBE-0AA2-4E5F-A4D6-D2C515C5120D}" srcOrd="0" destOrd="0" presId="urn:microsoft.com/office/officeart/2005/8/layout/chevron2"/>
    <dgm:cxn modelId="{16A83E7F-E773-485C-BB8F-AD77BED6B067}" type="presParOf" srcId="{CCEF2911-5AED-49A5-B3F6-4C2409F57977}" destId="{45AAD843-F859-487B-A6C5-F227979FC08A}" srcOrd="1" destOrd="0" presId="urn:microsoft.com/office/officeart/2005/8/layout/chevron2"/>
    <dgm:cxn modelId="{4F8A0B9B-1179-4C18-95C8-969CB8C87F36}" type="presParOf" srcId="{8D32AC7D-86B6-4EA3-9AA0-D6D0E33EF877}" destId="{8E7BE1AA-2CBA-4687-AACF-790953B932F3}" srcOrd="1" destOrd="0" presId="urn:microsoft.com/office/officeart/2005/8/layout/chevron2"/>
    <dgm:cxn modelId="{297CE906-25EC-4AD1-A52A-BD7D5E62CDCE}" type="presParOf" srcId="{8D32AC7D-86B6-4EA3-9AA0-D6D0E33EF877}" destId="{6FA83E04-3D44-4998-BD6F-C633CF661C5D}" srcOrd="2" destOrd="0" presId="urn:microsoft.com/office/officeart/2005/8/layout/chevron2"/>
    <dgm:cxn modelId="{3C01717D-A7D1-4FAA-A93E-B10C7CE6271F}" type="presParOf" srcId="{6FA83E04-3D44-4998-BD6F-C633CF661C5D}" destId="{03D0EA89-2A70-4499-8805-4AAAC01E6F36}" srcOrd="0" destOrd="0" presId="urn:microsoft.com/office/officeart/2005/8/layout/chevron2"/>
    <dgm:cxn modelId="{519E9A86-E2DC-41A3-819C-627AC59EEFB0}" type="presParOf" srcId="{6FA83E04-3D44-4998-BD6F-C633CF661C5D}" destId="{09117F78-D702-45FE-BA65-AF89C747F759}" srcOrd="1" destOrd="0" presId="urn:microsoft.com/office/officeart/2005/8/layout/chevron2"/>
    <dgm:cxn modelId="{85B5CF55-147E-47B3-BA66-A77571C68978}" type="presParOf" srcId="{8D32AC7D-86B6-4EA3-9AA0-D6D0E33EF877}" destId="{56AFADCB-EBDA-4FDA-89B1-558326754692}" srcOrd="3" destOrd="0" presId="urn:microsoft.com/office/officeart/2005/8/layout/chevron2"/>
    <dgm:cxn modelId="{0AC52FF3-7A72-4B12-964B-C16D5782C554}" type="presParOf" srcId="{8D32AC7D-86B6-4EA3-9AA0-D6D0E33EF877}" destId="{6DDFBABE-BF0E-4136-930F-D0B745F01C34}" srcOrd="4" destOrd="0" presId="urn:microsoft.com/office/officeart/2005/8/layout/chevron2"/>
    <dgm:cxn modelId="{C1238F02-0841-4D76-8CDE-7DE79E14E427}" type="presParOf" srcId="{6DDFBABE-BF0E-4136-930F-D0B745F01C34}" destId="{FE31ACF4-DF46-4178-894E-3206F316BE00}" srcOrd="0" destOrd="0" presId="urn:microsoft.com/office/officeart/2005/8/layout/chevron2"/>
    <dgm:cxn modelId="{D8220C8F-6E2A-4BC2-805F-37C86C019C33}" type="presParOf" srcId="{6DDFBABE-BF0E-4136-930F-D0B745F01C34}" destId="{260CC360-E741-404D-BA81-0700D8105679}" srcOrd="1" destOrd="0" presId="urn:microsoft.com/office/officeart/2005/8/layout/chevron2"/>
    <dgm:cxn modelId="{55C2D9A0-5966-41A6-B835-1F3297124BA8}" type="presParOf" srcId="{8D32AC7D-86B6-4EA3-9AA0-D6D0E33EF877}" destId="{293DFF30-1763-495F-9BCE-D477BE8B112D}" srcOrd="5" destOrd="0" presId="urn:microsoft.com/office/officeart/2005/8/layout/chevron2"/>
    <dgm:cxn modelId="{BBC45FC8-43D1-4536-9BF6-B89A16F9BFD9}" type="presParOf" srcId="{8D32AC7D-86B6-4EA3-9AA0-D6D0E33EF877}" destId="{5741F28C-A023-4A34-958A-86266A5F62B6}" srcOrd="6" destOrd="0" presId="urn:microsoft.com/office/officeart/2005/8/layout/chevron2"/>
    <dgm:cxn modelId="{2DAF84B5-904D-4B32-B04B-B18D8C3897CB}" type="presParOf" srcId="{5741F28C-A023-4A34-958A-86266A5F62B6}" destId="{27CC8AF6-5332-4D67-AE66-874E447A80BC}" srcOrd="0" destOrd="0" presId="urn:microsoft.com/office/officeart/2005/8/layout/chevron2"/>
    <dgm:cxn modelId="{37884138-48FC-44B3-A56A-DC124AEB0500}" type="presParOf" srcId="{5741F28C-A023-4A34-958A-86266A5F62B6}" destId="{F65B41A8-F0F2-4151-9EC4-9329C38A72A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698FBE-0AA2-4E5F-A4D6-D2C515C5120D}">
      <dsp:nvSpPr>
        <dsp:cNvPr id="0" name=""/>
        <dsp:cNvSpPr/>
      </dsp:nvSpPr>
      <dsp:spPr>
        <a:xfrm rot="5400000">
          <a:off x="-209374" y="218197"/>
          <a:ext cx="1395829" cy="977080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rgbClr val="00602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1" kern="1200" dirty="0"/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 rot="-5400000">
        <a:off x="1" y="497362"/>
        <a:ext cx="977080" cy="418749"/>
      </dsp:txXfrm>
    </dsp:sp>
    <dsp:sp modelId="{45AAD843-F859-487B-A6C5-F227979FC08A}">
      <dsp:nvSpPr>
        <dsp:cNvPr id="0" name=""/>
        <dsp:cNvSpPr/>
      </dsp:nvSpPr>
      <dsp:spPr>
        <a:xfrm rot="5400000">
          <a:off x="3891534" y="2610259"/>
          <a:ext cx="907289" cy="4529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D0EA89-2A70-4499-8805-4AAAC01E6F36}">
      <dsp:nvSpPr>
        <dsp:cNvPr id="0" name=""/>
        <dsp:cNvSpPr/>
      </dsp:nvSpPr>
      <dsp:spPr>
        <a:xfrm rot="5400000">
          <a:off x="-209374" y="1473705"/>
          <a:ext cx="1395829" cy="977080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b="1" kern="1200" dirty="0"/>
        </a:p>
      </dsp:txBody>
      <dsp:txXfrm rot="-5400000">
        <a:off x="1" y="1752870"/>
        <a:ext cx="977080" cy="418749"/>
      </dsp:txXfrm>
    </dsp:sp>
    <dsp:sp modelId="{09117F78-D702-45FE-BA65-AF89C747F759}">
      <dsp:nvSpPr>
        <dsp:cNvPr id="0" name=""/>
        <dsp:cNvSpPr/>
      </dsp:nvSpPr>
      <dsp:spPr>
        <a:xfrm rot="5400000">
          <a:off x="4183122" y="-1959376"/>
          <a:ext cx="907289" cy="7339335"/>
        </a:xfrm>
        <a:prstGeom prst="round2SameRect">
          <a:avLst/>
        </a:prstGeom>
        <a:noFill/>
        <a:ln w="25400" cap="flat" cmpd="sng" algn="ctr">
          <a:solidFill>
            <a:srgbClr val="00602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400" kern="1200" dirty="0"/>
            <a:t>Poboljšanje kvalitete podataka i proširenje obuhvata državne financijske statistike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/>
        </a:p>
      </dsp:txBody>
      <dsp:txXfrm rot="-5400000">
        <a:off x="967099" y="1300937"/>
        <a:ext cx="7295045" cy="818709"/>
      </dsp:txXfrm>
    </dsp:sp>
    <dsp:sp modelId="{FE31ACF4-DF46-4178-894E-3206F316BE00}">
      <dsp:nvSpPr>
        <dsp:cNvPr id="0" name=""/>
        <dsp:cNvSpPr/>
      </dsp:nvSpPr>
      <dsp:spPr>
        <a:xfrm rot="5400000">
          <a:off x="-279172" y="2808007"/>
          <a:ext cx="1535426" cy="977080"/>
        </a:xfrm>
        <a:prstGeom prst="chevron">
          <a:avLst/>
        </a:prstGeom>
        <a:solidFill>
          <a:srgbClr val="008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/>
        </a:p>
      </dsp:txBody>
      <dsp:txXfrm rot="-5400000">
        <a:off x="1" y="3017374"/>
        <a:ext cx="977080" cy="558346"/>
      </dsp:txXfrm>
    </dsp:sp>
    <dsp:sp modelId="{260CC360-E741-404D-BA81-0700D8105679}">
      <dsp:nvSpPr>
        <dsp:cNvPr id="0" name=""/>
        <dsp:cNvSpPr/>
      </dsp:nvSpPr>
      <dsp:spPr>
        <a:xfrm rot="5400000">
          <a:off x="4114310" y="-617390"/>
          <a:ext cx="1064876" cy="73393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602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hr-HR" sz="2400" b="0" i="0" u="none" strike="noStrike" kern="1200" cap="none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+mn-lt"/>
              <a:ea typeface="+mn-ea"/>
              <a:cs typeface="Arial" panose="020B0604020202020204" pitchFamily="34" charset="0"/>
            </a:rPr>
            <a:t>Osiguravanje otvorenog proračunskog procesa i uključenost organizacija civilnog društva</a:t>
          </a:r>
        </a:p>
      </dsp:txBody>
      <dsp:txXfrm rot="-5400000">
        <a:off x="977081" y="2571822"/>
        <a:ext cx="7287352" cy="960910"/>
      </dsp:txXfrm>
    </dsp:sp>
    <dsp:sp modelId="{27CC8AF6-5332-4D67-AE66-874E447A80BC}">
      <dsp:nvSpPr>
        <dsp:cNvPr id="0" name=""/>
        <dsp:cNvSpPr/>
      </dsp:nvSpPr>
      <dsp:spPr>
        <a:xfrm rot="5400000">
          <a:off x="-209374" y="4133313"/>
          <a:ext cx="1395829" cy="977080"/>
        </a:xfrm>
        <a:prstGeom prst="chevron">
          <a:avLst/>
        </a:prstGeom>
        <a:solidFill>
          <a:srgbClr val="9BDA4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-5400000">
        <a:off x="1" y="4412478"/>
        <a:ext cx="977080" cy="418749"/>
      </dsp:txXfrm>
    </dsp:sp>
    <dsp:sp modelId="{F65B41A8-F0F2-4151-9EC4-9329C38A72A8}">
      <dsp:nvSpPr>
        <dsp:cNvPr id="0" name=""/>
        <dsp:cNvSpPr/>
      </dsp:nvSpPr>
      <dsp:spPr>
        <a:xfrm rot="5400000">
          <a:off x="4193103" y="707916"/>
          <a:ext cx="907289" cy="73393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602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hr-HR" sz="1800" b="0" i="0" u="none" strike="noStrike" kern="1200" cap="none" normalizeH="0" baseline="0" noProof="0">
              <a:ln>
                <a:noFill/>
              </a:ln>
              <a:solidFill>
                <a:prstClr val="black"/>
              </a:solidFill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Unaprjeđenje kontrole javnih financija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kern="1200">
              <a:latin typeface="Arial" panose="020B0604020202020204" pitchFamily="34" charset="0"/>
              <a:cs typeface="Arial" panose="020B0604020202020204" pitchFamily="34" charset="0"/>
            </a:rPr>
            <a:t>Razvoj sustava unutarnje revizije u organizacijama u javnom sektoru</a:t>
          </a:r>
        </a:p>
      </dsp:txBody>
      <dsp:txXfrm rot="-5400000">
        <a:off x="977080" y="3968229"/>
        <a:ext cx="7295045" cy="8187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002B3DE3-A64F-4F18-AA02-DD35337A7E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713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DD7CB64-FC82-4E47-917B-31621773B9F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3713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8C3DC4A-01C9-48E0-ABE7-86FD12D64127}" type="datetimeFigureOut">
              <a:rPr lang="en-US"/>
              <a:pPr>
                <a:defRPr/>
              </a:pPr>
              <a:t>10/23/2019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099D849-2BE7-4E95-A956-41F505F572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71800" cy="493712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A0A94C5-E904-4954-B932-65E0F9BFEF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377363"/>
            <a:ext cx="2971800" cy="493712"/>
          </a:xfrm>
          <a:prstGeom prst="rect">
            <a:avLst/>
          </a:prstGeom>
        </p:spPr>
        <p:txBody>
          <a:bodyPr vert="horz" wrap="square" lIns="91870" tIns="45935" rIns="91870" bIns="4593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3A6C4976-E1BD-4F6B-A0F0-3969A409917D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9250622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B431B458-F305-498A-867E-7DF7813505C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713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14E967D-A49E-4A8F-82C2-A7C95D142F5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3713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E277A9D-4BB1-4E02-A38D-6D0773861D58}" type="datetimeFigureOut">
              <a:rPr lang="en-US"/>
              <a:pPr>
                <a:defRPr/>
              </a:pPr>
              <a:t>10/23/2019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="" xmlns:a16="http://schemas.microsoft.com/office/drawing/2014/main" id="{D3DC1191-42E0-4F40-AF97-2ABD996608D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62025" y="739775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0" tIns="45935" rIns="91870" bIns="4593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="" xmlns:a16="http://schemas.microsoft.com/office/drawing/2014/main" id="{C72ACB59-B949-4980-B5A7-AED4B6E15F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689475"/>
            <a:ext cx="5486400" cy="4443413"/>
          </a:xfrm>
          <a:prstGeom prst="rect">
            <a:avLst/>
          </a:prstGeom>
        </p:spPr>
        <p:txBody>
          <a:bodyPr vert="horz" lIns="91870" tIns="45935" rIns="91870" bIns="45935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17D4E34-9C8C-4E61-B42D-7C8B68AEE5F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71800" cy="493712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0B880CC-5247-47A2-9120-D6FBFB2A0A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9377363"/>
            <a:ext cx="2971800" cy="493712"/>
          </a:xfrm>
          <a:prstGeom prst="rect">
            <a:avLst/>
          </a:prstGeom>
        </p:spPr>
        <p:txBody>
          <a:bodyPr vert="horz" wrap="square" lIns="91870" tIns="45935" rIns="91870" bIns="4593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72ED6C7B-BCCE-44F4-99F9-5D717F5D74DB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0685192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>
            <a:extLst>
              <a:ext uri="{FF2B5EF4-FFF2-40B4-BE49-F238E27FC236}">
                <a16:creationId xmlns="" xmlns:a16="http://schemas.microsoft.com/office/drawing/2014/main" id="{C480B6E3-5A6B-4FF4-AA98-5CBCC28C53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9875" y="28575"/>
            <a:ext cx="4225925" cy="31702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1">
            <a:extLst>
              <a:ext uri="{FF2B5EF4-FFF2-40B4-BE49-F238E27FC236}">
                <a16:creationId xmlns="" xmlns:a16="http://schemas.microsoft.com/office/drawing/2014/main" id="{CFF51E12-DDCE-47D6-A5D6-A5FAB98B7F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225425" y="3227388"/>
            <a:ext cx="9442450" cy="3060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285750" algn="just" eaLnBrk="1" hangingPunct="1">
              <a:spcBef>
                <a:spcPct val="0"/>
              </a:spcBef>
            </a:pPr>
            <a:endParaRPr lang="ru-RU" altLang="sr-Latn-R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>
            <a:extLst>
              <a:ext uri="{FF2B5EF4-FFF2-40B4-BE49-F238E27FC236}">
                <a16:creationId xmlns="" xmlns:a16="http://schemas.microsoft.com/office/drawing/2014/main" id="{56114791-5329-478C-BE8B-C753844992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>
            <a:extLst>
              <a:ext uri="{FF2B5EF4-FFF2-40B4-BE49-F238E27FC236}">
                <a16:creationId xmlns="" xmlns:a16="http://schemas.microsoft.com/office/drawing/2014/main" id="{46D3304B-CC9C-4E9D-9784-212A7B4B115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sr-Latn-RS"/>
          </a:p>
        </p:txBody>
      </p:sp>
      <p:sp>
        <p:nvSpPr>
          <p:cNvPr id="43012" name="Номер слайда 3">
            <a:extLst>
              <a:ext uri="{FF2B5EF4-FFF2-40B4-BE49-F238E27FC236}">
                <a16:creationId xmlns="" xmlns:a16="http://schemas.microsoft.com/office/drawing/2014/main" id="{21F8C8AD-6E51-4DF4-96F7-6AD1DA654B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>
              <a:buSzPct val="100000"/>
            </a:pPr>
            <a:fld id="{A3E7987A-575A-46D8-83A8-0C32EF27D728}" type="slidenum">
              <a:rPr lang="en-US" altLang="sr-Latn-RS">
                <a:solidFill>
                  <a:srgbClr val="000000"/>
                </a:solidFill>
                <a:latin typeface="Calibri" panose="020F0502020204030204" pitchFamily="34" charset="0"/>
              </a:rPr>
              <a:pPr defTabSz="914400" eaLnBrk="1" hangingPunct="1">
                <a:buSzPct val="100000"/>
              </a:pPr>
              <a:t>4</a:t>
            </a:fld>
            <a:endParaRPr lang="en-US" altLang="sr-Latn-R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>
            <a:extLst>
              <a:ext uri="{FF2B5EF4-FFF2-40B4-BE49-F238E27FC236}">
                <a16:creationId xmlns="" xmlns:a16="http://schemas.microsoft.com/office/drawing/2014/main" id="{CAB5483E-6D30-4ABB-AEAF-BB6466C656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>
            <a:extLst>
              <a:ext uri="{FF2B5EF4-FFF2-40B4-BE49-F238E27FC236}">
                <a16:creationId xmlns="" xmlns:a16="http://schemas.microsoft.com/office/drawing/2014/main" id="{4E805741-08E5-4E63-AE98-B7532EC8C9F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sr-Latn-RS"/>
          </a:p>
        </p:txBody>
      </p:sp>
      <p:sp>
        <p:nvSpPr>
          <p:cNvPr id="44036" name="Номер слайда 3">
            <a:extLst>
              <a:ext uri="{FF2B5EF4-FFF2-40B4-BE49-F238E27FC236}">
                <a16:creationId xmlns="" xmlns:a16="http://schemas.microsoft.com/office/drawing/2014/main" id="{203670AE-9B86-44A0-9621-E337CED2B4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SzPct val="100000"/>
            </a:pPr>
            <a:fld id="{C0EEAD2E-28BE-41E7-8108-EF21E228F2AF}" type="slidenum">
              <a:rPr lang="en-US" altLang="sr-Latn-R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>
                <a:buSzPct val="100000"/>
              </a:pPr>
              <a:t>10</a:t>
            </a:fld>
            <a:endParaRPr lang="en-US" altLang="sr-Latn-R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="" xmlns:a16="http://schemas.microsoft.com/office/drawing/2014/main" id="{44CEB285-D324-492F-A606-2C946E5DCF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538" y="273050"/>
            <a:ext cx="49815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12">
            <a:extLst>
              <a:ext uri="{FF2B5EF4-FFF2-40B4-BE49-F238E27FC236}">
                <a16:creationId xmlns="" xmlns:a16="http://schemas.microsoft.com/office/drawing/2014/main" id="{F800C273-FB1B-4BED-AB90-C22636AA383B}"/>
              </a:ext>
            </a:extLst>
          </p:cNvPr>
          <p:cNvSpPr txBox="1">
            <a:spLocks/>
          </p:cNvSpPr>
          <p:nvPr userDrawn="1"/>
        </p:nvSpPr>
        <p:spPr>
          <a:xfrm>
            <a:off x="8516938" y="98425"/>
            <a:ext cx="847725" cy="536575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SzPct val="100000"/>
            </a:pPr>
            <a:fld id="{C1662E43-16D9-4D5F-9A0F-6ADD2BDB68AE}" type="slidenum">
              <a:rPr lang="en-US" altLang="sr-Latn-RS" sz="2200">
                <a:solidFill>
                  <a:srgbClr val="DEAA46"/>
                </a:solidFill>
                <a:latin typeface="DINPro-Light"/>
                <a:ea typeface="DINPro-Light"/>
                <a:cs typeface="DINPro-Light"/>
              </a:rPr>
              <a:pPr eaLnBrk="1" hangingPunct="1">
                <a:buSzPct val="100000"/>
              </a:pPr>
              <a:t>‹#›</a:t>
            </a:fld>
            <a:endParaRPr lang="en-US" altLang="sr-Latn-RS" sz="2200">
              <a:solidFill>
                <a:srgbClr val="DEAA46"/>
              </a:solidFill>
              <a:latin typeface="DINPro-Light"/>
              <a:ea typeface="DINPro-Light"/>
              <a:cs typeface="DINPro-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919"/>
            <a:ext cx="7772400" cy="147036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7100"/>
            <a:ext cx="6400800" cy="17530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="" xmlns:a16="http://schemas.microsoft.com/office/drawing/2014/main" id="{91DFCAA1-FBB9-42FD-8748-FD577AD5B9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793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="" xmlns:a16="http://schemas.microsoft.com/office/drawing/2014/main" id="{BB42E9F7-F543-46FD-A891-F0AD442DB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7938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="" xmlns:a16="http://schemas.microsoft.com/office/drawing/2014/main" id="{AD6C2C86-ABDF-425B-AEAA-24D160367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793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4037B9D-366C-41F9-B43D-2C3C284D5E5A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883413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701"/>
            <a:ext cx="8229600" cy="1143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572"/>
            <a:ext cx="8229600" cy="452701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269170D-5DE9-422D-A51C-7D0BF9E4AB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793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CEECF46-2A98-4203-9AFB-5FC077B38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7938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C329F3E-053F-42AB-B3E3-E1865F987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793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88F4750F-B2CF-47B2-9ABA-C787CB0B19C5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595177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02"/>
            <a:ext cx="2057400" cy="585288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02"/>
            <a:ext cx="6019800" cy="58528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57D0806-7A5B-45DC-BD55-AA7D369979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793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05A2EAC-D56F-4A6E-BB33-9D9925344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7938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B79F1E0-6F7C-4AEF-AB6E-FD0E55211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793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BAD4E92-2040-408F-945C-0D367A2FB756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743711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704"/>
            <a:ext cx="8229600" cy="1143266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573"/>
            <a:ext cx="8229600" cy="45270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6C65613-82AA-4D72-99C3-DB16BCB4B8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793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1001A5B-874B-49C5-96C9-FDA544D8B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7938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A334FE2-780B-44FC-86AE-927DEAE1A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793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338EA371-E52F-4ADB-85CB-874BB3AE7D21}" type="slidenum">
              <a:rPr lang="ru-RU" altLang="sr-Latn-RS"/>
              <a:pPr/>
              <a:t>‹#›</a:t>
            </a:fld>
            <a:endParaRPr lang="ru-RU" altLang="sr-Latn-RS"/>
          </a:p>
        </p:txBody>
      </p:sp>
    </p:spTree>
    <p:extLst>
      <p:ext uri="{BB962C8B-B14F-4D97-AF65-F5344CB8AC3E}">
        <p14:creationId xmlns:p14="http://schemas.microsoft.com/office/powerpoint/2010/main" val="2223503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="" xmlns:a16="http://schemas.microsoft.com/office/drawing/2014/main" id="{8428A556-1068-41F3-BD10-D2EEE8F1C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538" y="273050"/>
            <a:ext cx="49815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12">
            <a:extLst>
              <a:ext uri="{FF2B5EF4-FFF2-40B4-BE49-F238E27FC236}">
                <a16:creationId xmlns="" xmlns:a16="http://schemas.microsoft.com/office/drawing/2014/main" id="{F729412A-3E3F-4733-8F2F-3E738F128EDF}"/>
              </a:ext>
            </a:extLst>
          </p:cNvPr>
          <p:cNvSpPr txBox="1">
            <a:spLocks/>
          </p:cNvSpPr>
          <p:nvPr/>
        </p:nvSpPr>
        <p:spPr>
          <a:xfrm>
            <a:off x="8516938" y="98425"/>
            <a:ext cx="847725" cy="536575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SzPct val="100000"/>
            </a:pPr>
            <a:fld id="{2A492F0C-3B74-41F6-8759-C7DD5BCEDD7C}" type="slidenum">
              <a:rPr lang="en-US" altLang="sr-Latn-RS" sz="2200">
                <a:solidFill>
                  <a:srgbClr val="DEAA46"/>
                </a:solidFill>
                <a:latin typeface="DINPro-Light"/>
                <a:ea typeface="DINPro-Light"/>
                <a:cs typeface="DINPro-Light"/>
              </a:rPr>
              <a:pPr eaLnBrk="1" hangingPunct="1">
                <a:buSzPct val="100000"/>
              </a:pPr>
              <a:t>‹#›</a:t>
            </a:fld>
            <a:endParaRPr lang="en-US" altLang="sr-Latn-RS" sz="2200">
              <a:solidFill>
                <a:srgbClr val="DEAA46"/>
              </a:solidFill>
              <a:latin typeface="DINPro-Light"/>
              <a:ea typeface="DINPro-Light"/>
              <a:cs typeface="DINPro-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931"/>
            <a:ext cx="7772400" cy="14703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7100"/>
            <a:ext cx="6400800" cy="17530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="" xmlns:a16="http://schemas.microsoft.com/office/drawing/2014/main" id="{60721AD9-0FC7-42F8-B9E1-CD4C292543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793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>
            <a:extLst>
              <a:ext uri="{FF2B5EF4-FFF2-40B4-BE49-F238E27FC236}">
                <a16:creationId xmlns="" xmlns:a16="http://schemas.microsoft.com/office/drawing/2014/main" id="{D87EA86B-829A-4DCE-8108-67A2DC4E8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7938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>
            <a:extLst>
              <a:ext uri="{FF2B5EF4-FFF2-40B4-BE49-F238E27FC236}">
                <a16:creationId xmlns="" xmlns:a16="http://schemas.microsoft.com/office/drawing/2014/main" id="{70BFA5F9-5C4C-408B-9E6D-313566869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793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8CF61BF8-3558-4B19-B7E9-2BE76DC5EB85}" type="slidenum">
              <a:rPr lang="ru-RU" altLang="sr-Latn-RS"/>
              <a:pPr/>
              <a:t>‹#›</a:t>
            </a:fld>
            <a:endParaRPr lang="ru-RU" altLang="sr-Latn-RS"/>
          </a:p>
        </p:txBody>
      </p:sp>
    </p:spTree>
    <p:extLst>
      <p:ext uri="{BB962C8B-B14F-4D97-AF65-F5344CB8AC3E}">
        <p14:creationId xmlns:p14="http://schemas.microsoft.com/office/powerpoint/2010/main" val="3919066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2">
            <a:extLst>
              <a:ext uri="{FF2B5EF4-FFF2-40B4-BE49-F238E27FC236}">
                <a16:creationId xmlns="" xmlns:a16="http://schemas.microsoft.com/office/drawing/2014/main" id="{7EAF3F5C-5D77-4095-9517-41100F4C4934}"/>
              </a:ext>
            </a:extLst>
          </p:cNvPr>
          <p:cNvSpPr txBox="1">
            <a:spLocks/>
          </p:cNvSpPr>
          <p:nvPr/>
        </p:nvSpPr>
        <p:spPr>
          <a:xfrm>
            <a:off x="8516938" y="98425"/>
            <a:ext cx="847725" cy="536575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SzPct val="100000"/>
            </a:pPr>
            <a:fld id="{1F1F1DD5-7951-4A50-9A08-BE3982C4364B}" type="slidenum">
              <a:rPr lang="en-US" altLang="sr-Latn-RS" sz="2200">
                <a:solidFill>
                  <a:srgbClr val="DEAA46"/>
                </a:solidFill>
                <a:latin typeface="DINPro-Light"/>
                <a:ea typeface="DINPro-Light"/>
                <a:cs typeface="DINPro-Light"/>
              </a:rPr>
              <a:pPr eaLnBrk="1" hangingPunct="1">
                <a:buSzPct val="100000"/>
              </a:pPr>
              <a:t>‹#›</a:t>
            </a:fld>
            <a:endParaRPr lang="en-US" altLang="sr-Latn-RS" sz="2200">
              <a:solidFill>
                <a:srgbClr val="DEAA46"/>
              </a:solidFill>
              <a:latin typeface="DINPro-Light"/>
              <a:ea typeface="DINPro-Light"/>
              <a:cs typeface="DINPro-Light"/>
            </a:endParaRPr>
          </a:p>
        </p:txBody>
      </p:sp>
      <p:sp>
        <p:nvSpPr>
          <p:cNvPr id="3" name="Slide Number Placeholder 12">
            <a:extLst>
              <a:ext uri="{FF2B5EF4-FFF2-40B4-BE49-F238E27FC236}">
                <a16:creationId xmlns="" xmlns:a16="http://schemas.microsoft.com/office/drawing/2014/main" id="{A6E1FCE6-2F2A-48BB-80A7-2AD9ADC8DD4F}"/>
              </a:ext>
            </a:extLst>
          </p:cNvPr>
          <p:cNvSpPr txBox="1">
            <a:spLocks/>
          </p:cNvSpPr>
          <p:nvPr userDrawn="1"/>
        </p:nvSpPr>
        <p:spPr>
          <a:xfrm>
            <a:off x="8516938" y="98425"/>
            <a:ext cx="847725" cy="536575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SzPct val="100000"/>
            </a:pPr>
            <a:fld id="{6B4F1C39-20C3-497A-A93E-B5798E7E8392}" type="slidenum">
              <a:rPr lang="en-US" altLang="sr-Latn-RS" sz="2200">
                <a:solidFill>
                  <a:srgbClr val="DEAA46"/>
                </a:solidFill>
                <a:latin typeface="DINPro-Light"/>
                <a:ea typeface="DINPro-Light"/>
                <a:cs typeface="DINPro-Light"/>
              </a:rPr>
              <a:pPr eaLnBrk="1" hangingPunct="1">
                <a:buSzPct val="100000"/>
              </a:pPr>
              <a:t>‹#›</a:t>
            </a:fld>
            <a:endParaRPr lang="en-US" altLang="sr-Latn-RS" sz="2200">
              <a:solidFill>
                <a:srgbClr val="DEAA46"/>
              </a:solidFill>
              <a:latin typeface="DINPro-Light"/>
              <a:ea typeface="DINPro-Light"/>
              <a:cs typeface="DIN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925818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1612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701"/>
            <a:ext cx="8229600" cy="1143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577"/>
            <a:ext cx="4038600" cy="452701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577"/>
            <a:ext cx="4038600" cy="452701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D93191A-7FC8-4300-82A9-8E3E9A1720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793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04B1F32-9EC7-486D-AF00-150CD8D9A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7938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0D2E098-4174-4B56-9129-C714FEF8A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793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EEEF97BC-CFAB-46E5-95C8-70E5E66DCACC}" type="slidenum">
              <a:rPr lang="ru-RU" altLang="sr-Latn-RS"/>
              <a:pPr/>
              <a:t>‹#›</a:t>
            </a:fld>
            <a:endParaRPr lang="ru-RU" altLang="sr-Latn-RS"/>
          </a:p>
        </p:txBody>
      </p:sp>
    </p:spTree>
    <p:extLst>
      <p:ext uri="{BB962C8B-B14F-4D97-AF65-F5344CB8AC3E}">
        <p14:creationId xmlns:p14="http://schemas.microsoft.com/office/powerpoint/2010/main" val="10160852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701"/>
            <a:ext cx="8229600" cy="11432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469"/>
            <a:ext cx="4040188" cy="63991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5379"/>
            <a:ext cx="4040188" cy="395220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469"/>
            <a:ext cx="4041775" cy="63991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5379"/>
            <a:ext cx="4041775" cy="395220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981ED91-BEE2-4C15-AF45-ED325ACC98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793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AA59416-8959-4293-90B1-09167D465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7938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ECAE89A-26D0-4649-865F-B618EAD47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793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D5AED7AF-FAC5-4299-BB23-54644E2459AE}" type="slidenum">
              <a:rPr lang="ru-RU" altLang="sr-Latn-RS"/>
              <a:pPr/>
              <a:t>‹#›</a:t>
            </a:fld>
            <a:endParaRPr lang="ru-RU" altLang="sr-Latn-RS"/>
          </a:p>
        </p:txBody>
      </p:sp>
    </p:spTree>
    <p:extLst>
      <p:ext uri="{BB962C8B-B14F-4D97-AF65-F5344CB8AC3E}">
        <p14:creationId xmlns:p14="http://schemas.microsoft.com/office/powerpoint/2010/main" val="39034176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701"/>
            <a:ext cx="8229600" cy="1143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A49C11C-2865-474D-83D2-4EDAD2131B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793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E9684FC-E275-49C8-BD15-E6450A633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7938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85AA1F9-D89D-41C7-8F2F-1B958129C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793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BCA8DA4D-7068-4A7E-B544-5AF3AB2FBC04}" type="slidenum">
              <a:rPr lang="ru-RU" altLang="sr-Latn-RS"/>
              <a:pPr/>
              <a:t>‹#›</a:t>
            </a:fld>
            <a:endParaRPr lang="ru-RU" altLang="sr-Latn-RS"/>
          </a:p>
        </p:txBody>
      </p:sp>
    </p:spTree>
    <p:extLst>
      <p:ext uri="{BB962C8B-B14F-4D97-AF65-F5344CB8AC3E}">
        <p14:creationId xmlns:p14="http://schemas.microsoft.com/office/powerpoint/2010/main" val="28860856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0A6CD71-C10C-4A97-B562-AA0222035A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793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661BB45-1CB7-44B8-BB0C-AD38F2966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7938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BB2B38A-03CC-4812-8EB5-28ED0A492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793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834792CF-1143-48ED-BEE3-1DFBB43FB66A}" type="slidenum">
              <a:rPr lang="ru-RU" altLang="sr-Latn-RS"/>
              <a:pPr/>
              <a:t>‹#›</a:t>
            </a:fld>
            <a:endParaRPr lang="ru-RU" altLang="sr-Latn-RS"/>
          </a:p>
        </p:txBody>
      </p:sp>
    </p:spTree>
    <p:extLst>
      <p:ext uri="{BB962C8B-B14F-4D97-AF65-F5344CB8AC3E}">
        <p14:creationId xmlns:p14="http://schemas.microsoft.com/office/powerpoint/2010/main" val="1684707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2">
            <a:extLst>
              <a:ext uri="{FF2B5EF4-FFF2-40B4-BE49-F238E27FC236}">
                <a16:creationId xmlns="" xmlns:a16="http://schemas.microsoft.com/office/drawing/2014/main" id="{D67F1050-6B8D-4E0D-8807-283106E50A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16938" y="98425"/>
            <a:ext cx="847725" cy="5365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200">
                <a:solidFill>
                  <a:srgbClr val="DEAA46"/>
                </a:solidFill>
                <a:latin typeface="DINPro-Light"/>
                <a:ea typeface="DINPro-Light"/>
                <a:cs typeface="DINPro-Light"/>
              </a:defRPr>
            </a:lvl1pPr>
          </a:lstStyle>
          <a:p>
            <a:fld id="{576FD48B-70C3-43BF-AE26-42BD487A37B8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8546264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113"/>
            <a:ext cx="3008313" cy="116231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126"/>
            <a:ext cx="5111750" cy="585446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436"/>
            <a:ext cx="3008313" cy="46921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F7A1755-AE70-458F-AB40-AD74DA41C1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793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9A22D57-CA37-4167-A201-78A1CBC38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7938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1C5EB7C-72D1-423F-92AE-747F98BAC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793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9244E30C-0726-47EE-9BF3-A8B850D5E918}" type="slidenum">
              <a:rPr lang="ru-RU" altLang="sr-Latn-RS"/>
              <a:pPr/>
              <a:t>‹#›</a:t>
            </a:fld>
            <a:endParaRPr lang="ru-RU" altLang="sr-Latn-RS"/>
          </a:p>
        </p:txBody>
      </p:sp>
    </p:spTree>
    <p:extLst>
      <p:ext uri="{BB962C8B-B14F-4D97-AF65-F5344CB8AC3E}">
        <p14:creationId xmlns:p14="http://schemas.microsoft.com/office/powerpoint/2010/main" val="20576090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1712"/>
            <a:ext cx="5486400" cy="56686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917"/>
            <a:ext cx="5486400" cy="41157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8581"/>
            <a:ext cx="5486400" cy="805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E6F1C2E-F883-4684-83EA-7BEBD269D8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793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598D805-FE42-419C-9471-38FE2E33A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7938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32F2E86-FEFA-4CC3-A4DC-79651A74A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793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6857155A-9FB6-4AE1-B327-6F9DE9697419}" type="slidenum">
              <a:rPr lang="ru-RU" altLang="sr-Latn-RS"/>
              <a:pPr/>
              <a:t>‹#›</a:t>
            </a:fld>
            <a:endParaRPr lang="ru-RU" altLang="sr-Latn-RS"/>
          </a:p>
        </p:txBody>
      </p:sp>
    </p:spTree>
    <p:extLst>
      <p:ext uri="{BB962C8B-B14F-4D97-AF65-F5344CB8AC3E}">
        <p14:creationId xmlns:p14="http://schemas.microsoft.com/office/powerpoint/2010/main" val="33416420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701"/>
            <a:ext cx="8229600" cy="1143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577"/>
            <a:ext cx="8229600" cy="452701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02BDEF0-D101-400C-A05B-590CBF4F7B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793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4A4890A-F419-4445-B121-BBD39B72E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7938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1A1C1E8-AAE3-4F5C-8B06-4F702A4B3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793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9F2147FC-DFD1-40CD-9139-4A443E3CAE5E}" type="slidenum">
              <a:rPr lang="ru-RU" altLang="sr-Latn-RS"/>
              <a:pPr/>
              <a:t>‹#›</a:t>
            </a:fld>
            <a:endParaRPr lang="ru-RU" altLang="sr-Latn-RS"/>
          </a:p>
        </p:txBody>
      </p:sp>
    </p:spTree>
    <p:extLst>
      <p:ext uri="{BB962C8B-B14F-4D97-AF65-F5344CB8AC3E}">
        <p14:creationId xmlns:p14="http://schemas.microsoft.com/office/powerpoint/2010/main" val="33661497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14"/>
            <a:ext cx="2057400" cy="585288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14"/>
            <a:ext cx="6019800" cy="58528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CF0F1EC-C1AD-40DA-BDB0-18BD6B3940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793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3841BAB-7AD4-4A20-98FF-B3E5D273C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7938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4DDACA0-6713-45C0-A112-56498DA43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793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473F1CC0-D27A-466B-94A8-8F4CDADB1DFC}" type="slidenum">
              <a:rPr lang="ru-RU" altLang="sr-Latn-RS"/>
              <a:pPr/>
              <a:t>‹#›</a:t>
            </a:fld>
            <a:endParaRPr lang="ru-RU" altLang="sr-Latn-RS"/>
          </a:p>
        </p:txBody>
      </p:sp>
    </p:spTree>
    <p:extLst>
      <p:ext uri="{BB962C8B-B14F-4D97-AF65-F5344CB8AC3E}">
        <p14:creationId xmlns:p14="http://schemas.microsoft.com/office/powerpoint/2010/main" val="13251283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978">
            <a:extLst>
              <a:ext uri="{FF2B5EF4-FFF2-40B4-BE49-F238E27FC236}">
                <a16:creationId xmlns="" xmlns:a16="http://schemas.microsoft.com/office/drawing/2014/main" id="{4FC1A84A-ED1D-4DC9-9C4F-D09B98E26332}"/>
              </a:ext>
            </a:extLst>
          </p:cNvPr>
          <p:cNvSpPr/>
          <p:nvPr userDrawn="1"/>
        </p:nvSpPr>
        <p:spPr>
          <a:xfrm>
            <a:off x="541338" y="0"/>
            <a:ext cx="463550" cy="379413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>
              <a:lnSpc>
                <a:spcPct val="90000"/>
              </a:lnSpc>
              <a:buSzPct val="100000"/>
              <a:defRPr/>
            </a:pPr>
            <a:r>
              <a:rPr lang="en-US" sz="2000">
                <a:solidFill>
                  <a:srgbClr val="DBDBE9"/>
                </a:solidFill>
                <a:latin typeface="Calibri" pitchFamily="34" charset="0"/>
              </a:rPr>
              <a:t>M</a:t>
            </a:r>
          </a:p>
        </p:txBody>
      </p:sp>
      <p:sp>
        <p:nvSpPr>
          <p:cNvPr id="3" name="Прямоугольник 11">
            <a:extLst>
              <a:ext uri="{FF2B5EF4-FFF2-40B4-BE49-F238E27FC236}">
                <a16:creationId xmlns="" xmlns:a16="http://schemas.microsoft.com/office/drawing/2014/main" id="{4BCBB101-3E6E-40D8-A9FB-D30A3BCF054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63613" y="-20638"/>
            <a:ext cx="247650" cy="33813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buSzPct val="100000"/>
              <a:defRPr/>
            </a:pPr>
            <a:r>
              <a:rPr lang="en-US" sz="1600">
                <a:solidFill>
                  <a:srgbClr val="DBDBE9"/>
                </a:solidFill>
                <a:latin typeface="Calibri" pitchFamily="34" charset="0"/>
              </a:rPr>
              <a:t>]</a:t>
            </a:r>
          </a:p>
        </p:txBody>
      </p:sp>
      <p:sp>
        <p:nvSpPr>
          <p:cNvPr id="4" name="TextBox 13">
            <a:extLst>
              <a:ext uri="{FF2B5EF4-FFF2-40B4-BE49-F238E27FC236}">
                <a16:creationId xmlns="" xmlns:a16="http://schemas.microsoft.com/office/drawing/2014/main" id="{4EB41853-4243-49AA-950E-E773CD2B97A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4700" y="-61913"/>
            <a:ext cx="385763" cy="4302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buSzPct val="100000"/>
              <a:defRPr/>
            </a:pPr>
            <a:r>
              <a:rPr lang="en-US" sz="2200" i="1">
                <a:solidFill>
                  <a:srgbClr val="FFFFFF"/>
                </a:solidFill>
                <a:latin typeface="Times New Roman" pitchFamily="18" charset="0"/>
              </a:rPr>
              <a:t>F</a:t>
            </a:r>
          </a:p>
        </p:txBody>
      </p:sp>
      <p:sp>
        <p:nvSpPr>
          <p:cNvPr id="5" name="Прямоугольник 982">
            <a:extLst>
              <a:ext uri="{FF2B5EF4-FFF2-40B4-BE49-F238E27FC236}">
                <a16:creationId xmlns="" xmlns:a16="http://schemas.microsoft.com/office/drawing/2014/main" id="{745FEFA7-9E46-47E5-ABDA-9AC5F7A9CAB9}"/>
              </a:ext>
            </a:extLst>
          </p:cNvPr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983">
            <a:extLst>
              <a:ext uri="{FF2B5EF4-FFF2-40B4-BE49-F238E27FC236}">
                <a16:creationId xmlns="" xmlns:a16="http://schemas.microsoft.com/office/drawing/2014/main" id="{8A537BDA-A55C-4548-BF41-C05C225F2E24}"/>
              </a:ext>
            </a:extLst>
          </p:cNvPr>
          <p:cNvSpPr/>
          <p:nvPr/>
        </p:nvSpPr>
        <p:spPr bwMode="invGray">
          <a:xfrm>
            <a:off x="9085263" y="-1588"/>
            <a:ext cx="57150" cy="31273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984">
            <a:extLst>
              <a:ext uri="{FF2B5EF4-FFF2-40B4-BE49-F238E27FC236}">
                <a16:creationId xmlns="" xmlns:a16="http://schemas.microsoft.com/office/drawing/2014/main" id="{311DBADD-1A2E-4C78-A715-8FFEDFB0CD17}"/>
              </a:ext>
            </a:extLst>
          </p:cNvPr>
          <p:cNvSpPr/>
          <p:nvPr/>
        </p:nvSpPr>
        <p:spPr bwMode="invGray">
          <a:xfrm>
            <a:off x="9043988" y="-1588"/>
            <a:ext cx="28575" cy="31273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985">
            <a:extLst>
              <a:ext uri="{FF2B5EF4-FFF2-40B4-BE49-F238E27FC236}">
                <a16:creationId xmlns="" xmlns:a16="http://schemas.microsoft.com/office/drawing/2014/main" id="{8935F468-CCA3-4EFE-9784-F982AC8829AA}"/>
              </a:ext>
            </a:extLst>
          </p:cNvPr>
          <p:cNvSpPr/>
          <p:nvPr/>
        </p:nvSpPr>
        <p:spPr bwMode="invGray">
          <a:xfrm>
            <a:off x="9024938" y="-1588"/>
            <a:ext cx="9525" cy="312738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1957">
            <a:extLst>
              <a:ext uri="{FF2B5EF4-FFF2-40B4-BE49-F238E27FC236}">
                <a16:creationId xmlns="" xmlns:a16="http://schemas.microsoft.com/office/drawing/2014/main" id="{A967A6DC-D17F-484D-BECC-50218C00010E}"/>
              </a:ext>
            </a:extLst>
          </p:cNvPr>
          <p:cNvSpPr/>
          <p:nvPr/>
        </p:nvSpPr>
        <p:spPr bwMode="invGray">
          <a:xfrm>
            <a:off x="8977313" y="-1588"/>
            <a:ext cx="25400" cy="312738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0" name="Group 23">
            <a:extLst>
              <a:ext uri="{FF2B5EF4-FFF2-40B4-BE49-F238E27FC236}">
                <a16:creationId xmlns="" xmlns:a16="http://schemas.microsoft.com/office/drawing/2014/main" id="{8EB19AD6-2B26-4EDD-9A2A-85A236C82F6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875713" y="0"/>
            <a:ext cx="95250" cy="333375"/>
            <a:chOff x="8875715" y="-787"/>
            <a:chExt cx="95251" cy="295141"/>
          </a:xfrm>
        </p:grpSpPr>
        <p:sp>
          <p:nvSpPr>
            <p:cNvPr id="11" name="Прямоугольник 1959">
              <a:extLst>
                <a:ext uri="{FF2B5EF4-FFF2-40B4-BE49-F238E27FC236}">
                  <a16:creationId xmlns="" xmlns:a16="http://schemas.microsoft.com/office/drawing/2014/main" id="{B18ABBC8-4B9F-4E81-A546-F2D3A161010C}"/>
                </a:ext>
              </a:extLst>
            </p:cNvPr>
            <p:cNvSpPr/>
            <p:nvPr/>
          </p:nvSpPr>
          <p:spPr bwMode="invGray">
            <a:xfrm>
              <a:off x="8915402" y="-787"/>
              <a:ext cx="55564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Прямоугольник 1960">
              <a:extLst>
                <a:ext uri="{FF2B5EF4-FFF2-40B4-BE49-F238E27FC236}">
                  <a16:creationId xmlns="" xmlns:a16="http://schemas.microsoft.com/office/drawing/2014/main" id="{347C3349-F689-4745-B9C3-C44F274732D7}"/>
                </a:ext>
              </a:extLst>
            </p:cNvPr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3" name="Прямоугольник 1961">
            <a:extLst>
              <a:ext uri="{FF2B5EF4-FFF2-40B4-BE49-F238E27FC236}">
                <a16:creationId xmlns="" xmlns:a16="http://schemas.microsoft.com/office/drawing/2014/main" id="{D44B45AD-ADA1-459D-86EF-33C9C2C4D2CF}"/>
              </a:ext>
            </a:extLst>
          </p:cNvPr>
          <p:cNvSpPr/>
          <p:nvPr userDrawn="1"/>
        </p:nvSpPr>
        <p:spPr>
          <a:xfrm>
            <a:off x="541338" y="0"/>
            <a:ext cx="463550" cy="379413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>
              <a:lnSpc>
                <a:spcPct val="90000"/>
              </a:lnSpc>
              <a:buSzPct val="100000"/>
              <a:defRPr/>
            </a:pPr>
            <a:r>
              <a:rPr lang="en-US" sz="200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  <p:sp>
        <p:nvSpPr>
          <p:cNvPr id="14" name="Прямоугольник 27">
            <a:extLst>
              <a:ext uri="{FF2B5EF4-FFF2-40B4-BE49-F238E27FC236}">
                <a16:creationId xmlns="" xmlns:a16="http://schemas.microsoft.com/office/drawing/2014/main" id="{31564229-88C0-4FAA-A1F8-C066720CD59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63613" y="-20638"/>
            <a:ext cx="247650" cy="33813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buSzPct val="100000"/>
              <a:defRPr/>
            </a:pPr>
            <a:r>
              <a:rPr lang="en-US" sz="1600">
                <a:solidFill>
                  <a:srgbClr val="DBDBE9"/>
                </a:solidFill>
                <a:latin typeface="Calibri" pitchFamily="34" charset="0"/>
              </a:rPr>
              <a:t>]</a:t>
            </a:r>
          </a:p>
        </p:txBody>
      </p:sp>
      <p:sp>
        <p:nvSpPr>
          <p:cNvPr id="15" name="TextBox 13">
            <a:extLst>
              <a:ext uri="{FF2B5EF4-FFF2-40B4-BE49-F238E27FC236}">
                <a16:creationId xmlns="" xmlns:a16="http://schemas.microsoft.com/office/drawing/2014/main" id="{435C206A-0E5C-407B-93CB-0053E576E30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4700" y="-61913"/>
            <a:ext cx="385763" cy="4302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buSzPct val="100000"/>
              <a:defRPr/>
            </a:pPr>
            <a:r>
              <a:rPr lang="en-US" sz="2200" i="1">
                <a:solidFill>
                  <a:srgbClr val="FFFFFF"/>
                </a:solidFill>
                <a:latin typeface="Times New Roman" pitchFamily="18" charset="0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25791124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978">
            <a:extLst>
              <a:ext uri="{FF2B5EF4-FFF2-40B4-BE49-F238E27FC236}">
                <a16:creationId xmlns="" xmlns:a16="http://schemas.microsoft.com/office/drawing/2014/main" id="{9D93614D-1A68-4B6E-AB04-2E5EF6E84238}"/>
              </a:ext>
            </a:extLst>
          </p:cNvPr>
          <p:cNvSpPr/>
          <p:nvPr userDrawn="1"/>
        </p:nvSpPr>
        <p:spPr>
          <a:xfrm>
            <a:off x="541338" y="0"/>
            <a:ext cx="463550" cy="379413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>
              <a:lnSpc>
                <a:spcPct val="90000"/>
              </a:lnSpc>
              <a:buSzPct val="100000"/>
              <a:defRPr/>
            </a:pPr>
            <a:r>
              <a:rPr lang="en-US" sz="200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  <p:sp>
        <p:nvSpPr>
          <p:cNvPr id="3" name="Прямоугольник 11">
            <a:extLst>
              <a:ext uri="{FF2B5EF4-FFF2-40B4-BE49-F238E27FC236}">
                <a16:creationId xmlns="" xmlns:a16="http://schemas.microsoft.com/office/drawing/2014/main" id="{5A0E9D37-DAC2-48D8-A117-496935087C2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63613" y="-20638"/>
            <a:ext cx="254000" cy="33813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buSzPct val="100000"/>
              <a:defRPr/>
            </a:pPr>
            <a:r>
              <a:rPr lang="en-US" sz="160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</a:p>
        </p:txBody>
      </p:sp>
      <p:sp>
        <p:nvSpPr>
          <p:cNvPr id="4" name="TextBox 13">
            <a:extLst>
              <a:ext uri="{FF2B5EF4-FFF2-40B4-BE49-F238E27FC236}">
                <a16:creationId xmlns="" xmlns:a16="http://schemas.microsoft.com/office/drawing/2014/main" id="{03E54C5E-05E5-469C-96D6-35D58A0D24A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4700" y="-61913"/>
            <a:ext cx="385763" cy="4302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buSzPct val="100000"/>
              <a:defRPr/>
            </a:pPr>
            <a:r>
              <a:rPr lang="en-US" sz="2200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p:sp>
        <p:nvSpPr>
          <p:cNvPr id="5" name="Прямоугольник 982">
            <a:extLst>
              <a:ext uri="{FF2B5EF4-FFF2-40B4-BE49-F238E27FC236}">
                <a16:creationId xmlns="" xmlns:a16="http://schemas.microsoft.com/office/drawing/2014/main" id="{4F8F8458-C57E-42F0-B914-648E2123EC24}"/>
              </a:ext>
            </a:extLst>
          </p:cNvPr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983">
            <a:extLst>
              <a:ext uri="{FF2B5EF4-FFF2-40B4-BE49-F238E27FC236}">
                <a16:creationId xmlns="" xmlns:a16="http://schemas.microsoft.com/office/drawing/2014/main" id="{28BEB6C6-A5E7-42F6-BCE3-ED690A8D43AA}"/>
              </a:ext>
            </a:extLst>
          </p:cNvPr>
          <p:cNvSpPr/>
          <p:nvPr/>
        </p:nvSpPr>
        <p:spPr bwMode="invGray">
          <a:xfrm>
            <a:off x="9085263" y="-1588"/>
            <a:ext cx="57150" cy="31273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984">
            <a:extLst>
              <a:ext uri="{FF2B5EF4-FFF2-40B4-BE49-F238E27FC236}">
                <a16:creationId xmlns="" xmlns:a16="http://schemas.microsoft.com/office/drawing/2014/main" id="{740F75ED-5B4E-46AA-97E4-B6EDAD0DDD6D}"/>
              </a:ext>
            </a:extLst>
          </p:cNvPr>
          <p:cNvSpPr/>
          <p:nvPr/>
        </p:nvSpPr>
        <p:spPr bwMode="invGray">
          <a:xfrm>
            <a:off x="9043988" y="-1588"/>
            <a:ext cx="28575" cy="31273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985">
            <a:extLst>
              <a:ext uri="{FF2B5EF4-FFF2-40B4-BE49-F238E27FC236}">
                <a16:creationId xmlns="" xmlns:a16="http://schemas.microsoft.com/office/drawing/2014/main" id="{F356E36C-D9F0-4492-ACC1-957409BCBEE1}"/>
              </a:ext>
            </a:extLst>
          </p:cNvPr>
          <p:cNvSpPr/>
          <p:nvPr/>
        </p:nvSpPr>
        <p:spPr bwMode="invGray">
          <a:xfrm>
            <a:off x="9024938" y="-1588"/>
            <a:ext cx="9525" cy="312738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1957">
            <a:extLst>
              <a:ext uri="{FF2B5EF4-FFF2-40B4-BE49-F238E27FC236}">
                <a16:creationId xmlns="" xmlns:a16="http://schemas.microsoft.com/office/drawing/2014/main" id="{753692F6-2631-4E32-811D-F1D951949A42}"/>
              </a:ext>
            </a:extLst>
          </p:cNvPr>
          <p:cNvSpPr/>
          <p:nvPr/>
        </p:nvSpPr>
        <p:spPr bwMode="invGray">
          <a:xfrm>
            <a:off x="8977313" y="-1588"/>
            <a:ext cx="25400" cy="312738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0" name="Group 23">
            <a:extLst>
              <a:ext uri="{FF2B5EF4-FFF2-40B4-BE49-F238E27FC236}">
                <a16:creationId xmlns="" xmlns:a16="http://schemas.microsoft.com/office/drawing/2014/main" id="{E6D23C9C-51C6-4101-9C7F-AFCC9160E5F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875713" y="0"/>
            <a:ext cx="95250" cy="333375"/>
            <a:chOff x="8875715" y="-787"/>
            <a:chExt cx="95251" cy="295141"/>
          </a:xfrm>
        </p:grpSpPr>
        <p:sp>
          <p:nvSpPr>
            <p:cNvPr id="11" name="Прямоугольник 1959">
              <a:extLst>
                <a:ext uri="{FF2B5EF4-FFF2-40B4-BE49-F238E27FC236}">
                  <a16:creationId xmlns="" xmlns:a16="http://schemas.microsoft.com/office/drawing/2014/main" id="{517662F1-8BBD-4BF1-9197-21F0547EFEA0}"/>
                </a:ext>
              </a:extLst>
            </p:cNvPr>
            <p:cNvSpPr/>
            <p:nvPr/>
          </p:nvSpPr>
          <p:spPr bwMode="invGray">
            <a:xfrm>
              <a:off x="8915402" y="-787"/>
              <a:ext cx="55564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Прямоугольник 1960">
              <a:extLst>
                <a:ext uri="{FF2B5EF4-FFF2-40B4-BE49-F238E27FC236}">
                  <a16:creationId xmlns="" xmlns:a16="http://schemas.microsoft.com/office/drawing/2014/main" id="{BBB89C4D-4614-4CDA-860A-E7E5A4142CC1}"/>
                </a:ext>
              </a:extLst>
            </p:cNvPr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3" name="Прямоугольник 1961">
            <a:extLst>
              <a:ext uri="{FF2B5EF4-FFF2-40B4-BE49-F238E27FC236}">
                <a16:creationId xmlns="" xmlns:a16="http://schemas.microsoft.com/office/drawing/2014/main" id="{64DF04FE-8E12-42F9-8672-7B65273CE3DB}"/>
              </a:ext>
            </a:extLst>
          </p:cNvPr>
          <p:cNvSpPr/>
          <p:nvPr userDrawn="1"/>
        </p:nvSpPr>
        <p:spPr>
          <a:xfrm>
            <a:off x="541338" y="0"/>
            <a:ext cx="463550" cy="379413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>
              <a:lnSpc>
                <a:spcPct val="90000"/>
              </a:lnSpc>
              <a:buSzPct val="100000"/>
              <a:defRPr/>
            </a:pPr>
            <a:r>
              <a:rPr lang="en-US" sz="200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  <p:sp>
        <p:nvSpPr>
          <p:cNvPr id="14" name="Прямоугольник 27">
            <a:extLst>
              <a:ext uri="{FF2B5EF4-FFF2-40B4-BE49-F238E27FC236}">
                <a16:creationId xmlns="" xmlns:a16="http://schemas.microsoft.com/office/drawing/2014/main" id="{3BF4DE21-D6AC-4368-8B57-2EDBD2D5CB3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63613" y="-20638"/>
            <a:ext cx="254000" cy="33813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buSzPct val="100000"/>
              <a:defRPr/>
            </a:pPr>
            <a:r>
              <a:rPr lang="en-US" sz="160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</a:p>
        </p:txBody>
      </p:sp>
      <p:sp>
        <p:nvSpPr>
          <p:cNvPr id="15" name="TextBox 13">
            <a:extLst>
              <a:ext uri="{FF2B5EF4-FFF2-40B4-BE49-F238E27FC236}">
                <a16:creationId xmlns="" xmlns:a16="http://schemas.microsoft.com/office/drawing/2014/main" id="{EC36D9D7-44C2-4369-A2B9-9B5D40B26B0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4700" y="-61913"/>
            <a:ext cx="385763" cy="4302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buSzPct val="100000"/>
              <a:defRPr/>
            </a:pPr>
            <a:r>
              <a:rPr lang="en-US" sz="2200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p:pic>
        <p:nvPicPr>
          <p:cNvPr id="16" name="Picture 11" descr="MF_emblema [Converted]">
            <a:extLst>
              <a:ext uri="{FF2B5EF4-FFF2-40B4-BE49-F238E27FC236}">
                <a16:creationId xmlns="" xmlns:a16="http://schemas.microsoft.com/office/drawing/2014/main" id="{167A32F1-BCE5-461D-AA46-B08629C8AB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19050"/>
            <a:ext cx="38735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Номер слайда 26">
            <a:extLst>
              <a:ext uri="{FF2B5EF4-FFF2-40B4-BE49-F238E27FC236}">
                <a16:creationId xmlns="" xmlns:a16="http://schemas.microsoft.com/office/drawing/2014/main" id="{5B222820-DA69-49A2-AD36-9AF95E126B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53200" y="635793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164AE0A4-2F94-4119-ADDD-8F33FC262597}" type="slidenum">
              <a:rPr lang="ru-RU" altLang="sr-Latn-RS"/>
              <a:pPr/>
              <a:t>‹#›</a:t>
            </a:fld>
            <a:endParaRPr lang="ru-RU" altLang="sr-Latn-RS"/>
          </a:p>
        </p:txBody>
      </p:sp>
      <p:sp>
        <p:nvSpPr>
          <p:cNvPr id="18" name="Дата 2">
            <a:extLst>
              <a:ext uri="{FF2B5EF4-FFF2-40B4-BE49-F238E27FC236}">
                <a16:creationId xmlns="" xmlns:a16="http://schemas.microsoft.com/office/drawing/2014/main" id="{C5372D0E-AF31-4E0E-845A-2857A89D0E85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7451725" y="6357938"/>
            <a:ext cx="1423988" cy="234950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b="1">
                <a:solidFill>
                  <a:prstClr val="black"/>
                </a:solidFill>
                <a:latin typeface="Trebuchet MS" panose="020B0603020202020204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9086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978">
            <a:extLst>
              <a:ext uri="{FF2B5EF4-FFF2-40B4-BE49-F238E27FC236}">
                <a16:creationId xmlns="" xmlns:a16="http://schemas.microsoft.com/office/drawing/2014/main" id="{ACC8ED08-A675-4B77-B7B0-37E3D3ED7EC9}"/>
              </a:ext>
            </a:extLst>
          </p:cNvPr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1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979">
            <a:extLst>
              <a:ext uri="{FF2B5EF4-FFF2-40B4-BE49-F238E27FC236}">
                <a16:creationId xmlns="" xmlns:a16="http://schemas.microsoft.com/office/drawing/2014/main" id="{433A2963-D8D7-41C2-9E8C-BE2904CA3203}"/>
              </a:ext>
            </a:extLst>
          </p:cNvPr>
          <p:cNvSpPr/>
          <p:nvPr/>
        </p:nvSpPr>
        <p:spPr bwMode="invGray">
          <a:xfrm>
            <a:off x="9085263" y="-1588"/>
            <a:ext cx="57150" cy="31273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980">
            <a:extLst>
              <a:ext uri="{FF2B5EF4-FFF2-40B4-BE49-F238E27FC236}">
                <a16:creationId xmlns="" xmlns:a16="http://schemas.microsoft.com/office/drawing/2014/main" id="{0077CF41-4F26-41DB-B736-6A24B8421EE4}"/>
              </a:ext>
            </a:extLst>
          </p:cNvPr>
          <p:cNvSpPr/>
          <p:nvPr/>
        </p:nvSpPr>
        <p:spPr bwMode="invGray">
          <a:xfrm>
            <a:off x="9043988" y="-1588"/>
            <a:ext cx="28575" cy="31273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982">
            <a:extLst>
              <a:ext uri="{FF2B5EF4-FFF2-40B4-BE49-F238E27FC236}">
                <a16:creationId xmlns="" xmlns:a16="http://schemas.microsoft.com/office/drawing/2014/main" id="{6DB4D8F4-6E78-436E-8BC7-4646B2C3D44A}"/>
              </a:ext>
            </a:extLst>
          </p:cNvPr>
          <p:cNvSpPr/>
          <p:nvPr/>
        </p:nvSpPr>
        <p:spPr bwMode="invGray">
          <a:xfrm>
            <a:off x="9024938" y="-1588"/>
            <a:ext cx="9525" cy="312738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983">
            <a:extLst>
              <a:ext uri="{FF2B5EF4-FFF2-40B4-BE49-F238E27FC236}">
                <a16:creationId xmlns="" xmlns:a16="http://schemas.microsoft.com/office/drawing/2014/main" id="{C6E308FB-8932-418B-A306-BD51535F7067}"/>
              </a:ext>
            </a:extLst>
          </p:cNvPr>
          <p:cNvSpPr/>
          <p:nvPr/>
        </p:nvSpPr>
        <p:spPr bwMode="invGray">
          <a:xfrm>
            <a:off x="8977313" y="-1588"/>
            <a:ext cx="25400" cy="312738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7" name="Group 23">
            <a:extLst>
              <a:ext uri="{FF2B5EF4-FFF2-40B4-BE49-F238E27FC236}">
                <a16:creationId xmlns="" xmlns:a16="http://schemas.microsoft.com/office/drawing/2014/main" id="{3066AC44-B9B9-42EB-A15B-C85E763588B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875713" y="0"/>
            <a:ext cx="95250" cy="333375"/>
            <a:chOff x="8875715" y="-787"/>
            <a:chExt cx="95251" cy="295141"/>
          </a:xfrm>
        </p:grpSpPr>
        <p:sp>
          <p:nvSpPr>
            <p:cNvPr id="8" name="Прямоугольник 985">
              <a:extLst>
                <a:ext uri="{FF2B5EF4-FFF2-40B4-BE49-F238E27FC236}">
                  <a16:creationId xmlns="" xmlns:a16="http://schemas.microsoft.com/office/drawing/2014/main" id="{05E6E565-06E0-4CCB-A254-F1052728B310}"/>
                </a:ext>
              </a:extLst>
            </p:cNvPr>
            <p:cNvSpPr/>
            <p:nvPr/>
          </p:nvSpPr>
          <p:spPr bwMode="invGray">
            <a:xfrm>
              <a:off x="8915402" y="-787"/>
              <a:ext cx="55564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Прямоугольник 1957">
              <a:extLst>
                <a:ext uri="{FF2B5EF4-FFF2-40B4-BE49-F238E27FC236}">
                  <a16:creationId xmlns="" xmlns:a16="http://schemas.microsoft.com/office/drawing/2014/main" id="{7FFD7496-D0B5-4B01-92A1-6612A865F8F6}"/>
                </a:ext>
              </a:extLst>
            </p:cNvPr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Номер слайда 1">
            <a:extLst>
              <a:ext uri="{FF2B5EF4-FFF2-40B4-BE49-F238E27FC236}">
                <a16:creationId xmlns="" xmlns:a16="http://schemas.microsoft.com/office/drawing/2014/main" id="{E2B621FA-4CDD-4C4E-9365-A093FF3D8144}"/>
              </a:ext>
            </a:extLst>
          </p:cNvPr>
          <p:cNvSpPr txBox="1">
            <a:spLocks/>
          </p:cNvSpPr>
          <p:nvPr userDrawn="1"/>
        </p:nvSpPr>
        <p:spPr>
          <a:xfrm>
            <a:off x="8139113" y="0"/>
            <a:ext cx="825500" cy="3397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defTabSz="914400" eaLnBrk="1" hangingPunct="1">
              <a:buSzPct val="100000"/>
            </a:pPr>
            <a:fld id="{8E72A092-2DA9-40D4-AB1A-02C21DD55007}" type="slidenum">
              <a:rPr lang="en-US" altLang="sr-Latn-RS">
                <a:solidFill>
                  <a:srgbClr val="FFFFFF"/>
                </a:solidFill>
                <a:latin typeface="Trebuchet MS" panose="020B0603020202020204" pitchFamily="34" charset="0"/>
              </a:rPr>
              <a:pPr algn="r" defTabSz="914400" eaLnBrk="1" hangingPunct="1">
                <a:buSzPct val="100000"/>
              </a:pPr>
              <a:t>‹#›</a:t>
            </a:fld>
            <a:endParaRPr lang="en-US" altLang="sr-Latn-RS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8305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701"/>
            <a:ext cx="8229600" cy="114326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785287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922"/>
            <a:ext cx="7772400" cy="136239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7386"/>
            <a:ext cx="7772400" cy="15005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2A9F9E8-8C66-4C8B-8D16-CF5B1A9D05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793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5588B08-061A-4311-A8E8-87E8111AF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7938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0BB8A5F-C9C3-4823-9458-58F584041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793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4601FA7-656D-47E6-8F56-EC8C3E8B80B1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462973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701"/>
            <a:ext cx="8229600" cy="1143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572"/>
            <a:ext cx="4038600" cy="452701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572"/>
            <a:ext cx="4038600" cy="452701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7900CE1-E121-4309-A6AE-15A9E77143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793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DC04289-4E9D-463F-937C-575F57519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7938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BEC4BD1-C931-4AD6-B274-D8F6DADEF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793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B5F9EDA-B5BF-4FF3-A253-CC01BC3F1E35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748152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701"/>
            <a:ext cx="8229600" cy="11432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469"/>
            <a:ext cx="4040188" cy="63991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5378"/>
            <a:ext cx="4040188" cy="395220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469"/>
            <a:ext cx="4041775" cy="63991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5378"/>
            <a:ext cx="4041775" cy="395220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97B91FC-83D0-48C0-8731-EDE0AE3D4A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793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A2DEF36-06FA-41A0-81C6-6FB4D8E03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7938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13C00F3-1E3E-41E5-95BD-5C37676D3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793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C9F94F46-6F52-4968-B294-BB5619825BB5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512792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701"/>
            <a:ext cx="8229600" cy="1143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2316C4C-4834-42BC-9B99-8595FCD0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793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D2C64A7-3C73-4710-A2C4-39833F166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7938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46EB1E3-7429-4886-948B-7F8F9C47A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793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92CC4385-C877-476C-976F-2AE17F87E62C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211669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3A98F78-7A63-4942-BAD1-32ED16056B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793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0D88D04-0D1A-413F-A2B4-34A285FEB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7938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5E685AF-C740-4C4B-B2A9-7931C499C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793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86A01612-9EDE-432C-BD54-443A9525371F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678757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112"/>
            <a:ext cx="3008313" cy="116232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14"/>
            <a:ext cx="5111750" cy="585446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434"/>
            <a:ext cx="3008313" cy="46921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6F5119A-51AE-4409-91B0-84F95FF760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793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CF0DB77-6486-4F77-AC36-B648FE0F2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7938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17981E8-981D-4F04-BD1A-2F35E2185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793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4D3148C-0AC5-4D3A-BDA2-3691ECC5FB7F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391836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1712"/>
            <a:ext cx="5486400" cy="56687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916"/>
            <a:ext cx="5486400" cy="41157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8581"/>
            <a:ext cx="5486400" cy="805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9DF8319-E323-444A-B8F6-B7773C06D7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793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5616BF3-DA05-424E-8EC4-D8C608D21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7938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5D78560-C97D-4FD1-B973-6070C4570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793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38BB1671-5077-4341-8079-5214B7241A6C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379807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>
            <a:extLst>
              <a:ext uri="{FF2B5EF4-FFF2-40B4-BE49-F238E27FC236}">
                <a16:creationId xmlns="" xmlns:a16="http://schemas.microsoft.com/office/drawing/2014/main" id="{E25F8568-228E-4446-BE82-9A9C198E660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-452438"/>
            <a:ext cx="4584700" cy="5032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7">
            <a:extLst>
              <a:ext uri="{FF2B5EF4-FFF2-40B4-BE49-F238E27FC236}">
                <a16:creationId xmlns="" xmlns:a16="http://schemas.microsoft.com/office/drawing/2014/main" id="{488C3F86-0DD5-40D4-B5B6-A03ABA479AB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247650"/>
            <a:ext cx="17875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>
            <a:extLst>
              <a:ext uri="{FF2B5EF4-FFF2-40B4-BE49-F238E27FC236}">
                <a16:creationId xmlns="" xmlns:a16="http://schemas.microsoft.com/office/drawing/2014/main" id="{5E4F8331-F15B-453C-A8B8-A163C5FE2ABC}"/>
              </a:ext>
            </a:extLst>
          </p:cNvPr>
          <p:cNvPicPr>
            <a:picLocks noChangeAspect="1"/>
          </p:cNvPicPr>
          <p:nvPr/>
        </p:nvPicPr>
        <p:blipFill>
          <a:blip r:embed="rId17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-452438"/>
            <a:ext cx="4584700" cy="5032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2" name="AutoShape 981">
            <a:extLst>
              <a:ext uri="{FF2B5EF4-FFF2-40B4-BE49-F238E27FC236}">
                <a16:creationId xmlns="" xmlns:a16="http://schemas.microsoft.com/office/drawing/2014/main" id="{1627FA75-B09B-4A30-82FF-B01FF34E761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09563" y="247650"/>
            <a:ext cx="17875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grpSp>
        <p:nvGrpSpPr>
          <p:cNvPr id="2052" name="Group 1183">
            <a:extLst>
              <a:ext uri="{FF2B5EF4-FFF2-40B4-BE49-F238E27FC236}">
                <a16:creationId xmlns="" xmlns:a16="http://schemas.microsoft.com/office/drawing/2014/main" id="{35C18E72-CF6A-4564-9F67-78B2C967B7C2}"/>
              </a:ext>
            </a:extLst>
          </p:cNvPr>
          <p:cNvGrpSpPr>
            <a:grpSpLocks/>
          </p:cNvGrpSpPr>
          <p:nvPr/>
        </p:nvGrpSpPr>
        <p:grpSpPr bwMode="auto">
          <a:xfrm>
            <a:off x="309563" y="244475"/>
            <a:ext cx="250825" cy="481013"/>
            <a:chOff x="195" y="154"/>
            <a:chExt cx="158" cy="303"/>
          </a:xfrm>
        </p:grpSpPr>
        <p:sp>
          <p:nvSpPr>
            <p:cNvPr id="1758" name="Freeform 983">
              <a:extLst>
                <a:ext uri="{FF2B5EF4-FFF2-40B4-BE49-F238E27FC236}">
                  <a16:creationId xmlns="" xmlns:a16="http://schemas.microsoft.com/office/drawing/2014/main" id="{4300D185-F442-4992-A169-D6C11AF3736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5" y="196"/>
              <a:ext cx="136" cy="261"/>
            </a:xfrm>
            <a:custGeom>
              <a:avLst/>
              <a:gdLst>
                <a:gd name="T0" fmla="*/ 284 w 304"/>
                <a:gd name="T1" fmla="*/ 540 h 573"/>
                <a:gd name="T2" fmla="*/ 283 w 304"/>
                <a:gd name="T3" fmla="*/ 491 h 573"/>
                <a:gd name="T4" fmla="*/ 252 w 304"/>
                <a:gd name="T5" fmla="*/ 499 h 573"/>
                <a:gd name="T6" fmla="*/ 248 w 304"/>
                <a:gd name="T7" fmla="*/ 484 h 573"/>
                <a:gd name="T8" fmla="*/ 244 w 304"/>
                <a:gd name="T9" fmla="*/ 514 h 573"/>
                <a:gd name="T10" fmla="*/ 304 w 304"/>
                <a:gd name="T11" fmla="*/ 573 h 573"/>
                <a:gd name="T12" fmla="*/ 272 w 304"/>
                <a:gd name="T13" fmla="*/ 559 h 573"/>
                <a:gd name="T14" fmla="*/ 206 w 304"/>
                <a:gd name="T15" fmla="*/ 522 h 573"/>
                <a:gd name="T16" fmla="*/ 184 w 304"/>
                <a:gd name="T17" fmla="*/ 521 h 573"/>
                <a:gd name="T18" fmla="*/ 207 w 304"/>
                <a:gd name="T19" fmla="*/ 466 h 573"/>
                <a:gd name="T20" fmla="*/ 273 w 304"/>
                <a:gd name="T21" fmla="*/ 446 h 573"/>
                <a:gd name="T22" fmla="*/ 258 w 304"/>
                <a:gd name="T23" fmla="*/ 395 h 573"/>
                <a:gd name="T24" fmla="*/ 244 w 304"/>
                <a:gd name="T25" fmla="*/ 433 h 573"/>
                <a:gd name="T26" fmla="*/ 214 w 304"/>
                <a:gd name="T27" fmla="*/ 427 h 573"/>
                <a:gd name="T28" fmla="*/ 193 w 304"/>
                <a:gd name="T29" fmla="*/ 433 h 573"/>
                <a:gd name="T30" fmla="*/ 181 w 304"/>
                <a:gd name="T31" fmla="*/ 416 h 573"/>
                <a:gd name="T32" fmla="*/ 168 w 304"/>
                <a:gd name="T33" fmla="*/ 375 h 573"/>
                <a:gd name="T34" fmla="*/ 218 w 304"/>
                <a:gd name="T35" fmla="*/ 344 h 573"/>
                <a:gd name="T36" fmla="*/ 209 w 304"/>
                <a:gd name="T37" fmla="*/ 297 h 573"/>
                <a:gd name="T38" fmla="*/ 190 w 304"/>
                <a:gd name="T39" fmla="*/ 332 h 573"/>
                <a:gd name="T40" fmla="*/ 164 w 304"/>
                <a:gd name="T41" fmla="*/ 301 h 573"/>
                <a:gd name="T42" fmla="*/ 124 w 304"/>
                <a:gd name="T43" fmla="*/ 330 h 573"/>
                <a:gd name="T44" fmla="*/ 97 w 304"/>
                <a:gd name="T45" fmla="*/ 339 h 573"/>
                <a:gd name="T46" fmla="*/ 86 w 304"/>
                <a:gd name="T47" fmla="*/ 318 h 573"/>
                <a:gd name="T48" fmla="*/ 92 w 304"/>
                <a:gd name="T49" fmla="*/ 275 h 573"/>
                <a:gd name="T50" fmla="*/ 64 w 304"/>
                <a:gd name="T51" fmla="*/ 262 h 573"/>
                <a:gd name="T52" fmla="*/ 7 w 304"/>
                <a:gd name="T53" fmla="*/ 225 h 573"/>
                <a:gd name="T54" fmla="*/ 33 w 304"/>
                <a:gd name="T55" fmla="*/ 178 h 573"/>
                <a:gd name="T56" fmla="*/ 6 w 304"/>
                <a:gd name="T57" fmla="*/ 105 h 573"/>
                <a:gd name="T58" fmla="*/ 66 w 304"/>
                <a:gd name="T59" fmla="*/ 93 h 573"/>
                <a:gd name="T60" fmla="*/ 102 w 304"/>
                <a:gd name="T61" fmla="*/ 87 h 573"/>
                <a:gd name="T62" fmla="*/ 136 w 304"/>
                <a:gd name="T63" fmla="*/ 113 h 573"/>
                <a:gd name="T64" fmla="*/ 177 w 304"/>
                <a:gd name="T65" fmla="*/ 216 h 573"/>
                <a:gd name="T66" fmla="*/ 229 w 304"/>
                <a:gd name="T67" fmla="*/ 193 h 573"/>
                <a:gd name="T68" fmla="*/ 242 w 304"/>
                <a:gd name="T69" fmla="*/ 167 h 573"/>
                <a:gd name="T70" fmla="*/ 220 w 304"/>
                <a:gd name="T71" fmla="*/ 108 h 573"/>
                <a:gd name="T72" fmla="*/ 185 w 304"/>
                <a:gd name="T73" fmla="*/ 122 h 573"/>
                <a:gd name="T74" fmla="*/ 149 w 304"/>
                <a:gd name="T75" fmla="*/ 111 h 573"/>
                <a:gd name="T76" fmla="*/ 174 w 304"/>
                <a:gd name="T77" fmla="*/ 95 h 573"/>
                <a:gd name="T78" fmla="*/ 151 w 304"/>
                <a:gd name="T79" fmla="*/ 83 h 573"/>
                <a:gd name="T80" fmla="*/ 186 w 304"/>
                <a:gd name="T81" fmla="*/ 47 h 573"/>
                <a:gd name="T82" fmla="*/ 251 w 304"/>
                <a:gd name="T83" fmla="*/ 61 h 573"/>
                <a:gd name="T84" fmla="*/ 295 w 304"/>
                <a:gd name="T85" fmla="*/ 82 h 573"/>
                <a:gd name="T86" fmla="*/ 304 w 304"/>
                <a:gd name="T87" fmla="*/ 57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283" y="491"/>
                  </a:moveTo>
                  <a:lnTo>
                    <a:pt x="283" y="491"/>
                  </a:lnTo>
                  <a:cubicBezTo>
                    <a:pt x="278" y="504"/>
                    <a:pt x="269" y="533"/>
                    <a:pt x="284" y="540"/>
                  </a:cubicBezTo>
                  <a:cubicBezTo>
                    <a:pt x="283" y="530"/>
                    <a:pt x="285" y="505"/>
                    <a:pt x="290" y="489"/>
                  </a:cubicBezTo>
                  <a:cubicBezTo>
                    <a:pt x="292" y="480"/>
                    <a:pt x="301" y="445"/>
                    <a:pt x="298" y="439"/>
                  </a:cubicBezTo>
                  <a:cubicBezTo>
                    <a:pt x="297" y="452"/>
                    <a:pt x="291" y="474"/>
                    <a:pt x="283" y="491"/>
                  </a:cubicBezTo>
                  <a:close/>
                  <a:moveTo>
                    <a:pt x="248" y="484"/>
                  </a:moveTo>
                  <a:lnTo>
                    <a:pt x="248" y="484"/>
                  </a:lnTo>
                  <a:cubicBezTo>
                    <a:pt x="246" y="489"/>
                    <a:pt x="244" y="498"/>
                    <a:pt x="252" y="499"/>
                  </a:cubicBezTo>
                  <a:cubicBezTo>
                    <a:pt x="256" y="488"/>
                    <a:pt x="261" y="481"/>
                    <a:pt x="267" y="473"/>
                  </a:cubicBezTo>
                  <a:cubicBezTo>
                    <a:pt x="272" y="467"/>
                    <a:pt x="280" y="457"/>
                    <a:pt x="284" y="451"/>
                  </a:cubicBezTo>
                  <a:cubicBezTo>
                    <a:pt x="274" y="463"/>
                    <a:pt x="253" y="475"/>
                    <a:pt x="248" y="484"/>
                  </a:cubicBezTo>
                  <a:close/>
                  <a:moveTo>
                    <a:pt x="244" y="522"/>
                  </a:moveTo>
                  <a:lnTo>
                    <a:pt x="244" y="522"/>
                  </a:lnTo>
                  <a:cubicBezTo>
                    <a:pt x="244" y="519"/>
                    <a:pt x="244" y="518"/>
                    <a:pt x="244" y="514"/>
                  </a:cubicBezTo>
                  <a:cubicBezTo>
                    <a:pt x="241" y="514"/>
                    <a:pt x="236" y="513"/>
                    <a:pt x="233" y="509"/>
                  </a:cubicBezTo>
                  <a:cubicBezTo>
                    <a:pt x="229" y="517"/>
                    <a:pt x="235" y="522"/>
                    <a:pt x="244" y="522"/>
                  </a:cubicBezTo>
                  <a:close/>
                  <a:moveTo>
                    <a:pt x="304" y="573"/>
                  </a:moveTo>
                  <a:lnTo>
                    <a:pt x="304" y="573"/>
                  </a:lnTo>
                  <a:cubicBezTo>
                    <a:pt x="296" y="569"/>
                    <a:pt x="289" y="562"/>
                    <a:pt x="286" y="555"/>
                  </a:cubicBezTo>
                  <a:cubicBezTo>
                    <a:pt x="282" y="557"/>
                    <a:pt x="277" y="559"/>
                    <a:pt x="272" y="559"/>
                  </a:cubicBezTo>
                  <a:cubicBezTo>
                    <a:pt x="260" y="560"/>
                    <a:pt x="249" y="551"/>
                    <a:pt x="246" y="542"/>
                  </a:cubicBezTo>
                  <a:cubicBezTo>
                    <a:pt x="237" y="550"/>
                    <a:pt x="227" y="549"/>
                    <a:pt x="220" y="546"/>
                  </a:cubicBezTo>
                  <a:cubicBezTo>
                    <a:pt x="210" y="541"/>
                    <a:pt x="206" y="530"/>
                    <a:pt x="206" y="522"/>
                  </a:cubicBezTo>
                  <a:cubicBezTo>
                    <a:pt x="204" y="524"/>
                    <a:pt x="204" y="528"/>
                    <a:pt x="203" y="532"/>
                  </a:cubicBezTo>
                  <a:cubicBezTo>
                    <a:pt x="202" y="537"/>
                    <a:pt x="198" y="541"/>
                    <a:pt x="193" y="542"/>
                  </a:cubicBezTo>
                  <a:cubicBezTo>
                    <a:pt x="197" y="530"/>
                    <a:pt x="187" y="530"/>
                    <a:pt x="184" y="521"/>
                  </a:cubicBezTo>
                  <a:cubicBezTo>
                    <a:pt x="181" y="509"/>
                    <a:pt x="187" y="500"/>
                    <a:pt x="195" y="496"/>
                  </a:cubicBezTo>
                  <a:cubicBezTo>
                    <a:pt x="189" y="493"/>
                    <a:pt x="187" y="486"/>
                    <a:pt x="190" y="477"/>
                  </a:cubicBezTo>
                  <a:cubicBezTo>
                    <a:pt x="192" y="470"/>
                    <a:pt x="201" y="465"/>
                    <a:pt x="207" y="466"/>
                  </a:cubicBezTo>
                  <a:cubicBezTo>
                    <a:pt x="201" y="472"/>
                    <a:pt x="205" y="480"/>
                    <a:pt x="212" y="480"/>
                  </a:cubicBezTo>
                  <a:cubicBezTo>
                    <a:pt x="220" y="480"/>
                    <a:pt x="228" y="469"/>
                    <a:pt x="239" y="463"/>
                  </a:cubicBezTo>
                  <a:cubicBezTo>
                    <a:pt x="251" y="456"/>
                    <a:pt x="261" y="455"/>
                    <a:pt x="273" y="446"/>
                  </a:cubicBezTo>
                  <a:cubicBezTo>
                    <a:pt x="265" y="445"/>
                    <a:pt x="258" y="448"/>
                    <a:pt x="254" y="454"/>
                  </a:cubicBezTo>
                  <a:cubicBezTo>
                    <a:pt x="252" y="441"/>
                    <a:pt x="263" y="436"/>
                    <a:pt x="270" y="431"/>
                  </a:cubicBezTo>
                  <a:cubicBezTo>
                    <a:pt x="285" y="421"/>
                    <a:pt x="269" y="398"/>
                    <a:pt x="258" y="395"/>
                  </a:cubicBezTo>
                  <a:cubicBezTo>
                    <a:pt x="242" y="391"/>
                    <a:pt x="232" y="400"/>
                    <a:pt x="233" y="412"/>
                  </a:cubicBezTo>
                  <a:cubicBezTo>
                    <a:pt x="235" y="426"/>
                    <a:pt x="248" y="422"/>
                    <a:pt x="253" y="419"/>
                  </a:cubicBezTo>
                  <a:cubicBezTo>
                    <a:pt x="253" y="427"/>
                    <a:pt x="247" y="432"/>
                    <a:pt x="244" y="433"/>
                  </a:cubicBezTo>
                  <a:cubicBezTo>
                    <a:pt x="240" y="435"/>
                    <a:pt x="230" y="436"/>
                    <a:pt x="224" y="430"/>
                  </a:cubicBezTo>
                  <a:cubicBezTo>
                    <a:pt x="223" y="434"/>
                    <a:pt x="222" y="436"/>
                    <a:pt x="219" y="438"/>
                  </a:cubicBezTo>
                  <a:cubicBezTo>
                    <a:pt x="217" y="432"/>
                    <a:pt x="217" y="431"/>
                    <a:pt x="214" y="427"/>
                  </a:cubicBezTo>
                  <a:cubicBezTo>
                    <a:pt x="212" y="436"/>
                    <a:pt x="206" y="440"/>
                    <a:pt x="199" y="439"/>
                  </a:cubicBezTo>
                  <a:cubicBezTo>
                    <a:pt x="201" y="435"/>
                    <a:pt x="200" y="430"/>
                    <a:pt x="199" y="427"/>
                  </a:cubicBezTo>
                  <a:cubicBezTo>
                    <a:pt x="198" y="429"/>
                    <a:pt x="196" y="431"/>
                    <a:pt x="193" y="433"/>
                  </a:cubicBezTo>
                  <a:cubicBezTo>
                    <a:pt x="192" y="431"/>
                    <a:pt x="192" y="429"/>
                    <a:pt x="191" y="428"/>
                  </a:cubicBezTo>
                  <a:cubicBezTo>
                    <a:pt x="188" y="432"/>
                    <a:pt x="183" y="435"/>
                    <a:pt x="177" y="435"/>
                  </a:cubicBezTo>
                  <a:cubicBezTo>
                    <a:pt x="181" y="431"/>
                    <a:pt x="183" y="423"/>
                    <a:pt x="181" y="416"/>
                  </a:cubicBezTo>
                  <a:cubicBezTo>
                    <a:pt x="176" y="425"/>
                    <a:pt x="156" y="427"/>
                    <a:pt x="153" y="411"/>
                  </a:cubicBezTo>
                  <a:cubicBezTo>
                    <a:pt x="160" y="414"/>
                    <a:pt x="165" y="411"/>
                    <a:pt x="166" y="407"/>
                  </a:cubicBezTo>
                  <a:cubicBezTo>
                    <a:pt x="168" y="401"/>
                    <a:pt x="161" y="386"/>
                    <a:pt x="168" y="375"/>
                  </a:cubicBezTo>
                  <a:cubicBezTo>
                    <a:pt x="173" y="366"/>
                    <a:pt x="178" y="361"/>
                    <a:pt x="192" y="359"/>
                  </a:cubicBezTo>
                  <a:cubicBezTo>
                    <a:pt x="191" y="357"/>
                    <a:pt x="190" y="356"/>
                    <a:pt x="190" y="353"/>
                  </a:cubicBezTo>
                  <a:cubicBezTo>
                    <a:pt x="202" y="358"/>
                    <a:pt x="213" y="354"/>
                    <a:pt x="218" y="344"/>
                  </a:cubicBezTo>
                  <a:cubicBezTo>
                    <a:pt x="216" y="345"/>
                    <a:pt x="212" y="346"/>
                    <a:pt x="209" y="346"/>
                  </a:cubicBezTo>
                  <a:cubicBezTo>
                    <a:pt x="220" y="337"/>
                    <a:pt x="219" y="312"/>
                    <a:pt x="211" y="298"/>
                  </a:cubicBezTo>
                  <a:cubicBezTo>
                    <a:pt x="210" y="298"/>
                    <a:pt x="210" y="297"/>
                    <a:pt x="209" y="297"/>
                  </a:cubicBezTo>
                  <a:cubicBezTo>
                    <a:pt x="206" y="302"/>
                    <a:pt x="199" y="302"/>
                    <a:pt x="195" y="306"/>
                  </a:cubicBezTo>
                  <a:cubicBezTo>
                    <a:pt x="194" y="304"/>
                    <a:pt x="193" y="304"/>
                    <a:pt x="192" y="303"/>
                  </a:cubicBezTo>
                  <a:cubicBezTo>
                    <a:pt x="192" y="303"/>
                    <a:pt x="191" y="323"/>
                    <a:pt x="190" y="332"/>
                  </a:cubicBezTo>
                  <a:cubicBezTo>
                    <a:pt x="188" y="341"/>
                    <a:pt x="179" y="340"/>
                    <a:pt x="175" y="345"/>
                  </a:cubicBezTo>
                  <a:cubicBezTo>
                    <a:pt x="169" y="339"/>
                    <a:pt x="159" y="339"/>
                    <a:pt x="160" y="328"/>
                  </a:cubicBezTo>
                  <a:cubicBezTo>
                    <a:pt x="162" y="317"/>
                    <a:pt x="164" y="308"/>
                    <a:pt x="164" y="301"/>
                  </a:cubicBezTo>
                  <a:cubicBezTo>
                    <a:pt x="161" y="307"/>
                    <a:pt x="155" y="331"/>
                    <a:pt x="153" y="339"/>
                  </a:cubicBezTo>
                  <a:cubicBezTo>
                    <a:pt x="149" y="349"/>
                    <a:pt x="139" y="346"/>
                    <a:pt x="133" y="349"/>
                  </a:cubicBezTo>
                  <a:cubicBezTo>
                    <a:pt x="129" y="342"/>
                    <a:pt x="120" y="340"/>
                    <a:pt x="124" y="330"/>
                  </a:cubicBezTo>
                  <a:cubicBezTo>
                    <a:pt x="125" y="327"/>
                    <a:pt x="140" y="295"/>
                    <a:pt x="142" y="289"/>
                  </a:cubicBezTo>
                  <a:cubicBezTo>
                    <a:pt x="137" y="297"/>
                    <a:pt x="123" y="325"/>
                    <a:pt x="118" y="332"/>
                  </a:cubicBezTo>
                  <a:cubicBezTo>
                    <a:pt x="113" y="341"/>
                    <a:pt x="104" y="337"/>
                    <a:pt x="97" y="339"/>
                  </a:cubicBezTo>
                  <a:cubicBezTo>
                    <a:pt x="96" y="333"/>
                    <a:pt x="87" y="326"/>
                    <a:pt x="93" y="316"/>
                  </a:cubicBezTo>
                  <a:cubicBezTo>
                    <a:pt x="102" y="302"/>
                    <a:pt x="120" y="278"/>
                    <a:pt x="122" y="275"/>
                  </a:cubicBezTo>
                  <a:cubicBezTo>
                    <a:pt x="118" y="279"/>
                    <a:pt x="88" y="316"/>
                    <a:pt x="86" y="318"/>
                  </a:cubicBezTo>
                  <a:cubicBezTo>
                    <a:pt x="79" y="324"/>
                    <a:pt x="69" y="319"/>
                    <a:pt x="63" y="319"/>
                  </a:cubicBezTo>
                  <a:cubicBezTo>
                    <a:pt x="63" y="312"/>
                    <a:pt x="57" y="305"/>
                    <a:pt x="65" y="297"/>
                  </a:cubicBezTo>
                  <a:cubicBezTo>
                    <a:pt x="72" y="290"/>
                    <a:pt x="88" y="278"/>
                    <a:pt x="92" y="275"/>
                  </a:cubicBezTo>
                  <a:cubicBezTo>
                    <a:pt x="81" y="282"/>
                    <a:pt x="68" y="294"/>
                    <a:pt x="60" y="296"/>
                  </a:cubicBezTo>
                  <a:cubicBezTo>
                    <a:pt x="47" y="299"/>
                    <a:pt x="42" y="294"/>
                    <a:pt x="37" y="292"/>
                  </a:cubicBezTo>
                  <a:cubicBezTo>
                    <a:pt x="41" y="280"/>
                    <a:pt x="36" y="274"/>
                    <a:pt x="64" y="262"/>
                  </a:cubicBezTo>
                  <a:cubicBezTo>
                    <a:pt x="39" y="271"/>
                    <a:pt x="28" y="266"/>
                    <a:pt x="20" y="259"/>
                  </a:cubicBezTo>
                  <a:cubicBezTo>
                    <a:pt x="23" y="250"/>
                    <a:pt x="32" y="243"/>
                    <a:pt x="39" y="240"/>
                  </a:cubicBezTo>
                  <a:cubicBezTo>
                    <a:pt x="24" y="241"/>
                    <a:pt x="14" y="234"/>
                    <a:pt x="7" y="225"/>
                  </a:cubicBezTo>
                  <a:cubicBezTo>
                    <a:pt x="13" y="218"/>
                    <a:pt x="24" y="212"/>
                    <a:pt x="36" y="211"/>
                  </a:cubicBezTo>
                  <a:cubicBezTo>
                    <a:pt x="18" y="208"/>
                    <a:pt x="3" y="196"/>
                    <a:pt x="1" y="183"/>
                  </a:cubicBezTo>
                  <a:cubicBezTo>
                    <a:pt x="9" y="178"/>
                    <a:pt x="21" y="177"/>
                    <a:pt x="33" y="178"/>
                  </a:cubicBezTo>
                  <a:cubicBezTo>
                    <a:pt x="14" y="171"/>
                    <a:pt x="0" y="156"/>
                    <a:pt x="0" y="143"/>
                  </a:cubicBezTo>
                  <a:cubicBezTo>
                    <a:pt x="10" y="140"/>
                    <a:pt x="21" y="142"/>
                    <a:pt x="30" y="144"/>
                  </a:cubicBezTo>
                  <a:cubicBezTo>
                    <a:pt x="20" y="137"/>
                    <a:pt x="5" y="124"/>
                    <a:pt x="6" y="105"/>
                  </a:cubicBezTo>
                  <a:cubicBezTo>
                    <a:pt x="16" y="102"/>
                    <a:pt x="33" y="109"/>
                    <a:pt x="40" y="112"/>
                  </a:cubicBezTo>
                  <a:cubicBezTo>
                    <a:pt x="17" y="99"/>
                    <a:pt x="9" y="69"/>
                    <a:pt x="21" y="52"/>
                  </a:cubicBezTo>
                  <a:cubicBezTo>
                    <a:pt x="28" y="56"/>
                    <a:pt x="60" y="89"/>
                    <a:pt x="66" y="93"/>
                  </a:cubicBezTo>
                  <a:cubicBezTo>
                    <a:pt x="49" y="74"/>
                    <a:pt x="41" y="60"/>
                    <a:pt x="37" y="47"/>
                  </a:cubicBezTo>
                  <a:cubicBezTo>
                    <a:pt x="31" y="33"/>
                    <a:pt x="31" y="8"/>
                    <a:pt x="48" y="0"/>
                  </a:cubicBezTo>
                  <a:cubicBezTo>
                    <a:pt x="56" y="19"/>
                    <a:pt x="85" y="67"/>
                    <a:pt x="102" y="87"/>
                  </a:cubicBezTo>
                  <a:cubicBezTo>
                    <a:pt x="103" y="86"/>
                    <a:pt x="105" y="84"/>
                    <a:pt x="107" y="83"/>
                  </a:cubicBezTo>
                  <a:cubicBezTo>
                    <a:pt x="111" y="96"/>
                    <a:pt x="122" y="112"/>
                    <a:pt x="132" y="120"/>
                  </a:cubicBezTo>
                  <a:cubicBezTo>
                    <a:pt x="133" y="119"/>
                    <a:pt x="134" y="116"/>
                    <a:pt x="136" y="113"/>
                  </a:cubicBezTo>
                  <a:cubicBezTo>
                    <a:pt x="147" y="129"/>
                    <a:pt x="175" y="152"/>
                    <a:pt x="184" y="165"/>
                  </a:cubicBezTo>
                  <a:cubicBezTo>
                    <a:pt x="191" y="176"/>
                    <a:pt x="192" y="185"/>
                    <a:pt x="182" y="195"/>
                  </a:cubicBezTo>
                  <a:cubicBezTo>
                    <a:pt x="178" y="199"/>
                    <a:pt x="170" y="206"/>
                    <a:pt x="177" y="216"/>
                  </a:cubicBezTo>
                  <a:cubicBezTo>
                    <a:pt x="187" y="231"/>
                    <a:pt x="211" y="231"/>
                    <a:pt x="218" y="217"/>
                  </a:cubicBezTo>
                  <a:cubicBezTo>
                    <a:pt x="203" y="216"/>
                    <a:pt x="198" y="197"/>
                    <a:pt x="208" y="186"/>
                  </a:cubicBezTo>
                  <a:cubicBezTo>
                    <a:pt x="212" y="193"/>
                    <a:pt x="220" y="197"/>
                    <a:pt x="229" y="193"/>
                  </a:cubicBezTo>
                  <a:cubicBezTo>
                    <a:pt x="235" y="191"/>
                    <a:pt x="239" y="188"/>
                    <a:pt x="241" y="185"/>
                  </a:cubicBezTo>
                  <a:cubicBezTo>
                    <a:pt x="229" y="189"/>
                    <a:pt x="219" y="182"/>
                    <a:pt x="220" y="169"/>
                  </a:cubicBezTo>
                  <a:cubicBezTo>
                    <a:pt x="230" y="178"/>
                    <a:pt x="240" y="169"/>
                    <a:pt x="242" y="167"/>
                  </a:cubicBezTo>
                  <a:cubicBezTo>
                    <a:pt x="248" y="160"/>
                    <a:pt x="250" y="152"/>
                    <a:pt x="248" y="139"/>
                  </a:cubicBezTo>
                  <a:cubicBezTo>
                    <a:pt x="245" y="128"/>
                    <a:pt x="234" y="111"/>
                    <a:pt x="227" y="105"/>
                  </a:cubicBezTo>
                  <a:cubicBezTo>
                    <a:pt x="226" y="106"/>
                    <a:pt x="224" y="108"/>
                    <a:pt x="220" y="108"/>
                  </a:cubicBezTo>
                  <a:cubicBezTo>
                    <a:pt x="218" y="107"/>
                    <a:pt x="214" y="105"/>
                    <a:pt x="212" y="105"/>
                  </a:cubicBezTo>
                  <a:cubicBezTo>
                    <a:pt x="205" y="102"/>
                    <a:pt x="197" y="104"/>
                    <a:pt x="193" y="107"/>
                  </a:cubicBezTo>
                  <a:cubicBezTo>
                    <a:pt x="184" y="112"/>
                    <a:pt x="185" y="118"/>
                    <a:pt x="185" y="122"/>
                  </a:cubicBezTo>
                  <a:cubicBezTo>
                    <a:pt x="172" y="115"/>
                    <a:pt x="177" y="103"/>
                    <a:pt x="193" y="98"/>
                  </a:cubicBezTo>
                  <a:cubicBezTo>
                    <a:pt x="182" y="98"/>
                    <a:pt x="172" y="109"/>
                    <a:pt x="170" y="110"/>
                  </a:cubicBezTo>
                  <a:cubicBezTo>
                    <a:pt x="163" y="115"/>
                    <a:pt x="154" y="114"/>
                    <a:pt x="149" y="111"/>
                  </a:cubicBezTo>
                  <a:cubicBezTo>
                    <a:pt x="139" y="106"/>
                    <a:pt x="136" y="94"/>
                    <a:pt x="139" y="91"/>
                  </a:cubicBezTo>
                  <a:cubicBezTo>
                    <a:pt x="140" y="96"/>
                    <a:pt x="144" y="100"/>
                    <a:pt x="149" y="100"/>
                  </a:cubicBezTo>
                  <a:cubicBezTo>
                    <a:pt x="158" y="101"/>
                    <a:pt x="167" y="98"/>
                    <a:pt x="174" y="95"/>
                  </a:cubicBezTo>
                  <a:cubicBezTo>
                    <a:pt x="179" y="92"/>
                    <a:pt x="189" y="91"/>
                    <a:pt x="195" y="91"/>
                  </a:cubicBezTo>
                  <a:cubicBezTo>
                    <a:pt x="183" y="84"/>
                    <a:pt x="165" y="85"/>
                    <a:pt x="159" y="95"/>
                  </a:cubicBezTo>
                  <a:cubicBezTo>
                    <a:pt x="155" y="92"/>
                    <a:pt x="152" y="89"/>
                    <a:pt x="151" y="83"/>
                  </a:cubicBezTo>
                  <a:cubicBezTo>
                    <a:pt x="148" y="65"/>
                    <a:pt x="161" y="56"/>
                    <a:pt x="176" y="56"/>
                  </a:cubicBezTo>
                  <a:cubicBezTo>
                    <a:pt x="176" y="52"/>
                    <a:pt x="179" y="50"/>
                    <a:pt x="183" y="51"/>
                  </a:cubicBezTo>
                  <a:cubicBezTo>
                    <a:pt x="182" y="49"/>
                    <a:pt x="184" y="47"/>
                    <a:pt x="186" y="47"/>
                  </a:cubicBezTo>
                  <a:lnTo>
                    <a:pt x="243" y="47"/>
                  </a:lnTo>
                  <a:cubicBezTo>
                    <a:pt x="255" y="47"/>
                    <a:pt x="275" y="46"/>
                    <a:pt x="277" y="43"/>
                  </a:cubicBezTo>
                  <a:cubicBezTo>
                    <a:pt x="277" y="50"/>
                    <a:pt x="261" y="59"/>
                    <a:pt x="251" y="61"/>
                  </a:cubicBezTo>
                  <a:cubicBezTo>
                    <a:pt x="259" y="62"/>
                    <a:pt x="267" y="61"/>
                    <a:pt x="274" y="58"/>
                  </a:cubicBezTo>
                  <a:cubicBezTo>
                    <a:pt x="270" y="63"/>
                    <a:pt x="266" y="67"/>
                    <a:pt x="259" y="69"/>
                  </a:cubicBezTo>
                  <a:cubicBezTo>
                    <a:pt x="266" y="78"/>
                    <a:pt x="281" y="83"/>
                    <a:pt x="295" y="82"/>
                  </a:cubicBezTo>
                  <a:cubicBezTo>
                    <a:pt x="291" y="86"/>
                    <a:pt x="285" y="89"/>
                    <a:pt x="279" y="88"/>
                  </a:cubicBezTo>
                  <a:cubicBezTo>
                    <a:pt x="291" y="106"/>
                    <a:pt x="301" y="126"/>
                    <a:pt x="304" y="153"/>
                  </a:cubicBezTo>
                  <a:lnTo>
                    <a:pt x="304" y="57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59" name="Freeform 984">
              <a:extLst>
                <a:ext uri="{FF2B5EF4-FFF2-40B4-BE49-F238E27FC236}">
                  <a16:creationId xmlns="" xmlns:a16="http://schemas.microsoft.com/office/drawing/2014/main" id="{BEE40AFB-984B-4F05-AF5D-8DE8AF9B961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4" y="447"/>
              <a:ext cx="7" cy="7"/>
            </a:xfrm>
            <a:custGeom>
              <a:avLst/>
              <a:gdLst>
                <a:gd name="T0" fmla="*/ 15 w 15"/>
                <a:gd name="T1" fmla="*/ 13 h 17"/>
                <a:gd name="T2" fmla="*/ 15 w 15"/>
                <a:gd name="T3" fmla="*/ 13 h 17"/>
                <a:gd name="T4" fmla="*/ 15 w 15"/>
                <a:gd name="T5" fmla="*/ 17 h 17"/>
                <a:gd name="T6" fmla="*/ 0 w 15"/>
                <a:gd name="T7" fmla="*/ 2 h 17"/>
                <a:gd name="T8" fmla="*/ 1 w 15"/>
                <a:gd name="T9" fmla="*/ 0 h 17"/>
                <a:gd name="T10" fmla="*/ 15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15" y="13"/>
                  </a:moveTo>
                  <a:lnTo>
                    <a:pt x="15" y="13"/>
                  </a:lnTo>
                  <a:lnTo>
                    <a:pt x="15" y="17"/>
                  </a:lnTo>
                  <a:cubicBezTo>
                    <a:pt x="10" y="16"/>
                    <a:pt x="1" y="8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3" y="5"/>
                    <a:pt x="9" y="13"/>
                    <a:pt x="15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60" name="Freeform 985">
              <a:extLst>
                <a:ext uri="{FF2B5EF4-FFF2-40B4-BE49-F238E27FC236}">
                  <a16:creationId xmlns="" xmlns:a16="http://schemas.microsoft.com/office/drawing/2014/main" id="{5879C8D6-5217-4482-AFF2-B01E630AC6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3" y="398"/>
              <a:ext cx="8" cy="53"/>
            </a:xfrm>
            <a:custGeom>
              <a:avLst/>
              <a:gdLst>
                <a:gd name="T0" fmla="*/ 19 w 19"/>
                <a:gd name="T1" fmla="*/ 108 h 116"/>
                <a:gd name="T2" fmla="*/ 19 w 19"/>
                <a:gd name="T3" fmla="*/ 108 h 116"/>
                <a:gd name="T4" fmla="*/ 19 w 19"/>
                <a:gd name="T5" fmla="*/ 116 h 116"/>
                <a:gd name="T6" fmla="*/ 7 w 19"/>
                <a:gd name="T7" fmla="*/ 104 h 116"/>
                <a:gd name="T8" fmla="*/ 12 w 19"/>
                <a:gd name="T9" fmla="*/ 94 h 116"/>
                <a:gd name="T10" fmla="*/ 6 w 19"/>
                <a:gd name="T11" fmla="*/ 96 h 116"/>
                <a:gd name="T12" fmla="*/ 7 w 19"/>
                <a:gd name="T13" fmla="*/ 71 h 116"/>
                <a:gd name="T14" fmla="*/ 4 w 19"/>
                <a:gd name="T15" fmla="*/ 96 h 116"/>
                <a:gd name="T16" fmla="*/ 2 w 19"/>
                <a:gd name="T17" fmla="*/ 96 h 116"/>
                <a:gd name="T18" fmla="*/ 7 w 19"/>
                <a:gd name="T19" fmla="*/ 45 h 116"/>
                <a:gd name="T20" fmla="*/ 16 w 19"/>
                <a:gd name="T21" fmla="*/ 0 h 116"/>
                <a:gd name="T22" fmla="*/ 18 w 19"/>
                <a:gd name="T23" fmla="*/ 54 h 116"/>
                <a:gd name="T24" fmla="*/ 19 w 19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16">
                  <a:moveTo>
                    <a:pt x="19" y="108"/>
                  </a:moveTo>
                  <a:lnTo>
                    <a:pt x="19" y="108"/>
                  </a:lnTo>
                  <a:lnTo>
                    <a:pt x="19" y="116"/>
                  </a:lnTo>
                  <a:cubicBezTo>
                    <a:pt x="13" y="114"/>
                    <a:pt x="8" y="107"/>
                    <a:pt x="7" y="104"/>
                  </a:cubicBezTo>
                  <a:cubicBezTo>
                    <a:pt x="10" y="101"/>
                    <a:pt x="11" y="97"/>
                    <a:pt x="12" y="94"/>
                  </a:cubicBezTo>
                  <a:cubicBezTo>
                    <a:pt x="9" y="96"/>
                    <a:pt x="8" y="96"/>
                    <a:pt x="6" y="96"/>
                  </a:cubicBezTo>
                  <a:cubicBezTo>
                    <a:pt x="5" y="90"/>
                    <a:pt x="6" y="79"/>
                    <a:pt x="7" y="71"/>
                  </a:cubicBezTo>
                  <a:cubicBezTo>
                    <a:pt x="5" y="76"/>
                    <a:pt x="3" y="89"/>
                    <a:pt x="4" y="96"/>
                  </a:cubicBezTo>
                  <a:cubicBezTo>
                    <a:pt x="4" y="96"/>
                    <a:pt x="2" y="96"/>
                    <a:pt x="2" y="96"/>
                  </a:cubicBezTo>
                  <a:cubicBezTo>
                    <a:pt x="0" y="82"/>
                    <a:pt x="3" y="61"/>
                    <a:pt x="7" y="45"/>
                  </a:cubicBezTo>
                  <a:cubicBezTo>
                    <a:pt x="11" y="28"/>
                    <a:pt x="14" y="17"/>
                    <a:pt x="16" y="0"/>
                  </a:cubicBezTo>
                  <a:cubicBezTo>
                    <a:pt x="18" y="14"/>
                    <a:pt x="18" y="36"/>
                    <a:pt x="18" y="54"/>
                  </a:cubicBezTo>
                  <a:cubicBezTo>
                    <a:pt x="17" y="60"/>
                    <a:pt x="18" y="99"/>
                    <a:pt x="19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61" name="Freeform 986">
              <a:extLst>
                <a:ext uri="{FF2B5EF4-FFF2-40B4-BE49-F238E27FC236}">
                  <a16:creationId xmlns="" xmlns:a16="http://schemas.microsoft.com/office/drawing/2014/main" id="{01E0EE34-6C31-451A-8D08-22B833A3F7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6" y="393"/>
              <a:ext cx="22" cy="57"/>
            </a:xfrm>
            <a:custGeom>
              <a:avLst/>
              <a:gdLst>
                <a:gd name="T0" fmla="*/ 48 w 50"/>
                <a:gd name="T1" fmla="*/ 0 h 125"/>
                <a:gd name="T2" fmla="*/ 48 w 50"/>
                <a:gd name="T3" fmla="*/ 0 h 125"/>
                <a:gd name="T4" fmla="*/ 38 w 50"/>
                <a:gd name="T5" fmla="*/ 47 h 125"/>
                <a:gd name="T6" fmla="*/ 25 w 50"/>
                <a:gd name="T7" fmla="*/ 84 h 125"/>
                <a:gd name="T8" fmla="*/ 45 w 50"/>
                <a:gd name="T9" fmla="*/ 111 h 125"/>
                <a:gd name="T10" fmla="*/ 31 w 50"/>
                <a:gd name="T11" fmla="*/ 122 h 125"/>
                <a:gd name="T12" fmla="*/ 4 w 50"/>
                <a:gd name="T13" fmla="*/ 112 h 125"/>
                <a:gd name="T14" fmla="*/ 2 w 50"/>
                <a:gd name="T15" fmla="*/ 107 h 125"/>
                <a:gd name="T16" fmla="*/ 11 w 50"/>
                <a:gd name="T17" fmla="*/ 108 h 125"/>
                <a:gd name="T18" fmla="*/ 0 w 50"/>
                <a:gd name="T19" fmla="*/ 89 h 125"/>
                <a:gd name="T20" fmla="*/ 1 w 50"/>
                <a:gd name="T21" fmla="*/ 81 h 125"/>
                <a:gd name="T22" fmla="*/ 13 w 50"/>
                <a:gd name="T23" fmla="*/ 65 h 125"/>
                <a:gd name="T24" fmla="*/ 8 w 50"/>
                <a:gd name="T25" fmla="*/ 66 h 125"/>
                <a:gd name="T26" fmla="*/ 29 w 50"/>
                <a:gd name="T27" fmla="*/ 33 h 125"/>
                <a:gd name="T28" fmla="*/ 48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48" y="0"/>
                  </a:moveTo>
                  <a:lnTo>
                    <a:pt x="48" y="0"/>
                  </a:lnTo>
                  <a:cubicBezTo>
                    <a:pt x="50" y="12"/>
                    <a:pt x="42" y="34"/>
                    <a:pt x="38" y="47"/>
                  </a:cubicBezTo>
                  <a:cubicBezTo>
                    <a:pt x="33" y="59"/>
                    <a:pt x="26" y="69"/>
                    <a:pt x="25" y="84"/>
                  </a:cubicBezTo>
                  <a:cubicBezTo>
                    <a:pt x="24" y="101"/>
                    <a:pt x="30" y="113"/>
                    <a:pt x="45" y="111"/>
                  </a:cubicBezTo>
                  <a:cubicBezTo>
                    <a:pt x="43" y="117"/>
                    <a:pt x="38" y="120"/>
                    <a:pt x="31" y="122"/>
                  </a:cubicBezTo>
                  <a:cubicBezTo>
                    <a:pt x="19" y="125"/>
                    <a:pt x="9" y="119"/>
                    <a:pt x="4" y="112"/>
                  </a:cubicBezTo>
                  <a:cubicBezTo>
                    <a:pt x="3" y="110"/>
                    <a:pt x="3" y="109"/>
                    <a:pt x="2" y="107"/>
                  </a:cubicBezTo>
                  <a:cubicBezTo>
                    <a:pt x="5" y="104"/>
                    <a:pt x="10" y="106"/>
                    <a:pt x="11" y="108"/>
                  </a:cubicBezTo>
                  <a:cubicBezTo>
                    <a:pt x="16" y="97"/>
                    <a:pt x="10" y="91"/>
                    <a:pt x="0" y="89"/>
                  </a:cubicBezTo>
                  <a:cubicBezTo>
                    <a:pt x="0" y="86"/>
                    <a:pt x="0" y="83"/>
                    <a:pt x="1" y="81"/>
                  </a:cubicBezTo>
                  <a:cubicBezTo>
                    <a:pt x="10" y="80"/>
                    <a:pt x="13" y="70"/>
                    <a:pt x="13" y="65"/>
                  </a:cubicBezTo>
                  <a:cubicBezTo>
                    <a:pt x="11" y="66"/>
                    <a:pt x="9" y="66"/>
                    <a:pt x="8" y="66"/>
                  </a:cubicBezTo>
                  <a:cubicBezTo>
                    <a:pt x="11" y="56"/>
                    <a:pt x="21" y="43"/>
                    <a:pt x="29" y="33"/>
                  </a:cubicBezTo>
                  <a:cubicBezTo>
                    <a:pt x="36" y="25"/>
                    <a:pt x="45" y="13"/>
                    <a:pt x="4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62" name="Freeform 987">
              <a:extLst>
                <a:ext uri="{FF2B5EF4-FFF2-40B4-BE49-F238E27FC236}">
                  <a16:creationId xmlns="" xmlns:a16="http://schemas.microsoft.com/office/drawing/2014/main" id="{34E8EE09-7BCD-4225-A48E-841BAB801C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8" y="388"/>
              <a:ext cx="49" cy="58"/>
            </a:xfrm>
            <a:custGeom>
              <a:avLst/>
              <a:gdLst>
                <a:gd name="T0" fmla="*/ 105 w 110"/>
                <a:gd name="T1" fmla="*/ 0 h 127"/>
                <a:gd name="T2" fmla="*/ 105 w 110"/>
                <a:gd name="T3" fmla="*/ 0 h 127"/>
                <a:gd name="T4" fmla="*/ 102 w 110"/>
                <a:gd name="T5" fmla="*/ 20 h 127"/>
                <a:gd name="T6" fmla="*/ 73 w 110"/>
                <a:gd name="T7" fmla="*/ 48 h 127"/>
                <a:gd name="T8" fmla="*/ 60 w 110"/>
                <a:gd name="T9" fmla="*/ 61 h 127"/>
                <a:gd name="T10" fmla="*/ 66 w 110"/>
                <a:gd name="T11" fmla="*/ 81 h 127"/>
                <a:gd name="T12" fmla="*/ 71 w 110"/>
                <a:gd name="T13" fmla="*/ 80 h 127"/>
                <a:gd name="T14" fmla="*/ 66 w 110"/>
                <a:gd name="T15" fmla="*/ 87 h 127"/>
                <a:gd name="T16" fmla="*/ 48 w 110"/>
                <a:gd name="T17" fmla="*/ 82 h 127"/>
                <a:gd name="T18" fmla="*/ 52 w 110"/>
                <a:gd name="T19" fmla="*/ 103 h 127"/>
                <a:gd name="T20" fmla="*/ 72 w 110"/>
                <a:gd name="T21" fmla="*/ 114 h 127"/>
                <a:gd name="T22" fmla="*/ 57 w 110"/>
                <a:gd name="T23" fmla="*/ 118 h 127"/>
                <a:gd name="T24" fmla="*/ 27 w 110"/>
                <a:gd name="T25" fmla="*/ 110 h 127"/>
                <a:gd name="T26" fmla="*/ 25 w 110"/>
                <a:gd name="T27" fmla="*/ 93 h 127"/>
                <a:gd name="T28" fmla="*/ 12 w 110"/>
                <a:gd name="T29" fmla="*/ 114 h 127"/>
                <a:gd name="T30" fmla="*/ 3 w 110"/>
                <a:gd name="T31" fmla="*/ 97 h 127"/>
                <a:gd name="T32" fmla="*/ 22 w 110"/>
                <a:gd name="T33" fmla="*/ 74 h 127"/>
                <a:gd name="T34" fmla="*/ 8 w 110"/>
                <a:gd name="T35" fmla="*/ 65 h 127"/>
                <a:gd name="T36" fmla="*/ 16 w 110"/>
                <a:gd name="T37" fmla="*/ 48 h 127"/>
                <a:gd name="T38" fmla="*/ 34 w 110"/>
                <a:gd name="T39" fmla="*/ 60 h 127"/>
                <a:gd name="T40" fmla="*/ 56 w 110"/>
                <a:gd name="T41" fmla="*/ 43 h 127"/>
                <a:gd name="T42" fmla="*/ 90 w 110"/>
                <a:gd name="T43" fmla="*/ 26 h 127"/>
                <a:gd name="T44" fmla="*/ 105 w 110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0" h="127">
                  <a:moveTo>
                    <a:pt x="105" y="0"/>
                  </a:moveTo>
                  <a:lnTo>
                    <a:pt x="105" y="0"/>
                  </a:lnTo>
                  <a:cubicBezTo>
                    <a:pt x="110" y="8"/>
                    <a:pt x="106" y="15"/>
                    <a:pt x="102" y="20"/>
                  </a:cubicBezTo>
                  <a:cubicBezTo>
                    <a:pt x="94" y="31"/>
                    <a:pt x="84" y="40"/>
                    <a:pt x="73" y="48"/>
                  </a:cubicBezTo>
                  <a:cubicBezTo>
                    <a:pt x="69" y="52"/>
                    <a:pt x="63" y="55"/>
                    <a:pt x="60" y="61"/>
                  </a:cubicBezTo>
                  <a:cubicBezTo>
                    <a:pt x="56" y="68"/>
                    <a:pt x="57" y="80"/>
                    <a:pt x="66" y="81"/>
                  </a:cubicBezTo>
                  <a:cubicBezTo>
                    <a:pt x="68" y="81"/>
                    <a:pt x="70" y="80"/>
                    <a:pt x="71" y="80"/>
                  </a:cubicBezTo>
                  <a:cubicBezTo>
                    <a:pt x="71" y="82"/>
                    <a:pt x="69" y="86"/>
                    <a:pt x="66" y="87"/>
                  </a:cubicBezTo>
                  <a:cubicBezTo>
                    <a:pt x="59" y="92"/>
                    <a:pt x="51" y="86"/>
                    <a:pt x="48" y="82"/>
                  </a:cubicBezTo>
                  <a:cubicBezTo>
                    <a:pt x="39" y="90"/>
                    <a:pt x="44" y="101"/>
                    <a:pt x="52" y="103"/>
                  </a:cubicBezTo>
                  <a:cubicBezTo>
                    <a:pt x="61" y="104"/>
                    <a:pt x="73" y="104"/>
                    <a:pt x="72" y="114"/>
                  </a:cubicBezTo>
                  <a:cubicBezTo>
                    <a:pt x="65" y="111"/>
                    <a:pt x="61" y="115"/>
                    <a:pt x="57" y="118"/>
                  </a:cubicBezTo>
                  <a:cubicBezTo>
                    <a:pt x="45" y="127"/>
                    <a:pt x="32" y="121"/>
                    <a:pt x="27" y="110"/>
                  </a:cubicBezTo>
                  <a:cubicBezTo>
                    <a:pt x="26" y="107"/>
                    <a:pt x="24" y="97"/>
                    <a:pt x="25" y="93"/>
                  </a:cubicBezTo>
                  <a:cubicBezTo>
                    <a:pt x="13" y="98"/>
                    <a:pt x="17" y="109"/>
                    <a:pt x="12" y="114"/>
                  </a:cubicBezTo>
                  <a:cubicBezTo>
                    <a:pt x="12" y="106"/>
                    <a:pt x="4" y="103"/>
                    <a:pt x="3" y="97"/>
                  </a:cubicBezTo>
                  <a:cubicBezTo>
                    <a:pt x="0" y="87"/>
                    <a:pt x="8" y="74"/>
                    <a:pt x="22" y="74"/>
                  </a:cubicBezTo>
                  <a:cubicBezTo>
                    <a:pt x="14" y="74"/>
                    <a:pt x="9" y="71"/>
                    <a:pt x="8" y="65"/>
                  </a:cubicBezTo>
                  <a:cubicBezTo>
                    <a:pt x="6" y="55"/>
                    <a:pt x="11" y="50"/>
                    <a:pt x="16" y="48"/>
                  </a:cubicBezTo>
                  <a:cubicBezTo>
                    <a:pt x="12" y="56"/>
                    <a:pt x="21" y="67"/>
                    <a:pt x="34" y="60"/>
                  </a:cubicBezTo>
                  <a:cubicBezTo>
                    <a:pt x="40" y="57"/>
                    <a:pt x="48" y="47"/>
                    <a:pt x="56" y="43"/>
                  </a:cubicBezTo>
                  <a:cubicBezTo>
                    <a:pt x="68" y="37"/>
                    <a:pt x="77" y="35"/>
                    <a:pt x="90" y="26"/>
                  </a:cubicBezTo>
                  <a:cubicBezTo>
                    <a:pt x="98" y="21"/>
                    <a:pt x="105" y="12"/>
                    <a:pt x="10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63" name="Freeform 988">
              <a:extLst>
                <a:ext uri="{FF2B5EF4-FFF2-40B4-BE49-F238E27FC236}">
                  <a16:creationId xmlns="" xmlns:a16="http://schemas.microsoft.com/office/drawing/2014/main" id="{1285C8AA-10E4-458A-9A9C-DE7EB6BE45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1" y="383"/>
              <a:ext cx="13" cy="16"/>
            </a:xfrm>
            <a:custGeom>
              <a:avLst/>
              <a:gdLst>
                <a:gd name="T0" fmla="*/ 20 w 30"/>
                <a:gd name="T1" fmla="*/ 0 h 34"/>
                <a:gd name="T2" fmla="*/ 20 w 30"/>
                <a:gd name="T3" fmla="*/ 0 h 34"/>
                <a:gd name="T4" fmla="*/ 15 w 30"/>
                <a:gd name="T5" fmla="*/ 30 h 34"/>
                <a:gd name="T6" fmla="*/ 0 w 30"/>
                <a:gd name="T7" fmla="*/ 34 h 34"/>
                <a:gd name="T8" fmla="*/ 14 w 30"/>
                <a:gd name="T9" fmla="*/ 22 h 34"/>
                <a:gd name="T10" fmla="*/ 20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20" y="0"/>
                  </a:moveTo>
                  <a:lnTo>
                    <a:pt x="20" y="0"/>
                  </a:lnTo>
                  <a:cubicBezTo>
                    <a:pt x="30" y="15"/>
                    <a:pt x="24" y="31"/>
                    <a:pt x="15" y="30"/>
                  </a:cubicBezTo>
                  <a:cubicBezTo>
                    <a:pt x="8" y="30"/>
                    <a:pt x="5" y="30"/>
                    <a:pt x="0" y="34"/>
                  </a:cubicBezTo>
                  <a:cubicBezTo>
                    <a:pt x="2" y="27"/>
                    <a:pt x="11" y="24"/>
                    <a:pt x="14" y="22"/>
                  </a:cubicBezTo>
                  <a:cubicBezTo>
                    <a:pt x="19" y="18"/>
                    <a:pt x="22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64" name="Freeform 989">
              <a:extLst>
                <a:ext uri="{FF2B5EF4-FFF2-40B4-BE49-F238E27FC236}">
                  <a16:creationId xmlns="" xmlns:a16="http://schemas.microsoft.com/office/drawing/2014/main" id="{187A0089-6D8D-4B43-9529-5623F58122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" y="377"/>
              <a:ext cx="4" cy="14"/>
            </a:xfrm>
            <a:custGeom>
              <a:avLst/>
              <a:gdLst>
                <a:gd name="T0" fmla="*/ 4 w 9"/>
                <a:gd name="T1" fmla="*/ 0 h 31"/>
                <a:gd name="T2" fmla="*/ 4 w 9"/>
                <a:gd name="T3" fmla="*/ 0 h 31"/>
                <a:gd name="T4" fmla="*/ 4 w 9"/>
                <a:gd name="T5" fmla="*/ 12 h 31"/>
                <a:gd name="T6" fmla="*/ 9 w 9"/>
                <a:gd name="T7" fmla="*/ 8 h 31"/>
                <a:gd name="T8" fmla="*/ 8 w 9"/>
                <a:gd name="T9" fmla="*/ 25 h 31"/>
                <a:gd name="T10" fmla="*/ 3 w 9"/>
                <a:gd name="T11" fmla="*/ 31 h 31"/>
                <a:gd name="T12" fmla="*/ 2 w 9"/>
                <a:gd name="T13" fmla="*/ 26 h 31"/>
                <a:gd name="T14" fmla="*/ 0 w 9"/>
                <a:gd name="T15" fmla="*/ 9 h 31"/>
                <a:gd name="T16" fmla="*/ 4 w 9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31">
                  <a:moveTo>
                    <a:pt x="4" y="0"/>
                  </a:moveTo>
                  <a:lnTo>
                    <a:pt x="4" y="0"/>
                  </a:lnTo>
                  <a:cubicBezTo>
                    <a:pt x="3" y="5"/>
                    <a:pt x="3" y="8"/>
                    <a:pt x="4" y="12"/>
                  </a:cubicBezTo>
                  <a:cubicBezTo>
                    <a:pt x="6" y="11"/>
                    <a:pt x="8" y="9"/>
                    <a:pt x="9" y="8"/>
                  </a:cubicBezTo>
                  <a:cubicBezTo>
                    <a:pt x="8" y="12"/>
                    <a:pt x="8" y="20"/>
                    <a:pt x="8" y="25"/>
                  </a:cubicBezTo>
                  <a:cubicBezTo>
                    <a:pt x="7" y="26"/>
                    <a:pt x="5" y="29"/>
                    <a:pt x="3" y="31"/>
                  </a:cubicBezTo>
                  <a:cubicBezTo>
                    <a:pt x="3" y="31"/>
                    <a:pt x="2" y="28"/>
                    <a:pt x="2" y="26"/>
                  </a:cubicBezTo>
                  <a:cubicBezTo>
                    <a:pt x="4" y="20"/>
                    <a:pt x="3" y="14"/>
                    <a:pt x="0" y="9"/>
                  </a:cubicBezTo>
                  <a:cubicBezTo>
                    <a:pt x="0" y="8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65" name="Freeform 990">
              <a:extLst>
                <a:ext uri="{FF2B5EF4-FFF2-40B4-BE49-F238E27FC236}">
                  <a16:creationId xmlns="" xmlns:a16="http://schemas.microsoft.com/office/drawing/2014/main" id="{2463840C-84C5-4C38-8B34-8920AF4E07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" y="377"/>
              <a:ext cx="7" cy="17"/>
            </a:xfrm>
            <a:custGeom>
              <a:avLst/>
              <a:gdLst>
                <a:gd name="T0" fmla="*/ 10 w 15"/>
                <a:gd name="T1" fmla="*/ 1 h 37"/>
                <a:gd name="T2" fmla="*/ 10 w 15"/>
                <a:gd name="T3" fmla="*/ 1 h 37"/>
                <a:gd name="T4" fmla="*/ 15 w 15"/>
                <a:gd name="T5" fmla="*/ 0 h 37"/>
                <a:gd name="T6" fmla="*/ 10 w 15"/>
                <a:gd name="T7" fmla="*/ 12 h 37"/>
                <a:gd name="T8" fmla="*/ 2 w 15"/>
                <a:gd name="T9" fmla="*/ 37 h 37"/>
                <a:gd name="T10" fmla="*/ 2 w 15"/>
                <a:gd name="T11" fmla="*/ 31 h 37"/>
                <a:gd name="T12" fmla="*/ 2 w 15"/>
                <a:gd name="T13" fmla="*/ 6 h 37"/>
                <a:gd name="T14" fmla="*/ 7 w 15"/>
                <a:gd name="T15" fmla="*/ 2 h 37"/>
                <a:gd name="T16" fmla="*/ 5 w 15"/>
                <a:gd name="T17" fmla="*/ 19 h 37"/>
                <a:gd name="T18" fmla="*/ 10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10" y="1"/>
                  </a:moveTo>
                  <a:lnTo>
                    <a:pt x="10" y="1"/>
                  </a:lnTo>
                  <a:cubicBezTo>
                    <a:pt x="11" y="0"/>
                    <a:pt x="13" y="0"/>
                    <a:pt x="15" y="0"/>
                  </a:cubicBezTo>
                  <a:cubicBezTo>
                    <a:pt x="12" y="4"/>
                    <a:pt x="11" y="8"/>
                    <a:pt x="10" y="12"/>
                  </a:cubicBezTo>
                  <a:cubicBezTo>
                    <a:pt x="9" y="23"/>
                    <a:pt x="12" y="33"/>
                    <a:pt x="2" y="37"/>
                  </a:cubicBezTo>
                  <a:cubicBezTo>
                    <a:pt x="2" y="37"/>
                    <a:pt x="2" y="32"/>
                    <a:pt x="2" y="31"/>
                  </a:cubicBezTo>
                  <a:cubicBezTo>
                    <a:pt x="0" y="21"/>
                    <a:pt x="1" y="12"/>
                    <a:pt x="2" y="6"/>
                  </a:cubicBezTo>
                  <a:cubicBezTo>
                    <a:pt x="3" y="5"/>
                    <a:pt x="5" y="3"/>
                    <a:pt x="7" y="2"/>
                  </a:cubicBezTo>
                  <a:cubicBezTo>
                    <a:pt x="5" y="7"/>
                    <a:pt x="4" y="14"/>
                    <a:pt x="5" y="19"/>
                  </a:cubicBezTo>
                  <a:cubicBezTo>
                    <a:pt x="6" y="12"/>
                    <a:pt x="6" y="7"/>
                    <a:pt x="1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66" name="Freeform 991">
              <a:extLst>
                <a:ext uri="{FF2B5EF4-FFF2-40B4-BE49-F238E27FC236}">
                  <a16:creationId xmlns="" xmlns:a16="http://schemas.microsoft.com/office/drawing/2014/main" id="{D84373E1-2C59-4D77-9F71-965E7FCD7A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" y="374"/>
              <a:ext cx="7" cy="19"/>
            </a:xfrm>
            <a:custGeom>
              <a:avLst/>
              <a:gdLst>
                <a:gd name="T0" fmla="*/ 16 w 16"/>
                <a:gd name="T1" fmla="*/ 0 h 42"/>
                <a:gd name="T2" fmla="*/ 16 w 16"/>
                <a:gd name="T3" fmla="*/ 0 h 42"/>
                <a:gd name="T4" fmla="*/ 8 w 16"/>
                <a:gd name="T5" fmla="*/ 24 h 42"/>
                <a:gd name="T6" fmla="*/ 9 w 16"/>
                <a:gd name="T7" fmla="*/ 42 h 42"/>
                <a:gd name="T8" fmla="*/ 2 w 16"/>
                <a:gd name="T9" fmla="*/ 27 h 42"/>
                <a:gd name="T10" fmla="*/ 16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16" y="0"/>
                  </a:moveTo>
                  <a:lnTo>
                    <a:pt x="16" y="0"/>
                  </a:lnTo>
                  <a:cubicBezTo>
                    <a:pt x="9" y="7"/>
                    <a:pt x="6" y="15"/>
                    <a:pt x="8" y="24"/>
                  </a:cubicBezTo>
                  <a:cubicBezTo>
                    <a:pt x="8" y="31"/>
                    <a:pt x="12" y="33"/>
                    <a:pt x="9" y="42"/>
                  </a:cubicBezTo>
                  <a:cubicBezTo>
                    <a:pt x="9" y="37"/>
                    <a:pt x="3" y="34"/>
                    <a:pt x="2" y="27"/>
                  </a:cubicBezTo>
                  <a:cubicBezTo>
                    <a:pt x="0" y="14"/>
                    <a:pt x="8" y="4"/>
                    <a:pt x="1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67" name="Freeform 992">
              <a:extLst>
                <a:ext uri="{FF2B5EF4-FFF2-40B4-BE49-F238E27FC236}">
                  <a16:creationId xmlns="" xmlns:a16="http://schemas.microsoft.com/office/drawing/2014/main" id="{579DC72E-F7D9-4EEA-9AB6-F9D4CFC3BA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6" y="372"/>
              <a:ext cx="9" cy="21"/>
            </a:xfrm>
            <a:custGeom>
              <a:avLst/>
              <a:gdLst>
                <a:gd name="T0" fmla="*/ 0 w 21"/>
                <a:gd name="T1" fmla="*/ 0 h 46"/>
                <a:gd name="T2" fmla="*/ 0 w 21"/>
                <a:gd name="T3" fmla="*/ 0 h 46"/>
                <a:gd name="T4" fmla="*/ 13 w 21"/>
                <a:gd name="T5" fmla="*/ 16 h 46"/>
                <a:gd name="T6" fmla="*/ 16 w 21"/>
                <a:gd name="T7" fmla="*/ 46 h 46"/>
                <a:gd name="T8" fmla="*/ 6 w 21"/>
                <a:gd name="T9" fmla="*/ 21 h 46"/>
                <a:gd name="T10" fmla="*/ 0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0" y="0"/>
                  </a:moveTo>
                  <a:lnTo>
                    <a:pt x="0" y="0"/>
                  </a:lnTo>
                  <a:cubicBezTo>
                    <a:pt x="4" y="9"/>
                    <a:pt x="11" y="15"/>
                    <a:pt x="13" y="16"/>
                  </a:cubicBezTo>
                  <a:cubicBezTo>
                    <a:pt x="18" y="30"/>
                    <a:pt x="21" y="37"/>
                    <a:pt x="16" y="46"/>
                  </a:cubicBezTo>
                  <a:cubicBezTo>
                    <a:pt x="16" y="33"/>
                    <a:pt x="12" y="27"/>
                    <a:pt x="6" y="21"/>
                  </a:cubicBezTo>
                  <a:cubicBezTo>
                    <a:pt x="5" y="18"/>
                    <a:pt x="1" y="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68" name="Freeform 993">
              <a:extLst>
                <a:ext uri="{FF2B5EF4-FFF2-40B4-BE49-F238E27FC236}">
                  <a16:creationId xmlns="" xmlns:a16="http://schemas.microsoft.com/office/drawing/2014/main" id="{7CE89329-887A-4771-87CE-5999675342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1" y="372"/>
              <a:ext cx="19" cy="21"/>
            </a:xfrm>
            <a:custGeom>
              <a:avLst/>
              <a:gdLst>
                <a:gd name="T0" fmla="*/ 26 w 43"/>
                <a:gd name="T1" fmla="*/ 0 h 47"/>
                <a:gd name="T2" fmla="*/ 26 w 43"/>
                <a:gd name="T3" fmla="*/ 0 h 47"/>
                <a:gd name="T4" fmla="*/ 43 w 43"/>
                <a:gd name="T5" fmla="*/ 4 h 47"/>
                <a:gd name="T6" fmla="*/ 16 w 43"/>
                <a:gd name="T7" fmla="*/ 21 h 47"/>
                <a:gd name="T8" fmla="*/ 31 w 43"/>
                <a:gd name="T9" fmla="*/ 38 h 47"/>
                <a:gd name="T10" fmla="*/ 21 w 43"/>
                <a:gd name="T11" fmla="*/ 40 h 47"/>
                <a:gd name="T12" fmla="*/ 35 w 43"/>
                <a:gd name="T13" fmla="*/ 37 h 47"/>
                <a:gd name="T14" fmla="*/ 11 w 43"/>
                <a:gd name="T15" fmla="*/ 38 h 47"/>
                <a:gd name="T16" fmla="*/ 26 w 43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47">
                  <a:moveTo>
                    <a:pt x="26" y="0"/>
                  </a:moveTo>
                  <a:lnTo>
                    <a:pt x="26" y="0"/>
                  </a:lnTo>
                  <a:cubicBezTo>
                    <a:pt x="31" y="0"/>
                    <a:pt x="38" y="1"/>
                    <a:pt x="43" y="4"/>
                  </a:cubicBezTo>
                  <a:cubicBezTo>
                    <a:pt x="27" y="2"/>
                    <a:pt x="17" y="9"/>
                    <a:pt x="16" y="21"/>
                  </a:cubicBezTo>
                  <a:cubicBezTo>
                    <a:pt x="14" y="29"/>
                    <a:pt x="19" y="39"/>
                    <a:pt x="31" y="38"/>
                  </a:cubicBezTo>
                  <a:cubicBezTo>
                    <a:pt x="30" y="39"/>
                    <a:pt x="26" y="41"/>
                    <a:pt x="21" y="40"/>
                  </a:cubicBezTo>
                  <a:cubicBezTo>
                    <a:pt x="27" y="43"/>
                    <a:pt x="31" y="40"/>
                    <a:pt x="35" y="37"/>
                  </a:cubicBezTo>
                  <a:cubicBezTo>
                    <a:pt x="31" y="45"/>
                    <a:pt x="17" y="47"/>
                    <a:pt x="11" y="38"/>
                  </a:cubicBezTo>
                  <a:cubicBezTo>
                    <a:pt x="0" y="24"/>
                    <a:pt x="10" y="2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69" name="Freeform 994">
              <a:extLst>
                <a:ext uri="{FF2B5EF4-FFF2-40B4-BE49-F238E27FC236}">
                  <a16:creationId xmlns="" xmlns:a16="http://schemas.microsoft.com/office/drawing/2014/main" id="{459AF26E-B7A0-4CB1-B787-77DA956DB0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1" y="370"/>
              <a:ext cx="10" cy="27"/>
            </a:xfrm>
            <a:custGeom>
              <a:avLst/>
              <a:gdLst>
                <a:gd name="T0" fmla="*/ 22 w 22"/>
                <a:gd name="T1" fmla="*/ 50 h 60"/>
                <a:gd name="T2" fmla="*/ 22 w 22"/>
                <a:gd name="T3" fmla="*/ 50 h 60"/>
                <a:gd name="T4" fmla="*/ 22 w 22"/>
                <a:gd name="T5" fmla="*/ 60 h 60"/>
                <a:gd name="T6" fmla="*/ 0 w 22"/>
                <a:gd name="T7" fmla="*/ 0 h 60"/>
                <a:gd name="T8" fmla="*/ 11 w 22"/>
                <a:gd name="T9" fmla="*/ 26 h 60"/>
                <a:gd name="T10" fmla="*/ 21 w 22"/>
                <a:gd name="T11" fmla="*/ 41 h 60"/>
                <a:gd name="T12" fmla="*/ 22 w 22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60">
                  <a:moveTo>
                    <a:pt x="22" y="50"/>
                  </a:moveTo>
                  <a:lnTo>
                    <a:pt x="22" y="50"/>
                  </a:lnTo>
                  <a:lnTo>
                    <a:pt x="22" y="60"/>
                  </a:lnTo>
                  <a:cubicBezTo>
                    <a:pt x="13" y="44"/>
                    <a:pt x="1" y="27"/>
                    <a:pt x="0" y="0"/>
                  </a:cubicBezTo>
                  <a:cubicBezTo>
                    <a:pt x="2" y="10"/>
                    <a:pt x="6" y="18"/>
                    <a:pt x="11" y="26"/>
                  </a:cubicBezTo>
                  <a:cubicBezTo>
                    <a:pt x="14" y="30"/>
                    <a:pt x="20" y="35"/>
                    <a:pt x="21" y="41"/>
                  </a:cubicBezTo>
                  <a:cubicBezTo>
                    <a:pt x="21" y="44"/>
                    <a:pt x="20" y="47"/>
                    <a:pt x="22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70" name="Freeform 995">
              <a:extLst>
                <a:ext uri="{FF2B5EF4-FFF2-40B4-BE49-F238E27FC236}">
                  <a16:creationId xmlns="" xmlns:a16="http://schemas.microsoft.com/office/drawing/2014/main" id="{33210DCE-17A2-4231-B656-F4D273C213D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3" y="369"/>
              <a:ext cx="11" cy="11"/>
            </a:xfrm>
            <a:custGeom>
              <a:avLst/>
              <a:gdLst>
                <a:gd name="T0" fmla="*/ 20 w 25"/>
                <a:gd name="T1" fmla="*/ 0 h 24"/>
                <a:gd name="T2" fmla="*/ 20 w 25"/>
                <a:gd name="T3" fmla="*/ 0 h 24"/>
                <a:gd name="T4" fmla="*/ 8 w 25"/>
                <a:gd name="T5" fmla="*/ 12 h 24"/>
                <a:gd name="T6" fmla="*/ 25 w 25"/>
                <a:gd name="T7" fmla="*/ 3 h 24"/>
                <a:gd name="T8" fmla="*/ 17 w 25"/>
                <a:gd name="T9" fmla="*/ 15 h 24"/>
                <a:gd name="T10" fmla="*/ 0 w 25"/>
                <a:gd name="T11" fmla="*/ 24 h 24"/>
                <a:gd name="T12" fmla="*/ 20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20" y="0"/>
                  </a:moveTo>
                  <a:lnTo>
                    <a:pt x="20" y="0"/>
                  </a:lnTo>
                  <a:cubicBezTo>
                    <a:pt x="19" y="2"/>
                    <a:pt x="12" y="8"/>
                    <a:pt x="8" y="12"/>
                  </a:cubicBezTo>
                  <a:cubicBezTo>
                    <a:pt x="13" y="10"/>
                    <a:pt x="19" y="5"/>
                    <a:pt x="25" y="3"/>
                  </a:cubicBezTo>
                  <a:cubicBezTo>
                    <a:pt x="24" y="4"/>
                    <a:pt x="18" y="14"/>
                    <a:pt x="17" y="15"/>
                  </a:cubicBezTo>
                  <a:cubicBezTo>
                    <a:pt x="10" y="17"/>
                    <a:pt x="5" y="20"/>
                    <a:pt x="0" y="24"/>
                  </a:cubicBezTo>
                  <a:cubicBezTo>
                    <a:pt x="0" y="7"/>
                    <a:pt x="8" y="2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71" name="Freeform 996">
              <a:extLst>
                <a:ext uri="{FF2B5EF4-FFF2-40B4-BE49-F238E27FC236}">
                  <a16:creationId xmlns="" xmlns:a16="http://schemas.microsoft.com/office/drawing/2014/main" id="{C3447C63-EF29-4192-BC4D-B70D3AC69F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2" y="369"/>
              <a:ext cx="4" cy="3"/>
            </a:xfrm>
            <a:custGeom>
              <a:avLst/>
              <a:gdLst>
                <a:gd name="T0" fmla="*/ 4 w 9"/>
                <a:gd name="T1" fmla="*/ 1 h 6"/>
                <a:gd name="T2" fmla="*/ 4 w 9"/>
                <a:gd name="T3" fmla="*/ 1 h 6"/>
                <a:gd name="T4" fmla="*/ 9 w 9"/>
                <a:gd name="T5" fmla="*/ 0 h 6"/>
                <a:gd name="T6" fmla="*/ 0 w 9"/>
                <a:gd name="T7" fmla="*/ 6 h 6"/>
                <a:gd name="T8" fmla="*/ 4 w 9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4" y="1"/>
                  </a:moveTo>
                  <a:lnTo>
                    <a:pt x="4" y="1"/>
                  </a:lnTo>
                  <a:lnTo>
                    <a:pt x="9" y="0"/>
                  </a:lnTo>
                  <a:lnTo>
                    <a:pt x="0" y="6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72" name="Freeform 997">
              <a:extLst>
                <a:ext uri="{FF2B5EF4-FFF2-40B4-BE49-F238E27FC236}">
                  <a16:creationId xmlns="" xmlns:a16="http://schemas.microsoft.com/office/drawing/2014/main" id="{9480547B-6DCC-44F4-A661-D206582B5E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7" y="370"/>
              <a:ext cx="10" cy="12"/>
            </a:xfrm>
            <a:custGeom>
              <a:avLst/>
              <a:gdLst>
                <a:gd name="T0" fmla="*/ 4 w 24"/>
                <a:gd name="T1" fmla="*/ 3 h 27"/>
                <a:gd name="T2" fmla="*/ 4 w 24"/>
                <a:gd name="T3" fmla="*/ 3 h 27"/>
                <a:gd name="T4" fmla="*/ 13 w 24"/>
                <a:gd name="T5" fmla="*/ 0 h 27"/>
                <a:gd name="T6" fmla="*/ 8 w 24"/>
                <a:gd name="T7" fmla="*/ 10 h 27"/>
                <a:gd name="T8" fmla="*/ 19 w 24"/>
                <a:gd name="T9" fmla="*/ 0 h 27"/>
                <a:gd name="T10" fmla="*/ 24 w 24"/>
                <a:gd name="T11" fmla="*/ 1 h 27"/>
                <a:gd name="T12" fmla="*/ 7 w 24"/>
                <a:gd name="T13" fmla="*/ 27 h 27"/>
                <a:gd name="T14" fmla="*/ 4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4" y="3"/>
                  </a:moveTo>
                  <a:lnTo>
                    <a:pt x="4" y="3"/>
                  </a:lnTo>
                  <a:cubicBezTo>
                    <a:pt x="7" y="2"/>
                    <a:pt x="14" y="0"/>
                    <a:pt x="13" y="0"/>
                  </a:cubicBezTo>
                  <a:cubicBezTo>
                    <a:pt x="12" y="1"/>
                    <a:pt x="9" y="5"/>
                    <a:pt x="8" y="10"/>
                  </a:cubicBezTo>
                  <a:cubicBezTo>
                    <a:pt x="10" y="6"/>
                    <a:pt x="16" y="2"/>
                    <a:pt x="19" y="0"/>
                  </a:cubicBezTo>
                  <a:cubicBezTo>
                    <a:pt x="20" y="1"/>
                    <a:pt x="23" y="0"/>
                    <a:pt x="24" y="1"/>
                  </a:cubicBezTo>
                  <a:cubicBezTo>
                    <a:pt x="14" y="9"/>
                    <a:pt x="10" y="18"/>
                    <a:pt x="7" y="27"/>
                  </a:cubicBezTo>
                  <a:cubicBezTo>
                    <a:pt x="0" y="19"/>
                    <a:pt x="1" y="11"/>
                    <a:pt x="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73" name="Freeform 998">
              <a:extLst>
                <a:ext uri="{FF2B5EF4-FFF2-40B4-BE49-F238E27FC236}">
                  <a16:creationId xmlns="" xmlns:a16="http://schemas.microsoft.com/office/drawing/2014/main" id="{327FF385-B5EE-4431-B856-6210B2DD04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2" y="368"/>
              <a:ext cx="10" cy="24"/>
            </a:xfrm>
            <a:custGeom>
              <a:avLst/>
              <a:gdLst>
                <a:gd name="T0" fmla="*/ 12 w 22"/>
                <a:gd name="T1" fmla="*/ 0 h 53"/>
                <a:gd name="T2" fmla="*/ 12 w 22"/>
                <a:gd name="T3" fmla="*/ 0 h 53"/>
                <a:gd name="T4" fmla="*/ 12 w 22"/>
                <a:gd name="T5" fmla="*/ 7 h 53"/>
                <a:gd name="T6" fmla="*/ 18 w 22"/>
                <a:gd name="T7" fmla="*/ 34 h 53"/>
                <a:gd name="T8" fmla="*/ 19 w 22"/>
                <a:gd name="T9" fmla="*/ 30 h 53"/>
                <a:gd name="T10" fmla="*/ 21 w 22"/>
                <a:gd name="T11" fmla="*/ 41 h 53"/>
                <a:gd name="T12" fmla="*/ 11 w 22"/>
                <a:gd name="T13" fmla="*/ 53 h 53"/>
                <a:gd name="T14" fmla="*/ 10 w 22"/>
                <a:gd name="T15" fmla="*/ 32 h 53"/>
                <a:gd name="T16" fmla="*/ 12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2" y="0"/>
                  </a:moveTo>
                  <a:lnTo>
                    <a:pt x="12" y="0"/>
                  </a:lnTo>
                  <a:cubicBezTo>
                    <a:pt x="12" y="0"/>
                    <a:pt x="11" y="4"/>
                    <a:pt x="12" y="7"/>
                  </a:cubicBezTo>
                  <a:cubicBezTo>
                    <a:pt x="9" y="15"/>
                    <a:pt x="8" y="26"/>
                    <a:pt x="18" y="34"/>
                  </a:cubicBezTo>
                  <a:cubicBezTo>
                    <a:pt x="18" y="32"/>
                    <a:pt x="18" y="31"/>
                    <a:pt x="19" y="30"/>
                  </a:cubicBezTo>
                  <a:cubicBezTo>
                    <a:pt x="21" y="32"/>
                    <a:pt x="22" y="38"/>
                    <a:pt x="21" y="41"/>
                  </a:cubicBezTo>
                  <a:cubicBezTo>
                    <a:pt x="20" y="47"/>
                    <a:pt x="16" y="51"/>
                    <a:pt x="11" y="53"/>
                  </a:cubicBezTo>
                  <a:cubicBezTo>
                    <a:pt x="15" y="45"/>
                    <a:pt x="10" y="33"/>
                    <a:pt x="10" y="32"/>
                  </a:cubicBezTo>
                  <a:cubicBezTo>
                    <a:pt x="5" y="21"/>
                    <a:pt x="0" y="9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74" name="Freeform 999">
              <a:extLst>
                <a:ext uri="{FF2B5EF4-FFF2-40B4-BE49-F238E27FC236}">
                  <a16:creationId xmlns="" xmlns:a16="http://schemas.microsoft.com/office/drawing/2014/main" id="{AA533DB6-4762-4B65-89E0-67E6834C6D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2" y="368"/>
              <a:ext cx="9" cy="19"/>
            </a:xfrm>
            <a:custGeom>
              <a:avLst/>
              <a:gdLst>
                <a:gd name="T0" fmla="*/ 20 w 20"/>
                <a:gd name="T1" fmla="*/ 32 h 42"/>
                <a:gd name="T2" fmla="*/ 20 w 20"/>
                <a:gd name="T3" fmla="*/ 32 h 42"/>
                <a:gd name="T4" fmla="*/ 20 w 20"/>
                <a:gd name="T5" fmla="*/ 42 h 42"/>
                <a:gd name="T6" fmla="*/ 0 w 20"/>
                <a:gd name="T7" fmla="*/ 0 h 42"/>
                <a:gd name="T8" fmla="*/ 2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20" y="32"/>
                  </a:moveTo>
                  <a:lnTo>
                    <a:pt x="20" y="32"/>
                  </a:lnTo>
                  <a:lnTo>
                    <a:pt x="20" y="42"/>
                  </a:lnTo>
                  <a:cubicBezTo>
                    <a:pt x="11" y="31"/>
                    <a:pt x="2" y="17"/>
                    <a:pt x="0" y="0"/>
                  </a:cubicBezTo>
                  <a:cubicBezTo>
                    <a:pt x="13" y="3"/>
                    <a:pt x="18" y="14"/>
                    <a:pt x="2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75" name="Freeform 1000">
              <a:extLst>
                <a:ext uri="{FF2B5EF4-FFF2-40B4-BE49-F238E27FC236}">
                  <a16:creationId xmlns="" xmlns:a16="http://schemas.microsoft.com/office/drawing/2014/main" id="{BA2C46E7-6A1B-4D93-9BEA-20B77FA7B8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" y="368"/>
              <a:ext cx="8" cy="5"/>
            </a:xfrm>
            <a:custGeom>
              <a:avLst/>
              <a:gdLst>
                <a:gd name="T0" fmla="*/ 8 w 17"/>
                <a:gd name="T1" fmla="*/ 4 h 11"/>
                <a:gd name="T2" fmla="*/ 8 w 17"/>
                <a:gd name="T3" fmla="*/ 4 h 11"/>
                <a:gd name="T4" fmla="*/ 17 w 17"/>
                <a:gd name="T5" fmla="*/ 0 h 11"/>
                <a:gd name="T6" fmla="*/ 12 w 17"/>
                <a:gd name="T7" fmla="*/ 5 h 11"/>
                <a:gd name="T8" fmla="*/ 0 w 17"/>
                <a:gd name="T9" fmla="*/ 11 h 11"/>
                <a:gd name="T10" fmla="*/ 8 w 17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1">
                  <a:moveTo>
                    <a:pt x="8" y="4"/>
                  </a:moveTo>
                  <a:lnTo>
                    <a:pt x="8" y="4"/>
                  </a:lnTo>
                  <a:cubicBezTo>
                    <a:pt x="10" y="3"/>
                    <a:pt x="13" y="2"/>
                    <a:pt x="17" y="0"/>
                  </a:cubicBezTo>
                  <a:cubicBezTo>
                    <a:pt x="15" y="2"/>
                    <a:pt x="13" y="4"/>
                    <a:pt x="12" y="5"/>
                  </a:cubicBezTo>
                  <a:cubicBezTo>
                    <a:pt x="8" y="6"/>
                    <a:pt x="3" y="9"/>
                    <a:pt x="0" y="11"/>
                  </a:cubicBezTo>
                  <a:cubicBezTo>
                    <a:pt x="0" y="10"/>
                    <a:pt x="6" y="5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76" name="Freeform 1001">
              <a:extLst>
                <a:ext uri="{FF2B5EF4-FFF2-40B4-BE49-F238E27FC236}">
                  <a16:creationId xmlns="" xmlns:a16="http://schemas.microsoft.com/office/drawing/2014/main" id="{8F1DB347-0834-40C6-963B-3E2867F5D9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" y="368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1 w 2"/>
                <a:gd name="T5" fmla="*/ 0 h 5"/>
                <a:gd name="T6" fmla="*/ 2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77" name="Freeform 1002">
              <a:extLst>
                <a:ext uri="{FF2B5EF4-FFF2-40B4-BE49-F238E27FC236}">
                  <a16:creationId xmlns="" xmlns:a16="http://schemas.microsoft.com/office/drawing/2014/main" id="{AC834EF6-D0FA-4CAF-94C2-1DF7E034AF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5" y="367"/>
              <a:ext cx="7" cy="11"/>
            </a:xfrm>
            <a:custGeom>
              <a:avLst/>
              <a:gdLst>
                <a:gd name="T0" fmla="*/ 0 w 16"/>
                <a:gd name="T1" fmla="*/ 1 h 23"/>
                <a:gd name="T2" fmla="*/ 0 w 16"/>
                <a:gd name="T3" fmla="*/ 1 h 23"/>
                <a:gd name="T4" fmla="*/ 4 w 16"/>
                <a:gd name="T5" fmla="*/ 1 h 23"/>
                <a:gd name="T6" fmla="*/ 10 w 16"/>
                <a:gd name="T7" fmla="*/ 12 h 23"/>
                <a:gd name="T8" fmla="*/ 9 w 16"/>
                <a:gd name="T9" fmla="*/ 1 h 23"/>
                <a:gd name="T10" fmla="*/ 14 w 16"/>
                <a:gd name="T11" fmla="*/ 1 h 23"/>
                <a:gd name="T12" fmla="*/ 16 w 16"/>
                <a:gd name="T13" fmla="*/ 23 h 23"/>
                <a:gd name="T14" fmla="*/ 8 w 16"/>
                <a:gd name="T15" fmla="*/ 15 h 23"/>
                <a:gd name="T16" fmla="*/ 0 w 16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3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ubicBezTo>
                    <a:pt x="5" y="3"/>
                    <a:pt x="6" y="6"/>
                    <a:pt x="10" y="12"/>
                  </a:cubicBezTo>
                  <a:cubicBezTo>
                    <a:pt x="10" y="6"/>
                    <a:pt x="9" y="1"/>
                    <a:pt x="9" y="1"/>
                  </a:cubicBezTo>
                  <a:cubicBezTo>
                    <a:pt x="9" y="1"/>
                    <a:pt x="13" y="0"/>
                    <a:pt x="14" y="1"/>
                  </a:cubicBezTo>
                  <a:cubicBezTo>
                    <a:pt x="13" y="10"/>
                    <a:pt x="15" y="16"/>
                    <a:pt x="16" y="23"/>
                  </a:cubicBezTo>
                  <a:cubicBezTo>
                    <a:pt x="13" y="22"/>
                    <a:pt x="8" y="16"/>
                    <a:pt x="8" y="15"/>
                  </a:cubicBezTo>
                  <a:cubicBezTo>
                    <a:pt x="5" y="11"/>
                    <a:pt x="2" y="5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78" name="Freeform 1003">
              <a:extLst>
                <a:ext uri="{FF2B5EF4-FFF2-40B4-BE49-F238E27FC236}">
                  <a16:creationId xmlns="" xmlns:a16="http://schemas.microsoft.com/office/drawing/2014/main" id="{23FB154E-FF2C-40EF-B07C-C9FBCEDE47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8" y="367"/>
              <a:ext cx="9" cy="12"/>
            </a:xfrm>
            <a:custGeom>
              <a:avLst/>
              <a:gdLst>
                <a:gd name="T0" fmla="*/ 0 w 21"/>
                <a:gd name="T1" fmla="*/ 0 h 27"/>
                <a:gd name="T2" fmla="*/ 0 w 21"/>
                <a:gd name="T3" fmla="*/ 0 h 27"/>
                <a:gd name="T4" fmla="*/ 4 w 21"/>
                <a:gd name="T5" fmla="*/ 1 h 27"/>
                <a:gd name="T6" fmla="*/ 12 w 21"/>
                <a:gd name="T7" fmla="*/ 12 h 27"/>
                <a:gd name="T8" fmla="*/ 8 w 21"/>
                <a:gd name="T9" fmla="*/ 1 h 27"/>
                <a:gd name="T10" fmla="*/ 12 w 21"/>
                <a:gd name="T11" fmla="*/ 1 h 27"/>
                <a:gd name="T12" fmla="*/ 21 w 21"/>
                <a:gd name="T13" fmla="*/ 27 h 27"/>
                <a:gd name="T14" fmla="*/ 0 w 21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7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1"/>
                    <a:pt x="4" y="1"/>
                  </a:cubicBezTo>
                  <a:cubicBezTo>
                    <a:pt x="5" y="2"/>
                    <a:pt x="11" y="11"/>
                    <a:pt x="12" y="12"/>
                  </a:cubicBezTo>
                  <a:cubicBezTo>
                    <a:pt x="11" y="7"/>
                    <a:pt x="9" y="3"/>
                    <a:pt x="8" y="1"/>
                  </a:cubicBezTo>
                  <a:lnTo>
                    <a:pt x="12" y="1"/>
                  </a:lnTo>
                  <a:cubicBezTo>
                    <a:pt x="13" y="2"/>
                    <a:pt x="21" y="27"/>
                    <a:pt x="21" y="27"/>
                  </a:cubicBezTo>
                  <a:cubicBezTo>
                    <a:pt x="18" y="24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79" name="Freeform 1004">
              <a:extLst>
                <a:ext uri="{FF2B5EF4-FFF2-40B4-BE49-F238E27FC236}">
                  <a16:creationId xmlns="" xmlns:a16="http://schemas.microsoft.com/office/drawing/2014/main" id="{840B2952-4C6A-4CA6-9B3B-0F0CA55C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3" y="367"/>
              <a:ext cx="4" cy="1"/>
            </a:xfrm>
            <a:custGeom>
              <a:avLst/>
              <a:gdLst>
                <a:gd name="T0" fmla="*/ 7 w 10"/>
                <a:gd name="T1" fmla="*/ 0 h 3"/>
                <a:gd name="T2" fmla="*/ 7 w 10"/>
                <a:gd name="T3" fmla="*/ 0 h 3"/>
                <a:gd name="T4" fmla="*/ 9 w 10"/>
                <a:gd name="T5" fmla="*/ 0 h 3"/>
                <a:gd name="T6" fmla="*/ 10 w 10"/>
                <a:gd name="T7" fmla="*/ 1 h 3"/>
                <a:gd name="T8" fmla="*/ 0 w 10"/>
                <a:gd name="T9" fmla="*/ 3 h 3"/>
                <a:gd name="T10" fmla="*/ 7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7" y="0"/>
                  </a:moveTo>
                  <a:lnTo>
                    <a:pt x="7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80" name="Freeform 1005">
              <a:extLst>
                <a:ext uri="{FF2B5EF4-FFF2-40B4-BE49-F238E27FC236}">
                  <a16:creationId xmlns="" xmlns:a16="http://schemas.microsoft.com/office/drawing/2014/main" id="{59CD051F-3DE1-4EA0-8848-D19FE12606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2" y="365"/>
              <a:ext cx="18" cy="11"/>
            </a:xfrm>
            <a:custGeom>
              <a:avLst/>
              <a:gdLst>
                <a:gd name="T0" fmla="*/ 22 w 41"/>
                <a:gd name="T1" fmla="*/ 0 h 24"/>
                <a:gd name="T2" fmla="*/ 22 w 41"/>
                <a:gd name="T3" fmla="*/ 0 h 24"/>
                <a:gd name="T4" fmla="*/ 30 w 41"/>
                <a:gd name="T5" fmla="*/ 4 h 24"/>
                <a:gd name="T6" fmla="*/ 17 w 41"/>
                <a:gd name="T7" fmla="*/ 10 h 24"/>
                <a:gd name="T8" fmla="*/ 35 w 41"/>
                <a:gd name="T9" fmla="*/ 7 h 24"/>
                <a:gd name="T10" fmla="*/ 41 w 41"/>
                <a:gd name="T11" fmla="*/ 17 h 24"/>
                <a:gd name="T12" fmla="*/ 0 w 41"/>
                <a:gd name="T13" fmla="*/ 24 h 24"/>
                <a:gd name="T14" fmla="*/ 22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22" y="0"/>
                  </a:moveTo>
                  <a:lnTo>
                    <a:pt x="22" y="0"/>
                  </a:lnTo>
                  <a:cubicBezTo>
                    <a:pt x="24" y="1"/>
                    <a:pt x="27" y="3"/>
                    <a:pt x="30" y="4"/>
                  </a:cubicBezTo>
                  <a:cubicBezTo>
                    <a:pt x="27" y="5"/>
                    <a:pt x="20" y="7"/>
                    <a:pt x="17" y="10"/>
                  </a:cubicBezTo>
                  <a:cubicBezTo>
                    <a:pt x="19" y="10"/>
                    <a:pt x="30" y="7"/>
                    <a:pt x="35" y="7"/>
                  </a:cubicBezTo>
                  <a:cubicBezTo>
                    <a:pt x="37" y="10"/>
                    <a:pt x="41" y="16"/>
                    <a:pt x="41" y="17"/>
                  </a:cubicBezTo>
                  <a:cubicBezTo>
                    <a:pt x="30" y="10"/>
                    <a:pt x="13" y="12"/>
                    <a:pt x="0" y="24"/>
                  </a:cubicBezTo>
                  <a:cubicBezTo>
                    <a:pt x="4" y="15"/>
                    <a:pt x="19" y="1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81" name="Freeform 1006">
              <a:extLst>
                <a:ext uri="{FF2B5EF4-FFF2-40B4-BE49-F238E27FC236}">
                  <a16:creationId xmlns="" xmlns:a16="http://schemas.microsoft.com/office/drawing/2014/main" id="{6FD28742-299E-438F-A6D4-5E2615A78D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7" y="362"/>
              <a:ext cx="7" cy="2"/>
            </a:xfrm>
            <a:custGeom>
              <a:avLst/>
              <a:gdLst>
                <a:gd name="T0" fmla="*/ 15 w 15"/>
                <a:gd name="T1" fmla="*/ 0 h 5"/>
                <a:gd name="T2" fmla="*/ 15 w 15"/>
                <a:gd name="T3" fmla="*/ 0 h 5"/>
                <a:gd name="T4" fmla="*/ 9 w 15"/>
                <a:gd name="T5" fmla="*/ 4 h 5"/>
                <a:gd name="T6" fmla="*/ 0 w 15"/>
                <a:gd name="T7" fmla="*/ 5 h 5"/>
                <a:gd name="T8" fmla="*/ 7 w 15"/>
                <a:gd name="T9" fmla="*/ 2 h 5"/>
                <a:gd name="T10" fmla="*/ 15 w 1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5">
                  <a:moveTo>
                    <a:pt x="15" y="0"/>
                  </a:moveTo>
                  <a:lnTo>
                    <a:pt x="15" y="0"/>
                  </a:lnTo>
                  <a:cubicBezTo>
                    <a:pt x="13" y="1"/>
                    <a:pt x="11" y="3"/>
                    <a:pt x="9" y="4"/>
                  </a:cubicBezTo>
                  <a:cubicBezTo>
                    <a:pt x="7" y="4"/>
                    <a:pt x="5" y="5"/>
                    <a:pt x="0" y="5"/>
                  </a:cubicBezTo>
                  <a:cubicBezTo>
                    <a:pt x="1" y="5"/>
                    <a:pt x="6" y="2"/>
                    <a:pt x="7" y="2"/>
                  </a:cubicBezTo>
                  <a:cubicBezTo>
                    <a:pt x="10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82" name="Freeform 1007">
              <a:extLst>
                <a:ext uri="{FF2B5EF4-FFF2-40B4-BE49-F238E27FC236}">
                  <a16:creationId xmlns="" xmlns:a16="http://schemas.microsoft.com/office/drawing/2014/main" id="{AB5738D4-291E-488B-919F-9A3A7FEB77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8" y="362"/>
              <a:ext cx="12" cy="8"/>
            </a:xfrm>
            <a:custGeom>
              <a:avLst/>
              <a:gdLst>
                <a:gd name="T0" fmla="*/ 13 w 28"/>
                <a:gd name="T1" fmla="*/ 0 h 18"/>
                <a:gd name="T2" fmla="*/ 13 w 28"/>
                <a:gd name="T3" fmla="*/ 0 h 18"/>
                <a:gd name="T4" fmla="*/ 24 w 28"/>
                <a:gd name="T5" fmla="*/ 2 h 18"/>
                <a:gd name="T6" fmla="*/ 10 w 28"/>
                <a:gd name="T7" fmla="*/ 9 h 18"/>
                <a:gd name="T8" fmla="*/ 28 w 28"/>
                <a:gd name="T9" fmla="*/ 5 h 18"/>
                <a:gd name="T10" fmla="*/ 21 w 28"/>
                <a:gd name="T11" fmla="*/ 11 h 18"/>
                <a:gd name="T12" fmla="*/ 0 w 28"/>
                <a:gd name="T13" fmla="*/ 18 h 18"/>
                <a:gd name="T14" fmla="*/ 13 w 28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8">
                  <a:moveTo>
                    <a:pt x="13" y="0"/>
                  </a:moveTo>
                  <a:lnTo>
                    <a:pt x="13" y="0"/>
                  </a:lnTo>
                  <a:cubicBezTo>
                    <a:pt x="17" y="1"/>
                    <a:pt x="20" y="2"/>
                    <a:pt x="24" y="2"/>
                  </a:cubicBezTo>
                  <a:cubicBezTo>
                    <a:pt x="19" y="4"/>
                    <a:pt x="15" y="5"/>
                    <a:pt x="10" y="9"/>
                  </a:cubicBezTo>
                  <a:cubicBezTo>
                    <a:pt x="17" y="6"/>
                    <a:pt x="23" y="6"/>
                    <a:pt x="28" y="5"/>
                  </a:cubicBezTo>
                  <a:cubicBezTo>
                    <a:pt x="26" y="7"/>
                    <a:pt x="22" y="10"/>
                    <a:pt x="21" y="11"/>
                  </a:cubicBezTo>
                  <a:cubicBezTo>
                    <a:pt x="14" y="15"/>
                    <a:pt x="6" y="17"/>
                    <a:pt x="0" y="18"/>
                  </a:cubicBezTo>
                  <a:cubicBezTo>
                    <a:pt x="0" y="10"/>
                    <a:pt x="4" y="3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83" name="Freeform 1008">
              <a:extLst>
                <a:ext uri="{FF2B5EF4-FFF2-40B4-BE49-F238E27FC236}">
                  <a16:creationId xmlns="" xmlns:a16="http://schemas.microsoft.com/office/drawing/2014/main" id="{E5A71B9F-D08B-4EA3-AEF0-44B0F6CB76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7" y="360"/>
              <a:ext cx="16" cy="27"/>
            </a:xfrm>
            <a:custGeom>
              <a:avLst/>
              <a:gdLst>
                <a:gd name="T0" fmla="*/ 33 w 36"/>
                <a:gd name="T1" fmla="*/ 0 h 59"/>
                <a:gd name="T2" fmla="*/ 33 w 36"/>
                <a:gd name="T3" fmla="*/ 0 h 59"/>
                <a:gd name="T4" fmla="*/ 36 w 36"/>
                <a:gd name="T5" fmla="*/ 3 h 59"/>
                <a:gd name="T6" fmla="*/ 24 w 36"/>
                <a:gd name="T7" fmla="*/ 14 h 59"/>
                <a:gd name="T8" fmla="*/ 16 w 36"/>
                <a:gd name="T9" fmla="*/ 25 h 59"/>
                <a:gd name="T10" fmla="*/ 18 w 36"/>
                <a:gd name="T11" fmla="*/ 43 h 59"/>
                <a:gd name="T12" fmla="*/ 7 w 36"/>
                <a:gd name="T13" fmla="*/ 55 h 59"/>
                <a:gd name="T14" fmla="*/ 19 w 36"/>
                <a:gd name="T15" fmla="*/ 46 h 59"/>
                <a:gd name="T16" fmla="*/ 13 w 36"/>
                <a:gd name="T17" fmla="*/ 58 h 59"/>
                <a:gd name="T18" fmla="*/ 0 w 36"/>
                <a:gd name="T19" fmla="*/ 55 h 59"/>
                <a:gd name="T20" fmla="*/ 10 w 36"/>
                <a:gd name="T21" fmla="*/ 15 h 59"/>
                <a:gd name="T22" fmla="*/ 3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3" y="0"/>
                  </a:moveTo>
                  <a:lnTo>
                    <a:pt x="33" y="0"/>
                  </a:lnTo>
                  <a:cubicBezTo>
                    <a:pt x="34" y="1"/>
                    <a:pt x="35" y="2"/>
                    <a:pt x="36" y="3"/>
                  </a:cubicBezTo>
                  <a:cubicBezTo>
                    <a:pt x="30" y="5"/>
                    <a:pt x="25" y="12"/>
                    <a:pt x="24" y="14"/>
                  </a:cubicBezTo>
                  <a:cubicBezTo>
                    <a:pt x="22" y="15"/>
                    <a:pt x="17" y="19"/>
                    <a:pt x="16" y="25"/>
                  </a:cubicBezTo>
                  <a:cubicBezTo>
                    <a:pt x="14" y="31"/>
                    <a:pt x="15" y="36"/>
                    <a:pt x="18" y="43"/>
                  </a:cubicBezTo>
                  <a:cubicBezTo>
                    <a:pt x="17" y="49"/>
                    <a:pt x="14" y="55"/>
                    <a:pt x="7" y="55"/>
                  </a:cubicBezTo>
                  <a:cubicBezTo>
                    <a:pt x="14" y="56"/>
                    <a:pt x="17" y="52"/>
                    <a:pt x="19" y="46"/>
                  </a:cubicBezTo>
                  <a:cubicBezTo>
                    <a:pt x="21" y="51"/>
                    <a:pt x="18" y="56"/>
                    <a:pt x="13" y="58"/>
                  </a:cubicBezTo>
                  <a:cubicBezTo>
                    <a:pt x="9" y="59"/>
                    <a:pt x="3" y="59"/>
                    <a:pt x="0" y="55"/>
                  </a:cubicBezTo>
                  <a:cubicBezTo>
                    <a:pt x="19" y="52"/>
                    <a:pt x="2" y="29"/>
                    <a:pt x="10" y="15"/>
                  </a:cubicBezTo>
                  <a:cubicBezTo>
                    <a:pt x="13" y="9"/>
                    <a:pt x="20" y="2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84" name="Freeform 1009">
              <a:extLst>
                <a:ext uri="{FF2B5EF4-FFF2-40B4-BE49-F238E27FC236}">
                  <a16:creationId xmlns="" xmlns:a16="http://schemas.microsoft.com/office/drawing/2014/main" id="{10C81B5A-9EF6-401B-9F1D-CB0131D5DC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6" y="360"/>
              <a:ext cx="15" cy="9"/>
            </a:xfrm>
            <a:custGeom>
              <a:avLst/>
              <a:gdLst>
                <a:gd name="T0" fmla="*/ 26 w 33"/>
                <a:gd name="T1" fmla="*/ 0 h 20"/>
                <a:gd name="T2" fmla="*/ 26 w 33"/>
                <a:gd name="T3" fmla="*/ 0 h 20"/>
                <a:gd name="T4" fmla="*/ 28 w 33"/>
                <a:gd name="T5" fmla="*/ 4 h 20"/>
                <a:gd name="T6" fmla="*/ 15 w 33"/>
                <a:gd name="T7" fmla="*/ 13 h 20"/>
                <a:gd name="T8" fmla="*/ 30 w 33"/>
                <a:gd name="T9" fmla="*/ 7 h 20"/>
                <a:gd name="T10" fmla="*/ 33 w 33"/>
                <a:gd name="T11" fmla="*/ 10 h 20"/>
                <a:gd name="T12" fmla="*/ 0 w 33"/>
                <a:gd name="T13" fmla="*/ 20 h 20"/>
                <a:gd name="T14" fmla="*/ 26 w 33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0">
                  <a:moveTo>
                    <a:pt x="26" y="0"/>
                  </a:moveTo>
                  <a:lnTo>
                    <a:pt x="26" y="0"/>
                  </a:lnTo>
                  <a:cubicBezTo>
                    <a:pt x="27" y="1"/>
                    <a:pt x="27" y="2"/>
                    <a:pt x="28" y="4"/>
                  </a:cubicBezTo>
                  <a:cubicBezTo>
                    <a:pt x="24" y="6"/>
                    <a:pt x="19" y="10"/>
                    <a:pt x="15" y="13"/>
                  </a:cubicBezTo>
                  <a:cubicBezTo>
                    <a:pt x="20" y="11"/>
                    <a:pt x="26" y="8"/>
                    <a:pt x="30" y="7"/>
                  </a:cubicBezTo>
                  <a:cubicBezTo>
                    <a:pt x="31" y="8"/>
                    <a:pt x="32" y="9"/>
                    <a:pt x="33" y="10"/>
                  </a:cubicBezTo>
                  <a:cubicBezTo>
                    <a:pt x="20" y="19"/>
                    <a:pt x="6" y="20"/>
                    <a:pt x="0" y="20"/>
                  </a:cubicBezTo>
                  <a:cubicBezTo>
                    <a:pt x="5" y="11"/>
                    <a:pt x="20" y="3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85" name="Freeform 1010">
              <a:extLst>
                <a:ext uri="{FF2B5EF4-FFF2-40B4-BE49-F238E27FC236}">
                  <a16:creationId xmlns="" xmlns:a16="http://schemas.microsoft.com/office/drawing/2014/main" id="{97C14A5C-1906-430E-902F-D8D7AE5701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2" y="348"/>
              <a:ext cx="16" cy="16"/>
            </a:xfrm>
            <a:custGeom>
              <a:avLst/>
              <a:gdLst>
                <a:gd name="T0" fmla="*/ 33 w 35"/>
                <a:gd name="T1" fmla="*/ 0 h 35"/>
                <a:gd name="T2" fmla="*/ 33 w 35"/>
                <a:gd name="T3" fmla="*/ 0 h 35"/>
                <a:gd name="T4" fmla="*/ 33 w 35"/>
                <a:gd name="T5" fmla="*/ 7 h 35"/>
                <a:gd name="T6" fmla="*/ 25 w 35"/>
                <a:gd name="T7" fmla="*/ 19 h 35"/>
                <a:gd name="T8" fmla="*/ 33 w 35"/>
                <a:gd name="T9" fmla="*/ 11 h 35"/>
                <a:gd name="T10" fmla="*/ 35 w 35"/>
                <a:gd name="T11" fmla="*/ 25 h 35"/>
                <a:gd name="T12" fmla="*/ 27 w 35"/>
                <a:gd name="T13" fmla="*/ 29 h 35"/>
                <a:gd name="T14" fmla="*/ 0 w 35"/>
                <a:gd name="T15" fmla="*/ 23 h 35"/>
                <a:gd name="T16" fmla="*/ 26 w 35"/>
                <a:gd name="T17" fmla="*/ 26 h 35"/>
                <a:gd name="T18" fmla="*/ 4 w 35"/>
                <a:gd name="T19" fmla="*/ 24 h 35"/>
                <a:gd name="T20" fmla="*/ 26 w 35"/>
                <a:gd name="T21" fmla="*/ 8 h 35"/>
                <a:gd name="T22" fmla="*/ 33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3" y="0"/>
                  </a:moveTo>
                  <a:lnTo>
                    <a:pt x="33" y="0"/>
                  </a:lnTo>
                  <a:lnTo>
                    <a:pt x="33" y="7"/>
                  </a:lnTo>
                  <a:cubicBezTo>
                    <a:pt x="32" y="12"/>
                    <a:pt x="27" y="17"/>
                    <a:pt x="25" y="19"/>
                  </a:cubicBezTo>
                  <a:cubicBezTo>
                    <a:pt x="28" y="18"/>
                    <a:pt x="32" y="13"/>
                    <a:pt x="33" y="11"/>
                  </a:cubicBezTo>
                  <a:cubicBezTo>
                    <a:pt x="33" y="18"/>
                    <a:pt x="34" y="21"/>
                    <a:pt x="35" y="25"/>
                  </a:cubicBezTo>
                  <a:cubicBezTo>
                    <a:pt x="34" y="26"/>
                    <a:pt x="30" y="28"/>
                    <a:pt x="27" y="29"/>
                  </a:cubicBezTo>
                  <a:cubicBezTo>
                    <a:pt x="15" y="35"/>
                    <a:pt x="3" y="30"/>
                    <a:pt x="0" y="23"/>
                  </a:cubicBezTo>
                  <a:cubicBezTo>
                    <a:pt x="4" y="27"/>
                    <a:pt x="16" y="32"/>
                    <a:pt x="26" y="26"/>
                  </a:cubicBezTo>
                  <a:cubicBezTo>
                    <a:pt x="18" y="29"/>
                    <a:pt x="9" y="28"/>
                    <a:pt x="4" y="24"/>
                  </a:cubicBezTo>
                  <a:cubicBezTo>
                    <a:pt x="11" y="24"/>
                    <a:pt x="23" y="21"/>
                    <a:pt x="26" y="8"/>
                  </a:cubicBezTo>
                  <a:cubicBezTo>
                    <a:pt x="29" y="6"/>
                    <a:pt x="32" y="3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86" name="Freeform 1011">
              <a:extLst>
                <a:ext uri="{FF2B5EF4-FFF2-40B4-BE49-F238E27FC236}">
                  <a16:creationId xmlns="" xmlns:a16="http://schemas.microsoft.com/office/drawing/2014/main" id="{E4F7AAF3-D0EE-4AE8-9371-AD4361390A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1" y="332"/>
              <a:ext cx="6" cy="19"/>
            </a:xfrm>
            <a:custGeom>
              <a:avLst/>
              <a:gdLst>
                <a:gd name="T0" fmla="*/ 13 w 13"/>
                <a:gd name="T1" fmla="*/ 0 h 41"/>
                <a:gd name="T2" fmla="*/ 13 w 13"/>
                <a:gd name="T3" fmla="*/ 0 h 41"/>
                <a:gd name="T4" fmla="*/ 13 w 13"/>
                <a:gd name="T5" fmla="*/ 30 h 41"/>
                <a:gd name="T6" fmla="*/ 2 w 13"/>
                <a:gd name="T7" fmla="*/ 41 h 41"/>
                <a:gd name="T8" fmla="*/ 0 w 13"/>
                <a:gd name="T9" fmla="*/ 1 h 41"/>
                <a:gd name="T10" fmla="*/ 7 w 13"/>
                <a:gd name="T11" fmla="*/ 5 h 41"/>
                <a:gd name="T12" fmla="*/ 9 w 13"/>
                <a:gd name="T13" fmla="*/ 25 h 41"/>
                <a:gd name="T14" fmla="*/ 10 w 13"/>
                <a:gd name="T15" fmla="*/ 5 h 41"/>
                <a:gd name="T16" fmla="*/ 13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13" y="0"/>
                  </a:moveTo>
                  <a:lnTo>
                    <a:pt x="13" y="0"/>
                  </a:lnTo>
                  <a:lnTo>
                    <a:pt x="13" y="30"/>
                  </a:lnTo>
                  <a:cubicBezTo>
                    <a:pt x="12" y="34"/>
                    <a:pt x="7" y="40"/>
                    <a:pt x="2" y="41"/>
                  </a:cubicBezTo>
                  <a:cubicBezTo>
                    <a:pt x="7" y="30"/>
                    <a:pt x="8" y="15"/>
                    <a:pt x="0" y="1"/>
                  </a:cubicBezTo>
                  <a:cubicBezTo>
                    <a:pt x="2" y="2"/>
                    <a:pt x="6" y="4"/>
                    <a:pt x="7" y="5"/>
                  </a:cubicBezTo>
                  <a:cubicBezTo>
                    <a:pt x="8" y="8"/>
                    <a:pt x="9" y="18"/>
                    <a:pt x="9" y="25"/>
                  </a:cubicBezTo>
                  <a:cubicBezTo>
                    <a:pt x="11" y="18"/>
                    <a:pt x="10" y="7"/>
                    <a:pt x="10" y="5"/>
                  </a:cubicBezTo>
                  <a:cubicBezTo>
                    <a:pt x="10" y="3"/>
                    <a:pt x="11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87" name="Freeform 1012">
              <a:extLst>
                <a:ext uri="{FF2B5EF4-FFF2-40B4-BE49-F238E27FC236}">
                  <a16:creationId xmlns="" xmlns:a16="http://schemas.microsoft.com/office/drawing/2014/main" id="{D528004C-B8AC-4ED7-9281-0387D120EB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8" y="331"/>
              <a:ext cx="12" cy="20"/>
            </a:xfrm>
            <a:custGeom>
              <a:avLst/>
              <a:gdLst>
                <a:gd name="T0" fmla="*/ 15 w 27"/>
                <a:gd name="T1" fmla="*/ 1 h 44"/>
                <a:gd name="T2" fmla="*/ 15 w 27"/>
                <a:gd name="T3" fmla="*/ 1 h 44"/>
                <a:gd name="T4" fmla="*/ 14 w 27"/>
                <a:gd name="T5" fmla="*/ 28 h 44"/>
                <a:gd name="T6" fmla="*/ 21 w 27"/>
                <a:gd name="T7" fmla="*/ 0 h 44"/>
                <a:gd name="T8" fmla="*/ 27 w 27"/>
                <a:gd name="T9" fmla="*/ 5 h 44"/>
                <a:gd name="T10" fmla="*/ 26 w 27"/>
                <a:gd name="T11" fmla="*/ 32 h 44"/>
                <a:gd name="T12" fmla="*/ 13 w 27"/>
                <a:gd name="T13" fmla="*/ 44 h 44"/>
                <a:gd name="T14" fmla="*/ 1 w 27"/>
                <a:gd name="T15" fmla="*/ 33 h 44"/>
                <a:gd name="T16" fmla="*/ 6 w 27"/>
                <a:gd name="T17" fmla="*/ 4 h 44"/>
                <a:gd name="T18" fmla="*/ 15 w 27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44">
                  <a:moveTo>
                    <a:pt x="15" y="1"/>
                  </a:moveTo>
                  <a:lnTo>
                    <a:pt x="15" y="1"/>
                  </a:lnTo>
                  <a:cubicBezTo>
                    <a:pt x="15" y="6"/>
                    <a:pt x="14" y="20"/>
                    <a:pt x="14" y="28"/>
                  </a:cubicBezTo>
                  <a:cubicBezTo>
                    <a:pt x="16" y="23"/>
                    <a:pt x="20" y="2"/>
                    <a:pt x="21" y="0"/>
                  </a:cubicBezTo>
                  <a:cubicBezTo>
                    <a:pt x="21" y="3"/>
                    <a:pt x="25" y="3"/>
                    <a:pt x="27" y="5"/>
                  </a:cubicBezTo>
                  <a:cubicBezTo>
                    <a:pt x="26" y="9"/>
                    <a:pt x="26" y="30"/>
                    <a:pt x="26" y="32"/>
                  </a:cubicBezTo>
                  <a:cubicBezTo>
                    <a:pt x="25" y="43"/>
                    <a:pt x="17" y="41"/>
                    <a:pt x="13" y="44"/>
                  </a:cubicBezTo>
                  <a:cubicBezTo>
                    <a:pt x="9" y="41"/>
                    <a:pt x="0" y="39"/>
                    <a:pt x="1" y="33"/>
                  </a:cubicBezTo>
                  <a:cubicBezTo>
                    <a:pt x="3" y="22"/>
                    <a:pt x="5" y="13"/>
                    <a:pt x="6" y="4"/>
                  </a:cubicBezTo>
                  <a:cubicBezTo>
                    <a:pt x="9" y="2"/>
                    <a:pt x="12" y="3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88" name="Freeform 1013">
              <a:extLst>
                <a:ext uri="{FF2B5EF4-FFF2-40B4-BE49-F238E27FC236}">
                  <a16:creationId xmlns="" xmlns:a16="http://schemas.microsoft.com/office/drawing/2014/main" id="{82664FD6-08BB-4BF8-8281-4F89A80F2A5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1" y="327"/>
              <a:ext cx="17" cy="26"/>
            </a:xfrm>
            <a:custGeom>
              <a:avLst/>
              <a:gdLst>
                <a:gd name="T0" fmla="*/ 28 w 38"/>
                <a:gd name="T1" fmla="*/ 0 h 57"/>
                <a:gd name="T2" fmla="*/ 28 w 38"/>
                <a:gd name="T3" fmla="*/ 0 h 57"/>
                <a:gd name="T4" fmla="*/ 18 w 38"/>
                <a:gd name="T5" fmla="*/ 36 h 57"/>
                <a:gd name="T6" fmla="*/ 34 w 38"/>
                <a:gd name="T7" fmla="*/ 1 h 57"/>
                <a:gd name="T8" fmla="*/ 38 w 38"/>
                <a:gd name="T9" fmla="*/ 8 h 57"/>
                <a:gd name="T10" fmla="*/ 25 w 38"/>
                <a:gd name="T11" fmla="*/ 50 h 57"/>
                <a:gd name="T12" fmla="*/ 11 w 38"/>
                <a:gd name="T13" fmla="*/ 57 h 57"/>
                <a:gd name="T14" fmla="*/ 2 w 38"/>
                <a:gd name="T15" fmla="*/ 43 h 57"/>
                <a:gd name="T16" fmla="*/ 21 w 38"/>
                <a:gd name="T17" fmla="*/ 1 h 57"/>
                <a:gd name="T18" fmla="*/ 28 w 38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57">
                  <a:moveTo>
                    <a:pt x="28" y="0"/>
                  </a:moveTo>
                  <a:lnTo>
                    <a:pt x="28" y="0"/>
                  </a:lnTo>
                  <a:cubicBezTo>
                    <a:pt x="26" y="8"/>
                    <a:pt x="19" y="32"/>
                    <a:pt x="18" y="36"/>
                  </a:cubicBezTo>
                  <a:cubicBezTo>
                    <a:pt x="23" y="29"/>
                    <a:pt x="31" y="8"/>
                    <a:pt x="34" y="1"/>
                  </a:cubicBezTo>
                  <a:cubicBezTo>
                    <a:pt x="35" y="4"/>
                    <a:pt x="37" y="6"/>
                    <a:pt x="38" y="8"/>
                  </a:cubicBezTo>
                  <a:cubicBezTo>
                    <a:pt x="35" y="19"/>
                    <a:pt x="27" y="46"/>
                    <a:pt x="25" y="50"/>
                  </a:cubicBezTo>
                  <a:cubicBezTo>
                    <a:pt x="23" y="56"/>
                    <a:pt x="14" y="54"/>
                    <a:pt x="11" y="57"/>
                  </a:cubicBezTo>
                  <a:cubicBezTo>
                    <a:pt x="8" y="54"/>
                    <a:pt x="0" y="50"/>
                    <a:pt x="2" y="43"/>
                  </a:cubicBezTo>
                  <a:cubicBezTo>
                    <a:pt x="5" y="34"/>
                    <a:pt x="17" y="9"/>
                    <a:pt x="21" y="1"/>
                  </a:cubicBezTo>
                  <a:cubicBezTo>
                    <a:pt x="23" y="1"/>
                    <a:pt x="26" y="1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89" name="Freeform 1014">
              <a:extLst>
                <a:ext uri="{FF2B5EF4-FFF2-40B4-BE49-F238E27FC236}">
                  <a16:creationId xmlns="" xmlns:a16="http://schemas.microsoft.com/office/drawing/2014/main" id="{67892CAA-1DAE-4850-AABC-DB87D9B68F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7" y="320"/>
              <a:ext cx="20" cy="29"/>
            </a:xfrm>
            <a:custGeom>
              <a:avLst/>
              <a:gdLst>
                <a:gd name="T0" fmla="*/ 32 w 46"/>
                <a:gd name="T1" fmla="*/ 2 h 63"/>
                <a:gd name="T2" fmla="*/ 32 w 46"/>
                <a:gd name="T3" fmla="*/ 2 h 63"/>
                <a:gd name="T4" fmla="*/ 44 w 46"/>
                <a:gd name="T5" fmla="*/ 0 h 63"/>
                <a:gd name="T6" fmla="*/ 19 w 46"/>
                <a:gd name="T7" fmla="*/ 40 h 63"/>
                <a:gd name="T8" fmla="*/ 44 w 46"/>
                <a:gd name="T9" fmla="*/ 8 h 63"/>
                <a:gd name="T10" fmla="*/ 46 w 46"/>
                <a:gd name="T11" fmla="*/ 15 h 63"/>
                <a:gd name="T12" fmla="*/ 21 w 46"/>
                <a:gd name="T13" fmla="*/ 59 h 63"/>
                <a:gd name="T14" fmla="*/ 6 w 46"/>
                <a:gd name="T15" fmla="*/ 62 h 63"/>
                <a:gd name="T16" fmla="*/ 1 w 46"/>
                <a:gd name="T17" fmla="*/ 48 h 63"/>
                <a:gd name="T18" fmla="*/ 32 w 46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63">
                  <a:moveTo>
                    <a:pt x="32" y="2"/>
                  </a:moveTo>
                  <a:lnTo>
                    <a:pt x="32" y="2"/>
                  </a:lnTo>
                  <a:cubicBezTo>
                    <a:pt x="35" y="2"/>
                    <a:pt x="40" y="2"/>
                    <a:pt x="44" y="0"/>
                  </a:cubicBezTo>
                  <a:cubicBezTo>
                    <a:pt x="43" y="1"/>
                    <a:pt x="23" y="31"/>
                    <a:pt x="19" y="40"/>
                  </a:cubicBezTo>
                  <a:cubicBezTo>
                    <a:pt x="24" y="36"/>
                    <a:pt x="39" y="14"/>
                    <a:pt x="44" y="8"/>
                  </a:cubicBezTo>
                  <a:cubicBezTo>
                    <a:pt x="45" y="10"/>
                    <a:pt x="46" y="12"/>
                    <a:pt x="46" y="15"/>
                  </a:cubicBezTo>
                  <a:cubicBezTo>
                    <a:pt x="43" y="21"/>
                    <a:pt x="24" y="57"/>
                    <a:pt x="21" y="59"/>
                  </a:cubicBezTo>
                  <a:cubicBezTo>
                    <a:pt x="17" y="63"/>
                    <a:pt x="11" y="60"/>
                    <a:pt x="6" y="62"/>
                  </a:cubicBezTo>
                  <a:cubicBezTo>
                    <a:pt x="4" y="58"/>
                    <a:pt x="0" y="55"/>
                    <a:pt x="1" y="48"/>
                  </a:cubicBezTo>
                  <a:cubicBezTo>
                    <a:pt x="2" y="42"/>
                    <a:pt x="29" y="7"/>
                    <a:pt x="3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90" name="Freeform 1015">
              <a:extLst>
                <a:ext uri="{FF2B5EF4-FFF2-40B4-BE49-F238E27FC236}">
                  <a16:creationId xmlns="" xmlns:a16="http://schemas.microsoft.com/office/drawing/2014/main" id="{91F52DD7-8A15-43FD-A7F2-14632E1057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8" y="314"/>
              <a:ext cx="10" cy="19"/>
            </a:xfrm>
            <a:custGeom>
              <a:avLst/>
              <a:gdLst>
                <a:gd name="T0" fmla="*/ 23 w 24"/>
                <a:gd name="T1" fmla="*/ 30 h 43"/>
                <a:gd name="T2" fmla="*/ 23 w 24"/>
                <a:gd name="T3" fmla="*/ 30 h 43"/>
                <a:gd name="T4" fmla="*/ 16 w 24"/>
                <a:gd name="T5" fmla="*/ 43 h 43"/>
                <a:gd name="T6" fmla="*/ 3 w 24"/>
                <a:gd name="T7" fmla="*/ 35 h 43"/>
                <a:gd name="T8" fmla="*/ 0 w 24"/>
                <a:gd name="T9" fmla="*/ 4 h 43"/>
                <a:gd name="T10" fmla="*/ 6 w 24"/>
                <a:gd name="T11" fmla="*/ 6 h 43"/>
                <a:gd name="T12" fmla="*/ 13 w 24"/>
                <a:gd name="T13" fmla="*/ 27 h 43"/>
                <a:gd name="T14" fmla="*/ 11 w 24"/>
                <a:gd name="T15" fmla="*/ 4 h 43"/>
                <a:gd name="T16" fmla="*/ 15 w 24"/>
                <a:gd name="T17" fmla="*/ 0 h 43"/>
                <a:gd name="T18" fmla="*/ 23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23" y="30"/>
                  </a:moveTo>
                  <a:lnTo>
                    <a:pt x="23" y="30"/>
                  </a:lnTo>
                  <a:cubicBezTo>
                    <a:pt x="24" y="37"/>
                    <a:pt x="19" y="38"/>
                    <a:pt x="16" y="43"/>
                  </a:cubicBezTo>
                  <a:cubicBezTo>
                    <a:pt x="12" y="40"/>
                    <a:pt x="4" y="39"/>
                    <a:pt x="3" y="35"/>
                  </a:cubicBezTo>
                  <a:cubicBezTo>
                    <a:pt x="2" y="29"/>
                    <a:pt x="1" y="11"/>
                    <a:pt x="0" y="4"/>
                  </a:cubicBezTo>
                  <a:cubicBezTo>
                    <a:pt x="2" y="5"/>
                    <a:pt x="4" y="5"/>
                    <a:pt x="6" y="6"/>
                  </a:cubicBezTo>
                  <a:cubicBezTo>
                    <a:pt x="7" y="11"/>
                    <a:pt x="12" y="23"/>
                    <a:pt x="13" y="27"/>
                  </a:cubicBezTo>
                  <a:cubicBezTo>
                    <a:pt x="13" y="21"/>
                    <a:pt x="11" y="4"/>
                    <a:pt x="11" y="4"/>
                  </a:cubicBezTo>
                  <a:cubicBezTo>
                    <a:pt x="11" y="4"/>
                    <a:pt x="14" y="1"/>
                    <a:pt x="15" y="0"/>
                  </a:cubicBezTo>
                  <a:cubicBezTo>
                    <a:pt x="17" y="8"/>
                    <a:pt x="21" y="19"/>
                    <a:pt x="23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91" name="Freeform 1016">
              <a:extLst>
                <a:ext uri="{FF2B5EF4-FFF2-40B4-BE49-F238E27FC236}">
                  <a16:creationId xmlns="" xmlns:a16="http://schemas.microsoft.com/office/drawing/2014/main" id="{FD806F00-C4FB-4B8E-B2CB-52117B5433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7" y="313"/>
              <a:ext cx="11" cy="20"/>
            </a:xfrm>
            <a:custGeom>
              <a:avLst/>
              <a:gdLst>
                <a:gd name="T0" fmla="*/ 14 w 23"/>
                <a:gd name="T1" fmla="*/ 3 h 46"/>
                <a:gd name="T2" fmla="*/ 14 w 23"/>
                <a:gd name="T3" fmla="*/ 3 h 46"/>
                <a:gd name="T4" fmla="*/ 16 w 23"/>
                <a:gd name="T5" fmla="*/ 0 h 46"/>
                <a:gd name="T6" fmla="*/ 21 w 23"/>
                <a:gd name="T7" fmla="*/ 6 h 46"/>
                <a:gd name="T8" fmla="*/ 22 w 23"/>
                <a:gd name="T9" fmla="*/ 36 h 46"/>
                <a:gd name="T10" fmla="*/ 12 w 23"/>
                <a:gd name="T11" fmla="*/ 46 h 46"/>
                <a:gd name="T12" fmla="*/ 0 w 23"/>
                <a:gd name="T13" fmla="*/ 35 h 46"/>
                <a:gd name="T14" fmla="*/ 3 w 23"/>
                <a:gd name="T15" fmla="*/ 8 h 46"/>
                <a:gd name="T16" fmla="*/ 5 w 23"/>
                <a:gd name="T17" fmla="*/ 10 h 46"/>
                <a:gd name="T18" fmla="*/ 10 w 23"/>
                <a:gd name="T19" fmla="*/ 6 h 46"/>
                <a:gd name="T20" fmla="*/ 12 w 23"/>
                <a:gd name="T21" fmla="*/ 29 h 46"/>
                <a:gd name="T22" fmla="*/ 14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14" y="3"/>
                  </a:moveTo>
                  <a:lnTo>
                    <a:pt x="14" y="3"/>
                  </a:lnTo>
                  <a:cubicBezTo>
                    <a:pt x="15" y="2"/>
                    <a:pt x="16" y="2"/>
                    <a:pt x="16" y="0"/>
                  </a:cubicBezTo>
                  <a:cubicBezTo>
                    <a:pt x="17" y="3"/>
                    <a:pt x="19" y="5"/>
                    <a:pt x="21" y="6"/>
                  </a:cubicBezTo>
                  <a:cubicBezTo>
                    <a:pt x="21" y="11"/>
                    <a:pt x="22" y="33"/>
                    <a:pt x="22" y="36"/>
                  </a:cubicBezTo>
                  <a:cubicBezTo>
                    <a:pt x="23" y="42"/>
                    <a:pt x="16" y="43"/>
                    <a:pt x="12" y="46"/>
                  </a:cubicBezTo>
                  <a:cubicBezTo>
                    <a:pt x="7" y="42"/>
                    <a:pt x="0" y="41"/>
                    <a:pt x="0" y="35"/>
                  </a:cubicBezTo>
                  <a:cubicBezTo>
                    <a:pt x="0" y="27"/>
                    <a:pt x="3" y="14"/>
                    <a:pt x="3" y="8"/>
                  </a:cubicBezTo>
                  <a:cubicBezTo>
                    <a:pt x="4" y="8"/>
                    <a:pt x="5" y="9"/>
                    <a:pt x="5" y="10"/>
                  </a:cubicBezTo>
                  <a:cubicBezTo>
                    <a:pt x="7" y="7"/>
                    <a:pt x="9" y="7"/>
                    <a:pt x="10" y="6"/>
                  </a:cubicBezTo>
                  <a:cubicBezTo>
                    <a:pt x="10" y="9"/>
                    <a:pt x="10" y="21"/>
                    <a:pt x="12" y="29"/>
                  </a:cubicBezTo>
                  <a:cubicBezTo>
                    <a:pt x="13" y="21"/>
                    <a:pt x="13" y="11"/>
                    <a:pt x="1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92" name="Freeform 1017">
              <a:extLst>
                <a:ext uri="{FF2B5EF4-FFF2-40B4-BE49-F238E27FC236}">
                  <a16:creationId xmlns="" xmlns:a16="http://schemas.microsoft.com/office/drawing/2014/main" id="{A9D9A177-23DB-4C93-888F-B7A0E2FD98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3" y="313"/>
              <a:ext cx="3" cy="6"/>
            </a:xfrm>
            <a:custGeom>
              <a:avLst/>
              <a:gdLst>
                <a:gd name="T0" fmla="*/ 3 w 5"/>
                <a:gd name="T1" fmla="*/ 0 h 12"/>
                <a:gd name="T2" fmla="*/ 3 w 5"/>
                <a:gd name="T3" fmla="*/ 0 h 12"/>
                <a:gd name="T4" fmla="*/ 5 w 5"/>
                <a:gd name="T5" fmla="*/ 1 h 12"/>
                <a:gd name="T6" fmla="*/ 0 w 5"/>
                <a:gd name="T7" fmla="*/ 12 h 12"/>
                <a:gd name="T8" fmla="*/ 3 w 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3" y="0"/>
                  </a:moveTo>
                  <a:lnTo>
                    <a:pt x="3" y="0"/>
                  </a:lnTo>
                  <a:lnTo>
                    <a:pt x="5" y="1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93" name="Freeform 1018">
              <a:extLst>
                <a:ext uri="{FF2B5EF4-FFF2-40B4-BE49-F238E27FC236}">
                  <a16:creationId xmlns="" xmlns:a16="http://schemas.microsoft.com/office/drawing/2014/main" id="{0285DE01-1455-4B02-9AAA-71505190BA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" y="312"/>
              <a:ext cx="13" cy="19"/>
            </a:xfrm>
            <a:custGeom>
              <a:avLst/>
              <a:gdLst>
                <a:gd name="T0" fmla="*/ 20 w 28"/>
                <a:gd name="T1" fmla="*/ 0 h 42"/>
                <a:gd name="T2" fmla="*/ 20 w 28"/>
                <a:gd name="T3" fmla="*/ 0 h 42"/>
                <a:gd name="T4" fmla="*/ 15 w 28"/>
                <a:gd name="T5" fmla="*/ 24 h 42"/>
                <a:gd name="T6" fmla="*/ 24 w 28"/>
                <a:gd name="T7" fmla="*/ 4 h 42"/>
                <a:gd name="T8" fmla="*/ 28 w 28"/>
                <a:gd name="T9" fmla="*/ 7 h 42"/>
                <a:gd name="T10" fmla="*/ 23 w 28"/>
                <a:gd name="T11" fmla="*/ 35 h 42"/>
                <a:gd name="T12" fmla="*/ 9 w 28"/>
                <a:gd name="T13" fmla="*/ 42 h 42"/>
                <a:gd name="T14" fmla="*/ 4 w 28"/>
                <a:gd name="T15" fmla="*/ 25 h 42"/>
                <a:gd name="T16" fmla="*/ 14 w 28"/>
                <a:gd name="T17" fmla="*/ 3 h 42"/>
                <a:gd name="T18" fmla="*/ 20 w 28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2">
                  <a:moveTo>
                    <a:pt x="20" y="0"/>
                  </a:moveTo>
                  <a:lnTo>
                    <a:pt x="20" y="0"/>
                  </a:lnTo>
                  <a:cubicBezTo>
                    <a:pt x="19" y="7"/>
                    <a:pt x="16" y="19"/>
                    <a:pt x="15" y="24"/>
                  </a:cubicBezTo>
                  <a:cubicBezTo>
                    <a:pt x="19" y="18"/>
                    <a:pt x="22" y="9"/>
                    <a:pt x="24" y="4"/>
                  </a:cubicBezTo>
                  <a:lnTo>
                    <a:pt x="28" y="7"/>
                  </a:lnTo>
                  <a:cubicBezTo>
                    <a:pt x="27" y="14"/>
                    <a:pt x="24" y="31"/>
                    <a:pt x="23" y="35"/>
                  </a:cubicBezTo>
                  <a:cubicBezTo>
                    <a:pt x="21" y="41"/>
                    <a:pt x="15" y="40"/>
                    <a:pt x="9" y="42"/>
                  </a:cubicBezTo>
                  <a:cubicBezTo>
                    <a:pt x="6" y="37"/>
                    <a:pt x="0" y="34"/>
                    <a:pt x="4" y="25"/>
                  </a:cubicBezTo>
                  <a:cubicBezTo>
                    <a:pt x="6" y="20"/>
                    <a:pt x="12" y="6"/>
                    <a:pt x="14" y="3"/>
                  </a:cubicBezTo>
                  <a:cubicBezTo>
                    <a:pt x="16" y="2"/>
                    <a:pt x="18" y="3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94" name="Freeform 1019">
              <a:extLst>
                <a:ext uri="{FF2B5EF4-FFF2-40B4-BE49-F238E27FC236}">
                  <a16:creationId xmlns="" xmlns:a16="http://schemas.microsoft.com/office/drawing/2014/main" id="{734F5C0F-9E25-4918-B85E-B37DA5BE14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5" y="311"/>
              <a:ext cx="2" cy="9"/>
            </a:xfrm>
            <a:custGeom>
              <a:avLst/>
              <a:gdLst>
                <a:gd name="T0" fmla="*/ 0 w 5"/>
                <a:gd name="T1" fmla="*/ 3 h 20"/>
                <a:gd name="T2" fmla="*/ 0 w 5"/>
                <a:gd name="T3" fmla="*/ 3 h 20"/>
                <a:gd name="T4" fmla="*/ 1 w 5"/>
                <a:gd name="T5" fmla="*/ 0 h 20"/>
                <a:gd name="T6" fmla="*/ 5 w 5"/>
                <a:gd name="T7" fmla="*/ 2 h 20"/>
                <a:gd name="T8" fmla="*/ 5 w 5"/>
                <a:gd name="T9" fmla="*/ 20 h 20"/>
                <a:gd name="T10" fmla="*/ 0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ubicBezTo>
                    <a:pt x="2" y="1"/>
                    <a:pt x="4" y="2"/>
                    <a:pt x="5" y="2"/>
                  </a:cubicBezTo>
                  <a:lnTo>
                    <a:pt x="5" y="2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95" name="Freeform 1020">
              <a:extLst>
                <a:ext uri="{FF2B5EF4-FFF2-40B4-BE49-F238E27FC236}">
                  <a16:creationId xmlns="" xmlns:a16="http://schemas.microsoft.com/office/drawing/2014/main" id="{6B884CD5-D9A3-44DD-A956-85133838CF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6" y="309"/>
              <a:ext cx="15" cy="18"/>
            </a:xfrm>
            <a:custGeom>
              <a:avLst/>
              <a:gdLst>
                <a:gd name="T0" fmla="*/ 19 w 32"/>
                <a:gd name="T1" fmla="*/ 0 h 39"/>
                <a:gd name="T2" fmla="*/ 19 w 32"/>
                <a:gd name="T3" fmla="*/ 0 h 39"/>
                <a:gd name="T4" fmla="*/ 22 w 32"/>
                <a:gd name="T5" fmla="*/ 5 h 39"/>
                <a:gd name="T6" fmla="*/ 14 w 32"/>
                <a:gd name="T7" fmla="*/ 25 h 39"/>
                <a:gd name="T8" fmla="*/ 26 w 32"/>
                <a:gd name="T9" fmla="*/ 8 h 39"/>
                <a:gd name="T10" fmla="*/ 32 w 32"/>
                <a:gd name="T11" fmla="*/ 9 h 39"/>
                <a:gd name="T12" fmla="*/ 20 w 32"/>
                <a:gd name="T13" fmla="*/ 34 h 39"/>
                <a:gd name="T14" fmla="*/ 5 w 32"/>
                <a:gd name="T15" fmla="*/ 39 h 39"/>
                <a:gd name="T16" fmla="*/ 2 w 32"/>
                <a:gd name="T17" fmla="*/ 25 h 39"/>
                <a:gd name="T18" fmla="*/ 19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9" y="0"/>
                  </a:moveTo>
                  <a:lnTo>
                    <a:pt x="19" y="0"/>
                  </a:lnTo>
                  <a:cubicBezTo>
                    <a:pt x="20" y="2"/>
                    <a:pt x="21" y="3"/>
                    <a:pt x="22" y="5"/>
                  </a:cubicBezTo>
                  <a:cubicBezTo>
                    <a:pt x="20" y="11"/>
                    <a:pt x="15" y="20"/>
                    <a:pt x="14" y="25"/>
                  </a:cubicBezTo>
                  <a:cubicBezTo>
                    <a:pt x="17" y="23"/>
                    <a:pt x="24" y="11"/>
                    <a:pt x="26" y="8"/>
                  </a:cubicBezTo>
                  <a:cubicBezTo>
                    <a:pt x="28" y="8"/>
                    <a:pt x="30" y="9"/>
                    <a:pt x="32" y="9"/>
                  </a:cubicBezTo>
                  <a:cubicBezTo>
                    <a:pt x="29" y="15"/>
                    <a:pt x="25" y="24"/>
                    <a:pt x="20" y="34"/>
                  </a:cubicBezTo>
                  <a:cubicBezTo>
                    <a:pt x="18" y="39"/>
                    <a:pt x="10" y="38"/>
                    <a:pt x="5" y="39"/>
                  </a:cubicBezTo>
                  <a:cubicBezTo>
                    <a:pt x="3" y="33"/>
                    <a:pt x="0" y="30"/>
                    <a:pt x="2" y="25"/>
                  </a:cubicBezTo>
                  <a:cubicBezTo>
                    <a:pt x="5" y="18"/>
                    <a:pt x="15" y="6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96" name="Freeform 1021">
              <a:extLst>
                <a:ext uri="{FF2B5EF4-FFF2-40B4-BE49-F238E27FC236}">
                  <a16:creationId xmlns="" xmlns:a16="http://schemas.microsoft.com/office/drawing/2014/main" id="{0C1D119F-32D7-4F3D-97FB-D7CEB662259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7" y="305"/>
              <a:ext cx="17" cy="15"/>
            </a:xfrm>
            <a:custGeom>
              <a:avLst/>
              <a:gdLst>
                <a:gd name="T0" fmla="*/ 26 w 40"/>
                <a:gd name="T1" fmla="*/ 0 h 33"/>
                <a:gd name="T2" fmla="*/ 26 w 40"/>
                <a:gd name="T3" fmla="*/ 0 h 33"/>
                <a:gd name="T4" fmla="*/ 30 w 40"/>
                <a:gd name="T5" fmla="*/ 2 h 33"/>
                <a:gd name="T6" fmla="*/ 17 w 40"/>
                <a:gd name="T7" fmla="*/ 19 h 33"/>
                <a:gd name="T8" fmla="*/ 36 w 40"/>
                <a:gd name="T9" fmla="*/ 3 h 33"/>
                <a:gd name="T10" fmla="*/ 40 w 40"/>
                <a:gd name="T11" fmla="*/ 1 h 33"/>
                <a:gd name="T12" fmla="*/ 40 w 40"/>
                <a:gd name="T13" fmla="*/ 6 h 33"/>
                <a:gd name="T14" fmla="*/ 23 w 40"/>
                <a:gd name="T15" fmla="*/ 28 h 33"/>
                <a:gd name="T16" fmla="*/ 5 w 40"/>
                <a:gd name="T17" fmla="*/ 33 h 33"/>
                <a:gd name="T18" fmla="*/ 6 w 40"/>
                <a:gd name="T19" fmla="*/ 15 h 33"/>
                <a:gd name="T20" fmla="*/ 26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26" y="0"/>
                  </a:moveTo>
                  <a:lnTo>
                    <a:pt x="26" y="0"/>
                  </a:lnTo>
                  <a:cubicBezTo>
                    <a:pt x="28" y="1"/>
                    <a:pt x="29" y="1"/>
                    <a:pt x="30" y="2"/>
                  </a:cubicBezTo>
                  <a:cubicBezTo>
                    <a:pt x="26" y="6"/>
                    <a:pt x="21" y="13"/>
                    <a:pt x="17" y="19"/>
                  </a:cubicBezTo>
                  <a:cubicBezTo>
                    <a:pt x="22" y="15"/>
                    <a:pt x="34" y="4"/>
                    <a:pt x="36" y="3"/>
                  </a:cubicBezTo>
                  <a:cubicBezTo>
                    <a:pt x="38" y="3"/>
                    <a:pt x="39" y="2"/>
                    <a:pt x="40" y="1"/>
                  </a:cubicBezTo>
                  <a:cubicBezTo>
                    <a:pt x="40" y="3"/>
                    <a:pt x="40" y="5"/>
                    <a:pt x="40" y="6"/>
                  </a:cubicBezTo>
                  <a:cubicBezTo>
                    <a:pt x="37" y="11"/>
                    <a:pt x="26" y="24"/>
                    <a:pt x="23" y="28"/>
                  </a:cubicBezTo>
                  <a:cubicBezTo>
                    <a:pt x="18" y="32"/>
                    <a:pt x="12" y="32"/>
                    <a:pt x="5" y="33"/>
                  </a:cubicBezTo>
                  <a:cubicBezTo>
                    <a:pt x="4" y="26"/>
                    <a:pt x="0" y="20"/>
                    <a:pt x="6" y="15"/>
                  </a:cubicBezTo>
                  <a:cubicBezTo>
                    <a:pt x="9" y="11"/>
                    <a:pt x="24" y="1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97" name="Freeform 1022">
              <a:extLst>
                <a:ext uri="{FF2B5EF4-FFF2-40B4-BE49-F238E27FC236}">
                  <a16:creationId xmlns="" xmlns:a16="http://schemas.microsoft.com/office/drawing/2014/main" id="{19183B54-9B9E-4C8C-BD57-0AB029757C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9" y="299"/>
              <a:ext cx="18" cy="13"/>
            </a:xfrm>
            <a:custGeom>
              <a:avLst/>
              <a:gdLst>
                <a:gd name="T0" fmla="*/ 9 w 40"/>
                <a:gd name="T1" fmla="*/ 6 h 27"/>
                <a:gd name="T2" fmla="*/ 9 w 40"/>
                <a:gd name="T3" fmla="*/ 6 h 27"/>
                <a:gd name="T4" fmla="*/ 36 w 40"/>
                <a:gd name="T5" fmla="*/ 0 h 27"/>
                <a:gd name="T6" fmla="*/ 36 w 40"/>
                <a:gd name="T7" fmla="*/ 5 h 27"/>
                <a:gd name="T8" fmla="*/ 15 w 40"/>
                <a:gd name="T9" fmla="*/ 14 h 27"/>
                <a:gd name="T10" fmla="*/ 36 w 40"/>
                <a:gd name="T11" fmla="*/ 10 h 27"/>
                <a:gd name="T12" fmla="*/ 40 w 40"/>
                <a:gd name="T13" fmla="*/ 12 h 27"/>
                <a:gd name="T14" fmla="*/ 20 w 40"/>
                <a:gd name="T15" fmla="*/ 23 h 27"/>
                <a:gd name="T16" fmla="*/ 0 w 40"/>
                <a:gd name="T17" fmla="*/ 21 h 27"/>
                <a:gd name="T18" fmla="*/ 9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9" y="6"/>
                  </a:moveTo>
                  <a:lnTo>
                    <a:pt x="9" y="6"/>
                  </a:lnTo>
                  <a:cubicBezTo>
                    <a:pt x="12" y="5"/>
                    <a:pt x="36" y="0"/>
                    <a:pt x="36" y="0"/>
                  </a:cubicBezTo>
                  <a:cubicBezTo>
                    <a:pt x="36" y="2"/>
                    <a:pt x="36" y="3"/>
                    <a:pt x="36" y="5"/>
                  </a:cubicBezTo>
                  <a:cubicBezTo>
                    <a:pt x="29" y="8"/>
                    <a:pt x="21" y="12"/>
                    <a:pt x="15" y="14"/>
                  </a:cubicBezTo>
                  <a:cubicBezTo>
                    <a:pt x="23" y="14"/>
                    <a:pt x="34" y="10"/>
                    <a:pt x="36" y="10"/>
                  </a:cubicBezTo>
                  <a:cubicBezTo>
                    <a:pt x="37" y="10"/>
                    <a:pt x="40" y="12"/>
                    <a:pt x="40" y="12"/>
                  </a:cubicBezTo>
                  <a:cubicBezTo>
                    <a:pt x="36" y="14"/>
                    <a:pt x="28" y="20"/>
                    <a:pt x="20" y="23"/>
                  </a:cubicBezTo>
                  <a:cubicBezTo>
                    <a:pt x="12" y="27"/>
                    <a:pt x="3" y="23"/>
                    <a:pt x="0" y="21"/>
                  </a:cubicBezTo>
                  <a:cubicBezTo>
                    <a:pt x="1" y="15"/>
                    <a:pt x="3" y="8"/>
                    <a:pt x="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98" name="Freeform 1023">
              <a:extLst>
                <a:ext uri="{FF2B5EF4-FFF2-40B4-BE49-F238E27FC236}">
                  <a16:creationId xmlns="" xmlns:a16="http://schemas.microsoft.com/office/drawing/2014/main" id="{9DE231A4-37C4-4368-83A9-EF979DD97B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3" y="298"/>
              <a:ext cx="10" cy="1"/>
            </a:xfrm>
            <a:custGeom>
              <a:avLst/>
              <a:gdLst>
                <a:gd name="T0" fmla="*/ 0 w 23"/>
                <a:gd name="T1" fmla="*/ 2 h 3"/>
                <a:gd name="T2" fmla="*/ 0 w 23"/>
                <a:gd name="T3" fmla="*/ 2 h 3"/>
                <a:gd name="T4" fmla="*/ 23 w 23"/>
                <a:gd name="T5" fmla="*/ 0 h 3"/>
                <a:gd name="T6" fmla="*/ 23 w 23"/>
                <a:gd name="T7" fmla="*/ 2 h 3"/>
                <a:gd name="T8" fmla="*/ 0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0" y="2"/>
                  </a:moveTo>
                  <a:lnTo>
                    <a:pt x="0" y="2"/>
                  </a:lnTo>
                  <a:cubicBezTo>
                    <a:pt x="11" y="0"/>
                    <a:pt x="20" y="0"/>
                    <a:pt x="23" y="0"/>
                  </a:cubicBezTo>
                  <a:cubicBezTo>
                    <a:pt x="23" y="1"/>
                    <a:pt x="23" y="2"/>
                    <a:pt x="23" y="2"/>
                  </a:cubicBezTo>
                  <a:cubicBezTo>
                    <a:pt x="16" y="3"/>
                    <a:pt x="1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99" name="Freeform 1024">
              <a:extLst>
                <a:ext uri="{FF2B5EF4-FFF2-40B4-BE49-F238E27FC236}">
                  <a16:creationId xmlns="" xmlns:a16="http://schemas.microsoft.com/office/drawing/2014/main" id="{5C764F96-E132-4D28-9823-2408080ED3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0" y="293"/>
              <a:ext cx="38" cy="12"/>
            </a:xfrm>
            <a:custGeom>
              <a:avLst/>
              <a:gdLst>
                <a:gd name="T0" fmla="*/ 0 w 84"/>
                <a:gd name="T1" fmla="*/ 12 h 27"/>
                <a:gd name="T2" fmla="*/ 0 w 84"/>
                <a:gd name="T3" fmla="*/ 12 h 27"/>
                <a:gd name="T4" fmla="*/ 36 w 84"/>
                <a:gd name="T5" fmla="*/ 0 h 27"/>
                <a:gd name="T6" fmla="*/ 80 w 84"/>
                <a:gd name="T7" fmla="*/ 2 h 27"/>
                <a:gd name="T8" fmla="*/ 74 w 84"/>
                <a:gd name="T9" fmla="*/ 9 h 27"/>
                <a:gd name="T10" fmla="*/ 34 w 84"/>
                <a:gd name="T11" fmla="*/ 13 h 27"/>
                <a:gd name="T12" fmla="*/ 76 w 84"/>
                <a:gd name="T13" fmla="*/ 14 h 27"/>
                <a:gd name="T14" fmla="*/ 84 w 84"/>
                <a:gd name="T15" fmla="*/ 20 h 27"/>
                <a:gd name="T16" fmla="*/ 35 w 84"/>
                <a:gd name="T17" fmla="*/ 26 h 27"/>
                <a:gd name="T18" fmla="*/ 0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0" y="12"/>
                  </a:moveTo>
                  <a:lnTo>
                    <a:pt x="0" y="12"/>
                  </a:lnTo>
                  <a:cubicBezTo>
                    <a:pt x="8" y="5"/>
                    <a:pt x="21" y="0"/>
                    <a:pt x="36" y="0"/>
                  </a:cubicBezTo>
                  <a:cubicBezTo>
                    <a:pt x="50" y="1"/>
                    <a:pt x="64" y="1"/>
                    <a:pt x="80" y="2"/>
                  </a:cubicBezTo>
                  <a:cubicBezTo>
                    <a:pt x="77" y="4"/>
                    <a:pt x="75" y="7"/>
                    <a:pt x="74" y="9"/>
                  </a:cubicBezTo>
                  <a:cubicBezTo>
                    <a:pt x="60" y="10"/>
                    <a:pt x="50" y="10"/>
                    <a:pt x="34" y="13"/>
                  </a:cubicBezTo>
                  <a:cubicBezTo>
                    <a:pt x="49" y="15"/>
                    <a:pt x="71" y="15"/>
                    <a:pt x="76" y="14"/>
                  </a:cubicBezTo>
                  <a:cubicBezTo>
                    <a:pt x="77" y="17"/>
                    <a:pt x="80" y="19"/>
                    <a:pt x="84" y="20"/>
                  </a:cubicBezTo>
                  <a:cubicBezTo>
                    <a:pt x="63" y="23"/>
                    <a:pt x="48" y="25"/>
                    <a:pt x="35" y="26"/>
                  </a:cubicBezTo>
                  <a:cubicBezTo>
                    <a:pt x="18" y="27"/>
                    <a:pt x="7" y="23"/>
                    <a:pt x="0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00" name="Freeform 1025">
              <a:extLst>
                <a:ext uri="{FF2B5EF4-FFF2-40B4-BE49-F238E27FC236}">
                  <a16:creationId xmlns="" xmlns:a16="http://schemas.microsoft.com/office/drawing/2014/main" id="{45B8D617-5F0C-40D5-B726-4B458A76D2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4" y="292"/>
              <a:ext cx="24" cy="10"/>
            </a:xfrm>
            <a:custGeom>
              <a:avLst/>
              <a:gdLst>
                <a:gd name="T0" fmla="*/ 13 w 52"/>
                <a:gd name="T1" fmla="*/ 2 h 22"/>
                <a:gd name="T2" fmla="*/ 13 w 52"/>
                <a:gd name="T3" fmla="*/ 2 h 22"/>
                <a:gd name="T4" fmla="*/ 42 w 52"/>
                <a:gd name="T5" fmla="*/ 1 h 22"/>
                <a:gd name="T6" fmla="*/ 46 w 52"/>
                <a:gd name="T7" fmla="*/ 5 h 22"/>
                <a:gd name="T8" fmla="*/ 23 w 52"/>
                <a:gd name="T9" fmla="*/ 10 h 22"/>
                <a:gd name="T10" fmla="*/ 52 w 52"/>
                <a:gd name="T11" fmla="*/ 9 h 22"/>
                <a:gd name="T12" fmla="*/ 48 w 52"/>
                <a:gd name="T13" fmla="*/ 15 h 22"/>
                <a:gd name="T14" fmla="*/ 18 w 52"/>
                <a:gd name="T15" fmla="*/ 20 h 22"/>
                <a:gd name="T16" fmla="*/ 0 w 52"/>
                <a:gd name="T17" fmla="*/ 13 h 22"/>
                <a:gd name="T18" fmla="*/ 13 w 52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2">
                  <a:moveTo>
                    <a:pt x="13" y="2"/>
                  </a:moveTo>
                  <a:lnTo>
                    <a:pt x="13" y="2"/>
                  </a:lnTo>
                  <a:cubicBezTo>
                    <a:pt x="21" y="1"/>
                    <a:pt x="37" y="0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ubicBezTo>
                    <a:pt x="41" y="7"/>
                    <a:pt x="30" y="8"/>
                    <a:pt x="23" y="10"/>
                  </a:cubicBezTo>
                  <a:cubicBezTo>
                    <a:pt x="30" y="11"/>
                    <a:pt x="45" y="9"/>
                    <a:pt x="52" y="9"/>
                  </a:cubicBezTo>
                  <a:cubicBezTo>
                    <a:pt x="49" y="11"/>
                    <a:pt x="48" y="13"/>
                    <a:pt x="48" y="15"/>
                  </a:cubicBezTo>
                  <a:cubicBezTo>
                    <a:pt x="42" y="17"/>
                    <a:pt x="18" y="20"/>
                    <a:pt x="18" y="20"/>
                  </a:cubicBezTo>
                  <a:cubicBezTo>
                    <a:pt x="7" y="22"/>
                    <a:pt x="4" y="18"/>
                    <a:pt x="0" y="13"/>
                  </a:cubicBezTo>
                  <a:cubicBezTo>
                    <a:pt x="2" y="7"/>
                    <a:pt x="7" y="2"/>
                    <a:pt x="1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01" name="Freeform 1026">
              <a:extLst>
                <a:ext uri="{FF2B5EF4-FFF2-40B4-BE49-F238E27FC236}">
                  <a16:creationId xmlns="" xmlns:a16="http://schemas.microsoft.com/office/drawing/2014/main" id="{10B4089E-3A39-48FC-B139-29DB993124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5" y="286"/>
              <a:ext cx="7" cy="2"/>
            </a:xfrm>
            <a:custGeom>
              <a:avLst/>
              <a:gdLst>
                <a:gd name="T0" fmla="*/ 0 w 15"/>
                <a:gd name="T1" fmla="*/ 0 h 3"/>
                <a:gd name="T2" fmla="*/ 0 w 15"/>
                <a:gd name="T3" fmla="*/ 0 h 3"/>
                <a:gd name="T4" fmla="*/ 15 w 15"/>
                <a:gd name="T5" fmla="*/ 1 h 3"/>
                <a:gd name="T6" fmla="*/ 13 w 15"/>
                <a:gd name="T7" fmla="*/ 3 h 3"/>
                <a:gd name="T8" fmla="*/ 0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lnTo>
                    <a:pt x="0" y="0"/>
                  </a:lnTo>
                  <a:cubicBezTo>
                    <a:pt x="5" y="0"/>
                    <a:pt x="11" y="1"/>
                    <a:pt x="15" y="1"/>
                  </a:cubicBezTo>
                  <a:cubicBezTo>
                    <a:pt x="15" y="1"/>
                    <a:pt x="14" y="2"/>
                    <a:pt x="13" y="3"/>
                  </a:cubicBezTo>
                  <a:cubicBezTo>
                    <a:pt x="9" y="2"/>
                    <a:pt x="3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02" name="Freeform 1027">
              <a:extLst>
                <a:ext uri="{FF2B5EF4-FFF2-40B4-BE49-F238E27FC236}">
                  <a16:creationId xmlns="" xmlns:a16="http://schemas.microsoft.com/office/drawing/2014/main" id="{9B293246-3E70-4A9B-92D4-64287BC41C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" y="286"/>
              <a:ext cx="9" cy="2"/>
            </a:xfrm>
            <a:custGeom>
              <a:avLst/>
              <a:gdLst>
                <a:gd name="T0" fmla="*/ 0 w 21"/>
                <a:gd name="T1" fmla="*/ 0 h 4"/>
                <a:gd name="T2" fmla="*/ 0 w 21"/>
                <a:gd name="T3" fmla="*/ 0 h 4"/>
                <a:gd name="T4" fmla="*/ 19 w 21"/>
                <a:gd name="T5" fmla="*/ 2 h 4"/>
                <a:gd name="T6" fmla="*/ 21 w 21"/>
                <a:gd name="T7" fmla="*/ 4 h 4"/>
                <a:gd name="T8" fmla="*/ 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19" y="2"/>
                    <a:pt x="19" y="2"/>
                  </a:cubicBezTo>
                  <a:cubicBezTo>
                    <a:pt x="20" y="3"/>
                    <a:pt x="20" y="4"/>
                    <a:pt x="21" y="4"/>
                  </a:cubicBezTo>
                  <a:cubicBezTo>
                    <a:pt x="21" y="4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03" name="Freeform 1028">
              <a:extLst>
                <a:ext uri="{FF2B5EF4-FFF2-40B4-BE49-F238E27FC236}">
                  <a16:creationId xmlns="" xmlns:a16="http://schemas.microsoft.com/office/drawing/2014/main" id="{388408D5-A985-4D2A-8241-8BA349F35C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" y="284"/>
              <a:ext cx="12" cy="11"/>
            </a:xfrm>
            <a:custGeom>
              <a:avLst/>
              <a:gdLst>
                <a:gd name="T0" fmla="*/ 6 w 26"/>
                <a:gd name="T1" fmla="*/ 0 h 24"/>
                <a:gd name="T2" fmla="*/ 6 w 26"/>
                <a:gd name="T3" fmla="*/ 0 h 24"/>
                <a:gd name="T4" fmla="*/ 26 w 26"/>
                <a:gd name="T5" fmla="*/ 3 h 24"/>
                <a:gd name="T6" fmla="*/ 26 w 26"/>
                <a:gd name="T7" fmla="*/ 22 h 24"/>
                <a:gd name="T8" fmla="*/ 6 w 26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4">
                  <a:moveTo>
                    <a:pt x="6" y="0"/>
                  </a:moveTo>
                  <a:lnTo>
                    <a:pt x="6" y="0"/>
                  </a:lnTo>
                  <a:cubicBezTo>
                    <a:pt x="13" y="5"/>
                    <a:pt x="18" y="5"/>
                    <a:pt x="26" y="3"/>
                  </a:cubicBezTo>
                  <a:lnTo>
                    <a:pt x="26" y="22"/>
                  </a:lnTo>
                  <a:cubicBezTo>
                    <a:pt x="13" y="24"/>
                    <a:pt x="0" y="14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04" name="Freeform 1029">
              <a:extLst>
                <a:ext uri="{FF2B5EF4-FFF2-40B4-BE49-F238E27FC236}">
                  <a16:creationId xmlns="" xmlns:a16="http://schemas.microsoft.com/office/drawing/2014/main" id="{0DDB81CB-08D3-4688-BCF2-7A9410002E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4" y="280"/>
              <a:ext cx="2" cy="5"/>
            </a:xfrm>
            <a:custGeom>
              <a:avLst/>
              <a:gdLst>
                <a:gd name="T0" fmla="*/ 3 w 4"/>
                <a:gd name="T1" fmla="*/ 0 h 11"/>
                <a:gd name="T2" fmla="*/ 3 w 4"/>
                <a:gd name="T3" fmla="*/ 0 h 11"/>
                <a:gd name="T4" fmla="*/ 4 w 4"/>
                <a:gd name="T5" fmla="*/ 11 h 11"/>
                <a:gd name="T6" fmla="*/ 0 w 4"/>
                <a:gd name="T7" fmla="*/ 11 h 11"/>
                <a:gd name="T8" fmla="*/ 3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3" y="0"/>
                  </a:moveTo>
                  <a:lnTo>
                    <a:pt x="3" y="0"/>
                  </a:lnTo>
                  <a:cubicBezTo>
                    <a:pt x="4" y="3"/>
                    <a:pt x="4" y="7"/>
                    <a:pt x="4" y="11"/>
                  </a:cubicBezTo>
                  <a:lnTo>
                    <a:pt x="0" y="11"/>
                  </a:lnTo>
                  <a:cubicBezTo>
                    <a:pt x="0" y="8"/>
                    <a:pt x="2" y="4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05" name="Freeform 1030">
              <a:extLst>
                <a:ext uri="{FF2B5EF4-FFF2-40B4-BE49-F238E27FC236}">
                  <a16:creationId xmlns="" xmlns:a16="http://schemas.microsoft.com/office/drawing/2014/main" id="{FD1D42C9-9315-4295-BAB2-130127DBBA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2" y="280"/>
              <a:ext cx="23" cy="11"/>
            </a:xfrm>
            <a:custGeom>
              <a:avLst/>
              <a:gdLst>
                <a:gd name="T0" fmla="*/ 0 w 53"/>
                <a:gd name="T1" fmla="*/ 11 h 24"/>
                <a:gd name="T2" fmla="*/ 0 w 53"/>
                <a:gd name="T3" fmla="*/ 11 h 24"/>
                <a:gd name="T4" fmla="*/ 24 w 53"/>
                <a:gd name="T5" fmla="*/ 2 h 24"/>
                <a:gd name="T6" fmla="*/ 53 w 53"/>
                <a:gd name="T7" fmla="*/ 8 h 24"/>
                <a:gd name="T8" fmla="*/ 47 w 53"/>
                <a:gd name="T9" fmla="*/ 13 h 24"/>
                <a:gd name="T10" fmla="*/ 21 w 53"/>
                <a:gd name="T11" fmla="*/ 13 h 24"/>
                <a:gd name="T12" fmla="*/ 43 w 53"/>
                <a:gd name="T13" fmla="*/ 17 h 24"/>
                <a:gd name="T14" fmla="*/ 46 w 53"/>
                <a:gd name="T15" fmla="*/ 23 h 24"/>
                <a:gd name="T16" fmla="*/ 17 w 53"/>
                <a:gd name="T17" fmla="*/ 23 h 24"/>
                <a:gd name="T18" fmla="*/ 0 w 53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4">
                  <a:moveTo>
                    <a:pt x="0" y="11"/>
                  </a:moveTo>
                  <a:lnTo>
                    <a:pt x="0" y="11"/>
                  </a:lnTo>
                  <a:cubicBezTo>
                    <a:pt x="4" y="2"/>
                    <a:pt x="14" y="0"/>
                    <a:pt x="24" y="2"/>
                  </a:cubicBezTo>
                  <a:cubicBezTo>
                    <a:pt x="34" y="5"/>
                    <a:pt x="42" y="6"/>
                    <a:pt x="53" y="8"/>
                  </a:cubicBezTo>
                  <a:cubicBezTo>
                    <a:pt x="50" y="9"/>
                    <a:pt x="49" y="10"/>
                    <a:pt x="47" y="13"/>
                  </a:cubicBezTo>
                  <a:cubicBezTo>
                    <a:pt x="40" y="13"/>
                    <a:pt x="30" y="11"/>
                    <a:pt x="21" y="13"/>
                  </a:cubicBezTo>
                  <a:cubicBezTo>
                    <a:pt x="28" y="15"/>
                    <a:pt x="37" y="17"/>
                    <a:pt x="43" y="17"/>
                  </a:cubicBezTo>
                  <a:cubicBezTo>
                    <a:pt x="44" y="19"/>
                    <a:pt x="46" y="23"/>
                    <a:pt x="46" y="23"/>
                  </a:cubicBezTo>
                  <a:cubicBezTo>
                    <a:pt x="40" y="23"/>
                    <a:pt x="26" y="24"/>
                    <a:pt x="17" y="23"/>
                  </a:cubicBezTo>
                  <a:cubicBezTo>
                    <a:pt x="9" y="22"/>
                    <a:pt x="3" y="16"/>
                    <a:pt x="0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06" name="Freeform 1031">
              <a:extLst>
                <a:ext uri="{FF2B5EF4-FFF2-40B4-BE49-F238E27FC236}">
                  <a16:creationId xmlns="" xmlns:a16="http://schemas.microsoft.com/office/drawing/2014/main" id="{D1C051FE-2BC2-4450-B233-66C0CE4AB6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" y="278"/>
              <a:ext cx="2" cy="7"/>
            </a:xfrm>
            <a:custGeom>
              <a:avLst/>
              <a:gdLst>
                <a:gd name="T0" fmla="*/ 6 w 6"/>
                <a:gd name="T1" fmla="*/ 0 h 16"/>
                <a:gd name="T2" fmla="*/ 6 w 6"/>
                <a:gd name="T3" fmla="*/ 0 h 16"/>
                <a:gd name="T4" fmla="*/ 5 w 6"/>
                <a:gd name="T5" fmla="*/ 16 h 16"/>
                <a:gd name="T6" fmla="*/ 0 w 6"/>
                <a:gd name="T7" fmla="*/ 16 h 16"/>
                <a:gd name="T8" fmla="*/ 6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6" y="0"/>
                  </a:moveTo>
                  <a:lnTo>
                    <a:pt x="6" y="0"/>
                  </a:lnTo>
                  <a:cubicBezTo>
                    <a:pt x="6" y="6"/>
                    <a:pt x="5" y="12"/>
                    <a:pt x="5" y="16"/>
                  </a:cubicBezTo>
                  <a:lnTo>
                    <a:pt x="0" y="16"/>
                  </a:lnTo>
                  <a:cubicBezTo>
                    <a:pt x="2" y="11"/>
                    <a:pt x="5" y="7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07" name="Freeform 1032">
              <a:extLst>
                <a:ext uri="{FF2B5EF4-FFF2-40B4-BE49-F238E27FC236}">
                  <a16:creationId xmlns="" xmlns:a16="http://schemas.microsoft.com/office/drawing/2014/main" id="{6E90F773-7DA1-4C88-9377-D5ECB8676C5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" y="276"/>
              <a:ext cx="5" cy="9"/>
            </a:xfrm>
            <a:custGeom>
              <a:avLst/>
              <a:gdLst>
                <a:gd name="T0" fmla="*/ 12 w 12"/>
                <a:gd name="T1" fmla="*/ 0 h 20"/>
                <a:gd name="T2" fmla="*/ 12 w 12"/>
                <a:gd name="T3" fmla="*/ 0 h 20"/>
                <a:gd name="T4" fmla="*/ 6 w 12"/>
                <a:gd name="T5" fmla="*/ 20 h 20"/>
                <a:gd name="T6" fmla="*/ 0 w 12"/>
                <a:gd name="T7" fmla="*/ 20 h 20"/>
                <a:gd name="T8" fmla="*/ 12 w 12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0">
                  <a:moveTo>
                    <a:pt x="12" y="0"/>
                  </a:moveTo>
                  <a:lnTo>
                    <a:pt x="12" y="0"/>
                  </a:lnTo>
                  <a:cubicBezTo>
                    <a:pt x="11" y="7"/>
                    <a:pt x="7" y="16"/>
                    <a:pt x="6" y="20"/>
                  </a:cubicBezTo>
                  <a:lnTo>
                    <a:pt x="0" y="20"/>
                  </a:lnTo>
                  <a:cubicBezTo>
                    <a:pt x="2" y="16"/>
                    <a:pt x="10" y="7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08" name="Freeform 1033">
              <a:extLst>
                <a:ext uri="{FF2B5EF4-FFF2-40B4-BE49-F238E27FC236}">
                  <a16:creationId xmlns="" xmlns:a16="http://schemas.microsoft.com/office/drawing/2014/main" id="{DC86D8AA-6E39-44EE-A1DA-D7BE361331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7" y="278"/>
              <a:ext cx="41" cy="14"/>
            </a:xfrm>
            <a:custGeom>
              <a:avLst/>
              <a:gdLst>
                <a:gd name="T0" fmla="*/ 0 w 90"/>
                <a:gd name="T1" fmla="*/ 6 h 32"/>
                <a:gd name="T2" fmla="*/ 0 w 90"/>
                <a:gd name="T3" fmla="*/ 6 h 32"/>
                <a:gd name="T4" fmla="*/ 42 w 90"/>
                <a:gd name="T5" fmla="*/ 4 h 32"/>
                <a:gd name="T6" fmla="*/ 76 w 90"/>
                <a:gd name="T7" fmla="*/ 12 h 32"/>
                <a:gd name="T8" fmla="*/ 73 w 90"/>
                <a:gd name="T9" fmla="*/ 17 h 32"/>
                <a:gd name="T10" fmla="*/ 74 w 90"/>
                <a:gd name="T11" fmla="*/ 19 h 32"/>
                <a:gd name="T12" fmla="*/ 34 w 90"/>
                <a:gd name="T13" fmla="*/ 15 h 32"/>
                <a:gd name="T14" fmla="*/ 78 w 90"/>
                <a:gd name="T15" fmla="*/ 24 h 32"/>
                <a:gd name="T16" fmla="*/ 90 w 90"/>
                <a:gd name="T17" fmla="*/ 31 h 32"/>
                <a:gd name="T18" fmla="*/ 37 w 90"/>
                <a:gd name="T19" fmla="*/ 30 h 32"/>
                <a:gd name="T20" fmla="*/ 0 w 90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32">
                  <a:moveTo>
                    <a:pt x="0" y="6"/>
                  </a:moveTo>
                  <a:lnTo>
                    <a:pt x="0" y="6"/>
                  </a:lnTo>
                  <a:cubicBezTo>
                    <a:pt x="11" y="0"/>
                    <a:pt x="30" y="1"/>
                    <a:pt x="42" y="4"/>
                  </a:cubicBezTo>
                  <a:cubicBezTo>
                    <a:pt x="52" y="6"/>
                    <a:pt x="70" y="10"/>
                    <a:pt x="76" y="12"/>
                  </a:cubicBezTo>
                  <a:cubicBezTo>
                    <a:pt x="75" y="13"/>
                    <a:pt x="74" y="15"/>
                    <a:pt x="73" y="17"/>
                  </a:cubicBezTo>
                  <a:cubicBezTo>
                    <a:pt x="73" y="18"/>
                    <a:pt x="73" y="18"/>
                    <a:pt x="74" y="19"/>
                  </a:cubicBezTo>
                  <a:cubicBezTo>
                    <a:pt x="73" y="19"/>
                    <a:pt x="48" y="14"/>
                    <a:pt x="34" y="15"/>
                  </a:cubicBezTo>
                  <a:cubicBezTo>
                    <a:pt x="47" y="20"/>
                    <a:pt x="77" y="24"/>
                    <a:pt x="78" y="24"/>
                  </a:cubicBezTo>
                  <a:cubicBezTo>
                    <a:pt x="81" y="28"/>
                    <a:pt x="86" y="30"/>
                    <a:pt x="90" y="31"/>
                  </a:cubicBezTo>
                  <a:cubicBezTo>
                    <a:pt x="86" y="32"/>
                    <a:pt x="46" y="31"/>
                    <a:pt x="37" y="30"/>
                  </a:cubicBezTo>
                  <a:cubicBezTo>
                    <a:pt x="24" y="28"/>
                    <a:pt x="4" y="20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09" name="Freeform 1034">
              <a:extLst>
                <a:ext uri="{FF2B5EF4-FFF2-40B4-BE49-F238E27FC236}">
                  <a16:creationId xmlns="" xmlns:a16="http://schemas.microsoft.com/office/drawing/2014/main" id="{6FBE7BC7-09F9-4C4A-B427-8EC854BD33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" y="277"/>
              <a:ext cx="4" cy="8"/>
            </a:xfrm>
            <a:custGeom>
              <a:avLst/>
              <a:gdLst>
                <a:gd name="T0" fmla="*/ 7 w 9"/>
                <a:gd name="T1" fmla="*/ 0 h 19"/>
                <a:gd name="T2" fmla="*/ 7 w 9"/>
                <a:gd name="T3" fmla="*/ 0 h 19"/>
                <a:gd name="T4" fmla="*/ 8 w 9"/>
                <a:gd name="T5" fmla="*/ 19 h 19"/>
                <a:gd name="T6" fmla="*/ 0 w 9"/>
                <a:gd name="T7" fmla="*/ 19 h 19"/>
                <a:gd name="T8" fmla="*/ 7 w 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9">
                  <a:moveTo>
                    <a:pt x="7" y="0"/>
                  </a:moveTo>
                  <a:lnTo>
                    <a:pt x="7" y="0"/>
                  </a:lnTo>
                  <a:cubicBezTo>
                    <a:pt x="8" y="5"/>
                    <a:pt x="9" y="13"/>
                    <a:pt x="8" y="19"/>
                  </a:cubicBezTo>
                  <a:lnTo>
                    <a:pt x="0" y="19"/>
                  </a:lnTo>
                  <a:cubicBezTo>
                    <a:pt x="1" y="12"/>
                    <a:pt x="5" y="6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10" name="Freeform 1035">
              <a:extLst>
                <a:ext uri="{FF2B5EF4-FFF2-40B4-BE49-F238E27FC236}">
                  <a16:creationId xmlns="" xmlns:a16="http://schemas.microsoft.com/office/drawing/2014/main" id="{786782AD-42C3-4BBF-A4B2-A705D1AC6B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7" y="276"/>
              <a:ext cx="4" cy="9"/>
            </a:xfrm>
            <a:custGeom>
              <a:avLst/>
              <a:gdLst>
                <a:gd name="T0" fmla="*/ 8 w 9"/>
                <a:gd name="T1" fmla="*/ 0 h 20"/>
                <a:gd name="T2" fmla="*/ 8 w 9"/>
                <a:gd name="T3" fmla="*/ 0 h 20"/>
                <a:gd name="T4" fmla="*/ 9 w 9"/>
                <a:gd name="T5" fmla="*/ 20 h 20"/>
                <a:gd name="T6" fmla="*/ 0 w 9"/>
                <a:gd name="T7" fmla="*/ 20 h 20"/>
                <a:gd name="T8" fmla="*/ 8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8" y="0"/>
                  </a:moveTo>
                  <a:lnTo>
                    <a:pt x="8" y="0"/>
                  </a:lnTo>
                  <a:cubicBezTo>
                    <a:pt x="9" y="6"/>
                    <a:pt x="8" y="15"/>
                    <a:pt x="9" y="20"/>
                  </a:cubicBezTo>
                  <a:lnTo>
                    <a:pt x="0" y="20"/>
                  </a:lnTo>
                  <a:cubicBezTo>
                    <a:pt x="2" y="13"/>
                    <a:pt x="6" y="8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11" name="Freeform 1036">
              <a:extLst>
                <a:ext uri="{FF2B5EF4-FFF2-40B4-BE49-F238E27FC236}">
                  <a16:creationId xmlns="" xmlns:a16="http://schemas.microsoft.com/office/drawing/2014/main" id="{1942489B-6C4B-4607-B2C8-81022BD8E9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" y="274"/>
              <a:ext cx="11" cy="4"/>
            </a:xfrm>
            <a:custGeom>
              <a:avLst/>
              <a:gdLst>
                <a:gd name="T0" fmla="*/ 0 w 24"/>
                <a:gd name="T1" fmla="*/ 0 h 9"/>
                <a:gd name="T2" fmla="*/ 0 w 24"/>
                <a:gd name="T3" fmla="*/ 0 h 9"/>
                <a:gd name="T4" fmla="*/ 22 w 24"/>
                <a:gd name="T5" fmla="*/ 6 h 9"/>
                <a:gd name="T6" fmla="*/ 24 w 24"/>
                <a:gd name="T7" fmla="*/ 9 h 9"/>
                <a:gd name="T8" fmla="*/ 0 w 2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">
                  <a:moveTo>
                    <a:pt x="0" y="0"/>
                  </a:moveTo>
                  <a:lnTo>
                    <a:pt x="0" y="0"/>
                  </a:lnTo>
                  <a:cubicBezTo>
                    <a:pt x="7" y="2"/>
                    <a:pt x="19" y="5"/>
                    <a:pt x="22" y="6"/>
                  </a:cubicBezTo>
                  <a:cubicBezTo>
                    <a:pt x="23" y="7"/>
                    <a:pt x="23" y="8"/>
                    <a:pt x="24" y="9"/>
                  </a:cubicBezTo>
                  <a:cubicBezTo>
                    <a:pt x="23" y="8"/>
                    <a:pt x="6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12" name="Freeform 1037">
              <a:extLst>
                <a:ext uri="{FF2B5EF4-FFF2-40B4-BE49-F238E27FC236}">
                  <a16:creationId xmlns="" xmlns:a16="http://schemas.microsoft.com/office/drawing/2014/main" id="{3505D14F-FE13-4490-B10D-CE49B13989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0" y="268"/>
              <a:ext cx="5" cy="17"/>
            </a:xfrm>
            <a:custGeom>
              <a:avLst/>
              <a:gdLst>
                <a:gd name="T0" fmla="*/ 7 w 11"/>
                <a:gd name="T1" fmla="*/ 0 h 38"/>
                <a:gd name="T2" fmla="*/ 7 w 11"/>
                <a:gd name="T3" fmla="*/ 0 h 38"/>
                <a:gd name="T4" fmla="*/ 11 w 11"/>
                <a:gd name="T5" fmla="*/ 24 h 38"/>
                <a:gd name="T6" fmla="*/ 5 w 11"/>
                <a:gd name="T7" fmla="*/ 38 h 38"/>
                <a:gd name="T8" fmla="*/ 2 w 11"/>
                <a:gd name="T9" fmla="*/ 38 h 38"/>
                <a:gd name="T10" fmla="*/ 0 w 11"/>
                <a:gd name="T11" fmla="*/ 17 h 38"/>
                <a:gd name="T12" fmla="*/ 2 w 11"/>
                <a:gd name="T13" fmla="*/ 6 h 38"/>
                <a:gd name="T14" fmla="*/ 5 w 11"/>
                <a:gd name="T15" fmla="*/ 25 h 38"/>
                <a:gd name="T16" fmla="*/ 7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7" y="0"/>
                  </a:moveTo>
                  <a:lnTo>
                    <a:pt x="7" y="0"/>
                  </a:lnTo>
                  <a:cubicBezTo>
                    <a:pt x="7" y="0"/>
                    <a:pt x="11" y="18"/>
                    <a:pt x="11" y="24"/>
                  </a:cubicBezTo>
                  <a:cubicBezTo>
                    <a:pt x="9" y="29"/>
                    <a:pt x="7" y="34"/>
                    <a:pt x="5" y="38"/>
                  </a:cubicBezTo>
                  <a:lnTo>
                    <a:pt x="2" y="38"/>
                  </a:lnTo>
                  <a:cubicBezTo>
                    <a:pt x="2" y="33"/>
                    <a:pt x="2" y="24"/>
                    <a:pt x="0" y="17"/>
                  </a:cubicBezTo>
                  <a:cubicBezTo>
                    <a:pt x="1" y="13"/>
                    <a:pt x="2" y="9"/>
                    <a:pt x="2" y="6"/>
                  </a:cubicBezTo>
                  <a:cubicBezTo>
                    <a:pt x="4" y="13"/>
                    <a:pt x="4" y="16"/>
                    <a:pt x="5" y="25"/>
                  </a:cubicBezTo>
                  <a:cubicBezTo>
                    <a:pt x="6" y="16"/>
                    <a:pt x="7" y="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13" name="Freeform 1038">
              <a:extLst>
                <a:ext uri="{FF2B5EF4-FFF2-40B4-BE49-F238E27FC236}">
                  <a16:creationId xmlns="" xmlns:a16="http://schemas.microsoft.com/office/drawing/2014/main" id="{D34710E3-EB79-445B-9A3F-7E16C15327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1" y="269"/>
              <a:ext cx="6" cy="16"/>
            </a:xfrm>
            <a:custGeom>
              <a:avLst/>
              <a:gdLst>
                <a:gd name="T0" fmla="*/ 11 w 15"/>
                <a:gd name="T1" fmla="*/ 0 h 36"/>
                <a:gd name="T2" fmla="*/ 11 w 15"/>
                <a:gd name="T3" fmla="*/ 0 h 36"/>
                <a:gd name="T4" fmla="*/ 5 w 15"/>
                <a:gd name="T5" fmla="*/ 36 h 36"/>
                <a:gd name="T6" fmla="*/ 0 w 15"/>
                <a:gd name="T7" fmla="*/ 36 h 36"/>
                <a:gd name="T8" fmla="*/ 6 w 15"/>
                <a:gd name="T9" fmla="*/ 1 h 36"/>
                <a:gd name="T10" fmla="*/ 7 w 15"/>
                <a:gd name="T11" fmla="*/ 21 h 36"/>
                <a:gd name="T12" fmla="*/ 11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11" y="0"/>
                  </a:moveTo>
                  <a:lnTo>
                    <a:pt x="11" y="0"/>
                  </a:lnTo>
                  <a:cubicBezTo>
                    <a:pt x="15" y="20"/>
                    <a:pt x="11" y="27"/>
                    <a:pt x="5" y="36"/>
                  </a:cubicBezTo>
                  <a:lnTo>
                    <a:pt x="0" y="36"/>
                  </a:lnTo>
                  <a:cubicBezTo>
                    <a:pt x="3" y="30"/>
                    <a:pt x="6" y="12"/>
                    <a:pt x="6" y="1"/>
                  </a:cubicBezTo>
                  <a:cubicBezTo>
                    <a:pt x="6" y="2"/>
                    <a:pt x="8" y="13"/>
                    <a:pt x="7" y="21"/>
                  </a:cubicBezTo>
                  <a:cubicBezTo>
                    <a:pt x="9" y="13"/>
                    <a:pt x="10" y="8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14" name="Freeform 1039">
              <a:extLst>
                <a:ext uri="{FF2B5EF4-FFF2-40B4-BE49-F238E27FC236}">
                  <a16:creationId xmlns="" xmlns:a16="http://schemas.microsoft.com/office/drawing/2014/main" id="{03A370F9-0D61-4F51-9B70-FAECE68FFD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5" y="267"/>
              <a:ext cx="13" cy="14"/>
            </a:xfrm>
            <a:custGeom>
              <a:avLst/>
              <a:gdLst>
                <a:gd name="T0" fmla="*/ 28 w 28"/>
                <a:gd name="T1" fmla="*/ 0 h 31"/>
                <a:gd name="T2" fmla="*/ 28 w 28"/>
                <a:gd name="T3" fmla="*/ 0 h 31"/>
                <a:gd name="T4" fmla="*/ 16 w 28"/>
                <a:gd name="T5" fmla="*/ 23 h 31"/>
                <a:gd name="T6" fmla="*/ 27 w 28"/>
                <a:gd name="T7" fmla="*/ 13 h 31"/>
                <a:gd name="T8" fmla="*/ 24 w 28"/>
                <a:gd name="T9" fmla="*/ 24 h 31"/>
                <a:gd name="T10" fmla="*/ 0 w 28"/>
                <a:gd name="T11" fmla="*/ 20 h 31"/>
                <a:gd name="T12" fmla="*/ 28 w 28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1">
                  <a:moveTo>
                    <a:pt x="28" y="0"/>
                  </a:moveTo>
                  <a:lnTo>
                    <a:pt x="28" y="0"/>
                  </a:lnTo>
                  <a:cubicBezTo>
                    <a:pt x="28" y="10"/>
                    <a:pt x="23" y="20"/>
                    <a:pt x="16" y="23"/>
                  </a:cubicBezTo>
                  <a:cubicBezTo>
                    <a:pt x="24" y="21"/>
                    <a:pt x="27" y="13"/>
                    <a:pt x="27" y="13"/>
                  </a:cubicBezTo>
                  <a:cubicBezTo>
                    <a:pt x="27" y="15"/>
                    <a:pt x="26" y="21"/>
                    <a:pt x="24" y="24"/>
                  </a:cubicBezTo>
                  <a:cubicBezTo>
                    <a:pt x="16" y="31"/>
                    <a:pt x="3" y="29"/>
                    <a:pt x="0" y="20"/>
                  </a:cubicBezTo>
                  <a:cubicBezTo>
                    <a:pt x="14" y="26"/>
                    <a:pt x="24" y="15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15" name="Freeform 1040">
              <a:extLst>
                <a:ext uri="{FF2B5EF4-FFF2-40B4-BE49-F238E27FC236}">
                  <a16:creationId xmlns="" xmlns:a16="http://schemas.microsoft.com/office/drawing/2014/main" id="{409A4149-CF62-4E91-BF5D-13DD222827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1" y="268"/>
              <a:ext cx="26" cy="15"/>
            </a:xfrm>
            <a:custGeom>
              <a:avLst/>
              <a:gdLst>
                <a:gd name="T0" fmla="*/ 0 w 59"/>
                <a:gd name="T1" fmla="*/ 7 h 34"/>
                <a:gd name="T2" fmla="*/ 0 w 59"/>
                <a:gd name="T3" fmla="*/ 7 h 34"/>
                <a:gd name="T4" fmla="*/ 24 w 59"/>
                <a:gd name="T5" fmla="*/ 4 h 34"/>
                <a:gd name="T6" fmla="*/ 47 w 59"/>
                <a:gd name="T7" fmla="*/ 15 h 34"/>
                <a:gd name="T8" fmla="*/ 48 w 59"/>
                <a:gd name="T9" fmla="*/ 21 h 34"/>
                <a:gd name="T10" fmla="*/ 24 w 59"/>
                <a:gd name="T11" fmla="*/ 15 h 34"/>
                <a:gd name="T12" fmla="*/ 50 w 59"/>
                <a:gd name="T13" fmla="*/ 25 h 34"/>
                <a:gd name="T14" fmla="*/ 59 w 59"/>
                <a:gd name="T15" fmla="*/ 34 h 34"/>
                <a:gd name="T16" fmla="*/ 13 w 59"/>
                <a:gd name="T17" fmla="*/ 24 h 34"/>
                <a:gd name="T18" fmla="*/ 0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0" y="7"/>
                  </a:moveTo>
                  <a:lnTo>
                    <a:pt x="0" y="7"/>
                  </a:lnTo>
                  <a:cubicBezTo>
                    <a:pt x="6" y="2"/>
                    <a:pt x="15" y="0"/>
                    <a:pt x="24" y="4"/>
                  </a:cubicBezTo>
                  <a:cubicBezTo>
                    <a:pt x="26" y="5"/>
                    <a:pt x="41" y="12"/>
                    <a:pt x="47" y="15"/>
                  </a:cubicBezTo>
                  <a:cubicBezTo>
                    <a:pt x="47" y="17"/>
                    <a:pt x="48" y="20"/>
                    <a:pt x="48" y="21"/>
                  </a:cubicBezTo>
                  <a:cubicBezTo>
                    <a:pt x="43" y="19"/>
                    <a:pt x="33" y="16"/>
                    <a:pt x="24" y="15"/>
                  </a:cubicBezTo>
                  <a:cubicBezTo>
                    <a:pt x="34" y="21"/>
                    <a:pt x="46" y="24"/>
                    <a:pt x="50" y="25"/>
                  </a:cubicBezTo>
                  <a:cubicBezTo>
                    <a:pt x="52" y="28"/>
                    <a:pt x="54" y="31"/>
                    <a:pt x="59" y="34"/>
                  </a:cubicBezTo>
                  <a:cubicBezTo>
                    <a:pt x="44" y="31"/>
                    <a:pt x="25" y="29"/>
                    <a:pt x="13" y="24"/>
                  </a:cubicBezTo>
                  <a:cubicBezTo>
                    <a:pt x="9" y="22"/>
                    <a:pt x="1" y="15"/>
                    <a:pt x="0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16" name="Freeform 1041">
              <a:extLst>
                <a:ext uri="{FF2B5EF4-FFF2-40B4-BE49-F238E27FC236}">
                  <a16:creationId xmlns="" xmlns:a16="http://schemas.microsoft.com/office/drawing/2014/main" id="{A76918FF-1D8E-4012-86EA-BBE9647532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0" y="268"/>
              <a:ext cx="6" cy="3"/>
            </a:xfrm>
            <a:custGeom>
              <a:avLst/>
              <a:gdLst>
                <a:gd name="T0" fmla="*/ 0 w 14"/>
                <a:gd name="T1" fmla="*/ 0 h 8"/>
                <a:gd name="T2" fmla="*/ 0 w 14"/>
                <a:gd name="T3" fmla="*/ 0 h 8"/>
                <a:gd name="T4" fmla="*/ 14 w 14"/>
                <a:gd name="T5" fmla="*/ 8 h 8"/>
                <a:gd name="T6" fmla="*/ 12 w 14"/>
                <a:gd name="T7" fmla="*/ 8 h 8"/>
                <a:gd name="T8" fmla="*/ 0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0" y="0"/>
                  </a:moveTo>
                  <a:lnTo>
                    <a:pt x="0" y="0"/>
                  </a:lnTo>
                  <a:cubicBezTo>
                    <a:pt x="5" y="2"/>
                    <a:pt x="10" y="6"/>
                    <a:pt x="14" y="8"/>
                  </a:cubicBezTo>
                  <a:lnTo>
                    <a:pt x="12" y="8"/>
                  </a:lnTo>
                  <a:cubicBezTo>
                    <a:pt x="8" y="6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17" name="Freeform 1042">
              <a:extLst>
                <a:ext uri="{FF2B5EF4-FFF2-40B4-BE49-F238E27FC236}">
                  <a16:creationId xmlns="" xmlns:a16="http://schemas.microsoft.com/office/drawing/2014/main" id="{355C8EA8-4593-4E94-B59F-8D74A71385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" y="263"/>
              <a:ext cx="16" cy="22"/>
            </a:xfrm>
            <a:custGeom>
              <a:avLst/>
              <a:gdLst>
                <a:gd name="T0" fmla="*/ 34 w 37"/>
                <a:gd name="T1" fmla="*/ 0 h 50"/>
                <a:gd name="T2" fmla="*/ 34 w 37"/>
                <a:gd name="T3" fmla="*/ 0 h 50"/>
                <a:gd name="T4" fmla="*/ 18 w 37"/>
                <a:gd name="T5" fmla="*/ 50 h 50"/>
                <a:gd name="T6" fmla="*/ 0 w 37"/>
                <a:gd name="T7" fmla="*/ 50 h 50"/>
                <a:gd name="T8" fmla="*/ 2 w 37"/>
                <a:gd name="T9" fmla="*/ 49 h 50"/>
                <a:gd name="T10" fmla="*/ 32 w 37"/>
                <a:gd name="T11" fmla="*/ 0 h 50"/>
                <a:gd name="T12" fmla="*/ 31 w 37"/>
                <a:gd name="T13" fmla="*/ 19 h 50"/>
                <a:gd name="T14" fmla="*/ 34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4" y="0"/>
                  </a:moveTo>
                  <a:lnTo>
                    <a:pt x="34" y="0"/>
                  </a:lnTo>
                  <a:cubicBezTo>
                    <a:pt x="37" y="21"/>
                    <a:pt x="31" y="38"/>
                    <a:pt x="18" y="50"/>
                  </a:cubicBezTo>
                  <a:lnTo>
                    <a:pt x="0" y="50"/>
                  </a:lnTo>
                  <a:lnTo>
                    <a:pt x="2" y="49"/>
                  </a:lnTo>
                  <a:cubicBezTo>
                    <a:pt x="21" y="42"/>
                    <a:pt x="29" y="25"/>
                    <a:pt x="32" y="0"/>
                  </a:cubicBezTo>
                  <a:cubicBezTo>
                    <a:pt x="32" y="5"/>
                    <a:pt x="32" y="14"/>
                    <a:pt x="31" y="19"/>
                  </a:cubicBezTo>
                  <a:cubicBezTo>
                    <a:pt x="33" y="13"/>
                    <a:pt x="33" y="6"/>
                    <a:pt x="3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18" name="Freeform 1043">
              <a:extLst>
                <a:ext uri="{FF2B5EF4-FFF2-40B4-BE49-F238E27FC236}">
                  <a16:creationId xmlns="" xmlns:a16="http://schemas.microsoft.com/office/drawing/2014/main" id="{FD7BCC9A-66D1-4316-923B-74D133DF10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7" y="261"/>
              <a:ext cx="39" cy="21"/>
            </a:xfrm>
            <a:custGeom>
              <a:avLst/>
              <a:gdLst>
                <a:gd name="T0" fmla="*/ 0 w 87"/>
                <a:gd name="T1" fmla="*/ 3 h 45"/>
                <a:gd name="T2" fmla="*/ 0 w 87"/>
                <a:gd name="T3" fmla="*/ 3 h 45"/>
                <a:gd name="T4" fmla="*/ 40 w 87"/>
                <a:gd name="T5" fmla="*/ 8 h 45"/>
                <a:gd name="T6" fmla="*/ 72 w 87"/>
                <a:gd name="T7" fmla="*/ 23 h 45"/>
                <a:gd name="T8" fmla="*/ 76 w 87"/>
                <a:gd name="T9" fmla="*/ 31 h 45"/>
                <a:gd name="T10" fmla="*/ 28 w 87"/>
                <a:gd name="T11" fmla="*/ 17 h 45"/>
                <a:gd name="T12" fmla="*/ 83 w 87"/>
                <a:gd name="T13" fmla="*/ 38 h 45"/>
                <a:gd name="T14" fmla="*/ 87 w 87"/>
                <a:gd name="T15" fmla="*/ 42 h 45"/>
                <a:gd name="T16" fmla="*/ 80 w 87"/>
                <a:gd name="T17" fmla="*/ 45 h 45"/>
                <a:gd name="T18" fmla="*/ 43 w 87"/>
                <a:gd name="T19" fmla="*/ 37 h 45"/>
                <a:gd name="T20" fmla="*/ 0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0" y="3"/>
                  </a:moveTo>
                  <a:lnTo>
                    <a:pt x="0" y="3"/>
                  </a:lnTo>
                  <a:cubicBezTo>
                    <a:pt x="10" y="0"/>
                    <a:pt x="30" y="4"/>
                    <a:pt x="40" y="8"/>
                  </a:cubicBezTo>
                  <a:cubicBezTo>
                    <a:pt x="46" y="11"/>
                    <a:pt x="67" y="19"/>
                    <a:pt x="72" y="23"/>
                  </a:cubicBezTo>
                  <a:cubicBezTo>
                    <a:pt x="74" y="26"/>
                    <a:pt x="74" y="28"/>
                    <a:pt x="76" y="31"/>
                  </a:cubicBezTo>
                  <a:cubicBezTo>
                    <a:pt x="68" y="28"/>
                    <a:pt x="49" y="21"/>
                    <a:pt x="28" y="17"/>
                  </a:cubicBezTo>
                  <a:cubicBezTo>
                    <a:pt x="43" y="24"/>
                    <a:pt x="68" y="33"/>
                    <a:pt x="83" y="38"/>
                  </a:cubicBezTo>
                  <a:cubicBezTo>
                    <a:pt x="84" y="39"/>
                    <a:pt x="86" y="41"/>
                    <a:pt x="87" y="42"/>
                  </a:cubicBezTo>
                  <a:cubicBezTo>
                    <a:pt x="84" y="42"/>
                    <a:pt x="82" y="44"/>
                    <a:pt x="80" y="45"/>
                  </a:cubicBezTo>
                  <a:cubicBezTo>
                    <a:pt x="75" y="45"/>
                    <a:pt x="49" y="39"/>
                    <a:pt x="43" y="37"/>
                  </a:cubicBezTo>
                  <a:cubicBezTo>
                    <a:pt x="24" y="31"/>
                    <a:pt x="2" y="18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19" name="Freeform 1044">
              <a:extLst>
                <a:ext uri="{FF2B5EF4-FFF2-40B4-BE49-F238E27FC236}">
                  <a16:creationId xmlns="" xmlns:a16="http://schemas.microsoft.com/office/drawing/2014/main" id="{A540A080-AB00-4E19-8639-ABF861D5CB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" y="260"/>
              <a:ext cx="13" cy="8"/>
            </a:xfrm>
            <a:custGeom>
              <a:avLst/>
              <a:gdLst>
                <a:gd name="T0" fmla="*/ 0 w 29"/>
                <a:gd name="T1" fmla="*/ 0 h 16"/>
                <a:gd name="T2" fmla="*/ 0 w 29"/>
                <a:gd name="T3" fmla="*/ 0 h 16"/>
                <a:gd name="T4" fmla="*/ 29 w 29"/>
                <a:gd name="T5" fmla="*/ 15 h 16"/>
                <a:gd name="T6" fmla="*/ 25 w 29"/>
                <a:gd name="T7" fmla="*/ 16 h 16"/>
                <a:gd name="T8" fmla="*/ 0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0" y="0"/>
                  </a:moveTo>
                  <a:lnTo>
                    <a:pt x="0" y="0"/>
                  </a:lnTo>
                  <a:cubicBezTo>
                    <a:pt x="10" y="5"/>
                    <a:pt x="27" y="14"/>
                    <a:pt x="29" y="15"/>
                  </a:cubicBezTo>
                  <a:cubicBezTo>
                    <a:pt x="28" y="15"/>
                    <a:pt x="27" y="15"/>
                    <a:pt x="25" y="16"/>
                  </a:cubicBezTo>
                  <a:cubicBezTo>
                    <a:pt x="25" y="16"/>
                    <a:pt x="7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20" name="Freeform 1045">
              <a:extLst>
                <a:ext uri="{FF2B5EF4-FFF2-40B4-BE49-F238E27FC236}">
                  <a16:creationId xmlns="" xmlns:a16="http://schemas.microsoft.com/office/drawing/2014/main" id="{2722596C-85CA-476C-9B0C-F0F9A1C4B7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5" y="257"/>
              <a:ext cx="6" cy="25"/>
            </a:xfrm>
            <a:custGeom>
              <a:avLst/>
              <a:gdLst>
                <a:gd name="T0" fmla="*/ 3 w 12"/>
                <a:gd name="T1" fmla="*/ 0 h 55"/>
                <a:gd name="T2" fmla="*/ 3 w 12"/>
                <a:gd name="T3" fmla="*/ 0 h 55"/>
                <a:gd name="T4" fmla="*/ 12 w 12"/>
                <a:gd name="T5" fmla="*/ 27 h 55"/>
                <a:gd name="T6" fmla="*/ 3 w 12"/>
                <a:gd name="T7" fmla="*/ 55 h 55"/>
                <a:gd name="T8" fmla="*/ 0 w 12"/>
                <a:gd name="T9" fmla="*/ 24 h 55"/>
                <a:gd name="T10" fmla="*/ 1 w 12"/>
                <a:gd name="T11" fmla="*/ 1 h 55"/>
                <a:gd name="T12" fmla="*/ 7 w 12"/>
                <a:gd name="T13" fmla="*/ 28 h 55"/>
                <a:gd name="T14" fmla="*/ 3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3" y="0"/>
                  </a:moveTo>
                  <a:lnTo>
                    <a:pt x="3" y="0"/>
                  </a:lnTo>
                  <a:cubicBezTo>
                    <a:pt x="6" y="6"/>
                    <a:pt x="12" y="22"/>
                    <a:pt x="12" y="27"/>
                  </a:cubicBezTo>
                  <a:cubicBezTo>
                    <a:pt x="12" y="39"/>
                    <a:pt x="6" y="48"/>
                    <a:pt x="3" y="55"/>
                  </a:cubicBezTo>
                  <a:cubicBezTo>
                    <a:pt x="4" y="45"/>
                    <a:pt x="3" y="33"/>
                    <a:pt x="0" y="24"/>
                  </a:cubicBezTo>
                  <a:cubicBezTo>
                    <a:pt x="1" y="17"/>
                    <a:pt x="1" y="8"/>
                    <a:pt x="1" y="1"/>
                  </a:cubicBezTo>
                  <a:cubicBezTo>
                    <a:pt x="2" y="4"/>
                    <a:pt x="6" y="19"/>
                    <a:pt x="7" y="28"/>
                  </a:cubicBezTo>
                  <a:cubicBezTo>
                    <a:pt x="7" y="20"/>
                    <a:pt x="4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21" name="Freeform 1046">
              <a:extLst>
                <a:ext uri="{FF2B5EF4-FFF2-40B4-BE49-F238E27FC236}">
                  <a16:creationId xmlns="" xmlns:a16="http://schemas.microsoft.com/office/drawing/2014/main" id="{98D69C46-AD50-4393-903B-02BBA13BBE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3" y="257"/>
              <a:ext cx="7" cy="27"/>
            </a:xfrm>
            <a:custGeom>
              <a:avLst/>
              <a:gdLst>
                <a:gd name="T0" fmla="*/ 0 w 15"/>
                <a:gd name="T1" fmla="*/ 0 h 60"/>
                <a:gd name="T2" fmla="*/ 0 w 15"/>
                <a:gd name="T3" fmla="*/ 0 h 60"/>
                <a:gd name="T4" fmla="*/ 7 w 15"/>
                <a:gd name="T5" fmla="*/ 29 h 60"/>
                <a:gd name="T6" fmla="*/ 2 w 15"/>
                <a:gd name="T7" fmla="*/ 1 h 60"/>
                <a:gd name="T8" fmla="*/ 7 w 15"/>
                <a:gd name="T9" fmla="*/ 15 h 60"/>
                <a:gd name="T10" fmla="*/ 15 w 15"/>
                <a:gd name="T11" fmla="*/ 42 h 60"/>
                <a:gd name="T12" fmla="*/ 7 w 15"/>
                <a:gd name="T13" fmla="*/ 60 h 60"/>
                <a:gd name="T14" fmla="*/ 4 w 15"/>
                <a:gd name="T15" fmla="*/ 31 h 60"/>
                <a:gd name="T16" fmla="*/ 1 w 15"/>
                <a:gd name="T17" fmla="*/ 20 h 60"/>
                <a:gd name="T18" fmla="*/ 0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0" y="0"/>
                  </a:moveTo>
                  <a:lnTo>
                    <a:pt x="0" y="0"/>
                  </a:lnTo>
                  <a:cubicBezTo>
                    <a:pt x="1" y="6"/>
                    <a:pt x="7" y="26"/>
                    <a:pt x="7" y="29"/>
                  </a:cubicBezTo>
                  <a:cubicBezTo>
                    <a:pt x="6" y="19"/>
                    <a:pt x="4" y="10"/>
                    <a:pt x="2" y="1"/>
                  </a:cubicBezTo>
                  <a:cubicBezTo>
                    <a:pt x="2" y="1"/>
                    <a:pt x="6" y="12"/>
                    <a:pt x="7" y="15"/>
                  </a:cubicBezTo>
                  <a:cubicBezTo>
                    <a:pt x="9" y="22"/>
                    <a:pt x="14" y="35"/>
                    <a:pt x="15" y="42"/>
                  </a:cubicBezTo>
                  <a:cubicBezTo>
                    <a:pt x="13" y="49"/>
                    <a:pt x="10" y="54"/>
                    <a:pt x="7" y="60"/>
                  </a:cubicBezTo>
                  <a:cubicBezTo>
                    <a:pt x="7" y="50"/>
                    <a:pt x="6" y="41"/>
                    <a:pt x="4" y="31"/>
                  </a:cubicBezTo>
                  <a:cubicBezTo>
                    <a:pt x="3" y="28"/>
                    <a:pt x="1" y="24"/>
                    <a:pt x="1" y="20"/>
                  </a:cubicBezTo>
                  <a:cubicBezTo>
                    <a:pt x="0" y="14"/>
                    <a:pt x="0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22" name="Freeform 1047">
              <a:extLst>
                <a:ext uri="{FF2B5EF4-FFF2-40B4-BE49-F238E27FC236}">
                  <a16:creationId xmlns="" xmlns:a16="http://schemas.microsoft.com/office/drawing/2014/main" id="{B2937EAD-B046-4733-A85F-F0BD3C8185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5" y="256"/>
              <a:ext cx="26" cy="18"/>
            </a:xfrm>
            <a:custGeom>
              <a:avLst/>
              <a:gdLst>
                <a:gd name="T0" fmla="*/ 0 w 58"/>
                <a:gd name="T1" fmla="*/ 0 h 39"/>
                <a:gd name="T2" fmla="*/ 0 w 58"/>
                <a:gd name="T3" fmla="*/ 0 h 39"/>
                <a:gd name="T4" fmla="*/ 58 w 58"/>
                <a:gd name="T5" fmla="*/ 34 h 39"/>
                <a:gd name="T6" fmla="*/ 51 w 58"/>
                <a:gd name="T7" fmla="*/ 34 h 39"/>
                <a:gd name="T8" fmla="*/ 23 w 58"/>
                <a:gd name="T9" fmla="*/ 18 h 39"/>
                <a:gd name="T10" fmla="*/ 45 w 58"/>
                <a:gd name="T11" fmla="*/ 35 h 39"/>
                <a:gd name="T12" fmla="*/ 38 w 58"/>
                <a:gd name="T13" fmla="*/ 39 h 39"/>
                <a:gd name="T14" fmla="*/ 12 w 58"/>
                <a:gd name="T15" fmla="*/ 26 h 39"/>
                <a:gd name="T16" fmla="*/ 0 w 58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39">
                  <a:moveTo>
                    <a:pt x="0" y="0"/>
                  </a:moveTo>
                  <a:lnTo>
                    <a:pt x="0" y="0"/>
                  </a:lnTo>
                  <a:cubicBezTo>
                    <a:pt x="27" y="2"/>
                    <a:pt x="41" y="22"/>
                    <a:pt x="58" y="34"/>
                  </a:cubicBezTo>
                  <a:cubicBezTo>
                    <a:pt x="56" y="34"/>
                    <a:pt x="54" y="34"/>
                    <a:pt x="51" y="34"/>
                  </a:cubicBezTo>
                  <a:cubicBezTo>
                    <a:pt x="48" y="33"/>
                    <a:pt x="33" y="22"/>
                    <a:pt x="23" y="18"/>
                  </a:cubicBezTo>
                  <a:cubicBezTo>
                    <a:pt x="28" y="25"/>
                    <a:pt x="38" y="29"/>
                    <a:pt x="45" y="35"/>
                  </a:cubicBezTo>
                  <a:cubicBezTo>
                    <a:pt x="43" y="36"/>
                    <a:pt x="41" y="37"/>
                    <a:pt x="38" y="39"/>
                  </a:cubicBezTo>
                  <a:cubicBezTo>
                    <a:pt x="34" y="37"/>
                    <a:pt x="18" y="28"/>
                    <a:pt x="12" y="26"/>
                  </a:cubicBezTo>
                  <a:cubicBezTo>
                    <a:pt x="5" y="18"/>
                    <a:pt x="0" y="8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23" name="Freeform 1048">
              <a:extLst>
                <a:ext uri="{FF2B5EF4-FFF2-40B4-BE49-F238E27FC236}">
                  <a16:creationId xmlns="" xmlns:a16="http://schemas.microsoft.com/office/drawing/2014/main" id="{31559CA0-F49B-4788-822D-7400B74AFB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1" y="255"/>
              <a:ext cx="3" cy="4"/>
            </a:xfrm>
            <a:custGeom>
              <a:avLst/>
              <a:gdLst>
                <a:gd name="T0" fmla="*/ 0 w 7"/>
                <a:gd name="T1" fmla="*/ 0 h 10"/>
                <a:gd name="T2" fmla="*/ 0 w 7"/>
                <a:gd name="T3" fmla="*/ 0 h 10"/>
                <a:gd name="T4" fmla="*/ 7 w 7"/>
                <a:gd name="T5" fmla="*/ 7 h 10"/>
                <a:gd name="T6" fmla="*/ 7 w 7"/>
                <a:gd name="T7" fmla="*/ 10 h 10"/>
                <a:gd name="T8" fmla="*/ 0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5" y="5"/>
                    <a:pt x="7" y="7"/>
                  </a:cubicBezTo>
                  <a:cubicBezTo>
                    <a:pt x="7" y="8"/>
                    <a:pt x="7" y="9"/>
                    <a:pt x="7" y="10"/>
                  </a:cubicBezTo>
                  <a:cubicBezTo>
                    <a:pt x="5" y="7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24" name="Freeform 1049">
              <a:extLst>
                <a:ext uri="{FF2B5EF4-FFF2-40B4-BE49-F238E27FC236}">
                  <a16:creationId xmlns="" xmlns:a16="http://schemas.microsoft.com/office/drawing/2014/main" id="{25FA133E-7655-462F-B349-C8E40F1000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2" y="251"/>
              <a:ext cx="45" cy="64"/>
            </a:xfrm>
            <a:custGeom>
              <a:avLst/>
              <a:gdLst>
                <a:gd name="T0" fmla="*/ 13 w 100"/>
                <a:gd name="T1" fmla="*/ 95 h 142"/>
                <a:gd name="T2" fmla="*/ 13 w 100"/>
                <a:gd name="T3" fmla="*/ 95 h 142"/>
                <a:gd name="T4" fmla="*/ 0 w 100"/>
                <a:gd name="T5" fmla="*/ 82 h 142"/>
                <a:gd name="T6" fmla="*/ 16 w 100"/>
                <a:gd name="T7" fmla="*/ 74 h 142"/>
                <a:gd name="T8" fmla="*/ 30 w 100"/>
                <a:gd name="T9" fmla="*/ 78 h 142"/>
                <a:gd name="T10" fmla="*/ 31 w 100"/>
                <a:gd name="T11" fmla="*/ 76 h 142"/>
                <a:gd name="T12" fmla="*/ 2 w 100"/>
                <a:gd name="T13" fmla="*/ 51 h 142"/>
                <a:gd name="T14" fmla="*/ 37 w 100"/>
                <a:gd name="T15" fmla="*/ 61 h 142"/>
                <a:gd name="T16" fmla="*/ 38 w 100"/>
                <a:gd name="T17" fmla="*/ 60 h 142"/>
                <a:gd name="T18" fmla="*/ 14 w 100"/>
                <a:gd name="T19" fmla="*/ 36 h 142"/>
                <a:gd name="T20" fmla="*/ 8 w 100"/>
                <a:gd name="T21" fmla="*/ 0 h 142"/>
                <a:gd name="T22" fmla="*/ 55 w 100"/>
                <a:gd name="T23" fmla="*/ 52 h 142"/>
                <a:gd name="T24" fmla="*/ 42 w 100"/>
                <a:gd name="T25" fmla="*/ 83 h 142"/>
                <a:gd name="T26" fmla="*/ 62 w 100"/>
                <a:gd name="T27" fmla="*/ 110 h 142"/>
                <a:gd name="T28" fmla="*/ 93 w 100"/>
                <a:gd name="T29" fmla="*/ 98 h 142"/>
                <a:gd name="T30" fmla="*/ 100 w 100"/>
                <a:gd name="T31" fmla="*/ 98 h 142"/>
                <a:gd name="T32" fmla="*/ 100 w 100"/>
                <a:gd name="T33" fmla="*/ 110 h 142"/>
                <a:gd name="T34" fmla="*/ 98 w 100"/>
                <a:gd name="T35" fmla="*/ 112 h 142"/>
                <a:gd name="T36" fmla="*/ 100 w 100"/>
                <a:gd name="T37" fmla="*/ 120 h 142"/>
                <a:gd name="T38" fmla="*/ 100 w 100"/>
                <a:gd name="T39" fmla="*/ 129 h 142"/>
                <a:gd name="T40" fmla="*/ 96 w 100"/>
                <a:gd name="T41" fmla="*/ 126 h 142"/>
                <a:gd name="T42" fmla="*/ 100 w 100"/>
                <a:gd name="T43" fmla="*/ 131 h 142"/>
                <a:gd name="T44" fmla="*/ 100 w 100"/>
                <a:gd name="T45" fmla="*/ 133 h 142"/>
                <a:gd name="T46" fmla="*/ 96 w 100"/>
                <a:gd name="T47" fmla="*/ 131 h 142"/>
                <a:gd name="T48" fmla="*/ 91 w 100"/>
                <a:gd name="T49" fmla="*/ 115 h 142"/>
                <a:gd name="T50" fmla="*/ 89 w 100"/>
                <a:gd name="T51" fmla="*/ 116 h 142"/>
                <a:gd name="T52" fmla="*/ 94 w 100"/>
                <a:gd name="T53" fmla="*/ 130 h 142"/>
                <a:gd name="T54" fmla="*/ 87 w 100"/>
                <a:gd name="T55" fmla="*/ 142 h 142"/>
                <a:gd name="T56" fmla="*/ 74 w 100"/>
                <a:gd name="T57" fmla="*/ 134 h 142"/>
                <a:gd name="T58" fmla="*/ 72 w 100"/>
                <a:gd name="T59" fmla="*/ 120 h 142"/>
                <a:gd name="T60" fmla="*/ 70 w 100"/>
                <a:gd name="T61" fmla="*/ 120 h 142"/>
                <a:gd name="T62" fmla="*/ 71 w 100"/>
                <a:gd name="T63" fmla="*/ 133 h 142"/>
                <a:gd name="T64" fmla="*/ 61 w 100"/>
                <a:gd name="T65" fmla="*/ 142 h 142"/>
                <a:gd name="T66" fmla="*/ 52 w 100"/>
                <a:gd name="T67" fmla="*/ 132 h 142"/>
                <a:gd name="T68" fmla="*/ 55 w 100"/>
                <a:gd name="T69" fmla="*/ 119 h 142"/>
                <a:gd name="T70" fmla="*/ 54 w 100"/>
                <a:gd name="T71" fmla="*/ 118 h 142"/>
                <a:gd name="T72" fmla="*/ 48 w 100"/>
                <a:gd name="T73" fmla="*/ 133 h 142"/>
                <a:gd name="T74" fmla="*/ 34 w 100"/>
                <a:gd name="T75" fmla="*/ 134 h 142"/>
                <a:gd name="T76" fmla="*/ 30 w 100"/>
                <a:gd name="T77" fmla="*/ 121 h 142"/>
                <a:gd name="T78" fmla="*/ 38 w 100"/>
                <a:gd name="T79" fmla="*/ 111 h 142"/>
                <a:gd name="T80" fmla="*/ 36 w 100"/>
                <a:gd name="T81" fmla="*/ 110 h 142"/>
                <a:gd name="T82" fmla="*/ 26 w 100"/>
                <a:gd name="T83" fmla="*/ 120 h 142"/>
                <a:gd name="T84" fmla="*/ 8 w 100"/>
                <a:gd name="T85" fmla="*/ 116 h 142"/>
                <a:gd name="T86" fmla="*/ 14 w 100"/>
                <a:gd name="T87" fmla="*/ 100 h 142"/>
                <a:gd name="T88" fmla="*/ 28 w 100"/>
                <a:gd name="T89" fmla="*/ 97 h 142"/>
                <a:gd name="T90" fmla="*/ 27 w 100"/>
                <a:gd name="T91" fmla="*/ 95 h 142"/>
                <a:gd name="T92" fmla="*/ 13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13" y="95"/>
                  </a:moveTo>
                  <a:lnTo>
                    <a:pt x="13" y="95"/>
                  </a:lnTo>
                  <a:cubicBezTo>
                    <a:pt x="5" y="94"/>
                    <a:pt x="2" y="86"/>
                    <a:pt x="0" y="82"/>
                  </a:cubicBezTo>
                  <a:cubicBezTo>
                    <a:pt x="3" y="80"/>
                    <a:pt x="8" y="72"/>
                    <a:pt x="16" y="74"/>
                  </a:cubicBezTo>
                  <a:cubicBezTo>
                    <a:pt x="21" y="75"/>
                    <a:pt x="26" y="76"/>
                    <a:pt x="30" y="78"/>
                  </a:cubicBezTo>
                  <a:cubicBezTo>
                    <a:pt x="31" y="77"/>
                    <a:pt x="31" y="77"/>
                    <a:pt x="31" y="76"/>
                  </a:cubicBezTo>
                  <a:cubicBezTo>
                    <a:pt x="14" y="72"/>
                    <a:pt x="2" y="65"/>
                    <a:pt x="2" y="51"/>
                  </a:cubicBezTo>
                  <a:cubicBezTo>
                    <a:pt x="15" y="42"/>
                    <a:pt x="28" y="50"/>
                    <a:pt x="37" y="61"/>
                  </a:cubicBezTo>
                  <a:lnTo>
                    <a:pt x="38" y="60"/>
                  </a:lnTo>
                  <a:cubicBezTo>
                    <a:pt x="31" y="49"/>
                    <a:pt x="22" y="44"/>
                    <a:pt x="14" y="36"/>
                  </a:cubicBezTo>
                  <a:cubicBezTo>
                    <a:pt x="7" y="28"/>
                    <a:pt x="4" y="12"/>
                    <a:pt x="8" y="0"/>
                  </a:cubicBezTo>
                  <a:cubicBezTo>
                    <a:pt x="23" y="19"/>
                    <a:pt x="49" y="37"/>
                    <a:pt x="55" y="52"/>
                  </a:cubicBezTo>
                  <a:cubicBezTo>
                    <a:pt x="62" y="68"/>
                    <a:pt x="45" y="72"/>
                    <a:pt x="42" y="83"/>
                  </a:cubicBezTo>
                  <a:cubicBezTo>
                    <a:pt x="39" y="96"/>
                    <a:pt x="47" y="105"/>
                    <a:pt x="62" y="110"/>
                  </a:cubicBezTo>
                  <a:cubicBezTo>
                    <a:pt x="74" y="114"/>
                    <a:pt x="88" y="110"/>
                    <a:pt x="93" y="98"/>
                  </a:cubicBezTo>
                  <a:cubicBezTo>
                    <a:pt x="96" y="98"/>
                    <a:pt x="97" y="99"/>
                    <a:pt x="100" y="98"/>
                  </a:cubicBezTo>
                  <a:lnTo>
                    <a:pt x="100" y="110"/>
                  </a:lnTo>
                  <a:cubicBezTo>
                    <a:pt x="98" y="111"/>
                    <a:pt x="100" y="110"/>
                    <a:pt x="98" y="112"/>
                  </a:cubicBezTo>
                  <a:cubicBezTo>
                    <a:pt x="99" y="115"/>
                    <a:pt x="100" y="118"/>
                    <a:pt x="100" y="120"/>
                  </a:cubicBezTo>
                  <a:lnTo>
                    <a:pt x="100" y="129"/>
                  </a:lnTo>
                  <a:cubicBezTo>
                    <a:pt x="99" y="129"/>
                    <a:pt x="98" y="129"/>
                    <a:pt x="96" y="126"/>
                  </a:cubicBezTo>
                  <a:cubicBezTo>
                    <a:pt x="97" y="129"/>
                    <a:pt x="98" y="130"/>
                    <a:pt x="100" y="131"/>
                  </a:cubicBezTo>
                  <a:lnTo>
                    <a:pt x="100" y="133"/>
                  </a:lnTo>
                  <a:cubicBezTo>
                    <a:pt x="99" y="133"/>
                    <a:pt x="97" y="132"/>
                    <a:pt x="96" y="131"/>
                  </a:cubicBezTo>
                  <a:cubicBezTo>
                    <a:pt x="94" y="127"/>
                    <a:pt x="93" y="119"/>
                    <a:pt x="91" y="115"/>
                  </a:cubicBezTo>
                  <a:cubicBezTo>
                    <a:pt x="91" y="114"/>
                    <a:pt x="89" y="114"/>
                    <a:pt x="89" y="116"/>
                  </a:cubicBezTo>
                  <a:cubicBezTo>
                    <a:pt x="90" y="118"/>
                    <a:pt x="93" y="128"/>
                    <a:pt x="94" y="130"/>
                  </a:cubicBezTo>
                  <a:cubicBezTo>
                    <a:pt x="95" y="137"/>
                    <a:pt x="90" y="138"/>
                    <a:pt x="87" y="142"/>
                  </a:cubicBezTo>
                  <a:cubicBezTo>
                    <a:pt x="81" y="139"/>
                    <a:pt x="75" y="141"/>
                    <a:pt x="74" y="134"/>
                  </a:cubicBezTo>
                  <a:cubicBezTo>
                    <a:pt x="73" y="129"/>
                    <a:pt x="73" y="125"/>
                    <a:pt x="72" y="120"/>
                  </a:cubicBezTo>
                  <a:cubicBezTo>
                    <a:pt x="72" y="119"/>
                    <a:pt x="70" y="119"/>
                    <a:pt x="70" y="120"/>
                  </a:cubicBezTo>
                  <a:cubicBezTo>
                    <a:pt x="71" y="125"/>
                    <a:pt x="71" y="132"/>
                    <a:pt x="71" y="133"/>
                  </a:cubicBezTo>
                  <a:cubicBezTo>
                    <a:pt x="71" y="139"/>
                    <a:pt x="65" y="139"/>
                    <a:pt x="61" y="142"/>
                  </a:cubicBezTo>
                  <a:cubicBezTo>
                    <a:pt x="57" y="139"/>
                    <a:pt x="51" y="138"/>
                    <a:pt x="52" y="132"/>
                  </a:cubicBezTo>
                  <a:cubicBezTo>
                    <a:pt x="52" y="130"/>
                    <a:pt x="55" y="122"/>
                    <a:pt x="55" y="119"/>
                  </a:cubicBezTo>
                  <a:cubicBezTo>
                    <a:pt x="56" y="118"/>
                    <a:pt x="54" y="118"/>
                    <a:pt x="54" y="118"/>
                  </a:cubicBezTo>
                  <a:cubicBezTo>
                    <a:pt x="53" y="122"/>
                    <a:pt x="50" y="129"/>
                    <a:pt x="48" y="133"/>
                  </a:cubicBezTo>
                  <a:cubicBezTo>
                    <a:pt x="45" y="138"/>
                    <a:pt x="40" y="134"/>
                    <a:pt x="34" y="134"/>
                  </a:cubicBezTo>
                  <a:cubicBezTo>
                    <a:pt x="32" y="130"/>
                    <a:pt x="26" y="126"/>
                    <a:pt x="30" y="121"/>
                  </a:cubicBezTo>
                  <a:cubicBezTo>
                    <a:pt x="31" y="119"/>
                    <a:pt x="38" y="111"/>
                    <a:pt x="38" y="111"/>
                  </a:cubicBezTo>
                  <a:cubicBezTo>
                    <a:pt x="38" y="110"/>
                    <a:pt x="37" y="109"/>
                    <a:pt x="36" y="110"/>
                  </a:cubicBezTo>
                  <a:cubicBezTo>
                    <a:pt x="34" y="111"/>
                    <a:pt x="31" y="115"/>
                    <a:pt x="26" y="120"/>
                  </a:cubicBezTo>
                  <a:cubicBezTo>
                    <a:pt x="21" y="124"/>
                    <a:pt x="11" y="116"/>
                    <a:pt x="8" y="116"/>
                  </a:cubicBezTo>
                  <a:cubicBezTo>
                    <a:pt x="9" y="111"/>
                    <a:pt x="8" y="103"/>
                    <a:pt x="14" y="100"/>
                  </a:cubicBezTo>
                  <a:cubicBezTo>
                    <a:pt x="19" y="98"/>
                    <a:pt x="26" y="97"/>
                    <a:pt x="28" y="97"/>
                  </a:cubicBezTo>
                  <a:cubicBezTo>
                    <a:pt x="28" y="96"/>
                    <a:pt x="27" y="95"/>
                    <a:pt x="27" y="95"/>
                  </a:cubicBezTo>
                  <a:cubicBezTo>
                    <a:pt x="23" y="96"/>
                    <a:pt x="17" y="96"/>
                    <a:pt x="13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25" name="Freeform 1050">
              <a:extLst>
                <a:ext uri="{FF2B5EF4-FFF2-40B4-BE49-F238E27FC236}">
                  <a16:creationId xmlns="" xmlns:a16="http://schemas.microsoft.com/office/drawing/2014/main" id="{297F53F9-0024-4260-8A50-3D478D470D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4" y="248"/>
              <a:ext cx="10" cy="7"/>
            </a:xfrm>
            <a:custGeom>
              <a:avLst/>
              <a:gdLst>
                <a:gd name="T0" fmla="*/ 0 w 22"/>
                <a:gd name="T1" fmla="*/ 0 h 16"/>
                <a:gd name="T2" fmla="*/ 0 w 22"/>
                <a:gd name="T3" fmla="*/ 0 h 16"/>
                <a:gd name="T4" fmla="*/ 22 w 22"/>
                <a:gd name="T5" fmla="*/ 14 h 16"/>
                <a:gd name="T6" fmla="*/ 20 w 22"/>
                <a:gd name="T7" fmla="*/ 14 h 16"/>
                <a:gd name="T8" fmla="*/ 20 w 22"/>
                <a:gd name="T9" fmla="*/ 16 h 16"/>
                <a:gd name="T10" fmla="*/ 0 w 22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0" y="0"/>
                  </a:moveTo>
                  <a:lnTo>
                    <a:pt x="0" y="0"/>
                  </a:lnTo>
                  <a:cubicBezTo>
                    <a:pt x="6" y="3"/>
                    <a:pt x="19" y="11"/>
                    <a:pt x="22" y="14"/>
                  </a:cubicBezTo>
                  <a:cubicBezTo>
                    <a:pt x="21" y="14"/>
                    <a:pt x="21" y="14"/>
                    <a:pt x="20" y="14"/>
                  </a:cubicBezTo>
                  <a:cubicBezTo>
                    <a:pt x="20" y="15"/>
                    <a:pt x="20" y="16"/>
                    <a:pt x="20" y="16"/>
                  </a:cubicBezTo>
                  <a:cubicBezTo>
                    <a:pt x="16" y="12"/>
                    <a:pt x="5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26" name="Freeform 1051">
              <a:extLst>
                <a:ext uri="{FF2B5EF4-FFF2-40B4-BE49-F238E27FC236}">
                  <a16:creationId xmlns="" xmlns:a16="http://schemas.microsoft.com/office/drawing/2014/main" id="{183E0710-1898-4D5F-8E5D-756715E2D8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5" y="243"/>
              <a:ext cx="8" cy="31"/>
            </a:xfrm>
            <a:custGeom>
              <a:avLst/>
              <a:gdLst>
                <a:gd name="T0" fmla="*/ 2 w 17"/>
                <a:gd name="T1" fmla="*/ 0 h 68"/>
                <a:gd name="T2" fmla="*/ 2 w 17"/>
                <a:gd name="T3" fmla="*/ 0 h 68"/>
                <a:gd name="T4" fmla="*/ 9 w 17"/>
                <a:gd name="T5" fmla="*/ 14 h 68"/>
                <a:gd name="T6" fmla="*/ 16 w 17"/>
                <a:gd name="T7" fmla="*/ 68 h 68"/>
                <a:gd name="T8" fmla="*/ 0 w 17"/>
                <a:gd name="T9" fmla="*/ 16 h 68"/>
                <a:gd name="T10" fmla="*/ 14 w 17"/>
                <a:gd name="T11" fmla="*/ 42 h 68"/>
                <a:gd name="T12" fmla="*/ 2 w 17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8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8" y="12"/>
                    <a:pt x="9" y="14"/>
                  </a:cubicBezTo>
                  <a:cubicBezTo>
                    <a:pt x="16" y="25"/>
                    <a:pt x="17" y="44"/>
                    <a:pt x="16" y="68"/>
                  </a:cubicBezTo>
                  <a:cubicBezTo>
                    <a:pt x="12" y="44"/>
                    <a:pt x="1" y="26"/>
                    <a:pt x="0" y="16"/>
                  </a:cubicBezTo>
                  <a:cubicBezTo>
                    <a:pt x="5" y="22"/>
                    <a:pt x="10" y="31"/>
                    <a:pt x="14" y="42"/>
                  </a:cubicBezTo>
                  <a:cubicBezTo>
                    <a:pt x="13" y="36"/>
                    <a:pt x="5" y="7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27" name="Freeform 1052">
              <a:extLst>
                <a:ext uri="{FF2B5EF4-FFF2-40B4-BE49-F238E27FC236}">
                  <a16:creationId xmlns="" xmlns:a16="http://schemas.microsoft.com/office/drawing/2014/main" id="{13E023E6-534B-4CF3-824B-16AF6B7B14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9" y="245"/>
              <a:ext cx="40" cy="25"/>
            </a:xfrm>
            <a:custGeom>
              <a:avLst/>
              <a:gdLst>
                <a:gd name="T0" fmla="*/ 1 w 88"/>
                <a:gd name="T1" fmla="*/ 1 h 55"/>
                <a:gd name="T2" fmla="*/ 1 w 88"/>
                <a:gd name="T3" fmla="*/ 1 h 55"/>
                <a:gd name="T4" fmla="*/ 45 w 88"/>
                <a:gd name="T5" fmla="*/ 15 h 55"/>
                <a:gd name="T6" fmla="*/ 79 w 88"/>
                <a:gd name="T7" fmla="*/ 37 h 55"/>
                <a:gd name="T8" fmla="*/ 88 w 88"/>
                <a:gd name="T9" fmla="*/ 49 h 55"/>
                <a:gd name="T10" fmla="*/ 81 w 88"/>
                <a:gd name="T11" fmla="*/ 49 h 55"/>
                <a:gd name="T12" fmla="*/ 31 w 88"/>
                <a:gd name="T13" fmla="*/ 23 h 55"/>
                <a:gd name="T14" fmla="*/ 73 w 88"/>
                <a:gd name="T15" fmla="*/ 51 h 55"/>
                <a:gd name="T16" fmla="*/ 67 w 88"/>
                <a:gd name="T17" fmla="*/ 55 h 55"/>
                <a:gd name="T18" fmla="*/ 27 w 88"/>
                <a:gd name="T19" fmla="*/ 37 h 55"/>
                <a:gd name="T20" fmla="*/ 1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1" y="1"/>
                  </a:moveTo>
                  <a:lnTo>
                    <a:pt x="1" y="1"/>
                  </a:lnTo>
                  <a:cubicBezTo>
                    <a:pt x="16" y="0"/>
                    <a:pt x="33" y="8"/>
                    <a:pt x="45" y="15"/>
                  </a:cubicBezTo>
                  <a:cubicBezTo>
                    <a:pt x="53" y="20"/>
                    <a:pt x="68" y="29"/>
                    <a:pt x="79" y="37"/>
                  </a:cubicBezTo>
                  <a:cubicBezTo>
                    <a:pt x="81" y="42"/>
                    <a:pt x="82" y="41"/>
                    <a:pt x="88" y="49"/>
                  </a:cubicBezTo>
                  <a:cubicBezTo>
                    <a:pt x="83" y="48"/>
                    <a:pt x="83" y="49"/>
                    <a:pt x="81" y="49"/>
                  </a:cubicBezTo>
                  <a:cubicBezTo>
                    <a:pt x="75" y="45"/>
                    <a:pt x="47" y="29"/>
                    <a:pt x="31" y="23"/>
                  </a:cubicBezTo>
                  <a:cubicBezTo>
                    <a:pt x="44" y="34"/>
                    <a:pt x="68" y="48"/>
                    <a:pt x="73" y="51"/>
                  </a:cubicBezTo>
                  <a:cubicBezTo>
                    <a:pt x="70" y="52"/>
                    <a:pt x="68" y="54"/>
                    <a:pt x="67" y="55"/>
                  </a:cubicBezTo>
                  <a:cubicBezTo>
                    <a:pt x="58" y="52"/>
                    <a:pt x="35" y="43"/>
                    <a:pt x="27" y="37"/>
                  </a:cubicBezTo>
                  <a:cubicBezTo>
                    <a:pt x="15" y="29"/>
                    <a:pt x="0" y="18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28" name="Freeform 1053">
              <a:extLst>
                <a:ext uri="{FF2B5EF4-FFF2-40B4-BE49-F238E27FC236}">
                  <a16:creationId xmlns="" xmlns:a16="http://schemas.microsoft.com/office/drawing/2014/main" id="{EACFD2A8-4657-40B2-89CA-11D36E19B9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" y="243"/>
              <a:ext cx="14" cy="32"/>
            </a:xfrm>
            <a:custGeom>
              <a:avLst/>
              <a:gdLst>
                <a:gd name="T0" fmla="*/ 0 w 31"/>
                <a:gd name="T1" fmla="*/ 0 h 72"/>
                <a:gd name="T2" fmla="*/ 0 w 31"/>
                <a:gd name="T3" fmla="*/ 0 h 72"/>
                <a:gd name="T4" fmla="*/ 27 w 31"/>
                <a:gd name="T5" fmla="*/ 38 h 72"/>
                <a:gd name="T6" fmla="*/ 30 w 31"/>
                <a:gd name="T7" fmla="*/ 72 h 72"/>
                <a:gd name="T8" fmla="*/ 0 w 31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2">
                  <a:moveTo>
                    <a:pt x="0" y="0"/>
                  </a:moveTo>
                  <a:lnTo>
                    <a:pt x="0" y="0"/>
                  </a:lnTo>
                  <a:cubicBezTo>
                    <a:pt x="10" y="12"/>
                    <a:pt x="23" y="29"/>
                    <a:pt x="27" y="38"/>
                  </a:cubicBezTo>
                  <a:cubicBezTo>
                    <a:pt x="31" y="52"/>
                    <a:pt x="30" y="64"/>
                    <a:pt x="30" y="72"/>
                  </a:cubicBezTo>
                  <a:cubicBezTo>
                    <a:pt x="25" y="46"/>
                    <a:pt x="15" y="2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29" name="Freeform 1054">
              <a:extLst>
                <a:ext uri="{FF2B5EF4-FFF2-40B4-BE49-F238E27FC236}">
                  <a16:creationId xmlns="" xmlns:a16="http://schemas.microsoft.com/office/drawing/2014/main" id="{279C3D82-4C03-48F2-BC00-CEEF61FCEE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5" y="243"/>
              <a:ext cx="11" cy="33"/>
            </a:xfrm>
            <a:custGeom>
              <a:avLst/>
              <a:gdLst>
                <a:gd name="T0" fmla="*/ 10 w 25"/>
                <a:gd name="T1" fmla="*/ 0 h 74"/>
                <a:gd name="T2" fmla="*/ 10 w 25"/>
                <a:gd name="T3" fmla="*/ 0 h 74"/>
                <a:gd name="T4" fmla="*/ 23 w 25"/>
                <a:gd name="T5" fmla="*/ 16 h 74"/>
                <a:gd name="T6" fmla="*/ 21 w 25"/>
                <a:gd name="T7" fmla="*/ 69 h 74"/>
                <a:gd name="T8" fmla="*/ 13 w 25"/>
                <a:gd name="T9" fmla="*/ 29 h 74"/>
                <a:gd name="T10" fmla="*/ 6 w 25"/>
                <a:gd name="T11" fmla="*/ 74 h 74"/>
                <a:gd name="T12" fmla="*/ 6 w 25"/>
                <a:gd name="T13" fmla="*/ 20 h 74"/>
                <a:gd name="T14" fmla="*/ 0 w 25"/>
                <a:gd name="T15" fmla="*/ 8 h 74"/>
                <a:gd name="T16" fmla="*/ 20 w 25"/>
                <a:gd name="T17" fmla="*/ 30 h 74"/>
                <a:gd name="T18" fmla="*/ 10 w 25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74">
                  <a:moveTo>
                    <a:pt x="10" y="0"/>
                  </a:moveTo>
                  <a:lnTo>
                    <a:pt x="10" y="0"/>
                  </a:lnTo>
                  <a:cubicBezTo>
                    <a:pt x="14" y="4"/>
                    <a:pt x="21" y="11"/>
                    <a:pt x="23" y="16"/>
                  </a:cubicBezTo>
                  <a:cubicBezTo>
                    <a:pt x="25" y="30"/>
                    <a:pt x="24" y="56"/>
                    <a:pt x="21" y="69"/>
                  </a:cubicBezTo>
                  <a:cubicBezTo>
                    <a:pt x="21" y="56"/>
                    <a:pt x="19" y="37"/>
                    <a:pt x="13" y="29"/>
                  </a:cubicBezTo>
                  <a:cubicBezTo>
                    <a:pt x="17" y="43"/>
                    <a:pt x="14" y="58"/>
                    <a:pt x="6" y="74"/>
                  </a:cubicBezTo>
                  <a:cubicBezTo>
                    <a:pt x="10" y="60"/>
                    <a:pt x="11" y="34"/>
                    <a:pt x="6" y="20"/>
                  </a:cubicBezTo>
                  <a:cubicBezTo>
                    <a:pt x="5" y="16"/>
                    <a:pt x="2" y="11"/>
                    <a:pt x="0" y="8"/>
                  </a:cubicBezTo>
                  <a:cubicBezTo>
                    <a:pt x="6" y="11"/>
                    <a:pt x="17" y="23"/>
                    <a:pt x="20" y="30"/>
                  </a:cubicBezTo>
                  <a:cubicBezTo>
                    <a:pt x="17" y="18"/>
                    <a:pt x="14" y="10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30" name="Freeform 1055">
              <a:extLst>
                <a:ext uri="{FF2B5EF4-FFF2-40B4-BE49-F238E27FC236}">
                  <a16:creationId xmlns="" xmlns:a16="http://schemas.microsoft.com/office/drawing/2014/main" id="{5E5C3803-D798-46D3-9840-A7F8137ECA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6" y="241"/>
              <a:ext cx="14" cy="8"/>
            </a:xfrm>
            <a:custGeom>
              <a:avLst/>
              <a:gdLst>
                <a:gd name="T0" fmla="*/ 5 w 32"/>
                <a:gd name="T1" fmla="*/ 6 h 16"/>
                <a:gd name="T2" fmla="*/ 5 w 32"/>
                <a:gd name="T3" fmla="*/ 6 h 16"/>
                <a:gd name="T4" fmla="*/ 32 w 32"/>
                <a:gd name="T5" fmla="*/ 2 h 16"/>
                <a:gd name="T6" fmla="*/ 2 w 32"/>
                <a:gd name="T7" fmla="*/ 16 h 16"/>
                <a:gd name="T8" fmla="*/ 5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5" y="6"/>
                  </a:moveTo>
                  <a:lnTo>
                    <a:pt x="5" y="6"/>
                  </a:lnTo>
                  <a:cubicBezTo>
                    <a:pt x="12" y="1"/>
                    <a:pt x="20" y="0"/>
                    <a:pt x="32" y="2"/>
                  </a:cubicBezTo>
                  <a:cubicBezTo>
                    <a:pt x="23" y="2"/>
                    <a:pt x="6" y="0"/>
                    <a:pt x="2" y="16"/>
                  </a:cubicBezTo>
                  <a:cubicBezTo>
                    <a:pt x="0" y="13"/>
                    <a:pt x="1" y="8"/>
                    <a:pt x="5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31" name="Freeform 1056">
              <a:extLst>
                <a:ext uri="{FF2B5EF4-FFF2-40B4-BE49-F238E27FC236}">
                  <a16:creationId xmlns="" xmlns:a16="http://schemas.microsoft.com/office/drawing/2014/main" id="{F23DB254-3F3F-41F3-8A32-0239DD0758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9" y="238"/>
              <a:ext cx="26" cy="9"/>
            </a:xfrm>
            <a:custGeom>
              <a:avLst/>
              <a:gdLst>
                <a:gd name="T0" fmla="*/ 44 w 59"/>
                <a:gd name="T1" fmla="*/ 2 h 20"/>
                <a:gd name="T2" fmla="*/ 44 w 59"/>
                <a:gd name="T3" fmla="*/ 2 h 20"/>
                <a:gd name="T4" fmla="*/ 59 w 59"/>
                <a:gd name="T5" fmla="*/ 3 h 20"/>
                <a:gd name="T6" fmla="*/ 22 w 59"/>
                <a:gd name="T7" fmla="*/ 18 h 20"/>
                <a:gd name="T8" fmla="*/ 0 w 59"/>
                <a:gd name="T9" fmla="*/ 9 h 20"/>
                <a:gd name="T10" fmla="*/ 19 w 59"/>
                <a:gd name="T11" fmla="*/ 10 h 20"/>
                <a:gd name="T12" fmla="*/ 44 w 59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20">
                  <a:moveTo>
                    <a:pt x="44" y="2"/>
                  </a:moveTo>
                  <a:lnTo>
                    <a:pt x="44" y="2"/>
                  </a:lnTo>
                  <a:cubicBezTo>
                    <a:pt x="47" y="1"/>
                    <a:pt x="54" y="0"/>
                    <a:pt x="59" y="3"/>
                  </a:cubicBezTo>
                  <a:cubicBezTo>
                    <a:pt x="33" y="3"/>
                    <a:pt x="32" y="15"/>
                    <a:pt x="22" y="18"/>
                  </a:cubicBezTo>
                  <a:cubicBezTo>
                    <a:pt x="14" y="20"/>
                    <a:pt x="4" y="17"/>
                    <a:pt x="0" y="9"/>
                  </a:cubicBezTo>
                  <a:cubicBezTo>
                    <a:pt x="6" y="12"/>
                    <a:pt x="12" y="12"/>
                    <a:pt x="19" y="10"/>
                  </a:cubicBezTo>
                  <a:cubicBezTo>
                    <a:pt x="27" y="8"/>
                    <a:pt x="34" y="3"/>
                    <a:pt x="4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32" name="Freeform 1057">
              <a:extLst>
                <a:ext uri="{FF2B5EF4-FFF2-40B4-BE49-F238E27FC236}">
                  <a16:creationId xmlns="" xmlns:a16="http://schemas.microsoft.com/office/drawing/2014/main" id="{F1ECA1BE-5BD8-499D-8860-28ED6EE48D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8" y="236"/>
              <a:ext cx="12" cy="19"/>
            </a:xfrm>
            <a:custGeom>
              <a:avLst/>
              <a:gdLst>
                <a:gd name="T0" fmla="*/ 0 w 26"/>
                <a:gd name="T1" fmla="*/ 0 h 42"/>
                <a:gd name="T2" fmla="*/ 0 w 26"/>
                <a:gd name="T3" fmla="*/ 0 h 42"/>
                <a:gd name="T4" fmla="*/ 15 w 26"/>
                <a:gd name="T5" fmla="*/ 20 h 42"/>
                <a:gd name="T6" fmla="*/ 2 w 26"/>
                <a:gd name="T7" fmla="*/ 0 h 42"/>
                <a:gd name="T8" fmla="*/ 14 w 26"/>
                <a:gd name="T9" fmla="*/ 9 h 42"/>
                <a:gd name="T10" fmla="*/ 26 w 26"/>
                <a:gd name="T11" fmla="*/ 42 h 42"/>
                <a:gd name="T12" fmla="*/ 3 w 26"/>
                <a:gd name="T13" fmla="*/ 13 h 42"/>
                <a:gd name="T14" fmla="*/ 0 w 26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2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1" y="16"/>
                    <a:pt x="15" y="20"/>
                  </a:cubicBezTo>
                  <a:cubicBezTo>
                    <a:pt x="12" y="13"/>
                    <a:pt x="6" y="6"/>
                    <a:pt x="2" y="0"/>
                  </a:cubicBezTo>
                  <a:cubicBezTo>
                    <a:pt x="4" y="3"/>
                    <a:pt x="11" y="7"/>
                    <a:pt x="14" y="9"/>
                  </a:cubicBezTo>
                  <a:cubicBezTo>
                    <a:pt x="18" y="16"/>
                    <a:pt x="24" y="33"/>
                    <a:pt x="26" y="42"/>
                  </a:cubicBezTo>
                  <a:cubicBezTo>
                    <a:pt x="18" y="30"/>
                    <a:pt x="8" y="18"/>
                    <a:pt x="3" y="13"/>
                  </a:cubicBezTo>
                  <a:cubicBezTo>
                    <a:pt x="3" y="9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33" name="Freeform 1058">
              <a:extLst>
                <a:ext uri="{FF2B5EF4-FFF2-40B4-BE49-F238E27FC236}">
                  <a16:creationId xmlns="" xmlns:a16="http://schemas.microsoft.com/office/drawing/2014/main" id="{5AE1E119-4841-4731-9CB7-052811087B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8" y="237"/>
              <a:ext cx="17" cy="28"/>
            </a:xfrm>
            <a:custGeom>
              <a:avLst/>
              <a:gdLst>
                <a:gd name="T0" fmla="*/ 8 w 38"/>
                <a:gd name="T1" fmla="*/ 0 h 62"/>
                <a:gd name="T2" fmla="*/ 8 w 38"/>
                <a:gd name="T3" fmla="*/ 0 h 62"/>
                <a:gd name="T4" fmla="*/ 35 w 38"/>
                <a:gd name="T5" fmla="*/ 34 h 62"/>
                <a:gd name="T6" fmla="*/ 34 w 38"/>
                <a:gd name="T7" fmla="*/ 44 h 62"/>
                <a:gd name="T8" fmla="*/ 19 w 38"/>
                <a:gd name="T9" fmla="*/ 28 h 62"/>
                <a:gd name="T10" fmla="*/ 35 w 38"/>
                <a:gd name="T11" fmla="*/ 51 h 62"/>
                <a:gd name="T12" fmla="*/ 38 w 38"/>
                <a:gd name="T13" fmla="*/ 62 h 62"/>
                <a:gd name="T14" fmla="*/ 15 w 38"/>
                <a:gd name="T15" fmla="*/ 42 h 62"/>
                <a:gd name="T16" fmla="*/ 8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8" y="0"/>
                  </a:moveTo>
                  <a:lnTo>
                    <a:pt x="8" y="0"/>
                  </a:lnTo>
                  <a:cubicBezTo>
                    <a:pt x="13" y="14"/>
                    <a:pt x="27" y="28"/>
                    <a:pt x="35" y="34"/>
                  </a:cubicBezTo>
                  <a:cubicBezTo>
                    <a:pt x="34" y="38"/>
                    <a:pt x="34" y="41"/>
                    <a:pt x="34" y="44"/>
                  </a:cubicBezTo>
                  <a:cubicBezTo>
                    <a:pt x="32" y="42"/>
                    <a:pt x="25" y="34"/>
                    <a:pt x="19" y="28"/>
                  </a:cubicBezTo>
                  <a:cubicBezTo>
                    <a:pt x="23" y="38"/>
                    <a:pt x="31" y="47"/>
                    <a:pt x="35" y="51"/>
                  </a:cubicBezTo>
                  <a:cubicBezTo>
                    <a:pt x="35" y="54"/>
                    <a:pt x="36" y="58"/>
                    <a:pt x="38" y="62"/>
                  </a:cubicBezTo>
                  <a:cubicBezTo>
                    <a:pt x="32" y="57"/>
                    <a:pt x="20" y="47"/>
                    <a:pt x="15" y="42"/>
                  </a:cubicBezTo>
                  <a:cubicBezTo>
                    <a:pt x="5" y="31"/>
                    <a:pt x="0" y="14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34" name="Freeform 1059">
              <a:extLst>
                <a:ext uri="{FF2B5EF4-FFF2-40B4-BE49-F238E27FC236}">
                  <a16:creationId xmlns="" xmlns:a16="http://schemas.microsoft.com/office/drawing/2014/main" id="{F317DDE8-9310-4AB1-88FC-1B6BDBD5FC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8" y="231"/>
              <a:ext cx="10" cy="14"/>
            </a:xfrm>
            <a:custGeom>
              <a:avLst/>
              <a:gdLst>
                <a:gd name="T0" fmla="*/ 0 w 23"/>
                <a:gd name="T1" fmla="*/ 0 h 30"/>
                <a:gd name="T2" fmla="*/ 0 w 23"/>
                <a:gd name="T3" fmla="*/ 0 h 30"/>
                <a:gd name="T4" fmla="*/ 23 w 23"/>
                <a:gd name="T5" fmla="*/ 26 h 30"/>
                <a:gd name="T6" fmla="*/ 23 w 23"/>
                <a:gd name="T7" fmla="*/ 30 h 30"/>
                <a:gd name="T8" fmla="*/ 0 w 23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0">
                  <a:moveTo>
                    <a:pt x="0" y="0"/>
                  </a:moveTo>
                  <a:lnTo>
                    <a:pt x="0" y="0"/>
                  </a:lnTo>
                  <a:cubicBezTo>
                    <a:pt x="7" y="10"/>
                    <a:pt x="21" y="25"/>
                    <a:pt x="23" y="26"/>
                  </a:cubicBezTo>
                  <a:cubicBezTo>
                    <a:pt x="23" y="27"/>
                    <a:pt x="23" y="28"/>
                    <a:pt x="23" y="30"/>
                  </a:cubicBezTo>
                  <a:cubicBezTo>
                    <a:pt x="16" y="23"/>
                    <a:pt x="5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35" name="Freeform 1060">
              <a:extLst>
                <a:ext uri="{FF2B5EF4-FFF2-40B4-BE49-F238E27FC236}">
                  <a16:creationId xmlns="" xmlns:a16="http://schemas.microsoft.com/office/drawing/2014/main" id="{2FB5C36F-08F8-4559-AB91-16AB763A90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1" y="233"/>
              <a:ext cx="17" cy="24"/>
            </a:xfrm>
            <a:custGeom>
              <a:avLst/>
              <a:gdLst>
                <a:gd name="T0" fmla="*/ 0 w 38"/>
                <a:gd name="T1" fmla="*/ 0 h 52"/>
                <a:gd name="T2" fmla="*/ 0 w 38"/>
                <a:gd name="T3" fmla="*/ 0 h 52"/>
                <a:gd name="T4" fmla="*/ 18 w 38"/>
                <a:gd name="T5" fmla="*/ 19 h 52"/>
                <a:gd name="T6" fmla="*/ 1 w 38"/>
                <a:gd name="T7" fmla="*/ 0 h 52"/>
                <a:gd name="T8" fmla="*/ 16 w 38"/>
                <a:gd name="T9" fmla="*/ 6 h 52"/>
                <a:gd name="T10" fmla="*/ 38 w 38"/>
                <a:gd name="T11" fmla="*/ 52 h 52"/>
                <a:gd name="T12" fmla="*/ 0 w 38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52">
                  <a:moveTo>
                    <a:pt x="0" y="0"/>
                  </a:moveTo>
                  <a:lnTo>
                    <a:pt x="0" y="0"/>
                  </a:lnTo>
                  <a:cubicBezTo>
                    <a:pt x="4" y="3"/>
                    <a:pt x="15" y="17"/>
                    <a:pt x="18" y="19"/>
                  </a:cubicBezTo>
                  <a:cubicBezTo>
                    <a:pt x="16" y="13"/>
                    <a:pt x="5" y="4"/>
                    <a:pt x="1" y="0"/>
                  </a:cubicBezTo>
                  <a:cubicBezTo>
                    <a:pt x="5" y="2"/>
                    <a:pt x="11" y="5"/>
                    <a:pt x="16" y="6"/>
                  </a:cubicBezTo>
                  <a:cubicBezTo>
                    <a:pt x="19" y="10"/>
                    <a:pt x="34" y="34"/>
                    <a:pt x="38" y="52"/>
                  </a:cubicBezTo>
                  <a:cubicBezTo>
                    <a:pt x="24" y="29"/>
                    <a:pt x="10" y="2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36" name="Freeform 1061">
              <a:extLst>
                <a:ext uri="{FF2B5EF4-FFF2-40B4-BE49-F238E27FC236}">
                  <a16:creationId xmlns="" xmlns:a16="http://schemas.microsoft.com/office/drawing/2014/main" id="{0981DFF1-8FB7-4D4E-AAB7-B26D333C59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2" y="231"/>
              <a:ext cx="20" cy="21"/>
            </a:xfrm>
            <a:custGeom>
              <a:avLst/>
              <a:gdLst>
                <a:gd name="T0" fmla="*/ 11 w 44"/>
                <a:gd name="T1" fmla="*/ 0 h 47"/>
                <a:gd name="T2" fmla="*/ 11 w 44"/>
                <a:gd name="T3" fmla="*/ 0 h 47"/>
                <a:gd name="T4" fmla="*/ 35 w 44"/>
                <a:gd name="T5" fmla="*/ 22 h 47"/>
                <a:gd name="T6" fmla="*/ 44 w 44"/>
                <a:gd name="T7" fmla="*/ 47 h 47"/>
                <a:gd name="T8" fmla="*/ 26 w 44"/>
                <a:gd name="T9" fmla="*/ 32 h 47"/>
                <a:gd name="T10" fmla="*/ 9 w 44"/>
                <a:gd name="T11" fmla="*/ 18 h 47"/>
                <a:gd name="T12" fmla="*/ 0 w 44"/>
                <a:gd name="T13" fmla="*/ 6 h 47"/>
                <a:gd name="T14" fmla="*/ 32 w 44"/>
                <a:gd name="T15" fmla="*/ 29 h 47"/>
                <a:gd name="T16" fmla="*/ 11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1" y="0"/>
                  </a:moveTo>
                  <a:lnTo>
                    <a:pt x="11" y="0"/>
                  </a:lnTo>
                  <a:cubicBezTo>
                    <a:pt x="19" y="4"/>
                    <a:pt x="32" y="15"/>
                    <a:pt x="35" y="22"/>
                  </a:cubicBezTo>
                  <a:cubicBezTo>
                    <a:pt x="38" y="28"/>
                    <a:pt x="44" y="45"/>
                    <a:pt x="44" y="47"/>
                  </a:cubicBezTo>
                  <a:cubicBezTo>
                    <a:pt x="39" y="41"/>
                    <a:pt x="34" y="35"/>
                    <a:pt x="26" y="32"/>
                  </a:cubicBezTo>
                  <a:cubicBezTo>
                    <a:pt x="22" y="27"/>
                    <a:pt x="15" y="21"/>
                    <a:pt x="9" y="18"/>
                  </a:cubicBezTo>
                  <a:cubicBezTo>
                    <a:pt x="7" y="15"/>
                    <a:pt x="2" y="9"/>
                    <a:pt x="0" y="6"/>
                  </a:cubicBezTo>
                  <a:cubicBezTo>
                    <a:pt x="6" y="11"/>
                    <a:pt x="23" y="24"/>
                    <a:pt x="32" y="29"/>
                  </a:cubicBezTo>
                  <a:cubicBezTo>
                    <a:pt x="26" y="18"/>
                    <a:pt x="18" y="7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37" name="Freeform 1062">
              <a:extLst>
                <a:ext uri="{FF2B5EF4-FFF2-40B4-BE49-F238E27FC236}">
                  <a16:creationId xmlns="" xmlns:a16="http://schemas.microsoft.com/office/drawing/2014/main" id="{B5513F89-C643-406B-BFE8-C95D0C37087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" y="227"/>
              <a:ext cx="13" cy="12"/>
            </a:xfrm>
            <a:custGeom>
              <a:avLst/>
              <a:gdLst>
                <a:gd name="T0" fmla="*/ 0 w 29"/>
                <a:gd name="T1" fmla="*/ 0 h 26"/>
                <a:gd name="T2" fmla="*/ 0 w 29"/>
                <a:gd name="T3" fmla="*/ 0 h 26"/>
                <a:gd name="T4" fmla="*/ 12 w 29"/>
                <a:gd name="T5" fmla="*/ 2 h 26"/>
                <a:gd name="T6" fmla="*/ 29 w 29"/>
                <a:gd name="T7" fmla="*/ 26 h 26"/>
                <a:gd name="T8" fmla="*/ 0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0" y="0"/>
                  </a:moveTo>
                  <a:lnTo>
                    <a:pt x="0" y="0"/>
                  </a:lnTo>
                  <a:cubicBezTo>
                    <a:pt x="4" y="1"/>
                    <a:pt x="9" y="2"/>
                    <a:pt x="12" y="2"/>
                  </a:cubicBezTo>
                  <a:cubicBezTo>
                    <a:pt x="17" y="6"/>
                    <a:pt x="23" y="15"/>
                    <a:pt x="29" y="26"/>
                  </a:cubicBezTo>
                  <a:cubicBezTo>
                    <a:pt x="17" y="19"/>
                    <a:pt x="6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38" name="Freeform 1063">
              <a:extLst>
                <a:ext uri="{FF2B5EF4-FFF2-40B4-BE49-F238E27FC236}">
                  <a16:creationId xmlns="" xmlns:a16="http://schemas.microsoft.com/office/drawing/2014/main" id="{82E6958F-9C33-4952-B971-ED142BE8E4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" y="228"/>
              <a:ext cx="16" cy="8"/>
            </a:xfrm>
            <a:custGeom>
              <a:avLst/>
              <a:gdLst>
                <a:gd name="T0" fmla="*/ 5 w 34"/>
                <a:gd name="T1" fmla="*/ 0 h 18"/>
                <a:gd name="T2" fmla="*/ 5 w 34"/>
                <a:gd name="T3" fmla="*/ 0 h 18"/>
                <a:gd name="T4" fmla="*/ 34 w 34"/>
                <a:gd name="T5" fmla="*/ 15 h 18"/>
                <a:gd name="T6" fmla="*/ 0 w 34"/>
                <a:gd name="T7" fmla="*/ 0 h 18"/>
                <a:gd name="T8" fmla="*/ 5 w 3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21" y="14"/>
                    <a:pt x="34" y="15"/>
                  </a:cubicBezTo>
                  <a:cubicBezTo>
                    <a:pt x="20" y="18"/>
                    <a:pt x="4" y="8"/>
                    <a:pt x="0" y="0"/>
                  </a:cubicBezTo>
                  <a:cubicBezTo>
                    <a:pt x="1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39" name="Freeform 1064">
              <a:extLst>
                <a:ext uri="{FF2B5EF4-FFF2-40B4-BE49-F238E27FC236}">
                  <a16:creationId xmlns="" xmlns:a16="http://schemas.microsoft.com/office/drawing/2014/main" id="{2364E1AD-0165-482B-8B6C-1D1442A8A0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9" y="224"/>
              <a:ext cx="2" cy="1"/>
            </a:xfrm>
            <a:custGeom>
              <a:avLst/>
              <a:gdLst>
                <a:gd name="T0" fmla="*/ 5 w 5"/>
                <a:gd name="T1" fmla="*/ 0 h 3"/>
                <a:gd name="T2" fmla="*/ 5 w 5"/>
                <a:gd name="T3" fmla="*/ 0 h 3"/>
                <a:gd name="T4" fmla="*/ 0 w 5"/>
                <a:gd name="T5" fmla="*/ 3 h 3"/>
                <a:gd name="T6" fmla="*/ 5 w 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5" y="0"/>
                  </a:lnTo>
                  <a:cubicBezTo>
                    <a:pt x="4" y="1"/>
                    <a:pt x="1" y="3"/>
                    <a:pt x="0" y="3"/>
                  </a:cubicBezTo>
                  <a:cubicBezTo>
                    <a:pt x="2" y="1"/>
                    <a:pt x="4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40" name="Freeform 1065">
              <a:extLst>
                <a:ext uri="{FF2B5EF4-FFF2-40B4-BE49-F238E27FC236}">
                  <a16:creationId xmlns="" xmlns:a16="http://schemas.microsoft.com/office/drawing/2014/main" id="{0C3BA548-E2A4-475D-AF42-9F097F3340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6" y="223"/>
              <a:ext cx="4" cy="2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9 w 9"/>
                <a:gd name="T5" fmla="*/ 1 h 5"/>
                <a:gd name="T6" fmla="*/ 1 w 9"/>
                <a:gd name="T7" fmla="*/ 5 h 5"/>
                <a:gd name="T8" fmla="*/ 0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cubicBezTo>
                    <a:pt x="3" y="0"/>
                    <a:pt x="8" y="1"/>
                    <a:pt x="9" y="1"/>
                  </a:cubicBezTo>
                  <a:cubicBezTo>
                    <a:pt x="7" y="2"/>
                    <a:pt x="3" y="4"/>
                    <a:pt x="1" y="5"/>
                  </a:cubicBezTo>
                  <a:cubicBezTo>
                    <a:pt x="2" y="3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41" name="Freeform 1066">
              <a:extLst>
                <a:ext uri="{FF2B5EF4-FFF2-40B4-BE49-F238E27FC236}">
                  <a16:creationId xmlns="" xmlns:a16="http://schemas.microsoft.com/office/drawing/2014/main" id="{2EB29D4E-4F23-4B5A-9114-A8FD1389EB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3" y="223"/>
              <a:ext cx="2" cy="3"/>
            </a:xfrm>
            <a:custGeom>
              <a:avLst/>
              <a:gdLst>
                <a:gd name="T0" fmla="*/ 1 w 4"/>
                <a:gd name="T1" fmla="*/ 0 h 6"/>
                <a:gd name="T2" fmla="*/ 1 w 4"/>
                <a:gd name="T3" fmla="*/ 0 h 6"/>
                <a:gd name="T4" fmla="*/ 3 w 4"/>
                <a:gd name="T5" fmla="*/ 3 h 6"/>
                <a:gd name="T6" fmla="*/ 4 w 4"/>
                <a:gd name="T7" fmla="*/ 6 h 6"/>
                <a:gd name="T8" fmla="*/ 1 w 4"/>
                <a:gd name="T9" fmla="*/ 3 h 6"/>
                <a:gd name="T10" fmla="*/ 1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3" y="3"/>
                  </a:cubicBezTo>
                  <a:cubicBezTo>
                    <a:pt x="3" y="3"/>
                    <a:pt x="4" y="6"/>
                    <a:pt x="4" y="6"/>
                  </a:cubicBezTo>
                  <a:cubicBezTo>
                    <a:pt x="4" y="6"/>
                    <a:pt x="1" y="5"/>
                    <a:pt x="1" y="3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42" name="Freeform 1067">
              <a:extLst>
                <a:ext uri="{FF2B5EF4-FFF2-40B4-BE49-F238E27FC236}">
                  <a16:creationId xmlns="" xmlns:a16="http://schemas.microsoft.com/office/drawing/2014/main" id="{298AB7A8-C5C8-4CF5-BEF1-41BE03D002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2" y="223"/>
              <a:ext cx="3" cy="5"/>
            </a:xfrm>
            <a:custGeom>
              <a:avLst/>
              <a:gdLst>
                <a:gd name="T0" fmla="*/ 0 w 8"/>
                <a:gd name="T1" fmla="*/ 0 h 10"/>
                <a:gd name="T2" fmla="*/ 0 w 8"/>
                <a:gd name="T3" fmla="*/ 0 h 10"/>
                <a:gd name="T4" fmla="*/ 2 w 8"/>
                <a:gd name="T5" fmla="*/ 0 h 10"/>
                <a:gd name="T6" fmla="*/ 8 w 8"/>
                <a:gd name="T7" fmla="*/ 7 h 10"/>
                <a:gd name="T8" fmla="*/ 5 w 8"/>
                <a:gd name="T9" fmla="*/ 10 h 10"/>
                <a:gd name="T10" fmla="*/ 0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" y="0"/>
                    <a:pt x="2" y="0"/>
                  </a:cubicBezTo>
                  <a:cubicBezTo>
                    <a:pt x="2" y="4"/>
                    <a:pt x="3" y="6"/>
                    <a:pt x="8" y="7"/>
                  </a:cubicBezTo>
                  <a:cubicBezTo>
                    <a:pt x="7" y="8"/>
                    <a:pt x="6" y="9"/>
                    <a:pt x="5" y="10"/>
                  </a:cubicBezTo>
                  <a:cubicBezTo>
                    <a:pt x="2" y="8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43" name="Freeform 1068">
              <a:extLst>
                <a:ext uri="{FF2B5EF4-FFF2-40B4-BE49-F238E27FC236}">
                  <a16:creationId xmlns="" xmlns:a16="http://schemas.microsoft.com/office/drawing/2014/main" id="{8A82868D-9FA0-4E5B-94A6-AE51D73BEC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4" y="223"/>
              <a:ext cx="31" cy="22"/>
            </a:xfrm>
            <a:custGeom>
              <a:avLst/>
              <a:gdLst>
                <a:gd name="T0" fmla="*/ 2 w 71"/>
                <a:gd name="T1" fmla="*/ 12 h 47"/>
                <a:gd name="T2" fmla="*/ 2 w 71"/>
                <a:gd name="T3" fmla="*/ 12 h 47"/>
                <a:gd name="T4" fmla="*/ 24 w 71"/>
                <a:gd name="T5" fmla="*/ 0 h 47"/>
                <a:gd name="T6" fmla="*/ 71 w 71"/>
                <a:gd name="T7" fmla="*/ 44 h 47"/>
                <a:gd name="T8" fmla="*/ 59 w 71"/>
                <a:gd name="T9" fmla="*/ 39 h 47"/>
                <a:gd name="T10" fmla="*/ 26 w 71"/>
                <a:gd name="T11" fmla="*/ 25 h 47"/>
                <a:gd name="T12" fmla="*/ 5 w 71"/>
                <a:gd name="T13" fmla="*/ 32 h 47"/>
                <a:gd name="T14" fmla="*/ 2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2" y="12"/>
                  </a:moveTo>
                  <a:lnTo>
                    <a:pt x="2" y="12"/>
                  </a:lnTo>
                  <a:cubicBezTo>
                    <a:pt x="4" y="6"/>
                    <a:pt x="13" y="0"/>
                    <a:pt x="24" y="0"/>
                  </a:cubicBezTo>
                  <a:cubicBezTo>
                    <a:pt x="37" y="19"/>
                    <a:pt x="51" y="32"/>
                    <a:pt x="71" y="44"/>
                  </a:cubicBezTo>
                  <a:cubicBezTo>
                    <a:pt x="69" y="47"/>
                    <a:pt x="63" y="41"/>
                    <a:pt x="59" y="39"/>
                  </a:cubicBezTo>
                  <a:cubicBezTo>
                    <a:pt x="50" y="33"/>
                    <a:pt x="38" y="25"/>
                    <a:pt x="26" y="25"/>
                  </a:cubicBezTo>
                  <a:cubicBezTo>
                    <a:pt x="17" y="24"/>
                    <a:pt x="10" y="27"/>
                    <a:pt x="5" y="32"/>
                  </a:cubicBezTo>
                  <a:cubicBezTo>
                    <a:pt x="1" y="28"/>
                    <a:pt x="0" y="18"/>
                    <a:pt x="2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44" name="Freeform 1069">
              <a:extLst>
                <a:ext uri="{FF2B5EF4-FFF2-40B4-BE49-F238E27FC236}">
                  <a16:creationId xmlns="" xmlns:a16="http://schemas.microsoft.com/office/drawing/2014/main" id="{6E69A5D0-C685-4D65-9F4C-F00A695EF97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" y="222"/>
              <a:ext cx="41" cy="38"/>
            </a:xfrm>
            <a:custGeom>
              <a:avLst/>
              <a:gdLst>
                <a:gd name="T0" fmla="*/ 7 w 93"/>
                <a:gd name="T1" fmla="*/ 0 h 83"/>
                <a:gd name="T2" fmla="*/ 7 w 93"/>
                <a:gd name="T3" fmla="*/ 0 h 83"/>
                <a:gd name="T4" fmla="*/ 93 w 93"/>
                <a:gd name="T5" fmla="*/ 75 h 83"/>
                <a:gd name="T6" fmla="*/ 75 w 93"/>
                <a:gd name="T7" fmla="*/ 71 h 83"/>
                <a:gd name="T8" fmla="*/ 32 w 93"/>
                <a:gd name="T9" fmla="*/ 41 h 83"/>
                <a:gd name="T10" fmla="*/ 71 w 93"/>
                <a:gd name="T11" fmla="*/ 76 h 83"/>
                <a:gd name="T12" fmla="*/ 73 w 93"/>
                <a:gd name="T13" fmla="*/ 83 h 83"/>
                <a:gd name="T14" fmla="*/ 19 w 93"/>
                <a:gd name="T15" fmla="*/ 46 h 83"/>
                <a:gd name="T16" fmla="*/ 7 w 93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83">
                  <a:moveTo>
                    <a:pt x="7" y="0"/>
                  </a:moveTo>
                  <a:lnTo>
                    <a:pt x="7" y="0"/>
                  </a:lnTo>
                  <a:cubicBezTo>
                    <a:pt x="16" y="6"/>
                    <a:pt x="56" y="50"/>
                    <a:pt x="93" y="75"/>
                  </a:cubicBezTo>
                  <a:cubicBezTo>
                    <a:pt x="88" y="73"/>
                    <a:pt x="80" y="71"/>
                    <a:pt x="75" y="71"/>
                  </a:cubicBezTo>
                  <a:cubicBezTo>
                    <a:pt x="72" y="69"/>
                    <a:pt x="45" y="49"/>
                    <a:pt x="32" y="41"/>
                  </a:cubicBezTo>
                  <a:cubicBezTo>
                    <a:pt x="43" y="54"/>
                    <a:pt x="65" y="71"/>
                    <a:pt x="71" y="76"/>
                  </a:cubicBezTo>
                  <a:cubicBezTo>
                    <a:pt x="71" y="77"/>
                    <a:pt x="71" y="80"/>
                    <a:pt x="73" y="83"/>
                  </a:cubicBezTo>
                  <a:cubicBezTo>
                    <a:pt x="59" y="74"/>
                    <a:pt x="35" y="62"/>
                    <a:pt x="19" y="46"/>
                  </a:cubicBezTo>
                  <a:cubicBezTo>
                    <a:pt x="7" y="35"/>
                    <a:pt x="0" y="1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45" name="Freeform 1070">
              <a:extLst>
                <a:ext uri="{FF2B5EF4-FFF2-40B4-BE49-F238E27FC236}">
                  <a16:creationId xmlns="" xmlns:a16="http://schemas.microsoft.com/office/drawing/2014/main" id="{0F2CEEC6-C04B-4AF2-8B41-A750C84C6C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4" y="220"/>
              <a:ext cx="34" cy="40"/>
            </a:xfrm>
            <a:custGeom>
              <a:avLst/>
              <a:gdLst>
                <a:gd name="T0" fmla="*/ 2 w 76"/>
                <a:gd name="T1" fmla="*/ 6 h 89"/>
                <a:gd name="T2" fmla="*/ 2 w 76"/>
                <a:gd name="T3" fmla="*/ 6 h 89"/>
                <a:gd name="T4" fmla="*/ 7 w 76"/>
                <a:gd name="T5" fmla="*/ 3 h 89"/>
                <a:gd name="T6" fmla="*/ 23 w 76"/>
                <a:gd name="T7" fmla="*/ 28 h 89"/>
                <a:gd name="T8" fmla="*/ 45 w 76"/>
                <a:gd name="T9" fmla="*/ 42 h 89"/>
                <a:gd name="T10" fmla="*/ 68 w 76"/>
                <a:gd name="T11" fmla="*/ 62 h 89"/>
                <a:gd name="T12" fmla="*/ 75 w 76"/>
                <a:gd name="T13" fmla="*/ 89 h 89"/>
                <a:gd name="T14" fmla="*/ 46 w 76"/>
                <a:gd name="T15" fmla="*/ 48 h 89"/>
                <a:gd name="T16" fmla="*/ 17 w 76"/>
                <a:gd name="T17" fmla="*/ 25 h 89"/>
                <a:gd name="T18" fmla="*/ 2 w 76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9">
                  <a:moveTo>
                    <a:pt x="2" y="6"/>
                  </a:moveTo>
                  <a:lnTo>
                    <a:pt x="2" y="6"/>
                  </a:lnTo>
                  <a:cubicBezTo>
                    <a:pt x="0" y="2"/>
                    <a:pt x="6" y="0"/>
                    <a:pt x="7" y="3"/>
                  </a:cubicBezTo>
                  <a:cubicBezTo>
                    <a:pt x="11" y="13"/>
                    <a:pt x="17" y="22"/>
                    <a:pt x="23" y="28"/>
                  </a:cubicBezTo>
                  <a:cubicBezTo>
                    <a:pt x="28" y="33"/>
                    <a:pt x="38" y="39"/>
                    <a:pt x="45" y="42"/>
                  </a:cubicBezTo>
                  <a:cubicBezTo>
                    <a:pt x="52" y="46"/>
                    <a:pt x="64" y="55"/>
                    <a:pt x="68" y="62"/>
                  </a:cubicBezTo>
                  <a:cubicBezTo>
                    <a:pt x="72" y="69"/>
                    <a:pt x="76" y="79"/>
                    <a:pt x="75" y="89"/>
                  </a:cubicBezTo>
                  <a:cubicBezTo>
                    <a:pt x="71" y="75"/>
                    <a:pt x="59" y="56"/>
                    <a:pt x="46" y="48"/>
                  </a:cubicBezTo>
                  <a:cubicBezTo>
                    <a:pt x="35" y="41"/>
                    <a:pt x="24" y="34"/>
                    <a:pt x="17" y="25"/>
                  </a:cubicBezTo>
                  <a:cubicBezTo>
                    <a:pt x="12" y="19"/>
                    <a:pt x="6" y="13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46" name="Freeform 1071">
              <a:extLst>
                <a:ext uri="{FF2B5EF4-FFF2-40B4-BE49-F238E27FC236}">
                  <a16:creationId xmlns="" xmlns:a16="http://schemas.microsoft.com/office/drawing/2014/main" id="{A7104FE6-2CC7-405F-ACD5-5FA490EC98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8" y="218"/>
              <a:ext cx="38" cy="24"/>
            </a:xfrm>
            <a:custGeom>
              <a:avLst/>
              <a:gdLst>
                <a:gd name="T0" fmla="*/ 2 w 85"/>
                <a:gd name="T1" fmla="*/ 1 h 53"/>
                <a:gd name="T2" fmla="*/ 2 w 85"/>
                <a:gd name="T3" fmla="*/ 1 h 53"/>
                <a:gd name="T4" fmla="*/ 78 w 85"/>
                <a:gd name="T5" fmla="*/ 2 h 53"/>
                <a:gd name="T6" fmla="*/ 85 w 85"/>
                <a:gd name="T7" fmla="*/ 0 h 53"/>
                <a:gd name="T8" fmla="*/ 77 w 85"/>
                <a:gd name="T9" fmla="*/ 6 h 53"/>
                <a:gd name="T10" fmla="*/ 30 w 85"/>
                <a:gd name="T11" fmla="*/ 12 h 53"/>
                <a:gd name="T12" fmla="*/ 7 w 85"/>
                <a:gd name="T13" fmla="*/ 10 h 53"/>
                <a:gd name="T14" fmla="*/ 13 w 85"/>
                <a:gd name="T15" fmla="*/ 23 h 53"/>
                <a:gd name="T16" fmla="*/ 30 w 85"/>
                <a:gd name="T17" fmla="*/ 16 h 53"/>
                <a:gd name="T18" fmla="*/ 59 w 85"/>
                <a:gd name="T19" fmla="*/ 14 h 53"/>
                <a:gd name="T20" fmla="*/ 81 w 85"/>
                <a:gd name="T21" fmla="*/ 15 h 53"/>
                <a:gd name="T22" fmla="*/ 46 w 85"/>
                <a:gd name="T23" fmla="*/ 18 h 53"/>
                <a:gd name="T24" fmla="*/ 69 w 85"/>
                <a:gd name="T25" fmla="*/ 50 h 53"/>
                <a:gd name="T26" fmla="*/ 35 w 85"/>
                <a:gd name="T27" fmla="*/ 21 h 53"/>
                <a:gd name="T28" fmla="*/ 60 w 85"/>
                <a:gd name="T29" fmla="*/ 53 h 53"/>
                <a:gd name="T30" fmla="*/ 27 w 85"/>
                <a:gd name="T31" fmla="*/ 27 h 53"/>
                <a:gd name="T32" fmla="*/ 39 w 85"/>
                <a:gd name="T33" fmla="*/ 45 h 53"/>
                <a:gd name="T34" fmla="*/ 19 w 85"/>
                <a:gd name="T35" fmla="*/ 32 h 53"/>
                <a:gd name="T36" fmla="*/ 0 w 85"/>
                <a:gd name="T37" fmla="*/ 4 h 53"/>
                <a:gd name="T38" fmla="*/ 2 w 85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53">
                  <a:moveTo>
                    <a:pt x="2" y="1"/>
                  </a:moveTo>
                  <a:lnTo>
                    <a:pt x="2" y="1"/>
                  </a:lnTo>
                  <a:cubicBezTo>
                    <a:pt x="16" y="1"/>
                    <a:pt x="61" y="2"/>
                    <a:pt x="78" y="2"/>
                  </a:cubicBezTo>
                  <a:cubicBezTo>
                    <a:pt x="80" y="2"/>
                    <a:pt x="83" y="1"/>
                    <a:pt x="85" y="0"/>
                  </a:cubicBezTo>
                  <a:cubicBezTo>
                    <a:pt x="84" y="2"/>
                    <a:pt x="79" y="4"/>
                    <a:pt x="77" y="6"/>
                  </a:cubicBezTo>
                  <a:cubicBezTo>
                    <a:pt x="64" y="12"/>
                    <a:pt x="47" y="14"/>
                    <a:pt x="30" y="12"/>
                  </a:cubicBezTo>
                  <a:cubicBezTo>
                    <a:pt x="26" y="11"/>
                    <a:pt x="15" y="7"/>
                    <a:pt x="7" y="10"/>
                  </a:cubicBezTo>
                  <a:cubicBezTo>
                    <a:pt x="7" y="14"/>
                    <a:pt x="12" y="21"/>
                    <a:pt x="13" y="23"/>
                  </a:cubicBezTo>
                  <a:cubicBezTo>
                    <a:pt x="18" y="19"/>
                    <a:pt x="23" y="18"/>
                    <a:pt x="30" y="16"/>
                  </a:cubicBezTo>
                  <a:cubicBezTo>
                    <a:pt x="39" y="13"/>
                    <a:pt x="49" y="13"/>
                    <a:pt x="59" y="14"/>
                  </a:cubicBezTo>
                  <a:cubicBezTo>
                    <a:pt x="65" y="15"/>
                    <a:pt x="74" y="16"/>
                    <a:pt x="81" y="15"/>
                  </a:cubicBezTo>
                  <a:cubicBezTo>
                    <a:pt x="73" y="21"/>
                    <a:pt x="60" y="22"/>
                    <a:pt x="46" y="18"/>
                  </a:cubicBezTo>
                  <a:cubicBezTo>
                    <a:pt x="56" y="25"/>
                    <a:pt x="67" y="37"/>
                    <a:pt x="69" y="50"/>
                  </a:cubicBezTo>
                  <a:cubicBezTo>
                    <a:pt x="61" y="38"/>
                    <a:pt x="48" y="28"/>
                    <a:pt x="35" y="21"/>
                  </a:cubicBezTo>
                  <a:cubicBezTo>
                    <a:pt x="45" y="30"/>
                    <a:pt x="56" y="45"/>
                    <a:pt x="60" y="53"/>
                  </a:cubicBezTo>
                  <a:cubicBezTo>
                    <a:pt x="49" y="47"/>
                    <a:pt x="35" y="36"/>
                    <a:pt x="27" y="27"/>
                  </a:cubicBezTo>
                  <a:cubicBezTo>
                    <a:pt x="29" y="32"/>
                    <a:pt x="34" y="40"/>
                    <a:pt x="39" y="45"/>
                  </a:cubicBezTo>
                  <a:cubicBezTo>
                    <a:pt x="37" y="44"/>
                    <a:pt x="26" y="39"/>
                    <a:pt x="19" y="32"/>
                  </a:cubicBezTo>
                  <a:cubicBezTo>
                    <a:pt x="12" y="26"/>
                    <a:pt x="4" y="13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47" name="Freeform 1072">
              <a:extLst>
                <a:ext uri="{FF2B5EF4-FFF2-40B4-BE49-F238E27FC236}">
                  <a16:creationId xmlns="" xmlns:a16="http://schemas.microsoft.com/office/drawing/2014/main" id="{7C66A95A-8E01-4808-8FC8-0B46028547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0" y="199"/>
              <a:ext cx="32" cy="55"/>
            </a:xfrm>
            <a:custGeom>
              <a:avLst/>
              <a:gdLst>
                <a:gd name="T0" fmla="*/ 13 w 70"/>
                <a:gd name="T1" fmla="*/ 0 h 121"/>
                <a:gd name="T2" fmla="*/ 13 w 70"/>
                <a:gd name="T3" fmla="*/ 0 h 121"/>
                <a:gd name="T4" fmla="*/ 66 w 70"/>
                <a:gd name="T5" fmla="*/ 84 h 121"/>
                <a:gd name="T6" fmla="*/ 63 w 70"/>
                <a:gd name="T7" fmla="*/ 95 h 121"/>
                <a:gd name="T8" fmla="*/ 24 w 70"/>
                <a:gd name="T9" fmla="*/ 47 h 121"/>
                <a:gd name="T10" fmla="*/ 63 w 70"/>
                <a:gd name="T11" fmla="*/ 104 h 121"/>
                <a:gd name="T12" fmla="*/ 70 w 70"/>
                <a:gd name="T13" fmla="*/ 121 h 121"/>
                <a:gd name="T14" fmla="*/ 7 w 70"/>
                <a:gd name="T15" fmla="*/ 40 h 121"/>
                <a:gd name="T16" fmla="*/ 13 w 70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21">
                  <a:moveTo>
                    <a:pt x="13" y="0"/>
                  </a:moveTo>
                  <a:lnTo>
                    <a:pt x="13" y="0"/>
                  </a:lnTo>
                  <a:cubicBezTo>
                    <a:pt x="19" y="12"/>
                    <a:pt x="47" y="63"/>
                    <a:pt x="66" y="84"/>
                  </a:cubicBezTo>
                  <a:cubicBezTo>
                    <a:pt x="65" y="87"/>
                    <a:pt x="63" y="91"/>
                    <a:pt x="63" y="95"/>
                  </a:cubicBezTo>
                  <a:cubicBezTo>
                    <a:pt x="52" y="83"/>
                    <a:pt x="38" y="62"/>
                    <a:pt x="24" y="47"/>
                  </a:cubicBezTo>
                  <a:cubicBezTo>
                    <a:pt x="32" y="67"/>
                    <a:pt x="52" y="94"/>
                    <a:pt x="63" y="104"/>
                  </a:cubicBezTo>
                  <a:cubicBezTo>
                    <a:pt x="64" y="108"/>
                    <a:pt x="66" y="116"/>
                    <a:pt x="70" y="121"/>
                  </a:cubicBezTo>
                  <a:cubicBezTo>
                    <a:pt x="44" y="101"/>
                    <a:pt x="14" y="64"/>
                    <a:pt x="7" y="40"/>
                  </a:cubicBezTo>
                  <a:cubicBezTo>
                    <a:pt x="0" y="17"/>
                    <a:pt x="6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48" name="Freeform 1073">
              <a:extLst>
                <a:ext uri="{FF2B5EF4-FFF2-40B4-BE49-F238E27FC236}">
                  <a16:creationId xmlns="" xmlns:a16="http://schemas.microsoft.com/office/drawing/2014/main" id="{9A4C60BB-FF3F-445E-B8AC-9B6DB6964C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5" y="278"/>
              <a:ext cx="4" cy="5"/>
            </a:xfrm>
            <a:custGeom>
              <a:avLst/>
              <a:gdLst>
                <a:gd name="T0" fmla="*/ 9 w 9"/>
                <a:gd name="T1" fmla="*/ 0 h 11"/>
                <a:gd name="T2" fmla="*/ 9 w 9"/>
                <a:gd name="T3" fmla="*/ 0 h 11"/>
                <a:gd name="T4" fmla="*/ 0 w 9"/>
                <a:gd name="T5" fmla="*/ 11 h 11"/>
                <a:gd name="T6" fmla="*/ 9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9" y="0"/>
                  </a:moveTo>
                  <a:lnTo>
                    <a:pt x="9" y="0"/>
                  </a:lnTo>
                  <a:cubicBezTo>
                    <a:pt x="8" y="4"/>
                    <a:pt x="5" y="8"/>
                    <a:pt x="0" y="11"/>
                  </a:cubicBezTo>
                  <a:cubicBezTo>
                    <a:pt x="4" y="7"/>
                    <a:pt x="5" y="5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49" name="Freeform 1074">
              <a:extLst>
                <a:ext uri="{FF2B5EF4-FFF2-40B4-BE49-F238E27FC236}">
                  <a16:creationId xmlns="" xmlns:a16="http://schemas.microsoft.com/office/drawing/2014/main" id="{1497DE5D-1B5D-4118-9655-9FB59434AF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8" y="285"/>
              <a:ext cx="6" cy="7"/>
            </a:xfrm>
            <a:custGeom>
              <a:avLst/>
              <a:gdLst>
                <a:gd name="T0" fmla="*/ 3 w 13"/>
                <a:gd name="T1" fmla="*/ 0 h 15"/>
                <a:gd name="T2" fmla="*/ 3 w 13"/>
                <a:gd name="T3" fmla="*/ 0 h 15"/>
                <a:gd name="T4" fmla="*/ 13 w 13"/>
                <a:gd name="T5" fmla="*/ 4 h 15"/>
                <a:gd name="T6" fmla="*/ 4 w 13"/>
                <a:gd name="T7" fmla="*/ 4 h 15"/>
                <a:gd name="T8" fmla="*/ 10 w 13"/>
                <a:gd name="T9" fmla="*/ 15 h 15"/>
                <a:gd name="T10" fmla="*/ 3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3" y="0"/>
                  </a:moveTo>
                  <a:lnTo>
                    <a:pt x="3" y="0"/>
                  </a:lnTo>
                  <a:cubicBezTo>
                    <a:pt x="5" y="2"/>
                    <a:pt x="9" y="4"/>
                    <a:pt x="13" y="4"/>
                  </a:cubicBezTo>
                  <a:cubicBezTo>
                    <a:pt x="10" y="5"/>
                    <a:pt x="7" y="5"/>
                    <a:pt x="4" y="4"/>
                  </a:cubicBezTo>
                  <a:cubicBezTo>
                    <a:pt x="4" y="6"/>
                    <a:pt x="6" y="12"/>
                    <a:pt x="10" y="15"/>
                  </a:cubicBezTo>
                  <a:cubicBezTo>
                    <a:pt x="4" y="13"/>
                    <a:pt x="0" y="4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50" name="Freeform 1075">
              <a:extLst>
                <a:ext uri="{FF2B5EF4-FFF2-40B4-BE49-F238E27FC236}">
                  <a16:creationId xmlns="" xmlns:a16="http://schemas.microsoft.com/office/drawing/2014/main" id="{CC5ED392-890D-4968-AF07-6D578A263C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8" y="230"/>
              <a:ext cx="4" cy="4"/>
            </a:xfrm>
            <a:custGeom>
              <a:avLst/>
              <a:gdLst>
                <a:gd name="T0" fmla="*/ 5 w 8"/>
                <a:gd name="T1" fmla="*/ 1 h 7"/>
                <a:gd name="T2" fmla="*/ 5 w 8"/>
                <a:gd name="T3" fmla="*/ 1 h 7"/>
                <a:gd name="T4" fmla="*/ 6 w 8"/>
                <a:gd name="T5" fmla="*/ 4 h 7"/>
                <a:gd name="T6" fmla="*/ 8 w 8"/>
                <a:gd name="T7" fmla="*/ 5 h 7"/>
                <a:gd name="T8" fmla="*/ 0 w 8"/>
                <a:gd name="T9" fmla="*/ 7 h 7"/>
                <a:gd name="T10" fmla="*/ 5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5" y="1"/>
                  </a:moveTo>
                  <a:lnTo>
                    <a:pt x="5" y="1"/>
                  </a:lnTo>
                  <a:cubicBezTo>
                    <a:pt x="8" y="0"/>
                    <a:pt x="6" y="3"/>
                    <a:pt x="6" y="4"/>
                  </a:cubicBezTo>
                  <a:cubicBezTo>
                    <a:pt x="8" y="3"/>
                    <a:pt x="8" y="4"/>
                    <a:pt x="8" y="5"/>
                  </a:cubicBezTo>
                  <a:cubicBezTo>
                    <a:pt x="5" y="5"/>
                    <a:pt x="3" y="6"/>
                    <a:pt x="0" y="7"/>
                  </a:cubicBezTo>
                  <a:cubicBezTo>
                    <a:pt x="1" y="5"/>
                    <a:pt x="2" y="2"/>
                    <a:pt x="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51" name="Freeform 1076">
              <a:extLst>
                <a:ext uri="{FF2B5EF4-FFF2-40B4-BE49-F238E27FC236}">
                  <a16:creationId xmlns="" xmlns:a16="http://schemas.microsoft.com/office/drawing/2014/main" id="{F3031D12-0D98-4284-8B14-C24BB97716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6" y="221"/>
              <a:ext cx="2" cy="3"/>
            </a:xfrm>
            <a:custGeom>
              <a:avLst/>
              <a:gdLst>
                <a:gd name="T0" fmla="*/ 5 w 5"/>
                <a:gd name="T1" fmla="*/ 0 h 6"/>
                <a:gd name="T2" fmla="*/ 5 w 5"/>
                <a:gd name="T3" fmla="*/ 0 h 6"/>
                <a:gd name="T4" fmla="*/ 3 w 5"/>
                <a:gd name="T5" fmla="*/ 6 h 6"/>
                <a:gd name="T6" fmla="*/ 5 w 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5" y="0"/>
                  </a:moveTo>
                  <a:lnTo>
                    <a:pt x="5" y="0"/>
                  </a:lnTo>
                  <a:cubicBezTo>
                    <a:pt x="3" y="2"/>
                    <a:pt x="3" y="3"/>
                    <a:pt x="3" y="6"/>
                  </a:cubicBezTo>
                  <a:cubicBezTo>
                    <a:pt x="0" y="4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52" name="Freeform 1077">
              <a:extLst>
                <a:ext uri="{FF2B5EF4-FFF2-40B4-BE49-F238E27FC236}">
                  <a16:creationId xmlns="" xmlns:a16="http://schemas.microsoft.com/office/drawing/2014/main" id="{68768F66-0CFB-4B31-92A7-A03EA921CE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9" y="201"/>
              <a:ext cx="16" cy="29"/>
            </a:xfrm>
            <a:custGeom>
              <a:avLst/>
              <a:gdLst>
                <a:gd name="T0" fmla="*/ 16 w 36"/>
                <a:gd name="T1" fmla="*/ 0 h 63"/>
                <a:gd name="T2" fmla="*/ 16 w 36"/>
                <a:gd name="T3" fmla="*/ 0 h 63"/>
                <a:gd name="T4" fmla="*/ 36 w 36"/>
                <a:gd name="T5" fmla="*/ 36 h 63"/>
                <a:gd name="T6" fmla="*/ 15 w 36"/>
                <a:gd name="T7" fmla="*/ 5 h 63"/>
                <a:gd name="T8" fmla="*/ 26 w 36"/>
                <a:gd name="T9" fmla="*/ 63 h 63"/>
                <a:gd name="T10" fmla="*/ 16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16" y="0"/>
                  </a:moveTo>
                  <a:lnTo>
                    <a:pt x="16" y="0"/>
                  </a:lnTo>
                  <a:cubicBezTo>
                    <a:pt x="18" y="5"/>
                    <a:pt x="29" y="25"/>
                    <a:pt x="36" y="36"/>
                  </a:cubicBezTo>
                  <a:cubicBezTo>
                    <a:pt x="29" y="26"/>
                    <a:pt x="19" y="12"/>
                    <a:pt x="15" y="5"/>
                  </a:cubicBezTo>
                  <a:cubicBezTo>
                    <a:pt x="5" y="20"/>
                    <a:pt x="20" y="48"/>
                    <a:pt x="26" y="63"/>
                  </a:cubicBezTo>
                  <a:cubicBezTo>
                    <a:pt x="17" y="49"/>
                    <a:pt x="0" y="15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53" name="Freeform 1078">
              <a:extLst>
                <a:ext uri="{FF2B5EF4-FFF2-40B4-BE49-F238E27FC236}">
                  <a16:creationId xmlns="" xmlns:a16="http://schemas.microsoft.com/office/drawing/2014/main" id="{EE5B5008-EE6B-4385-B789-AEEC2B0EB9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1" y="247"/>
              <a:ext cx="17" cy="15"/>
            </a:xfrm>
            <a:custGeom>
              <a:avLst/>
              <a:gdLst>
                <a:gd name="T0" fmla="*/ 0 w 38"/>
                <a:gd name="T1" fmla="*/ 0 h 34"/>
                <a:gd name="T2" fmla="*/ 0 w 38"/>
                <a:gd name="T3" fmla="*/ 0 h 34"/>
                <a:gd name="T4" fmla="*/ 38 w 38"/>
                <a:gd name="T5" fmla="*/ 14 h 34"/>
                <a:gd name="T6" fmla="*/ 3 w 38"/>
                <a:gd name="T7" fmla="*/ 3 h 34"/>
                <a:gd name="T8" fmla="*/ 29 w 38"/>
                <a:gd name="T9" fmla="*/ 34 h 34"/>
                <a:gd name="T10" fmla="*/ 0 w 3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4">
                  <a:moveTo>
                    <a:pt x="0" y="0"/>
                  </a:moveTo>
                  <a:lnTo>
                    <a:pt x="0" y="0"/>
                  </a:lnTo>
                  <a:cubicBezTo>
                    <a:pt x="12" y="1"/>
                    <a:pt x="29" y="7"/>
                    <a:pt x="38" y="14"/>
                  </a:cubicBezTo>
                  <a:cubicBezTo>
                    <a:pt x="32" y="10"/>
                    <a:pt x="13" y="4"/>
                    <a:pt x="3" y="3"/>
                  </a:cubicBezTo>
                  <a:cubicBezTo>
                    <a:pt x="8" y="21"/>
                    <a:pt x="19" y="27"/>
                    <a:pt x="29" y="34"/>
                  </a:cubicBezTo>
                  <a:cubicBezTo>
                    <a:pt x="18" y="28"/>
                    <a:pt x="0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54" name="Freeform 1079">
              <a:extLst>
                <a:ext uri="{FF2B5EF4-FFF2-40B4-BE49-F238E27FC236}">
                  <a16:creationId xmlns="" xmlns:a16="http://schemas.microsoft.com/office/drawing/2014/main" id="{D0F91758-2245-465C-AD11-AA1F423288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3" y="225"/>
              <a:ext cx="17" cy="21"/>
            </a:xfrm>
            <a:custGeom>
              <a:avLst/>
              <a:gdLst>
                <a:gd name="T0" fmla="*/ 6 w 39"/>
                <a:gd name="T1" fmla="*/ 0 h 48"/>
                <a:gd name="T2" fmla="*/ 6 w 39"/>
                <a:gd name="T3" fmla="*/ 0 h 48"/>
                <a:gd name="T4" fmla="*/ 39 w 39"/>
                <a:gd name="T5" fmla="*/ 31 h 48"/>
                <a:gd name="T6" fmla="*/ 8 w 39"/>
                <a:gd name="T7" fmla="*/ 5 h 48"/>
                <a:gd name="T8" fmla="*/ 27 w 39"/>
                <a:gd name="T9" fmla="*/ 48 h 48"/>
                <a:gd name="T10" fmla="*/ 6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6" y="0"/>
                  </a:moveTo>
                  <a:lnTo>
                    <a:pt x="6" y="0"/>
                  </a:lnTo>
                  <a:cubicBezTo>
                    <a:pt x="11" y="3"/>
                    <a:pt x="33" y="24"/>
                    <a:pt x="39" y="31"/>
                  </a:cubicBezTo>
                  <a:cubicBezTo>
                    <a:pt x="31" y="24"/>
                    <a:pt x="17" y="10"/>
                    <a:pt x="8" y="5"/>
                  </a:cubicBezTo>
                  <a:cubicBezTo>
                    <a:pt x="6" y="24"/>
                    <a:pt x="22" y="42"/>
                    <a:pt x="27" y="48"/>
                  </a:cubicBezTo>
                  <a:cubicBezTo>
                    <a:pt x="17" y="40"/>
                    <a:pt x="0" y="2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55" name="Freeform 1080">
              <a:extLst>
                <a:ext uri="{FF2B5EF4-FFF2-40B4-BE49-F238E27FC236}">
                  <a16:creationId xmlns="" xmlns:a16="http://schemas.microsoft.com/office/drawing/2014/main" id="{95EA1733-E4A1-474C-8D1D-6A41AEFA56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0" y="239"/>
              <a:ext cx="9" cy="19"/>
            </a:xfrm>
            <a:custGeom>
              <a:avLst/>
              <a:gdLst>
                <a:gd name="T0" fmla="*/ 5 w 20"/>
                <a:gd name="T1" fmla="*/ 0 h 41"/>
                <a:gd name="T2" fmla="*/ 5 w 20"/>
                <a:gd name="T3" fmla="*/ 0 h 41"/>
                <a:gd name="T4" fmla="*/ 15 w 20"/>
                <a:gd name="T5" fmla="*/ 16 h 41"/>
                <a:gd name="T6" fmla="*/ 6 w 20"/>
                <a:gd name="T7" fmla="*/ 8 h 41"/>
                <a:gd name="T8" fmla="*/ 20 w 20"/>
                <a:gd name="T9" fmla="*/ 41 h 41"/>
                <a:gd name="T10" fmla="*/ 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10" y="11"/>
                    <a:pt x="15" y="16"/>
                  </a:cubicBezTo>
                  <a:cubicBezTo>
                    <a:pt x="11" y="14"/>
                    <a:pt x="6" y="9"/>
                    <a:pt x="6" y="8"/>
                  </a:cubicBezTo>
                  <a:cubicBezTo>
                    <a:pt x="4" y="17"/>
                    <a:pt x="13" y="34"/>
                    <a:pt x="20" y="41"/>
                  </a:cubicBezTo>
                  <a:cubicBezTo>
                    <a:pt x="4" y="29"/>
                    <a:pt x="0" y="11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56" name="Freeform 1081">
              <a:extLst>
                <a:ext uri="{FF2B5EF4-FFF2-40B4-BE49-F238E27FC236}">
                  <a16:creationId xmlns="" xmlns:a16="http://schemas.microsoft.com/office/drawing/2014/main" id="{DFBDB0BA-5BAF-4D96-9956-5CDF70A2D8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7" y="257"/>
              <a:ext cx="10" cy="11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23 w 23"/>
                <a:gd name="T5" fmla="*/ 10 h 23"/>
                <a:gd name="T6" fmla="*/ 3 w 23"/>
                <a:gd name="T7" fmla="*/ 3 h 23"/>
                <a:gd name="T8" fmla="*/ 15 w 23"/>
                <a:gd name="T9" fmla="*/ 23 h 23"/>
                <a:gd name="T10" fmla="*/ 0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20" y="7"/>
                    <a:pt x="23" y="10"/>
                  </a:cubicBezTo>
                  <a:cubicBezTo>
                    <a:pt x="17" y="7"/>
                    <a:pt x="11" y="4"/>
                    <a:pt x="3" y="3"/>
                  </a:cubicBezTo>
                  <a:cubicBezTo>
                    <a:pt x="4" y="8"/>
                    <a:pt x="10" y="17"/>
                    <a:pt x="15" y="23"/>
                  </a:cubicBezTo>
                  <a:cubicBezTo>
                    <a:pt x="6" y="17"/>
                    <a:pt x="0" y="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57" name="Freeform 1082">
              <a:extLst>
                <a:ext uri="{FF2B5EF4-FFF2-40B4-BE49-F238E27FC236}">
                  <a16:creationId xmlns="" xmlns:a16="http://schemas.microsoft.com/office/drawing/2014/main" id="{56774585-D3A9-48F2-A6F3-A91FBE7437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9" y="263"/>
              <a:ext cx="16" cy="13"/>
            </a:xfrm>
            <a:custGeom>
              <a:avLst/>
              <a:gdLst>
                <a:gd name="T0" fmla="*/ 0 w 35"/>
                <a:gd name="T1" fmla="*/ 1 h 28"/>
                <a:gd name="T2" fmla="*/ 0 w 35"/>
                <a:gd name="T3" fmla="*/ 1 h 28"/>
                <a:gd name="T4" fmla="*/ 35 w 35"/>
                <a:gd name="T5" fmla="*/ 8 h 28"/>
                <a:gd name="T6" fmla="*/ 4 w 35"/>
                <a:gd name="T7" fmla="*/ 4 h 28"/>
                <a:gd name="T8" fmla="*/ 33 w 35"/>
                <a:gd name="T9" fmla="*/ 28 h 28"/>
                <a:gd name="T10" fmla="*/ 0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0" y="1"/>
                  </a:moveTo>
                  <a:lnTo>
                    <a:pt x="0" y="1"/>
                  </a:lnTo>
                  <a:cubicBezTo>
                    <a:pt x="11" y="0"/>
                    <a:pt x="27" y="4"/>
                    <a:pt x="35" y="8"/>
                  </a:cubicBezTo>
                  <a:cubicBezTo>
                    <a:pt x="24" y="6"/>
                    <a:pt x="19" y="3"/>
                    <a:pt x="4" y="4"/>
                  </a:cubicBezTo>
                  <a:cubicBezTo>
                    <a:pt x="8" y="11"/>
                    <a:pt x="22" y="23"/>
                    <a:pt x="33" y="28"/>
                  </a:cubicBezTo>
                  <a:cubicBezTo>
                    <a:pt x="15" y="22"/>
                    <a:pt x="2" y="9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58" name="Freeform 1083">
              <a:extLst>
                <a:ext uri="{FF2B5EF4-FFF2-40B4-BE49-F238E27FC236}">
                  <a16:creationId xmlns="" xmlns:a16="http://schemas.microsoft.com/office/drawing/2014/main" id="{BB9F2CA3-E60D-40B4-BA63-2611AB4452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" y="269"/>
              <a:ext cx="9" cy="9"/>
            </a:xfrm>
            <a:custGeom>
              <a:avLst/>
              <a:gdLst>
                <a:gd name="T0" fmla="*/ 22 w 22"/>
                <a:gd name="T1" fmla="*/ 5 h 20"/>
                <a:gd name="T2" fmla="*/ 22 w 22"/>
                <a:gd name="T3" fmla="*/ 5 h 20"/>
                <a:gd name="T4" fmla="*/ 3 w 22"/>
                <a:gd name="T5" fmla="*/ 6 h 20"/>
                <a:gd name="T6" fmla="*/ 16 w 22"/>
                <a:gd name="T7" fmla="*/ 20 h 20"/>
                <a:gd name="T8" fmla="*/ 0 w 22"/>
                <a:gd name="T9" fmla="*/ 5 h 20"/>
                <a:gd name="T10" fmla="*/ 22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22" y="5"/>
                  </a:moveTo>
                  <a:lnTo>
                    <a:pt x="22" y="5"/>
                  </a:lnTo>
                  <a:cubicBezTo>
                    <a:pt x="15" y="3"/>
                    <a:pt x="10" y="2"/>
                    <a:pt x="3" y="6"/>
                  </a:cubicBezTo>
                  <a:cubicBezTo>
                    <a:pt x="4" y="12"/>
                    <a:pt x="11" y="18"/>
                    <a:pt x="16" y="20"/>
                  </a:cubicBezTo>
                  <a:cubicBezTo>
                    <a:pt x="9" y="19"/>
                    <a:pt x="1" y="13"/>
                    <a:pt x="0" y="5"/>
                  </a:cubicBezTo>
                  <a:cubicBezTo>
                    <a:pt x="7" y="0"/>
                    <a:pt x="16" y="2"/>
                    <a:pt x="22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59" name="Freeform 1084">
              <a:extLst>
                <a:ext uri="{FF2B5EF4-FFF2-40B4-BE49-F238E27FC236}">
                  <a16:creationId xmlns="" xmlns:a16="http://schemas.microsoft.com/office/drawing/2014/main" id="{781548AE-BAE2-450B-B35A-23DCA1E57D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6" y="276"/>
              <a:ext cx="7" cy="3"/>
            </a:xfrm>
            <a:custGeom>
              <a:avLst/>
              <a:gdLst>
                <a:gd name="T0" fmla="*/ 0 w 15"/>
                <a:gd name="T1" fmla="*/ 0 h 6"/>
                <a:gd name="T2" fmla="*/ 0 w 15"/>
                <a:gd name="T3" fmla="*/ 0 h 6"/>
                <a:gd name="T4" fmla="*/ 15 w 15"/>
                <a:gd name="T5" fmla="*/ 4 h 6"/>
                <a:gd name="T6" fmla="*/ 15 w 15"/>
                <a:gd name="T7" fmla="*/ 6 h 6"/>
                <a:gd name="T8" fmla="*/ 0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0" y="0"/>
                  </a:moveTo>
                  <a:lnTo>
                    <a:pt x="0" y="0"/>
                  </a:lnTo>
                  <a:cubicBezTo>
                    <a:pt x="5" y="1"/>
                    <a:pt x="10" y="2"/>
                    <a:pt x="15" y="4"/>
                  </a:cubicBezTo>
                  <a:lnTo>
                    <a:pt x="15" y="6"/>
                  </a:lnTo>
                  <a:cubicBezTo>
                    <a:pt x="11" y="4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60" name="Freeform 1085">
              <a:extLst>
                <a:ext uri="{FF2B5EF4-FFF2-40B4-BE49-F238E27FC236}">
                  <a16:creationId xmlns="" xmlns:a16="http://schemas.microsoft.com/office/drawing/2014/main" id="{2E2CE80A-CE11-4160-99EA-D3E4A705F6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5" y="273"/>
              <a:ext cx="8" cy="8"/>
            </a:xfrm>
            <a:custGeom>
              <a:avLst/>
              <a:gdLst>
                <a:gd name="T0" fmla="*/ 19 w 19"/>
                <a:gd name="T1" fmla="*/ 4 h 19"/>
                <a:gd name="T2" fmla="*/ 19 w 19"/>
                <a:gd name="T3" fmla="*/ 4 h 19"/>
                <a:gd name="T4" fmla="*/ 3 w 19"/>
                <a:gd name="T5" fmla="*/ 5 h 19"/>
                <a:gd name="T6" fmla="*/ 10 w 19"/>
                <a:gd name="T7" fmla="*/ 19 h 19"/>
                <a:gd name="T8" fmla="*/ 0 w 19"/>
                <a:gd name="T9" fmla="*/ 4 h 19"/>
                <a:gd name="T10" fmla="*/ 19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19" y="4"/>
                  </a:moveTo>
                  <a:lnTo>
                    <a:pt x="19" y="4"/>
                  </a:lnTo>
                  <a:cubicBezTo>
                    <a:pt x="13" y="3"/>
                    <a:pt x="7" y="3"/>
                    <a:pt x="3" y="5"/>
                  </a:cubicBezTo>
                  <a:cubicBezTo>
                    <a:pt x="3" y="10"/>
                    <a:pt x="6" y="16"/>
                    <a:pt x="10" y="19"/>
                  </a:cubicBezTo>
                  <a:cubicBezTo>
                    <a:pt x="4" y="17"/>
                    <a:pt x="0" y="9"/>
                    <a:pt x="0" y="4"/>
                  </a:cubicBezTo>
                  <a:cubicBezTo>
                    <a:pt x="4" y="2"/>
                    <a:pt x="11" y="0"/>
                    <a:pt x="19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61" name="Freeform 1086">
              <a:extLst>
                <a:ext uri="{FF2B5EF4-FFF2-40B4-BE49-F238E27FC236}">
                  <a16:creationId xmlns="" xmlns:a16="http://schemas.microsoft.com/office/drawing/2014/main" id="{934C8269-56C9-4734-8801-A62885C318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5" y="253"/>
              <a:ext cx="8" cy="16"/>
            </a:xfrm>
            <a:custGeom>
              <a:avLst/>
              <a:gdLst>
                <a:gd name="T0" fmla="*/ 3 w 17"/>
                <a:gd name="T1" fmla="*/ 0 h 34"/>
                <a:gd name="T2" fmla="*/ 3 w 17"/>
                <a:gd name="T3" fmla="*/ 0 h 34"/>
                <a:gd name="T4" fmla="*/ 17 w 17"/>
                <a:gd name="T5" fmla="*/ 15 h 34"/>
                <a:gd name="T6" fmla="*/ 5 w 17"/>
                <a:gd name="T7" fmla="*/ 6 h 34"/>
                <a:gd name="T8" fmla="*/ 14 w 17"/>
                <a:gd name="T9" fmla="*/ 34 h 34"/>
                <a:gd name="T10" fmla="*/ 3 w 17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4">
                  <a:moveTo>
                    <a:pt x="3" y="0"/>
                  </a:moveTo>
                  <a:lnTo>
                    <a:pt x="3" y="0"/>
                  </a:lnTo>
                  <a:cubicBezTo>
                    <a:pt x="6" y="4"/>
                    <a:pt x="14" y="12"/>
                    <a:pt x="17" y="15"/>
                  </a:cubicBezTo>
                  <a:cubicBezTo>
                    <a:pt x="12" y="12"/>
                    <a:pt x="8" y="10"/>
                    <a:pt x="5" y="6"/>
                  </a:cubicBezTo>
                  <a:cubicBezTo>
                    <a:pt x="3" y="16"/>
                    <a:pt x="11" y="31"/>
                    <a:pt x="14" y="34"/>
                  </a:cubicBezTo>
                  <a:cubicBezTo>
                    <a:pt x="4" y="26"/>
                    <a:pt x="0" y="13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62" name="Freeform 1087">
              <a:extLst>
                <a:ext uri="{FF2B5EF4-FFF2-40B4-BE49-F238E27FC236}">
                  <a16:creationId xmlns="" xmlns:a16="http://schemas.microsoft.com/office/drawing/2014/main" id="{D81E584A-1554-4CC7-89CD-DE84E241E1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3" y="264"/>
              <a:ext cx="9" cy="9"/>
            </a:xfrm>
            <a:custGeom>
              <a:avLst/>
              <a:gdLst>
                <a:gd name="T0" fmla="*/ 0 w 20"/>
                <a:gd name="T1" fmla="*/ 0 h 21"/>
                <a:gd name="T2" fmla="*/ 0 w 20"/>
                <a:gd name="T3" fmla="*/ 0 h 21"/>
                <a:gd name="T4" fmla="*/ 20 w 20"/>
                <a:gd name="T5" fmla="*/ 18 h 21"/>
                <a:gd name="T6" fmla="*/ 20 w 20"/>
                <a:gd name="T7" fmla="*/ 20 h 21"/>
                <a:gd name="T8" fmla="*/ 18 w 20"/>
                <a:gd name="T9" fmla="*/ 21 h 21"/>
                <a:gd name="T10" fmla="*/ 0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lnTo>
                    <a:pt x="0" y="0"/>
                  </a:lnTo>
                  <a:cubicBezTo>
                    <a:pt x="8" y="5"/>
                    <a:pt x="20" y="18"/>
                    <a:pt x="20" y="18"/>
                  </a:cubicBezTo>
                  <a:lnTo>
                    <a:pt x="20" y="20"/>
                  </a:lnTo>
                  <a:lnTo>
                    <a:pt x="18" y="21"/>
                  </a:lnTo>
                  <a:cubicBezTo>
                    <a:pt x="18" y="21"/>
                    <a:pt x="4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63" name="Freeform 1088">
              <a:extLst>
                <a:ext uri="{FF2B5EF4-FFF2-40B4-BE49-F238E27FC236}">
                  <a16:creationId xmlns="" xmlns:a16="http://schemas.microsoft.com/office/drawing/2014/main" id="{5182BCDA-5B5C-417D-8954-77C2E65613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7" y="268"/>
              <a:ext cx="4" cy="5"/>
            </a:xfrm>
            <a:custGeom>
              <a:avLst/>
              <a:gdLst>
                <a:gd name="T0" fmla="*/ 0 w 10"/>
                <a:gd name="T1" fmla="*/ 0 h 11"/>
                <a:gd name="T2" fmla="*/ 0 w 10"/>
                <a:gd name="T3" fmla="*/ 0 h 11"/>
                <a:gd name="T4" fmla="*/ 10 w 10"/>
                <a:gd name="T5" fmla="*/ 10 h 11"/>
                <a:gd name="T6" fmla="*/ 9 w 10"/>
                <a:gd name="T7" fmla="*/ 11 h 11"/>
                <a:gd name="T8" fmla="*/ 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10" y="10"/>
                    <a:pt x="10" y="10"/>
                  </a:cubicBezTo>
                  <a:lnTo>
                    <a:pt x="9" y="11"/>
                  </a:lnTo>
                  <a:cubicBezTo>
                    <a:pt x="9" y="1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64" name="Freeform 1089">
              <a:extLst>
                <a:ext uri="{FF2B5EF4-FFF2-40B4-BE49-F238E27FC236}">
                  <a16:creationId xmlns="" xmlns:a16="http://schemas.microsoft.com/office/drawing/2014/main" id="{808B54F0-2127-4B0E-9449-55CE6B457C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" y="278"/>
              <a:ext cx="7" cy="5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8 h 11"/>
                <a:gd name="T6" fmla="*/ 15 w 15"/>
                <a:gd name="T7" fmla="*/ 10 h 11"/>
                <a:gd name="T8" fmla="*/ 13 w 15"/>
                <a:gd name="T9" fmla="*/ 11 h 11"/>
                <a:gd name="T10" fmla="*/ 0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8" y="3"/>
                    <a:pt x="13" y="6"/>
                    <a:pt x="15" y="8"/>
                  </a:cubicBezTo>
                  <a:cubicBezTo>
                    <a:pt x="15" y="8"/>
                    <a:pt x="15" y="10"/>
                    <a:pt x="15" y="10"/>
                  </a:cubicBezTo>
                  <a:lnTo>
                    <a:pt x="13" y="11"/>
                  </a:lnTo>
                  <a:cubicBezTo>
                    <a:pt x="10" y="9"/>
                    <a:pt x="6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65" name="Freeform 1090">
              <a:extLst>
                <a:ext uri="{FF2B5EF4-FFF2-40B4-BE49-F238E27FC236}">
                  <a16:creationId xmlns="" xmlns:a16="http://schemas.microsoft.com/office/drawing/2014/main" id="{71F69678-3148-498E-830E-869446634C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4" y="280"/>
              <a:ext cx="3" cy="2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6 w 6"/>
                <a:gd name="T5" fmla="*/ 3 h 4"/>
                <a:gd name="T6" fmla="*/ 5 w 6"/>
                <a:gd name="T7" fmla="*/ 4 h 4"/>
                <a:gd name="T8" fmla="*/ 0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6" y="3"/>
                    <a:pt x="6" y="3"/>
                  </a:cubicBezTo>
                  <a:lnTo>
                    <a:pt x="5" y="4"/>
                  </a:lnTo>
                  <a:cubicBezTo>
                    <a:pt x="5" y="4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66" name="Freeform 1091">
              <a:extLst>
                <a:ext uri="{FF2B5EF4-FFF2-40B4-BE49-F238E27FC236}">
                  <a16:creationId xmlns="" xmlns:a16="http://schemas.microsoft.com/office/drawing/2014/main" id="{5E9DA28C-1FBA-4AEC-897C-50625474364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3" y="314"/>
              <a:ext cx="25" cy="28"/>
            </a:xfrm>
            <a:custGeom>
              <a:avLst/>
              <a:gdLst>
                <a:gd name="T0" fmla="*/ 53 w 56"/>
                <a:gd name="T1" fmla="*/ 0 h 63"/>
                <a:gd name="T2" fmla="*/ 53 w 56"/>
                <a:gd name="T3" fmla="*/ 0 h 63"/>
                <a:gd name="T4" fmla="*/ 53 w 56"/>
                <a:gd name="T5" fmla="*/ 5 h 63"/>
                <a:gd name="T6" fmla="*/ 24 w 56"/>
                <a:gd name="T7" fmla="*/ 40 h 63"/>
                <a:gd name="T8" fmla="*/ 54 w 56"/>
                <a:gd name="T9" fmla="*/ 11 h 63"/>
                <a:gd name="T10" fmla="*/ 56 w 56"/>
                <a:gd name="T11" fmla="*/ 17 h 63"/>
                <a:gd name="T12" fmla="*/ 23 w 56"/>
                <a:gd name="T13" fmla="*/ 56 h 63"/>
                <a:gd name="T14" fmla="*/ 3 w 56"/>
                <a:gd name="T15" fmla="*/ 58 h 63"/>
                <a:gd name="T16" fmla="*/ 6 w 56"/>
                <a:gd name="T17" fmla="*/ 40 h 63"/>
                <a:gd name="T18" fmla="*/ 53 w 56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3">
                  <a:moveTo>
                    <a:pt x="53" y="0"/>
                  </a:moveTo>
                  <a:lnTo>
                    <a:pt x="53" y="0"/>
                  </a:lnTo>
                  <a:cubicBezTo>
                    <a:pt x="53" y="2"/>
                    <a:pt x="53" y="4"/>
                    <a:pt x="53" y="5"/>
                  </a:cubicBezTo>
                  <a:cubicBezTo>
                    <a:pt x="50" y="9"/>
                    <a:pt x="31" y="30"/>
                    <a:pt x="24" y="40"/>
                  </a:cubicBezTo>
                  <a:cubicBezTo>
                    <a:pt x="31" y="33"/>
                    <a:pt x="49" y="17"/>
                    <a:pt x="54" y="11"/>
                  </a:cubicBezTo>
                  <a:cubicBezTo>
                    <a:pt x="54" y="11"/>
                    <a:pt x="56" y="14"/>
                    <a:pt x="56" y="17"/>
                  </a:cubicBezTo>
                  <a:cubicBezTo>
                    <a:pt x="55" y="17"/>
                    <a:pt x="28" y="50"/>
                    <a:pt x="23" y="56"/>
                  </a:cubicBezTo>
                  <a:cubicBezTo>
                    <a:pt x="17" y="63"/>
                    <a:pt x="9" y="58"/>
                    <a:pt x="3" y="58"/>
                  </a:cubicBezTo>
                  <a:cubicBezTo>
                    <a:pt x="3" y="52"/>
                    <a:pt x="0" y="47"/>
                    <a:pt x="6" y="40"/>
                  </a:cubicBezTo>
                  <a:cubicBezTo>
                    <a:pt x="9" y="37"/>
                    <a:pt x="48" y="4"/>
                    <a:pt x="5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67" name="Freeform 1092">
              <a:extLst>
                <a:ext uri="{FF2B5EF4-FFF2-40B4-BE49-F238E27FC236}">
                  <a16:creationId xmlns="" xmlns:a16="http://schemas.microsoft.com/office/drawing/2014/main" id="{C59E295B-A518-4BFF-9D99-F2385C2D03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3" y="310"/>
              <a:ext cx="34" cy="22"/>
            </a:xfrm>
            <a:custGeom>
              <a:avLst/>
              <a:gdLst>
                <a:gd name="T0" fmla="*/ 0 w 76"/>
                <a:gd name="T1" fmla="*/ 39 h 47"/>
                <a:gd name="T2" fmla="*/ 0 w 76"/>
                <a:gd name="T3" fmla="*/ 39 h 47"/>
                <a:gd name="T4" fmla="*/ 19 w 76"/>
                <a:gd name="T5" fmla="*/ 15 h 47"/>
                <a:gd name="T6" fmla="*/ 57 w 76"/>
                <a:gd name="T7" fmla="*/ 0 h 47"/>
                <a:gd name="T8" fmla="*/ 61 w 76"/>
                <a:gd name="T9" fmla="*/ 1 h 47"/>
                <a:gd name="T10" fmla="*/ 28 w 76"/>
                <a:gd name="T11" fmla="*/ 23 h 47"/>
                <a:gd name="T12" fmla="*/ 67 w 76"/>
                <a:gd name="T13" fmla="*/ 3 h 47"/>
                <a:gd name="T14" fmla="*/ 76 w 76"/>
                <a:gd name="T15" fmla="*/ 2 h 47"/>
                <a:gd name="T16" fmla="*/ 24 w 76"/>
                <a:gd name="T17" fmla="*/ 39 h 47"/>
                <a:gd name="T18" fmla="*/ 0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0" y="39"/>
                  </a:moveTo>
                  <a:lnTo>
                    <a:pt x="0" y="39"/>
                  </a:lnTo>
                  <a:cubicBezTo>
                    <a:pt x="1" y="33"/>
                    <a:pt x="1" y="22"/>
                    <a:pt x="19" y="15"/>
                  </a:cubicBezTo>
                  <a:cubicBezTo>
                    <a:pt x="24" y="13"/>
                    <a:pt x="52" y="1"/>
                    <a:pt x="57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57" y="3"/>
                    <a:pt x="39" y="15"/>
                    <a:pt x="28" y="23"/>
                  </a:cubicBezTo>
                  <a:cubicBezTo>
                    <a:pt x="41" y="19"/>
                    <a:pt x="65" y="4"/>
                    <a:pt x="67" y="3"/>
                  </a:cubicBezTo>
                  <a:cubicBezTo>
                    <a:pt x="69" y="3"/>
                    <a:pt x="72" y="4"/>
                    <a:pt x="76" y="2"/>
                  </a:cubicBezTo>
                  <a:cubicBezTo>
                    <a:pt x="69" y="7"/>
                    <a:pt x="34" y="34"/>
                    <a:pt x="24" y="39"/>
                  </a:cubicBezTo>
                  <a:cubicBezTo>
                    <a:pt x="9" y="47"/>
                    <a:pt x="5" y="41"/>
                    <a:pt x="0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68" name="Freeform 1093">
              <a:extLst>
                <a:ext uri="{FF2B5EF4-FFF2-40B4-BE49-F238E27FC236}">
                  <a16:creationId xmlns="" xmlns:a16="http://schemas.microsoft.com/office/drawing/2014/main" id="{E25AC1BC-AE37-4183-825E-C4B6268687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5" y="302"/>
              <a:ext cx="36" cy="15"/>
            </a:xfrm>
            <a:custGeom>
              <a:avLst/>
              <a:gdLst>
                <a:gd name="T0" fmla="*/ 79 w 79"/>
                <a:gd name="T1" fmla="*/ 0 h 33"/>
                <a:gd name="T2" fmla="*/ 79 w 79"/>
                <a:gd name="T3" fmla="*/ 0 h 33"/>
                <a:gd name="T4" fmla="*/ 75 w 79"/>
                <a:gd name="T5" fmla="*/ 6 h 33"/>
                <a:gd name="T6" fmla="*/ 35 w 79"/>
                <a:gd name="T7" fmla="*/ 17 h 33"/>
                <a:gd name="T8" fmla="*/ 74 w 79"/>
                <a:gd name="T9" fmla="*/ 11 h 33"/>
                <a:gd name="T10" fmla="*/ 74 w 79"/>
                <a:gd name="T11" fmla="*/ 15 h 33"/>
                <a:gd name="T12" fmla="*/ 33 w 79"/>
                <a:gd name="T13" fmla="*/ 29 h 33"/>
                <a:gd name="T14" fmla="*/ 0 w 79"/>
                <a:gd name="T15" fmla="*/ 25 h 33"/>
                <a:gd name="T16" fmla="*/ 24 w 79"/>
                <a:gd name="T17" fmla="*/ 8 h 33"/>
                <a:gd name="T18" fmla="*/ 79 w 79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33">
                  <a:moveTo>
                    <a:pt x="79" y="0"/>
                  </a:moveTo>
                  <a:lnTo>
                    <a:pt x="79" y="0"/>
                  </a:lnTo>
                  <a:cubicBezTo>
                    <a:pt x="77" y="2"/>
                    <a:pt x="76" y="4"/>
                    <a:pt x="75" y="6"/>
                  </a:cubicBezTo>
                  <a:cubicBezTo>
                    <a:pt x="73" y="7"/>
                    <a:pt x="48" y="12"/>
                    <a:pt x="35" y="17"/>
                  </a:cubicBezTo>
                  <a:cubicBezTo>
                    <a:pt x="49" y="17"/>
                    <a:pt x="74" y="11"/>
                    <a:pt x="74" y="11"/>
                  </a:cubicBezTo>
                  <a:cubicBezTo>
                    <a:pt x="74" y="12"/>
                    <a:pt x="74" y="14"/>
                    <a:pt x="74" y="15"/>
                  </a:cubicBezTo>
                  <a:cubicBezTo>
                    <a:pt x="65" y="20"/>
                    <a:pt x="38" y="27"/>
                    <a:pt x="33" y="29"/>
                  </a:cubicBezTo>
                  <a:cubicBezTo>
                    <a:pt x="23" y="33"/>
                    <a:pt x="5" y="31"/>
                    <a:pt x="0" y="25"/>
                  </a:cubicBezTo>
                  <a:cubicBezTo>
                    <a:pt x="5" y="15"/>
                    <a:pt x="15" y="9"/>
                    <a:pt x="24" y="8"/>
                  </a:cubicBezTo>
                  <a:cubicBezTo>
                    <a:pt x="36" y="6"/>
                    <a:pt x="65" y="2"/>
                    <a:pt x="7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69" name="Freeform 1094">
              <a:extLst>
                <a:ext uri="{FF2B5EF4-FFF2-40B4-BE49-F238E27FC236}">
                  <a16:creationId xmlns="" xmlns:a16="http://schemas.microsoft.com/office/drawing/2014/main" id="{EFF5DBEE-5191-4E36-A182-F1E217DE12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" y="294"/>
              <a:ext cx="16" cy="10"/>
            </a:xfrm>
            <a:custGeom>
              <a:avLst/>
              <a:gdLst>
                <a:gd name="T0" fmla="*/ 29 w 35"/>
                <a:gd name="T1" fmla="*/ 0 h 22"/>
                <a:gd name="T2" fmla="*/ 29 w 35"/>
                <a:gd name="T3" fmla="*/ 0 h 22"/>
                <a:gd name="T4" fmla="*/ 4 w 35"/>
                <a:gd name="T5" fmla="*/ 10 h 22"/>
                <a:gd name="T6" fmla="*/ 35 w 35"/>
                <a:gd name="T7" fmla="*/ 20 h 22"/>
                <a:gd name="T8" fmla="*/ 0 w 35"/>
                <a:gd name="T9" fmla="*/ 10 h 22"/>
                <a:gd name="T10" fmla="*/ 29 w 35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2">
                  <a:moveTo>
                    <a:pt x="29" y="0"/>
                  </a:moveTo>
                  <a:lnTo>
                    <a:pt x="29" y="0"/>
                  </a:lnTo>
                  <a:cubicBezTo>
                    <a:pt x="20" y="1"/>
                    <a:pt x="9" y="5"/>
                    <a:pt x="4" y="10"/>
                  </a:cubicBezTo>
                  <a:cubicBezTo>
                    <a:pt x="8" y="17"/>
                    <a:pt x="26" y="20"/>
                    <a:pt x="35" y="20"/>
                  </a:cubicBezTo>
                  <a:cubicBezTo>
                    <a:pt x="19" y="22"/>
                    <a:pt x="4" y="18"/>
                    <a:pt x="0" y="10"/>
                  </a:cubicBezTo>
                  <a:cubicBezTo>
                    <a:pt x="6" y="3"/>
                    <a:pt x="20" y="0"/>
                    <a:pt x="2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70" name="Freeform 1095">
              <a:extLst>
                <a:ext uri="{FF2B5EF4-FFF2-40B4-BE49-F238E27FC236}">
                  <a16:creationId xmlns="" xmlns:a16="http://schemas.microsoft.com/office/drawing/2014/main" id="{D40F4489-08D6-425A-9251-2863A13A5F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9" y="279"/>
              <a:ext cx="17" cy="11"/>
            </a:xfrm>
            <a:custGeom>
              <a:avLst/>
              <a:gdLst>
                <a:gd name="T0" fmla="*/ 36 w 36"/>
                <a:gd name="T1" fmla="*/ 3 h 23"/>
                <a:gd name="T2" fmla="*/ 36 w 36"/>
                <a:gd name="T3" fmla="*/ 3 h 23"/>
                <a:gd name="T4" fmla="*/ 6 w 36"/>
                <a:gd name="T5" fmla="*/ 6 h 23"/>
                <a:gd name="T6" fmla="*/ 35 w 36"/>
                <a:gd name="T7" fmla="*/ 23 h 23"/>
                <a:gd name="T8" fmla="*/ 0 w 36"/>
                <a:gd name="T9" fmla="*/ 4 h 23"/>
                <a:gd name="T10" fmla="*/ 36 w 36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3">
                  <a:moveTo>
                    <a:pt x="36" y="3"/>
                  </a:moveTo>
                  <a:lnTo>
                    <a:pt x="36" y="3"/>
                  </a:lnTo>
                  <a:cubicBezTo>
                    <a:pt x="26" y="2"/>
                    <a:pt x="14" y="2"/>
                    <a:pt x="6" y="6"/>
                  </a:cubicBezTo>
                  <a:cubicBezTo>
                    <a:pt x="9" y="11"/>
                    <a:pt x="21" y="20"/>
                    <a:pt x="35" y="23"/>
                  </a:cubicBezTo>
                  <a:cubicBezTo>
                    <a:pt x="24" y="22"/>
                    <a:pt x="4" y="14"/>
                    <a:pt x="0" y="4"/>
                  </a:cubicBezTo>
                  <a:cubicBezTo>
                    <a:pt x="9" y="0"/>
                    <a:pt x="29" y="0"/>
                    <a:pt x="36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71" name="Freeform 1096">
              <a:extLst>
                <a:ext uri="{FF2B5EF4-FFF2-40B4-BE49-F238E27FC236}">
                  <a16:creationId xmlns="" xmlns:a16="http://schemas.microsoft.com/office/drawing/2014/main" id="{7143C4E2-F4FF-42B0-BFAB-3C2FEF38D0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" y="281"/>
              <a:ext cx="9" cy="9"/>
            </a:xfrm>
            <a:custGeom>
              <a:avLst/>
              <a:gdLst>
                <a:gd name="T0" fmla="*/ 21 w 21"/>
                <a:gd name="T1" fmla="*/ 3 h 19"/>
                <a:gd name="T2" fmla="*/ 21 w 21"/>
                <a:gd name="T3" fmla="*/ 3 h 19"/>
                <a:gd name="T4" fmla="*/ 3 w 21"/>
                <a:gd name="T5" fmla="*/ 9 h 19"/>
                <a:gd name="T6" fmla="*/ 16 w 21"/>
                <a:gd name="T7" fmla="*/ 19 h 19"/>
                <a:gd name="T8" fmla="*/ 0 w 21"/>
                <a:gd name="T9" fmla="*/ 8 h 19"/>
                <a:gd name="T10" fmla="*/ 21 w 21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9">
                  <a:moveTo>
                    <a:pt x="21" y="3"/>
                  </a:moveTo>
                  <a:lnTo>
                    <a:pt x="21" y="3"/>
                  </a:lnTo>
                  <a:cubicBezTo>
                    <a:pt x="12" y="2"/>
                    <a:pt x="6" y="5"/>
                    <a:pt x="3" y="9"/>
                  </a:cubicBezTo>
                  <a:cubicBezTo>
                    <a:pt x="5" y="14"/>
                    <a:pt x="11" y="18"/>
                    <a:pt x="16" y="19"/>
                  </a:cubicBezTo>
                  <a:cubicBezTo>
                    <a:pt x="9" y="19"/>
                    <a:pt x="2" y="14"/>
                    <a:pt x="0" y="8"/>
                  </a:cubicBezTo>
                  <a:cubicBezTo>
                    <a:pt x="4" y="3"/>
                    <a:pt x="14" y="0"/>
                    <a:pt x="21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72" name="Freeform 1097">
              <a:extLst>
                <a:ext uri="{FF2B5EF4-FFF2-40B4-BE49-F238E27FC236}">
                  <a16:creationId xmlns="" xmlns:a16="http://schemas.microsoft.com/office/drawing/2014/main" id="{1A13368E-06B8-40B9-B5CB-4B42ED66B1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" y="284"/>
              <a:ext cx="7" cy="9"/>
            </a:xfrm>
            <a:custGeom>
              <a:avLst/>
              <a:gdLst>
                <a:gd name="T0" fmla="*/ 16 w 16"/>
                <a:gd name="T1" fmla="*/ 2 h 19"/>
                <a:gd name="T2" fmla="*/ 16 w 16"/>
                <a:gd name="T3" fmla="*/ 2 h 19"/>
                <a:gd name="T4" fmla="*/ 3 w 16"/>
                <a:gd name="T5" fmla="*/ 8 h 19"/>
                <a:gd name="T6" fmla="*/ 11 w 16"/>
                <a:gd name="T7" fmla="*/ 19 h 19"/>
                <a:gd name="T8" fmla="*/ 0 w 16"/>
                <a:gd name="T9" fmla="*/ 8 h 19"/>
                <a:gd name="T10" fmla="*/ 16 w 16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9">
                  <a:moveTo>
                    <a:pt x="16" y="2"/>
                  </a:moveTo>
                  <a:lnTo>
                    <a:pt x="16" y="2"/>
                  </a:lnTo>
                  <a:cubicBezTo>
                    <a:pt x="10" y="2"/>
                    <a:pt x="6" y="5"/>
                    <a:pt x="3" y="8"/>
                  </a:cubicBezTo>
                  <a:cubicBezTo>
                    <a:pt x="5" y="12"/>
                    <a:pt x="7" y="17"/>
                    <a:pt x="11" y="19"/>
                  </a:cubicBezTo>
                  <a:cubicBezTo>
                    <a:pt x="5" y="18"/>
                    <a:pt x="2" y="13"/>
                    <a:pt x="0" y="8"/>
                  </a:cubicBezTo>
                  <a:cubicBezTo>
                    <a:pt x="3" y="5"/>
                    <a:pt x="8" y="0"/>
                    <a:pt x="16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73" name="Freeform 1098">
              <a:extLst>
                <a:ext uri="{FF2B5EF4-FFF2-40B4-BE49-F238E27FC236}">
                  <a16:creationId xmlns="" xmlns:a16="http://schemas.microsoft.com/office/drawing/2014/main" id="{0CE1D25B-55F6-4FA6-B394-98462D6726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9" y="305"/>
              <a:ext cx="10" cy="3"/>
            </a:xfrm>
            <a:custGeom>
              <a:avLst/>
              <a:gdLst>
                <a:gd name="T0" fmla="*/ 0 w 22"/>
                <a:gd name="T1" fmla="*/ 6 h 6"/>
                <a:gd name="T2" fmla="*/ 0 w 22"/>
                <a:gd name="T3" fmla="*/ 6 h 6"/>
                <a:gd name="T4" fmla="*/ 22 w 22"/>
                <a:gd name="T5" fmla="*/ 0 h 6"/>
                <a:gd name="T6" fmla="*/ 21 w 22"/>
                <a:gd name="T7" fmla="*/ 2 h 6"/>
                <a:gd name="T8" fmla="*/ 0 w 2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">
                  <a:moveTo>
                    <a:pt x="0" y="6"/>
                  </a:moveTo>
                  <a:lnTo>
                    <a:pt x="0" y="6"/>
                  </a:lnTo>
                  <a:cubicBezTo>
                    <a:pt x="11" y="3"/>
                    <a:pt x="17" y="1"/>
                    <a:pt x="22" y="0"/>
                  </a:cubicBezTo>
                  <a:lnTo>
                    <a:pt x="21" y="2"/>
                  </a:lnTo>
                  <a:cubicBezTo>
                    <a:pt x="15" y="4"/>
                    <a:pt x="9" y="4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74" name="Freeform 1099">
              <a:extLst>
                <a:ext uri="{FF2B5EF4-FFF2-40B4-BE49-F238E27FC236}">
                  <a16:creationId xmlns="" xmlns:a16="http://schemas.microsoft.com/office/drawing/2014/main" id="{8B9C89D0-9064-470F-94E5-3921C2059F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7" y="307"/>
              <a:ext cx="13" cy="9"/>
            </a:xfrm>
            <a:custGeom>
              <a:avLst/>
              <a:gdLst>
                <a:gd name="T0" fmla="*/ 23 w 30"/>
                <a:gd name="T1" fmla="*/ 0 h 21"/>
                <a:gd name="T2" fmla="*/ 23 w 30"/>
                <a:gd name="T3" fmla="*/ 0 h 21"/>
                <a:gd name="T4" fmla="*/ 4 w 30"/>
                <a:gd name="T5" fmla="*/ 13 h 21"/>
                <a:gd name="T6" fmla="*/ 30 w 30"/>
                <a:gd name="T7" fmla="*/ 17 h 21"/>
                <a:gd name="T8" fmla="*/ 0 w 30"/>
                <a:gd name="T9" fmla="*/ 14 h 21"/>
                <a:gd name="T10" fmla="*/ 23 w 3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1">
                  <a:moveTo>
                    <a:pt x="23" y="0"/>
                  </a:moveTo>
                  <a:lnTo>
                    <a:pt x="23" y="0"/>
                  </a:lnTo>
                  <a:cubicBezTo>
                    <a:pt x="16" y="1"/>
                    <a:pt x="8" y="7"/>
                    <a:pt x="4" y="13"/>
                  </a:cubicBezTo>
                  <a:cubicBezTo>
                    <a:pt x="13" y="20"/>
                    <a:pt x="23" y="18"/>
                    <a:pt x="30" y="17"/>
                  </a:cubicBezTo>
                  <a:cubicBezTo>
                    <a:pt x="22" y="20"/>
                    <a:pt x="9" y="21"/>
                    <a:pt x="0" y="14"/>
                  </a:cubicBezTo>
                  <a:cubicBezTo>
                    <a:pt x="5" y="5"/>
                    <a:pt x="15" y="0"/>
                    <a:pt x="2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75" name="Freeform 1100">
              <a:extLst>
                <a:ext uri="{FF2B5EF4-FFF2-40B4-BE49-F238E27FC236}">
                  <a16:creationId xmlns="" xmlns:a16="http://schemas.microsoft.com/office/drawing/2014/main" id="{4EDBEFBF-A132-42ED-AE53-C222871E81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6" y="428"/>
              <a:ext cx="10" cy="14"/>
            </a:xfrm>
            <a:custGeom>
              <a:avLst/>
              <a:gdLst>
                <a:gd name="T0" fmla="*/ 12 w 23"/>
                <a:gd name="T1" fmla="*/ 2 h 31"/>
                <a:gd name="T2" fmla="*/ 12 w 23"/>
                <a:gd name="T3" fmla="*/ 2 h 31"/>
                <a:gd name="T4" fmla="*/ 23 w 23"/>
                <a:gd name="T5" fmla="*/ 31 h 31"/>
                <a:gd name="T6" fmla="*/ 9 w 23"/>
                <a:gd name="T7" fmla="*/ 3 h 31"/>
                <a:gd name="T8" fmla="*/ 0 w 23"/>
                <a:gd name="T9" fmla="*/ 8 h 31"/>
                <a:gd name="T10" fmla="*/ 12 w 23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31">
                  <a:moveTo>
                    <a:pt x="12" y="2"/>
                  </a:moveTo>
                  <a:lnTo>
                    <a:pt x="12" y="2"/>
                  </a:lnTo>
                  <a:cubicBezTo>
                    <a:pt x="11" y="8"/>
                    <a:pt x="10" y="26"/>
                    <a:pt x="23" y="31"/>
                  </a:cubicBezTo>
                  <a:cubicBezTo>
                    <a:pt x="10" y="28"/>
                    <a:pt x="7" y="13"/>
                    <a:pt x="9" y="3"/>
                  </a:cubicBezTo>
                  <a:cubicBezTo>
                    <a:pt x="7" y="3"/>
                    <a:pt x="3" y="5"/>
                    <a:pt x="0" y="8"/>
                  </a:cubicBezTo>
                  <a:cubicBezTo>
                    <a:pt x="2" y="3"/>
                    <a:pt x="6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76" name="Freeform 1101">
              <a:extLst>
                <a:ext uri="{FF2B5EF4-FFF2-40B4-BE49-F238E27FC236}">
                  <a16:creationId xmlns="" xmlns:a16="http://schemas.microsoft.com/office/drawing/2014/main" id="{F54F191C-6D0F-4D58-9CB3-E8D6151D4B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" y="424"/>
              <a:ext cx="9" cy="9"/>
            </a:xfrm>
            <a:custGeom>
              <a:avLst/>
              <a:gdLst>
                <a:gd name="T0" fmla="*/ 19 w 19"/>
                <a:gd name="T1" fmla="*/ 0 h 21"/>
                <a:gd name="T2" fmla="*/ 19 w 19"/>
                <a:gd name="T3" fmla="*/ 0 h 21"/>
                <a:gd name="T4" fmla="*/ 4 w 19"/>
                <a:gd name="T5" fmla="*/ 21 h 21"/>
                <a:gd name="T6" fmla="*/ 19 w 19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1">
                  <a:moveTo>
                    <a:pt x="19" y="0"/>
                  </a:moveTo>
                  <a:lnTo>
                    <a:pt x="19" y="0"/>
                  </a:lnTo>
                  <a:cubicBezTo>
                    <a:pt x="5" y="4"/>
                    <a:pt x="4" y="15"/>
                    <a:pt x="4" y="21"/>
                  </a:cubicBezTo>
                  <a:cubicBezTo>
                    <a:pt x="0" y="9"/>
                    <a:pt x="7" y="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77" name="Freeform 1102">
              <a:extLst>
                <a:ext uri="{FF2B5EF4-FFF2-40B4-BE49-F238E27FC236}">
                  <a16:creationId xmlns="" xmlns:a16="http://schemas.microsoft.com/office/drawing/2014/main" id="{274A128C-4080-493B-9D59-6E7F13D68A1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8" y="418"/>
              <a:ext cx="5" cy="1"/>
            </a:xfrm>
            <a:custGeom>
              <a:avLst/>
              <a:gdLst>
                <a:gd name="T0" fmla="*/ 6 w 11"/>
                <a:gd name="T1" fmla="*/ 0 h 2"/>
                <a:gd name="T2" fmla="*/ 6 w 11"/>
                <a:gd name="T3" fmla="*/ 0 h 2"/>
                <a:gd name="T4" fmla="*/ 4 w 11"/>
                <a:gd name="T5" fmla="*/ 2 h 2"/>
                <a:gd name="T6" fmla="*/ 0 w 11"/>
                <a:gd name="T7" fmla="*/ 1 h 2"/>
                <a:gd name="T8" fmla="*/ 6 w 1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">
                  <a:moveTo>
                    <a:pt x="6" y="0"/>
                  </a:moveTo>
                  <a:lnTo>
                    <a:pt x="6" y="0"/>
                  </a:lnTo>
                  <a:cubicBezTo>
                    <a:pt x="11" y="0"/>
                    <a:pt x="5" y="2"/>
                    <a:pt x="4" y="2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2" y="1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78" name="Freeform 1103">
              <a:extLst>
                <a:ext uri="{FF2B5EF4-FFF2-40B4-BE49-F238E27FC236}">
                  <a16:creationId xmlns="" xmlns:a16="http://schemas.microsoft.com/office/drawing/2014/main" id="{5C00C235-C226-42DA-894F-25352D35DB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" y="413"/>
              <a:ext cx="6" cy="8"/>
            </a:xfrm>
            <a:custGeom>
              <a:avLst/>
              <a:gdLst>
                <a:gd name="T0" fmla="*/ 5 w 14"/>
                <a:gd name="T1" fmla="*/ 0 h 16"/>
                <a:gd name="T2" fmla="*/ 5 w 14"/>
                <a:gd name="T3" fmla="*/ 0 h 16"/>
                <a:gd name="T4" fmla="*/ 14 w 14"/>
                <a:gd name="T5" fmla="*/ 15 h 16"/>
                <a:gd name="T6" fmla="*/ 5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5" y="0"/>
                  </a:moveTo>
                  <a:lnTo>
                    <a:pt x="5" y="0"/>
                  </a:lnTo>
                  <a:cubicBezTo>
                    <a:pt x="5" y="5"/>
                    <a:pt x="6" y="12"/>
                    <a:pt x="14" y="15"/>
                  </a:cubicBezTo>
                  <a:cubicBezTo>
                    <a:pt x="7" y="16"/>
                    <a:pt x="0" y="8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79" name="Freeform 1104">
              <a:extLst>
                <a:ext uri="{FF2B5EF4-FFF2-40B4-BE49-F238E27FC236}">
                  <a16:creationId xmlns="" xmlns:a16="http://schemas.microsoft.com/office/drawing/2014/main" id="{A653F853-0A1A-4AEB-8045-9F77A3C2DA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0" y="407"/>
              <a:ext cx="13" cy="37"/>
            </a:xfrm>
            <a:custGeom>
              <a:avLst/>
              <a:gdLst>
                <a:gd name="T0" fmla="*/ 28 w 28"/>
                <a:gd name="T1" fmla="*/ 0 h 83"/>
                <a:gd name="T2" fmla="*/ 28 w 28"/>
                <a:gd name="T3" fmla="*/ 0 h 83"/>
                <a:gd name="T4" fmla="*/ 6 w 28"/>
                <a:gd name="T5" fmla="*/ 45 h 83"/>
                <a:gd name="T6" fmla="*/ 16 w 28"/>
                <a:gd name="T7" fmla="*/ 83 h 83"/>
                <a:gd name="T8" fmla="*/ 4 w 28"/>
                <a:gd name="T9" fmla="*/ 45 h 83"/>
                <a:gd name="T10" fmla="*/ 28 w 28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83">
                  <a:moveTo>
                    <a:pt x="28" y="0"/>
                  </a:moveTo>
                  <a:lnTo>
                    <a:pt x="28" y="0"/>
                  </a:lnTo>
                  <a:cubicBezTo>
                    <a:pt x="23" y="12"/>
                    <a:pt x="10" y="28"/>
                    <a:pt x="6" y="45"/>
                  </a:cubicBezTo>
                  <a:cubicBezTo>
                    <a:pt x="3" y="61"/>
                    <a:pt x="8" y="77"/>
                    <a:pt x="16" y="83"/>
                  </a:cubicBezTo>
                  <a:cubicBezTo>
                    <a:pt x="7" y="78"/>
                    <a:pt x="0" y="64"/>
                    <a:pt x="4" y="45"/>
                  </a:cubicBezTo>
                  <a:cubicBezTo>
                    <a:pt x="8" y="28"/>
                    <a:pt x="19" y="14"/>
                    <a:pt x="2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80" name="Freeform 1105">
              <a:extLst>
                <a:ext uri="{FF2B5EF4-FFF2-40B4-BE49-F238E27FC236}">
                  <a16:creationId xmlns="" xmlns:a16="http://schemas.microsoft.com/office/drawing/2014/main" id="{3C785B22-A659-41E8-B050-EF54772169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" y="403"/>
              <a:ext cx="26" cy="36"/>
            </a:xfrm>
            <a:custGeom>
              <a:avLst/>
              <a:gdLst>
                <a:gd name="T0" fmla="*/ 58 w 58"/>
                <a:gd name="T1" fmla="*/ 0 h 80"/>
                <a:gd name="T2" fmla="*/ 58 w 58"/>
                <a:gd name="T3" fmla="*/ 0 h 80"/>
                <a:gd name="T4" fmla="*/ 34 w 58"/>
                <a:gd name="T5" fmla="*/ 16 h 80"/>
                <a:gd name="T6" fmla="*/ 8 w 58"/>
                <a:gd name="T7" fmla="*/ 59 h 80"/>
                <a:gd name="T8" fmla="*/ 24 w 58"/>
                <a:gd name="T9" fmla="*/ 78 h 80"/>
                <a:gd name="T10" fmla="*/ 8 w 58"/>
                <a:gd name="T11" fmla="*/ 71 h 80"/>
                <a:gd name="T12" fmla="*/ 26 w 58"/>
                <a:gd name="T13" fmla="*/ 18 h 80"/>
                <a:gd name="T14" fmla="*/ 58 w 5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80">
                  <a:moveTo>
                    <a:pt x="58" y="0"/>
                  </a:moveTo>
                  <a:lnTo>
                    <a:pt x="58" y="0"/>
                  </a:lnTo>
                  <a:cubicBezTo>
                    <a:pt x="51" y="6"/>
                    <a:pt x="38" y="13"/>
                    <a:pt x="34" y="16"/>
                  </a:cubicBezTo>
                  <a:cubicBezTo>
                    <a:pt x="23" y="23"/>
                    <a:pt x="6" y="36"/>
                    <a:pt x="8" y="59"/>
                  </a:cubicBezTo>
                  <a:cubicBezTo>
                    <a:pt x="10" y="78"/>
                    <a:pt x="19" y="78"/>
                    <a:pt x="24" y="78"/>
                  </a:cubicBezTo>
                  <a:cubicBezTo>
                    <a:pt x="17" y="80"/>
                    <a:pt x="11" y="77"/>
                    <a:pt x="8" y="71"/>
                  </a:cubicBezTo>
                  <a:cubicBezTo>
                    <a:pt x="0" y="54"/>
                    <a:pt x="8" y="31"/>
                    <a:pt x="26" y="18"/>
                  </a:cubicBezTo>
                  <a:cubicBezTo>
                    <a:pt x="36" y="12"/>
                    <a:pt x="46" y="7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81" name="Freeform 1106">
              <a:extLst>
                <a:ext uri="{FF2B5EF4-FFF2-40B4-BE49-F238E27FC236}">
                  <a16:creationId xmlns="" xmlns:a16="http://schemas.microsoft.com/office/drawing/2014/main" id="{D6EFE1B8-76A3-4347-A39C-C073038325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0" y="424"/>
              <a:ext cx="8" cy="4"/>
            </a:xfrm>
            <a:custGeom>
              <a:avLst/>
              <a:gdLst>
                <a:gd name="T0" fmla="*/ 0 w 18"/>
                <a:gd name="T1" fmla="*/ 0 h 9"/>
                <a:gd name="T2" fmla="*/ 0 w 18"/>
                <a:gd name="T3" fmla="*/ 0 h 9"/>
                <a:gd name="T4" fmla="*/ 18 w 18"/>
                <a:gd name="T5" fmla="*/ 4 h 9"/>
                <a:gd name="T6" fmla="*/ 0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2" y="6"/>
                    <a:pt x="18" y="4"/>
                  </a:cubicBezTo>
                  <a:cubicBezTo>
                    <a:pt x="13" y="9"/>
                    <a:pt x="3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82" name="Freeform 1107">
              <a:extLst>
                <a:ext uri="{FF2B5EF4-FFF2-40B4-BE49-F238E27FC236}">
                  <a16:creationId xmlns="" xmlns:a16="http://schemas.microsoft.com/office/drawing/2014/main" id="{830DF80F-C2CF-4172-A248-BDE2DAB70D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1" y="368"/>
              <a:ext cx="1" cy="2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1 w 3"/>
                <a:gd name="T5" fmla="*/ 0 h 5"/>
                <a:gd name="T6" fmla="*/ 3 w 3"/>
                <a:gd name="T7" fmla="*/ 5 h 5"/>
                <a:gd name="T8" fmla="*/ 0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83" name="Freeform 1108">
              <a:extLst>
                <a:ext uri="{FF2B5EF4-FFF2-40B4-BE49-F238E27FC236}">
                  <a16:creationId xmlns="" xmlns:a16="http://schemas.microsoft.com/office/drawing/2014/main" id="{9F53F4CE-0975-47C8-8965-AC237CB7A1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6" y="363"/>
              <a:ext cx="3" cy="1"/>
            </a:xfrm>
            <a:custGeom>
              <a:avLst/>
              <a:gdLst>
                <a:gd name="T0" fmla="*/ 7 w 7"/>
                <a:gd name="T1" fmla="*/ 1 h 4"/>
                <a:gd name="T2" fmla="*/ 7 w 7"/>
                <a:gd name="T3" fmla="*/ 1 h 4"/>
                <a:gd name="T4" fmla="*/ 0 w 7"/>
                <a:gd name="T5" fmla="*/ 4 h 4"/>
                <a:gd name="T6" fmla="*/ 7 w 7"/>
                <a:gd name="T7" fmla="*/ 0 h 4"/>
                <a:gd name="T8" fmla="*/ 7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7" y="1"/>
                  </a:moveTo>
                  <a:lnTo>
                    <a:pt x="7" y="1"/>
                  </a:lnTo>
                  <a:lnTo>
                    <a:pt x="0" y="4"/>
                  </a:lnTo>
                  <a:lnTo>
                    <a:pt x="7" y="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84" name="Freeform 1109">
              <a:extLst>
                <a:ext uri="{FF2B5EF4-FFF2-40B4-BE49-F238E27FC236}">
                  <a16:creationId xmlns="" xmlns:a16="http://schemas.microsoft.com/office/drawing/2014/main" id="{A45B569A-68FC-475D-8297-251A552A08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5" y="319"/>
              <a:ext cx="8" cy="10"/>
            </a:xfrm>
            <a:custGeom>
              <a:avLst/>
              <a:gdLst>
                <a:gd name="T0" fmla="*/ 12 w 18"/>
                <a:gd name="T1" fmla="*/ 0 h 22"/>
                <a:gd name="T2" fmla="*/ 12 w 18"/>
                <a:gd name="T3" fmla="*/ 0 h 22"/>
                <a:gd name="T4" fmla="*/ 2 w 18"/>
                <a:gd name="T5" fmla="*/ 16 h 22"/>
                <a:gd name="T6" fmla="*/ 18 w 18"/>
                <a:gd name="T7" fmla="*/ 18 h 22"/>
                <a:gd name="T8" fmla="*/ 0 w 18"/>
                <a:gd name="T9" fmla="*/ 18 h 22"/>
                <a:gd name="T10" fmla="*/ 12 w 18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2">
                  <a:moveTo>
                    <a:pt x="12" y="0"/>
                  </a:moveTo>
                  <a:lnTo>
                    <a:pt x="12" y="0"/>
                  </a:lnTo>
                  <a:cubicBezTo>
                    <a:pt x="4" y="4"/>
                    <a:pt x="4" y="11"/>
                    <a:pt x="2" y="16"/>
                  </a:cubicBezTo>
                  <a:cubicBezTo>
                    <a:pt x="8" y="16"/>
                    <a:pt x="11" y="20"/>
                    <a:pt x="18" y="18"/>
                  </a:cubicBezTo>
                  <a:cubicBezTo>
                    <a:pt x="9" y="22"/>
                    <a:pt x="7" y="19"/>
                    <a:pt x="0" y="18"/>
                  </a:cubicBezTo>
                  <a:cubicBezTo>
                    <a:pt x="1" y="10"/>
                    <a:pt x="2" y="5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85" name="Freeform 1110">
              <a:extLst>
                <a:ext uri="{FF2B5EF4-FFF2-40B4-BE49-F238E27FC236}">
                  <a16:creationId xmlns="" xmlns:a16="http://schemas.microsoft.com/office/drawing/2014/main" id="{00D5C7EE-80C8-476C-9098-D02DCB0D6C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4" y="311"/>
              <a:ext cx="8" cy="5"/>
            </a:xfrm>
            <a:custGeom>
              <a:avLst/>
              <a:gdLst>
                <a:gd name="T0" fmla="*/ 0 w 20"/>
                <a:gd name="T1" fmla="*/ 11 h 11"/>
                <a:gd name="T2" fmla="*/ 0 w 20"/>
                <a:gd name="T3" fmla="*/ 11 h 11"/>
                <a:gd name="T4" fmla="*/ 18 w 20"/>
                <a:gd name="T5" fmla="*/ 0 h 11"/>
                <a:gd name="T6" fmla="*/ 20 w 20"/>
                <a:gd name="T7" fmla="*/ 0 h 11"/>
                <a:gd name="T8" fmla="*/ 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0" y="11"/>
                  </a:moveTo>
                  <a:lnTo>
                    <a:pt x="0" y="11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86" name="Freeform 1111">
              <a:extLst>
                <a:ext uri="{FF2B5EF4-FFF2-40B4-BE49-F238E27FC236}">
                  <a16:creationId xmlns="" xmlns:a16="http://schemas.microsoft.com/office/drawing/2014/main" id="{1E76BD0A-FB58-46DC-AE36-0FEE27D0B8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0" y="317"/>
              <a:ext cx="7" cy="8"/>
            </a:xfrm>
            <a:custGeom>
              <a:avLst/>
              <a:gdLst>
                <a:gd name="T0" fmla="*/ 0 w 16"/>
                <a:gd name="T1" fmla="*/ 18 h 18"/>
                <a:gd name="T2" fmla="*/ 0 w 16"/>
                <a:gd name="T3" fmla="*/ 18 h 18"/>
                <a:gd name="T4" fmla="*/ 16 w 16"/>
                <a:gd name="T5" fmla="*/ 0 h 18"/>
                <a:gd name="T6" fmla="*/ 16 w 16"/>
                <a:gd name="T7" fmla="*/ 2 h 18"/>
                <a:gd name="T8" fmla="*/ 0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0" y="18"/>
                  </a:moveTo>
                  <a:lnTo>
                    <a:pt x="0" y="18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87" name="Freeform 1112">
              <a:extLst>
                <a:ext uri="{FF2B5EF4-FFF2-40B4-BE49-F238E27FC236}">
                  <a16:creationId xmlns="" xmlns:a16="http://schemas.microsoft.com/office/drawing/2014/main" id="{3674B453-AEF2-4E63-A79B-18B1CDFE52D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5" y="331"/>
              <a:ext cx="9" cy="10"/>
            </a:xfrm>
            <a:custGeom>
              <a:avLst/>
              <a:gdLst>
                <a:gd name="T0" fmla="*/ 8 w 20"/>
                <a:gd name="T1" fmla="*/ 0 h 21"/>
                <a:gd name="T2" fmla="*/ 8 w 20"/>
                <a:gd name="T3" fmla="*/ 0 h 21"/>
                <a:gd name="T4" fmla="*/ 3 w 20"/>
                <a:gd name="T5" fmla="*/ 16 h 21"/>
                <a:gd name="T6" fmla="*/ 20 w 20"/>
                <a:gd name="T7" fmla="*/ 12 h 21"/>
                <a:gd name="T8" fmla="*/ 2 w 20"/>
                <a:gd name="T9" fmla="*/ 18 h 21"/>
                <a:gd name="T10" fmla="*/ 8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8" y="0"/>
                  </a:moveTo>
                  <a:lnTo>
                    <a:pt x="8" y="0"/>
                  </a:lnTo>
                  <a:cubicBezTo>
                    <a:pt x="2" y="6"/>
                    <a:pt x="3" y="11"/>
                    <a:pt x="3" y="16"/>
                  </a:cubicBezTo>
                  <a:cubicBezTo>
                    <a:pt x="10" y="16"/>
                    <a:pt x="14" y="18"/>
                    <a:pt x="20" y="12"/>
                  </a:cubicBezTo>
                  <a:cubicBezTo>
                    <a:pt x="14" y="21"/>
                    <a:pt x="8" y="17"/>
                    <a:pt x="2" y="18"/>
                  </a:cubicBezTo>
                  <a:cubicBezTo>
                    <a:pt x="1" y="9"/>
                    <a:pt x="0" y="7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88" name="Freeform 1113">
              <a:extLst>
                <a:ext uri="{FF2B5EF4-FFF2-40B4-BE49-F238E27FC236}">
                  <a16:creationId xmlns="" xmlns:a16="http://schemas.microsoft.com/office/drawing/2014/main" id="{B01A7445-48A9-4CAF-A1D3-726A064A19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0" y="322"/>
              <a:ext cx="6" cy="9"/>
            </a:xfrm>
            <a:custGeom>
              <a:avLst/>
              <a:gdLst>
                <a:gd name="T0" fmla="*/ 0 w 13"/>
                <a:gd name="T1" fmla="*/ 19 h 19"/>
                <a:gd name="T2" fmla="*/ 0 w 13"/>
                <a:gd name="T3" fmla="*/ 19 h 19"/>
                <a:gd name="T4" fmla="*/ 13 w 13"/>
                <a:gd name="T5" fmla="*/ 0 h 19"/>
                <a:gd name="T6" fmla="*/ 13 w 13"/>
                <a:gd name="T7" fmla="*/ 2 h 19"/>
                <a:gd name="T8" fmla="*/ 0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0" y="19"/>
                  </a:moveTo>
                  <a:lnTo>
                    <a:pt x="0" y="19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89" name="Freeform 1114">
              <a:extLst>
                <a:ext uri="{FF2B5EF4-FFF2-40B4-BE49-F238E27FC236}">
                  <a16:creationId xmlns="" xmlns:a16="http://schemas.microsoft.com/office/drawing/2014/main" id="{5E5F02C2-53B5-4824-BBF9-D624CB305C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7" y="339"/>
              <a:ext cx="10" cy="9"/>
            </a:xfrm>
            <a:custGeom>
              <a:avLst/>
              <a:gdLst>
                <a:gd name="T0" fmla="*/ 8 w 24"/>
                <a:gd name="T1" fmla="*/ 0 h 20"/>
                <a:gd name="T2" fmla="*/ 8 w 24"/>
                <a:gd name="T3" fmla="*/ 0 h 20"/>
                <a:gd name="T4" fmla="*/ 9 w 24"/>
                <a:gd name="T5" fmla="*/ 16 h 20"/>
                <a:gd name="T6" fmla="*/ 24 w 24"/>
                <a:gd name="T7" fmla="*/ 7 h 20"/>
                <a:gd name="T8" fmla="*/ 8 w 24"/>
                <a:gd name="T9" fmla="*/ 18 h 20"/>
                <a:gd name="T10" fmla="*/ 8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8" y="0"/>
                  </a:moveTo>
                  <a:lnTo>
                    <a:pt x="8" y="0"/>
                  </a:lnTo>
                  <a:cubicBezTo>
                    <a:pt x="4" y="9"/>
                    <a:pt x="7" y="11"/>
                    <a:pt x="9" y="16"/>
                  </a:cubicBezTo>
                  <a:cubicBezTo>
                    <a:pt x="15" y="14"/>
                    <a:pt x="20" y="17"/>
                    <a:pt x="24" y="7"/>
                  </a:cubicBezTo>
                  <a:cubicBezTo>
                    <a:pt x="20" y="20"/>
                    <a:pt x="14" y="16"/>
                    <a:pt x="8" y="18"/>
                  </a:cubicBezTo>
                  <a:cubicBezTo>
                    <a:pt x="4" y="10"/>
                    <a:pt x="0" y="10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90" name="Freeform 1115">
              <a:extLst>
                <a:ext uri="{FF2B5EF4-FFF2-40B4-BE49-F238E27FC236}">
                  <a16:creationId xmlns="" xmlns:a16="http://schemas.microsoft.com/office/drawing/2014/main" id="{D3D6B0A8-B80A-4CF2-9696-A89E589CC4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" y="326"/>
              <a:ext cx="4" cy="11"/>
            </a:xfrm>
            <a:custGeom>
              <a:avLst/>
              <a:gdLst>
                <a:gd name="T0" fmla="*/ 0 w 10"/>
                <a:gd name="T1" fmla="*/ 24 h 24"/>
                <a:gd name="T2" fmla="*/ 0 w 10"/>
                <a:gd name="T3" fmla="*/ 24 h 24"/>
                <a:gd name="T4" fmla="*/ 7 w 10"/>
                <a:gd name="T5" fmla="*/ 2 h 24"/>
                <a:gd name="T6" fmla="*/ 10 w 10"/>
                <a:gd name="T7" fmla="*/ 0 h 24"/>
                <a:gd name="T8" fmla="*/ 10 w 10"/>
                <a:gd name="T9" fmla="*/ 2 h 24"/>
                <a:gd name="T10" fmla="*/ 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0" y="24"/>
                  </a:moveTo>
                  <a:lnTo>
                    <a:pt x="0" y="24"/>
                  </a:lnTo>
                  <a:lnTo>
                    <a:pt x="7" y="2"/>
                  </a:lnTo>
                  <a:cubicBezTo>
                    <a:pt x="8" y="2"/>
                    <a:pt x="9" y="1"/>
                    <a:pt x="10" y="0"/>
                  </a:cubicBezTo>
                  <a:lnTo>
                    <a:pt x="10" y="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91" name="Freeform 1116">
              <a:extLst>
                <a:ext uri="{FF2B5EF4-FFF2-40B4-BE49-F238E27FC236}">
                  <a16:creationId xmlns="" xmlns:a16="http://schemas.microsoft.com/office/drawing/2014/main" id="{F5626DAF-35E1-4483-8811-D301FD5428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1" y="344"/>
              <a:ext cx="11" cy="8"/>
            </a:xfrm>
            <a:custGeom>
              <a:avLst/>
              <a:gdLst>
                <a:gd name="T0" fmla="*/ 5 w 24"/>
                <a:gd name="T1" fmla="*/ 0 h 17"/>
                <a:gd name="T2" fmla="*/ 5 w 24"/>
                <a:gd name="T3" fmla="*/ 0 h 17"/>
                <a:gd name="T4" fmla="*/ 10 w 24"/>
                <a:gd name="T5" fmla="*/ 15 h 17"/>
                <a:gd name="T6" fmla="*/ 24 w 24"/>
                <a:gd name="T7" fmla="*/ 4 h 17"/>
                <a:gd name="T8" fmla="*/ 9 w 24"/>
                <a:gd name="T9" fmla="*/ 17 h 17"/>
                <a:gd name="T10" fmla="*/ 5 w 24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7">
                  <a:moveTo>
                    <a:pt x="5" y="0"/>
                  </a:moveTo>
                  <a:lnTo>
                    <a:pt x="5" y="0"/>
                  </a:lnTo>
                  <a:cubicBezTo>
                    <a:pt x="3" y="10"/>
                    <a:pt x="7" y="10"/>
                    <a:pt x="10" y="15"/>
                  </a:cubicBezTo>
                  <a:cubicBezTo>
                    <a:pt x="16" y="12"/>
                    <a:pt x="21" y="14"/>
                    <a:pt x="24" y="4"/>
                  </a:cubicBezTo>
                  <a:cubicBezTo>
                    <a:pt x="22" y="17"/>
                    <a:pt x="15" y="14"/>
                    <a:pt x="9" y="17"/>
                  </a:cubicBezTo>
                  <a:cubicBezTo>
                    <a:pt x="4" y="10"/>
                    <a:pt x="0" y="12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92" name="Freeform 1117">
              <a:extLst>
                <a:ext uri="{FF2B5EF4-FFF2-40B4-BE49-F238E27FC236}">
                  <a16:creationId xmlns="" xmlns:a16="http://schemas.microsoft.com/office/drawing/2014/main" id="{A6BE4557-7CA0-4510-B78A-FED372CA9F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5" y="329"/>
              <a:ext cx="2" cy="9"/>
            </a:xfrm>
            <a:custGeom>
              <a:avLst/>
              <a:gdLst>
                <a:gd name="T0" fmla="*/ 0 w 4"/>
                <a:gd name="T1" fmla="*/ 19 h 19"/>
                <a:gd name="T2" fmla="*/ 0 w 4"/>
                <a:gd name="T3" fmla="*/ 19 h 19"/>
                <a:gd name="T4" fmla="*/ 1 w 4"/>
                <a:gd name="T5" fmla="*/ 3 h 19"/>
                <a:gd name="T6" fmla="*/ 4 w 4"/>
                <a:gd name="T7" fmla="*/ 0 h 19"/>
                <a:gd name="T8" fmla="*/ 0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0" y="19"/>
                  </a:moveTo>
                  <a:lnTo>
                    <a:pt x="0" y="19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93" name="Freeform 1118">
              <a:extLst>
                <a:ext uri="{FF2B5EF4-FFF2-40B4-BE49-F238E27FC236}">
                  <a16:creationId xmlns="" xmlns:a16="http://schemas.microsoft.com/office/drawing/2014/main" id="{CF97215C-FFCF-4620-9238-43FC03A3CA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8" y="343"/>
              <a:ext cx="11" cy="6"/>
            </a:xfrm>
            <a:custGeom>
              <a:avLst/>
              <a:gdLst>
                <a:gd name="T0" fmla="*/ 2 w 24"/>
                <a:gd name="T1" fmla="*/ 0 h 14"/>
                <a:gd name="T2" fmla="*/ 2 w 24"/>
                <a:gd name="T3" fmla="*/ 0 h 14"/>
                <a:gd name="T4" fmla="*/ 11 w 24"/>
                <a:gd name="T5" fmla="*/ 12 h 14"/>
                <a:gd name="T6" fmla="*/ 22 w 24"/>
                <a:gd name="T7" fmla="*/ 0 h 14"/>
                <a:gd name="T8" fmla="*/ 11 w 24"/>
                <a:gd name="T9" fmla="*/ 14 h 14"/>
                <a:gd name="T10" fmla="*/ 2 w 24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4">
                  <a:moveTo>
                    <a:pt x="2" y="0"/>
                  </a:moveTo>
                  <a:lnTo>
                    <a:pt x="2" y="0"/>
                  </a:lnTo>
                  <a:cubicBezTo>
                    <a:pt x="2" y="10"/>
                    <a:pt x="8" y="8"/>
                    <a:pt x="11" y="12"/>
                  </a:cubicBezTo>
                  <a:cubicBezTo>
                    <a:pt x="16" y="8"/>
                    <a:pt x="22" y="11"/>
                    <a:pt x="22" y="0"/>
                  </a:cubicBezTo>
                  <a:cubicBezTo>
                    <a:pt x="24" y="14"/>
                    <a:pt x="16" y="10"/>
                    <a:pt x="11" y="14"/>
                  </a:cubicBezTo>
                  <a:cubicBezTo>
                    <a:pt x="5" y="8"/>
                    <a:pt x="0" y="1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94" name="Freeform 1119">
              <a:extLst>
                <a:ext uri="{FF2B5EF4-FFF2-40B4-BE49-F238E27FC236}">
                  <a16:creationId xmlns="" xmlns:a16="http://schemas.microsoft.com/office/drawing/2014/main" id="{0D2E1281-43DE-45F4-A79E-8995B35A68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9" y="294"/>
              <a:ext cx="9" cy="2"/>
            </a:xfrm>
            <a:custGeom>
              <a:avLst/>
              <a:gdLst>
                <a:gd name="T0" fmla="*/ 0 w 20"/>
                <a:gd name="T1" fmla="*/ 3 h 3"/>
                <a:gd name="T2" fmla="*/ 0 w 20"/>
                <a:gd name="T3" fmla="*/ 3 h 3"/>
                <a:gd name="T4" fmla="*/ 16 w 20"/>
                <a:gd name="T5" fmla="*/ 0 h 3"/>
                <a:gd name="T6" fmla="*/ 20 w 20"/>
                <a:gd name="T7" fmla="*/ 2 h 3"/>
                <a:gd name="T8" fmla="*/ 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3" y="1"/>
                    <a:pt x="16" y="0"/>
                  </a:cubicBezTo>
                  <a:cubicBezTo>
                    <a:pt x="17" y="1"/>
                    <a:pt x="20" y="2"/>
                    <a:pt x="20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95" name="Freeform 1120">
              <a:extLst>
                <a:ext uri="{FF2B5EF4-FFF2-40B4-BE49-F238E27FC236}">
                  <a16:creationId xmlns="" xmlns:a16="http://schemas.microsoft.com/office/drawing/2014/main" id="{4A97834F-3F40-48A4-9499-02733E152A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6" y="293"/>
              <a:ext cx="8" cy="7"/>
            </a:xfrm>
            <a:custGeom>
              <a:avLst/>
              <a:gdLst>
                <a:gd name="T0" fmla="*/ 17 w 18"/>
                <a:gd name="T1" fmla="*/ 0 h 16"/>
                <a:gd name="T2" fmla="*/ 17 w 18"/>
                <a:gd name="T3" fmla="*/ 0 h 16"/>
                <a:gd name="T4" fmla="*/ 3 w 18"/>
                <a:gd name="T5" fmla="*/ 9 h 16"/>
                <a:gd name="T6" fmla="*/ 18 w 18"/>
                <a:gd name="T7" fmla="*/ 15 h 16"/>
                <a:gd name="T8" fmla="*/ 0 w 18"/>
                <a:gd name="T9" fmla="*/ 10 h 16"/>
                <a:gd name="T10" fmla="*/ 17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7" y="0"/>
                  </a:moveTo>
                  <a:lnTo>
                    <a:pt x="17" y="0"/>
                  </a:lnTo>
                  <a:cubicBezTo>
                    <a:pt x="8" y="2"/>
                    <a:pt x="5" y="4"/>
                    <a:pt x="3" y="9"/>
                  </a:cubicBezTo>
                  <a:cubicBezTo>
                    <a:pt x="6" y="13"/>
                    <a:pt x="13" y="15"/>
                    <a:pt x="18" y="15"/>
                  </a:cubicBezTo>
                  <a:cubicBezTo>
                    <a:pt x="10" y="16"/>
                    <a:pt x="3" y="14"/>
                    <a:pt x="0" y="10"/>
                  </a:cubicBezTo>
                  <a:cubicBezTo>
                    <a:pt x="3" y="3"/>
                    <a:pt x="8" y="0"/>
                    <a:pt x="1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96" name="Freeform 1121">
              <a:extLst>
                <a:ext uri="{FF2B5EF4-FFF2-40B4-BE49-F238E27FC236}">
                  <a16:creationId xmlns="" xmlns:a16="http://schemas.microsoft.com/office/drawing/2014/main" id="{729A4A4E-C032-4142-A698-1427F696E4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1" y="303"/>
              <a:ext cx="4" cy="1"/>
            </a:xfrm>
            <a:custGeom>
              <a:avLst/>
              <a:gdLst>
                <a:gd name="T0" fmla="*/ 0 w 9"/>
                <a:gd name="T1" fmla="*/ 4 h 4"/>
                <a:gd name="T2" fmla="*/ 0 w 9"/>
                <a:gd name="T3" fmla="*/ 4 h 4"/>
                <a:gd name="T4" fmla="*/ 9 w 9"/>
                <a:gd name="T5" fmla="*/ 0 h 4"/>
                <a:gd name="T6" fmla="*/ 9 w 9"/>
                <a:gd name="T7" fmla="*/ 1 h 4"/>
                <a:gd name="T8" fmla="*/ 0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0" y="4"/>
                  </a:moveTo>
                  <a:lnTo>
                    <a:pt x="0" y="4"/>
                  </a:lnTo>
                  <a:lnTo>
                    <a:pt x="9" y="0"/>
                  </a:lnTo>
                  <a:lnTo>
                    <a:pt x="9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97" name="Freeform 1122">
              <a:extLst>
                <a:ext uri="{FF2B5EF4-FFF2-40B4-BE49-F238E27FC236}">
                  <a16:creationId xmlns="" xmlns:a16="http://schemas.microsoft.com/office/drawing/2014/main" id="{E833B2C6-3939-464C-96B0-F8A1001CBC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1" y="303"/>
              <a:ext cx="7" cy="8"/>
            </a:xfrm>
            <a:custGeom>
              <a:avLst/>
              <a:gdLst>
                <a:gd name="T0" fmla="*/ 11 w 16"/>
                <a:gd name="T1" fmla="*/ 0 h 18"/>
                <a:gd name="T2" fmla="*/ 11 w 16"/>
                <a:gd name="T3" fmla="*/ 0 h 18"/>
                <a:gd name="T4" fmla="*/ 3 w 16"/>
                <a:gd name="T5" fmla="*/ 11 h 18"/>
                <a:gd name="T6" fmla="*/ 16 w 16"/>
                <a:gd name="T7" fmla="*/ 14 h 18"/>
                <a:gd name="T8" fmla="*/ 0 w 16"/>
                <a:gd name="T9" fmla="*/ 12 h 18"/>
                <a:gd name="T10" fmla="*/ 11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11" y="0"/>
                  </a:moveTo>
                  <a:lnTo>
                    <a:pt x="11" y="0"/>
                  </a:lnTo>
                  <a:cubicBezTo>
                    <a:pt x="4" y="2"/>
                    <a:pt x="4" y="6"/>
                    <a:pt x="3" y="11"/>
                  </a:cubicBezTo>
                  <a:cubicBezTo>
                    <a:pt x="6" y="14"/>
                    <a:pt x="12" y="16"/>
                    <a:pt x="16" y="14"/>
                  </a:cubicBezTo>
                  <a:cubicBezTo>
                    <a:pt x="9" y="18"/>
                    <a:pt x="4" y="14"/>
                    <a:pt x="0" y="12"/>
                  </a:cubicBezTo>
                  <a:cubicBezTo>
                    <a:pt x="2" y="5"/>
                    <a:pt x="3" y="1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98" name="Freeform 1123">
              <a:extLst>
                <a:ext uri="{FF2B5EF4-FFF2-40B4-BE49-F238E27FC236}">
                  <a16:creationId xmlns="" xmlns:a16="http://schemas.microsoft.com/office/drawing/2014/main" id="{FBBEF6E4-A838-43FB-9670-837277FC67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8" y="311"/>
              <a:ext cx="9" cy="8"/>
            </a:xfrm>
            <a:custGeom>
              <a:avLst/>
              <a:gdLst>
                <a:gd name="T0" fmla="*/ 7 w 19"/>
                <a:gd name="T1" fmla="*/ 0 h 18"/>
                <a:gd name="T2" fmla="*/ 7 w 19"/>
                <a:gd name="T3" fmla="*/ 0 h 18"/>
                <a:gd name="T4" fmla="*/ 5 w 19"/>
                <a:gd name="T5" fmla="*/ 14 h 18"/>
                <a:gd name="T6" fmla="*/ 19 w 19"/>
                <a:gd name="T7" fmla="*/ 11 h 18"/>
                <a:gd name="T8" fmla="*/ 3 w 19"/>
                <a:gd name="T9" fmla="*/ 17 h 18"/>
                <a:gd name="T10" fmla="*/ 7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7" y="0"/>
                  </a:moveTo>
                  <a:lnTo>
                    <a:pt x="7" y="0"/>
                  </a:lnTo>
                  <a:cubicBezTo>
                    <a:pt x="2" y="5"/>
                    <a:pt x="4" y="9"/>
                    <a:pt x="5" y="14"/>
                  </a:cubicBezTo>
                  <a:cubicBezTo>
                    <a:pt x="10" y="14"/>
                    <a:pt x="15" y="15"/>
                    <a:pt x="19" y="11"/>
                  </a:cubicBezTo>
                  <a:cubicBezTo>
                    <a:pt x="14" y="18"/>
                    <a:pt x="9" y="16"/>
                    <a:pt x="3" y="17"/>
                  </a:cubicBezTo>
                  <a:cubicBezTo>
                    <a:pt x="1" y="8"/>
                    <a:pt x="0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99" name="Freeform 1124">
              <a:extLst>
                <a:ext uri="{FF2B5EF4-FFF2-40B4-BE49-F238E27FC236}">
                  <a16:creationId xmlns="" xmlns:a16="http://schemas.microsoft.com/office/drawing/2014/main" id="{07DEB65A-FFA7-46DF-863A-4820CA8725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8" y="306"/>
              <a:ext cx="4" cy="4"/>
            </a:xfrm>
            <a:custGeom>
              <a:avLst/>
              <a:gdLst>
                <a:gd name="T0" fmla="*/ 0 w 9"/>
                <a:gd name="T1" fmla="*/ 8 h 8"/>
                <a:gd name="T2" fmla="*/ 0 w 9"/>
                <a:gd name="T3" fmla="*/ 8 h 8"/>
                <a:gd name="T4" fmla="*/ 7 w 9"/>
                <a:gd name="T5" fmla="*/ 0 h 8"/>
                <a:gd name="T6" fmla="*/ 9 w 9"/>
                <a:gd name="T7" fmla="*/ 1 h 8"/>
                <a:gd name="T8" fmla="*/ 0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9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00" name="Freeform 1125">
              <a:extLst>
                <a:ext uri="{FF2B5EF4-FFF2-40B4-BE49-F238E27FC236}">
                  <a16:creationId xmlns="" xmlns:a16="http://schemas.microsoft.com/office/drawing/2014/main" id="{225954C3-77A0-4F23-892C-C9B66F1462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" y="312"/>
              <a:ext cx="2" cy="4"/>
            </a:xfrm>
            <a:custGeom>
              <a:avLst/>
              <a:gdLst>
                <a:gd name="T0" fmla="*/ 0 w 5"/>
                <a:gd name="T1" fmla="*/ 10 h 10"/>
                <a:gd name="T2" fmla="*/ 0 w 5"/>
                <a:gd name="T3" fmla="*/ 10 h 10"/>
                <a:gd name="T4" fmla="*/ 4 w 5"/>
                <a:gd name="T5" fmla="*/ 0 h 10"/>
                <a:gd name="T6" fmla="*/ 5 w 5"/>
                <a:gd name="T7" fmla="*/ 2 h 10"/>
                <a:gd name="T8" fmla="*/ 0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0" y="10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5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01" name="Freeform 1126">
              <a:extLst>
                <a:ext uri="{FF2B5EF4-FFF2-40B4-BE49-F238E27FC236}">
                  <a16:creationId xmlns="" xmlns:a16="http://schemas.microsoft.com/office/drawing/2014/main" id="{BD14A397-B4B5-4C93-8E9C-3751A6DEC9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7" y="319"/>
              <a:ext cx="8" cy="7"/>
            </a:xfrm>
            <a:custGeom>
              <a:avLst/>
              <a:gdLst>
                <a:gd name="T0" fmla="*/ 5 w 19"/>
                <a:gd name="T1" fmla="*/ 0 h 16"/>
                <a:gd name="T2" fmla="*/ 5 w 19"/>
                <a:gd name="T3" fmla="*/ 0 h 16"/>
                <a:gd name="T4" fmla="*/ 7 w 19"/>
                <a:gd name="T5" fmla="*/ 12 h 16"/>
                <a:gd name="T6" fmla="*/ 19 w 19"/>
                <a:gd name="T7" fmla="*/ 8 h 16"/>
                <a:gd name="T8" fmla="*/ 6 w 19"/>
                <a:gd name="T9" fmla="*/ 14 h 16"/>
                <a:gd name="T10" fmla="*/ 5 w 19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6" y="8"/>
                    <a:pt x="7" y="12"/>
                  </a:cubicBezTo>
                  <a:cubicBezTo>
                    <a:pt x="12" y="12"/>
                    <a:pt x="16" y="12"/>
                    <a:pt x="19" y="8"/>
                  </a:cubicBezTo>
                  <a:cubicBezTo>
                    <a:pt x="16" y="16"/>
                    <a:pt x="11" y="13"/>
                    <a:pt x="6" y="14"/>
                  </a:cubicBezTo>
                  <a:cubicBezTo>
                    <a:pt x="4" y="9"/>
                    <a:pt x="0" y="7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02" name="Freeform 1127">
              <a:extLst>
                <a:ext uri="{FF2B5EF4-FFF2-40B4-BE49-F238E27FC236}">
                  <a16:creationId xmlns="" xmlns:a16="http://schemas.microsoft.com/office/drawing/2014/main" id="{85B8E22F-8A72-4590-ADC4-C148500F69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6" y="324"/>
              <a:ext cx="9" cy="6"/>
            </a:xfrm>
            <a:custGeom>
              <a:avLst/>
              <a:gdLst>
                <a:gd name="T0" fmla="*/ 4 w 20"/>
                <a:gd name="T1" fmla="*/ 0 h 14"/>
                <a:gd name="T2" fmla="*/ 4 w 20"/>
                <a:gd name="T3" fmla="*/ 0 h 14"/>
                <a:gd name="T4" fmla="*/ 8 w 20"/>
                <a:gd name="T5" fmla="*/ 11 h 14"/>
                <a:gd name="T6" fmla="*/ 20 w 20"/>
                <a:gd name="T7" fmla="*/ 4 h 14"/>
                <a:gd name="T8" fmla="*/ 8 w 20"/>
                <a:gd name="T9" fmla="*/ 14 h 14"/>
                <a:gd name="T10" fmla="*/ 4 w 20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4">
                  <a:moveTo>
                    <a:pt x="4" y="0"/>
                  </a:moveTo>
                  <a:lnTo>
                    <a:pt x="4" y="0"/>
                  </a:lnTo>
                  <a:cubicBezTo>
                    <a:pt x="2" y="6"/>
                    <a:pt x="6" y="7"/>
                    <a:pt x="8" y="11"/>
                  </a:cubicBezTo>
                  <a:cubicBezTo>
                    <a:pt x="14" y="9"/>
                    <a:pt x="18" y="9"/>
                    <a:pt x="20" y="4"/>
                  </a:cubicBezTo>
                  <a:cubicBezTo>
                    <a:pt x="19" y="12"/>
                    <a:pt x="13" y="11"/>
                    <a:pt x="8" y="14"/>
                  </a:cubicBezTo>
                  <a:cubicBezTo>
                    <a:pt x="6" y="9"/>
                    <a:pt x="0" y="7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03" name="Freeform 1128">
              <a:extLst>
                <a:ext uri="{FF2B5EF4-FFF2-40B4-BE49-F238E27FC236}">
                  <a16:creationId xmlns="" xmlns:a16="http://schemas.microsoft.com/office/drawing/2014/main" id="{277E1148-19E9-457D-832C-20BDB7DC68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8" y="327"/>
              <a:ext cx="9" cy="5"/>
            </a:xfrm>
            <a:custGeom>
              <a:avLst/>
              <a:gdLst>
                <a:gd name="T0" fmla="*/ 1 w 21"/>
                <a:gd name="T1" fmla="*/ 0 h 12"/>
                <a:gd name="T2" fmla="*/ 1 w 21"/>
                <a:gd name="T3" fmla="*/ 0 h 12"/>
                <a:gd name="T4" fmla="*/ 11 w 21"/>
                <a:gd name="T5" fmla="*/ 9 h 12"/>
                <a:gd name="T6" fmla="*/ 19 w 21"/>
                <a:gd name="T7" fmla="*/ 1 h 12"/>
                <a:gd name="T8" fmla="*/ 11 w 21"/>
                <a:gd name="T9" fmla="*/ 12 h 12"/>
                <a:gd name="T10" fmla="*/ 1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8" y="6"/>
                    <a:pt x="11" y="9"/>
                  </a:cubicBezTo>
                  <a:cubicBezTo>
                    <a:pt x="15" y="7"/>
                    <a:pt x="19" y="7"/>
                    <a:pt x="19" y="1"/>
                  </a:cubicBezTo>
                  <a:cubicBezTo>
                    <a:pt x="21" y="10"/>
                    <a:pt x="15" y="8"/>
                    <a:pt x="11" y="12"/>
                  </a:cubicBezTo>
                  <a:cubicBezTo>
                    <a:pt x="7" y="8"/>
                    <a:pt x="0" y="9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04" name="Freeform 1129">
              <a:extLst>
                <a:ext uri="{FF2B5EF4-FFF2-40B4-BE49-F238E27FC236}">
                  <a16:creationId xmlns="" xmlns:a16="http://schemas.microsoft.com/office/drawing/2014/main" id="{88AA2DF9-53CC-4453-A3E3-379D63E0A2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2" y="314"/>
              <a:ext cx="1" cy="7"/>
            </a:xfrm>
            <a:custGeom>
              <a:avLst/>
              <a:gdLst>
                <a:gd name="T0" fmla="*/ 0 w 2"/>
                <a:gd name="T1" fmla="*/ 1 h 15"/>
                <a:gd name="T2" fmla="*/ 0 w 2"/>
                <a:gd name="T3" fmla="*/ 1 h 15"/>
                <a:gd name="T4" fmla="*/ 2 w 2"/>
                <a:gd name="T5" fmla="*/ 0 h 15"/>
                <a:gd name="T6" fmla="*/ 1 w 2"/>
                <a:gd name="T7" fmla="*/ 15 h 15"/>
                <a:gd name="T8" fmla="*/ 0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05" name="Freeform 1130">
              <a:extLst>
                <a:ext uri="{FF2B5EF4-FFF2-40B4-BE49-F238E27FC236}">
                  <a16:creationId xmlns="" xmlns:a16="http://schemas.microsoft.com/office/drawing/2014/main" id="{97E2E047-FF59-4740-ACA5-AF44C1E3EA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" y="326"/>
              <a:ext cx="8" cy="6"/>
            </a:xfrm>
            <a:custGeom>
              <a:avLst/>
              <a:gdLst>
                <a:gd name="T0" fmla="*/ 16 w 20"/>
                <a:gd name="T1" fmla="*/ 0 h 12"/>
                <a:gd name="T2" fmla="*/ 16 w 20"/>
                <a:gd name="T3" fmla="*/ 0 h 12"/>
                <a:gd name="T4" fmla="*/ 11 w 20"/>
                <a:gd name="T5" fmla="*/ 12 h 12"/>
                <a:gd name="T6" fmla="*/ 0 w 20"/>
                <a:gd name="T7" fmla="*/ 2 h 12"/>
                <a:gd name="T8" fmla="*/ 11 w 20"/>
                <a:gd name="T9" fmla="*/ 10 h 12"/>
                <a:gd name="T10" fmla="*/ 16 w 20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16" y="0"/>
                  </a:moveTo>
                  <a:lnTo>
                    <a:pt x="16" y="0"/>
                  </a:lnTo>
                  <a:cubicBezTo>
                    <a:pt x="20" y="7"/>
                    <a:pt x="14" y="8"/>
                    <a:pt x="11" y="12"/>
                  </a:cubicBezTo>
                  <a:cubicBezTo>
                    <a:pt x="7" y="9"/>
                    <a:pt x="0" y="10"/>
                    <a:pt x="0" y="2"/>
                  </a:cubicBezTo>
                  <a:cubicBezTo>
                    <a:pt x="1" y="7"/>
                    <a:pt x="6" y="7"/>
                    <a:pt x="11" y="10"/>
                  </a:cubicBezTo>
                  <a:cubicBezTo>
                    <a:pt x="14" y="6"/>
                    <a:pt x="17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06" name="Freeform 1131">
              <a:extLst>
                <a:ext uri="{FF2B5EF4-FFF2-40B4-BE49-F238E27FC236}">
                  <a16:creationId xmlns="" xmlns:a16="http://schemas.microsoft.com/office/drawing/2014/main" id="{4CC9FC40-6B4A-4C9A-80E2-FAFEF1AEFF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1" y="316"/>
              <a:ext cx="2" cy="6"/>
            </a:xfrm>
            <a:custGeom>
              <a:avLst/>
              <a:gdLst>
                <a:gd name="T0" fmla="*/ 0 w 4"/>
                <a:gd name="T1" fmla="*/ 1 h 14"/>
                <a:gd name="T2" fmla="*/ 0 w 4"/>
                <a:gd name="T3" fmla="*/ 1 h 14"/>
                <a:gd name="T4" fmla="*/ 1 w 4"/>
                <a:gd name="T5" fmla="*/ 2 h 14"/>
                <a:gd name="T6" fmla="*/ 2 w 4"/>
                <a:gd name="T7" fmla="*/ 0 h 14"/>
                <a:gd name="T8" fmla="*/ 4 w 4"/>
                <a:gd name="T9" fmla="*/ 14 h 14"/>
                <a:gd name="T10" fmla="*/ 0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0" y="1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2" y="0"/>
                  </a:lnTo>
                  <a:lnTo>
                    <a:pt x="4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07" name="Freeform 1132">
              <a:extLst>
                <a:ext uri="{FF2B5EF4-FFF2-40B4-BE49-F238E27FC236}">
                  <a16:creationId xmlns="" xmlns:a16="http://schemas.microsoft.com/office/drawing/2014/main" id="{4B908B83-42EF-4950-9787-D7B578EBBE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6" y="297"/>
              <a:ext cx="8" cy="9"/>
            </a:xfrm>
            <a:custGeom>
              <a:avLst/>
              <a:gdLst>
                <a:gd name="T0" fmla="*/ 9 w 18"/>
                <a:gd name="T1" fmla="*/ 0 h 21"/>
                <a:gd name="T2" fmla="*/ 9 w 18"/>
                <a:gd name="T3" fmla="*/ 0 h 21"/>
                <a:gd name="T4" fmla="*/ 4 w 18"/>
                <a:gd name="T5" fmla="*/ 12 h 21"/>
                <a:gd name="T6" fmla="*/ 18 w 18"/>
                <a:gd name="T7" fmla="*/ 15 h 21"/>
                <a:gd name="T8" fmla="*/ 1 w 18"/>
                <a:gd name="T9" fmla="*/ 13 h 21"/>
                <a:gd name="T10" fmla="*/ 9 w 18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1">
                  <a:moveTo>
                    <a:pt x="9" y="0"/>
                  </a:moveTo>
                  <a:lnTo>
                    <a:pt x="9" y="0"/>
                  </a:lnTo>
                  <a:cubicBezTo>
                    <a:pt x="3" y="2"/>
                    <a:pt x="5" y="6"/>
                    <a:pt x="4" y="12"/>
                  </a:cubicBezTo>
                  <a:cubicBezTo>
                    <a:pt x="9" y="14"/>
                    <a:pt x="13" y="18"/>
                    <a:pt x="18" y="15"/>
                  </a:cubicBezTo>
                  <a:cubicBezTo>
                    <a:pt x="12" y="21"/>
                    <a:pt x="7" y="15"/>
                    <a:pt x="1" y="13"/>
                  </a:cubicBezTo>
                  <a:cubicBezTo>
                    <a:pt x="4" y="5"/>
                    <a:pt x="0" y="3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08" name="Freeform 1133">
              <a:extLst>
                <a:ext uri="{FF2B5EF4-FFF2-40B4-BE49-F238E27FC236}">
                  <a16:creationId xmlns="" xmlns:a16="http://schemas.microsoft.com/office/drawing/2014/main" id="{05195D57-5F1E-45B6-BC6E-EC9F8D0A6A7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59" y="289"/>
              <a:ext cx="8" cy="2"/>
            </a:xfrm>
            <a:custGeom>
              <a:avLst/>
              <a:gdLst>
                <a:gd name="T0" fmla="*/ 9 w 18"/>
                <a:gd name="T1" fmla="*/ 2 h 5"/>
                <a:gd name="T2" fmla="*/ 9 w 18"/>
                <a:gd name="T3" fmla="*/ 2 h 5"/>
                <a:gd name="T4" fmla="*/ 16 w 18"/>
                <a:gd name="T5" fmla="*/ 4 h 5"/>
                <a:gd name="T6" fmla="*/ 16 w 18"/>
                <a:gd name="T7" fmla="*/ 3 h 5"/>
                <a:gd name="T8" fmla="*/ 9 w 18"/>
                <a:gd name="T9" fmla="*/ 2 h 5"/>
                <a:gd name="T10" fmla="*/ 0 w 18"/>
                <a:gd name="T11" fmla="*/ 1 h 5"/>
                <a:gd name="T12" fmla="*/ 0 w 18"/>
                <a:gd name="T13" fmla="*/ 1 h 5"/>
                <a:gd name="T14" fmla="*/ 17 w 18"/>
                <a:gd name="T15" fmla="*/ 2 h 5"/>
                <a:gd name="T16" fmla="*/ 18 w 18"/>
                <a:gd name="T17" fmla="*/ 4 h 5"/>
                <a:gd name="T18" fmla="*/ 16 w 18"/>
                <a:gd name="T19" fmla="*/ 5 h 5"/>
                <a:gd name="T20" fmla="*/ 0 w 18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5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6" y="4"/>
                    <a:pt x="16" y="4"/>
                  </a:cubicBezTo>
                  <a:lnTo>
                    <a:pt x="16" y="3"/>
                  </a:lnTo>
                  <a:cubicBezTo>
                    <a:pt x="16" y="3"/>
                    <a:pt x="10" y="2"/>
                    <a:pt x="9" y="2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8" y="0"/>
                    <a:pt x="17" y="2"/>
                    <a:pt x="17" y="2"/>
                  </a:cubicBezTo>
                  <a:lnTo>
                    <a:pt x="18" y="4"/>
                  </a:lnTo>
                  <a:lnTo>
                    <a:pt x="16" y="5"/>
                  </a:lnTo>
                  <a:cubicBezTo>
                    <a:pt x="12" y="5"/>
                    <a:pt x="8" y="3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09" name="Freeform 1134">
              <a:extLst>
                <a:ext uri="{FF2B5EF4-FFF2-40B4-BE49-F238E27FC236}">
                  <a16:creationId xmlns="" xmlns:a16="http://schemas.microsoft.com/office/drawing/2014/main" id="{88BDC3CC-7B6E-46E2-B7E7-E30D4818CEB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61" y="297"/>
              <a:ext cx="7" cy="4"/>
            </a:xfrm>
            <a:custGeom>
              <a:avLst/>
              <a:gdLst>
                <a:gd name="T0" fmla="*/ 9 w 15"/>
                <a:gd name="T1" fmla="*/ 5 h 10"/>
                <a:gd name="T2" fmla="*/ 9 w 15"/>
                <a:gd name="T3" fmla="*/ 5 h 10"/>
                <a:gd name="T4" fmla="*/ 14 w 15"/>
                <a:gd name="T5" fmla="*/ 2 h 10"/>
                <a:gd name="T6" fmla="*/ 14 w 15"/>
                <a:gd name="T7" fmla="*/ 1 h 10"/>
                <a:gd name="T8" fmla="*/ 9 w 15"/>
                <a:gd name="T9" fmla="*/ 5 h 10"/>
                <a:gd name="T10" fmla="*/ 0 w 15"/>
                <a:gd name="T11" fmla="*/ 10 h 10"/>
                <a:gd name="T12" fmla="*/ 0 w 15"/>
                <a:gd name="T13" fmla="*/ 10 h 10"/>
                <a:gd name="T14" fmla="*/ 13 w 15"/>
                <a:gd name="T15" fmla="*/ 0 h 10"/>
                <a:gd name="T16" fmla="*/ 15 w 15"/>
                <a:gd name="T17" fmla="*/ 1 h 10"/>
                <a:gd name="T18" fmla="*/ 15 w 15"/>
                <a:gd name="T19" fmla="*/ 3 h 10"/>
                <a:gd name="T20" fmla="*/ 0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9" y="5"/>
                  </a:moveTo>
                  <a:lnTo>
                    <a:pt x="9" y="5"/>
                  </a:lnTo>
                  <a:cubicBezTo>
                    <a:pt x="10" y="5"/>
                    <a:pt x="14" y="2"/>
                    <a:pt x="14" y="2"/>
                  </a:cubicBezTo>
                  <a:lnTo>
                    <a:pt x="14" y="1"/>
                  </a:lnTo>
                  <a:cubicBezTo>
                    <a:pt x="14" y="1"/>
                    <a:pt x="10" y="4"/>
                    <a:pt x="9" y="5"/>
                  </a:cubicBezTo>
                  <a:close/>
                  <a:moveTo>
                    <a:pt x="0" y="10"/>
                  </a:moveTo>
                  <a:lnTo>
                    <a:pt x="0" y="10"/>
                  </a:lnTo>
                  <a:cubicBezTo>
                    <a:pt x="7" y="4"/>
                    <a:pt x="13" y="0"/>
                    <a:pt x="13" y="0"/>
                  </a:cubicBezTo>
                  <a:lnTo>
                    <a:pt x="15" y="1"/>
                  </a:lnTo>
                  <a:lnTo>
                    <a:pt x="15" y="3"/>
                  </a:lnTo>
                  <a:cubicBezTo>
                    <a:pt x="15" y="3"/>
                    <a:pt x="8" y="8"/>
                    <a:pt x="0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10" name="Freeform 1135">
              <a:extLst>
                <a:ext uri="{FF2B5EF4-FFF2-40B4-BE49-F238E27FC236}">
                  <a16:creationId xmlns="" xmlns:a16="http://schemas.microsoft.com/office/drawing/2014/main" id="{057E7034-7FF2-4CCF-818B-1E223DD48D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" y="305"/>
              <a:ext cx="9" cy="8"/>
            </a:xfrm>
            <a:custGeom>
              <a:avLst/>
              <a:gdLst>
                <a:gd name="T0" fmla="*/ 5 w 20"/>
                <a:gd name="T1" fmla="*/ 0 h 16"/>
                <a:gd name="T2" fmla="*/ 5 w 20"/>
                <a:gd name="T3" fmla="*/ 0 h 16"/>
                <a:gd name="T4" fmla="*/ 8 w 20"/>
                <a:gd name="T5" fmla="*/ 10 h 16"/>
                <a:gd name="T6" fmla="*/ 20 w 20"/>
                <a:gd name="T7" fmla="*/ 10 h 16"/>
                <a:gd name="T8" fmla="*/ 7 w 20"/>
                <a:gd name="T9" fmla="*/ 12 h 16"/>
                <a:gd name="T10" fmla="*/ 5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7" y="6"/>
                    <a:pt x="8" y="10"/>
                  </a:cubicBezTo>
                  <a:cubicBezTo>
                    <a:pt x="14" y="9"/>
                    <a:pt x="17" y="14"/>
                    <a:pt x="20" y="10"/>
                  </a:cubicBezTo>
                  <a:cubicBezTo>
                    <a:pt x="16" y="16"/>
                    <a:pt x="12" y="11"/>
                    <a:pt x="7" y="12"/>
                  </a:cubicBezTo>
                  <a:cubicBezTo>
                    <a:pt x="6" y="8"/>
                    <a:pt x="0" y="6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11" name="Freeform 1136">
              <a:extLst>
                <a:ext uri="{FF2B5EF4-FFF2-40B4-BE49-F238E27FC236}">
                  <a16:creationId xmlns="" xmlns:a16="http://schemas.microsoft.com/office/drawing/2014/main" id="{B8411F71-3B30-4148-B0A6-07660ED003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0" y="302"/>
              <a:ext cx="4" cy="5"/>
            </a:xfrm>
            <a:custGeom>
              <a:avLst/>
              <a:gdLst>
                <a:gd name="T0" fmla="*/ 4 w 8"/>
                <a:gd name="T1" fmla="*/ 5 h 12"/>
                <a:gd name="T2" fmla="*/ 4 w 8"/>
                <a:gd name="T3" fmla="*/ 5 h 12"/>
                <a:gd name="T4" fmla="*/ 7 w 8"/>
                <a:gd name="T5" fmla="*/ 1 h 12"/>
                <a:gd name="T6" fmla="*/ 6 w 8"/>
                <a:gd name="T7" fmla="*/ 1 h 12"/>
                <a:gd name="T8" fmla="*/ 4 w 8"/>
                <a:gd name="T9" fmla="*/ 5 h 12"/>
                <a:gd name="T10" fmla="*/ 0 w 8"/>
                <a:gd name="T11" fmla="*/ 12 h 12"/>
                <a:gd name="T12" fmla="*/ 0 w 8"/>
                <a:gd name="T13" fmla="*/ 12 h 12"/>
                <a:gd name="T14" fmla="*/ 5 w 8"/>
                <a:gd name="T15" fmla="*/ 0 h 12"/>
                <a:gd name="T16" fmla="*/ 7 w 8"/>
                <a:gd name="T17" fmla="*/ 0 h 12"/>
                <a:gd name="T18" fmla="*/ 8 w 8"/>
                <a:gd name="T19" fmla="*/ 1 h 12"/>
                <a:gd name="T20" fmla="*/ 0 w 8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2">
                  <a:moveTo>
                    <a:pt x="4" y="5"/>
                  </a:moveTo>
                  <a:lnTo>
                    <a:pt x="4" y="5"/>
                  </a:lnTo>
                  <a:cubicBezTo>
                    <a:pt x="5" y="4"/>
                    <a:pt x="7" y="1"/>
                    <a:pt x="7" y="1"/>
                  </a:cubicBezTo>
                  <a:lnTo>
                    <a:pt x="6" y="1"/>
                  </a:lnTo>
                  <a:cubicBezTo>
                    <a:pt x="6" y="1"/>
                    <a:pt x="4" y="4"/>
                    <a:pt x="4" y="5"/>
                  </a:cubicBezTo>
                  <a:close/>
                  <a:moveTo>
                    <a:pt x="0" y="12"/>
                  </a:moveTo>
                  <a:lnTo>
                    <a:pt x="0" y="12"/>
                  </a:lnTo>
                  <a:cubicBezTo>
                    <a:pt x="3" y="4"/>
                    <a:pt x="5" y="0"/>
                    <a:pt x="5" y="0"/>
                  </a:cubicBezTo>
                  <a:lnTo>
                    <a:pt x="7" y="0"/>
                  </a:lnTo>
                  <a:lnTo>
                    <a:pt x="8" y="1"/>
                  </a:lnTo>
                  <a:cubicBezTo>
                    <a:pt x="8" y="1"/>
                    <a:pt x="6" y="7"/>
                    <a:pt x="0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12" name="Freeform 1137">
              <a:extLst>
                <a:ext uri="{FF2B5EF4-FFF2-40B4-BE49-F238E27FC236}">
                  <a16:creationId xmlns="" xmlns:a16="http://schemas.microsoft.com/office/drawing/2014/main" id="{F54A7D62-A3C5-4E11-8026-AA689760EC9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80" y="304"/>
              <a:ext cx="1" cy="6"/>
            </a:xfrm>
            <a:custGeom>
              <a:avLst/>
              <a:gdLst>
                <a:gd name="T0" fmla="*/ 1 w 4"/>
                <a:gd name="T1" fmla="*/ 6 h 12"/>
                <a:gd name="T2" fmla="*/ 1 w 4"/>
                <a:gd name="T3" fmla="*/ 6 h 12"/>
                <a:gd name="T4" fmla="*/ 3 w 4"/>
                <a:gd name="T5" fmla="*/ 1 h 12"/>
                <a:gd name="T6" fmla="*/ 2 w 4"/>
                <a:gd name="T7" fmla="*/ 1 h 12"/>
                <a:gd name="T8" fmla="*/ 1 w 4"/>
                <a:gd name="T9" fmla="*/ 6 h 12"/>
                <a:gd name="T10" fmla="*/ 1 w 4"/>
                <a:gd name="T11" fmla="*/ 12 h 12"/>
                <a:gd name="T12" fmla="*/ 1 w 4"/>
                <a:gd name="T13" fmla="*/ 12 h 12"/>
                <a:gd name="T14" fmla="*/ 0 w 4"/>
                <a:gd name="T15" fmla="*/ 1 h 12"/>
                <a:gd name="T16" fmla="*/ 2 w 4"/>
                <a:gd name="T17" fmla="*/ 0 h 12"/>
                <a:gd name="T18" fmla="*/ 4 w 4"/>
                <a:gd name="T19" fmla="*/ 1 h 12"/>
                <a:gd name="T20" fmla="*/ 1 w 4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2">
                  <a:moveTo>
                    <a:pt x="1" y="6"/>
                  </a:moveTo>
                  <a:lnTo>
                    <a:pt x="1" y="6"/>
                  </a:lnTo>
                  <a:cubicBezTo>
                    <a:pt x="2" y="5"/>
                    <a:pt x="3" y="1"/>
                    <a:pt x="3" y="1"/>
                  </a:cubicBezTo>
                  <a:lnTo>
                    <a:pt x="2" y="1"/>
                  </a:lnTo>
                  <a:cubicBezTo>
                    <a:pt x="2" y="1"/>
                    <a:pt x="1" y="5"/>
                    <a:pt x="1" y="6"/>
                  </a:cubicBezTo>
                  <a:close/>
                  <a:moveTo>
                    <a:pt x="1" y="12"/>
                  </a:moveTo>
                  <a:lnTo>
                    <a:pt x="1" y="12"/>
                  </a:lnTo>
                  <a:cubicBezTo>
                    <a:pt x="0" y="7"/>
                    <a:pt x="0" y="1"/>
                    <a:pt x="0" y="1"/>
                  </a:cubicBezTo>
                  <a:lnTo>
                    <a:pt x="2" y="0"/>
                  </a:lnTo>
                  <a:lnTo>
                    <a:pt x="4" y="1"/>
                  </a:lnTo>
                  <a:cubicBezTo>
                    <a:pt x="4" y="1"/>
                    <a:pt x="3" y="7"/>
                    <a:pt x="1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13" name="Freeform 1138">
              <a:extLst>
                <a:ext uri="{FF2B5EF4-FFF2-40B4-BE49-F238E27FC236}">
                  <a16:creationId xmlns="" xmlns:a16="http://schemas.microsoft.com/office/drawing/2014/main" id="{DD239322-7685-40A1-BA4F-B5A377B9E9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6" y="310"/>
              <a:ext cx="8" cy="4"/>
            </a:xfrm>
            <a:custGeom>
              <a:avLst/>
              <a:gdLst>
                <a:gd name="T0" fmla="*/ 1 w 17"/>
                <a:gd name="T1" fmla="*/ 0 h 10"/>
                <a:gd name="T2" fmla="*/ 1 w 17"/>
                <a:gd name="T3" fmla="*/ 0 h 10"/>
                <a:gd name="T4" fmla="*/ 8 w 17"/>
                <a:gd name="T5" fmla="*/ 8 h 10"/>
                <a:gd name="T6" fmla="*/ 17 w 17"/>
                <a:gd name="T7" fmla="*/ 1 h 10"/>
                <a:gd name="T8" fmla="*/ 8 w 17"/>
                <a:gd name="T9" fmla="*/ 10 h 10"/>
                <a:gd name="T10" fmla="*/ 1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6" y="5"/>
                    <a:pt x="8" y="8"/>
                  </a:cubicBezTo>
                  <a:cubicBezTo>
                    <a:pt x="12" y="4"/>
                    <a:pt x="16" y="6"/>
                    <a:pt x="17" y="1"/>
                  </a:cubicBezTo>
                  <a:cubicBezTo>
                    <a:pt x="17" y="9"/>
                    <a:pt x="11" y="6"/>
                    <a:pt x="8" y="10"/>
                  </a:cubicBezTo>
                  <a:cubicBezTo>
                    <a:pt x="6" y="6"/>
                    <a:pt x="0" y="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14" name="Freeform 1139">
              <a:extLst>
                <a:ext uri="{FF2B5EF4-FFF2-40B4-BE49-F238E27FC236}">
                  <a16:creationId xmlns="" xmlns:a16="http://schemas.microsoft.com/office/drawing/2014/main" id="{75318913-28B7-4F1B-8554-8A2622CA377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88" y="304"/>
              <a:ext cx="2" cy="6"/>
            </a:xfrm>
            <a:custGeom>
              <a:avLst/>
              <a:gdLst>
                <a:gd name="T0" fmla="*/ 3 w 5"/>
                <a:gd name="T1" fmla="*/ 8 h 14"/>
                <a:gd name="T2" fmla="*/ 3 w 5"/>
                <a:gd name="T3" fmla="*/ 8 h 14"/>
                <a:gd name="T4" fmla="*/ 2 w 5"/>
                <a:gd name="T5" fmla="*/ 1 h 14"/>
                <a:gd name="T6" fmla="*/ 1 w 5"/>
                <a:gd name="T7" fmla="*/ 2 h 14"/>
                <a:gd name="T8" fmla="*/ 3 w 5"/>
                <a:gd name="T9" fmla="*/ 8 h 14"/>
                <a:gd name="T10" fmla="*/ 4 w 5"/>
                <a:gd name="T11" fmla="*/ 14 h 14"/>
                <a:gd name="T12" fmla="*/ 4 w 5"/>
                <a:gd name="T13" fmla="*/ 14 h 14"/>
                <a:gd name="T14" fmla="*/ 0 w 5"/>
                <a:gd name="T15" fmla="*/ 2 h 14"/>
                <a:gd name="T16" fmla="*/ 2 w 5"/>
                <a:gd name="T17" fmla="*/ 0 h 14"/>
                <a:gd name="T18" fmla="*/ 3 w 5"/>
                <a:gd name="T19" fmla="*/ 1 h 14"/>
                <a:gd name="T20" fmla="*/ 4 w 5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4">
                  <a:moveTo>
                    <a:pt x="3" y="8"/>
                  </a:moveTo>
                  <a:lnTo>
                    <a:pt x="3" y="8"/>
                  </a:lnTo>
                  <a:cubicBezTo>
                    <a:pt x="3" y="7"/>
                    <a:pt x="2" y="1"/>
                    <a:pt x="2" y="1"/>
                  </a:cubicBezTo>
                  <a:lnTo>
                    <a:pt x="1" y="2"/>
                  </a:lnTo>
                  <a:cubicBezTo>
                    <a:pt x="1" y="2"/>
                    <a:pt x="3" y="7"/>
                    <a:pt x="3" y="8"/>
                  </a:cubicBezTo>
                  <a:close/>
                  <a:moveTo>
                    <a:pt x="4" y="14"/>
                  </a:moveTo>
                  <a:lnTo>
                    <a:pt x="4" y="14"/>
                  </a:lnTo>
                  <a:cubicBezTo>
                    <a:pt x="1" y="6"/>
                    <a:pt x="0" y="2"/>
                    <a:pt x="0" y="2"/>
                  </a:cubicBezTo>
                  <a:lnTo>
                    <a:pt x="2" y="0"/>
                  </a:lnTo>
                  <a:lnTo>
                    <a:pt x="3" y="1"/>
                  </a:lnTo>
                  <a:cubicBezTo>
                    <a:pt x="3" y="1"/>
                    <a:pt x="5" y="6"/>
                    <a:pt x="4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15" name="Freeform 1140">
              <a:extLst>
                <a:ext uri="{FF2B5EF4-FFF2-40B4-BE49-F238E27FC236}">
                  <a16:creationId xmlns="" xmlns:a16="http://schemas.microsoft.com/office/drawing/2014/main" id="{14D48F50-65EE-414C-99FF-75E6AB8A2C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6" y="309"/>
              <a:ext cx="8" cy="5"/>
            </a:xfrm>
            <a:custGeom>
              <a:avLst/>
              <a:gdLst>
                <a:gd name="T0" fmla="*/ 0 w 19"/>
                <a:gd name="T1" fmla="*/ 4 h 12"/>
                <a:gd name="T2" fmla="*/ 0 w 19"/>
                <a:gd name="T3" fmla="*/ 4 h 12"/>
                <a:gd name="T4" fmla="*/ 10 w 19"/>
                <a:gd name="T5" fmla="*/ 9 h 12"/>
                <a:gd name="T6" fmla="*/ 17 w 19"/>
                <a:gd name="T7" fmla="*/ 0 h 12"/>
                <a:gd name="T8" fmla="*/ 11 w 19"/>
                <a:gd name="T9" fmla="*/ 11 h 12"/>
                <a:gd name="T10" fmla="*/ 0 w 19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0" y="4"/>
                  </a:moveTo>
                  <a:lnTo>
                    <a:pt x="0" y="4"/>
                  </a:lnTo>
                  <a:cubicBezTo>
                    <a:pt x="2" y="10"/>
                    <a:pt x="7" y="7"/>
                    <a:pt x="10" y="9"/>
                  </a:cubicBezTo>
                  <a:cubicBezTo>
                    <a:pt x="13" y="5"/>
                    <a:pt x="18" y="5"/>
                    <a:pt x="17" y="0"/>
                  </a:cubicBezTo>
                  <a:cubicBezTo>
                    <a:pt x="19" y="8"/>
                    <a:pt x="13" y="7"/>
                    <a:pt x="11" y="11"/>
                  </a:cubicBezTo>
                  <a:cubicBezTo>
                    <a:pt x="6" y="9"/>
                    <a:pt x="1" y="12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16" name="Freeform 1141">
              <a:extLst>
                <a:ext uri="{FF2B5EF4-FFF2-40B4-BE49-F238E27FC236}">
                  <a16:creationId xmlns="" xmlns:a16="http://schemas.microsoft.com/office/drawing/2014/main" id="{DAFDBCD3-C297-4348-BEA3-126FA93CFA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7" y="302"/>
              <a:ext cx="0" cy="2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4 h 4"/>
                <a:gd name="T4" fmla="*/ 0 w 1"/>
                <a:gd name="T5" fmla="*/ 0 h 4"/>
                <a:gd name="T6" fmla="*/ 1 w 1"/>
                <a:gd name="T7" fmla="*/ 0 h 4"/>
                <a:gd name="T8" fmla="*/ 1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lnTo>
                    <a:pt x="1" y="4"/>
                  </a:lnTo>
                  <a:cubicBezTo>
                    <a:pt x="1" y="3"/>
                    <a:pt x="0" y="0"/>
                    <a:pt x="0" y="0"/>
                  </a:cubicBezTo>
                  <a:lnTo>
                    <a:pt x="1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17" name="Freeform 1142">
              <a:extLst>
                <a:ext uri="{FF2B5EF4-FFF2-40B4-BE49-F238E27FC236}">
                  <a16:creationId xmlns="" xmlns:a16="http://schemas.microsoft.com/office/drawing/2014/main" id="{9BAC73FF-CA17-4209-B07F-FE2954099E7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" y="154"/>
              <a:ext cx="44" cy="53"/>
            </a:xfrm>
            <a:custGeom>
              <a:avLst/>
              <a:gdLst>
                <a:gd name="T0" fmla="*/ 79 w 99"/>
                <a:gd name="T1" fmla="*/ 113 h 116"/>
                <a:gd name="T2" fmla="*/ 79 w 99"/>
                <a:gd name="T3" fmla="*/ 113 h 116"/>
                <a:gd name="T4" fmla="*/ 50 w 99"/>
                <a:gd name="T5" fmla="*/ 116 h 116"/>
                <a:gd name="T6" fmla="*/ 20 w 99"/>
                <a:gd name="T7" fmla="*/ 113 h 116"/>
                <a:gd name="T8" fmla="*/ 20 w 99"/>
                <a:gd name="T9" fmla="*/ 99 h 116"/>
                <a:gd name="T10" fmla="*/ 8 w 99"/>
                <a:gd name="T11" fmla="*/ 74 h 116"/>
                <a:gd name="T12" fmla="*/ 31 w 99"/>
                <a:gd name="T13" fmla="*/ 38 h 116"/>
                <a:gd name="T14" fmla="*/ 39 w 99"/>
                <a:gd name="T15" fmla="*/ 37 h 116"/>
                <a:gd name="T16" fmla="*/ 39 w 99"/>
                <a:gd name="T17" fmla="*/ 41 h 116"/>
                <a:gd name="T18" fmla="*/ 43 w 99"/>
                <a:gd name="T19" fmla="*/ 40 h 116"/>
                <a:gd name="T20" fmla="*/ 43 w 99"/>
                <a:gd name="T21" fmla="*/ 36 h 116"/>
                <a:gd name="T22" fmla="*/ 45 w 99"/>
                <a:gd name="T23" fmla="*/ 36 h 116"/>
                <a:gd name="T24" fmla="*/ 41 w 99"/>
                <a:gd name="T25" fmla="*/ 28 h 116"/>
                <a:gd name="T26" fmla="*/ 44 w 99"/>
                <a:gd name="T27" fmla="*/ 21 h 116"/>
                <a:gd name="T28" fmla="*/ 41 w 99"/>
                <a:gd name="T29" fmla="*/ 21 h 116"/>
                <a:gd name="T30" fmla="*/ 46 w 99"/>
                <a:gd name="T31" fmla="*/ 14 h 116"/>
                <a:gd name="T32" fmla="*/ 39 w 99"/>
                <a:gd name="T33" fmla="*/ 19 h 116"/>
                <a:gd name="T34" fmla="*/ 39 w 99"/>
                <a:gd name="T35" fmla="*/ 2 h 116"/>
                <a:gd name="T36" fmla="*/ 46 w 99"/>
                <a:gd name="T37" fmla="*/ 6 h 116"/>
                <a:gd name="T38" fmla="*/ 41 w 99"/>
                <a:gd name="T39" fmla="*/ 0 h 116"/>
                <a:gd name="T40" fmla="*/ 59 w 99"/>
                <a:gd name="T41" fmla="*/ 0 h 116"/>
                <a:gd name="T42" fmla="*/ 53 w 99"/>
                <a:gd name="T43" fmla="*/ 6 h 116"/>
                <a:gd name="T44" fmla="*/ 61 w 99"/>
                <a:gd name="T45" fmla="*/ 2 h 116"/>
                <a:gd name="T46" fmla="*/ 61 w 99"/>
                <a:gd name="T47" fmla="*/ 19 h 116"/>
                <a:gd name="T48" fmla="*/ 53 w 99"/>
                <a:gd name="T49" fmla="*/ 14 h 116"/>
                <a:gd name="T50" fmla="*/ 59 w 99"/>
                <a:gd name="T51" fmla="*/ 21 h 116"/>
                <a:gd name="T52" fmla="*/ 56 w 99"/>
                <a:gd name="T53" fmla="*/ 21 h 116"/>
                <a:gd name="T54" fmla="*/ 59 w 99"/>
                <a:gd name="T55" fmla="*/ 28 h 116"/>
                <a:gd name="T56" fmla="*/ 54 w 99"/>
                <a:gd name="T57" fmla="*/ 36 h 116"/>
                <a:gd name="T58" fmla="*/ 56 w 99"/>
                <a:gd name="T59" fmla="*/ 36 h 116"/>
                <a:gd name="T60" fmla="*/ 56 w 99"/>
                <a:gd name="T61" fmla="*/ 40 h 116"/>
                <a:gd name="T62" fmla="*/ 60 w 99"/>
                <a:gd name="T63" fmla="*/ 41 h 116"/>
                <a:gd name="T64" fmla="*/ 61 w 99"/>
                <a:gd name="T65" fmla="*/ 37 h 116"/>
                <a:gd name="T66" fmla="*/ 68 w 99"/>
                <a:gd name="T67" fmla="*/ 38 h 116"/>
                <a:gd name="T68" fmla="*/ 91 w 99"/>
                <a:gd name="T69" fmla="*/ 74 h 116"/>
                <a:gd name="T70" fmla="*/ 79 w 99"/>
                <a:gd name="T71" fmla="*/ 99 h 116"/>
                <a:gd name="T72" fmla="*/ 79 w 99"/>
                <a:gd name="T73" fmla="*/ 11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" h="116">
                  <a:moveTo>
                    <a:pt x="79" y="113"/>
                  </a:moveTo>
                  <a:lnTo>
                    <a:pt x="79" y="113"/>
                  </a:lnTo>
                  <a:cubicBezTo>
                    <a:pt x="74" y="115"/>
                    <a:pt x="63" y="116"/>
                    <a:pt x="50" y="116"/>
                  </a:cubicBezTo>
                  <a:cubicBezTo>
                    <a:pt x="36" y="116"/>
                    <a:pt x="25" y="115"/>
                    <a:pt x="20" y="113"/>
                  </a:cubicBezTo>
                  <a:lnTo>
                    <a:pt x="20" y="99"/>
                  </a:lnTo>
                  <a:cubicBezTo>
                    <a:pt x="15" y="91"/>
                    <a:pt x="11" y="82"/>
                    <a:pt x="8" y="74"/>
                  </a:cubicBezTo>
                  <a:cubicBezTo>
                    <a:pt x="0" y="52"/>
                    <a:pt x="12" y="42"/>
                    <a:pt x="31" y="38"/>
                  </a:cubicBezTo>
                  <a:cubicBezTo>
                    <a:pt x="33" y="37"/>
                    <a:pt x="36" y="36"/>
                    <a:pt x="39" y="37"/>
                  </a:cubicBezTo>
                  <a:lnTo>
                    <a:pt x="39" y="41"/>
                  </a:lnTo>
                  <a:lnTo>
                    <a:pt x="43" y="40"/>
                  </a:lnTo>
                  <a:lnTo>
                    <a:pt x="43" y="36"/>
                  </a:lnTo>
                  <a:cubicBezTo>
                    <a:pt x="44" y="36"/>
                    <a:pt x="45" y="36"/>
                    <a:pt x="45" y="36"/>
                  </a:cubicBezTo>
                  <a:cubicBezTo>
                    <a:pt x="42" y="35"/>
                    <a:pt x="41" y="32"/>
                    <a:pt x="41" y="28"/>
                  </a:cubicBezTo>
                  <a:cubicBezTo>
                    <a:pt x="41" y="25"/>
                    <a:pt x="42" y="23"/>
                    <a:pt x="44" y="21"/>
                  </a:cubicBezTo>
                  <a:lnTo>
                    <a:pt x="41" y="21"/>
                  </a:lnTo>
                  <a:cubicBezTo>
                    <a:pt x="42" y="19"/>
                    <a:pt x="46" y="16"/>
                    <a:pt x="46" y="14"/>
                  </a:cubicBezTo>
                  <a:cubicBezTo>
                    <a:pt x="44" y="14"/>
                    <a:pt x="40" y="17"/>
                    <a:pt x="39" y="19"/>
                  </a:cubicBezTo>
                  <a:lnTo>
                    <a:pt x="39" y="2"/>
                  </a:lnTo>
                  <a:cubicBezTo>
                    <a:pt x="40" y="4"/>
                    <a:pt x="44" y="6"/>
                    <a:pt x="46" y="6"/>
                  </a:cubicBezTo>
                  <a:cubicBezTo>
                    <a:pt x="46" y="4"/>
                    <a:pt x="42" y="2"/>
                    <a:pt x="41" y="0"/>
                  </a:cubicBezTo>
                  <a:lnTo>
                    <a:pt x="59" y="0"/>
                  </a:lnTo>
                  <a:cubicBezTo>
                    <a:pt x="57" y="2"/>
                    <a:pt x="54" y="4"/>
                    <a:pt x="53" y="6"/>
                  </a:cubicBezTo>
                  <a:cubicBezTo>
                    <a:pt x="55" y="6"/>
                    <a:pt x="59" y="4"/>
                    <a:pt x="61" y="2"/>
                  </a:cubicBezTo>
                  <a:lnTo>
                    <a:pt x="61" y="19"/>
                  </a:lnTo>
                  <a:cubicBezTo>
                    <a:pt x="59" y="17"/>
                    <a:pt x="55" y="14"/>
                    <a:pt x="53" y="14"/>
                  </a:cubicBezTo>
                  <a:cubicBezTo>
                    <a:pt x="54" y="16"/>
                    <a:pt x="57" y="19"/>
                    <a:pt x="59" y="21"/>
                  </a:cubicBezTo>
                  <a:lnTo>
                    <a:pt x="56" y="21"/>
                  </a:lnTo>
                  <a:cubicBezTo>
                    <a:pt x="58" y="23"/>
                    <a:pt x="59" y="25"/>
                    <a:pt x="59" y="28"/>
                  </a:cubicBezTo>
                  <a:cubicBezTo>
                    <a:pt x="59" y="32"/>
                    <a:pt x="57" y="35"/>
                    <a:pt x="54" y="36"/>
                  </a:cubicBezTo>
                  <a:cubicBezTo>
                    <a:pt x="55" y="36"/>
                    <a:pt x="56" y="36"/>
                    <a:pt x="56" y="36"/>
                  </a:cubicBezTo>
                  <a:lnTo>
                    <a:pt x="56" y="40"/>
                  </a:lnTo>
                  <a:lnTo>
                    <a:pt x="60" y="41"/>
                  </a:lnTo>
                  <a:lnTo>
                    <a:pt x="61" y="37"/>
                  </a:lnTo>
                  <a:cubicBezTo>
                    <a:pt x="64" y="36"/>
                    <a:pt x="66" y="37"/>
                    <a:pt x="68" y="38"/>
                  </a:cubicBezTo>
                  <a:cubicBezTo>
                    <a:pt x="87" y="42"/>
                    <a:pt x="99" y="52"/>
                    <a:pt x="91" y="74"/>
                  </a:cubicBezTo>
                  <a:cubicBezTo>
                    <a:pt x="88" y="82"/>
                    <a:pt x="84" y="91"/>
                    <a:pt x="79" y="99"/>
                  </a:cubicBezTo>
                  <a:lnTo>
                    <a:pt x="79" y="1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18" name="Freeform 1143">
              <a:extLst>
                <a:ext uri="{FF2B5EF4-FFF2-40B4-BE49-F238E27FC236}">
                  <a16:creationId xmlns="" xmlns:a16="http://schemas.microsoft.com/office/drawing/2014/main" id="{ABB5ADC4-FEF7-4517-8BA8-81CB8FFF20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0" y="202"/>
              <a:ext cx="21" cy="2"/>
            </a:xfrm>
            <a:custGeom>
              <a:avLst/>
              <a:gdLst>
                <a:gd name="T0" fmla="*/ 24 w 47"/>
                <a:gd name="T1" fmla="*/ 4 h 4"/>
                <a:gd name="T2" fmla="*/ 24 w 47"/>
                <a:gd name="T3" fmla="*/ 4 h 4"/>
                <a:gd name="T4" fmla="*/ 0 w 47"/>
                <a:gd name="T5" fmla="*/ 2 h 4"/>
                <a:gd name="T6" fmla="*/ 24 w 47"/>
                <a:gd name="T7" fmla="*/ 0 h 4"/>
                <a:gd name="T8" fmla="*/ 47 w 47"/>
                <a:gd name="T9" fmla="*/ 2 h 4"/>
                <a:gd name="T10" fmla="*/ 24 w 47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4">
                  <a:moveTo>
                    <a:pt x="24" y="4"/>
                  </a:moveTo>
                  <a:lnTo>
                    <a:pt x="24" y="4"/>
                  </a:lnTo>
                  <a:cubicBezTo>
                    <a:pt x="15" y="4"/>
                    <a:pt x="6" y="3"/>
                    <a:pt x="0" y="2"/>
                  </a:cubicBezTo>
                  <a:cubicBezTo>
                    <a:pt x="6" y="0"/>
                    <a:pt x="15" y="0"/>
                    <a:pt x="24" y="0"/>
                  </a:cubicBezTo>
                  <a:cubicBezTo>
                    <a:pt x="33" y="0"/>
                    <a:pt x="42" y="0"/>
                    <a:pt x="47" y="2"/>
                  </a:cubicBezTo>
                  <a:cubicBezTo>
                    <a:pt x="41" y="3"/>
                    <a:pt x="32" y="4"/>
                    <a:pt x="24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19" name="Freeform 1144">
              <a:extLst>
                <a:ext uri="{FF2B5EF4-FFF2-40B4-BE49-F238E27FC236}">
                  <a16:creationId xmlns="" xmlns:a16="http://schemas.microsoft.com/office/drawing/2014/main" id="{55AE3F6B-A227-4E48-B1AC-A4C3EA5B96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9" y="204"/>
              <a:ext cx="24" cy="2"/>
            </a:xfrm>
            <a:custGeom>
              <a:avLst/>
              <a:gdLst>
                <a:gd name="T0" fmla="*/ 0 w 53"/>
                <a:gd name="T1" fmla="*/ 2 h 5"/>
                <a:gd name="T2" fmla="*/ 0 w 53"/>
                <a:gd name="T3" fmla="*/ 2 h 5"/>
                <a:gd name="T4" fmla="*/ 0 w 53"/>
                <a:gd name="T5" fmla="*/ 0 h 5"/>
                <a:gd name="T6" fmla="*/ 27 w 53"/>
                <a:gd name="T7" fmla="*/ 3 h 5"/>
                <a:gd name="T8" fmla="*/ 53 w 53"/>
                <a:gd name="T9" fmla="*/ 0 h 5"/>
                <a:gd name="T10" fmla="*/ 53 w 53"/>
                <a:gd name="T11" fmla="*/ 2 h 5"/>
                <a:gd name="T12" fmla="*/ 27 w 53"/>
                <a:gd name="T13" fmla="*/ 5 h 5"/>
                <a:gd name="T14" fmla="*/ 0 w 53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5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cubicBezTo>
                    <a:pt x="5" y="2"/>
                    <a:pt x="16" y="3"/>
                    <a:pt x="27" y="3"/>
                  </a:cubicBezTo>
                  <a:cubicBezTo>
                    <a:pt x="37" y="3"/>
                    <a:pt x="48" y="2"/>
                    <a:pt x="53" y="0"/>
                  </a:cubicBezTo>
                  <a:lnTo>
                    <a:pt x="53" y="2"/>
                  </a:lnTo>
                  <a:cubicBezTo>
                    <a:pt x="48" y="4"/>
                    <a:pt x="40" y="5"/>
                    <a:pt x="27" y="5"/>
                  </a:cubicBezTo>
                  <a:cubicBezTo>
                    <a:pt x="14" y="5"/>
                    <a:pt x="5" y="4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20" name="Freeform 1145">
              <a:extLst>
                <a:ext uri="{FF2B5EF4-FFF2-40B4-BE49-F238E27FC236}">
                  <a16:creationId xmlns="" xmlns:a16="http://schemas.microsoft.com/office/drawing/2014/main" id="{4B69DE74-AFC9-4271-B0F1-CAC3F18CEE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" y="200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21" name="Freeform 1146">
              <a:extLst>
                <a:ext uri="{FF2B5EF4-FFF2-40B4-BE49-F238E27FC236}">
                  <a16:creationId xmlns="" xmlns:a16="http://schemas.microsoft.com/office/drawing/2014/main" id="{5856F2DC-3B8F-45BD-AD57-382588757B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" y="186"/>
              <a:ext cx="1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22" name="Freeform 1147">
              <a:extLst>
                <a:ext uri="{FF2B5EF4-FFF2-40B4-BE49-F238E27FC236}">
                  <a16:creationId xmlns="" xmlns:a16="http://schemas.microsoft.com/office/drawing/2014/main" id="{A93886EC-8CC2-4BEF-8F98-B8590C2F69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7" y="186"/>
              <a:ext cx="2" cy="4"/>
            </a:xfrm>
            <a:custGeom>
              <a:avLst/>
              <a:gdLst>
                <a:gd name="T0" fmla="*/ 3 w 4"/>
                <a:gd name="T1" fmla="*/ 2 h 7"/>
                <a:gd name="T2" fmla="*/ 3 w 4"/>
                <a:gd name="T3" fmla="*/ 2 h 7"/>
                <a:gd name="T4" fmla="*/ 1 w 4"/>
                <a:gd name="T5" fmla="*/ 7 h 7"/>
                <a:gd name="T6" fmla="*/ 0 w 4"/>
                <a:gd name="T7" fmla="*/ 4 h 7"/>
                <a:gd name="T8" fmla="*/ 3 w 4"/>
                <a:gd name="T9" fmla="*/ 0 h 7"/>
                <a:gd name="T10" fmla="*/ 4 w 4"/>
                <a:gd name="T11" fmla="*/ 0 h 7"/>
                <a:gd name="T12" fmla="*/ 3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2" y="5"/>
                    <a:pt x="1" y="7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0"/>
                  </a:lnTo>
                  <a:cubicBezTo>
                    <a:pt x="3" y="1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23" name="Freeform 1148">
              <a:extLst>
                <a:ext uri="{FF2B5EF4-FFF2-40B4-BE49-F238E27FC236}">
                  <a16:creationId xmlns="" xmlns:a16="http://schemas.microsoft.com/office/drawing/2014/main" id="{166644E7-BEEC-445D-A887-DB33275C865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8" y="181"/>
              <a:ext cx="2" cy="5"/>
            </a:xfrm>
            <a:custGeom>
              <a:avLst/>
              <a:gdLst>
                <a:gd name="T0" fmla="*/ 3 w 4"/>
                <a:gd name="T1" fmla="*/ 9 h 10"/>
                <a:gd name="T2" fmla="*/ 3 w 4"/>
                <a:gd name="T3" fmla="*/ 9 h 10"/>
                <a:gd name="T4" fmla="*/ 3 w 4"/>
                <a:gd name="T5" fmla="*/ 10 h 10"/>
                <a:gd name="T6" fmla="*/ 0 w 4"/>
                <a:gd name="T7" fmla="*/ 5 h 10"/>
                <a:gd name="T8" fmla="*/ 3 w 4"/>
                <a:gd name="T9" fmla="*/ 0 h 10"/>
                <a:gd name="T10" fmla="*/ 4 w 4"/>
                <a:gd name="T11" fmla="*/ 3 h 10"/>
                <a:gd name="T12" fmla="*/ 3 w 4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0">
                  <a:moveTo>
                    <a:pt x="3" y="9"/>
                  </a:moveTo>
                  <a:lnTo>
                    <a:pt x="3" y="9"/>
                  </a:lnTo>
                  <a:lnTo>
                    <a:pt x="3" y="10"/>
                  </a:ln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3"/>
                  </a:lnTo>
                  <a:cubicBezTo>
                    <a:pt x="4" y="5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24" name="Freeform 1149">
              <a:extLst>
                <a:ext uri="{FF2B5EF4-FFF2-40B4-BE49-F238E27FC236}">
                  <a16:creationId xmlns="" xmlns:a16="http://schemas.microsoft.com/office/drawing/2014/main" id="{6701932B-51FE-4072-8FF0-ED37B7D836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0" y="181"/>
              <a:ext cx="0" cy="1"/>
            </a:xfrm>
            <a:custGeom>
              <a:avLst/>
              <a:gdLst>
                <a:gd name="T0" fmla="*/ 3 h 3"/>
                <a:gd name="T1" fmla="*/ 3 h 3"/>
                <a:gd name="T2" fmla="*/ 1 h 3"/>
                <a:gd name="T3" fmla="*/ 0 h 3"/>
                <a:gd name="T4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25" name="Freeform 1150">
              <a:extLst>
                <a:ext uri="{FF2B5EF4-FFF2-40B4-BE49-F238E27FC236}">
                  <a16:creationId xmlns="" xmlns:a16="http://schemas.microsoft.com/office/drawing/2014/main" id="{459B6627-2181-4464-A483-0EAB736874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7" y="177"/>
              <a:ext cx="3" cy="4"/>
            </a:xfrm>
            <a:custGeom>
              <a:avLst/>
              <a:gdLst>
                <a:gd name="T0" fmla="*/ 5 w 5"/>
                <a:gd name="T1" fmla="*/ 7 h 8"/>
                <a:gd name="T2" fmla="*/ 5 w 5"/>
                <a:gd name="T3" fmla="*/ 7 h 8"/>
                <a:gd name="T4" fmla="*/ 4 w 5"/>
                <a:gd name="T5" fmla="*/ 8 h 8"/>
                <a:gd name="T6" fmla="*/ 0 w 5"/>
                <a:gd name="T7" fmla="*/ 2 h 8"/>
                <a:gd name="T8" fmla="*/ 2 w 5"/>
                <a:gd name="T9" fmla="*/ 0 h 8"/>
                <a:gd name="T10" fmla="*/ 5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5" y="7"/>
                  </a:moveTo>
                  <a:lnTo>
                    <a:pt x="5" y="7"/>
                  </a:lnTo>
                  <a:lnTo>
                    <a:pt x="4" y="8"/>
                  </a:lnTo>
                  <a:cubicBezTo>
                    <a:pt x="3" y="6"/>
                    <a:pt x="2" y="4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4" y="2"/>
                    <a:pt x="5" y="4"/>
                    <a:pt x="5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26" name="Freeform 1151">
              <a:extLst>
                <a:ext uri="{FF2B5EF4-FFF2-40B4-BE49-F238E27FC236}">
                  <a16:creationId xmlns="" xmlns:a16="http://schemas.microsoft.com/office/drawing/2014/main" id="{6E85BB8A-1BF4-438A-8257-8C10C01421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" y="175"/>
              <a:ext cx="3" cy="2"/>
            </a:xfrm>
            <a:custGeom>
              <a:avLst/>
              <a:gdLst>
                <a:gd name="T0" fmla="*/ 5 w 5"/>
                <a:gd name="T1" fmla="*/ 3 h 5"/>
                <a:gd name="T2" fmla="*/ 5 w 5"/>
                <a:gd name="T3" fmla="*/ 3 h 5"/>
                <a:gd name="T4" fmla="*/ 4 w 5"/>
                <a:gd name="T5" fmla="*/ 5 h 5"/>
                <a:gd name="T6" fmla="*/ 0 w 5"/>
                <a:gd name="T7" fmla="*/ 0 h 5"/>
                <a:gd name="T8" fmla="*/ 0 w 5"/>
                <a:gd name="T9" fmla="*/ 0 h 5"/>
                <a:gd name="T10" fmla="*/ 5 w 5"/>
                <a:gd name="T11" fmla="*/ 3 h 5"/>
                <a:gd name="T12" fmla="*/ 5 w 5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cubicBezTo>
                    <a:pt x="3" y="4"/>
                    <a:pt x="1" y="2"/>
                    <a:pt x="0" y="0"/>
                  </a:cubicBezTo>
                  <a:lnTo>
                    <a:pt x="0" y="0"/>
                  </a:lnTo>
                  <a:cubicBezTo>
                    <a:pt x="1" y="1"/>
                    <a:pt x="3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27" name="Freeform 1152">
              <a:extLst>
                <a:ext uri="{FF2B5EF4-FFF2-40B4-BE49-F238E27FC236}">
                  <a16:creationId xmlns="" xmlns:a16="http://schemas.microsoft.com/office/drawing/2014/main" id="{2314DCC1-0B26-4ACA-AAAC-BE77568DFC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" y="175"/>
              <a:ext cx="0" cy="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28" name="Freeform 1153">
              <a:extLst>
                <a:ext uri="{FF2B5EF4-FFF2-40B4-BE49-F238E27FC236}">
                  <a16:creationId xmlns="" xmlns:a16="http://schemas.microsoft.com/office/drawing/2014/main" id="{FC1F3D43-3535-4BFC-86C6-FF0F17048F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" y="174"/>
              <a:ext cx="4" cy="4"/>
            </a:xfrm>
            <a:custGeom>
              <a:avLst/>
              <a:gdLst>
                <a:gd name="T0" fmla="*/ 5 w 7"/>
                <a:gd name="T1" fmla="*/ 1 h 9"/>
                <a:gd name="T2" fmla="*/ 5 w 7"/>
                <a:gd name="T3" fmla="*/ 1 h 9"/>
                <a:gd name="T4" fmla="*/ 7 w 7"/>
                <a:gd name="T5" fmla="*/ 3 h 9"/>
                <a:gd name="T6" fmla="*/ 4 w 7"/>
                <a:gd name="T7" fmla="*/ 9 h 9"/>
                <a:gd name="T8" fmla="*/ 0 w 7"/>
                <a:gd name="T9" fmla="*/ 4 h 9"/>
                <a:gd name="T10" fmla="*/ 3 w 7"/>
                <a:gd name="T11" fmla="*/ 0 h 9"/>
                <a:gd name="T12" fmla="*/ 5 w 7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5" y="1"/>
                  </a:moveTo>
                  <a:lnTo>
                    <a:pt x="5" y="1"/>
                  </a:lnTo>
                  <a:cubicBezTo>
                    <a:pt x="6" y="2"/>
                    <a:pt x="7" y="3"/>
                    <a:pt x="7" y="3"/>
                  </a:cubicBezTo>
                  <a:cubicBezTo>
                    <a:pt x="6" y="5"/>
                    <a:pt x="5" y="7"/>
                    <a:pt x="4" y="9"/>
                  </a:cubicBezTo>
                  <a:cubicBezTo>
                    <a:pt x="3" y="7"/>
                    <a:pt x="1" y="6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29" name="Freeform 1154">
              <a:extLst>
                <a:ext uri="{FF2B5EF4-FFF2-40B4-BE49-F238E27FC236}">
                  <a16:creationId xmlns="" xmlns:a16="http://schemas.microsoft.com/office/drawing/2014/main" id="{06DECCCA-4BB1-47E1-A0FE-8C79D2E28F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9" y="173"/>
              <a:ext cx="3" cy="2"/>
            </a:xfrm>
            <a:custGeom>
              <a:avLst/>
              <a:gdLst>
                <a:gd name="T0" fmla="*/ 7 w 7"/>
                <a:gd name="T1" fmla="*/ 2 h 5"/>
                <a:gd name="T2" fmla="*/ 7 w 7"/>
                <a:gd name="T3" fmla="*/ 2 h 5"/>
                <a:gd name="T4" fmla="*/ 4 w 7"/>
                <a:gd name="T5" fmla="*/ 5 h 5"/>
                <a:gd name="T6" fmla="*/ 0 w 7"/>
                <a:gd name="T7" fmla="*/ 2 h 5"/>
                <a:gd name="T8" fmla="*/ 1 w 7"/>
                <a:gd name="T9" fmla="*/ 0 h 5"/>
                <a:gd name="T10" fmla="*/ 7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7" y="2"/>
                  </a:moveTo>
                  <a:lnTo>
                    <a:pt x="7" y="2"/>
                  </a:lnTo>
                  <a:cubicBezTo>
                    <a:pt x="6" y="3"/>
                    <a:pt x="5" y="4"/>
                    <a:pt x="4" y="5"/>
                  </a:cubicBezTo>
                  <a:cubicBezTo>
                    <a:pt x="3" y="4"/>
                    <a:pt x="2" y="3"/>
                    <a:pt x="0" y="2"/>
                  </a:cubicBezTo>
                  <a:lnTo>
                    <a:pt x="1" y="0"/>
                  </a:lnTo>
                  <a:cubicBezTo>
                    <a:pt x="3" y="0"/>
                    <a:pt x="5" y="1"/>
                    <a:pt x="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30" name="Freeform 1155">
              <a:extLst>
                <a:ext uri="{FF2B5EF4-FFF2-40B4-BE49-F238E27FC236}">
                  <a16:creationId xmlns="" xmlns:a16="http://schemas.microsoft.com/office/drawing/2014/main" id="{891B5DE0-CC18-44EB-8B57-7B7182B6AC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9" y="174"/>
              <a:ext cx="2" cy="4"/>
            </a:xfrm>
            <a:custGeom>
              <a:avLst/>
              <a:gdLst>
                <a:gd name="T0" fmla="*/ 1 w 5"/>
                <a:gd name="T1" fmla="*/ 0 h 8"/>
                <a:gd name="T2" fmla="*/ 1 w 5"/>
                <a:gd name="T3" fmla="*/ 0 h 8"/>
                <a:gd name="T4" fmla="*/ 5 w 5"/>
                <a:gd name="T5" fmla="*/ 3 h 8"/>
                <a:gd name="T6" fmla="*/ 1 w 5"/>
                <a:gd name="T7" fmla="*/ 8 h 8"/>
                <a:gd name="T8" fmla="*/ 0 w 5"/>
                <a:gd name="T9" fmla="*/ 7 h 8"/>
                <a:gd name="T10" fmla="*/ 1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4" y="2"/>
                    <a:pt x="5" y="3"/>
                  </a:cubicBezTo>
                  <a:cubicBezTo>
                    <a:pt x="3" y="5"/>
                    <a:pt x="2" y="7"/>
                    <a:pt x="1" y="8"/>
                  </a:cubicBezTo>
                  <a:lnTo>
                    <a:pt x="0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31" name="Freeform 1156">
              <a:extLst>
                <a:ext uri="{FF2B5EF4-FFF2-40B4-BE49-F238E27FC236}">
                  <a16:creationId xmlns="" xmlns:a16="http://schemas.microsoft.com/office/drawing/2014/main" id="{D2E2A597-676D-4119-BE00-EF4734C4F3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8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32" name="Freeform 1157">
              <a:extLst>
                <a:ext uri="{FF2B5EF4-FFF2-40B4-BE49-F238E27FC236}">
                  <a16:creationId xmlns="" xmlns:a16="http://schemas.microsoft.com/office/drawing/2014/main" id="{644BA6BD-C73A-4C32-ACF6-D8BA34C953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8" y="178"/>
              <a:ext cx="3" cy="4"/>
            </a:xfrm>
            <a:custGeom>
              <a:avLst/>
              <a:gdLst>
                <a:gd name="T0" fmla="*/ 1 w 7"/>
                <a:gd name="T1" fmla="*/ 3 h 9"/>
                <a:gd name="T2" fmla="*/ 1 w 7"/>
                <a:gd name="T3" fmla="*/ 3 h 9"/>
                <a:gd name="T4" fmla="*/ 3 w 7"/>
                <a:gd name="T5" fmla="*/ 0 h 9"/>
                <a:gd name="T6" fmla="*/ 7 w 7"/>
                <a:gd name="T7" fmla="*/ 5 h 9"/>
                <a:gd name="T8" fmla="*/ 3 w 7"/>
                <a:gd name="T9" fmla="*/ 9 h 9"/>
                <a:gd name="T10" fmla="*/ 0 w 7"/>
                <a:gd name="T11" fmla="*/ 6 h 9"/>
                <a:gd name="T12" fmla="*/ 1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1" y="3"/>
                  </a:moveTo>
                  <a:lnTo>
                    <a:pt x="1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6" y="4"/>
                    <a:pt x="7" y="5"/>
                  </a:cubicBezTo>
                  <a:cubicBezTo>
                    <a:pt x="6" y="7"/>
                    <a:pt x="5" y="8"/>
                    <a:pt x="3" y="9"/>
                  </a:cubicBezTo>
                  <a:cubicBezTo>
                    <a:pt x="2" y="8"/>
                    <a:pt x="1" y="7"/>
                    <a:pt x="0" y="6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33" name="Freeform 1158">
              <a:extLst>
                <a:ext uri="{FF2B5EF4-FFF2-40B4-BE49-F238E27FC236}">
                  <a16:creationId xmlns="" xmlns:a16="http://schemas.microsoft.com/office/drawing/2014/main" id="{28F270D9-019C-4E40-8A04-AF124A2FE7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" y="181"/>
              <a:ext cx="2" cy="4"/>
            </a:xfrm>
            <a:custGeom>
              <a:avLst/>
              <a:gdLst>
                <a:gd name="T0" fmla="*/ 1 w 4"/>
                <a:gd name="T1" fmla="*/ 0 h 7"/>
                <a:gd name="T2" fmla="*/ 1 w 4"/>
                <a:gd name="T3" fmla="*/ 0 h 7"/>
                <a:gd name="T4" fmla="*/ 4 w 4"/>
                <a:gd name="T5" fmla="*/ 3 h 7"/>
                <a:gd name="T6" fmla="*/ 0 w 4"/>
                <a:gd name="T7" fmla="*/ 7 h 7"/>
                <a:gd name="T8" fmla="*/ 1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2" y="4"/>
                    <a:pt x="1" y="6"/>
                    <a:pt x="0" y="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34" name="Freeform 1159">
              <a:extLst>
                <a:ext uri="{FF2B5EF4-FFF2-40B4-BE49-F238E27FC236}">
                  <a16:creationId xmlns="" xmlns:a16="http://schemas.microsoft.com/office/drawing/2014/main" id="{6B4DAF26-E908-4224-9360-B8DF590768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" y="185"/>
              <a:ext cx="2" cy="4"/>
            </a:xfrm>
            <a:custGeom>
              <a:avLst/>
              <a:gdLst>
                <a:gd name="T0" fmla="*/ 1 w 5"/>
                <a:gd name="T1" fmla="*/ 1 h 8"/>
                <a:gd name="T2" fmla="*/ 1 w 5"/>
                <a:gd name="T3" fmla="*/ 1 h 8"/>
                <a:gd name="T4" fmla="*/ 2 w 5"/>
                <a:gd name="T5" fmla="*/ 0 h 8"/>
                <a:gd name="T6" fmla="*/ 5 w 5"/>
                <a:gd name="T7" fmla="*/ 5 h 8"/>
                <a:gd name="T8" fmla="*/ 1 w 5"/>
                <a:gd name="T9" fmla="*/ 8 h 8"/>
                <a:gd name="T10" fmla="*/ 1 w 5"/>
                <a:gd name="T11" fmla="*/ 7 h 8"/>
                <a:gd name="T12" fmla="*/ 1 w 5"/>
                <a:gd name="T13" fmla="*/ 7 h 8"/>
                <a:gd name="T14" fmla="*/ 0 w 5"/>
                <a:gd name="T15" fmla="*/ 6 h 8"/>
                <a:gd name="T16" fmla="*/ 1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1" y="1"/>
                  </a:moveTo>
                  <a:lnTo>
                    <a:pt x="1" y="1"/>
                  </a:lnTo>
                  <a:lnTo>
                    <a:pt x="2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7"/>
                    <a:pt x="1" y="8"/>
                  </a:cubicBezTo>
                  <a:lnTo>
                    <a:pt x="1" y="7"/>
                  </a:lnTo>
                  <a:lnTo>
                    <a:pt x="1" y="7"/>
                  </a:lnTo>
                  <a:cubicBezTo>
                    <a:pt x="1" y="7"/>
                    <a:pt x="0" y="7"/>
                    <a:pt x="0" y="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35" name="Freeform 1160">
              <a:extLst>
                <a:ext uri="{FF2B5EF4-FFF2-40B4-BE49-F238E27FC236}">
                  <a16:creationId xmlns="" xmlns:a16="http://schemas.microsoft.com/office/drawing/2014/main" id="{F8D7E1DB-6991-4407-8EA8-125D8723E0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" y="189"/>
              <a:ext cx="0" cy="1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0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36" name="Freeform 1161">
              <a:extLst>
                <a:ext uri="{FF2B5EF4-FFF2-40B4-BE49-F238E27FC236}">
                  <a16:creationId xmlns="" xmlns:a16="http://schemas.microsoft.com/office/drawing/2014/main" id="{BF043F6A-FFA9-4F29-8F2D-E598AB552E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2" y="196"/>
              <a:ext cx="3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4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2" y="2"/>
                    <a:pt x="3" y="1"/>
                    <a:pt x="4" y="0"/>
                  </a:cubicBezTo>
                  <a:lnTo>
                    <a:pt x="5" y="2"/>
                  </a:lnTo>
                  <a:cubicBezTo>
                    <a:pt x="4" y="3"/>
                    <a:pt x="4" y="3"/>
                    <a:pt x="4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37" name="Freeform 1162">
              <a:extLst>
                <a:ext uri="{FF2B5EF4-FFF2-40B4-BE49-F238E27FC236}">
                  <a16:creationId xmlns="" xmlns:a16="http://schemas.microsoft.com/office/drawing/2014/main" id="{56F0F64F-0D74-42A3-B3C3-41E166C2C7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" y="195"/>
              <a:ext cx="1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38" name="Freeform 1163">
              <a:extLst>
                <a:ext uri="{FF2B5EF4-FFF2-40B4-BE49-F238E27FC236}">
                  <a16:creationId xmlns="" xmlns:a16="http://schemas.microsoft.com/office/drawing/2014/main" id="{94D2B4B7-CAED-4FF7-9D42-5A1F2C7DD6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4" y="193"/>
              <a:ext cx="2" cy="3"/>
            </a:xfrm>
            <a:custGeom>
              <a:avLst/>
              <a:gdLst>
                <a:gd name="T0" fmla="*/ 0 w 6"/>
                <a:gd name="T1" fmla="*/ 3 h 7"/>
                <a:gd name="T2" fmla="*/ 0 w 6"/>
                <a:gd name="T3" fmla="*/ 3 h 7"/>
                <a:gd name="T4" fmla="*/ 6 w 6"/>
                <a:gd name="T5" fmla="*/ 0 h 7"/>
                <a:gd name="T6" fmla="*/ 2 w 6"/>
                <a:gd name="T7" fmla="*/ 7 h 7"/>
                <a:gd name="T8" fmla="*/ 2 w 6"/>
                <a:gd name="T9" fmla="*/ 6 h 7"/>
                <a:gd name="T10" fmla="*/ 2 w 6"/>
                <a:gd name="T11" fmla="*/ 6 h 7"/>
                <a:gd name="T12" fmla="*/ 1 w 6"/>
                <a:gd name="T13" fmla="*/ 5 h 7"/>
                <a:gd name="T14" fmla="*/ 0 w 6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lnTo>
                    <a:pt x="0" y="3"/>
                  </a:lnTo>
                  <a:cubicBezTo>
                    <a:pt x="3" y="2"/>
                    <a:pt x="4" y="1"/>
                    <a:pt x="6" y="0"/>
                  </a:cubicBezTo>
                  <a:cubicBezTo>
                    <a:pt x="4" y="2"/>
                    <a:pt x="3" y="5"/>
                    <a:pt x="2" y="7"/>
                  </a:cubicBezTo>
                  <a:lnTo>
                    <a:pt x="2" y="6"/>
                  </a:lnTo>
                  <a:lnTo>
                    <a:pt x="2" y="6"/>
                  </a:lnTo>
                  <a:lnTo>
                    <a:pt x="1" y="5"/>
                  </a:ln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39" name="Freeform 1164">
              <a:extLst>
                <a:ext uri="{FF2B5EF4-FFF2-40B4-BE49-F238E27FC236}">
                  <a16:creationId xmlns="" xmlns:a16="http://schemas.microsoft.com/office/drawing/2014/main" id="{337033FA-A04A-4BAD-BB2B-A39F855517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" y="189"/>
              <a:ext cx="3" cy="4"/>
            </a:xfrm>
            <a:custGeom>
              <a:avLst/>
              <a:gdLst>
                <a:gd name="T0" fmla="*/ 3 w 6"/>
                <a:gd name="T1" fmla="*/ 8 h 9"/>
                <a:gd name="T2" fmla="*/ 3 w 6"/>
                <a:gd name="T3" fmla="*/ 8 h 9"/>
                <a:gd name="T4" fmla="*/ 3 w 6"/>
                <a:gd name="T5" fmla="*/ 9 h 9"/>
                <a:gd name="T6" fmla="*/ 0 w 6"/>
                <a:gd name="T7" fmla="*/ 4 h 9"/>
                <a:gd name="T8" fmla="*/ 4 w 6"/>
                <a:gd name="T9" fmla="*/ 0 h 9"/>
                <a:gd name="T10" fmla="*/ 6 w 6"/>
                <a:gd name="T11" fmla="*/ 3 h 9"/>
                <a:gd name="T12" fmla="*/ 3 w 6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3" y="8"/>
                  </a:moveTo>
                  <a:lnTo>
                    <a:pt x="3" y="8"/>
                  </a:lnTo>
                  <a:lnTo>
                    <a:pt x="3" y="9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2"/>
                    <a:pt x="3" y="1"/>
                    <a:pt x="4" y="0"/>
                  </a:cubicBezTo>
                  <a:cubicBezTo>
                    <a:pt x="5" y="1"/>
                    <a:pt x="5" y="2"/>
                    <a:pt x="6" y="3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40" name="Freeform 1165">
              <a:extLst>
                <a:ext uri="{FF2B5EF4-FFF2-40B4-BE49-F238E27FC236}">
                  <a16:creationId xmlns="" xmlns:a16="http://schemas.microsoft.com/office/drawing/2014/main" id="{F90B12DE-BB91-4B33-8A6E-18BC320874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5" y="172"/>
              <a:ext cx="4" cy="14"/>
            </a:xfrm>
            <a:custGeom>
              <a:avLst/>
              <a:gdLst>
                <a:gd name="T0" fmla="*/ 5 w 9"/>
                <a:gd name="T1" fmla="*/ 0 h 32"/>
                <a:gd name="T2" fmla="*/ 5 w 9"/>
                <a:gd name="T3" fmla="*/ 0 h 32"/>
                <a:gd name="T4" fmla="*/ 9 w 9"/>
                <a:gd name="T5" fmla="*/ 1 h 32"/>
                <a:gd name="T6" fmla="*/ 2 w 9"/>
                <a:gd name="T7" fmla="*/ 32 h 32"/>
                <a:gd name="T8" fmla="*/ 2 w 9"/>
                <a:gd name="T9" fmla="*/ 31 h 32"/>
                <a:gd name="T10" fmla="*/ 1 w 9"/>
                <a:gd name="T11" fmla="*/ 32 h 32"/>
                <a:gd name="T12" fmla="*/ 0 w 9"/>
                <a:gd name="T13" fmla="*/ 32 h 32"/>
                <a:gd name="T14" fmla="*/ 5 w 9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2">
                  <a:moveTo>
                    <a:pt x="5" y="0"/>
                  </a:moveTo>
                  <a:lnTo>
                    <a:pt x="5" y="0"/>
                  </a:lnTo>
                  <a:cubicBezTo>
                    <a:pt x="6" y="0"/>
                    <a:pt x="8" y="0"/>
                    <a:pt x="9" y="1"/>
                  </a:cubicBezTo>
                  <a:lnTo>
                    <a:pt x="2" y="32"/>
                  </a:lnTo>
                  <a:cubicBezTo>
                    <a:pt x="2" y="32"/>
                    <a:pt x="2" y="32"/>
                    <a:pt x="2" y="31"/>
                  </a:cubicBezTo>
                  <a:lnTo>
                    <a:pt x="1" y="32"/>
                  </a:lnTo>
                  <a:cubicBezTo>
                    <a:pt x="1" y="32"/>
                    <a:pt x="1" y="32"/>
                    <a:pt x="0" y="32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41" name="Freeform 1166">
              <a:extLst>
                <a:ext uri="{FF2B5EF4-FFF2-40B4-BE49-F238E27FC236}">
                  <a16:creationId xmlns="" xmlns:a16="http://schemas.microsoft.com/office/drawing/2014/main" id="{F9F338D4-6BD4-493F-94C5-B13D1E957E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5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6" y="1"/>
                    <a:pt x="7" y="3"/>
                    <a:pt x="8" y="5"/>
                  </a:cubicBezTo>
                  <a:cubicBezTo>
                    <a:pt x="7" y="6"/>
                    <a:pt x="6" y="8"/>
                    <a:pt x="5" y="9"/>
                  </a:cubicBezTo>
                  <a:cubicBezTo>
                    <a:pt x="3" y="8"/>
                    <a:pt x="2" y="6"/>
                    <a:pt x="0" y="5"/>
                  </a:cubicBezTo>
                  <a:cubicBezTo>
                    <a:pt x="2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42" name="Freeform 1167">
              <a:extLst>
                <a:ext uri="{FF2B5EF4-FFF2-40B4-BE49-F238E27FC236}">
                  <a16:creationId xmlns="" xmlns:a16="http://schemas.microsoft.com/office/drawing/2014/main" id="{0F34CD2C-3597-4523-90E8-538804D118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6 h 11"/>
                <a:gd name="T6" fmla="*/ 4 w 8"/>
                <a:gd name="T7" fmla="*/ 0 h 11"/>
                <a:gd name="T8" fmla="*/ 8 w 8"/>
                <a:gd name="T9" fmla="*/ 5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2" y="7"/>
                    <a:pt x="0" y="6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4"/>
                    <a:pt x="8" y="5"/>
                  </a:cubicBezTo>
                  <a:cubicBezTo>
                    <a:pt x="7" y="7"/>
                    <a:pt x="6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43" name="Freeform 1168">
              <a:extLst>
                <a:ext uri="{FF2B5EF4-FFF2-40B4-BE49-F238E27FC236}">
                  <a16:creationId xmlns="" xmlns:a16="http://schemas.microsoft.com/office/drawing/2014/main" id="{B28FB42A-4CE4-4B53-9F33-C90DC4FC7A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" y="178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3"/>
                    <a:pt x="3" y="2"/>
                    <a:pt x="4" y="0"/>
                  </a:cubicBezTo>
                  <a:cubicBezTo>
                    <a:pt x="5" y="2"/>
                    <a:pt x="7" y="4"/>
                    <a:pt x="8" y="5"/>
                  </a:cubicBezTo>
                  <a:cubicBezTo>
                    <a:pt x="7" y="7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44" name="Freeform 1169">
              <a:extLst>
                <a:ext uri="{FF2B5EF4-FFF2-40B4-BE49-F238E27FC236}">
                  <a16:creationId xmlns="" xmlns:a16="http://schemas.microsoft.com/office/drawing/2014/main" id="{55CEA25E-95F3-4CC6-A62B-2F074808A1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0" y="181"/>
              <a:ext cx="3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45" name="Freeform 1170">
              <a:extLst>
                <a:ext uri="{FF2B5EF4-FFF2-40B4-BE49-F238E27FC236}">
                  <a16:creationId xmlns="" xmlns:a16="http://schemas.microsoft.com/office/drawing/2014/main" id="{FBDAB643-F328-4CCC-A3F4-BB61759FAF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" y="183"/>
              <a:ext cx="4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5"/>
                    <a:pt x="0" y="4"/>
                  </a:cubicBezTo>
                  <a:cubicBezTo>
                    <a:pt x="2" y="2"/>
                    <a:pt x="3" y="1"/>
                    <a:pt x="4" y="0"/>
                  </a:cubicBezTo>
                  <a:cubicBezTo>
                    <a:pt x="6" y="1"/>
                    <a:pt x="7" y="3"/>
                    <a:pt x="8" y="4"/>
                  </a:cubicBezTo>
                  <a:cubicBezTo>
                    <a:pt x="7" y="6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46" name="Freeform 1171">
              <a:extLst>
                <a:ext uri="{FF2B5EF4-FFF2-40B4-BE49-F238E27FC236}">
                  <a16:creationId xmlns="" xmlns:a16="http://schemas.microsoft.com/office/drawing/2014/main" id="{2AD4A0C4-EB4D-4DE3-B4E6-1129FA66D7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" y="178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4"/>
                    <a:pt x="8" y="6"/>
                  </a:cubicBezTo>
                  <a:cubicBezTo>
                    <a:pt x="6" y="8"/>
                    <a:pt x="5" y="10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47" name="Freeform 1172">
              <a:extLst>
                <a:ext uri="{FF2B5EF4-FFF2-40B4-BE49-F238E27FC236}">
                  <a16:creationId xmlns="" xmlns:a16="http://schemas.microsoft.com/office/drawing/2014/main" id="{F377BDB4-1666-4EB7-BF48-B08C36CAC1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4" y="181"/>
              <a:ext cx="3" cy="5"/>
            </a:xfrm>
            <a:custGeom>
              <a:avLst/>
              <a:gdLst>
                <a:gd name="T0" fmla="*/ 4 w 7"/>
                <a:gd name="T1" fmla="*/ 10 h 10"/>
                <a:gd name="T2" fmla="*/ 4 w 7"/>
                <a:gd name="T3" fmla="*/ 10 h 10"/>
                <a:gd name="T4" fmla="*/ 0 w 7"/>
                <a:gd name="T5" fmla="*/ 5 h 10"/>
                <a:gd name="T6" fmla="*/ 3 w 7"/>
                <a:gd name="T7" fmla="*/ 0 h 10"/>
                <a:gd name="T8" fmla="*/ 7 w 7"/>
                <a:gd name="T9" fmla="*/ 6 h 10"/>
                <a:gd name="T10" fmla="*/ 4 w 7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5" y="2"/>
                    <a:pt x="6" y="4"/>
                    <a:pt x="7" y="6"/>
                  </a:cubicBezTo>
                  <a:cubicBezTo>
                    <a:pt x="6" y="7"/>
                    <a:pt x="5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48" name="Freeform 1173">
              <a:extLst>
                <a:ext uri="{FF2B5EF4-FFF2-40B4-BE49-F238E27FC236}">
                  <a16:creationId xmlns="" xmlns:a16="http://schemas.microsoft.com/office/drawing/2014/main" id="{6CD4C44B-3BE5-4345-9F4B-ECFD898C34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" y="183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4 w 8"/>
                <a:gd name="T5" fmla="*/ 10 h 10"/>
                <a:gd name="T6" fmla="*/ 4 w 8"/>
                <a:gd name="T7" fmla="*/ 9 h 10"/>
                <a:gd name="T8" fmla="*/ 4 w 8"/>
                <a:gd name="T9" fmla="*/ 9 h 10"/>
                <a:gd name="T10" fmla="*/ 3 w 8"/>
                <a:gd name="T11" fmla="*/ 9 h 10"/>
                <a:gd name="T12" fmla="*/ 0 w 8"/>
                <a:gd name="T13" fmla="*/ 4 h 10"/>
                <a:gd name="T14" fmla="*/ 4 w 8"/>
                <a:gd name="T15" fmla="*/ 0 h 10"/>
                <a:gd name="T16" fmla="*/ 8 w 8"/>
                <a:gd name="T17" fmla="*/ 6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lnTo>
                    <a:pt x="4" y="10"/>
                  </a:lnTo>
                  <a:cubicBezTo>
                    <a:pt x="4" y="9"/>
                    <a:pt x="4" y="9"/>
                    <a:pt x="4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3" y="9"/>
                  </a:cubicBez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3" y="2"/>
                    <a:pt x="4" y="0"/>
                  </a:cubicBezTo>
                  <a:cubicBezTo>
                    <a:pt x="6" y="2"/>
                    <a:pt x="7" y="4"/>
                    <a:pt x="8" y="6"/>
                  </a:cubicBezTo>
                  <a:cubicBezTo>
                    <a:pt x="7" y="7"/>
                    <a:pt x="6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49" name="Freeform 1174">
              <a:extLst>
                <a:ext uri="{FF2B5EF4-FFF2-40B4-BE49-F238E27FC236}">
                  <a16:creationId xmlns="" xmlns:a16="http://schemas.microsoft.com/office/drawing/2014/main" id="{5FB746E8-403A-46A7-A061-0267DDF940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0" y="186"/>
              <a:ext cx="2" cy="2"/>
            </a:xfrm>
            <a:custGeom>
              <a:avLst/>
              <a:gdLst>
                <a:gd name="T0" fmla="*/ 6 w 6"/>
                <a:gd name="T1" fmla="*/ 4 h 5"/>
                <a:gd name="T2" fmla="*/ 6 w 6"/>
                <a:gd name="T3" fmla="*/ 4 h 5"/>
                <a:gd name="T4" fmla="*/ 1 w 6"/>
                <a:gd name="T5" fmla="*/ 5 h 5"/>
                <a:gd name="T6" fmla="*/ 0 w 6"/>
                <a:gd name="T7" fmla="*/ 4 h 5"/>
                <a:gd name="T8" fmla="*/ 4 w 6"/>
                <a:gd name="T9" fmla="*/ 0 h 5"/>
                <a:gd name="T10" fmla="*/ 6 w 6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6" y="4"/>
                  </a:moveTo>
                  <a:lnTo>
                    <a:pt x="6" y="4"/>
                  </a:lnTo>
                  <a:cubicBezTo>
                    <a:pt x="5" y="4"/>
                    <a:pt x="3" y="4"/>
                    <a:pt x="1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2"/>
                    <a:pt x="2" y="1"/>
                    <a:pt x="4" y="0"/>
                  </a:cubicBezTo>
                  <a:cubicBezTo>
                    <a:pt x="4" y="1"/>
                    <a:pt x="5" y="2"/>
                    <a:pt x="6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50" name="Freeform 1175">
              <a:extLst>
                <a:ext uri="{FF2B5EF4-FFF2-40B4-BE49-F238E27FC236}">
                  <a16:creationId xmlns="" xmlns:a16="http://schemas.microsoft.com/office/drawing/2014/main" id="{534F7F04-E3F5-4E2D-848A-0D4A9DB31E2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" y="188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1" y="0"/>
                  </a:cubicBez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51" name="Freeform 1176">
              <a:extLst>
                <a:ext uri="{FF2B5EF4-FFF2-40B4-BE49-F238E27FC236}">
                  <a16:creationId xmlns="" xmlns:a16="http://schemas.microsoft.com/office/drawing/2014/main" id="{9E86FDFC-58F1-41D1-8402-FB76751F73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" y="187"/>
              <a:ext cx="3" cy="2"/>
            </a:xfrm>
            <a:custGeom>
              <a:avLst/>
              <a:gdLst>
                <a:gd name="T0" fmla="*/ 5 w 5"/>
                <a:gd name="T1" fmla="*/ 2 h 4"/>
                <a:gd name="T2" fmla="*/ 5 w 5"/>
                <a:gd name="T3" fmla="*/ 2 h 4"/>
                <a:gd name="T4" fmla="*/ 1 w 5"/>
                <a:gd name="T5" fmla="*/ 4 h 4"/>
                <a:gd name="T6" fmla="*/ 0 w 5"/>
                <a:gd name="T7" fmla="*/ 4 h 4"/>
                <a:gd name="T8" fmla="*/ 0 w 5"/>
                <a:gd name="T9" fmla="*/ 4 h 4"/>
                <a:gd name="T10" fmla="*/ 4 w 5"/>
                <a:gd name="T11" fmla="*/ 0 h 4"/>
                <a:gd name="T12" fmla="*/ 5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lnTo>
                    <a:pt x="5" y="2"/>
                  </a:lnTo>
                  <a:cubicBezTo>
                    <a:pt x="4" y="2"/>
                    <a:pt x="3" y="3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lnTo>
                    <a:pt x="0" y="4"/>
                  </a:lnTo>
                  <a:cubicBezTo>
                    <a:pt x="1" y="2"/>
                    <a:pt x="3" y="1"/>
                    <a:pt x="4" y="0"/>
                  </a:cubicBezTo>
                  <a:cubicBezTo>
                    <a:pt x="4" y="1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52" name="Freeform 1177">
              <a:extLst>
                <a:ext uri="{FF2B5EF4-FFF2-40B4-BE49-F238E27FC236}">
                  <a16:creationId xmlns="" xmlns:a16="http://schemas.microsoft.com/office/drawing/2014/main" id="{ABAF9930-C79B-4410-9568-CED06B6558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" y="191"/>
              <a:ext cx="0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53" name="Freeform 1178">
              <a:extLst>
                <a:ext uri="{FF2B5EF4-FFF2-40B4-BE49-F238E27FC236}">
                  <a16:creationId xmlns="" xmlns:a16="http://schemas.microsoft.com/office/drawing/2014/main" id="{D59CF1A9-0E4E-4459-A08B-B8950A46AD9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0" y="192"/>
              <a:ext cx="2" cy="2"/>
            </a:xfrm>
            <a:custGeom>
              <a:avLst/>
              <a:gdLst>
                <a:gd name="T0" fmla="*/ 2 w 5"/>
                <a:gd name="T1" fmla="*/ 3 h 3"/>
                <a:gd name="T2" fmla="*/ 2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  <a:gd name="T10" fmla="*/ 2 w 5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2" y="3"/>
                  </a:moveTo>
                  <a:lnTo>
                    <a:pt x="2" y="3"/>
                  </a:lnTo>
                  <a:cubicBezTo>
                    <a:pt x="1" y="3"/>
                    <a:pt x="1" y="3"/>
                    <a:pt x="0" y="3"/>
                  </a:cubicBezTo>
                  <a:cubicBezTo>
                    <a:pt x="2" y="2"/>
                    <a:pt x="3" y="1"/>
                    <a:pt x="5" y="0"/>
                  </a:cubicBezTo>
                  <a:lnTo>
                    <a:pt x="5" y="0"/>
                  </a:lnTo>
                  <a:cubicBezTo>
                    <a:pt x="4" y="1"/>
                    <a:pt x="3" y="2"/>
                    <a:pt x="2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54" name="Freeform 1179">
              <a:extLst>
                <a:ext uri="{FF2B5EF4-FFF2-40B4-BE49-F238E27FC236}">
                  <a16:creationId xmlns="" xmlns:a16="http://schemas.microsoft.com/office/drawing/2014/main" id="{E1B68858-3CA1-4EC7-BD8B-B84ABB124E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" y="184"/>
              <a:ext cx="4" cy="4"/>
            </a:xfrm>
            <a:custGeom>
              <a:avLst/>
              <a:gdLst>
                <a:gd name="T0" fmla="*/ 3 w 7"/>
                <a:gd name="T1" fmla="*/ 9 h 9"/>
                <a:gd name="T2" fmla="*/ 3 w 7"/>
                <a:gd name="T3" fmla="*/ 9 h 9"/>
                <a:gd name="T4" fmla="*/ 0 w 7"/>
                <a:gd name="T5" fmla="*/ 4 h 9"/>
                <a:gd name="T6" fmla="*/ 4 w 7"/>
                <a:gd name="T7" fmla="*/ 0 h 9"/>
                <a:gd name="T8" fmla="*/ 7 w 7"/>
                <a:gd name="T9" fmla="*/ 4 h 9"/>
                <a:gd name="T10" fmla="*/ 3 w 7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6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55" name="Freeform 1180">
              <a:extLst>
                <a:ext uri="{FF2B5EF4-FFF2-40B4-BE49-F238E27FC236}">
                  <a16:creationId xmlns="" xmlns:a16="http://schemas.microsoft.com/office/drawing/2014/main" id="{5ADA6F34-4587-4963-A39D-53872B5C76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4" y="186"/>
              <a:ext cx="3" cy="4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0 w 7"/>
                <a:gd name="T5" fmla="*/ 4 h 8"/>
                <a:gd name="T6" fmla="*/ 4 w 7"/>
                <a:gd name="T7" fmla="*/ 0 h 8"/>
                <a:gd name="T8" fmla="*/ 7 w 7"/>
                <a:gd name="T9" fmla="*/ 4 h 8"/>
                <a:gd name="T10" fmla="*/ 3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5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56" name="Freeform 1181">
              <a:extLst>
                <a:ext uri="{FF2B5EF4-FFF2-40B4-BE49-F238E27FC236}">
                  <a16:creationId xmlns="" xmlns:a16="http://schemas.microsoft.com/office/drawing/2014/main" id="{7913D3CA-F94D-4047-8424-EAB269087C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" y="189"/>
              <a:ext cx="4" cy="3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2 w 7"/>
                <a:gd name="T5" fmla="*/ 7 h 8"/>
                <a:gd name="T6" fmla="*/ 4 w 7"/>
                <a:gd name="T7" fmla="*/ 5 h 8"/>
                <a:gd name="T8" fmla="*/ 3 w 7"/>
                <a:gd name="T9" fmla="*/ 5 h 8"/>
                <a:gd name="T10" fmla="*/ 1 w 7"/>
                <a:gd name="T11" fmla="*/ 4 h 8"/>
                <a:gd name="T12" fmla="*/ 0 w 7"/>
                <a:gd name="T13" fmla="*/ 3 h 8"/>
                <a:gd name="T14" fmla="*/ 4 w 7"/>
                <a:gd name="T15" fmla="*/ 0 h 8"/>
                <a:gd name="T16" fmla="*/ 7 w 7"/>
                <a:gd name="T17" fmla="*/ 4 h 8"/>
                <a:gd name="T18" fmla="*/ 3 w 7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lnTo>
                    <a:pt x="2" y="7"/>
                  </a:lnTo>
                  <a:cubicBezTo>
                    <a:pt x="3" y="6"/>
                    <a:pt x="4" y="6"/>
                    <a:pt x="4" y="5"/>
                  </a:cubicBezTo>
                  <a:lnTo>
                    <a:pt x="3" y="5"/>
                  </a:lnTo>
                  <a:cubicBezTo>
                    <a:pt x="3" y="5"/>
                    <a:pt x="2" y="4"/>
                    <a:pt x="1" y="4"/>
                  </a:cubicBezTo>
                  <a:lnTo>
                    <a:pt x="0" y="3"/>
                  </a:lnTo>
                  <a:cubicBezTo>
                    <a:pt x="2" y="2"/>
                    <a:pt x="3" y="1"/>
                    <a:pt x="4" y="0"/>
                  </a:cubicBezTo>
                  <a:cubicBezTo>
                    <a:pt x="5" y="1"/>
                    <a:pt x="6" y="2"/>
                    <a:pt x="7" y="4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57" name="Freeform 1182">
              <a:extLst>
                <a:ext uri="{FF2B5EF4-FFF2-40B4-BE49-F238E27FC236}">
                  <a16:creationId xmlns="" xmlns:a16="http://schemas.microsoft.com/office/drawing/2014/main" id="{EEA5A64B-62C0-410A-BA03-F6964C92A7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" y="193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4 h 5"/>
                <a:gd name="T6" fmla="*/ 4 w 5"/>
                <a:gd name="T7" fmla="*/ 5 h 5"/>
                <a:gd name="T8" fmla="*/ 0 w 5"/>
                <a:gd name="T9" fmla="*/ 4 h 5"/>
                <a:gd name="T10" fmla="*/ 0 w 5"/>
                <a:gd name="T11" fmla="*/ 4 h 5"/>
                <a:gd name="T12" fmla="*/ 1 w 5"/>
                <a:gd name="T13" fmla="*/ 2 h 5"/>
                <a:gd name="T14" fmla="*/ 1 w 5"/>
                <a:gd name="T15" fmla="*/ 2 h 5"/>
                <a:gd name="T16" fmla="*/ 3 w 5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5" y="3"/>
                    <a:pt x="5" y="4"/>
                  </a:cubicBezTo>
                  <a:lnTo>
                    <a:pt x="4" y="5"/>
                  </a:lnTo>
                  <a:cubicBezTo>
                    <a:pt x="3" y="5"/>
                    <a:pt x="1" y="4"/>
                    <a:pt x="0" y="4"/>
                  </a:cubicBezTo>
                  <a:lnTo>
                    <a:pt x="0" y="4"/>
                  </a:lnTo>
                  <a:cubicBezTo>
                    <a:pt x="0" y="4"/>
                    <a:pt x="1" y="3"/>
                    <a:pt x="1" y="2"/>
                  </a:cubicBez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2053" name="Group 1384">
            <a:extLst>
              <a:ext uri="{FF2B5EF4-FFF2-40B4-BE49-F238E27FC236}">
                <a16:creationId xmlns="" xmlns:a16="http://schemas.microsoft.com/office/drawing/2014/main" id="{8ED9B477-517C-4B89-AC3D-03F2820A90B9}"/>
              </a:ext>
            </a:extLst>
          </p:cNvPr>
          <p:cNvGrpSpPr>
            <a:grpSpLocks/>
          </p:cNvGrpSpPr>
          <p:nvPr/>
        </p:nvGrpSpPr>
        <p:grpSpPr bwMode="auto">
          <a:xfrm>
            <a:off x="369888" y="246063"/>
            <a:ext cx="184150" cy="117475"/>
            <a:chOff x="233" y="155"/>
            <a:chExt cx="116" cy="74"/>
          </a:xfrm>
        </p:grpSpPr>
        <p:sp>
          <p:nvSpPr>
            <p:cNvPr id="1558" name="Freeform 1184">
              <a:extLst>
                <a:ext uri="{FF2B5EF4-FFF2-40B4-BE49-F238E27FC236}">
                  <a16:creationId xmlns="" xmlns:a16="http://schemas.microsoft.com/office/drawing/2014/main" id="{4061661C-85B2-48E6-AC0C-E5AA2882EB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" y="191"/>
              <a:ext cx="3" cy="3"/>
            </a:xfrm>
            <a:custGeom>
              <a:avLst/>
              <a:gdLst>
                <a:gd name="T0" fmla="*/ 4 w 7"/>
                <a:gd name="T1" fmla="*/ 0 h 8"/>
                <a:gd name="T2" fmla="*/ 4 w 7"/>
                <a:gd name="T3" fmla="*/ 0 h 8"/>
                <a:gd name="T4" fmla="*/ 7 w 7"/>
                <a:gd name="T5" fmla="*/ 5 h 8"/>
                <a:gd name="T6" fmla="*/ 2 w 7"/>
                <a:gd name="T7" fmla="*/ 8 h 8"/>
                <a:gd name="T8" fmla="*/ 0 w 7"/>
                <a:gd name="T9" fmla="*/ 4 h 8"/>
                <a:gd name="T10" fmla="*/ 4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0"/>
                  </a:moveTo>
                  <a:lnTo>
                    <a:pt x="4" y="0"/>
                  </a:lnTo>
                  <a:cubicBezTo>
                    <a:pt x="5" y="2"/>
                    <a:pt x="6" y="4"/>
                    <a:pt x="7" y="5"/>
                  </a:cubicBezTo>
                  <a:cubicBezTo>
                    <a:pt x="6" y="6"/>
                    <a:pt x="4" y="7"/>
                    <a:pt x="2" y="8"/>
                  </a:cubicBezTo>
                  <a:cubicBezTo>
                    <a:pt x="1" y="7"/>
                    <a:pt x="1" y="6"/>
                    <a:pt x="0" y="4"/>
                  </a:cubicBezTo>
                  <a:cubicBezTo>
                    <a:pt x="2" y="3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59" name="Freeform 1185">
              <a:extLst>
                <a:ext uri="{FF2B5EF4-FFF2-40B4-BE49-F238E27FC236}">
                  <a16:creationId xmlns="" xmlns:a16="http://schemas.microsoft.com/office/drawing/2014/main" id="{47B614E5-6051-4695-B449-28FE81C265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" y="184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60" name="Freeform 1186">
              <a:extLst>
                <a:ext uri="{FF2B5EF4-FFF2-40B4-BE49-F238E27FC236}">
                  <a16:creationId xmlns="" xmlns:a16="http://schemas.microsoft.com/office/drawing/2014/main" id="{45446EA2-DEDA-48A9-BBED-63DE040F1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" y="182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2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61" name="Freeform 1187">
              <a:extLst>
                <a:ext uri="{FF2B5EF4-FFF2-40B4-BE49-F238E27FC236}">
                  <a16:creationId xmlns="" xmlns:a16="http://schemas.microsoft.com/office/drawing/2014/main" id="{AE925CAD-963D-4588-B445-02362A47BBD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" y="181"/>
              <a:ext cx="2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3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62" name="Freeform 1188">
              <a:extLst>
                <a:ext uri="{FF2B5EF4-FFF2-40B4-BE49-F238E27FC236}">
                  <a16:creationId xmlns="" xmlns:a16="http://schemas.microsoft.com/office/drawing/2014/main" id="{2EC07493-F5E4-4E78-A3F8-E597D10993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" y="179"/>
              <a:ext cx="2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3 w 3"/>
                <a:gd name="T7" fmla="*/ 3 h 3"/>
                <a:gd name="T8" fmla="*/ 0 w 3"/>
                <a:gd name="T9" fmla="*/ 2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3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63" name="Freeform 1189">
              <a:extLst>
                <a:ext uri="{FF2B5EF4-FFF2-40B4-BE49-F238E27FC236}">
                  <a16:creationId xmlns="" xmlns:a16="http://schemas.microsoft.com/office/drawing/2014/main" id="{1B8B181B-4EA7-46B4-B7EF-824EF8B404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4" y="177"/>
              <a:ext cx="1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2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64" name="Freeform 1190">
              <a:extLst>
                <a:ext uri="{FF2B5EF4-FFF2-40B4-BE49-F238E27FC236}">
                  <a16:creationId xmlns="" xmlns:a16="http://schemas.microsoft.com/office/drawing/2014/main" id="{6F030B53-377E-46DD-A555-05C8B85CDA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4" y="176"/>
              <a:ext cx="1" cy="0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0 h 2"/>
                <a:gd name="T4" fmla="*/ 3 w 3"/>
                <a:gd name="T5" fmla="*/ 0 h 2"/>
                <a:gd name="T6" fmla="*/ 3 w 3"/>
                <a:gd name="T7" fmla="*/ 2 h 2"/>
                <a:gd name="T8" fmla="*/ 0 w 3"/>
                <a:gd name="T9" fmla="*/ 1 h 2"/>
                <a:gd name="T10" fmla="*/ 0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65" name="Freeform 1191">
              <a:extLst>
                <a:ext uri="{FF2B5EF4-FFF2-40B4-BE49-F238E27FC236}">
                  <a16:creationId xmlns="" xmlns:a16="http://schemas.microsoft.com/office/drawing/2014/main" id="{FCAE438E-8BF4-41A4-A691-B9774E5864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4" y="174"/>
              <a:ext cx="2" cy="1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0 h 2"/>
                <a:gd name="T4" fmla="*/ 4 w 4"/>
                <a:gd name="T5" fmla="*/ 0 h 2"/>
                <a:gd name="T6" fmla="*/ 4 w 4"/>
                <a:gd name="T7" fmla="*/ 2 h 2"/>
                <a:gd name="T8" fmla="*/ 0 w 4"/>
                <a:gd name="T9" fmla="*/ 1 h 2"/>
                <a:gd name="T10" fmla="*/ 0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66" name="Freeform 1192">
              <a:extLst>
                <a:ext uri="{FF2B5EF4-FFF2-40B4-BE49-F238E27FC236}">
                  <a16:creationId xmlns="" xmlns:a16="http://schemas.microsoft.com/office/drawing/2014/main" id="{871D7C2A-ACA0-4ABE-923A-004259FBB7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2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67" name="Freeform 1193">
              <a:extLst>
                <a:ext uri="{FF2B5EF4-FFF2-40B4-BE49-F238E27FC236}">
                  <a16:creationId xmlns="" xmlns:a16="http://schemas.microsoft.com/office/drawing/2014/main" id="{5FBEE054-4605-46CC-9B44-3644AE5757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2" y="199"/>
              <a:ext cx="1" cy="1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0 w 2"/>
                <a:gd name="T5" fmla="*/ 2 h 2"/>
                <a:gd name="T6" fmla="*/ 1 w 2"/>
                <a:gd name="T7" fmla="*/ 0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68" name="Freeform 1194">
              <a:extLst>
                <a:ext uri="{FF2B5EF4-FFF2-40B4-BE49-F238E27FC236}">
                  <a16:creationId xmlns="" xmlns:a16="http://schemas.microsoft.com/office/drawing/2014/main" id="{08AB68DD-4905-43D5-A149-F61C2CB4B4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5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69" name="Freeform 1195">
              <a:extLst>
                <a:ext uri="{FF2B5EF4-FFF2-40B4-BE49-F238E27FC236}">
                  <a16:creationId xmlns="" xmlns:a16="http://schemas.microsoft.com/office/drawing/2014/main" id="{390D28EC-F5FB-4F05-9112-31EA272580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4" y="200"/>
              <a:ext cx="1" cy="0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1 w 2"/>
                <a:gd name="T7" fmla="*/ 0 h 1"/>
                <a:gd name="T8" fmla="*/ 2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2" y="1"/>
                  </a:lnTo>
                  <a:lnTo>
                    <a:pt x="0" y="1"/>
                  </a:ln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70" name="Freeform 1196">
              <a:extLst>
                <a:ext uri="{FF2B5EF4-FFF2-40B4-BE49-F238E27FC236}">
                  <a16:creationId xmlns="" xmlns:a16="http://schemas.microsoft.com/office/drawing/2014/main" id="{51E921FC-8173-45A2-B1A9-B435C51887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71" name="Freeform 1197">
              <a:extLst>
                <a:ext uri="{FF2B5EF4-FFF2-40B4-BE49-F238E27FC236}">
                  <a16:creationId xmlns="" xmlns:a16="http://schemas.microsoft.com/office/drawing/2014/main" id="{A1BC989E-C101-4F91-8365-AA7314B3E4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72" name="Freeform 1198">
              <a:extLst>
                <a:ext uri="{FF2B5EF4-FFF2-40B4-BE49-F238E27FC236}">
                  <a16:creationId xmlns="" xmlns:a16="http://schemas.microsoft.com/office/drawing/2014/main" id="{2344CA36-3A65-47DE-AB4B-3F86CD95B2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9" y="199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73" name="Freeform 1199">
              <a:extLst>
                <a:ext uri="{FF2B5EF4-FFF2-40B4-BE49-F238E27FC236}">
                  <a16:creationId xmlns="" xmlns:a16="http://schemas.microsoft.com/office/drawing/2014/main" id="{F33DF6BE-FB31-4AC1-B798-EE79F4BE44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9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74" name="Freeform 1200">
              <a:extLst>
                <a:ext uri="{FF2B5EF4-FFF2-40B4-BE49-F238E27FC236}">
                  <a16:creationId xmlns="" xmlns:a16="http://schemas.microsoft.com/office/drawing/2014/main" id="{FFB234F0-AC60-486E-B48E-C91B298A56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" y="199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75" name="Freeform 1201">
              <a:extLst>
                <a:ext uri="{FF2B5EF4-FFF2-40B4-BE49-F238E27FC236}">
                  <a16:creationId xmlns="" xmlns:a16="http://schemas.microsoft.com/office/drawing/2014/main" id="{AE0B6C84-B39C-4FBF-BC00-A068D67EE6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" y="2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76" name="Freeform 1202">
              <a:extLst>
                <a:ext uri="{FF2B5EF4-FFF2-40B4-BE49-F238E27FC236}">
                  <a16:creationId xmlns="" xmlns:a16="http://schemas.microsoft.com/office/drawing/2014/main" id="{B211F889-2207-45BC-A684-945E7736D7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" y="198"/>
              <a:ext cx="1" cy="2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77" name="Freeform 1203">
              <a:extLst>
                <a:ext uri="{FF2B5EF4-FFF2-40B4-BE49-F238E27FC236}">
                  <a16:creationId xmlns="" xmlns:a16="http://schemas.microsoft.com/office/drawing/2014/main" id="{76741E3A-AADF-4660-BFA1-C6D550E569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0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78" name="Freeform 1204">
              <a:extLst>
                <a:ext uri="{FF2B5EF4-FFF2-40B4-BE49-F238E27FC236}">
                  <a16:creationId xmlns="" xmlns:a16="http://schemas.microsoft.com/office/drawing/2014/main" id="{D3E4D337-574C-45F8-9789-A76E0224EF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79" name="Freeform 1205">
              <a:extLst>
                <a:ext uri="{FF2B5EF4-FFF2-40B4-BE49-F238E27FC236}">
                  <a16:creationId xmlns="" xmlns:a16="http://schemas.microsoft.com/office/drawing/2014/main" id="{1230CC69-2C73-43D7-874A-05CE150052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0" y="199"/>
              <a:ext cx="1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1 w 3"/>
                <a:gd name="T7" fmla="*/ 3 h 3"/>
                <a:gd name="T8" fmla="*/ 0 w 3"/>
                <a:gd name="T9" fmla="*/ 1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80" name="Freeform 1206">
              <a:extLst>
                <a:ext uri="{FF2B5EF4-FFF2-40B4-BE49-F238E27FC236}">
                  <a16:creationId xmlns="" xmlns:a16="http://schemas.microsoft.com/office/drawing/2014/main" id="{B65D2A48-C13D-48F1-9641-952C466866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" y="200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81" name="Freeform 1207">
              <a:extLst>
                <a:ext uri="{FF2B5EF4-FFF2-40B4-BE49-F238E27FC236}">
                  <a16:creationId xmlns="" xmlns:a16="http://schemas.microsoft.com/office/drawing/2014/main" id="{1205E39A-5B4F-46E5-B99C-B40EC0166A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" y="17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1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1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82" name="Freeform 1208">
              <a:extLst>
                <a:ext uri="{FF2B5EF4-FFF2-40B4-BE49-F238E27FC236}">
                  <a16:creationId xmlns="" xmlns:a16="http://schemas.microsoft.com/office/drawing/2014/main" id="{7AB01BC7-C066-421F-BCC3-A2C3ACC6C2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4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83" name="Freeform 1209">
              <a:extLst>
                <a:ext uri="{FF2B5EF4-FFF2-40B4-BE49-F238E27FC236}">
                  <a16:creationId xmlns="" xmlns:a16="http://schemas.microsoft.com/office/drawing/2014/main" id="{E1A9DD77-1669-4B7B-A088-6D9F145302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6" y="182"/>
              <a:ext cx="1" cy="3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84" name="Freeform 1210">
              <a:extLst>
                <a:ext uri="{FF2B5EF4-FFF2-40B4-BE49-F238E27FC236}">
                  <a16:creationId xmlns="" xmlns:a16="http://schemas.microsoft.com/office/drawing/2014/main" id="{E3E38BE0-CAA3-46FB-BECF-782E3394AC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7" y="185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85" name="Freeform 1211">
              <a:extLst>
                <a:ext uri="{FF2B5EF4-FFF2-40B4-BE49-F238E27FC236}">
                  <a16:creationId xmlns="" xmlns:a16="http://schemas.microsoft.com/office/drawing/2014/main" id="{1BCB23C4-FED7-4434-B729-FE8DB99779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4" y="185"/>
              <a:ext cx="1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86" name="Freeform 1212">
              <a:extLst>
                <a:ext uri="{FF2B5EF4-FFF2-40B4-BE49-F238E27FC236}">
                  <a16:creationId xmlns="" xmlns:a16="http://schemas.microsoft.com/office/drawing/2014/main" id="{B438D7AD-DF51-4426-959F-B74400C9B0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0" y="184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87" name="Freeform 1213">
              <a:extLst>
                <a:ext uri="{FF2B5EF4-FFF2-40B4-BE49-F238E27FC236}">
                  <a16:creationId xmlns="" xmlns:a16="http://schemas.microsoft.com/office/drawing/2014/main" id="{CAAB29E8-EDBC-4282-92A1-FF5CB10B91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2" y="182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88" name="Freeform 1214">
              <a:extLst>
                <a:ext uri="{FF2B5EF4-FFF2-40B4-BE49-F238E27FC236}">
                  <a16:creationId xmlns="" xmlns:a16="http://schemas.microsoft.com/office/drawing/2014/main" id="{B6651C1D-07B3-44A2-B477-B26E72E2A0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0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89" name="Freeform 1215">
              <a:extLst>
                <a:ext uri="{FF2B5EF4-FFF2-40B4-BE49-F238E27FC236}">
                  <a16:creationId xmlns="" xmlns:a16="http://schemas.microsoft.com/office/drawing/2014/main" id="{9CC2FEE2-C28E-48CA-BD99-5E1A047092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4" y="174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90" name="Freeform 1216">
              <a:extLst>
                <a:ext uri="{FF2B5EF4-FFF2-40B4-BE49-F238E27FC236}">
                  <a16:creationId xmlns="" xmlns:a16="http://schemas.microsoft.com/office/drawing/2014/main" id="{4ED93A91-A003-4E6B-B3B9-39DAF34653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6" y="17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91" name="Freeform 1217">
              <a:extLst>
                <a:ext uri="{FF2B5EF4-FFF2-40B4-BE49-F238E27FC236}">
                  <a16:creationId xmlns="" xmlns:a16="http://schemas.microsoft.com/office/drawing/2014/main" id="{CAA446A4-C5BE-429A-AF7D-1FB52AE80E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8" y="180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92" name="Freeform 1218">
              <a:extLst>
                <a:ext uri="{FF2B5EF4-FFF2-40B4-BE49-F238E27FC236}">
                  <a16:creationId xmlns="" xmlns:a16="http://schemas.microsoft.com/office/drawing/2014/main" id="{62491DEE-9E3F-448B-8EC2-D5E4DC6355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" y="18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93" name="Freeform 1219">
              <a:extLst>
                <a:ext uri="{FF2B5EF4-FFF2-40B4-BE49-F238E27FC236}">
                  <a16:creationId xmlns="" xmlns:a16="http://schemas.microsoft.com/office/drawing/2014/main" id="{3D613A17-5AC4-413B-BD97-0872E163B3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" y="191"/>
              <a:ext cx="0" cy="3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94" name="Freeform 1220">
              <a:extLst>
                <a:ext uri="{FF2B5EF4-FFF2-40B4-BE49-F238E27FC236}">
                  <a16:creationId xmlns="" xmlns:a16="http://schemas.microsoft.com/office/drawing/2014/main" id="{53C86B24-46F6-4513-9E62-C4F24AD890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8" y="186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95" name="Freeform 1221">
              <a:extLst>
                <a:ext uri="{FF2B5EF4-FFF2-40B4-BE49-F238E27FC236}">
                  <a16:creationId xmlns="" xmlns:a16="http://schemas.microsoft.com/office/drawing/2014/main" id="{648A714A-2A3C-4361-A8EA-FA08D05976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" y="189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96" name="Freeform 1222">
              <a:extLst>
                <a:ext uri="{FF2B5EF4-FFF2-40B4-BE49-F238E27FC236}">
                  <a16:creationId xmlns="" xmlns:a16="http://schemas.microsoft.com/office/drawing/2014/main" id="{A56CDA41-7D8D-4CE6-ADDC-E9A13DC54E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9" y="195"/>
              <a:ext cx="5" cy="2"/>
            </a:xfrm>
            <a:custGeom>
              <a:avLst/>
              <a:gdLst>
                <a:gd name="T0" fmla="*/ 11 w 11"/>
                <a:gd name="T1" fmla="*/ 2 h 4"/>
                <a:gd name="T2" fmla="*/ 11 w 11"/>
                <a:gd name="T3" fmla="*/ 2 h 4"/>
                <a:gd name="T4" fmla="*/ 6 w 11"/>
                <a:gd name="T5" fmla="*/ 4 h 4"/>
                <a:gd name="T6" fmla="*/ 0 w 11"/>
                <a:gd name="T7" fmla="*/ 2 h 4"/>
                <a:gd name="T8" fmla="*/ 3 w 11"/>
                <a:gd name="T9" fmla="*/ 0 h 4"/>
                <a:gd name="T10" fmla="*/ 11 w 11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4">
                  <a:moveTo>
                    <a:pt x="11" y="2"/>
                  </a:moveTo>
                  <a:lnTo>
                    <a:pt x="11" y="2"/>
                  </a:lnTo>
                  <a:cubicBezTo>
                    <a:pt x="10" y="3"/>
                    <a:pt x="8" y="3"/>
                    <a:pt x="6" y="4"/>
                  </a:cubicBezTo>
                  <a:cubicBezTo>
                    <a:pt x="4" y="3"/>
                    <a:pt x="2" y="3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6" y="0"/>
                    <a:pt x="9" y="1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97" name="Freeform 1223">
              <a:extLst>
                <a:ext uri="{FF2B5EF4-FFF2-40B4-BE49-F238E27FC236}">
                  <a16:creationId xmlns="" xmlns:a16="http://schemas.microsoft.com/office/drawing/2014/main" id="{854CEACF-B709-4BA5-8CC5-4F467F4124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" y="188"/>
              <a:ext cx="6" cy="3"/>
            </a:xfrm>
            <a:custGeom>
              <a:avLst/>
              <a:gdLst>
                <a:gd name="T0" fmla="*/ 0 w 13"/>
                <a:gd name="T1" fmla="*/ 6 h 7"/>
                <a:gd name="T2" fmla="*/ 0 w 13"/>
                <a:gd name="T3" fmla="*/ 6 h 7"/>
                <a:gd name="T4" fmla="*/ 13 w 13"/>
                <a:gd name="T5" fmla="*/ 0 h 7"/>
                <a:gd name="T6" fmla="*/ 7 w 13"/>
                <a:gd name="T7" fmla="*/ 7 h 7"/>
                <a:gd name="T8" fmla="*/ 4 w 13"/>
                <a:gd name="T9" fmla="*/ 7 h 7"/>
                <a:gd name="T10" fmla="*/ 5 w 13"/>
                <a:gd name="T11" fmla="*/ 5 h 7"/>
                <a:gd name="T12" fmla="*/ 4 w 13"/>
                <a:gd name="T13" fmla="*/ 5 h 7"/>
                <a:gd name="T14" fmla="*/ 0 w 13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0" y="6"/>
                  </a:moveTo>
                  <a:lnTo>
                    <a:pt x="0" y="6"/>
                  </a:lnTo>
                  <a:cubicBezTo>
                    <a:pt x="4" y="3"/>
                    <a:pt x="8" y="0"/>
                    <a:pt x="13" y="0"/>
                  </a:cubicBezTo>
                  <a:cubicBezTo>
                    <a:pt x="12" y="2"/>
                    <a:pt x="10" y="5"/>
                    <a:pt x="7" y="7"/>
                  </a:cubicBezTo>
                  <a:cubicBezTo>
                    <a:pt x="6" y="7"/>
                    <a:pt x="5" y="7"/>
                    <a:pt x="4" y="7"/>
                  </a:cubicBezTo>
                  <a:cubicBezTo>
                    <a:pt x="4" y="7"/>
                    <a:pt x="4" y="6"/>
                    <a:pt x="5" y="5"/>
                  </a:cubicBezTo>
                  <a:lnTo>
                    <a:pt x="4" y="5"/>
                  </a:lnTo>
                  <a:cubicBezTo>
                    <a:pt x="4" y="5"/>
                    <a:pt x="2" y="5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98" name="Freeform 1224">
              <a:extLst>
                <a:ext uri="{FF2B5EF4-FFF2-40B4-BE49-F238E27FC236}">
                  <a16:creationId xmlns="" xmlns:a16="http://schemas.microsoft.com/office/drawing/2014/main" id="{2054D1E4-38E6-4C07-9B72-8658FE880D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" y="187"/>
              <a:ext cx="0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2 h 5"/>
                <a:gd name="T10" fmla="*/ 1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99" name="Freeform 1225">
              <a:extLst>
                <a:ext uri="{FF2B5EF4-FFF2-40B4-BE49-F238E27FC236}">
                  <a16:creationId xmlns="" xmlns:a16="http://schemas.microsoft.com/office/drawing/2014/main" id="{7C916577-4804-497E-991B-2142A102E2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5" y="189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4 h 5"/>
                <a:gd name="T6" fmla="*/ 0 w 4"/>
                <a:gd name="T7" fmla="*/ 5 h 5"/>
                <a:gd name="T8" fmla="*/ 2 w 4"/>
                <a:gd name="T9" fmla="*/ 1 h 5"/>
                <a:gd name="T10" fmla="*/ 4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3" y="3"/>
                    <a:pt x="2" y="4"/>
                  </a:cubicBezTo>
                  <a:cubicBezTo>
                    <a:pt x="2" y="4"/>
                    <a:pt x="1" y="5"/>
                    <a:pt x="0" y="5"/>
                  </a:cubicBezTo>
                  <a:cubicBezTo>
                    <a:pt x="1" y="4"/>
                    <a:pt x="2" y="2"/>
                    <a:pt x="2" y="1"/>
                  </a:cubicBezTo>
                  <a:cubicBezTo>
                    <a:pt x="3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00" name="Freeform 1226">
              <a:extLst>
                <a:ext uri="{FF2B5EF4-FFF2-40B4-BE49-F238E27FC236}">
                  <a16:creationId xmlns="" xmlns:a16="http://schemas.microsoft.com/office/drawing/2014/main" id="{389C02DC-94D5-49FA-9AA9-478CBBC7C4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" y="191"/>
              <a:ext cx="5" cy="3"/>
            </a:xfrm>
            <a:custGeom>
              <a:avLst/>
              <a:gdLst>
                <a:gd name="T0" fmla="*/ 4 w 13"/>
                <a:gd name="T1" fmla="*/ 2 h 6"/>
                <a:gd name="T2" fmla="*/ 4 w 13"/>
                <a:gd name="T3" fmla="*/ 2 h 6"/>
                <a:gd name="T4" fmla="*/ 13 w 13"/>
                <a:gd name="T5" fmla="*/ 1 h 6"/>
                <a:gd name="T6" fmla="*/ 6 w 13"/>
                <a:gd name="T7" fmla="*/ 5 h 6"/>
                <a:gd name="T8" fmla="*/ 0 w 13"/>
                <a:gd name="T9" fmla="*/ 6 h 6"/>
                <a:gd name="T10" fmla="*/ 4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4" y="2"/>
                  </a:moveTo>
                  <a:lnTo>
                    <a:pt x="4" y="2"/>
                  </a:lnTo>
                  <a:cubicBezTo>
                    <a:pt x="7" y="1"/>
                    <a:pt x="10" y="0"/>
                    <a:pt x="13" y="1"/>
                  </a:cubicBezTo>
                  <a:cubicBezTo>
                    <a:pt x="11" y="3"/>
                    <a:pt x="9" y="4"/>
                    <a:pt x="6" y="5"/>
                  </a:cubicBezTo>
                  <a:cubicBezTo>
                    <a:pt x="5" y="5"/>
                    <a:pt x="3" y="6"/>
                    <a:pt x="0" y="6"/>
                  </a:cubicBezTo>
                  <a:cubicBezTo>
                    <a:pt x="2" y="5"/>
                    <a:pt x="3" y="3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01" name="Freeform 1227">
              <a:extLst>
                <a:ext uri="{FF2B5EF4-FFF2-40B4-BE49-F238E27FC236}">
                  <a16:creationId xmlns="" xmlns:a16="http://schemas.microsoft.com/office/drawing/2014/main" id="{E1515FB8-0C45-4D5F-88F5-A13D51E4C5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2" y="187"/>
              <a:ext cx="3" cy="7"/>
            </a:xfrm>
            <a:custGeom>
              <a:avLst/>
              <a:gdLst>
                <a:gd name="T0" fmla="*/ 1 w 7"/>
                <a:gd name="T1" fmla="*/ 7 h 16"/>
                <a:gd name="T2" fmla="*/ 1 w 7"/>
                <a:gd name="T3" fmla="*/ 7 h 16"/>
                <a:gd name="T4" fmla="*/ 7 w 7"/>
                <a:gd name="T5" fmla="*/ 0 h 16"/>
                <a:gd name="T6" fmla="*/ 4 w 7"/>
                <a:gd name="T7" fmla="*/ 11 h 16"/>
                <a:gd name="T8" fmla="*/ 0 w 7"/>
                <a:gd name="T9" fmla="*/ 16 h 16"/>
                <a:gd name="T10" fmla="*/ 1 w 7"/>
                <a:gd name="T11" fmla="*/ 8 h 16"/>
                <a:gd name="T12" fmla="*/ 1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1" y="7"/>
                  </a:moveTo>
                  <a:lnTo>
                    <a:pt x="1" y="7"/>
                  </a:lnTo>
                  <a:cubicBezTo>
                    <a:pt x="3" y="4"/>
                    <a:pt x="5" y="2"/>
                    <a:pt x="7" y="0"/>
                  </a:cubicBezTo>
                  <a:cubicBezTo>
                    <a:pt x="7" y="4"/>
                    <a:pt x="6" y="8"/>
                    <a:pt x="4" y="11"/>
                  </a:cubicBezTo>
                  <a:cubicBezTo>
                    <a:pt x="3" y="13"/>
                    <a:pt x="1" y="14"/>
                    <a:pt x="0" y="16"/>
                  </a:cubicBezTo>
                  <a:cubicBezTo>
                    <a:pt x="1" y="14"/>
                    <a:pt x="1" y="11"/>
                    <a:pt x="1" y="8"/>
                  </a:cubicBezTo>
                  <a:cubicBezTo>
                    <a:pt x="1" y="8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02" name="Freeform 1228">
              <a:extLst>
                <a:ext uri="{FF2B5EF4-FFF2-40B4-BE49-F238E27FC236}">
                  <a16:creationId xmlns="" xmlns:a16="http://schemas.microsoft.com/office/drawing/2014/main" id="{6A9FCF18-791F-4F9D-9A83-F71F38798F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" y="194"/>
              <a:ext cx="8" cy="2"/>
            </a:xfrm>
            <a:custGeom>
              <a:avLst/>
              <a:gdLst>
                <a:gd name="T0" fmla="*/ 16 w 16"/>
                <a:gd name="T1" fmla="*/ 1 h 5"/>
                <a:gd name="T2" fmla="*/ 16 w 16"/>
                <a:gd name="T3" fmla="*/ 1 h 5"/>
                <a:gd name="T4" fmla="*/ 9 w 16"/>
                <a:gd name="T5" fmla="*/ 5 h 5"/>
                <a:gd name="T6" fmla="*/ 0 w 16"/>
                <a:gd name="T7" fmla="*/ 5 h 5"/>
                <a:gd name="T8" fmla="*/ 16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16" y="1"/>
                  </a:moveTo>
                  <a:lnTo>
                    <a:pt x="16" y="1"/>
                  </a:lnTo>
                  <a:cubicBezTo>
                    <a:pt x="14" y="3"/>
                    <a:pt x="12" y="4"/>
                    <a:pt x="9" y="5"/>
                  </a:cubicBezTo>
                  <a:cubicBezTo>
                    <a:pt x="6" y="5"/>
                    <a:pt x="3" y="5"/>
                    <a:pt x="0" y="5"/>
                  </a:cubicBezTo>
                  <a:cubicBezTo>
                    <a:pt x="5" y="1"/>
                    <a:pt x="11" y="0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03" name="Freeform 1229">
              <a:extLst>
                <a:ext uri="{FF2B5EF4-FFF2-40B4-BE49-F238E27FC236}">
                  <a16:creationId xmlns="" xmlns:a16="http://schemas.microsoft.com/office/drawing/2014/main" id="{82D5F562-0D89-4B8E-ACCF-DC56859218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2" y="191"/>
              <a:ext cx="6" cy="4"/>
            </a:xfrm>
            <a:custGeom>
              <a:avLst/>
              <a:gdLst>
                <a:gd name="T0" fmla="*/ 14 w 14"/>
                <a:gd name="T1" fmla="*/ 0 h 11"/>
                <a:gd name="T2" fmla="*/ 14 w 14"/>
                <a:gd name="T3" fmla="*/ 0 h 11"/>
                <a:gd name="T4" fmla="*/ 0 w 14"/>
                <a:gd name="T5" fmla="*/ 11 h 11"/>
                <a:gd name="T6" fmla="*/ 14 w 14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1">
                  <a:moveTo>
                    <a:pt x="14" y="0"/>
                  </a:moveTo>
                  <a:lnTo>
                    <a:pt x="14" y="0"/>
                  </a:lnTo>
                  <a:cubicBezTo>
                    <a:pt x="12" y="6"/>
                    <a:pt x="5" y="10"/>
                    <a:pt x="0" y="11"/>
                  </a:cubicBezTo>
                  <a:cubicBezTo>
                    <a:pt x="2" y="6"/>
                    <a:pt x="8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04" name="Freeform 1230">
              <a:extLst>
                <a:ext uri="{FF2B5EF4-FFF2-40B4-BE49-F238E27FC236}">
                  <a16:creationId xmlns="" xmlns:a16="http://schemas.microsoft.com/office/drawing/2014/main" id="{829AE6B0-6FEE-4026-8162-6173BDF402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9" y="200"/>
              <a:ext cx="0" cy="1"/>
            </a:xfrm>
            <a:custGeom>
              <a:avLst/>
              <a:gdLst>
                <a:gd name="T0" fmla="*/ 0 h 2"/>
                <a:gd name="T1" fmla="*/ 0 h 2"/>
                <a:gd name="T2" fmla="*/ 1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05" name="Freeform 1231">
              <a:extLst>
                <a:ext uri="{FF2B5EF4-FFF2-40B4-BE49-F238E27FC236}">
                  <a16:creationId xmlns="" xmlns:a16="http://schemas.microsoft.com/office/drawing/2014/main" id="{D9BA9CFA-29CF-4D9B-B2F7-5669B46219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8" y="186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06" name="Freeform 1232">
              <a:extLst>
                <a:ext uri="{FF2B5EF4-FFF2-40B4-BE49-F238E27FC236}">
                  <a16:creationId xmlns="" xmlns:a16="http://schemas.microsoft.com/office/drawing/2014/main" id="{F7C70B29-085F-455D-BBC3-732DE594FA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3" y="186"/>
              <a:ext cx="2" cy="4"/>
            </a:xfrm>
            <a:custGeom>
              <a:avLst/>
              <a:gdLst>
                <a:gd name="T0" fmla="*/ 0 w 4"/>
                <a:gd name="T1" fmla="*/ 2 h 7"/>
                <a:gd name="T2" fmla="*/ 0 w 4"/>
                <a:gd name="T3" fmla="*/ 2 h 7"/>
                <a:gd name="T4" fmla="*/ 0 w 4"/>
                <a:gd name="T5" fmla="*/ 0 h 7"/>
                <a:gd name="T6" fmla="*/ 0 w 4"/>
                <a:gd name="T7" fmla="*/ 0 h 7"/>
                <a:gd name="T8" fmla="*/ 4 w 4"/>
                <a:gd name="T9" fmla="*/ 4 h 7"/>
                <a:gd name="T10" fmla="*/ 2 w 4"/>
                <a:gd name="T11" fmla="*/ 7 h 7"/>
                <a:gd name="T12" fmla="*/ 0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cubicBezTo>
                    <a:pt x="1" y="2"/>
                    <a:pt x="3" y="3"/>
                    <a:pt x="4" y="4"/>
                  </a:cubicBezTo>
                  <a:cubicBezTo>
                    <a:pt x="3" y="5"/>
                    <a:pt x="3" y="6"/>
                    <a:pt x="2" y="7"/>
                  </a:cubicBezTo>
                  <a:cubicBezTo>
                    <a:pt x="2" y="5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07" name="Freeform 1233">
              <a:extLst>
                <a:ext uri="{FF2B5EF4-FFF2-40B4-BE49-F238E27FC236}">
                  <a16:creationId xmlns="" xmlns:a16="http://schemas.microsoft.com/office/drawing/2014/main" id="{E0558D04-5C8B-4CC1-B025-669A3CC5F9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2" y="181"/>
              <a:ext cx="3" cy="5"/>
            </a:xfrm>
            <a:custGeom>
              <a:avLst/>
              <a:gdLst>
                <a:gd name="T0" fmla="*/ 1 w 5"/>
                <a:gd name="T1" fmla="*/ 9 h 10"/>
                <a:gd name="T2" fmla="*/ 1 w 5"/>
                <a:gd name="T3" fmla="*/ 9 h 10"/>
                <a:gd name="T4" fmla="*/ 0 w 5"/>
                <a:gd name="T5" fmla="*/ 3 h 10"/>
                <a:gd name="T6" fmla="*/ 1 w 5"/>
                <a:gd name="T7" fmla="*/ 0 h 10"/>
                <a:gd name="T8" fmla="*/ 5 w 5"/>
                <a:gd name="T9" fmla="*/ 5 h 10"/>
                <a:gd name="T10" fmla="*/ 2 w 5"/>
                <a:gd name="T11" fmla="*/ 10 h 10"/>
                <a:gd name="T12" fmla="*/ 1 w 5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1" y="9"/>
                  </a:moveTo>
                  <a:lnTo>
                    <a:pt x="1" y="9"/>
                  </a:lnTo>
                  <a:cubicBezTo>
                    <a:pt x="1" y="7"/>
                    <a:pt x="0" y="5"/>
                    <a:pt x="0" y="3"/>
                  </a:cubicBezTo>
                  <a:lnTo>
                    <a:pt x="1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8"/>
                    <a:pt x="2" y="10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08" name="Freeform 1234">
              <a:extLst>
                <a:ext uri="{FF2B5EF4-FFF2-40B4-BE49-F238E27FC236}">
                  <a16:creationId xmlns="" xmlns:a16="http://schemas.microsoft.com/office/drawing/2014/main" id="{CB80295C-3327-44A4-B033-3E8B4872D7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2" y="181"/>
              <a:ext cx="1" cy="1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3 h 3"/>
                <a:gd name="T4" fmla="*/ 0 w 1"/>
                <a:gd name="T5" fmla="*/ 0 h 3"/>
                <a:gd name="T6" fmla="*/ 1 w 1"/>
                <a:gd name="T7" fmla="*/ 1 h 3"/>
                <a:gd name="T8" fmla="*/ 0 w 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lnTo>
                    <a:pt x="1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09" name="Freeform 1235">
              <a:extLst>
                <a:ext uri="{FF2B5EF4-FFF2-40B4-BE49-F238E27FC236}">
                  <a16:creationId xmlns="" xmlns:a16="http://schemas.microsoft.com/office/drawing/2014/main" id="{19EE69F0-5C2B-437D-9DA0-1008B95565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2" y="177"/>
              <a:ext cx="3" cy="4"/>
            </a:xfrm>
            <a:custGeom>
              <a:avLst/>
              <a:gdLst>
                <a:gd name="T0" fmla="*/ 0 w 5"/>
                <a:gd name="T1" fmla="*/ 7 h 8"/>
                <a:gd name="T2" fmla="*/ 0 w 5"/>
                <a:gd name="T3" fmla="*/ 7 h 8"/>
                <a:gd name="T4" fmla="*/ 4 w 5"/>
                <a:gd name="T5" fmla="*/ 0 h 8"/>
                <a:gd name="T6" fmla="*/ 5 w 5"/>
                <a:gd name="T7" fmla="*/ 2 h 8"/>
                <a:gd name="T8" fmla="*/ 1 w 5"/>
                <a:gd name="T9" fmla="*/ 8 h 8"/>
                <a:gd name="T10" fmla="*/ 0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0" y="7"/>
                  </a:moveTo>
                  <a:lnTo>
                    <a:pt x="0" y="7"/>
                  </a:lnTo>
                  <a:cubicBezTo>
                    <a:pt x="1" y="4"/>
                    <a:pt x="2" y="2"/>
                    <a:pt x="4" y="0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4" y="4"/>
                    <a:pt x="3" y="6"/>
                    <a:pt x="1" y="8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10" name="Freeform 1236">
              <a:extLst>
                <a:ext uri="{FF2B5EF4-FFF2-40B4-BE49-F238E27FC236}">
                  <a16:creationId xmlns="" xmlns:a16="http://schemas.microsoft.com/office/drawing/2014/main" id="{E1503B77-E9C1-44B7-93D8-9ED7B199C2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" y="175"/>
              <a:ext cx="3" cy="2"/>
            </a:xfrm>
            <a:custGeom>
              <a:avLst/>
              <a:gdLst>
                <a:gd name="T0" fmla="*/ 0 w 6"/>
                <a:gd name="T1" fmla="*/ 3 h 5"/>
                <a:gd name="T2" fmla="*/ 0 w 6"/>
                <a:gd name="T3" fmla="*/ 3 h 5"/>
                <a:gd name="T4" fmla="*/ 1 w 6"/>
                <a:gd name="T5" fmla="*/ 3 h 5"/>
                <a:gd name="T6" fmla="*/ 6 w 6"/>
                <a:gd name="T7" fmla="*/ 0 h 5"/>
                <a:gd name="T8" fmla="*/ 6 w 6"/>
                <a:gd name="T9" fmla="*/ 0 h 5"/>
                <a:gd name="T10" fmla="*/ 2 w 6"/>
                <a:gd name="T11" fmla="*/ 5 h 5"/>
                <a:gd name="T12" fmla="*/ 0 w 6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" y="3"/>
                    <a:pt x="1" y="3"/>
                  </a:cubicBezTo>
                  <a:cubicBezTo>
                    <a:pt x="2" y="2"/>
                    <a:pt x="4" y="1"/>
                    <a:pt x="6" y="0"/>
                  </a:cubicBezTo>
                  <a:lnTo>
                    <a:pt x="6" y="0"/>
                  </a:lnTo>
                  <a:cubicBezTo>
                    <a:pt x="4" y="2"/>
                    <a:pt x="3" y="4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11" name="Freeform 1237">
              <a:extLst>
                <a:ext uri="{FF2B5EF4-FFF2-40B4-BE49-F238E27FC236}">
                  <a16:creationId xmlns="" xmlns:a16="http://schemas.microsoft.com/office/drawing/2014/main" id="{7CE476AA-AE7C-46C9-9F6D-516CB71D33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" y="175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12" name="Freeform 1238">
              <a:extLst>
                <a:ext uri="{FF2B5EF4-FFF2-40B4-BE49-F238E27FC236}">
                  <a16:creationId xmlns="" xmlns:a16="http://schemas.microsoft.com/office/drawing/2014/main" id="{7730C9BA-C199-4CCF-B508-7CABC6AE84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" y="174"/>
              <a:ext cx="4" cy="4"/>
            </a:xfrm>
            <a:custGeom>
              <a:avLst/>
              <a:gdLst>
                <a:gd name="T0" fmla="*/ 2 w 8"/>
                <a:gd name="T1" fmla="*/ 1 h 9"/>
                <a:gd name="T2" fmla="*/ 2 w 8"/>
                <a:gd name="T3" fmla="*/ 1 h 9"/>
                <a:gd name="T4" fmla="*/ 5 w 8"/>
                <a:gd name="T5" fmla="*/ 0 h 9"/>
                <a:gd name="T6" fmla="*/ 8 w 8"/>
                <a:gd name="T7" fmla="*/ 4 h 9"/>
                <a:gd name="T8" fmla="*/ 4 w 8"/>
                <a:gd name="T9" fmla="*/ 9 h 9"/>
                <a:gd name="T10" fmla="*/ 0 w 8"/>
                <a:gd name="T11" fmla="*/ 3 h 9"/>
                <a:gd name="T12" fmla="*/ 2 w 8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4" y="0"/>
                    <a:pt x="5" y="0"/>
                  </a:cubicBezTo>
                  <a:cubicBezTo>
                    <a:pt x="5" y="1"/>
                    <a:pt x="6" y="2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ubicBezTo>
                    <a:pt x="2" y="7"/>
                    <a:pt x="1" y="5"/>
                    <a:pt x="0" y="3"/>
                  </a:cubicBezTo>
                  <a:cubicBezTo>
                    <a:pt x="1" y="3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13" name="Freeform 1239">
              <a:extLst>
                <a:ext uri="{FF2B5EF4-FFF2-40B4-BE49-F238E27FC236}">
                  <a16:creationId xmlns="" xmlns:a16="http://schemas.microsoft.com/office/drawing/2014/main" id="{FB66FD97-1DD9-47B5-B2F2-7BDDF3AA99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0" y="173"/>
              <a:ext cx="3" cy="2"/>
            </a:xfrm>
            <a:custGeom>
              <a:avLst/>
              <a:gdLst>
                <a:gd name="T0" fmla="*/ 0 w 7"/>
                <a:gd name="T1" fmla="*/ 2 h 5"/>
                <a:gd name="T2" fmla="*/ 0 w 7"/>
                <a:gd name="T3" fmla="*/ 2 h 5"/>
                <a:gd name="T4" fmla="*/ 7 w 7"/>
                <a:gd name="T5" fmla="*/ 0 h 5"/>
                <a:gd name="T6" fmla="*/ 7 w 7"/>
                <a:gd name="T7" fmla="*/ 2 h 5"/>
                <a:gd name="T8" fmla="*/ 3 w 7"/>
                <a:gd name="T9" fmla="*/ 5 h 5"/>
                <a:gd name="T10" fmla="*/ 0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5" y="0"/>
                    <a:pt x="7" y="0"/>
                  </a:cubicBezTo>
                  <a:lnTo>
                    <a:pt x="7" y="2"/>
                  </a:lnTo>
                  <a:cubicBezTo>
                    <a:pt x="6" y="3"/>
                    <a:pt x="4" y="4"/>
                    <a:pt x="3" y="5"/>
                  </a:cubicBezTo>
                  <a:cubicBezTo>
                    <a:pt x="2" y="4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14" name="Freeform 1240">
              <a:extLst>
                <a:ext uri="{FF2B5EF4-FFF2-40B4-BE49-F238E27FC236}">
                  <a16:creationId xmlns="" xmlns:a16="http://schemas.microsoft.com/office/drawing/2014/main" id="{10A6DDAB-2C54-45AD-9DCF-A2128F1A2AD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1" y="174"/>
              <a:ext cx="3" cy="4"/>
            </a:xfrm>
            <a:custGeom>
              <a:avLst/>
              <a:gdLst>
                <a:gd name="T0" fmla="*/ 3 w 5"/>
                <a:gd name="T1" fmla="*/ 0 h 8"/>
                <a:gd name="T2" fmla="*/ 3 w 5"/>
                <a:gd name="T3" fmla="*/ 0 h 8"/>
                <a:gd name="T4" fmla="*/ 5 w 5"/>
                <a:gd name="T5" fmla="*/ 7 h 8"/>
                <a:gd name="T6" fmla="*/ 4 w 5"/>
                <a:gd name="T7" fmla="*/ 8 h 8"/>
                <a:gd name="T8" fmla="*/ 0 w 5"/>
                <a:gd name="T9" fmla="*/ 3 h 8"/>
                <a:gd name="T10" fmla="*/ 3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0"/>
                  </a:moveTo>
                  <a:lnTo>
                    <a:pt x="3" y="0"/>
                  </a:lnTo>
                  <a:lnTo>
                    <a:pt x="5" y="7"/>
                  </a:lnTo>
                  <a:lnTo>
                    <a:pt x="4" y="8"/>
                  </a:lnTo>
                  <a:cubicBezTo>
                    <a:pt x="2" y="7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15" name="Freeform 1241">
              <a:extLst>
                <a:ext uri="{FF2B5EF4-FFF2-40B4-BE49-F238E27FC236}">
                  <a16:creationId xmlns="" xmlns:a16="http://schemas.microsoft.com/office/drawing/2014/main" id="{7D709E1C-FDE4-49B9-B6EE-F6FBD340EE7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3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16" name="Freeform 1242">
              <a:extLst>
                <a:ext uri="{FF2B5EF4-FFF2-40B4-BE49-F238E27FC236}">
                  <a16:creationId xmlns="" xmlns:a16="http://schemas.microsoft.com/office/drawing/2014/main" id="{0A91BAB7-212F-4C28-94A1-95C4D78454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1" y="178"/>
              <a:ext cx="3" cy="4"/>
            </a:xfrm>
            <a:custGeom>
              <a:avLst/>
              <a:gdLst>
                <a:gd name="T0" fmla="*/ 7 w 7"/>
                <a:gd name="T1" fmla="*/ 3 h 9"/>
                <a:gd name="T2" fmla="*/ 7 w 7"/>
                <a:gd name="T3" fmla="*/ 3 h 9"/>
                <a:gd name="T4" fmla="*/ 7 w 7"/>
                <a:gd name="T5" fmla="*/ 6 h 9"/>
                <a:gd name="T6" fmla="*/ 4 w 7"/>
                <a:gd name="T7" fmla="*/ 9 h 9"/>
                <a:gd name="T8" fmla="*/ 0 w 7"/>
                <a:gd name="T9" fmla="*/ 5 h 9"/>
                <a:gd name="T10" fmla="*/ 5 w 7"/>
                <a:gd name="T11" fmla="*/ 0 h 9"/>
                <a:gd name="T12" fmla="*/ 7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7" y="3"/>
                  </a:moveTo>
                  <a:lnTo>
                    <a:pt x="7" y="3"/>
                  </a:lnTo>
                  <a:lnTo>
                    <a:pt x="7" y="6"/>
                  </a:lnTo>
                  <a:cubicBezTo>
                    <a:pt x="6" y="7"/>
                    <a:pt x="5" y="8"/>
                    <a:pt x="4" y="9"/>
                  </a:cubicBez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5" y="0"/>
                  </a:cubicBezTo>
                  <a:cubicBezTo>
                    <a:pt x="5" y="1"/>
                    <a:pt x="6" y="2"/>
                    <a:pt x="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17" name="Freeform 1243">
              <a:extLst>
                <a:ext uri="{FF2B5EF4-FFF2-40B4-BE49-F238E27FC236}">
                  <a16:creationId xmlns="" xmlns:a16="http://schemas.microsoft.com/office/drawing/2014/main" id="{4BDA8900-26C7-4A54-93C8-E7A6C5BA581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3" y="181"/>
              <a:ext cx="2" cy="4"/>
            </a:xfrm>
            <a:custGeom>
              <a:avLst/>
              <a:gdLst>
                <a:gd name="T0" fmla="*/ 2 w 4"/>
                <a:gd name="T1" fmla="*/ 0 h 7"/>
                <a:gd name="T2" fmla="*/ 2 w 4"/>
                <a:gd name="T3" fmla="*/ 0 h 7"/>
                <a:gd name="T4" fmla="*/ 4 w 4"/>
                <a:gd name="T5" fmla="*/ 7 h 7"/>
                <a:gd name="T6" fmla="*/ 0 w 4"/>
                <a:gd name="T7" fmla="*/ 3 h 7"/>
                <a:gd name="T8" fmla="*/ 2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lnTo>
                    <a:pt x="2" y="0"/>
                  </a:lnTo>
                  <a:lnTo>
                    <a:pt x="4" y="7"/>
                  </a:lnTo>
                  <a:cubicBezTo>
                    <a:pt x="2" y="6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18" name="Freeform 1244">
              <a:extLst>
                <a:ext uri="{FF2B5EF4-FFF2-40B4-BE49-F238E27FC236}">
                  <a16:creationId xmlns="" xmlns:a16="http://schemas.microsoft.com/office/drawing/2014/main" id="{E9C3B9B2-F3A6-43EA-8239-3163CB3CD2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3" y="185"/>
              <a:ext cx="2" cy="4"/>
            </a:xfrm>
            <a:custGeom>
              <a:avLst/>
              <a:gdLst>
                <a:gd name="T0" fmla="*/ 4 w 5"/>
                <a:gd name="T1" fmla="*/ 1 h 8"/>
                <a:gd name="T2" fmla="*/ 4 w 5"/>
                <a:gd name="T3" fmla="*/ 1 h 8"/>
                <a:gd name="T4" fmla="*/ 5 w 5"/>
                <a:gd name="T5" fmla="*/ 6 h 8"/>
                <a:gd name="T6" fmla="*/ 4 w 5"/>
                <a:gd name="T7" fmla="*/ 7 h 8"/>
                <a:gd name="T8" fmla="*/ 4 w 5"/>
                <a:gd name="T9" fmla="*/ 7 h 8"/>
                <a:gd name="T10" fmla="*/ 4 w 5"/>
                <a:gd name="T11" fmla="*/ 8 h 8"/>
                <a:gd name="T12" fmla="*/ 0 w 5"/>
                <a:gd name="T13" fmla="*/ 5 h 8"/>
                <a:gd name="T14" fmla="*/ 4 w 5"/>
                <a:gd name="T15" fmla="*/ 0 h 8"/>
                <a:gd name="T16" fmla="*/ 4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4" y="1"/>
                  </a:moveTo>
                  <a:lnTo>
                    <a:pt x="4" y="1"/>
                  </a:lnTo>
                  <a:lnTo>
                    <a:pt x="5" y="6"/>
                  </a:lnTo>
                  <a:cubicBezTo>
                    <a:pt x="5" y="7"/>
                    <a:pt x="5" y="7"/>
                    <a:pt x="4" y="7"/>
                  </a:cubicBezTo>
                  <a:lnTo>
                    <a:pt x="4" y="7"/>
                  </a:lnTo>
                  <a:lnTo>
                    <a:pt x="4" y="8"/>
                  </a:lnTo>
                  <a:cubicBezTo>
                    <a:pt x="3" y="7"/>
                    <a:pt x="1" y="6"/>
                    <a:pt x="0" y="5"/>
                  </a:cubicBezTo>
                  <a:cubicBezTo>
                    <a:pt x="1" y="3"/>
                    <a:pt x="2" y="2"/>
                    <a:pt x="4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19" name="Freeform 1245">
              <a:extLst>
                <a:ext uri="{FF2B5EF4-FFF2-40B4-BE49-F238E27FC236}">
                  <a16:creationId xmlns="" xmlns:a16="http://schemas.microsoft.com/office/drawing/2014/main" id="{A72DC135-5FCB-4E7E-B100-18D491B585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5" y="189"/>
              <a:ext cx="0" cy="1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20" name="Freeform 1246">
              <a:extLst>
                <a:ext uri="{FF2B5EF4-FFF2-40B4-BE49-F238E27FC236}">
                  <a16:creationId xmlns="" xmlns:a16="http://schemas.microsoft.com/office/drawing/2014/main" id="{B7D3C41A-0BCC-4DB2-B7BB-B5EA92DAA1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" y="196"/>
              <a:ext cx="2" cy="2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1 w 4"/>
                <a:gd name="T5" fmla="*/ 4 h 4"/>
                <a:gd name="T6" fmla="*/ 0 w 4"/>
                <a:gd name="T7" fmla="*/ 2 h 4"/>
                <a:gd name="T8" fmla="*/ 0 w 4"/>
                <a:gd name="T9" fmla="*/ 0 h 4"/>
                <a:gd name="T10" fmla="*/ 4 w 4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2"/>
                  </a:lnTo>
                  <a:cubicBezTo>
                    <a:pt x="3" y="3"/>
                    <a:pt x="2" y="3"/>
                    <a:pt x="1" y="4"/>
                  </a:cubicBezTo>
                  <a:cubicBezTo>
                    <a:pt x="0" y="3"/>
                    <a:pt x="0" y="3"/>
                    <a:pt x="0" y="2"/>
                  </a:cubicBezTo>
                  <a:lnTo>
                    <a:pt x="0" y="0"/>
                  </a:lnTo>
                  <a:cubicBezTo>
                    <a:pt x="2" y="1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21" name="Freeform 1247">
              <a:extLst>
                <a:ext uri="{FF2B5EF4-FFF2-40B4-BE49-F238E27FC236}">
                  <a16:creationId xmlns="" xmlns:a16="http://schemas.microsoft.com/office/drawing/2014/main" id="{C114256B-D34B-40F4-8629-F71044899A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" y="195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22" name="Freeform 1248">
              <a:extLst>
                <a:ext uri="{FF2B5EF4-FFF2-40B4-BE49-F238E27FC236}">
                  <a16:creationId xmlns="" xmlns:a16="http://schemas.microsoft.com/office/drawing/2014/main" id="{5E972650-B94A-4080-BABC-C1B23C8502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6" y="193"/>
              <a:ext cx="2" cy="3"/>
            </a:xfrm>
            <a:custGeom>
              <a:avLst/>
              <a:gdLst>
                <a:gd name="T0" fmla="*/ 5 w 5"/>
                <a:gd name="T1" fmla="*/ 3 h 7"/>
                <a:gd name="T2" fmla="*/ 5 w 5"/>
                <a:gd name="T3" fmla="*/ 3 h 7"/>
                <a:gd name="T4" fmla="*/ 4 w 5"/>
                <a:gd name="T5" fmla="*/ 5 h 7"/>
                <a:gd name="T6" fmla="*/ 3 w 5"/>
                <a:gd name="T7" fmla="*/ 6 h 7"/>
                <a:gd name="T8" fmla="*/ 4 w 5"/>
                <a:gd name="T9" fmla="*/ 6 h 7"/>
                <a:gd name="T10" fmla="*/ 3 w 5"/>
                <a:gd name="T11" fmla="*/ 7 h 7"/>
                <a:gd name="T12" fmla="*/ 0 w 5"/>
                <a:gd name="T13" fmla="*/ 0 h 7"/>
                <a:gd name="T14" fmla="*/ 5 w 5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7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lnTo>
                    <a:pt x="3" y="6"/>
                  </a:lnTo>
                  <a:lnTo>
                    <a:pt x="4" y="6"/>
                  </a:lnTo>
                  <a:lnTo>
                    <a:pt x="3" y="7"/>
                  </a:lnTo>
                  <a:cubicBezTo>
                    <a:pt x="2" y="5"/>
                    <a:pt x="1" y="2"/>
                    <a:pt x="0" y="0"/>
                  </a:cubicBezTo>
                  <a:cubicBezTo>
                    <a:pt x="1" y="1"/>
                    <a:pt x="3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23" name="Freeform 1249">
              <a:extLst>
                <a:ext uri="{FF2B5EF4-FFF2-40B4-BE49-F238E27FC236}">
                  <a16:creationId xmlns="" xmlns:a16="http://schemas.microsoft.com/office/drawing/2014/main" id="{13930038-F0CE-4C78-85A4-603C0E203B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5" y="189"/>
              <a:ext cx="2" cy="4"/>
            </a:xfrm>
            <a:custGeom>
              <a:avLst/>
              <a:gdLst>
                <a:gd name="T0" fmla="*/ 2 w 5"/>
                <a:gd name="T1" fmla="*/ 8 h 9"/>
                <a:gd name="T2" fmla="*/ 2 w 5"/>
                <a:gd name="T3" fmla="*/ 8 h 9"/>
                <a:gd name="T4" fmla="*/ 0 w 5"/>
                <a:gd name="T5" fmla="*/ 3 h 9"/>
                <a:gd name="T6" fmla="*/ 1 w 5"/>
                <a:gd name="T7" fmla="*/ 0 h 9"/>
                <a:gd name="T8" fmla="*/ 5 w 5"/>
                <a:gd name="T9" fmla="*/ 4 h 9"/>
                <a:gd name="T10" fmla="*/ 3 w 5"/>
                <a:gd name="T11" fmla="*/ 9 h 9"/>
                <a:gd name="T12" fmla="*/ 2 w 5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9">
                  <a:moveTo>
                    <a:pt x="2" y="8"/>
                  </a:moveTo>
                  <a:lnTo>
                    <a:pt x="2" y="8"/>
                  </a:ln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3" y="1"/>
                    <a:pt x="4" y="2"/>
                    <a:pt x="5" y="4"/>
                  </a:cubicBezTo>
                  <a:cubicBezTo>
                    <a:pt x="4" y="5"/>
                    <a:pt x="4" y="7"/>
                    <a:pt x="3" y="9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24" name="Freeform 1250">
              <a:extLst>
                <a:ext uri="{FF2B5EF4-FFF2-40B4-BE49-F238E27FC236}">
                  <a16:creationId xmlns="" xmlns:a16="http://schemas.microsoft.com/office/drawing/2014/main" id="{D27C8D2C-A414-401B-83D9-BC15D39605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4" y="172"/>
              <a:ext cx="3" cy="14"/>
            </a:xfrm>
            <a:custGeom>
              <a:avLst/>
              <a:gdLst>
                <a:gd name="T0" fmla="*/ 4 w 8"/>
                <a:gd name="T1" fmla="*/ 0 h 32"/>
                <a:gd name="T2" fmla="*/ 4 w 8"/>
                <a:gd name="T3" fmla="*/ 0 h 32"/>
                <a:gd name="T4" fmla="*/ 8 w 8"/>
                <a:gd name="T5" fmla="*/ 32 h 32"/>
                <a:gd name="T6" fmla="*/ 7 w 8"/>
                <a:gd name="T7" fmla="*/ 32 h 32"/>
                <a:gd name="T8" fmla="*/ 6 w 8"/>
                <a:gd name="T9" fmla="*/ 31 h 32"/>
                <a:gd name="T10" fmla="*/ 6 w 8"/>
                <a:gd name="T11" fmla="*/ 32 h 32"/>
                <a:gd name="T12" fmla="*/ 0 w 8"/>
                <a:gd name="T13" fmla="*/ 1 h 32"/>
                <a:gd name="T14" fmla="*/ 4 w 8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2">
                  <a:moveTo>
                    <a:pt x="4" y="0"/>
                  </a:moveTo>
                  <a:lnTo>
                    <a:pt x="4" y="0"/>
                  </a:lnTo>
                  <a:lnTo>
                    <a:pt x="8" y="32"/>
                  </a:lnTo>
                  <a:cubicBezTo>
                    <a:pt x="7" y="32"/>
                    <a:pt x="7" y="32"/>
                    <a:pt x="7" y="32"/>
                  </a:cubicBezTo>
                  <a:lnTo>
                    <a:pt x="6" y="31"/>
                  </a:lnTo>
                  <a:cubicBezTo>
                    <a:pt x="6" y="32"/>
                    <a:pt x="6" y="32"/>
                    <a:pt x="6" y="32"/>
                  </a:cubicBezTo>
                  <a:lnTo>
                    <a:pt x="0" y="1"/>
                  </a:ln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25" name="Freeform 1251">
              <a:extLst>
                <a:ext uri="{FF2B5EF4-FFF2-40B4-BE49-F238E27FC236}">
                  <a16:creationId xmlns="" xmlns:a16="http://schemas.microsoft.com/office/drawing/2014/main" id="{B075CA90-2B7C-42AC-857D-0995F594BD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4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5" y="1"/>
                    <a:pt x="7" y="3"/>
                    <a:pt x="8" y="5"/>
                  </a:cubicBezTo>
                  <a:cubicBezTo>
                    <a:pt x="7" y="6"/>
                    <a:pt x="5" y="8"/>
                    <a:pt x="4" y="9"/>
                  </a:cubicBez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26" name="Freeform 1252">
              <a:extLst>
                <a:ext uri="{FF2B5EF4-FFF2-40B4-BE49-F238E27FC236}">
                  <a16:creationId xmlns="" xmlns:a16="http://schemas.microsoft.com/office/drawing/2014/main" id="{6B1AF9EA-CBBC-4110-850E-45212D27FF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5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7" y="4"/>
                    <a:pt x="8" y="6"/>
                  </a:cubicBezTo>
                  <a:cubicBezTo>
                    <a:pt x="7" y="7"/>
                    <a:pt x="5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27" name="Freeform 1253">
              <a:extLst>
                <a:ext uri="{FF2B5EF4-FFF2-40B4-BE49-F238E27FC236}">
                  <a16:creationId xmlns="" xmlns:a16="http://schemas.microsoft.com/office/drawing/2014/main" id="{174605E4-E512-4A5F-A770-CD63547E04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" y="178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3"/>
                    <a:pt x="8" y="5"/>
                  </a:cubicBezTo>
                  <a:cubicBezTo>
                    <a:pt x="7" y="7"/>
                    <a:pt x="6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28" name="Freeform 1254">
              <a:extLst>
                <a:ext uri="{FF2B5EF4-FFF2-40B4-BE49-F238E27FC236}">
                  <a16:creationId xmlns="" xmlns:a16="http://schemas.microsoft.com/office/drawing/2014/main" id="{E8B1CDD1-291C-4816-9A5D-F1138CD550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9" y="181"/>
              <a:ext cx="4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29" name="Freeform 1255">
              <a:extLst>
                <a:ext uri="{FF2B5EF4-FFF2-40B4-BE49-F238E27FC236}">
                  <a16:creationId xmlns="" xmlns:a16="http://schemas.microsoft.com/office/drawing/2014/main" id="{2B67656F-5783-4194-AE67-7A89F5B1002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1" y="183"/>
              <a:ext cx="3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7" y="2"/>
                    <a:pt x="8" y="4"/>
                  </a:cubicBezTo>
                  <a:cubicBezTo>
                    <a:pt x="7" y="5"/>
                    <a:pt x="6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30" name="Freeform 1256">
              <a:extLst>
                <a:ext uri="{FF2B5EF4-FFF2-40B4-BE49-F238E27FC236}">
                  <a16:creationId xmlns="" xmlns:a16="http://schemas.microsoft.com/office/drawing/2014/main" id="{B4D8E824-756C-4572-A0FA-2A1E8779C9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3" y="178"/>
              <a:ext cx="3" cy="5"/>
            </a:xfrm>
            <a:custGeom>
              <a:avLst/>
              <a:gdLst>
                <a:gd name="T0" fmla="*/ 3 w 7"/>
                <a:gd name="T1" fmla="*/ 11 h 11"/>
                <a:gd name="T2" fmla="*/ 3 w 7"/>
                <a:gd name="T3" fmla="*/ 11 h 11"/>
                <a:gd name="T4" fmla="*/ 0 w 7"/>
                <a:gd name="T5" fmla="*/ 6 h 11"/>
                <a:gd name="T6" fmla="*/ 4 w 7"/>
                <a:gd name="T7" fmla="*/ 0 h 11"/>
                <a:gd name="T8" fmla="*/ 7 w 7"/>
                <a:gd name="T9" fmla="*/ 5 h 11"/>
                <a:gd name="T10" fmla="*/ 3 w 7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3" y="11"/>
                  </a:moveTo>
                  <a:lnTo>
                    <a:pt x="3" y="11"/>
                  </a:lnTo>
                  <a:cubicBezTo>
                    <a:pt x="2" y="10"/>
                    <a:pt x="1" y="8"/>
                    <a:pt x="0" y="6"/>
                  </a:cubicBezTo>
                  <a:cubicBezTo>
                    <a:pt x="1" y="4"/>
                    <a:pt x="2" y="2"/>
                    <a:pt x="4" y="0"/>
                  </a:cubicBezTo>
                  <a:cubicBezTo>
                    <a:pt x="5" y="2"/>
                    <a:pt x="6" y="4"/>
                    <a:pt x="7" y="5"/>
                  </a:cubicBezTo>
                  <a:cubicBezTo>
                    <a:pt x="6" y="7"/>
                    <a:pt x="5" y="9"/>
                    <a:pt x="3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31" name="Freeform 1257">
              <a:extLst>
                <a:ext uri="{FF2B5EF4-FFF2-40B4-BE49-F238E27FC236}">
                  <a16:creationId xmlns="" xmlns:a16="http://schemas.microsoft.com/office/drawing/2014/main" id="{C0B32F9F-39FD-461A-B240-0DB3858814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5" y="181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2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3"/>
                    <a:pt x="8" y="5"/>
                  </a:cubicBezTo>
                  <a:cubicBezTo>
                    <a:pt x="6" y="6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32" name="Freeform 1258">
              <a:extLst>
                <a:ext uri="{FF2B5EF4-FFF2-40B4-BE49-F238E27FC236}">
                  <a16:creationId xmlns="" xmlns:a16="http://schemas.microsoft.com/office/drawing/2014/main" id="{CBC75C6D-677B-4BEE-AF33-D714265F83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" y="183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4 h 10"/>
                <a:gd name="T10" fmla="*/ 5 w 8"/>
                <a:gd name="T11" fmla="*/ 9 h 10"/>
                <a:gd name="T12" fmla="*/ 5 w 8"/>
                <a:gd name="T13" fmla="*/ 9 h 10"/>
                <a:gd name="T14" fmla="*/ 4 w 8"/>
                <a:gd name="T15" fmla="*/ 9 h 10"/>
                <a:gd name="T16" fmla="*/ 4 w 8"/>
                <a:gd name="T17" fmla="*/ 10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6" y="2"/>
                    <a:pt x="7" y="3"/>
                    <a:pt x="8" y="4"/>
                  </a:cubicBezTo>
                  <a:cubicBezTo>
                    <a:pt x="7" y="6"/>
                    <a:pt x="6" y="7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4" y="10"/>
                  </a:cubicBezTo>
                  <a:lnTo>
                    <a:pt x="4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33" name="Freeform 1259">
              <a:extLst>
                <a:ext uri="{FF2B5EF4-FFF2-40B4-BE49-F238E27FC236}">
                  <a16:creationId xmlns="" xmlns:a16="http://schemas.microsoft.com/office/drawing/2014/main" id="{4C1B96BD-84C7-404C-A4C9-18F4898A9D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0" y="186"/>
              <a:ext cx="3" cy="2"/>
            </a:xfrm>
            <a:custGeom>
              <a:avLst/>
              <a:gdLst>
                <a:gd name="T0" fmla="*/ 0 w 7"/>
                <a:gd name="T1" fmla="*/ 4 h 5"/>
                <a:gd name="T2" fmla="*/ 0 w 7"/>
                <a:gd name="T3" fmla="*/ 4 h 5"/>
                <a:gd name="T4" fmla="*/ 3 w 7"/>
                <a:gd name="T5" fmla="*/ 0 h 5"/>
                <a:gd name="T6" fmla="*/ 7 w 7"/>
                <a:gd name="T7" fmla="*/ 4 h 5"/>
                <a:gd name="T8" fmla="*/ 6 w 7"/>
                <a:gd name="T9" fmla="*/ 5 h 5"/>
                <a:gd name="T10" fmla="*/ 0 w 7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4"/>
                  </a:moveTo>
                  <a:lnTo>
                    <a:pt x="0" y="4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6" y="2"/>
                    <a:pt x="7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3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34" name="Freeform 1260">
              <a:extLst>
                <a:ext uri="{FF2B5EF4-FFF2-40B4-BE49-F238E27FC236}">
                  <a16:creationId xmlns="" xmlns:a16="http://schemas.microsoft.com/office/drawing/2014/main" id="{33199561-5713-4FCD-80AE-FA1F7B1833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9" y="1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35" name="Freeform 1261">
              <a:extLst>
                <a:ext uri="{FF2B5EF4-FFF2-40B4-BE49-F238E27FC236}">
                  <a16:creationId xmlns="" xmlns:a16="http://schemas.microsoft.com/office/drawing/2014/main" id="{189F4A6D-67FC-4C7F-8492-36554F7003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3" y="187"/>
              <a:ext cx="2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1 w 5"/>
                <a:gd name="T5" fmla="*/ 0 h 4"/>
                <a:gd name="T6" fmla="*/ 5 w 5"/>
                <a:gd name="T7" fmla="*/ 4 h 4"/>
                <a:gd name="T8" fmla="*/ 4 w 5"/>
                <a:gd name="T9" fmla="*/ 4 h 4"/>
                <a:gd name="T10" fmla="*/ 3 w 5"/>
                <a:gd name="T11" fmla="*/ 4 h 4"/>
                <a:gd name="T12" fmla="*/ 0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2" y="1"/>
                    <a:pt x="3" y="2"/>
                    <a:pt x="5" y="4"/>
                  </a:cubicBezTo>
                  <a:lnTo>
                    <a:pt x="4" y="4"/>
                  </a:lnTo>
                  <a:cubicBezTo>
                    <a:pt x="4" y="4"/>
                    <a:pt x="3" y="4"/>
                    <a:pt x="3" y="4"/>
                  </a:cubicBezTo>
                  <a:cubicBezTo>
                    <a:pt x="2" y="3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36" name="Rectangle 1262">
              <a:extLst>
                <a:ext uri="{FF2B5EF4-FFF2-40B4-BE49-F238E27FC236}">
                  <a16:creationId xmlns="" xmlns:a16="http://schemas.microsoft.com/office/drawing/2014/main" id="{E10D6667-F176-4721-9DA5-EC2213ADEFA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1" y="191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37" name="Freeform 1263">
              <a:extLst>
                <a:ext uri="{FF2B5EF4-FFF2-40B4-BE49-F238E27FC236}">
                  <a16:creationId xmlns="" xmlns:a16="http://schemas.microsoft.com/office/drawing/2014/main" id="{55A68F28-DBA4-4656-BC9A-264AB02A1B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0" y="192"/>
              <a:ext cx="2" cy="2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3 h 3"/>
                <a:gd name="T4" fmla="*/ 0 w 4"/>
                <a:gd name="T5" fmla="*/ 0 h 3"/>
                <a:gd name="T6" fmla="*/ 0 w 4"/>
                <a:gd name="T7" fmla="*/ 0 h 3"/>
                <a:gd name="T8" fmla="*/ 4 w 4"/>
                <a:gd name="T9" fmla="*/ 3 h 3"/>
                <a:gd name="T10" fmla="*/ 3 w 4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0"/>
                  </a:lnTo>
                  <a:cubicBezTo>
                    <a:pt x="1" y="1"/>
                    <a:pt x="2" y="2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38" name="Freeform 1264">
              <a:extLst>
                <a:ext uri="{FF2B5EF4-FFF2-40B4-BE49-F238E27FC236}">
                  <a16:creationId xmlns="" xmlns:a16="http://schemas.microsoft.com/office/drawing/2014/main" id="{170E6D2C-5276-4114-8D40-24D633B8BB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" y="184"/>
              <a:ext cx="2" cy="4"/>
            </a:xfrm>
            <a:custGeom>
              <a:avLst/>
              <a:gdLst>
                <a:gd name="T0" fmla="*/ 3 w 6"/>
                <a:gd name="T1" fmla="*/ 9 h 9"/>
                <a:gd name="T2" fmla="*/ 3 w 6"/>
                <a:gd name="T3" fmla="*/ 9 h 9"/>
                <a:gd name="T4" fmla="*/ 0 w 6"/>
                <a:gd name="T5" fmla="*/ 4 h 9"/>
                <a:gd name="T6" fmla="*/ 2 w 6"/>
                <a:gd name="T7" fmla="*/ 0 h 9"/>
                <a:gd name="T8" fmla="*/ 6 w 6"/>
                <a:gd name="T9" fmla="*/ 4 h 9"/>
                <a:gd name="T10" fmla="*/ 3 w 6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39" name="Freeform 1265">
              <a:extLst>
                <a:ext uri="{FF2B5EF4-FFF2-40B4-BE49-F238E27FC236}">
                  <a16:creationId xmlns="" xmlns:a16="http://schemas.microsoft.com/office/drawing/2014/main" id="{02505723-AA55-4562-A816-9CAD3375653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5" y="186"/>
              <a:ext cx="4" cy="4"/>
            </a:xfrm>
            <a:custGeom>
              <a:avLst/>
              <a:gdLst>
                <a:gd name="T0" fmla="*/ 4 w 7"/>
                <a:gd name="T1" fmla="*/ 8 h 8"/>
                <a:gd name="T2" fmla="*/ 4 w 7"/>
                <a:gd name="T3" fmla="*/ 8 h 8"/>
                <a:gd name="T4" fmla="*/ 0 w 7"/>
                <a:gd name="T5" fmla="*/ 4 h 8"/>
                <a:gd name="T6" fmla="*/ 3 w 7"/>
                <a:gd name="T7" fmla="*/ 0 h 8"/>
                <a:gd name="T8" fmla="*/ 7 w 7"/>
                <a:gd name="T9" fmla="*/ 4 h 8"/>
                <a:gd name="T10" fmla="*/ 4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1" y="6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1"/>
                    <a:pt x="5" y="3"/>
                    <a:pt x="7" y="4"/>
                  </a:cubicBezTo>
                  <a:cubicBezTo>
                    <a:pt x="6" y="5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40" name="Freeform 1266">
              <a:extLst>
                <a:ext uri="{FF2B5EF4-FFF2-40B4-BE49-F238E27FC236}">
                  <a16:creationId xmlns="" xmlns:a16="http://schemas.microsoft.com/office/drawing/2014/main" id="{480E07AE-C57B-4842-9A6A-F12EDEA5B0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" y="189"/>
              <a:ext cx="2" cy="3"/>
            </a:xfrm>
            <a:custGeom>
              <a:avLst/>
              <a:gdLst>
                <a:gd name="T0" fmla="*/ 4 w 6"/>
                <a:gd name="T1" fmla="*/ 8 h 8"/>
                <a:gd name="T2" fmla="*/ 4 w 6"/>
                <a:gd name="T3" fmla="*/ 8 h 8"/>
                <a:gd name="T4" fmla="*/ 0 w 6"/>
                <a:gd name="T5" fmla="*/ 4 h 8"/>
                <a:gd name="T6" fmla="*/ 2 w 6"/>
                <a:gd name="T7" fmla="*/ 0 h 8"/>
                <a:gd name="T8" fmla="*/ 6 w 6"/>
                <a:gd name="T9" fmla="*/ 3 h 8"/>
                <a:gd name="T10" fmla="*/ 6 w 6"/>
                <a:gd name="T11" fmla="*/ 4 h 8"/>
                <a:gd name="T12" fmla="*/ 3 w 6"/>
                <a:gd name="T13" fmla="*/ 5 h 8"/>
                <a:gd name="T14" fmla="*/ 2 w 6"/>
                <a:gd name="T15" fmla="*/ 5 h 8"/>
                <a:gd name="T16" fmla="*/ 4 w 6"/>
                <a:gd name="T17" fmla="*/ 7 h 8"/>
                <a:gd name="T18" fmla="*/ 4 w 6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8">
                  <a:moveTo>
                    <a:pt x="4" y="8"/>
                  </a:moveTo>
                  <a:lnTo>
                    <a:pt x="4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1"/>
                    <a:pt x="5" y="2"/>
                    <a:pt x="6" y="3"/>
                  </a:cubicBezTo>
                  <a:lnTo>
                    <a:pt x="6" y="4"/>
                  </a:lnTo>
                  <a:cubicBezTo>
                    <a:pt x="4" y="4"/>
                    <a:pt x="3" y="5"/>
                    <a:pt x="3" y="5"/>
                  </a:cubicBezTo>
                  <a:lnTo>
                    <a:pt x="2" y="5"/>
                  </a:lnTo>
                  <a:cubicBezTo>
                    <a:pt x="3" y="6"/>
                    <a:pt x="3" y="6"/>
                    <a:pt x="4" y="7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41" name="Freeform 1267">
              <a:extLst>
                <a:ext uri="{FF2B5EF4-FFF2-40B4-BE49-F238E27FC236}">
                  <a16:creationId xmlns="" xmlns:a16="http://schemas.microsoft.com/office/drawing/2014/main" id="{6F8D81C5-F1A5-42DE-8DC2-848F9E3345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9" y="193"/>
              <a:ext cx="2" cy="2"/>
            </a:xfrm>
            <a:custGeom>
              <a:avLst/>
              <a:gdLst>
                <a:gd name="T0" fmla="*/ 2 w 6"/>
                <a:gd name="T1" fmla="*/ 0 h 5"/>
                <a:gd name="T2" fmla="*/ 2 w 6"/>
                <a:gd name="T3" fmla="*/ 0 h 5"/>
                <a:gd name="T4" fmla="*/ 5 w 6"/>
                <a:gd name="T5" fmla="*/ 2 h 5"/>
                <a:gd name="T6" fmla="*/ 4 w 6"/>
                <a:gd name="T7" fmla="*/ 2 h 5"/>
                <a:gd name="T8" fmla="*/ 6 w 6"/>
                <a:gd name="T9" fmla="*/ 4 h 5"/>
                <a:gd name="T10" fmla="*/ 6 w 6"/>
                <a:gd name="T11" fmla="*/ 4 h 5"/>
                <a:gd name="T12" fmla="*/ 2 w 6"/>
                <a:gd name="T13" fmla="*/ 5 h 5"/>
                <a:gd name="T14" fmla="*/ 0 w 6"/>
                <a:gd name="T15" fmla="*/ 4 h 5"/>
                <a:gd name="T16" fmla="*/ 2 w 6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5">
                  <a:moveTo>
                    <a:pt x="2" y="0"/>
                  </a:moveTo>
                  <a:lnTo>
                    <a:pt x="2" y="0"/>
                  </a:lnTo>
                  <a:lnTo>
                    <a:pt x="5" y="2"/>
                  </a:lnTo>
                  <a:lnTo>
                    <a:pt x="4" y="2"/>
                  </a:lnTo>
                  <a:cubicBezTo>
                    <a:pt x="5" y="3"/>
                    <a:pt x="5" y="4"/>
                    <a:pt x="6" y="4"/>
                  </a:cubicBezTo>
                  <a:lnTo>
                    <a:pt x="6" y="4"/>
                  </a:lnTo>
                  <a:cubicBezTo>
                    <a:pt x="4" y="4"/>
                    <a:pt x="3" y="5"/>
                    <a:pt x="2" y="5"/>
                  </a:cubicBezTo>
                  <a:lnTo>
                    <a:pt x="0" y="4"/>
                  </a:lnTo>
                  <a:cubicBezTo>
                    <a:pt x="1" y="3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42" name="Freeform 1268">
              <a:extLst>
                <a:ext uri="{FF2B5EF4-FFF2-40B4-BE49-F238E27FC236}">
                  <a16:creationId xmlns="" xmlns:a16="http://schemas.microsoft.com/office/drawing/2014/main" id="{D540A49B-CE4D-471E-803C-DE6653EF6DD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6" y="191"/>
              <a:ext cx="3" cy="3"/>
            </a:xfrm>
            <a:custGeom>
              <a:avLst/>
              <a:gdLst>
                <a:gd name="T0" fmla="*/ 3 w 7"/>
                <a:gd name="T1" fmla="*/ 0 h 8"/>
                <a:gd name="T2" fmla="*/ 3 w 7"/>
                <a:gd name="T3" fmla="*/ 0 h 8"/>
                <a:gd name="T4" fmla="*/ 7 w 7"/>
                <a:gd name="T5" fmla="*/ 4 h 8"/>
                <a:gd name="T6" fmla="*/ 5 w 7"/>
                <a:gd name="T7" fmla="*/ 8 h 8"/>
                <a:gd name="T8" fmla="*/ 0 w 7"/>
                <a:gd name="T9" fmla="*/ 5 h 8"/>
                <a:gd name="T10" fmla="*/ 3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0"/>
                  </a:moveTo>
                  <a:lnTo>
                    <a:pt x="3" y="0"/>
                  </a:lnTo>
                  <a:cubicBezTo>
                    <a:pt x="4" y="2"/>
                    <a:pt x="6" y="3"/>
                    <a:pt x="7" y="4"/>
                  </a:cubicBezTo>
                  <a:cubicBezTo>
                    <a:pt x="7" y="6"/>
                    <a:pt x="6" y="7"/>
                    <a:pt x="5" y="8"/>
                  </a:cubicBezTo>
                  <a:cubicBezTo>
                    <a:pt x="3" y="7"/>
                    <a:pt x="2" y="6"/>
                    <a:pt x="0" y="5"/>
                  </a:cubicBezTo>
                  <a:cubicBezTo>
                    <a:pt x="1" y="4"/>
                    <a:pt x="2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43" name="Freeform 1269">
              <a:extLst>
                <a:ext uri="{FF2B5EF4-FFF2-40B4-BE49-F238E27FC236}">
                  <a16:creationId xmlns="" xmlns:a16="http://schemas.microsoft.com/office/drawing/2014/main" id="{D6EA34F8-A1D0-460E-89C7-7089808842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8" y="184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44" name="Freeform 1270">
              <a:extLst>
                <a:ext uri="{FF2B5EF4-FFF2-40B4-BE49-F238E27FC236}">
                  <a16:creationId xmlns="" xmlns:a16="http://schemas.microsoft.com/office/drawing/2014/main" id="{AEC1047F-C0B3-4308-A0E1-9E95CD9195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8" y="182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1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45" name="Freeform 1271">
              <a:extLst>
                <a:ext uri="{FF2B5EF4-FFF2-40B4-BE49-F238E27FC236}">
                  <a16:creationId xmlns="" xmlns:a16="http://schemas.microsoft.com/office/drawing/2014/main" id="{3F86E926-19B4-456E-A7E3-DAB20C9652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8" y="181"/>
              <a:ext cx="0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46" name="Freeform 1272">
              <a:extLst>
                <a:ext uri="{FF2B5EF4-FFF2-40B4-BE49-F238E27FC236}">
                  <a16:creationId xmlns="" xmlns:a16="http://schemas.microsoft.com/office/drawing/2014/main" id="{5F894E48-B845-4445-A3C3-642556247A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7" y="179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47" name="Freeform 1273">
              <a:extLst>
                <a:ext uri="{FF2B5EF4-FFF2-40B4-BE49-F238E27FC236}">
                  <a16:creationId xmlns="" xmlns:a16="http://schemas.microsoft.com/office/drawing/2014/main" id="{5F6103A3-C26F-4CBC-8304-13518E30F4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7" y="177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48" name="Freeform 1274">
              <a:extLst>
                <a:ext uri="{FF2B5EF4-FFF2-40B4-BE49-F238E27FC236}">
                  <a16:creationId xmlns="" xmlns:a16="http://schemas.microsoft.com/office/drawing/2014/main" id="{0EE6E869-E93E-4E68-ADEB-F42E455A8B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7" y="176"/>
              <a:ext cx="1" cy="0"/>
            </a:xfrm>
            <a:custGeom>
              <a:avLst/>
              <a:gdLst>
                <a:gd name="T0" fmla="*/ 3 w 4"/>
                <a:gd name="T1" fmla="*/ 0 h 2"/>
                <a:gd name="T2" fmla="*/ 3 w 4"/>
                <a:gd name="T3" fmla="*/ 0 h 2"/>
                <a:gd name="T4" fmla="*/ 4 w 4"/>
                <a:gd name="T5" fmla="*/ 1 h 2"/>
                <a:gd name="T6" fmla="*/ 0 w 4"/>
                <a:gd name="T7" fmla="*/ 2 h 2"/>
                <a:gd name="T8" fmla="*/ 0 w 4"/>
                <a:gd name="T9" fmla="*/ 0 h 2"/>
                <a:gd name="T10" fmla="*/ 3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lnTo>
                    <a:pt x="3" y="0"/>
                  </a:lnTo>
                  <a:lnTo>
                    <a:pt x="4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49" name="Freeform 1275">
              <a:extLst>
                <a:ext uri="{FF2B5EF4-FFF2-40B4-BE49-F238E27FC236}">
                  <a16:creationId xmlns="" xmlns:a16="http://schemas.microsoft.com/office/drawing/2014/main" id="{C65AE586-BD1E-4643-BF7C-4B3E1C776F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7" y="174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3 w 3"/>
                <a:gd name="T5" fmla="*/ 1 h 2"/>
                <a:gd name="T6" fmla="*/ 0 w 3"/>
                <a:gd name="T7" fmla="*/ 2 h 2"/>
                <a:gd name="T8" fmla="*/ 0 w 3"/>
                <a:gd name="T9" fmla="*/ 0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50" name="Freeform 1276">
              <a:extLst>
                <a:ext uri="{FF2B5EF4-FFF2-40B4-BE49-F238E27FC236}">
                  <a16:creationId xmlns="" xmlns:a16="http://schemas.microsoft.com/office/drawing/2014/main" id="{77F8598E-1963-4213-9013-A186B8E925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9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51" name="Freeform 1277">
              <a:extLst>
                <a:ext uri="{FF2B5EF4-FFF2-40B4-BE49-F238E27FC236}">
                  <a16:creationId xmlns="" xmlns:a16="http://schemas.microsoft.com/office/drawing/2014/main" id="{32ECEBD7-3FAB-4A8B-807A-1F689F3B97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9" y="199"/>
              <a:ext cx="1" cy="1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1 w 2"/>
                <a:gd name="T5" fmla="*/ 0 h 2"/>
                <a:gd name="T6" fmla="*/ 2 w 2"/>
                <a:gd name="T7" fmla="*/ 2 h 2"/>
                <a:gd name="T8" fmla="*/ 0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52" name="Freeform 1278">
              <a:extLst>
                <a:ext uri="{FF2B5EF4-FFF2-40B4-BE49-F238E27FC236}">
                  <a16:creationId xmlns="" xmlns:a16="http://schemas.microsoft.com/office/drawing/2014/main" id="{C766A79F-8E2E-4E99-83E2-553391B676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7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53" name="Freeform 1279">
              <a:extLst>
                <a:ext uri="{FF2B5EF4-FFF2-40B4-BE49-F238E27FC236}">
                  <a16:creationId xmlns="" xmlns:a16="http://schemas.microsoft.com/office/drawing/2014/main" id="{0F346827-E05D-4DF6-9B3C-DCA0A9E9633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7" y="200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54" name="Freeform 1280">
              <a:extLst>
                <a:ext uri="{FF2B5EF4-FFF2-40B4-BE49-F238E27FC236}">
                  <a16:creationId xmlns="" xmlns:a16="http://schemas.microsoft.com/office/drawing/2014/main" id="{85399623-01A6-4AA9-86B4-CF708E54B4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4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55" name="Freeform 1281">
              <a:extLst>
                <a:ext uri="{FF2B5EF4-FFF2-40B4-BE49-F238E27FC236}">
                  <a16:creationId xmlns="" xmlns:a16="http://schemas.microsoft.com/office/drawing/2014/main" id="{4980230B-43B1-4ED8-AE91-562FF2375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5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56" name="Freeform 1282">
              <a:extLst>
                <a:ext uri="{FF2B5EF4-FFF2-40B4-BE49-F238E27FC236}">
                  <a16:creationId xmlns="" xmlns:a16="http://schemas.microsoft.com/office/drawing/2014/main" id="{2C504515-C520-46A1-A8C4-CCF3FCF2D2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2" y="199"/>
              <a:ext cx="1" cy="0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57" name="Freeform 1283">
              <a:extLst>
                <a:ext uri="{FF2B5EF4-FFF2-40B4-BE49-F238E27FC236}">
                  <a16:creationId xmlns="" xmlns:a16="http://schemas.microsoft.com/office/drawing/2014/main" id="{253D1042-38CD-42AA-AA81-A1F9E97204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3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58" name="Freeform 1284">
              <a:extLst>
                <a:ext uri="{FF2B5EF4-FFF2-40B4-BE49-F238E27FC236}">
                  <a16:creationId xmlns="" xmlns:a16="http://schemas.microsoft.com/office/drawing/2014/main" id="{AC8DBFA0-C25C-420B-8AFA-C83F8945E4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0" y="199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59" name="Freeform 1285">
              <a:extLst>
                <a:ext uri="{FF2B5EF4-FFF2-40B4-BE49-F238E27FC236}">
                  <a16:creationId xmlns="" xmlns:a16="http://schemas.microsoft.com/office/drawing/2014/main" id="{C2953B1F-1800-49EF-A878-0EDB507F29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1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60" name="Freeform 1286">
              <a:extLst>
                <a:ext uri="{FF2B5EF4-FFF2-40B4-BE49-F238E27FC236}">
                  <a16:creationId xmlns="" xmlns:a16="http://schemas.microsoft.com/office/drawing/2014/main" id="{4D925924-9EFB-4981-AFFD-16B801178F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8" y="198"/>
              <a:ext cx="1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4 w 4"/>
                <a:gd name="T5" fmla="*/ 2 h 3"/>
                <a:gd name="T6" fmla="*/ 2 w 4"/>
                <a:gd name="T7" fmla="*/ 3 h 3"/>
                <a:gd name="T8" fmla="*/ 0 w 4"/>
                <a:gd name="T9" fmla="*/ 2 h 3"/>
                <a:gd name="T10" fmla="*/ 2 w 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61" name="Freeform 1287">
              <a:extLst>
                <a:ext uri="{FF2B5EF4-FFF2-40B4-BE49-F238E27FC236}">
                  <a16:creationId xmlns="" xmlns:a16="http://schemas.microsoft.com/office/drawing/2014/main" id="{56DDC8B0-7974-437B-82EB-3AE621CA505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62" name="Freeform 1288">
              <a:extLst>
                <a:ext uri="{FF2B5EF4-FFF2-40B4-BE49-F238E27FC236}">
                  <a16:creationId xmlns="" xmlns:a16="http://schemas.microsoft.com/office/drawing/2014/main" id="{3D48F3FB-C7BC-4612-A9D8-EB75C0231B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3" y="199"/>
              <a:ext cx="1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1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63" name="Freeform 1289">
              <a:extLst>
                <a:ext uri="{FF2B5EF4-FFF2-40B4-BE49-F238E27FC236}">
                  <a16:creationId xmlns="" xmlns:a16="http://schemas.microsoft.com/office/drawing/2014/main" id="{C86A1C7C-CFF0-463F-A872-119F3F1069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1" y="199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2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64" name="Freeform 1290">
              <a:extLst>
                <a:ext uri="{FF2B5EF4-FFF2-40B4-BE49-F238E27FC236}">
                  <a16:creationId xmlns="" xmlns:a16="http://schemas.microsoft.com/office/drawing/2014/main" id="{0D107C5A-A040-48E3-8C7B-21883B1967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0" y="200"/>
              <a:ext cx="0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65" name="Freeform 1291">
              <a:extLst>
                <a:ext uri="{FF2B5EF4-FFF2-40B4-BE49-F238E27FC236}">
                  <a16:creationId xmlns="" xmlns:a16="http://schemas.microsoft.com/office/drawing/2014/main" id="{92C121E4-527E-4B47-81CF-D4D0DD2FF5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0" y="177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66" name="Freeform 1292">
              <a:extLst>
                <a:ext uri="{FF2B5EF4-FFF2-40B4-BE49-F238E27FC236}">
                  <a16:creationId xmlns="" xmlns:a16="http://schemas.microsoft.com/office/drawing/2014/main" id="{30D88DCA-18A2-4263-A84C-6539F0D176D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" y="180"/>
              <a:ext cx="2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4 h 4"/>
                <a:gd name="T6" fmla="*/ 0 w 3"/>
                <a:gd name="T7" fmla="*/ 2 h 4"/>
                <a:gd name="T8" fmla="*/ 3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67" name="Freeform 1293">
              <a:extLst>
                <a:ext uri="{FF2B5EF4-FFF2-40B4-BE49-F238E27FC236}">
                  <a16:creationId xmlns="" xmlns:a16="http://schemas.microsoft.com/office/drawing/2014/main" id="{11AAB2D1-DBFD-4BD5-9B99-E8FB2EED57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5" y="182"/>
              <a:ext cx="1" cy="3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68" name="Freeform 1294">
              <a:extLst>
                <a:ext uri="{FF2B5EF4-FFF2-40B4-BE49-F238E27FC236}">
                  <a16:creationId xmlns="" xmlns:a16="http://schemas.microsoft.com/office/drawing/2014/main" id="{7D4DB9F0-6CE7-4C41-88C9-BD66C293F2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" y="185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69" name="Freeform 1295">
              <a:extLst>
                <a:ext uri="{FF2B5EF4-FFF2-40B4-BE49-F238E27FC236}">
                  <a16:creationId xmlns="" xmlns:a16="http://schemas.microsoft.com/office/drawing/2014/main" id="{A7D669EF-B180-46CE-B6D1-B05C54F5DE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" y="185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70" name="Freeform 1296">
              <a:extLst>
                <a:ext uri="{FF2B5EF4-FFF2-40B4-BE49-F238E27FC236}">
                  <a16:creationId xmlns="" xmlns:a16="http://schemas.microsoft.com/office/drawing/2014/main" id="{EC8DA035-40C7-4D03-BA5C-75A0DE88B5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1" y="184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4 h 4"/>
                <a:gd name="T6" fmla="*/ 0 w 3"/>
                <a:gd name="T7" fmla="*/ 2 h 4"/>
                <a:gd name="T8" fmla="*/ 2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3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71" name="Freeform 1297">
              <a:extLst>
                <a:ext uri="{FF2B5EF4-FFF2-40B4-BE49-F238E27FC236}">
                  <a16:creationId xmlns="" xmlns:a16="http://schemas.microsoft.com/office/drawing/2014/main" id="{5EA3DCE1-F52E-4D44-AD11-090851E794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0" y="182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72" name="Freeform 1298">
              <a:extLst>
                <a:ext uri="{FF2B5EF4-FFF2-40B4-BE49-F238E27FC236}">
                  <a16:creationId xmlns="" xmlns:a16="http://schemas.microsoft.com/office/drawing/2014/main" id="{B7358CFD-4166-47A6-897D-ECB0F884C4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1" y="180"/>
              <a:ext cx="1" cy="1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73" name="Freeform 1299">
              <a:extLst>
                <a:ext uri="{FF2B5EF4-FFF2-40B4-BE49-F238E27FC236}">
                  <a16:creationId xmlns="" xmlns:a16="http://schemas.microsoft.com/office/drawing/2014/main" id="{7F6D803F-04B4-431F-9BB8-7C0D99896C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" y="174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1 w 2"/>
                <a:gd name="T5" fmla="*/ 5 h 5"/>
                <a:gd name="T6" fmla="*/ 0 w 2"/>
                <a:gd name="T7" fmla="*/ 2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1" y="5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74" name="Freeform 1300">
              <a:extLst>
                <a:ext uri="{FF2B5EF4-FFF2-40B4-BE49-F238E27FC236}">
                  <a16:creationId xmlns="" xmlns:a16="http://schemas.microsoft.com/office/drawing/2014/main" id="{2918D1E3-207D-40E5-B551-441F3FCF7A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5" y="177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75" name="Freeform 1301">
              <a:extLst>
                <a:ext uri="{FF2B5EF4-FFF2-40B4-BE49-F238E27FC236}">
                  <a16:creationId xmlns="" xmlns:a16="http://schemas.microsoft.com/office/drawing/2014/main" id="{5E2F7FB1-8B84-43B1-9769-FE2E768F75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" y="180"/>
              <a:ext cx="0" cy="2"/>
            </a:xfrm>
            <a:custGeom>
              <a:avLst/>
              <a:gdLst>
                <a:gd name="T0" fmla="*/ 1 w 1"/>
                <a:gd name="T1" fmla="*/ 0 h 5"/>
                <a:gd name="T2" fmla="*/ 1 w 1"/>
                <a:gd name="T3" fmla="*/ 0 h 5"/>
                <a:gd name="T4" fmla="*/ 1 w 1"/>
                <a:gd name="T5" fmla="*/ 5 h 5"/>
                <a:gd name="T6" fmla="*/ 0 w 1"/>
                <a:gd name="T7" fmla="*/ 2 h 5"/>
                <a:gd name="T8" fmla="*/ 1 w 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3"/>
                    <a:pt x="1" y="5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76" name="Freeform 1302">
              <a:extLst>
                <a:ext uri="{FF2B5EF4-FFF2-40B4-BE49-F238E27FC236}">
                  <a16:creationId xmlns="" xmlns:a16="http://schemas.microsoft.com/office/drawing/2014/main" id="{882EA1A0-BF36-43A7-99DC-6EF8EBADC3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6" y="187"/>
              <a:ext cx="1" cy="2"/>
            </a:xfrm>
            <a:custGeom>
              <a:avLst/>
              <a:gdLst>
                <a:gd name="T0" fmla="*/ 1 w 2"/>
                <a:gd name="T1" fmla="*/ 0 h 4"/>
                <a:gd name="T2" fmla="*/ 1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1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77" name="Freeform 1303">
              <a:extLst>
                <a:ext uri="{FF2B5EF4-FFF2-40B4-BE49-F238E27FC236}">
                  <a16:creationId xmlns="" xmlns:a16="http://schemas.microsoft.com/office/drawing/2014/main" id="{A6F821B1-4757-41AF-A598-A18A07D7F2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6" y="191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78" name="Freeform 1304">
              <a:extLst>
                <a:ext uri="{FF2B5EF4-FFF2-40B4-BE49-F238E27FC236}">
                  <a16:creationId xmlns="" xmlns:a16="http://schemas.microsoft.com/office/drawing/2014/main" id="{A2AF7310-8A30-419D-B182-4EBD3C6CAA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4" y="186"/>
              <a:ext cx="0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79" name="Freeform 1305">
              <a:extLst>
                <a:ext uri="{FF2B5EF4-FFF2-40B4-BE49-F238E27FC236}">
                  <a16:creationId xmlns="" xmlns:a16="http://schemas.microsoft.com/office/drawing/2014/main" id="{39D9E9E7-1F5B-4A04-A4F2-F4CFA5AF86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" y="189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2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80" name="Freeform 1306">
              <a:extLst>
                <a:ext uri="{FF2B5EF4-FFF2-40B4-BE49-F238E27FC236}">
                  <a16:creationId xmlns="" xmlns:a16="http://schemas.microsoft.com/office/drawing/2014/main" id="{A2B4E274-36F2-475C-908B-A684CC3D705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" y="195"/>
              <a:ext cx="6" cy="2"/>
            </a:xfrm>
            <a:custGeom>
              <a:avLst/>
              <a:gdLst>
                <a:gd name="T0" fmla="*/ 0 w 12"/>
                <a:gd name="T1" fmla="*/ 2 h 4"/>
                <a:gd name="T2" fmla="*/ 0 w 12"/>
                <a:gd name="T3" fmla="*/ 2 h 4"/>
                <a:gd name="T4" fmla="*/ 8 w 12"/>
                <a:gd name="T5" fmla="*/ 0 h 4"/>
                <a:gd name="T6" fmla="*/ 12 w 12"/>
                <a:gd name="T7" fmla="*/ 2 h 4"/>
                <a:gd name="T8" fmla="*/ 5 w 12"/>
                <a:gd name="T9" fmla="*/ 4 h 4"/>
                <a:gd name="T10" fmla="*/ 0 w 12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6" y="0"/>
                    <a:pt x="8" y="0"/>
                  </a:cubicBezTo>
                  <a:cubicBezTo>
                    <a:pt x="9" y="1"/>
                    <a:pt x="11" y="2"/>
                    <a:pt x="12" y="2"/>
                  </a:cubicBezTo>
                  <a:cubicBezTo>
                    <a:pt x="9" y="3"/>
                    <a:pt x="7" y="3"/>
                    <a:pt x="5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81" name="Freeform 1307">
              <a:extLst>
                <a:ext uri="{FF2B5EF4-FFF2-40B4-BE49-F238E27FC236}">
                  <a16:creationId xmlns="" xmlns:a16="http://schemas.microsoft.com/office/drawing/2014/main" id="{66C23A8F-E784-4FA6-9F28-B58288A126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0" y="188"/>
              <a:ext cx="5" cy="3"/>
            </a:xfrm>
            <a:custGeom>
              <a:avLst/>
              <a:gdLst>
                <a:gd name="T0" fmla="*/ 12 w 12"/>
                <a:gd name="T1" fmla="*/ 6 h 7"/>
                <a:gd name="T2" fmla="*/ 12 w 12"/>
                <a:gd name="T3" fmla="*/ 6 h 7"/>
                <a:gd name="T4" fmla="*/ 8 w 12"/>
                <a:gd name="T5" fmla="*/ 5 h 7"/>
                <a:gd name="T6" fmla="*/ 8 w 12"/>
                <a:gd name="T7" fmla="*/ 5 h 7"/>
                <a:gd name="T8" fmla="*/ 9 w 12"/>
                <a:gd name="T9" fmla="*/ 7 h 7"/>
                <a:gd name="T10" fmla="*/ 5 w 12"/>
                <a:gd name="T11" fmla="*/ 7 h 7"/>
                <a:gd name="T12" fmla="*/ 0 w 12"/>
                <a:gd name="T13" fmla="*/ 0 h 7"/>
                <a:gd name="T14" fmla="*/ 12 w 12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7">
                  <a:moveTo>
                    <a:pt x="12" y="6"/>
                  </a:moveTo>
                  <a:lnTo>
                    <a:pt x="12" y="6"/>
                  </a:lnTo>
                  <a:cubicBezTo>
                    <a:pt x="10" y="5"/>
                    <a:pt x="9" y="5"/>
                    <a:pt x="8" y="5"/>
                  </a:cubicBezTo>
                  <a:lnTo>
                    <a:pt x="8" y="5"/>
                  </a:lnTo>
                  <a:cubicBezTo>
                    <a:pt x="8" y="6"/>
                    <a:pt x="8" y="7"/>
                    <a:pt x="9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5"/>
                    <a:pt x="1" y="2"/>
                    <a:pt x="0" y="0"/>
                  </a:cubicBezTo>
                  <a:cubicBezTo>
                    <a:pt x="4" y="0"/>
                    <a:pt x="9" y="3"/>
                    <a:pt x="1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82" name="Freeform 1308">
              <a:extLst>
                <a:ext uri="{FF2B5EF4-FFF2-40B4-BE49-F238E27FC236}">
                  <a16:creationId xmlns="" xmlns:a16="http://schemas.microsoft.com/office/drawing/2014/main" id="{69C3A495-3F9C-43B1-8246-9FA6B2B2DB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9" y="18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1 w 2"/>
                <a:gd name="T7" fmla="*/ 5 h 5"/>
                <a:gd name="T8" fmla="*/ 0 w 2"/>
                <a:gd name="T9" fmla="*/ 3 h 5"/>
                <a:gd name="T10" fmla="*/ 0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2"/>
                    <a:pt x="2" y="2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83" name="Freeform 1309">
              <a:extLst>
                <a:ext uri="{FF2B5EF4-FFF2-40B4-BE49-F238E27FC236}">
                  <a16:creationId xmlns="" xmlns:a16="http://schemas.microsoft.com/office/drawing/2014/main" id="{2BFEE194-1528-48F3-88F2-6DB8CB0A0E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5" y="189"/>
              <a:ext cx="2" cy="2"/>
            </a:xfrm>
            <a:custGeom>
              <a:avLst/>
              <a:gdLst>
                <a:gd name="T0" fmla="*/ 0 w 4"/>
                <a:gd name="T1" fmla="*/ 0 h 5"/>
                <a:gd name="T2" fmla="*/ 0 w 4"/>
                <a:gd name="T3" fmla="*/ 0 h 5"/>
                <a:gd name="T4" fmla="*/ 3 w 4"/>
                <a:gd name="T5" fmla="*/ 1 h 5"/>
                <a:gd name="T6" fmla="*/ 4 w 4"/>
                <a:gd name="T7" fmla="*/ 5 h 5"/>
                <a:gd name="T8" fmla="*/ 2 w 4"/>
                <a:gd name="T9" fmla="*/ 4 h 5"/>
                <a:gd name="T10" fmla="*/ 0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2" y="0"/>
                    <a:pt x="3" y="1"/>
                  </a:cubicBezTo>
                  <a:cubicBezTo>
                    <a:pt x="3" y="2"/>
                    <a:pt x="3" y="4"/>
                    <a:pt x="4" y="5"/>
                  </a:cubicBezTo>
                  <a:cubicBezTo>
                    <a:pt x="3" y="5"/>
                    <a:pt x="3" y="4"/>
                    <a:pt x="2" y="4"/>
                  </a:cubicBez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84" name="Freeform 1310">
              <a:extLst>
                <a:ext uri="{FF2B5EF4-FFF2-40B4-BE49-F238E27FC236}">
                  <a16:creationId xmlns="" xmlns:a16="http://schemas.microsoft.com/office/drawing/2014/main" id="{962B5627-2C5B-4F2C-B104-C6D8F4069C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0" y="191"/>
              <a:ext cx="5" cy="3"/>
            </a:xfrm>
            <a:custGeom>
              <a:avLst/>
              <a:gdLst>
                <a:gd name="T0" fmla="*/ 9 w 13"/>
                <a:gd name="T1" fmla="*/ 2 h 6"/>
                <a:gd name="T2" fmla="*/ 9 w 13"/>
                <a:gd name="T3" fmla="*/ 2 h 6"/>
                <a:gd name="T4" fmla="*/ 13 w 13"/>
                <a:gd name="T5" fmla="*/ 6 h 6"/>
                <a:gd name="T6" fmla="*/ 7 w 13"/>
                <a:gd name="T7" fmla="*/ 5 h 6"/>
                <a:gd name="T8" fmla="*/ 0 w 13"/>
                <a:gd name="T9" fmla="*/ 1 h 6"/>
                <a:gd name="T10" fmla="*/ 9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2" y="5"/>
                    <a:pt x="13" y="6"/>
                  </a:cubicBezTo>
                  <a:cubicBezTo>
                    <a:pt x="11" y="6"/>
                    <a:pt x="9" y="5"/>
                    <a:pt x="7" y="5"/>
                  </a:cubicBezTo>
                  <a:cubicBezTo>
                    <a:pt x="4" y="4"/>
                    <a:pt x="2" y="3"/>
                    <a:pt x="0" y="1"/>
                  </a:cubicBezTo>
                  <a:cubicBezTo>
                    <a:pt x="3" y="0"/>
                    <a:pt x="6" y="1"/>
                    <a:pt x="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85" name="Freeform 1311">
              <a:extLst>
                <a:ext uri="{FF2B5EF4-FFF2-40B4-BE49-F238E27FC236}">
                  <a16:creationId xmlns="" xmlns:a16="http://schemas.microsoft.com/office/drawing/2014/main" id="{562DAD31-4068-49E5-B4DA-6D6FBFC282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7" y="187"/>
              <a:ext cx="3" cy="7"/>
            </a:xfrm>
            <a:custGeom>
              <a:avLst/>
              <a:gdLst>
                <a:gd name="T0" fmla="*/ 6 w 7"/>
                <a:gd name="T1" fmla="*/ 7 h 16"/>
                <a:gd name="T2" fmla="*/ 6 w 7"/>
                <a:gd name="T3" fmla="*/ 7 h 16"/>
                <a:gd name="T4" fmla="*/ 6 w 7"/>
                <a:gd name="T5" fmla="*/ 8 h 16"/>
                <a:gd name="T6" fmla="*/ 7 w 7"/>
                <a:gd name="T7" fmla="*/ 16 h 16"/>
                <a:gd name="T8" fmla="*/ 3 w 7"/>
                <a:gd name="T9" fmla="*/ 11 h 16"/>
                <a:gd name="T10" fmla="*/ 0 w 7"/>
                <a:gd name="T11" fmla="*/ 0 h 16"/>
                <a:gd name="T12" fmla="*/ 6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6" y="7"/>
                  </a:moveTo>
                  <a:lnTo>
                    <a:pt x="6" y="7"/>
                  </a:lnTo>
                  <a:cubicBezTo>
                    <a:pt x="6" y="7"/>
                    <a:pt x="6" y="8"/>
                    <a:pt x="6" y="8"/>
                  </a:cubicBezTo>
                  <a:cubicBezTo>
                    <a:pt x="6" y="11"/>
                    <a:pt x="7" y="14"/>
                    <a:pt x="7" y="16"/>
                  </a:cubicBezTo>
                  <a:cubicBezTo>
                    <a:pt x="6" y="14"/>
                    <a:pt x="5" y="13"/>
                    <a:pt x="3" y="11"/>
                  </a:cubicBezTo>
                  <a:cubicBezTo>
                    <a:pt x="1" y="8"/>
                    <a:pt x="0" y="4"/>
                    <a:pt x="0" y="0"/>
                  </a:cubicBezTo>
                  <a:cubicBezTo>
                    <a:pt x="3" y="2"/>
                    <a:pt x="5" y="4"/>
                    <a:pt x="6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86" name="Freeform 1312">
              <a:extLst>
                <a:ext uri="{FF2B5EF4-FFF2-40B4-BE49-F238E27FC236}">
                  <a16:creationId xmlns="" xmlns:a16="http://schemas.microsoft.com/office/drawing/2014/main" id="{C79193EB-DC82-47CB-B467-17B759FDCD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1" y="194"/>
              <a:ext cx="7" cy="2"/>
            </a:xfrm>
            <a:custGeom>
              <a:avLst/>
              <a:gdLst>
                <a:gd name="T0" fmla="*/ 0 w 16"/>
                <a:gd name="T1" fmla="*/ 1 h 5"/>
                <a:gd name="T2" fmla="*/ 0 w 16"/>
                <a:gd name="T3" fmla="*/ 1 h 5"/>
                <a:gd name="T4" fmla="*/ 16 w 16"/>
                <a:gd name="T5" fmla="*/ 5 h 5"/>
                <a:gd name="T6" fmla="*/ 7 w 16"/>
                <a:gd name="T7" fmla="*/ 5 h 5"/>
                <a:gd name="T8" fmla="*/ 0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0" y="1"/>
                  </a:moveTo>
                  <a:lnTo>
                    <a:pt x="0" y="1"/>
                  </a:lnTo>
                  <a:cubicBezTo>
                    <a:pt x="5" y="0"/>
                    <a:pt x="12" y="1"/>
                    <a:pt x="16" y="5"/>
                  </a:cubicBezTo>
                  <a:cubicBezTo>
                    <a:pt x="13" y="5"/>
                    <a:pt x="10" y="5"/>
                    <a:pt x="7" y="5"/>
                  </a:cubicBezTo>
                  <a:cubicBezTo>
                    <a:pt x="5" y="4"/>
                    <a:pt x="2" y="3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87" name="Freeform 1313">
              <a:extLst>
                <a:ext uri="{FF2B5EF4-FFF2-40B4-BE49-F238E27FC236}">
                  <a16:creationId xmlns="" xmlns:a16="http://schemas.microsoft.com/office/drawing/2014/main" id="{FC431ACD-6AC0-4EB9-AE23-17CF01A288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4" y="191"/>
              <a:ext cx="6" cy="4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11 h 11"/>
                <a:gd name="T6" fmla="*/ 0 w 15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6" y="1"/>
                    <a:pt x="12" y="6"/>
                    <a:pt x="15" y="11"/>
                  </a:cubicBezTo>
                  <a:cubicBezTo>
                    <a:pt x="9" y="10"/>
                    <a:pt x="3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88" name="Freeform 1314">
              <a:extLst>
                <a:ext uri="{FF2B5EF4-FFF2-40B4-BE49-F238E27FC236}">
                  <a16:creationId xmlns="" xmlns:a16="http://schemas.microsoft.com/office/drawing/2014/main" id="{E571E760-E4F3-4961-A72B-A03AA4AD9C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0" y="198"/>
              <a:ext cx="2" cy="2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0 w 3"/>
                <a:gd name="T7" fmla="*/ 2 h 3"/>
                <a:gd name="T8" fmla="*/ 2 w 3"/>
                <a:gd name="T9" fmla="*/ 0 h 3"/>
                <a:gd name="T10" fmla="*/ 3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89" name="Freeform 1315">
              <a:extLst>
                <a:ext uri="{FF2B5EF4-FFF2-40B4-BE49-F238E27FC236}">
                  <a16:creationId xmlns="" xmlns:a16="http://schemas.microsoft.com/office/drawing/2014/main" id="{291364F4-0FF4-4371-A5B0-77C8E51CFB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9" y="197"/>
              <a:ext cx="24" cy="3"/>
            </a:xfrm>
            <a:custGeom>
              <a:avLst/>
              <a:gdLst>
                <a:gd name="T0" fmla="*/ 27 w 54"/>
                <a:gd name="T1" fmla="*/ 1 h 6"/>
                <a:gd name="T2" fmla="*/ 27 w 54"/>
                <a:gd name="T3" fmla="*/ 1 h 6"/>
                <a:gd name="T4" fmla="*/ 0 w 54"/>
                <a:gd name="T5" fmla="*/ 6 h 6"/>
                <a:gd name="T6" fmla="*/ 0 w 54"/>
                <a:gd name="T7" fmla="*/ 4 h 6"/>
                <a:gd name="T8" fmla="*/ 27 w 54"/>
                <a:gd name="T9" fmla="*/ 0 h 6"/>
                <a:gd name="T10" fmla="*/ 54 w 54"/>
                <a:gd name="T11" fmla="*/ 4 h 6"/>
                <a:gd name="T12" fmla="*/ 54 w 54"/>
                <a:gd name="T13" fmla="*/ 6 h 6"/>
                <a:gd name="T14" fmla="*/ 27 w 54"/>
                <a:gd name="T1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6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6"/>
                  </a:cubicBezTo>
                  <a:lnTo>
                    <a:pt x="0" y="4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4"/>
                  </a:cubicBezTo>
                  <a:lnTo>
                    <a:pt x="54" y="6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90" name="Freeform 1316">
              <a:extLst>
                <a:ext uri="{FF2B5EF4-FFF2-40B4-BE49-F238E27FC236}">
                  <a16:creationId xmlns="" xmlns:a16="http://schemas.microsoft.com/office/drawing/2014/main" id="{1A40950B-CCD7-42AF-99AF-D7739685CB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9" y="171"/>
              <a:ext cx="2" cy="16"/>
            </a:xfrm>
            <a:custGeom>
              <a:avLst/>
              <a:gdLst>
                <a:gd name="T0" fmla="*/ 4 w 4"/>
                <a:gd name="T1" fmla="*/ 31 h 35"/>
                <a:gd name="T2" fmla="*/ 4 w 4"/>
                <a:gd name="T3" fmla="*/ 31 h 35"/>
                <a:gd name="T4" fmla="*/ 2 w 4"/>
                <a:gd name="T5" fmla="*/ 35 h 35"/>
                <a:gd name="T6" fmla="*/ 0 w 4"/>
                <a:gd name="T7" fmla="*/ 0 h 35"/>
                <a:gd name="T8" fmla="*/ 2 w 4"/>
                <a:gd name="T9" fmla="*/ 1 h 35"/>
                <a:gd name="T10" fmla="*/ 1 w 4"/>
                <a:gd name="T11" fmla="*/ 3 h 35"/>
                <a:gd name="T12" fmla="*/ 2 w 4"/>
                <a:gd name="T13" fmla="*/ 6 h 35"/>
                <a:gd name="T14" fmla="*/ 1 w 4"/>
                <a:gd name="T15" fmla="*/ 9 h 35"/>
                <a:gd name="T16" fmla="*/ 3 w 4"/>
                <a:gd name="T17" fmla="*/ 12 h 35"/>
                <a:gd name="T18" fmla="*/ 1 w 4"/>
                <a:gd name="T19" fmla="*/ 14 h 35"/>
                <a:gd name="T20" fmla="*/ 3 w 4"/>
                <a:gd name="T21" fmla="*/ 17 h 35"/>
                <a:gd name="T22" fmla="*/ 2 w 4"/>
                <a:gd name="T23" fmla="*/ 19 h 35"/>
                <a:gd name="T24" fmla="*/ 3 w 4"/>
                <a:gd name="T25" fmla="*/ 22 h 35"/>
                <a:gd name="T26" fmla="*/ 2 w 4"/>
                <a:gd name="T27" fmla="*/ 24 h 35"/>
                <a:gd name="T28" fmla="*/ 3 w 4"/>
                <a:gd name="T29" fmla="*/ 26 h 35"/>
                <a:gd name="T30" fmla="*/ 2 w 4"/>
                <a:gd name="T31" fmla="*/ 28 h 35"/>
                <a:gd name="T32" fmla="*/ 4 w 4"/>
                <a:gd name="T33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4" y="31"/>
                  </a:moveTo>
                  <a:lnTo>
                    <a:pt x="4" y="31"/>
                  </a:lnTo>
                  <a:cubicBezTo>
                    <a:pt x="3" y="32"/>
                    <a:pt x="3" y="33"/>
                    <a:pt x="2" y="35"/>
                  </a:cubicBezTo>
                  <a:lnTo>
                    <a:pt x="0" y="0"/>
                  </a:ln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4"/>
                    <a:pt x="2" y="5"/>
                    <a:pt x="2" y="6"/>
                  </a:cubicBezTo>
                  <a:cubicBezTo>
                    <a:pt x="2" y="7"/>
                    <a:pt x="1" y="8"/>
                    <a:pt x="1" y="9"/>
                  </a:cubicBezTo>
                  <a:cubicBezTo>
                    <a:pt x="1" y="10"/>
                    <a:pt x="2" y="11"/>
                    <a:pt x="3" y="12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1" y="15"/>
                    <a:pt x="2" y="16"/>
                    <a:pt x="3" y="17"/>
                  </a:cubicBezTo>
                  <a:cubicBezTo>
                    <a:pt x="2" y="17"/>
                    <a:pt x="2" y="18"/>
                    <a:pt x="2" y="19"/>
                  </a:cubicBezTo>
                  <a:cubicBezTo>
                    <a:pt x="2" y="20"/>
                    <a:pt x="2" y="21"/>
                    <a:pt x="3" y="22"/>
                  </a:cubicBezTo>
                  <a:cubicBezTo>
                    <a:pt x="2" y="22"/>
                    <a:pt x="2" y="23"/>
                    <a:pt x="2" y="24"/>
                  </a:cubicBezTo>
                  <a:cubicBezTo>
                    <a:pt x="2" y="25"/>
                    <a:pt x="2" y="25"/>
                    <a:pt x="3" y="26"/>
                  </a:cubicBezTo>
                  <a:cubicBezTo>
                    <a:pt x="2" y="26"/>
                    <a:pt x="2" y="27"/>
                    <a:pt x="2" y="28"/>
                  </a:cubicBezTo>
                  <a:cubicBezTo>
                    <a:pt x="2" y="29"/>
                    <a:pt x="3" y="30"/>
                    <a:pt x="4" y="3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91" name="Freeform 1317">
              <a:extLst>
                <a:ext uri="{FF2B5EF4-FFF2-40B4-BE49-F238E27FC236}">
                  <a16:creationId xmlns="" xmlns:a16="http://schemas.microsoft.com/office/drawing/2014/main" id="{E0C516A0-CE45-4D7B-A3D2-1414F36D33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1" y="171"/>
              <a:ext cx="2" cy="16"/>
            </a:xfrm>
            <a:custGeom>
              <a:avLst/>
              <a:gdLst>
                <a:gd name="T0" fmla="*/ 2 w 4"/>
                <a:gd name="T1" fmla="*/ 1 h 35"/>
                <a:gd name="T2" fmla="*/ 2 w 4"/>
                <a:gd name="T3" fmla="*/ 1 h 35"/>
                <a:gd name="T4" fmla="*/ 4 w 4"/>
                <a:gd name="T5" fmla="*/ 0 h 35"/>
                <a:gd name="T6" fmla="*/ 2 w 4"/>
                <a:gd name="T7" fmla="*/ 35 h 35"/>
                <a:gd name="T8" fmla="*/ 0 w 4"/>
                <a:gd name="T9" fmla="*/ 31 h 35"/>
                <a:gd name="T10" fmla="*/ 2 w 4"/>
                <a:gd name="T11" fmla="*/ 28 h 35"/>
                <a:gd name="T12" fmla="*/ 1 w 4"/>
                <a:gd name="T13" fmla="*/ 26 h 35"/>
                <a:gd name="T14" fmla="*/ 2 w 4"/>
                <a:gd name="T15" fmla="*/ 24 h 35"/>
                <a:gd name="T16" fmla="*/ 1 w 4"/>
                <a:gd name="T17" fmla="*/ 22 h 35"/>
                <a:gd name="T18" fmla="*/ 3 w 4"/>
                <a:gd name="T19" fmla="*/ 19 h 35"/>
                <a:gd name="T20" fmla="*/ 2 w 4"/>
                <a:gd name="T21" fmla="*/ 17 h 35"/>
                <a:gd name="T22" fmla="*/ 3 w 4"/>
                <a:gd name="T23" fmla="*/ 14 h 35"/>
                <a:gd name="T24" fmla="*/ 2 w 4"/>
                <a:gd name="T25" fmla="*/ 12 h 35"/>
                <a:gd name="T26" fmla="*/ 3 w 4"/>
                <a:gd name="T27" fmla="*/ 9 h 35"/>
                <a:gd name="T28" fmla="*/ 2 w 4"/>
                <a:gd name="T29" fmla="*/ 6 h 35"/>
                <a:gd name="T30" fmla="*/ 3 w 4"/>
                <a:gd name="T31" fmla="*/ 3 h 35"/>
                <a:gd name="T32" fmla="*/ 2 w 4"/>
                <a:gd name="T33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3" y="1"/>
                    <a:pt x="4" y="0"/>
                  </a:cubicBezTo>
                  <a:lnTo>
                    <a:pt x="2" y="35"/>
                  </a:lnTo>
                  <a:cubicBezTo>
                    <a:pt x="2" y="33"/>
                    <a:pt x="1" y="32"/>
                    <a:pt x="0" y="31"/>
                  </a:cubicBezTo>
                  <a:cubicBezTo>
                    <a:pt x="1" y="30"/>
                    <a:pt x="2" y="29"/>
                    <a:pt x="2" y="28"/>
                  </a:cubicBezTo>
                  <a:cubicBezTo>
                    <a:pt x="2" y="27"/>
                    <a:pt x="2" y="26"/>
                    <a:pt x="1" y="26"/>
                  </a:cubicBezTo>
                  <a:cubicBezTo>
                    <a:pt x="2" y="25"/>
                    <a:pt x="2" y="25"/>
                    <a:pt x="2" y="24"/>
                  </a:cubicBezTo>
                  <a:cubicBezTo>
                    <a:pt x="2" y="23"/>
                    <a:pt x="2" y="22"/>
                    <a:pt x="1" y="22"/>
                  </a:cubicBezTo>
                  <a:cubicBezTo>
                    <a:pt x="2" y="21"/>
                    <a:pt x="3" y="20"/>
                    <a:pt x="3" y="19"/>
                  </a:cubicBezTo>
                  <a:cubicBezTo>
                    <a:pt x="3" y="18"/>
                    <a:pt x="2" y="17"/>
                    <a:pt x="2" y="17"/>
                  </a:cubicBezTo>
                  <a:cubicBezTo>
                    <a:pt x="2" y="16"/>
                    <a:pt x="3" y="15"/>
                    <a:pt x="3" y="14"/>
                  </a:cubicBezTo>
                  <a:cubicBezTo>
                    <a:pt x="3" y="13"/>
                    <a:pt x="2" y="12"/>
                    <a:pt x="2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2" y="6"/>
                  </a:cubicBezTo>
                  <a:cubicBezTo>
                    <a:pt x="3" y="5"/>
                    <a:pt x="3" y="4"/>
                    <a:pt x="3" y="3"/>
                  </a:cubicBezTo>
                  <a:cubicBezTo>
                    <a:pt x="3" y="2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92" name="Freeform 1318">
              <a:extLst>
                <a:ext uri="{FF2B5EF4-FFF2-40B4-BE49-F238E27FC236}">
                  <a16:creationId xmlns="" xmlns:a16="http://schemas.microsoft.com/office/drawing/2014/main" id="{A19F2061-4FED-4A03-89D3-754DC05855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9" y="200"/>
              <a:ext cx="24" cy="2"/>
            </a:xfrm>
            <a:custGeom>
              <a:avLst/>
              <a:gdLst>
                <a:gd name="T0" fmla="*/ 27 w 54"/>
                <a:gd name="T1" fmla="*/ 1 h 4"/>
                <a:gd name="T2" fmla="*/ 27 w 54"/>
                <a:gd name="T3" fmla="*/ 1 h 4"/>
                <a:gd name="T4" fmla="*/ 0 w 54"/>
                <a:gd name="T5" fmla="*/ 4 h 4"/>
                <a:gd name="T6" fmla="*/ 0 w 54"/>
                <a:gd name="T7" fmla="*/ 3 h 4"/>
                <a:gd name="T8" fmla="*/ 27 w 54"/>
                <a:gd name="T9" fmla="*/ 0 h 4"/>
                <a:gd name="T10" fmla="*/ 54 w 54"/>
                <a:gd name="T11" fmla="*/ 3 h 4"/>
                <a:gd name="T12" fmla="*/ 54 w 54"/>
                <a:gd name="T13" fmla="*/ 4 h 4"/>
                <a:gd name="T14" fmla="*/ 27 w 54"/>
                <a:gd name="T1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4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4"/>
                  </a:cubicBezTo>
                  <a:lnTo>
                    <a:pt x="0" y="3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3"/>
                  </a:cubicBezTo>
                  <a:lnTo>
                    <a:pt x="54" y="4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93" name="Freeform 1319">
              <a:extLst>
                <a:ext uri="{FF2B5EF4-FFF2-40B4-BE49-F238E27FC236}">
                  <a16:creationId xmlns="" xmlns:a16="http://schemas.microsoft.com/office/drawing/2014/main" id="{2503A45F-A8DA-4F46-BDC0-8434E85FE7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0" y="186"/>
              <a:ext cx="2" cy="9"/>
            </a:xfrm>
            <a:custGeom>
              <a:avLst/>
              <a:gdLst>
                <a:gd name="T0" fmla="*/ 5 w 5"/>
                <a:gd name="T1" fmla="*/ 10 h 20"/>
                <a:gd name="T2" fmla="*/ 5 w 5"/>
                <a:gd name="T3" fmla="*/ 10 h 20"/>
                <a:gd name="T4" fmla="*/ 3 w 5"/>
                <a:gd name="T5" fmla="*/ 20 h 20"/>
                <a:gd name="T6" fmla="*/ 0 w 5"/>
                <a:gd name="T7" fmla="*/ 10 h 20"/>
                <a:gd name="T8" fmla="*/ 3 w 5"/>
                <a:gd name="T9" fmla="*/ 0 h 20"/>
                <a:gd name="T10" fmla="*/ 5 w 5"/>
                <a:gd name="T11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10"/>
                  </a:moveTo>
                  <a:lnTo>
                    <a:pt x="5" y="10"/>
                  </a:lnTo>
                  <a:cubicBezTo>
                    <a:pt x="5" y="14"/>
                    <a:pt x="4" y="17"/>
                    <a:pt x="3" y="20"/>
                  </a:cubicBezTo>
                  <a:cubicBezTo>
                    <a:pt x="1" y="17"/>
                    <a:pt x="0" y="14"/>
                    <a:pt x="0" y="10"/>
                  </a:cubicBezTo>
                  <a:cubicBezTo>
                    <a:pt x="0" y="7"/>
                    <a:pt x="1" y="3"/>
                    <a:pt x="3" y="0"/>
                  </a:cubicBezTo>
                  <a:cubicBezTo>
                    <a:pt x="4" y="3"/>
                    <a:pt x="5" y="7"/>
                    <a:pt x="5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94" name="Freeform 1320">
              <a:extLst>
                <a:ext uri="{FF2B5EF4-FFF2-40B4-BE49-F238E27FC236}">
                  <a16:creationId xmlns="" xmlns:a16="http://schemas.microsoft.com/office/drawing/2014/main" id="{6C929AEC-C016-485A-94E5-D90517CD69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7" y="155"/>
              <a:ext cx="8" cy="8"/>
            </a:xfrm>
            <a:custGeom>
              <a:avLst/>
              <a:gdLst>
                <a:gd name="T0" fmla="*/ 11 w 18"/>
                <a:gd name="T1" fmla="*/ 2 h 17"/>
                <a:gd name="T2" fmla="*/ 11 w 18"/>
                <a:gd name="T3" fmla="*/ 2 h 17"/>
                <a:gd name="T4" fmla="*/ 10 w 18"/>
                <a:gd name="T5" fmla="*/ 5 h 17"/>
                <a:gd name="T6" fmla="*/ 18 w 18"/>
                <a:gd name="T7" fmla="*/ 4 h 17"/>
                <a:gd name="T8" fmla="*/ 18 w 18"/>
                <a:gd name="T9" fmla="*/ 12 h 17"/>
                <a:gd name="T10" fmla="*/ 12 w 18"/>
                <a:gd name="T11" fmla="*/ 10 h 17"/>
                <a:gd name="T12" fmla="*/ 13 w 18"/>
                <a:gd name="T13" fmla="*/ 17 h 17"/>
                <a:gd name="T14" fmla="*/ 4 w 18"/>
                <a:gd name="T15" fmla="*/ 17 h 17"/>
                <a:gd name="T16" fmla="*/ 7 w 18"/>
                <a:gd name="T17" fmla="*/ 11 h 17"/>
                <a:gd name="T18" fmla="*/ 0 w 18"/>
                <a:gd name="T19" fmla="*/ 12 h 17"/>
                <a:gd name="T20" fmla="*/ 0 w 18"/>
                <a:gd name="T21" fmla="*/ 4 h 17"/>
                <a:gd name="T22" fmla="*/ 6 w 18"/>
                <a:gd name="T23" fmla="*/ 6 h 17"/>
                <a:gd name="T24" fmla="*/ 4 w 18"/>
                <a:gd name="T25" fmla="*/ 0 h 17"/>
                <a:gd name="T26" fmla="*/ 13 w 18"/>
                <a:gd name="T27" fmla="*/ 0 h 17"/>
                <a:gd name="T28" fmla="*/ 11 w 18"/>
                <a:gd name="T2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7">
                  <a:moveTo>
                    <a:pt x="11" y="2"/>
                  </a:moveTo>
                  <a:lnTo>
                    <a:pt x="11" y="2"/>
                  </a:lnTo>
                  <a:cubicBezTo>
                    <a:pt x="11" y="3"/>
                    <a:pt x="10" y="4"/>
                    <a:pt x="10" y="5"/>
                  </a:cubicBezTo>
                  <a:cubicBezTo>
                    <a:pt x="11" y="9"/>
                    <a:pt x="17" y="4"/>
                    <a:pt x="18" y="4"/>
                  </a:cubicBezTo>
                  <a:lnTo>
                    <a:pt x="18" y="12"/>
                  </a:lnTo>
                  <a:cubicBezTo>
                    <a:pt x="16" y="11"/>
                    <a:pt x="14" y="9"/>
                    <a:pt x="12" y="10"/>
                  </a:cubicBezTo>
                  <a:cubicBezTo>
                    <a:pt x="8" y="10"/>
                    <a:pt x="12" y="16"/>
                    <a:pt x="13" y="17"/>
                  </a:cubicBezTo>
                  <a:lnTo>
                    <a:pt x="4" y="17"/>
                  </a:lnTo>
                  <a:cubicBezTo>
                    <a:pt x="5" y="16"/>
                    <a:pt x="7" y="13"/>
                    <a:pt x="7" y="11"/>
                  </a:cubicBezTo>
                  <a:cubicBezTo>
                    <a:pt x="7" y="7"/>
                    <a:pt x="1" y="12"/>
                    <a:pt x="0" y="12"/>
                  </a:cubicBezTo>
                  <a:lnTo>
                    <a:pt x="0" y="4"/>
                  </a:lnTo>
                  <a:cubicBezTo>
                    <a:pt x="1" y="5"/>
                    <a:pt x="4" y="7"/>
                    <a:pt x="6" y="6"/>
                  </a:cubicBezTo>
                  <a:cubicBezTo>
                    <a:pt x="10" y="6"/>
                    <a:pt x="5" y="1"/>
                    <a:pt x="4" y="0"/>
                  </a:cubicBezTo>
                  <a:lnTo>
                    <a:pt x="13" y="0"/>
                  </a:lnTo>
                  <a:cubicBezTo>
                    <a:pt x="12" y="1"/>
                    <a:pt x="12" y="2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95" name="Freeform 1321">
              <a:extLst>
                <a:ext uri="{FF2B5EF4-FFF2-40B4-BE49-F238E27FC236}">
                  <a16:creationId xmlns="" xmlns:a16="http://schemas.microsoft.com/office/drawing/2014/main" id="{68D0D726-B3B1-4CE3-AC84-8E1927A2C5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8" y="164"/>
              <a:ext cx="6" cy="6"/>
            </a:xfrm>
            <a:custGeom>
              <a:avLst/>
              <a:gdLst>
                <a:gd name="T0" fmla="*/ 7 w 13"/>
                <a:gd name="T1" fmla="*/ 0 h 14"/>
                <a:gd name="T2" fmla="*/ 7 w 13"/>
                <a:gd name="T3" fmla="*/ 0 h 14"/>
                <a:gd name="T4" fmla="*/ 13 w 13"/>
                <a:gd name="T5" fmla="*/ 7 h 14"/>
                <a:gd name="T6" fmla="*/ 7 w 13"/>
                <a:gd name="T7" fmla="*/ 14 h 14"/>
                <a:gd name="T8" fmla="*/ 0 w 13"/>
                <a:gd name="T9" fmla="*/ 7 h 14"/>
                <a:gd name="T10" fmla="*/ 7 w 1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4">
                  <a:moveTo>
                    <a:pt x="7" y="0"/>
                  </a:moveTo>
                  <a:lnTo>
                    <a:pt x="7" y="0"/>
                  </a:lnTo>
                  <a:cubicBezTo>
                    <a:pt x="10" y="0"/>
                    <a:pt x="13" y="3"/>
                    <a:pt x="13" y="7"/>
                  </a:cubicBezTo>
                  <a:cubicBezTo>
                    <a:pt x="13" y="11"/>
                    <a:pt x="10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96" name="Freeform 1322">
              <a:extLst>
                <a:ext uri="{FF2B5EF4-FFF2-40B4-BE49-F238E27FC236}">
                  <a16:creationId xmlns="" xmlns:a16="http://schemas.microsoft.com/office/drawing/2014/main" id="{E5AC2701-88C8-4E33-B45B-AA7201EFC3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0" y="181"/>
              <a:ext cx="2" cy="2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2 w 3"/>
                <a:gd name="T5" fmla="*/ 0 h 3"/>
                <a:gd name="T6" fmla="*/ 2 w 3"/>
                <a:gd name="T7" fmla="*/ 0 h 3"/>
                <a:gd name="T8" fmla="*/ 3 w 3"/>
                <a:gd name="T9" fmla="*/ 2 h 3"/>
                <a:gd name="T10" fmla="*/ 2 w 3"/>
                <a:gd name="T11" fmla="*/ 3 h 3"/>
                <a:gd name="T12" fmla="*/ 0 w 3"/>
                <a:gd name="T13" fmla="*/ 2 h 3"/>
                <a:gd name="T14" fmla="*/ 1 w 3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97" name="Freeform 1323">
              <a:extLst>
                <a:ext uri="{FF2B5EF4-FFF2-40B4-BE49-F238E27FC236}">
                  <a16:creationId xmlns="" xmlns:a16="http://schemas.microsoft.com/office/drawing/2014/main" id="{8961BE1E-1ED9-4ABC-926D-424CEF6779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0" y="183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  <a:gd name="T10" fmla="*/ 1 w 3"/>
                <a:gd name="T11" fmla="*/ 0 h 4"/>
                <a:gd name="T12" fmla="*/ 2 w 3"/>
                <a:gd name="T13" fmla="*/ 1 h 4"/>
                <a:gd name="T14" fmla="*/ 2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3" y="1"/>
                    <a:pt x="3" y="2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98" name="Freeform 1324">
              <a:extLst>
                <a:ext uri="{FF2B5EF4-FFF2-40B4-BE49-F238E27FC236}">
                  <a16:creationId xmlns="" xmlns:a16="http://schemas.microsoft.com/office/drawing/2014/main" id="{2B915472-2FD7-493C-8306-8FCD20B60A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0" y="179"/>
              <a:ext cx="2" cy="2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2 w 3"/>
                <a:gd name="T5" fmla="*/ 0 h 4"/>
                <a:gd name="T6" fmla="*/ 2 w 3"/>
                <a:gd name="T7" fmla="*/ 0 h 4"/>
                <a:gd name="T8" fmla="*/ 3 w 3"/>
                <a:gd name="T9" fmla="*/ 2 h 4"/>
                <a:gd name="T10" fmla="*/ 2 w 3"/>
                <a:gd name="T11" fmla="*/ 4 h 4"/>
                <a:gd name="T12" fmla="*/ 0 w 3"/>
                <a:gd name="T13" fmla="*/ 2 h 4"/>
                <a:gd name="T14" fmla="*/ 1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99" name="Freeform 1325">
              <a:extLst>
                <a:ext uri="{FF2B5EF4-FFF2-40B4-BE49-F238E27FC236}">
                  <a16:creationId xmlns="" xmlns:a16="http://schemas.microsoft.com/office/drawing/2014/main" id="{8D5F5035-80BA-4EC1-8299-77CCD9163F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0" y="177"/>
              <a:ext cx="2" cy="2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0 h 4"/>
                <a:gd name="T4" fmla="*/ 2 w 4"/>
                <a:gd name="T5" fmla="*/ 0 h 4"/>
                <a:gd name="T6" fmla="*/ 2 w 4"/>
                <a:gd name="T7" fmla="*/ 0 h 4"/>
                <a:gd name="T8" fmla="*/ 4 w 4"/>
                <a:gd name="T9" fmla="*/ 2 h 4"/>
                <a:gd name="T10" fmla="*/ 2 w 4"/>
                <a:gd name="T11" fmla="*/ 4 h 4"/>
                <a:gd name="T12" fmla="*/ 0 w 4"/>
                <a:gd name="T13" fmla="*/ 2 h 4"/>
                <a:gd name="T14" fmla="*/ 1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00" name="Freeform 1326">
              <a:extLst>
                <a:ext uri="{FF2B5EF4-FFF2-40B4-BE49-F238E27FC236}">
                  <a16:creationId xmlns="" xmlns:a16="http://schemas.microsoft.com/office/drawing/2014/main" id="{606187D3-65C0-436E-B26F-D3C0DD6366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0" y="175"/>
              <a:ext cx="2" cy="1"/>
            </a:xfrm>
            <a:custGeom>
              <a:avLst/>
              <a:gdLst>
                <a:gd name="T0" fmla="*/ 2 w 4"/>
                <a:gd name="T1" fmla="*/ 4 h 4"/>
                <a:gd name="T2" fmla="*/ 2 w 4"/>
                <a:gd name="T3" fmla="*/ 4 h 4"/>
                <a:gd name="T4" fmla="*/ 0 w 4"/>
                <a:gd name="T5" fmla="*/ 2 h 4"/>
                <a:gd name="T6" fmla="*/ 1 w 4"/>
                <a:gd name="T7" fmla="*/ 0 h 4"/>
                <a:gd name="T8" fmla="*/ 2 w 4"/>
                <a:gd name="T9" fmla="*/ 0 h 4"/>
                <a:gd name="T10" fmla="*/ 2 w 4"/>
                <a:gd name="T11" fmla="*/ 0 h 4"/>
                <a:gd name="T12" fmla="*/ 4 w 4"/>
                <a:gd name="T13" fmla="*/ 2 h 4"/>
                <a:gd name="T14" fmla="*/ 2 w 4"/>
                <a:gd name="T15" fmla="*/ 4 h 4"/>
                <a:gd name="T16" fmla="*/ 2 w 4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2" y="4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01" name="Freeform 1327">
              <a:extLst>
                <a:ext uri="{FF2B5EF4-FFF2-40B4-BE49-F238E27FC236}">
                  <a16:creationId xmlns="" xmlns:a16="http://schemas.microsoft.com/office/drawing/2014/main" id="{0E81EDC7-53DC-47C6-A001-10EBF7342F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0" y="172"/>
              <a:ext cx="2" cy="2"/>
            </a:xfrm>
            <a:custGeom>
              <a:avLst/>
              <a:gdLst>
                <a:gd name="T0" fmla="*/ 3 w 5"/>
                <a:gd name="T1" fmla="*/ 0 h 4"/>
                <a:gd name="T2" fmla="*/ 3 w 5"/>
                <a:gd name="T3" fmla="*/ 0 h 4"/>
                <a:gd name="T4" fmla="*/ 5 w 5"/>
                <a:gd name="T5" fmla="*/ 2 h 4"/>
                <a:gd name="T6" fmla="*/ 3 w 5"/>
                <a:gd name="T7" fmla="*/ 4 h 4"/>
                <a:gd name="T8" fmla="*/ 0 w 5"/>
                <a:gd name="T9" fmla="*/ 2 h 4"/>
                <a:gd name="T10" fmla="*/ 3 w 5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1"/>
                    <a:pt x="5" y="2"/>
                  </a:cubicBezTo>
                  <a:cubicBezTo>
                    <a:pt x="5" y="3"/>
                    <a:pt x="4" y="4"/>
                    <a:pt x="3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02" name="Freeform 1328">
              <a:extLst>
                <a:ext uri="{FF2B5EF4-FFF2-40B4-BE49-F238E27FC236}">
                  <a16:creationId xmlns="" xmlns:a16="http://schemas.microsoft.com/office/drawing/2014/main" id="{535C3B93-60EB-4903-AD03-F600D9D1B7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" y="181"/>
              <a:ext cx="98" cy="48"/>
            </a:xfrm>
            <a:custGeom>
              <a:avLst/>
              <a:gdLst>
                <a:gd name="T0" fmla="*/ 208 w 220"/>
                <a:gd name="T1" fmla="*/ 57 h 105"/>
                <a:gd name="T2" fmla="*/ 208 w 220"/>
                <a:gd name="T3" fmla="*/ 57 h 105"/>
                <a:gd name="T4" fmla="*/ 159 w 220"/>
                <a:gd name="T5" fmla="*/ 81 h 105"/>
                <a:gd name="T6" fmla="*/ 99 w 220"/>
                <a:gd name="T7" fmla="*/ 81 h 105"/>
                <a:gd name="T8" fmla="*/ 63 w 220"/>
                <a:gd name="T9" fmla="*/ 68 h 105"/>
                <a:gd name="T10" fmla="*/ 63 w 220"/>
                <a:gd name="T11" fmla="*/ 22 h 105"/>
                <a:gd name="T12" fmla="*/ 41 w 220"/>
                <a:gd name="T13" fmla="*/ 31 h 105"/>
                <a:gd name="T14" fmla="*/ 39 w 220"/>
                <a:gd name="T15" fmla="*/ 39 h 105"/>
                <a:gd name="T16" fmla="*/ 47 w 220"/>
                <a:gd name="T17" fmla="*/ 74 h 105"/>
                <a:gd name="T18" fmla="*/ 38 w 220"/>
                <a:gd name="T19" fmla="*/ 93 h 105"/>
                <a:gd name="T20" fmla="*/ 42 w 220"/>
                <a:gd name="T21" fmla="*/ 105 h 105"/>
                <a:gd name="T22" fmla="*/ 27 w 220"/>
                <a:gd name="T23" fmla="*/ 85 h 105"/>
                <a:gd name="T24" fmla="*/ 33 w 220"/>
                <a:gd name="T25" fmla="*/ 72 h 105"/>
                <a:gd name="T26" fmla="*/ 11 w 220"/>
                <a:gd name="T27" fmla="*/ 77 h 105"/>
                <a:gd name="T28" fmla="*/ 9 w 220"/>
                <a:gd name="T29" fmla="*/ 87 h 105"/>
                <a:gd name="T30" fmla="*/ 0 w 220"/>
                <a:gd name="T31" fmla="*/ 74 h 105"/>
                <a:gd name="T32" fmla="*/ 11 w 220"/>
                <a:gd name="T33" fmla="*/ 65 h 105"/>
                <a:gd name="T34" fmla="*/ 20 w 220"/>
                <a:gd name="T35" fmla="*/ 63 h 105"/>
                <a:gd name="T36" fmla="*/ 9 w 220"/>
                <a:gd name="T37" fmla="*/ 38 h 105"/>
                <a:gd name="T38" fmla="*/ 33 w 220"/>
                <a:gd name="T39" fmla="*/ 23 h 105"/>
                <a:gd name="T40" fmla="*/ 40 w 220"/>
                <a:gd name="T41" fmla="*/ 16 h 105"/>
                <a:gd name="T42" fmla="*/ 61 w 220"/>
                <a:gd name="T43" fmla="*/ 2 h 105"/>
                <a:gd name="T44" fmla="*/ 74 w 220"/>
                <a:gd name="T45" fmla="*/ 10 h 105"/>
                <a:gd name="T46" fmla="*/ 84 w 220"/>
                <a:gd name="T47" fmla="*/ 16 h 105"/>
                <a:gd name="T48" fmla="*/ 81 w 220"/>
                <a:gd name="T49" fmla="*/ 42 h 105"/>
                <a:gd name="T50" fmla="*/ 76 w 220"/>
                <a:gd name="T51" fmla="*/ 63 h 105"/>
                <a:gd name="T52" fmla="*/ 101 w 220"/>
                <a:gd name="T53" fmla="*/ 79 h 105"/>
                <a:gd name="T54" fmla="*/ 143 w 220"/>
                <a:gd name="T55" fmla="*/ 79 h 105"/>
                <a:gd name="T56" fmla="*/ 188 w 220"/>
                <a:gd name="T57" fmla="*/ 51 h 105"/>
                <a:gd name="T58" fmla="*/ 191 w 220"/>
                <a:gd name="T59" fmla="*/ 48 h 105"/>
                <a:gd name="T60" fmla="*/ 220 w 220"/>
                <a:gd name="T61" fmla="*/ 45 h 105"/>
                <a:gd name="T62" fmla="*/ 208 w 220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0" h="105">
                  <a:moveTo>
                    <a:pt x="208" y="57"/>
                  </a:moveTo>
                  <a:lnTo>
                    <a:pt x="208" y="57"/>
                  </a:lnTo>
                  <a:cubicBezTo>
                    <a:pt x="199" y="66"/>
                    <a:pt x="179" y="77"/>
                    <a:pt x="159" y="81"/>
                  </a:cubicBezTo>
                  <a:cubicBezTo>
                    <a:pt x="143" y="84"/>
                    <a:pt x="111" y="82"/>
                    <a:pt x="99" y="81"/>
                  </a:cubicBezTo>
                  <a:cubicBezTo>
                    <a:pt x="84" y="80"/>
                    <a:pt x="70" y="76"/>
                    <a:pt x="63" y="68"/>
                  </a:cubicBezTo>
                  <a:cubicBezTo>
                    <a:pt x="50" y="54"/>
                    <a:pt x="71" y="36"/>
                    <a:pt x="63" y="22"/>
                  </a:cubicBezTo>
                  <a:cubicBezTo>
                    <a:pt x="56" y="26"/>
                    <a:pt x="51" y="30"/>
                    <a:pt x="41" y="31"/>
                  </a:cubicBezTo>
                  <a:cubicBezTo>
                    <a:pt x="40" y="33"/>
                    <a:pt x="39" y="37"/>
                    <a:pt x="39" y="39"/>
                  </a:cubicBezTo>
                  <a:cubicBezTo>
                    <a:pt x="35" y="55"/>
                    <a:pt x="51" y="58"/>
                    <a:pt x="47" y="74"/>
                  </a:cubicBezTo>
                  <a:cubicBezTo>
                    <a:pt x="45" y="82"/>
                    <a:pt x="40" y="84"/>
                    <a:pt x="38" y="93"/>
                  </a:cubicBezTo>
                  <a:cubicBezTo>
                    <a:pt x="38" y="93"/>
                    <a:pt x="37" y="100"/>
                    <a:pt x="42" y="105"/>
                  </a:cubicBezTo>
                  <a:cubicBezTo>
                    <a:pt x="30" y="105"/>
                    <a:pt x="23" y="95"/>
                    <a:pt x="27" y="85"/>
                  </a:cubicBezTo>
                  <a:cubicBezTo>
                    <a:pt x="29" y="81"/>
                    <a:pt x="33" y="77"/>
                    <a:pt x="33" y="72"/>
                  </a:cubicBezTo>
                  <a:cubicBezTo>
                    <a:pt x="27" y="81"/>
                    <a:pt x="21" y="80"/>
                    <a:pt x="11" y="77"/>
                  </a:cubicBezTo>
                  <a:cubicBezTo>
                    <a:pt x="7" y="76"/>
                    <a:pt x="6" y="82"/>
                    <a:pt x="9" y="87"/>
                  </a:cubicBezTo>
                  <a:cubicBezTo>
                    <a:pt x="2" y="83"/>
                    <a:pt x="0" y="77"/>
                    <a:pt x="0" y="74"/>
                  </a:cubicBezTo>
                  <a:cubicBezTo>
                    <a:pt x="0" y="67"/>
                    <a:pt x="6" y="63"/>
                    <a:pt x="11" y="65"/>
                  </a:cubicBezTo>
                  <a:cubicBezTo>
                    <a:pt x="14" y="65"/>
                    <a:pt x="20" y="69"/>
                    <a:pt x="20" y="63"/>
                  </a:cubicBezTo>
                  <a:cubicBezTo>
                    <a:pt x="21" y="53"/>
                    <a:pt x="6" y="54"/>
                    <a:pt x="9" y="38"/>
                  </a:cubicBezTo>
                  <a:cubicBezTo>
                    <a:pt x="11" y="29"/>
                    <a:pt x="20" y="25"/>
                    <a:pt x="33" y="23"/>
                  </a:cubicBezTo>
                  <a:cubicBezTo>
                    <a:pt x="35" y="22"/>
                    <a:pt x="38" y="19"/>
                    <a:pt x="40" y="16"/>
                  </a:cubicBezTo>
                  <a:cubicBezTo>
                    <a:pt x="48" y="3"/>
                    <a:pt x="56" y="0"/>
                    <a:pt x="61" y="2"/>
                  </a:cubicBezTo>
                  <a:cubicBezTo>
                    <a:pt x="66" y="5"/>
                    <a:pt x="69" y="8"/>
                    <a:pt x="74" y="10"/>
                  </a:cubicBezTo>
                  <a:cubicBezTo>
                    <a:pt x="77" y="12"/>
                    <a:pt x="81" y="13"/>
                    <a:pt x="84" y="16"/>
                  </a:cubicBezTo>
                  <a:cubicBezTo>
                    <a:pt x="89" y="24"/>
                    <a:pt x="84" y="35"/>
                    <a:pt x="81" y="42"/>
                  </a:cubicBezTo>
                  <a:cubicBezTo>
                    <a:pt x="79" y="47"/>
                    <a:pt x="74" y="56"/>
                    <a:pt x="76" y="63"/>
                  </a:cubicBezTo>
                  <a:cubicBezTo>
                    <a:pt x="78" y="72"/>
                    <a:pt x="92" y="77"/>
                    <a:pt x="101" y="79"/>
                  </a:cubicBezTo>
                  <a:cubicBezTo>
                    <a:pt x="108" y="81"/>
                    <a:pt x="130" y="82"/>
                    <a:pt x="143" y="79"/>
                  </a:cubicBezTo>
                  <a:cubicBezTo>
                    <a:pt x="155" y="76"/>
                    <a:pt x="182" y="61"/>
                    <a:pt x="188" y="51"/>
                  </a:cubicBezTo>
                  <a:cubicBezTo>
                    <a:pt x="191" y="48"/>
                    <a:pt x="191" y="48"/>
                    <a:pt x="191" y="48"/>
                  </a:cubicBezTo>
                  <a:cubicBezTo>
                    <a:pt x="200" y="44"/>
                    <a:pt x="220" y="45"/>
                    <a:pt x="220" y="45"/>
                  </a:cubicBezTo>
                  <a:cubicBezTo>
                    <a:pt x="220" y="45"/>
                    <a:pt x="216" y="49"/>
                    <a:pt x="208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03" name="Freeform 1329">
              <a:extLst>
                <a:ext uri="{FF2B5EF4-FFF2-40B4-BE49-F238E27FC236}">
                  <a16:creationId xmlns="" xmlns:a16="http://schemas.microsoft.com/office/drawing/2014/main" id="{3D354138-AED0-4382-AC7B-E24AE96991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" y="203"/>
              <a:ext cx="25" cy="14"/>
            </a:xfrm>
            <a:custGeom>
              <a:avLst/>
              <a:gdLst>
                <a:gd name="T0" fmla="*/ 45 w 55"/>
                <a:gd name="T1" fmla="*/ 3 h 32"/>
                <a:gd name="T2" fmla="*/ 45 w 55"/>
                <a:gd name="T3" fmla="*/ 3 h 32"/>
                <a:gd name="T4" fmla="*/ 55 w 55"/>
                <a:gd name="T5" fmla="*/ 0 h 32"/>
                <a:gd name="T6" fmla="*/ 0 w 55"/>
                <a:gd name="T7" fmla="*/ 32 h 32"/>
                <a:gd name="T8" fmla="*/ 45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45" y="3"/>
                  </a:moveTo>
                  <a:lnTo>
                    <a:pt x="45" y="3"/>
                  </a:lnTo>
                  <a:cubicBezTo>
                    <a:pt x="48" y="1"/>
                    <a:pt x="55" y="0"/>
                    <a:pt x="55" y="0"/>
                  </a:cubicBezTo>
                  <a:cubicBezTo>
                    <a:pt x="49" y="10"/>
                    <a:pt x="21" y="28"/>
                    <a:pt x="0" y="32"/>
                  </a:cubicBezTo>
                  <a:cubicBezTo>
                    <a:pt x="11" y="29"/>
                    <a:pt x="38" y="15"/>
                    <a:pt x="4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04" name="Freeform 1330">
              <a:extLst>
                <a:ext uri="{FF2B5EF4-FFF2-40B4-BE49-F238E27FC236}">
                  <a16:creationId xmlns="" xmlns:a16="http://schemas.microsoft.com/office/drawing/2014/main" id="{81363D93-66C2-4C78-AEB6-F0FCEEA3D6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2" y="202"/>
              <a:ext cx="26" cy="15"/>
            </a:xfrm>
            <a:custGeom>
              <a:avLst/>
              <a:gdLst>
                <a:gd name="T0" fmla="*/ 59 w 59"/>
                <a:gd name="T1" fmla="*/ 0 h 33"/>
                <a:gd name="T2" fmla="*/ 59 w 59"/>
                <a:gd name="T3" fmla="*/ 0 h 33"/>
                <a:gd name="T4" fmla="*/ 0 w 59"/>
                <a:gd name="T5" fmla="*/ 33 h 33"/>
                <a:gd name="T6" fmla="*/ 50 w 59"/>
                <a:gd name="T7" fmla="*/ 1 h 33"/>
                <a:gd name="T8" fmla="*/ 59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59" y="0"/>
                  </a:moveTo>
                  <a:lnTo>
                    <a:pt x="59" y="0"/>
                  </a:lnTo>
                  <a:cubicBezTo>
                    <a:pt x="52" y="13"/>
                    <a:pt x="25" y="29"/>
                    <a:pt x="0" y="33"/>
                  </a:cubicBezTo>
                  <a:cubicBezTo>
                    <a:pt x="24" y="25"/>
                    <a:pt x="45" y="11"/>
                    <a:pt x="50" y="1"/>
                  </a:cubicBezTo>
                  <a:cubicBezTo>
                    <a:pt x="54" y="0"/>
                    <a:pt x="56" y="0"/>
                    <a:pt x="5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05" name="Freeform 1331">
              <a:extLst>
                <a:ext uri="{FF2B5EF4-FFF2-40B4-BE49-F238E27FC236}">
                  <a16:creationId xmlns="" xmlns:a16="http://schemas.microsoft.com/office/drawing/2014/main" id="{9B36A33B-9861-490E-9689-2B38006055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5" y="195"/>
              <a:ext cx="18" cy="32"/>
            </a:xfrm>
            <a:custGeom>
              <a:avLst/>
              <a:gdLst>
                <a:gd name="T0" fmla="*/ 26 w 41"/>
                <a:gd name="T1" fmla="*/ 1 h 70"/>
                <a:gd name="T2" fmla="*/ 26 w 41"/>
                <a:gd name="T3" fmla="*/ 1 h 70"/>
                <a:gd name="T4" fmla="*/ 28 w 41"/>
                <a:gd name="T5" fmla="*/ 0 h 70"/>
                <a:gd name="T6" fmla="*/ 27 w 41"/>
                <a:gd name="T7" fmla="*/ 13 h 70"/>
                <a:gd name="T8" fmla="*/ 30 w 41"/>
                <a:gd name="T9" fmla="*/ 0 h 70"/>
                <a:gd name="T10" fmla="*/ 33 w 41"/>
                <a:gd name="T11" fmla="*/ 0 h 70"/>
                <a:gd name="T12" fmla="*/ 34 w 41"/>
                <a:gd name="T13" fmla="*/ 24 h 70"/>
                <a:gd name="T14" fmla="*/ 36 w 41"/>
                <a:gd name="T15" fmla="*/ 49 h 70"/>
                <a:gd name="T16" fmla="*/ 32 w 41"/>
                <a:gd name="T17" fmla="*/ 70 h 70"/>
                <a:gd name="T18" fmla="*/ 28 w 41"/>
                <a:gd name="T19" fmla="*/ 47 h 70"/>
                <a:gd name="T20" fmla="*/ 28 w 41"/>
                <a:gd name="T21" fmla="*/ 33 h 70"/>
                <a:gd name="T22" fmla="*/ 17 w 41"/>
                <a:gd name="T23" fmla="*/ 45 h 70"/>
                <a:gd name="T24" fmla="*/ 0 w 41"/>
                <a:gd name="T25" fmla="*/ 46 h 70"/>
                <a:gd name="T26" fmla="*/ 11 w 41"/>
                <a:gd name="T27" fmla="*/ 41 h 70"/>
                <a:gd name="T28" fmla="*/ 20 w 41"/>
                <a:gd name="T29" fmla="*/ 21 h 70"/>
                <a:gd name="T30" fmla="*/ 15 w 41"/>
                <a:gd name="T31" fmla="*/ 3 h 70"/>
                <a:gd name="T32" fmla="*/ 16 w 41"/>
                <a:gd name="T33" fmla="*/ 13 h 70"/>
                <a:gd name="T34" fmla="*/ 18 w 41"/>
                <a:gd name="T35" fmla="*/ 2 h 70"/>
                <a:gd name="T36" fmla="*/ 20 w 41"/>
                <a:gd name="T37" fmla="*/ 2 h 70"/>
                <a:gd name="T38" fmla="*/ 20 w 41"/>
                <a:gd name="T39" fmla="*/ 13 h 70"/>
                <a:gd name="T40" fmla="*/ 21 w 41"/>
                <a:gd name="T41" fmla="*/ 1 h 70"/>
                <a:gd name="T42" fmla="*/ 23 w 41"/>
                <a:gd name="T43" fmla="*/ 1 h 70"/>
                <a:gd name="T44" fmla="*/ 24 w 41"/>
                <a:gd name="T45" fmla="*/ 13 h 70"/>
                <a:gd name="T46" fmla="*/ 2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26" y="1"/>
                  </a:moveTo>
                  <a:lnTo>
                    <a:pt x="26" y="1"/>
                  </a:lnTo>
                  <a:lnTo>
                    <a:pt x="28" y="0"/>
                  </a:lnTo>
                  <a:cubicBezTo>
                    <a:pt x="26" y="4"/>
                    <a:pt x="26" y="8"/>
                    <a:pt x="27" y="13"/>
                  </a:cubicBezTo>
                  <a:cubicBezTo>
                    <a:pt x="27" y="7"/>
                    <a:pt x="29" y="2"/>
                    <a:pt x="30" y="0"/>
                  </a:cubicBezTo>
                  <a:cubicBezTo>
                    <a:pt x="31" y="0"/>
                    <a:pt x="33" y="0"/>
                    <a:pt x="33" y="0"/>
                  </a:cubicBezTo>
                  <a:cubicBezTo>
                    <a:pt x="28" y="11"/>
                    <a:pt x="30" y="19"/>
                    <a:pt x="34" y="24"/>
                  </a:cubicBezTo>
                  <a:cubicBezTo>
                    <a:pt x="41" y="32"/>
                    <a:pt x="41" y="40"/>
                    <a:pt x="36" y="49"/>
                  </a:cubicBezTo>
                  <a:cubicBezTo>
                    <a:pt x="34" y="53"/>
                    <a:pt x="26" y="63"/>
                    <a:pt x="32" y="70"/>
                  </a:cubicBezTo>
                  <a:cubicBezTo>
                    <a:pt x="18" y="63"/>
                    <a:pt x="24" y="51"/>
                    <a:pt x="28" y="47"/>
                  </a:cubicBezTo>
                  <a:cubicBezTo>
                    <a:pt x="31" y="43"/>
                    <a:pt x="31" y="36"/>
                    <a:pt x="28" y="33"/>
                  </a:cubicBezTo>
                  <a:cubicBezTo>
                    <a:pt x="28" y="40"/>
                    <a:pt x="22" y="45"/>
                    <a:pt x="17" y="45"/>
                  </a:cubicBezTo>
                  <a:cubicBezTo>
                    <a:pt x="12" y="45"/>
                    <a:pt x="3" y="38"/>
                    <a:pt x="0" y="46"/>
                  </a:cubicBezTo>
                  <a:cubicBezTo>
                    <a:pt x="0" y="38"/>
                    <a:pt x="6" y="40"/>
                    <a:pt x="11" y="41"/>
                  </a:cubicBezTo>
                  <a:cubicBezTo>
                    <a:pt x="26" y="44"/>
                    <a:pt x="26" y="26"/>
                    <a:pt x="20" y="21"/>
                  </a:cubicBezTo>
                  <a:cubicBezTo>
                    <a:pt x="14" y="16"/>
                    <a:pt x="6" y="9"/>
                    <a:pt x="15" y="3"/>
                  </a:cubicBezTo>
                  <a:cubicBezTo>
                    <a:pt x="14" y="6"/>
                    <a:pt x="14" y="10"/>
                    <a:pt x="16" y="13"/>
                  </a:cubicBezTo>
                  <a:cubicBezTo>
                    <a:pt x="15" y="9"/>
                    <a:pt x="17" y="3"/>
                    <a:pt x="18" y="2"/>
                  </a:cubicBezTo>
                  <a:lnTo>
                    <a:pt x="20" y="2"/>
                  </a:lnTo>
                  <a:cubicBezTo>
                    <a:pt x="18" y="5"/>
                    <a:pt x="18" y="9"/>
                    <a:pt x="20" y="13"/>
                  </a:cubicBezTo>
                  <a:cubicBezTo>
                    <a:pt x="19" y="10"/>
                    <a:pt x="20" y="4"/>
                    <a:pt x="21" y="1"/>
                  </a:cubicBezTo>
                  <a:lnTo>
                    <a:pt x="23" y="1"/>
                  </a:lnTo>
                  <a:cubicBezTo>
                    <a:pt x="22" y="4"/>
                    <a:pt x="22" y="8"/>
                    <a:pt x="24" y="13"/>
                  </a:cubicBezTo>
                  <a:cubicBezTo>
                    <a:pt x="23" y="7"/>
                    <a:pt x="25" y="3"/>
                    <a:pt x="2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06" name="Freeform 1332">
              <a:extLst>
                <a:ext uri="{FF2B5EF4-FFF2-40B4-BE49-F238E27FC236}">
                  <a16:creationId xmlns="" xmlns:a16="http://schemas.microsoft.com/office/drawing/2014/main" id="{024C402C-654B-4496-9B74-A18CB154C7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0" y="190"/>
              <a:ext cx="9" cy="23"/>
            </a:xfrm>
            <a:custGeom>
              <a:avLst/>
              <a:gdLst>
                <a:gd name="T0" fmla="*/ 8 w 21"/>
                <a:gd name="T1" fmla="*/ 0 h 51"/>
                <a:gd name="T2" fmla="*/ 8 w 21"/>
                <a:gd name="T3" fmla="*/ 0 h 51"/>
                <a:gd name="T4" fmla="*/ 10 w 21"/>
                <a:gd name="T5" fmla="*/ 0 h 51"/>
                <a:gd name="T6" fmla="*/ 12 w 21"/>
                <a:gd name="T7" fmla="*/ 11 h 51"/>
                <a:gd name="T8" fmla="*/ 13 w 21"/>
                <a:gd name="T9" fmla="*/ 0 h 51"/>
                <a:gd name="T10" fmla="*/ 8 w 21"/>
                <a:gd name="T11" fmla="*/ 27 h 51"/>
                <a:gd name="T12" fmla="*/ 10 w 21"/>
                <a:gd name="T13" fmla="*/ 51 h 51"/>
                <a:gd name="T14" fmla="*/ 0 w 21"/>
                <a:gd name="T15" fmla="*/ 38 h 51"/>
                <a:gd name="T16" fmla="*/ 3 w 21"/>
                <a:gd name="T17" fmla="*/ 22 h 51"/>
                <a:gd name="T18" fmla="*/ 4 w 21"/>
                <a:gd name="T19" fmla="*/ 1 h 51"/>
                <a:gd name="T20" fmla="*/ 7 w 21"/>
                <a:gd name="T21" fmla="*/ 1 h 51"/>
                <a:gd name="T22" fmla="*/ 9 w 21"/>
                <a:gd name="T23" fmla="*/ 12 h 51"/>
                <a:gd name="T24" fmla="*/ 8 w 21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51">
                  <a:moveTo>
                    <a:pt x="8" y="0"/>
                  </a:moveTo>
                  <a:lnTo>
                    <a:pt x="8" y="0"/>
                  </a:lnTo>
                  <a:cubicBezTo>
                    <a:pt x="9" y="0"/>
                    <a:pt x="10" y="0"/>
                    <a:pt x="10" y="0"/>
                  </a:cubicBezTo>
                  <a:cubicBezTo>
                    <a:pt x="12" y="3"/>
                    <a:pt x="12" y="7"/>
                    <a:pt x="12" y="11"/>
                  </a:cubicBezTo>
                  <a:cubicBezTo>
                    <a:pt x="13" y="7"/>
                    <a:pt x="14" y="4"/>
                    <a:pt x="13" y="0"/>
                  </a:cubicBezTo>
                  <a:cubicBezTo>
                    <a:pt x="21" y="0"/>
                    <a:pt x="12" y="19"/>
                    <a:pt x="8" y="27"/>
                  </a:cubicBezTo>
                  <a:cubicBezTo>
                    <a:pt x="6" y="31"/>
                    <a:pt x="3" y="42"/>
                    <a:pt x="10" y="51"/>
                  </a:cubicBezTo>
                  <a:cubicBezTo>
                    <a:pt x="7" y="49"/>
                    <a:pt x="0" y="42"/>
                    <a:pt x="0" y="38"/>
                  </a:cubicBezTo>
                  <a:cubicBezTo>
                    <a:pt x="0" y="29"/>
                    <a:pt x="2" y="25"/>
                    <a:pt x="3" y="22"/>
                  </a:cubicBezTo>
                  <a:cubicBezTo>
                    <a:pt x="6" y="15"/>
                    <a:pt x="7" y="7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8" y="2"/>
                    <a:pt x="9" y="7"/>
                    <a:pt x="9" y="12"/>
                  </a:cubicBezTo>
                  <a:cubicBezTo>
                    <a:pt x="11" y="7"/>
                    <a:pt x="10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07" name="Freeform 1333">
              <a:extLst>
                <a:ext uri="{FF2B5EF4-FFF2-40B4-BE49-F238E27FC236}">
                  <a16:creationId xmlns="" xmlns:a16="http://schemas.microsoft.com/office/drawing/2014/main" id="{CC049634-F6B8-49F8-8FF9-AEAD4FC2F0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4" y="187"/>
              <a:ext cx="40" cy="30"/>
            </a:xfrm>
            <a:custGeom>
              <a:avLst/>
              <a:gdLst>
                <a:gd name="T0" fmla="*/ 66 w 90"/>
                <a:gd name="T1" fmla="*/ 1 h 65"/>
                <a:gd name="T2" fmla="*/ 66 w 90"/>
                <a:gd name="T3" fmla="*/ 1 h 65"/>
                <a:gd name="T4" fmla="*/ 75 w 90"/>
                <a:gd name="T5" fmla="*/ 1 h 65"/>
                <a:gd name="T6" fmla="*/ 69 w 90"/>
                <a:gd name="T7" fmla="*/ 48 h 65"/>
                <a:gd name="T8" fmla="*/ 89 w 90"/>
                <a:gd name="T9" fmla="*/ 65 h 65"/>
                <a:gd name="T10" fmla="*/ 67 w 90"/>
                <a:gd name="T11" fmla="*/ 41 h 65"/>
                <a:gd name="T12" fmla="*/ 72 w 90"/>
                <a:gd name="T13" fmla="*/ 4 h 65"/>
                <a:gd name="T14" fmla="*/ 40 w 90"/>
                <a:gd name="T15" fmla="*/ 14 h 65"/>
                <a:gd name="T16" fmla="*/ 11 w 90"/>
                <a:gd name="T17" fmla="*/ 31 h 65"/>
                <a:gd name="T18" fmla="*/ 21 w 90"/>
                <a:gd name="T19" fmla="*/ 42 h 65"/>
                <a:gd name="T20" fmla="*/ 14 w 90"/>
                <a:gd name="T21" fmla="*/ 57 h 65"/>
                <a:gd name="T22" fmla="*/ 0 w 90"/>
                <a:gd name="T23" fmla="*/ 60 h 65"/>
                <a:gd name="T24" fmla="*/ 19 w 90"/>
                <a:gd name="T25" fmla="*/ 52 h 65"/>
                <a:gd name="T26" fmla="*/ 13 w 90"/>
                <a:gd name="T27" fmla="*/ 38 h 65"/>
                <a:gd name="T28" fmla="*/ 8 w 90"/>
                <a:gd name="T29" fmla="*/ 27 h 65"/>
                <a:gd name="T30" fmla="*/ 42 w 90"/>
                <a:gd name="T31" fmla="*/ 10 h 65"/>
                <a:gd name="T32" fmla="*/ 66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66" y="1"/>
                  </a:moveTo>
                  <a:lnTo>
                    <a:pt x="66" y="1"/>
                  </a:lnTo>
                  <a:cubicBezTo>
                    <a:pt x="70" y="0"/>
                    <a:pt x="73" y="0"/>
                    <a:pt x="75" y="1"/>
                  </a:cubicBezTo>
                  <a:cubicBezTo>
                    <a:pt x="90" y="10"/>
                    <a:pt x="68" y="32"/>
                    <a:pt x="69" y="48"/>
                  </a:cubicBezTo>
                  <a:cubicBezTo>
                    <a:pt x="70" y="58"/>
                    <a:pt x="83" y="62"/>
                    <a:pt x="89" y="65"/>
                  </a:cubicBezTo>
                  <a:cubicBezTo>
                    <a:pt x="74" y="63"/>
                    <a:pt x="64" y="55"/>
                    <a:pt x="67" y="41"/>
                  </a:cubicBezTo>
                  <a:cubicBezTo>
                    <a:pt x="68" y="30"/>
                    <a:pt x="85" y="8"/>
                    <a:pt x="72" y="4"/>
                  </a:cubicBezTo>
                  <a:cubicBezTo>
                    <a:pt x="63" y="1"/>
                    <a:pt x="53" y="12"/>
                    <a:pt x="40" y="14"/>
                  </a:cubicBezTo>
                  <a:cubicBezTo>
                    <a:pt x="29" y="16"/>
                    <a:pt x="8" y="16"/>
                    <a:pt x="11" y="31"/>
                  </a:cubicBezTo>
                  <a:cubicBezTo>
                    <a:pt x="12" y="35"/>
                    <a:pt x="18" y="38"/>
                    <a:pt x="21" y="42"/>
                  </a:cubicBezTo>
                  <a:cubicBezTo>
                    <a:pt x="26" y="49"/>
                    <a:pt x="22" y="59"/>
                    <a:pt x="14" y="57"/>
                  </a:cubicBezTo>
                  <a:cubicBezTo>
                    <a:pt x="4" y="54"/>
                    <a:pt x="2" y="55"/>
                    <a:pt x="0" y="60"/>
                  </a:cubicBezTo>
                  <a:cubicBezTo>
                    <a:pt x="1" y="44"/>
                    <a:pt x="16" y="61"/>
                    <a:pt x="19" y="52"/>
                  </a:cubicBezTo>
                  <a:cubicBezTo>
                    <a:pt x="22" y="45"/>
                    <a:pt x="17" y="42"/>
                    <a:pt x="13" y="38"/>
                  </a:cubicBezTo>
                  <a:cubicBezTo>
                    <a:pt x="11" y="36"/>
                    <a:pt x="7" y="32"/>
                    <a:pt x="8" y="27"/>
                  </a:cubicBezTo>
                  <a:cubicBezTo>
                    <a:pt x="10" y="12"/>
                    <a:pt x="30" y="13"/>
                    <a:pt x="42" y="10"/>
                  </a:cubicBezTo>
                  <a:cubicBezTo>
                    <a:pt x="49" y="9"/>
                    <a:pt x="59" y="2"/>
                    <a:pt x="6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08" name="Freeform 1334">
              <a:extLst>
                <a:ext uri="{FF2B5EF4-FFF2-40B4-BE49-F238E27FC236}">
                  <a16:creationId xmlns="" xmlns:a16="http://schemas.microsoft.com/office/drawing/2014/main" id="{5880D0FA-955A-415F-9AA9-AFF536908B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9" y="182"/>
              <a:ext cx="16" cy="9"/>
            </a:xfrm>
            <a:custGeom>
              <a:avLst/>
              <a:gdLst>
                <a:gd name="T0" fmla="*/ 21 w 36"/>
                <a:gd name="T1" fmla="*/ 1 h 20"/>
                <a:gd name="T2" fmla="*/ 21 w 36"/>
                <a:gd name="T3" fmla="*/ 1 h 20"/>
                <a:gd name="T4" fmla="*/ 25 w 36"/>
                <a:gd name="T5" fmla="*/ 3 h 20"/>
                <a:gd name="T6" fmla="*/ 15 w 36"/>
                <a:gd name="T7" fmla="*/ 8 h 20"/>
                <a:gd name="T8" fmla="*/ 27 w 36"/>
                <a:gd name="T9" fmla="*/ 4 h 20"/>
                <a:gd name="T10" fmla="*/ 29 w 36"/>
                <a:gd name="T11" fmla="*/ 5 h 20"/>
                <a:gd name="T12" fmla="*/ 19 w 36"/>
                <a:gd name="T13" fmla="*/ 10 h 20"/>
                <a:gd name="T14" fmla="*/ 32 w 36"/>
                <a:gd name="T15" fmla="*/ 7 h 20"/>
                <a:gd name="T16" fmla="*/ 36 w 36"/>
                <a:gd name="T17" fmla="*/ 9 h 20"/>
                <a:gd name="T18" fmla="*/ 17 w 36"/>
                <a:gd name="T19" fmla="*/ 16 h 20"/>
                <a:gd name="T20" fmla="*/ 0 w 36"/>
                <a:gd name="T21" fmla="*/ 20 h 20"/>
                <a:gd name="T22" fmla="*/ 7 w 36"/>
                <a:gd name="T23" fmla="*/ 12 h 20"/>
                <a:gd name="T24" fmla="*/ 21 w 36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20">
                  <a:moveTo>
                    <a:pt x="21" y="1"/>
                  </a:moveTo>
                  <a:lnTo>
                    <a:pt x="21" y="1"/>
                  </a:lnTo>
                  <a:cubicBezTo>
                    <a:pt x="23" y="1"/>
                    <a:pt x="24" y="2"/>
                    <a:pt x="25" y="3"/>
                  </a:cubicBezTo>
                  <a:cubicBezTo>
                    <a:pt x="21" y="3"/>
                    <a:pt x="18" y="5"/>
                    <a:pt x="15" y="8"/>
                  </a:cubicBezTo>
                  <a:cubicBezTo>
                    <a:pt x="17" y="7"/>
                    <a:pt x="24" y="4"/>
                    <a:pt x="27" y="4"/>
                  </a:cubicBezTo>
                  <a:cubicBezTo>
                    <a:pt x="28" y="5"/>
                    <a:pt x="29" y="5"/>
                    <a:pt x="29" y="5"/>
                  </a:cubicBezTo>
                  <a:cubicBezTo>
                    <a:pt x="28" y="6"/>
                    <a:pt x="22" y="6"/>
                    <a:pt x="19" y="10"/>
                  </a:cubicBezTo>
                  <a:cubicBezTo>
                    <a:pt x="24" y="7"/>
                    <a:pt x="29" y="7"/>
                    <a:pt x="32" y="7"/>
                  </a:cubicBezTo>
                  <a:cubicBezTo>
                    <a:pt x="33" y="8"/>
                    <a:pt x="34" y="9"/>
                    <a:pt x="36" y="9"/>
                  </a:cubicBezTo>
                  <a:cubicBezTo>
                    <a:pt x="30" y="9"/>
                    <a:pt x="26" y="10"/>
                    <a:pt x="17" y="16"/>
                  </a:cubicBezTo>
                  <a:cubicBezTo>
                    <a:pt x="11" y="19"/>
                    <a:pt x="0" y="20"/>
                    <a:pt x="0" y="20"/>
                  </a:cubicBezTo>
                  <a:cubicBezTo>
                    <a:pt x="3" y="18"/>
                    <a:pt x="6" y="13"/>
                    <a:pt x="7" y="12"/>
                  </a:cubicBezTo>
                  <a:cubicBezTo>
                    <a:pt x="10" y="7"/>
                    <a:pt x="16" y="0"/>
                    <a:pt x="2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09" name="Freeform 1335">
              <a:extLst>
                <a:ext uri="{FF2B5EF4-FFF2-40B4-BE49-F238E27FC236}">
                  <a16:creationId xmlns="" xmlns:a16="http://schemas.microsoft.com/office/drawing/2014/main" id="{EBAF1BD5-B56C-40A3-9E3A-2599FA1FDB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7" y="208"/>
              <a:ext cx="5" cy="8"/>
            </a:xfrm>
            <a:custGeom>
              <a:avLst/>
              <a:gdLst>
                <a:gd name="T0" fmla="*/ 1 w 12"/>
                <a:gd name="T1" fmla="*/ 0 h 19"/>
                <a:gd name="T2" fmla="*/ 1 w 12"/>
                <a:gd name="T3" fmla="*/ 0 h 19"/>
                <a:gd name="T4" fmla="*/ 5 w 12"/>
                <a:gd name="T5" fmla="*/ 19 h 19"/>
                <a:gd name="T6" fmla="*/ 1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" y="0"/>
                  </a:moveTo>
                  <a:lnTo>
                    <a:pt x="1" y="0"/>
                  </a:lnTo>
                  <a:cubicBezTo>
                    <a:pt x="2" y="4"/>
                    <a:pt x="12" y="8"/>
                    <a:pt x="5" y="19"/>
                  </a:cubicBezTo>
                  <a:cubicBezTo>
                    <a:pt x="9" y="9"/>
                    <a:pt x="0" y="5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10" name="Freeform 1336">
              <a:extLst>
                <a:ext uri="{FF2B5EF4-FFF2-40B4-BE49-F238E27FC236}">
                  <a16:creationId xmlns="" xmlns:a16="http://schemas.microsoft.com/office/drawing/2014/main" id="{B7BF7262-75A6-436F-9078-D3C27702D3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3" y="186"/>
              <a:ext cx="30" cy="33"/>
            </a:xfrm>
            <a:custGeom>
              <a:avLst/>
              <a:gdLst>
                <a:gd name="T0" fmla="*/ 30 w 68"/>
                <a:gd name="T1" fmla="*/ 25 h 73"/>
                <a:gd name="T2" fmla="*/ 30 w 68"/>
                <a:gd name="T3" fmla="*/ 25 h 73"/>
                <a:gd name="T4" fmla="*/ 28 w 68"/>
                <a:gd name="T5" fmla="*/ 21 h 73"/>
                <a:gd name="T6" fmla="*/ 29 w 68"/>
                <a:gd name="T7" fmla="*/ 16 h 73"/>
                <a:gd name="T8" fmla="*/ 27 w 68"/>
                <a:gd name="T9" fmla="*/ 16 h 73"/>
                <a:gd name="T10" fmla="*/ 28 w 68"/>
                <a:gd name="T11" fmla="*/ 16 h 73"/>
                <a:gd name="T12" fmla="*/ 30 w 68"/>
                <a:gd name="T13" fmla="*/ 13 h 73"/>
                <a:gd name="T14" fmla="*/ 31 w 68"/>
                <a:gd name="T15" fmla="*/ 12 h 73"/>
                <a:gd name="T16" fmla="*/ 30 w 68"/>
                <a:gd name="T17" fmla="*/ 13 h 73"/>
                <a:gd name="T18" fmla="*/ 27 w 68"/>
                <a:gd name="T19" fmla="*/ 15 h 73"/>
                <a:gd name="T20" fmla="*/ 26 w 68"/>
                <a:gd name="T21" fmla="*/ 15 h 73"/>
                <a:gd name="T22" fmla="*/ 26 w 68"/>
                <a:gd name="T23" fmla="*/ 1 h 73"/>
                <a:gd name="T24" fmla="*/ 27 w 68"/>
                <a:gd name="T25" fmla="*/ 2 h 73"/>
                <a:gd name="T26" fmla="*/ 30 w 68"/>
                <a:gd name="T27" fmla="*/ 4 h 73"/>
                <a:gd name="T28" fmla="*/ 31 w 68"/>
                <a:gd name="T29" fmla="*/ 5 h 73"/>
                <a:gd name="T30" fmla="*/ 30 w 68"/>
                <a:gd name="T31" fmla="*/ 4 h 73"/>
                <a:gd name="T32" fmla="*/ 28 w 68"/>
                <a:gd name="T33" fmla="*/ 1 h 73"/>
                <a:gd name="T34" fmla="*/ 27 w 68"/>
                <a:gd name="T35" fmla="*/ 0 h 73"/>
                <a:gd name="T36" fmla="*/ 42 w 68"/>
                <a:gd name="T37" fmla="*/ 0 h 73"/>
                <a:gd name="T38" fmla="*/ 41 w 68"/>
                <a:gd name="T39" fmla="*/ 1 h 73"/>
                <a:gd name="T40" fmla="*/ 39 w 68"/>
                <a:gd name="T41" fmla="*/ 4 h 73"/>
                <a:gd name="T42" fmla="*/ 38 w 68"/>
                <a:gd name="T43" fmla="*/ 5 h 73"/>
                <a:gd name="T44" fmla="*/ 39 w 68"/>
                <a:gd name="T45" fmla="*/ 4 h 73"/>
                <a:gd name="T46" fmla="*/ 42 w 68"/>
                <a:gd name="T47" fmla="*/ 2 h 73"/>
                <a:gd name="T48" fmla="*/ 42 w 68"/>
                <a:gd name="T49" fmla="*/ 1 h 73"/>
                <a:gd name="T50" fmla="*/ 42 w 68"/>
                <a:gd name="T51" fmla="*/ 15 h 73"/>
                <a:gd name="T52" fmla="*/ 42 w 68"/>
                <a:gd name="T53" fmla="*/ 15 h 73"/>
                <a:gd name="T54" fmla="*/ 39 w 68"/>
                <a:gd name="T55" fmla="*/ 13 h 73"/>
                <a:gd name="T56" fmla="*/ 38 w 68"/>
                <a:gd name="T57" fmla="*/ 12 h 73"/>
                <a:gd name="T58" fmla="*/ 39 w 68"/>
                <a:gd name="T59" fmla="*/ 13 h 73"/>
                <a:gd name="T60" fmla="*/ 41 w 68"/>
                <a:gd name="T61" fmla="*/ 16 h 73"/>
                <a:gd name="T62" fmla="*/ 42 w 68"/>
                <a:gd name="T63" fmla="*/ 16 h 73"/>
                <a:gd name="T64" fmla="*/ 40 w 68"/>
                <a:gd name="T65" fmla="*/ 16 h 73"/>
                <a:gd name="T66" fmla="*/ 41 w 68"/>
                <a:gd name="T67" fmla="*/ 21 h 73"/>
                <a:gd name="T68" fmla="*/ 39 w 68"/>
                <a:gd name="T69" fmla="*/ 25 h 73"/>
                <a:gd name="T70" fmla="*/ 39 w 68"/>
                <a:gd name="T71" fmla="*/ 25 h 73"/>
                <a:gd name="T72" fmla="*/ 39 w 68"/>
                <a:gd name="T73" fmla="*/ 28 h 73"/>
                <a:gd name="T74" fmla="*/ 41 w 68"/>
                <a:gd name="T75" fmla="*/ 29 h 73"/>
                <a:gd name="T76" fmla="*/ 41 w 68"/>
                <a:gd name="T77" fmla="*/ 26 h 73"/>
                <a:gd name="T78" fmla="*/ 42 w 68"/>
                <a:gd name="T79" fmla="*/ 26 h 73"/>
                <a:gd name="T80" fmla="*/ 47 w 68"/>
                <a:gd name="T81" fmla="*/ 27 h 73"/>
                <a:gd name="T82" fmla="*/ 63 w 68"/>
                <a:gd name="T83" fmla="*/ 51 h 73"/>
                <a:gd name="T84" fmla="*/ 56 w 68"/>
                <a:gd name="T85" fmla="*/ 66 h 73"/>
                <a:gd name="T86" fmla="*/ 56 w 68"/>
                <a:gd name="T87" fmla="*/ 73 h 73"/>
                <a:gd name="T88" fmla="*/ 34 w 68"/>
                <a:gd name="T89" fmla="*/ 73 h 73"/>
                <a:gd name="T90" fmla="*/ 12 w 68"/>
                <a:gd name="T91" fmla="*/ 73 h 73"/>
                <a:gd name="T92" fmla="*/ 13 w 68"/>
                <a:gd name="T93" fmla="*/ 66 h 73"/>
                <a:gd name="T94" fmla="*/ 6 w 68"/>
                <a:gd name="T95" fmla="*/ 51 h 73"/>
                <a:gd name="T96" fmla="*/ 22 w 68"/>
                <a:gd name="T97" fmla="*/ 27 h 73"/>
                <a:gd name="T98" fmla="*/ 27 w 68"/>
                <a:gd name="T99" fmla="*/ 26 h 73"/>
                <a:gd name="T100" fmla="*/ 27 w 68"/>
                <a:gd name="T101" fmla="*/ 26 h 73"/>
                <a:gd name="T102" fmla="*/ 28 w 68"/>
                <a:gd name="T103" fmla="*/ 29 h 73"/>
                <a:gd name="T104" fmla="*/ 30 w 68"/>
                <a:gd name="T105" fmla="*/ 28 h 73"/>
                <a:gd name="T106" fmla="*/ 29 w 68"/>
                <a:gd name="T107" fmla="*/ 25 h 73"/>
                <a:gd name="T108" fmla="*/ 30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0" y="25"/>
                  </a:moveTo>
                  <a:lnTo>
                    <a:pt x="30" y="25"/>
                  </a:lnTo>
                  <a:cubicBezTo>
                    <a:pt x="29" y="24"/>
                    <a:pt x="28" y="22"/>
                    <a:pt x="28" y="21"/>
                  </a:cubicBezTo>
                  <a:cubicBezTo>
                    <a:pt x="28" y="19"/>
                    <a:pt x="28" y="17"/>
                    <a:pt x="29" y="16"/>
                  </a:cubicBezTo>
                  <a:lnTo>
                    <a:pt x="27" y="16"/>
                  </a:lnTo>
                  <a:lnTo>
                    <a:pt x="28" y="16"/>
                  </a:lnTo>
                  <a:cubicBezTo>
                    <a:pt x="29" y="15"/>
                    <a:pt x="29" y="14"/>
                    <a:pt x="30" y="13"/>
                  </a:cubicBezTo>
                  <a:cubicBezTo>
                    <a:pt x="30" y="13"/>
                    <a:pt x="31" y="12"/>
                    <a:pt x="31" y="12"/>
                  </a:cubicBezTo>
                  <a:cubicBezTo>
                    <a:pt x="31" y="12"/>
                    <a:pt x="30" y="12"/>
                    <a:pt x="30" y="13"/>
                  </a:cubicBezTo>
                  <a:cubicBezTo>
                    <a:pt x="29" y="13"/>
                    <a:pt x="28" y="14"/>
                    <a:pt x="27" y="15"/>
                  </a:cubicBezTo>
                  <a:lnTo>
                    <a:pt x="26" y="15"/>
                  </a:lnTo>
                  <a:lnTo>
                    <a:pt x="26" y="1"/>
                  </a:lnTo>
                  <a:lnTo>
                    <a:pt x="27" y="2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1" y="5"/>
                    <a:pt x="31" y="5"/>
                  </a:cubicBezTo>
                  <a:cubicBezTo>
                    <a:pt x="31" y="5"/>
                    <a:pt x="30" y="4"/>
                    <a:pt x="30" y="4"/>
                  </a:cubicBezTo>
                  <a:cubicBezTo>
                    <a:pt x="29" y="3"/>
                    <a:pt x="29" y="2"/>
                    <a:pt x="28" y="1"/>
                  </a:cubicBezTo>
                  <a:lnTo>
                    <a:pt x="27" y="0"/>
                  </a:lnTo>
                  <a:lnTo>
                    <a:pt x="42" y="0"/>
                  </a:lnTo>
                  <a:lnTo>
                    <a:pt x="41" y="1"/>
                  </a:lnTo>
                  <a:cubicBezTo>
                    <a:pt x="40" y="2"/>
                    <a:pt x="40" y="3"/>
                    <a:pt x="39" y="4"/>
                  </a:cubicBezTo>
                  <a:cubicBezTo>
                    <a:pt x="38" y="4"/>
                    <a:pt x="38" y="5"/>
                    <a:pt x="38" y="5"/>
                  </a:cubicBezTo>
                  <a:cubicBezTo>
                    <a:pt x="38" y="5"/>
                    <a:pt x="39" y="4"/>
                    <a:pt x="39" y="4"/>
                  </a:cubicBezTo>
                  <a:cubicBezTo>
                    <a:pt x="40" y="3"/>
                    <a:pt x="41" y="2"/>
                    <a:pt x="42" y="2"/>
                  </a:cubicBezTo>
                  <a:lnTo>
                    <a:pt x="42" y="1"/>
                  </a:lnTo>
                  <a:lnTo>
                    <a:pt x="42" y="15"/>
                  </a:lnTo>
                  <a:lnTo>
                    <a:pt x="42" y="15"/>
                  </a:lnTo>
                  <a:cubicBezTo>
                    <a:pt x="41" y="14"/>
                    <a:pt x="40" y="13"/>
                    <a:pt x="39" y="13"/>
                  </a:cubicBezTo>
                  <a:cubicBezTo>
                    <a:pt x="39" y="12"/>
                    <a:pt x="38" y="12"/>
                    <a:pt x="38" y="12"/>
                  </a:cubicBezTo>
                  <a:cubicBezTo>
                    <a:pt x="38" y="12"/>
                    <a:pt x="38" y="13"/>
                    <a:pt x="39" y="13"/>
                  </a:cubicBezTo>
                  <a:cubicBezTo>
                    <a:pt x="40" y="14"/>
                    <a:pt x="40" y="15"/>
                    <a:pt x="41" y="16"/>
                  </a:cubicBezTo>
                  <a:lnTo>
                    <a:pt x="42" y="16"/>
                  </a:lnTo>
                  <a:lnTo>
                    <a:pt x="40" y="16"/>
                  </a:lnTo>
                  <a:cubicBezTo>
                    <a:pt x="41" y="17"/>
                    <a:pt x="41" y="19"/>
                    <a:pt x="41" y="21"/>
                  </a:cubicBezTo>
                  <a:cubicBezTo>
                    <a:pt x="41" y="22"/>
                    <a:pt x="40" y="24"/>
                    <a:pt x="39" y="25"/>
                  </a:cubicBezTo>
                  <a:lnTo>
                    <a:pt x="39" y="25"/>
                  </a:lnTo>
                  <a:lnTo>
                    <a:pt x="39" y="28"/>
                  </a:lnTo>
                  <a:lnTo>
                    <a:pt x="41" y="29"/>
                  </a:lnTo>
                  <a:lnTo>
                    <a:pt x="41" y="26"/>
                  </a:lnTo>
                  <a:lnTo>
                    <a:pt x="42" y="26"/>
                  </a:lnTo>
                  <a:cubicBezTo>
                    <a:pt x="44" y="26"/>
                    <a:pt x="46" y="26"/>
                    <a:pt x="47" y="27"/>
                  </a:cubicBezTo>
                  <a:cubicBezTo>
                    <a:pt x="60" y="30"/>
                    <a:pt x="68" y="36"/>
                    <a:pt x="63" y="51"/>
                  </a:cubicBezTo>
                  <a:cubicBezTo>
                    <a:pt x="61" y="56"/>
                    <a:pt x="59" y="61"/>
                    <a:pt x="56" y="66"/>
                  </a:cubicBezTo>
                  <a:lnTo>
                    <a:pt x="56" y="73"/>
                  </a:lnTo>
                  <a:cubicBezTo>
                    <a:pt x="56" y="73"/>
                    <a:pt x="40" y="73"/>
                    <a:pt x="34" y="73"/>
                  </a:cubicBezTo>
                  <a:cubicBezTo>
                    <a:pt x="28" y="73"/>
                    <a:pt x="12" y="73"/>
                    <a:pt x="12" y="73"/>
                  </a:cubicBezTo>
                  <a:lnTo>
                    <a:pt x="13" y="66"/>
                  </a:lnTo>
                  <a:cubicBezTo>
                    <a:pt x="10" y="61"/>
                    <a:pt x="8" y="56"/>
                    <a:pt x="6" y="51"/>
                  </a:cubicBezTo>
                  <a:cubicBezTo>
                    <a:pt x="0" y="36"/>
                    <a:pt x="9" y="30"/>
                    <a:pt x="22" y="27"/>
                  </a:cubicBezTo>
                  <a:cubicBezTo>
                    <a:pt x="23" y="26"/>
                    <a:pt x="25" y="26"/>
                    <a:pt x="27" y="26"/>
                  </a:cubicBezTo>
                  <a:lnTo>
                    <a:pt x="27" y="26"/>
                  </a:lnTo>
                  <a:lnTo>
                    <a:pt x="28" y="29"/>
                  </a:lnTo>
                  <a:lnTo>
                    <a:pt x="30" y="28"/>
                  </a:lnTo>
                  <a:lnTo>
                    <a:pt x="29" y="25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11" name="Freeform 1337">
              <a:extLst>
                <a:ext uri="{FF2B5EF4-FFF2-40B4-BE49-F238E27FC236}">
                  <a16:creationId xmlns="" xmlns:a16="http://schemas.microsoft.com/office/drawing/2014/main" id="{A60B5F66-A7BC-4971-BE87-B85C81F1E5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" y="208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12" name="Freeform 1338">
              <a:extLst>
                <a:ext uri="{FF2B5EF4-FFF2-40B4-BE49-F238E27FC236}">
                  <a16:creationId xmlns="" xmlns:a16="http://schemas.microsoft.com/office/drawing/2014/main" id="{1353F7DA-8233-42CD-8D6E-39E6BDB7DE7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9" y="208"/>
              <a:ext cx="1" cy="2"/>
            </a:xfrm>
            <a:custGeom>
              <a:avLst/>
              <a:gdLst>
                <a:gd name="T0" fmla="*/ 2 w 2"/>
                <a:gd name="T1" fmla="*/ 2 h 5"/>
                <a:gd name="T2" fmla="*/ 2 w 2"/>
                <a:gd name="T3" fmla="*/ 2 h 5"/>
                <a:gd name="T4" fmla="*/ 1 w 2"/>
                <a:gd name="T5" fmla="*/ 5 h 5"/>
                <a:gd name="T6" fmla="*/ 0 w 2"/>
                <a:gd name="T7" fmla="*/ 3 h 5"/>
                <a:gd name="T8" fmla="*/ 2 w 2"/>
                <a:gd name="T9" fmla="*/ 0 h 5"/>
                <a:gd name="T10" fmla="*/ 2 w 2"/>
                <a:gd name="T11" fmla="*/ 1 h 5"/>
                <a:gd name="T12" fmla="*/ 2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2" y="2"/>
                  </a:lnTo>
                  <a:cubicBezTo>
                    <a:pt x="2" y="3"/>
                    <a:pt x="1" y="4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lnTo>
                    <a:pt x="2" y="1"/>
                  </a:ln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13" name="Freeform 1339">
              <a:extLst>
                <a:ext uri="{FF2B5EF4-FFF2-40B4-BE49-F238E27FC236}">
                  <a16:creationId xmlns="" xmlns:a16="http://schemas.microsoft.com/office/drawing/2014/main" id="{AA4742E7-41F6-40A2-98BA-C25249BA46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9" y="205"/>
              <a:ext cx="2" cy="2"/>
            </a:xfrm>
            <a:custGeom>
              <a:avLst/>
              <a:gdLst>
                <a:gd name="T0" fmla="*/ 3 w 3"/>
                <a:gd name="T1" fmla="*/ 6 h 6"/>
                <a:gd name="T2" fmla="*/ 3 w 3"/>
                <a:gd name="T3" fmla="*/ 6 h 6"/>
                <a:gd name="T4" fmla="*/ 2 w 3"/>
                <a:gd name="T5" fmla="*/ 6 h 6"/>
                <a:gd name="T6" fmla="*/ 0 w 3"/>
                <a:gd name="T7" fmla="*/ 3 h 6"/>
                <a:gd name="T8" fmla="*/ 3 w 3"/>
                <a:gd name="T9" fmla="*/ 0 h 6"/>
                <a:gd name="T10" fmla="*/ 3 w 3"/>
                <a:gd name="T11" fmla="*/ 2 h 6"/>
                <a:gd name="T12" fmla="*/ 3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lnTo>
                    <a:pt x="3" y="6"/>
                  </a:ln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lnTo>
                    <a:pt x="3" y="2"/>
                  </a:lnTo>
                  <a:cubicBezTo>
                    <a:pt x="3" y="3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14" name="Freeform 1340">
              <a:extLst>
                <a:ext uri="{FF2B5EF4-FFF2-40B4-BE49-F238E27FC236}">
                  <a16:creationId xmlns="" xmlns:a16="http://schemas.microsoft.com/office/drawing/2014/main" id="{0F27FD65-D2E2-42BF-A7F9-06941FB717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1 h 2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15" name="Freeform 1341">
              <a:extLst>
                <a:ext uri="{FF2B5EF4-FFF2-40B4-BE49-F238E27FC236}">
                  <a16:creationId xmlns="" xmlns:a16="http://schemas.microsoft.com/office/drawing/2014/main" id="{99DDD674-A16E-42BB-847C-92E9A690DF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9" y="201"/>
              <a:ext cx="2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3 w 3"/>
                <a:gd name="T5" fmla="*/ 6 h 6"/>
                <a:gd name="T6" fmla="*/ 0 w 3"/>
                <a:gd name="T7" fmla="*/ 2 h 6"/>
                <a:gd name="T8" fmla="*/ 1 w 3"/>
                <a:gd name="T9" fmla="*/ 0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lnTo>
                    <a:pt x="3" y="6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2"/>
                    <a:pt x="3" y="3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16" name="Freeform 1342">
              <a:extLst>
                <a:ext uri="{FF2B5EF4-FFF2-40B4-BE49-F238E27FC236}">
                  <a16:creationId xmlns="" xmlns:a16="http://schemas.microsoft.com/office/drawing/2014/main" id="{D2DB6889-31FB-4C84-802C-955235A7E3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3 w 4"/>
                <a:gd name="T11" fmla="*/ 3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3" y="4"/>
                  </a:ln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1" y="1"/>
                    <a:pt x="2" y="2"/>
                    <a:pt x="3" y="3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17" name="Rectangle 1343">
              <a:extLst>
                <a:ext uri="{FF2B5EF4-FFF2-40B4-BE49-F238E27FC236}">
                  <a16:creationId xmlns="" xmlns:a16="http://schemas.microsoft.com/office/drawing/2014/main" id="{E838B310-AB62-48ED-BE8C-64FC40D590B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98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18" name="Freeform 1344">
              <a:extLst>
                <a:ext uri="{FF2B5EF4-FFF2-40B4-BE49-F238E27FC236}">
                  <a16:creationId xmlns="" xmlns:a16="http://schemas.microsoft.com/office/drawing/2014/main" id="{5A86E633-4AB2-49A0-980D-7F93A72588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5" y="199"/>
              <a:ext cx="3" cy="3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2 w 5"/>
                <a:gd name="T11" fmla="*/ 0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5" y="2"/>
                    <a:pt x="5" y="3"/>
                  </a:cubicBez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19" name="Freeform 1345">
              <a:extLst>
                <a:ext uri="{FF2B5EF4-FFF2-40B4-BE49-F238E27FC236}">
                  <a16:creationId xmlns="" xmlns:a16="http://schemas.microsoft.com/office/drawing/2014/main" id="{BC76DA3D-5C62-4CFC-8140-6EFF0C6DAE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4" y="199"/>
              <a:ext cx="2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3" y="3"/>
                    <a:pt x="3" y="4"/>
                  </a:cubicBez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2" y="0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20" name="Freeform 1346">
              <a:extLst>
                <a:ext uri="{FF2B5EF4-FFF2-40B4-BE49-F238E27FC236}">
                  <a16:creationId xmlns="" xmlns:a16="http://schemas.microsoft.com/office/drawing/2014/main" id="{1D9EFC53-7BCA-4540-A9EB-7919C564B0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4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3 w 3"/>
                <a:gd name="T5" fmla="*/ 2 h 6"/>
                <a:gd name="T6" fmla="*/ 1 w 3"/>
                <a:gd name="T7" fmla="*/ 6 h 6"/>
                <a:gd name="T8" fmla="*/ 0 w 3"/>
                <a:gd name="T9" fmla="*/ 5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3" y="2"/>
                  </a:cubicBezTo>
                  <a:cubicBezTo>
                    <a:pt x="2" y="3"/>
                    <a:pt x="1" y="5"/>
                    <a:pt x="1" y="6"/>
                  </a:cubicBez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21" name="Freeform 1347">
              <a:extLst>
                <a:ext uri="{FF2B5EF4-FFF2-40B4-BE49-F238E27FC236}">
                  <a16:creationId xmlns="" xmlns:a16="http://schemas.microsoft.com/office/drawing/2014/main" id="{A08995DC-A659-46BD-9759-3D5418871A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4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22" name="Freeform 1348">
              <a:extLst>
                <a:ext uri="{FF2B5EF4-FFF2-40B4-BE49-F238E27FC236}">
                  <a16:creationId xmlns="" xmlns:a16="http://schemas.microsoft.com/office/drawing/2014/main" id="{1F851E42-6181-4DDD-B81E-C2AFA4C11E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" y="203"/>
              <a:ext cx="2" cy="2"/>
            </a:xfrm>
            <a:custGeom>
              <a:avLst/>
              <a:gdLst>
                <a:gd name="T0" fmla="*/ 0 w 4"/>
                <a:gd name="T1" fmla="*/ 1 h 6"/>
                <a:gd name="T2" fmla="*/ 0 w 4"/>
                <a:gd name="T3" fmla="*/ 1 h 6"/>
                <a:gd name="T4" fmla="*/ 2 w 4"/>
                <a:gd name="T5" fmla="*/ 0 h 6"/>
                <a:gd name="T6" fmla="*/ 4 w 4"/>
                <a:gd name="T7" fmla="*/ 3 h 6"/>
                <a:gd name="T8" fmla="*/ 2 w 4"/>
                <a:gd name="T9" fmla="*/ 6 h 6"/>
                <a:gd name="T10" fmla="*/ 0 w 4"/>
                <a:gd name="T11" fmla="*/ 3 h 6"/>
                <a:gd name="T12" fmla="*/ 0 w 4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1" y="4"/>
                    <a:pt x="0" y="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23" name="Freeform 1349">
              <a:extLst>
                <a:ext uri="{FF2B5EF4-FFF2-40B4-BE49-F238E27FC236}">
                  <a16:creationId xmlns="" xmlns:a16="http://schemas.microsoft.com/office/drawing/2014/main" id="{DDBEA35C-4123-454D-9A87-FDA499BA6C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3 w 3"/>
                <a:gd name="T5" fmla="*/ 2 h 5"/>
                <a:gd name="T6" fmla="*/ 0 w 3"/>
                <a:gd name="T7" fmla="*/ 5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2" y="3"/>
                    <a:pt x="1" y="4"/>
                    <a:pt x="0" y="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24" name="Freeform 1350">
              <a:extLst>
                <a:ext uri="{FF2B5EF4-FFF2-40B4-BE49-F238E27FC236}">
                  <a16:creationId xmlns="" xmlns:a16="http://schemas.microsoft.com/office/drawing/2014/main" id="{00DBF9C5-0AC4-464B-9EA5-A7EEEFDCE7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2" y="207"/>
              <a:ext cx="2" cy="3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0 h 5"/>
                <a:gd name="T6" fmla="*/ 3 w 3"/>
                <a:gd name="T7" fmla="*/ 2 h 5"/>
                <a:gd name="T8" fmla="*/ 1 w 3"/>
                <a:gd name="T9" fmla="*/ 5 h 5"/>
                <a:gd name="T10" fmla="*/ 1 w 3"/>
                <a:gd name="T11" fmla="*/ 4 h 5"/>
                <a:gd name="T12" fmla="*/ 0 w 3"/>
                <a:gd name="T13" fmla="*/ 4 h 5"/>
                <a:gd name="T14" fmla="*/ 0 w 3"/>
                <a:gd name="T15" fmla="*/ 4 h 5"/>
                <a:gd name="T16" fmla="*/ 1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2" y="3"/>
                    <a:pt x="2" y="4"/>
                    <a:pt x="1" y="5"/>
                  </a:cubicBez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25" name="Freeform 1351">
              <a:extLst>
                <a:ext uri="{FF2B5EF4-FFF2-40B4-BE49-F238E27FC236}">
                  <a16:creationId xmlns="" xmlns:a16="http://schemas.microsoft.com/office/drawing/2014/main" id="{34745FD9-9A1D-4E16-A341-6BBCB149ED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2" y="210"/>
              <a:ext cx="1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26" name="Freeform 1352">
              <a:extLst>
                <a:ext uri="{FF2B5EF4-FFF2-40B4-BE49-F238E27FC236}">
                  <a16:creationId xmlns="" xmlns:a16="http://schemas.microsoft.com/office/drawing/2014/main" id="{0F0B71D3-B5CA-474A-8775-BFF78CB30F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7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27" name="Freeform 1353">
              <a:extLst>
                <a:ext uri="{FF2B5EF4-FFF2-40B4-BE49-F238E27FC236}">
                  <a16:creationId xmlns="" xmlns:a16="http://schemas.microsoft.com/office/drawing/2014/main" id="{D18F9240-64C7-44CD-AF90-ED0168D124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7" y="213"/>
              <a:ext cx="1" cy="1"/>
            </a:xfrm>
            <a:custGeom>
              <a:avLst/>
              <a:gdLst>
                <a:gd name="T0" fmla="*/ 0 w 3"/>
                <a:gd name="T1" fmla="*/ 2 h 3"/>
                <a:gd name="T2" fmla="*/ 0 w 3"/>
                <a:gd name="T3" fmla="*/ 2 h 3"/>
                <a:gd name="T4" fmla="*/ 3 w 3"/>
                <a:gd name="T5" fmla="*/ 0 h 3"/>
                <a:gd name="T6" fmla="*/ 1 w 3"/>
                <a:gd name="T7" fmla="*/ 3 h 3"/>
                <a:gd name="T8" fmla="*/ 1 w 3"/>
                <a:gd name="T9" fmla="*/ 3 h 3"/>
                <a:gd name="T10" fmla="*/ 0 w 3"/>
                <a:gd name="T11" fmla="*/ 3 h 3"/>
                <a:gd name="T12" fmla="*/ 0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lnTo>
                    <a:pt x="0" y="2"/>
                  </a:lnTo>
                  <a:cubicBezTo>
                    <a:pt x="1" y="1"/>
                    <a:pt x="2" y="0"/>
                    <a:pt x="3" y="0"/>
                  </a:cubicBezTo>
                  <a:cubicBezTo>
                    <a:pt x="3" y="1"/>
                    <a:pt x="2" y="2"/>
                    <a:pt x="1" y="3"/>
                  </a:cubicBezTo>
                  <a:lnTo>
                    <a:pt x="1" y="3"/>
                  </a:lnTo>
                  <a:lnTo>
                    <a:pt x="0" y="3"/>
                  </a:lnTo>
                  <a:cubicBezTo>
                    <a:pt x="0" y="3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28" name="Freeform 1354">
              <a:extLst>
                <a:ext uri="{FF2B5EF4-FFF2-40B4-BE49-F238E27FC236}">
                  <a16:creationId xmlns="" xmlns:a16="http://schemas.microsoft.com/office/drawing/2014/main" id="{BD588A39-D56B-4F81-A18B-ECBB3F7B1B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" y="210"/>
              <a:ext cx="1" cy="2"/>
            </a:xfrm>
            <a:custGeom>
              <a:avLst/>
              <a:gdLst>
                <a:gd name="T0" fmla="*/ 2 w 3"/>
                <a:gd name="T1" fmla="*/ 5 h 6"/>
                <a:gd name="T2" fmla="*/ 2 w 3"/>
                <a:gd name="T3" fmla="*/ 5 h 6"/>
                <a:gd name="T4" fmla="*/ 1 w 3"/>
                <a:gd name="T5" fmla="*/ 6 h 6"/>
                <a:gd name="T6" fmla="*/ 0 w 3"/>
                <a:gd name="T7" fmla="*/ 2 h 6"/>
                <a:gd name="T8" fmla="*/ 2 w 3"/>
                <a:gd name="T9" fmla="*/ 0 h 6"/>
                <a:gd name="T10" fmla="*/ 3 w 3"/>
                <a:gd name="T11" fmla="*/ 2 h 6"/>
                <a:gd name="T12" fmla="*/ 2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5"/>
                  </a:moveTo>
                  <a:lnTo>
                    <a:pt x="2" y="5"/>
                  </a:lnTo>
                  <a:lnTo>
                    <a:pt x="1" y="6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2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29" name="Freeform 1355">
              <a:extLst>
                <a:ext uri="{FF2B5EF4-FFF2-40B4-BE49-F238E27FC236}">
                  <a16:creationId xmlns="" xmlns:a16="http://schemas.microsoft.com/office/drawing/2014/main" id="{3812A6BF-5D30-4DF4-AC9D-82776365FD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1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1 h 22"/>
                <a:gd name="T6" fmla="*/ 2 w 6"/>
                <a:gd name="T7" fmla="*/ 22 h 22"/>
                <a:gd name="T8" fmla="*/ 1 w 6"/>
                <a:gd name="T9" fmla="*/ 21 h 22"/>
                <a:gd name="T10" fmla="*/ 1 w 6"/>
                <a:gd name="T11" fmla="*/ 21 h 22"/>
                <a:gd name="T12" fmla="*/ 0 w 6"/>
                <a:gd name="T13" fmla="*/ 22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0"/>
                    <a:pt x="6" y="1"/>
                  </a:cubicBezTo>
                  <a:lnTo>
                    <a:pt x="2" y="22"/>
                  </a:lnTo>
                  <a:cubicBezTo>
                    <a:pt x="2" y="21"/>
                    <a:pt x="1" y="21"/>
                    <a:pt x="1" y="21"/>
                  </a:cubicBezTo>
                  <a:lnTo>
                    <a:pt x="1" y="21"/>
                  </a:lnTo>
                  <a:cubicBezTo>
                    <a:pt x="1" y="21"/>
                    <a:pt x="1" y="21"/>
                    <a:pt x="0" y="22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30" name="Freeform 1356">
              <a:extLst>
                <a:ext uri="{FF2B5EF4-FFF2-40B4-BE49-F238E27FC236}">
                  <a16:creationId xmlns="" xmlns:a16="http://schemas.microsoft.com/office/drawing/2014/main" id="{2E7FADA3-C976-4AE6-A8D3-044FDAC890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4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31" name="Freeform 1357">
              <a:extLst>
                <a:ext uri="{FF2B5EF4-FFF2-40B4-BE49-F238E27FC236}">
                  <a16:creationId xmlns="" xmlns:a16="http://schemas.microsoft.com/office/drawing/2014/main" id="{56510D25-CA5C-44EC-8ACF-24DC6554B3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7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32" name="Freeform 1358">
              <a:extLst>
                <a:ext uri="{FF2B5EF4-FFF2-40B4-BE49-F238E27FC236}">
                  <a16:creationId xmlns="" xmlns:a16="http://schemas.microsoft.com/office/drawing/2014/main" id="{C5E2444B-2685-4D8A-A58A-D85618634F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5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33" name="Freeform 1359">
              <a:extLst>
                <a:ext uri="{FF2B5EF4-FFF2-40B4-BE49-F238E27FC236}">
                  <a16:creationId xmlns="" xmlns:a16="http://schemas.microsoft.com/office/drawing/2014/main" id="{35C4572D-3DD5-4E9D-A99D-D4DFA80DA5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4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34" name="Freeform 1360">
              <a:extLst>
                <a:ext uri="{FF2B5EF4-FFF2-40B4-BE49-F238E27FC236}">
                  <a16:creationId xmlns="" xmlns:a16="http://schemas.microsoft.com/office/drawing/2014/main" id="{85FB1B94-806F-4B0E-B576-97A948DBFC7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35" name="Freeform 1361">
              <a:extLst>
                <a:ext uri="{FF2B5EF4-FFF2-40B4-BE49-F238E27FC236}">
                  <a16:creationId xmlns="" xmlns:a16="http://schemas.microsoft.com/office/drawing/2014/main" id="{66739412-5A21-40F7-A979-1132C281B2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0 w 5"/>
                <a:gd name="T5" fmla="*/ 4 h 8"/>
                <a:gd name="T6" fmla="*/ 3 w 5"/>
                <a:gd name="T7" fmla="*/ 0 h 8"/>
                <a:gd name="T8" fmla="*/ 5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2"/>
                    <a:pt x="4" y="3"/>
                    <a:pt x="5" y="4"/>
                  </a:cubicBezTo>
                  <a:cubicBezTo>
                    <a:pt x="4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36" name="Freeform 1362">
              <a:extLst>
                <a:ext uri="{FF2B5EF4-FFF2-40B4-BE49-F238E27FC236}">
                  <a16:creationId xmlns="" xmlns:a16="http://schemas.microsoft.com/office/drawing/2014/main" id="{7346D0B6-0D7A-4E9A-A2F9-F9292CE758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7" y="204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3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37" name="Freeform 1363">
              <a:extLst>
                <a:ext uri="{FF2B5EF4-FFF2-40B4-BE49-F238E27FC236}">
                  <a16:creationId xmlns="" xmlns:a16="http://schemas.microsoft.com/office/drawing/2014/main" id="{B8828F2F-3851-4689-8347-798F8C0821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5" y="206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3 w 6"/>
                <a:gd name="T5" fmla="*/ 6 h 7"/>
                <a:gd name="T6" fmla="*/ 3 w 6"/>
                <a:gd name="T7" fmla="*/ 5 h 7"/>
                <a:gd name="T8" fmla="*/ 3 w 6"/>
                <a:gd name="T9" fmla="*/ 5 h 7"/>
                <a:gd name="T10" fmla="*/ 2 w 6"/>
                <a:gd name="T11" fmla="*/ 5 h 7"/>
                <a:gd name="T12" fmla="*/ 0 w 6"/>
                <a:gd name="T13" fmla="*/ 3 h 7"/>
                <a:gd name="T14" fmla="*/ 3 w 6"/>
                <a:gd name="T15" fmla="*/ 0 h 7"/>
                <a:gd name="T16" fmla="*/ 6 w 6"/>
                <a:gd name="T17" fmla="*/ 4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lnTo>
                    <a:pt x="3" y="6"/>
                  </a:lnTo>
                  <a:cubicBezTo>
                    <a:pt x="3" y="6"/>
                    <a:pt x="3" y="6"/>
                    <a:pt x="3" y="5"/>
                  </a:cubicBezTo>
                  <a:lnTo>
                    <a:pt x="3" y="5"/>
                  </a:lnTo>
                  <a:lnTo>
                    <a:pt x="2" y="5"/>
                  </a:ln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38" name="Freeform 1364">
              <a:extLst>
                <a:ext uri="{FF2B5EF4-FFF2-40B4-BE49-F238E27FC236}">
                  <a16:creationId xmlns="" xmlns:a16="http://schemas.microsoft.com/office/drawing/2014/main" id="{BBA595A6-4D7B-4667-BA79-1DB337F4D2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4" y="207"/>
              <a:ext cx="2" cy="2"/>
            </a:xfrm>
            <a:custGeom>
              <a:avLst/>
              <a:gdLst>
                <a:gd name="T0" fmla="*/ 5 w 5"/>
                <a:gd name="T1" fmla="*/ 3 h 4"/>
                <a:gd name="T2" fmla="*/ 5 w 5"/>
                <a:gd name="T3" fmla="*/ 3 h 4"/>
                <a:gd name="T4" fmla="*/ 1 w 5"/>
                <a:gd name="T5" fmla="*/ 4 h 4"/>
                <a:gd name="T6" fmla="*/ 0 w 5"/>
                <a:gd name="T7" fmla="*/ 2 h 4"/>
                <a:gd name="T8" fmla="*/ 3 w 5"/>
                <a:gd name="T9" fmla="*/ 0 h 4"/>
                <a:gd name="T10" fmla="*/ 5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5" y="3"/>
                  </a:moveTo>
                  <a:lnTo>
                    <a:pt x="5" y="3"/>
                  </a:lnTo>
                  <a:cubicBezTo>
                    <a:pt x="4" y="3"/>
                    <a:pt x="2" y="3"/>
                    <a:pt x="1" y="4"/>
                  </a:cubicBezTo>
                  <a:lnTo>
                    <a:pt x="0" y="2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39" name="Rectangle 1365">
              <a:extLst>
                <a:ext uri="{FF2B5EF4-FFF2-40B4-BE49-F238E27FC236}">
                  <a16:creationId xmlns="" xmlns:a16="http://schemas.microsoft.com/office/drawing/2014/main" id="{165D708E-4D31-4191-8ADD-FC16EE3CF57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9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40" name="Freeform 1366">
              <a:extLst>
                <a:ext uri="{FF2B5EF4-FFF2-40B4-BE49-F238E27FC236}">
                  <a16:creationId xmlns="" xmlns:a16="http://schemas.microsoft.com/office/drawing/2014/main" id="{A30A5E8C-FC4D-4680-A322-0ADE106192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" y="209"/>
              <a:ext cx="1" cy="1"/>
            </a:xfrm>
            <a:custGeom>
              <a:avLst/>
              <a:gdLst>
                <a:gd name="T0" fmla="*/ 3 w 3"/>
                <a:gd name="T1" fmla="*/ 1 h 3"/>
                <a:gd name="T2" fmla="*/ 3 w 3"/>
                <a:gd name="T3" fmla="*/ 1 h 3"/>
                <a:gd name="T4" fmla="*/ 1 w 3"/>
                <a:gd name="T5" fmla="*/ 2 h 3"/>
                <a:gd name="T6" fmla="*/ 0 w 3"/>
                <a:gd name="T7" fmla="*/ 3 h 3"/>
                <a:gd name="T8" fmla="*/ 0 w 3"/>
                <a:gd name="T9" fmla="*/ 2 h 3"/>
                <a:gd name="T10" fmla="*/ 3 w 3"/>
                <a:gd name="T11" fmla="*/ 0 h 3"/>
                <a:gd name="T12" fmla="*/ 3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lnTo>
                    <a:pt x="0" y="3"/>
                  </a:lnTo>
                  <a:lnTo>
                    <a:pt x="0" y="2"/>
                  </a:lnTo>
                  <a:cubicBezTo>
                    <a:pt x="1" y="1"/>
                    <a:pt x="2" y="1"/>
                    <a:pt x="3" y="0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41" name="Freeform 1367">
              <a:extLst>
                <a:ext uri="{FF2B5EF4-FFF2-40B4-BE49-F238E27FC236}">
                  <a16:creationId xmlns="" xmlns:a16="http://schemas.microsoft.com/office/drawing/2014/main" id="{09589947-76E0-4CAD-9E9A-7D84C2F269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5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42" name="Freeform 1368">
              <a:extLst>
                <a:ext uri="{FF2B5EF4-FFF2-40B4-BE49-F238E27FC236}">
                  <a16:creationId xmlns="" xmlns:a16="http://schemas.microsoft.com/office/drawing/2014/main" id="{33D5B6C6-BB5B-4C8B-9B0C-BED3429F79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4" y="212"/>
              <a:ext cx="2" cy="1"/>
            </a:xfrm>
            <a:custGeom>
              <a:avLst/>
              <a:gdLst>
                <a:gd name="T0" fmla="*/ 1 w 3"/>
                <a:gd name="T1" fmla="*/ 2 h 2"/>
                <a:gd name="T2" fmla="*/ 1 w 3"/>
                <a:gd name="T3" fmla="*/ 2 h 2"/>
                <a:gd name="T4" fmla="*/ 0 w 3"/>
                <a:gd name="T5" fmla="*/ 2 h 2"/>
                <a:gd name="T6" fmla="*/ 3 w 3"/>
                <a:gd name="T7" fmla="*/ 0 h 2"/>
                <a:gd name="T8" fmla="*/ 3 w 3"/>
                <a:gd name="T9" fmla="*/ 0 h 2"/>
                <a:gd name="T10" fmla="*/ 1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lnTo>
                    <a:pt x="1" y="2"/>
                  </a:lnTo>
                  <a:cubicBezTo>
                    <a:pt x="1" y="2"/>
                    <a:pt x="1" y="2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lnTo>
                    <a:pt x="3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43" name="Freeform 1369">
              <a:extLst>
                <a:ext uri="{FF2B5EF4-FFF2-40B4-BE49-F238E27FC236}">
                  <a16:creationId xmlns="" xmlns:a16="http://schemas.microsoft.com/office/drawing/2014/main" id="{28238546-836B-4BB3-BD23-7C24894C3C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" y="206"/>
              <a:ext cx="2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44" name="Freeform 1370">
              <a:extLst>
                <a:ext uri="{FF2B5EF4-FFF2-40B4-BE49-F238E27FC236}">
                  <a16:creationId xmlns="" xmlns:a16="http://schemas.microsoft.com/office/drawing/2014/main" id="{41BCE591-9A72-4307-9C34-2F5DE1B1FC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7" y="208"/>
              <a:ext cx="2" cy="2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45" name="Freeform 1371">
              <a:extLst>
                <a:ext uri="{FF2B5EF4-FFF2-40B4-BE49-F238E27FC236}">
                  <a16:creationId xmlns="" xmlns:a16="http://schemas.microsoft.com/office/drawing/2014/main" id="{501FB6DC-5DD4-4CDB-93EB-7AD2F786C5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5" y="209"/>
              <a:ext cx="3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2 w 5"/>
                <a:gd name="T5" fmla="*/ 6 h 6"/>
                <a:gd name="T6" fmla="*/ 3 w 5"/>
                <a:gd name="T7" fmla="*/ 4 h 6"/>
                <a:gd name="T8" fmla="*/ 2 w 5"/>
                <a:gd name="T9" fmla="*/ 4 h 6"/>
                <a:gd name="T10" fmla="*/ 1 w 5"/>
                <a:gd name="T11" fmla="*/ 4 h 6"/>
                <a:gd name="T12" fmla="*/ 0 w 5"/>
                <a:gd name="T13" fmla="*/ 3 h 6"/>
                <a:gd name="T14" fmla="*/ 3 w 5"/>
                <a:gd name="T15" fmla="*/ 0 h 6"/>
                <a:gd name="T16" fmla="*/ 5 w 5"/>
                <a:gd name="T17" fmla="*/ 3 h 6"/>
                <a:gd name="T18" fmla="*/ 2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lnTo>
                    <a:pt x="2" y="6"/>
                  </a:lnTo>
                  <a:cubicBezTo>
                    <a:pt x="2" y="5"/>
                    <a:pt x="2" y="5"/>
                    <a:pt x="3" y="4"/>
                  </a:cubicBezTo>
                  <a:lnTo>
                    <a:pt x="2" y="4"/>
                  </a:lnTo>
                  <a:cubicBezTo>
                    <a:pt x="2" y="4"/>
                    <a:pt x="2" y="4"/>
                    <a:pt x="1" y="4"/>
                  </a:cubicBezTo>
                  <a:lnTo>
                    <a:pt x="0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46" name="Freeform 1372">
              <a:extLst>
                <a:ext uri="{FF2B5EF4-FFF2-40B4-BE49-F238E27FC236}">
                  <a16:creationId xmlns="" xmlns:a16="http://schemas.microsoft.com/office/drawing/2014/main" id="{40ADB4D7-4FD3-4725-83D6-0D7B6E4A30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5" y="212"/>
              <a:ext cx="2" cy="2"/>
            </a:xfrm>
            <a:custGeom>
              <a:avLst/>
              <a:gdLst>
                <a:gd name="T0" fmla="*/ 3 w 4"/>
                <a:gd name="T1" fmla="*/ 0 h 3"/>
                <a:gd name="T2" fmla="*/ 3 w 4"/>
                <a:gd name="T3" fmla="*/ 0 h 3"/>
                <a:gd name="T4" fmla="*/ 4 w 4"/>
                <a:gd name="T5" fmla="*/ 2 h 3"/>
                <a:gd name="T6" fmla="*/ 3 w 4"/>
                <a:gd name="T7" fmla="*/ 3 h 3"/>
                <a:gd name="T8" fmla="*/ 0 w 4"/>
                <a:gd name="T9" fmla="*/ 3 h 3"/>
                <a:gd name="T10" fmla="*/ 0 w 4"/>
                <a:gd name="T11" fmla="*/ 3 h 3"/>
                <a:gd name="T12" fmla="*/ 1 w 4"/>
                <a:gd name="T13" fmla="*/ 1 h 3"/>
                <a:gd name="T14" fmla="*/ 1 w 4"/>
                <a:gd name="T15" fmla="*/ 1 h 3"/>
                <a:gd name="T16" fmla="*/ 3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4" y="2"/>
                    <a:pt x="4" y="2"/>
                  </a:cubicBezTo>
                  <a:lnTo>
                    <a:pt x="3" y="3"/>
                  </a:lnTo>
                  <a:cubicBezTo>
                    <a:pt x="2" y="3"/>
                    <a:pt x="1" y="3"/>
                    <a:pt x="0" y="3"/>
                  </a:cubicBezTo>
                  <a:lnTo>
                    <a:pt x="0" y="3"/>
                  </a:lnTo>
                  <a:cubicBezTo>
                    <a:pt x="1" y="2"/>
                    <a:pt x="1" y="2"/>
                    <a:pt x="1" y="1"/>
                  </a:cubicBez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47" name="Freeform 1373">
              <a:extLst>
                <a:ext uri="{FF2B5EF4-FFF2-40B4-BE49-F238E27FC236}">
                  <a16:creationId xmlns="" xmlns:a16="http://schemas.microsoft.com/office/drawing/2014/main" id="{0BF18088-4356-4398-A0A9-6B060A5F4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6" y="211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3 h 5"/>
                <a:gd name="T6" fmla="*/ 2 w 5"/>
                <a:gd name="T7" fmla="*/ 5 h 5"/>
                <a:gd name="T8" fmla="*/ 0 w 5"/>
                <a:gd name="T9" fmla="*/ 2 h 5"/>
                <a:gd name="T10" fmla="*/ 3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4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48" name="Freeform 1374">
              <a:extLst>
                <a:ext uri="{FF2B5EF4-FFF2-40B4-BE49-F238E27FC236}">
                  <a16:creationId xmlns="" xmlns:a16="http://schemas.microsoft.com/office/drawing/2014/main" id="{B1F2A49C-BE8D-430C-814A-95CFB97621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" y="206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0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49" name="Freeform 1375">
              <a:extLst>
                <a:ext uri="{FF2B5EF4-FFF2-40B4-BE49-F238E27FC236}">
                  <a16:creationId xmlns="" xmlns:a16="http://schemas.microsoft.com/office/drawing/2014/main" id="{F4333BE5-C1ED-4CA9-848A-1148865738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" y="205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50" name="Freeform 1376">
              <a:extLst>
                <a:ext uri="{FF2B5EF4-FFF2-40B4-BE49-F238E27FC236}">
                  <a16:creationId xmlns="" xmlns:a16="http://schemas.microsoft.com/office/drawing/2014/main" id="{FBDF5C8D-5AAE-4678-AC36-AC73A274D01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" y="204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51" name="Freeform 1377">
              <a:extLst>
                <a:ext uri="{FF2B5EF4-FFF2-40B4-BE49-F238E27FC236}">
                  <a16:creationId xmlns="" xmlns:a16="http://schemas.microsoft.com/office/drawing/2014/main" id="{36CDC653-330E-43D8-BA26-68338C562A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" y="203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2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52" name="Freeform 1378">
              <a:extLst>
                <a:ext uri="{FF2B5EF4-FFF2-40B4-BE49-F238E27FC236}">
                  <a16:creationId xmlns="" xmlns:a16="http://schemas.microsoft.com/office/drawing/2014/main" id="{35E1F585-DDB4-402C-9E4C-0D9A2D8A3E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" y="202"/>
              <a:ext cx="1" cy="0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0 h 1"/>
                <a:gd name="T6" fmla="*/ 2 w 3"/>
                <a:gd name="T7" fmla="*/ 1 h 1"/>
                <a:gd name="T8" fmla="*/ 0 w 3"/>
                <a:gd name="T9" fmla="*/ 1 h 1"/>
                <a:gd name="T10" fmla="*/ 0 w 3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53" name="Freeform 1379">
              <a:extLst>
                <a:ext uri="{FF2B5EF4-FFF2-40B4-BE49-F238E27FC236}">
                  <a16:creationId xmlns="" xmlns:a16="http://schemas.microsoft.com/office/drawing/2014/main" id="{C3D35965-BE3B-478C-AFBD-499CF98E6A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" y="200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54" name="Freeform 1380">
              <a:extLst>
                <a:ext uri="{FF2B5EF4-FFF2-40B4-BE49-F238E27FC236}">
                  <a16:creationId xmlns="" xmlns:a16="http://schemas.microsoft.com/office/drawing/2014/main" id="{5FBD6624-7F4F-4D3E-8E47-A488A69745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" y="199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55" name="Freeform 1381">
              <a:extLst>
                <a:ext uri="{FF2B5EF4-FFF2-40B4-BE49-F238E27FC236}">
                  <a16:creationId xmlns="" xmlns:a16="http://schemas.microsoft.com/office/drawing/2014/main" id="{D0DE7F8C-1573-44E3-90E1-C62480C99C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5" y="201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56" name="Freeform 1382">
              <a:extLst>
                <a:ext uri="{FF2B5EF4-FFF2-40B4-BE49-F238E27FC236}">
                  <a16:creationId xmlns="" xmlns:a16="http://schemas.microsoft.com/office/drawing/2014/main" id="{EF92A471-7CF0-48E1-9F51-E111045C5C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7" y="203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57" name="Freeform 1383">
              <a:extLst>
                <a:ext uri="{FF2B5EF4-FFF2-40B4-BE49-F238E27FC236}">
                  <a16:creationId xmlns="" xmlns:a16="http://schemas.microsoft.com/office/drawing/2014/main" id="{4AD8F9C4-30FD-489A-95DF-4F5AB63D27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" y="205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2054" name="Group 1585">
            <a:extLst>
              <a:ext uri="{FF2B5EF4-FFF2-40B4-BE49-F238E27FC236}">
                <a16:creationId xmlns="" xmlns:a16="http://schemas.microsoft.com/office/drawing/2014/main" id="{D5238C69-F8E8-492E-9864-205A4612EFEC}"/>
              </a:ext>
            </a:extLst>
          </p:cNvPr>
          <p:cNvGrpSpPr>
            <a:grpSpLocks/>
          </p:cNvGrpSpPr>
          <p:nvPr/>
        </p:nvGrpSpPr>
        <p:grpSpPr bwMode="auto">
          <a:xfrm>
            <a:off x="438150" y="295275"/>
            <a:ext cx="303213" cy="430213"/>
            <a:chOff x="276" y="186"/>
            <a:chExt cx="191" cy="271"/>
          </a:xfrm>
        </p:grpSpPr>
        <p:sp>
          <p:nvSpPr>
            <p:cNvPr id="1358" name="Freeform 1385">
              <a:extLst>
                <a:ext uri="{FF2B5EF4-FFF2-40B4-BE49-F238E27FC236}">
                  <a16:creationId xmlns="" xmlns:a16="http://schemas.microsoft.com/office/drawing/2014/main" id="{5EA7F444-5890-473B-9C65-A04BAE1A2B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9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59" name="Freeform 1386">
              <a:extLst>
                <a:ext uri="{FF2B5EF4-FFF2-40B4-BE49-F238E27FC236}">
                  <a16:creationId xmlns="" xmlns:a16="http://schemas.microsoft.com/office/drawing/2014/main" id="{F35642F3-C7A0-48B1-92F4-443DCCABE7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7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60" name="Freeform 1387">
              <a:extLst>
                <a:ext uri="{FF2B5EF4-FFF2-40B4-BE49-F238E27FC236}">
                  <a16:creationId xmlns="" xmlns:a16="http://schemas.microsoft.com/office/drawing/2014/main" id="{9BFEE9D3-3ADF-46D1-A5D4-F6A99DB861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4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61" name="Freeform 1388">
              <a:extLst>
                <a:ext uri="{FF2B5EF4-FFF2-40B4-BE49-F238E27FC236}">
                  <a16:creationId xmlns="" xmlns:a16="http://schemas.microsoft.com/office/drawing/2014/main" id="{D63D0D21-E78A-4BB1-AE6A-D2BEB0C797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6" y="205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62" name="Freeform 1389">
              <a:extLst>
                <a:ext uri="{FF2B5EF4-FFF2-40B4-BE49-F238E27FC236}">
                  <a16:creationId xmlns="" xmlns:a16="http://schemas.microsoft.com/office/drawing/2014/main" id="{6075F73B-F251-4E5F-B7FA-C629775C34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4" y="203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63" name="Freeform 1390">
              <a:extLst>
                <a:ext uri="{FF2B5EF4-FFF2-40B4-BE49-F238E27FC236}">
                  <a16:creationId xmlns="" xmlns:a16="http://schemas.microsoft.com/office/drawing/2014/main" id="{932A5D2A-6049-41EA-83D9-1894649FE2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7" y="200"/>
              <a:ext cx="1" cy="1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64" name="Freeform 1391">
              <a:extLst>
                <a:ext uri="{FF2B5EF4-FFF2-40B4-BE49-F238E27FC236}">
                  <a16:creationId xmlns="" xmlns:a16="http://schemas.microsoft.com/office/drawing/2014/main" id="{D35CCE61-BACD-48A1-A9EC-F7EFE3A22D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" y="2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65" name="Freeform 1392">
              <a:extLst>
                <a:ext uri="{FF2B5EF4-FFF2-40B4-BE49-F238E27FC236}">
                  <a16:creationId xmlns="" xmlns:a16="http://schemas.microsoft.com/office/drawing/2014/main" id="{FD4199E9-2587-41DB-8741-0A7DC07753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0" y="204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66" name="Freeform 1393">
              <a:extLst>
                <a:ext uri="{FF2B5EF4-FFF2-40B4-BE49-F238E27FC236}">
                  <a16:creationId xmlns="" xmlns:a16="http://schemas.microsoft.com/office/drawing/2014/main" id="{5B0324ED-1F8E-4E68-BCDF-4D4D363A6A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67" name="Freeform 1394">
              <a:extLst>
                <a:ext uri="{FF2B5EF4-FFF2-40B4-BE49-F238E27FC236}">
                  <a16:creationId xmlns="" xmlns:a16="http://schemas.microsoft.com/office/drawing/2014/main" id="{D9E94675-6710-415F-A82D-CE65253150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" y="211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68" name="Freeform 1395">
              <a:extLst>
                <a:ext uri="{FF2B5EF4-FFF2-40B4-BE49-F238E27FC236}">
                  <a16:creationId xmlns="" xmlns:a16="http://schemas.microsoft.com/office/drawing/2014/main" id="{DDFE8BF1-8D04-4243-9D41-F8A1D2F2D2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" y="208"/>
              <a:ext cx="1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2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69" name="Freeform 1396">
              <a:extLst>
                <a:ext uri="{FF2B5EF4-FFF2-40B4-BE49-F238E27FC236}">
                  <a16:creationId xmlns="" xmlns:a16="http://schemas.microsoft.com/office/drawing/2014/main" id="{1FA32B3F-96B1-4255-8FA6-C8CF275AE7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7" y="21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70" name="Freeform 1397">
              <a:extLst>
                <a:ext uri="{FF2B5EF4-FFF2-40B4-BE49-F238E27FC236}">
                  <a16:creationId xmlns="" xmlns:a16="http://schemas.microsoft.com/office/drawing/2014/main" id="{0CDEFC95-34C6-43F2-BD1C-9AFC6AADBC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4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1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1"/>
                    <a:pt x="1" y="0"/>
                  </a:cubicBezTo>
                  <a:cubicBezTo>
                    <a:pt x="3" y="0"/>
                    <a:pt x="4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71" name="Freeform 1398">
              <a:extLst>
                <a:ext uri="{FF2B5EF4-FFF2-40B4-BE49-F238E27FC236}">
                  <a16:creationId xmlns="" xmlns:a16="http://schemas.microsoft.com/office/drawing/2014/main" id="{E21D0055-CDBF-46D9-8167-C9757857E1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" y="209"/>
              <a:ext cx="3" cy="2"/>
            </a:xfrm>
            <a:custGeom>
              <a:avLst/>
              <a:gdLst>
                <a:gd name="T0" fmla="*/ 0 w 8"/>
                <a:gd name="T1" fmla="*/ 4 h 5"/>
                <a:gd name="T2" fmla="*/ 0 w 8"/>
                <a:gd name="T3" fmla="*/ 4 h 5"/>
                <a:gd name="T4" fmla="*/ 8 w 8"/>
                <a:gd name="T5" fmla="*/ 0 h 5"/>
                <a:gd name="T6" fmla="*/ 4 w 8"/>
                <a:gd name="T7" fmla="*/ 5 h 5"/>
                <a:gd name="T8" fmla="*/ 2 w 8"/>
                <a:gd name="T9" fmla="*/ 5 h 5"/>
                <a:gd name="T10" fmla="*/ 3 w 8"/>
                <a:gd name="T11" fmla="*/ 4 h 5"/>
                <a:gd name="T12" fmla="*/ 2 w 8"/>
                <a:gd name="T13" fmla="*/ 4 h 5"/>
                <a:gd name="T14" fmla="*/ 0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0" y="4"/>
                  </a:moveTo>
                  <a:lnTo>
                    <a:pt x="0" y="4"/>
                  </a:lnTo>
                  <a:cubicBezTo>
                    <a:pt x="2" y="2"/>
                    <a:pt x="5" y="1"/>
                    <a:pt x="8" y="0"/>
                  </a:cubicBezTo>
                  <a:cubicBezTo>
                    <a:pt x="7" y="2"/>
                    <a:pt x="6" y="4"/>
                    <a:pt x="4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2" y="5"/>
                    <a:pt x="2" y="4"/>
                    <a:pt x="3" y="4"/>
                  </a:cubicBezTo>
                  <a:lnTo>
                    <a:pt x="2" y="4"/>
                  </a:lnTo>
                  <a:cubicBezTo>
                    <a:pt x="2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72" name="Freeform 1399">
              <a:extLst>
                <a:ext uri="{FF2B5EF4-FFF2-40B4-BE49-F238E27FC236}">
                  <a16:creationId xmlns="" xmlns:a16="http://schemas.microsoft.com/office/drawing/2014/main" id="{0432AC12-DFEE-4F65-BCC6-3FB0BBDAA2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9" y="208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2"/>
                    <a:pt x="0" y="2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73" name="Freeform 1400">
              <a:extLst>
                <a:ext uri="{FF2B5EF4-FFF2-40B4-BE49-F238E27FC236}">
                  <a16:creationId xmlns="" xmlns:a16="http://schemas.microsoft.com/office/drawing/2014/main" id="{D548D689-6DC8-4721-B3B7-D284D07BCD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1" y="210"/>
              <a:ext cx="1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3 h 4"/>
                <a:gd name="T6" fmla="*/ 0 w 3"/>
                <a:gd name="T7" fmla="*/ 4 h 4"/>
                <a:gd name="T8" fmla="*/ 1 w 3"/>
                <a:gd name="T9" fmla="*/ 1 h 4"/>
                <a:gd name="T10" fmla="*/ 3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74" name="Freeform 1401">
              <a:extLst>
                <a:ext uri="{FF2B5EF4-FFF2-40B4-BE49-F238E27FC236}">
                  <a16:creationId xmlns="" xmlns:a16="http://schemas.microsoft.com/office/drawing/2014/main" id="{B91FBEF1-8323-4FDD-8CCB-D89AFE769B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2" y="211"/>
              <a:ext cx="4" cy="2"/>
            </a:xfrm>
            <a:custGeom>
              <a:avLst/>
              <a:gdLst>
                <a:gd name="T0" fmla="*/ 2 w 8"/>
                <a:gd name="T1" fmla="*/ 1 h 4"/>
                <a:gd name="T2" fmla="*/ 2 w 8"/>
                <a:gd name="T3" fmla="*/ 1 h 4"/>
                <a:gd name="T4" fmla="*/ 8 w 8"/>
                <a:gd name="T5" fmla="*/ 1 h 4"/>
                <a:gd name="T6" fmla="*/ 4 w 8"/>
                <a:gd name="T7" fmla="*/ 4 h 4"/>
                <a:gd name="T8" fmla="*/ 0 w 8"/>
                <a:gd name="T9" fmla="*/ 4 h 4"/>
                <a:gd name="T10" fmla="*/ 2 w 8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>
                  <a:moveTo>
                    <a:pt x="2" y="1"/>
                  </a:moveTo>
                  <a:lnTo>
                    <a:pt x="2" y="1"/>
                  </a:lnTo>
                  <a:cubicBezTo>
                    <a:pt x="4" y="1"/>
                    <a:pt x="7" y="0"/>
                    <a:pt x="8" y="1"/>
                  </a:cubicBezTo>
                  <a:cubicBezTo>
                    <a:pt x="7" y="2"/>
                    <a:pt x="6" y="3"/>
                    <a:pt x="4" y="4"/>
                  </a:cubicBezTo>
                  <a:cubicBezTo>
                    <a:pt x="3" y="4"/>
                    <a:pt x="1" y="4"/>
                    <a:pt x="0" y="4"/>
                  </a:cubicBezTo>
                  <a:cubicBezTo>
                    <a:pt x="1" y="3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75" name="Freeform 1402">
              <a:extLst>
                <a:ext uri="{FF2B5EF4-FFF2-40B4-BE49-F238E27FC236}">
                  <a16:creationId xmlns="" xmlns:a16="http://schemas.microsoft.com/office/drawing/2014/main" id="{C600C53E-8526-4124-8FDB-F5EDC2AD72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9" y="208"/>
              <a:ext cx="2" cy="5"/>
            </a:xfrm>
            <a:custGeom>
              <a:avLst/>
              <a:gdLst>
                <a:gd name="T0" fmla="*/ 1 w 5"/>
                <a:gd name="T1" fmla="*/ 5 h 11"/>
                <a:gd name="T2" fmla="*/ 1 w 5"/>
                <a:gd name="T3" fmla="*/ 5 h 11"/>
                <a:gd name="T4" fmla="*/ 5 w 5"/>
                <a:gd name="T5" fmla="*/ 0 h 11"/>
                <a:gd name="T6" fmla="*/ 3 w 5"/>
                <a:gd name="T7" fmla="*/ 8 h 11"/>
                <a:gd name="T8" fmla="*/ 0 w 5"/>
                <a:gd name="T9" fmla="*/ 11 h 11"/>
                <a:gd name="T10" fmla="*/ 1 w 5"/>
                <a:gd name="T11" fmla="*/ 6 h 11"/>
                <a:gd name="T12" fmla="*/ 1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1" y="5"/>
                  </a:moveTo>
                  <a:lnTo>
                    <a:pt x="1" y="5"/>
                  </a:lnTo>
                  <a:cubicBezTo>
                    <a:pt x="2" y="3"/>
                    <a:pt x="3" y="1"/>
                    <a:pt x="5" y="0"/>
                  </a:cubicBezTo>
                  <a:cubicBezTo>
                    <a:pt x="5" y="3"/>
                    <a:pt x="4" y="5"/>
                    <a:pt x="3" y="8"/>
                  </a:cubicBezTo>
                  <a:cubicBezTo>
                    <a:pt x="2" y="9"/>
                    <a:pt x="1" y="10"/>
                    <a:pt x="0" y="11"/>
                  </a:cubicBezTo>
                  <a:cubicBezTo>
                    <a:pt x="1" y="9"/>
                    <a:pt x="1" y="7"/>
                    <a:pt x="1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76" name="Freeform 1403">
              <a:extLst>
                <a:ext uri="{FF2B5EF4-FFF2-40B4-BE49-F238E27FC236}">
                  <a16:creationId xmlns="" xmlns:a16="http://schemas.microsoft.com/office/drawing/2014/main" id="{5785F684-568A-48AB-B9E9-A8E755181B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" y="213"/>
              <a:ext cx="5" cy="1"/>
            </a:xfrm>
            <a:custGeom>
              <a:avLst/>
              <a:gdLst>
                <a:gd name="T0" fmla="*/ 11 w 11"/>
                <a:gd name="T1" fmla="*/ 1 h 3"/>
                <a:gd name="T2" fmla="*/ 11 w 11"/>
                <a:gd name="T3" fmla="*/ 1 h 3"/>
                <a:gd name="T4" fmla="*/ 7 w 11"/>
                <a:gd name="T5" fmla="*/ 3 h 3"/>
                <a:gd name="T6" fmla="*/ 1 w 11"/>
                <a:gd name="T7" fmla="*/ 3 h 3"/>
                <a:gd name="T8" fmla="*/ 0 w 11"/>
                <a:gd name="T9" fmla="*/ 3 h 3"/>
                <a:gd name="T10" fmla="*/ 11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11" y="1"/>
                  </a:moveTo>
                  <a:lnTo>
                    <a:pt x="11" y="1"/>
                  </a:lnTo>
                  <a:cubicBezTo>
                    <a:pt x="10" y="2"/>
                    <a:pt x="9" y="3"/>
                    <a:pt x="7" y="3"/>
                  </a:cubicBezTo>
                  <a:cubicBezTo>
                    <a:pt x="5" y="3"/>
                    <a:pt x="3" y="3"/>
                    <a:pt x="1" y="3"/>
                  </a:cubicBezTo>
                  <a:lnTo>
                    <a:pt x="0" y="3"/>
                  </a:lnTo>
                  <a:cubicBezTo>
                    <a:pt x="3" y="1"/>
                    <a:pt x="7" y="0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77" name="Freeform 1404">
              <a:extLst>
                <a:ext uri="{FF2B5EF4-FFF2-40B4-BE49-F238E27FC236}">
                  <a16:creationId xmlns="" xmlns:a16="http://schemas.microsoft.com/office/drawing/2014/main" id="{A7E62CC4-151B-41CD-AB99-24726B8B58F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9" y="211"/>
              <a:ext cx="4" cy="3"/>
            </a:xfrm>
            <a:custGeom>
              <a:avLst/>
              <a:gdLst>
                <a:gd name="T0" fmla="*/ 9 w 9"/>
                <a:gd name="T1" fmla="*/ 0 h 7"/>
                <a:gd name="T2" fmla="*/ 9 w 9"/>
                <a:gd name="T3" fmla="*/ 0 h 7"/>
                <a:gd name="T4" fmla="*/ 0 w 9"/>
                <a:gd name="T5" fmla="*/ 7 h 7"/>
                <a:gd name="T6" fmla="*/ 9 w 9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7">
                  <a:moveTo>
                    <a:pt x="9" y="0"/>
                  </a:moveTo>
                  <a:lnTo>
                    <a:pt x="9" y="0"/>
                  </a:lnTo>
                  <a:cubicBezTo>
                    <a:pt x="8" y="3"/>
                    <a:pt x="4" y="6"/>
                    <a:pt x="0" y="7"/>
                  </a:cubicBezTo>
                  <a:cubicBezTo>
                    <a:pt x="1" y="3"/>
                    <a:pt x="5" y="0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78" name="Freeform 1405">
              <a:extLst>
                <a:ext uri="{FF2B5EF4-FFF2-40B4-BE49-F238E27FC236}">
                  <a16:creationId xmlns="" xmlns:a16="http://schemas.microsoft.com/office/drawing/2014/main" id="{DCE816AB-0825-45CD-A85E-57727EF6C3D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6" y="208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79" name="Freeform 1406">
              <a:extLst>
                <a:ext uri="{FF2B5EF4-FFF2-40B4-BE49-F238E27FC236}">
                  <a16:creationId xmlns="" xmlns:a16="http://schemas.microsoft.com/office/drawing/2014/main" id="{ED62D2E1-0B58-4FDC-9EE9-5A067FD9049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7" y="208"/>
              <a:ext cx="0" cy="2"/>
            </a:xfrm>
            <a:custGeom>
              <a:avLst/>
              <a:gdLst>
                <a:gd name="T0" fmla="*/ 0 w 2"/>
                <a:gd name="T1" fmla="*/ 2 h 5"/>
                <a:gd name="T2" fmla="*/ 0 w 2"/>
                <a:gd name="T3" fmla="*/ 2 h 5"/>
                <a:gd name="T4" fmla="*/ 0 w 2"/>
                <a:gd name="T5" fmla="*/ 1 h 5"/>
                <a:gd name="T6" fmla="*/ 0 w 2"/>
                <a:gd name="T7" fmla="*/ 0 h 5"/>
                <a:gd name="T8" fmla="*/ 2 w 2"/>
                <a:gd name="T9" fmla="*/ 3 h 5"/>
                <a:gd name="T10" fmla="*/ 1 w 2"/>
                <a:gd name="T11" fmla="*/ 5 h 5"/>
                <a:gd name="T12" fmla="*/ 0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ubicBezTo>
                    <a:pt x="1" y="1"/>
                    <a:pt x="1" y="2"/>
                    <a:pt x="2" y="3"/>
                  </a:cubicBezTo>
                  <a:cubicBezTo>
                    <a:pt x="2" y="4"/>
                    <a:pt x="2" y="4"/>
                    <a:pt x="1" y="5"/>
                  </a:cubicBezTo>
                  <a:cubicBezTo>
                    <a:pt x="1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80" name="Freeform 1407">
              <a:extLst>
                <a:ext uri="{FF2B5EF4-FFF2-40B4-BE49-F238E27FC236}">
                  <a16:creationId xmlns="" xmlns:a16="http://schemas.microsoft.com/office/drawing/2014/main" id="{86F08456-E578-4BC6-8177-C8BF078F55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6" y="205"/>
              <a:ext cx="1" cy="2"/>
            </a:xfrm>
            <a:custGeom>
              <a:avLst/>
              <a:gdLst>
                <a:gd name="T0" fmla="*/ 1 w 4"/>
                <a:gd name="T1" fmla="*/ 6 h 6"/>
                <a:gd name="T2" fmla="*/ 1 w 4"/>
                <a:gd name="T3" fmla="*/ 6 h 6"/>
                <a:gd name="T4" fmla="*/ 0 w 4"/>
                <a:gd name="T5" fmla="*/ 2 h 6"/>
                <a:gd name="T6" fmla="*/ 1 w 4"/>
                <a:gd name="T7" fmla="*/ 0 h 6"/>
                <a:gd name="T8" fmla="*/ 4 w 4"/>
                <a:gd name="T9" fmla="*/ 3 h 6"/>
                <a:gd name="T10" fmla="*/ 2 w 4"/>
                <a:gd name="T11" fmla="*/ 6 h 6"/>
                <a:gd name="T12" fmla="*/ 1 w 4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1" y="6"/>
                  </a:moveTo>
                  <a:lnTo>
                    <a:pt x="1" y="6"/>
                  </a:lnTo>
                  <a:cubicBezTo>
                    <a:pt x="1" y="5"/>
                    <a:pt x="0" y="3"/>
                    <a:pt x="0" y="2"/>
                  </a:cubicBez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3" y="4"/>
                    <a:pt x="2" y="5"/>
                    <a:pt x="2" y="6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81" name="Freeform 1408">
              <a:extLst>
                <a:ext uri="{FF2B5EF4-FFF2-40B4-BE49-F238E27FC236}">
                  <a16:creationId xmlns="" xmlns:a16="http://schemas.microsoft.com/office/drawing/2014/main" id="{6DFC0191-BAAF-4ED4-A35B-BEEE927885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6" y="204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1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82" name="Freeform 1409">
              <a:extLst>
                <a:ext uri="{FF2B5EF4-FFF2-40B4-BE49-F238E27FC236}">
                  <a16:creationId xmlns="" xmlns:a16="http://schemas.microsoft.com/office/drawing/2014/main" id="{FCF53E6B-965F-4058-A8AF-542FBEC797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6" y="201"/>
              <a:ext cx="1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2 w 3"/>
                <a:gd name="T5" fmla="*/ 0 h 6"/>
                <a:gd name="T6" fmla="*/ 3 w 3"/>
                <a:gd name="T7" fmla="*/ 2 h 6"/>
                <a:gd name="T8" fmla="*/ 0 w 3"/>
                <a:gd name="T9" fmla="*/ 6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cubicBezTo>
                    <a:pt x="0" y="3"/>
                    <a:pt x="1" y="2"/>
                    <a:pt x="2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2" y="3"/>
                    <a:pt x="1" y="4"/>
                    <a:pt x="0" y="6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83" name="Freeform 1410">
              <a:extLst>
                <a:ext uri="{FF2B5EF4-FFF2-40B4-BE49-F238E27FC236}">
                  <a16:creationId xmlns="" xmlns:a16="http://schemas.microsoft.com/office/drawing/2014/main" id="{B11CF045-2798-40AE-B79D-4050F80ACC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7" y="200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3 h 4"/>
                <a:gd name="T6" fmla="*/ 4 w 4"/>
                <a:gd name="T7" fmla="*/ 0 h 4"/>
                <a:gd name="T8" fmla="*/ 4 w 4"/>
                <a:gd name="T9" fmla="*/ 1 h 4"/>
                <a:gd name="T10" fmla="*/ 1 w 4"/>
                <a:gd name="T11" fmla="*/ 4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4" y="1"/>
                  </a:lnTo>
                  <a:cubicBezTo>
                    <a:pt x="3" y="2"/>
                    <a:pt x="2" y="3"/>
                    <a:pt x="1" y="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84" name="Freeform 1411">
              <a:extLst>
                <a:ext uri="{FF2B5EF4-FFF2-40B4-BE49-F238E27FC236}">
                  <a16:creationId xmlns="" xmlns:a16="http://schemas.microsoft.com/office/drawing/2014/main" id="{4339EFD7-7E1E-40AC-930B-A0EC584EDE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9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85" name="Freeform 1412">
              <a:extLst>
                <a:ext uri="{FF2B5EF4-FFF2-40B4-BE49-F238E27FC236}">
                  <a16:creationId xmlns="" xmlns:a16="http://schemas.microsoft.com/office/drawing/2014/main" id="{556FEEF1-1411-47BD-BB39-2A19EC7B9B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9" y="199"/>
              <a:ext cx="2" cy="3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3 w 5"/>
                <a:gd name="T5" fmla="*/ 0 h 6"/>
                <a:gd name="T6" fmla="*/ 5 w 5"/>
                <a:gd name="T7" fmla="*/ 3 h 6"/>
                <a:gd name="T8" fmla="*/ 2 w 5"/>
                <a:gd name="T9" fmla="*/ 6 h 6"/>
                <a:gd name="T10" fmla="*/ 0 w 5"/>
                <a:gd name="T11" fmla="*/ 3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cubicBezTo>
                    <a:pt x="2" y="1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86" name="Freeform 1413">
              <a:extLst>
                <a:ext uri="{FF2B5EF4-FFF2-40B4-BE49-F238E27FC236}">
                  <a16:creationId xmlns="" xmlns:a16="http://schemas.microsoft.com/office/drawing/2014/main" id="{09FE8B2B-A5EB-47DA-9C79-7C904140A2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" y="199"/>
              <a:ext cx="2" cy="1"/>
            </a:xfrm>
            <a:custGeom>
              <a:avLst/>
              <a:gdLst>
                <a:gd name="T0" fmla="*/ 0 w 5"/>
                <a:gd name="T1" fmla="*/ 1 h 4"/>
                <a:gd name="T2" fmla="*/ 0 w 5"/>
                <a:gd name="T3" fmla="*/ 1 h 4"/>
                <a:gd name="T4" fmla="*/ 5 w 5"/>
                <a:gd name="T5" fmla="*/ 0 h 4"/>
                <a:gd name="T6" fmla="*/ 5 w 5"/>
                <a:gd name="T7" fmla="*/ 1 h 4"/>
                <a:gd name="T8" fmla="*/ 2 w 5"/>
                <a:gd name="T9" fmla="*/ 4 h 4"/>
                <a:gd name="T10" fmla="*/ 0 w 5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lnTo>
                    <a:pt x="5" y="1"/>
                  </a:lnTo>
                  <a:cubicBezTo>
                    <a:pt x="4" y="2"/>
                    <a:pt x="3" y="3"/>
                    <a:pt x="2" y="4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87" name="Freeform 1414">
              <a:extLst>
                <a:ext uri="{FF2B5EF4-FFF2-40B4-BE49-F238E27FC236}">
                  <a16:creationId xmlns="" xmlns:a16="http://schemas.microsoft.com/office/drawing/2014/main" id="{F3B42F9A-3AED-4AEA-A2E9-02127070AC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2" y="200"/>
              <a:ext cx="1" cy="2"/>
            </a:xfrm>
            <a:custGeom>
              <a:avLst/>
              <a:gdLst>
                <a:gd name="T0" fmla="*/ 2 w 3"/>
                <a:gd name="T1" fmla="*/ 0 h 6"/>
                <a:gd name="T2" fmla="*/ 2 w 3"/>
                <a:gd name="T3" fmla="*/ 0 h 6"/>
                <a:gd name="T4" fmla="*/ 3 w 3"/>
                <a:gd name="T5" fmla="*/ 5 h 6"/>
                <a:gd name="T6" fmla="*/ 2 w 3"/>
                <a:gd name="T7" fmla="*/ 6 h 6"/>
                <a:gd name="T8" fmla="*/ 0 w 3"/>
                <a:gd name="T9" fmla="*/ 2 h 6"/>
                <a:gd name="T10" fmla="*/ 2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lnTo>
                    <a:pt x="2" y="6"/>
                  </a:lnTo>
                  <a:cubicBezTo>
                    <a:pt x="1" y="5"/>
                    <a:pt x="0" y="3"/>
                    <a:pt x="0" y="2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88" name="Freeform 1415">
              <a:extLst>
                <a:ext uri="{FF2B5EF4-FFF2-40B4-BE49-F238E27FC236}">
                  <a16:creationId xmlns="" xmlns:a16="http://schemas.microsoft.com/office/drawing/2014/main" id="{A6524CAA-153A-46EA-BD73-1724066ADE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3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89" name="Freeform 1416">
              <a:extLst>
                <a:ext uri="{FF2B5EF4-FFF2-40B4-BE49-F238E27FC236}">
                  <a16:creationId xmlns="" xmlns:a16="http://schemas.microsoft.com/office/drawing/2014/main" id="{F0866F9B-F81E-45AA-B1C7-CA9FAC8D44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" y="203"/>
              <a:ext cx="3" cy="2"/>
            </a:xfrm>
            <a:custGeom>
              <a:avLst/>
              <a:gdLst>
                <a:gd name="T0" fmla="*/ 5 w 5"/>
                <a:gd name="T1" fmla="*/ 1 h 6"/>
                <a:gd name="T2" fmla="*/ 5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  <a:gd name="T12" fmla="*/ 5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5" y="1"/>
                  </a:moveTo>
                  <a:lnTo>
                    <a:pt x="5" y="1"/>
                  </a:lnTo>
                  <a:lnTo>
                    <a:pt x="5" y="3"/>
                  </a:ln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90" name="Freeform 1417">
              <a:extLst>
                <a:ext uri="{FF2B5EF4-FFF2-40B4-BE49-F238E27FC236}">
                  <a16:creationId xmlns="" xmlns:a16="http://schemas.microsoft.com/office/drawing/2014/main" id="{B62CC62A-5B02-4A9E-8E8C-36FBAC4247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3" y="205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2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91" name="Freeform 1418">
              <a:extLst>
                <a:ext uri="{FF2B5EF4-FFF2-40B4-BE49-F238E27FC236}">
                  <a16:creationId xmlns="" xmlns:a16="http://schemas.microsoft.com/office/drawing/2014/main" id="{A3112676-2E28-4E5D-B1CA-AC86FF6735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3" y="207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4 h 5"/>
                <a:gd name="T6" fmla="*/ 3 w 3"/>
                <a:gd name="T7" fmla="*/ 4 h 5"/>
                <a:gd name="T8" fmla="*/ 2 w 3"/>
                <a:gd name="T9" fmla="*/ 4 h 5"/>
                <a:gd name="T10" fmla="*/ 2 w 3"/>
                <a:gd name="T11" fmla="*/ 5 h 5"/>
                <a:gd name="T12" fmla="*/ 0 w 3"/>
                <a:gd name="T13" fmla="*/ 2 h 5"/>
                <a:gd name="T14" fmla="*/ 2 w 3"/>
                <a:gd name="T15" fmla="*/ 0 h 5"/>
                <a:gd name="T16" fmla="*/ 2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92" name="Freeform 1419">
              <a:extLst>
                <a:ext uri="{FF2B5EF4-FFF2-40B4-BE49-F238E27FC236}">
                  <a16:creationId xmlns="" xmlns:a16="http://schemas.microsoft.com/office/drawing/2014/main" id="{0DBF42FB-6D7D-4C32-9618-2325E39EB4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4" y="210"/>
              <a:ext cx="1" cy="0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93" name="Freeform 1420">
              <a:extLst>
                <a:ext uri="{FF2B5EF4-FFF2-40B4-BE49-F238E27FC236}">
                  <a16:creationId xmlns="" xmlns:a16="http://schemas.microsoft.com/office/drawing/2014/main" id="{05D33013-907B-4C26-B572-D805CD2757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0" y="214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94" name="Freeform 1421">
              <a:extLst>
                <a:ext uri="{FF2B5EF4-FFF2-40B4-BE49-F238E27FC236}">
                  <a16:creationId xmlns="" xmlns:a16="http://schemas.microsoft.com/office/drawing/2014/main" id="{4CF91B31-7F8E-4652-A9B0-8B4BA3AC57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8" y="213"/>
              <a:ext cx="2" cy="1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2 w 3"/>
                <a:gd name="T7" fmla="*/ 3 h 3"/>
                <a:gd name="T8" fmla="*/ 1 w 3"/>
                <a:gd name="T9" fmla="*/ 3 h 3"/>
                <a:gd name="T10" fmla="*/ 0 w 3"/>
                <a:gd name="T11" fmla="*/ 0 h 3"/>
                <a:gd name="T12" fmla="*/ 3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2"/>
                    <a:pt x="3" y="3"/>
                    <a:pt x="2" y="3"/>
                  </a:cubicBezTo>
                  <a:lnTo>
                    <a:pt x="2" y="3"/>
                  </a:lnTo>
                  <a:lnTo>
                    <a:pt x="1" y="3"/>
                  </a:lnTo>
                  <a:cubicBezTo>
                    <a:pt x="1" y="2"/>
                    <a:pt x="0" y="1"/>
                    <a:pt x="0" y="0"/>
                  </a:cubicBezTo>
                  <a:cubicBezTo>
                    <a:pt x="1" y="0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95" name="Freeform 1422">
              <a:extLst>
                <a:ext uri="{FF2B5EF4-FFF2-40B4-BE49-F238E27FC236}">
                  <a16:creationId xmlns="" xmlns:a16="http://schemas.microsoft.com/office/drawing/2014/main" id="{4E3BF760-6EDF-49BD-A72D-B27BD14B26D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7" y="210"/>
              <a:ext cx="2" cy="2"/>
            </a:xfrm>
            <a:custGeom>
              <a:avLst/>
              <a:gdLst>
                <a:gd name="T0" fmla="*/ 1 w 3"/>
                <a:gd name="T1" fmla="*/ 5 h 6"/>
                <a:gd name="T2" fmla="*/ 1 w 3"/>
                <a:gd name="T3" fmla="*/ 5 h 6"/>
                <a:gd name="T4" fmla="*/ 0 w 3"/>
                <a:gd name="T5" fmla="*/ 2 h 6"/>
                <a:gd name="T6" fmla="*/ 1 w 3"/>
                <a:gd name="T7" fmla="*/ 0 h 6"/>
                <a:gd name="T8" fmla="*/ 3 w 3"/>
                <a:gd name="T9" fmla="*/ 2 h 6"/>
                <a:gd name="T10" fmla="*/ 2 w 3"/>
                <a:gd name="T11" fmla="*/ 6 h 6"/>
                <a:gd name="T12" fmla="*/ 1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5"/>
                  </a:moveTo>
                  <a:lnTo>
                    <a:pt x="1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3" y="3"/>
                    <a:pt x="2" y="4"/>
                    <a:pt x="2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96" name="Freeform 1423">
              <a:extLst>
                <a:ext uri="{FF2B5EF4-FFF2-40B4-BE49-F238E27FC236}">
                  <a16:creationId xmlns="" xmlns:a16="http://schemas.microsoft.com/office/drawing/2014/main" id="{B96BCA69-BCAC-48E3-95F7-A1ED64D275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3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22 h 22"/>
                <a:gd name="T6" fmla="*/ 5 w 6"/>
                <a:gd name="T7" fmla="*/ 21 h 22"/>
                <a:gd name="T8" fmla="*/ 4 w 6"/>
                <a:gd name="T9" fmla="*/ 21 h 22"/>
                <a:gd name="T10" fmla="*/ 4 w 6"/>
                <a:gd name="T11" fmla="*/ 22 h 22"/>
                <a:gd name="T12" fmla="*/ 0 w 6"/>
                <a:gd name="T13" fmla="*/ 1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lnTo>
                    <a:pt x="6" y="22"/>
                  </a:lnTo>
                  <a:cubicBezTo>
                    <a:pt x="5" y="21"/>
                    <a:pt x="5" y="21"/>
                    <a:pt x="5" y="21"/>
                  </a:cubicBezTo>
                  <a:lnTo>
                    <a:pt x="4" y="21"/>
                  </a:lnTo>
                  <a:cubicBezTo>
                    <a:pt x="4" y="21"/>
                    <a:pt x="4" y="21"/>
                    <a:pt x="4" y="22"/>
                  </a:cubicBezTo>
                  <a:lnTo>
                    <a:pt x="0" y="1"/>
                  </a:ln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97" name="Freeform 1424">
              <a:extLst>
                <a:ext uri="{FF2B5EF4-FFF2-40B4-BE49-F238E27FC236}">
                  <a16:creationId xmlns="" xmlns:a16="http://schemas.microsoft.com/office/drawing/2014/main" id="{C3C0824A-08C2-4053-B477-0BB8E62C8B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" y="201"/>
              <a:ext cx="2" cy="3"/>
            </a:xfrm>
            <a:custGeom>
              <a:avLst/>
              <a:gdLst>
                <a:gd name="T0" fmla="*/ 2 w 5"/>
                <a:gd name="T1" fmla="*/ 0 h 6"/>
                <a:gd name="T2" fmla="*/ 2 w 5"/>
                <a:gd name="T3" fmla="*/ 0 h 6"/>
                <a:gd name="T4" fmla="*/ 5 w 5"/>
                <a:gd name="T5" fmla="*/ 3 h 6"/>
                <a:gd name="T6" fmla="*/ 2 w 5"/>
                <a:gd name="T7" fmla="*/ 6 h 6"/>
                <a:gd name="T8" fmla="*/ 0 w 5"/>
                <a:gd name="T9" fmla="*/ 3 h 6"/>
                <a:gd name="T10" fmla="*/ 2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98" name="Freeform 1425">
              <a:extLst>
                <a:ext uri="{FF2B5EF4-FFF2-40B4-BE49-F238E27FC236}">
                  <a16:creationId xmlns="" xmlns:a16="http://schemas.microsoft.com/office/drawing/2014/main" id="{018A120D-07B4-434D-8462-6FB04EEF17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7" y="200"/>
              <a:ext cx="3" cy="4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99" name="Freeform 1426">
              <a:extLst>
                <a:ext uri="{FF2B5EF4-FFF2-40B4-BE49-F238E27FC236}">
                  <a16:creationId xmlns="" xmlns:a16="http://schemas.microsoft.com/office/drawing/2014/main" id="{5D999322-3FF0-4770-A754-588900D7F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9" y="202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00" name="Freeform 1427">
              <a:extLst>
                <a:ext uri="{FF2B5EF4-FFF2-40B4-BE49-F238E27FC236}">
                  <a16:creationId xmlns="" xmlns:a16="http://schemas.microsoft.com/office/drawing/2014/main" id="{AFD94B3E-60A2-4954-AFC0-0F96685188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0" y="204"/>
              <a:ext cx="3" cy="3"/>
            </a:xfrm>
            <a:custGeom>
              <a:avLst/>
              <a:gdLst>
                <a:gd name="T0" fmla="*/ 3 w 6"/>
                <a:gd name="T1" fmla="*/ 6 h 6"/>
                <a:gd name="T2" fmla="*/ 3 w 6"/>
                <a:gd name="T3" fmla="*/ 6 h 6"/>
                <a:gd name="T4" fmla="*/ 0 w 6"/>
                <a:gd name="T5" fmla="*/ 3 h 6"/>
                <a:gd name="T6" fmla="*/ 3 w 6"/>
                <a:gd name="T7" fmla="*/ 0 h 6"/>
                <a:gd name="T8" fmla="*/ 6 w 6"/>
                <a:gd name="T9" fmla="*/ 3 h 6"/>
                <a:gd name="T10" fmla="*/ 3 w 6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01" name="Freeform 1428">
              <a:extLst>
                <a:ext uri="{FF2B5EF4-FFF2-40B4-BE49-F238E27FC236}">
                  <a16:creationId xmlns="" xmlns:a16="http://schemas.microsoft.com/office/drawing/2014/main" id="{EA971281-D9C5-4E8D-87F2-C8DB78C86C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" y="206"/>
              <a:ext cx="3" cy="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5 h 5"/>
                <a:gd name="T4" fmla="*/ 0 w 6"/>
                <a:gd name="T5" fmla="*/ 3 h 5"/>
                <a:gd name="T6" fmla="*/ 3 w 6"/>
                <a:gd name="T7" fmla="*/ 0 h 5"/>
                <a:gd name="T8" fmla="*/ 6 w 6"/>
                <a:gd name="T9" fmla="*/ 2 h 5"/>
                <a:gd name="T10" fmla="*/ 3 w 6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5" y="1"/>
                    <a:pt x="6" y="2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02" name="Freeform 1429">
              <a:extLst>
                <a:ext uri="{FF2B5EF4-FFF2-40B4-BE49-F238E27FC236}">
                  <a16:creationId xmlns="" xmlns:a16="http://schemas.microsoft.com/office/drawing/2014/main" id="{8CB9933F-263D-44A0-AAD6-C577F58BE0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7" y="202"/>
              <a:ext cx="2" cy="4"/>
            </a:xfrm>
            <a:custGeom>
              <a:avLst/>
              <a:gdLst>
                <a:gd name="T0" fmla="*/ 2 w 5"/>
                <a:gd name="T1" fmla="*/ 8 h 8"/>
                <a:gd name="T2" fmla="*/ 2 w 5"/>
                <a:gd name="T3" fmla="*/ 8 h 8"/>
                <a:gd name="T4" fmla="*/ 0 w 5"/>
                <a:gd name="T5" fmla="*/ 4 h 8"/>
                <a:gd name="T6" fmla="*/ 2 w 5"/>
                <a:gd name="T7" fmla="*/ 0 h 8"/>
                <a:gd name="T8" fmla="*/ 5 w 5"/>
                <a:gd name="T9" fmla="*/ 4 h 8"/>
                <a:gd name="T10" fmla="*/ 2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2" y="8"/>
                  </a:moveTo>
                  <a:lnTo>
                    <a:pt x="2" y="8"/>
                  </a:lnTo>
                  <a:cubicBezTo>
                    <a:pt x="1" y="7"/>
                    <a:pt x="0" y="6"/>
                    <a:pt x="0" y="4"/>
                  </a:cubicBezTo>
                  <a:cubicBezTo>
                    <a:pt x="1" y="3"/>
                    <a:pt x="1" y="2"/>
                    <a:pt x="2" y="0"/>
                  </a:cubicBezTo>
                  <a:cubicBezTo>
                    <a:pt x="3" y="2"/>
                    <a:pt x="4" y="3"/>
                    <a:pt x="5" y="4"/>
                  </a:cubicBezTo>
                  <a:cubicBezTo>
                    <a:pt x="4" y="5"/>
                    <a:pt x="3" y="6"/>
                    <a:pt x="2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03" name="Freeform 1430">
              <a:extLst>
                <a:ext uri="{FF2B5EF4-FFF2-40B4-BE49-F238E27FC236}">
                  <a16:creationId xmlns="" xmlns:a16="http://schemas.microsoft.com/office/drawing/2014/main" id="{ECC07EB2-6EC8-440C-8630-48AD8B9B4F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7" y="204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04" name="Freeform 1431">
              <a:extLst>
                <a:ext uri="{FF2B5EF4-FFF2-40B4-BE49-F238E27FC236}">
                  <a16:creationId xmlns="" xmlns:a16="http://schemas.microsoft.com/office/drawing/2014/main" id="{F3833F91-F524-4F00-9B0B-7C65DE4FB0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9" y="206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4 w 6"/>
                <a:gd name="T11" fmla="*/ 5 h 7"/>
                <a:gd name="T12" fmla="*/ 3 w 6"/>
                <a:gd name="T13" fmla="*/ 5 h 7"/>
                <a:gd name="T14" fmla="*/ 3 w 6"/>
                <a:gd name="T15" fmla="*/ 5 h 7"/>
                <a:gd name="T16" fmla="*/ 3 w 6"/>
                <a:gd name="T17" fmla="*/ 6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4"/>
                    <a:pt x="4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3" y="6"/>
                    <a:pt x="3" y="6"/>
                    <a:pt x="3" y="6"/>
                  </a:cubicBezTo>
                  <a:lnTo>
                    <a:pt x="3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05" name="Freeform 1432">
              <a:extLst>
                <a:ext uri="{FF2B5EF4-FFF2-40B4-BE49-F238E27FC236}">
                  <a16:creationId xmlns="" xmlns:a16="http://schemas.microsoft.com/office/drawing/2014/main" id="{AE766F9F-1623-454D-890E-DC3514213D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" y="207"/>
              <a:ext cx="2" cy="2"/>
            </a:xfrm>
            <a:custGeom>
              <a:avLst/>
              <a:gdLst>
                <a:gd name="T0" fmla="*/ 0 w 5"/>
                <a:gd name="T1" fmla="*/ 3 h 4"/>
                <a:gd name="T2" fmla="*/ 0 w 5"/>
                <a:gd name="T3" fmla="*/ 3 h 4"/>
                <a:gd name="T4" fmla="*/ 2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2"/>
                  </a:cubicBezTo>
                  <a:lnTo>
                    <a:pt x="4" y="4"/>
                  </a:lnTo>
                  <a:cubicBezTo>
                    <a:pt x="2" y="3"/>
                    <a:pt x="1" y="3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06" name="Rectangle 1433">
              <a:extLst>
                <a:ext uri="{FF2B5EF4-FFF2-40B4-BE49-F238E27FC236}">
                  <a16:creationId xmlns="" xmlns:a16="http://schemas.microsoft.com/office/drawing/2014/main" id="{FC46517C-DEF4-4F2E-B3DE-2206D522593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0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07" name="Freeform 1434">
              <a:extLst>
                <a:ext uri="{FF2B5EF4-FFF2-40B4-BE49-F238E27FC236}">
                  <a16:creationId xmlns="" xmlns:a16="http://schemas.microsoft.com/office/drawing/2014/main" id="{0513ED91-B013-4C95-A361-D68239944E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3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0 w 3"/>
                <a:gd name="T5" fmla="*/ 0 h 3"/>
                <a:gd name="T6" fmla="*/ 3 w 3"/>
                <a:gd name="T7" fmla="*/ 2 h 3"/>
                <a:gd name="T8" fmla="*/ 2 w 3"/>
                <a:gd name="T9" fmla="*/ 3 h 3"/>
                <a:gd name="T10" fmla="*/ 2 w 3"/>
                <a:gd name="T11" fmla="*/ 2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1" y="1"/>
                    <a:pt x="2" y="1"/>
                    <a:pt x="3" y="2"/>
                  </a:cubicBezTo>
                  <a:lnTo>
                    <a:pt x="2" y="3"/>
                  </a:lnTo>
                  <a:lnTo>
                    <a:pt x="2" y="2"/>
                  </a:lnTo>
                  <a:cubicBezTo>
                    <a:pt x="1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08" name="Freeform 1435">
              <a:extLst>
                <a:ext uri="{FF2B5EF4-FFF2-40B4-BE49-F238E27FC236}">
                  <a16:creationId xmlns="" xmlns:a16="http://schemas.microsoft.com/office/drawing/2014/main" id="{A747FFC1-C423-4164-B093-93EA685A18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09" name="Freeform 1436">
              <a:extLst>
                <a:ext uri="{FF2B5EF4-FFF2-40B4-BE49-F238E27FC236}">
                  <a16:creationId xmlns="" xmlns:a16="http://schemas.microsoft.com/office/drawing/2014/main" id="{523E6D5C-3D67-4590-88F9-D11963245BA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" y="212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2 h 2"/>
                <a:gd name="T4" fmla="*/ 0 w 3"/>
                <a:gd name="T5" fmla="*/ 0 h 2"/>
                <a:gd name="T6" fmla="*/ 1 w 3"/>
                <a:gd name="T7" fmla="*/ 0 h 2"/>
                <a:gd name="T8" fmla="*/ 3 w 3"/>
                <a:gd name="T9" fmla="*/ 2 h 2"/>
                <a:gd name="T10" fmla="*/ 3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10" name="Freeform 1437">
              <a:extLst>
                <a:ext uri="{FF2B5EF4-FFF2-40B4-BE49-F238E27FC236}">
                  <a16:creationId xmlns="" xmlns:a16="http://schemas.microsoft.com/office/drawing/2014/main" id="{509EA77C-CA1B-46A3-8313-A03A435AEE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7" y="206"/>
              <a:ext cx="1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11" name="Freeform 1438">
              <a:extLst>
                <a:ext uri="{FF2B5EF4-FFF2-40B4-BE49-F238E27FC236}">
                  <a16:creationId xmlns="" xmlns:a16="http://schemas.microsoft.com/office/drawing/2014/main" id="{71BBFBB6-5FDC-4D2A-91FA-5F4E692C5E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8" y="208"/>
              <a:ext cx="2" cy="2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12" name="Freeform 1439">
              <a:extLst>
                <a:ext uri="{FF2B5EF4-FFF2-40B4-BE49-F238E27FC236}">
                  <a16:creationId xmlns="" xmlns:a16="http://schemas.microsoft.com/office/drawing/2014/main" id="{E1C03DEE-40B2-4F4A-9E8F-883B531E6C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9" y="209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2 w 5"/>
                <a:gd name="T7" fmla="*/ 0 h 6"/>
                <a:gd name="T8" fmla="*/ 5 w 5"/>
                <a:gd name="T9" fmla="*/ 3 h 6"/>
                <a:gd name="T10" fmla="*/ 4 w 5"/>
                <a:gd name="T11" fmla="*/ 4 h 6"/>
                <a:gd name="T12" fmla="*/ 3 w 5"/>
                <a:gd name="T13" fmla="*/ 4 h 6"/>
                <a:gd name="T14" fmla="*/ 2 w 5"/>
                <a:gd name="T15" fmla="*/ 4 h 6"/>
                <a:gd name="T16" fmla="*/ 3 w 5"/>
                <a:gd name="T17" fmla="*/ 6 h 6"/>
                <a:gd name="T18" fmla="*/ 3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3"/>
                  </a:cubicBezTo>
                  <a:lnTo>
                    <a:pt x="4" y="4"/>
                  </a:lnTo>
                  <a:cubicBezTo>
                    <a:pt x="3" y="4"/>
                    <a:pt x="3" y="4"/>
                    <a:pt x="3" y="4"/>
                  </a:cubicBezTo>
                  <a:lnTo>
                    <a:pt x="2" y="4"/>
                  </a:lnTo>
                  <a:cubicBezTo>
                    <a:pt x="2" y="5"/>
                    <a:pt x="3" y="5"/>
                    <a:pt x="3" y="6"/>
                  </a:cubicBezTo>
                  <a:lnTo>
                    <a:pt x="3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13" name="Freeform 1440">
              <a:extLst>
                <a:ext uri="{FF2B5EF4-FFF2-40B4-BE49-F238E27FC236}">
                  <a16:creationId xmlns="" xmlns:a16="http://schemas.microsoft.com/office/drawing/2014/main" id="{B7CC7C31-98B1-466A-9507-95D5589575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0" y="212"/>
              <a:ext cx="2" cy="2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0 h 3"/>
                <a:gd name="T4" fmla="*/ 3 w 4"/>
                <a:gd name="T5" fmla="*/ 1 h 3"/>
                <a:gd name="T6" fmla="*/ 3 w 4"/>
                <a:gd name="T7" fmla="*/ 1 h 3"/>
                <a:gd name="T8" fmla="*/ 4 w 4"/>
                <a:gd name="T9" fmla="*/ 3 h 3"/>
                <a:gd name="T10" fmla="*/ 4 w 4"/>
                <a:gd name="T11" fmla="*/ 3 h 3"/>
                <a:gd name="T12" fmla="*/ 1 w 4"/>
                <a:gd name="T13" fmla="*/ 3 h 3"/>
                <a:gd name="T14" fmla="*/ 0 w 4"/>
                <a:gd name="T15" fmla="*/ 2 h 3"/>
                <a:gd name="T16" fmla="*/ 1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1"/>
                  </a:lnTo>
                  <a:cubicBezTo>
                    <a:pt x="3" y="2"/>
                    <a:pt x="3" y="2"/>
                    <a:pt x="4" y="3"/>
                  </a:cubicBezTo>
                  <a:lnTo>
                    <a:pt x="4" y="3"/>
                  </a:lnTo>
                  <a:cubicBezTo>
                    <a:pt x="2" y="3"/>
                    <a:pt x="2" y="3"/>
                    <a:pt x="1" y="3"/>
                  </a:cubicBezTo>
                  <a:lnTo>
                    <a:pt x="0" y="2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14" name="Freeform 1441">
              <a:extLst>
                <a:ext uri="{FF2B5EF4-FFF2-40B4-BE49-F238E27FC236}">
                  <a16:creationId xmlns="" xmlns:a16="http://schemas.microsoft.com/office/drawing/2014/main" id="{1157D3A7-2F2D-4D86-8040-47A3069ADC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8" y="211"/>
              <a:ext cx="3" cy="2"/>
            </a:xfrm>
            <a:custGeom>
              <a:avLst/>
              <a:gdLst>
                <a:gd name="T0" fmla="*/ 2 w 5"/>
                <a:gd name="T1" fmla="*/ 0 h 5"/>
                <a:gd name="T2" fmla="*/ 2 w 5"/>
                <a:gd name="T3" fmla="*/ 0 h 5"/>
                <a:gd name="T4" fmla="*/ 5 w 5"/>
                <a:gd name="T5" fmla="*/ 2 h 5"/>
                <a:gd name="T6" fmla="*/ 3 w 5"/>
                <a:gd name="T7" fmla="*/ 5 h 5"/>
                <a:gd name="T8" fmla="*/ 0 w 5"/>
                <a:gd name="T9" fmla="*/ 3 h 5"/>
                <a:gd name="T10" fmla="*/ 2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1"/>
                    <a:pt x="5" y="2"/>
                  </a:cubicBezTo>
                  <a:cubicBezTo>
                    <a:pt x="4" y="3"/>
                    <a:pt x="4" y="4"/>
                    <a:pt x="3" y="5"/>
                  </a:cubicBez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15" name="Freeform 1442">
              <a:extLst>
                <a:ext uri="{FF2B5EF4-FFF2-40B4-BE49-F238E27FC236}">
                  <a16:creationId xmlns="" xmlns:a16="http://schemas.microsoft.com/office/drawing/2014/main" id="{E615E208-C91D-452A-A579-72D663F1E7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6" y="20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2 h 2"/>
                <a:gd name="T8" fmla="*/ 0 w 1"/>
                <a:gd name="T9" fmla="*/ 0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16" name="Freeform 1443">
              <a:extLst>
                <a:ext uri="{FF2B5EF4-FFF2-40B4-BE49-F238E27FC236}">
                  <a16:creationId xmlns="" xmlns:a16="http://schemas.microsoft.com/office/drawing/2014/main" id="{8A916D25-AABB-4E4C-BBC2-E292145137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6" y="205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2 h 2"/>
                <a:gd name="T6" fmla="*/ 1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17" name="Freeform 1444">
              <a:extLst>
                <a:ext uri="{FF2B5EF4-FFF2-40B4-BE49-F238E27FC236}">
                  <a16:creationId xmlns="" xmlns:a16="http://schemas.microsoft.com/office/drawing/2014/main" id="{4C5CBB54-7F9D-45D7-A835-D450D14A52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6" y="204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18" name="Freeform 1445">
              <a:extLst>
                <a:ext uri="{FF2B5EF4-FFF2-40B4-BE49-F238E27FC236}">
                  <a16:creationId xmlns="" xmlns:a16="http://schemas.microsoft.com/office/drawing/2014/main" id="{3BC79B5A-013C-4404-98C3-0288E987AF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6" y="203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2 h 2"/>
                <a:gd name="T6" fmla="*/ 0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19" name="Freeform 1446">
              <a:extLst>
                <a:ext uri="{FF2B5EF4-FFF2-40B4-BE49-F238E27FC236}">
                  <a16:creationId xmlns="" xmlns:a16="http://schemas.microsoft.com/office/drawing/2014/main" id="{11EAEFC5-BAB7-46AC-92C8-797F6379E3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1 w 2"/>
                <a:gd name="T7" fmla="*/ 1 h 1"/>
                <a:gd name="T8" fmla="*/ 0 w 2"/>
                <a:gd name="T9" fmla="*/ 0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20" name="Freeform 1447">
              <a:extLst>
                <a:ext uri="{FF2B5EF4-FFF2-40B4-BE49-F238E27FC236}">
                  <a16:creationId xmlns="" xmlns:a16="http://schemas.microsoft.com/office/drawing/2014/main" id="{F54C6806-E487-4255-877E-C86519BC06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21" name="Freeform 1448">
              <a:extLst>
                <a:ext uri="{FF2B5EF4-FFF2-40B4-BE49-F238E27FC236}">
                  <a16:creationId xmlns="" xmlns:a16="http://schemas.microsoft.com/office/drawing/2014/main" id="{5F0CCCE5-0A09-4885-955B-58BA4070B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" y="199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22" name="Freeform 1449">
              <a:extLst>
                <a:ext uri="{FF2B5EF4-FFF2-40B4-BE49-F238E27FC236}">
                  <a16:creationId xmlns="" xmlns:a16="http://schemas.microsoft.com/office/drawing/2014/main" id="{CE1FBFDF-23CC-4AA0-8CEC-BCE223831E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" y="201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23" name="Freeform 1450">
              <a:extLst>
                <a:ext uri="{FF2B5EF4-FFF2-40B4-BE49-F238E27FC236}">
                  <a16:creationId xmlns="" xmlns:a16="http://schemas.microsoft.com/office/drawing/2014/main" id="{7517FA2E-1C5F-4572-823B-B6D8AF9154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9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24" name="Freeform 1451">
              <a:extLst>
                <a:ext uri="{FF2B5EF4-FFF2-40B4-BE49-F238E27FC236}">
                  <a16:creationId xmlns="" xmlns:a16="http://schemas.microsoft.com/office/drawing/2014/main" id="{074B10EA-36DF-44C6-9FEE-E9BF699338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8" y="205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0"/>
                    <a:pt x="1" y="1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25" name="Freeform 1452">
              <a:extLst>
                <a:ext uri="{FF2B5EF4-FFF2-40B4-BE49-F238E27FC236}">
                  <a16:creationId xmlns="" xmlns:a16="http://schemas.microsoft.com/office/drawing/2014/main" id="{C280382E-6E33-454B-9A8D-18A2B53B66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7" y="207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26" name="Freeform 1453">
              <a:extLst>
                <a:ext uri="{FF2B5EF4-FFF2-40B4-BE49-F238E27FC236}">
                  <a16:creationId xmlns="" xmlns:a16="http://schemas.microsoft.com/office/drawing/2014/main" id="{BE9ED983-1123-4469-B0C0-5EBDCD78EA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9" y="207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27" name="Freeform 1454">
              <a:extLst>
                <a:ext uri="{FF2B5EF4-FFF2-40B4-BE49-F238E27FC236}">
                  <a16:creationId xmlns="" xmlns:a16="http://schemas.microsoft.com/office/drawing/2014/main" id="{92F69978-D7A9-4846-B1F6-C197583AE2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2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28" name="Freeform 1455">
              <a:extLst>
                <a:ext uri="{FF2B5EF4-FFF2-40B4-BE49-F238E27FC236}">
                  <a16:creationId xmlns="" xmlns:a16="http://schemas.microsoft.com/office/drawing/2014/main" id="{33D1A02F-5400-40B7-9BBD-8280F2794C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" y="205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29" name="Freeform 1456">
              <a:extLst>
                <a:ext uri="{FF2B5EF4-FFF2-40B4-BE49-F238E27FC236}">
                  <a16:creationId xmlns="" xmlns:a16="http://schemas.microsoft.com/office/drawing/2014/main" id="{18EF93A6-6462-43CA-A992-48772816AA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2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30" name="Freeform 1457">
              <a:extLst>
                <a:ext uri="{FF2B5EF4-FFF2-40B4-BE49-F238E27FC236}">
                  <a16:creationId xmlns="" xmlns:a16="http://schemas.microsoft.com/office/drawing/2014/main" id="{58EA1DFF-715D-47F8-B15A-CB536E6B0F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9" y="200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31" name="Freeform 1458">
              <a:extLst>
                <a:ext uri="{FF2B5EF4-FFF2-40B4-BE49-F238E27FC236}">
                  <a16:creationId xmlns="" xmlns:a16="http://schemas.microsoft.com/office/drawing/2014/main" id="{4D8000A6-D03B-4BF0-9399-22BF2FCDAA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8" y="20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32" name="Freeform 1459">
              <a:extLst>
                <a:ext uri="{FF2B5EF4-FFF2-40B4-BE49-F238E27FC236}">
                  <a16:creationId xmlns="" xmlns:a16="http://schemas.microsoft.com/office/drawing/2014/main" id="{D83DDF42-0CAA-4C70-A027-86381B9FE6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7" y="204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33" name="Freeform 1460">
              <a:extLst>
                <a:ext uri="{FF2B5EF4-FFF2-40B4-BE49-F238E27FC236}">
                  <a16:creationId xmlns="" xmlns:a16="http://schemas.microsoft.com/office/drawing/2014/main" id="{65B28B8C-53AB-4741-BD70-EB31D004A4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8" y="208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34" name="Freeform 1461">
              <a:extLst>
                <a:ext uri="{FF2B5EF4-FFF2-40B4-BE49-F238E27FC236}">
                  <a16:creationId xmlns="" xmlns:a16="http://schemas.microsoft.com/office/drawing/2014/main" id="{DB33E6E7-B0C3-4DB3-9FED-DBFF45F5C5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9" y="21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35" name="Freeform 1462">
              <a:extLst>
                <a:ext uri="{FF2B5EF4-FFF2-40B4-BE49-F238E27FC236}">
                  <a16:creationId xmlns="" xmlns:a16="http://schemas.microsoft.com/office/drawing/2014/main" id="{861F46E6-985D-4908-BE7E-D7009459CA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3" y="20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2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36" name="Freeform 1463">
              <a:extLst>
                <a:ext uri="{FF2B5EF4-FFF2-40B4-BE49-F238E27FC236}">
                  <a16:creationId xmlns="" xmlns:a16="http://schemas.microsoft.com/office/drawing/2014/main" id="{F7DF7AB6-4FBD-4DFD-BD35-1C0BF954D5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0" y="21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37" name="Freeform 1464">
              <a:extLst>
                <a:ext uri="{FF2B5EF4-FFF2-40B4-BE49-F238E27FC236}">
                  <a16:creationId xmlns="" xmlns:a16="http://schemas.microsoft.com/office/drawing/2014/main" id="{C904871A-57D7-4579-932F-19B6D14E1C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0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5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38" name="Freeform 1465">
              <a:extLst>
                <a:ext uri="{FF2B5EF4-FFF2-40B4-BE49-F238E27FC236}">
                  <a16:creationId xmlns="" xmlns:a16="http://schemas.microsoft.com/office/drawing/2014/main" id="{FFEF88C2-51CB-4217-AEF2-19C101B4E3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" y="209"/>
              <a:ext cx="3" cy="2"/>
            </a:xfrm>
            <a:custGeom>
              <a:avLst/>
              <a:gdLst>
                <a:gd name="T0" fmla="*/ 8 w 8"/>
                <a:gd name="T1" fmla="*/ 4 h 5"/>
                <a:gd name="T2" fmla="*/ 8 w 8"/>
                <a:gd name="T3" fmla="*/ 4 h 5"/>
                <a:gd name="T4" fmla="*/ 6 w 8"/>
                <a:gd name="T5" fmla="*/ 4 h 5"/>
                <a:gd name="T6" fmla="*/ 5 w 8"/>
                <a:gd name="T7" fmla="*/ 4 h 5"/>
                <a:gd name="T8" fmla="*/ 6 w 8"/>
                <a:gd name="T9" fmla="*/ 5 h 5"/>
                <a:gd name="T10" fmla="*/ 4 w 8"/>
                <a:gd name="T11" fmla="*/ 5 h 5"/>
                <a:gd name="T12" fmla="*/ 0 w 8"/>
                <a:gd name="T13" fmla="*/ 0 h 5"/>
                <a:gd name="T14" fmla="*/ 8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8" y="4"/>
                  </a:moveTo>
                  <a:lnTo>
                    <a:pt x="8" y="4"/>
                  </a:lnTo>
                  <a:cubicBezTo>
                    <a:pt x="7" y="4"/>
                    <a:pt x="6" y="4"/>
                    <a:pt x="6" y="4"/>
                  </a:cubicBezTo>
                  <a:lnTo>
                    <a:pt x="5" y="4"/>
                  </a:lnTo>
                  <a:cubicBezTo>
                    <a:pt x="5" y="4"/>
                    <a:pt x="6" y="5"/>
                    <a:pt x="6" y="5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2" y="4"/>
                    <a:pt x="1" y="2"/>
                    <a:pt x="0" y="0"/>
                  </a:cubicBezTo>
                  <a:cubicBezTo>
                    <a:pt x="3" y="1"/>
                    <a:pt x="6" y="2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39" name="Freeform 1466">
              <a:extLst>
                <a:ext uri="{FF2B5EF4-FFF2-40B4-BE49-F238E27FC236}">
                  <a16:creationId xmlns="" xmlns:a16="http://schemas.microsoft.com/office/drawing/2014/main" id="{DD626F8D-35E0-408E-9B51-D0517569AB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7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1 w 1"/>
                <a:gd name="T7" fmla="*/ 3 h 3"/>
                <a:gd name="T8" fmla="*/ 0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40" name="Freeform 1467">
              <a:extLst>
                <a:ext uri="{FF2B5EF4-FFF2-40B4-BE49-F238E27FC236}">
                  <a16:creationId xmlns="" xmlns:a16="http://schemas.microsoft.com/office/drawing/2014/main" id="{FA24E84A-05F2-4C30-A6B7-8A2B9A7DBF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" y="210"/>
              <a:ext cx="1" cy="1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2 w 3"/>
                <a:gd name="T5" fmla="*/ 1 h 4"/>
                <a:gd name="T6" fmla="*/ 3 w 3"/>
                <a:gd name="T7" fmla="*/ 4 h 4"/>
                <a:gd name="T8" fmla="*/ 1 w 3"/>
                <a:gd name="T9" fmla="*/ 3 h 4"/>
                <a:gd name="T10" fmla="*/ 0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" y="1"/>
                    <a:pt x="2" y="1"/>
                  </a:cubicBezTo>
                  <a:cubicBezTo>
                    <a:pt x="2" y="2"/>
                    <a:pt x="2" y="3"/>
                    <a:pt x="3" y="4"/>
                  </a:cubicBezTo>
                  <a:cubicBezTo>
                    <a:pt x="2" y="4"/>
                    <a:pt x="2" y="3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41" name="Freeform 1468">
              <a:extLst>
                <a:ext uri="{FF2B5EF4-FFF2-40B4-BE49-F238E27FC236}">
                  <a16:creationId xmlns="" xmlns:a16="http://schemas.microsoft.com/office/drawing/2014/main" id="{8A08688C-F2FC-4DE6-868E-3B7797E78E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9 w 9"/>
                <a:gd name="T5" fmla="*/ 4 h 4"/>
                <a:gd name="T6" fmla="*/ 5 w 9"/>
                <a:gd name="T7" fmla="*/ 4 h 4"/>
                <a:gd name="T8" fmla="*/ 0 w 9"/>
                <a:gd name="T9" fmla="*/ 1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7" y="2"/>
                    <a:pt x="8" y="3"/>
                    <a:pt x="9" y="4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2" y="0"/>
                    <a:pt x="4" y="1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42" name="Freeform 1469">
              <a:extLst>
                <a:ext uri="{FF2B5EF4-FFF2-40B4-BE49-F238E27FC236}">
                  <a16:creationId xmlns="" xmlns:a16="http://schemas.microsoft.com/office/drawing/2014/main" id="{BE588EFF-08DA-47C0-B1DD-85CF67C008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" y="208"/>
              <a:ext cx="3" cy="5"/>
            </a:xfrm>
            <a:custGeom>
              <a:avLst/>
              <a:gdLst>
                <a:gd name="T0" fmla="*/ 4 w 5"/>
                <a:gd name="T1" fmla="*/ 5 h 11"/>
                <a:gd name="T2" fmla="*/ 4 w 5"/>
                <a:gd name="T3" fmla="*/ 5 h 11"/>
                <a:gd name="T4" fmla="*/ 4 w 5"/>
                <a:gd name="T5" fmla="*/ 6 h 11"/>
                <a:gd name="T6" fmla="*/ 5 w 5"/>
                <a:gd name="T7" fmla="*/ 11 h 11"/>
                <a:gd name="T8" fmla="*/ 2 w 5"/>
                <a:gd name="T9" fmla="*/ 8 h 11"/>
                <a:gd name="T10" fmla="*/ 0 w 5"/>
                <a:gd name="T11" fmla="*/ 0 h 11"/>
                <a:gd name="T12" fmla="*/ 4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4" y="5"/>
                  </a:moveTo>
                  <a:lnTo>
                    <a:pt x="4" y="5"/>
                  </a:lnTo>
                  <a:lnTo>
                    <a:pt x="4" y="6"/>
                  </a:lnTo>
                  <a:cubicBezTo>
                    <a:pt x="4" y="7"/>
                    <a:pt x="4" y="9"/>
                    <a:pt x="5" y="11"/>
                  </a:cubicBezTo>
                  <a:cubicBezTo>
                    <a:pt x="4" y="10"/>
                    <a:pt x="3" y="9"/>
                    <a:pt x="2" y="8"/>
                  </a:cubicBezTo>
                  <a:cubicBezTo>
                    <a:pt x="1" y="5"/>
                    <a:pt x="0" y="3"/>
                    <a:pt x="0" y="0"/>
                  </a:cubicBezTo>
                  <a:cubicBezTo>
                    <a:pt x="2" y="1"/>
                    <a:pt x="3" y="3"/>
                    <a:pt x="4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43" name="Freeform 1470">
              <a:extLst>
                <a:ext uri="{FF2B5EF4-FFF2-40B4-BE49-F238E27FC236}">
                  <a16:creationId xmlns="" xmlns:a16="http://schemas.microsoft.com/office/drawing/2014/main" id="{386A225D-F8C4-4FFC-9967-149E30064A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2" y="213"/>
              <a:ext cx="5" cy="1"/>
            </a:xfrm>
            <a:custGeom>
              <a:avLst/>
              <a:gdLst>
                <a:gd name="T0" fmla="*/ 0 w 11"/>
                <a:gd name="T1" fmla="*/ 1 h 3"/>
                <a:gd name="T2" fmla="*/ 0 w 11"/>
                <a:gd name="T3" fmla="*/ 1 h 3"/>
                <a:gd name="T4" fmla="*/ 11 w 11"/>
                <a:gd name="T5" fmla="*/ 3 h 3"/>
                <a:gd name="T6" fmla="*/ 10 w 11"/>
                <a:gd name="T7" fmla="*/ 3 h 3"/>
                <a:gd name="T8" fmla="*/ 3 w 11"/>
                <a:gd name="T9" fmla="*/ 3 h 3"/>
                <a:gd name="T10" fmla="*/ 0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0" y="1"/>
                  </a:moveTo>
                  <a:lnTo>
                    <a:pt x="0" y="1"/>
                  </a:lnTo>
                  <a:cubicBezTo>
                    <a:pt x="3" y="0"/>
                    <a:pt x="8" y="1"/>
                    <a:pt x="11" y="3"/>
                  </a:cubicBezTo>
                  <a:lnTo>
                    <a:pt x="10" y="3"/>
                  </a:lnTo>
                  <a:cubicBezTo>
                    <a:pt x="8" y="3"/>
                    <a:pt x="5" y="3"/>
                    <a:pt x="3" y="3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44" name="Freeform 1471">
              <a:extLst>
                <a:ext uri="{FF2B5EF4-FFF2-40B4-BE49-F238E27FC236}">
                  <a16:creationId xmlns="" xmlns:a16="http://schemas.microsoft.com/office/drawing/2014/main" id="{E62DD230-D972-4922-BC5A-0D5A73EDD4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3" y="211"/>
              <a:ext cx="5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8" y="3"/>
                    <a:pt x="10" y="7"/>
                  </a:cubicBezTo>
                  <a:cubicBezTo>
                    <a:pt x="6" y="6"/>
                    <a:pt x="2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45" name="Freeform 1472">
              <a:extLst>
                <a:ext uri="{FF2B5EF4-FFF2-40B4-BE49-F238E27FC236}">
                  <a16:creationId xmlns="" xmlns:a16="http://schemas.microsoft.com/office/drawing/2014/main" id="{E189B866-8F64-4F77-8AA9-5417022D93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7" y="198"/>
              <a:ext cx="3" cy="11"/>
            </a:xfrm>
            <a:custGeom>
              <a:avLst/>
              <a:gdLst>
                <a:gd name="T0" fmla="*/ 2 w 5"/>
                <a:gd name="T1" fmla="*/ 20 h 24"/>
                <a:gd name="T2" fmla="*/ 2 w 5"/>
                <a:gd name="T3" fmla="*/ 20 h 24"/>
                <a:gd name="T4" fmla="*/ 1 w 5"/>
                <a:gd name="T5" fmla="*/ 24 h 24"/>
                <a:gd name="T6" fmla="*/ 0 w 5"/>
                <a:gd name="T7" fmla="*/ 0 h 24"/>
                <a:gd name="T8" fmla="*/ 2 w 5"/>
                <a:gd name="T9" fmla="*/ 1 h 24"/>
                <a:gd name="T10" fmla="*/ 5 w 5"/>
                <a:gd name="T11" fmla="*/ 0 h 24"/>
                <a:gd name="T12" fmla="*/ 4 w 5"/>
                <a:gd name="T13" fmla="*/ 24 h 24"/>
                <a:gd name="T14" fmla="*/ 2 w 5"/>
                <a:gd name="T1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4">
                  <a:moveTo>
                    <a:pt x="2" y="20"/>
                  </a:moveTo>
                  <a:lnTo>
                    <a:pt x="2" y="20"/>
                  </a:lnTo>
                  <a:cubicBezTo>
                    <a:pt x="2" y="21"/>
                    <a:pt x="1" y="22"/>
                    <a:pt x="1" y="24"/>
                  </a:cubicBezTo>
                  <a:lnTo>
                    <a:pt x="0" y="0"/>
                  </a:lnTo>
                  <a:cubicBezTo>
                    <a:pt x="0" y="1"/>
                    <a:pt x="1" y="1"/>
                    <a:pt x="2" y="1"/>
                  </a:cubicBezTo>
                  <a:cubicBezTo>
                    <a:pt x="4" y="1"/>
                    <a:pt x="4" y="1"/>
                    <a:pt x="5" y="0"/>
                  </a:cubicBezTo>
                  <a:lnTo>
                    <a:pt x="4" y="24"/>
                  </a:lnTo>
                  <a:cubicBezTo>
                    <a:pt x="4" y="22"/>
                    <a:pt x="3" y="21"/>
                    <a:pt x="2" y="2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46" name="Freeform 1473">
              <a:extLst>
                <a:ext uri="{FF2B5EF4-FFF2-40B4-BE49-F238E27FC236}">
                  <a16:creationId xmlns="" xmlns:a16="http://schemas.microsoft.com/office/drawing/2014/main" id="{FFEE5B25-A939-4B11-9BFD-745B22BC552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8" y="208"/>
              <a:ext cx="1" cy="6"/>
            </a:xfrm>
            <a:custGeom>
              <a:avLst/>
              <a:gdLst>
                <a:gd name="T0" fmla="*/ 3 w 3"/>
                <a:gd name="T1" fmla="*/ 7 h 13"/>
                <a:gd name="T2" fmla="*/ 3 w 3"/>
                <a:gd name="T3" fmla="*/ 7 h 13"/>
                <a:gd name="T4" fmla="*/ 1 w 3"/>
                <a:gd name="T5" fmla="*/ 13 h 13"/>
                <a:gd name="T6" fmla="*/ 0 w 3"/>
                <a:gd name="T7" fmla="*/ 7 h 13"/>
                <a:gd name="T8" fmla="*/ 1 w 3"/>
                <a:gd name="T9" fmla="*/ 0 h 13"/>
                <a:gd name="T10" fmla="*/ 3 w 3"/>
                <a:gd name="T11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3">
                  <a:moveTo>
                    <a:pt x="3" y="7"/>
                  </a:moveTo>
                  <a:lnTo>
                    <a:pt x="3" y="7"/>
                  </a:lnTo>
                  <a:cubicBezTo>
                    <a:pt x="3" y="9"/>
                    <a:pt x="3" y="11"/>
                    <a:pt x="1" y="13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4"/>
                    <a:pt x="0" y="2"/>
                    <a:pt x="1" y="0"/>
                  </a:cubicBezTo>
                  <a:cubicBezTo>
                    <a:pt x="3" y="2"/>
                    <a:pt x="3" y="4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47" name="Freeform 1474">
              <a:extLst>
                <a:ext uri="{FF2B5EF4-FFF2-40B4-BE49-F238E27FC236}">
                  <a16:creationId xmlns="" xmlns:a16="http://schemas.microsoft.com/office/drawing/2014/main" id="{6131FF51-40C3-4935-82BA-4E06F335477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" y="186"/>
              <a:ext cx="6" cy="6"/>
            </a:xfrm>
            <a:custGeom>
              <a:avLst/>
              <a:gdLst>
                <a:gd name="T0" fmla="*/ 8 w 13"/>
                <a:gd name="T1" fmla="*/ 2 h 12"/>
                <a:gd name="T2" fmla="*/ 8 w 13"/>
                <a:gd name="T3" fmla="*/ 2 h 12"/>
                <a:gd name="T4" fmla="*/ 7 w 13"/>
                <a:gd name="T5" fmla="*/ 4 h 12"/>
                <a:gd name="T6" fmla="*/ 13 w 13"/>
                <a:gd name="T7" fmla="*/ 3 h 12"/>
                <a:gd name="T8" fmla="*/ 13 w 13"/>
                <a:gd name="T9" fmla="*/ 9 h 12"/>
                <a:gd name="T10" fmla="*/ 8 w 13"/>
                <a:gd name="T11" fmla="*/ 7 h 12"/>
                <a:gd name="T12" fmla="*/ 9 w 13"/>
                <a:gd name="T13" fmla="*/ 12 h 12"/>
                <a:gd name="T14" fmla="*/ 3 w 13"/>
                <a:gd name="T15" fmla="*/ 12 h 12"/>
                <a:gd name="T16" fmla="*/ 5 w 13"/>
                <a:gd name="T17" fmla="*/ 8 h 12"/>
                <a:gd name="T18" fmla="*/ 0 w 13"/>
                <a:gd name="T19" fmla="*/ 9 h 12"/>
                <a:gd name="T20" fmla="*/ 0 w 13"/>
                <a:gd name="T21" fmla="*/ 3 h 12"/>
                <a:gd name="T22" fmla="*/ 4 w 13"/>
                <a:gd name="T23" fmla="*/ 5 h 12"/>
                <a:gd name="T24" fmla="*/ 3 w 13"/>
                <a:gd name="T25" fmla="*/ 0 h 12"/>
                <a:gd name="T26" fmla="*/ 9 w 13"/>
                <a:gd name="T27" fmla="*/ 0 h 12"/>
                <a:gd name="T28" fmla="*/ 8 w 13"/>
                <a:gd name="T2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12">
                  <a:moveTo>
                    <a:pt x="8" y="2"/>
                  </a:moveTo>
                  <a:lnTo>
                    <a:pt x="8" y="2"/>
                  </a:lnTo>
                  <a:cubicBezTo>
                    <a:pt x="8" y="3"/>
                    <a:pt x="7" y="4"/>
                    <a:pt x="7" y="4"/>
                  </a:cubicBezTo>
                  <a:cubicBezTo>
                    <a:pt x="8" y="7"/>
                    <a:pt x="12" y="4"/>
                    <a:pt x="13" y="3"/>
                  </a:cubicBezTo>
                  <a:lnTo>
                    <a:pt x="13" y="9"/>
                  </a:lnTo>
                  <a:cubicBezTo>
                    <a:pt x="12" y="9"/>
                    <a:pt x="10" y="7"/>
                    <a:pt x="8" y="7"/>
                  </a:cubicBezTo>
                  <a:cubicBezTo>
                    <a:pt x="6" y="8"/>
                    <a:pt x="9" y="12"/>
                    <a:pt x="9" y="12"/>
                  </a:cubicBezTo>
                  <a:lnTo>
                    <a:pt x="3" y="12"/>
                  </a:lnTo>
                  <a:cubicBezTo>
                    <a:pt x="4" y="12"/>
                    <a:pt x="6" y="10"/>
                    <a:pt x="5" y="8"/>
                  </a:cubicBezTo>
                  <a:cubicBezTo>
                    <a:pt x="5" y="6"/>
                    <a:pt x="1" y="9"/>
                    <a:pt x="0" y="9"/>
                  </a:cubicBezTo>
                  <a:lnTo>
                    <a:pt x="0" y="3"/>
                  </a:lnTo>
                  <a:cubicBezTo>
                    <a:pt x="1" y="4"/>
                    <a:pt x="3" y="6"/>
                    <a:pt x="4" y="5"/>
                  </a:cubicBezTo>
                  <a:cubicBezTo>
                    <a:pt x="7" y="5"/>
                    <a:pt x="4" y="1"/>
                    <a:pt x="3" y="0"/>
                  </a:cubicBezTo>
                  <a:lnTo>
                    <a:pt x="9" y="0"/>
                  </a:lnTo>
                  <a:cubicBezTo>
                    <a:pt x="9" y="1"/>
                    <a:pt x="8" y="2"/>
                    <a:pt x="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48" name="Freeform 1475">
              <a:extLst>
                <a:ext uri="{FF2B5EF4-FFF2-40B4-BE49-F238E27FC236}">
                  <a16:creationId xmlns="" xmlns:a16="http://schemas.microsoft.com/office/drawing/2014/main" id="{FE72C6A6-EC17-4D4D-AD02-BCA583BD73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6" y="193"/>
              <a:ext cx="4" cy="4"/>
            </a:xfrm>
            <a:custGeom>
              <a:avLst/>
              <a:gdLst>
                <a:gd name="T0" fmla="*/ 4 w 9"/>
                <a:gd name="T1" fmla="*/ 0 h 9"/>
                <a:gd name="T2" fmla="*/ 4 w 9"/>
                <a:gd name="T3" fmla="*/ 0 h 9"/>
                <a:gd name="T4" fmla="*/ 9 w 9"/>
                <a:gd name="T5" fmla="*/ 5 h 9"/>
                <a:gd name="T6" fmla="*/ 4 w 9"/>
                <a:gd name="T7" fmla="*/ 9 h 9"/>
                <a:gd name="T8" fmla="*/ 0 w 9"/>
                <a:gd name="T9" fmla="*/ 5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4" y="0"/>
                  </a:ln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49" name="Freeform 1476">
              <a:extLst>
                <a:ext uri="{FF2B5EF4-FFF2-40B4-BE49-F238E27FC236}">
                  <a16:creationId xmlns="" xmlns:a16="http://schemas.microsoft.com/office/drawing/2014/main" id="{FE8CCDE3-9FC9-4035-A939-2A07C0565C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7" y="216"/>
              <a:ext cx="0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50" name="Freeform 1477">
              <a:extLst>
                <a:ext uri="{FF2B5EF4-FFF2-40B4-BE49-F238E27FC236}">
                  <a16:creationId xmlns="" xmlns:a16="http://schemas.microsoft.com/office/drawing/2014/main" id="{B8464BBD-2749-496D-9601-6A7701F206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9" y="215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51" name="Freeform 1478">
              <a:extLst>
                <a:ext uri="{FF2B5EF4-FFF2-40B4-BE49-F238E27FC236}">
                  <a16:creationId xmlns="" xmlns:a16="http://schemas.microsoft.com/office/drawing/2014/main" id="{1DF77F18-0D6A-4110-A5ED-78EF3A97FA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9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52" name="Freeform 1479">
              <a:extLst>
                <a:ext uri="{FF2B5EF4-FFF2-40B4-BE49-F238E27FC236}">
                  <a16:creationId xmlns="" xmlns:a16="http://schemas.microsoft.com/office/drawing/2014/main" id="{EB16A482-0929-45A6-9C85-3A93544E37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53" name="Freeform 1480">
              <a:extLst>
                <a:ext uri="{FF2B5EF4-FFF2-40B4-BE49-F238E27FC236}">
                  <a16:creationId xmlns="" xmlns:a16="http://schemas.microsoft.com/office/drawing/2014/main" id="{D9424306-1570-490C-8EB0-DCC586EF34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1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54" name="Freeform 1481">
              <a:extLst>
                <a:ext uri="{FF2B5EF4-FFF2-40B4-BE49-F238E27FC236}">
                  <a16:creationId xmlns="" xmlns:a16="http://schemas.microsoft.com/office/drawing/2014/main" id="{69D4006C-3D4C-4A23-906B-3C0E65ACEE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55" name="Freeform 1482">
              <a:extLst>
                <a:ext uri="{FF2B5EF4-FFF2-40B4-BE49-F238E27FC236}">
                  <a16:creationId xmlns="" xmlns:a16="http://schemas.microsoft.com/office/drawing/2014/main" id="{80C6FF68-2971-4234-A266-6F328964C3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56" name="Rectangle 1483">
              <a:extLst>
                <a:ext uri="{FF2B5EF4-FFF2-40B4-BE49-F238E27FC236}">
                  <a16:creationId xmlns="" xmlns:a16="http://schemas.microsoft.com/office/drawing/2014/main" id="{52AD9455-8658-4908-A768-1E86C78F6CC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94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57" name="Freeform 1484">
              <a:extLst>
                <a:ext uri="{FF2B5EF4-FFF2-40B4-BE49-F238E27FC236}">
                  <a16:creationId xmlns="" xmlns:a16="http://schemas.microsoft.com/office/drawing/2014/main" id="{107BC1EC-5B2B-419C-A9D0-886711A384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4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58" name="Freeform 1485">
              <a:extLst>
                <a:ext uri="{FF2B5EF4-FFF2-40B4-BE49-F238E27FC236}">
                  <a16:creationId xmlns="" xmlns:a16="http://schemas.microsoft.com/office/drawing/2014/main" id="{79EEE73A-CCEC-4A4E-B57C-286BFA24FC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6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59" name="Freeform 1486">
              <a:extLst>
                <a:ext uri="{FF2B5EF4-FFF2-40B4-BE49-F238E27FC236}">
                  <a16:creationId xmlns="" xmlns:a16="http://schemas.microsoft.com/office/drawing/2014/main" id="{67454DED-C7F4-4212-BB42-57503C8D0A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5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60" name="Freeform 1487">
              <a:extLst>
                <a:ext uri="{FF2B5EF4-FFF2-40B4-BE49-F238E27FC236}">
                  <a16:creationId xmlns="" xmlns:a16="http://schemas.microsoft.com/office/drawing/2014/main" id="{D95702C4-4881-4FA4-8BA5-3618925F47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" y="216"/>
              <a:ext cx="1" cy="1"/>
            </a:xfrm>
            <a:custGeom>
              <a:avLst/>
              <a:gdLst>
                <a:gd name="T0" fmla="*/ 2 w 3"/>
                <a:gd name="T1" fmla="*/ 0 h 2"/>
                <a:gd name="T2" fmla="*/ 2 w 3"/>
                <a:gd name="T3" fmla="*/ 0 h 2"/>
                <a:gd name="T4" fmla="*/ 3 w 3"/>
                <a:gd name="T5" fmla="*/ 1 h 2"/>
                <a:gd name="T6" fmla="*/ 2 w 3"/>
                <a:gd name="T7" fmla="*/ 2 h 2"/>
                <a:gd name="T8" fmla="*/ 0 w 3"/>
                <a:gd name="T9" fmla="*/ 1 h 2"/>
                <a:gd name="T10" fmla="*/ 2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61" name="Freeform 1488">
              <a:extLst>
                <a:ext uri="{FF2B5EF4-FFF2-40B4-BE49-F238E27FC236}">
                  <a16:creationId xmlns="" xmlns:a16="http://schemas.microsoft.com/office/drawing/2014/main" id="{3C9D0F6A-84B8-4CA3-8A4A-C0D5DE431A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1" y="216"/>
              <a:ext cx="2" cy="1"/>
            </a:xfrm>
            <a:custGeom>
              <a:avLst/>
              <a:gdLst>
                <a:gd name="T0" fmla="*/ 1 w 3"/>
                <a:gd name="T1" fmla="*/ 0 h 2"/>
                <a:gd name="T2" fmla="*/ 1 w 3"/>
                <a:gd name="T3" fmla="*/ 0 h 2"/>
                <a:gd name="T4" fmla="*/ 3 w 3"/>
                <a:gd name="T5" fmla="*/ 1 h 2"/>
                <a:gd name="T6" fmla="*/ 1 w 3"/>
                <a:gd name="T7" fmla="*/ 2 h 2"/>
                <a:gd name="T8" fmla="*/ 0 w 3"/>
                <a:gd name="T9" fmla="*/ 1 h 2"/>
                <a:gd name="T10" fmla="*/ 1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62" name="Freeform 1489">
              <a:extLst>
                <a:ext uri="{FF2B5EF4-FFF2-40B4-BE49-F238E27FC236}">
                  <a16:creationId xmlns="" xmlns:a16="http://schemas.microsoft.com/office/drawing/2014/main" id="{D820C6D8-A656-4DB3-829C-A6ACEA13C7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63" name="Freeform 1490">
              <a:extLst>
                <a:ext uri="{FF2B5EF4-FFF2-40B4-BE49-F238E27FC236}">
                  <a16:creationId xmlns="" xmlns:a16="http://schemas.microsoft.com/office/drawing/2014/main" id="{75033A92-6A1D-497A-915E-72C8AAF197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64" name="Freeform 1491">
              <a:extLst>
                <a:ext uri="{FF2B5EF4-FFF2-40B4-BE49-F238E27FC236}">
                  <a16:creationId xmlns="" xmlns:a16="http://schemas.microsoft.com/office/drawing/2014/main" id="{23A8702D-1A18-4E25-9CDB-46509B2409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65" name="Freeform 1492">
              <a:extLst>
                <a:ext uri="{FF2B5EF4-FFF2-40B4-BE49-F238E27FC236}">
                  <a16:creationId xmlns="" xmlns:a16="http://schemas.microsoft.com/office/drawing/2014/main" id="{3D8AC048-A2E8-4A5B-9BAB-BA967D3817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0" y="216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66" name="Freeform 1493">
              <a:extLst>
                <a:ext uri="{FF2B5EF4-FFF2-40B4-BE49-F238E27FC236}">
                  <a16:creationId xmlns="" xmlns:a16="http://schemas.microsoft.com/office/drawing/2014/main" id="{B37F570B-9D96-4156-9E55-02871FC2B2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7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67" name="Freeform 1494">
              <a:extLst>
                <a:ext uri="{FF2B5EF4-FFF2-40B4-BE49-F238E27FC236}">
                  <a16:creationId xmlns="" xmlns:a16="http://schemas.microsoft.com/office/drawing/2014/main" id="{F57483D9-AA34-4085-9E35-64A0CA4B0A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7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68" name="Freeform 1495">
              <a:extLst>
                <a:ext uri="{FF2B5EF4-FFF2-40B4-BE49-F238E27FC236}">
                  <a16:creationId xmlns="" xmlns:a16="http://schemas.microsoft.com/office/drawing/2014/main" id="{CFFBAD5F-A92C-4214-A5A2-50C8E27831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69" name="Freeform 1496">
              <a:extLst>
                <a:ext uri="{FF2B5EF4-FFF2-40B4-BE49-F238E27FC236}">
                  <a16:creationId xmlns="" xmlns:a16="http://schemas.microsoft.com/office/drawing/2014/main" id="{CF997FD8-E27D-438C-B647-E580B231B8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70" name="Freeform 1497">
              <a:extLst>
                <a:ext uri="{FF2B5EF4-FFF2-40B4-BE49-F238E27FC236}">
                  <a16:creationId xmlns="" xmlns:a16="http://schemas.microsoft.com/office/drawing/2014/main" id="{ABC649F1-F40E-4C79-A7BA-708F7472E7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4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71" name="Freeform 1498">
              <a:extLst>
                <a:ext uri="{FF2B5EF4-FFF2-40B4-BE49-F238E27FC236}">
                  <a16:creationId xmlns="" xmlns:a16="http://schemas.microsoft.com/office/drawing/2014/main" id="{F9944716-8DBD-4214-ADA5-19A06E4488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4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72" name="Rectangle 1499">
              <a:extLst>
                <a:ext uri="{FF2B5EF4-FFF2-40B4-BE49-F238E27FC236}">
                  <a16:creationId xmlns="" xmlns:a16="http://schemas.microsoft.com/office/drawing/2014/main" id="{8AEDC9C4-00D9-41C4-9E65-06A41105C3A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2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73" name="Freeform 1500">
              <a:extLst>
                <a:ext uri="{FF2B5EF4-FFF2-40B4-BE49-F238E27FC236}">
                  <a16:creationId xmlns="" xmlns:a16="http://schemas.microsoft.com/office/drawing/2014/main" id="{DF5E6C5C-69F7-4A3D-98B0-2265A0E147D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2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74" name="Freeform 1501">
              <a:extLst>
                <a:ext uri="{FF2B5EF4-FFF2-40B4-BE49-F238E27FC236}">
                  <a16:creationId xmlns="" xmlns:a16="http://schemas.microsoft.com/office/drawing/2014/main" id="{F5C164A4-DF89-4BC2-9389-79E8963A73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75" name="Freeform 1502">
              <a:extLst>
                <a:ext uri="{FF2B5EF4-FFF2-40B4-BE49-F238E27FC236}">
                  <a16:creationId xmlns="" xmlns:a16="http://schemas.microsoft.com/office/drawing/2014/main" id="{9BC507FB-3E7A-466C-B99F-BA36065E00D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76" name="Freeform 1503">
              <a:extLst>
                <a:ext uri="{FF2B5EF4-FFF2-40B4-BE49-F238E27FC236}">
                  <a16:creationId xmlns="" xmlns:a16="http://schemas.microsoft.com/office/drawing/2014/main" id="{60D79FFC-B979-443C-B976-FA35891D21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77" name="Freeform 1504">
              <a:extLst>
                <a:ext uri="{FF2B5EF4-FFF2-40B4-BE49-F238E27FC236}">
                  <a16:creationId xmlns="" xmlns:a16="http://schemas.microsoft.com/office/drawing/2014/main" id="{33CA4B7E-65E9-4EA4-A7A2-F4358FCB26D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78" name="Freeform 1505">
              <a:extLst>
                <a:ext uri="{FF2B5EF4-FFF2-40B4-BE49-F238E27FC236}">
                  <a16:creationId xmlns="" xmlns:a16="http://schemas.microsoft.com/office/drawing/2014/main" id="{3DA10191-D49B-44DB-9A9F-6C8B7B6E93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79" name="Freeform 1506">
              <a:extLst>
                <a:ext uri="{FF2B5EF4-FFF2-40B4-BE49-F238E27FC236}">
                  <a16:creationId xmlns="" xmlns:a16="http://schemas.microsoft.com/office/drawing/2014/main" id="{C319C6BD-AF60-42B6-A748-CBB63280B5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80" name="Freeform 1507">
              <a:extLst>
                <a:ext uri="{FF2B5EF4-FFF2-40B4-BE49-F238E27FC236}">
                  <a16:creationId xmlns="" xmlns:a16="http://schemas.microsoft.com/office/drawing/2014/main" id="{31C487AA-C846-45C2-ABCC-625817DA46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0" y="21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81" name="Freeform 1508">
              <a:extLst>
                <a:ext uri="{FF2B5EF4-FFF2-40B4-BE49-F238E27FC236}">
                  <a16:creationId xmlns="" xmlns:a16="http://schemas.microsoft.com/office/drawing/2014/main" id="{2362296C-CE9A-4DD3-91CD-7469314DD6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8" y="216"/>
              <a:ext cx="1" cy="1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1 w 3"/>
                <a:gd name="T5" fmla="*/ 2 h 2"/>
                <a:gd name="T6" fmla="*/ 0 w 3"/>
                <a:gd name="T7" fmla="*/ 1 h 2"/>
                <a:gd name="T8" fmla="*/ 1 w 3"/>
                <a:gd name="T9" fmla="*/ 0 h 2"/>
                <a:gd name="T10" fmla="*/ 3 w 3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82" name="Freeform 1509">
              <a:extLst>
                <a:ext uri="{FF2B5EF4-FFF2-40B4-BE49-F238E27FC236}">
                  <a16:creationId xmlns="" xmlns:a16="http://schemas.microsoft.com/office/drawing/2014/main" id="{3E86A21B-435B-49A4-B163-51EAE504875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0" y="215"/>
              <a:ext cx="17" cy="0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83" name="Freeform 1510">
              <a:extLst>
                <a:ext uri="{FF2B5EF4-FFF2-40B4-BE49-F238E27FC236}">
                  <a16:creationId xmlns="" xmlns:a16="http://schemas.microsoft.com/office/drawing/2014/main" id="{885B013F-C188-4210-93FE-C4AEF5BFF1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0" y="217"/>
              <a:ext cx="17" cy="1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84" name="Freeform 1511">
              <a:extLst>
                <a:ext uri="{FF2B5EF4-FFF2-40B4-BE49-F238E27FC236}">
                  <a16:creationId xmlns="" xmlns:a16="http://schemas.microsoft.com/office/drawing/2014/main" id="{DF0D2C0F-BB7F-42D8-95FF-BF3CBC73D84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87" y="198"/>
              <a:ext cx="3" cy="9"/>
            </a:xfrm>
            <a:custGeom>
              <a:avLst/>
              <a:gdLst>
                <a:gd name="T0" fmla="*/ 2 w 5"/>
                <a:gd name="T1" fmla="*/ 1 h 21"/>
                <a:gd name="T2" fmla="*/ 2 w 5"/>
                <a:gd name="T3" fmla="*/ 4 h 21"/>
                <a:gd name="T4" fmla="*/ 2 w 5"/>
                <a:gd name="T5" fmla="*/ 1 h 21"/>
                <a:gd name="T6" fmla="*/ 2 w 5"/>
                <a:gd name="T7" fmla="*/ 8 h 21"/>
                <a:gd name="T8" fmla="*/ 4 w 5"/>
                <a:gd name="T9" fmla="*/ 7 h 21"/>
                <a:gd name="T10" fmla="*/ 2 w 5"/>
                <a:gd name="T11" fmla="*/ 5 h 21"/>
                <a:gd name="T12" fmla="*/ 1 w 5"/>
                <a:gd name="T13" fmla="*/ 7 h 21"/>
                <a:gd name="T14" fmla="*/ 2 w 5"/>
                <a:gd name="T15" fmla="*/ 9 h 21"/>
                <a:gd name="T16" fmla="*/ 1 w 5"/>
                <a:gd name="T17" fmla="*/ 10 h 21"/>
                <a:gd name="T18" fmla="*/ 4 w 5"/>
                <a:gd name="T19" fmla="*/ 10 h 21"/>
                <a:gd name="T20" fmla="*/ 2 w 5"/>
                <a:gd name="T21" fmla="*/ 9 h 21"/>
                <a:gd name="T22" fmla="*/ 2 w 5"/>
                <a:gd name="T23" fmla="*/ 12 h 21"/>
                <a:gd name="T24" fmla="*/ 1 w 5"/>
                <a:gd name="T25" fmla="*/ 13 h 21"/>
                <a:gd name="T26" fmla="*/ 3 w 5"/>
                <a:gd name="T27" fmla="*/ 13 h 21"/>
                <a:gd name="T28" fmla="*/ 2 w 5"/>
                <a:gd name="T29" fmla="*/ 12 h 21"/>
                <a:gd name="T30" fmla="*/ 3 w 5"/>
                <a:gd name="T31" fmla="*/ 18 h 21"/>
                <a:gd name="T32" fmla="*/ 2 w 5"/>
                <a:gd name="T33" fmla="*/ 18 h 21"/>
                <a:gd name="T34" fmla="*/ 1 w 5"/>
                <a:gd name="T35" fmla="*/ 19 h 21"/>
                <a:gd name="T36" fmla="*/ 3 w 5"/>
                <a:gd name="T37" fmla="*/ 19 h 21"/>
                <a:gd name="T38" fmla="*/ 3 w 5"/>
                <a:gd name="T39" fmla="*/ 15 h 21"/>
                <a:gd name="T40" fmla="*/ 4 w 5"/>
                <a:gd name="T41" fmla="*/ 16 h 21"/>
                <a:gd name="T42" fmla="*/ 4 w 5"/>
                <a:gd name="T43" fmla="*/ 19 h 21"/>
                <a:gd name="T44" fmla="*/ 1 w 5"/>
                <a:gd name="T45" fmla="*/ 19 h 21"/>
                <a:gd name="T46" fmla="*/ 0 w 5"/>
                <a:gd name="T47" fmla="*/ 16 h 21"/>
                <a:gd name="T48" fmla="*/ 0 w 5"/>
                <a:gd name="T49" fmla="*/ 13 h 21"/>
                <a:gd name="T50" fmla="*/ 0 w 5"/>
                <a:gd name="T51" fmla="*/ 10 h 21"/>
                <a:gd name="T52" fmla="*/ 0 w 5"/>
                <a:gd name="T53" fmla="*/ 7 h 21"/>
                <a:gd name="T54" fmla="*/ 0 w 5"/>
                <a:gd name="T55" fmla="*/ 3 h 21"/>
                <a:gd name="T56" fmla="*/ 5 w 5"/>
                <a:gd name="T57" fmla="*/ 3 h 21"/>
                <a:gd name="T58" fmla="*/ 5 w 5"/>
                <a:gd name="T59" fmla="*/ 7 h 21"/>
                <a:gd name="T60" fmla="*/ 4 w 5"/>
                <a:gd name="T61" fmla="*/ 10 h 21"/>
                <a:gd name="T62" fmla="*/ 4 w 5"/>
                <a:gd name="T63" fmla="*/ 13 h 21"/>
                <a:gd name="T64" fmla="*/ 2 w 5"/>
                <a:gd name="T65" fmla="*/ 15 h 21"/>
                <a:gd name="T66" fmla="*/ 1 w 5"/>
                <a:gd name="T67" fmla="*/ 16 h 21"/>
                <a:gd name="T68" fmla="*/ 3 w 5"/>
                <a:gd name="T69" fmla="*/ 16 h 21"/>
                <a:gd name="T70" fmla="*/ 2 w 5"/>
                <a:gd name="T71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" h="21">
                  <a:moveTo>
                    <a:pt x="2" y="1"/>
                  </a:moveTo>
                  <a:lnTo>
                    <a:pt x="2" y="1"/>
                  </a:lnTo>
                  <a:cubicBezTo>
                    <a:pt x="2" y="1"/>
                    <a:pt x="1" y="2"/>
                    <a:pt x="1" y="3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4" y="2"/>
                    <a:pt x="3" y="1"/>
                    <a:pt x="2" y="1"/>
                  </a:cubicBezTo>
                  <a:close/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cubicBezTo>
                    <a:pt x="3" y="8"/>
                    <a:pt x="4" y="7"/>
                    <a:pt x="4" y="7"/>
                  </a:cubicBezTo>
                  <a:cubicBezTo>
                    <a:pt x="4" y="6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1" y="7"/>
                    <a:pt x="2" y="8"/>
                    <a:pt x="2" y="8"/>
                  </a:cubicBezTo>
                  <a:close/>
                  <a:moveTo>
                    <a:pt x="2" y="9"/>
                  </a:moveTo>
                  <a:lnTo>
                    <a:pt x="2" y="9"/>
                  </a:lnTo>
                  <a:cubicBezTo>
                    <a:pt x="1" y="9"/>
                    <a:pt x="1" y="9"/>
                    <a:pt x="1" y="10"/>
                  </a:cubicBezTo>
                  <a:cubicBezTo>
                    <a:pt x="1" y="11"/>
                    <a:pt x="2" y="11"/>
                    <a:pt x="2" y="11"/>
                  </a:cubicBezTo>
                  <a:cubicBezTo>
                    <a:pt x="3" y="11"/>
                    <a:pt x="4" y="11"/>
                    <a:pt x="4" y="10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lose/>
                  <a:moveTo>
                    <a:pt x="2" y="12"/>
                  </a:moveTo>
                  <a:lnTo>
                    <a:pt x="2" y="12"/>
                  </a:lnTo>
                  <a:cubicBezTo>
                    <a:pt x="2" y="12"/>
                    <a:pt x="1" y="13"/>
                    <a:pt x="1" y="13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3" y="14"/>
                    <a:pt x="3" y="14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lnTo>
                    <a:pt x="2" y="12"/>
                  </a:lnTo>
                  <a:lnTo>
                    <a:pt x="2" y="12"/>
                  </a:lnTo>
                  <a:close/>
                  <a:moveTo>
                    <a:pt x="3" y="18"/>
                  </a:moveTo>
                  <a:lnTo>
                    <a:pt x="3" y="18"/>
                  </a:lnTo>
                  <a:lnTo>
                    <a:pt x="2" y="18"/>
                  </a:lnTo>
                  <a:lnTo>
                    <a:pt x="2" y="18"/>
                  </a:lnTo>
                  <a:cubicBezTo>
                    <a:pt x="2" y="18"/>
                    <a:pt x="1" y="19"/>
                    <a:pt x="1" y="19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3" y="19"/>
                    <a:pt x="3" y="18"/>
                    <a:pt x="3" y="18"/>
                  </a:cubicBezTo>
                  <a:close/>
                  <a:moveTo>
                    <a:pt x="3" y="15"/>
                  </a:moveTo>
                  <a:lnTo>
                    <a:pt x="3" y="15"/>
                  </a:lnTo>
                  <a:cubicBezTo>
                    <a:pt x="4" y="15"/>
                    <a:pt x="4" y="16"/>
                    <a:pt x="4" y="16"/>
                  </a:cubicBezTo>
                  <a:cubicBezTo>
                    <a:pt x="4" y="17"/>
                    <a:pt x="4" y="17"/>
                    <a:pt x="3" y="18"/>
                  </a:cubicBezTo>
                  <a:cubicBezTo>
                    <a:pt x="4" y="18"/>
                    <a:pt x="4" y="19"/>
                    <a:pt x="4" y="19"/>
                  </a:cubicBezTo>
                  <a:cubicBezTo>
                    <a:pt x="4" y="20"/>
                    <a:pt x="3" y="21"/>
                    <a:pt x="2" y="21"/>
                  </a:cubicBezTo>
                  <a:cubicBezTo>
                    <a:pt x="1" y="21"/>
                    <a:pt x="1" y="20"/>
                    <a:pt x="1" y="19"/>
                  </a:cubicBezTo>
                  <a:cubicBezTo>
                    <a:pt x="1" y="19"/>
                    <a:pt x="1" y="18"/>
                    <a:pt x="1" y="18"/>
                  </a:cubicBezTo>
                  <a:cubicBezTo>
                    <a:pt x="1" y="17"/>
                    <a:pt x="0" y="17"/>
                    <a:pt x="0" y="16"/>
                  </a:cubicBezTo>
                  <a:cubicBezTo>
                    <a:pt x="0" y="16"/>
                    <a:pt x="1" y="15"/>
                    <a:pt x="1" y="15"/>
                  </a:cubicBezTo>
                  <a:cubicBezTo>
                    <a:pt x="1" y="14"/>
                    <a:pt x="0" y="14"/>
                    <a:pt x="0" y="13"/>
                  </a:cubicBezTo>
                  <a:cubicBezTo>
                    <a:pt x="0" y="13"/>
                    <a:pt x="1" y="12"/>
                    <a:pt x="1" y="12"/>
                  </a:cubicBezTo>
                  <a:cubicBezTo>
                    <a:pt x="1" y="11"/>
                    <a:pt x="0" y="11"/>
                    <a:pt x="0" y="10"/>
                  </a:cubicBezTo>
                  <a:cubicBezTo>
                    <a:pt x="0" y="9"/>
                    <a:pt x="0" y="9"/>
                    <a:pt x="1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4" y="0"/>
                    <a:pt x="5" y="2"/>
                    <a:pt x="5" y="3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5"/>
                    <a:pt x="5" y="6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1"/>
                    <a:pt x="4" y="11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4" y="14"/>
                    <a:pt x="3" y="15"/>
                  </a:cubicBezTo>
                  <a:close/>
                  <a:moveTo>
                    <a:pt x="2" y="15"/>
                  </a:moveTo>
                  <a:lnTo>
                    <a:pt x="2" y="15"/>
                  </a:lnTo>
                  <a:cubicBezTo>
                    <a:pt x="2" y="15"/>
                    <a:pt x="1" y="16"/>
                    <a:pt x="1" y="16"/>
                  </a:cubicBezTo>
                  <a:cubicBezTo>
                    <a:pt x="1" y="17"/>
                    <a:pt x="2" y="17"/>
                    <a:pt x="2" y="17"/>
                  </a:cubicBezTo>
                  <a:cubicBezTo>
                    <a:pt x="3" y="17"/>
                    <a:pt x="3" y="17"/>
                    <a:pt x="3" y="16"/>
                  </a:cubicBezTo>
                  <a:cubicBezTo>
                    <a:pt x="3" y="16"/>
                    <a:pt x="3" y="15"/>
                    <a:pt x="2" y="15"/>
                  </a:cubicBez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85" name="Freeform 1512">
              <a:extLst>
                <a:ext uri="{FF2B5EF4-FFF2-40B4-BE49-F238E27FC236}">
                  <a16:creationId xmlns="" xmlns:a16="http://schemas.microsoft.com/office/drawing/2014/main" id="{FCF4FCEB-C20E-4F57-9D79-4E27A891BF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4" y="362"/>
              <a:ext cx="40" cy="47"/>
            </a:xfrm>
            <a:custGeom>
              <a:avLst/>
              <a:gdLst>
                <a:gd name="T0" fmla="*/ 3 w 88"/>
                <a:gd name="T1" fmla="*/ 61 h 104"/>
                <a:gd name="T2" fmla="*/ 3 w 88"/>
                <a:gd name="T3" fmla="*/ 61 h 104"/>
                <a:gd name="T4" fmla="*/ 3 w 88"/>
                <a:gd name="T5" fmla="*/ 60 h 104"/>
                <a:gd name="T6" fmla="*/ 5 w 88"/>
                <a:gd name="T7" fmla="*/ 57 h 104"/>
                <a:gd name="T8" fmla="*/ 35 w 88"/>
                <a:gd name="T9" fmla="*/ 25 h 104"/>
                <a:gd name="T10" fmla="*/ 34 w 88"/>
                <a:gd name="T11" fmla="*/ 25 h 104"/>
                <a:gd name="T12" fmla="*/ 40 w 88"/>
                <a:gd name="T13" fmla="*/ 16 h 104"/>
                <a:gd name="T14" fmla="*/ 32 w 88"/>
                <a:gd name="T15" fmla="*/ 22 h 104"/>
                <a:gd name="T16" fmla="*/ 32 w 88"/>
                <a:gd name="T17" fmla="*/ 2 h 104"/>
                <a:gd name="T18" fmla="*/ 40 w 88"/>
                <a:gd name="T19" fmla="*/ 8 h 104"/>
                <a:gd name="T20" fmla="*/ 34 w 88"/>
                <a:gd name="T21" fmla="*/ 0 h 104"/>
                <a:gd name="T22" fmla="*/ 54 w 88"/>
                <a:gd name="T23" fmla="*/ 0 h 104"/>
                <a:gd name="T24" fmla="*/ 48 w 88"/>
                <a:gd name="T25" fmla="*/ 8 h 104"/>
                <a:gd name="T26" fmla="*/ 57 w 88"/>
                <a:gd name="T27" fmla="*/ 2 h 104"/>
                <a:gd name="T28" fmla="*/ 57 w 88"/>
                <a:gd name="T29" fmla="*/ 22 h 104"/>
                <a:gd name="T30" fmla="*/ 48 w 88"/>
                <a:gd name="T31" fmla="*/ 16 h 104"/>
                <a:gd name="T32" fmla="*/ 53 w 88"/>
                <a:gd name="T33" fmla="*/ 24 h 104"/>
                <a:gd name="T34" fmla="*/ 54 w 88"/>
                <a:gd name="T35" fmla="*/ 25 h 104"/>
                <a:gd name="T36" fmla="*/ 54 w 88"/>
                <a:gd name="T37" fmla="*/ 25 h 104"/>
                <a:gd name="T38" fmla="*/ 54 w 88"/>
                <a:gd name="T39" fmla="*/ 25 h 104"/>
                <a:gd name="T40" fmla="*/ 83 w 88"/>
                <a:gd name="T41" fmla="*/ 57 h 104"/>
                <a:gd name="T42" fmla="*/ 85 w 88"/>
                <a:gd name="T43" fmla="*/ 60 h 104"/>
                <a:gd name="T44" fmla="*/ 85 w 88"/>
                <a:gd name="T45" fmla="*/ 61 h 104"/>
                <a:gd name="T46" fmla="*/ 88 w 88"/>
                <a:gd name="T47" fmla="*/ 67 h 104"/>
                <a:gd name="T48" fmla="*/ 85 w 88"/>
                <a:gd name="T49" fmla="*/ 73 h 104"/>
                <a:gd name="T50" fmla="*/ 85 w 88"/>
                <a:gd name="T51" fmla="*/ 73 h 104"/>
                <a:gd name="T52" fmla="*/ 82 w 88"/>
                <a:gd name="T53" fmla="*/ 77 h 104"/>
                <a:gd name="T54" fmla="*/ 44 w 88"/>
                <a:gd name="T55" fmla="*/ 104 h 104"/>
                <a:gd name="T56" fmla="*/ 6 w 88"/>
                <a:gd name="T57" fmla="*/ 77 h 104"/>
                <a:gd name="T58" fmla="*/ 3 w 88"/>
                <a:gd name="T59" fmla="*/ 73 h 104"/>
                <a:gd name="T60" fmla="*/ 3 w 88"/>
                <a:gd name="T61" fmla="*/ 73 h 104"/>
                <a:gd name="T62" fmla="*/ 0 w 88"/>
                <a:gd name="T63" fmla="*/ 67 h 104"/>
                <a:gd name="T64" fmla="*/ 3 w 88"/>
                <a:gd name="T65" fmla="*/ 6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04">
                  <a:moveTo>
                    <a:pt x="3" y="61"/>
                  </a:moveTo>
                  <a:lnTo>
                    <a:pt x="3" y="61"/>
                  </a:lnTo>
                  <a:cubicBezTo>
                    <a:pt x="3" y="61"/>
                    <a:pt x="3" y="60"/>
                    <a:pt x="3" y="60"/>
                  </a:cubicBezTo>
                  <a:cubicBezTo>
                    <a:pt x="3" y="59"/>
                    <a:pt x="3" y="57"/>
                    <a:pt x="5" y="57"/>
                  </a:cubicBezTo>
                  <a:cubicBezTo>
                    <a:pt x="7" y="41"/>
                    <a:pt x="19" y="29"/>
                    <a:pt x="35" y="25"/>
                  </a:cubicBezTo>
                  <a:lnTo>
                    <a:pt x="34" y="25"/>
                  </a:lnTo>
                  <a:cubicBezTo>
                    <a:pt x="36" y="23"/>
                    <a:pt x="40" y="19"/>
                    <a:pt x="40" y="16"/>
                  </a:cubicBezTo>
                  <a:cubicBezTo>
                    <a:pt x="38" y="17"/>
                    <a:pt x="34" y="21"/>
                    <a:pt x="32" y="22"/>
                  </a:cubicBezTo>
                  <a:lnTo>
                    <a:pt x="32" y="2"/>
                  </a:lnTo>
                  <a:cubicBezTo>
                    <a:pt x="34" y="4"/>
                    <a:pt x="38" y="8"/>
                    <a:pt x="40" y="8"/>
                  </a:cubicBezTo>
                  <a:cubicBezTo>
                    <a:pt x="40" y="6"/>
                    <a:pt x="36" y="2"/>
                    <a:pt x="34" y="0"/>
                  </a:cubicBezTo>
                  <a:lnTo>
                    <a:pt x="54" y="0"/>
                  </a:lnTo>
                  <a:cubicBezTo>
                    <a:pt x="53" y="2"/>
                    <a:pt x="49" y="6"/>
                    <a:pt x="48" y="8"/>
                  </a:cubicBezTo>
                  <a:cubicBezTo>
                    <a:pt x="51" y="8"/>
                    <a:pt x="55" y="4"/>
                    <a:pt x="57" y="2"/>
                  </a:cubicBezTo>
                  <a:lnTo>
                    <a:pt x="57" y="22"/>
                  </a:lnTo>
                  <a:cubicBezTo>
                    <a:pt x="55" y="21"/>
                    <a:pt x="51" y="17"/>
                    <a:pt x="48" y="16"/>
                  </a:cubicBezTo>
                  <a:cubicBezTo>
                    <a:pt x="49" y="18"/>
                    <a:pt x="51" y="21"/>
                    <a:pt x="53" y="24"/>
                  </a:cubicBezTo>
                  <a:cubicBezTo>
                    <a:pt x="54" y="24"/>
                    <a:pt x="54" y="24"/>
                    <a:pt x="54" y="25"/>
                  </a:cubicBezTo>
                  <a:lnTo>
                    <a:pt x="54" y="25"/>
                  </a:lnTo>
                  <a:cubicBezTo>
                    <a:pt x="54" y="25"/>
                    <a:pt x="54" y="25"/>
                    <a:pt x="54" y="25"/>
                  </a:cubicBezTo>
                  <a:cubicBezTo>
                    <a:pt x="69" y="29"/>
                    <a:pt x="81" y="42"/>
                    <a:pt x="83" y="57"/>
                  </a:cubicBezTo>
                  <a:cubicBezTo>
                    <a:pt x="84" y="58"/>
                    <a:pt x="85" y="59"/>
                    <a:pt x="85" y="60"/>
                  </a:cubicBezTo>
                  <a:cubicBezTo>
                    <a:pt x="85" y="60"/>
                    <a:pt x="85" y="61"/>
                    <a:pt x="85" y="61"/>
                  </a:cubicBezTo>
                  <a:cubicBezTo>
                    <a:pt x="87" y="62"/>
                    <a:pt x="88" y="65"/>
                    <a:pt x="88" y="67"/>
                  </a:cubicBezTo>
                  <a:cubicBezTo>
                    <a:pt x="88" y="69"/>
                    <a:pt x="87" y="71"/>
                    <a:pt x="85" y="73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85" y="75"/>
                    <a:pt x="83" y="77"/>
                    <a:pt x="82" y="77"/>
                  </a:cubicBezTo>
                  <a:cubicBezTo>
                    <a:pt x="76" y="93"/>
                    <a:pt x="62" y="104"/>
                    <a:pt x="44" y="104"/>
                  </a:cubicBezTo>
                  <a:cubicBezTo>
                    <a:pt x="26" y="104"/>
                    <a:pt x="11" y="93"/>
                    <a:pt x="6" y="77"/>
                  </a:cubicBezTo>
                  <a:cubicBezTo>
                    <a:pt x="4" y="77"/>
                    <a:pt x="3" y="76"/>
                    <a:pt x="3" y="7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1" y="71"/>
                    <a:pt x="0" y="69"/>
                    <a:pt x="0" y="67"/>
                  </a:cubicBezTo>
                  <a:cubicBezTo>
                    <a:pt x="0" y="65"/>
                    <a:pt x="1" y="62"/>
                    <a:pt x="3" y="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86" name="Freeform 1513">
              <a:extLst>
                <a:ext uri="{FF2B5EF4-FFF2-40B4-BE49-F238E27FC236}">
                  <a16:creationId xmlns="" xmlns:a16="http://schemas.microsoft.com/office/drawing/2014/main" id="{A282D4DC-A2B0-4BD0-BB4D-3C1CDC43E2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8" y="396"/>
              <a:ext cx="32" cy="11"/>
            </a:xfrm>
            <a:custGeom>
              <a:avLst/>
              <a:gdLst>
                <a:gd name="T0" fmla="*/ 70 w 70"/>
                <a:gd name="T1" fmla="*/ 2 h 26"/>
                <a:gd name="T2" fmla="*/ 70 w 70"/>
                <a:gd name="T3" fmla="*/ 2 h 26"/>
                <a:gd name="T4" fmla="*/ 35 w 70"/>
                <a:gd name="T5" fmla="*/ 26 h 26"/>
                <a:gd name="T6" fmla="*/ 0 w 70"/>
                <a:gd name="T7" fmla="*/ 2 h 26"/>
                <a:gd name="T8" fmla="*/ 70 w 70"/>
                <a:gd name="T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26">
                  <a:moveTo>
                    <a:pt x="70" y="2"/>
                  </a:moveTo>
                  <a:lnTo>
                    <a:pt x="70" y="2"/>
                  </a:lnTo>
                  <a:cubicBezTo>
                    <a:pt x="64" y="16"/>
                    <a:pt x="51" y="26"/>
                    <a:pt x="35" y="26"/>
                  </a:cubicBezTo>
                  <a:cubicBezTo>
                    <a:pt x="19" y="26"/>
                    <a:pt x="6" y="16"/>
                    <a:pt x="0" y="2"/>
                  </a:cubicBezTo>
                  <a:cubicBezTo>
                    <a:pt x="24" y="0"/>
                    <a:pt x="46" y="0"/>
                    <a:pt x="7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87" name="Freeform 1514">
              <a:extLst>
                <a:ext uri="{FF2B5EF4-FFF2-40B4-BE49-F238E27FC236}">
                  <a16:creationId xmlns="" xmlns:a16="http://schemas.microsoft.com/office/drawing/2014/main" id="{0BDF4673-D8E9-4B4D-8440-90674905A9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9" y="375"/>
              <a:ext cx="11" cy="12"/>
            </a:xfrm>
            <a:custGeom>
              <a:avLst/>
              <a:gdLst>
                <a:gd name="T0" fmla="*/ 0 w 25"/>
                <a:gd name="T1" fmla="*/ 0 h 27"/>
                <a:gd name="T2" fmla="*/ 0 w 25"/>
                <a:gd name="T3" fmla="*/ 0 h 27"/>
                <a:gd name="T4" fmla="*/ 25 w 25"/>
                <a:gd name="T5" fmla="*/ 27 h 27"/>
                <a:gd name="T6" fmla="*/ 0 w 25"/>
                <a:gd name="T7" fmla="*/ 25 h 27"/>
                <a:gd name="T8" fmla="*/ 0 w 2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0" y="0"/>
                  </a:moveTo>
                  <a:lnTo>
                    <a:pt x="0" y="0"/>
                  </a:lnTo>
                  <a:cubicBezTo>
                    <a:pt x="12" y="4"/>
                    <a:pt x="22" y="14"/>
                    <a:pt x="25" y="27"/>
                  </a:cubicBezTo>
                  <a:cubicBezTo>
                    <a:pt x="17" y="26"/>
                    <a:pt x="8" y="26"/>
                    <a:pt x="0" y="25"/>
                  </a:cubicBezTo>
                  <a:cubicBezTo>
                    <a:pt x="0" y="17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88" name="Freeform 1515">
              <a:extLst>
                <a:ext uri="{FF2B5EF4-FFF2-40B4-BE49-F238E27FC236}">
                  <a16:creationId xmlns="" xmlns:a16="http://schemas.microsoft.com/office/drawing/2014/main" id="{45AFF213-9628-4226-84A4-5386BBF69F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8" y="374"/>
              <a:ext cx="11" cy="13"/>
            </a:xfrm>
            <a:custGeom>
              <a:avLst/>
              <a:gdLst>
                <a:gd name="T0" fmla="*/ 0 w 26"/>
                <a:gd name="T1" fmla="*/ 28 h 28"/>
                <a:gd name="T2" fmla="*/ 0 w 26"/>
                <a:gd name="T3" fmla="*/ 28 h 28"/>
                <a:gd name="T4" fmla="*/ 26 w 26"/>
                <a:gd name="T5" fmla="*/ 0 h 28"/>
                <a:gd name="T6" fmla="*/ 26 w 26"/>
                <a:gd name="T7" fmla="*/ 26 h 28"/>
                <a:gd name="T8" fmla="*/ 0 w 26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8">
                  <a:moveTo>
                    <a:pt x="0" y="28"/>
                  </a:moveTo>
                  <a:lnTo>
                    <a:pt x="0" y="28"/>
                  </a:lnTo>
                  <a:cubicBezTo>
                    <a:pt x="3" y="15"/>
                    <a:pt x="13" y="4"/>
                    <a:pt x="26" y="0"/>
                  </a:cubicBezTo>
                  <a:cubicBezTo>
                    <a:pt x="26" y="9"/>
                    <a:pt x="26" y="18"/>
                    <a:pt x="26" y="26"/>
                  </a:cubicBezTo>
                  <a:cubicBezTo>
                    <a:pt x="17" y="27"/>
                    <a:pt x="9" y="27"/>
                    <a:pt x="0" y="2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89" name="Freeform 1516">
              <a:extLst>
                <a:ext uri="{FF2B5EF4-FFF2-40B4-BE49-F238E27FC236}">
                  <a16:creationId xmlns="" xmlns:a16="http://schemas.microsoft.com/office/drawing/2014/main" id="{83148505-87D2-4C9E-A5EB-0CE97EC040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6" y="393"/>
              <a:ext cx="35" cy="3"/>
            </a:xfrm>
            <a:custGeom>
              <a:avLst/>
              <a:gdLst>
                <a:gd name="T0" fmla="*/ 77 w 77"/>
                <a:gd name="T1" fmla="*/ 2 h 5"/>
                <a:gd name="T2" fmla="*/ 77 w 77"/>
                <a:gd name="T3" fmla="*/ 2 h 5"/>
                <a:gd name="T4" fmla="*/ 77 w 77"/>
                <a:gd name="T5" fmla="*/ 3 h 5"/>
                <a:gd name="T6" fmla="*/ 76 w 77"/>
                <a:gd name="T7" fmla="*/ 5 h 5"/>
                <a:gd name="T8" fmla="*/ 2 w 77"/>
                <a:gd name="T9" fmla="*/ 5 h 5"/>
                <a:gd name="T10" fmla="*/ 0 w 77"/>
                <a:gd name="T11" fmla="*/ 3 h 5"/>
                <a:gd name="T12" fmla="*/ 1 w 77"/>
                <a:gd name="T13" fmla="*/ 2 h 5"/>
                <a:gd name="T14" fmla="*/ 3 w 77"/>
                <a:gd name="T15" fmla="*/ 2 h 5"/>
                <a:gd name="T16" fmla="*/ 74 w 77"/>
                <a:gd name="T17" fmla="*/ 2 h 5"/>
                <a:gd name="T18" fmla="*/ 77 w 77"/>
                <a:gd name="T1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5">
                  <a:moveTo>
                    <a:pt x="77" y="2"/>
                  </a:moveTo>
                  <a:lnTo>
                    <a:pt x="77" y="2"/>
                  </a:lnTo>
                  <a:cubicBezTo>
                    <a:pt x="77" y="3"/>
                    <a:pt x="77" y="3"/>
                    <a:pt x="77" y="3"/>
                  </a:cubicBezTo>
                  <a:cubicBezTo>
                    <a:pt x="77" y="4"/>
                    <a:pt x="77" y="5"/>
                    <a:pt x="76" y="5"/>
                  </a:cubicBezTo>
                  <a:cubicBezTo>
                    <a:pt x="51" y="2"/>
                    <a:pt x="27" y="2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27" y="0"/>
                    <a:pt x="50" y="0"/>
                    <a:pt x="74" y="2"/>
                  </a:cubicBezTo>
                  <a:cubicBezTo>
                    <a:pt x="75" y="2"/>
                    <a:pt x="76" y="2"/>
                    <a:pt x="7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90" name="Freeform 1517">
              <a:extLst>
                <a:ext uri="{FF2B5EF4-FFF2-40B4-BE49-F238E27FC236}">
                  <a16:creationId xmlns="" xmlns:a16="http://schemas.microsoft.com/office/drawing/2014/main" id="{DBE6106C-C5E2-4E45-B5EC-915E773C8B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" y="373"/>
              <a:ext cx="14" cy="16"/>
            </a:xfrm>
            <a:custGeom>
              <a:avLst/>
              <a:gdLst>
                <a:gd name="T0" fmla="*/ 0 w 32"/>
                <a:gd name="T1" fmla="*/ 1 h 36"/>
                <a:gd name="T2" fmla="*/ 0 w 32"/>
                <a:gd name="T3" fmla="*/ 1 h 36"/>
                <a:gd name="T4" fmla="*/ 1 w 32"/>
                <a:gd name="T5" fmla="*/ 0 h 36"/>
                <a:gd name="T6" fmla="*/ 2 w 32"/>
                <a:gd name="T7" fmla="*/ 2 h 36"/>
                <a:gd name="T8" fmla="*/ 3 w 32"/>
                <a:gd name="T9" fmla="*/ 32 h 36"/>
                <a:gd name="T10" fmla="*/ 31 w 32"/>
                <a:gd name="T11" fmla="*/ 33 h 36"/>
                <a:gd name="T12" fmla="*/ 32 w 32"/>
                <a:gd name="T13" fmla="*/ 35 h 36"/>
                <a:gd name="T14" fmla="*/ 32 w 32"/>
                <a:gd name="T15" fmla="*/ 36 h 36"/>
                <a:gd name="T16" fmla="*/ 30 w 32"/>
                <a:gd name="T17" fmla="*/ 35 h 36"/>
                <a:gd name="T18" fmla="*/ 1 w 32"/>
                <a:gd name="T19" fmla="*/ 34 h 36"/>
                <a:gd name="T20" fmla="*/ 0 w 32"/>
                <a:gd name="T21" fmla="*/ 3 h 36"/>
                <a:gd name="T22" fmla="*/ 0 w 32"/>
                <a:gd name="T23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36">
                  <a:moveTo>
                    <a:pt x="0" y="1"/>
                  </a:move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2" y="12"/>
                    <a:pt x="3" y="22"/>
                    <a:pt x="3" y="32"/>
                  </a:cubicBezTo>
                  <a:cubicBezTo>
                    <a:pt x="12" y="32"/>
                    <a:pt x="21" y="33"/>
                    <a:pt x="31" y="33"/>
                  </a:cubicBezTo>
                  <a:cubicBezTo>
                    <a:pt x="32" y="34"/>
                    <a:pt x="32" y="34"/>
                    <a:pt x="32" y="35"/>
                  </a:cubicBezTo>
                  <a:cubicBezTo>
                    <a:pt x="32" y="35"/>
                    <a:pt x="32" y="36"/>
                    <a:pt x="32" y="36"/>
                  </a:cubicBezTo>
                  <a:cubicBezTo>
                    <a:pt x="31" y="36"/>
                    <a:pt x="30" y="35"/>
                    <a:pt x="30" y="35"/>
                  </a:cubicBezTo>
                  <a:cubicBezTo>
                    <a:pt x="20" y="35"/>
                    <a:pt x="10" y="34"/>
                    <a:pt x="1" y="34"/>
                  </a:cubicBezTo>
                  <a:cubicBezTo>
                    <a:pt x="1" y="24"/>
                    <a:pt x="1" y="14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91" name="Freeform 1518">
              <a:extLst>
                <a:ext uri="{FF2B5EF4-FFF2-40B4-BE49-F238E27FC236}">
                  <a16:creationId xmlns="" xmlns:a16="http://schemas.microsoft.com/office/drawing/2014/main" id="{EFBA02E9-4357-4A2E-A19A-215423E3B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6" y="373"/>
              <a:ext cx="16" cy="16"/>
            </a:xfrm>
            <a:custGeom>
              <a:avLst/>
              <a:gdLst>
                <a:gd name="T0" fmla="*/ 1 w 34"/>
                <a:gd name="T1" fmla="*/ 36 h 36"/>
                <a:gd name="T2" fmla="*/ 1 w 34"/>
                <a:gd name="T3" fmla="*/ 36 h 36"/>
                <a:gd name="T4" fmla="*/ 0 w 34"/>
                <a:gd name="T5" fmla="*/ 35 h 36"/>
                <a:gd name="T6" fmla="*/ 2 w 34"/>
                <a:gd name="T7" fmla="*/ 33 h 36"/>
                <a:gd name="T8" fmla="*/ 32 w 34"/>
                <a:gd name="T9" fmla="*/ 32 h 36"/>
                <a:gd name="T10" fmla="*/ 32 w 34"/>
                <a:gd name="T11" fmla="*/ 2 h 36"/>
                <a:gd name="T12" fmla="*/ 33 w 34"/>
                <a:gd name="T13" fmla="*/ 0 h 36"/>
                <a:gd name="T14" fmla="*/ 34 w 34"/>
                <a:gd name="T15" fmla="*/ 1 h 36"/>
                <a:gd name="T16" fmla="*/ 34 w 34"/>
                <a:gd name="T17" fmla="*/ 3 h 36"/>
                <a:gd name="T18" fmla="*/ 34 w 34"/>
                <a:gd name="T19" fmla="*/ 34 h 36"/>
                <a:gd name="T20" fmla="*/ 3 w 34"/>
                <a:gd name="T21" fmla="*/ 35 h 36"/>
                <a:gd name="T22" fmla="*/ 1 w 34"/>
                <a:gd name="T2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6">
                  <a:moveTo>
                    <a:pt x="1" y="36"/>
                  </a:moveTo>
                  <a:lnTo>
                    <a:pt x="1" y="36"/>
                  </a:lnTo>
                  <a:cubicBezTo>
                    <a:pt x="0" y="36"/>
                    <a:pt x="0" y="35"/>
                    <a:pt x="0" y="35"/>
                  </a:cubicBezTo>
                  <a:cubicBezTo>
                    <a:pt x="0" y="34"/>
                    <a:pt x="1" y="34"/>
                    <a:pt x="2" y="33"/>
                  </a:cubicBezTo>
                  <a:cubicBezTo>
                    <a:pt x="12" y="33"/>
                    <a:pt x="21" y="32"/>
                    <a:pt x="32" y="32"/>
                  </a:cubicBezTo>
                  <a:cubicBezTo>
                    <a:pt x="32" y="22"/>
                    <a:pt x="32" y="12"/>
                    <a:pt x="32" y="2"/>
                  </a:cubicBezTo>
                  <a:cubicBezTo>
                    <a:pt x="32" y="1"/>
                    <a:pt x="32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4" y="2"/>
                    <a:pt x="34" y="2"/>
                    <a:pt x="34" y="3"/>
                  </a:cubicBezTo>
                  <a:cubicBezTo>
                    <a:pt x="34" y="14"/>
                    <a:pt x="34" y="24"/>
                    <a:pt x="34" y="34"/>
                  </a:cubicBezTo>
                  <a:cubicBezTo>
                    <a:pt x="23" y="34"/>
                    <a:pt x="13" y="34"/>
                    <a:pt x="3" y="35"/>
                  </a:cubicBezTo>
                  <a:cubicBezTo>
                    <a:pt x="2" y="35"/>
                    <a:pt x="1" y="36"/>
                    <a:pt x="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92" name="Freeform 1519">
              <a:extLst>
                <a:ext uri="{FF2B5EF4-FFF2-40B4-BE49-F238E27FC236}">
                  <a16:creationId xmlns="" xmlns:a16="http://schemas.microsoft.com/office/drawing/2014/main" id="{AA5DBE4D-6B43-45BC-9988-677F25AC365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06" y="373"/>
              <a:ext cx="36" cy="21"/>
            </a:xfrm>
            <a:custGeom>
              <a:avLst/>
              <a:gdLst>
                <a:gd name="T0" fmla="*/ 47 w 81"/>
                <a:gd name="T1" fmla="*/ 36 h 47"/>
                <a:gd name="T2" fmla="*/ 46 w 81"/>
                <a:gd name="T3" fmla="*/ 36 h 47"/>
                <a:gd name="T4" fmla="*/ 55 w 81"/>
                <a:gd name="T5" fmla="*/ 39 h 47"/>
                <a:gd name="T6" fmla="*/ 66 w 81"/>
                <a:gd name="T7" fmla="*/ 37 h 47"/>
                <a:gd name="T8" fmla="*/ 71 w 81"/>
                <a:gd name="T9" fmla="*/ 38 h 47"/>
                <a:gd name="T10" fmla="*/ 75 w 81"/>
                <a:gd name="T11" fmla="*/ 47 h 47"/>
                <a:gd name="T12" fmla="*/ 75 w 81"/>
                <a:gd name="T13" fmla="*/ 47 h 47"/>
                <a:gd name="T14" fmla="*/ 64 w 81"/>
                <a:gd name="T15" fmla="*/ 43 h 47"/>
                <a:gd name="T16" fmla="*/ 52 w 81"/>
                <a:gd name="T17" fmla="*/ 45 h 47"/>
                <a:gd name="T18" fmla="*/ 48 w 81"/>
                <a:gd name="T19" fmla="*/ 45 h 47"/>
                <a:gd name="T20" fmla="*/ 40 w 81"/>
                <a:gd name="T21" fmla="*/ 45 h 47"/>
                <a:gd name="T22" fmla="*/ 40 w 81"/>
                <a:gd name="T23" fmla="*/ 45 h 47"/>
                <a:gd name="T24" fmla="*/ 27 w 81"/>
                <a:gd name="T25" fmla="*/ 43 h 47"/>
                <a:gd name="T26" fmla="*/ 16 w 81"/>
                <a:gd name="T27" fmla="*/ 46 h 47"/>
                <a:gd name="T28" fmla="*/ 11 w 81"/>
                <a:gd name="T29" fmla="*/ 46 h 47"/>
                <a:gd name="T30" fmla="*/ 6 w 81"/>
                <a:gd name="T31" fmla="*/ 38 h 47"/>
                <a:gd name="T32" fmla="*/ 6 w 81"/>
                <a:gd name="T33" fmla="*/ 38 h 47"/>
                <a:gd name="T34" fmla="*/ 18 w 81"/>
                <a:gd name="T35" fmla="*/ 39 h 47"/>
                <a:gd name="T36" fmla="*/ 29 w 81"/>
                <a:gd name="T37" fmla="*/ 37 h 47"/>
                <a:gd name="T38" fmla="*/ 34 w 81"/>
                <a:gd name="T39" fmla="*/ 37 h 47"/>
                <a:gd name="T40" fmla="*/ 39 w 81"/>
                <a:gd name="T41" fmla="*/ 35 h 47"/>
                <a:gd name="T42" fmla="*/ 37 w 81"/>
                <a:gd name="T43" fmla="*/ 28 h 47"/>
                <a:gd name="T44" fmla="*/ 37 w 81"/>
                <a:gd name="T45" fmla="*/ 19 h 47"/>
                <a:gd name="T46" fmla="*/ 37 w 81"/>
                <a:gd name="T47" fmla="*/ 19 h 47"/>
                <a:gd name="T48" fmla="*/ 39 w 81"/>
                <a:gd name="T49" fmla="*/ 8 h 47"/>
                <a:gd name="T50" fmla="*/ 46 w 81"/>
                <a:gd name="T51" fmla="*/ 10 h 47"/>
                <a:gd name="T52" fmla="*/ 46 w 81"/>
                <a:gd name="T53" fmla="*/ 15 h 47"/>
                <a:gd name="T54" fmla="*/ 46 w 81"/>
                <a:gd name="T55" fmla="*/ 24 h 47"/>
                <a:gd name="T56" fmla="*/ 46 w 81"/>
                <a:gd name="T57" fmla="*/ 24 h 47"/>
                <a:gd name="T58" fmla="*/ 4 w 81"/>
                <a:gd name="T59" fmla="*/ 39 h 47"/>
                <a:gd name="T60" fmla="*/ 0 w 81"/>
                <a:gd name="T61" fmla="*/ 42 h 47"/>
                <a:gd name="T62" fmla="*/ 6 w 81"/>
                <a:gd name="T63" fmla="*/ 42 h 47"/>
                <a:gd name="T64" fmla="*/ 81 w 81"/>
                <a:gd name="T65" fmla="*/ 44 h 47"/>
                <a:gd name="T66" fmla="*/ 80 w 81"/>
                <a:gd name="T67" fmla="*/ 39 h 47"/>
                <a:gd name="T68" fmla="*/ 80 w 81"/>
                <a:gd name="T69" fmla="*/ 42 h 47"/>
                <a:gd name="T70" fmla="*/ 44 w 81"/>
                <a:gd name="T71" fmla="*/ 31 h 47"/>
                <a:gd name="T72" fmla="*/ 41 w 81"/>
                <a:gd name="T73" fmla="*/ 35 h 47"/>
                <a:gd name="T74" fmla="*/ 44 w 81"/>
                <a:gd name="T75" fmla="*/ 22 h 47"/>
                <a:gd name="T76" fmla="*/ 41 w 81"/>
                <a:gd name="T77" fmla="*/ 18 h 47"/>
                <a:gd name="T78" fmla="*/ 41 w 81"/>
                <a:gd name="T79" fmla="*/ 18 h 47"/>
                <a:gd name="T80" fmla="*/ 44 w 81"/>
                <a:gd name="T81" fmla="*/ 13 h 47"/>
                <a:gd name="T82" fmla="*/ 41 w 81"/>
                <a:gd name="T83" fmla="*/ 17 h 47"/>
                <a:gd name="T84" fmla="*/ 44 w 81"/>
                <a:gd name="T85" fmla="*/ 3 h 47"/>
                <a:gd name="T86" fmla="*/ 41 w 81"/>
                <a:gd name="T87" fmla="*/ 0 h 47"/>
                <a:gd name="T88" fmla="*/ 41 w 81"/>
                <a:gd name="T89" fmla="*/ 0 h 47"/>
                <a:gd name="T90" fmla="*/ 34 w 81"/>
                <a:gd name="T91" fmla="*/ 41 h 47"/>
                <a:gd name="T92" fmla="*/ 32 w 81"/>
                <a:gd name="T93" fmla="*/ 44 h 47"/>
                <a:gd name="T94" fmla="*/ 25 w 81"/>
                <a:gd name="T95" fmla="*/ 41 h 47"/>
                <a:gd name="T96" fmla="*/ 22 w 81"/>
                <a:gd name="T97" fmla="*/ 37 h 47"/>
                <a:gd name="T98" fmla="*/ 22 w 81"/>
                <a:gd name="T99" fmla="*/ 37 h 47"/>
                <a:gd name="T100" fmla="*/ 16 w 81"/>
                <a:gd name="T101" fmla="*/ 42 h 47"/>
                <a:gd name="T102" fmla="*/ 13 w 81"/>
                <a:gd name="T103" fmla="*/ 45 h 47"/>
                <a:gd name="T104" fmla="*/ 71 w 81"/>
                <a:gd name="T105" fmla="*/ 42 h 47"/>
                <a:gd name="T106" fmla="*/ 69 w 81"/>
                <a:gd name="T107" fmla="*/ 38 h 47"/>
                <a:gd name="T108" fmla="*/ 69 w 81"/>
                <a:gd name="T109" fmla="*/ 38 h 47"/>
                <a:gd name="T110" fmla="*/ 62 w 81"/>
                <a:gd name="T111" fmla="*/ 41 h 47"/>
                <a:gd name="T112" fmla="*/ 59 w 81"/>
                <a:gd name="T113" fmla="*/ 45 h 47"/>
                <a:gd name="T114" fmla="*/ 53 w 81"/>
                <a:gd name="T115" fmla="*/ 40 h 47"/>
                <a:gd name="T116" fmla="*/ 50 w 81"/>
                <a:gd name="T117" fmla="*/ 37 h 47"/>
                <a:gd name="T118" fmla="*/ 50 w 81"/>
                <a:gd name="T119" fmla="*/ 37 h 47"/>
                <a:gd name="T120" fmla="*/ 43 w 81"/>
                <a:gd name="T121" fmla="*/ 40 h 47"/>
                <a:gd name="T122" fmla="*/ 41 w 81"/>
                <a:gd name="T123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" h="47">
                  <a:moveTo>
                    <a:pt x="46" y="36"/>
                  </a:moveTo>
                  <a:lnTo>
                    <a:pt x="46" y="36"/>
                  </a:lnTo>
                  <a:cubicBezTo>
                    <a:pt x="46" y="36"/>
                    <a:pt x="46" y="36"/>
                    <a:pt x="47" y="36"/>
                  </a:cubicBezTo>
                  <a:lnTo>
                    <a:pt x="47" y="36"/>
                  </a:lnTo>
                  <a:cubicBezTo>
                    <a:pt x="46" y="37"/>
                    <a:pt x="46" y="38"/>
                    <a:pt x="46" y="38"/>
                  </a:cubicBezTo>
                  <a:cubicBezTo>
                    <a:pt x="45" y="37"/>
                    <a:pt x="44" y="36"/>
                    <a:pt x="43" y="36"/>
                  </a:cubicBezTo>
                  <a:cubicBezTo>
                    <a:pt x="45" y="35"/>
                    <a:pt x="46" y="34"/>
                    <a:pt x="46" y="33"/>
                  </a:cubicBezTo>
                  <a:lnTo>
                    <a:pt x="46" y="36"/>
                  </a:lnTo>
                  <a:close/>
                  <a:moveTo>
                    <a:pt x="53" y="37"/>
                  </a:moveTo>
                  <a:lnTo>
                    <a:pt x="53" y="37"/>
                  </a:lnTo>
                  <a:lnTo>
                    <a:pt x="57" y="37"/>
                  </a:lnTo>
                  <a:cubicBezTo>
                    <a:pt x="56" y="37"/>
                    <a:pt x="55" y="38"/>
                    <a:pt x="55" y="39"/>
                  </a:cubicBezTo>
                  <a:cubicBezTo>
                    <a:pt x="55" y="38"/>
                    <a:pt x="54" y="37"/>
                    <a:pt x="53" y="37"/>
                  </a:cubicBezTo>
                  <a:close/>
                  <a:moveTo>
                    <a:pt x="62" y="37"/>
                  </a:moveTo>
                  <a:lnTo>
                    <a:pt x="62" y="37"/>
                  </a:lnTo>
                  <a:cubicBezTo>
                    <a:pt x="64" y="37"/>
                    <a:pt x="65" y="37"/>
                    <a:pt x="66" y="37"/>
                  </a:cubicBezTo>
                  <a:cubicBezTo>
                    <a:pt x="65" y="38"/>
                    <a:pt x="65" y="38"/>
                    <a:pt x="64" y="39"/>
                  </a:cubicBezTo>
                  <a:cubicBezTo>
                    <a:pt x="64" y="38"/>
                    <a:pt x="63" y="38"/>
                    <a:pt x="62" y="37"/>
                  </a:cubicBezTo>
                  <a:close/>
                  <a:moveTo>
                    <a:pt x="71" y="38"/>
                  </a:moveTo>
                  <a:lnTo>
                    <a:pt x="71" y="38"/>
                  </a:lnTo>
                  <a:cubicBezTo>
                    <a:pt x="73" y="38"/>
                    <a:pt x="74" y="38"/>
                    <a:pt x="76" y="38"/>
                  </a:cubicBezTo>
                  <a:cubicBezTo>
                    <a:pt x="75" y="38"/>
                    <a:pt x="74" y="39"/>
                    <a:pt x="73" y="40"/>
                  </a:cubicBezTo>
                  <a:cubicBezTo>
                    <a:pt x="73" y="39"/>
                    <a:pt x="72" y="38"/>
                    <a:pt x="71" y="38"/>
                  </a:cubicBezTo>
                  <a:close/>
                  <a:moveTo>
                    <a:pt x="75" y="47"/>
                  </a:moveTo>
                  <a:lnTo>
                    <a:pt x="75" y="47"/>
                  </a:lnTo>
                  <a:cubicBezTo>
                    <a:pt x="73" y="46"/>
                    <a:pt x="72" y="46"/>
                    <a:pt x="71" y="46"/>
                  </a:cubicBezTo>
                  <a:cubicBezTo>
                    <a:pt x="72" y="46"/>
                    <a:pt x="72" y="45"/>
                    <a:pt x="73" y="44"/>
                  </a:cubicBezTo>
                  <a:cubicBezTo>
                    <a:pt x="73" y="45"/>
                    <a:pt x="74" y="46"/>
                    <a:pt x="75" y="47"/>
                  </a:cubicBezTo>
                  <a:close/>
                  <a:moveTo>
                    <a:pt x="65" y="46"/>
                  </a:moveTo>
                  <a:lnTo>
                    <a:pt x="65" y="46"/>
                  </a:lnTo>
                  <a:cubicBezTo>
                    <a:pt x="64" y="46"/>
                    <a:pt x="63" y="46"/>
                    <a:pt x="62" y="46"/>
                  </a:cubicBezTo>
                  <a:cubicBezTo>
                    <a:pt x="63" y="45"/>
                    <a:pt x="63" y="44"/>
                    <a:pt x="64" y="43"/>
                  </a:cubicBezTo>
                  <a:cubicBezTo>
                    <a:pt x="64" y="44"/>
                    <a:pt x="65" y="45"/>
                    <a:pt x="65" y="46"/>
                  </a:cubicBezTo>
                  <a:close/>
                  <a:moveTo>
                    <a:pt x="56" y="45"/>
                  </a:moveTo>
                  <a:lnTo>
                    <a:pt x="56" y="45"/>
                  </a:lnTo>
                  <a:cubicBezTo>
                    <a:pt x="55" y="45"/>
                    <a:pt x="54" y="45"/>
                    <a:pt x="52" y="45"/>
                  </a:cubicBezTo>
                  <a:cubicBezTo>
                    <a:pt x="53" y="45"/>
                    <a:pt x="54" y="44"/>
                    <a:pt x="55" y="43"/>
                  </a:cubicBezTo>
                  <a:cubicBezTo>
                    <a:pt x="55" y="44"/>
                    <a:pt x="56" y="45"/>
                    <a:pt x="56" y="45"/>
                  </a:cubicBezTo>
                  <a:close/>
                  <a:moveTo>
                    <a:pt x="48" y="45"/>
                  </a:moveTo>
                  <a:lnTo>
                    <a:pt x="48" y="45"/>
                  </a:lnTo>
                  <a:cubicBezTo>
                    <a:pt x="46" y="45"/>
                    <a:pt x="44" y="45"/>
                    <a:pt x="42" y="45"/>
                  </a:cubicBezTo>
                  <a:cubicBezTo>
                    <a:pt x="43" y="45"/>
                    <a:pt x="45" y="44"/>
                    <a:pt x="45" y="42"/>
                  </a:cubicBezTo>
                  <a:cubicBezTo>
                    <a:pt x="46" y="43"/>
                    <a:pt x="47" y="44"/>
                    <a:pt x="48" y="45"/>
                  </a:cubicBezTo>
                  <a:close/>
                  <a:moveTo>
                    <a:pt x="40" y="45"/>
                  </a:moveTo>
                  <a:lnTo>
                    <a:pt x="40" y="45"/>
                  </a:lnTo>
                  <a:cubicBezTo>
                    <a:pt x="38" y="45"/>
                    <a:pt x="36" y="45"/>
                    <a:pt x="34" y="45"/>
                  </a:cubicBezTo>
                  <a:cubicBezTo>
                    <a:pt x="35" y="44"/>
                    <a:pt x="36" y="43"/>
                    <a:pt x="36" y="42"/>
                  </a:cubicBezTo>
                  <a:cubicBezTo>
                    <a:pt x="37" y="44"/>
                    <a:pt x="38" y="45"/>
                    <a:pt x="40" y="45"/>
                  </a:cubicBezTo>
                  <a:close/>
                  <a:moveTo>
                    <a:pt x="29" y="45"/>
                  </a:moveTo>
                  <a:lnTo>
                    <a:pt x="29" y="45"/>
                  </a:lnTo>
                  <a:cubicBezTo>
                    <a:pt x="28" y="45"/>
                    <a:pt x="27" y="45"/>
                    <a:pt x="25" y="45"/>
                  </a:cubicBezTo>
                  <a:cubicBezTo>
                    <a:pt x="26" y="45"/>
                    <a:pt x="27" y="44"/>
                    <a:pt x="27" y="43"/>
                  </a:cubicBezTo>
                  <a:cubicBezTo>
                    <a:pt x="28" y="44"/>
                    <a:pt x="28" y="45"/>
                    <a:pt x="29" y="45"/>
                  </a:cubicBezTo>
                  <a:close/>
                  <a:moveTo>
                    <a:pt x="20" y="46"/>
                  </a:moveTo>
                  <a:lnTo>
                    <a:pt x="20" y="46"/>
                  </a:lnTo>
                  <a:cubicBezTo>
                    <a:pt x="19" y="46"/>
                    <a:pt x="17" y="46"/>
                    <a:pt x="16" y="46"/>
                  </a:cubicBezTo>
                  <a:cubicBezTo>
                    <a:pt x="17" y="45"/>
                    <a:pt x="17" y="44"/>
                    <a:pt x="18" y="43"/>
                  </a:cubicBezTo>
                  <a:cubicBezTo>
                    <a:pt x="18" y="44"/>
                    <a:pt x="19" y="45"/>
                    <a:pt x="20" y="46"/>
                  </a:cubicBezTo>
                  <a:close/>
                  <a:moveTo>
                    <a:pt x="11" y="46"/>
                  </a:moveTo>
                  <a:lnTo>
                    <a:pt x="11" y="46"/>
                  </a:lnTo>
                  <a:cubicBezTo>
                    <a:pt x="10" y="46"/>
                    <a:pt x="8" y="46"/>
                    <a:pt x="7" y="47"/>
                  </a:cubicBezTo>
                  <a:cubicBezTo>
                    <a:pt x="8" y="46"/>
                    <a:pt x="8" y="45"/>
                    <a:pt x="9" y="44"/>
                  </a:cubicBezTo>
                  <a:cubicBezTo>
                    <a:pt x="9" y="45"/>
                    <a:pt x="10" y="46"/>
                    <a:pt x="11" y="46"/>
                  </a:cubicBezTo>
                  <a:close/>
                  <a:moveTo>
                    <a:pt x="6" y="38"/>
                  </a:moveTo>
                  <a:lnTo>
                    <a:pt x="6" y="38"/>
                  </a:lnTo>
                  <a:cubicBezTo>
                    <a:pt x="7" y="38"/>
                    <a:pt x="9" y="38"/>
                    <a:pt x="10" y="38"/>
                  </a:cubicBezTo>
                  <a:cubicBezTo>
                    <a:pt x="9" y="38"/>
                    <a:pt x="9" y="39"/>
                    <a:pt x="8" y="40"/>
                  </a:cubicBezTo>
                  <a:cubicBezTo>
                    <a:pt x="8" y="39"/>
                    <a:pt x="7" y="38"/>
                    <a:pt x="6" y="38"/>
                  </a:cubicBezTo>
                  <a:close/>
                  <a:moveTo>
                    <a:pt x="16" y="37"/>
                  </a:moveTo>
                  <a:lnTo>
                    <a:pt x="16" y="37"/>
                  </a:lnTo>
                  <a:cubicBezTo>
                    <a:pt x="17" y="37"/>
                    <a:pt x="18" y="37"/>
                    <a:pt x="20" y="37"/>
                  </a:cubicBezTo>
                  <a:cubicBezTo>
                    <a:pt x="19" y="38"/>
                    <a:pt x="18" y="38"/>
                    <a:pt x="18" y="39"/>
                  </a:cubicBezTo>
                  <a:cubicBezTo>
                    <a:pt x="17" y="38"/>
                    <a:pt x="16" y="38"/>
                    <a:pt x="16" y="37"/>
                  </a:cubicBezTo>
                  <a:close/>
                  <a:moveTo>
                    <a:pt x="25" y="37"/>
                  </a:moveTo>
                  <a:lnTo>
                    <a:pt x="25" y="37"/>
                  </a:lnTo>
                  <a:lnTo>
                    <a:pt x="29" y="37"/>
                  </a:lnTo>
                  <a:cubicBezTo>
                    <a:pt x="28" y="37"/>
                    <a:pt x="27" y="38"/>
                    <a:pt x="27" y="39"/>
                  </a:cubicBezTo>
                  <a:cubicBezTo>
                    <a:pt x="26" y="38"/>
                    <a:pt x="26" y="37"/>
                    <a:pt x="25" y="37"/>
                  </a:cubicBezTo>
                  <a:close/>
                  <a:moveTo>
                    <a:pt x="34" y="37"/>
                  </a:moveTo>
                  <a:lnTo>
                    <a:pt x="34" y="37"/>
                  </a:lnTo>
                  <a:lnTo>
                    <a:pt x="36" y="36"/>
                  </a:lnTo>
                  <a:cubicBezTo>
                    <a:pt x="37" y="36"/>
                    <a:pt x="37" y="36"/>
                    <a:pt x="37" y="36"/>
                  </a:cubicBezTo>
                  <a:lnTo>
                    <a:pt x="37" y="34"/>
                  </a:lnTo>
                  <a:cubicBezTo>
                    <a:pt x="38" y="34"/>
                    <a:pt x="38" y="35"/>
                    <a:pt x="39" y="35"/>
                  </a:cubicBezTo>
                  <a:cubicBezTo>
                    <a:pt x="38" y="36"/>
                    <a:pt x="37" y="37"/>
                    <a:pt x="36" y="38"/>
                  </a:cubicBezTo>
                  <a:cubicBezTo>
                    <a:pt x="36" y="38"/>
                    <a:pt x="35" y="37"/>
                    <a:pt x="34" y="37"/>
                  </a:cubicBezTo>
                  <a:close/>
                  <a:moveTo>
                    <a:pt x="37" y="28"/>
                  </a:moveTo>
                  <a:lnTo>
                    <a:pt x="37" y="28"/>
                  </a:lnTo>
                  <a:lnTo>
                    <a:pt x="37" y="24"/>
                  </a:lnTo>
                  <a:cubicBezTo>
                    <a:pt x="38" y="25"/>
                    <a:pt x="38" y="26"/>
                    <a:pt x="39" y="26"/>
                  </a:cubicBezTo>
                  <a:cubicBezTo>
                    <a:pt x="38" y="27"/>
                    <a:pt x="38" y="27"/>
                    <a:pt x="37" y="28"/>
                  </a:cubicBezTo>
                  <a:close/>
                  <a:moveTo>
                    <a:pt x="37" y="19"/>
                  </a:moveTo>
                  <a:lnTo>
                    <a:pt x="37" y="19"/>
                  </a:lnTo>
                  <a:lnTo>
                    <a:pt x="37" y="15"/>
                  </a:lnTo>
                  <a:cubicBezTo>
                    <a:pt x="38" y="16"/>
                    <a:pt x="38" y="17"/>
                    <a:pt x="39" y="17"/>
                  </a:cubicBezTo>
                  <a:cubicBezTo>
                    <a:pt x="38" y="18"/>
                    <a:pt x="38" y="18"/>
                    <a:pt x="37" y="19"/>
                  </a:cubicBezTo>
                  <a:close/>
                  <a:moveTo>
                    <a:pt x="37" y="10"/>
                  </a:moveTo>
                  <a:lnTo>
                    <a:pt x="37" y="10"/>
                  </a:lnTo>
                  <a:lnTo>
                    <a:pt x="37" y="6"/>
                  </a:lnTo>
                  <a:cubicBezTo>
                    <a:pt x="38" y="7"/>
                    <a:pt x="38" y="8"/>
                    <a:pt x="39" y="8"/>
                  </a:cubicBezTo>
                  <a:cubicBezTo>
                    <a:pt x="38" y="9"/>
                    <a:pt x="38" y="9"/>
                    <a:pt x="37" y="10"/>
                  </a:cubicBezTo>
                  <a:close/>
                  <a:moveTo>
                    <a:pt x="46" y="6"/>
                  </a:moveTo>
                  <a:lnTo>
                    <a:pt x="46" y="6"/>
                  </a:lnTo>
                  <a:lnTo>
                    <a:pt x="46" y="10"/>
                  </a:lnTo>
                  <a:cubicBezTo>
                    <a:pt x="45" y="9"/>
                    <a:pt x="45" y="9"/>
                    <a:pt x="44" y="8"/>
                  </a:cubicBezTo>
                  <a:cubicBezTo>
                    <a:pt x="45" y="8"/>
                    <a:pt x="45" y="7"/>
                    <a:pt x="46" y="6"/>
                  </a:cubicBezTo>
                  <a:close/>
                  <a:moveTo>
                    <a:pt x="46" y="15"/>
                  </a:moveTo>
                  <a:lnTo>
                    <a:pt x="46" y="15"/>
                  </a:lnTo>
                  <a:lnTo>
                    <a:pt x="46" y="20"/>
                  </a:lnTo>
                  <a:cubicBezTo>
                    <a:pt x="45" y="19"/>
                    <a:pt x="45" y="18"/>
                    <a:pt x="44" y="17"/>
                  </a:cubicBezTo>
                  <a:cubicBezTo>
                    <a:pt x="45" y="17"/>
                    <a:pt x="45" y="16"/>
                    <a:pt x="46" y="15"/>
                  </a:cubicBezTo>
                  <a:close/>
                  <a:moveTo>
                    <a:pt x="46" y="24"/>
                  </a:moveTo>
                  <a:lnTo>
                    <a:pt x="46" y="24"/>
                  </a:lnTo>
                  <a:lnTo>
                    <a:pt x="46" y="29"/>
                  </a:lnTo>
                  <a:cubicBezTo>
                    <a:pt x="46" y="28"/>
                    <a:pt x="45" y="27"/>
                    <a:pt x="44" y="26"/>
                  </a:cubicBezTo>
                  <a:cubicBezTo>
                    <a:pt x="45" y="26"/>
                    <a:pt x="46" y="25"/>
                    <a:pt x="46" y="24"/>
                  </a:cubicBezTo>
                  <a:close/>
                  <a:moveTo>
                    <a:pt x="0" y="42"/>
                  </a:moveTo>
                  <a:lnTo>
                    <a:pt x="0" y="42"/>
                  </a:lnTo>
                  <a:cubicBezTo>
                    <a:pt x="0" y="41"/>
                    <a:pt x="1" y="41"/>
                    <a:pt x="1" y="40"/>
                  </a:cubicBezTo>
                  <a:cubicBezTo>
                    <a:pt x="2" y="39"/>
                    <a:pt x="3" y="39"/>
                    <a:pt x="4" y="39"/>
                  </a:cubicBezTo>
                  <a:cubicBezTo>
                    <a:pt x="6" y="39"/>
                    <a:pt x="8" y="41"/>
                    <a:pt x="8" y="43"/>
                  </a:cubicBezTo>
                  <a:cubicBezTo>
                    <a:pt x="8" y="45"/>
                    <a:pt x="6" y="46"/>
                    <a:pt x="4" y="46"/>
                  </a:cubicBezTo>
                  <a:cubicBezTo>
                    <a:pt x="2" y="46"/>
                    <a:pt x="0" y="45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lose/>
                  <a:moveTo>
                    <a:pt x="6" y="42"/>
                  </a:moveTo>
                  <a:lnTo>
                    <a:pt x="6" y="42"/>
                  </a:lnTo>
                  <a:cubicBezTo>
                    <a:pt x="6" y="44"/>
                    <a:pt x="5" y="45"/>
                    <a:pt x="4" y="45"/>
                  </a:cubicBezTo>
                  <a:cubicBezTo>
                    <a:pt x="6" y="45"/>
                    <a:pt x="7" y="44"/>
                    <a:pt x="6" y="42"/>
                  </a:cubicBezTo>
                  <a:close/>
                  <a:moveTo>
                    <a:pt x="80" y="39"/>
                  </a:moveTo>
                  <a:lnTo>
                    <a:pt x="80" y="39"/>
                  </a:lnTo>
                  <a:cubicBezTo>
                    <a:pt x="81" y="40"/>
                    <a:pt x="81" y="42"/>
                    <a:pt x="81" y="43"/>
                  </a:cubicBezTo>
                  <a:cubicBezTo>
                    <a:pt x="81" y="43"/>
                    <a:pt x="81" y="44"/>
                    <a:pt x="81" y="44"/>
                  </a:cubicBezTo>
                  <a:cubicBezTo>
                    <a:pt x="81" y="45"/>
                    <a:pt x="79" y="46"/>
                    <a:pt x="78" y="46"/>
                  </a:cubicBezTo>
                  <a:cubicBezTo>
                    <a:pt x="76" y="46"/>
                    <a:pt x="74" y="45"/>
                    <a:pt x="74" y="43"/>
                  </a:cubicBezTo>
                  <a:cubicBezTo>
                    <a:pt x="74" y="41"/>
                    <a:pt x="76" y="39"/>
                    <a:pt x="78" y="39"/>
                  </a:cubicBezTo>
                  <a:cubicBezTo>
                    <a:pt x="79" y="39"/>
                    <a:pt x="79" y="39"/>
                    <a:pt x="80" y="39"/>
                  </a:cubicBezTo>
                  <a:close/>
                  <a:moveTo>
                    <a:pt x="80" y="42"/>
                  </a:moveTo>
                  <a:lnTo>
                    <a:pt x="80" y="42"/>
                  </a:lnTo>
                  <a:cubicBezTo>
                    <a:pt x="80" y="44"/>
                    <a:pt x="79" y="45"/>
                    <a:pt x="78" y="45"/>
                  </a:cubicBezTo>
                  <a:cubicBezTo>
                    <a:pt x="80" y="45"/>
                    <a:pt x="81" y="44"/>
                    <a:pt x="80" y="42"/>
                  </a:cubicBezTo>
                  <a:close/>
                  <a:moveTo>
                    <a:pt x="44" y="31"/>
                  </a:moveTo>
                  <a:lnTo>
                    <a:pt x="44" y="31"/>
                  </a:lnTo>
                  <a:cubicBezTo>
                    <a:pt x="43" y="32"/>
                    <a:pt x="43" y="33"/>
                    <a:pt x="42" y="34"/>
                  </a:cubicBezTo>
                  <a:cubicBezTo>
                    <a:pt x="44" y="34"/>
                    <a:pt x="44" y="32"/>
                    <a:pt x="44" y="31"/>
                  </a:cubicBezTo>
                  <a:close/>
                  <a:moveTo>
                    <a:pt x="41" y="27"/>
                  </a:moveTo>
                  <a:lnTo>
                    <a:pt x="41" y="27"/>
                  </a:lnTo>
                  <a:cubicBezTo>
                    <a:pt x="44" y="27"/>
                    <a:pt x="45" y="29"/>
                    <a:pt x="45" y="31"/>
                  </a:cubicBezTo>
                  <a:cubicBezTo>
                    <a:pt x="45" y="33"/>
                    <a:pt x="44" y="35"/>
                    <a:pt x="41" y="35"/>
                  </a:cubicBezTo>
                  <a:cubicBezTo>
                    <a:pt x="39" y="35"/>
                    <a:pt x="38" y="33"/>
                    <a:pt x="38" y="31"/>
                  </a:cubicBezTo>
                  <a:cubicBezTo>
                    <a:pt x="38" y="29"/>
                    <a:pt x="39" y="27"/>
                    <a:pt x="41" y="27"/>
                  </a:cubicBezTo>
                  <a:close/>
                  <a:moveTo>
                    <a:pt x="44" y="22"/>
                  </a:moveTo>
                  <a:lnTo>
                    <a:pt x="44" y="22"/>
                  </a:lnTo>
                  <a:cubicBezTo>
                    <a:pt x="43" y="23"/>
                    <a:pt x="43" y="24"/>
                    <a:pt x="42" y="24"/>
                  </a:cubicBezTo>
                  <a:cubicBezTo>
                    <a:pt x="44" y="25"/>
                    <a:pt x="44" y="23"/>
                    <a:pt x="44" y="22"/>
                  </a:cubicBezTo>
                  <a:close/>
                  <a:moveTo>
                    <a:pt x="41" y="18"/>
                  </a:moveTo>
                  <a:lnTo>
                    <a:pt x="41" y="18"/>
                  </a:lnTo>
                  <a:cubicBezTo>
                    <a:pt x="44" y="18"/>
                    <a:pt x="45" y="20"/>
                    <a:pt x="45" y="22"/>
                  </a:cubicBezTo>
                  <a:cubicBezTo>
                    <a:pt x="45" y="24"/>
                    <a:pt x="44" y="26"/>
                    <a:pt x="41" y="26"/>
                  </a:cubicBezTo>
                  <a:cubicBezTo>
                    <a:pt x="39" y="26"/>
                    <a:pt x="38" y="24"/>
                    <a:pt x="38" y="22"/>
                  </a:cubicBezTo>
                  <a:cubicBezTo>
                    <a:pt x="38" y="20"/>
                    <a:pt x="39" y="18"/>
                    <a:pt x="41" y="18"/>
                  </a:cubicBezTo>
                  <a:close/>
                  <a:moveTo>
                    <a:pt x="44" y="13"/>
                  </a:moveTo>
                  <a:lnTo>
                    <a:pt x="44" y="13"/>
                  </a:lnTo>
                  <a:cubicBezTo>
                    <a:pt x="43" y="14"/>
                    <a:pt x="43" y="15"/>
                    <a:pt x="42" y="15"/>
                  </a:cubicBezTo>
                  <a:cubicBezTo>
                    <a:pt x="44" y="15"/>
                    <a:pt x="44" y="14"/>
                    <a:pt x="44" y="13"/>
                  </a:cubicBezTo>
                  <a:close/>
                  <a:moveTo>
                    <a:pt x="41" y="9"/>
                  </a:moveTo>
                  <a:lnTo>
                    <a:pt x="41" y="9"/>
                  </a:lnTo>
                  <a:cubicBezTo>
                    <a:pt x="44" y="9"/>
                    <a:pt x="45" y="11"/>
                    <a:pt x="45" y="13"/>
                  </a:cubicBezTo>
                  <a:cubicBezTo>
                    <a:pt x="45" y="15"/>
                    <a:pt x="44" y="17"/>
                    <a:pt x="41" y="17"/>
                  </a:cubicBezTo>
                  <a:cubicBezTo>
                    <a:pt x="39" y="17"/>
                    <a:pt x="38" y="15"/>
                    <a:pt x="38" y="13"/>
                  </a:cubicBezTo>
                  <a:cubicBezTo>
                    <a:pt x="38" y="11"/>
                    <a:pt x="39" y="9"/>
                    <a:pt x="41" y="9"/>
                  </a:cubicBezTo>
                  <a:close/>
                  <a:moveTo>
                    <a:pt x="44" y="3"/>
                  </a:moveTo>
                  <a:lnTo>
                    <a:pt x="44" y="3"/>
                  </a:lnTo>
                  <a:cubicBezTo>
                    <a:pt x="43" y="5"/>
                    <a:pt x="43" y="6"/>
                    <a:pt x="42" y="6"/>
                  </a:cubicBezTo>
                  <a:cubicBezTo>
                    <a:pt x="44" y="6"/>
                    <a:pt x="44" y="5"/>
                    <a:pt x="44" y="3"/>
                  </a:cubicBezTo>
                  <a:close/>
                  <a:moveTo>
                    <a:pt x="41" y="0"/>
                  </a:moveTo>
                  <a:lnTo>
                    <a:pt x="41" y="0"/>
                  </a:lnTo>
                  <a:cubicBezTo>
                    <a:pt x="44" y="0"/>
                    <a:pt x="45" y="2"/>
                    <a:pt x="45" y="4"/>
                  </a:cubicBezTo>
                  <a:cubicBezTo>
                    <a:pt x="45" y="6"/>
                    <a:pt x="44" y="7"/>
                    <a:pt x="41" y="7"/>
                  </a:cubicBezTo>
                  <a:cubicBezTo>
                    <a:pt x="39" y="7"/>
                    <a:pt x="38" y="6"/>
                    <a:pt x="38" y="4"/>
                  </a:cubicBezTo>
                  <a:cubicBezTo>
                    <a:pt x="38" y="2"/>
                    <a:pt x="39" y="0"/>
                    <a:pt x="41" y="0"/>
                  </a:cubicBezTo>
                  <a:close/>
                  <a:moveTo>
                    <a:pt x="34" y="41"/>
                  </a:moveTo>
                  <a:lnTo>
                    <a:pt x="34" y="41"/>
                  </a:lnTo>
                  <a:cubicBezTo>
                    <a:pt x="34" y="42"/>
                    <a:pt x="33" y="43"/>
                    <a:pt x="32" y="43"/>
                  </a:cubicBezTo>
                  <a:cubicBezTo>
                    <a:pt x="34" y="43"/>
                    <a:pt x="34" y="42"/>
                    <a:pt x="34" y="41"/>
                  </a:cubicBezTo>
                  <a:close/>
                  <a:moveTo>
                    <a:pt x="32" y="37"/>
                  </a:moveTo>
                  <a:lnTo>
                    <a:pt x="32" y="37"/>
                  </a:lnTo>
                  <a:cubicBezTo>
                    <a:pt x="34" y="37"/>
                    <a:pt x="35" y="39"/>
                    <a:pt x="35" y="41"/>
                  </a:cubicBezTo>
                  <a:cubicBezTo>
                    <a:pt x="35" y="43"/>
                    <a:pt x="34" y="44"/>
                    <a:pt x="32" y="44"/>
                  </a:cubicBezTo>
                  <a:cubicBezTo>
                    <a:pt x="30" y="44"/>
                    <a:pt x="28" y="43"/>
                    <a:pt x="28" y="41"/>
                  </a:cubicBezTo>
                  <a:cubicBezTo>
                    <a:pt x="28" y="39"/>
                    <a:pt x="30" y="37"/>
                    <a:pt x="32" y="37"/>
                  </a:cubicBezTo>
                  <a:close/>
                  <a:moveTo>
                    <a:pt x="25" y="41"/>
                  </a:moveTo>
                  <a:lnTo>
                    <a:pt x="25" y="41"/>
                  </a:lnTo>
                  <a:cubicBezTo>
                    <a:pt x="24" y="42"/>
                    <a:pt x="24" y="43"/>
                    <a:pt x="23" y="44"/>
                  </a:cubicBezTo>
                  <a:cubicBezTo>
                    <a:pt x="24" y="44"/>
                    <a:pt x="25" y="42"/>
                    <a:pt x="25" y="41"/>
                  </a:cubicBezTo>
                  <a:close/>
                  <a:moveTo>
                    <a:pt x="22" y="37"/>
                  </a:moveTo>
                  <a:lnTo>
                    <a:pt x="22" y="37"/>
                  </a:lnTo>
                  <a:cubicBezTo>
                    <a:pt x="24" y="37"/>
                    <a:pt x="26" y="39"/>
                    <a:pt x="26" y="41"/>
                  </a:cubicBezTo>
                  <a:cubicBezTo>
                    <a:pt x="26" y="43"/>
                    <a:pt x="24" y="45"/>
                    <a:pt x="22" y="45"/>
                  </a:cubicBezTo>
                  <a:cubicBezTo>
                    <a:pt x="20" y="45"/>
                    <a:pt x="19" y="43"/>
                    <a:pt x="19" y="41"/>
                  </a:cubicBezTo>
                  <a:cubicBezTo>
                    <a:pt x="19" y="39"/>
                    <a:pt x="20" y="37"/>
                    <a:pt x="22" y="37"/>
                  </a:cubicBezTo>
                  <a:close/>
                  <a:moveTo>
                    <a:pt x="16" y="42"/>
                  </a:moveTo>
                  <a:lnTo>
                    <a:pt x="16" y="42"/>
                  </a:lnTo>
                  <a:cubicBezTo>
                    <a:pt x="15" y="43"/>
                    <a:pt x="14" y="44"/>
                    <a:pt x="13" y="44"/>
                  </a:cubicBezTo>
                  <a:cubicBezTo>
                    <a:pt x="15" y="44"/>
                    <a:pt x="16" y="43"/>
                    <a:pt x="16" y="42"/>
                  </a:cubicBezTo>
                  <a:close/>
                  <a:moveTo>
                    <a:pt x="13" y="38"/>
                  </a:moveTo>
                  <a:lnTo>
                    <a:pt x="13" y="38"/>
                  </a:lnTo>
                  <a:cubicBezTo>
                    <a:pt x="15" y="38"/>
                    <a:pt x="17" y="40"/>
                    <a:pt x="17" y="42"/>
                  </a:cubicBezTo>
                  <a:cubicBezTo>
                    <a:pt x="17" y="44"/>
                    <a:pt x="15" y="45"/>
                    <a:pt x="13" y="45"/>
                  </a:cubicBezTo>
                  <a:cubicBezTo>
                    <a:pt x="11" y="45"/>
                    <a:pt x="9" y="44"/>
                    <a:pt x="9" y="42"/>
                  </a:cubicBezTo>
                  <a:cubicBezTo>
                    <a:pt x="9" y="40"/>
                    <a:pt x="11" y="38"/>
                    <a:pt x="13" y="38"/>
                  </a:cubicBezTo>
                  <a:close/>
                  <a:moveTo>
                    <a:pt x="71" y="42"/>
                  </a:moveTo>
                  <a:lnTo>
                    <a:pt x="71" y="42"/>
                  </a:lnTo>
                  <a:cubicBezTo>
                    <a:pt x="70" y="43"/>
                    <a:pt x="70" y="44"/>
                    <a:pt x="69" y="44"/>
                  </a:cubicBezTo>
                  <a:cubicBezTo>
                    <a:pt x="71" y="45"/>
                    <a:pt x="71" y="43"/>
                    <a:pt x="71" y="42"/>
                  </a:cubicBezTo>
                  <a:close/>
                  <a:moveTo>
                    <a:pt x="69" y="38"/>
                  </a:moveTo>
                  <a:lnTo>
                    <a:pt x="69" y="38"/>
                  </a:lnTo>
                  <a:cubicBezTo>
                    <a:pt x="71" y="38"/>
                    <a:pt x="72" y="40"/>
                    <a:pt x="72" y="42"/>
                  </a:cubicBezTo>
                  <a:cubicBezTo>
                    <a:pt x="72" y="44"/>
                    <a:pt x="71" y="46"/>
                    <a:pt x="69" y="46"/>
                  </a:cubicBezTo>
                  <a:cubicBezTo>
                    <a:pt x="66" y="46"/>
                    <a:pt x="65" y="44"/>
                    <a:pt x="65" y="42"/>
                  </a:cubicBezTo>
                  <a:cubicBezTo>
                    <a:pt x="65" y="40"/>
                    <a:pt x="66" y="38"/>
                    <a:pt x="69" y="38"/>
                  </a:cubicBezTo>
                  <a:close/>
                  <a:moveTo>
                    <a:pt x="62" y="41"/>
                  </a:moveTo>
                  <a:lnTo>
                    <a:pt x="62" y="41"/>
                  </a:lnTo>
                  <a:cubicBezTo>
                    <a:pt x="61" y="42"/>
                    <a:pt x="61" y="43"/>
                    <a:pt x="59" y="44"/>
                  </a:cubicBezTo>
                  <a:cubicBezTo>
                    <a:pt x="61" y="44"/>
                    <a:pt x="62" y="42"/>
                    <a:pt x="62" y="41"/>
                  </a:cubicBezTo>
                  <a:close/>
                  <a:moveTo>
                    <a:pt x="59" y="37"/>
                  </a:moveTo>
                  <a:lnTo>
                    <a:pt x="59" y="37"/>
                  </a:lnTo>
                  <a:cubicBezTo>
                    <a:pt x="61" y="37"/>
                    <a:pt x="63" y="39"/>
                    <a:pt x="63" y="41"/>
                  </a:cubicBezTo>
                  <a:cubicBezTo>
                    <a:pt x="63" y="43"/>
                    <a:pt x="61" y="45"/>
                    <a:pt x="59" y="45"/>
                  </a:cubicBezTo>
                  <a:cubicBezTo>
                    <a:pt x="57" y="45"/>
                    <a:pt x="56" y="43"/>
                    <a:pt x="56" y="41"/>
                  </a:cubicBezTo>
                  <a:cubicBezTo>
                    <a:pt x="56" y="39"/>
                    <a:pt x="57" y="37"/>
                    <a:pt x="59" y="37"/>
                  </a:cubicBezTo>
                  <a:close/>
                  <a:moveTo>
                    <a:pt x="53" y="40"/>
                  </a:moveTo>
                  <a:lnTo>
                    <a:pt x="53" y="40"/>
                  </a:lnTo>
                  <a:cubicBezTo>
                    <a:pt x="52" y="42"/>
                    <a:pt x="51" y="42"/>
                    <a:pt x="50" y="43"/>
                  </a:cubicBezTo>
                  <a:cubicBezTo>
                    <a:pt x="52" y="43"/>
                    <a:pt x="53" y="42"/>
                    <a:pt x="53" y="40"/>
                  </a:cubicBezTo>
                  <a:close/>
                  <a:moveTo>
                    <a:pt x="50" y="37"/>
                  </a:moveTo>
                  <a:lnTo>
                    <a:pt x="50" y="37"/>
                  </a:lnTo>
                  <a:cubicBezTo>
                    <a:pt x="52" y="37"/>
                    <a:pt x="54" y="38"/>
                    <a:pt x="54" y="41"/>
                  </a:cubicBezTo>
                  <a:cubicBezTo>
                    <a:pt x="54" y="43"/>
                    <a:pt x="52" y="44"/>
                    <a:pt x="50" y="44"/>
                  </a:cubicBezTo>
                  <a:cubicBezTo>
                    <a:pt x="48" y="44"/>
                    <a:pt x="46" y="43"/>
                    <a:pt x="46" y="41"/>
                  </a:cubicBezTo>
                  <a:cubicBezTo>
                    <a:pt x="46" y="38"/>
                    <a:pt x="48" y="37"/>
                    <a:pt x="50" y="37"/>
                  </a:cubicBezTo>
                  <a:close/>
                  <a:moveTo>
                    <a:pt x="43" y="40"/>
                  </a:moveTo>
                  <a:lnTo>
                    <a:pt x="43" y="40"/>
                  </a:lnTo>
                  <a:cubicBezTo>
                    <a:pt x="43" y="41"/>
                    <a:pt x="42" y="42"/>
                    <a:pt x="41" y="43"/>
                  </a:cubicBezTo>
                  <a:cubicBezTo>
                    <a:pt x="43" y="43"/>
                    <a:pt x="44" y="41"/>
                    <a:pt x="43" y="40"/>
                  </a:cubicBezTo>
                  <a:close/>
                  <a:moveTo>
                    <a:pt x="41" y="36"/>
                  </a:moveTo>
                  <a:lnTo>
                    <a:pt x="41" y="36"/>
                  </a:lnTo>
                  <a:cubicBezTo>
                    <a:pt x="43" y="36"/>
                    <a:pt x="45" y="38"/>
                    <a:pt x="45" y="40"/>
                  </a:cubicBezTo>
                  <a:cubicBezTo>
                    <a:pt x="45" y="42"/>
                    <a:pt x="43" y="44"/>
                    <a:pt x="41" y="44"/>
                  </a:cubicBezTo>
                  <a:cubicBezTo>
                    <a:pt x="39" y="44"/>
                    <a:pt x="37" y="42"/>
                    <a:pt x="37" y="40"/>
                  </a:cubicBezTo>
                  <a:cubicBezTo>
                    <a:pt x="37" y="38"/>
                    <a:pt x="39" y="36"/>
                    <a:pt x="4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93" name="Freeform 1520">
              <a:extLst>
                <a:ext uri="{FF2B5EF4-FFF2-40B4-BE49-F238E27FC236}">
                  <a16:creationId xmlns="" xmlns:a16="http://schemas.microsoft.com/office/drawing/2014/main" id="{28A51916-0DB8-4F7F-95FE-728925E014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9" y="363"/>
              <a:ext cx="9" cy="9"/>
            </a:xfrm>
            <a:custGeom>
              <a:avLst/>
              <a:gdLst>
                <a:gd name="T0" fmla="*/ 13 w 20"/>
                <a:gd name="T1" fmla="*/ 4 h 21"/>
                <a:gd name="T2" fmla="*/ 13 w 20"/>
                <a:gd name="T3" fmla="*/ 4 h 21"/>
                <a:gd name="T4" fmla="*/ 12 w 20"/>
                <a:gd name="T5" fmla="*/ 7 h 21"/>
                <a:gd name="T6" fmla="*/ 20 w 20"/>
                <a:gd name="T7" fmla="*/ 5 h 21"/>
                <a:gd name="T8" fmla="*/ 20 w 20"/>
                <a:gd name="T9" fmla="*/ 15 h 21"/>
                <a:gd name="T10" fmla="*/ 14 w 20"/>
                <a:gd name="T11" fmla="*/ 12 h 21"/>
                <a:gd name="T12" fmla="*/ 15 w 20"/>
                <a:gd name="T13" fmla="*/ 21 h 21"/>
                <a:gd name="T14" fmla="*/ 5 w 20"/>
                <a:gd name="T15" fmla="*/ 21 h 21"/>
                <a:gd name="T16" fmla="*/ 9 w 20"/>
                <a:gd name="T17" fmla="*/ 14 h 21"/>
                <a:gd name="T18" fmla="*/ 0 w 20"/>
                <a:gd name="T19" fmla="*/ 15 h 21"/>
                <a:gd name="T20" fmla="*/ 0 w 20"/>
                <a:gd name="T21" fmla="*/ 5 h 21"/>
                <a:gd name="T22" fmla="*/ 7 w 20"/>
                <a:gd name="T23" fmla="*/ 9 h 21"/>
                <a:gd name="T24" fmla="*/ 5 w 20"/>
                <a:gd name="T25" fmla="*/ 0 h 21"/>
                <a:gd name="T26" fmla="*/ 15 w 20"/>
                <a:gd name="T27" fmla="*/ 0 h 21"/>
                <a:gd name="T28" fmla="*/ 13 w 20"/>
                <a:gd name="T2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>
                  <a:moveTo>
                    <a:pt x="13" y="4"/>
                  </a:moveTo>
                  <a:lnTo>
                    <a:pt x="13" y="4"/>
                  </a:lnTo>
                  <a:cubicBezTo>
                    <a:pt x="12" y="5"/>
                    <a:pt x="12" y="6"/>
                    <a:pt x="12" y="7"/>
                  </a:cubicBezTo>
                  <a:cubicBezTo>
                    <a:pt x="13" y="11"/>
                    <a:pt x="19" y="6"/>
                    <a:pt x="20" y="5"/>
                  </a:cubicBezTo>
                  <a:lnTo>
                    <a:pt x="20" y="15"/>
                  </a:lnTo>
                  <a:cubicBezTo>
                    <a:pt x="19" y="14"/>
                    <a:pt x="16" y="12"/>
                    <a:pt x="14" y="12"/>
                  </a:cubicBezTo>
                  <a:cubicBezTo>
                    <a:pt x="9" y="13"/>
                    <a:pt x="14" y="19"/>
                    <a:pt x="15" y="21"/>
                  </a:cubicBezTo>
                  <a:lnTo>
                    <a:pt x="5" y="21"/>
                  </a:lnTo>
                  <a:cubicBezTo>
                    <a:pt x="6" y="19"/>
                    <a:pt x="9" y="16"/>
                    <a:pt x="9" y="14"/>
                  </a:cubicBezTo>
                  <a:cubicBezTo>
                    <a:pt x="8" y="9"/>
                    <a:pt x="1" y="14"/>
                    <a:pt x="0" y="15"/>
                  </a:cubicBezTo>
                  <a:lnTo>
                    <a:pt x="0" y="5"/>
                  </a:lnTo>
                  <a:cubicBezTo>
                    <a:pt x="1" y="6"/>
                    <a:pt x="5" y="9"/>
                    <a:pt x="7" y="9"/>
                  </a:cubicBezTo>
                  <a:cubicBezTo>
                    <a:pt x="11" y="8"/>
                    <a:pt x="6" y="1"/>
                    <a:pt x="5" y="0"/>
                  </a:cubicBezTo>
                  <a:lnTo>
                    <a:pt x="15" y="0"/>
                  </a:lnTo>
                  <a:cubicBezTo>
                    <a:pt x="14" y="1"/>
                    <a:pt x="13" y="3"/>
                    <a:pt x="13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94" name="Freeform 1521">
              <a:extLst>
                <a:ext uri="{FF2B5EF4-FFF2-40B4-BE49-F238E27FC236}">
                  <a16:creationId xmlns="" xmlns:a16="http://schemas.microsoft.com/office/drawing/2014/main" id="{DB5B4FC7-CBBC-43D4-9DB2-EC78BE7813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1" y="388"/>
              <a:ext cx="74" cy="28"/>
            </a:xfrm>
            <a:custGeom>
              <a:avLst/>
              <a:gdLst>
                <a:gd name="T0" fmla="*/ 109 w 164"/>
                <a:gd name="T1" fmla="*/ 25 h 62"/>
                <a:gd name="T2" fmla="*/ 109 w 164"/>
                <a:gd name="T3" fmla="*/ 25 h 62"/>
                <a:gd name="T4" fmla="*/ 127 w 164"/>
                <a:gd name="T5" fmla="*/ 40 h 62"/>
                <a:gd name="T6" fmla="*/ 133 w 164"/>
                <a:gd name="T7" fmla="*/ 29 h 62"/>
                <a:gd name="T8" fmla="*/ 131 w 164"/>
                <a:gd name="T9" fmla="*/ 24 h 62"/>
                <a:gd name="T10" fmla="*/ 139 w 164"/>
                <a:gd name="T11" fmla="*/ 30 h 62"/>
                <a:gd name="T12" fmla="*/ 144 w 164"/>
                <a:gd name="T13" fmla="*/ 41 h 62"/>
                <a:gd name="T14" fmla="*/ 149 w 164"/>
                <a:gd name="T15" fmla="*/ 41 h 62"/>
                <a:gd name="T16" fmla="*/ 152 w 164"/>
                <a:gd name="T17" fmla="*/ 33 h 62"/>
                <a:gd name="T18" fmla="*/ 151 w 164"/>
                <a:gd name="T19" fmla="*/ 26 h 62"/>
                <a:gd name="T20" fmla="*/ 157 w 164"/>
                <a:gd name="T21" fmla="*/ 32 h 62"/>
                <a:gd name="T22" fmla="*/ 163 w 164"/>
                <a:gd name="T23" fmla="*/ 36 h 62"/>
                <a:gd name="T24" fmla="*/ 161 w 164"/>
                <a:gd name="T25" fmla="*/ 45 h 62"/>
                <a:gd name="T26" fmla="*/ 149 w 164"/>
                <a:gd name="T27" fmla="*/ 50 h 62"/>
                <a:gd name="T28" fmla="*/ 142 w 164"/>
                <a:gd name="T29" fmla="*/ 56 h 62"/>
                <a:gd name="T30" fmla="*/ 128 w 164"/>
                <a:gd name="T31" fmla="*/ 56 h 62"/>
                <a:gd name="T32" fmla="*/ 115 w 164"/>
                <a:gd name="T33" fmla="*/ 62 h 62"/>
                <a:gd name="T34" fmla="*/ 103 w 164"/>
                <a:gd name="T35" fmla="*/ 57 h 62"/>
                <a:gd name="T36" fmla="*/ 85 w 164"/>
                <a:gd name="T37" fmla="*/ 47 h 62"/>
                <a:gd name="T38" fmla="*/ 56 w 164"/>
                <a:gd name="T39" fmla="*/ 41 h 62"/>
                <a:gd name="T40" fmla="*/ 30 w 164"/>
                <a:gd name="T41" fmla="*/ 35 h 62"/>
                <a:gd name="T42" fmla="*/ 2 w 164"/>
                <a:gd name="T43" fmla="*/ 31 h 62"/>
                <a:gd name="T44" fmla="*/ 7 w 164"/>
                <a:gd name="T45" fmla="*/ 14 h 62"/>
                <a:gd name="T46" fmla="*/ 8 w 164"/>
                <a:gd name="T47" fmla="*/ 3 h 62"/>
                <a:gd name="T48" fmla="*/ 36 w 164"/>
                <a:gd name="T49" fmla="*/ 0 h 62"/>
                <a:gd name="T50" fmla="*/ 39 w 164"/>
                <a:gd name="T51" fmla="*/ 15 h 62"/>
                <a:gd name="T52" fmla="*/ 56 w 164"/>
                <a:gd name="T53" fmla="*/ 26 h 62"/>
                <a:gd name="T54" fmla="*/ 95 w 164"/>
                <a:gd name="T55" fmla="*/ 34 h 62"/>
                <a:gd name="T56" fmla="*/ 104 w 164"/>
                <a:gd name="T57" fmla="*/ 25 h 62"/>
                <a:gd name="T58" fmla="*/ 109 w 164"/>
                <a:gd name="T59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4" h="62">
                  <a:moveTo>
                    <a:pt x="109" y="25"/>
                  </a:moveTo>
                  <a:lnTo>
                    <a:pt x="109" y="25"/>
                  </a:lnTo>
                  <a:cubicBezTo>
                    <a:pt x="112" y="31"/>
                    <a:pt x="118" y="40"/>
                    <a:pt x="127" y="40"/>
                  </a:cubicBezTo>
                  <a:cubicBezTo>
                    <a:pt x="126" y="35"/>
                    <a:pt x="128" y="31"/>
                    <a:pt x="133" y="29"/>
                  </a:cubicBezTo>
                  <a:cubicBezTo>
                    <a:pt x="133" y="28"/>
                    <a:pt x="133" y="25"/>
                    <a:pt x="131" y="24"/>
                  </a:cubicBezTo>
                  <a:cubicBezTo>
                    <a:pt x="136" y="23"/>
                    <a:pt x="138" y="26"/>
                    <a:pt x="139" y="30"/>
                  </a:cubicBezTo>
                  <a:cubicBezTo>
                    <a:pt x="145" y="31"/>
                    <a:pt x="146" y="37"/>
                    <a:pt x="144" y="41"/>
                  </a:cubicBezTo>
                  <a:cubicBezTo>
                    <a:pt x="146" y="42"/>
                    <a:pt x="149" y="41"/>
                    <a:pt x="149" y="41"/>
                  </a:cubicBezTo>
                  <a:cubicBezTo>
                    <a:pt x="147" y="36"/>
                    <a:pt x="150" y="34"/>
                    <a:pt x="152" y="33"/>
                  </a:cubicBezTo>
                  <a:cubicBezTo>
                    <a:pt x="153" y="30"/>
                    <a:pt x="152" y="28"/>
                    <a:pt x="151" y="26"/>
                  </a:cubicBezTo>
                  <a:cubicBezTo>
                    <a:pt x="156" y="26"/>
                    <a:pt x="157" y="31"/>
                    <a:pt x="157" y="32"/>
                  </a:cubicBezTo>
                  <a:cubicBezTo>
                    <a:pt x="160" y="33"/>
                    <a:pt x="161" y="33"/>
                    <a:pt x="163" y="36"/>
                  </a:cubicBezTo>
                  <a:cubicBezTo>
                    <a:pt x="164" y="37"/>
                    <a:pt x="164" y="43"/>
                    <a:pt x="161" y="45"/>
                  </a:cubicBezTo>
                  <a:cubicBezTo>
                    <a:pt x="158" y="47"/>
                    <a:pt x="153" y="47"/>
                    <a:pt x="149" y="50"/>
                  </a:cubicBezTo>
                  <a:cubicBezTo>
                    <a:pt x="147" y="51"/>
                    <a:pt x="146" y="55"/>
                    <a:pt x="142" y="56"/>
                  </a:cubicBezTo>
                  <a:cubicBezTo>
                    <a:pt x="138" y="57"/>
                    <a:pt x="133" y="55"/>
                    <a:pt x="128" y="56"/>
                  </a:cubicBezTo>
                  <a:cubicBezTo>
                    <a:pt x="122" y="58"/>
                    <a:pt x="120" y="62"/>
                    <a:pt x="115" y="62"/>
                  </a:cubicBezTo>
                  <a:cubicBezTo>
                    <a:pt x="110" y="62"/>
                    <a:pt x="111" y="58"/>
                    <a:pt x="103" y="57"/>
                  </a:cubicBezTo>
                  <a:cubicBezTo>
                    <a:pt x="97" y="54"/>
                    <a:pt x="91" y="49"/>
                    <a:pt x="85" y="47"/>
                  </a:cubicBezTo>
                  <a:cubicBezTo>
                    <a:pt x="76" y="44"/>
                    <a:pt x="66" y="43"/>
                    <a:pt x="56" y="41"/>
                  </a:cubicBezTo>
                  <a:cubicBezTo>
                    <a:pt x="47" y="40"/>
                    <a:pt x="39" y="36"/>
                    <a:pt x="30" y="35"/>
                  </a:cubicBezTo>
                  <a:cubicBezTo>
                    <a:pt x="24" y="34"/>
                    <a:pt x="5" y="35"/>
                    <a:pt x="2" y="31"/>
                  </a:cubicBezTo>
                  <a:cubicBezTo>
                    <a:pt x="0" y="27"/>
                    <a:pt x="6" y="25"/>
                    <a:pt x="7" y="14"/>
                  </a:cubicBezTo>
                  <a:cubicBezTo>
                    <a:pt x="7" y="12"/>
                    <a:pt x="8" y="4"/>
                    <a:pt x="8" y="3"/>
                  </a:cubicBezTo>
                  <a:cubicBezTo>
                    <a:pt x="8" y="3"/>
                    <a:pt x="34" y="0"/>
                    <a:pt x="36" y="0"/>
                  </a:cubicBezTo>
                  <a:cubicBezTo>
                    <a:pt x="36" y="7"/>
                    <a:pt x="38" y="13"/>
                    <a:pt x="39" y="15"/>
                  </a:cubicBezTo>
                  <a:cubicBezTo>
                    <a:pt x="43" y="21"/>
                    <a:pt x="50" y="23"/>
                    <a:pt x="56" y="26"/>
                  </a:cubicBezTo>
                  <a:cubicBezTo>
                    <a:pt x="69" y="30"/>
                    <a:pt x="82" y="35"/>
                    <a:pt x="95" y="34"/>
                  </a:cubicBezTo>
                  <a:cubicBezTo>
                    <a:pt x="96" y="34"/>
                    <a:pt x="103" y="30"/>
                    <a:pt x="104" y="25"/>
                  </a:cubicBezTo>
                  <a:cubicBezTo>
                    <a:pt x="105" y="23"/>
                    <a:pt x="108" y="23"/>
                    <a:pt x="109" y="2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95" name="Freeform 1522">
              <a:extLst>
                <a:ext uri="{FF2B5EF4-FFF2-40B4-BE49-F238E27FC236}">
                  <a16:creationId xmlns="" xmlns:a16="http://schemas.microsoft.com/office/drawing/2014/main" id="{73CF4318-33D8-44FF-A203-962AC8A0A6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" y="388"/>
              <a:ext cx="62" cy="27"/>
            </a:xfrm>
            <a:custGeom>
              <a:avLst/>
              <a:gdLst>
                <a:gd name="T0" fmla="*/ 29 w 138"/>
                <a:gd name="T1" fmla="*/ 0 h 59"/>
                <a:gd name="T2" fmla="*/ 29 w 138"/>
                <a:gd name="T3" fmla="*/ 0 h 59"/>
                <a:gd name="T4" fmla="*/ 32 w 138"/>
                <a:gd name="T5" fmla="*/ 16 h 59"/>
                <a:gd name="T6" fmla="*/ 35 w 138"/>
                <a:gd name="T7" fmla="*/ 20 h 59"/>
                <a:gd name="T8" fmla="*/ 35 w 138"/>
                <a:gd name="T9" fmla="*/ 24 h 59"/>
                <a:gd name="T10" fmla="*/ 40 w 138"/>
                <a:gd name="T11" fmla="*/ 22 h 59"/>
                <a:gd name="T12" fmla="*/ 39 w 138"/>
                <a:gd name="T13" fmla="*/ 26 h 59"/>
                <a:gd name="T14" fmla="*/ 46 w 138"/>
                <a:gd name="T15" fmla="*/ 25 h 59"/>
                <a:gd name="T16" fmla="*/ 45 w 138"/>
                <a:gd name="T17" fmla="*/ 28 h 59"/>
                <a:gd name="T18" fmla="*/ 50 w 138"/>
                <a:gd name="T19" fmla="*/ 28 h 59"/>
                <a:gd name="T20" fmla="*/ 53 w 138"/>
                <a:gd name="T21" fmla="*/ 28 h 59"/>
                <a:gd name="T22" fmla="*/ 73 w 138"/>
                <a:gd name="T23" fmla="*/ 34 h 59"/>
                <a:gd name="T24" fmla="*/ 102 w 138"/>
                <a:gd name="T25" fmla="*/ 27 h 59"/>
                <a:gd name="T26" fmla="*/ 106 w 138"/>
                <a:gd name="T27" fmla="*/ 31 h 59"/>
                <a:gd name="T28" fmla="*/ 102 w 138"/>
                <a:gd name="T29" fmla="*/ 32 h 59"/>
                <a:gd name="T30" fmla="*/ 108 w 138"/>
                <a:gd name="T31" fmla="*/ 38 h 59"/>
                <a:gd name="T32" fmla="*/ 103 w 138"/>
                <a:gd name="T33" fmla="*/ 37 h 59"/>
                <a:gd name="T34" fmla="*/ 107 w 138"/>
                <a:gd name="T35" fmla="*/ 39 h 59"/>
                <a:gd name="T36" fmla="*/ 103 w 138"/>
                <a:gd name="T37" fmla="*/ 39 h 59"/>
                <a:gd name="T38" fmla="*/ 104 w 138"/>
                <a:gd name="T39" fmla="*/ 42 h 59"/>
                <a:gd name="T40" fmla="*/ 120 w 138"/>
                <a:gd name="T41" fmla="*/ 43 h 59"/>
                <a:gd name="T42" fmla="*/ 108 w 138"/>
                <a:gd name="T43" fmla="*/ 47 h 59"/>
                <a:gd name="T44" fmla="*/ 110 w 138"/>
                <a:gd name="T45" fmla="*/ 50 h 59"/>
                <a:gd name="T46" fmla="*/ 112 w 138"/>
                <a:gd name="T47" fmla="*/ 50 h 59"/>
                <a:gd name="T48" fmla="*/ 115 w 138"/>
                <a:gd name="T49" fmla="*/ 53 h 59"/>
                <a:gd name="T50" fmla="*/ 116 w 138"/>
                <a:gd name="T51" fmla="*/ 49 h 59"/>
                <a:gd name="T52" fmla="*/ 119 w 138"/>
                <a:gd name="T53" fmla="*/ 52 h 59"/>
                <a:gd name="T54" fmla="*/ 120 w 138"/>
                <a:gd name="T55" fmla="*/ 47 h 59"/>
                <a:gd name="T56" fmla="*/ 122 w 138"/>
                <a:gd name="T57" fmla="*/ 50 h 59"/>
                <a:gd name="T58" fmla="*/ 123 w 138"/>
                <a:gd name="T59" fmla="*/ 44 h 59"/>
                <a:gd name="T60" fmla="*/ 125 w 138"/>
                <a:gd name="T61" fmla="*/ 46 h 59"/>
                <a:gd name="T62" fmla="*/ 124 w 138"/>
                <a:gd name="T63" fmla="*/ 42 h 59"/>
                <a:gd name="T64" fmla="*/ 127 w 138"/>
                <a:gd name="T65" fmla="*/ 43 h 59"/>
                <a:gd name="T66" fmla="*/ 128 w 138"/>
                <a:gd name="T67" fmla="*/ 32 h 59"/>
                <a:gd name="T68" fmla="*/ 138 w 138"/>
                <a:gd name="T69" fmla="*/ 35 h 59"/>
                <a:gd name="T70" fmla="*/ 136 w 138"/>
                <a:gd name="T71" fmla="*/ 41 h 59"/>
                <a:gd name="T72" fmla="*/ 131 w 138"/>
                <a:gd name="T73" fmla="*/ 45 h 59"/>
                <a:gd name="T74" fmla="*/ 114 w 138"/>
                <a:gd name="T75" fmla="*/ 58 h 59"/>
                <a:gd name="T76" fmla="*/ 102 w 138"/>
                <a:gd name="T77" fmla="*/ 54 h 59"/>
                <a:gd name="T78" fmla="*/ 84 w 138"/>
                <a:gd name="T79" fmla="*/ 44 h 59"/>
                <a:gd name="T80" fmla="*/ 67 w 138"/>
                <a:gd name="T81" fmla="*/ 39 h 59"/>
                <a:gd name="T82" fmla="*/ 64 w 138"/>
                <a:gd name="T83" fmla="*/ 37 h 59"/>
                <a:gd name="T84" fmla="*/ 63 w 138"/>
                <a:gd name="T85" fmla="*/ 39 h 59"/>
                <a:gd name="T86" fmla="*/ 59 w 138"/>
                <a:gd name="T87" fmla="*/ 36 h 59"/>
                <a:gd name="T88" fmla="*/ 58 w 138"/>
                <a:gd name="T89" fmla="*/ 38 h 59"/>
                <a:gd name="T90" fmla="*/ 54 w 138"/>
                <a:gd name="T91" fmla="*/ 34 h 59"/>
                <a:gd name="T92" fmla="*/ 53 w 138"/>
                <a:gd name="T93" fmla="*/ 37 h 59"/>
                <a:gd name="T94" fmla="*/ 49 w 138"/>
                <a:gd name="T95" fmla="*/ 33 h 59"/>
                <a:gd name="T96" fmla="*/ 48 w 138"/>
                <a:gd name="T97" fmla="*/ 36 h 59"/>
                <a:gd name="T98" fmla="*/ 44 w 138"/>
                <a:gd name="T99" fmla="*/ 31 h 59"/>
                <a:gd name="T100" fmla="*/ 43 w 138"/>
                <a:gd name="T101" fmla="*/ 35 h 59"/>
                <a:gd name="T102" fmla="*/ 38 w 138"/>
                <a:gd name="T103" fmla="*/ 29 h 59"/>
                <a:gd name="T104" fmla="*/ 37 w 138"/>
                <a:gd name="T105" fmla="*/ 33 h 59"/>
                <a:gd name="T106" fmla="*/ 33 w 138"/>
                <a:gd name="T107" fmla="*/ 27 h 59"/>
                <a:gd name="T108" fmla="*/ 32 w 138"/>
                <a:gd name="T109" fmla="*/ 32 h 59"/>
                <a:gd name="T110" fmla="*/ 29 w 138"/>
                <a:gd name="T111" fmla="*/ 25 h 59"/>
                <a:gd name="T112" fmla="*/ 27 w 138"/>
                <a:gd name="T113" fmla="*/ 31 h 59"/>
                <a:gd name="T114" fmla="*/ 2 w 138"/>
                <a:gd name="T115" fmla="*/ 28 h 59"/>
                <a:gd name="T116" fmla="*/ 7 w 138"/>
                <a:gd name="T117" fmla="*/ 3 h 59"/>
                <a:gd name="T118" fmla="*/ 29 w 138"/>
                <a:gd name="T11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" h="59">
                  <a:moveTo>
                    <a:pt x="29" y="0"/>
                  </a:moveTo>
                  <a:lnTo>
                    <a:pt x="29" y="0"/>
                  </a:lnTo>
                  <a:cubicBezTo>
                    <a:pt x="30" y="5"/>
                    <a:pt x="28" y="6"/>
                    <a:pt x="32" y="16"/>
                  </a:cubicBezTo>
                  <a:cubicBezTo>
                    <a:pt x="33" y="17"/>
                    <a:pt x="34" y="19"/>
                    <a:pt x="35" y="20"/>
                  </a:cubicBezTo>
                  <a:cubicBezTo>
                    <a:pt x="35" y="20"/>
                    <a:pt x="34" y="23"/>
                    <a:pt x="35" y="24"/>
                  </a:cubicBezTo>
                  <a:cubicBezTo>
                    <a:pt x="35" y="22"/>
                    <a:pt x="37" y="20"/>
                    <a:pt x="40" y="22"/>
                  </a:cubicBezTo>
                  <a:cubicBezTo>
                    <a:pt x="40" y="23"/>
                    <a:pt x="38" y="24"/>
                    <a:pt x="39" y="26"/>
                  </a:cubicBezTo>
                  <a:cubicBezTo>
                    <a:pt x="40" y="25"/>
                    <a:pt x="43" y="22"/>
                    <a:pt x="46" y="25"/>
                  </a:cubicBezTo>
                  <a:cubicBezTo>
                    <a:pt x="45" y="26"/>
                    <a:pt x="45" y="27"/>
                    <a:pt x="45" y="28"/>
                  </a:cubicBezTo>
                  <a:cubicBezTo>
                    <a:pt x="45" y="27"/>
                    <a:pt x="48" y="25"/>
                    <a:pt x="50" y="28"/>
                  </a:cubicBezTo>
                  <a:cubicBezTo>
                    <a:pt x="51" y="28"/>
                    <a:pt x="50" y="27"/>
                    <a:pt x="53" y="28"/>
                  </a:cubicBezTo>
                  <a:cubicBezTo>
                    <a:pt x="55" y="29"/>
                    <a:pt x="70" y="34"/>
                    <a:pt x="73" y="34"/>
                  </a:cubicBezTo>
                  <a:cubicBezTo>
                    <a:pt x="84" y="37"/>
                    <a:pt x="96" y="38"/>
                    <a:pt x="102" y="27"/>
                  </a:cubicBezTo>
                  <a:cubicBezTo>
                    <a:pt x="104" y="28"/>
                    <a:pt x="104" y="29"/>
                    <a:pt x="106" y="31"/>
                  </a:cubicBezTo>
                  <a:cubicBezTo>
                    <a:pt x="107" y="33"/>
                    <a:pt x="103" y="31"/>
                    <a:pt x="102" y="32"/>
                  </a:cubicBezTo>
                  <a:cubicBezTo>
                    <a:pt x="104" y="33"/>
                    <a:pt x="111" y="34"/>
                    <a:pt x="108" y="38"/>
                  </a:cubicBezTo>
                  <a:cubicBezTo>
                    <a:pt x="107" y="37"/>
                    <a:pt x="106" y="35"/>
                    <a:pt x="103" y="37"/>
                  </a:cubicBezTo>
                  <a:cubicBezTo>
                    <a:pt x="105" y="37"/>
                    <a:pt x="107" y="39"/>
                    <a:pt x="107" y="39"/>
                  </a:cubicBezTo>
                  <a:cubicBezTo>
                    <a:pt x="106" y="39"/>
                    <a:pt x="104" y="39"/>
                    <a:pt x="103" y="39"/>
                  </a:cubicBezTo>
                  <a:cubicBezTo>
                    <a:pt x="102" y="39"/>
                    <a:pt x="102" y="42"/>
                    <a:pt x="104" y="42"/>
                  </a:cubicBezTo>
                  <a:cubicBezTo>
                    <a:pt x="108" y="42"/>
                    <a:pt x="116" y="41"/>
                    <a:pt x="120" y="43"/>
                  </a:cubicBezTo>
                  <a:cubicBezTo>
                    <a:pt x="118" y="46"/>
                    <a:pt x="116" y="47"/>
                    <a:pt x="108" y="47"/>
                  </a:cubicBezTo>
                  <a:cubicBezTo>
                    <a:pt x="106" y="47"/>
                    <a:pt x="109" y="49"/>
                    <a:pt x="110" y="50"/>
                  </a:cubicBezTo>
                  <a:cubicBezTo>
                    <a:pt x="111" y="50"/>
                    <a:pt x="111" y="50"/>
                    <a:pt x="112" y="50"/>
                  </a:cubicBezTo>
                  <a:cubicBezTo>
                    <a:pt x="113" y="50"/>
                    <a:pt x="113" y="52"/>
                    <a:pt x="115" y="53"/>
                  </a:cubicBezTo>
                  <a:cubicBezTo>
                    <a:pt x="114" y="51"/>
                    <a:pt x="114" y="50"/>
                    <a:pt x="116" y="49"/>
                  </a:cubicBezTo>
                  <a:cubicBezTo>
                    <a:pt x="117" y="50"/>
                    <a:pt x="117" y="52"/>
                    <a:pt x="119" y="52"/>
                  </a:cubicBezTo>
                  <a:cubicBezTo>
                    <a:pt x="118" y="50"/>
                    <a:pt x="117" y="48"/>
                    <a:pt x="120" y="47"/>
                  </a:cubicBezTo>
                  <a:cubicBezTo>
                    <a:pt x="121" y="47"/>
                    <a:pt x="121" y="49"/>
                    <a:pt x="122" y="50"/>
                  </a:cubicBezTo>
                  <a:cubicBezTo>
                    <a:pt x="122" y="48"/>
                    <a:pt x="121" y="46"/>
                    <a:pt x="123" y="44"/>
                  </a:cubicBezTo>
                  <a:cubicBezTo>
                    <a:pt x="123" y="46"/>
                    <a:pt x="124" y="46"/>
                    <a:pt x="125" y="46"/>
                  </a:cubicBezTo>
                  <a:cubicBezTo>
                    <a:pt x="124" y="44"/>
                    <a:pt x="124" y="43"/>
                    <a:pt x="124" y="42"/>
                  </a:cubicBezTo>
                  <a:cubicBezTo>
                    <a:pt x="125" y="42"/>
                    <a:pt x="127" y="43"/>
                    <a:pt x="127" y="43"/>
                  </a:cubicBezTo>
                  <a:cubicBezTo>
                    <a:pt x="125" y="38"/>
                    <a:pt x="126" y="35"/>
                    <a:pt x="128" y="32"/>
                  </a:cubicBezTo>
                  <a:cubicBezTo>
                    <a:pt x="131" y="30"/>
                    <a:pt x="137" y="31"/>
                    <a:pt x="138" y="35"/>
                  </a:cubicBezTo>
                  <a:cubicBezTo>
                    <a:pt x="138" y="37"/>
                    <a:pt x="138" y="39"/>
                    <a:pt x="136" y="41"/>
                  </a:cubicBezTo>
                  <a:cubicBezTo>
                    <a:pt x="135" y="43"/>
                    <a:pt x="133" y="43"/>
                    <a:pt x="131" y="45"/>
                  </a:cubicBezTo>
                  <a:cubicBezTo>
                    <a:pt x="125" y="49"/>
                    <a:pt x="121" y="54"/>
                    <a:pt x="114" y="58"/>
                  </a:cubicBezTo>
                  <a:cubicBezTo>
                    <a:pt x="109" y="59"/>
                    <a:pt x="108" y="55"/>
                    <a:pt x="102" y="54"/>
                  </a:cubicBezTo>
                  <a:cubicBezTo>
                    <a:pt x="96" y="51"/>
                    <a:pt x="90" y="47"/>
                    <a:pt x="84" y="44"/>
                  </a:cubicBezTo>
                  <a:cubicBezTo>
                    <a:pt x="75" y="40"/>
                    <a:pt x="69" y="41"/>
                    <a:pt x="67" y="39"/>
                  </a:cubicBezTo>
                  <a:cubicBezTo>
                    <a:pt x="65" y="41"/>
                    <a:pt x="64" y="38"/>
                    <a:pt x="64" y="37"/>
                  </a:cubicBezTo>
                  <a:cubicBezTo>
                    <a:pt x="63" y="38"/>
                    <a:pt x="63" y="39"/>
                    <a:pt x="63" y="39"/>
                  </a:cubicBezTo>
                  <a:cubicBezTo>
                    <a:pt x="59" y="40"/>
                    <a:pt x="58" y="37"/>
                    <a:pt x="59" y="36"/>
                  </a:cubicBezTo>
                  <a:cubicBezTo>
                    <a:pt x="58" y="36"/>
                    <a:pt x="58" y="38"/>
                    <a:pt x="58" y="38"/>
                  </a:cubicBezTo>
                  <a:cubicBezTo>
                    <a:pt x="54" y="39"/>
                    <a:pt x="53" y="35"/>
                    <a:pt x="54" y="34"/>
                  </a:cubicBezTo>
                  <a:cubicBezTo>
                    <a:pt x="52" y="35"/>
                    <a:pt x="52" y="37"/>
                    <a:pt x="53" y="37"/>
                  </a:cubicBezTo>
                  <a:cubicBezTo>
                    <a:pt x="49" y="38"/>
                    <a:pt x="48" y="34"/>
                    <a:pt x="49" y="33"/>
                  </a:cubicBezTo>
                  <a:cubicBezTo>
                    <a:pt x="48" y="34"/>
                    <a:pt x="48" y="36"/>
                    <a:pt x="48" y="36"/>
                  </a:cubicBezTo>
                  <a:cubicBezTo>
                    <a:pt x="44" y="36"/>
                    <a:pt x="44" y="32"/>
                    <a:pt x="44" y="31"/>
                  </a:cubicBezTo>
                  <a:cubicBezTo>
                    <a:pt x="43" y="32"/>
                    <a:pt x="43" y="34"/>
                    <a:pt x="43" y="35"/>
                  </a:cubicBezTo>
                  <a:cubicBezTo>
                    <a:pt x="39" y="35"/>
                    <a:pt x="38" y="31"/>
                    <a:pt x="38" y="29"/>
                  </a:cubicBezTo>
                  <a:cubicBezTo>
                    <a:pt x="37" y="30"/>
                    <a:pt x="37" y="33"/>
                    <a:pt x="37" y="33"/>
                  </a:cubicBezTo>
                  <a:cubicBezTo>
                    <a:pt x="32" y="33"/>
                    <a:pt x="33" y="29"/>
                    <a:pt x="33" y="27"/>
                  </a:cubicBezTo>
                  <a:cubicBezTo>
                    <a:pt x="31" y="29"/>
                    <a:pt x="32" y="32"/>
                    <a:pt x="32" y="32"/>
                  </a:cubicBezTo>
                  <a:cubicBezTo>
                    <a:pt x="28" y="32"/>
                    <a:pt x="27" y="28"/>
                    <a:pt x="29" y="25"/>
                  </a:cubicBezTo>
                  <a:cubicBezTo>
                    <a:pt x="27" y="27"/>
                    <a:pt x="27" y="31"/>
                    <a:pt x="27" y="31"/>
                  </a:cubicBezTo>
                  <a:cubicBezTo>
                    <a:pt x="18" y="31"/>
                    <a:pt x="3" y="30"/>
                    <a:pt x="2" y="28"/>
                  </a:cubicBezTo>
                  <a:cubicBezTo>
                    <a:pt x="0" y="27"/>
                    <a:pt x="7" y="21"/>
                    <a:pt x="7" y="3"/>
                  </a:cubicBezTo>
                  <a:cubicBezTo>
                    <a:pt x="8" y="2"/>
                    <a:pt x="28" y="2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96" name="Freeform 1523">
              <a:extLst>
                <a:ext uri="{FF2B5EF4-FFF2-40B4-BE49-F238E27FC236}">
                  <a16:creationId xmlns="" xmlns:a16="http://schemas.microsoft.com/office/drawing/2014/main" id="{52B6E055-F0AA-4592-83D0-09DDFB5835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" y="396"/>
              <a:ext cx="6" cy="6"/>
            </a:xfrm>
            <a:custGeom>
              <a:avLst/>
              <a:gdLst>
                <a:gd name="T0" fmla="*/ 5 w 15"/>
                <a:gd name="T1" fmla="*/ 0 h 13"/>
                <a:gd name="T2" fmla="*/ 5 w 15"/>
                <a:gd name="T3" fmla="*/ 0 h 13"/>
                <a:gd name="T4" fmla="*/ 3 w 15"/>
                <a:gd name="T5" fmla="*/ 8 h 13"/>
                <a:gd name="T6" fmla="*/ 15 w 15"/>
                <a:gd name="T7" fmla="*/ 12 h 13"/>
                <a:gd name="T8" fmla="*/ 0 w 15"/>
                <a:gd name="T9" fmla="*/ 10 h 13"/>
                <a:gd name="T10" fmla="*/ 5 w 1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5" y="0"/>
                  </a:moveTo>
                  <a:lnTo>
                    <a:pt x="5" y="0"/>
                  </a:lnTo>
                  <a:cubicBezTo>
                    <a:pt x="5" y="2"/>
                    <a:pt x="3" y="7"/>
                    <a:pt x="3" y="8"/>
                  </a:cubicBezTo>
                  <a:cubicBezTo>
                    <a:pt x="4" y="11"/>
                    <a:pt x="12" y="11"/>
                    <a:pt x="15" y="12"/>
                  </a:cubicBezTo>
                  <a:cubicBezTo>
                    <a:pt x="11" y="13"/>
                    <a:pt x="1" y="11"/>
                    <a:pt x="0" y="10"/>
                  </a:cubicBezTo>
                  <a:cubicBezTo>
                    <a:pt x="0" y="9"/>
                    <a:pt x="3" y="5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97" name="Freeform 1524">
              <a:extLst>
                <a:ext uri="{FF2B5EF4-FFF2-40B4-BE49-F238E27FC236}">
                  <a16:creationId xmlns="" xmlns:a16="http://schemas.microsoft.com/office/drawing/2014/main" id="{513AC2E9-F561-464B-977A-B63B4C3287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" y="397"/>
              <a:ext cx="3" cy="2"/>
            </a:xfrm>
            <a:custGeom>
              <a:avLst/>
              <a:gdLst>
                <a:gd name="T0" fmla="*/ 4 w 6"/>
                <a:gd name="T1" fmla="*/ 0 h 6"/>
                <a:gd name="T2" fmla="*/ 4 w 6"/>
                <a:gd name="T3" fmla="*/ 0 h 6"/>
                <a:gd name="T4" fmla="*/ 3 w 6"/>
                <a:gd name="T5" fmla="*/ 4 h 6"/>
                <a:gd name="T6" fmla="*/ 6 w 6"/>
                <a:gd name="T7" fmla="*/ 6 h 6"/>
                <a:gd name="T8" fmla="*/ 1 w 6"/>
                <a:gd name="T9" fmla="*/ 5 h 6"/>
                <a:gd name="T10" fmla="*/ 4 w 6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2" y="3"/>
                    <a:pt x="3" y="4"/>
                  </a:cubicBezTo>
                  <a:cubicBezTo>
                    <a:pt x="3" y="5"/>
                    <a:pt x="6" y="6"/>
                    <a:pt x="6" y="6"/>
                  </a:cubicBezTo>
                  <a:cubicBezTo>
                    <a:pt x="5" y="6"/>
                    <a:pt x="2" y="5"/>
                    <a:pt x="1" y="5"/>
                  </a:cubicBezTo>
                  <a:cubicBezTo>
                    <a:pt x="0" y="2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98" name="Freeform 1525">
              <a:extLst>
                <a:ext uri="{FF2B5EF4-FFF2-40B4-BE49-F238E27FC236}">
                  <a16:creationId xmlns="" xmlns:a16="http://schemas.microsoft.com/office/drawing/2014/main" id="{391D124C-3ED4-41E8-A096-79AC724743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0" y="4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99" name="Freeform 1526">
              <a:extLst>
                <a:ext uri="{FF2B5EF4-FFF2-40B4-BE49-F238E27FC236}">
                  <a16:creationId xmlns="" xmlns:a16="http://schemas.microsoft.com/office/drawing/2014/main" id="{96C74D76-DCB6-4E2B-939C-8D87FBC8B8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8" y="404"/>
              <a:ext cx="6" cy="5"/>
            </a:xfrm>
            <a:custGeom>
              <a:avLst/>
              <a:gdLst>
                <a:gd name="T0" fmla="*/ 7 w 13"/>
                <a:gd name="T1" fmla="*/ 0 h 12"/>
                <a:gd name="T2" fmla="*/ 7 w 13"/>
                <a:gd name="T3" fmla="*/ 0 h 12"/>
                <a:gd name="T4" fmla="*/ 9 w 13"/>
                <a:gd name="T5" fmla="*/ 9 h 12"/>
                <a:gd name="T6" fmla="*/ 0 w 13"/>
                <a:gd name="T7" fmla="*/ 12 h 12"/>
                <a:gd name="T8" fmla="*/ 0 w 13"/>
                <a:gd name="T9" fmla="*/ 9 h 12"/>
                <a:gd name="T10" fmla="*/ 5 w 13"/>
                <a:gd name="T11" fmla="*/ 9 h 12"/>
                <a:gd name="T12" fmla="*/ 7 w 1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7" y="0"/>
                  </a:lnTo>
                  <a:cubicBezTo>
                    <a:pt x="11" y="0"/>
                    <a:pt x="13" y="7"/>
                    <a:pt x="9" y="9"/>
                  </a:cubicBezTo>
                  <a:cubicBezTo>
                    <a:pt x="7" y="10"/>
                    <a:pt x="2" y="11"/>
                    <a:pt x="0" y="12"/>
                  </a:cubicBezTo>
                  <a:cubicBezTo>
                    <a:pt x="0" y="11"/>
                    <a:pt x="0" y="9"/>
                    <a:pt x="0" y="9"/>
                  </a:cubicBezTo>
                  <a:cubicBezTo>
                    <a:pt x="1" y="9"/>
                    <a:pt x="4" y="9"/>
                    <a:pt x="5" y="9"/>
                  </a:cubicBezTo>
                  <a:cubicBezTo>
                    <a:pt x="2" y="7"/>
                    <a:pt x="1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00" name="Freeform 1527">
              <a:extLst>
                <a:ext uri="{FF2B5EF4-FFF2-40B4-BE49-F238E27FC236}">
                  <a16:creationId xmlns="" xmlns:a16="http://schemas.microsoft.com/office/drawing/2014/main" id="{835E2CEA-9644-44C3-B63F-8DD61B0C91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9" y="408"/>
              <a:ext cx="9" cy="5"/>
            </a:xfrm>
            <a:custGeom>
              <a:avLst/>
              <a:gdLst>
                <a:gd name="T0" fmla="*/ 15 w 19"/>
                <a:gd name="T1" fmla="*/ 1 h 11"/>
                <a:gd name="T2" fmla="*/ 15 w 19"/>
                <a:gd name="T3" fmla="*/ 1 h 11"/>
                <a:gd name="T4" fmla="*/ 18 w 19"/>
                <a:gd name="T5" fmla="*/ 3 h 11"/>
                <a:gd name="T6" fmla="*/ 14 w 19"/>
                <a:gd name="T7" fmla="*/ 8 h 11"/>
                <a:gd name="T8" fmla="*/ 0 w 19"/>
                <a:gd name="T9" fmla="*/ 9 h 11"/>
                <a:gd name="T10" fmla="*/ 11 w 19"/>
                <a:gd name="T11" fmla="*/ 5 h 11"/>
                <a:gd name="T12" fmla="*/ 13 w 19"/>
                <a:gd name="T13" fmla="*/ 2 h 11"/>
                <a:gd name="T14" fmla="*/ 15 w 19"/>
                <a:gd name="T15" fmla="*/ 4 h 11"/>
                <a:gd name="T16" fmla="*/ 15 w 19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1">
                  <a:moveTo>
                    <a:pt x="15" y="1"/>
                  </a:moveTo>
                  <a:lnTo>
                    <a:pt x="15" y="1"/>
                  </a:lnTo>
                  <a:cubicBezTo>
                    <a:pt x="17" y="0"/>
                    <a:pt x="19" y="2"/>
                    <a:pt x="18" y="3"/>
                  </a:cubicBezTo>
                  <a:cubicBezTo>
                    <a:pt x="17" y="4"/>
                    <a:pt x="15" y="6"/>
                    <a:pt x="14" y="8"/>
                  </a:cubicBezTo>
                  <a:cubicBezTo>
                    <a:pt x="11" y="11"/>
                    <a:pt x="6" y="9"/>
                    <a:pt x="0" y="9"/>
                  </a:cubicBezTo>
                  <a:cubicBezTo>
                    <a:pt x="5" y="5"/>
                    <a:pt x="6" y="4"/>
                    <a:pt x="11" y="5"/>
                  </a:cubicBezTo>
                  <a:cubicBezTo>
                    <a:pt x="12" y="4"/>
                    <a:pt x="12" y="3"/>
                    <a:pt x="13" y="2"/>
                  </a:cubicBezTo>
                  <a:cubicBezTo>
                    <a:pt x="14" y="1"/>
                    <a:pt x="15" y="4"/>
                    <a:pt x="15" y="4"/>
                  </a:cubicBezTo>
                  <a:cubicBezTo>
                    <a:pt x="16" y="3"/>
                    <a:pt x="16" y="2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01" name="Freeform 1528">
              <a:extLst>
                <a:ext uri="{FF2B5EF4-FFF2-40B4-BE49-F238E27FC236}">
                  <a16:creationId xmlns="" xmlns:a16="http://schemas.microsoft.com/office/drawing/2014/main" id="{9C147CE4-827D-4AE1-9EA5-1A3D62F988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2" y="40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02" name="Freeform 1529">
              <a:extLst>
                <a:ext uri="{FF2B5EF4-FFF2-40B4-BE49-F238E27FC236}">
                  <a16:creationId xmlns="" xmlns:a16="http://schemas.microsoft.com/office/drawing/2014/main" id="{80FA7F70-25B3-4AE8-9250-2419B895CE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" y="398"/>
              <a:ext cx="3" cy="4"/>
            </a:xfrm>
            <a:custGeom>
              <a:avLst/>
              <a:gdLst>
                <a:gd name="T0" fmla="*/ 7 w 7"/>
                <a:gd name="T1" fmla="*/ 0 h 9"/>
                <a:gd name="T2" fmla="*/ 7 w 7"/>
                <a:gd name="T3" fmla="*/ 0 h 9"/>
                <a:gd name="T4" fmla="*/ 0 w 7"/>
                <a:gd name="T5" fmla="*/ 9 h 9"/>
                <a:gd name="T6" fmla="*/ 7 w 7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lnTo>
                    <a:pt x="7" y="0"/>
                  </a:lnTo>
                  <a:cubicBezTo>
                    <a:pt x="7" y="4"/>
                    <a:pt x="4" y="9"/>
                    <a:pt x="0" y="9"/>
                  </a:cubicBezTo>
                  <a:cubicBezTo>
                    <a:pt x="3" y="7"/>
                    <a:pt x="6" y="4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03" name="Freeform 1530">
              <a:extLst>
                <a:ext uri="{FF2B5EF4-FFF2-40B4-BE49-F238E27FC236}">
                  <a16:creationId xmlns="" xmlns:a16="http://schemas.microsoft.com/office/drawing/2014/main" id="{07D0B269-3543-4882-8406-D6E7D63609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3" y="398"/>
              <a:ext cx="3" cy="3"/>
            </a:xfrm>
            <a:custGeom>
              <a:avLst/>
              <a:gdLst>
                <a:gd name="T0" fmla="*/ 6 w 6"/>
                <a:gd name="T1" fmla="*/ 0 h 7"/>
                <a:gd name="T2" fmla="*/ 6 w 6"/>
                <a:gd name="T3" fmla="*/ 0 h 7"/>
                <a:gd name="T4" fmla="*/ 0 w 6"/>
                <a:gd name="T5" fmla="*/ 7 h 7"/>
                <a:gd name="T6" fmla="*/ 6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lnTo>
                    <a:pt x="6" y="0"/>
                  </a:lnTo>
                  <a:cubicBezTo>
                    <a:pt x="6" y="3"/>
                    <a:pt x="3" y="6"/>
                    <a:pt x="0" y="7"/>
                  </a:cubicBezTo>
                  <a:cubicBezTo>
                    <a:pt x="2" y="6"/>
                    <a:pt x="5" y="3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04" name="Freeform 1531">
              <a:extLst>
                <a:ext uri="{FF2B5EF4-FFF2-40B4-BE49-F238E27FC236}">
                  <a16:creationId xmlns="" xmlns:a16="http://schemas.microsoft.com/office/drawing/2014/main" id="{4BAF456F-F48F-4FB0-9194-E3298EC05A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2" y="398"/>
              <a:ext cx="2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0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2" y="3"/>
                    <a:pt x="0" y="3"/>
                  </a:cubicBezTo>
                  <a:cubicBezTo>
                    <a:pt x="1" y="3"/>
                    <a:pt x="3" y="1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05" name="Freeform 1532">
              <a:extLst>
                <a:ext uri="{FF2B5EF4-FFF2-40B4-BE49-F238E27FC236}">
                  <a16:creationId xmlns="" xmlns:a16="http://schemas.microsoft.com/office/drawing/2014/main" id="{DB26095B-D7C8-47A7-B456-B1A2DB40A31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1" y="196"/>
              <a:ext cx="136" cy="261"/>
            </a:xfrm>
            <a:custGeom>
              <a:avLst/>
              <a:gdLst>
                <a:gd name="T0" fmla="*/ 14 w 304"/>
                <a:gd name="T1" fmla="*/ 489 h 573"/>
                <a:gd name="T2" fmla="*/ 5 w 304"/>
                <a:gd name="T3" fmla="*/ 439 h 573"/>
                <a:gd name="T4" fmla="*/ 36 w 304"/>
                <a:gd name="T5" fmla="*/ 473 h 573"/>
                <a:gd name="T6" fmla="*/ 19 w 304"/>
                <a:gd name="T7" fmla="*/ 451 h 573"/>
                <a:gd name="T8" fmla="*/ 59 w 304"/>
                <a:gd name="T9" fmla="*/ 514 h 573"/>
                <a:gd name="T10" fmla="*/ 0 w 304"/>
                <a:gd name="T11" fmla="*/ 153 h 573"/>
                <a:gd name="T12" fmla="*/ 9 w 304"/>
                <a:gd name="T13" fmla="*/ 82 h 573"/>
                <a:gd name="T14" fmla="*/ 52 w 304"/>
                <a:gd name="T15" fmla="*/ 61 h 573"/>
                <a:gd name="T16" fmla="*/ 118 w 304"/>
                <a:gd name="T17" fmla="*/ 47 h 573"/>
                <a:gd name="T18" fmla="*/ 152 w 304"/>
                <a:gd name="T19" fmla="*/ 83 h 573"/>
                <a:gd name="T20" fmla="*/ 130 w 304"/>
                <a:gd name="T21" fmla="*/ 95 h 573"/>
                <a:gd name="T22" fmla="*/ 155 w 304"/>
                <a:gd name="T23" fmla="*/ 111 h 573"/>
                <a:gd name="T24" fmla="*/ 119 w 304"/>
                <a:gd name="T25" fmla="*/ 122 h 573"/>
                <a:gd name="T26" fmla="*/ 83 w 304"/>
                <a:gd name="T27" fmla="*/ 108 h 573"/>
                <a:gd name="T28" fmla="*/ 61 w 304"/>
                <a:gd name="T29" fmla="*/ 167 h 573"/>
                <a:gd name="T30" fmla="*/ 74 w 304"/>
                <a:gd name="T31" fmla="*/ 193 h 573"/>
                <a:gd name="T32" fmla="*/ 127 w 304"/>
                <a:gd name="T33" fmla="*/ 216 h 573"/>
                <a:gd name="T34" fmla="*/ 168 w 304"/>
                <a:gd name="T35" fmla="*/ 113 h 573"/>
                <a:gd name="T36" fmla="*/ 202 w 304"/>
                <a:gd name="T37" fmla="*/ 87 h 573"/>
                <a:gd name="T38" fmla="*/ 238 w 304"/>
                <a:gd name="T39" fmla="*/ 93 h 573"/>
                <a:gd name="T40" fmla="*/ 297 w 304"/>
                <a:gd name="T41" fmla="*/ 105 h 573"/>
                <a:gd name="T42" fmla="*/ 270 w 304"/>
                <a:gd name="T43" fmla="*/ 178 h 573"/>
                <a:gd name="T44" fmla="*/ 296 w 304"/>
                <a:gd name="T45" fmla="*/ 225 h 573"/>
                <a:gd name="T46" fmla="*/ 239 w 304"/>
                <a:gd name="T47" fmla="*/ 262 h 573"/>
                <a:gd name="T48" fmla="*/ 211 w 304"/>
                <a:gd name="T49" fmla="*/ 275 h 573"/>
                <a:gd name="T50" fmla="*/ 218 w 304"/>
                <a:gd name="T51" fmla="*/ 318 h 573"/>
                <a:gd name="T52" fmla="*/ 207 w 304"/>
                <a:gd name="T53" fmla="*/ 339 h 573"/>
                <a:gd name="T54" fmla="*/ 179 w 304"/>
                <a:gd name="T55" fmla="*/ 330 h 573"/>
                <a:gd name="T56" fmla="*/ 139 w 304"/>
                <a:gd name="T57" fmla="*/ 301 h 573"/>
                <a:gd name="T58" fmla="*/ 113 w 304"/>
                <a:gd name="T59" fmla="*/ 332 h 573"/>
                <a:gd name="T60" fmla="*/ 95 w 304"/>
                <a:gd name="T61" fmla="*/ 297 h 573"/>
                <a:gd name="T62" fmla="*/ 85 w 304"/>
                <a:gd name="T63" fmla="*/ 344 h 573"/>
                <a:gd name="T64" fmla="*/ 136 w 304"/>
                <a:gd name="T65" fmla="*/ 375 h 573"/>
                <a:gd name="T66" fmla="*/ 123 w 304"/>
                <a:gd name="T67" fmla="*/ 416 h 573"/>
                <a:gd name="T68" fmla="*/ 111 w 304"/>
                <a:gd name="T69" fmla="*/ 433 h 573"/>
                <a:gd name="T70" fmla="*/ 90 w 304"/>
                <a:gd name="T71" fmla="*/ 427 h 573"/>
                <a:gd name="T72" fmla="*/ 60 w 304"/>
                <a:gd name="T73" fmla="*/ 433 h 573"/>
                <a:gd name="T74" fmla="*/ 46 w 304"/>
                <a:gd name="T75" fmla="*/ 395 h 573"/>
                <a:gd name="T76" fmla="*/ 30 w 304"/>
                <a:gd name="T77" fmla="*/ 446 h 573"/>
                <a:gd name="T78" fmla="*/ 96 w 304"/>
                <a:gd name="T79" fmla="*/ 466 h 573"/>
                <a:gd name="T80" fmla="*/ 119 w 304"/>
                <a:gd name="T81" fmla="*/ 521 h 573"/>
                <a:gd name="T82" fmla="*/ 97 w 304"/>
                <a:gd name="T83" fmla="*/ 522 h 573"/>
                <a:gd name="T84" fmla="*/ 32 w 304"/>
                <a:gd name="T85" fmla="*/ 559 h 573"/>
                <a:gd name="T86" fmla="*/ 0 w 304"/>
                <a:gd name="T87" fmla="*/ 15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5" y="439"/>
                  </a:moveTo>
                  <a:lnTo>
                    <a:pt x="5" y="439"/>
                  </a:lnTo>
                  <a:cubicBezTo>
                    <a:pt x="3" y="445"/>
                    <a:pt x="11" y="480"/>
                    <a:pt x="14" y="489"/>
                  </a:cubicBezTo>
                  <a:cubicBezTo>
                    <a:pt x="18" y="505"/>
                    <a:pt x="21" y="530"/>
                    <a:pt x="19" y="540"/>
                  </a:cubicBezTo>
                  <a:cubicBezTo>
                    <a:pt x="34" y="533"/>
                    <a:pt x="26" y="504"/>
                    <a:pt x="20" y="491"/>
                  </a:cubicBezTo>
                  <a:cubicBezTo>
                    <a:pt x="13" y="474"/>
                    <a:pt x="7" y="452"/>
                    <a:pt x="5" y="439"/>
                  </a:cubicBezTo>
                  <a:close/>
                  <a:moveTo>
                    <a:pt x="19" y="451"/>
                  </a:moveTo>
                  <a:lnTo>
                    <a:pt x="19" y="451"/>
                  </a:lnTo>
                  <a:cubicBezTo>
                    <a:pt x="23" y="457"/>
                    <a:pt x="32" y="467"/>
                    <a:pt x="36" y="473"/>
                  </a:cubicBezTo>
                  <a:cubicBezTo>
                    <a:pt x="43" y="481"/>
                    <a:pt x="48" y="488"/>
                    <a:pt x="52" y="499"/>
                  </a:cubicBezTo>
                  <a:cubicBezTo>
                    <a:pt x="59" y="498"/>
                    <a:pt x="58" y="489"/>
                    <a:pt x="55" y="484"/>
                  </a:cubicBezTo>
                  <a:cubicBezTo>
                    <a:pt x="50" y="475"/>
                    <a:pt x="30" y="463"/>
                    <a:pt x="19" y="451"/>
                  </a:cubicBezTo>
                  <a:close/>
                  <a:moveTo>
                    <a:pt x="70" y="509"/>
                  </a:moveTo>
                  <a:lnTo>
                    <a:pt x="70" y="509"/>
                  </a:lnTo>
                  <a:cubicBezTo>
                    <a:pt x="67" y="513"/>
                    <a:pt x="63" y="514"/>
                    <a:pt x="59" y="514"/>
                  </a:cubicBezTo>
                  <a:cubicBezTo>
                    <a:pt x="60" y="518"/>
                    <a:pt x="60" y="519"/>
                    <a:pt x="60" y="522"/>
                  </a:cubicBezTo>
                  <a:cubicBezTo>
                    <a:pt x="68" y="522"/>
                    <a:pt x="74" y="517"/>
                    <a:pt x="70" y="509"/>
                  </a:cubicBezTo>
                  <a:close/>
                  <a:moveTo>
                    <a:pt x="0" y="153"/>
                  </a:moveTo>
                  <a:lnTo>
                    <a:pt x="0" y="153"/>
                  </a:lnTo>
                  <a:cubicBezTo>
                    <a:pt x="2" y="126"/>
                    <a:pt x="13" y="106"/>
                    <a:pt x="24" y="88"/>
                  </a:cubicBezTo>
                  <a:cubicBezTo>
                    <a:pt x="18" y="89"/>
                    <a:pt x="12" y="86"/>
                    <a:pt x="9" y="82"/>
                  </a:cubicBezTo>
                  <a:cubicBezTo>
                    <a:pt x="23" y="83"/>
                    <a:pt x="37" y="78"/>
                    <a:pt x="44" y="69"/>
                  </a:cubicBezTo>
                  <a:cubicBezTo>
                    <a:pt x="37" y="67"/>
                    <a:pt x="33" y="63"/>
                    <a:pt x="30" y="58"/>
                  </a:cubicBezTo>
                  <a:cubicBezTo>
                    <a:pt x="36" y="61"/>
                    <a:pt x="44" y="62"/>
                    <a:pt x="52" y="61"/>
                  </a:cubicBezTo>
                  <a:cubicBezTo>
                    <a:pt x="42" y="59"/>
                    <a:pt x="27" y="50"/>
                    <a:pt x="26" y="43"/>
                  </a:cubicBezTo>
                  <a:cubicBezTo>
                    <a:pt x="29" y="46"/>
                    <a:pt x="49" y="47"/>
                    <a:pt x="60" y="47"/>
                  </a:cubicBezTo>
                  <a:lnTo>
                    <a:pt x="118" y="47"/>
                  </a:lnTo>
                  <a:cubicBezTo>
                    <a:pt x="120" y="47"/>
                    <a:pt x="121" y="49"/>
                    <a:pt x="121" y="51"/>
                  </a:cubicBezTo>
                  <a:cubicBezTo>
                    <a:pt x="125" y="50"/>
                    <a:pt x="128" y="52"/>
                    <a:pt x="127" y="56"/>
                  </a:cubicBezTo>
                  <a:cubicBezTo>
                    <a:pt x="142" y="56"/>
                    <a:pt x="155" y="65"/>
                    <a:pt x="152" y="83"/>
                  </a:cubicBezTo>
                  <a:cubicBezTo>
                    <a:pt x="151" y="89"/>
                    <a:pt x="149" y="92"/>
                    <a:pt x="145" y="95"/>
                  </a:cubicBezTo>
                  <a:cubicBezTo>
                    <a:pt x="138" y="85"/>
                    <a:pt x="120" y="84"/>
                    <a:pt x="108" y="91"/>
                  </a:cubicBezTo>
                  <a:cubicBezTo>
                    <a:pt x="115" y="91"/>
                    <a:pt x="124" y="92"/>
                    <a:pt x="130" y="95"/>
                  </a:cubicBezTo>
                  <a:cubicBezTo>
                    <a:pt x="137" y="98"/>
                    <a:pt x="145" y="101"/>
                    <a:pt x="154" y="100"/>
                  </a:cubicBezTo>
                  <a:cubicBezTo>
                    <a:pt x="160" y="100"/>
                    <a:pt x="163" y="96"/>
                    <a:pt x="164" y="91"/>
                  </a:cubicBezTo>
                  <a:cubicBezTo>
                    <a:pt x="167" y="94"/>
                    <a:pt x="165" y="106"/>
                    <a:pt x="155" y="111"/>
                  </a:cubicBezTo>
                  <a:cubicBezTo>
                    <a:pt x="149" y="114"/>
                    <a:pt x="140" y="115"/>
                    <a:pt x="134" y="110"/>
                  </a:cubicBezTo>
                  <a:cubicBezTo>
                    <a:pt x="131" y="109"/>
                    <a:pt x="122" y="98"/>
                    <a:pt x="110" y="98"/>
                  </a:cubicBezTo>
                  <a:cubicBezTo>
                    <a:pt x="127" y="103"/>
                    <a:pt x="132" y="115"/>
                    <a:pt x="119" y="122"/>
                  </a:cubicBezTo>
                  <a:cubicBezTo>
                    <a:pt x="119" y="118"/>
                    <a:pt x="119" y="112"/>
                    <a:pt x="111" y="107"/>
                  </a:cubicBezTo>
                  <a:cubicBezTo>
                    <a:pt x="106" y="104"/>
                    <a:pt x="99" y="102"/>
                    <a:pt x="91" y="105"/>
                  </a:cubicBezTo>
                  <a:cubicBezTo>
                    <a:pt x="89" y="105"/>
                    <a:pt x="85" y="107"/>
                    <a:pt x="83" y="108"/>
                  </a:cubicBezTo>
                  <a:cubicBezTo>
                    <a:pt x="79" y="108"/>
                    <a:pt x="78" y="106"/>
                    <a:pt x="77" y="105"/>
                  </a:cubicBezTo>
                  <a:cubicBezTo>
                    <a:pt x="69" y="111"/>
                    <a:pt x="58" y="128"/>
                    <a:pt x="56" y="139"/>
                  </a:cubicBezTo>
                  <a:cubicBezTo>
                    <a:pt x="53" y="152"/>
                    <a:pt x="55" y="160"/>
                    <a:pt x="61" y="167"/>
                  </a:cubicBezTo>
                  <a:cubicBezTo>
                    <a:pt x="63" y="169"/>
                    <a:pt x="74" y="178"/>
                    <a:pt x="83" y="169"/>
                  </a:cubicBezTo>
                  <a:cubicBezTo>
                    <a:pt x="85" y="182"/>
                    <a:pt x="74" y="189"/>
                    <a:pt x="62" y="185"/>
                  </a:cubicBezTo>
                  <a:cubicBezTo>
                    <a:pt x="64" y="188"/>
                    <a:pt x="69" y="191"/>
                    <a:pt x="74" y="193"/>
                  </a:cubicBezTo>
                  <a:cubicBezTo>
                    <a:pt x="83" y="197"/>
                    <a:pt x="92" y="193"/>
                    <a:pt x="96" y="186"/>
                  </a:cubicBezTo>
                  <a:cubicBezTo>
                    <a:pt x="105" y="197"/>
                    <a:pt x="101" y="216"/>
                    <a:pt x="85" y="217"/>
                  </a:cubicBezTo>
                  <a:cubicBezTo>
                    <a:pt x="92" y="231"/>
                    <a:pt x="116" y="231"/>
                    <a:pt x="127" y="216"/>
                  </a:cubicBezTo>
                  <a:cubicBezTo>
                    <a:pt x="134" y="206"/>
                    <a:pt x="126" y="199"/>
                    <a:pt x="122" y="195"/>
                  </a:cubicBezTo>
                  <a:cubicBezTo>
                    <a:pt x="112" y="185"/>
                    <a:pt x="112" y="176"/>
                    <a:pt x="119" y="165"/>
                  </a:cubicBezTo>
                  <a:cubicBezTo>
                    <a:pt x="128" y="152"/>
                    <a:pt x="157" y="129"/>
                    <a:pt x="168" y="113"/>
                  </a:cubicBezTo>
                  <a:cubicBezTo>
                    <a:pt x="170" y="116"/>
                    <a:pt x="171" y="119"/>
                    <a:pt x="171" y="120"/>
                  </a:cubicBezTo>
                  <a:cubicBezTo>
                    <a:pt x="181" y="112"/>
                    <a:pt x="193" y="96"/>
                    <a:pt x="197" y="83"/>
                  </a:cubicBezTo>
                  <a:cubicBezTo>
                    <a:pt x="199" y="84"/>
                    <a:pt x="200" y="86"/>
                    <a:pt x="202" y="87"/>
                  </a:cubicBezTo>
                  <a:cubicBezTo>
                    <a:pt x="218" y="67"/>
                    <a:pt x="247" y="19"/>
                    <a:pt x="255" y="0"/>
                  </a:cubicBezTo>
                  <a:cubicBezTo>
                    <a:pt x="273" y="8"/>
                    <a:pt x="272" y="33"/>
                    <a:pt x="267" y="47"/>
                  </a:cubicBezTo>
                  <a:cubicBezTo>
                    <a:pt x="262" y="60"/>
                    <a:pt x="254" y="74"/>
                    <a:pt x="238" y="93"/>
                  </a:cubicBezTo>
                  <a:cubicBezTo>
                    <a:pt x="243" y="89"/>
                    <a:pt x="275" y="56"/>
                    <a:pt x="283" y="52"/>
                  </a:cubicBezTo>
                  <a:cubicBezTo>
                    <a:pt x="295" y="69"/>
                    <a:pt x="286" y="99"/>
                    <a:pt x="263" y="112"/>
                  </a:cubicBezTo>
                  <a:cubicBezTo>
                    <a:pt x="271" y="109"/>
                    <a:pt x="288" y="102"/>
                    <a:pt x="297" y="105"/>
                  </a:cubicBezTo>
                  <a:cubicBezTo>
                    <a:pt x="299" y="124"/>
                    <a:pt x="283" y="137"/>
                    <a:pt x="273" y="144"/>
                  </a:cubicBezTo>
                  <a:cubicBezTo>
                    <a:pt x="283" y="142"/>
                    <a:pt x="293" y="140"/>
                    <a:pt x="304" y="143"/>
                  </a:cubicBezTo>
                  <a:cubicBezTo>
                    <a:pt x="303" y="156"/>
                    <a:pt x="290" y="171"/>
                    <a:pt x="270" y="178"/>
                  </a:cubicBezTo>
                  <a:cubicBezTo>
                    <a:pt x="282" y="177"/>
                    <a:pt x="295" y="178"/>
                    <a:pt x="303" y="183"/>
                  </a:cubicBezTo>
                  <a:cubicBezTo>
                    <a:pt x="301" y="196"/>
                    <a:pt x="286" y="208"/>
                    <a:pt x="267" y="211"/>
                  </a:cubicBezTo>
                  <a:cubicBezTo>
                    <a:pt x="279" y="212"/>
                    <a:pt x="291" y="218"/>
                    <a:pt x="296" y="225"/>
                  </a:cubicBezTo>
                  <a:cubicBezTo>
                    <a:pt x="290" y="234"/>
                    <a:pt x="280" y="241"/>
                    <a:pt x="264" y="240"/>
                  </a:cubicBezTo>
                  <a:cubicBezTo>
                    <a:pt x="272" y="243"/>
                    <a:pt x="280" y="250"/>
                    <a:pt x="284" y="259"/>
                  </a:cubicBezTo>
                  <a:cubicBezTo>
                    <a:pt x="275" y="266"/>
                    <a:pt x="264" y="271"/>
                    <a:pt x="239" y="262"/>
                  </a:cubicBezTo>
                  <a:cubicBezTo>
                    <a:pt x="268" y="274"/>
                    <a:pt x="262" y="280"/>
                    <a:pt x="267" y="292"/>
                  </a:cubicBezTo>
                  <a:cubicBezTo>
                    <a:pt x="261" y="294"/>
                    <a:pt x="257" y="299"/>
                    <a:pt x="243" y="296"/>
                  </a:cubicBezTo>
                  <a:cubicBezTo>
                    <a:pt x="235" y="294"/>
                    <a:pt x="222" y="282"/>
                    <a:pt x="211" y="275"/>
                  </a:cubicBezTo>
                  <a:cubicBezTo>
                    <a:pt x="215" y="278"/>
                    <a:pt x="231" y="290"/>
                    <a:pt x="238" y="297"/>
                  </a:cubicBezTo>
                  <a:cubicBezTo>
                    <a:pt x="246" y="305"/>
                    <a:pt x="241" y="312"/>
                    <a:pt x="241" y="319"/>
                  </a:cubicBezTo>
                  <a:cubicBezTo>
                    <a:pt x="235" y="319"/>
                    <a:pt x="225" y="324"/>
                    <a:pt x="218" y="318"/>
                  </a:cubicBezTo>
                  <a:cubicBezTo>
                    <a:pt x="215" y="316"/>
                    <a:pt x="186" y="279"/>
                    <a:pt x="182" y="275"/>
                  </a:cubicBezTo>
                  <a:cubicBezTo>
                    <a:pt x="183" y="278"/>
                    <a:pt x="202" y="302"/>
                    <a:pt x="210" y="316"/>
                  </a:cubicBezTo>
                  <a:cubicBezTo>
                    <a:pt x="217" y="326"/>
                    <a:pt x="208" y="333"/>
                    <a:pt x="207" y="339"/>
                  </a:cubicBezTo>
                  <a:cubicBezTo>
                    <a:pt x="200" y="337"/>
                    <a:pt x="191" y="341"/>
                    <a:pt x="186" y="332"/>
                  </a:cubicBezTo>
                  <a:cubicBezTo>
                    <a:pt x="181" y="325"/>
                    <a:pt x="167" y="297"/>
                    <a:pt x="161" y="289"/>
                  </a:cubicBezTo>
                  <a:cubicBezTo>
                    <a:pt x="163" y="295"/>
                    <a:pt x="178" y="327"/>
                    <a:pt x="179" y="330"/>
                  </a:cubicBezTo>
                  <a:cubicBezTo>
                    <a:pt x="183" y="340"/>
                    <a:pt x="174" y="342"/>
                    <a:pt x="170" y="349"/>
                  </a:cubicBezTo>
                  <a:cubicBezTo>
                    <a:pt x="165" y="346"/>
                    <a:pt x="155" y="349"/>
                    <a:pt x="151" y="339"/>
                  </a:cubicBezTo>
                  <a:cubicBezTo>
                    <a:pt x="148" y="331"/>
                    <a:pt x="142" y="307"/>
                    <a:pt x="139" y="301"/>
                  </a:cubicBezTo>
                  <a:cubicBezTo>
                    <a:pt x="139" y="308"/>
                    <a:pt x="142" y="317"/>
                    <a:pt x="143" y="328"/>
                  </a:cubicBezTo>
                  <a:cubicBezTo>
                    <a:pt x="145" y="339"/>
                    <a:pt x="135" y="339"/>
                    <a:pt x="129" y="345"/>
                  </a:cubicBezTo>
                  <a:cubicBezTo>
                    <a:pt x="124" y="340"/>
                    <a:pt x="115" y="341"/>
                    <a:pt x="113" y="332"/>
                  </a:cubicBezTo>
                  <a:cubicBezTo>
                    <a:pt x="112" y="323"/>
                    <a:pt x="112" y="303"/>
                    <a:pt x="112" y="303"/>
                  </a:cubicBezTo>
                  <a:cubicBezTo>
                    <a:pt x="110" y="304"/>
                    <a:pt x="109" y="304"/>
                    <a:pt x="108" y="306"/>
                  </a:cubicBezTo>
                  <a:cubicBezTo>
                    <a:pt x="104" y="302"/>
                    <a:pt x="97" y="302"/>
                    <a:pt x="95" y="297"/>
                  </a:cubicBezTo>
                  <a:cubicBezTo>
                    <a:pt x="94" y="297"/>
                    <a:pt x="93" y="298"/>
                    <a:pt x="92" y="298"/>
                  </a:cubicBezTo>
                  <a:cubicBezTo>
                    <a:pt x="84" y="312"/>
                    <a:pt x="84" y="337"/>
                    <a:pt x="95" y="346"/>
                  </a:cubicBezTo>
                  <a:cubicBezTo>
                    <a:pt x="92" y="346"/>
                    <a:pt x="88" y="345"/>
                    <a:pt x="85" y="344"/>
                  </a:cubicBezTo>
                  <a:cubicBezTo>
                    <a:pt x="90" y="354"/>
                    <a:pt x="101" y="358"/>
                    <a:pt x="113" y="353"/>
                  </a:cubicBezTo>
                  <a:cubicBezTo>
                    <a:pt x="113" y="356"/>
                    <a:pt x="113" y="357"/>
                    <a:pt x="112" y="359"/>
                  </a:cubicBezTo>
                  <a:cubicBezTo>
                    <a:pt x="125" y="361"/>
                    <a:pt x="131" y="366"/>
                    <a:pt x="136" y="375"/>
                  </a:cubicBezTo>
                  <a:cubicBezTo>
                    <a:pt x="142" y="386"/>
                    <a:pt x="135" y="401"/>
                    <a:pt x="137" y="407"/>
                  </a:cubicBezTo>
                  <a:cubicBezTo>
                    <a:pt x="139" y="411"/>
                    <a:pt x="143" y="414"/>
                    <a:pt x="151" y="411"/>
                  </a:cubicBezTo>
                  <a:cubicBezTo>
                    <a:pt x="147" y="427"/>
                    <a:pt x="128" y="425"/>
                    <a:pt x="123" y="416"/>
                  </a:cubicBezTo>
                  <a:cubicBezTo>
                    <a:pt x="121" y="423"/>
                    <a:pt x="123" y="431"/>
                    <a:pt x="126" y="435"/>
                  </a:cubicBezTo>
                  <a:cubicBezTo>
                    <a:pt x="120" y="435"/>
                    <a:pt x="115" y="432"/>
                    <a:pt x="112" y="428"/>
                  </a:cubicBezTo>
                  <a:cubicBezTo>
                    <a:pt x="111" y="429"/>
                    <a:pt x="111" y="431"/>
                    <a:pt x="111" y="433"/>
                  </a:cubicBezTo>
                  <a:cubicBezTo>
                    <a:pt x="108" y="431"/>
                    <a:pt x="106" y="429"/>
                    <a:pt x="104" y="427"/>
                  </a:cubicBezTo>
                  <a:cubicBezTo>
                    <a:pt x="104" y="430"/>
                    <a:pt x="103" y="435"/>
                    <a:pt x="104" y="439"/>
                  </a:cubicBezTo>
                  <a:cubicBezTo>
                    <a:pt x="98" y="440"/>
                    <a:pt x="92" y="436"/>
                    <a:pt x="90" y="427"/>
                  </a:cubicBezTo>
                  <a:cubicBezTo>
                    <a:pt x="87" y="431"/>
                    <a:pt x="86" y="432"/>
                    <a:pt x="84" y="438"/>
                  </a:cubicBezTo>
                  <a:cubicBezTo>
                    <a:pt x="81" y="436"/>
                    <a:pt x="80" y="434"/>
                    <a:pt x="80" y="430"/>
                  </a:cubicBezTo>
                  <a:cubicBezTo>
                    <a:pt x="73" y="436"/>
                    <a:pt x="64" y="435"/>
                    <a:pt x="60" y="433"/>
                  </a:cubicBezTo>
                  <a:cubicBezTo>
                    <a:pt x="57" y="432"/>
                    <a:pt x="50" y="427"/>
                    <a:pt x="50" y="419"/>
                  </a:cubicBezTo>
                  <a:cubicBezTo>
                    <a:pt x="56" y="422"/>
                    <a:pt x="69" y="426"/>
                    <a:pt x="70" y="412"/>
                  </a:cubicBezTo>
                  <a:cubicBezTo>
                    <a:pt x="72" y="400"/>
                    <a:pt x="61" y="391"/>
                    <a:pt x="46" y="395"/>
                  </a:cubicBezTo>
                  <a:cubicBezTo>
                    <a:pt x="34" y="398"/>
                    <a:pt x="18" y="421"/>
                    <a:pt x="33" y="431"/>
                  </a:cubicBezTo>
                  <a:cubicBezTo>
                    <a:pt x="40" y="436"/>
                    <a:pt x="51" y="441"/>
                    <a:pt x="50" y="454"/>
                  </a:cubicBezTo>
                  <a:cubicBezTo>
                    <a:pt x="45" y="448"/>
                    <a:pt x="39" y="445"/>
                    <a:pt x="30" y="446"/>
                  </a:cubicBezTo>
                  <a:cubicBezTo>
                    <a:pt x="42" y="455"/>
                    <a:pt x="52" y="456"/>
                    <a:pt x="64" y="463"/>
                  </a:cubicBezTo>
                  <a:cubicBezTo>
                    <a:pt x="75" y="469"/>
                    <a:pt x="84" y="480"/>
                    <a:pt x="92" y="480"/>
                  </a:cubicBezTo>
                  <a:cubicBezTo>
                    <a:pt x="99" y="480"/>
                    <a:pt x="102" y="472"/>
                    <a:pt x="96" y="466"/>
                  </a:cubicBezTo>
                  <a:cubicBezTo>
                    <a:pt x="103" y="465"/>
                    <a:pt x="111" y="470"/>
                    <a:pt x="113" y="477"/>
                  </a:cubicBezTo>
                  <a:cubicBezTo>
                    <a:pt x="117" y="486"/>
                    <a:pt x="114" y="493"/>
                    <a:pt x="108" y="496"/>
                  </a:cubicBezTo>
                  <a:cubicBezTo>
                    <a:pt x="116" y="500"/>
                    <a:pt x="122" y="509"/>
                    <a:pt x="119" y="521"/>
                  </a:cubicBezTo>
                  <a:cubicBezTo>
                    <a:pt x="117" y="530"/>
                    <a:pt x="107" y="530"/>
                    <a:pt x="111" y="542"/>
                  </a:cubicBezTo>
                  <a:cubicBezTo>
                    <a:pt x="105" y="541"/>
                    <a:pt x="102" y="537"/>
                    <a:pt x="100" y="532"/>
                  </a:cubicBezTo>
                  <a:cubicBezTo>
                    <a:pt x="99" y="528"/>
                    <a:pt x="99" y="524"/>
                    <a:pt x="97" y="522"/>
                  </a:cubicBezTo>
                  <a:cubicBezTo>
                    <a:pt x="98" y="530"/>
                    <a:pt x="94" y="541"/>
                    <a:pt x="83" y="546"/>
                  </a:cubicBezTo>
                  <a:cubicBezTo>
                    <a:pt x="77" y="549"/>
                    <a:pt x="66" y="550"/>
                    <a:pt x="58" y="542"/>
                  </a:cubicBezTo>
                  <a:cubicBezTo>
                    <a:pt x="55" y="551"/>
                    <a:pt x="43" y="560"/>
                    <a:pt x="32" y="559"/>
                  </a:cubicBezTo>
                  <a:cubicBezTo>
                    <a:pt x="26" y="559"/>
                    <a:pt x="21" y="557"/>
                    <a:pt x="17" y="555"/>
                  </a:cubicBezTo>
                  <a:cubicBezTo>
                    <a:pt x="14" y="562"/>
                    <a:pt x="7" y="569"/>
                    <a:pt x="0" y="573"/>
                  </a:cubicBezTo>
                  <a:lnTo>
                    <a:pt x="0" y="15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06" name="Freeform 1533">
              <a:extLst>
                <a:ext uri="{FF2B5EF4-FFF2-40B4-BE49-F238E27FC236}">
                  <a16:creationId xmlns="" xmlns:a16="http://schemas.microsoft.com/office/drawing/2014/main" id="{557D361C-96D3-497D-9F49-CC4DCD4425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1" y="447"/>
              <a:ext cx="7" cy="7"/>
            </a:xfrm>
            <a:custGeom>
              <a:avLst/>
              <a:gdLst>
                <a:gd name="T0" fmla="*/ 0 w 15"/>
                <a:gd name="T1" fmla="*/ 13 h 17"/>
                <a:gd name="T2" fmla="*/ 0 w 15"/>
                <a:gd name="T3" fmla="*/ 13 h 17"/>
                <a:gd name="T4" fmla="*/ 0 w 15"/>
                <a:gd name="T5" fmla="*/ 17 h 17"/>
                <a:gd name="T6" fmla="*/ 15 w 15"/>
                <a:gd name="T7" fmla="*/ 2 h 17"/>
                <a:gd name="T8" fmla="*/ 13 w 15"/>
                <a:gd name="T9" fmla="*/ 0 h 17"/>
                <a:gd name="T10" fmla="*/ 0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0" y="13"/>
                  </a:moveTo>
                  <a:lnTo>
                    <a:pt x="0" y="13"/>
                  </a:lnTo>
                  <a:lnTo>
                    <a:pt x="0" y="17"/>
                  </a:lnTo>
                  <a:cubicBezTo>
                    <a:pt x="4" y="16"/>
                    <a:pt x="13" y="8"/>
                    <a:pt x="15" y="2"/>
                  </a:cubicBezTo>
                  <a:cubicBezTo>
                    <a:pt x="14" y="1"/>
                    <a:pt x="13" y="0"/>
                    <a:pt x="13" y="0"/>
                  </a:cubicBezTo>
                  <a:cubicBezTo>
                    <a:pt x="11" y="5"/>
                    <a:pt x="5" y="13"/>
                    <a:pt x="0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07" name="Freeform 1534">
              <a:extLst>
                <a:ext uri="{FF2B5EF4-FFF2-40B4-BE49-F238E27FC236}">
                  <a16:creationId xmlns="" xmlns:a16="http://schemas.microsoft.com/office/drawing/2014/main" id="{68114C83-9FBD-4C67-BE38-0F7442ECB8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1" y="398"/>
              <a:ext cx="8" cy="53"/>
            </a:xfrm>
            <a:custGeom>
              <a:avLst/>
              <a:gdLst>
                <a:gd name="T0" fmla="*/ 0 w 18"/>
                <a:gd name="T1" fmla="*/ 108 h 116"/>
                <a:gd name="T2" fmla="*/ 0 w 18"/>
                <a:gd name="T3" fmla="*/ 108 h 116"/>
                <a:gd name="T4" fmla="*/ 0 w 18"/>
                <a:gd name="T5" fmla="*/ 116 h 116"/>
                <a:gd name="T6" fmla="*/ 11 w 18"/>
                <a:gd name="T7" fmla="*/ 104 h 116"/>
                <a:gd name="T8" fmla="*/ 6 w 18"/>
                <a:gd name="T9" fmla="*/ 94 h 116"/>
                <a:gd name="T10" fmla="*/ 12 w 18"/>
                <a:gd name="T11" fmla="*/ 96 h 116"/>
                <a:gd name="T12" fmla="*/ 12 w 18"/>
                <a:gd name="T13" fmla="*/ 71 h 116"/>
                <a:gd name="T14" fmla="*/ 15 w 18"/>
                <a:gd name="T15" fmla="*/ 96 h 116"/>
                <a:gd name="T16" fmla="*/ 16 w 18"/>
                <a:gd name="T17" fmla="*/ 96 h 116"/>
                <a:gd name="T18" fmla="*/ 12 w 18"/>
                <a:gd name="T19" fmla="*/ 45 h 116"/>
                <a:gd name="T20" fmla="*/ 3 w 18"/>
                <a:gd name="T21" fmla="*/ 0 h 116"/>
                <a:gd name="T22" fmla="*/ 1 w 18"/>
                <a:gd name="T23" fmla="*/ 54 h 116"/>
                <a:gd name="T24" fmla="*/ 0 w 18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16">
                  <a:moveTo>
                    <a:pt x="0" y="108"/>
                  </a:moveTo>
                  <a:lnTo>
                    <a:pt x="0" y="108"/>
                  </a:lnTo>
                  <a:lnTo>
                    <a:pt x="0" y="116"/>
                  </a:lnTo>
                  <a:cubicBezTo>
                    <a:pt x="5" y="114"/>
                    <a:pt x="10" y="107"/>
                    <a:pt x="11" y="104"/>
                  </a:cubicBezTo>
                  <a:cubicBezTo>
                    <a:pt x="9" y="101"/>
                    <a:pt x="7" y="97"/>
                    <a:pt x="6" y="94"/>
                  </a:cubicBezTo>
                  <a:cubicBezTo>
                    <a:pt x="9" y="96"/>
                    <a:pt x="10" y="96"/>
                    <a:pt x="12" y="96"/>
                  </a:cubicBezTo>
                  <a:cubicBezTo>
                    <a:pt x="13" y="90"/>
                    <a:pt x="13" y="79"/>
                    <a:pt x="12" y="71"/>
                  </a:cubicBezTo>
                  <a:cubicBezTo>
                    <a:pt x="14" y="76"/>
                    <a:pt x="16" y="89"/>
                    <a:pt x="15" y="96"/>
                  </a:cubicBezTo>
                  <a:cubicBezTo>
                    <a:pt x="15" y="96"/>
                    <a:pt x="16" y="96"/>
                    <a:pt x="16" y="96"/>
                  </a:cubicBezTo>
                  <a:cubicBezTo>
                    <a:pt x="18" y="82"/>
                    <a:pt x="15" y="61"/>
                    <a:pt x="12" y="45"/>
                  </a:cubicBezTo>
                  <a:cubicBezTo>
                    <a:pt x="8" y="28"/>
                    <a:pt x="4" y="17"/>
                    <a:pt x="3" y="0"/>
                  </a:cubicBezTo>
                  <a:cubicBezTo>
                    <a:pt x="0" y="14"/>
                    <a:pt x="0" y="36"/>
                    <a:pt x="1" y="54"/>
                  </a:cubicBezTo>
                  <a:cubicBezTo>
                    <a:pt x="1" y="60"/>
                    <a:pt x="1" y="99"/>
                    <a:pt x="0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08" name="Freeform 1535">
              <a:extLst>
                <a:ext uri="{FF2B5EF4-FFF2-40B4-BE49-F238E27FC236}">
                  <a16:creationId xmlns="" xmlns:a16="http://schemas.microsoft.com/office/drawing/2014/main" id="{4082A10E-47D1-4026-BFD1-10698261B2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4" y="393"/>
              <a:ext cx="22" cy="57"/>
            </a:xfrm>
            <a:custGeom>
              <a:avLst/>
              <a:gdLst>
                <a:gd name="T0" fmla="*/ 2 w 50"/>
                <a:gd name="T1" fmla="*/ 0 h 125"/>
                <a:gd name="T2" fmla="*/ 2 w 50"/>
                <a:gd name="T3" fmla="*/ 0 h 125"/>
                <a:gd name="T4" fmla="*/ 13 w 50"/>
                <a:gd name="T5" fmla="*/ 47 h 125"/>
                <a:gd name="T6" fmla="*/ 25 w 50"/>
                <a:gd name="T7" fmla="*/ 84 h 125"/>
                <a:gd name="T8" fmla="*/ 5 w 50"/>
                <a:gd name="T9" fmla="*/ 111 h 125"/>
                <a:gd name="T10" fmla="*/ 19 w 50"/>
                <a:gd name="T11" fmla="*/ 122 h 125"/>
                <a:gd name="T12" fmla="*/ 46 w 50"/>
                <a:gd name="T13" fmla="*/ 112 h 125"/>
                <a:gd name="T14" fmla="*/ 48 w 50"/>
                <a:gd name="T15" fmla="*/ 107 h 125"/>
                <a:gd name="T16" fmla="*/ 39 w 50"/>
                <a:gd name="T17" fmla="*/ 108 h 125"/>
                <a:gd name="T18" fmla="*/ 50 w 50"/>
                <a:gd name="T19" fmla="*/ 89 h 125"/>
                <a:gd name="T20" fmla="*/ 49 w 50"/>
                <a:gd name="T21" fmla="*/ 81 h 125"/>
                <a:gd name="T22" fmla="*/ 38 w 50"/>
                <a:gd name="T23" fmla="*/ 65 h 125"/>
                <a:gd name="T24" fmla="*/ 42 w 50"/>
                <a:gd name="T25" fmla="*/ 66 h 125"/>
                <a:gd name="T26" fmla="*/ 21 w 50"/>
                <a:gd name="T27" fmla="*/ 33 h 125"/>
                <a:gd name="T28" fmla="*/ 2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2" y="0"/>
                  </a:moveTo>
                  <a:lnTo>
                    <a:pt x="2" y="0"/>
                  </a:lnTo>
                  <a:cubicBezTo>
                    <a:pt x="0" y="12"/>
                    <a:pt x="8" y="34"/>
                    <a:pt x="13" y="47"/>
                  </a:cubicBezTo>
                  <a:cubicBezTo>
                    <a:pt x="17" y="59"/>
                    <a:pt x="24" y="69"/>
                    <a:pt x="25" y="84"/>
                  </a:cubicBezTo>
                  <a:cubicBezTo>
                    <a:pt x="26" y="101"/>
                    <a:pt x="20" y="113"/>
                    <a:pt x="5" y="111"/>
                  </a:cubicBezTo>
                  <a:cubicBezTo>
                    <a:pt x="8" y="117"/>
                    <a:pt x="13" y="120"/>
                    <a:pt x="19" y="122"/>
                  </a:cubicBezTo>
                  <a:cubicBezTo>
                    <a:pt x="31" y="125"/>
                    <a:pt x="41" y="119"/>
                    <a:pt x="46" y="112"/>
                  </a:cubicBezTo>
                  <a:cubicBezTo>
                    <a:pt x="47" y="110"/>
                    <a:pt x="48" y="109"/>
                    <a:pt x="48" y="107"/>
                  </a:cubicBezTo>
                  <a:cubicBezTo>
                    <a:pt x="45" y="104"/>
                    <a:pt x="41" y="106"/>
                    <a:pt x="39" y="108"/>
                  </a:cubicBezTo>
                  <a:cubicBezTo>
                    <a:pt x="34" y="97"/>
                    <a:pt x="40" y="91"/>
                    <a:pt x="50" y="89"/>
                  </a:cubicBezTo>
                  <a:cubicBezTo>
                    <a:pt x="50" y="86"/>
                    <a:pt x="50" y="83"/>
                    <a:pt x="49" y="81"/>
                  </a:cubicBezTo>
                  <a:cubicBezTo>
                    <a:pt x="40" y="80"/>
                    <a:pt x="37" y="70"/>
                    <a:pt x="38" y="65"/>
                  </a:cubicBezTo>
                  <a:cubicBezTo>
                    <a:pt x="39" y="66"/>
                    <a:pt x="41" y="66"/>
                    <a:pt x="42" y="66"/>
                  </a:cubicBezTo>
                  <a:cubicBezTo>
                    <a:pt x="39" y="56"/>
                    <a:pt x="29" y="43"/>
                    <a:pt x="21" y="33"/>
                  </a:cubicBezTo>
                  <a:cubicBezTo>
                    <a:pt x="15" y="25"/>
                    <a:pt x="5" y="13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09" name="Freeform 1536">
              <a:extLst>
                <a:ext uri="{FF2B5EF4-FFF2-40B4-BE49-F238E27FC236}">
                  <a16:creationId xmlns="" xmlns:a16="http://schemas.microsoft.com/office/drawing/2014/main" id="{25F4D9F1-7E7E-4E4C-A19E-2184F8B99F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5" y="388"/>
              <a:ext cx="49" cy="58"/>
            </a:xfrm>
            <a:custGeom>
              <a:avLst/>
              <a:gdLst>
                <a:gd name="T0" fmla="*/ 4 w 109"/>
                <a:gd name="T1" fmla="*/ 0 h 127"/>
                <a:gd name="T2" fmla="*/ 4 w 109"/>
                <a:gd name="T3" fmla="*/ 0 h 127"/>
                <a:gd name="T4" fmla="*/ 8 w 109"/>
                <a:gd name="T5" fmla="*/ 20 h 127"/>
                <a:gd name="T6" fmla="*/ 36 w 109"/>
                <a:gd name="T7" fmla="*/ 48 h 127"/>
                <a:gd name="T8" fmla="*/ 50 w 109"/>
                <a:gd name="T9" fmla="*/ 61 h 127"/>
                <a:gd name="T10" fmla="*/ 44 w 109"/>
                <a:gd name="T11" fmla="*/ 81 h 127"/>
                <a:gd name="T12" fmla="*/ 38 w 109"/>
                <a:gd name="T13" fmla="*/ 80 h 127"/>
                <a:gd name="T14" fmla="*/ 43 w 109"/>
                <a:gd name="T15" fmla="*/ 87 h 127"/>
                <a:gd name="T16" fmla="*/ 62 w 109"/>
                <a:gd name="T17" fmla="*/ 82 h 127"/>
                <a:gd name="T18" fmla="*/ 57 w 109"/>
                <a:gd name="T19" fmla="*/ 103 h 127"/>
                <a:gd name="T20" fmla="*/ 38 w 109"/>
                <a:gd name="T21" fmla="*/ 114 h 127"/>
                <a:gd name="T22" fmla="*/ 52 w 109"/>
                <a:gd name="T23" fmla="*/ 118 h 127"/>
                <a:gd name="T24" fmla="*/ 82 w 109"/>
                <a:gd name="T25" fmla="*/ 110 h 127"/>
                <a:gd name="T26" fmla="*/ 84 w 109"/>
                <a:gd name="T27" fmla="*/ 93 h 127"/>
                <a:gd name="T28" fmla="*/ 97 w 109"/>
                <a:gd name="T29" fmla="*/ 114 h 127"/>
                <a:gd name="T30" fmla="*/ 107 w 109"/>
                <a:gd name="T31" fmla="*/ 97 h 127"/>
                <a:gd name="T32" fmla="*/ 87 w 109"/>
                <a:gd name="T33" fmla="*/ 74 h 127"/>
                <a:gd name="T34" fmla="*/ 102 w 109"/>
                <a:gd name="T35" fmla="*/ 65 h 127"/>
                <a:gd name="T36" fmla="*/ 94 w 109"/>
                <a:gd name="T37" fmla="*/ 48 h 127"/>
                <a:gd name="T38" fmla="*/ 75 w 109"/>
                <a:gd name="T39" fmla="*/ 60 h 127"/>
                <a:gd name="T40" fmla="*/ 54 w 109"/>
                <a:gd name="T41" fmla="*/ 43 h 127"/>
                <a:gd name="T42" fmla="*/ 20 w 109"/>
                <a:gd name="T43" fmla="*/ 26 h 127"/>
                <a:gd name="T44" fmla="*/ 4 w 109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9" h="127">
                  <a:moveTo>
                    <a:pt x="4" y="0"/>
                  </a:moveTo>
                  <a:lnTo>
                    <a:pt x="4" y="0"/>
                  </a:lnTo>
                  <a:cubicBezTo>
                    <a:pt x="0" y="8"/>
                    <a:pt x="4" y="15"/>
                    <a:pt x="8" y="20"/>
                  </a:cubicBezTo>
                  <a:cubicBezTo>
                    <a:pt x="15" y="31"/>
                    <a:pt x="26" y="40"/>
                    <a:pt x="36" y="48"/>
                  </a:cubicBezTo>
                  <a:cubicBezTo>
                    <a:pt x="41" y="52"/>
                    <a:pt x="47" y="55"/>
                    <a:pt x="50" y="61"/>
                  </a:cubicBezTo>
                  <a:cubicBezTo>
                    <a:pt x="54" y="68"/>
                    <a:pt x="52" y="80"/>
                    <a:pt x="44" y="81"/>
                  </a:cubicBezTo>
                  <a:cubicBezTo>
                    <a:pt x="41" y="81"/>
                    <a:pt x="40" y="80"/>
                    <a:pt x="38" y="80"/>
                  </a:cubicBezTo>
                  <a:cubicBezTo>
                    <a:pt x="38" y="82"/>
                    <a:pt x="41" y="86"/>
                    <a:pt x="43" y="87"/>
                  </a:cubicBezTo>
                  <a:cubicBezTo>
                    <a:pt x="50" y="92"/>
                    <a:pt x="59" y="86"/>
                    <a:pt x="62" y="82"/>
                  </a:cubicBezTo>
                  <a:cubicBezTo>
                    <a:pt x="70" y="90"/>
                    <a:pt x="66" y="101"/>
                    <a:pt x="57" y="103"/>
                  </a:cubicBezTo>
                  <a:cubicBezTo>
                    <a:pt x="48" y="104"/>
                    <a:pt x="37" y="104"/>
                    <a:pt x="38" y="114"/>
                  </a:cubicBezTo>
                  <a:cubicBezTo>
                    <a:pt x="44" y="111"/>
                    <a:pt x="48" y="115"/>
                    <a:pt x="52" y="118"/>
                  </a:cubicBezTo>
                  <a:cubicBezTo>
                    <a:pt x="64" y="127"/>
                    <a:pt x="77" y="121"/>
                    <a:pt x="82" y="110"/>
                  </a:cubicBezTo>
                  <a:cubicBezTo>
                    <a:pt x="84" y="107"/>
                    <a:pt x="85" y="97"/>
                    <a:pt x="84" y="93"/>
                  </a:cubicBezTo>
                  <a:cubicBezTo>
                    <a:pt x="96" y="98"/>
                    <a:pt x="92" y="109"/>
                    <a:pt x="97" y="114"/>
                  </a:cubicBezTo>
                  <a:cubicBezTo>
                    <a:pt x="98" y="106"/>
                    <a:pt x="106" y="103"/>
                    <a:pt x="107" y="97"/>
                  </a:cubicBezTo>
                  <a:cubicBezTo>
                    <a:pt x="109" y="87"/>
                    <a:pt x="101" y="74"/>
                    <a:pt x="87" y="74"/>
                  </a:cubicBezTo>
                  <a:cubicBezTo>
                    <a:pt x="95" y="74"/>
                    <a:pt x="101" y="71"/>
                    <a:pt x="102" y="65"/>
                  </a:cubicBezTo>
                  <a:cubicBezTo>
                    <a:pt x="103" y="55"/>
                    <a:pt x="98" y="50"/>
                    <a:pt x="94" y="48"/>
                  </a:cubicBezTo>
                  <a:cubicBezTo>
                    <a:pt x="97" y="56"/>
                    <a:pt x="88" y="67"/>
                    <a:pt x="75" y="60"/>
                  </a:cubicBezTo>
                  <a:cubicBezTo>
                    <a:pt x="70" y="57"/>
                    <a:pt x="61" y="47"/>
                    <a:pt x="54" y="43"/>
                  </a:cubicBezTo>
                  <a:cubicBezTo>
                    <a:pt x="41" y="37"/>
                    <a:pt x="33" y="35"/>
                    <a:pt x="20" y="26"/>
                  </a:cubicBezTo>
                  <a:cubicBezTo>
                    <a:pt x="12" y="21"/>
                    <a:pt x="4" y="1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10" name="Freeform 1537">
              <a:extLst>
                <a:ext uri="{FF2B5EF4-FFF2-40B4-BE49-F238E27FC236}">
                  <a16:creationId xmlns="" xmlns:a16="http://schemas.microsoft.com/office/drawing/2014/main" id="{68DA061C-D816-4288-976A-ED163A680C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8" y="383"/>
              <a:ext cx="14" cy="16"/>
            </a:xfrm>
            <a:custGeom>
              <a:avLst/>
              <a:gdLst>
                <a:gd name="T0" fmla="*/ 9 w 30"/>
                <a:gd name="T1" fmla="*/ 0 h 34"/>
                <a:gd name="T2" fmla="*/ 9 w 30"/>
                <a:gd name="T3" fmla="*/ 0 h 34"/>
                <a:gd name="T4" fmla="*/ 14 w 30"/>
                <a:gd name="T5" fmla="*/ 30 h 34"/>
                <a:gd name="T6" fmla="*/ 30 w 30"/>
                <a:gd name="T7" fmla="*/ 34 h 34"/>
                <a:gd name="T8" fmla="*/ 16 w 30"/>
                <a:gd name="T9" fmla="*/ 22 h 34"/>
                <a:gd name="T10" fmla="*/ 9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9" y="0"/>
                  </a:moveTo>
                  <a:lnTo>
                    <a:pt x="9" y="0"/>
                  </a:lnTo>
                  <a:cubicBezTo>
                    <a:pt x="0" y="15"/>
                    <a:pt x="5" y="31"/>
                    <a:pt x="14" y="30"/>
                  </a:cubicBezTo>
                  <a:cubicBezTo>
                    <a:pt x="22" y="30"/>
                    <a:pt x="24" y="30"/>
                    <a:pt x="30" y="34"/>
                  </a:cubicBezTo>
                  <a:cubicBezTo>
                    <a:pt x="27" y="27"/>
                    <a:pt x="18" y="24"/>
                    <a:pt x="16" y="22"/>
                  </a:cubicBezTo>
                  <a:cubicBezTo>
                    <a:pt x="10" y="18"/>
                    <a:pt x="7" y="14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11" name="Freeform 1538">
              <a:extLst>
                <a:ext uri="{FF2B5EF4-FFF2-40B4-BE49-F238E27FC236}">
                  <a16:creationId xmlns="" xmlns:a16="http://schemas.microsoft.com/office/drawing/2014/main" id="{BE02DE9B-CFB2-4493-AC3E-31B663F651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7" y="377"/>
              <a:ext cx="4" cy="14"/>
            </a:xfrm>
            <a:custGeom>
              <a:avLst/>
              <a:gdLst>
                <a:gd name="T0" fmla="*/ 5 w 10"/>
                <a:gd name="T1" fmla="*/ 0 h 31"/>
                <a:gd name="T2" fmla="*/ 5 w 10"/>
                <a:gd name="T3" fmla="*/ 0 h 31"/>
                <a:gd name="T4" fmla="*/ 5 w 10"/>
                <a:gd name="T5" fmla="*/ 12 h 31"/>
                <a:gd name="T6" fmla="*/ 0 w 10"/>
                <a:gd name="T7" fmla="*/ 8 h 31"/>
                <a:gd name="T8" fmla="*/ 1 w 10"/>
                <a:gd name="T9" fmla="*/ 25 h 31"/>
                <a:gd name="T10" fmla="*/ 7 w 10"/>
                <a:gd name="T11" fmla="*/ 31 h 31"/>
                <a:gd name="T12" fmla="*/ 8 w 10"/>
                <a:gd name="T13" fmla="*/ 26 h 31"/>
                <a:gd name="T14" fmla="*/ 10 w 10"/>
                <a:gd name="T15" fmla="*/ 9 h 31"/>
                <a:gd name="T16" fmla="*/ 5 w 10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31">
                  <a:moveTo>
                    <a:pt x="5" y="0"/>
                  </a:moveTo>
                  <a:lnTo>
                    <a:pt x="5" y="0"/>
                  </a:lnTo>
                  <a:cubicBezTo>
                    <a:pt x="6" y="5"/>
                    <a:pt x="6" y="8"/>
                    <a:pt x="5" y="12"/>
                  </a:cubicBezTo>
                  <a:cubicBezTo>
                    <a:pt x="4" y="11"/>
                    <a:pt x="2" y="9"/>
                    <a:pt x="0" y="8"/>
                  </a:cubicBezTo>
                  <a:cubicBezTo>
                    <a:pt x="1" y="12"/>
                    <a:pt x="1" y="20"/>
                    <a:pt x="1" y="25"/>
                  </a:cubicBezTo>
                  <a:cubicBezTo>
                    <a:pt x="2" y="26"/>
                    <a:pt x="4" y="29"/>
                    <a:pt x="7" y="31"/>
                  </a:cubicBezTo>
                  <a:cubicBezTo>
                    <a:pt x="7" y="31"/>
                    <a:pt x="7" y="28"/>
                    <a:pt x="8" y="26"/>
                  </a:cubicBezTo>
                  <a:cubicBezTo>
                    <a:pt x="5" y="20"/>
                    <a:pt x="6" y="14"/>
                    <a:pt x="10" y="9"/>
                  </a:cubicBezTo>
                  <a:cubicBezTo>
                    <a:pt x="9" y="8"/>
                    <a:pt x="6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12" name="Freeform 1539">
              <a:extLst>
                <a:ext uri="{FF2B5EF4-FFF2-40B4-BE49-F238E27FC236}">
                  <a16:creationId xmlns="" xmlns:a16="http://schemas.microsoft.com/office/drawing/2014/main" id="{2BCA6F53-425C-4403-86C2-954DBFB937D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" y="377"/>
              <a:ext cx="6" cy="17"/>
            </a:xfrm>
            <a:custGeom>
              <a:avLst/>
              <a:gdLst>
                <a:gd name="T0" fmla="*/ 5 w 15"/>
                <a:gd name="T1" fmla="*/ 1 h 37"/>
                <a:gd name="T2" fmla="*/ 5 w 15"/>
                <a:gd name="T3" fmla="*/ 1 h 37"/>
                <a:gd name="T4" fmla="*/ 0 w 15"/>
                <a:gd name="T5" fmla="*/ 0 h 37"/>
                <a:gd name="T6" fmla="*/ 4 w 15"/>
                <a:gd name="T7" fmla="*/ 12 h 37"/>
                <a:gd name="T8" fmla="*/ 13 w 15"/>
                <a:gd name="T9" fmla="*/ 37 h 37"/>
                <a:gd name="T10" fmla="*/ 13 w 15"/>
                <a:gd name="T11" fmla="*/ 31 h 37"/>
                <a:gd name="T12" fmla="*/ 13 w 15"/>
                <a:gd name="T13" fmla="*/ 6 h 37"/>
                <a:gd name="T14" fmla="*/ 8 w 15"/>
                <a:gd name="T15" fmla="*/ 2 h 37"/>
                <a:gd name="T16" fmla="*/ 9 w 15"/>
                <a:gd name="T17" fmla="*/ 19 h 37"/>
                <a:gd name="T18" fmla="*/ 5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5" y="1"/>
                  </a:moveTo>
                  <a:lnTo>
                    <a:pt x="5" y="1"/>
                  </a:lnTo>
                  <a:cubicBezTo>
                    <a:pt x="3" y="0"/>
                    <a:pt x="1" y="0"/>
                    <a:pt x="0" y="0"/>
                  </a:cubicBezTo>
                  <a:cubicBezTo>
                    <a:pt x="2" y="4"/>
                    <a:pt x="4" y="8"/>
                    <a:pt x="4" y="12"/>
                  </a:cubicBezTo>
                  <a:cubicBezTo>
                    <a:pt x="6" y="23"/>
                    <a:pt x="2" y="33"/>
                    <a:pt x="13" y="37"/>
                  </a:cubicBezTo>
                  <a:cubicBezTo>
                    <a:pt x="13" y="37"/>
                    <a:pt x="13" y="32"/>
                    <a:pt x="13" y="31"/>
                  </a:cubicBezTo>
                  <a:cubicBezTo>
                    <a:pt x="15" y="21"/>
                    <a:pt x="14" y="12"/>
                    <a:pt x="13" y="6"/>
                  </a:cubicBezTo>
                  <a:cubicBezTo>
                    <a:pt x="11" y="5"/>
                    <a:pt x="9" y="3"/>
                    <a:pt x="8" y="2"/>
                  </a:cubicBezTo>
                  <a:cubicBezTo>
                    <a:pt x="10" y="7"/>
                    <a:pt x="11" y="14"/>
                    <a:pt x="9" y="19"/>
                  </a:cubicBezTo>
                  <a:cubicBezTo>
                    <a:pt x="8" y="12"/>
                    <a:pt x="8" y="7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13" name="Freeform 1540">
              <a:extLst>
                <a:ext uri="{FF2B5EF4-FFF2-40B4-BE49-F238E27FC236}">
                  <a16:creationId xmlns="" xmlns:a16="http://schemas.microsoft.com/office/drawing/2014/main" id="{3776DEEB-479F-4E15-9429-50EF876D82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" y="374"/>
              <a:ext cx="7" cy="19"/>
            </a:xfrm>
            <a:custGeom>
              <a:avLst/>
              <a:gdLst>
                <a:gd name="T0" fmla="*/ 0 w 16"/>
                <a:gd name="T1" fmla="*/ 0 h 42"/>
                <a:gd name="T2" fmla="*/ 0 w 16"/>
                <a:gd name="T3" fmla="*/ 0 h 42"/>
                <a:gd name="T4" fmla="*/ 9 w 16"/>
                <a:gd name="T5" fmla="*/ 24 h 42"/>
                <a:gd name="T6" fmla="*/ 7 w 16"/>
                <a:gd name="T7" fmla="*/ 42 h 42"/>
                <a:gd name="T8" fmla="*/ 15 w 16"/>
                <a:gd name="T9" fmla="*/ 27 h 42"/>
                <a:gd name="T10" fmla="*/ 0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0" y="0"/>
                  </a:moveTo>
                  <a:lnTo>
                    <a:pt x="0" y="0"/>
                  </a:lnTo>
                  <a:cubicBezTo>
                    <a:pt x="7" y="7"/>
                    <a:pt x="10" y="15"/>
                    <a:pt x="9" y="24"/>
                  </a:cubicBezTo>
                  <a:cubicBezTo>
                    <a:pt x="8" y="31"/>
                    <a:pt x="4" y="33"/>
                    <a:pt x="7" y="42"/>
                  </a:cubicBezTo>
                  <a:cubicBezTo>
                    <a:pt x="8" y="37"/>
                    <a:pt x="14" y="34"/>
                    <a:pt x="15" y="27"/>
                  </a:cubicBezTo>
                  <a:cubicBezTo>
                    <a:pt x="16" y="14"/>
                    <a:pt x="9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14" name="Freeform 1541">
              <a:extLst>
                <a:ext uri="{FF2B5EF4-FFF2-40B4-BE49-F238E27FC236}">
                  <a16:creationId xmlns="" xmlns:a16="http://schemas.microsoft.com/office/drawing/2014/main" id="{44E67E4B-3D0C-42BC-906E-FECEEFEA1E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" y="372"/>
              <a:ext cx="9" cy="21"/>
            </a:xfrm>
            <a:custGeom>
              <a:avLst/>
              <a:gdLst>
                <a:gd name="T0" fmla="*/ 21 w 21"/>
                <a:gd name="T1" fmla="*/ 0 h 46"/>
                <a:gd name="T2" fmla="*/ 21 w 21"/>
                <a:gd name="T3" fmla="*/ 0 h 46"/>
                <a:gd name="T4" fmla="*/ 7 w 21"/>
                <a:gd name="T5" fmla="*/ 16 h 46"/>
                <a:gd name="T6" fmla="*/ 5 w 21"/>
                <a:gd name="T7" fmla="*/ 46 h 46"/>
                <a:gd name="T8" fmla="*/ 15 w 21"/>
                <a:gd name="T9" fmla="*/ 21 h 46"/>
                <a:gd name="T10" fmla="*/ 21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21" y="0"/>
                  </a:moveTo>
                  <a:lnTo>
                    <a:pt x="21" y="0"/>
                  </a:lnTo>
                  <a:cubicBezTo>
                    <a:pt x="16" y="9"/>
                    <a:pt x="9" y="15"/>
                    <a:pt x="7" y="16"/>
                  </a:cubicBezTo>
                  <a:cubicBezTo>
                    <a:pt x="2" y="30"/>
                    <a:pt x="0" y="37"/>
                    <a:pt x="5" y="46"/>
                  </a:cubicBezTo>
                  <a:cubicBezTo>
                    <a:pt x="5" y="33"/>
                    <a:pt x="9" y="27"/>
                    <a:pt x="15" y="21"/>
                  </a:cubicBezTo>
                  <a:cubicBezTo>
                    <a:pt x="16" y="18"/>
                    <a:pt x="20" y="5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15" name="Freeform 1542">
              <a:extLst>
                <a:ext uri="{FF2B5EF4-FFF2-40B4-BE49-F238E27FC236}">
                  <a16:creationId xmlns="" xmlns:a16="http://schemas.microsoft.com/office/drawing/2014/main" id="{5414AE22-22E5-497E-A5E2-1D11903DB6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2" y="372"/>
              <a:ext cx="19" cy="21"/>
            </a:xfrm>
            <a:custGeom>
              <a:avLst/>
              <a:gdLst>
                <a:gd name="T0" fmla="*/ 18 w 44"/>
                <a:gd name="T1" fmla="*/ 0 h 47"/>
                <a:gd name="T2" fmla="*/ 18 w 44"/>
                <a:gd name="T3" fmla="*/ 0 h 47"/>
                <a:gd name="T4" fmla="*/ 0 w 44"/>
                <a:gd name="T5" fmla="*/ 4 h 47"/>
                <a:gd name="T6" fmla="*/ 28 w 44"/>
                <a:gd name="T7" fmla="*/ 21 h 47"/>
                <a:gd name="T8" fmla="*/ 12 w 44"/>
                <a:gd name="T9" fmla="*/ 38 h 47"/>
                <a:gd name="T10" fmla="*/ 23 w 44"/>
                <a:gd name="T11" fmla="*/ 40 h 47"/>
                <a:gd name="T12" fmla="*/ 9 w 44"/>
                <a:gd name="T13" fmla="*/ 37 h 47"/>
                <a:gd name="T14" fmla="*/ 33 w 44"/>
                <a:gd name="T15" fmla="*/ 38 h 47"/>
                <a:gd name="T16" fmla="*/ 18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8" y="0"/>
                  </a:moveTo>
                  <a:lnTo>
                    <a:pt x="18" y="0"/>
                  </a:lnTo>
                  <a:cubicBezTo>
                    <a:pt x="13" y="0"/>
                    <a:pt x="5" y="1"/>
                    <a:pt x="0" y="4"/>
                  </a:cubicBezTo>
                  <a:cubicBezTo>
                    <a:pt x="17" y="2"/>
                    <a:pt x="26" y="9"/>
                    <a:pt x="28" y="21"/>
                  </a:cubicBezTo>
                  <a:cubicBezTo>
                    <a:pt x="29" y="29"/>
                    <a:pt x="24" y="39"/>
                    <a:pt x="12" y="38"/>
                  </a:cubicBezTo>
                  <a:cubicBezTo>
                    <a:pt x="13" y="39"/>
                    <a:pt x="17" y="41"/>
                    <a:pt x="23" y="40"/>
                  </a:cubicBezTo>
                  <a:cubicBezTo>
                    <a:pt x="17" y="43"/>
                    <a:pt x="12" y="40"/>
                    <a:pt x="9" y="37"/>
                  </a:cubicBezTo>
                  <a:cubicBezTo>
                    <a:pt x="12" y="45"/>
                    <a:pt x="26" y="47"/>
                    <a:pt x="33" y="38"/>
                  </a:cubicBezTo>
                  <a:cubicBezTo>
                    <a:pt x="44" y="24"/>
                    <a:pt x="33" y="2"/>
                    <a:pt x="1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16" name="Freeform 1543">
              <a:extLst>
                <a:ext uri="{FF2B5EF4-FFF2-40B4-BE49-F238E27FC236}">
                  <a16:creationId xmlns="" xmlns:a16="http://schemas.microsoft.com/office/drawing/2014/main" id="{4F4F2876-92AF-4BE2-9F1E-D2156B8ACD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1" y="370"/>
              <a:ext cx="10" cy="27"/>
            </a:xfrm>
            <a:custGeom>
              <a:avLst/>
              <a:gdLst>
                <a:gd name="T0" fmla="*/ 0 w 21"/>
                <a:gd name="T1" fmla="*/ 50 h 60"/>
                <a:gd name="T2" fmla="*/ 0 w 21"/>
                <a:gd name="T3" fmla="*/ 50 h 60"/>
                <a:gd name="T4" fmla="*/ 0 w 21"/>
                <a:gd name="T5" fmla="*/ 60 h 60"/>
                <a:gd name="T6" fmla="*/ 21 w 21"/>
                <a:gd name="T7" fmla="*/ 0 h 60"/>
                <a:gd name="T8" fmla="*/ 10 w 21"/>
                <a:gd name="T9" fmla="*/ 26 h 60"/>
                <a:gd name="T10" fmla="*/ 1 w 21"/>
                <a:gd name="T11" fmla="*/ 41 h 60"/>
                <a:gd name="T12" fmla="*/ 0 w 21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60">
                  <a:moveTo>
                    <a:pt x="0" y="50"/>
                  </a:moveTo>
                  <a:lnTo>
                    <a:pt x="0" y="50"/>
                  </a:lnTo>
                  <a:lnTo>
                    <a:pt x="0" y="60"/>
                  </a:lnTo>
                  <a:cubicBezTo>
                    <a:pt x="8" y="44"/>
                    <a:pt x="21" y="27"/>
                    <a:pt x="21" y="0"/>
                  </a:cubicBezTo>
                  <a:cubicBezTo>
                    <a:pt x="19" y="10"/>
                    <a:pt x="15" y="18"/>
                    <a:pt x="10" y="26"/>
                  </a:cubicBezTo>
                  <a:cubicBezTo>
                    <a:pt x="8" y="30"/>
                    <a:pt x="2" y="35"/>
                    <a:pt x="1" y="41"/>
                  </a:cubicBezTo>
                  <a:cubicBezTo>
                    <a:pt x="0" y="44"/>
                    <a:pt x="1" y="47"/>
                    <a:pt x="0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17" name="Freeform 1544">
              <a:extLst>
                <a:ext uri="{FF2B5EF4-FFF2-40B4-BE49-F238E27FC236}">
                  <a16:creationId xmlns="" xmlns:a16="http://schemas.microsoft.com/office/drawing/2014/main" id="{9B1E0EA4-29D3-4D7D-9A36-39194CDEAC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" y="369"/>
              <a:ext cx="12" cy="11"/>
            </a:xfrm>
            <a:custGeom>
              <a:avLst/>
              <a:gdLst>
                <a:gd name="T0" fmla="*/ 5 w 25"/>
                <a:gd name="T1" fmla="*/ 0 h 24"/>
                <a:gd name="T2" fmla="*/ 5 w 25"/>
                <a:gd name="T3" fmla="*/ 0 h 24"/>
                <a:gd name="T4" fmla="*/ 17 w 25"/>
                <a:gd name="T5" fmla="*/ 12 h 24"/>
                <a:gd name="T6" fmla="*/ 0 w 25"/>
                <a:gd name="T7" fmla="*/ 3 h 24"/>
                <a:gd name="T8" fmla="*/ 9 w 25"/>
                <a:gd name="T9" fmla="*/ 15 h 24"/>
                <a:gd name="T10" fmla="*/ 25 w 25"/>
                <a:gd name="T11" fmla="*/ 24 h 24"/>
                <a:gd name="T12" fmla="*/ 5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5" y="0"/>
                  </a:moveTo>
                  <a:lnTo>
                    <a:pt x="5" y="0"/>
                  </a:lnTo>
                  <a:cubicBezTo>
                    <a:pt x="7" y="2"/>
                    <a:pt x="14" y="8"/>
                    <a:pt x="17" y="12"/>
                  </a:cubicBezTo>
                  <a:cubicBezTo>
                    <a:pt x="12" y="10"/>
                    <a:pt x="6" y="5"/>
                    <a:pt x="0" y="3"/>
                  </a:cubicBezTo>
                  <a:cubicBezTo>
                    <a:pt x="1" y="4"/>
                    <a:pt x="8" y="14"/>
                    <a:pt x="9" y="15"/>
                  </a:cubicBezTo>
                  <a:cubicBezTo>
                    <a:pt x="15" y="17"/>
                    <a:pt x="21" y="20"/>
                    <a:pt x="25" y="24"/>
                  </a:cubicBezTo>
                  <a:cubicBezTo>
                    <a:pt x="25" y="7"/>
                    <a:pt x="18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18" name="Freeform 1545">
              <a:extLst>
                <a:ext uri="{FF2B5EF4-FFF2-40B4-BE49-F238E27FC236}">
                  <a16:creationId xmlns="" xmlns:a16="http://schemas.microsoft.com/office/drawing/2014/main" id="{DCFAC68E-864D-45B7-AE58-42FEED1947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6" y="369"/>
              <a:ext cx="4" cy="3"/>
            </a:xfrm>
            <a:custGeom>
              <a:avLst/>
              <a:gdLst>
                <a:gd name="T0" fmla="*/ 5 w 8"/>
                <a:gd name="T1" fmla="*/ 1 h 6"/>
                <a:gd name="T2" fmla="*/ 5 w 8"/>
                <a:gd name="T3" fmla="*/ 1 h 6"/>
                <a:gd name="T4" fmla="*/ 0 w 8"/>
                <a:gd name="T5" fmla="*/ 0 h 6"/>
                <a:gd name="T6" fmla="*/ 8 w 8"/>
                <a:gd name="T7" fmla="*/ 6 h 6"/>
                <a:gd name="T8" fmla="*/ 5 w 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5" y="1"/>
                  </a:moveTo>
                  <a:lnTo>
                    <a:pt x="5" y="1"/>
                  </a:lnTo>
                  <a:lnTo>
                    <a:pt x="0" y="0"/>
                  </a:lnTo>
                  <a:lnTo>
                    <a:pt x="8" y="6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19" name="Freeform 1546">
              <a:extLst>
                <a:ext uri="{FF2B5EF4-FFF2-40B4-BE49-F238E27FC236}">
                  <a16:creationId xmlns="" xmlns:a16="http://schemas.microsoft.com/office/drawing/2014/main" id="{141EBBE0-88AF-4ACC-901A-1417BBD968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5" y="370"/>
              <a:ext cx="11" cy="12"/>
            </a:xfrm>
            <a:custGeom>
              <a:avLst/>
              <a:gdLst>
                <a:gd name="T0" fmla="*/ 20 w 24"/>
                <a:gd name="T1" fmla="*/ 3 h 27"/>
                <a:gd name="T2" fmla="*/ 20 w 24"/>
                <a:gd name="T3" fmla="*/ 3 h 27"/>
                <a:gd name="T4" fmla="*/ 10 w 24"/>
                <a:gd name="T5" fmla="*/ 0 h 27"/>
                <a:gd name="T6" fmla="*/ 16 w 24"/>
                <a:gd name="T7" fmla="*/ 10 h 27"/>
                <a:gd name="T8" fmla="*/ 5 w 24"/>
                <a:gd name="T9" fmla="*/ 0 h 27"/>
                <a:gd name="T10" fmla="*/ 0 w 24"/>
                <a:gd name="T11" fmla="*/ 1 h 27"/>
                <a:gd name="T12" fmla="*/ 16 w 24"/>
                <a:gd name="T13" fmla="*/ 27 h 27"/>
                <a:gd name="T14" fmla="*/ 20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20" y="3"/>
                  </a:moveTo>
                  <a:lnTo>
                    <a:pt x="20" y="3"/>
                  </a:lnTo>
                  <a:cubicBezTo>
                    <a:pt x="17" y="2"/>
                    <a:pt x="10" y="0"/>
                    <a:pt x="10" y="0"/>
                  </a:cubicBezTo>
                  <a:cubicBezTo>
                    <a:pt x="12" y="1"/>
                    <a:pt x="14" y="5"/>
                    <a:pt x="16" y="10"/>
                  </a:cubicBezTo>
                  <a:cubicBezTo>
                    <a:pt x="13" y="6"/>
                    <a:pt x="7" y="2"/>
                    <a:pt x="5" y="0"/>
                  </a:cubicBezTo>
                  <a:cubicBezTo>
                    <a:pt x="3" y="1"/>
                    <a:pt x="1" y="0"/>
                    <a:pt x="0" y="1"/>
                  </a:cubicBezTo>
                  <a:cubicBezTo>
                    <a:pt x="10" y="9"/>
                    <a:pt x="14" y="18"/>
                    <a:pt x="16" y="27"/>
                  </a:cubicBezTo>
                  <a:cubicBezTo>
                    <a:pt x="24" y="19"/>
                    <a:pt x="23" y="11"/>
                    <a:pt x="2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20" name="Freeform 1547">
              <a:extLst>
                <a:ext uri="{FF2B5EF4-FFF2-40B4-BE49-F238E27FC236}">
                  <a16:creationId xmlns="" xmlns:a16="http://schemas.microsoft.com/office/drawing/2014/main" id="{D12CA3A3-B3A7-4DEC-9011-1CC613F3139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" y="368"/>
              <a:ext cx="10" cy="24"/>
            </a:xfrm>
            <a:custGeom>
              <a:avLst/>
              <a:gdLst>
                <a:gd name="T0" fmla="*/ 11 w 22"/>
                <a:gd name="T1" fmla="*/ 0 h 53"/>
                <a:gd name="T2" fmla="*/ 11 w 22"/>
                <a:gd name="T3" fmla="*/ 0 h 53"/>
                <a:gd name="T4" fmla="*/ 11 w 22"/>
                <a:gd name="T5" fmla="*/ 7 h 53"/>
                <a:gd name="T6" fmla="*/ 5 w 22"/>
                <a:gd name="T7" fmla="*/ 34 h 53"/>
                <a:gd name="T8" fmla="*/ 3 w 22"/>
                <a:gd name="T9" fmla="*/ 30 h 53"/>
                <a:gd name="T10" fmla="*/ 1 w 22"/>
                <a:gd name="T11" fmla="*/ 41 h 53"/>
                <a:gd name="T12" fmla="*/ 11 w 22"/>
                <a:gd name="T13" fmla="*/ 53 h 53"/>
                <a:gd name="T14" fmla="*/ 13 w 22"/>
                <a:gd name="T15" fmla="*/ 32 h 53"/>
                <a:gd name="T16" fmla="*/ 11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1" y="0"/>
                  </a:moveTo>
                  <a:lnTo>
                    <a:pt x="11" y="0"/>
                  </a:lnTo>
                  <a:cubicBezTo>
                    <a:pt x="11" y="0"/>
                    <a:pt x="11" y="4"/>
                    <a:pt x="11" y="7"/>
                  </a:cubicBezTo>
                  <a:cubicBezTo>
                    <a:pt x="13" y="15"/>
                    <a:pt x="15" y="26"/>
                    <a:pt x="5" y="34"/>
                  </a:cubicBezTo>
                  <a:cubicBezTo>
                    <a:pt x="4" y="32"/>
                    <a:pt x="4" y="31"/>
                    <a:pt x="3" y="30"/>
                  </a:cubicBezTo>
                  <a:cubicBezTo>
                    <a:pt x="1" y="32"/>
                    <a:pt x="0" y="38"/>
                    <a:pt x="1" y="41"/>
                  </a:cubicBezTo>
                  <a:cubicBezTo>
                    <a:pt x="3" y="47"/>
                    <a:pt x="6" y="51"/>
                    <a:pt x="11" y="53"/>
                  </a:cubicBezTo>
                  <a:cubicBezTo>
                    <a:pt x="7" y="45"/>
                    <a:pt x="12" y="33"/>
                    <a:pt x="13" y="32"/>
                  </a:cubicBezTo>
                  <a:cubicBezTo>
                    <a:pt x="17" y="21"/>
                    <a:pt x="22" y="9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21" name="Freeform 1548">
              <a:extLst>
                <a:ext uri="{FF2B5EF4-FFF2-40B4-BE49-F238E27FC236}">
                  <a16:creationId xmlns="" xmlns:a16="http://schemas.microsoft.com/office/drawing/2014/main" id="{4904429F-6300-441C-B9E5-5167960A26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1" y="368"/>
              <a:ext cx="9" cy="19"/>
            </a:xfrm>
            <a:custGeom>
              <a:avLst/>
              <a:gdLst>
                <a:gd name="T0" fmla="*/ 0 w 20"/>
                <a:gd name="T1" fmla="*/ 32 h 42"/>
                <a:gd name="T2" fmla="*/ 0 w 20"/>
                <a:gd name="T3" fmla="*/ 32 h 42"/>
                <a:gd name="T4" fmla="*/ 0 w 20"/>
                <a:gd name="T5" fmla="*/ 42 h 42"/>
                <a:gd name="T6" fmla="*/ 20 w 20"/>
                <a:gd name="T7" fmla="*/ 0 h 42"/>
                <a:gd name="T8" fmla="*/ 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0" y="32"/>
                  </a:moveTo>
                  <a:lnTo>
                    <a:pt x="0" y="32"/>
                  </a:lnTo>
                  <a:lnTo>
                    <a:pt x="0" y="42"/>
                  </a:lnTo>
                  <a:cubicBezTo>
                    <a:pt x="8" y="31"/>
                    <a:pt x="18" y="17"/>
                    <a:pt x="20" y="0"/>
                  </a:cubicBezTo>
                  <a:cubicBezTo>
                    <a:pt x="6" y="3"/>
                    <a:pt x="1" y="14"/>
                    <a:pt x="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22" name="Freeform 1549">
              <a:extLst>
                <a:ext uri="{FF2B5EF4-FFF2-40B4-BE49-F238E27FC236}">
                  <a16:creationId xmlns="" xmlns:a16="http://schemas.microsoft.com/office/drawing/2014/main" id="{0C4A095B-5A43-4314-AF38-56DB46F465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" y="368"/>
              <a:ext cx="7" cy="5"/>
            </a:xfrm>
            <a:custGeom>
              <a:avLst/>
              <a:gdLst>
                <a:gd name="T0" fmla="*/ 9 w 16"/>
                <a:gd name="T1" fmla="*/ 4 h 11"/>
                <a:gd name="T2" fmla="*/ 9 w 16"/>
                <a:gd name="T3" fmla="*/ 4 h 11"/>
                <a:gd name="T4" fmla="*/ 0 w 16"/>
                <a:gd name="T5" fmla="*/ 0 h 11"/>
                <a:gd name="T6" fmla="*/ 5 w 16"/>
                <a:gd name="T7" fmla="*/ 5 h 11"/>
                <a:gd name="T8" fmla="*/ 16 w 16"/>
                <a:gd name="T9" fmla="*/ 11 h 11"/>
                <a:gd name="T10" fmla="*/ 9 w 16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1">
                  <a:moveTo>
                    <a:pt x="9" y="4"/>
                  </a:moveTo>
                  <a:lnTo>
                    <a:pt x="9" y="4"/>
                  </a:lnTo>
                  <a:cubicBezTo>
                    <a:pt x="6" y="3"/>
                    <a:pt x="3" y="2"/>
                    <a:pt x="0" y="0"/>
                  </a:cubicBezTo>
                  <a:cubicBezTo>
                    <a:pt x="2" y="2"/>
                    <a:pt x="4" y="4"/>
                    <a:pt x="5" y="5"/>
                  </a:cubicBezTo>
                  <a:cubicBezTo>
                    <a:pt x="8" y="6"/>
                    <a:pt x="14" y="9"/>
                    <a:pt x="16" y="11"/>
                  </a:cubicBezTo>
                  <a:cubicBezTo>
                    <a:pt x="16" y="10"/>
                    <a:pt x="10" y="5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23" name="Freeform 1550">
              <a:extLst>
                <a:ext uri="{FF2B5EF4-FFF2-40B4-BE49-F238E27FC236}">
                  <a16:creationId xmlns="" xmlns:a16="http://schemas.microsoft.com/office/drawing/2014/main" id="{748B429C-6B42-4D11-B17D-F6192CF537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4" y="368"/>
              <a:ext cx="1" cy="2"/>
            </a:xfrm>
            <a:custGeom>
              <a:avLst/>
              <a:gdLst>
                <a:gd name="T0" fmla="*/ 3 w 3"/>
                <a:gd name="T1" fmla="*/ 0 h 5"/>
                <a:gd name="T2" fmla="*/ 3 w 3"/>
                <a:gd name="T3" fmla="*/ 0 h 5"/>
                <a:gd name="T4" fmla="*/ 1 w 3"/>
                <a:gd name="T5" fmla="*/ 0 h 5"/>
                <a:gd name="T6" fmla="*/ 0 w 3"/>
                <a:gd name="T7" fmla="*/ 5 h 5"/>
                <a:gd name="T8" fmla="*/ 3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24" name="Freeform 1551">
              <a:extLst>
                <a:ext uri="{FF2B5EF4-FFF2-40B4-BE49-F238E27FC236}">
                  <a16:creationId xmlns="" xmlns:a16="http://schemas.microsoft.com/office/drawing/2014/main" id="{7335FAD9-3F3F-4B68-A034-F87ECF61DB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" y="367"/>
              <a:ext cx="6" cy="11"/>
            </a:xfrm>
            <a:custGeom>
              <a:avLst/>
              <a:gdLst>
                <a:gd name="T0" fmla="*/ 15 w 15"/>
                <a:gd name="T1" fmla="*/ 1 h 23"/>
                <a:gd name="T2" fmla="*/ 15 w 15"/>
                <a:gd name="T3" fmla="*/ 1 h 23"/>
                <a:gd name="T4" fmla="*/ 11 w 15"/>
                <a:gd name="T5" fmla="*/ 1 h 23"/>
                <a:gd name="T6" fmla="*/ 5 w 15"/>
                <a:gd name="T7" fmla="*/ 12 h 23"/>
                <a:gd name="T8" fmla="*/ 7 w 15"/>
                <a:gd name="T9" fmla="*/ 1 h 23"/>
                <a:gd name="T10" fmla="*/ 1 w 15"/>
                <a:gd name="T11" fmla="*/ 1 h 23"/>
                <a:gd name="T12" fmla="*/ 0 w 15"/>
                <a:gd name="T13" fmla="*/ 23 h 23"/>
                <a:gd name="T14" fmla="*/ 8 w 15"/>
                <a:gd name="T15" fmla="*/ 15 h 23"/>
                <a:gd name="T16" fmla="*/ 15 w 15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3">
                  <a:moveTo>
                    <a:pt x="15" y="1"/>
                  </a:moveTo>
                  <a:lnTo>
                    <a:pt x="15" y="1"/>
                  </a:lnTo>
                  <a:lnTo>
                    <a:pt x="11" y="1"/>
                  </a:lnTo>
                  <a:cubicBezTo>
                    <a:pt x="10" y="3"/>
                    <a:pt x="9" y="6"/>
                    <a:pt x="5" y="12"/>
                  </a:cubicBezTo>
                  <a:cubicBezTo>
                    <a:pt x="6" y="6"/>
                    <a:pt x="7" y="1"/>
                    <a:pt x="7" y="1"/>
                  </a:cubicBezTo>
                  <a:cubicBezTo>
                    <a:pt x="7" y="1"/>
                    <a:pt x="3" y="0"/>
                    <a:pt x="1" y="1"/>
                  </a:cubicBezTo>
                  <a:cubicBezTo>
                    <a:pt x="2" y="10"/>
                    <a:pt x="1" y="16"/>
                    <a:pt x="0" y="23"/>
                  </a:cubicBezTo>
                  <a:cubicBezTo>
                    <a:pt x="3" y="22"/>
                    <a:pt x="7" y="16"/>
                    <a:pt x="8" y="15"/>
                  </a:cubicBezTo>
                  <a:cubicBezTo>
                    <a:pt x="11" y="11"/>
                    <a:pt x="14" y="5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25" name="Freeform 1552">
              <a:extLst>
                <a:ext uri="{FF2B5EF4-FFF2-40B4-BE49-F238E27FC236}">
                  <a16:creationId xmlns="" xmlns:a16="http://schemas.microsoft.com/office/drawing/2014/main" id="{11A867DF-FEEF-45F2-B8A4-D23205092F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" y="367"/>
              <a:ext cx="9" cy="12"/>
            </a:xfrm>
            <a:custGeom>
              <a:avLst/>
              <a:gdLst>
                <a:gd name="T0" fmla="*/ 22 w 22"/>
                <a:gd name="T1" fmla="*/ 0 h 27"/>
                <a:gd name="T2" fmla="*/ 22 w 22"/>
                <a:gd name="T3" fmla="*/ 0 h 27"/>
                <a:gd name="T4" fmla="*/ 17 w 22"/>
                <a:gd name="T5" fmla="*/ 1 h 27"/>
                <a:gd name="T6" fmla="*/ 9 w 22"/>
                <a:gd name="T7" fmla="*/ 12 h 27"/>
                <a:gd name="T8" fmla="*/ 13 w 22"/>
                <a:gd name="T9" fmla="*/ 1 h 27"/>
                <a:gd name="T10" fmla="*/ 9 w 22"/>
                <a:gd name="T11" fmla="*/ 1 h 27"/>
                <a:gd name="T12" fmla="*/ 0 w 22"/>
                <a:gd name="T13" fmla="*/ 27 h 27"/>
                <a:gd name="T14" fmla="*/ 22 w 22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7">
                  <a:moveTo>
                    <a:pt x="22" y="0"/>
                  </a:moveTo>
                  <a:lnTo>
                    <a:pt x="22" y="0"/>
                  </a:lnTo>
                  <a:cubicBezTo>
                    <a:pt x="20" y="1"/>
                    <a:pt x="17" y="1"/>
                    <a:pt x="17" y="1"/>
                  </a:cubicBezTo>
                  <a:cubicBezTo>
                    <a:pt x="17" y="2"/>
                    <a:pt x="11" y="11"/>
                    <a:pt x="9" y="12"/>
                  </a:cubicBezTo>
                  <a:cubicBezTo>
                    <a:pt x="11" y="7"/>
                    <a:pt x="12" y="3"/>
                    <a:pt x="13" y="1"/>
                  </a:cubicBezTo>
                  <a:lnTo>
                    <a:pt x="9" y="1"/>
                  </a:lnTo>
                  <a:cubicBezTo>
                    <a:pt x="8" y="2"/>
                    <a:pt x="1" y="27"/>
                    <a:pt x="0" y="27"/>
                  </a:cubicBezTo>
                  <a:cubicBezTo>
                    <a:pt x="4" y="24"/>
                    <a:pt x="19" y="7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26" name="Freeform 1553">
              <a:extLst>
                <a:ext uri="{FF2B5EF4-FFF2-40B4-BE49-F238E27FC236}">
                  <a16:creationId xmlns="" xmlns:a16="http://schemas.microsoft.com/office/drawing/2014/main" id="{D3AF6EBF-EE0C-4B95-BBC7-62EEF549E0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" y="367"/>
              <a:ext cx="4" cy="1"/>
            </a:xfrm>
            <a:custGeom>
              <a:avLst/>
              <a:gdLst>
                <a:gd name="T0" fmla="*/ 2 w 10"/>
                <a:gd name="T1" fmla="*/ 0 h 3"/>
                <a:gd name="T2" fmla="*/ 2 w 10"/>
                <a:gd name="T3" fmla="*/ 0 h 3"/>
                <a:gd name="T4" fmla="*/ 0 w 10"/>
                <a:gd name="T5" fmla="*/ 0 h 3"/>
                <a:gd name="T6" fmla="*/ 0 w 10"/>
                <a:gd name="T7" fmla="*/ 1 h 3"/>
                <a:gd name="T8" fmla="*/ 10 w 10"/>
                <a:gd name="T9" fmla="*/ 3 h 3"/>
                <a:gd name="T10" fmla="*/ 2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27" name="Freeform 1554">
              <a:extLst>
                <a:ext uri="{FF2B5EF4-FFF2-40B4-BE49-F238E27FC236}">
                  <a16:creationId xmlns="" xmlns:a16="http://schemas.microsoft.com/office/drawing/2014/main" id="{017CB8E0-EF35-4343-B6AD-10EFC5F083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2" y="365"/>
              <a:ext cx="18" cy="11"/>
            </a:xfrm>
            <a:custGeom>
              <a:avLst/>
              <a:gdLst>
                <a:gd name="T0" fmla="*/ 19 w 41"/>
                <a:gd name="T1" fmla="*/ 0 h 24"/>
                <a:gd name="T2" fmla="*/ 19 w 41"/>
                <a:gd name="T3" fmla="*/ 0 h 24"/>
                <a:gd name="T4" fmla="*/ 11 w 41"/>
                <a:gd name="T5" fmla="*/ 4 h 24"/>
                <a:gd name="T6" fmla="*/ 25 w 41"/>
                <a:gd name="T7" fmla="*/ 10 h 24"/>
                <a:gd name="T8" fmla="*/ 6 w 41"/>
                <a:gd name="T9" fmla="*/ 7 h 24"/>
                <a:gd name="T10" fmla="*/ 0 w 41"/>
                <a:gd name="T11" fmla="*/ 17 h 24"/>
                <a:gd name="T12" fmla="*/ 41 w 41"/>
                <a:gd name="T13" fmla="*/ 24 h 24"/>
                <a:gd name="T14" fmla="*/ 19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19" y="0"/>
                  </a:moveTo>
                  <a:lnTo>
                    <a:pt x="19" y="0"/>
                  </a:lnTo>
                  <a:cubicBezTo>
                    <a:pt x="18" y="1"/>
                    <a:pt x="14" y="3"/>
                    <a:pt x="11" y="4"/>
                  </a:cubicBezTo>
                  <a:cubicBezTo>
                    <a:pt x="15" y="5"/>
                    <a:pt x="21" y="7"/>
                    <a:pt x="25" y="10"/>
                  </a:cubicBezTo>
                  <a:cubicBezTo>
                    <a:pt x="22" y="10"/>
                    <a:pt x="11" y="7"/>
                    <a:pt x="6" y="7"/>
                  </a:cubicBezTo>
                  <a:cubicBezTo>
                    <a:pt x="5" y="10"/>
                    <a:pt x="1" y="16"/>
                    <a:pt x="0" y="17"/>
                  </a:cubicBezTo>
                  <a:cubicBezTo>
                    <a:pt x="12" y="10"/>
                    <a:pt x="28" y="12"/>
                    <a:pt x="41" y="24"/>
                  </a:cubicBezTo>
                  <a:cubicBezTo>
                    <a:pt x="37" y="15"/>
                    <a:pt x="22" y="1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28" name="Freeform 1555">
              <a:extLst>
                <a:ext uri="{FF2B5EF4-FFF2-40B4-BE49-F238E27FC236}">
                  <a16:creationId xmlns="" xmlns:a16="http://schemas.microsoft.com/office/drawing/2014/main" id="{E14DA199-3CF3-4D43-821C-064B0B0993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9" y="362"/>
              <a:ext cx="6" cy="2"/>
            </a:xfrm>
            <a:custGeom>
              <a:avLst/>
              <a:gdLst>
                <a:gd name="T0" fmla="*/ 0 w 14"/>
                <a:gd name="T1" fmla="*/ 0 h 5"/>
                <a:gd name="T2" fmla="*/ 0 w 14"/>
                <a:gd name="T3" fmla="*/ 0 h 5"/>
                <a:gd name="T4" fmla="*/ 5 w 14"/>
                <a:gd name="T5" fmla="*/ 4 h 5"/>
                <a:gd name="T6" fmla="*/ 14 w 14"/>
                <a:gd name="T7" fmla="*/ 5 h 5"/>
                <a:gd name="T8" fmla="*/ 8 w 14"/>
                <a:gd name="T9" fmla="*/ 2 h 5"/>
                <a:gd name="T10" fmla="*/ 0 w 1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3" y="3"/>
                    <a:pt x="5" y="4"/>
                  </a:cubicBezTo>
                  <a:cubicBezTo>
                    <a:pt x="7" y="4"/>
                    <a:pt x="10" y="5"/>
                    <a:pt x="14" y="5"/>
                  </a:cubicBezTo>
                  <a:cubicBezTo>
                    <a:pt x="13" y="5"/>
                    <a:pt x="8" y="2"/>
                    <a:pt x="8" y="2"/>
                  </a:cubicBezTo>
                  <a:cubicBezTo>
                    <a:pt x="5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29" name="Freeform 1556">
              <a:extLst>
                <a:ext uri="{FF2B5EF4-FFF2-40B4-BE49-F238E27FC236}">
                  <a16:creationId xmlns="" xmlns:a16="http://schemas.microsoft.com/office/drawing/2014/main" id="{24EB63E7-7F35-402D-9C18-FF6F4B5A49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" y="362"/>
              <a:ext cx="13" cy="8"/>
            </a:xfrm>
            <a:custGeom>
              <a:avLst/>
              <a:gdLst>
                <a:gd name="T0" fmla="*/ 15 w 29"/>
                <a:gd name="T1" fmla="*/ 0 h 18"/>
                <a:gd name="T2" fmla="*/ 15 w 29"/>
                <a:gd name="T3" fmla="*/ 0 h 18"/>
                <a:gd name="T4" fmla="*/ 4 w 29"/>
                <a:gd name="T5" fmla="*/ 2 h 18"/>
                <a:gd name="T6" fmla="*/ 19 w 29"/>
                <a:gd name="T7" fmla="*/ 9 h 18"/>
                <a:gd name="T8" fmla="*/ 0 w 29"/>
                <a:gd name="T9" fmla="*/ 5 h 18"/>
                <a:gd name="T10" fmla="*/ 8 w 29"/>
                <a:gd name="T11" fmla="*/ 11 h 18"/>
                <a:gd name="T12" fmla="*/ 29 w 29"/>
                <a:gd name="T13" fmla="*/ 18 h 18"/>
                <a:gd name="T14" fmla="*/ 15 w 29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8">
                  <a:moveTo>
                    <a:pt x="15" y="0"/>
                  </a:moveTo>
                  <a:lnTo>
                    <a:pt x="15" y="0"/>
                  </a:lnTo>
                  <a:cubicBezTo>
                    <a:pt x="12" y="1"/>
                    <a:pt x="9" y="2"/>
                    <a:pt x="4" y="2"/>
                  </a:cubicBezTo>
                  <a:cubicBezTo>
                    <a:pt x="10" y="4"/>
                    <a:pt x="14" y="5"/>
                    <a:pt x="19" y="9"/>
                  </a:cubicBezTo>
                  <a:cubicBezTo>
                    <a:pt x="12" y="6"/>
                    <a:pt x="6" y="6"/>
                    <a:pt x="0" y="5"/>
                  </a:cubicBezTo>
                  <a:cubicBezTo>
                    <a:pt x="3" y="7"/>
                    <a:pt x="6" y="10"/>
                    <a:pt x="8" y="11"/>
                  </a:cubicBezTo>
                  <a:cubicBezTo>
                    <a:pt x="15" y="15"/>
                    <a:pt x="22" y="17"/>
                    <a:pt x="29" y="18"/>
                  </a:cubicBezTo>
                  <a:cubicBezTo>
                    <a:pt x="28" y="10"/>
                    <a:pt x="24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30" name="Freeform 1557">
              <a:extLst>
                <a:ext uri="{FF2B5EF4-FFF2-40B4-BE49-F238E27FC236}">
                  <a16:creationId xmlns="" xmlns:a16="http://schemas.microsoft.com/office/drawing/2014/main" id="{3EFEE9C3-274A-452B-9308-A115593F10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9" y="360"/>
              <a:ext cx="16" cy="27"/>
            </a:xfrm>
            <a:custGeom>
              <a:avLst/>
              <a:gdLst>
                <a:gd name="T0" fmla="*/ 3 w 36"/>
                <a:gd name="T1" fmla="*/ 0 h 59"/>
                <a:gd name="T2" fmla="*/ 3 w 36"/>
                <a:gd name="T3" fmla="*/ 0 h 59"/>
                <a:gd name="T4" fmla="*/ 0 w 36"/>
                <a:gd name="T5" fmla="*/ 3 h 59"/>
                <a:gd name="T6" fmla="*/ 12 w 36"/>
                <a:gd name="T7" fmla="*/ 14 h 59"/>
                <a:gd name="T8" fmla="*/ 21 w 36"/>
                <a:gd name="T9" fmla="*/ 25 h 59"/>
                <a:gd name="T10" fmla="*/ 19 w 36"/>
                <a:gd name="T11" fmla="*/ 43 h 59"/>
                <a:gd name="T12" fmla="*/ 30 w 36"/>
                <a:gd name="T13" fmla="*/ 55 h 59"/>
                <a:gd name="T14" fmla="*/ 18 w 36"/>
                <a:gd name="T15" fmla="*/ 46 h 59"/>
                <a:gd name="T16" fmla="*/ 23 w 36"/>
                <a:gd name="T17" fmla="*/ 58 h 59"/>
                <a:gd name="T18" fmla="*/ 36 w 36"/>
                <a:gd name="T19" fmla="*/ 55 h 59"/>
                <a:gd name="T20" fmla="*/ 27 w 36"/>
                <a:gd name="T21" fmla="*/ 15 h 59"/>
                <a:gd name="T22" fmla="*/ 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0" y="3"/>
                  </a:cubicBezTo>
                  <a:cubicBezTo>
                    <a:pt x="7" y="5"/>
                    <a:pt x="11" y="12"/>
                    <a:pt x="12" y="14"/>
                  </a:cubicBezTo>
                  <a:cubicBezTo>
                    <a:pt x="15" y="15"/>
                    <a:pt x="19" y="19"/>
                    <a:pt x="21" y="25"/>
                  </a:cubicBezTo>
                  <a:cubicBezTo>
                    <a:pt x="23" y="31"/>
                    <a:pt x="22" y="36"/>
                    <a:pt x="19" y="43"/>
                  </a:cubicBezTo>
                  <a:cubicBezTo>
                    <a:pt x="19" y="49"/>
                    <a:pt x="23" y="55"/>
                    <a:pt x="30" y="55"/>
                  </a:cubicBezTo>
                  <a:cubicBezTo>
                    <a:pt x="23" y="56"/>
                    <a:pt x="19" y="52"/>
                    <a:pt x="18" y="46"/>
                  </a:cubicBezTo>
                  <a:cubicBezTo>
                    <a:pt x="16" y="51"/>
                    <a:pt x="19" y="56"/>
                    <a:pt x="23" y="58"/>
                  </a:cubicBezTo>
                  <a:cubicBezTo>
                    <a:pt x="28" y="59"/>
                    <a:pt x="33" y="59"/>
                    <a:pt x="36" y="55"/>
                  </a:cubicBezTo>
                  <a:cubicBezTo>
                    <a:pt x="18" y="52"/>
                    <a:pt x="34" y="29"/>
                    <a:pt x="27" y="15"/>
                  </a:cubicBezTo>
                  <a:cubicBezTo>
                    <a:pt x="23" y="9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31" name="Freeform 1558">
              <a:extLst>
                <a:ext uri="{FF2B5EF4-FFF2-40B4-BE49-F238E27FC236}">
                  <a16:creationId xmlns="" xmlns:a16="http://schemas.microsoft.com/office/drawing/2014/main" id="{179AFA64-9A76-4BDC-A6ED-1880EFBC0C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1" y="360"/>
              <a:ext cx="15" cy="9"/>
            </a:xfrm>
            <a:custGeom>
              <a:avLst/>
              <a:gdLst>
                <a:gd name="T0" fmla="*/ 7 w 34"/>
                <a:gd name="T1" fmla="*/ 0 h 20"/>
                <a:gd name="T2" fmla="*/ 7 w 34"/>
                <a:gd name="T3" fmla="*/ 0 h 20"/>
                <a:gd name="T4" fmla="*/ 6 w 34"/>
                <a:gd name="T5" fmla="*/ 4 h 20"/>
                <a:gd name="T6" fmla="*/ 18 w 34"/>
                <a:gd name="T7" fmla="*/ 13 h 20"/>
                <a:gd name="T8" fmla="*/ 3 w 34"/>
                <a:gd name="T9" fmla="*/ 7 h 20"/>
                <a:gd name="T10" fmla="*/ 0 w 34"/>
                <a:gd name="T11" fmla="*/ 10 h 20"/>
                <a:gd name="T12" fmla="*/ 34 w 34"/>
                <a:gd name="T13" fmla="*/ 20 h 20"/>
                <a:gd name="T14" fmla="*/ 7 w 34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0">
                  <a:moveTo>
                    <a:pt x="7" y="0"/>
                  </a:moveTo>
                  <a:lnTo>
                    <a:pt x="7" y="0"/>
                  </a:lnTo>
                  <a:cubicBezTo>
                    <a:pt x="7" y="1"/>
                    <a:pt x="6" y="2"/>
                    <a:pt x="6" y="4"/>
                  </a:cubicBezTo>
                  <a:cubicBezTo>
                    <a:pt x="9" y="6"/>
                    <a:pt x="14" y="10"/>
                    <a:pt x="18" y="13"/>
                  </a:cubicBezTo>
                  <a:cubicBezTo>
                    <a:pt x="13" y="11"/>
                    <a:pt x="8" y="8"/>
                    <a:pt x="3" y="7"/>
                  </a:cubicBezTo>
                  <a:cubicBezTo>
                    <a:pt x="3" y="8"/>
                    <a:pt x="2" y="9"/>
                    <a:pt x="0" y="10"/>
                  </a:cubicBezTo>
                  <a:cubicBezTo>
                    <a:pt x="14" y="19"/>
                    <a:pt x="27" y="20"/>
                    <a:pt x="34" y="20"/>
                  </a:cubicBezTo>
                  <a:cubicBezTo>
                    <a:pt x="28" y="11"/>
                    <a:pt x="14" y="3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32" name="Freeform 1559">
              <a:extLst>
                <a:ext uri="{FF2B5EF4-FFF2-40B4-BE49-F238E27FC236}">
                  <a16:creationId xmlns="" xmlns:a16="http://schemas.microsoft.com/office/drawing/2014/main" id="{9C62061F-2D36-4FD1-BFBC-D26BC79F2E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4" y="348"/>
              <a:ext cx="16" cy="16"/>
            </a:xfrm>
            <a:custGeom>
              <a:avLst/>
              <a:gdLst>
                <a:gd name="T0" fmla="*/ 1 w 35"/>
                <a:gd name="T1" fmla="*/ 0 h 35"/>
                <a:gd name="T2" fmla="*/ 1 w 35"/>
                <a:gd name="T3" fmla="*/ 0 h 35"/>
                <a:gd name="T4" fmla="*/ 1 w 35"/>
                <a:gd name="T5" fmla="*/ 7 h 35"/>
                <a:gd name="T6" fmla="*/ 9 w 35"/>
                <a:gd name="T7" fmla="*/ 19 h 35"/>
                <a:gd name="T8" fmla="*/ 1 w 35"/>
                <a:gd name="T9" fmla="*/ 11 h 35"/>
                <a:gd name="T10" fmla="*/ 0 w 35"/>
                <a:gd name="T11" fmla="*/ 25 h 35"/>
                <a:gd name="T12" fmla="*/ 7 w 35"/>
                <a:gd name="T13" fmla="*/ 29 h 35"/>
                <a:gd name="T14" fmla="*/ 35 w 35"/>
                <a:gd name="T15" fmla="*/ 23 h 35"/>
                <a:gd name="T16" fmla="*/ 9 w 35"/>
                <a:gd name="T17" fmla="*/ 26 h 35"/>
                <a:gd name="T18" fmla="*/ 30 w 35"/>
                <a:gd name="T19" fmla="*/ 24 h 35"/>
                <a:gd name="T20" fmla="*/ 8 w 35"/>
                <a:gd name="T21" fmla="*/ 8 h 35"/>
                <a:gd name="T22" fmla="*/ 1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1" y="0"/>
                  </a:moveTo>
                  <a:lnTo>
                    <a:pt x="1" y="0"/>
                  </a:lnTo>
                  <a:lnTo>
                    <a:pt x="1" y="7"/>
                  </a:lnTo>
                  <a:cubicBezTo>
                    <a:pt x="2" y="12"/>
                    <a:pt x="7" y="17"/>
                    <a:pt x="9" y="19"/>
                  </a:cubicBezTo>
                  <a:cubicBezTo>
                    <a:pt x="6" y="18"/>
                    <a:pt x="2" y="13"/>
                    <a:pt x="1" y="11"/>
                  </a:cubicBezTo>
                  <a:cubicBezTo>
                    <a:pt x="1" y="18"/>
                    <a:pt x="1" y="21"/>
                    <a:pt x="0" y="25"/>
                  </a:cubicBezTo>
                  <a:cubicBezTo>
                    <a:pt x="1" y="26"/>
                    <a:pt x="5" y="28"/>
                    <a:pt x="7" y="29"/>
                  </a:cubicBezTo>
                  <a:cubicBezTo>
                    <a:pt x="20" y="35"/>
                    <a:pt x="32" y="30"/>
                    <a:pt x="35" y="23"/>
                  </a:cubicBezTo>
                  <a:cubicBezTo>
                    <a:pt x="30" y="27"/>
                    <a:pt x="19" y="32"/>
                    <a:pt x="9" y="26"/>
                  </a:cubicBezTo>
                  <a:cubicBezTo>
                    <a:pt x="17" y="29"/>
                    <a:pt x="25" y="28"/>
                    <a:pt x="30" y="24"/>
                  </a:cubicBezTo>
                  <a:cubicBezTo>
                    <a:pt x="23" y="24"/>
                    <a:pt x="11" y="21"/>
                    <a:pt x="8" y="8"/>
                  </a:cubicBezTo>
                  <a:cubicBezTo>
                    <a:pt x="6" y="6"/>
                    <a:pt x="2" y="3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33" name="Freeform 1560">
              <a:extLst>
                <a:ext uri="{FF2B5EF4-FFF2-40B4-BE49-F238E27FC236}">
                  <a16:creationId xmlns="" xmlns:a16="http://schemas.microsoft.com/office/drawing/2014/main" id="{4DE59FBB-ACE0-4746-AE81-9B767F33E5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" y="332"/>
              <a:ext cx="6" cy="19"/>
            </a:xfrm>
            <a:custGeom>
              <a:avLst/>
              <a:gdLst>
                <a:gd name="T0" fmla="*/ 0 w 13"/>
                <a:gd name="T1" fmla="*/ 0 h 41"/>
                <a:gd name="T2" fmla="*/ 0 w 13"/>
                <a:gd name="T3" fmla="*/ 0 h 41"/>
                <a:gd name="T4" fmla="*/ 0 w 13"/>
                <a:gd name="T5" fmla="*/ 30 h 41"/>
                <a:gd name="T6" fmla="*/ 11 w 13"/>
                <a:gd name="T7" fmla="*/ 41 h 41"/>
                <a:gd name="T8" fmla="*/ 13 w 13"/>
                <a:gd name="T9" fmla="*/ 1 h 41"/>
                <a:gd name="T10" fmla="*/ 6 w 13"/>
                <a:gd name="T11" fmla="*/ 5 h 41"/>
                <a:gd name="T12" fmla="*/ 4 w 13"/>
                <a:gd name="T13" fmla="*/ 25 h 41"/>
                <a:gd name="T14" fmla="*/ 4 w 13"/>
                <a:gd name="T15" fmla="*/ 5 h 41"/>
                <a:gd name="T16" fmla="*/ 0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0" y="0"/>
                  </a:moveTo>
                  <a:lnTo>
                    <a:pt x="0" y="0"/>
                  </a:lnTo>
                  <a:lnTo>
                    <a:pt x="0" y="30"/>
                  </a:lnTo>
                  <a:cubicBezTo>
                    <a:pt x="2" y="34"/>
                    <a:pt x="6" y="40"/>
                    <a:pt x="11" y="41"/>
                  </a:cubicBezTo>
                  <a:cubicBezTo>
                    <a:pt x="7" y="30"/>
                    <a:pt x="6" y="15"/>
                    <a:pt x="13" y="1"/>
                  </a:cubicBezTo>
                  <a:cubicBezTo>
                    <a:pt x="12" y="2"/>
                    <a:pt x="7" y="4"/>
                    <a:pt x="6" y="5"/>
                  </a:cubicBezTo>
                  <a:cubicBezTo>
                    <a:pt x="6" y="8"/>
                    <a:pt x="4" y="18"/>
                    <a:pt x="4" y="25"/>
                  </a:cubicBezTo>
                  <a:cubicBezTo>
                    <a:pt x="2" y="18"/>
                    <a:pt x="3" y="7"/>
                    <a:pt x="4" y="5"/>
                  </a:cubicBezTo>
                  <a:cubicBezTo>
                    <a:pt x="3" y="3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34" name="Freeform 1561">
              <a:extLst>
                <a:ext uri="{FF2B5EF4-FFF2-40B4-BE49-F238E27FC236}">
                  <a16:creationId xmlns="" xmlns:a16="http://schemas.microsoft.com/office/drawing/2014/main" id="{CE75F9FD-5320-41FF-A421-69351694E8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3" y="331"/>
              <a:ext cx="11" cy="20"/>
            </a:xfrm>
            <a:custGeom>
              <a:avLst/>
              <a:gdLst>
                <a:gd name="T0" fmla="*/ 11 w 26"/>
                <a:gd name="T1" fmla="*/ 1 h 44"/>
                <a:gd name="T2" fmla="*/ 11 w 26"/>
                <a:gd name="T3" fmla="*/ 1 h 44"/>
                <a:gd name="T4" fmla="*/ 12 w 26"/>
                <a:gd name="T5" fmla="*/ 28 h 44"/>
                <a:gd name="T6" fmla="*/ 6 w 26"/>
                <a:gd name="T7" fmla="*/ 0 h 44"/>
                <a:gd name="T8" fmla="*/ 0 w 26"/>
                <a:gd name="T9" fmla="*/ 5 h 44"/>
                <a:gd name="T10" fmla="*/ 0 w 26"/>
                <a:gd name="T11" fmla="*/ 32 h 44"/>
                <a:gd name="T12" fmla="*/ 13 w 26"/>
                <a:gd name="T13" fmla="*/ 44 h 44"/>
                <a:gd name="T14" fmla="*/ 25 w 26"/>
                <a:gd name="T15" fmla="*/ 33 h 44"/>
                <a:gd name="T16" fmla="*/ 21 w 26"/>
                <a:gd name="T17" fmla="*/ 4 h 44"/>
                <a:gd name="T18" fmla="*/ 11 w 26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44">
                  <a:moveTo>
                    <a:pt x="11" y="1"/>
                  </a:moveTo>
                  <a:lnTo>
                    <a:pt x="11" y="1"/>
                  </a:lnTo>
                  <a:cubicBezTo>
                    <a:pt x="11" y="6"/>
                    <a:pt x="13" y="20"/>
                    <a:pt x="12" y="28"/>
                  </a:cubicBezTo>
                  <a:cubicBezTo>
                    <a:pt x="10" y="23"/>
                    <a:pt x="6" y="2"/>
                    <a:pt x="6" y="0"/>
                  </a:cubicBezTo>
                  <a:cubicBezTo>
                    <a:pt x="5" y="3"/>
                    <a:pt x="2" y="3"/>
                    <a:pt x="0" y="5"/>
                  </a:cubicBezTo>
                  <a:cubicBezTo>
                    <a:pt x="0" y="9"/>
                    <a:pt x="0" y="30"/>
                    <a:pt x="0" y="32"/>
                  </a:cubicBezTo>
                  <a:cubicBezTo>
                    <a:pt x="2" y="43"/>
                    <a:pt x="10" y="41"/>
                    <a:pt x="13" y="44"/>
                  </a:cubicBezTo>
                  <a:cubicBezTo>
                    <a:pt x="18" y="41"/>
                    <a:pt x="26" y="39"/>
                    <a:pt x="25" y="33"/>
                  </a:cubicBezTo>
                  <a:cubicBezTo>
                    <a:pt x="24" y="22"/>
                    <a:pt x="22" y="13"/>
                    <a:pt x="21" y="4"/>
                  </a:cubicBezTo>
                  <a:cubicBezTo>
                    <a:pt x="17" y="2"/>
                    <a:pt x="14" y="3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35" name="Freeform 1562">
              <a:extLst>
                <a:ext uri="{FF2B5EF4-FFF2-40B4-BE49-F238E27FC236}">
                  <a16:creationId xmlns="" xmlns:a16="http://schemas.microsoft.com/office/drawing/2014/main" id="{9B1CC402-1AFC-4E0D-B702-08BAF33ED0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5" y="327"/>
              <a:ext cx="16" cy="26"/>
            </a:xfrm>
            <a:custGeom>
              <a:avLst/>
              <a:gdLst>
                <a:gd name="T0" fmla="*/ 9 w 37"/>
                <a:gd name="T1" fmla="*/ 0 h 57"/>
                <a:gd name="T2" fmla="*/ 9 w 37"/>
                <a:gd name="T3" fmla="*/ 0 h 57"/>
                <a:gd name="T4" fmla="*/ 19 w 37"/>
                <a:gd name="T5" fmla="*/ 36 h 57"/>
                <a:gd name="T6" fmla="*/ 4 w 37"/>
                <a:gd name="T7" fmla="*/ 1 h 57"/>
                <a:gd name="T8" fmla="*/ 0 w 37"/>
                <a:gd name="T9" fmla="*/ 8 h 57"/>
                <a:gd name="T10" fmla="*/ 12 w 37"/>
                <a:gd name="T11" fmla="*/ 50 h 57"/>
                <a:gd name="T12" fmla="*/ 27 w 37"/>
                <a:gd name="T13" fmla="*/ 57 h 57"/>
                <a:gd name="T14" fmla="*/ 35 w 37"/>
                <a:gd name="T15" fmla="*/ 43 h 57"/>
                <a:gd name="T16" fmla="*/ 16 w 37"/>
                <a:gd name="T17" fmla="*/ 1 h 57"/>
                <a:gd name="T18" fmla="*/ 9 w 37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57">
                  <a:moveTo>
                    <a:pt x="9" y="0"/>
                  </a:moveTo>
                  <a:lnTo>
                    <a:pt x="9" y="0"/>
                  </a:lnTo>
                  <a:cubicBezTo>
                    <a:pt x="11" y="8"/>
                    <a:pt x="18" y="32"/>
                    <a:pt x="19" y="36"/>
                  </a:cubicBezTo>
                  <a:cubicBezTo>
                    <a:pt x="15" y="29"/>
                    <a:pt x="7" y="8"/>
                    <a:pt x="4" y="1"/>
                  </a:cubicBezTo>
                  <a:cubicBezTo>
                    <a:pt x="3" y="4"/>
                    <a:pt x="1" y="6"/>
                    <a:pt x="0" y="8"/>
                  </a:cubicBezTo>
                  <a:cubicBezTo>
                    <a:pt x="2" y="19"/>
                    <a:pt x="11" y="46"/>
                    <a:pt x="12" y="50"/>
                  </a:cubicBezTo>
                  <a:cubicBezTo>
                    <a:pt x="14" y="56"/>
                    <a:pt x="23" y="54"/>
                    <a:pt x="27" y="57"/>
                  </a:cubicBezTo>
                  <a:cubicBezTo>
                    <a:pt x="29" y="54"/>
                    <a:pt x="37" y="50"/>
                    <a:pt x="35" y="43"/>
                  </a:cubicBezTo>
                  <a:cubicBezTo>
                    <a:pt x="32" y="34"/>
                    <a:pt x="21" y="9"/>
                    <a:pt x="16" y="1"/>
                  </a:cubicBezTo>
                  <a:cubicBezTo>
                    <a:pt x="15" y="1"/>
                    <a:pt x="11" y="1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36" name="Freeform 1563">
              <a:extLst>
                <a:ext uri="{FF2B5EF4-FFF2-40B4-BE49-F238E27FC236}">
                  <a16:creationId xmlns="" xmlns:a16="http://schemas.microsoft.com/office/drawing/2014/main" id="{C7F4DCFC-D417-4A0F-851B-49656B3314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5" y="320"/>
              <a:ext cx="21" cy="29"/>
            </a:xfrm>
            <a:custGeom>
              <a:avLst/>
              <a:gdLst>
                <a:gd name="T0" fmla="*/ 14 w 47"/>
                <a:gd name="T1" fmla="*/ 2 h 63"/>
                <a:gd name="T2" fmla="*/ 14 w 47"/>
                <a:gd name="T3" fmla="*/ 2 h 63"/>
                <a:gd name="T4" fmla="*/ 3 w 47"/>
                <a:gd name="T5" fmla="*/ 0 h 63"/>
                <a:gd name="T6" fmla="*/ 28 w 47"/>
                <a:gd name="T7" fmla="*/ 40 h 63"/>
                <a:gd name="T8" fmla="*/ 2 w 47"/>
                <a:gd name="T9" fmla="*/ 8 h 63"/>
                <a:gd name="T10" fmla="*/ 0 w 47"/>
                <a:gd name="T11" fmla="*/ 15 h 63"/>
                <a:gd name="T12" fmla="*/ 25 w 47"/>
                <a:gd name="T13" fmla="*/ 59 h 63"/>
                <a:gd name="T14" fmla="*/ 40 w 47"/>
                <a:gd name="T15" fmla="*/ 62 h 63"/>
                <a:gd name="T16" fmla="*/ 45 w 47"/>
                <a:gd name="T17" fmla="*/ 48 h 63"/>
                <a:gd name="T18" fmla="*/ 14 w 47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63">
                  <a:moveTo>
                    <a:pt x="14" y="2"/>
                  </a:moveTo>
                  <a:lnTo>
                    <a:pt x="14" y="2"/>
                  </a:lnTo>
                  <a:cubicBezTo>
                    <a:pt x="11" y="2"/>
                    <a:pt x="7" y="2"/>
                    <a:pt x="3" y="0"/>
                  </a:cubicBezTo>
                  <a:cubicBezTo>
                    <a:pt x="4" y="1"/>
                    <a:pt x="24" y="31"/>
                    <a:pt x="28" y="40"/>
                  </a:cubicBezTo>
                  <a:cubicBezTo>
                    <a:pt x="23" y="36"/>
                    <a:pt x="7" y="14"/>
                    <a:pt x="2" y="8"/>
                  </a:cubicBezTo>
                  <a:cubicBezTo>
                    <a:pt x="2" y="10"/>
                    <a:pt x="0" y="12"/>
                    <a:pt x="0" y="15"/>
                  </a:cubicBezTo>
                  <a:cubicBezTo>
                    <a:pt x="3" y="21"/>
                    <a:pt x="23" y="57"/>
                    <a:pt x="25" y="59"/>
                  </a:cubicBezTo>
                  <a:cubicBezTo>
                    <a:pt x="30" y="63"/>
                    <a:pt x="35" y="60"/>
                    <a:pt x="40" y="62"/>
                  </a:cubicBezTo>
                  <a:cubicBezTo>
                    <a:pt x="42" y="58"/>
                    <a:pt x="47" y="55"/>
                    <a:pt x="45" y="48"/>
                  </a:cubicBezTo>
                  <a:cubicBezTo>
                    <a:pt x="44" y="42"/>
                    <a:pt x="18" y="7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37" name="Freeform 1564">
              <a:extLst>
                <a:ext uri="{FF2B5EF4-FFF2-40B4-BE49-F238E27FC236}">
                  <a16:creationId xmlns="" xmlns:a16="http://schemas.microsoft.com/office/drawing/2014/main" id="{76A2B4D6-0442-475A-A5D2-48FFAC4212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" y="314"/>
              <a:ext cx="11" cy="19"/>
            </a:xfrm>
            <a:custGeom>
              <a:avLst/>
              <a:gdLst>
                <a:gd name="T0" fmla="*/ 1 w 24"/>
                <a:gd name="T1" fmla="*/ 30 h 43"/>
                <a:gd name="T2" fmla="*/ 1 w 24"/>
                <a:gd name="T3" fmla="*/ 30 h 43"/>
                <a:gd name="T4" fmla="*/ 9 w 24"/>
                <a:gd name="T5" fmla="*/ 43 h 43"/>
                <a:gd name="T6" fmla="*/ 21 w 24"/>
                <a:gd name="T7" fmla="*/ 35 h 43"/>
                <a:gd name="T8" fmla="*/ 24 w 24"/>
                <a:gd name="T9" fmla="*/ 4 h 43"/>
                <a:gd name="T10" fmla="*/ 19 w 24"/>
                <a:gd name="T11" fmla="*/ 6 h 43"/>
                <a:gd name="T12" fmla="*/ 11 w 24"/>
                <a:gd name="T13" fmla="*/ 27 h 43"/>
                <a:gd name="T14" fmla="*/ 14 w 24"/>
                <a:gd name="T15" fmla="*/ 4 h 43"/>
                <a:gd name="T16" fmla="*/ 10 w 24"/>
                <a:gd name="T17" fmla="*/ 0 h 43"/>
                <a:gd name="T18" fmla="*/ 1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1" y="30"/>
                  </a:moveTo>
                  <a:lnTo>
                    <a:pt x="1" y="30"/>
                  </a:lnTo>
                  <a:cubicBezTo>
                    <a:pt x="0" y="37"/>
                    <a:pt x="6" y="38"/>
                    <a:pt x="9" y="43"/>
                  </a:cubicBezTo>
                  <a:cubicBezTo>
                    <a:pt x="13" y="40"/>
                    <a:pt x="21" y="39"/>
                    <a:pt x="21" y="35"/>
                  </a:cubicBezTo>
                  <a:cubicBezTo>
                    <a:pt x="22" y="29"/>
                    <a:pt x="24" y="11"/>
                    <a:pt x="24" y="4"/>
                  </a:cubicBezTo>
                  <a:cubicBezTo>
                    <a:pt x="22" y="5"/>
                    <a:pt x="20" y="5"/>
                    <a:pt x="19" y="6"/>
                  </a:cubicBezTo>
                  <a:cubicBezTo>
                    <a:pt x="17" y="11"/>
                    <a:pt x="13" y="23"/>
                    <a:pt x="11" y="27"/>
                  </a:cubicBezTo>
                  <a:cubicBezTo>
                    <a:pt x="12" y="21"/>
                    <a:pt x="14" y="4"/>
                    <a:pt x="14" y="4"/>
                  </a:cubicBezTo>
                  <a:cubicBezTo>
                    <a:pt x="14" y="4"/>
                    <a:pt x="11" y="1"/>
                    <a:pt x="10" y="0"/>
                  </a:cubicBezTo>
                  <a:cubicBezTo>
                    <a:pt x="7" y="8"/>
                    <a:pt x="4" y="19"/>
                    <a:pt x="1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38" name="Freeform 1565">
              <a:extLst>
                <a:ext uri="{FF2B5EF4-FFF2-40B4-BE49-F238E27FC236}">
                  <a16:creationId xmlns="" xmlns:a16="http://schemas.microsoft.com/office/drawing/2014/main" id="{6124945E-6E42-456F-9398-637088227C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5" y="313"/>
              <a:ext cx="10" cy="20"/>
            </a:xfrm>
            <a:custGeom>
              <a:avLst/>
              <a:gdLst>
                <a:gd name="T0" fmla="*/ 8 w 23"/>
                <a:gd name="T1" fmla="*/ 3 h 46"/>
                <a:gd name="T2" fmla="*/ 8 w 23"/>
                <a:gd name="T3" fmla="*/ 3 h 46"/>
                <a:gd name="T4" fmla="*/ 6 w 23"/>
                <a:gd name="T5" fmla="*/ 0 h 46"/>
                <a:gd name="T6" fmla="*/ 2 w 23"/>
                <a:gd name="T7" fmla="*/ 6 h 46"/>
                <a:gd name="T8" fmla="*/ 0 w 23"/>
                <a:gd name="T9" fmla="*/ 36 h 46"/>
                <a:gd name="T10" fmla="*/ 11 w 23"/>
                <a:gd name="T11" fmla="*/ 46 h 46"/>
                <a:gd name="T12" fmla="*/ 23 w 23"/>
                <a:gd name="T13" fmla="*/ 35 h 46"/>
                <a:gd name="T14" fmla="*/ 19 w 23"/>
                <a:gd name="T15" fmla="*/ 8 h 46"/>
                <a:gd name="T16" fmla="*/ 17 w 23"/>
                <a:gd name="T17" fmla="*/ 10 h 46"/>
                <a:gd name="T18" fmla="*/ 13 w 23"/>
                <a:gd name="T19" fmla="*/ 6 h 46"/>
                <a:gd name="T20" fmla="*/ 11 w 23"/>
                <a:gd name="T21" fmla="*/ 29 h 46"/>
                <a:gd name="T22" fmla="*/ 8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8" y="3"/>
                  </a:moveTo>
                  <a:lnTo>
                    <a:pt x="8" y="3"/>
                  </a:lnTo>
                  <a:cubicBezTo>
                    <a:pt x="7" y="2"/>
                    <a:pt x="6" y="2"/>
                    <a:pt x="6" y="0"/>
                  </a:cubicBezTo>
                  <a:cubicBezTo>
                    <a:pt x="5" y="3"/>
                    <a:pt x="3" y="5"/>
                    <a:pt x="2" y="6"/>
                  </a:cubicBezTo>
                  <a:cubicBezTo>
                    <a:pt x="2" y="11"/>
                    <a:pt x="0" y="33"/>
                    <a:pt x="0" y="36"/>
                  </a:cubicBezTo>
                  <a:cubicBezTo>
                    <a:pt x="0" y="42"/>
                    <a:pt x="6" y="43"/>
                    <a:pt x="11" y="46"/>
                  </a:cubicBezTo>
                  <a:cubicBezTo>
                    <a:pt x="16" y="42"/>
                    <a:pt x="23" y="41"/>
                    <a:pt x="23" y="35"/>
                  </a:cubicBezTo>
                  <a:cubicBezTo>
                    <a:pt x="22" y="27"/>
                    <a:pt x="20" y="14"/>
                    <a:pt x="19" y="8"/>
                  </a:cubicBezTo>
                  <a:cubicBezTo>
                    <a:pt x="19" y="8"/>
                    <a:pt x="18" y="9"/>
                    <a:pt x="17" y="10"/>
                  </a:cubicBezTo>
                  <a:cubicBezTo>
                    <a:pt x="15" y="7"/>
                    <a:pt x="14" y="7"/>
                    <a:pt x="13" y="6"/>
                  </a:cubicBezTo>
                  <a:cubicBezTo>
                    <a:pt x="12" y="9"/>
                    <a:pt x="12" y="21"/>
                    <a:pt x="11" y="29"/>
                  </a:cubicBezTo>
                  <a:cubicBezTo>
                    <a:pt x="9" y="21"/>
                    <a:pt x="9" y="11"/>
                    <a:pt x="8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39" name="Freeform 1566">
              <a:extLst>
                <a:ext uri="{FF2B5EF4-FFF2-40B4-BE49-F238E27FC236}">
                  <a16:creationId xmlns="" xmlns:a16="http://schemas.microsoft.com/office/drawing/2014/main" id="{6E89E60E-29A5-4703-82C0-D0C40A9F7C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7" y="313"/>
              <a:ext cx="1" cy="6"/>
            </a:xfrm>
            <a:custGeom>
              <a:avLst/>
              <a:gdLst>
                <a:gd name="T0" fmla="*/ 1 w 4"/>
                <a:gd name="T1" fmla="*/ 0 h 12"/>
                <a:gd name="T2" fmla="*/ 1 w 4"/>
                <a:gd name="T3" fmla="*/ 0 h 12"/>
                <a:gd name="T4" fmla="*/ 0 w 4"/>
                <a:gd name="T5" fmla="*/ 1 h 12"/>
                <a:gd name="T6" fmla="*/ 4 w 4"/>
                <a:gd name="T7" fmla="*/ 12 h 12"/>
                <a:gd name="T8" fmla="*/ 1 w 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4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40" name="Freeform 1567">
              <a:extLst>
                <a:ext uri="{FF2B5EF4-FFF2-40B4-BE49-F238E27FC236}">
                  <a16:creationId xmlns="" xmlns:a16="http://schemas.microsoft.com/office/drawing/2014/main" id="{D4B5729C-6742-4959-956A-CA9C81902D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4" y="312"/>
              <a:ext cx="13" cy="19"/>
            </a:xfrm>
            <a:custGeom>
              <a:avLst/>
              <a:gdLst>
                <a:gd name="T0" fmla="*/ 8 w 29"/>
                <a:gd name="T1" fmla="*/ 0 h 42"/>
                <a:gd name="T2" fmla="*/ 8 w 29"/>
                <a:gd name="T3" fmla="*/ 0 h 42"/>
                <a:gd name="T4" fmla="*/ 13 w 29"/>
                <a:gd name="T5" fmla="*/ 24 h 42"/>
                <a:gd name="T6" fmla="*/ 4 w 29"/>
                <a:gd name="T7" fmla="*/ 4 h 42"/>
                <a:gd name="T8" fmla="*/ 0 w 29"/>
                <a:gd name="T9" fmla="*/ 7 h 42"/>
                <a:gd name="T10" fmla="*/ 5 w 29"/>
                <a:gd name="T11" fmla="*/ 35 h 42"/>
                <a:gd name="T12" fmla="*/ 19 w 29"/>
                <a:gd name="T13" fmla="*/ 42 h 42"/>
                <a:gd name="T14" fmla="*/ 25 w 29"/>
                <a:gd name="T15" fmla="*/ 25 h 42"/>
                <a:gd name="T16" fmla="*/ 15 w 29"/>
                <a:gd name="T17" fmla="*/ 3 h 42"/>
                <a:gd name="T18" fmla="*/ 8 w 29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42">
                  <a:moveTo>
                    <a:pt x="8" y="0"/>
                  </a:moveTo>
                  <a:lnTo>
                    <a:pt x="8" y="0"/>
                  </a:lnTo>
                  <a:cubicBezTo>
                    <a:pt x="10" y="7"/>
                    <a:pt x="13" y="19"/>
                    <a:pt x="13" y="24"/>
                  </a:cubicBezTo>
                  <a:cubicBezTo>
                    <a:pt x="10" y="18"/>
                    <a:pt x="6" y="9"/>
                    <a:pt x="4" y="4"/>
                  </a:cubicBezTo>
                  <a:lnTo>
                    <a:pt x="0" y="7"/>
                  </a:lnTo>
                  <a:cubicBezTo>
                    <a:pt x="1" y="14"/>
                    <a:pt x="4" y="31"/>
                    <a:pt x="5" y="35"/>
                  </a:cubicBezTo>
                  <a:cubicBezTo>
                    <a:pt x="7" y="41"/>
                    <a:pt x="14" y="40"/>
                    <a:pt x="19" y="42"/>
                  </a:cubicBezTo>
                  <a:cubicBezTo>
                    <a:pt x="22" y="37"/>
                    <a:pt x="29" y="34"/>
                    <a:pt x="25" y="25"/>
                  </a:cubicBezTo>
                  <a:cubicBezTo>
                    <a:pt x="23" y="20"/>
                    <a:pt x="16" y="6"/>
                    <a:pt x="15" y="3"/>
                  </a:cubicBezTo>
                  <a:cubicBezTo>
                    <a:pt x="13" y="2"/>
                    <a:pt x="11" y="3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41" name="Freeform 1568">
              <a:extLst>
                <a:ext uri="{FF2B5EF4-FFF2-40B4-BE49-F238E27FC236}">
                  <a16:creationId xmlns="" xmlns:a16="http://schemas.microsoft.com/office/drawing/2014/main" id="{66C8F1F6-61D0-4C34-A664-4F1BC38E89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" y="311"/>
              <a:ext cx="2" cy="9"/>
            </a:xfrm>
            <a:custGeom>
              <a:avLst/>
              <a:gdLst>
                <a:gd name="T0" fmla="*/ 5 w 5"/>
                <a:gd name="T1" fmla="*/ 3 h 20"/>
                <a:gd name="T2" fmla="*/ 5 w 5"/>
                <a:gd name="T3" fmla="*/ 3 h 20"/>
                <a:gd name="T4" fmla="*/ 5 w 5"/>
                <a:gd name="T5" fmla="*/ 0 h 20"/>
                <a:gd name="T6" fmla="*/ 0 w 5"/>
                <a:gd name="T7" fmla="*/ 2 h 20"/>
                <a:gd name="T8" fmla="*/ 0 w 5"/>
                <a:gd name="T9" fmla="*/ 20 h 20"/>
                <a:gd name="T10" fmla="*/ 5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3"/>
                  </a:moveTo>
                  <a:lnTo>
                    <a:pt x="5" y="3"/>
                  </a:lnTo>
                  <a:cubicBezTo>
                    <a:pt x="5" y="2"/>
                    <a:pt x="4" y="1"/>
                    <a:pt x="5" y="0"/>
                  </a:cubicBezTo>
                  <a:cubicBezTo>
                    <a:pt x="4" y="1"/>
                    <a:pt x="2" y="2"/>
                    <a:pt x="0" y="2"/>
                  </a:cubicBezTo>
                  <a:lnTo>
                    <a:pt x="0" y="2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42" name="Freeform 1569">
              <a:extLst>
                <a:ext uri="{FF2B5EF4-FFF2-40B4-BE49-F238E27FC236}">
                  <a16:creationId xmlns="" xmlns:a16="http://schemas.microsoft.com/office/drawing/2014/main" id="{4B670076-E686-4CBB-85CD-289FC8104D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2" y="309"/>
              <a:ext cx="14" cy="18"/>
            </a:xfrm>
            <a:custGeom>
              <a:avLst/>
              <a:gdLst>
                <a:gd name="T0" fmla="*/ 13 w 32"/>
                <a:gd name="T1" fmla="*/ 0 h 39"/>
                <a:gd name="T2" fmla="*/ 13 w 32"/>
                <a:gd name="T3" fmla="*/ 0 h 39"/>
                <a:gd name="T4" fmla="*/ 9 w 32"/>
                <a:gd name="T5" fmla="*/ 5 h 39"/>
                <a:gd name="T6" fmla="*/ 18 w 32"/>
                <a:gd name="T7" fmla="*/ 25 h 39"/>
                <a:gd name="T8" fmla="*/ 6 w 32"/>
                <a:gd name="T9" fmla="*/ 8 h 39"/>
                <a:gd name="T10" fmla="*/ 0 w 32"/>
                <a:gd name="T11" fmla="*/ 9 h 39"/>
                <a:gd name="T12" fmla="*/ 11 w 32"/>
                <a:gd name="T13" fmla="*/ 34 h 39"/>
                <a:gd name="T14" fmla="*/ 26 w 32"/>
                <a:gd name="T15" fmla="*/ 39 h 39"/>
                <a:gd name="T16" fmla="*/ 29 w 32"/>
                <a:gd name="T17" fmla="*/ 25 h 39"/>
                <a:gd name="T18" fmla="*/ 13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3" y="0"/>
                  </a:moveTo>
                  <a:lnTo>
                    <a:pt x="13" y="0"/>
                  </a:lnTo>
                  <a:cubicBezTo>
                    <a:pt x="12" y="2"/>
                    <a:pt x="10" y="3"/>
                    <a:pt x="9" y="5"/>
                  </a:cubicBezTo>
                  <a:cubicBezTo>
                    <a:pt x="12" y="11"/>
                    <a:pt x="16" y="20"/>
                    <a:pt x="18" y="25"/>
                  </a:cubicBezTo>
                  <a:cubicBezTo>
                    <a:pt x="15" y="23"/>
                    <a:pt x="8" y="11"/>
                    <a:pt x="6" y="8"/>
                  </a:cubicBezTo>
                  <a:cubicBezTo>
                    <a:pt x="4" y="8"/>
                    <a:pt x="2" y="9"/>
                    <a:pt x="0" y="9"/>
                  </a:cubicBezTo>
                  <a:cubicBezTo>
                    <a:pt x="2" y="15"/>
                    <a:pt x="6" y="24"/>
                    <a:pt x="11" y="34"/>
                  </a:cubicBezTo>
                  <a:cubicBezTo>
                    <a:pt x="14" y="39"/>
                    <a:pt x="21" y="38"/>
                    <a:pt x="26" y="39"/>
                  </a:cubicBezTo>
                  <a:cubicBezTo>
                    <a:pt x="28" y="33"/>
                    <a:pt x="32" y="30"/>
                    <a:pt x="29" y="25"/>
                  </a:cubicBezTo>
                  <a:cubicBezTo>
                    <a:pt x="26" y="18"/>
                    <a:pt x="17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43" name="Freeform 1570">
              <a:extLst>
                <a:ext uri="{FF2B5EF4-FFF2-40B4-BE49-F238E27FC236}">
                  <a16:creationId xmlns="" xmlns:a16="http://schemas.microsoft.com/office/drawing/2014/main" id="{06424E56-0799-442D-A130-D25FC79A14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7" y="305"/>
              <a:ext cx="18" cy="15"/>
            </a:xfrm>
            <a:custGeom>
              <a:avLst/>
              <a:gdLst>
                <a:gd name="T0" fmla="*/ 14 w 40"/>
                <a:gd name="T1" fmla="*/ 0 h 33"/>
                <a:gd name="T2" fmla="*/ 14 w 40"/>
                <a:gd name="T3" fmla="*/ 0 h 33"/>
                <a:gd name="T4" fmla="*/ 10 w 40"/>
                <a:gd name="T5" fmla="*/ 2 h 33"/>
                <a:gd name="T6" fmla="*/ 24 w 40"/>
                <a:gd name="T7" fmla="*/ 19 h 33"/>
                <a:gd name="T8" fmla="*/ 5 w 40"/>
                <a:gd name="T9" fmla="*/ 3 h 33"/>
                <a:gd name="T10" fmla="*/ 0 w 40"/>
                <a:gd name="T11" fmla="*/ 1 h 33"/>
                <a:gd name="T12" fmla="*/ 1 w 40"/>
                <a:gd name="T13" fmla="*/ 6 h 33"/>
                <a:gd name="T14" fmla="*/ 18 w 40"/>
                <a:gd name="T15" fmla="*/ 28 h 33"/>
                <a:gd name="T16" fmla="*/ 35 w 40"/>
                <a:gd name="T17" fmla="*/ 33 h 33"/>
                <a:gd name="T18" fmla="*/ 35 w 40"/>
                <a:gd name="T19" fmla="*/ 15 h 33"/>
                <a:gd name="T20" fmla="*/ 14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14" y="0"/>
                  </a:moveTo>
                  <a:lnTo>
                    <a:pt x="14" y="0"/>
                  </a:lnTo>
                  <a:cubicBezTo>
                    <a:pt x="12" y="1"/>
                    <a:pt x="11" y="1"/>
                    <a:pt x="10" y="2"/>
                  </a:cubicBezTo>
                  <a:cubicBezTo>
                    <a:pt x="15" y="6"/>
                    <a:pt x="19" y="13"/>
                    <a:pt x="24" y="19"/>
                  </a:cubicBezTo>
                  <a:cubicBezTo>
                    <a:pt x="19" y="15"/>
                    <a:pt x="6" y="4"/>
                    <a:pt x="5" y="3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4" y="11"/>
                    <a:pt x="14" y="24"/>
                    <a:pt x="18" y="28"/>
                  </a:cubicBezTo>
                  <a:cubicBezTo>
                    <a:pt x="22" y="32"/>
                    <a:pt x="28" y="32"/>
                    <a:pt x="35" y="33"/>
                  </a:cubicBezTo>
                  <a:cubicBezTo>
                    <a:pt x="37" y="26"/>
                    <a:pt x="40" y="20"/>
                    <a:pt x="35" y="15"/>
                  </a:cubicBezTo>
                  <a:cubicBezTo>
                    <a:pt x="32" y="11"/>
                    <a:pt x="16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44" name="Freeform 1571">
              <a:extLst>
                <a:ext uri="{FF2B5EF4-FFF2-40B4-BE49-F238E27FC236}">
                  <a16:creationId xmlns="" xmlns:a16="http://schemas.microsoft.com/office/drawing/2014/main" id="{47CFEB58-1D34-49EC-8055-37AE092887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5" y="299"/>
              <a:ext cx="18" cy="13"/>
            </a:xfrm>
            <a:custGeom>
              <a:avLst/>
              <a:gdLst>
                <a:gd name="T0" fmla="*/ 31 w 40"/>
                <a:gd name="T1" fmla="*/ 6 h 27"/>
                <a:gd name="T2" fmla="*/ 31 w 40"/>
                <a:gd name="T3" fmla="*/ 6 h 27"/>
                <a:gd name="T4" fmla="*/ 4 w 40"/>
                <a:gd name="T5" fmla="*/ 0 h 27"/>
                <a:gd name="T6" fmla="*/ 5 w 40"/>
                <a:gd name="T7" fmla="*/ 5 h 27"/>
                <a:gd name="T8" fmla="*/ 25 w 40"/>
                <a:gd name="T9" fmla="*/ 14 h 27"/>
                <a:gd name="T10" fmla="*/ 5 w 40"/>
                <a:gd name="T11" fmla="*/ 10 h 27"/>
                <a:gd name="T12" fmla="*/ 0 w 40"/>
                <a:gd name="T13" fmla="*/ 12 h 27"/>
                <a:gd name="T14" fmla="*/ 21 w 40"/>
                <a:gd name="T15" fmla="*/ 23 h 27"/>
                <a:gd name="T16" fmla="*/ 40 w 40"/>
                <a:gd name="T17" fmla="*/ 21 h 27"/>
                <a:gd name="T18" fmla="*/ 31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31" y="6"/>
                  </a:moveTo>
                  <a:lnTo>
                    <a:pt x="31" y="6"/>
                  </a:lnTo>
                  <a:cubicBezTo>
                    <a:pt x="28" y="5"/>
                    <a:pt x="4" y="0"/>
                    <a:pt x="4" y="0"/>
                  </a:cubicBezTo>
                  <a:cubicBezTo>
                    <a:pt x="4" y="2"/>
                    <a:pt x="4" y="3"/>
                    <a:pt x="5" y="5"/>
                  </a:cubicBezTo>
                  <a:cubicBezTo>
                    <a:pt x="12" y="8"/>
                    <a:pt x="19" y="12"/>
                    <a:pt x="25" y="14"/>
                  </a:cubicBezTo>
                  <a:cubicBezTo>
                    <a:pt x="17" y="14"/>
                    <a:pt x="6" y="10"/>
                    <a:pt x="5" y="10"/>
                  </a:cubicBezTo>
                  <a:cubicBezTo>
                    <a:pt x="3" y="10"/>
                    <a:pt x="0" y="12"/>
                    <a:pt x="0" y="12"/>
                  </a:cubicBezTo>
                  <a:cubicBezTo>
                    <a:pt x="5" y="14"/>
                    <a:pt x="13" y="20"/>
                    <a:pt x="21" y="23"/>
                  </a:cubicBezTo>
                  <a:cubicBezTo>
                    <a:pt x="28" y="27"/>
                    <a:pt x="37" y="23"/>
                    <a:pt x="40" y="21"/>
                  </a:cubicBezTo>
                  <a:cubicBezTo>
                    <a:pt x="40" y="15"/>
                    <a:pt x="38" y="8"/>
                    <a:pt x="3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45" name="Freeform 1572">
              <a:extLst>
                <a:ext uri="{FF2B5EF4-FFF2-40B4-BE49-F238E27FC236}">
                  <a16:creationId xmlns="" xmlns:a16="http://schemas.microsoft.com/office/drawing/2014/main" id="{0EF2472A-8FD3-487E-B6DA-3903FFE49A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9" y="298"/>
              <a:ext cx="10" cy="1"/>
            </a:xfrm>
            <a:custGeom>
              <a:avLst/>
              <a:gdLst>
                <a:gd name="T0" fmla="*/ 23 w 23"/>
                <a:gd name="T1" fmla="*/ 2 h 3"/>
                <a:gd name="T2" fmla="*/ 23 w 23"/>
                <a:gd name="T3" fmla="*/ 2 h 3"/>
                <a:gd name="T4" fmla="*/ 0 w 23"/>
                <a:gd name="T5" fmla="*/ 0 h 3"/>
                <a:gd name="T6" fmla="*/ 0 w 23"/>
                <a:gd name="T7" fmla="*/ 2 h 3"/>
                <a:gd name="T8" fmla="*/ 23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23" y="2"/>
                  </a:moveTo>
                  <a:lnTo>
                    <a:pt x="23" y="2"/>
                  </a:lnTo>
                  <a:cubicBezTo>
                    <a:pt x="12" y="0"/>
                    <a:pt x="4" y="0"/>
                    <a:pt x="0" y="0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7" y="3"/>
                    <a:pt x="12" y="2"/>
                    <a:pt x="2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46" name="Freeform 1573">
              <a:extLst>
                <a:ext uri="{FF2B5EF4-FFF2-40B4-BE49-F238E27FC236}">
                  <a16:creationId xmlns="" xmlns:a16="http://schemas.microsoft.com/office/drawing/2014/main" id="{E1A5F224-A10F-48EC-B93B-AD736F36FE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4" y="293"/>
              <a:ext cx="38" cy="12"/>
            </a:xfrm>
            <a:custGeom>
              <a:avLst/>
              <a:gdLst>
                <a:gd name="T0" fmla="*/ 84 w 84"/>
                <a:gd name="T1" fmla="*/ 12 h 27"/>
                <a:gd name="T2" fmla="*/ 84 w 84"/>
                <a:gd name="T3" fmla="*/ 12 h 27"/>
                <a:gd name="T4" fmla="*/ 49 w 84"/>
                <a:gd name="T5" fmla="*/ 0 h 27"/>
                <a:gd name="T6" fmla="*/ 5 w 84"/>
                <a:gd name="T7" fmla="*/ 2 h 27"/>
                <a:gd name="T8" fmla="*/ 10 w 84"/>
                <a:gd name="T9" fmla="*/ 9 h 27"/>
                <a:gd name="T10" fmla="*/ 50 w 84"/>
                <a:gd name="T11" fmla="*/ 13 h 27"/>
                <a:gd name="T12" fmla="*/ 9 w 84"/>
                <a:gd name="T13" fmla="*/ 14 h 27"/>
                <a:gd name="T14" fmla="*/ 0 w 84"/>
                <a:gd name="T15" fmla="*/ 20 h 27"/>
                <a:gd name="T16" fmla="*/ 50 w 84"/>
                <a:gd name="T17" fmla="*/ 26 h 27"/>
                <a:gd name="T18" fmla="*/ 84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84" y="12"/>
                  </a:moveTo>
                  <a:lnTo>
                    <a:pt x="84" y="12"/>
                  </a:lnTo>
                  <a:cubicBezTo>
                    <a:pt x="77" y="5"/>
                    <a:pt x="64" y="0"/>
                    <a:pt x="49" y="0"/>
                  </a:cubicBezTo>
                  <a:cubicBezTo>
                    <a:pt x="34" y="1"/>
                    <a:pt x="20" y="1"/>
                    <a:pt x="5" y="2"/>
                  </a:cubicBezTo>
                  <a:cubicBezTo>
                    <a:pt x="7" y="4"/>
                    <a:pt x="9" y="7"/>
                    <a:pt x="10" y="9"/>
                  </a:cubicBezTo>
                  <a:cubicBezTo>
                    <a:pt x="24" y="10"/>
                    <a:pt x="34" y="10"/>
                    <a:pt x="50" y="13"/>
                  </a:cubicBezTo>
                  <a:cubicBezTo>
                    <a:pt x="36" y="15"/>
                    <a:pt x="13" y="15"/>
                    <a:pt x="9" y="14"/>
                  </a:cubicBezTo>
                  <a:cubicBezTo>
                    <a:pt x="7" y="17"/>
                    <a:pt x="4" y="19"/>
                    <a:pt x="0" y="20"/>
                  </a:cubicBezTo>
                  <a:cubicBezTo>
                    <a:pt x="21" y="23"/>
                    <a:pt x="36" y="25"/>
                    <a:pt x="50" y="26"/>
                  </a:cubicBezTo>
                  <a:cubicBezTo>
                    <a:pt x="66" y="27"/>
                    <a:pt x="77" y="23"/>
                    <a:pt x="84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47" name="Freeform 1574">
              <a:extLst>
                <a:ext uri="{FF2B5EF4-FFF2-40B4-BE49-F238E27FC236}">
                  <a16:creationId xmlns="" xmlns:a16="http://schemas.microsoft.com/office/drawing/2014/main" id="{F79BD41A-CBE2-46A5-92AE-08B70391DD7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5" y="292"/>
              <a:ext cx="22" cy="10"/>
            </a:xfrm>
            <a:custGeom>
              <a:avLst/>
              <a:gdLst>
                <a:gd name="T0" fmla="*/ 38 w 51"/>
                <a:gd name="T1" fmla="*/ 2 h 22"/>
                <a:gd name="T2" fmla="*/ 38 w 51"/>
                <a:gd name="T3" fmla="*/ 2 h 22"/>
                <a:gd name="T4" fmla="*/ 9 w 51"/>
                <a:gd name="T5" fmla="*/ 1 h 22"/>
                <a:gd name="T6" fmla="*/ 5 w 51"/>
                <a:gd name="T7" fmla="*/ 5 h 22"/>
                <a:gd name="T8" fmla="*/ 28 w 51"/>
                <a:gd name="T9" fmla="*/ 10 h 22"/>
                <a:gd name="T10" fmla="*/ 0 w 51"/>
                <a:gd name="T11" fmla="*/ 9 h 22"/>
                <a:gd name="T12" fmla="*/ 4 w 51"/>
                <a:gd name="T13" fmla="*/ 15 h 22"/>
                <a:gd name="T14" fmla="*/ 33 w 51"/>
                <a:gd name="T15" fmla="*/ 20 h 22"/>
                <a:gd name="T16" fmla="*/ 51 w 51"/>
                <a:gd name="T17" fmla="*/ 13 h 22"/>
                <a:gd name="T18" fmla="*/ 38 w 51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22">
                  <a:moveTo>
                    <a:pt x="38" y="2"/>
                  </a:moveTo>
                  <a:lnTo>
                    <a:pt x="38" y="2"/>
                  </a:lnTo>
                  <a:cubicBezTo>
                    <a:pt x="31" y="1"/>
                    <a:pt x="15" y="0"/>
                    <a:pt x="9" y="1"/>
                  </a:cubicBezTo>
                  <a:cubicBezTo>
                    <a:pt x="8" y="2"/>
                    <a:pt x="6" y="4"/>
                    <a:pt x="5" y="5"/>
                  </a:cubicBezTo>
                  <a:cubicBezTo>
                    <a:pt x="10" y="7"/>
                    <a:pt x="21" y="8"/>
                    <a:pt x="28" y="10"/>
                  </a:cubicBezTo>
                  <a:cubicBezTo>
                    <a:pt x="21" y="11"/>
                    <a:pt x="7" y="9"/>
                    <a:pt x="0" y="9"/>
                  </a:cubicBezTo>
                  <a:cubicBezTo>
                    <a:pt x="2" y="11"/>
                    <a:pt x="3" y="13"/>
                    <a:pt x="4" y="15"/>
                  </a:cubicBezTo>
                  <a:cubicBezTo>
                    <a:pt x="10" y="17"/>
                    <a:pt x="33" y="20"/>
                    <a:pt x="33" y="20"/>
                  </a:cubicBezTo>
                  <a:cubicBezTo>
                    <a:pt x="44" y="22"/>
                    <a:pt x="48" y="18"/>
                    <a:pt x="51" y="13"/>
                  </a:cubicBezTo>
                  <a:cubicBezTo>
                    <a:pt x="49" y="7"/>
                    <a:pt x="44" y="2"/>
                    <a:pt x="3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48" name="Freeform 1575">
              <a:extLst>
                <a:ext uri="{FF2B5EF4-FFF2-40B4-BE49-F238E27FC236}">
                  <a16:creationId xmlns="" xmlns:a16="http://schemas.microsoft.com/office/drawing/2014/main" id="{D5E298B9-F933-4EB3-8561-5643AE908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" y="287"/>
              <a:ext cx="66" cy="89"/>
            </a:xfrm>
            <a:custGeom>
              <a:avLst/>
              <a:gdLst>
                <a:gd name="T0" fmla="*/ 73 w 146"/>
                <a:gd name="T1" fmla="*/ 0 h 196"/>
                <a:gd name="T2" fmla="*/ 73 w 146"/>
                <a:gd name="T3" fmla="*/ 0 h 196"/>
                <a:gd name="T4" fmla="*/ 0 w 146"/>
                <a:gd name="T5" fmla="*/ 0 h 196"/>
                <a:gd name="T6" fmla="*/ 0 w 146"/>
                <a:gd name="T7" fmla="*/ 148 h 196"/>
                <a:gd name="T8" fmla="*/ 24 w 146"/>
                <a:gd name="T9" fmla="*/ 175 h 196"/>
                <a:gd name="T10" fmla="*/ 48 w 146"/>
                <a:gd name="T11" fmla="*/ 175 h 196"/>
                <a:gd name="T12" fmla="*/ 73 w 146"/>
                <a:gd name="T13" fmla="*/ 196 h 196"/>
                <a:gd name="T14" fmla="*/ 98 w 146"/>
                <a:gd name="T15" fmla="*/ 175 h 196"/>
                <a:gd name="T16" fmla="*/ 122 w 146"/>
                <a:gd name="T17" fmla="*/ 175 h 196"/>
                <a:gd name="T18" fmla="*/ 146 w 146"/>
                <a:gd name="T19" fmla="*/ 148 h 196"/>
                <a:gd name="T20" fmla="*/ 146 w 146"/>
                <a:gd name="T21" fmla="*/ 0 h 196"/>
                <a:gd name="T22" fmla="*/ 73 w 146"/>
                <a:gd name="T2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6" h="196">
                  <a:moveTo>
                    <a:pt x="73" y="0"/>
                  </a:moveTo>
                  <a:lnTo>
                    <a:pt x="73" y="0"/>
                  </a:lnTo>
                  <a:lnTo>
                    <a:pt x="0" y="0"/>
                  </a:lnTo>
                  <a:lnTo>
                    <a:pt x="0" y="148"/>
                  </a:lnTo>
                  <a:cubicBezTo>
                    <a:pt x="0" y="166"/>
                    <a:pt x="8" y="175"/>
                    <a:pt x="24" y="175"/>
                  </a:cubicBezTo>
                  <a:lnTo>
                    <a:pt x="48" y="175"/>
                  </a:lnTo>
                  <a:cubicBezTo>
                    <a:pt x="61" y="175"/>
                    <a:pt x="69" y="184"/>
                    <a:pt x="73" y="196"/>
                  </a:cubicBezTo>
                  <a:cubicBezTo>
                    <a:pt x="76" y="184"/>
                    <a:pt x="85" y="175"/>
                    <a:pt x="98" y="175"/>
                  </a:cubicBezTo>
                  <a:lnTo>
                    <a:pt x="122" y="175"/>
                  </a:lnTo>
                  <a:cubicBezTo>
                    <a:pt x="138" y="175"/>
                    <a:pt x="146" y="166"/>
                    <a:pt x="146" y="148"/>
                  </a:cubicBezTo>
                  <a:lnTo>
                    <a:pt x="146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793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49" name="Freeform 1576">
              <a:extLst>
                <a:ext uri="{FF2B5EF4-FFF2-40B4-BE49-F238E27FC236}">
                  <a16:creationId xmlns="" xmlns:a16="http://schemas.microsoft.com/office/drawing/2014/main" id="{8877CF3D-0E41-4BB2-A7D9-F9AD9E8963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0" y="286"/>
              <a:ext cx="7" cy="2"/>
            </a:xfrm>
            <a:custGeom>
              <a:avLst/>
              <a:gdLst>
                <a:gd name="T0" fmla="*/ 15 w 15"/>
                <a:gd name="T1" fmla="*/ 0 h 3"/>
                <a:gd name="T2" fmla="*/ 15 w 15"/>
                <a:gd name="T3" fmla="*/ 0 h 3"/>
                <a:gd name="T4" fmla="*/ 0 w 15"/>
                <a:gd name="T5" fmla="*/ 1 h 3"/>
                <a:gd name="T6" fmla="*/ 2 w 15"/>
                <a:gd name="T7" fmla="*/ 3 h 3"/>
                <a:gd name="T8" fmla="*/ 15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15" y="0"/>
                  </a:moveTo>
                  <a:lnTo>
                    <a:pt x="15" y="0"/>
                  </a:lnTo>
                  <a:cubicBezTo>
                    <a:pt x="10" y="0"/>
                    <a:pt x="5" y="1"/>
                    <a:pt x="0" y="1"/>
                  </a:cubicBezTo>
                  <a:cubicBezTo>
                    <a:pt x="0" y="1"/>
                    <a:pt x="1" y="2"/>
                    <a:pt x="2" y="3"/>
                  </a:cubicBezTo>
                  <a:cubicBezTo>
                    <a:pt x="7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50" name="Freeform 1577">
              <a:extLst>
                <a:ext uri="{FF2B5EF4-FFF2-40B4-BE49-F238E27FC236}">
                  <a16:creationId xmlns="" xmlns:a16="http://schemas.microsoft.com/office/drawing/2014/main" id="{9D3A7801-AB02-48FF-9281-D63545B252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1" y="286"/>
              <a:ext cx="9" cy="2"/>
            </a:xfrm>
            <a:custGeom>
              <a:avLst/>
              <a:gdLst>
                <a:gd name="T0" fmla="*/ 21 w 21"/>
                <a:gd name="T1" fmla="*/ 0 h 4"/>
                <a:gd name="T2" fmla="*/ 21 w 21"/>
                <a:gd name="T3" fmla="*/ 0 h 4"/>
                <a:gd name="T4" fmla="*/ 2 w 21"/>
                <a:gd name="T5" fmla="*/ 2 h 4"/>
                <a:gd name="T6" fmla="*/ 0 w 21"/>
                <a:gd name="T7" fmla="*/ 4 h 4"/>
                <a:gd name="T8" fmla="*/ 21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1" y="0"/>
                  </a:moveTo>
                  <a:lnTo>
                    <a:pt x="21" y="0"/>
                  </a:lnTo>
                  <a:cubicBezTo>
                    <a:pt x="17" y="0"/>
                    <a:pt x="2" y="2"/>
                    <a:pt x="2" y="2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0" y="4"/>
                    <a:pt x="18" y="1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51" name="Freeform 1578">
              <a:extLst>
                <a:ext uri="{FF2B5EF4-FFF2-40B4-BE49-F238E27FC236}">
                  <a16:creationId xmlns="" xmlns:a16="http://schemas.microsoft.com/office/drawing/2014/main" id="{C5264769-0667-4D10-B567-03683877DB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" y="284"/>
              <a:ext cx="12" cy="11"/>
            </a:xfrm>
            <a:custGeom>
              <a:avLst/>
              <a:gdLst>
                <a:gd name="T0" fmla="*/ 20 w 27"/>
                <a:gd name="T1" fmla="*/ 0 h 24"/>
                <a:gd name="T2" fmla="*/ 20 w 27"/>
                <a:gd name="T3" fmla="*/ 0 h 24"/>
                <a:gd name="T4" fmla="*/ 0 w 27"/>
                <a:gd name="T5" fmla="*/ 3 h 24"/>
                <a:gd name="T6" fmla="*/ 0 w 27"/>
                <a:gd name="T7" fmla="*/ 22 h 24"/>
                <a:gd name="T8" fmla="*/ 20 w 27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4">
                  <a:moveTo>
                    <a:pt x="20" y="0"/>
                  </a:moveTo>
                  <a:lnTo>
                    <a:pt x="20" y="0"/>
                  </a:lnTo>
                  <a:cubicBezTo>
                    <a:pt x="14" y="5"/>
                    <a:pt x="8" y="5"/>
                    <a:pt x="0" y="3"/>
                  </a:cubicBezTo>
                  <a:lnTo>
                    <a:pt x="0" y="22"/>
                  </a:lnTo>
                  <a:cubicBezTo>
                    <a:pt x="14" y="24"/>
                    <a:pt x="27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52" name="Freeform 1579">
              <a:extLst>
                <a:ext uri="{FF2B5EF4-FFF2-40B4-BE49-F238E27FC236}">
                  <a16:creationId xmlns="" xmlns:a16="http://schemas.microsoft.com/office/drawing/2014/main" id="{F5E438CD-0409-43E5-8DD5-E65781B99E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" y="280"/>
              <a:ext cx="1" cy="5"/>
            </a:xfrm>
            <a:custGeom>
              <a:avLst/>
              <a:gdLst>
                <a:gd name="T0" fmla="*/ 0 w 4"/>
                <a:gd name="T1" fmla="*/ 0 h 11"/>
                <a:gd name="T2" fmla="*/ 0 w 4"/>
                <a:gd name="T3" fmla="*/ 0 h 11"/>
                <a:gd name="T4" fmla="*/ 0 w 4"/>
                <a:gd name="T5" fmla="*/ 11 h 11"/>
                <a:gd name="T6" fmla="*/ 4 w 4"/>
                <a:gd name="T7" fmla="*/ 11 h 11"/>
                <a:gd name="T8" fmla="*/ 0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0" y="0"/>
                  </a:moveTo>
                  <a:lnTo>
                    <a:pt x="0" y="0"/>
                  </a:lnTo>
                  <a:cubicBezTo>
                    <a:pt x="0" y="3"/>
                    <a:pt x="0" y="7"/>
                    <a:pt x="0" y="11"/>
                  </a:cubicBezTo>
                  <a:lnTo>
                    <a:pt x="4" y="11"/>
                  </a:lnTo>
                  <a:cubicBezTo>
                    <a:pt x="3" y="8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53" name="Freeform 1580">
              <a:extLst>
                <a:ext uri="{FF2B5EF4-FFF2-40B4-BE49-F238E27FC236}">
                  <a16:creationId xmlns="" xmlns:a16="http://schemas.microsoft.com/office/drawing/2014/main" id="{0AD533BE-EBE6-4067-9A9D-A913A834BC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7" y="280"/>
              <a:ext cx="23" cy="11"/>
            </a:xfrm>
            <a:custGeom>
              <a:avLst/>
              <a:gdLst>
                <a:gd name="T0" fmla="*/ 52 w 52"/>
                <a:gd name="T1" fmla="*/ 11 h 24"/>
                <a:gd name="T2" fmla="*/ 52 w 52"/>
                <a:gd name="T3" fmla="*/ 11 h 24"/>
                <a:gd name="T4" fmla="*/ 28 w 52"/>
                <a:gd name="T5" fmla="*/ 2 h 24"/>
                <a:gd name="T6" fmla="*/ 0 w 52"/>
                <a:gd name="T7" fmla="*/ 8 h 24"/>
                <a:gd name="T8" fmla="*/ 6 w 52"/>
                <a:gd name="T9" fmla="*/ 13 h 24"/>
                <a:gd name="T10" fmla="*/ 31 w 52"/>
                <a:gd name="T11" fmla="*/ 13 h 24"/>
                <a:gd name="T12" fmla="*/ 9 w 52"/>
                <a:gd name="T13" fmla="*/ 17 h 24"/>
                <a:gd name="T14" fmla="*/ 6 w 52"/>
                <a:gd name="T15" fmla="*/ 23 h 24"/>
                <a:gd name="T16" fmla="*/ 35 w 52"/>
                <a:gd name="T17" fmla="*/ 23 h 24"/>
                <a:gd name="T18" fmla="*/ 52 w 52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4">
                  <a:moveTo>
                    <a:pt x="52" y="11"/>
                  </a:moveTo>
                  <a:lnTo>
                    <a:pt x="52" y="11"/>
                  </a:lnTo>
                  <a:cubicBezTo>
                    <a:pt x="48" y="2"/>
                    <a:pt x="39" y="0"/>
                    <a:pt x="28" y="2"/>
                  </a:cubicBezTo>
                  <a:cubicBezTo>
                    <a:pt x="18" y="5"/>
                    <a:pt x="10" y="6"/>
                    <a:pt x="0" y="8"/>
                  </a:cubicBezTo>
                  <a:cubicBezTo>
                    <a:pt x="2" y="9"/>
                    <a:pt x="3" y="10"/>
                    <a:pt x="6" y="13"/>
                  </a:cubicBezTo>
                  <a:cubicBezTo>
                    <a:pt x="12" y="13"/>
                    <a:pt x="22" y="11"/>
                    <a:pt x="31" y="13"/>
                  </a:cubicBezTo>
                  <a:cubicBezTo>
                    <a:pt x="25" y="15"/>
                    <a:pt x="15" y="17"/>
                    <a:pt x="9" y="17"/>
                  </a:cubicBezTo>
                  <a:cubicBezTo>
                    <a:pt x="8" y="19"/>
                    <a:pt x="6" y="23"/>
                    <a:pt x="6" y="23"/>
                  </a:cubicBezTo>
                  <a:cubicBezTo>
                    <a:pt x="12" y="23"/>
                    <a:pt x="27" y="24"/>
                    <a:pt x="35" y="23"/>
                  </a:cubicBezTo>
                  <a:cubicBezTo>
                    <a:pt x="44" y="22"/>
                    <a:pt x="50" y="16"/>
                    <a:pt x="52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54" name="Freeform 1581">
              <a:extLst>
                <a:ext uri="{FF2B5EF4-FFF2-40B4-BE49-F238E27FC236}">
                  <a16:creationId xmlns="" xmlns:a16="http://schemas.microsoft.com/office/drawing/2014/main" id="{19663DAA-21D3-4AA0-A32A-75ED072FF2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" y="278"/>
              <a:ext cx="3" cy="7"/>
            </a:xfrm>
            <a:custGeom>
              <a:avLst/>
              <a:gdLst>
                <a:gd name="T0" fmla="*/ 0 w 6"/>
                <a:gd name="T1" fmla="*/ 0 h 16"/>
                <a:gd name="T2" fmla="*/ 0 w 6"/>
                <a:gd name="T3" fmla="*/ 0 h 16"/>
                <a:gd name="T4" fmla="*/ 1 w 6"/>
                <a:gd name="T5" fmla="*/ 16 h 16"/>
                <a:gd name="T6" fmla="*/ 6 w 6"/>
                <a:gd name="T7" fmla="*/ 16 h 16"/>
                <a:gd name="T8" fmla="*/ 0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0" y="0"/>
                  </a:moveTo>
                  <a:lnTo>
                    <a:pt x="0" y="0"/>
                  </a:lnTo>
                  <a:cubicBezTo>
                    <a:pt x="0" y="6"/>
                    <a:pt x="1" y="12"/>
                    <a:pt x="1" y="16"/>
                  </a:cubicBezTo>
                  <a:lnTo>
                    <a:pt x="6" y="16"/>
                  </a:lnTo>
                  <a:cubicBezTo>
                    <a:pt x="4" y="11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55" name="Freeform 1582">
              <a:extLst>
                <a:ext uri="{FF2B5EF4-FFF2-40B4-BE49-F238E27FC236}">
                  <a16:creationId xmlns="" xmlns:a16="http://schemas.microsoft.com/office/drawing/2014/main" id="{32567F57-0789-4443-88F1-DB2985BF21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0" y="276"/>
              <a:ext cx="5" cy="9"/>
            </a:xfrm>
            <a:custGeom>
              <a:avLst/>
              <a:gdLst>
                <a:gd name="T0" fmla="*/ 0 w 11"/>
                <a:gd name="T1" fmla="*/ 0 h 20"/>
                <a:gd name="T2" fmla="*/ 0 w 11"/>
                <a:gd name="T3" fmla="*/ 0 h 20"/>
                <a:gd name="T4" fmla="*/ 5 w 11"/>
                <a:gd name="T5" fmla="*/ 20 h 20"/>
                <a:gd name="T6" fmla="*/ 11 w 11"/>
                <a:gd name="T7" fmla="*/ 20 h 20"/>
                <a:gd name="T8" fmla="*/ 0 w 11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0">
                  <a:moveTo>
                    <a:pt x="0" y="0"/>
                  </a:moveTo>
                  <a:lnTo>
                    <a:pt x="0" y="0"/>
                  </a:lnTo>
                  <a:cubicBezTo>
                    <a:pt x="1" y="7"/>
                    <a:pt x="4" y="16"/>
                    <a:pt x="5" y="20"/>
                  </a:cubicBezTo>
                  <a:lnTo>
                    <a:pt x="11" y="20"/>
                  </a:lnTo>
                  <a:cubicBezTo>
                    <a:pt x="9" y="16"/>
                    <a:pt x="1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56" name="Freeform 1583">
              <a:extLst>
                <a:ext uri="{FF2B5EF4-FFF2-40B4-BE49-F238E27FC236}">
                  <a16:creationId xmlns="" xmlns:a16="http://schemas.microsoft.com/office/drawing/2014/main" id="{672422F8-F278-452C-A968-4062A91D48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5" y="278"/>
              <a:ext cx="40" cy="14"/>
            </a:xfrm>
            <a:custGeom>
              <a:avLst/>
              <a:gdLst>
                <a:gd name="T0" fmla="*/ 89 w 89"/>
                <a:gd name="T1" fmla="*/ 6 h 32"/>
                <a:gd name="T2" fmla="*/ 89 w 89"/>
                <a:gd name="T3" fmla="*/ 6 h 32"/>
                <a:gd name="T4" fmla="*/ 47 w 89"/>
                <a:gd name="T5" fmla="*/ 4 h 32"/>
                <a:gd name="T6" fmla="*/ 13 w 89"/>
                <a:gd name="T7" fmla="*/ 12 h 32"/>
                <a:gd name="T8" fmla="*/ 16 w 89"/>
                <a:gd name="T9" fmla="*/ 17 h 32"/>
                <a:gd name="T10" fmla="*/ 16 w 89"/>
                <a:gd name="T11" fmla="*/ 19 h 32"/>
                <a:gd name="T12" fmla="*/ 56 w 89"/>
                <a:gd name="T13" fmla="*/ 15 h 32"/>
                <a:gd name="T14" fmla="*/ 12 w 89"/>
                <a:gd name="T15" fmla="*/ 24 h 32"/>
                <a:gd name="T16" fmla="*/ 0 w 89"/>
                <a:gd name="T17" fmla="*/ 31 h 32"/>
                <a:gd name="T18" fmla="*/ 52 w 89"/>
                <a:gd name="T19" fmla="*/ 30 h 32"/>
                <a:gd name="T20" fmla="*/ 89 w 89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2">
                  <a:moveTo>
                    <a:pt x="89" y="6"/>
                  </a:moveTo>
                  <a:lnTo>
                    <a:pt x="89" y="6"/>
                  </a:lnTo>
                  <a:cubicBezTo>
                    <a:pt x="78" y="0"/>
                    <a:pt x="59" y="1"/>
                    <a:pt x="47" y="4"/>
                  </a:cubicBezTo>
                  <a:cubicBezTo>
                    <a:pt x="38" y="6"/>
                    <a:pt x="20" y="10"/>
                    <a:pt x="13" y="12"/>
                  </a:cubicBezTo>
                  <a:cubicBezTo>
                    <a:pt x="15" y="13"/>
                    <a:pt x="16" y="15"/>
                    <a:pt x="16" y="17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7" y="19"/>
                    <a:pt x="42" y="14"/>
                    <a:pt x="56" y="15"/>
                  </a:cubicBezTo>
                  <a:cubicBezTo>
                    <a:pt x="42" y="20"/>
                    <a:pt x="13" y="24"/>
                    <a:pt x="12" y="24"/>
                  </a:cubicBezTo>
                  <a:cubicBezTo>
                    <a:pt x="8" y="28"/>
                    <a:pt x="4" y="30"/>
                    <a:pt x="0" y="31"/>
                  </a:cubicBezTo>
                  <a:cubicBezTo>
                    <a:pt x="3" y="32"/>
                    <a:pt x="43" y="31"/>
                    <a:pt x="52" y="30"/>
                  </a:cubicBezTo>
                  <a:cubicBezTo>
                    <a:pt x="65" y="28"/>
                    <a:pt x="85" y="20"/>
                    <a:pt x="8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57" name="Freeform 1584">
              <a:extLst>
                <a:ext uri="{FF2B5EF4-FFF2-40B4-BE49-F238E27FC236}">
                  <a16:creationId xmlns="" xmlns:a16="http://schemas.microsoft.com/office/drawing/2014/main" id="{132CF208-9A80-4E83-8F7C-259FF4764D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" y="277"/>
              <a:ext cx="4" cy="8"/>
            </a:xfrm>
            <a:custGeom>
              <a:avLst/>
              <a:gdLst>
                <a:gd name="T0" fmla="*/ 1 w 8"/>
                <a:gd name="T1" fmla="*/ 0 h 19"/>
                <a:gd name="T2" fmla="*/ 1 w 8"/>
                <a:gd name="T3" fmla="*/ 0 h 19"/>
                <a:gd name="T4" fmla="*/ 1 w 8"/>
                <a:gd name="T5" fmla="*/ 19 h 19"/>
                <a:gd name="T6" fmla="*/ 8 w 8"/>
                <a:gd name="T7" fmla="*/ 19 h 19"/>
                <a:gd name="T8" fmla="*/ 1 w 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1" y="0"/>
                  </a:moveTo>
                  <a:lnTo>
                    <a:pt x="1" y="0"/>
                  </a:lnTo>
                  <a:cubicBezTo>
                    <a:pt x="0" y="5"/>
                    <a:pt x="0" y="13"/>
                    <a:pt x="1" y="19"/>
                  </a:cubicBezTo>
                  <a:lnTo>
                    <a:pt x="8" y="19"/>
                  </a:lnTo>
                  <a:cubicBezTo>
                    <a:pt x="8" y="12"/>
                    <a:pt x="4" y="6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2055" name="Group 1786">
            <a:extLst>
              <a:ext uri="{FF2B5EF4-FFF2-40B4-BE49-F238E27FC236}">
                <a16:creationId xmlns="" xmlns:a16="http://schemas.microsoft.com/office/drawing/2014/main" id="{4A56B7B5-2AF5-429C-81D1-E9116C3CFEFB}"/>
              </a:ext>
            </a:extLst>
          </p:cNvPr>
          <p:cNvGrpSpPr>
            <a:grpSpLocks/>
          </p:cNvGrpSpPr>
          <p:nvPr/>
        </p:nvGrpSpPr>
        <p:grpSpPr bwMode="auto">
          <a:xfrm>
            <a:off x="525463" y="287338"/>
            <a:ext cx="212725" cy="417512"/>
            <a:chOff x="331" y="181"/>
            <a:chExt cx="134" cy="263"/>
          </a:xfrm>
        </p:grpSpPr>
        <p:sp>
          <p:nvSpPr>
            <p:cNvPr id="1158" name="Freeform 1586">
              <a:extLst>
                <a:ext uri="{FF2B5EF4-FFF2-40B4-BE49-F238E27FC236}">
                  <a16:creationId xmlns="" xmlns:a16="http://schemas.microsoft.com/office/drawing/2014/main" id="{636AF478-271A-499A-AD81-53BCDC1AF8D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1" y="276"/>
              <a:ext cx="4" cy="9"/>
            </a:xfrm>
            <a:custGeom>
              <a:avLst/>
              <a:gdLst>
                <a:gd name="T0" fmla="*/ 1 w 9"/>
                <a:gd name="T1" fmla="*/ 0 h 20"/>
                <a:gd name="T2" fmla="*/ 1 w 9"/>
                <a:gd name="T3" fmla="*/ 0 h 20"/>
                <a:gd name="T4" fmla="*/ 1 w 9"/>
                <a:gd name="T5" fmla="*/ 20 h 20"/>
                <a:gd name="T6" fmla="*/ 9 w 9"/>
                <a:gd name="T7" fmla="*/ 20 h 20"/>
                <a:gd name="T8" fmla="*/ 1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1" y="0"/>
                  </a:moveTo>
                  <a:lnTo>
                    <a:pt x="1" y="0"/>
                  </a:lnTo>
                  <a:cubicBezTo>
                    <a:pt x="0" y="6"/>
                    <a:pt x="2" y="15"/>
                    <a:pt x="1" y="20"/>
                  </a:cubicBezTo>
                  <a:lnTo>
                    <a:pt x="9" y="20"/>
                  </a:lnTo>
                  <a:cubicBezTo>
                    <a:pt x="7" y="13"/>
                    <a:pt x="3" y="8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59" name="Freeform 1587">
              <a:extLst>
                <a:ext uri="{FF2B5EF4-FFF2-40B4-BE49-F238E27FC236}">
                  <a16:creationId xmlns="" xmlns:a16="http://schemas.microsoft.com/office/drawing/2014/main" id="{85C42D82-5A00-4C6B-BF91-F8BA240FCD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0" y="274"/>
              <a:ext cx="10" cy="4"/>
            </a:xfrm>
            <a:custGeom>
              <a:avLst/>
              <a:gdLst>
                <a:gd name="T0" fmla="*/ 23 w 23"/>
                <a:gd name="T1" fmla="*/ 0 h 9"/>
                <a:gd name="T2" fmla="*/ 23 w 23"/>
                <a:gd name="T3" fmla="*/ 0 h 9"/>
                <a:gd name="T4" fmla="*/ 1 w 23"/>
                <a:gd name="T5" fmla="*/ 6 h 9"/>
                <a:gd name="T6" fmla="*/ 0 w 23"/>
                <a:gd name="T7" fmla="*/ 9 h 9"/>
                <a:gd name="T8" fmla="*/ 23 w 23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9">
                  <a:moveTo>
                    <a:pt x="23" y="0"/>
                  </a:moveTo>
                  <a:lnTo>
                    <a:pt x="23" y="0"/>
                  </a:lnTo>
                  <a:cubicBezTo>
                    <a:pt x="16" y="2"/>
                    <a:pt x="4" y="5"/>
                    <a:pt x="1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1" y="8"/>
                    <a:pt x="17" y="3"/>
                    <a:pt x="2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60" name="Freeform 1588">
              <a:extLst>
                <a:ext uri="{FF2B5EF4-FFF2-40B4-BE49-F238E27FC236}">
                  <a16:creationId xmlns="" xmlns:a16="http://schemas.microsoft.com/office/drawing/2014/main" id="{9D15501D-59DC-40E0-B975-54D063FFFB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" y="268"/>
              <a:ext cx="4" cy="17"/>
            </a:xfrm>
            <a:custGeom>
              <a:avLst/>
              <a:gdLst>
                <a:gd name="T0" fmla="*/ 5 w 11"/>
                <a:gd name="T1" fmla="*/ 0 h 38"/>
                <a:gd name="T2" fmla="*/ 5 w 11"/>
                <a:gd name="T3" fmla="*/ 0 h 38"/>
                <a:gd name="T4" fmla="*/ 1 w 11"/>
                <a:gd name="T5" fmla="*/ 24 h 38"/>
                <a:gd name="T6" fmla="*/ 6 w 11"/>
                <a:gd name="T7" fmla="*/ 38 h 38"/>
                <a:gd name="T8" fmla="*/ 10 w 11"/>
                <a:gd name="T9" fmla="*/ 38 h 38"/>
                <a:gd name="T10" fmla="*/ 11 w 11"/>
                <a:gd name="T11" fmla="*/ 17 h 38"/>
                <a:gd name="T12" fmla="*/ 9 w 11"/>
                <a:gd name="T13" fmla="*/ 6 h 38"/>
                <a:gd name="T14" fmla="*/ 7 w 11"/>
                <a:gd name="T15" fmla="*/ 25 h 38"/>
                <a:gd name="T16" fmla="*/ 5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5" y="0"/>
                  </a:moveTo>
                  <a:lnTo>
                    <a:pt x="5" y="0"/>
                  </a:lnTo>
                  <a:cubicBezTo>
                    <a:pt x="5" y="0"/>
                    <a:pt x="0" y="18"/>
                    <a:pt x="1" y="24"/>
                  </a:cubicBezTo>
                  <a:cubicBezTo>
                    <a:pt x="3" y="29"/>
                    <a:pt x="4" y="34"/>
                    <a:pt x="6" y="38"/>
                  </a:cubicBezTo>
                  <a:lnTo>
                    <a:pt x="10" y="38"/>
                  </a:lnTo>
                  <a:cubicBezTo>
                    <a:pt x="10" y="33"/>
                    <a:pt x="10" y="24"/>
                    <a:pt x="11" y="17"/>
                  </a:cubicBezTo>
                  <a:cubicBezTo>
                    <a:pt x="10" y="13"/>
                    <a:pt x="10" y="9"/>
                    <a:pt x="9" y="6"/>
                  </a:cubicBezTo>
                  <a:cubicBezTo>
                    <a:pt x="7" y="13"/>
                    <a:pt x="7" y="16"/>
                    <a:pt x="7" y="25"/>
                  </a:cubicBezTo>
                  <a:cubicBezTo>
                    <a:pt x="6" y="16"/>
                    <a:pt x="5" y="7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61" name="Freeform 1589">
              <a:extLst>
                <a:ext uri="{FF2B5EF4-FFF2-40B4-BE49-F238E27FC236}">
                  <a16:creationId xmlns="" xmlns:a16="http://schemas.microsoft.com/office/drawing/2014/main" id="{4D02FC46-0EFF-4502-A996-700DB413DD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" y="269"/>
              <a:ext cx="6" cy="16"/>
            </a:xfrm>
            <a:custGeom>
              <a:avLst/>
              <a:gdLst>
                <a:gd name="T0" fmla="*/ 5 w 15"/>
                <a:gd name="T1" fmla="*/ 0 h 36"/>
                <a:gd name="T2" fmla="*/ 5 w 15"/>
                <a:gd name="T3" fmla="*/ 0 h 36"/>
                <a:gd name="T4" fmla="*/ 10 w 15"/>
                <a:gd name="T5" fmla="*/ 36 h 36"/>
                <a:gd name="T6" fmla="*/ 15 w 15"/>
                <a:gd name="T7" fmla="*/ 36 h 36"/>
                <a:gd name="T8" fmla="*/ 9 w 15"/>
                <a:gd name="T9" fmla="*/ 1 h 36"/>
                <a:gd name="T10" fmla="*/ 8 w 15"/>
                <a:gd name="T11" fmla="*/ 21 h 36"/>
                <a:gd name="T12" fmla="*/ 5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5" y="0"/>
                  </a:moveTo>
                  <a:lnTo>
                    <a:pt x="5" y="0"/>
                  </a:lnTo>
                  <a:cubicBezTo>
                    <a:pt x="0" y="20"/>
                    <a:pt x="4" y="27"/>
                    <a:pt x="10" y="36"/>
                  </a:cubicBezTo>
                  <a:lnTo>
                    <a:pt x="15" y="36"/>
                  </a:lnTo>
                  <a:cubicBezTo>
                    <a:pt x="12" y="30"/>
                    <a:pt x="9" y="12"/>
                    <a:pt x="9" y="1"/>
                  </a:cubicBezTo>
                  <a:cubicBezTo>
                    <a:pt x="9" y="2"/>
                    <a:pt x="8" y="13"/>
                    <a:pt x="8" y="21"/>
                  </a:cubicBezTo>
                  <a:cubicBezTo>
                    <a:pt x="6" y="13"/>
                    <a:pt x="5" y="8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62" name="Freeform 1590">
              <a:extLst>
                <a:ext uri="{FF2B5EF4-FFF2-40B4-BE49-F238E27FC236}">
                  <a16:creationId xmlns="" xmlns:a16="http://schemas.microsoft.com/office/drawing/2014/main" id="{85B6D1DA-7005-4FB4-B97D-D1032F0794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4" y="267"/>
              <a:ext cx="13" cy="14"/>
            </a:xfrm>
            <a:custGeom>
              <a:avLst/>
              <a:gdLst>
                <a:gd name="T0" fmla="*/ 0 w 29"/>
                <a:gd name="T1" fmla="*/ 0 h 31"/>
                <a:gd name="T2" fmla="*/ 0 w 29"/>
                <a:gd name="T3" fmla="*/ 0 h 31"/>
                <a:gd name="T4" fmla="*/ 12 w 29"/>
                <a:gd name="T5" fmla="*/ 23 h 31"/>
                <a:gd name="T6" fmla="*/ 1 w 29"/>
                <a:gd name="T7" fmla="*/ 13 h 31"/>
                <a:gd name="T8" fmla="*/ 4 w 29"/>
                <a:gd name="T9" fmla="*/ 24 h 31"/>
                <a:gd name="T10" fmla="*/ 29 w 29"/>
                <a:gd name="T11" fmla="*/ 20 h 31"/>
                <a:gd name="T12" fmla="*/ 0 w 29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1">
                  <a:moveTo>
                    <a:pt x="0" y="0"/>
                  </a:moveTo>
                  <a:lnTo>
                    <a:pt x="0" y="0"/>
                  </a:lnTo>
                  <a:cubicBezTo>
                    <a:pt x="0" y="10"/>
                    <a:pt x="5" y="20"/>
                    <a:pt x="12" y="23"/>
                  </a:cubicBezTo>
                  <a:cubicBezTo>
                    <a:pt x="5" y="21"/>
                    <a:pt x="1" y="13"/>
                    <a:pt x="1" y="13"/>
                  </a:cubicBezTo>
                  <a:cubicBezTo>
                    <a:pt x="2" y="15"/>
                    <a:pt x="3" y="21"/>
                    <a:pt x="4" y="24"/>
                  </a:cubicBezTo>
                  <a:cubicBezTo>
                    <a:pt x="12" y="31"/>
                    <a:pt x="26" y="29"/>
                    <a:pt x="29" y="20"/>
                  </a:cubicBezTo>
                  <a:cubicBezTo>
                    <a:pt x="14" y="26"/>
                    <a:pt x="4" y="1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63" name="Freeform 1591">
              <a:extLst>
                <a:ext uri="{FF2B5EF4-FFF2-40B4-BE49-F238E27FC236}">
                  <a16:creationId xmlns="" xmlns:a16="http://schemas.microsoft.com/office/drawing/2014/main" id="{2EB3C473-0D7C-4015-BF58-249D5DDE8F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5" y="268"/>
              <a:ext cx="26" cy="15"/>
            </a:xfrm>
            <a:custGeom>
              <a:avLst/>
              <a:gdLst>
                <a:gd name="T0" fmla="*/ 59 w 59"/>
                <a:gd name="T1" fmla="*/ 7 h 34"/>
                <a:gd name="T2" fmla="*/ 59 w 59"/>
                <a:gd name="T3" fmla="*/ 7 h 34"/>
                <a:gd name="T4" fmla="*/ 34 w 59"/>
                <a:gd name="T5" fmla="*/ 4 h 34"/>
                <a:gd name="T6" fmla="*/ 12 w 59"/>
                <a:gd name="T7" fmla="*/ 15 h 34"/>
                <a:gd name="T8" fmla="*/ 10 w 59"/>
                <a:gd name="T9" fmla="*/ 21 h 34"/>
                <a:gd name="T10" fmla="*/ 34 w 59"/>
                <a:gd name="T11" fmla="*/ 15 h 34"/>
                <a:gd name="T12" fmla="*/ 8 w 59"/>
                <a:gd name="T13" fmla="*/ 25 h 34"/>
                <a:gd name="T14" fmla="*/ 0 w 59"/>
                <a:gd name="T15" fmla="*/ 34 h 34"/>
                <a:gd name="T16" fmla="*/ 45 w 59"/>
                <a:gd name="T17" fmla="*/ 24 h 34"/>
                <a:gd name="T18" fmla="*/ 59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59" y="7"/>
                  </a:moveTo>
                  <a:lnTo>
                    <a:pt x="59" y="7"/>
                  </a:lnTo>
                  <a:cubicBezTo>
                    <a:pt x="52" y="2"/>
                    <a:pt x="43" y="0"/>
                    <a:pt x="34" y="4"/>
                  </a:cubicBezTo>
                  <a:cubicBezTo>
                    <a:pt x="32" y="5"/>
                    <a:pt x="18" y="12"/>
                    <a:pt x="12" y="15"/>
                  </a:cubicBezTo>
                  <a:cubicBezTo>
                    <a:pt x="11" y="17"/>
                    <a:pt x="11" y="20"/>
                    <a:pt x="10" y="21"/>
                  </a:cubicBezTo>
                  <a:cubicBezTo>
                    <a:pt x="16" y="19"/>
                    <a:pt x="25" y="16"/>
                    <a:pt x="34" y="15"/>
                  </a:cubicBezTo>
                  <a:cubicBezTo>
                    <a:pt x="25" y="21"/>
                    <a:pt x="13" y="24"/>
                    <a:pt x="8" y="25"/>
                  </a:cubicBezTo>
                  <a:cubicBezTo>
                    <a:pt x="7" y="28"/>
                    <a:pt x="4" y="31"/>
                    <a:pt x="0" y="34"/>
                  </a:cubicBezTo>
                  <a:cubicBezTo>
                    <a:pt x="14" y="31"/>
                    <a:pt x="33" y="29"/>
                    <a:pt x="45" y="24"/>
                  </a:cubicBezTo>
                  <a:cubicBezTo>
                    <a:pt x="49" y="22"/>
                    <a:pt x="58" y="15"/>
                    <a:pt x="59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64" name="Freeform 1592">
              <a:extLst>
                <a:ext uri="{FF2B5EF4-FFF2-40B4-BE49-F238E27FC236}">
                  <a16:creationId xmlns="" xmlns:a16="http://schemas.microsoft.com/office/drawing/2014/main" id="{B80D1B50-C6E6-4C32-BD2C-57F09A508F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6" y="268"/>
              <a:ext cx="6" cy="3"/>
            </a:xfrm>
            <a:custGeom>
              <a:avLst/>
              <a:gdLst>
                <a:gd name="T0" fmla="*/ 14 w 14"/>
                <a:gd name="T1" fmla="*/ 0 h 8"/>
                <a:gd name="T2" fmla="*/ 14 w 14"/>
                <a:gd name="T3" fmla="*/ 0 h 8"/>
                <a:gd name="T4" fmla="*/ 0 w 14"/>
                <a:gd name="T5" fmla="*/ 8 h 8"/>
                <a:gd name="T6" fmla="*/ 2 w 14"/>
                <a:gd name="T7" fmla="*/ 8 h 8"/>
                <a:gd name="T8" fmla="*/ 14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4" y="0"/>
                  </a:moveTo>
                  <a:lnTo>
                    <a:pt x="14" y="0"/>
                  </a:lnTo>
                  <a:cubicBezTo>
                    <a:pt x="9" y="2"/>
                    <a:pt x="4" y="6"/>
                    <a:pt x="0" y="8"/>
                  </a:cubicBezTo>
                  <a:lnTo>
                    <a:pt x="2" y="8"/>
                  </a:lnTo>
                  <a:cubicBezTo>
                    <a:pt x="6" y="6"/>
                    <a:pt x="9" y="3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65" name="Freeform 1593">
              <a:extLst>
                <a:ext uri="{FF2B5EF4-FFF2-40B4-BE49-F238E27FC236}">
                  <a16:creationId xmlns="" xmlns:a16="http://schemas.microsoft.com/office/drawing/2014/main" id="{BEB04C49-082D-4DBB-A2D2-641D87868E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8" y="263"/>
              <a:ext cx="17" cy="22"/>
            </a:xfrm>
            <a:custGeom>
              <a:avLst/>
              <a:gdLst>
                <a:gd name="T0" fmla="*/ 3 w 37"/>
                <a:gd name="T1" fmla="*/ 0 h 50"/>
                <a:gd name="T2" fmla="*/ 3 w 37"/>
                <a:gd name="T3" fmla="*/ 0 h 50"/>
                <a:gd name="T4" fmla="*/ 18 w 37"/>
                <a:gd name="T5" fmla="*/ 50 h 50"/>
                <a:gd name="T6" fmla="*/ 37 w 37"/>
                <a:gd name="T7" fmla="*/ 50 h 50"/>
                <a:gd name="T8" fmla="*/ 34 w 37"/>
                <a:gd name="T9" fmla="*/ 49 h 50"/>
                <a:gd name="T10" fmla="*/ 5 w 37"/>
                <a:gd name="T11" fmla="*/ 0 h 50"/>
                <a:gd name="T12" fmla="*/ 6 w 37"/>
                <a:gd name="T13" fmla="*/ 19 h 50"/>
                <a:gd name="T14" fmla="*/ 3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" y="0"/>
                  </a:moveTo>
                  <a:lnTo>
                    <a:pt x="3" y="0"/>
                  </a:lnTo>
                  <a:cubicBezTo>
                    <a:pt x="0" y="21"/>
                    <a:pt x="5" y="38"/>
                    <a:pt x="18" y="50"/>
                  </a:cubicBezTo>
                  <a:lnTo>
                    <a:pt x="37" y="50"/>
                  </a:lnTo>
                  <a:lnTo>
                    <a:pt x="34" y="49"/>
                  </a:lnTo>
                  <a:cubicBezTo>
                    <a:pt x="15" y="42"/>
                    <a:pt x="8" y="25"/>
                    <a:pt x="5" y="0"/>
                  </a:cubicBezTo>
                  <a:cubicBezTo>
                    <a:pt x="4" y="5"/>
                    <a:pt x="4" y="14"/>
                    <a:pt x="6" y="19"/>
                  </a:cubicBezTo>
                  <a:cubicBezTo>
                    <a:pt x="3" y="13"/>
                    <a:pt x="3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66" name="Freeform 1594">
              <a:extLst>
                <a:ext uri="{FF2B5EF4-FFF2-40B4-BE49-F238E27FC236}">
                  <a16:creationId xmlns="" xmlns:a16="http://schemas.microsoft.com/office/drawing/2014/main" id="{2EF3E343-01F8-4DAF-8659-4043A9EB62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6" y="261"/>
              <a:ext cx="39" cy="21"/>
            </a:xfrm>
            <a:custGeom>
              <a:avLst/>
              <a:gdLst>
                <a:gd name="T0" fmla="*/ 87 w 87"/>
                <a:gd name="T1" fmla="*/ 3 h 45"/>
                <a:gd name="T2" fmla="*/ 87 w 87"/>
                <a:gd name="T3" fmla="*/ 3 h 45"/>
                <a:gd name="T4" fmla="*/ 47 w 87"/>
                <a:gd name="T5" fmla="*/ 8 h 45"/>
                <a:gd name="T6" fmla="*/ 15 w 87"/>
                <a:gd name="T7" fmla="*/ 23 h 45"/>
                <a:gd name="T8" fmla="*/ 11 w 87"/>
                <a:gd name="T9" fmla="*/ 31 h 45"/>
                <a:gd name="T10" fmla="*/ 59 w 87"/>
                <a:gd name="T11" fmla="*/ 17 h 45"/>
                <a:gd name="T12" fmla="*/ 4 w 87"/>
                <a:gd name="T13" fmla="*/ 38 h 45"/>
                <a:gd name="T14" fmla="*/ 0 w 87"/>
                <a:gd name="T15" fmla="*/ 42 h 45"/>
                <a:gd name="T16" fmla="*/ 8 w 87"/>
                <a:gd name="T17" fmla="*/ 45 h 45"/>
                <a:gd name="T18" fmla="*/ 44 w 87"/>
                <a:gd name="T19" fmla="*/ 37 h 45"/>
                <a:gd name="T20" fmla="*/ 87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87" y="3"/>
                  </a:moveTo>
                  <a:lnTo>
                    <a:pt x="87" y="3"/>
                  </a:lnTo>
                  <a:cubicBezTo>
                    <a:pt x="77" y="0"/>
                    <a:pt x="58" y="4"/>
                    <a:pt x="47" y="8"/>
                  </a:cubicBezTo>
                  <a:cubicBezTo>
                    <a:pt x="41" y="11"/>
                    <a:pt x="21" y="19"/>
                    <a:pt x="15" y="23"/>
                  </a:cubicBezTo>
                  <a:cubicBezTo>
                    <a:pt x="14" y="26"/>
                    <a:pt x="13" y="28"/>
                    <a:pt x="11" y="31"/>
                  </a:cubicBezTo>
                  <a:cubicBezTo>
                    <a:pt x="20" y="28"/>
                    <a:pt x="38" y="21"/>
                    <a:pt x="59" y="17"/>
                  </a:cubicBezTo>
                  <a:cubicBezTo>
                    <a:pt x="44" y="24"/>
                    <a:pt x="19" y="33"/>
                    <a:pt x="4" y="38"/>
                  </a:cubicBezTo>
                  <a:cubicBezTo>
                    <a:pt x="4" y="39"/>
                    <a:pt x="2" y="41"/>
                    <a:pt x="0" y="42"/>
                  </a:cubicBezTo>
                  <a:cubicBezTo>
                    <a:pt x="3" y="42"/>
                    <a:pt x="5" y="44"/>
                    <a:pt x="8" y="45"/>
                  </a:cubicBezTo>
                  <a:cubicBezTo>
                    <a:pt x="12" y="45"/>
                    <a:pt x="38" y="39"/>
                    <a:pt x="44" y="37"/>
                  </a:cubicBezTo>
                  <a:cubicBezTo>
                    <a:pt x="64" y="31"/>
                    <a:pt x="85" y="18"/>
                    <a:pt x="8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67" name="Freeform 1595">
              <a:extLst>
                <a:ext uri="{FF2B5EF4-FFF2-40B4-BE49-F238E27FC236}">
                  <a16:creationId xmlns="" xmlns:a16="http://schemas.microsoft.com/office/drawing/2014/main" id="{038708B0-7653-4BEE-8BDA-5878B671791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" y="260"/>
              <a:ext cx="13" cy="8"/>
            </a:xfrm>
            <a:custGeom>
              <a:avLst/>
              <a:gdLst>
                <a:gd name="T0" fmla="*/ 29 w 29"/>
                <a:gd name="T1" fmla="*/ 0 h 16"/>
                <a:gd name="T2" fmla="*/ 29 w 29"/>
                <a:gd name="T3" fmla="*/ 0 h 16"/>
                <a:gd name="T4" fmla="*/ 0 w 29"/>
                <a:gd name="T5" fmla="*/ 15 h 16"/>
                <a:gd name="T6" fmla="*/ 4 w 29"/>
                <a:gd name="T7" fmla="*/ 16 h 16"/>
                <a:gd name="T8" fmla="*/ 29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29" y="0"/>
                  </a:moveTo>
                  <a:lnTo>
                    <a:pt x="29" y="0"/>
                  </a:lnTo>
                  <a:cubicBezTo>
                    <a:pt x="20" y="5"/>
                    <a:pt x="3" y="14"/>
                    <a:pt x="0" y="15"/>
                  </a:cubicBezTo>
                  <a:cubicBezTo>
                    <a:pt x="2" y="15"/>
                    <a:pt x="2" y="15"/>
                    <a:pt x="4" y="16"/>
                  </a:cubicBezTo>
                  <a:cubicBezTo>
                    <a:pt x="5" y="16"/>
                    <a:pt x="22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68" name="Freeform 1596">
              <a:extLst>
                <a:ext uri="{FF2B5EF4-FFF2-40B4-BE49-F238E27FC236}">
                  <a16:creationId xmlns="" xmlns:a16="http://schemas.microsoft.com/office/drawing/2014/main" id="{90765429-02C8-4C74-9F21-D2DF2B2307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" y="257"/>
              <a:ext cx="5" cy="25"/>
            </a:xfrm>
            <a:custGeom>
              <a:avLst/>
              <a:gdLst>
                <a:gd name="T0" fmla="*/ 9 w 12"/>
                <a:gd name="T1" fmla="*/ 0 h 55"/>
                <a:gd name="T2" fmla="*/ 9 w 12"/>
                <a:gd name="T3" fmla="*/ 0 h 55"/>
                <a:gd name="T4" fmla="*/ 0 w 12"/>
                <a:gd name="T5" fmla="*/ 27 h 55"/>
                <a:gd name="T6" fmla="*/ 9 w 12"/>
                <a:gd name="T7" fmla="*/ 55 h 55"/>
                <a:gd name="T8" fmla="*/ 12 w 12"/>
                <a:gd name="T9" fmla="*/ 24 h 55"/>
                <a:gd name="T10" fmla="*/ 11 w 12"/>
                <a:gd name="T11" fmla="*/ 1 h 55"/>
                <a:gd name="T12" fmla="*/ 6 w 12"/>
                <a:gd name="T13" fmla="*/ 28 h 55"/>
                <a:gd name="T14" fmla="*/ 9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9" y="0"/>
                  </a:moveTo>
                  <a:lnTo>
                    <a:pt x="9" y="0"/>
                  </a:lnTo>
                  <a:cubicBezTo>
                    <a:pt x="6" y="6"/>
                    <a:pt x="1" y="22"/>
                    <a:pt x="0" y="27"/>
                  </a:cubicBezTo>
                  <a:cubicBezTo>
                    <a:pt x="1" y="39"/>
                    <a:pt x="6" y="48"/>
                    <a:pt x="9" y="55"/>
                  </a:cubicBezTo>
                  <a:cubicBezTo>
                    <a:pt x="9" y="45"/>
                    <a:pt x="10" y="33"/>
                    <a:pt x="12" y="24"/>
                  </a:cubicBezTo>
                  <a:cubicBezTo>
                    <a:pt x="11" y="17"/>
                    <a:pt x="11" y="8"/>
                    <a:pt x="11" y="1"/>
                  </a:cubicBezTo>
                  <a:cubicBezTo>
                    <a:pt x="10" y="4"/>
                    <a:pt x="6" y="19"/>
                    <a:pt x="6" y="28"/>
                  </a:cubicBezTo>
                  <a:cubicBezTo>
                    <a:pt x="6" y="20"/>
                    <a:pt x="8" y="6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69" name="Freeform 1597">
              <a:extLst>
                <a:ext uri="{FF2B5EF4-FFF2-40B4-BE49-F238E27FC236}">
                  <a16:creationId xmlns="" xmlns:a16="http://schemas.microsoft.com/office/drawing/2014/main" id="{36D1C580-8B26-4BB6-8BF8-9A55BDFCCA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" y="257"/>
              <a:ext cx="6" cy="27"/>
            </a:xfrm>
            <a:custGeom>
              <a:avLst/>
              <a:gdLst>
                <a:gd name="T0" fmla="*/ 15 w 15"/>
                <a:gd name="T1" fmla="*/ 0 h 60"/>
                <a:gd name="T2" fmla="*/ 15 w 15"/>
                <a:gd name="T3" fmla="*/ 0 h 60"/>
                <a:gd name="T4" fmla="*/ 7 w 15"/>
                <a:gd name="T5" fmla="*/ 29 h 60"/>
                <a:gd name="T6" fmla="*/ 13 w 15"/>
                <a:gd name="T7" fmla="*/ 1 h 60"/>
                <a:gd name="T8" fmla="*/ 7 w 15"/>
                <a:gd name="T9" fmla="*/ 15 h 60"/>
                <a:gd name="T10" fmla="*/ 0 w 15"/>
                <a:gd name="T11" fmla="*/ 42 h 60"/>
                <a:gd name="T12" fmla="*/ 7 w 15"/>
                <a:gd name="T13" fmla="*/ 60 h 60"/>
                <a:gd name="T14" fmla="*/ 11 w 15"/>
                <a:gd name="T15" fmla="*/ 31 h 60"/>
                <a:gd name="T16" fmla="*/ 14 w 15"/>
                <a:gd name="T17" fmla="*/ 20 h 60"/>
                <a:gd name="T18" fmla="*/ 15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15" y="0"/>
                  </a:moveTo>
                  <a:lnTo>
                    <a:pt x="15" y="0"/>
                  </a:lnTo>
                  <a:cubicBezTo>
                    <a:pt x="13" y="6"/>
                    <a:pt x="8" y="26"/>
                    <a:pt x="7" y="29"/>
                  </a:cubicBezTo>
                  <a:cubicBezTo>
                    <a:pt x="9" y="19"/>
                    <a:pt x="10" y="10"/>
                    <a:pt x="13" y="1"/>
                  </a:cubicBezTo>
                  <a:cubicBezTo>
                    <a:pt x="13" y="1"/>
                    <a:pt x="8" y="12"/>
                    <a:pt x="7" y="15"/>
                  </a:cubicBezTo>
                  <a:cubicBezTo>
                    <a:pt x="6" y="22"/>
                    <a:pt x="1" y="35"/>
                    <a:pt x="0" y="42"/>
                  </a:cubicBezTo>
                  <a:cubicBezTo>
                    <a:pt x="1" y="49"/>
                    <a:pt x="5" y="54"/>
                    <a:pt x="7" y="60"/>
                  </a:cubicBezTo>
                  <a:cubicBezTo>
                    <a:pt x="7" y="50"/>
                    <a:pt x="9" y="41"/>
                    <a:pt x="11" y="31"/>
                  </a:cubicBezTo>
                  <a:cubicBezTo>
                    <a:pt x="11" y="28"/>
                    <a:pt x="13" y="24"/>
                    <a:pt x="14" y="20"/>
                  </a:cubicBezTo>
                  <a:cubicBezTo>
                    <a:pt x="14" y="14"/>
                    <a:pt x="15" y="4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70" name="Freeform 1598">
              <a:extLst>
                <a:ext uri="{FF2B5EF4-FFF2-40B4-BE49-F238E27FC236}">
                  <a16:creationId xmlns="" xmlns:a16="http://schemas.microsoft.com/office/drawing/2014/main" id="{9CC90607-BB8D-4056-91B2-F733527A3E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1" y="256"/>
              <a:ext cx="26" cy="18"/>
            </a:xfrm>
            <a:custGeom>
              <a:avLst/>
              <a:gdLst>
                <a:gd name="T0" fmla="*/ 58 w 59"/>
                <a:gd name="T1" fmla="*/ 0 h 39"/>
                <a:gd name="T2" fmla="*/ 58 w 59"/>
                <a:gd name="T3" fmla="*/ 0 h 39"/>
                <a:gd name="T4" fmla="*/ 0 w 59"/>
                <a:gd name="T5" fmla="*/ 34 h 39"/>
                <a:gd name="T6" fmla="*/ 7 w 59"/>
                <a:gd name="T7" fmla="*/ 34 h 39"/>
                <a:gd name="T8" fmla="*/ 36 w 59"/>
                <a:gd name="T9" fmla="*/ 18 h 39"/>
                <a:gd name="T10" fmla="*/ 14 w 59"/>
                <a:gd name="T11" fmla="*/ 35 h 39"/>
                <a:gd name="T12" fmla="*/ 20 w 59"/>
                <a:gd name="T13" fmla="*/ 39 h 39"/>
                <a:gd name="T14" fmla="*/ 46 w 59"/>
                <a:gd name="T15" fmla="*/ 26 h 39"/>
                <a:gd name="T16" fmla="*/ 58 w 59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9">
                  <a:moveTo>
                    <a:pt x="58" y="0"/>
                  </a:moveTo>
                  <a:lnTo>
                    <a:pt x="58" y="0"/>
                  </a:lnTo>
                  <a:cubicBezTo>
                    <a:pt x="31" y="2"/>
                    <a:pt x="18" y="22"/>
                    <a:pt x="0" y="34"/>
                  </a:cubicBezTo>
                  <a:cubicBezTo>
                    <a:pt x="2" y="34"/>
                    <a:pt x="5" y="34"/>
                    <a:pt x="7" y="34"/>
                  </a:cubicBezTo>
                  <a:cubicBezTo>
                    <a:pt x="10" y="33"/>
                    <a:pt x="25" y="22"/>
                    <a:pt x="36" y="18"/>
                  </a:cubicBezTo>
                  <a:cubicBezTo>
                    <a:pt x="31" y="25"/>
                    <a:pt x="21" y="29"/>
                    <a:pt x="14" y="35"/>
                  </a:cubicBezTo>
                  <a:cubicBezTo>
                    <a:pt x="16" y="36"/>
                    <a:pt x="18" y="37"/>
                    <a:pt x="20" y="39"/>
                  </a:cubicBezTo>
                  <a:cubicBezTo>
                    <a:pt x="24" y="37"/>
                    <a:pt x="40" y="28"/>
                    <a:pt x="46" y="26"/>
                  </a:cubicBezTo>
                  <a:cubicBezTo>
                    <a:pt x="53" y="18"/>
                    <a:pt x="59" y="8"/>
                    <a:pt x="5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71" name="Freeform 1599">
              <a:extLst>
                <a:ext uri="{FF2B5EF4-FFF2-40B4-BE49-F238E27FC236}">
                  <a16:creationId xmlns="" xmlns:a16="http://schemas.microsoft.com/office/drawing/2014/main" id="{71949275-82C3-494E-BF66-BB165A9A60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8" y="255"/>
              <a:ext cx="4" cy="4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0 w 8"/>
                <a:gd name="T5" fmla="*/ 7 h 10"/>
                <a:gd name="T6" fmla="*/ 0 w 8"/>
                <a:gd name="T7" fmla="*/ 10 h 10"/>
                <a:gd name="T8" fmla="*/ 8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5" y="2"/>
                    <a:pt x="3" y="5"/>
                    <a:pt x="0" y="7"/>
                  </a:cubicBezTo>
                  <a:cubicBezTo>
                    <a:pt x="1" y="8"/>
                    <a:pt x="1" y="9"/>
                    <a:pt x="0" y="10"/>
                  </a:cubicBezTo>
                  <a:cubicBezTo>
                    <a:pt x="2" y="7"/>
                    <a:pt x="6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72" name="Freeform 1600">
              <a:extLst>
                <a:ext uri="{FF2B5EF4-FFF2-40B4-BE49-F238E27FC236}">
                  <a16:creationId xmlns="" xmlns:a16="http://schemas.microsoft.com/office/drawing/2014/main" id="{06AA6062-B7DF-496D-8FCB-2DA52C3938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" y="251"/>
              <a:ext cx="45" cy="64"/>
            </a:xfrm>
            <a:custGeom>
              <a:avLst/>
              <a:gdLst>
                <a:gd name="T0" fmla="*/ 88 w 100"/>
                <a:gd name="T1" fmla="*/ 95 h 142"/>
                <a:gd name="T2" fmla="*/ 88 w 100"/>
                <a:gd name="T3" fmla="*/ 95 h 142"/>
                <a:gd name="T4" fmla="*/ 100 w 100"/>
                <a:gd name="T5" fmla="*/ 82 h 142"/>
                <a:gd name="T6" fmla="*/ 85 w 100"/>
                <a:gd name="T7" fmla="*/ 74 h 142"/>
                <a:gd name="T8" fmla="*/ 70 w 100"/>
                <a:gd name="T9" fmla="*/ 78 h 142"/>
                <a:gd name="T10" fmla="*/ 69 w 100"/>
                <a:gd name="T11" fmla="*/ 76 h 142"/>
                <a:gd name="T12" fmla="*/ 98 w 100"/>
                <a:gd name="T13" fmla="*/ 51 h 142"/>
                <a:gd name="T14" fmla="*/ 64 w 100"/>
                <a:gd name="T15" fmla="*/ 61 h 142"/>
                <a:gd name="T16" fmla="*/ 63 w 100"/>
                <a:gd name="T17" fmla="*/ 60 h 142"/>
                <a:gd name="T18" fmla="*/ 87 w 100"/>
                <a:gd name="T19" fmla="*/ 36 h 142"/>
                <a:gd name="T20" fmla="*/ 92 w 100"/>
                <a:gd name="T21" fmla="*/ 0 h 142"/>
                <a:gd name="T22" fmla="*/ 45 w 100"/>
                <a:gd name="T23" fmla="*/ 52 h 142"/>
                <a:gd name="T24" fmla="*/ 58 w 100"/>
                <a:gd name="T25" fmla="*/ 83 h 142"/>
                <a:gd name="T26" fmla="*/ 38 w 100"/>
                <a:gd name="T27" fmla="*/ 110 h 142"/>
                <a:gd name="T28" fmla="*/ 7 w 100"/>
                <a:gd name="T29" fmla="*/ 98 h 142"/>
                <a:gd name="T30" fmla="*/ 0 w 100"/>
                <a:gd name="T31" fmla="*/ 98 h 142"/>
                <a:gd name="T32" fmla="*/ 0 w 100"/>
                <a:gd name="T33" fmla="*/ 110 h 142"/>
                <a:gd name="T34" fmla="*/ 2 w 100"/>
                <a:gd name="T35" fmla="*/ 112 h 142"/>
                <a:gd name="T36" fmla="*/ 0 w 100"/>
                <a:gd name="T37" fmla="*/ 120 h 142"/>
                <a:gd name="T38" fmla="*/ 0 w 100"/>
                <a:gd name="T39" fmla="*/ 129 h 142"/>
                <a:gd name="T40" fmla="*/ 4 w 100"/>
                <a:gd name="T41" fmla="*/ 126 h 142"/>
                <a:gd name="T42" fmla="*/ 0 w 100"/>
                <a:gd name="T43" fmla="*/ 131 h 142"/>
                <a:gd name="T44" fmla="*/ 0 w 100"/>
                <a:gd name="T45" fmla="*/ 133 h 142"/>
                <a:gd name="T46" fmla="*/ 4 w 100"/>
                <a:gd name="T47" fmla="*/ 131 h 142"/>
                <a:gd name="T48" fmla="*/ 9 w 100"/>
                <a:gd name="T49" fmla="*/ 115 h 142"/>
                <a:gd name="T50" fmla="*/ 11 w 100"/>
                <a:gd name="T51" fmla="*/ 116 h 142"/>
                <a:gd name="T52" fmla="*/ 7 w 100"/>
                <a:gd name="T53" fmla="*/ 130 h 142"/>
                <a:gd name="T54" fmla="*/ 14 w 100"/>
                <a:gd name="T55" fmla="*/ 142 h 142"/>
                <a:gd name="T56" fmla="*/ 27 w 100"/>
                <a:gd name="T57" fmla="*/ 134 h 142"/>
                <a:gd name="T58" fmla="*/ 29 w 100"/>
                <a:gd name="T59" fmla="*/ 120 h 142"/>
                <a:gd name="T60" fmla="*/ 30 w 100"/>
                <a:gd name="T61" fmla="*/ 120 h 142"/>
                <a:gd name="T62" fmla="*/ 29 w 100"/>
                <a:gd name="T63" fmla="*/ 133 h 142"/>
                <a:gd name="T64" fmla="*/ 39 w 100"/>
                <a:gd name="T65" fmla="*/ 142 h 142"/>
                <a:gd name="T66" fmla="*/ 49 w 100"/>
                <a:gd name="T67" fmla="*/ 132 h 142"/>
                <a:gd name="T68" fmla="*/ 45 w 100"/>
                <a:gd name="T69" fmla="*/ 119 h 142"/>
                <a:gd name="T70" fmla="*/ 46 w 100"/>
                <a:gd name="T71" fmla="*/ 118 h 142"/>
                <a:gd name="T72" fmla="*/ 52 w 100"/>
                <a:gd name="T73" fmla="*/ 133 h 142"/>
                <a:gd name="T74" fmla="*/ 67 w 100"/>
                <a:gd name="T75" fmla="*/ 134 h 142"/>
                <a:gd name="T76" fmla="*/ 71 w 100"/>
                <a:gd name="T77" fmla="*/ 121 h 142"/>
                <a:gd name="T78" fmla="*/ 62 w 100"/>
                <a:gd name="T79" fmla="*/ 111 h 142"/>
                <a:gd name="T80" fmla="*/ 64 w 100"/>
                <a:gd name="T81" fmla="*/ 110 h 142"/>
                <a:gd name="T82" fmla="*/ 75 w 100"/>
                <a:gd name="T83" fmla="*/ 120 h 142"/>
                <a:gd name="T84" fmla="*/ 92 w 100"/>
                <a:gd name="T85" fmla="*/ 116 h 142"/>
                <a:gd name="T86" fmla="*/ 86 w 100"/>
                <a:gd name="T87" fmla="*/ 100 h 142"/>
                <a:gd name="T88" fmla="*/ 73 w 100"/>
                <a:gd name="T89" fmla="*/ 97 h 142"/>
                <a:gd name="T90" fmla="*/ 73 w 100"/>
                <a:gd name="T91" fmla="*/ 95 h 142"/>
                <a:gd name="T92" fmla="*/ 88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88" y="95"/>
                  </a:moveTo>
                  <a:lnTo>
                    <a:pt x="88" y="95"/>
                  </a:lnTo>
                  <a:cubicBezTo>
                    <a:pt x="96" y="94"/>
                    <a:pt x="98" y="86"/>
                    <a:pt x="100" y="82"/>
                  </a:cubicBezTo>
                  <a:cubicBezTo>
                    <a:pt x="98" y="80"/>
                    <a:pt x="92" y="72"/>
                    <a:pt x="85" y="74"/>
                  </a:cubicBezTo>
                  <a:cubicBezTo>
                    <a:pt x="80" y="75"/>
                    <a:pt x="75" y="76"/>
                    <a:pt x="70" y="78"/>
                  </a:cubicBezTo>
                  <a:cubicBezTo>
                    <a:pt x="70" y="77"/>
                    <a:pt x="69" y="77"/>
                    <a:pt x="69" y="76"/>
                  </a:cubicBezTo>
                  <a:cubicBezTo>
                    <a:pt x="86" y="72"/>
                    <a:pt x="98" y="65"/>
                    <a:pt x="98" y="51"/>
                  </a:cubicBezTo>
                  <a:cubicBezTo>
                    <a:pt x="86" y="42"/>
                    <a:pt x="73" y="50"/>
                    <a:pt x="64" y="61"/>
                  </a:cubicBezTo>
                  <a:lnTo>
                    <a:pt x="63" y="60"/>
                  </a:lnTo>
                  <a:cubicBezTo>
                    <a:pt x="69" y="49"/>
                    <a:pt x="79" y="44"/>
                    <a:pt x="87" y="36"/>
                  </a:cubicBezTo>
                  <a:cubicBezTo>
                    <a:pt x="94" y="28"/>
                    <a:pt x="96" y="12"/>
                    <a:pt x="92" y="0"/>
                  </a:cubicBezTo>
                  <a:cubicBezTo>
                    <a:pt x="77" y="19"/>
                    <a:pt x="52" y="37"/>
                    <a:pt x="45" y="52"/>
                  </a:cubicBezTo>
                  <a:cubicBezTo>
                    <a:pt x="38" y="68"/>
                    <a:pt x="55" y="72"/>
                    <a:pt x="58" y="83"/>
                  </a:cubicBezTo>
                  <a:cubicBezTo>
                    <a:pt x="62" y="96"/>
                    <a:pt x="53" y="105"/>
                    <a:pt x="38" y="110"/>
                  </a:cubicBezTo>
                  <a:cubicBezTo>
                    <a:pt x="26" y="114"/>
                    <a:pt x="12" y="110"/>
                    <a:pt x="7" y="98"/>
                  </a:cubicBezTo>
                  <a:cubicBezTo>
                    <a:pt x="4" y="98"/>
                    <a:pt x="3" y="99"/>
                    <a:pt x="0" y="98"/>
                  </a:cubicBezTo>
                  <a:lnTo>
                    <a:pt x="0" y="110"/>
                  </a:lnTo>
                  <a:cubicBezTo>
                    <a:pt x="3" y="111"/>
                    <a:pt x="1" y="110"/>
                    <a:pt x="2" y="112"/>
                  </a:cubicBezTo>
                  <a:cubicBezTo>
                    <a:pt x="1" y="115"/>
                    <a:pt x="0" y="118"/>
                    <a:pt x="0" y="120"/>
                  </a:cubicBezTo>
                  <a:lnTo>
                    <a:pt x="0" y="129"/>
                  </a:lnTo>
                  <a:cubicBezTo>
                    <a:pt x="2" y="129"/>
                    <a:pt x="3" y="129"/>
                    <a:pt x="4" y="126"/>
                  </a:cubicBezTo>
                  <a:cubicBezTo>
                    <a:pt x="4" y="129"/>
                    <a:pt x="2" y="130"/>
                    <a:pt x="0" y="131"/>
                  </a:cubicBezTo>
                  <a:lnTo>
                    <a:pt x="0" y="133"/>
                  </a:lnTo>
                  <a:cubicBezTo>
                    <a:pt x="1" y="133"/>
                    <a:pt x="4" y="132"/>
                    <a:pt x="4" y="131"/>
                  </a:cubicBezTo>
                  <a:cubicBezTo>
                    <a:pt x="6" y="127"/>
                    <a:pt x="8" y="119"/>
                    <a:pt x="9" y="115"/>
                  </a:cubicBezTo>
                  <a:cubicBezTo>
                    <a:pt x="10" y="114"/>
                    <a:pt x="12" y="114"/>
                    <a:pt x="11" y="116"/>
                  </a:cubicBezTo>
                  <a:cubicBezTo>
                    <a:pt x="10" y="118"/>
                    <a:pt x="7" y="128"/>
                    <a:pt x="7" y="130"/>
                  </a:cubicBezTo>
                  <a:cubicBezTo>
                    <a:pt x="5" y="137"/>
                    <a:pt x="11" y="138"/>
                    <a:pt x="14" y="142"/>
                  </a:cubicBezTo>
                  <a:cubicBezTo>
                    <a:pt x="19" y="139"/>
                    <a:pt x="25" y="141"/>
                    <a:pt x="27" y="134"/>
                  </a:cubicBezTo>
                  <a:cubicBezTo>
                    <a:pt x="28" y="129"/>
                    <a:pt x="28" y="125"/>
                    <a:pt x="29" y="120"/>
                  </a:cubicBezTo>
                  <a:cubicBezTo>
                    <a:pt x="29" y="119"/>
                    <a:pt x="31" y="119"/>
                    <a:pt x="30" y="120"/>
                  </a:cubicBezTo>
                  <a:cubicBezTo>
                    <a:pt x="30" y="125"/>
                    <a:pt x="29" y="132"/>
                    <a:pt x="29" y="133"/>
                  </a:cubicBezTo>
                  <a:cubicBezTo>
                    <a:pt x="29" y="139"/>
                    <a:pt x="36" y="139"/>
                    <a:pt x="39" y="142"/>
                  </a:cubicBezTo>
                  <a:cubicBezTo>
                    <a:pt x="43" y="139"/>
                    <a:pt x="50" y="138"/>
                    <a:pt x="49" y="132"/>
                  </a:cubicBezTo>
                  <a:cubicBezTo>
                    <a:pt x="48" y="130"/>
                    <a:pt x="46" y="122"/>
                    <a:pt x="45" y="119"/>
                  </a:cubicBezTo>
                  <a:cubicBezTo>
                    <a:pt x="45" y="118"/>
                    <a:pt x="46" y="118"/>
                    <a:pt x="46" y="118"/>
                  </a:cubicBezTo>
                  <a:cubicBezTo>
                    <a:pt x="48" y="122"/>
                    <a:pt x="50" y="129"/>
                    <a:pt x="52" y="133"/>
                  </a:cubicBezTo>
                  <a:cubicBezTo>
                    <a:pt x="55" y="138"/>
                    <a:pt x="61" y="134"/>
                    <a:pt x="67" y="134"/>
                  </a:cubicBezTo>
                  <a:cubicBezTo>
                    <a:pt x="68" y="130"/>
                    <a:pt x="74" y="126"/>
                    <a:pt x="71" y="121"/>
                  </a:cubicBezTo>
                  <a:cubicBezTo>
                    <a:pt x="70" y="119"/>
                    <a:pt x="63" y="111"/>
                    <a:pt x="62" y="111"/>
                  </a:cubicBezTo>
                  <a:cubicBezTo>
                    <a:pt x="62" y="110"/>
                    <a:pt x="63" y="109"/>
                    <a:pt x="64" y="110"/>
                  </a:cubicBezTo>
                  <a:cubicBezTo>
                    <a:pt x="66" y="111"/>
                    <a:pt x="69" y="115"/>
                    <a:pt x="75" y="120"/>
                  </a:cubicBezTo>
                  <a:cubicBezTo>
                    <a:pt x="79" y="124"/>
                    <a:pt x="90" y="116"/>
                    <a:pt x="92" y="116"/>
                  </a:cubicBezTo>
                  <a:cubicBezTo>
                    <a:pt x="91" y="111"/>
                    <a:pt x="92" y="103"/>
                    <a:pt x="86" y="100"/>
                  </a:cubicBezTo>
                  <a:cubicBezTo>
                    <a:pt x="82" y="98"/>
                    <a:pt x="75" y="97"/>
                    <a:pt x="73" y="97"/>
                  </a:cubicBezTo>
                  <a:cubicBezTo>
                    <a:pt x="72" y="96"/>
                    <a:pt x="73" y="95"/>
                    <a:pt x="73" y="95"/>
                  </a:cubicBezTo>
                  <a:cubicBezTo>
                    <a:pt x="78" y="96"/>
                    <a:pt x="83" y="96"/>
                    <a:pt x="88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73" name="Freeform 1601">
              <a:extLst>
                <a:ext uri="{FF2B5EF4-FFF2-40B4-BE49-F238E27FC236}">
                  <a16:creationId xmlns="" xmlns:a16="http://schemas.microsoft.com/office/drawing/2014/main" id="{BBE4BA00-FA4E-4BF9-BD83-A0B4ED790F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8" y="248"/>
              <a:ext cx="10" cy="7"/>
            </a:xfrm>
            <a:custGeom>
              <a:avLst/>
              <a:gdLst>
                <a:gd name="T0" fmla="*/ 21 w 21"/>
                <a:gd name="T1" fmla="*/ 0 h 16"/>
                <a:gd name="T2" fmla="*/ 21 w 21"/>
                <a:gd name="T3" fmla="*/ 0 h 16"/>
                <a:gd name="T4" fmla="*/ 0 w 21"/>
                <a:gd name="T5" fmla="*/ 14 h 16"/>
                <a:gd name="T6" fmla="*/ 1 w 21"/>
                <a:gd name="T7" fmla="*/ 14 h 16"/>
                <a:gd name="T8" fmla="*/ 1 w 21"/>
                <a:gd name="T9" fmla="*/ 16 h 16"/>
                <a:gd name="T10" fmla="*/ 21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21" y="0"/>
                  </a:moveTo>
                  <a:lnTo>
                    <a:pt x="21" y="0"/>
                  </a:lnTo>
                  <a:cubicBezTo>
                    <a:pt x="16" y="3"/>
                    <a:pt x="3" y="11"/>
                    <a:pt x="0" y="14"/>
                  </a:cubicBezTo>
                  <a:cubicBezTo>
                    <a:pt x="0" y="14"/>
                    <a:pt x="1" y="14"/>
                    <a:pt x="1" y="14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6" y="12"/>
                    <a:pt x="17" y="4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74" name="Freeform 1602">
              <a:extLst>
                <a:ext uri="{FF2B5EF4-FFF2-40B4-BE49-F238E27FC236}">
                  <a16:creationId xmlns="" xmlns:a16="http://schemas.microsoft.com/office/drawing/2014/main" id="{982A26C7-9D23-4DBC-96A3-08E1F7EF50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9" y="243"/>
              <a:ext cx="8" cy="31"/>
            </a:xfrm>
            <a:custGeom>
              <a:avLst/>
              <a:gdLst>
                <a:gd name="T0" fmla="*/ 15 w 18"/>
                <a:gd name="T1" fmla="*/ 0 h 68"/>
                <a:gd name="T2" fmla="*/ 15 w 18"/>
                <a:gd name="T3" fmla="*/ 0 h 68"/>
                <a:gd name="T4" fmla="*/ 8 w 18"/>
                <a:gd name="T5" fmla="*/ 14 h 68"/>
                <a:gd name="T6" fmla="*/ 1 w 18"/>
                <a:gd name="T7" fmla="*/ 68 h 68"/>
                <a:gd name="T8" fmla="*/ 18 w 18"/>
                <a:gd name="T9" fmla="*/ 16 h 68"/>
                <a:gd name="T10" fmla="*/ 4 w 18"/>
                <a:gd name="T11" fmla="*/ 42 h 68"/>
                <a:gd name="T12" fmla="*/ 15 w 18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68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9" y="12"/>
                    <a:pt x="8" y="14"/>
                  </a:cubicBezTo>
                  <a:cubicBezTo>
                    <a:pt x="2" y="25"/>
                    <a:pt x="0" y="44"/>
                    <a:pt x="1" y="68"/>
                  </a:cubicBezTo>
                  <a:cubicBezTo>
                    <a:pt x="5" y="44"/>
                    <a:pt x="16" y="26"/>
                    <a:pt x="18" y="16"/>
                  </a:cubicBezTo>
                  <a:cubicBezTo>
                    <a:pt x="12" y="22"/>
                    <a:pt x="7" y="31"/>
                    <a:pt x="4" y="42"/>
                  </a:cubicBezTo>
                  <a:cubicBezTo>
                    <a:pt x="4" y="36"/>
                    <a:pt x="13" y="7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75" name="Freeform 1603">
              <a:extLst>
                <a:ext uri="{FF2B5EF4-FFF2-40B4-BE49-F238E27FC236}">
                  <a16:creationId xmlns="" xmlns:a16="http://schemas.microsoft.com/office/drawing/2014/main" id="{57CC4756-2C7B-4775-94EE-7766E78F7D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3" y="245"/>
              <a:ext cx="40" cy="25"/>
            </a:xfrm>
            <a:custGeom>
              <a:avLst/>
              <a:gdLst>
                <a:gd name="T0" fmla="*/ 87 w 88"/>
                <a:gd name="T1" fmla="*/ 1 h 55"/>
                <a:gd name="T2" fmla="*/ 87 w 88"/>
                <a:gd name="T3" fmla="*/ 1 h 55"/>
                <a:gd name="T4" fmla="*/ 43 w 88"/>
                <a:gd name="T5" fmla="*/ 15 h 55"/>
                <a:gd name="T6" fmla="*/ 9 w 88"/>
                <a:gd name="T7" fmla="*/ 37 h 55"/>
                <a:gd name="T8" fmla="*/ 0 w 88"/>
                <a:gd name="T9" fmla="*/ 49 h 55"/>
                <a:gd name="T10" fmla="*/ 6 w 88"/>
                <a:gd name="T11" fmla="*/ 49 h 55"/>
                <a:gd name="T12" fmla="*/ 56 w 88"/>
                <a:gd name="T13" fmla="*/ 23 h 55"/>
                <a:gd name="T14" fmla="*/ 14 w 88"/>
                <a:gd name="T15" fmla="*/ 51 h 55"/>
                <a:gd name="T16" fmla="*/ 20 w 88"/>
                <a:gd name="T17" fmla="*/ 55 h 55"/>
                <a:gd name="T18" fmla="*/ 61 w 88"/>
                <a:gd name="T19" fmla="*/ 37 h 55"/>
                <a:gd name="T20" fmla="*/ 87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87" y="1"/>
                  </a:moveTo>
                  <a:lnTo>
                    <a:pt x="87" y="1"/>
                  </a:lnTo>
                  <a:cubicBezTo>
                    <a:pt x="72" y="0"/>
                    <a:pt x="55" y="8"/>
                    <a:pt x="43" y="15"/>
                  </a:cubicBezTo>
                  <a:cubicBezTo>
                    <a:pt x="35" y="20"/>
                    <a:pt x="20" y="29"/>
                    <a:pt x="9" y="37"/>
                  </a:cubicBezTo>
                  <a:cubicBezTo>
                    <a:pt x="6" y="42"/>
                    <a:pt x="5" y="41"/>
                    <a:pt x="0" y="49"/>
                  </a:cubicBezTo>
                  <a:cubicBezTo>
                    <a:pt x="4" y="48"/>
                    <a:pt x="4" y="49"/>
                    <a:pt x="6" y="49"/>
                  </a:cubicBezTo>
                  <a:cubicBezTo>
                    <a:pt x="12" y="45"/>
                    <a:pt x="41" y="29"/>
                    <a:pt x="56" y="23"/>
                  </a:cubicBezTo>
                  <a:cubicBezTo>
                    <a:pt x="43" y="34"/>
                    <a:pt x="20" y="48"/>
                    <a:pt x="14" y="51"/>
                  </a:cubicBezTo>
                  <a:cubicBezTo>
                    <a:pt x="18" y="52"/>
                    <a:pt x="19" y="54"/>
                    <a:pt x="20" y="55"/>
                  </a:cubicBezTo>
                  <a:cubicBezTo>
                    <a:pt x="30" y="52"/>
                    <a:pt x="53" y="43"/>
                    <a:pt x="61" y="37"/>
                  </a:cubicBezTo>
                  <a:cubicBezTo>
                    <a:pt x="73" y="29"/>
                    <a:pt x="88" y="18"/>
                    <a:pt x="8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76" name="Freeform 1604">
              <a:extLst>
                <a:ext uri="{FF2B5EF4-FFF2-40B4-BE49-F238E27FC236}">
                  <a16:creationId xmlns="" xmlns:a16="http://schemas.microsoft.com/office/drawing/2014/main" id="{D7E2B49A-4916-40E9-B643-0B733D4119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1" y="243"/>
              <a:ext cx="14" cy="32"/>
            </a:xfrm>
            <a:custGeom>
              <a:avLst/>
              <a:gdLst>
                <a:gd name="T0" fmla="*/ 32 w 32"/>
                <a:gd name="T1" fmla="*/ 0 h 72"/>
                <a:gd name="T2" fmla="*/ 32 w 32"/>
                <a:gd name="T3" fmla="*/ 0 h 72"/>
                <a:gd name="T4" fmla="*/ 4 w 32"/>
                <a:gd name="T5" fmla="*/ 38 h 72"/>
                <a:gd name="T6" fmla="*/ 2 w 32"/>
                <a:gd name="T7" fmla="*/ 72 h 72"/>
                <a:gd name="T8" fmla="*/ 32 w 3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2">
                  <a:moveTo>
                    <a:pt x="32" y="0"/>
                  </a:moveTo>
                  <a:lnTo>
                    <a:pt x="32" y="0"/>
                  </a:lnTo>
                  <a:cubicBezTo>
                    <a:pt x="21" y="12"/>
                    <a:pt x="8" y="29"/>
                    <a:pt x="4" y="38"/>
                  </a:cubicBezTo>
                  <a:cubicBezTo>
                    <a:pt x="0" y="52"/>
                    <a:pt x="1" y="64"/>
                    <a:pt x="2" y="72"/>
                  </a:cubicBezTo>
                  <a:cubicBezTo>
                    <a:pt x="6" y="46"/>
                    <a:pt x="16" y="23"/>
                    <a:pt x="3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77" name="Freeform 1605">
              <a:extLst>
                <a:ext uri="{FF2B5EF4-FFF2-40B4-BE49-F238E27FC236}">
                  <a16:creationId xmlns="" xmlns:a16="http://schemas.microsoft.com/office/drawing/2014/main" id="{0D5CB602-E4CC-462A-B2AF-BF0153AA79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6" y="243"/>
              <a:ext cx="11" cy="33"/>
            </a:xfrm>
            <a:custGeom>
              <a:avLst/>
              <a:gdLst>
                <a:gd name="T0" fmla="*/ 14 w 24"/>
                <a:gd name="T1" fmla="*/ 0 h 74"/>
                <a:gd name="T2" fmla="*/ 14 w 24"/>
                <a:gd name="T3" fmla="*/ 0 h 74"/>
                <a:gd name="T4" fmla="*/ 2 w 24"/>
                <a:gd name="T5" fmla="*/ 16 h 74"/>
                <a:gd name="T6" fmla="*/ 3 w 24"/>
                <a:gd name="T7" fmla="*/ 69 h 74"/>
                <a:gd name="T8" fmla="*/ 11 w 24"/>
                <a:gd name="T9" fmla="*/ 29 h 74"/>
                <a:gd name="T10" fmla="*/ 19 w 24"/>
                <a:gd name="T11" fmla="*/ 74 h 74"/>
                <a:gd name="T12" fmla="*/ 18 w 24"/>
                <a:gd name="T13" fmla="*/ 20 h 74"/>
                <a:gd name="T14" fmla="*/ 24 w 24"/>
                <a:gd name="T15" fmla="*/ 8 h 74"/>
                <a:gd name="T16" fmla="*/ 5 w 24"/>
                <a:gd name="T17" fmla="*/ 30 h 74"/>
                <a:gd name="T18" fmla="*/ 14 w 24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74">
                  <a:moveTo>
                    <a:pt x="14" y="0"/>
                  </a:moveTo>
                  <a:lnTo>
                    <a:pt x="14" y="0"/>
                  </a:lnTo>
                  <a:cubicBezTo>
                    <a:pt x="11" y="4"/>
                    <a:pt x="3" y="11"/>
                    <a:pt x="2" y="16"/>
                  </a:cubicBezTo>
                  <a:cubicBezTo>
                    <a:pt x="0" y="30"/>
                    <a:pt x="0" y="56"/>
                    <a:pt x="3" y="69"/>
                  </a:cubicBezTo>
                  <a:cubicBezTo>
                    <a:pt x="4" y="56"/>
                    <a:pt x="5" y="37"/>
                    <a:pt x="11" y="29"/>
                  </a:cubicBezTo>
                  <a:cubicBezTo>
                    <a:pt x="8" y="43"/>
                    <a:pt x="11" y="58"/>
                    <a:pt x="19" y="74"/>
                  </a:cubicBezTo>
                  <a:cubicBezTo>
                    <a:pt x="14" y="60"/>
                    <a:pt x="13" y="34"/>
                    <a:pt x="18" y="20"/>
                  </a:cubicBezTo>
                  <a:cubicBezTo>
                    <a:pt x="19" y="16"/>
                    <a:pt x="22" y="11"/>
                    <a:pt x="24" y="8"/>
                  </a:cubicBezTo>
                  <a:cubicBezTo>
                    <a:pt x="18" y="11"/>
                    <a:pt x="7" y="23"/>
                    <a:pt x="5" y="30"/>
                  </a:cubicBezTo>
                  <a:cubicBezTo>
                    <a:pt x="7" y="18"/>
                    <a:pt x="10" y="10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78" name="Freeform 1606">
              <a:extLst>
                <a:ext uri="{FF2B5EF4-FFF2-40B4-BE49-F238E27FC236}">
                  <a16:creationId xmlns="" xmlns:a16="http://schemas.microsoft.com/office/drawing/2014/main" id="{D819246E-B0EF-44CE-BDCE-A73B61BE21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2" y="241"/>
              <a:ext cx="15" cy="8"/>
            </a:xfrm>
            <a:custGeom>
              <a:avLst/>
              <a:gdLst>
                <a:gd name="T0" fmla="*/ 26 w 32"/>
                <a:gd name="T1" fmla="*/ 6 h 16"/>
                <a:gd name="T2" fmla="*/ 26 w 32"/>
                <a:gd name="T3" fmla="*/ 6 h 16"/>
                <a:gd name="T4" fmla="*/ 0 w 32"/>
                <a:gd name="T5" fmla="*/ 2 h 16"/>
                <a:gd name="T6" fmla="*/ 29 w 32"/>
                <a:gd name="T7" fmla="*/ 16 h 16"/>
                <a:gd name="T8" fmla="*/ 26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26" y="6"/>
                  </a:moveTo>
                  <a:lnTo>
                    <a:pt x="26" y="6"/>
                  </a:lnTo>
                  <a:cubicBezTo>
                    <a:pt x="19" y="1"/>
                    <a:pt x="12" y="0"/>
                    <a:pt x="0" y="2"/>
                  </a:cubicBezTo>
                  <a:cubicBezTo>
                    <a:pt x="9" y="2"/>
                    <a:pt x="25" y="0"/>
                    <a:pt x="29" y="16"/>
                  </a:cubicBezTo>
                  <a:cubicBezTo>
                    <a:pt x="32" y="13"/>
                    <a:pt x="30" y="8"/>
                    <a:pt x="26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79" name="Freeform 1607">
              <a:extLst>
                <a:ext uri="{FF2B5EF4-FFF2-40B4-BE49-F238E27FC236}">
                  <a16:creationId xmlns="" xmlns:a16="http://schemas.microsoft.com/office/drawing/2014/main" id="{F51B78F2-9F80-4186-B387-ED20F63341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7" y="238"/>
              <a:ext cx="26" cy="9"/>
            </a:xfrm>
            <a:custGeom>
              <a:avLst/>
              <a:gdLst>
                <a:gd name="T0" fmla="*/ 14 w 58"/>
                <a:gd name="T1" fmla="*/ 2 h 20"/>
                <a:gd name="T2" fmla="*/ 14 w 58"/>
                <a:gd name="T3" fmla="*/ 2 h 20"/>
                <a:gd name="T4" fmla="*/ 0 w 58"/>
                <a:gd name="T5" fmla="*/ 3 h 20"/>
                <a:gd name="T6" fmla="*/ 37 w 58"/>
                <a:gd name="T7" fmla="*/ 18 h 20"/>
                <a:gd name="T8" fmla="*/ 58 w 58"/>
                <a:gd name="T9" fmla="*/ 9 h 20"/>
                <a:gd name="T10" fmla="*/ 39 w 58"/>
                <a:gd name="T11" fmla="*/ 10 h 20"/>
                <a:gd name="T12" fmla="*/ 14 w 58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20">
                  <a:moveTo>
                    <a:pt x="14" y="2"/>
                  </a:moveTo>
                  <a:lnTo>
                    <a:pt x="14" y="2"/>
                  </a:lnTo>
                  <a:cubicBezTo>
                    <a:pt x="11" y="1"/>
                    <a:pt x="5" y="0"/>
                    <a:pt x="0" y="3"/>
                  </a:cubicBezTo>
                  <a:cubicBezTo>
                    <a:pt x="25" y="3"/>
                    <a:pt x="26" y="15"/>
                    <a:pt x="37" y="18"/>
                  </a:cubicBezTo>
                  <a:cubicBezTo>
                    <a:pt x="44" y="20"/>
                    <a:pt x="55" y="17"/>
                    <a:pt x="58" y="9"/>
                  </a:cubicBezTo>
                  <a:cubicBezTo>
                    <a:pt x="53" y="12"/>
                    <a:pt x="46" y="12"/>
                    <a:pt x="39" y="10"/>
                  </a:cubicBezTo>
                  <a:cubicBezTo>
                    <a:pt x="31" y="8"/>
                    <a:pt x="24" y="3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80" name="Freeform 1608">
              <a:extLst>
                <a:ext uri="{FF2B5EF4-FFF2-40B4-BE49-F238E27FC236}">
                  <a16:creationId xmlns="" xmlns:a16="http://schemas.microsoft.com/office/drawing/2014/main" id="{8DCD5B8A-2CD6-479B-91BF-22E356D940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" y="236"/>
              <a:ext cx="11" cy="19"/>
            </a:xfrm>
            <a:custGeom>
              <a:avLst/>
              <a:gdLst>
                <a:gd name="T0" fmla="*/ 25 w 25"/>
                <a:gd name="T1" fmla="*/ 0 h 42"/>
                <a:gd name="T2" fmla="*/ 25 w 25"/>
                <a:gd name="T3" fmla="*/ 0 h 42"/>
                <a:gd name="T4" fmla="*/ 11 w 25"/>
                <a:gd name="T5" fmla="*/ 20 h 42"/>
                <a:gd name="T6" fmla="*/ 24 w 25"/>
                <a:gd name="T7" fmla="*/ 0 h 42"/>
                <a:gd name="T8" fmla="*/ 11 w 25"/>
                <a:gd name="T9" fmla="*/ 9 h 42"/>
                <a:gd name="T10" fmla="*/ 0 w 25"/>
                <a:gd name="T11" fmla="*/ 42 h 42"/>
                <a:gd name="T12" fmla="*/ 22 w 25"/>
                <a:gd name="T13" fmla="*/ 13 h 42"/>
                <a:gd name="T14" fmla="*/ 25 w 25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42">
                  <a:moveTo>
                    <a:pt x="25" y="0"/>
                  </a:moveTo>
                  <a:lnTo>
                    <a:pt x="25" y="0"/>
                  </a:lnTo>
                  <a:cubicBezTo>
                    <a:pt x="22" y="4"/>
                    <a:pt x="14" y="16"/>
                    <a:pt x="11" y="20"/>
                  </a:cubicBezTo>
                  <a:cubicBezTo>
                    <a:pt x="14" y="13"/>
                    <a:pt x="20" y="6"/>
                    <a:pt x="24" y="0"/>
                  </a:cubicBezTo>
                  <a:cubicBezTo>
                    <a:pt x="21" y="3"/>
                    <a:pt x="14" y="7"/>
                    <a:pt x="11" y="9"/>
                  </a:cubicBezTo>
                  <a:cubicBezTo>
                    <a:pt x="7" y="16"/>
                    <a:pt x="2" y="33"/>
                    <a:pt x="0" y="42"/>
                  </a:cubicBezTo>
                  <a:cubicBezTo>
                    <a:pt x="7" y="30"/>
                    <a:pt x="17" y="18"/>
                    <a:pt x="22" y="13"/>
                  </a:cubicBezTo>
                  <a:cubicBezTo>
                    <a:pt x="22" y="9"/>
                    <a:pt x="24" y="4"/>
                    <a:pt x="2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81" name="Freeform 1609">
              <a:extLst>
                <a:ext uri="{FF2B5EF4-FFF2-40B4-BE49-F238E27FC236}">
                  <a16:creationId xmlns="" xmlns:a16="http://schemas.microsoft.com/office/drawing/2014/main" id="{202FF456-ADC9-420A-8052-CDED36DF79D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7" y="237"/>
              <a:ext cx="17" cy="28"/>
            </a:xfrm>
            <a:custGeom>
              <a:avLst/>
              <a:gdLst>
                <a:gd name="T0" fmla="*/ 30 w 38"/>
                <a:gd name="T1" fmla="*/ 0 h 62"/>
                <a:gd name="T2" fmla="*/ 30 w 38"/>
                <a:gd name="T3" fmla="*/ 0 h 62"/>
                <a:gd name="T4" fmla="*/ 3 w 38"/>
                <a:gd name="T5" fmla="*/ 34 h 62"/>
                <a:gd name="T6" fmla="*/ 4 w 38"/>
                <a:gd name="T7" fmla="*/ 44 h 62"/>
                <a:gd name="T8" fmla="*/ 19 w 38"/>
                <a:gd name="T9" fmla="*/ 28 h 62"/>
                <a:gd name="T10" fmla="*/ 3 w 38"/>
                <a:gd name="T11" fmla="*/ 51 h 62"/>
                <a:gd name="T12" fmla="*/ 0 w 38"/>
                <a:gd name="T13" fmla="*/ 62 h 62"/>
                <a:gd name="T14" fmla="*/ 23 w 38"/>
                <a:gd name="T15" fmla="*/ 42 h 62"/>
                <a:gd name="T16" fmla="*/ 30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30" y="0"/>
                  </a:moveTo>
                  <a:lnTo>
                    <a:pt x="30" y="0"/>
                  </a:lnTo>
                  <a:cubicBezTo>
                    <a:pt x="24" y="14"/>
                    <a:pt x="10" y="28"/>
                    <a:pt x="3" y="34"/>
                  </a:cubicBezTo>
                  <a:cubicBezTo>
                    <a:pt x="3" y="38"/>
                    <a:pt x="4" y="41"/>
                    <a:pt x="4" y="44"/>
                  </a:cubicBezTo>
                  <a:cubicBezTo>
                    <a:pt x="5" y="42"/>
                    <a:pt x="12" y="34"/>
                    <a:pt x="19" y="28"/>
                  </a:cubicBezTo>
                  <a:cubicBezTo>
                    <a:pt x="15" y="38"/>
                    <a:pt x="7" y="47"/>
                    <a:pt x="3" y="51"/>
                  </a:cubicBezTo>
                  <a:cubicBezTo>
                    <a:pt x="2" y="54"/>
                    <a:pt x="1" y="58"/>
                    <a:pt x="0" y="62"/>
                  </a:cubicBezTo>
                  <a:cubicBezTo>
                    <a:pt x="5" y="57"/>
                    <a:pt x="18" y="47"/>
                    <a:pt x="23" y="42"/>
                  </a:cubicBezTo>
                  <a:cubicBezTo>
                    <a:pt x="33" y="31"/>
                    <a:pt x="38" y="14"/>
                    <a:pt x="3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82" name="Freeform 1610">
              <a:extLst>
                <a:ext uri="{FF2B5EF4-FFF2-40B4-BE49-F238E27FC236}">
                  <a16:creationId xmlns="" xmlns:a16="http://schemas.microsoft.com/office/drawing/2014/main" id="{80D7198C-38A9-44F1-AD2F-D6F17EBF41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4" y="231"/>
              <a:ext cx="10" cy="14"/>
            </a:xfrm>
            <a:custGeom>
              <a:avLst/>
              <a:gdLst>
                <a:gd name="T0" fmla="*/ 22 w 22"/>
                <a:gd name="T1" fmla="*/ 0 h 30"/>
                <a:gd name="T2" fmla="*/ 22 w 22"/>
                <a:gd name="T3" fmla="*/ 0 h 30"/>
                <a:gd name="T4" fmla="*/ 0 w 22"/>
                <a:gd name="T5" fmla="*/ 26 h 30"/>
                <a:gd name="T6" fmla="*/ 0 w 22"/>
                <a:gd name="T7" fmla="*/ 30 h 30"/>
                <a:gd name="T8" fmla="*/ 22 w 22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22" y="0"/>
                  </a:moveTo>
                  <a:lnTo>
                    <a:pt x="22" y="0"/>
                  </a:lnTo>
                  <a:cubicBezTo>
                    <a:pt x="15" y="10"/>
                    <a:pt x="2" y="25"/>
                    <a:pt x="0" y="26"/>
                  </a:cubicBezTo>
                  <a:cubicBezTo>
                    <a:pt x="0" y="27"/>
                    <a:pt x="0" y="28"/>
                    <a:pt x="0" y="30"/>
                  </a:cubicBezTo>
                  <a:cubicBezTo>
                    <a:pt x="6" y="23"/>
                    <a:pt x="18" y="9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83" name="Freeform 1611">
              <a:extLst>
                <a:ext uri="{FF2B5EF4-FFF2-40B4-BE49-F238E27FC236}">
                  <a16:creationId xmlns="" xmlns:a16="http://schemas.microsoft.com/office/drawing/2014/main" id="{F966D234-DDAC-4557-B3CA-18808C5C6F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4" y="233"/>
              <a:ext cx="17" cy="24"/>
            </a:xfrm>
            <a:custGeom>
              <a:avLst/>
              <a:gdLst>
                <a:gd name="T0" fmla="*/ 39 w 39"/>
                <a:gd name="T1" fmla="*/ 0 h 52"/>
                <a:gd name="T2" fmla="*/ 39 w 39"/>
                <a:gd name="T3" fmla="*/ 0 h 52"/>
                <a:gd name="T4" fmla="*/ 20 w 39"/>
                <a:gd name="T5" fmla="*/ 19 h 52"/>
                <a:gd name="T6" fmla="*/ 37 w 39"/>
                <a:gd name="T7" fmla="*/ 0 h 52"/>
                <a:gd name="T8" fmla="*/ 23 w 39"/>
                <a:gd name="T9" fmla="*/ 6 h 52"/>
                <a:gd name="T10" fmla="*/ 0 w 39"/>
                <a:gd name="T11" fmla="*/ 52 h 52"/>
                <a:gd name="T12" fmla="*/ 39 w 39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52">
                  <a:moveTo>
                    <a:pt x="39" y="0"/>
                  </a:moveTo>
                  <a:lnTo>
                    <a:pt x="39" y="0"/>
                  </a:lnTo>
                  <a:cubicBezTo>
                    <a:pt x="35" y="3"/>
                    <a:pt x="23" y="17"/>
                    <a:pt x="20" y="19"/>
                  </a:cubicBezTo>
                  <a:cubicBezTo>
                    <a:pt x="22" y="13"/>
                    <a:pt x="34" y="4"/>
                    <a:pt x="37" y="0"/>
                  </a:cubicBezTo>
                  <a:cubicBezTo>
                    <a:pt x="33" y="2"/>
                    <a:pt x="27" y="5"/>
                    <a:pt x="23" y="6"/>
                  </a:cubicBezTo>
                  <a:cubicBezTo>
                    <a:pt x="20" y="10"/>
                    <a:pt x="4" y="34"/>
                    <a:pt x="0" y="52"/>
                  </a:cubicBezTo>
                  <a:cubicBezTo>
                    <a:pt x="14" y="29"/>
                    <a:pt x="29" y="21"/>
                    <a:pt x="3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84" name="Freeform 1612">
              <a:extLst>
                <a:ext uri="{FF2B5EF4-FFF2-40B4-BE49-F238E27FC236}">
                  <a16:creationId xmlns="" xmlns:a16="http://schemas.microsoft.com/office/drawing/2014/main" id="{DA0C7633-D7EA-487C-B367-6F0D83675B3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0" y="231"/>
              <a:ext cx="20" cy="21"/>
            </a:xfrm>
            <a:custGeom>
              <a:avLst/>
              <a:gdLst>
                <a:gd name="T0" fmla="*/ 33 w 45"/>
                <a:gd name="T1" fmla="*/ 0 h 47"/>
                <a:gd name="T2" fmla="*/ 33 w 45"/>
                <a:gd name="T3" fmla="*/ 0 h 47"/>
                <a:gd name="T4" fmla="*/ 9 w 45"/>
                <a:gd name="T5" fmla="*/ 22 h 47"/>
                <a:gd name="T6" fmla="*/ 0 w 45"/>
                <a:gd name="T7" fmla="*/ 47 h 47"/>
                <a:gd name="T8" fmla="*/ 18 w 45"/>
                <a:gd name="T9" fmla="*/ 32 h 47"/>
                <a:gd name="T10" fmla="*/ 35 w 45"/>
                <a:gd name="T11" fmla="*/ 18 h 47"/>
                <a:gd name="T12" fmla="*/ 45 w 45"/>
                <a:gd name="T13" fmla="*/ 6 h 47"/>
                <a:gd name="T14" fmla="*/ 12 w 45"/>
                <a:gd name="T15" fmla="*/ 29 h 47"/>
                <a:gd name="T16" fmla="*/ 33 w 45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47">
                  <a:moveTo>
                    <a:pt x="33" y="0"/>
                  </a:moveTo>
                  <a:lnTo>
                    <a:pt x="33" y="0"/>
                  </a:lnTo>
                  <a:cubicBezTo>
                    <a:pt x="26" y="4"/>
                    <a:pt x="13" y="15"/>
                    <a:pt x="9" y="22"/>
                  </a:cubicBezTo>
                  <a:cubicBezTo>
                    <a:pt x="6" y="28"/>
                    <a:pt x="1" y="45"/>
                    <a:pt x="0" y="47"/>
                  </a:cubicBezTo>
                  <a:cubicBezTo>
                    <a:pt x="5" y="41"/>
                    <a:pt x="11" y="35"/>
                    <a:pt x="18" y="32"/>
                  </a:cubicBezTo>
                  <a:cubicBezTo>
                    <a:pt x="22" y="27"/>
                    <a:pt x="30" y="21"/>
                    <a:pt x="35" y="18"/>
                  </a:cubicBezTo>
                  <a:cubicBezTo>
                    <a:pt x="38" y="15"/>
                    <a:pt x="43" y="9"/>
                    <a:pt x="45" y="6"/>
                  </a:cubicBezTo>
                  <a:cubicBezTo>
                    <a:pt x="39" y="11"/>
                    <a:pt x="22" y="24"/>
                    <a:pt x="12" y="29"/>
                  </a:cubicBezTo>
                  <a:cubicBezTo>
                    <a:pt x="18" y="18"/>
                    <a:pt x="27" y="7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85" name="Freeform 1613">
              <a:extLst>
                <a:ext uri="{FF2B5EF4-FFF2-40B4-BE49-F238E27FC236}">
                  <a16:creationId xmlns="" xmlns:a16="http://schemas.microsoft.com/office/drawing/2014/main" id="{94C6CDF2-7767-40DC-BD59-0E335536CD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8" y="227"/>
              <a:ext cx="13" cy="12"/>
            </a:xfrm>
            <a:custGeom>
              <a:avLst/>
              <a:gdLst>
                <a:gd name="T0" fmla="*/ 29 w 29"/>
                <a:gd name="T1" fmla="*/ 0 h 26"/>
                <a:gd name="T2" fmla="*/ 29 w 29"/>
                <a:gd name="T3" fmla="*/ 0 h 26"/>
                <a:gd name="T4" fmla="*/ 17 w 29"/>
                <a:gd name="T5" fmla="*/ 2 h 26"/>
                <a:gd name="T6" fmla="*/ 0 w 29"/>
                <a:gd name="T7" fmla="*/ 26 h 26"/>
                <a:gd name="T8" fmla="*/ 29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29" y="0"/>
                  </a:moveTo>
                  <a:lnTo>
                    <a:pt x="29" y="0"/>
                  </a:lnTo>
                  <a:cubicBezTo>
                    <a:pt x="26" y="1"/>
                    <a:pt x="20" y="2"/>
                    <a:pt x="17" y="2"/>
                  </a:cubicBezTo>
                  <a:cubicBezTo>
                    <a:pt x="13" y="6"/>
                    <a:pt x="7" y="15"/>
                    <a:pt x="0" y="26"/>
                  </a:cubicBezTo>
                  <a:cubicBezTo>
                    <a:pt x="12" y="19"/>
                    <a:pt x="23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86" name="Freeform 1614">
              <a:extLst>
                <a:ext uri="{FF2B5EF4-FFF2-40B4-BE49-F238E27FC236}">
                  <a16:creationId xmlns="" xmlns:a16="http://schemas.microsoft.com/office/drawing/2014/main" id="{181668A0-561B-430E-912C-38892289A1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9" y="228"/>
              <a:ext cx="16" cy="8"/>
            </a:xfrm>
            <a:custGeom>
              <a:avLst/>
              <a:gdLst>
                <a:gd name="T0" fmla="*/ 29 w 35"/>
                <a:gd name="T1" fmla="*/ 0 h 18"/>
                <a:gd name="T2" fmla="*/ 29 w 35"/>
                <a:gd name="T3" fmla="*/ 0 h 18"/>
                <a:gd name="T4" fmla="*/ 0 w 35"/>
                <a:gd name="T5" fmla="*/ 15 h 18"/>
                <a:gd name="T6" fmla="*/ 35 w 35"/>
                <a:gd name="T7" fmla="*/ 0 h 18"/>
                <a:gd name="T8" fmla="*/ 29 w 35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8">
                  <a:moveTo>
                    <a:pt x="29" y="0"/>
                  </a:moveTo>
                  <a:lnTo>
                    <a:pt x="29" y="0"/>
                  </a:lnTo>
                  <a:cubicBezTo>
                    <a:pt x="26" y="6"/>
                    <a:pt x="13" y="14"/>
                    <a:pt x="0" y="15"/>
                  </a:cubicBezTo>
                  <a:cubicBezTo>
                    <a:pt x="15" y="18"/>
                    <a:pt x="30" y="8"/>
                    <a:pt x="35" y="0"/>
                  </a:cubicBezTo>
                  <a:cubicBezTo>
                    <a:pt x="3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87" name="Freeform 1615">
              <a:extLst>
                <a:ext uri="{FF2B5EF4-FFF2-40B4-BE49-F238E27FC236}">
                  <a16:creationId xmlns="" xmlns:a16="http://schemas.microsoft.com/office/drawing/2014/main" id="{779E0AF9-96C0-43BA-BDBA-3CE5733CAB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" y="224"/>
              <a:ext cx="2" cy="1"/>
            </a:xfrm>
            <a:custGeom>
              <a:avLst/>
              <a:gdLst>
                <a:gd name="T0" fmla="*/ 0 w 6"/>
                <a:gd name="T1" fmla="*/ 0 h 3"/>
                <a:gd name="T2" fmla="*/ 0 w 6"/>
                <a:gd name="T3" fmla="*/ 0 h 3"/>
                <a:gd name="T4" fmla="*/ 6 w 6"/>
                <a:gd name="T5" fmla="*/ 3 h 3"/>
                <a:gd name="T6" fmla="*/ 0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3"/>
                    <a:pt x="6" y="3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88" name="Freeform 1616">
              <a:extLst>
                <a:ext uri="{FF2B5EF4-FFF2-40B4-BE49-F238E27FC236}">
                  <a16:creationId xmlns="" xmlns:a16="http://schemas.microsoft.com/office/drawing/2014/main" id="{9736272E-40FD-4B76-BC74-8A63FFB38C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2" y="223"/>
              <a:ext cx="3" cy="2"/>
            </a:xfrm>
            <a:custGeom>
              <a:avLst/>
              <a:gdLst>
                <a:gd name="T0" fmla="*/ 8 w 8"/>
                <a:gd name="T1" fmla="*/ 0 h 5"/>
                <a:gd name="T2" fmla="*/ 8 w 8"/>
                <a:gd name="T3" fmla="*/ 0 h 5"/>
                <a:gd name="T4" fmla="*/ 0 w 8"/>
                <a:gd name="T5" fmla="*/ 1 h 5"/>
                <a:gd name="T6" fmla="*/ 8 w 8"/>
                <a:gd name="T7" fmla="*/ 5 h 5"/>
                <a:gd name="T8" fmla="*/ 8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lnTo>
                    <a:pt x="8" y="0"/>
                  </a:lnTo>
                  <a:cubicBezTo>
                    <a:pt x="6" y="0"/>
                    <a:pt x="0" y="1"/>
                    <a:pt x="0" y="1"/>
                  </a:cubicBezTo>
                  <a:cubicBezTo>
                    <a:pt x="2" y="2"/>
                    <a:pt x="6" y="4"/>
                    <a:pt x="8" y="5"/>
                  </a:cubicBezTo>
                  <a:cubicBezTo>
                    <a:pt x="6" y="3"/>
                    <a:pt x="7" y="1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89" name="Freeform 1617">
              <a:extLst>
                <a:ext uri="{FF2B5EF4-FFF2-40B4-BE49-F238E27FC236}">
                  <a16:creationId xmlns="" xmlns:a16="http://schemas.microsoft.com/office/drawing/2014/main" id="{03A0719A-62F6-4FEE-BB5E-F101D78F9A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7" y="223"/>
              <a:ext cx="2" cy="3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1 w 3"/>
                <a:gd name="T5" fmla="*/ 3 h 6"/>
                <a:gd name="T6" fmla="*/ 0 w 3"/>
                <a:gd name="T7" fmla="*/ 6 h 6"/>
                <a:gd name="T8" fmla="*/ 3 w 3"/>
                <a:gd name="T9" fmla="*/ 3 h 6"/>
                <a:gd name="T10" fmla="*/ 3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cubicBezTo>
                    <a:pt x="3" y="0"/>
                    <a:pt x="2" y="1"/>
                    <a:pt x="1" y="3"/>
                  </a:cubicBezTo>
                  <a:cubicBezTo>
                    <a:pt x="0" y="3"/>
                    <a:pt x="0" y="6"/>
                    <a:pt x="0" y="6"/>
                  </a:cubicBezTo>
                  <a:cubicBezTo>
                    <a:pt x="0" y="6"/>
                    <a:pt x="2" y="5"/>
                    <a:pt x="3" y="3"/>
                  </a:cubicBezTo>
                  <a:cubicBezTo>
                    <a:pt x="3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90" name="Freeform 1618">
              <a:extLst>
                <a:ext uri="{FF2B5EF4-FFF2-40B4-BE49-F238E27FC236}">
                  <a16:creationId xmlns="" xmlns:a16="http://schemas.microsoft.com/office/drawing/2014/main" id="{CD1157A0-AA49-40B9-A18D-F04C347F22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7" y="223"/>
              <a:ext cx="3" cy="5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5 w 8"/>
                <a:gd name="T5" fmla="*/ 0 h 10"/>
                <a:gd name="T6" fmla="*/ 0 w 8"/>
                <a:gd name="T7" fmla="*/ 7 h 10"/>
                <a:gd name="T8" fmla="*/ 3 w 8"/>
                <a:gd name="T9" fmla="*/ 10 h 10"/>
                <a:gd name="T10" fmla="*/ 8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7" y="0"/>
                    <a:pt x="6" y="0"/>
                    <a:pt x="5" y="0"/>
                  </a:cubicBezTo>
                  <a:cubicBezTo>
                    <a:pt x="6" y="4"/>
                    <a:pt x="4" y="6"/>
                    <a:pt x="0" y="7"/>
                  </a:cubicBezTo>
                  <a:cubicBezTo>
                    <a:pt x="1" y="8"/>
                    <a:pt x="2" y="9"/>
                    <a:pt x="3" y="10"/>
                  </a:cubicBezTo>
                  <a:cubicBezTo>
                    <a:pt x="5" y="8"/>
                    <a:pt x="8" y="2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91" name="Freeform 1619">
              <a:extLst>
                <a:ext uri="{FF2B5EF4-FFF2-40B4-BE49-F238E27FC236}">
                  <a16:creationId xmlns="" xmlns:a16="http://schemas.microsoft.com/office/drawing/2014/main" id="{D05A510C-6736-4AB4-A8D9-6511C26BC8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" y="223"/>
              <a:ext cx="32" cy="22"/>
            </a:xfrm>
            <a:custGeom>
              <a:avLst/>
              <a:gdLst>
                <a:gd name="T0" fmla="*/ 69 w 71"/>
                <a:gd name="T1" fmla="*/ 12 h 47"/>
                <a:gd name="T2" fmla="*/ 69 w 71"/>
                <a:gd name="T3" fmla="*/ 12 h 47"/>
                <a:gd name="T4" fmla="*/ 47 w 71"/>
                <a:gd name="T5" fmla="*/ 0 h 47"/>
                <a:gd name="T6" fmla="*/ 0 w 71"/>
                <a:gd name="T7" fmla="*/ 44 h 47"/>
                <a:gd name="T8" fmla="*/ 12 w 71"/>
                <a:gd name="T9" fmla="*/ 39 h 47"/>
                <a:gd name="T10" fmla="*/ 45 w 71"/>
                <a:gd name="T11" fmla="*/ 25 h 47"/>
                <a:gd name="T12" fmla="*/ 65 w 71"/>
                <a:gd name="T13" fmla="*/ 32 h 47"/>
                <a:gd name="T14" fmla="*/ 69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69" y="12"/>
                  </a:moveTo>
                  <a:lnTo>
                    <a:pt x="69" y="12"/>
                  </a:lnTo>
                  <a:cubicBezTo>
                    <a:pt x="66" y="6"/>
                    <a:pt x="57" y="0"/>
                    <a:pt x="47" y="0"/>
                  </a:cubicBezTo>
                  <a:cubicBezTo>
                    <a:pt x="33" y="19"/>
                    <a:pt x="20" y="32"/>
                    <a:pt x="0" y="44"/>
                  </a:cubicBezTo>
                  <a:cubicBezTo>
                    <a:pt x="1" y="47"/>
                    <a:pt x="8" y="41"/>
                    <a:pt x="12" y="39"/>
                  </a:cubicBezTo>
                  <a:cubicBezTo>
                    <a:pt x="21" y="33"/>
                    <a:pt x="33" y="25"/>
                    <a:pt x="45" y="25"/>
                  </a:cubicBezTo>
                  <a:cubicBezTo>
                    <a:pt x="53" y="24"/>
                    <a:pt x="61" y="27"/>
                    <a:pt x="65" y="32"/>
                  </a:cubicBezTo>
                  <a:cubicBezTo>
                    <a:pt x="70" y="28"/>
                    <a:pt x="71" y="18"/>
                    <a:pt x="69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92" name="Freeform 1620">
              <a:extLst>
                <a:ext uri="{FF2B5EF4-FFF2-40B4-BE49-F238E27FC236}">
                  <a16:creationId xmlns="" xmlns:a16="http://schemas.microsoft.com/office/drawing/2014/main" id="{26B7926B-8EDC-4BD9-8542-B636F53B8D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" y="222"/>
              <a:ext cx="43" cy="38"/>
            </a:xfrm>
            <a:custGeom>
              <a:avLst/>
              <a:gdLst>
                <a:gd name="T0" fmla="*/ 87 w 94"/>
                <a:gd name="T1" fmla="*/ 0 h 83"/>
                <a:gd name="T2" fmla="*/ 87 w 94"/>
                <a:gd name="T3" fmla="*/ 0 h 83"/>
                <a:gd name="T4" fmla="*/ 0 w 94"/>
                <a:gd name="T5" fmla="*/ 75 h 83"/>
                <a:gd name="T6" fmla="*/ 19 w 94"/>
                <a:gd name="T7" fmla="*/ 71 h 83"/>
                <a:gd name="T8" fmla="*/ 61 w 94"/>
                <a:gd name="T9" fmla="*/ 41 h 83"/>
                <a:gd name="T10" fmla="*/ 23 w 94"/>
                <a:gd name="T11" fmla="*/ 76 h 83"/>
                <a:gd name="T12" fmla="*/ 21 w 94"/>
                <a:gd name="T13" fmla="*/ 83 h 83"/>
                <a:gd name="T14" fmla="*/ 75 w 94"/>
                <a:gd name="T15" fmla="*/ 46 h 83"/>
                <a:gd name="T16" fmla="*/ 87 w 94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83">
                  <a:moveTo>
                    <a:pt x="87" y="0"/>
                  </a:moveTo>
                  <a:lnTo>
                    <a:pt x="87" y="0"/>
                  </a:lnTo>
                  <a:cubicBezTo>
                    <a:pt x="77" y="6"/>
                    <a:pt x="37" y="50"/>
                    <a:pt x="0" y="75"/>
                  </a:cubicBezTo>
                  <a:cubicBezTo>
                    <a:pt x="6" y="73"/>
                    <a:pt x="13" y="71"/>
                    <a:pt x="19" y="71"/>
                  </a:cubicBezTo>
                  <a:cubicBezTo>
                    <a:pt x="21" y="69"/>
                    <a:pt x="48" y="49"/>
                    <a:pt x="61" y="41"/>
                  </a:cubicBezTo>
                  <a:cubicBezTo>
                    <a:pt x="51" y="54"/>
                    <a:pt x="28" y="71"/>
                    <a:pt x="23" y="76"/>
                  </a:cubicBezTo>
                  <a:cubicBezTo>
                    <a:pt x="22" y="77"/>
                    <a:pt x="22" y="80"/>
                    <a:pt x="21" y="83"/>
                  </a:cubicBezTo>
                  <a:cubicBezTo>
                    <a:pt x="34" y="74"/>
                    <a:pt x="58" y="62"/>
                    <a:pt x="75" y="46"/>
                  </a:cubicBezTo>
                  <a:cubicBezTo>
                    <a:pt x="86" y="35"/>
                    <a:pt x="94" y="17"/>
                    <a:pt x="8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93" name="Freeform 1621">
              <a:extLst>
                <a:ext uri="{FF2B5EF4-FFF2-40B4-BE49-F238E27FC236}">
                  <a16:creationId xmlns="" xmlns:a16="http://schemas.microsoft.com/office/drawing/2014/main" id="{550BEA7F-A1AB-46A4-B5F9-0B4DB18DFF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4" y="220"/>
              <a:ext cx="34" cy="40"/>
            </a:xfrm>
            <a:custGeom>
              <a:avLst/>
              <a:gdLst>
                <a:gd name="T0" fmla="*/ 73 w 75"/>
                <a:gd name="T1" fmla="*/ 6 h 89"/>
                <a:gd name="T2" fmla="*/ 73 w 75"/>
                <a:gd name="T3" fmla="*/ 6 h 89"/>
                <a:gd name="T4" fmla="*/ 69 w 75"/>
                <a:gd name="T5" fmla="*/ 3 h 89"/>
                <a:gd name="T6" fmla="*/ 53 w 75"/>
                <a:gd name="T7" fmla="*/ 28 h 89"/>
                <a:gd name="T8" fmla="*/ 31 w 75"/>
                <a:gd name="T9" fmla="*/ 42 h 89"/>
                <a:gd name="T10" fmla="*/ 7 w 75"/>
                <a:gd name="T11" fmla="*/ 62 h 89"/>
                <a:gd name="T12" fmla="*/ 1 w 75"/>
                <a:gd name="T13" fmla="*/ 89 h 89"/>
                <a:gd name="T14" fmla="*/ 29 w 75"/>
                <a:gd name="T15" fmla="*/ 48 h 89"/>
                <a:gd name="T16" fmla="*/ 58 w 75"/>
                <a:gd name="T17" fmla="*/ 25 h 89"/>
                <a:gd name="T18" fmla="*/ 73 w 75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89">
                  <a:moveTo>
                    <a:pt x="73" y="6"/>
                  </a:moveTo>
                  <a:lnTo>
                    <a:pt x="73" y="6"/>
                  </a:lnTo>
                  <a:cubicBezTo>
                    <a:pt x="75" y="2"/>
                    <a:pt x="70" y="0"/>
                    <a:pt x="69" y="3"/>
                  </a:cubicBezTo>
                  <a:cubicBezTo>
                    <a:pt x="64" y="13"/>
                    <a:pt x="59" y="22"/>
                    <a:pt x="53" y="28"/>
                  </a:cubicBezTo>
                  <a:cubicBezTo>
                    <a:pt x="47" y="33"/>
                    <a:pt x="38" y="39"/>
                    <a:pt x="31" y="42"/>
                  </a:cubicBezTo>
                  <a:cubicBezTo>
                    <a:pt x="23" y="46"/>
                    <a:pt x="11" y="55"/>
                    <a:pt x="7" y="62"/>
                  </a:cubicBezTo>
                  <a:cubicBezTo>
                    <a:pt x="3" y="69"/>
                    <a:pt x="0" y="79"/>
                    <a:pt x="1" y="89"/>
                  </a:cubicBezTo>
                  <a:cubicBezTo>
                    <a:pt x="4" y="75"/>
                    <a:pt x="16" y="56"/>
                    <a:pt x="29" y="48"/>
                  </a:cubicBezTo>
                  <a:cubicBezTo>
                    <a:pt x="41" y="41"/>
                    <a:pt x="51" y="34"/>
                    <a:pt x="58" y="25"/>
                  </a:cubicBezTo>
                  <a:cubicBezTo>
                    <a:pt x="63" y="19"/>
                    <a:pt x="69" y="13"/>
                    <a:pt x="7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94" name="Freeform 1622">
              <a:extLst>
                <a:ext uri="{FF2B5EF4-FFF2-40B4-BE49-F238E27FC236}">
                  <a16:creationId xmlns="" xmlns:a16="http://schemas.microsoft.com/office/drawing/2014/main" id="{28A2D442-5488-4C95-81AB-35776C1DDE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6" y="218"/>
              <a:ext cx="38" cy="24"/>
            </a:xfrm>
            <a:custGeom>
              <a:avLst/>
              <a:gdLst>
                <a:gd name="T0" fmla="*/ 84 w 86"/>
                <a:gd name="T1" fmla="*/ 1 h 53"/>
                <a:gd name="T2" fmla="*/ 84 w 86"/>
                <a:gd name="T3" fmla="*/ 1 h 53"/>
                <a:gd name="T4" fmla="*/ 7 w 86"/>
                <a:gd name="T5" fmla="*/ 2 h 53"/>
                <a:gd name="T6" fmla="*/ 0 w 86"/>
                <a:gd name="T7" fmla="*/ 0 h 53"/>
                <a:gd name="T8" fmla="*/ 8 w 86"/>
                <a:gd name="T9" fmla="*/ 6 h 53"/>
                <a:gd name="T10" fmla="*/ 55 w 86"/>
                <a:gd name="T11" fmla="*/ 12 h 53"/>
                <a:gd name="T12" fmla="*/ 79 w 86"/>
                <a:gd name="T13" fmla="*/ 10 h 53"/>
                <a:gd name="T14" fmla="*/ 72 w 86"/>
                <a:gd name="T15" fmla="*/ 23 h 53"/>
                <a:gd name="T16" fmla="*/ 55 w 86"/>
                <a:gd name="T17" fmla="*/ 16 h 53"/>
                <a:gd name="T18" fmla="*/ 27 w 86"/>
                <a:gd name="T19" fmla="*/ 14 h 53"/>
                <a:gd name="T20" fmla="*/ 4 w 86"/>
                <a:gd name="T21" fmla="*/ 15 h 53"/>
                <a:gd name="T22" fmla="*/ 39 w 86"/>
                <a:gd name="T23" fmla="*/ 18 h 53"/>
                <a:gd name="T24" fmla="*/ 16 w 86"/>
                <a:gd name="T25" fmla="*/ 50 h 53"/>
                <a:gd name="T26" fmla="*/ 50 w 86"/>
                <a:gd name="T27" fmla="*/ 21 h 53"/>
                <a:gd name="T28" fmla="*/ 26 w 86"/>
                <a:gd name="T29" fmla="*/ 53 h 53"/>
                <a:gd name="T30" fmla="*/ 59 w 86"/>
                <a:gd name="T31" fmla="*/ 27 h 53"/>
                <a:gd name="T32" fmla="*/ 46 w 86"/>
                <a:gd name="T33" fmla="*/ 45 h 53"/>
                <a:gd name="T34" fmla="*/ 67 w 86"/>
                <a:gd name="T35" fmla="*/ 32 h 53"/>
                <a:gd name="T36" fmla="*/ 85 w 86"/>
                <a:gd name="T37" fmla="*/ 4 h 53"/>
                <a:gd name="T38" fmla="*/ 84 w 86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53">
                  <a:moveTo>
                    <a:pt x="84" y="1"/>
                  </a:moveTo>
                  <a:lnTo>
                    <a:pt x="84" y="1"/>
                  </a:lnTo>
                  <a:cubicBezTo>
                    <a:pt x="70" y="1"/>
                    <a:pt x="25" y="2"/>
                    <a:pt x="7" y="2"/>
                  </a:cubicBezTo>
                  <a:cubicBezTo>
                    <a:pt x="5" y="2"/>
                    <a:pt x="2" y="1"/>
                    <a:pt x="0" y="0"/>
                  </a:cubicBezTo>
                  <a:cubicBezTo>
                    <a:pt x="2" y="2"/>
                    <a:pt x="6" y="4"/>
                    <a:pt x="8" y="6"/>
                  </a:cubicBezTo>
                  <a:cubicBezTo>
                    <a:pt x="22" y="12"/>
                    <a:pt x="38" y="14"/>
                    <a:pt x="55" y="12"/>
                  </a:cubicBezTo>
                  <a:cubicBezTo>
                    <a:pt x="59" y="11"/>
                    <a:pt x="70" y="7"/>
                    <a:pt x="79" y="10"/>
                  </a:cubicBezTo>
                  <a:cubicBezTo>
                    <a:pt x="79" y="14"/>
                    <a:pt x="74" y="21"/>
                    <a:pt x="72" y="23"/>
                  </a:cubicBezTo>
                  <a:cubicBezTo>
                    <a:pt x="67" y="19"/>
                    <a:pt x="62" y="18"/>
                    <a:pt x="55" y="16"/>
                  </a:cubicBezTo>
                  <a:cubicBezTo>
                    <a:pt x="47" y="13"/>
                    <a:pt x="37" y="13"/>
                    <a:pt x="27" y="14"/>
                  </a:cubicBezTo>
                  <a:cubicBezTo>
                    <a:pt x="20" y="15"/>
                    <a:pt x="11" y="16"/>
                    <a:pt x="4" y="15"/>
                  </a:cubicBezTo>
                  <a:cubicBezTo>
                    <a:pt x="12" y="21"/>
                    <a:pt x="26" y="22"/>
                    <a:pt x="39" y="18"/>
                  </a:cubicBezTo>
                  <a:cubicBezTo>
                    <a:pt x="29" y="25"/>
                    <a:pt x="18" y="37"/>
                    <a:pt x="16" y="50"/>
                  </a:cubicBezTo>
                  <a:cubicBezTo>
                    <a:pt x="25" y="38"/>
                    <a:pt x="37" y="28"/>
                    <a:pt x="50" y="21"/>
                  </a:cubicBezTo>
                  <a:cubicBezTo>
                    <a:pt x="40" y="30"/>
                    <a:pt x="30" y="45"/>
                    <a:pt x="26" y="53"/>
                  </a:cubicBezTo>
                  <a:cubicBezTo>
                    <a:pt x="36" y="47"/>
                    <a:pt x="51" y="36"/>
                    <a:pt x="59" y="27"/>
                  </a:cubicBezTo>
                  <a:cubicBezTo>
                    <a:pt x="57" y="32"/>
                    <a:pt x="51" y="40"/>
                    <a:pt x="46" y="45"/>
                  </a:cubicBezTo>
                  <a:cubicBezTo>
                    <a:pt x="49" y="44"/>
                    <a:pt x="59" y="39"/>
                    <a:pt x="67" y="32"/>
                  </a:cubicBezTo>
                  <a:cubicBezTo>
                    <a:pt x="73" y="26"/>
                    <a:pt x="82" y="13"/>
                    <a:pt x="85" y="4"/>
                  </a:cubicBezTo>
                  <a:cubicBezTo>
                    <a:pt x="86" y="2"/>
                    <a:pt x="85" y="1"/>
                    <a:pt x="8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95" name="Freeform 1623">
              <a:extLst>
                <a:ext uri="{FF2B5EF4-FFF2-40B4-BE49-F238E27FC236}">
                  <a16:creationId xmlns="" xmlns:a16="http://schemas.microsoft.com/office/drawing/2014/main" id="{166B2F5A-1A2B-4BC4-97AA-AD5CB40C60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0" y="199"/>
              <a:ext cx="32" cy="55"/>
            </a:xfrm>
            <a:custGeom>
              <a:avLst/>
              <a:gdLst>
                <a:gd name="T0" fmla="*/ 57 w 71"/>
                <a:gd name="T1" fmla="*/ 0 h 121"/>
                <a:gd name="T2" fmla="*/ 57 w 71"/>
                <a:gd name="T3" fmla="*/ 0 h 121"/>
                <a:gd name="T4" fmla="*/ 4 w 71"/>
                <a:gd name="T5" fmla="*/ 84 h 121"/>
                <a:gd name="T6" fmla="*/ 7 w 71"/>
                <a:gd name="T7" fmla="*/ 95 h 121"/>
                <a:gd name="T8" fmla="*/ 46 w 71"/>
                <a:gd name="T9" fmla="*/ 47 h 121"/>
                <a:gd name="T10" fmla="*/ 8 w 71"/>
                <a:gd name="T11" fmla="*/ 104 h 121"/>
                <a:gd name="T12" fmla="*/ 0 w 71"/>
                <a:gd name="T13" fmla="*/ 121 h 121"/>
                <a:gd name="T14" fmla="*/ 64 w 71"/>
                <a:gd name="T15" fmla="*/ 40 h 121"/>
                <a:gd name="T16" fmla="*/ 57 w 71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21">
                  <a:moveTo>
                    <a:pt x="57" y="0"/>
                  </a:moveTo>
                  <a:lnTo>
                    <a:pt x="57" y="0"/>
                  </a:lnTo>
                  <a:cubicBezTo>
                    <a:pt x="52" y="12"/>
                    <a:pt x="23" y="63"/>
                    <a:pt x="4" y="84"/>
                  </a:cubicBezTo>
                  <a:cubicBezTo>
                    <a:pt x="6" y="87"/>
                    <a:pt x="7" y="91"/>
                    <a:pt x="7" y="95"/>
                  </a:cubicBezTo>
                  <a:cubicBezTo>
                    <a:pt x="19" y="83"/>
                    <a:pt x="33" y="62"/>
                    <a:pt x="46" y="47"/>
                  </a:cubicBezTo>
                  <a:cubicBezTo>
                    <a:pt x="38" y="67"/>
                    <a:pt x="18" y="94"/>
                    <a:pt x="8" y="104"/>
                  </a:cubicBezTo>
                  <a:cubicBezTo>
                    <a:pt x="7" y="108"/>
                    <a:pt x="4" y="116"/>
                    <a:pt x="0" y="121"/>
                  </a:cubicBezTo>
                  <a:cubicBezTo>
                    <a:pt x="26" y="101"/>
                    <a:pt x="56" y="64"/>
                    <a:pt x="64" y="40"/>
                  </a:cubicBezTo>
                  <a:cubicBezTo>
                    <a:pt x="71" y="17"/>
                    <a:pt x="65" y="6"/>
                    <a:pt x="5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96" name="Freeform 1624">
              <a:extLst>
                <a:ext uri="{FF2B5EF4-FFF2-40B4-BE49-F238E27FC236}">
                  <a16:creationId xmlns="" xmlns:a16="http://schemas.microsoft.com/office/drawing/2014/main" id="{FFA758CD-DD95-4135-B34D-82DAA54830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" y="278"/>
              <a:ext cx="4" cy="5"/>
            </a:xfrm>
            <a:custGeom>
              <a:avLst/>
              <a:gdLst>
                <a:gd name="T0" fmla="*/ 0 w 9"/>
                <a:gd name="T1" fmla="*/ 0 h 11"/>
                <a:gd name="T2" fmla="*/ 0 w 9"/>
                <a:gd name="T3" fmla="*/ 0 h 11"/>
                <a:gd name="T4" fmla="*/ 9 w 9"/>
                <a:gd name="T5" fmla="*/ 11 h 11"/>
                <a:gd name="T6" fmla="*/ 0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0" y="0"/>
                  </a:moveTo>
                  <a:lnTo>
                    <a:pt x="0" y="0"/>
                  </a:lnTo>
                  <a:cubicBezTo>
                    <a:pt x="2" y="4"/>
                    <a:pt x="4" y="8"/>
                    <a:pt x="9" y="11"/>
                  </a:cubicBezTo>
                  <a:cubicBezTo>
                    <a:pt x="5" y="7"/>
                    <a:pt x="4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97" name="Freeform 1625">
              <a:extLst>
                <a:ext uri="{FF2B5EF4-FFF2-40B4-BE49-F238E27FC236}">
                  <a16:creationId xmlns="" xmlns:a16="http://schemas.microsoft.com/office/drawing/2014/main" id="{27260A92-FB41-40CB-AA9F-A46F1213F4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8" y="285"/>
              <a:ext cx="6" cy="7"/>
            </a:xfrm>
            <a:custGeom>
              <a:avLst/>
              <a:gdLst>
                <a:gd name="T0" fmla="*/ 11 w 13"/>
                <a:gd name="T1" fmla="*/ 0 h 15"/>
                <a:gd name="T2" fmla="*/ 11 w 13"/>
                <a:gd name="T3" fmla="*/ 0 h 15"/>
                <a:gd name="T4" fmla="*/ 0 w 13"/>
                <a:gd name="T5" fmla="*/ 4 h 15"/>
                <a:gd name="T6" fmla="*/ 9 w 13"/>
                <a:gd name="T7" fmla="*/ 4 h 15"/>
                <a:gd name="T8" fmla="*/ 3 w 13"/>
                <a:gd name="T9" fmla="*/ 15 h 15"/>
                <a:gd name="T10" fmla="*/ 1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1" y="0"/>
                  </a:moveTo>
                  <a:lnTo>
                    <a:pt x="11" y="0"/>
                  </a:lnTo>
                  <a:cubicBezTo>
                    <a:pt x="9" y="2"/>
                    <a:pt x="4" y="4"/>
                    <a:pt x="0" y="4"/>
                  </a:cubicBezTo>
                  <a:cubicBezTo>
                    <a:pt x="4" y="5"/>
                    <a:pt x="6" y="5"/>
                    <a:pt x="9" y="4"/>
                  </a:cubicBezTo>
                  <a:cubicBezTo>
                    <a:pt x="9" y="6"/>
                    <a:pt x="8" y="12"/>
                    <a:pt x="3" y="15"/>
                  </a:cubicBezTo>
                  <a:cubicBezTo>
                    <a:pt x="9" y="13"/>
                    <a:pt x="13" y="4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98" name="Freeform 1626">
              <a:extLst>
                <a:ext uri="{FF2B5EF4-FFF2-40B4-BE49-F238E27FC236}">
                  <a16:creationId xmlns="" xmlns:a16="http://schemas.microsoft.com/office/drawing/2014/main" id="{5F95B1B9-CDBD-4F8F-8594-A74D5F56BE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" y="230"/>
              <a:ext cx="3" cy="4"/>
            </a:xfrm>
            <a:custGeom>
              <a:avLst/>
              <a:gdLst>
                <a:gd name="T0" fmla="*/ 3 w 8"/>
                <a:gd name="T1" fmla="*/ 1 h 7"/>
                <a:gd name="T2" fmla="*/ 3 w 8"/>
                <a:gd name="T3" fmla="*/ 1 h 7"/>
                <a:gd name="T4" fmla="*/ 3 w 8"/>
                <a:gd name="T5" fmla="*/ 4 h 7"/>
                <a:gd name="T6" fmla="*/ 1 w 8"/>
                <a:gd name="T7" fmla="*/ 5 h 7"/>
                <a:gd name="T8" fmla="*/ 8 w 8"/>
                <a:gd name="T9" fmla="*/ 7 h 7"/>
                <a:gd name="T10" fmla="*/ 3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3" y="1"/>
                  </a:moveTo>
                  <a:lnTo>
                    <a:pt x="3" y="1"/>
                  </a:lnTo>
                  <a:cubicBezTo>
                    <a:pt x="1" y="0"/>
                    <a:pt x="3" y="3"/>
                    <a:pt x="3" y="4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4" y="5"/>
                    <a:pt x="6" y="6"/>
                    <a:pt x="8" y="7"/>
                  </a:cubicBezTo>
                  <a:cubicBezTo>
                    <a:pt x="7" y="5"/>
                    <a:pt x="7" y="2"/>
                    <a:pt x="3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99" name="Freeform 1627">
              <a:extLst>
                <a:ext uri="{FF2B5EF4-FFF2-40B4-BE49-F238E27FC236}">
                  <a16:creationId xmlns="" xmlns:a16="http://schemas.microsoft.com/office/drawing/2014/main" id="{1A20C4F7-0DB7-48C2-B15E-C218C31057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4" y="221"/>
              <a:ext cx="2" cy="3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0 h 6"/>
                <a:gd name="T4" fmla="*/ 2 w 4"/>
                <a:gd name="T5" fmla="*/ 6 h 6"/>
                <a:gd name="T6" fmla="*/ 0 w 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2" y="3"/>
                    <a:pt x="2" y="6"/>
                  </a:cubicBezTo>
                  <a:cubicBezTo>
                    <a:pt x="4" y="4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00" name="Freeform 1628">
              <a:extLst>
                <a:ext uri="{FF2B5EF4-FFF2-40B4-BE49-F238E27FC236}">
                  <a16:creationId xmlns="" xmlns:a16="http://schemas.microsoft.com/office/drawing/2014/main" id="{93A1EC4D-E891-4B1F-AB1A-7EEEDD26C5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7" y="201"/>
              <a:ext cx="16" cy="29"/>
            </a:xfrm>
            <a:custGeom>
              <a:avLst/>
              <a:gdLst>
                <a:gd name="T0" fmla="*/ 20 w 36"/>
                <a:gd name="T1" fmla="*/ 0 h 63"/>
                <a:gd name="T2" fmla="*/ 20 w 36"/>
                <a:gd name="T3" fmla="*/ 0 h 63"/>
                <a:gd name="T4" fmla="*/ 0 w 36"/>
                <a:gd name="T5" fmla="*/ 36 h 63"/>
                <a:gd name="T6" fmla="*/ 20 w 36"/>
                <a:gd name="T7" fmla="*/ 5 h 63"/>
                <a:gd name="T8" fmla="*/ 9 w 36"/>
                <a:gd name="T9" fmla="*/ 63 h 63"/>
                <a:gd name="T10" fmla="*/ 20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20" y="0"/>
                  </a:moveTo>
                  <a:lnTo>
                    <a:pt x="20" y="0"/>
                  </a:lnTo>
                  <a:cubicBezTo>
                    <a:pt x="17" y="5"/>
                    <a:pt x="6" y="25"/>
                    <a:pt x="0" y="36"/>
                  </a:cubicBezTo>
                  <a:cubicBezTo>
                    <a:pt x="7" y="26"/>
                    <a:pt x="17" y="12"/>
                    <a:pt x="20" y="5"/>
                  </a:cubicBezTo>
                  <a:cubicBezTo>
                    <a:pt x="30" y="20"/>
                    <a:pt x="15" y="48"/>
                    <a:pt x="9" y="63"/>
                  </a:cubicBezTo>
                  <a:cubicBezTo>
                    <a:pt x="18" y="49"/>
                    <a:pt x="36" y="15"/>
                    <a:pt x="2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01" name="Freeform 1629">
              <a:extLst>
                <a:ext uri="{FF2B5EF4-FFF2-40B4-BE49-F238E27FC236}">
                  <a16:creationId xmlns="" xmlns:a16="http://schemas.microsoft.com/office/drawing/2014/main" id="{AA842499-E7F4-4069-80AE-590A589B07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4" y="247"/>
              <a:ext cx="17" cy="15"/>
            </a:xfrm>
            <a:custGeom>
              <a:avLst/>
              <a:gdLst>
                <a:gd name="T0" fmla="*/ 38 w 39"/>
                <a:gd name="T1" fmla="*/ 0 h 34"/>
                <a:gd name="T2" fmla="*/ 38 w 39"/>
                <a:gd name="T3" fmla="*/ 0 h 34"/>
                <a:gd name="T4" fmla="*/ 0 w 39"/>
                <a:gd name="T5" fmla="*/ 14 h 34"/>
                <a:gd name="T6" fmla="*/ 35 w 39"/>
                <a:gd name="T7" fmla="*/ 3 h 34"/>
                <a:gd name="T8" fmla="*/ 9 w 39"/>
                <a:gd name="T9" fmla="*/ 34 h 34"/>
                <a:gd name="T10" fmla="*/ 38 w 39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4">
                  <a:moveTo>
                    <a:pt x="38" y="0"/>
                  </a:moveTo>
                  <a:lnTo>
                    <a:pt x="38" y="0"/>
                  </a:lnTo>
                  <a:cubicBezTo>
                    <a:pt x="26" y="1"/>
                    <a:pt x="10" y="7"/>
                    <a:pt x="0" y="14"/>
                  </a:cubicBezTo>
                  <a:cubicBezTo>
                    <a:pt x="7" y="10"/>
                    <a:pt x="25" y="4"/>
                    <a:pt x="35" y="3"/>
                  </a:cubicBezTo>
                  <a:cubicBezTo>
                    <a:pt x="31" y="21"/>
                    <a:pt x="19" y="27"/>
                    <a:pt x="9" y="34"/>
                  </a:cubicBezTo>
                  <a:cubicBezTo>
                    <a:pt x="20" y="28"/>
                    <a:pt x="39" y="14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02" name="Freeform 1630">
              <a:extLst>
                <a:ext uri="{FF2B5EF4-FFF2-40B4-BE49-F238E27FC236}">
                  <a16:creationId xmlns="" xmlns:a16="http://schemas.microsoft.com/office/drawing/2014/main" id="{47C4C768-CB91-4418-90F8-16E568B0B8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2" y="225"/>
              <a:ext cx="17" cy="21"/>
            </a:xfrm>
            <a:custGeom>
              <a:avLst/>
              <a:gdLst>
                <a:gd name="T0" fmla="*/ 33 w 39"/>
                <a:gd name="T1" fmla="*/ 0 h 48"/>
                <a:gd name="T2" fmla="*/ 33 w 39"/>
                <a:gd name="T3" fmla="*/ 0 h 48"/>
                <a:gd name="T4" fmla="*/ 0 w 39"/>
                <a:gd name="T5" fmla="*/ 31 h 48"/>
                <a:gd name="T6" fmla="*/ 31 w 39"/>
                <a:gd name="T7" fmla="*/ 5 h 48"/>
                <a:gd name="T8" fmla="*/ 12 w 39"/>
                <a:gd name="T9" fmla="*/ 48 h 48"/>
                <a:gd name="T10" fmla="*/ 33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33" y="0"/>
                  </a:moveTo>
                  <a:lnTo>
                    <a:pt x="33" y="0"/>
                  </a:lnTo>
                  <a:cubicBezTo>
                    <a:pt x="28" y="3"/>
                    <a:pt x="7" y="24"/>
                    <a:pt x="0" y="31"/>
                  </a:cubicBezTo>
                  <a:cubicBezTo>
                    <a:pt x="9" y="24"/>
                    <a:pt x="23" y="10"/>
                    <a:pt x="31" y="5"/>
                  </a:cubicBezTo>
                  <a:cubicBezTo>
                    <a:pt x="34" y="24"/>
                    <a:pt x="17" y="42"/>
                    <a:pt x="12" y="48"/>
                  </a:cubicBezTo>
                  <a:cubicBezTo>
                    <a:pt x="22" y="40"/>
                    <a:pt x="39" y="20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03" name="Freeform 1631">
              <a:extLst>
                <a:ext uri="{FF2B5EF4-FFF2-40B4-BE49-F238E27FC236}">
                  <a16:creationId xmlns="" xmlns:a16="http://schemas.microsoft.com/office/drawing/2014/main" id="{05CA31CD-A289-4342-A349-860B9FC690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4" y="239"/>
              <a:ext cx="9" cy="19"/>
            </a:xfrm>
            <a:custGeom>
              <a:avLst/>
              <a:gdLst>
                <a:gd name="T0" fmla="*/ 15 w 20"/>
                <a:gd name="T1" fmla="*/ 0 h 41"/>
                <a:gd name="T2" fmla="*/ 15 w 20"/>
                <a:gd name="T3" fmla="*/ 0 h 41"/>
                <a:gd name="T4" fmla="*/ 5 w 20"/>
                <a:gd name="T5" fmla="*/ 16 h 41"/>
                <a:gd name="T6" fmla="*/ 14 w 20"/>
                <a:gd name="T7" fmla="*/ 8 h 41"/>
                <a:gd name="T8" fmla="*/ 0 w 20"/>
                <a:gd name="T9" fmla="*/ 41 h 41"/>
                <a:gd name="T10" fmla="*/ 1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15" y="0"/>
                  </a:moveTo>
                  <a:lnTo>
                    <a:pt x="15" y="0"/>
                  </a:lnTo>
                  <a:cubicBezTo>
                    <a:pt x="12" y="6"/>
                    <a:pt x="9" y="11"/>
                    <a:pt x="5" y="16"/>
                  </a:cubicBezTo>
                  <a:cubicBezTo>
                    <a:pt x="8" y="14"/>
                    <a:pt x="13" y="9"/>
                    <a:pt x="14" y="8"/>
                  </a:cubicBezTo>
                  <a:cubicBezTo>
                    <a:pt x="16" y="17"/>
                    <a:pt x="7" y="34"/>
                    <a:pt x="0" y="41"/>
                  </a:cubicBezTo>
                  <a:cubicBezTo>
                    <a:pt x="15" y="29"/>
                    <a:pt x="20" y="11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04" name="Freeform 1632">
              <a:extLst>
                <a:ext uri="{FF2B5EF4-FFF2-40B4-BE49-F238E27FC236}">
                  <a16:creationId xmlns="" xmlns:a16="http://schemas.microsoft.com/office/drawing/2014/main" id="{21606289-6605-4982-9069-E0B1E2E132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5" y="257"/>
              <a:ext cx="11" cy="11"/>
            </a:xfrm>
            <a:custGeom>
              <a:avLst/>
              <a:gdLst>
                <a:gd name="T0" fmla="*/ 22 w 23"/>
                <a:gd name="T1" fmla="*/ 0 h 23"/>
                <a:gd name="T2" fmla="*/ 22 w 23"/>
                <a:gd name="T3" fmla="*/ 0 h 23"/>
                <a:gd name="T4" fmla="*/ 0 w 23"/>
                <a:gd name="T5" fmla="*/ 10 h 23"/>
                <a:gd name="T6" fmla="*/ 19 w 23"/>
                <a:gd name="T7" fmla="*/ 3 h 23"/>
                <a:gd name="T8" fmla="*/ 8 w 23"/>
                <a:gd name="T9" fmla="*/ 23 h 23"/>
                <a:gd name="T10" fmla="*/ 22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22" y="0"/>
                  </a:moveTo>
                  <a:lnTo>
                    <a:pt x="22" y="0"/>
                  </a:lnTo>
                  <a:cubicBezTo>
                    <a:pt x="16" y="0"/>
                    <a:pt x="2" y="7"/>
                    <a:pt x="0" y="10"/>
                  </a:cubicBezTo>
                  <a:cubicBezTo>
                    <a:pt x="6" y="7"/>
                    <a:pt x="12" y="4"/>
                    <a:pt x="19" y="3"/>
                  </a:cubicBezTo>
                  <a:cubicBezTo>
                    <a:pt x="19" y="8"/>
                    <a:pt x="13" y="17"/>
                    <a:pt x="8" y="23"/>
                  </a:cubicBezTo>
                  <a:cubicBezTo>
                    <a:pt x="17" y="17"/>
                    <a:pt x="23" y="6"/>
                    <a:pt x="2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05" name="Freeform 1633">
              <a:extLst>
                <a:ext uri="{FF2B5EF4-FFF2-40B4-BE49-F238E27FC236}">
                  <a16:creationId xmlns="" xmlns:a16="http://schemas.microsoft.com/office/drawing/2014/main" id="{398073F0-73B7-48A2-A014-BB5635B51C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" y="263"/>
              <a:ext cx="15" cy="13"/>
            </a:xfrm>
            <a:custGeom>
              <a:avLst/>
              <a:gdLst>
                <a:gd name="T0" fmla="*/ 35 w 35"/>
                <a:gd name="T1" fmla="*/ 1 h 28"/>
                <a:gd name="T2" fmla="*/ 35 w 35"/>
                <a:gd name="T3" fmla="*/ 1 h 28"/>
                <a:gd name="T4" fmla="*/ 0 w 35"/>
                <a:gd name="T5" fmla="*/ 8 h 28"/>
                <a:gd name="T6" fmla="*/ 30 w 35"/>
                <a:gd name="T7" fmla="*/ 4 h 28"/>
                <a:gd name="T8" fmla="*/ 1 w 35"/>
                <a:gd name="T9" fmla="*/ 28 h 28"/>
                <a:gd name="T10" fmla="*/ 35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35" y="1"/>
                  </a:moveTo>
                  <a:lnTo>
                    <a:pt x="35" y="1"/>
                  </a:lnTo>
                  <a:cubicBezTo>
                    <a:pt x="23" y="0"/>
                    <a:pt x="7" y="4"/>
                    <a:pt x="0" y="8"/>
                  </a:cubicBezTo>
                  <a:cubicBezTo>
                    <a:pt x="11" y="6"/>
                    <a:pt x="16" y="3"/>
                    <a:pt x="30" y="4"/>
                  </a:cubicBezTo>
                  <a:cubicBezTo>
                    <a:pt x="27" y="11"/>
                    <a:pt x="13" y="23"/>
                    <a:pt x="1" y="28"/>
                  </a:cubicBezTo>
                  <a:cubicBezTo>
                    <a:pt x="20" y="22"/>
                    <a:pt x="33" y="9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06" name="Freeform 1634">
              <a:extLst>
                <a:ext uri="{FF2B5EF4-FFF2-40B4-BE49-F238E27FC236}">
                  <a16:creationId xmlns="" xmlns:a16="http://schemas.microsoft.com/office/drawing/2014/main" id="{067AD59D-BA41-4868-9BC3-B00D9FDD97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0" y="269"/>
              <a:ext cx="10" cy="9"/>
            </a:xfrm>
            <a:custGeom>
              <a:avLst/>
              <a:gdLst>
                <a:gd name="T0" fmla="*/ 0 w 22"/>
                <a:gd name="T1" fmla="*/ 5 h 20"/>
                <a:gd name="T2" fmla="*/ 0 w 22"/>
                <a:gd name="T3" fmla="*/ 5 h 20"/>
                <a:gd name="T4" fmla="*/ 19 w 22"/>
                <a:gd name="T5" fmla="*/ 6 h 20"/>
                <a:gd name="T6" fmla="*/ 5 w 22"/>
                <a:gd name="T7" fmla="*/ 20 h 20"/>
                <a:gd name="T8" fmla="*/ 22 w 22"/>
                <a:gd name="T9" fmla="*/ 5 h 20"/>
                <a:gd name="T10" fmla="*/ 0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0" y="5"/>
                  </a:moveTo>
                  <a:lnTo>
                    <a:pt x="0" y="5"/>
                  </a:lnTo>
                  <a:cubicBezTo>
                    <a:pt x="6" y="3"/>
                    <a:pt x="11" y="2"/>
                    <a:pt x="19" y="6"/>
                  </a:cubicBezTo>
                  <a:cubicBezTo>
                    <a:pt x="17" y="12"/>
                    <a:pt x="10" y="18"/>
                    <a:pt x="5" y="20"/>
                  </a:cubicBezTo>
                  <a:cubicBezTo>
                    <a:pt x="12" y="19"/>
                    <a:pt x="20" y="13"/>
                    <a:pt x="22" y="5"/>
                  </a:cubicBezTo>
                  <a:cubicBezTo>
                    <a:pt x="14" y="0"/>
                    <a:pt x="5" y="2"/>
                    <a:pt x="0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07" name="Freeform 1635">
              <a:extLst>
                <a:ext uri="{FF2B5EF4-FFF2-40B4-BE49-F238E27FC236}">
                  <a16:creationId xmlns="" xmlns:a16="http://schemas.microsoft.com/office/drawing/2014/main" id="{4C9169AA-FFD0-4535-AB8C-334A3247C7A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9" y="276"/>
              <a:ext cx="7" cy="3"/>
            </a:xfrm>
            <a:custGeom>
              <a:avLst/>
              <a:gdLst>
                <a:gd name="T0" fmla="*/ 15 w 15"/>
                <a:gd name="T1" fmla="*/ 0 h 6"/>
                <a:gd name="T2" fmla="*/ 15 w 15"/>
                <a:gd name="T3" fmla="*/ 0 h 6"/>
                <a:gd name="T4" fmla="*/ 1 w 15"/>
                <a:gd name="T5" fmla="*/ 4 h 6"/>
                <a:gd name="T6" fmla="*/ 0 w 15"/>
                <a:gd name="T7" fmla="*/ 6 h 6"/>
                <a:gd name="T8" fmla="*/ 15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5" y="0"/>
                  </a:moveTo>
                  <a:lnTo>
                    <a:pt x="15" y="0"/>
                  </a:lnTo>
                  <a:cubicBezTo>
                    <a:pt x="10" y="1"/>
                    <a:pt x="5" y="2"/>
                    <a:pt x="1" y="4"/>
                  </a:cubicBezTo>
                  <a:lnTo>
                    <a:pt x="0" y="6"/>
                  </a:lnTo>
                  <a:cubicBezTo>
                    <a:pt x="4" y="4"/>
                    <a:pt x="10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08" name="Freeform 1636">
              <a:extLst>
                <a:ext uri="{FF2B5EF4-FFF2-40B4-BE49-F238E27FC236}">
                  <a16:creationId xmlns="" xmlns:a16="http://schemas.microsoft.com/office/drawing/2014/main" id="{4EE21697-4F1B-43FA-9535-A95CEE5C06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9" y="273"/>
              <a:ext cx="9" cy="8"/>
            </a:xfrm>
            <a:custGeom>
              <a:avLst/>
              <a:gdLst>
                <a:gd name="T0" fmla="*/ 0 w 19"/>
                <a:gd name="T1" fmla="*/ 4 h 19"/>
                <a:gd name="T2" fmla="*/ 0 w 19"/>
                <a:gd name="T3" fmla="*/ 4 h 19"/>
                <a:gd name="T4" fmla="*/ 15 w 19"/>
                <a:gd name="T5" fmla="*/ 5 h 19"/>
                <a:gd name="T6" fmla="*/ 9 w 19"/>
                <a:gd name="T7" fmla="*/ 19 h 19"/>
                <a:gd name="T8" fmla="*/ 18 w 19"/>
                <a:gd name="T9" fmla="*/ 4 h 19"/>
                <a:gd name="T10" fmla="*/ 0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0" y="4"/>
                  </a:moveTo>
                  <a:lnTo>
                    <a:pt x="0" y="4"/>
                  </a:lnTo>
                  <a:cubicBezTo>
                    <a:pt x="6" y="3"/>
                    <a:pt x="12" y="3"/>
                    <a:pt x="15" y="5"/>
                  </a:cubicBezTo>
                  <a:cubicBezTo>
                    <a:pt x="15" y="10"/>
                    <a:pt x="12" y="16"/>
                    <a:pt x="9" y="19"/>
                  </a:cubicBezTo>
                  <a:cubicBezTo>
                    <a:pt x="14" y="17"/>
                    <a:pt x="19" y="9"/>
                    <a:pt x="18" y="4"/>
                  </a:cubicBezTo>
                  <a:cubicBezTo>
                    <a:pt x="14" y="2"/>
                    <a:pt x="7" y="0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09" name="Freeform 1637">
              <a:extLst>
                <a:ext uri="{FF2B5EF4-FFF2-40B4-BE49-F238E27FC236}">
                  <a16:creationId xmlns="" xmlns:a16="http://schemas.microsoft.com/office/drawing/2014/main" id="{84CD0A78-FF54-4448-91EC-FEA4002362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9" y="253"/>
              <a:ext cx="8" cy="16"/>
            </a:xfrm>
            <a:custGeom>
              <a:avLst/>
              <a:gdLst>
                <a:gd name="T0" fmla="*/ 15 w 18"/>
                <a:gd name="T1" fmla="*/ 0 h 34"/>
                <a:gd name="T2" fmla="*/ 15 w 18"/>
                <a:gd name="T3" fmla="*/ 0 h 34"/>
                <a:gd name="T4" fmla="*/ 0 w 18"/>
                <a:gd name="T5" fmla="*/ 15 h 34"/>
                <a:gd name="T6" fmla="*/ 13 w 18"/>
                <a:gd name="T7" fmla="*/ 6 h 34"/>
                <a:gd name="T8" fmla="*/ 4 w 18"/>
                <a:gd name="T9" fmla="*/ 34 h 34"/>
                <a:gd name="T10" fmla="*/ 15 w 1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4">
                  <a:moveTo>
                    <a:pt x="15" y="0"/>
                  </a:moveTo>
                  <a:lnTo>
                    <a:pt x="15" y="0"/>
                  </a:lnTo>
                  <a:cubicBezTo>
                    <a:pt x="12" y="4"/>
                    <a:pt x="4" y="12"/>
                    <a:pt x="0" y="15"/>
                  </a:cubicBezTo>
                  <a:cubicBezTo>
                    <a:pt x="5" y="12"/>
                    <a:pt x="9" y="10"/>
                    <a:pt x="13" y="6"/>
                  </a:cubicBezTo>
                  <a:cubicBezTo>
                    <a:pt x="14" y="16"/>
                    <a:pt x="7" y="31"/>
                    <a:pt x="4" y="34"/>
                  </a:cubicBezTo>
                  <a:cubicBezTo>
                    <a:pt x="13" y="26"/>
                    <a:pt x="18" y="13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10" name="Freeform 1638">
              <a:extLst>
                <a:ext uri="{FF2B5EF4-FFF2-40B4-BE49-F238E27FC236}">
                  <a16:creationId xmlns="" xmlns:a16="http://schemas.microsoft.com/office/drawing/2014/main" id="{0D51F395-5E42-4691-8D80-3E8814C9A1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" y="264"/>
              <a:ext cx="10" cy="9"/>
            </a:xfrm>
            <a:custGeom>
              <a:avLst/>
              <a:gdLst>
                <a:gd name="T0" fmla="*/ 21 w 21"/>
                <a:gd name="T1" fmla="*/ 0 h 21"/>
                <a:gd name="T2" fmla="*/ 21 w 21"/>
                <a:gd name="T3" fmla="*/ 0 h 21"/>
                <a:gd name="T4" fmla="*/ 0 w 21"/>
                <a:gd name="T5" fmla="*/ 18 h 21"/>
                <a:gd name="T6" fmla="*/ 0 w 21"/>
                <a:gd name="T7" fmla="*/ 20 h 21"/>
                <a:gd name="T8" fmla="*/ 2 w 21"/>
                <a:gd name="T9" fmla="*/ 21 h 21"/>
                <a:gd name="T10" fmla="*/ 21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21" y="0"/>
                  </a:moveTo>
                  <a:lnTo>
                    <a:pt x="21" y="0"/>
                  </a:lnTo>
                  <a:cubicBezTo>
                    <a:pt x="12" y="5"/>
                    <a:pt x="0" y="18"/>
                    <a:pt x="0" y="18"/>
                  </a:cubicBezTo>
                  <a:lnTo>
                    <a:pt x="0" y="20"/>
                  </a:lnTo>
                  <a:lnTo>
                    <a:pt x="2" y="21"/>
                  </a:lnTo>
                  <a:cubicBezTo>
                    <a:pt x="2" y="21"/>
                    <a:pt x="17" y="7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11" name="Freeform 1639">
              <a:extLst>
                <a:ext uri="{FF2B5EF4-FFF2-40B4-BE49-F238E27FC236}">
                  <a16:creationId xmlns="" xmlns:a16="http://schemas.microsoft.com/office/drawing/2014/main" id="{F87CEF1B-5F65-4B75-B7F8-A41807EC70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1" y="268"/>
              <a:ext cx="4" cy="5"/>
            </a:xfrm>
            <a:custGeom>
              <a:avLst/>
              <a:gdLst>
                <a:gd name="T0" fmla="*/ 10 w 10"/>
                <a:gd name="T1" fmla="*/ 0 h 11"/>
                <a:gd name="T2" fmla="*/ 10 w 10"/>
                <a:gd name="T3" fmla="*/ 0 h 11"/>
                <a:gd name="T4" fmla="*/ 0 w 10"/>
                <a:gd name="T5" fmla="*/ 10 h 11"/>
                <a:gd name="T6" fmla="*/ 1 w 10"/>
                <a:gd name="T7" fmla="*/ 11 h 11"/>
                <a:gd name="T8" fmla="*/ 1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lnTo>
                    <a:pt x="10" y="0"/>
                  </a:lnTo>
                  <a:cubicBezTo>
                    <a:pt x="9" y="0"/>
                    <a:pt x="0" y="10"/>
                    <a:pt x="0" y="10"/>
                  </a:cubicBezTo>
                  <a:lnTo>
                    <a:pt x="1" y="11"/>
                  </a:lnTo>
                  <a:cubicBezTo>
                    <a:pt x="1" y="11"/>
                    <a:pt x="10" y="1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12" name="Freeform 1640">
              <a:extLst>
                <a:ext uri="{FF2B5EF4-FFF2-40B4-BE49-F238E27FC236}">
                  <a16:creationId xmlns="" xmlns:a16="http://schemas.microsoft.com/office/drawing/2014/main" id="{C6188F42-B9DE-4C09-9D71-67D11C92FD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4" y="278"/>
              <a:ext cx="7" cy="5"/>
            </a:xfrm>
            <a:custGeom>
              <a:avLst/>
              <a:gdLst>
                <a:gd name="T0" fmla="*/ 15 w 15"/>
                <a:gd name="T1" fmla="*/ 0 h 11"/>
                <a:gd name="T2" fmla="*/ 15 w 15"/>
                <a:gd name="T3" fmla="*/ 0 h 11"/>
                <a:gd name="T4" fmla="*/ 1 w 15"/>
                <a:gd name="T5" fmla="*/ 8 h 11"/>
                <a:gd name="T6" fmla="*/ 0 w 15"/>
                <a:gd name="T7" fmla="*/ 10 h 11"/>
                <a:gd name="T8" fmla="*/ 2 w 15"/>
                <a:gd name="T9" fmla="*/ 11 h 11"/>
                <a:gd name="T10" fmla="*/ 15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15" y="0"/>
                  </a:moveTo>
                  <a:lnTo>
                    <a:pt x="15" y="0"/>
                  </a:lnTo>
                  <a:cubicBezTo>
                    <a:pt x="8" y="3"/>
                    <a:pt x="3" y="6"/>
                    <a:pt x="1" y="8"/>
                  </a:cubicBezTo>
                  <a:cubicBezTo>
                    <a:pt x="0" y="8"/>
                    <a:pt x="0" y="10"/>
                    <a:pt x="0" y="10"/>
                  </a:cubicBezTo>
                  <a:lnTo>
                    <a:pt x="2" y="11"/>
                  </a:lnTo>
                  <a:cubicBezTo>
                    <a:pt x="5" y="9"/>
                    <a:pt x="10" y="5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13" name="Freeform 1641">
              <a:extLst>
                <a:ext uri="{FF2B5EF4-FFF2-40B4-BE49-F238E27FC236}">
                  <a16:creationId xmlns="" xmlns:a16="http://schemas.microsoft.com/office/drawing/2014/main" id="{9B4BD69F-D5EE-4392-A1BF-5FD7533077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5" y="280"/>
              <a:ext cx="3" cy="2"/>
            </a:xfrm>
            <a:custGeom>
              <a:avLst/>
              <a:gdLst>
                <a:gd name="T0" fmla="*/ 6 w 6"/>
                <a:gd name="T1" fmla="*/ 0 h 4"/>
                <a:gd name="T2" fmla="*/ 6 w 6"/>
                <a:gd name="T3" fmla="*/ 0 h 4"/>
                <a:gd name="T4" fmla="*/ 0 w 6"/>
                <a:gd name="T5" fmla="*/ 3 h 4"/>
                <a:gd name="T6" fmla="*/ 0 w 6"/>
                <a:gd name="T7" fmla="*/ 4 h 4"/>
                <a:gd name="T8" fmla="*/ 6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6" y="0"/>
                  </a:lnTo>
                  <a:cubicBezTo>
                    <a:pt x="4" y="0"/>
                    <a:pt x="0" y="3"/>
                    <a:pt x="0" y="3"/>
                  </a:cubicBezTo>
                  <a:lnTo>
                    <a:pt x="0" y="4"/>
                  </a:lnTo>
                  <a:cubicBezTo>
                    <a:pt x="0" y="4"/>
                    <a:pt x="5" y="1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14" name="Freeform 1642">
              <a:extLst>
                <a:ext uri="{FF2B5EF4-FFF2-40B4-BE49-F238E27FC236}">
                  <a16:creationId xmlns="" xmlns:a16="http://schemas.microsoft.com/office/drawing/2014/main" id="{E0F673F1-DD44-4ACC-831E-2EBD6981D2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4" y="314"/>
              <a:ext cx="25" cy="28"/>
            </a:xfrm>
            <a:custGeom>
              <a:avLst/>
              <a:gdLst>
                <a:gd name="T0" fmla="*/ 2 w 55"/>
                <a:gd name="T1" fmla="*/ 0 h 63"/>
                <a:gd name="T2" fmla="*/ 2 w 55"/>
                <a:gd name="T3" fmla="*/ 0 h 63"/>
                <a:gd name="T4" fmla="*/ 2 w 55"/>
                <a:gd name="T5" fmla="*/ 5 h 63"/>
                <a:gd name="T6" fmla="*/ 32 w 55"/>
                <a:gd name="T7" fmla="*/ 40 h 63"/>
                <a:gd name="T8" fmla="*/ 1 w 55"/>
                <a:gd name="T9" fmla="*/ 11 h 63"/>
                <a:gd name="T10" fmla="*/ 0 w 55"/>
                <a:gd name="T11" fmla="*/ 17 h 63"/>
                <a:gd name="T12" fmla="*/ 32 w 55"/>
                <a:gd name="T13" fmla="*/ 56 h 63"/>
                <a:gd name="T14" fmla="*/ 52 w 55"/>
                <a:gd name="T15" fmla="*/ 58 h 63"/>
                <a:gd name="T16" fmla="*/ 49 w 55"/>
                <a:gd name="T17" fmla="*/ 40 h 63"/>
                <a:gd name="T18" fmla="*/ 2 w 55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63">
                  <a:moveTo>
                    <a:pt x="2" y="0"/>
                  </a:moveTo>
                  <a:lnTo>
                    <a:pt x="2" y="0"/>
                  </a:lnTo>
                  <a:cubicBezTo>
                    <a:pt x="2" y="2"/>
                    <a:pt x="2" y="4"/>
                    <a:pt x="2" y="5"/>
                  </a:cubicBezTo>
                  <a:cubicBezTo>
                    <a:pt x="5" y="9"/>
                    <a:pt x="25" y="30"/>
                    <a:pt x="32" y="40"/>
                  </a:cubicBezTo>
                  <a:cubicBezTo>
                    <a:pt x="24" y="33"/>
                    <a:pt x="7" y="17"/>
                    <a:pt x="1" y="11"/>
                  </a:cubicBezTo>
                  <a:cubicBezTo>
                    <a:pt x="1" y="11"/>
                    <a:pt x="0" y="14"/>
                    <a:pt x="0" y="17"/>
                  </a:cubicBezTo>
                  <a:cubicBezTo>
                    <a:pt x="0" y="17"/>
                    <a:pt x="28" y="50"/>
                    <a:pt x="32" y="56"/>
                  </a:cubicBezTo>
                  <a:cubicBezTo>
                    <a:pt x="38" y="63"/>
                    <a:pt x="46" y="58"/>
                    <a:pt x="52" y="58"/>
                  </a:cubicBezTo>
                  <a:cubicBezTo>
                    <a:pt x="53" y="52"/>
                    <a:pt x="55" y="47"/>
                    <a:pt x="49" y="40"/>
                  </a:cubicBezTo>
                  <a:cubicBezTo>
                    <a:pt x="46" y="37"/>
                    <a:pt x="7" y="4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15" name="Freeform 1643">
              <a:extLst>
                <a:ext uri="{FF2B5EF4-FFF2-40B4-BE49-F238E27FC236}">
                  <a16:creationId xmlns="" xmlns:a16="http://schemas.microsoft.com/office/drawing/2014/main" id="{71C33B74-A787-4D48-9CEB-BBC4CDB3B7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5" y="310"/>
              <a:ext cx="34" cy="22"/>
            </a:xfrm>
            <a:custGeom>
              <a:avLst/>
              <a:gdLst>
                <a:gd name="T0" fmla="*/ 76 w 76"/>
                <a:gd name="T1" fmla="*/ 39 h 47"/>
                <a:gd name="T2" fmla="*/ 76 w 76"/>
                <a:gd name="T3" fmla="*/ 39 h 47"/>
                <a:gd name="T4" fmla="*/ 57 w 76"/>
                <a:gd name="T5" fmla="*/ 15 h 47"/>
                <a:gd name="T6" fmla="*/ 19 w 76"/>
                <a:gd name="T7" fmla="*/ 0 h 47"/>
                <a:gd name="T8" fmla="*/ 14 w 76"/>
                <a:gd name="T9" fmla="*/ 1 h 47"/>
                <a:gd name="T10" fmla="*/ 48 w 76"/>
                <a:gd name="T11" fmla="*/ 23 h 47"/>
                <a:gd name="T12" fmla="*/ 8 w 76"/>
                <a:gd name="T13" fmla="*/ 3 h 47"/>
                <a:gd name="T14" fmla="*/ 0 w 76"/>
                <a:gd name="T15" fmla="*/ 2 h 47"/>
                <a:gd name="T16" fmla="*/ 51 w 76"/>
                <a:gd name="T17" fmla="*/ 39 h 47"/>
                <a:gd name="T18" fmla="*/ 76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76" y="39"/>
                  </a:moveTo>
                  <a:lnTo>
                    <a:pt x="76" y="39"/>
                  </a:lnTo>
                  <a:cubicBezTo>
                    <a:pt x="74" y="33"/>
                    <a:pt x="74" y="22"/>
                    <a:pt x="57" y="15"/>
                  </a:cubicBezTo>
                  <a:cubicBezTo>
                    <a:pt x="51" y="13"/>
                    <a:pt x="24" y="1"/>
                    <a:pt x="19" y="0"/>
                  </a:cubicBezTo>
                  <a:cubicBezTo>
                    <a:pt x="17" y="0"/>
                    <a:pt x="14" y="1"/>
                    <a:pt x="14" y="1"/>
                  </a:cubicBezTo>
                  <a:cubicBezTo>
                    <a:pt x="18" y="3"/>
                    <a:pt x="37" y="15"/>
                    <a:pt x="48" y="23"/>
                  </a:cubicBezTo>
                  <a:cubicBezTo>
                    <a:pt x="34" y="19"/>
                    <a:pt x="10" y="4"/>
                    <a:pt x="8" y="3"/>
                  </a:cubicBezTo>
                  <a:cubicBezTo>
                    <a:pt x="7" y="3"/>
                    <a:pt x="4" y="4"/>
                    <a:pt x="0" y="2"/>
                  </a:cubicBezTo>
                  <a:cubicBezTo>
                    <a:pt x="7" y="7"/>
                    <a:pt x="41" y="34"/>
                    <a:pt x="51" y="39"/>
                  </a:cubicBezTo>
                  <a:cubicBezTo>
                    <a:pt x="66" y="47"/>
                    <a:pt x="70" y="41"/>
                    <a:pt x="76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16" name="Freeform 1644">
              <a:extLst>
                <a:ext uri="{FF2B5EF4-FFF2-40B4-BE49-F238E27FC236}">
                  <a16:creationId xmlns="" xmlns:a16="http://schemas.microsoft.com/office/drawing/2014/main" id="{5708167E-E57B-4E16-831E-3DA6CF319B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2" y="302"/>
              <a:ext cx="35" cy="15"/>
            </a:xfrm>
            <a:custGeom>
              <a:avLst/>
              <a:gdLst>
                <a:gd name="T0" fmla="*/ 0 w 78"/>
                <a:gd name="T1" fmla="*/ 0 h 33"/>
                <a:gd name="T2" fmla="*/ 0 w 78"/>
                <a:gd name="T3" fmla="*/ 0 h 33"/>
                <a:gd name="T4" fmla="*/ 3 w 78"/>
                <a:gd name="T5" fmla="*/ 6 h 33"/>
                <a:gd name="T6" fmla="*/ 43 w 78"/>
                <a:gd name="T7" fmla="*/ 17 h 33"/>
                <a:gd name="T8" fmla="*/ 4 w 78"/>
                <a:gd name="T9" fmla="*/ 11 h 33"/>
                <a:gd name="T10" fmla="*/ 5 w 78"/>
                <a:gd name="T11" fmla="*/ 15 h 33"/>
                <a:gd name="T12" fmla="*/ 46 w 78"/>
                <a:gd name="T13" fmla="*/ 29 h 33"/>
                <a:gd name="T14" fmla="*/ 78 w 78"/>
                <a:gd name="T15" fmla="*/ 25 h 33"/>
                <a:gd name="T16" fmla="*/ 54 w 78"/>
                <a:gd name="T17" fmla="*/ 8 h 33"/>
                <a:gd name="T18" fmla="*/ 0 w 78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33">
                  <a:moveTo>
                    <a:pt x="0" y="0"/>
                  </a:moveTo>
                  <a:lnTo>
                    <a:pt x="0" y="0"/>
                  </a:lnTo>
                  <a:cubicBezTo>
                    <a:pt x="1" y="2"/>
                    <a:pt x="2" y="4"/>
                    <a:pt x="3" y="6"/>
                  </a:cubicBezTo>
                  <a:cubicBezTo>
                    <a:pt x="5" y="7"/>
                    <a:pt x="30" y="12"/>
                    <a:pt x="43" y="17"/>
                  </a:cubicBezTo>
                  <a:cubicBezTo>
                    <a:pt x="30" y="17"/>
                    <a:pt x="4" y="11"/>
                    <a:pt x="4" y="11"/>
                  </a:cubicBezTo>
                  <a:cubicBezTo>
                    <a:pt x="4" y="12"/>
                    <a:pt x="5" y="14"/>
                    <a:pt x="5" y="15"/>
                  </a:cubicBezTo>
                  <a:cubicBezTo>
                    <a:pt x="14" y="20"/>
                    <a:pt x="40" y="27"/>
                    <a:pt x="46" y="29"/>
                  </a:cubicBezTo>
                  <a:cubicBezTo>
                    <a:pt x="55" y="33"/>
                    <a:pt x="73" y="31"/>
                    <a:pt x="78" y="25"/>
                  </a:cubicBezTo>
                  <a:cubicBezTo>
                    <a:pt x="74" y="15"/>
                    <a:pt x="63" y="9"/>
                    <a:pt x="54" y="8"/>
                  </a:cubicBezTo>
                  <a:cubicBezTo>
                    <a:pt x="42" y="6"/>
                    <a:pt x="1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17" name="Freeform 1645">
              <a:extLst>
                <a:ext uri="{FF2B5EF4-FFF2-40B4-BE49-F238E27FC236}">
                  <a16:creationId xmlns="" xmlns:a16="http://schemas.microsoft.com/office/drawing/2014/main" id="{12EC11D4-E9E8-416F-BE03-1ED2CEAF3C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4" y="294"/>
              <a:ext cx="16" cy="10"/>
            </a:xfrm>
            <a:custGeom>
              <a:avLst/>
              <a:gdLst>
                <a:gd name="T0" fmla="*/ 7 w 36"/>
                <a:gd name="T1" fmla="*/ 0 h 22"/>
                <a:gd name="T2" fmla="*/ 7 w 36"/>
                <a:gd name="T3" fmla="*/ 0 h 22"/>
                <a:gd name="T4" fmla="*/ 31 w 36"/>
                <a:gd name="T5" fmla="*/ 10 h 22"/>
                <a:gd name="T6" fmla="*/ 0 w 36"/>
                <a:gd name="T7" fmla="*/ 20 h 22"/>
                <a:gd name="T8" fmla="*/ 36 w 36"/>
                <a:gd name="T9" fmla="*/ 10 h 22"/>
                <a:gd name="T10" fmla="*/ 7 w 36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2">
                  <a:moveTo>
                    <a:pt x="7" y="0"/>
                  </a:moveTo>
                  <a:lnTo>
                    <a:pt x="7" y="0"/>
                  </a:lnTo>
                  <a:cubicBezTo>
                    <a:pt x="15" y="1"/>
                    <a:pt x="27" y="5"/>
                    <a:pt x="31" y="10"/>
                  </a:cubicBezTo>
                  <a:cubicBezTo>
                    <a:pt x="28" y="17"/>
                    <a:pt x="10" y="20"/>
                    <a:pt x="0" y="20"/>
                  </a:cubicBezTo>
                  <a:cubicBezTo>
                    <a:pt x="17" y="22"/>
                    <a:pt x="31" y="18"/>
                    <a:pt x="36" y="10"/>
                  </a:cubicBezTo>
                  <a:cubicBezTo>
                    <a:pt x="29" y="3"/>
                    <a:pt x="15" y="0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18" name="Freeform 1646">
              <a:extLst>
                <a:ext uri="{FF2B5EF4-FFF2-40B4-BE49-F238E27FC236}">
                  <a16:creationId xmlns="" xmlns:a16="http://schemas.microsoft.com/office/drawing/2014/main" id="{E29FE7F0-D3DD-4AAF-A30E-D4D56445C7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7" y="279"/>
              <a:ext cx="15" cy="11"/>
            </a:xfrm>
            <a:custGeom>
              <a:avLst/>
              <a:gdLst>
                <a:gd name="T0" fmla="*/ 0 w 35"/>
                <a:gd name="T1" fmla="*/ 3 h 23"/>
                <a:gd name="T2" fmla="*/ 0 w 35"/>
                <a:gd name="T3" fmla="*/ 3 h 23"/>
                <a:gd name="T4" fmla="*/ 30 w 35"/>
                <a:gd name="T5" fmla="*/ 6 h 23"/>
                <a:gd name="T6" fmla="*/ 1 w 35"/>
                <a:gd name="T7" fmla="*/ 23 h 23"/>
                <a:gd name="T8" fmla="*/ 35 w 35"/>
                <a:gd name="T9" fmla="*/ 4 h 23"/>
                <a:gd name="T10" fmla="*/ 0 w 35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3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21" y="2"/>
                    <a:pt x="30" y="6"/>
                  </a:cubicBezTo>
                  <a:cubicBezTo>
                    <a:pt x="27" y="11"/>
                    <a:pt x="15" y="20"/>
                    <a:pt x="1" y="23"/>
                  </a:cubicBezTo>
                  <a:cubicBezTo>
                    <a:pt x="12" y="22"/>
                    <a:pt x="32" y="14"/>
                    <a:pt x="35" y="4"/>
                  </a:cubicBezTo>
                  <a:cubicBezTo>
                    <a:pt x="26" y="0"/>
                    <a:pt x="6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19" name="Freeform 1647">
              <a:extLst>
                <a:ext uri="{FF2B5EF4-FFF2-40B4-BE49-F238E27FC236}">
                  <a16:creationId xmlns="" xmlns:a16="http://schemas.microsoft.com/office/drawing/2014/main" id="{0ADF2168-DC13-476A-839C-01821737E4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0" y="281"/>
              <a:ext cx="9" cy="9"/>
            </a:xfrm>
            <a:custGeom>
              <a:avLst/>
              <a:gdLst>
                <a:gd name="T0" fmla="*/ 0 w 20"/>
                <a:gd name="T1" fmla="*/ 3 h 19"/>
                <a:gd name="T2" fmla="*/ 0 w 20"/>
                <a:gd name="T3" fmla="*/ 3 h 19"/>
                <a:gd name="T4" fmla="*/ 17 w 20"/>
                <a:gd name="T5" fmla="*/ 9 h 19"/>
                <a:gd name="T6" fmla="*/ 4 w 20"/>
                <a:gd name="T7" fmla="*/ 19 h 19"/>
                <a:gd name="T8" fmla="*/ 20 w 20"/>
                <a:gd name="T9" fmla="*/ 8 h 19"/>
                <a:gd name="T10" fmla="*/ 0 w 20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9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15" y="5"/>
                    <a:pt x="17" y="9"/>
                  </a:cubicBezTo>
                  <a:cubicBezTo>
                    <a:pt x="15" y="14"/>
                    <a:pt x="9" y="18"/>
                    <a:pt x="4" y="19"/>
                  </a:cubicBezTo>
                  <a:cubicBezTo>
                    <a:pt x="11" y="19"/>
                    <a:pt x="18" y="14"/>
                    <a:pt x="20" y="8"/>
                  </a:cubicBezTo>
                  <a:cubicBezTo>
                    <a:pt x="17" y="3"/>
                    <a:pt x="7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20" name="Freeform 1648">
              <a:extLst>
                <a:ext uri="{FF2B5EF4-FFF2-40B4-BE49-F238E27FC236}">
                  <a16:creationId xmlns="" xmlns:a16="http://schemas.microsoft.com/office/drawing/2014/main" id="{E410FCB2-F89D-4C6D-85D7-16A671FE32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1" y="284"/>
              <a:ext cx="7" cy="9"/>
            </a:xfrm>
            <a:custGeom>
              <a:avLst/>
              <a:gdLst>
                <a:gd name="T0" fmla="*/ 0 w 15"/>
                <a:gd name="T1" fmla="*/ 2 h 19"/>
                <a:gd name="T2" fmla="*/ 0 w 15"/>
                <a:gd name="T3" fmla="*/ 2 h 19"/>
                <a:gd name="T4" fmla="*/ 12 w 15"/>
                <a:gd name="T5" fmla="*/ 8 h 19"/>
                <a:gd name="T6" fmla="*/ 4 w 15"/>
                <a:gd name="T7" fmla="*/ 19 h 19"/>
                <a:gd name="T8" fmla="*/ 15 w 15"/>
                <a:gd name="T9" fmla="*/ 8 h 19"/>
                <a:gd name="T10" fmla="*/ 0 w 15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9">
                  <a:moveTo>
                    <a:pt x="0" y="2"/>
                  </a:moveTo>
                  <a:lnTo>
                    <a:pt x="0" y="2"/>
                  </a:lnTo>
                  <a:cubicBezTo>
                    <a:pt x="5" y="2"/>
                    <a:pt x="9" y="5"/>
                    <a:pt x="12" y="8"/>
                  </a:cubicBezTo>
                  <a:cubicBezTo>
                    <a:pt x="11" y="12"/>
                    <a:pt x="9" y="17"/>
                    <a:pt x="4" y="19"/>
                  </a:cubicBezTo>
                  <a:cubicBezTo>
                    <a:pt x="10" y="18"/>
                    <a:pt x="13" y="13"/>
                    <a:pt x="15" y="8"/>
                  </a:cubicBezTo>
                  <a:cubicBezTo>
                    <a:pt x="12" y="5"/>
                    <a:pt x="7" y="0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21" name="Freeform 1649">
              <a:extLst>
                <a:ext uri="{FF2B5EF4-FFF2-40B4-BE49-F238E27FC236}">
                  <a16:creationId xmlns="" xmlns:a16="http://schemas.microsoft.com/office/drawing/2014/main" id="{1463A178-2843-4D14-B95E-13A8BE1B31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3" y="305"/>
              <a:ext cx="10" cy="3"/>
            </a:xfrm>
            <a:custGeom>
              <a:avLst/>
              <a:gdLst>
                <a:gd name="T0" fmla="*/ 21 w 21"/>
                <a:gd name="T1" fmla="*/ 6 h 6"/>
                <a:gd name="T2" fmla="*/ 21 w 21"/>
                <a:gd name="T3" fmla="*/ 6 h 6"/>
                <a:gd name="T4" fmla="*/ 0 w 21"/>
                <a:gd name="T5" fmla="*/ 0 h 6"/>
                <a:gd name="T6" fmla="*/ 0 w 21"/>
                <a:gd name="T7" fmla="*/ 2 h 6"/>
                <a:gd name="T8" fmla="*/ 21 w 21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">
                  <a:moveTo>
                    <a:pt x="21" y="6"/>
                  </a:moveTo>
                  <a:lnTo>
                    <a:pt x="21" y="6"/>
                  </a:lnTo>
                  <a:cubicBezTo>
                    <a:pt x="11" y="3"/>
                    <a:pt x="5" y="1"/>
                    <a:pt x="0" y="0"/>
                  </a:cubicBezTo>
                  <a:lnTo>
                    <a:pt x="0" y="2"/>
                  </a:lnTo>
                  <a:cubicBezTo>
                    <a:pt x="6" y="4"/>
                    <a:pt x="12" y="4"/>
                    <a:pt x="2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22" name="Freeform 1650">
              <a:extLst>
                <a:ext uri="{FF2B5EF4-FFF2-40B4-BE49-F238E27FC236}">
                  <a16:creationId xmlns="" xmlns:a16="http://schemas.microsoft.com/office/drawing/2014/main" id="{9BCB8925-6772-4A1A-91AB-3FD9AB397D3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2" y="307"/>
              <a:ext cx="13" cy="9"/>
            </a:xfrm>
            <a:custGeom>
              <a:avLst/>
              <a:gdLst>
                <a:gd name="T0" fmla="*/ 6 w 29"/>
                <a:gd name="T1" fmla="*/ 0 h 21"/>
                <a:gd name="T2" fmla="*/ 6 w 29"/>
                <a:gd name="T3" fmla="*/ 0 h 21"/>
                <a:gd name="T4" fmla="*/ 25 w 29"/>
                <a:gd name="T5" fmla="*/ 13 h 21"/>
                <a:gd name="T6" fmla="*/ 0 w 29"/>
                <a:gd name="T7" fmla="*/ 17 h 21"/>
                <a:gd name="T8" fmla="*/ 29 w 29"/>
                <a:gd name="T9" fmla="*/ 14 h 21"/>
                <a:gd name="T10" fmla="*/ 6 w 2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">
                  <a:moveTo>
                    <a:pt x="6" y="0"/>
                  </a:moveTo>
                  <a:lnTo>
                    <a:pt x="6" y="0"/>
                  </a:lnTo>
                  <a:cubicBezTo>
                    <a:pt x="14" y="1"/>
                    <a:pt x="21" y="7"/>
                    <a:pt x="25" y="13"/>
                  </a:cubicBezTo>
                  <a:cubicBezTo>
                    <a:pt x="17" y="20"/>
                    <a:pt x="6" y="18"/>
                    <a:pt x="0" y="17"/>
                  </a:cubicBezTo>
                  <a:cubicBezTo>
                    <a:pt x="8" y="20"/>
                    <a:pt x="20" y="21"/>
                    <a:pt x="29" y="14"/>
                  </a:cubicBezTo>
                  <a:cubicBezTo>
                    <a:pt x="24" y="5"/>
                    <a:pt x="14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23" name="Freeform 1651">
              <a:extLst>
                <a:ext uri="{FF2B5EF4-FFF2-40B4-BE49-F238E27FC236}">
                  <a16:creationId xmlns="" xmlns:a16="http://schemas.microsoft.com/office/drawing/2014/main" id="{6C427A9A-051A-45B7-AD8B-D43237D755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" y="428"/>
              <a:ext cx="10" cy="14"/>
            </a:xfrm>
            <a:custGeom>
              <a:avLst/>
              <a:gdLst>
                <a:gd name="T0" fmla="*/ 12 w 24"/>
                <a:gd name="T1" fmla="*/ 2 h 31"/>
                <a:gd name="T2" fmla="*/ 12 w 24"/>
                <a:gd name="T3" fmla="*/ 2 h 31"/>
                <a:gd name="T4" fmla="*/ 0 w 24"/>
                <a:gd name="T5" fmla="*/ 31 h 31"/>
                <a:gd name="T6" fmla="*/ 14 w 24"/>
                <a:gd name="T7" fmla="*/ 3 h 31"/>
                <a:gd name="T8" fmla="*/ 24 w 24"/>
                <a:gd name="T9" fmla="*/ 8 h 31"/>
                <a:gd name="T10" fmla="*/ 12 w 24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1">
                  <a:moveTo>
                    <a:pt x="12" y="2"/>
                  </a:moveTo>
                  <a:lnTo>
                    <a:pt x="12" y="2"/>
                  </a:lnTo>
                  <a:cubicBezTo>
                    <a:pt x="13" y="8"/>
                    <a:pt x="13" y="26"/>
                    <a:pt x="0" y="31"/>
                  </a:cubicBezTo>
                  <a:cubicBezTo>
                    <a:pt x="13" y="28"/>
                    <a:pt x="16" y="13"/>
                    <a:pt x="14" y="3"/>
                  </a:cubicBezTo>
                  <a:cubicBezTo>
                    <a:pt x="16" y="3"/>
                    <a:pt x="20" y="5"/>
                    <a:pt x="24" y="8"/>
                  </a:cubicBezTo>
                  <a:cubicBezTo>
                    <a:pt x="22" y="3"/>
                    <a:pt x="18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24" name="Freeform 1652">
              <a:extLst>
                <a:ext uri="{FF2B5EF4-FFF2-40B4-BE49-F238E27FC236}">
                  <a16:creationId xmlns="" xmlns:a16="http://schemas.microsoft.com/office/drawing/2014/main" id="{41018CC0-0679-40A0-9F8E-5018243493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" y="424"/>
              <a:ext cx="8" cy="9"/>
            </a:xfrm>
            <a:custGeom>
              <a:avLst/>
              <a:gdLst>
                <a:gd name="T0" fmla="*/ 0 w 18"/>
                <a:gd name="T1" fmla="*/ 0 h 21"/>
                <a:gd name="T2" fmla="*/ 0 w 18"/>
                <a:gd name="T3" fmla="*/ 0 h 21"/>
                <a:gd name="T4" fmla="*/ 14 w 18"/>
                <a:gd name="T5" fmla="*/ 21 h 21"/>
                <a:gd name="T6" fmla="*/ 0 w 18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1">
                  <a:moveTo>
                    <a:pt x="0" y="0"/>
                  </a:moveTo>
                  <a:lnTo>
                    <a:pt x="0" y="0"/>
                  </a:lnTo>
                  <a:cubicBezTo>
                    <a:pt x="14" y="4"/>
                    <a:pt x="14" y="15"/>
                    <a:pt x="14" y="21"/>
                  </a:cubicBezTo>
                  <a:cubicBezTo>
                    <a:pt x="18" y="9"/>
                    <a:pt x="1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25" name="Freeform 1653">
              <a:extLst>
                <a:ext uri="{FF2B5EF4-FFF2-40B4-BE49-F238E27FC236}">
                  <a16:creationId xmlns="" xmlns:a16="http://schemas.microsoft.com/office/drawing/2014/main" id="{7EE66261-707C-4168-8039-5D0A2BFE762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0" y="418"/>
              <a:ext cx="4" cy="1"/>
            </a:xfrm>
            <a:custGeom>
              <a:avLst/>
              <a:gdLst>
                <a:gd name="T0" fmla="*/ 5 w 10"/>
                <a:gd name="T1" fmla="*/ 0 h 2"/>
                <a:gd name="T2" fmla="*/ 5 w 10"/>
                <a:gd name="T3" fmla="*/ 0 h 2"/>
                <a:gd name="T4" fmla="*/ 6 w 10"/>
                <a:gd name="T5" fmla="*/ 2 h 2"/>
                <a:gd name="T6" fmla="*/ 10 w 10"/>
                <a:gd name="T7" fmla="*/ 1 h 2"/>
                <a:gd name="T8" fmla="*/ 5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5" y="0"/>
                  </a:moveTo>
                  <a:lnTo>
                    <a:pt x="5" y="0"/>
                  </a:lnTo>
                  <a:cubicBezTo>
                    <a:pt x="0" y="0"/>
                    <a:pt x="5" y="2"/>
                    <a:pt x="6" y="2"/>
                  </a:cubicBezTo>
                  <a:cubicBezTo>
                    <a:pt x="9" y="2"/>
                    <a:pt x="10" y="1"/>
                    <a:pt x="10" y="1"/>
                  </a:cubicBezTo>
                  <a:cubicBezTo>
                    <a:pt x="8" y="1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26" name="Freeform 1654">
              <a:extLst>
                <a:ext uri="{FF2B5EF4-FFF2-40B4-BE49-F238E27FC236}">
                  <a16:creationId xmlns="" xmlns:a16="http://schemas.microsoft.com/office/drawing/2014/main" id="{187BEF32-8B54-4224-88E6-EE4F613AF6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5" y="413"/>
              <a:ext cx="6" cy="8"/>
            </a:xfrm>
            <a:custGeom>
              <a:avLst/>
              <a:gdLst>
                <a:gd name="T0" fmla="*/ 10 w 14"/>
                <a:gd name="T1" fmla="*/ 0 h 16"/>
                <a:gd name="T2" fmla="*/ 10 w 14"/>
                <a:gd name="T3" fmla="*/ 0 h 16"/>
                <a:gd name="T4" fmla="*/ 0 w 14"/>
                <a:gd name="T5" fmla="*/ 15 h 16"/>
                <a:gd name="T6" fmla="*/ 10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10" y="0"/>
                  </a:moveTo>
                  <a:lnTo>
                    <a:pt x="10" y="0"/>
                  </a:lnTo>
                  <a:cubicBezTo>
                    <a:pt x="10" y="5"/>
                    <a:pt x="8" y="12"/>
                    <a:pt x="0" y="15"/>
                  </a:cubicBezTo>
                  <a:cubicBezTo>
                    <a:pt x="7" y="16"/>
                    <a:pt x="14" y="8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27" name="Freeform 1655">
              <a:extLst>
                <a:ext uri="{FF2B5EF4-FFF2-40B4-BE49-F238E27FC236}">
                  <a16:creationId xmlns="" xmlns:a16="http://schemas.microsoft.com/office/drawing/2014/main" id="{B78C0D00-8D41-4C91-AB9E-6BBF8E4135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9" y="407"/>
              <a:ext cx="13" cy="37"/>
            </a:xfrm>
            <a:custGeom>
              <a:avLst/>
              <a:gdLst>
                <a:gd name="T0" fmla="*/ 0 w 29"/>
                <a:gd name="T1" fmla="*/ 0 h 83"/>
                <a:gd name="T2" fmla="*/ 0 w 29"/>
                <a:gd name="T3" fmla="*/ 0 h 83"/>
                <a:gd name="T4" fmla="*/ 22 w 29"/>
                <a:gd name="T5" fmla="*/ 45 h 83"/>
                <a:gd name="T6" fmla="*/ 12 w 29"/>
                <a:gd name="T7" fmla="*/ 83 h 83"/>
                <a:gd name="T8" fmla="*/ 24 w 29"/>
                <a:gd name="T9" fmla="*/ 45 h 83"/>
                <a:gd name="T10" fmla="*/ 0 w 29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3">
                  <a:moveTo>
                    <a:pt x="0" y="0"/>
                  </a:moveTo>
                  <a:lnTo>
                    <a:pt x="0" y="0"/>
                  </a:lnTo>
                  <a:cubicBezTo>
                    <a:pt x="6" y="12"/>
                    <a:pt x="19" y="28"/>
                    <a:pt x="22" y="45"/>
                  </a:cubicBezTo>
                  <a:cubicBezTo>
                    <a:pt x="26" y="61"/>
                    <a:pt x="21" y="77"/>
                    <a:pt x="12" y="83"/>
                  </a:cubicBezTo>
                  <a:cubicBezTo>
                    <a:pt x="21" y="78"/>
                    <a:pt x="29" y="64"/>
                    <a:pt x="24" y="45"/>
                  </a:cubicBezTo>
                  <a:cubicBezTo>
                    <a:pt x="20" y="28"/>
                    <a:pt x="9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28" name="Freeform 1656">
              <a:extLst>
                <a:ext uri="{FF2B5EF4-FFF2-40B4-BE49-F238E27FC236}">
                  <a16:creationId xmlns="" xmlns:a16="http://schemas.microsoft.com/office/drawing/2014/main" id="{FCEF1B95-FBD5-4E6B-980A-254367FADC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" y="403"/>
              <a:ext cx="27" cy="36"/>
            </a:xfrm>
            <a:custGeom>
              <a:avLst/>
              <a:gdLst>
                <a:gd name="T0" fmla="*/ 0 w 59"/>
                <a:gd name="T1" fmla="*/ 0 h 80"/>
                <a:gd name="T2" fmla="*/ 0 w 59"/>
                <a:gd name="T3" fmla="*/ 0 h 80"/>
                <a:gd name="T4" fmla="*/ 25 w 59"/>
                <a:gd name="T5" fmla="*/ 16 h 80"/>
                <a:gd name="T6" fmla="*/ 51 w 59"/>
                <a:gd name="T7" fmla="*/ 59 h 80"/>
                <a:gd name="T8" fmla="*/ 34 w 59"/>
                <a:gd name="T9" fmla="*/ 78 h 80"/>
                <a:gd name="T10" fmla="*/ 50 w 59"/>
                <a:gd name="T11" fmla="*/ 71 h 80"/>
                <a:gd name="T12" fmla="*/ 32 w 59"/>
                <a:gd name="T13" fmla="*/ 18 h 80"/>
                <a:gd name="T14" fmla="*/ 0 w 5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80">
                  <a:moveTo>
                    <a:pt x="0" y="0"/>
                  </a:moveTo>
                  <a:lnTo>
                    <a:pt x="0" y="0"/>
                  </a:lnTo>
                  <a:cubicBezTo>
                    <a:pt x="7" y="6"/>
                    <a:pt x="20" y="13"/>
                    <a:pt x="25" y="16"/>
                  </a:cubicBezTo>
                  <a:cubicBezTo>
                    <a:pt x="35" y="23"/>
                    <a:pt x="53" y="36"/>
                    <a:pt x="51" y="59"/>
                  </a:cubicBezTo>
                  <a:cubicBezTo>
                    <a:pt x="49" y="78"/>
                    <a:pt x="39" y="78"/>
                    <a:pt x="34" y="78"/>
                  </a:cubicBezTo>
                  <a:cubicBezTo>
                    <a:pt x="41" y="80"/>
                    <a:pt x="47" y="77"/>
                    <a:pt x="50" y="71"/>
                  </a:cubicBezTo>
                  <a:cubicBezTo>
                    <a:pt x="59" y="54"/>
                    <a:pt x="51" y="31"/>
                    <a:pt x="32" y="18"/>
                  </a:cubicBezTo>
                  <a:cubicBezTo>
                    <a:pt x="23" y="12"/>
                    <a:pt x="12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29" name="Freeform 1657">
              <a:extLst>
                <a:ext uri="{FF2B5EF4-FFF2-40B4-BE49-F238E27FC236}">
                  <a16:creationId xmlns="" xmlns:a16="http://schemas.microsoft.com/office/drawing/2014/main" id="{68BE8820-0A49-46FA-BDDA-5814FB0C78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4" y="424"/>
              <a:ext cx="8" cy="4"/>
            </a:xfrm>
            <a:custGeom>
              <a:avLst/>
              <a:gdLst>
                <a:gd name="T0" fmla="*/ 18 w 18"/>
                <a:gd name="T1" fmla="*/ 0 h 9"/>
                <a:gd name="T2" fmla="*/ 18 w 18"/>
                <a:gd name="T3" fmla="*/ 0 h 9"/>
                <a:gd name="T4" fmla="*/ 0 w 18"/>
                <a:gd name="T5" fmla="*/ 4 h 9"/>
                <a:gd name="T6" fmla="*/ 18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18" y="0"/>
                  </a:moveTo>
                  <a:lnTo>
                    <a:pt x="18" y="0"/>
                  </a:lnTo>
                  <a:cubicBezTo>
                    <a:pt x="15" y="4"/>
                    <a:pt x="6" y="6"/>
                    <a:pt x="0" y="4"/>
                  </a:cubicBezTo>
                  <a:cubicBezTo>
                    <a:pt x="5" y="9"/>
                    <a:pt x="15" y="7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30" name="Freeform 1658">
              <a:extLst>
                <a:ext uri="{FF2B5EF4-FFF2-40B4-BE49-F238E27FC236}">
                  <a16:creationId xmlns="" xmlns:a16="http://schemas.microsoft.com/office/drawing/2014/main" id="{BA9913B4-B3F8-40EA-8C15-9E5A150318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0" y="368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0 h 5"/>
                <a:gd name="T6" fmla="*/ 0 w 4"/>
                <a:gd name="T7" fmla="*/ 5 h 5"/>
                <a:gd name="T8" fmla="*/ 4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31" name="Freeform 1659">
              <a:extLst>
                <a:ext uri="{FF2B5EF4-FFF2-40B4-BE49-F238E27FC236}">
                  <a16:creationId xmlns="" xmlns:a16="http://schemas.microsoft.com/office/drawing/2014/main" id="{1D52936C-7666-4335-8226-6D7E2B54D4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" y="363"/>
              <a:ext cx="3" cy="1"/>
            </a:xfrm>
            <a:custGeom>
              <a:avLst/>
              <a:gdLst>
                <a:gd name="T0" fmla="*/ 0 w 8"/>
                <a:gd name="T1" fmla="*/ 1 h 4"/>
                <a:gd name="T2" fmla="*/ 0 w 8"/>
                <a:gd name="T3" fmla="*/ 1 h 4"/>
                <a:gd name="T4" fmla="*/ 8 w 8"/>
                <a:gd name="T5" fmla="*/ 4 h 4"/>
                <a:gd name="T6" fmla="*/ 1 w 8"/>
                <a:gd name="T7" fmla="*/ 0 h 4"/>
                <a:gd name="T8" fmla="*/ 0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0" y="1"/>
                  </a:moveTo>
                  <a:lnTo>
                    <a:pt x="0" y="1"/>
                  </a:lnTo>
                  <a:lnTo>
                    <a:pt x="8" y="4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32" name="Freeform 1660">
              <a:extLst>
                <a:ext uri="{FF2B5EF4-FFF2-40B4-BE49-F238E27FC236}">
                  <a16:creationId xmlns="" xmlns:a16="http://schemas.microsoft.com/office/drawing/2014/main" id="{40222071-861B-4412-A7B8-DB91328B7C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9" y="319"/>
              <a:ext cx="9" cy="10"/>
            </a:xfrm>
            <a:custGeom>
              <a:avLst/>
              <a:gdLst>
                <a:gd name="T0" fmla="*/ 7 w 19"/>
                <a:gd name="T1" fmla="*/ 0 h 22"/>
                <a:gd name="T2" fmla="*/ 7 w 19"/>
                <a:gd name="T3" fmla="*/ 0 h 22"/>
                <a:gd name="T4" fmla="*/ 16 w 19"/>
                <a:gd name="T5" fmla="*/ 16 h 22"/>
                <a:gd name="T6" fmla="*/ 0 w 19"/>
                <a:gd name="T7" fmla="*/ 18 h 22"/>
                <a:gd name="T8" fmla="*/ 19 w 19"/>
                <a:gd name="T9" fmla="*/ 18 h 22"/>
                <a:gd name="T10" fmla="*/ 7 w 1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2">
                  <a:moveTo>
                    <a:pt x="7" y="0"/>
                  </a:moveTo>
                  <a:lnTo>
                    <a:pt x="7" y="0"/>
                  </a:lnTo>
                  <a:cubicBezTo>
                    <a:pt x="15" y="4"/>
                    <a:pt x="15" y="11"/>
                    <a:pt x="16" y="16"/>
                  </a:cubicBezTo>
                  <a:cubicBezTo>
                    <a:pt x="10" y="16"/>
                    <a:pt x="7" y="20"/>
                    <a:pt x="0" y="18"/>
                  </a:cubicBezTo>
                  <a:cubicBezTo>
                    <a:pt x="9" y="22"/>
                    <a:pt x="11" y="19"/>
                    <a:pt x="19" y="18"/>
                  </a:cubicBezTo>
                  <a:cubicBezTo>
                    <a:pt x="17" y="10"/>
                    <a:pt x="17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33" name="Freeform 1661">
              <a:extLst>
                <a:ext uri="{FF2B5EF4-FFF2-40B4-BE49-F238E27FC236}">
                  <a16:creationId xmlns="" xmlns:a16="http://schemas.microsoft.com/office/drawing/2014/main" id="{AD2CC6C5-ECBC-4D68-8655-2B376A9C65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9" y="311"/>
              <a:ext cx="9" cy="5"/>
            </a:xfrm>
            <a:custGeom>
              <a:avLst/>
              <a:gdLst>
                <a:gd name="T0" fmla="*/ 20 w 20"/>
                <a:gd name="T1" fmla="*/ 11 h 11"/>
                <a:gd name="T2" fmla="*/ 20 w 20"/>
                <a:gd name="T3" fmla="*/ 11 h 11"/>
                <a:gd name="T4" fmla="*/ 3 w 20"/>
                <a:gd name="T5" fmla="*/ 0 h 11"/>
                <a:gd name="T6" fmla="*/ 0 w 20"/>
                <a:gd name="T7" fmla="*/ 0 h 11"/>
                <a:gd name="T8" fmla="*/ 2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20" y="11"/>
                  </a:moveTo>
                  <a:lnTo>
                    <a:pt x="20" y="11"/>
                  </a:lnTo>
                  <a:lnTo>
                    <a:pt x="3" y="0"/>
                  </a:lnTo>
                  <a:lnTo>
                    <a:pt x="0" y="0"/>
                  </a:lnTo>
                  <a:lnTo>
                    <a:pt x="2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34" name="Freeform 1662">
              <a:extLst>
                <a:ext uri="{FF2B5EF4-FFF2-40B4-BE49-F238E27FC236}">
                  <a16:creationId xmlns="" xmlns:a16="http://schemas.microsoft.com/office/drawing/2014/main" id="{94AD6B81-7480-41B8-8155-78E786D48C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5" y="317"/>
              <a:ext cx="7" cy="8"/>
            </a:xfrm>
            <a:custGeom>
              <a:avLst/>
              <a:gdLst>
                <a:gd name="T0" fmla="*/ 16 w 16"/>
                <a:gd name="T1" fmla="*/ 18 h 18"/>
                <a:gd name="T2" fmla="*/ 16 w 16"/>
                <a:gd name="T3" fmla="*/ 18 h 18"/>
                <a:gd name="T4" fmla="*/ 1 w 16"/>
                <a:gd name="T5" fmla="*/ 0 h 18"/>
                <a:gd name="T6" fmla="*/ 0 w 16"/>
                <a:gd name="T7" fmla="*/ 2 h 18"/>
                <a:gd name="T8" fmla="*/ 16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16" y="18"/>
                  </a:moveTo>
                  <a:lnTo>
                    <a:pt x="16" y="18"/>
                  </a:lnTo>
                  <a:lnTo>
                    <a:pt x="1" y="0"/>
                  </a:lnTo>
                  <a:lnTo>
                    <a:pt x="0" y="2"/>
                  </a:lnTo>
                  <a:lnTo>
                    <a:pt x="16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35" name="Freeform 1663">
              <a:extLst>
                <a:ext uri="{FF2B5EF4-FFF2-40B4-BE49-F238E27FC236}">
                  <a16:creationId xmlns="" xmlns:a16="http://schemas.microsoft.com/office/drawing/2014/main" id="{09C47CCD-2678-4216-9F26-1ECBCB66A71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8" y="331"/>
              <a:ext cx="10" cy="10"/>
            </a:xfrm>
            <a:custGeom>
              <a:avLst/>
              <a:gdLst>
                <a:gd name="T0" fmla="*/ 12 w 21"/>
                <a:gd name="T1" fmla="*/ 0 h 21"/>
                <a:gd name="T2" fmla="*/ 12 w 21"/>
                <a:gd name="T3" fmla="*/ 0 h 21"/>
                <a:gd name="T4" fmla="*/ 17 w 21"/>
                <a:gd name="T5" fmla="*/ 16 h 21"/>
                <a:gd name="T6" fmla="*/ 0 w 21"/>
                <a:gd name="T7" fmla="*/ 12 h 21"/>
                <a:gd name="T8" fmla="*/ 19 w 21"/>
                <a:gd name="T9" fmla="*/ 18 h 21"/>
                <a:gd name="T10" fmla="*/ 12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12" y="0"/>
                  </a:moveTo>
                  <a:lnTo>
                    <a:pt x="12" y="0"/>
                  </a:lnTo>
                  <a:cubicBezTo>
                    <a:pt x="19" y="6"/>
                    <a:pt x="17" y="11"/>
                    <a:pt x="17" y="16"/>
                  </a:cubicBezTo>
                  <a:cubicBezTo>
                    <a:pt x="11" y="16"/>
                    <a:pt x="6" y="18"/>
                    <a:pt x="0" y="12"/>
                  </a:cubicBezTo>
                  <a:cubicBezTo>
                    <a:pt x="7" y="21"/>
                    <a:pt x="12" y="17"/>
                    <a:pt x="19" y="18"/>
                  </a:cubicBezTo>
                  <a:cubicBezTo>
                    <a:pt x="20" y="9"/>
                    <a:pt x="21" y="7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36" name="Freeform 1664">
              <a:extLst>
                <a:ext uri="{FF2B5EF4-FFF2-40B4-BE49-F238E27FC236}">
                  <a16:creationId xmlns="" xmlns:a16="http://schemas.microsoft.com/office/drawing/2014/main" id="{B54B55E9-81DB-4FE3-AE73-5F4E6D98B6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6" y="322"/>
              <a:ext cx="6" cy="9"/>
            </a:xfrm>
            <a:custGeom>
              <a:avLst/>
              <a:gdLst>
                <a:gd name="T0" fmla="*/ 13 w 13"/>
                <a:gd name="T1" fmla="*/ 19 h 19"/>
                <a:gd name="T2" fmla="*/ 13 w 13"/>
                <a:gd name="T3" fmla="*/ 19 h 19"/>
                <a:gd name="T4" fmla="*/ 0 w 13"/>
                <a:gd name="T5" fmla="*/ 0 h 19"/>
                <a:gd name="T6" fmla="*/ 0 w 13"/>
                <a:gd name="T7" fmla="*/ 2 h 19"/>
                <a:gd name="T8" fmla="*/ 13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13" y="19"/>
                  </a:moveTo>
                  <a:lnTo>
                    <a:pt x="13" y="19"/>
                  </a:lnTo>
                  <a:lnTo>
                    <a:pt x="0" y="0"/>
                  </a:lnTo>
                  <a:lnTo>
                    <a:pt x="0" y="2"/>
                  </a:lnTo>
                  <a:lnTo>
                    <a:pt x="13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37" name="Freeform 1665">
              <a:extLst>
                <a:ext uri="{FF2B5EF4-FFF2-40B4-BE49-F238E27FC236}">
                  <a16:creationId xmlns="" xmlns:a16="http://schemas.microsoft.com/office/drawing/2014/main" id="{5F12060B-7EE0-4E84-8665-C6EFA5C270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4" y="339"/>
              <a:ext cx="11" cy="9"/>
            </a:xfrm>
            <a:custGeom>
              <a:avLst/>
              <a:gdLst>
                <a:gd name="T0" fmla="*/ 16 w 24"/>
                <a:gd name="T1" fmla="*/ 0 h 20"/>
                <a:gd name="T2" fmla="*/ 16 w 24"/>
                <a:gd name="T3" fmla="*/ 0 h 20"/>
                <a:gd name="T4" fmla="*/ 15 w 24"/>
                <a:gd name="T5" fmla="*/ 16 h 20"/>
                <a:gd name="T6" fmla="*/ 0 w 24"/>
                <a:gd name="T7" fmla="*/ 7 h 20"/>
                <a:gd name="T8" fmla="*/ 17 w 24"/>
                <a:gd name="T9" fmla="*/ 18 h 20"/>
                <a:gd name="T10" fmla="*/ 16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16" y="0"/>
                  </a:moveTo>
                  <a:lnTo>
                    <a:pt x="16" y="0"/>
                  </a:lnTo>
                  <a:cubicBezTo>
                    <a:pt x="21" y="9"/>
                    <a:pt x="17" y="11"/>
                    <a:pt x="15" y="16"/>
                  </a:cubicBezTo>
                  <a:cubicBezTo>
                    <a:pt x="9" y="14"/>
                    <a:pt x="4" y="17"/>
                    <a:pt x="0" y="7"/>
                  </a:cubicBezTo>
                  <a:cubicBezTo>
                    <a:pt x="4" y="20"/>
                    <a:pt x="10" y="16"/>
                    <a:pt x="17" y="18"/>
                  </a:cubicBezTo>
                  <a:cubicBezTo>
                    <a:pt x="20" y="10"/>
                    <a:pt x="24" y="10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38" name="Freeform 1666">
              <a:extLst>
                <a:ext uri="{FF2B5EF4-FFF2-40B4-BE49-F238E27FC236}">
                  <a16:creationId xmlns="" xmlns:a16="http://schemas.microsoft.com/office/drawing/2014/main" id="{30181D26-1603-4AE4-A499-87919ABAFD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7" y="326"/>
              <a:ext cx="4" cy="11"/>
            </a:xfrm>
            <a:custGeom>
              <a:avLst/>
              <a:gdLst>
                <a:gd name="T0" fmla="*/ 10 w 10"/>
                <a:gd name="T1" fmla="*/ 24 h 24"/>
                <a:gd name="T2" fmla="*/ 10 w 10"/>
                <a:gd name="T3" fmla="*/ 24 h 24"/>
                <a:gd name="T4" fmla="*/ 3 w 10"/>
                <a:gd name="T5" fmla="*/ 2 h 24"/>
                <a:gd name="T6" fmla="*/ 0 w 10"/>
                <a:gd name="T7" fmla="*/ 0 h 24"/>
                <a:gd name="T8" fmla="*/ 0 w 10"/>
                <a:gd name="T9" fmla="*/ 2 h 24"/>
                <a:gd name="T10" fmla="*/ 1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10" y="24"/>
                  </a:moveTo>
                  <a:lnTo>
                    <a:pt x="10" y="24"/>
                  </a:lnTo>
                  <a:lnTo>
                    <a:pt x="3" y="2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2"/>
                  </a:lnTo>
                  <a:lnTo>
                    <a:pt x="1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39" name="Freeform 1667">
              <a:extLst>
                <a:ext uri="{FF2B5EF4-FFF2-40B4-BE49-F238E27FC236}">
                  <a16:creationId xmlns="" xmlns:a16="http://schemas.microsoft.com/office/drawing/2014/main" id="{90817B01-2160-4F3C-8060-4D8D4BDA37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0" y="344"/>
              <a:ext cx="11" cy="8"/>
            </a:xfrm>
            <a:custGeom>
              <a:avLst/>
              <a:gdLst>
                <a:gd name="T0" fmla="*/ 19 w 25"/>
                <a:gd name="T1" fmla="*/ 0 h 17"/>
                <a:gd name="T2" fmla="*/ 19 w 25"/>
                <a:gd name="T3" fmla="*/ 0 h 17"/>
                <a:gd name="T4" fmla="*/ 15 w 25"/>
                <a:gd name="T5" fmla="*/ 15 h 17"/>
                <a:gd name="T6" fmla="*/ 0 w 25"/>
                <a:gd name="T7" fmla="*/ 4 h 17"/>
                <a:gd name="T8" fmla="*/ 15 w 25"/>
                <a:gd name="T9" fmla="*/ 17 h 17"/>
                <a:gd name="T10" fmla="*/ 19 w 25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7">
                  <a:moveTo>
                    <a:pt x="19" y="0"/>
                  </a:moveTo>
                  <a:lnTo>
                    <a:pt x="19" y="0"/>
                  </a:lnTo>
                  <a:cubicBezTo>
                    <a:pt x="22" y="10"/>
                    <a:pt x="17" y="10"/>
                    <a:pt x="15" y="15"/>
                  </a:cubicBezTo>
                  <a:cubicBezTo>
                    <a:pt x="9" y="12"/>
                    <a:pt x="3" y="14"/>
                    <a:pt x="0" y="4"/>
                  </a:cubicBezTo>
                  <a:cubicBezTo>
                    <a:pt x="2" y="17"/>
                    <a:pt x="9" y="14"/>
                    <a:pt x="15" y="17"/>
                  </a:cubicBezTo>
                  <a:cubicBezTo>
                    <a:pt x="20" y="10"/>
                    <a:pt x="25" y="1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40" name="Freeform 1668">
              <a:extLst>
                <a:ext uri="{FF2B5EF4-FFF2-40B4-BE49-F238E27FC236}">
                  <a16:creationId xmlns="" xmlns:a16="http://schemas.microsoft.com/office/drawing/2014/main" id="{7ABD3D96-628F-4CC3-BF0A-802A7D8D4C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6" y="329"/>
              <a:ext cx="2" cy="9"/>
            </a:xfrm>
            <a:custGeom>
              <a:avLst/>
              <a:gdLst>
                <a:gd name="T0" fmla="*/ 4 w 4"/>
                <a:gd name="T1" fmla="*/ 19 h 19"/>
                <a:gd name="T2" fmla="*/ 4 w 4"/>
                <a:gd name="T3" fmla="*/ 19 h 19"/>
                <a:gd name="T4" fmla="*/ 3 w 4"/>
                <a:gd name="T5" fmla="*/ 3 h 19"/>
                <a:gd name="T6" fmla="*/ 0 w 4"/>
                <a:gd name="T7" fmla="*/ 0 h 19"/>
                <a:gd name="T8" fmla="*/ 4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4" y="19"/>
                  </a:moveTo>
                  <a:lnTo>
                    <a:pt x="4" y="19"/>
                  </a:ln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4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41" name="Freeform 1669">
              <a:extLst>
                <a:ext uri="{FF2B5EF4-FFF2-40B4-BE49-F238E27FC236}">
                  <a16:creationId xmlns="" xmlns:a16="http://schemas.microsoft.com/office/drawing/2014/main" id="{0836EE00-BBAF-4F1A-AB6D-09E8B5E4541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3" y="343"/>
              <a:ext cx="10" cy="6"/>
            </a:xfrm>
            <a:custGeom>
              <a:avLst/>
              <a:gdLst>
                <a:gd name="T0" fmla="*/ 21 w 23"/>
                <a:gd name="T1" fmla="*/ 0 h 14"/>
                <a:gd name="T2" fmla="*/ 21 w 23"/>
                <a:gd name="T3" fmla="*/ 0 h 14"/>
                <a:gd name="T4" fmla="*/ 12 w 23"/>
                <a:gd name="T5" fmla="*/ 12 h 14"/>
                <a:gd name="T6" fmla="*/ 1 w 23"/>
                <a:gd name="T7" fmla="*/ 0 h 14"/>
                <a:gd name="T8" fmla="*/ 12 w 23"/>
                <a:gd name="T9" fmla="*/ 14 h 14"/>
                <a:gd name="T10" fmla="*/ 21 w 2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4">
                  <a:moveTo>
                    <a:pt x="21" y="0"/>
                  </a:moveTo>
                  <a:lnTo>
                    <a:pt x="21" y="0"/>
                  </a:lnTo>
                  <a:cubicBezTo>
                    <a:pt x="21" y="10"/>
                    <a:pt x="16" y="8"/>
                    <a:pt x="12" y="12"/>
                  </a:cubicBezTo>
                  <a:cubicBezTo>
                    <a:pt x="7" y="8"/>
                    <a:pt x="1" y="11"/>
                    <a:pt x="1" y="0"/>
                  </a:cubicBezTo>
                  <a:cubicBezTo>
                    <a:pt x="0" y="14"/>
                    <a:pt x="7" y="10"/>
                    <a:pt x="12" y="14"/>
                  </a:cubicBezTo>
                  <a:cubicBezTo>
                    <a:pt x="19" y="8"/>
                    <a:pt x="23" y="12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42" name="Freeform 1670">
              <a:extLst>
                <a:ext uri="{FF2B5EF4-FFF2-40B4-BE49-F238E27FC236}">
                  <a16:creationId xmlns="" xmlns:a16="http://schemas.microsoft.com/office/drawing/2014/main" id="{826762BF-B8B5-426D-BC1E-DB77814793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4" y="294"/>
              <a:ext cx="9" cy="2"/>
            </a:xfrm>
            <a:custGeom>
              <a:avLst/>
              <a:gdLst>
                <a:gd name="T0" fmla="*/ 20 w 20"/>
                <a:gd name="T1" fmla="*/ 3 h 3"/>
                <a:gd name="T2" fmla="*/ 20 w 20"/>
                <a:gd name="T3" fmla="*/ 3 h 3"/>
                <a:gd name="T4" fmla="*/ 5 w 20"/>
                <a:gd name="T5" fmla="*/ 0 h 3"/>
                <a:gd name="T6" fmla="*/ 0 w 20"/>
                <a:gd name="T7" fmla="*/ 2 h 3"/>
                <a:gd name="T8" fmla="*/ 2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20" y="3"/>
                  </a:moveTo>
                  <a:lnTo>
                    <a:pt x="20" y="3"/>
                  </a:lnTo>
                  <a:cubicBezTo>
                    <a:pt x="20" y="3"/>
                    <a:pt x="7" y="1"/>
                    <a:pt x="5" y="0"/>
                  </a:cubicBezTo>
                  <a:cubicBezTo>
                    <a:pt x="4" y="1"/>
                    <a:pt x="0" y="2"/>
                    <a:pt x="0" y="2"/>
                  </a:cubicBezTo>
                  <a:lnTo>
                    <a:pt x="2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43" name="Freeform 1671">
              <a:extLst>
                <a:ext uri="{FF2B5EF4-FFF2-40B4-BE49-F238E27FC236}">
                  <a16:creationId xmlns="" xmlns:a16="http://schemas.microsoft.com/office/drawing/2014/main" id="{932569B9-E4A6-4DEA-BF33-15A74513DC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" y="293"/>
              <a:ext cx="9" cy="7"/>
            </a:xfrm>
            <a:custGeom>
              <a:avLst/>
              <a:gdLst>
                <a:gd name="T0" fmla="*/ 1 w 18"/>
                <a:gd name="T1" fmla="*/ 0 h 16"/>
                <a:gd name="T2" fmla="*/ 1 w 18"/>
                <a:gd name="T3" fmla="*/ 0 h 16"/>
                <a:gd name="T4" fmla="*/ 15 w 18"/>
                <a:gd name="T5" fmla="*/ 9 h 16"/>
                <a:gd name="T6" fmla="*/ 0 w 18"/>
                <a:gd name="T7" fmla="*/ 15 h 16"/>
                <a:gd name="T8" fmla="*/ 18 w 18"/>
                <a:gd name="T9" fmla="*/ 10 h 16"/>
                <a:gd name="T10" fmla="*/ 1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" y="0"/>
                  </a:moveTo>
                  <a:lnTo>
                    <a:pt x="1" y="0"/>
                  </a:lnTo>
                  <a:cubicBezTo>
                    <a:pt x="9" y="2"/>
                    <a:pt x="12" y="4"/>
                    <a:pt x="15" y="9"/>
                  </a:cubicBezTo>
                  <a:cubicBezTo>
                    <a:pt x="12" y="13"/>
                    <a:pt x="5" y="15"/>
                    <a:pt x="0" y="15"/>
                  </a:cubicBezTo>
                  <a:cubicBezTo>
                    <a:pt x="8" y="16"/>
                    <a:pt x="14" y="14"/>
                    <a:pt x="18" y="10"/>
                  </a:cubicBezTo>
                  <a:cubicBezTo>
                    <a:pt x="14" y="3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44" name="Freeform 1672">
              <a:extLst>
                <a:ext uri="{FF2B5EF4-FFF2-40B4-BE49-F238E27FC236}">
                  <a16:creationId xmlns="" xmlns:a16="http://schemas.microsoft.com/office/drawing/2014/main" id="{3A3EF571-F0B3-4F02-B7BD-C44794DC7F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7" y="303"/>
              <a:ext cx="4" cy="1"/>
            </a:xfrm>
            <a:custGeom>
              <a:avLst/>
              <a:gdLst>
                <a:gd name="T0" fmla="*/ 9 w 9"/>
                <a:gd name="T1" fmla="*/ 4 h 4"/>
                <a:gd name="T2" fmla="*/ 9 w 9"/>
                <a:gd name="T3" fmla="*/ 4 h 4"/>
                <a:gd name="T4" fmla="*/ 0 w 9"/>
                <a:gd name="T5" fmla="*/ 0 h 4"/>
                <a:gd name="T6" fmla="*/ 0 w 9"/>
                <a:gd name="T7" fmla="*/ 1 h 4"/>
                <a:gd name="T8" fmla="*/ 9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9" y="4"/>
                  </a:moveTo>
                  <a:lnTo>
                    <a:pt x="9" y="4"/>
                  </a:lnTo>
                  <a:lnTo>
                    <a:pt x="0" y="0"/>
                  </a:lnTo>
                  <a:lnTo>
                    <a:pt x="0" y="1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45" name="Freeform 1673">
              <a:extLst>
                <a:ext uri="{FF2B5EF4-FFF2-40B4-BE49-F238E27FC236}">
                  <a16:creationId xmlns="" xmlns:a16="http://schemas.microsoft.com/office/drawing/2014/main" id="{3E721B13-9C14-4794-A957-7286ABCE5DA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4" y="303"/>
              <a:ext cx="8" cy="8"/>
            </a:xfrm>
            <a:custGeom>
              <a:avLst/>
              <a:gdLst>
                <a:gd name="T0" fmla="*/ 4 w 16"/>
                <a:gd name="T1" fmla="*/ 0 h 18"/>
                <a:gd name="T2" fmla="*/ 4 w 16"/>
                <a:gd name="T3" fmla="*/ 0 h 18"/>
                <a:gd name="T4" fmla="*/ 13 w 16"/>
                <a:gd name="T5" fmla="*/ 11 h 18"/>
                <a:gd name="T6" fmla="*/ 0 w 16"/>
                <a:gd name="T7" fmla="*/ 14 h 18"/>
                <a:gd name="T8" fmla="*/ 16 w 16"/>
                <a:gd name="T9" fmla="*/ 12 h 18"/>
                <a:gd name="T10" fmla="*/ 4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4" y="0"/>
                  </a:moveTo>
                  <a:lnTo>
                    <a:pt x="4" y="0"/>
                  </a:lnTo>
                  <a:cubicBezTo>
                    <a:pt x="11" y="2"/>
                    <a:pt x="12" y="6"/>
                    <a:pt x="13" y="11"/>
                  </a:cubicBezTo>
                  <a:cubicBezTo>
                    <a:pt x="9" y="14"/>
                    <a:pt x="4" y="16"/>
                    <a:pt x="0" y="14"/>
                  </a:cubicBezTo>
                  <a:cubicBezTo>
                    <a:pt x="6" y="18"/>
                    <a:pt x="11" y="14"/>
                    <a:pt x="16" y="12"/>
                  </a:cubicBezTo>
                  <a:cubicBezTo>
                    <a:pt x="14" y="5"/>
                    <a:pt x="12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46" name="Freeform 1674">
              <a:extLst>
                <a:ext uri="{FF2B5EF4-FFF2-40B4-BE49-F238E27FC236}">
                  <a16:creationId xmlns="" xmlns:a16="http://schemas.microsoft.com/office/drawing/2014/main" id="{DFE0BA26-FB29-4940-96DF-B7FA45D2B6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6" y="311"/>
              <a:ext cx="8" cy="8"/>
            </a:xfrm>
            <a:custGeom>
              <a:avLst/>
              <a:gdLst>
                <a:gd name="T0" fmla="*/ 11 w 19"/>
                <a:gd name="T1" fmla="*/ 0 h 18"/>
                <a:gd name="T2" fmla="*/ 11 w 19"/>
                <a:gd name="T3" fmla="*/ 0 h 18"/>
                <a:gd name="T4" fmla="*/ 13 w 19"/>
                <a:gd name="T5" fmla="*/ 14 h 18"/>
                <a:gd name="T6" fmla="*/ 0 w 19"/>
                <a:gd name="T7" fmla="*/ 11 h 18"/>
                <a:gd name="T8" fmla="*/ 15 w 19"/>
                <a:gd name="T9" fmla="*/ 17 h 18"/>
                <a:gd name="T10" fmla="*/ 11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11" y="0"/>
                  </a:moveTo>
                  <a:lnTo>
                    <a:pt x="11" y="0"/>
                  </a:lnTo>
                  <a:cubicBezTo>
                    <a:pt x="16" y="5"/>
                    <a:pt x="15" y="9"/>
                    <a:pt x="13" y="14"/>
                  </a:cubicBezTo>
                  <a:cubicBezTo>
                    <a:pt x="8" y="14"/>
                    <a:pt x="3" y="15"/>
                    <a:pt x="0" y="11"/>
                  </a:cubicBezTo>
                  <a:cubicBezTo>
                    <a:pt x="4" y="18"/>
                    <a:pt x="10" y="16"/>
                    <a:pt x="15" y="17"/>
                  </a:cubicBezTo>
                  <a:cubicBezTo>
                    <a:pt x="17" y="8"/>
                    <a:pt x="19" y="5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47" name="Freeform 1675">
              <a:extLst>
                <a:ext uri="{FF2B5EF4-FFF2-40B4-BE49-F238E27FC236}">
                  <a16:creationId xmlns="" xmlns:a16="http://schemas.microsoft.com/office/drawing/2014/main" id="{1F847975-8E90-4B2F-A604-25848BCFD5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1" y="306"/>
              <a:ext cx="4" cy="4"/>
            </a:xfrm>
            <a:custGeom>
              <a:avLst/>
              <a:gdLst>
                <a:gd name="T0" fmla="*/ 9 w 9"/>
                <a:gd name="T1" fmla="*/ 8 h 8"/>
                <a:gd name="T2" fmla="*/ 9 w 9"/>
                <a:gd name="T3" fmla="*/ 8 h 8"/>
                <a:gd name="T4" fmla="*/ 2 w 9"/>
                <a:gd name="T5" fmla="*/ 0 h 8"/>
                <a:gd name="T6" fmla="*/ 0 w 9"/>
                <a:gd name="T7" fmla="*/ 1 h 8"/>
                <a:gd name="T8" fmla="*/ 9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9" y="8"/>
                  </a:moveTo>
                  <a:lnTo>
                    <a:pt x="9" y="8"/>
                  </a:lnTo>
                  <a:lnTo>
                    <a:pt x="2" y="0"/>
                  </a:lnTo>
                  <a:lnTo>
                    <a:pt x="0" y="1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48" name="Freeform 1676">
              <a:extLst>
                <a:ext uri="{FF2B5EF4-FFF2-40B4-BE49-F238E27FC236}">
                  <a16:creationId xmlns="" xmlns:a16="http://schemas.microsoft.com/office/drawing/2014/main" id="{D92271EA-F2E9-4748-AE6A-95DBBBF02D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5" y="312"/>
              <a:ext cx="2" cy="4"/>
            </a:xfrm>
            <a:custGeom>
              <a:avLst/>
              <a:gdLst>
                <a:gd name="T0" fmla="*/ 5 w 5"/>
                <a:gd name="T1" fmla="*/ 10 h 10"/>
                <a:gd name="T2" fmla="*/ 5 w 5"/>
                <a:gd name="T3" fmla="*/ 10 h 10"/>
                <a:gd name="T4" fmla="*/ 0 w 5"/>
                <a:gd name="T5" fmla="*/ 0 h 10"/>
                <a:gd name="T6" fmla="*/ 0 w 5"/>
                <a:gd name="T7" fmla="*/ 2 h 10"/>
                <a:gd name="T8" fmla="*/ 5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5" y="10"/>
                  </a:moveTo>
                  <a:lnTo>
                    <a:pt x="5" y="1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49" name="Freeform 1677">
              <a:extLst>
                <a:ext uri="{FF2B5EF4-FFF2-40B4-BE49-F238E27FC236}">
                  <a16:creationId xmlns="" xmlns:a16="http://schemas.microsoft.com/office/drawing/2014/main" id="{807EF136-8E71-48FF-A39C-785993E512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7" y="319"/>
              <a:ext cx="9" cy="7"/>
            </a:xfrm>
            <a:custGeom>
              <a:avLst/>
              <a:gdLst>
                <a:gd name="T0" fmla="*/ 14 w 20"/>
                <a:gd name="T1" fmla="*/ 0 h 16"/>
                <a:gd name="T2" fmla="*/ 14 w 20"/>
                <a:gd name="T3" fmla="*/ 0 h 16"/>
                <a:gd name="T4" fmla="*/ 12 w 20"/>
                <a:gd name="T5" fmla="*/ 12 h 16"/>
                <a:gd name="T6" fmla="*/ 0 w 20"/>
                <a:gd name="T7" fmla="*/ 8 h 16"/>
                <a:gd name="T8" fmla="*/ 14 w 20"/>
                <a:gd name="T9" fmla="*/ 14 h 16"/>
                <a:gd name="T10" fmla="*/ 14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14" y="0"/>
                  </a:moveTo>
                  <a:lnTo>
                    <a:pt x="14" y="0"/>
                  </a:lnTo>
                  <a:cubicBezTo>
                    <a:pt x="17" y="5"/>
                    <a:pt x="14" y="8"/>
                    <a:pt x="12" y="12"/>
                  </a:cubicBezTo>
                  <a:cubicBezTo>
                    <a:pt x="7" y="12"/>
                    <a:pt x="4" y="12"/>
                    <a:pt x="0" y="8"/>
                  </a:cubicBezTo>
                  <a:cubicBezTo>
                    <a:pt x="4" y="16"/>
                    <a:pt x="8" y="13"/>
                    <a:pt x="14" y="14"/>
                  </a:cubicBezTo>
                  <a:cubicBezTo>
                    <a:pt x="15" y="9"/>
                    <a:pt x="20" y="7"/>
                    <a:pt x="1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50" name="Freeform 1678">
              <a:extLst>
                <a:ext uri="{FF2B5EF4-FFF2-40B4-BE49-F238E27FC236}">
                  <a16:creationId xmlns="" xmlns:a16="http://schemas.microsoft.com/office/drawing/2014/main" id="{C4BDB762-83F7-4448-9D0C-17C18A4912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7" y="324"/>
              <a:ext cx="9" cy="6"/>
            </a:xfrm>
            <a:custGeom>
              <a:avLst/>
              <a:gdLst>
                <a:gd name="T0" fmla="*/ 16 w 21"/>
                <a:gd name="T1" fmla="*/ 0 h 14"/>
                <a:gd name="T2" fmla="*/ 16 w 21"/>
                <a:gd name="T3" fmla="*/ 0 h 14"/>
                <a:gd name="T4" fmla="*/ 12 w 21"/>
                <a:gd name="T5" fmla="*/ 11 h 14"/>
                <a:gd name="T6" fmla="*/ 0 w 21"/>
                <a:gd name="T7" fmla="*/ 4 h 14"/>
                <a:gd name="T8" fmla="*/ 13 w 21"/>
                <a:gd name="T9" fmla="*/ 14 h 14"/>
                <a:gd name="T10" fmla="*/ 16 w 21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4">
                  <a:moveTo>
                    <a:pt x="16" y="0"/>
                  </a:moveTo>
                  <a:lnTo>
                    <a:pt x="16" y="0"/>
                  </a:lnTo>
                  <a:cubicBezTo>
                    <a:pt x="18" y="6"/>
                    <a:pt x="14" y="7"/>
                    <a:pt x="12" y="11"/>
                  </a:cubicBezTo>
                  <a:cubicBezTo>
                    <a:pt x="7" y="9"/>
                    <a:pt x="2" y="9"/>
                    <a:pt x="0" y="4"/>
                  </a:cubicBezTo>
                  <a:cubicBezTo>
                    <a:pt x="1" y="12"/>
                    <a:pt x="8" y="11"/>
                    <a:pt x="13" y="14"/>
                  </a:cubicBezTo>
                  <a:cubicBezTo>
                    <a:pt x="15" y="9"/>
                    <a:pt x="21" y="7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51" name="Freeform 1679">
              <a:extLst>
                <a:ext uri="{FF2B5EF4-FFF2-40B4-BE49-F238E27FC236}">
                  <a16:creationId xmlns="" xmlns:a16="http://schemas.microsoft.com/office/drawing/2014/main" id="{C8812156-68AC-4E79-85F2-D03BA60B30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5" y="327"/>
              <a:ext cx="9" cy="5"/>
            </a:xfrm>
            <a:custGeom>
              <a:avLst/>
              <a:gdLst>
                <a:gd name="T0" fmla="*/ 19 w 21"/>
                <a:gd name="T1" fmla="*/ 0 h 12"/>
                <a:gd name="T2" fmla="*/ 19 w 21"/>
                <a:gd name="T3" fmla="*/ 0 h 12"/>
                <a:gd name="T4" fmla="*/ 10 w 21"/>
                <a:gd name="T5" fmla="*/ 9 h 12"/>
                <a:gd name="T6" fmla="*/ 1 w 21"/>
                <a:gd name="T7" fmla="*/ 1 h 12"/>
                <a:gd name="T8" fmla="*/ 10 w 21"/>
                <a:gd name="T9" fmla="*/ 12 h 12"/>
                <a:gd name="T10" fmla="*/ 19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9" y="0"/>
                  </a:moveTo>
                  <a:lnTo>
                    <a:pt x="19" y="0"/>
                  </a:lnTo>
                  <a:cubicBezTo>
                    <a:pt x="19" y="6"/>
                    <a:pt x="13" y="6"/>
                    <a:pt x="10" y="9"/>
                  </a:cubicBezTo>
                  <a:cubicBezTo>
                    <a:pt x="5" y="7"/>
                    <a:pt x="1" y="7"/>
                    <a:pt x="1" y="1"/>
                  </a:cubicBezTo>
                  <a:cubicBezTo>
                    <a:pt x="0" y="10"/>
                    <a:pt x="6" y="8"/>
                    <a:pt x="10" y="12"/>
                  </a:cubicBezTo>
                  <a:cubicBezTo>
                    <a:pt x="14" y="8"/>
                    <a:pt x="21" y="9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52" name="Freeform 1680">
              <a:extLst>
                <a:ext uri="{FF2B5EF4-FFF2-40B4-BE49-F238E27FC236}">
                  <a16:creationId xmlns="" xmlns:a16="http://schemas.microsoft.com/office/drawing/2014/main" id="{062D776C-05CF-49BD-8A19-36C8422582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9" y="314"/>
              <a:ext cx="1" cy="7"/>
            </a:xfrm>
            <a:custGeom>
              <a:avLst/>
              <a:gdLst>
                <a:gd name="T0" fmla="*/ 2 w 2"/>
                <a:gd name="T1" fmla="*/ 1 h 15"/>
                <a:gd name="T2" fmla="*/ 2 w 2"/>
                <a:gd name="T3" fmla="*/ 1 h 15"/>
                <a:gd name="T4" fmla="*/ 0 w 2"/>
                <a:gd name="T5" fmla="*/ 0 h 15"/>
                <a:gd name="T6" fmla="*/ 2 w 2"/>
                <a:gd name="T7" fmla="*/ 15 h 15"/>
                <a:gd name="T8" fmla="*/ 2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2" y="1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2" y="15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53" name="Freeform 1681">
              <a:extLst>
                <a:ext uri="{FF2B5EF4-FFF2-40B4-BE49-F238E27FC236}">
                  <a16:creationId xmlns="" xmlns:a16="http://schemas.microsoft.com/office/drawing/2014/main" id="{886BF980-DA0B-4770-98EF-90A6E04DE6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4" y="326"/>
              <a:ext cx="8" cy="6"/>
            </a:xfrm>
            <a:custGeom>
              <a:avLst/>
              <a:gdLst>
                <a:gd name="T0" fmla="*/ 3 w 19"/>
                <a:gd name="T1" fmla="*/ 0 h 12"/>
                <a:gd name="T2" fmla="*/ 3 w 19"/>
                <a:gd name="T3" fmla="*/ 0 h 12"/>
                <a:gd name="T4" fmla="*/ 8 w 19"/>
                <a:gd name="T5" fmla="*/ 12 h 12"/>
                <a:gd name="T6" fmla="*/ 19 w 19"/>
                <a:gd name="T7" fmla="*/ 2 h 12"/>
                <a:gd name="T8" fmla="*/ 8 w 19"/>
                <a:gd name="T9" fmla="*/ 10 h 12"/>
                <a:gd name="T10" fmla="*/ 3 w 19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3" y="0"/>
                  </a:moveTo>
                  <a:lnTo>
                    <a:pt x="3" y="0"/>
                  </a:lnTo>
                  <a:cubicBezTo>
                    <a:pt x="0" y="7"/>
                    <a:pt x="5" y="8"/>
                    <a:pt x="8" y="12"/>
                  </a:cubicBezTo>
                  <a:cubicBezTo>
                    <a:pt x="13" y="9"/>
                    <a:pt x="19" y="10"/>
                    <a:pt x="19" y="2"/>
                  </a:cubicBezTo>
                  <a:cubicBezTo>
                    <a:pt x="18" y="7"/>
                    <a:pt x="13" y="7"/>
                    <a:pt x="8" y="10"/>
                  </a:cubicBezTo>
                  <a:cubicBezTo>
                    <a:pt x="6" y="6"/>
                    <a:pt x="2" y="6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54" name="Freeform 1682">
              <a:extLst>
                <a:ext uri="{FF2B5EF4-FFF2-40B4-BE49-F238E27FC236}">
                  <a16:creationId xmlns="" xmlns:a16="http://schemas.microsoft.com/office/drawing/2014/main" id="{D6E8982B-DEE6-4F36-B9A6-4D40AFFD4A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9" y="316"/>
              <a:ext cx="2" cy="6"/>
            </a:xfrm>
            <a:custGeom>
              <a:avLst/>
              <a:gdLst>
                <a:gd name="T0" fmla="*/ 4 w 4"/>
                <a:gd name="T1" fmla="*/ 1 h 14"/>
                <a:gd name="T2" fmla="*/ 4 w 4"/>
                <a:gd name="T3" fmla="*/ 1 h 14"/>
                <a:gd name="T4" fmla="*/ 3 w 4"/>
                <a:gd name="T5" fmla="*/ 2 h 14"/>
                <a:gd name="T6" fmla="*/ 2 w 4"/>
                <a:gd name="T7" fmla="*/ 0 h 14"/>
                <a:gd name="T8" fmla="*/ 0 w 4"/>
                <a:gd name="T9" fmla="*/ 14 h 14"/>
                <a:gd name="T10" fmla="*/ 4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4" y="1"/>
                  </a:moveTo>
                  <a:lnTo>
                    <a:pt x="4" y="1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1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55" name="Freeform 1683">
              <a:extLst>
                <a:ext uri="{FF2B5EF4-FFF2-40B4-BE49-F238E27FC236}">
                  <a16:creationId xmlns="" xmlns:a16="http://schemas.microsoft.com/office/drawing/2014/main" id="{40807B91-80AB-43F1-A62C-005217A65F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8" y="297"/>
              <a:ext cx="8" cy="9"/>
            </a:xfrm>
            <a:custGeom>
              <a:avLst/>
              <a:gdLst>
                <a:gd name="T0" fmla="*/ 8 w 17"/>
                <a:gd name="T1" fmla="*/ 0 h 21"/>
                <a:gd name="T2" fmla="*/ 8 w 17"/>
                <a:gd name="T3" fmla="*/ 0 h 21"/>
                <a:gd name="T4" fmla="*/ 14 w 17"/>
                <a:gd name="T5" fmla="*/ 12 h 21"/>
                <a:gd name="T6" fmla="*/ 0 w 17"/>
                <a:gd name="T7" fmla="*/ 15 h 21"/>
                <a:gd name="T8" fmla="*/ 16 w 17"/>
                <a:gd name="T9" fmla="*/ 13 h 21"/>
                <a:gd name="T10" fmla="*/ 8 w 1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1">
                  <a:moveTo>
                    <a:pt x="8" y="0"/>
                  </a:moveTo>
                  <a:lnTo>
                    <a:pt x="8" y="0"/>
                  </a:lnTo>
                  <a:cubicBezTo>
                    <a:pt x="14" y="2"/>
                    <a:pt x="12" y="6"/>
                    <a:pt x="14" y="12"/>
                  </a:cubicBezTo>
                  <a:cubicBezTo>
                    <a:pt x="9" y="14"/>
                    <a:pt x="5" y="18"/>
                    <a:pt x="0" y="15"/>
                  </a:cubicBezTo>
                  <a:cubicBezTo>
                    <a:pt x="5" y="21"/>
                    <a:pt x="11" y="15"/>
                    <a:pt x="16" y="13"/>
                  </a:cubicBezTo>
                  <a:cubicBezTo>
                    <a:pt x="14" y="5"/>
                    <a:pt x="17" y="3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56" name="Freeform 1684">
              <a:extLst>
                <a:ext uri="{FF2B5EF4-FFF2-40B4-BE49-F238E27FC236}">
                  <a16:creationId xmlns="" xmlns:a16="http://schemas.microsoft.com/office/drawing/2014/main" id="{EBAD886B-4C14-4EE0-B1B1-84C3A8FA298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6" y="289"/>
              <a:ext cx="7" cy="2"/>
            </a:xfrm>
            <a:custGeom>
              <a:avLst/>
              <a:gdLst>
                <a:gd name="T0" fmla="*/ 8 w 17"/>
                <a:gd name="T1" fmla="*/ 2 h 5"/>
                <a:gd name="T2" fmla="*/ 8 w 17"/>
                <a:gd name="T3" fmla="*/ 2 h 5"/>
                <a:gd name="T4" fmla="*/ 1 w 17"/>
                <a:gd name="T5" fmla="*/ 4 h 5"/>
                <a:gd name="T6" fmla="*/ 1 w 17"/>
                <a:gd name="T7" fmla="*/ 3 h 5"/>
                <a:gd name="T8" fmla="*/ 8 w 17"/>
                <a:gd name="T9" fmla="*/ 2 h 5"/>
                <a:gd name="T10" fmla="*/ 17 w 17"/>
                <a:gd name="T11" fmla="*/ 1 h 5"/>
                <a:gd name="T12" fmla="*/ 17 w 17"/>
                <a:gd name="T13" fmla="*/ 1 h 5"/>
                <a:gd name="T14" fmla="*/ 1 w 17"/>
                <a:gd name="T15" fmla="*/ 2 h 5"/>
                <a:gd name="T16" fmla="*/ 0 w 17"/>
                <a:gd name="T17" fmla="*/ 4 h 5"/>
                <a:gd name="T18" fmla="*/ 1 w 17"/>
                <a:gd name="T19" fmla="*/ 5 h 5"/>
                <a:gd name="T20" fmla="*/ 17 w 17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5">
                  <a:moveTo>
                    <a:pt x="8" y="2"/>
                  </a:moveTo>
                  <a:lnTo>
                    <a:pt x="8" y="2"/>
                  </a:lnTo>
                  <a:cubicBezTo>
                    <a:pt x="7" y="3"/>
                    <a:pt x="1" y="4"/>
                    <a:pt x="1" y="4"/>
                  </a:cubicBezTo>
                  <a:lnTo>
                    <a:pt x="1" y="3"/>
                  </a:lnTo>
                  <a:cubicBezTo>
                    <a:pt x="1" y="3"/>
                    <a:pt x="7" y="2"/>
                    <a:pt x="8" y="2"/>
                  </a:cubicBezTo>
                  <a:close/>
                  <a:moveTo>
                    <a:pt x="17" y="1"/>
                  </a:moveTo>
                  <a:lnTo>
                    <a:pt x="17" y="1"/>
                  </a:lnTo>
                  <a:cubicBezTo>
                    <a:pt x="9" y="0"/>
                    <a:pt x="1" y="2"/>
                    <a:pt x="1" y="2"/>
                  </a:cubicBezTo>
                  <a:lnTo>
                    <a:pt x="0" y="4"/>
                  </a:lnTo>
                  <a:lnTo>
                    <a:pt x="1" y="5"/>
                  </a:lnTo>
                  <a:cubicBezTo>
                    <a:pt x="5" y="5"/>
                    <a:pt x="10" y="3"/>
                    <a:pt x="17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57" name="Freeform 1685">
              <a:extLst>
                <a:ext uri="{FF2B5EF4-FFF2-40B4-BE49-F238E27FC236}">
                  <a16:creationId xmlns="" xmlns:a16="http://schemas.microsoft.com/office/drawing/2014/main" id="{878716AD-6595-439E-942B-E79B84ABD97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4" y="297"/>
              <a:ext cx="7" cy="4"/>
            </a:xfrm>
            <a:custGeom>
              <a:avLst/>
              <a:gdLst>
                <a:gd name="T0" fmla="*/ 7 w 15"/>
                <a:gd name="T1" fmla="*/ 5 h 10"/>
                <a:gd name="T2" fmla="*/ 7 w 15"/>
                <a:gd name="T3" fmla="*/ 5 h 10"/>
                <a:gd name="T4" fmla="*/ 1 w 15"/>
                <a:gd name="T5" fmla="*/ 2 h 10"/>
                <a:gd name="T6" fmla="*/ 2 w 15"/>
                <a:gd name="T7" fmla="*/ 1 h 10"/>
                <a:gd name="T8" fmla="*/ 7 w 15"/>
                <a:gd name="T9" fmla="*/ 5 h 10"/>
                <a:gd name="T10" fmla="*/ 15 w 15"/>
                <a:gd name="T11" fmla="*/ 10 h 10"/>
                <a:gd name="T12" fmla="*/ 15 w 15"/>
                <a:gd name="T13" fmla="*/ 10 h 10"/>
                <a:gd name="T14" fmla="*/ 2 w 15"/>
                <a:gd name="T15" fmla="*/ 0 h 10"/>
                <a:gd name="T16" fmla="*/ 0 w 15"/>
                <a:gd name="T17" fmla="*/ 1 h 10"/>
                <a:gd name="T18" fmla="*/ 0 w 15"/>
                <a:gd name="T19" fmla="*/ 3 h 10"/>
                <a:gd name="T20" fmla="*/ 15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7" y="5"/>
                  </a:moveTo>
                  <a:lnTo>
                    <a:pt x="7" y="5"/>
                  </a:lnTo>
                  <a:cubicBezTo>
                    <a:pt x="6" y="5"/>
                    <a:pt x="1" y="2"/>
                    <a:pt x="1" y="2"/>
                  </a:cubicBezTo>
                  <a:lnTo>
                    <a:pt x="2" y="1"/>
                  </a:lnTo>
                  <a:cubicBezTo>
                    <a:pt x="2" y="1"/>
                    <a:pt x="6" y="4"/>
                    <a:pt x="7" y="5"/>
                  </a:cubicBezTo>
                  <a:close/>
                  <a:moveTo>
                    <a:pt x="15" y="10"/>
                  </a:moveTo>
                  <a:lnTo>
                    <a:pt x="15" y="10"/>
                  </a:lnTo>
                  <a:cubicBezTo>
                    <a:pt x="9" y="4"/>
                    <a:pt x="2" y="0"/>
                    <a:pt x="2" y="0"/>
                  </a:cubicBezTo>
                  <a:lnTo>
                    <a:pt x="0" y="1"/>
                  </a:lnTo>
                  <a:lnTo>
                    <a:pt x="0" y="3"/>
                  </a:lnTo>
                  <a:cubicBezTo>
                    <a:pt x="0" y="3"/>
                    <a:pt x="8" y="8"/>
                    <a:pt x="15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58" name="Freeform 1686">
              <a:extLst>
                <a:ext uri="{FF2B5EF4-FFF2-40B4-BE49-F238E27FC236}">
                  <a16:creationId xmlns="" xmlns:a16="http://schemas.microsoft.com/office/drawing/2014/main" id="{2C4C1D37-A22E-4081-9B91-A25E285820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8" y="305"/>
              <a:ext cx="9" cy="8"/>
            </a:xfrm>
            <a:custGeom>
              <a:avLst/>
              <a:gdLst>
                <a:gd name="T0" fmla="*/ 16 w 21"/>
                <a:gd name="T1" fmla="*/ 0 h 16"/>
                <a:gd name="T2" fmla="*/ 16 w 21"/>
                <a:gd name="T3" fmla="*/ 0 h 16"/>
                <a:gd name="T4" fmla="*/ 12 w 21"/>
                <a:gd name="T5" fmla="*/ 10 h 16"/>
                <a:gd name="T6" fmla="*/ 0 w 21"/>
                <a:gd name="T7" fmla="*/ 10 h 16"/>
                <a:gd name="T8" fmla="*/ 13 w 21"/>
                <a:gd name="T9" fmla="*/ 12 h 16"/>
                <a:gd name="T10" fmla="*/ 16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16" y="0"/>
                  </a:moveTo>
                  <a:lnTo>
                    <a:pt x="16" y="0"/>
                  </a:lnTo>
                  <a:cubicBezTo>
                    <a:pt x="19" y="5"/>
                    <a:pt x="13" y="6"/>
                    <a:pt x="12" y="10"/>
                  </a:cubicBezTo>
                  <a:cubicBezTo>
                    <a:pt x="7" y="9"/>
                    <a:pt x="3" y="14"/>
                    <a:pt x="0" y="10"/>
                  </a:cubicBezTo>
                  <a:cubicBezTo>
                    <a:pt x="4" y="16"/>
                    <a:pt x="8" y="11"/>
                    <a:pt x="13" y="12"/>
                  </a:cubicBezTo>
                  <a:cubicBezTo>
                    <a:pt x="14" y="8"/>
                    <a:pt x="21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59" name="Freeform 1687">
              <a:extLst>
                <a:ext uri="{FF2B5EF4-FFF2-40B4-BE49-F238E27FC236}">
                  <a16:creationId xmlns="" xmlns:a16="http://schemas.microsoft.com/office/drawing/2014/main" id="{D74E778E-A302-4A33-9873-AA98B4EA89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8" y="302"/>
              <a:ext cx="4" cy="5"/>
            </a:xfrm>
            <a:custGeom>
              <a:avLst/>
              <a:gdLst>
                <a:gd name="T0" fmla="*/ 4 w 7"/>
                <a:gd name="T1" fmla="*/ 5 h 12"/>
                <a:gd name="T2" fmla="*/ 4 w 7"/>
                <a:gd name="T3" fmla="*/ 5 h 12"/>
                <a:gd name="T4" fmla="*/ 1 w 7"/>
                <a:gd name="T5" fmla="*/ 1 h 12"/>
                <a:gd name="T6" fmla="*/ 2 w 7"/>
                <a:gd name="T7" fmla="*/ 1 h 12"/>
                <a:gd name="T8" fmla="*/ 4 w 7"/>
                <a:gd name="T9" fmla="*/ 5 h 12"/>
                <a:gd name="T10" fmla="*/ 7 w 7"/>
                <a:gd name="T11" fmla="*/ 12 h 12"/>
                <a:gd name="T12" fmla="*/ 7 w 7"/>
                <a:gd name="T13" fmla="*/ 12 h 12"/>
                <a:gd name="T14" fmla="*/ 2 w 7"/>
                <a:gd name="T15" fmla="*/ 0 h 12"/>
                <a:gd name="T16" fmla="*/ 0 w 7"/>
                <a:gd name="T17" fmla="*/ 0 h 12"/>
                <a:gd name="T18" fmla="*/ 0 w 7"/>
                <a:gd name="T19" fmla="*/ 1 h 12"/>
                <a:gd name="T20" fmla="*/ 7 w 7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2">
                  <a:moveTo>
                    <a:pt x="4" y="5"/>
                  </a:moveTo>
                  <a:lnTo>
                    <a:pt x="4" y="5"/>
                  </a:lnTo>
                  <a:cubicBezTo>
                    <a:pt x="3" y="4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3" y="4"/>
                    <a:pt x="4" y="5"/>
                  </a:cubicBezTo>
                  <a:close/>
                  <a:moveTo>
                    <a:pt x="7" y="12"/>
                  </a:moveTo>
                  <a:lnTo>
                    <a:pt x="7" y="12"/>
                  </a:lnTo>
                  <a:cubicBezTo>
                    <a:pt x="5" y="4"/>
                    <a:pt x="2" y="0"/>
                    <a:pt x="2" y="0"/>
                  </a:cubicBezTo>
                  <a:lnTo>
                    <a:pt x="0" y="0"/>
                  </a:lnTo>
                  <a:lnTo>
                    <a:pt x="0" y="1"/>
                  </a:lnTo>
                  <a:cubicBezTo>
                    <a:pt x="0" y="1"/>
                    <a:pt x="2" y="7"/>
                    <a:pt x="7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60" name="Freeform 1688">
              <a:extLst>
                <a:ext uri="{FF2B5EF4-FFF2-40B4-BE49-F238E27FC236}">
                  <a16:creationId xmlns="" xmlns:a16="http://schemas.microsoft.com/office/drawing/2014/main" id="{3B8C16F3-9041-4844-8C2F-B29E2A61883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1" y="304"/>
              <a:ext cx="1" cy="6"/>
            </a:xfrm>
            <a:custGeom>
              <a:avLst/>
              <a:gdLst>
                <a:gd name="T0" fmla="*/ 2 w 3"/>
                <a:gd name="T1" fmla="*/ 6 h 12"/>
                <a:gd name="T2" fmla="*/ 2 w 3"/>
                <a:gd name="T3" fmla="*/ 6 h 12"/>
                <a:gd name="T4" fmla="*/ 1 w 3"/>
                <a:gd name="T5" fmla="*/ 1 h 12"/>
                <a:gd name="T6" fmla="*/ 2 w 3"/>
                <a:gd name="T7" fmla="*/ 1 h 12"/>
                <a:gd name="T8" fmla="*/ 2 w 3"/>
                <a:gd name="T9" fmla="*/ 6 h 12"/>
                <a:gd name="T10" fmla="*/ 3 w 3"/>
                <a:gd name="T11" fmla="*/ 12 h 12"/>
                <a:gd name="T12" fmla="*/ 3 w 3"/>
                <a:gd name="T13" fmla="*/ 12 h 12"/>
                <a:gd name="T14" fmla="*/ 3 w 3"/>
                <a:gd name="T15" fmla="*/ 1 h 12"/>
                <a:gd name="T16" fmla="*/ 1 w 3"/>
                <a:gd name="T17" fmla="*/ 0 h 12"/>
                <a:gd name="T18" fmla="*/ 0 w 3"/>
                <a:gd name="T19" fmla="*/ 1 h 12"/>
                <a:gd name="T20" fmla="*/ 3 w 3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12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2" y="5"/>
                    <a:pt x="2" y="6"/>
                  </a:cubicBezTo>
                  <a:close/>
                  <a:moveTo>
                    <a:pt x="3" y="12"/>
                  </a:moveTo>
                  <a:lnTo>
                    <a:pt x="3" y="12"/>
                  </a:lnTo>
                  <a:cubicBezTo>
                    <a:pt x="3" y="7"/>
                    <a:pt x="3" y="1"/>
                    <a:pt x="3" y="1"/>
                  </a:cubicBezTo>
                  <a:lnTo>
                    <a:pt x="1" y="0"/>
                  </a:lnTo>
                  <a:lnTo>
                    <a:pt x="0" y="1"/>
                  </a:lnTo>
                  <a:cubicBezTo>
                    <a:pt x="0" y="1"/>
                    <a:pt x="1" y="7"/>
                    <a:pt x="3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61" name="Freeform 1689">
              <a:extLst>
                <a:ext uri="{FF2B5EF4-FFF2-40B4-BE49-F238E27FC236}">
                  <a16:creationId xmlns="" xmlns:a16="http://schemas.microsoft.com/office/drawing/2014/main" id="{C3B0F9A6-2C3A-4466-A526-A3D5D6D375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9" y="310"/>
              <a:ext cx="7" cy="4"/>
            </a:xfrm>
            <a:custGeom>
              <a:avLst/>
              <a:gdLst>
                <a:gd name="T0" fmla="*/ 16 w 17"/>
                <a:gd name="T1" fmla="*/ 0 h 10"/>
                <a:gd name="T2" fmla="*/ 16 w 17"/>
                <a:gd name="T3" fmla="*/ 0 h 10"/>
                <a:gd name="T4" fmla="*/ 8 w 17"/>
                <a:gd name="T5" fmla="*/ 8 h 10"/>
                <a:gd name="T6" fmla="*/ 0 w 17"/>
                <a:gd name="T7" fmla="*/ 1 h 10"/>
                <a:gd name="T8" fmla="*/ 8 w 17"/>
                <a:gd name="T9" fmla="*/ 10 h 10"/>
                <a:gd name="T10" fmla="*/ 16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6" y="0"/>
                  </a:moveTo>
                  <a:lnTo>
                    <a:pt x="16" y="0"/>
                  </a:lnTo>
                  <a:cubicBezTo>
                    <a:pt x="16" y="6"/>
                    <a:pt x="11" y="5"/>
                    <a:pt x="8" y="8"/>
                  </a:cubicBezTo>
                  <a:cubicBezTo>
                    <a:pt x="5" y="4"/>
                    <a:pt x="0" y="6"/>
                    <a:pt x="0" y="1"/>
                  </a:cubicBezTo>
                  <a:cubicBezTo>
                    <a:pt x="0" y="9"/>
                    <a:pt x="5" y="6"/>
                    <a:pt x="8" y="10"/>
                  </a:cubicBezTo>
                  <a:cubicBezTo>
                    <a:pt x="11" y="6"/>
                    <a:pt x="17" y="8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62" name="Freeform 1690">
              <a:extLst>
                <a:ext uri="{FF2B5EF4-FFF2-40B4-BE49-F238E27FC236}">
                  <a16:creationId xmlns="" xmlns:a16="http://schemas.microsoft.com/office/drawing/2014/main" id="{ABE71EF6-96DC-4A0E-8608-D48CAE36F87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2" y="304"/>
              <a:ext cx="2" cy="6"/>
            </a:xfrm>
            <a:custGeom>
              <a:avLst/>
              <a:gdLst>
                <a:gd name="T0" fmla="*/ 1 w 4"/>
                <a:gd name="T1" fmla="*/ 8 h 14"/>
                <a:gd name="T2" fmla="*/ 1 w 4"/>
                <a:gd name="T3" fmla="*/ 8 h 14"/>
                <a:gd name="T4" fmla="*/ 2 w 4"/>
                <a:gd name="T5" fmla="*/ 1 h 14"/>
                <a:gd name="T6" fmla="*/ 3 w 4"/>
                <a:gd name="T7" fmla="*/ 2 h 14"/>
                <a:gd name="T8" fmla="*/ 1 w 4"/>
                <a:gd name="T9" fmla="*/ 8 h 14"/>
                <a:gd name="T10" fmla="*/ 0 w 4"/>
                <a:gd name="T11" fmla="*/ 14 h 14"/>
                <a:gd name="T12" fmla="*/ 0 w 4"/>
                <a:gd name="T13" fmla="*/ 14 h 14"/>
                <a:gd name="T14" fmla="*/ 4 w 4"/>
                <a:gd name="T15" fmla="*/ 2 h 14"/>
                <a:gd name="T16" fmla="*/ 3 w 4"/>
                <a:gd name="T17" fmla="*/ 0 h 14"/>
                <a:gd name="T18" fmla="*/ 1 w 4"/>
                <a:gd name="T19" fmla="*/ 1 h 14"/>
                <a:gd name="T20" fmla="*/ 0 w 4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4">
                  <a:moveTo>
                    <a:pt x="1" y="8"/>
                  </a:moveTo>
                  <a:lnTo>
                    <a:pt x="1" y="8"/>
                  </a:lnTo>
                  <a:cubicBezTo>
                    <a:pt x="1" y="7"/>
                    <a:pt x="2" y="1"/>
                    <a:pt x="2" y="1"/>
                  </a:cubicBezTo>
                  <a:lnTo>
                    <a:pt x="3" y="2"/>
                  </a:lnTo>
                  <a:cubicBezTo>
                    <a:pt x="3" y="2"/>
                    <a:pt x="2" y="7"/>
                    <a:pt x="1" y="8"/>
                  </a:cubicBezTo>
                  <a:close/>
                  <a:moveTo>
                    <a:pt x="0" y="14"/>
                  </a:moveTo>
                  <a:lnTo>
                    <a:pt x="0" y="14"/>
                  </a:lnTo>
                  <a:cubicBezTo>
                    <a:pt x="4" y="6"/>
                    <a:pt x="4" y="2"/>
                    <a:pt x="4" y="2"/>
                  </a:cubicBezTo>
                  <a:lnTo>
                    <a:pt x="3" y="0"/>
                  </a:lnTo>
                  <a:lnTo>
                    <a:pt x="1" y="1"/>
                  </a:lnTo>
                  <a:cubicBezTo>
                    <a:pt x="1" y="1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63" name="Freeform 1691">
              <a:extLst>
                <a:ext uri="{FF2B5EF4-FFF2-40B4-BE49-F238E27FC236}">
                  <a16:creationId xmlns="" xmlns:a16="http://schemas.microsoft.com/office/drawing/2014/main" id="{91359F9E-EC5B-472E-976A-3CE84E9188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" y="309"/>
              <a:ext cx="9" cy="5"/>
            </a:xfrm>
            <a:custGeom>
              <a:avLst/>
              <a:gdLst>
                <a:gd name="T0" fmla="*/ 20 w 20"/>
                <a:gd name="T1" fmla="*/ 4 h 12"/>
                <a:gd name="T2" fmla="*/ 20 w 20"/>
                <a:gd name="T3" fmla="*/ 4 h 12"/>
                <a:gd name="T4" fmla="*/ 9 w 20"/>
                <a:gd name="T5" fmla="*/ 9 h 12"/>
                <a:gd name="T6" fmla="*/ 3 w 20"/>
                <a:gd name="T7" fmla="*/ 0 h 12"/>
                <a:gd name="T8" fmla="*/ 8 w 20"/>
                <a:gd name="T9" fmla="*/ 11 h 12"/>
                <a:gd name="T10" fmla="*/ 20 w 20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20" y="4"/>
                  </a:moveTo>
                  <a:lnTo>
                    <a:pt x="20" y="4"/>
                  </a:lnTo>
                  <a:cubicBezTo>
                    <a:pt x="18" y="10"/>
                    <a:pt x="13" y="7"/>
                    <a:pt x="9" y="9"/>
                  </a:cubicBezTo>
                  <a:cubicBezTo>
                    <a:pt x="6" y="5"/>
                    <a:pt x="2" y="5"/>
                    <a:pt x="3" y="0"/>
                  </a:cubicBezTo>
                  <a:cubicBezTo>
                    <a:pt x="0" y="8"/>
                    <a:pt x="6" y="7"/>
                    <a:pt x="8" y="11"/>
                  </a:cubicBezTo>
                  <a:cubicBezTo>
                    <a:pt x="13" y="9"/>
                    <a:pt x="18" y="12"/>
                    <a:pt x="2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64" name="Freeform 1692">
              <a:extLst>
                <a:ext uri="{FF2B5EF4-FFF2-40B4-BE49-F238E27FC236}">
                  <a16:creationId xmlns="" xmlns:a16="http://schemas.microsoft.com/office/drawing/2014/main" id="{E7CBEF7C-91AC-4EA6-B899-70A530D84C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" y="302"/>
              <a:ext cx="0" cy="2"/>
            </a:xfrm>
            <a:custGeom>
              <a:avLst/>
              <a:gdLst>
                <a:gd name="T0" fmla="*/ 0 w 1"/>
                <a:gd name="T1" fmla="*/ 4 h 4"/>
                <a:gd name="T2" fmla="*/ 0 w 1"/>
                <a:gd name="T3" fmla="*/ 4 h 4"/>
                <a:gd name="T4" fmla="*/ 1 w 1"/>
                <a:gd name="T5" fmla="*/ 0 h 4"/>
                <a:gd name="T6" fmla="*/ 0 w 1"/>
                <a:gd name="T7" fmla="*/ 0 h 4"/>
                <a:gd name="T8" fmla="*/ 0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0" y="4"/>
                  </a:moveTo>
                  <a:lnTo>
                    <a:pt x="0" y="4"/>
                  </a:lnTo>
                  <a:cubicBezTo>
                    <a:pt x="1" y="3"/>
                    <a:pt x="1" y="0"/>
                    <a:pt x="1" y="0"/>
                  </a:cubicBez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65" name="Freeform 1693">
              <a:extLst>
                <a:ext uri="{FF2B5EF4-FFF2-40B4-BE49-F238E27FC236}">
                  <a16:creationId xmlns="" xmlns:a16="http://schemas.microsoft.com/office/drawing/2014/main" id="{8DF7F497-CDDC-4CAB-BF5D-BE68104BCA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1" y="181"/>
              <a:ext cx="98" cy="48"/>
            </a:xfrm>
            <a:custGeom>
              <a:avLst/>
              <a:gdLst>
                <a:gd name="T0" fmla="*/ 12 w 219"/>
                <a:gd name="T1" fmla="*/ 57 h 105"/>
                <a:gd name="T2" fmla="*/ 12 w 219"/>
                <a:gd name="T3" fmla="*/ 57 h 105"/>
                <a:gd name="T4" fmla="*/ 60 w 219"/>
                <a:gd name="T5" fmla="*/ 81 h 105"/>
                <a:gd name="T6" fmla="*/ 120 w 219"/>
                <a:gd name="T7" fmla="*/ 81 h 105"/>
                <a:gd name="T8" fmla="*/ 156 w 219"/>
                <a:gd name="T9" fmla="*/ 68 h 105"/>
                <a:gd name="T10" fmla="*/ 156 w 219"/>
                <a:gd name="T11" fmla="*/ 22 h 105"/>
                <a:gd name="T12" fmla="*/ 179 w 219"/>
                <a:gd name="T13" fmla="*/ 31 h 105"/>
                <a:gd name="T14" fmla="*/ 181 w 219"/>
                <a:gd name="T15" fmla="*/ 39 h 105"/>
                <a:gd name="T16" fmla="*/ 172 w 219"/>
                <a:gd name="T17" fmla="*/ 74 h 105"/>
                <a:gd name="T18" fmla="*/ 182 w 219"/>
                <a:gd name="T19" fmla="*/ 93 h 105"/>
                <a:gd name="T20" fmla="*/ 177 w 219"/>
                <a:gd name="T21" fmla="*/ 105 h 105"/>
                <a:gd name="T22" fmla="*/ 192 w 219"/>
                <a:gd name="T23" fmla="*/ 85 h 105"/>
                <a:gd name="T24" fmla="*/ 186 w 219"/>
                <a:gd name="T25" fmla="*/ 72 h 105"/>
                <a:gd name="T26" fmla="*/ 208 w 219"/>
                <a:gd name="T27" fmla="*/ 77 h 105"/>
                <a:gd name="T28" fmla="*/ 211 w 219"/>
                <a:gd name="T29" fmla="*/ 87 h 105"/>
                <a:gd name="T30" fmla="*/ 219 w 219"/>
                <a:gd name="T31" fmla="*/ 74 h 105"/>
                <a:gd name="T32" fmla="*/ 209 w 219"/>
                <a:gd name="T33" fmla="*/ 65 h 105"/>
                <a:gd name="T34" fmla="*/ 199 w 219"/>
                <a:gd name="T35" fmla="*/ 63 h 105"/>
                <a:gd name="T36" fmla="*/ 210 w 219"/>
                <a:gd name="T37" fmla="*/ 38 h 105"/>
                <a:gd name="T38" fmla="*/ 186 w 219"/>
                <a:gd name="T39" fmla="*/ 23 h 105"/>
                <a:gd name="T40" fmla="*/ 179 w 219"/>
                <a:gd name="T41" fmla="*/ 16 h 105"/>
                <a:gd name="T42" fmla="*/ 159 w 219"/>
                <a:gd name="T43" fmla="*/ 2 h 105"/>
                <a:gd name="T44" fmla="*/ 146 w 219"/>
                <a:gd name="T45" fmla="*/ 10 h 105"/>
                <a:gd name="T46" fmla="*/ 136 w 219"/>
                <a:gd name="T47" fmla="*/ 16 h 105"/>
                <a:gd name="T48" fmla="*/ 139 w 219"/>
                <a:gd name="T49" fmla="*/ 42 h 105"/>
                <a:gd name="T50" fmla="*/ 144 w 219"/>
                <a:gd name="T51" fmla="*/ 63 h 105"/>
                <a:gd name="T52" fmla="*/ 118 w 219"/>
                <a:gd name="T53" fmla="*/ 79 h 105"/>
                <a:gd name="T54" fmla="*/ 76 w 219"/>
                <a:gd name="T55" fmla="*/ 79 h 105"/>
                <a:gd name="T56" fmla="*/ 31 w 219"/>
                <a:gd name="T57" fmla="*/ 51 h 105"/>
                <a:gd name="T58" fmla="*/ 28 w 219"/>
                <a:gd name="T59" fmla="*/ 48 h 105"/>
                <a:gd name="T60" fmla="*/ 0 w 219"/>
                <a:gd name="T61" fmla="*/ 45 h 105"/>
                <a:gd name="T62" fmla="*/ 12 w 219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9" h="105">
                  <a:moveTo>
                    <a:pt x="12" y="57"/>
                  </a:moveTo>
                  <a:lnTo>
                    <a:pt x="12" y="57"/>
                  </a:lnTo>
                  <a:cubicBezTo>
                    <a:pt x="20" y="66"/>
                    <a:pt x="40" y="77"/>
                    <a:pt x="60" y="81"/>
                  </a:cubicBezTo>
                  <a:cubicBezTo>
                    <a:pt x="76" y="84"/>
                    <a:pt x="108" y="82"/>
                    <a:pt x="120" y="81"/>
                  </a:cubicBezTo>
                  <a:cubicBezTo>
                    <a:pt x="135" y="80"/>
                    <a:pt x="149" y="76"/>
                    <a:pt x="156" y="68"/>
                  </a:cubicBezTo>
                  <a:cubicBezTo>
                    <a:pt x="170" y="54"/>
                    <a:pt x="149" y="36"/>
                    <a:pt x="156" y="22"/>
                  </a:cubicBezTo>
                  <a:cubicBezTo>
                    <a:pt x="163" y="26"/>
                    <a:pt x="169" y="30"/>
                    <a:pt x="179" y="31"/>
                  </a:cubicBezTo>
                  <a:cubicBezTo>
                    <a:pt x="180" y="33"/>
                    <a:pt x="180" y="37"/>
                    <a:pt x="181" y="39"/>
                  </a:cubicBezTo>
                  <a:cubicBezTo>
                    <a:pt x="184" y="55"/>
                    <a:pt x="169" y="58"/>
                    <a:pt x="172" y="74"/>
                  </a:cubicBezTo>
                  <a:cubicBezTo>
                    <a:pt x="174" y="82"/>
                    <a:pt x="180" y="84"/>
                    <a:pt x="182" y="93"/>
                  </a:cubicBezTo>
                  <a:cubicBezTo>
                    <a:pt x="182" y="93"/>
                    <a:pt x="183" y="100"/>
                    <a:pt x="177" y="105"/>
                  </a:cubicBezTo>
                  <a:cubicBezTo>
                    <a:pt x="190" y="105"/>
                    <a:pt x="196" y="95"/>
                    <a:pt x="192" y="85"/>
                  </a:cubicBezTo>
                  <a:cubicBezTo>
                    <a:pt x="191" y="81"/>
                    <a:pt x="186" y="77"/>
                    <a:pt x="186" y="72"/>
                  </a:cubicBezTo>
                  <a:cubicBezTo>
                    <a:pt x="193" y="81"/>
                    <a:pt x="198" y="80"/>
                    <a:pt x="208" y="77"/>
                  </a:cubicBezTo>
                  <a:cubicBezTo>
                    <a:pt x="213" y="76"/>
                    <a:pt x="213" y="82"/>
                    <a:pt x="211" y="87"/>
                  </a:cubicBezTo>
                  <a:cubicBezTo>
                    <a:pt x="217" y="83"/>
                    <a:pt x="219" y="77"/>
                    <a:pt x="219" y="74"/>
                  </a:cubicBezTo>
                  <a:cubicBezTo>
                    <a:pt x="219" y="67"/>
                    <a:pt x="214" y="63"/>
                    <a:pt x="209" y="65"/>
                  </a:cubicBezTo>
                  <a:cubicBezTo>
                    <a:pt x="206" y="65"/>
                    <a:pt x="200" y="69"/>
                    <a:pt x="199" y="63"/>
                  </a:cubicBezTo>
                  <a:cubicBezTo>
                    <a:pt x="198" y="53"/>
                    <a:pt x="214" y="54"/>
                    <a:pt x="210" y="38"/>
                  </a:cubicBezTo>
                  <a:cubicBezTo>
                    <a:pt x="209" y="29"/>
                    <a:pt x="200" y="25"/>
                    <a:pt x="186" y="23"/>
                  </a:cubicBezTo>
                  <a:cubicBezTo>
                    <a:pt x="184" y="22"/>
                    <a:pt x="181" y="19"/>
                    <a:pt x="179" y="16"/>
                  </a:cubicBezTo>
                  <a:cubicBezTo>
                    <a:pt x="171" y="3"/>
                    <a:pt x="163" y="0"/>
                    <a:pt x="159" y="2"/>
                  </a:cubicBezTo>
                  <a:cubicBezTo>
                    <a:pt x="153" y="5"/>
                    <a:pt x="151" y="8"/>
                    <a:pt x="146" y="10"/>
                  </a:cubicBezTo>
                  <a:cubicBezTo>
                    <a:pt x="142" y="12"/>
                    <a:pt x="138" y="13"/>
                    <a:pt x="136" y="16"/>
                  </a:cubicBezTo>
                  <a:cubicBezTo>
                    <a:pt x="130" y="24"/>
                    <a:pt x="135" y="35"/>
                    <a:pt x="139" y="42"/>
                  </a:cubicBezTo>
                  <a:cubicBezTo>
                    <a:pt x="141" y="47"/>
                    <a:pt x="146" y="56"/>
                    <a:pt x="144" y="63"/>
                  </a:cubicBezTo>
                  <a:cubicBezTo>
                    <a:pt x="141" y="72"/>
                    <a:pt x="127" y="77"/>
                    <a:pt x="118" y="79"/>
                  </a:cubicBezTo>
                  <a:cubicBezTo>
                    <a:pt x="111" y="81"/>
                    <a:pt x="89" y="82"/>
                    <a:pt x="76" y="79"/>
                  </a:cubicBezTo>
                  <a:cubicBezTo>
                    <a:pt x="65" y="76"/>
                    <a:pt x="38" y="61"/>
                    <a:pt x="31" y="51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19" y="44"/>
                    <a:pt x="0" y="45"/>
                    <a:pt x="0" y="45"/>
                  </a:cubicBezTo>
                  <a:cubicBezTo>
                    <a:pt x="0" y="45"/>
                    <a:pt x="4" y="49"/>
                    <a:pt x="12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66" name="Freeform 1694">
              <a:extLst>
                <a:ext uri="{FF2B5EF4-FFF2-40B4-BE49-F238E27FC236}">
                  <a16:creationId xmlns="" xmlns:a16="http://schemas.microsoft.com/office/drawing/2014/main" id="{B9750460-9424-4077-9B4A-A39902E769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9" y="203"/>
              <a:ext cx="25" cy="14"/>
            </a:xfrm>
            <a:custGeom>
              <a:avLst/>
              <a:gdLst>
                <a:gd name="T0" fmla="*/ 9 w 55"/>
                <a:gd name="T1" fmla="*/ 3 h 32"/>
                <a:gd name="T2" fmla="*/ 9 w 55"/>
                <a:gd name="T3" fmla="*/ 3 h 32"/>
                <a:gd name="T4" fmla="*/ 0 w 55"/>
                <a:gd name="T5" fmla="*/ 0 h 32"/>
                <a:gd name="T6" fmla="*/ 55 w 55"/>
                <a:gd name="T7" fmla="*/ 32 h 32"/>
                <a:gd name="T8" fmla="*/ 9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9" y="3"/>
                  </a:moveTo>
                  <a:lnTo>
                    <a:pt x="9" y="3"/>
                  </a:lnTo>
                  <a:cubicBezTo>
                    <a:pt x="6" y="1"/>
                    <a:pt x="0" y="0"/>
                    <a:pt x="0" y="0"/>
                  </a:cubicBezTo>
                  <a:cubicBezTo>
                    <a:pt x="5" y="10"/>
                    <a:pt x="33" y="28"/>
                    <a:pt x="55" y="32"/>
                  </a:cubicBezTo>
                  <a:cubicBezTo>
                    <a:pt x="44" y="29"/>
                    <a:pt x="17" y="15"/>
                    <a:pt x="9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67" name="Freeform 1695">
              <a:extLst>
                <a:ext uri="{FF2B5EF4-FFF2-40B4-BE49-F238E27FC236}">
                  <a16:creationId xmlns="" xmlns:a16="http://schemas.microsoft.com/office/drawing/2014/main" id="{C1A32EF0-4E06-4028-A44E-8896344101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4" y="202"/>
              <a:ext cx="27" cy="15"/>
            </a:xfrm>
            <a:custGeom>
              <a:avLst/>
              <a:gdLst>
                <a:gd name="T0" fmla="*/ 0 w 59"/>
                <a:gd name="T1" fmla="*/ 0 h 33"/>
                <a:gd name="T2" fmla="*/ 0 w 59"/>
                <a:gd name="T3" fmla="*/ 0 h 33"/>
                <a:gd name="T4" fmla="*/ 59 w 59"/>
                <a:gd name="T5" fmla="*/ 33 h 33"/>
                <a:gd name="T6" fmla="*/ 8 w 59"/>
                <a:gd name="T7" fmla="*/ 1 h 33"/>
                <a:gd name="T8" fmla="*/ 0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0" y="0"/>
                  </a:moveTo>
                  <a:lnTo>
                    <a:pt x="0" y="0"/>
                  </a:lnTo>
                  <a:cubicBezTo>
                    <a:pt x="7" y="13"/>
                    <a:pt x="33" y="29"/>
                    <a:pt x="59" y="33"/>
                  </a:cubicBezTo>
                  <a:cubicBezTo>
                    <a:pt x="34" y="25"/>
                    <a:pt x="14" y="11"/>
                    <a:pt x="8" y="1"/>
                  </a:cubicBezTo>
                  <a:cubicBezTo>
                    <a:pt x="5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68" name="Freeform 1696">
              <a:extLst>
                <a:ext uri="{FF2B5EF4-FFF2-40B4-BE49-F238E27FC236}">
                  <a16:creationId xmlns="" xmlns:a16="http://schemas.microsoft.com/office/drawing/2014/main" id="{A399846F-9C62-41AE-BB26-AB79011F25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9" y="195"/>
              <a:ext cx="18" cy="32"/>
            </a:xfrm>
            <a:custGeom>
              <a:avLst/>
              <a:gdLst>
                <a:gd name="T0" fmla="*/ 16 w 41"/>
                <a:gd name="T1" fmla="*/ 1 h 70"/>
                <a:gd name="T2" fmla="*/ 16 w 41"/>
                <a:gd name="T3" fmla="*/ 1 h 70"/>
                <a:gd name="T4" fmla="*/ 13 w 41"/>
                <a:gd name="T5" fmla="*/ 0 h 70"/>
                <a:gd name="T6" fmla="*/ 14 w 41"/>
                <a:gd name="T7" fmla="*/ 13 h 70"/>
                <a:gd name="T8" fmla="*/ 11 w 41"/>
                <a:gd name="T9" fmla="*/ 0 h 70"/>
                <a:gd name="T10" fmla="*/ 9 w 41"/>
                <a:gd name="T11" fmla="*/ 0 h 70"/>
                <a:gd name="T12" fmla="*/ 7 w 41"/>
                <a:gd name="T13" fmla="*/ 24 h 70"/>
                <a:gd name="T14" fmla="*/ 5 w 41"/>
                <a:gd name="T15" fmla="*/ 49 h 70"/>
                <a:gd name="T16" fmla="*/ 10 w 41"/>
                <a:gd name="T17" fmla="*/ 70 h 70"/>
                <a:gd name="T18" fmla="*/ 13 w 41"/>
                <a:gd name="T19" fmla="*/ 47 h 70"/>
                <a:gd name="T20" fmla="*/ 14 w 41"/>
                <a:gd name="T21" fmla="*/ 33 h 70"/>
                <a:gd name="T22" fmla="*/ 25 w 41"/>
                <a:gd name="T23" fmla="*/ 45 h 70"/>
                <a:gd name="T24" fmla="*/ 41 w 41"/>
                <a:gd name="T25" fmla="*/ 46 h 70"/>
                <a:gd name="T26" fmla="*/ 31 w 41"/>
                <a:gd name="T27" fmla="*/ 41 h 70"/>
                <a:gd name="T28" fmla="*/ 22 w 41"/>
                <a:gd name="T29" fmla="*/ 21 h 70"/>
                <a:gd name="T30" fmla="*/ 26 w 41"/>
                <a:gd name="T31" fmla="*/ 3 h 70"/>
                <a:gd name="T32" fmla="*/ 26 w 41"/>
                <a:gd name="T33" fmla="*/ 13 h 70"/>
                <a:gd name="T34" fmla="*/ 24 w 41"/>
                <a:gd name="T35" fmla="*/ 2 h 70"/>
                <a:gd name="T36" fmla="*/ 22 w 41"/>
                <a:gd name="T37" fmla="*/ 2 h 70"/>
                <a:gd name="T38" fmla="*/ 22 w 41"/>
                <a:gd name="T39" fmla="*/ 13 h 70"/>
                <a:gd name="T40" fmla="*/ 20 w 41"/>
                <a:gd name="T41" fmla="*/ 1 h 70"/>
                <a:gd name="T42" fmla="*/ 18 w 41"/>
                <a:gd name="T43" fmla="*/ 1 h 70"/>
                <a:gd name="T44" fmla="*/ 18 w 41"/>
                <a:gd name="T45" fmla="*/ 13 h 70"/>
                <a:gd name="T46" fmla="*/ 1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16" y="1"/>
                  </a:moveTo>
                  <a:lnTo>
                    <a:pt x="16" y="1"/>
                  </a:lnTo>
                  <a:lnTo>
                    <a:pt x="13" y="0"/>
                  </a:lnTo>
                  <a:cubicBezTo>
                    <a:pt x="15" y="4"/>
                    <a:pt x="16" y="8"/>
                    <a:pt x="14" y="13"/>
                  </a:cubicBezTo>
                  <a:cubicBezTo>
                    <a:pt x="14" y="7"/>
                    <a:pt x="12" y="2"/>
                    <a:pt x="11" y="0"/>
                  </a:cubicBezTo>
                  <a:cubicBezTo>
                    <a:pt x="11" y="0"/>
                    <a:pt x="9" y="0"/>
                    <a:pt x="9" y="0"/>
                  </a:cubicBezTo>
                  <a:cubicBezTo>
                    <a:pt x="13" y="11"/>
                    <a:pt x="11" y="19"/>
                    <a:pt x="7" y="24"/>
                  </a:cubicBezTo>
                  <a:cubicBezTo>
                    <a:pt x="0" y="32"/>
                    <a:pt x="1" y="40"/>
                    <a:pt x="5" y="49"/>
                  </a:cubicBezTo>
                  <a:cubicBezTo>
                    <a:pt x="7" y="53"/>
                    <a:pt x="16" y="63"/>
                    <a:pt x="10" y="70"/>
                  </a:cubicBezTo>
                  <a:cubicBezTo>
                    <a:pt x="23" y="63"/>
                    <a:pt x="17" y="51"/>
                    <a:pt x="13" y="47"/>
                  </a:cubicBezTo>
                  <a:cubicBezTo>
                    <a:pt x="10" y="43"/>
                    <a:pt x="10" y="36"/>
                    <a:pt x="14" y="33"/>
                  </a:cubicBezTo>
                  <a:cubicBezTo>
                    <a:pt x="14" y="40"/>
                    <a:pt x="19" y="45"/>
                    <a:pt x="25" y="45"/>
                  </a:cubicBezTo>
                  <a:cubicBezTo>
                    <a:pt x="30" y="45"/>
                    <a:pt x="39" y="38"/>
                    <a:pt x="41" y="46"/>
                  </a:cubicBezTo>
                  <a:cubicBezTo>
                    <a:pt x="41" y="38"/>
                    <a:pt x="36" y="40"/>
                    <a:pt x="31" y="41"/>
                  </a:cubicBezTo>
                  <a:cubicBezTo>
                    <a:pt x="15" y="44"/>
                    <a:pt x="16" y="26"/>
                    <a:pt x="22" y="21"/>
                  </a:cubicBezTo>
                  <a:cubicBezTo>
                    <a:pt x="28" y="16"/>
                    <a:pt x="36" y="9"/>
                    <a:pt x="26" y="3"/>
                  </a:cubicBezTo>
                  <a:cubicBezTo>
                    <a:pt x="27" y="6"/>
                    <a:pt x="27" y="10"/>
                    <a:pt x="26" y="13"/>
                  </a:cubicBezTo>
                  <a:cubicBezTo>
                    <a:pt x="26" y="9"/>
                    <a:pt x="25" y="3"/>
                    <a:pt x="24" y="2"/>
                  </a:cubicBezTo>
                  <a:lnTo>
                    <a:pt x="22" y="2"/>
                  </a:lnTo>
                  <a:cubicBezTo>
                    <a:pt x="23" y="5"/>
                    <a:pt x="24" y="9"/>
                    <a:pt x="22" y="13"/>
                  </a:cubicBezTo>
                  <a:cubicBezTo>
                    <a:pt x="22" y="10"/>
                    <a:pt x="22" y="4"/>
                    <a:pt x="20" y="1"/>
                  </a:cubicBezTo>
                  <a:lnTo>
                    <a:pt x="18" y="1"/>
                  </a:lnTo>
                  <a:cubicBezTo>
                    <a:pt x="19" y="4"/>
                    <a:pt x="19" y="8"/>
                    <a:pt x="18" y="13"/>
                  </a:cubicBezTo>
                  <a:cubicBezTo>
                    <a:pt x="18" y="7"/>
                    <a:pt x="17" y="3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69" name="Freeform 1697">
              <a:extLst>
                <a:ext uri="{FF2B5EF4-FFF2-40B4-BE49-F238E27FC236}">
                  <a16:creationId xmlns="" xmlns:a16="http://schemas.microsoft.com/office/drawing/2014/main" id="{5992A979-64F7-424C-A556-9CFD92EE9E9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3" y="190"/>
              <a:ext cx="9" cy="23"/>
            </a:xfrm>
            <a:custGeom>
              <a:avLst/>
              <a:gdLst>
                <a:gd name="T0" fmla="*/ 13 w 22"/>
                <a:gd name="T1" fmla="*/ 0 h 51"/>
                <a:gd name="T2" fmla="*/ 13 w 22"/>
                <a:gd name="T3" fmla="*/ 0 h 51"/>
                <a:gd name="T4" fmla="*/ 11 w 22"/>
                <a:gd name="T5" fmla="*/ 0 h 51"/>
                <a:gd name="T6" fmla="*/ 10 w 22"/>
                <a:gd name="T7" fmla="*/ 11 h 51"/>
                <a:gd name="T8" fmla="*/ 9 w 22"/>
                <a:gd name="T9" fmla="*/ 0 h 51"/>
                <a:gd name="T10" fmla="*/ 13 w 22"/>
                <a:gd name="T11" fmla="*/ 27 h 51"/>
                <a:gd name="T12" fmla="*/ 12 w 22"/>
                <a:gd name="T13" fmla="*/ 51 h 51"/>
                <a:gd name="T14" fmla="*/ 21 w 22"/>
                <a:gd name="T15" fmla="*/ 38 h 51"/>
                <a:gd name="T16" fmla="*/ 18 w 22"/>
                <a:gd name="T17" fmla="*/ 22 h 51"/>
                <a:gd name="T18" fmla="*/ 17 w 22"/>
                <a:gd name="T19" fmla="*/ 1 h 51"/>
                <a:gd name="T20" fmla="*/ 15 w 22"/>
                <a:gd name="T21" fmla="*/ 1 h 51"/>
                <a:gd name="T22" fmla="*/ 13 w 22"/>
                <a:gd name="T23" fmla="*/ 12 h 51"/>
                <a:gd name="T24" fmla="*/ 13 w 22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51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11" y="0"/>
                    <a:pt x="11" y="0"/>
                  </a:cubicBezTo>
                  <a:cubicBezTo>
                    <a:pt x="9" y="3"/>
                    <a:pt x="9" y="7"/>
                    <a:pt x="10" y="11"/>
                  </a:cubicBezTo>
                  <a:cubicBezTo>
                    <a:pt x="8" y="7"/>
                    <a:pt x="8" y="4"/>
                    <a:pt x="9" y="0"/>
                  </a:cubicBezTo>
                  <a:cubicBezTo>
                    <a:pt x="0" y="0"/>
                    <a:pt x="10" y="19"/>
                    <a:pt x="13" y="27"/>
                  </a:cubicBezTo>
                  <a:cubicBezTo>
                    <a:pt x="15" y="31"/>
                    <a:pt x="19" y="42"/>
                    <a:pt x="12" y="51"/>
                  </a:cubicBezTo>
                  <a:cubicBezTo>
                    <a:pt x="15" y="49"/>
                    <a:pt x="22" y="42"/>
                    <a:pt x="21" y="38"/>
                  </a:cubicBezTo>
                  <a:cubicBezTo>
                    <a:pt x="21" y="29"/>
                    <a:pt x="19" y="25"/>
                    <a:pt x="18" y="22"/>
                  </a:cubicBezTo>
                  <a:cubicBezTo>
                    <a:pt x="15" y="15"/>
                    <a:pt x="14" y="7"/>
                    <a:pt x="17" y="1"/>
                  </a:cubicBezTo>
                  <a:cubicBezTo>
                    <a:pt x="16" y="1"/>
                    <a:pt x="16" y="1"/>
                    <a:pt x="15" y="1"/>
                  </a:cubicBezTo>
                  <a:cubicBezTo>
                    <a:pt x="14" y="2"/>
                    <a:pt x="12" y="7"/>
                    <a:pt x="13" y="12"/>
                  </a:cubicBezTo>
                  <a:cubicBezTo>
                    <a:pt x="10" y="7"/>
                    <a:pt x="12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70" name="Freeform 1698">
              <a:extLst>
                <a:ext uri="{FF2B5EF4-FFF2-40B4-BE49-F238E27FC236}">
                  <a16:creationId xmlns="" xmlns:a16="http://schemas.microsoft.com/office/drawing/2014/main" id="{B9B87C1E-C323-4C48-AE1B-B88A0021C7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8" y="187"/>
              <a:ext cx="40" cy="30"/>
            </a:xfrm>
            <a:custGeom>
              <a:avLst/>
              <a:gdLst>
                <a:gd name="T0" fmla="*/ 24 w 90"/>
                <a:gd name="T1" fmla="*/ 1 h 65"/>
                <a:gd name="T2" fmla="*/ 24 w 90"/>
                <a:gd name="T3" fmla="*/ 1 h 65"/>
                <a:gd name="T4" fmla="*/ 15 w 90"/>
                <a:gd name="T5" fmla="*/ 1 h 65"/>
                <a:gd name="T6" fmla="*/ 21 w 90"/>
                <a:gd name="T7" fmla="*/ 48 h 65"/>
                <a:gd name="T8" fmla="*/ 1 w 90"/>
                <a:gd name="T9" fmla="*/ 65 h 65"/>
                <a:gd name="T10" fmla="*/ 24 w 90"/>
                <a:gd name="T11" fmla="*/ 41 h 65"/>
                <a:gd name="T12" fmla="*/ 18 w 90"/>
                <a:gd name="T13" fmla="*/ 4 h 65"/>
                <a:gd name="T14" fmla="*/ 50 w 90"/>
                <a:gd name="T15" fmla="*/ 14 h 65"/>
                <a:gd name="T16" fmla="*/ 80 w 90"/>
                <a:gd name="T17" fmla="*/ 31 h 65"/>
                <a:gd name="T18" fmla="*/ 70 w 90"/>
                <a:gd name="T19" fmla="*/ 42 h 65"/>
                <a:gd name="T20" fmla="*/ 76 w 90"/>
                <a:gd name="T21" fmla="*/ 57 h 65"/>
                <a:gd name="T22" fmla="*/ 90 w 90"/>
                <a:gd name="T23" fmla="*/ 60 h 65"/>
                <a:gd name="T24" fmla="*/ 71 w 90"/>
                <a:gd name="T25" fmla="*/ 52 h 65"/>
                <a:gd name="T26" fmla="*/ 77 w 90"/>
                <a:gd name="T27" fmla="*/ 38 h 65"/>
                <a:gd name="T28" fmla="*/ 82 w 90"/>
                <a:gd name="T29" fmla="*/ 27 h 65"/>
                <a:gd name="T30" fmla="*/ 48 w 90"/>
                <a:gd name="T31" fmla="*/ 10 h 65"/>
                <a:gd name="T32" fmla="*/ 24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24" y="1"/>
                  </a:moveTo>
                  <a:lnTo>
                    <a:pt x="24" y="1"/>
                  </a:lnTo>
                  <a:cubicBezTo>
                    <a:pt x="21" y="0"/>
                    <a:pt x="17" y="0"/>
                    <a:pt x="15" y="1"/>
                  </a:cubicBezTo>
                  <a:cubicBezTo>
                    <a:pt x="0" y="10"/>
                    <a:pt x="23" y="32"/>
                    <a:pt x="21" y="48"/>
                  </a:cubicBezTo>
                  <a:cubicBezTo>
                    <a:pt x="20" y="58"/>
                    <a:pt x="8" y="62"/>
                    <a:pt x="1" y="65"/>
                  </a:cubicBezTo>
                  <a:cubicBezTo>
                    <a:pt x="17" y="63"/>
                    <a:pt x="27" y="55"/>
                    <a:pt x="24" y="41"/>
                  </a:cubicBezTo>
                  <a:cubicBezTo>
                    <a:pt x="22" y="30"/>
                    <a:pt x="6" y="8"/>
                    <a:pt x="18" y="4"/>
                  </a:cubicBezTo>
                  <a:cubicBezTo>
                    <a:pt x="27" y="1"/>
                    <a:pt x="38" y="12"/>
                    <a:pt x="50" y="14"/>
                  </a:cubicBezTo>
                  <a:cubicBezTo>
                    <a:pt x="62" y="16"/>
                    <a:pt x="83" y="16"/>
                    <a:pt x="80" y="31"/>
                  </a:cubicBezTo>
                  <a:cubicBezTo>
                    <a:pt x="79" y="35"/>
                    <a:pt x="72" y="38"/>
                    <a:pt x="70" y="42"/>
                  </a:cubicBezTo>
                  <a:cubicBezTo>
                    <a:pt x="65" y="49"/>
                    <a:pt x="68" y="59"/>
                    <a:pt x="76" y="57"/>
                  </a:cubicBezTo>
                  <a:cubicBezTo>
                    <a:pt x="86" y="54"/>
                    <a:pt x="88" y="55"/>
                    <a:pt x="90" y="60"/>
                  </a:cubicBezTo>
                  <a:cubicBezTo>
                    <a:pt x="89" y="44"/>
                    <a:pt x="74" y="61"/>
                    <a:pt x="71" y="52"/>
                  </a:cubicBezTo>
                  <a:cubicBezTo>
                    <a:pt x="68" y="45"/>
                    <a:pt x="73" y="42"/>
                    <a:pt x="77" y="38"/>
                  </a:cubicBezTo>
                  <a:cubicBezTo>
                    <a:pt x="80" y="36"/>
                    <a:pt x="83" y="32"/>
                    <a:pt x="82" y="27"/>
                  </a:cubicBezTo>
                  <a:cubicBezTo>
                    <a:pt x="81" y="12"/>
                    <a:pt x="61" y="13"/>
                    <a:pt x="48" y="10"/>
                  </a:cubicBezTo>
                  <a:cubicBezTo>
                    <a:pt x="41" y="9"/>
                    <a:pt x="32" y="2"/>
                    <a:pt x="2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71" name="Freeform 1699">
              <a:extLst>
                <a:ext uri="{FF2B5EF4-FFF2-40B4-BE49-F238E27FC236}">
                  <a16:creationId xmlns="" xmlns:a16="http://schemas.microsoft.com/office/drawing/2014/main" id="{CBA331AC-7C8E-420A-BC49-398B73B481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7" y="182"/>
              <a:ext cx="16" cy="9"/>
            </a:xfrm>
            <a:custGeom>
              <a:avLst/>
              <a:gdLst>
                <a:gd name="T0" fmla="*/ 15 w 37"/>
                <a:gd name="T1" fmla="*/ 1 h 20"/>
                <a:gd name="T2" fmla="*/ 15 w 37"/>
                <a:gd name="T3" fmla="*/ 1 h 20"/>
                <a:gd name="T4" fmla="*/ 12 w 37"/>
                <a:gd name="T5" fmla="*/ 3 h 20"/>
                <a:gd name="T6" fmla="*/ 21 w 37"/>
                <a:gd name="T7" fmla="*/ 8 h 20"/>
                <a:gd name="T8" fmla="*/ 9 w 37"/>
                <a:gd name="T9" fmla="*/ 4 h 20"/>
                <a:gd name="T10" fmla="*/ 8 w 37"/>
                <a:gd name="T11" fmla="*/ 5 h 20"/>
                <a:gd name="T12" fmla="*/ 18 w 37"/>
                <a:gd name="T13" fmla="*/ 10 h 20"/>
                <a:gd name="T14" fmla="*/ 5 w 37"/>
                <a:gd name="T15" fmla="*/ 7 h 20"/>
                <a:gd name="T16" fmla="*/ 0 w 37"/>
                <a:gd name="T17" fmla="*/ 9 h 20"/>
                <a:gd name="T18" fmla="*/ 20 w 37"/>
                <a:gd name="T19" fmla="*/ 16 h 20"/>
                <a:gd name="T20" fmla="*/ 37 w 37"/>
                <a:gd name="T21" fmla="*/ 20 h 20"/>
                <a:gd name="T22" fmla="*/ 29 w 37"/>
                <a:gd name="T23" fmla="*/ 12 h 20"/>
                <a:gd name="T24" fmla="*/ 15 w 37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20">
                  <a:moveTo>
                    <a:pt x="15" y="1"/>
                  </a:moveTo>
                  <a:lnTo>
                    <a:pt x="15" y="1"/>
                  </a:lnTo>
                  <a:cubicBezTo>
                    <a:pt x="14" y="1"/>
                    <a:pt x="12" y="2"/>
                    <a:pt x="12" y="3"/>
                  </a:cubicBezTo>
                  <a:cubicBezTo>
                    <a:pt x="16" y="3"/>
                    <a:pt x="19" y="5"/>
                    <a:pt x="21" y="8"/>
                  </a:cubicBezTo>
                  <a:cubicBezTo>
                    <a:pt x="19" y="7"/>
                    <a:pt x="13" y="4"/>
                    <a:pt x="9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6"/>
                    <a:pt x="14" y="6"/>
                    <a:pt x="18" y="10"/>
                  </a:cubicBezTo>
                  <a:cubicBezTo>
                    <a:pt x="13" y="7"/>
                    <a:pt x="7" y="7"/>
                    <a:pt x="5" y="7"/>
                  </a:cubicBezTo>
                  <a:cubicBezTo>
                    <a:pt x="3" y="8"/>
                    <a:pt x="3" y="9"/>
                    <a:pt x="0" y="9"/>
                  </a:cubicBezTo>
                  <a:cubicBezTo>
                    <a:pt x="7" y="9"/>
                    <a:pt x="11" y="10"/>
                    <a:pt x="20" y="16"/>
                  </a:cubicBezTo>
                  <a:cubicBezTo>
                    <a:pt x="26" y="19"/>
                    <a:pt x="37" y="20"/>
                    <a:pt x="37" y="20"/>
                  </a:cubicBezTo>
                  <a:cubicBezTo>
                    <a:pt x="34" y="18"/>
                    <a:pt x="31" y="13"/>
                    <a:pt x="29" y="12"/>
                  </a:cubicBezTo>
                  <a:cubicBezTo>
                    <a:pt x="26" y="7"/>
                    <a:pt x="21" y="0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72" name="Freeform 1700">
              <a:extLst>
                <a:ext uri="{FF2B5EF4-FFF2-40B4-BE49-F238E27FC236}">
                  <a16:creationId xmlns="" xmlns:a16="http://schemas.microsoft.com/office/drawing/2014/main" id="{6D7D751C-0A14-4C49-9FB2-51AD2E14A7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0" y="208"/>
              <a:ext cx="5" cy="8"/>
            </a:xfrm>
            <a:custGeom>
              <a:avLst/>
              <a:gdLst>
                <a:gd name="T0" fmla="*/ 10 w 12"/>
                <a:gd name="T1" fmla="*/ 0 h 19"/>
                <a:gd name="T2" fmla="*/ 10 w 12"/>
                <a:gd name="T3" fmla="*/ 0 h 19"/>
                <a:gd name="T4" fmla="*/ 6 w 12"/>
                <a:gd name="T5" fmla="*/ 19 h 19"/>
                <a:gd name="T6" fmla="*/ 10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0" y="0"/>
                  </a:moveTo>
                  <a:lnTo>
                    <a:pt x="10" y="0"/>
                  </a:lnTo>
                  <a:cubicBezTo>
                    <a:pt x="9" y="4"/>
                    <a:pt x="0" y="8"/>
                    <a:pt x="6" y="19"/>
                  </a:cubicBezTo>
                  <a:cubicBezTo>
                    <a:pt x="3" y="9"/>
                    <a:pt x="12" y="5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73" name="Freeform 1701">
              <a:extLst>
                <a:ext uri="{FF2B5EF4-FFF2-40B4-BE49-F238E27FC236}">
                  <a16:creationId xmlns="" xmlns:a16="http://schemas.microsoft.com/office/drawing/2014/main" id="{85EB88E9-6B9B-44F9-83DB-91747FCEDC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8" y="186"/>
              <a:ext cx="31" cy="33"/>
            </a:xfrm>
            <a:custGeom>
              <a:avLst/>
              <a:gdLst>
                <a:gd name="T0" fmla="*/ 39 w 68"/>
                <a:gd name="T1" fmla="*/ 25 h 73"/>
                <a:gd name="T2" fmla="*/ 39 w 68"/>
                <a:gd name="T3" fmla="*/ 25 h 73"/>
                <a:gd name="T4" fmla="*/ 41 w 68"/>
                <a:gd name="T5" fmla="*/ 21 h 73"/>
                <a:gd name="T6" fmla="*/ 39 w 68"/>
                <a:gd name="T7" fmla="*/ 16 h 73"/>
                <a:gd name="T8" fmla="*/ 41 w 68"/>
                <a:gd name="T9" fmla="*/ 16 h 73"/>
                <a:gd name="T10" fmla="*/ 40 w 68"/>
                <a:gd name="T11" fmla="*/ 16 h 73"/>
                <a:gd name="T12" fmla="*/ 38 w 68"/>
                <a:gd name="T13" fmla="*/ 13 h 73"/>
                <a:gd name="T14" fmla="*/ 37 w 68"/>
                <a:gd name="T15" fmla="*/ 12 h 73"/>
                <a:gd name="T16" fmla="*/ 39 w 68"/>
                <a:gd name="T17" fmla="*/ 13 h 73"/>
                <a:gd name="T18" fmla="*/ 41 w 68"/>
                <a:gd name="T19" fmla="*/ 15 h 73"/>
                <a:gd name="T20" fmla="*/ 42 w 68"/>
                <a:gd name="T21" fmla="*/ 15 h 73"/>
                <a:gd name="T22" fmla="*/ 42 w 68"/>
                <a:gd name="T23" fmla="*/ 1 h 73"/>
                <a:gd name="T24" fmla="*/ 41 w 68"/>
                <a:gd name="T25" fmla="*/ 2 h 73"/>
                <a:gd name="T26" fmla="*/ 39 w 68"/>
                <a:gd name="T27" fmla="*/ 4 h 73"/>
                <a:gd name="T28" fmla="*/ 37 w 68"/>
                <a:gd name="T29" fmla="*/ 5 h 73"/>
                <a:gd name="T30" fmla="*/ 38 w 68"/>
                <a:gd name="T31" fmla="*/ 4 h 73"/>
                <a:gd name="T32" fmla="*/ 40 w 68"/>
                <a:gd name="T33" fmla="*/ 1 h 73"/>
                <a:gd name="T34" fmla="*/ 41 w 68"/>
                <a:gd name="T35" fmla="*/ 0 h 73"/>
                <a:gd name="T36" fmla="*/ 27 w 68"/>
                <a:gd name="T37" fmla="*/ 0 h 73"/>
                <a:gd name="T38" fmla="*/ 28 w 68"/>
                <a:gd name="T39" fmla="*/ 1 h 73"/>
                <a:gd name="T40" fmla="*/ 30 w 68"/>
                <a:gd name="T41" fmla="*/ 4 h 73"/>
                <a:gd name="T42" fmla="*/ 31 w 68"/>
                <a:gd name="T43" fmla="*/ 5 h 73"/>
                <a:gd name="T44" fmla="*/ 29 w 68"/>
                <a:gd name="T45" fmla="*/ 4 h 73"/>
                <a:gd name="T46" fmla="*/ 27 w 68"/>
                <a:gd name="T47" fmla="*/ 2 h 73"/>
                <a:gd name="T48" fmla="*/ 26 w 68"/>
                <a:gd name="T49" fmla="*/ 1 h 73"/>
                <a:gd name="T50" fmla="*/ 26 w 68"/>
                <a:gd name="T51" fmla="*/ 15 h 73"/>
                <a:gd name="T52" fmla="*/ 27 w 68"/>
                <a:gd name="T53" fmla="*/ 15 h 73"/>
                <a:gd name="T54" fmla="*/ 29 w 68"/>
                <a:gd name="T55" fmla="*/ 13 h 73"/>
                <a:gd name="T56" fmla="*/ 31 w 68"/>
                <a:gd name="T57" fmla="*/ 12 h 73"/>
                <a:gd name="T58" fmla="*/ 30 w 68"/>
                <a:gd name="T59" fmla="*/ 13 h 73"/>
                <a:gd name="T60" fmla="*/ 28 w 68"/>
                <a:gd name="T61" fmla="*/ 16 h 73"/>
                <a:gd name="T62" fmla="*/ 27 w 68"/>
                <a:gd name="T63" fmla="*/ 16 h 73"/>
                <a:gd name="T64" fmla="*/ 29 w 68"/>
                <a:gd name="T65" fmla="*/ 16 h 73"/>
                <a:gd name="T66" fmla="*/ 27 w 68"/>
                <a:gd name="T67" fmla="*/ 21 h 73"/>
                <a:gd name="T68" fmla="*/ 29 w 68"/>
                <a:gd name="T69" fmla="*/ 25 h 73"/>
                <a:gd name="T70" fmla="*/ 29 w 68"/>
                <a:gd name="T71" fmla="*/ 25 h 73"/>
                <a:gd name="T72" fmla="*/ 29 w 68"/>
                <a:gd name="T73" fmla="*/ 28 h 73"/>
                <a:gd name="T74" fmla="*/ 27 w 68"/>
                <a:gd name="T75" fmla="*/ 29 h 73"/>
                <a:gd name="T76" fmla="*/ 27 w 68"/>
                <a:gd name="T77" fmla="*/ 26 h 73"/>
                <a:gd name="T78" fmla="*/ 27 w 68"/>
                <a:gd name="T79" fmla="*/ 26 h 73"/>
                <a:gd name="T80" fmla="*/ 21 w 68"/>
                <a:gd name="T81" fmla="*/ 27 h 73"/>
                <a:gd name="T82" fmla="*/ 6 w 68"/>
                <a:gd name="T83" fmla="*/ 51 h 73"/>
                <a:gd name="T84" fmla="*/ 12 w 68"/>
                <a:gd name="T85" fmla="*/ 66 h 73"/>
                <a:gd name="T86" fmla="*/ 12 w 68"/>
                <a:gd name="T87" fmla="*/ 73 h 73"/>
                <a:gd name="T88" fmla="*/ 34 w 68"/>
                <a:gd name="T89" fmla="*/ 73 h 73"/>
                <a:gd name="T90" fmla="*/ 56 w 68"/>
                <a:gd name="T91" fmla="*/ 73 h 73"/>
                <a:gd name="T92" fmla="*/ 56 w 68"/>
                <a:gd name="T93" fmla="*/ 66 h 73"/>
                <a:gd name="T94" fmla="*/ 62 w 68"/>
                <a:gd name="T95" fmla="*/ 51 h 73"/>
                <a:gd name="T96" fmla="*/ 47 w 68"/>
                <a:gd name="T97" fmla="*/ 27 h 73"/>
                <a:gd name="T98" fmla="*/ 41 w 68"/>
                <a:gd name="T99" fmla="*/ 26 h 73"/>
                <a:gd name="T100" fmla="*/ 41 w 68"/>
                <a:gd name="T101" fmla="*/ 26 h 73"/>
                <a:gd name="T102" fmla="*/ 41 w 68"/>
                <a:gd name="T103" fmla="*/ 29 h 73"/>
                <a:gd name="T104" fmla="*/ 39 w 68"/>
                <a:gd name="T105" fmla="*/ 28 h 73"/>
                <a:gd name="T106" fmla="*/ 39 w 68"/>
                <a:gd name="T107" fmla="*/ 25 h 73"/>
                <a:gd name="T108" fmla="*/ 39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9" y="25"/>
                  </a:moveTo>
                  <a:lnTo>
                    <a:pt x="39" y="25"/>
                  </a:lnTo>
                  <a:cubicBezTo>
                    <a:pt x="40" y="24"/>
                    <a:pt x="41" y="22"/>
                    <a:pt x="41" y="21"/>
                  </a:cubicBezTo>
                  <a:cubicBezTo>
                    <a:pt x="41" y="19"/>
                    <a:pt x="40" y="17"/>
                    <a:pt x="39" y="16"/>
                  </a:cubicBezTo>
                  <a:lnTo>
                    <a:pt x="41" y="16"/>
                  </a:lnTo>
                  <a:lnTo>
                    <a:pt x="40" y="16"/>
                  </a:lnTo>
                  <a:cubicBezTo>
                    <a:pt x="40" y="15"/>
                    <a:pt x="39" y="14"/>
                    <a:pt x="38" y="13"/>
                  </a:cubicBezTo>
                  <a:cubicBezTo>
                    <a:pt x="38" y="13"/>
                    <a:pt x="38" y="12"/>
                    <a:pt x="37" y="12"/>
                  </a:cubicBezTo>
                  <a:cubicBezTo>
                    <a:pt x="38" y="12"/>
                    <a:pt x="38" y="12"/>
                    <a:pt x="39" y="13"/>
                  </a:cubicBezTo>
                  <a:cubicBezTo>
                    <a:pt x="40" y="13"/>
                    <a:pt x="41" y="14"/>
                    <a:pt x="41" y="15"/>
                  </a:cubicBezTo>
                  <a:lnTo>
                    <a:pt x="42" y="15"/>
                  </a:lnTo>
                  <a:lnTo>
                    <a:pt x="42" y="1"/>
                  </a:lnTo>
                  <a:lnTo>
                    <a:pt x="41" y="2"/>
                  </a:lnTo>
                  <a:cubicBezTo>
                    <a:pt x="41" y="2"/>
                    <a:pt x="40" y="3"/>
                    <a:pt x="39" y="4"/>
                  </a:cubicBezTo>
                  <a:cubicBezTo>
                    <a:pt x="38" y="4"/>
                    <a:pt x="38" y="5"/>
                    <a:pt x="37" y="5"/>
                  </a:cubicBezTo>
                  <a:cubicBezTo>
                    <a:pt x="38" y="5"/>
                    <a:pt x="38" y="4"/>
                    <a:pt x="38" y="4"/>
                  </a:cubicBezTo>
                  <a:cubicBezTo>
                    <a:pt x="39" y="3"/>
                    <a:pt x="40" y="2"/>
                    <a:pt x="40" y="1"/>
                  </a:cubicBezTo>
                  <a:lnTo>
                    <a:pt x="41" y="0"/>
                  </a:lnTo>
                  <a:lnTo>
                    <a:pt x="27" y="0"/>
                  </a:lnTo>
                  <a:lnTo>
                    <a:pt x="28" y="1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0" y="5"/>
                    <a:pt x="31" y="5"/>
                  </a:cubicBezTo>
                  <a:cubicBezTo>
                    <a:pt x="30" y="5"/>
                    <a:pt x="30" y="4"/>
                    <a:pt x="29" y="4"/>
                  </a:cubicBezTo>
                  <a:cubicBezTo>
                    <a:pt x="28" y="3"/>
                    <a:pt x="27" y="2"/>
                    <a:pt x="27" y="2"/>
                  </a:cubicBezTo>
                  <a:lnTo>
                    <a:pt x="26" y="1"/>
                  </a:lnTo>
                  <a:lnTo>
                    <a:pt x="26" y="15"/>
                  </a:lnTo>
                  <a:lnTo>
                    <a:pt x="27" y="15"/>
                  </a:lnTo>
                  <a:cubicBezTo>
                    <a:pt x="27" y="14"/>
                    <a:pt x="28" y="13"/>
                    <a:pt x="29" y="13"/>
                  </a:cubicBezTo>
                  <a:cubicBezTo>
                    <a:pt x="30" y="12"/>
                    <a:pt x="30" y="12"/>
                    <a:pt x="31" y="12"/>
                  </a:cubicBezTo>
                  <a:cubicBezTo>
                    <a:pt x="30" y="12"/>
                    <a:pt x="30" y="13"/>
                    <a:pt x="30" y="13"/>
                  </a:cubicBezTo>
                  <a:cubicBezTo>
                    <a:pt x="29" y="14"/>
                    <a:pt x="28" y="15"/>
                    <a:pt x="28" y="16"/>
                  </a:cubicBezTo>
                  <a:lnTo>
                    <a:pt x="27" y="16"/>
                  </a:lnTo>
                  <a:lnTo>
                    <a:pt x="29" y="16"/>
                  </a:lnTo>
                  <a:cubicBezTo>
                    <a:pt x="28" y="17"/>
                    <a:pt x="27" y="19"/>
                    <a:pt x="27" y="21"/>
                  </a:cubicBezTo>
                  <a:cubicBezTo>
                    <a:pt x="27" y="22"/>
                    <a:pt x="28" y="24"/>
                    <a:pt x="29" y="25"/>
                  </a:cubicBezTo>
                  <a:lnTo>
                    <a:pt x="29" y="25"/>
                  </a:lnTo>
                  <a:lnTo>
                    <a:pt x="29" y="28"/>
                  </a:lnTo>
                  <a:lnTo>
                    <a:pt x="27" y="29"/>
                  </a:lnTo>
                  <a:lnTo>
                    <a:pt x="27" y="26"/>
                  </a:lnTo>
                  <a:lnTo>
                    <a:pt x="27" y="26"/>
                  </a:lnTo>
                  <a:cubicBezTo>
                    <a:pt x="25" y="26"/>
                    <a:pt x="23" y="26"/>
                    <a:pt x="21" y="27"/>
                  </a:cubicBezTo>
                  <a:cubicBezTo>
                    <a:pt x="9" y="30"/>
                    <a:pt x="0" y="36"/>
                    <a:pt x="6" y="51"/>
                  </a:cubicBezTo>
                  <a:cubicBezTo>
                    <a:pt x="7" y="56"/>
                    <a:pt x="10" y="61"/>
                    <a:pt x="12" y="66"/>
                  </a:cubicBezTo>
                  <a:lnTo>
                    <a:pt x="12" y="73"/>
                  </a:lnTo>
                  <a:cubicBezTo>
                    <a:pt x="12" y="73"/>
                    <a:pt x="28" y="73"/>
                    <a:pt x="34" y="73"/>
                  </a:cubicBezTo>
                  <a:cubicBezTo>
                    <a:pt x="40" y="73"/>
                    <a:pt x="56" y="73"/>
                    <a:pt x="56" y="73"/>
                  </a:cubicBezTo>
                  <a:lnTo>
                    <a:pt x="56" y="66"/>
                  </a:lnTo>
                  <a:cubicBezTo>
                    <a:pt x="58" y="61"/>
                    <a:pt x="61" y="56"/>
                    <a:pt x="62" y="51"/>
                  </a:cubicBezTo>
                  <a:cubicBezTo>
                    <a:pt x="68" y="36"/>
                    <a:pt x="60" y="30"/>
                    <a:pt x="47" y="27"/>
                  </a:cubicBezTo>
                  <a:cubicBezTo>
                    <a:pt x="45" y="26"/>
                    <a:pt x="43" y="26"/>
                    <a:pt x="41" y="26"/>
                  </a:cubicBezTo>
                  <a:lnTo>
                    <a:pt x="41" y="26"/>
                  </a:lnTo>
                  <a:lnTo>
                    <a:pt x="41" y="29"/>
                  </a:lnTo>
                  <a:lnTo>
                    <a:pt x="39" y="28"/>
                  </a:lnTo>
                  <a:lnTo>
                    <a:pt x="39" y="25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74" name="Freeform 1702">
              <a:extLst>
                <a:ext uri="{FF2B5EF4-FFF2-40B4-BE49-F238E27FC236}">
                  <a16:creationId xmlns="" xmlns:a16="http://schemas.microsoft.com/office/drawing/2014/main" id="{34FF2736-7266-40F2-AD44-96A462942C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2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75" name="Freeform 1703">
              <a:extLst>
                <a:ext uri="{FF2B5EF4-FFF2-40B4-BE49-F238E27FC236}">
                  <a16:creationId xmlns="" xmlns:a16="http://schemas.microsoft.com/office/drawing/2014/main" id="{E684174C-1578-4458-9ADF-6D1211E4D9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" y="208"/>
              <a:ext cx="1" cy="2"/>
            </a:xfrm>
            <a:custGeom>
              <a:avLst/>
              <a:gdLst>
                <a:gd name="T0" fmla="*/ 1 w 3"/>
                <a:gd name="T1" fmla="*/ 2 h 5"/>
                <a:gd name="T2" fmla="*/ 1 w 3"/>
                <a:gd name="T3" fmla="*/ 2 h 5"/>
                <a:gd name="T4" fmla="*/ 2 w 3"/>
                <a:gd name="T5" fmla="*/ 5 h 5"/>
                <a:gd name="T6" fmla="*/ 3 w 3"/>
                <a:gd name="T7" fmla="*/ 3 h 5"/>
                <a:gd name="T8" fmla="*/ 0 w 3"/>
                <a:gd name="T9" fmla="*/ 0 h 5"/>
                <a:gd name="T10" fmla="*/ 0 w 3"/>
                <a:gd name="T11" fmla="*/ 1 h 5"/>
                <a:gd name="T12" fmla="*/ 1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1" y="2"/>
                  </a:moveTo>
                  <a:lnTo>
                    <a:pt x="1" y="2"/>
                  </a:lnTo>
                  <a:cubicBezTo>
                    <a:pt x="1" y="3"/>
                    <a:pt x="1" y="4"/>
                    <a:pt x="2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lnTo>
                    <a:pt x="0" y="1"/>
                  </a:lnTo>
                  <a:cubicBezTo>
                    <a:pt x="0" y="1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76" name="Freeform 1704">
              <a:extLst>
                <a:ext uri="{FF2B5EF4-FFF2-40B4-BE49-F238E27FC236}">
                  <a16:creationId xmlns="" xmlns:a16="http://schemas.microsoft.com/office/drawing/2014/main" id="{27069B57-BDF3-425D-8A5D-28AC86831E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1" y="205"/>
              <a:ext cx="2" cy="2"/>
            </a:xfrm>
            <a:custGeom>
              <a:avLst/>
              <a:gdLst>
                <a:gd name="T0" fmla="*/ 1 w 3"/>
                <a:gd name="T1" fmla="*/ 6 h 6"/>
                <a:gd name="T2" fmla="*/ 1 w 3"/>
                <a:gd name="T3" fmla="*/ 6 h 6"/>
                <a:gd name="T4" fmla="*/ 1 w 3"/>
                <a:gd name="T5" fmla="*/ 6 h 6"/>
                <a:gd name="T6" fmla="*/ 3 w 3"/>
                <a:gd name="T7" fmla="*/ 3 h 6"/>
                <a:gd name="T8" fmla="*/ 1 w 3"/>
                <a:gd name="T9" fmla="*/ 0 h 6"/>
                <a:gd name="T10" fmla="*/ 0 w 3"/>
                <a:gd name="T11" fmla="*/ 2 h 6"/>
                <a:gd name="T12" fmla="*/ 1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6"/>
                  </a:moveTo>
                  <a:lnTo>
                    <a:pt x="1" y="6"/>
                  </a:lnTo>
                  <a:lnTo>
                    <a:pt x="1" y="6"/>
                  </a:lnTo>
                  <a:cubicBezTo>
                    <a:pt x="2" y="5"/>
                    <a:pt x="3" y="4"/>
                    <a:pt x="3" y="3"/>
                  </a:cubicBezTo>
                  <a:cubicBezTo>
                    <a:pt x="2" y="2"/>
                    <a:pt x="2" y="1"/>
                    <a:pt x="1" y="0"/>
                  </a:cubicBezTo>
                  <a:lnTo>
                    <a:pt x="0" y="2"/>
                  </a:lnTo>
                  <a:cubicBezTo>
                    <a:pt x="0" y="3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77" name="Freeform 1705">
              <a:extLst>
                <a:ext uri="{FF2B5EF4-FFF2-40B4-BE49-F238E27FC236}">
                  <a16:creationId xmlns="" xmlns:a16="http://schemas.microsoft.com/office/drawing/2014/main" id="{A8178438-E002-41C8-89B9-45BCBEB1DC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1" y="204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1 w 1"/>
                <a:gd name="T5" fmla="*/ 1 h 2"/>
                <a:gd name="T6" fmla="*/ 0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0" y="0"/>
                  </a:ln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78" name="Freeform 1706">
              <a:extLst>
                <a:ext uri="{FF2B5EF4-FFF2-40B4-BE49-F238E27FC236}">
                  <a16:creationId xmlns="" xmlns:a16="http://schemas.microsoft.com/office/drawing/2014/main" id="{AF77CE39-0956-4693-AFA1-43EF0EE833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1" y="201"/>
              <a:ext cx="2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1 w 3"/>
                <a:gd name="T5" fmla="*/ 6 h 6"/>
                <a:gd name="T6" fmla="*/ 3 w 3"/>
                <a:gd name="T7" fmla="*/ 2 h 6"/>
                <a:gd name="T8" fmla="*/ 2 w 3"/>
                <a:gd name="T9" fmla="*/ 0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lnTo>
                    <a:pt x="1" y="6"/>
                  </a:lnTo>
                  <a:cubicBezTo>
                    <a:pt x="2" y="4"/>
                    <a:pt x="2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79" name="Freeform 1707">
              <a:extLst>
                <a:ext uri="{FF2B5EF4-FFF2-40B4-BE49-F238E27FC236}">
                  <a16:creationId xmlns="" xmlns:a16="http://schemas.microsoft.com/office/drawing/2014/main" id="{EC641997-5F3C-4A83-A70A-5D06C21348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" y="200"/>
              <a:ext cx="1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4 h 4"/>
                <a:gd name="T6" fmla="*/ 4 w 4"/>
                <a:gd name="T7" fmla="*/ 1 h 4"/>
                <a:gd name="T8" fmla="*/ 3 w 4"/>
                <a:gd name="T9" fmla="*/ 0 h 4"/>
                <a:gd name="T10" fmla="*/ 0 w 4"/>
                <a:gd name="T11" fmla="*/ 3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4"/>
                  </a:lnTo>
                  <a:cubicBezTo>
                    <a:pt x="1" y="3"/>
                    <a:pt x="2" y="2"/>
                    <a:pt x="4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80" name="Rectangle 1708">
              <a:extLst>
                <a:ext uri="{FF2B5EF4-FFF2-40B4-BE49-F238E27FC236}">
                  <a16:creationId xmlns="" xmlns:a16="http://schemas.microsoft.com/office/drawing/2014/main" id="{149BA151-EE16-4206-AD43-C1F660C3E2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4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81" name="Freeform 1709">
              <a:extLst>
                <a:ext uri="{FF2B5EF4-FFF2-40B4-BE49-F238E27FC236}">
                  <a16:creationId xmlns="" xmlns:a16="http://schemas.microsoft.com/office/drawing/2014/main" id="{37E935C6-0FB8-4F16-A2FA-DB0B44A152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4" y="199"/>
              <a:ext cx="3" cy="3"/>
            </a:xfrm>
            <a:custGeom>
              <a:avLst/>
              <a:gdLst>
                <a:gd name="T0" fmla="*/ 2 w 6"/>
                <a:gd name="T1" fmla="*/ 1 h 6"/>
                <a:gd name="T2" fmla="*/ 2 w 6"/>
                <a:gd name="T3" fmla="*/ 1 h 6"/>
                <a:gd name="T4" fmla="*/ 0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4 w 6"/>
                <a:gd name="T11" fmla="*/ 0 h 6"/>
                <a:gd name="T12" fmla="*/ 2 w 6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2" y="1"/>
                  </a:moveTo>
                  <a:lnTo>
                    <a:pt x="2" y="1"/>
                  </a:lnTo>
                  <a:cubicBezTo>
                    <a:pt x="1" y="2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3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82" name="Freeform 1710">
              <a:extLst>
                <a:ext uri="{FF2B5EF4-FFF2-40B4-BE49-F238E27FC236}">
                  <a16:creationId xmlns="" xmlns:a16="http://schemas.microsoft.com/office/drawing/2014/main" id="{F1EF4093-7567-40D9-B353-111CC6E691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" y="199"/>
              <a:ext cx="2" cy="1"/>
            </a:xfrm>
            <a:custGeom>
              <a:avLst/>
              <a:gdLst>
                <a:gd name="T0" fmla="*/ 0 w 4"/>
                <a:gd name="T1" fmla="*/ 1 h 4"/>
                <a:gd name="T2" fmla="*/ 0 w 4"/>
                <a:gd name="T3" fmla="*/ 1 h 4"/>
                <a:gd name="T4" fmla="*/ 2 w 4"/>
                <a:gd name="T5" fmla="*/ 4 h 4"/>
                <a:gd name="T6" fmla="*/ 4 w 4"/>
                <a:gd name="T7" fmla="*/ 1 h 4"/>
                <a:gd name="T8" fmla="*/ 4 w 4"/>
                <a:gd name="T9" fmla="*/ 0 h 4"/>
                <a:gd name="T10" fmla="*/ 0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lnTo>
                    <a:pt x="4" y="0"/>
                  </a:ln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83" name="Freeform 1711">
              <a:extLst>
                <a:ext uri="{FF2B5EF4-FFF2-40B4-BE49-F238E27FC236}">
                  <a16:creationId xmlns="" xmlns:a16="http://schemas.microsoft.com/office/drawing/2014/main" id="{48E64118-3229-458E-9377-A6297D8BC8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" y="200"/>
              <a:ext cx="2" cy="2"/>
            </a:xfrm>
            <a:custGeom>
              <a:avLst/>
              <a:gdLst>
                <a:gd name="T0" fmla="*/ 3 w 4"/>
                <a:gd name="T1" fmla="*/ 0 h 6"/>
                <a:gd name="T2" fmla="*/ 3 w 4"/>
                <a:gd name="T3" fmla="*/ 0 h 6"/>
                <a:gd name="T4" fmla="*/ 0 w 4"/>
                <a:gd name="T5" fmla="*/ 2 h 6"/>
                <a:gd name="T6" fmla="*/ 3 w 4"/>
                <a:gd name="T7" fmla="*/ 6 h 6"/>
                <a:gd name="T8" fmla="*/ 4 w 4"/>
                <a:gd name="T9" fmla="*/ 5 h 6"/>
                <a:gd name="T10" fmla="*/ 3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2"/>
                  </a:cubicBezTo>
                  <a:cubicBezTo>
                    <a:pt x="1" y="3"/>
                    <a:pt x="2" y="5"/>
                    <a:pt x="3" y="6"/>
                  </a:cubicBezTo>
                  <a:lnTo>
                    <a:pt x="4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84" name="Freeform 1712">
              <a:extLst>
                <a:ext uri="{FF2B5EF4-FFF2-40B4-BE49-F238E27FC236}">
                  <a16:creationId xmlns="" xmlns:a16="http://schemas.microsoft.com/office/drawing/2014/main" id="{D3C9AA34-4875-4EDE-82BF-2BE5C07059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8" y="202"/>
              <a:ext cx="1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85" name="Freeform 1713">
              <a:extLst>
                <a:ext uri="{FF2B5EF4-FFF2-40B4-BE49-F238E27FC236}">
                  <a16:creationId xmlns="" xmlns:a16="http://schemas.microsoft.com/office/drawing/2014/main" id="{99382280-4870-428C-9DA6-7340C43E43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" y="203"/>
              <a:ext cx="2" cy="2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3 w 5"/>
                <a:gd name="T5" fmla="*/ 0 h 6"/>
                <a:gd name="T6" fmla="*/ 0 w 5"/>
                <a:gd name="T7" fmla="*/ 3 h 6"/>
                <a:gd name="T8" fmla="*/ 3 w 5"/>
                <a:gd name="T9" fmla="*/ 6 h 6"/>
                <a:gd name="T10" fmla="*/ 5 w 5"/>
                <a:gd name="T11" fmla="*/ 3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86" name="Freeform 1714">
              <a:extLst>
                <a:ext uri="{FF2B5EF4-FFF2-40B4-BE49-F238E27FC236}">
                  <a16:creationId xmlns="" xmlns:a16="http://schemas.microsoft.com/office/drawing/2014/main" id="{7D714BFF-6575-4C6E-8302-CC85FFC6DF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8" y="205"/>
              <a:ext cx="2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0 w 3"/>
                <a:gd name="T5" fmla="*/ 2 h 5"/>
                <a:gd name="T6" fmla="*/ 3 w 3"/>
                <a:gd name="T7" fmla="*/ 5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87" name="Freeform 1715">
              <a:extLst>
                <a:ext uri="{FF2B5EF4-FFF2-40B4-BE49-F238E27FC236}">
                  <a16:creationId xmlns="" xmlns:a16="http://schemas.microsoft.com/office/drawing/2014/main" id="{A8A59C20-1622-4FA3-8085-A9D275CF22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8" y="207"/>
              <a:ext cx="2" cy="3"/>
            </a:xfrm>
            <a:custGeom>
              <a:avLst/>
              <a:gdLst>
                <a:gd name="T0" fmla="*/ 3 w 4"/>
                <a:gd name="T1" fmla="*/ 0 h 5"/>
                <a:gd name="T2" fmla="*/ 3 w 4"/>
                <a:gd name="T3" fmla="*/ 0 h 5"/>
                <a:gd name="T4" fmla="*/ 3 w 4"/>
                <a:gd name="T5" fmla="*/ 0 h 5"/>
                <a:gd name="T6" fmla="*/ 0 w 4"/>
                <a:gd name="T7" fmla="*/ 2 h 5"/>
                <a:gd name="T8" fmla="*/ 3 w 4"/>
                <a:gd name="T9" fmla="*/ 5 h 5"/>
                <a:gd name="T10" fmla="*/ 3 w 4"/>
                <a:gd name="T11" fmla="*/ 4 h 5"/>
                <a:gd name="T12" fmla="*/ 3 w 4"/>
                <a:gd name="T13" fmla="*/ 4 h 5"/>
                <a:gd name="T14" fmla="*/ 4 w 4"/>
                <a:gd name="T15" fmla="*/ 4 h 5"/>
                <a:gd name="T16" fmla="*/ 3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cubicBezTo>
                    <a:pt x="2" y="0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88" name="Freeform 1716">
              <a:extLst>
                <a:ext uri="{FF2B5EF4-FFF2-40B4-BE49-F238E27FC236}">
                  <a16:creationId xmlns="" xmlns:a16="http://schemas.microsoft.com/office/drawing/2014/main" id="{46CAC15F-F128-436E-AB8E-A54A28E02A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0" y="210"/>
              <a:ext cx="0" cy="0"/>
            </a:xfrm>
            <a:custGeom>
              <a:avLst/>
              <a:gdLst>
                <a:gd name="T0" fmla="*/ 1 h 2"/>
                <a:gd name="T1" fmla="*/ 1 h 2"/>
                <a:gd name="T2" fmla="*/ 2 h 2"/>
                <a:gd name="T3" fmla="*/ 0 h 2"/>
                <a:gd name="T4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89" name="Freeform 1717">
              <a:extLst>
                <a:ext uri="{FF2B5EF4-FFF2-40B4-BE49-F238E27FC236}">
                  <a16:creationId xmlns="" xmlns:a16="http://schemas.microsoft.com/office/drawing/2014/main" id="{12E54CB8-18ED-4C2F-9DD2-5625D7DC9B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" y="214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90" name="Freeform 1718">
              <a:extLst>
                <a:ext uri="{FF2B5EF4-FFF2-40B4-BE49-F238E27FC236}">
                  <a16:creationId xmlns="" xmlns:a16="http://schemas.microsoft.com/office/drawing/2014/main" id="{6A195F93-5FED-4FE6-A5B6-E440F28424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" y="213"/>
              <a:ext cx="2" cy="1"/>
            </a:xfrm>
            <a:custGeom>
              <a:avLst/>
              <a:gdLst>
                <a:gd name="T0" fmla="*/ 4 w 4"/>
                <a:gd name="T1" fmla="*/ 2 h 3"/>
                <a:gd name="T2" fmla="*/ 4 w 4"/>
                <a:gd name="T3" fmla="*/ 2 h 3"/>
                <a:gd name="T4" fmla="*/ 0 w 4"/>
                <a:gd name="T5" fmla="*/ 0 h 3"/>
                <a:gd name="T6" fmla="*/ 2 w 4"/>
                <a:gd name="T7" fmla="*/ 3 h 3"/>
                <a:gd name="T8" fmla="*/ 3 w 4"/>
                <a:gd name="T9" fmla="*/ 3 h 3"/>
                <a:gd name="T10" fmla="*/ 3 w 4"/>
                <a:gd name="T11" fmla="*/ 3 h 3"/>
                <a:gd name="T12" fmla="*/ 4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lnTo>
                    <a:pt x="4" y="2"/>
                  </a:lnTo>
                  <a:cubicBezTo>
                    <a:pt x="2" y="1"/>
                    <a:pt x="1" y="0"/>
                    <a:pt x="0" y="0"/>
                  </a:cubicBezTo>
                  <a:cubicBezTo>
                    <a:pt x="1" y="1"/>
                    <a:pt x="1" y="2"/>
                    <a:pt x="2" y="3"/>
                  </a:cubicBezTo>
                  <a:lnTo>
                    <a:pt x="3" y="3"/>
                  </a:lnTo>
                  <a:lnTo>
                    <a:pt x="3" y="3"/>
                  </a:lnTo>
                  <a:cubicBezTo>
                    <a:pt x="3" y="3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91" name="Freeform 1719">
              <a:extLst>
                <a:ext uri="{FF2B5EF4-FFF2-40B4-BE49-F238E27FC236}">
                  <a16:creationId xmlns="" xmlns:a16="http://schemas.microsoft.com/office/drawing/2014/main" id="{AFFD59E6-8E74-4551-A549-4CD61585654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" y="210"/>
              <a:ext cx="1" cy="2"/>
            </a:xfrm>
            <a:custGeom>
              <a:avLst/>
              <a:gdLst>
                <a:gd name="T0" fmla="*/ 2 w 4"/>
                <a:gd name="T1" fmla="*/ 5 h 6"/>
                <a:gd name="T2" fmla="*/ 2 w 4"/>
                <a:gd name="T3" fmla="*/ 5 h 6"/>
                <a:gd name="T4" fmla="*/ 2 w 4"/>
                <a:gd name="T5" fmla="*/ 6 h 6"/>
                <a:gd name="T6" fmla="*/ 4 w 4"/>
                <a:gd name="T7" fmla="*/ 2 h 6"/>
                <a:gd name="T8" fmla="*/ 1 w 4"/>
                <a:gd name="T9" fmla="*/ 0 h 6"/>
                <a:gd name="T10" fmla="*/ 0 w 4"/>
                <a:gd name="T11" fmla="*/ 2 h 6"/>
                <a:gd name="T12" fmla="*/ 2 w 4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2" y="5"/>
                  </a:moveTo>
                  <a:lnTo>
                    <a:pt x="2" y="5"/>
                  </a:lnTo>
                  <a:lnTo>
                    <a:pt x="2" y="6"/>
                  </a:lnTo>
                  <a:cubicBezTo>
                    <a:pt x="3" y="4"/>
                    <a:pt x="3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1" y="3"/>
                    <a:pt x="1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92" name="Freeform 1720">
              <a:extLst>
                <a:ext uri="{FF2B5EF4-FFF2-40B4-BE49-F238E27FC236}">
                  <a16:creationId xmlns="" xmlns:a16="http://schemas.microsoft.com/office/drawing/2014/main" id="{ABAE1270-29BE-4B83-97CF-7CB48E394A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9" y="198"/>
              <a:ext cx="2" cy="10"/>
            </a:xfrm>
            <a:custGeom>
              <a:avLst/>
              <a:gdLst>
                <a:gd name="T0" fmla="*/ 2 w 5"/>
                <a:gd name="T1" fmla="*/ 0 h 22"/>
                <a:gd name="T2" fmla="*/ 2 w 5"/>
                <a:gd name="T3" fmla="*/ 0 h 22"/>
                <a:gd name="T4" fmla="*/ 0 w 5"/>
                <a:gd name="T5" fmla="*/ 1 h 22"/>
                <a:gd name="T6" fmla="*/ 4 w 5"/>
                <a:gd name="T7" fmla="*/ 22 h 22"/>
                <a:gd name="T8" fmla="*/ 4 w 5"/>
                <a:gd name="T9" fmla="*/ 21 h 22"/>
                <a:gd name="T10" fmla="*/ 4 w 5"/>
                <a:gd name="T11" fmla="*/ 21 h 22"/>
                <a:gd name="T12" fmla="*/ 5 w 5"/>
                <a:gd name="T13" fmla="*/ 22 h 22"/>
                <a:gd name="T14" fmla="*/ 2 w 5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2">
                  <a:moveTo>
                    <a:pt x="2" y="0"/>
                  </a:moveTo>
                  <a:lnTo>
                    <a:pt x="2" y="0"/>
                  </a:lnTo>
                  <a:cubicBezTo>
                    <a:pt x="1" y="0"/>
                    <a:pt x="0" y="0"/>
                    <a:pt x="0" y="1"/>
                  </a:cubicBezTo>
                  <a:lnTo>
                    <a:pt x="4" y="22"/>
                  </a:lnTo>
                  <a:cubicBezTo>
                    <a:pt x="4" y="21"/>
                    <a:pt x="4" y="21"/>
                    <a:pt x="4" y="21"/>
                  </a:cubicBezTo>
                  <a:lnTo>
                    <a:pt x="4" y="21"/>
                  </a:lnTo>
                  <a:cubicBezTo>
                    <a:pt x="4" y="21"/>
                    <a:pt x="5" y="21"/>
                    <a:pt x="5" y="2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93" name="Freeform 1721">
              <a:extLst>
                <a:ext uri="{FF2B5EF4-FFF2-40B4-BE49-F238E27FC236}">
                  <a16:creationId xmlns="" xmlns:a16="http://schemas.microsoft.com/office/drawing/2014/main" id="{E9B7963F-7EAD-4390-89A3-899DBAA6BD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94" name="Freeform 1722">
              <a:extLst>
                <a:ext uri="{FF2B5EF4-FFF2-40B4-BE49-F238E27FC236}">
                  <a16:creationId xmlns="" xmlns:a16="http://schemas.microsoft.com/office/drawing/2014/main" id="{968EA70D-E02A-4006-9BFD-33B07BA5F1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4" y="6"/>
                    <a:pt x="4" y="5"/>
                    <a:pt x="5" y="4"/>
                  </a:cubicBezTo>
                  <a:cubicBezTo>
                    <a:pt x="4" y="3"/>
                    <a:pt x="4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95" name="Freeform 1723">
              <a:extLst>
                <a:ext uri="{FF2B5EF4-FFF2-40B4-BE49-F238E27FC236}">
                  <a16:creationId xmlns="" xmlns:a16="http://schemas.microsoft.com/office/drawing/2014/main" id="{6FA40533-2B69-4FA6-A634-1896FF8D88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4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96" name="Freeform 1724">
              <a:extLst>
                <a:ext uri="{FF2B5EF4-FFF2-40B4-BE49-F238E27FC236}">
                  <a16:creationId xmlns="" xmlns:a16="http://schemas.microsoft.com/office/drawing/2014/main" id="{2A46527D-DFC2-4C25-BD7A-DA704A2187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5 w 5"/>
                <a:gd name="T5" fmla="*/ 3 h 6"/>
                <a:gd name="T6" fmla="*/ 3 w 5"/>
                <a:gd name="T7" fmla="*/ 0 h 6"/>
                <a:gd name="T8" fmla="*/ 0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97" name="Freeform 1725">
              <a:extLst>
                <a:ext uri="{FF2B5EF4-FFF2-40B4-BE49-F238E27FC236}">
                  <a16:creationId xmlns="" xmlns:a16="http://schemas.microsoft.com/office/drawing/2014/main" id="{FE9D1A4D-5860-4F40-92F1-E1D9FF2F49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5 w 5"/>
                <a:gd name="T5" fmla="*/ 2 h 5"/>
                <a:gd name="T6" fmla="*/ 3 w 5"/>
                <a:gd name="T7" fmla="*/ 0 h 5"/>
                <a:gd name="T8" fmla="*/ 0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3" y="4"/>
                    <a:pt x="4" y="3"/>
                    <a:pt x="5" y="2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3"/>
                    <a:pt x="2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98" name="Freeform 1726">
              <a:extLst>
                <a:ext uri="{FF2B5EF4-FFF2-40B4-BE49-F238E27FC236}">
                  <a16:creationId xmlns="" xmlns:a16="http://schemas.microsoft.com/office/drawing/2014/main" id="{2864258D-3E3C-455A-A549-1D21D3E9CB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5 w 5"/>
                <a:gd name="T5" fmla="*/ 4 h 8"/>
                <a:gd name="T6" fmla="*/ 3 w 5"/>
                <a:gd name="T7" fmla="*/ 0 h 8"/>
                <a:gd name="T8" fmla="*/ 0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4" y="2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99" name="Freeform 1727">
              <a:extLst>
                <a:ext uri="{FF2B5EF4-FFF2-40B4-BE49-F238E27FC236}">
                  <a16:creationId xmlns="" xmlns:a16="http://schemas.microsoft.com/office/drawing/2014/main" id="{E889204A-A36F-4E05-9CAB-E09104C8EA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" y="204"/>
              <a:ext cx="2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5 w 5"/>
                <a:gd name="T5" fmla="*/ 3 h 7"/>
                <a:gd name="T6" fmla="*/ 3 w 5"/>
                <a:gd name="T7" fmla="*/ 0 h 7"/>
                <a:gd name="T8" fmla="*/ 0 w 5"/>
                <a:gd name="T9" fmla="*/ 4 h 7"/>
                <a:gd name="T10" fmla="*/ 2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cubicBezTo>
                    <a:pt x="3" y="6"/>
                    <a:pt x="4" y="5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00" name="Freeform 1728">
              <a:extLst>
                <a:ext uri="{FF2B5EF4-FFF2-40B4-BE49-F238E27FC236}">
                  <a16:creationId xmlns="" xmlns:a16="http://schemas.microsoft.com/office/drawing/2014/main" id="{5A058755-B50A-4DD7-9142-4AA3BB7CE6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4" y="206"/>
              <a:ext cx="3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3 w 5"/>
                <a:gd name="T5" fmla="*/ 6 h 7"/>
                <a:gd name="T6" fmla="*/ 2 w 5"/>
                <a:gd name="T7" fmla="*/ 5 h 7"/>
                <a:gd name="T8" fmla="*/ 3 w 5"/>
                <a:gd name="T9" fmla="*/ 5 h 7"/>
                <a:gd name="T10" fmla="*/ 3 w 5"/>
                <a:gd name="T11" fmla="*/ 5 h 7"/>
                <a:gd name="T12" fmla="*/ 5 w 5"/>
                <a:gd name="T13" fmla="*/ 3 h 7"/>
                <a:gd name="T14" fmla="*/ 3 w 5"/>
                <a:gd name="T15" fmla="*/ 0 h 7"/>
                <a:gd name="T16" fmla="*/ 0 w 5"/>
                <a:gd name="T17" fmla="*/ 4 h 7"/>
                <a:gd name="T18" fmla="*/ 2 w 5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lnTo>
                    <a:pt x="3" y="6"/>
                  </a:lnTo>
                  <a:cubicBezTo>
                    <a:pt x="3" y="6"/>
                    <a:pt x="2" y="6"/>
                    <a:pt x="2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4" y="4"/>
                    <a:pt x="5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01" name="Freeform 1729">
              <a:extLst>
                <a:ext uri="{FF2B5EF4-FFF2-40B4-BE49-F238E27FC236}">
                  <a16:creationId xmlns="" xmlns:a16="http://schemas.microsoft.com/office/drawing/2014/main" id="{506D61B3-2B70-4E22-99FB-F28654125E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" y="207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4 w 4"/>
                <a:gd name="T5" fmla="*/ 4 h 4"/>
                <a:gd name="T6" fmla="*/ 4 w 4"/>
                <a:gd name="T7" fmla="*/ 2 h 4"/>
                <a:gd name="T8" fmla="*/ 2 w 4"/>
                <a:gd name="T9" fmla="*/ 0 h 4"/>
                <a:gd name="T10" fmla="*/ 0 w 4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cubicBezTo>
                    <a:pt x="1" y="3"/>
                    <a:pt x="2" y="3"/>
                    <a:pt x="4" y="4"/>
                  </a:cubicBezTo>
                  <a:lnTo>
                    <a:pt x="4" y="2"/>
                  </a:ln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02" name="Rectangle 1730">
              <a:extLst>
                <a:ext uri="{FF2B5EF4-FFF2-40B4-BE49-F238E27FC236}">
                  <a16:creationId xmlns="" xmlns:a16="http://schemas.microsoft.com/office/drawing/2014/main" id="{6E1BFE09-BA50-4237-A968-AA0A3487DB4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03" name="Freeform 1731">
              <a:extLst>
                <a:ext uri="{FF2B5EF4-FFF2-40B4-BE49-F238E27FC236}">
                  <a16:creationId xmlns="" xmlns:a16="http://schemas.microsoft.com/office/drawing/2014/main" id="{E87542B6-6405-43B6-A37C-786E7CD90F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8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2 w 3"/>
                <a:gd name="T5" fmla="*/ 2 h 3"/>
                <a:gd name="T6" fmla="*/ 3 w 3"/>
                <a:gd name="T7" fmla="*/ 3 h 3"/>
                <a:gd name="T8" fmla="*/ 3 w 3"/>
                <a:gd name="T9" fmla="*/ 2 h 3"/>
                <a:gd name="T10" fmla="*/ 1 w 3"/>
                <a:gd name="T11" fmla="*/ 0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2" y="2"/>
                    <a:pt x="2" y="2"/>
                  </a:cubicBezTo>
                  <a:lnTo>
                    <a:pt x="3" y="3"/>
                  </a:lnTo>
                  <a:lnTo>
                    <a:pt x="3" y="2"/>
                  </a:lnTo>
                  <a:cubicBezTo>
                    <a:pt x="3" y="1"/>
                    <a:pt x="2" y="1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04" name="Freeform 1732">
              <a:extLst>
                <a:ext uri="{FF2B5EF4-FFF2-40B4-BE49-F238E27FC236}">
                  <a16:creationId xmlns="" xmlns:a16="http://schemas.microsoft.com/office/drawing/2014/main" id="{72D9FCD3-F367-4F0F-8015-C97E61E813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05" name="Freeform 1733">
              <a:extLst>
                <a:ext uri="{FF2B5EF4-FFF2-40B4-BE49-F238E27FC236}">
                  <a16:creationId xmlns="" xmlns:a16="http://schemas.microsoft.com/office/drawing/2014/main" id="{5FF3C5A9-21B2-4319-965E-5C1735ABFA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" y="212"/>
              <a:ext cx="1" cy="1"/>
            </a:xfrm>
            <a:custGeom>
              <a:avLst/>
              <a:gdLst>
                <a:gd name="T0" fmla="*/ 2 w 3"/>
                <a:gd name="T1" fmla="*/ 2 h 2"/>
                <a:gd name="T2" fmla="*/ 2 w 3"/>
                <a:gd name="T3" fmla="*/ 2 h 2"/>
                <a:gd name="T4" fmla="*/ 3 w 3"/>
                <a:gd name="T5" fmla="*/ 2 h 2"/>
                <a:gd name="T6" fmla="*/ 0 w 3"/>
                <a:gd name="T7" fmla="*/ 0 h 2"/>
                <a:gd name="T8" fmla="*/ 0 w 3"/>
                <a:gd name="T9" fmla="*/ 0 h 2"/>
                <a:gd name="T10" fmla="*/ 2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lnTo>
                    <a:pt x="2" y="2"/>
                  </a:lnTo>
                  <a:cubicBezTo>
                    <a:pt x="2" y="2"/>
                    <a:pt x="3" y="2"/>
                    <a:pt x="3" y="2"/>
                  </a:cubicBezTo>
                  <a:cubicBezTo>
                    <a:pt x="2" y="1"/>
                    <a:pt x="1" y="1"/>
                    <a:pt x="0" y="0"/>
                  </a:cubicBez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06" name="Freeform 1734">
              <a:extLst>
                <a:ext uri="{FF2B5EF4-FFF2-40B4-BE49-F238E27FC236}">
                  <a16:creationId xmlns="" xmlns:a16="http://schemas.microsoft.com/office/drawing/2014/main" id="{A288177F-A5F3-4356-8730-063D08280D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" y="206"/>
              <a:ext cx="2" cy="3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2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07" name="Freeform 1735">
              <a:extLst>
                <a:ext uri="{FF2B5EF4-FFF2-40B4-BE49-F238E27FC236}">
                  <a16:creationId xmlns="" xmlns:a16="http://schemas.microsoft.com/office/drawing/2014/main" id="{CF0C1FFF-E12B-4DC0-99B1-D72CEF6616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" y="208"/>
              <a:ext cx="2" cy="2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1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08" name="Freeform 1736">
              <a:extLst>
                <a:ext uri="{FF2B5EF4-FFF2-40B4-BE49-F238E27FC236}">
                  <a16:creationId xmlns="" xmlns:a16="http://schemas.microsoft.com/office/drawing/2014/main" id="{6FBE49A9-7681-4788-9926-BF044AA3DA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" y="209"/>
              <a:ext cx="2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3 w 4"/>
                <a:gd name="T5" fmla="*/ 6 h 6"/>
                <a:gd name="T6" fmla="*/ 2 w 4"/>
                <a:gd name="T7" fmla="*/ 4 h 6"/>
                <a:gd name="T8" fmla="*/ 2 w 4"/>
                <a:gd name="T9" fmla="*/ 4 h 6"/>
                <a:gd name="T10" fmla="*/ 4 w 4"/>
                <a:gd name="T11" fmla="*/ 4 h 6"/>
                <a:gd name="T12" fmla="*/ 4 w 4"/>
                <a:gd name="T13" fmla="*/ 3 h 6"/>
                <a:gd name="T14" fmla="*/ 1 w 4"/>
                <a:gd name="T15" fmla="*/ 0 h 6"/>
                <a:gd name="T16" fmla="*/ 0 w 4"/>
                <a:gd name="T17" fmla="*/ 3 h 6"/>
                <a:gd name="T18" fmla="*/ 3 w 4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lnTo>
                    <a:pt x="3" y="6"/>
                  </a:lnTo>
                  <a:cubicBezTo>
                    <a:pt x="2" y="5"/>
                    <a:pt x="2" y="5"/>
                    <a:pt x="2" y="4"/>
                  </a:cubicBezTo>
                  <a:lnTo>
                    <a:pt x="2" y="4"/>
                  </a:lnTo>
                  <a:cubicBezTo>
                    <a:pt x="2" y="4"/>
                    <a:pt x="3" y="4"/>
                    <a:pt x="4" y="4"/>
                  </a:cubicBez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09" name="Freeform 1737">
              <a:extLst>
                <a:ext uri="{FF2B5EF4-FFF2-40B4-BE49-F238E27FC236}">
                  <a16:creationId xmlns="" xmlns:a16="http://schemas.microsoft.com/office/drawing/2014/main" id="{2201275B-0D3B-4FC8-B24B-298B1AD9F1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" y="212"/>
              <a:ext cx="2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0 w 4"/>
                <a:gd name="T5" fmla="*/ 2 h 3"/>
                <a:gd name="T6" fmla="*/ 1 w 4"/>
                <a:gd name="T7" fmla="*/ 3 h 3"/>
                <a:gd name="T8" fmla="*/ 4 w 4"/>
                <a:gd name="T9" fmla="*/ 3 h 3"/>
                <a:gd name="T10" fmla="*/ 4 w 4"/>
                <a:gd name="T11" fmla="*/ 3 h 3"/>
                <a:gd name="T12" fmla="*/ 3 w 4"/>
                <a:gd name="T13" fmla="*/ 1 h 3"/>
                <a:gd name="T14" fmla="*/ 4 w 4"/>
                <a:gd name="T15" fmla="*/ 1 h 3"/>
                <a:gd name="T16" fmla="*/ 2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0" y="2"/>
                  </a:cubicBezTo>
                  <a:lnTo>
                    <a:pt x="1" y="3"/>
                  </a:lnTo>
                  <a:cubicBezTo>
                    <a:pt x="2" y="3"/>
                    <a:pt x="3" y="3"/>
                    <a:pt x="4" y="3"/>
                  </a:cubicBezTo>
                  <a:lnTo>
                    <a:pt x="4" y="3"/>
                  </a:lnTo>
                  <a:cubicBezTo>
                    <a:pt x="4" y="2"/>
                    <a:pt x="3" y="2"/>
                    <a:pt x="3" y="1"/>
                  </a:cubicBezTo>
                  <a:lnTo>
                    <a:pt x="4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10" name="Freeform 1738">
              <a:extLst>
                <a:ext uri="{FF2B5EF4-FFF2-40B4-BE49-F238E27FC236}">
                  <a16:creationId xmlns="" xmlns:a16="http://schemas.microsoft.com/office/drawing/2014/main" id="{EDEE46EC-991E-48AC-82FC-980B4BEA12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4" y="211"/>
              <a:ext cx="2" cy="2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3 h 5"/>
                <a:gd name="T6" fmla="*/ 3 w 4"/>
                <a:gd name="T7" fmla="*/ 5 h 5"/>
                <a:gd name="T8" fmla="*/ 4 w 4"/>
                <a:gd name="T9" fmla="*/ 2 h 5"/>
                <a:gd name="T10" fmla="*/ 1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2" y="4"/>
                    <a:pt x="3" y="5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11" name="Freeform 1739">
              <a:extLst>
                <a:ext uri="{FF2B5EF4-FFF2-40B4-BE49-F238E27FC236}">
                  <a16:creationId xmlns="" xmlns:a16="http://schemas.microsoft.com/office/drawing/2014/main" id="{544C212A-2497-4AB7-889E-2E5CADE0D7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" y="20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0 w 2"/>
                <a:gd name="T5" fmla="*/ 0 h 2"/>
                <a:gd name="T6" fmla="*/ 1 w 2"/>
                <a:gd name="T7" fmla="*/ 2 h 2"/>
                <a:gd name="T8" fmla="*/ 2 w 2"/>
                <a:gd name="T9" fmla="*/ 2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2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12" name="Freeform 1740">
              <a:extLst>
                <a:ext uri="{FF2B5EF4-FFF2-40B4-BE49-F238E27FC236}">
                  <a16:creationId xmlns="" xmlns:a16="http://schemas.microsoft.com/office/drawing/2014/main" id="{7157DBAD-7CDC-4110-BAFB-1F8637CB63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" y="205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0 w 1"/>
                <a:gd name="T7" fmla="*/ 2 h 2"/>
                <a:gd name="T8" fmla="*/ 1 w 1"/>
                <a:gd name="T9" fmla="*/ 2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13" name="Freeform 1741">
              <a:extLst>
                <a:ext uri="{FF2B5EF4-FFF2-40B4-BE49-F238E27FC236}">
                  <a16:creationId xmlns="" xmlns:a16="http://schemas.microsoft.com/office/drawing/2014/main" id="{405D7A0F-1C55-4A90-9306-E3E587679E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" y="204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14" name="Freeform 1742">
              <a:extLst>
                <a:ext uri="{FF2B5EF4-FFF2-40B4-BE49-F238E27FC236}">
                  <a16:creationId xmlns="" xmlns:a16="http://schemas.microsoft.com/office/drawing/2014/main" id="{4F82548E-FDBC-48D4-95A9-B6AF241B30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" y="203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2 w 2"/>
                <a:gd name="T9" fmla="*/ 2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15" name="Freeform 1743">
              <a:extLst>
                <a:ext uri="{FF2B5EF4-FFF2-40B4-BE49-F238E27FC236}">
                  <a16:creationId xmlns="" xmlns:a16="http://schemas.microsoft.com/office/drawing/2014/main" id="{F627602A-F162-4C15-9BAE-3FE3EB4EEE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0 h 1"/>
                <a:gd name="T6" fmla="*/ 0 w 2"/>
                <a:gd name="T7" fmla="*/ 1 h 1"/>
                <a:gd name="T8" fmla="*/ 2 w 2"/>
                <a:gd name="T9" fmla="*/ 1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16" name="Freeform 1744">
              <a:extLst>
                <a:ext uri="{FF2B5EF4-FFF2-40B4-BE49-F238E27FC236}">
                  <a16:creationId xmlns="" xmlns:a16="http://schemas.microsoft.com/office/drawing/2014/main" id="{933978E5-9DA6-4B47-9A01-068D247DD9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0 h 2"/>
                <a:gd name="T6" fmla="*/ 0 w 2"/>
                <a:gd name="T7" fmla="*/ 2 h 2"/>
                <a:gd name="T8" fmla="*/ 2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17" name="Freeform 1745">
              <a:extLst>
                <a:ext uri="{FF2B5EF4-FFF2-40B4-BE49-F238E27FC236}">
                  <a16:creationId xmlns="" xmlns:a16="http://schemas.microsoft.com/office/drawing/2014/main" id="{0FF9DD64-5A49-495A-9060-2A788A41A6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" y="199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0 w 3"/>
                <a:gd name="T5" fmla="*/ 1 h 2"/>
                <a:gd name="T6" fmla="*/ 0 w 3"/>
                <a:gd name="T7" fmla="*/ 2 h 2"/>
                <a:gd name="T8" fmla="*/ 3 w 3"/>
                <a:gd name="T9" fmla="*/ 1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18" name="Freeform 1746">
              <a:extLst>
                <a:ext uri="{FF2B5EF4-FFF2-40B4-BE49-F238E27FC236}">
                  <a16:creationId xmlns="" xmlns:a16="http://schemas.microsoft.com/office/drawing/2014/main" id="{29A88B6C-FEA8-43C4-99D6-FEBDF88BC3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19" name="Freeform 1747">
              <a:extLst>
                <a:ext uri="{FF2B5EF4-FFF2-40B4-BE49-F238E27FC236}">
                  <a16:creationId xmlns="" xmlns:a16="http://schemas.microsoft.com/office/drawing/2014/main" id="{E7D97FB0-14E8-4B00-98E7-0C7F5480A1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20" name="Freeform 1748">
              <a:extLst>
                <a:ext uri="{FF2B5EF4-FFF2-40B4-BE49-F238E27FC236}">
                  <a16:creationId xmlns="" xmlns:a16="http://schemas.microsoft.com/office/drawing/2014/main" id="{1C6AAB46-8D0A-4A88-BE24-9F9D624929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" y="205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1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cubicBezTo>
                    <a:pt x="1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21" name="Freeform 1749">
              <a:extLst>
                <a:ext uri="{FF2B5EF4-FFF2-40B4-BE49-F238E27FC236}">
                  <a16:creationId xmlns="" xmlns:a16="http://schemas.microsoft.com/office/drawing/2014/main" id="{B2D94FDC-8376-4C15-80CE-EEB99D3AE4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" y="207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22" name="Freeform 1750">
              <a:extLst>
                <a:ext uri="{FF2B5EF4-FFF2-40B4-BE49-F238E27FC236}">
                  <a16:creationId xmlns="" xmlns:a16="http://schemas.microsoft.com/office/drawing/2014/main" id="{DB2FB447-09E7-4258-9F6C-8D1F6D1FBB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4" y="207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23" name="Freeform 1751">
              <a:extLst>
                <a:ext uri="{FF2B5EF4-FFF2-40B4-BE49-F238E27FC236}">
                  <a16:creationId xmlns="" xmlns:a16="http://schemas.microsoft.com/office/drawing/2014/main" id="{9F22E64C-55F0-4677-9DDF-EABFB857B6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" y="206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24" name="Freeform 1752">
              <a:extLst>
                <a:ext uri="{FF2B5EF4-FFF2-40B4-BE49-F238E27FC236}">
                  <a16:creationId xmlns="" xmlns:a16="http://schemas.microsoft.com/office/drawing/2014/main" id="{D49E652B-1687-4383-B4A8-9C4AC85859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" y="205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25" name="Freeform 1753">
              <a:extLst>
                <a:ext uri="{FF2B5EF4-FFF2-40B4-BE49-F238E27FC236}">
                  <a16:creationId xmlns="" xmlns:a16="http://schemas.microsoft.com/office/drawing/2014/main" id="{9886B184-BE8D-4EBE-89C2-A464841D50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26" name="Freeform 1754">
              <a:extLst>
                <a:ext uri="{FF2B5EF4-FFF2-40B4-BE49-F238E27FC236}">
                  <a16:creationId xmlns="" xmlns:a16="http://schemas.microsoft.com/office/drawing/2014/main" id="{7723639D-7FC6-4403-9C78-18E7ECF56A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" y="20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27" name="Freeform 1755">
              <a:extLst>
                <a:ext uri="{FF2B5EF4-FFF2-40B4-BE49-F238E27FC236}">
                  <a16:creationId xmlns="" xmlns:a16="http://schemas.microsoft.com/office/drawing/2014/main" id="{34FFC6AE-7413-4EAC-A746-5F78F04201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28" name="Freeform 1756">
              <a:extLst>
                <a:ext uri="{FF2B5EF4-FFF2-40B4-BE49-F238E27FC236}">
                  <a16:creationId xmlns="" xmlns:a16="http://schemas.microsoft.com/office/drawing/2014/main" id="{2D0A76D0-F9C2-4050-A0DC-3982255C72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" y="204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29" name="Freeform 1757">
              <a:extLst>
                <a:ext uri="{FF2B5EF4-FFF2-40B4-BE49-F238E27FC236}">
                  <a16:creationId xmlns="" xmlns:a16="http://schemas.microsoft.com/office/drawing/2014/main" id="{BC83FB1E-B14D-49D1-9D64-B22B83A1BE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" y="208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30" name="Freeform 1758">
              <a:extLst>
                <a:ext uri="{FF2B5EF4-FFF2-40B4-BE49-F238E27FC236}">
                  <a16:creationId xmlns="" xmlns:a16="http://schemas.microsoft.com/office/drawing/2014/main" id="{0BD6B3B3-00B5-49E2-8A01-2662E160DA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4" y="211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31" name="Freeform 1759">
              <a:extLst>
                <a:ext uri="{FF2B5EF4-FFF2-40B4-BE49-F238E27FC236}">
                  <a16:creationId xmlns="" xmlns:a16="http://schemas.microsoft.com/office/drawing/2014/main" id="{81E9299F-ECCC-4282-8B08-F8C2CE50FF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9" y="208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1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32" name="Freeform 1760">
              <a:extLst>
                <a:ext uri="{FF2B5EF4-FFF2-40B4-BE49-F238E27FC236}">
                  <a16:creationId xmlns="" xmlns:a16="http://schemas.microsoft.com/office/drawing/2014/main" id="{34A4820A-BFF8-419B-AE36-1263319DBB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" y="210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33" name="Freeform 1761">
              <a:extLst>
                <a:ext uri="{FF2B5EF4-FFF2-40B4-BE49-F238E27FC236}">
                  <a16:creationId xmlns="" xmlns:a16="http://schemas.microsoft.com/office/drawing/2014/main" id="{734F8F71-9442-4760-B9F5-486A18A1FD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" y="214"/>
              <a:ext cx="2" cy="0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3" y="0"/>
                    <a:pt x="1" y="1"/>
                    <a:pt x="0" y="1"/>
                  </a:cubicBezTo>
                  <a:cubicBezTo>
                    <a:pt x="2" y="1"/>
                    <a:pt x="3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34" name="Freeform 1762">
              <a:extLst>
                <a:ext uri="{FF2B5EF4-FFF2-40B4-BE49-F238E27FC236}">
                  <a16:creationId xmlns="" xmlns:a16="http://schemas.microsoft.com/office/drawing/2014/main" id="{454EF15E-6F91-4B3F-9479-1E19F82F69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" y="209"/>
              <a:ext cx="4" cy="2"/>
            </a:xfrm>
            <a:custGeom>
              <a:avLst/>
              <a:gdLst>
                <a:gd name="T0" fmla="*/ 9 w 9"/>
                <a:gd name="T1" fmla="*/ 4 h 5"/>
                <a:gd name="T2" fmla="*/ 9 w 9"/>
                <a:gd name="T3" fmla="*/ 4 h 5"/>
                <a:gd name="T4" fmla="*/ 0 w 9"/>
                <a:gd name="T5" fmla="*/ 0 h 5"/>
                <a:gd name="T6" fmla="*/ 4 w 9"/>
                <a:gd name="T7" fmla="*/ 5 h 5"/>
                <a:gd name="T8" fmla="*/ 6 w 9"/>
                <a:gd name="T9" fmla="*/ 5 h 5"/>
                <a:gd name="T10" fmla="*/ 6 w 9"/>
                <a:gd name="T11" fmla="*/ 4 h 5"/>
                <a:gd name="T12" fmla="*/ 6 w 9"/>
                <a:gd name="T13" fmla="*/ 4 h 5"/>
                <a:gd name="T14" fmla="*/ 9 w 9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9" y="4"/>
                  </a:moveTo>
                  <a:lnTo>
                    <a:pt x="9" y="4"/>
                  </a:lnTo>
                  <a:cubicBezTo>
                    <a:pt x="6" y="2"/>
                    <a:pt x="3" y="1"/>
                    <a:pt x="0" y="0"/>
                  </a:cubicBezTo>
                  <a:cubicBezTo>
                    <a:pt x="1" y="2"/>
                    <a:pt x="3" y="4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lnTo>
                    <a:pt x="6" y="4"/>
                  </a:lnTo>
                  <a:cubicBezTo>
                    <a:pt x="6" y="4"/>
                    <a:pt x="7" y="4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35" name="Freeform 1763">
              <a:extLst>
                <a:ext uri="{FF2B5EF4-FFF2-40B4-BE49-F238E27FC236}">
                  <a16:creationId xmlns="" xmlns:a16="http://schemas.microsoft.com/office/drawing/2014/main" id="{EDE19BCA-F5B4-441F-A0A4-4ADF25EA2F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2" y="208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36" name="Freeform 1764">
              <a:extLst>
                <a:ext uri="{FF2B5EF4-FFF2-40B4-BE49-F238E27FC236}">
                  <a16:creationId xmlns="" xmlns:a16="http://schemas.microsoft.com/office/drawing/2014/main" id="{69F6FDF2-DE55-4E77-9F43-1F27BFFC77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0" y="21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1 w 2"/>
                <a:gd name="T5" fmla="*/ 3 h 4"/>
                <a:gd name="T6" fmla="*/ 2 w 2"/>
                <a:gd name="T7" fmla="*/ 4 h 4"/>
                <a:gd name="T8" fmla="*/ 1 w 2"/>
                <a:gd name="T9" fmla="*/ 1 h 4"/>
                <a:gd name="T10" fmla="*/ 0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37" name="Freeform 1765">
              <a:extLst>
                <a:ext uri="{FF2B5EF4-FFF2-40B4-BE49-F238E27FC236}">
                  <a16:creationId xmlns="" xmlns:a16="http://schemas.microsoft.com/office/drawing/2014/main" id="{92497264-16DF-4206-BC4D-1B88B24D20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0 w 9"/>
                <a:gd name="T5" fmla="*/ 1 h 4"/>
                <a:gd name="T6" fmla="*/ 5 w 9"/>
                <a:gd name="T7" fmla="*/ 4 h 4"/>
                <a:gd name="T8" fmla="*/ 9 w 9"/>
                <a:gd name="T9" fmla="*/ 4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4" y="1"/>
                    <a:pt x="2" y="0"/>
                    <a:pt x="0" y="1"/>
                  </a:cubicBezTo>
                  <a:cubicBezTo>
                    <a:pt x="1" y="2"/>
                    <a:pt x="3" y="3"/>
                    <a:pt x="5" y="4"/>
                  </a:cubicBezTo>
                  <a:cubicBezTo>
                    <a:pt x="6" y="4"/>
                    <a:pt x="7" y="4"/>
                    <a:pt x="9" y="4"/>
                  </a:cubicBezTo>
                  <a:cubicBezTo>
                    <a:pt x="8" y="3"/>
                    <a:pt x="7" y="2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38" name="Freeform 1766">
              <a:extLst>
                <a:ext uri="{FF2B5EF4-FFF2-40B4-BE49-F238E27FC236}">
                  <a16:creationId xmlns="" xmlns:a16="http://schemas.microsoft.com/office/drawing/2014/main" id="{2C2C29F2-51B8-4340-B222-8F01A4DC91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" y="208"/>
              <a:ext cx="2" cy="5"/>
            </a:xfrm>
            <a:custGeom>
              <a:avLst/>
              <a:gdLst>
                <a:gd name="T0" fmla="*/ 5 w 5"/>
                <a:gd name="T1" fmla="*/ 5 h 11"/>
                <a:gd name="T2" fmla="*/ 5 w 5"/>
                <a:gd name="T3" fmla="*/ 5 h 11"/>
                <a:gd name="T4" fmla="*/ 1 w 5"/>
                <a:gd name="T5" fmla="*/ 0 h 11"/>
                <a:gd name="T6" fmla="*/ 2 w 5"/>
                <a:gd name="T7" fmla="*/ 8 h 11"/>
                <a:gd name="T8" fmla="*/ 5 w 5"/>
                <a:gd name="T9" fmla="*/ 11 h 11"/>
                <a:gd name="T10" fmla="*/ 5 w 5"/>
                <a:gd name="T11" fmla="*/ 6 h 11"/>
                <a:gd name="T12" fmla="*/ 5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5" y="5"/>
                  </a:moveTo>
                  <a:lnTo>
                    <a:pt x="5" y="5"/>
                  </a:lnTo>
                  <a:cubicBezTo>
                    <a:pt x="4" y="3"/>
                    <a:pt x="2" y="1"/>
                    <a:pt x="1" y="0"/>
                  </a:cubicBezTo>
                  <a:cubicBezTo>
                    <a:pt x="0" y="3"/>
                    <a:pt x="1" y="5"/>
                    <a:pt x="2" y="8"/>
                  </a:cubicBezTo>
                  <a:cubicBezTo>
                    <a:pt x="4" y="9"/>
                    <a:pt x="5" y="10"/>
                    <a:pt x="5" y="11"/>
                  </a:cubicBezTo>
                  <a:cubicBezTo>
                    <a:pt x="5" y="9"/>
                    <a:pt x="5" y="7"/>
                    <a:pt x="5" y="6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39" name="Freeform 1767">
              <a:extLst>
                <a:ext uri="{FF2B5EF4-FFF2-40B4-BE49-F238E27FC236}">
                  <a16:creationId xmlns="" xmlns:a16="http://schemas.microsoft.com/office/drawing/2014/main" id="{98E1C01A-3563-47BE-956A-5FBBACFB8D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" y="213"/>
              <a:ext cx="5" cy="1"/>
            </a:xfrm>
            <a:custGeom>
              <a:avLst/>
              <a:gdLst>
                <a:gd name="T0" fmla="*/ 0 w 10"/>
                <a:gd name="T1" fmla="*/ 1 h 3"/>
                <a:gd name="T2" fmla="*/ 0 w 10"/>
                <a:gd name="T3" fmla="*/ 1 h 3"/>
                <a:gd name="T4" fmla="*/ 3 w 10"/>
                <a:gd name="T5" fmla="*/ 3 h 3"/>
                <a:gd name="T6" fmla="*/ 10 w 10"/>
                <a:gd name="T7" fmla="*/ 3 h 3"/>
                <a:gd name="T8" fmla="*/ 10 w 10"/>
                <a:gd name="T9" fmla="*/ 3 h 3"/>
                <a:gd name="T10" fmla="*/ 0 w 10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2" y="3"/>
                    <a:pt x="3" y="3"/>
                  </a:cubicBezTo>
                  <a:cubicBezTo>
                    <a:pt x="5" y="3"/>
                    <a:pt x="7" y="3"/>
                    <a:pt x="10" y="3"/>
                  </a:cubicBezTo>
                  <a:lnTo>
                    <a:pt x="10" y="3"/>
                  </a:lnTo>
                  <a:cubicBezTo>
                    <a:pt x="7" y="1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40" name="Freeform 1768">
              <a:extLst>
                <a:ext uri="{FF2B5EF4-FFF2-40B4-BE49-F238E27FC236}">
                  <a16:creationId xmlns="" xmlns:a16="http://schemas.microsoft.com/office/drawing/2014/main" id="{A17F5D85-91FF-44A7-AFFD-6FD210A297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9" y="211"/>
              <a:ext cx="4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2" y="3"/>
                    <a:pt x="6" y="6"/>
                    <a:pt x="10" y="7"/>
                  </a:cubicBezTo>
                  <a:cubicBezTo>
                    <a:pt x="8" y="3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41" name="Freeform 1769">
              <a:extLst>
                <a:ext uri="{FF2B5EF4-FFF2-40B4-BE49-F238E27FC236}">
                  <a16:creationId xmlns="" xmlns:a16="http://schemas.microsoft.com/office/drawing/2014/main" id="{BA600651-8920-42EC-9513-ABB6C19B56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5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42" name="Freeform 1770">
              <a:extLst>
                <a:ext uri="{FF2B5EF4-FFF2-40B4-BE49-F238E27FC236}">
                  <a16:creationId xmlns="" xmlns:a16="http://schemas.microsoft.com/office/drawing/2014/main" id="{72B0F794-AACA-413E-A670-ADB3F641E4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4" y="208"/>
              <a:ext cx="2" cy="2"/>
            </a:xfrm>
            <a:custGeom>
              <a:avLst/>
              <a:gdLst>
                <a:gd name="T0" fmla="*/ 2 w 3"/>
                <a:gd name="T1" fmla="*/ 2 h 5"/>
                <a:gd name="T2" fmla="*/ 2 w 3"/>
                <a:gd name="T3" fmla="*/ 2 h 5"/>
                <a:gd name="T4" fmla="*/ 3 w 3"/>
                <a:gd name="T5" fmla="*/ 1 h 5"/>
                <a:gd name="T6" fmla="*/ 3 w 3"/>
                <a:gd name="T7" fmla="*/ 0 h 5"/>
                <a:gd name="T8" fmla="*/ 0 w 3"/>
                <a:gd name="T9" fmla="*/ 3 h 5"/>
                <a:gd name="T10" fmla="*/ 1 w 3"/>
                <a:gd name="T11" fmla="*/ 5 h 5"/>
                <a:gd name="T12" fmla="*/ 2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2" y="2"/>
                  </a:moveTo>
                  <a:lnTo>
                    <a:pt x="2" y="2"/>
                  </a:lnTo>
                  <a:cubicBezTo>
                    <a:pt x="3" y="1"/>
                    <a:pt x="3" y="1"/>
                    <a:pt x="3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2" y="4"/>
                    <a:pt x="2" y="3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43" name="Freeform 1771">
              <a:extLst>
                <a:ext uri="{FF2B5EF4-FFF2-40B4-BE49-F238E27FC236}">
                  <a16:creationId xmlns="" xmlns:a16="http://schemas.microsoft.com/office/drawing/2014/main" id="{A79A30C3-C0C7-466C-BA17-81B1D0EC0F2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5" y="205"/>
              <a:ext cx="1" cy="2"/>
            </a:xfrm>
            <a:custGeom>
              <a:avLst/>
              <a:gdLst>
                <a:gd name="T0" fmla="*/ 2 w 3"/>
                <a:gd name="T1" fmla="*/ 6 h 6"/>
                <a:gd name="T2" fmla="*/ 2 w 3"/>
                <a:gd name="T3" fmla="*/ 6 h 6"/>
                <a:gd name="T4" fmla="*/ 3 w 3"/>
                <a:gd name="T5" fmla="*/ 2 h 6"/>
                <a:gd name="T6" fmla="*/ 2 w 3"/>
                <a:gd name="T7" fmla="*/ 0 h 6"/>
                <a:gd name="T8" fmla="*/ 0 w 3"/>
                <a:gd name="T9" fmla="*/ 3 h 6"/>
                <a:gd name="T10" fmla="*/ 2 w 3"/>
                <a:gd name="T11" fmla="*/ 6 h 6"/>
                <a:gd name="T12" fmla="*/ 2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3"/>
                    <a:pt x="3" y="2"/>
                  </a:cubicBezTo>
                  <a:lnTo>
                    <a:pt x="2" y="0"/>
                  </a:lnTo>
                  <a:cubicBezTo>
                    <a:pt x="1" y="1"/>
                    <a:pt x="1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lnTo>
                    <a:pt x="2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44" name="Freeform 1772">
              <a:extLst>
                <a:ext uri="{FF2B5EF4-FFF2-40B4-BE49-F238E27FC236}">
                  <a16:creationId xmlns="" xmlns:a16="http://schemas.microsoft.com/office/drawing/2014/main" id="{79E8AC05-E80D-4699-95D3-8EF12EBBC9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6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1 w 1"/>
                <a:gd name="T5" fmla="*/ 0 h 2"/>
                <a:gd name="T6" fmla="*/ 0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1" y="0"/>
                    <a:pt x="1" y="0"/>
                  </a:cubicBezTo>
                  <a:lnTo>
                    <a:pt x="0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45" name="Freeform 1773">
              <a:extLst>
                <a:ext uri="{FF2B5EF4-FFF2-40B4-BE49-F238E27FC236}">
                  <a16:creationId xmlns="" xmlns:a16="http://schemas.microsoft.com/office/drawing/2014/main" id="{6AFD1402-FD7A-4730-8E88-FAF6E6E461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5" y="201"/>
              <a:ext cx="1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1 w 3"/>
                <a:gd name="T5" fmla="*/ 0 h 6"/>
                <a:gd name="T6" fmla="*/ 0 w 3"/>
                <a:gd name="T7" fmla="*/ 2 h 6"/>
                <a:gd name="T8" fmla="*/ 2 w 3"/>
                <a:gd name="T9" fmla="*/ 6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cubicBezTo>
                    <a:pt x="3" y="3"/>
                    <a:pt x="2" y="2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3"/>
                    <a:pt x="1" y="4"/>
                    <a:pt x="2" y="6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46" name="Freeform 1774">
              <a:extLst>
                <a:ext uri="{FF2B5EF4-FFF2-40B4-BE49-F238E27FC236}">
                  <a16:creationId xmlns="" xmlns:a16="http://schemas.microsoft.com/office/drawing/2014/main" id="{E7356341-18FE-4D73-9AB7-1F8F074756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3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4 w 4"/>
                <a:gd name="T5" fmla="*/ 3 h 4"/>
                <a:gd name="T6" fmla="*/ 1 w 4"/>
                <a:gd name="T7" fmla="*/ 0 h 4"/>
                <a:gd name="T8" fmla="*/ 0 w 4"/>
                <a:gd name="T9" fmla="*/ 1 h 4"/>
                <a:gd name="T10" fmla="*/ 3 w 4"/>
                <a:gd name="T11" fmla="*/ 4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lnTo>
                    <a:pt x="0" y="1"/>
                  </a:lnTo>
                  <a:cubicBezTo>
                    <a:pt x="2" y="2"/>
                    <a:pt x="3" y="3"/>
                    <a:pt x="3" y="4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47" name="Rectangle 1775">
              <a:extLst>
                <a:ext uri="{FF2B5EF4-FFF2-40B4-BE49-F238E27FC236}">
                  <a16:creationId xmlns="" xmlns:a16="http://schemas.microsoft.com/office/drawing/2014/main" id="{EFF98482-3E43-4167-B034-ED62DCE5647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3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48" name="Freeform 1776">
              <a:extLst>
                <a:ext uri="{FF2B5EF4-FFF2-40B4-BE49-F238E27FC236}">
                  <a16:creationId xmlns="" xmlns:a16="http://schemas.microsoft.com/office/drawing/2014/main" id="{BEBCB362-13E7-4882-80CC-96DB264F41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1" y="199"/>
              <a:ext cx="2" cy="3"/>
            </a:xfrm>
            <a:custGeom>
              <a:avLst/>
              <a:gdLst>
                <a:gd name="T0" fmla="*/ 3 w 5"/>
                <a:gd name="T1" fmla="*/ 1 h 6"/>
                <a:gd name="T2" fmla="*/ 3 w 5"/>
                <a:gd name="T3" fmla="*/ 1 h 6"/>
                <a:gd name="T4" fmla="*/ 2 w 5"/>
                <a:gd name="T5" fmla="*/ 0 h 6"/>
                <a:gd name="T6" fmla="*/ 0 w 5"/>
                <a:gd name="T7" fmla="*/ 3 h 6"/>
                <a:gd name="T8" fmla="*/ 2 w 5"/>
                <a:gd name="T9" fmla="*/ 6 h 6"/>
                <a:gd name="T10" fmla="*/ 5 w 5"/>
                <a:gd name="T11" fmla="*/ 3 h 6"/>
                <a:gd name="T12" fmla="*/ 3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4" y="2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49" name="Freeform 1777">
              <a:extLst>
                <a:ext uri="{FF2B5EF4-FFF2-40B4-BE49-F238E27FC236}">
                  <a16:creationId xmlns="" xmlns:a16="http://schemas.microsoft.com/office/drawing/2014/main" id="{1C6318E0-8F55-414E-8709-2165F38769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" y="199"/>
              <a:ext cx="1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0 w 4"/>
                <a:gd name="T5" fmla="*/ 0 h 4"/>
                <a:gd name="T6" fmla="*/ 0 w 4"/>
                <a:gd name="T7" fmla="*/ 1 h 4"/>
                <a:gd name="T8" fmla="*/ 2 w 4"/>
                <a:gd name="T9" fmla="*/ 4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3" y="1"/>
                    <a:pt x="1" y="0"/>
                    <a:pt x="0" y="0"/>
                  </a:cubicBez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50" name="Freeform 1778">
              <a:extLst>
                <a:ext uri="{FF2B5EF4-FFF2-40B4-BE49-F238E27FC236}">
                  <a16:creationId xmlns="" xmlns:a16="http://schemas.microsoft.com/office/drawing/2014/main" id="{40940F21-D4FA-4579-9BBF-89E6DA3D3B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9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0 w 3"/>
                <a:gd name="T5" fmla="*/ 5 h 6"/>
                <a:gd name="T6" fmla="*/ 0 w 3"/>
                <a:gd name="T7" fmla="*/ 6 h 6"/>
                <a:gd name="T8" fmla="*/ 3 w 3"/>
                <a:gd name="T9" fmla="*/ 2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lnTo>
                    <a:pt x="0" y="6"/>
                  </a:lnTo>
                  <a:cubicBezTo>
                    <a:pt x="1" y="5"/>
                    <a:pt x="2" y="3"/>
                    <a:pt x="3" y="2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51" name="Freeform 1779">
              <a:extLst>
                <a:ext uri="{FF2B5EF4-FFF2-40B4-BE49-F238E27FC236}">
                  <a16:creationId xmlns="" xmlns:a16="http://schemas.microsoft.com/office/drawing/2014/main" id="{8AB3855D-137B-44ED-8828-4BA824B859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9" y="202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52" name="Freeform 1780">
              <a:extLst>
                <a:ext uri="{FF2B5EF4-FFF2-40B4-BE49-F238E27FC236}">
                  <a16:creationId xmlns="" xmlns:a16="http://schemas.microsoft.com/office/drawing/2014/main" id="{91BBD9B7-19EF-4BDC-936F-FCDC541717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8" y="203"/>
              <a:ext cx="2" cy="2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2 w 5"/>
                <a:gd name="T11" fmla="*/ 0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lnTo>
                    <a:pt x="0" y="3"/>
                  </a:ln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53" name="Freeform 1781">
              <a:extLst>
                <a:ext uri="{FF2B5EF4-FFF2-40B4-BE49-F238E27FC236}">
                  <a16:creationId xmlns="" xmlns:a16="http://schemas.microsoft.com/office/drawing/2014/main" id="{FF407D48-D0B8-42A4-880E-102FC74815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8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0 w 3"/>
                <a:gd name="T5" fmla="*/ 5 h 5"/>
                <a:gd name="T6" fmla="*/ 3 w 3"/>
                <a:gd name="T7" fmla="*/ 2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cubicBezTo>
                    <a:pt x="1" y="4"/>
                    <a:pt x="2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54" name="Freeform 1782">
              <a:extLst>
                <a:ext uri="{FF2B5EF4-FFF2-40B4-BE49-F238E27FC236}">
                  <a16:creationId xmlns="" xmlns:a16="http://schemas.microsoft.com/office/drawing/2014/main" id="{D22F9083-388A-432A-BF52-A1080B2AD9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7" y="207"/>
              <a:ext cx="2" cy="3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4 h 5"/>
                <a:gd name="T6" fmla="*/ 1 w 4"/>
                <a:gd name="T7" fmla="*/ 4 h 5"/>
                <a:gd name="T8" fmla="*/ 1 w 4"/>
                <a:gd name="T9" fmla="*/ 4 h 5"/>
                <a:gd name="T10" fmla="*/ 1 w 4"/>
                <a:gd name="T11" fmla="*/ 5 h 5"/>
                <a:gd name="T12" fmla="*/ 4 w 4"/>
                <a:gd name="T13" fmla="*/ 2 h 5"/>
                <a:gd name="T14" fmla="*/ 1 w 4"/>
                <a:gd name="T15" fmla="*/ 0 h 5"/>
                <a:gd name="T16" fmla="*/ 1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cubicBezTo>
                    <a:pt x="2" y="4"/>
                    <a:pt x="3" y="3"/>
                    <a:pt x="4" y="2"/>
                  </a:cubicBezTo>
                  <a:cubicBezTo>
                    <a:pt x="3" y="1"/>
                    <a:pt x="2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55" name="Freeform 1783">
              <a:extLst>
                <a:ext uri="{FF2B5EF4-FFF2-40B4-BE49-F238E27FC236}">
                  <a16:creationId xmlns="" xmlns:a16="http://schemas.microsoft.com/office/drawing/2014/main" id="{EF467E54-1B95-479E-AC2D-6E6D40D787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8" y="210"/>
              <a:ext cx="0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56" name="Freeform 1784">
              <a:extLst>
                <a:ext uri="{FF2B5EF4-FFF2-40B4-BE49-F238E27FC236}">
                  <a16:creationId xmlns="" xmlns:a16="http://schemas.microsoft.com/office/drawing/2014/main" id="{C6BE18BF-613A-45F4-A5E4-FE76F162F4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2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57" name="Freeform 1785">
              <a:extLst>
                <a:ext uri="{FF2B5EF4-FFF2-40B4-BE49-F238E27FC236}">
                  <a16:creationId xmlns="" xmlns:a16="http://schemas.microsoft.com/office/drawing/2014/main" id="{A5C6B592-8860-49A0-8093-BFC99D05B7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2" y="213"/>
              <a:ext cx="2" cy="1"/>
            </a:xfrm>
            <a:custGeom>
              <a:avLst/>
              <a:gdLst>
                <a:gd name="T0" fmla="*/ 0 w 4"/>
                <a:gd name="T1" fmla="*/ 2 h 3"/>
                <a:gd name="T2" fmla="*/ 0 w 4"/>
                <a:gd name="T3" fmla="*/ 2 h 3"/>
                <a:gd name="T4" fmla="*/ 1 w 4"/>
                <a:gd name="T5" fmla="*/ 3 h 3"/>
                <a:gd name="T6" fmla="*/ 1 w 4"/>
                <a:gd name="T7" fmla="*/ 3 h 3"/>
                <a:gd name="T8" fmla="*/ 2 w 4"/>
                <a:gd name="T9" fmla="*/ 3 h 3"/>
                <a:gd name="T10" fmla="*/ 4 w 4"/>
                <a:gd name="T11" fmla="*/ 0 h 3"/>
                <a:gd name="T12" fmla="*/ 0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0" y="2"/>
                  </a:lnTo>
                  <a:cubicBezTo>
                    <a:pt x="1" y="2"/>
                    <a:pt x="1" y="3"/>
                    <a:pt x="1" y="3"/>
                  </a:cubicBezTo>
                  <a:lnTo>
                    <a:pt x="1" y="3"/>
                  </a:lnTo>
                  <a:lnTo>
                    <a:pt x="2" y="3"/>
                  </a:lnTo>
                  <a:cubicBezTo>
                    <a:pt x="3" y="2"/>
                    <a:pt x="3" y="1"/>
                    <a:pt x="4" y="0"/>
                  </a:cubicBezTo>
                  <a:cubicBezTo>
                    <a:pt x="3" y="0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987" name="Freeform 1787">
            <a:extLst>
              <a:ext uri="{FF2B5EF4-FFF2-40B4-BE49-F238E27FC236}">
                <a16:creationId xmlns="" xmlns:a16="http://schemas.microsoft.com/office/drawing/2014/main" id="{18F4A3AC-A773-4393-8EEB-90B0749C7F87}"/>
              </a:ext>
            </a:extLst>
          </p:cNvPr>
          <p:cNvSpPr>
            <a:spLocks/>
          </p:cNvSpPr>
          <p:nvPr/>
        </p:nvSpPr>
        <p:spPr bwMode="auto">
          <a:xfrm>
            <a:off x="608013" y="333375"/>
            <a:ext cx="3175" cy="3175"/>
          </a:xfrm>
          <a:custGeom>
            <a:avLst/>
            <a:gdLst>
              <a:gd name="T0" fmla="*/ 2 w 4"/>
              <a:gd name="T1" fmla="*/ 5 h 6"/>
              <a:gd name="T2" fmla="*/ 2 w 4"/>
              <a:gd name="T3" fmla="*/ 5 h 6"/>
              <a:gd name="T4" fmla="*/ 4 w 4"/>
              <a:gd name="T5" fmla="*/ 2 h 6"/>
              <a:gd name="T6" fmla="*/ 3 w 4"/>
              <a:gd name="T7" fmla="*/ 0 h 6"/>
              <a:gd name="T8" fmla="*/ 0 w 4"/>
              <a:gd name="T9" fmla="*/ 2 h 6"/>
              <a:gd name="T10" fmla="*/ 2 w 4"/>
              <a:gd name="T11" fmla="*/ 6 h 6"/>
              <a:gd name="T12" fmla="*/ 2 w 4"/>
              <a:gd name="T13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6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3" y="3"/>
                  <a:pt x="4" y="2"/>
                </a:cubicBezTo>
                <a:cubicBezTo>
                  <a:pt x="4" y="1"/>
                  <a:pt x="3" y="0"/>
                  <a:pt x="3" y="0"/>
                </a:cubicBezTo>
                <a:cubicBezTo>
                  <a:pt x="2" y="1"/>
                  <a:pt x="1" y="1"/>
                  <a:pt x="0" y="2"/>
                </a:cubicBezTo>
                <a:cubicBezTo>
                  <a:pt x="1" y="3"/>
                  <a:pt x="1" y="4"/>
                  <a:pt x="2" y="6"/>
                </a:cubicBezTo>
                <a:lnTo>
                  <a:pt x="2" y="5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88" name="Freeform 1788">
            <a:extLst>
              <a:ext uri="{FF2B5EF4-FFF2-40B4-BE49-F238E27FC236}">
                <a16:creationId xmlns="" xmlns:a16="http://schemas.microsoft.com/office/drawing/2014/main" id="{373B175F-EFA1-4E12-B303-57CA90542D3D}"/>
              </a:ext>
            </a:extLst>
          </p:cNvPr>
          <p:cNvSpPr>
            <a:spLocks/>
          </p:cNvSpPr>
          <p:nvPr/>
        </p:nvSpPr>
        <p:spPr bwMode="auto">
          <a:xfrm>
            <a:off x="596900" y="314325"/>
            <a:ext cx="4763" cy="15875"/>
          </a:xfrm>
          <a:custGeom>
            <a:avLst/>
            <a:gdLst>
              <a:gd name="T0" fmla="*/ 3 w 5"/>
              <a:gd name="T1" fmla="*/ 0 h 22"/>
              <a:gd name="T2" fmla="*/ 3 w 5"/>
              <a:gd name="T3" fmla="*/ 0 h 22"/>
              <a:gd name="T4" fmla="*/ 0 w 5"/>
              <a:gd name="T5" fmla="*/ 22 h 22"/>
              <a:gd name="T6" fmla="*/ 1 w 5"/>
              <a:gd name="T7" fmla="*/ 21 h 22"/>
              <a:gd name="T8" fmla="*/ 1 w 5"/>
              <a:gd name="T9" fmla="*/ 21 h 22"/>
              <a:gd name="T10" fmla="*/ 1 w 5"/>
              <a:gd name="T11" fmla="*/ 22 h 22"/>
              <a:gd name="T12" fmla="*/ 5 w 5"/>
              <a:gd name="T13" fmla="*/ 1 h 22"/>
              <a:gd name="T14" fmla="*/ 3 w 5"/>
              <a:gd name="T1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22">
                <a:moveTo>
                  <a:pt x="3" y="0"/>
                </a:moveTo>
                <a:lnTo>
                  <a:pt x="3" y="0"/>
                </a:lnTo>
                <a:lnTo>
                  <a:pt x="0" y="22"/>
                </a:lnTo>
                <a:cubicBezTo>
                  <a:pt x="0" y="21"/>
                  <a:pt x="1" y="21"/>
                  <a:pt x="1" y="21"/>
                </a:cubicBezTo>
                <a:lnTo>
                  <a:pt x="1" y="21"/>
                </a:lnTo>
                <a:cubicBezTo>
                  <a:pt x="1" y="21"/>
                  <a:pt x="1" y="21"/>
                  <a:pt x="1" y="22"/>
                </a:cubicBezTo>
                <a:lnTo>
                  <a:pt x="5" y="1"/>
                </a:lnTo>
                <a:cubicBezTo>
                  <a:pt x="5" y="0"/>
                  <a:pt x="4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89" name="Freeform 1789">
            <a:extLst>
              <a:ext uri="{FF2B5EF4-FFF2-40B4-BE49-F238E27FC236}">
                <a16:creationId xmlns="" xmlns:a16="http://schemas.microsoft.com/office/drawing/2014/main" id="{964708D4-B976-4A4C-B5D9-B5B9D79BA84A}"/>
              </a:ext>
            </a:extLst>
          </p:cNvPr>
          <p:cNvSpPr>
            <a:spLocks/>
          </p:cNvSpPr>
          <p:nvPr/>
        </p:nvSpPr>
        <p:spPr bwMode="auto">
          <a:xfrm>
            <a:off x="603250" y="319088"/>
            <a:ext cx="3175" cy="4762"/>
          </a:xfrm>
          <a:custGeom>
            <a:avLst/>
            <a:gdLst>
              <a:gd name="T0" fmla="*/ 2 w 5"/>
              <a:gd name="T1" fmla="*/ 0 h 6"/>
              <a:gd name="T2" fmla="*/ 2 w 5"/>
              <a:gd name="T3" fmla="*/ 0 h 6"/>
              <a:gd name="T4" fmla="*/ 0 w 5"/>
              <a:gd name="T5" fmla="*/ 3 h 6"/>
              <a:gd name="T6" fmla="*/ 2 w 5"/>
              <a:gd name="T7" fmla="*/ 6 h 6"/>
              <a:gd name="T8" fmla="*/ 5 w 5"/>
              <a:gd name="T9" fmla="*/ 3 h 6"/>
              <a:gd name="T10" fmla="*/ 2 w 5"/>
              <a:gd name="T11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0"/>
                </a:moveTo>
                <a:lnTo>
                  <a:pt x="2" y="0"/>
                </a:lnTo>
                <a:cubicBezTo>
                  <a:pt x="1" y="1"/>
                  <a:pt x="0" y="2"/>
                  <a:pt x="0" y="3"/>
                </a:cubicBezTo>
                <a:cubicBezTo>
                  <a:pt x="1" y="4"/>
                  <a:pt x="2" y="5"/>
                  <a:pt x="2" y="6"/>
                </a:cubicBez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90" name="Freeform 1790">
            <a:extLst>
              <a:ext uri="{FF2B5EF4-FFF2-40B4-BE49-F238E27FC236}">
                <a16:creationId xmlns="" xmlns:a16="http://schemas.microsoft.com/office/drawing/2014/main" id="{1E2B5C85-9B7B-43AB-85F1-22A351CA22F4}"/>
              </a:ext>
            </a:extLst>
          </p:cNvPr>
          <p:cNvSpPr>
            <a:spLocks/>
          </p:cNvSpPr>
          <p:nvPr/>
        </p:nvSpPr>
        <p:spPr bwMode="auto">
          <a:xfrm>
            <a:off x="606425" y="317500"/>
            <a:ext cx="3175" cy="6350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91" name="Freeform 1791">
            <a:extLst>
              <a:ext uri="{FF2B5EF4-FFF2-40B4-BE49-F238E27FC236}">
                <a16:creationId xmlns="" xmlns:a16="http://schemas.microsoft.com/office/drawing/2014/main" id="{0F6D3F5B-D0FC-4419-B81A-75389976FBFC}"/>
              </a:ext>
            </a:extLst>
          </p:cNvPr>
          <p:cNvSpPr>
            <a:spLocks/>
          </p:cNvSpPr>
          <p:nvPr/>
        </p:nvSpPr>
        <p:spPr bwMode="auto">
          <a:xfrm>
            <a:off x="604838" y="320675"/>
            <a:ext cx="3175" cy="4763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92" name="Freeform 1792">
            <a:extLst>
              <a:ext uri="{FF2B5EF4-FFF2-40B4-BE49-F238E27FC236}">
                <a16:creationId xmlns="" xmlns:a16="http://schemas.microsoft.com/office/drawing/2014/main" id="{7B26044D-661D-4051-880F-257A0C8F2406}"/>
              </a:ext>
            </a:extLst>
          </p:cNvPr>
          <p:cNvSpPr>
            <a:spLocks/>
          </p:cNvSpPr>
          <p:nvPr/>
        </p:nvSpPr>
        <p:spPr bwMode="auto">
          <a:xfrm>
            <a:off x="603250" y="323850"/>
            <a:ext cx="3175" cy="4763"/>
          </a:xfrm>
          <a:custGeom>
            <a:avLst/>
            <a:gdLst>
              <a:gd name="T0" fmla="*/ 2 w 5"/>
              <a:gd name="T1" fmla="*/ 6 h 6"/>
              <a:gd name="T2" fmla="*/ 2 w 5"/>
              <a:gd name="T3" fmla="*/ 6 h 6"/>
              <a:gd name="T4" fmla="*/ 5 w 5"/>
              <a:gd name="T5" fmla="*/ 3 h 6"/>
              <a:gd name="T6" fmla="*/ 2 w 5"/>
              <a:gd name="T7" fmla="*/ 0 h 6"/>
              <a:gd name="T8" fmla="*/ 0 w 5"/>
              <a:gd name="T9" fmla="*/ 3 h 6"/>
              <a:gd name="T10" fmla="*/ 2 w 5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2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93" name="Freeform 1793">
            <a:extLst>
              <a:ext uri="{FF2B5EF4-FFF2-40B4-BE49-F238E27FC236}">
                <a16:creationId xmlns="" xmlns:a16="http://schemas.microsoft.com/office/drawing/2014/main" id="{6DA5EE5F-9BB2-4269-9D3C-92ACA06279F6}"/>
              </a:ext>
            </a:extLst>
          </p:cNvPr>
          <p:cNvSpPr>
            <a:spLocks/>
          </p:cNvSpPr>
          <p:nvPr/>
        </p:nvSpPr>
        <p:spPr bwMode="auto">
          <a:xfrm>
            <a:off x="600075" y="327025"/>
            <a:ext cx="3175" cy="3175"/>
          </a:xfrm>
          <a:custGeom>
            <a:avLst/>
            <a:gdLst>
              <a:gd name="T0" fmla="*/ 2 w 5"/>
              <a:gd name="T1" fmla="*/ 5 h 5"/>
              <a:gd name="T2" fmla="*/ 2 w 5"/>
              <a:gd name="T3" fmla="*/ 5 h 5"/>
              <a:gd name="T4" fmla="*/ 5 w 5"/>
              <a:gd name="T5" fmla="*/ 3 h 5"/>
              <a:gd name="T6" fmla="*/ 2 w 5"/>
              <a:gd name="T7" fmla="*/ 0 h 5"/>
              <a:gd name="T8" fmla="*/ 0 w 5"/>
              <a:gd name="T9" fmla="*/ 2 h 5"/>
              <a:gd name="T10" fmla="*/ 2 w 5"/>
              <a:gd name="T11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4" y="3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0"/>
                  <a:pt x="1" y="1"/>
                  <a:pt x="0" y="2"/>
                </a:cubicBezTo>
                <a:cubicBezTo>
                  <a:pt x="1" y="3"/>
                  <a:pt x="2" y="4"/>
                  <a:pt x="2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94" name="Freeform 1794">
            <a:extLst>
              <a:ext uri="{FF2B5EF4-FFF2-40B4-BE49-F238E27FC236}">
                <a16:creationId xmlns="" xmlns:a16="http://schemas.microsoft.com/office/drawing/2014/main" id="{A428C8E2-8F74-494A-8D54-D62A61E43B35}"/>
              </a:ext>
            </a:extLst>
          </p:cNvPr>
          <p:cNvSpPr>
            <a:spLocks/>
          </p:cNvSpPr>
          <p:nvPr/>
        </p:nvSpPr>
        <p:spPr bwMode="auto">
          <a:xfrm>
            <a:off x="609600" y="320675"/>
            <a:ext cx="3175" cy="6350"/>
          </a:xfrm>
          <a:custGeom>
            <a:avLst/>
            <a:gdLst>
              <a:gd name="T0" fmla="*/ 2 w 5"/>
              <a:gd name="T1" fmla="*/ 8 h 8"/>
              <a:gd name="T2" fmla="*/ 2 w 5"/>
              <a:gd name="T3" fmla="*/ 8 h 8"/>
              <a:gd name="T4" fmla="*/ 5 w 5"/>
              <a:gd name="T5" fmla="*/ 4 h 8"/>
              <a:gd name="T6" fmla="*/ 2 w 5"/>
              <a:gd name="T7" fmla="*/ 0 h 8"/>
              <a:gd name="T8" fmla="*/ 0 w 5"/>
              <a:gd name="T9" fmla="*/ 4 h 8"/>
              <a:gd name="T10" fmla="*/ 2 w 5"/>
              <a:gd name="T11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8">
                <a:moveTo>
                  <a:pt x="2" y="8"/>
                </a:moveTo>
                <a:lnTo>
                  <a:pt x="2" y="8"/>
                </a:lnTo>
                <a:cubicBezTo>
                  <a:pt x="3" y="7"/>
                  <a:pt x="4" y="6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2"/>
                  <a:pt x="1" y="3"/>
                  <a:pt x="0" y="4"/>
                </a:cubicBezTo>
                <a:cubicBezTo>
                  <a:pt x="1" y="5"/>
                  <a:pt x="2" y="6"/>
                  <a:pt x="2" y="8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95" name="Freeform 1795">
            <a:extLst>
              <a:ext uri="{FF2B5EF4-FFF2-40B4-BE49-F238E27FC236}">
                <a16:creationId xmlns="" xmlns:a16="http://schemas.microsoft.com/office/drawing/2014/main" id="{50B88851-333B-4698-8918-88B44813BFA9}"/>
              </a:ext>
            </a:extLst>
          </p:cNvPr>
          <p:cNvSpPr>
            <a:spLocks/>
          </p:cNvSpPr>
          <p:nvPr/>
        </p:nvSpPr>
        <p:spPr bwMode="auto">
          <a:xfrm>
            <a:off x="606425" y="323850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3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5"/>
                  <a:pt x="2" y="6"/>
                  <a:pt x="3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96" name="Freeform 1796">
            <a:extLst>
              <a:ext uri="{FF2B5EF4-FFF2-40B4-BE49-F238E27FC236}">
                <a16:creationId xmlns="" xmlns:a16="http://schemas.microsoft.com/office/drawing/2014/main" id="{46D48D86-049A-4AB2-B9EA-6EBE4958AD8D}"/>
              </a:ext>
            </a:extLst>
          </p:cNvPr>
          <p:cNvSpPr>
            <a:spLocks/>
          </p:cNvSpPr>
          <p:nvPr/>
        </p:nvSpPr>
        <p:spPr bwMode="auto">
          <a:xfrm>
            <a:off x="604838" y="327025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2 w 5"/>
              <a:gd name="T11" fmla="*/ 5 h 7"/>
              <a:gd name="T12" fmla="*/ 2 w 5"/>
              <a:gd name="T13" fmla="*/ 5 h 7"/>
              <a:gd name="T14" fmla="*/ 3 w 5"/>
              <a:gd name="T15" fmla="*/ 5 h 7"/>
              <a:gd name="T16" fmla="*/ 2 w 5"/>
              <a:gd name="T17" fmla="*/ 6 h 7"/>
              <a:gd name="T18" fmla="*/ 3 w 5"/>
              <a:gd name="T1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4" y="6"/>
                  <a:pt x="4" y="5"/>
                  <a:pt x="5" y="4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4"/>
                  <a:pt x="2" y="5"/>
                </a:cubicBezTo>
                <a:lnTo>
                  <a:pt x="2" y="5"/>
                </a:lnTo>
                <a:lnTo>
                  <a:pt x="3" y="5"/>
                </a:lnTo>
                <a:cubicBezTo>
                  <a:pt x="3" y="6"/>
                  <a:pt x="2" y="6"/>
                  <a:pt x="2" y="6"/>
                </a:cubicBezTo>
                <a:lnTo>
                  <a:pt x="3" y="7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97" name="Freeform 1797">
            <a:extLst>
              <a:ext uri="{FF2B5EF4-FFF2-40B4-BE49-F238E27FC236}">
                <a16:creationId xmlns="" xmlns:a16="http://schemas.microsoft.com/office/drawing/2014/main" id="{5A6558A5-7B6E-4F47-8EC8-335AA3406454}"/>
              </a:ext>
            </a:extLst>
          </p:cNvPr>
          <p:cNvSpPr>
            <a:spLocks/>
          </p:cNvSpPr>
          <p:nvPr/>
        </p:nvSpPr>
        <p:spPr bwMode="auto">
          <a:xfrm>
            <a:off x="603250" y="328613"/>
            <a:ext cx="1588" cy="3175"/>
          </a:xfrm>
          <a:custGeom>
            <a:avLst/>
            <a:gdLst>
              <a:gd name="T0" fmla="*/ 4 w 4"/>
              <a:gd name="T1" fmla="*/ 3 h 4"/>
              <a:gd name="T2" fmla="*/ 4 w 4"/>
              <a:gd name="T3" fmla="*/ 3 h 4"/>
              <a:gd name="T4" fmla="*/ 2 w 4"/>
              <a:gd name="T5" fmla="*/ 0 h 4"/>
              <a:gd name="T6" fmla="*/ 0 w 4"/>
              <a:gd name="T7" fmla="*/ 2 h 4"/>
              <a:gd name="T8" fmla="*/ 0 w 4"/>
              <a:gd name="T9" fmla="*/ 4 h 4"/>
              <a:gd name="T10" fmla="*/ 4 w 4"/>
              <a:gd name="T11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4">
                <a:moveTo>
                  <a:pt x="4" y="3"/>
                </a:moveTo>
                <a:lnTo>
                  <a:pt x="4" y="3"/>
                </a:lnTo>
                <a:cubicBezTo>
                  <a:pt x="4" y="2"/>
                  <a:pt x="3" y="1"/>
                  <a:pt x="2" y="0"/>
                </a:cubicBezTo>
                <a:cubicBezTo>
                  <a:pt x="1" y="1"/>
                  <a:pt x="1" y="2"/>
                  <a:pt x="0" y="2"/>
                </a:cubicBezTo>
                <a:lnTo>
                  <a:pt x="0" y="4"/>
                </a:lnTo>
                <a:cubicBezTo>
                  <a:pt x="2" y="3"/>
                  <a:pt x="3" y="3"/>
                  <a:pt x="4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98" name="Rectangle 1798">
            <a:extLst>
              <a:ext uri="{FF2B5EF4-FFF2-40B4-BE49-F238E27FC236}">
                <a16:creationId xmlns="" xmlns:a16="http://schemas.microsoft.com/office/drawing/2014/main" id="{CA0DBBD6-E3BF-4A55-A3A9-DB39A6749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425" y="331788"/>
            <a:ext cx="1588" cy="1587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99" name="Freeform 1799">
            <a:extLst>
              <a:ext uri="{FF2B5EF4-FFF2-40B4-BE49-F238E27FC236}">
                <a16:creationId xmlns="" xmlns:a16="http://schemas.microsoft.com/office/drawing/2014/main" id="{D14FD395-0AB3-45E5-B8CE-939095CBEB51}"/>
              </a:ext>
            </a:extLst>
          </p:cNvPr>
          <p:cNvSpPr>
            <a:spLocks/>
          </p:cNvSpPr>
          <p:nvPr/>
        </p:nvSpPr>
        <p:spPr bwMode="auto">
          <a:xfrm>
            <a:off x="600075" y="331788"/>
            <a:ext cx="3175" cy="1587"/>
          </a:xfrm>
          <a:custGeom>
            <a:avLst/>
            <a:gdLst>
              <a:gd name="T0" fmla="*/ 3 w 3"/>
              <a:gd name="T1" fmla="*/ 1 h 3"/>
              <a:gd name="T2" fmla="*/ 3 w 3"/>
              <a:gd name="T3" fmla="*/ 1 h 3"/>
              <a:gd name="T4" fmla="*/ 2 w 3"/>
              <a:gd name="T5" fmla="*/ 0 h 3"/>
              <a:gd name="T6" fmla="*/ 0 w 3"/>
              <a:gd name="T7" fmla="*/ 2 h 3"/>
              <a:gd name="T8" fmla="*/ 0 w 3"/>
              <a:gd name="T9" fmla="*/ 3 h 3"/>
              <a:gd name="T10" fmla="*/ 1 w 3"/>
              <a:gd name="T11" fmla="*/ 2 h 3"/>
              <a:gd name="T12" fmla="*/ 3 w 3"/>
              <a:gd name="T13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3" y="1"/>
                </a:moveTo>
                <a:lnTo>
                  <a:pt x="3" y="1"/>
                </a:lnTo>
                <a:lnTo>
                  <a:pt x="2" y="0"/>
                </a:lnTo>
                <a:cubicBezTo>
                  <a:pt x="1" y="1"/>
                  <a:pt x="0" y="1"/>
                  <a:pt x="0" y="2"/>
                </a:cubicBezTo>
                <a:lnTo>
                  <a:pt x="0" y="3"/>
                </a:lnTo>
                <a:lnTo>
                  <a:pt x="1" y="2"/>
                </a:lnTo>
                <a:cubicBezTo>
                  <a:pt x="1" y="2"/>
                  <a:pt x="2" y="1"/>
                  <a:pt x="3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00" name="Freeform 1800">
            <a:extLst>
              <a:ext uri="{FF2B5EF4-FFF2-40B4-BE49-F238E27FC236}">
                <a16:creationId xmlns="" xmlns:a16="http://schemas.microsoft.com/office/drawing/2014/main" id="{10C1D9B7-DE75-4C8A-986F-831797B14B0B}"/>
              </a:ext>
            </a:extLst>
          </p:cNvPr>
          <p:cNvSpPr>
            <a:spLocks/>
          </p:cNvSpPr>
          <p:nvPr/>
        </p:nvSpPr>
        <p:spPr bwMode="auto">
          <a:xfrm>
            <a:off x="603250" y="333375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01" name="Freeform 1801">
            <a:extLst>
              <a:ext uri="{FF2B5EF4-FFF2-40B4-BE49-F238E27FC236}">
                <a16:creationId xmlns="" xmlns:a16="http://schemas.microsoft.com/office/drawing/2014/main" id="{965257B0-0CFA-4379-B075-FA5CE2DEEF16}"/>
              </a:ext>
            </a:extLst>
          </p:cNvPr>
          <p:cNvSpPr>
            <a:spLocks/>
          </p:cNvSpPr>
          <p:nvPr/>
        </p:nvSpPr>
        <p:spPr bwMode="auto">
          <a:xfrm>
            <a:off x="603250" y="336550"/>
            <a:ext cx="1588" cy="1588"/>
          </a:xfrm>
          <a:custGeom>
            <a:avLst/>
            <a:gdLst>
              <a:gd name="T0" fmla="*/ 1 w 3"/>
              <a:gd name="T1" fmla="*/ 2 h 2"/>
              <a:gd name="T2" fmla="*/ 1 w 3"/>
              <a:gd name="T3" fmla="*/ 2 h 2"/>
              <a:gd name="T4" fmla="*/ 3 w 3"/>
              <a:gd name="T5" fmla="*/ 0 h 2"/>
              <a:gd name="T6" fmla="*/ 3 w 3"/>
              <a:gd name="T7" fmla="*/ 0 h 2"/>
              <a:gd name="T8" fmla="*/ 0 w 3"/>
              <a:gd name="T9" fmla="*/ 2 h 2"/>
              <a:gd name="T10" fmla="*/ 1 w 3"/>
              <a:gd name="T11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1" y="2"/>
                </a:moveTo>
                <a:lnTo>
                  <a:pt x="1" y="2"/>
                </a:lnTo>
                <a:lnTo>
                  <a:pt x="3" y="0"/>
                </a:ln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2"/>
                  <a:pt x="1" y="2"/>
                  <a:pt x="1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02" name="Freeform 1802">
            <a:extLst>
              <a:ext uri="{FF2B5EF4-FFF2-40B4-BE49-F238E27FC236}">
                <a16:creationId xmlns="" xmlns:a16="http://schemas.microsoft.com/office/drawing/2014/main" id="{C9DF6E38-67AB-48D5-B392-BEEC23147CDE}"/>
              </a:ext>
            </a:extLst>
          </p:cNvPr>
          <p:cNvSpPr>
            <a:spLocks/>
          </p:cNvSpPr>
          <p:nvPr/>
        </p:nvSpPr>
        <p:spPr bwMode="auto">
          <a:xfrm>
            <a:off x="609600" y="327025"/>
            <a:ext cx="1588" cy="4763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2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03" name="Freeform 1803">
            <a:extLst>
              <a:ext uri="{FF2B5EF4-FFF2-40B4-BE49-F238E27FC236}">
                <a16:creationId xmlns="" xmlns:a16="http://schemas.microsoft.com/office/drawing/2014/main" id="{9189E6BB-435C-4C95-9FA2-B22301775FA1}"/>
              </a:ext>
            </a:extLst>
          </p:cNvPr>
          <p:cNvSpPr>
            <a:spLocks/>
          </p:cNvSpPr>
          <p:nvPr/>
        </p:nvSpPr>
        <p:spPr bwMode="auto">
          <a:xfrm>
            <a:off x="606425" y="330200"/>
            <a:ext cx="3175" cy="3175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04" name="Freeform 1804">
            <a:extLst>
              <a:ext uri="{FF2B5EF4-FFF2-40B4-BE49-F238E27FC236}">
                <a16:creationId xmlns="" xmlns:a16="http://schemas.microsoft.com/office/drawing/2014/main" id="{FFD34415-A99C-4903-96A5-375A5BD854D1}"/>
              </a:ext>
            </a:extLst>
          </p:cNvPr>
          <p:cNvSpPr>
            <a:spLocks/>
          </p:cNvSpPr>
          <p:nvPr/>
        </p:nvSpPr>
        <p:spPr bwMode="auto">
          <a:xfrm>
            <a:off x="604838" y="331788"/>
            <a:ext cx="3175" cy="4762"/>
          </a:xfrm>
          <a:custGeom>
            <a:avLst/>
            <a:gdLst>
              <a:gd name="T0" fmla="*/ 1 w 4"/>
              <a:gd name="T1" fmla="*/ 6 h 6"/>
              <a:gd name="T2" fmla="*/ 1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0 w 4"/>
              <a:gd name="T11" fmla="*/ 4 h 6"/>
              <a:gd name="T12" fmla="*/ 2 w 4"/>
              <a:gd name="T13" fmla="*/ 4 h 6"/>
              <a:gd name="T14" fmla="*/ 2 w 4"/>
              <a:gd name="T15" fmla="*/ 4 h 6"/>
              <a:gd name="T16" fmla="*/ 1 w 4"/>
              <a:gd name="T17" fmla="*/ 6 h 6"/>
              <a:gd name="T18" fmla="*/ 1 w 4"/>
              <a:gd name="T1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6">
                <a:moveTo>
                  <a:pt x="1" y="6"/>
                </a:moveTo>
                <a:lnTo>
                  <a:pt x="1" y="6"/>
                </a:lnTo>
                <a:cubicBezTo>
                  <a:pt x="2" y="5"/>
                  <a:pt x="3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lnTo>
                  <a:pt x="0" y="4"/>
                </a:lnTo>
                <a:cubicBezTo>
                  <a:pt x="1" y="4"/>
                  <a:pt x="2" y="4"/>
                  <a:pt x="2" y="4"/>
                </a:cubicBezTo>
                <a:lnTo>
                  <a:pt x="2" y="4"/>
                </a:lnTo>
                <a:cubicBezTo>
                  <a:pt x="2" y="5"/>
                  <a:pt x="2" y="5"/>
                  <a:pt x="1" y="6"/>
                </a:cubicBezTo>
                <a:lnTo>
                  <a:pt x="1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05" name="Freeform 1805">
            <a:extLst>
              <a:ext uri="{FF2B5EF4-FFF2-40B4-BE49-F238E27FC236}">
                <a16:creationId xmlns="" xmlns:a16="http://schemas.microsoft.com/office/drawing/2014/main" id="{ADD5F485-4CA6-433D-B7A8-A52049362FA2}"/>
              </a:ext>
            </a:extLst>
          </p:cNvPr>
          <p:cNvSpPr>
            <a:spLocks/>
          </p:cNvSpPr>
          <p:nvPr/>
        </p:nvSpPr>
        <p:spPr bwMode="auto">
          <a:xfrm>
            <a:off x="603250" y="336550"/>
            <a:ext cx="3175" cy="3175"/>
          </a:xfrm>
          <a:custGeom>
            <a:avLst/>
            <a:gdLst>
              <a:gd name="T0" fmla="*/ 2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1 w 4"/>
              <a:gd name="T7" fmla="*/ 1 h 3"/>
              <a:gd name="T8" fmla="*/ 0 w 4"/>
              <a:gd name="T9" fmla="*/ 3 h 3"/>
              <a:gd name="T10" fmla="*/ 0 w 4"/>
              <a:gd name="T11" fmla="*/ 3 h 3"/>
              <a:gd name="T12" fmla="*/ 3 w 4"/>
              <a:gd name="T13" fmla="*/ 3 h 3"/>
              <a:gd name="T14" fmla="*/ 4 w 4"/>
              <a:gd name="T15" fmla="*/ 2 h 3"/>
              <a:gd name="T16" fmla="*/ 2 w 4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3">
                <a:moveTo>
                  <a:pt x="2" y="0"/>
                </a:moveTo>
                <a:lnTo>
                  <a:pt x="2" y="0"/>
                </a:lnTo>
                <a:lnTo>
                  <a:pt x="0" y="1"/>
                </a:lnTo>
                <a:lnTo>
                  <a:pt x="1" y="1"/>
                </a:lnTo>
                <a:cubicBezTo>
                  <a:pt x="1" y="2"/>
                  <a:pt x="0" y="2"/>
                  <a:pt x="0" y="3"/>
                </a:cubicBezTo>
                <a:lnTo>
                  <a:pt x="0" y="3"/>
                </a:lnTo>
                <a:cubicBezTo>
                  <a:pt x="1" y="3"/>
                  <a:pt x="2" y="3"/>
                  <a:pt x="3" y="3"/>
                </a:cubicBezTo>
                <a:lnTo>
                  <a:pt x="4" y="2"/>
                </a:lnTo>
                <a:cubicBezTo>
                  <a:pt x="3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06" name="Freeform 1806">
            <a:extLst>
              <a:ext uri="{FF2B5EF4-FFF2-40B4-BE49-F238E27FC236}">
                <a16:creationId xmlns="" xmlns:a16="http://schemas.microsoft.com/office/drawing/2014/main" id="{DCC74938-BDC2-4AAD-9FCF-2480702C48B1}"/>
              </a:ext>
            </a:extLst>
          </p:cNvPr>
          <p:cNvSpPr>
            <a:spLocks/>
          </p:cNvSpPr>
          <p:nvPr/>
        </p:nvSpPr>
        <p:spPr bwMode="auto">
          <a:xfrm>
            <a:off x="606425" y="334963"/>
            <a:ext cx="3175" cy="3175"/>
          </a:xfrm>
          <a:custGeom>
            <a:avLst/>
            <a:gdLst>
              <a:gd name="T0" fmla="*/ 3 w 4"/>
              <a:gd name="T1" fmla="*/ 0 h 5"/>
              <a:gd name="T2" fmla="*/ 3 w 4"/>
              <a:gd name="T3" fmla="*/ 0 h 5"/>
              <a:gd name="T4" fmla="*/ 0 w 4"/>
              <a:gd name="T5" fmla="*/ 2 h 5"/>
              <a:gd name="T6" fmla="*/ 1 w 4"/>
              <a:gd name="T7" fmla="*/ 5 h 5"/>
              <a:gd name="T8" fmla="*/ 4 w 4"/>
              <a:gd name="T9" fmla="*/ 3 h 5"/>
              <a:gd name="T10" fmla="*/ 3 w 4"/>
              <a:gd name="T1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5">
                <a:moveTo>
                  <a:pt x="3" y="0"/>
                </a:move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3"/>
                  <a:pt x="1" y="4"/>
                  <a:pt x="1" y="5"/>
                </a:cubicBezTo>
                <a:cubicBezTo>
                  <a:pt x="2" y="4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07" name="Freeform 1807">
            <a:extLst>
              <a:ext uri="{FF2B5EF4-FFF2-40B4-BE49-F238E27FC236}">
                <a16:creationId xmlns="" xmlns:a16="http://schemas.microsoft.com/office/drawing/2014/main" id="{2F3758C9-776A-4EB0-BE4A-EF97120F8042}"/>
              </a:ext>
            </a:extLst>
          </p:cNvPr>
          <p:cNvSpPr>
            <a:spLocks/>
          </p:cNvSpPr>
          <p:nvPr/>
        </p:nvSpPr>
        <p:spPr bwMode="auto">
          <a:xfrm>
            <a:off x="595313" y="327025"/>
            <a:ext cx="1587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2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lnTo>
                  <a:pt x="0" y="2"/>
                </a:lnTo>
                <a:lnTo>
                  <a:pt x="1" y="2"/>
                </a:lnTo>
                <a:lnTo>
                  <a:pt x="2" y="0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08" name="Freeform 1808">
            <a:extLst>
              <a:ext uri="{FF2B5EF4-FFF2-40B4-BE49-F238E27FC236}">
                <a16:creationId xmlns="" xmlns:a16="http://schemas.microsoft.com/office/drawing/2014/main" id="{575A48A7-31C0-4BE0-8D86-3D8E9E67B751}"/>
              </a:ext>
            </a:extLst>
          </p:cNvPr>
          <p:cNvSpPr>
            <a:spLocks/>
          </p:cNvSpPr>
          <p:nvPr/>
        </p:nvSpPr>
        <p:spPr bwMode="auto">
          <a:xfrm>
            <a:off x="595313" y="325438"/>
            <a:ext cx="1587" cy="1587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2 h 2"/>
              <a:gd name="T8" fmla="*/ 1 w 1"/>
              <a:gd name="T9" fmla="*/ 1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09" name="Freeform 1809">
            <a:extLst>
              <a:ext uri="{FF2B5EF4-FFF2-40B4-BE49-F238E27FC236}">
                <a16:creationId xmlns="" xmlns:a16="http://schemas.microsoft.com/office/drawing/2014/main" id="{F7939866-FDAD-4521-BB57-5A1A7530D4F7}"/>
              </a:ext>
            </a:extLst>
          </p:cNvPr>
          <p:cNvSpPr>
            <a:spLocks/>
          </p:cNvSpPr>
          <p:nvPr/>
        </p:nvSpPr>
        <p:spPr bwMode="auto">
          <a:xfrm>
            <a:off x="595313" y="323850"/>
            <a:ext cx="1587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1 h 2"/>
              <a:gd name="T6" fmla="*/ 1 w 1"/>
              <a:gd name="T7" fmla="*/ 2 h 2"/>
              <a:gd name="T8" fmla="*/ 1 w 1"/>
              <a:gd name="T9" fmla="*/ 0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1" y="2"/>
                </a:lnTo>
                <a:lnTo>
                  <a:pt x="1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10" name="Freeform 1810">
            <a:extLst>
              <a:ext uri="{FF2B5EF4-FFF2-40B4-BE49-F238E27FC236}">
                <a16:creationId xmlns="" xmlns:a16="http://schemas.microsoft.com/office/drawing/2014/main" id="{DCE655B3-EE9A-4C53-830A-92AF54AF1B2F}"/>
              </a:ext>
            </a:extLst>
          </p:cNvPr>
          <p:cNvSpPr>
            <a:spLocks/>
          </p:cNvSpPr>
          <p:nvPr/>
        </p:nvSpPr>
        <p:spPr bwMode="auto">
          <a:xfrm>
            <a:off x="595313" y="322263"/>
            <a:ext cx="1587" cy="1587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2 h 2"/>
              <a:gd name="T6" fmla="*/ 2 w 2"/>
              <a:gd name="T7" fmla="*/ 2 h 2"/>
              <a:gd name="T8" fmla="*/ 2 w 2"/>
              <a:gd name="T9" fmla="*/ 1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11" name="Freeform 1811">
            <a:extLst>
              <a:ext uri="{FF2B5EF4-FFF2-40B4-BE49-F238E27FC236}">
                <a16:creationId xmlns="" xmlns:a16="http://schemas.microsoft.com/office/drawing/2014/main" id="{302EF8AE-BB83-4BE7-A9EF-7D8D549833F4}"/>
              </a:ext>
            </a:extLst>
          </p:cNvPr>
          <p:cNvSpPr>
            <a:spLocks/>
          </p:cNvSpPr>
          <p:nvPr/>
        </p:nvSpPr>
        <p:spPr bwMode="auto">
          <a:xfrm>
            <a:off x="595313" y="320675"/>
            <a:ext cx="1587" cy="0"/>
          </a:xfrm>
          <a:custGeom>
            <a:avLst/>
            <a:gdLst>
              <a:gd name="T0" fmla="*/ 0 w 2"/>
              <a:gd name="T1" fmla="*/ 0 h 1"/>
              <a:gd name="T2" fmla="*/ 0 w 2"/>
              <a:gd name="T3" fmla="*/ 0 h 1"/>
              <a:gd name="T4" fmla="*/ 0 w 2"/>
              <a:gd name="T5" fmla="*/ 1 h 1"/>
              <a:gd name="T6" fmla="*/ 2 w 2"/>
              <a:gd name="T7" fmla="*/ 1 h 1"/>
              <a:gd name="T8" fmla="*/ 2 w 2"/>
              <a:gd name="T9" fmla="*/ 0 h 1"/>
              <a:gd name="T10" fmla="*/ 0 w 2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1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12" name="Freeform 1812">
            <a:extLst>
              <a:ext uri="{FF2B5EF4-FFF2-40B4-BE49-F238E27FC236}">
                <a16:creationId xmlns="" xmlns:a16="http://schemas.microsoft.com/office/drawing/2014/main" id="{18A20B47-9701-4DF7-A70A-AE9FE6162562}"/>
              </a:ext>
            </a:extLst>
          </p:cNvPr>
          <p:cNvSpPr>
            <a:spLocks/>
          </p:cNvSpPr>
          <p:nvPr/>
        </p:nvSpPr>
        <p:spPr bwMode="auto">
          <a:xfrm>
            <a:off x="595313" y="317500"/>
            <a:ext cx="1587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1 h 2"/>
              <a:gd name="T6" fmla="*/ 2 w 2"/>
              <a:gd name="T7" fmla="*/ 2 h 2"/>
              <a:gd name="T8" fmla="*/ 2 w 2"/>
              <a:gd name="T9" fmla="*/ 0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13" name="Freeform 1813">
            <a:extLst>
              <a:ext uri="{FF2B5EF4-FFF2-40B4-BE49-F238E27FC236}">
                <a16:creationId xmlns="" xmlns:a16="http://schemas.microsoft.com/office/drawing/2014/main" id="{78791A04-73F5-4482-B1F0-A27FAA09973F}"/>
              </a:ext>
            </a:extLst>
          </p:cNvPr>
          <p:cNvSpPr>
            <a:spLocks/>
          </p:cNvSpPr>
          <p:nvPr/>
        </p:nvSpPr>
        <p:spPr bwMode="auto">
          <a:xfrm>
            <a:off x="595313" y="315913"/>
            <a:ext cx="3175" cy="1587"/>
          </a:xfrm>
          <a:custGeom>
            <a:avLst/>
            <a:gdLst>
              <a:gd name="T0" fmla="*/ 0 w 3"/>
              <a:gd name="T1" fmla="*/ 0 h 2"/>
              <a:gd name="T2" fmla="*/ 0 w 3"/>
              <a:gd name="T3" fmla="*/ 0 h 2"/>
              <a:gd name="T4" fmla="*/ 0 w 3"/>
              <a:gd name="T5" fmla="*/ 1 h 2"/>
              <a:gd name="T6" fmla="*/ 3 w 3"/>
              <a:gd name="T7" fmla="*/ 2 h 2"/>
              <a:gd name="T8" fmla="*/ 3 w 3"/>
              <a:gd name="T9" fmla="*/ 1 h 2"/>
              <a:gd name="T10" fmla="*/ 0 w 3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3" y="2"/>
                </a:lnTo>
                <a:lnTo>
                  <a:pt x="3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14" name="Freeform 1814">
            <a:extLst>
              <a:ext uri="{FF2B5EF4-FFF2-40B4-BE49-F238E27FC236}">
                <a16:creationId xmlns="" xmlns:a16="http://schemas.microsoft.com/office/drawing/2014/main" id="{94541A88-E8BA-44FB-A5EC-607B09614810}"/>
              </a:ext>
            </a:extLst>
          </p:cNvPr>
          <p:cNvSpPr>
            <a:spLocks/>
          </p:cNvSpPr>
          <p:nvPr/>
        </p:nvSpPr>
        <p:spPr bwMode="auto">
          <a:xfrm>
            <a:off x="604838" y="319088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15" name="Freeform 1815">
            <a:extLst>
              <a:ext uri="{FF2B5EF4-FFF2-40B4-BE49-F238E27FC236}">
                <a16:creationId xmlns="" xmlns:a16="http://schemas.microsoft.com/office/drawing/2014/main" id="{36FECE9E-E3FF-4A8B-B481-94C43270E492}"/>
              </a:ext>
            </a:extLst>
          </p:cNvPr>
          <p:cNvSpPr>
            <a:spLocks/>
          </p:cNvSpPr>
          <p:nvPr/>
        </p:nvSpPr>
        <p:spPr bwMode="auto">
          <a:xfrm>
            <a:off x="606425" y="322263"/>
            <a:ext cx="1588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16" name="Freeform 1816">
            <a:extLst>
              <a:ext uri="{FF2B5EF4-FFF2-40B4-BE49-F238E27FC236}">
                <a16:creationId xmlns="" xmlns:a16="http://schemas.microsoft.com/office/drawing/2014/main" id="{88BD1B0F-0376-4559-94EB-AF12FFE15A91}"/>
              </a:ext>
            </a:extLst>
          </p:cNvPr>
          <p:cNvSpPr>
            <a:spLocks/>
          </p:cNvSpPr>
          <p:nvPr/>
        </p:nvSpPr>
        <p:spPr bwMode="auto">
          <a:xfrm>
            <a:off x="609600" y="325438"/>
            <a:ext cx="0" cy="3175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1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1"/>
                  <a:pt x="0" y="3"/>
                </a:cubicBez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17" name="Freeform 1817">
            <a:extLst>
              <a:ext uri="{FF2B5EF4-FFF2-40B4-BE49-F238E27FC236}">
                <a16:creationId xmlns="" xmlns:a16="http://schemas.microsoft.com/office/drawing/2014/main" id="{E39FABDB-8EC0-4310-A8D1-F2EBB03308F7}"/>
              </a:ext>
            </a:extLst>
          </p:cNvPr>
          <p:cNvSpPr>
            <a:spLocks/>
          </p:cNvSpPr>
          <p:nvPr/>
        </p:nvSpPr>
        <p:spPr bwMode="auto">
          <a:xfrm>
            <a:off x="611188" y="328613"/>
            <a:ext cx="0" cy="1587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0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18" name="Freeform 1818">
            <a:extLst>
              <a:ext uri="{FF2B5EF4-FFF2-40B4-BE49-F238E27FC236}">
                <a16:creationId xmlns="" xmlns:a16="http://schemas.microsoft.com/office/drawing/2014/main" id="{5B6325AB-854C-4C92-B968-DC693EE86628}"/>
              </a:ext>
            </a:extLst>
          </p:cNvPr>
          <p:cNvSpPr>
            <a:spLocks/>
          </p:cNvSpPr>
          <p:nvPr/>
        </p:nvSpPr>
        <p:spPr bwMode="auto">
          <a:xfrm>
            <a:off x="606425" y="328613"/>
            <a:ext cx="1588" cy="1587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19" name="Freeform 1819">
            <a:extLst>
              <a:ext uri="{FF2B5EF4-FFF2-40B4-BE49-F238E27FC236}">
                <a16:creationId xmlns="" xmlns:a16="http://schemas.microsoft.com/office/drawing/2014/main" id="{556E05DC-540A-40D8-89F9-B33FA30769FE}"/>
              </a:ext>
            </a:extLst>
          </p:cNvPr>
          <p:cNvSpPr>
            <a:spLocks/>
          </p:cNvSpPr>
          <p:nvPr/>
        </p:nvSpPr>
        <p:spPr bwMode="auto">
          <a:xfrm>
            <a:off x="603250" y="327025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20" name="Freeform 1820">
            <a:extLst>
              <a:ext uri="{FF2B5EF4-FFF2-40B4-BE49-F238E27FC236}">
                <a16:creationId xmlns="" xmlns:a16="http://schemas.microsoft.com/office/drawing/2014/main" id="{8374D48C-8F5A-400F-9B9A-2DCA257D9A09}"/>
              </a:ext>
            </a:extLst>
          </p:cNvPr>
          <p:cNvSpPr>
            <a:spLocks/>
          </p:cNvSpPr>
          <p:nvPr/>
        </p:nvSpPr>
        <p:spPr bwMode="auto">
          <a:xfrm>
            <a:off x="604838" y="325438"/>
            <a:ext cx="0" cy="1587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21" name="Freeform 1821">
            <a:extLst>
              <a:ext uri="{FF2B5EF4-FFF2-40B4-BE49-F238E27FC236}">
                <a16:creationId xmlns="" xmlns:a16="http://schemas.microsoft.com/office/drawing/2014/main" id="{32281FC7-1CB4-4445-967C-D0CB00A6D894}"/>
              </a:ext>
            </a:extLst>
          </p:cNvPr>
          <p:cNvSpPr>
            <a:spLocks/>
          </p:cNvSpPr>
          <p:nvPr/>
        </p:nvSpPr>
        <p:spPr bwMode="auto">
          <a:xfrm>
            <a:off x="603250" y="322263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22" name="Freeform 1822">
            <a:extLst>
              <a:ext uri="{FF2B5EF4-FFF2-40B4-BE49-F238E27FC236}">
                <a16:creationId xmlns="" xmlns:a16="http://schemas.microsoft.com/office/drawing/2014/main" id="{B8DCD836-1AF3-48AB-A845-C4EA19145393}"/>
              </a:ext>
            </a:extLst>
          </p:cNvPr>
          <p:cNvSpPr>
            <a:spLocks/>
          </p:cNvSpPr>
          <p:nvPr/>
        </p:nvSpPr>
        <p:spPr bwMode="auto">
          <a:xfrm>
            <a:off x="606425" y="317500"/>
            <a:ext cx="1588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23" name="Freeform 1823">
            <a:extLst>
              <a:ext uri="{FF2B5EF4-FFF2-40B4-BE49-F238E27FC236}">
                <a16:creationId xmlns="" xmlns:a16="http://schemas.microsoft.com/office/drawing/2014/main" id="{22480756-6497-4664-B6FE-BAA49C58B969}"/>
              </a:ext>
            </a:extLst>
          </p:cNvPr>
          <p:cNvSpPr>
            <a:spLocks/>
          </p:cNvSpPr>
          <p:nvPr/>
        </p:nvSpPr>
        <p:spPr bwMode="auto">
          <a:xfrm>
            <a:off x="609600" y="319088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24" name="Freeform 1824">
            <a:extLst>
              <a:ext uri="{FF2B5EF4-FFF2-40B4-BE49-F238E27FC236}">
                <a16:creationId xmlns="" xmlns:a16="http://schemas.microsoft.com/office/drawing/2014/main" id="{A3EA2DFC-3384-4ED8-B417-EF63ECF639CC}"/>
              </a:ext>
            </a:extLst>
          </p:cNvPr>
          <p:cNvSpPr>
            <a:spLocks/>
          </p:cNvSpPr>
          <p:nvPr/>
        </p:nvSpPr>
        <p:spPr bwMode="auto">
          <a:xfrm>
            <a:off x="611188" y="323850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25" name="Freeform 1825">
            <a:extLst>
              <a:ext uri="{FF2B5EF4-FFF2-40B4-BE49-F238E27FC236}">
                <a16:creationId xmlns="" xmlns:a16="http://schemas.microsoft.com/office/drawing/2014/main" id="{1B2E1E18-5658-4CCC-AEA7-044D3B080A9A}"/>
              </a:ext>
            </a:extLst>
          </p:cNvPr>
          <p:cNvSpPr>
            <a:spLocks/>
          </p:cNvSpPr>
          <p:nvPr/>
        </p:nvSpPr>
        <p:spPr bwMode="auto">
          <a:xfrm>
            <a:off x="608013" y="330200"/>
            <a:ext cx="1587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26" name="Freeform 1826">
            <a:extLst>
              <a:ext uri="{FF2B5EF4-FFF2-40B4-BE49-F238E27FC236}">
                <a16:creationId xmlns="" xmlns:a16="http://schemas.microsoft.com/office/drawing/2014/main" id="{8F463343-6239-4C6A-81C3-7C3A15FDFD34}"/>
              </a:ext>
            </a:extLst>
          </p:cNvPr>
          <p:cNvSpPr>
            <a:spLocks/>
          </p:cNvSpPr>
          <p:nvPr/>
        </p:nvSpPr>
        <p:spPr bwMode="auto">
          <a:xfrm>
            <a:off x="608013" y="334963"/>
            <a:ext cx="1587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27" name="Freeform 1827">
            <a:extLst>
              <a:ext uri="{FF2B5EF4-FFF2-40B4-BE49-F238E27FC236}">
                <a16:creationId xmlns="" xmlns:a16="http://schemas.microsoft.com/office/drawing/2014/main" id="{9FCCA944-9418-411C-B02A-A0BB4332A314}"/>
              </a:ext>
            </a:extLst>
          </p:cNvPr>
          <p:cNvSpPr>
            <a:spLocks/>
          </p:cNvSpPr>
          <p:nvPr/>
        </p:nvSpPr>
        <p:spPr bwMode="auto">
          <a:xfrm>
            <a:off x="600075" y="33020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1 h 2"/>
              <a:gd name="T8" fmla="*/ 0 w 1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2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28" name="Freeform 1828">
            <a:extLst>
              <a:ext uri="{FF2B5EF4-FFF2-40B4-BE49-F238E27FC236}">
                <a16:creationId xmlns="" xmlns:a16="http://schemas.microsoft.com/office/drawing/2014/main" id="{D0299D6B-9DD1-400D-9EC1-6F93C3D71EA6}"/>
              </a:ext>
            </a:extLst>
          </p:cNvPr>
          <p:cNvSpPr>
            <a:spLocks/>
          </p:cNvSpPr>
          <p:nvPr/>
        </p:nvSpPr>
        <p:spPr bwMode="auto">
          <a:xfrm>
            <a:off x="606425" y="333375"/>
            <a:ext cx="1588" cy="1588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29" name="Freeform 1829">
            <a:extLst>
              <a:ext uri="{FF2B5EF4-FFF2-40B4-BE49-F238E27FC236}">
                <a16:creationId xmlns="" xmlns:a16="http://schemas.microsoft.com/office/drawing/2014/main" id="{CBC492DE-BD00-4840-940C-18C1FA803353}"/>
              </a:ext>
            </a:extLst>
          </p:cNvPr>
          <p:cNvSpPr>
            <a:spLocks/>
          </p:cNvSpPr>
          <p:nvPr/>
        </p:nvSpPr>
        <p:spPr bwMode="auto">
          <a:xfrm>
            <a:off x="603250" y="339725"/>
            <a:ext cx="3175" cy="0"/>
          </a:xfrm>
          <a:custGeom>
            <a:avLst/>
            <a:gdLst>
              <a:gd name="T0" fmla="*/ 5 w 5"/>
              <a:gd name="T1" fmla="*/ 1 h 1"/>
              <a:gd name="T2" fmla="*/ 5 w 5"/>
              <a:gd name="T3" fmla="*/ 1 h 1"/>
              <a:gd name="T4" fmla="*/ 1 w 5"/>
              <a:gd name="T5" fmla="*/ 0 h 1"/>
              <a:gd name="T6" fmla="*/ 0 w 5"/>
              <a:gd name="T7" fmla="*/ 1 h 1"/>
              <a:gd name="T8" fmla="*/ 5 w 5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">
                <a:moveTo>
                  <a:pt x="5" y="1"/>
                </a:moveTo>
                <a:lnTo>
                  <a:pt x="5" y="1"/>
                </a:lnTo>
                <a:cubicBezTo>
                  <a:pt x="4" y="1"/>
                  <a:pt x="2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2" y="1"/>
                  <a:pt x="3" y="1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30" name="Freeform 1830">
            <a:extLst>
              <a:ext uri="{FF2B5EF4-FFF2-40B4-BE49-F238E27FC236}">
                <a16:creationId xmlns="" xmlns:a16="http://schemas.microsoft.com/office/drawing/2014/main" id="{2A55302D-AEB7-4E2C-BE17-D6B04E7EEDCD}"/>
              </a:ext>
            </a:extLst>
          </p:cNvPr>
          <p:cNvSpPr>
            <a:spLocks/>
          </p:cNvSpPr>
          <p:nvPr/>
        </p:nvSpPr>
        <p:spPr bwMode="auto">
          <a:xfrm>
            <a:off x="600075" y="331788"/>
            <a:ext cx="6350" cy="3175"/>
          </a:xfrm>
          <a:custGeom>
            <a:avLst/>
            <a:gdLst>
              <a:gd name="T0" fmla="*/ 0 w 9"/>
              <a:gd name="T1" fmla="*/ 4 h 5"/>
              <a:gd name="T2" fmla="*/ 0 w 9"/>
              <a:gd name="T3" fmla="*/ 4 h 5"/>
              <a:gd name="T4" fmla="*/ 3 w 9"/>
              <a:gd name="T5" fmla="*/ 4 h 5"/>
              <a:gd name="T6" fmla="*/ 3 w 9"/>
              <a:gd name="T7" fmla="*/ 4 h 5"/>
              <a:gd name="T8" fmla="*/ 3 w 9"/>
              <a:gd name="T9" fmla="*/ 5 h 5"/>
              <a:gd name="T10" fmla="*/ 5 w 9"/>
              <a:gd name="T11" fmla="*/ 5 h 5"/>
              <a:gd name="T12" fmla="*/ 9 w 9"/>
              <a:gd name="T13" fmla="*/ 0 h 5"/>
              <a:gd name="T14" fmla="*/ 0 w 9"/>
              <a:gd name="T15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5">
                <a:moveTo>
                  <a:pt x="0" y="4"/>
                </a:moveTo>
                <a:lnTo>
                  <a:pt x="0" y="4"/>
                </a:lnTo>
                <a:cubicBezTo>
                  <a:pt x="2" y="4"/>
                  <a:pt x="3" y="4"/>
                  <a:pt x="3" y="4"/>
                </a:cubicBezTo>
                <a:lnTo>
                  <a:pt x="3" y="4"/>
                </a:lnTo>
                <a:cubicBezTo>
                  <a:pt x="3" y="4"/>
                  <a:pt x="3" y="5"/>
                  <a:pt x="3" y="5"/>
                </a:cubicBezTo>
                <a:cubicBezTo>
                  <a:pt x="3" y="5"/>
                  <a:pt x="4" y="5"/>
                  <a:pt x="5" y="5"/>
                </a:cubicBezTo>
                <a:cubicBezTo>
                  <a:pt x="6" y="4"/>
                  <a:pt x="8" y="2"/>
                  <a:pt x="9" y="0"/>
                </a:cubicBezTo>
                <a:cubicBezTo>
                  <a:pt x="6" y="1"/>
                  <a:pt x="3" y="2"/>
                  <a:pt x="0" y="4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31" name="Freeform 1831">
            <a:extLst>
              <a:ext uri="{FF2B5EF4-FFF2-40B4-BE49-F238E27FC236}">
                <a16:creationId xmlns="" xmlns:a16="http://schemas.microsoft.com/office/drawing/2014/main" id="{A7DFDA25-EDE8-4209-A8E1-E0315B8A7C18}"/>
              </a:ext>
            </a:extLst>
          </p:cNvPr>
          <p:cNvSpPr>
            <a:spLocks/>
          </p:cNvSpPr>
          <p:nvPr/>
        </p:nvSpPr>
        <p:spPr bwMode="auto">
          <a:xfrm>
            <a:off x="595313" y="330200"/>
            <a:ext cx="0" cy="3175"/>
          </a:xfrm>
          <a:custGeom>
            <a:avLst/>
            <a:gdLst>
              <a:gd name="T0" fmla="*/ 1 w 1"/>
              <a:gd name="T1" fmla="*/ 0 h 3"/>
              <a:gd name="T2" fmla="*/ 1 w 1"/>
              <a:gd name="T3" fmla="*/ 0 h 3"/>
              <a:gd name="T4" fmla="*/ 0 w 1"/>
              <a:gd name="T5" fmla="*/ 2 h 3"/>
              <a:gd name="T6" fmla="*/ 0 w 1"/>
              <a:gd name="T7" fmla="*/ 3 h 3"/>
              <a:gd name="T8" fmla="*/ 1 w 1"/>
              <a:gd name="T9" fmla="*/ 2 h 3"/>
              <a:gd name="T10" fmla="*/ 1 w 1"/>
              <a:gd name="T1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1" y="3"/>
                  <a:pt x="1" y="2"/>
                  <a:pt x="1" y="2"/>
                </a:cubicBezTo>
                <a:cubicBezTo>
                  <a:pt x="1" y="1"/>
                  <a:pt x="1" y="1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32" name="Freeform 1832">
            <a:extLst>
              <a:ext uri="{FF2B5EF4-FFF2-40B4-BE49-F238E27FC236}">
                <a16:creationId xmlns="" xmlns:a16="http://schemas.microsoft.com/office/drawing/2014/main" id="{575EA2F6-9ADF-4B31-BE00-A3ADA64A7CAE}"/>
              </a:ext>
            </a:extLst>
          </p:cNvPr>
          <p:cNvSpPr>
            <a:spLocks/>
          </p:cNvSpPr>
          <p:nvPr/>
        </p:nvSpPr>
        <p:spPr bwMode="auto">
          <a:xfrm>
            <a:off x="596900" y="333375"/>
            <a:ext cx="1588" cy="1588"/>
          </a:xfrm>
          <a:custGeom>
            <a:avLst/>
            <a:gdLst>
              <a:gd name="T0" fmla="*/ 2 w 2"/>
              <a:gd name="T1" fmla="*/ 0 h 4"/>
              <a:gd name="T2" fmla="*/ 2 w 2"/>
              <a:gd name="T3" fmla="*/ 0 h 4"/>
              <a:gd name="T4" fmla="*/ 1 w 2"/>
              <a:gd name="T5" fmla="*/ 1 h 4"/>
              <a:gd name="T6" fmla="*/ 0 w 2"/>
              <a:gd name="T7" fmla="*/ 4 h 4"/>
              <a:gd name="T8" fmla="*/ 1 w 2"/>
              <a:gd name="T9" fmla="*/ 3 h 4"/>
              <a:gd name="T10" fmla="*/ 2 w 2"/>
              <a:gd name="T1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4">
                <a:moveTo>
                  <a:pt x="2" y="0"/>
                </a:moveTo>
                <a:lnTo>
                  <a:pt x="2" y="0"/>
                </a:lnTo>
                <a:cubicBezTo>
                  <a:pt x="2" y="0"/>
                  <a:pt x="1" y="1"/>
                  <a:pt x="1" y="1"/>
                </a:cubicBezTo>
                <a:cubicBezTo>
                  <a:pt x="1" y="2"/>
                  <a:pt x="0" y="3"/>
                  <a:pt x="0" y="4"/>
                </a:cubicBezTo>
                <a:cubicBezTo>
                  <a:pt x="0" y="4"/>
                  <a:pt x="1" y="3"/>
                  <a:pt x="1" y="3"/>
                </a:cubicBezTo>
                <a:cubicBezTo>
                  <a:pt x="2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33" name="Freeform 1833">
            <a:extLst>
              <a:ext uri="{FF2B5EF4-FFF2-40B4-BE49-F238E27FC236}">
                <a16:creationId xmlns="" xmlns:a16="http://schemas.microsoft.com/office/drawing/2014/main" id="{CB793126-B3E6-4C80-B416-5D503321435C}"/>
              </a:ext>
            </a:extLst>
          </p:cNvPr>
          <p:cNvSpPr>
            <a:spLocks/>
          </p:cNvSpPr>
          <p:nvPr/>
        </p:nvSpPr>
        <p:spPr bwMode="auto">
          <a:xfrm>
            <a:off x="600075" y="334963"/>
            <a:ext cx="4763" cy="3175"/>
          </a:xfrm>
          <a:custGeom>
            <a:avLst/>
            <a:gdLst>
              <a:gd name="T0" fmla="*/ 2 w 8"/>
              <a:gd name="T1" fmla="*/ 1 h 4"/>
              <a:gd name="T2" fmla="*/ 2 w 8"/>
              <a:gd name="T3" fmla="*/ 1 h 4"/>
              <a:gd name="T4" fmla="*/ 0 w 8"/>
              <a:gd name="T5" fmla="*/ 4 h 4"/>
              <a:gd name="T6" fmla="*/ 4 w 8"/>
              <a:gd name="T7" fmla="*/ 4 h 4"/>
              <a:gd name="T8" fmla="*/ 8 w 8"/>
              <a:gd name="T9" fmla="*/ 1 h 4"/>
              <a:gd name="T10" fmla="*/ 2 w 8"/>
              <a:gd name="T11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4">
                <a:moveTo>
                  <a:pt x="2" y="1"/>
                </a:moveTo>
                <a:lnTo>
                  <a:pt x="2" y="1"/>
                </a:lnTo>
                <a:cubicBezTo>
                  <a:pt x="1" y="2"/>
                  <a:pt x="0" y="3"/>
                  <a:pt x="0" y="4"/>
                </a:cubicBezTo>
                <a:cubicBezTo>
                  <a:pt x="1" y="4"/>
                  <a:pt x="2" y="4"/>
                  <a:pt x="4" y="4"/>
                </a:cubicBezTo>
                <a:cubicBezTo>
                  <a:pt x="5" y="3"/>
                  <a:pt x="7" y="2"/>
                  <a:pt x="8" y="1"/>
                </a:cubicBezTo>
                <a:cubicBezTo>
                  <a:pt x="6" y="0"/>
                  <a:pt x="4" y="1"/>
                  <a:pt x="2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34" name="Freeform 1834">
            <a:extLst>
              <a:ext uri="{FF2B5EF4-FFF2-40B4-BE49-F238E27FC236}">
                <a16:creationId xmlns="" xmlns:a16="http://schemas.microsoft.com/office/drawing/2014/main" id="{890D592C-BB09-4FB5-9AD6-8CC8AA68137B}"/>
              </a:ext>
            </a:extLst>
          </p:cNvPr>
          <p:cNvSpPr>
            <a:spLocks/>
          </p:cNvSpPr>
          <p:nvPr/>
        </p:nvSpPr>
        <p:spPr bwMode="auto">
          <a:xfrm>
            <a:off x="595313" y="330200"/>
            <a:ext cx="3175" cy="7938"/>
          </a:xfrm>
          <a:custGeom>
            <a:avLst/>
            <a:gdLst>
              <a:gd name="T0" fmla="*/ 0 w 5"/>
              <a:gd name="T1" fmla="*/ 5 h 11"/>
              <a:gd name="T2" fmla="*/ 0 w 5"/>
              <a:gd name="T3" fmla="*/ 5 h 11"/>
              <a:gd name="T4" fmla="*/ 0 w 5"/>
              <a:gd name="T5" fmla="*/ 6 h 11"/>
              <a:gd name="T6" fmla="*/ 0 w 5"/>
              <a:gd name="T7" fmla="*/ 11 h 11"/>
              <a:gd name="T8" fmla="*/ 3 w 5"/>
              <a:gd name="T9" fmla="*/ 8 h 11"/>
              <a:gd name="T10" fmla="*/ 4 w 5"/>
              <a:gd name="T11" fmla="*/ 0 h 11"/>
              <a:gd name="T12" fmla="*/ 0 w 5"/>
              <a:gd name="T13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11">
                <a:moveTo>
                  <a:pt x="0" y="5"/>
                </a:moveTo>
                <a:lnTo>
                  <a:pt x="0" y="5"/>
                </a:lnTo>
                <a:lnTo>
                  <a:pt x="0" y="6"/>
                </a:lnTo>
                <a:cubicBezTo>
                  <a:pt x="0" y="7"/>
                  <a:pt x="0" y="9"/>
                  <a:pt x="0" y="11"/>
                </a:cubicBezTo>
                <a:cubicBezTo>
                  <a:pt x="0" y="10"/>
                  <a:pt x="1" y="9"/>
                  <a:pt x="3" y="8"/>
                </a:cubicBezTo>
                <a:cubicBezTo>
                  <a:pt x="4" y="5"/>
                  <a:pt x="5" y="3"/>
                  <a:pt x="4" y="0"/>
                </a:cubicBezTo>
                <a:cubicBezTo>
                  <a:pt x="3" y="1"/>
                  <a:pt x="1" y="3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35" name="Freeform 1835">
            <a:extLst>
              <a:ext uri="{FF2B5EF4-FFF2-40B4-BE49-F238E27FC236}">
                <a16:creationId xmlns="" xmlns:a16="http://schemas.microsoft.com/office/drawing/2014/main" id="{3651BB58-223A-4C02-8965-C62A193E3F6A}"/>
              </a:ext>
            </a:extLst>
          </p:cNvPr>
          <p:cNvSpPr>
            <a:spLocks/>
          </p:cNvSpPr>
          <p:nvPr/>
        </p:nvSpPr>
        <p:spPr bwMode="auto">
          <a:xfrm>
            <a:off x="595313" y="338138"/>
            <a:ext cx="7937" cy="1587"/>
          </a:xfrm>
          <a:custGeom>
            <a:avLst/>
            <a:gdLst>
              <a:gd name="T0" fmla="*/ 11 w 11"/>
              <a:gd name="T1" fmla="*/ 1 h 3"/>
              <a:gd name="T2" fmla="*/ 11 w 11"/>
              <a:gd name="T3" fmla="*/ 1 h 3"/>
              <a:gd name="T4" fmla="*/ 0 w 11"/>
              <a:gd name="T5" fmla="*/ 3 h 3"/>
              <a:gd name="T6" fmla="*/ 1 w 11"/>
              <a:gd name="T7" fmla="*/ 3 h 3"/>
              <a:gd name="T8" fmla="*/ 7 w 11"/>
              <a:gd name="T9" fmla="*/ 3 h 3"/>
              <a:gd name="T10" fmla="*/ 11 w 11"/>
              <a:gd name="T11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3">
                <a:moveTo>
                  <a:pt x="11" y="1"/>
                </a:moveTo>
                <a:lnTo>
                  <a:pt x="11" y="1"/>
                </a:lnTo>
                <a:cubicBezTo>
                  <a:pt x="7" y="0"/>
                  <a:pt x="3" y="1"/>
                  <a:pt x="0" y="3"/>
                </a:cubicBezTo>
                <a:lnTo>
                  <a:pt x="1" y="3"/>
                </a:lnTo>
                <a:cubicBezTo>
                  <a:pt x="3" y="3"/>
                  <a:pt x="5" y="3"/>
                  <a:pt x="7" y="3"/>
                </a:cubicBezTo>
                <a:cubicBezTo>
                  <a:pt x="8" y="3"/>
                  <a:pt x="10" y="2"/>
                  <a:pt x="1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36" name="Freeform 1836">
            <a:extLst>
              <a:ext uri="{FF2B5EF4-FFF2-40B4-BE49-F238E27FC236}">
                <a16:creationId xmlns="" xmlns:a16="http://schemas.microsoft.com/office/drawing/2014/main" id="{ED5C9395-5F36-4A02-9207-1079EB004F56}"/>
              </a:ext>
            </a:extLst>
          </p:cNvPr>
          <p:cNvSpPr>
            <a:spLocks/>
          </p:cNvSpPr>
          <p:nvPr/>
        </p:nvSpPr>
        <p:spPr bwMode="auto">
          <a:xfrm>
            <a:off x="593725" y="334963"/>
            <a:ext cx="7938" cy="4762"/>
          </a:xfrm>
          <a:custGeom>
            <a:avLst/>
            <a:gdLst>
              <a:gd name="T0" fmla="*/ 10 w 10"/>
              <a:gd name="T1" fmla="*/ 0 h 7"/>
              <a:gd name="T2" fmla="*/ 10 w 10"/>
              <a:gd name="T3" fmla="*/ 0 h 7"/>
              <a:gd name="T4" fmla="*/ 0 w 10"/>
              <a:gd name="T5" fmla="*/ 7 h 7"/>
              <a:gd name="T6" fmla="*/ 10 w 10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7">
                <a:moveTo>
                  <a:pt x="10" y="0"/>
                </a:moveTo>
                <a:lnTo>
                  <a:pt x="10" y="0"/>
                </a:lnTo>
                <a:cubicBezTo>
                  <a:pt x="6" y="0"/>
                  <a:pt x="2" y="3"/>
                  <a:pt x="0" y="7"/>
                </a:cubicBezTo>
                <a:cubicBezTo>
                  <a:pt x="4" y="6"/>
                  <a:pt x="8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37" name="Freeform 1837">
            <a:extLst>
              <a:ext uri="{FF2B5EF4-FFF2-40B4-BE49-F238E27FC236}">
                <a16:creationId xmlns="" xmlns:a16="http://schemas.microsoft.com/office/drawing/2014/main" id="{DDA6EDCD-B85F-4CC4-9784-6902349470AC}"/>
              </a:ext>
            </a:extLst>
          </p:cNvPr>
          <p:cNvSpPr>
            <a:spLocks/>
          </p:cNvSpPr>
          <p:nvPr/>
        </p:nvSpPr>
        <p:spPr bwMode="auto">
          <a:xfrm>
            <a:off x="590550" y="314325"/>
            <a:ext cx="4763" cy="17463"/>
          </a:xfrm>
          <a:custGeom>
            <a:avLst/>
            <a:gdLst>
              <a:gd name="T0" fmla="*/ 3 w 6"/>
              <a:gd name="T1" fmla="*/ 20 h 24"/>
              <a:gd name="T2" fmla="*/ 3 w 6"/>
              <a:gd name="T3" fmla="*/ 20 h 24"/>
              <a:gd name="T4" fmla="*/ 5 w 6"/>
              <a:gd name="T5" fmla="*/ 24 h 24"/>
              <a:gd name="T6" fmla="*/ 6 w 6"/>
              <a:gd name="T7" fmla="*/ 0 h 24"/>
              <a:gd name="T8" fmla="*/ 3 w 6"/>
              <a:gd name="T9" fmla="*/ 1 h 24"/>
              <a:gd name="T10" fmla="*/ 0 w 6"/>
              <a:gd name="T11" fmla="*/ 0 h 24"/>
              <a:gd name="T12" fmla="*/ 1 w 6"/>
              <a:gd name="T13" fmla="*/ 24 h 24"/>
              <a:gd name="T14" fmla="*/ 3 w 6"/>
              <a:gd name="T15" fmla="*/ 2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24">
                <a:moveTo>
                  <a:pt x="3" y="20"/>
                </a:moveTo>
                <a:lnTo>
                  <a:pt x="3" y="20"/>
                </a:lnTo>
                <a:cubicBezTo>
                  <a:pt x="4" y="21"/>
                  <a:pt x="4" y="22"/>
                  <a:pt x="5" y="24"/>
                </a:cubicBezTo>
                <a:lnTo>
                  <a:pt x="6" y="0"/>
                </a:lnTo>
                <a:cubicBezTo>
                  <a:pt x="5" y="1"/>
                  <a:pt x="4" y="1"/>
                  <a:pt x="3" y="1"/>
                </a:cubicBezTo>
                <a:cubicBezTo>
                  <a:pt x="2" y="1"/>
                  <a:pt x="1" y="1"/>
                  <a:pt x="0" y="0"/>
                </a:cubicBezTo>
                <a:lnTo>
                  <a:pt x="1" y="24"/>
                </a:lnTo>
                <a:cubicBezTo>
                  <a:pt x="2" y="22"/>
                  <a:pt x="2" y="21"/>
                  <a:pt x="3" y="2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38" name="Freeform 1838">
            <a:extLst>
              <a:ext uri="{FF2B5EF4-FFF2-40B4-BE49-F238E27FC236}">
                <a16:creationId xmlns="" xmlns:a16="http://schemas.microsoft.com/office/drawing/2014/main" id="{13FF8F23-5B3C-457C-B630-CE51C3C8662D}"/>
              </a:ext>
            </a:extLst>
          </p:cNvPr>
          <p:cNvSpPr>
            <a:spLocks/>
          </p:cNvSpPr>
          <p:nvPr/>
        </p:nvSpPr>
        <p:spPr bwMode="auto">
          <a:xfrm>
            <a:off x="592138" y="330200"/>
            <a:ext cx="3175" cy="9525"/>
          </a:xfrm>
          <a:custGeom>
            <a:avLst/>
            <a:gdLst>
              <a:gd name="T0" fmla="*/ 0 w 4"/>
              <a:gd name="T1" fmla="*/ 7 h 13"/>
              <a:gd name="T2" fmla="*/ 0 w 4"/>
              <a:gd name="T3" fmla="*/ 7 h 13"/>
              <a:gd name="T4" fmla="*/ 2 w 4"/>
              <a:gd name="T5" fmla="*/ 13 h 13"/>
              <a:gd name="T6" fmla="*/ 4 w 4"/>
              <a:gd name="T7" fmla="*/ 7 h 13"/>
              <a:gd name="T8" fmla="*/ 2 w 4"/>
              <a:gd name="T9" fmla="*/ 0 h 13"/>
              <a:gd name="T10" fmla="*/ 0 w 4"/>
              <a:gd name="T11" fmla="*/ 7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3">
                <a:moveTo>
                  <a:pt x="0" y="7"/>
                </a:moveTo>
                <a:lnTo>
                  <a:pt x="0" y="7"/>
                </a:lnTo>
                <a:cubicBezTo>
                  <a:pt x="0" y="9"/>
                  <a:pt x="1" y="11"/>
                  <a:pt x="2" y="13"/>
                </a:cubicBezTo>
                <a:cubicBezTo>
                  <a:pt x="3" y="11"/>
                  <a:pt x="4" y="9"/>
                  <a:pt x="4" y="7"/>
                </a:cubicBezTo>
                <a:cubicBezTo>
                  <a:pt x="4" y="4"/>
                  <a:pt x="3" y="2"/>
                  <a:pt x="2" y="0"/>
                </a:cubicBezTo>
                <a:cubicBezTo>
                  <a:pt x="1" y="2"/>
                  <a:pt x="0" y="4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39" name="Freeform 1839">
            <a:extLst>
              <a:ext uri="{FF2B5EF4-FFF2-40B4-BE49-F238E27FC236}">
                <a16:creationId xmlns="" xmlns:a16="http://schemas.microsoft.com/office/drawing/2014/main" id="{841F6581-3BED-460E-985E-C2317691BAEA}"/>
              </a:ext>
            </a:extLst>
          </p:cNvPr>
          <p:cNvSpPr>
            <a:spLocks/>
          </p:cNvSpPr>
          <p:nvPr/>
        </p:nvSpPr>
        <p:spPr bwMode="auto">
          <a:xfrm>
            <a:off x="588963" y="295275"/>
            <a:ext cx="7937" cy="9525"/>
          </a:xfrm>
          <a:custGeom>
            <a:avLst/>
            <a:gdLst>
              <a:gd name="T0" fmla="*/ 4 w 12"/>
              <a:gd name="T1" fmla="*/ 2 h 12"/>
              <a:gd name="T2" fmla="*/ 4 w 12"/>
              <a:gd name="T3" fmla="*/ 2 h 12"/>
              <a:gd name="T4" fmla="*/ 5 w 12"/>
              <a:gd name="T5" fmla="*/ 4 h 12"/>
              <a:gd name="T6" fmla="*/ 0 w 12"/>
              <a:gd name="T7" fmla="*/ 3 h 12"/>
              <a:gd name="T8" fmla="*/ 0 w 12"/>
              <a:gd name="T9" fmla="*/ 9 h 12"/>
              <a:gd name="T10" fmla="*/ 4 w 12"/>
              <a:gd name="T11" fmla="*/ 7 h 12"/>
              <a:gd name="T12" fmla="*/ 3 w 12"/>
              <a:gd name="T13" fmla="*/ 12 h 12"/>
              <a:gd name="T14" fmla="*/ 9 w 12"/>
              <a:gd name="T15" fmla="*/ 12 h 12"/>
              <a:gd name="T16" fmla="*/ 7 w 12"/>
              <a:gd name="T17" fmla="*/ 8 h 12"/>
              <a:gd name="T18" fmla="*/ 12 w 12"/>
              <a:gd name="T19" fmla="*/ 9 h 12"/>
              <a:gd name="T20" fmla="*/ 12 w 12"/>
              <a:gd name="T21" fmla="*/ 3 h 12"/>
              <a:gd name="T22" fmla="*/ 8 w 12"/>
              <a:gd name="T23" fmla="*/ 5 h 12"/>
              <a:gd name="T24" fmla="*/ 9 w 12"/>
              <a:gd name="T25" fmla="*/ 0 h 12"/>
              <a:gd name="T26" fmla="*/ 3 w 12"/>
              <a:gd name="T27" fmla="*/ 0 h 12"/>
              <a:gd name="T28" fmla="*/ 4 w 12"/>
              <a:gd name="T29" fmla="*/ 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" h="12">
                <a:moveTo>
                  <a:pt x="4" y="2"/>
                </a:moveTo>
                <a:lnTo>
                  <a:pt x="4" y="2"/>
                </a:lnTo>
                <a:cubicBezTo>
                  <a:pt x="5" y="3"/>
                  <a:pt x="5" y="4"/>
                  <a:pt x="5" y="4"/>
                </a:cubicBezTo>
                <a:cubicBezTo>
                  <a:pt x="5" y="7"/>
                  <a:pt x="1" y="4"/>
                  <a:pt x="0" y="3"/>
                </a:cubicBezTo>
                <a:lnTo>
                  <a:pt x="0" y="9"/>
                </a:lnTo>
                <a:cubicBezTo>
                  <a:pt x="1" y="9"/>
                  <a:pt x="3" y="7"/>
                  <a:pt x="4" y="7"/>
                </a:cubicBezTo>
                <a:cubicBezTo>
                  <a:pt x="7" y="8"/>
                  <a:pt x="4" y="12"/>
                  <a:pt x="3" y="12"/>
                </a:cubicBezTo>
                <a:lnTo>
                  <a:pt x="9" y="12"/>
                </a:lnTo>
                <a:cubicBezTo>
                  <a:pt x="8" y="12"/>
                  <a:pt x="7" y="10"/>
                  <a:pt x="7" y="8"/>
                </a:cubicBezTo>
                <a:cubicBezTo>
                  <a:pt x="7" y="6"/>
                  <a:pt x="11" y="9"/>
                  <a:pt x="12" y="9"/>
                </a:cubicBezTo>
                <a:lnTo>
                  <a:pt x="12" y="3"/>
                </a:lnTo>
                <a:cubicBezTo>
                  <a:pt x="11" y="4"/>
                  <a:pt x="9" y="6"/>
                  <a:pt x="8" y="5"/>
                </a:cubicBezTo>
                <a:cubicBezTo>
                  <a:pt x="5" y="5"/>
                  <a:pt x="8" y="1"/>
                  <a:pt x="9" y="0"/>
                </a:cubicBezTo>
                <a:lnTo>
                  <a:pt x="3" y="0"/>
                </a:lnTo>
                <a:cubicBezTo>
                  <a:pt x="4" y="1"/>
                  <a:pt x="4" y="2"/>
                  <a:pt x="4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40" name="Freeform 1840">
            <a:extLst>
              <a:ext uri="{FF2B5EF4-FFF2-40B4-BE49-F238E27FC236}">
                <a16:creationId xmlns="" xmlns:a16="http://schemas.microsoft.com/office/drawing/2014/main" id="{F1E3CBFD-B425-4706-89DB-87E231EBDD10}"/>
              </a:ext>
            </a:extLst>
          </p:cNvPr>
          <p:cNvSpPr>
            <a:spLocks/>
          </p:cNvSpPr>
          <p:nvPr/>
        </p:nvSpPr>
        <p:spPr bwMode="auto">
          <a:xfrm>
            <a:off x="588963" y="306388"/>
            <a:ext cx="7937" cy="6350"/>
          </a:xfrm>
          <a:custGeom>
            <a:avLst/>
            <a:gdLst>
              <a:gd name="T0" fmla="*/ 5 w 10"/>
              <a:gd name="T1" fmla="*/ 0 h 9"/>
              <a:gd name="T2" fmla="*/ 5 w 10"/>
              <a:gd name="T3" fmla="*/ 0 h 9"/>
              <a:gd name="T4" fmla="*/ 0 w 10"/>
              <a:gd name="T5" fmla="*/ 5 h 9"/>
              <a:gd name="T6" fmla="*/ 5 w 10"/>
              <a:gd name="T7" fmla="*/ 9 h 9"/>
              <a:gd name="T8" fmla="*/ 10 w 10"/>
              <a:gd name="T9" fmla="*/ 5 h 9"/>
              <a:gd name="T10" fmla="*/ 5 w 10"/>
              <a:gd name="T11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9">
                <a:moveTo>
                  <a:pt x="5" y="0"/>
                </a:moveTo>
                <a:lnTo>
                  <a:pt x="5" y="0"/>
                </a:ln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5" y="9"/>
                </a:cubicBezTo>
                <a:cubicBezTo>
                  <a:pt x="8" y="9"/>
                  <a:pt x="10" y="7"/>
                  <a:pt x="10" y="5"/>
                </a:cubicBezTo>
                <a:cubicBezTo>
                  <a:pt x="10" y="2"/>
                  <a:pt x="8" y="0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41" name="Freeform 1841">
            <a:extLst>
              <a:ext uri="{FF2B5EF4-FFF2-40B4-BE49-F238E27FC236}">
                <a16:creationId xmlns="" xmlns:a16="http://schemas.microsoft.com/office/drawing/2014/main" id="{EBE43A96-2B1C-41A7-B151-189C55667450}"/>
              </a:ext>
            </a:extLst>
          </p:cNvPr>
          <p:cNvSpPr>
            <a:spLocks/>
          </p:cNvSpPr>
          <p:nvPr/>
        </p:nvSpPr>
        <p:spPr bwMode="auto">
          <a:xfrm>
            <a:off x="579438" y="342900"/>
            <a:ext cx="0" cy="1588"/>
          </a:xfrm>
          <a:custGeom>
            <a:avLst/>
            <a:gdLst>
              <a:gd name="T0" fmla="*/ 0 h 1"/>
              <a:gd name="T1" fmla="*/ 0 h 1"/>
              <a:gd name="T2" fmla="*/ 1 h 1"/>
              <a:gd name="T3" fmla="*/ 1 h 1"/>
              <a:gd name="T4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42" name="Freeform 1842">
            <a:extLst>
              <a:ext uri="{FF2B5EF4-FFF2-40B4-BE49-F238E27FC236}">
                <a16:creationId xmlns="" xmlns:a16="http://schemas.microsoft.com/office/drawing/2014/main" id="{DE2348A8-92C5-4910-8762-25B21D77B8B3}"/>
              </a:ext>
            </a:extLst>
          </p:cNvPr>
          <p:cNvSpPr>
            <a:spLocks/>
          </p:cNvSpPr>
          <p:nvPr/>
        </p:nvSpPr>
        <p:spPr bwMode="auto">
          <a:xfrm>
            <a:off x="590550" y="341313"/>
            <a:ext cx="1588" cy="1587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43" name="Freeform 1843">
            <a:extLst>
              <a:ext uri="{FF2B5EF4-FFF2-40B4-BE49-F238E27FC236}">
                <a16:creationId xmlns="" xmlns:a16="http://schemas.microsoft.com/office/drawing/2014/main" id="{C7EFFD79-7D04-4DBE-8933-30AF3191165B}"/>
              </a:ext>
            </a:extLst>
          </p:cNvPr>
          <p:cNvSpPr>
            <a:spLocks/>
          </p:cNvSpPr>
          <p:nvPr/>
        </p:nvSpPr>
        <p:spPr bwMode="auto">
          <a:xfrm>
            <a:off x="590550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44" name="Freeform 1844">
            <a:extLst>
              <a:ext uri="{FF2B5EF4-FFF2-40B4-BE49-F238E27FC236}">
                <a16:creationId xmlns="" xmlns:a16="http://schemas.microsoft.com/office/drawing/2014/main" id="{2714C969-E755-4E10-82F8-FBAB7C05A57D}"/>
              </a:ext>
            </a:extLst>
          </p:cNvPr>
          <p:cNvSpPr>
            <a:spLocks/>
          </p:cNvSpPr>
          <p:nvPr/>
        </p:nvSpPr>
        <p:spPr bwMode="auto">
          <a:xfrm>
            <a:off x="588963" y="341313"/>
            <a:ext cx="0" cy="1587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45" name="Freeform 1845">
            <a:extLst>
              <a:ext uri="{FF2B5EF4-FFF2-40B4-BE49-F238E27FC236}">
                <a16:creationId xmlns="" xmlns:a16="http://schemas.microsoft.com/office/drawing/2014/main" id="{9B415753-F794-4747-BBEF-B6650B06440F}"/>
              </a:ext>
            </a:extLst>
          </p:cNvPr>
          <p:cNvSpPr>
            <a:spLocks/>
          </p:cNvSpPr>
          <p:nvPr/>
        </p:nvSpPr>
        <p:spPr bwMode="auto">
          <a:xfrm>
            <a:off x="588963" y="342900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46" name="Rectangle 1846">
            <a:extLst>
              <a:ext uri="{FF2B5EF4-FFF2-40B4-BE49-F238E27FC236}">
                <a16:creationId xmlns="" xmlns:a16="http://schemas.microsoft.com/office/drawing/2014/main" id="{D85B148A-08F9-4128-BA00-90DBB36AC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788" y="341313"/>
            <a:ext cx="1587" cy="1587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47" name="Freeform 1847">
            <a:extLst>
              <a:ext uri="{FF2B5EF4-FFF2-40B4-BE49-F238E27FC236}">
                <a16:creationId xmlns="" xmlns:a16="http://schemas.microsoft.com/office/drawing/2014/main" id="{CCF9427F-D4C0-410B-9D49-BE90B2C31B95}"/>
              </a:ext>
            </a:extLst>
          </p:cNvPr>
          <p:cNvSpPr>
            <a:spLocks/>
          </p:cNvSpPr>
          <p:nvPr/>
        </p:nvSpPr>
        <p:spPr bwMode="auto">
          <a:xfrm>
            <a:off x="585788" y="342900"/>
            <a:ext cx="1587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48" name="Freeform 1848">
            <a:extLst>
              <a:ext uri="{FF2B5EF4-FFF2-40B4-BE49-F238E27FC236}">
                <a16:creationId xmlns="" xmlns:a16="http://schemas.microsoft.com/office/drawing/2014/main" id="{80813CAC-319D-4F69-A410-F04A2582A864}"/>
              </a:ext>
            </a:extLst>
          </p:cNvPr>
          <p:cNvSpPr>
            <a:spLocks/>
          </p:cNvSpPr>
          <p:nvPr/>
        </p:nvSpPr>
        <p:spPr bwMode="auto">
          <a:xfrm>
            <a:off x="582613" y="341313"/>
            <a:ext cx="1587" cy="1587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49" name="Freeform 1849">
            <a:extLst>
              <a:ext uri="{FF2B5EF4-FFF2-40B4-BE49-F238E27FC236}">
                <a16:creationId xmlns="" xmlns:a16="http://schemas.microsoft.com/office/drawing/2014/main" id="{E21419E0-AEB6-4E7B-92E7-3EF56A66D7BA}"/>
              </a:ext>
            </a:extLst>
          </p:cNvPr>
          <p:cNvSpPr>
            <a:spLocks/>
          </p:cNvSpPr>
          <p:nvPr/>
        </p:nvSpPr>
        <p:spPr bwMode="auto">
          <a:xfrm>
            <a:off x="584200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ubicBezTo>
                  <a:pt x="0" y="1"/>
                  <a:pt x="0" y="0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50" name="Freeform 1850">
            <a:extLst>
              <a:ext uri="{FF2B5EF4-FFF2-40B4-BE49-F238E27FC236}">
                <a16:creationId xmlns="" xmlns:a16="http://schemas.microsoft.com/office/drawing/2014/main" id="{86585663-73F7-4FFA-8C4D-DC59211B96BF}"/>
              </a:ext>
            </a:extLst>
          </p:cNvPr>
          <p:cNvSpPr>
            <a:spLocks/>
          </p:cNvSpPr>
          <p:nvPr/>
        </p:nvSpPr>
        <p:spPr bwMode="auto">
          <a:xfrm>
            <a:off x="581025" y="341313"/>
            <a:ext cx="1588" cy="1587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0"/>
                </a:cubicBezTo>
                <a:cubicBezTo>
                  <a:pt x="0" y="0"/>
                  <a:pt x="0" y="0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51" name="Freeform 1851">
            <a:extLst>
              <a:ext uri="{FF2B5EF4-FFF2-40B4-BE49-F238E27FC236}">
                <a16:creationId xmlns="" xmlns:a16="http://schemas.microsoft.com/office/drawing/2014/main" id="{329E5DE4-57B2-48D4-9DA0-A4B765FEDABC}"/>
              </a:ext>
            </a:extLst>
          </p:cNvPr>
          <p:cNvSpPr>
            <a:spLocks/>
          </p:cNvSpPr>
          <p:nvPr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52" name="Freeform 1852">
            <a:extLst>
              <a:ext uri="{FF2B5EF4-FFF2-40B4-BE49-F238E27FC236}">
                <a16:creationId xmlns="" xmlns:a16="http://schemas.microsoft.com/office/drawing/2014/main" id="{F1D3175D-AA20-4CE7-B9A5-73A64031E65B}"/>
              </a:ext>
            </a:extLst>
          </p:cNvPr>
          <p:cNvSpPr>
            <a:spLocks/>
          </p:cNvSpPr>
          <p:nvPr/>
        </p:nvSpPr>
        <p:spPr bwMode="auto">
          <a:xfrm>
            <a:off x="588963" y="342900"/>
            <a:ext cx="1587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53" name="Freeform 1853">
            <a:extLst>
              <a:ext uri="{FF2B5EF4-FFF2-40B4-BE49-F238E27FC236}">
                <a16:creationId xmlns="" xmlns:a16="http://schemas.microsoft.com/office/drawing/2014/main" id="{D9833615-6C2C-468F-BD2C-2E088DB93181}"/>
              </a:ext>
            </a:extLst>
          </p:cNvPr>
          <p:cNvSpPr>
            <a:spLocks/>
          </p:cNvSpPr>
          <p:nvPr/>
        </p:nvSpPr>
        <p:spPr bwMode="auto">
          <a:xfrm>
            <a:off x="587375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54" name="Freeform 1854">
            <a:extLst>
              <a:ext uri="{FF2B5EF4-FFF2-40B4-BE49-F238E27FC236}">
                <a16:creationId xmlns="" xmlns:a16="http://schemas.microsoft.com/office/drawing/2014/main" id="{01C0E54A-9A12-4CF1-99D2-593153892D3C}"/>
              </a:ext>
            </a:extLst>
          </p:cNvPr>
          <p:cNvSpPr>
            <a:spLocks/>
          </p:cNvSpPr>
          <p:nvPr/>
        </p:nvSpPr>
        <p:spPr bwMode="auto">
          <a:xfrm>
            <a:off x="584200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1" y="2"/>
                </a:cubicBezTo>
                <a:cubicBezTo>
                  <a:pt x="1" y="2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55" name="Freeform 1855">
            <a:extLst>
              <a:ext uri="{FF2B5EF4-FFF2-40B4-BE49-F238E27FC236}">
                <a16:creationId xmlns="" xmlns:a16="http://schemas.microsoft.com/office/drawing/2014/main" id="{8E632FF9-8DC3-43F1-821A-C0705367A463}"/>
              </a:ext>
            </a:extLst>
          </p:cNvPr>
          <p:cNvSpPr>
            <a:spLocks/>
          </p:cNvSpPr>
          <p:nvPr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0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56" name="Freeform 1856">
            <a:extLst>
              <a:ext uri="{FF2B5EF4-FFF2-40B4-BE49-F238E27FC236}">
                <a16:creationId xmlns="" xmlns:a16="http://schemas.microsoft.com/office/drawing/2014/main" id="{FC6839BB-F720-4808-A1AE-A92D3882C48A}"/>
              </a:ext>
            </a:extLst>
          </p:cNvPr>
          <p:cNvSpPr>
            <a:spLocks/>
          </p:cNvSpPr>
          <p:nvPr/>
        </p:nvSpPr>
        <p:spPr bwMode="auto">
          <a:xfrm>
            <a:off x="579438" y="342900"/>
            <a:ext cx="1587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1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57" name="Freeform 1857">
            <a:extLst>
              <a:ext uri="{FF2B5EF4-FFF2-40B4-BE49-F238E27FC236}">
                <a16:creationId xmlns="" xmlns:a16="http://schemas.microsoft.com/office/drawing/2014/main" id="{20C93514-EC1F-4D58-AC0D-97246B3742C9}"/>
              </a:ext>
            </a:extLst>
          </p:cNvPr>
          <p:cNvSpPr>
            <a:spLocks/>
          </p:cNvSpPr>
          <p:nvPr/>
        </p:nvSpPr>
        <p:spPr bwMode="auto">
          <a:xfrm>
            <a:off x="606425" y="342900"/>
            <a:ext cx="1588" cy="1588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0 w 1"/>
              <a:gd name="T5" fmla="*/ 1 h 1"/>
              <a:gd name="T6" fmla="*/ 1 w 1"/>
              <a:gd name="T7" fmla="*/ 1 h 1"/>
              <a:gd name="T8" fmla="*/ 1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58" name="Freeform 1858">
            <a:extLst>
              <a:ext uri="{FF2B5EF4-FFF2-40B4-BE49-F238E27FC236}">
                <a16:creationId xmlns="" xmlns:a16="http://schemas.microsoft.com/office/drawing/2014/main" id="{98E65900-9956-4A12-9705-DBABF9BB2864}"/>
              </a:ext>
            </a:extLst>
          </p:cNvPr>
          <p:cNvSpPr>
            <a:spLocks/>
          </p:cNvSpPr>
          <p:nvPr/>
        </p:nvSpPr>
        <p:spPr bwMode="auto">
          <a:xfrm>
            <a:off x="595313" y="341313"/>
            <a:ext cx="0" cy="1587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59" name="Freeform 1859">
            <a:extLst>
              <a:ext uri="{FF2B5EF4-FFF2-40B4-BE49-F238E27FC236}">
                <a16:creationId xmlns="" xmlns:a16="http://schemas.microsoft.com/office/drawing/2014/main" id="{691D56B9-EAF8-48FB-B38B-7F7E60E4B258}"/>
              </a:ext>
            </a:extLst>
          </p:cNvPr>
          <p:cNvSpPr>
            <a:spLocks/>
          </p:cNvSpPr>
          <p:nvPr/>
        </p:nvSpPr>
        <p:spPr bwMode="auto">
          <a:xfrm>
            <a:off x="595313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60" name="Freeform 1860">
            <a:extLst>
              <a:ext uri="{FF2B5EF4-FFF2-40B4-BE49-F238E27FC236}">
                <a16:creationId xmlns="" xmlns:a16="http://schemas.microsoft.com/office/drawing/2014/main" id="{2FD79EAF-D984-4216-A338-9D08E5CD4720}"/>
              </a:ext>
            </a:extLst>
          </p:cNvPr>
          <p:cNvSpPr>
            <a:spLocks/>
          </p:cNvSpPr>
          <p:nvPr/>
        </p:nvSpPr>
        <p:spPr bwMode="auto">
          <a:xfrm>
            <a:off x="596900" y="341313"/>
            <a:ext cx="1588" cy="1587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1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61" name="Freeform 1861">
            <a:extLst>
              <a:ext uri="{FF2B5EF4-FFF2-40B4-BE49-F238E27FC236}">
                <a16:creationId xmlns="" xmlns:a16="http://schemas.microsoft.com/office/drawing/2014/main" id="{E77A32A5-3882-401A-A11A-BC7D8CD05A3D}"/>
              </a:ext>
            </a:extLst>
          </p:cNvPr>
          <p:cNvSpPr>
            <a:spLocks/>
          </p:cNvSpPr>
          <p:nvPr/>
        </p:nvSpPr>
        <p:spPr bwMode="auto">
          <a:xfrm>
            <a:off x="596900" y="342900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62" name="Rectangle 1862">
            <a:extLst>
              <a:ext uri="{FF2B5EF4-FFF2-40B4-BE49-F238E27FC236}">
                <a16:creationId xmlns="" xmlns:a16="http://schemas.microsoft.com/office/drawing/2014/main" id="{AEA28120-4D5E-4F28-A410-FCA09EC88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075" y="341313"/>
            <a:ext cx="1588" cy="1587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63" name="Freeform 1863">
            <a:extLst>
              <a:ext uri="{FF2B5EF4-FFF2-40B4-BE49-F238E27FC236}">
                <a16:creationId xmlns="" xmlns:a16="http://schemas.microsoft.com/office/drawing/2014/main" id="{AFB601AF-812C-4FDB-ACFB-B5A91670D2B6}"/>
              </a:ext>
            </a:extLst>
          </p:cNvPr>
          <p:cNvSpPr>
            <a:spLocks/>
          </p:cNvSpPr>
          <p:nvPr/>
        </p:nvSpPr>
        <p:spPr bwMode="auto">
          <a:xfrm>
            <a:off x="600075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1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64" name="Freeform 1864">
            <a:extLst>
              <a:ext uri="{FF2B5EF4-FFF2-40B4-BE49-F238E27FC236}">
                <a16:creationId xmlns="" xmlns:a16="http://schemas.microsoft.com/office/drawing/2014/main" id="{F2044551-465F-43D2-9E13-BD4C29852F32}"/>
              </a:ext>
            </a:extLst>
          </p:cNvPr>
          <p:cNvSpPr>
            <a:spLocks/>
          </p:cNvSpPr>
          <p:nvPr/>
        </p:nvSpPr>
        <p:spPr bwMode="auto">
          <a:xfrm>
            <a:off x="603250" y="341313"/>
            <a:ext cx="0" cy="1587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65" name="Freeform 1865">
            <a:extLst>
              <a:ext uri="{FF2B5EF4-FFF2-40B4-BE49-F238E27FC236}">
                <a16:creationId xmlns="" xmlns:a16="http://schemas.microsoft.com/office/drawing/2014/main" id="{75A9A2C3-96DD-42EF-B114-8331A96EB3FB}"/>
              </a:ext>
            </a:extLst>
          </p:cNvPr>
          <p:cNvSpPr>
            <a:spLocks/>
          </p:cNvSpPr>
          <p:nvPr/>
        </p:nvSpPr>
        <p:spPr bwMode="auto">
          <a:xfrm>
            <a:off x="603250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66" name="Freeform 1866">
            <a:extLst>
              <a:ext uri="{FF2B5EF4-FFF2-40B4-BE49-F238E27FC236}">
                <a16:creationId xmlns="" xmlns:a16="http://schemas.microsoft.com/office/drawing/2014/main" id="{59FE9CCB-6DD2-4F22-B7FA-3E1CF35B5A67}"/>
              </a:ext>
            </a:extLst>
          </p:cNvPr>
          <p:cNvSpPr>
            <a:spLocks/>
          </p:cNvSpPr>
          <p:nvPr/>
        </p:nvSpPr>
        <p:spPr bwMode="auto">
          <a:xfrm>
            <a:off x="604838" y="341313"/>
            <a:ext cx="0" cy="1587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67" name="Freeform 1867">
            <a:extLst>
              <a:ext uri="{FF2B5EF4-FFF2-40B4-BE49-F238E27FC236}">
                <a16:creationId xmlns="" xmlns:a16="http://schemas.microsoft.com/office/drawing/2014/main" id="{48527640-A979-4216-8AF1-511FAD8DCA3D}"/>
              </a:ext>
            </a:extLst>
          </p:cNvPr>
          <p:cNvSpPr>
            <a:spLocks/>
          </p:cNvSpPr>
          <p:nvPr/>
        </p:nvSpPr>
        <p:spPr bwMode="auto">
          <a:xfrm>
            <a:off x="604838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cubicBezTo>
                  <a:pt x="0" y="1"/>
                  <a:pt x="0" y="1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68" name="Freeform 1868">
            <a:extLst>
              <a:ext uri="{FF2B5EF4-FFF2-40B4-BE49-F238E27FC236}">
                <a16:creationId xmlns="" xmlns:a16="http://schemas.microsoft.com/office/drawing/2014/main" id="{BC8710A5-0EAF-4029-B14A-B400D6937FD7}"/>
              </a:ext>
            </a:extLst>
          </p:cNvPr>
          <p:cNvSpPr>
            <a:spLocks/>
          </p:cNvSpPr>
          <p:nvPr/>
        </p:nvSpPr>
        <p:spPr bwMode="auto">
          <a:xfrm>
            <a:off x="595313" y="342900"/>
            <a:ext cx="1587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69" name="Freeform 1869">
            <a:extLst>
              <a:ext uri="{FF2B5EF4-FFF2-40B4-BE49-F238E27FC236}">
                <a16:creationId xmlns="" xmlns:a16="http://schemas.microsoft.com/office/drawing/2014/main" id="{F66F8A0A-86EA-40D3-9072-59701737AF11}"/>
              </a:ext>
            </a:extLst>
          </p:cNvPr>
          <p:cNvSpPr>
            <a:spLocks/>
          </p:cNvSpPr>
          <p:nvPr/>
        </p:nvSpPr>
        <p:spPr bwMode="auto">
          <a:xfrm>
            <a:off x="598488" y="342900"/>
            <a:ext cx="1587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70" name="Freeform 1870">
            <a:extLst>
              <a:ext uri="{FF2B5EF4-FFF2-40B4-BE49-F238E27FC236}">
                <a16:creationId xmlns="" xmlns:a16="http://schemas.microsoft.com/office/drawing/2014/main" id="{AD24F8C9-09F4-417C-ACFE-F9E2F8E6DD8D}"/>
              </a:ext>
            </a:extLst>
          </p:cNvPr>
          <p:cNvSpPr>
            <a:spLocks/>
          </p:cNvSpPr>
          <p:nvPr/>
        </p:nvSpPr>
        <p:spPr bwMode="auto">
          <a:xfrm>
            <a:off x="601663" y="342900"/>
            <a:ext cx="1587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71" name="Freeform 1871">
            <a:extLst>
              <a:ext uri="{FF2B5EF4-FFF2-40B4-BE49-F238E27FC236}">
                <a16:creationId xmlns="" xmlns:a16="http://schemas.microsoft.com/office/drawing/2014/main" id="{0E21A516-902F-4B34-ABD7-A27CE01FEE4C}"/>
              </a:ext>
            </a:extLst>
          </p:cNvPr>
          <p:cNvSpPr>
            <a:spLocks/>
          </p:cNvSpPr>
          <p:nvPr/>
        </p:nvSpPr>
        <p:spPr bwMode="auto">
          <a:xfrm>
            <a:off x="603250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72" name="Freeform 1872">
            <a:extLst>
              <a:ext uri="{FF2B5EF4-FFF2-40B4-BE49-F238E27FC236}">
                <a16:creationId xmlns="" xmlns:a16="http://schemas.microsoft.com/office/drawing/2014/main" id="{3F42164D-331C-4679-93EA-1F1FFC081895}"/>
              </a:ext>
            </a:extLst>
          </p:cNvPr>
          <p:cNvSpPr>
            <a:spLocks/>
          </p:cNvSpPr>
          <p:nvPr/>
        </p:nvSpPr>
        <p:spPr bwMode="auto">
          <a:xfrm>
            <a:off x="604838" y="342900"/>
            <a:ext cx="1587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73" name="Freeform 1873">
            <a:extLst>
              <a:ext uri="{FF2B5EF4-FFF2-40B4-BE49-F238E27FC236}">
                <a16:creationId xmlns="" xmlns:a16="http://schemas.microsoft.com/office/drawing/2014/main" id="{A5EDB51A-FAF0-4F60-AA48-6C4DCEA99C96}"/>
              </a:ext>
            </a:extLst>
          </p:cNvPr>
          <p:cNvSpPr>
            <a:spLocks/>
          </p:cNvSpPr>
          <p:nvPr/>
        </p:nvSpPr>
        <p:spPr bwMode="auto">
          <a:xfrm>
            <a:off x="592138" y="342900"/>
            <a:ext cx="1587" cy="1588"/>
          </a:xfrm>
          <a:custGeom>
            <a:avLst/>
            <a:gdLst>
              <a:gd name="T0" fmla="*/ 0 w 2"/>
              <a:gd name="T1" fmla="*/ 1 h 2"/>
              <a:gd name="T2" fmla="*/ 0 w 2"/>
              <a:gd name="T3" fmla="*/ 1 h 2"/>
              <a:gd name="T4" fmla="*/ 1 w 2"/>
              <a:gd name="T5" fmla="*/ 2 h 2"/>
              <a:gd name="T6" fmla="*/ 2 w 2"/>
              <a:gd name="T7" fmla="*/ 1 h 2"/>
              <a:gd name="T8" fmla="*/ 1 w 2"/>
              <a:gd name="T9" fmla="*/ 0 h 2"/>
              <a:gd name="T10" fmla="*/ 0 w 2"/>
              <a:gd name="T11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74" name="Freeform 1874">
            <a:extLst>
              <a:ext uri="{FF2B5EF4-FFF2-40B4-BE49-F238E27FC236}">
                <a16:creationId xmlns="" xmlns:a16="http://schemas.microsoft.com/office/drawing/2014/main" id="{70B328DE-23E9-4A0C-902C-4B40545AFDC8}"/>
              </a:ext>
            </a:extLst>
          </p:cNvPr>
          <p:cNvSpPr>
            <a:spLocks/>
          </p:cNvSpPr>
          <p:nvPr/>
        </p:nvSpPr>
        <p:spPr bwMode="auto">
          <a:xfrm>
            <a:off x="579438" y="341313"/>
            <a:ext cx="28575" cy="0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75" name="Freeform 1875">
            <a:extLst>
              <a:ext uri="{FF2B5EF4-FFF2-40B4-BE49-F238E27FC236}">
                <a16:creationId xmlns="" xmlns:a16="http://schemas.microsoft.com/office/drawing/2014/main" id="{E1191A43-C85B-4841-B8B3-3A2193C5D5F7}"/>
              </a:ext>
            </a:extLst>
          </p:cNvPr>
          <p:cNvSpPr>
            <a:spLocks/>
          </p:cNvSpPr>
          <p:nvPr/>
        </p:nvSpPr>
        <p:spPr bwMode="auto">
          <a:xfrm>
            <a:off x="579438" y="344488"/>
            <a:ext cx="28575" cy="1587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76" name="Freeform 1876">
            <a:extLst>
              <a:ext uri="{FF2B5EF4-FFF2-40B4-BE49-F238E27FC236}">
                <a16:creationId xmlns="" xmlns:a16="http://schemas.microsoft.com/office/drawing/2014/main" id="{0DA34331-E606-48C6-B27F-30065B3F8DA5}"/>
              </a:ext>
            </a:extLst>
          </p:cNvPr>
          <p:cNvSpPr>
            <a:spLocks noEditPoints="1"/>
          </p:cNvSpPr>
          <p:nvPr/>
        </p:nvSpPr>
        <p:spPr bwMode="auto">
          <a:xfrm>
            <a:off x="592138" y="314325"/>
            <a:ext cx="3175" cy="14288"/>
          </a:xfrm>
          <a:custGeom>
            <a:avLst/>
            <a:gdLst>
              <a:gd name="T0" fmla="*/ 2 w 5"/>
              <a:gd name="T1" fmla="*/ 1 h 21"/>
              <a:gd name="T2" fmla="*/ 2 w 5"/>
              <a:gd name="T3" fmla="*/ 4 h 21"/>
              <a:gd name="T4" fmla="*/ 2 w 5"/>
              <a:gd name="T5" fmla="*/ 1 h 21"/>
              <a:gd name="T6" fmla="*/ 2 w 5"/>
              <a:gd name="T7" fmla="*/ 8 h 21"/>
              <a:gd name="T8" fmla="*/ 1 w 5"/>
              <a:gd name="T9" fmla="*/ 7 h 21"/>
              <a:gd name="T10" fmla="*/ 2 w 5"/>
              <a:gd name="T11" fmla="*/ 5 h 21"/>
              <a:gd name="T12" fmla="*/ 3 w 5"/>
              <a:gd name="T13" fmla="*/ 7 h 21"/>
              <a:gd name="T14" fmla="*/ 2 w 5"/>
              <a:gd name="T15" fmla="*/ 9 h 21"/>
              <a:gd name="T16" fmla="*/ 3 w 5"/>
              <a:gd name="T17" fmla="*/ 10 h 21"/>
              <a:gd name="T18" fmla="*/ 1 w 5"/>
              <a:gd name="T19" fmla="*/ 10 h 21"/>
              <a:gd name="T20" fmla="*/ 2 w 5"/>
              <a:gd name="T21" fmla="*/ 9 h 21"/>
              <a:gd name="T22" fmla="*/ 2 w 5"/>
              <a:gd name="T23" fmla="*/ 12 h 21"/>
              <a:gd name="T24" fmla="*/ 3 w 5"/>
              <a:gd name="T25" fmla="*/ 13 h 21"/>
              <a:gd name="T26" fmla="*/ 1 w 5"/>
              <a:gd name="T27" fmla="*/ 13 h 21"/>
              <a:gd name="T28" fmla="*/ 2 w 5"/>
              <a:gd name="T29" fmla="*/ 12 h 21"/>
              <a:gd name="T30" fmla="*/ 2 w 5"/>
              <a:gd name="T31" fmla="*/ 18 h 21"/>
              <a:gd name="T32" fmla="*/ 2 w 5"/>
              <a:gd name="T33" fmla="*/ 18 h 21"/>
              <a:gd name="T34" fmla="*/ 3 w 5"/>
              <a:gd name="T35" fmla="*/ 19 h 21"/>
              <a:gd name="T36" fmla="*/ 1 w 5"/>
              <a:gd name="T37" fmla="*/ 19 h 21"/>
              <a:gd name="T38" fmla="*/ 1 w 5"/>
              <a:gd name="T39" fmla="*/ 15 h 21"/>
              <a:gd name="T40" fmla="*/ 0 w 5"/>
              <a:gd name="T41" fmla="*/ 16 h 21"/>
              <a:gd name="T42" fmla="*/ 0 w 5"/>
              <a:gd name="T43" fmla="*/ 19 h 21"/>
              <a:gd name="T44" fmla="*/ 4 w 5"/>
              <a:gd name="T45" fmla="*/ 19 h 21"/>
              <a:gd name="T46" fmla="*/ 4 w 5"/>
              <a:gd name="T47" fmla="*/ 16 h 21"/>
              <a:gd name="T48" fmla="*/ 4 w 5"/>
              <a:gd name="T49" fmla="*/ 13 h 21"/>
              <a:gd name="T50" fmla="*/ 4 w 5"/>
              <a:gd name="T51" fmla="*/ 10 h 21"/>
              <a:gd name="T52" fmla="*/ 4 w 5"/>
              <a:gd name="T53" fmla="*/ 7 h 21"/>
              <a:gd name="T54" fmla="*/ 5 w 5"/>
              <a:gd name="T55" fmla="*/ 3 h 21"/>
              <a:gd name="T56" fmla="*/ 0 w 5"/>
              <a:gd name="T57" fmla="*/ 3 h 21"/>
              <a:gd name="T58" fmla="*/ 0 w 5"/>
              <a:gd name="T59" fmla="*/ 7 h 21"/>
              <a:gd name="T60" fmla="*/ 0 w 5"/>
              <a:gd name="T61" fmla="*/ 10 h 21"/>
              <a:gd name="T62" fmla="*/ 0 w 5"/>
              <a:gd name="T63" fmla="*/ 13 h 21"/>
              <a:gd name="T64" fmla="*/ 2 w 5"/>
              <a:gd name="T65" fmla="*/ 15 h 21"/>
              <a:gd name="T66" fmla="*/ 3 w 5"/>
              <a:gd name="T67" fmla="*/ 16 h 21"/>
              <a:gd name="T68" fmla="*/ 1 w 5"/>
              <a:gd name="T69" fmla="*/ 16 h 21"/>
              <a:gd name="T70" fmla="*/ 2 w 5"/>
              <a:gd name="T71" fmla="*/ 15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" h="21">
                <a:moveTo>
                  <a:pt x="2" y="1"/>
                </a:moveTo>
                <a:lnTo>
                  <a:pt x="2" y="1"/>
                </a:lnTo>
                <a:cubicBezTo>
                  <a:pt x="3" y="1"/>
                  <a:pt x="4" y="2"/>
                  <a:pt x="4" y="3"/>
                </a:cubicBezTo>
                <a:cubicBezTo>
                  <a:pt x="4" y="4"/>
                  <a:pt x="3" y="4"/>
                  <a:pt x="2" y="4"/>
                </a:cubicBezTo>
                <a:cubicBezTo>
                  <a:pt x="1" y="4"/>
                  <a:pt x="1" y="4"/>
                  <a:pt x="1" y="3"/>
                </a:cubicBezTo>
                <a:cubicBezTo>
                  <a:pt x="1" y="2"/>
                  <a:pt x="1" y="1"/>
                  <a:pt x="2" y="1"/>
                </a:cubicBezTo>
                <a:close/>
                <a:moveTo>
                  <a:pt x="2" y="8"/>
                </a:moveTo>
                <a:lnTo>
                  <a:pt x="2" y="8"/>
                </a:lnTo>
                <a:lnTo>
                  <a:pt x="2" y="8"/>
                </a:lnTo>
                <a:cubicBezTo>
                  <a:pt x="1" y="8"/>
                  <a:pt x="1" y="7"/>
                  <a:pt x="1" y="7"/>
                </a:cubicBezTo>
                <a:cubicBezTo>
                  <a:pt x="1" y="6"/>
                  <a:pt x="1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6"/>
                  <a:pt x="3" y="7"/>
                </a:cubicBezTo>
                <a:cubicBezTo>
                  <a:pt x="3" y="7"/>
                  <a:pt x="3" y="8"/>
                  <a:pt x="2" y="8"/>
                </a:cubicBezTo>
                <a:close/>
                <a:moveTo>
                  <a:pt x="2" y="9"/>
                </a:moveTo>
                <a:lnTo>
                  <a:pt x="2" y="9"/>
                </a:lnTo>
                <a:cubicBezTo>
                  <a:pt x="3" y="9"/>
                  <a:pt x="3" y="9"/>
                  <a:pt x="3" y="10"/>
                </a:cubicBezTo>
                <a:cubicBezTo>
                  <a:pt x="3" y="11"/>
                  <a:pt x="3" y="11"/>
                  <a:pt x="2" y="11"/>
                </a:cubicBezTo>
                <a:cubicBezTo>
                  <a:pt x="1" y="11"/>
                  <a:pt x="1" y="11"/>
                  <a:pt x="1" y="10"/>
                </a:cubicBezTo>
                <a:cubicBezTo>
                  <a:pt x="1" y="9"/>
                  <a:pt x="1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lose/>
                <a:moveTo>
                  <a:pt x="2" y="12"/>
                </a:moveTo>
                <a:lnTo>
                  <a:pt x="2" y="12"/>
                </a:lnTo>
                <a:cubicBezTo>
                  <a:pt x="3" y="12"/>
                  <a:pt x="3" y="13"/>
                  <a:pt x="3" y="13"/>
                </a:cubicBezTo>
                <a:cubicBezTo>
                  <a:pt x="3" y="14"/>
                  <a:pt x="3" y="14"/>
                  <a:pt x="2" y="14"/>
                </a:cubicBezTo>
                <a:cubicBezTo>
                  <a:pt x="1" y="14"/>
                  <a:pt x="1" y="14"/>
                  <a:pt x="1" y="13"/>
                </a:cubicBezTo>
                <a:cubicBezTo>
                  <a:pt x="1" y="13"/>
                  <a:pt x="1" y="12"/>
                  <a:pt x="2" y="12"/>
                </a:cubicBezTo>
                <a:lnTo>
                  <a:pt x="2" y="12"/>
                </a:lnTo>
                <a:lnTo>
                  <a:pt x="2" y="12"/>
                </a:lnTo>
                <a:close/>
                <a:moveTo>
                  <a:pt x="2" y="18"/>
                </a:moveTo>
                <a:lnTo>
                  <a:pt x="2" y="18"/>
                </a:lnTo>
                <a:lnTo>
                  <a:pt x="2" y="18"/>
                </a:lnTo>
                <a:lnTo>
                  <a:pt x="2" y="18"/>
                </a:lnTo>
                <a:cubicBezTo>
                  <a:pt x="3" y="18"/>
                  <a:pt x="3" y="19"/>
                  <a:pt x="3" y="19"/>
                </a:cubicBezTo>
                <a:cubicBezTo>
                  <a:pt x="3" y="20"/>
                  <a:pt x="3" y="20"/>
                  <a:pt x="2" y="20"/>
                </a:cubicBezTo>
                <a:cubicBezTo>
                  <a:pt x="2" y="20"/>
                  <a:pt x="1" y="20"/>
                  <a:pt x="1" y="19"/>
                </a:cubicBezTo>
                <a:cubicBezTo>
                  <a:pt x="1" y="19"/>
                  <a:pt x="1" y="18"/>
                  <a:pt x="2" y="18"/>
                </a:cubicBezTo>
                <a:close/>
                <a:moveTo>
                  <a:pt x="1" y="15"/>
                </a:moveTo>
                <a:lnTo>
                  <a:pt x="1" y="15"/>
                </a:lnTo>
                <a:cubicBezTo>
                  <a:pt x="1" y="15"/>
                  <a:pt x="0" y="16"/>
                  <a:pt x="0" y="16"/>
                </a:cubicBezTo>
                <a:cubicBezTo>
                  <a:pt x="0" y="17"/>
                  <a:pt x="1" y="17"/>
                  <a:pt x="1" y="18"/>
                </a:cubicBezTo>
                <a:cubicBezTo>
                  <a:pt x="1" y="18"/>
                  <a:pt x="0" y="19"/>
                  <a:pt x="0" y="19"/>
                </a:cubicBezTo>
                <a:cubicBezTo>
                  <a:pt x="0" y="20"/>
                  <a:pt x="1" y="21"/>
                  <a:pt x="2" y="21"/>
                </a:cubicBezTo>
                <a:cubicBezTo>
                  <a:pt x="3" y="21"/>
                  <a:pt x="4" y="20"/>
                  <a:pt x="4" y="19"/>
                </a:cubicBezTo>
                <a:cubicBezTo>
                  <a:pt x="4" y="19"/>
                  <a:pt x="4" y="18"/>
                  <a:pt x="3" y="18"/>
                </a:cubicBezTo>
                <a:cubicBezTo>
                  <a:pt x="4" y="17"/>
                  <a:pt x="4" y="17"/>
                  <a:pt x="4" y="16"/>
                </a:cubicBezTo>
                <a:cubicBezTo>
                  <a:pt x="4" y="16"/>
                  <a:pt x="4" y="15"/>
                  <a:pt x="3" y="15"/>
                </a:cubicBezTo>
                <a:cubicBezTo>
                  <a:pt x="4" y="14"/>
                  <a:pt x="4" y="14"/>
                  <a:pt x="4" y="13"/>
                </a:cubicBezTo>
                <a:cubicBezTo>
                  <a:pt x="4" y="13"/>
                  <a:pt x="4" y="12"/>
                  <a:pt x="3" y="12"/>
                </a:cubicBezTo>
                <a:cubicBezTo>
                  <a:pt x="4" y="11"/>
                  <a:pt x="4" y="11"/>
                  <a:pt x="4" y="10"/>
                </a:cubicBezTo>
                <a:cubicBezTo>
                  <a:pt x="4" y="9"/>
                  <a:pt x="4" y="9"/>
                  <a:pt x="3" y="8"/>
                </a:cubicBezTo>
                <a:cubicBezTo>
                  <a:pt x="4" y="8"/>
                  <a:pt x="4" y="7"/>
                  <a:pt x="4" y="7"/>
                </a:cubicBezTo>
                <a:cubicBezTo>
                  <a:pt x="4" y="6"/>
                  <a:pt x="4" y="5"/>
                  <a:pt x="4" y="5"/>
                </a:cubicBezTo>
                <a:cubicBezTo>
                  <a:pt x="4" y="4"/>
                  <a:pt x="5" y="4"/>
                  <a:pt x="5" y="3"/>
                </a:cubicBezTo>
                <a:cubicBezTo>
                  <a:pt x="5" y="2"/>
                  <a:pt x="3" y="0"/>
                  <a:pt x="2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4"/>
                  <a:pt x="0" y="4"/>
                  <a:pt x="1" y="5"/>
                </a:cubicBezTo>
                <a:cubicBezTo>
                  <a:pt x="0" y="5"/>
                  <a:pt x="0" y="6"/>
                  <a:pt x="0" y="7"/>
                </a:cubicBezTo>
                <a:cubicBezTo>
                  <a:pt x="0" y="7"/>
                  <a:pt x="0" y="8"/>
                  <a:pt x="1" y="8"/>
                </a:cubicBezTo>
                <a:cubicBezTo>
                  <a:pt x="0" y="9"/>
                  <a:pt x="0" y="9"/>
                  <a:pt x="0" y="10"/>
                </a:cubicBezTo>
                <a:cubicBezTo>
                  <a:pt x="0" y="11"/>
                  <a:pt x="0" y="11"/>
                  <a:pt x="1" y="12"/>
                </a:cubicBezTo>
                <a:cubicBezTo>
                  <a:pt x="0" y="12"/>
                  <a:pt x="0" y="13"/>
                  <a:pt x="0" y="13"/>
                </a:cubicBezTo>
                <a:cubicBezTo>
                  <a:pt x="0" y="14"/>
                  <a:pt x="0" y="14"/>
                  <a:pt x="1" y="15"/>
                </a:cubicBezTo>
                <a:close/>
                <a:moveTo>
                  <a:pt x="2" y="15"/>
                </a:moveTo>
                <a:lnTo>
                  <a:pt x="2" y="15"/>
                </a:lnTo>
                <a:cubicBezTo>
                  <a:pt x="3" y="15"/>
                  <a:pt x="3" y="16"/>
                  <a:pt x="3" y="16"/>
                </a:cubicBezTo>
                <a:cubicBezTo>
                  <a:pt x="3" y="17"/>
                  <a:pt x="3" y="17"/>
                  <a:pt x="2" y="17"/>
                </a:cubicBezTo>
                <a:cubicBezTo>
                  <a:pt x="2" y="17"/>
                  <a:pt x="1" y="17"/>
                  <a:pt x="1" y="16"/>
                </a:cubicBezTo>
                <a:cubicBezTo>
                  <a:pt x="1" y="16"/>
                  <a:pt x="1" y="15"/>
                  <a:pt x="2" y="15"/>
                </a:cubicBezTo>
                <a:lnTo>
                  <a:pt x="2" y="15"/>
                </a:lnTo>
                <a:lnTo>
                  <a:pt x="2" y="15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77" name="Freeform 1877">
            <a:extLst>
              <a:ext uri="{FF2B5EF4-FFF2-40B4-BE49-F238E27FC236}">
                <a16:creationId xmlns="" xmlns:a16="http://schemas.microsoft.com/office/drawing/2014/main" id="{8943EDED-D4DB-4247-B58D-6F820625AF98}"/>
              </a:ext>
            </a:extLst>
          </p:cNvPr>
          <p:cNvSpPr>
            <a:spLocks noEditPoints="1"/>
          </p:cNvSpPr>
          <p:nvPr/>
        </p:nvSpPr>
        <p:spPr bwMode="auto">
          <a:xfrm>
            <a:off x="315913" y="490538"/>
            <a:ext cx="165100" cy="193675"/>
          </a:xfrm>
          <a:custGeom>
            <a:avLst/>
            <a:gdLst>
              <a:gd name="T0" fmla="*/ 180 w 231"/>
              <a:gd name="T1" fmla="*/ 195 h 269"/>
              <a:gd name="T2" fmla="*/ 192 w 231"/>
              <a:gd name="T3" fmla="*/ 189 h 269"/>
              <a:gd name="T4" fmla="*/ 197 w 231"/>
              <a:gd name="T5" fmla="*/ 187 h 269"/>
              <a:gd name="T6" fmla="*/ 204 w 231"/>
              <a:gd name="T7" fmla="*/ 178 h 269"/>
              <a:gd name="T8" fmla="*/ 208 w 231"/>
              <a:gd name="T9" fmla="*/ 183 h 269"/>
              <a:gd name="T10" fmla="*/ 208 w 231"/>
              <a:gd name="T11" fmla="*/ 185 h 269"/>
              <a:gd name="T12" fmla="*/ 212 w 231"/>
              <a:gd name="T13" fmla="*/ 186 h 269"/>
              <a:gd name="T14" fmla="*/ 213 w 231"/>
              <a:gd name="T15" fmla="*/ 179 h 269"/>
              <a:gd name="T16" fmla="*/ 221 w 231"/>
              <a:gd name="T17" fmla="*/ 184 h 269"/>
              <a:gd name="T18" fmla="*/ 231 w 231"/>
              <a:gd name="T19" fmla="*/ 202 h 269"/>
              <a:gd name="T20" fmla="*/ 208 w 231"/>
              <a:gd name="T21" fmla="*/ 208 h 269"/>
              <a:gd name="T22" fmla="*/ 150 w 231"/>
              <a:gd name="T23" fmla="*/ 226 h 269"/>
              <a:gd name="T24" fmla="*/ 138 w 231"/>
              <a:gd name="T25" fmla="*/ 242 h 269"/>
              <a:gd name="T26" fmla="*/ 140 w 231"/>
              <a:gd name="T27" fmla="*/ 259 h 269"/>
              <a:gd name="T28" fmla="*/ 131 w 231"/>
              <a:gd name="T29" fmla="*/ 265 h 269"/>
              <a:gd name="T30" fmla="*/ 119 w 231"/>
              <a:gd name="T31" fmla="*/ 248 h 269"/>
              <a:gd name="T32" fmla="*/ 102 w 231"/>
              <a:gd name="T33" fmla="*/ 235 h 269"/>
              <a:gd name="T34" fmla="*/ 86 w 231"/>
              <a:gd name="T35" fmla="*/ 216 h 269"/>
              <a:gd name="T36" fmla="*/ 92 w 231"/>
              <a:gd name="T37" fmla="*/ 190 h 269"/>
              <a:gd name="T38" fmla="*/ 83 w 231"/>
              <a:gd name="T39" fmla="*/ 166 h 269"/>
              <a:gd name="T40" fmla="*/ 81 w 231"/>
              <a:gd name="T41" fmla="*/ 161 h 269"/>
              <a:gd name="T42" fmla="*/ 41 w 231"/>
              <a:gd name="T43" fmla="*/ 63 h 269"/>
              <a:gd name="T44" fmla="*/ 30 w 231"/>
              <a:gd name="T45" fmla="*/ 48 h 269"/>
              <a:gd name="T46" fmla="*/ 22 w 231"/>
              <a:gd name="T47" fmla="*/ 45 h 269"/>
              <a:gd name="T48" fmla="*/ 7 w 231"/>
              <a:gd name="T49" fmla="*/ 35 h 269"/>
              <a:gd name="T50" fmla="*/ 10 w 231"/>
              <a:gd name="T51" fmla="*/ 20 h 269"/>
              <a:gd name="T52" fmla="*/ 14 w 231"/>
              <a:gd name="T53" fmla="*/ 9 h 269"/>
              <a:gd name="T54" fmla="*/ 16 w 231"/>
              <a:gd name="T55" fmla="*/ 2 h 269"/>
              <a:gd name="T56" fmla="*/ 18 w 231"/>
              <a:gd name="T57" fmla="*/ 1 h 269"/>
              <a:gd name="T58" fmla="*/ 24 w 231"/>
              <a:gd name="T59" fmla="*/ 4 h 269"/>
              <a:gd name="T60" fmla="*/ 35 w 231"/>
              <a:gd name="T61" fmla="*/ 9 h 269"/>
              <a:gd name="T62" fmla="*/ 49 w 231"/>
              <a:gd name="T63" fmla="*/ 16 h 269"/>
              <a:gd name="T64" fmla="*/ 47 w 231"/>
              <a:gd name="T65" fmla="*/ 32 h 269"/>
              <a:gd name="T66" fmla="*/ 43 w 231"/>
              <a:gd name="T67" fmla="*/ 42 h 269"/>
              <a:gd name="T68" fmla="*/ 46 w 231"/>
              <a:gd name="T69" fmla="*/ 51 h 269"/>
              <a:gd name="T70" fmla="*/ 48 w 231"/>
              <a:gd name="T71" fmla="*/ 60 h 269"/>
              <a:gd name="T72" fmla="*/ 94 w 231"/>
              <a:gd name="T73" fmla="*/ 155 h 269"/>
              <a:gd name="T74" fmla="*/ 96 w 231"/>
              <a:gd name="T75" fmla="*/ 161 h 269"/>
              <a:gd name="T76" fmla="*/ 107 w 231"/>
              <a:gd name="T77" fmla="*/ 183 h 269"/>
              <a:gd name="T78" fmla="*/ 118 w 231"/>
              <a:gd name="T79" fmla="*/ 188 h 269"/>
              <a:gd name="T80" fmla="*/ 152 w 231"/>
              <a:gd name="T81" fmla="*/ 205 h 269"/>
              <a:gd name="T82" fmla="*/ 22 w 231"/>
              <a:gd name="T83" fmla="*/ 40 h 269"/>
              <a:gd name="T84" fmla="*/ 26 w 231"/>
              <a:gd name="T85" fmla="*/ 42 h 269"/>
              <a:gd name="T86" fmla="*/ 22 w 231"/>
              <a:gd name="T87" fmla="*/ 40 h 269"/>
              <a:gd name="T88" fmla="*/ 35 w 231"/>
              <a:gd name="T89" fmla="*/ 20 h 269"/>
              <a:gd name="T90" fmla="*/ 33 w 231"/>
              <a:gd name="T91" fmla="*/ 15 h 269"/>
              <a:gd name="T92" fmla="*/ 31 w 231"/>
              <a:gd name="T93" fmla="*/ 17 h 269"/>
              <a:gd name="T94" fmla="*/ 35 w 231"/>
              <a:gd name="T95" fmla="*/ 20 h 269"/>
              <a:gd name="T96" fmla="*/ 23 w 231"/>
              <a:gd name="T97" fmla="*/ 15 h 269"/>
              <a:gd name="T98" fmla="*/ 23 w 231"/>
              <a:gd name="T99" fmla="*/ 13 h 269"/>
              <a:gd name="T100" fmla="*/ 23 w 231"/>
              <a:gd name="T101" fmla="*/ 10 h 269"/>
              <a:gd name="T102" fmla="*/ 19 w 231"/>
              <a:gd name="T103" fmla="*/ 13 h 269"/>
              <a:gd name="T104" fmla="*/ 21 w 231"/>
              <a:gd name="T105" fmla="*/ 15 h 269"/>
              <a:gd name="T106" fmla="*/ 19 w 231"/>
              <a:gd name="T107" fmla="*/ 27 h 269"/>
              <a:gd name="T108" fmla="*/ 18 w 231"/>
              <a:gd name="T109" fmla="*/ 23 h 269"/>
              <a:gd name="T110" fmla="*/ 19 w 231"/>
              <a:gd name="T111" fmla="*/ 22 h 269"/>
              <a:gd name="T112" fmla="*/ 18 w 231"/>
              <a:gd name="T113" fmla="*/ 28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1" h="269">
                <a:moveTo>
                  <a:pt x="180" y="195"/>
                </a:moveTo>
                <a:lnTo>
                  <a:pt x="180" y="195"/>
                </a:lnTo>
                <a:cubicBezTo>
                  <a:pt x="185" y="192"/>
                  <a:pt x="188" y="191"/>
                  <a:pt x="192" y="188"/>
                </a:cubicBezTo>
                <a:lnTo>
                  <a:pt x="192" y="189"/>
                </a:lnTo>
                <a:cubicBezTo>
                  <a:pt x="194" y="189"/>
                  <a:pt x="194" y="189"/>
                  <a:pt x="195" y="189"/>
                </a:cubicBezTo>
                <a:cubicBezTo>
                  <a:pt x="195" y="189"/>
                  <a:pt x="196" y="188"/>
                  <a:pt x="197" y="187"/>
                </a:cubicBezTo>
                <a:cubicBezTo>
                  <a:pt x="200" y="185"/>
                  <a:pt x="201" y="182"/>
                  <a:pt x="203" y="179"/>
                </a:cubicBezTo>
                <a:lnTo>
                  <a:pt x="204" y="178"/>
                </a:lnTo>
                <a:cubicBezTo>
                  <a:pt x="206" y="179"/>
                  <a:pt x="207" y="180"/>
                  <a:pt x="208" y="182"/>
                </a:cubicBezTo>
                <a:cubicBezTo>
                  <a:pt x="208" y="182"/>
                  <a:pt x="208" y="183"/>
                  <a:pt x="208" y="183"/>
                </a:cubicBezTo>
                <a:lnTo>
                  <a:pt x="208" y="184"/>
                </a:lnTo>
                <a:cubicBezTo>
                  <a:pt x="208" y="184"/>
                  <a:pt x="208" y="185"/>
                  <a:pt x="208" y="185"/>
                </a:cubicBezTo>
                <a:cubicBezTo>
                  <a:pt x="209" y="187"/>
                  <a:pt x="210" y="188"/>
                  <a:pt x="211" y="187"/>
                </a:cubicBezTo>
                <a:cubicBezTo>
                  <a:pt x="211" y="187"/>
                  <a:pt x="211" y="186"/>
                  <a:pt x="212" y="186"/>
                </a:cubicBezTo>
                <a:cubicBezTo>
                  <a:pt x="212" y="186"/>
                  <a:pt x="212" y="185"/>
                  <a:pt x="212" y="185"/>
                </a:cubicBezTo>
                <a:cubicBezTo>
                  <a:pt x="212" y="183"/>
                  <a:pt x="212" y="181"/>
                  <a:pt x="213" y="179"/>
                </a:cubicBezTo>
                <a:lnTo>
                  <a:pt x="214" y="180"/>
                </a:lnTo>
                <a:cubicBezTo>
                  <a:pt x="216" y="181"/>
                  <a:pt x="218" y="183"/>
                  <a:pt x="221" y="184"/>
                </a:cubicBezTo>
                <a:cubicBezTo>
                  <a:pt x="222" y="185"/>
                  <a:pt x="223" y="189"/>
                  <a:pt x="224" y="191"/>
                </a:cubicBezTo>
                <a:cubicBezTo>
                  <a:pt x="226" y="195"/>
                  <a:pt x="230" y="198"/>
                  <a:pt x="231" y="202"/>
                </a:cubicBezTo>
                <a:cubicBezTo>
                  <a:pt x="231" y="204"/>
                  <a:pt x="230" y="206"/>
                  <a:pt x="229" y="207"/>
                </a:cubicBezTo>
                <a:cubicBezTo>
                  <a:pt x="223" y="211"/>
                  <a:pt x="214" y="209"/>
                  <a:pt x="208" y="208"/>
                </a:cubicBezTo>
                <a:cubicBezTo>
                  <a:pt x="203" y="208"/>
                  <a:pt x="196" y="208"/>
                  <a:pt x="192" y="209"/>
                </a:cubicBezTo>
                <a:cubicBezTo>
                  <a:pt x="176" y="210"/>
                  <a:pt x="162" y="217"/>
                  <a:pt x="150" y="226"/>
                </a:cubicBezTo>
                <a:cubicBezTo>
                  <a:pt x="148" y="228"/>
                  <a:pt x="141" y="232"/>
                  <a:pt x="136" y="235"/>
                </a:cubicBezTo>
                <a:cubicBezTo>
                  <a:pt x="137" y="237"/>
                  <a:pt x="138" y="240"/>
                  <a:pt x="138" y="242"/>
                </a:cubicBezTo>
                <a:cubicBezTo>
                  <a:pt x="140" y="244"/>
                  <a:pt x="142" y="248"/>
                  <a:pt x="140" y="252"/>
                </a:cubicBezTo>
                <a:cubicBezTo>
                  <a:pt x="141" y="255"/>
                  <a:pt x="142" y="258"/>
                  <a:pt x="140" y="259"/>
                </a:cubicBezTo>
                <a:cubicBezTo>
                  <a:pt x="143" y="263"/>
                  <a:pt x="140" y="267"/>
                  <a:pt x="139" y="268"/>
                </a:cubicBezTo>
                <a:cubicBezTo>
                  <a:pt x="137" y="269"/>
                  <a:pt x="133" y="269"/>
                  <a:pt x="131" y="265"/>
                </a:cubicBezTo>
                <a:cubicBezTo>
                  <a:pt x="127" y="265"/>
                  <a:pt x="125" y="262"/>
                  <a:pt x="124" y="260"/>
                </a:cubicBezTo>
                <a:cubicBezTo>
                  <a:pt x="118" y="258"/>
                  <a:pt x="116" y="253"/>
                  <a:pt x="119" y="248"/>
                </a:cubicBezTo>
                <a:cubicBezTo>
                  <a:pt x="115" y="247"/>
                  <a:pt x="114" y="246"/>
                  <a:pt x="111" y="243"/>
                </a:cubicBezTo>
                <a:cubicBezTo>
                  <a:pt x="107" y="243"/>
                  <a:pt x="102" y="241"/>
                  <a:pt x="102" y="235"/>
                </a:cubicBezTo>
                <a:cubicBezTo>
                  <a:pt x="95" y="235"/>
                  <a:pt x="91" y="231"/>
                  <a:pt x="92" y="223"/>
                </a:cubicBezTo>
                <a:cubicBezTo>
                  <a:pt x="89" y="222"/>
                  <a:pt x="87" y="221"/>
                  <a:pt x="86" y="216"/>
                </a:cubicBezTo>
                <a:cubicBezTo>
                  <a:pt x="85" y="210"/>
                  <a:pt x="91" y="205"/>
                  <a:pt x="94" y="201"/>
                </a:cubicBezTo>
                <a:cubicBezTo>
                  <a:pt x="94" y="199"/>
                  <a:pt x="92" y="192"/>
                  <a:pt x="92" y="190"/>
                </a:cubicBezTo>
                <a:cubicBezTo>
                  <a:pt x="87" y="188"/>
                  <a:pt x="86" y="184"/>
                  <a:pt x="86" y="180"/>
                </a:cubicBezTo>
                <a:cubicBezTo>
                  <a:pt x="80" y="175"/>
                  <a:pt x="84" y="169"/>
                  <a:pt x="83" y="166"/>
                </a:cubicBezTo>
                <a:cubicBezTo>
                  <a:pt x="82" y="164"/>
                  <a:pt x="80" y="164"/>
                  <a:pt x="79" y="165"/>
                </a:cubicBezTo>
                <a:cubicBezTo>
                  <a:pt x="79" y="163"/>
                  <a:pt x="80" y="162"/>
                  <a:pt x="81" y="161"/>
                </a:cubicBezTo>
                <a:cubicBezTo>
                  <a:pt x="77" y="159"/>
                  <a:pt x="76" y="156"/>
                  <a:pt x="77" y="152"/>
                </a:cubicBezTo>
                <a:lnTo>
                  <a:pt x="41" y="63"/>
                </a:lnTo>
                <a:cubicBezTo>
                  <a:pt x="36" y="62"/>
                  <a:pt x="35" y="60"/>
                  <a:pt x="36" y="57"/>
                </a:cubicBezTo>
                <a:cubicBezTo>
                  <a:pt x="32" y="56"/>
                  <a:pt x="30" y="52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27" y="49"/>
                  <a:pt x="24" y="49"/>
                  <a:pt x="22" y="45"/>
                </a:cubicBezTo>
                <a:lnTo>
                  <a:pt x="12" y="39"/>
                </a:lnTo>
                <a:cubicBezTo>
                  <a:pt x="13" y="38"/>
                  <a:pt x="10" y="39"/>
                  <a:pt x="7" y="35"/>
                </a:cubicBezTo>
                <a:cubicBezTo>
                  <a:pt x="0" y="29"/>
                  <a:pt x="1" y="18"/>
                  <a:pt x="1" y="16"/>
                </a:cubicBezTo>
                <a:lnTo>
                  <a:pt x="10" y="20"/>
                </a:lnTo>
                <a:cubicBezTo>
                  <a:pt x="10" y="19"/>
                  <a:pt x="11" y="18"/>
                  <a:pt x="12" y="17"/>
                </a:cubicBezTo>
                <a:cubicBezTo>
                  <a:pt x="9" y="13"/>
                  <a:pt x="11" y="10"/>
                  <a:pt x="14" y="9"/>
                </a:cubicBezTo>
                <a:cubicBezTo>
                  <a:pt x="13" y="6"/>
                  <a:pt x="13" y="4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5" y="1"/>
                  <a:pt x="16" y="0"/>
                  <a:pt x="16" y="0"/>
                </a:cubicBezTo>
                <a:cubicBezTo>
                  <a:pt x="17" y="0"/>
                  <a:pt x="18" y="0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21" y="0"/>
                  <a:pt x="23" y="1"/>
                  <a:pt x="24" y="4"/>
                </a:cubicBezTo>
                <a:cubicBezTo>
                  <a:pt x="27" y="3"/>
                  <a:pt x="31" y="4"/>
                  <a:pt x="32" y="8"/>
                </a:cubicBezTo>
                <a:cubicBezTo>
                  <a:pt x="33" y="8"/>
                  <a:pt x="34" y="8"/>
                  <a:pt x="35" y="9"/>
                </a:cubicBezTo>
                <a:lnTo>
                  <a:pt x="38" y="0"/>
                </a:lnTo>
                <a:cubicBezTo>
                  <a:pt x="40" y="0"/>
                  <a:pt x="48" y="7"/>
                  <a:pt x="49" y="16"/>
                </a:cubicBezTo>
                <a:cubicBezTo>
                  <a:pt x="49" y="21"/>
                  <a:pt x="46" y="27"/>
                  <a:pt x="44" y="30"/>
                </a:cubicBezTo>
                <a:cubicBezTo>
                  <a:pt x="46" y="30"/>
                  <a:pt x="47" y="31"/>
                  <a:pt x="47" y="32"/>
                </a:cubicBezTo>
                <a:cubicBezTo>
                  <a:pt x="48" y="34"/>
                  <a:pt x="48" y="35"/>
                  <a:pt x="47" y="37"/>
                </a:cubicBezTo>
                <a:cubicBezTo>
                  <a:pt x="47" y="39"/>
                  <a:pt x="45" y="41"/>
                  <a:pt x="43" y="42"/>
                </a:cubicBezTo>
                <a:cubicBezTo>
                  <a:pt x="45" y="43"/>
                  <a:pt x="47" y="46"/>
                  <a:pt x="47" y="48"/>
                </a:cubicBezTo>
                <a:cubicBezTo>
                  <a:pt x="47" y="49"/>
                  <a:pt x="46" y="50"/>
                  <a:pt x="46" y="51"/>
                </a:cubicBezTo>
                <a:cubicBezTo>
                  <a:pt x="46" y="52"/>
                  <a:pt x="46" y="52"/>
                  <a:pt x="46" y="52"/>
                </a:cubicBezTo>
                <a:cubicBezTo>
                  <a:pt x="49" y="53"/>
                  <a:pt x="50" y="57"/>
                  <a:pt x="48" y="60"/>
                </a:cubicBezTo>
                <a:lnTo>
                  <a:pt x="89" y="146"/>
                </a:lnTo>
                <a:cubicBezTo>
                  <a:pt x="94" y="147"/>
                  <a:pt x="95" y="151"/>
                  <a:pt x="94" y="155"/>
                </a:cubicBezTo>
                <a:cubicBezTo>
                  <a:pt x="95" y="155"/>
                  <a:pt x="97" y="155"/>
                  <a:pt x="98" y="157"/>
                </a:cubicBezTo>
                <a:cubicBezTo>
                  <a:pt x="96" y="157"/>
                  <a:pt x="95" y="159"/>
                  <a:pt x="96" y="161"/>
                </a:cubicBezTo>
                <a:cubicBezTo>
                  <a:pt x="98" y="164"/>
                  <a:pt x="103" y="164"/>
                  <a:pt x="104" y="172"/>
                </a:cubicBezTo>
                <a:cubicBezTo>
                  <a:pt x="107" y="174"/>
                  <a:pt x="109" y="179"/>
                  <a:pt x="107" y="183"/>
                </a:cubicBezTo>
                <a:cubicBezTo>
                  <a:pt x="109" y="185"/>
                  <a:pt x="111" y="189"/>
                  <a:pt x="111" y="189"/>
                </a:cubicBezTo>
                <a:cubicBezTo>
                  <a:pt x="112" y="186"/>
                  <a:pt x="116" y="187"/>
                  <a:pt x="118" y="188"/>
                </a:cubicBezTo>
                <a:cubicBezTo>
                  <a:pt x="123" y="183"/>
                  <a:pt x="130" y="186"/>
                  <a:pt x="132" y="194"/>
                </a:cubicBezTo>
                <a:cubicBezTo>
                  <a:pt x="135" y="202"/>
                  <a:pt x="146" y="206"/>
                  <a:pt x="152" y="205"/>
                </a:cubicBezTo>
                <a:cubicBezTo>
                  <a:pt x="160" y="204"/>
                  <a:pt x="173" y="199"/>
                  <a:pt x="180" y="195"/>
                </a:cubicBezTo>
                <a:close/>
                <a:moveTo>
                  <a:pt x="22" y="40"/>
                </a:moveTo>
                <a:lnTo>
                  <a:pt x="22" y="40"/>
                </a:lnTo>
                <a:lnTo>
                  <a:pt x="26" y="42"/>
                </a:lnTo>
                <a:cubicBezTo>
                  <a:pt x="26" y="41"/>
                  <a:pt x="26" y="40"/>
                  <a:pt x="26" y="39"/>
                </a:cubicBezTo>
                <a:cubicBezTo>
                  <a:pt x="25" y="38"/>
                  <a:pt x="23" y="38"/>
                  <a:pt x="22" y="40"/>
                </a:cubicBezTo>
                <a:close/>
                <a:moveTo>
                  <a:pt x="35" y="20"/>
                </a:moveTo>
                <a:lnTo>
                  <a:pt x="35" y="20"/>
                </a:lnTo>
                <a:cubicBezTo>
                  <a:pt x="35" y="20"/>
                  <a:pt x="35" y="20"/>
                  <a:pt x="36" y="20"/>
                </a:cubicBezTo>
                <a:cubicBezTo>
                  <a:pt x="37" y="18"/>
                  <a:pt x="35" y="17"/>
                  <a:pt x="33" y="15"/>
                </a:cubicBezTo>
                <a:cubicBezTo>
                  <a:pt x="33" y="16"/>
                  <a:pt x="32" y="16"/>
                  <a:pt x="31" y="16"/>
                </a:cubicBezTo>
                <a:cubicBezTo>
                  <a:pt x="31" y="17"/>
                  <a:pt x="31" y="17"/>
                  <a:pt x="31" y="17"/>
                </a:cubicBezTo>
                <a:lnTo>
                  <a:pt x="32" y="17"/>
                </a:lnTo>
                <a:cubicBezTo>
                  <a:pt x="33" y="18"/>
                  <a:pt x="34" y="19"/>
                  <a:pt x="35" y="20"/>
                </a:cubicBezTo>
                <a:close/>
                <a:moveTo>
                  <a:pt x="23" y="15"/>
                </a:moveTo>
                <a:lnTo>
                  <a:pt x="23" y="15"/>
                </a:lnTo>
                <a:cubicBezTo>
                  <a:pt x="23" y="15"/>
                  <a:pt x="24" y="14"/>
                  <a:pt x="24" y="13"/>
                </a:cubicBezTo>
                <a:cubicBezTo>
                  <a:pt x="24" y="13"/>
                  <a:pt x="23" y="13"/>
                  <a:pt x="23" y="13"/>
                </a:cubicBezTo>
                <a:lnTo>
                  <a:pt x="24" y="11"/>
                </a:lnTo>
                <a:lnTo>
                  <a:pt x="23" y="10"/>
                </a:lnTo>
                <a:lnTo>
                  <a:pt x="19" y="12"/>
                </a:lnTo>
                <a:lnTo>
                  <a:pt x="19" y="13"/>
                </a:lnTo>
                <a:lnTo>
                  <a:pt x="21" y="14"/>
                </a:lnTo>
                <a:cubicBezTo>
                  <a:pt x="21" y="14"/>
                  <a:pt x="21" y="14"/>
                  <a:pt x="21" y="15"/>
                </a:cubicBezTo>
                <a:cubicBezTo>
                  <a:pt x="21" y="15"/>
                  <a:pt x="23" y="15"/>
                  <a:pt x="23" y="15"/>
                </a:cubicBezTo>
                <a:close/>
                <a:moveTo>
                  <a:pt x="19" y="27"/>
                </a:moveTo>
                <a:lnTo>
                  <a:pt x="19" y="27"/>
                </a:lnTo>
                <a:cubicBezTo>
                  <a:pt x="19" y="26"/>
                  <a:pt x="18" y="24"/>
                  <a:pt x="18" y="23"/>
                </a:cubicBezTo>
                <a:lnTo>
                  <a:pt x="19" y="22"/>
                </a:lnTo>
                <a:cubicBezTo>
                  <a:pt x="19" y="22"/>
                  <a:pt x="19" y="22"/>
                  <a:pt x="19" y="22"/>
                </a:cubicBezTo>
                <a:cubicBezTo>
                  <a:pt x="18" y="23"/>
                  <a:pt x="17" y="23"/>
                  <a:pt x="16" y="23"/>
                </a:cubicBezTo>
                <a:cubicBezTo>
                  <a:pt x="16" y="25"/>
                  <a:pt x="16" y="27"/>
                  <a:pt x="18" y="28"/>
                </a:cubicBezTo>
                <a:cubicBezTo>
                  <a:pt x="18" y="28"/>
                  <a:pt x="19" y="27"/>
                  <a:pt x="19" y="27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78" name="Freeform 1878">
            <a:extLst>
              <a:ext uri="{FF2B5EF4-FFF2-40B4-BE49-F238E27FC236}">
                <a16:creationId xmlns="" xmlns:a16="http://schemas.microsoft.com/office/drawing/2014/main" id="{0E8EFC83-9D41-4218-B489-80A8BDEE6EC3}"/>
              </a:ext>
            </a:extLst>
          </p:cNvPr>
          <p:cNvSpPr>
            <a:spLocks/>
          </p:cNvSpPr>
          <p:nvPr/>
        </p:nvSpPr>
        <p:spPr bwMode="auto">
          <a:xfrm>
            <a:off x="339725" y="520700"/>
            <a:ext cx="7938" cy="7938"/>
          </a:xfrm>
          <a:custGeom>
            <a:avLst/>
            <a:gdLst>
              <a:gd name="T0" fmla="*/ 0 w 11"/>
              <a:gd name="T1" fmla="*/ 5 h 11"/>
              <a:gd name="T2" fmla="*/ 0 w 11"/>
              <a:gd name="T3" fmla="*/ 5 h 11"/>
              <a:gd name="T4" fmla="*/ 5 w 11"/>
              <a:gd name="T5" fmla="*/ 0 h 11"/>
              <a:gd name="T6" fmla="*/ 11 w 11"/>
              <a:gd name="T7" fmla="*/ 5 h 11"/>
              <a:gd name="T8" fmla="*/ 5 w 11"/>
              <a:gd name="T9" fmla="*/ 11 h 11"/>
              <a:gd name="T10" fmla="*/ 0 w 11"/>
              <a:gd name="T11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11">
                <a:moveTo>
                  <a:pt x="0" y="5"/>
                </a:moveTo>
                <a:lnTo>
                  <a:pt x="0" y="5"/>
                </a:lnTo>
                <a:cubicBezTo>
                  <a:pt x="0" y="2"/>
                  <a:pt x="2" y="0"/>
                  <a:pt x="5" y="0"/>
                </a:cubicBezTo>
                <a:cubicBezTo>
                  <a:pt x="8" y="0"/>
                  <a:pt x="11" y="2"/>
                  <a:pt x="11" y="5"/>
                </a:cubicBezTo>
                <a:cubicBezTo>
                  <a:pt x="11" y="8"/>
                  <a:pt x="8" y="11"/>
                  <a:pt x="5" y="11"/>
                </a:cubicBezTo>
                <a:cubicBezTo>
                  <a:pt x="2" y="11"/>
                  <a:pt x="0" y="8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79" name="Freeform 1879">
            <a:extLst>
              <a:ext uri="{FF2B5EF4-FFF2-40B4-BE49-F238E27FC236}">
                <a16:creationId xmlns="" xmlns:a16="http://schemas.microsoft.com/office/drawing/2014/main" id="{A1B5B82D-DECA-4A2A-86AB-3DA8A37FE99A}"/>
              </a:ext>
            </a:extLst>
          </p:cNvPr>
          <p:cNvSpPr>
            <a:spLocks/>
          </p:cNvSpPr>
          <p:nvPr/>
        </p:nvSpPr>
        <p:spPr bwMode="auto">
          <a:xfrm>
            <a:off x="407988" y="674688"/>
            <a:ext cx="7937" cy="4762"/>
          </a:xfrm>
          <a:custGeom>
            <a:avLst/>
            <a:gdLst>
              <a:gd name="T0" fmla="*/ 10 w 11"/>
              <a:gd name="T1" fmla="*/ 0 h 7"/>
              <a:gd name="T2" fmla="*/ 10 w 11"/>
              <a:gd name="T3" fmla="*/ 0 h 7"/>
              <a:gd name="T4" fmla="*/ 8 w 11"/>
              <a:gd name="T5" fmla="*/ 6 h 7"/>
              <a:gd name="T6" fmla="*/ 0 w 11"/>
              <a:gd name="T7" fmla="*/ 4 h 7"/>
              <a:gd name="T8" fmla="*/ 10 w 11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7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0" y="5"/>
                  <a:pt x="8" y="6"/>
                </a:cubicBezTo>
                <a:cubicBezTo>
                  <a:pt x="6" y="7"/>
                  <a:pt x="2" y="7"/>
                  <a:pt x="0" y="4"/>
                </a:cubicBezTo>
                <a:cubicBezTo>
                  <a:pt x="4" y="5"/>
                  <a:pt x="8" y="2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80" name="Freeform 1880">
            <a:extLst>
              <a:ext uri="{FF2B5EF4-FFF2-40B4-BE49-F238E27FC236}">
                <a16:creationId xmlns="" xmlns:a16="http://schemas.microsoft.com/office/drawing/2014/main" id="{CB84D2D2-D476-4CCE-9D25-49ACA26F2EA1}"/>
              </a:ext>
            </a:extLst>
          </p:cNvPr>
          <p:cNvSpPr>
            <a:spLocks/>
          </p:cNvSpPr>
          <p:nvPr/>
        </p:nvSpPr>
        <p:spPr bwMode="auto">
          <a:xfrm>
            <a:off x="395288" y="660400"/>
            <a:ext cx="14287" cy="7938"/>
          </a:xfrm>
          <a:custGeom>
            <a:avLst/>
            <a:gdLst>
              <a:gd name="T0" fmla="*/ 10 w 20"/>
              <a:gd name="T1" fmla="*/ 1 h 12"/>
              <a:gd name="T2" fmla="*/ 10 w 20"/>
              <a:gd name="T3" fmla="*/ 1 h 12"/>
              <a:gd name="T4" fmla="*/ 16 w 20"/>
              <a:gd name="T5" fmla="*/ 9 h 12"/>
              <a:gd name="T6" fmla="*/ 4 w 20"/>
              <a:gd name="T7" fmla="*/ 6 h 12"/>
              <a:gd name="T8" fmla="*/ 1 w 20"/>
              <a:gd name="T9" fmla="*/ 4 h 12"/>
              <a:gd name="T10" fmla="*/ 1 w 20"/>
              <a:gd name="T11" fmla="*/ 3 h 12"/>
              <a:gd name="T12" fmla="*/ 3 w 20"/>
              <a:gd name="T13" fmla="*/ 3 h 12"/>
              <a:gd name="T14" fmla="*/ 4 w 20"/>
              <a:gd name="T15" fmla="*/ 5 h 12"/>
              <a:gd name="T16" fmla="*/ 6 w 20"/>
              <a:gd name="T17" fmla="*/ 4 h 12"/>
              <a:gd name="T18" fmla="*/ 7 w 20"/>
              <a:gd name="T19" fmla="*/ 6 h 12"/>
              <a:gd name="T20" fmla="*/ 8 w 20"/>
              <a:gd name="T21" fmla="*/ 3 h 12"/>
              <a:gd name="T22" fmla="*/ 10 w 20"/>
              <a:gd name="T23" fmla="*/ 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" h="12">
                <a:moveTo>
                  <a:pt x="10" y="1"/>
                </a:moveTo>
                <a:lnTo>
                  <a:pt x="10" y="1"/>
                </a:lnTo>
                <a:cubicBezTo>
                  <a:pt x="15" y="0"/>
                  <a:pt x="20" y="4"/>
                  <a:pt x="16" y="9"/>
                </a:cubicBezTo>
                <a:cubicBezTo>
                  <a:pt x="13" y="12"/>
                  <a:pt x="6" y="8"/>
                  <a:pt x="4" y="6"/>
                </a:cubicBezTo>
                <a:lnTo>
                  <a:pt x="1" y="4"/>
                </a:lnTo>
                <a:cubicBezTo>
                  <a:pt x="1" y="4"/>
                  <a:pt x="0" y="3"/>
                  <a:pt x="1" y="3"/>
                </a:cubicBezTo>
                <a:lnTo>
                  <a:pt x="3" y="3"/>
                </a:lnTo>
                <a:cubicBezTo>
                  <a:pt x="3" y="4"/>
                  <a:pt x="3" y="4"/>
                  <a:pt x="4" y="5"/>
                </a:cubicBezTo>
                <a:cubicBezTo>
                  <a:pt x="4" y="4"/>
                  <a:pt x="5" y="3"/>
                  <a:pt x="6" y="4"/>
                </a:cubicBezTo>
                <a:cubicBezTo>
                  <a:pt x="6" y="5"/>
                  <a:pt x="6" y="6"/>
                  <a:pt x="7" y="6"/>
                </a:cubicBezTo>
                <a:cubicBezTo>
                  <a:pt x="7" y="6"/>
                  <a:pt x="7" y="4"/>
                  <a:pt x="8" y="3"/>
                </a:cubicBezTo>
                <a:cubicBezTo>
                  <a:pt x="9" y="3"/>
                  <a:pt x="10" y="2"/>
                  <a:pt x="1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81" name="Freeform 1881">
            <a:extLst>
              <a:ext uri="{FF2B5EF4-FFF2-40B4-BE49-F238E27FC236}">
                <a16:creationId xmlns="" xmlns:a16="http://schemas.microsoft.com/office/drawing/2014/main" id="{1332378C-81A7-4BB7-B51C-CC4A6740EE1F}"/>
              </a:ext>
            </a:extLst>
          </p:cNvPr>
          <p:cNvSpPr>
            <a:spLocks/>
          </p:cNvSpPr>
          <p:nvPr/>
        </p:nvSpPr>
        <p:spPr bwMode="auto">
          <a:xfrm>
            <a:off x="401638" y="652463"/>
            <a:ext cx="3175" cy="3175"/>
          </a:xfrm>
          <a:custGeom>
            <a:avLst/>
            <a:gdLst>
              <a:gd name="T0" fmla="*/ 3 w 3"/>
              <a:gd name="T1" fmla="*/ 0 h 4"/>
              <a:gd name="T2" fmla="*/ 3 w 3"/>
              <a:gd name="T3" fmla="*/ 0 h 4"/>
              <a:gd name="T4" fmla="*/ 1 w 3"/>
              <a:gd name="T5" fmla="*/ 4 h 4"/>
              <a:gd name="T6" fmla="*/ 0 w 3"/>
              <a:gd name="T7" fmla="*/ 2 h 4"/>
              <a:gd name="T8" fmla="*/ 3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3" y="0"/>
                </a:moveTo>
                <a:lnTo>
                  <a:pt x="3" y="0"/>
                </a:lnTo>
                <a:cubicBezTo>
                  <a:pt x="3" y="1"/>
                  <a:pt x="3" y="3"/>
                  <a:pt x="1" y="4"/>
                </a:cubicBezTo>
                <a:cubicBezTo>
                  <a:pt x="1" y="3"/>
                  <a:pt x="1" y="3"/>
                  <a:pt x="0" y="2"/>
                </a:cubicBezTo>
                <a:cubicBezTo>
                  <a:pt x="1" y="2"/>
                  <a:pt x="2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82" name="Freeform 1882">
            <a:extLst>
              <a:ext uri="{FF2B5EF4-FFF2-40B4-BE49-F238E27FC236}">
                <a16:creationId xmlns="" xmlns:a16="http://schemas.microsoft.com/office/drawing/2014/main" id="{2687D847-1238-4B4C-9D78-2F2DB2CAED4B}"/>
              </a:ext>
            </a:extLst>
          </p:cNvPr>
          <p:cNvSpPr>
            <a:spLocks/>
          </p:cNvSpPr>
          <p:nvPr/>
        </p:nvSpPr>
        <p:spPr bwMode="auto">
          <a:xfrm>
            <a:off x="384175" y="650875"/>
            <a:ext cx="17463" cy="9525"/>
          </a:xfrm>
          <a:custGeom>
            <a:avLst/>
            <a:gdLst>
              <a:gd name="T0" fmla="*/ 1 w 25"/>
              <a:gd name="T1" fmla="*/ 0 h 14"/>
              <a:gd name="T2" fmla="*/ 1 w 25"/>
              <a:gd name="T3" fmla="*/ 0 h 14"/>
              <a:gd name="T4" fmla="*/ 5 w 25"/>
              <a:gd name="T5" fmla="*/ 1 h 14"/>
              <a:gd name="T6" fmla="*/ 5 w 25"/>
              <a:gd name="T7" fmla="*/ 5 h 14"/>
              <a:gd name="T8" fmla="*/ 8 w 25"/>
              <a:gd name="T9" fmla="*/ 3 h 14"/>
              <a:gd name="T10" fmla="*/ 8 w 25"/>
              <a:gd name="T11" fmla="*/ 7 h 14"/>
              <a:gd name="T12" fmla="*/ 11 w 25"/>
              <a:gd name="T13" fmla="*/ 6 h 14"/>
              <a:gd name="T14" fmla="*/ 11 w 25"/>
              <a:gd name="T15" fmla="*/ 8 h 14"/>
              <a:gd name="T16" fmla="*/ 14 w 25"/>
              <a:gd name="T17" fmla="*/ 7 h 14"/>
              <a:gd name="T18" fmla="*/ 22 w 25"/>
              <a:gd name="T19" fmla="*/ 5 h 14"/>
              <a:gd name="T20" fmla="*/ 25 w 25"/>
              <a:gd name="T21" fmla="*/ 10 h 14"/>
              <a:gd name="T22" fmla="*/ 17 w 25"/>
              <a:gd name="T23" fmla="*/ 12 h 14"/>
              <a:gd name="T24" fmla="*/ 3 w 25"/>
              <a:gd name="T25" fmla="*/ 7 h 14"/>
              <a:gd name="T26" fmla="*/ 1 w 25"/>
              <a:gd name="T2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" h="14">
                <a:moveTo>
                  <a:pt x="1" y="0"/>
                </a:moveTo>
                <a:lnTo>
                  <a:pt x="1" y="0"/>
                </a:lnTo>
                <a:cubicBezTo>
                  <a:pt x="4" y="0"/>
                  <a:pt x="5" y="1"/>
                  <a:pt x="5" y="1"/>
                </a:cubicBezTo>
                <a:cubicBezTo>
                  <a:pt x="5" y="1"/>
                  <a:pt x="4" y="4"/>
                  <a:pt x="5" y="5"/>
                </a:cubicBezTo>
                <a:cubicBezTo>
                  <a:pt x="5" y="3"/>
                  <a:pt x="7" y="2"/>
                  <a:pt x="8" y="3"/>
                </a:cubicBezTo>
                <a:cubicBezTo>
                  <a:pt x="7" y="4"/>
                  <a:pt x="7" y="6"/>
                  <a:pt x="8" y="7"/>
                </a:cubicBezTo>
                <a:cubicBezTo>
                  <a:pt x="8" y="5"/>
                  <a:pt x="10" y="4"/>
                  <a:pt x="11" y="6"/>
                </a:cubicBezTo>
                <a:cubicBezTo>
                  <a:pt x="11" y="6"/>
                  <a:pt x="10" y="7"/>
                  <a:pt x="11" y="8"/>
                </a:cubicBezTo>
                <a:cubicBezTo>
                  <a:pt x="12" y="6"/>
                  <a:pt x="13" y="6"/>
                  <a:pt x="14" y="7"/>
                </a:cubicBezTo>
                <a:cubicBezTo>
                  <a:pt x="14" y="7"/>
                  <a:pt x="17" y="8"/>
                  <a:pt x="22" y="5"/>
                </a:cubicBezTo>
                <a:cubicBezTo>
                  <a:pt x="24" y="6"/>
                  <a:pt x="25" y="8"/>
                  <a:pt x="25" y="10"/>
                </a:cubicBezTo>
                <a:cubicBezTo>
                  <a:pt x="24" y="14"/>
                  <a:pt x="20" y="14"/>
                  <a:pt x="17" y="12"/>
                </a:cubicBezTo>
                <a:cubicBezTo>
                  <a:pt x="11" y="8"/>
                  <a:pt x="5" y="10"/>
                  <a:pt x="3" y="7"/>
                </a:cubicBezTo>
                <a:cubicBezTo>
                  <a:pt x="1" y="6"/>
                  <a:pt x="0" y="3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83" name="Freeform 1883">
            <a:extLst>
              <a:ext uri="{FF2B5EF4-FFF2-40B4-BE49-F238E27FC236}">
                <a16:creationId xmlns="" xmlns:a16="http://schemas.microsoft.com/office/drawing/2014/main" id="{07B7DCF7-BC4D-437E-BB76-9ED60D4A9141}"/>
              </a:ext>
            </a:extLst>
          </p:cNvPr>
          <p:cNvSpPr>
            <a:spLocks/>
          </p:cNvSpPr>
          <p:nvPr/>
        </p:nvSpPr>
        <p:spPr bwMode="auto">
          <a:xfrm>
            <a:off x="398463" y="642938"/>
            <a:ext cx="3175" cy="3175"/>
          </a:xfrm>
          <a:custGeom>
            <a:avLst/>
            <a:gdLst>
              <a:gd name="T0" fmla="*/ 2 w 4"/>
              <a:gd name="T1" fmla="*/ 0 h 4"/>
              <a:gd name="T2" fmla="*/ 2 w 4"/>
              <a:gd name="T3" fmla="*/ 0 h 4"/>
              <a:gd name="T4" fmla="*/ 4 w 4"/>
              <a:gd name="T5" fmla="*/ 4 h 4"/>
              <a:gd name="T6" fmla="*/ 0 w 4"/>
              <a:gd name="T7" fmla="*/ 0 h 4"/>
              <a:gd name="T8" fmla="*/ 2 w 4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2"/>
                  <a:pt x="4" y="4"/>
                </a:cubicBezTo>
                <a:cubicBezTo>
                  <a:pt x="2" y="3"/>
                  <a:pt x="0" y="2"/>
                  <a:pt x="0" y="0"/>
                </a:cubicBezTo>
                <a:lnTo>
                  <a:pt x="2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84" name="Freeform 1884">
            <a:extLst>
              <a:ext uri="{FF2B5EF4-FFF2-40B4-BE49-F238E27FC236}">
                <a16:creationId xmlns="" xmlns:a16="http://schemas.microsoft.com/office/drawing/2014/main" id="{295A67B8-24F8-4B06-8CAD-28637D033005}"/>
              </a:ext>
            </a:extLst>
          </p:cNvPr>
          <p:cNvSpPr>
            <a:spLocks/>
          </p:cNvSpPr>
          <p:nvPr/>
        </p:nvSpPr>
        <p:spPr bwMode="auto">
          <a:xfrm>
            <a:off x="400050" y="641350"/>
            <a:ext cx="12700" cy="30163"/>
          </a:xfrm>
          <a:custGeom>
            <a:avLst/>
            <a:gdLst>
              <a:gd name="T0" fmla="*/ 4 w 19"/>
              <a:gd name="T1" fmla="*/ 0 h 42"/>
              <a:gd name="T2" fmla="*/ 4 w 19"/>
              <a:gd name="T3" fmla="*/ 0 h 42"/>
              <a:gd name="T4" fmla="*/ 18 w 19"/>
              <a:gd name="T5" fmla="*/ 33 h 42"/>
              <a:gd name="T6" fmla="*/ 12 w 19"/>
              <a:gd name="T7" fmla="*/ 40 h 42"/>
              <a:gd name="T8" fmla="*/ 4 w 19"/>
              <a:gd name="T9" fmla="*/ 38 h 42"/>
              <a:gd name="T10" fmla="*/ 13 w 19"/>
              <a:gd name="T11" fmla="*/ 28 h 42"/>
              <a:gd name="T12" fmla="*/ 11 w 19"/>
              <a:gd name="T13" fmla="*/ 18 h 42"/>
              <a:gd name="T14" fmla="*/ 9 w 19"/>
              <a:gd name="T15" fmla="*/ 24 h 42"/>
              <a:gd name="T16" fmla="*/ 4 w 19"/>
              <a:gd name="T17" fmla="*/ 23 h 42"/>
              <a:gd name="T18" fmla="*/ 5 w 19"/>
              <a:gd name="T19" fmla="*/ 21 h 42"/>
              <a:gd name="T20" fmla="*/ 6 w 19"/>
              <a:gd name="T21" fmla="*/ 10 h 42"/>
              <a:gd name="T22" fmla="*/ 2 w 19"/>
              <a:gd name="T23" fmla="*/ 15 h 42"/>
              <a:gd name="T24" fmla="*/ 0 w 19"/>
              <a:gd name="T25" fmla="*/ 15 h 42"/>
              <a:gd name="T26" fmla="*/ 0 w 19"/>
              <a:gd name="T27" fmla="*/ 6 h 42"/>
              <a:gd name="T28" fmla="*/ 6 w 19"/>
              <a:gd name="T29" fmla="*/ 8 h 42"/>
              <a:gd name="T30" fmla="*/ 4 w 19"/>
              <a:gd name="T31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42">
                <a:moveTo>
                  <a:pt x="4" y="0"/>
                </a:moveTo>
                <a:lnTo>
                  <a:pt x="4" y="0"/>
                </a:lnTo>
                <a:cubicBezTo>
                  <a:pt x="9" y="4"/>
                  <a:pt x="19" y="26"/>
                  <a:pt x="18" y="33"/>
                </a:cubicBezTo>
                <a:cubicBezTo>
                  <a:pt x="17" y="36"/>
                  <a:pt x="15" y="39"/>
                  <a:pt x="12" y="40"/>
                </a:cubicBezTo>
                <a:cubicBezTo>
                  <a:pt x="8" y="42"/>
                  <a:pt x="4" y="40"/>
                  <a:pt x="4" y="38"/>
                </a:cubicBezTo>
                <a:cubicBezTo>
                  <a:pt x="11" y="39"/>
                  <a:pt x="15" y="33"/>
                  <a:pt x="13" y="28"/>
                </a:cubicBezTo>
                <a:cubicBezTo>
                  <a:pt x="14" y="24"/>
                  <a:pt x="14" y="22"/>
                  <a:pt x="11" y="18"/>
                </a:cubicBezTo>
                <a:cubicBezTo>
                  <a:pt x="11" y="21"/>
                  <a:pt x="10" y="23"/>
                  <a:pt x="9" y="24"/>
                </a:cubicBezTo>
                <a:cubicBezTo>
                  <a:pt x="8" y="23"/>
                  <a:pt x="6" y="23"/>
                  <a:pt x="4" y="23"/>
                </a:cubicBezTo>
                <a:cubicBezTo>
                  <a:pt x="5" y="23"/>
                  <a:pt x="5" y="21"/>
                  <a:pt x="5" y="21"/>
                </a:cubicBezTo>
                <a:cubicBezTo>
                  <a:pt x="8" y="19"/>
                  <a:pt x="8" y="14"/>
                  <a:pt x="6" y="10"/>
                </a:cubicBezTo>
                <a:cubicBezTo>
                  <a:pt x="5" y="13"/>
                  <a:pt x="4" y="14"/>
                  <a:pt x="2" y="15"/>
                </a:cubicBezTo>
                <a:lnTo>
                  <a:pt x="0" y="15"/>
                </a:lnTo>
                <a:cubicBezTo>
                  <a:pt x="2" y="12"/>
                  <a:pt x="1" y="10"/>
                  <a:pt x="0" y="6"/>
                </a:cubicBezTo>
                <a:cubicBezTo>
                  <a:pt x="2" y="8"/>
                  <a:pt x="4" y="9"/>
                  <a:pt x="6" y="8"/>
                </a:cubicBezTo>
                <a:cubicBezTo>
                  <a:pt x="4" y="6"/>
                  <a:pt x="3" y="2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85" name="Freeform 1885">
            <a:extLst>
              <a:ext uri="{FF2B5EF4-FFF2-40B4-BE49-F238E27FC236}">
                <a16:creationId xmlns="" xmlns:a16="http://schemas.microsoft.com/office/drawing/2014/main" id="{8D61039D-34E1-4B15-A475-60C0D58D19C3}"/>
              </a:ext>
            </a:extLst>
          </p:cNvPr>
          <p:cNvSpPr>
            <a:spLocks/>
          </p:cNvSpPr>
          <p:nvPr/>
        </p:nvSpPr>
        <p:spPr bwMode="auto">
          <a:xfrm>
            <a:off x="377825" y="638175"/>
            <a:ext cx="20638" cy="15875"/>
          </a:xfrm>
          <a:custGeom>
            <a:avLst/>
            <a:gdLst>
              <a:gd name="T0" fmla="*/ 9 w 31"/>
              <a:gd name="T1" fmla="*/ 0 h 22"/>
              <a:gd name="T2" fmla="*/ 9 w 31"/>
              <a:gd name="T3" fmla="*/ 0 h 22"/>
              <a:gd name="T4" fmla="*/ 7 w 31"/>
              <a:gd name="T5" fmla="*/ 10 h 22"/>
              <a:gd name="T6" fmla="*/ 7 w 31"/>
              <a:gd name="T7" fmla="*/ 10 h 22"/>
              <a:gd name="T8" fmla="*/ 7 w 31"/>
              <a:gd name="T9" fmla="*/ 11 h 22"/>
              <a:gd name="T10" fmla="*/ 8 w 31"/>
              <a:gd name="T11" fmla="*/ 11 h 22"/>
              <a:gd name="T12" fmla="*/ 9 w 31"/>
              <a:gd name="T13" fmla="*/ 8 h 22"/>
              <a:gd name="T14" fmla="*/ 11 w 31"/>
              <a:gd name="T15" fmla="*/ 10 h 22"/>
              <a:gd name="T16" fmla="*/ 11 w 31"/>
              <a:gd name="T17" fmla="*/ 11 h 22"/>
              <a:gd name="T18" fmla="*/ 10 w 31"/>
              <a:gd name="T19" fmla="*/ 12 h 22"/>
              <a:gd name="T20" fmla="*/ 11 w 31"/>
              <a:gd name="T21" fmla="*/ 12 h 22"/>
              <a:gd name="T22" fmla="*/ 13 w 31"/>
              <a:gd name="T23" fmla="*/ 10 h 22"/>
              <a:gd name="T24" fmla="*/ 15 w 31"/>
              <a:gd name="T25" fmla="*/ 13 h 22"/>
              <a:gd name="T26" fmla="*/ 15 w 31"/>
              <a:gd name="T27" fmla="*/ 13 h 22"/>
              <a:gd name="T28" fmla="*/ 16 w 31"/>
              <a:gd name="T29" fmla="*/ 13 h 22"/>
              <a:gd name="T30" fmla="*/ 16 w 31"/>
              <a:gd name="T31" fmla="*/ 12 h 22"/>
              <a:gd name="T32" fmla="*/ 16 w 31"/>
              <a:gd name="T33" fmla="*/ 11 h 22"/>
              <a:gd name="T34" fmla="*/ 20 w 31"/>
              <a:gd name="T35" fmla="*/ 14 h 22"/>
              <a:gd name="T36" fmla="*/ 26 w 31"/>
              <a:gd name="T37" fmla="*/ 11 h 22"/>
              <a:gd name="T38" fmla="*/ 30 w 31"/>
              <a:gd name="T39" fmla="*/ 14 h 22"/>
              <a:gd name="T40" fmla="*/ 26 w 31"/>
              <a:gd name="T41" fmla="*/ 21 h 22"/>
              <a:gd name="T42" fmla="*/ 14 w 31"/>
              <a:gd name="T43" fmla="*/ 15 h 22"/>
              <a:gd name="T44" fmla="*/ 7 w 31"/>
              <a:gd name="T45" fmla="*/ 13 h 22"/>
              <a:gd name="T46" fmla="*/ 9 w 31"/>
              <a:gd name="T47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1" h="22">
                <a:moveTo>
                  <a:pt x="9" y="0"/>
                </a:moveTo>
                <a:lnTo>
                  <a:pt x="9" y="0"/>
                </a:lnTo>
                <a:cubicBezTo>
                  <a:pt x="14" y="4"/>
                  <a:pt x="8" y="6"/>
                  <a:pt x="7" y="10"/>
                </a:cubicBezTo>
                <a:lnTo>
                  <a:pt x="7" y="10"/>
                </a:lnTo>
                <a:lnTo>
                  <a:pt x="7" y="11"/>
                </a:lnTo>
                <a:lnTo>
                  <a:pt x="8" y="11"/>
                </a:lnTo>
                <a:cubicBezTo>
                  <a:pt x="8" y="9"/>
                  <a:pt x="9" y="8"/>
                  <a:pt x="9" y="8"/>
                </a:cubicBezTo>
                <a:cubicBezTo>
                  <a:pt x="9" y="7"/>
                  <a:pt x="11" y="10"/>
                  <a:pt x="11" y="10"/>
                </a:cubicBezTo>
                <a:cubicBezTo>
                  <a:pt x="11" y="10"/>
                  <a:pt x="11" y="10"/>
                  <a:pt x="11" y="11"/>
                </a:cubicBezTo>
                <a:cubicBezTo>
                  <a:pt x="10" y="11"/>
                  <a:pt x="10" y="11"/>
                  <a:pt x="10" y="12"/>
                </a:cubicBezTo>
                <a:lnTo>
                  <a:pt x="11" y="12"/>
                </a:lnTo>
                <a:cubicBezTo>
                  <a:pt x="11" y="11"/>
                  <a:pt x="12" y="11"/>
                  <a:pt x="13" y="10"/>
                </a:cubicBezTo>
                <a:cubicBezTo>
                  <a:pt x="14" y="10"/>
                  <a:pt x="14" y="12"/>
                  <a:pt x="15" y="13"/>
                </a:cubicBezTo>
                <a:lnTo>
                  <a:pt x="15" y="13"/>
                </a:lnTo>
                <a:lnTo>
                  <a:pt x="16" y="13"/>
                </a:lnTo>
                <a:cubicBezTo>
                  <a:pt x="16" y="13"/>
                  <a:pt x="16" y="12"/>
                  <a:pt x="16" y="12"/>
                </a:cubicBezTo>
                <a:lnTo>
                  <a:pt x="16" y="11"/>
                </a:lnTo>
                <a:cubicBezTo>
                  <a:pt x="18" y="11"/>
                  <a:pt x="19" y="13"/>
                  <a:pt x="20" y="14"/>
                </a:cubicBezTo>
                <a:cubicBezTo>
                  <a:pt x="22" y="14"/>
                  <a:pt x="23" y="10"/>
                  <a:pt x="26" y="11"/>
                </a:cubicBezTo>
                <a:cubicBezTo>
                  <a:pt x="26" y="11"/>
                  <a:pt x="29" y="12"/>
                  <a:pt x="30" y="14"/>
                </a:cubicBezTo>
                <a:cubicBezTo>
                  <a:pt x="31" y="19"/>
                  <a:pt x="29" y="20"/>
                  <a:pt x="26" y="21"/>
                </a:cubicBezTo>
                <a:cubicBezTo>
                  <a:pt x="21" y="22"/>
                  <a:pt x="18" y="17"/>
                  <a:pt x="14" y="15"/>
                </a:cubicBezTo>
                <a:cubicBezTo>
                  <a:pt x="12" y="14"/>
                  <a:pt x="9" y="14"/>
                  <a:pt x="7" y="13"/>
                </a:cubicBezTo>
                <a:cubicBezTo>
                  <a:pt x="0" y="10"/>
                  <a:pt x="7" y="3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86" name="Freeform 1886">
            <a:extLst>
              <a:ext uri="{FF2B5EF4-FFF2-40B4-BE49-F238E27FC236}">
                <a16:creationId xmlns="" xmlns:a16="http://schemas.microsoft.com/office/drawing/2014/main" id="{938D4D73-5CE5-455C-B87C-1A2F8DB92506}"/>
              </a:ext>
            </a:extLst>
          </p:cNvPr>
          <p:cNvSpPr>
            <a:spLocks/>
          </p:cNvSpPr>
          <p:nvPr/>
        </p:nvSpPr>
        <p:spPr bwMode="auto">
          <a:xfrm>
            <a:off x="396875" y="625475"/>
            <a:ext cx="3175" cy="4763"/>
          </a:xfrm>
          <a:custGeom>
            <a:avLst/>
            <a:gdLst>
              <a:gd name="T0" fmla="*/ 5 w 5"/>
              <a:gd name="T1" fmla="*/ 1 h 5"/>
              <a:gd name="T2" fmla="*/ 5 w 5"/>
              <a:gd name="T3" fmla="*/ 1 h 5"/>
              <a:gd name="T4" fmla="*/ 2 w 5"/>
              <a:gd name="T5" fmla="*/ 5 h 5"/>
              <a:gd name="T6" fmla="*/ 0 w 5"/>
              <a:gd name="T7" fmla="*/ 2 h 5"/>
              <a:gd name="T8" fmla="*/ 5 w 5"/>
              <a:gd name="T9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5">
                <a:moveTo>
                  <a:pt x="5" y="1"/>
                </a:moveTo>
                <a:lnTo>
                  <a:pt x="5" y="1"/>
                </a:lnTo>
                <a:cubicBezTo>
                  <a:pt x="4" y="3"/>
                  <a:pt x="3" y="4"/>
                  <a:pt x="2" y="5"/>
                </a:cubicBezTo>
                <a:cubicBezTo>
                  <a:pt x="2" y="5"/>
                  <a:pt x="1" y="3"/>
                  <a:pt x="0" y="2"/>
                </a:cubicBezTo>
                <a:cubicBezTo>
                  <a:pt x="2" y="0"/>
                  <a:pt x="3" y="0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87" name="Freeform 1887">
            <a:extLst>
              <a:ext uri="{FF2B5EF4-FFF2-40B4-BE49-F238E27FC236}">
                <a16:creationId xmlns="" xmlns:a16="http://schemas.microsoft.com/office/drawing/2014/main" id="{D2EA4E3C-F119-4E91-AEA5-414026439C2A}"/>
              </a:ext>
            </a:extLst>
          </p:cNvPr>
          <p:cNvSpPr>
            <a:spLocks/>
          </p:cNvSpPr>
          <p:nvPr/>
        </p:nvSpPr>
        <p:spPr bwMode="auto">
          <a:xfrm>
            <a:off x="384175" y="623888"/>
            <a:ext cx="11113" cy="22225"/>
          </a:xfrm>
          <a:custGeom>
            <a:avLst/>
            <a:gdLst>
              <a:gd name="T0" fmla="*/ 10 w 16"/>
              <a:gd name="T1" fmla="*/ 0 h 31"/>
              <a:gd name="T2" fmla="*/ 10 w 16"/>
              <a:gd name="T3" fmla="*/ 0 h 31"/>
              <a:gd name="T4" fmla="*/ 16 w 16"/>
              <a:gd name="T5" fmla="*/ 11 h 31"/>
              <a:gd name="T6" fmla="*/ 12 w 16"/>
              <a:gd name="T7" fmla="*/ 15 h 31"/>
              <a:gd name="T8" fmla="*/ 15 w 16"/>
              <a:gd name="T9" fmla="*/ 28 h 31"/>
              <a:gd name="T10" fmla="*/ 9 w 16"/>
              <a:gd name="T11" fmla="*/ 30 h 31"/>
              <a:gd name="T12" fmla="*/ 0 w 16"/>
              <a:gd name="T13" fmla="*/ 5 h 31"/>
              <a:gd name="T14" fmla="*/ 10 w 16"/>
              <a:gd name="T1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" h="31">
                <a:moveTo>
                  <a:pt x="10" y="0"/>
                </a:moveTo>
                <a:lnTo>
                  <a:pt x="10" y="0"/>
                </a:lnTo>
                <a:cubicBezTo>
                  <a:pt x="13" y="4"/>
                  <a:pt x="14" y="8"/>
                  <a:pt x="16" y="11"/>
                </a:cubicBezTo>
                <a:cubicBezTo>
                  <a:pt x="16" y="11"/>
                  <a:pt x="13" y="14"/>
                  <a:pt x="12" y="15"/>
                </a:cubicBezTo>
                <a:cubicBezTo>
                  <a:pt x="10" y="20"/>
                  <a:pt x="12" y="25"/>
                  <a:pt x="15" y="28"/>
                </a:cubicBezTo>
                <a:cubicBezTo>
                  <a:pt x="15" y="28"/>
                  <a:pt x="11" y="31"/>
                  <a:pt x="9" y="30"/>
                </a:cubicBezTo>
                <a:cubicBezTo>
                  <a:pt x="6" y="29"/>
                  <a:pt x="0" y="9"/>
                  <a:pt x="0" y="5"/>
                </a:cubicBezTo>
                <a:cubicBezTo>
                  <a:pt x="4" y="4"/>
                  <a:pt x="7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88" name="Freeform 1888">
            <a:extLst>
              <a:ext uri="{FF2B5EF4-FFF2-40B4-BE49-F238E27FC236}">
                <a16:creationId xmlns="" xmlns:a16="http://schemas.microsoft.com/office/drawing/2014/main" id="{18449AA8-5DE9-4BD8-AFA4-23C383571538}"/>
              </a:ext>
            </a:extLst>
          </p:cNvPr>
          <p:cNvSpPr>
            <a:spLocks/>
          </p:cNvSpPr>
          <p:nvPr/>
        </p:nvSpPr>
        <p:spPr bwMode="auto">
          <a:xfrm>
            <a:off x="393700" y="619125"/>
            <a:ext cx="85725" cy="38100"/>
          </a:xfrm>
          <a:custGeom>
            <a:avLst/>
            <a:gdLst>
              <a:gd name="T0" fmla="*/ 110 w 119"/>
              <a:gd name="T1" fmla="*/ 6 h 52"/>
              <a:gd name="T2" fmla="*/ 110 w 119"/>
              <a:gd name="T3" fmla="*/ 6 h 52"/>
              <a:gd name="T4" fmla="*/ 112 w 119"/>
              <a:gd name="T5" fmla="*/ 13 h 52"/>
              <a:gd name="T6" fmla="*/ 117 w 119"/>
              <a:gd name="T7" fmla="*/ 20 h 52"/>
              <a:gd name="T8" fmla="*/ 113 w 119"/>
              <a:gd name="T9" fmla="*/ 26 h 52"/>
              <a:gd name="T10" fmla="*/ 89 w 119"/>
              <a:gd name="T11" fmla="*/ 25 h 52"/>
              <a:gd name="T12" fmla="*/ 83 w 119"/>
              <a:gd name="T13" fmla="*/ 25 h 52"/>
              <a:gd name="T14" fmla="*/ 81 w 119"/>
              <a:gd name="T15" fmla="*/ 21 h 52"/>
              <a:gd name="T16" fmla="*/ 77 w 119"/>
              <a:gd name="T17" fmla="*/ 27 h 52"/>
              <a:gd name="T18" fmla="*/ 75 w 119"/>
              <a:gd name="T19" fmla="*/ 22 h 52"/>
              <a:gd name="T20" fmla="*/ 71 w 119"/>
              <a:gd name="T21" fmla="*/ 28 h 52"/>
              <a:gd name="T22" fmla="*/ 70 w 119"/>
              <a:gd name="T23" fmla="*/ 23 h 52"/>
              <a:gd name="T24" fmla="*/ 66 w 119"/>
              <a:gd name="T25" fmla="*/ 30 h 52"/>
              <a:gd name="T26" fmla="*/ 64 w 119"/>
              <a:gd name="T27" fmla="*/ 25 h 52"/>
              <a:gd name="T28" fmla="*/ 60 w 119"/>
              <a:gd name="T29" fmla="*/ 32 h 52"/>
              <a:gd name="T30" fmla="*/ 58 w 119"/>
              <a:gd name="T31" fmla="*/ 27 h 52"/>
              <a:gd name="T32" fmla="*/ 55 w 119"/>
              <a:gd name="T33" fmla="*/ 34 h 52"/>
              <a:gd name="T34" fmla="*/ 53 w 119"/>
              <a:gd name="T35" fmla="*/ 30 h 52"/>
              <a:gd name="T36" fmla="*/ 49 w 119"/>
              <a:gd name="T37" fmla="*/ 37 h 52"/>
              <a:gd name="T38" fmla="*/ 48 w 119"/>
              <a:gd name="T39" fmla="*/ 32 h 52"/>
              <a:gd name="T40" fmla="*/ 43 w 119"/>
              <a:gd name="T41" fmla="*/ 42 h 52"/>
              <a:gd name="T42" fmla="*/ 26 w 119"/>
              <a:gd name="T43" fmla="*/ 52 h 52"/>
              <a:gd name="T44" fmla="*/ 21 w 119"/>
              <a:gd name="T45" fmla="*/ 39 h 52"/>
              <a:gd name="T46" fmla="*/ 31 w 119"/>
              <a:gd name="T47" fmla="*/ 39 h 52"/>
              <a:gd name="T48" fmla="*/ 39 w 119"/>
              <a:gd name="T49" fmla="*/ 35 h 52"/>
              <a:gd name="T50" fmla="*/ 31 w 119"/>
              <a:gd name="T51" fmla="*/ 37 h 52"/>
              <a:gd name="T52" fmla="*/ 15 w 119"/>
              <a:gd name="T53" fmla="*/ 29 h 52"/>
              <a:gd name="T54" fmla="*/ 16 w 119"/>
              <a:gd name="T55" fmla="*/ 28 h 52"/>
              <a:gd name="T56" fmla="*/ 27 w 119"/>
              <a:gd name="T57" fmla="*/ 31 h 52"/>
              <a:gd name="T58" fmla="*/ 16 w 119"/>
              <a:gd name="T59" fmla="*/ 23 h 52"/>
              <a:gd name="T60" fmla="*/ 15 w 119"/>
              <a:gd name="T61" fmla="*/ 17 h 52"/>
              <a:gd name="T62" fmla="*/ 15 w 119"/>
              <a:gd name="T63" fmla="*/ 22 h 52"/>
              <a:gd name="T64" fmla="*/ 10 w 119"/>
              <a:gd name="T65" fmla="*/ 18 h 52"/>
              <a:gd name="T66" fmla="*/ 10 w 119"/>
              <a:gd name="T67" fmla="*/ 20 h 52"/>
              <a:gd name="T68" fmla="*/ 7 w 119"/>
              <a:gd name="T69" fmla="*/ 20 h 52"/>
              <a:gd name="T70" fmla="*/ 11 w 119"/>
              <a:gd name="T71" fmla="*/ 23 h 52"/>
              <a:gd name="T72" fmla="*/ 2 w 119"/>
              <a:gd name="T73" fmla="*/ 29 h 52"/>
              <a:gd name="T74" fmla="*/ 2 w 119"/>
              <a:gd name="T75" fmla="*/ 20 h 52"/>
              <a:gd name="T76" fmla="*/ 11 w 119"/>
              <a:gd name="T77" fmla="*/ 11 h 52"/>
              <a:gd name="T78" fmla="*/ 19 w 119"/>
              <a:gd name="T79" fmla="*/ 13 h 52"/>
              <a:gd name="T80" fmla="*/ 36 w 119"/>
              <a:gd name="T81" fmla="*/ 27 h 52"/>
              <a:gd name="T82" fmla="*/ 63 w 119"/>
              <a:gd name="T83" fmla="*/ 21 h 52"/>
              <a:gd name="T84" fmla="*/ 69 w 119"/>
              <a:gd name="T85" fmla="*/ 22 h 52"/>
              <a:gd name="T86" fmla="*/ 69 w 119"/>
              <a:gd name="T87" fmla="*/ 19 h 52"/>
              <a:gd name="T88" fmla="*/ 73 w 119"/>
              <a:gd name="T89" fmla="*/ 19 h 52"/>
              <a:gd name="T90" fmla="*/ 74 w 119"/>
              <a:gd name="T91" fmla="*/ 17 h 52"/>
              <a:gd name="T92" fmla="*/ 78 w 119"/>
              <a:gd name="T93" fmla="*/ 17 h 52"/>
              <a:gd name="T94" fmla="*/ 79 w 119"/>
              <a:gd name="T95" fmla="*/ 14 h 52"/>
              <a:gd name="T96" fmla="*/ 82 w 119"/>
              <a:gd name="T97" fmla="*/ 12 h 52"/>
              <a:gd name="T98" fmla="*/ 95 w 119"/>
              <a:gd name="T99" fmla="*/ 0 h 52"/>
              <a:gd name="T100" fmla="*/ 100 w 119"/>
              <a:gd name="T101" fmla="*/ 11 h 52"/>
              <a:gd name="T102" fmla="*/ 105 w 119"/>
              <a:gd name="T103" fmla="*/ 3 h 52"/>
              <a:gd name="T104" fmla="*/ 110 w 119"/>
              <a:gd name="T105" fmla="*/ 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19" h="52">
                <a:moveTo>
                  <a:pt x="110" y="6"/>
                </a:moveTo>
                <a:lnTo>
                  <a:pt x="110" y="6"/>
                </a:lnTo>
                <a:cubicBezTo>
                  <a:pt x="111" y="8"/>
                  <a:pt x="112" y="11"/>
                  <a:pt x="112" y="13"/>
                </a:cubicBezTo>
                <a:cubicBezTo>
                  <a:pt x="113" y="15"/>
                  <a:pt x="116" y="19"/>
                  <a:pt x="117" y="20"/>
                </a:cubicBezTo>
                <a:cubicBezTo>
                  <a:pt x="119" y="23"/>
                  <a:pt x="117" y="26"/>
                  <a:pt x="113" y="26"/>
                </a:cubicBezTo>
                <a:cubicBezTo>
                  <a:pt x="101" y="26"/>
                  <a:pt x="97" y="25"/>
                  <a:pt x="89" y="25"/>
                </a:cubicBezTo>
                <a:cubicBezTo>
                  <a:pt x="87" y="26"/>
                  <a:pt x="83" y="25"/>
                  <a:pt x="83" y="25"/>
                </a:cubicBezTo>
                <a:cubicBezTo>
                  <a:pt x="83" y="24"/>
                  <a:pt x="83" y="22"/>
                  <a:pt x="81" y="21"/>
                </a:cubicBezTo>
                <a:cubicBezTo>
                  <a:pt x="82" y="24"/>
                  <a:pt x="80" y="27"/>
                  <a:pt x="77" y="27"/>
                </a:cubicBezTo>
                <a:cubicBezTo>
                  <a:pt x="77" y="27"/>
                  <a:pt x="78" y="24"/>
                  <a:pt x="75" y="22"/>
                </a:cubicBezTo>
                <a:cubicBezTo>
                  <a:pt x="76" y="25"/>
                  <a:pt x="74" y="28"/>
                  <a:pt x="71" y="28"/>
                </a:cubicBezTo>
                <a:cubicBezTo>
                  <a:pt x="72" y="26"/>
                  <a:pt x="71" y="24"/>
                  <a:pt x="70" y="23"/>
                </a:cubicBezTo>
                <a:cubicBezTo>
                  <a:pt x="70" y="27"/>
                  <a:pt x="69" y="29"/>
                  <a:pt x="66" y="30"/>
                </a:cubicBezTo>
                <a:cubicBezTo>
                  <a:pt x="66" y="28"/>
                  <a:pt x="65" y="26"/>
                  <a:pt x="64" y="25"/>
                </a:cubicBezTo>
                <a:cubicBezTo>
                  <a:pt x="65" y="28"/>
                  <a:pt x="63" y="32"/>
                  <a:pt x="60" y="32"/>
                </a:cubicBezTo>
                <a:cubicBezTo>
                  <a:pt x="60" y="31"/>
                  <a:pt x="60" y="29"/>
                  <a:pt x="58" y="27"/>
                </a:cubicBezTo>
                <a:cubicBezTo>
                  <a:pt x="59" y="33"/>
                  <a:pt x="57" y="34"/>
                  <a:pt x="55" y="34"/>
                </a:cubicBezTo>
                <a:cubicBezTo>
                  <a:pt x="55" y="32"/>
                  <a:pt x="54" y="31"/>
                  <a:pt x="53" y="30"/>
                </a:cubicBezTo>
                <a:cubicBezTo>
                  <a:pt x="54" y="33"/>
                  <a:pt x="53" y="37"/>
                  <a:pt x="49" y="37"/>
                </a:cubicBezTo>
                <a:cubicBezTo>
                  <a:pt x="49" y="37"/>
                  <a:pt x="50" y="34"/>
                  <a:pt x="48" y="32"/>
                </a:cubicBezTo>
                <a:cubicBezTo>
                  <a:pt x="48" y="36"/>
                  <a:pt x="46" y="39"/>
                  <a:pt x="43" y="42"/>
                </a:cubicBezTo>
                <a:cubicBezTo>
                  <a:pt x="37" y="46"/>
                  <a:pt x="32" y="49"/>
                  <a:pt x="26" y="52"/>
                </a:cubicBezTo>
                <a:cubicBezTo>
                  <a:pt x="24" y="48"/>
                  <a:pt x="23" y="43"/>
                  <a:pt x="21" y="39"/>
                </a:cubicBezTo>
                <a:cubicBezTo>
                  <a:pt x="25" y="39"/>
                  <a:pt x="28" y="40"/>
                  <a:pt x="31" y="39"/>
                </a:cubicBezTo>
                <a:cubicBezTo>
                  <a:pt x="34" y="39"/>
                  <a:pt x="39" y="37"/>
                  <a:pt x="39" y="35"/>
                </a:cubicBezTo>
                <a:cubicBezTo>
                  <a:pt x="36" y="37"/>
                  <a:pt x="32" y="37"/>
                  <a:pt x="31" y="37"/>
                </a:cubicBezTo>
                <a:cubicBezTo>
                  <a:pt x="23" y="37"/>
                  <a:pt x="18" y="35"/>
                  <a:pt x="15" y="29"/>
                </a:cubicBezTo>
                <a:cubicBezTo>
                  <a:pt x="15" y="29"/>
                  <a:pt x="15" y="28"/>
                  <a:pt x="16" y="28"/>
                </a:cubicBezTo>
                <a:cubicBezTo>
                  <a:pt x="18" y="31"/>
                  <a:pt x="23" y="33"/>
                  <a:pt x="27" y="31"/>
                </a:cubicBezTo>
                <a:cubicBezTo>
                  <a:pt x="23" y="31"/>
                  <a:pt x="16" y="28"/>
                  <a:pt x="16" y="23"/>
                </a:cubicBezTo>
                <a:cubicBezTo>
                  <a:pt x="17" y="21"/>
                  <a:pt x="18" y="18"/>
                  <a:pt x="15" y="17"/>
                </a:cubicBezTo>
                <a:cubicBezTo>
                  <a:pt x="16" y="19"/>
                  <a:pt x="16" y="19"/>
                  <a:pt x="15" y="22"/>
                </a:cubicBezTo>
                <a:cubicBezTo>
                  <a:pt x="13" y="20"/>
                  <a:pt x="12" y="18"/>
                  <a:pt x="10" y="18"/>
                </a:cubicBezTo>
                <a:cubicBezTo>
                  <a:pt x="10" y="19"/>
                  <a:pt x="10" y="19"/>
                  <a:pt x="10" y="20"/>
                </a:cubicBezTo>
                <a:cubicBezTo>
                  <a:pt x="9" y="20"/>
                  <a:pt x="8" y="20"/>
                  <a:pt x="7" y="20"/>
                </a:cubicBezTo>
                <a:cubicBezTo>
                  <a:pt x="7" y="21"/>
                  <a:pt x="11" y="21"/>
                  <a:pt x="11" y="23"/>
                </a:cubicBezTo>
                <a:cubicBezTo>
                  <a:pt x="14" y="30"/>
                  <a:pt x="6" y="33"/>
                  <a:pt x="2" y="29"/>
                </a:cubicBezTo>
                <a:cubicBezTo>
                  <a:pt x="0" y="26"/>
                  <a:pt x="0" y="22"/>
                  <a:pt x="2" y="20"/>
                </a:cubicBezTo>
                <a:cubicBezTo>
                  <a:pt x="7" y="16"/>
                  <a:pt x="8" y="14"/>
                  <a:pt x="11" y="11"/>
                </a:cubicBezTo>
                <a:cubicBezTo>
                  <a:pt x="14" y="7"/>
                  <a:pt x="18" y="10"/>
                  <a:pt x="19" y="13"/>
                </a:cubicBezTo>
                <a:cubicBezTo>
                  <a:pt x="23" y="22"/>
                  <a:pt x="29" y="26"/>
                  <a:pt x="36" y="27"/>
                </a:cubicBezTo>
                <a:cubicBezTo>
                  <a:pt x="44" y="29"/>
                  <a:pt x="53" y="25"/>
                  <a:pt x="63" y="21"/>
                </a:cubicBezTo>
                <a:cubicBezTo>
                  <a:pt x="67" y="20"/>
                  <a:pt x="68" y="19"/>
                  <a:pt x="69" y="22"/>
                </a:cubicBezTo>
                <a:cubicBezTo>
                  <a:pt x="70" y="20"/>
                  <a:pt x="69" y="19"/>
                  <a:pt x="69" y="19"/>
                </a:cubicBezTo>
                <a:cubicBezTo>
                  <a:pt x="70" y="17"/>
                  <a:pt x="73" y="17"/>
                  <a:pt x="73" y="19"/>
                </a:cubicBezTo>
                <a:cubicBezTo>
                  <a:pt x="74" y="18"/>
                  <a:pt x="74" y="17"/>
                  <a:pt x="74" y="17"/>
                </a:cubicBezTo>
                <a:cubicBezTo>
                  <a:pt x="76" y="14"/>
                  <a:pt x="78" y="16"/>
                  <a:pt x="78" y="17"/>
                </a:cubicBezTo>
                <a:cubicBezTo>
                  <a:pt x="80" y="16"/>
                  <a:pt x="79" y="14"/>
                  <a:pt x="79" y="14"/>
                </a:cubicBezTo>
                <a:cubicBezTo>
                  <a:pt x="80" y="13"/>
                  <a:pt x="81" y="13"/>
                  <a:pt x="82" y="12"/>
                </a:cubicBezTo>
                <a:cubicBezTo>
                  <a:pt x="88" y="12"/>
                  <a:pt x="93" y="8"/>
                  <a:pt x="95" y="0"/>
                </a:cubicBezTo>
                <a:cubicBezTo>
                  <a:pt x="98" y="4"/>
                  <a:pt x="99" y="5"/>
                  <a:pt x="100" y="11"/>
                </a:cubicBezTo>
                <a:cubicBezTo>
                  <a:pt x="103" y="9"/>
                  <a:pt x="104" y="7"/>
                  <a:pt x="105" y="3"/>
                </a:cubicBezTo>
                <a:cubicBezTo>
                  <a:pt x="106" y="4"/>
                  <a:pt x="108" y="5"/>
                  <a:pt x="11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89" name="Freeform 1889">
            <a:extLst>
              <a:ext uri="{FF2B5EF4-FFF2-40B4-BE49-F238E27FC236}">
                <a16:creationId xmlns="" xmlns:a16="http://schemas.microsoft.com/office/drawing/2014/main" id="{5D9EDB06-AA20-4479-9598-CBAB62937F2D}"/>
              </a:ext>
            </a:extLst>
          </p:cNvPr>
          <p:cNvSpPr>
            <a:spLocks/>
          </p:cNvSpPr>
          <p:nvPr/>
        </p:nvSpPr>
        <p:spPr bwMode="auto">
          <a:xfrm>
            <a:off x="379413" y="615950"/>
            <a:ext cx="12700" cy="7938"/>
          </a:xfrm>
          <a:custGeom>
            <a:avLst/>
            <a:gdLst>
              <a:gd name="T0" fmla="*/ 0 w 17"/>
              <a:gd name="T1" fmla="*/ 6 h 11"/>
              <a:gd name="T2" fmla="*/ 0 w 17"/>
              <a:gd name="T3" fmla="*/ 6 h 11"/>
              <a:gd name="T4" fmla="*/ 9 w 17"/>
              <a:gd name="T5" fmla="*/ 6 h 11"/>
              <a:gd name="T6" fmla="*/ 15 w 17"/>
              <a:gd name="T7" fmla="*/ 0 h 11"/>
              <a:gd name="T8" fmla="*/ 10 w 17"/>
              <a:gd name="T9" fmla="*/ 9 h 11"/>
              <a:gd name="T10" fmla="*/ 0 w 17"/>
              <a:gd name="T11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11">
                <a:moveTo>
                  <a:pt x="0" y="6"/>
                </a:moveTo>
                <a:lnTo>
                  <a:pt x="0" y="6"/>
                </a:lnTo>
                <a:cubicBezTo>
                  <a:pt x="1" y="7"/>
                  <a:pt x="6" y="8"/>
                  <a:pt x="9" y="6"/>
                </a:cubicBezTo>
                <a:cubicBezTo>
                  <a:pt x="13" y="5"/>
                  <a:pt x="15" y="2"/>
                  <a:pt x="15" y="0"/>
                </a:cubicBezTo>
                <a:cubicBezTo>
                  <a:pt x="17" y="3"/>
                  <a:pt x="14" y="7"/>
                  <a:pt x="10" y="9"/>
                </a:cubicBezTo>
                <a:cubicBezTo>
                  <a:pt x="7" y="11"/>
                  <a:pt x="1" y="11"/>
                  <a:pt x="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90" name="Freeform 1890">
            <a:extLst>
              <a:ext uri="{FF2B5EF4-FFF2-40B4-BE49-F238E27FC236}">
                <a16:creationId xmlns="" xmlns:a16="http://schemas.microsoft.com/office/drawing/2014/main" id="{5846C738-C64A-4476-BB4D-7BB3AEE67B1C}"/>
              </a:ext>
            </a:extLst>
          </p:cNvPr>
          <p:cNvSpPr>
            <a:spLocks/>
          </p:cNvSpPr>
          <p:nvPr/>
        </p:nvSpPr>
        <p:spPr bwMode="auto">
          <a:xfrm>
            <a:off x="377825" y="604838"/>
            <a:ext cx="11113" cy="15875"/>
          </a:xfrm>
          <a:custGeom>
            <a:avLst/>
            <a:gdLst>
              <a:gd name="T0" fmla="*/ 8 w 17"/>
              <a:gd name="T1" fmla="*/ 0 h 21"/>
              <a:gd name="T2" fmla="*/ 8 w 17"/>
              <a:gd name="T3" fmla="*/ 0 h 21"/>
              <a:gd name="T4" fmla="*/ 14 w 17"/>
              <a:gd name="T5" fmla="*/ 8 h 21"/>
              <a:gd name="T6" fmla="*/ 12 w 17"/>
              <a:gd name="T7" fmla="*/ 19 h 21"/>
              <a:gd name="T8" fmla="*/ 1 w 17"/>
              <a:gd name="T9" fmla="*/ 14 h 21"/>
              <a:gd name="T10" fmla="*/ 0 w 17"/>
              <a:gd name="T11" fmla="*/ 3 h 21"/>
              <a:gd name="T12" fmla="*/ 6 w 17"/>
              <a:gd name="T13" fmla="*/ 7 h 21"/>
              <a:gd name="T14" fmla="*/ 8 w 17"/>
              <a:gd name="T1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" h="21">
                <a:moveTo>
                  <a:pt x="8" y="0"/>
                </a:moveTo>
                <a:lnTo>
                  <a:pt x="8" y="0"/>
                </a:lnTo>
                <a:cubicBezTo>
                  <a:pt x="9" y="4"/>
                  <a:pt x="12" y="5"/>
                  <a:pt x="14" y="8"/>
                </a:cubicBezTo>
                <a:cubicBezTo>
                  <a:pt x="17" y="12"/>
                  <a:pt x="16" y="17"/>
                  <a:pt x="12" y="19"/>
                </a:cubicBezTo>
                <a:cubicBezTo>
                  <a:pt x="8" y="21"/>
                  <a:pt x="3" y="19"/>
                  <a:pt x="1" y="14"/>
                </a:cubicBezTo>
                <a:cubicBezTo>
                  <a:pt x="0" y="11"/>
                  <a:pt x="3" y="8"/>
                  <a:pt x="0" y="3"/>
                </a:cubicBezTo>
                <a:cubicBezTo>
                  <a:pt x="2" y="6"/>
                  <a:pt x="5" y="7"/>
                  <a:pt x="6" y="7"/>
                </a:cubicBezTo>
                <a:cubicBezTo>
                  <a:pt x="7" y="6"/>
                  <a:pt x="8" y="2"/>
                  <a:pt x="8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91" name="Freeform 1891">
            <a:extLst>
              <a:ext uri="{FF2B5EF4-FFF2-40B4-BE49-F238E27FC236}">
                <a16:creationId xmlns="" xmlns:a16="http://schemas.microsoft.com/office/drawing/2014/main" id="{A1CA02FB-8BC5-496D-9DF3-FC3B570B45C7}"/>
              </a:ext>
            </a:extLst>
          </p:cNvPr>
          <p:cNvSpPr>
            <a:spLocks/>
          </p:cNvSpPr>
          <p:nvPr/>
        </p:nvSpPr>
        <p:spPr bwMode="auto">
          <a:xfrm>
            <a:off x="377825" y="604838"/>
            <a:ext cx="3175" cy="3175"/>
          </a:xfrm>
          <a:custGeom>
            <a:avLst/>
            <a:gdLst>
              <a:gd name="T0" fmla="*/ 4 w 4"/>
              <a:gd name="T1" fmla="*/ 0 h 3"/>
              <a:gd name="T2" fmla="*/ 4 w 4"/>
              <a:gd name="T3" fmla="*/ 0 h 3"/>
              <a:gd name="T4" fmla="*/ 4 w 4"/>
              <a:gd name="T5" fmla="*/ 3 h 3"/>
              <a:gd name="T6" fmla="*/ 0 w 4"/>
              <a:gd name="T7" fmla="*/ 1 h 3"/>
              <a:gd name="T8" fmla="*/ 4 w 4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3">
                <a:moveTo>
                  <a:pt x="4" y="0"/>
                </a:moveTo>
                <a:lnTo>
                  <a:pt x="4" y="0"/>
                </a:lnTo>
                <a:cubicBezTo>
                  <a:pt x="4" y="1"/>
                  <a:pt x="4" y="2"/>
                  <a:pt x="4" y="3"/>
                </a:cubicBezTo>
                <a:cubicBezTo>
                  <a:pt x="2" y="3"/>
                  <a:pt x="1" y="2"/>
                  <a:pt x="0" y="1"/>
                </a:cubicBezTo>
                <a:cubicBezTo>
                  <a:pt x="2" y="1"/>
                  <a:pt x="3" y="0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92" name="Freeform 1892">
            <a:extLst>
              <a:ext uri="{FF2B5EF4-FFF2-40B4-BE49-F238E27FC236}">
                <a16:creationId xmlns="" xmlns:a16="http://schemas.microsoft.com/office/drawing/2014/main" id="{E817F082-85C1-45E9-A276-A1122D9FD510}"/>
              </a:ext>
            </a:extLst>
          </p:cNvPr>
          <p:cNvSpPr>
            <a:spLocks/>
          </p:cNvSpPr>
          <p:nvPr/>
        </p:nvSpPr>
        <p:spPr bwMode="auto">
          <a:xfrm>
            <a:off x="347663" y="534988"/>
            <a:ext cx="31750" cy="66675"/>
          </a:xfrm>
          <a:custGeom>
            <a:avLst/>
            <a:gdLst>
              <a:gd name="T0" fmla="*/ 0 w 46"/>
              <a:gd name="T1" fmla="*/ 1 h 93"/>
              <a:gd name="T2" fmla="*/ 0 w 46"/>
              <a:gd name="T3" fmla="*/ 1 h 93"/>
              <a:gd name="T4" fmla="*/ 3 w 46"/>
              <a:gd name="T5" fmla="*/ 0 h 93"/>
              <a:gd name="T6" fmla="*/ 45 w 46"/>
              <a:gd name="T7" fmla="*/ 87 h 93"/>
              <a:gd name="T8" fmla="*/ 43 w 46"/>
              <a:gd name="T9" fmla="*/ 92 h 93"/>
              <a:gd name="T10" fmla="*/ 37 w 46"/>
              <a:gd name="T11" fmla="*/ 90 h 93"/>
              <a:gd name="T12" fmla="*/ 0 w 46"/>
              <a:gd name="T13" fmla="*/ 1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93">
                <a:moveTo>
                  <a:pt x="0" y="1"/>
                </a:moveTo>
                <a:lnTo>
                  <a:pt x="0" y="1"/>
                </a:lnTo>
                <a:lnTo>
                  <a:pt x="3" y="0"/>
                </a:lnTo>
                <a:lnTo>
                  <a:pt x="45" y="87"/>
                </a:lnTo>
                <a:cubicBezTo>
                  <a:pt x="46" y="89"/>
                  <a:pt x="45" y="91"/>
                  <a:pt x="43" y="92"/>
                </a:cubicBezTo>
                <a:cubicBezTo>
                  <a:pt x="41" y="93"/>
                  <a:pt x="38" y="92"/>
                  <a:pt x="37" y="9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93" name="Freeform 1893">
            <a:extLst>
              <a:ext uri="{FF2B5EF4-FFF2-40B4-BE49-F238E27FC236}">
                <a16:creationId xmlns="" xmlns:a16="http://schemas.microsoft.com/office/drawing/2014/main" id="{0A8E2017-E2D1-45BD-85F8-B452A7DEDDA5}"/>
              </a:ext>
            </a:extLst>
          </p:cNvPr>
          <p:cNvSpPr>
            <a:spLocks/>
          </p:cNvSpPr>
          <p:nvPr/>
        </p:nvSpPr>
        <p:spPr bwMode="auto">
          <a:xfrm>
            <a:off x="411163" y="679450"/>
            <a:ext cx="4762" cy="1588"/>
          </a:xfrm>
          <a:custGeom>
            <a:avLst/>
            <a:gdLst>
              <a:gd name="T0" fmla="*/ 5 w 5"/>
              <a:gd name="T1" fmla="*/ 0 h 3"/>
              <a:gd name="T2" fmla="*/ 5 w 5"/>
              <a:gd name="T3" fmla="*/ 0 h 3"/>
              <a:gd name="T4" fmla="*/ 4 w 5"/>
              <a:gd name="T5" fmla="*/ 3 h 3"/>
              <a:gd name="T6" fmla="*/ 0 w 5"/>
              <a:gd name="T7" fmla="*/ 2 h 3"/>
              <a:gd name="T8" fmla="*/ 5 w 5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5" y="0"/>
                </a:moveTo>
                <a:lnTo>
                  <a:pt x="5" y="0"/>
                </a:lnTo>
                <a:cubicBezTo>
                  <a:pt x="5" y="1"/>
                  <a:pt x="4" y="2"/>
                  <a:pt x="4" y="3"/>
                </a:cubicBezTo>
                <a:cubicBezTo>
                  <a:pt x="3" y="3"/>
                  <a:pt x="1" y="3"/>
                  <a:pt x="0" y="2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94" name="Freeform 1894">
            <a:extLst>
              <a:ext uri="{FF2B5EF4-FFF2-40B4-BE49-F238E27FC236}">
                <a16:creationId xmlns="" xmlns:a16="http://schemas.microsoft.com/office/drawing/2014/main" id="{6A90A0A2-C492-4955-967E-D650BDA45EE9}"/>
              </a:ext>
            </a:extLst>
          </p:cNvPr>
          <p:cNvSpPr>
            <a:spLocks/>
          </p:cNvSpPr>
          <p:nvPr/>
        </p:nvSpPr>
        <p:spPr bwMode="auto">
          <a:xfrm>
            <a:off x="373063" y="598488"/>
            <a:ext cx="9525" cy="6350"/>
          </a:xfrm>
          <a:custGeom>
            <a:avLst/>
            <a:gdLst>
              <a:gd name="T0" fmla="*/ 0 w 13"/>
              <a:gd name="T1" fmla="*/ 5 h 9"/>
              <a:gd name="T2" fmla="*/ 0 w 13"/>
              <a:gd name="T3" fmla="*/ 5 h 9"/>
              <a:gd name="T4" fmla="*/ 7 w 13"/>
              <a:gd name="T5" fmla="*/ 6 h 9"/>
              <a:gd name="T6" fmla="*/ 11 w 13"/>
              <a:gd name="T7" fmla="*/ 0 h 9"/>
              <a:gd name="T8" fmla="*/ 8 w 13"/>
              <a:gd name="T9" fmla="*/ 8 h 9"/>
              <a:gd name="T10" fmla="*/ 0 w 13"/>
              <a:gd name="T11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9">
                <a:moveTo>
                  <a:pt x="0" y="5"/>
                </a:moveTo>
                <a:lnTo>
                  <a:pt x="0" y="5"/>
                </a:lnTo>
                <a:cubicBezTo>
                  <a:pt x="1" y="7"/>
                  <a:pt x="4" y="7"/>
                  <a:pt x="7" y="6"/>
                </a:cubicBezTo>
                <a:cubicBezTo>
                  <a:pt x="10" y="4"/>
                  <a:pt x="11" y="2"/>
                  <a:pt x="11" y="0"/>
                </a:cubicBezTo>
                <a:cubicBezTo>
                  <a:pt x="13" y="3"/>
                  <a:pt x="11" y="7"/>
                  <a:pt x="8" y="8"/>
                </a:cubicBezTo>
                <a:cubicBezTo>
                  <a:pt x="5" y="9"/>
                  <a:pt x="0" y="9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95" name="Freeform 1895">
            <a:extLst>
              <a:ext uri="{FF2B5EF4-FFF2-40B4-BE49-F238E27FC236}">
                <a16:creationId xmlns="" xmlns:a16="http://schemas.microsoft.com/office/drawing/2014/main" id="{52083A77-1FD9-472D-965E-3DC155702673}"/>
              </a:ext>
            </a:extLst>
          </p:cNvPr>
          <p:cNvSpPr>
            <a:spLocks/>
          </p:cNvSpPr>
          <p:nvPr/>
        </p:nvSpPr>
        <p:spPr bwMode="auto">
          <a:xfrm>
            <a:off x="406400" y="657225"/>
            <a:ext cx="3175" cy="3175"/>
          </a:xfrm>
          <a:custGeom>
            <a:avLst/>
            <a:gdLst>
              <a:gd name="T0" fmla="*/ 2 w 3"/>
              <a:gd name="T1" fmla="*/ 0 h 4"/>
              <a:gd name="T2" fmla="*/ 2 w 3"/>
              <a:gd name="T3" fmla="*/ 0 h 4"/>
              <a:gd name="T4" fmla="*/ 2 w 3"/>
              <a:gd name="T5" fmla="*/ 4 h 4"/>
              <a:gd name="T6" fmla="*/ 0 w 3"/>
              <a:gd name="T7" fmla="*/ 3 h 4"/>
              <a:gd name="T8" fmla="*/ 2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3"/>
                  <a:pt x="2" y="4"/>
                </a:cubicBezTo>
                <a:cubicBezTo>
                  <a:pt x="2" y="4"/>
                  <a:pt x="1" y="3"/>
                  <a:pt x="0" y="3"/>
                </a:cubicBezTo>
                <a:cubicBezTo>
                  <a:pt x="1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96" name="Freeform 1896">
            <a:extLst>
              <a:ext uri="{FF2B5EF4-FFF2-40B4-BE49-F238E27FC236}">
                <a16:creationId xmlns="" xmlns:a16="http://schemas.microsoft.com/office/drawing/2014/main" id="{0EA029C9-3CA4-4822-A4C3-7B86707C64A0}"/>
              </a:ext>
            </a:extLst>
          </p:cNvPr>
          <p:cNvSpPr>
            <a:spLocks/>
          </p:cNvSpPr>
          <p:nvPr/>
        </p:nvSpPr>
        <p:spPr bwMode="auto">
          <a:xfrm>
            <a:off x="392113" y="660400"/>
            <a:ext cx="3175" cy="1588"/>
          </a:xfrm>
          <a:custGeom>
            <a:avLst/>
            <a:gdLst>
              <a:gd name="T0" fmla="*/ 0 w 5"/>
              <a:gd name="T1" fmla="*/ 0 h 4"/>
              <a:gd name="T2" fmla="*/ 0 w 5"/>
              <a:gd name="T3" fmla="*/ 0 h 4"/>
              <a:gd name="T4" fmla="*/ 4 w 5"/>
              <a:gd name="T5" fmla="*/ 2 h 4"/>
              <a:gd name="T6" fmla="*/ 5 w 5"/>
              <a:gd name="T7" fmla="*/ 4 h 4"/>
              <a:gd name="T8" fmla="*/ 0 w 5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4">
                <a:moveTo>
                  <a:pt x="0" y="0"/>
                </a:moveTo>
                <a:lnTo>
                  <a:pt x="0" y="0"/>
                </a:lnTo>
                <a:cubicBezTo>
                  <a:pt x="2" y="0"/>
                  <a:pt x="4" y="2"/>
                  <a:pt x="4" y="2"/>
                </a:cubicBezTo>
                <a:cubicBezTo>
                  <a:pt x="4" y="3"/>
                  <a:pt x="5" y="4"/>
                  <a:pt x="5" y="4"/>
                </a:cubicBezTo>
                <a:cubicBezTo>
                  <a:pt x="4" y="4"/>
                  <a:pt x="0" y="2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97" name="Freeform 1897">
            <a:extLst>
              <a:ext uri="{FF2B5EF4-FFF2-40B4-BE49-F238E27FC236}">
                <a16:creationId xmlns="" xmlns:a16="http://schemas.microsoft.com/office/drawing/2014/main" id="{5A86D0A3-3FE4-470F-BBA6-B24B5D3EE1AF}"/>
              </a:ext>
            </a:extLst>
          </p:cNvPr>
          <p:cNvSpPr>
            <a:spLocks/>
          </p:cNvSpPr>
          <p:nvPr/>
        </p:nvSpPr>
        <p:spPr bwMode="auto">
          <a:xfrm>
            <a:off x="403225" y="666750"/>
            <a:ext cx="12700" cy="9525"/>
          </a:xfrm>
          <a:custGeom>
            <a:avLst/>
            <a:gdLst>
              <a:gd name="T0" fmla="*/ 0 w 19"/>
              <a:gd name="T1" fmla="*/ 7 h 12"/>
              <a:gd name="T2" fmla="*/ 0 w 19"/>
              <a:gd name="T3" fmla="*/ 7 h 12"/>
              <a:gd name="T4" fmla="*/ 10 w 19"/>
              <a:gd name="T5" fmla="*/ 7 h 12"/>
              <a:gd name="T6" fmla="*/ 16 w 19"/>
              <a:gd name="T7" fmla="*/ 0 h 12"/>
              <a:gd name="T8" fmla="*/ 12 w 19"/>
              <a:gd name="T9" fmla="*/ 10 h 12"/>
              <a:gd name="T10" fmla="*/ 0 w 19"/>
              <a:gd name="T11" fmla="*/ 7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12">
                <a:moveTo>
                  <a:pt x="0" y="7"/>
                </a:moveTo>
                <a:lnTo>
                  <a:pt x="0" y="7"/>
                </a:lnTo>
                <a:cubicBezTo>
                  <a:pt x="1" y="8"/>
                  <a:pt x="6" y="9"/>
                  <a:pt x="10" y="7"/>
                </a:cubicBezTo>
                <a:cubicBezTo>
                  <a:pt x="15" y="5"/>
                  <a:pt x="16" y="2"/>
                  <a:pt x="16" y="0"/>
                </a:cubicBezTo>
                <a:cubicBezTo>
                  <a:pt x="19" y="4"/>
                  <a:pt x="16" y="8"/>
                  <a:pt x="12" y="10"/>
                </a:cubicBezTo>
                <a:cubicBezTo>
                  <a:pt x="8" y="12"/>
                  <a:pt x="1" y="12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98" name="Freeform 1898">
            <a:extLst>
              <a:ext uri="{FF2B5EF4-FFF2-40B4-BE49-F238E27FC236}">
                <a16:creationId xmlns="" xmlns:a16="http://schemas.microsoft.com/office/drawing/2014/main" id="{DF4AD838-25A2-4583-B044-F914A5B39E76}"/>
              </a:ext>
            </a:extLst>
          </p:cNvPr>
          <p:cNvSpPr>
            <a:spLocks/>
          </p:cNvSpPr>
          <p:nvPr/>
        </p:nvSpPr>
        <p:spPr bwMode="auto">
          <a:xfrm>
            <a:off x="461963" y="633413"/>
            <a:ext cx="12700" cy="4762"/>
          </a:xfrm>
          <a:custGeom>
            <a:avLst/>
            <a:gdLst>
              <a:gd name="T0" fmla="*/ 16 w 18"/>
              <a:gd name="T1" fmla="*/ 0 h 6"/>
              <a:gd name="T2" fmla="*/ 16 w 18"/>
              <a:gd name="T3" fmla="*/ 0 h 6"/>
              <a:gd name="T4" fmla="*/ 17 w 18"/>
              <a:gd name="T5" fmla="*/ 4 h 6"/>
              <a:gd name="T6" fmla="*/ 0 w 18"/>
              <a:gd name="T7" fmla="*/ 4 h 6"/>
              <a:gd name="T8" fmla="*/ 16 w 18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6">
                <a:moveTo>
                  <a:pt x="16" y="0"/>
                </a:moveTo>
                <a:lnTo>
                  <a:pt x="16" y="0"/>
                </a:lnTo>
                <a:cubicBezTo>
                  <a:pt x="18" y="1"/>
                  <a:pt x="18" y="3"/>
                  <a:pt x="17" y="4"/>
                </a:cubicBezTo>
                <a:cubicBezTo>
                  <a:pt x="15" y="6"/>
                  <a:pt x="9" y="4"/>
                  <a:pt x="0" y="4"/>
                </a:cubicBezTo>
                <a:cubicBezTo>
                  <a:pt x="6" y="2"/>
                  <a:pt x="16" y="6"/>
                  <a:pt x="16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99" name="Freeform 1899">
            <a:extLst>
              <a:ext uri="{FF2B5EF4-FFF2-40B4-BE49-F238E27FC236}">
                <a16:creationId xmlns="" xmlns:a16="http://schemas.microsoft.com/office/drawing/2014/main" id="{C7A2C7E7-94BC-4F67-ABB7-6DBF4B3D8678}"/>
              </a:ext>
            </a:extLst>
          </p:cNvPr>
          <p:cNvSpPr>
            <a:spLocks/>
          </p:cNvSpPr>
          <p:nvPr/>
        </p:nvSpPr>
        <p:spPr bwMode="auto">
          <a:xfrm>
            <a:off x="458788" y="633413"/>
            <a:ext cx="0" cy="1587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0 w 1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2"/>
                  <a:pt x="0" y="2"/>
                </a:cubicBezTo>
                <a:cubicBezTo>
                  <a:pt x="0" y="2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00" name="Freeform 1900">
            <a:extLst>
              <a:ext uri="{FF2B5EF4-FFF2-40B4-BE49-F238E27FC236}">
                <a16:creationId xmlns="" xmlns:a16="http://schemas.microsoft.com/office/drawing/2014/main" id="{4CE5109F-2286-4492-815D-89E317C73CAF}"/>
              </a:ext>
            </a:extLst>
          </p:cNvPr>
          <p:cNvSpPr>
            <a:spLocks/>
          </p:cNvSpPr>
          <p:nvPr/>
        </p:nvSpPr>
        <p:spPr bwMode="auto">
          <a:xfrm>
            <a:off x="455613" y="633413"/>
            <a:ext cx="1587" cy="3175"/>
          </a:xfrm>
          <a:custGeom>
            <a:avLst/>
            <a:gdLst>
              <a:gd name="T0" fmla="*/ 0 w 2"/>
              <a:gd name="T1" fmla="*/ 0 h 4"/>
              <a:gd name="T2" fmla="*/ 0 w 2"/>
              <a:gd name="T3" fmla="*/ 0 h 4"/>
              <a:gd name="T4" fmla="*/ 0 w 2"/>
              <a:gd name="T5" fmla="*/ 4 h 4"/>
              <a:gd name="T6" fmla="*/ 0 w 2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4">
                <a:moveTo>
                  <a:pt x="0" y="0"/>
                </a:moveTo>
                <a:lnTo>
                  <a:pt x="0" y="0"/>
                </a:lnTo>
                <a:cubicBezTo>
                  <a:pt x="2" y="1"/>
                  <a:pt x="2" y="3"/>
                  <a:pt x="0" y="4"/>
                </a:cubicBezTo>
                <a:cubicBezTo>
                  <a:pt x="1" y="3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01" name="Freeform 1901">
            <a:extLst>
              <a:ext uri="{FF2B5EF4-FFF2-40B4-BE49-F238E27FC236}">
                <a16:creationId xmlns="" xmlns:a16="http://schemas.microsoft.com/office/drawing/2014/main" id="{30167BF6-7F5C-4BA3-938A-78F2B273965F}"/>
              </a:ext>
            </a:extLst>
          </p:cNvPr>
          <p:cNvSpPr>
            <a:spLocks/>
          </p:cNvSpPr>
          <p:nvPr/>
        </p:nvSpPr>
        <p:spPr bwMode="auto">
          <a:xfrm>
            <a:off x="468313" y="630238"/>
            <a:ext cx="4762" cy="4762"/>
          </a:xfrm>
          <a:custGeom>
            <a:avLst/>
            <a:gdLst>
              <a:gd name="T0" fmla="*/ 3 w 7"/>
              <a:gd name="T1" fmla="*/ 0 h 7"/>
              <a:gd name="T2" fmla="*/ 3 w 7"/>
              <a:gd name="T3" fmla="*/ 0 h 7"/>
              <a:gd name="T4" fmla="*/ 0 w 7"/>
              <a:gd name="T5" fmla="*/ 5 h 7"/>
              <a:gd name="T6" fmla="*/ 3 w 7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7">
                <a:moveTo>
                  <a:pt x="3" y="0"/>
                </a:moveTo>
                <a:lnTo>
                  <a:pt x="3" y="0"/>
                </a:lnTo>
                <a:cubicBezTo>
                  <a:pt x="7" y="4"/>
                  <a:pt x="4" y="7"/>
                  <a:pt x="0" y="5"/>
                </a:cubicBezTo>
                <a:cubicBezTo>
                  <a:pt x="4" y="4"/>
                  <a:pt x="4" y="2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02" name="Freeform 1902">
            <a:extLst>
              <a:ext uri="{FF2B5EF4-FFF2-40B4-BE49-F238E27FC236}">
                <a16:creationId xmlns="" xmlns:a16="http://schemas.microsoft.com/office/drawing/2014/main" id="{DE7AFC6E-9125-48CA-A391-05C1CC6797EA}"/>
              </a:ext>
            </a:extLst>
          </p:cNvPr>
          <p:cNvSpPr>
            <a:spLocks/>
          </p:cNvSpPr>
          <p:nvPr/>
        </p:nvSpPr>
        <p:spPr bwMode="auto">
          <a:xfrm>
            <a:off x="384175" y="614363"/>
            <a:ext cx="3175" cy="3175"/>
          </a:xfrm>
          <a:custGeom>
            <a:avLst/>
            <a:gdLst>
              <a:gd name="T0" fmla="*/ 3 w 4"/>
              <a:gd name="T1" fmla="*/ 0 h 6"/>
              <a:gd name="T2" fmla="*/ 3 w 4"/>
              <a:gd name="T3" fmla="*/ 0 h 6"/>
              <a:gd name="T4" fmla="*/ 3 w 4"/>
              <a:gd name="T5" fmla="*/ 4 h 6"/>
              <a:gd name="T6" fmla="*/ 0 w 4"/>
              <a:gd name="T7" fmla="*/ 6 h 6"/>
              <a:gd name="T8" fmla="*/ 3 w 4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6">
                <a:moveTo>
                  <a:pt x="3" y="0"/>
                </a:moveTo>
                <a:lnTo>
                  <a:pt x="3" y="0"/>
                </a:lnTo>
                <a:cubicBezTo>
                  <a:pt x="4" y="1"/>
                  <a:pt x="4" y="3"/>
                  <a:pt x="3" y="4"/>
                </a:cubicBezTo>
                <a:cubicBezTo>
                  <a:pt x="3" y="5"/>
                  <a:pt x="1" y="6"/>
                  <a:pt x="0" y="6"/>
                </a:cubicBezTo>
                <a:cubicBezTo>
                  <a:pt x="1" y="5"/>
                  <a:pt x="3" y="3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03" name="Freeform 1903">
            <a:extLst>
              <a:ext uri="{FF2B5EF4-FFF2-40B4-BE49-F238E27FC236}">
                <a16:creationId xmlns="" xmlns:a16="http://schemas.microsoft.com/office/drawing/2014/main" id="{AF472974-9053-41CF-817A-39B06A389307}"/>
              </a:ext>
            </a:extLst>
          </p:cNvPr>
          <p:cNvSpPr>
            <a:spLocks/>
          </p:cNvSpPr>
          <p:nvPr/>
        </p:nvSpPr>
        <p:spPr bwMode="auto">
          <a:xfrm>
            <a:off x="409575" y="671513"/>
            <a:ext cx="3175" cy="3175"/>
          </a:xfrm>
          <a:custGeom>
            <a:avLst/>
            <a:gdLst>
              <a:gd name="T0" fmla="*/ 5 w 5"/>
              <a:gd name="T1" fmla="*/ 0 h 4"/>
              <a:gd name="T2" fmla="*/ 5 w 5"/>
              <a:gd name="T3" fmla="*/ 0 h 4"/>
              <a:gd name="T4" fmla="*/ 0 w 5"/>
              <a:gd name="T5" fmla="*/ 3 h 4"/>
              <a:gd name="T6" fmla="*/ 5 w 5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4">
                <a:moveTo>
                  <a:pt x="5" y="0"/>
                </a:moveTo>
                <a:lnTo>
                  <a:pt x="5" y="0"/>
                </a:lnTo>
                <a:cubicBezTo>
                  <a:pt x="5" y="2"/>
                  <a:pt x="2" y="4"/>
                  <a:pt x="0" y="3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04" name="Freeform 1904">
            <a:extLst>
              <a:ext uri="{FF2B5EF4-FFF2-40B4-BE49-F238E27FC236}">
                <a16:creationId xmlns="" xmlns:a16="http://schemas.microsoft.com/office/drawing/2014/main" id="{7BF49B7C-971E-4930-93B7-55F47126BD79}"/>
              </a:ext>
            </a:extLst>
          </p:cNvPr>
          <p:cNvSpPr>
            <a:spLocks/>
          </p:cNvSpPr>
          <p:nvPr/>
        </p:nvSpPr>
        <p:spPr bwMode="auto">
          <a:xfrm>
            <a:off x="342900" y="528638"/>
            <a:ext cx="7938" cy="4762"/>
          </a:xfrm>
          <a:custGeom>
            <a:avLst/>
            <a:gdLst>
              <a:gd name="T0" fmla="*/ 1 w 9"/>
              <a:gd name="T1" fmla="*/ 5 h 7"/>
              <a:gd name="T2" fmla="*/ 1 w 9"/>
              <a:gd name="T3" fmla="*/ 5 h 7"/>
              <a:gd name="T4" fmla="*/ 1 w 9"/>
              <a:gd name="T5" fmla="*/ 3 h 7"/>
              <a:gd name="T6" fmla="*/ 7 w 9"/>
              <a:gd name="T7" fmla="*/ 0 h 7"/>
              <a:gd name="T8" fmla="*/ 8 w 9"/>
              <a:gd name="T9" fmla="*/ 2 h 7"/>
              <a:gd name="T10" fmla="*/ 6 w 9"/>
              <a:gd name="T11" fmla="*/ 6 h 7"/>
              <a:gd name="T12" fmla="*/ 1 w 9"/>
              <a:gd name="T13" fmla="*/ 5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7">
                <a:moveTo>
                  <a:pt x="1" y="5"/>
                </a:moveTo>
                <a:lnTo>
                  <a:pt x="1" y="5"/>
                </a:lnTo>
                <a:cubicBezTo>
                  <a:pt x="0" y="5"/>
                  <a:pt x="0" y="4"/>
                  <a:pt x="1" y="3"/>
                </a:cubicBezTo>
                <a:cubicBezTo>
                  <a:pt x="3" y="3"/>
                  <a:pt x="5" y="2"/>
                  <a:pt x="7" y="0"/>
                </a:cubicBezTo>
                <a:cubicBezTo>
                  <a:pt x="7" y="0"/>
                  <a:pt x="8" y="1"/>
                  <a:pt x="8" y="2"/>
                </a:cubicBezTo>
                <a:cubicBezTo>
                  <a:pt x="9" y="3"/>
                  <a:pt x="8" y="5"/>
                  <a:pt x="6" y="6"/>
                </a:cubicBezTo>
                <a:cubicBezTo>
                  <a:pt x="4" y="7"/>
                  <a:pt x="1" y="7"/>
                  <a:pt x="1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05" name="Freeform 1905">
            <a:extLst>
              <a:ext uri="{FF2B5EF4-FFF2-40B4-BE49-F238E27FC236}">
                <a16:creationId xmlns="" xmlns:a16="http://schemas.microsoft.com/office/drawing/2014/main" id="{1BDA639F-086A-4FA1-8229-8B7F0A3467E4}"/>
              </a:ext>
            </a:extLst>
          </p:cNvPr>
          <p:cNvSpPr>
            <a:spLocks/>
          </p:cNvSpPr>
          <p:nvPr/>
        </p:nvSpPr>
        <p:spPr bwMode="auto">
          <a:xfrm>
            <a:off x="341313" y="492125"/>
            <a:ext cx="7937" cy="22225"/>
          </a:xfrm>
          <a:custGeom>
            <a:avLst/>
            <a:gdLst>
              <a:gd name="T0" fmla="*/ 6 w 12"/>
              <a:gd name="T1" fmla="*/ 0 h 29"/>
              <a:gd name="T2" fmla="*/ 6 w 12"/>
              <a:gd name="T3" fmla="*/ 0 h 29"/>
              <a:gd name="T4" fmla="*/ 8 w 12"/>
              <a:gd name="T5" fmla="*/ 3 h 29"/>
              <a:gd name="T6" fmla="*/ 5 w 12"/>
              <a:gd name="T7" fmla="*/ 9 h 29"/>
              <a:gd name="T8" fmla="*/ 9 w 12"/>
              <a:gd name="T9" fmla="*/ 4 h 29"/>
              <a:gd name="T10" fmla="*/ 10 w 12"/>
              <a:gd name="T11" fmla="*/ 6 h 29"/>
              <a:gd name="T12" fmla="*/ 6 w 12"/>
              <a:gd name="T13" fmla="*/ 12 h 29"/>
              <a:gd name="T14" fmla="*/ 11 w 12"/>
              <a:gd name="T15" fmla="*/ 7 h 29"/>
              <a:gd name="T16" fmla="*/ 12 w 12"/>
              <a:gd name="T17" fmla="*/ 9 h 29"/>
              <a:gd name="T18" fmla="*/ 12 w 12"/>
              <a:gd name="T19" fmla="*/ 10 h 29"/>
              <a:gd name="T20" fmla="*/ 7 w 12"/>
              <a:gd name="T21" fmla="*/ 14 h 29"/>
              <a:gd name="T22" fmla="*/ 12 w 12"/>
              <a:gd name="T23" fmla="*/ 12 h 29"/>
              <a:gd name="T24" fmla="*/ 12 w 12"/>
              <a:gd name="T25" fmla="*/ 15 h 29"/>
              <a:gd name="T26" fmla="*/ 7 w 12"/>
              <a:gd name="T27" fmla="*/ 17 h 29"/>
              <a:gd name="T28" fmla="*/ 12 w 12"/>
              <a:gd name="T29" fmla="*/ 16 h 29"/>
              <a:gd name="T30" fmla="*/ 11 w 12"/>
              <a:gd name="T31" fmla="*/ 18 h 29"/>
              <a:gd name="T32" fmla="*/ 6 w 12"/>
              <a:gd name="T33" fmla="*/ 19 h 29"/>
              <a:gd name="T34" fmla="*/ 10 w 12"/>
              <a:gd name="T35" fmla="*/ 20 h 29"/>
              <a:gd name="T36" fmla="*/ 10 w 12"/>
              <a:gd name="T37" fmla="*/ 21 h 29"/>
              <a:gd name="T38" fmla="*/ 4 w 12"/>
              <a:gd name="T39" fmla="*/ 21 h 29"/>
              <a:gd name="T40" fmla="*/ 9 w 12"/>
              <a:gd name="T41" fmla="*/ 23 h 29"/>
              <a:gd name="T42" fmla="*/ 7 w 12"/>
              <a:gd name="T43" fmla="*/ 24 h 29"/>
              <a:gd name="T44" fmla="*/ 2 w 12"/>
              <a:gd name="T45" fmla="*/ 29 h 29"/>
              <a:gd name="T46" fmla="*/ 0 w 12"/>
              <a:gd name="T47" fmla="*/ 28 h 29"/>
              <a:gd name="T48" fmla="*/ 2 w 12"/>
              <a:gd name="T49" fmla="*/ 24 h 29"/>
              <a:gd name="T50" fmla="*/ 0 w 12"/>
              <a:gd name="T51" fmla="*/ 19 h 29"/>
              <a:gd name="T52" fmla="*/ 0 w 12"/>
              <a:gd name="T53" fmla="*/ 19 h 29"/>
              <a:gd name="T54" fmla="*/ 3 w 12"/>
              <a:gd name="T55" fmla="*/ 19 h 29"/>
              <a:gd name="T56" fmla="*/ 2 w 12"/>
              <a:gd name="T57" fmla="*/ 10 h 29"/>
              <a:gd name="T58" fmla="*/ 6 w 12"/>
              <a:gd name="T5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" h="29">
                <a:moveTo>
                  <a:pt x="6" y="0"/>
                </a:moveTo>
                <a:lnTo>
                  <a:pt x="6" y="0"/>
                </a:lnTo>
                <a:cubicBezTo>
                  <a:pt x="6" y="0"/>
                  <a:pt x="6" y="1"/>
                  <a:pt x="8" y="3"/>
                </a:cubicBezTo>
                <a:lnTo>
                  <a:pt x="5" y="9"/>
                </a:lnTo>
                <a:lnTo>
                  <a:pt x="9" y="4"/>
                </a:lnTo>
                <a:cubicBezTo>
                  <a:pt x="9" y="4"/>
                  <a:pt x="9" y="5"/>
                  <a:pt x="10" y="6"/>
                </a:cubicBezTo>
                <a:lnTo>
                  <a:pt x="6" y="12"/>
                </a:lnTo>
                <a:lnTo>
                  <a:pt x="11" y="7"/>
                </a:lnTo>
                <a:cubicBezTo>
                  <a:pt x="11" y="8"/>
                  <a:pt x="11" y="9"/>
                  <a:pt x="12" y="9"/>
                </a:cubicBezTo>
                <a:cubicBezTo>
                  <a:pt x="12" y="9"/>
                  <a:pt x="12" y="10"/>
                  <a:pt x="12" y="10"/>
                </a:cubicBezTo>
                <a:lnTo>
                  <a:pt x="7" y="14"/>
                </a:lnTo>
                <a:lnTo>
                  <a:pt x="12" y="12"/>
                </a:lnTo>
                <a:cubicBezTo>
                  <a:pt x="12" y="13"/>
                  <a:pt x="12" y="14"/>
                  <a:pt x="12" y="15"/>
                </a:cubicBezTo>
                <a:lnTo>
                  <a:pt x="7" y="17"/>
                </a:lnTo>
                <a:lnTo>
                  <a:pt x="12" y="16"/>
                </a:lnTo>
                <a:cubicBezTo>
                  <a:pt x="11" y="17"/>
                  <a:pt x="11" y="18"/>
                  <a:pt x="11" y="18"/>
                </a:cubicBezTo>
                <a:lnTo>
                  <a:pt x="6" y="19"/>
                </a:lnTo>
                <a:lnTo>
                  <a:pt x="10" y="20"/>
                </a:lnTo>
                <a:cubicBezTo>
                  <a:pt x="10" y="20"/>
                  <a:pt x="10" y="21"/>
                  <a:pt x="10" y="21"/>
                </a:cubicBezTo>
                <a:lnTo>
                  <a:pt x="4" y="21"/>
                </a:lnTo>
                <a:lnTo>
                  <a:pt x="9" y="23"/>
                </a:lnTo>
                <a:cubicBezTo>
                  <a:pt x="8" y="23"/>
                  <a:pt x="8" y="24"/>
                  <a:pt x="7" y="24"/>
                </a:cubicBezTo>
                <a:cubicBezTo>
                  <a:pt x="5" y="25"/>
                  <a:pt x="3" y="26"/>
                  <a:pt x="2" y="29"/>
                </a:cubicBezTo>
                <a:cubicBezTo>
                  <a:pt x="2" y="29"/>
                  <a:pt x="1" y="28"/>
                  <a:pt x="0" y="28"/>
                </a:cubicBezTo>
                <a:cubicBezTo>
                  <a:pt x="1" y="27"/>
                  <a:pt x="2" y="26"/>
                  <a:pt x="2" y="24"/>
                </a:cubicBezTo>
                <a:cubicBezTo>
                  <a:pt x="2" y="22"/>
                  <a:pt x="1" y="20"/>
                  <a:pt x="0" y="19"/>
                </a:cubicBezTo>
                <a:lnTo>
                  <a:pt x="0" y="19"/>
                </a:lnTo>
                <a:cubicBezTo>
                  <a:pt x="1" y="19"/>
                  <a:pt x="2" y="19"/>
                  <a:pt x="3" y="19"/>
                </a:cubicBezTo>
                <a:cubicBezTo>
                  <a:pt x="7" y="16"/>
                  <a:pt x="4" y="12"/>
                  <a:pt x="2" y="10"/>
                </a:cubicBezTo>
                <a:lnTo>
                  <a:pt x="6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06" name="Freeform 1906">
            <a:extLst>
              <a:ext uri="{FF2B5EF4-FFF2-40B4-BE49-F238E27FC236}">
                <a16:creationId xmlns="" xmlns:a16="http://schemas.microsoft.com/office/drawing/2014/main" id="{6735D926-0F05-48C0-95A7-5B70DF7D3188}"/>
              </a:ext>
            </a:extLst>
          </p:cNvPr>
          <p:cNvSpPr>
            <a:spLocks/>
          </p:cNvSpPr>
          <p:nvPr/>
        </p:nvSpPr>
        <p:spPr bwMode="auto">
          <a:xfrm>
            <a:off x="327025" y="490538"/>
            <a:ext cx="4763" cy="6350"/>
          </a:xfrm>
          <a:custGeom>
            <a:avLst/>
            <a:gdLst>
              <a:gd name="T0" fmla="*/ 5 w 8"/>
              <a:gd name="T1" fmla="*/ 8 h 8"/>
              <a:gd name="T2" fmla="*/ 5 w 8"/>
              <a:gd name="T3" fmla="*/ 8 h 8"/>
              <a:gd name="T4" fmla="*/ 4 w 8"/>
              <a:gd name="T5" fmla="*/ 2 h 8"/>
              <a:gd name="T6" fmla="*/ 8 w 8"/>
              <a:gd name="T7" fmla="*/ 6 h 8"/>
              <a:gd name="T8" fmla="*/ 5 w 8"/>
              <a:gd name="T9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8">
                <a:moveTo>
                  <a:pt x="5" y="8"/>
                </a:moveTo>
                <a:lnTo>
                  <a:pt x="5" y="8"/>
                </a:lnTo>
                <a:cubicBezTo>
                  <a:pt x="0" y="4"/>
                  <a:pt x="4" y="3"/>
                  <a:pt x="4" y="2"/>
                </a:cubicBezTo>
                <a:cubicBezTo>
                  <a:pt x="5" y="2"/>
                  <a:pt x="8" y="0"/>
                  <a:pt x="8" y="6"/>
                </a:cubicBezTo>
                <a:lnTo>
                  <a:pt x="5" y="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07" name="Freeform 1907">
            <a:extLst>
              <a:ext uri="{FF2B5EF4-FFF2-40B4-BE49-F238E27FC236}">
                <a16:creationId xmlns="" xmlns:a16="http://schemas.microsoft.com/office/drawing/2014/main" id="{538E6FFB-1413-4EEC-ABF8-68D8877380FD}"/>
              </a:ext>
            </a:extLst>
          </p:cNvPr>
          <p:cNvSpPr>
            <a:spLocks/>
          </p:cNvSpPr>
          <p:nvPr/>
        </p:nvSpPr>
        <p:spPr bwMode="auto">
          <a:xfrm>
            <a:off x="319088" y="504825"/>
            <a:ext cx="17462" cy="12700"/>
          </a:xfrm>
          <a:custGeom>
            <a:avLst/>
            <a:gdLst>
              <a:gd name="T0" fmla="*/ 0 w 24"/>
              <a:gd name="T1" fmla="*/ 0 h 18"/>
              <a:gd name="T2" fmla="*/ 0 w 24"/>
              <a:gd name="T3" fmla="*/ 0 h 18"/>
              <a:gd name="T4" fmla="*/ 9 w 24"/>
              <a:gd name="T5" fmla="*/ 4 h 18"/>
              <a:gd name="T6" fmla="*/ 15 w 24"/>
              <a:gd name="T7" fmla="*/ 11 h 18"/>
              <a:gd name="T8" fmla="*/ 17 w 24"/>
              <a:gd name="T9" fmla="*/ 8 h 18"/>
              <a:gd name="T10" fmla="*/ 17 w 24"/>
              <a:gd name="T11" fmla="*/ 9 h 18"/>
              <a:gd name="T12" fmla="*/ 20 w 24"/>
              <a:gd name="T13" fmla="*/ 13 h 18"/>
              <a:gd name="T14" fmla="*/ 24 w 24"/>
              <a:gd name="T15" fmla="*/ 15 h 18"/>
              <a:gd name="T16" fmla="*/ 23 w 24"/>
              <a:gd name="T17" fmla="*/ 17 h 18"/>
              <a:gd name="T18" fmla="*/ 17 w 24"/>
              <a:gd name="T19" fmla="*/ 18 h 18"/>
              <a:gd name="T20" fmla="*/ 14 w 24"/>
              <a:gd name="T21" fmla="*/ 18 h 18"/>
              <a:gd name="T22" fmla="*/ 16 w 24"/>
              <a:gd name="T23" fmla="*/ 13 h 18"/>
              <a:gd name="T24" fmla="*/ 13 w 24"/>
              <a:gd name="T25" fmla="*/ 17 h 18"/>
              <a:gd name="T26" fmla="*/ 11 w 24"/>
              <a:gd name="T27" fmla="*/ 17 h 18"/>
              <a:gd name="T28" fmla="*/ 13 w 24"/>
              <a:gd name="T29" fmla="*/ 13 h 18"/>
              <a:gd name="T30" fmla="*/ 10 w 24"/>
              <a:gd name="T31" fmla="*/ 16 h 18"/>
              <a:gd name="T32" fmla="*/ 8 w 24"/>
              <a:gd name="T33" fmla="*/ 15 h 18"/>
              <a:gd name="T34" fmla="*/ 11 w 24"/>
              <a:gd name="T35" fmla="*/ 12 h 18"/>
              <a:gd name="T36" fmla="*/ 6 w 24"/>
              <a:gd name="T37" fmla="*/ 15 h 18"/>
              <a:gd name="T38" fmla="*/ 4 w 24"/>
              <a:gd name="T39" fmla="*/ 13 h 18"/>
              <a:gd name="T40" fmla="*/ 9 w 24"/>
              <a:gd name="T41" fmla="*/ 11 h 18"/>
              <a:gd name="T42" fmla="*/ 3 w 24"/>
              <a:gd name="T43" fmla="*/ 11 h 18"/>
              <a:gd name="T44" fmla="*/ 2 w 24"/>
              <a:gd name="T45" fmla="*/ 11 h 18"/>
              <a:gd name="T46" fmla="*/ 2 w 24"/>
              <a:gd name="T47" fmla="*/ 9 h 18"/>
              <a:gd name="T48" fmla="*/ 8 w 24"/>
              <a:gd name="T49" fmla="*/ 9 h 18"/>
              <a:gd name="T50" fmla="*/ 1 w 24"/>
              <a:gd name="T51" fmla="*/ 7 h 18"/>
              <a:gd name="T52" fmla="*/ 0 w 24"/>
              <a:gd name="T53" fmla="*/ 5 h 18"/>
              <a:gd name="T54" fmla="*/ 7 w 24"/>
              <a:gd name="T55" fmla="*/ 6 h 18"/>
              <a:gd name="T56" fmla="*/ 0 w 24"/>
              <a:gd name="T57" fmla="*/ 3 h 18"/>
              <a:gd name="T58" fmla="*/ 0 w 24"/>
              <a:gd name="T5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4" h="18">
                <a:moveTo>
                  <a:pt x="0" y="0"/>
                </a:moveTo>
                <a:lnTo>
                  <a:pt x="0" y="0"/>
                </a:lnTo>
                <a:lnTo>
                  <a:pt x="9" y="4"/>
                </a:lnTo>
                <a:cubicBezTo>
                  <a:pt x="9" y="7"/>
                  <a:pt x="11" y="11"/>
                  <a:pt x="15" y="11"/>
                </a:cubicBezTo>
                <a:cubicBezTo>
                  <a:pt x="16" y="10"/>
                  <a:pt x="17" y="9"/>
                  <a:pt x="17" y="8"/>
                </a:cubicBezTo>
                <a:lnTo>
                  <a:pt x="17" y="9"/>
                </a:lnTo>
                <a:cubicBezTo>
                  <a:pt x="18" y="10"/>
                  <a:pt x="18" y="12"/>
                  <a:pt x="20" y="13"/>
                </a:cubicBezTo>
                <a:cubicBezTo>
                  <a:pt x="21" y="14"/>
                  <a:pt x="23" y="15"/>
                  <a:pt x="24" y="15"/>
                </a:cubicBezTo>
                <a:cubicBezTo>
                  <a:pt x="24" y="15"/>
                  <a:pt x="23" y="16"/>
                  <a:pt x="23" y="17"/>
                </a:cubicBezTo>
                <a:cubicBezTo>
                  <a:pt x="21" y="15"/>
                  <a:pt x="19" y="16"/>
                  <a:pt x="17" y="18"/>
                </a:cubicBezTo>
                <a:cubicBezTo>
                  <a:pt x="16" y="18"/>
                  <a:pt x="15" y="18"/>
                  <a:pt x="14" y="18"/>
                </a:cubicBezTo>
                <a:lnTo>
                  <a:pt x="16" y="13"/>
                </a:lnTo>
                <a:lnTo>
                  <a:pt x="13" y="17"/>
                </a:lnTo>
                <a:cubicBezTo>
                  <a:pt x="12" y="17"/>
                  <a:pt x="12" y="17"/>
                  <a:pt x="11" y="17"/>
                </a:cubicBezTo>
                <a:lnTo>
                  <a:pt x="13" y="13"/>
                </a:lnTo>
                <a:lnTo>
                  <a:pt x="10" y="16"/>
                </a:lnTo>
                <a:cubicBezTo>
                  <a:pt x="9" y="16"/>
                  <a:pt x="8" y="16"/>
                  <a:pt x="8" y="15"/>
                </a:cubicBezTo>
                <a:lnTo>
                  <a:pt x="11" y="12"/>
                </a:lnTo>
                <a:lnTo>
                  <a:pt x="6" y="15"/>
                </a:lnTo>
                <a:cubicBezTo>
                  <a:pt x="6" y="14"/>
                  <a:pt x="5" y="13"/>
                  <a:pt x="4" y="13"/>
                </a:cubicBezTo>
                <a:lnTo>
                  <a:pt x="9" y="11"/>
                </a:lnTo>
                <a:lnTo>
                  <a:pt x="3" y="11"/>
                </a:lnTo>
                <a:cubicBezTo>
                  <a:pt x="3" y="11"/>
                  <a:pt x="3" y="11"/>
                  <a:pt x="2" y="11"/>
                </a:cubicBezTo>
                <a:cubicBezTo>
                  <a:pt x="2" y="10"/>
                  <a:pt x="2" y="9"/>
                  <a:pt x="2" y="9"/>
                </a:cubicBezTo>
                <a:lnTo>
                  <a:pt x="8" y="9"/>
                </a:lnTo>
                <a:lnTo>
                  <a:pt x="1" y="7"/>
                </a:lnTo>
                <a:cubicBezTo>
                  <a:pt x="1" y="6"/>
                  <a:pt x="1" y="5"/>
                  <a:pt x="0" y="5"/>
                </a:cubicBezTo>
                <a:lnTo>
                  <a:pt x="7" y="6"/>
                </a:lnTo>
                <a:lnTo>
                  <a:pt x="0" y="3"/>
                </a:ln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08" name="Freeform 1908">
            <a:extLst>
              <a:ext uri="{FF2B5EF4-FFF2-40B4-BE49-F238E27FC236}">
                <a16:creationId xmlns="" xmlns:a16="http://schemas.microsoft.com/office/drawing/2014/main" id="{BB3059E8-1345-4519-9434-20C1771E2DF4}"/>
              </a:ext>
            </a:extLst>
          </p:cNvPr>
          <p:cNvSpPr>
            <a:spLocks/>
          </p:cNvSpPr>
          <p:nvPr/>
        </p:nvSpPr>
        <p:spPr bwMode="auto">
          <a:xfrm>
            <a:off x="327025" y="517525"/>
            <a:ext cx="7938" cy="4763"/>
          </a:xfrm>
          <a:custGeom>
            <a:avLst/>
            <a:gdLst>
              <a:gd name="T0" fmla="*/ 1 w 10"/>
              <a:gd name="T1" fmla="*/ 0 h 7"/>
              <a:gd name="T2" fmla="*/ 1 w 10"/>
              <a:gd name="T3" fmla="*/ 0 h 7"/>
              <a:gd name="T4" fmla="*/ 10 w 10"/>
              <a:gd name="T5" fmla="*/ 6 h 7"/>
              <a:gd name="T6" fmla="*/ 10 w 10"/>
              <a:gd name="T7" fmla="*/ 7 h 7"/>
              <a:gd name="T8" fmla="*/ 0 w 10"/>
              <a:gd name="T9" fmla="*/ 1 h 7"/>
              <a:gd name="T10" fmla="*/ 1 w 10"/>
              <a:gd name="T1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7">
                <a:moveTo>
                  <a:pt x="1" y="0"/>
                </a:moveTo>
                <a:lnTo>
                  <a:pt x="1" y="0"/>
                </a:lnTo>
                <a:lnTo>
                  <a:pt x="10" y="6"/>
                </a:lnTo>
                <a:lnTo>
                  <a:pt x="10" y="7"/>
                </a:lnTo>
                <a:lnTo>
                  <a:pt x="0" y="1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09" name="Freeform 1909">
            <a:extLst>
              <a:ext uri="{FF2B5EF4-FFF2-40B4-BE49-F238E27FC236}">
                <a16:creationId xmlns="" xmlns:a16="http://schemas.microsoft.com/office/drawing/2014/main" id="{0A29609E-DECA-4268-900B-29A60B9D5A83}"/>
              </a:ext>
            </a:extLst>
          </p:cNvPr>
          <p:cNvSpPr>
            <a:spLocks/>
          </p:cNvSpPr>
          <p:nvPr/>
        </p:nvSpPr>
        <p:spPr bwMode="auto">
          <a:xfrm>
            <a:off x="344488" y="512763"/>
            <a:ext cx="4762" cy="3175"/>
          </a:xfrm>
          <a:custGeom>
            <a:avLst/>
            <a:gdLst>
              <a:gd name="T0" fmla="*/ 1 w 5"/>
              <a:gd name="T1" fmla="*/ 3 h 5"/>
              <a:gd name="T2" fmla="*/ 1 w 5"/>
              <a:gd name="T3" fmla="*/ 3 h 5"/>
              <a:gd name="T4" fmla="*/ 2 w 5"/>
              <a:gd name="T5" fmla="*/ 0 h 5"/>
              <a:gd name="T6" fmla="*/ 4 w 5"/>
              <a:gd name="T7" fmla="*/ 1 h 5"/>
              <a:gd name="T8" fmla="*/ 3 w 5"/>
              <a:gd name="T9" fmla="*/ 4 h 5"/>
              <a:gd name="T10" fmla="*/ 1 w 5"/>
              <a:gd name="T11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1" y="3"/>
                </a:moveTo>
                <a:lnTo>
                  <a:pt x="1" y="3"/>
                </a:lnTo>
                <a:cubicBezTo>
                  <a:pt x="0" y="2"/>
                  <a:pt x="1" y="1"/>
                  <a:pt x="2" y="0"/>
                </a:cubicBezTo>
                <a:cubicBezTo>
                  <a:pt x="3" y="0"/>
                  <a:pt x="4" y="0"/>
                  <a:pt x="4" y="1"/>
                </a:cubicBezTo>
                <a:cubicBezTo>
                  <a:pt x="5" y="3"/>
                  <a:pt x="4" y="4"/>
                  <a:pt x="3" y="4"/>
                </a:cubicBezTo>
                <a:cubicBezTo>
                  <a:pt x="2" y="5"/>
                  <a:pt x="1" y="4"/>
                  <a:pt x="1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10" name="Freeform 1910">
            <a:extLst>
              <a:ext uri="{FF2B5EF4-FFF2-40B4-BE49-F238E27FC236}">
                <a16:creationId xmlns="" xmlns:a16="http://schemas.microsoft.com/office/drawing/2014/main" id="{6A193545-A35D-4392-9B22-654DC9AD8D10}"/>
              </a:ext>
            </a:extLst>
          </p:cNvPr>
          <p:cNvSpPr>
            <a:spLocks/>
          </p:cNvSpPr>
          <p:nvPr/>
        </p:nvSpPr>
        <p:spPr bwMode="auto">
          <a:xfrm>
            <a:off x="334963" y="514350"/>
            <a:ext cx="12700" cy="7938"/>
          </a:xfrm>
          <a:custGeom>
            <a:avLst/>
            <a:gdLst>
              <a:gd name="T0" fmla="*/ 9 w 19"/>
              <a:gd name="T1" fmla="*/ 0 h 13"/>
              <a:gd name="T2" fmla="*/ 9 w 19"/>
              <a:gd name="T3" fmla="*/ 0 h 13"/>
              <a:gd name="T4" fmla="*/ 11 w 19"/>
              <a:gd name="T5" fmla="*/ 1 h 13"/>
              <a:gd name="T6" fmla="*/ 19 w 19"/>
              <a:gd name="T7" fmla="*/ 4 h 13"/>
              <a:gd name="T8" fmla="*/ 15 w 19"/>
              <a:gd name="T9" fmla="*/ 7 h 13"/>
              <a:gd name="T10" fmla="*/ 8 w 19"/>
              <a:gd name="T11" fmla="*/ 4 h 13"/>
              <a:gd name="T12" fmla="*/ 5 w 19"/>
              <a:gd name="T13" fmla="*/ 11 h 13"/>
              <a:gd name="T14" fmla="*/ 0 w 19"/>
              <a:gd name="T15" fmla="*/ 12 h 13"/>
              <a:gd name="T16" fmla="*/ 3 w 19"/>
              <a:gd name="T17" fmla="*/ 5 h 13"/>
              <a:gd name="T18" fmla="*/ 4 w 19"/>
              <a:gd name="T19" fmla="*/ 2 h 13"/>
              <a:gd name="T20" fmla="*/ 5 w 19"/>
              <a:gd name="T21" fmla="*/ 2 h 13"/>
              <a:gd name="T22" fmla="*/ 6 w 19"/>
              <a:gd name="T23" fmla="*/ 2 h 13"/>
              <a:gd name="T24" fmla="*/ 7 w 19"/>
              <a:gd name="T25" fmla="*/ 3 h 13"/>
              <a:gd name="T26" fmla="*/ 7 w 19"/>
              <a:gd name="T27" fmla="*/ 2 h 13"/>
              <a:gd name="T28" fmla="*/ 8 w 19"/>
              <a:gd name="T29" fmla="*/ 0 h 13"/>
              <a:gd name="T30" fmla="*/ 9 w 19"/>
              <a:gd name="T31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13">
                <a:moveTo>
                  <a:pt x="9" y="0"/>
                </a:moveTo>
                <a:lnTo>
                  <a:pt x="9" y="0"/>
                </a:lnTo>
                <a:lnTo>
                  <a:pt x="11" y="1"/>
                </a:lnTo>
                <a:cubicBezTo>
                  <a:pt x="11" y="1"/>
                  <a:pt x="14" y="6"/>
                  <a:pt x="19" y="4"/>
                </a:cubicBezTo>
                <a:cubicBezTo>
                  <a:pt x="19" y="5"/>
                  <a:pt x="17" y="7"/>
                  <a:pt x="15" y="7"/>
                </a:cubicBezTo>
                <a:cubicBezTo>
                  <a:pt x="11" y="7"/>
                  <a:pt x="8" y="4"/>
                  <a:pt x="8" y="4"/>
                </a:cubicBezTo>
                <a:cubicBezTo>
                  <a:pt x="8" y="4"/>
                  <a:pt x="8" y="8"/>
                  <a:pt x="5" y="11"/>
                </a:cubicBezTo>
                <a:cubicBezTo>
                  <a:pt x="4" y="13"/>
                  <a:pt x="1" y="13"/>
                  <a:pt x="0" y="12"/>
                </a:cubicBezTo>
                <a:cubicBezTo>
                  <a:pt x="5" y="10"/>
                  <a:pt x="3" y="5"/>
                  <a:pt x="3" y="5"/>
                </a:cubicBezTo>
                <a:lnTo>
                  <a:pt x="4" y="2"/>
                </a:lnTo>
                <a:cubicBezTo>
                  <a:pt x="4" y="2"/>
                  <a:pt x="4" y="2"/>
                  <a:pt x="5" y="2"/>
                </a:cubicBezTo>
                <a:cubicBezTo>
                  <a:pt x="5" y="2"/>
                  <a:pt x="6" y="2"/>
                  <a:pt x="6" y="2"/>
                </a:cubicBezTo>
                <a:lnTo>
                  <a:pt x="7" y="3"/>
                </a:lnTo>
                <a:lnTo>
                  <a:pt x="7" y="2"/>
                </a:lnTo>
                <a:cubicBezTo>
                  <a:pt x="7" y="1"/>
                  <a:pt x="8" y="1"/>
                  <a:pt x="8" y="0"/>
                </a:cubicBezTo>
                <a:cubicBezTo>
                  <a:pt x="8" y="0"/>
                  <a:pt x="8" y="0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11" name="Freeform 1911">
            <a:extLst>
              <a:ext uri="{FF2B5EF4-FFF2-40B4-BE49-F238E27FC236}">
                <a16:creationId xmlns="" xmlns:a16="http://schemas.microsoft.com/office/drawing/2014/main" id="{5888234F-3414-42B9-A274-02C2542F5CF0}"/>
              </a:ext>
            </a:extLst>
          </p:cNvPr>
          <p:cNvSpPr>
            <a:spLocks/>
          </p:cNvSpPr>
          <p:nvPr/>
        </p:nvSpPr>
        <p:spPr bwMode="auto">
          <a:xfrm>
            <a:off x="325438" y="496888"/>
            <a:ext cx="15875" cy="9525"/>
          </a:xfrm>
          <a:custGeom>
            <a:avLst/>
            <a:gdLst>
              <a:gd name="T0" fmla="*/ 9 w 21"/>
              <a:gd name="T1" fmla="*/ 13 h 13"/>
              <a:gd name="T2" fmla="*/ 9 w 21"/>
              <a:gd name="T3" fmla="*/ 13 h 13"/>
              <a:gd name="T4" fmla="*/ 9 w 21"/>
              <a:gd name="T5" fmla="*/ 10 h 13"/>
              <a:gd name="T6" fmla="*/ 4 w 21"/>
              <a:gd name="T7" fmla="*/ 9 h 13"/>
              <a:gd name="T8" fmla="*/ 0 w 21"/>
              <a:gd name="T9" fmla="*/ 11 h 13"/>
              <a:gd name="T10" fmla="*/ 2 w 21"/>
              <a:gd name="T11" fmla="*/ 8 h 13"/>
              <a:gd name="T12" fmla="*/ 2 w 21"/>
              <a:gd name="T13" fmla="*/ 7 h 13"/>
              <a:gd name="T14" fmla="*/ 7 w 21"/>
              <a:gd name="T15" fmla="*/ 5 h 13"/>
              <a:gd name="T16" fmla="*/ 6 w 21"/>
              <a:gd name="T17" fmla="*/ 6 h 13"/>
              <a:gd name="T18" fmla="*/ 11 w 21"/>
              <a:gd name="T19" fmla="*/ 8 h 13"/>
              <a:gd name="T20" fmla="*/ 14 w 21"/>
              <a:gd name="T21" fmla="*/ 3 h 13"/>
              <a:gd name="T22" fmla="*/ 12 w 21"/>
              <a:gd name="T23" fmla="*/ 2 h 13"/>
              <a:gd name="T24" fmla="*/ 16 w 21"/>
              <a:gd name="T25" fmla="*/ 0 h 13"/>
              <a:gd name="T26" fmla="*/ 18 w 21"/>
              <a:gd name="T27" fmla="*/ 1 h 13"/>
              <a:gd name="T28" fmla="*/ 21 w 21"/>
              <a:gd name="T29" fmla="*/ 2 h 13"/>
              <a:gd name="T30" fmla="*/ 17 w 21"/>
              <a:gd name="T31" fmla="*/ 3 h 13"/>
              <a:gd name="T32" fmla="*/ 15 w 21"/>
              <a:gd name="T33" fmla="*/ 8 h 13"/>
              <a:gd name="T34" fmla="*/ 16 w 21"/>
              <a:gd name="T35" fmla="*/ 10 h 13"/>
              <a:gd name="T36" fmla="*/ 9 w 21"/>
              <a:gd name="T37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1" h="13">
                <a:moveTo>
                  <a:pt x="9" y="13"/>
                </a:moveTo>
                <a:lnTo>
                  <a:pt x="9" y="13"/>
                </a:lnTo>
                <a:lnTo>
                  <a:pt x="9" y="10"/>
                </a:lnTo>
                <a:cubicBezTo>
                  <a:pt x="7" y="9"/>
                  <a:pt x="5" y="9"/>
                  <a:pt x="4" y="9"/>
                </a:cubicBezTo>
                <a:cubicBezTo>
                  <a:pt x="3" y="11"/>
                  <a:pt x="2" y="10"/>
                  <a:pt x="0" y="11"/>
                </a:cubicBezTo>
                <a:cubicBezTo>
                  <a:pt x="0" y="10"/>
                  <a:pt x="0" y="9"/>
                  <a:pt x="2" y="8"/>
                </a:cubicBezTo>
                <a:cubicBezTo>
                  <a:pt x="1" y="8"/>
                  <a:pt x="2" y="7"/>
                  <a:pt x="2" y="7"/>
                </a:cubicBezTo>
                <a:lnTo>
                  <a:pt x="7" y="5"/>
                </a:lnTo>
                <a:cubicBezTo>
                  <a:pt x="6" y="5"/>
                  <a:pt x="6" y="6"/>
                  <a:pt x="6" y="6"/>
                </a:cubicBezTo>
                <a:cubicBezTo>
                  <a:pt x="9" y="6"/>
                  <a:pt x="11" y="8"/>
                  <a:pt x="11" y="8"/>
                </a:cubicBezTo>
                <a:cubicBezTo>
                  <a:pt x="11" y="8"/>
                  <a:pt x="11" y="5"/>
                  <a:pt x="14" y="3"/>
                </a:cubicBezTo>
                <a:cubicBezTo>
                  <a:pt x="13" y="2"/>
                  <a:pt x="13" y="2"/>
                  <a:pt x="12" y="2"/>
                </a:cubicBezTo>
                <a:lnTo>
                  <a:pt x="16" y="0"/>
                </a:lnTo>
                <a:cubicBezTo>
                  <a:pt x="17" y="0"/>
                  <a:pt x="18" y="0"/>
                  <a:pt x="18" y="1"/>
                </a:cubicBezTo>
                <a:cubicBezTo>
                  <a:pt x="19" y="1"/>
                  <a:pt x="20" y="1"/>
                  <a:pt x="21" y="2"/>
                </a:cubicBezTo>
                <a:cubicBezTo>
                  <a:pt x="19" y="2"/>
                  <a:pt x="19" y="4"/>
                  <a:pt x="17" y="3"/>
                </a:cubicBezTo>
                <a:cubicBezTo>
                  <a:pt x="16" y="4"/>
                  <a:pt x="14" y="6"/>
                  <a:pt x="15" y="8"/>
                </a:cubicBezTo>
                <a:lnTo>
                  <a:pt x="16" y="10"/>
                </a:lnTo>
                <a:lnTo>
                  <a:pt x="9" y="13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12" name="Freeform 1912">
            <a:extLst>
              <a:ext uri="{FF2B5EF4-FFF2-40B4-BE49-F238E27FC236}">
                <a16:creationId xmlns="" xmlns:a16="http://schemas.microsoft.com/office/drawing/2014/main" id="{3A0C1B1E-05F0-4D3F-9104-8A04D1A2A977}"/>
              </a:ext>
            </a:extLst>
          </p:cNvPr>
          <p:cNvSpPr>
            <a:spLocks/>
          </p:cNvSpPr>
          <p:nvPr/>
        </p:nvSpPr>
        <p:spPr bwMode="auto">
          <a:xfrm>
            <a:off x="331788" y="504825"/>
            <a:ext cx="9525" cy="9525"/>
          </a:xfrm>
          <a:custGeom>
            <a:avLst/>
            <a:gdLst>
              <a:gd name="T0" fmla="*/ 10 w 14"/>
              <a:gd name="T1" fmla="*/ 0 h 15"/>
              <a:gd name="T2" fmla="*/ 10 w 14"/>
              <a:gd name="T3" fmla="*/ 0 h 15"/>
              <a:gd name="T4" fmla="*/ 14 w 14"/>
              <a:gd name="T5" fmla="*/ 8 h 15"/>
              <a:gd name="T6" fmla="*/ 11 w 14"/>
              <a:gd name="T7" fmla="*/ 14 h 15"/>
              <a:gd name="T8" fmla="*/ 3 w 14"/>
              <a:gd name="T9" fmla="*/ 13 h 15"/>
              <a:gd name="T10" fmla="*/ 0 w 14"/>
              <a:gd name="T11" fmla="*/ 4 h 15"/>
              <a:gd name="T12" fmla="*/ 10 w 14"/>
              <a:gd name="T13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15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4" y="5"/>
                  <a:pt x="14" y="8"/>
                </a:cubicBezTo>
                <a:cubicBezTo>
                  <a:pt x="14" y="12"/>
                  <a:pt x="12" y="12"/>
                  <a:pt x="11" y="14"/>
                </a:cubicBezTo>
                <a:cubicBezTo>
                  <a:pt x="8" y="13"/>
                  <a:pt x="7" y="15"/>
                  <a:pt x="3" y="13"/>
                </a:cubicBezTo>
                <a:cubicBezTo>
                  <a:pt x="1" y="11"/>
                  <a:pt x="1" y="7"/>
                  <a:pt x="0" y="4"/>
                </a:cubicBezTo>
                <a:lnTo>
                  <a:pt x="1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13" name="Freeform 1913">
            <a:extLst>
              <a:ext uri="{FF2B5EF4-FFF2-40B4-BE49-F238E27FC236}">
                <a16:creationId xmlns="" xmlns:a16="http://schemas.microsoft.com/office/drawing/2014/main" id="{25D9258F-D2F0-47CC-B2D5-A587E59AB606}"/>
              </a:ext>
            </a:extLst>
          </p:cNvPr>
          <p:cNvSpPr>
            <a:spLocks/>
          </p:cNvSpPr>
          <p:nvPr/>
        </p:nvSpPr>
        <p:spPr bwMode="auto">
          <a:xfrm>
            <a:off x="325438" y="496888"/>
            <a:ext cx="4762" cy="4762"/>
          </a:xfrm>
          <a:custGeom>
            <a:avLst/>
            <a:gdLst>
              <a:gd name="T0" fmla="*/ 5 w 6"/>
              <a:gd name="T1" fmla="*/ 5 h 6"/>
              <a:gd name="T2" fmla="*/ 5 w 6"/>
              <a:gd name="T3" fmla="*/ 5 h 6"/>
              <a:gd name="T4" fmla="*/ 3 w 6"/>
              <a:gd name="T5" fmla="*/ 6 h 6"/>
              <a:gd name="T6" fmla="*/ 2 w 6"/>
              <a:gd name="T7" fmla="*/ 1 h 6"/>
              <a:gd name="T8" fmla="*/ 5 w 6"/>
              <a:gd name="T9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5" y="5"/>
                </a:moveTo>
                <a:lnTo>
                  <a:pt x="5" y="5"/>
                </a:lnTo>
                <a:lnTo>
                  <a:pt x="3" y="6"/>
                </a:lnTo>
                <a:cubicBezTo>
                  <a:pt x="0" y="3"/>
                  <a:pt x="2" y="2"/>
                  <a:pt x="2" y="1"/>
                </a:cubicBezTo>
                <a:cubicBezTo>
                  <a:pt x="3" y="2"/>
                  <a:pt x="6" y="0"/>
                  <a:pt x="5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14" name="Freeform 1914">
            <a:extLst>
              <a:ext uri="{FF2B5EF4-FFF2-40B4-BE49-F238E27FC236}">
                <a16:creationId xmlns="" xmlns:a16="http://schemas.microsoft.com/office/drawing/2014/main" id="{AF27F914-56F0-47A5-BE3B-DB3F0707B1EA}"/>
              </a:ext>
            </a:extLst>
          </p:cNvPr>
          <p:cNvSpPr>
            <a:spLocks/>
          </p:cNvSpPr>
          <p:nvPr/>
        </p:nvSpPr>
        <p:spPr bwMode="auto">
          <a:xfrm>
            <a:off x="333375" y="493713"/>
            <a:ext cx="3175" cy="4762"/>
          </a:xfrm>
          <a:custGeom>
            <a:avLst/>
            <a:gdLst>
              <a:gd name="T0" fmla="*/ 3 w 6"/>
              <a:gd name="T1" fmla="*/ 6 h 6"/>
              <a:gd name="T2" fmla="*/ 3 w 6"/>
              <a:gd name="T3" fmla="*/ 6 h 6"/>
              <a:gd name="T4" fmla="*/ 3 w 6"/>
              <a:gd name="T5" fmla="*/ 1 h 6"/>
              <a:gd name="T6" fmla="*/ 6 w 6"/>
              <a:gd name="T7" fmla="*/ 5 h 6"/>
              <a:gd name="T8" fmla="*/ 3 w 6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3" y="6"/>
                </a:moveTo>
                <a:lnTo>
                  <a:pt x="3" y="6"/>
                </a:lnTo>
                <a:cubicBezTo>
                  <a:pt x="0" y="3"/>
                  <a:pt x="3" y="2"/>
                  <a:pt x="3" y="1"/>
                </a:cubicBezTo>
                <a:cubicBezTo>
                  <a:pt x="4" y="2"/>
                  <a:pt x="6" y="0"/>
                  <a:pt x="6" y="5"/>
                </a:cubicBezTo>
                <a:lnTo>
                  <a:pt x="3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15" name="Freeform 1915">
            <a:extLst>
              <a:ext uri="{FF2B5EF4-FFF2-40B4-BE49-F238E27FC236}">
                <a16:creationId xmlns="" xmlns:a16="http://schemas.microsoft.com/office/drawing/2014/main" id="{5849C122-6205-4C01-8B20-9D3C2D7F1EFD}"/>
              </a:ext>
            </a:extLst>
          </p:cNvPr>
          <p:cNvSpPr>
            <a:spLocks noEditPoints="1"/>
          </p:cNvSpPr>
          <p:nvPr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65 w 116"/>
              <a:gd name="T19" fmla="*/ 93 h 121"/>
              <a:gd name="T20" fmla="*/ 64 w 116"/>
              <a:gd name="T21" fmla="*/ 89 h 121"/>
              <a:gd name="T22" fmla="*/ 69 w 116"/>
              <a:gd name="T23" fmla="*/ 75 h 121"/>
              <a:gd name="T24" fmla="*/ 53 w 116"/>
              <a:gd name="T25" fmla="*/ 99 h 121"/>
              <a:gd name="T26" fmla="*/ 63 w 116"/>
              <a:gd name="T27" fmla="*/ 99 h 121"/>
              <a:gd name="T28" fmla="*/ 53 w 116"/>
              <a:gd name="T29" fmla="*/ 99 h 121"/>
              <a:gd name="T30" fmla="*/ 52 w 116"/>
              <a:gd name="T31" fmla="*/ 72 h 121"/>
              <a:gd name="T32" fmla="*/ 51 w 116"/>
              <a:gd name="T33" fmla="*/ 93 h 121"/>
              <a:gd name="T34" fmla="*/ 52 w 116"/>
              <a:gd name="T35" fmla="*/ 72 h 121"/>
              <a:gd name="T36" fmla="*/ 34 w 116"/>
              <a:gd name="T37" fmla="*/ 68 h 121"/>
              <a:gd name="T38" fmla="*/ 18 w 116"/>
              <a:gd name="T39" fmla="*/ 34 h 121"/>
              <a:gd name="T40" fmla="*/ 22 w 116"/>
              <a:gd name="T41" fmla="*/ 64 h 121"/>
              <a:gd name="T42" fmla="*/ 28 w 116"/>
              <a:gd name="T43" fmla="*/ 58 h 121"/>
              <a:gd name="T44" fmla="*/ 34 w 116"/>
              <a:gd name="T45" fmla="*/ 25 h 121"/>
              <a:gd name="T46" fmla="*/ 52 w 116"/>
              <a:gd name="T47" fmla="*/ 64 h 121"/>
              <a:gd name="T48" fmla="*/ 36 w 116"/>
              <a:gd name="T49" fmla="*/ 34 h 121"/>
              <a:gd name="T50" fmla="*/ 27 w 116"/>
              <a:gd name="T51" fmla="*/ 27 h 121"/>
              <a:gd name="T52" fmla="*/ 38 w 116"/>
              <a:gd name="T53" fmla="*/ 68 h 121"/>
              <a:gd name="T54" fmla="*/ 24 w 116"/>
              <a:gd name="T55" fmla="*/ 18 h 121"/>
              <a:gd name="T56" fmla="*/ 25 w 116"/>
              <a:gd name="T57" fmla="*/ 18 h 121"/>
              <a:gd name="T58" fmla="*/ 24 w 116"/>
              <a:gd name="T59" fmla="*/ 18 h 121"/>
              <a:gd name="T60" fmla="*/ 48 w 116"/>
              <a:gd name="T61" fmla="*/ 96 h 121"/>
              <a:gd name="T62" fmla="*/ 48 w 116"/>
              <a:gd name="T63" fmla="*/ 96 h 121"/>
              <a:gd name="T64" fmla="*/ 68 w 116"/>
              <a:gd name="T65" fmla="*/ 96 h 121"/>
              <a:gd name="T66" fmla="*/ 68 w 116"/>
              <a:gd name="T67" fmla="*/ 96 h 121"/>
              <a:gd name="T68" fmla="*/ 91 w 116"/>
              <a:gd name="T69" fmla="*/ 18 h 121"/>
              <a:gd name="T70" fmla="*/ 91 w 116"/>
              <a:gd name="T71" fmla="*/ 18 h 121"/>
              <a:gd name="T72" fmla="*/ 113 w 116"/>
              <a:gd name="T73" fmla="*/ 103 h 121"/>
              <a:gd name="T74" fmla="*/ 104 w 116"/>
              <a:gd name="T75" fmla="*/ 90 h 121"/>
              <a:gd name="T76" fmla="*/ 113 w 116"/>
              <a:gd name="T77" fmla="*/ 46 h 121"/>
              <a:gd name="T78" fmla="*/ 106 w 116"/>
              <a:gd name="T79" fmla="*/ 3 h 121"/>
              <a:gd name="T80" fmla="*/ 92 w 116"/>
              <a:gd name="T81" fmla="*/ 1 h 121"/>
              <a:gd name="T82" fmla="*/ 64 w 116"/>
              <a:gd name="T83" fmla="*/ 21 h 121"/>
              <a:gd name="T84" fmla="*/ 52 w 116"/>
              <a:gd name="T85" fmla="*/ 1 h 121"/>
              <a:gd name="T86" fmla="*/ 30 w 116"/>
              <a:gd name="T87" fmla="*/ 17 h 121"/>
              <a:gd name="T88" fmla="*/ 10 w 116"/>
              <a:gd name="T89" fmla="*/ 1 h 121"/>
              <a:gd name="T90" fmla="*/ 17 w 116"/>
              <a:gd name="T91" fmla="*/ 22 h 121"/>
              <a:gd name="T92" fmla="*/ 17 w 116"/>
              <a:gd name="T93" fmla="*/ 72 h 121"/>
              <a:gd name="T94" fmla="*/ 2 w 116"/>
              <a:gd name="T95" fmla="*/ 103 h 121"/>
              <a:gd name="T96" fmla="*/ 21 w 116"/>
              <a:gd name="T97" fmla="*/ 105 h 121"/>
              <a:gd name="T98" fmla="*/ 30 w 116"/>
              <a:gd name="T99" fmla="*/ 76 h 121"/>
              <a:gd name="T100" fmla="*/ 58 w 116"/>
              <a:gd name="T101" fmla="*/ 121 h 121"/>
              <a:gd name="T102" fmla="*/ 85 w 116"/>
              <a:gd name="T103" fmla="*/ 76 h 121"/>
              <a:gd name="T104" fmla="*/ 95 w 116"/>
              <a:gd name="T105" fmla="*/ 105 h 121"/>
              <a:gd name="T106" fmla="*/ 113 w 116"/>
              <a:gd name="T10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16" name="Freeform 1916">
            <a:extLst>
              <a:ext uri="{FF2B5EF4-FFF2-40B4-BE49-F238E27FC236}">
                <a16:creationId xmlns="" xmlns:a16="http://schemas.microsoft.com/office/drawing/2014/main" id="{E2A403FE-4F72-4B31-96A6-DA6F126F0DA1}"/>
              </a:ext>
            </a:extLst>
          </p:cNvPr>
          <p:cNvSpPr>
            <a:spLocks noEditPoints="1"/>
          </p:cNvSpPr>
          <p:nvPr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81 w 116"/>
              <a:gd name="T19" fmla="*/ 68 h 121"/>
              <a:gd name="T20" fmla="*/ 65 w 116"/>
              <a:gd name="T21" fmla="*/ 93 h 121"/>
              <a:gd name="T22" fmla="*/ 64 w 116"/>
              <a:gd name="T23" fmla="*/ 72 h 121"/>
              <a:gd name="T24" fmla="*/ 65 w 116"/>
              <a:gd name="T25" fmla="*/ 93 h 121"/>
              <a:gd name="T26" fmla="*/ 53 w 116"/>
              <a:gd name="T27" fmla="*/ 99 h 121"/>
              <a:gd name="T28" fmla="*/ 63 w 116"/>
              <a:gd name="T29" fmla="*/ 99 h 121"/>
              <a:gd name="T30" fmla="*/ 53 w 116"/>
              <a:gd name="T31" fmla="*/ 99 h 121"/>
              <a:gd name="T32" fmla="*/ 52 w 116"/>
              <a:gd name="T33" fmla="*/ 72 h 121"/>
              <a:gd name="T34" fmla="*/ 52 w 116"/>
              <a:gd name="T35" fmla="*/ 89 h 121"/>
              <a:gd name="T36" fmla="*/ 46 w 116"/>
              <a:gd name="T37" fmla="*/ 75 h 121"/>
              <a:gd name="T38" fmla="*/ 52 w 116"/>
              <a:gd name="T39" fmla="*/ 72 h 121"/>
              <a:gd name="T40" fmla="*/ 34 w 116"/>
              <a:gd name="T41" fmla="*/ 68 h 121"/>
              <a:gd name="T42" fmla="*/ 18 w 116"/>
              <a:gd name="T43" fmla="*/ 34 h 121"/>
              <a:gd name="T44" fmla="*/ 22 w 116"/>
              <a:gd name="T45" fmla="*/ 64 h 121"/>
              <a:gd name="T46" fmla="*/ 28 w 116"/>
              <a:gd name="T47" fmla="*/ 58 h 121"/>
              <a:gd name="T48" fmla="*/ 34 w 116"/>
              <a:gd name="T49" fmla="*/ 25 h 121"/>
              <a:gd name="T50" fmla="*/ 52 w 116"/>
              <a:gd name="T51" fmla="*/ 64 h 121"/>
              <a:gd name="T52" fmla="*/ 36 w 116"/>
              <a:gd name="T53" fmla="*/ 34 h 121"/>
              <a:gd name="T54" fmla="*/ 27 w 116"/>
              <a:gd name="T55" fmla="*/ 27 h 121"/>
              <a:gd name="T56" fmla="*/ 38 w 116"/>
              <a:gd name="T57" fmla="*/ 68 h 121"/>
              <a:gd name="T58" fmla="*/ 34 w 116"/>
              <a:gd name="T59" fmla="*/ 68 h 121"/>
              <a:gd name="T60" fmla="*/ 24 w 116"/>
              <a:gd name="T61" fmla="*/ 18 h 121"/>
              <a:gd name="T62" fmla="*/ 25 w 116"/>
              <a:gd name="T63" fmla="*/ 18 h 121"/>
              <a:gd name="T64" fmla="*/ 24 w 116"/>
              <a:gd name="T65" fmla="*/ 18 h 121"/>
              <a:gd name="T66" fmla="*/ 48 w 116"/>
              <a:gd name="T67" fmla="*/ 96 h 121"/>
              <a:gd name="T68" fmla="*/ 48 w 116"/>
              <a:gd name="T69" fmla="*/ 96 h 121"/>
              <a:gd name="T70" fmla="*/ 68 w 116"/>
              <a:gd name="T71" fmla="*/ 96 h 121"/>
              <a:gd name="T72" fmla="*/ 68 w 116"/>
              <a:gd name="T73" fmla="*/ 96 h 121"/>
              <a:gd name="T74" fmla="*/ 68 w 116"/>
              <a:gd name="T75" fmla="*/ 96 h 121"/>
              <a:gd name="T76" fmla="*/ 91 w 116"/>
              <a:gd name="T77" fmla="*/ 18 h 121"/>
              <a:gd name="T78" fmla="*/ 91 w 116"/>
              <a:gd name="T79" fmla="*/ 18 h 121"/>
              <a:gd name="T80" fmla="*/ 91 w 116"/>
              <a:gd name="T81" fmla="*/ 18 h 121"/>
              <a:gd name="T82" fmla="*/ 113 w 116"/>
              <a:gd name="T83" fmla="*/ 103 h 121"/>
              <a:gd name="T84" fmla="*/ 99 w 116"/>
              <a:gd name="T85" fmla="*/ 72 h 121"/>
              <a:gd name="T86" fmla="*/ 98 w 116"/>
              <a:gd name="T87" fmla="*/ 22 h 121"/>
              <a:gd name="T88" fmla="*/ 105 w 116"/>
              <a:gd name="T89" fmla="*/ 1 h 121"/>
              <a:gd name="T90" fmla="*/ 85 w 116"/>
              <a:gd name="T91" fmla="*/ 17 h 121"/>
              <a:gd name="T92" fmla="*/ 64 w 116"/>
              <a:gd name="T93" fmla="*/ 1 h 121"/>
              <a:gd name="T94" fmla="*/ 52 w 116"/>
              <a:gd name="T95" fmla="*/ 21 h 121"/>
              <a:gd name="T96" fmla="*/ 23 w 116"/>
              <a:gd name="T97" fmla="*/ 1 h 121"/>
              <a:gd name="T98" fmla="*/ 10 w 116"/>
              <a:gd name="T99" fmla="*/ 3 h 121"/>
              <a:gd name="T100" fmla="*/ 2 w 116"/>
              <a:gd name="T101" fmla="*/ 46 h 121"/>
              <a:gd name="T102" fmla="*/ 12 w 116"/>
              <a:gd name="T103" fmla="*/ 90 h 121"/>
              <a:gd name="T104" fmla="*/ 2 w 116"/>
              <a:gd name="T105" fmla="*/ 105 h 121"/>
              <a:gd name="T106" fmla="*/ 26 w 116"/>
              <a:gd name="T107" fmla="*/ 76 h 121"/>
              <a:gd name="T108" fmla="*/ 40 w 116"/>
              <a:gd name="T109" fmla="*/ 76 h 121"/>
              <a:gd name="T110" fmla="*/ 76 w 116"/>
              <a:gd name="T111" fmla="*/ 76 h 121"/>
              <a:gd name="T112" fmla="*/ 90 w 116"/>
              <a:gd name="T113" fmla="*/ 76 h 121"/>
              <a:gd name="T114" fmla="*/ 114 w 116"/>
              <a:gd name="T115" fmla="*/ 105 h 121"/>
              <a:gd name="T116" fmla="*/ 113 w 116"/>
              <a:gd name="T11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lnTo>
                  <a:pt x="81" y="68"/>
                </a:ln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lnTo>
                  <a:pt x="65" y="93"/>
                </a:ln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lnTo>
                  <a:pt x="53" y="99"/>
                </a:ln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lnTo>
                  <a:pt x="52" y="72"/>
                </a:ln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lnTo>
                  <a:pt x="34" y="68"/>
                </a:ln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lnTo>
                  <a:pt x="24" y="18"/>
                </a:ln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lnTo>
                  <a:pt x="48" y="96"/>
                </a:ln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lnTo>
                  <a:pt x="68" y="96"/>
                </a:ln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lnTo>
                  <a:pt x="91" y="18"/>
                </a:ln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lnTo>
                  <a:pt x="113" y="103"/>
                </a:lnTo>
                <a:close/>
              </a:path>
            </a:pathLst>
          </a:custGeom>
          <a:noFill/>
          <a:ln w="0" cap="flat">
            <a:noFill/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17" name="Freeform 1917">
            <a:extLst>
              <a:ext uri="{FF2B5EF4-FFF2-40B4-BE49-F238E27FC236}">
                <a16:creationId xmlns="" xmlns:a16="http://schemas.microsoft.com/office/drawing/2014/main" id="{53219F2C-F94E-4482-91D9-CA9BBC997101}"/>
              </a:ext>
            </a:extLst>
          </p:cNvPr>
          <p:cNvSpPr>
            <a:spLocks noEditPoints="1"/>
          </p:cNvSpPr>
          <p:nvPr/>
        </p:nvSpPr>
        <p:spPr bwMode="auto">
          <a:xfrm>
            <a:off x="485775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50 w 111"/>
              <a:gd name="T15" fmla="*/ 28 h 98"/>
              <a:gd name="T16" fmla="*/ 50 w 111"/>
              <a:gd name="T17" fmla="*/ 28 h 98"/>
              <a:gd name="T18" fmla="*/ 32 w 111"/>
              <a:gd name="T19" fmla="*/ 24 h 98"/>
              <a:gd name="T20" fmla="*/ 11 w 111"/>
              <a:gd name="T21" fmla="*/ 45 h 98"/>
              <a:gd name="T22" fmla="*/ 32 w 111"/>
              <a:gd name="T23" fmla="*/ 67 h 98"/>
              <a:gd name="T24" fmla="*/ 50 w 111"/>
              <a:gd name="T25" fmla="*/ 63 h 98"/>
              <a:gd name="T26" fmla="*/ 50 w 111"/>
              <a:gd name="T27" fmla="*/ 28 h 98"/>
              <a:gd name="T28" fmla="*/ 47 w 111"/>
              <a:gd name="T29" fmla="*/ 98 h 98"/>
              <a:gd name="T30" fmla="*/ 47 w 111"/>
              <a:gd name="T31" fmla="*/ 98 h 98"/>
              <a:gd name="T32" fmla="*/ 47 w 111"/>
              <a:gd name="T33" fmla="*/ 94 h 98"/>
              <a:gd name="T34" fmla="*/ 50 w 111"/>
              <a:gd name="T35" fmla="*/ 88 h 98"/>
              <a:gd name="T36" fmla="*/ 50 w 111"/>
              <a:gd name="T37" fmla="*/ 71 h 98"/>
              <a:gd name="T38" fmla="*/ 28 w 111"/>
              <a:gd name="T39" fmla="*/ 75 h 98"/>
              <a:gd name="T40" fmla="*/ 0 w 111"/>
              <a:gd name="T41" fmla="*/ 45 h 98"/>
              <a:gd name="T42" fmla="*/ 28 w 111"/>
              <a:gd name="T43" fmla="*/ 16 h 98"/>
              <a:gd name="T44" fmla="*/ 50 w 111"/>
              <a:gd name="T45" fmla="*/ 20 h 98"/>
              <a:gd name="T46" fmla="*/ 50 w 111"/>
              <a:gd name="T47" fmla="*/ 0 h 98"/>
              <a:gd name="T48" fmla="*/ 62 w 111"/>
              <a:gd name="T49" fmla="*/ 0 h 98"/>
              <a:gd name="T50" fmla="*/ 62 w 111"/>
              <a:gd name="T51" fmla="*/ 20 h 98"/>
              <a:gd name="T52" fmla="*/ 83 w 111"/>
              <a:gd name="T53" fmla="*/ 16 h 98"/>
              <a:gd name="T54" fmla="*/ 111 w 111"/>
              <a:gd name="T55" fmla="*/ 45 h 98"/>
              <a:gd name="T56" fmla="*/ 83 w 111"/>
              <a:gd name="T57" fmla="*/ 75 h 98"/>
              <a:gd name="T58" fmla="*/ 62 w 111"/>
              <a:gd name="T59" fmla="*/ 71 h 98"/>
              <a:gd name="T60" fmla="*/ 62 w 111"/>
              <a:gd name="T61" fmla="*/ 88 h 98"/>
              <a:gd name="T62" fmla="*/ 65 w 111"/>
              <a:gd name="T63" fmla="*/ 94 h 98"/>
              <a:gd name="T64" fmla="*/ 64 w 111"/>
              <a:gd name="T65" fmla="*/ 98 h 98"/>
              <a:gd name="T66" fmla="*/ 47 w 111"/>
              <a:gd name="T67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18" name="Freeform 1918">
            <a:extLst>
              <a:ext uri="{FF2B5EF4-FFF2-40B4-BE49-F238E27FC236}">
                <a16:creationId xmlns="" xmlns:a16="http://schemas.microsoft.com/office/drawing/2014/main" id="{C08D2A1C-7A94-4253-A6B9-5172F882928C}"/>
              </a:ext>
            </a:extLst>
          </p:cNvPr>
          <p:cNvSpPr>
            <a:spLocks noEditPoints="1"/>
          </p:cNvSpPr>
          <p:nvPr/>
        </p:nvSpPr>
        <p:spPr bwMode="auto">
          <a:xfrm>
            <a:off x="485775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62 w 111"/>
              <a:gd name="T15" fmla="*/ 63 h 98"/>
              <a:gd name="T16" fmla="*/ 50 w 111"/>
              <a:gd name="T17" fmla="*/ 28 h 98"/>
              <a:gd name="T18" fmla="*/ 50 w 111"/>
              <a:gd name="T19" fmla="*/ 28 h 98"/>
              <a:gd name="T20" fmla="*/ 32 w 111"/>
              <a:gd name="T21" fmla="*/ 24 h 98"/>
              <a:gd name="T22" fmla="*/ 11 w 111"/>
              <a:gd name="T23" fmla="*/ 45 h 98"/>
              <a:gd name="T24" fmla="*/ 32 w 111"/>
              <a:gd name="T25" fmla="*/ 67 h 98"/>
              <a:gd name="T26" fmla="*/ 50 w 111"/>
              <a:gd name="T27" fmla="*/ 63 h 98"/>
              <a:gd name="T28" fmla="*/ 50 w 111"/>
              <a:gd name="T29" fmla="*/ 28 h 98"/>
              <a:gd name="T30" fmla="*/ 50 w 111"/>
              <a:gd name="T31" fmla="*/ 28 h 98"/>
              <a:gd name="T32" fmla="*/ 47 w 111"/>
              <a:gd name="T33" fmla="*/ 98 h 98"/>
              <a:gd name="T34" fmla="*/ 47 w 111"/>
              <a:gd name="T35" fmla="*/ 98 h 98"/>
              <a:gd name="T36" fmla="*/ 47 w 111"/>
              <a:gd name="T37" fmla="*/ 94 h 98"/>
              <a:gd name="T38" fmla="*/ 50 w 111"/>
              <a:gd name="T39" fmla="*/ 88 h 98"/>
              <a:gd name="T40" fmla="*/ 50 w 111"/>
              <a:gd name="T41" fmla="*/ 71 h 98"/>
              <a:gd name="T42" fmla="*/ 28 w 111"/>
              <a:gd name="T43" fmla="*/ 75 h 98"/>
              <a:gd name="T44" fmla="*/ 0 w 111"/>
              <a:gd name="T45" fmla="*/ 45 h 98"/>
              <a:gd name="T46" fmla="*/ 28 w 111"/>
              <a:gd name="T47" fmla="*/ 16 h 98"/>
              <a:gd name="T48" fmla="*/ 50 w 111"/>
              <a:gd name="T49" fmla="*/ 20 h 98"/>
              <a:gd name="T50" fmla="*/ 50 w 111"/>
              <a:gd name="T51" fmla="*/ 0 h 98"/>
              <a:gd name="T52" fmla="*/ 62 w 111"/>
              <a:gd name="T53" fmla="*/ 0 h 98"/>
              <a:gd name="T54" fmla="*/ 62 w 111"/>
              <a:gd name="T55" fmla="*/ 20 h 98"/>
              <a:gd name="T56" fmla="*/ 83 w 111"/>
              <a:gd name="T57" fmla="*/ 16 h 98"/>
              <a:gd name="T58" fmla="*/ 111 w 111"/>
              <a:gd name="T59" fmla="*/ 45 h 98"/>
              <a:gd name="T60" fmla="*/ 83 w 111"/>
              <a:gd name="T61" fmla="*/ 75 h 98"/>
              <a:gd name="T62" fmla="*/ 62 w 111"/>
              <a:gd name="T63" fmla="*/ 71 h 98"/>
              <a:gd name="T64" fmla="*/ 62 w 111"/>
              <a:gd name="T65" fmla="*/ 88 h 98"/>
              <a:gd name="T66" fmla="*/ 65 w 111"/>
              <a:gd name="T67" fmla="*/ 94 h 98"/>
              <a:gd name="T68" fmla="*/ 64 w 111"/>
              <a:gd name="T69" fmla="*/ 98 h 98"/>
              <a:gd name="T70" fmla="*/ 47 w 111"/>
              <a:gd name="T71" fmla="*/ 98 h 98"/>
              <a:gd name="T72" fmla="*/ 47 w 111"/>
              <a:gd name="T73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lnTo>
                  <a:pt x="47" y="98"/>
                </a:lnTo>
                <a:close/>
              </a:path>
            </a:pathLst>
          </a:custGeom>
          <a:noFill/>
          <a:ln w="1588" cap="flat">
            <a:noFill/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19" name="Freeform 1919">
            <a:extLst>
              <a:ext uri="{FF2B5EF4-FFF2-40B4-BE49-F238E27FC236}">
                <a16:creationId xmlns="" xmlns:a16="http://schemas.microsoft.com/office/drawing/2014/main" id="{48C63D67-7E3B-4ED8-9934-A472641CE14C}"/>
              </a:ext>
            </a:extLst>
          </p:cNvPr>
          <p:cNvSpPr>
            <a:spLocks/>
          </p:cNvSpPr>
          <p:nvPr/>
        </p:nvSpPr>
        <p:spPr bwMode="auto">
          <a:xfrm>
            <a:off x="857250" y="284163"/>
            <a:ext cx="101600" cy="115887"/>
          </a:xfrm>
          <a:custGeom>
            <a:avLst/>
            <a:gdLst>
              <a:gd name="T0" fmla="*/ 123 w 142"/>
              <a:gd name="T1" fmla="*/ 53 h 161"/>
              <a:gd name="T2" fmla="*/ 123 w 142"/>
              <a:gd name="T3" fmla="*/ 53 h 161"/>
              <a:gd name="T4" fmla="*/ 125 w 142"/>
              <a:gd name="T5" fmla="*/ 29 h 161"/>
              <a:gd name="T6" fmla="*/ 124 w 142"/>
              <a:gd name="T7" fmla="*/ 29 h 161"/>
              <a:gd name="T8" fmla="*/ 116 w 142"/>
              <a:gd name="T9" fmla="*/ 51 h 161"/>
              <a:gd name="T10" fmla="*/ 74 w 142"/>
              <a:gd name="T11" fmla="*/ 123 h 161"/>
              <a:gd name="T12" fmla="*/ 68 w 142"/>
              <a:gd name="T13" fmla="*/ 123 h 161"/>
              <a:gd name="T14" fmla="*/ 24 w 142"/>
              <a:gd name="T15" fmla="*/ 51 h 161"/>
              <a:gd name="T16" fmla="*/ 16 w 142"/>
              <a:gd name="T17" fmla="*/ 29 h 161"/>
              <a:gd name="T18" fmla="*/ 14 w 142"/>
              <a:gd name="T19" fmla="*/ 29 h 161"/>
              <a:gd name="T20" fmla="*/ 18 w 142"/>
              <a:gd name="T21" fmla="*/ 53 h 161"/>
              <a:gd name="T22" fmla="*/ 18 w 142"/>
              <a:gd name="T23" fmla="*/ 161 h 161"/>
              <a:gd name="T24" fmla="*/ 0 w 142"/>
              <a:gd name="T25" fmla="*/ 161 h 161"/>
              <a:gd name="T26" fmla="*/ 0 w 142"/>
              <a:gd name="T27" fmla="*/ 0 h 161"/>
              <a:gd name="T28" fmla="*/ 14 w 142"/>
              <a:gd name="T29" fmla="*/ 0 h 161"/>
              <a:gd name="T30" fmla="*/ 64 w 142"/>
              <a:gd name="T31" fmla="*/ 82 h 161"/>
              <a:gd name="T32" fmla="*/ 72 w 142"/>
              <a:gd name="T33" fmla="*/ 100 h 161"/>
              <a:gd name="T34" fmla="*/ 72 w 142"/>
              <a:gd name="T35" fmla="*/ 100 h 161"/>
              <a:gd name="T36" fmla="*/ 79 w 142"/>
              <a:gd name="T37" fmla="*/ 82 h 161"/>
              <a:gd name="T38" fmla="*/ 127 w 142"/>
              <a:gd name="T39" fmla="*/ 0 h 161"/>
              <a:gd name="T40" fmla="*/ 142 w 142"/>
              <a:gd name="T41" fmla="*/ 0 h 161"/>
              <a:gd name="T42" fmla="*/ 142 w 142"/>
              <a:gd name="T43" fmla="*/ 161 h 161"/>
              <a:gd name="T44" fmla="*/ 123 w 142"/>
              <a:gd name="T45" fmla="*/ 161 h 161"/>
              <a:gd name="T46" fmla="*/ 123 w 142"/>
              <a:gd name="T47" fmla="*/ 53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42" h="161">
                <a:moveTo>
                  <a:pt x="123" y="53"/>
                </a:moveTo>
                <a:lnTo>
                  <a:pt x="123" y="53"/>
                </a:lnTo>
                <a:lnTo>
                  <a:pt x="125" y="29"/>
                </a:lnTo>
                <a:lnTo>
                  <a:pt x="124" y="29"/>
                </a:lnTo>
                <a:lnTo>
                  <a:pt x="116" y="51"/>
                </a:lnTo>
                <a:lnTo>
                  <a:pt x="74" y="123"/>
                </a:lnTo>
                <a:lnTo>
                  <a:pt x="68" y="123"/>
                </a:lnTo>
                <a:lnTo>
                  <a:pt x="24" y="51"/>
                </a:lnTo>
                <a:lnTo>
                  <a:pt x="16" y="29"/>
                </a:lnTo>
                <a:lnTo>
                  <a:pt x="14" y="29"/>
                </a:lnTo>
                <a:lnTo>
                  <a:pt x="18" y="53"/>
                </a:lnTo>
                <a:lnTo>
                  <a:pt x="18" y="161"/>
                </a:lnTo>
                <a:lnTo>
                  <a:pt x="0" y="161"/>
                </a:lnTo>
                <a:lnTo>
                  <a:pt x="0" y="0"/>
                </a:lnTo>
                <a:lnTo>
                  <a:pt x="14" y="0"/>
                </a:lnTo>
                <a:lnTo>
                  <a:pt x="64" y="82"/>
                </a:lnTo>
                <a:lnTo>
                  <a:pt x="72" y="100"/>
                </a:lnTo>
                <a:lnTo>
                  <a:pt x="72" y="100"/>
                </a:lnTo>
                <a:lnTo>
                  <a:pt x="79" y="82"/>
                </a:lnTo>
                <a:lnTo>
                  <a:pt x="127" y="0"/>
                </a:lnTo>
                <a:lnTo>
                  <a:pt x="142" y="0"/>
                </a:lnTo>
                <a:lnTo>
                  <a:pt x="142" y="161"/>
                </a:lnTo>
                <a:lnTo>
                  <a:pt x="123" y="161"/>
                </a:lnTo>
                <a:lnTo>
                  <a:pt x="123" y="53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20" name="Freeform 1920">
            <a:extLst>
              <a:ext uri="{FF2B5EF4-FFF2-40B4-BE49-F238E27FC236}">
                <a16:creationId xmlns="" xmlns:a16="http://schemas.microsoft.com/office/drawing/2014/main" id="{62C22157-6EA3-4430-AC4B-26D9BF373453}"/>
              </a:ext>
            </a:extLst>
          </p:cNvPr>
          <p:cNvSpPr>
            <a:spLocks/>
          </p:cNvSpPr>
          <p:nvPr/>
        </p:nvSpPr>
        <p:spPr bwMode="auto">
          <a:xfrm>
            <a:off x="987425" y="284163"/>
            <a:ext cx="84138" cy="115887"/>
          </a:xfrm>
          <a:custGeom>
            <a:avLst/>
            <a:gdLst>
              <a:gd name="T0" fmla="*/ 99 w 118"/>
              <a:gd name="T1" fmla="*/ 52 h 161"/>
              <a:gd name="T2" fmla="*/ 99 w 118"/>
              <a:gd name="T3" fmla="*/ 52 h 161"/>
              <a:gd name="T4" fmla="*/ 100 w 118"/>
              <a:gd name="T5" fmla="*/ 34 h 161"/>
              <a:gd name="T6" fmla="*/ 99 w 118"/>
              <a:gd name="T7" fmla="*/ 34 h 161"/>
              <a:gd name="T8" fmla="*/ 89 w 118"/>
              <a:gd name="T9" fmla="*/ 53 h 161"/>
              <a:gd name="T10" fmla="*/ 12 w 118"/>
              <a:gd name="T11" fmla="*/ 161 h 161"/>
              <a:gd name="T12" fmla="*/ 0 w 118"/>
              <a:gd name="T13" fmla="*/ 161 h 161"/>
              <a:gd name="T14" fmla="*/ 0 w 118"/>
              <a:gd name="T15" fmla="*/ 0 h 161"/>
              <a:gd name="T16" fmla="*/ 19 w 118"/>
              <a:gd name="T17" fmla="*/ 0 h 161"/>
              <a:gd name="T18" fmla="*/ 19 w 118"/>
              <a:gd name="T19" fmla="*/ 110 h 161"/>
              <a:gd name="T20" fmla="*/ 18 w 118"/>
              <a:gd name="T21" fmla="*/ 128 h 161"/>
              <a:gd name="T22" fmla="*/ 19 w 118"/>
              <a:gd name="T23" fmla="*/ 128 h 161"/>
              <a:gd name="T24" fmla="*/ 29 w 118"/>
              <a:gd name="T25" fmla="*/ 110 h 161"/>
              <a:gd name="T26" fmla="*/ 106 w 118"/>
              <a:gd name="T27" fmla="*/ 0 h 161"/>
              <a:gd name="T28" fmla="*/ 118 w 118"/>
              <a:gd name="T29" fmla="*/ 0 h 161"/>
              <a:gd name="T30" fmla="*/ 118 w 118"/>
              <a:gd name="T31" fmla="*/ 161 h 161"/>
              <a:gd name="T32" fmla="*/ 99 w 118"/>
              <a:gd name="T33" fmla="*/ 161 h 161"/>
              <a:gd name="T34" fmla="*/ 99 w 118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8" h="161">
                <a:moveTo>
                  <a:pt x="99" y="52"/>
                </a:moveTo>
                <a:lnTo>
                  <a:pt x="99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2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9" y="128"/>
                </a:lnTo>
                <a:lnTo>
                  <a:pt x="29" y="110"/>
                </a:lnTo>
                <a:lnTo>
                  <a:pt x="106" y="0"/>
                </a:lnTo>
                <a:lnTo>
                  <a:pt x="118" y="0"/>
                </a:lnTo>
                <a:lnTo>
                  <a:pt x="118" y="161"/>
                </a:lnTo>
                <a:lnTo>
                  <a:pt x="99" y="161"/>
                </a:lnTo>
                <a:lnTo>
                  <a:pt x="99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21" name="Freeform 1921">
            <a:extLst>
              <a:ext uri="{FF2B5EF4-FFF2-40B4-BE49-F238E27FC236}">
                <a16:creationId xmlns="" xmlns:a16="http://schemas.microsoft.com/office/drawing/2014/main" id="{4346B720-3448-482D-8CB6-C0D03EBC32DC}"/>
              </a:ext>
            </a:extLst>
          </p:cNvPr>
          <p:cNvSpPr>
            <a:spLocks/>
          </p:cNvSpPr>
          <p:nvPr/>
        </p:nvSpPr>
        <p:spPr bwMode="auto">
          <a:xfrm>
            <a:off x="1100138" y="284163"/>
            <a:ext cx="80962" cy="115887"/>
          </a:xfrm>
          <a:custGeom>
            <a:avLst/>
            <a:gdLst>
              <a:gd name="T0" fmla="*/ 96 w 115"/>
              <a:gd name="T1" fmla="*/ 87 h 161"/>
              <a:gd name="T2" fmla="*/ 96 w 115"/>
              <a:gd name="T3" fmla="*/ 87 h 161"/>
              <a:gd name="T4" fmla="*/ 19 w 115"/>
              <a:gd name="T5" fmla="*/ 87 h 161"/>
              <a:gd name="T6" fmla="*/ 19 w 115"/>
              <a:gd name="T7" fmla="*/ 161 h 161"/>
              <a:gd name="T8" fmla="*/ 0 w 115"/>
              <a:gd name="T9" fmla="*/ 161 h 161"/>
              <a:gd name="T10" fmla="*/ 0 w 115"/>
              <a:gd name="T11" fmla="*/ 0 h 161"/>
              <a:gd name="T12" fmla="*/ 19 w 115"/>
              <a:gd name="T13" fmla="*/ 0 h 161"/>
              <a:gd name="T14" fmla="*/ 19 w 115"/>
              <a:gd name="T15" fmla="*/ 70 h 161"/>
              <a:gd name="T16" fmla="*/ 96 w 115"/>
              <a:gd name="T17" fmla="*/ 70 h 161"/>
              <a:gd name="T18" fmla="*/ 96 w 115"/>
              <a:gd name="T19" fmla="*/ 0 h 161"/>
              <a:gd name="T20" fmla="*/ 115 w 115"/>
              <a:gd name="T21" fmla="*/ 0 h 161"/>
              <a:gd name="T22" fmla="*/ 115 w 115"/>
              <a:gd name="T23" fmla="*/ 161 h 161"/>
              <a:gd name="T24" fmla="*/ 96 w 115"/>
              <a:gd name="T25" fmla="*/ 161 h 161"/>
              <a:gd name="T26" fmla="*/ 96 w 115"/>
              <a:gd name="T27" fmla="*/ 8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1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1"/>
                </a:lnTo>
                <a:lnTo>
                  <a:pt x="96" y="161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22" name="Freeform 1922">
            <a:extLst>
              <a:ext uri="{FF2B5EF4-FFF2-40B4-BE49-F238E27FC236}">
                <a16:creationId xmlns="" xmlns:a16="http://schemas.microsoft.com/office/drawing/2014/main" id="{A066E38F-03C4-45D1-BE88-812164DBEDFE}"/>
              </a:ext>
            </a:extLst>
          </p:cNvPr>
          <p:cNvSpPr>
            <a:spLocks/>
          </p:cNvSpPr>
          <p:nvPr/>
        </p:nvSpPr>
        <p:spPr bwMode="auto">
          <a:xfrm>
            <a:off x="1209675" y="284163"/>
            <a:ext cx="82550" cy="115887"/>
          </a:xfrm>
          <a:custGeom>
            <a:avLst/>
            <a:gdLst>
              <a:gd name="T0" fmla="*/ 98 w 117"/>
              <a:gd name="T1" fmla="*/ 52 h 161"/>
              <a:gd name="T2" fmla="*/ 98 w 117"/>
              <a:gd name="T3" fmla="*/ 52 h 161"/>
              <a:gd name="T4" fmla="*/ 100 w 117"/>
              <a:gd name="T5" fmla="*/ 34 h 161"/>
              <a:gd name="T6" fmla="*/ 99 w 117"/>
              <a:gd name="T7" fmla="*/ 34 h 161"/>
              <a:gd name="T8" fmla="*/ 89 w 117"/>
              <a:gd name="T9" fmla="*/ 53 h 161"/>
              <a:gd name="T10" fmla="*/ 11 w 117"/>
              <a:gd name="T11" fmla="*/ 161 h 161"/>
              <a:gd name="T12" fmla="*/ 0 w 117"/>
              <a:gd name="T13" fmla="*/ 161 h 161"/>
              <a:gd name="T14" fmla="*/ 0 w 117"/>
              <a:gd name="T15" fmla="*/ 0 h 161"/>
              <a:gd name="T16" fmla="*/ 19 w 117"/>
              <a:gd name="T17" fmla="*/ 0 h 161"/>
              <a:gd name="T18" fmla="*/ 19 w 117"/>
              <a:gd name="T19" fmla="*/ 110 h 161"/>
              <a:gd name="T20" fmla="*/ 18 w 117"/>
              <a:gd name="T21" fmla="*/ 128 h 161"/>
              <a:gd name="T22" fmla="*/ 18 w 117"/>
              <a:gd name="T23" fmla="*/ 128 h 161"/>
              <a:gd name="T24" fmla="*/ 29 w 117"/>
              <a:gd name="T25" fmla="*/ 110 h 161"/>
              <a:gd name="T26" fmla="*/ 106 w 117"/>
              <a:gd name="T27" fmla="*/ 0 h 161"/>
              <a:gd name="T28" fmla="*/ 117 w 117"/>
              <a:gd name="T29" fmla="*/ 0 h 161"/>
              <a:gd name="T30" fmla="*/ 117 w 117"/>
              <a:gd name="T31" fmla="*/ 161 h 161"/>
              <a:gd name="T32" fmla="*/ 98 w 117"/>
              <a:gd name="T33" fmla="*/ 161 h 161"/>
              <a:gd name="T34" fmla="*/ 98 w 117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1">
                <a:moveTo>
                  <a:pt x="98" y="52"/>
                </a:moveTo>
                <a:lnTo>
                  <a:pt x="98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1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8" y="128"/>
                </a:lnTo>
                <a:lnTo>
                  <a:pt x="29" y="110"/>
                </a:lnTo>
                <a:lnTo>
                  <a:pt x="106" y="0"/>
                </a:lnTo>
                <a:lnTo>
                  <a:pt x="117" y="0"/>
                </a:lnTo>
                <a:lnTo>
                  <a:pt x="117" y="161"/>
                </a:lnTo>
                <a:lnTo>
                  <a:pt x="98" y="161"/>
                </a:lnTo>
                <a:lnTo>
                  <a:pt x="98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23" name="Freeform 1923">
            <a:extLst>
              <a:ext uri="{FF2B5EF4-FFF2-40B4-BE49-F238E27FC236}">
                <a16:creationId xmlns="" xmlns:a16="http://schemas.microsoft.com/office/drawing/2014/main" id="{AF78B8E2-E564-4D46-A76F-B0FE1BF9B185}"/>
              </a:ext>
            </a:extLst>
          </p:cNvPr>
          <p:cNvSpPr>
            <a:spLocks/>
          </p:cNvSpPr>
          <p:nvPr/>
        </p:nvSpPr>
        <p:spPr bwMode="auto">
          <a:xfrm>
            <a:off x="1317625" y="282575"/>
            <a:ext cx="76200" cy="120650"/>
          </a:xfrm>
          <a:custGeom>
            <a:avLst/>
            <a:gdLst>
              <a:gd name="T0" fmla="*/ 109 w 109"/>
              <a:gd name="T1" fmla="*/ 157 h 167"/>
              <a:gd name="T2" fmla="*/ 109 w 109"/>
              <a:gd name="T3" fmla="*/ 157 h 167"/>
              <a:gd name="T4" fmla="*/ 92 w 109"/>
              <a:gd name="T5" fmla="*/ 165 h 167"/>
              <a:gd name="T6" fmla="*/ 69 w 109"/>
              <a:gd name="T7" fmla="*/ 167 h 167"/>
              <a:gd name="T8" fmla="*/ 42 w 109"/>
              <a:gd name="T9" fmla="*/ 162 h 167"/>
              <a:gd name="T10" fmla="*/ 20 w 109"/>
              <a:gd name="T11" fmla="*/ 147 h 167"/>
              <a:gd name="T12" fmla="*/ 5 w 109"/>
              <a:gd name="T13" fmla="*/ 121 h 167"/>
              <a:gd name="T14" fmla="*/ 0 w 109"/>
              <a:gd name="T15" fmla="*/ 84 h 167"/>
              <a:gd name="T16" fmla="*/ 6 w 109"/>
              <a:gd name="T17" fmla="*/ 45 h 167"/>
              <a:gd name="T18" fmla="*/ 22 w 109"/>
              <a:gd name="T19" fmla="*/ 20 h 167"/>
              <a:gd name="T20" fmla="*/ 44 w 109"/>
              <a:gd name="T21" fmla="*/ 5 h 167"/>
              <a:gd name="T22" fmla="*/ 70 w 109"/>
              <a:gd name="T23" fmla="*/ 0 h 167"/>
              <a:gd name="T24" fmla="*/ 92 w 109"/>
              <a:gd name="T25" fmla="*/ 2 h 167"/>
              <a:gd name="T26" fmla="*/ 107 w 109"/>
              <a:gd name="T27" fmla="*/ 6 h 167"/>
              <a:gd name="T28" fmla="*/ 102 w 109"/>
              <a:gd name="T29" fmla="*/ 23 h 167"/>
              <a:gd name="T30" fmla="*/ 71 w 109"/>
              <a:gd name="T31" fmla="*/ 17 h 167"/>
              <a:gd name="T32" fmla="*/ 52 w 109"/>
              <a:gd name="T33" fmla="*/ 21 h 167"/>
              <a:gd name="T34" fmla="*/ 36 w 109"/>
              <a:gd name="T35" fmla="*/ 32 h 167"/>
              <a:gd name="T36" fmla="*/ 24 w 109"/>
              <a:gd name="T37" fmla="*/ 53 h 167"/>
              <a:gd name="T38" fmla="*/ 20 w 109"/>
              <a:gd name="T39" fmla="*/ 84 h 167"/>
              <a:gd name="T40" fmla="*/ 24 w 109"/>
              <a:gd name="T41" fmla="*/ 112 h 167"/>
              <a:gd name="T42" fmla="*/ 36 w 109"/>
              <a:gd name="T43" fmla="*/ 133 h 167"/>
              <a:gd name="T44" fmla="*/ 53 w 109"/>
              <a:gd name="T45" fmla="*/ 145 h 167"/>
              <a:gd name="T46" fmla="*/ 74 w 109"/>
              <a:gd name="T47" fmla="*/ 150 h 167"/>
              <a:gd name="T48" fmla="*/ 92 w 109"/>
              <a:gd name="T49" fmla="*/ 148 h 167"/>
              <a:gd name="T50" fmla="*/ 105 w 109"/>
              <a:gd name="T51" fmla="*/ 142 h 167"/>
              <a:gd name="T52" fmla="*/ 109 w 109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7">
                <a:moveTo>
                  <a:pt x="109" y="157"/>
                </a:moveTo>
                <a:lnTo>
                  <a:pt x="109" y="157"/>
                </a:lnTo>
                <a:cubicBezTo>
                  <a:pt x="105" y="161"/>
                  <a:pt x="99" y="163"/>
                  <a:pt x="92" y="165"/>
                </a:cubicBezTo>
                <a:cubicBezTo>
                  <a:pt x="85" y="166"/>
                  <a:pt x="77" y="167"/>
                  <a:pt x="69" y="167"/>
                </a:cubicBezTo>
                <a:cubicBezTo>
                  <a:pt x="60" y="167"/>
                  <a:pt x="51" y="165"/>
                  <a:pt x="42" y="162"/>
                </a:cubicBezTo>
                <a:cubicBezTo>
                  <a:pt x="34" y="158"/>
                  <a:pt x="27" y="153"/>
                  <a:pt x="20" y="147"/>
                </a:cubicBezTo>
                <a:cubicBezTo>
                  <a:pt x="14" y="140"/>
                  <a:pt x="9" y="131"/>
                  <a:pt x="5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6" y="45"/>
                </a:cubicBezTo>
                <a:cubicBezTo>
                  <a:pt x="10" y="35"/>
                  <a:pt x="15" y="26"/>
                  <a:pt x="22" y="20"/>
                </a:cubicBezTo>
                <a:cubicBezTo>
                  <a:pt x="29" y="13"/>
                  <a:pt x="36" y="8"/>
                  <a:pt x="44" y="5"/>
                </a:cubicBezTo>
                <a:cubicBezTo>
                  <a:pt x="53" y="2"/>
                  <a:pt x="61" y="0"/>
                  <a:pt x="70" y="0"/>
                </a:cubicBezTo>
                <a:cubicBezTo>
                  <a:pt x="79" y="0"/>
                  <a:pt x="86" y="1"/>
                  <a:pt x="92" y="2"/>
                </a:cubicBezTo>
                <a:cubicBezTo>
                  <a:pt x="98" y="3"/>
                  <a:pt x="103" y="4"/>
                  <a:pt x="107" y="6"/>
                </a:cubicBezTo>
                <a:lnTo>
                  <a:pt x="102" y="23"/>
                </a:lnTo>
                <a:cubicBezTo>
                  <a:pt x="95" y="19"/>
                  <a:pt x="85" y="17"/>
                  <a:pt x="71" y="17"/>
                </a:cubicBezTo>
                <a:cubicBezTo>
                  <a:pt x="65" y="17"/>
                  <a:pt x="59" y="19"/>
                  <a:pt x="52" y="21"/>
                </a:cubicBezTo>
                <a:cubicBezTo>
                  <a:pt x="46" y="23"/>
                  <a:pt x="41" y="27"/>
                  <a:pt x="36" y="32"/>
                </a:cubicBezTo>
                <a:cubicBezTo>
                  <a:pt x="31" y="37"/>
                  <a:pt x="27" y="44"/>
                  <a:pt x="24" y="53"/>
                </a:cubicBezTo>
                <a:cubicBezTo>
                  <a:pt x="22" y="61"/>
                  <a:pt x="20" y="71"/>
                  <a:pt x="20" y="84"/>
                </a:cubicBezTo>
                <a:cubicBezTo>
                  <a:pt x="20" y="95"/>
                  <a:pt x="21" y="104"/>
                  <a:pt x="24" y="112"/>
                </a:cubicBezTo>
                <a:cubicBezTo>
                  <a:pt x="27" y="121"/>
                  <a:pt x="31" y="128"/>
                  <a:pt x="36" y="133"/>
                </a:cubicBezTo>
                <a:cubicBezTo>
                  <a:pt x="40" y="139"/>
                  <a:pt x="46" y="143"/>
                  <a:pt x="53" y="145"/>
                </a:cubicBezTo>
                <a:cubicBezTo>
                  <a:pt x="59" y="148"/>
                  <a:pt x="66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24" name="Freeform 1924">
            <a:extLst>
              <a:ext uri="{FF2B5EF4-FFF2-40B4-BE49-F238E27FC236}">
                <a16:creationId xmlns="" xmlns:a16="http://schemas.microsoft.com/office/drawing/2014/main" id="{F206163B-55F9-4F39-ADB4-711F1658F84E}"/>
              </a:ext>
            </a:extLst>
          </p:cNvPr>
          <p:cNvSpPr>
            <a:spLocks/>
          </p:cNvSpPr>
          <p:nvPr/>
        </p:nvSpPr>
        <p:spPr bwMode="auto">
          <a:xfrm>
            <a:off x="1403350" y="284163"/>
            <a:ext cx="84138" cy="115887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25" name="Freeform 1925">
            <a:extLst>
              <a:ext uri="{FF2B5EF4-FFF2-40B4-BE49-F238E27FC236}">
                <a16:creationId xmlns="" xmlns:a16="http://schemas.microsoft.com/office/drawing/2014/main" id="{E6FC8C44-9755-4304-B063-15FA5FFC712F}"/>
              </a:ext>
            </a:extLst>
          </p:cNvPr>
          <p:cNvSpPr>
            <a:spLocks/>
          </p:cNvSpPr>
          <p:nvPr/>
        </p:nvSpPr>
        <p:spPr bwMode="auto">
          <a:xfrm>
            <a:off x="1504950" y="284163"/>
            <a:ext cx="63500" cy="115887"/>
          </a:xfrm>
          <a:custGeom>
            <a:avLst/>
            <a:gdLst>
              <a:gd name="T0" fmla="*/ 0 w 89"/>
              <a:gd name="T1" fmla="*/ 0 h 161"/>
              <a:gd name="T2" fmla="*/ 0 w 89"/>
              <a:gd name="T3" fmla="*/ 0 h 161"/>
              <a:gd name="T4" fmla="*/ 88 w 89"/>
              <a:gd name="T5" fmla="*/ 0 h 161"/>
              <a:gd name="T6" fmla="*/ 88 w 89"/>
              <a:gd name="T7" fmla="*/ 17 h 161"/>
              <a:gd name="T8" fmla="*/ 20 w 89"/>
              <a:gd name="T9" fmla="*/ 17 h 161"/>
              <a:gd name="T10" fmla="*/ 20 w 89"/>
              <a:gd name="T11" fmla="*/ 70 h 161"/>
              <a:gd name="T12" fmla="*/ 82 w 89"/>
              <a:gd name="T13" fmla="*/ 70 h 161"/>
              <a:gd name="T14" fmla="*/ 82 w 89"/>
              <a:gd name="T15" fmla="*/ 87 h 161"/>
              <a:gd name="T16" fmla="*/ 20 w 89"/>
              <a:gd name="T17" fmla="*/ 87 h 161"/>
              <a:gd name="T18" fmla="*/ 20 w 89"/>
              <a:gd name="T19" fmla="*/ 144 h 161"/>
              <a:gd name="T20" fmla="*/ 89 w 89"/>
              <a:gd name="T21" fmla="*/ 144 h 161"/>
              <a:gd name="T22" fmla="*/ 89 w 89"/>
              <a:gd name="T23" fmla="*/ 161 h 161"/>
              <a:gd name="T24" fmla="*/ 0 w 89"/>
              <a:gd name="T25" fmla="*/ 161 h 161"/>
              <a:gd name="T26" fmla="*/ 0 w 89"/>
              <a:gd name="T27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9" h="161">
                <a:moveTo>
                  <a:pt x="0" y="0"/>
                </a:moveTo>
                <a:lnTo>
                  <a:pt x="0" y="0"/>
                </a:lnTo>
                <a:lnTo>
                  <a:pt x="88" y="0"/>
                </a:lnTo>
                <a:lnTo>
                  <a:pt x="88" y="17"/>
                </a:lnTo>
                <a:lnTo>
                  <a:pt x="20" y="17"/>
                </a:lnTo>
                <a:lnTo>
                  <a:pt x="20" y="70"/>
                </a:lnTo>
                <a:lnTo>
                  <a:pt x="82" y="70"/>
                </a:lnTo>
                <a:lnTo>
                  <a:pt x="82" y="87"/>
                </a:lnTo>
                <a:lnTo>
                  <a:pt x="20" y="87"/>
                </a:lnTo>
                <a:lnTo>
                  <a:pt x="20" y="144"/>
                </a:lnTo>
                <a:lnTo>
                  <a:pt x="89" y="144"/>
                </a:lnTo>
                <a:lnTo>
                  <a:pt x="89" y="161"/>
                </a:lnTo>
                <a:lnTo>
                  <a:pt x="0" y="16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26" name="Freeform 1926">
            <a:extLst>
              <a:ext uri="{FF2B5EF4-FFF2-40B4-BE49-F238E27FC236}">
                <a16:creationId xmlns="" xmlns:a16="http://schemas.microsoft.com/office/drawing/2014/main" id="{6227DD6C-3BB8-4D50-B84B-51707ADEBC3F}"/>
              </a:ext>
            </a:extLst>
          </p:cNvPr>
          <p:cNvSpPr>
            <a:spLocks noEditPoints="1"/>
          </p:cNvSpPr>
          <p:nvPr/>
        </p:nvSpPr>
        <p:spPr bwMode="auto">
          <a:xfrm>
            <a:off x="1593850" y="282575"/>
            <a:ext cx="71438" cy="117475"/>
          </a:xfrm>
          <a:custGeom>
            <a:avLst/>
            <a:gdLst>
              <a:gd name="T0" fmla="*/ 39 w 100"/>
              <a:gd name="T1" fmla="*/ 17 h 163"/>
              <a:gd name="T2" fmla="*/ 39 w 100"/>
              <a:gd name="T3" fmla="*/ 17 h 163"/>
              <a:gd name="T4" fmla="*/ 27 w 100"/>
              <a:gd name="T5" fmla="*/ 17 h 163"/>
              <a:gd name="T6" fmla="*/ 19 w 100"/>
              <a:gd name="T7" fmla="*/ 18 h 163"/>
              <a:gd name="T8" fmla="*/ 19 w 100"/>
              <a:gd name="T9" fmla="*/ 85 h 163"/>
              <a:gd name="T10" fmla="*/ 22 w 100"/>
              <a:gd name="T11" fmla="*/ 85 h 163"/>
              <a:gd name="T12" fmla="*/ 28 w 100"/>
              <a:gd name="T13" fmla="*/ 86 h 163"/>
              <a:gd name="T14" fmla="*/ 33 w 100"/>
              <a:gd name="T15" fmla="*/ 86 h 163"/>
              <a:gd name="T16" fmla="*/ 37 w 100"/>
              <a:gd name="T17" fmla="*/ 86 h 163"/>
              <a:gd name="T18" fmla="*/ 52 w 100"/>
              <a:gd name="T19" fmla="*/ 84 h 163"/>
              <a:gd name="T20" fmla="*/ 66 w 100"/>
              <a:gd name="T21" fmla="*/ 79 h 163"/>
              <a:gd name="T22" fmla="*/ 76 w 100"/>
              <a:gd name="T23" fmla="*/ 68 h 163"/>
              <a:gd name="T24" fmla="*/ 80 w 100"/>
              <a:gd name="T25" fmla="*/ 50 h 163"/>
              <a:gd name="T26" fmla="*/ 76 w 100"/>
              <a:gd name="T27" fmla="*/ 34 h 163"/>
              <a:gd name="T28" fmla="*/ 67 w 100"/>
              <a:gd name="T29" fmla="*/ 24 h 163"/>
              <a:gd name="T30" fmla="*/ 54 w 100"/>
              <a:gd name="T31" fmla="*/ 19 h 163"/>
              <a:gd name="T32" fmla="*/ 39 w 100"/>
              <a:gd name="T33" fmla="*/ 17 h 163"/>
              <a:gd name="T34" fmla="*/ 0 w 100"/>
              <a:gd name="T35" fmla="*/ 4 h 163"/>
              <a:gd name="T36" fmla="*/ 0 w 100"/>
              <a:gd name="T37" fmla="*/ 4 h 163"/>
              <a:gd name="T38" fmla="*/ 18 w 100"/>
              <a:gd name="T39" fmla="*/ 1 h 163"/>
              <a:gd name="T40" fmla="*/ 38 w 100"/>
              <a:gd name="T41" fmla="*/ 0 h 163"/>
              <a:gd name="T42" fmla="*/ 60 w 100"/>
              <a:gd name="T43" fmla="*/ 2 h 163"/>
              <a:gd name="T44" fmla="*/ 80 w 100"/>
              <a:gd name="T45" fmla="*/ 10 h 163"/>
              <a:gd name="T46" fmla="*/ 94 w 100"/>
              <a:gd name="T47" fmla="*/ 25 h 163"/>
              <a:gd name="T48" fmla="*/ 100 w 100"/>
              <a:gd name="T49" fmla="*/ 50 h 163"/>
              <a:gd name="T50" fmla="*/ 95 w 100"/>
              <a:gd name="T51" fmla="*/ 74 h 163"/>
              <a:gd name="T52" fmla="*/ 81 w 100"/>
              <a:gd name="T53" fmla="*/ 91 h 163"/>
              <a:gd name="T54" fmla="*/ 61 w 100"/>
              <a:gd name="T55" fmla="*/ 100 h 163"/>
              <a:gd name="T56" fmla="*/ 37 w 100"/>
              <a:gd name="T57" fmla="*/ 103 h 163"/>
              <a:gd name="T58" fmla="*/ 34 w 100"/>
              <a:gd name="T59" fmla="*/ 103 h 163"/>
              <a:gd name="T60" fmla="*/ 28 w 100"/>
              <a:gd name="T61" fmla="*/ 103 h 163"/>
              <a:gd name="T62" fmla="*/ 23 w 100"/>
              <a:gd name="T63" fmla="*/ 102 h 163"/>
              <a:gd name="T64" fmla="*/ 19 w 100"/>
              <a:gd name="T65" fmla="*/ 102 h 163"/>
              <a:gd name="T66" fmla="*/ 19 w 100"/>
              <a:gd name="T67" fmla="*/ 163 h 163"/>
              <a:gd name="T68" fmla="*/ 0 w 100"/>
              <a:gd name="T69" fmla="*/ 163 h 163"/>
              <a:gd name="T70" fmla="*/ 0 w 100"/>
              <a:gd name="T71" fmla="*/ 4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0" h="163">
                <a:moveTo>
                  <a:pt x="39" y="17"/>
                </a:moveTo>
                <a:lnTo>
                  <a:pt x="39" y="17"/>
                </a:lnTo>
                <a:cubicBezTo>
                  <a:pt x="35" y="17"/>
                  <a:pt x="31" y="17"/>
                  <a:pt x="27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85"/>
                </a:lnTo>
                <a:cubicBezTo>
                  <a:pt x="19" y="85"/>
                  <a:pt x="21" y="85"/>
                  <a:pt x="22" y="85"/>
                </a:cubicBezTo>
                <a:cubicBezTo>
                  <a:pt x="24" y="85"/>
                  <a:pt x="26" y="86"/>
                  <a:pt x="28" y="86"/>
                </a:cubicBezTo>
                <a:cubicBezTo>
                  <a:pt x="29" y="86"/>
                  <a:pt x="31" y="86"/>
                  <a:pt x="33" y="86"/>
                </a:cubicBezTo>
                <a:lnTo>
                  <a:pt x="37" y="86"/>
                </a:lnTo>
                <a:cubicBezTo>
                  <a:pt x="42" y="86"/>
                  <a:pt x="47" y="85"/>
                  <a:pt x="52" y="84"/>
                </a:cubicBezTo>
                <a:cubicBezTo>
                  <a:pt x="57" y="83"/>
                  <a:pt x="62" y="81"/>
                  <a:pt x="66" y="79"/>
                </a:cubicBezTo>
                <a:cubicBezTo>
                  <a:pt x="70" y="76"/>
                  <a:pt x="73" y="73"/>
                  <a:pt x="76" y="68"/>
                </a:cubicBezTo>
                <a:cubicBezTo>
                  <a:pt x="78" y="63"/>
                  <a:pt x="80" y="57"/>
                  <a:pt x="80" y="50"/>
                </a:cubicBezTo>
                <a:cubicBezTo>
                  <a:pt x="80" y="43"/>
                  <a:pt x="78" y="38"/>
                  <a:pt x="76" y="34"/>
                </a:cubicBezTo>
                <a:cubicBezTo>
                  <a:pt x="74" y="30"/>
                  <a:pt x="71" y="26"/>
                  <a:pt x="67" y="24"/>
                </a:cubicBezTo>
                <a:cubicBezTo>
                  <a:pt x="63" y="21"/>
                  <a:pt x="58" y="20"/>
                  <a:pt x="54" y="19"/>
                </a:cubicBezTo>
                <a:cubicBezTo>
                  <a:pt x="49" y="17"/>
                  <a:pt x="44" y="17"/>
                  <a:pt x="39" y="17"/>
                </a:cubicBezTo>
                <a:close/>
                <a:moveTo>
                  <a:pt x="0" y="4"/>
                </a:moveTo>
                <a:lnTo>
                  <a:pt x="0" y="4"/>
                </a:lnTo>
                <a:cubicBezTo>
                  <a:pt x="5" y="2"/>
                  <a:pt x="12" y="2"/>
                  <a:pt x="18" y="1"/>
                </a:cubicBezTo>
                <a:cubicBezTo>
                  <a:pt x="25" y="1"/>
                  <a:pt x="32" y="0"/>
                  <a:pt x="38" y="0"/>
                </a:cubicBezTo>
                <a:cubicBezTo>
                  <a:pt x="45" y="0"/>
                  <a:pt x="53" y="1"/>
                  <a:pt x="60" y="2"/>
                </a:cubicBezTo>
                <a:cubicBezTo>
                  <a:pt x="67" y="4"/>
                  <a:pt x="74" y="6"/>
                  <a:pt x="80" y="10"/>
                </a:cubicBezTo>
                <a:cubicBezTo>
                  <a:pt x="86" y="14"/>
                  <a:pt x="91" y="19"/>
                  <a:pt x="94" y="25"/>
                </a:cubicBezTo>
                <a:cubicBezTo>
                  <a:pt x="98" y="32"/>
                  <a:pt x="100" y="40"/>
                  <a:pt x="100" y="50"/>
                </a:cubicBezTo>
                <a:cubicBezTo>
                  <a:pt x="100" y="60"/>
                  <a:pt x="98" y="68"/>
                  <a:pt x="95" y="74"/>
                </a:cubicBezTo>
                <a:cubicBezTo>
                  <a:pt x="91" y="81"/>
                  <a:pt x="86" y="87"/>
                  <a:pt x="81" y="91"/>
                </a:cubicBezTo>
                <a:cubicBezTo>
                  <a:pt x="75" y="95"/>
                  <a:pt x="68" y="98"/>
                  <a:pt x="61" y="100"/>
                </a:cubicBezTo>
                <a:cubicBezTo>
                  <a:pt x="53" y="102"/>
                  <a:pt x="45" y="103"/>
                  <a:pt x="37" y="103"/>
                </a:cubicBezTo>
                <a:lnTo>
                  <a:pt x="34" y="103"/>
                </a:lnTo>
                <a:cubicBezTo>
                  <a:pt x="32" y="103"/>
                  <a:pt x="30" y="103"/>
                  <a:pt x="28" y="103"/>
                </a:cubicBezTo>
                <a:cubicBezTo>
                  <a:pt x="26" y="103"/>
                  <a:pt x="24" y="102"/>
                  <a:pt x="23" y="102"/>
                </a:cubicBezTo>
                <a:cubicBezTo>
                  <a:pt x="21" y="102"/>
                  <a:pt x="19" y="102"/>
                  <a:pt x="19" y="102"/>
                </a:cubicBezTo>
                <a:lnTo>
                  <a:pt x="19" y="163"/>
                </a:lnTo>
                <a:lnTo>
                  <a:pt x="0" y="163"/>
                </a:lnTo>
                <a:lnTo>
                  <a:pt x="0" y="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27" name="Freeform 1927">
            <a:extLst>
              <a:ext uri="{FF2B5EF4-FFF2-40B4-BE49-F238E27FC236}">
                <a16:creationId xmlns="" xmlns:a16="http://schemas.microsoft.com/office/drawing/2014/main" id="{1E7330E4-0590-4675-A288-D0DF022DE1C3}"/>
              </a:ext>
            </a:extLst>
          </p:cNvPr>
          <p:cNvSpPr>
            <a:spLocks/>
          </p:cNvSpPr>
          <p:nvPr/>
        </p:nvSpPr>
        <p:spPr bwMode="auto">
          <a:xfrm>
            <a:off x="1677988" y="282575"/>
            <a:ext cx="77787" cy="120650"/>
          </a:xfrm>
          <a:custGeom>
            <a:avLst/>
            <a:gdLst>
              <a:gd name="T0" fmla="*/ 110 w 110"/>
              <a:gd name="T1" fmla="*/ 157 h 167"/>
              <a:gd name="T2" fmla="*/ 110 w 110"/>
              <a:gd name="T3" fmla="*/ 157 h 167"/>
              <a:gd name="T4" fmla="*/ 92 w 110"/>
              <a:gd name="T5" fmla="*/ 165 h 167"/>
              <a:gd name="T6" fmla="*/ 70 w 110"/>
              <a:gd name="T7" fmla="*/ 167 h 167"/>
              <a:gd name="T8" fmla="*/ 43 w 110"/>
              <a:gd name="T9" fmla="*/ 162 h 167"/>
              <a:gd name="T10" fmla="*/ 21 w 110"/>
              <a:gd name="T11" fmla="*/ 147 h 167"/>
              <a:gd name="T12" fmla="*/ 6 w 110"/>
              <a:gd name="T13" fmla="*/ 121 h 167"/>
              <a:gd name="T14" fmla="*/ 0 w 110"/>
              <a:gd name="T15" fmla="*/ 84 h 167"/>
              <a:gd name="T16" fmla="*/ 7 w 110"/>
              <a:gd name="T17" fmla="*/ 45 h 167"/>
              <a:gd name="T18" fmla="*/ 23 w 110"/>
              <a:gd name="T19" fmla="*/ 20 h 167"/>
              <a:gd name="T20" fmla="*/ 45 w 110"/>
              <a:gd name="T21" fmla="*/ 5 h 167"/>
              <a:gd name="T22" fmla="*/ 70 w 110"/>
              <a:gd name="T23" fmla="*/ 0 h 167"/>
              <a:gd name="T24" fmla="*/ 93 w 110"/>
              <a:gd name="T25" fmla="*/ 2 h 167"/>
              <a:gd name="T26" fmla="*/ 108 w 110"/>
              <a:gd name="T27" fmla="*/ 6 h 167"/>
              <a:gd name="T28" fmla="*/ 103 w 110"/>
              <a:gd name="T29" fmla="*/ 23 h 167"/>
              <a:gd name="T30" fmla="*/ 72 w 110"/>
              <a:gd name="T31" fmla="*/ 17 h 167"/>
              <a:gd name="T32" fmla="*/ 53 w 110"/>
              <a:gd name="T33" fmla="*/ 21 h 167"/>
              <a:gd name="T34" fmla="*/ 37 w 110"/>
              <a:gd name="T35" fmla="*/ 32 h 167"/>
              <a:gd name="T36" fmla="*/ 25 w 110"/>
              <a:gd name="T37" fmla="*/ 53 h 167"/>
              <a:gd name="T38" fmla="*/ 21 w 110"/>
              <a:gd name="T39" fmla="*/ 84 h 167"/>
              <a:gd name="T40" fmla="*/ 25 w 110"/>
              <a:gd name="T41" fmla="*/ 112 h 167"/>
              <a:gd name="T42" fmla="*/ 36 w 110"/>
              <a:gd name="T43" fmla="*/ 133 h 167"/>
              <a:gd name="T44" fmla="*/ 53 w 110"/>
              <a:gd name="T45" fmla="*/ 145 h 167"/>
              <a:gd name="T46" fmla="*/ 74 w 110"/>
              <a:gd name="T47" fmla="*/ 150 h 167"/>
              <a:gd name="T48" fmla="*/ 92 w 110"/>
              <a:gd name="T49" fmla="*/ 148 h 167"/>
              <a:gd name="T50" fmla="*/ 105 w 110"/>
              <a:gd name="T51" fmla="*/ 142 h 167"/>
              <a:gd name="T52" fmla="*/ 110 w 110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0" h="167">
                <a:moveTo>
                  <a:pt x="110" y="157"/>
                </a:moveTo>
                <a:lnTo>
                  <a:pt x="110" y="157"/>
                </a:lnTo>
                <a:cubicBezTo>
                  <a:pt x="105" y="161"/>
                  <a:pt x="100" y="163"/>
                  <a:pt x="92" y="165"/>
                </a:cubicBezTo>
                <a:cubicBezTo>
                  <a:pt x="85" y="166"/>
                  <a:pt x="78" y="167"/>
                  <a:pt x="70" y="167"/>
                </a:cubicBezTo>
                <a:cubicBezTo>
                  <a:pt x="60" y="167"/>
                  <a:pt x="51" y="165"/>
                  <a:pt x="43" y="162"/>
                </a:cubicBezTo>
                <a:cubicBezTo>
                  <a:pt x="35" y="158"/>
                  <a:pt x="27" y="153"/>
                  <a:pt x="21" y="147"/>
                </a:cubicBezTo>
                <a:cubicBezTo>
                  <a:pt x="15" y="140"/>
                  <a:pt x="10" y="131"/>
                  <a:pt x="6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7" y="45"/>
                </a:cubicBezTo>
                <a:cubicBezTo>
                  <a:pt x="11" y="35"/>
                  <a:pt x="16" y="26"/>
                  <a:pt x="23" y="20"/>
                </a:cubicBezTo>
                <a:cubicBezTo>
                  <a:pt x="29" y="13"/>
                  <a:pt x="37" y="8"/>
                  <a:pt x="45" y="5"/>
                </a:cubicBezTo>
                <a:cubicBezTo>
                  <a:pt x="53" y="2"/>
                  <a:pt x="62" y="0"/>
                  <a:pt x="70" y="0"/>
                </a:cubicBezTo>
                <a:cubicBezTo>
                  <a:pt x="79" y="0"/>
                  <a:pt x="87" y="1"/>
                  <a:pt x="93" y="2"/>
                </a:cubicBezTo>
                <a:cubicBezTo>
                  <a:pt x="99" y="3"/>
                  <a:pt x="104" y="4"/>
                  <a:pt x="108" y="6"/>
                </a:cubicBezTo>
                <a:lnTo>
                  <a:pt x="103" y="23"/>
                </a:lnTo>
                <a:cubicBezTo>
                  <a:pt x="96" y="19"/>
                  <a:pt x="85" y="17"/>
                  <a:pt x="72" y="17"/>
                </a:cubicBezTo>
                <a:cubicBezTo>
                  <a:pt x="65" y="17"/>
                  <a:pt x="59" y="19"/>
                  <a:pt x="53" y="21"/>
                </a:cubicBezTo>
                <a:cubicBezTo>
                  <a:pt x="47" y="23"/>
                  <a:pt x="41" y="27"/>
                  <a:pt x="37" y="32"/>
                </a:cubicBezTo>
                <a:cubicBezTo>
                  <a:pt x="32" y="37"/>
                  <a:pt x="28" y="44"/>
                  <a:pt x="25" y="53"/>
                </a:cubicBezTo>
                <a:cubicBezTo>
                  <a:pt x="22" y="61"/>
                  <a:pt x="21" y="71"/>
                  <a:pt x="21" y="84"/>
                </a:cubicBezTo>
                <a:cubicBezTo>
                  <a:pt x="21" y="95"/>
                  <a:pt x="22" y="104"/>
                  <a:pt x="25" y="112"/>
                </a:cubicBezTo>
                <a:cubicBezTo>
                  <a:pt x="28" y="121"/>
                  <a:pt x="31" y="128"/>
                  <a:pt x="36" y="133"/>
                </a:cubicBezTo>
                <a:cubicBezTo>
                  <a:pt x="41" y="139"/>
                  <a:pt x="47" y="143"/>
                  <a:pt x="53" y="145"/>
                </a:cubicBezTo>
                <a:cubicBezTo>
                  <a:pt x="60" y="148"/>
                  <a:pt x="67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2" y="144"/>
                  <a:pt x="105" y="142"/>
                </a:cubicBezTo>
                <a:lnTo>
                  <a:pt x="110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28" name="Freeform 1928">
            <a:extLst>
              <a:ext uri="{FF2B5EF4-FFF2-40B4-BE49-F238E27FC236}">
                <a16:creationId xmlns="" xmlns:a16="http://schemas.microsoft.com/office/drawing/2014/main" id="{211D9D6B-AC4C-4361-B1C0-AD202CF116D1}"/>
              </a:ext>
            </a:extLst>
          </p:cNvPr>
          <p:cNvSpPr>
            <a:spLocks/>
          </p:cNvSpPr>
          <p:nvPr/>
        </p:nvSpPr>
        <p:spPr bwMode="auto">
          <a:xfrm>
            <a:off x="1763713" y="284163"/>
            <a:ext cx="84137" cy="115887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29" name="Freeform 1929">
            <a:extLst>
              <a:ext uri="{FF2B5EF4-FFF2-40B4-BE49-F238E27FC236}">
                <a16:creationId xmlns="" xmlns:a16="http://schemas.microsoft.com/office/drawing/2014/main" id="{CFF06F0E-5ED0-4A9E-BE90-BB4A92787522}"/>
              </a:ext>
            </a:extLst>
          </p:cNvPr>
          <p:cNvSpPr>
            <a:spLocks noEditPoints="1"/>
          </p:cNvSpPr>
          <p:nvPr/>
        </p:nvSpPr>
        <p:spPr bwMode="auto">
          <a:xfrm>
            <a:off x="1865313" y="282575"/>
            <a:ext cx="73025" cy="119063"/>
          </a:xfrm>
          <a:custGeom>
            <a:avLst/>
            <a:gdLst>
              <a:gd name="T0" fmla="*/ 44 w 102"/>
              <a:gd name="T1" fmla="*/ 148 h 165"/>
              <a:gd name="T2" fmla="*/ 44 w 102"/>
              <a:gd name="T3" fmla="*/ 148 h 165"/>
              <a:gd name="T4" fmla="*/ 58 w 102"/>
              <a:gd name="T5" fmla="*/ 146 h 165"/>
              <a:gd name="T6" fmla="*/ 70 w 102"/>
              <a:gd name="T7" fmla="*/ 141 h 165"/>
              <a:gd name="T8" fmla="*/ 78 w 102"/>
              <a:gd name="T9" fmla="*/ 132 h 165"/>
              <a:gd name="T10" fmla="*/ 82 w 102"/>
              <a:gd name="T11" fmla="*/ 119 h 165"/>
              <a:gd name="T12" fmla="*/ 78 w 102"/>
              <a:gd name="T13" fmla="*/ 103 h 165"/>
              <a:gd name="T14" fmla="*/ 68 w 102"/>
              <a:gd name="T15" fmla="*/ 94 h 165"/>
              <a:gd name="T16" fmla="*/ 54 w 102"/>
              <a:gd name="T17" fmla="*/ 90 h 165"/>
              <a:gd name="T18" fmla="*/ 39 w 102"/>
              <a:gd name="T19" fmla="*/ 89 h 165"/>
              <a:gd name="T20" fmla="*/ 19 w 102"/>
              <a:gd name="T21" fmla="*/ 89 h 165"/>
              <a:gd name="T22" fmla="*/ 19 w 102"/>
              <a:gd name="T23" fmla="*/ 147 h 165"/>
              <a:gd name="T24" fmla="*/ 24 w 102"/>
              <a:gd name="T25" fmla="*/ 147 h 165"/>
              <a:gd name="T26" fmla="*/ 30 w 102"/>
              <a:gd name="T27" fmla="*/ 148 h 165"/>
              <a:gd name="T28" fmla="*/ 37 w 102"/>
              <a:gd name="T29" fmla="*/ 148 h 165"/>
              <a:gd name="T30" fmla="*/ 44 w 102"/>
              <a:gd name="T31" fmla="*/ 148 h 165"/>
              <a:gd name="T32" fmla="*/ 31 w 102"/>
              <a:gd name="T33" fmla="*/ 73 h 165"/>
              <a:gd name="T34" fmla="*/ 31 w 102"/>
              <a:gd name="T35" fmla="*/ 73 h 165"/>
              <a:gd name="T36" fmla="*/ 40 w 102"/>
              <a:gd name="T37" fmla="*/ 73 h 165"/>
              <a:gd name="T38" fmla="*/ 50 w 102"/>
              <a:gd name="T39" fmla="*/ 72 h 165"/>
              <a:gd name="T40" fmla="*/ 60 w 102"/>
              <a:gd name="T41" fmla="*/ 67 h 165"/>
              <a:gd name="T42" fmla="*/ 69 w 102"/>
              <a:gd name="T43" fmla="*/ 61 h 165"/>
              <a:gd name="T44" fmla="*/ 75 w 102"/>
              <a:gd name="T45" fmla="*/ 53 h 165"/>
              <a:gd name="T46" fmla="*/ 77 w 102"/>
              <a:gd name="T47" fmla="*/ 43 h 165"/>
              <a:gd name="T48" fmla="*/ 74 w 102"/>
              <a:gd name="T49" fmla="*/ 30 h 165"/>
              <a:gd name="T50" fmla="*/ 66 w 102"/>
              <a:gd name="T51" fmla="*/ 22 h 165"/>
              <a:gd name="T52" fmla="*/ 55 w 102"/>
              <a:gd name="T53" fmla="*/ 18 h 165"/>
              <a:gd name="T54" fmla="*/ 42 w 102"/>
              <a:gd name="T55" fmla="*/ 17 h 165"/>
              <a:gd name="T56" fmla="*/ 29 w 102"/>
              <a:gd name="T57" fmla="*/ 17 h 165"/>
              <a:gd name="T58" fmla="*/ 19 w 102"/>
              <a:gd name="T59" fmla="*/ 18 h 165"/>
              <a:gd name="T60" fmla="*/ 19 w 102"/>
              <a:gd name="T61" fmla="*/ 73 h 165"/>
              <a:gd name="T62" fmla="*/ 31 w 102"/>
              <a:gd name="T63" fmla="*/ 73 h 165"/>
              <a:gd name="T64" fmla="*/ 97 w 102"/>
              <a:gd name="T65" fmla="*/ 39 h 165"/>
              <a:gd name="T66" fmla="*/ 97 w 102"/>
              <a:gd name="T67" fmla="*/ 39 h 165"/>
              <a:gd name="T68" fmla="*/ 95 w 102"/>
              <a:gd name="T69" fmla="*/ 51 h 165"/>
              <a:gd name="T70" fmla="*/ 90 w 102"/>
              <a:gd name="T71" fmla="*/ 62 h 165"/>
              <a:gd name="T72" fmla="*/ 80 w 102"/>
              <a:gd name="T73" fmla="*/ 71 h 165"/>
              <a:gd name="T74" fmla="*/ 67 w 102"/>
              <a:gd name="T75" fmla="*/ 77 h 165"/>
              <a:gd name="T76" fmla="*/ 67 w 102"/>
              <a:gd name="T77" fmla="*/ 78 h 165"/>
              <a:gd name="T78" fmla="*/ 80 w 102"/>
              <a:gd name="T79" fmla="*/ 82 h 165"/>
              <a:gd name="T80" fmla="*/ 91 w 102"/>
              <a:gd name="T81" fmla="*/ 89 h 165"/>
              <a:gd name="T82" fmla="*/ 99 w 102"/>
              <a:gd name="T83" fmla="*/ 101 h 165"/>
              <a:gd name="T84" fmla="*/ 102 w 102"/>
              <a:gd name="T85" fmla="*/ 117 h 165"/>
              <a:gd name="T86" fmla="*/ 97 w 102"/>
              <a:gd name="T87" fmla="*/ 139 h 165"/>
              <a:gd name="T88" fmla="*/ 83 w 102"/>
              <a:gd name="T89" fmla="*/ 153 h 165"/>
              <a:gd name="T90" fmla="*/ 64 w 102"/>
              <a:gd name="T91" fmla="*/ 162 h 165"/>
              <a:gd name="T92" fmla="*/ 42 w 102"/>
              <a:gd name="T93" fmla="*/ 165 h 165"/>
              <a:gd name="T94" fmla="*/ 33 w 102"/>
              <a:gd name="T95" fmla="*/ 165 h 165"/>
              <a:gd name="T96" fmla="*/ 22 w 102"/>
              <a:gd name="T97" fmla="*/ 164 h 165"/>
              <a:gd name="T98" fmla="*/ 10 w 102"/>
              <a:gd name="T99" fmla="*/ 163 h 165"/>
              <a:gd name="T100" fmla="*/ 0 w 102"/>
              <a:gd name="T101" fmla="*/ 162 h 165"/>
              <a:gd name="T102" fmla="*/ 0 w 102"/>
              <a:gd name="T103" fmla="*/ 4 h 165"/>
              <a:gd name="T104" fmla="*/ 20 w 102"/>
              <a:gd name="T105" fmla="*/ 1 h 165"/>
              <a:gd name="T106" fmla="*/ 44 w 102"/>
              <a:gd name="T107" fmla="*/ 0 h 165"/>
              <a:gd name="T108" fmla="*/ 63 w 102"/>
              <a:gd name="T109" fmla="*/ 2 h 165"/>
              <a:gd name="T110" fmla="*/ 79 w 102"/>
              <a:gd name="T111" fmla="*/ 8 h 165"/>
              <a:gd name="T112" fmla="*/ 92 w 102"/>
              <a:gd name="T113" fmla="*/ 19 h 165"/>
              <a:gd name="T114" fmla="*/ 97 w 102"/>
              <a:gd name="T115" fmla="*/ 39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2" h="165">
                <a:moveTo>
                  <a:pt x="44" y="148"/>
                </a:moveTo>
                <a:lnTo>
                  <a:pt x="44" y="148"/>
                </a:lnTo>
                <a:cubicBezTo>
                  <a:pt x="49" y="148"/>
                  <a:pt x="53" y="148"/>
                  <a:pt x="58" y="146"/>
                </a:cubicBezTo>
                <a:cubicBezTo>
                  <a:pt x="62" y="145"/>
                  <a:pt x="67" y="143"/>
                  <a:pt x="70" y="141"/>
                </a:cubicBezTo>
                <a:cubicBezTo>
                  <a:pt x="74" y="138"/>
                  <a:pt x="76" y="135"/>
                  <a:pt x="78" y="132"/>
                </a:cubicBezTo>
                <a:cubicBezTo>
                  <a:pt x="80" y="128"/>
                  <a:pt x="82" y="124"/>
                  <a:pt x="82" y="119"/>
                </a:cubicBezTo>
                <a:cubicBezTo>
                  <a:pt x="82" y="112"/>
                  <a:pt x="80" y="107"/>
                  <a:pt x="78" y="103"/>
                </a:cubicBezTo>
                <a:cubicBezTo>
                  <a:pt x="75" y="100"/>
                  <a:pt x="72" y="97"/>
                  <a:pt x="68" y="94"/>
                </a:cubicBezTo>
                <a:cubicBezTo>
                  <a:pt x="64" y="92"/>
                  <a:pt x="59" y="91"/>
                  <a:pt x="54" y="90"/>
                </a:cubicBezTo>
                <a:cubicBezTo>
                  <a:pt x="49" y="89"/>
                  <a:pt x="44" y="89"/>
                  <a:pt x="39" y="89"/>
                </a:cubicBezTo>
                <a:lnTo>
                  <a:pt x="19" y="89"/>
                </a:lnTo>
                <a:lnTo>
                  <a:pt x="19" y="147"/>
                </a:lnTo>
                <a:cubicBezTo>
                  <a:pt x="20" y="147"/>
                  <a:pt x="22" y="147"/>
                  <a:pt x="24" y="147"/>
                </a:cubicBezTo>
                <a:cubicBezTo>
                  <a:pt x="26" y="147"/>
                  <a:pt x="28" y="148"/>
                  <a:pt x="30" y="148"/>
                </a:cubicBezTo>
                <a:cubicBezTo>
                  <a:pt x="32" y="148"/>
                  <a:pt x="35" y="148"/>
                  <a:pt x="37" y="148"/>
                </a:cubicBezTo>
                <a:cubicBezTo>
                  <a:pt x="40" y="148"/>
                  <a:pt x="42" y="148"/>
                  <a:pt x="44" y="148"/>
                </a:cubicBezTo>
                <a:close/>
                <a:moveTo>
                  <a:pt x="31" y="73"/>
                </a:moveTo>
                <a:lnTo>
                  <a:pt x="31" y="73"/>
                </a:lnTo>
                <a:cubicBezTo>
                  <a:pt x="34" y="73"/>
                  <a:pt x="37" y="73"/>
                  <a:pt x="40" y="73"/>
                </a:cubicBezTo>
                <a:cubicBezTo>
                  <a:pt x="44" y="72"/>
                  <a:pt x="47" y="72"/>
                  <a:pt x="50" y="72"/>
                </a:cubicBezTo>
                <a:cubicBezTo>
                  <a:pt x="53" y="71"/>
                  <a:pt x="57" y="69"/>
                  <a:pt x="60" y="67"/>
                </a:cubicBezTo>
                <a:cubicBezTo>
                  <a:pt x="63" y="66"/>
                  <a:pt x="66" y="64"/>
                  <a:pt x="69" y="61"/>
                </a:cubicBezTo>
                <a:cubicBezTo>
                  <a:pt x="71" y="59"/>
                  <a:pt x="73" y="56"/>
                  <a:pt x="75" y="53"/>
                </a:cubicBezTo>
                <a:cubicBezTo>
                  <a:pt x="76" y="50"/>
                  <a:pt x="77" y="46"/>
                  <a:pt x="77" y="43"/>
                </a:cubicBezTo>
                <a:cubicBezTo>
                  <a:pt x="77" y="38"/>
                  <a:pt x="76" y="34"/>
                  <a:pt x="74" y="30"/>
                </a:cubicBezTo>
                <a:cubicBezTo>
                  <a:pt x="72" y="27"/>
                  <a:pt x="69" y="24"/>
                  <a:pt x="66" y="22"/>
                </a:cubicBezTo>
                <a:cubicBezTo>
                  <a:pt x="63" y="20"/>
                  <a:pt x="59" y="19"/>
                  <a:pt x="55" y="18"/>
                </a:cubicBezTo>
                <a:cubicBezTo>
                  <a:pt x="51" y="17"/>
                  <a:pt x="47" y="17"/>
                  <a:pt x="42" y="17"/>
                </a:cubicBezTo>
                <a:cubicBezTo>
                  <a:pt x="37" y="17"/>
                  <a:pt x="33" y="17"/>
                  <a:pt x="29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73"/>
                </a:lnTo>
                <a:lnTo>
                  <a:pt x="31" y="73"/>
                </a:lnTo>
                <a:close/>
                <a:moveTo>
                  <a:pt x="97" y="39"/>
                </a:moveTo>
                <a:lnTo>
                  <a:pt x="97" y="39"/>
                </a:lnTo>
                <a:cubicBezTo>
                  <a:pt x="97" y="43"/>
                  <a:pt x="96" y="47"/>
                  <a:pt x="95" y="51"/>
                </a:cubicBezTo>
                <a:cubicBezTo>
                  <a:pt x="94" y="55"/>
                  <a:pt x="92" y="58"/>
                  <a:pt x="90" y="62"/>
                </a:cubicBezTo>
                <a:cubicBezTo>
                  <a:pt x="87" y="65"/>
                  <a:pt x="84" y="68"/>
                  <a:pt x="80" y="71"/>
                </a:cubicBezTo>
                <a:cubicBezTo>
                  <a:pt x="76" y="73"/>
                  <a:pt x="72" y="75"/>
                  <a:pt x="67" y="77"/>
                </a:cubicBezTo>
                <a:lnTo>
                  <a:pt x="67" y="78"/>
                </a:lnTo>
                <a:cubicBezTo>
                  <a:pt x="71" y="78"/>
                  <a:pt x="76" y="80"/>
                  <a:pt x="80" y="82"/>
                </a:cubicBezTo>
                <a:cubicBezTo>
                  <a:pt x="84" y="83"/>
                  <a:pt x="88" y="86"/>
                  <a:pt x="91" y="89"/>
                </a:cubicBezTo>
                <a:cubicBezTo>
                  <a:pt x="94" y="92"/>
                  <a:pt x="97" y="96"/>
                  <a:pt x="99" y="101"/>
                </a:cubicBezTo>
                <a:cubicBezTo>
                  <a:pt x="101" y="105"/>
                  <a:pt x="102" y="111"/>
                  <a:pt x="102" y="117"/>
                </a:cubicBezTo>
                <a:cubicBezTo>
                  <a:pt x="102" y="125"/>
                  <a:pt x="100" y="133"/>
                  <a:pt x="97" y="139"/>
                </a:cubicBezTo>
                <a:cubicBezTo>
                  <a:pt x="93" y="145"/>
                  <a:pt x="89" y="150"/>
                  <a:pt x="83" y="153"/>
                </a:cubicBezTo>
                <a:cubicBezTo>
                  <a:pt x="77" y="157"/>
                  <a:pt x="71" y="160"/>
                  <a:pt x="64" y="162"/>
                </a:cubicBezTo>
                <a:cubicBezTo>
                  <a:pt x="57" y="164"/>
                  <a:pt x="49" y="165"/>
                  <a:pt x="42" y="165"/>
                </a:cubicBezTo>
                <a:lnTo>
                  <a:pt x="33" y="165"/>
                </a:lnTo>
                <a:cubicBezTo>
                  <a:pt x="29" y="165"/>
                  <a:pt x="25" y="165"/>
                  <a:pt x="22" y="164"/>
                </a:cubicBezTo>
                <a:cubicBezTo>
                  <a:pt x="18" y="164"/>
                  <a:pt x="14" y="164"/>
                  <a:pt x="10" y="163"/>
                </a:cubicBezTo>
                <a:cubicBezTo>
                  <a:pt x="6" y="163"/>
                  <a:pt x="3" y="162"/>
                  <a:pt x="0" y="162"/>
                </a:cubicBezTo>
                <a:lnTo>
                  <a:pt x="0" y="4"/>
                </a:lnTo>
                <a:cubicBezTo>
                  <a:pt x="6" y="3"/>
                  <a:pt x="12" y="2"/>
                  <a:pt x="20" y="1"/>
                </a:cubicBezTo>
                <a:cubicBezTo>
                  <a:pt x="27" y="1"/>
                  <a:pt x="35" y="0"/>
                  <a:pt x="44" y="0"/>
                </a:cubicBezTo>
                <a:cubicBezTo>
                  <a:pt x="50" y="0"/>
                  <a:pt x="56" y="1"/>
                  <a:pt x="63" y="2"/>
                </a:cubicBezTo>
                <a:cubicBezTo>
                  <a:pt x="69" y="3"/>
                  <a:pt x="74" y="5"/>
                  <a:pt x="79" y="8"/>
                </a:cubicBezTo>
                <a:cubicBezTo>
                  <a:pt x="84" y="10"/>
                  <a:pt x="89" y="14"/>
                  <a:pt x="92" y="19"/>
                </a:cubicBezTo>
                <a:cubicBezTo>
                  <a:pt x="95" y="24"/>
                  <a:pt x="97" y="31"/>
                  <a:pt x="97" y="39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30" name="Freeform 1930">
            <a:extLst>
              <a:ext uri="{FF2B5EF4-FFF2-40B4-BE49-F238E27FC236}">
                <a16:creationId xmlns="" xmlns:a16="http://schemas.microsoft.com/office/drawing/2014/main" id="{5C84FA93-CCA0-4A46-8A61-C31ACA530277}"/>
              </a:ext>
            </a:extLst>
          </p:cNvPr>
          <p:cNvSpPr>
            <a:spLocks noEditPoints="1"/>
          </p:cNvSpPr>
          <p:nvPr/>
        </p:nvSpPr>
        <p:spPr bwMode="auto">
          <a:xfrm>
            <a:off x="1957388" y="282575"/>
            <a:ext cx="93662" cy="120650"/>
          </a:xfrm>
          <a:custGeom>
            <a:avLst/>
            <a:gdLst>
              <a:gd name="T0" fmla="*/ 20 w 131"/>
              <a:gd name="T1" fmla="*/ 84 h 167"/>
              <a:gd name="T2" fmla="*/ 20 w 131"/>
              <a:gd name="T3" fmla="*/ 84 h 167"/>
              <a:gd name="T4" fmla="*/ 22 w 131"/>
              <a:gd name="T5" fmla="*/ 109 h 167"/>
              <a:gd name="T6" fmla="*/ 31 w 131"/>
              <a:gd name="T7" fmla="*/ 130 h 167"/>
              <a:gd name="T8" fmla="*/ 45 w 131"/>
              <a:gd name="T9" fmla="*/ 144 h 167"/>
              <a:gd name="T10" fmla="*/ 65 w 131"/>
              <a:gd name="T11" fmla="*/ 150 h 167"/>
              <a:gd name="T12" fmla="*/ 98 w 131"/>
              <a:gd name="T13" fmla="*/ 133 h 167"/>
              <a:gd name="T14" fmla="*/ 111 w 131"/>
              <a:gd name="T15" fmla="*/ 84 h 167"/>
              <a:gd name="T16" fmla="*/ 108 w 131"/>
              <a:gd name="T17" fmla="*/ 58 h 167"/>
              <a:gd name="T18" fmla="*/ 100 w 131"/>
              <a:gd name="T19" fmla="*/ 37 h 167"/>
              <a:gd name="T20" fmla="*/ 85 w 131"/>
              <a:gd name="T21" fmla="*/ 23 h 167"/>
              <a:gd name="T22" fmla="*/ 65 w 131"/>
              <a:gd name="T23" fmla="*/ 17 h 167"/>
              <a:gd name="T24" fmla="*/ 32 w 131"/>
              <a:gd name="T25" fmla="*/ 34 h 167"/>
              <a:gd name="T26" fmla="*/ 20 w 131"/>
              <a:gd name="T27" fmla="*/ 84 h 167"/>
              <a:gd name="T28" fmla="*/ 0 w 131"/>
              <a:gd name="T29" fmla="*/ 84 h 167"/>
              <a:gd name="T30" fmla="*/ 0 w 131"/>
              <a:gd name="T31" fmla="*/ 84 h 167"/>
              <a:gd name="T32" fmla="*/ 17 w 131"/>
              <a:gd name="T33" fmla="*/ 22 h 167"/>
              <a:gd name="T34" fmla="*/ 65 w 131"/>
              <a:gd name="T35" fmla="*/ 0 h 167"/>
              <a:gd name="T36" fmla="*/ 94 w 131"/>
              <a:gd name="T37" fmla="*/ 6 h 167"/>
              <a:gd name="T38" fmla="*/ 115 w 131"/>
              <a:gd name="T39" fmla="*/ 23 h 167"/>
              <a:gd name="T40" fmla="*/ 127 w 131"/>
              <a:gd name="T41" fmla="*/ 49 h 167"/>
              <a:gd name="T42" fmla="*/ 131 w 131"/>
              <a:gd name="T43" fmla="*/ 84 h 167"/>
              <a:gd name="T44" fmla="*/ 114 w 131"/>
              <a:gd name="T45" fmla="*/ 145 h 167"/>
              <a:gd name="T46" fmla="*/ 65 w 131"/>
              <a:gd name="T47" fmla="*/ 167 h 167"/>
              <a:gd name="T48" fmla="*/ 36 w 131"/>
              <a:gd name="T49" fmla="*/ 161 h 167"/>
              <a:gd name="T50" fmla="*/ 16 w 131"/>
              <a:gd name="T51" fmla="*/ 144 h 167"/>
              <a:gd name="T52" fmla="*/ 3 w 131"/>
              <a:gd name="T53" fmla="*/ 118 h 167"/>
              <a:gd name="T54" fmla="*/ 0 w 131"/>
              <a:gd name="T55" fmla="*/ 8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7">
                <a:moveTo>
                  <a:pt x="20" y="84"/>
                </a:moveTo>
                <a:lnTo>
                  <a:pt x="20" y="84"/>
                </a:lnTo>
                <a:cubicBezTo>
                  <a:pt x="20" y="92"/>
                  <a:pt x="21" y="101"/>
                  <a:pt x="22" y="109"/>
                </a:cubicBezTo>
                <a:cubicBezTo>
                  <a:pt x="24" y="117"/>
                  <a:pt x="27" y="124"/>
                  <a:pt x="31" y="130"/>
                </a:cubicBezTo>
                <a:cubicBezTo>
                  <a:pt x="34" y="136"/>
                  <a:pt x="39" y="141"/>
                  <a:pt x="45" y="144"/>
                </a:cubicBezTo>
                <a:cubicBezTo>
                  <a:pt x="50" y="148"/>
                  <a:pt x="57" y="150"/>
                  <a:pt x="65" y="150"/>
                </a:cubicBezTo>
                <a:cubicBezTo>
                  <a:pt x="79" y="150"/>
                  <a:pt x="90" y="144"/>
                  <a:pt x="98" y="133"/>
                </a:cubicBezTo>
                <a:cubicBezTo>
                  <a:pt x="107" y="123"/>
                  <a:pt x="111" y="106"/>
                  <a:pt x="111" y="84"/>
                </a:cubicBezTo>
                <a:cubicBezTo>
                  <a:pt x="111" y="75"/>
                  <a:pt x="110" y="66"/>
                  <a:pt x="108" y="58"/>
                </a:cubicBezTo>
                <a:cubicBezTo>
                  <a:pt x="106" y="50"/>
                  <a:pt x="103" y="43"/>
                  <a:pt x="100" y="37"/>
                </a:cubicBezTo>
                <a:cubicBezTo>
                  <a:pt x="96" y="31"/>
                  <a:pt x="91" y="26"/>
                  <a:pt x="85" y="23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3"/>
                  <a:pt x="32" y="34"/>
                </a:cubicBezTo>
                <a:cubicBezTo>
                  <a:pt x="24" y="44"/>
                  <a:pt x="20" y="61"/>
                  <a:pt x="20" y="84"/>
                </a:cubicBezTo>
                <a:close/>
                <a:moveTo>
                  <a:pt x="0" y="84"/>
                </a:moveTo>
                <a:lnTo>
                  <a:pt x="0" y="84"/>
                </a:lnTo>
                <a:cubicBezTo>
                  <a:pt x="0" y="57"/>
                  <a:pt x="5" y="36"/>
                  <a:pt x="17" y="22"/>
                </a:cubicBezTo>
                <a:cubicBezTo>
                  <a:pt x="28" y="8"/>
                  <a:pt x="44" y="0"/>
                  <a:pt x="65" y="0"/>
                </a:cubicBezTo>
                <a:cubicBezTo>
                  <a:pt x="76" y="0"/>
                  <a:pt x="86" y="2"/>
                  <a:pt x="94" y="6"/>
                </a:cubicBezTo>
                <a:cubicBezTo>
                  <a:pt x="103" y="10"/>
                  <a:pt x="109" y="16"/>
                  <a:pt x="115" y="23"/>
                </a:cubicBezTo>
                <a:cubicBezTo>
                  <a:pt x="120" y="31"/>
                  <a:pt x="124" y="39"/>
                  <a:pt x="127" y="49"/>
                </a:cubicBezTo>
                <a:cubicBezTo>
                  <a:pt x="130" y="60"/>
                  <a:pt x="131" y="71"/>
                  <a:pt x="131" y="84"/>
                </a:cubicBezTo>
                <a:cubicBezTo>
                  <a:pt x="131" y="110"/>
                  <a:pt x="125" y="131"/>
                  <a:pt x="114" y="145"/>
                </a:cubicBezTo>
                <a:cubicBezTo>
                  <a:pt x="102" y="159"/>
                  <a:pt x="86" y="167"/>
                  <a:pt x="65" y="167"/>
                </a:cubicBezTo>
                <a:cubicBezTo>
                  <a:pt x="54" y="167"/>
                  <a:pt x="44" y="165"/>
                  <a:pt x="36" y="161"/>
                </a:cubicBezTo>
                <a:cubicBezTo>
                  <a:pt x="28" y="157"/>
                  <a:pt x="21" y="151"/>
                  <a:pt x="16" y="144"/>
                </a:cubicBezTo>
                <a:cubicBezTo>
                  <a:pt x="10" y="137"/>
                  <a:pt x="6" y="128"/>
                  <a:pt x="3" y="118"/>
                </a:cubicBezTo>
                <a:cubicBezTo>
                  <a:pt x="1" y="107"/>
                  <a:pt x="0" y="96"/>
                  <a:pt x="0" y="84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31" name="Freeform 1931">
            <a:extLst>
              <a:ext uri="{FF2B5EF4-FFF2-40B4-BE49-F238E27FC236}">
                <a16:creationId xmlns="" xmlns:a16="http://schemas.microsoft.com/office/drawing/2014/main" id="{9738EF3F-B545-4E3E-9D90-87A3C4607A93}"/>
              </a:ext>
            </a:extLst>
          </p:cNvPr>
          <p:cNvSpPr>
            <a:spLocks noEditPoints="1"/>
          </p:cNvSpPr>
          <p:nvPr/>
        </p:nvSpPr>
        <p:spPr bwMode="auto">
          <a:xfrm>
            <a:off x="850900" y="434975"/>
            <a:ext cx="114300" cy="122238"/>
          </a:xfrm>
          <a:custGeom>
            <a:avLst/>
            <a:gdLst>
              <a:gd name="T0" fmla="*/ 106 w 160"/>
              <a:gd name="T1" fmla="*/ 35 h 170"/>
              <a:gd name="T2" fmla="*/ 89 w 160"/>
              <a:gd name="T3" fmla="*/ 37 h 170"/>
              <a:gd name="T4" fmla="*/ 95 w 160"/>
              <a:gd name="T5" fmla="*/ 132 h 170"/>
              <a:gd name="T6" fmla="*/ 117 w 160"/>
              <a:gd name="T7" fmla="*/ 129 h 170"/>
              <a:gd name="T8" fmla="*/ 137 w 160"/>
              <a:gd name="T9" fmla="*/ 105 h 170"/>
              <a:gd name="T10" fmla="*/ 138 w 160"/>
              <a:gd name="T11" fmla="*/ 63 h 170"/>
              <a:gd name="T12" fmla="*/ 120 w 160"/>
              <a:gd name="T13" fmla="*/ 38 h 170"/>
              <a:gd name="T14" fmla="*/ 55 w 160"/>
              <a:gd name="T15" fmla="*/ 132 h 170"/>
              <a:gd name="T16" fmla="*/ 58 w 160"/>
              <a:gd name="T17" fmla="*/ 132 h 170"/>
              <a:gd name="T18" fmla="*/ 67 w 160"/>
              <a:gd name="T19" fmla="*/ 132 h 170"/>
              <a:gd name="T20" fmla="*/ 70 w 160"/>
              <a:gd name="T21" fmla="*/ 36 h 170"/>
              <a:gd name="T22" fmla="*/ 56 w 160"/>
              <a:gd name="T23" fmla="*/ 35 h 170"/>
              <a:gd name="T24" fmla="*/ 30 w 160"/>
              <a:gd name="T25" fmla="*/ 47 h 170"/>
              <a:gd name="T26" fmla="*/ 19 w 160"/>
              <a:gd name="T27" fmla="*/ 85 h 170"/>
              <a:gd name="T28" fmla="*/ 29 w 160"/>
              <a:gd name="T29" fmla="*/ 120 h 170"/>
              <a:gd name="T30" fmla="*/ 55 w 160"/>
              <a:gd name="T31" fmla="*/ 132 h 170"/>
              <a:gd name="T32" fmla="*/ 70 w 160"/>
              <a:gd name="T33" fmla="*/ 147 h 170"/>
              <a:gd name="T34" fmla="*/ 51 w 160"/>
              <a:gd name="T35" fmla="*/ 148 h 170"/>
              <a:gd name="T36" fmla="*/ 15 w 160"/>
              <a:gd name="T37" fmla="*/ 133 h 170"/>
              <a:gd name="T38" fmla="*/ 0 w 160"/>
              <a:gd name="T39" fmla="*/ 85 h 170"/>
              <a:gd name="T40" fmla="*/ 15 w 160"/>
              <a:gd name="T41" fmla="*/ 36 h 170"/>
              <a:gd name="T42" fmla="*/ 56 w 160"/>
              <a:gd name="T43" fmla="*/ 19 h 170"/>
              <a:gd name="T44" fmla="*/ 70 w 160"/>
              <a:gd name="T45" fmla="*/ 20 h 170"/>
              <a:gd name="T46" fmla="*/ 89 w 160"/>
              <a:gd name="T47" fmla="*/ 0 h 170"/>
              <a:gd name="T48" fmla="*/ 99 w 160"/>
              <a:gd name="T49" fmla="*/ 19 h 170"/>
              <a:gd name="T50" fmla="*/ 129 w 160"/>
              <a:gd name="T51" fmla="*/ 23 h 170"/>
              <a:gd name="T52" fmla="*/ 156 w 160"/>
              <a:gd name="T53" fmla="*/ 55 h 170"/>
              <a:gd name="T54" fmla="*/ 156 w 160"/>
              <a:gd name="T55" fmla="*/ 111 h 170"/>
              <a:gd name="T56" fmla="*/ 126 w 160"/>
              <a:gd name="T57" fmla="*/ 144 h 170"/>
              <a:gd name="T58" fmla="*/ 97 w 160"/>
              <a:gd name="T59" fmla="*/ 148 h 170"/>
              <a:gd name="T60" fmla="*/ 89 w 160"/>
              <a:gd name="T61" fmla="*/ 170 h 170"/>
              <a:gd name="T62" fmla="*/ 70 w 160"/>
              <a:gd name="T63" fmla="*/ 147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0" h="170">
                <a:moveTo>
                  <a:pt x="106" y="35"/>
                </a:moveTo>
                <a:lnTo>
                  <a:pt x="106" y="35"/>
                </a:lnTo>
                <a:cubicBezTo>
                  <a:pt x="103" y="35"/>
                  <a:pt x="101" y="35"/>
                  <a:pt x="97" y="35"/>
                </a:cubicBezTo>
                <a:cubicBezTo>
                  <a:pt x="94" y="35"/>
                  <a:pt x="91" y="36"/>
                  <a:pt x="89" y="37"/>
                </a:cubicBezTo>
                <a:lnTo>
                  <a:pt x="89" y="132"/>
                </a:lnTo>
                <a:cubicBezTo>
                  <a:pt x="91" y="132"/>
                  <a:pt x="93" y="132"/>
                  <a:pt x="95" y="132"/>
                </a:cubicBezTo>
                <a:cubicBezTo>
                  <a:pt x="98" y="132"/>
                  <a:pt x="100" y="132"/>
                  <a:pt x="103" y="132"/>
                </a:cubicBezTo>
                <a:cubicBezTo>
                  <a:pt x="108" y="132"/>
                  <a:pt x="113" y="131"/>
                  <a:pt x="117" y="129"/>
                </a:cubicBezTo>
                <a:cubicBezTo>
                  <a:pt x="122" y="127"/>
                  <a:pt x="126" y="124"/>
                  <a:pt x="129" y="120"/>
                </a:cubicBezTo>
                <a:cubicBezTo>
                  <a:pt x="133" y="116"/>
                  <a:pt x="135" y="111"/>
                  <a:pt x="137" y="105"/>
                </a:cubicBezTo>
                <a:cubicBezTo>
                  <a:pt x="139" y="98"/>
                  <a:pt x="140" y="91"/>
                  <a:pt x="140" y="83"/>
                </a:cubicBezTo>
                <a:cubicBezTo>
                  <a:pt x="140" y="76"/>
                  <a:pt x="139" y="69"/>
                  <a:pt x="138" y="63"/>
                </a:cubicBezTo>
                <a:cubicBezTo>
                  <a:pt x="136" y="57"/>
                  <a:pt x="134" y="52"/>
                  <a:pt x="131" y="48"/>
                </a:cubicBezTo>
                <a:cubicBezTo>
                  <a:pt x="128" y="44"/>
                  <a:pt x="124" y="40"/>
                  <a:pt x="120" y="38"/>
                </a:cubicBezTo>
                <a:cubicBezTo>
                  <a:pt x="116" y="36"/>
                  <a:pt x="111" y="35"/>
                  <a:pt x="106" y="35"/>
                </a:cubicBezTo>
                <a:close/>
                <a:moveTo>
                  <a:pt x="55" y="132"/>
                </a:moveTo>
                <a:lnTo>
                  <a:pt x="55" y="132"/>
                </a:lnTo>
                <a:lnTo>
                  <a:pt x="58" y="132"/>
                </a:lnTo>
                <a:cubicBezTo>
                  <a:pt x="59" y="132"/>
                  <a:pt x="61" y="132"/>
                  <a:pt x="62" y="132"/>
                </a:cubicBezTo>
                <a:cubicBezTo>
                  <a:pt x="64" y="132"/>
                  <a:pt x="65" y="132"/>
                  <a:pt x="67" y="132"/>
                </a:cubicBezTo>
                <a:cubicBezTo>
                  <a:pt x="68" y="132"/>
                  <a:pt x="69" y="131"/>
                  <a:pt x="70" y="131"/>
                </a:cubicBezTo>
                <a:lnTo>
                  <a:pt x="70" y="36"/>
                </a:lnTo>
                <a:cubicBezTo>
                  <a:pt x="69" y="36"/>
                  <a:pt x="66" y="35"/>
                  <a:pt x="64" y="35"/>
                </a:cubicBezTo>
                <a:cubicBezTo>
                  <a:pt x="61" y="35"/>
                  <a:pt x="59" y="35"/>
                  <a:pt x="56" y="35"/>
                </a:cubicBezTo>
                <a:cubicBezTo>
                  <a:pt x="51" y="35"/>
                  <a:pt x="46" y="36"/>
                  <a:pt x="42" y="38"/>
                </a:cubicBezTo>
                <a:cubicBezTo>
                  <a:pt x="37" y="40"/>
                  <a:pt x="33" y="43"/>
                  <a:pt x="30" y="47"/>
                </a:cubicBezTo>
                <a:cubicBezTo>
                  <a:pt x="27" y="52"/>
                  <a:pt x="24" y="57"/>
                  <a:pt x="22" y="63"/>
                </a:cubicBezTo>
                <a:cubicBezTo>
                  <a:pt x="20" y="69"/>
                  <a:pt x="19" y="77"/>
                  <a:pt x="19" y="85"/>
                </a:cubicBezTo>
                <a:cubicBezTo>
                  <a:pt x="19" y="92"/>
                  <a:pt x="20" y="99"/>
                  <a:pt x="22" y="105"/>
                </a:cubicBezTo>
                <a:cubicBezTo>
                  <a:pt x="24" y="111"/>
                  <a:pt x="26" y="116"/>
                  <a:pt x="29" y="120"/>
                </a:cubicBezTo>
                <a:cubicBezTo>
                  <a:pt x="32" y="124"/>
                  <a:pt x="36" y="127"/>
                  <a:pt x="40" y="129"/>
                </a:cubicBezTo>
                <a:cubicBezTo>
                  <a:pt x="45" y="131"/>
                  <a:pt x="50" y="132"/>
                  <a:pt x="55" y="132"/>
                </a:cubicBezTo>
                <a:close/>
                <a:moveTo>
                  <a:pt x="70" y="147"/>
                </a:moveTo>
                <a:lnTo>
                  <a:pt x="70" y="147"/>
                </a:lnTo>
                <a:cubicBezTo>
                  <a:pt x="68" y="148"/>
                  <a:pt x="65" y="148"/>
                  <a:pt x="61" y="148"/>
                </a:cubicBezTo>
                <a:cubicBezTo>
                  <a:pt x="58" y="148"/>
                  <a:pt x="54" y="148"/>
                  <a:pt x="51" y="148"/>
                </a:cubicBezTo>
                <a:cubicBezTo>
                  <a:pt x="44" y="148"/>
                  <a:pt x="37" y="147"/>
                  <a:pt x="31" y="145"/>
                </a:cubicBezTo>
                <a:cubicBezTo>
                  <a:pt x="25" y="142"/>
                  <a:pt x="19" y="139"/>
                  <a:pt x="15" y="133"/>
                </a:cubicBezTo>
                <a:cubicBezTo>
                  <a:pt x="10" y="128"/>
                  <a:pt x="6" y="122"/>
                  <a:pt x="4" y="114"/>
                </a:cubicBezTo>
                <a:cubicBezTo>
                  <a:pt x="1" y="105"/>
                  <a:pt x="0" y="96"/>
                  <a:pt x="0" y="85"/>
                </a:cubicBezTo>
                <a:cubicBezTo>
                  <a:pt x="0" y="75"/>
                  <a:pt x="1" y="65"/>
                  <a:pt x="4" y="57"/>
                </a:cubicBezTo>
                <a:cubicBezTo>
                  <a:pt x="6" y="49"/>
                  <a:pt x="10" y="42"/>
                  <a:pt x="15" y="36"/>
                </a:cubicBezTo>
                <a:cubicBezTo>
                  <a:pt x="20" y="31"/>
                  <a:pt x="26" y="26"/>
                  <a:pt x="33" y="23"/>
                </a:cubicBezTo>
                <a:cubicBezTo>
                  <a:pt x="40" y="20"/>
                  <a:pt x="47" y="19"/>
                  <a:pt x="56" y="19"/>
                </a:cubicBezTo>
                <a:cubicBezTo>
                  <a:pt x="58" y="19"/>
                  <a:pt x="60" y="19"/>
                  <a:pt x="63" y="19"/>
                </a:cubicBezTo>
                <a:cubicBezTo>
                  <a:pt x="66" y="19"/>
                  <a:pt x="69" y="19"/>
                  <a:pt x="70" y="20"/>
                </a:cubicBezTo>
                <a:lnTo>
                  <a:pt x="70" y="0"/>
                </a:lnTo>
                <a:lnTo>
                  <a:pt x="89" y="0"/>
                </a:lnTo>
                <a:lnTo>
                  <a:pt x="89" y="20"/>
                </a:lnTo>
                <a:cubicBezTo>
                  <a:pt x="92" y="20"/>
                  <a:pt x="95" y="19"/>
                  <a:pt x="99" y="19"/>
                </a:cubicBezTo>
                <a:cubicBezTo>
                  <a:pt x="103" y="19"/>
                  <a:pt x="106" y="19"/>
                  <a:pt x="108" y="19"/>
                </a:cubicBezTo>
                <a:cubicBezTo>
                  <a:pt x="116" y="19"/>
                  <a:pt x="123" y="20"/>
                  <a:pt x="129" y="23"/>
                </a:cubicBezTo>
                <a:cubicBezTo>
                  <a:pt x="135" y="26"/>
                  <a:pt x="141" y="30"/>
                  <a:pt x="145" y="35"/>
                </a:cubicBezTo>
                <a:cubicBezTo>
                  <a:pt x="150" y="40"/>
                  <a:pt x="153" y="47"/>
                  <a:pt x="156" y="55"/>
                </a:cubicBezTo>
                <a:cubicBezTo>
                  <a:pt x="159" y="63"/>
                  <a:pt x="160" y="72"/>
                  <a:pt x="160" y="83"/>
                </a:cubicBezTo>
                <a:cubicBezTo>
                  <a:pt x="160" y="94"/>
                  <a:pt x="158" y="103"/>
                  <a:pt x="156" y="111"/>
                </a:cubicBezTo>
                <a:cubicBezTo>
                  <a:pt x="153" y="120"/>
                  <a:pt x="149" y="126"/>
                  <a:pt x="143" y="132"/>
                </a:cubicBezTo>
                <a:cubicBezTo>
                  <a:pt x="138" y="137"/>
                  <a:pt x="133" y="142"/>
                  <a:pt x="126" y="144"/>
                </a:cubicBezTo>
                <a:cubicBezTo>
                  <a:pt x="119" y="147"/>
                  <a:pt x="112" y="148"/>
                  <a:pt x="104" y="148"/>
                </a:cubicBezTo>
                <a:cubicBezTo>
                  <a:pt x="103" y="148"/>
                  <a:pt x="100" y="148"/>
                  <a:pt x="97" y="148"/>
                </a:cubicBezTo>
                <a:cubicBezTo>
                  <a:pt x="93" y="148"/>
                  <a:pt x="91" y="147"/>
                  <a:pt x="89" y="147"/>
                </a:cubicBezTo>
                <a:lnTo>
                  <a:pt x="89" y="170"/>
                </a:lnTo>
                <a:lnTo>
                  <a:pt x="70" y="170"/>
                </a:lnTo>
                <a:lnTo>
                  <a:pt x="70" y="14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32" name="Freeform 1932">
            <a:extLst>
              <a:ext uri="{FF2B5EF4-FFF2-40B4-BE49-F238E27FC236}">
                <a16:creationId xmlns="" xmlns:a16="http://schemas.microsoft.com/office/drawing/2014/main" id="{E2A80E0F-077D-4F60-8E7B-AC717B992FEB}"/>
              </a:ext>
            </a:extLst>
          </p:cNvPr>
          <p:cNvSpPr>
            <a:spLocks/>
          </p:cNvSpPr>
          <p:nvPr/>
        </p:nvSpPr>
        <p:spPr bwMode="auto">
          <a:xfrm>
            <a:off x="985838" y="438150"/>
            <a:ext cx="82550" cy="115888"/>
          </a:xfrm>
          <a:custGeom>
            <a:avLst/>
            <a:gdLst>
              <a:gd name="T0" fmla="*/ 98 w 117"/>
              <a:gd name="T1" fmla="*/ 51 h 160"/>
              <a:gd name="T2" fmla="*/ 98 w 117"/>
              <a:gd name="T3" fmla="*/ 51 h 160"/>
              <a:gd name="T4" fmla="*/ 99 w 117"/>
              <a:gd name="T5" fmla="*/ 33 h 160"/>
              <a:gd name="T6" fmla="*/ 98 w 117"/>
              <a:gd name="T7" fmla="*/ 33 h 160"/>
              <a:gd name="T8" fmla="*/ 89 w 117"/>
              <a:gd name="T9" fmla="*/ 52 h 160"/>
              <a:gd name="T10" fmla="*/ 11 w 117"/>
              <a:gd name="T11" fmla="*/ 160 h 160"/>
              <a:gd name="T12" fmla="*/ 0 w 117"/>
              <a:gd name="T13" fmla="*/ 160 h 160"/>
              <a:gd name="T14" fmla="*/ 0 w 117"/>
              <a:gd name="T15" fmla="*/ 0 h 160"/>
              <a:gd name="T16" fmla="*/ 19 w 117"/>
              <a:gd name="T17" fmla="*/ 0 h 160"/>
              <a:gd name="T18" fmla="*/ 19 w 117"/>
              <a:gd name="T19" fmla="*/ 110 h 160"/>
              <a:gd name="T20" fmla="*/ 17 w 117"/>
              <a:gd name="T21" fmla="*/ 128 h 160"/>
              <a:gd name="T22" fmla="*/ 18 w 117"/>
              <a:gd name="T23" fmla="*/ 128 h 160"/>
              <a:gd name="T24" fmla="*/ 28 w 117"/>
              <a:gd name="T25" fmla="*/ 109 h 160"/>
              <a:gd name="T26" fmla="*/ 106 w 117"/>
              <a:gd name="T27" fmla="*/ 0 h 160"/>
              <a:gd name="T28" fmla="*/ 117 w 117"/>
              <a:gd name="T29" fmla="*/ 0 h 160"/>
              <a:gd name="T30" fmla="*/ 117 w 117"/>
              <a:gd name="T31" fmla="*/ 160 h 160"/>
              <a:gd name="T32" fmla="*/ 98 w 117"/>
              <a:gd name="T33" fmla="*/ 160 h 160"/>
              <a:gd name="T34" fmla="*/ 98 w 117"/>
              <a:gd name="T35" fmla="*/ 51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0">
                <a:moveTo>
                  <a:pt x="98" y="51"/>
                </a:moveTo>
                <a:lnTo>
                  <a:pt x="98" y="51"/>
                </a:lnTo>
                <a:lnTo>
                  <a:pt x="99" y="33"/>
                </a:lnTo>
                <a:lnTo>
                  <a:pt x="98" y="33"/>
                </a:lnTo>
                <a:lnTo>
                  <a:pt x="89" y="52"/>
                </a:lnTo>
                <a:lnTo>
                  <a:pt x="11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7" y="128"/>
                </a:lnTo>
                <a:lnTo>
                  <a:pt x="18" y="128"/>
                </a:lnTo>
                <a:lnTo>
                  <a:pt x="28" y="109"/>
                </a:lnTo>
                <a:lnTo>
                  <a:pt x="106" y="0"/>
                </a:lnTo>
                <a:lnTo>
                  <a:pt x="117" y="0"/>
                </a:lnTo>
                <a:lnTo>
                  <a:pt x="117" y="160"/>
                </a:lnTo>
                <a:lnTo>
                  <a:pt x="98" y="160"/>
                </a:lnTo>
                <a:lnTo>
                  <a:pt x="98" y="51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33" name="Freeform 1933">
            <a:extLst>
              <a:ext uri="{FF2B5EF4-FFF2-40B4-BE49-F238E27FC236}">
                <a16:creationId xmlns="" xmlns:a16="http://schemas.microsoft.com/office/drawing/2014/main" id="{CDEACE5A-545A-447F-9D0A-06FC5A590F96}"/>
              </a:ext>
            </a:extLst>
          </p:cNvPr>
          <p:cNvSpPr>
            <a:spLocks/>
          </p:cNvSpPr>
          <p:nvPr/>
        </p:nvSpPr>
        <p:spPr bwMode="auto">
          <a:xfrm>
            <a:off x="1096963" y="438150"/>
            <a:ext cx="82550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34" name="Freeform 1934">
            <a:extLst>
              <a:ext uri="{FF2B5EF4-FFF2-40B4-BE49-F238E27FC236}">
                <a16:creationId xmlns="" xmlns:a16="http://schemas.microsoft.com/office/drawing/2014/main" id="{554F802E-3E2A-4E7D-A9BA-BD07FD151382}"/>
              </a:ext>
            </a:extLst>
          </p:cNvPr>
          <p:cNvSpPr>
            <a:spLocks noEditPoints="1"/>
          </p:cNvSpPr>
          <p:nvPr/>
        </p:nvSpPr>
        <p:spPr bwMode="auto">
          <a:xfrm>
            <a:off x="1195388" y="436563"/>
            <a:ext cx="92075" cy="117475"/>
          </a:xfrm>
          <a:custGeom>
            <a:avLst/>
            <a:gdLst>
              <a:gd name="T0" fmla="*/ 41 w 130"/>
              <a:gd name="T1" fmla="*/ 102 h 163"/>
              <a:gd name="T2" fmla="*/ 41 w 130"/>
              <a:gd name="T3" fmla="*/ 102 h 163"/>
              <a:gd name="T4" fmla="*/ 88 w 130"/>
              <a:gd name="T5" fmla="*/ 102 h 163"/>
              <a:gd name="T6" fmla="*/ 70 w 130"/>
              <a:gd name="T7" fmla="*/ 53 h 163"/>
              <a:gd name="T8" fmla="*/ 65 w 130"/>
              <a:gd name="T9" fmla="*/ 29 h 163"/>
              <a:gd name="T10" fmla="*/ 64 w 130"/>
              <a:gd name="T11" fmla="*/ 29 h 163"/>
              <a:gd name="T12" fmla="*/ 59 w 130"/>
              <a:gd name="T13" fmla="*/ 54 h 163"/>
              <a:gd name="T14" fmla="*/ 41 w 130"/>
              <a:gd name="T15" fmla="*/ 102 h 163"/>
              <a:gd name="T16" fmla="*/ 94 w 130"/>
              <a:gd name="T17" fmla="*/ 119 h 163"/>
              <a:gd name="T18" fmla="*/ 94 w 130"/>
              <a:gd name="T19" fmla="*/ 119 h 163"/>
              <a:gd name="T20" fmla="*/ 35 w 130"/>
              <a:gd name="T21" fmla="*/ 119 h 163"/>
              <a:gd name="T22" fmla="*/ 19 w 130"/>
              <a:gd name="T23" fmla="*/ 163 h 163"/>
              <a:gd name="T24" fmla="*/ 0 w 130"/>
              <a:gd name="T25" fmla="*/ 163 h 163"/>
              <a:gd name="T26" fmla="*/ 61 w 130"/>
              <a:gd name="T27" fmla="*/ 0 h 163"/>
              <a:gd name="T28" fmla="*/ 69 w 130"/>
              <a:gd name="T29" fmla="*/ 0 h 163"/>
              <a:gd name="T30" fmla="*/ 130 w 130"/>
              <a:gd name="T31" fmla="*/ 163 h 163"/>
              <a:gd name="T32" fmla="*/ 110 w 130"/>
              <a:gd name="T33" fmla="*/ 163 h 163"/>
              <a:gd name="T34" fmla="*/ 94 w 130"/>
              <a:gd name="T35" fmla="*/ 119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0" h="163">
                <a:moveTo>
                  <a:pt x="41" y="102"/>
                </a:moveTo>
                <a:lnTo>
                  <a:pt x="41" y="102"/>
                </a:lnTo>
                <a:lnTo>
                  <a:pt x="88" y="102"/>
                </a:lnTo>
                <a:lnTo>
                  <a:pt x="70" y="53"/>
                </a:lnTo>
                <a:lnTo>
                  <a:pt x="65" y="29"/>
                </a:lnTo>
                <a:lnTo>
                  <a:pt x="64" y="29"/>
                </a:lnTo>
                <a:lnTo>
                  <a:pt x="59" y="54"/>
                </a:lnTo>
                <a:lnTo>
                  <a:pt x="41" y="102"/>
                </a:lnTo>
                <a:close/>
                <a:moveTo>
                  <a:pt x="94" y="119"/>
                </a:moveTo>
                <a:lnTo>
                  <a:pt x="94" y="119"/>
                </a:lnTo>
                <a:lnTo>
                  <a:pt x="35" y="119"/>
                </a:lnTo>
                <a:lnTo>
                  <a:pt x="19" y="163"/>
                </a:lnTo>
                <a:lnTo>
                  <a:pt x="0" y="163"/>
                </a:lnTo>
                <a:lnTo>
                  <a:pt x="61" y="0"/>
                </a:lnTo>
                <a:lnTo>
                  <a:pt x="69" y="0"/>
                </a:lnTo>
                <a:lnTo>
                  <a:pt x="130" y="163"/>
                </a:lnTo>
                <a:lnTo>
                  <a:pt x="110" y="163"/>
                </a:lnTo>
                <a:lnTo>
                  <a:pt x="94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35" name="Freeform 1935">
            <a:extLst>
              <a:ext uri="{FF2B5EF4-FFF2-40B4-BE49-F238E27FC236}">
                <a16:creationId xmlns="" xmlns:a16="http://schemas.microsoft.com/office/drawing/2014/main" id="{ECB9112D-D234-4CB4-9693-4DB044A89311}"/>
              </a:ext>
            </a:extLst>
          </p:cNvPr>
          <p:cNvSpPr>
            <a:spLocks/>
          </p:cNvSpPr>
          <p:nvPr/>
        </p:nvSpPr>
        <p:spPr bwMode="auto">
          <a:xfrm>
            <a:off x="1304925" y="438150"/>
            <a:ext cx="80963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36" name="Freeform 1936">
            <a:extLst>
              <a:ext uri="{FF2B5EF4-FFF2-40B4-BE49-F238E27FC236}">
                <a16:creationId xmlns="" xmlns:a16="http://schemas.microsoft.com/office/drawing/2014/main" id="{200E806B-27FD-4B2C-AD2B-6D1B23BEB697}"/>
              </a:ext>
            </a:extLst>
          </p:cNvPr>
          <p:cNvSpPr>
            <a:spLocks/>
          </p:cNvSpPr>
          <p:nvPr/>
        </p:nvSpPr>
        <p:spPr bwMode="auto">
          <a:xfrm>
            <a:off x="1409700" y="436563"/>
            <a:ext cx="77788" cy="119062"/>
          </a:xfrm>
          <a:custGeom>
            <a:avLst/>
            <a:gdLst>
              <a:gd name="T0" fmla="*/ 109 w 109"/>
              <a:gd name="T1" fmla="*/ 157 h 166"/>
              <a:gd name="T2" fmla="*/ 109 w 109"/>
              <a:gd name="T3" fmla="*/ 157 h 166"/>
              <a:gd name="T4" fmla="*/ 92 w 109"/>
              <a:gd name="T5" fmla="*/ 164 h 166"/>
              <a:gd name="T6" fmla="*/ 69 w 109"/>
              <a:gd name="T7" fmla="*/ 166 h 166"/>
              <a:gd name="T8" fmla="*/ 42 w 109"/>
              <a:gd name="T9" fmla="*/ 161 h 166"/>
              <a:gd name="T10" fmla="*/ 20 w 109"/>
              <a:gd name="T11" fmla="*/ 146 h 166"/>
              <a:gd name="T12" fmla="*/ 5 w 109"/>
              <a:gd name="T13" fmla="*/ 120 h 166"/>
              <a:gd name="T14" fmla="*/ 0 w 109"/>
              <a:gd name="T15" fmla="*/ 83 h 166"/>
              <a:gd name="T16" fmla="*/ 6 w 109"/>
              <a:gd name="T17" fmla="*/ 45 h 166"/>
              <a:gd name="T18" fmla="*/ 22 w 109"/>
              <a:gd name="T19" fmla="*/ 19 h 166"/>
              <a:gd name="T20" fmla="*/ 44 w 109"/>
              <a:gd name="T21" fmla="*/ 4 h 166"/>
              <a:gd name="T22" fmla="*/ 69 w 109"/>
              <a:gd name="T23" fmla="*/ 0 h 166"/>
              <a:gd name="T24" fmla="*/ 92 w 109"/>
              <a:gd name="T25" fmla="*/ 1 h 166"/>
              <a:gd name="T26" fmla="*/ 107 w 109"/>
              <a:gd name="T27" fmla="*/ 5 h 166"/>
              <a:gd name="T28" fmla="*/ 102 w 109"/>
              <a:gd name="T29" fmla="*/ 22 h 166"/>
              <a:gd name="T30" fmla="*/ 71 w 109"/>
              <a:gd name="T31" fmla="*/ 17 h 166"/>
              <a:gd name="T32" fmla="*/ 52 w 109"/>
              <a:gd name="T33" fmla="*/ 20 h 166"/>
              <a:gd name="T34" fmla="*/ 36 w 109"/>
              <a:gd name="T35" fmla="*/ 32 h 166"/>
              <a:gd name="T36" fmla="*/ 24 w 109"/>
              <a:gd name="T37" fmla="*/ 52 h 166"/>
              <a:gd name="T38" fmla="*/ 20 w 109"/>
              <a:gd name="T39" fmla="*/ 83 h 166"/>
              <a:gd name="T40" fmla="*/ 24 w 109"/>
              <a:gd name="T41" fmla="*/ 112 h 166"/>
              <a:gd name="T42" fmla="*/ 35 w 109"/>
              <a:gd name="T43" fmla="*/ 132 h 166"/>
              <a:gd name="T44" fmla="*/ 52 w 109"/>
              <a:gd name="T45" fmla="*/ 145 h 166"/>
              <a:gd name="T46" fmla="*/ 74 w 109"/>
              <a:gd name="T47" fmla="*/ 149 h 166"/>
              <a:gd name="T48" fmla="*/ 92 w 109"/>
              <a:gd name="T49" fmla="*/ 147 h 166"/>
              <a:gd name="T50" fmla="*/ 105 w 109"/>
              <a:gd name="T51" fmla="*/ 142 h 166"/>
              <a:gd name="T52" fmla="*/ 109 w 109"/>
              <a:gd name="T53" fmla="*/ 157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6">
                <a:moveTo>
                  <a:pt x="109" y="157"/>
                </a:moveTo>
                <a:lnTo>
                  <a:pt x="109" y="157"/>
                </a:lnTo>
                <a:cubicBezTo>
                  <a:pt x="105" y="160"/>
                  <a:pt x="99" y="163"/>
                  <a:pt x="92" y="164"/>
                </a:cubicBezTo>
                <a:cubicBezTo>
                  <a:pt x="85" y="165"/>
                  <a:pt x="77" y="166"/>
                  <a:pt x="69" y="166"/>
                </a:cubicBezTo>
                <a:cubicBezTo>
                  <a:pt x="60" y="166"/>
                  <a:pt x="51" y="164"/>
                  <a:pt x="42" y="161"/>
                </a:cubicBezTo>
                <a:cubicBezTo>
                  <a:pt x="34" y="158"/>
                  <a:pt x="26" y="153"/>
                  <a:pt x="20" y="146"/>
                </a:cubicBezTo>
                <a:cubicBezTo>
                  <a:pt x="14" y="139"/>
                  <a:pt x="9" y="131"/>
                  <a:pt x="5" y="120"/>
                </a:cubicBezTo>
                <a:cubicBezTo>
                  <a:pt x="2" y="110"/>
                  <a:pt x="0" y="97"/>
                  <a:pt x="0" y="83"/>
                </a:cubicBezTo>
                <a:cubicBezTo>
                  <a:pt x="0" y="68"/>
                  <a:pt x="2" y="55"/>
                  <a:pt x="6" y="45"/>
                </a:cubicBezTo>
                <a:cubicBezTo>
                  <a:pt x="10" y="34"/>
                  <a:pt x="15" y="26"/>
                  <a:pt x="22" y="19"/>
                </a:cubicBezTo>
                <a:cubicBezTo>
                  <a:pt x="28" y="12"/>
                  <a:pt x="36" y="8"/>
                  <a:pt x="44" y="4"/>
                </a:cubicBezTo>
                <a:cubicBezTo>
                  <a:pt x="52" y="1"/>
                  <a:pt x="61" y="0"/>
                  <a:pt x="69" y="0"/>
                </a:cubicBezTo>
                <a:cubicBezTo>
                  <a:pt x="79" y="0"/>
                  <a:pt x="86" y="0"/>
                  <a:pt x="92" y="1"/>
                </a:cubicBezTo>
                <a:cubicBezTo>
                  <a:pt x="98" y="2"/>
                  <a:pt x="103" y="4"/>
                  <a:pt x="107" y="5"/>
                </a:cubicBezTo>
                <a:lnTo>
                  <a:pt x="102" y="22"/>
                </a:lnTo>
                <a:cubicBezTo>
                  <a:pt x="95" y="19"/>
                  <a:pt x="84" y="17"/>
                  <a:pt x="71" y="17"/>
                </a:cubicBezTo>
                <a:cubicBezTo>
                  <a:pt x="65" y="17"/>
                  <a:pt x="58" y="18"/>
                  <a:pt x="52" y="20"/>
                </a:cubicBezTo>
                <a:cubicBezTo>
                  <a:pt x="46" y="23"/>
                  <a:pt x="41" y="26"/>
                  <a:pt x="36" y="32"/>
                </a:cubicBezTo>
                <a:cubicBezTo>
                  <a:pt x="31" y="37"/>
                  <a:pt x="27" y="44"/>
                  <a:pt x="24" y="52"/>
                </a:cubicBezTo>
                <a:cubicBezTo>
                  <a:pt x="21" y="60"/>
                  <a:pt x="20" y="71"/>
                  <a:pt x="20" y="83"/>
                </a:cubicBezTo>
                <a:cubicBezTo>
                  <a:pt x="20" y="94"/>
                  <a:pt x="21" y="104"/>
                  <a:pt x="24" y="112"/>
                </a:cubicBezTo>
                <a:cubicBezTo>
                  <a:pt x="27" y="120"/>
                  <a:pt x="31" y="127"/>
                  <a:pt x="35" y="132"/>
                </a:cubicBezTo>
                <a:cubicBezTo>
                  <a:pt x="40" y="138"/>
                  <a:pt x="46" y="142"/>
                  <a:pt x="52" y="145"/>
                </a:cubicBezTo>
                <a:cubicBezTo>
                  <a:pt x="59" y="148"/>
                  <a:pt x="66" y="149"/>
                  <a:pt x="74" y="149"/>
                </a:cubicBezTo>
                <a:cubicBezTo>
                  <a:pt x="80" y="149"/>
                  <a:pt x="86" y="148"/>
                  <a:pt x="92" y="147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37" name="Freeform 1937">
            <a:extLst>
              <a:ext uri="{FF2B5EF4-FFF2-40B4-BE49-F238E27FC236}">
                <a16:creationId xmlns="" xmlns:a16="http://schemas.microsoft.com/office/drawing/2014/main" id="{4A711254-1E71-4892-9836-1A8B0CDF6AB8}"/>
              </a:ext>
            </a:extLst>
          </p:cNvPr>
          <p:cNvSpPr>
            <a:spLocks noEditPoints="1"/>
          </p:cNvSpPr>
          <p:nvPr/>
        </p:nvSpPr>
        <p:spPr bwMode="auto">
          <a:xfrm>
            <a:off x="1500188" y="436563"/>
            <a:ext cx="92075" cy="119062"/>
          </a:xfrm>
          <a:custGeom>
            <a:avLst/>
            <a:gdLst>
              <a:gd name="T0" fmla="*/ 20 w 131"/>
              <a:gd name="T1" fmla="*/ 83 h 166"/>
              <a:gd name="T2" fmla="*/ 20 w 131"/>
              <a:gd name="T3" fmla="*/ 83 h 166"/>
              <a:gd name="T4" fmla="*/ 23 w 131"/>
              <a:gd name="T5" fmla="*/ 108 h 166"/>
              <a:gd name="T6" fmla="*/ 31 w 131"/>
              <a:gd name="T7" fmla="*/ 129 h 166"/>
              <a:gd name="T8" fmla="*/ 45 w 131"/>
              <a:gd name="T9" fmla="*/ 144 h 166"/>
              <a:gd name="T10" fmla="*/ 65 w 131"/>
              <a:gd name="T11" fmla="*/ 149 h 166"/>
              <a:gd name="T12" fmla="*/ 99 w 131"/>
              <a:gd name="T13" fmla="*/ 133 h 166"/>
              <a:gd name="T14" fmla="*/ 111 w 131"/>
              <a:gd name="T15" fmla="*/ 83 h 166"/>
              <a:gd name="T16" fmla="*/ 108 w 131"/>
              <a:gd name="T17" fmla="*/ 58 h 166"/>
              <a:gd name="T18" fmla="*/ 100 w 131"/>
              <a:gd name="T19" fmla="*/ 37 h 166"/>
              <a:gd name="T20" fmla="*/ 86 w 131"/>
              <a:gd name="T21" fmla="*/ 22 h 166"/>
              <a:gd name="T22" fmla="*/ 65 w 131"/>
              <a:gd name="T23" fmla="*/ 17 h 166"/>
              <a:gd name="T24" fmla="*/ 32 w 131"/>
              <a:gd name="T25" fmla="*/ 33 h 166"/>
              <a:gd name="T26" fmla="*/ 20 w 131"/>
              <a:gd name="T27" fmla="*/ 83 h 166"/>
              <a:gd name="T28" fmla="*/ 0 w 131"/>
              <a:gd name="T29" fmla="*/ 83 h 166"/>
              <a:gd name="T30" fmla="*/ 0 w 131"/>
              <a:gd name="T31" fmla="*/ 83 h 166"/>
              <a:gd name="T32" fmla="*/ 17 w 131"/>
              <a:gd name="T33" fmla="*/ 21 h 166"/>
              <a:gd name="T34" fmla="*/ 65 w 131"/>
              <a:gd name="T35" fmla="*/ 0 h 166"/>
              <a:gd name="T36" fmla="*/ 95 w 131"/>
              <a:gd name="T37" fmla="*/ 6 h 166"/>
              <a:gd name="T38" fmla="*/ 115 w 131"/>
              <a:gd name="T39" fmla="*/ 23 h 166"/>
              <a:gd name="T40" fmla="*/ 127 w 131"/>
              <a:gd name="T41" fmla="*/ 49 h 166"/>
              <a:gd name="T42" fmla="*/ 131 w 131"/>
              <a:gd name="T43" fmla="*/ 83 h 166"/>
              <a:gd name="T44" fmla="*/ 114 w 131"/>
              <a:gd name="T45" fmla="*/ 145 h 166"/>
              <a:gd name="T46" fmla="*/ 65 w 131"/>
              <a:gd name="T47" fmla="*/ 166 h 166"/>
              <a:gd name="T48" fmla="*/ 36 w 131"/>
              <a:gd name="T49" fmla="*/ 160 h 166"/>
              <a:gd name="T50" fmla="*/ 16 w 131"/>
              <a:gd name="T51" fmla="*/ 143 h 166"/>
              <a:gd name="T52" fmla="*/ 4 w 131"/>
              <a:gd name="T53" fmla="*/ 117 h 166"/>
              <a:gd name="T54" fmla="*/ 0 w 131"/>
              <a:gd name="T55" fmla="*/ 83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6">
                <a:moveTo>
                  <a:pt x="20" y="83"/>
                </a:moveTo>
                <a:lnTo>
                  <a:pt x="20" y="83"/>
                </a:lnTo>
                <a:cubicBezTo>
                  <a:pt x="20" y="92"/>
                  <a:pt x="21" y="100"/>
                  <a:pt x="23" y="108"/>
                </a:cubicBezTo>
                <a:cubicBezTo>
                  <a:pt x="24" y="116"/>
                  <a:pt x="27" y="123"/>
                  <a:pt x="31" y="129"/>
                </a:cubicBezTo>
                <a:cubicBezTo>
                  <a:pt x="35" y="135"/>
                  <a:pt x="39" y="140"/>
                  <a:pt x="45" y="144"/>
                </a:cubicBezTo>
                <a:cubicBezTo>
                  <a:pt x="51" y="147"/>
                  <a:pt x="57" y="149"/>
                  <a:pt x="65" y="149"/>
                </a:cubicBezTo>
                <a:cubicBezTo>
                  <a:pt x="79" y="149"/>
                  <a:pt x="91" y="144"/>
                  <a:pt x="99" y="133"/>
                </a:cubicBezTo>
                <a:cubicBezTo>
                  <a:pt x="107" y="122"/>
                  <a:pt x="111" y="105"/>
                  <a:pt x="111" y="83"/>
                </a:cubicBezTo>
                <a:cubicBezTo>
                  <a:pt x="111" y="74"/>
                  <a:pt x="110" y="66"/>
                  <a:pt x="108" y="58"/>
                </a:cubicBezTo>
                <a:cubicBezTo>
                  <a:pt x="107" y="50"/>
                  <a:pt x="104" y="43"/>
                  <a:pt x="100" y="37"/>
                </a:cubicBezTo>
                <a:cubicBezTo>
                  <a:pt x="96" y="31"/>
                  <a:pt x="92" y="26"/>
                  <a:pt x="86" y="22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2"/>
                  <a:pt x="32" y="33"/>
                </a:cubicBezTo>
                <a:cubicBezTo>
                  <a:pt x="24" y="44"/>
                  <a:pt x="20" y="60"/>
                  <a:pt x="20" y="83"/>
                </a:cubicBezTo>
                <a:close/>
                <a:moveTo>
                  <a:pt x="0" y="83"/>
                </a:moveTo>
                <a:lnTo>
                  <a:pt x="0" y="83"/>
                </a:lnTo>
                <a:cubicBezTo>
                  <a:pt x="0" y="56"/>
                  <a:pt x="6" y="36"/>
                  <a:pt x="17" y="21"/>
                </a:cubicBezTo>
                <a:cubicBezTo>
                  <a:pt x="28" y="7"/>
                  <a:pt x="44" y="0"/>
                  <a:pt x="65" y="0"/>
                </a:cubicBezTo>
                <a:cubicBezTo>
                  <a:pt x="77" y="0"/>
                  <a:pt x="86" y="2"/>
                  <a:pt x="95" y="6"/>
                </a:cubicBezTo>
                <a:cubicBezTo>
                  <a:pt x="103" y="10"/>
                  <a:pt x="110" y="15"/>
                  <a:pt x="115" y="23"/>
                </a:cubicBezTo>
                <a:cubicBezTo>
                  <a:pt x="121" y="30"/>
                  <a:pt x="125" y="39"/>
                  <a:pt x="127" y="49"/>
                </a:cubicBezTo>
                <a:cubicBezTo>
                  <a:pt x="130" y="59"/>
                  <a:pt x="131" y="70"/>
                  <a:pt x="131" y="83"/>
                </a:cubicBezTo>
                <a:cubicBezTo>
                  <a:pt x="131" y="110"/>
                  <a:pt x="125" y="130"/>
                  <a:pt x="114" y="145"/>
                </a:cubicBezTo>
                <a:cubicBezTo>
                  <a:pt x="103" y="159"/>
                  <a:pt x="86" y="166"/>
                  <a:pt x="65" y="166"/>
                </a:cubicBezTo>
                <a:cubicBezTo>
                  <a:pt x="54" y="166"/>
                  <a:pt x="44" y="164"/>
                  <a:pt x="36" y="160"/>
                </a:cubicBezTo>
                <a:cubicBezTo>
                  <a:pt x="28" y="156"/>
                  <a:pt x="21" y="150"/>
                  <a:pt x="16" y="143"/>
                </a:cubicBezTo>
                <a:cubicBezTo>
                  <a:pt x="10" y="136"/>
                  <a:pt x="6" y="127"/>
                  <a:pt x="4" y="117"/>
                </a:cubicBezTo>
                <a:cubicBezTo>
                  <a:pt x="1" y="107"/>
                  <a:pt x="0" y="95"/>
                  <a:pt x="0" y="83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38" name="Freeform 1938">
            <a:extLst>
              <a:ext uri="{FF2B5EF4-FFF2-40B4-BE49-F238E27FC236}">
                <a16:creationId xmlns="" xmlns:a16="http://schemas.microsoft.com/office/drawing/2014/main" id="{30E55FB4-C284-40D4-835E-A53D0213DB1B}"/>
              </a:ext>
            </a:extLst>
          </p:cNvPr>
          <p:cNvSpPr>
            <a:spLocks noEditPoints="1"/>
          </p:cNvSpPr>
          <p:nvPr/>
        </p:nvSpPr>
        <p:spPr bwMode="auto">
          <a:xfrm>
            <a:off x="1617663" y="436563"/>
            <a:ext cx="71437" cy="119062"/>
          </a:xfrm>
          <a:custGeom>
            <a:avLst/>
            <a:gdLst>
              <a:gd name="T0" fmla="*/ 43 w 101"/>
              <a:gd name="T1" fmla="*/ 148 h 164"/>
              <a:gd name="T2" fmla="*/ 43 w 101"/>
              <a:gd name="T3" fmla="*/ 148 h 164"/>
              <a:gd name="T4" fmla="*/ 57 w 101"/>
              <a:gd name="T5" fmla="*/ 146 h 164"/>
              <a:gd name="T6" fmla="*/ 70 w 101"/>
              <a:gd name="T7" fmla="*/ 140 h 164"/>
              <a:gd name="T8" fmla="*/ 78 w 101"/>
              <a:gd name="T9" fmla="*/ 131 h 164"/>
              <a:gd name="T10" fmla="*/ 81 w 101"/>
              <a:gd name="T11" fmla="*/ 118 h 164"/>
              <a:gd name="T12" fmla="*/ 77 w 101"/>
              <a:gd name="T13" fmla="*/ 103 h 164"/>
              <a:gd name="T14" fmla="*/ 67 w 101"/>
              <a:gd name="T15" fmla="*/ 94 h 164"/>
              <a:gd name="T16" fmla="*/ 54 w 101"/>
              <a:gd name="T17" fmla="*/ 90 h 164"/>
              <a:gd name="T18" fmla="*/ 39 w 101"/>
              <a:gd name="T19" fmla="*/ 88 h 164"/>
              <a:gd name="T20" fmla="*/ 19 w 101"/>
              <a:gd name="T21" fmla="*/ 88 h 164"/>
              <a:gd name="T22" fmla="*/ 19 w 101"/>
              <a:gd name="T23" fmla="*/ 146 h 164"/>
              <a:gd name="T24" fmla="*/ 23 w 101"/>
              <a:gd name="T25" fmla="*/ 147 h 164"/>
              <a:gd name="T26" fmla="*/ 30 w 101"/>
              <a:gd name="T27" fmla="*/ 147 h 164"/>
              <a:gd name="T28" fmla="*/ 37 w 101"/>
              <a:gd name="T29" fmla="*/ 147 h 164"/>
              <a:gd name="T30" fmla="*/ 43 w 101"/>
              <a:gd name="T31" fmla="*/ 148 h 164"/>
              <a:gd name="T32" fmla="*/ 31 w 101"/>
              <a:gd name="T33" fmla="*/ 72 h 164"/>
              <a:gd name="T34" fmla="*/ 31 w 101"/>
              <a:gd name="T35" fmla="*/ 72 h 164"/>
              <a:gd name="T36" fmla="*/ 40 w 101"/>
              <a:gd name="T37" fmla="*/ 72 h 164"/>
              <a:gd name="T38" fmla="*/ 49 w 101"/>
              <a:gd name="T39" fmla="*/ 71 h 164"/>
              <a:gd name="T40" fmla="*/ 60 w 101"/>
              <a:gd name="T41" fmla="*/ 67 h 164"/>
              <a:gd name="T42" fmla="*/ 68 w 101"/>
              <a:gd name="T43" fmla="*/ 61 h 164"/>
              <a:gd name="T44" fmla="*/ 74 w 101"/>
              <a:gd name="T45" fmla="*/ 52 h 164"/>
              <a:gd name="T46" fmla="*/ 76 w 101"/>
              <a:gd name="T47" fmla="*/ 42 h 164"/>
              <a:gd name="T48" fmla="*/ 73 w 101"/>
              <a:gd name="T49" fmla="*/ 30 h 164"/>
              <a:gd name="T50" fmla="*/ 66 w 101"/>
              <a:gd name="T51" fmla="*/ 22 h 164"/>
              <a:gd name="T52" fmla="*/ 55 w 101"/>
              <a:gd name="T53" fmla="*/ 18 h 164"/>
              <a:gd name="T54" fmla="*/ 42 w 101"/>
              <a:gd name="T55" fmla="*/ 16 h 164"/>
              <a:gd name="T56" fmla="*/ 28 w 101"/>
              <a:gd name="T57" fmla="*/ 17 h 164"/>
              <a:gd name="T58" fmla="*/ 19 w 101"/>
              <a:gd name="T59" fmla="*/ 18 h 164"/>
              <a:gd name="T60" fmla="*/ 19 w 101"/>
              <a:gd name="T61" fmla="*/ 72 h 164"/>
              <a:gd name="T62" fmla="*/ 31 w 101"/>
              <a:gd name="T63" fmla="*/ 72 h 164"/>
              <a:gd name="T64" fmla="*/ 96 w 101"/>
              <a:gd name="T65" fmla="*/ 38 h 164"/>
              <a:gd name="T66" fmla="*/ 96 w 101"/>
              <a:gd name="T67" fmla="*/ 38 h 164"/>
              <a:gd name="T68" fmla="*/ 95 w 101"/>
              <a:gd name="T69" fmla="*/ 50 h 164"/>
              <a:gd name="T70" fmla="*/ 89 w 101"/>
              <a:gd name="T71" fmla="*/ 61 h 164"/>
              <a:gd name="T72" fmla="*/ 80 w 101"/>
              <a:gd name="T73" fmla="*/ 70 h 164"/>
              <a:gd name="T74" fmla="*/ 66 w 101"/>
              <a:gd name="T75" fmla="*/ 76 h 164"/>
              <a:gd name="T76" fmla="*/ 66 w 101"/>
              <a:gd name="T77" fmla="*/ 77 h 164"/>
              <a:gd name="T78" fmla="*/ 79 w 101"/>
              <a:gd name="T79" fmla="*/ 81 h 164"/>
              <a:gd name="T80" fmla="*/ 91 w 101"/>
              <a:gd name="T81" fmla="*/ 89 h 164"/>
              <a:gd name="T82" fmla="*/ 98 w 101"/>
              <a:gd name="T83" fmla="*/ 100 h 164"/>
              <a:gd name="T84" fmla="*/ 101 w 101"/>
              <a:gd name="T85" fmla="*/ 117 h 164"/>
              <a:gd name="T86" fmla="*/ 96 w 101"/>
              <a:gd name="T87" fmla="*/ 138 h 164"/>
              <a:gd name="T88" fmla="*/ 83 w 101"/>
              <a:gd name="T89" fmla="*/ 153 h 164"/>
              <a:gd name="T90" fmla="*/ 63 w 101"/>
              <a:gd name="T91" fmla="*/ 161 h 164"/>
              <a:gd name="T92" fmla="*/ 41 w 101"/>
              <a:gd name="T93" fmla="*/ 164 h 164"/>
              <a:gd name="T94" fmla="*/ 32 w 101"/>
              <a:gd name="T95" fmla="*/ 164 h 164"/>
              <a:gd name="T96" fmla="*/ 21 w 101"/>
              <a:gd name="T97" fmla="*/ 164 h 164"/>
              <a:gd name="T98" fmla="*/ 10 w 101"/>
              <a:gd name="T99" fmla="*/ 163 h 164"/>
              <a:gd name="T100" fmla="*/ 0 w 101"/>
              <a:gd name="T101" fmla="*/ 161 h 164"/>
              <a:gd name="T102" fmla="*/ 0 w 101"/>
              <a:gd name="T103" fmla="*/ 3 h 164"/>
              <a:gd name="T104" fmla="*/ 19 w 101"/>
              <a:gd name="T105" fmla="*/ 1 h 164"/>
              <a:gd name="T106" fmla="*/ 44 w 101"/>
              <a:gd name="T107" fmla="*/ 0 h 164"/>
              <a:gd name="T108" fmla="*/ 62 w 101"/>
              <a:gd name="T109" fmla="*/ 1 h 164"/>
              <a:gd name="T110" fmla="*/ 79 w 101"/>
              <a:gd name="T111" fmla="*/ 7 h 164"/>
              <a:gd name="T112" fmla="*/ 92 w 101"/>
              <a:gd name="T113" fmla="*/ 19 h 164"/>
              <a:gd name="T114" fmla="*/ 96 w 101"/>
              <a:gd name="T115" fmla="*/ 38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1" h="164">
                <a:moveTo>
                  <a:pt x="43" y="148"/>
                </a:moveTo>
                <a:lnTo>
                  <a:pt x="43" y="148"/>
                </a:lnTo>
                <a:cubicBezTo>
                  <a:pt x="48" y="148"/>
                  <a:pt x="53" y="147"/>
                  <a:pt x="57" y="146"/>
                </a:cubicBezTo>
                <a:cubicBezTo>
                  <a:pt x="62" y="145"/>
                  <a:pt x="66" y="143"/>
                  <a:pt x="70" y="140"/>
                </a:cubicBezTo>
                <a:cubicBezTo>
                  <a:pt x="73" y="138"/>
                  <a:pt x="76" y="135"/>
                  <a:pt x="78" y="131"/>
                </a:cubicBezTo>
                <a:cubicBezTo>
                  <a:pt x="80" y="127"/>
                  <a:pt x="81" y="123"/>
                  <a:pt x="81" y="118"/>
                </a:cubicBezTo>
                <a:cubicBezTo>
                  <a:pt x="81" y="112"/>
                  <a:pt x="80" y="107"/>
                  <a:pt x="77" y="103"/>
                </a:cubicBezTo>
                <a:cubicBezTo>
                  <a:pt x="75" y="99"/>
                  <a:pt x="72" y="96"/>
                  <a:pt x="67" y="94"/>
                </a:cubicBezTo>
                <a:cubicBezTo>
                  <a:pt x="63" y="92"/>
                  <a:pt x="59" y="90"/>
                  <a:pt x="54" y="90"/>
                </a:cubicBezTo>
                <a:cubicBezTo>
                  <a:pt x="49" y="89"/>
                  <a:pt x="44" y="88"/>
                  <a:pt x="39" y="88"/>
                </a:cubicBezTo>
                <a:lnTo>
                  <a:pt x="19" y="88"/>
                </a:lnTo>
                <a:lnTo>
                  <a:pt x="19" y="146"/>
                </a:lnTo>
                <a:cubicBezTo>
                  <a:pt x="20" y="146"/>
                  <a:pt x="21" y="146"/>
                  <a:pt x="23" y="147"/>
                </a:cubicBezTo>
                <a:cubicBezTo>
                  <a:pt x="25" y="147"/>
                  <a:pt x="27" y="147"/>
                  <a:pt x="30" y="147"/>
                </a:cubicBezTo>
                <a:cubicBezTo>
                  <a:pt x="32" y="147"/>
                  <a:pt x="34" y="147"/>
                  <a:pt x="37" y="147"/>
                </a:cubicBezTo>
                <a:cubicBezTo>
                  <a:pt x="39" y="148"/>
                  <a:pt x="41" y="148"/>
                  <a:pt x="43" y="148"/>
                </a:cubicBezTo>
                <a:close/>
                <a:moveTo>
                  <a:pt x="31" y="72"/>
                </a:moveTo>
                <a:lnTo>
                  <a:pt x="31" y="72"/>
                </a:lnTo>
                <a:cubicBezTo>
                  <a:pt x="33" y="72"/>
                  <a:pt x="36" y="72"/>
                  <a:pt x="40" y="72"/>
                </a:cubicBezTo>
                <a:cubicBezTo>
                  <a:pt x="44" y="72"/>
                  <a:pt x="47" y="72"/>
                  <a:pt x="49" y="71"/>
                </a:cubicBezTo>
                <a:cubicBezTo>
                  <a:pt x="53" y="70"/>
                  <a:pt x="56" y="69"/>
                  <a:pt x="60" y="67"/>
                </a:cubicBezTo>
                <a:cubicBezTo>
                  <a:pt x="63" y="65"/>
                  <a:pt x="66" y="63"/>
                  <a:pt x="68" y="61"/>
                </a:cubicBezTo>
                <a:cubicBezTo>
                  <a:pt x="71" y="58"/>
                  <a:pt x="73" y="56"/>
                  <a:pt x="74" y="52"/>
                </a:cubicBezTo>
                <a:cubicBezTo>
                  <a:pt x="76" y="49"/>
                  <a:pt x="76" y="46"/>
                  <a:pt x="76" y="42"/>
                </a:cubicBezTo>
                <a:cubicBezTo>
                  <a:pt x="76" y="37"/>
                  <a:pt x="75" y="33"/>
                  <a:pt x="73" y="30"/>
                </a:cubicBezTo>
                <a:cubicBezTo>
                  <a:pt x="72" y="26"/>
                  <a:pt x="69" y="24"/>
                  <a:pt x="66" y="22"/>
                </a:cubicBezTo>
                <a:cubicBezTo>
                  <a:pt x="63" y="20"/>
                  <a:pt x="59" y="18"/>
                  <a:pt x="55" y="18"/>
                </a:cubicBezTo>
                <a:cubicBezTo>
                  <a:pt x="51" y="17"/>
                  <a:pt x="46" y="16"/>
                  <a:pt x="42" y="16"/>
                </a:cubicBezTo>
                <a:cubicBezTo>
                  <a:pt x="37" y="16"/>
                  <a:pt x="32" y="16"/>
                  <a:pt x="28" y="17"/>
                </a:cubicBezTo>
                <a:cubicBezTo>
                  <a:pt x="24" y="17"/>
                  <a:pt x="21" y="17"/>
                  <a:pt x="19" y="18"/>
                </a:cubicBezTo>
                <a:lnTo>
                  <a:pt x="19" y="72"/>
                </a:lnTo>
                <a:lnTo>
                  <a:pt x="31" y="72"/>
                </a:lnTo>
                <a:close/>
                <a:moveTo>
                  <a:pt x="96" y="38"/>
                </a:moveTo>
                <a:lnTo>
                  <a:pt x="96" y="38"/>
                </a:lnTo>
                <a:cubicBezTo>
                  <a:pt x="96" y="42"/>
                  <a:pt x="96" y="46"/>
                  <a:pt x="95" y="50"/>
                </a:cubicBezTo>
                <a:cubicBezTo>
                  <a:pt x="93" y="54"/>
                  <a:pt x="92" y="58"/>
                  <a:pt x="89" y="61"/>
                </a:cubicBezTo>
                <a:cubicBezTo>
                  <a:pt x="87" y="65"/>
                  <a:pt x="84" y="68"/>
                  <a:pt x="80" y="70"/>
                </a:cubicBezTo>
                <a:cubicBezTo>
                  <a:pt x="76" y="73"/>
                  <a:pt x="71" y="75"/>
                  <a:pt x="66" y="76"/>
                </a:cubicBezTo>
                <a:lnTo>
                  <a:pt x="66" y="77"/>
                </a:lnTo>
                <a:cubicBezTo>
                  <a:pt x="71" y="78"/>
                  <a:pt x="75" y="79"/>
                  <a:pt x="79" y="81"/>
                </a:cubicBezTo>
                <a:cubicBezTo>
                  <a:pt x="84" y="83"/>
                  <a:pt x="87" y="85"/>
                  <a:pt x="91" y="89"/>
                </a:cubicBezTo>
                <a:cubicBezTo>
                  <a:pt x="94" y="92"/>
                  <a:pt x="96" y="96"/>
                  <a:pt x="98" y="100"/>
                </a:cubicBezTo>
                <a:cubicBezTo>
                  <a:pt x="100" y="105"/>
                  <a:pt x="101" y="110"/>
                  <a:pt x="101" y="117"/>
                </a:cubicBezTo>
                <a:cubicBezTo>
                  <a:pt x="101" y="125"/>
                  <a:pt x="100" y="132"/>
                  <a:pt x="96" y="138"/>
                </a:cubicBezTo>
                <a:cubicBezTo>
                  <a:pt x="93" y="144"/>
                  <a:pt x="88" y="149"/>
                  <a:pt x="83" y="153"/>
                </a:cubicBezTo>
                <a:cubicBezTo>
                  <a:pt x="77" y="157"/>
                  <a:pt x="71" y="160"/>
                  <a:pt x="63" y="161"/>
                </a:cubicBezTo>
                <a:cubicBezTo>
                  <a:pt x="56" y="163"/>
                  <a:pt x="49" y="164"/>
                  <a:pt x="41" y="164"/>
                </a:cubicBezTo>
                <a:lnTo>
                  <a:pt x="32" y="164"/>
                </a:lnTo>
                <a:cubicBezTo>
                  <a:pt x="29" y="164"/>
                  <a:pt x="25" y="164"/>
                  <a:pt x="21" y="164"/>
                </a:cubicBezTo>
                <a:cubicBezTo>
                  <a:pt x="17" y="164"/>
                  <a:pt x="14" y="163"/>
                  <a:pt x="10" y="163"/>
                </a:cubicBezTo>
                <a:cubicBezTo>
                  <a:pt x="6" y="162"/>
                  <a:pt x="3" y="162"/>
                  <a:pt x="0" y="161"/>
                </a:cubicBezTo>
                <a:lnTo>
                  <a:pt x="0" y="3"/>
                </a:lnTo>
                <a:cubicBezTo>
                  <a:pt x="5" y="2"/>
                  <a:pt x="12" y="1"/>
                  <a:pt x="19" y="1"/>
                </a:cubicBezTo>
                <a:cubicBezTo>
                  <a:pt x="27" y="0"/>
                  <a:pt x="35" y="0"/>
                  <a:pt x="44" y="0"/>
                </a:cubicBezTo>
                <a:cubicBezTo>
                  <a:pt x="50" y="0"/>
                  <a:pt x="56" y="0"/>
                  <a:pt x="62" y="1"/>
                </a:cubicBezTo>
                <a:cubicBezTo>
                  <a:pt x="68" y="2"/>
                  <a:pt x="74" y="4"/>
                  <a:pt x="79" y="7"/>
                </a:cubicBezTo>
                <a:cubicBezTo>
                  <a:pt x="84" y="10"/>
                  <a:pt x="88" y="14"/>
                  <a:pt x="92" y="19"/>
                </a:cubicBezTo>
                <a:cubicBezTo>
                  <a:pt x="95" y="24"/>
                  <a:pt x="96" y="30"/>
                  <a:pt x="96" y="38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39" name="Freeform 1939">
            <a:extLst>
              <a:ext uri="{FF2B5EF4-FFF2-40B4-BE49-F238E27FC236}">
                <a16:creationId xmlns="" xmlns:a16="http://schemas.microsoft.com/office/drawing/2014/main" id="{E18FBDF9-BFC6-4127-BC68-4CE2AE7BE55E}"/>
              </a:ext>
            </a:extLst>
          </p:cNvPr>
          <p:cNvSpPr>
            <a:spLocks noEditPoints="1"/>
          </p:cNvSpPr>
          <p:nvPr/>
        </p:nvSpPr>
        <p:spPr bwMode="auto">
          <a:xfrm>
            <a:off x="852488" y="623888"/>
            <a:ext cx="44450" cy="74612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5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4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1 w 63"/>
              <a:gd name="T25" fmla="*/ 31 h 102"/>
              <a:gd name="T26" fmla="*/ 48 w 63"/>
              <a:gd name="T27" fmla="*/ 21 h 102"/>
              <a:gd name="T28" fmla="*/ 43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1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3" y="10"/>
                  <a:pt x="20" y="10"/>
                  <a:pt x="18" y="10"/>
                </a:cubicBezTo>
                <a:cubicBezTo>
                  <a:pt x="16" y="10"/>
                  <a:pt x="14" y="10"/>
                  <a:pt x="12" y="11"/>
                </a:cubicBezTo>
                <a:lnTo>
                  <a:pt x="12" y="53"/>
                </a:lnTo>
                <a:cubicBezTo>
                  <a:pt x="13" y="53"/>
                  <a:pt x="14" y="53"/>
                  <a:pt x="15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4" y="53"/>
                </a:lnTo>
                <a:cubicBezTo>
                  <a:pt x="27" y="53"/>
                  <a:pt x="30" y="53"/>
                  <a:pt x="33" y="52"/>
                </a:cubicBezTo>
                <a:cubicBezTo>
                  <a:pt x="37" y="52"/>
                  <a:pt x="39" y="50"/>
                  <a:pt x="42" y="49"/>
                </a:cubicBezTo>
                <a:cubicBezTo>
                  <a:pt x="45" y="47"/>
                  <a:pt x="47" y="45"/>
                  <a:pt x="48" y="42"/>
                </a:cubicBezTo>
                <a:cubicBezTo>
                  <a:pt x="50" y="39"/>
                  <a:pt x="51" y="35"/>
                  <a:pt x="51" y="31"/>
                </a:cubicBezTo>
                <a:cubicBezTo>
                  <a:pt x="51" y="27"/>
                  <a:pt x="50" y="23"/>
                  <a:pt x="48" y="21"/>
                </a:cubicBezTo>
                <a:cubicBezTo>
                  <a:pt x="47" y="18"/>
                  <a:pt x="45" y="16"/>
                  <a:pt x="43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1" y="0"/>
                  <a:pt x="25" y="0"/>
                </a:cubicBezTo>
                <a:cubicBezTo>
                  <a:pt x="29" y="0"/>
                  <a:pt x="34" y="0"/>
                  <a:pt x="38" y="1"/>
                </a:cubicBezTo>
                <a:cubicBezTo>
                  <a:pt x="43" y="2"/>
                  <a:pt x="47" y="3"/>
                  <a:pt x="51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8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1" y="64"/>
                  <a:pt x="20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4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40" name="Freeform 1940">
            <a:extLst>
              <a:ext uri="{FF2B5EF4-FFF2-40B4-BE49-F238E27FC236}">
                <a16:creationId xmlns="" xmlns:a16="http://schemas.microsoft.com/office/drawing/2014/main" id="{50AFA380-9997-40A5-A446-3B3DE355A565}"/>
              </a:ext>
            </a:extLst>
          </p:cNvPr>
          <p:cNvSpPr>
            <a:spLocks noEditPoints="1"/>
          </p:cNvSpPr>
          <p:nvPr/>
        </p:nvSpPr>
        <p:spPr bwMode="auto">
          <a:xfrm>
            <a:off x="906463" y="623888"/>
            <a:ext cx="58737" cy="74612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41" name="Freeform 1941">
            <a:extLst>
              <a:ext uri="{FF2B5EF4-FFF2-40B4-BE49-F238E27FC236}">
                <a16:creationId xmlns="" xmlns:a16="http://schemas.microsoft.com/office/drawing/2014/main" id="{CD090F09-1C05-47AD-8163-867F0FC6EB49}"/>
              </a:ext>
            </a:extLst>
          </p:cNvPr>
          <p:cNvSpPr>
            <a:spLocks/>
          </p:cNvSpPr>
          <p:nvPr/>
        </p:nvSpPr>
        <p:spPr bwMode="auto">
          <a:xfrm>
            <a:off x="977900" y="623888"/>
            <a:ext cx="49213" cy="74612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4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5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6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3 w 69"/>
              <a:gd name="T43" fmla="*/ 83 h 104"/>
              <a:gd name="T44" fmla="*/ 33 w 69"/>
              <a:gd name="T45" fmla="*/ 91 h 104"/>
              <a:gd name="T46" fmla="*/ 47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4" y="104"/>
                  <a:pt x="49" y="104"/>
                  <a:pt x="44" y="104"/>
                </a:cubicBezTo>
                <a:cubicBezTo>
                  <a:pt x="38" y="104"/>
                  <a:pt x="32" y="103"/>
                  <a:pt x="27" y="101"/>
                </a:cubicBezTo>
                <a:cubicBezTo>
                  <a:pt x="22" y="99"/>
                  <a:pt x="17" y="96"/>
                  <a:pt x="13" y="92"/>
                </a:cubicBezTo>
                <a:cubicBezTo>
                  <a:pt x="9" y="88"/>
                  <a:pt x="6" y="82"/>
                  <a:pt x="4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7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9" y="0"/>
                  <a:pt x="44" y="0"/>
                </a:cubicBezTo>
                <a:cubicBezTo>
                  <a:pt x="50" y="0"/>
                  <a:pt x="54" y="0"/>
                  <a:pt x="58" y="1"/>
                </a:cubicBezTo>
                <a:cubicBezTo>
                  <a:pt x="62" y="2"/>
                  <a:pt x="65" y="2"/>
                  <a:pt x="67" y="3"/>
                </a:cubicBezTo>
                <a:lnTo>
                  <a:pt x="65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6" y="33"/>
                </a:cubicBezTo>
                <a:cubicBezTo>
                  <a:pt x="14" y="38"/>
                  <a:pt x="13" y="44"/>
                  <a:pt x="13" y="52"/>
                </a:cubicBezTo>
                <a:cubicBezTo>
                  <a:pt x="13" y="59"/>
                  <a:pt x="14" y="65"/>
                  <a:pt x="15" y="70"/>
                </a:cubicBezTo>
                <a:cubicBezTo>
                  <a:pt x="17" y="75"/>
                  <a:pt x="20" y="80"/>
                  <a:pt x="23" y="83"/>
                </a:cubicBezTo>
                <a:cubicBezTo>
                  <a:pt x="26" y="87"/>
                  <a:pt x="29" y="89"/>
                  <a:pt x="33" y="91"/>
                </a:cubicBezTo>
                <a:cubicBezTo>
                  <a:pt x="37" y="93"/>
                  <a:pt x="42" y="94"/>
                  <a:pt x="47" y="94"/>
                </a:cubicBezTo>
                <a:cubicBezTo>
                  <a:pt x="51" y="94"/>
                  <a:pt x="55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42" name="Freeform 1942">
            <a:extLst>
              <a:ext uri="{FF2B5EF4-FFF2-40B4-BE49-F238E27FC236}">
                <a16:creationId xmlns="" xmlns:a16="http://schemas.microsoft.com/office/drawing/2014/main" id="{C1EE1A3D-F5A2-40AE-965B-7A5D0253734F}"/>
              </a:ext>
            </a:extLst>
          </p:cNvPr>
          <p:cNvSpPr>
            <a:spLocks/>
          </p:cNvSpPr>
          <p:nvPr/>
        </p:nvSpPr>
        <p:spPr bwMode="auto">
          <a:xfrm>
            <a:off x="1035050" y="623888"/>
            <a:ext cx="49213" cy="74612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43" name="Freeform 1943">
            <a:extLst>
              <a:ext uri="{FF2B5EF4-FFF2-40B4-BE49-F238E27FC236}">
                <a16:creationId xmlns="" xmlns:a16="http://schemas.microsoft.com/office/drawing/2014/main" id="{E80DE7F3-6D3A-4E5A-AB34-BEA40CA4A0FA}"/>
              </a:ext>
            </a:extLst>
          </p:cNvPr>
          <p:cNvSpPr>
            <a:spLocks/>
          </p:cNvSpPr>
          <p:nvPr/>
        </p:nvSpPr>
        <p:spPr bwMode="auto">
          <a:xfrm>
            <a:off x="1098550" y="625475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1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1 w 73"/>
              <a:gd name="T17" fmla="*/ 0 h 101"/>
              <a:gd name="T18" fmla="*/ 11 w 73"/>
              <a:gd name="T19" fmla="*/ 69 h 101"/>
              <a:gd name="T20" fmla="*/ 10 w 73"/>
              <a:gd name="T21" fmla="*/ 80 h 101"/>
              <a:gd name="T22" fmla="*/ 11 w 73"/>
              <a:gd name="T23" fmla="*/ 80 h 101"/>
              <a:gd name="T24" fmla="*/ 17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1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69"/>
                </a:lnTo>
                <a:lnTo>
                  <a:pt x="10" y="80"/>
                </a:lnTo>
                <a:lnTo>
                  <a:pt x="11" y="80"/>
                </a:lnTo>
                <a:lnTo>
                  <a:pt x="17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44" name="Freeform 1944">
            <a:extLst>
              <a:ext uri="{FF2B5EF4-FFF2-40B4-BE49-F238E27FC236}">
                <a16:creationId xmlns="" xmlns:a16="http://schemas.microsoft.com/office/drawing/2014/main" id="{E98C6AC3-B226-4C26-8189-3BB65DA86758}"/>
              </a:ext>
            </a:extLst>
          </p:cNvPr>
          <p:cNvSpPr>
            <a:spLocks noEditPoints="1"/>
          </p:cNvSpPr>
          <p:nvPr/>
        </p:nvSpPr>
        <p:spPr bwMode="auto">
          <a:xfrm>
            <a:off x="1169988" y="608013"/>
            <a:ext cx="52387" cy="90487"/>
          </a:xfrm>
          <a:custGeom>
            <a:avLst/>
            <a:gdLst>
              <a:gd name="T0" fmla="*/ 25 w 73"/>
              <a:gd name="T1" fmla="*/ 0 h 126"/>
              <a:gd name="T2" fmla="*/ 25 w 73"/>
              <a:gd name="T3" fmla="*/ 0 h 126"/>
              <a:gd name="T4" fmla="*/ 29 w 73"/>
              <a:gd name="T5" fmla="*/ 8 h 126"/>
              <a:gd name="T6" fmla="*/ 38 w 73"/>
              <a:gd name="T7" fmla="*/ 11 h 126"/>
              <a:gd name="T8" fmla="*/ 47 w 73"/>
              <a:gd name="T9" fmla="*/ 8 h 126"/>
              <a:gd name="T10" fmla="*/ 51 w 73"/>
              <a:gd name="T11" fmla="*/ 0 h 126"/>
              <a:gd name="T12" fmla="*/ 61 w 73"/>
              <a:gd name="T13" fmla="*/ 3 h 126"/>
              <a:gd name="T14" fmla="*/ 54 w 73"/>
              <a:gd name="T15" fmla="*/ 15 h 126"/>
              <a:gd name="T16" fmla="*/ 38 w 73"/>
              <a:gd name="T17" fmla="*/ 20 h 126"/>
              <a:gd name="T18" fmla="*/ 21 w 73"/>
              <a:gd name="T19" fmla="*/ 16 h 126"/>
              <a:gd name="T20" fmla="*/ 13 w 73"/>
              <a:gd name="T21" fmla="*/ 3 h 126"/>
              <a:gd name="T22" fmla="*/ 25 w 73"/>
              <a:gd name="T23" fmla="*/ 0 h 126"/>
              <a:gd name="T24" fmla="*/ 61 w 73"/>
              <a:gd name="T25" fmla="*/ 57 h 126"/>
              <a:gd name="T26" fmla="*/ 61 w 73"/>
              <a:gd name="T27" fmla="*/ 57 h 126"/>
              <a:gd name="T28" fmla="*/ 62 w 73"/>
              <a:gd name="T29" fmla="*/ 46 h 126"/>
              <a:gd name="T30" fmla="*/ 62 w 73"/>
              <a:gd name="T31" fmla="*/ 46 h 126"/>
              <a:gd name="T32" fmla="*/ 56 w 73"/>
              <a:gd name="T33" fmla="*/ 58 h 126"/>
              <a:gd name="T34" fmla="*/ 7 w 73"/>
              <a:gd name="T35" fmla="*/ 126 h 126"/>
              <a:gd name="T36" fmla="*/ 0 w 73"/>
              <a:gd name="T37" fmla="*/ 126 h 126"/>
              <a:gd name="T38" fmla="*/ 0 w 73"/>
              <a:gd name="T39" fmla="*/ 25 h 126"/>
              <a:gd name="T40" fmla="*/ 12 w 73"/>
              <a:gd name="T41" fmla="*/ 25 h 126"/>
              <a:gd name="T42" fmla="*/ 12 w 73"/>
              <a:gd name="T43" fmla="*/ 94 h 126"/>
              <a:gd name="T44" fmla="*/ 11 w 73"/>
              <a:gd name="T45" fmla="*/ 105 h 126"/>
              <a:gd name="T46" fmla="*/ 11 w 73"/>
              <a:gd name="T47" fmla="*/ 105 h 126"/>
              <a:gd name="T48" fmla="*/ 18 w 73"/>
              <a:gd name="T49" fmla="*/ 93 h 126"/>
              <a:gd name="T50" fmla="*/ 66 w 73"/>
              <a:gd name="T51" fmla="*/ 25 h 126"/>
              <a:gd name="T52" fmla="*/ 73 w 73"/>
              <a:gd name="T53" fmla="*/ 25 h 126"/>
              <a:gd name="T54" fmla="*/ 73 w 73"/>
              <a:gd name="T55" fmla="*/ 126 h 126"/>
              <a:gd name="T56" fmla="*/ 61 w 73"/>
              <a:gd name="T57" fmla="*/ 126 h 126"/>
              <a:gd name="T58" fmla="*/ 61 w 73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3" h="126">
                <a:moveTo>
                  <a:pt x="25" y="0"/>
                </a:moveTo>
                <a:lnTo>
                  <a:pt x="25" y="0"/>
                </a:lnTo>
                <a:cubicBezTo>
                  <a:pt x="25" y="4"/>
                  <a:pt x="26" y="7"/>
                  <a:pt x="29" y="8"/>
                </a:cubicBezTo>
                <a:cubicBezTo>
                  <a:pt x="31" y="10"/>
                  <a:pt x="34" y="11"/>
                  <a:pt x="38" y="11"/>
                </a:cubicBezTo>
                <a:cubicBezTo>
                  <a:pt x="42" y="11"/>
                  <a:pt x="45" y="10"/>
                  <a:pt x="47" y="8"/>
                </a:cubicBezTo>
                <a:cubicBezTo>
                  <a:pt x="49" y="7"/>
                  <a:pt x="51" y="4"/>
                  <a:pt x="51" y="0"/>
                </a:cubicBezTo>
                <a:lnTo>
                  <a:pt x="61" y="3"/>
                </a:lnTo>
                <a:cubicBezTo>
                  <a:pt x="60" y="8"/>
                  <a:pt x="58" y="12"/>
                  <a:pt x="54" y="15"/>
                </a:cubicBezTo>
                <a:cubicBezTo>
                  <a:pt x="50" y="18"/>
                  <a:pt x="45" y="20"/>
                  <a:pt x="38" y="20"/>
                </a:cubicBezTo>
                <a:cubicBezTo>
                  <a:pt x="31" y="20"/>
                  <a:pt x="25" y="18"/>
                  <a:pt x="21" y="16"/>
                </a:cubicBezTo>
                <a:cubicBezTo>
                  <a:pt x="17" y="13"/>
                  <a:pt x="14" y="9"/>
                  <a:pt x="13" y="3"/>
                </a:cubicBezTo>
                <a:lnTo>
                  <a:pt x="25" y="0"/>
                </a:lnTo>
                <a:close/>
                <a:moveTo>
                  <a:pt x="61" y="57"/>
                </a:moveTo>
                <a:lnTo>
                  <a:pt x="61" y="57"/>
                </a:lnTo>
                <a:lnTo>
                  <a:pt x="62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1" y="105"/>
                </a:lnTo>
                <a:lnTo>
                  <a:pt x="18" y="93"/>
                </a:lnTo>
                <a:lnTo>
                  <a:pt x="66" y="25"/>
                </a:lnTo>
                <a:lnTo>
                  <a:pt x="73" y="25"/>
                </a:lnTo>
                <a:lnTo>
                  <a:pt x="73" y="126"/>
                </a:lnTo>
                <a:lnTo>
                  <a:pt x="61" y="126"/>
                </a:lnTo>
                <a:lnTo>
                  <a:pt x="61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45" name="Freeform 1945">
            <a:extLst>
              <a:ext uri="{FF2B5EF4-FFF2-40B4-BE49-F238E27FC236}">
                <a16:creationId xmlns="" xmlns:a16="http://schemas.microsoft.com/office/drawing/2014/main" id="{08E7DF14-33B6-40B7-90C7-547B40D2013A}"/>
              </a:ext>
            </a:extLst>
          </p:cNvPr>
          <p:cNvSpPr>
            <a:spLocks/>
          </p:cNvSpPr>
          <p:nvPr/>
        </p:nvSpPr>
        <p:spPr bwMode="auto">
          <a:xfrm>
            <a:off x="1238250" y="623888"/>
            <a:ext cx="49213" cy="74612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46" name="Freeform 1946">
            <a:extLst>
              <a:ext uri="{FF2B5EF4-FFF2-40B4-BE49-F238E27FC236}">
                <a16:creationId xmlns="" xmlns:a16="http://schemas.microsoft.com/office/drawing/2014/main" id="{C4A39026-5465-459F-ACA4-F746EF1A4605}"/>
              </a:ext>
            </a:extLst>
          </p:cNvPr>
          <p:cNvSpPr>
            <a:spLocks/>
          </p:cNvSpPr>
          <p:nvPr/>
        </p:nvSpPr>
        <p:spPr bwMode="auto">
          <a:xfrm>
            <a:off x="1301750" y="625475"/>
            <a:ext cx="49213" cy="73025"/>
          </a:xfrm>
          <a:custGeom>
            <a:avLst/>
            <a:gdLst>
              <a:gd name="T0" fmla="*/ 18 w 70"/>
              <a:gd name="T1" fmla="*/ 54 h 101"/>
              <a:gd name="T2" fmla="*/ 18 w 70"/>
              <a:gd name="T3" fmla="*/ 54 h 101"/>
              <a:gd name="T4" fmla="*/ 11 w 70"/>
              <a:gd name="T5" fmla="*/ 54 h 101"/>
              <a:gd name="T6" fmla="*/ 11 w 70"/>
              <a:gd name="T7" fmla="*/ 101 h 101"/>
              <a:gd name="T8" fmla="*/ 0 w 70"/>
              <a:gd name="T9" fmla="*/ 101 h 101"/>
              <a:gd name="T10" fmla="*/ 0 w 70"/>
              <a:gd name="T11" fmla="*/ 0 h 101"/>
              <a:gd name="T12" fmla="*/ 11 w 70"/>
              <a:gd name="T13" fmla="*/ 0 h 101"/>
              <a:gd name="T14" fmla="*/ 11 w 70"/>
              <a:gd name="T15" fmla="*/ 47 h 101"/>
              <a:gd name="T16" fmla="*/ 18 w 70"/>
              <a:gd name="T17" fmla="*/ 45 h 101"/>
              <a:gd name="T18" fmla="*/ 52 w 70"/>
              <a:gd name="T19" fmla="*/ 0 h 101"/>
              <a:gd name="T20" fmla="*/ 66 w 70"/>
              <a:gd name="T21" fmla="*/ 0 h 101"/>
              <a:gd name="T22" fmla="*/ 32 w 70"/>
              <a:gd name="T23" fmla="*/ 43 h 101"/>
              <a:gd name="T24" fmla="*/ 26 w 70"/>
              <a:gd name="T25" fmla="*/ 48 h 101"/>
              <a:gd name="T26" fmla="*/ 33 w 70"/>
              <a:gd name="T27" fmla="*/ 54 h 101"/>
              <a:gd name="T28" fmla="*/ 70 w 70"/>
              <a:gd name="T29" fmla="*/ 101 h 101"/>
              <a:gd name="T30" fmla="*/ 55 w 70"/>
              <a:gd name="T31" fmla="*/ 101 h 101"/>
              <a:gd name="T32" fmla="*/ 18 w 70"/>
              <a:gd name="T33" fmla="*/ 54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0" h="101">
                <a:moveTo>
                  <a:pt x="18" y="54"/>
                </a:moveTo>
                <a:lnTo>
                  <a:pt x="18" y="54"/>
                </a:lnTo>
                <a:lnTo>
                  <a:pt x="11" y="54"/>
                </a:lnTo>
                <a:lnTo>
                  <a:pt x="11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47"/>
                </a:lnTo>
                <a:lnTo>
                  <a:pt x="18" y="45"/>
                </a:lnTo>
                <a:lnTo>
                  <a:pt x="52" y="0"/>
                </a:lnTo>
                <a:lnTo>
                  <a:pt x="66" y="0"/>
                </a:lnTo>
                <a:lnTo>
                  <a:pt x="32" y="43"/>
                </a:lnTo>
                <a:lnTo>
                  <a:pt x="26" y="48"/>
                </a:lnTo>
                <a:lnTo>
                  <a:pt x="33" y="54"/>
                </a:lnTo>
                <a:lnTo>
                  <a:pt x="70" y="101"/>
                </a:lnTo>
                <a:lnTo>
                  <a:pt x="55" y="101"/>
                </a:lnTo>
                <a:lnTo>
                  <a:pt x="18" y="5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47" name="Freeform 1947">
            <a:extLst>
              <a:ext uri="{FF2B5EF4-FFF2-40B4-BE49-F238E27FC236}">
                <a16:creationId xmlns="" xmlns:a16="http://schemas.microsoft.com/office/drawing/2014/main" id="{6816F666-802B-4857-899F-2E2B04AD74BE}"/>
              </a:ext>
            </a:extLst>
          </p:cNvPr>
          <p:cNvSpPr>
            <a:spLocks noEditPoints="1"/>
          </p:cNvSpPr>
          <p:nvPr/>
        </p:nvSpPr>
        <p:spPr bwMode="auto">
          <a:xfrm>
            <a:off x="1360488" y="623888"/>
            <a:ext cx="58737" cy="74612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48" name="Freeform 1948">
            <a:extLst>
              <a:ext uri="{FF2B5EF4-FFF2-40B4-BE49-F238E27FC236}">
                <a16:creationId xmlns="" xmlns:a16="http://schemas.microsoft.com/office/drawing/2014/main" id="{FE769394-0595-4875-B947-66E3AB335519}"/>
              </a:ext>
            </a:extLst>
          </p:cNvPr>
          <p:cNvSpPr>
            <a:spLocks noEditPoints="1"/>
          </p:cNvSpPr>
          <p:nvPr/>
        </p:nvSpPr>
        <p:spPr bwMode="auto">
          <a:xfrm>
            <a:off x="1435100" y="608013"/>
            <a:ext cx="52388" cy="90487"/>
          </a:xfrm>
          <a:custGeom>
            <a:avLst/>
            <a:gdLst>
              <a:gd name="T0" fmla="*/ 25 w 74"/>
              <a:gd name="T1" fmla="*/ 0 h 126"/>
              <a:gd name="T2" fmla="*/ 25 w 74"/>
              <a:gd name="T3" fmla="*/ 0 h 126"/>
              <a:gd name="T4" fmla="*/ 29 w 74"/>
              <a:gd name="T5" fmla="*/ 8 h 126"/>
              <a:gd name="T6" fmla="*/ 38 w 74"/>
              <a:gd name="T7" fmla="*/ 11 h 126"/>
              <a:gd name="T8" fmla="*/ 48 w 74"/>
              <a:gd name="T9" fmla="*/ 8 h 126"/>
              <a:gd name="T10" fmla="*/ 52 w 74"/>
              <a:gd name="T11" fmla="*/ 0 h 126"/>
              <a:gd name="T12" fmla="*/ 62 w 74"/>
              <a:gd name="T13" fmla="*/ 3 h 126"/>
              <a:gd name="T14" fmla="*/ 55 w 74"/>
              <a:gd name="T15" fmla="*/ 15 h 126"/>
              <a:gd name="T16" fmla="*/ 38 w 74"/>
              <a:gd name="T17" fmla="*/ 20 h 126"/>
              <a:gd name="T18" fmla="*/ 22 w 74"/>
              <a:gd name="T19" fmla="*/ 16 h 126"/>
              <a:gd name="T20" fmla="*/ 14 w 74"/>
              <a:gd name="T21" fmla="*/ 3 h 126"/>
              <a:gd name="T22" fmla="*/ 25 w 74"/>
              <a:gd name="T23" fmla="*/ 0 h 126"/>
              <a:gd name="T24" fmla="*/ 62 w 74"/>
              <a:gd name="T25" fmla="*/ 57 h 126"/>
              <a:gd name="T26" fmla="*/ 62 w 74"/>
              <a:gd name="T27" fmla="*/ 57 h 126"/>
              <a:gd name="T28" fmla="*/ 63 w 74"/>
              <a:gd name="T29" fmla="*/ 46 h 126"/>
              <a:gd name="T30" fmla="*/ 62 w 74"/>
              <a:gd name="T31" fmla="*/ 46 h 126"/>
              <a:gd name="T32" fmla="*/ 56 w 74"/>
              <a:gd name="T33" fmla="*/ 58 h 126"/>
              <a:gd name="T34" fmla="*/ 7 w 74"/>
              <a:gd name="T35" fmla="*/ 126 h 126"/>
              <a:gd name="T36" fmla="*/ 0 w 74"/>
              <a:gd name="T37" fmla="*/ 126 h 126"/>
              <a:gd name="T38" fmla="*/ 0 w 74"/>
              <a:gd name="T39" fmla="*/ 25 h 126"/>
              <a:gd name="T40" fmla="*/ 12 w 74"/>
              <a:gd name="T41" fmla="*/ 25 h 126"/>
              <a:gd name="T42" fmla="*/ 12 w 74"/>
              <a:gd name="T43" fmla="*/ 94 h 126"/>
              <a:gd name="T44" fmla="*/ 11 w 74"/>
              <a:gd name="T45" fmla="*/ 105 h 126"/>
              <a:gd name="T46" fmla="*/ 12 w 74"/>
              <a:gd name="T47" fmla="*/ 105 h 126"/>
              <a:gd name="T48" fmla="*/ 18 w 74"/>
              <a:gd name="T49" fmla="*/ 93 h 126"/>
              <a:gd name="T50" fmla="*/ 67 w 74"/>
              <a:gd name="T51" fmla="*/ 25 h 126"/>
              <a:gd name="T52" fmla="*/ 74 w 74"/>
              <a:gd name="T53" fmla="*/ 25 h 126"/>
              <a:gd name="T54" fmla="*/ 74 w 74"/>
              <a:gd name="T55" fmla="*/ 126 h 126"/>
              <a:gd name="T56" fmla="*/ 62 w 74"/>
              <a:gd name="T57" fmla="*/ 126 h 126"/>
              <a:gd name="T58" fmla="*/ 62 w 74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4" h="126">
                <a:moveTo>
                  <a:pt x="25" y="0"/>
                </a:moveTo>
                <a:lnTo>
                  <a:pt x="25" y="0"/>
                </a:lnTo>
                <a:cubicBezTo>
                  <a:pt x="26" y="4"/>
                  <a:pt x="27" y="7"/>
                  <a:pt x="29" y="8"/>
                </a:cubicBezTo>
                <a:cubicBezTo>
                  <a:pt x="32" y="10"/>
                  <a:pt x="35" y="11"/>
                  <a:pt x="38" y="11"/>
                </a:cubicBezTo>
                <a:cubicBezTo>
                  <a:pt x="42" y="11"/>
                  <a:pt x="45" y="10"/>
                  <a:pt x="48" y="8"/>
                </a:cubicBezTo>
                <a:cubicBezTo>
                  <a:pt x="50" y="7"/>
                  <a:pt x="51" y="4"/>
                  <a:pt x="52" y="0"/>
                </a:cubicBezTo>
                <a:lnTo>
                  <a:pt x="62" y="3"/>
                </a:lnTo>
                <a:cubicBezTo>
                  <a:pt x="61" y="8"/>
                  <a:pt x="59" y="12"/>
                  <a:pt x="55" y="15"/>
                </a:cubicBezTo>
                <a:cubicBezTo>
                  <a:pt x="51" y="18"/>
                  <a:pt x="46" y="20"/>
                  <a:pt x="38" y="20"/>
                </a:cubicBezTo>
                <a:cubicBezTo>
                  <a:pt x="32" y="20"/>
                  <a:pt x="26" y="18"/>
                  <a:pt x="22" y="16"/>
                </a:cubicBezTo>
                <a:cubicBezTo>
                  <a:pt x="17" y="13"/>
                  <a:pt x="15" y="9"/>
                  <a:pt x="14" y="3"/>
                </a:cubicBezTo>
                <a:lnTo>
                  <a:pt x="25" y="0"/>
                </a:lnTo>
                <a:close/>
                <a:moveTo>
                  <a:pt x="62" y="57"/>
                </a:moveTo>
                <a:lnTo>
                  <a:pt x="62" y="57"/>
                </a:lnTo>
                <a:lnTo>
                  <a:pt x="63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2" y="105"/>
                </a:lnTo>
                <a:lnTo>
                  <a:pt x="18" y="93"/>
                </a:lnTo>
                <a:lnTo>
                  <a:pt x="67" y="25"/>
                </a:lnTo>
                <a:lnTo>
                  <a:pt x="74" y="25"/>
                </a:lnTo>
                <a:lnTo>
                  <a:pt x="74" y="126"/>
                </a:lnTo>
                <a:lnTo>
                  <a:pt x="62" y="126"/>
                </a:lnTo>
                <a:lnTo>
                  <a:pt x="62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49" name="Freeform 1949">
            <a:extLst>
              <a:ext uri="{FF2B5EF4-FFF2-40B4-BE49-F238E27FC236}">
                <a16:creationId xmlns="" xmlns:a16="http://schemas.microsoft.com/office/drawing/2014/main" id="{E6C14C9E-61BE-4BD2-8869-64EB3B168039}"/>
              </a:ext>
            </a:extLst>
          </p:cNvPr>
          <p:cNvSpPr>
            <a:spLocks noEditPoints="1"/>
          </p:cNvSpPr>
          <p:nvPr/>
        </p:nvSpPr>
        <p:spPr bwMode="auto">
          <a:xfrm>
            <a:off x="1530350" y="623888"/>
            <a:ext cx="71438" cy="76200"/>
          </a:xfrm>
          <a:custGeom>
            <a:avLst/>
            <a:gdLst>
              <a:gd name="T0" fmla="*/ 67 w 101"/>
              <a:gd name="T1" fmla="*/ 22 h 106"/>
              <a:gd name="T2" fmla="*/ 56 w 101"/>
              <a:gd name="T3" fmla="*/ 23 h 106"/>
              <a:gd name="T4" fmla="*/ 60 w 101"/>
              <a:gd name="T5" fmla="*/ 83 h 106"/>
              <a:gd name="T6" fmla="*/ 74 w 101"/>
              <a:gd name="T7" fmla="*/ 81 h 106"/>
              <a:gd name="T8" fmla="*/ 86 w 101"/>
              <a:gd name="T9" fmla="*/ 66 h 106"/>
              <a:gd name="T10" fmla="*/ 87 w 101"/>
              <a:gd name="T11" fmla="*/ 40 h 106"/>
              <a:gd name="T12" fmla="*/ 76 w 101"/>
              <a:gd name="T13" fmla="*/ 24 h 106"/>
              <a:gd name="T14" fmla="*/ 35 w 101"/>
              <a:gd name="T15" fmla="*/ 83 h 106"/>
              <a:gd name="T16" fmla="*/ 37 w 101"/>
              <a:gd name="T17" fmla="*/ 83 h 106"/>
              <a:gd name="T18" fmla="*/ 42 w 101"/>
              <a:gd name="T19" fmla="*/ 83 h 106"/>
              <a:gd name="T20" fmla="*/ 44 w 101"/>
              <a:gd name="T21" fmla="*/ 22 h 106"/>
              <a:gd name="T22" fmla="*/ 36 w 101"/>
              <a:gd name="T23" fmla="*/ 22 h 106"/>
              <a:gd name="T24" fmla="*/ 19 w 101"/>
              <a:gd name="T25" fmla="*/ 30 h 106"/>
              <a:gd name="T26" fmla="*/ 12 w 101"/>
              <a:gd name="T27" fmla="*/ 53 h 106"/>
              <a:gd name="T28" fmla="*/ 18 w 101"/>
              <a:gd name="T29" fmla="*/ 75 h 106"/>
              <a:gd name="T30" fmla="*/ 35 w 101"/>
              <a:gd name="T31" fmla="*/ 83 h 106"/>
              <a:gd name="T32" fmla="*/ 44 w 101"/>
              <a:gd name="T33" fmla="*/ 92 h 106"/>
              <a:gd name="T34" fmla="*/ 33 w 101"/>
              <a:gd name="T35" fmla="*/ 93 h 106"/>
              <a:gd name="T36" fmla="*/ 9 w 101"/>
              <a:gd name="T37" fmla="*/ 84 h 106"/>
              <a:gd name="T38" fmla="*/ 0 w 101"/>
              <a:gd name="T39" fmla="*/ 53 h 106"/>
              <a:gd name="T40" fmla="*/ 10 w 101"/>
              <a:gd name="T41" fmla="*/ 23 h 106"/>
              <a:gd name="T42" fmla="*/ 35 w 101"/>
              <a:gd name="T43" fmla="*/ 12 h 106"/>
              <a:gd name="T44" fmla="*/ 44 w 101"/>
              <a:gd name="T45" fmla="*/ 12 h 106"/>
              <a:gd name="T46" fmla="*/ 56 w 101"/>
              <a:gd name="T47" fmla="*/ 0 h 106"/>
              <a:gd name="T48" fmla="*/ 62 w 101"/>
              <a:gd name="T49" fmla="*/ 12 h 106"/>
              <a:gd name="T50" fmla="*/ 81 w 101"/>
              <a:gd name="T51" fmla="*/ 14 h 106"/>
              <a:gd name="T52" fmla="*/ 98 w 101"/>
              <a:gd name="T53" fmla="*/ 34 h 106"/>
              <a:gd name="T54" fmla="*/ 98 w 101"/>
              <a:gd name="T55" fmla="*/ 70 h 106"/>
              <a:gd name="T56" fmla="*/ 79 w 101"/>
              <a:gd name="T57" fmla="*/ 90 h 106"/>
              <a:gd name="T58" fmla="*/ 61 w 101"/>
              <a:gd name="T59" fmla="*/ 93 h 106"/>
              <a:gd name="T60" fmla="*/ 56 w 101"/>
              <a:gd name="T61" fmla="*/ 106 h 106"/>
              <a:gd name="T62" fmla="*/ 44 w 101"/>
              <a:gd name="T63" fmla="*/ 92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1" h="106">
                <a:moveTo>
                  <a:pt x="67" y="22"/>
                </a:moveTo>
                <a:lnTo>
                  <a:pt x="67" y="22"/>
                </a:lnTo>
                <a:cubicBezTo>
                  <a:pt x="65" y="22"/>
                  <a:pt x="63" y="22"/>
                  <a:pt x="61" y="22"/>
                </a:cubicBezTo>
                <a:cubicBezTo>
                  <a:pt x="59" y="22"/>
                  <a:pt x="58" y="22"/>
                  <a:pt x="56" y="23"/>
                </a:cubicBezTo>
                <a:lnTo>
                  <a:pt x="56" y="83"/>
                </a:lnTo>
                <a:cubicBezTo>
                  <a:pt x="57" y="83"/>
                  <a:pt x="58" y="83"/>
                  <a:pt x="60" y="83"/>
                </a:cubicBezTo>
                <a:cubicBezTo>
                  <a:pt x="62" y="83"/>
                  <a:pt x="63" y="83"/>
                  <a:pt x="65" y="83"/>
                </a:cubicBezTo>
                <a:cubicBezTo>
                  <a:pt x="68" y="83"/>
                  <a:pt x="71" y="82"/>
                  <a:pt x="74" y="81"/>
                </a:cubicBezTo>
                <a:cubicBezTo>
                  <a:pt x="77" y="80"/>
                  <a:pt x="79" y="78"/>
                  <a:pt x="81" y="75"/>
                </a:cubicBezTo>
                <a:cubicBezTo>
                  <a:pt x="83" y="73"/>
                  <a:pt x="85" y="69"/>
                  <a:pt x="86" y="66"/>
                </a:cubicBezTo>
                <a:cubicBezTo>
                  <a:pt x="88" y="62"/>
                  <a:pt x="88" y="57"/>
                  <a:pt x="88" y="52"/>
                </a:cubicBezTo>
                <a:cubicBezTo>
                  <a:pt x="88" y="47"/>
                  <a:pt x="88" y="43"/>
                  <a:pt x="87" y="40"/>
                </a:cubicBezTo>
                <a:cubicBezTo>
                  <a:pt x="86" y="36"/>
                  <a:pt x="84" y="33"/>
                  <a:pt x="82" y="30"/>
                </a:cubicBezTo>
                <a:cubicBezTo>
                  <a:pt x="81" y="27"/>
                  <a:pt x="78" y="25"/>
                  <a:pt x="76" y="24"/>
                </a:cubicBezTo>
                <a:cubicBezTo>
                  <a:pt x="73" y="22"/>
                  <a:pt x="70" y="22"/>
                  <a:pt x="67" y="22"/>
                </a:cubicBezTo>
                <a:close/>
                <a:moveTo>
                  <a:pt x="35" y="83"/>
                </a:moveTo>
                <a:lnTo>
                  <a:pt x="35" y="83"/>
                </a:lnTo>
                <a:lnTo>
                  <a:pt x="37" y="83"/>
                </a:lnTo>
                <a:cubicBezTo>
                  <a:pt x="37" y="83"/>
                  <a:pt x="38" y="83"/>
                  <a:pt x="39" y="83"/>
                </a:cubicBezTo>
                <a:cubicBezTo>
                  <a:pt x="40" y="83"/>
                  <a:pt x="41" y="83"/>
                  <a:pt x="42" y="83"/>
                </a:cubicBezTo>
                <a:cubicBezTo>
                  <a:pt x="43" y="82"/>
                  <a:pt x="44" y="82"/>
                  <a:pt x="44" y="82"/>
                </a:cubicBezTo>
                <a:lnTo>
                  <a:pt x="44" y="22"/>
                </a:lnTo>
                <a:cubicBezTo>
                  <a:pt x="43" y="22"/>
                  <a:pt x="42" y="22"/>
                  <a:pt x="40" y="22"/>
                </a:cubicBezTo>
                <a:cubicBezTo>
                  <a:pt x="39" y="22"/>
                  <a:pt x="37" y="22"/>
                  <a:pt x="36" y="22"/>
                </a:cubicBezTo>
                <a:cubicBezTo>
                  <a:pt x="32" y="22"/>
                  <a:pt x="29" y="22"/>
                  <a:pt x="27" y="24"/>
                </a:cubicBezTo>
                <a:cubicBezTo>
                  <a:pt x="24" y="25"/>
                  <a:pt x="21" y="27"/>
                  <a:pt x="19" y="30"/>
                </a:cubicBezTo>
                <a:cubicBezTo>
                  <a:pt x="17" y="32"/>
                  <a:pt x="15" y="35"/>
                  <a:pt x="14" y="39"/>
                </a:cubicBezTo>
                <a:cubicBezTo>
                  <a:pt x="13" y="43"/>
                  <a:pt x="12" y="48"/>
                  <a:pt x="12" y="53"/>
                </a:cubicBezTo>
                <a:cubicBezTo>
                  <a:pt x="12" y="58"/>
                  <a:pt x="13" y="62"/>
                  <a:pt x="14" y="66"/>
                </a:cubicBezTo>
                <a:cubicBezTo>
                  <a:pt x="15" y="69"/>
                  <a:pt x="17" y="72"/>
                  <a:pt x="18" y="75"/>
                </a:cubicBezTo>
                <a:cubicBezTo>
                  <a:pt x="20" y="78"/>
                  <a:pt x="23" y="80"/>
                  <a:pt x="26" y="81"/>
                </a:cubicBezTo>
                <a:cubicBezTo>
                  <a:pt x="28" y="82"/>
                  <a:pt x="31" y="83"/>
                  <a:pt x="35" y="83"/>
                </a:cubicBezTo>
                <a:close/>
                <a:moveTo>
                  <a:pt x="44" y="92"/>
                </a:moveTo>
                <a:lnTo>
                  <a:pt x="44" y="92"/>
                </a:lnTo>
                <a:cubicBezTo>
                  <a:pt x="43" y="93"/>
                  <a:pt x="41" y="93"/>
                  <a:pt x="39" y="93"/>
                </a:cubicBezTo>
                <a:cubicBezTo>
                  <a:pt x="36" y="93"/>
                  <a:pt x="34" y="93"/>
                  <a:pt x="33" y="93"/>
                </a:cubicBezTo>
                <a:cubicBezTo>
                  <a:pt x="28" y="93"/>
                  <a:pt x="24" y="92"/>
                  <a:pt x="20" y="91"/>
                </a:cubicBezTo>
                <a:cubicBezTo>
                  <a:pt x="16" y="89"/>
                  <a:pt x="12" y="87"/>
                  <a:pt x="9" y="84"/>
                </a:cubicBezTo>
                <a:cubicBezTo>
                  <a:pt x="6" y="80"/>
                  <a:pt x="4" y="76"/>
                  <a:pt x="2" y="71"/>
                </a:cubicBezTo>
                <a:cubicBezTo>
                  <a:pt x="1" y="66"/>
                  <a:pt x="0" y="60"/>
                  <a:pt x="0" y="53"/>
                </a:cubicBezTo>
                <a:cubicBezTo>
                  <a:pt x="0" y="47"/>
                  <a:pt x="1" y="41"/>
                  <a:pt x="2" y="36"/>
                </a:cubicBezTo>
                <a:cubicBezTo>
                  <a:pt x="4" y="30"/>
                  <a:pt x="7" y="26"/>
                  <a:pt x="10" y="23"/>
                </a:cubicBezTo>
                <a:cubicBezTo>
                  <a:pt x="13" y="19"/>
                  <a:pt x="17" y="16"/>
                  <a:pt x="21" y="14"/>
                </a:cubicBezTo>
                <a:cubicBezTo>
                  <a:pt x="25" y="13"/>
                  <a:pt x="30" y="12"/>
                  <a:pt x="35" y="12"/>
                </a:cubicBezTo>
                <a:cubicBezTo>
                  <a:pt x="37" y="12"/>
                  <a:pt x="38" y="12"/>
                  <a:pt x="40" y="12"/>
                </a:cubicBezTo>
                <a:cubicBezTo>
                  <a:pt x="42" y="12"/>
                  <a:pt x="43" y="12"/>
                  <a:pt x="44" y="12"/>
                </a:cubicBezTo>
                <a:lnTo>
                  <a:pt x="44" y="0"/>
                </a:lnTo>
                <a:lnTo>
                  <a:pt x="56" y="0"/>
                </a:lnTo>
                <a:lnTo>
                  <a:pt x="56" y="13"/>
                </a:lnTo>
                <a:cubicBezTo>
                  <a:pt x="58" y="12"/>
                  <a:pt x="60" y="12"/>
                  <a:pt x="62" y="12"/>
                </a:cubicBezTo>
                <a:cubicBezTo>
                  <a:pt x="65" y="12"/>
                  <a:pt x="67" y="12"/>
                  <a:pt x="68" y="12"/>
                </a:cubicBezTo>
                <a:cubicBezTo>
                  <a:pt x="73" y="12"/>
                  <a:pt x="77" y="12"/>
                  <a:pt x="81" y="14"/>
                </a:cubicBezTo>
                <a:cubicBezTo>
                  <a:pt x="85" y="16"/>
                  <a:pt x="88" y="18"/>
                  <a:pt x="91" y="22"/>
                </a:cubicBezTo>
                <a:cubicBezTo>
                  <a:pt x="94" y="25"/>
                  <a:pt x="97" y="29"/>
                  <a:pt x="98" y="34"/>
                </a:cubicBezTo>
                <a:cubicBezTo>
                  <a:pt x="100" y="39"/>
                  <a:pt x="101" y="45"/>
                  <a:pt x="101" y="52"/>
                </a:cubicBezTo>
                <a:cubicBezTo>
                  <a:pt x="101" y="59"/>
                  <a:pt x="100" y="65"/>
                  <a:pt x="98" y="70"/>
                </a:cubicBezTo>
                <a:cubicBezTo>
                  <a:pt x="96" y="75"/>
                  <a:pt x="93" y="79"/>
                  <a:pt x="90" y="83"/>
                </a:cubicBezTo>
                <a:cubicBezTo>
                  <a:pt x="87" y="86"/>
                  <a:pt x="83" y="89"/>
                  <a:pt x="79" y="90"/>
                </a:cubicBezTo>
                <a:cubicBezTo>
                  <a:pt x="75" y="92"/>
                  <a:pt x="70" y="93"/>
                  <a:pt x="66" y="93"/>
                </a:cubicBezTo>
                <a:cubicBezTo>
                  <a:pt x="65" y="93"/>
                  <a:pt x="63" y="93"/>
                  <a:pt x="61" y="93"/>
                </a:cubicBezTo>
                <a:cubicBezTo>
                  <a:pt x="59" y="93"/>
                  <a:pt x="57" y="92"/>
                  <a:pt x="56" y="92"/>
                </a:cubicBezTo>
                <a:lnTo>
                  <a:pt x="56" y="106"/>
                </a:lnTo>
                <a:lnTo>
                  <a:pt x="44" y="106"/>
                </a:lnTo>
                <a:lnTo>
                  <a:pt x="44" y="9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50" name="Freeform 1950">
            <a:extLst>
              <a:ext uri="{FF2B5EF4-FFF2-40B4-BE49-F238E27FC236}">
                <a16:creationId xmlns="" xmlns:a16="http://schemas.microsoft.com/office/drawing/2014/main" id="{6030EC18-D215-4370-88B9-19674ECBF59A}"/>
              </a:ext>
            </a:extLst>
          </p:cNvPr>
          <p:cNvSpPr>
            <a:spLocks/>
          </p:cNvSpPr>
          <p:nvPr/>
        </p:nvSpPr>
        <p:spPr bwMode="auto">
          <a:xfrm>
            <a:off x="1616075" y="625475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51" name="Freeform 1951">
            <a:extLst>
              <a:ext uri="{FF2B5EF4-FFF2-40B4-BE49-F238E27FC236}">
                <a16:creationId xmlns="" xmlns:a16="http://schemas.microsoft.com/office/drawing/2014/main" id="{A6A209DE-3E99-4269-AFE9-2F542C07343C}"/>
              </a:ext>
            </a:extLst>
          </p:cNvPr>
          <p:cNvSpPr>
            <a:spLocks noEditPoints="1"/>
          </p:cNvSpPr>
          <p:nvPr/>
        </p:nvSpPr>
        <p:spPr bwMode="auto">
          <a:xfrm>
            <a:off x="1665288" y="625475"/>
            <a:ext cx="63500" cy="85725"/>
          </a:xfrm>
          <a:custGeom>
            <a:avLst/>
            <a:gdLst>
              <a:gd name="T0" fmla="*/ 66 w 91"/>
              <a:gd name="T1" fmla="*/ 90 h 119"/>
              <a:gd name="T2" fmla="*/ 66 w 91"/>
              <a:gd name="T3" fmla="*/ 90 h 119"/>
              <a:gd name="T4" fmla="*/ 66 w 91"/>
              <a:gd name="T5" fmla="*/ 10 h 119"/>
              <a:gd name="T6" fmla="*/ 36 w 91"/>
              <a:gd name="T7" fmla="*/ 10 h 119"/>
              <a:gd name="T8" fmla="*/ 34 w 91"/>
              <a:gd name="T9" fmla="*/ 39 h 119"/>
              <a:gd name="T10" fmla="*/ 31 w 91"/>
              <a:gd name="T11" fmla="*/ 61 h 119"/>
              <a:gd name="T12" fmla="*/ 27 w 91"/>
              <a:gd name="T13" fmla="*/ 78 h 119"/>
              <a:gd name="T14" fmla="*/ 23 w 91"/>
              <a:gd name="T15" fmla="*/ 90 h 119"/>
              <a:gd name="T16" fmla="*/ 66 w 91"/>
              <a:gd name="T17" fmla="*/ 90 h 119"/>
              <a:gd name="T18" fmla="*/ 91 w 91"/>
              <a:gd name="T19" fmla="*/ 119 h 119"/>
              <a:gd name="T20" fmla="*/ 91 w 91"/>
              <a:gd name="T21" fmla="*/ 119 h 119"/>
              <a:gd name="T22" fmla="*/ 83 w 91"/>
              <a:gd name="T23" fmla="*/ 119 h 119"/>
              <a:gd name="T24" fmla="*/ 81 w 91"/>
              <a:gd name="T25" fmla="*/ 101 h 119"/>
              <a:gd name="T26" fmla="*/ 10 w 91"/>
              <a:gd name="T27" fmla="*/ 101 h 119"/>
              <a:gd name="T28" fmla="*/ 8 w 91"/>
              <a:gd name="T29" fmla="*/ 119 h 119"/>
              <a:gd name="T30" fmla="*/ 0 w 91"/>
              <a:gd name="T31" fmla="*/ 119 h 119"/>
              <a:gd name="T32" fmla="*/ 0 w 91"/>
              <a:gd name="T33" fmla="*/ 90 h 119"/>
              <a:gd name="T34" fmla="*/ 10 w 91"/>
              <a:gd name="T35" fmla="*/ 90 h 119"/>
              <a:gd name="T36" fmla="*/ 13 w 91"/>
              <a:gd name="T37" fmla="*/ 82 h 119"/>
              <a:gd name="T38" fmla="*/ 18 w 91"/>
              <a:gd name="T39" fmla="*/ 66 h 119"/>
              <a:gd name="T40" fmla="*/ 22 w 91"/>
              <a:gd name="T41" fmla="*/ 39 h 119"/>
              <a:gd name="T42" fmla="*/ 24 w 91"/>
              <a:gd name="T43" fmla="*/ 0 h 119"/>
              <a:gd name="T44" fmla="*/ 78 w 91"/>
              <a:gd name="T45" fmla="*/ 0 h 119"/>
              <a:gd name="T46" fmla="*/ 78 w 91"/>
              <a:gd name="T47" fmla="*/ 90 h 119"/>
              <a:gd name="T48" fmla="*/ 91 w 91"/>
              <a:gd name="T49" fmla="*/ 90 h 119"/>
              <a:gd name="T50" fmla="*/ 91 w 91"/>
              <a:gd name="T51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1" h="119">
                <a:moveTo>
                  <a:pt x="66" y="90"/>
                </a:moveTo>
                <a:lnTo>
                  <a:pt x="66" y="90"/>
                </a:lnTo>
                <a:lnTo>
                  <a:pt x="66" y="10"/>
                </a:lnTo>
                <a:lnTo>
                  <a:pt x="36" y="10"/>
                </a:lnTo>
                <a:cubicBezTo>
                  <a:pt x="35" y="21"/>
                  <a:pt x="35" y="30"/>
                  <a:pt x="34" y="39"/>
                </a:cubicBezTo>
                <a:cubicBezTo>
                  <a:pt x="33" y="47"/>
                  <a:pt x="32" y="55"/>
                  <a:pt x="31" y="61"/>
                </a:cubicBezTo>
                <a:cubicBezTo>
                  <a:pt x="30" y="68"/>
                  <a:pt x="29" y="73"/>
                  <a:pt x="27" y="78"/>
                </a:cubicBezTo>
                <a:cubicBezTo>
                  <a:pt x="26" y="83"/>
                  <a:pt x="24" y="87"/>
                  <a:pt x="23" y="90"/>
                </a:cubicBezTo>
                <a:lnTo>
                  <a:pt x="66" y="90"/>
                </a:lnTo>
                <a:close/>
                <a:moveTo>
                  <a:pt x="91" y="119"/>
                </a:moveTo>
                <a:lnTo>
                  <a:pt x="91" y="119"/>
                </a:lnTo>
                <a:lnTo>
                  <a:pt x="83" y="119"/>
                </a:lnTo>
                <a:lnTo>
                  <a:pt x="81" y="101"/>
                </a:lnTo>
                <a:lnTo>
                  <a:pt x="10" y="101"/>
                </a:lnTo>
                <a:lnTo>
                  <a:pt x="8" y="119"/>
                </a:lnTo>
                <a:lnTo>
                  <a:pt x="0" y="119"/>
                </a:lnTo>
                <a:lnTo>
                  <a:pt x="0" y="90"/>
                </a:lnTo>
                <a:lnTo>
                  <a:pt x="10" y="90"/>
                </a:lnTo>
                <a:cubicBezTo>
                  <a:pt x="11" y="89"/>
                  <a:pt x="12" y="86"/>
                  <a:pt x="13" y="82"/>
                </a:cubicBezTo>
                <a:cubicBezTo>
                  <a:pt x="15" y="79"/>
                  <a:pt x="17" y="73"/>
                  <a:pt x="18" y="66"/>
                </a:cubicBezTo>
                <a:cubicBezTo>
                  <a:pt x="20" y="59"/>
                  <a:pt x="21" y="49"/>
                  <a:pt x="22" y="39"/>
                </a:cubicBezTo>
                <a:cubicBezTo>
                  <a:pt x="24" y="28"/>
                  <a:pt x="24" y="15"/>
                  <a:pt x="24" y="0"/>
                </a:cubicBezTo>
                <a:lnTo>
                  <a:pt x="78" y="0"/>
                </a:lnTo>
                <a:lnTo>
                  <a:pt x="78" y="90"/>
                </a:lnTo>
                <a:lnTo>
                  <a:pt x="91" y="90"/>
                </a:lnTo>
                <a:lnTo>
                  <a:pt x="91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52" name="Freeform 1952">
            <a:extLst>
              <a:ext uri="{FF2B5EF4-FFF2-40B4-BE49-F238E27FC236}">
                <a16:creationId xmlns="" xmlns:a16="http://schemas.microsoft.com/office/drawing/2014/main" id="{6DB69C7C-D070-492F-A646-30DE992A9DAA}"/>
              </a:ext>
            </a:extLst>
          </p:cNvPr>
          <p:cNvSpPr>
            <a:spLocks/>
          </p:cNvSpPr>
          <p:nvPr/>
        </p:nvSpPr>
        <p:spPr bwMode="auto">
          <a:xfrm>
            <a:off x="1743075" y="625475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53" name="Freeform 1953">
            <a:extLst>
              <a:ext uri="{FF2B5EF4-FFF2-40B4-BE49-F238E27FC236}">
                <a16:creationId xmlns="" xmlns:a16="http://schemas.microsoft.com/office/drawing/2014/main" id="{797F8859-5CF7-4792-A668-82C7D260561E}"/>
              </a:ext>
            </a:extLst>
          </p:cNvPr>
          <p:cNvSpPr>
            <a:spLocks noEditPoints="1"/>
          </p:cNvSpPr>
          <p:nvPr/>
        </p:nvSpPr>
        <p:spPr bwMode="auto">
          <a:xfrm>
            <a:off x="1798638" y="623888"/>
            <a:ext cx="46037" cy="74612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4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3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0 w 63"/>
              <a:gd name="T25" fmla="*/ 31 h 102"/>
              <a:gd name="T26" fmla="*/ 48 w 63"/>
              <a:gd name="T27" fmla="*/ 21 h 102"/>
              <a:gd name="T28" fmla="*/ 42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0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2" y="10"/>
                  <a:pt x="20" y="10"/>
                  <a:pt x="18" y="10"/>
                </a:cubicBezTo>
                <a:cubicBezTo>
                  <a:pt x="15" y="10"/>
                  <a:pt x="13" y="10"/>
                  <a:pt x="12" y="11"/>
                </a:cubicBezTo>
                <a:lnTo>
                  <a:pt x="12" y="53"/>
                </a:lnTo>
                <a:cubicBezTo>
                  <a:pt x="13" y="53"/>
                  <a:pt x="13" y="53"/>
                  <a:pt x="14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3" y="53"/>
                </a:lnTo>
                <a:cubicBezTo>
                  <a:pt x="27" y="53"/>
                  <a:pt x="30" y="53"/>
                  <a:pt x="33" y="52"/>
                </a:cubicBezTo>
                <a:cubicBezTo>
                  <a:pt x="36" y="52"/>
                  <a:pt x="39" y="50"/>
                  <a:pt x="42" y="49"/>
                </a:cubicBezTo>
                <a:cubicBezTo>
                  <a:pt x="44" y="47"/>
                  <a:pt x="47" y="45"/>
                  <a:pt x="48" y="42"/>
                </a:cubicBezTo>
                <a:cubicBezTo>
                  <a:pt x="50" y="39"/>
                  <a:pt x="50" y="35"/>
                  <a:pt x="50" y="31"/>
                </a:cubicBezTo>
                <a:cubicBezTo>
                  <a:pt x="50" y="27"/>
                  <a:pt x="50" y="23"/>
                  <a:pt x="48" y="21"/>
                </a:cubicBezTo>
                <a:cubicBezTo>
                  <a:pt x="47" y="18"/>
                  <a:pt x="45" y="16"/>
                  <a:pt x="42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0" y="0"/>
                  <a:pt x="25" y="0"/>
                </a:cubicBezTo>
                <a:cubicBezTo>
                  <a:pt x="29" y="0"/>
                  <a:pt x="33" y="0"/>
                  <a:pt x="38" y="1"/>
                </a:cubicBezTo>
                <a:cubicBezTo>
                  <a:pt x="43" y="2"/>
                  <a:pt x="47" y="3"/>
                  <a:pt x="50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7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0" y="64"/>
                  <a:pt x="19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3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54" name="Freeform 1954">
            <a:extLst>
              <a:ext uri="{FF2B5EF4-FFF2-40B4-BE49-F238E27FC236}">
                <a16:creationId xmlns="" xmlns:a16="http://schemas.microsoft.com/office/drawing/2014/main" id="{AE74F66F-AD6E-42E9-881D-CD19B95558A8}"/>
              </a:ext>
            </a:extLst>
          </p:cNvPr>
          <p:cNvSpPr>
            <a:spLocks noEditPoints="1"/>
          </p:cNvSpPr>
          <p:nvPr/>
        </p:nvSpPr>
        <p:spPr bwMode="auto">
          <a:xfrm>
            <a:off x="1844675" y="623888"/>
            <a:ext cx="57150" cy="74612"/>
          </a:xfrm>
          <a:custGeom>
            <a:avLst/>
            <a:gdLst>
              <a:gd name="T0" fmla="*/ 26 w 82"/>
              <a:gd name="T1" fmla="*/ 64 h 103"/>
              <a:gd name="T2" fmla="*/ 26 w 82"/>
              <a:gd name="T3" fmla="*/ 64 h 103"/>
              <a:gd name="T4" fmla="*/ 55 w 82"/>
              <a:gd name="T5" fmla="*/ 64 h 103"/>
              <a:gd name="T6" fmla="*/ 44 w 82"/>
              <a:gd name="T7" fmla="*/ 34 h 103"/>
              <a:gd name="T8" fmla="*/ 40 w 82"/>
              <a:gd name="T9" fmla="*/ 18 h 103"/>
              <a:gd name="T10" fmla="*/ 40 w 82"/>
              <a:gd name="T11" fmla="*/ 18 h 103"/>
              <a:gd name="T12" fmla="*/ 37 w 82"/>
              <a:gd name="T13" fmla="*/ 34 h 103"/>
              <a:gd name="T14" fmla="*/ 26 w 82"/>
              <a:gd name="T15" fmla="*/ 64 h 103"/>
              <a:gd name="T16" fmla="*/ 59 w 82"/>
              <a:gd name="T17" fmla="*/ 75 h 103"/>
              <a:gd name="T18" fmla="*/ 59 w 82"/>
              <a:gd name="T19" fmla="*/ 75 h 103"/>
              <a:gd name="T20" fmla="*/ 22 w 82"/>
              <a:gd name="T21" fmla="*/ 75 h 103"/>
              <a:gd name="T22" fmla="*/ 12 w 82"/>
              <a:gd name="T23" fmla="*/ 103 h 103"/>
              <a:gd name="T24" fmla="*/ 0 w 82"/>
              <a:gd name="T25" fmla="*/ 103 h 103"/>
              <a:gd name="T26" fmla="*/ 38 w 82"/>
              <a:gd name="T27" fmla="*/ 0 h 103"/>
              <a:gd name="T28" fmla="*/ 43 w 82"/>
              <a:gd name="T29" fmla="*/ 0 h 103"/>
              <a:gd name="T30" fmla="*/ 82 w 82"/>
              <a:gd name="T31" fmla="*/ 103 h 103"/>
              <a:gd name="T32" fmla="*/ 69 w 82"/>
              <a:gd name="T33" fmla="*/ 103 h 103"/>
              <a:gd name="T34" fmla="*/ 59 w 82"/>
              <a:gd name="T35" fmla="*/ 75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2" h="103">
                <a:moveTo>
                  <a:pt x="26" y="64"/>
                </a:moveTo>
                <a:lnTo>
                  <a:pt x="26" y="64"/>
                </a:lnTo>
                <a:lnTo>
                  <a:pt x="55" y="64"/>
                </a:lnTo>
                <a:lnTo>
                  <a:pt x="44" y="34"/>
                </a:lnTo>
                <a:lnTo>
                  <a:pt x="40" y="18"/>
                </a:lnTo>
                <a:lnTo>
                  <a:pt x="40" y="18"/>
                </a:lnTo>
                <a:lnTo>
                  <a:pt x="37" y="34"/>
                </a:lnTo>
                <a:lnTo>
                  <a:pt x="26" y="64"/>
                </a:lnTo>
                <a:close/>
                <a:moveTo>
                  <a:pt x="59" y="75"/>
                </a:moveTo>
                <a:lnTo>
                  <a:pt x="59" y="75"/>
                </a:lnTo>
                <a:lnTo>
                  <a:pt x="22" y="75"/>
                </a:lnTo>
                <a:lnTo>
                  <a:pt x="12" y="103"/>
                </a:lnTo>
                <a:lnTo>
                  <a:pt x="0" y="103"/>
                </a:lnTo>
                <a:lnTo>
                  <a:pt x="38" y="0"/>
                </a:lnTo>
                <a:lnTo>
                  <a:pt x="43" y="0"/>
                </a:lnTo>
                <a:lnTo>
                  <a:pt x="82" y="103"/>
                </a:lnTo>
                <a:lnTo>
                  <a:pt x="69" y="103"/>
                </a:lnTo>
                <a:lnTo>
                  <a:pt x="59" y="75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55" name="Freeform 1955">
            <a:extLst>
              <a:ext uri="{FF2B5EF4-FFF2-40B4-BE49-F238E27FC236}">
                <a16:creationId xmlns="" xmlns:a16="http://schemas.microsoft.com/office/drawing/2014/main" id="{7B6400AC-5832-4D8A-91D9-43FA7EFC8448}"/>
              </a:ext>
            </a:extLst>
          </p:cNvPr>
          <p:cNvSpPr>
            <a:spLocks/>
          </p:cNvSpPr>
          <p:nvPr/>
        </p:nvSpPr>
        <p:spPr bwMode="auto">
          <a:xfrm>
            <a:off x="1912938" y="625475"/>
            <a:ext cx="58737" cy="85725"/>
          </a:xfrm>
          <a:custGeom>
            <a:avLst/>
            <a:gdLst>
              <a:gd name="T0" fmla="*/ 83 w 83"/>
              <a:gd name="T1" fmla="*/ 119 h 119"/>
              <a:gd name="T2" fmla="*/ 83 w 83"/>
              <a:gd name="T3" fmla="*/ 119 h 119"/>
              <a:gd name="T4" fmla="*/ 75 w 83"/>
              <a:gd name="T5" fmla="*/ 119 h 119"/>
              <a:gd name="T6" fmla="*/ 73 w 83"/>
              <a:gd name="T7" fmla="*/ 101 h 119"/>
              <a:gd name="T8" fmla="*/ 0 w 83"/>
              <a:gd name="T9" fmla="*/ 101 h 119"/>
              <a:gd name="T10" fmla="*/ 0 w 83"/>
              <a:gd name="T11" fmla="*/ 0 h 119"/>
              <a:gd name="T12" fmla="*/ 12 w 83"/>
              <a:gd name="T13" fmla="*/ 0 h 119"/>
              <a:gd name="T14" fmla="*/ 12 w 83"/>
              <a:gd name="T15" fmla="*/ 90 h 119"/>
              <a:gd name="T16" fmla="*/ 58 w 83"/>
              <a:gd name="T17" fmla="*/ 90 h 119"/>
              <a:gd name="T18" fmla="*/ 58 w 83"/>
              <a:gd name="T19" fmla="*/ 0 h 119"/>
              <a:gd name="T20" fmla="*/ 70 w 83"/>
              <a:gd name="T21" fmla="*/ 0 h 119"/>
              <a:gd name="T22" fmla="*/ 70 w 83"/>
              <a:gd name="T23" fmla="*/ 90 h 119"/>
              <a:gd name="T24" fmla="*/ 83 w 83"/>
              <a:gd name="T25" fmla="*/ 90 h 119"/>
              <a:gd name="T26" fmla="*/ 83 w 83"/>
              <a:gd name="T27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3" h="119">
                <a:moveTo>
                  <a:pt x="83" y="119"/>
                </a:moveTo>
                <a:lnTo>
                  <a:pt x="83" y="119"/>
                </a:lnTo>
                <a:lnTo>
                  <a:pt x="75" y="119"/>
                </a:lnTo>
                <a:lnTo>
                  <a:pt x="73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90"/>
                </a:lnTo>
                <a:lnTo>
                  <a:pt x="58" y="90"/>
                </a:lnTo>
                <a:lnTo>
                  <a:pt x="58" y="0"/>
                </a:lnTo>
                <a:lnTo>
                  <a:pt x="70" y="0"/>
                </a:lnTo>
                <a:lnTo>
                  <a:pt x="70" y="90"/>
                </a:lnTo>
                <a:lnTo>
                  <a:pt x="83" y="90"/>
                </a:lnTo>
                <a:lnTo>
                  <a:pt x="83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56" name="Freeform 1956">
            <a:extLst>
              <a:ext uri="{FF2B5EF4-FFF2-40B4-BE49-F238E27FC236}">
                <a16:creationId xmlns="" xmlns:a16="http://schemas.microsoft.com/office/drawing/2014/main" id="{3D5296FB-BC62-4BE8-81D4-4C54E55EE00D}"/>
              </a:ext>
            </a:extLst>
          </p:cNvPr>
          <p:cNvSpPr>
            <a:spLocks/>
          </p:cNvSpPr>
          <p:nvPr/>
        </p:nvSpPr>
        <p:spPr bwMode="auto">
          <a:xfrm>
            <a:off x="1984375" y="625475"/>
            <a:ext cx="52388" cy="73025"/>
          </a:xfrm>
          <a:custGeom>
            <a:avLst/>
            <a:gdLst>
              <a:gd name="T0" fmla="*/ 62 w 74"/>
              <a:gd name="T1" fmla="*/ 32 h 101"/>
              <a:gd name="T2" fmla="*/ 62 w 74"/>
              <a:gd name="T3" fmla="*/ 32 h 101"/>
              <a:gd name="T4" fmla="*/ 63 w 74"/>
              <a:gd name="T5" fmla="*/ 21 h 101"/>
              <a:gd name="T6" fmla="*/ 62 w 74"/>
              <a:gd name="T7" fmla="*/ 21 h 101"/>
              <a:gd name="T8" fmla="*/ 56 w 74"/>
              <a:gd name="T9" fmla="*/ 33 h 101"/>
              <a:gd name="T10" fmla="*/ 7 w 74"/>
              <a:gd name="T11" fmla="*/ 101 h 101"/>
              <a:gd name="T12" fmla="*/ 0 w 74"/>
              <a:gd name="T13" fmla="*/ 101 h 101"/>
              <a:gd name="T14" fmla="*/ 0 w 74"/>
              <a:gd name="T15" fmla="*/ 0 h 101"/>
              <a:gd name="T16" fmla="*/ 12 w 74"/>
              <a:gd name="T17" fmla="*/ 0 h 101"/>
              <a:gd name="T18" fmla="*/ 12 w 74"/>
              <a:gd name="T19" fmla="*/ 69 h 101"/>
              <a:gd name="T20" fmla="*/ 11 w 74"/>
              <a:gd name="T21" fmla="*/ 80 h 101"/>
              <a:gd name="T22" fmla="*/ 12 w 74"/>
              <a:gd name="T23" fmla="*/ 80 h 101"/>
              <a:gd name="T24" fmla="*/ 18 w 74"/>
              <a:gd name="T25" fmla="*/ 68 h 101"/>
              <a:gd name="T26" fmla="*/ 67 w 74"/>
              <a:gd name="T27" fmla="*/ 0 h 101"/>
              <a:gd name="T28" fmla="*/ 74 w 74"/>
              <a:gd name="T29" fmla="*/ 0 h 101"/>
              <a:gd name="T30" fmla="*/ 74 w 74"/>
              <a:gd name="T31" fmla="*/ 101 h 101"/>
              <a:gd name="T32" fmla="*/ 62 w 74"/>
              <a:gd name="T33" fmla="*/ 101 h 101"/>
              <a:gd name="T34" fmla="*/ 62 w 74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4" h="101">
                <a:moveTo>
                  <a:pt x="62" y="32"/>
                </a:moveTo>
                <a:lnTo>
                  <a:pt x="62" y="32"/>
                </a:lnTo>
                <a:lnTo>
                  <a:pt x="63" y="21"/>
                </a:lnTo>
                <a:lnTo>
                  <a:pt x="62" y="21"/>
                </a:lnTo>
                <a:lnTo>
                  <a:pt x="56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2" y="80"/>
                </a:lnTo>
                <a:lnTo>
                  <a:pt x="18" y="68"/>
                </a:lnTo>
                <a:lnTo>
                  <a:pt x="67" y="0"/>
                </a:lnTo>
                <a:lnTo>
                  <a:pt x="74" y="0"/>
                </a:lnTo>
                <a:lnTo>
                  <a:pt x="74" y="101"/>
                </a:lnTo>
                <a:lnTo>
                  <a:pt x="62" y="101"/>
                </a:lnTo>
                <a:lnTo>
                  <a:pt x="62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57" name="Freeform 1957">
            <a:extLst>
              <a:ext uri="{FF2B5EF4-FFF2-40B4-BE49-F238E27FC236}">
                <a16:creationId xmlns="" xmlns:a16="http://schemas.microsoft.com/office/drawing/2014/main" id="{9A2B1566-A1C0-49FC-ABFE-E16D61B4C1A9}"/>
              </a:ext>
            </a:extLst>
          </p:cNvPr>
          <p:cNvSpPr>
            <a:spLocks/>
          </p:cNvSpPr>
          <p:nvPr/>
        </p:nvSpPr>
        <p:spPr bwMode="auto">
          <a:xfrm>
            <a:off x="2055813" y="625475"/>
            <a:ext cx="52387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2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2 w 73"/>
              <a:gd name="T17" fmla="*/ 0 h 101"/>
              <a:gd name="T18" fmla="*/ 12 w 73"/>
              <a:gd name="T19" fmla="*/ 69 h 101"/>
              <a:gd name="T20" fmla="*/ 11 w 73"/>
              <a:gd name="T21" fmla="*/ 80 h 101"/>
              <a:gd name="T22" fmla="*/ 11 w 73"/>
              <a:gd name="T23" fmla="*/ 80 h 101"/>
              <a:gd name="T24" fmla="*/ 18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2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1" y="80"/>
                </a:lnTo>
                <a:lnTo>
                  <a:pt x="18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56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1">
            <a:extLst>
              <a:ext uri="{FF2B5EF4-FFF2-40B4-BE49-F238E27FC236}">
                <a16:creationId xmlns="" xmlns:a16="http://schemas.microsoft.com/office/drawing/2014/main" id="{28FC0620-A5D2-4C3F-A752-AF86D9B41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4038"/>
            <a:ext cx="9144000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MF_emblema [Converted]">
            <a:extLst>
              <a:ext uri="{FF2B5EF4-FFF2-40B4-BE49-F238E27FC236}">
                <a16:creationId xmlns="" xmlns:a16="http://schemas.microsoft.com/office/drawing/2014/main" id="{5C2C5731-3BF9-4071-B2B9-988002194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02038" y="1423988"/>
            <a:ext cx="2065337" cy="2346325"/>
          </a:xfrm>
          <a:prstGeom prst="rect">
            <a:avLst/>
          </a:prstGeom>
          <a:noFill/>
          <a:ln>
            <a:noFill/>
          </a:ln>
          <a:effectLst>
            <a:outerShdw blurRad="114300" dist="114300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8676" name="TextBox 6">
            <a:extLst>
              <a:ext uri="{FF2B5EF4-FFF2-40B4-BE49-F238E27FC236}">
                <a16:creationId xmlns="" xmlns:a16="http://schemas.microsoft.com/office/drawing/2014/main" id="{F5E5D7B5-2B79-4B48-AB3B-37A1DA3C7E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63" y="4168775"/>
            <a:ext cx="88915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buSzPct val="100000"/>
            </a:pPr>
            <a:r>
              <a:rPr lang="hr-HR" sz="2400" b="1">
                <a:solidFill>
                  <a:srgbClr val="004821"/>
                </a:solidFill>
                <a:latin typeface="Calibri" panose="020F0502020204030204" pitchFamily="34" charset="0"/>
              </a:rPr>
              <a:t>ODREĐENI ASPEKTI PRORAČUNSKIH REFORMI U RUSIJI:</a:t>
            </a:r>
          </a:p>
          <a:p>
            <a:pPr algn="ctr" defTabSz="914400" eaLnBrk="1" hangingPunct="1">
              <a:buSzPct val="100000"/>
            </a:pPr>
            <a:r>
              <a:rPr lang="hr-HR" sz="2400" b="1">
                <a:solidFill>
                  <a:srgbClr val="004821"/>
                </a:solidFill>
                <a:latin typeface="Calibri" panose="020F0502020204030204" pitchFamily="34" charset="0"/>
              </a:rPr>
              <a:t>SUDJELOVANJE JAVNOSTI U PRORAČUNSKOM POSTUPKU</a:t>
            </a:r>
          </a:p>
        </p:txBody>
      </p:sp>
      <p:sp>
        <p:nvSpPr>
          <p:cNvPr id="28677" name="Прямоугольник 7">
            <a:extLst>
              <a:ext uri="{FF2B5EF4-FFF2-40B4-BE49-F238E27FC236}">
                <a16:creationId xmlns="" xmlns:a16="http://schemas.microsoft.com/office/drawing/2014/main" id="{6C59673E-4CC7-421F-BD86-F2C80E494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5400675"/>
            <a:ext cx="60467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buSzPct val="100000"/>
            </a:pPr>
            <a:r>
              <a:rPr lang="hr-HR" sz="1600" b="1">
                <a:solidFill>
                  <a:srgbClr val="00602B"/>
                </a:solidFill>
                <a:latin typeface="Trebuchet MS" panose="020B0603020202020204" pitchFamily="34" charset="0"/>
                <a:ea typeface="DINPro-Light"/>
                <a:cs typeface="DINPro-Light"/>
              </a:rPr>
              <a:t>Sergey ROMANOV</a:t>
            </a:r>
          </a:p>
          <a:p>
            <a:pPr algn="ctr" defTabSz="914400" eaLnBrk="1" hangingPunct="1">
              <a:buSzPct val="100000"/>
            </a:pPr>
            <a:endParaRPr lang="en-US" altLang="sr-Latn-RS" sz="1600" b="1">
              <a:solidFill>
                <a:srgbClr val="00602B"/>
              </a:solidFill>
              <a:latin typeface="Trebuchet MS" panose="020B0603020202020204" pitchFamily="34" charset="0"/>
              <a:ea typeface="DINPro-Light"/>
              <a:cs typeface="DINPro-Light"/>
            </a:endParaRPr>
          </a:p>
          <a:p>
            <a:pPr algn="ctr" defTabSz="914400" eaLnBrk="1" hangingPunct="1">
              <a:buSzPct val="100000"/>
            </a:pPr>
            <a:r>
              <a:rPr lang="hr-HR" sz="1400">
                <a:solidFill>
                  <a:srgbClr val="00602B"/>
                </a:solidFill>
                <a:latin typeface="Trebuchet MS" panose="020B0603020202020204" pitchFamily="34" charset="0"/>
                <a:ea typeface="DINPro-Light"/>
                <a:cs typeface="DINPro-Light"/>
              </a:rPr>
              <a:t>DIREKTOR, ODJEL ZA PRORAČUNSKU METODOLOGIJU </a:t>
            </a:r>
          </a:p>
          <a:p>
            <a:pPr algn="ctr" defTabSz="914400" eaLnBrk="1" hangingPunct="1">
              <a:buSzPct val="100000"/>
            </a:pPr>
            <a:r>
              <a:rPr lang="hr-HR" sz="1400">
                <a:solidFill>
                  <a:srgbClr val="00602B"/>
                </a:solidFill>
                <a:latin typeface="Trebuchet MS" panose="020B0603020202020204" pitchFamily="34" charset="0"/>
                <a:ea typeface="DINPro-Light"/>
                <a:cs typeface="DINPro-Light"/>
              </a:rPr>
              <a:t>I FINANCIJSKO IZVJEŠTAVANJE U JAVNOM SEKTORU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Номер слайда 1">
            <a:extLst>
              <a:ext uri="{FF2B5EF4-FFF2-40B4-BE49-F238E27FC236}">
                <a16:creationId xmlns="" xmlns:a16="http://schemas.microsoft.com/office/drawing/2014/main" id="{A33CA7B9-201F-4BA7-9BF8-C1E2157D33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470900" y="36513"/>
            <a:ext cx="849313" cy="538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SzPct val="100000"/>
            </a:pPr>
            <a:fld id="{222A1721-655D-47DA-B7DB-2597B00DDB03}" type="slidenum">
              <a:rPr lang="en-US" altLang="sr-Latn-RS">
                <a:solidFill>
                  <a:srgbClr val="FFC000"/>
                </a:solidFill>
                <a:latin typeface="Trebuchet MS" panose="020B0603020202020204" pitchFamily="34" charset="0"/>
                <a:cs typeface="DINPro-Light"/>
              </a:rPr>
              <a:pPr eaLnBrk="1" hangingPunct="1">
                <a:buSzPct val="100000"/>
              </a:pPr>
              <a:t>10</a:t>
            </a:fld>
            <a:endParaRPr lang="en-US" altLang="sr-Latn-RS">
              <a:solidFill>
                <a:srgbClr val="FFC000"/>
              </a:solidFill>
              <a:latin typeface="Trebuchet MS" panose="020B0603020202020204" pitchFamily="34" charset="0"/>
              <a:cs typeface="DINPro-Light"/>
            </a:endParaRPr>
          </a:p>
        </p:txBody>
      </p:sp>
      <p:sp>
        <p:nvSpPr>
          <p:cNvPr id="37891" name="Заголовок 1">
            <a:extLst>
              <a:ext uri="{FF2B5EF4-FFF2-40B4-BE49-F238E27FC236}">
                <a16:creationId xmlns="" xmlns:a16="http://schemas.microsoft.com/office/drawing/2014/main" id="{D0022EBD-AD07-4793-8305-2783E1BC78BC}"/>
              </a:ext>
            </a:extLst>
          </p:cNvPr>
          <p:cNvSpPr txBox="1">
            <a:spLocks/>
          </p:cNvSpPr>
          <p:nvPr/>
        </p:nvSpPr>
        <p:spPr bwMode="auto">
          <a:xfrm>
            <a:off x="723900" y="754063"/>
            <a:ext cx="8020050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hr-HR" sz="2000" b="1">
                <a:solidFill>
                  <a:srgbClr val="077A3E"/>
                </a:solidFill>
                <a:latin typeface="Trebuchet MS" panose="020B0603020202020204" pitchFamily="34" charset="0"/>
              </a:rPr>
              <a:t>Glavne faze razvoja inicijativnog planiranja proračuna </a:t>
            </a:r>
          </a:p>
          <a:p>
            <a:pPr algn="ctr" eaLnBrk="1" hangingPunct="1">
              <a:buSzPct val="100000"/>
            </a:pPr>
            <a:r>
              <a:rPr lang="hr-HR" sz="2000" b="1">
                <a:solidFill>
                  <a:srgbClr val="077A3E"/>
                </a:solidFill>
                <a:latin typeface="Trebuchet MS" panose="020B0603020202020204" pitchFamily="34" charset="0"/>
              </a:rPr>
              <a:t>u Ruskoj Federaciji</a:t>
            </a:r>
          </a:p>
        </p:txBody>
      </p:sp>
      <p:pic>
        <p:nvPicPr>
          <p:cNvPr id="1036" name="Picture 12" descr="ÐÐ°ÑÑÐ¸Ð½ÐºÐ¸ Ð¿Ð¾ Ð·Ð°Ð¿ÑÐ¾ÑÑ Ð³ÐµÐ¾Ð¿Ð¾Ð·Ð¸ÑÐ¸Ñ png">
            <a:extLst>
              <a:ext uri="{FF2B5EF4-FFF2-40B4-BE49-F238E27FC236}">
                <a16:creationId xmlns="" xmlns:a16="http://schemas.microsoft.com/office/drawing/2014/main" id="{53879CC6-FF7E-41D2-905D-E0FB2834B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31956" y="1816882"/>
            <a:ext cx="714929" cy="926168"/>
          </a:xfrm>
          <a:prstGeom prst="rect">
            <a:avLst/>
          </a:prstGeom>
          <a:noFill/>
          <a:ln>
            <a:noFill/>
          </a:ln>
        </p:spPr>
      </p:pic>
      <p:sp>
        <p:nvSpPr>
          <p:cNvPr id="37893" name="Прямоугольник 13">
            <a:extLst>
              <a:ext uri="{FF2B5EF4-FFF2-40B4-BE49-F238E27FC236}">
                <a16:creationId xmlns="" xmlns:a16="http://schemas.microsoft.com/office/drawing/2014/main" id="{1A674018-EB34-4C70-961B-187126432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563" y="3490913"/>
            <a:ext cx="1900237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813"/>
              </a:spcAft>
              <a:buSzPct val="100000"/>
            </a:pPr>
            <a:r>
              <a:rPr lang="hr-HR" sz="1600" b="1" dirty="0">
                <a:solidFill>
                  <a:srgbClr val="4A452A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Centar za inicijativno planiranje proračuna osnovan je u sklopu Instituta za financijska istraživanja ruskog Ministarstva financija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0361BEC0-1917-4BF1-8A87-3140EF8BB286}"/>
              </a:ext>
            </a:extLst>
          </p:cNvPr>
          <p:cNvCxnSpPr/>
          <p:nvPr/>
        </p:nvCxnSpPr>
        <p:spPr>
          <a:xfrm flipH="1" flipV="1">
            <a:off x="249238" y="2805113"/>
            <a:ext cx="8750300" cy="3175"/>
          </a:xfrm>
          <a:prstGeom prst="line">
            <a:avLst/>
          </a:prstGeom>
          <a:ln w="63500" cap="flat">
            <a:solidFill>
              <a:srgbClr val="DE9240"/>
            </a:solidFill>
            <a:headEnd type="stealth"/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7895" name="Прямоугольник 16">
            <a:extLst>
              <a:ext uri="{FF2B5EF4-FFF2-40B4-BE49-F238E27FC236}">
                <a16:creationId xmlns="" xmlns:a16="http://schemas.microsoft.com/office/drawing/2014/main" id="{E05C69C9-B6E3-432C-B87C-ED36D354A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50" y="2933700"/>
            <a:ext cx="1289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Aft>
                <a:spcPts val="1813"/>
              </a:spcAft>
              <a:buSzPct val="100000"/>
            </a:pPr>
            <a:r>
              <a:rPr lang="hr-HR" sz="2000" b="1">
                <a:solidFill>
                  <a:srgbClr val="4A452A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2015.</a:t>
            </a:r>
          </a:p>
        </p:txBody>
      </p:sp>
      <p:sp>
        <p:nvSpPr>
          <p:cNvPr id="37896" name="Прямоугольник 31">
            <a:extLst>
              <a:ext uri="{FF2B5EF4-FFF2-40B4-BE49-F238E27FC236}">
                <a16:creationId xmlns="" xmlns:a16="http://schemas.microsoft.com/office/drawing/2014/main" id="{B7D25470-631D-423A-A5BA-6908DA432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6688" y="2946400"/>
            <a:ext cx="1289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Aft>
                <a:spcPts val="1813"/>
              </a:spcAft>
              <a:buSzPct val="100000"/>
            </a:pPr>
            <a:r>
              <a:rPr lang="hr-HR" sz="2000" b="1">
                <a:solidFill>
                  <a:srgbClr val="4A452A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2016.</a:t>
            </a:r>
          </a:p>
        </p:txBody>
      </p:sp>
      <p:sp>
        <p:nvSpPr>
          <p:cNvPr id="37897" name="Прямоугольник 32">
            <a:extLst>
              <a:ext uri="{FF2B5EF4-FFF2-40B4-BE49-F238E27FC236}">
                <a16:creationId xmlns="" xmlns:a16="http://schemas.microsoft.com/office/drawing/2014/main" id="{CE04D491-DAAF-4207-AC42-E066BBACB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1563" y="2955925"/>
            <a:ext cx="1289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Aft>
                <a:spcPts val="1813"/>
              </a:spcAft>
              <a:buSzPct val="100000"/>
            </a:pPr>
            <a:r>
              <a:rPr lang="hr-HR" sz="2000" b="1">
                <a:solidFill>
                  <a:srgbClr val="4A452A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2017.</a:t>
            </a:r>
          </a:p>
        </p:txBody>
      </p:sp>
      <p:sp>
        <p:nvSpPr>
          <p:cNvPr id="37898" name="Прямоугольник 33">
            <a:extLst>
              <a:ext uri="{FF2B5EF4-FFF2-40B4-BE49-F238E27FC236}">
                <a16:creationId xmlns="" xmlns:a16="http://schemas.microsoft.com/office/drawing/2014/main" id="{AF39BE0F-3A76-4D90-8779-D04DAE769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4688" y="2933700"/>
            <a:ext cx="1289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Aft>
                <a:spcPts val="1813"/>
              </a:spcAft>
              <a:buSzPct val="100000"/>
            </a:pPr>
            <a:r>
              <a:rPr lang="hr-HR" sz="2000" b="1">
                <a:solidFill>
                  <a:srgbClr val="4A452A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2018.</a:t>
            </a:r>
          </a:p>
        </p:txBody>
      </p:sp>
      <p:sp>
        <p:nvSpPr>
          <p:cNvPr id="37899" name="Прямоугольник 34">
            <a:extLst>
              <a:ext uri="{FF2B5EF4-FFF2-40B4-BE49-F238E27FC236}">
                <a16:creationId xmlns="" xmlns:a16="http://schemas.microsoft.com/office/drawing/2014/main" id="{536DE295-BF29-4BDA-86AB-E7D954F2D2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9338" y="3486150"/>
            <a:ext cx="23050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813"/>
              </a:spcAft>
              <a:buSzPct val="100000"/>
            </a:pPr>
            <a:r>
              <a:rPr lang="hr-HR" sz="1600" b="1" dirty="0">
                <a:solidFill>
                  <a:srgbClr val="4A452A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Pokretanje projekta za razvoj inicijativnog planiranja proračuna u Ruskoj Federaciji uz sudjelovanje Svjetske banke</a:t>
            </a:r>
          </a:p>
        </p:txBody>
      </p:sp>
      <p:sp>
        <p:nvSpPr>
          <p:cNvPr id="37900" name="Прямоугольник 35">
            <a:extLst>
              <a:ext uri="{FF2B5EF4-FFF2-40B4-BE49-F238E27FC236}">
                <a16:creationId xmlns="" xmlns:a16="http://schemas.microsoft.com/office/drawing/2014/main" id="{CF912955-9C86-474B-A62E-81CC9C4F6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8538" y="3497263"/>
            <a:ext cx="176371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813"/>
              </a:spcAft>
              <a:buSzPct val="100000"/>
            </a:pPr>
            <a:r>
              <a:rPr lang="hr-HR" sz="1600" b="1" dirty="0">
                <a:solidFill>
                  <a:srgbClr val="4A452A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Razvijen je program „Srednjoročni razvoj inicijativnog planiranja proračuna u Ruskoj Federaciji”</a:t>
            </a:r>
          </a:p>
        </p:txBody>
      </p:sp>
      <p:sp>
        <p:nvSpPr>
          <p:cNvPr id="37901" name="Прямоугольник 36">
            <a:extLst>
              <a:ext uri="{FF2B5EF4-FFF2-40B4-BE49-F238E27FC236}">
                <a16:creationId xmlns="" xmlns:a16="http://schemas.microsoft.com/office/drawing/2014/main" id="{F3F4AD8D-2B7D-4A0B-9E6F-D71F33A78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250" y="3386138"/>
            <a:ext cx="2427288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813"/>
              </a:spcAft>
              <a:buSzPct val="100000"/>
            </a:pPr>
            <a:r>
              <a:rPr lang="hr-HR" sz="1600" b="1" dirty="0">
                <a:solidFill>
                  <a:srgbClr val="4A452A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Inicijativno planiranje proračuna uključeno je u vladin program ruskog Ministarstva financija „Upravljanje javnim financijama i regulacija financijskog tržišta”</a:t>
            </a:r>
          </a:p>
        </p:txBody>
      </p:sp>
      <p:sp>
        <p:nvSpPr>
          <p:cNvPr id="43" name="Овал 42">
            <a:extLst>
              <a:ext uri="{FF2B5EF4-FFF2-40B4-BE49-F238E27FC236}">
                <a16:creationId xmlns="" xmlns:a16="http://schemas.microsoft.com/office/drawing/2014/main" id="{664BAF6E-3790-4040-BA82-8061850E1F19}"/>
              </a:ext>
            </a:extLst>
          </p:cNvPr>
          <p:cNvSpPr/>
          <p:nvPr/>
        </p:nvSpPr>
        <p:spPr>
          <a:xfrm>
            <a:off x="919163" y="2703513"/>
            <a:ext cx="142875" cy="176212"/>
          </a:xfrm>
          <a:prstGeom prst="ellipse">
            <a:avLst/>
          </a:prstGeom>
          <a:solidFill>
            <a:srgbClr val="DE92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2" name="Picture 12" descr="ÐÐ°ÑÑÐ¸Ð½ÐºÐ¸ Ð¿Ð¾ Ð·Ð°Ð¿ÑÐ¾ÑÑ Ð³ÐµÐ¾Ð¿Ð¾Ð·Ð¸ÑÐ¸Ñ png">
            <a:extLst>
              <a:ext uri="{FF2B5EF4-FFF2-40B4-BE49-F238E27FC236}">
                <a16:creationId xmlns="" xmlns:a16="http://schemas.microsoft.com/office/drawing/2014/main" id="{AFD1751B-2AFA-4C86-B349-D7C0BA192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700236" y="1778294"/>
            <a:ext cx="714929" cy="926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12" descr="ÐÐ°ÑÑÐ¸Ð½ÐºÐ¸ Ð¿Ð¾ Ð·Ð°Ð¿ÑÐ¾ÑÑ Ð³ÐµÐ¾Ð¿Ð¾Ð·Ð¸ÑÐ¸Ñ png">
            <a:extLst>
              <a:ext uri="{FF2B5EF4-FFF2-40B4-BE49-F238E27FC236}">
                <a16:creationId xmlns="" xmlns:a16="http://schemas.microsoft.com/office/drawing/2014/main" id="{F3F431EA-10E2-41EB-A6A9-1ABEE4BD2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045921" y="1823676"/>
            <a:ext cx="714929" cy="926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12" descr="ÐÐ°ÑÑÐ¸Ð½ÐºÐ¸ Ð¿Ð¾ Ð·Ð°Ð¿ÑÐ¾ÑÑ Ð³ÐµÐ¾Ð¿Ð¾Ð·Ð¸ÑÐ¸Ñ png">
            <a:extLst>
              <a:ext uri="{FF2B5EF4-FFF2-40B4-BE49-F238E27FC236}">
                <a16:creationId xmlns="" xmlns:a16="http://schemas.microsoft.com/office/drawing/2014/main" id="{3C006B46-E2E2-415A-9190-5A9094652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307782" y="1806895"/>
            <a:ext cx="714929" cy="92616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8ABF0756-1ADA-40DF-A8FA-D3925A4B9BB2}"/>
              </a:ext>
            </a:extLst>
          </p:cNvPr>
          <p:cNvSpPr/>
          <p:nvPr/>
        </p:nvSpPr>
        <p:spPr>
          <a:xfrm>
            <a:off x="2990850" y="2660650"/>
            <a:ext cx="142875" cy="177800"/>
          </a:xfrm>
          <a:prstGeom prst="ellipse">
            <a:avLst/>
          </a:prstGeom>
          <a:solidFill>
            <a:srgbClr val="DE92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="" xmlns:a16="http://schemas.microsoft.com/office/drawing/2014/main" id="{F135361F-A931-4228-B575-44D31923D493}"/>
              </a:ext>
            </a:extLst>
          </p:cNvPr>
          <p:cNvSpPr/>
          <p:nvPr/>
        </p:nvSpPr>
        <p:spPr>
          <a:xfrm>
            <a:off x="5337175" y="2681288"/>
            <a:ext cx="141288" cy="177800"/>
          </a:xfrm>
          <a:prstGeom prst="ellipse">
            <a:avLst/>
          </a:prstGeom>
          <a:solidFill>
            <a:srgbClr val="DE92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="" xmlns:a16="http://schemas.microsoft.com/office/drawing/2014/main" id="{9BA4BE1C-F81E-4076-91EA-59547587532A}"/>
              </a:ext>
            </a:extLst>
          </p:cNvPr>
          <p:cNvSpPr/>
          <p:nvPr/>
        </p:nvSpPr>
        <p:spPr>
          <a:xfrm>
            <a:off x="7597775" y="2659063"/>
            <a:ext cx="142875" cy="177800"/>
          </a:xfrm>
          <a:prstGeom prst="ellipse">
            <a:avLst/>
          </a:prstGeom>
          <a:solidFill>
            <a:srgbClr val="DE92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>
            <a:extLst>
              <a:ext uri="{FF2B5EF4-FFF2-40B4-BE49-F238E27FC236}">
                <a16:creationId xmlns="" xmlns:a16="http://schemas.microsoft.com/office/drawing/2014/main" id="{6C0190BD-4F86-4D1E-B7B1-2C35BA0E5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2650" y="1535113"/>
            <a:ext cx="1500188" cy="21224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A56D5ECA-A198-4B8E-B1E1-6EFB9EC32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9725" y="1292225"/>
            <a:ext cx="1495425" cy="211931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8916" name="Заголовок 3">
            <a:extLst>
              <a:ext uri="{FF2B5EF4-FFF2-40B4-BE49-F238E27FC236}">
                <a16:creationId xmlns="" xmlns:a16="http://schemas.microsoft.com/office/drawing/2014/main" id="{834971C3-093E-4C9F-82AB-0A9AF6FF70DE}"/>
              </a:ext>
            </a:extLst>
          </p:cNvPr>
          <p:cNvSpPr txBox="1">
            <a:spLocks/>
          </p:cNvSpPr>
          <p:nvPr/>
        </p:nvSpPr>
        <p:spPr bwMode="auto">
          <a:xfrm>
            <a:off x="31750" y="719138"/>
            <a:ext cx="9050338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hr-HR" sz="2200" b="1">
                <a:solidFill>
                  <a:srgbClr val="077A3E"/>
                </a:solidFill>
                <a:latin typeface="Calibri" panose="020F0502020204030204" pitchFamily="34" charset="0"/>
              </a:rPr>
              <a:t>Godišnja objava izvještaja o najboljim primjerima iz prakse</a:t>
            </a:r>
          </a:p>
        </p:txBody>
      </p:sp>
      <p:sp>
        <p:nvSpPr>
          <p:cNvPr id="38917" name="Номер слайда 2">
            <a:extLst>
              <a:ext uri="{FF2B5EF4-FFF2-40B4-BE49-F238E27FC236}">
                <a16:creationId xmlns="" xmlns:a16="http://schemas.microsoft.com/office/drawing/2014/main" id="{3D897637-F606-488F-B628-D64757E5C7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SzPct val="100000"/>
            </a:pPr>
            <a:fld id="{BB170679-C7B4-4881-B7D5-C141F52E48A3}" type="slidenum">
              <a:rPr lang="en-US" altLang="sr-Latn-RS">
                <a:solidFill>
                  <a:srgbClr val="DEAA46"/>
                </a:solidFill>
                <a:latin typeface="DINPro-Light"/>
                <a:cs typeface="DINPro-Light"/>
              </a:rPr>
              <a:pPr eaLnBrk="1" hangingPunct="1">
                <a:buSzPct val="100000"/>
              </a:pPr>
              <a:t>11</a:t>
            </a:fld>
            <a:endParaRPr lang="en-US" altLang="sr-Latn-RS">
              <a:solidFill>
                <a:srgbClr val="DEAA46"/>
              </a:solidFill>
              <a:latin typeface="DINPro-Light"/>
              <a:cs typeface="DINPro-Light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16C83489-C8A7-4EBC-8B75-CC05FD0FDB6D}"/>
              </a:ext>
            </a:extLst>
          </p:cNvPr>
          <p:cNvCxnSpPr/>
          <p:nvPr/>
        </p:nvCxnSpPr>
        <p:spPr>
          <a:xfrm>
            <a:off x="4556125" y="1228725"/>
            <a:ext cx="0" cy="5327650"/>
          </a:xfrm>
          <a:prstGeom prst="line">
            <a:avLst/>
          </a:prstGeom>
          <a:ln>
            <a:solidFill>
              <a:srgbClr val="077A3E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7" name="Picture 3">
            <a:extLst>
              <a:ext uri="{FF2B5EF4-FFF2-40B4-BE49-F238E27FC236}">
                <a16:creationId xmlns="" xmlns:a16="http://schemas.microsoft.com/office/drawing/2014/main" id="{7D015B30-A242-488D-8379-83702D8964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34791" t="13457" r="33681" b="7654"/>
          <a:stretch/>
        </p:blipFill>
        <p:spPr bwMode="auto">
          <a:xfrm>
            <a:off x="895350" y="4418013"/>
            <a:ext cx="1474788" cy="20748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3FF5D84B-D900-499C-ACFD-C9C73C78CC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 l="34791" t="9262" r="33750" b="12346"/>
          <a:stretch/>
        </p:blipFill>
        <p:spPr bwMode="auto">
          <a:xfrm>
            <a:off x="339725" y="4170363"/>
            <a:ext cx="1511300" cy="211931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921" name="Picture 6">
            <a:extLst>
              <a:ext uri="{FF2B5EF4-FFF2-40B4-BE49-F238E27FC236}">
                <a16:creationId xmlns="" xmlns:a16="http://schemas.microsoft.com/office/drawing/2014/main" id="{06992BAA-9EFF-4C1D-BA5F-026A2A400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838" y="2339975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2" name="TextBox 5">
            <a:extLst>
              <a:ext uri="{FF2B5EF4-FFF2-40B4-BE49-F238E27FC236}">
                <a16:creationId xmlns="" xmlns:a16="http://schemas.microsoft.com/office/drawing/2014/main" id="{7B8B2566-67E7-4BE5-B91F-AFBE98F23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5250" y="2047875"/>
            <a:ext cx="19732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hr-HR" sz="1100" b="1" i="1">
                <a:solidFill>
                  <a:srgbClr val="077A3E"/>
                </a:solidFill>
                <a:latin typeface="Trebuchet MS" panose="020B0603020202020204" pitchFamily="34" charset="0"/>
              </a:rPr>
              <a:t>Preuzmi Izvješće za 2018.</a:t>
            </a:r>
          </a:p>
        </p:txBody>
      </p:sp>
      <p:sp>
        <p:nvSpPr>
          <p:cNvPr id="38923" name="TextBox 16">
            <a:extLst>
              <a:ext uri="{FF2B5EF4-FFF2-40B4-BE49-F238E27FC236}">
                <a16:creationId xmlns="" xmlns:a16="http://schemas.microsoft.com/office/drawing/2014/main" id="{F8486529-2FD2-4282-AF92-5100E33FD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5250" y="4689475"/>
            <a:ext cx="19732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hr-HR" sz="1100" b="1" i="1">
                <a:solidFill>
                  <a:srgbClr val="077A3E"/>
                </a:solidFill>
                <a:latin typeface="Trebuchet MS" panose="020B0603020202020204" pitchFamily="34" charset="0"/>
              </a:rPr>
              <a:t>Preuzmi Izvješće za 2019.</a:t>
            </a:r>
          </a:p>
        </p:txBody>
      </p:sp>
      <p:sp>
        <p:nvSpPr>
          <p:cNvPr id="38924" name="Прямоугольник 12">
            <a:extLst>
              <a:ext uri="{FF2B5EF4-FFF2-40B4-BE49-F238E27FC236}">
                <a16:creationId xmlns="" xmlns:a16="http://schemas.microsoft.com/office/drawing/2014/main" id="{C48A61CD-66A1-414F-874F-9E57AC186F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9488" y="2243138"/>
            <a:ext cx="4046537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Aft>
                <a:spcPts val="900"/>
              </a:spcAft>
              <a:buSzPct val="100000"/>
            </a:pPr>
            <a:r>
              <a:rPr lang="hr-HR" sz="17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Glavne </a:t>
            </a:r>
            <a:r>
              <a:rPr lang="hr-HR" sz="1700" b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posebnosti ruske prakse </a:t>
            </a:r>
            <a:r>
              <a:rPr lang="hr-HR" sz="17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inicijativnog planiranja proračuna:</a:t>
            </a:r>
          </a:p>
          <a:p>
            <a:pPr algn="just" eaLnBrk="1" hangingPunct="1">
              <a:spcAft>
                <a:spcPts val="900"/>
              </a:spcAft>
              <a:buSzPct val="100000"/>
            </a:pPr>
            <a:r>
              <a:rPr lang="hr-HR" sz="17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1. Financijski doprinos građana u svrhu provedbe projekata za podršku inicijativama.</a:t>
            </a:r>
          </a:p>
          <a:p>
            <a:pPr algn="just" eaLnBrk="1" hangingPunct="1">
              <a:spcAft>
                <a:spcPts val="900"/>
              </a:spcAft>
              <a:buSzPct val="100000"/>
            </a:pPr>
            <a:r>
              <a:rPr lang="hr-HR" sz="17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2. Potpora vlade praksi uključivanja građana u razvoj teritorija u okviru projekata za podršku inicijativama, uključujući uvođenje inicijativnog planiranja proračuna u vladinom paketu alata za poticanje učinkovitosti proračunske potrošnje i povećanu otvorenost proračuna.</a:t>
            </a:r>
          </a:p>
          <a:p>
            <a:pPr algn="just" eaLnBrk="1" hangingPunct="1">
              <a:spcAft>
                <a:spcPts val="900"/>
              </a:spcAft>
              <a:buSzPct val="100000"/>
            </a:pPr>
            <a:r>
              <a:rPr lang="hr-HR" sz="17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3. Rad na primjeni regulatornih normi kako bi se omogućila dobrovoljna primjena inicijativnog planiranja proračuna.</a:t>
            </a:r>
          </a:p>
        </p:txBody>
      </p:sp>
      <p:pic>
        <p:nvPicPr>
          <p:cNvPr id="38925" name="Picture 2">
            <a:extLst>
              <a:ext uri="{FF2B5EF4-FFF2-40B4-BE49-F238E27FC236}">
                <a16:creationId xmlns="" xmlns:a16="http://schemas.microsoft.com/office/drawing/2014/main" id="{78BAD99A-5F30-4850-9954-3F86F8C47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175" y="5013325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>
            <a:extLst>
              <a:ext uri="{FF2B5EF4-FFF2-40B4-BE49-F238E27FC236}">
                <a16:creationId xmlns="" xmlns:a16="http://schemas.microsoft.com/office/drawing/2014/main" id="{73582EB6-1A07-4330-A0D3-48E02E883B7A}"/>
              </a:ext>
            </a:extLst>
          </p:cNvPr>
          <p:cNvSpPr txBox="1">
            <a:spLocks/>
          </p:cNvSpPr>
          <p:nvPr/>
        </p:nvSpPr>
        <p:spPr bwMode="auto">
          <a:xfrm>
            <a:off x="723900" y="215900"/>
            <a:ext cx="83439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hr-HR" sz="2000" b="1" dirty="0">
                <a:solidFill>
                  <a:srgbClr val="077A3E"/>
                </a:solidFill>
                <a:latin typeface="Trebuchet MS" panose="020B0603020202020204" pitchFamily="34" charset="0"/>
              </a:rPr>
              <a:t>Pravni okvir inicijativnog planiranja proračuna</a:t>
            </a:r>
          </a:p>
        </p:txBody>
      </p:sp>
      <p:pic>
        <p:nvPicPr>
          <p:cNvPr id="39939" name="Picture 8" descr="ÐÐ°ÑÑÐ¸Ð½ÐºÐ¸ Ð¿Ð¾ Ð·Ð°Ð¿ÑÐ¾ÑÑ Ð»Ð¸ÑÑ Ð±ÑÐ¼Ð°Ð³Ð¸ png">
            <a:extLst>
              <a:ext uri="{FF2B5EF4-FFF2-40B4-BE49-F238E27FC236}">
                <a16:creationId xmlns="" xmlns:a16="http://schemas.microsoft.com/office/drawing/2014/main" id="{9260DC23-44CE-45D0-977A-43301D9A5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4655" r="5898" b="5598"/>
          <a:stretch>
            <a:fillRect/>
          </a:stretch>
        </p:blipFill>
        <p:spPr bwMode="auto">
          <a:xfrm>
            <a:off x="111125" y="958850"/>
            <a:ext cx="8837613" cy="338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C4271AAE-84D4-4924-9810-54F8EB18613B}"/>
              </a:ext>
            </a:extLst>
          </p:cNvPr>
          <p:cNvSpPr/>
          <p:nvPr/>
        </p:nvSpPr>
        <p:spPr>
          <a:xfrm>
            <a:off x="120650" y="958850"/>
            <a:ext cx="8837613" cy="304800"/>
          </a:xfrm>
          <a:prstGeom prst="rect">
            <a:avLst/>
          </a:prstGeom>
          <a:solidFill>
            <a:srgbClr val="077A3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941" name="Content Placeholder 2">
            <a:extLst>
              <a:ext uri="{FF2B5EF4-FFF2-40B4-BE49-F238E27FC236}">
                <a16:creationId xmlns="" xmlns:a16="http://schemas.microsoft.com/office/drawing/2014/main" id="{8B3FA70A-5105-449F-BC85-0E0E01E5B574}"/>
              </a:ext>
            </a:extLst>
          </p:cNvPr>
          <p:cNvSpPr txBox="1">
            <a:spLocks/>
          </p:cNvSpPr>
          <p:nvPr/>
        </p:nvSpPr>
        <p:spPr bwMode="auto">
          <a:xfrm>
            <a:off x="-195263" y="920750"/>
            <a:ext cx="9153526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1793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9138" indent="-3587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just" eaLnBrk="1" hangingPunct="1">
              <a:spcBef>
                <a:spcPct val="20000"/>
              </a:spcBef>
              <a:buFont typeface="Arial" panose="020B0604020202020204" pitchFamily="34" charset="0"/>
              <a:buAutoNum type="romanUcPeriod"/>
            </a:pPr>
            <a:r>
              <a:rPr lang="hr-HR" sz="1600" dirty="0">
                <a:solidFill>
                  <a:srgbClr val="FFFFFF"/>
                </a:solidFill>
                <a:latin typeface="Trebuchet MS" panose="020B0603020202020204" pitchFamily="34" charset="0"/>
              </a:rPr>
              <a:t>U zakonima o jedinicama lokalne samouprave:</a:t>
            </a:r>
          </a:p>
          <a:p>
            <a:pPr lvl="1" algn="just" eaLnBrk="1" hangingPunct="1">
              <a:spcBef>
                <a:spcPct val="20000"/>
              </a:spcBef>
              <a:buFont typeface="Arial" panose="020B0604020202020204" pitchFamily="34" charset="0"/>
              <a:buAutoNum type="romanUcPeriod"/>
            </a:pPr>
            <a:endParaRPr lang="en-US" altLang="sr-Latn-RS" sz="1600" dirty="0">
              <a:solidFill>
                <a:srgbClr val="FFFFFF"/>
              </a:solidFill>
              <a:latin typeface="Trebuchet MS" panose="020B0603020202020204" pitchFamily="34" charset="0"/>
            </a:endParaRPr>
          </a:p>
          <a:p>
            <a:pPr algn="just" eaLnBrk="1" hangingPunct="1">
              <a:spcBef>
                <a:spcPts val="125"/>
              </a:spcBef>
              <a:buClr>
                <a:srgbClr val="077A3E"/>
              </a:buClr>
              <a:buFont typeface="Trebuchet MS" panose="020B0603020202020204" pitchFamily="34" charset="0"/>
              <a:buChar char="―"/>
            </a:pPr>
            <a:r>
              <a:rPr lang="hr-HR" sz="1200" dirty="0">
                <a:solidFill>
                  <a:srgbClr val="000000"/>
                </a:solidFill>
                <a:latin typeface="Trebuchet MS" panose="020B0603020202020204" pitchFamily="34" charset="0"/>
              </a:rPr>
              <a:t>obuhvatiti </a:t>
            </a:r>
            <a:r>
              <a:rPr lang="hr-HR" sz="1200" b="1" dirty="0">
                <a:solidFill>
                  <a:srgbClr val="000000"/>
                </a:solidFill>
                <a:latin typeface="Trebuchet MS" panose="020B0603020202020204" pitchFamily="34" charset="0"/>
              </a:rPr>
              <a:t>pravo skupine za inicijativu na predlaganje </a:t>
            </a:r>
            <a:r>
              <a:rPr lang="hr-HR" sz="1200" dirty="0">
                <a:solidFill>
                  <a:srgbClr val="000000"/>
                </a:solidFill>
                <a:latin typeface="Trebuchet MS" panose="020B0603020202020204" pitchFamily="34" charset="0"/>
              </a:rPr>
              <a:t>projekta za podršku inicijativi jedinici lokalne samouprave;</a:t>
            </a:r>
          </a:p>
          <a:p>
            <a:pPr algn="just" eaLnBrk="1" hangingPunct="1">
              <a:spcBef>
                <a:spcPts val="125"/>
              </a:spcBef>
              <a:buClr>
                <a:srgbClr val="077A3E"/>
              </a:buClr>
              <a:buFont typeface="Trebuchet MS" panose="020B0603020202020204" pitchFamily="34" charset="0"/>
              <a:buChar char="―"/>
            </a:pPr>
            <a:r>
              <a:rPr lang="hr-HR" sz="1200" dirty="0">
                <a:solidFill>
                  <a:srgbClr val="000000"/>
                </a:solidFill>
                <a:latin typeface="Trebuchet MS" panose="020B0603020202020204" pitchFamily="34" charset="0"/>
              </a:rPr>
              <a:t>proširiti opseg projekata za podršku inicijativama kako bi obuhvatio odluke o </a:t>
            </a:r>
            <a:r>
              <a:rPr lang="hr-HR" sz="1200" b="1" dirty="0">
                <a:solidFill>
                  <a:srgbClr val="000000"/>
                </a:solidFill>
                <a:latin typeface="Trebuchet MS" panose="020B0603020202020204" pitchFamily="34" charset="0"/>
              </a:rPr>
              <a:t>pitanjima od lokalne važnosti </a:t>
            </a:r>
            <a:r>
              <a:rPr lang="hr-HR" sz="1200" dirty="0">
                <a:solidFill>
                  <a:srgbClr val="000000"/>
                </a:solidFill>
                <a:latin typeface="Trebuchet MS" panose="020B0603020202020204" pitchFamily="34" charset="0"/>
              </a:rPr>
              <a:t>ili drugim pitanjima u nadležnosti jedinice lokalne samouprave;</a:t>
            </a:r>
          </a:p>
          <a:p>
            <a:pPr algn="just" eaLnBrk="1" hangingPunct="1">
              <a:spcBef>
                <a:spcPts val="125"/>
              </a:spcBef>
              <a:buClr>
                <a:srgbClr val="077A3E"/>
              </a:buClr>
              <a:buFont typeface="Trebuchet MS" panose="020B0603020202020204" pitchFamily="34" charset="0"/>
              <a:buChar char="―"/>
            </a:pPr>
            <a:r>
              <a:rPr lang="hr-HR" sz="1200" dirty="0">
                <a:solidFill>
                  <a:srgbClr val="000000"/>
                </a:solidFill>
                <a:latin typeface="Trebuchet MS" panose="020B0603020202020204" pitchFamily="34" charset="0"/>
              </a:rPr>
              <a:t>uključiti prijedlog za projekte za podršku inicijativama u </a:t>
            </a:r>
            <a:r>
              <a:rPr lang="hr-HR" sz="1200" b="1" dirty="0">
                <a:solidFill>
                  <a:srgbClr val="000000"/>
                </a:solidFill>
                <a:latin typeface="Trebuchet MS" panose="020B0603020202020204" pitchFamily="34" charset="0"/>
              </a:rPr>
              <a:t>druge oblike provedbe lokalne samouprave </a:t>
            </a:r>
            <a:r>
              <a:rPr lang="hr-HR" sz="1200" dirty="0">
                <a:solidFill>
                  <a:srgbClr val="000000"/>
                </a:solidFill>
                <a:latin typeface="Trebuchet MS" panose="020B0603020202020204" pitchFamily="34" charset="0"/>
              </a:rPr>
              <a:t>(konferencije, sastanke, javne rasprave);</a:t>
            </a:r>
          </a:p>
          <a:p>
            <a:pPr algn="just" eaLnBrk="1" hangingPunct="1">
              <a:spcBef>
                <a:spcPts val="125"/>
              </a:spcBef>
              <a:buClr>
                <a:srgbClr val="077A3E"/>
              </a:buClr>
              <a:buFont typeface="Trebuchet MS" panose="020B0603020202020204" pitchFamily="34" charset="0"/>
              <a:buChar char="―"/>
            </a:pPr>
            <a:r>
              <a:rPr lang="hr-HR" sz="1200" dirty="0">
                <a:solidFill>
                  <a:srgbClr val="000000"/>
                </a:solidFill>
                <a:latin typeface="Trebuchet MS" panose="020B0603020202020204" pitchFamily="34" charset="0"/>
              </a:rPr>
              <a:t>utvrditi </a:t>
            </a:r>
            <a:r>
              <a:rPr lang="hr-HR" sz="1200" b="1" dirty="0">
                <a:solidFill>
                  <a:srgbClr val="000000"/>
                </a:solidFill>
                <a:latin typeface="Trebuchet MS" panose="020B0603020202020204" pitchFamily="34" charset="0"/>
              </a:rPr>
              <a:t>sadržaj projekta za podršku inicijativi</a:t>
            </a:r>
            <a:r>
              <a:rPr lang="hr-HR" sz="1200" dirty="0">
                <a:solidFill>
                  <a:srgbClr val="000000"/>
                </a:solidFill>
                <a:latin typeface="Trebuchet MS" panose="020B0603020202020204" pitchFamily="34" charset="0"/>
              </a:rPr>
              <a:t>, uvjete ispitivanja i pristup kako s njima raditi u proračunskom procesu;</a:t>
            </a:r>
          </a:p>
          <a:p>
            <a:pPr algn="just" eaLnBrk="1" hangingPunct="1">
              <a:spcBef>
                <a:spcPts val="125"/>
              </a:spcBef>
              <a:buClr>
                <a:srgbClr val="077A3E"/>
              </a:buClr>
              <a:buFont typeface="Trebuchet MS" panose="020B0603020202020204" pitchFamily="34" charset="0"/>
              <a:buChar char="―"/>
            </a:pPr>
            <a:r>
              <a:rPr lang="hr-HR" sz="1200" dirty="0">
                <a:solidFill>
                  <a:srgbClr val="000000"/>
                </a:solidFill>
                <a:latin typeface="Trebuchet MS" panose="020B0603020202020204" pitchFamily="34" charset="0"/>
              </a:rPr>
              <a:t>utvrditi </a:t>
            </a:r>
            <a:r>
              <a:rPr lang="hr-HR" sz="1200" b="1" dirty="0">
                <a:solidFill>
                  <a:srgbClr val="000000"/>
                </a:solidFill>
                <a:latin typeface="Trebuchet MS" panose="020B0603020202020204" pitchFamily="34" charset="0"/>
              </a:rPr>
              <a:t>iscrpan popis slučajeva </a:t>
            </a:r>
            <a:r>
              <a:rPr lang="hr-HR" sz="1200" dirty="0">
                <a:solidFill>
                  <a:srgbClr val="000000"/>
                </a:solidFill>
                <a:latin typeface="Trebuchet MS" panose="020B0603020202020204" pitchFamily="34" charset="0"/>
              </a:rPr>
              <a:t>kada lokalna uprava može odbiti pružiti podršku projektu za podršku inicijativi;</a:t>
            </a:r>
          </a:p>
          <a:p>
            <a:pPr algn="just" eaLnBrk="1" hangingPunct="1">
              <a:spcBef>
                <a:spcPts val="125"/>
              </a:spcBef>
              <a:buClr>
                <a:srgbClr val="077A3E"/>
              </a:buClr>
              <a:buFont typeface="Trebuchet MS" panose="020B0603020202020204" pitchFamily="34" charset="0"/>
              <a:buChar char="―"/>
            </a:pPr>
            <a:r>
              <a:rPr lang="hr-HR" sz="1200" dirty="0">
                <a:solidFill>
                  <a:srgbClr val="000000"/>
                </a:solidFill>
                <a:latin typeface="Trebuchet MS" panose="020B0603020202020204" pitchFamily="34" charset="0"/>
              </a:rPr>
              <a:t>uvesti </a:t>
            </a:r>
            <a:r>
              <a:rPr lang="hr-HR" sz="1200" b="1" dirty="0">
                <a:solidFill>
                  <a:srgbClr val="000000"/>
                </a:solidFill>
                <a:latin typeface="Trebuchet MS" panose="020B0603020202020204" pitchFamily="34" charset="0"/>
              </a:rPr>
              <a:t>konkurentan mehanizam za odabir </a:t>
            </a:r>
            <a:r>
              <a:rPr lang="hr-HR" sz="1200" dirty="0">
                <a:solidFill>
                  <a:srgbClr val="000000"/>
                </a:solidFill>
                <a:latin typeface="Trebuchet MS" panose="020B0603020202020204" pitchFamily="34" charset="0"/>
              </a:rPr>
              <a:t>i evaluaciju troškova i koristi projekata koje provodi skupina kolega (odbor);</a:t>
            </a:r>
          </a:p>
          <a:p>
            <a:pPr algn="just" eaLnBrk="1" hangingPunct="1">
              <a:spcBef>
                <a:spcPts val="125"/>
              </a:spcBef>
              <a:buClr>
                <a:srgbClr val="077A3E"/>
              </a:buClr>
              <a:buFont typeface="Trebuchet MS" panose="020B0603020202020204" pitchFamily="34" charset="0"/>
              <a:buChar char="―"/>
            </a:pPr>
            <a:r>
              <a:rPr lang="hr-HR" sz="1200" b="1" dirty="0">
                <a:solidFill>
                  <a:srgbClr val="000000"/>
                </a:solidFill>
                <a:latin typeface="Trebuchet MS" panose="020B0603020202020204" pitchFamily="34" charset="0"/>
              </a:rPr>
              <a:t>ovlastiti </a:t>
            </a:r>
            <a:r>
              <a:rPr lang="hr-HR" sz="1200" dirty="0">
                <a:solidFill>
                  <a:srgbClr val="000000"/>
                </a:solidFill>
                <a:latin typeface="Trebuchet MS" panose="020B0603020202020204" pitchFamily="34" charset="0"/>
              </a:rPr>
              <a:t>predstavničko općinsko tijelo</a:t>
            </a:r>
            <a:r>
              <a:rPr lang="hr-HR" sz="1200" b="1" dirty="0">
                <a:solidFill>
                  <a:srgbClr val="000000"/>
                </a:solidFill>
                <a:latin typeface="Trebuchet MS" panose="020B0603020202020204" pitchFamily="34" charset="0"/>
              </a:rPr>
              <a:t> za utvrđivanje poretka </a:t>
            </a:r>
            <a:r>
              <a:rPr lang="hr-HR" sz="1200" dirty="0">
                <a:solidFill>
                  <a:srgbClr val="000000"/>
                </a:solidFill>
                <a:latin typeface="Trebuchet MS" panose="020B0603020202020204" pitchFamily="34" charset="0"/>
              </a:rPr>
              <a:t>prijedloga, izrade, odabira i provođenja projekata za podršku inicijativi;</a:t>
            </a:r>
          </a:p>
          <a:p>
            <a:pPr algn="just" eaLnBrk="1" hangingPunct="1">
              <a:spcBef>
                <a:spcPts val="125"/>
              </a:spcBef>
              <a:spcAft>
                <a:spcPts val="1200"/>
              </a:spcAft>
              <a:buClr>
                <a:srgbClr val="077A3E"/>
              </a:buClr>
              <a:buFont typeface="Trebuchet MS" panose="020B0603020202020204" pitchFamily="34" charset="0"/>
              <a:buChar char="―"/>
            </a:pPr>
            <a:r>
              <a:rPr lang="hr-HR" sz="1200" dirty="0">
                <a:solidFill>
                  <a:srgbClr val="000000"/>
                </a:solidFill>
                <a:latin typeface="Trebuchet MS" panose="020B0603020202020204" pitchFamily="34" charset="0"/>
              </a:rPr>
              <a:t>utvrditi </a:t>
            </a:r>
            <a:r>
              <a:rPr lang="hr-HR" sz="1200" b="1" dirty="0">
                <a:solidFill>
                  <a:srgbClr val="000000"/>
                </a:solidFill>
                <a:latin typeface="Trebuchet MS" panose="020B0603020202020204" pitchFamily="34" charset="0"/>
              </a:rPr>
              <a:t>izvore financiranja </a:t>
            </a:r>
            <a:r>
              <a:rPr lang="hr-HR" sz="1200" dirty="0">
                <a:solidFill>
                  <a:srgbClr val="000000"/>
                </a:solidFill>
                <a:latin typeface="Trebuchet MS" panose="020B0603020202020204" pitchFamily="34" charset="0"/>
              </a:rPr>
              <a:t>provedbe projekata za podršku inicijativama, uključujući uplate inicijativa.</a:t>
            </a:r>
          </a:p>
        </p:txBody>
      </p:sp>
      <p:pic>
        <p:nvPicPr>
          <p:cNvPr id="39942" name="Picture 8" descr="ÐÐ°ÑÑÐ¸Ð½ÐºÐ¸ Ð¿Ð¾ Ð·Ð°Ð¿ÑÐ¾ÑÑ Ð»Ð¸ÑÑ Ð±ÑÐ¼Ð°Ð³Ð¸ png">
            <a:extLst>
              <a:ext uri="{FF2B5EF4-FFF2-40B4-BE49-F238E27FC236}">
                <a16:creationId xmlns="" xmlns:a16="http://schemas.microsoft.com/office/drawing/2014/main" id="{D2E1A13A-6683-4A46-8226-88C65FEDB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4655" r="5898" b="5598"/>
          <a:stretch>
            <a:fillRect/>
          </a:stretch>
        </p:blipFill>
        <p:spPr bwMode="auto">
          <a:xfrm>
            <a:off x="128588" y="4378325"/>
            <a:ext cx="8837612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259839D2-A3CE-446E-A04E-63FC51E82CBF}"/>
              </a:ext>
            </a:extLst>
          </p:cNvPr>
          <p:cNvSpPr/>
          <p:nvPr/>
        </p:nvSpPr>
        <p:spPr>
          <a:xfrm>
            <a:off x="138113" y="4344988"/>
            <a:ext cx="8836025" cy="304800"/>
          </a:xfrm>
          <a:prstGeom prst="rect">
            <a:avLst/>
          </a:prstGeom>
          <a:solidFill>
            <a:srgbClr val="077A3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944" name="Content Placeholder 2">
            <a:extLst>
              <a:ext uri="{FF2B5EF4-FFF2-40B4-BE49-F238E27FC236}">
                <a16:creationId xmlns="" xmlns:a16="http://schemas.microsoft.com/office/drawing/2014/main" id="{FC88D15F-BFAF-43DB-9216-C95CFBE0DC88}"/>
              </a:ext>
            </a:extLst>
          </p:cNvPr>
          <p:cNvSpPr txBox="1">
            <a:spLocks/>
          </p:cNvSpPr>
          <p:nvPr/>
        </p:nvSpPr>
        <p:spPr bwMode="auto">
          <a:xfrm>
            <a:off x="-179388" y="4357688"/>
            <a:ext cx="9155113" cy="285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1793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9138" indent="-3587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just" eaLnBrk="1" hangingPunct="1">
              <a:spcBef>
                <a:spcPct val="20000"/>
              </a:spcBef>
              <a:buFont typeface="Calibri" panose="020F0502020204030204" pitchFamily="34" charset="0"/>
              <a:buAutoNum type="romanUcPeriod" startAt="2"/>
            </a:pPr>
            <a:r>
              <a:rPr lang="hr-HR" sz="1600">
                <a:solidFill>
                  <a:srgbClr val="FFFFFF"/>
                </a:solidFill>
                <a:latin typeface="Trebuchet MS" panose="020B0603020202020204" pitchFamily="34" charset="0"/>
              </a:rPr>
              <a:t>U Zakonu o proračunu:</a:t>
            </a:r>
          </a:p>
          <a:p>
            <a:pPr algn="just" eaLnBrk="1" hangingPunct="1">
              <a:spcBef>
                <a:spcPts val="125"/>
              </a:spcBef>
              <a:buClr>
                <a:srgbClr val="077A3E"/>
              </a:buClr>
              <a:buFont typeface="Trebuchet MS" panose="020B0603020202020204" pitchFamily="34" charset="0"/>
              <a:buAutoNum type="romanUcPeriod" startAt="2"/>
            </a:pPr>
            <a:endParaRPr lang="en-US" altLang="sr-Latn-RS" sz="1600">
              <a:solidFill>
                <a:srgbClr val="FFFFFF"/>
              </a:solidFill>
              <a:latin typeface="Trebuchet MS" panose="020B0603020202020204" pitchFamily="34" charset="0"/>
            </a:endParaRPr>
          </a:p>
          <a:p>
            <a:pPr algn="just" eaLnBrk="1" hangingPunct="1">
              <a:spcBef>
                <a:spcPts val="125"/>
              </a:spcBef>
              <a:buClr>
                <a:srgbClr val="077A3E"/>
              </a:buClr>
              <a:buFont typeface="Trebuchet MS" panose="020B0603020202020204" pitchFamily="34" charset="0"/>
              <a:buChar char="―"/>
            </a:pPr>
            <a:r>
              <a:rPr lang="hr-HR" sz="1200" b="1">
                <a:solidFill>
                  <a:srgbClr val="000000"/>
                </a:solidFill>
                <a:latin typeface="Trebuchet MS" panose="020B0603020202020204" pitchFamily="34" charset="0"/>
              </a:rPr>
              <a:t>isključiti uplate inicijativa iz načela općeg (kumulativnog) obuhvata proračunskih rashoda</a:t>
            </a:r>
            <a:r>
              <a:rPr lang="hr-HR" sz="1200">
                <a:solidFill>
                  <a:srgbClr val="000000"/>
                </a:solidFill>
                <a:latin typeface="Trebuchet MS" panose="020B0603020202020204" pitchFamily="34" charset="0"/>
              </a:rPr>
              <a:t>, što će omogućiti da se ta sredstva ciljano rabe za provođenje projekata za podršku inicijativama;</a:t>
            </a:r>
          </a:p>
          <a:p>
            <a:pPr algn="just" eaLnBrk="1" hangingPunct="1">
              <a:spcBef>
                <a:spcPts val="125"/>
              </a:spcBef>
              <a:buClr>
                <a:srgbClr val="077A3E"/>
              </a:buClr>
              <a:buFont typeface="Trebuchet MS" panose="020B0603020202020204" pitchFamily="34" charset="0"/>
              <a:buChar char="―"/>
            </a:pPr>
            <a:r>
              <a:rPr lang="hr-HR" sz="1200">
                <a:solidFill>
                  <a:srgbClr val="000000"/>
                </a:solidFill>
                <a:latin typeface="Trebuchet MS" panose="020B0603020202020204" pitchFamily="34" charset="0"/>
              </a:rPr>
              <a:t>primijeniti normu za </a:t>
            </a:r>
            <a:r>
              <a:rPr lang="hr-HR" sz="1200" b="1">
                <a:solidFill>
                  <a:srgbClr val="000000"/>
                </a:solidFill>
                <a:latin typeface="Trebuchet MS" panose="020B0603020202020204" pitchFamily="34" charset="0"/>
              </a:rPr>
              <a:t>uračunavanje uplata inicijativa u prihod općina </a:t>
            </a:r>
            <a:r>
              <a:rPr lang="hr-HR" sz="1200">
                <a:solidFill>
                  <a:srgbClr val="000000"/>
                </a:solidFill>
                <a:latin typeface="Trebuchet MS" panose="020B0603020202020204" pitchFamily="34" charset="0"/>
              </a:rPr>
              <a:t>kao neoporezivih prihoda;</a:t>
            </a:r>
          </a:p>
          <a:p>
            <a:pPr algn="just" eaLnBrk="1" hangingPunct="1">
              <a:spcBef>
                <a:spcPts val="125"/>
              </a:spcBef>
              <a:buClr>
                <a:srgbClr val="077A3E"/>
              </a:buClr>
              <a:buFont typeface="Trebuchet MS" panose="020B0603020202020204" pitchFamily="34" charset="0"/>
              <a:buChar char="―"/>
            </a:pPr>
            <a:r>
              <a:rPr lang="hr-HR" sz="1200">
                <a:solidFill>
                  <a:srgbClr val="000000"/>
                </a:solidFill>
                <a:latin typeface="Trebuchet MS" panose="020B0603020202020204" pitchFamily="34" charset="0"/>
              </a:rPr>
              <a:t>dopuniti sposobnosti ruskog Ministarstva financija </a:t>
            </a:r>
            <a:r>
              <a:rPr lang="hr-HR" sz="1200" b="1">
                <a:solidFill>
                  <a:srgbClr val="000000"/>
                </a:solidFill>
                <a:latin typeface="Trebuchet MS" panose="020B0603020202020204" pitchFamily="34" charset="0"/>
              </a:rPr>
              <a:t>smjernicama za planiranje proračunskih rashoda </a:t>
            </a:r>
            <a:r>
              <a:rPr lang="hr-HR" sz="1200">
                <a:solidFill>
                  <a:srgbClr val="000000"/>
                </a:solidFill>
                <a:latin typeface="Trebuchet MS" panose="020B0603020202020204" pitchFamily="34" charset="0"/>
              </a:rPr>
              <a:t>ruskih federalnih entiteta (lokalnih proračuna) </a:t>
            </a:r>
            <a:r>
              <a:rPr lang="hr-HR" sz="1200" b="1">
                <a:solidFill>
                  <a:srgbClr val="000000"/>
                </a:solidFill>
                <a:latin typeface="Trebuchet MS" panose="020B0603020202020204" pitchFamily="34" charset="0"/>
              </a:rPr>
              <a:t>za provedbu projekata za podršku inicijativama</a:t>
            </a:r>
            <a:r>
              <a:rPr lang="hr-HR" sz="1200">
                <a:solidFill>
                  <a:srgbClr val="000000"/>
                </a:solidFill>
                <a:latin typeface="Trebuchet MS" panose="020B0603020202020204" pitchFamily="34" charset="0"/>
              </a:rPr>
              <a:t>;</a:t>
            </a:r>
          </a:p>
          <a:p>
            <a:pPr algn="just" eaLnBrk="1" hangingPunct="1">
              <a:spcBef>
                <a:spcPts val="125"/>
              </a:spcBef>
              <a:buClr>
                <a:srgbClr val="077A3E"/>
              </a:buClr>
              <a:buFont typeface="Trebuchet MS" panose="020B0603020202020204" pitchFamily="34" charset="0"/>
              <a:buChar char="―"/>
            </a:pPr>
            <a:r>
              <a:rPr lang="hr-HR" sz="1200">
                <a:solidFill>
                  <a:srgbClr val="000000"/>
                </a:solidFill>
                <a:latin typeface="Trebuchet MS" panose="020B0603020202020204" pitchFamily="34" charset="0"/>
              </a:rPr>
              <a:t>dopuniti sposobnosti ruskog Ministarstva financija </a:t>
            </a:r>
            <a:r>
              <a:rPr lang="hr-HR" sz="1200" b="1">
                <a:solidFill>
                  <a:srgbClr val="000000"/>
                </a:solidFill>
                <a:latin typeface="Trebuchet MS" panose="020B0603020202020204" pitchFamily="34" charset="0"/>
              </a:rPr>
              <a:t>smjernicama za predstavljanje proračunskih informacija u obliku koji je pristupačan i razumljiv građanima</a:t>
            </a:r>
            <a:r>
              <a:rPr lang="hr-HR" sz="1200">
                <a:solidFill>
                  <a:srgbClr val="000000"/>
                </a:solidFill>
                <a:latin typeface="Trebuchet MS" panose="020B0603020202020204" pitchFamily="34" charset="0"/>
              </a:rPr>
              <a:t> u svrhu podizanja razine proračunske pismenosti među sudionicima inicijativnog planiranja proračuna.</a:t>
            </a:r>
          </a:p>
        </p:txBody>
      </p:sp>
      <p:sp>
        <p:nvSpPr>
          <p:cNvPr id="39945" name="Номер слайда 2">
            <a:extLst>
              <a:ext uri="{FF2B5EF4-FFF2-40B4-BE49-F238E27FC236}">
                <a16:creationId xmlns="" xmlns:a16="http://schemas.microsoft.com/office/drawing/2014/main" id="{E6F854CD-5D3E-4281-AD72-650983D616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SzPct val="100000"/>
            </a:pPr>
            <a:fld id="{F447E8F1-942D-4FE9-9A1A-6D153F4B3400}" type="slidenum">
              <a:rPr lang="en-US" altLang="sr-Latn-RS">
                <a:solidFill>
                  <a:srgbClr val="DEAA46"/>
                </a:solidFill>
                <a:latin typeface="DINPro-Light"/>
                <a:cs typeface="DINPro-Light"/>
              </a:rPr>
              <a:pPr eaLnBrk="1" hangingPunct="1">
                <a:buSzPct val="100000"/>
              </a:pPr>
              <a:t>12</a:t>
            </a:fld>
            <a:endParaRPr lang="en-US" altLang="sr-Latn-RS">
              <a:solidFill>
                <a:srgbClr val="DEAA46"/>
              </a:solidFill>
              <a:latin typeface="DINPro-Light"/>
              <a:cs typeface="DINPro-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>
            <a:extLst>
              <a:ext uri="{FF2B5EF4-FFF2-40B4-BE49-F238E27FC236}">
                <a16:creationId xmlns="" xmlns:a16="http://schemas.microsoft.com/office/drawing/2014/main" id="{70DBD839-F945-481E-A074-F23649EB16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10137" t="36044" r="51209" b="26537"/>
          <a:stretch/>
        </p:blipFill>
        <p:spPr bwMode="auto">
          <a:xfrm>
            <a:off x="-35060" y="882992"/>
            <a:ext cx="4691135" cy="2554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699" name="Номер слайда 26">
            <a:extLst>
              <a:ext uri="{FF2B5EF4-FFF2-40B4-BE49-F238E27FC236}">
                <a16:creationId xmlns="" xmlns:a16="http://schemas.microsoft.com/office/drawing/2014/main" id="{60F4AAB8-C280-477A-A62A-BD684B976DC9}"/>
              </a:ext>
            </a:extLst>
          </p:cNvPr>
          <p:cNvSpPr txBox="1">
            <a:spLocks noGrp="1"/>
          </p:cNvSpPr>
          <p:nvPr/>
        </p:nvSpPr>
        <p:spPr bwMode="auto">
          <a:xfrm>
            <a:off x="8194675" y="131763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SzPct val="100000"/>
            </a:pPr>
            <a:fld id="{5770F7AF-9B96-420F-87C7-B2409B1838BD}" type="slidenum">
              <a:rPr lang="en-US" altLang="sr-Latn-RS" sz="2200">
                <a:solidFill>
                  <a:srgbClr val="DEAA46"/>
                </a:solidFill>
                <a:latin typeface="DINPro-Light"/>
              </a:rPr>
              <a:pPr algn="r" eaLnBrk="1" hangingPunct="1">
                <a:buSzPct val="100000"/>
              </a:pPr>
              <a:t>2</a:t>
            </a:fld>
            <a:endParaRPr lang="en-US" altLang="sr-Latn-RS" sz="2200">
              <a:solidFill>
                <a:srgbClr val="DEAA46"/>
              </a:solidFill>
              <a:latin typeface="DINPro-Light"/>
            </a:endParaRPr>
          </a:p>
        </p:txBody>
      </p:sp>
      <p:sp>
        <p:nvSpPr>
          <p:cNvPr id="29700" name="Прямоугольник 2">
            <a:extLst>
              <a:ext uri="{FF2B5EF4-FFF2-40B4-BE49-F238E27FC236}">
                <a16:creationId xmlns="" xmlns:a16="http://schemas.microsoft.com/office/drawing/2014/main" id="{FDA2559C-9318-43DB-A456-9E8D56E75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6338" y="104775"/>
            <a:ext cx="77803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buSzPct val="100000"/>
            </a:pPr>
            <a:r>
              <a:rPr lang="hr-HR" sz="2000" b="1">
                <a:solidFill>
                  <a:srgbClr val="004821"/>
                </a:solidFill>
                <a:latin typeface="Calibri" panose="020F0502020204030204" pitchFamily="34" charset="0"/>
              </a:rPr>
              <a:t>PRORAČUNSKI SUSTAV </a:t>
            </a:r>
          </a:p>
          <a:p>
            <a:pPr algn="ctr" defTabSz="914400" eaLnBrk="1" hangingPunct="1">
              <a:buSzPct val="100000"/>
            </a:pPr>
            <a:r>
              <a:rPr lang="hr-HR" sz="2000" b="1">
                <a:solidFill>
                  <a:srgbClr val="004821"/>
                </a:solidFill>
                <a:latin typeface="Calibri" panose="020F0502020204030204" pitchFamily="34" charset="0"/>
              </a:rPr>
              <a:t>RUSKE FEDERACIJE</a:t>
            </a:r>
          </a:p>
        </p:txBody>
      </p:sp>
      <p:sp>
        <p:nvSpPr>
          <p:cNvPr id="104" name="AutoShape 3">
            <a:extLst>
              <a:ext uri="{FF2B5EF4-FFF2-40B4-BE49-F238E27FC236}">
                <a16:creationId xmlns="" xmlns:a16="http://schemas.microsoft.com/office/drawing/2014/main" id="{440899B4-DA2F-4700-BD56-A12A1DB0C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1270000"/>
            <a:ext cx="3140075" cy="1008063"/>
          </a:xfrm>
          <a:prstGeom prst="roundRect">
            <a:avLst>
              <a:gd name="adj" fmla="val 16667"/>
            </a:avLst>
          </a:prstGeom>
          <a:noFill/>
          <a:ln w="63500" cmpd="dbl" algn="ctr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>
            <a:lvl1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hr-HR" b="1">
                <a:solidFill>
                  <a:srgbClr val="000000"/>
                </a:solidFill>
                <a:latin typeface="Calibri" panose="020F0502020204030204" pitchFamily="34" charset="0"/>
              </a:rPr>
              <a:t>Federalni proračun, </a:t>
            </a:r>
          </a:p>
          <a:p>
            <a:pPr algn="ctr" eaLnBrk="1" hangingPunct="1">
              <a:buSzPct val="100000"/>
            </a:pPr>
            <a:r>
              <a:rPr lang="hr-HR" b="1">
                <a:solidFill>
                  <a:srgbClr val="000000"/>
                </a:solidFill>
                <a:latin typeface="Calibri" panose="020F0502020204030204" pitchFamily="34" charset="0"/>
              </a:rPr>
              <a:t>proračuni ruskih</a:t>
            </a:r>
          </a:p>
          <a:p>
            <a:pPr algn="ctr" eaLnBrk="1" hangingPunct="1">
              <a:buSzPct val="100000"/>
            </a:pPr>
            <a:r>
              <a:rPr lang="hr-HR" b="1">
                <a:solidFill>
                  <a:srgbClr val="000000"/>
                </a:solidFill>
                <a:latin typeface="Calibri" panose="020F0502020204030204" pitchFamily="34" charset="0"/>
              </a:rPr>
              <a:t>izvanproračunskih fondova (3) </a:t>
            </a:r>
          </a:p>
        </p:txBody>
      </p:sp>
      <p:sp>
        <p:nvSpPr>
          <p:cNvPr id="105" name="AutoShape 7">
            <a:extLst>
              <a:ext uri="{FF2B5EF4-FFF2-40B4-BE49-F238E27FC236}">
                <a16:creationId xmlns="" xmlns:a16="http://schemas.microsoft.com/office/drawing/2014/main" id="{325AF622-8961-4CC5-AB61-E26008AA2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2782888"/>
            <a:ext cx="3140075" cy="1079500"/>
          </a:xfrm>
          <a:prstGeom prst="roundRect">
            <a:avLst>
              <a:gd name="adj" fmla="val 16667"/>
            </a:avLst>
          </a:prstGeom>
          <a:noFill/>
          <a:ln w="63500" cmpd="dbl" algn="ctr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>
            <a:lvl1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hr-HR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Proračuni ruskih </a:t>
            </a:r>
          </a:p>
          <a:p>
            <a:pPr algn="ctr" eaLnBrk="1" hangingPunct="1">
              <a:buSzPct val="100000"/>
            </a:pPr>
            <a:r>
              <a:rPr lang="hr-HR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federalnih entiteta (85),</a:t>
            </a:r>
          </a:p>
          <a:p>
            <a:pPr algn="ctr" eaLnBrk="1" hangingPunct="1">
              <a:buSzPct val="100000"/>
            </a:pPr>
            <a:r>
              <a:rPr lang="hr-HR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Teritorijalni izvanproračunski fondovi</a:t>
            </a:r>
          </a:p>
        </p:txBody>
      </p:sp>
      <p:sp>
        <p:nvSpPr>
          <p:cNvPr id="106" name="AutoShape 8">
            <a:extLst>
              <a:ext uri="{FF2B5EF4-FFF2-40B4-BE49-F238E27FC236}">
                <a16:creationId xmlns="" xmlns:a16="http://schemas.microsoft.com/office/drawing/2014/main" id="{B0E53527-4BEC-457C-8416-4A72CD455A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4438650"/>
            <a:ext cx="3160712" cy="1008063"/>
          </a:xfrm>
          <a:prstGeom prst="roundRect">
            <a:avLst>
              <a:gd name="adj" fmla="val 16667"/>
            </a:avLst>
          </a:prstGeom>
          <a:noFill/>
          <a:ln w="63500" cmpd="dbl" algn="ctr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>
            <a:lvl1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hr-HR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Lokalni proračuni:</a:t>
            </a:r>
          </a:p>
          <a:p>
            <a:pPr algn="ctr" eaLnBrk="1" hangingPunct="1">
              <a:buSzPct val="100000"/>
            </a:pPr>
            <a:r>
              <a:rPr lang="hr-HR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proračuni općinskih područja, </a:t>
            </a:r>
          </a:p>
          <a:p>
            <a:pPr algn="ctr" eaLnBrk="1" hangingPunct="1">
              <a:buSzPct val="100000"/>
            </a:pPr>
            <a:r>
              <a:rPr lang="hr-HR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gradskih okruga, naselja</a:t>
            </a:r>
          </a:p>
          <a:p>
            <a:pPr algn="ctr" eaLnBrk="1" hangingPunct="1">
              <a:buSzPct val="100000"/>
            </a:pPr>
            <a:r>
              <a:rPr lang="hr-HR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(21.500)</a:t>
            </a:r>
          </a:p>
        </p:txBody>
      </p:sp>
      <p:sp>
        <p:nvSpPr>
          <p:cNvPr id="107" name="AutoShape 9">
            <a:extLst>
              <a:ext uri="{FF2B5EF4-FFF2-40B4-BE49-F238E27FC236}">
                <a16:creationId xmlns="" xmlns:a16="http://schemas.microsoft.com/office/drawing/2014/main" id="{61EF9DB9-795F-4CA2-AD74-EB819534BDBA}"/>
              </a:ext>
            </a:extLst>
          </p:cNvPr>
          <p:cNvSpPr>
            <a:spLocks/>
          </p:cNvSpPr>
          <p:nvPr/>
        </p:nvSpPr>
        <p:spPr bwMode="auto">
          <a:xfrm rot="10800000">
            <a:off x="4235450" y="1349375"/>
            <a:ext cx="400050" cy="4176713"/>
          </a:xfrm>
          <a:prstGeom prst="rightBrace">
            <a:avLst>
              <a:gd name="adj1" fmla="val 80311"/>
              <a:gd name="adj2" fmla="val 50000"/>
            </a:avLst>
          </a:prstGeom>
          <a:ln>
            <a:solidFill>
              <a:srgbClr val="92D050"/>
            </a:solidFill>
            <a:headEnd/>
            <a:tailEnd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29705" name="Text Box 10">
            <a:extLst>
              <a:ext uri="{FF2B5EF4-FFF2-40B4-BE49-F238E27FC236}">
                <a16:creationId xmlns="" xmlns:a16="http://schemas.microsoft.com/office/drawing/2014/main" id="{824266C9-0611-4655-A10A-5BB052D8E4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8650" y="3259138"/>
            <a:ext cx="23256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buSzPct val="100000"/>
            </a:pPr>
            <a:r>
              <a:rPr lang="hr-HR" b="1">
                <a:solidFill>
                  <a:srgbClr val="000000"/>
                </a:solidFill>
                <a:latin typeface="Calibri" panose="020F0502020204030204" pitchFamily="34" charset="0"/>
              </a:rPr>
              <a:t>Proračunski sustav Ruske Federacije</a:t>
            </a:r>
          </a:p>
        </p:txBody>
      </p:sp>
      <p:sp>
        <p:nvSpPr>
          <p:cNvPr id="29706" name="Text Box 11">
            <a:extLst>
              <a:ext uri="{FF2B5EF4-FFF2-40B4-BE49-F238E27FC236}">
                <a16:creationId xmlns="" xmlns:a16="http://schemas.microsoft.com/office/drawing/2014/main" id="{F6F26D24-973A-4C1F-8A21-4D81E5512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2138" y="1449388"/>
            <a:ext cx="13287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buSzPct val="100000"/>
            </a:pPr>
            <a:r>
              <a:rPr lang="hr-HR" b="1">
                <a:solidFill>
                  <a:srgbClr val="000000"/>
                </a:solidFill>
                <a:latin typeface="Calibri" panose="020F0502020204030204" pitchFamily="34" charset="0"/>
              </a:rPr>
              <a:t>1. razina</a:t>
            </a:r>
          </a:p>
        </p:txBody>
      </p:sp>
      <p:sp>
        <p:nvSpPr>
          <p:cNvPr id="29707" name="Text Box 12">
            <a:extLst>
              <a:ext uri="{FF2B5EF4-FFF2-40B4-BE49-F238E27FC236}">
                <a16:creationId xmlns="" xmlns:a16="http://schemas.microsoft.com/office/drawing/2014/main" id="{5C00F77D-3878-4B70-956D-C768F726F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2763" y="2927350"/>
            <a:ext cx="13287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buSzPct val="100000"/>
            </a:pPr>
            <a:r>
              <a:rPr lang="hr-HR" b="1">
                <a:solidFill>
                  <a:srgbClr val="000000"/>
                </a:solidFill>
                <a:latin typeface="Calibri" panose="020F0502020204030204" pitchFamily="34" charset="0"/>
              </a:rPr>
              <a:t>2. razina</a:t>
            </a:r>
          </a:p>
        </p:txBody>
      </p:sp>
      <p:sp>
        <p:nvSpPr>
          <p:cNvPr id="29708" name="Text Box 13">
            <a:extLst>
              <a:ext uri="{FF2B5EF4-FFF2-40B4-BE49-F238E27FC236}">
                <a16:creationId xmlns="" xmlns:a16="http://schemas.microsoft.com/office/drawing/2014/main" id="{E83268DE-EE58-4CA3-9EC7-5DAB00D8C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2925" y="4618038"/>
            <a:ext cx="13287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buSzPct val="100000"/>
            </a:pPr>
            <a:r>
              <a:rPr lang="hr-HR" b="1">
                <a:solidFill>
                  <a:srgbClr val="000000"/>
                </a:solidFill>
                <a:latin typeface="Calibri" panose="020F0502020204030204" pitchFamily="34" charset="0"/>
              </a:rPr>
              <a:t>3. razina</a:t>
            </a:r>
          </a:p>
        </p:txBody>
      </p:sp>
      <p:sp>
        <p:nvSpPr>
          <p:cNvPr id="29709" name="Прямоугольник 7">
            <a:extLst>
              <a:ext uri="{FF2B5EF4-FFF2-40B4-BE49-F238E27FC236}">
                <a16:creationId xmlns="" xmlns:a16="http://schemas.microsoft.com/office/drawing/2014/main" id="{F5CDA31D-08E9-433A-B3C5-B34FE646C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138" y="5832475"/>
            <a:ext cx="8636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914400" eaLnBrk="1" hangingPunct="1">
              <a:buSzPct val="100000"/>
            </a:pPr>
            <a:r>
              <a:rPr lang="hr-HR" sz="1400" i="1">
                <a:solidFill>
                  <a:srgbClr val="000000"/>
                </a:solidFill>
                <a:latin typeface="Calibri" panose="020F0502020204030204" pitchFamily="34" charset="0"/>
              </a:rPr>
              <a:t>Prema članku 31. Zakona o proračunu Ruske Federacije, svaki sastavni entitet Ruske Federacije i općina u javnom sektoru imaju jednaka prava i samostalni su u ostvarivanju svojih proračunskih prava (Načelo proračunske samostalnosti).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5" grpId="0" animBg="1"/>
      <p:bldP spid="106" grpId="0" animBg="1"/>
      <p:bldP spid="10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Выгнутая вверх стрелка 43">
            <a:extLst>
              <a:ext uri="{FF2B5EF4-FFF2-40B4-BE49-F238E27FC236}">
                <a16:creationId xmlns="" xmlns:a16="http://schemas.microsoft.com/office/drawing/2014/main" id="{1B62F7C9-F65C-4E58-9EB0-E52E0BF1EEF0}"/>
              </a:ext>
            </a:extLst>
          </p:cNvPr>
          <p:cNvSpPr/>
          <p:nvPr/>
        </p:nvSpPr>
        <p:spPr>
          <a:xfrm rot="2914799">
            <a:off x="3571875" y="3022601"/>
            <a:ext cx="1501775" cy="647700"/>
          </a:xfrm>
          <a:prstGeom prst="curvedDownArrow">
            <a:avLst/>
          </a:prstGeom>
          <a:solidFill>
            <a:srgbClr val="004821"/>
          </a:solidFill>
          <a:ln>
            <a:solidFill>
              <a:srgbClr val="00602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2AE736A6-E072-4036-8BF9-45FB43361842}"/>
              </a:ext>
            </a:extLst>
          </p:cNvPr>
          <p:cNvSpPr/>
          <p:nvPr/>
        </p:nvSpPr>
        <p:spPr>
          <a:xfrm>
            <a:off x="560388" y="2997200"/>
            <a:ext cx="3762375" cy="34575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5201A055-5208-4178-85E0-6EC5FE93DDE7}"/>
              </a:ext>
            </a:extLst>
          </p:cNvPr>
          <p:cNvSpPr/>
          <p:nvPr/>
        </p:nvSpPr>
        <p:spPr>
          <a:xfrm>
            <a:off x="395288" y="965200"/>
            <a:ext cx="8640762" cy="1816100"/>
          </a:xfrm>
          <a:prstGeom prst="rect">
            <a:avLst/>
          </a:prstGeom>
          <a:solidFill>
            <a:srgbClr val="00602B"/>
          </a:solidFill>
          <a:ln>
            <a:solidFill>
              <a:srgbClr val="00482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00671B3B-ECB1-4013-8DF3-F74F57B43DBA}"/>
              </a:ext>
            </a:extLst>
          </p:cNvPr>
          <p:cNvSpPr/>
          <p:nvPr/>
        </p:nvSpPr>
        <p:spPr>
          <a:xfrm>
            <a:off x="2555875" y="482600"/>
            <a:ext cx="4289425" cy="6842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buSzPct val="100000"/>
              <a:defRPr/>
            </a:pPr>
            <a:r>
              <a:rPr lang="hr-HR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Vladini programi</a:t>
            </a:r>
          </a:p>
        </p:txBody>
      </p:sp>
      <p:sp>
        <p:nvSpPr>
          <p:cNvPr id="30726" name="Прямоугольник 2">
            <a:extLst>
              <a:ext uri="{FF2B5EF4-FFF2-40B4-BE49-F238E27FC236}">
                <a16:creationId xmlns="" xmlns:a16="http://schemas.microsoft.com/office/drawing/2014/main" id="{E1541DA0-931A-4DDF-8BA3-FCC836028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388" y="1166813"/>
            <a:ext cx="8280400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914400" eaLnBrk="1" hangingPunct="1">
              <a:buSzPct val="100000"/>
            </a:pPr>
            <a:r>
              <a:rPr lang="hr-HR" sz="2000" b="1">
                <a:solidFill>
                  <a:srgbClr val="FFFFFF"/>
                </a:solidFill>
                <a:latin typeface="Calibri" panose="020F0502020204030204" pitchFamily="34" charset="0"/>
              </a:rPr>
              <a:t>Niz aktivnosti i alata javne politike za osiguravanje ostvarenja prioriteta i ciljeva javne politike u području društvenog i gospodarskog razvoja, kao i zaštite nacionalne sigurnosti pri provedbi ključnih javnih funkcija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8AD1C251-323F-4A94-9460-BB0D704D22DB}"/>
              </a:ext>
            </a:extLst>
          </p:cNvPr>
          <p:cNvSpPr/>
          <p:nvPr/>
        </p:nvSpPr>
        <p:spPr>
          <a:xfrm>
            <a:off x="1042988" y="3141663"/>
            <a:ext cx="2794000" cy="647700"/>
          </a:xfrm>
          <a:prstGeom prst="rect">
            <a:avLst/>
          </a:prstGeom>
          <a:noFill/>
          <a:ln>
            <a:solidFill>
              <a:srgbClr val="00482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buSzPct val="100000"/>
              <a:defRPr/>
            </a:pPr>
            <a:r>
              <a:rPr lang="hr-HR" b="1">
                <a:solidFill>
                  <a:srgbClr val="00602B"/>
                </a:solidFill>
              </a:rPr>
              <a:t>FEDERALNI PRORAČUN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0F9F043B-E371-41CD-B8D7-8DFDFD8F03A8}"/>
              </a:ext>
            </a:extLst>
          </p:cNvPr>
          <p:cNvSpPr/>
          <p:nvPr/>
        </p:nvSpPr>
        <p:spPr>
          <a:xfrm>
            <a:off x="1054100" y="5446713"/>
            <a:ext cx="2792413" cy="647700"/>
          </a:xfrm>
          <a:prstGeom prst="rect">
            <a:avLst/>
          </a:prstGeom>
          <a:solidFill>
            <a:schemeClr val="bg1"/>
          </a:solidFill>
          <a:ln>
            <a:solidFill>
              <a:srgbClr val="00482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buSzPct val="100000"/>
              <a:defRPr/>
            </a:pPr>
            <a:r>
              <a:rPr lang="hr-HR" b="1">
                <a:solidFill>
                  <a:srgbClr val="00602B"/>
                </a:solidFill>
              </a:rPr>
              <a:t>OPĆINSKI PRORAČUN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9B51EFCF-3770-47BD-8490-AA8B0B3B979B}"/>
              </a:ext>
            </a:extLst>
          </p:cNvPr>
          <p:cNvSpPr/>
          <p:nvPr/>
        </p:nvSpPr>
        <p:spPr>
          <a:xfrm>
            <a:off x="1025525" y="4256088"/>
            <a:ext cx="2792413" cy="647700"/>
          </a:xfrm>
          <a:prstGeom prst="rect">
            <a:avLst/>
          </a:prstGeom>
          <a:solidFill>
            <a:schemeClr val="bg1"/>
          </a:solidFill>
          <a:ln>
            <a:solidFill>
              <a:srgbClr val="00482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buSzPct val="100000"/>
              <a:defRPr/>
            </a:pPr>
            <a:r>
              <a:rPr lang="hr-HR" b="1">
                <a:solidFill>
                  <a:srgbClr val="00602B"/>
                </a:solidFill>
              </a:rPr>
              <a:t>REGIONALNI PRORAČUN</a:t>
            </a: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="" xmlns:a16="http://schemas.microsoft.com/office/drawing/2014/main" id="{29CF2DA4-9A90-4AC6-8A10-1695773359D0}"/>
              </a:ext>
            </a:extLst>
          </p:cNvPr>
          <p:cNvCxnSpPr/>
          <p:nvPr/>
        </p:nvCxnSpPr>
        <p:spPr>
          <a:xfrm>
            <a:off x="2268538" y="3789363"/>
            <a:ext cx="0" cy="504825"/>
          </a:xfrm>
          <a:prstGeom prst="straightConnector1">
            <a:avLst/>
          </a:prstGeom>
          <a:ln>
            <a:solidFill>
              <a:srgbClr val="00482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="" xmlns:a16="http://schemas.microsoft.com/office/drawing/2014/main" id="{7F300EB2-7ED3-4DDE-96C7-30CEDE1ADF71}"/>
              </a:ext>
            </a:extLst>
          </p:cNvPr>
          <p:cNvCxnSpPr/>
          <p:nvPr/>
        </p:nvCxnSpPr>
        <p:spPr>
          <a:xfrm flipV="1">
            <a:off x="2555875" y="3800475"/>
            <a:ext cx="0" cy="493713"/>
          </a:xfrm>
          <a:prstGeom prst="straightConnector1">
            <a:avLst/>
          </a:prstGeom>
          <a:ln>
            <a:solidFill>
              <a:srgbClr val="00482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="" xmlns:a16="http://schemas.microsoft.com/office/drawing/2014/main" id="{881A0E2E-1F93-477F-ADA3-97D7C19E8FF3}"/>
              </a:ext>
            </a:extLst>
          </p:cNvPr>
          <p:cNvCxnSpPr/>
          <p:nvPr/>
        </p:nvCxnSpPr>
        <p:spPr>
          <a:xfrm flipV="1">
            <a:off x="2578100" y="4930775"/>
            <a:ext cx="4763" cy="515938"/>
          </a:xfrm>
          <a:prstGeom prst="straightConnector1">
            <a:avLst/>
          </a:prstGeom>
          <a:ln>
            <a:solidFill>
              <a:srgbClr val="00482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="" xmlns:a16="http://schemas.microsoft.com/office/drawing/2014/main" id="{6DB9E843-AE23-4053-B9ED-D1A06860A557}"/>
              </a:ext>
            </a:extLst>
          </p:cNvPr>
          <p:cNvCxnSpPr/>
          <p:nvPr/>
        </p:nvCxnSpPr>
        <p:spPr>
          <a:xfrm>
            <a:off x="2259013" y="4941888"/>
            <a:ext cx="9525" cy="504825"/>
          </a:xfrm>
          <a:prstGeom prst="straightConnector1">
            <a:avLst/>
          </a:prstGeom>
          <a:ln>
            <a:solidFill>
              <a:srgbClr val="00482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34" name="Picture 2">
            <a:extLst>
              <a:ext uri="{FF2B5EF4-FFF2-40B4-BE49-F238E27FC236}">
                <a16:creationId xmlns="" xmlns:a16="http://schemas.microsoft.com/office/drawing/2014/main" id="{81A1FC85-7530-4C03-9950-B6A34D749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800475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5" name="Picture 2">
            <a:extLst>
              <a:ext uri="{FF2B5EF4-FFF2-40B4-BE49-F238E27FC236}">
                <a16:creationId xmlns="" xmlns:a16="http://schemas.microsoft.com/office/drawing/2014/main" id="{20A45C6D-19C4-4CFA-816C-8CEA197B6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972050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Левая фигурная скобка 37">
            <a:extLst>
              <a:ext uri="{FF2B5EF4-FFF2-40B4-BE49-F238E27FC236}">
                <a16:creationId xmlns="" xmlns:a16="http://schemas.microsoft.com/office/drawing/2014/main" id="{FA00A348-E1E3-4F00-AB32-18EE7806BC4B}"/>
              </a:ext>
            </a:extLst>
          </p:cNvPr>
          <p:cNvSpPr/>
          <p:nvPr/>
        </p:nvSpPr>
        <p:spPr>
          <a:xfrm rot="10800000">
            <a:off x="3836988" y="3357563"/>
            <a:ext cx="485775" cy="2305050"/>
          </a:xfrm>
          <a:prstGeom prst="leftBrace">
            <a:avLst>
              <a:gd name="adj1" fmla="val 8333"/>
              <a:gd name="adj2" fmla="val 49491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0737" name="Прямоугольник 38">
            <a:extLst>
              <a:ext uri="{FF2B5EF4-FFF2-40B4-BE49-F238E27FC236}">
                <a16:creationId xmlns="" xmlns:a16="http://schemas.microsoft.com/office/drawing/2014/main" id="{4A59B705-AAD8-45C1-824F-2D5878A4F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3830638"/>
            <a:ext cx="3168650" cy="2032000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buSzPct val="100000"/>
            </a:pPr>
            <a:r>
              <a:rPr lang="hr-HR" b="1">
                <a:solidFill>
                  <a:srgbClr val="000000"/>
                </a:solidFill>
                <a:latin typeface="Calibri" panose="020F0502020204030204" pitchFamily="34" charset="0"/>
              </a:rPr>
              <a:t>OSTVARENJE</a:t>
            </a:r>
          </a:p>
          <a:p>
            <a:pPr algn="ctr" defTabSz="914400" eaLnBrk="1" hangingPunct="1">
              <a:buSzPct val="100000"/>
            </a:pPr>
            <a:r>
              <a:rPr lang="hr-HR" b="1">
                <a:solidFill>
                  <a:srgbClr val="000000"/>
                </a:solidFill>
                <a:latin typeface="Calibri" panose="020F0502020204030204" pitchFamily="34" charset="0"/>
              </a:rPr>
              <a:t>CILJEVA VLADINIH PROGRAMA </a:t>
            </a:r>
          </a:p>
          <a:p>
            <a:pPr algn="ctr" defTabSz="914400" eaLnBrk="1" hangingPunct="1">
              <a:buSzPct val="100000"/>
            </a:pPr>
            <a:endParaRPr lang="en-US" altLang="sr-Latn-RS" b="1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defTabSz="914400" eaLnBrk="1" hangingPunct="1">
              <a:buSzPct val="100000"/>
            </a:pPr>
            <a:r>
              <a:rPr lang="hr-HR" b="1">
                <a:solidFill>
                  <a:srgbClr val="000000"/>
                </a:solidFill>
                <a:latin typeface="Calibri" panose="020F0502020204030204" pitchFamily="34" charset="0"/>
              </a:rPr>
              <a:t>UTVRĐIVANJE MOGUĆNOSTI UČINKOVITIJE UPOTREBE RESURSA </a:t>
            </a:r>
          </a:p>
        </p:txBody>
      </p:sp>
      <p:sp>
        <p:nvSpPr>
          <p:cNvPr id="40" name="Стрелка вправо 39">
            <a:extLst>
              <a:ext uri="{FF2B5EF4-FFF2-40B4-BE49-F238E27FC236}">
                <a16:creationId xmlns="" xmlns:a16="http://schemas.microsoft.com/office/drawing/2014/main" id="{4D5096C4-6524-4F1C-B1C2-4CE8794288BC}"/>
              </a:ext>
            </a:extLst>
          </p:cNvPr>
          <p:cNvSpPr/>
          <p:nvPr/>
        </p:nvSpPr>
        <p:spPr>
          <a:xfrm>
            <a:off x="4064000" y="4152900"/>
            <a:ext cx="1385888" cy="85566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buSzPct val="100000"/>
              <a:defRPr/>
            </a:pPr>
            <a:r>
              <a:rPr lang="hr-HR" b="1">
                <a:solidFill>
                  <a:srgbClr val="FFFFFF"/>
                </a:solidFill>
              </a:rPr>
              <a:t>Ishod</a:t>
            </a:r>
          </a:p>
        </p:txBody>
      </p:sp>
      <p:sp>
        <p:nvSpPr>
          <p:cNvPr id="30739" name="Прямоугольник 44">
            <a:extLst>
              <a:ext uri="{FF2B5EF4-FFF2-40B4-BE49-F238E27FC236}">
                <a16:creationId xmlns="" xmlns:a16="http://schemas.microsoft.com/office/drawing/2014/main" id="{799C8288-EFD9-4E56-9C16-7E821D5C79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5538" y="3284538"/>
            <a:ext cx="1028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>
              <a:buSzPct val="100000"/>
            </a:pPr>
            <a:r>
              <a:rPr lang="hr-HR" sz="1400" b="1" i="1">
                <a:solidFill>
                  <a:srgbClr val="000000"/>
                </a:solidFill>
                <a:latin typeface="Calibri" panose="020F0502020204030204" pitchFamily="34" charset="0"/>
              </a:rPr>
              <a:t>KONTROLA</a:t>
            </a:r>
          </a:p>
        </p:txBody>
      </p:sp>
      <p:pic>
        <p:nvPicPr>
          <p:cNvPr id="30740" name="Picture 2" descr="ÐÐ°ÑÑÐ¸Ð½ÐºÐ¸ Ð¿Ð¾ Ð·Ð°Ð¿ÑÐ¾ÑÑ ÑÑÐµÑÐ½Ð°Ñ Ð¿Ð°Ð»Ð°ÑÐ°">
            <a:extLst>
              <a:ext uri="{FF2B5EF4-FFF2-40B4-BE49-F238E27FC236}">
                <a16:creationId xmlns="" xmlns:a16="http://schemas.microsoft.com/office/drawing/2014/main" id="{28529693-BB8F-450A-8A8F-6EEC204BE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082925"/>
            <a:ext cx="4762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Выгнутая вниз стрелка 47">
            <a:extLst>
              <a:ext uri="{FF2B5EF4-FFF2-40B4-BE49-F238E27FC236}">
                <a16:creationId xmlns="" xmlns:a16="http://schemas.microsoft.com/office/drawing/2014/main" id="{E19A9CC0-9225-4FC0-A962-CB424ECCC022}"/>
              </a:ext>
            </a:extLst>
          </p:cNvPr>
          <p:cNvSpPr/>
          <p:nvPr/>
        </p:nvSpPr>
        <p:spPr>
          <a:xfrm rot="5400000">
            <a:off x="369887" y="3832226"/>
            <a:ext cx="936625" cy="431800"/>
          </a:xfrm>
          <a:prstGeom prst="curved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9" name="Выгнутая вниз стрелка 48">
            <a:extLst>
              <a:ext uri="{FF2B5EF4-FFF2-40B4-BE49-F238E27FC236}">
                <a16:creationId xmlns="" xmlns:a16="http://schemas.microsoft.com/office/drawing/2014/main" id="{8C246778-F8D8-4E2A-B685-265CF9BE45A2}"/>
              </a:ext>
            </a:extLst>
          </p:cNvPr>
          <p:cNvSpPr/>
          <p:nvPr/>
        </p:nvSpPr>
        <p:spPr>
          <a:xfrm rot="5400000">
            <a:off x="358775" y="5013325"/>
            <a:ext cx="935038" cy="433388"/>
          </a:xfrm>
          <a:prstGeom prst="curved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0" name="Выгнутая вниз стрелка 49">
            <a:extLst>
              <a:ext uri="{FF2B5EF4-FFF2-40B4-BE49-F238E27FC236}">
                <a16:creationId xmlns="" xmlns:a16="http://schemas.microsoft.com/office/drawing/2014/main" id="{02878BCE-D4A9-4AE5-A824-0044C7736105}"/>
              </a:ext>
            </a:extLst>
          </p:cNvPr>
          <p:cNvSpPr/>
          <p:nvPr/>
        </p:nvSpPr>
        <p:spPr>
          <a:xfrm rot="5400000">
            <a:off x="-442912" y="4621213"/>
            <a:ext cx="2514600" cy="431800"/>
          </a:xfrm>
          <a:prstGeom prst="curved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pic>
        <p:nvPicPr>
          <p:cNvPr id="30744" name="Picture 6" descr="ÐÐ°ÑÑÐ¸Ð½ÐºÐ¸ Ð¿Ð¾ Ð·Ð°Ð¿ÑÐ¾ÑÑ ÑÐµÐ´ÐµÑÐ°Ð»ÑÐ½Ð¾Ðµ ÐºÐ°Ð·Ð½Ð°ÑÐµÐ¹ÑÑÐ²Ð¾">
            <a:extLst>
              <a:ext uri="{FF2B5EF4-FFF2-40B4-BE49-F238E27FC236}">
                <a16:creationId xmlns="" xmlns:a16="http://schemas.microsoft.com/office/drawing/2014/main" id="{DA17DC0E-8C86-4B3C-837E-7C619A998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4006850"/>
            <a:ext cx="4699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5" name="Прямоугольник 51">
            <a:extLst>
              <a:ext uri="{FF2B5EF4-FFF2-40B4-BE49-F238E27FC236}">
                <a16:creationId xmlns="" xmlns:a16="http://schemas.microsoft.com/office/drawing/2014/main" id="{C4E0AF34-2B47-4CC8-8C8D-A2602B85E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4516438"/>
            <a:ext cx="10271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>
              <a:buSzPct val="100000"/>
            </a:pPr>
            <a:r>
              <a:rPr lang="hr-HR" sz="1400" b="1" i="1">
                <a:solidFill>
                  <a:srgbClr val="000000"/>
                </a:solidFill>
                <a:latin typeface="Calibri" panose="020F0502020204030204" pitchFamily="34" charset="0"/>
              </a:rPr>
              <a:t>KONTROLA</a:t>
            </a:r>
          </a:p>
        </p:txBody>
      </p:sp>
      <p:pic>
        <p:nvPicPr>
          <p:cNvPr id="30746" name="Picture 4" descr="ÐÐ¾ÑÐ¾Ð¶ÐµÐµ Ð¸Ð·Ð¾Ð±ÑÐ°Ð¶ÐµÐ½Ð¸Ðµ">
            <a:extLst>
              <a:ext uri="{FF2B5EF4-FFF2-40B4-BE49-F238E27FC236}">
                <a16:creationId xmlns="" xmlns:a16="http://schemas.microsoft.com/office/drawing/2014/main" id="{10FD23FC-5D56-491F-94BB-CDB6A3058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963" y="3486150"/>
            <a:ext cx="5016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7" name="Picture 5">
            <a:extLst>
              <a:ext uri="{FF2B5EF4-FFF2-40B4-BE49-F238E27FC236}">
                <a16:creationId xmlns="" xmlns:a16="http://schemas.microsoft.com/office/drawing/2014/main" id="{2237B088-872E-4CC4-B06E-3FA036E1C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5551488"/>
            <a:ext cx="5365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Номер слайда 2">
            <a:extLst>
              <a:ext uri="{FF2B5EF4-FFF2-40B4-BE49-F238E27FC236}">
                <a16:creationId xmlns="" xmlns:a16="http://schemas.microsoft.com/office/drawing/2014/main" id="{B4BE7A37-12CE-4A7E-B4F9-7E376B727343}"/>
              </a:ext>
            </a:extLst>
          </p:cNvPr>
          <p:cNvSpPr txBox="1">
            <a:spLocks/>
          </p:cNvSpPr>
          <p:nvPr/>
        </p:nvSpPr>
        <p:spPr bwMode="auto">
          <a:xfrm>
            <a:off x="6875463" y="1174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SzPct val="100000"/>
            </a:pPr>
            <a:fld id="{05BE442B-1F4E-4E79-96B6-5D4D572464C8}" type="slidenum">
              <a:rPr lang="en-US" altLang="sr-Latn-RS" sz="2200">
                <a:solidFill>
                  <a:srgbClr val="DEAA46"/>
                </a:solidFill>
                <a:latin typeface="DINPro-Light"/>
              </a:rPr>
              <a:pPr algn="r" eaLnBrk="1" hangingPunct="1">
                <a:buSzPct val="100000"/>
              </a:pPr>
              <a:t>4</a:t>
            </a:fld>
            <a:endParaRPr lang="en-US" altLang="sr-Latn-RS" sz="2200">
              <a:solidFill>
                <a:srgbClr val="DEAA46"/>
              </a:solidFill>
              <a:latin typeface="DINPro-Light"/>
            </a:endParaRP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="" xmlns:a16="http://schemas.microsoft.com/office/drawing/2014/main" id="{6D133085-4294-4302-A6BE-A6237C6737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5864340"/>
              </p:ext>
            </p:extLst>
          </p:nvPr>
        </p:nvGraphicFramePr>
        <p:xfrm>
          <a:off x="323528" y="1002701"/>
          <a:ext cx="831641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1748" name="Группа 5">
            <a:extLst>
              <a:ext uri="{FF2B5EF4-FFF2-40B4-BE49-F238E27FC236}">
                <a16:creationId xmlns="" xmlns:a16="http://schemas.microsoft.com/office/drawing/2014/main" id="{7E313B94-B68F-465B-9BE4-5989041D267B}"/>
              </a:ext>
            </a:extLst>
          </p:cNvPr>
          <p:cNvGrpSpPr>
            <a:grpSpLocks/>
          </p:cNvGrpSpPr>
          <p:nvPr/>
        </p:nvGrpSpPr>
        <p:grpSpPr bwMode="auto">
          <a:xfrm>
            <a:off x="1306513" y="996950"/>
            <a:ext cx="7340600" cy="906463"/>
            <a:chOff x="977080" y="1264332"/>
            <a:chExt cx="7339335" cy="907289"/>
          </a:xfrm>
        </p:grpSpPr>
        <p:sp>
          <p:nvSpPr>
            <p:cNvPr id="7" name="Прямоугольник с двумя скругленными соседними углами 6">
              <a:extLst>
                <a:ext uri="{FF2B5EF4-FFF2-40B4-BE49-F238E27FC236}">
                  <a16:creationId xmlns="" xmlns:a16="http://schemas.microsoft.com/office/drawing/2014/main" id="{29667F3F-F638-4599-A60D-60ED4AC092CF}"/>
                </a:ext>
              </a:extLst>
            </p:cNvPr>
            <p:cNvSpPr/>
            <p:nvPr/>
          </p:nvSpPr>
          <p:spPr>
            <a:xfrm rot="5400000">
              <a:off x="4193103" y="-1951690"/>
              <a:ext cx="907289" cy="7339335"/>
            </a:xfrm>
            <a:prstGeom prst="round2SameRect">
              <a:avLst/>
            </a:prstGeom>
            <a:noFill/>
            <a:ln>
              <a:solidFill>
                <a:srgbClr val="00602B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519B8715-656D-4EF4-9A64-23783107D941}"/>
                </a:ext>
              </a:extLst>
            </p:cNvPr>
            <p:cNvSpPr txBox="1"/>
            <p:nvPr/>
          </p:nvSpPr>
          <p:spPr>
            <a:xfrm>
              <a:off x="985016" y="1343779"/>
              <a:ext cx="7294893" cy="8183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13792" tIns="10160" rIns="10160" bIns="10160" anchor="ctr"/>
            <a:lstStyle/>
            <a:p>
              <a:pPr>
                <a:buSzPct val="100000"/>
                <a:defRPr/>
              </a:pPr>
              <a:r>
                <a:rPr lang="hr-H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2019. – 2024. Koncept poticanja učinkovitosti proračunskih rashoda, poglavlje IX. „Odgovornost za proračunsku potrošnju” </a:t>
              </a:r>
            </a:p>
          </p:txBody>
        </p:sp>
      </p:grpSp>
      <p:sp>
        <p:nvSpPr>
          <p:cNvPr id="31749" name="TextBox 1">
            <a:extLst>
              <a:ext uri="{FF2B5EF4-FFF2-40B4-BE49-F238E27FC236}">
                <a16:creationId xmlns="" xmlns:a16="http://schemas.microsoft.com/office/drawing/2014/main" id="{B947793A-8EB7-4C23-BF98-4DB6939DF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438" y="2886075"/>
            <a:ext cx="25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>
              <a:buSzPct val="100000"/>
            </a:pPr>
            <a:r>
              <a:rPr lang="hr-HR" sz="2000" b="1">
                <a:solidFill>
                  <a:srgbClr val="FFFFFF"/>
                </a:solidFill>
                <a:latin typeface="Calibri" panose="020F0502020204030204" pitchFamily="34" charset="0"/>
              </a:rPr>
              <a:t>I.</a:t>
            </a:r>
          </a:p>
        </p:txBody>
      </p:sp>
      <p:sp>
        <p:nvSpPr>
          <p:cNvPr id="31750" name="TextBox 9">
            <a:extLst>
              <a:ext uri="{FF2B5EF4-FFF2-40B4-BE49-F238E27FC236}">
                <a16:creationId xmlns="" xmlns:a16="http://schemas.microsoft.com/office/drawing/2014/main" id="{44F0BD80-147B-4BFA-AC78-04D56CE29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0" y="133350"/>
            <a:ext cx="86169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hr-HR" sz="2200" b="1">
                <a:solidFill>
                  <a:srgbClr val="077A3E"/>
                </a:solidFill>
                <a:latin typeface="Calibri" panose="020F0502020204030204" pitchFamily="34" charset="0"/>
              </a:rPr>
              <a:t>Osiguravanje odgovornosti </a:t>
            </a:r>
          </a:p>
          <a:p>
            <a:pPr algn="ctr" eaLnBrk="1" hangingPunct="1">
              <a:buSzPct val="100000"/>
            </a:pPr>
            <a:r>
              <a:rPr lang="hr-HR" sz="2200" b="1">
                <a:solidFill>
                  <a:srgbClr val="077A3E"/>
                </a:solidFill>
                <a:latin typeface="Calibri" panose="020F0502020204030204" pitchFamily="34" charset="0"/>
              </a:rPr>
              <a:t>za proračunske rashode</a:t>
            </a:r>
          </a:p>
        </p:txBody>
      </p:sp>
      <p:sp>
        <p:nvSpPr>
          <p:cNvPr id="31751" name="TextBox 10">
            <a:extLst>
              <a:ext uri="{FF2B5EF4-FFF2-40B4-BE49-F238E27FC236}">
                <a16:creationId xmlns="" xmlns:a16="http://schemas.microsoft.com/office/drawing/2014/main" id="{6B6C8E2C-AB17-4CBF-86BC-DF130E34F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338" y="4238625"/>
            <a:ext cx="322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>
              <a:buSzPct val="100000"/>
            </a:pPr>
            <a:r>
              <a:rPr lang="hr-HR" sz="2000" b="1">
                <a:solidFill>
                  <a:srgbClr val="FFFFFF"/>
                </a:solidFill>
                <a:latin typeface="Calibri" panose="020F0502020204030204" pitchFamily="34" charset="0"/>
              </a:rPr>
              <a:t>II.</a:t>
            </a:r>
          </a:p>
        </p:txBody>
      </p:sp>
      <p:sp>
        <p:nvSpPr>
          <p:cNvPr id="31752" name="TextBox 11">
            <a:extLst>
              <a:ext uri="{FF2B5EF4-FFF2-40B4-BE49-F238E27FC236}">
                <a16:creationId xmlns="" xmlns:a16="http://schemas.microsoft.com/office/drawing/2014/main" id="{560A0B64-FD09-42F7-9D88-F40E83416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238" y="5489575"/>
            <a:ext cx="390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>
              <a:buSzPct val="100000"/>
            </a:pPr>
            <a:r>
              <a:rPr lang="hr-HR" sz="2000" b="1">
                <a:solidFill>
                  <a:srgbClr val="FFFFFF"/>
                </a:solidFill>
                <a:latin typeface="Calibri" panose="020F0502020204030204" pitchFamily="34" charset="0"/>
              </a:rPr>
              <a:t>III.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219D47F9-3075-402F-BD67-0198B6D29B8E}"/>
              </a:ext>
            </a:extLst>
          </p:cNvPr>
          <p:cNvSpPr/>
          <p:nvPr/>
        </p:nvSpPr>
        <p:spPr>
          <a:xfrm>
            <a:off x="1243013" y="1157288"/>
            <a:ext cx="661987" cy="51927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Прямоугольник 49">
            <a:extLst>
              <a:ext uri="{FF2B5EF4-FFF2-40B4-BE49-F238E27FC236}">
                <a16:creationId xmlns="" xmlns:a16="http://schemas.microsoft.com/office/drawing/2014/main" id="{6F62DF88-2B96-44C8-9CFD-2A46DAF08739}"/>
              </a:ext>
            </a:extLst>
          </p:cNvPr>
          <p:cNvSpPr/>
          <p:nvPr/>
        </p:nvSpPr>
        <p:spPr>
          <a:xfrm>
            <a:off x="1284288" y="1150938"/>
            <a:ext cx="576262" cy="51990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Трапеция 10">
            <a:extLst>
              <a:ext uri="{FF2B5EF4-FFF2-40B4-BE49-F238E27FC236}">
                <a16:creationId xmlns="" xmlns:a16="http://schemas.microsoft.com/office/drawing/2014/main" id="{5275F7BA-45E8-408F-ABB3-410BADFB4A58}"/>
              </a:ext>
            </a:extLst>
          </p:cNvPr>
          <p:cNvSpPr/>
          <p:nvPr/>
        </p:nvSpPr>
        <p:spPr>
          <a:xfrm>
            <a:off x="1323975" y="1231900"/>
            <a:ext cx="7786688" cy="5502275"/>
          </a:xfrm>
          <a:prstGeom prst="trapezoid">
            <a:avLst>
              <a:gd name="adj" fmla="val 2584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Trebuchet MS" panose="020B0603020202020204" pitchFamily="34" charset="0"/>
            </a:endParaRPr>
          </a:p>
        </p:txBody>
      </p:sp>
      <p:sp>
        <p:nvSpPr>
          <p:cNvPr id="33" name="Параллелограмм 32">
            <a:extLst>
              <a:ext uri="{FF2B5EF4-FFF2-40B4-BE49-F238E27FC236}">
                <a16:creationId xmlns="" xmlns:a16="http://schemas.microsoft.com/office/drawing/2014/main" id="{3E8C3428-4E5B-4070-82BB-84252F8F1C92}"/>
              </a:ext>
            </a:extLst>
          </p:cNvPr>
          <p:cNvSpPr/>
          <p:nvPr/>
        </p:nvSpPr>
        <p:spPr>
          <a:xfrm>
            <a:off x="1098550" y="4803775"/>
            <a:ext cx="642938" cy="2074863"/>
          </a:xfrm>
          <a:prstGeom prst="parallelogram">
            <a:avLst>
              <a:gd name="adj" fmla="val 9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Trebuchet MS" panose="020B0603020202020204" pitchFamily="34" charset="0"/>
            </a:endParaRPr>
          </a:p>
        </p:txBody>
      </p:sp>
      <p:sp>
        <p:nvSpPr>
          <p:cNvPr id="45" name="Параллелограмм 44">
            <a:extLst>
              <a:ext uri="{FF2B5EF4-FFF2-40B4-BE49-F238E27FC236}">
                <a16:creationId xmlns="" xmlns:a16="http://schemas.microsoft.com/office/drawing/2014/main" id="{1CB840E1-BE85-42CA-9EB8-551E11A70C96}"/>
              </a:ext>
            </a:extLst>
          </p:cNvPr>
          <p:cNvSpPr/>
          <p:nvPr/>
        </p:nvSpPr>
        <p:spPr>
          <a:xfrm>
            <a:off x="720725" y="1089025"/>
            <a:ext cx="319088" cy="1276350"/>
          </a:xfrm>
          <a:prstGeom prst="parallelogram">
            <a:avLst>
              <a:gd name="adj" fmla="val 933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Trebuchet MS" panose="020B0603020202020204" pitchFamily="34" charset="0"/>
            </a:endParaRPr>
          </a:p>
        </p:txBody>
      </p:sp>
      <p:sp>
        <p:nvSpPr>
          <p:cNvPr id="32775" name="TextBox 35">
            <a:extLst>
              <a:ext uri="{FF2B5EF4-FFF2-40B4-BE49-F238E27FC236}">
                <a16:creationId xmlns="" xmlns:a16="http://schemas.microsoft.com/office/drawing/2014/main" id="{B0A9C4E3-5A43-404D-B6BF-0D9F8AAA8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0" y="276225"/>
            <a:ext cx="86169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hr-HR" sz="2200" b="1">
                <a:solidFill>
                  <a:srgbClr val="077A3E"/>
                </a:solidFill>
                <a:latin typeface="Calibri" panose="020F0502020204030204" pitchFamily="34" charset="0"/>
              </a:rPr>
              <a:t>Sustav upravljanja </a:t>
            </a:r>
          </a:p>
          <a:p>
            <a:pPr algn="ctr" eaLnBrk="1" hangingPunct="1">
              <a:buSzPct val="100000"/>
            </a:pPr>
            <a:r>
              <a:rPr lang="hr-HR" sz="2200" b="1">
                <a:solidFill>
                  <a:srgbClr val="077A3E"/>
                </a:solidFill>
                <a:latin typeface="Calibri" panose="020F0502020204030204" pitchFamily="34" charset="0"/>
              </a:rPr>
              <a:t>proračunskim informacijama  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3D831CCB-A8FB-48B8-B0AB-2682EC0960E8}"/>
              </a:ext>
            </a:extLst>
          </p:cNvPr>
          <p:cNvSpPr/>
          <p:nvPr/>
        </p:nvSpPr>
        <p:spPr>
          <a:xfrm>
            <a:off x="2106613" y="1150938"/>
            <a:ext cx="5603875" cy="1309687"/>
          </a:xfrm>
          <a:prstGeom prst="rect">
            <a:avLst/>
          </a:prstGeom>
          <a:solidFill>
            <a:srgbClr val="D9862B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99D343F3-D750-402B-85F9-E04A543090A9}"/>
              </a:ext>
            </a:extLst>
          </p:cNvPr>
          <p:cNvSpPr/>
          <p:nvPr/>
        </p:nvSpPr>
        <p:spPr>
          <a:xfrm>
            <a:off x="2106613" y="2668588"/>
            <a:ext cx="5626100" cy="1741487"/>
          </a:xfrm>
          <a:prstGeom prst="rect">
            <a:avLst/>
          </a:prstGeom>
          <a:solidFill>
            <a:srgbClr val="077A3E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B6307842-BD4E-4351-9A91-C4CFD9C382FE}"/>
              </a:ext>
            </a:extLst>
          </p:cNvPr>
          <p:cNvSpPr/>
          <p:nvPr/>
        </p:nvSpPr>
        <p:spPr>
          <a:xfrm>
            <a:off x="2112963" y="4602163"/>
            <a:ext cx="5624512" cy="1747837"/>
          </a:xfrm>
          <a:prstGeom prst="rect">
            <a:avLst/>
          </a:prstGeom>
          <a:solidFill>
            <a:srgbClr val="B0B0B0">
              <a:alpha val="8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779" name="Прямоугольник 134">
            <a:extLst>
              <a:ext uri="{FF2B5EF4-FFF2-40B4-BE49-F238E27FC236}">
                <a16:creationId xmlns="" xmlns:a16="http://schemas.microsoft.com/office/drawing/2014/main" id="{238D564D-E231-40E3-B7B5-4E73985A2176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887413" y="1528762"/>
            <a:ext cx="13716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hr-HR" sz="1100">
                <a:solidFill>
                  <a:srgbClr val="DE924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III.</a:t>
            </a:r>
          </a:p>
          <a:p>
            <a:pPr algn="ctr" eaLnBrk="1" hangingPunct="1">
              <a:buSzPct val="100000"/>
            </a:pPr>
            <a:r>
              <a:rPr lang="hr-HR" sz="1100">
                <a:solidFill>
                  <a:srgbClr val="DE924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Uključenost građana</a:t>
            </a:r>
          </a:p>
        </p:txBody>
      </p:sp>
      <p:sp>
        <p:nvSpPr>
          <p:cNvPr id="32780" name="Прямоугольник 134">
            <a:extLst>
              <a:ext uri="{FF2B5EF4-FFF2-40B4-BE49-F238E27FC236}">
                <a16:creationId xmlns="" xmlns:a16="http://schemas.microsoft.com/office/drawing/2014/main" id="{C404C23F-B46B-4B62-B941-F061EF0EEB75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895350" y="3403601"/>
            <a:ext cx="13557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hr-HR" sz="1000">
                <a:solidFill>
                  <a:srgbClr val="077A3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II. Proračunska pismenost</a:t>
            </a:r>
          </a:p>
        </p:txBody>
      </p:sp>
      <p:sp>
        <p:nvSpPr>
          <p:cNvPr id="32781" name="Прямоугольник 133">
            <a:extLst>
              <a:ext uri="{FF2B5EF4-FFF2-40B4-BE49-F238E27FC236}">
                <a16:creationId xmlns="" xmlns:a16="http://schemas.microsoft.com/office/drawing/2014/main" id="{4FC618F6-533E-4CFF-81C0-3E05508643C7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789781" y="5352257"/>
            <a:ext cx="159861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hr-HR" sz="1000">
                <a:solidFill>
                  <a:srgbClr val="7F7F7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I. Otvorene informacije</a:t>
            </a:r>
          </a:p>
        </p:txBody>
      </p:sp>
      <p:sp>
        <p:nvSpPr>
          <p:cNvPr id="32782" name="Прямоугольник 138">
            <a:extLst>
              <a:ext uri="{FF2B5EF4-FFF2-40B4-BE49-F238E27FC236}">
                <a16:creationId xmlns="" xmlns:a16="http://schemas.microsoft.com/office/drawing/2014/main" id="{C3673A2E-5E0D-495F-B154-36A9D00357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6613" y="1157288"/>
            <a:ext cx="560387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buSzPct val="100000"/>
            </a:pPr>
            <a:r>
              <a:rPr lang="hr-HR" sz="1200">
                <a:solidFill>
                  <a:srgbClr val="FFFFFF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Izgradnja kapaciteta građana u pogledu upotrebe proračunskih informacija:</a:t>
            </a:r>
          </a:p>
          <a:p>
            <a:pPr algn="just" eaLnBrk="1" hangingPunct="1">
              <a:lnSpc>
                <a:spcPct val="90000"/>
              </a:lnSpc>
              <a:buSzPct val="100000"/>
            </a:pPr>
            <a:endParaRPr lang="en-US" altLang="sr-Latn-RS" sz="1200">
              <a:solidFill>
                <a:srgbClr val="FFFFFF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 typeface="Tahoma" panose="020B0604030504040204" pitchFamily="34" charset="0"/>
              <a:buChar char="–"/>
            </a:pPr>
            <a:r>
              <a:rPr lang="hr-HR" sz="1200">
                <a:solidFill>
                  <a:srgbClr val="FFFFFF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Razvojni program za inicijativno planiranje proračuna u ruskim federalnim entitetima</a:t>
            </a:r>
          </a:p>
          <a:p>
            <a:pPr algn="just" eaLnBrk="1" hangingPunct="1">
              <a:lnSpc>
                <a:spcPct val="90000"/>
              </a:lnSpc>
              <a:buFont typeface="Tahoma" panose="020B0604030504040204" pitchFamily="34" charset="0"/>
              <a:buChar char="–"/>
            </a:pPr>
            <a:r>
              <a:rPr lang="hr-HR" sz="1200">
                <a:solidFill>
                  <a:srgbClr val="FFFFFF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Monitoring praksi inicijativnog planiranja proračuna</a:t>
            </a:r>
          </a:p>
          <a:p>
            <a:pPr algn="just" eaLnBrk="1" hangingPunct="1">
              <a:lnSpc>
                <a:spcPct val="90000"/>
              </a:lnSpc>
              <a:buFont typeface="Tahoma" panose="020B0604030504040204" pitchFamily="34" charset="0"/>
              <a:buChar char="–"/>
            </a:pPr>
            <a:r>
              <a:rPr lang="hr-HR" sz="1200">
                <a:solidFill>
                  <a:srgbClr val="FFFFFF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Promicanje najboljih primjera iz prakse inicijativnog planiranja proračuna u sastavnim entitetima i općinama</a:t>
            </a:r>
          </a:p>
        </p:txBody>
      </p:sp>
      <p:sp>
        <p:nvSpPr>
          <p:cNvPr id="32783" name="Прямоугольник 137">
            <a:extLst>
              <a:ext uri="{FF2B5EF4-FFF2-40B4-BE49-F238E27FC236}">
                <a16:creationId xmlns="" xmlns:a16="http://schemas.microsoft.com/office/drawing/2014/main" id="{B53795AC-E652-43DF-BDFE-5AB6991F0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8675" y="2697163"/>
            <a:ext cx="5621338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buSzPct val="100000"/>
            </a:pPr>
            <a:r>
              <a:rPr lang="hr-HR" sz="1200">
                <a:solidFill>
                  <a:srgbClr val="FFFFFF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Poučavanje građana u svrhu razumijevanja proračunskih informacija:</a:t>
            </a:r>
          </a:p>
          <a:p>
            <a:pPr algn="just" eaLnBrk="1" hangingPunct="1">
              <a:lnSpc>
                <a:spcPct val="90000"/>
              </a:lnSpc>
              <a:buSzPct val="100000"/>
            </a:pPr>
            <a:endParaRPr lang="en-US" altLang="sr-Latn-RS" sz="1200">
              <a:solidFill>
                <a:srgbClr val="FFFFFF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 typeface="Trebuchet MS" panose="020B0603020202020204" pitchFamily="34" charset="0"/>
              <a:buChar char="—"/>
            </a:pPr>
            <a:r>
              <a:rPr lang="hr-HR" sz="1200">
                <a:solidFill>
                  <a:srgbClr val="FFFFFF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Promicanje proračunske pismenosti među sudionicima inicijativnog planiranja proračuna (informativni materijali za ciljanu publiku)</a:t>
            </a:r>
          </a:p>
          <a:p>
            <a:pPr algn="just" eaLnBrk="1" hangingPunct="1">
              <a:lnSpc>
                <a:spcPct val="90000"/>
              </a:lnSpc>
              <a:buFont typeface="Trebuchet MS" panose="020B0603020202020204" pitchFamily="34" charset="0"/>
              <a:buChar char="—"/>
            </a:pPr>
            <a:r>
              <a:rPr lang="hr-HR" sz="1200">
                <a:solidFill>
                  <a:srgbClr val="FFFFFF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Paket za učenje o proračunskoj pismenosti za učenike srednjih škola </a:t>
            </a:r>
          </a:p>
          <a:p>
            <a:pPr algn="just" eaLnBrk="1" hangingPunct="1">
              <a:lnSpc>
                <a:spcPct val="90000"/>
              </a:lnSpc>
              <a:buFont typeface="Trebuchet MS" panose="020B0603020202020204" pitchFamily="34" charset="0"/>
              <a:buChar char="—"/>
            </a:pPr>
            <a:r>
              <a:rPr lang="hr-HR" sz="1200">
                <a:solidFill>
                  <a:srgbClr val="FFFFFF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Ugradnja elemenata proračunske pismenosti u financijsku pismenost</a:t>
            </a:r>
          </a:p>
          <a:p>
            <a:pPr algn="just" eaLnBrk="1" hangingPunct="1">
              <a:lnSpc>
                <a:spcPct val="90000"/>
              </a:lnSpc>
              <a:buFont typeface="Trebuchet MS" panose="020B0603020202020204" pitchFamily="34" charset="0"/>
              <a:buChar char="—"/>
            </a:pPr>
            <a:r>
              <a:rPr lang="hr-HR" sz="1200">
                <a:solidFill>
                  <a:srgbClr val="FFFFFF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Organizacija godišnjih natjecanja u idejama za proračun za građane među stanovništvom</a:t>
            </a:r>
          </a:p>
        </p:txBody>
      </p:sp>
      <p:sp>
        <p:nvSpPr>
          <p:cNvPr id="32784" name="Прямоугольник 135">
            <a:extLst>
              <a:ext uri="{FF2B5EF4-FFF2-40B4-BE49-F238E27FC236}">
                <a16:creationId xmlns="" xmlns:a16="http://schemas.microsoft.com/office/drawing/2014/main" id="{3CA3B943-E0F4-4A62-9BBA-E7C313B48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7088" y="4602163"/>
            <a:ext cx="56134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buSzPct val="100000"/>
            </a:pPr>
            <a:r>
              <a:rPr lang="hr-HR" sz="1200">
                <a:solidFill>
                  <a:srgbClr val="FFFFFF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Razvoj zahtjeva, standarda i metodologije za proračune otvorene na svim razinama proračunskog sustava u Ruskoj Federaciji:</a:t>
            </a:r>
          </a:p>
          <a:p>
            <a:pPr algn="just" eaLnBrk="1" hangingPunct="1">
              <a:lnSpc>
                <a:spcPct val="90000"/>
              </a:lnSpc>
              <a:buSzPct val="100000"/>
            </a:pPr>
            <a:endParaRPr lang="en-US" altLang="sr-Latn-RS" sz="1200">
              <a:solidFill>
                <a:srgbClr val="FFFFFF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 typeface="Trebuchet MS" panose="020B0603020202020204" pitchFamily="34" charset="0"/>
              <a:buChar char="―"/>
            </a:pPr>
            <a:r>
              <a:rPr lang="hr-HR" sz="1200">
                <a:solidFill>
                  <a:srgbClr val="FFFFFF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Razvoj otvorenih proračunskih podataka u Ruskoj Federaciji na temelju novih međunarodnih zahtjeva i prikupljenog vlastitog iskustva</a:t>
            </a:r>
          </a:p>
          <a:p>
            <a:pPr algn="just" eaLnBrk="1" hangingPunct="1">
              <a:lnSpc>
                <a:spcPct val="90000"/>
              </a:lnSpc>
              <a:buFont typeface="Trebuchet MS" panose="020B0603020202020204" pitchFamily="34" charset="0"/>
              <a:buChar char="―"/>
            </a:pPr>
            <a:r>
              <a:rPr lang="hr-HR" sz="1200">
                <a:solidFill>
                  <a:srgbClr val="FFFFFF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Mjerenje otvorenosti proračunskih podataka </a:t>
            </a:r>
          </a:p>
          <a:p>
            <a:pPr algn="just" eaLnBrk="1" hangingPunct="1">
              <a:lnSpc>
                <a:spcPct val="90000"/>
              </a:lnSpc>
              <a:buFont typeface="Trebuchet MS" panose="020B0603020202020204" pitchFamily="34" charset="0"/>
              <a:buChar char="―"/>
            </a:pPr>
            <a:r>
              <a:rPr lang="hr-HR" sz="1200">
                <a:solidFill>
                  <a:srgbClr val="FFFFFF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Razvoj metodologije za otvorene proračunske podatke za ruske federalne entitete</a:t>
            </a:r>
          </a:p>
          <a:p>
            <a:pPr algn="just" eaLnBrk="1" hangingPunct="1">
              <a:lnSpc>
                <a:spcPct val="90000"/>
              </a:lnSpc>
              <a:buFont typeface="Trebuchet MS" panose="020B0603020202020204" pitchFamily="34" charset="0"/>
              <a:buChar char="―"/>
            </a:pPr>
            <a:r>
              <a:rPr lang="hr-HR" sz="1200">
                <a:solidFill>
                  <a:srgbClr val="FFFFFF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Prikupljanje i distribucija najboljih praksi u pogledu otvorenog proračuna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="" xmlns:a16="http://schemas.microsoft.com/office/drawing/2014/main" id="{684E6D29-8D19-4D0A-AA44-F94ABE068C4E}"/>
              </a:ext>
            </a:extLst>
          </p:cNvPr>
          <p:cNvSpPr/>
          <p:nvPr/>
        </p:nvSpPr>
        <p:spPr>
          <a:xfrm>
            <a:off x="709613" y="2460625"/>
            <a:ext cx="1346200" cy="207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D1B43C43-B15E-41A8-A00B-AA57D7A8D063}"/>
              </a:ext>
            </a:extLst>
          </p:cNvPr>
          <p:cNvSpPr/>
          <p:nvPr/>
        </p:nvSpPr>
        <p:spPr>
          <a:xfrm>
            <a:off x="766763" y="4402138"/>
            <a:ext cx="1346200" cy="200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787" name="Номер слайда 2">
            <a:extLst>
              <a:ext uri="{FF2B5EF4-FFF2-40B4-BE49-F238E27FC236}">
                <a16:creationId xmlns="" xmlns:a16="http://schemas.microsoft.com/office/drawing/2014/main" id="{88D64242-5FDA-4246-804D-84756A789B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SzPct val="100000"/>
            </a:pPr>
            <a:fld id="{6E63AFEA-0071-49E9-86E0-3B189392C2BD}" type="slidenum">
              <a:rPr lang="en-US" altLang="sr-Latn-RS">
                <a:solidFill>
                  <a:srgbClr val="DEAA46"/>
                </a:solidFill>
                <a:latin typeface="DINPro-Light"/>
                <a:cs typeface="DINPro-Light"/>
              </a:rPr>
              <a:pPr eaLnBrk="1" hangingPunct="1">
                <a:buSzPct val="100000"/>
              </a:pPr>
              <a:t>5</a:t>
            </a:fld>
            <a:endParaRPr lang="en-US" altLang="sr-Latn-RS">
              <a:solidFill>
                <a:srgbClr val="DEAA46"/>
              </a:solidFill>
              <a:latin typeface="DINPro-Light"/>
              <a:cs typeface="DINPro-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соседними углами 2">
            <a:extLst>
              <a:ext uri="{FF2B5EF4-FFF2-40B4-BE49-F238E27FC236}">
                <a16:creationId xmlns="" xmlns:a16="http://schemas.microsoft.com/office/drawing/2014/main" id="{B0C790C5-4FA4-49E9-8322-D140B333F8D4}"/>
              </a:ext>
            </a:extLst>
          </p:cNvPr>
          <p:cNvSpPr/>
          <p:nvPr/>
        </p:nvSpPr>
        <p:spPr>
          <a:xfrm rot="5400000">
            <a:off x="2653506" y="-354806"/>
            <a:ext cx="4741863" cy="8074025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2C6CEC55-9670-430C-8A98-0687BD01A5A1}"/>
              </a:ext>
            </a:extLst>
          </p:cNvPr>
          <p:cNvSpPr/>
          <p:nvPr/>
        </p:nvSpPr>
        <p:spPr>
          <a:xfrm rot="5400000">
            <a:off x="-1568450" y="3521075"/>
            <a:ext cx="4741863" cy="322263"/>
          </a:xfrm>
          <a:prstGeom prst="rect">
            <a:avLst/>
          </a:prstGeom>
          <a:solidFill>
            <a:srgbClr val="077A3E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0668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3796" name="TextBox 35">
            <a:extLst>
              <a:ext uri="{FF2B5EF4-FFF2-40B4-BE49-F238E27FC236}">
                <a16:creationId xmlns="" xmlns:a16="http://schemas.microsoft.com/office/drawing/2014/main" id="{8D606F41-C6DB-4DDD-9D74-ED3F2256E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038" y="414338"/>
            <a:ext cx="8396287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hr-HR" sz="2200" b="1">
                <a:solidFill>
                  <a:srgbClr val="077A3E"/>
                </a:solidFill>
                <a:latin typeface="Calibri" panose="020F0502020204030204" pitchFamily="34" charset="0"/>
              </a:rPr>
              <a:t>Područja aktivnosti unutar projekta</a:t>
            </a:r>
          </a:p>
          <a:p>
            <a:pPr algn="ctr" eaLnBrk="1" hangingPunct="1">
              <a:buSzPct val="100000"/>
            </a:pPr>
            <a:r>
              <a:rPr lang="hr-HR" sz="2200" b="1">
                <a:solidFill>
                  <a:srgbClr val="077A3E"/>
                </a:solidFill>
                <a:latin typeface="Calibri" panose="020F0502020204030204" pitchFamily="34" charset="0"/>
              </a:rPr>
              <a:t>ruskog Ministarstva financija „Proračun za građane” </a:t>
            </a:r>
          </a:p>
        </p:txBody>
      </p:sp>
      <p:sp>
        <p:nvSpPr>
          <p:cNvPr id="33797" name="Прямоугольник 1">
            <a:extLst>
              <a:ext uri="{FF2B5EF4-FFF2-40B4-BE49-F238E27FC236}">
                <a16:creationId xmlns="" xmlns:a16="http://schemas.microsoft.com/office/drawing/2014/main" id="{12FD709F-7FDF-4598-9E98-A32C9FFD3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163" y="1257300"/>
            <a:ext cx="8170862" cy="407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57175" indent="-2571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Aft>
                <a:spcPts val="900"/>
              </a:spcAft>
              <a:buClr>
                <a:srgbClr val="FFFFFF"/>
              </a:buClr>
              <a:buFont typeface="Calibri" panose="020F0502020204030204" pitchFamily="34" charset="0"/>
              <a:buAutoNum type="arabicPeriod"/>
            </a:pPr>
            <a:r>
              <a:rPr lang="hr-HR" sz="17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Analiza </a:t>
            </a:r>
            <a:r>
              <a:rPr lang="hr-HR" sz="1700" b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međunarodnih standarda </a:t>
            </a:r>
            <a:r>
              <a:rPr lang="hr-HR" sz="17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za administraciju otvorenog proračuna, razvoj i primjenu određenih alata koji se temelje na najboljim primjerima međunarodne prakse, uključujući </a:t>
            </a:r>
            <a:r>
              <a:rPr lang="hr-HR" sz="1700" i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Indeks otvorenosti proračuna Međunarodnog partnerstva za proračun</a:t>
            </a:r>
            <a:r>
              <a:rPr lang="hr-HR" sz="17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spcAft>
                <a:spcPts val="900"/>
              </a:spcAft>
              <a:buClr>
                <a:srgbClr val="FFFFFF"/>
              </a:buClr>
              <a:buFont typeface="Calibri" panose="020F0502020204030204" pitchFamily="34" charset="0"/>
              <a:buAutoNum type="arabicPeriod"/>
            </a:pPr>
            <a:r>
              <a:rPr lang="hr-HR" sz="17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Razvoj metodologije i monitoring </a:t>
            </a:r>
            <a:r>
              <a:rPr lang="hr-HR" sz="1700" b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otvorenih proračunskih podataka</a:t>
            </a:r>
            <a:r>
              <a:rPr lang="hr-HR" sz="17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u ruskim federalnim entitetima.</a:t>
            </a:r>
          </a:p>
          <a:p>
            <a:pPr algn="just" eaLnBrk="1" hangingPunct="1">
              <a:spcAft>
                <a:spcPts val="900"/>
              </a:spcAft>
              <a:buClr>
                <a:srgbClr val="FFFFFF"/>
              </a:buClr>
              <a:buFont typeface="Calibri" panose="020F0502020204030204" pitchFamily="34" charset="0"/>
              <a:buAutoNum type="arabicPeriod"/>
            </a:pPr>
            <a:r>
              <a:rPr lang="hr-HR" sz="17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Razvoj mehanizama uključenosti građana u proračunski proces na lokalnoj razini na temelju raširene međunarodne prakse </a:t>
            </a:r>
            <a:r>
              <a:rPr lang="hr-HR" sz="1700" b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participativnog (inicijativnog) planiranja proračuna</a:t>
            </a:r>
            <a:r>
              <a:rPr lang="hr-HR" sz="17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spcAft>
                <a:spcPts val="900"/>
              </a:spcAft>
              <a:buClr>
                <a:srgbClr val="FFFFFF"/>
              </a:buClr>
              <a:buFont typeface="Calibri" panose="020F0502020204030204" pitchFamily="34" charset="0"/>
              <a:buAutoNum type="arabicPeriod"/>
            </a:pPr>
            <a:r>
              <a:rPr lang="hr-HR" sz="17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Razvoj aktivnosti za </a:t>
            </a:r>
            <a:r>
              <a:rPr lang="hr-HR" sz="1700" b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poboljšanje proračunske pismenosti </a:t>
            </a:r>
            <a:r>
              <a:rPr lang="hr-HR" sz="17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stanovništva. </a:t>
            </a:r>
          </a:p>
          <a:p>
            <a:pPr algn="just" eaLnBrk="1" hangingPunct="1">
              <a:spcAft>
                <a:spcPts val="900"/>
              </a:spcAft>
              <a:buClr>
                <a:srgbClr val="FFFFFF"/>
              </a:buClr>
              <a:buFont typeface="Calibri" panose="020F0502020204030204" pitchFamily="34" charset="0"/>
              <a:buAutoNum type="arabicPeriod"/>
            </a:pPr>
            <a:r>
              <a:rPr lang="hr-HR" sz="17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Organizacija i održavanje </a:t>
            </a:r>
            <a:r>
              <a:rPr lang="hr-HR" sz="1700" b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natjecanja u idejama </a:t>
            </a:r>
            <a:r>
              <a:rPr lang="hr-HR" sz="17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među stanovništvom koje se odnose na predstavljanje „Proračuna za građane”.</a:t>
            </a:r>
          </a:p>
          <a:p>
            <a:pPr algn="just" eaLnBrk="1" hangingPunct="1">
              <a:spcAft>
                <a:spcPts val="900"/>
              </a:spcAft>
              <a:buClr>
                <a:srgbClr val="FFFFFF"/>
              </a:buClr>
              <a:buFont typeface="Calibri" panose="020F0502020204030204" pitchFamily="34" charset="0"/>
              <a:buAutoNum type="arabicPeriod"/>
            </a:pPr>
            <a:r>
              <a:rPr lang="hr-HR" sz="17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Razvoj i objava </a:t>
            </a:r>
            <a:r>
              <a:rPr lang="hr-HR" sz="1700" b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godišnjih izvještaja ruskog Ministarstva financija o najboljim primjerima iz prakse</a:t>
            </a:r>
            <a:r>
              <a:rPr lang="hr-HR" sz="17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ruskih federalnih entiteta i općina prema projektnom području (Proračun za građane, inicijativno planiranje proračuna itd.).</a:t>
            </a:r>
          </a:p>
        </p:txBody>
      </p:sp>
      <p:sp>
        <p:nvSpPr>
          <p:cNvPr id="33798" name="Номер слайда 5">
            <a:extLst>
              <a:ext uri="{FF2B5EF4-FFF2-40B4-BE49-F238E27FC236}">
                <a16:creationId xmlns="" xmlns:a16="http://schemas.microsoft.com/office/drawing/2014/main" id="{5BB3B82A-9250-4670-9B69-9206A1BB2D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SzPct val="100000"/>
            </a:pPr>
            <a:fld id="{54F297D0-16E8-45FE-9CE9-4F23A4771C6C}" type="slidenum">
              <a:rPr lang="en-US" altLang="sr-Latn-RS">
                <a:solidFill>
                  <a:srgbClr val="DEAA46"/>
                </a:solidFill>
                <a:latin typeface="DINPro-Light"/>
                <a:cs typeface="DINPro-Light"/>
              </a:rPr>
              <a:pPr eaLnBrk="1" hangingPunct="1">
                <a:buSzPct val="100000"/>
              </a:pPr>
              <a:t>6</a:t>
            </a:fld>
            <a:endParaRPr lang="en-US" altLang="sr-Latn-RS">
              <a:solidFill>
                <a:srgbClr val="DEAA46"/>
              </a:solidFill>
              <a:latin typeface="DINPro-Light"/>
              <a:cs typeface="DINPro-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Номер слайда 1">
            <a:extLst>
              <a:ext uri="{FF2B5EF4-FFF2-40B4-BE49-F238E27FC236}">
                <a16:creationId xmlns="" xmlns:a16="http://schemas.microsoft.com/office/drawing/2014/main" id="{ADE375F6-EC84-4006-ADE4-0A517132A5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516938" y="12700"/>
            <a:ext cx="847725" cy="538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SzPct val="100000"/>
            </a:pPr>
            <a:fld id="{DFEC5B6E-E755-4C68-B813-60C160C2CDAB}" type="slidenum">
              <a:rPr lang="en-US" altLang="sr-Latn-RS">
                <a:solidFill>
                  <a:srgbClr val="DEAA46"/>
                </a:solidFill>
                <a:latin typeface="DINPro-Light"/>
                <a:cs typeface="DINPro-Light"/>
              </a:rPr>
              <a:pPr eaLnBrk="1" hangingPunct="1">
                <a:buSzPct val="100000"/>
              </a:pPr>
              <a:t>7</a:t>
            </a:fld>
            <a:endParaRPr lang="en-US" altLang="sr-Latn-RS">
              <a:solidFill>
                <a:srgbClr val="DEAA46"/>
              </a:solidFill>
              <a:latin typeface="DINPro-Light"/>
              <a:cs typeface="DINPro-Light"/>
            </a:endParaRPr>
          </a:p>
        </p:txBody>
      </p:sp>
      <p:sp>
        <p:nvSpPr>
          <p:cNvPr id="34819" name="Заголовок 5">
            <a:extLst>
              <a:ext uri="{FF2B5EF4-FFF2-40B4-BE49-F238E27FC236}">
                <a16:creationId xmlns="" xmlns:a16="http://schemas.microsoft.com/office/drawing/2014/main" id="{6359138B-5AD1-4E49-B58D-0144FE2B2F19}"/>
              </a:ext>
            </a:extLst>
          </p:cNvPr>
          <p:cNvSpPr txBox="1">
            <a:spLocks/>
          </p:cNvSpPr>
          <p:nvPr/>
        </p:nvSpPr>
        <p:spPr bwMode="auto">
          <a:xfrm>
            <a:off x="1582738" y="152400"/>
            <a:ext cx="764698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hr-HR" b="1">
                <a:solidFill>
                  <a:srgbClr val="077A3E"/>
                </a:solidFill>
                <a:latin typeface="Trebuchet MS" panose="020B0603020202020204" pitchFamily="34" charset="0"/>
              </a:rPr>
              <a:t>Dinamika obujma predstavljenih informacija </a:t>
            </a:r>
          </a:p>
          <a:p>
            <a:pPr algn="ctr" eaLnBrk="1" hangingPunct="1">
              <a:buSzPct val="100000"/>
            </a:pPr>
            <a:r>
              <a:rPr lang="hr-HR" b="1">
                <a:solidFill>
                  <a:srgbClr val="077A3E"/>
                </a:solidFill>
                <a:latin typeface="Trebuchet MS" panose="020B0603020202020204" pitchFamily="34" charset="0"/>
              </a:rPr>
              <a:t>o osam ključnih proračunskih dokumenata prema IBP-ovu Indeksu otvorenosti proračuna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C6FF4985-FD65-403D-B55C-6757C2E6D8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175636"/>
              </p:ext>
            </p:extLst>
          </p:nvPr>
        </p:nvGraphicFramePr>
        <p:xfrm>
          <a:off x="93663" y="1108075"/>
          <a:ext cx="8974137" cy="5471170"/>
        </p:xfrm>
        <a:graphic>
          <a:graphicData uri="http://schemas.openxmlformats.org/drawingml/2006/table">
            <a:tbl>
              <a:tblPr/>
              <a:tblGrid>
                <a:gridCol w="2336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098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064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4768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5722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5563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4768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17537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28957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Odjeljak ankete</a:t>
                      </a:r>
                    </a:p>
                  </a:txBody>
                  <a:tcPr marT="60970" marB="6097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70" marB="6097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2006.</a:t>
                      </a:r>
                    </a:p>
                  </a:txBody>
                  <a:tcPr marT="60970" marB="6097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2008.</a:t>
                      </a:r>
                    </a:p>
                  </a:txBody>
                  <a:tcPr marT="60970" marB="6097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2010.</a:t>
                      </a:r>
                    </a:p>
                  </a:txBody>
                  <a:tcPr marT="60970" marB="6097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2012.</a:t>
                      </a:r>
                    </a:p>
                  </a:txBody>
                  <a:tcPr marT="60970" marB="6097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2015.</a:t>
                      </a:r>
                    </a:p>
                  </a:txBody>
                  <a:tcPr marT="60970" marB="6097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2017.</a:t>
                      </a:r>
                    </a:p>
                  </a:txBody>
                  <a:tcPr marT="60970" marB="6097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2019.**</a:t>
                      </a:r>
                    </a:p>
                  </a:txBody>
                  <a:tcPr marT="60970" marB="6097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Dokument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Odgovarajući dokument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u Ruskoj Federaciji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Rezultat</a:t>
                      </a:r>
                    </a:p>
                  </a:txBody>
                  <a:tcPr marL="45720" marR="45720" marT="45717" marB="45717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1. Preliminarni proračunski zahtjev 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1. Glavna područja proračunskih, poreznih i carinskih politika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67.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89.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89.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78.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89.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</a:t>
                      </a:r>
                      <a:r>
                        <a:rPr kumimoji="0" lang="hr-H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*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100.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24830"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2. Prijedlog proračuna vlade 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2. Prijedlog zakona o federalnom proračunu za sljedeću financijsku godinu i razdoblje planiranja predstavljeni Državnoj dumi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34.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56.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56.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82.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75.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67.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67.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9570"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3. Odobreni proračun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3. Zakon o federalnom proračunu 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Nije primjenjivo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100.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100.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100.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67.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100.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100.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4. Proračun za građane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4. Glavne odredbe zakona o proračunu u obliku pristupačnom građanima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100.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67.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67.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100.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5. Trenutačni izvještaji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5. Trenutačni izvještaji Federalne riznice o provedbi federalnog proračuna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89.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96.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96.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96.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82.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100.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100.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24830"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6. Polugodišnji pregled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6. Bilješke uz Izvještaj o provedbi federalnog proračuna za 1. polugodište tekuće financijske godine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67.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85.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33.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33.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7. Godišnji izvještaj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7. Godišnji izvještaj o provedbi federalnog proračuna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50.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27.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57.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70.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69.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67.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67.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624830"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8. Revizorski izvještaj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8. Zaključak Računovodstvene komore Ruske Federacije o izvršenju federalnog proračuna 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83.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83.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67.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67.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57.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67.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67.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89570"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UKUPNO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47.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58.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60.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74.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74.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72.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81.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4942" name="TextBox 4">
            <a:extLst>
              <a:ext uri="{FF2B5EF4-FFF2-40B4-BE49-F238E27FC236}">
                <a16:creationId xmlns="" xmlns:a16="http://schemas.microsoft.com/office/drawing/2014/main" id="{604755B5-62ED-4627-8432-DA4482936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63" y="6597650"/>
            <a:ext cx="92710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hr-HR" sz="8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* - zbog zakonske odgode proračunskog procesa u 2016.                                        ** - </a:t>
            </a:r>
            <a:r>
              <a:rPr lang="hr-HR" sz="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samoprocjena</a:t>
            </a:r>
            <a:r>
              <a:rPr lang="hr-HR" sz="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temeljena na metodologiji IBP-a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Номер слайда 1">
            <a:extLst>
              <a:ext uri="{FF2B5EF4-FFF2-40B4-BE49-F238E27FC236}">
                <a16:creationId xmlns="" xmlns:a16="http://schemas.microsoft.com/office/drawing/2014/main" id="{80266A56-C3FB-4793-A1D2-D4C1C91B3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516938" y="98425"/>
            <a:ext cx="847725" cy="536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SzPct val="100000"/>
            </a:pPr>
            <a:fld id="{F51FA754-74FF-481B-ACCC-B5865A28E432}" type="slidenum">
              <a:rPr lang="en-US" altLang="sr-Latn-RS" sz="2200">
                <a:solidFill>
                  <a:srgbClr val="FFC000"/>
                </a:solidFill>
                <a:latin typeface="DINPro-Light"/>
                <a:ea typeface="DINPro-Light"/>
                <a:cs typeface="DINPro-Light"/>
              </a:rPr>
              <a:pPr eaLnBrk="1" hangingPunct="1">
                <a:buSzPct val="100000"/>
              </a:pPr>
              <a:t>8</a:t>
            </a:fld>
            <a:endParaRPr lang="en-US" altLang="sr-Latn-RS" sz="2200">
              <a:solidFill>
                <a:srgbClr val="FFC000"/>
              </a:solidFill>
              <a:latin typeface="DINPro-Light"/>
              <a:ea typeface="DINPro-Light"/>
              <a:cs typeface="DINPro-Light"/>
            </a:endParaRPr>
          </a:p>
        </p:txBody>
      </p:sp>
      <p:sp>
        <p:nvSpPr>
          <p:cNvPr id="35843" name="Заголовок 5">
            <a:extLst>
              <a:ext uri="{FF2B5EF4-FFF2-40B4-BE49-F238E27FC236}">
                <a16:creationId xmlns="" xmlns:a16="http://schemas.microsoft.com/office/drawing/2014/main" id="{53AE7420-C6AD-4FAA-BD9E-1F04AB8927AC}"/>
              </a:ext>
            </a:extLst>
          </p:cNvPr>
          <p:cNvSpPr txBox="1">
            <a:spLocks/>
          </p:cNvSpPr>
          <p:nvPr/>
        </p:nvSpPr>
        <p:spPr bwMode="auto">
          <a:xfrm>
            <a:off x="169863" y="776288"/>
            <a:ext cx="8974137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hr-HR" sz="2000" b="1">
                <a:solidFill>
                  <a:srgbClr val="077A3E"/>
                </a:solidFill>
                <a:latin typeface="Trebuchet MS" panose="020B0603020202020204" pitchFamily="34" charset="0"/>
              </a:rPr>
              <a:t>Trenutačni rezultati razvoja inicijativnog planiranja proračuna*</a:t>
            </a: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="" xmlns:a16="http://schemas.microsoft.com/office/drawing/2014/main" id="{96839067-ECF9-4351-8C05-3FBAB14ED9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283607"/>
              </p:ext>
            </p:extLst>
          </p:nvPr>
        </p:nvGraphicFramePr>
        <p:xfrm>
          <a:off x="247650" y="1290638"/>
          <a:ext cx="8662988" cy="3652837"/>
        </p:xfrm>
        <a:graphic>
          <a:graphicData uri="http://schemas.openxmlformats.org/drawingml/2006/table">
            <a:tbl>
              <a:tblPr/>
              <a:tblGrid>
                <a:gridCol w="4111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2514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10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953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3185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9216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6186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Trebuchet MS" pitchFamily="34" charset="0"/>
                        </a:rPr>
                        <a:t> Pokazatelj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Trebuchet MS" pitchFamily="34" charset="0"/>
                          <a:ea typeface="Calibri" pitchFamily="34" charset="0"/>
                          <a:cs typeface="Calibri" pitchFamily="34" charset="0"/>
                        </a:rPr>
                        <a:t>2015.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Trebuchet MS" pitchFamily="34" charset="0"/>
                          <a:ea typeface="Calibri" pitchFamily="34" charset="0"/>
                          <a:cs typeface="Calibri" pitchFamily="34" charset="0"/>
                        </a:rPr>
                        <a:t>2016.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Trebuchet MS" pitchFamily="34" charset="0"/>
                          <a:ea typeface="Calibri" pitchFamily="34" charset="0"/>
                          <a:cs typeface="Calibri" pitchFamily="34" charset="0"/>
                        </a:rPr>
                        <a:t>2017.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Trebuchet MS" pitchFamily="34" charset="0"/>
                          <a:ea typeface="Calibri" pitchFamily="34" charset="0"/>
                          <a:cs typeface="Calibri" pitchFamily="34" charset="0"/>
                        </a:rPr>
                        <a:t>2018.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7708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6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6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Broj ruskih federalnih entiteta uključenih u provedbu praksi inicijativnog planiranja proračuna, </a:t>
                      </a:r>
                      <a:r>
                        <a:rPr kumimoji="0" lang="hr-HR" sz="165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jedinice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6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7A3E"/>
                          </a:solidFill>
                          <a:latin typeface="Trebuchet MS" pitchFamily="34" charset="0"/>
                        </a:rPr>
                        <a:t>7</a:t>
                      </a:r>
                      <a:endParaRPr kumimoji="0" lang="hr-HR" sz="1650" b="1" i="0" u="none" strike="noStrike" cap="none" normalizeH="0" baseline="0" dirty="0">
                        <a:ln>
                          <a:noFill/>
                        </a:ln>
                        <a:solidFill>
                          <a:srgbClr val="077A3E"/>
                        </a:solidFill>
                        <a:latin typeface="Trebuchet MS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6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7A3E"/>
                          </a:solidFill>
                          <a:latin typeface="Trebuchet MS" pitchFamily="34" charset="0"/>
                        </a:rPr>
                        <a:t>16</a:t>
                      </a:r>
                      <a:endParaRPr kumimoji="0" lang="hr-HR" sz="1650" b="1" i="0" u="none" strike="noStrike" cap="none" normalizeH="0" baseline="0" dirty="0">
                        <a:ln>
                          <a:noFill/>
                        </a:ln>
                        <a:solidFill>
                          <a:srgbClr val="077A3E"/>
                        </a:solidFill>
                        <a:latin typeface="Trebuchet MS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6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7A3E"/>
                          </a:solidFill>
                          <a:latin typeface="Trebuchet MS" pitchFamily="34" charset="0"/>
                        </a:rPr>
                        <a:t>47</a:t>
                      </a:r>
                      <a:endParaRPr kumimoji="0" lang="hr-HR" sz="1650" b="1" i="0" u="none" strike="noStrike" cap="none" normalizeH="0" baseline="0" dirty="0">
                        <a:ln>
                          <a:noFill/>
                        </a:ln>
                        <a:solidFill>
                          <a:srgbClr val="077A3E"/>
                        </a:solidFill>
                        <a:latin typeface="Trebuchet MS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6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7A3E"/>
                          </a:solidFill>
                          <a:latin typeface="Trebuchet MS" pitchFamily="34" charset="0"/>
                        </a:rPr>
                        <a:t>68</a:t>
                      </a:r>
                      <a:endParaRPr kumimoji="0" lang="hr-HR" sz="1650" b="1" i="0" u="none" strike="noStrike" cap="none" normalizeH="0" baseline="0" dirty="0">
                        <a:ln>
                          <a:noFill/>
                        </a:ln>
                        <a:solidFill>
                          <a:srgbClr val="077A3E"/>
                        </a:solidFill>
                        <a:latin typeface="Trebuchet MS" pitchFamily="34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0768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6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6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Broj regionalnih subvencija za provedbu programa participativnog planiranja proračuna, </a:t>
                      </a:r>
                      <a:r>
                        <a:rPr kumimoji="0" lang="hr-HR" sz="165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mlrd. rubalja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6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rebuchet MS" pitchFamily="34" charset="0"/>
                          <a:ea typeface="Calibri" pitchFamily="34" charset="0"/>
                          <a:cs typeface="Calibri" pitchFamily="34" charset="0"/>
                        </a:rPr>
                        <a:t>1,4</a:t>
                      </a:r>
                      <a:endParaRPr kumimoji="0" lang="hr-HR" sz="16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Trebuchet MS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6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rebuchet MS" pitchFamily="34" charset="0"/>
                          <a:ea typeface="Calibri" pitchFamily="34" charset="0"/>
                          <a:cs typeface="Calibri" pitchFamily="34" charset="0"/>
                        </a:rPr>
                        <a:t>5,1</a:t>
                      </a:r>
                      <a:endParaRPr kumimoji="0" lang="hr-HR" sz="16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Trebuchet MS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6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7,</a:t>
                      </a:r>
                      <a:r>
                        <a:rPr kumimoji="0" lang="hr-HR" sz="16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</a:t>
                      </a:r>
                      <a:endParaRPr kumimoji="0" lang="hr-HR" sz="16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6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10,5</a:t>
                      </a:r>
                      <a:endParaRPr kumimoji="0" lang="hr-HR" sz="16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996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6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6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rebuchet MS" pitchFamily="34" charset="0"/>
                          <a:ea typeface="Calibri" pitchFamily="34" charset="0"/>
                          <a:cs typeface="Times New Roman" pitchFamily="18" charset="0"/>
                        </a:rPr>
                        <a:t>Opseg rashoda federalnog proračuna, </a:t>
                      </a:r>
                      <a:r>
                        <a:rPr kumimoji="0" lang="hr-HR" sz="165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rebuchet MS" pitchFamily="34" charset="0"/>
                          <a:ea typeface="Calibri" pitchFamily="34" charset="0"/>
                          <a:cs typeface="Times New Roman" pitchFamily="18" charset="0"/>
                        </a:rPr>
                        <a:t>mlrd. rubalja</a:t>
                      </a:r>
                      <a:r>
                        <a:rPr kumimoji="0" lang="hr-HR" sz="16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rebuchet MS" pitchFamily="34" charset="0"/>
                          <a:ea typeface="Calibri" pitchFamily="34" charset="0"/>
                          <a:cs typeface="Times New Roman" pitchFamily="18" charset="0"/>
                        </a:rPr>
                        <a:t>**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65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rebuchet MS" pitchFamily="34" charset="0"/>
                          <a:ea typeface="Calibri" pitchFamily="34" charset="0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65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rebuchet MS" pitchFamily="34" charset="0"/>
                          <a:ea typeface="Calibri" pitchFamily="34" charset="0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6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3,8</a:t>
                      </a:r>
                      <a:endParaRPr kumimoji="0" lang="hr-HR" sz="16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6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3,9</a:t>
                      </a:r>
                      <a:endParaRPr kumimoji="0" lang="hr-HR" sz="16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2853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6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6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Sufinanciranje koje provode zajednice i poduzeća, </a:t>
                      </a:r>
                      <a:r>
                        <a:rPr kumimoji="0" lang="hr-HR" sz="165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mlrd. rubalja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6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rebuchet MS" pitchFamily="34" charset="0"/>
                          <a:ea typeface="Calibri" pitchFamily="34" charset="0"/>
                          <a:cs typeface="Calibri" pitchFamily="34" charset="0"/>
                        </a:rPr>
                        <a:t>0,4</a:t>
                      </a:r>
                      <a:endParaRPr kumimoji="0" lang="hr-HR" sz="16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Trebuchet MS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6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rebuchet MS" pitchFamily="34" charset="0"/>
                          <a:ea typeface="Calibri" pitchFamily="34" charset="0"/>
                          <a:cs typeface="Calibri" pitchFamily="34" charset="0"/>
                        </a:rPr>
                        <a:t>0,7</a:t>
                      </a:r>
                      <a:endParaRPr kumimoji="0" lang="hr-HR" sz="16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Trebuchet MS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6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1,</a:t>
                      </a:r>
                      <a:r>
                        <a:rPr kumimoji="0" lang="hr-HR" sz="16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</a:t>
                      </a:r>
                      <a:endParaRPr kumimoji="0" lang="hr-HR" sz="16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6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1,8</a:t>
                      </a:r>
                      <a:endParaRPr kumimoji="0" lang="hr-HR" sz="16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584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6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6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Ukupan iznos projekta, </a:t>
                      </a:r>
                      <a:r>
                        <a:rPr kumimoji="0" lang="hr-HR" sz="165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mlrd. rubalja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6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rebuchet MS" pitchFamily="34" charset="0"/>
                          <a:ea typeface="Calibri" pitchFamily="34" charset="0"/>
                          <a:cs typeface="Calibri" pitchFamily="34" charset="0"/>
                        </a:rPr>
                        <a:t>2,4</a:t>
                      </a:r>
                      <a:endParaRPr kumimoji="0" lang="hr-HR" sz="16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Trebuchet MS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6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rebuchet MS" pitchFamily="34" charset="0"/>
                          <a:ea typeface="Calibri" pitchFamily="34" charset="0"/>
                          <a:cs typeface="Calibri" pitchFamily="34" charset="0"/>
                        </a:rPr>
                        <a:t>7,0</a:t>
                      </a:r>
                      <a:endParaRPr kumimoji="0" lang="hr-HR" sz="16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Trebuchet MS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6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14,5</a:t>
                      </a:r>
                      <a:endParaRPr kumimoji="0" lang="hr-HR" sz="16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6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19,3</a:t>
                      </a:r>
                      <a:endParaRPr kumimoji="0" lang="hr-HR" sz="16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6186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6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6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Broj provedenih projekata, </a:t>
                      </a:r>
                      <a:r>
                        <a:rPr kumimoji="0" lang="hr-HR" sz="165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jedinice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6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rebuchet MS" pitchFamily="34" charset="0"/>
                          <a:ea typeface="Calibri" pitchFamily="34" charset="0"/>
                          <a:cs typeface="Calibri" pitchFamily="34" charset="0"/>
                        </a:rPr>
                        <a:t>2.657</a:t>
                      </a:r>
                      <a:endParaRPr kumimoji="0" lang="hr-HR" sz="16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Trebuchet MS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6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rebuchet MS" pitchFamily="34" charset="0"/>
                          <a:ea typeface="Calibri" pitchFamily="34" charset="0"/>
                          <a:cs typeface="Calibri" pitchFamily="34" charset="0"/>
                        </a:rPr>
                        <a:t>8.732</a:t>
                      </a:r>
                      <a:endParaRPr kumimoji="0" lang="hr-HR" sz="16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Trebuchet MS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6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15.942</a:t>
                      </a:r>
                      <a:endParaRPr kumimoji="0" lang="hr-HR" sz="16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6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18.725</a:t>
                      </a:r>
                      <a:endParaRPr kumimoji="0" lang="hr-HR" sz="16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5902" name="Прямоугольник 9">
            <a:extLst>
              <a:ext uri="{FF2B5EF4-FFF2-40B4-BE49-F238E27FC236}">
                <a16:creationId xmlns="" xmlns:a16="http://schemas.microsoft.com/office/drawing/2014/main" id="{5C77BD26-BC9D-4CAB-BA78-FB7E830E39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" y="5774800"/>
            <a:ext cx="856138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SzPct val="100000"/>
            </a:pPr>
            <a:r>
              <a:rPr lang="hr-HR" sz="11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* - podaci na temelju nalaza naknadne analize službenih odgovora regionalnih izvršnih tijela na upit ruskog Ministarstva financija o iskustvu inicijativnog planiranja proračuna u odgovarajućem razdoblju;</a:t>
            </a:r>
          </a:p>
          <a:p>
            <a:pPr algn="just" eaLnBrk="1" hangingPunct="1">
              <a:buSzPct val="100000"/>
            </a:pPr>
            <a:r>
              <a:rPr lang="hr-HR" sz="11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** - uključujući sredstva prioritetnog projekta ruskog Ministarstva graditeljstva „Stvaranje ugodnog urbanog okruženja” i federalnog ciljanog programa „Održiv razvoj ruralnih područja za razdoblje 2014. – 2017. te do 2020.” ruskog Ministarstva poljoprivrede.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Номер слайда 1">
            <a:extLst>
              <a:ext uri="{FF2B5EF4-FFF2-40B4-BE49-F238E27FC236}">
                <a16:creationId xmlns="" xmlns:a16="http://schemas.microsoft.com/office/drawing/2014/main" id="{F885AB69-BE2B-45D7-BF39-40EFF34E1D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SzPct val="100000"/>
            </a:pPr>
            <a:fld id="{3F779865-85FD-4B46-91DE-7365E35B6D62}" type="slidenum">
              <a:rPr lang="en-US" altLang="sr-Latn-RS">
                <a:solidFill>
                  <a:srgbClr val="FFC000"/>
                </a:solidFill>
                <a:latin typeface="DINPro-Light"/>
                <a:cs typeface="DINPro-Light"/>
              </a:rPr>
              <a:pPr eaLnBrk="1" hangingPunct="1">
                <a:buSzPct val="100000"/>
              </a:pPr>
              <a:t>9</a:t>
            </a:fld>
            <a:endParaRPr lang="en-US" altLang="sr-Latn-RS">
              <a:solidFill>
                <a:srgbClr val="FFC000"/>
              </a:solidFill>
              <a:latin typeface="DINPro-Light"/>
              <a:cs typeface="DINPro-Light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78FBA944-EB38-45B9-BD69-BE807EDDCC7E}"/>
              </a:ext>
            </a:extLst>
          </p:cNvPr>
          <p:cNvGraphicFramePr>
            <a:graphicFrameLocks noGrp="1"/>
          </p:cNvGraphicFramePr>
          <p:nvPr/>
        </p:nvGraphicFramePr>
        <p:xfrm>
          <a:off x="0" y="839788"/>
          <a:ext cx="9144000" cy="5959324"/>
        </p:xfrm>
        <a:graphic>
          <a:graphicData uri="http://schemas.openxmlformats.org/drawingml/2006/table">
            <a:tbl>
              <a:tblPr/>
              <a:tblGrid>
                <a:gridCol w="9572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796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938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1927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7635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51765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944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Kriterij</a:t>
                      </a: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1. Program podrške lokalnim inicijativama (LISP) Svjetske banke</a:t>
                      </a: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2. „Građanska inicijativa”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„Proračun za građane”</a:t>
                      </a:r>
                    </a:p>
                  </a:txBody>
                  <a:tcPr marL="0" marR="0" marT="45736" marB="45736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3. Participativno planiranje proračuna</a:t>
                      </a: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4. Proračun za mlade</a:t>
                      </a:r>
                    </a:p>
                  </a:txBody>
                  <a:tcPr marL="0" marR="0" marT="45736" marB="45736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5. Razvojni program za područja pod vodstvom javnosti (PORT)</a:t>
                      </a:r>
                    </a:p>
                  </a:txBody>
                  <a:tcPr marL="0" marR="0" marT="45736" marB="45736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009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Godina pokretanja</a:t>
                      </a: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2007.</a:t>
                      </a: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2011.</a:t>
                      </a: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2013.</a:t>
                      </a: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2017.</a:t>
                      </a: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2018.</a:t>
                      </a: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0073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Ključne značajke</a:t>
                      </a: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1. Odabir projekata koje građani biraju na sastancima zajednica.</a:t>
                      </a: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2. Konkurentan odabir projekata na temelju glasanja i kriterija.</a:t>
                      </a: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3. Uključenje u nacionalne administrativne, proračunske i pravne sustave. </a:t>
                      </a: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4. Provedba projekata financira se iz proračuna federalnih entiteta uz obavezno sufinanciranje koje osiguravaju zajednica, lokalna poduzeća i općine.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To su regionalne varijante praksi inicijativnog planiranja proračuna koje predstavljaju sintezu različitih pristupa participativnom planiranju proračuna.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Dodjela namjenskih sredstava iz gradskog proračuna ili prikupljanje sredstava na temelju odluka odbora u čijem su sastavu građani koji su nasumično odabrani među onima koji su prijavili svoje projekte na razmatranje te općinski predstavnici. </a:t>
                      </a: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Odbor može predložiti proračunske inicijative za različita područja gradskog života.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Godišnja dodjela sredstava iz regionalnog proračuna za škole (do 3 mil. rubalja) za potrošnju uz sudjelovanje starijih učenika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1. Vrste projekata: izgradnja i obnova objekata socijalne infrastrukture u gradskim okruzima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2. Na svakom se sastanku zajednice odabire jedan projekt i tri delegata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3. Na sastanku delegata odabiru se dva projekta iz svakog okruga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4. Glasa se putem službene nacionalne platforme za javne usluge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5465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Obuhvat regija</a:t>
                      </a: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Kirovska, Tverska, Nižnjenovgorodska oblast, Stavropolj, Habarovski kraj, Republike Baškirska i Sjeverna Osetija-Alanija, Židovska autonomna oblast itd.  </a:t>
                      </a: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Tulska, Irkutska, Tambovska oblast itd.</a:t>
                      </a: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13 gradova i urbanih naselja Lenjingradske, Vologodske i Kirovske oblasti, od 2016. projekt participativnog planiranja proračuna pokrenut je u Sankt-Peterburgu</a:t>
                      </a: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Sahalinska oblast, Republika Komi, Sankt-Peterburg, Jamalskonenečki autonomni okrug, Altajski kraj, Moskovska oblast (Balašiha)</a:t>
                      </a: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Sahalinska oblast</a:t>
                      </a: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Заголовок 3">
            <a:extLst>
              <a:ext uri="{FF2B5EF4-FFF2-40B4-BE49-F238E27FC236}">
                <a16:creationId xmlns="" xmlns:a16="http://schemas.microsoft.com/office/drawing/2014/main" id="{796968FC-9724-46E6-8711-79B72724487D}"/>
              </a:ext>
            </a:extLst>
          </p:cNvPr>
          <p:cNvSpPr txBox="1">
            <a:spLocks/>
          </p:cNvSpPr>
          <p:nvPr/>
        </p:nvSpPr>
        <p:spPr>
          <a:xfrm>
            <a:off x="1322388" y="225425"/>
            <a:ext cx="7821612" cy="519113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algn="ctr" defTabSz="914400">
              <a:buSzPct val="100000"/>
              <a:defRPr/>
            </a:pPr>
            <a:r>
              <a:rPr lang="hr-HR" sz="2000" b="1">
                <a:solidFill>
                  <a:srgbClr val="077A3E"/>
                </a:solidFill>
                <a:latin typeface="Trebuchet MS" pitchFamily="34" charset="0"/>
              </a:rPr>
              <a:t>Klasifikacija prakse sudjelovanja građana </a:t>
            </a:r>
          </a:p>
          <a:p>
            <a:pPr algn="ctr" defTabSz="914400">
              <a:buSzPct val="100000"/>
              <a:defRPr/>
            </a:pPr>
            <a:r>
              <a:rPr lang="hr-HR" sz="2000" b="1">
                <a:solidFill>
                  <a:srgbClr val="077A3E"/>
                </a:solidFill>
                <a:latin typeface="Trebuchet MS" pitchFamily="34" charset="0"/>
              </a:rPr>
              <a:t>u Ruskoj Federaciji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13096</TotalTime>
  <Words>1759</Words>
  <Application>Microsoft Office PowerPoint</Application>
  <PresentationFormat>Custom</PresentationFormat>
  <Paragraphs>295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ilya.sokolov@minfin.ru</Manager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aleksei.zapuskalov@minfin.ru</dc:creator>
  <cp:lastModifiedBy>Željka</cp:lastModifiedBy>
  <cp:revision>527</cp:revision>
  <cp:lastPrinted>2018-09-05T11:04:07Z</cp:lastPrinted>
  <dcterms:created xsi:type="dcterms:W3CDTF">2014-05-13T07:16:38Z</dcterms:created>
  <dcterms:modified xsi:type="dcterms:W3CDTF">2019-10-23T09:42:41Z</dcterms:modified>
</cp:coreProperties>
</file>