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7" r:id="rId1"/>
    <p:sldMasterId id="2147483823" r:id="rId2"/>
    <p:sldMasterId id="2147483835" r:id="rId3"/>
  </p:sldMasterIdLst>
  <p:notesMasterIdLst>
    <p:notesMasterId r:id="rId16"/>
  </p:notesMasterIdLst>
  <p:handoutMasterIdLst>
    <p:handoutMasterId r:id="rId17"/>
  </p:handoutMasterIdLst>
  <p:sldIdLst>
    <p:sldId id="1993" r:id="rId4"/>
    <p:sldId id="2016" r:id="rId5"/>
    <p:sldId id="2013" r:id="rId6"/>
    <p:sldId id="2023" r:id="rId7"/>
    <p:sldId id="2020" r:id="rId8"/>
    <p:sldId id="2019" r:id="rId9"/>
    <p:sldId id="2022" r:id="rId10"/>
    <p:sldId id="2021" r:id="rId11"/>
    <p:sldId id="2024" r:id="rId12"/>
    <p:sldId id="2025" r:id="rId13"/>
    <p:sldId id="2026" r:id="rId14"/>
    <p:sldId id="2014" r:id="rId15"/>
  </p:sldIdLst>
  <p:sldSz cx="9144000" cy="6858000" type="screen4x3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0EC34"/>
    <a:srgbClr val="FF0000"/>
    <a:srgbClr val="FF6600"/>
    <a:srgbClr val="00602B"/>
    <a:srgbClr val="9BDA46"/>
    <a:srgbClr val="004821"/>
    <a:srgbClr val="C6D34D"/>
    <a:srgbClr val="00361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2569" autoAdjust="0"/>
  </p:normalViewPr>
  <p:slideViewPr>
    <p:cSldViewPr>
      <p:cViewPr varScale="1">
        <p:scale>
          <a:sx n="106" d="100"/>
          <a:sy n="106" d="100"/>
        </p:scale>
        <p:origin x="2040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F0827-49C3-4FEC-9196-00D77F7E55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D5FF5B-9946-4888-9021-BC0368B6E317}">
      <dgm:prSet phldrT="[Текст]" custT="1"/>
      <dgm:spPr>
        <a:solidFill>
          <a:srgbClr val="00602B"/>
        </a:solidFill>
      </dgm:spPr>
      <dgm:t>
        <a:bodyPr/>
        <a:lstStyle/>
        <a:p>
          <a:endParaRPr lang="ru-RU" sz="3600" b="1" dirty="0"/>
        </a:p>
      </dgm:t>
    </dgm:pt>
    <dgm:pt modelId="{877334FD-E718-43D9-8252-82FCB02FD405}" type="parTrans" cxnId="{1309A197-A8BB-4792-B591-21927059A8DE}">
      <dgm:prSet/>
      <dgm:spPr/>
      <dgm:t>
        <a:bodyPr/>
        <a:lstStyle/>
        <a:p>
          <a:endParaRPr lang="ru-RU"/>
        </a:p>
      </dgm:t>
    </dgm:pt>
    <dgm:pt modelId="{885AA78B-7263-476F-B42A-F0E5A159345F}" type="sibTrans" cxnId="{1309A197-A8BB-4792-B591-21927059A8DE}">
      <dgm:prSet/>
      <dgm:spPr/>
      <dgm:t>
        <a:bodyPr/>
        <a:lstStyle/>
        <a:p>
          <a:endParaRPr lang="ru-RU"/>
        </a:p>
      </dgm:t>
    </dgm:pt>
    <dgm:pt modelId="{4FE1E9B5-D0CD-468F-9E19-CCADAFBE0E5E}">
      <dgm:prSet phldrT="[Текст]" custT="1"/>
      <dgm:spPr>
        <a:noFill/>
        <a:ln>
          <a:solidFill>
            <a:srgbClr val="00602B"/>
          </a:solidFill>
        </a:ln>
      </dgm:spPr>
      <dgm:t>
        <a:bodyPr/>
        <a:lstStyle/>
        <a:p>
          <a:r>
            <a:rPr lang="ru-RU" sz="1600" dirty="0" smtClean="0"/>
            <a:t>Раздел Концепции повышения эффективности бюджетных расходов в 2019 – 2024 годах</a:t>
          </a:r>
          <a:r>
            <a:rPr lang="en-US" sz="1600" dirty="0" smtClean="0"/>
            <a:t> </a:t>
          </a:r>
          <a:r>
            <a:rPr lang="ru-RU" sz="1600" dirty="0" smtClean="0"/>
            <a:t>«Обеспечение подотчетности (подконтрольности) бюджетных расходов», </a:t>
          </a:r>
          <a:r>
            <a:rPr lang="ru-RU" sz="1600" b="1" dirty="0" smtClean="0"/>
            <a:t>изменения в Бюджетный кодекс, Стандарты внутреннего аудита</a:t>
          </a:r>
          <a:endParaRPr lang="ru-RU" sz="1600" b="1" dirty="0"/>
        </a:p>
      </dgm:t>
    </dgm:pt>
    <dgm:pt modelId="{3A97A7AA-995A-4909-9879-C785F3A04764}" type="parTrans" cxnId="{442DC21E-A708-4BFC-A42E-F4894F207E30}">
      <dgm:prSet/>
      <dgm:spPr/>
      <dgm:t>
        <a:bodyPr/>
        <a:lstStyle/>
        <a:p>
          <a:endParaRPr lang="ru-RU"/>
        </a:p>
      </dgm:t>
    </dgm:pt>
    <dgm:pt modelId="{B65B8CBF-BD00-483A-AF8C-2658C559F2A7}" type="sibTrans" cxnId="{442DC21E-A708-4BFC-A42E-F4894F207E30}">
      <dgm:prSet/>
      <dgm:spPr/>
      <dgm:t>
        <a:bodyPr/>
        <a:lstStyle/>
        <a:p>
          <a:endParaRPr lang="ru-RU"/>
        </a:p>
      </dgm:t>
    </dgm:pt>
    <dgm:pt modelId="{303B8610-40EA-48C6-BE6E-456EC55ED0C4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en-US" sz="1600" b="1" dirty="0" smtClean="0"/>
            <a:t>III </a:t>
          </a:r>
          <a:r>
            <a:rPr lang="ru-RU" sz="1600" b="1" dirty="0" smtClean="0"/>
            <a:t>этап</a:t>
          </a:r>
          <a:endParaRPr lang="ru-RU" sz="1600" b="1" dirty="0"/>
        </a:p>
      </dgm:t>
    </dgm:pt>
    <dgm:pt modelId="{14FFBAA4-9EEB-4470-AB92-9AD130419C30}" type="parTrans" cxnId="{DE05618F-4A5E-41AF-BFCF-DCE40D77B4E0}">
      <dgm:prSet/>
      <dgm:spPr/>
      <dgm:t>
        <a:bodyPr/>
        <a:lstStyle/>
        <a:p>
          <a:endParaRPr lang="ru-RU"/>
        </a:p>
      </dgm:t>
    </dgm:pt>
    <dgm:pt modelId="{17376AEF-807F-4C86-8934-4F0EEF8E275E}" type="sibTrans" cxnId="{DE05618F-4A5E-41AF-BFCF-DCE40D77B4E0}">
      <dgm:prSet/>
      <dgm:spPr/>
      <dgm:t>
        <a:bodyPr/>
        <a:lstStyle/>
        <a:p>
          <a:endParaRPr lang="ru-RU"/>
        </a:p>
      </dgm:t>
    </dgm:pt>
    <dgm:pt modelId="{62BE1A31-DA9A-49B7-8024-5D5A205912C6}">
      <dgm:prSet phldrT="[Текст]" custT="1"/>
      <dgm:spPr>
        <a:ln w="25400">
          <a:solidFill>
            <a:srgbClr val="00602B"/>
          </a:solidFill>
        </a:ln>
      </dgm:spPr>
      <dgm:t>
        <a:bodyPr/>
        <a:lstStyle/>
        <a:p>
          <a:r>
            <a:rPr kumimoji="0" lang="ru-RU" sz="16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Разработка и внедрение </a:t>
          </a: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единой системы обучения </a:t>
          </a:r>
          <a:r>
            <a:rPr kumimoji="0" lang="ru-RU" sz="16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и повышения квалификации внутренних аудиторов</a:t>
          </a:r>
          <a:endParaRPr lang="ru-RU" sz="1600" dirty="0">
            <a:latin typeface="+mj-lt"/>
          </a:endParaRPr>
        </a:p>
      </dgm:t>
    </dgm:pt>
    <dgm:pt modelId="{6A140334-7B2D-4DED-907E-F60950655D7E}" type="parTrans" cxnId="{ECC054ED-297C-496C-8C3A-8B442B504511}">
      <dgm:prSet/>
      <dgm:spPr/>
      <dgm:t>
        <a:bodyPr/>
        <a:lstStyle/>
        <a:p>
          <a:endParaRPr lang="ru-RU"/>
        </a:p>
      </dgm:t>
    </dgm:pt>
    <dgm:pt modelId="{3864E3EE-A38B-4C47-AC37-63C203E237A8}" type="sibTrans" cxnId="{ECC054ED-297C-496C-8C3A-8B442B504511}">
      <dgm:prSet/>
      <dgm:spPr/>
      <dgm:t>
        <a:bodyPr/>
        <a:lstStyle/>
        <a:p>
          <a:endParaRPr lang="ru-RU"/>
        </a:p>
      </dgm:t>
    </dgm:pt>
    <dgm:pt modelId="{231EF876-ECE3-442D-AC21-E02E05763C23}">
      <dgm:prSet phldrT="[Текст]" custT="1"/>
      <dgm:spPr>
        <a:ln w="25400">
          <a:solidFill>
            <a:srgbClr val="00602B"/>
          </a:solidFill>
        </a:ln>
      </dgm:spPr>
      <dgm:t>
        <a:bodyPr/>
        <a:lstStyle/>
        <a:p>
          <a:r>
            <a:rPr lang="ru-RU" sz="1600" dirty="0" smtClean="0"/>
            <a:t>Эффективное взаимодействие внутреннего финансового аудита с внешней контрольной средой</a:t>
          </a:r>
          <a:endParaRPr lang="ru-RU" sz="1600" i="1" dirty="0"/>
        </a:p>
      </dgm:t>
    </dgm:pt>
    <dgm:pt modelId="{6BACC75D-679A-4639-AA41-7AE2ED2D8AC8}" type="parTrans" cxnId="{8A527977-697B-4AA6-88D7-6C3F94C5959B}">
      <dgm:prSet/>
      <dgm:spPr/>
      <dgm:t>
        <a:bodyPr/>
        <a:lstStyle/>
        <a:p>
          <a:endParaRPr lang="ru-RU"/>
        </a:p>
      </dgm:t>
    </dgm:pt>
    <dgm:pt modelId="{E314B389-A8F1-4089-95C8-19F381CB05B4}" type="sibTrans" cxnId="{8A527977-697B-4AA6-88D7-6C3F94C5959B}">
      <dgm:prSet/>
      <dgm:spPr/>
      <dgm:t>
        <a:bodyPr/>
        <a:lstStyle/>
        <a:p>
          <a:endParaRPr lang="ru-RU"/>
        </a:p>
      </dgm:t>
    </dgm:pt>
    <dgm:pt modelId="{AF96D43D-BB4F-4548-A029-A8A59DCAF575}">
      <dgm:prSet phldrT="[Текст]" custT="1"/>
      <dgm:spPr>
        <a:solidFill>
          <a:srgbClr val="92D050"/>
        </a:solidFill>
        <a:ln>
          <a:solidFill>
            <a:srgbClr val="00602B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/>
            <a:t>I</a:t>
          </a:r>
          <a:r>
            <a:rPr lang="ru-RU" sz="1600" dirty="0" smtClean="0"/>
            <a:t> </a:t>
          </a:r>
          <a:r>
            <a:rPr lang="ru-RU" sz="1600" b="1" dirty="0" smtClean="0"/>
            <a:t>этап</a:t>
          </a:r>
        </a:p>
        <a:p>
          <a:pPr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B76A494-D9DA-429F-AD1D-C1413F4CF1B7}" type="sibTrans" cxnId="{BC063AFD-A023-4EB7-8CB7-E1DED141A4BB}">
      <dgm:prSet/>
      <dgm:spPr/>
      <dgm:t>
        <a:bodyPr/>
        <a:lstStyle/>
        <a:p>
          <a:endParaRPr lang="ru-RU"/>
        </a:p>
      </dgm:t>
    </dgm:pt>
    <dgm:pt modelId="{88A727B8-2C7A-4DBB-964B-074BF6B54C98}" type="parTrans" cxnId="{BC063AFD-A023-4EB7-8CB7-E1DED141A4BB}">
      <dgm:prSet/>
      <dgm:spPr/>
      <dgm:t>
        <a:bodyPr/>
        <a:lstStyle/>
        <a:p>
          <a:endParaRPr lang="ru-RU"/>
        </a:p>
      </dgm:t>
    </dgm:pt>
    <dgm:pt modelId="{615A65BB-9C4F-4D8A-B9CE-D1FE5141FA26}">
      <dgm:prSet/>
      <dgm:spPr>
        <a:solidFill>
          <a:srgbClr val="9BDA46"/>
        </a:solidFill>
      </dgm:spPr>
      <dgm:t>
        <a:bodyPr/>
        <a:lstStyle/>
        <a:p>
          <a:endParaRPr lang="ru-RU"/>
        </a:p>
      </dgm:t>
    </dgm:pt>
    <dgm:pt modelId="{F33CB1C8-5CF1-40F4-BE6E-ED37B2FCCB6C}" type="parTrans" cxnId="{5FEDF727-E432-404C-AAF5-B2426B503743}">
      <dgm:prSet/>
      <dgm:spPr/>
      <dgm:t>
        <a:bodyPr/>
        <a:lstStyle/>
        <a:p>
          <a:endParaRPr lang="ru-RU"/>
        </a:p>
      </dgm:t>
    </dgm:pt>
    <dgm:pt modelId="{670454DA-50E0-4E73-B001-B46D33F16760}" type="sibTrans" cxnId="{5FEDF727-E432-404C-AAF5-B2426B503743}">
      <dgm:prSet/>
      <dgm:spPr/>
      <dgm:t>
        <a:bodyPr/>
        <a:lstStyle/>
        <a:p>
          <a:endParaRPr lang="ru-RU"/>
        </a:p>
      </dgm:t>
    </dgm:pt>
    <dgm:pt modelId="{F35959FF-544D-44FA-BA14-AD4225943221}">
      <dgm:prSet custT="1"/>
      <dgm:spPr>
        <a:ln>
          <a:solidFill>
            <a:srgbClr val="00602B"/>
          </a:solidFill>
        </a:ln>
      </dgm:spPr>
      <dgm:t>
        <a:bodyPr/>
        <a:lstStyle/>
        <a:p>
          <a:pPr rtl="0"/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Переход от финансового аудита</a:t>
          </a:r>
          <a:r>
            <a:rPr kumimoji="0" lang="ru-RU" sz="16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к</a:t>
          </a:r>
          <a:r>
            <a:rPr kumimoji="0" lang="ru-RU" sz="16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осуществлению внутреннего </a:t>
          </a: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аудита</a:t>
          </a:r>
          <a:r>
            <a:rPr kumimoji="0" lang="ru-RU" sz="16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, охватывающего </a:t>
          </a: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всю деятельность </a:t>
          </a:r>
          <a:r>
            <a:rPr kumimoji="0" lang="ru-RU" sz="16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организаций сектора государственного управления</a:t>
          </a:r>
          <a:endParaRPr lang="ru-RU" sz="1600" dirty="0">
            <a:latin typeface="+mj-lt"/>
          </a:endParaRPr>
        </a:p>
      </dgm:t>
    </dgm:pt>
    <dgm:pt modelId="{B5647D39-F743-431C-A340-7078BD2F29D1}" type="parTrans" cxnId="{5A4B6F56-F1A7-499B-9F74-36B32D51FFB7}">
      <dgm:prSet/>
      <dgm:spPr/>
      <dgm:t>
        <a:bodyPr/>
        <a:lstStyle/>
        <a:p>
          <a:endParaRPr lang="ru-RU"/>
        </a:p>
      </dgm:t>
    </dgm:pt>
    <dgm:pt modelId="{4225959B-9D13-4EEB-A2ED-1680BCDC3B5A}" type="sibTrans" cxnId="{5A4B6F56-F1A7-499B-9F74-36B32D51FFB7}">
      <dgm:prSet/>
      <dgm:spPr/>
      <dgm:t>
        <a:bodyPr/>
        <a:lstStyle/>
        <a:p>
          <a:endParaRPr lang="ru-RU"/>
        </a:p>
      </dgm:t>
    </dgm:pt>
    <dgm:pt modelId="{8D32AC7D-86B6-4EA3-9AA0-D6D0E33EF877}" type="pres">
      <dgm:prSet presAssocID="{3B4F0827-49C3-4FEC-9196-00D77F7E55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EF2911-5AED-49A5-B3F6-4C2409F57977}" type="pres">
      <dgm:prSet presAssocID="{AF96D43D-BB4F-4548-A029-A8A59DCAF575}" presName="composite" presStyleCnt="0"/>
      <dgm:spPr/>
    </dgm:pt>
    <dgm:pt modelId="{52698FBE-0AA2-4E5F-A4D6-D2C515C5120D}" type="pres">
      <dgm:prSet presAssocID="{AF96D43D-BB4F-4548-A029-A8A59DCAF57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AD843-F859-487B-A6C5-F227979FC08A}" type="pres">
      <dgm:prSet presAssocID="{AF96D43D-BB4F-4548-A029-A8A59DCAF575}" presName="descendantText" presStyleLbl="alignAcc1" presStyleIdx="0" presStyleCnt="4" custScaleX="86455" custLinFactY="204636" custLinFactNeighborX="14289" custLinFactNeighborY="300000">
        <dgm:presLayoutVars>
          <dgm:bulletEnabled val="1"/>
        </dgm:presLayoutVars>
      </dgm:prSet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8E7BE1AA-2CBA-4687-AACF-790953B932F3}" type="pres">
      <dgm:prSet presAssocID="{4B76A494-D9DA-429F-AD1D-C1413F4CF1B7}" presName="sp" presStyleCnt="0"/>
      <dgm:spPr/>
    </dgm:pt>
    <dgm:pt modelId="{6FA83E04-3D44-4998-BD6F-C633CF661C5D}" type="pres">
      <dgm:prSet presAssocID="{F1D5FF5B-9946-4888-9021-BC0368B6E317}" presName="composite" presStyleCnt="0"/>
      <dgm:spPr/>
    </dgm:pt>
    <dgm:pt modelId="{03D0EA89-2A70-4499-8805-4AAAC01E6F36}" type="pres">
      <dgm:prSet presAssocID="{F1D5FF5B-9946-4888-9021-BC0368B6E31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17F78-D702-45FE-BA65-AF89C747F759}" type="pres">
      <dgm:prSet presAssocID="{F1D5FF5B-9946-4888-9021-BC0368B6E317}" presName="descendantText" presStyleLbl="alignAcc1" presStyleIdx="1" presStyleCnt="4" custLinFactNeighborX="-136" custLinFactNeighborY="-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FADCB-EBDA-4FDA-89B1-558326754692}" type="pres">
      <dgm:prSet presAssocID="{885AA78B-7263-476F-B42A-F0E5A159345F}" presName="sp" presStyleCnt="0"/>
      <dgm:spPr/>
    </dgm:pt>
    <dgm:pt modelId="{6DDFBABE-BF0E-4136-930F-D0B745F01C34}" type="pres">
      <dgm:prSet presAssocID="{303B8610-40EA-48C6-BE6E-456EC55ED0C4}" presName="composite" presStyleCnt="0"/>
      <dgm:spPr/>
    </dgm:pt>
    <dgm:pt modelId="{FE31ACF4-DF46-4178-894E-3206F316BE00}" type="pres">
      <dgm:prSet presAssocID="{303B8610-40EA-48C6-BE6E-456EC55ED0C4}" presName="parentText" presStyleLbl="alignNode1" presStyleIdx="2" presStyleCnt="4" custScaleY="1100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CC360-E741-404D-BA81-0700D8105679}" type="pres">
      <dgm:prSet presAssocID="{303B8610-40EA-48C6-BE6E-456EC55ED0C4}" presName="descendantText" presStyleLbl="alignAcc1" presStyleIdx="2" presStyleCnt="4" custScaleY="117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DFF30-1763-495F-9BCE-D477BE8B112D}" type="pres">
      <dgm:prSet presAssocID="{17376AEF-807F-4C86-8934-4F0EEF8E275E}" presName="sp" presStyleCnt="0"/>
      <dgm:spPr/>
    </dgm:pt>
    <dgm:pt modelId="{5741F28C-A023-4A34-958A-86266A5F62B6}" type="pres">
      <dgm:prSet presAssocID="{615A65BB-9C4F-4D8A-B9CE-D1FE5141FA26}" presName="composite" presStyleCnt="0"/>
      <dgm:spPr/>
    </dgm:pt>
    <dgm:pt modelId="{27CC8AF6-5332-4D67-AE66-874E447A80BC}" type="pres">
      <dgm:prSet presAssocID="{615A65BB-9C4F-4D8A-B9CE-D1FE5141FA2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B41A8-F0F2-4151-9EC4-9329C38A72A8}" type="pres">
      <dgm:prSet presAssocID="{615A65BB-9C4F-4D8A-B9CE-D1FE5141FA2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D69B7C-8188-4CF9-91CF-4ABF49284A6C}" type="presOf" srcId="{615A65BB-9C4F-4D8A-B9CE-D1FE5141FA26}" destId="{27CC8AF6-5332-4D67-AE66-874E447A80BC}" srcOrd="0" destOrd="0" presId="urn:microsoft.com/office/officeart/2005/8/layout/chevron2"/>
    <dgm:cxn modelId="{5A4B6F56-F1A7-499B-9F74-36B32D51FFB7}" srcId="{615A65BB-9C4F-4D8A-B9CE-D1FE5141FA26}" destId="{F35959FF-544D-44FA-BA14-AD4225943221}" srcOrd="0" destOrd="0" parTransId="{B5647D39-F743-431C-A340-7078BD2F29D1}" sibTransId="{4225959B-9D13-4EEB-A2ED-1680BCDC3B5A}"/>
    <dgm:cxn modelId="{8A527977-697B-4AA6-88D7-6C3F94C5959B}" srcId="{303B8610-40EA-48C6-BE6E-456EC55ED0C4}" destId="{231EF876-ECE3-442D-AC21-E02E05763C23}" srcOrd="1" destOrd="0" parTransId="{6BACC75D-679A-4639-AA41-7AE2ED2D8AC8}" sibTransId="{E314B389-A8F1-4089-95C8-19F381CB05B4}"/>
    <dgm:cxn modelId="{6BE09608-D19F-4E12-86FE-F35613025CF0}" type="presOf" srcId="{AF96D43D-BB4F-4548-A029-A8A59DCAF575}" destId="{52698FBE-0AA2-4E5F-A4D6-D2C515C5120D}" srcOrd="0" destOrd="0" presId="urn:microsoft.com/office/officeart/2005/8/layout/chevron2"/>
    <dgm:cxn modelId="{442DC21E-A708-4BFC-A42E-F4894F207E30}" srcId="{F1D5FF5B-9946-4888-9021-BC0368B6E317}" destId="{4FE1E9B5-D0CD-468F-9E19-CCADAFBE0E5E}" srcOrd="0" destOrd="0" parTransId="{3A97A7AA-995A-4909-9879-C785F3A04764}" sibTransId="{B65B8CBF-BD00-483A-AF8C-2658C559F2A7}"/>
    <dgm:cxn modelId="{1309A197-A8BB-4792-B591-21927059A8DE}" srcId="{3B4F0827-49C3-4FEC-9196-00D77F7E55D0}" destId="{F1D5FF5B-9946-4888-9021-BC0368B6E317}" srcOrd="1" destOrd="0" parTransId="{877334FD-E718-43D9-8252-82FCB02FD405}" sibTransId="{885AA78B-7263-476F-B42A-F0E5A159345F}"/>
    <dgm:cxn modelId="{2BBE8C38-174C-4049-A012-1B4B700562FF}" type="presOf" srcId="{F35959FF-544D-44FA-BA14-AD4225943221}" destId="{F65B41A8-F0F2-4151-9EC4-9329C38A72A8}" srcOrd="0" destOrd="0" presId="urn:microsoft.com/office/officeart/2005/8/layout/chevron2"/>
    <dgm:cxn modelId="{09302ED0-AE7A-4941-85DE-61C5B8F4840D}" type="presOf" srcId="{3B4F0827-49C3-4FEC-9196-00D77F7E55D0}" destId="{8D32AC7D-86B6-4EA3-9AA0-D6D0E33EF877}" srcOrd="0" destOrd="0" presId="urn:microsoft.com/office/officeart/2005/8/layout/chevron2"/>
    <dgm:cxn modelId="{ECC054ED-297C-496C-8C3A-8B442B504511}" srcId="{303B8610-40EA-48C6-BE6E-456EC55ED0C4}" destId="{62BE1A31-DA9A-49B7-8024-5D5A205912C6}" srcOrd="0" destOrd="0" parTransId="{6A140334-7B2D-4DED-907E-F60950655D7E}" sibTransId="{3864E3EE-A38B-4C47-AC37-63C203E237A8}"/>
    <dgm:cxn modelId="{CC05359A-21A9-43A4-9859-59A1FAA353F0}" type="presOf" srcId="{F1D5FF5B-9946-4888-9021-BC0368B6E317}" destId="{03D0EA89-2A70-4499-8805-4AAAC01E6F36}" srcOrd="0" destOrd="0" presId="urn:microsoft.com/office/officeart/2005/8/layout/chevron2"/>
    <dgm:cxn modelId="{494286E6-3858-4F46-A65D-A2587398E239}" type="presOf" srcId="{4FE1E9B5-D0CD-468F-9E19-CCADAFBE0E5E}" destId="{09117F78-D702-45FE-BA65-AF89C747F759}" srcOrd="0" destOrd="0" presId="urn:microsoft.com/office/officeart/2005/8/layout/chevron2"/>
    <dgm:cxn modelId="{500EE47D-854F-4D2C-B5E3-06879FF69938}" type="presOf" srcId="{231EF876-ECE3-442D-AC21-E02E05763C23}" destId="{260CC360-E741-404D-BA81-0700D8105679}" srcOrd="0" destOrd="1" presId="urn:microsoft.com/office/officeart/2005/8/layout/chevron2"/>
    <dgm:cxn modelId="{BC063AFD-A023-4EB7-8CB7-E1DED141A4BB}" srcId="{3B4F0827-49C3-4FEC-9196-00D77F7E55D0}" destId="{AF96D43D-BB4F-4548-A029-A8A59DCAF575}" srcOrd="0" destOrd="0" parTransId="{88A727B8-2C7A-4DBB-964B-074BF6B54C98}" sibTransId="{4B76A494-D9DA-429F-AD1D-C1413F4CF1B7}"/>
    <dgm:cxn modelId="{5FEDF727-E432-404C-AAF5-B2426B503743}" srcId="{3B4F0827-49C3-4FEC-9196-00D77F7E55D0}" destId="{615A65BB-9C4F-4D8A-B9CE-D1FE5141FA26}" srcOrd="3" destOrd="0" parTransId="{F33CB1C8-5CF1-40F4-BE6E-ED37B2FCCB6C}" sibTransId="{670454DA-50E0-4E73-B001-B46D33F16760}"/>
    <dgm:cxn modelId="{1EE78485-01FE-4276-9C2F-5129D6789B95}" type="presOf" srcId="{62BE1A31-DA9A-49B7-8024-5D5A205912C6}" destId="{260CC360-E741-404D-BA81-0700D8105679}" srcOrd="0" destOrd="0" presId="urn:microsoft.com/office/officeart/2005/8/layout/chevron2"/>
    <dgm:cxn modelId="{DE2FC078-BF4E-4D8A-9132-BCC7A7985363}" type="presOf" srcId="{303B8610-40EA-48C6-BE6E-456EC55ED0C4}" destId="{FE31ACF4-DF46-4178-894E-3206F316BE00}" srcOrd="0" destOrd="0" presId="urn:microsoft.com/office/officeart/2005/8/layout/chevron2"/>
    <dgm:cxn modelId="{DE05618F-4A5E-41AF-BFCF-DCE40D77B4E0}" srcId="{3B4F0827-49C3-4FEC-9196-00D77F7E55D0}" destId="{303B8610-40EA-48C6-BE6E-456EC55ED0C4}" srcOrd="2" destOrd="0" parTransId="{14FFBAA4-9EEB-4470-AB92-9AD130419C30}" sibTransId="{17376AEF-807F-4C86-8934-4F0EEF8E275E}"/>
    <dgm:cxn modelId="{038ED72F-B4F2-4C48-B0D5-6508AC5AC995}" type="presParOf" srcId="{8D32AC7D-86B6-4EA3-9AA0-D6D0E33EF877}" destId="{CCEF2911-5AED-49A5-B3F6-4C2409F57977}" srcOrd="0" destOrd="0" presId="urn:microsoft.com/office/officeart/2005/8/layout/chevron2"/>
    <dgm:cxn modelId="{6E9B8F00-07FF-4DDE-845E-D47A26207A11}" type="presParOf" srcId="{CCEF2911-5AED-49A5-B3F6-4C2409F57977}" destId="{52698FBE-0AA2-4E5F-A4D6-D2C515C5120D}" srcOrd="0" destOrd="0" presId="urn:microsoft.com/office/officeart/2005/8/layout/chevron2"/>
    <dgm:cxn modelId="{DC81B3C9-A75E-457D-BC61-37496374B7C6}" type="presParOf" srcId="{CCEF2911-5AED-49A5-B3F6-4C2409F57977}" destId="{45AAD843-F859-487B-A6C5-F227979FC08A}" srcOrd="1" destOrd="0" presId="urn:microsoft.com/office/officeart/2005/8/layout/chevron2"/>
    <dgm:cxn modelId="{128C9C59-8F5F-4714-B2A1-ABFB703B0227}" type="presParOf" srcId="{8D32AC7D-86B6-4EA3-9AA0-D6D0E33EF877}" destId="{8E7BE1AA-2CBA-4687-AACF-790953B932F3}" srcOrd="1" destOrd="0" presId="urn:microsoft.com/office/officeart/2005/8/layout/chevron2"/>
    <dgm:cxn modelId="{52285415-12E9-4F87-A2D5-FE53F04E4B32}" type="presParOf" srcId="{8D32AC7D-86B6-4EA3-9AA0-D6D0E33EF877}" destId="{6FA83E04-3D44-4998-BD6F-C633CF661C5D}" srcOrd="2" destOrd="0" presId="urn:microsoft.com/office/officeart/2005/8/layout/chevron2"/>
    <dgm:cxn modelId="{F33A9398-590B-4716-9DCD-5CDFBDF06331}" type="presParOf" srcId="{6FA83E04-3D44-4998-BD6F-C633CF661C5D}" destId="{03D0EA89-2A70-4499-8805-4AAAC01E6F36}" srcOrd="0" destOrd="0" presId="urn:microsoft.com/office/officeart/2005/8/layout/chevron2"/>
    <dgm:cxn modelId="{28B01EF4-A6FB-47B5-B0C7-2144C0773AE9}" type="presParOf" srcId="{6FA83E04-3D44-4998-BD6F-C633CF661C5D}" destId="{09117F78-D702-45FE-BA65-AF89C747F759}" srcOrd="1" destOrd="0" presId="urn:microsoft.com/office/officeart/2005/8/layout/chevron2"/>
    <dgm:cxn modelId="{2D3E8929-7E53-47CD-B0D4-A69A1A6C6833}" type="presParOf" srcId="{8D32AC7D-86B6-4EA3-9AA0-D6D0E33EF877}" destId="{56AFADCB-EBDA-4FDA-89B1-558326754692}" srcOrd="3" destOrd="0" presId="urn:microsoft.com/office/officeart/2005/8/layout/chevron2"/>
    <dgm:cxn modelId="{9004BF11-217E-4D71-B4D2-59A96B46711B}" type="presParOf" srcId="{8D32AC7D-86B6-4EA3-9AA0-D6D0E33EF877}" destId="{6DDFBABE-BF0E-4136-930F-D0B745F01C34}" srcOrd="4" destOrd="0" presId="urn:microsoft.com/office/officeart/2005/8/layout/chevron2"/>
    <dgm:cxn modelId="{873A6920-98D8-4BF7-A262-057D4F767DFB}" type="presParOf" srcId="{6DDFBABE-BF0E-4136-930F-D0B745F01C34}" destId="{FE31ACF4-DF46-4178-894E-3206F316BE00}" srcOrd="0" destOrd="0" presId="urn:microsoft.com/office/officeart/2005/8/layout/chevron2"/>
    <dgm:cxn modelId="{4E546BAA-756E-4B67-93E4-4D493EBD9AAB}" type="presParOf" srcId="{6DDFBABE-BF0E-4136-930F-D0B745F01C34}" destId="{260CC360-E741-404D-BA81-0700D8105679}" srcOrd="1" destOrd="0" presId="urn:microsoft.com/office/officeart/2005/8/layout/chevron2"/>
    <dgm:cxn modelId="{A3E3EF58-C52A-425E-B63B-B3E8AE21E875}" type="presParOf" srcId="{8D32AC7D-86B6-4EA3-9AA0-D6D0E33EF877}" destId="{293DFF30-1763-495F-9BCE-D477BE8B112D}" srcOrd="5" destOrd="0" presId="urn:microsoft.com/office/officeart/2005/8/layout/chevron2"/>
    <dgm:cxn modelId="{59023DD2-751E-40E8-A7F5-11A8B05D1677}" type="presParOf" srcId="{8D32AC7D-86B6-4EA3-9AA0-D6D0E33EF877}" destId="{5741F28C-A023-4A34-958A-86266A5F62B6}" srcOrd="6" destOrd="0" presId="urn:microsoft.com/office/officeart/2005/8/layout/chevron2"/>
    <dgm:cxn modelId="{262760F8-F640-4776-BCFF-1513EBF47B6B}" type="presParOf" srcId="{5741F28C-A023-4A34-958A-86266A5F62B6}" destId="{27CC8AF6-5332-4D67-AE66-874E447A80BC}" srcOrd="0" destOrd="0" presId="urn:microsoft.com/office/officeart/2005/8/layout/chevron2"/>
    <dgm:cxn modelId="{F8791B98-CBAC-4068-91DB-7C4F82B9FF76}" type="presParOf" srcId="{5741F28C-A023-4A34-958A-86266A5F62B6}" destId="{F65B41A8-F0F2-4151-9EC4-9329C38A72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4F0827-49C3-4FEC-9196-00D77F7E55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D5FF5B-9946-4888-9021-BC0368B6E317}">
      <dgm:prSet phldrT="[Текст]" custT="1"/>
      <dgm:spPr>
        <a:solidFill>
          <a:srgbClr val="92D050"/>
        </a:solidFill>
      </dgm:spPr>
      <dgm:t>
        <a:bodyPr/>
        <a:lstStyle/>
        <a:p>
          <a:endParaRPr lang="ru-RU" sz="3600" b="1" dirty="0"/>
        </a:p>
      </dgm:t>
    </dgm:pt>
    <dgm:pt modelId="{877334FD-E718-43D9-8252-82FCB02FD405}" type="parTrans" cxnId="{1309A197-A8BB-4792-B591-21927059A8DE}">
      <dgm:prSet/>
      <dgm:spPr/>
      <dgm:t>
        <a:bodyPr/>
        <a:lstStyle/>
        <a:p>
          <a:endParaRPr lang="ru-RU"/>
        </a:p>
      </dgm:t>
    </dgm:pt>
    <dgm:pt modelId="{885AA78B-7263-476F-B42A-F0E5A159345F}" type="sibTrans" cxnId="{1309A197-A8BB-4792-B591-21927059A8DE}">
      <dgm:prSet/>
      <dgm:spPr/>
      <dgm:t>
        <a:bodyPr/>
        <a:lstStyle/>
        <a:p>
          <a:endParaRPr lang="ru-RU"/>
        </a:p>
      </dgm:t>
    </dgm:pt>
    <dgm:pt modelId="{4FE1E9B5-D0CD-468F-9E19-CCADAFBE0E5E}">
      <dgm:prSet phldrT="[Текст]" custT="1"/>
      <dgm:spPr>
        <a:noFill/>
        <a:ln>
          <a:solidFill>
            <a:srgbClr val="00602B"/>
          </a:solidFill>
        </a:ln>
      </dgm:spPr>
      <dgm:t>
        <a:bodyPr/>
        <a:lstStyle/>
        <a:p>
          <a:r>
            <a:rPr lang="ru-RU" sz="1600" dirty="0" smtClean="0"/>
            <a:t>Раздел Концепции повышения эффективности бюджетных расходов в 2019 – 2024 годах</a:t>
          </a:r>
          <a:r>
            <a:rPr lang="en-US" sz="1600" dirty="0" smtClean="0"/>
            <a:t> </a:t>
          </a:r>
          <a:r>
            <a:rPr lang="ru-RU" sz="1600" dirty="0" smtClean="0"/>
            <a:t>«Обеспечение подотчетности (подконтрольности) бюджетных расходов», </a:t>
          </a:r>
          <a:r>
            <a:rPr lang="ru-RU" sz="1600" b="1" dirty="0" smtClean="0"/>
            <a:t>изменения в Бюджетный кодекс, Стандарты внутреннего аудита</a:t>
          </a:r>
          <a:endParaRPr lang="ru-RU" sz="1600" b="1" dirty="0"/>
        </a:p>
      </dgm:t>
    </dgm:pt>
    <dgm:pt modelId="{3A97A7AA-995A-4909-9879-C785F3A04764}" type="parTrans" cxnId="{442DC21E-A708-4BFC-A42E-F4894F207E30}">
      <dgm:prSet/>
      <dgm:spPr/>
      <dgm:t>
        <a:bodyPr/>
        <a:lstStyle/>
        <a:p>
          <a:endParaRPr lang="ru-RU"/>
        </a:p>
      </dgm:t>
    </dgm:pt>
    <dgm:pt modelId="{B65B8CBF-BD00-483A-AF8C-2658C559F2A7}" type="sibTrans" cxnId="{442DC21E-A708-4BFC-A42E-F4894F207E30}">
      <dgm:prSet/>
      <dgm:spPr/>
      <dgm:t>
        <a:bodyPr/>
        <a:lstStyle/>
        <a:p>
          <a:endParaRPr lang="ru-RU"/>
        </a:p>
      </dgm:t>
    </dgm:pt>
    <dgm:pt modelId="{303B8610-40EA-48C6-BE6E-456EC55ED0C4}">
      <dgm:prSet phldrT="[Текст]" custT="1"/>
      <dgm:spPr>
        <a:solidFill>
          <a:srgbClr val="00602B"/>
        </a:solidFill>
      </dgm:spPr>
      <dgm:t>
        <a:bodyPr/>
        <a:lstStyle/>
        <a:p>
          <a:r>
            <a:rPr lang="en-US" sz="1600" b="1" dirty="0" smtClean="0"/>
            <a:t>III </a:t>
          </a:r>
          <a:r>
            <a:rPr lang="ru-RU" sz="1600" b="1" dirty="0" smtClean="0"/>
            <a:t>этап</a:t>
          </a:r>
          <a:endParaRPr lang="ru-RU" sz="1600" b="1" dirty="0"/>
        </a:p>
      </dgm:t>
    </dgm:pt>
    <dgm:pt modelId="{14FFBAA4-9EEB-4470-AB92-9AD130419C30}" type="parTrans" cxnId="{DE05618F-4A5E-41AF-BFCF-DCE40D77B4E0}">
      <dgm:prSet/>
      <dgm:spPr/>
      <dgm:t>
        <a:bodyPr/>
        <a:lstStyle/>
        <a:p>
          <a:endParaRPr lang="ru-RU"/>
        </a:p>
      </dgm:t>
    </dgm:pt>
    <dgm:pt modelId="{17376AEF-807F-4C86-8934-4F0EEF8E275E}" type="sibTrans" cxnId="{DE05618F-4A5E-41AF-BFCF-DCE40D77B4E0}">
      <dgm:prSet/>
      <dgm:spPr/>
      <dgm:t>
        <a:bodyPr/>
        <a:lstStyle/>
        <a:p>
          <a:endParaRPr lang="ru-RU"/>
        </a:p>
      </dgm:t>
    </dgm:pt>
    <dgm:pt modelId="{62BE1A31-DA9A-49B7-8024-5D5A205912C6}">
      <dgm:prSet phldrT="[Текст]" custT="1"/>
      <dgm:spPr>
        <a:ln w="25400">
          <a:solidFill>
            <a:srgbClr val="00602B"/>
          </a:solidFill>
        </a:ln>
      </dgm:spPr>
      <dgm:t>
        <a:bodyPr/>
        <a:lstStyle/>
        <a:p>
          <a:r>
            <a:rPr kumimoji="0" lang="ru-RU" sz="16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Разработка и внедрение </a:t>
          </a: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единой системы обучения </a:t>
          </a:r>
          <a:r>
            <a:rPr kumimoji="0" lang="ru-RU" sz="16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и повышения квалификации внутренних аудиторов</a:t>
          </a:r>
          <a:endParaRPr lang="ru-RU" sz="1600" dirty="0">
            <a:latin typeface="+mj-lt"/>
          </a:endParaRPr>
        </a:p>
      </dgm:t>
    </dgm:pt>
    <dgm:pt modelId="{6A140334-7B2D-4DED-907E-F60950655D7E}" type="parTrans" cxnId="{ECC054ED-297C-496C-8C3A-8B442B504511}">
      <dgm:prSet/>
      <dgm:spPr/>
      <dgm:t>
        <a:bodyPr/>
        <a:lstStyle/>
        <a:p>
          <a:endParaRPr lang="ru-RU"/>
        </a:p>
      </dgm:t>
    </dgm:pt>
    <dgm:pt modelId="{3864E3EE-A38B-4C47-AC37-63C203E237A8}" type="sibTrans" cxnId="{ECC054ED-297C-496C-8C3A-8B442B504511}">
      <dgm:prSet/>
      <dgm:spPr/>
      <dgm:t>
        <a:bodyPr/>
        <a:lstStyle/>
        <a:p>
          <a:endParaRPr lang="ru-RU"/>
        </a:p>
      </dgm:t>
    </dgm:pt>
    <dgm:pt modelId="{231EF876-ECE3-442D-AC21-E02E05763C23}">
      <dgm:prSet phldrT="[Текст]" custT="1"/>
      <dgm:spPr>
        <a:ln w="25400">
          <a:solidFill>
            <a:srgbClr val="00602B"/>
          </a:solidFill>
        </a:ln>
      </dgm:spPr>
      <dgm:t>
        <a:bodyPr/>
        <a:lstStyle/>
        <a:p>
          <a:r>
            <a:rPr lang="ru-RU" sz="1600" b="1" dirty="0" smtClean="0"/>
            <a:t>Эффективное взаимодействие </a:t>
          </a:r>
          <a:r>
            <a:rPr lang="ru-RU" sz="1600" dirty="0" smtClean="0"/>
            <a:t>внутреннего финансового аудита с внешней средой контроля и аудита</a:t>
          </a:r>
          <a:endParaRPr lang="ru-RU" sz="1600" i="1" dirty="0"/>
        </a:p>
      </dgm:t>
    </dgm:pt>
    <dgm:pt modelId="{6BACC75D-679A-4639-AA41-7AE2ED2D8AC8}" type="parTrans" cxnId="{8A527977-697B-4AA6-88D7-6C3F94C5959B}">
      <dgm:prSet/>
      <dgm:spPr/>
      <dgm:t>
        <a:bodyPr/>
        <a:lstStyle/>
        <a:p>
          <a:endParaRPr lang="ru-RU"/>
        </a:p>
      </dgm:t>
    </dgm:pt>
    <dgm:pt modelId="{E314B389-A8F1-4089-95C8-19F381CB05B4}" type="sibTrans" cxnId="{8A527977-697B-4AA6-88D7-6C3F94C5959B}">
      <dgm:prSet/>
      <dgm:spPr/>
      <dgm:t>
        <a:bodyPr/>
        <a:lstStyle/>
        <a:p>
          <a:endParaRPr lang="ru-RU"/>
        </a:p>
      </dgm:t>
    </dgm:pt>
    <dgm:pt modelId="{AF96D43D-BB4F-4548-A029-A8A59DCAF575}">
      <dgm:prSet phldrT="[Текст]" custT="1"/>
      <dgm:spPr>
        <a:solidFill>
          <a:srgbClr val="92D050"/>
        </a:solidFill>
        <a:ln>
          <a:solidFill>
            <a:srgbClr val="00602B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/>
            <a:t>I</a:t>
          </a:r>
          <a:r>
            <a:rPr lang="ru-RU" sz="1600" dirty="0" smtClean="0"/>
            <a:t> </a:t>
          </a:r>
          <a:r>
            <a:rPr lang="ru-RU" sz="1600" b="1" dirty="0" smtClean="0"/>
            <a:t>этап</a:t>
          </a:r>
        </a:p>
        <a:p>
          <a:pPr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B76A494-D9DA-429F-AD1D-C1413F4CF1B7}" type="sibTrans" cxnId="{BC063AFD-A023-4EB7-8CB7-E1DED141A4BB}">
      <dgm:prSet/>
      <dgm:spPr/>
      <dgm:t>
        <a:bodyPr/>
        <a:lstStyle/>
        <a:p>
          <a:endParaRPr lang="ru-RU"/>
        </a:p>
      </dgm:t>
    </dgm:pt>
    <dgm:pt modelId="{88A727B8-2C7A-4DBB-964B-074BF6B54C98}" type="parTrans" cxnId="{BC063AFD-A023-4EB7-8CB7-E1DED141A4BB}">
      <dgm:prSet/>
      <dgm:spPr/>
      <dgm:t>
        <a:bodyPr/>
        <a:lstStyle/>
        <a:p>
          <a:endParaRPr lang="ru-RU"/>
        </a:p>
      </dgm:t>
    </dgm:pt>
    <dgm:pt modelId="{615A65BB-9C4F-4D8A-B9CE-D1FE5141FA26}">
      <dgm:prSet/>
      <dgm:spPr>
        <a:solidFill>
          <a:srgbClr val="9BDA46"/>
        </a:solidFill>
      </dgm:spPr>
      <dgm:t>
        <a:bodyPr/>
        <a:lstStyle/>
        <a:p>
          <a:endParaRPr lang="ru-RU"/>
        </a:p>
      </dgm:t>
    </dgm:pt>
    <dgm:pt modelId="{F33CB1C8-5CF1-40F4-BE6E-ED37B2FCCB6C}" type="parTrans" cxnId="{5FEDF727-E432-404C-AAF5-B2426B503743}">
      <dgm:prSet/>
      <dgm:spPr/>
      <dgm:t>
        <a:bodyPr/>
        <a:lstStyle/>
        <a:p>
          <a:endParaRPr lang="ru-RU"/>
        </a:p>
      </dgm:t>
    </dgm:pt>
    <dgm:pt modelId="{670454DA-50E0-4E73-B001-B46D33F16760}" type="sibTrans" cxnId="{5FEDF727-E432-404C-AAF5-B2426B503743}">
      <dgm:prSet/>
      <dgm:spPr/>
      <dgm:t>
        <a:bodyPr/>
        <a:lstStyle/>
        <a:p>
          <a:endParaRPr lang="ru-RU"/>
        </a:p>
      </dgm:t>
    </dgm:pt>
    <dgm:pt modelId="{F35959FF-544D-44FA-BA14-AD4225943221}">
      <dgm:prSet custT="1"/>
      <dgm:spPr>
        <a:ln>
          <a:solidFill>
            <a:srgbClr val="00602B"/>
          </a:solidFill>
        </a:ln>
      </dgm:spPr>
      <dgm:t>
        <a:bodyPr/>
        <a:lstStyle/>
        <a:p>
          <a:pPr rtl="0"/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Переход от финансового аудита</a:t>
          </a:r>
          <a:r>
            <a:rPr kumimoji="0" lang="ru-RU" sz="16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к</a:t>
          </a:r>
          <a:r>
            <a:rPr kumimoji="0" lang="ru-RU" sz="16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осуществлению внутреннего </a:t>
          </a: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аудита</a:t>
          </a:r>
          <a:r>
            <a:rPr kumimoji="0" lang="ru-RU" sz="16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, охватывающего </a:t>
          </a: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всю деятельность </a:t>
          </a:r>
          <a:r>
            <a:rPr kumimoji="0" lang="ru-RU" sz="16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организаций сектора государственного управления</a:t>
          </a:r>
          <a:endParaRPr lang="ru-RU" sz="1600" dirty="0">
            <a:latin typeface="+mj-lt"/>
          </a:endParaRPr>
        </a:p>
      </dgm:t>
    </dgm:pt>
    <dgm:pt modelId="{B5647D39-F743-431C-A340-7078BD2F29D1}" type="parTrans" cxnId="{5A4B6F56-F1A7-499B-9F74-36B32D51FFB7}">
      <dgm:prSet/>
      <dgm:spPr/>
      <dgm:t>
        <a:bodyPr/>
        <a:lstStyle/>
        <a:p>
          <a:endParaRPr lang="ru-RU"/>
        </a:p>
      </dgm:t>
    </dgm:pt>
    <dgm:pt modelId="{4225959B-9D13-4EEB-A2ED-1680BCDC3B5A}" type="sibTrans" cxnId="{5A4B6F56-F1A7-499B-9F74-36B32D51FFB7}">
      <dgm:prSet/>
      <dgm:spPr/>
      <dgm:t>
        <a:bodyPr/>
        <a:lstStyle/>
        <a:p>
          <a:endParaRPr lang="ru-RU"/>
        </a:p>
      </dgm:t>
    </dgm:pt>
    <dgm:pt modelId="{8D32AC7D-86B6-4EA3-9AA0-D6D0E33EF877}" type="pres">
      <dgm:prSet presAssocID="{3B4F0827-49C3-4FEC-9196-00D77F7E55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EF2911-5AED-49A5-B3F6-4C2409F57977}" type="pres">
      <dgm:prSet presAssocID="{AF96D43D-BB4F-4548-A029-A8A59DCAF575}" presName="composite" presStyleCnt="0"/>
      <dgm:spPr/>
    </dgm:pt>
    <dgm:pt modelId="{52698FBE-0AA2-4E5F-A4D6-D2C515C5120D}" type="pres">
      <dgm:prSet presAssocID="{AF96D43D-BB4F-4548-A029-A8A59DCAF57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AD843-F859-487B-A6C5-F227979FC08A}" type="pres">
      <dgm:prSet presAssocID="{AF96D43D-BB4F-4548-A029-A8A59DCAF575}" presName="descendantText" presStyleLbl="alignAcc1" presStyleIdx="0" presStyleCnt="4" custScaleX="86455" custLinFactY="204636" custLinFactNeighborX="14289" custLinFactNeighborY="300000">
        <dgm:presLayoutVars>
          <dgm:bulletEnabled val="1"/>
        </dgm:presLayoutVars>
      </dgm:prSet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8E7BE1AA-2CBA-4687-AACF-790953B932F3}" type="pres">
      <dgm:prSet presAssocID="{4B76A494-D9DA-429F-AD1D-C1413F4CF1B7}" presName="sp" presStyleCnt="0"/>
      <dgm:spPr/>
    </dgm:pt>
    <dgm:pt modelId="{6FA83E04-3D44-4998-BD6F-C633CF661C5D}" type="pres">
      <dgm:prSet presAssocID="{F1D5FF5B-9946-4888-9021-BC0368B6E317}" presName="composite" presStyleCnt="0"/>
      <dgm:spPr/>
    </dgm:pt>
    <dgm:pt modelId="{03D0EA89-2A70-4499-8805-4AAAC01E6F36}" type="pres">
      <dgm:prSet presAssocID="{F1D5FF5B-9946-4888-9021-BC0368B6E31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17F78-D702-45FE-BA65-AF89C747F759}" type="pres">
      <dgm:prSet presAssocID="{F1D5FF5B-9946-4888-9021-BC0368B6E317}" presName="descendantText" presStyleLbl="alignAcc1" presStyleIdx="1" presStyleCnt="4" custLinFactNeighborX="-136" custLinFactNeighborY="-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FADCB-EBDA-4FDA-89B1-558326754692}" type="pres">
      <dgm:prSet presAssocID="{885AA78B-7263-476F-B42A-F0E5A159345F}" presName="sp" presStyleCnt="0"/>
      <dgm:spPr/>
    </dgm:pt>
    <dgm:pt modelId="{6DDFBABE-BF0E-4136-930F-D0B745F01C34}" type="pres">
      <dgm:prSet presAssocID="{303B8610-40EA-48C6-BE6E-456EC55ED0C4}" presName="composite" presStyleCnt="0"/>
      <dgm:spPr/>
    </dgm:pt>
    <dgm:pt modelId="{FE31ACF4-DF46-4178-894E-3206F316BE00}" type="pres">
      <dgm:prSet presAssocID="{303B8610-40EA-48C6-BE6E-456EC55ED0C4}" presName="parentText" presStyleLbl="alignNode1" presStyleIdx="2" presStyleCnt="4" custScaleY="1100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CC360-E741-404D-BA81-0700D8105679}" type="pres">
      <dgm:prSet presAssocID="{303B8610-40EA-48C6-BE6E-456EC55ED0C4}" presName="descendantText" presStyleLbl="alignAcc1" presStyleIdx="2" presStyleCnt="4" custScaleY="117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DFF30-1763-495F-9BCE-D477BE8B112D}" type="pres">
      <dgm:prSet presAssocID="{17376AEF-807F-4C86-8934-4F0EEF8E275E}" presName="sp" presStyleCnt="0"/>
      <dgm:spPr/>
    </dgm:pt>
    <dgm:pt modelId="{5741F28C-A023-4A34-958A-86266A5F62B6}" type="pres">
      <dgm:prSet presAssocID="{615A65BB-9C4F-4D8A-B9CE-D1FE5141FA26}" presName="composite" presStyleCnt="0"/>
      <dgm:spPr/>
    </dgm:pt>
    <dgm:pt modelId="{27CC8AF6-5332-4D67-AE66-874E447A80BC}" type="pres">
      <dgm:prSet presAssocID="{615A65BB-9C4F-4D8A-B9CE-D1FE5141FA2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B41A8-F0F2-4151-9EC4-9329C38A72A8}" type="pres">
      <dgm:prSet presAssocID="{615A65BB-9C4F-4D8A-B9CE-D1FE5141FA2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D69B7C-8188-4CF9-91CF-4ABF49284A6C}" type="presOf" srcId="{615A65BB-9C4F-4D8A-B9CE-D1FE5141FA26}" destId="{27CC8AF6-5332-4D67-AE66-874E447A80BC}" srcOrd="0" destOrd="0" presId="urn:microsoft.com/office/officeart/2005/8/layout/chevron2"/>
    <dgm:cxn modelId="{5A4B6F56-F1A7-499B-9F74-36B32D51FFB7}" srcId="{615A65BB-9C4F-4D8A-B9CE-D1FE5141FA26}" destId="{F35959FF-544D-44FA-BA14-AD4225943221}" srcOrd="0" destOrd="0" parTransId="{B5647D39-F743-431C-A340-7078BD2F29D1}" sibTransId="{4225959B-9D13-4EEB-A2ED-1680BCDC3B5A}"/>
    <dgm:cxn modelId="{8A527977-697B-4AA6-88D7-6C3F94C5959B}" srcId="{303B8610-40EA-48C6-BE6E-456EC55ED0C4}" destId="{231EF876-ECE3-442D-AC21-E02E05763C23}" srcOrd="1" destOrd="0" parTransId="{6BACC75D-679A-4639-AA41-7AE2ED2D8AC8}" sibTransId="{E314B389-A8F1-4089-95C8-19F381CB05B4}"/>
    <dgm:cxn modelId="{6BE09608-D19F-4E12-86FE-F35613025CF0}" type="presOf" srcId="{AF96D43D-BB4F-4548-A029-A8A59DCAF575}" destId="{52698FBE-0AA2-4E5F-A4D6-D2C515C5120D}" srcOrd="0" destOrd="0" presId="urn:microsoft.com/office/officeart/2005/8/layout/chevron2"/>
    <dgm:cxn modelId="{442DC21E-A708-4BFC-A42E-F4894F207E30}" srcId="{F1D5FF5B-9946-4888-9021-BC0368B6E317}" destId="{4FE1E9B5-D0CD-468F-9E19-CCADAFBE0E5E}" srcOrd="0" destOrd="0" parTransId="{3A97A7AA-995A-4909-9879-C785F3A04764}" sibTransId="{B65B8CBF-BD00-483A-AF8C-2658C559F2A7}"/>
    <dgm:cxn modelId="{1309A197-A8BB-4792-B591-21927059A8DE}" srcId="{3B4F0827-49C3-4FEC-9196-00D77F7E55D0}" destId="{F1D5FF5B-9946-4888-9021-BC0368B6E317}" srcOrd="1" destOrd="0" parTransId="{877334FD-E718-43D9-8252-82FCB02FD405}" sibTransId="{885AA78B-7263-476F-B42A-F0E5A159345F}"/>
    <dgm:cxn modelId="{2BBE8C38-174C-4049-A012-1B4B700562FF}" type="presOf" srcId="{F35959FF-544D-44FA-BA14-AD4225943221}" destId="{F65B41A8-F0F2-4151-9EC4-9329C38A72A8}" srcOrd="0" destOrd="0" presId="urn:microsoft.com/office/officeart/2005/8/layout/chevron2"/>
    <dgm:cxn modelId="{09302ED0-AE7A-4941-85DE-61C5B8F4840D}" type="presOf" srcId="{3B4F0827-49C3-4FEC-9196-00D77F7E55D0}" destId="{8D32AC7D-86B6-4EA3-9AA0-D6D0E33EF877}" srcOrd="0" destOrd="0" presId="urn:microsoft.com/office/officeart/2005/8/layout/chevron2"/>
    <dgm:cxn modelId="{ECC054ED-297C-496C-8C3A-8B442B504511}" srcId="{303B8610-40EA-48C6-BE6E-456EC55ED0C4}" destId="{62BE1A31-DA9A-49B7-8024-5D5A205912C6}" srcOrd="0" destOrd="0" parTransId="{6A140334-7B2D-4DED-907E-F60950655D7E}" sibTransId="{3864E3EE-A38B-4C47-AC37-63C203E237A8}"/>
    <dgm:cxn modelId="{CC05359A-21A9-43A4-9859-59A1FAA353F0}" type="presOf" srcId="{F1D5FF5B-9946-4888-9021-BC0368B6E317}" destId="{03D0EA89-2A70-4499-8805-4AAAC01E6F36}" srcOrd="0" destOrd="0" presId="urn:microsoft.com/office/officeart/2005/8/layout/chevron2"/>
    <dgm:cxn modelId="{494286E6-3858-4F46-A65D-A2587398E239}" type="presOf" srcId="{4FE1E9B5-D0CD-468F-9E19-CCADAFBE0E5E}" destId="{09117F78-D702-45FE-BA65-AF89C747F759}" srcOrd="0" destOrd="0" presId="urn:microsoft.com/office/officeart/2005/8/layout/chevron2"/>
    <dgm:cxn modelId="{500EE47D-854F-4D2C-B5E3-06879FF69938}" type="presOf" srcId="{231EF876-ECE3-442D-AC21-E02E05763C23}" destId="{260CC360-E741-404D-BA81-0700D8105679}" srcOrd="0" destOrd="1" presId="urn:microsoft.com/office/officeart/2005/8/layout/chevron2"/>
    <dgm:cxn modelId="{BC063AFD-A023-4EB7-8CB7-E1DED141A4BB}" srcId="{3B4F0827-49C3-4FEC-9196-00D77F7E55D0}" destId="{AF96D43D-BB4F-4548-A029-A8A59DCAF575}" srcOrd="0" destOrd="0" parTransId="{88A727B8-2C7A-4DBB-964B-074BF6B54C98}" sibTransId="{4B76A494-D9DA-429F-AD1D-C1413F4CF1B7}"/>
    <dgm:cxn modelId="{5FEDF727-E432-404C-AAF5-B2426B503743}" srcId="{3B4F0827-49C3-4FEC-9196-00D77F7E55D0}" destId="{615A65BB-9C4F-4D8A-B9CE-D1FE5141FA26}" srcOrd="3" destOrd="0" parTransId="{F33CB1C8-5CF1-40F4-BE6E-ED37B2FCCB6C}" sibTransId="{670454DA-50E0-4E73-B001-B46D33F16760}"/>
    <dgm:cxn modelId="{1EE78485-01FE-4276-9C2F-5129D6789B95}" type="presOf" srcId="{62BE1A31-DA9A-49B7-8024-5D5A205912C6}" destId="{260CC360-E741-404D-BA81-0700D8105679}" srcOrd="0" destOrd="0" presId="urn:microsoft.com/office/officeart/2005/8/layout/chevron2"/>
    <dgm:cxn modelId="{DE2FC078-BF4E-4D8A-9132-BCC7A7985363}" type="presOf" srcId="{303B8610-40EA-48C6-BE6E-456EC55ED0C4}" destId="{FE31ACF4-DF46-4178-894E-3206F316BE00}" srcOrd="0" destOrd="0" presId="urn:microsoft.com/office/officeart/2005/8/layout/chevron2"/>
    <dgm:cxn modelId="{DE05618F-4A5E-41AF-BFCF-DCE40D77B4E0}" srcId="{3B4F0827-49C3-4FEC-9196-00D77F7E55D0}" destId="{303B8610-40EA-48C6-BE6E-456EC55ED0C4}" srcOrd="2" destOrd="0" parTransId="{14FFBAA4-9EEB-4470-AB92-9AD130419C30}" sibTransId="{17376AEF-807F-4C86-8934-4F0EEF8E275E}"/>
    <dgm:cxn modelId="{038ED72F-B4F2-4C48-B0D5-6508AC5AC995}" type="presParOf" srcId="{8D32AC7D-86B6-4EA3-9AA0-D6D0E33EF877}" destId="{CCEF2911-5AED-49A5-B3F6-4C2409F57977}" srcOrd="0" destOrd="0" presId="urn:microsoft.com/office/officeart/2005/8/layout/chevron2"/>
    <dgm:cxn modelId="{6E9B8F00-07FF-4DDE-845E-D47A26207A11}" type="presParOf" srcId="{CCEF2911-5AED-49A5-B3F6-4C2409F57977}" destId="{52698FBE-0AA2-4E5F-A4D6-D2C515C5120D}" srcOrd="0" destOrd="0" presId="urn:microsoft.com/office/officeart/2005/8/layout/chevron2"/>
    <dgm:cxn modelId="{DC81B3C9-A75E-457D-BC61-37496374B7C6}" type="presParOf" srcId="{CCEF2911-5AED-49A5-B3F6-4C2409F57977}" destId="{45AAD843-F859-487B-A6C5-F227979FC08A}" srcOrd="1" destOrd="0" presId="urn:microsoft.com/office/officeart/2005/8/layout/chevron2"/>
    <dgm:cxn modelId="{128C9C59-8F5F-4714-B2A1-ABFB703B0227}" type="presParOf" srcId="{8D32AC7D-86B6-4EA3-9AA0-D6D0E33EF877}" destId="{8E7BE1AA-2CBA-4687-AACF-790953B932F3}" srcOrd="1" destOrd="0" presId="urn:microsoft.com/office/officeart/2005/8/layout/chevron2"/>
    <dgm:cxn modelId="{52285415-12E9-4F87-A2D5-FE53F04E4B32}" type="presParOf" srcId="{8D32AC7D-86B6-4EA3-9AA0-D6D0E33EF877}" destId="{6FA83E04-3D44-4998-BD6F-C633CF661C5D}" srcOrd="2" destOrd="0" presId="urn:microsoft.com/office/officeart/2005/8/layout/chevron2"/>
    <dgm:cxn modelId="{F33A9398-590B-4716-9DCD-5CDFBDF06331}" type="presParOf" srcId="{6FA83E04-3D44-4998-BD6F-C633CF661C5D}" destId="{03D0EA89-2A70-4499-8805-4AAAC01E6F36}" srcOrd="0" destOrd="0" presId="urn:microsoft.com/office/officeart/2005/8/layout/chevron2"/>
    <dgm:cxn modelId="{28B01EF4-A6FB-47B5-B0C7-2144C0773AE9}" type="presParOf" srcId="{6FA83E04-3D44-4998-BD6F-C633CF661C5D}" destId="{09117F78-D702-45FE-BA65-AF89C747F759}" srcOrd="1" destOrd="0" presId="urn:microsoft.com/office/officeart/2005/8/layout/chevron2"/>
    <dgm:cxn modelId="{2D3E8929-7E53-47CD-B0D4-A69A1A6C6833}" type="presParOf" srcId="{8D32AC7D-86B6-4EA3-9AA0-D6D0E33EF877}" destId="{56AFADCB-EBDA-4FDA-89B1-558326754692}" srcOrd="3" destOrd="0" presId="urn:microsoft.com/office/officeart/2005/8/layout/chevron2"/>
    <dgm:cxn modelId="{9004BF11-217E-4D71-B4D2-59A96B46711B}" type="presParOf" srcId="{8D32AC7D-86B6-4EA3-9AA0-D6D0E33EF877}" destId="{6DDFBABE-BF0E-4136-930F-D0B745F01C34}" srcOrd="4" destOrd="0" presId="urn:microsoft.com/office/officeart/2005/8/layout/chevron2"/>
    <dgm:cxn modelId="{873A6920-98D8-4BF7-A262-057D4F767DFB}" type="presParOf" srcId="{6DDFBABE-BF0E-4136-930F-D0B745F01C34}" destId="{FE31ACF4-DF46-4178-894E-3206F316BE00}" srcOrd="0" destOrd="0" presId="urn:microsoft.com/office/officeart/2005/8/layout/chevron2"/>
    <dgm:cxn modelId="{4E546BAA-756E-4B67-93E4-4D493EBD9AAB}" type="presParOf" srcId="{6DDFBABE-BF0E-4136-930F-D0B745F01C34}" destId="{260CC360-E741-404D-BA81-0700D8105679}" srcOrd="1" destOrd="0" presId="urn:microsoft.com/office/officeart/2005/8/layout/chevron2"/>
    <dgm:cxn modelId="{A3E3EF58-C52A-425E-B63B-B3E8AE21E875}" type="presParOf" srcId="{8D32AC7D-86B6-4EA3-9AA0-D6D0E33EF877}" destId="{293DFF30-1763-495F-9BCE-D477BE8B112D}" srcOrd="5" destOrd="0" presId="urn:microsoft.com/office/officeart/2005/8/layout/chevron2"/>
    <dgm:cxn modelId="{59023DD2-751E-40E8-A7F5-11A8B05D1677}" type="presParOf" srcId="{8D32AC7D-86B6-4EA3-9AA0-D6D0E33EF877}" destId="{5741F28C-A023-4A34-958A-86266A5F62B6}" srcOrd="6" destOrd="0" presId="urn:microsoft.com/office/officeart/2005/8/layout/chevron2"/>
    <dgm:cxn modelId="{262760F8-F640-4776-BCFF-1513EBF47B6B}" type="presParOf" srcId="{5741F28C-A023-4A34-958A-86266A5F62B6}" destId="{27CC8AF6-5332-4D67-AE66-874E447A80BC}" srcOrd="0" destOrd="0" presId="urn:microsoft.com/office/officeart/2005/8/layout/chevron2"/>
    <dgm:cxn modelId="{F8791B98-CBAC-4068-91DB-7C4F82B9FF76}" type="presParOf" srcId="{5741F28C-A023-4A34-958A-86266A5F62B6}" destId="{F65B41A8-F0F2-4151-9EC4-9329C38A72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4F0827-49C3-4FEC-9196-00D77F7E55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D5FF5B-9946-4888-9021-BC0368B6E317}">
      <dgm:prSet phldrT="[Текст]" custT="1"/>
      <dgm:spPr>
        <a:solidFill>
          <a:srgbClr val="92D050"/>
        </a:solidFill>
      </dgm:spPr>
      <dgm:t>
        <a:bodyPr/>
        <a:lstStyle/>
        <a:p>
          <a:endParaRPr lang="ru-RU" sz="3600" b="1" dirty="0"/>
        </a:p>
      </dgm:t>
    </dgm:pt>
    <dgm:pt modelId="{877334FD-E718-43D9-8252-82FCB02FD405}" type="parTrans" cxnId="{1309A197-A8BB-4792-B591-21927059A8DE}">
      <dgm:prSet/>
      <dgm:spPr/>
      <dgm:t>
        <a:bodyPr/>
        <a:lstStyle/>
        <a:p>
          <a:endParaRPr lang="ru-RU"/>
        </a:p>
      </dgm:t>
    </dgm:pt>
    <dgm:pt modelId="{885AA78B-7263-476F-B42A-F0E5A159345F}" type="sibTrans" cxnId="{1309A197-A8BB-4792-B591-21927059A8DE}">
      <dgm:prSet/>
      <dgm:spPr/>
      <dgm:t>
        <a:bodyPr/>
        <a:lstStyle/>
        <a:p>
          <a:endParaRPr lang="ru-RU"/>
        </a:p>
      </dgm:t>
    </dgm:pt>
    <dgm:pt modelId="{4FE1E9B5-D0CD-468F-9E19-CCADAFBE0E5E}">
      <dgm:prSet phldrT="[Текст]" custT="1"/>
      <dgm:spPr>
        <a:noFill/>
        <a:ln>
          <a:solidFill>
            <a:srgbClr val="00602B"/>
          </a:solidFill>
        </a:ln>
      </dgm:spPr>
      <dgm:t>
        <a:bodyPr/>
        <a:lstStyle/>
        <a:p>
          <a:r>
            <a:rPr lang="ru-RU" sz="1600" dirty="0" smtClean="0"/>
            <a:t>Раздел Концепции повышения эффективности бюджетных расходов в 2019 – 2024 годах</a:t>
          </a:r>
          <a:r>
            <a:rPr lang="en-US" sz="1600" dirty="0" smtClean="0"/>
            <a:t> </a:t>
          </a:r>
          <a:r>
            <a:rPr lang="ru-RU" sz="1600" dirty="0" smtClean="0"/>
            <a:t>«Обеспечение подотчетности (подконтрольности) бюджетных расходов», </a:t>
          </a:r>
          <a:r>
            <a:rPr lang="ru-RU" sz="1600" b="1" dirty="0" smtClean="0"/>
            <a:t>изменения в Бюджетный кодекс, Стандарты внутреннего аудита</a:t>
          </a:r>
          <a:endParaRPr lang="ru-RU" sz="1600" b="1" dirty="0"/>
        </a:p>
      </dgm:t>
    </dgm:pt>
    <dgm:pt modelId="{3A97A7AA-995A-4909-9879-C785F3A04764}" type="parTrans" cxnId="{442DC21E-A708-4BFC-A42E-F4894F207E30}">
      <dgm:prSet/>
      <dgm:spPr/>
      <dgm:t>
        <a:bodyPr/>
        <a:lstStyle/>
        <a:p>
          <a:endParaRPr lang="ru-RU"/>
        </a:p>
      </dgm:t>
    </dgm:pt>
    <dgm:pt modelId="{B65B8CBF-BD00-483A-AF8C-2658C559F2A7}" type="sibTrans" cxnId="{442DC21E-A708-4BFC-A42E-F4894F207E30}">
      <dgm:prSet/>
      <dgm:spPr/>
      <dgm:t>
        <a:bodyPr/>
        <a:lstStyle/>
        <a:p>
          <a:endParaRPr lang="ru-RU"/>
        </a:p>
      </dgm:t>
    </dgm:pt>
    <dgm:pt modelId="{303B8610-40EA-48C6-BE6E-456EC55ED0C4}">
      <dgm:prSet phldrT="[Текст]" custT="1"/>
      <dgm:spPr>
        <a:solidFill>
          <a:srgbClr val="9BDA46"/>
        </a:solidFill>
      </dgm:spPr>
      <dgm:t>
        <a:bodyPr/>
        <a:lstStyle/>
        <a:p>
          <a:r>
            <a:rPr lang="en-US" sz="1600" b="1" dirty="0" smtClean="0"/>
            <a:t>III </a:t>
          </a:r>
          <a:r>
            <a:rPr lang="ru-RU" sz="1600" b="1" dirty="0" smtClean="0"/>
            <a:t>этап</a:t>
          </a:r>
          <a:endParaRPr lang="ru-RU" sz="1600" b="1" dirty="0"/>
        </a:p>
      </dgm:t>
    </dgm:pt>
    <dgm:pt modelId="{14FFBAA4-9EEB-4470-AB92-9AD130419C30}" type="parTrans" cxnId="{DE05618F-4A5E-41AF-BFCF-DCE40D77B4E0}">
      <dgm:prSet/>
      <dgm:spPr/>
      <dgm:t>
        <a:bodyPr/>
        <a:lstStyle/>
        <a:p>
          <a:endParaRPr lang="ru-RU"/>
        </a:p>
      </dgm:t>
    </dgm:pt>
    <dgm:pt modelId="{17376AEF-807F-4C86-8934-4F0EEF8E275E}" type="sibTrans" cxnId="{DE05618F-4A5E-41AF-BFCF-DCE40D77B4E0}">
      <dgm:prSet/>
      <dgm:spPr/>
      <dgm:t>
        <a:bodyPr/>
        <a:lstStyle/>
        <a:p>
          <a:endParaRPr lang="ru-RU"/>
        </a:p>
      </dgm:t>
    </dgm:pt>
    <dgm:pt modelId="{62BE1A31-DA9A-49B7-8024-5D5A205912C6}">
      <dgm:prSet phldrT="[Текст]" custT="1"/>
      <dgm:spPr>
        <a:ln w="25400">
          <a:solidFill>
            <a:srgbClr val="00602B"/>
          </a:solidFill>
        </a:ln>
      </dgm:spPr>
      <dgm:t>
        <a:bodyPr/>
        <a:lstStyle/>
        <a:p>
          <a:r>
            <a:rPr kumimoji="0" lang="ru-RU" sz="16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Разработка и внедрение </a:t>
          </a: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единой системы обучения </a:t>
          </a:r>
          <a:r>
            <a:rPr kumimoji="0" lang="ru-RU" sz="16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и повышения квалификации внутренних аудиторов</a:t>
          </a:r>
          <a:endParaRPr lang="ru-RU" sz="1600" dirty="0">
            <a:latin typeface="+mj-lt"/>
          </a:endParaRPr>
        </a:p>
      </dgm:t>
    </dgm:pt>
    <dgm:pt modelId="{6A140334-7B2D-4DED-907E-F60950655D7E}" type="parTrans" cxnId="{ECC054ED-297C-496C-8C3A-8B442B504511}">
      <dgm:prSet/>
      <dgm:spPr/>
      <dgm:t>
        <a:bodyPr/>
        <a:lstStyle/>
        <a:p>
          <a:endParaRPr lang="ru-RU"/>
        </a:p>
      </dgm:t>
    </dgm:pt>
    <dgm:pt modelId="{3864E3EE-A38B-4C47-AC37-63C203E237A8}" type="sibTrans" cxnId="{ECC054ED-297C-496C-8C3A-8B442B504511}">
      <dgm:prSet/>
      <dgm:spPr/>
      <dgm:t>
        <a:bodyPr/>
        <a:lstStyle/>
        <a:p>
          <a:endParaRPr lang="ru-RU"/>
        </a:p>
      </dgm:t>
    </dgm:pt>
    <dgm:pt modelId="{231EF876-ECE3-442D-AC21-E02E05763C23}">
      <dgm:prSet phldrT="[Текст]" custT="1"/>
      <dgm:spPr>
        <a:ln w="25400">
          <a:solidFill>
            <a:srgbClr val="00602B"/>
          </a:solidFill>
        </a:ln>
      </dgm:spPr>
      <dgm:t>
        <a:bodyPr/>
        <a:lstStyle/>
        <a:p>
          <a:r>
            <a:rPr lang="ru-RU" sz="1600" b="1" dirty="0" smtClean="0"/>
            <a:t>Эффективное взаимодействие </a:t>
          </a:r>
          <a:r>
            <a:rPr lang="ru-RU" sz="1600" dirty="0" smtClean="0"/>
            <a:t>внутреннего финансового аудита с внешней средой контроля и аудита</a:t>
          </a:r>
          <a:endParaRPr lang="ru-RU" sz="1600" i="1" dirty="0"/>
        </a:p>
      </dgm:t>
    </dgm:pt>
    <dgm:pt modelId="{6BACC75D-679A-4639-AA41-7AE2ED2D8AC8}" type="parTrans" cxnId="{8A527977-697B-4AA6-88D7-6C3F94C5959B}">
      <dgm:prSet/>
      <dgm:spPr/>
      <dgm:t>
        <a:bodyPr/>
        <a:lstStyle/>
        <a:p>
          <a:endParaRPr lang="ru-RU"/>
        </a:p>
      </dgm:t>
    </dgm:pt>
    <dgm:pt modelId="{E314B389-A8F1-4089-95C8-19F381CB05B4}" type="sibTrans" cxnId="{8A527977-697B-4AA6-88D7-6C3F94C5959B}">
      <dgm:prSet/>
      <dgm:spPr/>
      <dgm:t>
        <a:bodyPr/>
        <a:lstStyle/>
        <a:p>
          <a:endParaRPr lang="ru-RU"/>
        </a:p>
      </dgm:t>
    </dgm:pt>
    <dgm:pt modelId="{AF96D43D-BB4F-4548-A029-A8A59DCAF575}">
      <dgm:prSet phldrT="[Текст]" custT="1"/>
      <dgm:spPr>
        <a:solidFill>
          <a:srgbClr val="92D050"/>
        </a:solidFill>
        <a:ln>
          <a:solidFill>
            <a:srgbClr val="00602B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/>
            <a:t>I</a:t>
          </a:r>
          <a:r>
            <a:rPr lang="ru-RU" sz="1600" dirty="0" smtClean="0"/>
            <a:t> </a:t>
          </a:r>
          <a:r>
            <a:rPr lang="ru-RU" sz="1600" b="1" dirty="0" smtClean="0"/>
            <a:t>этап</a:t>
          </a:r>
        </a:p>
        <a:p>
          <a:pPr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B76A494-D9DA-429F-AD1D-C1413F4CF1B7}" type="sibTrans" cxnId="{BC063AFD-A023-4EB7-8CB7-E1DED141A4BB}">
      <dgm:prSet/>
      <dgm:spPr/>
      <dgm:t>
        <a:bodyPr/>
        <a:lstStyle/>
        <a:p>
          <a:endParaRPr lang="ru-RU"/>
        </a:p>
      </dgm:t>
    </dgm:pt>
    <dgm:pt modelId="{88A727B8-2C7A-4DBB-964B-074BF6B54C98}" type="parTrans" cxnId="{BC063AFD-A023-4EB7-8CB7-E1DED141A4BB}">
      <dgm:prSet/>
      <dgm:spPr/>
      <dgm:t>
        <a:bodyPr/>
        <a:lstStyle/>
        <a:p>
          <a:endParaRPr lang="ru-RU"/>
        </a:p>
      </dgm:t>
    </dgm:pt>
    <dgm:pt modelId="{615A65BB-9C4F-4D8A-B9CE-D1FE5141FA26}">
      <dgm:prSet/>
      <dgm:spPr>
        <a:solidFill>
          <a:srgbClr val="00602B"/>
        </a:solidFill>
      </dgm:spPr>
      <dgm:t>
        <a:bodyPr/>
        <a:lstStyle/>
        <a:p>
          <a:endParaRPr lang="ru-RU"/>
        </a:p>
      </dgm:t>
    </dgm:pt>
    <dgm:pt modelId="{F33CB1C8-5CF1-40F4-BE6E-ED37B2FCCB6C}" type="parTrans" cxnId="{5FEDF727-E432-404C-AAF5-B2426B503743}">
      <dgm:prSet/>
      <dgm:spPr/>
      <dgm:t>
        <a:bodyPr/>
        <a:lstStyle/>
        <a:p>
          <a:endParaRPr lang="ru-RU"/>
        </a:p>
      </dgm:t>
    </dgm:pt>
    <dgm:pt modelId="{670454DA-50E0-4E73-B001-B46D33F16760}" type="sibTrans" cxnId="{5FEDF727-E432-404C-AAF5-B2426B503743}">
      <dgm:prSet/>
      <dgm:spPr/>
      <dgm:t>
        <a:bodyPr/>
        <a:lstStyle/>
        <a:p>
          <a:endParaRPr lang="ru-RU"/>
        </a:p>
      </dgm:t>
    </dgm:pt>
    <dgm:pt modelId="{F35959FF-544D-44FA-BA14-AD4225943221}">
      <dgm:prSet custT="1"/>
      <dgm:spPr>
        <a:ln>
          <a:solidFill>
            <a:srgbClr val="00602B"/>
          </a:solidFill>
        </a:ln>
      </dgm:spPr>
      <dgm:t>
        <a:bodyPr/>
        <a:lstStyle/>
        <a:p>
          <a:pPr rtl="0"/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Переход от финансового аудита</a:t>
          </a:r>
          <a:r>
            <a:rPr kumimoji="0" lang="ru-RU" sz="16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к</a:t>
          </a:r>
          <a:r>
            <a:rPr kumimoji="0" lang="ru-RU" sz="16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осуществлению внутреннего </a:t>
          </a: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аудита</a:t>
          </a:r>
          <a:r>
            <a:rPr kumimoji="0" lang="ru-RU" sz="16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, охватывающего </a:t>
          </a:r>
          <a:r>
            <a:rPr kumimoji="0" lang="ru-RU" sz="1600" b="1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всю деятельность </a:t>
          </a:r>
          <a:r>
            <a:rPr kumimoji="0" lang="ru-RU" sz="1600" b="0" i="0" u="none" strike="noStrike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организаций сектора государственного управления</a:t>
          </a:r>
          <a:endParaRPr lang="ru-RU" sz="1600" dirty="0">
            <a:latin typeface="+mj-lt"/>
          </a:endParaRPr>
        </a:p>
      </dgm:t>
    </dgm:pt>
    <dgm:pt modelId="{B5647D39-F743-431C-A340-7078BD2F29D1}" type="parTrans" cxnId="{5A4B6F56-F1A7-499B-9F74-36B32D51FFB7}">
      <dgm:prSet/>
      <dgm:spPr/>
      <dgm:t>
        <a:bodyPr/>
        <a:lstStyle/>
        <a:p>
          <a:endParaRPr lang="ru-RU"/>
        </a:p>
      </dgm:t>
    </dgm:pt>
    <dgm:pt modelId="{4225959B-9D13-4EEB-A2ED-1680BCDC3B5A}" type="sibTrans" cxnId="{5A4B6F56-F1A7-499B-9F74-36B32D51FFB7}">
      <dgm:prSet/>
      <dgm:spPr/>
      <dgm:t>
        <a:bodyPr/>
        <a:lstStyle/>
        <a:p>
          <a:endParaRPr lang="ru-RU"/>
        </a:p>
      </dgm:t>
    </dgm:pt>
    <dgm:pt modelId="{8D32AC7D-86B6-4EA3-9AA0-D6D0E33EF877}" type="pres">
      <dgm:prSet presAssocID="{3B4F0827-49C3-4FEC-9196-00D77F7E55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EF2911-5AED-49A5-B3F6-4C2409F57977}" type="pres">
      <dgm:prSet presAssocID="{AF96D43D-BB4F-4548-A029-A8A59DCAF575}" presName="composite" presStyleCnt="0"/>
      <dgm:spPr/>
    </dgm:pt>
    <dgm:pt modelId="{52698FBE-0AA2-4E5F-A4D6-D2C515C5120D}" type="pres">
      <dgm:prSet presAssocID="{AF96D43D-BB4F-4548-A029-A8A59DCAF57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AD843-F859-487B-A6C5-F227979FC08A}" type="pres">
      <dgm:prSet presAssocID="{AF96D43D-BB4F-4548-A029-A8A59DCAF575}" presName="descendantText" presStyleLbl="alignAcc1" presStyleIdx="0" presStyleCnt="4" custScaleX="86455" custLinFactY="204636" custLinFactNeighborX="14289" custLinFactNeighborY="300000">
        <dgm:presLayoutVars>
          <dgm:bulletEnabled val="1"/>
        </dgm:presLayoutVars>
      </dgm:prSet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8E7BE1AA-2CBA-4687-AACF-790953B932F3}" type="pres">
      <dgm:prSet presAssocID="{4B76A494-D9DA-429F-AD1D-C1413F4CF1B7}" presName="sp" presStyleCnt="0"/>
      <dgm:spPr/>
    </dgm:pt>
    <dgm:pt modelId="{6FA83E04-3D44-4998-BD6F-C633CF661C5D}" type="pres">
      <dgm:prSet presAssocID="{F1D5FF5B-9946-4888-9021-BC0368B6E317}" presName="composite" presStyleCnt="0"/>
      <dgm:spPr/>
    </dgm:pt>
    <dgm:pt modelId="{03D0EA89-2A70-4499-8805-4AAAC01E6F36}" type="pres">
      <dgm:prSet presAssocID="{F1D5FF5B-9946-4888-9021-BC0368B6E31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17F78-D702-45FE-BA65-AF89C747F759}" type="pres">
      <dgm:prSet presAssocID="{F1D5FF5B-9946-4888-9021-BC0368B6E317}" presName="descendantText" presStyleLbl="alignAcc1" presStyleIdx="1" presStyleCnt="4" custLinFactNeighborX="-136" custLinFactNeighborY="-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FADCB-EBDA-4FDA-89B1-558326754692}" type="pres">
      <dgm:prSet presAssocID="{885AA78B-7263-476F-B42A-F0E5A159345F}" presName="sp" presStyleCnt="0"/>
      <dgm:spPr/>
    </dgm:pt>
    <dgm:pt modelId="{6DDFBABE-BF0E-4136-930F-D0B745F01C34}" type="pres">
      <dgm:prSet presAssocID="{303B8610-40EA-48C6-BE6E-456EC55ED0C4}" presName="composite" presStyleCnt="0"/>
      <dgm:spPr/>
    </dgm:pt>
    <dgm:pt modelId="{FE31ACF4-DF46-4178-894E-3206F316BE00}" type="pres">
      <dgm:prSet presAssocID="{303B8610-40EA-48C6-BE6E-456EC55ED0C4}" presName="parentText" presStyleLbl="alignNode1" presStyleIdx="2" presStyleCnt="4" custScaleY="1100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CC360-E741-404D-BA81-0700D8105679}" type="pres">
      <dgm:prSet presAssocID="{303B8610-40EA-48C6-BE6E-456EC55ED0C4}" presName="descendantText" presStyleLbl="alignAcc1" presStyleIdx="2" presStyleCnt="4" custScaleY="117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DFF30-1763-495F-9BCE-D477BE8B112D}" type="pres">
      <dgm:prSet presAssocID="{17376AEF-807F-4C86-8934-4F0EEF8E275E}" presName="sp" presStyleCnt="0"/>
      <dgm:spPr/>
    </dgm:pt>
    <dgm:pt modelId="{5741F28C-A023-4A34-958A-86266A5F62B6}" type="pres">
      <dgm:prSet presAssocID="{615A65BB-9C4F-4D8A-B9CE-D1FE5141FA26}" presName="composite" presStyleCnt="0"/>
      <dgm:spPr/>
    </dgm:pt>
    <dgm:pt modelId="{27CC8AF6-5332-4D67-AE66-874E447A80BC}" type="pres">
      <dgm:prSet presAssocID="{615A65BB-9C4F-4D8A-B9CE-D1FE5141FA2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B41A8-F0F2-4151-9EC4-9329C38A72A8}" type="pres">
      <dgm:prSet presAssocID="{615A65BB-9C4F-4D8A-B9CE-D1FE5141FA2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D69B7C-8188-4CF9-91CF-4ABF49284A6C}" type="presOf" srcId="{615A65BB-9C4F-4D8A-B9CE-D1FE5141FA26}" destId="{27CC8AF6-5332-4D67-AE66-874E447A80BC}" srcOrd="0" destOrd="0" presId="urn:microsoft.com/office/officeart/2005/8/layout/chevron2"/>
    <dgm:cxn modelId="{5A4B6F56-F1A7-499B-9F74-36B32D51FFB7}" srcId="{615A65BB-9C4F-4D8A-B9CE-D1FE5141FA26}" destId="{F35959FF-544D-44FA-BA14-AD4225943221}" srcOrd="0" destOrd="0" parTransId="{B5647D39-F743-431C-A340-7078BD2F29D1}" sibTransId="{4225959B-9D13-4EEB-A2ED-1680BCDC3B5A}"/>
    <dgm:cxn modelId="{8A527977-697B-4AA6-88D7-6C3F94C5959B}" srcId="{303B8610-40EA-48C6-BE6E-456EC55ED0C4}" destId="{231EF876-ECE3-442D-AC21-E02E05763C23}" srcOrd="1" destOrd="0" parTransId="{6BACC75D-679A-4639-AA41-7AE2ED2D8AC8}" sibTransId="{E314B389-A8F1-4089-95C8-19F381CB05B4}"/>
    <dgm:cxn modelId="{6BE09608-D19F-4E12-86FE-F35613025CF0}" type="presOf" srcId="{AF96D43D-BB4F-4548-A029-A8A59DCAF575}" destId="{52698FBE-0AA2-4E5F-A4D6-D2C515C5120D}" srcOrd="0" destOrd="0" presId="urn:microsoft.com/office/officeart/2005/8/layout/chevron2"/>
    <dgm:cxn modelId="{442DC21E-A708-4BFC-A42E-F4894F207E30}" srcId="{F1D5FF5B-9946-4888-9021-BC0368B6E317}" destId="{4FE1E9B5-D0CD-468F-9E19-CCADAFBE0E5E}" srcOrd="0" destOrd="0" parTransId="{3A97A7AA-995A-4909-9879-C785F3A04764}" sibTransId="{B65B8CBF-BD00-483A-AF8C-2658C559F2A7}"/>
    <dgm:cxn modelId="{1309A197-A8BB-4792-B591-21927059A8DE}" srcId="{3B4F0827-49C3-4FEC-9196-00D77F7E55D0}" destId="{F1D5FF5B-9946-4888-9021-BC0368B6E317}" srcOrd="1" destOrd="0" parTransId="{877334FD-E718-43D9-8252-82FCB02FD405}" sibTransId="{885AA78B-7263-476F-B42A-F0E5A159345F}"/>
    <dgm:cxn modelId="{2BBE8C38-174C-4049-A012-1B4B700562FF}" type="presOf" srcId="{F35959FF-544D-44FA-BA14-AD4225943221}" destId="{F65B41A8-F0F2-4151-9EC4-9329C38A72A8}" srcOrd="0" destOrd="0" presId="urn:microsoft.com/office/officeart/2005/8/layout/chevron2"/>
    <dgm:cxn modelId="{09302ED0-AE7A-4941-85DE-61C5B8F4840D}" type="presOf" srcId="{3B4F0827-49C3-4FEC-9196-00D77F7E55D0}" destId="{8D32AC7D-86B6-4EA3-9AA0-D6D0E33EF877}" srcOrd="0" destOrd="0" presId="urn:microsoft.com/office/officeart/2005/8/layout/chevron2"/>
    <dgm:cxn modelId="{ECC054ED-297C-496C-8C3A-8B442B504511}" srcId="{303B8610-40EA-48C6-BE6E-456EC55ED0C4}" destId="{62BE1A31-DA9A-49B7-8024-5D5A205912C6}" srcOrd="0" destOrd="0" parTransId="{6A140334-7B2D-4DED-907E-F60950655D7E}" sibTransId="{3864E3EE-A38B-4C47-AC37-63C203E237A8}"/>
    <dgm:cxn modelId="{CC05359A-21A9-43A4-9859-59A1FAA353F0}" type="presOf" srcId="{F1D5FF5B-9946-4888-9021-BC0368B6E317}" destId="{03D0EA89-2A70-4499-8805-4AAAC01E6F36}" srcOrd="0" destOrd="0" presId="urn:microsoft.com/office/officeart/2005/8/layout/chevron2"/>
    <dgm:cxn modelId="{494286E6-3858-4F46-A65D-A2587398E239}" type="presOf" srcId="{4FE1E9B5-D0CD-468F-9E19-CCADAFBE0E5E}" destId="{09117F78-D702-45FE-BA65-AF89C747F759}" srcOrd="0" destOrd="0" presId="urn:microsoft.com/office/officeart/2005/8/layout/chevron2"/>
    <dgm:cxn modelId="{500EE47D-854F-4D2C-B5E3-06879FF69938}" type="presOf" srcId="{231EF876-ECE3-442D-AC21-E02E05763C23}" destId="{260CC360-E741-404D-BA81-0700D8105679}" srcOrd="0" destOrd="1" presId="urn:microsoft.com/office/officeart/2005/8/layout/chevron2"/>
    <dgm:cxn modelId="{BC063AFD-A023-4EB7-8CB7-E1DED141A4BB}" srcId="{3B4F0827-49C3-4FEC-9196-00D77F7E55D0}" destId="{AF96D43D-BB4F-4548-A029-A8A59DCAF575}" srcOrd="0" destOrd="0" parTransId="{88A727B8-2C7A-4DBB-964B-074BF6B54C98}" sibTransId="{4B76A494-D9DA-429F-AD1D-C1413F4CF1B7}"/>
    <dgm:cxn modelId="{5FEDF727-E432-404C-AAF5-B2426B503743}" srcId="{3B4F0827-49C3-4FEC-9196-00D77F7E55D0}" destId="{615A65BB-9C4F-4D8A-B9CE-D1FE5141FA26}" srcOrd="3" destOrd="0" parTransId="{F33CB1C8-5CF1-40F4-BE6E-ED37B2FCCB6C}" sibTransId="{670454DA-50E0-4E73-B001-B46D33F16760}"/>
    <dgm:cxn modelId="{1EE78485-01FE-4276-9C2F-5129D6789B95}" type="presOf" srcId="{62BE1A31-DA9A-49B7-8024-5D5A205912C6}" destId="{260CC360-E741-404D-BA81-0700D8105679}" srcOrd="0" destOrd="0" presId="urn:microsoft.com/office/officeart/2005/8/layout/chevron2"/>
    <dgm:cxn modelId="{DE2FC078-BF4E-4D8A-9132-BCC7A7985363}" type="presOf" srcId="{303B8610-40EA-48C6-BE6E-456EC55ED0C4}" destId="{FE31ACF4-DF46-4178-894E-3206F316BE00}" srcOrd="0" destOrd="0" presId="urn:microsoft.com/office/officeart/2005/8/layout/chevron2"/>
    <dgm:cxn modelId="{DE05618F-4A5E-41AF-BFCF-DCE40D77B4E0}" srcId="{3B4F0827-49C3-4FEC-9196-00D77F7E55D0}" destId="{303B8610-40EA-48C6-BE6E-456EC55ED0C4}" srcOrd="2" destOrd="0" parTransId="{14FFBAA4-9EEB-4470-AB92-9AD130419C30}" sibTransId="{17376AEF-807F-4C86-8934-4F0EEF8E275E}"/>
    <dgm:cxn modelId="{038ED72F-B4F2-4C48-B0D5-6508AC5AC995}" type="presParOf" srcId="{8D32AC7D-86B6-4EA3-9AA0-D6D0E33EF877}" destId="{CCEF2911-5AED-49A5-B3F6-4C2409F57977}" srcOrd="0" destOrd="0" presId="urn:microsoft.com/office/officeart/2005/8/layout/chevron2"/>
    <dgm:cxn modelId="{6E9B8F00-07FF-4DDE-845E-D47A26207A11}" type="presParOf" srcId="{CCEF2911-5AED-49A5-B3F6-4C2409F57977}" destId="{52698FBE-0AA2-4E5F-A4D6-D2C515C5120D}" srcOrd="0" destOrd="0" presId="urn:microsoft.com/office/officeart/2005/8/layout/chevron2"/>
    <dgm:cxn modelId="{DC81B3C9-A75E-457D-BC61-37496374B7C6}" type="presParOf" srcId="{CCEF2911-5AED-49A5-B3F6-4C2409F57977}" destId="{45AAD843-F859-487B-A6C5-F227979FC08A}" srcOrd="1" destOrd="0" presId="urn:microsoft.com/office/officeart/2005/8/layout/chevron2"/>
    <dgm:cxn modelId="{128C9C59-8F5F-4714-B2A1-ABFB703B0227}" type="presParOf" srcId="{8D32AC7D-86B6-4EA3-9AA0-D6D0E33EF877}" destId="{8E7BE1AA-2CBA-4687-AACF-790953B932F3}" srcOrd="1" destOrd="0" presId="urn:microsoft.com/office/officeart/2005/8/layout/chevron2"/>
    <dgm:cxn modelId="{52285415-12E9-4F87-A2D5-FE53F04E4B32}" type="presParOf" srcId="{8D32AC7D-86B6-4EA3-9AA0-D6D0E33EF877}" destId="{6FA83E04-3D44-4998-BD6F-C633CF661C5D}" srcOrd="2" destOrd="0" presId="urn:microsoft.com/office/officeart/2005/8/layout/chevron2"/>
    <dgm:cxn modelId="{F33A9398-590B-4716-9DCD-5CDFBDF06331}" type="presParOf" srcId="{6FA83E04-3D44-4998-BD6F-C633CF661C5D}" destId="{03D0EA89-2A70-4499-8805-4AAAC01E6F36}" srcOrd="0" destOrd="0" presId="urn:microsoft.com/office/officeart/2005/8/layout/chevron2"/>
    <dgm:cxn modelId="{28B01EF4-A6FB-47B5-B0C7-2144C0773AE9}" type="presParOf" srcId="{6FA83E04-3D44-4998-BD6F-C633CF661C5D}" destId="{09117F78-D702-45FE-BA65-AF89C747F759}" srcOrd="1" destOrd="0" presId="urn:microsoft.com/office/officeart/2005/8/layout/chevron2"/>
    <dgm:cxn modelId="{2D3E8929-7E53-47CD-B0D4-A69A1A6C6833}" type="presParOf" srcId="{8D32AC7D-86B6-4EA3-9AA0-D6D0E33EF877}" destId="{56AFADCB-EBDA-4FDA-89B1-558326754692}" srcOrd="3" destOrd="0" presId="urn:microsoft.com/office/officeart/2005/8/layout/chevron2"/>
    <dgm:cxn modelId="{9004BF11-217E-4D71-B4D2-59A96B46711B}" type="presParOf" srcId="{8D32AC7D-86B6-4EA3-9AA0-D6D0E33EF877}" destId="{6DDFBABE-BF0E-4136-930F-D0B745F01C34}" srcOrd="4" destOrd="0" presId="urn:microsoft.com/office/officeart/2005/8/layout/chevron2"/>
    <dgm:cxn modelId="{873A6920-98D8-4BF7-A262-057D4F767DFB}" type="presParOf" srcId="{6DDFBABE-BF0E-4136-930F-D0B745F01C34}" destId="{FE31ACF4-DF46-4178-894E-3206F316BE00}" srcOrd="0" destOrd="0" presId="urn:microsoft.com/office/officeart/2005/8/layout/chevron2"/>
    <dgm:cxn modelId="{4E546BAA-756E-4B67-93E4-4D493EBD9AAB}" type="presParOf" srcId="{6DDFBABE-BF0E-4136-930F-D0B745F01C34}" destId="{260CC360-E741-404D-BA81-0700D8105679}" srcOrd="1" destOrd="0" presId="urn:microsoft.com/office/officeart/2005/8/layout/chevron2"/>
    <dgm:cxn modelId="{A3E3EF58-C52A-425E-B63B-B3E8AE21E875}" type="presParOf" srcId="{8D32AC7D-86B6-4EA3-9AA0-D6D0E33EF877}" destId="{293DFF30-1763-495F-9BCE-D477BE8B112D}" srcOrd="5" destOrd="0" presId="urn:microsoft.com/office/officeart/2005/8/layout/chevron2"/>
    <dgm:cxn modelId="{59023DD2-751E-40E8-A7F5-11A8B05D1677}" type="presParOf" srcId="{8D32AC7D-86B6-4EA3-9AA0-D6D0E33EF877}" destId="{5741F28C-A023-4A34-958A-86266A5F62B6}" srcOrd="6" destOrd="0" presId="urn:microsoft.com/office/officeart/2005/8/layout/chevron2"/>
    <dgm:cxn modelId="{262760F8-F640-4776-BCFF-1513EBF47B6B}" type="presParOf" srcId="{5741F28C-A023-4A34-958A-86266A5F62B6}" destId="{27CC8AF6-5332-4D67-AE66-874E447A80BC}" srcOrd="0" destOrd="0" presId="urn:microsoft.com/office/officeart/2005/8/layout/chevron2"/>
    <dgm:cxn modelId="{F8791B98-CBAC-4068-91DB-7C4F82B9FF76}" type="presParOf" srcId="{5741F28C-A023-4A34-958A-86266A5F62B6}" destId="{F65B41A8-F0F2-4151-9EC4-9329C38A72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98FBE-0AA2-4E5F-A4D6-D2C515C5120D}">
      <dsp:nvSpPr>
        <dsp:cNvPr id="0" name=""/>
        <dsp:cNvSpPr/>
      </dsp:nvSpPr>
      <dsp:spPr>
        <a:xfrm rot="5400000">
          <a:off x="-209374" y="218197"/>
          <a:ext cx="1395829" cy="97708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 smtClean="0"/>
            <a:t>I</a:t>
          </a:r>
          <a:r>
            <a:rPr lang="ru-RU" sz="1600" kern="1200" dirty="0" smtClean="0"/>
            <a:t> </a:t>
          </a:r>
          <a:r>
            <a:rPr lang="ru-RU" sz="1600" b="1" kern="1200" dirty="0" smtClean="0"/>
            <a:t>этап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 rot="-5400000">
        <a:off x="1" y="497362"/>
        <a:ext cx="977080" cy="418749"/>
      </dsp:txXfrm>
    </dsp:sp>
    <dsp:sp modelId="{45AAD843-F859-487B-A6C5-F227979FC08A}">
      <dsp:nvSpPr>
        <dsp:cNvPr id="0" name=""/>
        <dsp:cNvSpPr/>
      </dsp:nvSpPr>
      <dsp:spPr>
        <a:xfrm rot="5400000">
          <a:off x="3891534" y="2610259"/>
          <a:ext cx="907289" cy="4529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0EA89-2A70-4499-8805-4AAAC01E6F36}">
      <dsp:nvSpPr>
        <dsp:cNvPr id="0" name=""/>
        <dsp:cNvSpPr/>
      </dsp:nvSpPr>
      <dsp:spPr>
        <a:xfrm rot="5400000">
          <a:off x="-209374" y="1473705"/>
          <a:ext cx="1395829" cy="977080"/>
        </a:xfrm>
        <a:prstGeom prst="chevron">
          <a:avLst/>
        </a:prstGeom>
        <a:solidFill>
          <a:srgbClr val="00602B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/>
        </a:p>
      </dsp:txBody>
      <dsp:txXfrm rot="-5400000">
        <a:off x="1" y="1752870"/>
        <a:ext cx="977080" cy="418749"/>
      </dsp:txXfrm>
    </dsp:sp>
    <dsp:sp modelId="{09117F78-D702-45FE-BA65-AF89C747F759}">
      <dsp:nvSpPr>
        <dsp:cNvPr id="0" name=""/>
        <dsp:cNvSpPr/>
      </dsp:nvSpPr>
      <dsp:spPr>
        <a:xfrm rot="5400000">
          <a:off x="4183122" y="-1959376"/>
          <a:ext cx="907289" cy="7339335"/>
        </a:xfrm>
        <a:prstGeom prst="round2SameRect">
          <a:avLst/>
        </a:prstGeom>
        <a:noFill/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Раздел Концепции повышения эффективности бюджетных расходов в 2019 – 2024 годах</a:t>
          </a:r>
          <a:r>
            <a:rPr lang="en-US" sz="1600" kern="1200" dirty="0" smtClean="0"/>
            <a:t> </a:t>
          </a:r>
          <a:r>
            <a:rPr lang="ru-RU" sz="1600" kern="1200" dirty="0" smtClean="0"/>
            <a:t>«Обеспечение подотчетности (подконтрольности) бюджетных расходов», </a:t>
          </a:r>
          <a:r>
            <a:rPr lang="ru-RU" sz="1600" b="1" kern="1200" dirty="0" smtClean="0"/>
            <a:t>изменения в Бюджетный кодекс, Стандарты внутреннего аудита</a:t>
          </a:r>
          <a:endParaRPr lang="ru-RU" sz="1600" b="1" kern="1200" dirty="0"/>
        </a:p>
      </dsp:txBody>
      <dsp:txXfrm rot="-5400000">
        <a:off x="967099" y="1300937"/>
        <a:ext cx="7295045" cy="818709"/>
      </dsp:txXfrm>
    </dsp:sp>
    <dsp:sp modelId="{FE31ACF4-DF46-4178-894E-3206F316BE00}">
      <dsp:nvSpPr>
        <dsp:cNvPr id="0" name=""/>
        <dsp:cNvSpPr/>
      </dsp:nvSpPr>
      <dsp:spPr>
        <a:xfrm rot="5400000">
          <a:off x="-279172" y="2808007"/>
          <a:ext cx="1535426" cy="97708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III </a:t>
          </a:r>
          <a:r>
            <a:rPr lang="ru-RU" sz="1600" b="1" kern="1200" dirty="0" smtClean="0"/>
            <a:t>этап</a:t>
          </a:r>
          <a:endParaRPr lang="ru-RU" sz="1600" b="1" kern="1200" dirty="0"/>
        </a:p>
      </dsp:txBody>
      <dsp:txXfrm rot="-5400000">
        <a:off x="1" y="3017374"/>
        <a:ext cx="977080" cy="558346"/>
      </dsp:txXfrm>
    </dsp:sp>
    <dsp:sp modelId="{260CC360-E741-404D-BA81-0700D8105679}">
      <dsp:nvSpPr>
        <dsp:cNvPr id="0" name=""/>
        <dsp:cNvSpPr/>
      </dsp:nvSpPr>
      <dsp:spPr>
        <a:xfrm rot="5400000">
          <a:off x="4114310" y="-617390"/>
          <a:ext cx="1064876" cy="73393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Разработка и внедрение </a:t>
          </a: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единой системы обучения </a:t>
          </a:r>
          <a:r>
            <a: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и повышения квалификации внутренних аудиторов</a:t>
          </a:r>
          <a:endParaRPr lang="ru-RU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Эффективное взаимодействие внутреннего финансового аудита с внешней контрольной средой</a:t>
          </a:r>
          <a:endParaRPr lang="ru-RU" sz="1600" i="1" kern="1200" dirty="0"/>
        </a:p>
      </dsp:txBody>
      <dsp:txXfrm rot="-5400000">
        <a:off x="977081" y="2571822"/>
        <a:ext cx="7287352" cy="960910"/>
      </dsp:txXfrm>
    </dsp:sp>
    <dsp:sp modelId="{27CC8AF6-5332-4D67-AE66-874E447A80BC}">
      <dsp:nvSpPr>
        <dsp:cNvPr id="0" name=""/>
        <dsp:cNvSpPr/>
      </dsp:nvSpPr>
      <dsp:spPr>
        <a:xfrm rot="5400000">
          <a:off x="-209374" y="4133313"/>
          <a:ext cx="1395829" cy="977080"/>
        </a:xfrm>
        <a:prstGeom prst="chevron">
          <a:avLst/>
        </a:prstGeom>
        <a:solidFill>
          <a:srgbClr val="9BDA4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-5400000">
        <a:off x="1" y="4412478"/>
        <a:ext cx="977080" cy="418749"/>
      </dsp:txXfrm>
    </dsp:sp>
    <dsp:sp modelId="{F65B41A8-F0F2-4151-9EC4-9329C38A72A8}">
      <dsp:nvSpPr>
        <dsp:cNvPr id="0" name=""/>
        <dsp:cNvSpPr/>
      </dsp:nvSpPr>
      <dsp:spPr>
        <a:xfrm rot="5400000">
          <a:off x="4193103" y="707916"/>
          <a:ext cx="907289" cy="73393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Переход от финансового аудита</a:t>
          </a:r>
          <a:r>
            <a: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к</a:t>
          </a:r>
          <a:r>
            <a: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осуществлению внутреннего </a:t>
          </a: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аудита</a:t>
          </a:r>
          <a:r>
            <a: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, охватывающего </a:t>
          </a: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всю деятельность </a:t>
          </a:r>
          <a:r>
            <a: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организаций сектора государственного управления</a:t>
          </a:r>
          <a:endParaRPr lang="ru-RU" sz="1600" kern="1200" dirty="0">
            <a:latin typeface="+mj-lt"/>
          </a:endParaRPr>
        </a:p>
      </dsp:txBody>
      <dsp:txXfrm rot="-5400000">
        <a:off x="977080" y="3968229"/>
        <a:ext cx="7295045" cy="8187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98FBE-0AA2-4E5F-A4D6-D2C515C5120D}">
      <dsp:nvSpPr>
        <dsp:cNvPr id="0" name=""/>
        <dsp:cNvSpPr/>
      </dsp:nvSpPr>
      <dsp:spPr>
        <a:xfrm rot="5400000">
          <a:off x="-209374" y="218197"/>
          <a:ext cx="1395829" cy="97708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 smtClean="0"/>
            <a:t>I</a:t>
          </a:r>
          <a:r>
            <a:rPr lang="ru-RU" sz="1600" kern="1200" dirty="0" smtClean="0"/>
            <a:t> </a:t>
          </a:r>
          <a:r>
            <a:rPr lang="ru-RU" sz="1600" b="1" kern="1200" dirty="0" smtClean="0"/>
            <a:t>этап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 rot="-5400000">
        <a:off x="1" y="497362"/>
        <a:ext cx="977080" cy="418749"/>
      </dsp:txXfrm>
    </dsp:sp>
    <dsp:sp modelId="{45AAD843-F859-487B-A6C5-F227979FC08A}">
      <dsp:nvSpPr>
        <dsp:cNvPr id="0" name=""/>
        <dsp:cNvSpPr/>
      </dsp:nvSpPr>
      <dsp:spPr>
        <a:xfrm rot="5400000">
          <a:off x="3891534" y="2610259"/>
          <a:ext cx="907289" cy="4529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0EA89-2A70-4499-8805-4AAAC01E6F36}">
      <dsp:nvSpPr>
        <dsp:cNvPr id="0" name=""/>
        <dsp:cNvSpPr/>
      </dsp:nvSpPr>
      <dsp:spPr>
        <a:xfrm rot="5400000">
          <a:off x="-209374" y="1473705"/>
          <a:ext cx="1395829" cy="97708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/>
        </a:p>
      </dsp:txBody>
      <dsp:txXfrm rot="-5400000">
        <a:off x="1" y="1752870"/>
        <a:ext cx="977080" cy="418749"/>
      </dsp:txXfrm>
    </dsp:sp>
    <dsp:sp modelId="{09117F78-D702-45FE-BA65-AF89C747F759}">
      <dsp:nvSpPr>
        <dsp:cNvPr id="0" name=""/>
        <dsp:cNvSpPr/>
      </dsp:nvSpPr>
      <dsp:spPr>
        <a:xfrm rot="5400000">
          <a:off x="4183122" y="-1959376"/>
          <a:ext cx="907289" cy="7339335"/>
        </a:xfrm>
        <a:prstGeom prst="round2SameRect">
          <a:avLst/>
        </a:prstGeom>
        <a:noFill/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Раздел Концепции повышения эффективности бюджетных расходов в 2019 – 2024 годах</a:t>
          </a:r>
          <a:r>
            <a:rPr lang="en-US" sz="1600" kern="1200" dirty="0" smtClean="0"/>
            <a:t> </a:t>
          </a:r>
          <a:r>
            <a:rPr lang="ru-RU" sz="1600" kern="1200" dirty="0" smtClean="0"/>
            <a:t>«Обеспечение подотчетности (подконтрольности) бюджетных расходов», </a:t>
          </a:r>
          <a:r>
            <a:rPr lang="ru-RU" sz="1600" b="1" kern="1200" dirty="0" smtClean="0"/>
            <a:t>изменения в Бюджетный кодекс, Стандарты внутреннего аудита</a:t>
          </a:r>
          <a:endParaRPr lang="ru-RU" sz="1600" b="1" kern="1200" dirty="0"/>
        </a:p>
      </dsp:txBody>
      <dsp:txXfrm rot="-5400000">
        <a:off x="967099" y="1300937"/>
        <a:ext cx="7295045" cy="818709"/>
      </dsp:txXfrm>
    </dsp:sp>
    <dsp:sp modelId="{FE31ACF4-DF46-4178-894E-3206F316BE00}">
      <dsp:nvSpPr>
        <dsp:cNvPr id="0" name=""/>
        <dsp:cNvSpPr/>
      </dsp:nvSpPr>
      <dsp:spPr>
        <a:xfrm rot="5400000">
          <a:off x="-279172" y="2808007"/>
          <a:ext cx="1535426" cy="977080"/>
        </a:xfrm>
        <a:prstGeom prst="chevron">
          <a:avLst/>
        </a:prstGeom>
        <a:solidFill>
          <a:srgbClr val="00602B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III </a:t>
          </a:r>
          <a:r>
            <a:rPr lang="ru-RU" sz="1600" b="1" kern="1200" dirty="0" smtClean="0"/>
            <a:t>этап</a:t>
          </a:r>
          <a:endParaRPr lang="ru-RU" sz="1600" b="1" kern="1200" dirty="0"/>
        </a:p>
      </dsp:txBody>
      <dsp:txXfrm rot="-5400000">
        <a:off x="1" y="3017374"/>
        <a:ext cx="977080" cy="558346"/>
      </dsp:txXfrm>
    </dsp:sp>
    <dsp:sp modelId="{260CC360-E741-404D-BA81-0700D8105679}">
      <dsp:nvSpPr>
        <dsp:cNvPr id="0" name=""/>
        <dsp:cNvSpPr/>
      </dsp:nvSpPr>
      <dsp:spPr>
        <a:xfrm rot="5400000">
          <a:off x="4114310" y="-617390"/>
          <a:ext cx="1064876" cy="73393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Разработка и внедрение </a:t>
          </a: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единой системы обучения </a:t>
          </a:r>
          <a:r>
            <a: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и повышения квалификации внутренних аудиторов</a:t>
          </a:r>
          <a:endParaRPr lang="ru-RU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Эффективное взаимодействие </a:t>
          </a:r>
          <a:r>
            <a:rPr lang="ru-RU" sz="1600" kern="1200" dirty="0" smtClean="0"/>
            <a:t>внутреннего финансового аудита с внешней средой контроля и аудита</a:t>
          </a:r>
          <a:endParaRPr lang="ru-RU" sz="1600" i="1" kern="1200" dirty="0"/>
        </a:p>
      </dsp:txBody>
      <dsp:txXfrm rot="-5400000">
        <a:off x="977081" y="2571822"/>
        <a:ext cx="7287352" cy="960910"/>
      </dsp:txXfrm>
    </dsp:sp>
    <dsp:sp modelId="{27CC8AF6-5332-4D67-AE66-874E447A80BC}">
      <dsp:nvSpPr>
        <dsp:cNvPr id="0" name=""/>
        <dsp:cNvSpPr/>
      </dsp:nvSpPr>
      <dsp:spPr>
        <a:xfrm rot="5400000">
          <a:off x="-209374" y="4133313"/>
          <a:ext cx="1395829" cy="977080"/>
        </a:xfrm>
        <a:prstGeom prst="chevron">
          <a:avLst/>
        </a:prstGeom>
        <a:solidFill>
          <a:srgbClr val="9BDA4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-5400000">
        <a:off x="1" y="4412478"/>
        <a:ext cx="977080" cy="418749"/>
      </dsp:txXfrm>
    </dsp:sp>
    <dsp:sp modelId="{F65B41A8-F0F2-4151-9EC4-9329C38A72A8}">
      <dsp:nvSpPr>
        <dsp:cNvPr id="0" name=""/>
        <dsp:cNvSpPr/>
      </dsp:nvSpPr>
      <dsp:spPr>
        <a:xfrm rot="5400000">
          <a:off x="4193103" y="707916"/>
          <a:ext cx="907289" cy="73393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Переход от финансового аудита</a:t>
          </a:r>
          <a:r>
            <a: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к</a:t>
          </a:r>
          <a:r>
            <a: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осуществлению внутреннего </a:t>
          </a: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аудита</a:t>
          </a:r>
          <a:r>
            <a: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, охватывающего </a:t>
          </a: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всю деятельность </a:t>
          </a:r>
          <a:r>
            <a: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организаций сектора государственного управления</a:t>
          </a:r>
          <a:endParaRPr lang="ru-RU" sz="1600" kern="1200" dirty="0">
            <a:latin typeface="+mj-lt"/>
          </a:endParaRPr>
        </a:p>
      </dsp:txBody>
      <dsp:txXfrm rot="-5400000">
        <a:off x="977080" y="3968229"/>
        <a:ext cx="7295045" cy="8187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98FBE-0AA2-4E5F-A4D6-D2C515C5120D}">
      <dsp:nvSpPr>
        <dsp:cNvPr id="0" name=""/>
        <dsp:cNvSpPr/>
      </dsp:nvSpPr>
      <dsp:spPr>
        <a:xfrm rot="5400000">
          <a:off x="-209374" y="218197"/>
          <a:ext cx="1395829" cy="97708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 smtClean="0"/>
            <a:t>I</a:t>
          </a:r>
          <a:r>
            <a:rPr lang="ru-RU" sz="1600" kern="1200" dirty="0" smtClean="0"/>
            <a:t> </a:t>
          </a:r>
          <a:r>
            <a:rPr lang="ru-RU" sz="1600" b="1" kern="1200" dirty="0" smtClean="0"/>
            <a:t>этап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 rot="-5400000">
        <a:off x="1" y="497362"/>
        <a:ext cx="977080" cy="418749"/>
      </dsp:txXfrm>
    </dsp:sp>
    <dsp:sp modelId="{45AAD843-F859-487B-A6C5-F227979FC08A}">
      <dsp:nvSpPr>
        <dsp:cNvPr id="0" name=""/>
        <dsp:cNvSpPr/>
      </dsp:nvSpPr>
      <dsp:spPr>
        <a:xfrm rot="5400000">
          <a:off x="3891534" y="2610259"/>
          <a:ext cx="907289" cy="4529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0EA89-2A70-4499-8805-4AAAC01E6F36}">
      <dsp:nvSpPr>
        <dsp:cNvPr id="0" name=""/>
        <dsp:cNvSpPr/>
      </dsp:nvSpPr>
      <dsp:spPr>
        <a:xfrm rot="5400000">
          <a:off x="-209374" y="1473705"/>
          <a:ext cx="1395829" cy="97708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/>
        </a:p>
      </dsp:txBody>
      <dsp:txXfrm rot="-5400000">
        <a:off x="1" y="1752870"/>
        <a:ext cx="977080" cy="418749"/>
      </dsp:txXfrm>
    </dsp:sp>
    <dsp:sp modelId="{09117F78-D702-45FE-BA65-AF89C747F759}">
      <dsp:nvSpPr>
        <dsp:cNvPr id="0" name=""/>
        <dsp:cNvSpPr/>
      </dsp:nvSpPr>
      <dsp:spPr>
        <a:xfrm rot="5400000">
          <a:off x="4183122" y="-1959376"/>
          <a:ext cx="907289" cy="7339335"/>
        </a:xfrm>
        <a:prstGeom prst="round2SameRect">
          <a:avLst/>
        </a:prstGeom>
        <a:noFill/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Раздел Концепции повышения эффективности бюджетных расходов в 2019 – 2024 годах</a:t>
          </a:r>
          <a:r>
            <a:rPr lang="en-US" sz="1600" kern="1200" dirty="0" smtClean="0"/>
            <a:t> </a:t>
          </a:r>
          <a:r>
            <a:rPr lang="ru-RU" sz="1600" kern="1200" dirty="0" smtClean="0"/>
            <a:t>«Обеспечение подотчетности (подконтрольности) бюджетных расходов», </a:t>
          </a:r>
          <a:r>
            <a:rPr lang="ru-RU" sz="1600" b="1" kern="1200" dirty="0" smtClean="0"/>
            <a:t>изменения в Бюджетный кодекс, Стандарты внутреннего аудита</a:t>
          </a:r>
          <a:endParaRPr lang="ru-RU" sz="1600" b="1" kern="1200" dirty="0"/>
        </a:p>
      </dsp:txBody>
      <dsp:txXfrm rot="-5400000">
        <a:off x="967099" y="1300937"/>
        <a:ext cx="7295045" cy="818709"/>
      </dsp:txXfrm>
    </dsp:sp>
    <dsp:sp modelId="{FE31ACF4-DF46-4178-894E-3206F316BE00}">
      <dsp:nvSpPr>
        <dsp:cNvPr id="0" name=""/>
        <dsp:cNvSpPr/>
      </dsp:nvSpPr>
      <dsp:spPr>
        <a:xfrm rot="5400000">
          <a:off x="-279172" y="2808007"/>
          <a:ext cx="1535426" cy="977080"/>
        </a:xfrm>
        <a:prstGeom prst="chevron">
          <a:avLst/>
        </a:prstGeom>
        <a:solidFill>
          <a:srgbClr val="9BDA4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III </a:t>
          </a:r>
          <a:r>
            <a:rPr lang="ru-RU" sz="1600" b="1" kern="1200" dirty="0" smtClean="0"/>
            <a:t>этап</a:t>
          </a:r>
          <a:endParaRPr lang="ru-RU" sz="1600" b="1" kern="1200" dirty="0"/>
        </a:p>
      </dsp:txBody>
      <dsp:txXfrm rot="-5400000">
        <a:off x="1" y="3017374"/>
        <a:ext cx="977080" cy="558346"/>
      </dsp:txXfrm>
    </dsp:sp>
    <dsp:sp modelId="{260CC360-E741-404D-BA81-0700D8105679}">
      <dsp:nvSpPr>
        <dsp:cNvPr id="0" name=""/>
        <dsp:cNvSpPr/>
      </dsp:nvSpPr>
      <dsp:spPr>
        <a:xfrm rot="5400000">
          <a:off x="4114310" y="-617390"/>
          <a:ext cx="1064876" cy="73393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Разработка и внедрение </a:t>
          </a: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единой системы обучения </a:t>
          </a:r>
          <a:r>
            <a: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и повышения квалификации внутренних аудиторов</a:t>
          </a:r>
          <a:endParaRPr lang="ru-RU" sz="1600" kern="1200" dirty="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Эффективное взаимодействие </a:t>
          </a:r>
          <a:r>
            <a:rPr lang="ru-RU" sz="1600" kern="1200" dirty="0" smtClean="0"/>
            <a:t>внутреннего финансового аудита с внешней средой контроля и аудита</a:t>
          </a:r>
          <a:endParaRPr lang="ru-RU" sz="1600" i="1" kern="1200" dirty="0"/>
        </a:p>
      </dsp:txBody>
      <dsp:txXfrm rot="-5400000">
        <a:off x="977081" y="2571822"/>
        <a:ext cx="7287352" cy="960910"/>
      </dsp:txXfrm>
    </dsp:sp>
    <dsp:sp modelId="{27CC8AF6-5332-4D67-AE66-874E447A80BC}">
      <dsp:nvSpPr>
        <dsp:cNvPr id="0" name=""/>
        <dsp:cNvSpPr/>
      </dsp:nvSpPr>
      <dsp:spPr>
        <a:xfrm rot="5400000">
          <a:off x="-209374" y="4133313"/>
          <a:ext cx="1395829" cy="977080"/>
        </a:xfrm>
        <a:prstGeom prst="chevron">
          <a:avLst/>
        </a:prstGeom>
        <a:solidFill>
          <a:srgbClr val="00602B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-5400000">
        <a:off x="1" y="4412478"/>
        <a:ext cx="977080" cy="418749"/>
      </dsp:txXfrm>
    </dsp:sp>
    <dsp:sp modelId="{F65B41A8-F0F2-4151-9EC4-9329C38A72A8}">
      <dsp:nvSpPr>
        <dsp:cNvPr id="0" name=""/>
        <dsp:cNvSpPr/>
      </dsp:nvSpPr>
      <dsp:spPr>
        <a:xfrm rot="5400000">
          <a:off x="4193103" y="707916"/>
          <a:ext cx="907289" cy="73393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Переход от финансового аудита</a:t>
          </a:r>
          <a:r>
            <a: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к</a:t>
          </a:r>
          <a:r>
            <a: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осуществлению внутреннего </a:t>
          </a: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аудита</a:t>
          </a:r>
          <a:r>
            <a: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, охватывающего </a:t>
          </a:r>
          <a:r>
            <a: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всю деятельность </a:t>
          </a:r>
          <a:r>
            <a: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организаций сектора государственного управления</a:t>
          </a:r>
          <a:endParaRPr lang="ru-RU" sz="1600" kern="1200" dirty="0">
            <a:latin typeface="+mj-lt"/>
          </a:endParaRPr>
        </a:p>
      </dsp:txBody>
      <dsp:txXfrm rot="-5400000">
        <a:off x="977080" y="3968229"/>
        <a:ext cx="7295045" cy="818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279918" cy="340976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029" y="0"/>
            <a:ext cx="4279918" cy="340976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r">
              <a:defRPr sz="1200"/>
            </a:lvl1pPr>
          </a:lstStyle>
          <a:p>
            <a:fld id="{1C2782DD-ED2F-194E-A5A5-818CA6972099}" type="datetimeFigureOut">
              <a:rPr lang="ru-RU" smtClean="0"/>
              <a:t>14.10.2019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456701"/>
            <a:ext cx="4279918" cy="340976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029" y="6456701"/>
            <a:ext cx="4279918" cy="340976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r">
              <a:defRPr sz="1200"/>
            </a:lvl1pPr>
          </a:lstStyle>
          <a:p>
            <a:fld id="{F8E24DF1-D5B4-344E-ADF4-30023BAE2F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9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4278842" cy="339883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132" y="2"/>
            <a:ext cx="4278842" cy="339883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r">
              <a:defRPr sz="1200"/>
            </a:lvl1pPr>
          </a:lstStyle>
          <a:p>
            <a:fld id="{0685EFD8-5627-4145-8736-D0B6DADA8466}" type="datetimeFigureOut">
              <a:rPr lang="ru-RU" smtClean="0"/>
              <a:t>14.10.2019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40088" y="509588"/>
            <a:ext cx="3394075" cy="254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9" tIns="45289" rIns="90579" bIns="4528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9" y="3228898"/>
            <a:ext cx="7899399" cy="3058953"/>
          </a:xfrm>
          <a:prstGeom prst="rect">
            <a:avLst/>
          </a:prstGeom>
        </p:spPr>
        <p:txBody>
          <a:bodyPr vert="horz" lIns="90579" tIns="45289" rIns="90579" bIns="452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456615"/>
            <a:ext cx="4278842" cy="339883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132" y="6456615"/>
            <a:ext cx="4278842" cy="339883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r">
              <a:defRPr sz="1200"/>
            </a:lvl1pPr>
          </a:lstStyle>
          <a:p>
            <a:fld id="{4988981F-6AAF-46F8-B4B3-8B7354F939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10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799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209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548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310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8981F-6AAF-46F8-B4B3-8B7354F9398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818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4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4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8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8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2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6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3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7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6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6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6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6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6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6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8138988" y="0"/>
            <a:ext cx="825500" cy="3393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59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609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30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06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628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8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54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51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61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286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524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31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68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457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705051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94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2970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250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24237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255137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61680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94520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2639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03072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33110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76930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8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2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077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3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7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471B2989-0681-48C9-AA25-E11ABAA9F518}" type="datetime8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t>14.10.2019 11:13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5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1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7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9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8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3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9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7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9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9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75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7" y="295278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40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87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37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100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9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44" y="320687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62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81" y="327037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9" y="323862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44" y="327037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25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81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37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9" y="330212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44" y="331800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62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9" y="334975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7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75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50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37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7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12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75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800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12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9" y="334975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7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75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37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12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87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50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700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75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87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9" y="642950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62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87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87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82" y="623900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7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32" y="604850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9" y="604850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5000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9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37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62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25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25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9" y="630250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7" y="614375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81" y="671525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50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6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31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91" y="512766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92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94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80" y="493715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43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87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9" y="282587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7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8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5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5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5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900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4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4" y="625487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87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82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900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9" y="623900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87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87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0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822" r:id="rId1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 userDrawn="1"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83" name="Group 1183"/>
          <p:cNvGrpSpPr>
            <a:grpSpLocks/>
          </p:cNvGrpSpPr>
          <p:nvPr userDrawn="1"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4" name="Group 1384"/>
          <p:cNvGrpSpPr>
            <a:grpSpLocks/>
          </p:cNvGrpSpPr>
          <p:nvPr userDrawn="1"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5" name="Group 1585"/>
          <p:cNvGrpSpPr>
            <a:grpSpLocks/>
          </p:cNvGrpSpPr>
          <p:nvPr userDrawn="1"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6" name="Group 1786"/>
          <p:cNvGrpSpPr>
            <a:grpSpLocks/>
          </p:cNvGrpSpPr>
          <p:nvPr userDrawn="1"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87" name="Freeform 1787"/>
          <p:cNvSpPr>
            <a:spLocks/>
          </p:cNvSpPr>
          <p:nvPr userDrawn="1"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8" name="Freeform 1788"/>
          <p:cNvSpPr>
            <a:spLocks/>
          </p:cNvSpPr>
          <p:nvPr userDrawn="1"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9" name="Freeform 1789"/>
          <p:cNvSpPr>
            <a:spLocks/>
          </p:cNvSpPr>
          <p:nvPr userDrawn="1"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0" name="Freeform 1790"/>
          <p:cNvSpPr>
            <a:spLocks/>
          </p:cNvSpPr>
          <p:nvPr userDrawn="1"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1" name="Freeform 1791"/>
          <p:cNvSpPr>
            <a:spLocks/>
          </p:cNvSpPr>
          <p:nvPr userDrawn="1"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2" name="Freeform 1792"/>
          <p:cNvSpPr>
            <a:spLocks/>
          </p:cNvSpPr>
          <p:nvPr userDrawn="1"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3" name="Freeform 1793"/>
          <p:cNvSpPr>
            <a:spLocks/>
          </p:cNvSpPr>
          <p:nvPr userDrawn="1"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4" name="Freeform 1794"/>
          <p:cNvSpPr>
            <a:spLocks/>
          </p:cNvSpPr>
          <p:nvPr userDrawn="1"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5" name="Freeform 1795"/>
          <p:cNvSpPr>
            <a:spLocks/>
          </p:cNvSpPr>
          <p:nvPr userDrawn="1"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6" name="Freeform 1796"/>
          <p:cNvSpPr>
            <a:spLocks/>
          </p:cNvSpPr>
          <p:nvPr userDrawn="1"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7" name="Freeform 1797"/>
          <p:cNvSpPr>
            <a:spLocks/>
          </p:cNvSpPr>
          <p:nvPr userDrawn="1"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8" name="Rectangle 1798"/>
          <p:cNvSpPr>
            <a:spLocks noChangeArrowheads="1"/>
          </p:cNvSpPr>
          <p:nvPr userDrawn="1"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9" name="Freeform 1799"/>
          <p:cNvSpPr>
            <a:spLocks/>
          </p:cNvSpPr>
          <p:nvPr userDrawn="1"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0" name="Freeform 1800"/>
          <p:cNvSpPr>
            <a:spLocks/>
          </p:cNvSpPr>
          <p:nvPr userDrawn="1"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1" name="Freeform 1801"/>
          <p:cNvSpPr>
            <a:spLocks/>
          </p:cNvSpPr>
          <p:nvPr userDrawn="1"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2" name="Freeform 1802"/>
          <p:cNvSpPr>
            <a:spLocks/>
          </p:cNvSpPr>
          <p:nvPr userDrawn="1"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3" name="Freeform 1803"/>
          <p:cNvSpPr>
            <a:spLocks/>
          </p:cNvSpPr>
          <p:nvPr userDrawn="1"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4" name="Freeform 1804"/>
          <p:cNvSpPr>
            <a:spLocks/>
          </p:cNvSpPr>
          <p:nvPr userDrawn="1"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5" name="Freeform 1805"/>
          <p:cNvSpPr>
            <a:spLocks/>
          </p:cNvSpPr>
          <p:nvPr userDrawn="1"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6" name="Freeform 1806"/>
          <p:cNvSpPr>
            <a:spLocks/>
          </p:cNvSpPr>
          <p:nvPr userDrawn="1"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7" name="Freeform 1807"/>
          <p:cNvSpPr>
            <a:spLocks/>
          </p:cNvSpPr>
          <p:nvPr userDrawn="1"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8" name="Freeform 1808"/>
          <p:cNvSpPr>
            <a:spLocks/>
          </p:cNvSpPr>
          <p:nvPr userDrawn="1"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9" name="Freeform 1809"/>
          <p:cNvSpPr>
            <a:spLocks/>
          </p:cNvSpPr>
          <p:nvPr userDrawn="1"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0" name="Freeform 1810"/>
          <p:cNvSpPr>
            <a:spLocks/>
          </p:cNvSpPr>
          <p:nvPr userDrawn="1"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1" name="Freeform 1811"/>
          <p:cNvSpPr>
            <a:spLocks/>
          </p:cNvSpPr>
          <p:nvPr userDrawn="1"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2" name="Freeform 1812"/>
          <p:cNvSpPr>
            <a:spLocks/>
          </p:cNvSpPr>
          <p:nvPr userDrawn="1"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3" name="Freeform 1813"/>
          <p:cNvSpPr>
            <a:spLocks/>
          </p:cNvSpPr>
          <p:nvPr userDrawn="1"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4" name="Freeform 1814"/>
          <p:cNvSpPr>
            <a:spLocks/>
          </p:cNvSpPr>
          <p:nvPr userDrawn="1"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5" name="Freeform 1815"/>
          <p:cNvSpPr>
            <a:spLocks/>
          </p:cNvSpPr>
          <p:nvPr userDrawn="1"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6" name="Freeform 1816"/>
          <p:cNvSpPr>
            <a:spLocks/>
          </p:cNvSpPr>
          <p:nvPr userDrawn="1"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7" name="Freeform 1817"/>
          <p:cNvSpPr>
            <a:spLocks/>
          </p:cNvSpPr>
          <p:nvPr userDrawn="1"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8" name="Freeform 1818"/>
          <p:cNvSpPr>
            <a:spLocks/>
          </p:cNvSpPr>
          <p:nvPr userDrawn="1"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9" name="Freeform 1819"/>
          <p:cNvSpPr>
            <a:spLocks/>
          </p:cNvSpPr>
          <p:nvPr userDrawn="1"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0" name="Freeform 1820"/>
          <p:cNvSpPr>
            <a:spLocks/>
          </p:cNvSpPr>
          <p:nvPr userDrawn="1"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1" name="Freeform 1821"/>
          <p:cNvSpPr>
            <a:spLocks/>
          </p:cNvSpPr>
          <p:nvPr userDrawn="1"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2" name="Freeform 1822"/>
          <p:cNvSpPr>
            <a:spLocks/>
          </p:cNvSpPr>
          <p:nvPr userDrawn="1"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3" name="Freeform 1823"/>
          <p:cNvSpPr>
            <a:spLocks/>
          </p:cNvSpPr>
          <p:nvPr userDrawn="1"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4" name="Freeform 1824"/>
          <p:cNvSpPr>
            <a:spLocks/>
          </p:cNvSpPr>
          <p:nvPr userDrawn="1"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5" name="Freeform 1825"/>
          <p:cNvSpPr>
            <a:spLocks/>
          </p:cNvSpPr>
          <p:nvPr userDrawn="1"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6" name="Freeform 1826"/>
          <p:cNvSpPr>
            <a:spLocks/>
          </p:cNvSpPr>
          <p:nvPr userDrawn="1"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7" name="Freeform 1827"/>
          <p:cNvSpPr>
            <a:spLocks/>
          </p:cNvSpPr>
          <p:nvPr userDrawn="1"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Freeform 1828"/>
          <p:cNvSpPr>
            <a:spLocks/>
          </p:cNvSpPr>
          <p:nvPr userDrawn="1"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9" name="Freeform 1829"/>
          <p:cNvSpPr>
            <a:spLocks/>
          </p:cNvSpPr>
          <p:nvPr userDrawn="1"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Freeform 1830"/>
          <p:cNvSpPr>
            <a:spLocks/>
          </p:cNvSpPr>
          <p:nvPr userDrawn="1"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1" name="Freeform 1831"/>
          <p:cNvSpPr>
            <a:spLocks/>
          </p:cNvSpPr>
          <p:nvPr userDrawn="1"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Freeform 1832"/>
          <p:cNvSpPr>
            <a:spLocks/>
          </p:cNvSpPr>
          <p:nvPr userDrawn="1"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3" name="Freeform 1833"/>
          <p:cNvSpPr>
            <a:spLocks/>
          </p:cNvSpPr>
          <p:nvPr userDrawn="1"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4" name="Freeform 1834"/>
          <p:cNvSpPr>
            <a:spLocks/>
          </p:cNvSpPr>
          <p:nvPr userDrawn="1"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5" name="Freeform 1835"/>
          <p:cNvSpPr>
            <a:spLocks/>
          </p:cNvSpPr>
          <p:nvPr userDrawn="1"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Freeform 1836"/>
          <p:cNvSpPr>
            <a:spLocks/>
          </p:cNvSpPr>
          <p:nvPr userDrawn="1"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7" name="Freeform 1837"/>
          <p:cNvSpPr>
            <a:spLocks/>
          </p:cNvSpPr>
          <p:nvPr userDrawn="1"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8" name="Freeform 1838"/>
          <p:cNvSpPr>
            <a:spLocks/>
          </p:cNvSpPr>
          <p:nvPr userDrawn="1"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9" name="Freeform 1839"/>
          <p:cNvSpPr>
            <a:spLocks/>
          </p:cNvSpPr>
          <p:nvPr userDrawn="1"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0" name="Freeform 1840"/>
          <p:cNvSpPr>
            <a:spLocks/>
          </p:cNvSpPr>
          <p:nvPr userDrawn="1"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1" name="Freeform 1841"/>
          <p:cNvSpPr>
            <a:spLocks/>
          </p:cNvSpPr>
          <p:nvPr userDrawn="1"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2" name="Freeform 1842"/>
          <p:cNvSpPr>
            <a:spLocks/>
          </p:cNvSpPr>
          <p:nvPr userDrawn="1"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3" name="Freeform 1843"/>
          <p:cNvSpPr>
            <a:spLocks/>
          </p:cNvSpPr>
          <p:nvPr userDrawn="1"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4" name="Freeform 1844"/>
          <p:cNvSpPr>
            <a:spLocks/>
          </p:cNvSpPr>
          <p:nvPr userDrawn="1"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5" name="Freeform 1845"/>
          <p:cNvSpPr>
            <a:spLocks/>
          </p:cNvSpPr>
          <p:nvPr userDrawn="1"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6" name="Rectangle 1846"/>
          <p:cNvSpPr>
            <a:spLocks noChangeArrowheads="1"/>
          </p:cNvSpPr>
          <p:nvPr userDrawn="1"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7" name="Freeform 1847"/>
          <p:cNvSpPr>
            <a:spLocks/>
          </p:cNvSpPr>
          <p:nvPr userDrawn="1"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8" name="Freeform 1848"/>
          <p:cNvSpPr>
            <a:spLocks/>
          </p:cNvSpPr>
          <p:nvPr userDrawn="1"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9" name="Freeform 1849"/>
          <p:cNvSpPr>
            <a:spLocks/>
          </p:cNvSpPr>
          <p:nvPr userDrawn="1"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0" name="Freeform 1850"/>
          <p:cNvSpPr>
            <a:spLocks/>
          </p:cNvSpPr>
          <p:nvPr userDrawn="1"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1" name="Freeform 1851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2" name="Freeform 1852"/>
          <p:cNvSpPr>
            <a:spLocks/>
          </p:cNvSpPr>
          <p:nvPr userDrawn="1"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3" name="Freeform 1853"/>
          <p:cNvSpPr>
            <a:spLocks/>
          </p:cNvSpPr>
          <p:nvPr userDrawn="1"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4" name="Freeform 1854"/>
          <p:cNvSpPr>
            <a:spLocks/>
          </p:cNvSpPr>
          <p:nvPr userDrawn="1"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5" name="Freeform 1855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6" name="Freeform 1856"/>
          <p:cNvSpPr>
            <a:spLocks/>
          </p:cNvSpPr>
          <p:nvPr userDrawn="1"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7" name="Freeform 1857"/>
          <p:cNvSpPr>
            <a:spLocks/>
          </p:cNvSpPr>
          <p:nvPr userDrawn="1"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8" name="Freeform 1858"/>
          <p:cNvSpPr>
            <a:spLocks/>
          </p:cNvSpPr>
          <p:nvPr userDrawn="1"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9" name="Freeform 1859"/>
          <p:cNvSpPr>
            <a:spLocks/>
          </p:cNvSpPr>
          <p:nvPr userDrawn="1"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0" name="Freeform 1860"/>
          <p:cNvSpPr>
            <a:spLocks/>
          </p:cNvSpPr>
          <p:nvPr userDrawn="1"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1" name="Freeform 1861"/>
          <p:cNvSpPr>
            <a:spLocks/>
          </p:cNvSpPr>
          <p:nvPr userDrawn="1"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2" name="Rectangle 1862"/>
          <p:cNvSpPr>
            <a:spLocks noChangeArrowheads="1"/>
          </p:cNvSpPr>
          <p:nvPr userDrawn="1"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3" name="Freeform 1863"/>
          <p:cNvSpPr>
            <a:spLocks/>
          </p:cNvSpPr>
          <p:nvPr userDrawn="1"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4" name="Freeform 1864"/>
          <p:cNvSpPr>
            <a:spLocks/>
          </p:cNvSpPr>
          <p:nvPr userDrawn="1"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5" name="Freeform 1865"/>
          <p:cNvSpPr>
            <a:spLocks/>
          </p:cNvSpPr>
          <p:nvPr userDrawn="1"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6" name="Freeform 1866"/>
          <p:cNvSpPr>
            <a:spLocks/>
          </p:cNvSpPr>
          <p:nvPr userDrawn="1"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7" name="Freeform 1867"/>
          <p:cNvSpPr>
            <a:spLocks/>
          </p:cNvSpPr>
          <p:nvPr userDrawn="1"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8" name="Freeform 1868"/>
          <p:cNvSpPr>
            <a:spLocks/>
          </p:cNvSpPr>
          <p:nvPr userDrawn="1"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9" name="Freeform 1869"/>
          <p:cNvSpPr>
            <a:spLocks/>
          </p:cNvSpPr>
          <p:nvPr userDrawn="1"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0" name="Freeform 1870"/>
          <p:cNvSpPr>
            <a:spLocks/>
          </p:cNvSpPr>
          <p:nvPr userDrawn="1"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1" name="Freeform 1871"/>
          <p:cNvSpPr>
            <a:spLocks/>
          </p:cNvSpPr>
          <p:nvPr userDrawn="1"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2" name="Freeform 1872"/>
          <p:cNvSpPr>
            <a:spLocks/>
          </p:cNvSpPr>
          <p:nvPr userDrawn="1"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3" name="Freeform 1873"/>
          <p:cNvSpPr>
            <a:spLocks/>
          </p:cNvSpPr>
          <p:nvPr userDrawn="1"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4" name="Freeform 1874"/>
          <p:cNvSpPr>
            <a:spLocks/>
          </p:cNvSpPr>
          <p:nvPr userDrawn="1"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5" name="Freeform 1875"/>
          <p:cNvSpPr>
            <a:spLocks/>
          </p:cNvSpPr>
          <p:nvPr userDrawn="1"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6" name="Freeform 1876"/>
          <p:cNvSpPr>
            <a:spLocks noEditPoints="1"/>
          </p:cNvSpPr>
          <p:nvPr userDrawn="1"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7" name="Freeform 1877"/>
          <p:cNvSpPr>
            <a:spLocks noEditPoints="1"/>
          </p:cNvSpPr>
          <p:nvPr userDrawn="1"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8" name="Freeform 1878"/>
          <p:cNvSpPr>
            <a:spLocks/>
          </p:cNvSpPr>
          <p:nvPr userDrawn="1"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9" name="Freeform 1879"/>
          <p:cNvSpPr>
            <a:spLocks/>
          </p:cNvSpPr>
          <p:nvPr userDrawn="1"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0" name="Freeform 1880"/>
          <p:cNvSpPr>
            <a:spLocks/>
          </p:cNvSpPr>
          <p:nvPr userDrawn="1"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1" name="Freeform 1881"/>
          <p:cNvSpPr>
            <a:spLocks/>
          </p:cNvSpPr>
          <p:nvPr userDrawn="1"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2" name="Freeform 1882"/>
          <p:cNvSpPr>
            <a:spLocks/>
          </p:cNvSpPr>
          <p:nvPr userDrawn="1"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3" name="Freeform 1883"/>
          <p:cNvSpPr>
            <a:spLocks/>
          </p:cNvSpPr>
          <p:nvPr userDrawn="1"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4" name="Freeform 1884"/>
          <p:cNvSpPr>
            <a:spLocks/>
          </p:cNvSpPr>
          <p:nvPr userDrawn="1"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5" name="Freeform 1885"/>
          <p:cNvSpPr>
            <a:spLocks/>
          </p:cNvSpPr>
          <p:nvPr userDrawn="1"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6" name="Freeform 1886"/>
          <p:cNvSpPr>
            <a:spLocks/>
          </p:cNvSpPr>
          <p:nvPr userDrawn="1"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7" name="Freeform 1887"/>
          <p:cNvSpPr>
            <a:spLocks/>
          </p:cNvSpPr>
          <p:nvPr userDrawn="1"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8" name="Freeform 1888"/>
          <p:cNvSpPr>
            <a:spLocks/>
          </p:cNvSpPr>
          <p:nvPr userDrawn="1"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9" name="Freeform 1889"/>
          <p:cNvSpPr>
            <a:spLocks/>
          </p:cNvSpPr>
          <p:nvPr userDrawn="1"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0" name="Freeform 1890"/>
          <p:cNvSpPr>
            <a:spLocks/>
          </p:cNvSpPr>
          <p:nvPr userDrawn="1"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1" name="Freeform 1891"/>
          <p:cNvSpPr>
            <a:spLocks/>
          </p:cNvSpPr>
          <p:nvPr userDrawn="1"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2" name="Freeform 1892"/>
          <p:cNvSpPr>
            <a:spLocks/>
          </p:cNvSpPr>
          <p:nvPr userDrawn="1"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3" name="Freeform 1893"/>
          <p:cNvSpPr>
            <a:spLocks/>
          </p:cNvSpPr>
          <p:nvPr userDrawn="1"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4" name="Freeform 1894"/>
          <p:cNvSpPr>
            <a:spLocks/>
          </p:cNvSpPr>
          <p:nvPr userDrawn="1"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5" name="Freeform 1895"/>
          <p:cNvSpPr>
            <a:spLocks/>
          </p:cNvSpPr>
          <p:nvPr userDrawn="1"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6" name="Freeform 1896"/>
          <p:cNvSpPr>
            <a:spLocks/>
          </p:cNvSpPr>
          <p:nvPr userDrawn="1"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7" name="Freeform 1897"/>
          <p:cNvSpPr>
            <a:spLocks/>
          </p:cNvSpPr>
          <p:nvPr userDrawn="1"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8" name="Freeform 1898"/>
          <p:cNvSpPr>
            <a:spLocks/>
          </p:cNvSpPr>
          <p:nvPr userDrawn="1"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9" name="Freeform 1899"/>
          <p:cNvSpPr>
            <a:spLocks/>
          </p:cNvSpPr>
          <p:nvPr userDrawn="1"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0" name="Freeform 1900"/>
          <p:cNvSpPr>
            <a:spLocks/>
          </p:cNvSpPr>
          <p:nvPr userDrawn="1"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1" name="Freeform 1901"/>
          <p:cNvSpPr>
            <a:spLocks/>
          </p:cNvSpPr>
          <p:nvPr userDrawn="1"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2" name="Freeform 1902"/>
          <p:cNvSpPr>
            <a:spLocks/>
          </p:cNvSpPr>
          <p:nvPr userDrawn="1"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3" name="Freeform 1903"/>
          <p:cNvSpPr>
            <a:spLocks/>
          </p:cNvSpPr>
          <p:nvPr userDrawn="1"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4" name="Freeform 1904"/>
          <p:cNvSpPr>
            <a:spLocks/>
          </p:cNvSpPr>
          <p:nvPr userDrawn="1"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5" name="Freeform 1905"/>
          <p:cNvSpPr>
            <a:spLocks/>
          </p:cNvSpPr>
          <p:nvPr userDrawn="1"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6" name="Freeform 1906"/>
          <p:cNvSpPr>
            <a:spLocks/>
          </p:cNvSpPr>
          <p:nvPr userDrawn="1"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7" name="Freeform 1907"/>
          <p:cNvSpPr>
            <a:spLocks/>
          </p:cNvSpPr>
          <p:nvPr userDrawn="1"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8" name="Freeform 1908"/>
          <p:cNvSpPr>
            <a:spLocks/>
          </p:cNvSpPr>
          <p:nvPr userDrawn="1"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9" name="Freeform 1909"/>
          <p:cNvSpPr>
            <a:spLocks/>
          </p:cNvSpPr>
          <p:nvPr userDrawn="1"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0" name="Freeform 1910"/>
          <p:cNvSpPr>
            <a:spLocks/>
          </p:cNvSpPr>
          <p:nvPr userDrawn="1"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1" name="Freeform 1911"/>
          <p:cNvSpPr>
            <a:spLocks/>
          </p:cNvSpPr>
          <p:nvPr userDrawn="1"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2" name="Freeform 1912"/>
          <p:cNvSpPr>
            <a:spLocks/>
          </p:cNvSpPr>
          <p:nvPr userDrawn="1"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3" name="Freeform 1913"/>
          <p:cNvSpPr>
            <a:spLocks/>
          </p:cNvSpPr>
          <p:nvPr userDrawn="1"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4" name="Freeform 1914"/>
          <p:cNvSpPr>
            <a:spLocks/>
          </p:cNvSpPr>
          <p:nvPr userDrawn="1"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5" name="Freeform 1915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6" name="Freeform 1916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7" name="Freeform 1917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8" name="Freeform 1918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9" name="Freeform 1919"/>
          <p:cNvSpPr>
            <a:spLocks/>
          </p:cNvSpPr>
          <p:nvPr userDrawn="1"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0" name="Freeform 1920"/>
          <p:cNvSpPr>
            <a:spLocks/>
          </p:cNvSpPr>
          <p:nvPr userDrawn="1"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1" name="Freeform 1921"/>
          <p:cNvSpPr>
            <a:spLocks/>
          </p:cNvSpPr>
          <p:nvPr userDrawn="1"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2" name="Freeform 1922"/>
          <p:cNvSpPr>
            <a:spLocks/>
          </p:cNvSpPr>
          <p:nvPr userDrawn="1"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3" name="Freeform 1923"/>
          <p:cNvSpPr>
            <a:spLocks/>
          </p:cNvSpPr>
          <p:nvPr userDrawn="1"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4" name="Freeform 1924"/>
          <p:cNvSpPr>
            <a:spLocks/>
          </p:cNvSpPr>
          <p:nvPr userDrawn="1"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5" name="Freeform 1925"/>
          <p:cNvSpPr>
            <a:spLocks/>
          </p:cNvSpPr>
          <p:nvPr userDrawn="1"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" name="Freeform 1926"/>
          <p:cNvSpPr>
            <a:spLocks noEditPoints="1"/>
          </p:cNvSpPr>
          <p:nvPr userDrawn="1"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7" name="Freeform 1927"/>
          <p:cNvSpPr>
            <a:spLocks/>
          </p:cNvSpPr>
          <p:nvPr userDrawn="1"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8" name="Freeform 1928"/>
          <p:cNvSpPr>
            <a:spLocks/>
          </p:cNvSpPr>
          <p:nvPr userDrawn="1"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9" name="Freeform 1929"/>
          <p:cNvSpPr>
            <a:spLocks noEditPoints="1"/>
          </p:cNvSpPr>
          <p:nvPr userDrawn="1"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0" name="Freeform 1930"/>
          <p:cNvSpPr>
            <a:spLocks noEditPoints="1"/>
          </p:cNvSpPr>
          <p:nvPr userDrawn="1"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1" name="Freeform 1931"/>
          <p:cNvSpPr>
            <a:spLocks noEditPoints="1"/>
          </p:cNvSpPr>
          <p:nvPr userDrawn="1"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2" name="Freeform 1932"/>
          <p:cNvSpPr>
            <a:spLocks/>
          </p:cNvSpPr>
          <p:nvPr userDrawn="1"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3" name="Freeform 1933"/>
          <p:cNvSpPr>
            <a:spLocks/>
          </p:cNvSpPr>
          <p:nvPr userDrawn="1"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4" name="Freeform 1934"/>
          <p:cNvSpPr>
            <a:spLocks noEditPoints="1"/>
          </p:cNvSpPr>
          <p:nvPr userDrawn="1"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5" name="Freeform 1935"/>
          <p:cNvSpPr>
            <a:spLocks/>
          </p:cNvSpPr>
          <p:nvPr userDrawn="1"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6" name="Freeform 1936"/>
          <p:cNvSpPr>
            <a:spLocks/>
          </p:cNvSpPr>
          <p:nvPr userDrawn="1"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7" name="Freeform 1937"/>
          <p:cNvSpPr>
            <a:spLocks noEditPoints="1"/>
          </p:cNvSpPr>
          <p:nvPr userDrawn="1"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8" name="Freeform 1938"/>
          <p:cNvSpPr>
            <a:spLocks noEditPoints="1"/>
          </p:cNvSpPr>
          <p:nvPr userDrawn="1"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9" name="Freeform 1939"/>
          <p:cNvSpPr>
            <a:spLocks noEditPoints="1"/>
          </p:cNvSpPr>
          <p:nvPr userDrawn="1"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0" name="Freeform 1940"/>
          <p:cNvSpPr>
            <a:spLocks noEditPoints="1"/>
          </p:cNvSpPr>
          <p:nvPr userDrawn="1"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1" name="Freeform 1941"/>
          <p:cNvSpPr>
            <a:spLocks/>
          </p:cNvSpPr>
          <p:nvPr userDrawn="1"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2" name="Freeform 1942"/>
          <p:cNvSpPr>
            <a:spLocks/>
          </p:cNvSpPr>
          <p:nvPr userDrawn="1"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3" name="Freeform 1943"/>
          <p:cNvSpPr>
            <a:spLocks/>
          </p:cNvSpPr>
          <p:nvPr userDrawn="1"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4" name="Freeform 1944"/>
          <p:cNvSpPr>
            <a:spLocks noEditPoints="1"/>
          </p:cNvSpPr>
          <p:nvPr userDrawn="1"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5" name="Freeform 1945"/>
          <p:cNvSpPr>
            <a:spLocks/>
          </p:cNvSpPr>
          <p:nvPr userDrawn="1"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6" name="Freeform 1946"/>
          <p:cNvSpPr>
            <a:spLocks/>
          </p:cNvSpPr>
          <p:nvPr userDrawn="1"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7" name="Freeform 1947"/>
          <p:cNvSpPr>
            <a:spLocks noEditPoints="1"/>
          </p:cNvSpPr>
          <p:nvPr userDrawn="1"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8" name="Freeform 1948"/>
          <p:cNvSpPr>
            <a:spLocks noEditPoints="1"/>
          </p:cNvSpPr>
          <p:nvPr userDrawn="1"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9" name="Freeform 1949"/>
          <p:cNvSpPr>
            <a:spLocks noEditPoints="1"/>
          </p:cNvSpPr>
          <p:nvPr userDrawn="1"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0" name="Freeform 1950"/>
          <p:cNvSpPr>
            <a:spLocks/>
          </p:cNvSpPr>
          <p:nvPr userDrawn="1"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1" name="Freeform 1951"/>
          <p:cNvSpPr>
            <a:spLocks noEditPoints="1"/>
          </p:cNvSpPr>
          <p:nvPr userDrawn="1"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2" name="Freeform 1952"/>
          <p:cNvSpPr>
            <a:spLocks/>
          </p:cNvSpPr>
          <p:nvPr userDrawn="1"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3" name="Freeform 1953"/>
          <p:cNvSpPr>
            <a:spLocks noEditPoints="1"/>
          </p:cNvSpPr>
          <p:nvPr userDrawn="1"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4" name="Freeform 1954"/>
          <p:cNvSpPr>
            <a:spLocks noEditPoints="1"/>
          </p:cNvSpPr>
          <p:nvPr userDrawn="1"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5" name="Freeform 1955"/>
          <p:cNvSpPr>
            <a:spLocks/>
          </p:cNvSpPr>
          <p:nvPr userDrawn="1"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6" name="Freeform 1956"/>
          <p:cNvSpPr>
            <a:spLocks/>
          </p:cNvSpPr>
          <p:nvPr userDrawn="1"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7" name="Freeform 1957"/>
          <p:cNvSpPr>
            <a:spLocks/>
          </p:cNvSpPr>
          <p:nvPr userDrawn="1"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59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9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9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75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7" y="295278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40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87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37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100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9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44" y="320687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62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81" y="327037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9" y="323862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44" y="327037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25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81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37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9" y="330212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44" y="331800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62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9" y="334975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7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75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50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37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7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12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75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800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12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9" y="334975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7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75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37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12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87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50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700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75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87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9" y="642950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62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87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87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82" y="623900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7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32" y="604850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9" y="604850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5000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9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37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62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25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25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9" y="630250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7" y="614375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81" y="671525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50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6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31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91" y="512766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92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94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80" y="493715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43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87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9" y="282587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7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8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5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5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5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900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4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4" y="625487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87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82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900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9" y="623900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87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87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5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448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MF_emblema [Converted]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2690" y="1423527"/>
            <a:ext cx="2064487" cy="2345272"/>
          </a:xfrm>
          <a:prstGeom prst="rect">
            <a:avLst/>
          </a:prstGeom>
          <a:noFill/>
          <a:ln>
            <a:noFill/>
          </a:ln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5515" y="4168720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4821"/>
                </a:solidFill>
              </a:rPr>
              <a:t>РАЗВИТИЕ </a:t>
            </a:r>
            <a:r>
              <a:rPr lang="ru-RU" sz="2400" b="1" dirty="0" smtClean="0">
                <a:solidFill>
                  <a:srgbClr val="004821"/>
                </a:solidFill>
              </a:rPr>
              <a:t>ВНУТРЕННЕГО АУДИТА</a:t>
            </a:r>
            <a:r>
              <a:rPr lang="en-US" sz="2400" b="1" dirty="0" smtClean="0">
                <a:solidFill>
                  <a:srgbClr val="004821"/>
                </a:solidFill>
              </a:rPr>
              <a:t> </a:t>
            </a:r>
            <a:r>
              <a:rPr lang="ru-RU" sz="2400" b="1" dirty="0" smtClean="0">
                <a:solidFill>
                  <a:srgbClr val="004821"/>
                </a:solidFill>
              </a:rPr>
              <a:t>И ВНУТРЕННЕГО КОНТРОЛЯ</a:t>
            </a:r>
            <a:r>
              <a:rPr lang="ru-RU" sz="2400" b="1" dirty="0" smtClean="0">
                <a:solidFill>
                  <a:srgbClr val="004821"/>
                </a:solidFill>
              </a:rPr>
              <a:t> </a:t>
            </a:r>
            <a:endParaRPr lang="ru-RU" sz="2400" b="1" dirty="0" smtClean="0">
              <a:solidFill>
                <a:srgbClr val="00482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4821"/>
                </a:solidFill>
              </a:rPr>
              <a:t>В РОССИЙСКОЙ ФЕДЕРАЦИИ</a:t>
            </a:r>
            <a:endParaRPr lang="ru-RU" sz="2400" b="1" dirty="0">
              <a:solidFill>
                <a:srgbClr val="00482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91705" y="5157192"/>
            <a:ext cx="6046290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err="1" smtClean="0">
                <a:solidFill>
                  <a:srgbClr val="00602B"/>
                </a:solidFill>
                <a:latin typeface="Trebuchet MS" pitchFamily="34" charset="0"/>
                <a:cs typeface="DINPro-Light"/>
              </a:rPr>
              <a:t>С.с</a:t>
            </a:r>
            <a:r>
              <a:rPr lang="ru-RU" sz="1600" b="1" cap="all" dirty="0" smtClean="0">
                <a:solidFill>
                  <a:srgbClr val="00602B"/>
                </a:solidFill>
                <a:latin typeface="Trebuchet MS" pitchFamily="34" charset="0"/>
                <a:cs typeface="DINPro-Light"/>
              </a:rPr>
              <a:t>. бычков</a:t>
            </a:r>
            <a:endParaRPr lang="en-US" sz="1600" b="1" cap="all" dirty="0" smtClean="0">
              <a:solidFill>
                <a:srgbClr val="00602B"/>
              </a:solidFill>
              <a:latin typeface="Trebuchet MS" pitchFamily="34" charset="0"/>
              <a:cs typeface="DINPro-Light"/>
            </a:endParaRPr>
          </a:p>
          <a:p>
            <a:pPr algn="ctr"/>
            <a:endParaRPr lang="en-US" sz="900" b="1" cap="all" dirty="0" smtClean="0">
              <a:solidFill>
                <a:srgbClr val="00602B"/>
              </a:solidFill>
              <a:latin typeface="Trebuchet MS" pitchFamily="34" charset="0"/>
              <a:cs typeface="DINPro-Light"/>
            </a:endParaRPr>
          </a:p>
          <a:p>
            <a:pPr algn="ctr"/>
            <a:r>
              <a:rPr lang="ru-RU" sz="1400" cap="all" dirty="0" smtClean="0">
                <a:solidFill>
                  <a:srgbClr val="00602B"/>
                </a:solidFill>
                <a:latin typeface="Trebuchet MS" pitchFamily="34" charset="0"/>
                <a:cs typeface="DINPro-Light"/>
              </a:rPr>
              <a:t>Заместитель Директора ДЕПАРТАМЕНТА БЮДЖЕТНОЙ </a:t>
            </a:r>
            <a:endParaRPr lang="en-US" sz="1400" cap="all" dirty="0" smtClean="0">
              <a:solidFill>
                <a:srgbClr val="00602B"/>
              </a:solidFill>
              <a:latin typeface="Trebuchet MS" pitchFamily="34" charset="0"/>
              <a:cs typeface="DINPro-Light"/>
            </a:endParaRPr>
          </a:p>
          <a:p>
            <a:pPr algn="ctr"/>
            <a:r>
              <a:rPr lang="ru-RU" sz="1400" cap="all" dirty="0" smtClean="0">
                <a:solidFill>
                  <a:srgbClr val="00602B"/>
                </a:solidFill>
                <a:latin typeface="Trebuchet MS" pitchFamily="34" charset="0"/>
                <a:cs typeface="DINPro-Light"/>
              </a:rPr>
              <a:t>МЕТОДОЛОГИИ И ФИНАНСОВОЙ ОТЧЕТНОСТИ В ГОСУДАРСТВЕННОМ СЕКТОРЕ</a:t>
            </a:r>
            <a:endParaRPr lang="ru-RU" sz="1400" cap="all" dirty="0">
              <a:solidFill>
                <a:srgbClr val="00602B"/>
              </a:solidFill>
              <a:latin typeface="Trebuchet MS" pitchFamily="34" charset="0"/>
              <a:cs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418359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83184" y="185426"/>
          <a:ext cx="8660816" cy="701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РАЗВИТИЕ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ВНУТРЕННЕГО 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АУДИТА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(правовые основания)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38481570"/>
              </p:ext>
            </p:extLst>
          </p:nvPr>
        </p:nvGraphicFramePr>
        <p:xfrm>
          <a:off x="323528" y="1001907"/>
          <a:ext cx="831641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307049" y="995952"/>
            <a:ext cx="7339335" cy="907289"/>
            <a:chOff x="977080" y="1264332"/>
            <a:chExt cx="7339335" cy="907289"/>
          </a:xfrm>
        </p:grpSpPr>
        <p:sp>
          <p:nvSpPr>
            <p:cNvPr id="7" name="Прямоугольник с двумя скругленными соседними углами 6"/>
            <p:cNvSpPr/>
            <p:nvPr/>
          </p:nvSpPr>
          <p:spPr>
            <a:xfrm rot="5400000">
              <a:off x="4193103" y="-1951691"/>
              <a:ext cx="907289" cy="7339335"/>
            </a:xfrm>
            <a:prstGeom prst="round2SameRect">
              <a:avLst/>
            </a:prstGeom>
            <a:noFill/>
            <a:ln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984982" y="1343110"/>
              <a:ext cx="7295045" cy="81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Бюджетный кодекс (до вступления в силу изменений от 09.08.2019)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Правительственные порядки осуществления внутреннего финансового контроля и аудита + методики Минфина России</a:t>
              </a:r>
              <a:endPara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7544" y="2780928"/>
            <a:ext cx="719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этап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3880" y="5445224"/>
            <a:ext cx="786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IV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этап</a:t>
            </a:r>
          </a:p>
        </p:txBody>
      </p:sp>
    </p:spTree>
    <p:extLst>
      <p:ext uri="{BB962C8B-B14F-4D97-AF65-F5344CB8AC3E}">
        <p14:creationId xmlns:p14="http://schemas.microsoft.com/office/powerpoint/2010/main" val="2515325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98409" y="1539239"/>
            <a:ext cx="6682427" cy="368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Управленческие решения</a:t>
            </a:r>
            <a:endParaRPr kumimoji="0" lang="ru-RU" sz="18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>
            <a:stCxn id="17" idx="0"/>
          </p:cNvCxnSpPr>
          <p:nvPr/>
        </p:nvCxnSpPr>
        <p:spPr>
          <a:xfrm flipV="1">
            <a:off x="1066423" y="2004118"/>
            <a:ext cx="18343" cy="1568898"/>
          </a:xfrm>
          <a:prstGeom prst="line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18425" y="4019876"/>
            <a:ext cx="356183" cy="0"/>
          </a:xfrm>
          <a:prstGeom prst="line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41422" y="4517082"/>
            <a:ext cx="18195" cy="1611591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0533" y="3573016"/>
            <a:ext cx="1691780" cy="8937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bg2"/>
              </a:gs>
              <a:gs pos="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Внутренний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аудит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274608" y="2004117"/>
            <a:ext cx="6701851" cy="352479"/>
            <a:chOff x="2171933" y="2004117"/>
            <a:chExt cx="6701851" cy="35247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171933" y="2018042"/>
              <a:ext cx="2071487" cy="3385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Функция, </a:t>
              </a:r>
              <a:r>
                <a:rPr kumimoji="0" lang="ru-R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госуслуга</a:t>
              </a:r>
              <a:r>
                <a:rPr kumimoji="0" lang="ru-RU" sz="16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1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501205" y="2018042"/>
              <a:ext cx="2071487" cy="33855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Функция, </a:t>
              </a:r>
              <a:r>
                <a:rPr kumimoji="0" lang="ru-R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госуслуга</a:t>
              </a:r>
              <a:r>
                <a:rPr kumimoji="0" lang="ru-RU" sz="16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2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802297" y="2004117"/>
              <a:ext cx="2071487" cy="33855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Функция, </a:t>
              </a:r>
              <a:r>
                <a:rPr kumimoji="0" lang="ru-RU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госуслуга</a:t>
              </a:r>
              <a:r>
                <a:rPr kumimoji="0" lang="ru-RU" sz="16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3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206921" y="1058812"/>
            <a:ext cx="1705392" cy="8937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bg2"/>
              </a:gs>
              <a:gs pos="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Руководитель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(руководящий орган)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Стрелка влево 28"/>
          <p:cNvSpPr/>
          <p:nvPr/>
        </p:nvSpPr>
        <p:spPr>
          <a:xfrm rot="5400000" flipV="1">
            <a:off x="2965928" y="5016795"/>
            <a:ext cx="403835" cy="792090"/>
          </a:xfrm>
          <a:prstGeom prst="leftArrow">
            <a:avLst>
              <a:gd name="adj1" fmla="val 32845"/>
              <a:gd name="adj2" fmla="val 6238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86354" y="5841064"/>
            <a:ext cx="6682427" cy="575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Финансирование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Финансовая</a:t>
            </a:r>
            <a:r>
              <a:rPr kumimoji="0" lang="ru-RU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отчетность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16501" y="2511513"/>
            <a:ext cx="2068037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Calibri"/>
              </a:rPr>
              <a:t>Отчеты внутреннего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аудита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2243814" y="2448370"/>
            <a:ext cx="2328186" cy="2648631"/>
            <a:chOff x="2243814" y="2448370"/>
            <a:chExt cx="2328186" cy="2648631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2266195" y="2485127"/>
              <a:ext cx="2079900" cy="2611874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marR="0" lvl="0" indent="-2857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2254583" y="2865014"/>
              <a:ext cx="2317417" cy="2098984"/>
              <a:chOff x="2254583" y="2619360"/>
              <a:chExt cx="2317417" cy="2098984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2267744" y="2619360"/>
                <a:ext cx="23042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 </a:t>
                </a:r>
                <a:r>
                  <a:rPr lang="en-US" sz="1400" dirty="0" smtClean="0"/>
                  <a:t>- </a:t>
                </a:r>
                <a:r>
                  <a:rPr lang="ru-RU" sz="1400" dirty="0" smtClean="0"/>
                  <a:t>задачи, распределение обязанностей, </a:t>
                </a:r>
                <a:r>
                  <a:rPr lang="en-US" sz="1400" dirty="0" smtClean="0"/>
                  <a:t>KPI</a:t>
                </a:r>
                <a:endParaRPr lang="ru-RU" sz="1400" dirty="0" smtClean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66195" y="3057687"/>
                <a:ext cx="23042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 </a:t>
                </a:r>
                <a:r>
                  <a:rPr lang="en-US" sz="1400" dirty="0" smtClean="0"/>
                  <a:t>- </a:t>
                </a:r>
                <a:r>
                  <a:rPr lang="ru-RU" sz="1400" dirty="0" smtClean="0"/>
                  <a:t>определение рисков,</a:t>
                </a:r>
              </a:p>
              <a:p>
                <a:r>
                  <a:rPr lang="ru-RU" sz="1400" dirty="0" smtClean="0"/>
                  <a:t>мер по их минимизации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254583" y="3526700"/>
                <a:ext cx="23042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 </a:t>
                </a:r>
                <a:r>
                  <a:rPr lang="en-US" sz="1400" dirty="0" smtClean="0"/>
                  <a:t>- </a:t>
                </a:r>
                <a:r>
                  <a:rPr lang="ru-RU" sz="1400" dirty="0" smtClean="0"/>
                  <a:t>контрольные действия,</a:t>
                </a:r>
              </a:p>
              <a:p>
                <a:r>
                  <a:rPr lang="ru-RU" sz="1400" dirty="0" smtClean="0"/>
                  <a:t>надзор за исполнением 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254583" y="3965264"/>
                <a:ext cx="23042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 </a:t>
                </a:r>
                <a:r>
                  <a:rPr lang="en-US" sz="1400" dirty="0" smtClean="0"/>
                  <a:t>- </a:t>
                </a:r>
                <a:r>
                  <a:rPr lang="ru-RU" sz="1400" dirty="0" smtClean="0"/>
                  <a:t>информационные системы (</a:t>
                </a:r>
                <a:r>
                  <a:rPr lang="en-US" sz="1400" dirty="0" smtClean="0"/>
                  <a:t>IT</a:t>
                </a:r>
                <a:r>
                  <a:rPr lang="ru-RU" sz="1400" dirty="0" smtClean="0"/>
                  <a:t>)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254583" y="4410567"/>
                <a:ext cx="23042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/>
                  <a:t> </a:t>
                </a:r>
                <a:r>
                  <a:rPr lang="en-US" sz="1400" dirty="0" smtClean="0"/>
                  <a:t>- </a:t>
                </a:r>
                <a:r>
                  <a:rPr lang="ru-RU" sz="1400" dirty="0" smtClean="0"/>
                  <a:t>отчеты о реализации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2243814" y="2448370"/>
              <a:ext cx="2068037" cy="523220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 smtClean="0">
                  <a:solidFill>
                    <a:prstClr val="black"/>
                  </a:solidFill>
                  <a:latin typeface="Calibri"/>
                </a:rPr>
                <a:t>Система управления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dirty="0" smtClean="0">
                  <a:solidFill>
                    <a:prstClr val="black"/>
                  </a:solidFill>
                  <a:latin typeface="Calibri"/>
                </a:rPr>
                <a:t> и контроля</a:t>
              </a:r>
              <a:endPara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4" name="Скругленный прямоугольник 43"/>
          <p:cNvSpPr/>
          <p:nvPr/>
        </p:nvSpPr>
        <p:spPr>
          <a:xfrm>
            <a:off x="4592832" y="2492448"/>
            <a:ext cx="2079900" cy="2611874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4581220" y="2872335"/>
            <a:ext cx="2317417" cy="2098984"/>
            <a:chOff x="2254583" y="2619360"/>
            <a:chExt cx="2317417" cy="2098984"/>
          </a:xfrm>
        </p:grpSpPr>
        <p:sp>
          <p:nvSpPr>
            <p:cNvPr id="47" name="TextBox 46"/>
            <p:cNvSpPr txBox="1"/>
            <p:nvPr/>
          </p:nvSpPr>
          <p:spPr>
            <a:xfrm>
              <a:off x="2267744" y="2619360"/>
              <a:ext cx="2304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 </a:t>
              </a:r>
              <a:r>
                <a:rPr lang="en-US" sz="1400" dirty="0" smtClean="0"/>
                <a:t>- </a:t>
              </a:r>
              <a:r>
                <a:rPr lang="ru-RU" sz="1400" dirty="0" smtClean="0"/>
                <a:t>задачи, распределение обязанностей, </a:t>
              </a:r>
              <a:r>
                <a:rPr lang="en-US" sz="1400" dirty="0" smtClean="0"/>
                <a:t>KPI</a:t>
              </a:r>
              <a:endParaRPr lang="ru-RU" sz="1400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66195" y="3057687"/>
              <a:ext cx="2304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 </a:t>
              </a:r>
              <a:r>
                <a:rPr lang="en-US" sz="1400" dirty="0" smtClean="0"/>
                <a:t>- </a:t>
              </a:r>
              <a:r>
                <a:rPr lang="ru-RU" sz="1400" dirty="0" smtClean="0"/>
                <a:t>определение рисков,</a:t>
              </a:r>
            </a:p>
            <a:p>
              <a:r>
                <a:rPr lang="ru-RU" sz="1400" dirty="0" smtClean="0"/>
                <a:t>мер по их минимизации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254583" y="3526700"/>
              <a:ext cx="2304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 </a:t>
              </a:r>
              <a:r>
                <a:rPr lang="en-US" sz="1400" dirty="0" smtClean="0"/>
                <a:t>- </a:t>
              </a:r>
              <a:r>
                <a:rPr lang="ru-RU" sz="1400" dirty="0" smtClean="0"/>
                <a:t>контрольные действия,</a:t>
              </a:r>
            </a:p>
            <a:p>
              <a:r>
                <a:rPr lang="ru-RU" sz="1400" dirty="0" smtClean="0"/>
                <a:t>надзор за исполнением 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254583" y="3965264"/>
              <a:ext cx="2304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 </a:t>
              </a:r>
              <a:r>
                <a:rPr lang="en-US" sz="1400" dirty="0" smtClean="0"/>
                <a:t>- </a:t>
              </a:r>
              <a:r>
                <a:rPr lang="ru-RU" sz="1400" dirty="0" smtClean="0"/>
                <a:t>информационные системы (</a:t>
              </a:r>
              <a:r>
                <a:rPr lang="en-US" sz="1400" dirty="0" smtClean="0"/>
                <a:t>IT</a:t>
              </a:r>
              <a:r>
                <a:rPr lang="ru-RU" sz="1400" dirty="0" smtClean="0"/>
                <a:t>)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254583" y="4410567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 </a:t>
              </a:r>
              <a:r>
                <a:rPr lang="en-US" sz="1400" dirty="0" smtClean="0"/>
                <a:t>- </a:t>
              </a:r>
              <a:r>
                <a:rPr lang="ru-RU" sz="1400" dirty="0" smtClean="0"/>
                <a:t>отчеты о реализации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570451" y="2455691"/>
            <a:ext cx="2068037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Calibri"/>
              </a:rPr>
              <a:t>Система управления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Calibri"/>
              </a:rPr>
              <a:t> и контроля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888881" y="2519914"/>
            <a:ext cx="2079900" cy="2611874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6877269" y="2899801"/>
            <a:ext cx="2317417" cy="2098984"/>
            <a:chOff x="2254583" y="2619360"/>
            <a:chExt cx="2317417" cy="2098984"/>
          </a:xfrm>
        </p:grpSpPr>
        <p:sp>
          <p:nvSpPr>
            <p:cNvPr id="56" name="TextBox 55"/>
            <p:cNvSpPr txBox="1"/>
            <p:nvPr/>
          </p:nvSpPr>
          <p:spPr>
            <a:xfrm>
              <a:off x="2267744" y="2619360"/>
              <a:ext cx="2304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 </a:t>
              </a:r>
              <a:r>
                <a:rPr lang="en-US" sz="1400" dirty="0" smtClean="0"/>
                <a:t>- </a:t>
              </a:r>
              <a:r>
                <a:rPr lang="ru-RU" sz="1400" dirty="0" smtClean="0"/>
                <a:t>задачи, распределение обязанностей, </a:t>
              </a:r>
              <a:r>
                <a:rPr lang="en-US" sz="1400" dirty="0" smtClean="0"/>
                <a:t>KPI</a:t>
              </a:r>
              <a:endParaRPr lang="ru-RU" sz="1400" dirty="0" smtClean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266195" y="3057687"/>
              <a:ext cx="2304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 </a:t>
              </a:r>
              <a:r>
                <a:rPr lang="en-US" sz="1400" dirty="0" smtClean="0"/>
                <a:t>- </a:t>
              </a:r>
              <a:r>
                <a:rPr lang="ru-RU" sz="1400" dirty="0" smtClean="0"/>
                <a:t>определение рисков,</a:t>
              </a:r>
            </a:p>
            <a:p>
              <a:r>
                <a:rPr lang="ru-RU" sz="1400" dirty="0" smtClean="0"/>
                <a:t>мер по их минимизации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254583" y="3526700"/>
              <a:ext cx="2304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 </a:t>
              </a:r>
              <a:r>
                <a:rPr lang="en-US" sz="1400" dirty="0" smtClean="0"/>
                <a:t>- </a:t>
              </a:r>
              <a:r>
                <a:rPr lang="ru-RU" sz="1400" dirty="0" smtClean="0"/>
                <a:t>контрольные действия,</a:t>
              </a:r>
            </a:p>
            <a:p>
              <a:r>
                <a:rPr lang="ru-RU" sz="1400" dirty="0" smtClean="0"/>
                <a:t>надзор за исполнением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254583" y="3965264"/>
              <a:ext cx="2304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 </a:t>
              </a:r>
              <a:r>
                <a:rPr lang="en-US" sz="1400" dirty="0" smtClean="0"/>
                <a:t>- </a:t>
              </a:r>
              <a:r>
                <a:rPr lang="ru-RU" sz="1400" dirty="0" smtClean="0"/>
                <a:t>информационные системы (</a:t>
              </a:r>
              <a:r>
                <a:rPr lang="en-US" sz="1400" dirty="0" smtClean="0"/>
                <a:t>IT</a:t>
              </a:r>
              <a:r>
                <a:rPr lang="ru-RU" sz="1400" dirty="0" smtClean="0"/>
                <a:t>)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254583" y="4410567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 </a:t>
              </a:r>
              <a:r>
                <a:rPr lang="en-US" sz="1400" dirty="0" smtClean="0"/>
                <a:t>- </a:t>
              </a:r>
              <a:r>
                <a:rPr lang="ru-RU" sz="1400" dirty="0" smtClean="0"/>
                <a:t>отчеты о реализации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866500" y="2483157"/>
            <a:ext cx="2068037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Calibri"/>
              </a:rPr>
              <a:t>Система управления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Calibri"/>
              </a:rPr>
              <a:t> и контроля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Стрелка влево 60"/>
          <p:cNvSpPr/>
          <p:nvPr/>
        </p:nvSpPr>
        <p:spPr>
          <a:xfrm rot="5400000" flipV="1">
            <a:off x="5342192" y="5046047"/>
            <a:ext cx="403835" cy="792090"/>
          </a:xfrm>
          <a:prstGeom prst="leftArrow">
            <a:avLst>
              <a:gd name="adj1" fmla="val 32845"/>
              <a:gd name="adj2" fmla="val 6238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Стрелка влево 61"/>
          <p:cNvSpPr/>
          <p:nvPr/>
        </p:nvSpPr>
        <p:spPr>
          <a:xfrm rot="5400000" flipV="1">
            <a:off x="7726914" y="5063163"/>
            <a:ext cx="403835" cy="792090"/>
          </a:xfrm>
          <a:prstGeom prst="leftArrow">
            <a:avLst>
              <a:gd name="adj1" fmla="val 32845"/>
              <a:gd name="adj2" fmla="val 6238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084766" y="6128673"/>
            <a:ext cx="1168220" cy="10425"/>
          </a:xfrm>
          <a:prstGeom prst="line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53340" y="5566327"/>
            <a:ext cx="2276991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Calibri"/>
              </a:rPr>
              <a:t>Финансовый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аудит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2300067" y="1039426"/>
            <a:ext cx="6682427" cy="368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Миссия, Стратегические цели бюджетной</a:t>
            </a:r>
            <a:r>
              <a:rPr kumimoji="0" lang="ru-RU" sz="18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организации</a:t>
            </a:r>
            <a:endParaRPr kumimoji="0" lang="ru-RU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1930171" y="1725918"/>
            <a:ext cx="356183" cy="0"/>
          </a:xfrm>
          <a:prstGeom prst="line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Заголовок 1"/>
          <p:cNvSpPr txBox="1">
            <a:spLocks/>
          </p:cNvSpPr>
          <p:nvPr/>
        </p:nvSpPr>
        <p:spPr>
          <a:xfrm>
            <a:off x="1835696" y="234038"/>
            <a:ext cx="7019926" cy="629484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 smtClean="0">
                <a:solidFill>
                  <a:srgbClr val="004821"/>
                </a:solidFill>
                <a:latin typeface="Calibri"/>
                <a:cs typeface="Arial" charset="0"/>
              </a:rPr>
              <a:t>РОЛЬ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j-ea"/>
                <a:cs typeface="Arial" charset="0"/>
              </a:rPr>
              <a:t> ВНУТРЕННЕГО АУДИТА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j-ea"/>
                <a:cs typeface="Arial" charset="0"/>
              </a:rPr>
              <a:t> В ДЕЯТЕЛЬНОСТИ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aseline="0" dirty="0" smtClean="0">
                <a:solidFill>
                  <a:srgbClr val="004821"/>
                </a:solidFill>
                <a:latin typeface="Calibri"/>
                <a:cs typeface="Arial" charset="0"/>
              </a:rPr>
              <a:t>БЮДЖЕТНОЙ</a:t>
            </a:r>
            <a:r>
              <a:rPr lang="ru-RU" sz="1800" dirty="0" smtClean="0">
                <a:solidFill>
                  <a:srgbClr val="004821"/>
                </a:solidFill>
                <a:latin typeface="Calibri"/>
                <a:cs typeface="Arial" charset="0"/>
              </a:rPr>
              <a:t> </a:t>
            </a:r>
            <a:r>
              <a:rPr lang="ru-RU" sz="1800" baseline="0" dirty="0" smtClean="0">
                <a:solidFill>
                  <a:srgbClr val="004821"/>
                </a:solidFill>
                <a:latin typeface="Calibri"/>
                <a:cs typeface="Arial" charset="0"/>
              </a:rPr>
              <a:t>ОРГАНИЗАЦИИ</a:t>
            </a:r>
            <a:r>
              <a:rPr lang="ru-RU" sz="1800" dirty="0" smtClean="0">
                <a:solidFill>
                  <a:srgbClr val="004821"/>
                </a:solidFill>
                <a:latin typeface="Calibri"/>
                <a:cs typeface="Arial" charset="0"/>
              </a:rPr>
              <a:t>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Calibri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189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067184"/>
              </p:ext>
            </p:extLst>
          </p:nvPr>
        </p:nvGraphicFramePr>
        <p:xfrm>
          <a:off x="303336" y="652605"/>
          <a:ext cx="8660816" cy="3962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ВОПРОСЫ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ДЛЯ ОБСУЖДЕНИЯ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Номер слайда 2"/>
          <p:cNvSpPr txBox="1">
            <a:spLocks/>
          </p:cNvSpPr>
          <p:nvPr/>
        </p:nvSpPr>
        <p:spPr>
          <a:xfrm>
            <a:off x="6825696" y="7808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268760"/>
            <a:ext cx="80648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 организации внутреннего аудита в небольших организациях</a:t>
            </a:r>
          </a:p>
          <a:p>
            <a:pPr marL="342900" indent="-342900" algn="just">
              <a:buFont typeface="+mj-lt"/>
              <a:buAutoNum type="arabicParenR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риски при передаче полномочий по внутреннему аудиту (подмена внутреннего аудита ведомственным контролем)</a:t>
            </a:r>
          </a:p>
          <a:p>
            <a:pPr marL="342900" indent="-342900" algn="just">
              <a:buFont typeface="+mj-lt"/>
              <a:buAutoNum type="arabicParenR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фактической независимости внутреннего аудитора (возможности отстаивания своей позиции перед руководством, направления информации о нарушениях компетентным органам) </a:t>
            </a:r>
          </a:p>
          <a:p>
            <a:pPr marL="342900" indent="-342900" algn="just">
              <a:buFont typeface="+mj-lt"/>
              <a:buAutoNum type="arabicParenR"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опросы оценки внутренним аудитором достоверности бухгалтерской (финансовой) отчетности бюджетной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(необходимость такой оценки, критерии достоверности)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53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Стрелка вниз 50"/>
          <p:cNvSpPr/>
          <p:nvPr/>
        </p:nvSpPr>
        <p:spPr>
          <a:xfrm>
            <a:off x="1590339" y="2443057"/>
            <a:ext cx="536223" cy="384055"/>
          </a:xfrm>
          <a:prstGeom prst="downArrow">
            <a:avLst/>
          </a:prstGeom>
          <a:gradFill flip="none" rotWithShape="1">
            <a:gsLst>
              <a:gs pos="0">
                <a:srgbClr val="9BDA46">
                  <a:tint val="66000"/>
                  <a:satMod val="160000"/>
                </a:srgbClr>
              </a:gs>
              <a:gs pos="50000">
                <a:srgbClr val="9BDA46">
                  <a:tint val="44500"/>
                  <a:satMod val="160000"/>
                </a:srgbClr>
              </a:gs>
              <a:gs pos="100000">
                <a:srgbClr val="9BDA4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9BDA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07651" y="2891504"/>
            <a:ext cx="8254268" cy="1415752"/>
            <a:chOff x="488604" y="3068959"/>
            <a:chExt cx="8452145" cy="157582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488604" y="3068959"/>
              <a:ext cx="8039440" cy="157167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614066" y="3402292"/>
              <a:ext cx="2317635" cy="959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Бюджетный процесс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Санкционирование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</a:rPr>
                <a:t>бюджетных</a:t>
              </a:r>
              <a:r>
                <a:rPr kumimoji="0" lang="ru-RU" sz="16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</a:rPr>
                <a:t>операций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490359" y="3315595"/>
              <a:ext cx="2762858" cy="10277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Условия реализации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Цели и результаты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Эффективность решений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793619" y="3338966"/>
              <a:ext cx="3147130" cy="1027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Соответствие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бюджетных</a:t>
              </a:r>
              <a:r>
                <a:rPr kumimoji="0" lang="ru-RU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lang="ru-RU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/>
                </a:rPr>
                <a:t>процедур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законодательству</a:t>
              </a:r>
              <a:endPara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3254967" y="3068959"/>
              <a:ext cx="545432" cy="78583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 flipV="1">
              <a:off x="3254967" y="3854794"/>
              <a:ext cx="545432" cy="78583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 flipV="1">
              <a:off x="5675780" y="3068960"/>
              <a:ext cx="535525" cy="74565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5745366" y="3819591"/>
              <a:ext cx="470922" cy="82519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/>
          <p:cNvSpPr/>
          <p:nvPr/>
        </p:nvSpPr>
        <p:spPr>
          <a:xfrm>
            <a:off x="501583" y="894379"/>
            <a:ext cx="7911647" cy="14703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62981" y="1189618"/>
            <a:ext cx="2156687" cy="94168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Счетная палата РФ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475581" y="1189618"/>
            <a:ext cx="2033339" cy="941687"/>
          </a:xfrm>
          <a:prstGeom prst="rect">
            <a:avLst/>
          </a:prstGeom>
          <a:gradFill flip="none" rotWithShape="1">
            <a:gsLst>
              <a:gs pos="100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99000">
                <a:schemeClr val="accent5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Контрольно-счетные органы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убъектов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РФ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968845" y="1189937"/>
            <a:ext cx="2133488" cy="94168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Контрольно-счетные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органы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муниципалитетов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Стрелка вниз 48"/>
          <p:cNvSpPr/>
          <p:nvPr/>
        </p:nvSpPr>
        <p:spPr>
          <a:xfrm flipV="1">
            <a:off x="6804248" y="4361106"/>
            <a:ext cx="536223" cy="413592"/>
          </a:xfrm>
          <a:prstGeom prst="downArrow">
            <a:avLst/>
          </a:prstGeom>
          <a:gradFill flip="none" rotWithShape="1">
            <a:gsLst>
              <a:gs pos="0">
                <a:srgbClr val="9BDA46">
                  <a:tint val="66000"/>
                  <a:satMod val="160000"/>
                </a:srgbClr>
              </a:gs>
              <a:gs pos="50000">
                <a:srgbClr val="9BDA46">
                  <a:tint val="44500"/>
                  <a:satMod val="160000"/>
                </a:srgbClr>
              </a:gs>
              <a:gs pos="100000">
                <a:srgbClr val="9BDA4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9BDA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01584" y="4826792"/>
            <a:ext cx="7911647" cy="14703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658861" y="4959797"/>
            <a:ext cx="3502616" cy="94168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Финансовые инспекции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(Федеральное казначейство,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р</a:t>
            </a:r>
            <a:r>
              <a:rPr lang="ru-RU" sz="1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егиональные контрольно-ревизионные органы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62981" y="4948896"/>
            <a:ext cx="3376971" cy="94168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Внутренний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финансовый </a:t>
            </a:r>
            <a:r>
              <a:rPr lang="ru-RU" sz="1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контроль и 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аудит</a:t>
            </a:r>
            <a:endParaRPr kumimoji="0" lang="ru-RU" sz="1600" b="1" i="0" u="none" strike="noStrike" kern="1200" cap="none" spc="0" normalizeH="0" noProof="0" dirty="0" smtClean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noProof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в учреждении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194673" y="5943007"/>
            <a:ext cx="47212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Правительственный финансовый</a:t>
            </a:r>
            <a:r>
              <a:rPr kumimoji="0" lang="ru-RU" sz="1600" b="0" i="1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контроль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ectangle 17"/>
          <p:cNvSpPr txBox="1">
            <a:spLocks noChangeArrowheads="1"/>
          </p:cNvSpPr>
          <p:nvPr/>
        </p:nvSpPr>
        <p:spPr bwMode="auto">
          <a:xfrm>
            <a:off x="2339752" y="183455"/>
            <a:ext cx="87137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4821"/>
                </a:solidFill>
                <a:latin typeface="+mn-lt"/>
                <a:ea typeface="+mn-ea"/>
                <a:cs typeface="Arial" panose="020B0604020202020204" pitchFamily="34" charset="0"/>
              </a:rPr>
              <a:t>СИСТЕМА ФИНАНСОВОГО КОНТРОЛЯ И АУДИТА</a:t>
            </a:r>
            <a:endParaRPr lang="ru-RU" sz="2000" b="1" dirty="0">
              <a:solidFill>
                <a:srgbClr val="00482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72618" y="873392"/>
            <a:ext cx="47212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Парламентский</a:t>
            </a:r>
            <a:r>
              <a:rPr kumimoji="0" lang="ru-RU" sz="1600" b="0" i="1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контроль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9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332896"/>
              </p:ext>
            </p:extLst>
          </p:nvPr>
        </p:nvGraphicFramePr>
        <p:xfrm>
          <a:off x="483184" y="185426"/>
          <a:ext cx="8660816" cy="701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РАЗВИТИЕ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ВНУТРЕННЕГО 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АУДИТА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(правовые основания)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97890116"/>
              </p:ext>
            </p:extLst>
          </p:nvPr>
        </p:nvGraphicFramePr>
        <p:xfrm>
          <a:off x="323528" y="1001907"/>
          <a:ext cx="831641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307049" y="995952"/>
            <a:ext cx="7339335" cy="907289"/>
            <a:chOff x="977080" y="1264332"/>
            <a:chExt cx="7339335" cy="907289"/>
          </a:xfrm>
        </p:grpSpPr>
        <p:sp>
          <p:nvSpPr>
            <p:cNvPr id="7" name="Прямоугольник с двумя скругленными соседними углами 6"/>
            <p:cNvSpPr/>
            <p:nvPr/>
          </p:nvSpPr>
          <p:spPr>
            <a:xfrm rot="5400000">
              <a:off x="4193103" y="-1951691"/>
              <a:ext cx="907289" cy="7339335"/>
            </a:xfrm>
            <a:prstGeom prst="round2SameRect">
              <a:avLst/>
            </a:prstGeom>
            <a:noFill/>
            <a:ln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984982" y="1343110"/>
              <a:ext cx="7295045" cy="81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 smtClean="0"/>
                <a:t>Бюджетный кодекс (до вступления в силу изменений 09.08.2019)</a:t>
              </a:r>
              <a:endParaRPr lang="ru-RU" sz="1600" b="1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b="1" kern="1200" dirty="0" smtClean="0"/>
                <a:t>Правительственные порядки осуществления внутреннег</a:t>
              </a:r>
              <a:r>
                <a:rPr lang="ru-RU" sz="1600" b="1" dirty="0" smtClean="0"/>
                <a:t>о финансового контроля и аудита + методики Минфина России</a:t>
              </a:r>
              <a:endParaRPr lang="ru-RU" sz="1600" i="1" kern="12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7544" y="2780928"/>
            <a:ext cx="719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II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этап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3880" y="5445224"/>
            <a:ext cx="786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600" b="1" dirty="0" smtClean="0">
                <a:solidFill>
                  <a:schemeClr val="bg1"/>
                </a:solidFill>
              </a:rPr>
              <a:t>IV </a:t>
            </a:r>
            <a:r>
              <a:rPr lang="ru-RU" sz="1600" b="1" dirty="0">
                <a:solidFill>
                  <a:schemeClr val="bg1"/>
                </a:solidFill>
              </a:rPr>
              <a:t>этап</a:t>
            </a:r>
          </a:p>
        </p:txBody>
      </p:sp>
    </p:spTree>
    <p:extLst>
      <p:ext uri="{BB962C8B-B14F-4D97-AF65-F5344CB8AC3E}">
        <p14:creationId xmlns:p14="http://schemas.microsoft.com/office/powerpoint/2010/main" val="333012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5499557" y="1464360"/>
            <a:ext cx="3277888" cy="306163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639918" y="1530398"/>
            <a:ext cx="2375831" cy="5107471"/>
            <a:chOff x="841643" y="1741612"/>
            <a:chExt cx="3049315" cy="4525837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841643" y="1767157"/>
              <a:ext cx="3049315" cy="450029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059337" y="2245450"/>
              <a:ext cx="2615319" cy="82210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Анализ бюджетных процедур (операций) и определение бюджетного риска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44740" y="3251451"/>
              <a:ext cx="2629916" cy="65448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Определение контрольных действий для минимизации риска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44740" y="4098792"/>
              <a:ext cx="2629915" cy="35997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Утверждение карты ВФК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143620" y="5569222"/>
              <a:ext cx="2531036" cy="63383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Осуществление контрольного действия и реализация мер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60753" y="1741612"/>
              <a:ext cx="2838842" cy="496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Владелец бюджетного риска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5588929" y="1853574"/>
            <a:ext cx="3101300" cy="3560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Анализ бюджетных процедур (операций)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588930" y="3081106"/>
            <a:ext cx="3101300" cy="66194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Определение контрольного действия и (или) мер по повышению качества бюджетных процедур (операций)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88930" y="3941391"/>
            <a:ext cx="3101300" cy="3370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Ведение Реестра рисков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33542" y="1524013"/>
            <a:ext cx="2938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Субъект ВФА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396940" y="122643"/>
            <a:ext cx="7349190" cy="78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СИСТЕМА ВНУТРЕННЕГО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ФИНАНСОВОГО 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КОНТРОЛЯ И АУДИТА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08796" y="4741214"/>
            <a:ext cx="1594111" cy="18239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49316" y="5151173"/>
            <a:ext cx="1493189" cy="6524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Контрольное действие с учетом Реестра рисков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06465" y="4736462"/>
            <a:ext cx="1845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Владелец бюджетного риска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53402" y="1392886"/>
            <a:ext cx="4957953" cy="5284018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380968" y="1399348"/>
            <a:ext cx="3525266" cy="5284018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01875" y="869602"/>
            <a:ext cx="3670125" cy="338554"/>
          </a:xfrm>
          <a:prstGeom prst="rect">
            <a:avLst/>
          </a:prstGeom>
          <a:ln>
            <a:solidFill>
              <a:srgbClr val="00602B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До </a:t>
            </a:r>
            <a:r>
              <a:rPr lang="ru-RU" sz="1600" b="1" dirty="0" smtClean="0">
                <a:solidFill>
                  <a:prstClr val="black"/>
                </a:solidFill>
                <a:latin typeface="Calibri"/>
              </a:rPr>
              <a:t>изменений Бюджетного кодекса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61E031F-068E-4B64-A404-F9D22DF412BF}"/>
              </a:ext>
            </a:extLst>
          </p:cNvPr>
          <p:cNvSpPr/>
          <p:nvPr/>
        </p:nvSpPr>
        <p:spPr>
          <a:xfrm>
            <a:off x="2835844" y="4796265"/>
            <a:ext cx="2011375" cy="859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Разработка мер по повышению качества бюджетных процедур (операций)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5F52D0A-56DF-4688-BC1E-04177B95314E}"/>
              </a:ext>
            </a:extLst>
          </p:cNvPr>
          <p:cNvGrpSpPr/>
          <p:nvPr/>
        </p:nvGrpSpPr>
        <p:grpSpPr>
          <a:xfrm>
            <a:off x="345758" y="1561805"/>
            <a:ext cx="2470699" cy="5076065"/>
            <a:chOff x="613165" y="1712622"/>
            <a:chExt cx="3201335" cy="4500292"/>
          </a:xfrm>
        </p:grpSpPr>
        <p:sp>
          <p:nvSpPr>
            <p:cNvPr id="35" name="Скругленный прямоугольник 1">
              <a:extLst>
                <a:ext uri="{FF2B5EF4-FFF2-40B4-BE49-F238E27FC236}">
                  <a16:creationId xmlns:a16="http://schemas.microsoft.com/office/drawing/2014/main" id="{7B4DD18D-8D4E-4B7C-9337-B2DFAB7881F8}"/>
                </a:ext>
              </a:extLst>
            </p:cNvPr>
            <p:cNvSpPr/>
            <p:nvPr/>
          </p:nvSpPr>
          <p:spPr>
            <a:xfrm>
              <a:off x="613165" y="1712622"/>
              <a:ext cx="2828244" cy="450029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973927E7-A7EE-48D7-8B86-4306602AF335}"/>
                </a:ext>
              </a:extLst>
            </p:cNvPr>
            <p:cNvSpPr/>
            <p:nvPr/>
          </p:nvSpPr>
          <p:spPr>
            <a:xfrm>
              <a:off x="773710" y="2200278"/>
              <a:ext cx="2450926" cy="7448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Анализ бюджетных процедур (операций) и определение бюджетного риска</a:t>
              </a: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CB872041-404C-45EF-8404-48333B7D7ED3}"/>
                </a:ext>
              </a:extLst>
            </p:cNvPr>
            <p:cNvSpPr/>
            <p:nvPr/>
          </p:nvSpPr>
          <p:spPr>
            <a:xfrm>
              <a:off x="773712" y="3167830"/>
              <a:ext cx="2450925" cy="252663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Предложения по определению контрольных действий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Разработка мер по повышению качества бюджетных процедур (операций)</a:t>
              </a:r>
            </a:p>
          </p:txBody>
        </p:sp>
        <p:sp>
          <p:nvSpPr>
            <p:cNvPr id="49" name="Стрелка вниз 10">
              <a:extLst>
                <a:ext uri="{FF2B5EF4-FFF2-40B4-BE49-F238E27FC236}">
                  <a16:creationId xmlns:a16="http://schemas.microsoft.com/office/drawing/2014/main" id="{8F09E3FE-71A8-4D06-ACE4-E21E7711E3FC}"/>
                </a:ext>
              </a:extLst>
            </p:cNvPr>
            <p:cNvSpPr/>
            <p:nvPr/>
          </p:nvSpPr>
          <p:spPr>
            <a:xfrm rot="16200000">
              <a:off x="3313615" y="3282189"/>
              <a:ext cx="418066" cy="583705"/>
            </a:xfrm>
            <a:prstGeom prst="down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E9408B6B-A35F-43D8-9D19-6238CAE55CA9}"/>
              </a:ext>
            </a:extLst>
          </p:cNvPr>
          <p:cNvSpPr txBox="1"/>
          <p:nvPr/>
        </p:nvSpPr>
        <p:spPr>
          <a:xfrm>
            <a:off x="-22704" y="1669677"/>
            <a:ext cx="2938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Субъект ВФА</a:t>
            </a:r>
          </a:p>
        </p:txBody>
      </p:sp>
      <p:sp>
        <p:nvSpPr>
          <p:cNvPr id="55" name="Стрелка вниз 10">
            <a:extLst>
              <a:ext uri="{FF2B5EF4-FFF2-40B4-BE49-F238E27FC236}">
                <a16:creationId xmlns:a16="http://schemas.microsoft.com/office/drawing/2014/main" id="{62A94CA5-D4A7-4BB4-B370-F0D03CFC9E32}"/>
              </a:ext>
            </a:extLst>
          </p:cNvPr>
          <p:cNvSpPr/>
          <p:nvPr/>
        </p:nvSpPr>
        <p:spPr>
          <a:xfrm rot="16200000">
            <a:off x="2381755" y="2287341"/>
            <a:ext cx="461258" cy="446925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6" name="Стрелка вниз 10">
            <a:extLst>
              <a:ext uri="{FF2B5EF4-FFF2-40B4-BE49-F238E27FC236}">
                <a16:creationId xmlns:a16="http://schemas.microsoft.com/office/drawing/2014/main" id="{81CE5237-B40E-4BDE-AB7C-075D1E9C2C8D}"/>
              </a:ext>
            </a:extLst>
          </p:cNvPr>
          <p:cNvSpPr/>
          <p:nvPr/>
        </p:nvSpPr>
        <p:spPr>
          <a:xfrm rot="16200000">
            <a:off x="2367903" y="5080501"/>
            <a:ext cx="461257" cy="47463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Стрелка вниз 10">
            <a:extLst>
              <a:ext uri="{FF2B5EF4-FFF2-40B4-BE49-F238E27FC236}">
                <a16:creationId xmlns:a16="http://schemas.microsoft.com/office/drawing/2014/main" id="{62A94CA5-D4A7-4BB4-B370-F0D03CFC9E32}"/>
              </a:ext>
            </a:extLst>
          </p:cNvPr>
          <p:cNvSpPr/>
          <p:nvPr/>
        </p:nvSpPr>
        <p:spPr>
          <a:xfrm>
            <a:off x="1245027" y="2952696"/>
            <a:ext cx="461258" cy="268469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Стрелка вниз 10">
            <a:extLst>
              <a:ext uri="{FF2B5EF4-FFF2-40B4-BE49-F238E27FC236}">
                <a16:creationId xmlns:a16="http://schemas.microsoft.com/office/drawing/2014/main" id="{62A94CA5-D4A7-4BB4-B370-F0D03CFC9E32}"/>
              </a:ext>
            </a:extLst>
          </p:cNvPr>
          <p:cNvSpPr/>
          <p:nvPr/>
        </p:nvSpPr>
        <p:spPr>
          <a:xfrm>
            <a:off x="3608014" y="3026743"/>
            <a:ext cx="461258" cy="207698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solidFill>
                  <a:srgbClr val="0070C0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7" name="Стрелка вниз 10">
            <a:extLst>
              <a:ext uri="{FF2B5EF4-FFF2-40B4-BE49-F238E27FC236}">
                <a16:creationId xmlns:a16="http://schemas.microsoft.com/office/drawing/2014/main" id="{62A94CA5-D4A7-4BB4-B370-F0D03CFC9E32}"/>
              </a:ext>
            </a:extLst>
          </p:cNvPr>
          <p:cNvSpPr/>
          <p:nvPr/>
        </p:nvSpPr>
        <p:spPr>
          <a:xfrm>
            <a:off x="3614453" y="3974045"/>
            <a:ext cx="461258" cy="207698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solidFill>
                  <a:srgbClr val="0070C0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" name="Стрелка вниз 10">
            <a:extLst>
              <a:ext uri="{FF2B5EF4-FFF2-40B4-BE49-F238E27FC236}">
                <a16:creationId xmlns:a16="http://schemas.microsoft.com/office/drawing/2014/main" id="{62A94CA5-D4A7-4BB4-B370-F0D03CFC9E32}"/>
              </a:ext>
            </a:extLst>
          </p:cNvPr>
          <p:cNvSpPr/>
          <p:nvPr/>
        </p:nvSpPr>
        <p:spPr>
          <a:xfrm>
            <a:off x="3614453" y="4596740"/>
            <a:ext cx="461258" cy="207698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solidFill>
                  <a:srgbClr val="0070C0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Стрелка вниз 10">
            <a:extLst>
              <a:ext uri="{FF2B5EF4-FFF2-40B4-BE49-F238E27FC236}">
                <a16:creationId xmlns:a16="http://schemas.microsoft.com/office/drawing/2014/main" id="{62A94CA5-D4A7-4BB4-B370-F0D03CFC9E32}"/>
              </a:ext>
            </a:extLst>
          </p:cNvPr>
          <p:cNvSpPr/>
          <p:nvPr/>
        </p:nvSpPr>
        <p:spPr>
          <a:xfrm>
            <a:off x="3608014" y="5654242"/>
            <a:ext cx="461258" cy="207698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solidFill>
                  <a:srgbClr val="0070C0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7" name="Стрелка вниз 10">
            <a:extLst>
              <a:ext uri="{FF2B5EF4-FFF2-40B4-BE49-F238E27FC236}">
                <a16:creationId xmlns:a16="http://schemas.microsoft.com/office/drawing/2014/main" id="{62A94CA5-D4A7-4BB4-B370-F0D03CFC9E32}"/>
              </a:ext>
            </a:extLst>
          </p:cNvPr>
          <p:cNvSpPr/>
          <p:nvPr/>
        </p:nvSpPr>
        <p:spPr>
          <a:xfrm>
            <a:off x="6907871" y="2868314"/>
            <a:ext cx="461258" cy="207698"/>
          </a:xfrm>
          <a:prstGeom prst="down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solidFill>
                  <a:srgbClr val="92D050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8" name="Стрелка вниз 10">
            <a:extLst>
              <a:ext uri="{FF2B5EF4-FFF2-40B4-BE49-F238E27FC236}">
                <a16:creationId xmlns:a16="http://schemas.microsoft.com/office/drawing/2014/main" id="{62A94CA5-D4A7-4BB4-B370-F0D03CFC9E32}"/>
              </a:ext>
            </a:extLst>
          </p:cNvPr>
          <p:cNvSpPr/>
          <p:nvPr/>
        </p:nvSpPr>
        <p:spPr>
          <a:xfrm>
            <a:off x="6907871" y="3746808"/>
            <a:ext cx="461258" cy="207698"/>
          </a:xfrm>
          <a:prstGeom prst="down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solidFill>
                  <a:srgbClr val="92D050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9" name="Стрелка вниз 10">
            <a:extLst>
              <a:ext uri="{FF2B5EF4-FFF2-40B4-BE49-F238E27FC236}">
                <a16:creationId xmlns:a16="http://schemas.microsoft.com/office/drawing/2014/main" id="{62A94CA5-D4A7-4BB4-B370-F0D03CFC9E32}"/>
              </a:ext>
            </a:extLst>
          </p:cNvPr>
          <p:cNvSpPr/>
          <p:nvPr/>
        </p:nvSpPr>
        <p:spPr>
          <a:xfrm>
            <a:off x="6027650" y="4525991"/>
            <a:ext cx="461258" cy="207698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solidFill>
                  <a:srgbClr val="0070C0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C4B1857D-5EF4-4C6B-B33B-9C8D8D7A1DB6}"/>
              </a:ext>
            </a:extLst>
          </p:cNvPr>
          <p:cNvSpPr/>
          <p:nvPr/>
        </p:nvSpPr>
        <p:spPr>
          <a:xfrm>
            <a:off x="5588929" y="2443620"/>
            <a:ext cx="3101300" cy="40525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Идентификация и оценка бюджетного риска</a:t>
            </a:r>
          </a:p>
        </p:txBody>
      </p:sp>
      <p:sp>
        <p:nvSpPr>
          <p:cNvPr id="40" name="Стрелка вниз 10">
            <a:extLst>
              <a:ext uri="{FF2B5EF4-FFF2-40B4-BE49-F238E27FC236}">
                <a16:creationId xmlns:a16="http://schemas.microsoft.com/office/drawing/2014/main" id="{89096916-FD7D-43E3-8C54-FB15DFBCF776}"/>
              </a:ext>
            </a:extLst>
          </p:cNvPr>
          <p:cNvSpPr/>
          <p:nvPr/>
        </p:nvSpPr>
        <p:spPr>
          <a:xfrm>
            <a:off x="6907871" y="2226523"/>
            <a:ext cx="461258" cy="207698"/>
          </a:xfrm>
          <a:prstGeom prst="down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solidFill>
                  <a:srgbClr val="92D050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29">
            <a:extLst>
              <a:ext uri="{FF2B5EF4-FFF2-40B4-BE49-F238E27FC236}">
                <a16:creationId xmlns:a16="http://schemas.microsoft.com/office/drawing/2014/main" id="{3100D487-0350-4359-8748-D3DCE62E44CF}"/>
              </a:ext>
            </a:extLst>
          </p:cNvPr>
          <p:cNvSpPr/>
          <p:nvPr/>
        </p:nvSpPr>
        <p:spPr>
          <a:xfrm>
            <a:off x="7230735" y="4741213"/>
            <a:ext cx="1594111" cy="1823985"/>
          </a:xfrm>
          <a:prstGeom prst="roundRect">
            <a:avLst/>
          </a:prstGeom>
          <a:gradFill>
            <a:gsLst>
              <a:gs pos="100000">
                <a:srgbClr val="F0EC34"/>
              </a:gs>
              <a:gs pos="100000">
                <a:srgbClr val="F0EC34"/>
              </a:gs>
              <a:gs pos="100000">
                <a:srgbClr val="F0EC34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Стрелка вниз 10">
            <a:extLst>
              <a:ext uri="{FF2B5EF4-FFF2-40B4-BE49-F238E27FC236}">
                <a16:creationId xmlns:a16="http://schemas.microsoft.com/office/drawing/2014/main" id="{65562D25-67DE-492C-AA09-4BCF06934E39}"/>
              </a:ext>
            </a:extLst>
          </p:cNvPr>
          <p:cNvSpPr/>
          <p:nvPr/>
        </p:nvSpPr>
        <p:spPr>
          <a:xfrm>
            <a:off x="7785917" y="4533516"/>
            <a:ext cx="461258" cy="207698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solidFill>
                  <a:srgbClr val="0070C0"/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7D04F26A-D0FC-44BF-9F79-65CA0B1CA09B}"/>
              </a:ext>
            </a:extLst>
          </p:cNvPr>
          <p:cNvSpPr/>
          <p:nvPr/>
        </p:nvSpPr>
        <p:spPr>
          <a:xfrm>
            <a:off x="5549316" y="5857461"/>
            <a:ext cx="3235010" cy="5934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Реализация мер по повышению качества бюджетных процедур (операций) и развитию ВФК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F3E34E4-8CCD-4CD9-A173-23CDDAB1D17F}"/>
              </a:ext>
            </a:extLst>
          </p:cNvPr>
          <p:cNvCxnSpPr>
            <a:stCxn id="60" idx="0"/>
          </p:cNvCxnSpPr>
          <p:nvPr/>
        </p:nvCxnSpPr>
        <p:spPr>
          <a:xfrm flipV="1">
            <a:off x="7166821" y="5849910"/>
            <a:ext cx="1610624" cy="755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E4572D1C-5208-4248-B0CB-9B52745B56F9}"/>
              </a:ext>
            </a:extLst>
          </p:cNvPr>
          <p:cNvCxnSpPr/>
          <p:nvPr/>
        </p:nvCxnSpPr>
        <p:spPr>
          <a:xfrm flipV="1">
            <a:off x="7185113" y="6447101"/>
            <a:ext cx="1610624" cy="755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4E8B9EB-70F5-428D-8C30-2EA58D3E7FBB}"/>
              </a:ext>
            </a:extLst>
          </p:cNvPr>
          <p:cNvCxnSpPr/>
          <p:nvPr/>
        </p:nvCxnSpPr>
        <p:spPr>
          <a:xfrm>
            <a:off x="8777445" y="5849910"/>
            <a:ext cx="6881" cy="59719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CCC379AF-24C2-4E08-B9CA-E59A2ABE0790}"/>
              </a:ext>
            </a:extLst>
          </p:cNvPr>
          <p:cNvSpPr txBox="1"/>
          <p:nvPr/>
        </p:nvSpPr>
        <p:spPr>
          <a:xfrm>
            <a:off x="7309449" y="4766452"/>
            <a:ext cx="14366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Блок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методологии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(или) регламентации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267843" y="893113"/>
            <a:ext cx="3670125" cy="338554"/>
          </a:xfrm>
          <a:prstGeom prst="rect">
            <a:avLst/>
          </a:prstGeom>
          <a:ln>
            <a:solidFill>
              <a:srgbClr val="00602B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После </a:t>
            </a:r>
            <a:r>
              <a:rPr lang="ru-RU" sz="1600" b="1" dirty="0" smtClean="0">
                <a:solidFill>
                  <a:prstClr val="black"/>
                </a:solidFill>
                <a:latin typeface="Calibri"/>
              </a:rPr>
              <a:t>изменений Бюджетного кодекса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6452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 стрелкой 11"/>
          <p:cNvCxnSpPr>
            <a:cxnSpLocks/>
            <a:stCxn id="34" idx="0"/>
          </p:cNvCxnSpPr>
          <p:nvPr/>
        </p:nvCxnSpPr>
        <p:spPr>
          <a:xfrm flipV="1">
            <a:off x="1676398" y="1924043"/>
            <a:ext cx="0" cy="86677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04798" y="1247768"/>
            <a:ext cx="2743200" cy="6762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Устранение нарушений / недостатков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00446" y="2731304"/>
            <a:ext cx="2447925" cy="11686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Определение причин допущенных нарушений, оценка надежности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контроля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534461" y="4295758"/>
            <a:ext cx="2600324" cy="14463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Определение элементов бюджетной процедуры (операции) и (или) требований к ней  с высокими рисками нарушений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600824" y="2784327"/>
            <a:ext cx="2285999" cy="29577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Предложения по совершенствованию механизмов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контроля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бюджетной процедуры (операции):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автоматизация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регламентация процедуры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(операции)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методология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1" name="Прямая со стрелкой 50"/>
          <p:cNvCxnSpPr>
            <a:stCxn id="13" idx="3"/>
          </p:cNvCxnSpPr>
          <p:nvPr/>
        </p:nvCxnSpPr>
        <p:spPr>
          <a:xfrm flipV="1">
            <a:off x="3047998" y="1585905"/>
            <a:ext cx="37623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8172400" y="2516038"/>
            <a:ext cx="48" cy="21526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58" name="Таблица 57"/>
          <p:cNvGraphicFramePr>
            <a:graphicFrameLocks noGrp="1"/>
          </p:cNvGraphicFramePr>
          <p:nvPr>
            <p:extLst/>
          </p:nvPr>
        </p:nvGraphicFramePr>
        <p:xfrm>
          <a:off x="3424235" y="763437"/>
          <a:ext cx="546258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4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5730"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процедуры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128"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Регламентация/автоматизация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Регламентация/автоматизация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73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11/0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73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99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Ведение учета и формирование отчетности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23861" y="4444529"/>
            <a:ext cx="2543174" cy="139531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Анализ структуры (элементов), требований к осуществлению бюджетной процедуры (операции) и ее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контролю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04811" y="2790817"/>
            <a:ext cx="2543174" cy="109091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Контроль за исполнением бюджетной процедуры (операции), выявление нарушений</a:t>
            </a: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2419352" y="3952423"/>
            <a:ext cx="247653" cy="408102"/>
          </a:xfrm>
          <a:prstGeom prst="curved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Выгнутая вправо стрелка 31"/>
          <p:cNvSpPr/>
          <p:nvPr/>
        </p:nvSpPr>
        <p:spPr>
          <a:xfrm rot="10800000">
            <a:off x="671512" y="3912223"/>
            <a:ext cx="247652" cy="408102"/>
          </a:xfrm>
          <a:prstGeom prst="curved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Выгнутая вправо стрелка 34"/>
          <p:cNvSpPr/>
          <p:nvPr/>
        </p:nvSpPr>
        <p:spPr>
          <a:xfrm rot="10800000">
            <a:off x="3758797" y="3872232"/>
            <a:ext cx="342898" cy="423525"/>
          </a:xfrm>
          <a:prstGeom prst="curved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Выгнутая вправо стрелка 35"/>
          <p:cNvSpPr/>
          <p:nvPr/>
        </p:nvSpPr>
        <p:spPr>
          <a:xfrm>
            <a:off x="5612599" y="3899939"/>
            <a:ext cx="342899" cy="420386"/>
          </a:xfrm>
          <a:prstGeom prst="curved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EA91731-2D32-4400-8D63-EE3048C7769D}"/>
              </a:ext>
            </a:extLst>
          </p:cNvPr>
          <p:cNvSpPr/>
          <p:nvPr/>
        </p:nvSpPr>
        <p:spPr>
          <a:xfrm>
            <a:off x="3047998" y="6046258"/>
            <a:ext cx="3762378" cy="3189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Реестр рисков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3EBD91A2-0938-412C-9473-C9CA76384F6A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1695448" y="6205733"/>
            <a:ext cx="1352550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A48D7E32-388D-48E9-9B77-723C730AF25D}"/>
              </a:ext>
            </a:extLst>
          </p:cNvPr>
          <p:cNvCxnSpPr>
            <a:cxnSpLocks/>
          </p:cNvCxnSpPr>
          <p:nvPr/>
        </p:nvCxnSpPr>
        <p:spPr>
          <a:xfrm flipV="1">
            <a:off x="1695448" y="5850889"/>
            <a:ext cx="0" cy="3438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35B66B7A-8B12-439A-BD72-97CC83EE6D2B}"/>
              </a:ext>
            </a:extLst>
          </p:cNvPr>
          <p:cNvCxnSpPr>
            <a:cxnSpLocks/>
          </p:cNvCxnSpPr>
          <p:nvPr/>
        </p:nvCxnSpPr>
        <p:spPr>
          <a:xfrm flipH="1">
            <a:off x="7724775" y="5742074"/>
            <a:ext cx="1" cy="47530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85868BDB-92B8-459B-890B-96E6DCCD7518}"/>
              </a:ext>
            </a:extLst>
          </p:cNvPr>
          <p:cNvCxnSpPr>
            <a:cxnSpLocks/>
            <a:endCxn id="20" idx="3"/>
          </p:cNvCxnSpPr>
          <p:nvPr/>
        </p:nvCxnSpPr>
        <p:spPr>
          <a:xfrm flipH="1">
            <a:off x="6810376" y="6205733"/>
            <a:ext cx="91439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763688" y="35230"/>
            <a:ext cx="6768752" cy="78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ОРГАНИЗАЦИЯ ВНУТРЕННЕГО АУДИТА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В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МИНФИНЕ РОССИИ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A48D7E32-388D-48E9-9B77-723C730AF25D}"/>
              </a:ext>
            </a:extLst>
          </p:cNvPr>
          <p:cNvCxnSpPr>
            <a:cxnSpLocks/>
          </p:cNvCxnSpPr>
          <p:nvPr/>
        </p:nvCxnSpPr>
        <p:spPr>
          <a:xfrm>
            <a:off x="2920566" y="4074118"/>
            <a:ext cx="707928" cy="181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A48D7E32-388D-48E9-9B77-723C730AF25D}"/>
              </a:ext>
            </a:extLst>
          </p:cNvPr>
          <p:cNvCxnSpPr>
            <a:cxnSpLocks/>
          </p:cNvCxnSpPr>
          <p:nvPr/>
        </p:nvCxnSpPr>
        <p:spPr>
          <a:xfrm>
            <a:off x="6048371" y="4095715"/>
            <a:ext cx="552453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40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6038" y="1165413"/>
            <a:ext cx="384372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ФЕДЕРАЛЬНЫЕ СТАНДАРТЫ: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«Определения, принципы и задачи осуществления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внутреннего финансового аудита»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«Основания и порядок организации внутреннего финансового аудита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«Порядок передачи полномочий по осуществлению внутреннего финансового аудита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0" marR="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«Права и обязанности должностных лиц, работников при осуществлении внутреннего финансового аудита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0" marR="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Планирование, определение объема работ и формирование программы аудиторской проверки»  </a:t>
            </a:r>
          </a:p>
          <a:p>
            <a:pPr marL="0" marR="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Проведение внутреннего финансового аудита»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3" y="116632"/>
            <a:ext cx="7401263" cy="788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СТАНДАРТЫ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Open Sans Condensed" pitchFamily="34" charset="0"/>
                <a:ea typeface="+mn-ea"/>
                <a:cs typeface="Arial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ВНУТРЕННЕГО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Open Sans Condensed" pitchFamily="34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ФИНАНСОВОГО АУДИТА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4821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9874" y="6459172"/>
            <a:ext cx="3136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Стандарты вводятся в действие с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01.01.20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20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355976" y="3356992"/>
            <a:ext cx="4716016" cy="0"/>
          </a:xfrm>
          <a:prstGeom prst="line">
            <a:avLst/>
          </a:prstGeom>
          <a:ln>
            <a:solidFill>
              <a:srgbClr val="006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355976" y="3356992"/>
            <a:ext cx="0" cy="2454109"/>
          </a:xfrm>
          <a:prstGeom prst="line">
            <a:avLst/>
          </a:prstGeom>
          <a:ln>
            <a:solidFill>
              <a:srgbClr val="006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391980" y="3325629"/>
            <a:ext cx="464400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ФЕДЕРАЛЬНЫЕ СТАНДАРТЫ: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Реализация результатов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внутреннего финансового аудита»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Подтверждение достоверности бюджетной отчетности» 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-342900" algn="just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Подготовка предложений по повышению экономности и результативности использования бюджетных средств» 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Методические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рекомендации по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применению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отдельных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Федеральных стандартов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07181" y="6459170"/>
            <a:ext cx="33221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Стандарты вводятся в действие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до 31.12.2020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193954" y="1147549"/>
            <a:ext cx="4862426" cy="1860904"/>
            <a:chOff x="4193954" y="1147549"/>
            <a:chExt cx="4862426" cy="186090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4193954" y="1147549"/>
              <a:ext cx="4862426" cy="1860904"/>
              <a:chOff x="4193954" y="1147549"/>
              <a:chExt cx="4862426" cy="1860904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18" t="33659" r="22897" b="43740"/>
              <a:stretch/>
            </p:blipFill>
            <p:spPr bwMode="auto">
              <a:xfrm>
                <a:off x="4248799" y="1147549"/>
                <a:ext cx="4807581" cy="1781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Прямоугольник 10"/>
              <p:cNvSpPr/>
              <p:nvPr/>
            </p:nvSpPr>
            <p:spPr>
              <a:xfrm>
                <a:off x="4193954" y="2362934"/>
                <a:ext cx="2126332" cy="5305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Организации - Субъекты ВФА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4910136" y="1767792"/>
                <a:ext cx="1410149" cy="2769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Минфин России</a:t>
                </a:r>
                <a:endPara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6423816" y="1690847"/>
                <a:ext cx="2612172" cy="4308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1100" b="1" dirty="0" smtClean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ФЕДЕРАЛЬНЫЕ СТАНДАРТЫ </a:t>
                </a:r>
                <a:r>
                  <a:rPr lang="ru-RU" sz="1100" b="1" dirty="0" smtClean="0">
                    <a:solidFill>
                      <a:prstClr val="black"/>
                    </a:solidFill>
                  </a:rPr>
                  <a:t>ВНУТРЕННЕГО ФИНАНСОВОГО АУДИТА</a:t>
                </a:r>
                <a:endPara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434449" y="2300567"/>
                <a:ext cx="2612172" cy="7078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ru-RU" sz="1000" b="1" dirty="0" smtClean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ВЕДОМСТВЕННЫЕ (ВНУТРЕННИЕ) АКТЫ, ОБЕСПЕЧИВАЮЩИЕ ОСУЩЕСТВЛЕНИЕ ВФА С СОБЛЮДЕНИЕМ ФЕДЕРАЛЬНЫХ СТАНДАРТОВ ВФА</a:t>
                </a:r>
                <a:endParaRPr kumimoji="0" lang="ru-RU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21" name="Прямоугольник 20"/>
            <p:cNvSpPr/>
            <p:nvPr/>
          </p:nvSpPr>
          <p:spPr>
            <a:xfrm>
              <a:off x="4206267" y="1201938"/>
              <a:ext cx="2071487" cy="276999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Субъект</a:t>
              </a:r>
              <a:r>
                <a:rPr kumimoji="0" lang="ru-RU" sz="12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регулирования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516217" y="1201446"/>
              <a:ext cx="2540163" cy="276999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БЮДЖЕТНЫЙ КОДЕКС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040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83184" y="185426"/>
          <a:ext cx="8660816" cy="701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РАЗВИТИЕ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ВНУТРЕННЕГО 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АУДИТА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(правовые основания)</a:t>
                      </a:r>
                      <a:endParaRPr lang="ru-RU" sz="2000" b="1" kern="1200" dirty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31602600"/>
              </p:ext>
            </p:extLst>
          </p:nvPr>
        </p:nvGraphicFramePr>
        <p:xfrm>
          <a:off x="323528" y="1001907"/>
          <a:ext cx="831641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307049" y="995952"/>
            <a:ext cx="7339335" cy="907289"/>
            <a:chOff x="977080" y="1264332"/>
            <a:chExt cx="7339335" cy="907289"/>
          </a:xfrm>
        </p:grpSpPr>
        <p:sp>
          <p:nvSpPr>
            <p:cNvPr id="7" name="Прямоугольник с двумя скругленными соседними углами 6"/>
            <p:cNvSpPr/>
            <p:nvPr/>
          </p:nvSpPr>
          <p:spPr>
            <a:xfrm rot="5400000">
              <a:off x="4193103" y="-1951691"/>
              <a:ext cx="907289" cy="7339335"/>
            </a:xfrm>
            <a:prstGeom prst="round2SameRect">
              <a:avLst/>
            </a:prstGeom>
            <a:noFill/>
            <a:ln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984982" y="1343110"/>
              <a:ext cx="7295045" cy="818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Бюджетный кодекс (до вступления в силу изменений от 09.08.2019)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171450" marR="0" lvl="1" indent="-171450" algn="l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Правительственные порядки осуществления внутреннего финансового контроля и аудита + методики Минфина России</a:t>
              </a:r>
              <a:endPara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7544" y="2780928"/>
            <a:ext cx="719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этап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3880" y="5445224"/>
            <a:ext cx="786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IV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этап</a:t>
            </a:r>
          </a:p>
        </p:txBody>
      </p:sp>
    </p:spTree>
    <p:extLst>
      <p:ext uri="{BB962C8B-B14F-4D97-AF65-F5344CB8AC3E}">
        <p14:creationId xmlns:p14="http://schemas.microsoft.com/office/powerpoint/2010/main" val="2731574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782419" y="1917247"/>
            <a:ext cx="7646104" cy="615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338950" y="162388"/>
            <a:ext cx="7019926" cy="629484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j-ea"/>
                <a:cs typeface="Arial" charset="0"/>
              </a:rPr>
              <a:t>ВЗАИМОДЕЙСТВИЕ ВНЕШНЕГО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821"/>
                </a:solidFill>
                <a:effectLst/>
                <a:uLnTx/>
                <a:uFillTx/>
                <a:latin typeface="Calibri"/>
                <a:ea typeface="+mj-ea"/>
                <a:cs typeface="Arial" charset="0"/>
              </a:rPr>
              <a:t>АУДИТА (КОНТРОЛЯ) И ВНУТРЕННЕГО АУДИТА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86576" y="860297"/>
            <a:ext cx="3725537" cy="672421"/>
          </a:xfrm>
          <a:prstGeom prst="rect">
            <a:avLst/>
          </a:prstGeom>
          <a:gradFill flip="none" rotWithShape="1">
            <a:gsLst>
              <a:gs pos="0">
                <a:srgbClr val="9BDA46">
                  <a:tint val="66000"/>
                  <a:satMod val="160000"/>
                </a:srgbClr>
              </a:gs>
              <a:gs pos="50000">
                <a:srgbClr val="9BDA46">
                  <a:tint val="44500"/>
                  <a:satMod val="160000"/>
                </a:srgbClr>
              </a:gs>
              <a:gs pos="100000">
                <a:srgbClr val="9BDA4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9BDA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Парламентский контроль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(внешний государственный аудит)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83568" y="5623336"/>
            <a:ext cx="7793304" cy="974016"/>
            <a:chOff x="542978" y="3041984"/>
            <a:chExt cx="8121893" cy="16027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42978" y="3041984"/>
              <a:ext cx="8121893" cy="157167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619420" y="3634925"/>
              <a:ext cx="2317637" cy="5773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Бюджетный процесс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643353" y="3165135"/>
              <a:ext cx="2511239" cy="12989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Условия реализации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Цели и результаты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Эффективность решений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3254967" y="3068959"/>
              <a:ext cx="545432" cy="78583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H="1" flipV="1">
              <a:off x="3254967" y="3854794"/>
              <a:ext cx="545432" cy="78583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H="1" flipV="1">
              <a:off x="5675780" y="3068960"/>
              <a:ext cx="535525" cy="74565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H="1">
              <a:off x="5745366" y="3819591"/>
              <a:ext cx="470922" cy="82519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/>
          <p:cNvSpPr/>
          <p:nvPr/>
        </p:nvSpPr>
        <p:spPr>
          <a:xfrm>
            <a:off x="3614709" y="4175119"/>
            <a:ext cx="2156687" cy="94168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Внутренний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контроль и аудит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объекта контроля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1901" y="2620891"/>
            <a:ext cx="3678769" cy="58477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Минимизация рисков и устранение типовых нарушений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 rot="16200000">
            <a:off x="6604269" y="3755661"/>
            <a:ext cx="2718537" cy="52322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ресечение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грубых нарушений и злоупотреблений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667902" y="860297"/>
            <a:ext cx="3725537" cy="687335"/>
          </a:xfrm>
          <a:prstGeom prst="rect">
            <a:avLst/>
          </a:prstGeom>
          <a:gradFill flip="none" rotWithShape="1">
            <a:gsLst>
              <a:gs pos="0">
                <a:srgbClr val="9BDA46">
                  <a:tint val="66000"/>
                  <a:satMod val="160000"/>
                </a:srgbClr>
              </a:gs>
              <a:gs pos="50000">
                <a:srgbClr val="9BDA46">
                  <a:tint val="44500"/>
                  <a:satMod val="160000"/>
                </a:srgbClr>
              </a:gs>
              <a:gs pos="100000">
                <a:srgbClr val="9BDA4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9BDA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Правительственный бюджетный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контроль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35961" y="1909701"/>
            <a:ext cx="731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Риск-ориентированный мониторинг объектов и предметов контроля и аудита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963492" y="5741572"/>
            <a:ext cx="25133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Соответствие бюджетных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процедур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законодательству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A48D7E32-388D-48E9-9B77-723C730AF25D}"/>
              </a:ext>
            </a:extLst>
          </p:cNvPr>
          <p:cNvCxnSpPr>
            <a:cxnSpLocks/>
          </p:cNvCxnSpPr>
          <p:nvPr/>
        </p:nvCxnSpPr>
        <p:spPr>
          <a:xfrm>
            <a:off x="4716016" y="5111223"/>
            <a:ext cx="0" cy="47801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A48D7E32-388D-48E9-9B77-723C730AF25D}"/>
              </a:ext>
            </a:extLst>
          </p:cNvPr>
          <p:cNvCxnSpPr>
            <a:cxnSpLocks/>
          </p:cNvCxnSpPr>
          <p:nvPr/>
        </p:nvCxnSpPr>
        <p:spPr>
          <a:xfrm>
            <a:off x="4716016" y="3201142"/>
            <a:ext cx="0" cy="992912"/>
          </a:xfrm>
          <a:prstGeom prst="straightConnector1">
            <a:avLst/>
          </a:prstGeom>
          <a:ln>
            <a:solidFill>
              <a:schemeClr val="accent1"/>
            </a:solidFill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A48D7E32-388D-48E9-9B77-723C730AF25D}"/>
              </a:ext>
            </a:extLst>
          </p:cNvPr>
          <p:cNvCxnSpPr>
            <a:cxnSpLocks/>
          </p:cNvCxnSpPr>
          <p:nvPr/>
        </p:nvCxnSpPr>
        <p:spPr>
          <a:xfrm>
            <a:off x="2627784" y="1535375"/>
            <a:ext cx="0" cy="38187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A48D7E32-388D-48E9-9B77-723C730AF25D}"/>
              </a:ext>
            </a:extLst>
          </p:cNvPr>
          <p:cNvCxnSpPr>
            <a:cxnSpLocks/>
          </p:cNvCxnSpPr>
          <p:nvPr/>
        </p:nvCxnSpPr>
        <p:spPr>
          <a:xfrm>
            <a:off x="6588224" y="1547632"/>
            <a:ext cx="0" cy="38187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A48D7E32-388D-48E9-9B77-723C730AF25D}"/>
              </a:ext>
            </a:extLst>
          </p:cNvPr>
          <p:cNvCxnSpPr>
            <a:cxnSpLocks/>
          </p:cNvCxnSpPr>
          <p:nvPr/>
        </p:nvCxnSpPr>
        <p:spPr>
          <a:xfrm flipH="1">
            <a:off x="7581751" y="2556032"/>
            <a:ext cx="3315" cy="299249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A48D7E32-388D-48E9-9B77-723C730AF25D}"/>
              </a:ext>
            </a:extLst>
          </p:cNvPr>
          <p:cNvCxnSpPr>
            <a:cxnSpLocks/>
          </p:cNvCxnSpPr>
          <p:nvPr/>
        </p:nvCxnSpPr>
        <p:spPr>
          <a:xfrm flipH="1">
            <a:off x="1771396" y="2565985"/>
            <a:ext cx="3315" cy="2992492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rot="16200000">
            <a:off x="15545" y="3732144"/>
            <a:ext cx="2718538" cy="52322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ресечение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системных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недостатков и ошибок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0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59252"/>
              </p:ext>
            </p:extLst>
          </p:nvPr>
        </p:nvGraphicFramePr>
        <p:xfrm>
          <a:off x="1220754" y="3193972"/>
          <a:ext cx="6682428" cy="3397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5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237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Полномочия</a:t>
                      </a:r>
                      <a:r>
                        <a:rPr lang="ru-RU" sz="13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администратора бюджетных средств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 их регламентация </a:t>
                      </a:r>
                      <a:endParaRPr lang="ru-RU" sz="13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Внутренний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Контроль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(составная</a:t>
                      </a:r>
                      <a:r>
                        <a:rPr lang="ru-RU" sz="1300" b="0" i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часть любого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полномочия</a:t>
                      </a:r>
                      <a:r>
                        <a:rPr lang="ru-RU" sz="13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  <a:endParaRPr lang="ru-RU" sz="13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Контроль</a:t>
                      </a:r>
                      <a:r>
                        <a:rPr lang="ru-RU" sz="13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в отношении подведомственных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организаций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(отдельное</a:t>
                      </a:r>
                      <a:r>
                        <a:rPr lang="ru-RU" sz="1300" b="0" i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полномочие</a:t>
                      </a:r>
                      <a:r>
                        <a:rPr lang="ru-RU" sz="13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5775" marR="3577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Контроль</a:t>
                      </a:r>
                      <a:r>
                        <a:rPr lang="ru-RU" sz="13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условий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предоставления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средств из бюджета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(отдельное</a:t>
                      </a:r>
                      <a:r>
                        <a:rPr lang="ru-RU" sz="1300" b="0" i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полномочие</a:t>
                      </a:r>
                      <a:r>
                        <a:rPr lang="ru-RU" sz="1300" b="0" i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5775" marR="35775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9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Самоконтроль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Контроль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по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Подчиненности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Автоматические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контрольные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действия</a:t>
                      </a:r>
                      <a:endParaRPr lang="ru-RU" sz="13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Проверки</a:t>
                      </a:r>
                      <a:r>
                        <a:rPr lang="ru-RU" sz="13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в целях формирования финансовых документов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Мониторинг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Служебные</a:t>
                      </a:r>
                      <a:r>
                        <a:rPr lang="ru-RU" sz="13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проверки</a:t>
                      </a:r>
                      <a:endParaRPr lang="ru-RU" sz="13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Предварительный</a:t>
                      </a:r>
                      <a:r>
                        <a:rPr lang="ru-RU" sz="13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контроль</a:t>
                      </a:r>
                      <a:endParaRPr lang="ru-RU" sz="13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Камеральные (выездные) проверки получателей</a:t>
                      </a:r>
                      <a:r>
                        <a:rPr lang="ru-RU" sz="13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средств из бюджета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5775" marR="357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29554" y="2149592"/>
            <a:ext cx="6682427" cy="368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Внутренний финансовый аудит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 rot="16200000">
            <a:off x="2001124" y="2455852"/>
            <a:ext cx="357669" cy="792090"/>
          </a:xfrm>
          <a:prstGeom prst="leftArrow">
            <a:avLst>
              <a:gd name="adj1" fmla="val 32845"/>
              <a:gd name="adj2" fmla="val 6238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трелка влево 5"/>
          <p:cNvSpPr/>
          <p:nvPr/>
        </p:nvSpPr>
        <p:spPr>
          <a:xfrm rot="16200000">
            <a:off x="4394638" y="2484447"/>
            <a:ext cx="357669" cy="792090"/>
          </a:xfrm>
          <a:prstGeom prst="leftArrow">
            <a:avLst>
              <a:gd name="adj1" fmla="val 32845"/>
              <a:gd name="adj2" fmla="val 6238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трелка влево 6"/>
          <p:cNvSpPr/>
          <p:nvPr/>
        </p:nvSpPr>
        <p:spPr>
          <a:xfrm rot="16200000">
            <a:off x="6593747" y="2455852"/>
            <a:ext cx="357669" cy="792090"/>
          </a:xfrm>
          <a:prstGeom prst="leftArrow">
            <a:avLst>
              <a:gd name="adj1" fmla="val 32845"/>
              <a:gd name="adj2" fmla="val 6238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9554" y="1058812"/>
            <a:ext cx="2626701" cy="79043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bg2"/>
              </a:gs>
              <a:gs pos="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Правовое регулирование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(Минфин России)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4177427" y="1454028"/>
            <a:ext cx="558934" cy="0"/>
          </a:xfrm>
          <a:prstGeom prst="line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8" idx="2"/>
          </p:cNvCxnSpPr>
          <p:nvPr/>
        </p:nvCxnSpPr>
        <p:spPr>
          <a:xfrm>
            <a:off x="2542905" y="1849244"/>
            <a:ext cx="1" cy="300348"/>
          </a:xfrm>
          <a:prstGeom prst="line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565149" y="1815603"/>
            <a:ext cx="1" cy="300348"/>
          </a:xfrm>
          <a:prstGeom prst="line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158081"/>
              </p:ext>
            </p:extLst>
          </p:nvPr>
        </p:nvGraphicFramePr>
        <p:xfrm>
          <a:off x="461951" y="207249"/>
          <a:ext cx="8660816" cy="1005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66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РАЗГРАНИЧЕНИЕ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ВНУТРЕННЕГО ФИНАНСОВОГО</a:t>
                      </a:r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lvl="0" algn="ctr" defTabSz="914400" rtl="0" eaLnBrk="1" latinLnBrk="0" hangingPunct="1"/>
                      <a:r>
                        <a:rPr lang="ru-RU" sz="2000" b="1" kern="1200" baseline="0" dirty="0" smtClean="0">
                          <a:solidFill>
                            <a:srgbClr val="00482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АУДИТА (ВФА) И ВЕДОМСТВЕННОГО КОНТРОЛЯ</a:t>
                      </a:r>
                    </a:p>
                    <a:p>
                      <a:pPr marL="0" lvl="0" algn="ctr" defTabSz="914400" rtl="0" eaLnBrk="1" latinLnBrk="0" hangingPunct="1"/>
                      <a:endParaRPr lang="ru-RU" sz="2000" b="1" kern="1200" baseline="0" dirty="0" smtClean="0">
                        <a:solidFill>
                          <a:srgbClr val="00482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Номер слайда 2"/>
          <p:cNvSpPr txBox="1">
            <a:spLocks/>
          </p:cNvSpPr>
          <p:nvPr/>
        </p:nvSpPr>
        <p:spPr>
          <a:xfrm>
            <a:off x="6876256" y="11663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91366C-C707-45FC-9663-1DE7BB98C4B2}" type="slidenum">
              <a:rPr kumimoji="0" lang="ru-RU" sz="2200" b="0" i="0" u="none" strike="noStrike" kern="1200" cap="none" spc="0" normalizeH="0" baseline="0" noProof="0" smtClean="0">
                <a:ln>
                  <a:noFill/>
                </a:ln>
                <a:solidFill>
                  <a:srgbClr val="DEAA46"/>
                </a:solidFill>
                <a:effectLst/>
                <a:uLnTx/>
                <a:uFillTx/>
                <a:latin typeface="DINPro-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DEAA46"/>
              </a:solidFill>
              <a:effectLst/>
              <a:uLnTx/>
              <a:uFillTx/>
              <a:latin typeface="DINPro-Light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39849" y="1032928"/>
            <a:ext cx="2626701" cy="79043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bg2"/>
              </a:gs>
              <a:gs pos="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 ВФА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(Федеральное казначейство)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8371" y="1058812"/>
            <a:ext cx="91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Доклад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37728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22471</TotalTime>
  <Words>1124</Words>
  <Application>Microsoft Office PowerPoint</Application>
  <PresentationFormat>Экран (4:3)</PresentationFormat>
  <Paragraphs>276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DINPro-Light</vt:lpstr>
      <vt:lpstr>Open Sans Condensed</vt:lpstr>
      <vt:lpstr>Times New Roman</vt:lpstr>
      <vt:lpstr>Trebuchet MS</vt:lpstr>
      <vt:lpstr>1_Office Theme</vt:lpstr>
      <vt:lpstr>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Шамьюнов Марат Маратович</dc:creator>
  <cp:lastModifiedBy>БЫЧКОВ СТАНИСЛАВ СЕРГЕЕВИЧ</cp:lastModifiedBy>
  <cp:revision>2366</cp:revision>
  <cp:lastPrinted>2019-09-24T16:43:58Z</cp:lastPrinted>
  <dcterms:created xsi:type="dcterms:W3CDTF">2016-03-17T09:44:54Z</dcterms:created>
  <dcterms:modified xsi:type="dcterms:W3CDTF">2019-10-14T08:14:42Z</dcterms:modified>
</cp:coreProperties>
</file>