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417" r:id="rId3"/>
    <p:sldId id="418" r:id="rId4"/>
    <p:sldId id="419" r:id="rId5"/>
    <p:sldId id="420" r:id="rId6"/>
    <p:sldId id="416" r:id="rId7"/>
    <p:sldId id="413" r:id="rId8"/>
    <p:sldId id="411" r:id="rId9"/>
    <p:sldId id="407" r:id="rId10"/>
    <p:sldId id="408" r:id="rId11"/>
    <p:sldId id="409" r:id="rId12"/>
    <p:sldId id="414" r:id="rId13"/>
    <p:sldId id="415" r:id="rId14"/>
    <p:sldId id="421" r:id="rId15"/>
  </p:sldIdLst>
  <p:sldSz cx="9144000" cy="6859588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pos="293">
          <p15:clr>
            <a:srgbClr val="A4A3A4"/>
          </p15:clr>
        </p15:guide>
        <p15:guide id="4" pos="5498">
          <p15:clr>
            <a:srgbClr val="A4A3A4"/>
          </p15:clr>
        </p15:guide>
        <p15:guide id="5" pos="5413">
          <p15:clr>
            <a:srgbClr val="A4A3A4"/>
          </p15:clr>
        </p15:guide>
        <p15:guide id="6" pos="274">
          <p15:clr>
            <a:srgbClr val="A4A3A4"/>
          </p15:clr>
        </p15:guide>
        <p15:guide id="7" pos="54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ИБИЛОВА КСЕНИЯ ОЛЕГОВНА" initials="ТК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77A3E"/>
    <a:srgbClr val="003300"/>
    <a:srgbClr val="D9862B"/>
    <a:srgbClr val="DE9240"/>
    <a:srgbClr val="FF5050"/>
    <a:srgbClr val="B2B2B2"/>
    <a:srgbClr val="B0B0B0"/>
    <a:srgbClr val="D9D9D9"/>
    <a:srgbClr val="B2E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502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494" y="126"/>
      </p:cViewPr>
      <p:guideLst>
        <p:guide orient="horz"/>
        <p:guide pos="5759"/>
        <p:guide pos="293"/>
        <p:guide pos="5498"/>
        <p:guide pos="5413"/>
        <p:guide pos="274"/>
        <p:guide pos="54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3600" b="1" dirty="0"/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r>
            <a:rPr lang="ru-RU" sz="2000" dirty="0" smtClean="0"/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качества данных и расширения охвата статистики государственных финансов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rgbClr val="008000"/>
        </a:solidFill>
      </dgm:spPr>
      <dgm:t>
        <a:bodyPr/>
        <a:lstStyle/>
        <a:p>
          <a:endParaRPr lang="ru-RU" sz="1600" b="1" dirty="0"/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kumimoji="0" lang="ru-RU" sz="18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Обеспечение открытости бюджетного процесса и вовлечение в него институтов гражданского общества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 custT="1"/>
      <dgm:spPr>
        <a:solidFill>
          <a:srgbClr val="92D050"/>
        </a:solidFill>
        <a:ln>
          <a:solidFill>
            <a:srgbClr val="00602B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/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615A65BB-9C4F-4D8A-B9CE-D1FE5141FA26}">
      <dgm:prSet/>
      <dgm:spPr>
        <a:solidFill>
          <a:srgbClr val="9BDA46"/>
        </a:solidFill>
      </dgm:spPr>
      <dgm:t>
        <a:bodyPr/>
        <a:lstStyle/>
        <a:p>
          <a:endParaRPr lang="ru-RU"/>
        </a:p>
      </dgm:t>
    </dgm:pt>
    <dgm:pt modelId="{F33CB1C8-5CF1-40F4-BE6E-ED37B2FCCB6C}" type="parTrans" cxnId="{5FEDF727-E432-404C-AAF5-B2426B503743}">
      <dgm:prSet/>
      <dgm:spPr/>
      <dgm:t>
        <a:bodyPr/>
        <a:lstStyle/>
        <a:p>
          <a:endParaRPr lang="ru-RU"/>
        </a:p>
      </dgm:t>
    </dgm:pt>
    <dgm:pt modelId="{670454DA-50E0-4E73-B001-B46D33F16760}" type="sibTrans" cxnId="{5FEDF727-E432-404C-AAF5-B2426B503743}">
      <dgm:prSet/>
      <dgm:spPr/>
      <dgm:t>
        <a:bodyPr/>
        <a:lstStyle/>
        <a:p>
          <a:endParaRPr lang="ru-RU"/>
        </a:p>
      </dgm:t>
    </dgm:pt>
    <dgm:pt modelId="{F35959FF-544D-44FA-BA14-AD4225943221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kumimoji="0" lang="ru-RU" sz="18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Совершенствование государственного финансового контроля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47D39-F743-431C-A340-7078BD2F29D1}" type="parTrans" cxnId="{5A4B6F56-F1A7-499B-9F74-36B32D51FFB7}">
      <dgm:prSet/>
      <dgm:spPr/>
      <dgm:t>
        <a:bodyPr/>
        <a:lstStyle/>
        <a:p>
          <a:endParaRPr lang="ru-RU"/>
        </a:p>
      </dgm:t>
    </dgm:pt>
    <dgm:pt modelId="{4225959B-9D13-4EEB-A2ED-1680BCDC3B5A}" type="sibTrans" cxnId="{5A4B6F56-F1A7-499B-9F74-36B32D51FFB7}">
      <dgm:prSet/>
      <dgm:spPr/>
      <dgm:t>
        <a:bodyPr/>
        <a:lstStyle/>
        <a:p>
          <a:endParaRPr lang="ru-RU"/>
        </a:p>
      </dgm:t>
    </dgm:pt>
    <dgm:pt modelId="{126E8FEC-E20E-47B3-91E6-CC1BBB57642E}">
      <dgm:prSet custT="1"/>
      <dgm:spPr/>
      <dgm:t>
        <a:bodyPr/>
        <a:lstStyle/>
        <a:p>
          <a:endParaRPr lang="ru-RU" sz="1600" dirty="0" smtClean="0"/>
        </a:p>
      </dgm:t>
    </dgm:pt>
    <dgm:pt modelId="{CA402537-17E7-44B7-BA16-C451D7E14451}" type="parTrans" cxnId="{8B25A346-1E15-4E82-8BB2-6B840E75731C}">
      <dgm:prSet/>
      <dgm:spPr/>
      <dgm:t>
        <a:bodyPr/>
        <a:lstStyle/>
        <a:p>
          <a:endParaRPr lang="ru-RU"/>
        </a:p>
      </dgm:t>
    </dgm:pt>
    <dgm:pt modelId="{B8164DB8-3A26-4756-9297-97CF5AC9B815}" type="sibTrans" cxnId="{8B25A346-1E15-4E82-8BB2-6B840E75731C}">
      <dgm:prSet/>
      <dgm:spPr/>
      <dgm:t>
        <a:bodyPr/>
        <a:lstStyle/>
        <a:p>
          <a:endParaRPr lang="ru-RU"/>
        </a:p>
      </dgm:t>
    </dgm:pt>
    <dgm:pt modelId="{2F53F236-E0D3-4D0E-BEB9-1C3152FF5B58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endParaRPr lang="ru-RU" sz="1800" b="1" dirty="0"/>
        </a:p>
      </dgm:t>
    </dgm:pt>
    <dgm:pt modelId="{35E9E56F-4E95-48E6-AD1E-8457DDB7BB0C}" type="parTrans" cxnId="{8723C15D-417B-4CB9-9218-DC85932FB806}">
      <dgm:prSet/>
      <dgm:spPr/>
      <dgm:t>
        <a:bodyPr/>
        <a:lstStyle/>
        <a:p>
          <a:endParaRPr lang="ru-RU"/>
        </a:p>
      </dgm:t>
    </dgm:pt>
    <dgm:pt modelId="{11885EBE-02D1-451B-9E78-DC6FF75D4846}" type="sibTrans" cxnId="{8723C15D-417B-4CB9-9218-DC85932FB806}">
      <dgm:prSet/>
      <dgm:spPr/>
      <dgm:t>
        <a:bodyPr/>
        <a:lstStyle/>
        <a:p>
          <a:endParaRPr lang="ru-RU"/>
        </a:p>
      </dgm:t>
    </dgm:pt>
    <dgm:pt modelId="{C82E1FE3-EAC3-4A65-8CD7-CA33E84B0ECA}">
      <dgm:prSet custT="1"/>
      <dgm:spPr/>
      <dgm:t>
        <a:bodyPr/>
        <a:lstStyle/>
        <a:p>
          <a:endParaRPr kumimoji="0" lang="ru-RU" sz="1600" b="0" i="0" u="none" strike="noStrike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gm:t>
    </dgm:pt>
    <dgm:pt modelId="{64788B37-DF6C-48EA-B542-734BA2D1B131}" type="parTrans" cxnId="{7B08C72E-544F-46B4-B603-C170421C0C24}">
      <dgm:prSet/>
      <dgm:spPr/>
      <dgm:t>
        <a:bodyPr/>
        <a:lstStyle/>
        <a:p>
          <a:endParaRPr lang="ru-RU"/>
        </a:p>
      </dgm:t>
    </dgm:pt>
    <dgm:pt modelId="{EFABE663-473F-4993-BC89-8BB019B5EF3A}" type="sibTrans" cxnId="{7B08C72E-544F-46B4-B603-C170421C0C24}">
      <dgm:prSet/>
      <dgm:spPr/>
      <dgm:t>
        <a:bodyPr/>
        <a:lstStyle/>
        <a:p>
          <a:endParaRPr lang="ru-RU"/>
        </a:p>
      </dgm:t>
    </dgm:pt>
    <dgm:pt modelId="{FFC064BF-820C-4FB6-8E41-2C9110ADD9CB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системы внутреннего аудита в бюджетных организациях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3F047-0655-48E4-A2D4-39A7BC3F5DFE}" type="parTrans" cxnId="{96FA68C6-C217-4027-952E-FAB20090B1DF}">
      <dgm:prSet/>
      <dgm:spPr/>
      <dgm:t>
        <a:bodyPr/>
        <a:lstStyle/>
        <a:p>
          <a:endParaRPr lang="ru-RU"/>
        </a:p>
      </dgm:t>
    </dgm:pt>
    <dgm:pt modelId="{3C1A6E3B-14A0-40D8-88BD-9CBC799F9B30}" type="sibTrans" cxnId="{96FA68C6-C217-4027-952E-FAB20090B1DF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D843-F859-487B-A6C5-F227979FC08A}" type="pres">
      <dgm:prSet presAssocID="{AF96D43D-BB4F-4548-A029-A8A59DCAF575}" presName="descendantText" presStyleLbl="alignAcc1" presStyleIdx="0" presStyleCnt="4" custScaleX="86455" custLinFactY="204636" custLinFactNeighborX="14289" custLinFactNeighborY="3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17F78-D702-45FE-BA65-AF89C747F759}" type="pres">
      <dgm:prSet presAssocID="{F1D5FF5B-9946-4888-9021-BC0368B6E317}" presName="descendantText" presStyleLbl="alignAcc1" presStyleIdx="1" presStyleCnt="4" custLinFactNeighborX="-136" custLinFactNeighborY="-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4" custScaleY="110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C360-E741-404D-BA81-0700D8105679}" type="pres">
      <dgm:prSet presAssocID="{303B8610-40EA-48C6-BE6E-456EC55ED0C4}" presName="descendantText" presStyleLbl="alignAcc1" presStyleIdx="2" presStyleCnt="4" custScaleY="117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DFF30-1763-495F-9BCE-D477BE8B112D}" type="pres">
      <dgm:prSet presAssocID="{17376AEF-807F-4C86-8934-4F0EEF8E275E}" presName="sp" presStyleCnt="0"/>
      <dgm:spPr/>
    </dgm:pt>
    <dgm:pt modelId="{5741F28C-A023-4A34-958A-86266A5F62B6}" type="pres">
      <dgm:prSet presAssocID="{615A65BB-9C4F-4D8A-B9CE-D1FE5141FA26}" presName="composite" presStyleCnt="0"/>
      <dgm:spPr/>
    </dgm:pt>
    <dgm:pt modelId="{27CC8AF6-5332-4D67-AE66-874E447A80BC}" type="pres">
      <dgm:prSet presAssocID="{615A65BB-9C4F-4D8A-B9CE-D1FE5141FA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B41A8-F0F2-4151-9EC4-9329C38A72A8}" type="pres">
      <dgm:prSet presAssocID="{615A65BB-9C4F-4D8A-B9CE-D1FE5141FA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69B7C-8188-4CF9-91CF-4ABF49284A6C}" type="presOf" srcId="{615A65BB-9C4F-4D8A-B9CE-D1FE5141FA26}" destId="{27CC8AF6-5332-4D67-AE66-874E447A80BC}" srcOrd="0" destOrd="0" presId="urn:microsoft.com/office/officeart/2005/8/layout/chevron2"/>
    <dgm:cxn modelId="{5A4B6F56-F1A7-499B-9F74-36B32D51FFB7}" srcId="{615A65BB-9C4F-4D8A-B9CE-D1FE5141FA26}" destId="{F35959FF-544D-44FA-BA14-AD4225943221}" srcOrd="0" destOrd="0" parTransId="{B5647D39-F743-431C-A340-7078BD2F29D1}" sibTransId="{4225959B-9D13-4EEB-A2ED-1680BCDC3B5A}"/>
    <dgm:cxn modelId="{96FA68C6-C217-4027-952E-FAB20090B1DF}" srcId="{615A65BB-9C4F-4D8A-B9CE-D1FE5141FA26}" destId="{FFC064BF-820C-4FB6-8E41-2C9110ADD9CB}" srcOrd="1" destOrd="0" parTransId="{A1D3F047-0655-48E4-A2D4-39A7BC3F5DFE}" sibTransId="{3C1A6E3B-14A0-40D8-88BD-9CBC799F9B30}"/>
    <dgm:cxn modelId="{6BE09608-D19F-4E12-86FE-F35613025CF0}" type="presOf" srcId="{AF96D43D-BB4F-4548-A029-A8A59DCAF575}" destId="{52698FBE-0AA2-4E5F-A4D6-D2C515C5120D}" srcOrd="0" destOrd="0" presId="urn:microsoft.com/office/officeart/2005/8/layout/chevron2"/>
    <dgm:cxn modelId="{8E0E7117-1000-4021-8E48-2224B94CF0CD}" type="presOf" srcId="{FFC064BF-820C-4FB6-8E41-2C9110ADD9CB}" destId="{F65B41A8-F0F2-4151-9EC4-9329C38A72A8}" srcOrd="0" destOrd="1" presId="urn:microsoft.com/office/officeart/2005/8/layout/chevron2"/>
    <dgm:cxn modelId="{442DC21E-A708-4BFC-A42E-F4894F207E30}" srcId="{F1D5FF5B-9946-4888-9021-BC0368B6E317}" destId="{4FE1E9B5-D0CD-468F-9E19-CCADAFBE0E5E}" srcOrd="1" destOrd="0" parTransId="{3A97A7AA-995A-4909-9879-C785F3A04764}" sibTransId="{B65B8CBF-BD00-483A-AF8C-2658C559F2A7}"/>
    <dgm:cxn modelId="{8723C15D-417B-4CB9-9218-DC85932FB806}" srcId="{F1D5FF5B-9946-4888-9021-BC0368B6E317}" destId="{2F53F236-E0D3-4D0E-BEB9-1C3152FF5B58}" srcOrd="0" destOrd="0" parTransId="{35E9E56F-4E95-48E6-AD1E-8457DDB7BB0C}" sibTransId="{11885EBE-02D1-451B-9E78-DC6FF75D4846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2BBE8C38-174C-4049-A012-1B4B700562FF}" type="presOf" srcId="{F35959FF-544D-44FA-BA14-AD4225943221}" destId="{F65B41A8-F0F2-4151-9EC4-9329C38A72A8}" srcOrd="0" destOrd="0" presId="urn:microsoft.com/office/officeart/2005/8/layout/chevron2"/>
    <dgm:cxn modelId="{09302ED0-AE7A-4941-85DE-61C5B8F4840D}" type="presOf" srcId="{3B4F0827-49C3-4FEC-9196-00D77F7E55D0}" destId="{8D32AC7D-86B6-4EA3-9AA0-D6D0E33EF877}" srcOrd="0" destOrd="0" presId="urn:microsoft.com/office/officeart/2005/8/layout/chevron2"/>
    <dgm:cxn modelId="{C3C5FD62-61BD-40EE-83EF-C3EEAC9ECE9C}" type="presOf" srcId="{C82E1FE3-EAC3-4A65-8CD7-CA33E84B0ECA}" destId="{260CC360-E741-404D-BA81-0700D8105679}" srcOrd="0" destOrd="1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8B25A346-1E15-4E82-8BB2-6B840E75731C}" srcId="{F1D5FF5B-9946-4888-9021-BC0368B6E317}" destId="{126E8FEC-E20E-47B3-91E6-CC1BBB57642E}" srcOrd="2" destOrd="0" parTransId="{CA402537-17E7-44B7-BA16-C451D7E14451}" sibTransId="{B8164DB8-3A26-4756-9297-97CF5AC9B815}"/>
    <dgm:cxn modelId="{CC05359A-21A9-43A4-9859-59A1FAA353F0}" type="presOf" srcId="{F1D5FF5B-9946-4888-9021-BC0368B6E317}" destId="{03D0EA89-2A70-4499-8805-4AAAC01E6F36}" srcOrd="0" destOrd="0" presId="urn:microsoft.com/office/officeart/2005/8/layout/chevron2"/>
    <dgm:cxn modelId="{494286E6-3858-4F46-A65D-A2587398E239}" type="presOf" srcId="{4FE1E9B5-D0CD-468F-9E19-CCADAFBE0E5E}" destId="{09117F78-D702-45FE-BA65-AF89C747F759}" srcOrd="0" destOrd="1" presId="urn:microsoft.com/office/officeart/2005/8/layout/chevron2"/>
    <dgm:cxn modelId="{7B08C72E-544F-46B4-B603-C170421C0C24}" srcId="{303B8610-40EA-48C6-BE6E-456EC55ED0C4}" destId="{C82E1FE3-EAC3-4A65-8CD7-CA33E84B0ECA}" srcOrd="1" destOrd="0" parTransId="{64788B37-DF6C-48EA-B542-734BA2D1B131}" sibTransId="{EFABE663-473F-4993-BC89-8BB019B5EF3A}"/>
    <dgm:cxn modelId="{8CA74493-74B0-4549-85AD-4F47F28B7AEF}" type="presOf" srcId="{2F53F236-E0D3-4D0E-BEB9-1C3152FF5B58}" destId="{09117F78-D702-45FE-BA65-AF89C747F759}" srcOrd="0" destOrd="0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5FEDF727-E432-404C-AAF5-B2426B503743}" srcId="{3B4F0827-49C3-4FEC-9196-00D77F7E55D0}" destId="{615A65BB-9C4F-4D8A-B9CE-D1FE5141FA26}" srcOrd="3" destOrd="0" parTransId="{F33CB1C8-5CF1-40F4-BE6E-ED37B2FCCB6C}" sibTransId="{670454DA-50E0-4E73-B001-B46D33F16760}"/>
    <dgm:cxn modelId="{1EE78485-01FE-4276-9C2F-5129D6789B95}" type="presOf" srcId="{62BE1A31-DA9A-49B7-8024-5D5A205912C6}" destId="{260CC360-E741-404D-BA81-0700D8105679}" srcOrd="0" destOrd="0" presId="urn:microsoft.com/office/officeart/2005/8/layout/chevron2"/>
    <dgm:cxn modelId="{DE2FC078-BF4E-4D8A-9132-BCC7A7985363}" type="presOf" srcId="{303B8610-40EA-48C6-BE6E-456EC55ED0C4}" destId="{FE31ACF4-DF46-4178-894E-3206F316BE00}" srcOrd="0" destOrd="0" presId="urn:microsoft.com/office/officeart/2005/8/layout/chevron2"/>
    <dgm:cxn modelId="{08485A7D-1F6C-4BAF-857F-5D3F54C1CEED}" type="presOf" srcId="{126E8FEC-E20E-47B3-91E6-CC1BBB57642E}" destId="{09117F78-D702-45FE-BA65-AF89C747F759}" srcOrd="0" destOrd="2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038ED72F-B4F2-4C48-B0D5-6508AC5AC995}" type="presParOf" srcId="{8D32AC7D-86B6-4EA3-9AA0-D6D0E33EF877}" destId="{CCEF2911-5AED-49A5-B3F6-4C2409F57977}" srcOrd="0" destOrd="0" presId="urn:microsoft.com/office/officeart/2005/8/layout/chevron2"/>
    <dgm:cxn modelId="{6E9B8F00-07FF-4DDE-845E-D47A26207A11}" type="presParOf" srcId="{CCEF2911-5AED-49A5-B3F6-4C2409F57977}" destId="{52698FBE-0AA2-4E5F-A4D6-D2C515C5120D}" srcOrd="0" destOrd="0" presId="urn:microsoft.com/office/officeart/2005/8/layout/chevron2"/>
    <dgm:cxn modelId="{DC81B3C9-A75E-457D-BC61-37496374B7C6}" type="presParOf" srcId="{CCEF2911-5AED-49A5-B3F6-4C2409F57977}" destId="{45AAD843-F859-487B-A6C5-F227979FC08A}" srcOrd="1" destOrd="0" presId="urn:microsoft.com/office/officeart/2005/8/layout/chevron2"/>
    <dgm:cxn modelId="{128C9C59-8F5F-4714-B2A1-ABFB703B0227}" type="presParOf" srcId="{8D32AC7D-86B6-4EA3-9AA0-D6D0E33EF877}" destId="{8E7BE1AA-2CBA-4687-AACF-790953B932F3}" srcOrd="1" destOrd="0" presId="urn:microsoft.com/office/officeart/2005/8/layout/chevron2"/>
    <dgm:cxn modelId="{52285415-12E9-4F87-A2D5-FE53F04E4B32}" type="presParOf" srcId="{8D32AC7D-86B6-4EA3-9AA0-D6D0E33EF877}" destId="{6FA83E04-3D44-4998-BD6F-C633CF661C5D}" srcOrd="2" destOrd="0" presId="urn:microsoft.com/office/officeart/2005/8/layout/chevron2"/>
    <dgm:cxn modelId="{F33A9398-590B-4716-9DCD-5CDFBDF06331}" type="presParOf" srcId="{6FA83E04-3D44-4998-BD6F-C633CF661C5D}" destId="{03D0EA89-2A70-4499-8805-4AAAC01E6F36}" srcOrd="0" destOrd="0" presId="urn:microsoft.com/office/officeart/2005/8/layout/chevron2"/>
    <dgm:cxn modelId="{28B01EF4-A6FB-47B5-B0C7-2144C0773AE9}" type="presParOf" srcId="{6FA83E04-3D44-4998-BD6F-C633CF661C5D}" destId="{09117F78-D702-45FE-BA65-AF89C747F759}" srcOrd="1" destOrd="0" presId="urn:microsoft.com/office/officeart/2005/8/layout/chevron2"/>
    <dgm:cxn modelId="{2D3E8929-7E53-47CD-B0D4-A69A1A6C6833}" type="presParOf" srcId="{8D32AC7D-86B6-4EA3-9AA0-D6D0E33EF877}" destId="{56AFADCB-EBDA-4FDA-89B1-558326754692}" srcOrd="3" destOrd="0" presId="urn:microsoft.com/office/officeart/2005/8/layout/chevron2"/>
    <dgm:cxn modelId="{9004BF11-217E-4D71-B4D2-59A96B46711B}" type="presParOf" srcId="{8D32AC7D-86B6-4EA3-9AA0-D6D0E33EF877}" destId="{6DDFBABE-BF0E-4136-930F-D0B745F01C34}" srcOrd="4" destOrd="0" presId="urn:microsoft.com/office/officeart/2005/8/layout/chevron2"/>
    <dgm:cxn modelId="{873A6920-98D8-4BF7-A262-057D4F767DFB}" type="presParOf" srcId="{6DDFBABE-BF0E-4136-930F-D0B745F01C34}" destId="{FE31ACF4-DF46-4178-894E-3206F316BE00}" srcOrd="0" destOrd="0" presId="urn:microsoft.com/office/officeart/2005/8/layout/chevron2"/>
    <dgm:cxn modelId="{4E546BAA-756E-4B67-93E4-4D493EBD9AAB}" type="presParOf" srcId="{6DDFBABE-BF0E-4136-930F-D0B745F01C34}" destId="{260CC360-E741-404D-BA81-0700D8105679}" srcOrd="1" destOrd="0" presId="urn:microsoft.com/office/officeart/2005/8/layout/chevron2"/>
    <dgm:cxn modelId="{A3E3EF58-C52A-425E-B63B-B3E8AE21E875}" type="presParOf" srcId="{8D32AC7D-86B6-4EA3-9AA0-D6D0E33EF877}" destId="{293DFF30-1763-495F-9BCE-D477BE8B112D}" srcOrd="5" destOrd="0" presId="urn:microsoft.com/office/officeart/2005/8/layout/chevron2"/>
    <dgm:cxn modelId="{59023DD2-751E-40E8-A7F5-11A8B05D1677}" type="presParOf" srcId="{8D32AC7D-86B6-4EA3-9AA0-D6D0E33EF877}" destId="{5741F28C-A023-4A34-958A-86266A5F62B6}" srcOrd="6" destOrd="0" presId="urn:microsoft.com/office/officeart/2005/8/layout/chevron2"/>
    <dgm:cxn modelId="{262760F8-F640-4776-BCFF-1513EBF47B6B}" type="presParOf" srcId="{5741F28C-A023-4A34-958A-86266A5F62B6}" destId="{27CC8AF6-5332-4D67-AE66-874E447A80BC}" srcOrd="0" destOrd="0" presId="urn:microsoft.com/office/officeart/2005/8/layout/chevron2"/>
    <dgm:cxn modelId="{F8791B98-CBAC-4068-91DB-7C4F82B9FF76}" type="presParOf" srcId="{5741F28C-A023-4A34-958A-86266A5F62B6}" destId="{F65B41A8-F0F2-4151-9EC4-9329C38A7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09374" y="218197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1" y="497362"/>
        <a:ext cx="977080" cy="418749"/>
      </dsp:txXfrm>
    </dsp:sp>
    <dsp:sp modelId="{45AAD843-F859-487B-A6C5-F227979FC08A}">
      <dsp:nvSpPr>
        <dsp:cNvPr id="0" name=""/>
        <dsp:cNvSpPr/>
      </dsp:nvSpPr>
      <dsp:spPr>
        <a:xfrm rot="5400000">
          <a:off x="3891534" y="2610259"/>
          <a:ext cx="907289" cy="4529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0EA89-2A70-4499-8805-4AAAC01E6F36}">
      <dsp:nvSpPr>
        <dsp:cNvPr id="0" name=""/>
        <dsp:cNvSpPr/>
      </dsp:nvSpPr>
      <dsp:spPr>
        <a:xfrm rot="5400000">
          <a:off x="-209374" y="1473705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 rot="-5400000">
        <a:off x="1" y="1752870"/>
        <a:ext cx="977080" cy="418749"/>
      </dsp:txXfrm>
    </dsp:sp>
    <dsp:sp modelId="{09117F78-D702-45FE-BA65-AF89C747F759}">
      <dsp:nvSpPr>
        <dsp:cNvPr id="0" name=""/>
        <dsp:cNvSpPr/>
      </dsp:nvSpPr>
      <dsp:spPr>
        <a:xfrm rot="5400000">
          <a:off x="4183122" y="-1959376"/>
          <a:ext cx="907289" cy="7339335"/>
        </a:xfrm>
        <a:prstGeom prst="round2SameRect">
          <a:avLst/>
        </a:prstGeom>
        <a:noFill/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качества данных и расширения охвата статистики государственных финансов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/>
        </a:p>
      </dsp:txBody>
      <dsp:txXfrm rot="-5400000">
        <a:off x="967099" y="1300937"/>
        <a:ext cx="7295045" cy="818709"/>
      </dsp:txXfrm>
    </dsp:sp>
    <dsp:sp modelId="{FE31ACF4-DF46-4178-894E-3206F316BE00}">
      <dsp:nvSpPr>
        <dsp:cNvPr id="0" name=""/>
        <dsp:cNvSpPr/>
      </dsp:nvSpPr>
      <dsp:spPr>
        <a:xfrm rot="5400000">
          <a:off x="-279172" y="2808007"/>
          <a:ext cx="1535426" cy="977080"/>
        </a:xfrm>
        <a:prstGeom prst="chevron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-5400000">
        <a:off x="1" y="3017374"/>
        <a:ext cx="977080" cy="558346"/>
      </dsp:txXfrm>
    </dsp:sp>
    <dsp:sp modelId="{260CC360-E741-404D-BA81-0700D8105679}">
      <dsp:nvSpPr>
        <dsp:cNvPr id="0" name=""/>
        <dsp:cNvSpPr/>
      </dsp:nvSpPr>
      <dsp:spPr>
        <a:xfrm rot="5400000">
          <a:off x="4114310" y="-617390"/>
          <a:ext cx="1064876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Обеспечение открытости бюджетного процесса и вовлечение в него институтов гражданского общества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ru-RU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sp:txBody>
      <dsp:txXfrm rot="-5400000">
        <a:off x="977081" y="2571822"/>
        <a:ext cx="7287352" cy="960910"/>
      </dsp:txXfrm>
    </dsp:sp>
    <dsp:sp modelId="{27CC8AF6-5332-4D67-AE66-874E447A80BC}">
      <dsp:nvSpPr>
        <dsp:cNvPr id="0" name=""/>
        <dsp:cNvSpPr/>
      </dsp:nvSpPr>
      <dsp:spPr>
        <a:xfrm rot="5400000">
          <a:off x="-209374" y="4133313"/>
          <a:ext cx="1395829" cy="977080"/>
        </a:xfrm>
        <a:prstGeom prst="chevron">
          <a:avLst/>
        </a:prstGeom>
        <a:solidFill>
          <a:srgbClr val="9BDA4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" y="4412478"/>
        <a:ext cx="977080" cy="418749"/>
      </dsp:txXfrm>
    </dsp:sp>
    <dsp:sp modelId="{F65B41A8-F0F2-4151-9EC4-9329C38A72A8}">
      <dsp:nvSpPr>
        <dsp:cNvPr id="0" name=""/>
        <dsp:cNvSpPr/>
      </dsp:nvSpPr>
      <dsp:spPr>
        <a:xfrm rot="5400000">
          <a:off x="4193103" y="707916"/>
          <a:ext cx="907289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Совершенствование государственного финансового контроля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системы внутреннего аудита в бюджетных организациях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77080" y="3968229"/>
        <a:ext cx="7295045" cy="818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9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377319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89517"/>
            <a:ext cx="5486400" cy="4442697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377319"/>
            <a:ext cx="2971800" cy="49363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9875" y="28575"/>
            <a:ext cx="4225925" cy="31702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Заметки 1"/>
          <p:cNvSpPr>
            <a:spLocks noGrp="1"/>
          </p:cNvSpPr>
          <p:nvPr>
            <p:ph type="body" sz="quarter" idx="10"/>
          </p:nvPr>
        </p:nvSpPr>
        <p:spPr>
          <a:xfrm>
            <a:off x="225644" y="3227838"/>
            <a:ext cx="9442308" cy="3060636"/>
          </a:xfrm>
        </p:spPr>
        <p:txBody>
          <a:bodyPr/>
          <a:lstStyle/>
          <a:p>
            <a:pPr indent="286652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3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63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19"/>
            <a:ext cx="7772400" cy="14703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7100"/>
            <a:ext cx="6400800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617"/>
            <a:ext cx="4981978" cy="234501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11" y="97656"/>
            <a:ext cx="848799" cy="537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572"/>
            <a:ext cx="8229600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288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4"/>
            <a:ext cx="8229600" cy="114326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573"/>
            <a:ext cx="8229600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7825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7825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7825"/>
            <a:ext cx="2133600" cy="365210"/>
          </a:xfrm>
          <a:prstGeom prst="rect">
            <a:avLst/>
          </a:prstGeom>
        </p:spPr>
        <p:txBody>
          <a:bodyPr/>
          <a:lstStyle/>
          <a:p>
            <a:fld id="{FE5504C3-403B-4C01-98FA-810A7B60EB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7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31"/>
            <a:ext cx="7772400" cy="14703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7100"/>
            <a:ext cx="6400800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834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617"/>
            <a:ext cx="4981978" cy="234500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4" y="97657"/>
            <a:ext cx="848799" cy="537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2200" smtClean="0"/>
              <a:pPr/>
              <a:t>‹#›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94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4" y="97657"/>
            <a:ext cx="848799" cy="537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2200" smtClean="0"/>
              <a:pPr/>
              <a:t>‹#›</a:t>
            </a:fld>
            <a:endParaRPr lang="en-US" sz="2200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4" y="97657"/>
            <a:ext cx="848799" cy="537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2200" smtClean="0"/>
              <a:pPr/>
              <a:t>‹#›</a:t>
            </a:fld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8825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72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577"/>
            <a:ext cx="4038600" cy="4527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77"/>
            <a:ext cx="4038600" cy="4527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7834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6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469"/>
            <a:ext cx="4040188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379"/>
            <a:ext cx="4040188" cy="39522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469"/>
            <a:ext cx="4041775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5379"/>
            <a:ext cx="4041775" cy="39522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7834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2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7834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53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7834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7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16511" y="97656"/>
            <a:ext cx="848799" cy="537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113"/>
            <a:ext cx="3008313" cy="116231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26"/>
            <a:ext cx="5111750" cy="585446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436"/>
            <a:ext cx="3008313" cy="469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7834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57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712"/>
            <a:ext cx="5486400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917"/>
            <a:ext cx="5486400" cy="4115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581"/>
            <a:ext cx="5486400" cy="805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7834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51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577"/>
            <a:ext cx="8229600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834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06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4"/>
            <a:ext cx="2057400" cy="585288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4"/>
            <a:ext cx="6019800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834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834"/>
            <a:ext cx="2133600" cy="365210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7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501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43"/>
            <a:ext cx="247184" cy="33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sz="1800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27"/>
            <a:ext cx="385042" cy="4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222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809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9" y="-1585"/>
            <a:ext cx="28575" cy="312809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9" y="-1585"/>
            <a:ext cx="9525" cy="312809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809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3" y="-785"/>
            <a:ext cx="95251" cy="333520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501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43"/>
            <a:ext cx="247184" cy="33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sz="1800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27"/>
            <a:ext cx="385042" cy="4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501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43"/>
            <a:ext cx="253596" cy="33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27"/>
            <a:ext cx="385042" cy="4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222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809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9" y="-1587"/>
            <a:ext cx="28575" cy="312809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4" y="-1587"/>
            <a:ext cx="9525" cy="312809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809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8" y="-787"/>
            <a:ext cx="95251" cy="333520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501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43"/>
            <a:ext cx="253596" cy="33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27"/>
            <a:ext cx="385042" cy="4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7826"/>
            <a:ext cx="2133600" cy="36521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4"/>
            <a:ext cx="387350" cy="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7822"/>
            <a:ext cx="1423987" cy="235004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222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sz="1800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809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9" y="-1586"/>
            <a:ext cx="28575" cy="312809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6"/>
            <a:ext cx="9525" cy="312809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809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6"/>
            <a:ext cx="95251" cy="333520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40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1800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74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4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922"/>
            <a:ext cx="7772400" cy="136239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7386"/>
            <a:ext cx="7772400" cy="15005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572"/>
            <a:ext cx="4038600" cy="4527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72"/>
            <a:ext cx="4038600" cy="4527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469"/>
            <a:ext cx="4040188" cy="639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378"/>
            <a:ext cx="4040188" cy="39522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469"/>
            <a:ext cx="4041775" cy="639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5378"/>
            <a:ext cx="4041775" cy="39522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112"/>
            <a:ext cx="3008313" cy="116232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44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434"/>
            <a:ext cx="3008313" cy="469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712"/>
            <a:ext cx="5486400" cy="56687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916"/>
            <a:ext cx="5486400" cy="4115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581"/>
            <a:ext cx="5486400" cy="805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alphaModFix amt="33000"/>
          </a:blip>
          <a:stretch>
            <a:fillRect/>
          </a:stretch>
        </p:blipFill>
        <p:spPr>
          <a:xfrm>
            <a:off x="5334759" y="-451931"/>
            <a:ext cx="4584602" cy="5031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9848" y="247560"/>
            <a:ext cx="1786589" cy="4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alphaModFix amt="33000"/>
            <a:lum bright="20000"/>
          </a:blip>
          <a:stretch>
            <a:fillRect/>
          </a:stretch>
        </p:blipFill>
        <p:spPr>
          <a:xfrm>
            <a:off x="5334759" y="-451932"/>
            <a:ext cx="4584602" cy="5031957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70" y="247707"/>
            <a:ext cx="1787525" cy="47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70" y="244532"/>
            <a:ext cx="250825" cy="481124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133"/>
            <a:ext cx="184150" cy="117502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8" y="295347"/>
            <a:ext cx="303213" cy="4303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4" y="287407"/>
            <a:ext cx="212725" cy="417610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4" y="333465"/>
            <a:ext cx="3175" cy="3176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2" y="314410"/>
            <a:ext cx="4763" cy="15879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2" y="319174"/>
            <a:ext cx="3175" cy="4764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30" y="317574"/>
            <a:ext cx="3175" cy="6351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5" y="320762"/>
            <a:ext cx="3175" cy="4764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2" y="323938"/>
            <a:ext cx="3175" cy="4764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2" y="327113"/>
            <a:ext cx="3175" cy="3176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2" y="320749"/>
            <a:ext cx="3175" cy="6351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30" y="323938"/>
            <a:ext cx="3175" cy="4764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5" y="327113"/>
            <a:ext cx="3175" cy="4764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701"/>
            <a:ext cx="1588" cy="3176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865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2" y="331865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452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628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113"/>
            <a:ext cx="1588" cy="4764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30" y="330289"/>
            <a:ext cx="3175" cy="3176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5" y="331877"/>
            <a:ext cx="3175" cy="4764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2" y="336640"/>
            <a:ext cx="3175" cy="3176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30" y="335053"/>
            <a:ext cx="3175" cy="3176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101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514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925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338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749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74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8" y="315986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74"/>
            <a:ext cx="0" cy="3176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350"/>
            <a:ext cx="1588" cy="3176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526"/>
            <a:ext cx="0" cy="3176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89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89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113"/>
            <a:ext cx="0" cy="3176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514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350"/>
            <a:ext cx="0" cy="3176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74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74"/>
            <a:ext cx="0" cy="3176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925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89"/>
            <a:ext cx="1588" cy="3176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5053"/>
            <a:ext cx="1588" cy="3176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77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452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2" y="339804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77"/>
            <a:ext cx="6350" cy="3176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89"/>
            <a:ext cx="0" cy="3176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452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80" y="335053"/>
            <a:ext cx="4763" cy="3176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8" y="330276"/>
            <a:ext cx="3175" cy="7940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216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5053"/>
            <a:ext cx="7938" cy="4764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2" y="314410"/>
            <a:ext cx="4763" cy="17467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9" y="330289"/>
            <a:ext cx="3175" cy="9527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356"/>
            <a:ext cx="7938" cy="9527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459"/>
            <a:ext cx="7938" cy="6351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8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92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8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92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8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92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8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92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8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92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8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8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8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8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8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8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8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92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8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92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8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92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8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92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8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92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8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8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8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8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8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8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8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9" y="341392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9" y="34456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9" y="314398"/>
            <a:ext cx="3175" cy="14291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664"/>
            <a:ext cx="165100" cy="193720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820"/>
            <a:ext cx="7938" cy="7940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857"/>
            <a:ext cx="7938" cy="4764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553"/>
            <a:ext cx="14288" cy="7940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9" y="652626"/>
            <a:ext cx="3175" cy="3176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7" y="651038"/>
            <a:ext cx="17463" cy="9527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70" y="643099"/>
            <a:ext cx="3175" cy="3176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511"/>
            <a:ext cx="12700" cy="30170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335"/>
            <a:ext cx="20638" cy="15879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7" y="625632"/>
            <a:ext cx="3175" cy="4764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3" y="624045"/>
            <a:ext cx="11113" cy="22230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8" y="619268"/>
            <a:ext cx="85725" cy="38109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6093"/>
            <a:ext cx="12700" cy="7940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3" y="604990"/>
            <a:ext cx="11113" cy="15879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30" y="604990"/>
            <a:ext cx="3175" cy="3176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125"/>
            <a:ext cx="31750" cy="66690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4" y="679608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70" y="598627"/>
            <a:ext cx="9525" cy="6351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2" y="657390"/>
            <a:ext cx="3175" cy="3176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4" y="660553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917"/>
            <a:ext cx="12700" cy="9527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572"/>
            <a:ext cx="12700" cy="4764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560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572"/>
            <a:ext cx="1588" cy="3176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20" y="630396"/>
            <a:ext cx="4763" cy="4764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8" y="614518"/>
            <a:ext cx="3175" cy="3176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2" y="671681"/>
            <a:ext cx="3175" cy="3176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773"/>
            <a:ext cx="7938" cy="4764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241"/>
            <a:ext cx="7938" cy="22230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2" y="490652"/>
            <a:ext cx="4763" cy="6351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9" y="504942"/>
            <a:ext cx="17463" cy="12703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645"/>
            <a:ext cx="7938" cy="4764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2" y="512885"/>
            <a:ext cx="4763" cy="3176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469"/>
            <a:ext cx="12700" cy="7940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9" y="497008"/>
            <a:ext cx="15875" cy="9527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5" y="504942"/>
            <a:ext cx="9525" cy="9527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9" y="497004"/>
            <a:ext cx="4763" cy="4764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830"/>
            <a:ext cx="3175" cy="4764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361"/>
            <a:ext cx="82550" cy="8733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361"/>
            <a:ext cx="82550" cy="8733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2" y="477949"/>
            <a:ext cx="79375" cy="69866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2" y="477949"/>
            <a:ext cx="79375" cy="69866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229"/>
            <a:ext cx="101600" cy="115915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229"/>
            <a:ext cx="84138" cy="115915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4" y="284229"/>
            <a:ext cx="80963" cy="115915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229"/>
            <a:ext cx="82550" cy="115915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640"/>
            <a:ext cx="76200" cy="120678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229"/>
            <a:ext cx="84138" cy="115915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229"/>
            <a:ext cx="63500" cy="115915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653"/>
            <a:ext cx="71438" cy="117502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640"/>
            <a:ext cx="77788" cy="120678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229"/>
            <a:ext cx="84138" cy="115915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20" y="282653"/>
            <a:ext cx="73025" cy="119091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9" y="282640"/>
            <a:ext cx="93663" cy="120678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5076"/>
            <a:ext cx="114300" cy="122266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251"/>
            <a:ext cx="82550" cy="115915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251"/>
            <a:ext cx="82550" cy="115915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9" y="436670"/>
            <a:ext cx="92075" cy="117502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7" y="438251"/>
            <a:ext cx="80963" cy="115915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666"/>
            <a:ext cx="77788" cy="119091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9" y="436666"/>
            <a:ext cx="92075" cy="119091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666"/>
            <a:ext cx="71438" cy="119091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4045"/>
            <a:ext cx="44450" cy="74630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4045"/>
            <a:ext cx="58738" cy="74630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2" y="624045"/>
            <a:ext cx="49213" cy="74630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5" y="624045"/>
            <a:ext cx="49213" cy="74630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632"/>
            <a:ext cx="52388" cy="73042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154"/>
            <a:ext cx="52388" cy="90509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2" y="624045"/>
            <a:ext cx="49213" cy="74630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5" y="625632"/>
            <a:ext cx="49213" cy="73042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4045"/>
            <a:ext cx="58738" cy="74630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154"/>
            <a:ext cx="52388" cy="90509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4032"/>
            <a:ext cx="71438" cy="76218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632"/>
            <a:ext cx="39688" cy="73042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632"/>
            <a:ext cx="63500" cy="8574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632"/>
            <a:ext cx="39688" cy="73042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4045"/>
            <a:ext cx="46038" cy="74630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4045"/>
            <a:ext cx="57150" cy="74630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632"/>
            <a:ext cx="58738" cy="8574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632"/>
            <a:ext cx="52388" cy="73042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632"/>
            <a:ext cx="52388" cy="73042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7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243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MF_emblema [Converted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1" y="1424321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5515" y="4169515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b="1" dirty="0" smtClean="0">
                <a:solidFill>
                  <a:srgbClr val="004821"/>
                </a:solidFill>
                <a:latin typeface="Calibri"/>
              </a:rPr>
              <a:t>ОТДЕЛЬНЫЕ АСПЕКТЫ БЮДЖЕТНЫХ РЕФОРМ В РОССИИ</a:t>
            </a:r>
            <a:r>
              <a:rPr lang="en-US" sz="2400" b="1" dirty="0" smtClean="0">
                <a:solidFill>
                  <a:srgbClr val="004821"/>
                </a:solidFill>
                <a:latin typeface="Calibri"/>
              </a:rPr>
              <a:t>:</a:t>
            </a:r>
          </a:p>
          <a:p>
            <a:pPr algn="ctr" defTabSz="914400"/>
            <a:r>
              <a:rPr lang="ru-RU" sz="2400" b="1" dirty="0" smtClean="0">
                <a:solidFill>
                  <a:srgbClr val="004821"/>
                </a:solidFill>
                <a:latin typeface="Calibri"/>
              </a:rPr>
              <a:t>ВОВЛЕЧЕНИЕ ГРАЖДАН В БЮДЖЕТНЫЙ ПРОЦЕСС</a:t>
            </a:r>
            <a:endParaRPr lang="ru-RU" sz="2400" b="1" dirty="0">
              <a:solidFill>
                <a:srgbClr val="004821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5400432"/>
            <a:ext cx="604629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cap="all" dirty="0" smtClean="0">
                <a:solidFill>
                  <a:srgbClr val="00602B"/>
                </a:solidFill>
                <a:latin typeface="Trebuchet MS" pitchFamily="34" charset="0"/>
                <a:cs typeface="DINPro-Light"/>
              </a:rPr>
              <a:t>С.В. Романов</a:t>
            </a:r>
            <a:endParaRPr lang="en-US" sz="1600" b="1" cap="all" dirty="0">
              <a:solidFill>
                <a:srgbClr val="00602B"/>
              </a:solidFill>
              <a:latin typeface="Trebuchet MS" pitchFamily="34" charset="0"/>
              <a:cs typeface="DINPro-Light"/>
            </a:endParaRPr>
          </a:p>
          <a:p>
            <a:pPr algn="ctr" defTabSz="914400"/>
            <a:endParaRPr lang="en-US" sz="900" b="1" cap="all" dirty="0">
              <a:solidFill>
                <a:srgbClr val="00602B"/>
              </a:solidFill>
              <a:latin typeface="Trebuchet MS" pitchFamily="34" charset="0"/>
              <a:cs typeface="DINPro-Light"/>
            </a:endParaRPr>
          </a:p>
          <a:p>
            <a:pPr algn="ctr" defTabSz="914400"/>
            <a:r>
              <a:rPr lang="ru-RU" sz="1400" cap="all" dirty="0" smtClean="0">
                <a:solidFill>
                  <a:srgbClr val="00602B"/>
                </a:solidFill>
                <a:latin typeface="Trebuchet MS" pitchFamily="34" charset="0"/>
                <a:cs typeface="DINPro-Light"/>
              </a:rPr>
              <a:t>Директор </a:t>
            </a:r>
            <a:r>
              <a:rPr lang="ru-RU" sz="1400" cap="all" dirty="0">
                <a:solidFill>
                  <a:srgbClr val="00602B"/>
                </a:solidFill>
                <a:latin typeface="Trebuchet MS" pitchFamily="34" charset="0"/>
                <a:cs typeface="DINPro-Light"/>
              </a:rPr>
              <a:t>ДЕПАРТАМЕНТА БЮДЖЕТНОЙ </a:t>
            </a:r>
            <a:endParaRPr lang="en-US" sz="1400" cap="all" dirty="0">
              <a:solidFill>
                <a:srgbClr val="00602B"/>
              </a:solidFill>
              <a:latin typeface="Trebuchet MS" pitchFamily="34" charset="0"/>
              <a:cs typeface="DINPro-Light"/>
            </a:endParaRPr>
          </a:p>
          <a:p>
            <a:pPr algn="ctr" defTabSz="914400"/>
            <a:r>
              <a:rPr lang="ru-RU" sz="1400" cap="all" dirty="0">
                <a:solidFill>
                  <a:srgbClr val="00602B"/>
                </a:solidFill>
                <a:latin typeface="Trebuchet MS" pitchFamily="34" charset="0"/>
                <a:cs typeface="DINPro-Light"/>
              </a:rPr>
              <a:t>МЕТОДОЛОГИИ И ФИНАНСОВОЙ ОТЧЕТНОСТИ В ГОСУДАРСТВЕННОМ СЕКТОРЕ</a:t>
            </a:r>
          </a:p>
        </p:txBody>
      </p:sp>
    </p:spTree>
    <p:extLst>
      <p:ext uri="{BB962C8B-B14F-4D97-AF65-F5344CB8AC3E}">
        <p14:creationId xmlns:p14="http://schemas.microsoft.com/office/powerpoint/2010/main" val="42739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470791" y="36682"/>
            <a:ext cx="848799" cy="537591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FFC000"/>
                </a:solidFill>
                <a:latin typeface="Trebuchet MS" pitchFamily="34" charset="0"/>
              </a:rPr>
              <a:pPr/>
              <a:t>10</a:t>
            </a:fld>
            <a:endParaRPr lang="en-US" dirty="0">
              <a:solidFill>
                <a:srgbClr val="FFC000"/>
              </a:solidFill>
              <a:latin typeface="Trebuchet MS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24596" y="754789"/>
            <a:ext cx="8019354" cy="81966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Основные этапы развития инициативного бюджетирования </a:t>
            </a:r>
            <a:r>
              <a:rPr lang="ru-RU" dirty="0" smtClean="0"/>
              <a:t>в Российской Федерации</a:t>
            </a:r>
            <a:endParaRPr lang="ru-RU" dirty="0"/>
          </a:p>
        </p:txBody>
      </p:sp>
      <p:pic>
        <p:nvPicPr>
          <p:cNvPr id="1036" name="Picture 12" descr="ÐÐ°ÑÑÐ¸Ð½ÐºÐ¸ Ð¿Ð¾ Ð·Ð°Ð¿ÑÐ¾ÑÑ Ð³ÐµÐ¾Ð¿Ð¾Ð·Ð¸ÑÐ¸Ñ 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6" y="1816882"/>
            <a:ext cx="714929" cy="92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9649" y="3490656"/>
            <a:ext cx="1900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Создан Центр инициативного бюджетирования в структуре Научно-исследовательского финансового института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М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инфина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оссии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248687" y="2804519"/>
            <a:ext cx="8751122" cy="3397"/>
          </a:xfrm>
          <a:prstGeom prst="line">
            <a:avLst/>
          </a:prstGeom>
          <a:ln w="63500" cap="flat">
            <a:solidFill>
              <a:srgbClr val="DE9240"/>
            </a:solidFill>
            <a:headEnd type="stealth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50144" y="2933479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07109" y="2946434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2000" b="1" dirty="0" smtClean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880772" y="2956596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2000" b="1" dirty="0" smtClean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2017 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24134" y="2933983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2000" b="1" dirty="0" smtClean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2018 </a:t>
            </a:r>
            <a:r>
              <a:rPr lang="ru-RU" sz="2000" b="1" dirty="0">
                <a:solidFill>
                  <a:srgbClr val="EEECE1">
                    <a:lumMod val="25000"/>
                  </a:srgbClr>
                </a:solidFill>
                <a:latin typeface="Trebuchet MS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318658" y="3485574"/>
            <a:ext cx="2305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Начало реализации проекта по развитию инициативного бюджетирования в Российской Федерации при участии Всемирного банка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09305" y="3497078"/>
            <a:ext cx="17629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Разработана Программа развития инициативного бюджетирования в РФ на среднесрочный период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72298" y="3386130"/>
            <a:ext cx="2427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Инициативное бюджетирование включено в госпрограмму Минфина России «Управление государственными финансами и регулирование финансовых рынков»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19623" y="2703300"/>
            <a:ext cx="142430" cy="177145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2" descr="ÐÐ°ÑÑÐ¸Ð½ÐºÐ¸ Ð¿Ð¾ Ð·Ð°Ð¿ÑÐ¾ÑÑ Ð³ÐµÐ¾Ð¿Ð¾Ð·Ð¸ÑÐ¸Ñ 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36" y="1778294"/>
            <a:ext cx="714929" cy="92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ÐÐ°ÑÑÐ¸Ð½ÐºÐ¸ Ð¿Ð¾ Ð·Ð°Ð¿ÑÐ¾ÑÑ Ð³ÐµÐ¾Ð¿Ð¾Ð·Ð¸ÑÐ¸Ñ 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21" y="1823676"/>
            <a:ext cx="714929" cy="92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ÐÐ°ÑÑÐ¸Ð½ÐºÐ¸ Ð¿Ð¾ Ð·Ð°Ð¿ÑÐ¾ÑÑ Ð³ÐµÐ¾Ð¿Ð¾Ð·Ð¸ÑÐ¸Ñ 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82" y="1806895"/>
            <a:ext cx="714929" cy="92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2990891" y="2661271"/>
            <a:ext cx="142430" cy="177145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336576" y="2681738"/>
            <a:ext cx="142430" cy="177145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97485" y="2659806"/>
            <a:ext cx="142430" cy="177145"/>
          </a:xfrm>
          <a:prstGeom prst="ellipse">
            <a:avLst/>
          </a:prstGeom>
          <a:solidFill>
            <a:srgbClr val="DE9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09" y="1535475"/>
            <a:ext cx="1499377" cy="21221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6" y="1292274"/>
            <a:ext cx="1496087" cy="21193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31582" y="718673"/>
            <a:ext cx="9050338" cy="6511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77A3E"/>
                </a:solidFill>
              </a:rPr>
              <a:t>Ежегодная публикация Докладов о лучших практиках</a:t>
            </a:r>
            <a:endParaRPr lang="ru-RU" sz="2200" b="1" dirty="0">
              <a:solidFill>
                <a:srgbClr val="077A3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56751" y="1229080"/>
            <a:ext cx="0" cy="5327324"/>
          </a:xfrm>
          <a:prstGeom prst="line">
            <a:avLst/>
          </a:prstGeom>
          <a:ln>
            <a:solidFill>
              <a:srgbClr val="077A3E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 t="13457" r="33681" b="7654"/>
          <a:stretch/>
        </p:blipFill>
        <p:spPr bwMode="auto">
          <a:xfrm>
            <a:off x="895530" y="4417677"/>
            <a:ext cx="1474934" cy="20759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 t="9262" r="33750" b="12346"/>
          <a:stretch/>
        </p:blipFill>
        <p:spPr bwMode="auto">
          <a:xfrm>
            <a:off x="339446" y="4170810"/>
            <a:ext cx="1512018" cy="21193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1341\Downloads\creambee-qrcod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70" y="234063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5254" y="2048190"/>
            <a:ext cx="19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77A3E"/>
                </a:solidFill>
                <a:latin typeface="Trebuchet MS" panose="020B0603020202020204" pitchFamily="34" charset="0"/>
              </a:rPr>
              <a:t>Скачать Доклад 2018</a:t>
            </a:r>
            <a:endParaRPr lang="ru-RU" sz="1100" b="1" i="1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5248" y="4689888"/>
            <a:ext cx="19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77A3E"/>
                </a:solidFill>
                <a:latin typeface="Trebuchet MS" panose="020B0603020202020204" pitchFamily="34" charset="0"/>
              </a:rPr>
              <a:t>Скачать Доклад 2019</a:t>
            </a:r>
            <a:endParaRPr lang="ru-RU" sz="1100" b="1" i="1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9714" y="1257674"/>
            <a:ext cx="4045527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buClr>
                <a:schemeClr val="bg1"/>
              </a:buClr>
            </a:pPr>
            <a:r>
              <a:rPr lang="ru-RU" sz="1700" dirty="0" smtClean="0">
                <a:cs typeface="Times New Roman" pitchFamily="18" charset="0"/>
              </a:rPr>
              <a:t>Основные </a:t>
            </a:r>
            <a:r>
              <a:rPr lang="ru-RU" sz="1700" b="1" dirty="0" smtClean="0">
                <a:cs typeface="Times New Roman" pitchFamily="18" charset="0"/>
              </a:rPr>
              <a:t>отличительные особенности российских практик </a:t>
            </a:r>
            <a:r>
              <a:rPr lang="ru-RU" sz="1700" dirty="0" smtClean="0">
                <a:cs typeface="Times New Roman" pitchFamily="18" charset="0"/>
              </a:rPr>
              <a:t>инициативного бюджетирования:</a:t>
            </a:r>
          </a:p>
          <a:p>
            <a:pPr algn="just">
              <a:spcAft>
                <a:spcPts val="900"/>
              </a:spcAft>
              <a:buClr>
                <a:schemeClr val="bg1"/>
              </a:buClr>
            </a:pPr>
            <a:r>
              <a:rPr lang="ru-RU" sz="1700" dirty="0" smtClean="0">
                <a:cs typeface="Times New Roman" pitchFamily="18" charset="0"/>
              </a:rPr>
              <a:t>1. Наличие финансового вклада граждан для целей реализации инициативных проектов.</a:t>
            </a:r>
          </a:p>
          <a:p>
            <a:pPr algn="just">
              <a:spcAft>
                <a:spcPts val="900"/>
              </a:spcAft>
              <a:buClr>
                <a:schemeClr val="bg1"/>
              </a:buClr>
            </a:pPr>
            <a:r>
              <a:rPr lang="ru-RU" sz="1700" dirty="0">
                <a:cs typeface="Times New Roman" pitchFamily="18" charset="0"/>
              </a:rPr>
              <a:t>2. </a:t>
            </a:r>
            <a:r>
              <a:rPr lang="ru-RU" sz="1700" dirty="0" smtClean="0">
                <a:cs typeface="Times New Roman" pitchFamily="18" charset="0"/>
              </a:rPr>
              <a:t>Наличие поддержки </a:t>
            </a:r>
            <a:r>
              <a:rPr lang="ru-RU" sz="1700" dirty="0">
                <a:cs typeface="Times New Roman" pitchFamily="18" charset="0"/>
              </a:rPr>
              <a:t>со стороны государства практик участия граждан в развитии территорий посредством инициативных </a:t>
            </a:r>
            <a:r>
              <a:rPr lang="ru-RU" sz="1700" dirty="0" smtClean="0">
                <a:cs typeface="Times New Roman" pitchFamily="18" charset="0"/>
              </a:rPr>
              <a:t>проектов, в том числе включение инициативного бюджетирования  в состав инструментов Правительства по повышению эффективности бюджетных расходов и открытости бюджетов.</a:t>
            </a:r>
          </a:p>
          <a:p>
            <a:pPr algn="just">
              <a:spcAft>
                <a:spcPts val="900"/>
              </a:spcAft>
              <a:buClr>
                <a:schemeClr val="bg1"/>
              </a:buClr>
            </a:pPr>
            <a:r>
              <a:rPr lang="ru-RU" sz="1700" dirty="0" smtClean="0">
                <a:cs typeface="Times New Roman" pitchFamily="18" charset="0"/>
              </a:rPr>
              <a:t>3. Работа над введением норм законодательства, которые позволят использовать  инициативное бюджетирование на добровольной основе</a:t>
            </a:r>
          </a:p>
        </p:txBody>
      </p:sp>
      <p:pic>
        <p:nvPicPr>
          <p:cNvPr id="14" name="Picture 2" descr="C:\Users\1341\Downloads\creambee-qrcode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22" y="501312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3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24596" y="215605"/>
            <a:ext cx="8343204" cy="6427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77A3E"/>
                </a:solidFill>
                <a:latin typeface="Trebuchet MS" pitchFamily="34" charset="0"/>
              </a:rPr>
              <a:t>Определение правовых основ</a:t>
            </a:r>
            <a:br>
              <a:rPr lang="ru-RU" sz="2200" b="1" dirty="0">
                <a:solidFill>
                  <a:srgbClr val="077A3E"/>
                </a:solidFill>
                <a:latin typeface="Trebuchet MS" pitchFamily="34" charset="0"/>
              </a:rPr>
            </a:br>
            <a:r>
              <a:rPr lang="ru-RU" sz="2200" b="1" dirty="0">
                <a:solidFill>
                  <a:srgbClr val="077A3E"/>
                </a:solidFill>
                <a:latin typeface="Trebuchet MS" pitchFamily="34" charset="0"/>
              </a:rPr>
              <a:t>инициативного </a:t>
            </a:r>
            <a:r>
              <a:rPr lang="ru-RU" sz="2200" b="1" dirty="0" smtClean="0">
                <a:solidFill>
                  <a:srgbClr val="077A3E"/>
                </a:solidFill>
                <a:latin typeface="Trebuchet MS" pitchFamily="34" charset="0"/>
              </a:rPr>
              <a:t>бюджетирования (1)</a:t>
            </a:r>
            <a:endParaRPr lang="ru-RU" sz="2200" b="1" dirty="0">
              <a:solidFill>
                <a:srgbClr val="DEAA46"/>
              </a:solidFill>
              <a:latin typeface="Trebuchet MS" pitchFamily="34" charset="0"/>
            </a:endParaRPr>
          </a:p>
        </p:txBody>
      </p:sp>
      <p:pic>
        <p:nvPicPr>
          <p:cNvPr id="8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656" r="5897" b="5598"/>
          <a:stretch/>
        </p:blipFill>
        <p:spPr bwMode="auto">
          <a:xfrm>
            <a:off x="111319" y="958163"/>
            <a:ext cx="8837211" cy="59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518" y="958162"/>
            <a:ext cx="8837211" cy="304871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EBECE6-A280-46E9-A2DE-8B5920F8E75D}"/>
              </a:ext>
            </a:extLst>
          </p:cNvPr>
          <p:cNvSpPr txBox="1">
            <a:spLocks/>
          </p:cNvSpPr>
          <p:nvPr/>
        </p:nvSpPr>
        <p:spPr>
          <a:xfrm>
            <a:off x="-195927" y="920670"/>
            <a:ext cx="9154885" cy="285801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lvl="1" indent="-360000" algn="just">
              <a:buAutoNum type="romanUcPeriod"/>
            </a:pPr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законодательстве о местном самоуправлении</a:t>
            </a:r>
            <a:r>
              <a:rPr lang="ru-RU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</a:p>
          <a:p>
            <a:pPr marL="800100" lvl="1" indent="-360000" algn="just">
              <a:buAutoNum type="romanUcPeriod"/>
            </a:pPr>
            <a:endParaRPr lang="ru-RU" sz="5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514350" indent="-180000" algn="just">
              <a:spcBef>
                <a:spcPts val="12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800" dirty="0">
                <a:latin typeface="Trebuchet MS" panose="020B0603020202020204" pitchFamily="34" charset="0"/>
              </a:rPr>
              <a:t>закрепить </a:t>
            </a:r>
            <a:r>
              <a:rPr lang="ru-RU" sz="1800" b="1" dirty="0">
                <a:latin typeface="Trebuchet MS" panose="020B0603020202020204" pitchFamily="34" charset="0"/>
              </a:rPr>
              <a:t>право инициативной группы предложить </a:t>
            </a:r>
            <a:r>
              <a:rPr lang="ru-RU" sz="1800" dirty="0">
                <a:latin typeface="Trebuchet MS" panose="020B0603020202020204" pitchFamily="34" charset="0"/>
              </a:rPr>
              <a:t>ОМСУ инициативный </a:t>
            </a:r>
            <a:r>
              <a:rPr lang="ru-RU" sz="1800" dirty="0" smtClean="0">
                <a:latin typeface="Trebuchet MS" panose="020B0603020202020204" pitchFamily="34" charset="0"/>
              </a:rPr>
              <a:t>проект;</a:t>
            </a:r>
            <a:endParaRPr lang="ru-RU" sz="1800" dirty="0">
              <a:latin typeface="Trebuchet MS" panose="020B0603020202020204" pitchFamily="34" charset="0"/>
            </a:endParaRPr>
          </a:p>
          <a:p>
            <a:pPr marL="514350" indent="-180000" algn="just">
              <a:spcBef>
                <a:spcPts val="12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800" dirty="0">
                <a:latin typeface="Trebuchet MS" panose="020B0603020202020204" pitchFamily="34" charset="0"/>
              </a:rPr>
              <a:t>распространить </a:t>
            </a:r>
            <a:r>
              <a:rPr lang="ru-RU" sz="1800" dirty="0" smtClean="0">
                <a:latin typeface="Trebuchet MS" panose="020B0603020202020204" pitchFamily="34" charset="0"/>
              </a:rPr>
              <a:t>инициативные проекты </a:t>
            </a:r>
            <a:r>
              <a:rPr lang="ru-RU" sz="1800" dirty="0">
                <a:latin typeface="Trebuchet MS" panose="020B0603020202020204" pitchFamily="34" charset="0"/>
              </a:rPr>
              <a:t>на решение </a:t>
            </a:r>
            <a:r>
              <a:rPr lang="ru-RU" sz="1800" b="1" dirty="0">
                <a:latin typeface="Trebuchet MS" panose="020B0603020202020204" pitchFamily="34" charset="0"/>
              </a:rPr>
              <a:t>вопросов местного значения </a:t>
            </a:r>
            <a:r>
              <a:rPr lang="ru-RU" sz="1800" dirty="0">
                <a:latin typeface="Trebuchet MS" panose="020B0603020202020204" pitchFamily="34" charset="0"/>
              </a:rPr>
              <a:t>или иных вопросов, право решения которых предоставлено ОМСУ;</a:t>
            </a:r>
          </a:p>
          <a:p>
            <a:pPr marL="514350" indent="-180000" algn="just">
              <a:spcBef>
                <a:spcPts val="12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800" dirty="0">
                <a:latin typeface="Trebuchet MS" panose="020B0603020202020204" pitchFamily="34" charset="0"/>
              </a:rPr>
              <a:t>интегрировать выдвижение </a:t>
            </a:r>
            <a:r>
              <a:rPr lang="ru-RU" sz="1800" dirty="0" smtClean="0">
                <a:latin typeface="Trebuchet MS" panose="020B0603020202020204" pitchFamily="34" charset="0"/>
              </a:rPr>
              <a:t>инициативных проектов с </a:t>
            </a:r>
            <a:r>
              <a:rPr lang="ru-RU" sz="1800" b="1" dirty="0">
                <a:latin typeface="Trebuchet MS" panose="020B0603020202020204" pitchFamily="34" charset="0"/>
              </a:rPr>
              <a:t>другими формами осуществления местного </a:t>
            </a:r>
            <a:r>
              <a:rPr lang="ru-RU" sz="1800" b="1" dirty="0" smtClean="0">
                <a:latin typeface="Trebuchet MS" panose="020B0603020202020204" pitchFamily="34" charset="0"/>
              </a:rPr>
              <a:t>самоуправления </a:t>
            </a:r>
            <a:r>
              <a:rPr lang="ru-RU" sz="1800" dirty="0" smtClean="0">
                <a:latin typeface="Trebuchet MS" panose="020B0603020202020204" pitchFamily="34" charset="0"/>
              </a:rPr>
              <a:t>(конференциями, сходами, публичными слушаниями);</a:t>
            </a:r>
            <a:endParaRPr lang="ru-RU" sz="1800" dirty="0">
              <a:latin typeface="Trebuchet MS" panose="020B0603020202020204" pitchFamily="34" charset="0"/>
            </a:endParaRPr>
          </a:p>
          <a:p>
            <a:pPr marL="514350" indent="-180000" algn="just">
              <a:spcBef>
                <a:spcPts val="12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800" dirty="0">
                <a:latin typeface="Trebuchet MS" panose="020B0603020202020204" pitchFamily="34" charset="0"/>
              </a:rPr>
              <a:t>определить </a:t>
            </a:r>
            <a:r>
              <a:rPr lang="ru-RU" sz="1800" b="1" dirty="0">
                <a:latin typeface="Trebuchet MS" panose="020B0603020202020204" pitchFamily="34" charset="0"/>
              </a:rPr>
              <a:t>содержание инициативного проекта</a:t>
            </a:r>
            <a:r>
              <a:rPr lang="ru-RU" sz="1800" dirty="0">
                <a:latin typeface="Trebuchet MS" panose="020B0603020202020204" pitchFamily="34" charset="0"/>
              </a:rPr>
              <a:t>, сроки его рассмотрения и порядок работы с ним в ходе бюджетного процесса;</a:t>
            </a:r>
          </a:p>
          <a:p>
            <a:pPr marL="514350" indent="-180000" algn="just">
              <a:spcBef>
                <a:spcPts val="12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800" dirty="0">
                <a:latin typeface="Trebuchet MS" panose="020B0603020202020204" pitchFamily="34" charset="0"/>
              </a:rPr>
              <a:t>установить </a:t>
            </a:r>
            <a:r>
              <a:rPr lang="ru-RU" sz="1800" b="1" dirty="0">
                <a:latin typeface="Trebuchet MS" panose="020B0603020202020204" pitchFamily="34" charset="0"/>
              </a:rPr>
              <a:t>закрытый перечень случаев отказа </a:t>
            </a:r>
            <a:r>
              <a:rPr lang="ru-RU" sz="1800" dirty="0">
                <a:latin typeface="Trebuchet MS" panose="020B0603020202020204" pitchFamily="34" charset="0"/>
              </a:rPr>
              <a:t>местной администрации в поддержке инициативного проекта;</a:t>
            </a:r>
          </a:p>
          <a:p>
            <a:pPr marL="514350" indent="-180000" algn="just">
              <a:spcBef>
                <a:spcPts val="12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800" dirty="0">
                <a:latin typeface="Trebuchet MS" panose="020B0603020202020204" pitchFamily="34" charset="0"/>
              </a:rPr>
              <a:t>предусмотреть </a:t>
            </a:r>
            <a:r>
              <a:rPr lang="ru-RU" sz="1800" b="1" dirty="0">
                <a:latin typeface="Trebuchet MS" panose="020B0603020202020204" pitchFamily="34" charset="0"/>
              </a:rPr>
              <a:t>механизм конкурсного отбора </a:t>
            </a:r>
            <a:r>
              <a:rPr lang="ru-RU" sz="1800" dirty="0">
                <a:latin typeface="Trebuchet MS" panose="020B0603020202020204" pitchFamily="34" charset="0"/>
              </a:rPr>
              <a:t>и оценки целесообразности реализации проектов с помощью коллегиального органа (комиссии);</a:t>
            </a:r>
          </a:p>
          <a:p>
            <a:pPr marL="514350" indent="-180000" algn="just">
              <a:spcBef>
                <a:spcPts val="12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800" dirty="0">
                <a:latin typeface="Trebuchet MS" panose="020B0603020202020204" pitchFamily="34" charset="0"/>
              </a:rPr>
              <a:t>наделить представительный орган МО </a:t>
            </a:r>
            <a:r>
              <a:rPr lang="ru-RU" sz="1800" b="1" dirty="0">
                <a:latin typeface="Trebuchet MS" panose="020B0603020202020204" pitchFamily="34" charset="0"/>
              </a:rPr>
              <a:t>полномочием по определению порядка</a:t>
            </a:r>
            <a:r>
              <a:rPr lang="ru-RU" sz="1800" dirty="0">
                <a:latin typeface="Trebuchet MS" panose="020B0603020202020204" pitchFamily="34" charset="0"/>
              </a:rPr>
              <a:t> выдвижения, подготовки, отбора и реализации инициативных проектов;</a:t>
            </a:r>
          </a:p>
          <a:p>
            <a:pPr marL="514350" indent="-180000" algn="just">
              <a:spcBef>
                <a:spcPts val="120"/>
              </a:spcBef>
              <a:spcAft>
                <a:spcPts val="1200"/>
              </a:spcAft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800" dirty="0">
                <a:latin typeface="Trebuchet MS" panose="020B0603020202020204" pitchFamily="34" charset="0"/>
              </a:rPr>
              <a:t>определить </a:t>
            </a:r>
            <a:r>
              <a:rPr lang="ru-RU" sz="1800" b="1" dirty="0">
                <a:latin typeface="Trebuchet MS" panose="020B0603020202020204" pitchFamily="34" charset="0"/>
              </a:rPr>
              <a:t>источники финансового обеспечения </a:t>
            </a:r>
            <a:r>
              <a:rPr lang="ru-RU" sz="1800" dirty="0">
                <a:latin typeface="Trebuchet MS" panose="020B0603020202020204" pitchFamily="34" charset="0"/>
              </a:rPr>
              <a:t>реализации инициативных проектов, в </a:t>
            </a:r>
            <a:r>
              <a:rPr lang="ru-RU" sz="1800" dirty="0" err="1">
                <a:latin typeface="Trebuchet MS" panose="020B0603020202020204" pitchFamily="34" charset="0"/>
              </a:rPr>
              <a:t>т.ч</a:t>
            </a:r>
            <a:r>
              <a:rPr lang="ru-RU" sz="1800" dirty="0">
                <a:latin typeface="Trebuchet MS" panose="020B0603020202020204" pitchFamily="34" charset="0"/>
              </a:rPr>
              <a:t>. инициативные </a:t>
            </a:r>
            <a:r>
              <a:rPr lang="ru-RU" sz="1800" dirty="0" smtClean="0">
                <a:latin typeface="Trebuchet MS" panose="020B0603020202020204" pitchFamily="34" charset="0"/>
              </a:rPr>
              <a:t>платежи</a:t>
            </a:r>
            <a:endParaRPr lang="ru-RU" sz="1800" dirty="0">
              <a:latin typeface="Trebuchet MS" panose="020B0603020202020204" pitchFamily="34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516511" y="97656"/>
            <a:ext cx="848799" cy="537591"/>
          </a:xfrm>
        </p:spPr>
        <p:txBody>
          <a:bodyPr/>
          <a:lstStyle/>
          <a:p>
            <a:fld id="{B2D350B4-811D-9C49-8D4A-B431FFD459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9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24596" y="215605"/>
            <a:ext cx="8343204" cy="6427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77A3E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Определение правовых основ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77A3E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77A3E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инициативного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7A3E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бюджетирования (2)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14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656" r="5897" b="5598"/>
          <a:stretch/>
        </p:blipFill>
        <p:spPr bwMode="auto">
          <a:xfrm>
            <a:off x="128247" y="1812175"/>
            <a:ext cx="8658305" cy="50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5202" y="1388225"/>
            <a:ext cx="8481351" cy="304871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CEBECE6-A280-46E9-A2DE-8B5920F8E75D}"/>
              </a:ext>
            </a:extLst>
          </p:cNvPr>
          <p:cNvSpPr txBox="1">
            <a:spLocks/>
          </p:cNvSpPr>
          <p:nvPr/>
        </p:nvSpPr>
        <p:spPr>
          <a:xfrm>
            <a:off x="1" y="1388225"/>
            <a:ext cx="8869680" cy="58147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514350" indent="-180000" algn="just">
              <a:spcBef>
                <a:spcPts val="12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  <a:defRPr sz="1250">
                <a:latin typeface="Trebuchet MS" panose="020B0603020202020204" pitchFamily="34" charset="0"/>
              </a:defRPr>
            </a:lvl1pPr>
            <a:lvl2pPr marL="720000" lvl="1" indent="-360000" algn="just">
              <a:spcBef>
                <a:spcPct val="20000"/>
              </a:spcBef>
              <a:buFont typeface="Arial"/>
              <a:buAutoNum type="romanUcPeriod"/>
              <a:defRPr sz="160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720000" marR="0" lvl="1" indent="-3600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В Бюджетном кодексе:</a:t>
            </a:r>
          </a:p>
          <a:p>
            <a:pPr marL="51435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77A3E"/>
              </a:buClr>
              <a:buSzTx/>
              <a:buFont typeface="Trebuchet MS" panose="020B0603020202020204" pitchFamily="34" charset="0"/>
              <a:buChar char="―"/>
              <a:tabLst/>
              <a:defRPr/>
            </a:pPr>
            <a:endParaRPr kumimoji="0" lang="ru-RU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51435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77A3E"/>
              </a:buClr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исключить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инициативные платежи из принципа общего (совокупного) покрытия расходов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бюджетов, что позволит обеспечить направление указанных средств исключительно на реализацию инициативных проектов;</a:t>
            </a:r>
          </a:p>
          <a:p>
            <a:pPr marL="51435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77A3E"/>
              </a:buClr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ввести норму 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зачислении  инициативных платежей в доходы муниципальных образований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в качестве неналоговых доходов бюджетов;</a:t>
            </a:r>
          </a:p>
          <a:p>
            <a:pPr marL="51435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77A3E"/>
              </a:buClr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дополнить полномочия Минфина России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методическим обеспечением планирования расходов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бюджетов субъектов РФ (местных бюджетов)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на реализацию инициативных проектов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;</a:t>
            </a:r>
          </a:p>
          <a:p>
            <a:pPr marL="51435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77A3E"/>
              </a:buClr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одновременно дополнить полномочия Минфина России методическим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обеспечением формирования информации о бюджете в доступной и понятной для граждан форме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для целей повышения бюджетной грамотности участников инициативного бюджетирования.</a:t>
            </a:r>
          </a:p>
          <a:p>
            <a:pPr marL="51435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77A3E"/>
              </a:buClr>
              <a:buSzTx/>
              <a:buFont typeface="Trebuchet MS" panose="020B0603020202020204" pitchFamily="34" charset="0"/>
              <a:buChar char="―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516511" y="97656"/>
            <a:ext cx="848799" cy="53759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50B4-811D-9C49-8D4A-B431FFD45952}" type="slidenum"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294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36044" r="51209" b="26537"/>
          <a:stretch/>
        </p:blipFill>
        <p:spPr bwMode="auto">
          <a:xfrm>
            <a:off x="-35060" y="882992"/>
            <a:ext cx="4691135" cy="255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26"/>
          <p:cNvSpPr txBox="1">
            <a:spLocks noGrp="1"/>
          </p:cNvSpPr>
          <p:nvPr/>
        </p:nvSpPr>
        <p:spPr>
          <a:xfrm>
            <a:off x="8194639" y="131609"/>
            <a:ext cx="762000" cy="366712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455CCDDA-2A41-4BC3-AF1A-E716ED76B6C3}" type="slidenum">
              <a:rPr lang="ru-RU" sz="2200">
                <a:solidFill>
                  <a:srgbClr val="DEAA46"/>
                </a:solidFill>
                <a:latin typeface="DINPro-Light"/>
              </a:rPr>
              <a:pPr algn="r">
                <a:defRPr/>
              </a:pPr>
              <a:t>2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90" y="105007"/>
            <a:ext cx="7779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b="1" dirty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БЮДЖЕТНАЯ СИСТЕМА </a:t>
            </a:r>
          </a:p>
          <a:p>
            <a:pPr algn="ctr" defTabSz="914400"/>
            <a:r>
              <a:rPr lang="ru-RU" sz="2000" b="1" dirty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104" name="AutoShape 3"/>
          <p:cNvSpPr>
            <a:spLocks noChangeArrowheads="1"/>
          </p:cNvSpPr>
          <p:nvPr/>
        </p:nvSpPr>
        <p:spPr bwMode="auto">
          <a:xfrm>
            <a:off x="5796136" y="1269207"/>
            <a:ext cx="3139779" cy="1008062"/>
          </a:xfrm>
          <a:prstGeom prst="roundRect">
            <a:avLst>
              <a:gd name="adj" fmla="val 16667"/>
            </a:avLst>
          </a:prstGeom>
          <a:noFill/>
          <a:ln w="63500" cmpd="dbl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Федеральный бюджет, </a:t>
            </a: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Бюджеты внебюджетных </a:t>
            </a:r>
            <a:endParaRPr lang="en-US" alt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фондов РФ (3) </a:t>
            </a:r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5796136" y="2782094"/>
            <a:ext cx="3139779" cy="1079500"/>
          </a:xfrm>
          <a:prstGeom prst="roundRect">
            <a:avLst>
              <a:gd name="adj" fmla="val 16667"/>
            </a:avLst>
          </a:prstGeom>
          <a:noFill/>
          <a:ln w="63500" cmpd="dbl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Бюджеты субъектов РФ (85),</a:t>
            </a: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территориальных</a:t>
            </a: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внебюджетных фондов</a:t>
            </a:r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5796137" y="4437857"/>
            <a:ext cx="3160503" cy="1008062"/>
          </a:xfrm>
          <a:prstGeom prst="roundRect">
            <a:avLst>
              <a:gd name="adj" fmla="val 16667"/>
            </a:avLst>
          </a:prstGeom>
          <a:noFill/>
          <a:ln w="63500" cmpd="dbl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Местные бюджеты:</a:t>
            </a: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бюджеты МР, ГО, поселений</a:t>
            </a: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(21 500)</a:t>
            </a:r>
          </a:p>
        </p:txBody>
      </p:sp>
      <p:sp>
        <p:nvSpPr>
          <p:cNvPr id="107" name="AutoShape 9"/>
          <p:cNvSpPr>
            <a:spLocks/>
          </p:cNvSpPr>
          <p:nvPr/>
        </p:nvSpPr>
        <p:spPr bwMode="auto">
          <a:xfrm rot="10800000">
            <a:off x="4235301" y="1349050"/>
            <a:ext cx="400050" cy="4176712"/>
          </a:xfrm>
          <a:prstGeom prst="rightBrace">
            <a:avLst>
              <a:gd name="adj1" fmla="val 80311"/>
              <a:gd name="adj2" fmla="val 50000"/>
            </a:avLst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1898120" y="3259673"/>
            <a:ext cx="23255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Бюджетная система Российской Федерации</a:t>
            </a:r>
          </a:p>
        </p:txBody>
      </p: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4402213" y="1450073"/>
            <a:ext cx="1329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1-й уровень</a:t>
            </a:r>
          </a:p>
        </p:txBody>
      </p:sp>
      <p:sp>
        <p:nvSpPr>
          <p:cNvPr id="110" name="Text Box 12"/>
          <p:cNvSpPr txBox="1">
            <a:spLocks noChangeArrowheads="1"/>
          </p:cNvSpPr>
          <p:nvPr/>
        </p:nvSpPr>
        <p:spPr bwMode="auto">
          <a:xfrm>
            <a:off x="4323015" y="2926875"/>
            <a:ext cx="1329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2-й уровень</a:t>
            </a:r>
          </a:p>
        </p:txBody>
      </p:sp>
      <p:sp>
        <p:nvSpPr>
          <p:cNvPr id="111" name="Text Box 13"/>
          <p:cNvSpPr txBox="1">
            <a:spLocks noChangeArrowheads="1"/>
          </p:cNvSpPr>
          <p:nvPr/>
        </p:nvSpPr>
        <p:spPr bwMode="auto">
          <a:xfrm>
            <a:off x="4353213" y="4618723"/>
            <a:ext cx="13291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ru-RU" altLang="ru-RU" b="1">
                <a:solidFill>
                  <a:srgbClr val="000000"/>
                </a:solidFill>
                <a:latin typeface="Calibri" panose="020F0502020204030204" pitchFamily="34" charset="0"/>
              </a:rPr>
              <a:t>3-й уровень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587" y="5832615"/>
            <a:ext cx="86369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1400" i="1" dirty="0">
                <a:solidFill>
                  <a:prstClr val="black"/>
                </a:solidFill>
                <a:latin typeface="Calibri" panose="020F0502020204030204" pitchFamily="34" charset="0"/>
              </a:rPr>
              <a:t>В соответствии со статьей 31 БК РФ каждый субъект Российской Федерации и муниципальное образование в бюджетной сфере обладают равными правами и самостоятельны в осуществлении своих бюджетных прав («Принцип самостоятельности бюджетов» ).</a:t>
            </a:r>
          </a:p>
        </p:txBody>
      </p:sp>
    </p:spTree>
    <p:extLst>
      <p:ext uri="{BB962C8B-B14F-4D97-AF65-F5344CB8AC3E}">
        <p14:creationId xmlns:p14="http://schemas.microsoft.com/office/powerpoint/2010/main" val="12553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Выгнутая вверх стрелка 43"/>
          <p:cNvSpPr/>
          <p:nvPr/>
        </p:nvSpPr>
        <p:spPr>
          <a:xfrm rot="2914799">
            <a:off x="3572392" y="3022394"/>
            <a:ext cx="1500437" cy="648072"/>
          </a:xfrm>
          <a:prstGeom prst="curvedDownArrow">
            <a:avLst/>
          </a:prstGeom>
          <a:solidFill>
            <a:srgbClr val="004821"/>
          </a:solidFill>
          <a:ln>
            <a:solidFill>
              <a:srgbClr val="006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0377" y="2997746"/>
            <a:ext cx="3762235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65789"/>
            <a:ext cx="8640960" cy="1816173"/>
          </a:xfrm>
          <a:prstGeom prst="rect">
            <a:avLst/>
          </a:prstGeom>
          <a:solidFill>
            <a:srgbClr val="00602B"/>
          </a:solidFill>
          <a:ln>
            <a:solidFill>
              <a:srgbClr val="004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483075"/>
            <a:ext cx="4290120" cy="684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программы</a:t>
            </a:r>
          </a:p>
          <a:p>
            <a:pPr algn="ctr" defTabSz="914400"/>
            <a:endParaRPr lang="ru-RU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376" y="1166479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2000" b="1" dirty="0">
                <a:solidFill>
                  <a:prstClr val="white"/>
                </a:solidFill>
                <a:latin typeface="Calibri"/>
              </a:rPr>
              <a:t>Комплекс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обеспечения национальной безопасности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141762"/>
            <a:ext cx="2793132" cy="648072"/>
          </a:xfrm>
          <a:prstGeom prst="rect">
            <a:avLst/>
          </a:prstGeom>
          <a:noFill/>
          <a:ln>
            <a:solidFill>
              <a:srgbClr val="004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b="1" dirty="0">
                <a:solidFill>
                  <a:srgbClr val="00602B"/>
                </a:solidFill>
                <a:latin typeface="Calibri"/>
              </a:rPr>
              <a:t>ФЕДЕРАЛЬНЫЙ 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3734" y="5446018"/>
            <a:ext cx="2793132" cy="648072"/>
          </a:xfrm>
          <a:prstGeom prst="rect">
            <a:avLst/>
          </a:prstGeom>
          <a:solidFill>
            <a:schemeClr val="bg1"/>
          </a:solidFill>
          <a:ln>
            <a:solidFill>
              <a:srgbClr val="004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b="1" dirty="0">
                <a:solidFill>
                  <a:srgbClr val="00602B"/>
                </a:solidFill>
                <a:latin typeface="Calibri"/>
              </a:rPr>
              <a:t>МУНИЦИПАЛЬНЫЙ БЮДЖЕТ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5425" y="4255781"/>
            <a:ext cx="2793132" cy="648072"/>
          </a:xfrm>
          <a:prstGeom prst="rect">
            <a:avLst/>
          </a:prstGeom>
          <a:solidFill>
            <a:schemeClr val="bg1"/>
          </a:solidFill>
          <a:ln>
            <a:solidFill>
              <a:srgbClr val="004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b="1" dirty="0">
                <a:solidFill>
                  <a:srgbClr val="00602B"/>
                </a:solidFill>
                <a:latin typeface="Calibri"/>
              </a:rPr>
              <a:t>РЕГИОНАЛЬНЫЙ БЮДЖЕТ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67744" y="3789834"/>
            <a:ext cx="0" cy="504056"/>
          </a:xfrm>
          <a:prstGeom prst="straightConnector1">
            <a:avLst/>
          </a:prstGeom>
          <a:ln>
            <a:solidFill>
              <a:srgbClr val="00482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555776" y="3800668"/>
            <a:ext cx="0" cy="493222"/>
          </a:xfrm>
          <a:prstGeom prst="straightConnector1">
            <a:avLst/>
          </a:prstGeom>
          <a:ln>
            <a:solidFill>
              <a:srgbClr val="00482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578532" y="4930112"/>
            <a:ext cx="4174" cy="515906"/>
          </a:xfrm>
          <a:prstGeom prst="straightConnector1">
            <a:avLst/>
          </a:prstGeom>
          <a:ln>
            <a:solidFill>
              <a:srgbClr val="00482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59724" y="4941962"/>
            <a:ext cx="8021" cy="504056"/>
          </a:xfrm>
          <a:prstGeom prst="straightConnector1">
            <a:avLst/>
          </a:prstGeom>
          <a:ln>
            <a:solidFill>
              <a:srgbClr val="00482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2323\AppData\Local\Temp\ri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0066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2323\AppData\Local\Temp\ri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72041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Левая фигурная скобка 37"/>
          <p:cNvSpPr/>
          <p:nvPr/>
        </p:nvSpPr>
        <p:spPr>
          <a:xfrm rot="10800000">
            <a:off x="3836741" y="3357677"/>
            <a:ext cx="485871" cy="2304256"/>
          </a:xfrm>
          <a:prstGeom prst="leftBrace">
            <a:avLst>
              <a:gd name="adj1" fmla="val 8333"/>
              <a:gd name="adj2" fmla="val 494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80112" y="3830770"/>
            <a:ext cx="3168352" cy="203132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>
                <a:solidFill>
                  <a:prstClr val="black"/>
                </a:solidFill>
                <a:latin typeface="Calibri"/>
              </a:rPr>
              <a:t>ДОСТИЖЕНИЕ ЦЕЛЕЙ </a:t>
            </a:r>
          </a:p>
          <a:p>
            <a:pPr algn="ctr" defTabSz="914400"/>
            <a:r>
              <a:rPr lang="ru-RU" b="1" dirty="0">
                <a:solidFill>
                  <a:prstClr val="black"/>
                </a:solidFill>
                <a:latin typeface="Calibri"/>
              </a:rPr>
              <a:t>ГОСУДАРСТВЕННЫХ ПРОГРАММ</a:t>
            </a:r>
          </a:p>
          <a:p>
            <a:pPr algn="ctr" defTabSz="914400"/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ru-RU" b="1" dirty="0">
                <a:solidFill>
                  <a:prstClr val="black"/>
                </a:solidFill>
                <a:latin typeface="Calibri"/>
              </a:rPr>
              <a:t>ВЫРАБОТКА ПУТЕЙ НАИБОЛЕЕ ЭФФЕКТИВНОГО ИСПОЛЬЗОВАНИЯ РЕСУРСОВ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4063904" y="4153202"/>
            <a:ext cx="1386317" cy="8559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b="1" dirty="0">
                <a:solidFill>
                  <a:prstClr val="white"/>
                </a:solidFill>
                <a:latin typeface="Calibri"/>
              </a:rPr>
              <a:t>результат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36329" y="3284966"/>
            <a:ext cx="1027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b="1" i="1" dirty="0">
                <a:solidFill>
                  <a:prstClr val="black"/>
                </a:solidFill>
                <a:latin typeface="Calibri"/>
              </a:rPr>
              <a:t>КОНТРОЛЬ</a:t>
            </a:r>
            <a:endParaRPr lang="ru-RU" sz="14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6" name="Picture 2" descr="ÐÐ°ÑÑÐ¸Ð½ÐºÐ¸ Ð¿Ð¾ Ð·Ð°Ð¿ÑÐ¾ÑÑ ÑÑÐµÑÐ½Ð°Ñ Ð¿Ð°Ð»Ð°Ñ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083030"/>
            <a:ext cx="475579" cy="54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Выгнутая вниз стрелка 47"/>
          <p:cNvSpPr/>
          <p:nvPr/>
        </p:nvSpPr>
        <p:spPr>
          <a:xfrm rot="5400000">
            <a:off x="369603" y="3832044"/>
            <a:ext cx="936104" cy="432157"/>
          </a:xfrm>
          <a:prstGeom prst="curved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Выгнутая вниз стрелка 48"/>
          <p:cNvSpPr/>
          <p:nvPr/>
        </p:nvSpPr>
        <p:spPr>
          <a:xfrm rot="5400000">
            <a:off x="358133" y="5014197"/>
            <a:ext cx="936104" cy="432157"/>
          </a:xfrm>
          <a:prstGeom prst="curved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Выгнутая вниз стрелка 49"/>
          <p:cNvSpPr/>
          <p:nvPr/>
        </p:nvSpPr>
        <p:spPr>
          <a:xfrm rot="5400000">
            <a:off x="-442095" y="4621003"/>
            <a:ext cx="2514021" cy="432157"/>
          </a:xfrm>
          <a:prstGeom prst="curved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" name="Picture 6" descr="ÐÐ°ÑÑÐ¸Ð½ÐºÐ¸ Ð¿Ð¾ Ð·Ð°Ð¿ÑÐ¾ÑÑ ÑÐµÐ´ÐµÑÐ°Ð»ÑÐ½Ð¾Ðµ ÐºÐ°Ð·Ð½Ð°ÑÐµÐ¹ÑÑÐ²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" y="4007420"/>
            <a:ext cx="469176" cy="5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-2357" y="4516175"/>
            <a:ext cx="1027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b="1" i="1" dirty="0">
                <a:solidFill>
                  <a:prstClr val="black"/>
                </a:solidFill>
                <a:latin typeface="Calibri"/>
              </a:rPr>
              <a:t>КОНТРОЛЬ</a:t>
            </a:r>
            <a:endParaRPr lang="ru-RU" sz="14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3913665"/>
            <a:ext cx="504056" cy="66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319" y="5174556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09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742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z="220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4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04552371"/>
              </p:ext>
            </p:extLst>
          </p:nvPr>
        </p:nvGraphicFramePr>
        <p:xfrm>
          <a:off x="323528" y="1002701"/>
          <a:ext cx="83164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307050" y="996747"/>
            <a:ext cx="7339335" cy="907289"/>
            <a:chOff x="977080" y="1264332"/>
            <a:chExt cx="7339335" cy="907289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5400000">
              <a:off x="4193103" y="-1951691"/>
              <a:ext cx="907289" cy="7339335"/>
            </a:xfrm>
            <a:prstGeom prst="round2SameRect">
              <a:avLst/>
            </a:prstGeom>
            <a:noFill/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984982" y="1343110"/>
              <a:ext cx="7295045" cy="81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lvl="0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Раздел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IX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Концепции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повышения эффективности бюджетных расходов в 2019 – 2024 годах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«Обеспечение подотчетности (подконтрольности) бюджетных расходов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6713" y="2885806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I</a:t>
            </a:r>
            <a:endParaRPr lang="ru-RU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379" y="133174"/>
            <a:ext cx="8617876" cy="43098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sz="2200" b="1">
                <a:solidFill>
                  <a:srgbClr val="077A3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Обеспечение</a:t>
            </a:r>
            <a:r>
              <a:rPr lang="ru-RU" dirty="0"/>
              <a:t> </a:t>
            </a:r>
            <a:r>
              <a:rPr lang="ru-RU" dirty="0" smtClean="0"/>
              <a:t>подотчетности </a:t>
            </a:r>
          </a:p>
          <a:p>
            <a:pPr algn="ctr"/>
            <a:r>
              <a:rPr lang="ru-RU" dirty="0" smtClean="0"/>
              <a:t>бюджетных расходов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8241" y="4239217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I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I</a:t>
            </a:r>
            <a:endParaRPr lang="ru-RU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968" y="5488897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III</a:t>
            </a:r>
            <a:endParaRPr lang="ru-RU" sz="2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95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242499" y="1157629"/>
            <a:ext cx="661940" cy="51927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284036" y="1150790"/>
            <a:ext cx="577082" cy="51996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1323975" y="1231734"/>
            <a:ext cx="7786781" cy="5501962"/>
          </a:xfrm>
          <a:prstGeom prst="trapezoid">
            <a:avLst>
              <a:gd name="adj" fmla="val 258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33" name="Параллелограмм 32"/>
          <p:cNvSpPr/>
          <p:nvPr/>
        </p:nvSpPr>
        <p:spPr>
          <a:xfrm>
            <a:off x="1098482" y="4804438"/>
            <a:ext cx="643044" cy="2073755"/>
          </a:xfrm>
          <a:prstGeom prst="parallelogram">
            <a:avLst>
              <a:gd name="adj" fmla="val 9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45" name="Параллелограмм 44"/>
          <p:cNvSpPr/>
          <p:nvPr/>
        </p:nvSpPr>
        <p:spPr>
          <a:xfrm>
            <a:off x="721098" y="1088826"/>
            <a:ext cx="319088" cy="1276647"/>
          </a:xfrm>
          <a:prstGeom prst="parallelogram">
            <a:avLst>
              <a:gd name="adj" fmla="val 933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3379" y="276067"/>
            <a:ext cx="8617876" cy="43098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sz="2200" b="1">
                <a:solidFill>
                  <a:srgbClr val="077A3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Система управления </a:t>
            </a:r>
            <a:endParaRPr lang="en-US" dirty="0" smtClean="0"/>
          </a:p>
          <a:p>
            <a:pPr algn="ctr"/>
            <a:r>
              <a:rPr lang="ru-RU" dirty="0" smtClean="0"/>
              <a:t>бюджетной </a:t>
            </a:r>
            <a:r>
              <a:rPr lang="ru-RU" dirty="0"/>
              <a:t>информацией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107240" y="1150791"/>
            <a:ext cx="5603438" cy="1310343"/>
          </a:xfrm>
          <a:prstGeom prst="rect">
            <a:avLst/>
          </a:prstGeom>
          <a:solidFill>
            <a:srgbClr val="D9862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107242" y="2668087"/>
            <a:ext cx="5625075" cy="1742611"/>
          </a:xfrm>
          <a:prstGeom prst="rect">
            <a:avLst/>
          </a:prstGeom>
          <a:solidFill>
            <a:srgbClr val="077A3E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112952" y="4601842"/>
            <a:ext cx="5625075" cy="1748576"/>
          </a:xfrm>
          <a:prstGeom prst="rect">
            <a:avLst/>
          </a:prstGeom>
          <a:solidFill>
            <a:srgbClr val="B0B0B0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134"/>
          <p:cNvSpPr>
            <a:spLocks noChangeArrowheads="1"/>
          </p:cNvSpPr>
          <p:nvPr/>
        </p:nvSpPr>
        <p:spPr bwMode="auto">
          <a:xfrm rot="16200000">
            <a:off x="887709" y="1528652"/>
            <a:ext cx="13715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DE9240"/>
                </a:solidFill>
                <a:latin typeface="Tahoma" pitchFamily="34" charset="0"/>
                <a:cs typeface="Tahoma" pitchFamily="34" charset="0"/>
              </a:rPr>
              <a:t>III.</a:t>
            </a:r>
            <a:endParaRPr lang="ru-RU" sz="1100" dirty="0" smtClean="0">
              <a:solidFill>
                <a:srgbClr val="DE924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100" dirty="0" smtClean="0">
                <a:solidFill>
                  <a:srgbClr val="DE924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 smtClean="0">
                <a:solidFill>
                  <a:srgbClr val="DE9240"/>
                </a:solidFill>
                <a:latin typeface="Tahoma" pitchFamily="34" charset="0"/>
                <a:cs typeface="Tahoma" pitchFamily="34" charset="0"/>
              </a:rPr>
              <a:t>Вовлечение граждан</a:t>
            </a:r>
            <a:endParaRPr lang="ru-RU" sz="1100" dirty="0">
              <a:solidFill>
                <a:srgbClr val="DE924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Прямоугольник 134"/>
          <p:cNvSpPr>
            <a:spLocks noChangeArrowheads="1"/>
          </p:cNvSpPr>
          <p:nvPr/>
        </p:nvSpPr>
        <p:spPr bwMode="auto">
          <a:xfrm rot="16200000">
            <a:off x="895705" y="3319632"/>
            <a:ext cx="13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rgbClr val="077A3E"/>
                </a:solidFill>
                <a:latin typeface="Tahoma" pitchFamily="34" charset="0"/>
                <a:cs typeface="Tahoma" pitchFamily="34" charset="0"/>
              </a:rPr>
              <a:t>II. </a:t>
            </a:r>
            <a:r>
              <a:rPr lang="ru-RU" sz="1050" dirty="0" smtClean="0">
                <a:solidFill>
                  <a:srgbClr val="077A3E"/>
                </a:solidFill>
                <a:latin typeface="Tahoma" pitchFamily="34" charset="0"/>
                <a:cs typeface="Tahoma" pitchFamily="34" charset="0"/>
              </a:rPr>
              <a:t>Бюджетная грамотность</a:t>
            </a:r>
            <a:endParaRPr lang="ru-RU" sz="1050" dirty="0">
              <a:solidFill>
                <a:srgbClr val="077A3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Прямоугольник 133"/>
          <p:cNvSpPr>
            <a:spLocks noChangeArrowheads="1"/>
          </p:cNvSpPr>
          <p:nvPr/>
        </p:nvSpPr>
        <p:spPr bwMode="auto">
          <a:xfrm rot="16200000">
            <a:off x="790064" y="5268380"/>
            <a:ext cx="15985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I. 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Открытость информации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138"/>
          <p:cNvSpPr>
            <a:spLocks noChangeArrowheads="1"/>
          </p:cNvSpPr>
          <p:nvPr/>
        </p:nvSpPr>
        <p:spPr bwMode="auto">
          <a:xfrm>
            <a:off x="2107240" y="1157629"/>
            <a:ext cx="5603438" cy="136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Формирование у населения навыков по использованию бюджетной информации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90000"/>
              </a:lnSpc>
            </a:pPr>
            <a:endParaRPr lang="ru-RU" sz="8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pPr marL="171450" indent="-171450" algn="just">
              <a:lnSpc>
                <a:spcPct val="90000"/>
              </a:lnSpc>
              <a:buFont typeface="Tahoma" panose="020B0604030504040204" pitchFamily="34" charset="0"/>
              <a:buChar char="–"/>
            </a:pP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Программа развития инициативного бюджетирования в субъектах Российской Федерации</a:t>
            </a:r>
          </a:p>
          <a:p>
            <a:pPr marL="171450" indent="-171450" algn="just">
              <a:lnSpc>
                <a:spcPct val="90000"/>
              </a:lnSpc>
              <a:buFont typeface="Tahoma" panose="020B0604030504040204" pitchFamily="34" charset="0"/>
              <a:buChar char="–"/>
            </a:pP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Мониторинг практик инициативного бюджетирования</a:t>
            </a:r>
            <a:endParaRPr lang="ru-RU" sz="12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pPr marL="171450" indent="-171450" algn="just">
              <a:lnSpc>
                <a:spcPct val="90000"/>
              </a:lnSpc>
              <a:buFont typeface="Tahoma" panose="020B0604030504040204" pitchFamily="34" charset="0"/>
              <a:buChar char="–"/>
            </a:pP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Продвижение 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лучших </a:t>
            </a: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практик 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инициативного бюджетирования </a:t>
            </a: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в субъектах и муниципальных образованиях</a:t>
            </a:r>
          </a:p>
        </p:txBody>
      </p:sp>
      <p:sp>
        <p:nvSpPr>
          <p:cNvPr id="27" name="Прямоугольник 137"/>
          <p:cNvSpPr>
            <a:spLocks noChangeArrowheads="1"/>
          </p:cNvSpPr>
          <p:nvPr/>
        </p:nvSpPr>
        <p:spPr bwMode="auto">
          <a:xfrm>
            <a:off x="2098446" y="2696649"/>
            <a:ext cx="56210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Обучение граждан пониманию бюджетной информации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pPr marL="171450" indent="-171450" algn="just">
              <a:lnSpc>
                <a:spcPct val="90000"/>
              </a:lnSpc>
              <a:buFont typeface="Trebuchet MS" panose="020B0603020202020204" pitchFamily="34" charset="0"/>
              <a:buChar char="—"/>
            </a:pP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Повышение </a:t>
            </a: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бюджетной грамотности участников инициативного бюджетирования (материалы для целевых групп 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населения)</a:t>
            </a:r>
          </a:p>
          <a:p>
            <a:pPr marL="171450" indent="-171450" algn="just">
              <a:lnSpc>
                <a:spcPct val="90000"/>
              </a:lnSpc>
              <a:buFont typeface="Trebuchet MS" panose="020B0603020202020204" pitchFamily="34" charset="0"/>
              <a:buChar char="—"/>
            </a:pP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Учебно-методический комплекс по </a:t>
            </a: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бюджетной грамотности для старшеклассников </a:t>
            </a:r>
            <a:endParaRPr lang="ru-RU" sz="1200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pPr marL="171450" indent="-171450" algn="just">
              <a:lnSpc>
                <a:spcPct val="90000"/>
              </a:lnSpc>
              <a:buFont typeface="Trebuchet MS" panose="020B0603020202020204" pitchFamily="34" charset="0"/>
              <a:buChar char="—"/>
            </a:pP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Встраивание </a:t>
            </a: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элементов бюджетной грамотности в финансовую 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грамотность</a:t>
            </a:r>
          </a:p>
          <a:p>
            <a:pPr marL="171450" indent="-171450" algn="just">
              <a:lnSpc>
                <a:spcPct val="90000"/>
              </a:lnSpc>
              <a:buFont typeface="Trebuchet MS" panose="020B0603020202020204" pitchFamily="34" charset="0"/>
              <a:buChar char="—"/>
            </a:pP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Проведение </a:t>
            </a: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ежегодных конкурсов идей среди населения по бюджету для граждан</a:t>
            </a:r>
          </a:p>
        </p:txBody>
      </p:sp>
      <p:sp>
        <p:nvSpPr>
          <p:cNvPr id="25" name="Прямоугольник 135"/>
          <p:cNvSpPr>
            <a:spLocks noChangeArrowheads="1"/>
          </p:cNvSpPr>
          <p:nvPr/>
        </p:nvSpPr>
        <p:spPr bwMode="auto">
          <a:xfrm>
            <a:off x="2097026" y="4601842"/>
            <a:ext cx="5613652" cy="158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Формирование требований, стандартов и методологии открытости бюджетов на всех уровнях бюджетной системы РФ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pPr marL="171450" indent="-171450" algn="just">
              <a:lnSpc>
                <a:spcPct val="90000"/>
              </a:lnSpc>
              <a:buFont typeface="Trebuchet MS" panose="020B0603020202020204" pitchFamily="34" charset="0"/>
              <a:buChar char="―"/>
            </a:pP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Развитие </a:t>
            </a: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открытости бюджетных данных в РФ с учетом новых международных требований и собственного накопленного 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опыта</a:t>
            </a:r>
          </a:p>
          <a:p>
            <a:pPr marL="171450" indent="-171450" algn="just">
              <a:lnSpc>
                <a:spcPct val="90000"/>
              </a:lnSpc>
              <a:buFont typeface="Trebuchet MS" panose="020B0603020202020204" pitchFamily="34" charset="0"/>
              <a:buChar char="―"/>
            </a:pP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Измерение </a:t>
            </a: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открытости бюджетных данных </a:t>
            </a:r>
            <a:endParaRPr lang="ru-RU" sz="1200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pPr marL="171450" indent="-171450" algn="just">
              <a:lnSpc>
                <a:spcPct val="90000"/>
              </a:lnSpc>
              <a:buFont typeface="Trebuchet MS" panose="020B0603020202020204" pitchFamily="34" charset="0"/>
              <a:buChar char="―"/>
            </a:pP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Разработка </a:t>
            </a: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методологии открытости бюджетных данных для субъектов РФ </a:t>
            </a:r>
            <a:endParaRPr lang="ru-RU" sz="1200" dirty="0" smtClean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pPr marL="171450" indent="-171450" algn="just">
              <a:lnSpc>
                <a:spcPct val="90000"/>
              </a:lnSpc>
              <a:buFont typeface="Trebuchet MS" panose="020B0603020202020204" pitchFamily="34" charset="0"/>
              <a:buChar char="―"/>
            </a:pP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Сбор </a:t>
            </a:r>
            <a:r>
              <a:rPr lang="ru-RU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и распространение лучшей практики в сфере открытости бюджетов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10035" y="2461135"/>
            <a:ext cx="1345474" cy="206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7477" y="4401671"/>
            <a:ext cx="1345474" cy="200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id="{8798A8AD-7662-974B-BD5E-61CA1958EDD8}"/>
              </a:ext>
            </a:extLst>
          </p:cNvPr>
          <p:cNvSpPr/>
          <p:nvPr/>
        </p:nvSpPr>
        <p:spPr>
          <a:xfrm rot="5400000">
            <a:off x="2652828" y="-354185"/>
            <a:ext cx="4742430" cy="807365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1D0141-3133-4D45-B277-4B6362D1E7D7}"/>
              </a:ext>
            </a:extLst>
          </p:cNvPr>
          <p:cNvSpPr/>
          <p:nvPr/>
        </p:nvSpPr>
        <p:spPr>
          <a:xfrm rot="5400000">
            <a:off x="-1569124" y="3521272"/>
            <a:ext cx="4742431" cy="322748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4506" y="414125"/>
            <a:ext cx="8396404" cy="53103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+mj-lt"/>
              </a:rPr>
              <a:t>Направления проекта Минфина России </a:t>
            </a:r>
            <a:endParaRPr lang="ru-RU" sz="2200" dirty="0" smtClean="0">
              <a:latin typeface="+mj-lt"/>
            </a:endParaRPr>
          </a:p>
          <a:p>
            <a:pPr algn="ctr"/>
            <a:r>
              <a:rPr lang="ru-RU" sz="2200" dirty="0" smtClean="0">
                <a:latin typeface="+mj-lt"/>
              </a:rPr>
              <a:t>«</a:t>
            </a:r>
            <a:r>
              <a:rPr lang="ru-RU" sz="2200" dirty="0">
                <a:latin typeface="+mj-lt"/>
              </a:rPr>
              <a:t>Бюджет для граждан»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4468" y="1257674"/>
            <a:ext cx="8170773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1700" dirty="0">
                <a:cs typeface="Times New Roman" pitchFamily="18" charset="0"/>
              </a:rPr>
              <a:t>Анализ </a:t>
            </a:r>
            <a:r>
              <a:rPr lang="ru-RU" sz="1700" b="1" dirty="0">
                <a:cs typeface="Times New Roman" pitchFamily="18" charset="0"/>
              </a:rPr>
              <a:t>международных стандартов </a:t>
            </a:r>
            <a:r>
              <a:rPr lang="ru-RU" sz="1700" dirty="0">
                <a:cs typeface="Times New Roman" pitchFamily="18" charset="0"/>
              </a:rPr>
              <a:t>открытости управления бюджетами, разработка и внедрение отдельных инструментов на основе лучшей международной </a:t>
            </a:r>
            <a:r>
              <a:rPr lang="ru-RU" sz="1700" dirty="0" smtClean="0">
                <a:cs typeface="Times New Roman" pitchFamily="18" charset="0"/>
              </a:rPr>
              <a:t>практики, включая </a:t>
            </a:r>
            <a:r>
              <a:rPr lang="ru-RU" sz="1700" i="1" dirty="0" smtClean="0">
                <a:cs typeface="Times New Roman" pitchFamily="18" charset="0"/>
              </a:rPr>
              <a:t>Индекс открытости бюджета международного бюджетного партнерства</a:t>
            </a:r>
            <a:r>
              <a:rPr lang="ru-RU" sz="1700" dirty="0" smtClean="0">
                <a:cs typeface="Times New Roman" pitchFamily="18" charset="0"/>
              </a:rPr>
              <a:t>. </a:t>
            </a:r>
            <a:endParaRPr lang="ru-RU" sz="1700" dirty="0">
              <a:cs typeface="Times New Roman" pitchFamily="18" charset="0"/>
            </a:endParaRPr>
          </a:p>
          <a:p>
            <a:pPr marL="257175" indent="-257175" algn="just"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1700" dirty="0">
                <a:cs typeface="Times New Roman" pitchFamily="18" charset="0"/>
              </a:rPr>
              <a:t>Создание методологии и мониторинг </a:t>
            </a:r>
            <a:r>
              <a:rPr lang="ru-RU" sz="1700" b="1" dirty="0">
                <a:cs typeface="Times New Roman" pitchFamily="18" charset="0"/>
              </a:rPr>
              <a:t>открытости бюджетных данных </a:t>
            </a:r>
            <a:r>
              <a:rPr lang="ru-RU" sz="1700" dirty="0">
                <a:cs typeface="Times New Roman" pitchFamily="18" charset="0"/>
              </a:rPr>
              <a:t>субъектов </a:t>
            </a:r>
            <a:r>
              <a:rPr lang="ru-RU" sz="1700" dirty="0" smtClean="0">
                <a:cs typeface="Times New Roman" pitchFamily="18" charset="0"/>
              </a:rPr>
              <a:t>РФ.</a:t>
            </a:r>
            <a:endParaRPr lang="ru-RU" sz="1700" dirty="0">
              <a:cs typeface="Times New Roman" pitchFamily="18" charset="0"/>
            </a:endParaRPr>
          </a:p>
          <a:p>
            <a:pPr marL="257175" indent="-257175" algn="just"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1700" dirty="0">
                <a:cs typeface="Times New Roman" pitchFamily="18" charset="0"/>
              </a:rPr>
              <a:t>Развитие механизмов вовлечения граждан в бюджетный процесс на местном уровне на основе широко распространенной в мире практики </a:t>
            </a:r>
            <a:r>
              <a:rPr lang="ru-RU" sz="1700" b="1" dirty="0" err="1">
                <a:cs typeface="Times New Roman" pitchFamily="18" charset="0"/>
              </a:rPr>
              <a:t>партисипаторного</a:t>
            </a:r>
            <a:r>
              <a:rPr lang="ru-RU" sz="1700" b="1" dirty="0">
                <a:cs typeface="Times New Roman" pitchFamily="18" charset="0"/>
              </a:rPr>
              <a:t> (инициативного) </a:t>
            </a:r>
            <a:r>
              <a:rPr lang="ru-RU" sz="1700" b="1" dirty="0" smtClean="0">
                <a:cs typeface="Times New Roman" pitchFamily="18" charset="0"/>
              </a:rPr>
              <a:t>бюджетирования </a:t>
            </a:r>
            <a:r>
              <a:rPr lang="ru-RU" sz="1700" dirty="0" smtClean="0">
                <a:cs typeface="Times New Roman" pitchFamily="18" charset="0"/>
              </a:rPr>
              <a:t>. </a:t>
            </a:r>
            <a:endParaRPr lang="ru-RU" sz="1700" dirty="0">
              <a:cs typeface="Times New Roman" pitchFamily="18" charset="0"/>
            </a:endParaRPr>
          </a:p>
          <a:p>
            <a:pPr marL="257175" indent="-257175" algn="just"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1700" dirty="0">
                <a:cs typeface="Times New Roman" pitchFamily="18" charset="0"/>
              </a:rPr>
              <a:t>Разработка мероприятий по </a:t>
            </a:r>
            <a:r>
              <a:rPr lang="ru-RU" sz="1700" b="1" dirty="0">
                <a:cs typeface="Times New Roman" pitchFamily="18" charset="0"/>
              </a:rPr>
              <a:t>повышению бюджетной грамотности </a:t>
            </a:r>
            <a:r>
              <a:rPr lang="ru-RU" sz="1700" dirty="0" smtClean="0">
                <a:cs typeface="Times New Roman" pitchFamily="18" charset="0"/>
              </a:rPr>
              <a:t>населения . </a:t>
            </a:r>
            <a:endParaRPr lang="ru-RU" sz="1700" dirty="0">
              <a:cs typeface="Times New Roman" pitchFamily="18" charset="0"/>
            </a:endParaRPr>
          </a:p>
          <a:p>
            <a:pPr marL="257175" indent="-257175" algn="just"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1700" dirty="0">
                <a:cs typeface="Times New Roman" pitchFamily="18" charset="0"/>
              </a:rPr>
              <a:t>Организация и проведение </a:t>
            </a:r>
            <a:r>
              <a:rPr lang="ru-RU" sz="1700" b="1" dirty="0">
                <a:cs typeface="Times New Roman" pitchFamily="18" charset="0"/>
              </a:rPr>
              <a:t>конкурсов идей </a:t>
            </a:r>
            <a:r>
              <a:rPr lang="ru-RU" sz="1700" dirty="0">
                <a:cs typeface="Times New Roman" pitchFamily="18" charset="0"/>
              </a:rPr>
              <a:t>среди населения по представлению «Бюджета для граждан».</a:t>
            </a:r>
          </a:p>
          <a:p>
            <a:pPr marL="257175" indent="-257175" algn="just">
              <a:spcAft>
                <a:spcPts val="9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ru-RU" sz="1700" dirty="0">
                <a:cs typeface="Times New Roman" pitchFamily="18" charset="0"/>
              </a:rPr>
              <a:t>Формирование и публикация </a:t>
            </a:r>
            <a:r>
              <a:rPr lang="ru-RU" sz="1700" b="1" dirty="0">
                <a:cs typeface="Times New Roman" pitchFamily="18" charset="0"/>
              </a:rPr>
              <a:t>ежегодных докладов Минфина России о лучшей практике</a:t>
            </a:r>
            <a:r>
              <a:rPr lang="ru-RU" sz="1700" dirty="0">
                <a:cs typeface="Times New Roman" pitchFamily="18" charset="0"/>
              </a:rPr>
              <a:t> субъектов РФ и муниципальных образований по направлениям проекта (Бюджет для граждан, инициативное бюджетирование и др.).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7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11" y="12596"/>
            <a:ext cx="848799" cy="537591"/>
          </a:xfrm>
        </p:spPr>
        <p:txBody>
          <a:bodyPr/>
          <a:lstStyle/>
          <a:p>
            <a:fld id="{B2D350B4-811D-9C49-8D4A-B431FFD459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1582790" y="152802"/>
            <a:ext cx="7647709" cy="75834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>Динамика объема предоставляемой информации </a:t>
            </a:r>
            <a:endParaRPr lang="ru-RU" sz="1800" dirty="0" smtClean="0"/>
          </a:p>
          <a:p>
            <a:pPr algn="ctr"/>
            <a:r>
              <a:rPr lang="ru-RU" sz="1800" dirty="0" smtClean="0"/>
              <a:t>по </a:t>
            </a:r>
            <a:r>
              <a:rPr lang="ru-RU" sz="1800" dirty="0"/>
              <a:t>восьми ключевым документам о </a:t>
            </a:r>
            <a:r>
              <a:rPr lang="ru-RU" sz="1800" dirty="0" smtClean="0"/>
              <a:t>бюджете по Индексу открытости бюджета Международного бюджетного партнерства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278825"/>
              </p:ext>
            </p:extLst>
          </p:nvPr>
        </p:nvGraphicFramePr>
        <p:xfrm>
          <a:off x="93138" y="1107856"/>
          <a:ext cx="8974662" cy="553242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37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2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78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72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Раздел Анкеты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2006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2008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2019**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Документ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Соответствующий документ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 Российской Федерации</a:t>
                      </a: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Баллы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 marT="60974" marB="60974" anchor="ctr"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 marT="60974" marB="60974" anchor="ctr"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 marT="60974" marB="60974" anchor="ctr"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 marT="60974" marB="609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100" dirty="0" smtClean="0"/>
                        <a:t>1.Предварительное бюджетное заявление </a:t>
                      </a: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None/>
                      </a:pPr>
                      <a:r>
                        <a:rPr lang="ru-RU" sz="1100" kern="1200" dirty="0" smtClean="0"/>
                        <a:t>1. Основные направления</a:t>
                      </a:r>
                      <a:r>
                        <a:rPr lang="ru-RU" sz="1100" kern="1200" baseline="0" dirty="0" smtClean="0"/>
                        <a:t> б</a:t>
                      </a:r>
                      <a:r>
                        <a:rPr lang="ru-RU" sz="1100" kern="1200" dirty="0" smtClean="0"/>
                        <a:t>юджетной, налоговой и таможенно-тарифной политики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r>
                        <a:rPr lang="ru-RU" sz="1100" b="1" dirty="0" smtClean="0"/>
                        <a:t>*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2.Бюджетное предложение Правительства </a:t>
                      </a: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2. Проект федерального бюджета</a:t>
                      </a:r>
                      <a:r>
                        <a:rPr lang="ru-RU" sz="1100" baseline="0" dirty="0" smtClean="0"/>
                        <a:t> на очередной финансовый год и плановый период, внесенный в Государственную Думу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3. Утвержденный бюджет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3. Закон о федеральном бюджете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н/д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4. Бюджет для граждан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4. Основные положения закона о бюджете в формате, доступном для граждан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43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5. Текущие отчеты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5. Текущие</a:t>
                      </a:r>
                      <a:r>
                        <a:rPr lang="ru-RU" sz="1100" baseline="0" dirty="0" smtClean="0"/>
                        <a:t> отчеты ФК об исполнении федерального бюджета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6. Полугодовой обзор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6. Пояснительная записка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к отчету об исполнении федерального бюджета за </a:t>
                      </a:r>
                      <a:r>
                        <a:rPr lang="en-US" sz="1100" dirty="0" smtClean="0"/>
                        <a:t>I</a:t>
                      </a:r>
                      <a:r>
                        <a:rPr lang="ru-RU" sz="1100" dirty="0" smtClean="0"/>
                        <a:t> полугодие текущего финансового года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85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7. Годовой отчет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7. Отчет об исполнении федерального бюджета за год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334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8. Аудиторский отчет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8. Заключение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Счетной палаты РФ на отчет об исполнении федерального бюджета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147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74" marB="6097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138" y="6597978"/>
            <a:ext cx="9272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*-  по причине законодательного переноса сроков бюджетного процесса в 2016 году                                        ** -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самооценка по методологии МБП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4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11" y="97656"/>
            <a:ext cx="848799" cy="53759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FFC000"/>
                </a:solidFill>
                <a:latin typeface="DINPro-Light"/>
                <a:cs typeface="DINPro-Light"/>
              </a:rPr>
              <a:pPr/>
              <a:t>8</a:t>
            </a:fld>
            <a:endParaRPr lang="en-US" sz="2200" dirty="0">
              <a:solidFill>
                <a:srgbClr val="FFC000"/>
              </a:solidFill>
              <a:latin typeface="DINPro-Light"/>
              <a:cs typeface="DINPro-Light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170566" y="776604"/>
            <a:ext cx="8973433" cy="35402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Текущие итоги развития </a:t>
            </a:r>
            <a:r>
              <a:rPr lang="ru-RU" dirty="0"/>
              <a:t>инициативного </a:t>
            </a:r>
            <a:r>
              <a:rPr lang="ru-RU" dirty="0" smtClean="0"/>
              <a:t>бюджетирования*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52739"/>
              </p:ext>
            </p:extLst>
          </p:nvPr>
        </p:nvGraphicFramePr>
        <p:xfrm>
          <a:off x="248201" y="1290118"/>
          <a:ext cx="8661883" cy="376385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1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1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1349">
                <a:tc>
                  <a:txBody>
                    <a:bodyPr/>
                    <a:lstStyle/>
                    <a:p>
                      <a:endParaRPr lang="ru-RU" sz="1700" b="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Показатель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2015</a:t>
                      </a:r>
                      <a:endParaRPr lang="ru-RU" sz="17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2016</a:t>
                      </a:r>
                      <a:endParaRPr lang="ru-RU" sz="17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2017</a:t>
                      </a:r>
                      <a:endParaRPr lang="ru-RU" sz="17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</a:t>
                      </a:r>
                      <a:r>
                        <a:rPr lang="en-US" sz="1700" dirty="0" smtClean="0"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ru-RU" sz="1700" b="0" dirty="0" smtClean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latin typeface="Trebuchet MS" panose="020B0603020202020204" pitchFamily="34" charset="0"/>
                        </a:rPr>
                        <a:t>1.</a:t>
                      </a:r>
                      <a:endParaRPr lang="ru-RU" sz="17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Количество субъектов РФ, вовлеченных</a:t>
                      </a:r>
                      <a:r>
                        <a:rPr lang="ru-RU" sz="1700" baseline="0" dirty="0" smtClean="0">
                          <a:effectLst/>
                          <a:latin typeface="Trebuchet MS" panose="020B0603020202020204" pitchFamily="34" charset="0"/>
                        </a:rPr>
                        <a:t> в реализацию практик инициативного бюджетирования, </a:t>
                      </a:r>
                      <a:r>
                        <a:rPr lang="ru-RU" sz="1700" i="1" baseline="0" dirty="0" smtClean="0">
                          <a:effectLst/>
                          <a:latin typeface="Trebuchet MS" panose="020B0603020202020204" pitchFamily="34" charset="0"/>
                        </a:rPr>
                        <a:t>единиц</a:t>
                      </a:r>
                      <a:endParaRPr lang="ru-RU" sz="17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700" b="1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700" b="1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47</a:t>
                      </a:r>
                      <a:endParaRPr lang="ru-RU" sz="1700" b="1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1" kern="120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68</a:t>
                      </a:r>
                      <a:endParaRPr lang="ru-RU" sz="1700" b="1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latin typeface="Trebuchet MS" panose="020B0603020202020204" pitchFamily="34" charset="0"/>
                        </a:rPr>
                        <a:t>2.</a:t>
                      </a:r>
                      <a:endParaRPr lang="ru-RU" sz="17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Объем региональных субсидий на реализацию программ ИБ, </a:t>
                      </a:r>
                      <a:r>
                        <a:rPr lang="ru-RU" sz="1700" i="1" dirty="0" smtClean="0"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7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1,4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5,1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7,7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10,5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60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</a:t>
                      </a:r>
                      <a:endParaRPr lang="ru-RU" sz="1700" b="1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Объем расходов федерального бюджета, </a:t>
                      </a:r>
                      <a:r>
                        <a:rPr lang="ru-RU" sz="1700" i="1" dirty="0" smtClean="0"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r>
                        <a:rPr lang="ru-RU" sz="1700" b="0" i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** </a:t>
                      </a:r>
                      <a:endParaRPr lang="ru-RU" sz="1500" b="0" i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0" dirty="0" smtClean="0">
                          <a:effectLst/>
                          <a:latin typeface="Trebuchet MS" panose="020B0603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3,8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3,9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4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700" dirty="0" smtClean="0"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ru-RU" sz="170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ru-RU" sz="17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Софинансирование со стороны населения и бизнеса, </a:t>
                      </a:r>
                      <a:r>
                        <a:rPr lang="ru-RU" sz="1700" i="1" dirty="0" smtClean="0"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7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0,4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0,7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1,1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1,8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2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700" dirty="0" smtClean="0"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lang="ru-RU" sz="170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ru-RU" sz="17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Общая стоимость проектов, </a:t>
                      </a:r>
                      <a:r>
                        <a:rPr lang="ru-RU" sz="1700" i="1" dirty="0" smtClean="0"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7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7,0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14,5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19,3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3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700" dirty="0" smtClean="0"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lang="ru-RU" sz="1700" dirty="0" smtClean="0">
                          <a:latin typeface="Trebuchet MS" panose="020B0603020202020204" pitchFamily="34" charset="0"/>
                        </a:rPr>
                        <a:t>.</a:t>
                      </a:r>
                      <a:endParaRPr lang="ru-RU" sz="1700" b="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Количество реализованных проектов, </a:t>
                      </a:r>
                      <a:r>
                        <a:rPr lang="ru-RU" sz="1700" i="1" dirty="0" smtClean="0">
                          <a:effectLst/>
                          <a:latin typeface="Trebuchet MS" panose="020B0603020202020204" pitchFamily="34" charset="0"/>
                        </a:rPr>
                        <a:t>единиц</a:t>
                      </a:r>
                      <a:endParaRPr lang="ru-RU" sz="1700" b="0" i="1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2 657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8 732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15 942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18 725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8201" y="5162752"/>
            <a:ext cx="856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/>
                <a:ea typeface="Calibri"/>
              </a:rPr>
              <a:t>* </a:t>
            </a:r>
            <a:r>
              <a:rPr lang="ru-RU" sz="1500" dirty="0">
                <a:latin typeface="Times New Roman"/>
                <a:ea typeface="Calibri"/>
              </a:rPr>
              <a:t>- данные приведены по итогам анализа официальных ответов региональных органов исполнительной власти на запрос Минфина России об опыте инициативного бюджетирования за соответствующий период;</a:t>
            </a:r>
          </a:p>
          <a:p>
            <a:pPr algn="just"/>
            <a:r>
              <a:rPr lang="ru-RU" sz="1500" dirty="0" smtClean="0">
                <a:latin typeface="Times New Roman"/>
                <a:ea typeface="Calibri"/>
              </a:rPr>
              <a:t>** - включает средства приоритетного проекта Минстроя России «Формирование комфортной городской среды» и ФЦП «Устойчивое развитие сельских территорий на 2014 – 2017 годы и на период до 2020 года» Минсельхоза России.</a:t>
            </a:r>
            <a:endParaRPr lang="ru-RU" sz="1500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11" y="97656"/>
            <a:ext cx="848799" cy="53759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FFC000"/>
                </a:solidFill>
                <a:latin typeface="DINPro-Light"/>
                <a:cs typeface="DINPro-Light"/>
              </a:rPr>
              <a:pPr/>
              <a:t>9</a:t>
            </a:fld>
            <a:endParaRPr lang="en-US" sz="2200" dirty="0">
              <a:solidFill>
                <a:srgbClr val="FFC000"/>
              </a:solidFill>
              <a:latin typeface="DINPro-Light"/>
              <a:cs typeface="DINPro-Ligh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54876"/>
              </p:ext>
            </p:extLst>
          </p:nvPr>
        </p:nvGraphicFramePr>
        <p:xfrm>
          <a:off x="0" y="840014"/>
          <a:ext cx="9144001" cy="61418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56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77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Критерий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1. Программа поддержки местных инициатив (ППМИ) Всемирного банка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2. «Народная инициатива»,</a:t>
                      </a:r>
                    </a:p>
                    <a:p>
                      <a:pPr algn="ctr"/>
                      <a:r>
                        <a:rPr lang="ru-RU" sz="1100" kern="1200" dirty="0"/>
                        <a:t> «Народный бюджет»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31" marB="4573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/>
                        <a:t>3. </a:t>
                      </a:r>
                      <a:r>
                        <a:rPr lang="ru-RU" sz="1100" kern="1200" dirty="0" err="1" smtClean="0"/>
                        <a:t>Партисипаторное</a:t>
                      </a:r>
                      <a:r>
                        <a:rPr lang="ru-RU" sz="1100" kern="1200" dirty="0" smtClean="0"/>
                        <a:t> </a:t>
                      </a:r>
                      <a:r>
                        <a:rPr lang="ru-RU" sz="1100" kern="1200" dirty="0"/>
                        <a:t>бюджетирование (ПБ)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4. </a:t>
                      </a:r>
                      <a:r>
                        <a:rPr lang="ru-RU" sz="1100" kern="1200" baseline="0" dirty="0" smtClean="0"/>
                        <a:t>Молодежный   бюджет</a:t>
                      </a:r>
                      <a:endParaRPr lang="ru-RU" sz="1100" b="1" kern="1200" dirty="0" smtClean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/>
                        <a:t>5</a:t>
                      </a:r>
                      <a:r>
                        <a:rPr lang="ru-RU" sz="1100" kern="1200" dirty="0" smtClean="0"/>
                        <a:t>. Программа общественного развития территорий (ПОРТ)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45731" marB="4573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7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Год начала реализации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2007</a:t>
                      </a:r>
                      <a:endParaRPr lang="ru-RU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2013</a:t>
                      </a:r>
                      <a:endParaRPr lang="ru-RU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2017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2018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960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Ключевые особенности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1. Выбор проектов гражданами на собраниях поселений.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2. Конкурсный характер отбора проектов на основании формализованных критериев.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3.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Интеграция в национальную административную, бюджетную и правовую системы.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4. Проекты осуществляются на средства бюджетов субъектов РФ при обязательном софинансировании населения, местного бизнеса и муниципалитетов.</a:t>
                      </a:r>
                      <a:endParaRPr lang="ru-RU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Являются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dirty="0"/>
                        <a:t>региональными вариациями практик инициативного бюджетирования,</a:t>
                      </a:r>
                      <a:r>
                        <a:rPr lang="ru-RU" sz="1200" baseline="0" dirty="0"/>
                        <a:t> и п</a:t>
                      </a:r>
                      <a:r>
                        <a:rPr lang="ru-RU" sz="1200" dirty="0"/>
                        <a:t>редставляют синтез</a:t>
                      </a:r>
                      <a:r>
                        <a:rPr lang="ru-RU" sz="1200" baseline="0" dirty="0"/>
                        <a:t> различных подходов </a:t>
                      </a:r>
                      <a:r>
                        <a:rPr lang="ru-RU" sz="1200" baseline="0" dirty="0" err="1"/>
                        <a:t>партисипаторного</a:t>
                      </a:r>
                      <a:r>
                        <a:rPr lang="ru-RU" sz="1200" baseline="0" dirty="0"/>
                        <a:t> бюджетирования.</a:t>
                      </a:r>
                      <a:endParaRPr lang="ru-RU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Распределение выделенной части городского бюджета или привлеченных средств на основании решений комиссии, состоящей из граждан, отобранных с помощью жеребьевки из  числа подавших свои проекты к рассмотрению и представителей муниципалитета.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Комиссия может выдвигать бюджетные инициативы в разных сферах жизни города.</a:t>
                      </a:r>
                      <a:endParaRPr lang="ru-RU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Выделение средств из регионального бюджета школам (до 3 млн рублей) ежегодно для распределения с участием старшеклассников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1. Тип проектов: строительство и реконструкция объектов социальной инфраструктуры городских округов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2. Каждое собрание выбирает 1 проект и 3-х делегатов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3. Съезд делегатов выбирает 2 проекта от округа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4.</a:t>
                      </a:r>
                      <a:r>
                        <a:rPr lang="ru-RU" sz="1200" kern="1200" baseline="0" dirty="0" smtClean="0"/>
                        <a:t> Голосование через сайт </a:t>
                      </a:r>
                      <a:r>
                        <a:rPr lang="ru-RU" sz="1200" kern="1200" baseline="0" dirty="0" err="1" smtClean="0"/>
                        <a:t>госуслуг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31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Охват регионов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Кировская,</a:t>
                      </a:r>
                      <a:r>
                        <a:rPr lang="ru-RU" sz="1200" baseline="0" dirty="0"/>
                        <a:t> Тверская, Нижегородская области, </a:t>
                      </a:r>
                      <a:r>
                        <a:rPr lang="ru-RU" sz="1200" kern="1200" dirty="0">
                          <a:effectLst/>
                        </a:rPr>
                        <a:t>Ставрополь, Хабаровский край, Республика Башкортостан и Северная Осетия-Алания, Еврейская АО и др. 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/>
                        <a:t>Тульская, Иркутская, Тамбовская </a:t>
                      </a:r>
                      <a:r>
                        <a:rPr lang="ru-RU" sz="1200" kern="1200" dirty="0" smtClean="0"/>
                        <a:t>область и др.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 городов и городских поселений Ленинградской, Вологодской и Кировской областей, с 2016 г. проект ПБ запущен в г. Санкт-Петербурге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Сахалинская область, Республика Коми, Санкт-Петербург,</a:t>
                      </a:r>
                      <a:r>
                        <a:rPr lang="ru-RU" sz="1200" kern="1200" baseline="0" dirty="0" smtClean="0"/>
                        <a:t> ЯНАО, Алтайский край, Московская </a:t>
                      </a:r>
                      <a:r>
                        <a:rPr lang="ru-RU" sz="1200" kern="1200" baseline="0" dirty="0" err="1" smtClean="0"/>
                        <a:t>обл</a:t>
                      </a:r>
                      <a:r>
                        <a:rPr lang="ru-RU" sz="1200" kern="1200" baseline="0" dirty="0" smtClean="0"/>
                        <a:t> (</a:t>
                      </a:r>
                      <a:r>
                        <a:rPr lang="ru-RU" sz="1200" kern="1200" baseline="0" dirty="0" err="1" smtClean="0"/>
                        <a:t>г.Балашиха</a:t>
                      </a:r>
                      <a:r>
                        <a:rPr lang="ru-RU" sz="1200" kern="1200" baseline="0" dirty="0" smtClean="0"/>
                        <a:t>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Сахалинская область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1322307" y="225649"/>
            <a:ext cx="7821694" cy="5186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77A3E"/>
                </a:solidFill>
                <a:latin typeface="Trebuchet MS" pitchFamily="34" charset="0"/>
              </a:rPr>
              <a:t>Классификация практик участия </a:t>
            </a:r>
            <a:r>
              <a:rPr lang="ru-RU" sz="2000" b="1" dirty="0" smtClean="0">
                <a:solidFill>
                  <a:srgbClr val="077A3E"/>
                </a:solidFill>
                <a:latin typeface="Trebuchet MS" pitchFamily="34" charset="0"/>
              </a:rPr>
              <a:t>граждан в РФ</a:t>
            </a:r>
            <a:endParaRPr lang="ru-RU" sz="2000" b="1" dirty="0">
              <a:solidFill>
                <a:srgbClr val="077A3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13053</TotalTime>
  <Words>1565</Words>
  <Application>Microsoft Office PowerPoint</Application>
  <PresentationFormat>Произвольный</PresentationFormat>
  <Paragraphs>294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DINPro-Light</vt:lpstr>
      <vt:lpstr>Tahoma</vt:lpstr>
      <vt:lpstr>Times New Roman</vt:lpstr>
      <vt:lpstr>Trebuchet MS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ilya.sokolov@minfin.ru</Manager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aleksei.zapuskalov@minfin.ru</dc:creator>
  <cp:lastModifiedBy>БЫЧКОВ СТАНИСЛАВ СЕРГЕЕВИЧ</cp:lastModifiedBy>
  <cp:revision>528</cp:revision>
  <cp:lastPrinted>2018-09-05T11:04:07Z</cp:lastPrinted>
  <dcterms:created xsi:type="dcterms:W3CDTF">2014-05-13T07:16:38Z</dcterms:created>
  <dcterms:modified xsi:type="dcterms:W3CDTF">2019-10-14T08:19:02Z</dcterms:modified>
</cp:coreProperties>
</file>