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3" r:id="rId3"/>
    <p:sldId id="285" r:id="rId4"/>
    <p:sldId id="288" r:id="rId5"/>
    <p:sldId id="279" r:id="rId6"/>
    <p:sldId id="282" r:id="rId7"/>
    <p:sldId id="281" r:id="rId8"/>
    <p:sldId id="266" r:id="rId9"/>
    <p:sldId id="269" r:id="rId10"/>
    <p:sldId id="273" r:id="rId11"/>
    <p:sldId id="274" r:id="rId12"/>
    <p:sldId id="275" r:id="rId13"/>
    <p:sldId id="258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Procjena</a:t>
            </a:r>
            <a:r>
              <a:rPr lang="hr-HR" baseline="0" dirty="0" smtClean="0"/>
              <a:t> transakcija u GK</a:t>
            </a:r>
            <a:endParaRPr lang="hr-HR" dirty="0"/>
          </a:p>
        </c:rich>
      </c:tx>
      <c:layout>
        <c:manualLayout>
          <c:xMode val="edge"/>
          <c:yMode val="edge"/>
          <c:x val="0.30497053417437048"/>
          <c:y val="8.91515673683791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Transactions in GL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69-4DF8-91C0-DA0502203C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69-4DF8-91C0-DA0502203C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69-4DF8-91C0-DA0502203C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69-4DF8-91C0-DA0502203C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69-4DF8-91C0-DA0502203C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69-4DF8-91C0-DA0502203C79}"/>
              </c:ext>
            </c:extLst>
          </c:dPt>
          <c:dLbls>
            <c:dLbl>
              <c:idx val="0"/>
              <c:layout>
                <c:manualLayout>
                  <c:x val="-1.4448264719394387E-2"/>
                  <c:y val="0.13256108076279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23180466380884"/>
                  <c:y val="0.26092976309071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477546370558605E-2"/>
                  <c:y val="-6.36580191694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114051145349418"/>
                  <c:y val="-0.1278641341314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8787690814373026E-2"/>
                  <c:y val="2.406786485744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659224854907378E-2"/>
                  <c:y val="0.12028704325650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69-4DF8-91C0-DA0502203C79}"/>
                </c:ext>
                <c:ext xmlns:c15="http://schemas.microsoft.com/office/drawing/2012/chart" uri="{CE6537A1-D6FC-4f65-9D91-7224C49458BB}">
                  <c15:layout>
                    <c:manualLayout>
                      <c:w val="6.3283304815857144E-2"/>
                      <c:h val="4.891958019034048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Revenues</c:v>
                </c:pt>
                <c:pt idx="2">
                  <c:v>Non-monetary Activities</c:v>
                </c:pt>
                <c:pt idx="3">
                  <c:v>Expenditures</c:v>
                </c:pt>
                <c:pt idx="4">
                  <c:v>Tax Receivings</c:v>
                </c:pt>
                <c:pt idx="5">
                  <c:v>Payroll Operations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0.35</c:v>
                </c:pt>
                <c:pt idx="2">
                  <c:v>0.1</c:v>
                </c:pt>
                <c:pt idx="3">
                  <c:v>0.3</c:v>
                </c:pt>
                <c:pt idx="4">
                  <c:v>0.05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9-4DF8-91C0-DA0502203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7DBEB-6DAD-4ED0-828D-7EFF189D9E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4A6C46-4D19-46A6-A462-5236400BAF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Dodjela proračuna</a:t>
          </a:r>
          <a:endParaRPr lang="hr-HR" sz="1800" dirty="0">
            <a:solidFill>
              <a:schemeClr val="tx1"/>
            </a:solidFill>
          </a:endParaRPr>
        </a:p>
      </dgm:t>
    </dgm:pt>
    <dgm:pt modelId="{F87695CE-6CE9-45C5-8B0C-71E5158C97A4}" type="parTrans" cxnId="{435429EB-168B-4D76-96C2-025DE9F31072}">
      <dgm:prSet/>
      <dgm:spPr/>
      <dgm:t>
        <a:bodyPr/>
        <a:lstStyle/>
        <a:p>
          <a:endParaRPr lang="en-US"/>
        </a:p>
      </dgm:t>
    </dgm:pt>
    <dgm:pt modelId="{E2ABFE2D-C9D2-421D-A349-20C0D6C88B32}" type="sibTrans" cxnId="{435429EB-168B-4D76-96C2-025DE9F31072}">
      <dgm:prSet/>
      <dgm:spPr/>
      <dgm:t>
        <a:bodyPr/>
        <a:lstStyle/>
        <a:p>
          <a:endParaRPr lang="en-US"/>
        </a:p>
      </dgm:t>
    </dgm:pt>
    <dgm:pt modelId="{0877B542-432B-4C8D-B293-62D4E9A1F9A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Sporazum</a:t>
          </a:r>
          <a:endParaRPr lang="hr-HR" sz="1800" dirty="0">
            <a:solidFill>
              <a:schemeClr val="tx1"/>
            </a:solidFill>
          </a:endParaRPr>
        </a:p>
      </dgm:t>
    </dgm:pt>
    <dgm:pt modelId="{7E048266-0F36-41A9-A1AB-4FA0A408ECE5}" type="parTrans" cxnId="{2A3C911D-934B-4221-96C8-243C33779E58}">
      <dgm:prSet/>
      <dgm:spPr/>
      <dgm:t>
        <a:bodyPr/>
        <a:lstStyle/>
        <a:p>
          <a:endParaRPr lang="en-US"/>
        </a:p>
      </dgm:t>
    </dgm:pt>
    <dgm:pt modelId="{E4D31DC2-D425-4000-9087-910406DFDDD7}" type="sibTrans" cxnId="{2A3C911D-934B-4221-96C8-243C33779E58}">
      <dgm:prSet/>
      <dgm:spPr/>
      <dgm:t>
        <a:bodyPr/>
        <a:lstStyle/>
        <a:p>
          <a:endParaRPr lang="en-US"/>
        </a:p>
      </dgm:t>
    </dgm:pt>
    <dgm:pt modelId="{F9D85579-5A67-4C3E-8D17-2FA23D1EF48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Nalog za plaćanje</a:t>
          </a:r>
          <a:endParaRPr lang="hr-HR" sz="1800" dirty="0">
            <a:solidFill>
              <a:schemeClr val="tx1"/>
            </a:solidFill>
          </a:endParaRPr>
        </a:p>
      </dgm:t>
    </dgm:pt>
    <dgm:pt modelId="{D3325482-A703-45A6-AD9F-048E48D63498}" type="parTrans" cxnId="{34B33F3B-FBD7-4517-8E67-D7379B7762A1}">
      <dgm:prSet/>
      <dgm:spPr/>
      <dgm:t>
        <a:bodyPr/>
        <a:lstStyle/>
        <a:p>
          <a:endParaRPr lang="en-US"/>
        </a:p>
      </dgm:t>
    </dgm:pt>
    <dgm:pt modelId="{BB370B80-1E54-475C-9B0C-2489AE2BD26F}" type="sibTrans" cxnId="{34B33F3B-FBD7-4517-8E67-D7379B7762A1}">
      <dgm:prSet/>
      <dgm:spPr/>
      <dgm:t>
        <a:bodyPr/>
        <a:lstStyle/>
        <a:p>
          <a:endParaRPr lang="en-US"/>
        </a:p>
      </dgm:t>
    </dgm:pt>
    <dgm:pt modelId="{C13DD03C-CA54-47C8-B6A5-FC9797AF342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chemeClr val="tx1"/>
              </a:solidFill>
            </a:rPr>
            <a:t>Preuzeta obveza</a:t>
          </a:r>
          <a:endParaRPr lang="hr-HR" sz="1800" dirty="0">
            <a:solidFill>
              <a:schemeClr val="tx1"/>
            </a:solidFill>
          </a:endParaRPr>
        </a:p>
      </dgm:t>
    </dgm:pt>
    <dgm:pt modelId="{478BC9B4-253B-4D5F-A9F5-EEFADCBD4BD5}" type="parTrans" cxnId="{42B93D67-B5C5-41A3-81BF-70B92C9870DE}">
      <dgm:prSet/>
      <dgm:spPr/>
      <dgm:t>
        <a:bodyPr/>
        <a:lstStyle/>
        <a:p>
          <a:endParaRPr lang="en-US"/>
        </a:p>
      </dgm:t>
    </dgm:pt>
    <dgm:pt modelId="{FD3948BB-4604-4427-A838-C0A394CAAA58}" type="sibTrans" cxnId="{42B93D67-B5C5-41A3-81BF-70B92C9870DE}">
      <dgm:prSet/>
      <dgm:spPr/>
      <dgm:t>
        <a:bodyPr/>
        <a:lstStyle/>
        <a:p>
          <a:endParaRPr lang="en-US"/>
        </a:p>
      </dgm:t>
    </dgm:pt>
    <dgm:pt modelId="{19082137-A7FF-4351-B678-DBEE1CFA6C47}" type="pres">
      <dgm:prSet presAssocID="{78F7DBEB-6DAD-4ED0-828D-7EFF189D9E86}" presName="CompostProcess" presStyleCnt="0">
        <dgm:presLayoutVars>
          <dgm:dir/>
          <dgm:resizeHandles val="exact"/>
        </dgm:presLayoutVars>
      </dgm:prSet>
      <dgm:spPr/>
    </dgm:pt>
    <dgm:pt modelId="{2E624BC2-FCF9-40CC-9D0C-36B645F530FE}" type="pres">
      <dgm:prSet presAssocID="{78F7DBEB-6DAD-4ED0-828D-7EFF189D9E86}" presName="arrow" presStyleLbl="bgShp" presStyleIdx="0" presStyleCnt="1" custScaleX="117647"/>
      <dgm:spPr/>
    </dgm:pt>
    <dgm:pt modelId="{2BC0A92C-1949-4C2F-BCC9-B74BD7075D2F}" type="pres">
      <dgm:prSet presAssocID="{78F7DBEB-6DAD-4ED0-828D-7EFF189D9E86}" presName="linearProcess" presStyleCnt="0"/>
      <dgm:spPr/>
    </dgm:pt>
    <dgm:pt modelId="{654D0C2F-AFD8-41A9-AB26-B967B505A32C}" type="pres">
      <dgm:prSet presAssocID="{6D4A6C46-4D19-46A6-A462-5236400BAF07}" presName="textNode" presStyleLbl="node1" presStyleIdx="0" presStyleCnt="4" custScaleX="60600" custScaleY="90124" custLinFactX="-1807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C2DC-CBA6-4C3A-8EE8-F1B345ABCC78}" type="pres">
      <dgm:prSet presAssocID="{E2ABFE2D-C9D2-421D-A349-20C0D6C88B32}" presName="sibTrans" presStyleCnt="0"/>
      <dgm:spPr/>
    </dgm:pt>
    <dgm:pt modelId="{AFCFFC92-58DC-4505-BE95-32138825E297}" type="pres">
      <dgm:prSet presAssocID="{0877B542-432B-4C8D-B293-62D4E9A1F9A1}" presName="textNode" presStyleLbl="node1" presStyleIdx="1" presStyleCnt="4" custScaleX="60600" custScaleY="90124" custLinFactX="-1439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BFC2-FFB2-4BCD-BCD8-94CB3795BF3E}" type="pres">
      <dgm:prSet presAssocID="{E4D31DC2-D425-4000-9087-910406DFDDD7}" presName="sibTrans" presStyleCnt="0"/>
      <dgm:spPr/>
    </dgm:pt>
    <dgm:pt modelId="{A8F31AED-B1F8-4E77-A9E6-8860BDBE9222}" type="pres">
      <dgm:prSet presAssocID="{C13DD03C-CA54-47C8-B6A5-FC9797AF342F}" presName="textNode" presStyleLbl="node1" presStyleIdx="2" presStyleCnt="4" custScaleX="60600" custScaleY="90124" custLinFactX="-23751" custLinFactNeighborX="-100000" custLinFactNeighborY="-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3AC7F-12C9-400C-A33E-D7E70A4B6A48}" type="pres">
      <dgm:prSet presAssocID="{FD3948BB-4604-4427-A838-C0A394CAAA58}" presName="sibTrans" presStyleCnt="0"/>
      <dgm:spPr/>
    </dgm:pt>
    <dgm:pt modelId="{1C4978BF-3ED7-43E0-A6C2-8257FDB9BB50}" type="pres">
      <dgm:prSet presAssocID="{F9D85579-5A67-4C3E-8D17-2FA23D1EF482}" presName="textNode" presStyleLbl="node1" presStyleIdx="3" presStyleCnt="4" custScaleX="60600" custScaleY="90124" custLinFactX="-32617" custLinFactNeighborX="-100000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93D67-B5C5-41A3-81BF-70B92C9870DE}" srcId="{78F7DBEB-6DAD-4ED0-828D-7EFF189D9E86}" destId="{C13DD03C-CA54-47C8-B6A5-FC9797AF342F}" srcOrd="2" destOrd="0" parTransId="{478BC9B4-253B-4D5F-A9F5-EEFADCBD4BD5}" sibTransId="{FD3948BB-4604-4427-A838-C0A394CAAA58}"/>
    <dgm:cxn modelId="{DD6A3393-1167-45E3-AF32-0D14919D61BB}" type="presOf" srcId="{6D4A6C46-4D19-46A6-A462-5236400BAF07}" destId="{654D0C2F-AFD8-41A9-AB26-B967B505A32C}" srcOrd="0" destOrd="0" presId="urn:microsoft.com/office/officeart/2005/8/layout/hProcess9"/>
    <dgm:cxn modelId="{34B33F3B-FBD7-4517-8E67-D7379B7762A1}" srcId="{78F7DBEB-6DAD-4ED0-828D-7EFF189D9E86}" destId="{F9D85579-5A67-4C3E-8D17-2FA23D1EF482}" srcOrd="3" destOrd="0" parTransId="{D3325482-A703-45A6-AD9F-048E48D63498}" sibTransId="{BB370B80-1E54-475C-9B0C-2489AE2BD26F}"/>
    <dgm:cxn modelId="{B140C975-0758-4645-8C21-8ED2E28D6CCF}" type="presOf" srcId="{F9D85579-5A67-4C3E-8D17-2FA23D1EF482}" destId="{1C4978BF-3ED7-43E0-A6C2-8257FDB9BB50}" srcOrd="0" destOrd="0" presId="urn:microsoft.com/office/officeart/2005/8/layout/hProcess9"/>
    <dgm:cxn modelId="{3DED0D66-4302-49AF-A59D-0D5BC331FEFF}" type="presOf" srcId="{C13DD03C-CA54-47C8-B6A5-FC9797AF342F}" destId="{A8F31AED-B1F8-4E77-A9E6-8860BDBE9222}" srcOrd="0" destOrd="0" presId="urn:microsoft.com/office/officeart/2005/8/layout/hProcess9"/>
    <dgm:cxn modelId="{435429EB-168B-4D76-96C2-025DE9F31072}" srcId="{78F7DBEB-6DAD-4ED0-828D-7EFF189D9E86}" destId="{6D4A6C46-4D19-46A6-A462-5236400BAF07}" srcOrd="0" destOrd="0" parTransId="{F87695CE-6CE9-45C5-8B0C-71E5158C97A4}" sibTransId="{E2ABFE2D-C9D2-421D-A349-20C0D6C88B32}"/>
    <dgm:cxn modelId="{2A3C911D-934B-4221-96C8-243C33779E58}" srcId="{78F7DBEB-6DAD-4ED0-828D-7EFF189D9E86}" destId="{0877B542-432B-4C8D-B293-62D4E9A1F9A1}" srcOrd="1" destOrd="0" parTransId="{7E048266-0F36-41A9-A1AB-4FA0A408ECE5}" sibTransId="{E4D31DC2-D425-4000-9087-910406DFDDD7}"/>
    <dgm:cxn modelId="{E2583D82-F89C-4CC1-B88E-F263811D9B6B}" type="presOf" srcId="{0877B542-432B-4C8D-B293-62D4E9A1F9A1}" destId="{AFCFFC92-58DC-4505-BE95-32138825E297}" srcOrd="0" destOrd="0" presId="urn:microsoft.com/office/officeart/2005/8/layout/hProcess9"/>
    <dgm:cxn modelId="{70A12EDD-54D5-4017-BD6D-3EB60FBD9290}" type="presOf" srcId="{78F7DBEB-6DAD-4ED0-828D-7EFF189D9E86}" destId="{19082137-A7FF-4351-B678-DBEE1CFA6C47}" srcOrd="0" destOrd="0" presId="urn:microsoft.com/office/officeart/2005/8/layout/hProcess9"/>
    <dgm:cxn modelId="{D98E4C6A-43D3-4718-A426-DCFE3DE55A8C}" type="presParOf" srcId="{19082137-A7FF-4351-B678-DBEE1CFA6C47}" destId="{2E624BC2-FCF9-40CC-9D0C-36B645F530FE}" srcOrd="0" destOrd="0" presId="urn:microsoft.com/office/officeart/2005/8/layout/hProcess9"/>
    <dgm:cxn modelId="{B1086BA7-1D9E-4C8F-85AC-E1B0ADFB17EE}" type="presParOf" srcId="{19082137-A7FF-4351-B678-DBEE1CFA6C47}" destId="{2BC0A92C-1949-4C2F-BCC9-B74BD7075D2F}" srcOrd="1" destOrd="0" presId="urn:microsoft.com/office/officeart/2005/8/layout/hProcess9"/>
    <dgm:cxn modelId="{BBA2C794-940C-4A91-B1A7-56E25EE37258}" type="presParOf" srcId="{2BC0A92C-1949-4C2F-BCC9-B74BD7075D2F}" destId="{654D0C2F-AFD8-41A9-AB26-B967B505A32C}" srcOrd="0" destOrd="0" presId="urn:microsoft.com/office/officeart/2005/8/layout/hProcess9"/>
    <dgm:cxn modelId="{A9E3844D-E7DB-4DC9-869C-692157D98DA4}" type="presParOf" srcId="{2BC0A92C-1949-4C2F-BCC9-B74BD7075D2F}" destId="{DB3CC2DC-CBA6-4C3A-8EE8-F1B345ABCC78}" srcOrd="1" destOrd="0" presId="urn:microsoft.com/office/officeart/2005/8/layout/hProcess9"/>
    <dgm:cxn modelId="{67D2EEC6-B9F3-42D7-B722-0B946DC6D482}" type="presParOf" srcId="{2BC0A92C-1949-4C2F-BCC9-B74BD7075D2F}" destId="{AFCFFC92-58DC-4505-BE95-32138825E297}" srcOrd="2" destOrd="0" presId="urn:microsoft.com/office/officeart/2005/8/layout/hProcess9"/>
    <dgm:cxn modelId="{49B7F2E7-44E5-47B2-8D06-9CF98B95A81A}" type="presParOf" srcId="{2BC0A92C-1949-4C2F-BCC9-B74BD7075D2F}" destId="{6408BFC2-FFB2-4BCD-BCD8-94CB3795BF3E}" srcOrd="3" destOrd="0" presId="urn:microsoft.com/office/officeart/2005/8/layout/hProcess9"/>
    <dgm:cxn modelId="{144FF687-17B8-4511-A4F1-066D5F342124}" type="presParOf" srcId="{2BC0A92C-1949-4C2F-BCC9-B74BD7075D2F}" destId="{A8F31AED-B1F8-4E77-A9E6-8860BDBE9222}" srcOrd="4" destOrd="0" presId="urn:microsoft.com/office/officeart/2005/8/layout/hProcess9"/>
    <dgm:cxn modelId="{68B52A89-B683-45F8-8322-C056864088B9}" type="presParOf" srcId="{2BC0A92C-1949-4C2F-BCC9-B74BD7075D2F}" destId="{9C33AC7F-12C9-400C-A33E-D7E70A4B6A48}" srcOrd="5" destOrd="0" presId="urn:microsoft.com/office/officeart/2005/8/layout/hProcess9"/>
    <dgm:cxn modelId="{A199F98A-9414-4948-87BA-8FF7B77DE7BD}" type="presParOf" srcId="{2BC0A92C-1949-4C2F-BCC9-B74BD7075D2F}" destId="{1C4978BF-3ED7-43E0-A6C2-8257FDB9BB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/>
      <dgm:spPr/>
      <dgm:t>
        <a:bodyPr/>
        <a:lstStyle/>
        <a:p>
          <a:r>
            <a:t>Izrađen</a:t>
          </a:r>
          <a:endParaRPr lang="hr-HR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/>
      <dgm:spPr/>
      <dgm:t>
        <a:bodyPr/>
        <a:lstStyle/>
        <a:p>
          <a:r>
            <a:t>Poslan nadzorniku</a:t>
          </a:r>
          <a:endParaRPr lang="hr-HR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/>
      <dgm:spPr/>
      <dgm:t>
        <a:bodyPr/>
        <a:lstStyle/>
        <a:p>
          <a:r>
            <a:t>Poslan srednjem uredu</a:t>
          </a:r>
          <a:endParaRPr lang="hr-HR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0029D303-23B4-4DB0-BCF7-2CBF6C3B67FA}">
      <dgm:prSet phldrT="[Text]"/>
      <dgm:spPr/>
      <dgm:t>
        <a:bodyPr/>
        <a:lstStyle/>
        <a:p>
          <a:r>
            <a:t>Poslan stražnjem uredu riznice</a:t>
          </a:r>
          <a:endParaRPr lang="hr-HR" dirty="0"/>
        </a:p>
      </dgm:t>
    </dgm:pt>
    <dgm:pt modelId="{CE39CD96-4B70-48B8-8AB0-9B2E1F56004F}" type="parTrans" cxnId="{E57A43AD-F4BE-4CD0-A75F-E9E65814F5D2}">
      <dgm:prSet/>
      <dgm:spPr/>
      <dgm:t>
        <a:bodyPr/>
        <a:lstStyle/>
        <a:p>
          <a:endParaRPr lang="en-US"/>
        </a:p>
      </dgm:t>
    </dgm:pt>
    <dgm:pt modelId="{11935640-30B1-4739-A29C-5FDCABDBB117}" type="sibTrans" cxnId="{E57A43AD-F4BE-4CD0-A75F-E9E65814F5D2}">
      <dgm:prSet/>
      <dgm:spPr/>
      <dgm:t>
        <a:bodyPr/>
        <a:lstStyle/>
        <a:p>
          <a:endParaRPr lang="en-US"/>
        </a:p>
      </dgm:t>
    </dgm:pt>
    <dgm:pt modelId="{CEE6FE35-E079-4F54-B07E-970811AD42C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t>Odobrenje državne riznice  </a:t>
          </a:r>
          <a:endParaRPr lang="hr-HR" dirty="0"/>
        </a:p>
      </dgm:t>
    </dgm:pt>
    <dgm:pt modelId="{1DE4E710-6B33-4A2C-842A-B1A300DF04C6}" type="parTrans" cxnId="{F1DB5C7F-EC43-4F14-9885-3BCDEDA8973F}">
      <dgm:prSet/>
      <dgm:spPr/>
      <dgm:t>
        <a:bodyPr/>
        <a:lstStyle/>
        <a:p>
          <a:endParaRPr lang="en-US"/>
        </a:p>
      </dgm:t>
    </dgm:pt>
    <dgm:pt modelId="{2451E5D3-483F-4518-A185-FD278A8F66FB}" type="sibTrans" cxnId="{F1DB5C7F-EC43-4F14-9885-3BCDEDA8973F}">
      <dgm:prSet/>
      <dgm:spPr/>
      <dgm:t>
        <a:bodyPr/>
        <a:lstStyle/>
        <a:p>
          <a:endParaRPr lang="en-US"/>
        </a:p>
      </dgm:t>
    </dgm:pt>
    <dgm:pt modelId="{B33F5BBA-7BC6-49C5-A1EC-DC16BCA1130F}">
      <dgm:prSet phldrT="[Text]"/>
      <dgm:spPr/>
      <dgm:t>
        <a:bodyPr/>
        <a:lstStyle/>
        <a:p>
          <a:r>
            <a:t>Poslan banci</a:t>
          </a:r>
          <a:endParaRPr lang="hr-HR" dirty="0"/>
        </a:p>
      </dgm:t>
    </dgm:pt>
    <dgm:pt modelId="{F053DA72-77CE-4F9A-BADF-F835BF2E8FF1}" type="parTrans" cxnId="{56ED433F-D468-42E3-BBA6-18954A7F5469}">
      <dgm:prSet/>
      <dgm:spPr/>
      <dgm:t>
        <a:bodyPr/>
        <a:lstStyle/>
        <a:p>
          <a:endParaRPr lang="en-US"/>
        </a:p>
      </dgm:t>
    </dgm:pt>
    <dgm:pt modelId="{A282EDE1-F653-4AF8-8622-BB99EB4B7A1A}" type="sibTrans" cxnId="{56ED433F-D468-42E3-BBA6-18954A7F5469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C87DF44F-F6A2-4C19-A75A-025FCC7B79C3}" type="pres">
      <dgm:prSet presAssocID="{0029D303-23B4-4DB0-BCF7-2CBF6C3B67FA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D47C-3F9A-46F6-9CE4-3FB262DB32DE}" type="pres">
      <dgm:prSet presAssocID="{11935640-30B1-4739-A29C-5FDCABDBB117}" presName="parSpace" presStyleCnt="0"/>
      <dgm:spPr/>
    </dgm:pt>
    <dgm:pt modelId="{49144AF6-D1F2-4283-9C12-503A9BBC52C7}" type="pres">
      <dgm:prSet presAssocID="{CEE6FE35-E079-4F54-B07E-970811AD42C2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3CB2-DBBA-4175-9CCE-3D106C0DBC79}" type="pres">
      <dgm:prSet presAssocID="{2451E5D3-483F-4518-A185-FD278A8F66FB}" presName="parSpace" presStyleCnt="0"/>
      <dgm:spPr/>
    </dgm:pt>
    <dgm:pt modelId="{9540FB1B-4EEE-4616-A6CB-FB7096B7932D}" type="pres">
      <dgm:prSet presAssocID="{B33F5BBA-7BC6-49C5-A1EC-DC16BCA1130F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6CB90-C8E8-471A-914F-B614A685BAC1}" type="presOf" srcId="{0029D303-23B4-4DB0-BCF7-2CBF6C3B67FA}" destId="{C87DF44F-F6A2-4C19-A75A-025FCC7B79C3}" srcOrd="0" destOrd="0" presId="urn:microsoft.com/office/officeart/2005/8/layout/hChevron3"/>
    <dgm:cxn modelId="{E341056F-86BC-4306-8894-31CEEEB694A2}" type="presOf" srcId="{B33F5BBA-7BC6-49C5-A1EC-DC16BCA1130F}" destId="{9540FB1B-4EEE-4616-A6CB-FB7096B7932D}" srcOrd="0" destOrd="0" presId="urn:microsoft.com/office/officeart/2005/8/layout/hChevron3"/>
    <dgm:cxn modelId="{F1DB5C7F-EC43-4F14-9885-3BCDEDA8973F}" srcId="{CC5EBB8C-8096-4D65-8D8D-A2E7BE1104B1}" destId="{CEE6FE35-E079-4F54-B07E-970811AD42C2}" srcOrd="4" destOrd="0" parTransId="{1DE4E710-6B33-4A2C-842A-B1A300DF04C6}" sibTransId="{2451E5D3-483F-4518-A185-FD278A8F66FB}"/>
    <dgm:cxn modelId="{37D01606-8CA8-4AB6-AD49-3FFA343A3978}" type="presOf" srcId="{CEE6FE35-E079-4F54-B07E-970811AD42C2}" destId="{49144AF6-D1F2-4283-9C12-503A9BBC52C7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56ED433F-D468-42E3-BBA6-18954A7F5469}" srcId="{CC5EBB8C-8096-4D65-8D8D-A2E7BE1104B1}" destId="{B33F5BBA-7BC6-49C5-A1EC-DC16BCA1130F}" srcOrd="5" destOrd="0" parTransId="{F053DA72-77CE-4F9A-BADF-F835BF2E8FF1}" sibTransId="{A282EDE1-F653-4AF8-8622-BB99EB4B7A1A}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E57A43AD-F4BE-4CD0-A75F-E9E65814F5D2}" srcId="{CC5EBB8C-8096-4D65-8D8D-A2E7BE1104B1}" destId="{0029D303-23B4-4DB0-BCF7-2CBF6C3B67FA}" srcOrd="3" destOrd="0" parTransId="{CE39CD96-4B70-48B8-8AB0-9B2E1F56004F}" sibTransId="{11935640-30B1-4739-A29C-5FDCABDBB117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D72B4627-7998-4C92-9791-AA6312C9FE81}" type="presParOf" srcId="{A91FD69E-5A65-454C-BDBD-D76025AE6BFF}" destId="{CAA43B99-C24C-4B99-AFBD-FFB164896102}" srcOrd="5" destOrd="0" presId="urn:microsoft.com/office/officeart/2005/8/layout/hChevron3"/>
    <dgm:cxn modelId="{A7B9E543-AA1B-4529-B5B6-216C5B3C8812}" type="presParOf" srcId="{A91FD69E-5A65-454C-BDBD-D76025AE6BFF}" destId="{C87DF44F-F6A2-4C19-A75A-025FCC7B79C3}" srcOrd="6" destOrd="0" presId="urn:microsoft.com/office/officeart/2005/8/layout/hChevron3"/>
    <dgm:cxn modelId="{A9F32340-86FC-4CC2-A7E4-0E0484180C7B}" type="presParOf" srcId="{A91FD69E-5A65-454C-BDBD-D76025AE6BFF}" destId="{39F6D47C-3F9A-46F6-9CE4-3FB262DB32DE}" srcOrd="7" destOrd="0" presId="urn:microsoft.com/office/officeart/2005/8/layout/hChevron3"/>
    <dgm:cxn modelId="{737C8C3E-3F5C-4314-B2C8-65B1B22B0F7A}" type="presParOf" srcId="{A91FD69E-5A65-454C-BDBD-D76025AE6BFF}" destId="{49144AF6-D1F2-4283-9C12-503A9BBC52C7}" srcOrd="8" destOrd="0" presId="urn:microsoft.com/office/officeart/2005/8/layout/hChevron3"/>
    <dgm:cxn modelId="{EDB2BF46-0851-44C4-8315-A9AF47851894}" type="presParOf" srcId="{A91FD69E-5A65-454C-BDBD-D76025AE6BFF}" destId="{D34A3CB2-DBBA-4175-9CCE-3D106C0DBC79}" srcOrd="9" destOrd="0" presId="urn:microsoft.com/office/officeart/2005/8/layout/hChevron3"/>
    <dgm:cxn modelId="{545E5455-58B8-47AE-8F05-88D8B1F849FF}" type="presParOf" srcId="{A91FD69E-5A65-454C-BDBD-D76025AE6BFF}" destId="{9540FB1B-4EEE-4616-A6CB-FB7096B7932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 custT="1"/>
      <dgm:spPr/>
      <dgm:t>
        <a:bodyPr/>
        <a:lstStyle/>
        <a:p>
          <a:r>
            <a:rPr lang="en-US" sz="1200" dirty="0" smtClean="0"/>
            <a:t>Izrađen</a:t>
          </a:r>
          <a:endParaRPr lang="hr-HR" sz="1200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 custT="1"/>
      <dgm:spPr/>
      <dgm:t>
        <a:bodyPr/>
        <a:lstStyle/>
        <a:p>
          <a:r>
            <a:rPr lang="en-US" sz="1200" dirty="0" smtClean="0"/>
            <a:t>Poslan nadzorniku</a:t>
          </a:r>
          <a:endParaRPr lang="hr-HR" sz="1200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Obračunat</a:t>
          </a:r>
          <a:endParaRPr lang="hr-HR" sz="1200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311B5A93-DB78-4A12-A2D0-392586B880C9}">
      <dgm:prSet phldrT="[Text]" custT="1"/>
      <dgm:spPr/>
      <dgm:t>
        <a:bodyPr/>
        <a:lstStyle/>
        <a:p>
          <a:r>
            <a:rPr lang="en-US" sz="1200" dirty="0" smtClean="0"/>
            <a:t>Završen</a:t>
          </a:r>
          <a:endParaRPr lang="hr-HR" sz="1200" dirty="0"/>
        </a:p>
      </dgm:t>
    </dgm:pt>
    <dgm:pt modelId="{0D9A1F7C-16E0-4948-BB38-7550AC8ADF5D}" type="parTrans" cxnId="{DBD27CD8-8B1A-4A55-A82C-47C831012ECE}">
      <dgm:prSet/>
      <dgm:spPr/>
      <dgm:t>
        <a:bodyPr/>
        <a:lstStyle/>
        <a:p>
          <a:endParaRPr lang="en-US"/>
        </a:p>
      </dgm:t>
    </dgm:pt>
    <dgm:pt modelId="{B4AB7BBA-577E-46F4-A2A0-43B966987AD6}" type="sibTrans" cxnId="{DBD27CD8-8B1A-4A55-A82C-47C831012ECE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98B13B6D-C095-4CDD-AB75-1EF94A13C7F5}" type="pres">
      <dgm:prSet presAssocID="{311B5A93-DB78-4A12-A2D0-392586B880C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DBD27CD8-8B1A-4A55-A82C-47C831012ECE}" srcId="{CC5EBB8C-8096-4D65-8D8D-A2E7BE1104B1}" destId="{311B5A93-DB78-4A12-A2D0-392586B880C9}" srcOrd="3" destOrd="0" parTransId="{0D9A1F7C-16E0-4948-BB38-7550AC8ADF5D}" sibTransId="{B4AB7BBA-577E-46F4-A2A0-43B966987AD6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3810ED05-5B71-4944-8546-4BA9C04DF7A9}" type="presOf" srcId="{311B5A93-DB78-4A12-A2D0-392586B880C9}" destId="{98B13B6D-C095-4CDD-AB75-1EF94A13C7F5}" srcOrd="0" destOrd="0" presId="urn:microsoft.com/office/officeart/2005/8/layout/hChevron3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F301BC71-2B9D-4A9A-9F58-345BFA7F969C}" type="presParOf" srcId="{A91FD69E-5A65-454C-BDBD-D76025AE6BFF}" destId="{CAA43B99-C24C-4B99-AFBD-FFB164896102}" srcOrd="5" destOrd="0" presId="urn:microsoft.com/office/officeart/2005/8/layout/hChevron3"/>
    <dgm:cxn modelId="{00D70E50-6D00-4874-A8D5-38F091D83B32}" type="presParOf" srcId="{A91FD69E-5A65-454C-BDBD-D76025AE6BFF}" destId="{98B13B6D-C095-4CDD-AB75-1EF94A13C7F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A79F5D-F48F-4499-BCDC-2A511BA15E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B96F5CD-97B8-4D4B-985A-244980625228}">
      <dgm:prSet phldrT="[Text]"/>
      <dgm:spPr/>
      <dgm:t>
        <a:bodyPr/>
        <a:lstStyle/>
        <a:p>
          <a:r>
            <a:t>Primarne obračunske transakcije</a:t>
          </a:r>
          <a:endParaRPr lang="hr-HR" dirty="0"/>
        </a:p>
      </dgm:t>
    </dgm:pt>
    <dgm:pt modelId="{05E339B2-D164-43E3-A740-A94C0EF1037A}" type="parTrans" cxnId="{4EB586F2-0206-43BD-94BA-305747DA4D7A}">
      <dgm:prSet/>
      <dgm:spPr/>
      <dgm:t>
        <a:bodyPr/>
        <a:lstStyle/>
        <a:p>
          <a:endParaRPr lang="en-US"/>
        </a:p>
      </dgm:t>
    </dgm:pt>
    <dgm:pt modelId="{BBC7DB79-67A8-4DAB-84B4-2436A350E68F}" type="sibTrans" cxnId="{4EB586F2-0206-43BD-94BA-305747DA4D7A}">
      <dgm:prSet/>
      <dgm:spPr/>
      <dgm:t>
        <a:bodyPr/>
        <a:lstStyle/>
        <a:p>
          <a:endParaRPr lang="en-US"/>
        </a:p>
      </dgm:t>
    </dgm:pt>
    <dgm:pt modelId="{E8899AFA-73E5-4F42-80EA-ECADF05F912B}">
      <dgm:prSet phldrT="[Text]"/>
      <dgm:spPr/>
      <dgm:t>
        <a:bodyPr/>
        <a:lstStyle/>
        <a:p>
          <a:r>
            <a:t>Zadržavanje transakcija</a:t>
          </a:r>
          <a:endParaRPr lang="hr-HR" dirty="0"/>
        </a:p>
      </dgm:t>
    </dgm:pt>
    <dgm:pt modelId="{609EDD3B-903C-4A63-AA50-F02E04811BA4}" type="parTrans" cxnId="{EAB41AC2-D37A-42CF-9194-CCA793ED96ED}">
      <dgm:prSet/>
      <dgm:spPr/>
      <dgm:t>
        <a:bodyPr/>
        <a:lstStyle/>
        <a:p>
          <a:endParaRPr lang="en-US"/>
        </a:p>
      </dgm:t>
    </dgm:pt>
    <dgm:pt modelId="{6EBC46F2-0AE5-4FD1-98BE-6ACB8D56F481}" type="sibTrans" cxnId="{EAB41AC2-D37A-42CF-9194-CCA793ED96ED}">
      <dgm:prSet/>
      <dgm:spPr/>
      <dgm:t>
        <a:bodyPr/>
        <a:lstStyle/>
        <a:p>
          <a:endParaRPr lang="en-US"/>
        </a:p>
      </dgm:t>
    </dgm:pt>
    <dgm:pt modelId="{7206BD50-ED1B-40D6-8195-78466D5A0D8C}">
      <dgm:prSet phldrT="[Text]"/>
      <dgm:spPr/>
      <dgm:t>
        <a:bodyPr/>
        <a:lstStyle/>
        <a:p>
          <a:r>
            <a:t>Transakcije novčanih tokova </a:t>
          </a:r>
          <a:endParaRPr lang="hr-HR" dirty="0"/>
        </a:p>
      </dgm:t>
    </dgm:pt>
    <dgm:pt modelId="{D22019A1-B2E4-4B83-838E-AD5D86AB7F8E}" type="parTrans" cxnId="{B1D8565E-75E8-4148-8821-5B15CBB36BAF}">
      <dgm:prSet/>
      <dgm:spPr/>
      <dgm:t>
        <a:bodyPr/>
        <a:lstStyle/>
        <a:p>
          <a:endParaRPr lang="en-US"/>
        </a:p>
      </dgm:t>
    </dgm:pt>
    <dgm:pt modelId="{069FFAC9-3F69-4A2E-8FCB-E825C076E94C}" type="sibTrans" cxnId="{B1D8565E-75E8-4148-8821-5B15CBB36BAF}">
      <dgm:prSet/>
      <dgm:spPr/>
      <dgm:t>
        <a:bodyPr/>
        <a:lstStyle/>
        <a:p>
          <a:endParaRPr lang="en-US"/>
        </a:p>
      </dgm:t>
    </dgm:pt>
    <dgm:pt modelId="{DB3DF588-367E-4B2F-AA7F-B61C68491E52}">
      <dgm:prSet phldrT="[Text]"/>
      <dgm:spPr/>
      <dgm:t>
        <a:bodyPr/>
        <a:lstStyle/>
        <a:p>
          <a:r>
            <a:t>Ostale transakcije</a:t>
          </a:r>
          <a:endParaRPr lang="hr-HR" dirty="0"/>
        </a:p>
      </dgm:t>
    </dgm:pt>
    <dgm:pt modelId="{A5431678-2466-4393-913C-FF17226E9401}" type="parTrans" cxnId="{6C8AFE34-429A-4CB1-92AA-ABFECE81047E}">
      <dgm:prSet/>
      <dgm:spPr/>
      <dgm:t>
        <a:bodyPr/>
        <a:lstStyle/>
        <a:p>
          <a:endParaRPr lang="en-US"/>
        </a:p>
      </dgm:t>
    </dgm:pt>
    <dgm:pt modelId="{9ECD4625-4471-4F50-ACE0-9D8A9B9AE8D5}" type="sibTrans" cxnId="{6C8AFE34-429A-4CB1-92AA-ABFECE81047E}">
      <dgm:prSet/>
      <dgm:spPr/>
      <dgm:t>
        <a:bodyPr/>
        <a:lstStyle/>
        <a:p>
          <a:endParaRPr lang="en-US"/>
        </a:p>
      </dgm:t>
    </dgm:pt>
    <dgm:pt modelId="{6B9E2E29-8B38-47B0-8156-EA613EB9E686}">
      <dgm:prSet phldrT="[Text]"/>
      <dgm:spPr/>
      <dgm:t>
        <a:bodyPr/>
        <a:lstStyle/>
        <a:p>
          <a:r>
            <a:t>Početni saldo</a:t>
          </a:r>
          <a:endParaRPr lang="hr-HR" dirty="0"/>
        </a:p>
      </dgm:t>
    </dgm:pt>
    <dgm:pt modelId="{AF880A00-3962-4E54-AF4E-9CB8C81B41CB}" type="parTrans" cxnId="{58BACC2E-3BAF-4564-BD8E-4A840C8D9EF3}">
      <dgm:prSet/>
      <dgm:spPr/>
      <dgm:t>
        <a:bodyPr/>
        <a:lstStyle/>
        <a:p>
          <a:endParaRPr lang="en-US"/>
        </a:p>
      </dgm:t>
    </dgm:pt>
    <dgm:pt modelId="{9A69F8C5-699D-4E2D-9EB6-A90FB895503E}" type="sibTrans" cxnId="{58BACC2E-3BAF-4564-BD8E-4A840C8D9EF3}">
      <dgm:prSet/>
      <dgm:spPr/>
      <dgm:t>
        <a:bodyPr/>
        <a:lstStyle/>
        <a:p>
          <a:endParaRPr lang="en-US"/>
        </a:p>
      </dgm:t>
    </dgm:pt>
    <dgm:pt modelId="{DC2DD23C-9DDD-4DC3-B093-72FC05C9477B}" type="pres">
      <dgm:prSet presAssocID="{B4A79F5D-F48F-4499-BCDC-2A511BA15E27}" presName="compositeShape" presStyleCnt="0">
        <dgm:presLayoutVars>
          <dgm:dir/>
          <dgm:resizeHandles/>
        </dgm:presLayoutVars>
      </dgm:prSet>
      <dgm:spPr/>
    </dgm:pt>
    <dgm:pt modelId="{2586A021-81BA-4DA5-AE28-0E8220761A01}" type="pres">
      <dgm:prSet presAssocID="{B4A79F5D-F48F-4499-BCDC-2A511BA15E27}" presName="pyramid" presStyleLbl="node1" presStyleIdx="0" presStyleCnt="1"/>
      <dgm:spPr/>
    </dgm:pt>
    <dgm:pt modelId="{469431EF-ED8A-4A9B-92B3-6BBC65CE6B7D}" type="pres">
      <dgm:prSet presAssocID="{B4A79F5D-F48F-4499-BCDC-2A511BA15E27}" presName="theList" presStyleCnt="0"/>
      <dgm:spPr/>
    </dgm:pt>
    <dgm:pt modelId="{93DB6632-1231-4145-B5D5-054FA19481EB}" type="pres">
      <dgm:prSet presAssocID="{3B96F5CD-97B8-4D4B-985A-24498062522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3954F-8FCF-440B-87D6-D5DA1ED1A1C3}" type="pres">
      <dgm:prSet presAssocID="{3B96F5CD-97B8-4D4B-985A-244980625228}" presName="aSpace" presStyleCnt="0"/>
      <dgm:spPr/>
    </dgm:pt>
    <dgm:pt modelId="{0EF25451-C0BA-4978-8E15-3FF5C9CDD731}" type="pres">
      <dgm:prSet presAssocID="{E8899AFA-73E5-4F42-80EA-ECADF05F91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0FB9A-E7A2-46BF-AA02-09EEA2F8A075}" type="pres">
      <dgm:prSet presAssocID="{E8899AFA-73E5-4F42-80EA-ECADF05F912B}" presName="aSpace" presStyleCnt="0"/>
      <dgm:spPr/>
    </dgm:pt>
    <dgm:pt modelId="{755DCCE0-BD38-4C2F-AF42-A8C6B91E717F}" type="pres">
      <dgm:prSet presAssocID="{7206BD50-ED1B-40D6-8195-78466D5A0D8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C256-F483-47A5-90B1-09CD87567D91}" type="pres">
      <dgm:prSet presAssocID="{7206BD50-ED1B-40D6-8195-78466D5A0D8C}" presName="aSpace" presStyleCnt="0"/>
      <dgm:spPr/>
    </dgm:pt>
    <dgm:pt modelId="{BBF5EA58-48FA-4F34-A627-0F61D5352747}" type="pres">
      <dgm:prSet presAssocID="{6B9E2E29-8B38-47B0-8156-EA613EB9E68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D54B-A6E2-49B9-A91B-BA0A07679C0B}" type="pres">
      <dgm:prSet presAssocID="{6B9E2E29-8B38-47B0-8156-EA613EB9E686}" presName="aSpace" presStyleCnt="0"/>
      <dgm:spPr/>
    </dgm:pt>
    <dgm:pt modelId="{1D673031-7222-4BF7-9A45-CC473BA92F15}" type="pres">
      <dgm:prSet presAssocID="{DB3DF588-367E-4B2F-AA7F-B61C68491E5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C23E-E761-4C84-B200-E76A32667630}" type="pres">
      <dgm:prSet presAssocID="{DB3DF588-367E-4B2F-AA7F-B61C68491E52}" presName="aSpace" presStyleCnt="0"/>
      <dgm:spPr/>
    </dgm:pt>
  </dgm:ptLst>
  <dgm:cxnLst>
    <dgm:cxn modelId="{6C8AFE34-429A-4CB1-92AA-ABFECE81047E}" srcId="{B4A79F5D-F48F-4499-BCDC-2A511BA15E27}" destId="{DB3DF588-367E-4B2F-AA7F-B61C68491E52}" srcOrd="4" destOrd="0" parTransId="{A5431678-2466-4393-913C-FF17226E9401}" sibTransId="{9ECD4625-4471-4F50-ACE0-9D8A9B9AE8D5}"/>
    <dgm:cxn modelId="{F8E58E1A-3664-4A1E-ADBB-4467341C91B6}" type="presOf" srcId="{7206BD50-ED1B-40D6-8195-78466D5A0D8C}" destId="{755DCCE0-BD38-4C2F-AF42-A8C6B91E717F}" srcOrd="0" destOrd="0" presId="urn:microsoft.com/office/officeart/2005/8/layout/pyramid2"/>
    <dgm:cxn modelId="{41B2582A-7DF0-47B8-8136-0713D7BF6D9D}" type="presOf" srcId="{6B9E2E29-8B38-47B0-8156-EA613EB9E686}" destId="{BBF5EA58-48FA-4F34-A627-0F61D5352747}" srcOrd="0" destOrd="0" presId="urn:microsoft.com/office/officeart/2005/8/layout/pyramid2"/>
    <dgm:cxn modelId="{B1D8565E-75E8-4148-8821-5B15CBB36BAF}" srcId="{B4A79F5D-F48F-4499-BCDC-2A511BA15E27}" destId="{7206BD50-ED1B-40D6-8195-78466D5A0D8C}" srcOrd="2" destOrd="0" parTransId="{D22019A1-B2E4-4B83-838E-AD5D86AB7F8E}" sibTransId="{069FFAC9-3F69-4A2E-8FCB-E825C076E94C}"/>
    <dgm:cxn modelId="{C2BDA9A2-4540-42B2-8854-EB5EA1129A11}" type="presOf" srcId="{B4A79F5D-F48F-4499-BCDC-2A511BA15E27}" destId="{DC2DD23C-9DDD-4DC3-B093-72FC05C9477B}" srcOrd="0" destOrd="0" presId="urn:microsoft.com/office/officeart/2005/8/layout/pyramid2"/>
    <dgm:cxn modelId="{15DFF2D3-4DDB-4B3C-AE50-169463658C11}" type="presOf" srcId="{DB3DF588-367E-4B2F-AA7F-B61C68491E52}" destId="{1D673031-7222-4BF7-9A45-CC473BA92F15}" srcOrd="0" destOrd="0" presId="urn:microsoft.com/office/officeart/2005/8/layout/pyramid2"/>
    <dgm:cxn modelId="{58BACC2E-3BAF-4564-BD8E-4A840C8D9EF3}" srcId="{B4A79F5D-F48F-4499-BCDC-2A511BA15E27}" destId="{6B9E2E29-8B38-47B0-8156-EA613EB9E686}" srcOrd="3" destOrd="0" parTransId="{AF880A00-3962-4E54-AF4E-9CB8C81B41CB}" sibTransId="{9A69F8C5-699D-4E2D-9EB6-A90FB895503E}"/>
    <dgm:cxn modelId="{EAB41AC2-D37A-42CF-9194-CCA793ED96ED}" srcId="{B4A79F5D-F48F-4499-BCDC-2A511BA15E27}" destId="{E8899AFA-73E5-4F42-80EA-ECADF05F912B}" srcOrd="1" destOrd="0" parTransId="{609EDD3B-903C-4A63-AA50-F02E04811BA4}" sibTransId="{6EBC46F2-0AE5-4FD1-98BE-6ACB8D56F481}"/>
    <dgm:cxn modelId="{15B6FF96-35D9-4A19-B103-D274CF13529D}" type="presOf" srcId="{E8899AFA-73E5-4F42-80EA-ECADF05F912B}" destId="{0EF25451-C0BA-4978-8E15-3FF5C9CDD731}" srcOrd="0" destOrd="0" presId="urn:microsoft.com/office/officeart/2005/8/layout/pyramid2"/>
    <dgm:cxn modelId="{4EB586F2-0206-43BD-94BA-305747DA4D7A}" srcId="{B4A79F5D-F48F-4499-BCDC-2A511BA15E27}" destId="{3B96F5CD-97B8-4D4B-985A-244980625228}" srcOrd="0" destOrd="0" parTransId="{05E339B2-D164-43E3-A740-A94C0EF1037A}" sibTransId="{BBC7DB79-67A8-4DAB-84B4-2436A350E68F}"/>
    <dgm:cxn modelId="{BB1355FB-91DA-4AB7-8A0A-FE8BC48ECF9C}" type="presOf" srcId="{3B96F5CD-97B8-4D4B-985A-244980625228}" destId="{93DB6632-1231-4145-B5D5-054FA19481EB}" srcOrd="0" destOrd="0" presId="urn:microsoft.com/office/officeart/2005/8/layout/pyramid2"/>
    <dgm:cxn modelId="{093DFD4B-91C7-4BA3-BF56-16268BBA0A0D}" type="presParOf" srcId="{DC2DD23C-9DDD-4DC3-B093-72FC05C9477B}" destId="{2586A021-81BA-4DA5-AE28-0E8220761A01}" srcOrd="0" destOrd="0" presId="urn:microsoft.com/office/officeart/2005/8/layout/pyramid2"/>
    <dgm:cxn modelId="{C9A1BE92-5583-455C-81F4-E944A3AD94D9}" type="presParOf" srcId="{DC2DD23C-9DDD-4DC3-B093-72FC05C9477B}" destId="{469431EF-ED8A-4A9B-92B3-6BBC65CE6B7D}" srcOrd="1" destOrd="0" presId="urn:microsoft.com/office/officeart/2005/8/layout/pyramid2"/>
    <dgm:cxn modelId="{6AC46710-636D-4365-AFB0-A170FFF80CA2}" type="presParOf" srcId="{469431EF-ED8A-4A9B-92B3-6BBC65CE6B7D}" destId="{93DB6632-1231-4145-B5D5-054FA19481EB}" srcOrd="0" destOrd="0" presId="urn:microsoft.com/office/officeart/2005/8/layout/pyramid2"/>
    <dgm:cxn modelId="{8EFF79C1-94AA-4758-B2F5-7D9EC5F9F01A}" type="presParOf" srcId="{469431EF-ED8A-4A9B-92B3-6BBC65CE6B7D}" destId="{5763954F-8FCF-440B-87D6-D5DA1ED1A1C3}" srcOrd="1" destOrd="0" presId="urn:microsoft.com/office/officeart/2005/8/layout/pyramid2"/>
    <dgm:cxn modelId="{ECDB3D09-6087-410D-AC02-DB1C0D4FB68A}" type="presParOf" srcId="{469431EF-ED8A-4A9B-92B3-6BBC65CE6B7D}" destId="{0EF25451-C0BA-4978-8E15-3FF5C9CDD731}" srcOrd="2" destOrd="0" presId="urn:microsoft.com/office/officeart/2005/8/layout/pyramid2"/>
    <dgm:cxn modelId="{B6F1716E-DD9C-425A-8597-906E75E11C1C}" type="presParOf" srcId="{469431EF-ED8A-4A9B-92B3-6BBC65CE6B7D}" destId="{9F10FB9A-E7A2-46BF-AA02-09EEA2F8A075}" srcOrd="3" destOrd="0" presId="urn:microsoft.com/office/officeart/2005/8/layout/pyramid2"/>
    <dgm:cxn modelId="{5812BEFC-25D9-4B4A-BB49-EEB372C4E179}" type="presParOf" srcId="{469431EF-ED8A-4A9B-92B3-6BBC65CE6B7D}" destId="{755DCCE0-BD38-4C2F-AF42-A8C6B91E717F}" srcOrd="4" destOrd="0" presId="urn:microsoft.com/office/officeart/2005/8/layout/pyramid2"/>
    <dgm:cxn modelId="{8F29D57A-CDF5-4781-BC10-8EE583730669}" type="presParOf" srcId="{469431EF-ED8A-4A9B-92B3-6BBC65CE6B7D}" destId="{3020C256-F483-47A5-90B1-09CD87567D91}" srcOrd="5" destOrd="0" presId="urn:microsoft.com/office/officeart/2005/8/layout/pyramid2"/>
    <dgm:cxn modelId="{9190BD9D-15CE-476B-AE10-74382D838A65}" type="presParOf" srcId="{469431EF-ED8A-4A9B-92B3-6BBC65CE6B7D}" destId="{BBF5EA58-48FA-4F34-A627-0F61D5352747}" srcOrd="6" destOrd="0" presId="urn:microsoft.com/office/officeart/2005/8/layout/pyramid2"/>
    <dgm:cxn modelId="{E27E0E23-D1D4-4B69-8720-777E7741C157}" type="presParOf" srcId="{469431EF-ED8A-4A9B-92B3-6BBC65CE6B7D}" destId="{028FD54B-A6E2-49B9-A91B-BA0A07679C0B}" srcOrd="7" destOrd="0" presId="urn:microsoft.com/office/officeart/2005/8/layout/pyramid2"/>
    <dgm:cxn modelId="{4E0A8093-7F85-4464-B476-F48E45F05223}" type="presParOf" srcId="{469431EF-ED8A-4A9B-92B3-6BBC65CE6B7D}" destId="{1D673031-7222-4BF7-9A45-CC473BA92F15}" srcOrd="8" destOrd="0" presId="urn:microsoft.com/office/officeart/2005/8/layout/pyramid2"/>
    <dgm:cxn modelId="{E8AE5D3A-189B-4539-A840-72E6D2BC8969}" type="presParOf" srcId="{469431EF-ED8A-4A9B-92B3-6BBC65CE6B7D}" destId="{6CDFC23E-E761-4C84-B200-E76A3266763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4BC2-FCF9-40CC-9D0C-36B645F530FE}">
      <dsp:nvSpPr>
        <dsp:cNvPr id="0" name=""/>
        <dsp:cNvSpPr/>
      </dsp:nvSpPr>
      <dsp:spPr>
        <a:xfrm>
          <a:off x="2" y="0"/>
          <a:ext cx="10963269" cy="50291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D0C2F-AFD8-41A9-AB26-B967B505A32C}">
      <dsp:nvSpPr>
        <dsp:cNvPr id="0" name=""/>
        <dsp:cNvSpPr/>
      </dsp:nvSpPr>
      <dsp:spPr>
        <a:xfrm>
          <a:off x="0" y="1608096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Dodjela proračuna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88504" y="1696600"/>
        <a:ext cx="1816115" cy="1635998"/>
      </dsp:txXfrm>
    </dsp:sp>
    <dsp:sp modelId="{AFCFFC92-58DC-4505-BE95-32138825E297}">
      <dsp:nvSpPr>
        <dsp:cNvPr id="0" name=""/>
        <dsp:cNvSpPr/>
      </dsp:nvSpPr>
      <dsp:spPr>
        <a:xfrm>
          <a:off x="2192786" y="1608096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Sporazum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2281290" y="1696600"/>
        <a:ext cx="1816115" cy="1635998"/>
      </dsp:txXfrm>
    </dsp:sp>
    <dsp:sp modelId="{A8F31AED-B1F8-4E77-A9E6-8860BDBE9222}">
      <dsp:nvSpPr>
        <dsp:cNvPr id="0" name=""/>
        <dsp:cNvSpPr/>
      </dsp:nvSpPr>
      <dsp:spPr>
        <a:xfrm>
          <a:off x="4426389" y="1599365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Preuzeta obveza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4514893" y="1687869"/>
        <a:ext cx="1816115" cy="1635998"/>
      </dsp:txXfrm>
    </dsp:sp>
    <dsp:sp modelId="{1C4978BF-3ED7-43E0-A6C2-8257FDB9BB50}">
      <dsp:nvSpPr>
        <dsp:cNvPr id="0" name=""/>
        <dsp:cNvSpPr/>
      </dsp:nvSpPr>
      <dsp:spPr>
        <a:xfrm>
          <a:off x="6676075" y="1590614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Nalog za plaćanje</a:t>
          </a:r>
          <a:endParaRPr lang="hr-HR" sz="1800" kern="1200" dirty="0">
            <a:solidFill>
              <a:schemeClr val="tx1"/>
            </a:solidFill>
          </a:endParaRPr>
        </a:p>
      </dsp:txBody>
      <dsp:txXfrm>
        <a:off x="6764579" y="1679118"/>
        <a:ext cx="1816115" cy="163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C1C8-C02C-4AB9-B542-D03C091475BB}">
      <dsp:nvSpPr>
        <dsp:cNvPr id="0" name=""/>
        <dsp:cNvSpPr/>
      </dsp:nvSpPr>
      <dsp:spPr>
        <a:xfrm>
          <a:off x="957" y="0"/>
          <a:ext cx="1568701" cy="5524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Izrađen</a:t>
          </a:r>
          <a:endParaRPr lang="hr-HR" sz="1100" kern="1200" dirty="0"/>
        </a:p>
      </dsp:txBody>
      <dsp:txXfrm>
        <a:off x="957" y="0"/>
        <a:ext cx="1430589" cy="552449"/>
      </dsp:txXfrm>
    </dsp:sp>
    <dsp:sp modelId="{6A5D5078-FD7D-4FE4-9F10-5464A88A3D82}">
      <dsp:nvSpPr>
        <dsp:cNvPr id="0" name=""/>
        <dsp:cNvSpPr/>
      </dsp:nvSpPr>
      <dsp:spPr>
        <a:xfrm>
          <a:off x="1255919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Poslan nadzorniku</a:t>
          </a:r>
          <a:endParaRPr lang="hr-HR" sz="1100" kern="1200" dirty="0"/>
        </a:p>
      </dsp:txBody>
      <dsp:txXfrm>
        <a:off x="1532144" y="0"/>
        <a:ext cx="1016252" cy="552449"/>
      </dsp:txXfrm>
    </dsp:sp>
    <dsp:sp modelId="{DFDB59BE-B9A9-4712-B84E-EDAD5211BF9D}">
      <dsp:nvSpPr>
        <dsp:cNvPr id="0" name=""/>
        <dsp:cNvSpPr/>
      </dsp:nvSpPr>
      <dsp:spPr>
        <a:xfrm>
          <a:off x="2510880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Poslan srednjem uredu</a:t>
          </a:r>
          <a:endParaRPr lang="hr-HR" sz="1100" kern="1200" dirty="0"/>
        </a:p>
      </dsp:txBody>
      <dsp:txXfrm>
        <a:off x="2787105" y="0"/>
        <a:ext cx="1016252" cy="552449"/>
      </dsp:txXfrm>
    </dsp:sp>
    <dsp:sp modelId="{C87DF44F-F6A2-4C19-A75A-025FCC7B79C3}">
      <dsp:nvSpPr>
        <dsp:cNvPr id="0" name=""/>
        <dsp:cNvSpPr/>
      </dsp:nvSpPr>
      <dsp:spPr>
        <a:xfrm>
          <a:off x="3765842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Poslan stražnjem uredu riznice</a:t>
          </a:r>
          <a:endParaRPr lang="hr-HR" sz="1100" kern="1200" dirty="0"/>
        </a:p>
      </dsp:txBody>
      <dsp:txXfrm>
        <a:off x="4042067" y="0"/>
        <a:ext cx="1016252" cy="552449"/>
      </dsp:txXfrm>
    </dsp:sp>
    <dsp:sp modelId="{49144AF6-D1F2-4283-9C12-503A9BBC52C7}">
      <dsp:nvSpPr>
        <dsp:cNvPr id="0" name=""/>
        <dsp:cNvSpPr/>
      </dsp:nvSpPr>
      <dsp:spPr>
        <a:xfrm>
          <a:off x="5020803" y="0"/>
          <a:ext cx="1568701" cy="552449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Odobrenje državne riznice  </a:t>
          </a:r>
          <a:endParaRPr lang="hr-HR" sz="1100" kern="1200" dirty="0"/>
        </a:p>
      </dsp:txBody>
      <dsp:txXfrm>
        <a:off x="5297028" y="0"/>
        <a:ext cx="1016252" cy="552449"/>
      </dsp:txXfrm>
    </dsp:sp>
    <dsp:sp modelId="{9540FB1B-4EEE-4616-A6CB-FB7096B7932D}">
      <dsp:nvSpPr>
        <dsp:cNvPr id="0" name=""/>
        <dsp:cNvSpPr/>
      </dsp:nvSpPr>
      <dsp:spPr>
        <a:xfrm>
          <a:off x="6275765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Poslan banci</a:t>
          </a:r>
          <a:endParaRPr lang="hr-HR" sz="1100" kern="1200" dirty="0"/>
        </a:p>
      </dsp:txBody>
      <dsp:txXfrm>
        <a:off x="6551990" y="0"/>
        <a:ext cx="1016252" cy="552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C1C8-C02C-4AB9-B542-D03C091475BB}">
      <dsp:nvSpPr>
        <dsp:cNvPr id="0" name=""/>
        <dsp:cNvSpPr/>
      </dsp:nvSpPr>
      <dsp:spPr>
        <a:xfrm>
          <a:off x="1695" y="0"/>
          <a:ext cx="1701362" cy="4190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Izrađen</a:t>
          </a:r>
          <a:endParaRPr lang="hr-HR" sz="1200" kern="1200" dirty="0"/>
        </a:p>
      </dsp:txBody>
      <dsp:txXfrm>
        <a:off x="1695" y="0"/>
        <a:ext cx="1596588" cy="419098"/>
      </dsp:txXfrm>
    </dsp:sp>
    <dsp:sp modelId="{6A5D5078-FD7D-4FE4-9F10-5464A88A3D82}">
      <dsp:nvSpPr>
        <dsp:cNvPr id="0" name=""/>
        <dsp:cNvSpPr/>
      </dsp:nvSpPr>
      <dsp:spPr>
        <a:xfrm>
          <a:off x="1362785" y="0"/>
          <a:ext cx="1701362" cy="419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Poslan nadzorniku</a:t>
          </a:r>
          <a:endParaRPr lang="hr-HR" sz="1200" kern="1200" dirty="0"/>
        </a:p>
      </dsp:txBody>
      <dsp:txXfrm>
        <a:off x="1572334" y="0"/>
        <a:ext cx="1282264" cy="419098"/>
      </dsp:txXfrm>
    </dsp:sp>
    <dsp:sp modelId="{DFDB59BE-B9A9-4712-B84E-EDAD5211BF9D}">
      <dsp:nvSpPr>
        <dsp:cNvPr id="0" name=""/>
        <dsp:cNvSpPr/>
      </dsp:nvSpPr>
      <dsp:spPr>
        <a:xfrm>
          <a:off x="2723876" y="0"/>
          <a:ext cx="1701362" cy="41909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Obračunat</a:t>
          </a:r>
          <a:endParaRPr lang="hr-HR" sz="1200" kern="1200" dirty="0"/>
        </a:p>
      </dsp:txBody>
      <dsp:txXfrm>
        <a:off x="2933425" y="0"/>
        <a:ext cx="1282264" cy="419098"/>
      </dsp:txXfrm>
    </dsp:sp>
    <dsp:sp modelId="{98B13B6D-C095-4CDD-AB75-1EF94A13C7F5}">
      <dsp:nvSpPr>
        <dsp:cNvPr id="0" name=""/>
        <dsp:cNvSpPr/>
      </dsp:nvSpPr>
      <dsp:spPr>
        <a:xfrm>
          <a:off x="4084966" y="0"/>
          <a:ext cx="1701362" cy="419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Završen</a:t>
          </a:r>
          <a:endParaRPr lang="hr-HR" sz="1200" kern="1200" dirty="0"/>
        </a:p>
      </dsp:txBody>
      <dsp:txXfrm>
        <a:off x="4294515" y="0"/>
        <a:ext cx="1282264" cy="41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A021-81BA-4DA5-AE28-0E8220761A01}">
      <dsp:nvSpPr>
        <dsp:cNvPr id="0" name=""/>
        <dsp:cNvSpPr/>
      </dsp:nvSpPr>
      <dsp:spPr>
        <a:xfrm>
          <a:off x="90114" y="0"/>
          <a:ext cx="3978052" cy="39780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6632-1231-4145-B5D5-054FA19481EB}">
      <dsp:nvSpPr>
        <dsp:cNvPr id="0" name=""/>
        <dsp:cNvSpPr/>
      </dsp:nvSpPr>
      <dsp:spPr>
        <a:xfrm>
          <a:off x="2079140" y="398193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/>
            <a:t>Primarne obračunske transakcije</a:t>
          </a:r>
          <a:endParaRPr lang="hr-HR" sz="1400" kern="1200" dirty="0"/>
        </a:p>
      </dsp:txBody>
      <dsp:txXfrm>
        <a:off x="2106752" y="425805"/>
        <a:ext cx="2530509" cy="510405"/>
      </dsp:txXfrm>
    </dsp:sp>
    <dsp:sp modelId="{0EF25451-C0BA-4978-8E15-3FF5C9CDD731}">
      <dsp:nvSpPr>
        <dsp:cNvPr id="0" name=""/>
        <dsp:cNvSpPr/>
      </dsp:nvSpPr>
      <dsp:spPr>
        <a:xfrm>
          <a:off x="2079140" y="1034526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/>
            <a:t>Zadržavanje transakcija</a:t>
          </a:r>
          <a:endParaRPr lang="hr-HR" sz="1400" kern="1200" dirty="0"/>
        </a:p>
      </dsp:txBody>
      <dsp:txXfrm>
        <a:off x="2106752" y="1062138"/>
        <a:ext cx="2530509" cy="510405"/>
      </dsp:txXfrm>
    </dsp:sp>
    <dsp:sp modelId="{755DCCE0-BD38-4C2F-AF42-A8C6B91E717F}">
      <dsp:nvSpPr>
        <dsp:cNvPr id="0" name=""/>
        <dsp:cNvSpPr/>
      </dsp:nvSpPr>
      <dsp:spPr>
        <a:xfrm>
          <a:off x="2079140" y="1670859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/>
            <a:t>Transakcije novčanih tokova </a:t>
          </a:r>
          <a:endParaRPr lang="hr-HR" sz="1400" kern="1200" dirty="0"/>
        </a:p>
      </dsp:txBody>
      <dsp:txXfrm>
        <a:off x="2106752" y="1698471"/>
        <a:ext cx="2530509" cy="510405"/>
      </dsp:txXfrm>
    </dsp:sp>
    <dsp:sp modelId="{BBF5EA58-48FA-4F34-A627-0F61D5352747}">
      <dsp:nvSpPr>
        <dsp:cNvPr id="0" name=""/>
        <dsp:cNvSpPr/>
      </dsp:nvSpPr>
      <dsp:spPr>
        <a:xfrm>
          <a:off x="2079140" y="2307192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/>
            <a:t>Početni saldo</a:t>
          </a:r>
          <a:endParaRPr lang="hr-HR" sz="1400" kern="1200" dirty="0"/>
        </a:p>
      </dsp:txBody>
      <dsp:txXfrm>
        <a:off x="2106752" y="2334804"/>
        <a:ext cx="2530509" cy="510405"/>
      </dsp:txXfrm>
    </dsp:sp>
    <dsp:sp modelId="{1D673031-7222-4BF7-9A45-CC473BA92F15}">
      <dsp:nvSpPr>
        <dsp:cNvPr id="0" name=""/>
        <dsp:cNvSpPr/>
      </dsp:nvSpPr>
      <dsp:spPr>
        <a:xfrm>
          <a:off x="2079140" y="2943525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/>
            <a:t>Ostale transakcije</a:t>
          </a:r>
          <a:endParaRPr lang="hr-HR" sz="1400" kern="1200" dirty="0"/>
        </a:p>
      </dsp:txBody>
      <dsp:txXfrm>
        <a:off x="2106752" y="2971137"/>
        <a:ext cx="2530509" cy="51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FD7E-B2A0-44E2-9FE2-CACCB5914CDC}" type="datetimeFigureOut">
              <a:rPr lang="en-US" smtClean="0"/>
              <a:t>3/19/2018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9954-ABA7-4811-B61A-02EFD27AE92F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09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684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33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33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94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265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6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6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80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D426-99FE-4BC7-9431-F9202FEF921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57" y="-9360"/>
            <a:ext cx="9143994" cy="141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3258849" y="2505240"/>
            <a:ext cx="5454691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dirty="0">
                <a:solidFill>
                  <a:srgbClr val="C00000"/>
                </a:solidFill>
                <a:latin typeface="Arial" pitchFamily="34" charset="0"/>
              </a:rPr>
              <a:t>Primjena obračunskog računovodstva</a:t>
            </a:r>
            <a:endParaRPr lang="hr-HR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/>
        </p:nvSpPr>
        <p:spPr>
          <a:xfrm>
            <a:off x="2645666" y="4638840"/>
            <a:ext cx="6781800" cy="92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hr-HR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hr-HR" sz="1200" dirty="0" smtClean="0">
                <a:solidFill>
                  <a:srgbClr val="C00000"/>
                </a:solidFill>
                <a:latin typeface="DejaVu Sans" panose="020B0603030804020204" pitchFamily="34" charset="0"/>
              </a:rPr>
              <a:t>Pravna osoba javnog prava – Služba za financije i analizu, Ministarstvo financija</a:t>
            </a:r>
          </a:p>
          <a:p>
            <a:pPr algn="ctr" eaLnBrk="1" hangingPunct="1"/>
            <a:r>
              <a:rPr lang="hr-HR" sz="1200" dirty="0" smtClean="0">
                <a:solidFill>
                  <a:srgbClr val="C00000"/>
                </a:solidFill>
                <a:latin typeface="DejaVu Sans" panose="020B0603030804020204" pitchFamily="34" charset="0"/>
              </a:rPr>
              <a:t>Travanj 2018.</a:t>
            </a:r>
            <a:endParaRPr lang="hr-HR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54" y="6047889"/>
            <a:ext cx="687696" cy="732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50" y="1956354"/>
            <a:ext cx="3048000" cy="3028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9" y="1956354"/>
            <a:ext cx="3048000" cy="3028950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/>
        </p:nvSpPr>
        <p:spPr>
          <a:xfrm>
            <a:off x="6924503" y="5567363"/>
            <a:ext cx="3577706" cy="39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hr-HR" sz="900" dirty="0" smtClean="0">
                <a:solidFill>
                  <a:srgbClr val="C00000"/>
                </a:solidFill>
                <a:latin typeface="DejaVu Sans" panose="020B0603030804020204" pitchFamily="34" charset="0"/>
              </a:rPr>
              <a:t>Guram Shvangiradze </a:t>
            </a:r>
          </a:p>
          <a:p>
            <a:pPr algn="r" eaLnBrk="1" hangingPunct="1"/>
            <a:r>
              <a:rPr lang="hr-HR" sz="900" dirty="0" smtClean="0">
                <a:solidFill>
                  <a:srgbClr val="C00000"/>
                </a:solidFill>
                <a:latin typeface="DejaVu Sans" panose="020B0603030804020204" pitchFamily="34" charset="0"/>
              </a:rPr>
              <a:t>Viši analitičar, Odjel za istraživanje i analizu sustava</a:t>
            </a:r>
            <a:endParaRPr lang="hr-HR" sz="9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5" y="2602996"/>
            <a:ext cx="5359657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2139133"/>
              </p:ext>
            </p:extLst>
          </p:nvPr>
        </p:nvGraphicFramePr>
        <p:xfrm>
          <a:off x="4194175" y="912454"/>
          <a:ext cx="7845425" cy="55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87955477"/>
              </p:ext>
            </p:extLst>
          </p:nvPr>
        </p:nvGraphicFramePr>
        <p:xfrm>
          <a:off x="4194175" y="1827400"/>
          <a:ext cx="5788025" cy="41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0" name="Elbow Connector 9"/>
          <p:cNvCxnSpPr>
            <a:endCxn id="9" idx="1"/>
          </p:cNvCxnSpPr>
          <p:nvPr/>
        </p:nvCxnSpPr>
        <p:spPr>
          <a:xfrm flipV="1">
            <a:off x="3171828" y="2036949"/>
            <a:ext cx="1022347" cy="623051"/>
          </a:xfrm>
          <a:prstGeom prst="bentConnector3">
            <a:avLst>
              <a:gd name="adj1" fmla="val 3416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8" idx="1"/>
          </p:cNvCxnSpPr>
          <p:nvPr/>
        </p:nvCxnSpPr>
        <p:spPr>
          <a:xfrm rot="5400000" flipH="1" flipV="1">
            <a:off x="2614758" y="2437897"/>
            <a:ext cx="2828635" cy="33019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359099" y="4061557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Zaključivanje dnevnog poslovanja riznice</a:t>
            </a:r>
            <a:endParaRPr lang="hr-HR" sz="1400" dirty="0"/>
          </a:p>
        </p:txBody>
      </p:sp>
      <p:sp>
        <p:nvSpPr>
          <p:cNvPr id="13" name="Right Arrow 12"/>
          <p:cNvSpPr/>
          <p:nvPr/>
        </p:nvSpPr>
        <p:spPr>
          <a:xfrm>
            <a:off x="6019800" y="4279129"/>
            <a:ext cx="310724" cy="29539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21733982"/>
              </p:ext>
            </p:extLst>
          </p:nvPr>
        </p:nvGraphicFramePr>
        <p:xfrm>
          <a:off x="7159629" y="2687211"/>
          <a:ext cx="4754988" cy="39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622214" y="6051264"/>
            <a:ext cx="1622851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Modul neovisne prilagodbe</a:t>
            </a:r>
            <a:endParaRPr lang="hr-HR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1653539" y="5253378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Modul početnih salda</a:t>
            </a:r>
            <a:endParaRPr lang="hr-HR" sz="1600" dirty="0"/>
          </a:p>
        </p:txBody>
      </p:sp>
      <p:sp>
        <p:nvSpPr>
          <p:cNvPr id="17" name="Freeform 16"/>
          <p:cNvSpPr/>
          <p:nvPr/>
        </p:nvSpPr>
        <p:spPr>
          <a:xfrm>
            <a:off x="10410824" y="1436038"/>
            <a:ext cx="1628775" cy="2625519"/>
          </a:xfrm>
          <a:custGeom>
            <a:avLst/>
            <a:gdLst>
              <a:gd name="connsiteX0" fmla="*/ 0 w 1476920"/>
              <a:gd name="connsiteY0" fmla="*/ 0 h 2447925"/>
              <a:gd name="connsiteX1" fmla="*/ 1381125 w 1476920"/>
              <a:gd name="connsiteY1" fmla="*/ 1390650 h 2447925"/>
              <a:gd name="connsiteX2" fmla="*/ 1247775 w 1476920"/>
              <a:gd name="connsiteY2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920" h="2447925">
                <a:moveTo>
                  <a:pt x="0" y="0"/>
                </a:moveTo>
                <a:cubicBezTo>
                  <a:pt x="586581" y="491331"/>
                  <a:pt x="1173163" y="982663"/>
                  <a:pt x="1381125" y="1390650"/>
                </a:cubicBezTo>
                <a:cubicBezTo>
                  <a:pt x="1589087" y="1798637"/>
                  <a:pt x="1418431" y="2123281"/>
                  <a:pt x="1247775" y="2447925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734300" y="2255188"/>
            <a:ext cx="2933700" cy="944631"/>
          </a:xfrm>
          <a:custGeom>
            <a:avLst/>
            <a:gdLst>
              <a:gd name="connsiteX0" fmla="*/ 0 w 3076646"/>
              <a:gd name="connsiteY0" fmla="*/ 0 h 895350"/>
              <a:gd name="connsiteX1" fmla="*/ 2581275 w 3076646"/>
              <a:gd name="connsiteY1" fmla="*/ 361950 h 895350"/>
              <a:gd name="connsiteX2" fmla="*/ 3076575 w 3076646"/>
              <a:gd name="connsiteY2" fmla="*/ 895350 h 895350"/>
              <a:gd name="connsiteX3" fmla="*/ 3076575 w 3076646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646" h="895350">
                <a:moveTo>
                  <a:pt x="0" y="0"/>
                </a:moveTo>
                <a:cubicBezTo>
                  <a:pt x="1034256" y="106362"/>
                  <a:pt x="2068513" y="212725"/>
                  <a:pt x="2581275" y="361950"/>
                </a:cubicBezTo>
                <a:cubicBezTo>
                  <a:pt x="3094037" y="511175"/>
                  <a:pt x="3076575" y="895350"/>
                  <a:pt x="3076575" y="895350"/>
                </a:cubicBezTo>
                <a:lnTo>
                  <a:pt x="3076575" y="895350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62900" y="4493563"/>
            <a:ext cx="1304925" cy="9525"/>
          </a:xfrm>
          <a:custGeom>
            <a:avLst/>
            <a:gdLst>
              <a:gd name="connsiteX0" fmla="*/ 0 w 1304925"/>
              <a:gd name="connsiteY0" fmla="*/ 0 h 9525"/>
              <a:gd name="connsiteX1" fmla="*/ 1304925 w 1304925"/>
              <a:gd name="connsiteY1" fmla="*/ 9525 h 9525"/>
              <a:gd name="connsiteX2" fmla="*/ 1304925 w 1304925"/>
              <a:gd name="connsiteY2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9525">
                <a:moveTo>
                  <a:pt x="0" y="0"/>
                </a:moveTo>
                <a:lnTo>
                  <a:pt x="1304925" y="9525"/>
                </a:lnTo>
                <a:lnTo>
                  <a:pt x="1304925" y="9525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57550" y="5253378"/>
            <a:ext cx="6000750" cy="56064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54165" y="5796832"/>
            <a:ext cx="6004135" cy="61970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63379" y="6274998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/>
              <a:t>Glavna knjiga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03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4875" y="969303"/>
            <a:ext cx="10515600" cy="118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Računovodstveni se modul sastoji od: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smtClean="0"/>
              <a:t>Klasifikacije računovodstvenih kodova</a:t>
            </a:r>
          </a:p>
          <a:p>
            <a:pPr>
              <a:buFontTx/>
              <a:buChar char="-"/>
            </a:pPr>
            <a:r>
              <a:rPr lang="hr-HR" smtClean="0"/>
              <a:t>Operativne klasifikacije</a:t>
            </a:r>
          </a:p>
          <a:p>
            <a:pPr>
              <a:buFontTx/>
              <a:buChar char="-"/>
            </a:pPr>
            <a:r>
              <a:rPr lang="hr-HR" smtClean="0"/>
              <a:t>Pravila rada sustava</a:t>
            </a:r>
          </a:p>
          <a:p>
            <a:pPr>
              <a:buFontTx/>
              <a:buChar char="-"/>
            </a:pPr>
            <a:r>
              <a:rPr lang="hr-HR" smtClean="0"/>
              <a:t>Obrasca početnog salda</a:t>
            </a:r>
          </a:p>
          <a:p>
            <a:pPr>
              <a:buFontTx/>
              <a:buChar char="-"/>
            </a:pPr>
            <a:r>
              <a:rPr lang="hr-HR" smtClean="0"/>
              <a:t>Podmodula neovisne prilagodbe</a:t>
            </a:r>
          </a:p>
          <a:p>
            <a:pPr>
              <a:buFontTx/>
              <a:buChar char="-"/>
            </a:pPr>
            <a:r>
              <a:rPr lang="hr-HR" smtClean="0"/>
              <a:t>Povezanih obrazaca za platni promet i fakture</a:t>
            </a:r>
          </a:p>
          <a:p>
            <a:pPr>
              <a:buFontTx/>
              <a:buChar char="-"/>
            </a:pPr>
            <a:r>
              <a:rPr lang="hr-HR" smtClean="0"/>
              <a:t>Glavne knjige (analitički pregled)</a:t>
            </a:r>
          </a:p>
          <a:p>
            <a:pPr>
              <a:buFontTx/>
              <a:buChar char="-"/>
            </a:pPr>
            <a:r>
              <a:rPr lang="hr-HR" smtClean="0"/>
              <a:t>Glavne knjige (alternativni analitički pregled)</a:t>
            </a:r>
          </a:p>
          <a:p>
            <a:pPr>
              <a:buFontTx/>
              <a:buChar char="-"/>
            </a:pPr>
            <a:r>
              <a:rPr lang="hr-HR" smtClean="0"/>
              <a:t>Izvještavanja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35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033457"/>
            <a:ext cx="10515600" cy="116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Računovodstvene dimenzije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422931"/>
            <a:ext cx="10515600" cy="3814763"/>
          </a:xfrm>
        </p:spPr>
        <p:txBody>
          <a:bodyPr>
            <a:normAutofit lnSpcReduction="10000"/>
          </a:bodyPr>
          <a:lstStyle/>
          <a:p>
            <a:r>
              <a:rPr lang="hr-HR" smtClean="0"/>
              <a:t>Svaka transakcija u računovodstvu ima vlastite atribute (npr. proračunska klasifikacija, CPV kod, broj primarnog dokumenta, organizacijski kod itd.)</a:t>
            </a:r>
          </a:p>
          <a:p>
            <a:r>
              <a:rPr lang="hr-HR" smtClean="0"/>
              <a:t>Atributi se transformiraju u dimenzije u skladištu podataka (CUBE) gdje se informacije pohranjuju u zbirnom obliku. Na ovaj način možemo doći do već izračunatih i grupiranih podataka vrlo brzo te bez pomutnje u operativnim tablicama.</a:t>
            </a:r>
          </a:p>
          <a:p>
            <a:r>
              <a:rPr lang="hr-HR" smtClean="0"/>
              <a:t> Atributi se mogu koristiti pri filtriranju analitičkog pregleda glavne knjige čime dobivamo veliku prednost u analizi računovodstvenih transakcija. </a:t>
            </a:r>
          </a:p>
        </p:txBody>
      </p:sp>
    </p:spTree>
    <p:extLst>
      <p:ext uri="{BB962C8B-B14F-4D97-AF65-F5344CB8AC3E}">
        <p14:creationId xmlns:p14="http://schemas.microsoft.com/office/powerpoint/2010/main" val="212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61182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96797"/>
              </p:ext>
            </p:extLst>
          </p:nvPr>
        </p:nvGraphicFramePr>
        <p:xfrm>
          <a:off x="1409699" y="0"/>
          <a:ext cx="8677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28622485" imgH="30241875" progId="Visio.Drawing.15">
                  <p:embed/>
                </p:oleObj>
              </mc:Choice>
              <mc:Fallback>
                <p:oleObj r:id="rId3" imgW="28622485" imgH="302418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699" y="0"/>
                        <a:ext cx="8677275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70204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429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hr-HR" sz="2200" dirty="0">
                <a:solidFill>
                  <a:srgbClr val="C00000"/>
                </a:solidFill>
                <a:latin typeface="DejaVu Sans" panose="020B0603030804020204" pitchFamily="34" charset="0"/>
              </a:rPr>
              <a:t>Hvala na pažnji!</a:t>
            </a:r>
            <a:endParaRPr lang="hr-HR" sz="2200" dirty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</a:rPr>
              <a:t>Sustav e-Riznica – određivanje elektroničkog sustava za usluge državne riznice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7225" y="1411014"/>
            <a:ext cx="10696575" cy="4765949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hr-HR" dirty="0">
                <a:solidFill>
                  <a:srgbClr val="FF0000"/>
                </a:solidFill>
                <a:latin typeface="DejaVu Sans" panose="020B0603030804020204" pitchFamily="34" charset="0"/>
              </a:rPr>
              <a:t>Taj sustav omogućuje proračunskim organizacijama dostavu dokumenata i priloga u elektroničkom obliku te upravljanje proračunskim sredstvima; </a:t>
            </a:r>
            <a:endParaRPr lang="hr-HR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dirty="0">
                <a:latin typeface="DejaVu Sans" panose="020B0603030804020204" pitchFamily="34" charset="0"/>
              </a:rPr>
              <a:t>Omogućuje proračunskim organizacijama da svoja sredstva prenose putem interneta;</a:t>
            </a:r>
            <a:r>
              <a:rPr lang="hr-HR" smtClean="0"/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dirty="0">
                <a:latin typeface="DejaVu Sans" panose="020B0603030804020204" pitchFamily="34" charset="0"/>
              </a:rPr>
              <a:t>Glavni je cilj sustava osigurati učinkovitost i transparentnost poslovanja državne riznice i smanjiti operativne i financijske rizike; </a:t>
            </a:r>
            <a:endParaRPr lang="hr-HR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mtClean="0"/>
              <a:t>Značajke sustava uključuju mogućnost izrade/sastavljanja različitih vrsta izvještaja koji pružaju potpune i povjerljive informacije o državnim rashodima.</a:t>
            </a:r>
            <a:r>
              <a:rPr lang="hr-HR" dirty="0">
                <a:latin typeface="DejaVu Sans" panose="020B06030308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mtClean="0"/>
              <a:t>	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35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</a:rPr>
              <a:t>Struktura e-Riznice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92" y="6032311"/>
            <a:ext cx="687696" cy="73242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52475" y="1713311"/>
            <a:ext cx="10496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hr-HR" sz="2000" dirty="0">
                <a:latin typeface="DejaVu Sans" panose="020B0603030804020204" pitchFamily="34" charset="0"/>
              </a:rPr>
              <a:t>e-Riznica se sastoji od tri podsustava (s tri različite pristupne točke):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2000" dirty="0">
                <a:latin typeface="DejaVu Sans" panose="020B0603030804020204" pitchFamily="34" charset="0"/>
              </a:rPr>
              <a:t>Prednji ured (proračunski korisnik) – upravljanje resursima i transakcijama za organizacije koje financira država;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2000" dirty="0">
                <a:latin typeface="DejaVu Sans" panose="020B0603030804020204" pitchFamily="34" charset="0"/>
              </a:rPr>
              <a:t>Srednji ured (proračunski korisnik) – izrada alata potrebnih jedinicama samouprave za provođenje kontrole nad poslovanjem i troškovima, monitoring i analizu;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2000" dirty="0">
                <a:latin typeface="DejaVu Sans" panose="020B0603030804020204" pitchFamily="34" charset="0"/>
              </a:rPr>
              <a:t>Stražnji ured (riznica) – izrada alata potrebnih državnoj riznici za provođenje kontrole nad državnim sredstvima i rashodima, monitoring i analizu. </a:t>
            </a:r>
          </a:p>
        </p:txBody>
      </p:sp>
    </p:spTree>
    <p:extLst>
      <p:ext uri="{BB962C8B-B14F-4D97-AF65-F5344CB8AC3E}">
        <p14:creationId xmlns:p14="http://schemas.microsoft.com/office/powerpoint/2010/main" val="33113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</a:rPr>
              <a:t>e-Riznica – statistički podaci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7225" y="1411014"/>
            <a:ext cx="10696575" cy="4765949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0" indent="0">
              <a:buNone/>
            </a:pPr>
            <a:r>
              <a:rPr lang="en-US" smtClean="0"/>
              <a:t>	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52475" y="1713311"/>
            <a:ext cx="10496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hr-HR" sz="2000" dirty="0" smtClean="0">
                <a:latin typeface="DejaVu Sans" panose="020B0603030804020204" pitchFamily="34" charset="0"/>
              </a:rPr>
              <a:t>Sustav e-Riznice upotrebljavaju 72 jedinice za planiranje proračuna (središnja država, 2 autonomne republike i 69 općina)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hr-HR" sz="20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hr-HR" sz="2000" dirty="0">
                <a:latin typeface="DejaVu Sans" panose="020B0603030804020204" pitchFamily="34" charset="0"/>
              </a:rPr>
              <a:t>Sustav e-Riznice upotrebljava 1614 organizacija (uključujući pravne osobe javnog prava i NCLE-ove) u svrhu upravljanja plaćanjima za 7000 programa.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hr-HR" sz="20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hr-HR" sz="2000" dirty="0" smtClean="0">
                <a:latin typeface="DejaVu Sans" panose="020B0603030804020204" pitchFamily="34" charset="0"/>
              </a:rPr>
              <a:t>Sustav e-Riznice ima više od 5000 individualnih korisnika.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hr-HR" sz="2000" dirty="0">
                <a:latin typeface="DejaVu Sans" panose="020B0603030804020204" pitchFamily="34" charset="0"/>
              </a:rPr>
              <a:t>U sustavu e-Riznice godišnje se obradi više od 1 000 000 platnih naloga.</a:t>
            </a: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hr-HR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767" y="856751"/>
            <a:ext cx="97548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hr-HR" dirty="0">
                <a:solidFill>
                  <a:srgbClr val="FF0000"/>
                </a:solidFill>
                <a:latin typeface="DejaVu Sans" panose="020B0603030804020204" pitchFamily="34" charset="0"/>
              </a:rPr>
              <a:t>e</a:t>
            </a:r>
            <a:r>
              <a:rPr lang="hr-HR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-Riznica – elektronički sustav za usluge državne riznice koji je razvila Služba za financije i analizu, pravna osoba javnog prava (interna izrada)</a:t>
            </a:r>
            <a:endParaRPr lang="hr-HR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hr-HR" smtClean="0"/>
              <a:t>Faze razvoja sustava e-Riznice:</a:t>
            </a:r>
            <a:endParaRPr lang="hr-HR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1600" dirty="0" smtClean="0">
                <a:latin typeface="DejaVu Sans" panose="020B0603030804020204" pitchFamily="34" charset="0"/>
              </a:rPr>
              <a:t>2010. – uspostavljena je prva verzija sustava;</a:t>
            </a: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mtClean="0"/>
              <a:t>2012. – pokrenuta nova verzija sustava (velika tehnološka i funkcionalna nadogradnja);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mtClean="0"/>
              <a:t>2014. – dodan modul za </a:t>
            </a:r>
            <a:r>
              <a:rPr lang="hr-HR" sz="1600" b="1" dirty="0">
                <a:solidFill>
                  <a:srgbClr val="FF0000"/>
                </a:solidFill>
                <a:latin typeface="DejaVu Sans" panose="020B0603030804020204" pitchFamily="34" charset="0"/>
              </a:rPr>
              <a:t>obračun platnog prometa.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1600" dirty="0" smtClean="0">
                <a:latin typeface="DejaVu Sans" panose="020B0603030804020204" pitchFamily="34" charset="0"/>
              </a:rPr>
              <a:t>2015. – dodan modul za </a:t>
            </a:r>
            <a:r>
              <a:rPr lang="hr-HR" sz="1600" dirty="0">
                <a:solidFill>
                  <a:srgbClr val="FF0000"/>
                </a:solidFill>
                <a:latin typeface="DejaVu Sans" panose="020B0603030804020204" pitchFamily="34" charset="0"/>
              </a:rPr>
              <a:t>obračun središnjih i lokalnih </a:t>
            </a:r>
            <a:r>
              <a:rPr lang="hr-HR" sz="1600" b="1" dirty="0">
                <a:solidFill>
                  <a:srgbClr val="FF0000"/>
                </a:solidFill>
                <a:latin typeface="DejaVu Sans" panose="020B0603030804020204" pitchFamily="34" charset="0"/>
              </a:rPr>
              <a:t>poreznih primanja</a:t>
            </a:r>
            <a:r>
              <a:rPr lang="hr-HR" sz="1600" dirty="0">
                <a:solidFill>
                  <a:srgbClr val="FF0000"/>
                </a:solidFill>
                <a:latin typeface="DejaVu Sans" panose="020B0603030804020204" pitchFamily="34" charset="0"/>
              </a:rPr>
              <a:t>.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1600" dirty="0" smtClean="0">
                <a:latin typeface="DejaVu Sans" panose="020B0603030804020204" pitchFamily="34" charset="0"/>
              </a:rPr>
              <a:t>2015. – u sustav su uključeni SGE i pravne osobe javnog prava.</a:t>
            </a:r>
            <a:endParaRPr lang="hr-HR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mtClean="0"/>
              <a:t>2016. – pokrenuta nova verzija sustava (velika tehnološka i funkcionalna nadogradnja)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mtClean="0"/>
              <a:t>2017. – dodan modul za</a:t>
            </a:r>
            <a:r>
              <a:rPr lang="hr-HR" sz="1600" dirty="0">
                <a:solidFill>
                  <a:srgbClr val="FF0000"/>
                </a:solidFill>
                <a:latin typeface="DejaVu Sans" panose="020B0603030804020204" pitchFamily="34" charset="0"/>
              </a:rPr>
              <a:t> obračun</a:t>
            </a:r>
            <a:r>
              <a:rPr lang="hr-HR" sz="1600" b="1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 rashoda.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sz="16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1600" dirty="0" smtClean="0">
                <a:latin typeface="DejaVu Sans" panose="020B0603030804020204" pitchFamily="34" charset="0"/>
              </a:rPr>
              <a:t>2018 – planiranje analize novog modula za </a:t>
            </a:r>
            <a:r>
              <a:rPr lang="hr-HR" sz="1600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obračun</a:t>
            </a:r>
            <a:r>
              <a:rPr lang="hr-HR" smtClean="0"/>
              <a:t> </a:t>
            </a:r>
            <a:r>
              <a:rPr lang="hr-HR" sz="1600" b="1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prihoda</a:t>
            </a:r>
            <a:r>
              <a:rPr lang="hr-HR" sz="1600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hr-HR" sz="1600" dirty="0" smtClean="0">
                <a:latin typeface="DejaVu Sans" panose="020B0603030804020204" pitchFamily="34" charset="0"/>
              </a:rPr>
              <a:t>2019.- 2020. – planiranje pokretanja </a:t>
            </a:r>
            <a:r>
              <a:rPr lang="hr-HR" sz="1600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funkcije obračunavanja prihoda</a:t>
            </a:r>
            <a:r>
              <a:rPr lang="hr-HR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latin typeface="DejaVu Sans" panose="020B0603030804020204" pitchFamily="34" charset="0"/>
              </a:rPr>
              <a:t>	</a:t>
            </a:r>
            <a:r>
              <a:rPr lang="hr-HR" sz="1600" dirty="0" smtClean="0">
                <a:latin typeface="DejaVu Sans" panose="020B0603030804020204" pitchFamily="34" charset="0"/>
              </a:rPr>
              <a:t>         i početak rada na novom </a:t>
            </a:r>
            <a:r>
              <a:rPr lang="hr-HR" sz="1600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obračunskom modulu za </a:t>
            </a:r>
            <a:r>
              <a:rPr lang="hr-HR" sz="1600" b="1" dirty="0" smtClean="0">
                <a:solidFill>
                  <a:srgbClr val="FF0000"/>
                </a:solidFill>
                <a:latin typeface="DejaVu Sans" panose="020B0603030804020204" pitchFamily="34" charset="0"/>
              </a:rPr>
              <a:t>nenovčane aktivnosti.</a:t>
            </a:r>
            <a:endParaRPr lang="hr-HR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hr-HR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95724534"/>
              </p:ext>
            </p:extLst>
          </p:nvPr>
        </p:nvGraphicFramePr>
        <p:xfrm>
          <a:off x="6548317" y="1857982"/>
          <a:ext cx="7178639" cy="51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953822" y="3325091"/>
            <a:ext cx="2458498" cy="1560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63840" y="3787664"/>
            <a:ext cx="67704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08124" y="5228705"/>
            <a:ext cx="2170506" cy="140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38160" y="5689719"/>
            <a:ext cx="3137544" cy="4606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714075" y="6415593"/>
            <a:ext cx="665338" cy="101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10744200" cy="4919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mtClean="0"/>
              <a:t>Na putu smo da pokrijemo sve računovodstvene funkcije, ali do tada se organizacije služe aplikacijama trećih strana za module koji nisu dostupni u e-Riznici.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mtClean="0"/>
              <a:t>Pomažemo organizacijama posebnim uslugama integracije da razmjene (unesu ili iznesu) podatke koristeći se aplikacijama trećih strana.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mtClean="0"/>
              <a:t>Svake godine se razina ovisnosti o aplikacijama trećih strana postupno smanjuje. Nakon uspješnog pokretanja svih računovodstvenih modula e-Riznica će zamijeniti druge aplikacije svojom potpunom Glavnom knjigom sa svim analitičkim alatima i pregledima. 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5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3925" y="1664327"/>
            <a:ext cx="10515600" cy="11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			</a:t>
            </a:r>
          </a:p>
          <a:p>
            <a:r>
              <a:rPr lang="hr-HR" smtClean="0"/>
              <a:t>Primjena obračunskog računovodstva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2788711"/>
            <a:ext cx="10515600" cy="3388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	</a:t>
            </a:r>
          </a:p>
          <a:p>
            <a:pPr marL="0" indent="0">
              <a:buNone/>
            </a:pPr>
            <a:r>
              <a:rPr lang="hr-HR" smtClean="0"/>
              <a:t>Ovo je kontinuirana reforma kojom se zamjenjuje gotovinska osnova s obračunskom osnovom u računovodstvu. Nalazimo se usred provođenja reforme jer smo već završili dio s rashodima i krećemo u primjenu djela s prihodima.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mtClean="0"/>
              <a:t>Tijekom provedbe reforme izmijenili smo proces potrošnje dodavanjem novih faza, logike i karakteristika.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9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5" y="6057249"/>
            <a:ext cx="687696" cy="7324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3606900"/>
            <a:ext cx="1114425" cy="1195716"/>
          </a:xfrm>
          <a:prstGeom prst="rect">
            <a:avLst/>
          </a:prstGeom>
        </p:spPr>
      </p:pic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4154887849"/>
              </p:ext>
            </p:extLst>
          </p:nvPr>
        </p:nvGraphicFramePr>
        <p:xfrm>
          <a:off x="114300" y="1857376"/>
          <a:ext cx="10963275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0" name="Rounded Rectangle 69"/>
          <p:cNvSpPr/>
          <p:nvPr/>
        </p:nvSpPr>
        <p:spPr>
          <a:xfrm>
            <a:off x="294322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Primarni dokument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6257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Faktura sustava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 rot="12390010">
            <a:off x="3362325" y="2171700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9791015">
            <a:off x="4515321" y="217835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2530675">
            <a:off x="5687780" y="2129543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9791015">
            <a:off x="6827183" y="216953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 rot="16200000">
            <a:off x="1959771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 rot="16200000">
            <a:off x="416503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 rot="16200000">
            <a:off x="641270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 rot="16200000">
            <a:off x="4995863" y="1292491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0" y="1944844"/>
            <a:ext cx="6959557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400" b="1" dirty="0">
                <a:solidFill>
                  <a:srgbClr val="C00000"/>
                </a:solidFill>
                <a:latin typeface="BPG Nino Mtavruli" panose="02000806000000020004" pitchFamily="2" charset="0"/>
              </a:rPr>
              <a:t>e</a:t>
            </a:r>
            <a:r>
              <a:rPr lang="hr-HR" smtClean="0"/>
              <a:t>-</a:t>
            </a:r>
            <a:r>
              <a:rPr lang="hr-HR" b="1" smtClean="0"/>
              <a:t>Proračun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e-Riznica (Primjena obračunskog računovodstva)</a:t>
            </a:r>
            <a:endParaRPr lang="hr-HR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9725" y="5324475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e-Proračun</a:t>
            </a:r>
            <a:endParaRPr lang="hr-HR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9725" y="1085850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Porezna uprava</a:t>
            </a:r>
            <a:endParaRPr lang="hr-HR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929097" y="5410199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Agencija za nabavu</a:t>
            </a:r>
            <a:endParaRPr lang="hr-HR" b="1" dirty="0"/>
          </a:p>
        </p:txBody>
      </p:sp>
      <p:sp>
        <p:nvSpPr>
          <p:cNvPr id="15" name="Right Arrow 14"/>
          <p:cNvSpPr/>
          <p:nvPr/>
        </p:nvSpPr>
        <p:spPr>
          <a:xfrm rot="19174437">
            <a:off x="2941516" y="4690854"/>
            <a:ext cx="1774641" cy="16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5085792" y="4711068"/>
            <a:ext cx="1296336" cy="14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49104" flipV="1">
            <a:off x="3545594" y="2021782"/>
            <a:ext cx="2114001" cy="15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543925" y="926552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e-Riznica</a:t>
            </a:r>
            <a:endParaRPr lang="hr-HR" b="1" dirty="0"/>
          </a:p>
        </p:txBody>
      </p:sp>
      <p:sp>
        <p:nvSpPr>
          <p:cNvPr id="19" name="Right Arrow 18"/>
          <p:cNvSpPr/>
          <p:nvPr/>
        </p:nvSpPr>
        <p:spPr>
          <a:xfrm rot="9122729" flipV="1">
            <a:off x="7660970" y="1907915"/>
            <a:ext cx="1015770" cy="14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137717" flipV="1">
            <a:off x="6767217" y="2729968"/>
            <a:ext cx="2364023" cy="14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6987740" flipV="1">
            <a:off x="7510978" y="2772902"/>
            <a:ext cx="1943792" cy="15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8786712" flipV="1">
            <a:off x="5730233" y="2718939"/>
            <a:ext cx="3180697" cy="13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577579" flipV="1">
            <a:off x="6371250" y="1700644"/>
            <a:ext cx="2294775" cy="14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740</Words>
  <Application>Microsoft Office PowerPoint</Application>
  <PresentationFormat>Custom</PresentationFormat>
  <Paragraphs>149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Visio.Drawing.15</vt:lpstr>
      <vt:lpstr>PowerPoint Presentation</vt:lpstr>
      <vt:lpstr>e-Proračun</vt:lpstr>
      <vt:lpstr>PowerPoint Presentation</vt:lpstr>
      <vt:lpstr>e-Proračun</vt:lpstr>
      <vt:lpstr>e-Proračun</vt:lpstr>
      <vt:lpstr>e-Proračun</vt:lpstr>
      <vt:lpstr>e-Proračun</vt:lpstr>
      <vt:lpstr>e-Proračun</vt:lpstr>
      <vt:lpstr>e-Proračun</vt:lpstr>
      <vt:lpstr>e-Proračun</vt:lpstr>
      <vt:lpstr>e-Proračun</vt:lpstr>
      <vt:lpstr>e-Proračun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ბუღალტრული დარიცხვის მეთოდზე გადასვლის რეფორმა</dc:title>
  <dc:creator>Guram Shvangiradze</dc:creator>
  <cp:lastModifiedBy>Windows user</cp:lastModifiedBy>
  <cp:revision>42</cp:revision>
  <dcterms:created xsi:type="dcterms:W3CDTF">2018-01-23T14:54:56Z</dcterms:created>
  <dcterms:modified xsi:type="dcterms:W3CDTF">2018-03-19T14:11:34Z</dcterms:modified>
</cp:coreProperties>
</file>