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56" r:id="rId2"/>
    <p:sldId id="1173" r:id="rId3"/>
    <p:sldId id="1179" r:id="rId4"/>
    <p:sldId id="340" r:id="rId5"/>
    <p:sldId id="328" r:id="rId6"/>
    <p:sldId id="1182" r:id="rId7"/>
    <p:sldId id="1180" r:id="rId8"/>
    <p:sldId id="1181" r:id="rId9"/>
    <p:sldId id="336" r:id="rId10"/>
    <p:sldId id="265" r:id="rId11"/>
    <p:sldId id="337" r:id="rId12"/>
    <p:sldId id="339" r:id="rId13"/>
    <p:sldId id="327" r:id="rId14"/>
    <p:sldId id="1183" r:id="rId15"/>
    <p:sldId id="33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4" autoAdjust="0"/>
    <p:restoredTop sz="86622" autoAdjust="0"/>
  </p:normalViewPr>
  <p:slideViewPr>
    <p:cSldViewPr>
      <p:cViewPr varScale="1">
        <p:scale>
          <a:sx n="110" d="100"/>
          <a:sy n="110" d="100"/>
        </p:scale>
        <p:origin x="-4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A70608-7E33-914B-A95E-7AF2947645C1}" type="doc">
      <dgm:prSet loTypeId="urn:microsoft.com/office/officeart/2005/8/layout/cycle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FD144BD-884F-EB41-8AB6-26292C31E85A}">
      <dgm:prSet phldrT="[Text]" custT="1"/>
      <dgm:spPr/>
      <dgm:t>
        <a:bodyPr/>
        <a:lstStyle/>
        <a:p>
          <a:r>
            <a:rPr lang="hr-HR" sz="1350" dirty="0"/>
            <a:t>Integrirani sustav izvršenja proračuna (ISFU) </a:t>
          </a:r>
        </a:p>
      </dgm:t>
    </dgm:pt>
    <dgm:pt modelId="{BE03ADBB-3E49-4147-8362-A89F2572A835}" type="parTrans" cxnId="{261573BF-A91A-6F4F-A231-ACD9C0DDC542}">
      <dgm:prSet/>
      <dgm:spPr/>
      <dgm:t>
        <a:bodyPr/>
        <a:lstStyle/>
        <a:p>
          <a:endParaRPr lang="en-GB"/>
        </a:p>
      </dgm:t>
    </dgm:pt>
    <dgm:pt modelId="{D940B739-FE44-154A-B415-DE881B9021C8}" type="sibTrans" cxnId="{261573BF-A91A-6F4F-A231-ACD9C0DDC542}">
      <dgm:prSet/>
      <dgm:spPr/>
      <dgm:t>
        <a:bodyPr/>
        <a:lstStyle/>
        <a:p>
          <a:endParaRPr lang="en-GB"/>
        </a:p>
      </dgm:t>
    </dgm:pt>
    <dgm:pt modelId="{DB964AEB-8DD1-BA42-95EA-A1AA42641FBF}">
      <dgm:prSet phldrT="[Text]" custT="1"/>
      <dgm:spPr/>
      <dgm:t>
        <a:bodyPr/>
        <a:lstStyle/>
        <a:p>
          <a:r>
            <a:rPr lang="hr-HR" sz="1400"/>
            <a:t>Bankovno sučelje</a:t>
          </a:r>
        </a:p>
      </dgm:t>
    </dgm:pt>
    <dgm:pt modelId="{CEAB82D0-0A95-994B-BD96-A994331D4A98}" type="parTrans" cxnId="{CA61B235-780D-334C-8779-2B3D050C1F5C}">
      <dgm:prSet/>
      <dgm:spPr/>
      <dgm:t>
        <a:bodyPr/>
        <a:lstStyle/>
        <a:p>
          <a:endParaRPr lang="en-GB"/>
        </a:p>
      </dgm:t>
    </dgm:pt>
    <dgm:pt modelId="{35D507D3-4EBA-6048-BA26-2F4E82CE4171}" type="sibTrans" cxnId="{CA61B235-780D-334C-8779-2B3D050C1F5C}">
      <dgm:prSet/>
      <dgm:spPr/>
      <dgm:t>
        <a:bodyPr/>
        <a:lstStyle/>
        <a:p>
          <a:endParaRPr lang="en-GB"/>
        </a:p>
      </dgm:t>
    </dgm:pt>
    <dgm:pt modelId="{E902D050-7B25-9B4A-AEAB-D638D7ED8750}">
      <dgm:prSet phldrT="[Text]" custT="1"/>
      <dgm:spPr/>
      <dgm:t>
        <a:bodyPr/>
        <a:lstStyle/>
        <a:p>
          <a:r>
            <a:rPr lang="hr-HR" sz="1400"/>
            <a:t>Jedinstvena glavna knjiga vlade</a:t>
          </a:r>
        </a:p>
      </dgm:t>
    </dgm:pt>
    <dgm:pt modelId="{8404FB54-F22F-3647-B9B6-CD325C4D86C2}" type="parTrans" cxnId="{9F9D998A-5F9F-6640-96B0-798D9F2D825A}">
      <dgm:prSet/>
      <dgm:spPr/>
      <dgm:t>
        <a:bodyPr/>
        <a:lstStyle/>
        <a:p>
          <a:endParaRPr lang="en-GB"/>
        </a:p>
      </dgm:t>
    </dgm:pt>
    <dgm:pt modelId="{4E8D02D6-7720-AB4C-9452-6ECAB043039A}" type="sibTrans" cxnId="{9F9D998A-5F9F-6640-96B0-798D9F2D825A}">
      <dgm:prSet/>
      <dgm:spPr/>
      <dgm:t>
        <a:bodyPr/>
        <a:lstStyle/>
        <a:p>
          <a:endParaRPr lang="en-GB"/>
        </a:p>
      </dgm:t>
    </dgm:pt>
    <dgm:pt modelId="{B1A38854-F2E2-9644-8983-56984C4857E2}">
      <dgm:prSet phldrT="[Text]" custT="1"/>
      <dgm:spPr/>
      <dgm:t>
        <a:bodyPr/>
        <a:lstStyle/>
        <a:p>
          <a:r>
            <a:rPr lang="hr-HR" sz="1200" dirty="0"/>
            <a:t>Upravljanje rizicima integrirano u sve aspekte proračunskog procesa</a:t>
          </a:r>
        </a:p>
      </dgm:t>
    </dgm:pt>
    <dgm:pt modelId="{6F5D7089-908E-224B-8038-B650C60EDF51}" type="parTrans" cxnId="{8780BB4B-B929-3A4B-887A-BFA94C0AB0DC}">
      <dgm:prSet/>
      <dgm:spPr/>
      <dgm:t>
        <a:bodyPr/>
        <a:lstStyle/>
        <a:p>
          <a:endParaRPr lang="en-GB"/>
        </a:p>
      </dgm:t>
    </dgm:pt>
    <dgm:pt modelId="{D6F326AA-6A2F-F247-8CB2-7AACF204583E}" type="sibTrans" cxnId="{8780BB4B-B929-3A4B-887A-BFA94C0AB0DC}">
      <dgm:prSet/>
      <dgm:spPr/>
      <dgm:t>
        <a:bodyPr/>
        <a:lstStyle/>
        <a:p>
          <a:endParaRPr lang="en-GB"/>
        </a:p>
      </dgm:t>
    </dgm:pt>
    <dgm:pt modelId="{85ABC393-4002-D24F-BC46-51FD48F4F07B}">
      <dgm:prSet phldrT="[Text]" custT="1"/>
      <dgm:spPr/>
      <dgm:t>
        <a:bodyPr/>
        <a:lstStyle/>
        <a:p>
          <a:r>
            <a:rPr lang="hr-HR" sz="1400"/>
            <a:t>Osposobljeni vješti službenici</a:t>
          </a:r>
        </a:p>
      </dgm:t>
    </dgm:pt>
    <dgm:pt modelId="{5A816758-77B7-9C48-8141-06B9D776405E}" type="parTrans" cxnId="{6448B4D4-01F6-594B-9693-74F47ACA7BD2}">
      <dgm:prSet/>
      <dgm:spPr/>
      <dgm:t>
        <a:bodyPr/>
        <a:lstStyle/>
        <a:p>
          <a:endParaRPr lang="en-GB"/>
        </a:p>
      </dgm:t>
    </dgm:pt>
    <dgm:pt modelId="{06EB828C-B591-EE4C-83DC-CAA13E701448}" type="sibTrans" cxnId="{6448B4D4-01F6-594B-9693-74F47ACA7BD2}">
      <dgm:prSet/>
      <dgm:spPr/>
      <dgm:t>
        <a:bodyPr/>
        <a:lstStyle/>
        <a:p>
          <a:endParaRPr lang="en-GB"/>
        </a:p>
      </dgm:t>
    </dgm:pt>
    <dgm:pt modelId="{82BD2417-CEC3-1642-AFCD-0376A3DF14A8}">
      <dgm:prSet phldrT="[Text]" custT="1"/>
      <dgm:spPr/>
      <dgm:t>
        <a:bodyPr/>
        <a:lstStyle/>
        <a:p>
          <a:r>
            <a:rPr lang="hr-HR" sz="1400"/>
            <a:t>Jedinstveni računski plan</a:t>
          </a:r>
        </a:p>
      </dgm:t>
    </dgm:pt>
    <dgm:pt modelId="{B5EBE20B-D3C2-7F4D-B581-05793EB0D957}" type="parTrans" cxnId="{827C6C32-9B1B-484F-99CA-93EC53CE0EF7}">
      <dgm:prSet/>
      <dgm:spPr/>
      <dgm:t>
        <a:bodyPr/>
        <a:lstStyle/>
        <a:p>
          <a:endParaRPr lang="en-GB"/>
        </a:p>
      </dgm:t>
    </dgm:pt>
    <dgm:pt modelId="{B9A05AC5-2B1D-8444-A598-D611937A6BE6}" type="sibTrans" cxnId="{827C6C32-9B1B-484F-99CA-93EC53CE0EF7}">
      <dgm:prSet/>
      <dgm:spPr/>
      <dgm:t>
        <a:bodyPr/>
        <a:lstStyle/>
        <a:p>
          <a:endParaRPr lang="en-GB"/>
        </a:p>
      </dgm:t>
    </dgm:pt>
    <dgm:pt modelId="{96DC2CB6-8D07-B646-B3D5-9C120CC1A123}">
      <dgm:prSet phldrT="[Text]" custT="1"/>
      <dgm:spPr/>
      <dgm:t>
        <a:bodyPr/>
        <a:lstStyle/>
        <a:p>
          <a:r>
            <a:rPr lang="hr-HR" sz="1200" dirty="0"/>
            <a:t>Moderno zakonodavstvo</a:t>
          </a:r>
        </a:p>
      </dgm:t>
    </dgm:pt>
    <dgm:pt modelId="{2A9A6F92-4540-9A49-87EF-0D27EDDDF417}" type="parTrans" cxnId="{87F2934B-BD16-1841-A3C0-1A8F3BF33D9D}">
      <dgm:prSet/>
      <dgm:spPr/>
      <dgm:t>
        <a:bodyPr/>
        <a:lstStyle/>
        <a:p>
          <a:endParaRPr lang="en-GB"/>
        </a:p>
      </dgm:t>
    </dgm:pt>
    <dgm:pt modelId="{56DE95D6-AF10-5646-A698-CD26A71BC158}" type="sibTrans" cxnId="{87F2934B-BD16-1841-A3C0-1A8F3BF33D9D}">
      <dgm:prSet/>
      <dgm:spPr/>
      <dgm:t>
        <a:bodyPr/>
        <a:lstStyle/>
        <a:p>
          <a:endParaRPr lang="en-GB"/>
        </a:p>
      </dgm:t>
    </dgm:pt>
    <dgm:pt modelId="{19C70ED2-111C-7545-B5C9-9F4C5EFAECB7}">
      <dgm:prSet phldrT="[Text]" custT="1"/>
      <dgm:spPr/>
      <dgm:t>
        <a:bodyPr/>
        <a:lstStyle/>
        <a:p>
          <a:r>
            <a:rPr lang="hr-HR" sz="1400"/>
            <a:t>JRR</a:t>
          </a:r>
        </a:p>
      </dgm:t>
    </dgm:pt>
    <dgm:pt modelId="{C0CF91E5-24C6-9947-B065-10FB2C5AD54D}" type="parTrans" cxnId="{C04D1476-32F3-A740-AA74-4E36BCA75F86}">
      <dgm:prSet/>
      <dgm:spPr/>
      <dgm:t>
        <a:bodyPr/>
        <a:lstStyle/>
        <a:p>
          <a:endParaRPr lang="en-GB"/>
        </a:p>
      </dgm:t>
    </dgm:pt>
    <dgm:pt modelId="{D9EEB51C-1CD3-8C43-A6B8-0EBC073C9E72}" type="sibTrans" cxnId="{C04D1476-32F3-A740-AA74-4E36BCA75F86}">
      <dgm:prSet/>
      <dgm:spPr/>
      <dgm:t>
        <a:bodyPr/>
        <a:lstStyle/>
        <a:p>
          <a:endParaRPr lang="en-GB"/>
        </a:p>
      </dgm:t>
    </dgm:pt>
    <dgm:pt modelId="{306F99DE-5201-5645-9EAD-F378AB25C5B7}">
      <dgm:prSet phldrT="[Text]" custT="1"/>
      <dgm:spPr/>
      <dgm:t>
        <a:bodyPr/>
        <a:lstStyle/>
        <a:p>
          <a:r>
            <a:rPr lang="hr-HR" sz="1350" dirty="0"/>
            <a:t>Digitalni prihodi i mogućnosti plaćanja</a:t>
          </a:r>
        </a:p>
      </dgm:t>
    </dgm:pt>
    <dgm:pt modelId="{51A45677-CFB1-CF4A-955E-4C8997AB9BAB}" type="parTrans" cxnId="{BB4C4695-EE21-024F-832D-AA45D8C9CC37}">
      <dgm:prSet/>
      <dgm:spPr/>
      <dgm:t>
        <a:bodyPr/>
        <a:lstStyle/>
        <a:p>
          <a:endParaRPr lang="en-GB"/>
        </a:p>
      </dgm:t>
    </dgm:pt>
    <dgm:pt modelId="{CD1FE500-242A-1841-8AD2-1ED59311F088}" type="sibTrans" cxnId="{BB4C4695-EE21-024F-832D-AA45D8C9CC37}">
      <dgm:prSet/>
      <dgm:spPr/>
      <dgm:t>
        <a:bodyPr/>
        <a:lstStyle/>
        <a:p>
          <a:endParaRPr lang="en-GB"/>
        </a:p>
      </dgm:t>
    </dgm:pt>
    <dgm:pt modelId="{5F895C2B-0712-A044-8659-61D413C20C68}">
      <dgm:prSet phldrT="[Text]" custT="1"/>
      <dgm:spPr/>
      <dgm:t>
        <a:bodyPr/>
        <a:lstStyle/>
        <a:p>
          <a:r>
            <a:rPr lang="hr-HR" sz="1400" dirty="0" err="1"/>
            <a:t>Interoperabilnost</a:t>
          </a:r>
          <a:r>
            <a:rPr lang="hr-HR" sz="1400" dirty="0"/>
            <a:t> s drugim ključnim sustavima </a:t>
          </a:r>
        </a:p>
      </dgm:t>
    </dgm:pt>
    <dgm:pt modelId="{82D4B9E1-5141-594A-A991-983695946164}" type="parTrans" cxnId="{72FBE6DB-0BB8-3A41-B32B-06F6A3C02F0A}">
      <dgm:prSet/>
      <dgm:spPr/>
      <dgm:t>
        <a:bodyPr/>
        <a:lstStyle/>
        <a:p>
          <a:endParaRPr lang="en-GB"/>
        </a:p>
      </dgm:t>
    </dgm:pt>
    <dgm:pt modelId="{3089C764-1AF9-B442-AC9A-07A97CBC5155}" type="sibTrans" cxnId="{72FBE6DB-0BB8-3A41-B32B-06F6A3C02F0A}">
      <dgm:prSet/>
      <dgm:spPr/>
      <dgm:t>
        <a:bodyPr/>
        <a:lstStyle/>
        <a:p>
          <a:endParaRPr lang="en-GB"/>
        </a:p>
      </dgm:t>
    </dgm:pt>
    <dgm:pt modelId="{E0AA6C66-6764-E444-8D11-C857D4E34F6C}" type="pres">
      <dgm:prSet presAssocID="{38A70608-7E33-914B-A95E-7AF2947645C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AAADCCA8-0C2F-3D4E-B54A-B51CFA4A9EE8}" type="pres">
      <dgm:prSet presAssocID="{38A70608-7E33-914B-A95E-7AF2947645C1}" presName="cycle" presStyleCnt="0"/>
      <dgm:spPr/>
    </dgm:pt>
    <dgm:pt modelId="{A74832A6-0891-6C46-9896-4F2072586B1C}" type="pres">
      <dgm:prSet presAssocID="{7FD144BD-884F-EB41-8AB6-26292C31E85A}" presName="nodeFirstNode" presStyleLbl="node1" presStyleIdx="0" presStyleCnt="10" custScaleY="16253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A5F1AFE-1D2D-C246-A368-40E683494685}" type="pres">
      <dgm:prSet presAssocID="{D940B739-FE44-154A-B415-DE881B9021C8}" presName="sibTransFirstNode" presStyleLbl="bgShp" presStyleIdx="0" presStyleCnt="1"/>
      <dgm:spPr/>
      <dgm:t>
        <a:bodyPr/>
        <a:lstStyle/>
        <a:p>
          <a:endParaRPr lang="hr-HR"/>
        </a:p>
      </dgm:t>
    </dgm:pt>
    <dgm:pt modelId="{09D9F5A7-8EB7-4F45-BF2F-5AB004DA60B7}" type="pres">
      <dgm:prSet presAssocID="{82BD2417-CEC3-1642-AFCD-0376A3DF14A8}" presName="nodeFollowingNodes" presStyleLbl="node1" presStyleIdx="1" presStyleCnt="10" custRadScaleRad="108910" custRadScaleInc="2352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6246AA2-FDA6-0B48-9A3B-8E85DB376F61}" type="pres">
      <dgm:prSet presAssocID="{E902D050-7B25-9B4A-AEAB-D638D7ED8750}" presName="nodeFollowingNodes" presStyleLbl="node1" presStyleIdx="2" presStyleCnt="10" custScaleX="13823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44FCC33-9D82-3E48-BC7A-2172F3752988}" type="pres">
      <dgm:prSet presAssocID="{19C70ED2-111C-7545-B5C9-9F4C5EFAECB7}" presName="nodeFollowingNodes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B662939-2678-B949-86FA-A90DCA11A219}" type="pres">
      <dgm:prSet presAssocID="{DB964AEB-8DD1-BA42-95EA-A1AA42641FBF}" presName="nodeFollowingNodes" presStyleLbl="node1" presStyleIdx="4" presStyleCnt="10" custRadScaleRad="114456" custRadScaleInc="-2446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40750CA-2F8B-9C43-BA84-92B3C949E1AD}" type="pres">
      <dgm:prSet presAssocID="{306F99DE-5201-5645-9EAD-F378AB25C5B7}" presName="nodeFollowingNodes" presStyleLbl="node1" presStyleIdx="5" presStyleCnt="10" custScaleX="140160" custRadScaleRad="100632" custRadScaleInc="-1892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656E200-0DC6-664B-A452-BFCC3E9871F0}" type="pres">
      <dgm:prSet presAssocID="{5F895C2B-0712-A044-8659-61D413C20C68}" presName="nodeFollowingNodes" presStyleLbl="node1" presStyleIdx="6" presStyleCnt="10" custScaleX="134645" custRadScaleRad="104177" custRadScaleInc="1627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0C1026F-EC93-5B4C-AEDE-518BC6F1EE2D}" type="pres">
      <dgm:prSet presAssocID="{B1A38854-F2E2-9644-8983-56984C4857E2}" presName="nodeFollowingNodes" presStyleLbl="node1" presStyleIdx="7" presStyleCnt="10" custScaleX="133701" custScaleY="16206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D8C7F96-2F87-E342-8529-A5AB0C57D0F8}" type="pres">
      <dgm:prSet presAssocID="{96DC2CB6-8D07-B646-B3D5-9C120CC1A123}" presName="nodeFollowingNodes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3290D15-B45E-D64E-9593-D0785A840637}" type="pres">
      <dgm:prSet presAssocID="{85ABC393-4002-D24F-BC46-51FD48F4F07B}" presName="nodeFollowingNodes" presStyleLbl="node1" presStyleIdx="9" presStyleCnt="10" custScaleX="110317" custRadScaleRad="100978" custRadScaleInc="-1609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1C9B6FD-45C6-644D-BE3D-BC4C524B27F0}" type="presOf" srcId="{38A70608-7E33-914B-A95E-7AF2947645C1}" destId="{E0AA6C66-6764-E444-8D11-C857D4E34F6C}" srcOrd="0" destOrd="0" presId="urn:microsoft.com/office/officeart/2005/8/layout/cycle3"/>
    <dgm:cxn modelId="{9F9D998A-5F9F-6640-96B0-798D9F2D825A}" srcId="{38A70608-7E33-914B-A95E-7AF2947645C1}" destId="{E902D050-7B25-9B4A-AEAB-D638D7ED8750}" srcOrd="2" destOrd="0" parTransId="{8404FB54-F22F-3647-B9B6-CD325C4D86C2}" sibTransId="{4E8D02D6-7720-AB4C-9452-6ECAB043039A}"/>
    <dgm:cxn modelId="{8C1387F8-4C57-F040-AC5E-EC6E51DA51C7}" type="presOf" srcId="{306F99DE-5201-5645-9EAD-F378AB25C5B7}" destId="{040750CA-2F8B-9C43-BA84-92B3C949E1AD}" srcOrd="0" destOrd="0" presId="urn:microsoft.com/office/officeart/2005/8/layout/cycle3"/>
    <dgm:cxn modelId="{C04D1476-32F3-A740-AA74-4E36BCA75F86}" srcId="{38A70608-7E33-914B-A95E-7AF2947645C1}" destId="{19C70ED2-111C-7545-B5C9-9F4C5EFAECB7}" srcOrd="3" destOrd="0" parTransId="{C0CF91E5-24C6-9947-B065-10FB2C5AD54D}" sibTransId="{D9EEB51C-1CD3-8C43-A6B8-0EBC073C9E72}"/>
    <dgm:cxn modelId="{B36320FB-D756-2946-9F42-2CFB2BB2A24D}" type="presOf" srcId="{E902D050-7B25-9B4A-AEAB-D638D7ED8750}" destId="{C6246AA2-FDA6-0B48-9A3B-8E85DB376F61}" srcOrd="0" destOrd="0" presId="urn:microsoft.com/office/officeart/2005/8/layout/cycle3"/>
    <dgm:cxn modelId="{87F2934B-BD16-1841-A3C0-1A8F3BF33D9D}" srcId="{38A70608-7E33-914B-A95E-7AF2947645C1}" destId="{96DC2CB6-8D07-B646-B3D5-9C120CC1A123}" srcOrd="8" destOrd="0" parTransId="{2A9A6F92-4540-9A49-87EF-0D27EDDDF417}" sibTransId="{56DE95D6-AF10-5646-A698-CD26A71BC158}"/>
    <dgm:cxn modelId="{67061B08-9990-1144-86DE-B284CEA3AD99}" type="presOf" srcId="{B1A38854-F2E2-9644-8983-56984C4857E2}" destId="{B0C1026F-EC93-5B4C-AEDE-518BC6F1EE2D}" srcOrd="0" destOrd="0" presId="urn:microsoft.com/office/officeart/2005/8/layout/cycle3"/>
    <dgm:cxn modelId="{F99FCF16-9246-DE4D-A300-0BF810D35132}" type="presOf" srcId="{19C70ED2-111C-7545-B5C9-9F4C5EFAECB7}" destId="{A44FCC33-9D82-3E48-BC7A-2172F3752988}" srcOrd="0" destOrd="0" presId="urn:microsoft.com/office/officeart/2005/8/layout/cycle3"/>
    <dgm:cxn modelId="{CA61B235-780D-334C-8779-2B3D050C1F5C}" srcId="{38A70608-7E33-914B-A95E-7AF2947645C1}" destId="{DB964AEB-8DD1-BA42-95EA-A1AA42641FBF}" srcOrd="4" destOrd="0" parTransId="{CEAB82D0-0A95-994B-BD96-A994331D4A98}" sibTransId="{35D507D3-4EBA-6048-BA26-2F4E82CE4171}"/>
    <dgm:cxn modelId="{BB4C4695-EE21-024F-832D-AA45D8C9CC37}" srcId="{38A70608-7E33-914B-A95E-7AF2947645C1}" destId="{306F99DE-5201-5645-9EAD-F378AB25C5B7}" srcOrd="5" destOrd="0" parTransId="{51A45677-CFB1-CF4A-955E-4C8997AB9BAB}" sibTransId="{CD1FE500-242A-1841-8AD2-1ED59311F088}"/>
    <dgm:cxn modelId="{827C6C32-9B1B-484F-99CA-93EC53CE0EF7}" srcId="{38A70608-7E33-914B-A95E-7AF2947645C1}" destId="{82BD2417-CEC3-1642-AFCD-0376A3DF14A8}" srcOrd="1" destOrd="0" parTransId="{B5EBE20B-D3C2-7F4D-B581-05793EB0D957}" sibTransId="{B9A05AC5-2B1D-8444-A598-D611937A6BE6}"/>
    <dgm:cxn modelId="{42E3D774-6CEF-9540-AE92-BFE46C8BAFC9}" type="presOf" srcId="{85ABC393-4002-D24F-BC46-51FD48F4F07B}" destId="{D3290D15-B45E-D64E-9593-D0785A840637}" srcOrd="0" destOrd="0" presId="urn:microsoft.com/office/officeart/2005/8/layout/cycle3"/>
    <dgm:cxn modelId="{E07C2FFC-0DB0-8C45-9B03-121F7A01433F}" type="presOf" srcId="{DB964AEB-8DD1-BA42-95EA-A1AA42641FBF}" destId="{BB662939-2678-B949-86FA-A90DCA11A219}" srcOrd="0" destOrd="0" presId="urn:microsoft.com/office/officeart/2005/8/layout/cycle3"/>
    <dgm:cxn modelId="{72FBE6DB-0BB8-3A41-B32B-06F6A3C02F0A}" srcId="{38A70608-7E33-914B-A95E-7AF2947645C1}" destId="{5F895C2B-0712-A044-8659-61D413C20C68}" srcOrd="6" destOrd="0" parTransId="{82D4B9E1-5141-594A-A991-983695946164}" sibTransId="{3089C764-1AF9-B442-AC9A-07A97CBC5155}"/>
    <dgm:cxn modelId="{64996398-B923-E645-BE7B-526399C34431}" type="presOf" srcId="{7FD144BD-884F-EB41-8AB6-26292C31E85A}" destId="{A74832A6-0891-6C46-9896-4F2072586B1C}" srcOrd="0" destOrd="0" presId="urn:microsoft.com/office/officeart/2005/8/layout/cycle3"/>
    <dgm:cxn modelId="{6CEDD36B-41DA-7942-A30C-FE2445E1594D}" type="presOf" srcId="{D940B739-FE44-154A-B415-DE881B9021C8}" destId="{BA5F1AFE-1D2D-C246-A368-40E683494685}" srcOrd="0" destOrd="0" presId="urn:microsoft.com/office/officeart/2005/8/layout/cycle3"/>
    <dgm:cxn modelId="{6448B4D4-01F6-594B-9693-74F47ACA7BD2}" srcId="{38A70608-7E33-914B-A95E-7AF2947645C1}" destId="{85ABC393-4002-D24F-BC46-51FD48F4F07B}" srcOrd="9" destOrd="0" parTransId="{5A816758-77B7-9C48-8141-06B9D776405E}" sibTransId="{06EB828C-B591-EE4C-83DC-CAA13E701448}"/>
    <dgm:cxn modelId="{F1DF16D1-2DCD-B94D-BC71-C28B7C6534C3}" type="presOf" srcId="{96DC2CB6-8D07-B646-B3D5-9C120CC1A123}" destId="{FD8C7F96-2F87-E342-8529-A5AB0C57D0F8}" srcOrd="0" destOrd="0" presId="urn:microsoft.com/office/officeart/2005/8/layout/cycle3"/>
    <dgm:cxn modelId="{42B0E666-F122-914A-9F9C-80FD72E70E2F}" type="presOf" srcId="{82BD2417-CEC3-1642-AFCD-0376A3DF14A8}" destId="{09D9F5A7-8EB7-4F45-BF2F-5AB004DA60B7}" srcOrd="0" destOrd="0" presId="urn:microsoft.com/office/officeart/2005/8/layout/cycle3"/>
    <dgm:cxn modelId="{8780BB4B-B929-3A4B-887A-BFA94C0AB0DC}" srcId="{38A70608-7E33-914B-A95E-7AF2947645C1}" destId="{B1A38854-F2E2-9644-8983-56984C4857E2}" srcOrd="7" destOrd="0" parTransId="{6F5D7089-908E-224B-8038-B650C60EDF51}" sibTransId="{D6F326AA-6A2F-F247-8CB2-7AACF204583E}"/>
    <dgm:cxn modelId="{261573BF-A91A-6F4F-A231-ACD9C0DDC542}" srcId="{38A70608-7E33-914B-A95E-7AF2947645C1}" destId="{7FD144BD-884F-EB41-8AB6-26292C31E85A}" srcOrd="0" destOrd="0" parTransId="{BE03ADBB-3E49-4147-8362-A89F2572A835}" sibTransId="{D940B739-FE44-154A-B415-DE881B9021C8}"/>
    <dgm:cxn modelId="{6AD330E4-4B97-D042-B6BF-0171861F605C}" type="presOf" srcId="{5F895C2B-0712-A044-8659-61D413C20C68}" destId="{C656E200-0DC6-664B-A452-BFCC3E9871F0}" srcOrd="0" destOrd="0" presId="urn:microsoft.com/office/officeart/2005/8/layout/cycle3"/>
    <dgm:cxn modelId="{C1443EED-4E03-474E-A7DB-F91493FB47D0}" type="presParOf" srcId="{E0AA6C66-6764-E444-8D11-C857D4E34F6C}" destId="{AAADCCA8-0C2F-3D4E-B54A-B51CFA4A9EE8}" srcOrd="0" destOrd="0" presId="urn:microsoft.com/office/officeart/2005/8/layout/cycle3"/>
    <dgm:cxn modelId="{1F7CF5E7-A62C-DA43-AA09-FDCE531C935F}" type="presParOf" srcId="{AAADCCA8-0C2F-3D4E-B54A-B51CFA4A9EE8}" destId="{A74832A6-0891-6C46-9896-4F2072586B1C}" srcOrd="0" destOrd="0" presId="urn:microsoft.com/office/officeart/2005/8/layout/cycle3"/>
    <dgm:cxn modelId="{5633FD7F-0E17-5346-AF87-2F5D9E007842}" type="presParOf" srcId="{AAADCCA8-0C2F-3D4E-B54A-B51CFA4A9EE8}" destId="{BA5F1AFE-1D2D-C246-A368-40E683494685}" srcOrd="1" destOrd="0" presId="urn:microsoft.com/office/officeart/2005/8/layout/cycle3"/>
    <dgm:cxn modelId="{9D32A7AC-29B5-9B45-9D75-513E82D1C1A2}" type="presParOf" srcId="{AAADCCA8-0C2F-3D4E-B54A-B51CFA4A9EE8}" destId="{09D9F5A7-8EB7-4F45-BF2F-5AB004DA60B7}" srcOrd="2" destOrd="0" presId="urn:microsoft.com/office/officeart/2005/8/layout/cycle3"/>
    <dgm:cxn modelId="{6A4FAFB7-61FB-D642-B2D8-423221F4135C}" type="presParOf" srcId="{AAADCCA8-0C2F-3D4E-B54A-B51CFA4A9EE8}" destId="{C6246AA2-FDA6-0B48-9A3B-8E85DB376F61}" srcOrd="3" destOrd="0" presId="urn:microsoft.com/office/officeart/2005/8/layout/cycle3"/>
    <dgm:cxn modelId="{71E62E36-B0A0-9041-BA0D-10B69924ACAE}" type="presParOf" srcId="{AAADCCA8-0C2F-3D4E-B54A-B51CFA4A9EE8}" destId="{A44FCC33-9D82-3E48-BC7A-2172F3752988}" srcOrd="4" destOrd="0" presId="urn:microsoft.com/office/officeart/2005/8/layout/cycle3"/>
    <dgm:cxn modelId="{E6FCEDE5-C4CD-164E-9404-D2D746F09107}" type="presParOf" srcId="{AAADCCA8-0C2F-3D4E-B54A-B51CFA4A9EE8}" destId="{BB662939-2678-B949-86FA-A90DCA11A219}" srcOrd="5" destOrd="0" presId="urn:microsoft.com/office/officeart/2005/8/layout/cycle3"/>
    <dgm:cxn modelId="{04A010A5-20F7-C64B-951F-FF31448CFFCF}" type="presParOf" srcId="{AAADCCA8-0C2F-3D4E-B54A-B51CFA4A9EE8}" destId="{040750CA-2F8B-9C43-BA84-92B3C949E1AD}" srcOrd="6" destOrd="0" presId="urn:microsoft.com/office/officeart/2005/8/layout/cycle3"/>
    <dgm:cxn modelId="{087FB1B1-8946-2846-A40B-73FD7303106F}" type="presParOf" srcId="{AAADCCA8-0C2F-3D4E-B54A-B51CFA4A9EE8}" destId="{C656E200-0DC6-664B-A452-BFCC3E9871F0}" srcOrd="7" destOrd="0" presId="urn:microsoft.com/office/officeart/2005/8/layout/cycle3"/>
    <dgm:cxn modelId="{575AEAF2-AA6F-C743-8980-89074019A62A}" type="presParOf" srcId="{AAADCCA8-0C2F-3D4E-B54A-B51CFA4A9EE8}" destId="{B0C1026F-EC93-5B4C-AEDE-518BC6F1EE2D}" srcOrd="8" destOrd="0" presId="urn:microsoft.com/office/officeart/2005/8/layout/cycle3"/>
    <dgm:cxn modelId="{9D90F450-A4D3-8B41-98A7-6BAD5D5A0096}" type="presParOf" srcId="{AAADCCA8-0C2F-3D4E-B54A-B51CFA4A9EE8}" destId="{FD8C7F96-2F87-E342-8529-A5AB0C57D0F8}" srcOrd="9" destOrd="0" presId="urn:microsoft.com/office/officeart/2005/8/layout/cycle3"/>
    <dgm:cxn modelId="{5CAF8964-0669-F04D-ACAF-71DBB80D7FFE}" type="presParOf" srcId="{AAADCCA8-0C2F-3D4E-B54A-B51CFA4A9EE8}" destId="{D3290D15-B45E-D64E-9593-D0785A840637}" srcOrd="10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F1AFE-1D2D-C246-A368-40E683494685}">
      <dsp:nvSpPr>
        <dsp:cNvPr id="0" name=""/>
        <dsp:cNvSpPr/>
      </dsp:nvSpPr>
      <dsp:spPr>
        <a:xfrm>
          <a:off x="1639889" y="26529"/>
          <a:ext cx="4909281" cy="4909281"/>
        </a:xfrm>
        <a:prstGeom prst="circularArrow">
          <a:avLst>
            <a:gd name="adj1" fmla="val 5544"/>
            <a:gd name="adj2" fmla="val 330680"/>
            <a:gd name="adj3" fmla="val 14853203"/>
            <a:gd name="adj4" fmla="val 16759297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4832A6-0891-6C46-9896-4F2072586B1C}">
      <dsp:nvSpPr>
        <dsp:cNvPr id="0" name=""/>
        <dsp:cNvSpPr/>
      </dsp:nvSpPr>
      <dsp:spPr>
        <a:xfrm>
          <a:off x="3515887" y="-88022"/>
          <a:ext cx="1157284" cy="940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50" kern="1200" dirty="0"/>
            <a:t>Integrirani sustav izvršenja proračuna (ISFU) </a:t>
          </a:r>
        </a:p>
      </dsp:txBody>
      <dsp:txXfrm>
        <a:off x="3561798" y="-42111"/>
        <a:ext cx="1065462" cy="848662"/>
      </dsp:txXfrm>
    </dsp:sp>
    <dsp:sp modelId="{09D9F5A7-8EB7-4F45-BF2F-5AB004DA60B7}">
      <dsp:nvSpPr>
        <dsp:cNvPr id="0" name=""/>
        <dsp:cNvSpPr/>
      </dsp:nvSpPr>
      <dsp:spPr>
        <a:xfrm>
          <a:off x="5091112" y="537997"/>
          <a:ext cx="1157284" cy="578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/>
            <a:t>Jedinstveni računski plan</a:t>
          </a:r>
        </a:p>
      </dsp:txBody>
      <dsp:txXfrm>
        <a:off x="5119359" y="566244"/>
        <a:ext cx="1100790" cy="522148"/>
      </dsp:txXfrm>
    </dsp:sp>
    <dsp:sp modelId="{C6246AA2-FDA6-0B48-9A3B-8E85DB376F61}">
      <dsp:nvSpPr>
        <dsp:cNvPr id="0" name=""/>
        <dsp:cNvSpPr/>
      </dsp:nvSpPr>
      <dsp:spPr>
        <a:xfrm>
          <a:off x="5285673" y="1539478"/>
          <a:ext cx="1599806" cy="578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/>
            <a:t>Jedinstvena glavna knjiga vlade</a:t>
          </a:r>
        </a:p>
      </dsp:txBody>
      <dsp:txXfrm>
        <a:off x="5313920" y="1567725"/>
        <a:ext cx="1543312" cy="522148"/>
      </dsp:txXfrm>
    </dsp:sp>
    <dsp:sp modelId="{A44FCC33-9D82-3E48-BC7A-2172F3752988}">
      <dsp:nvSpPr>
        <dsp:cNvPr id="0" name=""/>
        <dsp:cNvSpPr/>
      </dsp:nvSpPr>
      <dsp:spPr>
        <a:xfrm>
          <a:off x="5506934" y="2833338"/>
          <a:ext cx="1157284" cy="578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/>
            <a:t>JRR</a:t>
          </a:r>
        </a:p>
      </dsp:txBody>
      <dsp:txXfrm>
        <a:off x="5535181" y="2861585"/>
        <a:ext cx="1100790" cy="522148"/>
      </dsp:txXfrm>
    </dsp:sp>
    <dsp:sp modelId="{BB662939-2678-B949-86FA-A90DCA11A219}">
      <dsp:nvSpPr>
        <dsp:cNvPr id="0" name=""/>
        <dsp:cNvSpPr/>
      </dsp:nvSpPr>
      <dsp:spPr>
        <a:xfrm>
          <a:off x="5180624" y="3909829"/>
          <a:ext cx="1157284" cy="578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/>
            <a:t>Bankovno sučelje</a:t>
          </a:r>
        </a:p>
      </dsp:txBody>
      <dsp:txXfrm>
        <a:off x="5208871" y="3938076"/>
        <a:ext cx="1100790" cy="522148"/>
      </dsp:txXfrm>
    </dsp:sp>
    <dsp:sp modelId="{040750CA-2F8B-9C43-BA84-92B3C949E1AD}">
      <dsp:nvSpPr>
        <dsp:cNvPr id="0" name=""/>
        <dsp:cNvSpPr/>
      </dsp:nvSpPr>
      <dsp:spPr>
        <a:xfrm>
          <a:off x="3510835" y="4279918"/>
          <a:ext cx="1622049" cy="578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50" kern="1200" dirty="0"/>
            <a:t>Digitalni prihodi i mogućnosti plaćanja</a:t>
          </a:r>
        </a:p>
      </dsp:txBody>
      <dsp:txXfrm>
        <a:off x="3539082" y="4308165"/>
        <a:ext cx="1565555" cy="522148"/>
      </dsp:txXfrm>
    </dsp:sp>
    <dsp:sp modelId="{C656E200-0DC6-664B-A452-BFCC3E9871F0}">
      <dsp:nvSpPr>
        <dsp:cNvPr id="0" name=""/>
        <dsp:cNvSpPr/>
      </dsp:nvSpPr>
      <dsp:spPr>
        <a:xfrm>
          <a:off x="1875266" y="3824253"/>
          <a:ext cx="1558225" cy="578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err="1"/>
            <a:t>Interoperabilnost</a:t>
          </a:r>
          <a:r>
            <a:rPr lang="hr-HR" sz="1400" kern="1200" dirty="0"/>
            <a:t> s drugim ključnim sustavima </a:t>
          </a:r>
        </a:p>
      </dsp:txBody>
      <dsp:txXfrm>
        <a:off x="1903513" y="3852500"/>
        <a:ext cx="1501731" cy="522148"/>
      </dsp:txXfrm>
    </dsp:sp>
    <dsp:sp modelId="{B0C1026F-EC93-5B4C-AEDE-518BC6F1EE2D}">
      <dsp:nvSpPr>
        <dsp:cNvPr id="0" name=""/>
        <dsp:cNvSpPr/>
      </dsp:nvSpPr>
      <dsp:spPr>
        <a:xfrm>
          <a:off x="1329833" y="2653760"/>
          <a:ext cx="1547300" cy="937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/>
            <a:t>Upravljanje rizicima integrirano u sve aspekte proračunskog procesa</a:t>
          </a:r>
        </a:p>
      </dsp:txBody>
      <dsp:txXfrm>
        <a:off x="1375613" y="2699540"/>
        <a:ext cx="1455740" cy="846239"/>
      </dsp:txXfrm>
    </dsp:sp>
    <dsp:sp modelId="{FD8C7F96-2F87-E342-8529-A5AB0C57D0F8}">
      <dsp:nvSpPr>
        <dsp:cNvPr id="0" name=""/>
        <dsp:cNvSpPr/>
      </dsp:nvSpPr>
      <dsp:spPr>
        <a:xfrm>
          <a:off x="1524841" y="1539478"/>
          <a:ext cx="1157284" cy="578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/>
            <a:t>Moderno zakonodavstvo</a:t>
          </a:r>
        </a:p>
      </dsp:txBody>
      <dsp:txXfrm>
        <a:off x="1553088" y="1567725"/>
        <a:ext cx="1100790" cy="522148"/>
      </dsp:txXfrm>
    </dsp:sp>
    <dsp:sp modelId="{D3290D15-B45E-D64E-9593-D0785A840637}">
      <dsp:nvSpPr>
        <dsp:cNvPr id="0" name=""/>
        <dsp:cNvSpPr/>
      </dsp:nvSpPr>
      <dsp:spPr>
        <a:xfrm>
          <a:off x="2061831" y="597479"/>
          <a:ext cx="1276681" cy="578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/>
            <a:t>Osposobljeni vješti službenici</a:t>
          </a:r>
        </a:p>
      </dsp:txBody>
      <dsp:txXfrm>
        <a:off x="2090078" y="625726"/>
        <a:ext cx="1220187" cy="522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10/17/2019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11813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29879" y="491385"/>
            <a:ext cx="7286625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1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9879" y="1469872"/>
            <a:ext cx="7286625" cy="4860591"/>
          </a:xfrm>
        </p:spPr>
        <p:txBody>
          <a:bodyPr/>
          <a:lstStyle>
            <a:lvl1pPr>
              <a:spcBef>
                <a:spcPts val="18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344091" marR="0" indent="-169069" algn="l" defTabSz="685736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344091" marR="0" lvl="2" indent="-169069" algn="l" defTabSz="685736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223031048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841886-D595-604A-A03A-99AD45C90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4300" y="914400"/>
            <a:ext cx="6858000" cy="1790700"/>
          </a:xfrm>
        </p:spPr>
        <p:txBody>
          <a:bodyPr>
            <a:normAutofit fontScale="90000"/>
          </a:bodyPr>
          <a:lstStyle/>
          <a:p>
            <a:r>
              <a:rPr lang="hr-HR"/>
              <a:t>Utjecaj integriranih sustava financijskog upravljanja na moderne proračunske kontrole</a:t>
            </a:r>
            <a:br>
              <a:rPr lang="hr-HR"/>
            </a:b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B1BACDA-1540-C549-A171-5835EEC5FD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/>
              <a:t>Mark Silins, savjetnik za upravljanje javnim financijama</a:t>
            </a:r>
          </a:p>
          <a:p>
            <a:r>
              <a:rPr lang="hr-HR"/>
              <a:t>Soči, Ruska Federacija</a:t>
            </a:r>
          </a:p>
          <a:p>
            <a:r>
              <a:rPr lang="hr-HR"/>
              <a:t>Zajednica prakse za unutarnju reviziju  </a:t>
            </a:r>
          </a:p>
          <a:p>
            <a:r>
              <a:rPr lang="hr-HR"/>
              <a:t>30. listopada 2019.</a:t>
            </a:r>
          </a:p>
        </p:txBody>
      </p:sp>
    </p:spTree>
    <p:extLst>
      <p:ext uri="{BB962C8B-B14F-4D97-AF65-F5344CB8AC3E}">
        <p14:creationId xmlns:p14="http://schemas.microsoft.com/office/powerpoint/2010/main" val="445596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666744E3-1DE6-094C-BB06-EDE8CCD73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954101"/>
              </p:ext>
            </p:extLst>
          </p:nvPr>
        </p:nvGraphicFramePr>
        <p:xfrm>
          <a:off x="1066801" y="1066800"/>
          <a:ext cx="7696200" cy="396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661">
                  <a:extLst>
                    <a:ext uri="{9D8B030D-6E8A-4147-A177-3AD203B41FA5}">
                      <a16:colId xmlns:a16="http://schemas.microsoft.com/office/drawing/2014/main" xmlns="" val="1533631935"/>
                    </a:ext>
                  </a:extLst>
                </a:gridCol>
                <a:gridCol w="1265956">
                  <a:extLst>
                    <a:ext uri="{9D8B030D-6E8A-4147-A177-3AD203B41FA5}">
                      <a16:colId xmlns:a16="http://schemas.microsoft.com/office/drawing/2014/main" xmlns="" val="3126921812"/>
                    </a:ext>
                  </a:extLst>
                </a:gridCol>
                <a:gridCol w="912776">
                  <a:extLst>
                    <a:ext uri="{9D8B030D-6E8A-4147-A177-3AD203B41FA5}">
                      <a16:colId xmlns:a16="http://schemas.microsoft.com/office/drawing/2014/main" xmlns="" val="3769365614"/>
                    </a:ext>
                  </a:extLst>
                </a:gridCol>
                <a:gridCol w="1311085">
                  <a:extLst>
                    <a:ext uri="{9D8B030D-6E8A-4147-A177-3AD203B41FA5}">
                      <a16:colId xmlns:a16="http://schemas.microsoft.com/office/drawing/2014/main" xmlns="" val="1757761388"/>
                    </a:ext>
                  </a:extLst>
                </a:gridCol>
                <a:gridCol w="934358">
                  <a:extLst>
                    <a:ext uri="{9D8B030D-6E8A-4147-A177-3AD203B41FA5}">
                      <a16:colId xmlns:a16="http://schemas.microsoft.com/office/drawing/2014/main" xmlns="" val="2254606946"/>
                    </a:ext>
                  </a:extLst>
                </a:gridCol>
                <a:gridCol w="787201">
                  <a:extLst>
                    <a:ext uri="{9D8B030D-6E8A-4147-A177-3AD203B41FA5}">
                      <a16:colId xmlns:a16="http://schemas.microsoft.com/office/drawing/2014/main" xmlns="" val="3159893620"/>
                    </a:ext>
                  </a:extLst>
                </a:gridCol>
                <a:gridCol w="1048163">
                  <a:extLst>
                    <a:ext uri="{9D8B030D-6E8A-4147-A177-3AD203B41FA5}">
                      <a16:colId xmlns:a16="http://schemas.microsoft.com/office/drawing/2014/main" xmlns="" val="1015012505"/>
                    </a:ext>
                  </a:extLst>
                </a:gridCol>
              </a:tblGrid>
              <a:tr h="804896"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u="none" strike="noStrike"/>
                        <a:t>Transakcije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u="none" strike="noStrike"/>
                        <a:t>Odobrena sredstva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u="none" strike="noStrike"/>
                        <a:t>Dodijeljena proračunska sredstva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u="none" strike="noStrike"/>
                        <a:t>Preuzete obveze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u="none" strike="noStrike"/>
                        <a:t>Dospjele obveze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u="none" strike="noStrike">
                          <a:solidFill>
                            <a:srgbClr val="000000"/>
                          </a:solidFill>
                        </a:rPr>
                        <a:t>Plaćeno</a:t>
                      </a:r>
                    </a:p>
                  </a:txBody>
                  <a:tcPr marL="8563" marR="8563" marT="8563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u="none" strike="noStrike"/>
                        <a:t>Stanje sredstava</a:t>
                      </a:r>
                    </a:p>
                  </a:txBody>
                  <a:tcPr marL="8563" marR="8563" marT="8563" marB="0" anchor="b"/>
                </a:tc>
                <a:extLst>
                  <a:ext uri="{0D108BD9-81ED-4DB2-BD59-A6C34878D82A}">
                    <a16:rowId xmlns:a16="http://schemas.microsoft.com/office/drawing/2014/main" xmlns="" val="2975876287"/>
                  </a:ext>
                </a:extLst>
              </a:tr>
              <a:tr h="426921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Donesen proračun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/>
                        <a:t>1.000.000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/>
                </a:tc>
                <a:extLst>
                  <a:ext uri="{0D108BD9-81ED-4DB2-BD59-A6C34878D82A}">
                    <a16:rowId xmlns:a16="http://schemas.microsoft.com/office/drawing/2014/main" xmlns="" val="2102703358"/>
                  </a:ext>
                </a:extLst>
              </a:tr>
              <a:tr h="767887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Otpuštanje dodijeljenih sredstava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/>
                        <a:t>400.000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/>
                </a:tc>
                <a:extLst>
                  <a:ext uri="{0D108BD9-81ED-4DB2-BD59-A6C34878D82A}">
                    <a16:rowId xmlns:a16="http://schemas.microsoft.com/office/drawing/2014/main" xmlns="" val="2057520392"/>
                  </a:ext>
                </a:extLst>
              </a:tr>
              <a:tr h="767887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Ugovor za kupnju vozila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/>
                        <a:t>-50.000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/>
                        <a:t>350.000</a:t>
                      </a:r>
                    </a:p>
                  </a:txBody>
                  <a:tcPr marL="8563" marR="8563" marT="8563" marB="0" anchor="b"/>
                </a:tc>
                <a:extLst>
                  <a:ext uri="{0D108BD9-81ED-4DB2-BD59-A6C34878D82A}">
                    <a16:rowId xmlns:a16="http://schemas.microsoft.com/office/drawing/2014/main" xmlns="" val="3600766110"/>
                  </a:ext>
                </a:extLst>
              </a:tr>
              <a:tr h="767887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Isporuka vozila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/>
                        <a:t>+50.000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/>
                        <a:t>-50.000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/>
                        <a:t>350.000</a:t>
                      </a:r>
                    </a:p>
                  </a:txBody>
                  <a:tcPr marL="8563" marR="8563" marT="8563" marB="0" anchor="b"/>
                </a:tc>
                <a:extLst>
                  <a:ext uri="{0D108BD9-81ED-4DB2-BD59-A6C34878D82A}">
                    <a16:rowId xmlns:a16="http://schemas.microsoft.com/office/drawing/2014/main" xmlns="" val="1769260548"/>
                  </a:ext>
                </a:extLst>
              </a:tr>
              <a:tr h="426921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Plaćen račun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/>
                        <a:t> 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/>
                        <a:t>+50,000</a:t>
                      </a:r>
                    </a:p>
                  </a:txBody>
                  <a:tcPr marL="8563" marR="8563" marT="85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/>
                        <a:t>-50.000</a:t>
                      </a:r>
                    </a:p>
                  </a:txBody>
                  <a:tcPr marL="8563" marR="8563" marT="8563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/>
                        <a:t>350.000</a:t>
                      </a:r>
                    </a:p>
                  </a:txBody>
                  <a:tcPr marL="8563" marR="8563" marT="8563" marB="0" anchor="b"/>
                </a:tc>
                <a:extLst>
                  <a:ext uri="{0D108BD9-81ED-4DB2-BD59-A6C34878D82A}">
                    <a16:rowId xmlns:a16="http://schemas.microsoft.com/office/drawing/2014/main" xmlns="" val="205561134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BEB50CA-4B1F-D74F-9434-4BFA2944DEFE}"/>
              </a:ext>
            </a:extLst>
          </p:cNvPr>
          <p:cNvSpPr txBox="1"/>
          <p:nvPr/>
        </p:nvSpPr>
        <p:spPr>
          <a:xfrm>
            <a:off x="762000" y="127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>
                <a:solidFill>
                  <a:srgbClr val="C00000"/>
                </a:solidFill>
              </a:rPr>
              <a:t>Modernim ISFU-om trebala bi se osigurati kontrola cijelog procesa izvršenja proračuna, a ne samo tijekom faze plaćanja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47A1E24-742C-7340-9F58-4748FA9A911A}"/>
              </a:ext>
            </a:extLst>
          </p:cNvPr>
          <p:cNvSpPr txBox="1"/>
          <p:nvPr/>
        </p:nvSpPr>
        <p:spPr>
          <a:xfrm>
            <a:off x="1219199" y="5257800"/>
            <a:ext cx="7543801" cy="92333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Iako se središnja kontrola preuzetih obveza može temeljiti na riziku, npr. samo za transakcije visoke vrijednosti, u konačnici sva ugovorna plaćanja trebaju proći kontrolu preuzetih obveza u potrošačkim jedinicama</a:t>
            </a:r>
          </a:p>
        </p:txBody>
      </p:sp>
    </p:spTree>
    <p:extLst>
      <p:ext uri="{BB962C8B-B14F-4D97-AF65-F5344CB8AC3E}">
        <p14:creationId xmlns:p14="http://schemas.microsoft.com/office/powerpoint/2010/main" val="4220791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449367-4E8D-444C-91AD-639446775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228" y="3313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hr-HR" sz="3600" b="1">
                <a:solidFill>
                  <a:schemeClr val="tx2">
                    <a:lumMod val="60000"/>
                    <a:lumOff val="40000"/>
                  </a:schemeClr>
                </a:solidFill>
              </a:rPr>
              <a:t>Kontrole učinkovitog izvršenja proračuna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D339D4-B27D-0043-BAEC-47044B25E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14400"/>
            <a:ext cx="8305800" cy="6473428"/>
          </a:xfrm>
        </p:spPr>
        <p:txBody>
          <a:bodyPr>
            <a:noAutofit/>
          </a:bodyPr>
          <a:lstStyle/>
          <a:p>
            <a:r>
              <a:rPr lang="hr-HR" sz="2200"/>
              <a:t>Moderan ISFU uklanja potrebu za </a:t>
            </a:r>
            <a:r>
              <a:rPr lang="hr-HR" sz="2200">
                <a:solidFill>
                  <a:srgbClr val="C00000"/>
                </a:solidFill>
              </a:rPr>
              <a:t>središnjim kontrolama</a:t>
            </a:r>
            <a:r>
              <a:rPr lang="hr-HR" sz="2200"/>
              <a:t> u Riznici tijekom (finalne) faze plaćanja – vrste provjere koje se vrše u ovoj fazi u Riznici većinom su nepotrebne – te su se kontrole trebale provesti mnogo ranije u ovom procesu</a:t>
            </a:r>
          </a:p>
          <a:p>
            <a:r>
              <a:rPr lang="hr-HR" sz="2200">
                <a:solidFill>
                  <a:srgbClr val="C00000"/>
                </a:solidFill>
              </a:rPr>
              <a:t>Također želimo osigurati da su proračunska ograničenja provjerena kada se donose odluke o nabavi – što je prije bilježenja preuzete obveze u ISFU-u</a:t>
            </a:r>
          </a:p>
          <a:p>
            <a:r>
              <a:rPr lang="hr-HR" sz="2200"/>
              <a:t>Kontrole četvrte i pete razine ne mogu se provoditi na kraju platnog procesa kao kontrole Riznice – tada je prekasno da bi bile učinkovite</a:t>
            </a:r>
          </a:p>
          <a:p>
            <a:r>
              <a:rPr lang="hr-HR" sz="2200"/>
              <a:t>Moraju se provoditi na početku platnog procesa prilikom odabira robe, usluga ili radova  </a:t>
            </a:r>
          </a:p>
          <a:p>
            <a:r>
              <a:rPr lang="hr-HR" sz="2200"/>
              <a:t>Stoga, ako želimo ostvariti ciljeve visoke razine s našim kontrolama, one se moraju provesti pravovremeno kako bi se odabrali pravi dobavljači, roba i usluge</a:t>
            </a:r>
          </a:p>
          <a:p>
            <a:endParaRPr lang="en-US" sz="1575" dirty="0"/>
          </a:p>
        </p:txBody>
      </p:sp>
    </p:spTree>
    <p:extLst>
      <p:ext uri="{BB962C8B-B14F-4D97-AF65-F5344CB8AC3E}">
        <p14:creationId xmlns:p14="http://schemas.microsoft.com/office/powerpoint/2010/main" val="3698506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449367-4E8D-444C-91AD-639446775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148" y="53009"/>
            <a:ext cx="8229600" cy="994172"/>
          </a:xfrm>
        </p:spPr>
        <p:txBody>
          <a:bodyPr>
            <a:normAutofit fontScale="90000"/>
          </a:bodyPr>
          <a:lstStyle/>
          <a:p>
            <a:r>
              <a:rPr lang="hr-HR" sz="3800" b="1">
                <a:solidFill>
                  <a:schemeClr val="tx2">
                    <a:lumMod val="60000"/>
                    <a:lumOff val="40000"/>
                  </a:schemeClr>
                </a:solidFill>
              </a:rPr>
              <a:t>Kontrole učinkovitog izvršenja proračuna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D339D4-B27D-0043-BAEC-47044B25E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092" y="990600"/>
            <a:ext cx="8403908" cy="5867400"/>
          </a:xfrm>
        </p:spPr>
        <p:txBody>
          <a:bodyPr>
            <a:noAutofit/>
          </a:bodyPr>
          <a:lstStyle/>
          <a:p>
            <a:r>
              <a:rPr lang="hr-HR" sz="2200" dirty="0"/>
              <a:t>Tko treba provesti kontrolu? Agencija za nabavu, MF, Riznica ili neko drugo tijelo?  </a:t>
            </a:r>
          </a:p>
          <a:p>
            <a:r>
              <a:rPr lang="hr-HR" sz="2200" dirty="0"/>
              <a:t>Koja tijela imaju posebne vještine potrebne za donošenje takvih odluka?</a:t>
            </a:r>
          </a:p>
          <a:p>
            <a:r>
              <a:rPr lang="hr-HR" sz="2200" dirty="0"/>
              <a:t>Može li vlada osmisliti proces odabira kojim bi se smanjio rizik od odabira pogrešnog dobavljača?  </a:t>
            </a:r>
          </a:p>
          <a:p>
            <a:pPr lvl="1"/>
            <a:r>
              <a:rPr lang="hr-HR" sz="2200" dirty="0"/>
              <a:t>Treba li osigurati da su službenici koji donose takve odluke pravno obvezni donositi ih na temelju načela ostvarenja „vrijednosti za uložen novac”?   </a:t>
            </a:r>
          </a:p>
          <a:p>
            <a:pPr lvl="1"/>
            <a:r>
              <a:rPr lang="hr-HR" sz="2200" dirty="0"/>
              <a:t>Imamo li unaprijed odabrane dobavljače za određenu robu i usluge?</a:t>
            </a:r>
          </a:p>
          <a:p>
            <a:r>
              <a:rPr lang="hr-HR" sz="2200" dirty="0"/>
              <a:t>Je li potrebno pratiti/pregledavati aktivnosti subjekata izvan unutarnje i vanjske revizije?</a:t>
            </a:r>
          </a:p>
          <a:p>
            <a:r>
              <a:rPr lang="hr-HR" sz="2200" dirty="0"/>
              <a:t>Pregledavamo li sve transakcije ili samo one s višom/visokom vrijednošću?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96802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7023B9-9060-8B46-A954-C80022E13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2700"/>
            <a:ext cx="8862647" cy="1108333"/>
          </a:xfrm>
        </p:spPr>
        <p:txBody>
          <a:bodyPr>
            <a:normAutofit/>
          </a:bodyPr>
          <a:lstStyle/>
          <a:p>
            <a:pPr algn="ctr"/>
            <a:r>
              <a:rPr lang="hr-HR" sz="2800" b="1" dirty="0">
                <a:solidFill>
                  <a:srgbClr val="C00000"/>
                </a:solidFill>
              </a:rPr>
              <a:t>Kontrole izvršenja proračuna – trendovi u zemljama s modernim ISFU-om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A29AA9E-B12B-FE45-B408-56F62E24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E71F4-BD95-4845-9E24-D67667EF0E0F}" type="slidenum">
              <a:rPr lang="en-US" smtClean="0"/>
              <a:pPr/>
              <a:t>13</a:t>
            </a:fld>
            <a:endParaRPr lang="en-US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66800"/>
            <a:ext cx="6907514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142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C7D6AB-2341-264E-8EFE-95ECCB6AC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b="1" dirty="0">
                <a:solidFill>
                  <a:srgbClr val="C00000"/>
                </a:solidFill>
              </a:rPr>
              <a:t>Kontrole izvršenja proračuna – trendovi u zemljama s modernim ISFU-om (2)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3549067-CC60-9F49-816A-B8B98D118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6634" y="1295400"/>
            <a:ext cx="8458200" cy="50085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b="1"/>
              <a:t>Razumjeti da se dobro iskorištenim i primijenjenim ISFU-om prenose kontrole na svaku daljnju fazu platnog procesa – time se smanjuje rizik uočen prilikom ručne obrade</a:t>
            </a:r>
          </a:p>
          <a:p>
            <a:r>
              <a:rPr lang="hr-HR"/>
              <a:t>S obzirom na to da se kontrole provode u ISFU-u i sve se transakcije mogu pregledati, nastoji se decentralizirati kontrole i obradu prema MOA-ovima / potrošačkim jedinicama </a:t>
            </a:r>
          </a:p>
          <a:p>
            <a:pPr marL="0" indent="0">
              <a:buNone/>
            </a:pPr>
            <a:r>
              <a:rPr lang="hr-HR" b="1">
                <a:solidFill>
                  <a:srgbClr val="C00000"/>
                </a:solidFill>
              </a:rPr>
              <a:t>Primjeri</a:t>
            </a:r>
          </a:p>
          <a:p>
            <a:r>
              <a:rPr lang="hr-HR" b="1"/>
              <a:t>Kontrola zahtjeva</a:t>
            </a:r>
            <a:r>
              <a:rPr lang="hr-HR"/>
              <a:t> – roba koja se kupuje i proračunski novac koji se dodjeljuje u odnosu na jedinstveni računski plan</a:t>
            </a:r>
          </a:p>
          <a:p>
            <a:r>
              <a:rPr lang="hr-HR" b="1"/>
              <a:t>Kontrola narudžbenica</a:t>
            </a:r>
            <a:r>
              <a:rPr lang="hr-HR"/>
              <a:t> – dobavljač povezan s bazom podataka dobavljača u ISFU-u – temeljite proračunske kontrole gdje su sredstva izdvojena u odnosu na proračunske alokacije za plaćanje budućih preuzetih obveza</a:t>
            </a:r>
          </a:p>
          <a:p>
            <a:r>
              <a:rPr lang="hr-HR" b="1"/>
              <a:t>Prodavači s poreznim dugovima</a:t>
            </a:r>
            <a:r>
              <a:rPr lang="hr-HR"/>
              <a:t> – porezni ured svakodnevno ažurira popis zaduženih dobavljača u ISFU-u –plaćanja se blokiraju ili država naplaćuje dugovanje izravno iz plaćanja   </a:t>
            </a:r>
          </a:p>
          <a:p>
            <a:pPr marL="0" indent="0" algn="ctr">
              <a:buNone/>
            </a:pPr>
            <a:r>
              <a:rPr lang="hr-HR">
                <a:solidFill>
                  <a:srgbClr val="FF0000"/>
                </a:solidFill>
              </a:rPr>
              <a:t>Stoga ISFU smanjuje broj kontrola potrebnih prilikom ručne obrade podataka i time unaprjeđuje moguće kontrole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56B082-EDA9-224E-A46C-7F98D5B04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08396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D3683-AA44-7D41-9E35-90935FE0B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4487" y="76200"/>
            <a:ext cx="5915025" cy="745629"/>
          </a:xfrm>
        </p:spPr>
        <p:txBody>
          <a:bodyPr>
            <a:normAutofit fontScale="90000"/>
          </a:bodyPr>
          <a:lstStyle/>
          <a:p>
            <a:r>
              <a:rPr lang="hr-HR" b="1">
                <a:solidFill>
                  <a:srgbClr val="C00000"/>
                </a:solidFill>
              </a:rPr>
              <a:t>Zaključak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73F3DD-D63C-8748-A027-D25BBBA76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685800"/>
            <a:ext cx="8247185" cy="5086350"/>
          </a:xfrm>
        </p:spPr>
        <p:txBody>
          <a:bodyPr>
            <a:normAutofit fontScale="92500"/>
          </a:bodyPr>
          <a:lstStyle/>
          <a:p>
            <a:r>
              <a:rPr lang="hr-HR" sz="2475" dirty="0"/>
              <a:t>U načelu se </a:t>
            </a:r>
            <a:r>
              <a:rPr lang="hr-HR" sz="2475" b="1" dirty="0"/>
              <a:t>kontrole decentraliziraju prema MOA-ovima / potrošačkim jedinicama</a:t>
            </a:r>
            <a:r>
              <a:rPr lang="hr-HR" sz="2475" dirty="0"/>
              <a:t> s obzirom na to da ISFU pruža veći integritet procesa plaćanja </a:t>
            </a:r>
          </a:p>
          <a:p>
            <a:r>
              <a:rPr lang="hr-HR" sz="2475" dirty="0"/>
              <a:t>Moderan je ISFU stoga većinom </a:t>
            </a:r>
            <a:r>
              <a:rPr lang="hr-HR" sz="2475" b="1" dirty="0"/>
              <a:t>uklonio potrebu za središnjim kontrolama kao i njihove koristi u riznici tijekom faze plaćanja</a:t>
            </a:r>
          </a:p>
          <a:p>
            <a:r>
              <a:rPr lang="hr-HR" sz="2475" dirty="0"/>
              <a:t>ISFU povećava mogućnost prebacivanja središnjih kontrola s kraja procesa i </a:t>
            </a:r>
            <a:r>
              <a:rPr lang="hr-HR" sz="2475" b="1" dirty="0"/>
              <a:t>osigurava da se kontrole provode u ranoj fazi platnog procesa</a:t>
            </a:r>
            <a:r>
              <a:rPr lang="hr-HR" sz="2475" dirty="0"/>
              <a:t>, tijekom odabira dobavljača, roba i usluga </a:t>
            </a:r>
          </a:p>
          <a:p>
            <a:r>
              <a:rPr lang="hr-HR" sz="2475" b="1" dirty="0"/>
              <a:t>Procjena rizika i upravljanje rizicima postaju obvezan zahtjev za vladu</a:t>
            </a:r>
            <a:r>
              <a:rPr lang="hr-HR" sz="2475" dirty="0"/>
              <a:t> – to je pomoglo boljem razumijevanju onoga što stvarno doprinosi rezultatima više razine za vladu – ponovno usmjeravanje na rezultate koji se odnose na klijente umjesto jednostavnih provjera usklađenosti</a:t>
            </a:r>
          </a:p>
        </p:txBody>
      </p:sp>
    </p:spTree>
    <p:extLst>
      <p:ext uri="{BB962C8B-B14F-4D97-AF65-F5344CB8AC3E}">
        <p14:creationId xmlns:p14="http://schemas.microsoft.com/office/powerpoint/2010/main" val="3037676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307BA7-8FB3-0D45-8D2B-4C0AACC9B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1591115"/>
          </a:xfrm>
        </p:spPr>
        <p:txBody>
          <a:bodyPr>
            <a:noAutofit/>
          </a:bodyPr>
          <a:lstStyle/>
          <a:p>
            <a:pPr algn="ctr"/>
            <a:r>
              <a:rPr lang="hr-HR" sz="2700">
                <a:solidFill>
                  <a:srgbClr val="C00000"/>
                </a:solidFill>
              </a:rPr>
              <a:t>Na koji su se način kontrola i izvršenje proračuna promijenili?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168224F-281D-954E-A2A6-56FA3A56FF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4751" y="1486238"/>
            <a:ext cx="2891449" cy="4838362"/>
          </a:xfr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b="1"/>
              <a:t>Tradicionalno</a:t>
            </a:r>
          </a:p>
          <a:p>
            <a:pPr marL="257175" indent="-257175"/>
            <a:r>
              <a:rPr lang="hr-HR" sz="1425"/>
              <a:t>Naglasak na usklađenost</a:t>
            </a:r>
          </a:p>
          <a:p>
            <a:pPr marL="257175" indent="-257175"/>
            <a:r>
              <a:rPr lang="hr-HR" sz="1425"/>
              <a:t>Kontrole u papirnatom obliku</a:t>
            </a:r>
          </a:p>
          <a:p>
            <a:pPr marL="257175" indent="-257175"/>
            <a:r>
              <a:rPr lang="hr-HR" sz="1425"/>
              <a:t>Visoki stupanj središnje kontrole       </a:t>
            </a:r>
          </a:p>
          <a:p>
            <a:pPr marL="257175" indent="-257175"/>
            <a:endParaRPr lang="en-US" sz="1425" dirty="0"/>
          </a:p>
          <a:p>
            <a:pPr marL="257175" indent="-257175"/>
            <a:r>
              <a:rPr lang="hr-HR" sz="1425"/>
              <a:t>Djelomična automatizacija</a:t>
            </a:r>
          </a:p>
          <a:p>
            <a:pPr marL="257175" indent="-257175"/>
            <a:r>
              <a:rPr lang="hr-HR" sz="1425"/>
              <a:t>Brojni službenici uključeni u lanac odlučivanja</a:t>
            </a:r>
          </a:p>
          <a:p>
            <a:pPr marL="257175" indent="-257175"/>
            <a:r>
              <a:rPr lang="hr-HR" sz="1425"/>
              <a:t>Upravljanje koje je usmjereno na izbjegavanje rizika</a:t>
            </a:r>
          </a:p>
          <a:p>
            <a:pPr marL="257175" indent="-257175"/>
            <a:r>
              <a:rPr lang="hr-HR" sz="1425"/>
              <a:t>Reaktivno upravljanje</a:t>
            </a:r>
          </a:p>
          <a:p>
            <a:pPr marL="257175" indent="-257175"/>
            <a:endParaRPr lang="en-US" dirty="0"/>
          </a:p>
          <a:p>
            <a:pPr marL="257175" indent="-257175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32027194-8396-A643-90CC-113A347345AE}"/>
              </a:ext>
            </a:extLst>
          </p:cNvPr>
          <p:cNvSpPr txBox="1">
            <a:spLocks/>
          </p:cNvSpPr>
          <p:nvPr/>
        </p:nvSpPr>
        <p:spPr>
          <a:xfrm>
            <a:off x="5638800" y="1486239"/>
            <a:ext cx="3124200" cy="4838362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txBody>
          <a:bodyPr vert="horz" lIns="0" tIns="102870" rIns="0" bIns="0" rtlCol="0">
            <a:normAutofit/>
          </a:bodyPr>
          <a:lstStyle>
            <a:lvl1pPr marL="0" indent="0" algn="l" defTabSz="914314" rtl="0" eaLnBrk="1" latinLnBrk="0" hangingPunct="1">
              <a:spcBef>
                <a:spcPts val="2400"/>
              </a:spcBef>
              <a:buClr>
                <a:schemeClr val="accent1"/>
              </a:buClr>
              <a:buSzPct val="110000"/>
              <a:buFont typeface="Wingdings" charset="2"/>
              <a:buNone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3363" indent="-233363" algn="l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2150" indent="-233363" algn="l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LucidaGrande" charset="0"/>
              <a:buChar char="◆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7575" indent="-225425" algn="l" defTabSz="914314" rtl="0" eaLnBrk="1" latinLnBrk="0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.HelveticaNeueDeskInterface-Regular"/>
              <a:buChar char="●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64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22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79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35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90000"/>
              </a:lnSpc>
              <a:spcBef>
                <a:spcPts val="1800"/>
              </a:spcBef>
            </a:pPr>
            <a:r>
              <a:rPr lang="hr-HR" sz="3200" b="1"/>
              <a:t>U nastanku</a:t>
            </a:r>
          </a:p>
          <a:p>
            <a:pPr marL="257175" indent="-257175" defTabSz="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r-HR" sz="1425"/>
              <a:t>Naglasak na učinak</a:t>
            </a:r>
          </a:p>
          <a:p>
            <a:pPr marL="257175" indent="-257175" defTabSz="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r-HR" sz="1425"/>
              <a:t>E-dokumenti – e-kontrole </a:t>
            </a:r>
          </a:p>
          <a:p>
            <a:pPr marL="257175" indent="-257175" defTabSz="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r-HR" sz="1425"/>
              <a:t>Decentralizirana kontrola </a:t>
            </a:r>
            <a:r>
              <a:rPr lang="hr-HR" sz="1350" b="1">
                <a:solidFill>
                  <a:srgbClr val="C00000"/>
                </a:solidFill>
              </a:rPr>
              <a:t>uz odgovornost rukovodstva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hr-HR" sz="1350"/>
              <a:t>Potpuna digitalizacija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hr-HR" sz="1350"/>
              <a:t>Primarne su kontrole koje se temelje na ISFU-u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hr-HR" sz="1350"/>
              <a:t>Upravljanje rizicima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hr-HR" sz="1350"/>
              <a:t>Aktivno upravljanje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57175" indent="-257175" algn="ctr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57175" indent="-257175" algn="ctr">
              <a:buFont typeface="Arial" panose="020B0604020202020204" pitchFamily="34" charset="0"/>
              <a:buChar char="•"/>
            </a:pPr>
            <a:endParaRPr lang="en-US" sz="1500" dirty="0"/>
          </a:p>
          <a:p>
            <a:endParaRPr lang="en-US" sz="1500" dirty="0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xmlns="" id="{ED3A247E-1414-8E45-AF05-4D85370ADA7B}"/>
              </a:ext>
            </a:extLst>
          </p:cNvPr>
          <p:cNvSpPr/>
          <p:nvPr/>
        </p:nvSpPr>
        <p:spPr>
          <a:xfrm>
            <a:off x="4031392" y="3239015"/>
            <a:ext cx="1084306" cy="5433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92134632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136A43-E1E5-7F4E-81D5-4BE9BB678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721"/>
            <a:ext cx="8077200" cy="733865"/>
          </a:xfrm>
        </p:spPr>
        <p:txBody>
          <a:bodyPr>
            <a:noAutofit/>
          </a:bodyPr>
          <a:lstStyle/>
          <a:p>
            <a:pPr algn="ctr"/>
            <a:r>
              <a:rPr lang="hr-HR" sz="2400">
                <a:solidFill>
                  <a:srgbClr val="C00000"/>
                </a:solidFill>
              </a:rPr>
              <a:t>Važni elementi modernog sustava izvršenja proračuna (centraliziran)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970ED1EB-1FFA-FD4E-A752-629E132CB3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5201768"/>
              </p:ext>
            </p:extLst>
          </p:nvPr>
        </p:nvGraphicFramePr>
        <p:xfrm>
          <a:off x="928687" y="1143000"/>
          <a:ext cx="8215313" cy="4770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xmlns="" id="{CFA14D39-261D-064A-8F44-DB1CB63AA52C}"/>
              </a:ext>
            </a:extLst>
          </p:cNvPr>
          <p:cNvSpPr/>
          <p:nvPr/>
        </p:nvSpPr>
        <p:spPr>
          <a:xfrm>
            <a:off x="4485503" y="2896116"/>
            <a:ext cx="1269657" cy="150134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>
                <a:solidFill>
                  <a:schemeClr val="tx1"/>
                </a:solidFill>
              </a:rPr>
              <a:t>Središte PFM-a – riznica </a:t>
            </a:r>
          </a:p>
        </p:txBody>
      </p:sp>
    </p:spTree>
    <p:extLst>
      <p:ext uri="{BB962C8B-B14F-4D97-AF65-F5344CB8AC3E}">
        <p14:creationId xmlns:p14="http://schemas.microsoft.com/office/powerpoint/2010/main" val="45534762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410576-1F8F-544B-BBAE-3689CE260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52400"/>
            <a:ext cx="6200775" cy="745629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>
                <a:solidFill>
                  <a:srgbClr val="C00000"/>
                </a:solidFill>
              </a:rPr>
              <a:t>Razvoj kontrola proračuna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296C80-8FCB-3C47-87C1-F0A28F83D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104457"/>
            <a:ext cx="8242056" cy="46291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1400" dirty="0"/>
              <a:t>	</a:t>
            </a:r>
          </a:p>
          <a:p>
            <a:r>
              <a:rPr lang="hr-HR" sz="2400" dirty="0"/>
              <a:t>Kontrola proračuna jesu sustavi, procesi i postupci za osiguranje integriteta izvršenja proračuna </a:t>
            </a:r>
          </a:p>
          <a:p>
            <a:r>
              <a:rPr lang="hr-HR" sz="2400" dirty="0"/>
              <a:t>U prošlosti je to bila u potpunosti ručna obrada podataka – danas, uz moderan ISFU mnoge se kontrole vrše s pomoću sustava</a:t>
            </a:r>
          </a:p>
          <a:p>
            <a:r>
              <a:rPr lang="hr-HR" sz="2400" dirty="0"/>
              <a:t>To je omogućilo i preispitivanje uloge i pravodobnosti centraliziranih kontrola u odnosu na decentralizirane kontrole MOA-ova </a:t>
            </a:r>
          </a:p>
          <a:p>
            <a:r>
              <a:rPr lang="hr-HR" sz="2400" dirty="0"/>
              <a:t>Kontrolama temeljenim na ISFU-u smanjila se i potreba za (središnjim) kontrolama u kasnijoj fazi izvršenja proračuna jer se ranije kontrole trebaju primijeniti prije prelaska u kasniju fazu procesa, primjerice u Riznici prije otpuštanja novčanih sredstava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184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B3453D-5774-FE4E-87A2-CC54BF338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747" y="152400"/>
            <a:ext cx="8510953" cy="857250"/>
          </a:xfrm>
        </p:spPr>
        <p:txBody>
          <a:bodyPr>
            <a:noAutofit/>
          </a:bodyPr>
          <a:lstStyle/>
          <a:p>
            <a:pPr algn="ctr"/>
            <a:r>
              <a:rPr lang="hr-HR" sz="3600" b="1" dirty="0">
                <a:solidFill>
                  <a:srgbClr val="C00000"/>
                </a:solidFill>
              </a:rPr>
              <a:t>Koji su neki od čimbenika koji utječu na okvir proračunskih kontrola u državi?</a:t>
            </a:r>
            <a:r>
              <a:rPr lang="hr-HR" sz="20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2A5C29-045B-644F-A0FA-C906C0F53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747" y="1295400"/>
            <a:ext cx="8941776" cy="6019800"/>
          </a:xfrm>
        </p:spPr>
        <p:txBody>
          <a:bodyPr>
            <a:noAutofit/>
          </a:bodyPr>
          <a:lstStyle/>
          <a:p>
            <a:r>
              <a:rPr lang="hr-HR" sz="2600"/>
              <a:t>Stupanj automatizacije procesa izvršenja proračuna</a:t>
            </a:r>
          </a:p>
          <a:p>
            <a:r>
              <a:rPr lang="hr-HR" sz="2600"/>
              <a:t>Povijest upravljanja, npr. frankofoni/anglofoni sustavi </a:t>
            </a:r>
          </a:p>
          <a:p>
            <a:r>
              <a:rPr lang="hr-HR" sz="2600"/>
              <a:t>Zakonodavni okvir na snazi – tko je u konačnici ovlašten i odgovoran?</a:t>
            </a:r>
          </a:p>
          <a:p>
            <a:r>
              <a:rPr lang="hr-HR" sz="2600"/>
              <a:t>Stupanj transparentnosti u vladi – javna provjera i pristup informacijama općenito povećavaju odgovornost</a:t>
            </a:r>
          </a:p>
          <a:p>
            <a:r>
              <a:rPr lang="hr-HR" sz="2600"/>
              <a:t>Neke su transakcije izuzete iz transparentnosti zbog sigurnosnih razloga; međutim, to znači da bi mogle predstavljati veći rizik za vladu  </a:t>
            </a:r>
          </a:p>
          <a:p>
            <a:pPr marL="0" indent="0">
              <a:buNone/>
            </a:pPr>
            <a:r>
              <a:rPr lang="hr-HR" sz="2600"/>
              <a:t> </a:t>
            </a:r>
          </a:p>
          <a:p>
            <a:endParaRPr lang="en-US" sz="26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9533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ED3669-345F-4A41-AA6E-42951682E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>
            <a:noAutofit/>
          </a:bodyPr>
          <a:lstStyle/>
          <a:p>
            <a:r>
              <a:rPr lang="hr-HR" sz="3200" b="1">
                <a:solidFill>
                  <a:srgbClr val="C00000"/>
                </a:solidFill>
              </a:rPr>
              <a:t>Koji su neki od čimbenika koji utječu na okvir proračunskih kontrola u državi?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D70ADC-96AF-F94D-9351-08AF51A2C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535" y="1645276"/>
            <a:ext cx="8001000" cy="4953000"/>
          </a:xfrm>
        </p:spPr>
        <p:txBody>
          <a:bodyPr/>
          <a:lstStyle/>
          <a:p>
            <a:r>
              <a:rPr lang="hr-HR" sz="2800"/>
              <a:t>Kultura primjene zakona – ako netko prekrši pravila hoće li pravno odgovarati?</a:t>
            </a:r>
          </a:p>
          <a:p>
            <a:r>
              <a:rPr lang="hr-HR" sz="2800"/>
              <a:t>Utjecaj proračunske reforme, posebno bilo kakve promjene u vezi planiranja proračuna prema rezultatima </a:t>
            </a:r>
          </a:p>
          <a:p>
            <a:r>
              <a:rPr lang="hr-HR" sz="2800"/>
              <a:t>Povezana s time jest sklonost vlade riziku – javna uprava vrlo je sklona izbjegavanju rizika! </a:t>
            </a:r>
          </a:p>
          <a:p>
            <a:r>
              <a:rPr lang="hr-HR" sz="2800">
                <a:solidFill>
                  <a:srgbClr val="FF0000"/>
                </a:solidFill>
              </a:rPr>
              <a:t>Postoje li drugi čimbenici?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9D9FE66-E539-0442-B4AB-4AA28FDB8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74012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7023B9-9060-8B46-A954-C80022E13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-75537"/>
            <a:ext cx="8862647" cy="1108333"/>
          </a:xfrm>
        </p:spPr>
        <p:txBody>
          <a:bodyPr>
            <a:normAutofit/>
          </a:bodyPr>
          <a:lstStyle/>
          <a:p>
            <a:pPr algn="ctr"/>
            <a:r>
              <a:rPr lang="hr-HR" sz="3200" b="1">
                <a:solidFill>
                  <a:srgbClr val="C00000"/>
                </a:solidFill>
              </a:rPr>
              <a:t>Tradicionalne središnje proračunske kontrole u riznici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A29AA9E-B12B-FE45-B408-56F62E24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E71F4-BD95-4845-9E24-D67667EF0E0F}" type="slidenum">
              <a:rPr lang="en-US" smtClean="0"/>
              <a:pPr/>
              <a:t>7</a:t>
            </a:fld>
            <a:endParaRPr lang="en-US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294" y="1143000"/>
            <a:ext cx="7651809" cy="481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4945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4B140A-2BD9-B24F-8004-8711554F8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>
                <a:solidFill>
                  <a:srgbClr val="C00000"/>
                </a:solidFill>
              </a:rPr>
              <a:t>Tradicionalne središnje proračunske kontrole u riznici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0ED8125-27AC-104A-9C3D-6AEA3D29C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xmlns="" id="{922F3B36-9F66-594B-A139-ADCD101157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117600"/>
            <a:ext cx="8458200" cy="4978400"/>
          </a:xfrm>
        </p:spPr>
        <p:txBody>
          <a:bodyPr>
            <a:noAutofit/>
          </a:bodyPr>
          <a:lstStyle/>
          <a:p>
            <a:r>
              <a:rPr lang="hr-HR" sz="2000"/>
              <a:t>U prošlosti, u ručnom okruženju, izbor je bio ograničen – logistički izazovi uglavnom su zahtijevali upotrebu središnjih kontrola u ulozi čuvara koje su se primjenjivale kasno u procesu </a:t>
            </a:r>
          </a:p>
          <a:p>
            <a:r>
              <a:rPr lang="hr-HR" sz="2000"/>
              <a:t>Kontrole su se primjenjivale na kraju platnog procesa umjesto na početku. Stoga su se pravne i financijske obveze izvršile već prije početka kontrole</a:t>
            </a:r>
          </a:p>
          <a:p>
            <a:r>
              <a:rPr lang="hr-HR" sz="2000"/>
              <a:t>Zbog toga plaćanje može biti i pravno obvezujuće čak i da se utvrde nepravilnosti tijekom kontrola u riznici</a:t>
            </a:r>
          </a:p>
          <a:p>
            <a:r>
              <a:rPr lang="hr-HR" sz="2000"/>
              <a:t>Ispostavlja se da to uopće nisu kontrole nego samo vrsta „</a:t>
            </a:r>
            <a:r>
              <a:rPr lang="hr-HR" sz="2000" b="1"/>
              <a:t>provjere</a:t>
            </a:r>
            <a:r>
              <a:rPr lang="hr-HR" sz="2000"/>
              <a:t>”  </a:t>
            </a:r>
          </a:p>
          <a:p>
            <a:r>
              <a:rPr lang="hr-HR" sz="2000"/>
              <a:t>Također ne postoji procjena je li javni novac utrošen u dobre svrhe, tj. je li ostvarena vrijednost za uložen novac jer su kontrole prvenstveno bile usmjerene na usklađenost</a:t>
            </a:r>
          </a:p>
          <a:p>
            <a:r>
              <a:rPr lang="hr-HR" sz="2000"/>
              <a:t>Isto tako, obično nije postojala procjena rizika, a svaka se transakcija pregledavala prije izvršenja, pri čemu je jednak trud bio uložen u pregledavanje transakcija u iznosu od 1 USD i 10.000.000 USD</a:t>
            </a:r>
          </a:p>
        </p:txBody>
      </p:sp>
    </p:spTree>
    <p:extLst>
      <p:ext uri="{BB962C8B-B14F-4D97-AF65-F5344CB8AC3E}">
        <p14:creationId xmlns:p14="http://schemas.microsoft.com/office/powerpoint/2010/main" val="1810006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410576-1F8F-544B-BBAE-3689CE260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45" y="152400"/>
            <a:ext cx="8856345" cy="994172"/>
          </a:xfrm>
        </p:spPr>
        <p:txBody>
          <a:bodyPr>
            <a:noAutofit/>
          </a:bodyPr>
          <a:lstStyle/>
          <a:p>
            <a:r>
              <a:rPr lang="hr-HR" sz="3600" b="1" dirty="0">
                <a:solidFill>
                  <a:srgbClr val="C00000"/>
                </a:solidFill>
              </a:rPr>
              <a:t>Moguća hijerarhija kontrola izvršenja proračuna (od ulaznih kontrola do ciljeva)</a:t>
            </a:r>
            <a:r>
              <a:rPr lang="hr-HR" sz="36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296C80-8FCB-3C47-87C1-F0A28F83D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95400"/>
            <a:ext cx="8077200" cy="4953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>
                <a:solidFill>
                  <a:srgbClr val="FF0000"/>
                </a:solidFill>
              </a:rPr>
              <a:t>1 je najniže, a 5 najviše</a:t>
            </a:r>
          </a:p>
          <a:p>
            <a:r>
              <a:rPr lang="hr-HR"/>
              <a:t>Prva razina – osigurati da proračunska ograničenja nisu premašena</a:t>
            </a:r>
          </a:p>
          <a:p>
            <a:r>
              <a:rPr lang="hr-HR"/>
              <a:t>Druga razina – osigurati da je potrošnja u skladu s planom potrošnje (ROSPICE)</a:t>
            </a:r>
          </a:p>
          <a:p>
            <a:r>
              <a:rPr lang="hr-HR"/>
              <a:t>Treća razina – osigurati da su svi zahtjevi platnog procesa ispunjeni, npr. priložen ispravno fakturiran račun, provođenje javnog nadmetanja</a:t>
            </a:r>
          </a:p>
          <a:p>
            <a:r>
              <a:rPr lang="hr-HR"/>
              <a:t>Četvrta razina – osigurati efikasnu, učinkovitu i prikladnu potrošnju – „vrijednost za uložen novac”</a:t>
            </a:r>
          </a:p>
          <a:p>
            <a:r>
              <a:rPr lang="hr-HR"/>
              <a:t>Peta razina – osigurati da potrošnja pridonosi ostvarenju vladinih ciljeva </a:t>
            </a:r>
          </a:p>
          <a:p>
            <a:endParaRPr lang="en-US" dirty="0"/>
          </a:p>
          <a:p>
            <a:pPr marL="0" indent="0">
              <a:buNone/>
            </a:pPr>
            <a:r>
              <a:rPr lang="hr-HR" b="1">
                <a:solidFill>
                  <a:srgbClr val="FF0000"/>
                </a:solidFill>
              </a:rPr>
              <a:t>Koliko središnje kontrole izvršenja proračuna pridonose ciljevima kontrole visoke razine?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152658"/>
      </p:ext>
    </p:extLst>
  </p:cSld>
  <p:clrMapOvr>
    <a:masterClrMapping/>
  </p:clrMapOvr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16514</TotalTime>
  <Words>1167</Words>
  <Application>Microsoft Office PowerPoint</Application>
  <PresentationFormat>On-screen Show (4:3)</PresentationFormat>
  <Paragraphs>153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PEMPAL</vt:lpstr>
      <vt:lpstr>Utjecaj integriranih sustava financijskog upravljanja na moderne proračunske kontrole </vt:lpstr>
      <vt:lpstr>Na koji su se način kontrola i izvršenje proračuna promijenili?</vt:lpstr>
      <vt:lpstr>Važni elementi modernog sustava izvršenja proračuna (centraliziran) </vt:lpstr>
      <vt:lpstr>Razvoj kontrola proračuna</vt:lpstr>
      <vt:lpstr>Koji su neki od čimbenika koji utječu na okvir proračunskih kontrola u državi? </vt:lpstr>
      <vt:lpstr>Koji su neki od čimbenika koji utječu na okvir proračunskih kontrola u državi? (2)</vt:lpstr>
      <vt:lpstr>Tradicionalne središnje proračunske kontrole u riznici</vt:lpstr>
      <vt:lpstr>Tradicionalne središnje proračunske kontrole u riznici</vt:lpstr>
      <vt:lpstr>Moguća hijerarhija kontrola izvršenja proračuna (od ulaznih kontrola do ciljeva) </vt:lpstr>
      <vt:lpstr>PowerPoint Presentation</vt:lpstr>
      <vt:lpstr>Kontrole učinkovitog izvršenja proračuna (1)</vt:lpstr>
      <vt:lpstr>Kontrole učinkovitog izvršenja proračuna (2)</vt:lpstr>
      <vt:lpstr>Kontrole izvršenja proračuna – trendovi u zemljama s modernim ISFU-om</vt:lpstr>
      <vt:lpstr>Kontrole izvršenja proračuna – trendovi u zemljama s modernim ISFU-om (2)</vt:lpstr>
      <vt:lpstr>Zaključak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Željka</cp:lastModifiedBy>
  <cp:revision>481</cp:revision>
  <dcterms:created xsi:type="dcterms:W3CDTF">2010-10-04T16:57:49Z</dcterms:created>
  <dcterms:modified xsi:type="dcterms:W3CDTF">2019-10-17T12:27:41Z</dcterms:modified>
</cp:coreProperties>
</file>