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84" r:id="rId1"/>
  </p:sldMasterIdLst>
  <p:notesMasterIdLst>
    <p:notesMasterId r:id="rId17"/>
  </p:notesMasterIdLst>
  <p:handoutMasterIdLst>
    <p:handoutMasterId r:id="rId18"/>
  </p:handoutMasterIdLst>
  <p:sldIdLst>
    <p:sldId id="256" r:id="rId2"/>
    <p:sldId id="1173" r:id="rId3"/>
    <p:sldId id="1179" r:id="rId4"/>
    <p:sldId id="340" r:id="rId5"/>
    <p:sldId id="328" r:id="rId6"/>
    <p:sldId id="1182" r:id="rId7"/>
    <p:sldId id="1180" r:id="rId8"/>
    <p:sldId id="1181" r:id="rId9"/>
    <p:sldId id="336" r:id="rId10"/>
    <p:sldId id="265" r:id="rId11"/>
    <p:sldId id="337" r:id="rId12"/>
    <p:sldId id="339" r:id="rId13"/>
    <p:sldId id="327" r:id="rId14"/>
    <p:sldId id="1183" r:id="rId15"/>
    <p:sldId id="33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 Parry" initials="MJP"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54" autoAdjust="0"/>
    <p:restoredTop sz="86622" autoAdjust="0"/>
  </p:normalViewPr>
  <p:slideViewPr>
    <p:cSldViewPr>
      <p:cViewPr varScale="1">
        <p:scale>
          <a:sx n="99" d="100"/>
          <a:sy n="99" d="100"/>
        </p:scale>
        <p:origin x="2128" y="184"/>
      </p:cViewPr>
      <p:guideLst>
        <p:guide orient="horz" pos="2160"/>
        <p:guide pos="2880"/>
      </p:guideLst>
    </p:cSldViewPr>
  </p:slideViewPr>
  <p:outlineViewPr>
    <p:cViewPr>
      <p:scale>
        <a:sx n="33" d="100"/>
        <a:sy n="33" d="100"/>
      </p:scale>
      <p:origin x="0" y="856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A70608-7E33-914B-A95E-7AF2947645C1}" type="doc">
      <dgm:prSet loTypeId="urn:microsoft.com/office/officeart/2005/8/layout/cycle3" loCatId="hierarchy" qsTypeId="urn:microsoft.com/office/officeart/2005/8/quickstyle/simple1" qsCatId="simple" csTypeId="urn:microsoft.com/office/officeart/2005/8/colors/accent1_2" csCatId="accent1" phldr="1"/>
      <dgm:spPr/>
      <dgm:t>
        <a:bodyPr/>
        <a:lstStyle/>
        <a:p>
          <a:endParaRPr lang="en-GB"/>
        </a:p>
      </dgm:t>
    </dgm:pt>
    <dgm:pt modelId="{7FD144BD-884F-EB41-8AB6-26292C31E85A}">
      <dgm:prSet phldrT="[Text]" custT="1"/>
      <dgm:spPr/>
      <dgm:t>
        <a:bodyPr/>
        <a:lstStyle/>
        <a:p>
          <a:r>
            <a:rPr lang="en-GB" sz="1400" dirty="0"/>
            <a:t>Integrated Budget Execution System-FMIS </a:t>
          </a:r>
        </a:p>
      </dgm:t>
    </dgm:pt>
    <dgm:pt modelId="{BE03ADBB-3E49-4147-8362-A89F2572A835}" type="parTrans" cxnId="{261573BF-A91A-6F4F-A231-ACD9C0DDC542}">
      <dgm:prSet/>
      <dgm:spPr/>
      <dgm:t>
        <a:bodyPr/>
        <a:lstStyle/>
        <a:p>
          <a:endParaRPr lang="en-GB"/>
        </a:p>
      </dgm:t>
    </dgm:pt>
    <dgm:pt modelId="{D940B739-FE44-154A-B415-DE881B9021C8}" type="sibTrans" cxnId="{261573BF-A91A-6F4F-A231-ACD9C0DDC542}">
      <dgm:prSet/>
      <dgm:spPr/>
      <dgm:t>
        <a:bodyPr/>
        <a:lstStyle/>
        <a:p>
          <a:endParaRPr lang="en-GB"/>
        </a:p>
      </dgm:t>
    </dgm:pt>
    <dgm:pt modelId="{DB964AEB-8DD1-BA42-95EA-A1AA42641FBF}">
      <dgm:prSet phldrT="[Text]" custT="1"/>
      <dgm:spPr/>
      <dgm:t>
        <a:bodyPr/>
        <a:lstStyle/>
        <a:p>
          <a:r>
            <a:rPr lang="en-GB" sz="1400" dirty="0"/>
            <a:t>Banking Interface</a:t>
          </a:r>
        </a:p>
      </dgm:t>
    </dgm:pt>
    <dgm:pt modelId="{CEAB82D0-0A95-994B-BD96-A994331D4A98}" type="parTrans" cxnId="{CA61B235-780D-334C-8779-2B3D050C1F5C}">
      <dgm:prSet/>
      <dgm:spPr/>
      <dgm:t>
        <a:bodyPr/>
        <a:lstStyle/>
        <a:p>
          <a:endParaRPr lang="en-GB"/>
        </a:p>
      </dgm:t>
    </dgm:pt>
    <dgm:pt modelId="{35D507D3-4EBA-6048-BA26-2F4E82CE4171}" type="sibTrans" cxnId="{CA61B235-780D-334C-8779-2B3D050C1F5C}">
      <dgm:prSet/>
      <dgm:spPr/>
      <dgm:t>
        <a:bodyPr/>
        <a:lstStyle/>
        <a:p>
          <a:endParaRPr lang="en-GB"/>
        </a:p>
      </dgm:t>
    </dgm:pt>
    <dgm:pt modelId="{E902D050-7B25-9B4A-AEAB-D638D7ED8750}">
      <dgm:prSet phldrT="[Text]" custT="1"/>
      <dgm:spPr/>
      <dgm:t>
        <a:bodyPr/>
        <a:lstStyle/>
        <a:p>
          <a:r>
            <a:rPr lang="en-GB" sz="1400" dirty="0"/>
            <a:t>Single General Ledger for Government</a:t>
          </a:r>
        </a:p>
      </dgm:t>
    </dgm:pt>
    <dgm:pt modelId="{8404FB54-F22F-3647-B9B6-CD325C4D86C2}" type="parTrans" cxnId="{9F9D998A-5F9F-6640-96B0-798D9F2D825A}">
      <dgm:prSet/>
      <dgm:spPr/>
      <dgm:t>
        <a:bodyPr/>
        <a:lstStyle/>
        <a:p>
          <a:endParaRPr lang="en-GB"/>
        </a:p>
      </dgm:t>
    </dgm:pt>
    <dgm:pt modelId="{4E8D02D6-7720-AB4C-9452-6ECAB043039A}" type="sibTrans" cxnId="{9F9D998A-5F9F-6640-96B0-798D9F2D825A}">
      <dgm:prSet/>
      <dgm:spPr/>
      <dgm:t>
        <a:bodyPr/>
        <a:lstStyle/>
        <a:p>
          <a:endParaRPr lang="en-GB"/>
        </a:p>
      </dgm:t>
    </dgm:pt>
    <dgm:pt modelId="{B1A38854-F2E2-9644-8983-56984C4857E2}">
      <dgm:prSet phldrT="[Text]" custT="1"/>
      <dgm:spPr/>
      <dgm:t>
        <a:bodyPr/>
        <a:lstStyle/>
        <a:p>
          <a:r>
            <a:rPr lang="en-GB" sz="1400" dirty="0"/>
            <a:t>Risk Management Integrated into all aspects of the budget process</a:t>
          </a:r>
        </a:p>
      </dgm:t>
    </dgm:pt>
    <dgm:pt modelId="{6F5D7089-908E-224B-8038-B650C60EDF51}" type="parTrans" cxnId="{8780BB4B-B929-3A4B-887A-BFA94C0AB0DC}">
      <dgm:prSet/>
      <dgm:spPr/>
      <dgm:t>
        <a:bodyPr/>
        <a:lstStyle/>
        <a:p>
          <a:endParaRPr lang="en-GB"/>
        </a:p>
      </dgm:t>
    </dgm:pt>
    <dgm:pt modelId="{D6F326AA-6A2F-F247-8CB2-7AACF204583E}" type="sibTrans" cxnId="{8780BB4B-B929-3A4B-887A-BFA94C0AB0DC}">
      <dgm:prSet/>
      <dgm:spPr/>
      <dgm:t>
        <a:bodyPr/>
        <a:lstStyle/>
        <a:p>
          <a:endParaRPr lang="en-GB"/>
        </a:p>
      </dgm:t>
    </dgm:pt>
    <dgm:pt modelId="{85ABC393-4002-D24F-BC46-51FD48F4F07B}">
      <dgm:prSet phldrT="[Text]" custT="1"/>
      <dgm:spPr/>
      <dgm:t>
        <a:bodyPr/>
        <a:lstStyle/>
        <a:p>
          <a:r>
            <a:rPr lang="en-GB" sz="1400" dirty="0"/>
            <a:t>Competent Skilled Officials</a:t>
          </a:r>
        </a:p>
      </dgm:t>
    </dgm:pt>
    <dgm:pt modelId="{5A816758-77B7-9C48-8141-06B9D776405E}" type="parTrans" cxnId="{6448B4D4-01F6-594B-9693-74F47ACA7BD2}">
      <dgm:prSet/>
      <dgm:spPr/>
      <dgm:t>
        <a:bodyPr/>
        <a:lstStyle/>
        <a:p>
          <a:endParaRPr lang="en-GB"/>
        </a:p>
      </dgm:t>
    </dgm:pt>
    <dgm:pt modelId="{06EB828C-B591-EE4C-83DC-CAA13E701448}" type="sibTrans" cxnId="{6448B4D4-01F6-594B-9693-74F47ACA7BD2}">
      <dgm:prSet/>
      <dgm:spPr/>
      <dgm:t>
        <a:bodyPr/>
        <a:lstStyle/>
        <a:p>
          <a:endParaRPr lang="en-GB"/>
        </a:p>
      </dgm:t>
    </dgm:pt>
    <dgm:pt modelId="{82BD2417-CEC3-1642-AFCD-0376A3DF14A8}">
      <dgm:prSet phldrT="[Text]" custT="1"/>
      <dgm:spPr/>
      <dgm:t>
        <a:bodyPr/>
        <a:lstStyle/>
        <a:p>
          <a:r>
            <a:rPr lang="en-GB" sz="1400" dirty="0"/>
            <a:t>Unified Chart of Accounts</a:t>
          </a:r>
        </a:p>
      </dgm:t>
    </dgm:pt>
    <dgm:pt modelId="{B5EBE20B-D3C2-7F4D-B581-05793EB0D957}" type="parTrans" cxnId="{827C6C32-9B1B-484F-99CA-93EC53CE0EF7}">
      <dgm:prSet/>
      <dgm:spPr/>
      <dgm:t>
        <a:bodyPr/>
        <a:lstStyle/>
        <a:p>
          <a:endParaRPr lang="en-GB"/>
        </a:p>
      </dgm:t>
    </dgm:pt>
    <dgm:pt modelId="{B9A05AC5-2B1D-8444-A598-D611937A6BE6}" type="sibTrans" cxnId="{827C6C32-9B1B-484F-99CA-93EC53CE0EF7}">
      <dgm:prSet/>
      <dgm:spPr/>
      <dgm:t>
        <a:bodyPr/>
        <a:lstStyle/>
        <a:p>
          <a:endParaRPr lang="en-GB"/>
        </a:p>
      </dgm:t>
    </dgm:pt>
    <dgm:pt modelId="{96DC2CB6-8D07-B646-B3D5-9C120CC1A123}">
      <dgm:prSet phldrT="[Text]" custT="1"/>
      <dgm:spPr/>
      <dgm:t>
        <a:bodyPr/>
        <a:lstStyle/>
        <a:p>
          <a:r>
            <a:rPr lang="en-GB" sz="1400" dirty="0"/>
            <a:t>Modern Legislation</a:t>
          </a:r>
        </a:p>
      </dgm:t>
    </dgm:pt>
    <dgm:pt modelId="{2A9A6F92-4540-9A49-87EF-0D27EDDDF417}" type="parTrans" cxnId="{87F2934B-BD16-1841-A3C0-1A8F3BF33D9D}">
      <dgm:prSet/>
      <dgm:spPr/>
      <dgm:t>
        <a:bodyPr/>
        <a:lstStyle/>
        <a:p>
          <a:endParaRPr lang="en-GB"/>
        </a:p>
      </dgm:t>
    </dgm:pt>
    <dgm:pt modelId="{56DE95D6-AF10-5646-A698-CD26A71BC158}" type="sibTrans" cxnId="{87F2934B-BD16-1841-A3C0-1A8F3BF33D9D}">
      <dgm:prSet/>
      <dgm:spPr/>
      <dgm:t>
        <a:bodyPr/>
        <a:lstStyle/>
        <a:p>
          <a:endParaRPr lang="en-GB"/>
        </a:p>
      </dgm:t>
    </dgm:pt>
    <dgm:pt modelId="{19C70ED2-111C-7545-B5C9-9F4C5EFAECB7}">
      <dgm:prSet phldrT="[Text]" custT="1"/>
      <dgm:spPr/>
      <dgm:t>
        <a:bodyPr/>
        <a:lstStyle/>
        <a:p>
          <a:r>
            <a:rPr lang="en-GB" sz="1400" dirty="0"/>
            <a:t>TSA</a:t>
          </a:r>
        </a:p>
      </dgm:t>
    </dgm:pt>
    <dgm:pt modelId="{C0CF91E5-24C6-9947-B065-10FB2C5AD54D}" type="parTrans" cxnId="{C04D1476-32F3-A740-AA74-4E36BCA75F86}">
      <dgm:prSet/>
      <dgm:spPr/>
      <dgm:t>
        <a:bodyPr/>
        <a:lstStyle/>
        <a:p>
          <a:endParaRPr lang="en-GB"/>
        </a:p>
      </dgm:t>
    </dgm:pt>
    <dgm:pt modelId="{D9EEB51C-1CD3-8C43-A6B8-0EBC073C9E72}" type="sibTrans" cxnId="{C04D1476-32F3-A740-AA74-4E36BCA75F86}">
      <dgm:prSet/>
      <dgm:spPr/>
      <dgm:t>
        <a:bodyPr/>
        <a:lstStyle/>
        <a:p>
          <a:endParaRPr lang="en-GB"/>
        </a:p>
      </dgm:t>
    </dgm:pt>
    <dgm:pt modelId="{306F99DE-5201-5645-9EAD-F378AB25C5B7}">
      <dgm:prSet phldrT="[Text]" custT="1"/>
      <dgm:spPr/>
      <dgm:t>
        <a:bodyPr/>
        <a:lstStyle/>
        <a:p>
          <a:r>
            <a:rPr lang="en-GB" sz="1400" dirty="0"/>
            <a:t>Digital Revenue and Payment Capabilities</a:t>
          </a:r>
        </a:p>
      </dgm:t>
    </dgm:pt>
    <dgm:pt modelId="{51A45677-CFB1-CF4A-955E-4C8997AB9BAB}" type="parTrans" cxnId="{BB4C4695-EE21-024F-832D-AA45D8C9CC37}">
      <dgm:prSet/>
      <dgm:spPr/>
      <dgm:t>
        <a:bodyPr/>
        <a:lstStyle/>
        <a:p>
          <a:endParaRPr lang="en-GB"/>
        </a:p>
      </dgm:t>
    </dgm:pt>
    <dgm:pt modelId="{CD1FE500-242A-1841-8AD2-1ED59311F088}" type="sibTrans" cxnId="{BB4C4695-EE21-024F-832D-AA45D8C9CC37}">
      <dgm:prSet/>
      <dgm:spPr/>
      <dgm:t>
        <a:bodyPr/>
        <a:lstStyle/>
        <a:p>
          <a:endParaRPr lang="en-GB"/>
        </a:p>
      </dgm:t>
    </dgm:pt>
    <dgm:pt modelId="{5F895C2B-0712-A044-8659-61D413C20C68}">
      <dgm:prSet phldrT="[Text]" custT="1"/>
      <dgm:spPr/>
      <dgm:t>
        <a:bodyPr/>
        <a:lstStyle/>
        <a:p>
          <a:r>
            <a:rPr lang="en-GB" sz="1400" dirty="0"/>
            <a:t>Interoperability with other key systems </a:t>
          </a:r>
        </a:p>
      </dgm:t>
    </dgm:pt>
    <dgm:pt modelId="{82D4B9E1-5141-594A-A991-983695946164}" type="parTrans" cxnId="{72FBE6DB-0BB8-3A41-B32B-06F6A3C02F0A}">
      <dgm:prSet/>
      <dgm:spPr/>
      <dgm:t>
        <a:bodyPr/>
        <a:lstStyle/>
        <a:p>
          <a:endParaRPr lang="en-GB"/>
        </a:p>
      </dgm:t>
    </dgm:pt>
    <dgm:pt modelId="{3089C764-1AF9-B442-AC9A-07A97CBC5155}" type="sibTrans" cxnId="{72FBE6DB-0BB8-3A41-B32B-06F6A3C02F0A}">
      <dgm:prSet/>
      <dgm:spPr/>
      <dgm:t>
        <a:bodyPr/>
        <a:lstStyle/>
        <a:p>
          <a:endParaRPr lang="en-GB"/>
        </a:p>
      </dgm:t>
    </dgm:pt>
    <dgm:pt modelId="{E0AA6C66-6764-E444-8D11-C857D4E34F6C}" type="pres">
      <dgm:prSet presAssocID="{38A70608-7E33-914B-A95E-7AF2947645C1}" presName="Name0" presStyleCnt="0">
        <dgm:presLayoutVars>
          <dgm:dir/>
          <dgm:resizeHandles val="exact"/>
        </dgm:presLayoutVars>
      </dgm:prSet>
      <dgm:spPr/>
    </dgm:pt>
    <dgm:pt modelId="{AAADCCA8-0C2F-3D4E-B54A-B51CFA4A9EE8}" type="pres">
      <dgm:prSet presAssocID="{38A70608-7E33-914B-A95E-7AF2947645C1}" presName="cycle" presStyleCnt="0"/>
      <dgm:spPr/>
    </dgm:pt>
    <dgm:pt modelId="{A74832A6-0891-6C46-9896-4F2072586B1C}" type="pres">
      <dgm:prSet presAssocID="{7FD144BD-884F-EB41-8AB6-26292C31E85A}" presName="nodeFirstNode" presStyleLbl="node1" presStyleIdx="0" presStyleCnt="10" custScaleY="162533">
        <dgm:presLayoutVars>
          <dgm:bulletEnabled val="1"/>
        </dgm:presLayoutVars>
      </dgm:prSet>
      <dgm:spPr/>
    </dgm:pt>
    <dgm:pt modelId="{BA5F1AFE-1D2D-C246-A368-40E683494685}" type="pres">
      <dgm:prSet presAssocID="{D940B739-FE44-154A-B415-DE881B9021C8}" presName="sibTransFirstNode" presStyleLbl="bgShp" presStyleIdx="0" presStyleCnt="1"/>
      <dgm:spPr/>
    </dgm:pt>
    <dgm:pt modelId="{09D9F5A7-8EB7-4F45-BF2F-5AB004DA60B7}" type="pres">
      <dgm:prSet presAssocID="{82BD2417-CEC3-1642-AFCD-0376A3DF14A8}" presName="nodeFollowingNodes" presStyleLbl="node1" presStyleIdx="1" presStyleCnt="10" custRadScaleRad="108910" custRadScaleInc="23526">
        <dgm:presLayoutVars>
          <dgm:bulletEnabled val="1"/>
        </dgm:presLayoutVars>
      </dgm:prSet>
      <dgm:spPr/>
    </dgm:pt>
    <dgm:pt modelId="{C6246AA2-FDA6-0B48-9A3B-8E85DB376F61}" type="pres">
      <dgm:prSet presAssocID="{E902D050-7B25-9B4A-AEAB-D638D7ED8750}" presName="nodeFollowingNodes" presStyleLbl="node1" presStyleIdx="2" presStyleCnt="10" custScaleX="138238">
        <dgm:presLayoutVars>
          <dgm:bulletEnabled val="1"/>
        </dgm:presLayoutVars>
      </dgm:prSet>
      <dgm:spPr/>
    </dgm:pt>
    <dgm:pt modelId="{A44FCC33-9D82-3E48-BC7A-2172F3752988}" type="pres">
      <dgm:prSet presAssocID="{19C70ED2-111C-7545-B5C9-9F4C5EFAECB7}" presName="nodeFollowingNodes" presStyleLbl="node1" presStyleIdx="3" presStyleCnt="10">
        <dgm:presLayoutVars>
          <dgm:bulletEnabled val="1"/>
        </dgm:presLayoutVars>
      </dgm:prSet>
      <dgm:spPr/>
    </dgm:pt>
    <dgm:pt modelId="{BB662939-2678-B949-86FA-A90DCA11A219}" type="pres">
      <dgm:prSet presAssocID="{DB964AEB-8DD1-BA42-95EA-A1AA42641FBF}" presName="nodeFollowingNodes" presStyleLbl="node1" presStyleIdx="4" presStyleCnt="10" custRadScaleRad="114456" custRadScaleInc="-24468">
        <dgm:presLayoutVars>
          <dgm:bulletEnabled val="1"/>
        </dgm:presLayoutVars>
      </dgm:prSet>
      <dgm:spPr/>
    </dgm:pt>
    <dgm:pt modelId="{040750CA-2F8B-9C43-BA84-92B3C949E1AD}" type="pres">
      <dgm:prSet presAssocID="{306F99DE-5201-5645-9EAD-F378AB25C5B7}" presName="nodeFollowingNodes" presStyleLbl="node1" presStyleIdx="5" presStyleCnt="10" custScaleX="140160" custRadScaleRad="100632" custRadScaleInc="-18928">
        <dgm:presLayoutVars>
          <dgm:bulletEnabled val="1"/>
        </dgm:presLayoutVars>
      </dgm:prSet>
      <dgm:spPr/>
    </dgm:pt>
    <dgm:pt modelId="{C656E200-0DC6-664B-A452-BFCC3E9871F0}" type="pres">
      <dgm:prSet presAssocID="{5F895C2B-0712-A044-8659-61D413C20C68}" presName="nodeFollowingNodes" presStyleLbl="node1" presStyleIdx="6" presStyleCnt="10" custScaleX="134645" custRadScaleRad="104177" custRadScaleInc="16271">
        <dgm:presLayoutVars>
          <dgm:bulletEnabled val="1"/>
        </dgm:presLayoutVars>
      </dgm:prSet>
      <dgm:spPr/>
    </dgm:pt>
    <dgm:pt modelId="{B0C1026F-EC93-5B4C-AEDE-518BC6F1EE2D}" type="pres">
      <dgm:prSet presAssocID="{B1A38854-F2E2-9644-8983-56984C4857E2}" presName="nodeFollowingNodes" presStyleLbl="node1" presStyleIdx="7" presStyleCnt="10" custScaleX="133701" custScaleY="162069">
        <dgm:presLayoutVars>
          <dgm:bulletEnabled val="1"/>
        </dgm:presLayoutVars>
      </dgm:prSet>
      <dgm:spPr/>
    </dgm:pt>
    <dgm:pt modelId="{FD8C7F96-2F87-E342-8529-A5AB0C57D0F8}" type="pres">
      <dgm:prSet presAssocID="{96DC2CB6-8D07-B646-B3D5-9C120CC1A123}" presName="nodeFollowingNodes" presStyleLbl="node1" presStyleIdx="8" presStyleCnt="10">
        <dgm:presLayoutVars>
          <dgm:bulletEnabled val="1"/>
        </dgm:presLayoutVars>
      </dgm:prSet>
      <dgm:spPr/>
    </dgm:pt>
    <dgm:pt modelId="{D3290D15-B45E-D64E-9593-D0785A840637}" type="pres">
      <dgm:prSet presAssocID="{85ABC393-4002-D24F-BC46-51FD48F4F07B}" presName="nodeFollowingNodes" presStyleLbl="node1" presStyleIdx="9" presStyleCnt="10" custScaleX="110317" custRadScaleRad="100978" custRadScaleInc="-16098">
        <dgm:presLayoutVars>
          <dgm:bulletEnabled val="1"/>
        </dgm:presLayoutVars>
      </dgm:prSet>
      <dgm:spPr/>
    </dgm:pt>
  </dgm:ptLst>
  <dgm:cxnLst>
    <dgm:cxn modelId="{67061B08-9990-1144-86DE-B284CEA3AD99}" type="presOf" srcId="{B1A38854-F2E2-9644-8983-56984C4857E2}" destId="{B0C1026F-EC93-5B4C-AEDE-518BC6F1EE2D}" srcOrd="0" destOrd="0" presId="urn:microsoft.com/office/officeart/2005/8/layout/cycle3"/>
    <dgm:cxn modelId="{F99FCF16-9246-DE4D-A300-0BF810D35132}" type="presOf" srcId="{19C70ED2-111C-7545-B5C9-9F4C5EFAECB7}" destId="{A44FCC33-9D82-3E48-BC7A-2172F3752988}" srcOrd="0" destOrd="0" presId="urn:microsoft.com/office/officeart/2005/8/layout/cycle3"/>
    <dgm:cxn modelId="{827C6C32-9B1B-484F-99CA-93EC53CE0EF7}" srcId="{38A70608-7E33-914B-A95E-7AF2947645C1}" destId="{82BD2417-CEC3-1642-AFCD-0376A3DF14A8}" srcOrd="1" destOrd="0" parTransId="{B5EBE20B-D3C2-7F4D-B581-05793EB0D957}" sibTransId="{B9A05AC5-2B1D-8444-A598-D611937A6BE6}"/>
    <dgm:cxn modelId="{CA61B235-780D-334C-8779-2B3D050C1F5C}" srcId="{38A70608-7E33-914B-A95E-7AF2947645C1}" destId="{DB964AEB-8DD1-BA42-95EA-A1AA42641FBF}" srcOrd="4" destOrd="0" parTransId="{CEAB82D0-0A95-994B-BD96-A994331D4A98}" sibTransId="{35D507D3-4EBA-6048-BA26-2F4E82CE4171}"/>
    <dgm:cxn modelId="{87F2934B-BD16-1841-A3C0-1A8F3BF33D9D}" srcId="{38A70608-7E33-914B-A95E-7AF2947645C1}" destId="{96DC2CB6-8D07-B646-B3D5-9C120CC1A123}" srcOrd="8" destOrd="0" parTransId="{2A9A6F92-4540-9A49-87EF-0D27EDDDF417}" sibTransId="{56DE95D6-AF10-5646-A698-CD26A71BC158}"/>
    <dgm:cxn modelId="{8780BB4B-B929-3A4B-887A-BFA94C0AB0DC}" srcId="{38A70608-7E33-914B-A95E-7AF2947645C1}" destId="{B1A38854-F2E2-9644-8983-56984C4857E2}" srcOrd="7" destOrd="0" parTransId="{6F5D7089-908E-224B-8038-B650C60EDF51}" sibTransId="{D6F326AA-6A2F-F247-8CB2-7AACF204583E}"/>
    <dgm:cxn modelId="{42B0E666-F122-914A-9F9C-80FD72E70E2F}" type="presOf" srcId="{82BD2417-CEC3-1642-AFCD-0376A3DF14A8}" destId="{09D9F5A7-8EB7-4F45-BF2F-5AB004DA60B7}" srcOrd="0" destOrd="0" presId="urn:microsoft.com/office/officeart/2005/8/layout/cycle3"/>
    <dgm:cxn modelId="{6CEDD36B-41DA-7942-A30C-FE2445E1594D}" type="presOf" srcId="{D940B739-FE44-154A-B415-DE881B9021C8}" destId="{BA5F1AFE-1D2D-C246-A368-40E683494685}" srcOrd="0" destOrd="0" presId="urn:microsoft.com/office/officeart/2005/8/layout/cycle3"/>
    <dgm:cxn modelId="{42E3D774-6CEF-9540-AE92-BFE46C8BAFC9}" type="presOf" srcId="{85ABC393-4002-D24F-BC46-51FD48F4F07B}" destId="{D3290D15-B45E-D64E-9593-D0785A840637}" srcOrd="0" destOrd="0" presId="urn:microsoft.com/office/officeart/2005/8/layout/cycle3"/>
    <dgm:cxn modelId="{C04D1476-32F3-A740-AA74-4E36BCA75F86}" srcId="{38A70608-7E33-914B-A95E-7AF2947645C1}" destId="{19C70ED2-111C-7545-B5C9-9F4C5EFAECB7}" srcOrd="3" destOrd="0" parTransId="{C0CF91E5-24C6-9947-B065-10FB2C5AD54D}" sibTransId="{D9EEB51C-1CD3-8C43-A6B8-0EBC073C9E72}"/>
    <dgm:cxn modelId="{9F9D998A-5F9F-6640-96B0-798D9F2D825A}" srcId="{38A70608-7E33-914B-A95E-7AF2947645C1}" destId="{E902D050-7B25-9B4A-AEAB-D638D7ED8750}" srcOrd="2" destOrd="0" parTransId="{8404FB54-F22F-3647-B9B6-CD325C4D86C2}" sibTransId="{4E8D02D6-7720-AB4C-9452-6ECAB043039A}"/>
    <dgm:cxn modelId="{BB4C4695-EE21-024F-832D-AA45D8C9CC37}" srcId="{38A70608-7E33-914B-A95E-7AF2947645C1}" destId="{306F99DE-5201-5645-9EAD-F378AB25C5B7}" srcOrd="5" destOrd="0" parTransId="{51A45677-CFB1-CF4A-955E-4C8997AB9BAB}" sibTransId="{CD1FE500-242A-1841-8AD2-1ED59311F088}"/>
    <dgm:cxn modelId="{64996398-B923-E645-BE7B-526399C34431}" type="presOf" srcId="{7FD144BD-884F-EB41-8AB6-26292C31E85A}" destId="{A74832A6-0891-6C46-9896-4F2072586B1C}" srcOrd="0" destOrd="0" presId="urn:microsoft.com/office/officeart/2005/8/layout/cycle3"/>
    <dgm:cxn modelId="{261573BF-A91A-6F4F-A231-ACD9C0DDC542}" srcId="{38A70608-7E33-914B-A95E-7AF2947645C1}" destId="{7FD144BD-884F-EB41-8AB6-26292C31E85A}" srcOrd="0" destOrd="0" parTransId="{BE03ADBB-3E49-4147-8362-A89F2572A835}" sibTransId="{D940B739-FE44-154A-B415-DE881B9021C8}"/>
    <dgm:cxn modelId="{F1DF16D1-2DCD-B94D-BC71-C28B7C6534C3}" type="presOf" srcId="{96DC2CB6-8D07-B646-B3D5-9C120CC1A123}" destId="{FD8C7F96-2F87-E342-8529-A5AB0C57D0F8}" srcOrd="0" destOrd="0" presId="urn:microsoft.com/office/officeart/2005/8/layout/cycle3"/>
    <dgm:cxn modelId="{6448B4D4-01F6-594B-9693-74F47ACA7BD2}" srcId="{38A70608-7E33-914B-A95E-7AF2947645C1}" destId="{85ABC393-4002-D24F-BC46-51FD48F4F07B}" srcOrd="9" destOrd="0" parTransId="{5A816758-77B7-9C48-8141-06B9D776405E}" sibTransId="{06EB828C-B591-EE4C-83DC-CAA13E701448}"/>
    <dgm:cxn modelId="{72FBE6DB-0BB8-3A41-B32B-06F6A3C02F0A}" srcId="{38A70608-7E33-914B-A95E-7AF2947645C1}" destId="{5F895C2B-0712-A044-8659-61D413C20C68}" srcOrd="6" destOrd="0" parTransId="{82D4B9E1-5141-594A-A991-983695946164}" sibTransId="{3089C764-1AF9-B442-AC9A-07A97CBC5155}"/>
    <dgm:cxn modelId="{6AD330E4-4B97-D042-B6BF-0171861F605C}" type="presOf" srcId="{5F895C2B-0712-A044-8659-61D413C20C68}" destId="{C656E200-0DC6-664B-A452-BFCC3E9871F0}" srcOrd="0" destOrd="0" presId="urn:microsoft.com/office/officeart/2005/8/layout/cycle3"/>
    <dgm:cxn modelId="{8C1387F8-4C57-F040-AC5E-EC6E51DA51C7}" type="presOf" srcId="{306F99DE-5201-5645-9EAD-F378AB25C5B7}" destId="{040750CA-2F8B-9C43-BA84-92B3C949E1AD}" srcOrd="0" destOrd="0" presId="urn:microsoft.com/office/officeart/2005/8/layout/cycle3"/>
    <dgm:cxn modelId="{B36320FB-D756-2946-9F42-2CFB2BB2A24D}" type="presOf" srcId="{E902D050-7B25-9B4A-AEAB-D638D7ED8750}" destId="{C6246AA2-FDA6-0B48-9A3B-8E85DB376F61}" srcOrd="0" destOrd="0" presId="urn:microsoft.com/office/officeart/2005/8/layout/cycle3"/>
    <dgm:cxn modelId="{E07C2FFC-0DB0-8C45-9B03-121F7A01433F}" type="presOf" srcId="{DB964AEB-8DD1-BA42-95EA-A1AA42641FBF}" destId="{BB662939-2678-B949-86FA-A90DCA11A219}" srcOrd="0" destOrd="0" presId="urn:microsoft.com/office/officeart/2005/8/layout/cycle3"/>
    <dgm:cxn modelId="{61C9B6FD-45C6-644D-BE3D-BC4C524B27F0}" type="presOf" srcId="{38A70608-7E33-914B-A95E-7AF2947645C1}" destId="{E0AA6C66-6764-E444-8D11-C857D4E34F6C}" srcOrd="0" destOrd="0" presId="urn:microsoft.com/office/officeart/2005/8/layout/cycle3"/>
    <dgm:cxn modelId="{C1443EED-4E03-474E-A7DB-F91493FB47D0}" type="presParOf" srcId="{E0AA6C66-6764-E444-8D11-C857D4E34F6C}" destId="{AAADCCA8-0C2F-3D4E-B54A-B51CFA4A9EE8}" srcOrd="0" destOrd="0" presId="urn:microsoft.com/office/officeart/2005/8/layout/cycle3"/>
    <dgm:cxn modelId="{1F7CF5E7-A62C-DA43-AA09-FDCE531C935F}" type="presParOf" srcId="{AAADCCA8-0C2F-3D4E-B54A-B51CFA4A9EE8}" destId="{A74832A6-0891-6C46-9896-4F2072586B1C}" srcOrd="0" destOrd="0" presId="urn:microsoft.com/office/officeart/2005/8/layout/cycle3"/>
    <dgm:cxn modelId="{5633FD7F-0E17-5346-AF87-2F5D9E007842}" type="presParOf" srcId="{AAADCCA8-0C2F-3D4E-B54A-B51CFA4A9EE8}" destId="{BA5F1AFE-1D2D-C246-A368-40E683494685}" srcOrd="1" destOrd="0" presId="urn:microsoft.com/office/officeart/2005/8/layout/cycle3"/>
    <dgm:cxn modelId="{9D32A7AC-29B5-9B45-9D75-513E82D1C1A2}" type="presParOf" srcId="{AAADCCA8-0C2F-3D4E-B54A-B51CFA4A9EE8}" destId="{09D9F5A7-8EB7-4F45-BF2F-5AB004DA60B7}" srcOrd="2" destOrd="0" presId="urn:microsoft.com/office/officeart/2005/8/layout/cycle3"/>
    <dgm:cxn modelId="{6A4FAFB7-61FB-D642-B2D8-423221F4135C}" type="presParOf" srcId="{AAADCCA8-0C2F-3D4E-B54A-B51CFA4A9EE8}" destId="{C6246AA2-FDA6-0B48-9A3B-8E85DB376F61}" srcOrd="3" destOrd="0" presId="urn:microsoft.com/office/officeart/2005/8/layout/cycle3"/>
    <dgm:cxn modelId="{71E62E36-B0A0-9041-BA0D-10B69924ACAE}" type="presParOf" srcId="{AAADCCA8-0C2F-3D4E-B54A-B51CFA4A9EE8}" destId="{A44FCC33-9D82-3E48-BC7A-2172F3752988}" srcOrd="4" destOrd="0" presId="urn:microsoft.com/office/officeart/2005/8/layout/cycle3"/>
    <dgm:cxn modelId="{E6FCEDE5-C4CD-164E-9404-D2D746F09107}" type="presParOf" srcId="{AAADCCA8-0C2F-3D4E-B54A-B51CFA4A9EE8}" destId="{BB662939-2678-B949-86FA-A90DCA11A219}" srcOrd="5" destOrd="0" presId="urn:microsoft.com/office/officeart/2005/8/layout/cycle3"/>
    <dgm:cxn modelId="{04A010A5-20F7-C64B-951F-FF31448CFFCF}" type="presParOf" srcId="{AAADCCA8-0C2F-3D4E-B54A-B51CFA4A9EE8}" destId="{040750CA-2F8B-9C43-BA84-92B3C949E1AD}" srcOrd="6" destOrd="0" presId="urn:microsoft.com/office/officeart/2005/8/layout/cycle3"/>
    <dgm:cxn modelId="{087FB1B1-8946-2846-A40B-73FD7303106F}" type="presParOf" srcId="{AAADCCA8-0C2F-3D4E-B54A-B51CFA4A9EE8}" destId="{C656E200-0DC6-664B-A452-BFCC3E9871F0}" srcOrd="7" destOrd="0" presId="urn:microsoft.com/office/officeart/2005/8/layout/cycle3"/>
    <dgm:cxn modelId="{575AEAF2-AA6F-C743-8980-89074019A62A}" type="presParOf" srcId="{AAADCCA8-0C2F-3D4E-B54A-B51CFA4A9EE8}" destId="{B0C1026F-EC93-5B4C-AEDE-518BC6F1EE2D}" srcOrd="8" destOrd="0" presId="urn:microsoft.com/office/officeart/2005/8/layout/cycle3"/>
    <dgm:cxn modelId="{9D90F450-A4D3-8B41-98A7-6BAD5D5A0096}" type="presParOf" srcId="{AAADCCA8-0C2F-3D4E-B54A-B51CFA4A9EE8}" destId="{FD8C7F96-2F87-E342-8529-A5AB0C57D0F8}" srcOrd="9" destOrd="0" presId="urn:microsoft.com/office/officeart/2005/8/layout/cycle3"/>
    <dgm:cxn modelId="{5CAF8964-0669-F04D-ACAF-71DBB80D7FFE}" type="presParOf" srcId="{AAADCCA8-0C2F-3D4E-B54A-B51CFA4A9EE8}" destId="{D3290D15-B45E-D64E-9593-D0785A840637}" srcOrd="10"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5F1AFE-1D2D-C246-A368-40E683494685}">
      <dsp:nvSpPr>
        <dsp:cNvPr id="0" name=""/>
        <dsp:cNvSpPr/>
      </dsp:nvSpPr>
      <dsp:spPr>
        <a:xfrm>
          <a:off x="1639889" y="26529"/>
          <a:ext cx="4909281" cy="4909281"/>
        </a:xfrm>
        <a:prstGeom prst="circularArrow">
          <a:avLst>
            <a:gd name="adj1" fmla="val 5544"/>
            <a:gd name="adj2" fmla="val 330680"/>
            <a:gd name="adj3" fmla="val 14853203"/>
            <a:gd name="adj4" fmla="val 16759297"/>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74832A6-0891-6C46-9896-4F2072586B1C}">
      <dsp:nvSpPr>
        <dsp:cNvPr id="0" name=""/>
        <dsp:cNvSpPr/>
      </dsp:nvSpPr>
      <dsp:spPr>
        <a:xfrm>
          <a:off x="3515887" y="-88022"/>
          <a:ext cx="1157284" cy="94048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Integrated Budget Execution System-FMIS </a:t>
          </a:r>
        </a:p>
      </dsp:txBody>
      <dsp:txXfrm>
        <a:off x="3561798" y="-42111"/>
        <a:ext cx="1065462" cy="848662"/>
      </dsp:txXfrm>
    </dsp:sp>
    <dsp:sp modelId="{09D9F5A7-8EB7-4F45-BF2F-5AB004DA60B7}">
      <dsp:nvSpPr>
        <dsp:cNvPr id="0" name=""/>
        <dsp:cNvSpPr/>
      </dsp:nvSpPr>
      <dsp:spPr>
        <a:xfrm>
          <a:off x="5091112" y="537997"/>
          <a:ext cx="1157284" cy="5786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Unified Chart of Accounts</a:t>
          </a:r>
        </a:p>
      </dsp:txBody>
      <dsp:txXfrm>
        <a:off x="5119359" y="566244"/>
        <a:ext cx="1100790" cy="522148"/>
      </dsp:txXfrm>
    </dsp:sp>
    <dsp:sp modelId="{C6246AA2-FDA6-0B48-9A3B-8E85DB376F61}">
      <dsp:nvSpPr>
        <dsp:cNvPr id="0" name=""/>
        <dsp:cNvSpPr/>
      </dsp:nvSpPr>
      <dsp:spPr>
        <a:xfrm>
          <a:off x="5285673" y="1539478"/>
          <a:ext cx="1599806" cy="5786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Single General Ledger for Government</a:t>
          </a:r>
        </a:p>
      </dsp:txBody>
      <dsp:txXfrm>
        <a:off x="5313920" y="1567725"/>
        <a:ext cx="1543312" cy="522148"/>
      </dsp:txXfrm>
    </dsp:sp>
    <dsp:sp modelId="{A44FCC33-9D82-3E48-BC7A-2172F3752988}">
      <dsp:nvSpPr>
        <dsp:cNvPr id="0" name=""/>
        <dsp:cNvSpPr/>
      </dsp:nvSpPr>
      <dsp:spPr>
        <a:xfrm>
          <a:off x="5506934" y="2833338"/>
          <a:ext cx="1157284" cy="5786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TSA</a:t>
          </a:r>
        </a:p>
      </dsp:txBody>
      <dsp:txXfrm>
        <a:off x="5535181" y="2861585"/>
        <a:ext cx="1100790" cy="522148"/>
      </dsp:txXfrm>
    </dsp:sp>
    <dsp:sp modelId="{BB662939-2678-B949-86FA-A90DCA11A219}">
      <dsp:nvSpPr>
        <dsp:cNvPr id="0" name=""/>
        <dsp:cNvSpPr/>
      </dsp:nvSpPr>
      <dsp:spPr>
        <a:xfrm>
          <a:off x="5180624" y="3909829"/>
          <a:ext cx="1157284" cy="5786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Banking Interface</a:t>
          </a:r>
        </a:p>
      </dsp:txBody>
      <dsp:txXfrm>
        <a:off x="5208871" y="3938076"/>
        <a:ext cx="1100790" cy="522148"/>
      </dsp:txXfrm>
    </dsp:sp>
    <dsp:sp modelId="{040750CA-2F8B-9C43-BA84-92B3C949E1AD}">
      <dsp:nvSpPr>
        <dsp:cNvPr id="0" name=""/>
        <dsp:cNvSpPr/>
      </dsp:nvSpPr>
      <dsp:spPr>
        <a:xfrm>
          <a:off x="3510835" y="4279918"/>
          <a:ext cx="1622049" cy="5786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Digital Revenue and Payment Capabilities</a:t>
          </a:r>
        </a:p>
      </dsp:txBody>
      <dsp:txXfrm>
        <a:off x="3539082" y="4308165"/>
        <a:ext cx="1565555" cy="522148"/>
      </dsp:txXfrm>
    </dsp:sp>
    <dsp:sp modelId="{C656E200-0DC6-664B-A452-BFCC3E9871F0}">
      <dsp:nvSpPr>
        <dsp:cNvPr id="0" name=""/>
        <dsp:cNvSpPr/>
      </dsp:nvSpPr>
      <dsp:spPr>
        <a:xfrm>
          <a:off x="1875266" y="3824253"/>
          <a:ext cx="1558225" cy="5786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Interoperability with other key systems </a:t>
          </a:r>
        </a:p>
      </dsp:txBody>
      <dsp:txXfrm>
        <a:off x="1903513" y="3852500"/>
        <a:ext cx="1501731" cy="522148"/>
      </dsp:txXfrm>
    </dsp:sp>
    <dsp:sp modelId="{B0C1026F-EC93-5B4C-AEDE-518BC6F1EE2D}">
      <dsp:nvSpPr>
        <dsp:cNvPr id="0" name=""/>
        <dsp:cNvSpPr/>
      </dsp:nvSpPr>
      <dsp:spPr>
        <a:xfrm>
          <a:off x="1329833" y="2653760"/>
          <a:ext cx="1547300" cy="9377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Risk Management Integrated into all aspects of the budget process</a:t>
          </a:r>
        </a:p>
      </dsp:txBody>
      <dsp:txXfrm>
        <a:off x="1375613" y="2699540"/>
        <a:ext cx="1455740" cy="846239"/>
      </dsp:txXfrm>
    </dsp:sp>
    <dsp:sp modelId="{FD8C7F96-2F87-E342-8529-A5AB0C57D0F8}">
      <dsp:nvSpPr>
        <dsp:cNvPr id="0" name=""/>
        <dsp:cNvSpPr/>
      </dsp:nvSpPr>
      <dsp:spPr>
        <a:xfrm>
          <a:off x="1524841" y="1539478"/>
          <a:ext cx="1157284" cy="5786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Modern Legislation</a:t>
          </a:r>
        </a:p>
      </dsp:txBody>
      <dsp:txXfrm>
        <a:off x="1553088" y="1567725"/>
        <a:ext cx="1100790" cy="522148"/>
      </dsp:txXfrm>
    </dsp:sp>
    <dsp:sp modelId="{D3290D15-B45E-D64E-9593-D0785A840637}">
      <dsp:nvSpPr>
        <dsp:cNvPr id="0" name=""/>
        <dsp:cNvSpPr/>
      </dsp:nvSpPr>
      <dsp:spPr>
        <a:xfrm>
          <a:off x="2061831" y="597479"/>
          <a:ext cx="1276681" cy="5786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Competent Skilled Officials</a:t>
          </a:r>
        </a:p>
      </dsp:txBody>
      <dsp:txXfrm>
        <a:off x="2090078" y="625726"/>
        <a:ext cx="1220187" cy="522148"/>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37B7219-18CD-4E2D-8D47-5B46F2159EA2}" type="slidenum">
              <a:rPr lang="en-US" smtClean="0"/>
              <a:pPr/>
              <a:t>‹#›</a:t>
            </a:fld>
            <a:endParaRPr lang="en-US" dirty="0"/>
          </a:p>
        </p:txBody>
      </p:sp>
      <p:pic>
        <p:nvPicPr>
          <p:cNvPr id="6" name="Рисунок 15" descr="pempal-logo-top.gif"/>
          <p:cNvPicPr>
            <a:picLocks noChangeAspect="1"/>
          </p:cNvPicPr>
          <p:nvPr/>
        </p:nvPicPr>
        <p:blipFill>
          <a:blip r:embed="rId2" cstate="print"/>
          <a:srcRect/>
          <a:stretch>
            <a:fillRect/>
          </a:stretch>
        </p:blipFill>
        <p:spPr bwMode="auto">
          <a:xfrm>
            <a:off x="1752600" y="152400"/>
            <a:ext cx="3581400" cy="381000"/>
          </a:xfrm>
          <a:prstGeom prst="rect">
            <a:avLst/>
          </a:prstGeom>
          <a:noFill/>
          <a:ln w="9525">
            <a:noFill/>
            <a:miter lim="800000"/>
            <a:headEnd/>
            <a:tailEnd/>
          </a:ln>
        </p:spPr>
      </p:pic>
    </p:spTree>
    <p:extLst>
      <p:ext uri="{BB962C8B-B14F-4D97-AF65-F5344CB8AC3E}">
        <p14:creationId xmlns:p14="http://schemas.microsoft.com/office/powerpoint/2010/main" val="14176942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BAB6F2-249B-4AD5-9CB7-0699889A5EE1}" type="datetimeFigureOut">
              <a:rPr lang="en-US" smtClean="0"/>
              <a:pPr/>
              <a:t>10/3/19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848F76-DF40-4FCB-BA1A-6E42BED63A3B}" type="slidenum">
              <a:rPr lang="en-US" smtClean="0"/>
              <a:pPr/>
              <a:t>‹#›</a:t>
            </a:fld>
            <a:endParaRPr lang="en-US" dirty="0"/>
          </a:p>
        </p:txBody>
      </p:sp>
    </p:spTree>
    <p:extLst>
      <p:ext uri="{BB962C8B-B14F-4D97-AF65-F5344CB8AC3E}">
        <p14:creationId xmlns:p14="http://schemas.microsoft.com/office/powerpoint/2010/main" val="143971315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848F76-DF40-4FCB-BA1A-6E42BED63A3B}" type="slidenum">
              <a:rPr lang="en-US" smtClean="0"/>
              <a:pPr/>
              <a:t>1</a:t>
            </a:fld>
            <a:endParaRPr lang="en-US" dirty="0"/>
          </a:p>
        </p:txBody>
      </p:sp>
    </p:spTree>
    <p:extLst>
      <p:ext uri="{BB962C8B-B14F-4D97-AF65-F5344CB8AC3E}">
        <p14:creationId xmlns:p14="http://schemas.microsoft.com/office/powerpoint/2010/main" val="1411813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ingle-Column, White">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929879" y="491385"/>
            <a:ext cx="7286625" cy="978486"/>
          </a:xfrm>
          <a:prstGeom prst="rect">
            <a:avLst/>
          </a:prstGeom>
        </p:spPr>
        <p:txBody>
          <a:bodyPr vert="horz" lIns="0" tIns="0" rIns="0" bIns="0" rtlCol="0" anchor="ctr">
            <a:normAutofit/>
          </a:bodyPr>
          <a:lstStyle>
            <a:lvl1pPr algn="l">
              <a:defRPr lang="en-US" sz="2100" dirty="0">
                <a:solidFill>
                  <a:schemeClr val="tx2"/>
                </a:solidFill>
                <a:latin typeface="Arial Black" charset="0"/>
                <a:ea typeface="Arial Black" charset="0"/>
                <a:cs typeface="Arial Black" charset="0"/>
              </a:defRPr>
            </a:lvl1pPr>
          </a:lstStyle>
          <a:p>
            <a:pPr marL="0" lvl="0"/>
            <a:r>
              <a:rPr lang="en-US" dirty="0"/>
              <a:t>Slide Title for Single-Column, White Layout</a:t>
            </a:r>
          </a:p>
        </p:txBody>
      </p:sp>
      <p:sp>
        <p:nvSpPr>
          <p:cNvPr id="3" name="Text Placeholder 2">
            <a:extLst>
              <a:ext uri="{FF2B5EF4-FFF2-40B4-BE49-F238E27FC236}">
                <a16:creationId xmlns:a16="http://schemas.microsoft.com/office/drawing/2014/main" id="{BEA590E5-B0BC-F540-8942-A0FB291DEE4F}"/>
              </a:ext>
            </a:extLst>
          </p:cNvPr>
          <p:cNvSpPr>
            <a:spLocks noGrp="1"/>
          </p:cNvSpPr>
          <p:nvPr>
            <p:ph type="body" sz="quarter" idx="10" hasCustomPrompt="1"/>
          </p:nvPr>
        </p:nvSpPr>
        <p:spPr>
          <a:xfrm>
            <a:off x="929879" y="1469872"/>
            <a:ext cx="7286625" cy="4860591"/>
          </a:xfrm>
        </p:spPr>
        <p:txBody>
          <a:bodyPr/>
          <a:lstStyle>
            <a:lvl1pPr>
              <a:spcBef>
                <a:spcPts val="1800"/>
              </a:spcBef>
              <a:defRPr>
                <a:solidFill>
                  <a:schemeClr val="tx1"/>
                </a:solidFill>
              </a:defRPr>
            </a:lvl1pPr>
            <a:lvl2pPr>
              <a:defRPr/>
            </a:lvl2pPr>
            <a:lvl3pPr marL="344091" marR="0" indent="-169069" algn="l" defTabSz="685736" rtl="0" eaLnBrk="1" fontAlgn="auto" latinLnBrk="0" hangingPunct="1">
              <a:lnSpc>
                <a:spcPct val="100000"/>
              </a:lnSpc>
              <a:spcBef>
                <a:spcPts val="450"/>
              </a:spcBef>
              <a:spcAft>
                <a:spcPts val="0"/>
              </a:spcAft>
              <a:buClr>
                <a:schemeClr val="bg1">
                  <a:lumMod val="50000"/>
                </a:schemeClr>
              </a:buClr>
              <a:buSzPct val="65000"/>
              <a:buFont typeface="ArialMT"/>
              <a:buChar char="►"/>
              <a:tabLst/>
              <a:defRPr/>
            </a:lvl3pPr>
            <a:lvl4pPr>
              <a:defRPr/>
            </a:lvl4pPr>
            <a:lvl5pPr>
              <a:defRPr/>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marL="344091" marR="0" lvl="2" indent="-169069" algn="l" defTabSz="685736" rtl="0" eaLnBrk="1" fontAlgn="auto" latinLnBrk="0" hangingPunct="1">
              <a:lnSpc>
                <a:spcPct val="100000"/>
              </a:lnSpc>
              <a:spcBef>
                <a:spcPts val="450"/>
              </a:spcBef>
              <a:spcAft>
                <a:spcPts val="0"/>
              </a:spcAft>
              <a:buClr>
                <a:schemeClr val="bg1">
                  <a:lumMod val="50000"/>
                </a:schemeClr>
              </a:buClr>
              <a:buSzPct val="65000"/>
              <a:buFont typeface="ArialMT"/>
              <a:buChar char="►"/>
              <a:tabLst/>
              <a:defRPr/>
            </a:pPr>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Tree>
    <p:extLst>
      <p:ext uri="{BB962C8B-B14F-4D97-AF65-F5344CB8AC3E}">
        <p14:creationId xmlns:p14="http://schemas.microsoft.com/office/powerpoint/2010/main" val="2230310482"/>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a:xfrm>
            <a:off x="685800" y="1371600"/>
            <a:ext cx="8001000" cy="452596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5400"/>
            <a:ext cx="80010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685800" y="1341437"/>
            <a:ext cx="8001000" cy="483076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Slide Number Placeholder 5"/>
          <p:cNvSpPr>
            <a:spLocks noGrp="1"/>
          </p:cNvSpPr>
          <p:nvPr>
            <p:ph type="sldNum" sz="quarter" idx="4"/>
          </p:nvPr>
        </p:nvSpPr>
        <p:spPr>
          <a:xfrm>
            <a:off x="8001000" y="6518275"/>
            <a:ext cx="1143000" cy="304800"/>
          </a:xfrm>
          <a:prstGeom prst="rect">
            <a:avLst/>
          </a:prstGeom>
        </p:spPr>
        <p:txBody>
          <a:bodyPr vert="horz" lIns="91440" tIns="45720" rIns="91440" bIns="45720" rtlCol="0" anchor="ctr"/>
          <a:lstStyle>
            <a:lvl1pPr algn="r">
              <a:defRPr sz="1200">
                <a:solidFill>
                  <a:schemeClr val="tx1">
                    <a:tint val="75000"/>
                  </a:schemeClr>
                </a:solidFill>
              </a:defRPr>
            </a:lvl1pPr>
          </a:lstStyle>
          <a:p>
            <a:fld id="{E59B3EB4-F75D-4221-891B-A2BAA9BB7BFA}" type="slidenum">
              <a:rPr lang="en-US" smtClean="0"/>
              <a:pPr/>
              <a:t>‹#›</a:t>
            </a:fld>
            <a:endParaRPr lang="en-US" dirty="0"/>
          </a:p>
        </p:txBody>
      </p:sp>
      <p:pic>
        <p:nvPicPr>
          <p:cNvPr id="7" name="Рисунок 11" descr="pempal-logo.jpg"/>
          <p:cNvPicPr>
            <a:picLocks noChangeAspect="1"/>
          </p:cNvPicPr>
          <p:nvPr/>
        </p:nvPicPr>
        <p:blipFill>
          <a:blip r:embed="rId14" cstate="print"/>
          <a:srcRect/>
          <a:stretch>
            <a:fillRect/>
          </a:stretch>
        </p:blipFill>
        <p:spPr bwMode="auto">
          <a:xfrm>
            <a:off x="0" y="0"/>
            <a:ext cx="704850" cy="6858000"/>
          </a:xfrm>
          <a:prstGeom prst="rect">
            <a:avLst/>
          </a:prstGeom>
          <a:noFill/>
          <a:ln w="9525">
            <a:noFill/>
            <a:miter lim="800000"/>
            <a:headEnd/>
            <a:tailEnd/>
          </a:ln>
        </p:spPr>
      </p:pic>
      <p:pic>
        <p:nvPicPr>
          <p:cNvPr id="8" name="Рисунок 15" descr="pempal-logo-top.gif"/>
          <p:cNvPicPr>
            <a:picLocks noChangeAspect="1"/>
          </p:cNvPicPr>
          <p:nvPr/>
        </p:nvPicPr>
        <p:blipFill>
          <a:blip r:embed="rId15" cstate="print"/>
          <a:srcRect/>
          <a:stretch>
            <a:fillRect/>
          </a:stretch>
        </p:blipFill>
        <p:spPr bwMode="auto">
          <a:xfrm>
            <a:off x="3200400" y="6324600"/>
            <a:ext cx="3581400" cy="381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41886-D595-604A-A03A-99AD45C908B2}"/>
              </a:ext>
            </a:extLst>
          </p:cNvPr>
          <p:cNvSpPr>
            <a:spLocks noGrp="1"/>
          </p:cNvSpPr>
          <p:nvPr>
            <p:ph type="ctrTitle"/>
          </p:nvPr>
        </p:nvSpPr>
        <p:spPr>
          <a:xfrm>
            <a:off x="1384300" y="914400"/>
            <a:ext cx="6858000" cy="1790700"/>
          </a:xfrm>
        </p:spPr>
        <p:txBody>
          <a:bodyPr>
            <a:normAutofit fontScale="90000"/>
          </a:bodyPr>
          <a:lstStyle/>
          <a:p>
            <a:r>
              <a:rPr lang="en-US" dirty="0"/>
              <a:t>The Impact of Integrated Financial Management Systems on Modern Budgetary Controls</a:t>
            </a:r>
            <a:br>
              <a:rPr lang="en-US" dirty="0"/>
            </a:br>
            <a:endParaRPr lang="en-US" dirty="0"/>
          </a:p>
        </p:txBody>
      </p:sp>
      <p:sp>
        <p:nvSpPr>
          <p:cNvPr id="3" name="Subtitle 2">
            <a:extLst>
              <a:ext uri="{FF2B5EF4-FFF2-40B4-BE49-F238E27FC236}">
                <a16:creationId xmlns:a16="http://schemas.microsoft.com/office/drawing/2014/main" id="{AB1BACDA-1540-C549-A171-5835EEC5FDBA}"/>
              </a:ext>
            </a:extLst>
          </p:cNvPr>
          <p:cNvSpPr>
            <a:spLocks noGrp="1"/>
          </p:cNvSpPr>
          <p:nvPr>
            <p:ph type="subTitle" idx="1"/>
          </p:nvPr>
        </p:nvSpPr>
        <p:spPr/>
        <p:txBody>
          <a:bodyPr>
            <a:normAutofit fontScale="85000" lnSpcReduction="20000"/>
          </a:bodyPr>
          <a:lstStyle/>
          <a:p>
            <a:r>
              <a:rPr lang="en-US" dirty="0"/>
              <a:t>Mark Silins, PFM Advisor</a:t>
            </a:r>
          </a:p>
          <a:p>
            <a:r>
              <a:rPr lang="en-US" dirty="0"/>
              <a:t>Sochi, Russian Federation</a:t>
            </a:r>
          </a:p>
          <a:p>
            <a:r>
              <a:rPr lang="en-US" dirty="0"/>
              <a:t>Internal Audit Community of Practice  </a:t>
            </a:r>
          </a:p>
          <a:p>
            <a:r>
              <a:rPr lang="en-US" dirty="0"/>
              <a:t>30 October 2019</a:t>
            </a:r>
          </a:p>
        </p:txBody>
      </p:sp>
    </p:spTree>
    <p:extLst>
      <p:ext uri="{BB962C8B-B14F-4D97-AF65-F5344CB8AC3E}">
        <p14:creationId xmlns:p14="http://schemas.microsoft.com/office/powerpoint/2010/main" val="445596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666744E3-1DE6-094C-BB06-EDE8CCD73579}"/>
              </a:ext>
            </a:extLst>
          </p:cNvPr>
          <p:cNvGraphicFramePr>
            <a:graphicFrameLocks noGrp="1"/>
          </p:cNvGraphicFramePr>
          <p:nvPr>
            <p:extLst>
              <p:ext uri="{D42A27DB-BD31-4B8C-83A1-F6EECF244321}">
                <p14:modId xmlns:p14="http://schemas.microsoft.com/office/powerpoint/2010/main" val="937954101"/>
              </p:ext>
            </p:extLst>
          </p:nvPr>
        </p:nvGraphicFramePr>
        <p:xfrm>
          <a:off x="1066801" y="1066800"/>
          <a:ext cx="7696200" cy="3962399"/>
        </p:xfrm>
        <a:graphic>
          <a:graphicData uri="http://schemas.openxmlformats.org/drawingml/2006/table">
            <a:tbl>
              <a:tblPr firstRow="1" bandRow="1">
                <a:tableStyleId>{5C22544A-7EE6-4342-B048-85BDC9FD1C3A}</a:tableStyleId>
              </a:tblPr>
              <a:tblGrid>
                <a:gridCol w="1436661">
                  <a:extLst>
                    <a:ext uri="{9D8B030D-6E8A-4147-A177-3AD203B41FA5}">
                      <a16:colId xmlns:a16="http://schemas.microsoft.com/office/drawing/2014/main" val="1533631935"/>
                    </a:ext>
                  </a:extLst>
                </a:gridCol>
                <a:gridCol w="1265956">
                  <a:extLst>
                    <a:ext uri="{9D8B030D-6E8A-4147-A177-3AD203B41FA5}">
                      <a16:colId xmlns:a16="http://schemas.microsoft.com/office/drawing/2014/main" val="3126921812"/>
                    </a:ext>
                  </a:extLst>
                </a:gridCol>
                <a:gridCol w="912776">
                  <a:extLst>
                    <a:ext uri="{9D8B030D-6E8A-4147-A177-3AD203B41FA5}">
                      <a16:colId xmlns:a16="http://schemas.microsoft.com/office/drawing/2014/main" val="3769365614"/>
                    </a:ext>
                  </a:extLst>
                </a:gridCol>
                <a:gridCol w="1311085">
                  <a:extLst>
                    <a:ext uri="{9D8B030D-6E8A-4147-A177-3AD203B41FA5}">
                      <a16:colId xmlns:a16="http://schemas.microsoft.com/office/drawing/2014/main" val="1757761388"/>
                    </a:ext>
                  </a:extLst>
                </a:gridCol>
                <a:gridCol w="934358">
                  <a:extLst>
                    <a:ext uri="{9D8B030D-6E8A-4147-A177-3AD203B41FA5}">
                      <a16:colId xmlns:a16="http://schemas.microsoft.com/office/drawing/2014/main" val="2254606946"/>
                    </a:ext>
                  </a:extLst>
                </a:gridCol>
                <a:gridCol w="787201">
                  <a:extLst>
                    <a:ext uri="{9D8B030D-6E8A-4147-A177-3AD203B41FA5}">
                      <a16:colId xmlns:a16="http://schemas.microsoft.com/office/drawing/2014/main" val="3159893620"/>
                    </a:ext>
                  </a:extLst>
                </a:gridCol>
                <a:gridCol w="1048163">
                  <a:extLst>
                    <a:ext uri="{9D8B030D-6E8A-4147-A177-3AD203B41FA5}">
                      <a16:colId xmlns:a16="http://schemas.microsoft.com/office/drawing/2014/main" val="1015012505"/>
                    </a:ext>
                  </a:extLst>
                </a:gridCol>
              </a:tblGrid>
              <a:tr h="804896">
                <a:tc>
                  <a:txBody>
                    <a:bodyPr/>
                    <a:lstStyle/>
                    <a:p>
                      <a:pPr algn="ctr" fontAlgn="b"/>
                      <a:r>
                        <a:rPr lang="en-AU" sz="1100" u="none" strike="noStrike" dirty="0">
                          <a:effectLst/>
                        </a:rPr>
                        <a:t>Transactions</a:t>
                      </a:r>
                      <a:endParaRPr lang="en-AU" sz="1100" b="1" i="0" u="none" strike="noStrike" dirty="0">
                        <a:solidFill>
                          <a:srgbClr val="000000"/>
                        </a:solidFill>
                        <a:effectLst/>
                        <a:latin typeface="Calibri" panose="020F0502020204030204" pitchFamily="34" charset="0"/>
                      </a:endParaRPr>
                    </a:p>
                  </a:txBody>
                  <a:tcPr marL="8563" marR="8563" marT="8563" marB="0" anchor="b"/>
                </a:tc>
                <a:tc>
                  <a:txBody>
                    <a:bodyPr/>
                    <a:lstStyle/>
                    <a:p>
                      <a:pPr algn="ctr" fontAlgn="b"/>
                      <a:r>
                        <a:rPr lang="en-AU" sz="1100" u="none" strike="noStrike" dirty="0">
                          <a:effectLst/>
                        </a:rPr>
                        <a:t>Appropriation</a:t>
                      </a:r>
                      <a:endParaRPr lang="en-AU" sz="1100" b="1" i="0" u="none" strike="noStrike" dirty="0">
                        <a:solidFill>
                          <a:srgbClr val="000000"/>
                        </a:solidFill>
                        <a:effectLst/>
                        <a:latin typeface="Calibri" panose="020F0502020204030204" pitchFamily="34" charset="0"/>
                      </a:endParaRPr>
                    </a:p>
                  </a:txBody>
                  <a:tcPr marL="8563" marR="8563" marT="8563" marB="0" anchor="b"/>
                </a:tc>
                <a:tc>
                  <a:txBody>
                    <a:bodyPr/>
                    <a:lstStyle/>
                    <a:p>
                      <a:pPr algn="ctr" fontAlgn="b"/>
                      <a:r>
                        <a:rPr lang="en-AU" sz="1100" u="none" strike="noStrike" dirty="0">
                          <a:effectLst/>
                        </a:rPr>
                        <a:t>Budget allotment</a:t>
                      </a:r>
                      <a:endParaRPr lang="en-AU" sz="1100" b="1" i="0" u="none" strike="noStrike" dirty="0">
                        <a:solidFill>
                          <a:srgbClr val="000000"/>
                        </a:solidFill>
                        <a:effectLst/>
                        <a:latin typeface="Calibri" panose="020F0502020204030204" pitchFamily="34" charset="0"/>
                      </a:endParaRPr>
                    </a:p>
                  </a:txBody>
                  <a:tcPr marL="8563" marR="8563" marT="8563" marB="0" anchor="b"/>
                </a:tc>
                <a:tc>
                  <a:txBody>
                    <a:bodyPr/>
                    <a:lstStyle/>
                    <a:p>
                      <a:pPr algn="ctr" fontAlgn="b"/>
                      <a:r>
                        <a:rPr lang="en-AU" sz="1100" u="none" strike="noStrike" dirty="0">
                          <a:effectLst/>
                        </a:rPr>
                        <a:t>Commitments</a:t>
                      </a:r>
                      <a:endParaRPr lang="en-AU" sz="1100" b="1" i="0" u="none" strike="noStrike" dirty="0">
                        <a:solidFill>
                          <a:srgbClr val="000000"/>
                        </a:solidFill>
                        <a:effectLst/>
                        <a:latin typeface="Calibri" panose="020F0502020204030204" pitchFamily="34" charset="0"/>
                      </a:endParaRPr>
                    </a:p>
                  </a:txBody>
                  <a:tcPr marL="8563" marR="8563" marT="8563" marB="0" anchor="b"/>
                </a:tc>
                <a:tc>
                  <a:txBody>
                    <a:bodyPr/>
                    <a:lstStyle/>
                    <a:p>
                      <a:pPr algn="ctr" fontAlgn="b"/>
                      <a:r>
                        <a:rPr lang="en-AU" sz="1100" u="none" strike="noStrike" dirty="0">
                          <a:effectLst/>
                        </a:rPr>
                        <a:t>Accounts Payable</a:t>
                      </a:r>
                      <a:endParaRPr lang="en-AU" sz="1100" b="1" i="0" u="none" strike="noStrike" dirty="0">
                        <a:solidFill>
                          <a:srgbClr val="000000"/>
                        </a:solidFill>
                        <a:effectLst/>
                        <a:latin typeface="Calibri" panose="020F0502020204030204" pitchFamily="34" charset="0"/>
                      </a:endParaRPr>
                    </a:p>
                  </a:txBody>
                  <a:tcPr marL="8563" marR="8563" marT="8563" marB="0" anchor="b"/>
                </a:tc>
                <a:tc>
                  <a:txBody>
                    <a:bodyPr/>
                    <a:lstStyle/>
                    <a:p>
                      <a:pPr algn="ctr" fontAlgn="b"/>
                      <a:r>
                        <a:rPr lang="en-AU" sz="1100" b="1" u="none" strike="noStrike" dirty="0">
                          <a:solidFill>
                            <a:srgbClr val="000000"/>
                          </a:solidFill>
                          <a:effectLst/>
                        </a:rPr>
                        <a:t>Paid</a:t>
                      </a:r>
                      <a:endParaRPr lang="en-AU" sz="1100" b="1" i="0" u="none" strike="noStrike" dirty="0">
                        <a:solidFill>
                          <a:srgbClr val="000000"/>
                        </a:solidFill>
                        <a:effectLst/>
                        <a:latin typeface="Calibri" panose="020F0502020204030204" pitchFamily="34" charset="0"/>
                      </a:endParaRPr>
                    </a:p>
                  </a:txBody>
                  <a:tcPr marL="8563" marR="8563" marT="8563" marB="0" anchor="b">
                    <a:solidFill>
                      <a:schemeClr val="accent3"/>
                    </a:solidFill>
                  </a:tcPr>
                </a:tc>
                <a:tc>
                  <a:txBody>
                    <a:bodyPr/>
                    <a:lstStyle/>
                    <a:p>
                      <a:pPr algn="ctr" fontAlgn="b"/>
                      <a:r>
                        <a:rPr lang="en-AU" sz="1100" u="none" strike="noStrike" dirty="0">
                          <a:effectLst/>
                        </a:rPr>
                        <a:t>Balance of Funds</a:t>
                      </a:r>
                      <a:endParaRPr lang="en-AU" sz="1100" b="1" i="0" u="none" strike="noStrike" dirty="0">
                        <a:solidFill>
                          <a:srgbClr val="000000"/>
                        </a:solidFill>
                        <a:effectLst/>
                        <a:latin typeface="Calibri" panose="020F0502020204030204" pitchFamily="34" charset="0"/>
                      </a:endParaRPr>
                    </a:p>
                  </a:txBody>
                  <a:tcPr marL="8563" marR="8563" marT="8563" marB="0" anchor="b"/>
                </a:tc>
                <a:extLst>
                  <a:ext uri="{0D108BD9-81ED-4DB2-BD59-A6C34878D82A}">
                    <a16:rowId xmlns:a16="http://schemas.microsoft.com/office/drawing/2014/main" val="2975876287"/>
                  </a:ext>
                </a:extLst>
              </a:tr>
              <a:tr h="426921">
                <a:tc>
                  <a:txBody>
                    <a:bodyPr/>
                    <a:lstStyle/>
                    <a:p>
                      <a:pPr algn="l" fontAlgn="b"/>
                      <a:r>
                        <a:rPr lang="en-AU" sz="1100" u="none" strike="noStrike" dirty="0">
                          <a:effectLst/>
                        </a:rPr>
                        <a:t>Budget Passed</a:t>
                      </a:r>
                      <a:endParaRPr lang="en-AU" sz="1100" b="0" i="0" u="none" strike="noStrike" dirty="0">
                        <a:solidFill>
                          <a:srgbClr val="000000"/>
                        </a:solidFill>
                        <a:effectLst/>
                        <a:latin typeface="Calibri" panose="020F0502020204030204" pitchFamily="34" charset="0"/>
                      </a:endParaRPr>
                    </a:p>
                  </a:txBody>
                  <a:tcPr marL="8563" marR="8563" marT="8563" marB="0" anchor="b"/>
                </a:tc>
                <a:tc>
                  <a:txBody>
                    <a:bodyPr/>
                    <a:lstStyle/>
                    <a:p>
                      <a:pPr algn="r" fontAlgn="b"/>
                      <a:r>
                        <a:rPr lang="en-AU" sz="1100" u="none" strike="noStrike" dirty="0">
                          <a:effectLst/>
                        </a:rPr>
                        <a:t>1,000,000</a:t>
                      </a:r>
                      <a:endParaRPr lang="en-AU" sz="1100" b="0" i="0" u="none" strike="noStrike" dirty="0">
                        <a:solidFill>
                          <a:srgbClr val="000000"/>
                        </a:solidFill>
                        <a:effectLst/>
                        <a:latin typeface="Calibri" panose="020F0502020204030204" pitchFamily="34" charset="0"/>
                      </a:endParaRPr>
                    </a:p>
                  </a:txBody>
                  <a:tcPr marL="8563" marR="8563" marT="8563" marB="0" anchor="b"/>
                </a:tc>
                <a:tc>
                  <a:txBody>
                    <a:bodyPr/>
                    <a:lstStyle/>
                    <a:p>
                      <a:pPr algn="l" fontAlgn="b"/>
                      <a:r>
                        <a:rPr lang="en-AU" sz="1100" u="none" strike="noStrike" dirty="0">
                          <a:effectLst/>
                        </a:rPr>
                        <a:t> </a:t>
                      </a:r>
                      <a:endParaRPr lang="en-AU" sz="1100" b="0" i="0" u="none" strike="noStrike" dirty="0">
                        <a:solidFill>
                          <a:srgbClr val="000000"/>
                        </a:solidFill>
                        <a:effectLst/>
                        <a:latin typeface="Calibri" panose="020F0502020204030204" pitchFamily="34" charset="0"/>
                      </a:endParaRPr>
                    </a:p>
                  </a:txBody>
                  <a:tcPr marL="8563" marR="8563" marT="8563" marB="0" anchor="b"/>
                </a:tc>
                <a:tc>
                  <a:txBody>
                    <a:bodyPr/>
                    <a:lstStyle/>
                    <a:p>
                      <a:pPr algn="l" fontAlgn="b"/>
                      <a:r>
                        <a:rPr lang="en-AU" sz="1100" u="none" strike="noStrike" dirty="0">
                          <a:effectLst/>
                        </a:rPr>
                        <a:t> </a:t>
                      </a:r>
                      <a:endParaRPr lang="en-AU" sz="1100" b="0" i="0" u="none" strike="noStrike" dirty="0">
                        <a:solidFill>
                          <a:srgbClr val="000000"/>
                        </a:solidFill>
                        <a:effectLst/>
                        <a:latin typeface="Calibri" panose="020F0502020204030204" pitchFamily="34" charset="0"/>
                      </a:endParaRPr>
                    </a:p>
                  </a:txBody>
                  <a:tcPr marL="8563" marR="8563" marT="8563" marB="0" anchor="b"/>
                </a:tc>
                <a:tc>
                  <a:txBody>
                    <a:bodyPr/>
                    <a:lstStyle/>
                    <a:p>
                      <a:pPr algn="l" fontAlgn="b"/>
                      <a:r>
                        <a:rPr lang="en-AU" sz="1100" u="none" strike="noStrike" dirty="0">
                          <a:effectLst/>
                        </a:rPr>
                        <a:t> </a:t>
                      </a:r>
                      <a:endParaRPr lang="en-AU" sz="1100" b="0" i="0" u="none" strike="noStrike" dirty="0">
                        <a:solidFill>
                          <a:srgbClr val="000000"/>
                        </a:solidFill>
                        <a:effectLst/>
                        <a:latin typeface="Calibri" panose="020F0502020204030204" pitchFamily="34" charset="0"/>
                      </a:endParaRPr>
                    </a:p>
                  </a:txBody>
                  <a:tcPr marL="8563" marR="8563" marT="8563" marB="0" anchor="b"/>
                </a:tc>
                <a:tc>
                  <a:txBody>
                    <a:bodyPr/>
                    <a:lstStyle/>
                    <a:p>
                      <a:pPr algn="l" fontAlgn="b"/>
                      <a:r>
                        <a:rPr lang="en-AU" sz="1100" u="none" strike="noStrike" dirty="0">
                          <a:effectLst/>
                        </a:rPr>
                        <a:t> </a:t>
                      </a:r>
                      <a:endParaRPr lang="en-AU" sz="1100" b="0" i="0" u="none" strike="noStrike" dirty="0">
                        <a:solidFill>
                          <a:srgbClr val="000000"/>
                        </a:solidFill>
                        <a:effectLst/>
                        <a:latin typeface="Calibri" panose="020F0502020204030204" pitchFamily="34" charset="0"/>
                      </a:endParaRPr>
                    </a:p>
                  </a:txBody>
                  <a:tcPr marL="8563" marR="8563" marT="8563" marB="0" anchor="b">
                    <a:solidFill>
                      <a:schemeClr val="accent3"/>
                    </a:solidFill>
                  </a:tcPr>
                </a:tc>
                <a:tc>
                  <a:txBody>
                    <a:bodyPr/>
                    <a:lstStyle/>
                    <a:p>
                      <a:pPr algn="l" fontAlgn="b"/>
                      <a:r>
                        <a:rPr lang="en-AU" sz="1100" u="none" strike="noStrike" dirty="0">
                          <a:effectLst/>
                        </a:rPr>
                        <a:t> </a:t>
                      </a:r>
                      <a:endParaRPr lang="en-AU" sz="1100" b="0" i="0" u="none" strike="noStrike" dirty="0">
                        <a:solidFill>
                          <a:srgbClr val="000000"/>
                        </a:solidFill>
                        <a:effectLst/>
                        <a:latin typeface="Calibri" panose="020F0502020204030204" pitchFamily="34" charset="0"/>
                      </a:endParaRPr>
                    </a:p>
                  </a:txBody>
                  <a:tcPr marL="8563" marR="8563" marT="8563" marB="0" anchor="b"/>
                </a:tc>
                <a:extLst>
                  <a:ext uri="{0D108BD9-81ED-4DB2-BD59-A6C34878D82A}">
                    <a16:rowId xmlns:a16="http://schemas.microsoft.com/office/drawing/2014/main" val="2102703358"/>
                  </a:ext>
                </a:extLst>
              </a:tr>
              <a:tr h="767887">
                <a:tc>
                  <a:txBody>
                    <a:bodyPr/>
                    <a:lstStyle/>
                    <a:p>
                      <a:pPr algn="l" fontAlgn="b"/>
                      <a:r>
                        <a:rPr lang="en-AU" sz="1100" u="none" strike="noStrike" dirty="0">
                          <a:effectLst/>
                        </a:rPr>
                        <a:t>Allotment Release</a:t>
                      </a:r>
                      <a:endParaRPr lang="en-AU" sz="1100" b="0" i="0" u="none" strike="noStrike" dirty="0">
                        <a:solidFill>
                          <a:srgbClr val="000000"/>
                        </a:solidFill>
                        <a:effectLst/>
                        <a:latin typeface="Calibri" panose="020F0502020204030204" pitchFamily="34" charset="0"/>
                      </a:endParaRPr>
                    </a:p>
                  </a:txBody>
                  <a:tcPr marL="8563" marR="8563" marT="8563" marB="0" anchor="b"/>
                </a:tc>
                <a:tc>
                  <a:txBody>
                    <a:bodyPr/>
                    <a:lstStyle/>
                    <a:p>
                      <a:pPr algn="l" fontAlgn="b"/>
                      <a:r>
                        <a:rPr lang="en-AU" sz="1100" u="none" strike="noStrike" dirty="0">
                          <a:effectLst/>
                        </a:rPr>
                        <a:t> </a:t>
                      </a:r>
                      <a:endParaRPr lang="en-AU" sz="1100" b="0" i="0" u="none" strike="noStrike" dirty="0">
                        <a:solidFill>
                          <a:srgbClr val="000000"/>
                        </a:solidFill>
                        <a:effectLst/>
                        <a:latin typeface="Calibri" panose="020F0502020204030204" pitchFamily="34" charset="0"/>
                      </a:endParaRPr>
                    </a:p>
                  </a:txBody>
                  <a:tcPr marL="8563" marR="8563" marT="8563" marB="0" anchor="b"/>
                </a:tc>
                <a:tc>
                  <a:txBody>
                    <a:bodyPr/>
                    <a:lstStyle/>
                    <a:p>
                      <a:pPr algn="r" fontAlgn="b"/>
                      <a:r>
                        <a:rPr lang="en-AU" sz="1100" u="none" strike="noStrike" dirty="0">
                          <a:effectLst/>
                        </a:rPr>
                        <a:t>400,000</a:t>
                      </a:r>
                      <a:endParaRPr lang="en-AU" sz="1100" b="0" i="0" u="none" strike="noStrike" dirty="0">
                        <a:solidFill>
                          <a:srgbClr val="000000"/>
                        </a:solidFill>
                        <a:effectLst/>
                        <a:latin typeface="Calibri" panose="020F0502020204030204" pitchFamily="34" charset="0"/>
                      </a:endParaRPr>
                    </a:p>
                  </a:txBody>
                  <a:tcPr marL="8563" marR="8563" marT="8563" marB="0" anchor="b"/>
                </a:tc>
                <a:tc>
                  <a:txBody>
                    <a:bodyPr/>
                    <a:lstStyle/>
                    <a:p>
                      <a:pPr algn="l" fontAlgn="b"/>
                      <a:r>
                        <a:rPr lang="en-AU" sz="1100" u="none" strike="noStrike" dirty="0">
                          <a:effectLst/>
                        </a:rPr>
                        <a:t> </a:t>
                      </a:r>
                      <a:endParaRPr lang="en-AU" sz="1100" b="0" i="0" u="none" strike="noStrike" dirty="0">
                        <a:solidFill>
                          <a:srgbClr val="000000"/>
                        </a:solidFill>
                        <a:effectLst/>
                        <a:latin typeface="Calibri" panose="020F0502020204030204" pitchFamily="34" charset="0"/>
                      </a:endParaRPr>
                    </a:p>
                  </a:txBody>
                  <a:tcPr marL="8563" marR="8563" marT="8563" marB="0" anchor="b"/>
                </a:tc>
                <a:tc>
                  <a:txBody>
                    <a:bodyPr/>
                    <a:lstStyle/>
                    <a:p>
                      <a:pPr algn="l" fontAlgn="b"/>
                      <a:r>
                        <a:rPr lang="en-AU" sz="1100" u="none" strike="noStrike" dirty="0">
                          <a:effectLst/>
                        </a:rPr>
                        <a:t> </a:t>
                      </a:r>
                      <a:endParaRPr lang="en-AU" sz="1100" b="0" i="0" u="none" strike="noStrike" dirty="0">
                        <a:solidFill>
                          <a:srgbClr val="000000"/>
                        </a:solidFill>
                        <a:effectLst/>
                        <a:latin typeface="Calibri" panose="020F0502020204030204" pitchFamily="34" charset="0"/>
                      </a:endParaRPr>
                    </a:p>
                  </a:txBody>
                  <a:tcPr marL="8563" marR="8563" marT="8563" marB="0" anchor="b"/>
                </a:tc>
                <a:tc>
                  <a:txBody>
                    <a:bodyPr/>
                    <a:lstStyle/>
                    <a:p>
                      <a:pPr algn="l" fontAlgn="b"/>
                      <a:r>
                        <a:rPr lang="en-AU" sz="1100" u="none" strike="noStrike" dirty="0">
                          <a:effectLst/>
                        </a:rPr>
                        <a:t> </a:t>
                      </a:r>
                      <a:endParaRPr lang="en-AU" sz="1100" b="0" i="0" u="none" strike="noStrike" dirty="0">
                        <a:solidFill>
                          <a:srgbClr val="000000"/>
                        </a:solidFill>
                        <a:effectLst/>
                        <a:latin typeface="Calibri" panose="020F0502020204030204" pitchFamily="34" charset="0"/>
                      </a:endParaRPr>
                    </a:p>
                  </a:txBody>
                  <a:tcPr marL="8563" marR="8563" marT="8563" marB="0" anchor="b">
                    <a:solidFill>
                      <a:schemeClr val="accent3"/>
                    </a:solidFill>
                  </a:tcPr>
                </a:tc>
                <a:tc>
                  <a:txBody>
                    <a:bodyPr/>
                    <a:lstStyle/>
                    <a:p>
                      <a:pPr algn="l" fontAlgn="b"/>
                      <a:r>
                        <a:rPr lang="en-AU" sz="1100" u="none" strike="noStrike" dirty="0">
                          <a:effectLst/>
                        </a:rPr>
                        <a:t> </a:t>
                      </a:r>
                      <a:endParaRPr lang="en-AU" sz="1100" b="0" i="0" u="none" strike="noStrike" dirty="0">
                        <a:solidFill>
                          <a:srgbClr val="000000"/>
                        </a:solidFill>
                        <a:effectLst/>
                        <a:latin typeface="Calibri" panose="020F0502020204030204" pitchFamily="34" charset="0"/>
                      </a:endParaRPr>
                    </a:p>
                  </a:txBody>
                  <a:tcPr marL="8563" marR="8563" marT="8563" marB="0" anchor="b"/>
                </a:tc>
                <a:extLst>
                  <a:ext uri="{0D108BD9-81ED-4DB2-BD59-A6C34878D82A}">
                    <a16:rowId xmlns:a16="http://schemas.microsoft.com/office/drawing/2014/main" val="2057520392"/>
                  </a:ext>
                </a:extLst>
              </a:tr>
              <a:tr h="767887">
                <a:tc>
                  <a:txBody>
                    <a:bodyPr/>
                    <a:lstStyle/>
                    <a:p>
                      <a:pPr algn="l" fontAlgn="b"/>
                      <a:r>
                        <a:rPr lang="en-AU" sz="1100" u="none" strike="noStrike" dirty="0">
                          <a:effectLst/>
                        </a:rPr>
                        <a:t>Contract to buy Vehicle</a:t>
                      </a:r>
                      <a:endParaRPr lang="en-AU" sz="1100" b="0" i="0" u="none" strike="noStrike" dirty="0">
                        <a:solidFill>
                          <a:srgbClr val="000000"/>
                        </a:solidFill>
                        <a:effectLst/>
                        <a:latin typeface="Calibri" panose="020F0502020204030204" pitchFamily="34" charset="0"/>
                      </a:endParaRPr>
                    </a:p>
                  </a:txBody>
                  <a:tcPr marL="8563" marR="8563" marT="8563" marB="0" anchor="b"/>
                </a:tc>
                <a:tc>
                  <a:txBody>
                    <a:bodyPr/>
                    <a:lstStyle/>
                    <a:p>
                      <a:pPr algn="l" fontAlgn="b"/>
                      <a:r>
                        <a:rPr lang="en-AU" sz="1100" u="none" strike="noStrike" dirty="0">
                          <a:effectLst/>
                        </a:rPr>
                        <a:t> </a:t>
                      </a:r>
                      <a:endParaRPr lang="en-AU" sz="1100" b="0" i="0" u="none" strike="noStrike" dirty="0">
                        <a:solidFill>
                          <a:srgbClr val="000000"/>
                        </a:solidFill>
                        <a:effectLst/>
                        <a:latin typeface="Calibri" panose="020F0502020204030204" pitchFamily="34" charset="0"/>
                      </a:endParaRPr>
                    </a:p>
                  </a:txBody>
                  <a:tcPr marL="8563" marR="8563" marT="8563" marB="0" anchor="b"/>
                </a:tc>
                <a:tc>
                  <a:txBody>
                    <a:bodyPr/>
                    <a:lstStyle/>
                    <a:p>
                      <a:pPr algn="l" fontAlgn="b"/>
                      <a:r>
                        <a:rPr lang="en-AU" sz="1100" u="none" strike="noStrike" dirty="0">
                          <a:effectLst/>
                        </a:rPr>
                        <a:t> </a:t>
                      </a:r>
                      <a:endParaRPr lang="en-AU" sz="1100" b="0" i="0" u="none" strike="noStrike" dirty="0">
                        <a:solidFill>
                          <a:srgbClr val="000000"/>
                        </a:solidFill>
                        <a:effectLst/>
                        <a:latin typeface="Calibri" panose="020F0502020204030204" pitchFamily="34" charset="0"/>
                      </a:endParaRPr>
                    </a:p>
                  </a:txBody>
                  <a:tcPr marL="8563" marR="8563" marT="8563" marB="0" anchor="b"/>
                </a:tc>
                <a:tc>
                  <a:txBody>
                    <a:bodyPr/>
                    <a:lstStyle/>
                    <a:p>
                      <a:pPr algn="r" fontAlgn="b"/>
                      <a:r>
                        <a:rPr lang="en-AU" sz="1100" u="none" strike="noStrike" dirty="0">
                          <a:effectLst/>
                        </a:rPr>
                        <a:t>-50,000</a:t>
                      </a:r>
                      <a:endParaRPr lang="en-AU" sz="1100" b="0" i="0" u="none" strike="noStrike" dirty="0">
                        <a:solidFill>
                          <a:srgbClr val="000000"/>
                        </a:solidFill>
                        <a:effectLst/>
                        <a:latin typeface="Calibri" panose="020F0502020204030204" pitchFamily="34" charset="0"/>
                      </a:endParaRPr>
                    </a:p>
                  </a:txBody>
                  <a:tcPr marL="8563" marR="8563" marT="8563" marB="0" anchor="b"/>
                </a:tc>
                <a:tc>
                  <a:txBody>
                    <a:bodyPr/>
                    <a:lstStyle/>
                    <a:p>
                      <a:pPr algn="l" fontAlgn="b"/>
                      <a:r>
                        <a:rPr lang="en-AU" sz="1100" u="none" strike="noStrike" dirty="0">
                          <a:effectLst/>
                        </a:rPr>
                        <a:t> </a:t>
                      </a:r>
                      <a:endParaRPr lang="en-AU" sz="1100" b="0" i="0" u="none" strike="noStrike" dirty="0">
                        <a:solidFill>
                          <a:srgbClr val="000000"/>
                        </a:solidFill>
                        <a:effectLst/>
                        <a:latin typeface="Calibri" panose="020F0502020204030204" pitchFamily="34" charset="0"/>
                      </a:endParaRPr>
                    </a:p>
                  </a:txBody>
                  <a:tcPr marL="8563" marR="8563" marT="8563" marB="0" anchor="b"/>
                </a:tc>
                <a:tc>
                  <a:txBody>
                    <a:bodyPr/>
                    <a:lstStyle/>
                    <a:p>
                      <a:pPr algn="l" fontAlgn="b"/>
                      <a:r>
                        <a:rPr lang="en-AU" sz="1100" u="none" strike="noStrike" dirty="0">
                          <a:effectLst/>
                        </a:rPr>
                        <a:t> </a:t>
                      </a:r>
                      <a:endParaRPr lang="en-AU" sz="1100" b="0" i="0" u="none" strike="noStrike" dirty="0">
                        <a:solidFill>
                          <a:srgbClr val="000000"/>
                        </a:solidFill>
                        <a:effectLst/>
                        <a:latin typeface="Calibri" panose="020F0502020204030204" pitchFamily="34" charset="0"/>
                      </a:endParaRPr>
                    </a:p>
                  </a:txBody>
                  <a:tcPr marL="8563" marR="8563" marT="8563" marB="0" anchor="b">
                    <a:solidFill>
                      <a:schemeClr val="accent3"/>
                    </a:solidFill>
                  </a:tcPr>
                </a:tc>
                <a:tc>
                  <a:txBody>
                    <a:bodyPr/>
                    <a:lstStyle/>
                    <a:p>
                      <a:pPr algn="r" fontAlgn="b"/>
                      <a:r>
                        <a:rPr lang="en-AU" sz="1100" u="none" strike="noStrike" dirty="0">
                          <a:effectLst/>
                        </a:rPr>
                        <a:t>350,000</a:t>
                      </a:r>
                      <a:endParaRPr lang="en-AU" sz="1100" b="0" i="0" u="none" strike="noStrike" dirty="0">
                        <a:solidFill>
                          <a:srgbClr val="000000"/>
                        </a:solidFill>
                        <a:effectLst/>
                        <a:latin typeface="Calibri" panose="020F0502020204030204" pitchFamily="34" charset="0"/>
                      </a:endParaRPr>
                    </a:p>
                  </a:txBody>
                  <a:tcPr marL="8563" marR="8563" marT="8563" marB="0" anchor="b"/>
                </a:tc>
                <a:extLst>
                  <a:ext uri="{0D108BD9-81ED-4DB2-BD59-A6C34878D82A}">
                    <a16:rowId xmlns:a16="http://schemas.microsoft.com/office/drawing/2014/main" val="3600766110"/>
                  </a:ext>
                </a:extLst>
              </a:tr>
              <a:tr h="767887">
                <a:tc>
                  <a:txBody>
                    <a:bodyPr/>
                    <a:lstStyle/>
                    <a:p>
                      <a:pPr algn="l" fontAlgn="b"/>
                      <a:r>
                        <a:rPr lang="en-AU" sz="1100" u="none" strike="noStrike" dirty="0">
                          <a:effectLst/>
                        </a:rPr>
                        <a:t>Vehicle Delivered</a:t>
                      </a:r>
                      <a:endParaRPr lang="en-AU" sz="1100" b="0" i="0" u="none" strike="noStrike" dirty="0">
                        <a:solidFill>
                          <a:srgbClr val="000000"/>
                        </a:solidFill>
                        <a:effectLst/>
                        <a:latin typeface="Calibri" panose="020F0502020204030204" pitchFamily="34" charset="0"/>
                      </a:endParaRPr>
                    </a:p>
                  </a:txBody>
                  <a:tcPr marL="8563" marR="8563" marT="8563" marB="0" anchor="b"/>
                </a:tc>
                <a:tc>
                  <a:txBody>
                    <a:bodyPr/>
                    <a:lstStyle/>
                    <a:p>
                      <a:pPr algn="l" fontAlgn="b"/>
                      <a:r>
                        <a:rPr lang="en-AU" sz="1100" u="none" strike="noStrike" dirty="0">
                          <a:effectLst/>
                        </a:rPr>
                        <a:t> </a:t>
                      </a:r>
                      <a:endParaRPr lang="en-AU" sz="1100" b="0" i="0" u="none" strike="noStrike" dirty="0">
                        <a:solidFill>
                          <a:srgbClr val="000000"/>
                        </a:solidFill>
                        <a:effectLst/>
                        <a:latin typeface="Calibri" panose="020F0502020204030204" pitchFamily="34" charset="0"/>
                      </a:endParaRPr>
                    </a:p>
                  </a:txBody>
                  <a:tcPr marL="8563" marR="8563" marT="8563" marB="0" anchor="b"/>
                </a:tc>
                <a:tc>
                  <a:txBody>
                    <a:bodyPr/>
                    <a:lstStyle/>
                    <a:p>
                      <a:pPr algn="l" fontAlgn="b"/>
                      <a:r>
                        <a:rPr lang="en-AU" sz="1100" u="none" strike="noStrike" dirty="0">
                          <a:effectLst/>
                        </a:rPr>
                        <a:t> </a:t>
                      </a:r>
                      <a:endParaRPr lang="en-AU" sz="1100" b="0" i="0" u="none" strike="noStrike" dirty="0">
                        <a:solidFill>
                          <a:srgbClr val="000000"/>
                        </a:solidFill>
                        <a:effectLst/>
                        <a:latin typeface="Calibri" panose="020F0502020204030204" pitchFamily="34" charset="0"/>
                      </a:endParaRPr>
                    </a:p>
                  </a:txBody>
                  <a:tcPr marL="8563" marR="8563" marT="8563" marB="0" anchor="b"/>
                </a:tc>
                <a:tc>
                  <a:txBody>
                    <a:bodyPr/>
                    <a:lstStyle/>
                    <a:p>
                      <a:pPr algn="r" fontAlgn="b"/>
                      <a:r>
                        <a:rPr lang="en-AU" sz="1100" u="none" strike="noStrike" dirty="0">
                          <a:effectLst/>
                        </a:rPr>
                        <a:t>+50,000</a:t>
                      </a:r>
                      <a:endParaRPr lang="en-AU" sz="1100" b="0" i="0" u="none" strike="noStrike" dirty="0">
                        <a:solidFill>
                          <a:srgbClr val="000000"/>
                        </a:solidFill>
                        <a:effectLst/>
                        <a:latin typeface="Calibri" panose="020F0502020204030204" pitchFamily="34" charset="0"/>
                      </a:endParaRPr>
                    </a:p>
                  </a:txBody>
                  <a:tcPr marL="8563" marR="8563" marT="8563" marB="0" anchor="b"/>
                </a:tc>
                <a:tc>
                  <a:txBody>
                    <a:bodyPr/>
                    <a:lstStyle/>
                    <a:p>
                      <a:pPr algn="r" fontAlgn="b"/>
                      <a:r>
                        <a:rPr lang="en-AU" sz="1100" u="none" strike="noStrike" dirty="0">
                          <a:effectLst/>
                        </a:rPr>
                        <a:t>-50,000</a:t>
                      </a:r>
                      <a:endParaRPr lang="en-AU" sz="1100" b="0" i="0" u="none" strike="noStrike" dirty="0">
                        <a:solidFill>
                          <a:srgbClr val="000000"/>
                        </a:solidFill>
                        <a:effectLst/>
                        <a:latin typeface="Calibri" panose="020F0502020204030204" pitchFamily="34" charset="0"/>
                      </a:endParaRPr>
                    </a:p>
                  </a:txBody>
                  <a:tcPr marL="8563" marR="8563" marT="8563" marB="0" anchor="b"/>
                </a:tc>
                <a:tc>
                  <a:txBody>
                    <a:bodyPr/>
                    <a:lstStyle/>
                    <a:p>
                      <a:pPr algn="l" fontAlgn="b"/>
                      <a:r>
                        <a:rPr lang="en-AU" sz="1100" u="none" strike="noStrike" dirty="0">
                          <a:effectLst/>
                        </a:rPr>
                        <a:t> </a:t>
                      </a:r>
                      <a:endParaRPr lang="en-AU" sz="1100" b="0" i="0" u="none" strike="noStrike" dirty="0">
                        <a:solidFill>
                          <a:srgbClr val="000000"/>
                        </a:solidFill>
                        <a:effectLst/>
                        <a:latin typeface="Calibri" panose="020F0502020204030204" pitchFamily="34" charset="0"/>
                      </a:endParaRPr>
                    </a:p>
                  </a:txBody>
                  <a:tcPr marL="8563" marR="8563" marT="8563" marB="0" anchor="b">
                    <a:solidFill>
                      <a:schemeClr val="accent3"/>
                    </a:solidFill>
                  </a:tcPr>
                </a:tc>
                <a:tc>
                  <a:txBody>
                    <a:bodyPr/>
                    <a:lstStyle/>
                    <a:p>
                      <a:pPr algn="r" fontAlgn="b"/>
                      <a:r>
                        <a:rPr lang="en-AU" sz="1100" u="none" strike="noStrike" dirty="0">
                          <a:effectLst/>
                        </a:rPr>
                        <a:t>350,000</a:t>
                      </a:r>
                      <a:endParaRPr lang="en-AU" sz="1100" b="0" i="0" u="none" strike="noStrike" dirty="0">
                        <a:solidFill>
                          <a:srgbClr val="000000"/>
                        </a:solidFill>
                        <a:effectLst/>
                        <a:latin typeface="Calibri" panose="020F0502020204030204" pitchFamily="34" charset="0"/>
                      </a:endParaRPr>
                    </a:p>
                  </a:txBody>
                  <a:tcPr marL="8563" marR="8563" marT="8563" marB="0" anchor="b"/>
                </a:tc>
                <a:extLst>
                  <a:ext uri="{0D108BD9-81ED-4DB2-BD59-A6C34878D82A}">
                    <a16:rowId xmlns:a16="http://schemas.microsoft.com/office/drawing/2014/main" val="1769260548"/>
                  </a:ext>
                </a:extLst>
              </a:tr>
              <a:tr h="426921">
                <a:tc>
                  <a:txBody>
                    <a:bodyPr/>
                    <a:lstStyle/>
                    <a:p>
                      <a:pPr algn="l" fontAlgn="b"/>
                      <a:r>
                        <a:rPr lang="en-AU" sz="1100" u="none" strike="noStrike" dirty="0">
                          <a:effectLst/>
                        </a:rPr>
                        <a:t>Invoice Paid</a:t>
                      </a:r>
                      <a:endParaRPr lang="en-AU" sz="1100" b="0" i="0" u="none" strike="noStrike" dirty="0">
                        <a:solidFill>
                          <a:srgbClr val="000000"/>
                        </a:solidFill>
                        <a:effectLst/>
                        <a:latin typeface="Calibri" panose="020F0502020204030204" pitchFamily="34" charset="0"/>
                      </a:endParaRPr>
                    </a:p>
                  </a:txBody>
                  <a:tcPr marL="8563" marR="8563" marT="8563" marB="0" anchor="b"/>
                </a:tc>
                <a:tc>
                  <a:txBody>
                    <a:bodyPr/>
                    <a:lstStyle/>
                    <a:p>
                      <a:pPr algn="l" fontAlgn="b"/>
                      <a:r>
                        <a:rPr lang="en-AU" sz="1100" u="none" strike="noStrike" dirty="0">
                          <a:effectLst/>
                        </a:rPr>
                        <a:t> </a:t>
                      </a:r>
                      <a:endParaRPr lang="en-AU" sz="1100" b="0" i="0" u="none" strike="noStrike" dirty="0">
                        <a:solidFill>
                          <a:srgbClr val="000000"/>
                        </a:solidFill>
                        <a:effectLst/>
                        <a:latin typeface="Calibri" panose="020F0502020204030204" pitchFamily="34" charset="0"/>
                      </a:endParaRPr>
                    </a:p>
                  </a:txBody>
                  <a:tcPr marL="8563" marR="8563" marT="8563" marB="0" anchor="b"/>
                </a:tc>
                <a:tc>
                  <a:txBody>
                    <a:bodyPr/>
                    <a:lstStyle/>
                    <a:p>
                      <a:pPr algn="l" fontAlgn="b"/>
                      <a:r>
                        <a:rPr lang="en-AU" sz="1100" u="none" strike="noStrike" dirty="0">
                          <a:effectLst/>
                        </a:rPr>
                        <a:t> </a:t>
                      </a:r>
                      <a:endParaRPr lang="en-AU" sz="1100" b="0" i="0" u="none" strike="noStrike" dirty="0">
                        <a:solidFill>
                          <a:srgbClr val="000000"/>
                        </a:solidFill>
                        <a:effectLst/>
                        <a:latin typeface="Calibri" panose="020F0502020204030204" pitchFamily="34" charset="0"/>
                      </a:endParaRPr>
                    </a:p>
                  </a:txBody>
                  <a:tcPr marL="8563" marR="8563" marT="8563" marB="0" anchor="b"/>
                </a:tc>
                <a:tc>
                  <a:txBody>
                    <a:bodyPr/>
                    <a:lstStyle/>
                    <a:p>
                      <a:pPr algn="l" fontAlgn="b"/>
                      <a:r>
                        <a:rPr lang="en-AU" sz="1100" u="none" strike="noStrike" dirty="0">
                          <a:effectLst/>
                        </a:rPr>
                        <a:t> </a:t>
                      </a:r>
                      <a:endParaRPr lang="en-AU" sz="1100" b="0" i="0" u="none" strike="noStrike" dirty="0">
                        <a:solidFill>
                          <a:srgbClr val="000000"/>
                        </a:solidFill>
                        <a:effectLst/>
                        <a:latin typeface="Calibri" panose="020F0502020204030204" pitchFamily="34" charset="0"/>
                      </a:endParaRPr>
                    </a:p>
                  </a:txBody>
                  <a:tcPr marL="8563" marR="8563" marT="8563" marB="0" anchor="b"/>
                </a:tc>
                <a:tc>
                  <a:txBody>
                    <a:bodyPr/>
                    <a:lstStyle/>
                    <a:p>
                      <a:pPr algn="r" fontAlgn="b"/>
                      <a:r>
                        <a:rPr lang="en-AU" sz="1100" u="none" strike="noStrike" dirty="0">
                          <a:effectLst/>
                        </a:rPr>
                        <a:t>+50.000</a:t>
                      </a:r>
                      <a:endParaRPr lang="en-AU" sz="1100" b="0" i="0" u="none" strike="noStrike" dirty="0">
                        <a:solidFill>
                          <a:srgbClr val="000000"/>
                        </a:solidFill>
                        <a:effectLst/>
                        <a:latin typeface="Calibri" panose="020F0502020204030204" pitchFamily="34" charset="0"/>
                      </a:endParaRPr>
                    </a:p>
                  </a:txBody>
                  <a:tcPr marL="8563" marR="8563" marT="8563" marB="0" anchor="b"/>
                </a:tc>
                <a:tc>
                  <a:txBody>
                    <a:bodyPr/>
                    <a:lstStyle/>
                    <a:p>
                      <a:pPr algn="r" fontAlgn="b"/>
                      <a:r>
                        <a:rPr lang="en-AU" sz="1100" u="none" strike="noStrike" dirty="0">
                          <a:effectLst/>
                        </a:rPr>
                        <a:t>-50,000</a:t>
                      </a:r>
                      <a:endParaRPr lang="en-AU" sz="1100" b="0" i="0" u="none" strike="noStrike" dirty="0">
                        <a:solidFill>
                          <a:srgbClr val="000000"/>
                        </a:solidFill>
                        <a:effectLst/>
                        <a:latin typeface="Calibri" panose="020F0502020204030204" pitchFamily="34" charset="0"/>
                      </a:endParaRPr>
                    </a:p>
                  </a:txBody>
                  <a:tcPr marL="8563" marR="8563" marT="8563" marB="0" anchor="b">
                    <a:solidFill>
                      <a:schemeClr val="accent3"/>
                    </a:solidFill>
                  </a:tcPr>
                </a:tc>
                <a:tc>
                  <a:txBody>
                    <a:bodyPr/>
                    <a:lstStyle/>
                    <a:p>
                      <a:pPr algn="r" fontAlgn="b"/>
                      <a:r>
                        <a:rPr lang="en-AU" sz="1100" u="none" strike="noStrike" dirty="0">
                          <a:effectLst/>
                        </a:rPr>
                        <a:t>350,000</a:t>
                      </a:r>
                      <a:endParaRPr lang="en-AU" sz="1100" b="0" i="0" u="none" strike="noStrike" dirty="0">
                        <a:solidFill>
                          <a:srgbClr val="000000"/>
                        </a:solidFill>
                        <a:effectLst/>
                        <a:latin typeface="Calibri" panose="020F0502020204030204" pitchFamily="34" charset="0"/>
                      </a:endParaRPr>
                    </a:p>
                  </a:txBody>
                  <a:tcPr marL="8563" marR="8563" marT="8563" marB="0" anchor="b"/>
                </a:tc>
                <a:extLst>
                  <a:ext uri="{0D108BD9-81ED-4DB2-BD59-A6C34878D82A}">
                    <a16:rowId xmlns:a16="http://schemas.microsoft.com/office/drawing/2014/main" val="2055611345"/>
                  </a:ext>
                </a:extLst>
              </a:tr>
            </a:tbl>
          </a:graphicData>
        </a:graphic>
      </p:graphicFrame>
      <p:sp>
        <p:nvSpPr>
          <p:cNvPr id="2" name="TextBox 1">
            <a:extLst>
              <a:ext uri="{FF2B5EF4-FFF2-40B4-BE49-F238E27FC236}">
                <a16:creationId xmlns:a16="http://schemas.microsoft.com/office/drawing/2014/main" id="{FBEB50CA-4B1F-D74F-9434-4BFA2944DEFE}"/>
              </a:ext>
            </a:extLst>
          </p:cNvPr>
          <p:cNvSpPr txBox="1"/>
          <p:nvPr/>
        </p:nvSpPr>
        <p:spPr>
          <a:xfrm>
            <a:off x="762000" y="12700"/>
            <a:ext cx="8382000" cy="954107"/>
          </a:xfrm>
          <a:prstGeom prst="rect">
            <a:avLst/>
          </a:prstGeom>
          <a:noFill/>
        </p:spPr>
        <p:txBody>
          <a:bodyPr wrap="square" rtlCol="0">
            <a:spAutoFit/>
          </a:bodyPr>
          <a:lstStyle/>
          <a:p>
            <a:pPr algn="ctr"/>
            <a:r>
              <a:rPr lang="en-US" sz="2800" b="1" dirty="0">
                <a:solidFill>
                  <a:srgbClr val="C00000"/>
                </a:solidFill>
              </a:rPr>
              <a:t>Modern FMIS should ensure control over the entire budget execution process not just at the payment stage </a:t>
            </a:r>
          </a:p>
        </p:txBody>
      </p:sp>
      <p:sp>
        <p:nvSpPr>
          <p:cNvPr id="3" name="TextBox 2">
            <a:extLst>
              <a:ext uri="{FF2B5EF4-FFF2-40B4-BE49-F238E27FC236}">
                <a16:creationId xmlns:a16="http://schemas.microsoft.com/office/drawing/2014/main" id="{A47A1E24-742C-7340-9F58-4748FA9A911A}"/>
              </a:ext>
            </a:extLst>
          </p:cNvPr>
          <p:cNvSpPr txBox="1"/>
          <p:nvPr/>
        </p:nvSpPr>
        <p:spPr>
          <a:xfrm>
            <a:off x="1219199" y="5257800"/>
            <a:ext cx="7543801" cy="1015663"/>
          </a:xfrm>
          <a:prstGeom prst="rect">
            <a:avLst/>
          </a:prstGeom>
          <a:solidFill>
            <a:schemeClr val="accent6"/>
          </a:solidFill>
        </p:spPr>
        <p:txBody>
          <a:bodyPr wrap="square" rtlCol="0">
            <a:spAutoFit/>
          </a:bodyPr>
          <a:lstStyle/>
          <a:p>
            <a:pPr algn="ctr"/>
            <a:r>
              <a:rPr lang="en-US" sz="2000" dirty="0"/>
              <a:t>While central control over commitments maybe risk based e.g. only for higher value transactions, ultimately all contractual payments should be subject to commitment control in spending units</a:t>
            </a:r>
          </a:p>
        </p:txBody>
      </p:sp>
    </p:spTree>
    <p:extLst>
      <p:ext uri="{BB962C8B-B14F-4D97-AF65-F5344CB8AC3E}">
        <p14:creationId xmlns:p14="http://schemas.microsoft.com/office/powerpoint/2010/main" val="4220791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49367-4E8D-444C-91AD-6394467751C3}"/>
              </a:ext>
            </a:extLst>
          </p:cNvPr>
          <p:cNvSpPr>
            <a:spLocks noGrp="1"/>
          </p:cNvSpPr>
          <p:nvPr>
            <p:ph type="title"/>
          </p:nvPr>
        </p:nvSpPr>
        <p:spPr>
          <a:xfrm>
            <a:off x="915228" y="3313"/>
            <a:ext cx="7886700" cy="994172"/>
          </a:xfrm>
        </p:spPr>
        <p:txBody>
          <a:bodyPr>
            <a:normAutofit/>
          </a:bodyPr>
          <a:lstStyle/>
          <a:p>
            <a:r>
              <a:rPr lang="en-US" sz="3600" b="1" dirty="0">
                <a:solidFill>
                  <a:schemeClr val="tx2">
                    <a:lumMod val="60000"/>
                    <a:lumOff val="40000"/>
                  </a:schemeClr>
                </a:solidFill>
              </a:rPr>
              <a:t>Effective budget execution controls (1)</a:t>
            </a:r>
          </a:p>
        </p:txBody>
      </p:sp>
      <p:sp>
        <p:nvSpPr>
          <p:cNvPr id="3" name="Content Placeholder 2">
            <a:extLst>
              <a:ext uri="{FF2B5EF4-FFF2-40B4-BE49-F238E27FC236}">
                <a16:creationId xmlns:a16="http://schemas.microsoft.com/office/drawing/2014/main" id="{ACD339D4-B27D-0043-BAEC-47044B25E602}"/>
              </a:ext>
            </a:extLst>
          </p:cNvPr>
          <p:cNvSpPr>
            <a:spLocks noGrp="1"/>
          </p:cNvSpPr>
          <p:nvPr>
            <p:ph idx="1"/>
          </p:nvPr>
        </p:nvSpPr>
        <p:spPr>
          <a:xfrm>
            <a:off x="685800" y="914400"/>
            <a:ext cx="8305800" cy="6473428"/>
          </a:xfrm>
        </p:spPr>
        <p:txBody>
          <a:bodyPr>
            <a:noAutofit/>
          </a:bodyPr>
          <a:lstStyle/>
          <a:p>
            <a:r>
              <a:rPr lang="en-US" sz="2200" dirty="0"/>
              <a:t>Modern FMIS eliminates the need for </a:t>
            </a:r>
            <a:r>
              <a:rPr lang="en-US" sz="2200" dirty="0">
                <a:solidFill>
                  <a:srgbClr val="C00000"/>
                </a:solidFill>
              </a:rPr>
              <a:t>central controls </a:t>
            </a:r>
            <a:r>
              <a:rPr lang="en-US" sz="2200" dirty="0"/>
              <a:t>in the Treasury at the payment (final) stage – the types of checks undertaken at this stage by the Treasury are now largely redundant – the controls should have occurred much earlier in the process</a:t>
            </a:r>
          </a:p>
          <a:p>
            <a:r>
              <a:rPr lang="en-US" sz="2200" dirty="0">
                <a:solidFill>
                  <a:srgbClr val="C00000"/>
                </a:solidFill>
              </a:rPr>
              <a:t>We also want to ensure that at the time procurement decisions are being taken, the budget limits are checked – this is before the commitment is recorded in FMIS</a:t>
            </a:r>
          </a:p>
          <a:p>
            <a:r>
              <a:rPr lang="en-US" sz="2200" dirty="0"/>
              <a:t>Level 4 and Level 5 controls cannot occur at the end of the payment process as a Treasury Control – it is too late to be effective</a:t>
            </a:r>
          </a:p>
          <a:p>
            <a:r>
              <a:rPr lang="en-US" sz="2200" dirty="0"/>
              <a:t>They must occur at the initial stage of the payment process when selecting the goods, service or works  </a:t>
            </a:r>
          </a:p>
          <a:p>
            <a:r>
              <a:rPr lang="en-US" sz="2200" dirty="0"/>
              <a:t>Thus if we want to achieve higher level objectives with our controls this must occur at a time to ensure the right vendor and goods and services have been selected</a:t>
            </a:r>
          </a:p>
          <a:p>
            <a:endParaRPr lang="en-US" sz="1575" dirty="0"/>
          </a:p>
        </p:txBody>
      </p:sp>
    </p:spTree>
    <p:extLst>
      <p:ext uri="{BB962C8B-B14F-4D97-AF65-F5344CB8AC3E}">
        <p14:creationId xmlns:p14="http://schemas.microsoft.com/office/powerpoint/2010/main" val="3698506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49367-4E8D-444C-91AD-6394467751C3}"/>
              </a:ext>
            </a:extLst>
          </p:cNvPr>
          <p:cNvSpPr>
            <a:spLocks noGrp="1"/>
          </p:cNvSpPr>
          <p:nvPr>
            <p:ph type="title"/>
          </p:nvPr>
        </p:nvSpPr>
        <p:spPr>
          <a:xfrm>
            <a:off x="901148" y="53009"/>
            <a:ext cx="8229600" cy="994172"/>
          </a:xfrm>
        </p:spPr>
        <p:txBody>
          <a:bodyPr>
            <a:normAutofit/>
          </a:bodyPr>
          <a:lstStyle/>
          <a:p>
            <a:r>
              <a:rPr lang="en-US" sz="3800" b="1" dirty="0">
                <a:solidFill>
                  <a:schemeClr val="tx2">
                    <a:lumMod val="60000"/>
                    <a:lumOff val="40000"/>
                  </a:schemeClr>
                </a:solidFill>
              </a:rPr>
              <a:t>Effective budget execution controls (2)</a:t>
            </a:r>
          </a:p>
        </p:txBody>
      </p:sp>
      <p:sp>
        <p:nvSpPr>
          <p:cNvPr id="3" name="Content Placeholder 2">
            <a:extLst>
              <a:ext uri="{FF2B5EF4-FFF2-40B4-BE49-F238E27FC236}">
                <a16:creationId xmlns:a16="http://schemas.microsoft.com/office/drawing/2014/main" id="{ACD339D4-B27D-0043-BAEC-47044B25E602}"/>
              </a:ext>
            </a:extLst>
          </p:cNvPr>
          <p:cNvSpPr>
            <a:spLocks noGrp="1"/>
          </p:cNvSpPr>
          <p:nvPr>
            <p:ph idx="1"/>
          </p:nvPr>
        </p:nvSpPr>
        <p:spPr>
          <a:xfrm>
            <a:off x="740092" y="990600"/>
            <a:ext cx="8403908" cy="5867400"/>
          </a:xfrm>
        </p:spPr>
        <p:txBody>
          <a:bodyPr>
            <a:noAutofit/>
          </a:bodyPr>
          <a:lstStyle/>
          <a:p>
            <a:r>
              <a:rPr lang="en-US" sz="2300" dirty="0"/>
              <a:t>Who should undertake this control? Procurement Agency, MoF, the Treasury or some other entity?  </a:t>
            </a:r>
          </a:p>
          <a:p>
            <a:r>
              <a:rPr lang="en-US" sz="2300" dirty="0"/>
              <a:t>Which entities have the special skills required to ensure such decisions?</a:t>
            </a:r>
          </a:p>
          <a:p>
            <a:r>
              <a:rPr lang="en-US" sz="2300" dirty="0"/>
              <a:t>Can government design selection processes which reduce the risk of a wrong supplier being selected?  </a:t>
            </a:r>
          </a:p>
          <a:p>
            <a:pPr lvl="1"/>
            <a:r>
              <a:rPr lang="en-US" sz="2300" dirty="0"/>
              <a:t>Do we ensure that officials taking these decisions have a legal obligation to decide on the basis of “value for money”?   </a:t>
            </a:r>
          </a:p>
          <a:p>
            <a:pPr lvl="1"/>
            <a:r>
              <a:rPr lang="en-US" sz="2300" dirty="0"/>
              <a:t>Do we have preselected suppliers for certain goods and services?</a:t>
            </a:r>
          </a:p>
          <a:p>
            <a:r>
              <a:rPr lang="en-US" sz="2300" dirty="0"/>
              <a:t>Should there be monitoring/review activities by entities other than internal and external audit?</a:t>
            </a:r>
          </a:p>
          <a:p>
            <a:r>
              <a:rPr lang="en-US" sz="2300" dirty="0"/>
              <a:t>Do we review all transactions or just higher value/ high risk transactions?</a:t>
            </a:r>
          </a:p>
          <a:p>
            <a:endParaRPr lang="en-US" sz="1575" dirty="0"/>
          </a:p>
        </p:txBody>
      </p:sp>
    </p:spTree>
    <p:extLst>
      <p:ext uri="{BB962C8B-B14F-4D97-AF65-F5344CB8AC3E}">
        <p14:creationId xmlns:p14="http://schemas.microsoft.com/office/powerpoint/2010/main" val="3896802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023B9-9060-8B46-A954-C80022E13159}"/>
              </a:ext>
            </a:extLst>
          </p:cNvPr>
          <p:cNvSpPr>
            <a:spLocks noGrp="1"/>
          </p:cNvSpPr>
          <p:nvPr>
            <p:ph type="title"/>
          </p:nvPr>
        </p:nvSpPr>
        <p:spPr>
          <a:xfrm>
            <a:off x="457200" y="-12700"/>
            <a:ext cx="8862647" cy="1108333"/>
          </a:xfrm>
        </p:spPr>
        <p:txBody>
          <a:bodyPr>
            <a:normAutofit/>
          </a:bodyPr>
          <a:lstStyle/>
          <a:p>
            <a:pPr algn="ctr"/>
            <a:r>
              <a:rPr lang="en-US" sz="3200" b="1" dirty="0">
                <a:solidFill>
                  <a:srgbClr val="C00000"/>
                </a:solidFill>
              </a:rPr>
              <a:t>Budget Execution Controls – Trends in countries with modern FMIS</a:t>
            </a:r>
          </a:p>
        </p:txBody>
      </p:sp>
      <p:sp>
        <p:nvSpPr>
          <p:cNvPr id="7" name="Slide Number Placeholder 6">
            <a:extLst>
              <a:ext uri="{FF2B5EF4-FFF2-40B4-BE49-F238E27FC236}">
                <a16:creationId xmlns:a16="http://schemas.microsoft.com/office/drawing/2014/main" id="{0A29AA9E-B12B-FE45-B408-56F62E241EB9}"/>
              </a:ext>
            </a:extLst>
          </p:cNvPr>
          <p:cNvSpPr>
            <a:spLocks noGrp="1"/>
          </p:cNvSpPr>
          <p:nvPr>
            <p:ph type="sldNum" sz="quarter" idx="12"/>
          </p:nvPr>
        </p:nvSpPr>
        <p:spPr/>
        <p:txBody>
          <a:bodyPr/>
          <a:lstStyle/>
          <a:p>
            <a:fld id="{7DEE71F4-BD95-4845-9E24-D67667EF0E0F}" type="slidenum">
              <a:rPr lang="en-US" smtClean="0"/>
              <a:pPr/>
              <a:t>13</a:t>
            </a:fld>
            <a:endParaRPr lang="en-US" dirty="0"/>
          </a:p>
        </p:txBody>
      </p:sp>
      <p:pic>
        <p:nvPicPr>
          <p:cNvPr id="38" name="Picture 37">
            <a:extLst>
              <a:ext uri="{FF2B5EF4-FFF2-40B4-BE49-F238E27FC236}">
                <a16:creationId xmlns:a16="http://schemas.microsoft.com/office/drawing/2014/main" id="{9FE1C8C0-0D15-6540-BFA3-8995933DB5AB}"/>
              </a:ext>
            </a:extLst>
          </p:cNvPr>
          <p:cNvPicPr>
            <a:picLocks noChangeAspect="1"/>
          </p:cNvPicPr>
          <p:nvPr/>
        </p:nvPicPr>
        <p:blipFill>
          <a:blip r:embed="rId2"/>
          <a:stretch>
            <a:fillRect/>
          </a:stretch>
        </p:blipFill>
        <p:spPr>
          <a:xfrm>
            <a:off x="1043795" y="1477356"/>
            <a:ext cx="7493977" cy="4506508"/>
          </a:xfrm>
          <a:prstGeom prst="rect">
            <a:avLst/>
          </a:prstGeom>
        </p:spPr>
      </p:pic>
      <p:sp>
        <p:nvSpPr>
          <p:cNvPr id="6" name="Left Arrow 5">
            <a:extLst>
              <a:ext uri="{FF2B5EF4-FFF2-40B4-BE49-F238E27FC236}">
                <a16:creationId xmlns:a16="http://schemas.microsoft.com/office/drawing/2014/main" id="{FD881889-114E-1042-8F78-E47351700A5A}"/>
              </a:ext>
            </a:extLst>
          </p:cNvPr>
          <p:cNvSpPr/>
          <p:nvPr/>
        </p:nvSpPr>
        <p:spPr>
          <a:xfrm rot="10800000">
            <a:off x="3352800" y="1845803"/>
            <a:ext cx="728663" cy="321023"/>
          </a:xfrm>
          <a:prstGeom prst="lef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8" name="Rectangle 7">
            <a:extLst>
              <a:ext uri="{FF2B5EF4-FFF2-40B4-BE49-F238E27FC236}">
                <a16:creationId xmlns:a16="http://schemas.microsoft.com/office/drawing/2014/main" id="{959C0B80-1EBF-3542-8A73-7C78FC34C653}"/>
              </a:ext>
            </a:extLst>
          </p:cNvPr>
          <p:cNvSpPr/>
          <p:nvPr/>
        </p:nvSpPr>
        <p:spPr>
          <a:xfrm>
            <a:off x="1244311" y="1082984"/>
            <a:ext cx="1907972" cy="923330"/>
          </a:xfrm>
          <a:prstGeom prst="rect">
            <a:avLst/>
          </a:prstGeom>
          <a:solidFill>
            <a:schemeClr val="accent6"/>
          </a:solidFill>
        </p:spPr>
        <p:txBody>
          <a:bodyPr wrap="square">
            <a:spAutoFit/>
          </a:bodyPr>
          <a:lstStyle/>
          <a:p>
            <a:r>
              <a:rPr lang="en-US" sz="1350" b="1" dirty="0"/>
              <a:t>Effective central budget execution controls must occur early in the payment process</a:t>
            </a:r>
          </a:p>
        </p:txBody>
      </p:sp>
    </p:spTree>
    <p:extLst>
      <p:ext uri="{BB962C8B-B14F-4D97-AF65-F5344CB8AC3E}">
        <p14:creationId xmlns:p14="http://schemas.microsoft.com/office/powerpoint/2010/main" val="2280142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7D6AB-2341-264E-8EFE-95ECCB6AC9B8}"/>
              </a:ext>
            </a:extLst>
          </p:cNvPr>
          <p:cNvSpPr>
            <a:spLocks noGrp="1"/>
          </p:cNvSpPr>
          <p:nvPr>
            <p:ph type="title"/>
          </p:nvPr>
        </p:nvSpPr>
        <p:spPr/>
        <p:txBody>
          <a:bodyPr>
            <a:normAutofit fontScale="90000"/>
          </a:bodyPr>
          <a:lstStyle/>
          <a:p>
            <a:r>
              <a:rPr lang="en-US" b="1" dirty="0">
                <a:solidFill>
                  <a:srgbClr val="C00000"/>
                </a:solidFill>
              </a:rPr>
              <a:t>Budget Execution Controls – Trends in countries with modern FMIS (2)</a:t>
            </a:r>
            <a:endParaRPr lang="en-US" dirty="0"/>
          </a:p>
        </p:txBody>
      </p:sp>
      <p:sp>
        <p:nvSpPr>
          <p:cNvPr id="4" name="Content Placeholder 3">
            <a:extLst>
              <a:ext uri="{FF2B5EF4-FFF2-40B4-BE49-F238E27FC236}">
                <a16:creationId xmlns:a16="http://schemas.microsoft.com/office/drawing/2014/main" id="{43549067-CC60-9F49-816A-B8B98D118A86}"/>
              </a:ext>
            </a:extLst>
          </p:cNvPr>
          <p:cNvSpPr>
            <a:spLocks noGrp="1"/>
          </p:cNvSpPr>
          <p:nvPr>
            <p:ph sz="half" idx="2"/>
          </p:nvPr>
        </p:nvSpPr>
        <p:spPr>
          <a:xfrm>
            <a:off x="756634" y="1295400"/>
            <a:ext cx="8458200" cy="5008563"/>
          </a:xfrm>
        </p:spPr>
        <p:txBody>
          <a:bodyPr>
            <a:normAutofit fontScale="85000" lnSpcReduction="10000"/>
          </a:bodyPr>
          <a:lstStyle/>
          <a:p>
            <a:pPr marL="0" indent="0">
              <a:buNone/>
            </a:pPr>
            <a:r>
              <a:rPr lang="en-US" b="1" dirty="0"/>
              <a:t>Understanding that FMIS if properly utilized, passes controls forward in each stage of the payment process – this reduces the risk seen in manual processes</a:t>
            </a:r>
          </a:p>
          <a:p>
            <a:r>
              <a:rPr lang="en-US" dirty="0"/>
              <a:t>As controls are undertaken in FMIS and all transactions are reviewable the trend is to decentralize controls and processing to MDAs/spending units </a:t>
            </a:r>
          </a:p>
          <a:p>
            <a:pPr marL="0" indent="0">
              <a:buNone/>
            </a:pPr>
            <a:r>
              <a:rPr lang="en-US" b="1" dirty="0">
                <a:solidFill>
                  <a:srgbClr val="C00000"/>
                </a:solidFill>
              </a:rPr>
              <a:t>Examples</a:t>
            </a:r>
          </a:p>
          <a:p>
            <a:r>
              <a:rPr lang="en-US" b="1" dirty="0"/>
              <a:t>Requisition controls </a:t>
            </a:r>
            <a:r>
              <a:rPr lang="en-US" dirty="0"/>
              <a:t>– goods to be purchased and budget money to be allocated against the Unified Chart of Accounts</a:t>
            </a:r>
          </a:p>
          <a:p>
            <a:r>
              <a:rPr lang="en-US" b="1" dirty="0"/>
              <a:t>Purchase Order controls</a:t>
            </a:r>
            <a:r>
              <a:rPr lang="en-US" dirty="0"/>
              <a:t> – Supplier linked to Supplier Database in FMIS – Hard budgetary control with funds sequestered against budget allocation  to pay for the future commitment</a:t>
            </a:r>
          </a:p>
          <a:p>
            <a:r>
              <a:rPr lang="en-US" b="1" dirty="0"/>
              <a:t>Vendors with tax debts</a:t>
            </a:r>
            <a:r>
              <a:rPr lang="en-US" dirty="0"/>
              <a:t> – tax office updates list of indebted suppliers each day to FMIS – hold placed on payments or government recovers debt directly from payment   </a:t>
            </a:r>
          </a:p>
          <a:p>
            <a:pPr marL="0" indent="0" algn="ctr">
              <a:buNone/>
            </a:pPr>
            <a:r>
              <a:rPr lang="en-US" dirty="0">
                <a:solidFill>
                  <a:srgbClr val="FF0000"/>
                </a:solidFill>
              </a:rPr>
              <a:t>Thus the FMIS both reduces many of the controls required in a manual processing environment and also enhances the possible controls</a:t>
            </a:r>
          </a:p>
          <a:p>
            <a:endParaRPr lang="en-US" dirty="0"/>
          </a:p>
        </p:txBody>
      </p:sp>
      <p:sp>
        <p:nvSpPr>
          <p:cNvPr id="7" name="Slide Number Placeholder 6">
            <a:extLst>
              <a:ext uri="{FF2B5EF4-FFF2-40B4-BE49-F238E27FC236}">
                <a16:creationId xmlns:a16="http://schemas.microsoft.com/office/drawing/2014/main" id="{EA56B082-EDA9-224E-A46C-7F98D5B04834}"/>
              </a:ext>
            </a:extLst>
          </p:cNvPr>
          <p:cNvSpPr>
            <a:spLocks noGrp="1"/>
          </p:cNvSpPr>
          <p:nvPr>
            <p:ph type="sldNum" sz="quarter" idx="12"/>
          </p:nvPr>
        </p:nvSpPr>
        <p:spPr/>
        <p:txBody>
          <a:bodyPr/>
          <a:lstStyle/>
          <a:p>
            <a:fld id="{E59B3EB4-F75D-4221-891B-A2BAA9BB7BFA}" type="slidenum">
              <a:rPr lang="en-US" smtClean="0"/>
              <a:pPr/>
              <a:t>14</a:t>
            </a:fld>
            <a:endParaRPr lang="en-US" dirty="0"/>
          </a:p>
        </p:txBody>
      </p:sp>
    </p:spTree>
    <p:extLst>
      <p:ext uri="{BB962C8B-B14F-4D97-AF65-F5344CB8AC3E}">
        <p14:creationId xmlns:p14="http://schemas.microsoft.com/office/powerpoint/2010/main" val="15083967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D3683-AA44-7D41-9E35-90935FE0BB1D}"/>
              </a:ext>
            </a:extLst>
          </p:cNvPr>
          <p:cNvSpPr>
            <a:spLocks noGrp="1"/>
          </p:cNvSpPr>
          <p:nvPr>
            <p:ph type="title"/>
          </p:nvPr>
        </p:nvSpPr>
        <p:spPr>
          <a:xfrm>
            <a:off x="1614487" y="76200"/>
            <a:ext cx="5915025" cy="745629"/>
          </a:xfrm>
        </p:spPr>
        <p:txBody>
          <a:bodyPr>
            <a:normAutofit fontScale="90000"/>
          </a:bodyPr>
          <a:lstStyle/>
          <a:p>
            <a:r>
              <a:rPr lang="en-US" b="1" dirty="0">
                <a:solidFill>
                  <a:srgbClr val="C00000"/>
                </a:solidFill>
              </a:rPr>
              <a:t>Conclusion</a:t>
            </a:r>
          </a:p>
        </p:txBody>
      </p:sp>
      <p:sp>
        <p:nvSpPr>
          <p:cNvPr id="3" name="Content Placeholder 2">
            <a:extLst>
              <a:ext uri="{FF2B5EF4-FFF2-40B4-BE49-F238E27FC236}">
                <a16:creationId xmlns:a16="http://schemas.microsoft.com/office/drawing/2014/main" id="{EE73F3DD-D63C-8748-A027-D25BBBA76B49}"/>
              </a:ext>
            </a:extLst>
          </p:cNvPr>
          <p:cNvSpPr>
            <a:spLocks noGrp="1"/>
          </p:cNvSpPr>
          <p:nvPr>
            <p:ph idx="1"/>
          </p:nvPr>
        </p:nvSpPr>
        <p:spPr>
          <a:xfrm>
            <a:off x="762000" y="685800"/>
            <a:ext cx="8247185" cy="5086350"/>
          </a:xfrm>
        </p:spPr>
        <p:txBody>
          <a:bodyPr>
            <a:normAutofit fontScale="92500" lnSpcReduction="10000"/>
          </a:bodyPr>
          <a:lstStyle/>
          <a:p>
            <a:r>
              <a:rPr lang="en-US" sz="2475" dirty="0"/>
              <a:t>In general </a:t>
            </a:r>
            <a:r>
              <a:rPr lang="en-US" sz="2475" b="1" dirty="0"/>
              <a:t>controls are being decentralized to MDAs/Spending Units</a:t>
            </a:r>
            <a:r>
              <a:rPr lang="en-US" sz="2475" dirty="0"/>
              <a:t> as FMIS provides greater integrity over the payment process </a:t>
            </a:r>
          </a:p>
          <a:p>
            <a:r>
              <a:rPr lang="en-US" sz="2475" dirty="0"/>
              <a:t>Modern FMIS has therefore largely </a:t>
            </a:r>
            <a:r>
              <a:rPr lang="en-US" sz="2475" b="1" dirty="0"/>
              <a:t>eliminated the need and benefits of centralized treasury controls at the payment stage</a:t>
            </a:r>
          </a:p>
          <a:p>
            <a:r>
              <a:rPr lang="en-US" sz="2475" dirty="0"/>
              <a:t>FMIS is enhancing the capability to shift central controls from the end of the process to </a:t>
            </a:r>
            <a:r>
              <a:rPr lang="en-US" sz="2475" b="1" dirty="0"/>
              <a:t>ensuring controls occur early in the payment process</a:t>
            </a:r>
            <a:r>
              <a:rPr lang="en-US" sz="2475" dirty="0"/>
              <a:t>, at the time vendors and goods and services are being selected </a:t>
            </a:r>
          </a:p>
          <a:p>
            <a:r>
              <a:rPr lang="en-US" sz="2475" b="1" dirty="0"/>
              <a:t>Risk assessment and management is becoming a mandatory requirement for government </a:t>
            </a:r>
            <a:r>
              <a:rPr lang="en-US" sz="2475" dirty="0"/>
              <a:t>– this has also assisted with an enhanced understanding of what really contributes to higher level outcomes for government – a refocusing on results for clients rather than simple compliance checks</a:t>
            </a:r>
          </a:p>
        </p:txBody>
      </p:sp>
    </p:spTree>
    <p:extLst>
      <p:ext uri="{BB962C8B-B14F-4D97-AF65-F5344CB8AC3E}">
        <p14:creationId xmlns:p14="http://schemas.microsoft.com/office/powerpoint/2010/main" val="3037676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07BA7-8FB3-0D45-8D2B-4C0AACC9BFE1}"/>
              </a:ext>
            </a:extLst>
          </p:cNvPr>
          <p:cNvSpPr>
            <a:spLocks noGrp="1"/>
          </p:cNvSpPr>
          <p:nvPr>
            <p:ph type="title"/>
          </p:nvPr>
        </p:nvSpPr>
        <p:spPr>
          <a:xfrm>
            <a:off x="685800" y="0"/>
            <a:ext cx="8458200" cy="1591115"/>
          </a:xfrm>
        </p:spPr>
        <p:txBody>
          <a:bodyPr>
            <a:noAutofit/>
          </a:bodyPr>
          <a:lstStyle/>
          <a:p>
            <a:pPr algn="ctr"/>
            <a:r>
              <a:rPr lang="en-US" sz="2700" dirty="0">
                <a:solidFill>
                  <a:srgbClr val="C00000"/>
                </a:solidFill>
              </a:rPr>
              <a:t>How has Budgetary Control and Execution Changing?</a:t>
            </a:r>
          </a:p>
        </p:txBody>
      </p:sp>
      <p:sp>
        <p:nvSpPr>
          <p:cNvPr id="3" name="Text Placeholder 2">
            <a:extLst>
              <a:ext uri="{FF2B5EF4-FFF2-40B4-BE49-F238E27FC236}">
                <a16:creationId xmlns:a16="http://schemas.microsoft.com/office/drawing/2014/main" id="{6168224F-281D-954E-A2A6-56FA3A56FF84}"/>
              </a:ext>
            </a:extLst>
          </p:cNvPr>
          <p:cNvSpPr>
            <a:spLocks noGrp="1"/>
          </p:cNvSpPr>
          <p:nvPr>
            <p:ph type="body" sz="quarter" idx="10"/>
          </p:nvPr>
        </p:nvSpPr>
        <p:spPr>
          <a:xfrm>
            <a:off x="994751" y="1486238"/>
            <a:ext cx="2891449" cy="4838362"/>
          </a:xfrm>
          <a:solidFill>
            <a:schemeClr val="bg2"/>
          </a:solidFill>
          <a:ln>
            <a:solidFill>
              <a:schemeClr val="tx1"/>
            </a:solidFill>
            <a:prstDash val="dash"/>
          </a:ln>
        </p:spPr>
        <p:txBody>
          <a:bodyPr>
            <a:normAutofit/>
          </a:bodyPr>
          <a:lstStyle/>
          <a:p>
            <a:pPr marL="0" indent="0" algn="ctr">
              <a:buNone/>
            </a:pPr>
            <a:r>
              <a:rPr lang="en-US" b="1" dirty="0"/>
              <a:t>Traditional</a:t>
            </a:r>
          </a:p>
          <a:p>
            <a:pPr marL="257175" indent="-257175"/>
            <a:r>
              <a:rPr lang="en-US" sz="1425" dirty="0"/>
              <a:t>Compliance Focus</a:t>
            </a:r>
          </a:p>
          <a:p>
            <a:pPr marL="257175" indent="-257175"/>
            <a:r>
              <a:rPr lang="en-US" sz="1425" dirty="0"/>
              <a:t>Paper-based controls</a:t>
            </a:r>
          </a:p>
          <a:p>
            <a:pPr marL="257175" indent="-257175"/>
            <a:r>
              <a:rPr lang="en-US" sz="1425" dirty="0"/>
              <a:t>High degree of Central Control       </a:t>
            </a:r>
          </a:p>
          <a:p>
            <a:pPr marL="257175" indent="-257175"/>
            <a:endParaRPr lang="en-US" sz="1425" dirty="0"/>
          </a:p>
          <a:p>
            <a:pPr marL="257175" indent="-257175"/>
            <a:r>
              <a:rPr lang="en-US" sz="1425" dirty="0"/>
              <a:t>Partial automation</a:t>
            </a:r>
          </a:p>
          <a:p>
            <a:pPr marL="257175" indent="-257175"/>
            <a:r>
              <a:rPr lang="en-US" sz="1425" dirty="0"/>
              <a:t>Many officials involved in decision chain</a:t>
            </a:r>
          </a:p>
          <a:p>
            <a:pPr marL="257175" indent="-257175"/>
            <a:r>
              <a:rPr lang="en-US" sz="1425" dirty="0"/>
              <a:t>Risk Adverse Management</a:t>
            </a:r>
          </a:p>
          <a:p>
            <a:pPr marL="257175" indent="-257175"/>
            <a:r>
              <a:rPr lang="en-US" sz="1425" dirty="0"/>
              <a:t>Reactive Management</a:t>
            </a:r>
          </a:p>
          <a:p>
            <a:pPr marL="257175" indent="-257175"/>
            <a:endParaRPr lang="en-US" dirty="0"/>
          </a:p>
          <a:p>
            <a:pPr marL="257175" indent="-257175"/>
            <a:endParaRPr lang="en-US" dirty="0"/>
          </a:p>
          <a:p>
            <a:endParaRPr lang="en-US" dirty="0"/>
          </a:p>
          <a:p>
            <a:endParaRPr lang="en-US" dirty="0"/>
          </a:p>
        </p:txBody>
      </p:sp>
      <p:sp>
        <p:nvSpPr>
          <p:cNvPr id="4" name="Text Placeholder 2">
            <a:extLst>
              <a:ext uri="{FF2B5EF4-FFF2-40B4-BE49-F238E27FC236}">
                <a16:creationId xmlns:a16="http://schemas.microsoft.com/office/drawing/2014/main" id="{32027194-8396-A643-90CC-113A347345AE}"/>
              </a:ext>
            </a:extLst>
          </p:cNvPr>
          <p:cNvSpPr txBox="1">
            <a:spLocks/>
          </p:cNvSpPr>
          <p:nvPr/>
        </p:nvSpPr>
        <p:spPr>
          <a:xfrm>
            <a:off x="5638800" y="1486239"/>
            <a:ext cx="3124200" cy="4838362"/>
          </a:xfrm>
          <a:prstGeom prst="rect">
            <a:avLst/>
          </a:prstGeom>
          <a:solidFill>
            <a:schemeClr val="bg2"/>
          </a:solidFill>
          <a:ln w="38100">
            <a:solidFill>
              <a:schemeClr val="tx1"/>
            </a:solidFill>
          </a:ln>
        </p:spPr>
        <p:txBody>
          <a:bodyPr vert="horz" lIns="0" tIns="102870" rIns="0" bIns="0" rtlCol="0">
            <a:normAutofit/>
          </a:bodyPr>
          <a:lstStyle>
            <a:lvl1pPr marL="0" indent="0" algn="l" defTabSz="914314" rtl="0" eaLnBrk="1" latinLnBrk="0" hangingPunct="1">
              <a:spcBef>
                <a:spcPts val="2400"/>
              </a:spcBef>
              <a:buClr>
                <a:schemeClr val="accent1"/>
              </a:buClr>
              <a:buSzPct val="110000"/>
              <a:buFont typeface="Wingdings" charset="2"/>
              <a:buNone/>
              <a:tabLst/>
              <a:defRPr sz="2000" kern="1200">
                <a:solidFill>
                  <a:schemeClr val="tx1"/>
                </a:solidFill>
                <a:latin typeface="+mn-lt"/>
                <a:ea typeface="+mn-ea"/>
                <a:cs typeface="+mn-cs"/>
              </a:defRPr>
            </a:lvl1pPr>
            <a:lvl2pPr marL="233363" indent="-233363" algn="l" defTabSz="914314" rtl="0" eaLnBrk="1" latinLnBrk="0" hangingPunct="1">
              <a:spcBef>
                <a:spcPts val="600"/>
              </a:spcBef>
              <a:buClr>
                <a:schemeClr val="accent1"/>
              </a:buClr>
              <a:buSzPct val="100000"/>
              <a:buFont typeface="Wingdings" pitchFamily="2" charset="2"/>
              <a:buChar char="§"/>
              <a:tabLst/>
              <a:defRPr sz="2000" kern="1200">
                <a:solidFill>
                  <a:schemeClr val="tx1"/>
                </a:solidFill>
                <a:latin typeface="+mn-lt"/>
                <a:ea typeface="+mn-ea"/>
                <a:cs typeface="+mn-cs"/>
              </a:defRPr>
            </a:lvl2pPr>
            <a:lvl3pPr marL="458788" marR="0"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sz="2000" kern="1200">
                <a:solidFill>
                  <a:schemeClr val="tx1"/>
                </a:solidFill>
                <a:latin typeface="+mn-lt"/>
                <a:ea typeface="+mn-ea"/>
                <a:cs typeface="+mn-cs"/>
              </a:defRPr>
            </a:lvl3pPr>
            <a:lvl4pPr marL="692150" indent="-233363" algn="l" defTabSz="914314" rtl="0" eaLnBrk="1" latinLnBrk="0" hangingPunct="1">
              <a:spcBef>
                <a:spcPts val="600"/>
              </a:spcBef>
              <a:buClr>
                <a:schemeClr val="accent1"/>
              </a:buClr>
              <a:buSzPct val="100000"/>
              <a:buFont typeface="LucidaGrande" charset="0"/>
              <a:buChar char="◆"/>
              <a:tabLst/>
              <a:defRPr sz="2000" kern="1200">
                <a:solidFill>
                  <a:schemeClr val="tx1"/>
                </a:solidFill>
                <a:latin typeface="+mn-lt"/>
                <a:ea typeface="+mn-ea"/>
                <a:cs typeface="+mn-cs"/>
              </a:defRPr>
            </a:lvl4pPr>
            <a:lvl5pPr marL="917575" indent="-225425" algn="l" defTabSz="914314" rtl="0" eaLnBrk="1" latinLnBrk="0" hangingPunct="1">
              <a:spcBef>
                <a:spcPts val="600"/>
              </a:spcBef>
              <a:buClr>
                <a:schemeClr val="bg1">
                  <a:lumMod val="50000"/>
                </a:schemeClr>
              </a:buClr>
              <a:buFont typeface=".HelveticaNeueDeskInterface-Regular"/>
              <a:buChar char="●"/>
              <a:tabLst/>
              <a:defRPr sz="2000" kern="1200">
                <a:solidFill>
                  <a:schemeClr val="tx1"/>
                </a:solidFill>
                <a:latin typeface="+mn-lt"/>
                <a:ea typeface="+mn-ea"/>
                <a:cs typeface="+mn-cs"/>
              </a:defRPr>
            </a:lvl5pPr>
            <a:lvl6pPr marL="2514364" indent="-228578" algn="l" defTabSz="914314"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22" indent="-228578" algn="l" defTabSz="914314"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79" indent="-228578" algn="l" defTabSz="914314"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35" indent="-228578" algn="l" defTabSz="914314"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defTabSz="914400">
              <a:lnSpc>
                <a:spcPct val="90000"/>
              </a:lnSpc>
              <a:spcBef>
                <a:spcPts val="1800"/>
              </a:spcBef>
            </a:pPr>
            <a:r>
              <a:rPr lang="en-US" sz="3200" b="1" dirty="0"/>
              <a:t>Emerging</a:t>
            </a:r>
          </a:p>
          <a:p>
            <a:pPr marL="257175" indent="-257175" defTabSz="685800">
              <a:lnSpc>
                <a:spcPct val="90000"/>
              </a:lnSpc>
              <a:buFont typeface="Arial" panose="020B0604020202020204" pitchFamily="34" charset="0"/>
              <a:buChar char="•"/>
            </a:pPr>
            <a:r>
              <a:rPr lang="en-US" sz="1425" dirty="0"/>
              <a:t>Performance Focus</a:t>
            </a:r>
          </a:p>
          <a:p>
            <a:pPr marL="257175" indent="-257175" defTabSz="685800">
              <a:lnSpc>
                <a:spcPct val="90000"/>
              </a:lnSpc>
              <a:buFont typeface="Arial" panose="020B0604020202020204" pitchFamily="34" charset="0"/>
              <a:buChar char="•"/>
            </a:pPr>
            <a:r>
              <a:rPr lang="en-US" sz="1425" dirty="0"/>
              <a:t>E-Documents – E-controls </a:t>
            </a:r>
          </a:p>
          <a:p>
            <a:pPr marL="257175" indent="-257175" defTabSz="685800">
              <a:lnSpc>
                <a:spcPct val="90000"/>
              </a:lnSpc>
              <a:buFont typeface="Arial" panose="020B0604020202020204" pitchFamily="34" charset="0"/>
              <a:buChar char="•"/>
            </a:pPr>
            <a:r>
              <a:rPr lang="en-US" sz="1425" dirty="0"/>
              <a:t>Decentralized </a:t>
            </a:r>
            <a:r>
              <a:rPr lang="en-US" sz="1350" dirty="0"/>
              <a:t>Control </a:t>
            </a:r>
            <a:r>
              <a:rPr lang="en-US" sz="1350" b="1" dirty="0">
                <a:solidFill>
                  <a:srgbClr val="C00000"/>
                </a:solidFill>
              </a:rPr>
              <a:t>accompanied with managerial accountability</a:t>
            </a:r>
          </a:p>
          <a:p>
            <a:pPr marL="257175" indent="-257175">
              <a:buFont typeface="Arial" panose="020B0604020202020204" pitchFamily="34" charset="0"/>
              <a:buChar char="•"/>
            </a:pPr>
            <a:r>
              <a:rPr lang="en-US" sz="1350" dirty="0"/>
              <a:t>Full Digitization</a:t>
            </a:r>
          </a:p>
          <a:p>
            <a:pPr marL="257175" indent="-257175">
              <a:buFont typeface="Arial" panose="020B0604020202020204" pitchFamily="34" charset="0"/>
              <a:buChar char="•"/>
            </a:pPr>
            <a:r>
              <a:rPr lang="en-US" sz="1350" dirty="0"/>
              <a:t>FMIS based controls are primary</a:t>
            </a:r>
          </a:p>
          <a:p>
            <a:pPr marL="214313" indent="-214313">
              <a:buFont typeface="Arial" panose="020B0604020202020204" pitchFamily="34" charset="0"/>
              <a:buChar char="•"/>
            </a:pPr>
            <a:r>
              <a:rPr lang="en-US" sz="1350" dirty="0"/>
              <a:t>Risk Management</a:t>
            </a:r>
          </a:p>
          <a:p>
            <a:pPr marL="257175" indent="-257175">
              <a:buFont typeface="Arial" panose="020B0604020202020204" pitchFamily="34" charset="0"/>
              <a:buChar char="•"/>
            </a:pPr>
            <a:r>
              <a:rPr lang="en-US" sz="1350" dirty="0"/>
              <a:t>Active Management</a:t>
            </a:r>
          </a:p>
          <a:p>
            <a:pPr marL="257175" indent="-257175">
              <a:buFont typeface="Arial" panose="020B0604020202020204" pitchFamily="34" charset="0"/>
              <a:buChar char="•"/>
            </a:pPr>
            <a:endParaRPr lang="en-US" sz="1500" dirty="0"/>
          </a:p>
          <a:p>
            <a:pPr marL="257175" indent="-257175">
              <a:buFont typeface="Arial" panose="020B0604020202020204" pitchFamily="34" charset="0"/>
              <a:buChar char="•"/>
            </a:pPr>
            <a:endParaRPr lang="en-US" sz="1500" dirty="0"/>
          </a:p>
          <a:p>
            <a:pPr marL="257175" indent="-257175" algn="ctr">
              <a:buFont typeface="Arial" panose="020B0604020202020204" pitchFamily="34" charset="0"/>
              <a:buChar char="•"/>
            </a:pPr>
            <a:endParaRPr lang="en-US" sz="1500" dirty="0"/>
          </a:p>
          <a:p>
            <a:pPr marL="257175" indent="-257175" algn="ctr">
              <a:buFont typeface="Arial" panose="020B0604020202020204" pitchFamily="34" charset="0"/>
              <a:buChar char="•"/>
            </a:pPr>
            <a:endParaRPr lang="en-US" sz="1500" dirty="0"/>
          </a:p>
          <a:p>
            <a:endParaRPr lang="en-US" sz="1500" dirty="0"/>
          </a:p>
        </p:txBody>
      </p:sp>
      <p:sp>
        <p:nvSpPr>
          <p:cNvPr id="6" name="Right Arrow 5">
            <a:extLst>
              <a:ext uri="{FF2B5EF4-FFF2-40B4-BE49-F238E27FC236}">
                <a16:creationId xmlns:a16="http://schemas.microsoft.com/office/drawing/2014/main" id="{ED3A247E-1414-8E45-AF05-4D85370ADA7B}"/>
              </a:ext>
            </a:extLst>
          </p:cNvPr>
          <p:cNvSpPr/>
          <p:nvPr/>
        </p:nvSpPr>
        <p:spPr>
          <a:xfrm>
            <a:off x="4031392" y="3239015"/>
            <a:ext cx="1084306" cy="5433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921346321"/>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36A43-E1E5-7F4E-81D5-4BE9BB678628}"/>
              </a:ext>
            </a:extLst>
          </p:cNvPr>
          <p:cNvSpPr>
            <a:spLocks noGrp="1"/>
          </p:cNvSpPr>
          <p:nvPr>
            <p:ph type="title"/>
          </p:nvPr>
        </p:nvSpPr>
        <p:spPr>
          <a:xfrm>
            <a:off x="838200" y="129721"/>
            <a:ext cx="8077200" cy="733865"/>
          </a:xfrm>
        </p:spPr>
        <p:txBody>
          <a:bodyPr>
            <a:noAutofit/>
          </a:bodyPr>
          <a:lstStyle/>
          <a:p>
            <a:pPr algn="ctr"/>
            <a:r>
              <a:rPr lang="en-US" sz="2400" dirty="0">
                <a:solidFill>
                  <a:srgbClr val="C00000"/>
                </a:solidFill>
              </a:rPr>
              <a:t>Major Elements of a Modern Budget Execution System (Centralized) </a:t>
            </a:r>
          </a:p>
        </p:txBody>
      </p:sp>
      <p:graphicFrame>
        <p:nvGraphicFramePr>
          <p:cNvPr id="4" name="Diagram 3">
            <a:extLst>
              <a:ext uri="{FF2B5EF4-FFF2-40B4-BE49-F238E27FC236}">
                <a16:creationId xmlns:a16="http://schemas.microsoft.com/office/drawing/2014/main" id="{970ED1EB-1FFA-FD4E-A752-629E132CB3EC}"/>
              </a:ext>
            </a:extLst>
          </p:cNvPr>
          <p:cNvGraphicFramePr/>
          <p:nvPr>
            <p:extLst>
              <p:ext uri="{D42A27DB-BD31-4B8C-83A1-F6EECF244321}">
                <p14:modId xmlns:p14="http://schemas.microsoft.com/office/powerpoint/2010/main" val="3700394269"/>
              </p:ext>
            </p:extLst>
          </p:nvPr>
        </p:nvGraphicFramePr>
        <p:xfrm>
          <a:off x="928687" y="1143000"/>
          <a:ext cx="8215313" cy="47705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val 4">
            <a:extLst>
              <a:ext uri="{FF2B5EF4-FFF2-40B4-BE49-F238E27FC236}">
                <a16:creationId xmlns:a16="http://schemas.microsoft.com/office/drawing/2014/main" id="{CFA14D39-261D-064A-8F44-DB1CB63AA52C}"/>
              </a:ext>
            </a:extLst>
          </p:cNvPr>
          <p:cNvSpPr/>
          <p:nvPr/>
        </p:nvSpPr>
        <p:spPr>
          <a:xfrm>
            <a:off x="4485503" y="2896116"/>
            <a:ext cx="1269657" cy="150134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solidFill>
                  <a:schemeClr val="tx1"/>
                </a:solidFill>
              </a:rPr>
              <a:t>The Engine Room of PFM – Treasury </a:t>
            </a:r>
          </a:p>
        </p:txBody>
      </p:sp>
    </p:spTree>
    <p:extLst>
      <p:ext uri="{BB962C8B-B14F-4D97-AF65-F5344CB8AC3E}">
        <p14:creationId xmlns:p14="http://schemas.microsoft.com/office/powerpoint/2010/main" val="455347621"/>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10576-1F8F-544B-BBAE-3689CE26048D}"/>
              </a:ext>
            </a:extLst>
          </p:cNvPr>
          <p:cNvSpPr>
            <a:spLocks noGrp="1"/>
          </p:cNvSpPr>
          <p:nvPr>
            <p:ph type="title"/>
          </p:nvPr>
        </p:nvSpPr>
        <p:spPr>
          <a:xfrm>
            <a:off x="1676400" y="152400"/>
            <a:ext cx="6200775" cy="745629"/>
          </a:xfrm>
        </p:spPr>
        <p:txBody>
          <a:bodyPr>
            <a:normAutofit fontScale="90000"/>
          </a:bodyPr>
          <a:lstStyle/>
          <a:p>
            <a:pPr algn="ctr"/>
            <a:r>
              <a:rPr lang="en-US" b="1" dirty="0">
                <a:solidFill>
                  <a:srgbClr val="C00000"/>
                </a:solidFill>
              </a:rPr>
              <a:t>Evolution of Budgetary Control</a:t>
            </a:r>
          </a:p>
        </p:txBody>
      </p:sp>
      <p:sp>
        <p:nvSpPr>
          <p:cNvPr id="3" name="Content Placeholder 2">
            <a:extLst>
              <a:ext uri="{FF2B5EF4-FFF2-40B4-BE49-F238E27FC236}">
                <a16:creationId xmlns:a16="http://schemas.microsoft.com/office/drawing/2014/main" id="{8E296C80-8FCB-3C47-87C1-F0A28F83D6DE}"/>
              </a:ext>
            </a:extLst>
          </p:cNvPr>
          <p:cNvSpPr>
            <a:spLocks noGrp="1"/>
          </p:cNvSpPr>
          <p:nvPr>
            <p:ph idx="1"/>
          </p:nvPr>
        </p:nvSpPr>
        <p:spPr>
          <a:xfrm>
            <a:off x="838201" y="1104457"/>
            <a:ext cx="8242056" cy="4629150"/>
          </a:xfrm>
        </p:spPr>
        <p:txBody>
          <a:bodyPr>
            <a:noAutofit/>
          </a:bodyPr>
          <a:lstStyle/>
          <a:p>
            <a:pPr marL="0" indent="0">
              <a:buNone/>
            </a:pPr>
            <a:r>
              <a:rPr lang="en-US" sz="1425" dirty="0"/>
              <a:t>	</a:t>
            </a:r>
          </a:p>
          <a:p>
            <a:r>
              <a:rPr lang="en-US" sz="2600" dirty="0"/>
              <a:t>Budget control is the systems, processes and procedures in place to ensure the integrity of budget execution </a:t>
            </a:r>
          </a:p>
          <a:p>
            <a:r>
              <a:rPr lang="en-US" sz="2600" dirty="0"/>
              <a:t>In the past this was an entirely manual process – today, with modern FMIS many of the controls are system based</a:t>
            </a:r>
          </a:p>
          <a:p>
            <a:r>
              <a:rPr lang="en-US" sz="2600" dirty="0"/>
              <a:t>This has also allowed a re-examination of the role and timing for centralized controls verses decentralized controls to MDAs </a:t>
            </a:r>
          </a:p>
          <a:p>
            <a:r>
              <a:rPr lang="en-US" sz="2600" dirty="0"/>
              <a:t>FMIS based controls has also reduced the need for (central) controls later in the budget execution process as earlier controls (should) pass forward to the later stages of the process, for example, to the Treasury just before the payment is released</a:t>
            </a:r>
          </a:p>
          <a:p>
            <a:endParaRPr lang="en-US" dirty="0"/>
          </a:p>
        </p:txBody>
      </p:sp>
    </p:spTree>
    <p:extLst>
      <p:ext uri="{BB962C8B-B14F-4D97-AF65-F5344CB8AC3E}">
        <p14:creationId xmlns:p14="http://schemas.microsoft.com/office/powerpoint/2010/main" val="2091841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3453D-5774-FE4E-87A2-CC54BF3388EC}"/>
              </a:ext>
            </a:extLst>
          </p:cNvPr>
          <p:cNvSpPr>
            <a:spLocks noGrp="1"/>
          </p:cNvSpPr>
          <p:nvPr>
            <p:ph type="title"/>
          </p:nvPr>
        </p:nvSpPr>
        <p:spPr>
          <a:xfrm>
            <a:off x="645747" y="152400"/>
            <a:ext cx="8510953" cy="857250"/>
          </a:xfrm>
        </p:spPr>
        <p:txBody>
          <a:bodyPr>
            <a:noAutofit/>
          </a:bodyPr>
          <a:lstStyle/>
          <a:p>
            <a:pPr algn="ctr"/>
            <a:r>
              <a:rPr lang="en-US" sz="3200" b="1" dirty="0">
                <a:solidFill>
                  <a:srgbClr val="C00000"/>
                </a:solidFill>
              </a:rPr>
              <a:t>What are some of the factors that will influence the budget control framework in a country</a:t>
            </a:r>
            <a:r>
              <a:rPr lang="en-US" sz="2700" b="1" dirty="0">
                <a:solidFill>
                  <a:srgbClr val="C00000"/>
                </a:solidFill>
              </a:rPr>
              <a:t>? </a:t>
            </a:r>
          </a:p>
        </p:txBody>
      </p:sp>
      <p:sp>
        <p:nvSpPr>
          <p:cNvPr id="3" name="Content Placeholder 2">
            <a:extLst>
              <a:ext uri="{FF2B5EF4-FFF2-40B4-BE49-F238E27FC236}">
                <a16:creationId xmlns:a16="http://schemas.microsoft.com/office/drawing/2014/main" id="{FA2A5C29-045B-644F-A0FA-C906C0F53372}"/>
              </a:ext>
            </a:extLst>
          </p:cNvPr>
          <p:cNvSpPr>
            <a:spLocks noGrp="1"/>
          </p:cNvSpPr>
          <p:nvPr>
            <p:ph idx="1"/>
          </p:nvPr>
        </p:nvSpPr>
        <p:spPr>
          <a:xfrm>
            <a:off x="645747" y="1295400"/>
            <a:ext cx="8941776" cy="6019800"/>
          </a:xfrm>
        </p:spPr>
        <p:txBody>
          <a:bodyPr>
            <a:noAutofit/>
          </a:bodyPr>
          <a:lstStyle/>
          <a:p>
            <a:r>
              <a:rPr lang="en-US" sz="2600" dirty="0"/>
              <a:t>The degree of automation of the budget execution process</a:t>
            </a:r>
          </a:p>
          <a:p>
            <a:r>
              <a:rPr lang="en-US" sz="2600" dirty="0"/>
              <a:t>The history of governance e.g. Francophile/Anglophile </a:t>
            </a:r>
          </a:p>
          <a:p>
            <a:r>
              <a:rPr lang="en-US" sz="2600" dirty="0"/>
              <a:t>The legislative framework in place – who is ultimately authorized and accountable?</a:t>
            </a:r>
          </a:p>
          <a:p>
            <a:r>
              <a:rPr lang="en-US" sz="2600" dirty="0"/>
              <a:t>The degree of transparency in government –public scrutiny and access to information generally enhances accountability</a:t>
            </a:r>
          </a:p>
          <a:p>
            <a:r>
              <a:rPr lang="en-US" sz="2600" dirty="0"/>
              <a:t>Some transactions may be exempt from transparency for security reasons however, this means they may have reflect greater risk for government  </a:t>
            </a:r>
          </a:p>
          <a:p>
            <a:pPr marL="0" indent="0">
              <a:buNone/>
            </a:pPr>
            <a:r>
              <a:rPr lang="en-US" sz="2600" dirty="0"/>
              <a:t> </a:t>
            </a:r>
          </a:p>
          <a:p>
            <a:endParaRPr lang="en-US" sz="2600" dirty="0"/>
          </a:p>
          <a:p>
            <a:endParaRPr lang="en-US" sz="2200" dirty="0"/>
          </a:p>
        </p:txBody>
      </p:sp>
    </p:spTree>
    <p:extLst>
      <p:ext uri="{BB962C8B-B14F-4D97-AF65-F5344CB8AC3E}">
        <p14:creationId xmlns:p14="http://schemas.microsoft.com/office/powerpoint/2010/main" val="1195338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D3669-345F-4A41-AA6E-42951682E830}"/>
              </a:ext>
            </a:extLst>
          </p:cNvPr>
          <p:cNvSpPr>
            <a:spLocks noGrp="1"/>
          </p:cNvSpPr>
          <p:nvPr>
            <p:ph type="title"/>
          </p:nvPr>
        </p:nvSpPr>
        <p:spPr>
          <a:xfrm>
            <a:off x="685800" y="228600"/>
            <a:ext cx="8305800" cy="1143000"/>
          </a:xfrm>
        </p:spPr>
        <p:txBody>
          <a:bodyPr>
            <a:noAutofit/>
          </a:bodyPr>
          <a:lstStyle/>
          <a:p>
            <a:r>
              <a:rPr lang="en-US" sz="3200" b="1" dirty="0">
                <a:solidFill>
                  <a:srgbClr val="C00000"/>
                </a:solidFill>
              </a:rPr>
              <a:t>What are some of the factors that will influence the budget control framework in a country? (2)</a:t>
            </a:r>
            <a:endParaRPr lang="en-US" sz="3200" dirty="0"/>
          </a:p>
        </p:txBody>
      </p:sp>
      <p:sp>
        <p:nvSpPr>
          <p:cNvPr id="3" name="Content Placeholder 2">
            <a:extLst>
              <a:ext uri="{FF2B5EF4-FFF2-40B4-BE49-F238E27FC236}">
                <a16:creationId xmlns:a16="http://schemas.microsoft.com/office/drawing/2014/main" id="{9FD70ADC-96AF-F94D-9351-08AF51A2C074}"/>
              </a:ext>
            </a:extLst>
          </p:cNvPr>
          <p:cNvSpPr>
            <a:spLocks noGrp="1"/>
          </p:cNvSpPr>
          <p:nvPr>
            <p:ph idx="1"/>
          </p:nvPr>
        </p:nvSpPr>
        <p:spPr>
          <a:xfrm>
            <a:off x="740535" y="1645276"/>
            <a:ext cx="8001000" cy="4953000"/>
          </a:xfrm>
        </p:spPr>
        <p:txBody>
          <a:bodyPr/>
          <a:lstStyle/>
          <a:p>
            <a:r>
              <a:rPr lang="en-US" sz="2800" dirty="0"/>
              <a:t>The enforcement culture – if someone breaks the rules will they be prosecuted?</a:t>
            </a:r>
          </a:p>
          <a:p>
            <a:r>
              <a:rPr lang="en-US" sz="2800" dirty="0"/>
              <a:t>The impact of budgetary reform, particularly any shift to results-based budgeting </a:t>
            </a:r>
          </a:p>
          <a:p>
            <a:r>
              <a:rPr lang="en-US" sz="2800" dirty="0"/>
              <a:t>Linked to this will be the appetite for risk in government – traditionally the public service is very risk adverse! </a:t>
            </a:r>
          </a:p>
          <a:p>
            <a:r>
              <a:rPr lang="en-US" sz="2800" dirty="0">
                <a:solidFill>
                  <a:srgbClr val="FF0000"/>
                </a:solidFill>
              </a:rPr>
              <a:t>Are there other factors?</a:t>
            </a:r>
          </a:p>
          <a:p>
            <a:endParaRPr lang="en-US" dirty="0"/>
          </a:p>
        </p:txBody>
      </p:sp>
      <p:sp>
        <p:nvSpPr>
          <p:cNvPr id="4" name="Slide Number Placeholder 3">
            <a:extLst>
              <a:ext uri="{FF2B5EF4-FFF2-40B4-BE49-F238E27FC236}">
                <a16:creationId xmlns:a16="http://schemas.microsoft.com/office/drawing/2014/main" id="{99D9FE66-E539-0442-B4AB-4AA28FDB828A}"/>
              </a:ext>
            </a:extLst>
          </p:cNvPr>
          <p:cNvSpPr>
            <a:spLocks noGrp="1"/>
          </p:cNvSpPr>
          <p:nvPr>
            <p:ph type="sldNum" sz="quarter" idx="12"/>
          </p:nvPr>
        </p:nvSpPr>
        <p:spPr/>
        <p:txBody>
          <a:bodyPr/>
          <a:lstStyle/>
          <a:p>
            <a:fld id="{E59B3EB4-F75D-4221-891B-A2BAA9BB7BFA}" type="slidenum">
              <a:rPr lang="en-US" smtClean="0"/>
              <a:pPr/>
              <a:t>6</a:t>
            </a:fld>
            <a:endParaRPr lang="en-US" dirty="0"/>
          </a:p>
        </p:txBody>
      </p:sp>
    </p:spTree>
    <p:extLst>
      <p:ext uri="{BB962C8B-B14F-4D97-AF65-F5344CB8AC3E}">
        <p14:creationId xmlns:p14="http://schemas.microsoft.com/office/powerpoint/2010/main" val="1774012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023B9-9060-8B46-A954-C80022E13159}"/>
              </a:ext>
            </a:extLst>
          </p:cNvPr>
          <p:cNvSpPr>
            <a:spLocks noGrp="1"/>
          </p:cNvSpPr>
          <p:nvPr>
            <p:ph type="title"/>
          </p:nvPr>
        </p:nvSpPr>
        <p:spPr>
          <a:xfrm>
            <a:off x="533400" y="-75537"/>
            <a:ext cx="8862647" cy="1108333"/>
          </a:xfrm>
        </p:spPr>
        <p:txBody>
          <a:bodyPr>
            <a:normAutofit/>
          </a:bodyPr>
          <a:lstStyle/>
          <a:p>
            <a:pPr algn="ctr"/>
            <a:r>
              <a:rPr lang="en-US" sz="3200" b="1" dirty="0">
                <a:solidFill>
                  <a:srgbClr val="C00000"/>
                </a:solidFill>
              </a:rPr>
              <a:t>Traditional Central Treasury Budgetary Controls</a:t>
            </a:r>
          </a:p>
        </p:txBody>
      </p:sp>
      <p:sp>
        <p:nvSpPr>
          <p:cNvPr id="7" name="Slide Number Placeholder 6">
            <a:extLst>
              <a:ext uri="{FF2B5EF4-FFF2-40B4-BE49-F238E27FC236}">
                <a16:creationId xmlns:a16="http://schemas.microsoft.com/office/drawing/2014/main" id="{0A29AA9E-B12B-FE45-B408-56F62E241EB9}"/>
              </a:ext>
            </a:extLst>
          </p:cNvPr>
          <p:cNvSpPr>
            <a:spLocks noGrp="1"/>
          </p:cNvSpPr>
          <p:nvPr>
            <p:ph type="sldNum" sz="quarter" idx="12"/>
          </p:nvPr>
        </p:nvSpPr>
        <p:spPr/>
        <p:txBody>
          <a:bodyPr/>
          <a:lstStyle/>
          <a:p>
            <a:fld id="{7DEE71F4-BD95-4845-9E24-D67667EF0E0F}" type="slidenum">
              <a:rPr lang="en-US" smtClean="0"/>
              <a:pPr/>
              <a:t>7</a:t>
            </a:fld>
            <a:endParaRPr lang="en-US" dirty="0"/>
          </a:p>
        </p:txBody>
      </p:sp>
      <p:pic>
        <p:nvPicPr>
          <p:cNvPr id="38" name="Picture 37">
            <a:extLst>
              <a:ext uri="{FF2B5EF4-FFF2-40B4-BE49-F238E27FC236}">
                <a16:creationId xmlns:a16="http://schemas.microsoft.com/office/drawing/2014/main" id="{9FE1C8C0-0D15-6540-BFA3-8995933DB5AB}"/>
              </a:ext>
            </a:extLst>
          </p:cNvPr>
          <p:cNvPicPr>
            <a:picLocks noChangeAspect="1"/>
          </p:cNvPicPr>
          <p:nvPr/>
        </p:nvPicPr>
        <p:blipFill>
          <a:blip r:embed="rId2"/>
          <a:stretch>
            <a:fillRect/>
          </a:stretch>
        </p:blipFill>
        <p:spPr>
          <a:xfrm>
            <a:off x="762000" y="1203690"/>
            <a:ext cx="6903734" cy="4597527"/>
          </a:xfrm>
          <a:prstGeom prst="rect">
            <a:avLst/>
          </a:prstGeom>
        </p:spPr>
      </p:pic>
      <p:sp>
        <p:nvSpPr>
          <p:cNvPr id="6" name="Left Arrow 5">
            <a:extLst>
              <a:ext uri="{FF2B5EF4-FFF2-40B4-BE49-F238E27FC236}">
                <a16:creationId xmlns:a16="http://schemas.microsoft.com/office/drawing/2014/main" id="{8880ECB5-DFFC-DB46-962B-39BCC6C8C33F}"/>
              </a:ext>
            </a:extLst>
          </p:cNvPr>
          <p:cNvSpPr/>
          <p:nvPr/>
        </p:nvSpPr>
        <p:spPr>
          <a:xfrm>
            <a:off x="7282112" y="3962400"/>
            <a:ext cx="523883" cy="304721"/>
          </a:xfrm>
          <a:prstGeom prst="lef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8" name="Rectangle 7">
            <a:extLst>
              <a:ext uri="{FF2B5EF4-FFF2-40B4-BE49-F238E27FC236}">
                <a16:creationId xmlns:a16="http://schemas.microsoft.com/office/drawing/2014/main" id="{B2DFC569-E5E3-B848-835A-4E9DD84FE892}"/>
              </a:ext>
            </a:extLst>
          </p:cNvPr>
          <p:cNvSpPr/>
          <p:nvPr/>
        </p:nvSpPr>
        <p:spPr>
          <a:xfrm flipH="1">
            <a:off x="7544054" y="2489533"/>
            <a:ext cx="1437774" cy="1131079"/>
          </a:xfrm>
          <a:prstGeom prst="rect">
            <a:avLst/>
          </a:prstGeom>
          <a:solidFill>
            <a:schemeClr val="accent6"/>
          </a:solidFill>
        </p:spPr>
        <p:txBody>
          <a:bodyPr wrap="square">
            <a:spAutoFit/>
          </a:bodyPr>
          <a:lstStyle/>
          <a:p>
            <a:r>
              <a:rPr lang="en-US" sz="1350" dirty="0"/>
              <a:t>Traditional Central/ Treasury budget execution controls occur here</a:t>
            </a:r>
          </a:p>
        </p:txBody>
      </p:sp>
    </p:spTree>
    <p:extLst>
      <p:ext uri="{BB962C8B-B14F-4D97-AF65-F5344CB8AC3E}">
        <p14:creationId xmlns:p14="http://schemas.microsoft.com/office/powerpoint/2010/main" val="674945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B140A-2BD9-B24F-8004-8711554F8612}"/>
              </a:ext>
            </a:extLst>
          </p:cNvPr>
          <p:cNvSpPr>
            <a:spLocks noGrp="1"/>
          </p:cNvSpPr>
          <p:nvPr>
            <p:ph type="title"/>
          </p:nvPr>
        </p:nvSpPr>
        <p:spPr/>
        <p:txBody>
          <a:bodyPr>
            <a:normAutofit fontScale="90000"/>
          </a:bodyPr>
          <a:lstStyle/>
          <a:p>
            <a:r>
              <a:rPr lang="en-US" b="1" dirty="0">
                <a:solidFill>
                  <a:srgbClr val="C00000"/>
                </a:solidFill>
              </a:rPr>
              <a:t>Traditional Central Treasury Budgetary Controls</a:t>
            </a:r>
            <a:endParaRPr lang="en-US" dirty="0"/>
          </a:p>
        </p:txBody>
      </p:sp>
      <p:sp>
        <p:nvSpPr>
          <p:cNvPr id="7" name="Slide Number Placeholder 6">
            <a:extLst>
              <a:ext uri="{FF2B5EF4-FFF2-40B4-BE49-F238E27FC236}">
                <a16:creationId xmlns:a16="http://schemas.microsoft.com/office/drawing/2014/main" id="{A0ED8125-27AC-104A-9C3D-6AEA3D29C011}"/>
              </a:ext>
            </a:extLst>
          </p:cNvPr>
          <p:cNvSpPr>
            <a:spLocks noGrp="1"/>
          </p:cNvSpPr>
          <p:nvPr>
            <p:ph type="sldNum" sz="quarter" idx="12"/>
          </p:nvPr>
        </p:nvSpPr>
        <p:spPr/>
        <p:txBody>
          <a:bodyPr/>
          <a:lstStyle/>
          <a:p>
            <a:fld id="{E59B3EB4-F75D-4221-891B-A2BAA9BB7BFA}" type="slidenum">
              <a:rPr lang="en-US" smtClean="0"/>
              <a:pPr/>
              <a:t>8</a:t>
            </a:fld>
            <a:endParaRPr lang="en-US" dirty="0"/>
          </a:p>
        </p:txBody>
      </p:sp>
      <p:sp>
        <p:nvSpPr>
          <p:cNvPr id="8" name="Content Placeholder 8">
            <a:extLst>
              <a:ext uri="{FF2B5EF4-FFF2-40B4-BE49-F238E27FC236}">
                <a16:creationId xmlns:a16="http://schemas.microsoft.com/office/drawing/2014/main" id="{922F3B36-9F66-594B-A139-ADCD1011574A}"/>
              </a:ext>
            </a:extLst>
          </p:cNvPr>
          <p:cNvSpPr>
            <a:spLocks noGrp="1"/>
          </p:cNvSpPr>
          <p:nvPr>
            <p:ph sz="half" idx="2"/>
          </p:nvPr>
        </p:nvSpPr>
        <p:spPr>
          <a:xfrm>
            <a:off x="838200" y="1117600"/>
            <a:ext cx="8458200" cy="4978400"/>
          </a:xfrm>
        </p:spPr>
        <p:txBody>
          <a:bodyPr>
            <a:noAutofit/>
          </a:bodyPr>
          <a:lstStyle/>
          <a:p>
            <a:r>
              <a:rPr lang="en-US" sz="2000" dirty="0"/>
              <a:t>In the past, in a manual environment, there was limited choice – logistical challenges largely required central controls to be undertaken as a gatekeeper role, occurring late in the process </a:t>
            </a:r>
          </a:p>
          <a:p>
            <a:r>
              <a:rPr lang="en-US" sz="2000" dirty="0"/>
              <a:t>As controls occurred at the end of the payment process rather than at the beginning, both the legal and financial obligation have already occurred before the control takes place</a:t>
            </a:r>
          </a:p>
          <a:p>
            <a:r>
              <a:rPr lang="en-US" sz="2000" dirty="0"/>
              <a:t>As a result the payment may have to be legally paid even if the treasury controls reveal issues</a:t>
            </a:r>
          </a:p>
          <a:p>
            <a:r>
              <a:rPr lang="en-US" sz="2000" dirty="0"/>
              <a:t>As such it is arguable that these are not controls at all but a form of “</a:t>
            </a:r>
            <a:r>
              <a:rPr lang="en-US" sz="2000" b="1" dirty="0"/>
              <a:t>checking</a:t>
            </a:r>
            <a:r>
              <a:rPr lang="en-US" sz="2000" dirty="0"/>
              <a:t>”  </a:t>
            </a:r>
          </a:p>
          <a:p>
            <a:r>
              <a:rPr lang="en-US" sz="2000" dirty="0"/>
              <a:t>There is also no assessment about whether the payment is a good use of public money or “value for money” – controls were primarily compliance focused</a:t>
            </a:r>
          </a:p>
          <a:p>
            <a:r>
              <a:rPr lang="en-US" sz="2000" dirty="0"/>
              <a:t>There was also usually no assessment of risk – every transactions was reviewed before release with the same amount of effort applied to a $1 transaction as a $10,000,000 transaction</a:t>
            </a:r>
          </a:p>
        </p:txBody>
      </p:sp>
    </p:spTree>
    <p:extLst>
      <p:ext uri="{BB962C8B-B14F-4D97-AF65-F5344CB8AC3E}">
        <p14:creationId xmlns:p14="http://schemas.microsoft.com/office/powerpoint/2010/main" val="1810006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10576-1F8F-544B-BBAE-3689CE26048D}"/>
              </a:ext>
            </a:extLst>
          </p:cNvPr>
          <p:cNvSpPr>
            <a:spLocks noGrp="1"/>
          </p:cNvSpPr>
          <p:nvPr>
            <p:ph type="title"/>
          </p:nvPr>
        </p:nvSpPr>
        <p:spPr>
          <a:xfrm>
            <a:off x="482545" y="152400"/>
            <a:ext cx="8856345" cy="994172"/>
          </a:xfrm>
        </p:spPr>
        <p:txBody>
          <a:bodyPr>
            <a:normAutofit fontScale="90000"/>
          </a:bodyPr>
          <a:lstStyle/>
          <a:p>
            <a:r>
              <a:rPr lang="en-US" sz="4000" b="1" dirty="0">
                <a:solidFill>
                  <a:srgbClr val="C00000"/>
                </a:solidFill>
              </a:rPr>
              <a:t>Possible hierarchy of budget execution control (from input controls to objectives</a:t>
            </a:r>
            <a:r>
              <a:rPr lang="en-US" dirty="0">
                <a:solidFill>
                  <a:srgbClr val="C00000"/>
                </a:solidFill>
              </a:rPr>
              <a:t>) </a:t>
            </a:r>
          </a:p>
        </p:txBody>
      </p:sp>
      <p:sp>
        <p:nvSpPr>
          <p:cNvPr id="3" name="Content Placeholder 2">
            <a:extLst>
              <a:ext uri="{FF2B5EF4-FFF2-40B4-BE49-F238E27FC236}">
                <a16:creationId xmlns:a16="http://schemas.microsoft.com/office/drawing/2014/main" id="{8E296C80-8FCB-3C47-87C1-F0A28F83D6DE}"/>
              </a:ext>
            </a:extLst>
          </p:cNvPr>
          <p:cNvSpPr>
            <a:spLocks noGrp="1"/>
          </p:cNvSpPr>
          <p:nvPr>
            <p:ph idx="1"/>
          </p:nvPr>
        </p:nvSpPr>
        <p:spPr>
          <a:xfrm>
            <a:off x="914400" y="1295400"/>
            <a:ext cx="8077200" cy="4953000"/>
          </a:xfrm>
        </p:spPr>
        <p:txBody>
          <a:bodyPr>
            <a:normAutofit fontScale="77500" lnSpcReduction="20000"/>
          </a:bodyPr>
          <a:lstStyle/>
          <a:p>
            <a:pPr marL="0" indent="0">
              <a:buNone/>
            </a:pPr>
            <a:r>
              <a:rPr lang="en-US" dirty="0">
                <a:solidFill>
                  <a:srgbClr val="FF0000"/>
                </a:solidFill>
              </a:rPr>
              <a:t>1 is lowest and 5 highest</a:t>
            </a:r>
          </a:p>
          <a:p>
            <a:r>
              <a:rPr lang="en-US" dirty="0"/>
              <a:t>Level 1 -  Ensuring that budget limits are not exceeded</a:t>
            </a:r>
          </a:p>
          <a:p>
            <a:r>
              <a:rPr lang="en-US" dirty="0"/>
              <a:t>Level 2  - Ensuring that spending is in accordance with the spending plan (ROSPICE)</a:t>
            </a:r>
          </a:p>
          <a:p>
            <a:r>
              <a:rPr lang="en-US" dirty="0"/>
              <a:t>Level 3 – Ensuring that all payment process requirements are fulfilled e.g. correctly rendered invoice is attached, competitive tendering takes place</a:t>
            </a:r>
          </a:p>
          <a:p>
            <a:r>
              <a:rPr lang="en-US" dirty="0"/>
              <a:t>Level 4 -  Ensuring that spending is efficient  - “Value for Money”, effective and appropriate</a:t>
            </a:r>
          </a:p>
          <a:p>
            <a:r>
              <a:rPr lang="en-US" dirty="0"/>
              <a:t>Level 5 – Ensuring that spending contributes towards achievement of government objectives </a:t>
            </a:r>
          </a:p>
          <a:p>
            <a:endParaRPr lang="en-US" dirty="0"/>
          </a:p>
          <a:p>
            <a:pPr marL="0" indent="0">
              <a:buNone/>
            </a:pPr>
            <a:r>
              <a:rPr lang="en-US" b="1" dirty="0">
                <a:solidFill>
                  <a:srgbClr val="FF0000"/>
                </a:solidFill>
              </a:rPr>
              <a:t>How well do central budget execution controls contribute to higher level control objectives?</a:t>
            </a:r>
          </a:p>
          <a:p>
            <a:endParaRPr lang="en-US" dirty="0"/>
          </a:p>
        </p:txBody>
      </p:sp>
    </p:spTree>
    <p:extLst>
      <p:ext uri="{BB962C8B-B14F-4D97-AF65-F5344CB8AC3E}">
        <p14:creationId xmlns:p14="http://schemas.microsoft.com/office/powerpoint/2010/main" val="4184152658"/>
      </p:ext>
    </p:extLst>
  </p:cSld>
  <p:clrMapOvr>
    <a:masterClrMapping/>
  </p:clrMapOvr>
</p:sld>
</file>

<file path=ppt/theme/theme1.xml><?xml version="1.0" encoding="utf-8"?>
<a:theme xmlns:a="http://schemas.openxmlformats.org/drawingml/2006/main" name="PEMP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PEMPAL.potx</Template>
  <TotalTime>16500</TotalTime>
  <Words>1263</Words>
  <Application>Microsoft Macintosh PowerPoint</Application>
  <PresentationFormat>On-screen Show (4:3)</PresentationFormat>
  <Paragraphs>155</Paragraphs>
  <Slides>15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Arial Black</vt:lpstr>
      <vt:lpstr>ArialMT</vt:lpstr>
      <vt:lpstr>Calibri</vt:lpstr>
      <vt:lpstr>Wingdings</vt:lpstr>
      <vt:lpstr>PEMPAL</vt:lpstr>
      <vt:lpstr>The Impact of Integrated Financial Management Systems on Modern Budgetary Controls </vt:lpstr>
      <vt:lpstr>How has Budgetary Control and Execution Changing?</vt:lpstr>
      <vt:lpstr>Major Elements of a Modern Budget Execution System (Centralized) </vt:lpstr>
      <vt:lpstr>Evolution of Budgetary Control</vt:lpstr>
      <vt:lpstr>What are some of the factors that will influence the budget control framework in a country? </vt:lpstr>
      <vt:lpstr>What are some of the factors that will influence the budget control framework in a country? (2)</vt:lpstr>
      <vt:lpstr>Traditional Central Treasury Budgetary Controls</vt:lpstr>
      <vt:lpstr>Traditional Central Treasury Budgetary Controls</vt:lpstr>
      <vt:lpstr>Possible hierarchy of budget execution control (from input controls to objectives) </vt:lpstr>
      <vt:lpstr>PowerPoint Presentation</vt:lpstr>
      <vt:lpstr>Effective budget execution controls (1)</vt:lpstr>
      <vt:lpstr>Effective budget execution controls (2)</vt:lpstr>
      <vt:lpstr>Budget Execution Controls – Trends in countries with modern FMIS</vt:lpstr>
      <vt:lpstr>Budget Execution Controls – Trends in countries with modern FMIS (2)</vt:lpstr>
      <vt:lpstr>Conclusion</vt:lpstr>
    </vt:vector>
  </TitlesOfParts>
  <Company>The World Bank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budget classification (BC) used in a country</dc:title>
  <dc:creator>wb76141</dc:creator>
  <cp:lastModifiedBy>Mark Silins</cp:lastModifiedBy>
  <cp:revision>479</cp:revision>
  <dcterms:created xsi:type="dcterms:W3CDTF">2010-10-04T16:57:49Z</dcterms:created>
  <dcterms:modified xsi:type="dcterms:W3CDTF">2019-10-03T01:42:42Z</dcterms:modified>
</cp:coreProperties>
</file>