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1173" r:id="rId3"/>
    <p:sldId id="1179" r:id="rId4"/>
    <p:sldId id="340" r:id="rId5"/>
    <p:sldId id="328" r:id="rId6"/>
    <p:sldId id="1182" r:id="rId7"/>
    <p:sldId id="1180" r:id="rId8"/>
    <p:sldId id="1181" r:id="rId9"/>
    <p:sldId id="336" r:id="rId10"/>
    <p:sldId id="265" r:id="rId11"/>
    <p:sldId id="337" r:id="rId12"/>
    <p:sldId id="339" r:id="rId13"/>
    <p:sldId id="327" r:id="rId14"/>
    <p:sldId id="1183" r:id="rId15"/>
    <p:sldId id="338" r:id="rId16"/>
  </p:sldIdLst>
  <p:sldSz cx="9144000" cy="6858000" type="screen4x3"/>
  <p:notesSz cx="6858000" cy="9144000"/>
  <p:custDataLst>
    <p:tags r:id="rId19"/>
  </p:custDataLst>
  <p:defaultTextStyle>
    <a:defPPr>
      <a:defRPr lang="en-US">
        <a:effectLst/>
      </a:defRPr>
    </a:defPPr>
    <a:lvl1pPr marL="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7D"/>
    <a:srgbClr val="5B9BD5"/>
    <a:srgbClr val="4674CA"/>
    <a:srgbClr val="ABC7E7"/>
    <a:srgbClr val="B1C2D2"/>
    <a:srgbClr val="50769B"/>
    <a:srgbClr val="A9BBCF"/>
    <a:srgbClr val="4F7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 autoAdjust="0"/>
    <p:restoredTop sz="91667" autoAdjust="0"/>
  </p:normalViewPr>
  <p:slideViewPr>
    <p:cSldViewPr>
      <p:cViewPr varScale="1">
        <p:scale>
          <a:sx n="84" d="100"/>
          <a:sy n="84" d="100"/>
        </p:scale>
        <p:origin x="16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235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70608-7E33-914B-A95E-7AF2947645C1}" type="doc">
      <dgm:prSet loTypeId="urn:microsoft.com/office/officeart/2005/8/layout/cycle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>
            <a:effectLst/>
          </a:endParaRPr>
        </a:p>
      </dgm:t>
    </dgm:pt>
    <dgm:pt modelId="{BE03ADBB-3E49-4147-8362-A89F2572A835}" type="parTrans" cxnId="{F102D152-3D59-43E6-BF80-6CCC1B0649BD}">
      <dgm:prSet/>
      <dgm:spPr/>
      <dgm:t>
        <a:bodyPr/>
        <a:lstStyle/>
        <a:p>
          <a:endParaRPr lang="en-GB">
            <a:effectLst/>
          </a:endParaRPr>
        </a:p>
      </dgm:t>
    </dgm:pt>
    <dgm:pt modelId="{7FD144BD-884F-EB41-8AB6-26292C31E85A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Интегрированная система исполнения бюджета – ИСУГФ </a:t>
          </a:r>
        </a:p>
      </dgm:t>
    </dgm:pt>
    <dgm:pt modelId="{D940B739-FE44-154A-B415-DE881B9021C8}" type="sibTrans" cxnId="{F102D152-3D59-43E6-BF80-6CCC1B0649BD}">
      <dgm:prSet/>
      <dgm:spPr/>
      <dgm:t>
        <a:bodyPr/>
        <a:lstStyle/>
        <a:p>
          <a:endParaRPr lang="en-GB">
            <a:effectLst/>
          </a:endParaRPr>
        </a:p>
      </dgm:t>
    </dgm:pt>
    <dgm:pt modelId="{B5EBE20B-D3C2-7F4D-B581-05793EB0D957}" type="parTrans" cxnId="{C998CAD3-1FA0-45E5-B328-55136CC70C9F}">
      <dgm:prSet/>
      <dgm:spPr/>
      <dgm:t>
        <a:bodyPr/>
        <a:lstStyle/>
        <a:p>
          <a:endParaRPr lang="en-GB">
            <a:effectLst/>
          </a:endParaRPr>
        </a:p>
      </dgm:t>
    </dgm:pt>
    <dgm:pt modelId="{82BD2417-CEC3-1642-AFCD-0376A3DF14A8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Единый план счетов</a:t>
          </a:r>
        </a:p>
      </dgm:t>
    </dgm:pt>
    <dgm:pt modelId="{B9A05AC5-2B1D-8444-A598-D611937A6BE6}" type="sibTrans" cxnId="{C998CAD3-1FA0-45E5-B328-55136CC70C9F}">
      <dgm:prSet/>
      <dgm:spPr/>
      <dgm:t>
        <a:bodyPr/>
        <a:lstStyle/>
        <a:p>
          <a:endParaRPr lang="en-GB">
            <a:effectLst/>
          </a:endParaRPr>
        </a:p>
      </dgm:t>
    </dgm:pt>
    <dgm:pt modelId="{8404FB54-F22F-3647-B9B6-CD325C4D86C2}" type="parTrans" cxnId="{2F1FB547-0264-4CD7-AF89-FDFC9CCCEC29}">
      <dgm:prSet/>
      <dgm:spPr/>
      <dgm:t>
        <a:bodyPr/>
        <a:lstStyle/>
        <a:p>
          <a:endParaRPr lang="en-GB">
            <a:effectLst/>
          </a:endParaRPr>
        </a:p>
      </dgm:t>
    </dgm:pt>
    <dgm:pt modelId="{E902D050-7B25-9B4A-AEAB-D638D7ED8750}">
      <dgm:prSet phldrT="[Text]" custT="1"/>
      <dgm:spPr/>
      <dgm:t>
        <a:bodyPr/>
        <a:lstStyle/>
        <a:p>
          <a:pPr rtl="0"/>
          <a:r>
            <a:rPr lang="ru-RU" sz="1400" b="0" i="0" u="none" strike="noStrike" dirty="0" smtClean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Единая бухгалтерская книга для казначейства</a:t>
          </a:r>
          <a:endParaRPr lang="ru-RU" sz="1400" b="0" i="0" u="none" strike="noStrike" dirty="0">
            <a:effectLst/>
            <a:highlight>
              <a:srgbClr val="000000">
                <a:alpha val="0"/>
              </a:srgbClr>
            </a:highlight>
            <a:latin typeface="Calibri"/>
          </a:endParaRPr>
        </a:p>
      </dgm:t>
    </dgm:pt>
    <dgm:pt modelId="{4E8D02D6-7720-AB4C-9452-6ECAB043039A}" type="sibTrans" cxnId="{2F1FB547-0264-4CD7-AF89-FDFC9CCCEC29}">
      <dgm:prSet/>
      <dgm:spPr/>
      <dgm:t>
        <a:bodyPr/>
        <a:lstStyle/>
        <a:p>
          <a:endParaRPr lang="en-GB">
            <a:effectLst/>
          </a:endParaRPr>
        </a:p>
      </dgm:t>
    </dgm:pt>
    <dgm:pt modelId="{C0CF91E5-24C6-9947-B065-10FB2C5AD54D}" type="parTrans" cxnId="{E7147FB5-3BF9-4E1C-80F5-48E2EB90695C}">
      <dgm:prSet/>
      <dgm:spPr/>
      <dgm:t>
        <a:bodyPr/>
        <a:lstStyle/>
        <a:p>
          <a:endParaRPr lang="en-GB">
            <a:effectLst/>
          </a:endParaRPr>
        </a:p>
      </dgm:t>
    </dgm:pt>
    <dgm:pt modelId="{19C70ED2-111C-7545-B5C9-9F4C5EFAECB7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ЕКС</a:t>
          </a:r>
        </a:p>
      </dgm:t>
    </dgm:pt>
    <dgm:pt modelId="{D9EEB51C-1CD3-8C43-A6B8-0EBC073C9E72}" type="sibTrans" cxnId="{E7147FB5-3BF9-4E1C-80F5-48E2EB90695C}">
      <dgm:prSet/>
      <dgm:spPr/>
      <dgm:t>
        <a:bodyPr/>
        <a:lstStyle/>
        <a:p>
          <a:endParaRPr lang="en-GB">
            <a:effectLst/>
          </a:endParaRPr>
        </a:p>
      </dgm:t>
    </dgm:pt>
    <dgm:pt modelId="{CEAB82D0-0A95-994B-BD96-A994331D4A98}" type="parTrans" cxnId="{AC58FDAF-7D7D-4C33-9F9D-8E1F7B197C7F}">
      <dgm:prSet/>
      <dgm:spPr/>
      <dgm:t>
        <a:bodyPr/>
        <a:lstStyle/>
        <a:p>
          <a:endParaRPr lang="en-GB">
            <a:effectLst/>
          </a:endParaRPr>
        </a:p>
      </dgm:t>
    </dgm:pt>
    <dgm:pt modelId="{DB964AEB-8DD1-BA42-95EA-A1AA42641FBF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Банковский интерфейс</a:t>
          </a:r>
        </a:p>
      </dgm:t>
    </dgm:pt>
    <dgm:pt modelId="{35D507D3-4EBA-6048-BA26-2F4E82CE4171}" type="sibTrans" cxnId="{AC58FDAF-7D7D-4C33-9F9D-8E1F7B197C7F}">
      <dgm:prSet/>
      <dgm:spPr/>
      <dgm:t>
        <a:bodyPr/>
        <a:lstStyle/>
        <a:p>
          <a:endParaRPr lang="en-GB">
            <a:effectLst/>
          </a:endParaRPr>
        </a:p>
      </dgm:t>
    </dgm:pt>
    <dgm:pt modelId="{51A45677-CFB1-CF4A-955E-4C8997AB9BAB}" type="parTrans" cxnId="{9DA7DBF6-BDBE-4622-8AC5-E906CA963ED9}">
      <dgm:prSet/>
      <dgm:spPr/>
      <dgm:t>
        <a:bodyPr/>
        <a:lstStyle/>
        <a:p>
          <a:endParaRPr lang="en-GB">
            <a:effectLst/>
          </a:endParaRPr>
        </a:p>
      </dgm:t>
    </dgm:pt>
    <dgm:pt modelId="{306F99DE-5201-5645-9EAD-F378AB25C5B7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Возможность автоматизации начислений и выплат</a:t>
          </a:r>
        </a:p>
      </dgm:t>
    </dgm:pt>
    <dgm:pt modelId="{CD1FE500-242A-1841-8AD2-1ED59311F088}" type="sibTrans" cxnId="{9DA7DBF6-BDBE-4622-8AC5-E906CA963ED9}">
      <dgm:prSet/>
      <dgm:spPr/>
      <dgm:t>
        <a:bodyPr/>
        <a:lstStyle/>
        <a:p>
          <a:endParaRPr lang="en-GB">
            <a:effectLst/>
          </a:endParaRPr>
        </a:p>
      </dgm:t>
    </dgm:pt>
    <dgm:pt modelId="{82D4B9E1-5141-594A-A991-983695946164}" type="parTrans" cxnId="{240C3161-310D-4625-B6CD-17C806ECA0B5}">
      <dgm:prSet/>
      <dgm:spPr/>
      <dgm:t>
        <a:bodyPr/>
        <a:lstStyle/>
        <a:p>
          <a:endParaRPr lang="en-GB">
            <a:effectLst/>
          </a:endParaRPr>
        </a:p>
      </dgm:t>
    </dgm:pt>
    <dgm:pt modelId="{5F895C2B-0712-A044-8659-61D413C20C68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Совместимость с другими ключевыми системами </a:t>
          </a:r>
        </a:p>
      </dgm:t>
    </dgm:pt>
    <dgm:pt modelId="{3089C764-1AF9-B442-AC9A-07A97CBC5155}" type="sibTrans" cxnId="{240C3161-310D-4625-B6CD-17C806ECA0B5}">
      <dgm:prSet/>
      <dgm:spPr/>
      <dgm:t>
        <a:bodyPr/>
        <a:lstStyle/>
        <a:p>
          <a:endParaRPr lang="en-GB">
            <a:effectLst/>
          </a:endParaRPr>
        </a:p>
      </dgm:t>
    </dgm:pt>
    <dgm:pt modelId="{6F5D7089-908E-224B-8038-B650C60EDF51}" type="parTrans" cxnId="{84E69C6E-792F-4CB3-BE3D-3141C85213B8}">
      <dgm:prSet/>
      <dgm:spPr/>
      <dgm:t>
        <a:bodyPr/>
        <a:lstStyle/>
        <a:p>
          <a:endParaRPr lang="en-GB">
            <a:effectLst/>
          </a:endParaRPr>
        </a:p>
      </dgm:t>
    </dgm:pt>
    <dgm:pt modelId="{B1A38854-F2E2-9644-8983-56984C4857E2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Управление рисками, интегрированное во все аспекты бюджетного процесса</a:t>
          </a:r>
        </a:p>
      </dgm:t>
    </dgm:pt>
    <dgm:pt modelId="{D6F326AA-6A2F-F247-8CB2-7AACF204583E}" type="sibTrans" cxnId="{84E69C6E-792F-4CB3-BE3D-3141C85213B8}">
      <dgm:prSet/>
      <dgm:spPr/>
      <dgm:t>
        <a:bodyPr/>
        <a:lstStyle/>
        <a:p>
          <a:endParaRPr lang="en-GB">
            <a:effectLst/>
          </a:endParaRPr>
        </a:p>
      </dgm:t>
    </dgm:pt>
    <dgm:pt modelId="{2A9A6F92-4540-9A49-87EF-0D27EDDDF417}" type="parTrans" cxnId="{D5EFA5DE-8ABC-4740-9D68-49764C14C9A5}">
      <dgm:prSet/>
      <dgm:spPr/>
      <dgm:t>
        <a:bodyPr/>
        <a:lstStyle/>
        <a:p>
          <a:endParaRPr lang="en-GB">
            <a:effectLst/>
          </a:endParaRPr>
        </a:p>
      </dgm:t>
    </dgm:pt>
    <dgm:pt modelId="{96DC2CB6-8D07-B646-B3D5-9C120CC1A123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Современное законодательство</a:t>
          </a:r>
        </a:p>
      </dgm:t>
    </dgm:pt>
    <dgm:pt modelId="{56DE95D6-AF10-5646-A698-CD26A71BC158}" type="sibTrans" cxnId="{D5EFA5DE-8ABC-4740-9D68-49764C14C9A5}">
      <dgm:prSet/>
      <dgm:spPr/>
      <dgm:t>
        <a:bodyPr/>
        <a:lstStyle/>
        <a:p>
          <a:endParaRPr lang="en-GB">
            <a:effectLst/>
          </a:endParaRPr>
        </a:p>
      </dgm:t>
    </dgm:pt>
    <dgm:pt modelId="{5A816758-77B7-9C48-8141-06B9D776405E}" type="parTrans" cxnId="{40AB6505-E895-40C8-8F28-1E3447F53D7A}">
      <dgm:prSet/>
      <dgm:spPr/>
      <dgm:t>
        <a:bodyPr/>
        <a:lstStyle/>
        <a:p>
          <a:endParaRPr lang="en-GB">
            <a:effectLst/>
          </a:endParaRPr>
        </a:p>
      </dgm:t>
    </dgm:pt>
    <dgm:pt modelId="{85ABC393-4002-D24F-BC46-51FD48F4F07B}">
      <dgm:prSet phldrT="[Text]" custT="1"/>
      <dgm:spPr/>
      <dgm:t>
        <a:bodyPr/>
        <a:lstStyle/>
        <a:p>
          <a:pPr rtl="0"/>
          <a:r>
            <a: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Компетентные квалифицированные чиновники</a:t>
          </a:r>
        </a:p>
      </dgm:t>
    </dgm:pt>
    <dgm:pt modelId="{06EB828C-B591-EE4C-83DC-CAA13E701448}" type="sibTrans" cxnId="{40AB6505-E895-40C8-8F28-1E3447F53D7A}">
      <dgm:prSet/>
      <dgm:spPr/>
      <dgm:t>
        <a:bodyPr/>
        <a:lstStyle/>
        <a:p>
          <a:endParaRPr lang="en-GB">
            <a:effectLst/>
          </a:endParaRPr>
        </a:p>
      </dgm:t>
    </dgm:pt>
    <dgm:pt modelId="{E0AA6C66-6764-E444-8D11-C857D4E34F6C}" type="pres">
      <dgm:prSet presAssocID="{38A70608-7E33-914B-A95E-7AF2947645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ADCCA8-0C2F-3D4E-B54A-B51CFA4A9EE8}" type="pres">
      <dgm:prSet presAssocID="{38A70608-7E33-914B-A95E-7AF2947645C1}" presName="cycle" presStyleCnt="0"/>
      <dgm:spPr/>
    </dgm:pt>
    <dgm:pt modelId="{A74832A6-0891-6C46-9896-4F2072586B1C}" type="pres">
      <dgm:prSet presAssocID="{7FD144BD-884F-EB41-8AB6-26292C31E85A}" presName="nodeFirstNode" presStyleLbl="node1" presStyleIdx="0" presStyleCnt="10" custScaleX="117520" custScaleY="165866" custRadScaleRad="94586" custRadScaleInc="-193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F1AFE-1D2D-C246-A368-40E683494685}" type="pres">
      <dgm:prSet presAssocID="{D940B739-FE44-154A-B415-DE881B9021C8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09D9F5A7-8EB7-4F45-BF2F-5AB004DA60B7}" type="pres">
      <dgm:prSet presAssocID="{82BD2417-CEC3-1642-AFCD-0376A3DF14A8}" presName="nodeFollowingNodes" presStyleLbl="node1" presStyleIdx="1" presStyleCnt="10" custRadScaleRad="108910" custRadScaleInc="23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46AA2-FDA6-0B48-9A3B-8E85DB376F61}" type="pres">
      <dgm:prSet presAssocID="{E902D050-7B25-9B4A-AEAB-D638D7ED8750}" presName="nodeFollowingNodes" presStyleLbl="node1" presStyleIdx="2" presStyleCnt="10" custScaleX="138238" custScaleY="167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FCC33-9D82-3E48-BC7A-2172F3752988}" type="pres">
      <dgm:prSet presAssocID="{19C70ED2-111C-7545-B5C9-9F4C5EFAECB7}" presName="nodeFollowingNodes" presStyleLbl="node1" presStyleIdx="3" presStyleCnt="10" custRadScaleRad="103628" custRadScaleInc="-15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62939-2678-B949-86FA-A90DCA11A219}" type="pres">
      <dgm:prSet presAssocID="{DB964AEB-8DD1-BA42-95EA-A1AA42641FBF}" presName="nodeFollowingNodes" presStyleLbl="node1" presStyleIdx="4" presStyleCnt="10" custRadScaleRad="124560" custRadScaleInc="-47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750CA-2F8B-9C43-BA84-92B3C949E1AD}" type="pres">
      <dgm:prSet presAssocID="{306F99DE-5201-5645-9EAD-F378AB25C5B7}" presName="nodeFollowingNodes" presStyleLbl="node1" presStyleIdx="5" presStyleCnt="10" custScaleX="121517" custScaleY="159245" custRadScaleRad="93685" custRadScaleInc="-44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6E200-0DC6-664B-A452-BFCC3E9871F0}" type="pres">
      <dgm:prSet presAssocID="{5F895C2B-0712-A044-8659-61D413C20C68}" presName="nodeFollowingNodes" presStyleLbl="node1" presStyleIdx="6" presStyleCnt="10" custScaleX="185819" custScaleY="95070" custRadScaleRad="104177" custRadScaleInc="16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1026F-EC93-5B4C-AEDE-518BC6F1EE2D}" type="pres">
      <dgm:prSet presAssocID="{B1A38854-F2E2-9644-8983-56984C4857E2}" presName="nodeFollowingNodes" presStyleLbl="node1" presStyleIdx="7" presStyleCnt="10" custScaleX="182888" custScaleY="147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C7F96-2F87-E342-8529-A5AB0C57D0F8}" type="pres">
      <dgm:prSet presAssocID="{96DC2CB6-8D07-B646-B3D5-9C120CC1A123}" presName="nodeFollowingNodes" presStyleLbl="node1" presStyleIdx="8" presStyleCnt="10" custScaleX="142122" custScaleY="151902" custRadScaleRad="100213" custRadScaleInc="-12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90D15-B45E-D64E-9593-D0785A840637}" type="pres">
      <dgm:prSet presAssocID="{85ABC393-4002-D24F-BC46-51FD48F4F07B}" presName="nodeFollowingNodes" presStyleLbl="node1" presStyleIdx="9" presStyleCnt="10" custScaleX="164736" custScaleY="159192" custRadScaleRad="125486" custRadScaleInc="-49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B1C712-2A8A-4442-B692-E0F556635BB2}" type="presOf" srcId="{B1A38854-F2E2-9644-8983-56984C4857E2}" destId="{B0C1026F-EC93-5B4C-AEDE-518BC6F1EE2D}" srcOrd="0" destOrd="0" presId="urn:microsoft.com/office/officeart/2005/8/layout/cycle3"/>
    <dgm:cxn modelId="{EDACE9AB-072E-4F44-8A67-29308D74F98C}" type="presOf" srcId="{306F99DE-5201-5645-9EAD-F378AB25C5B7}" destId="{040750CA-2F8B-9C43-BA84-92B3C949E1AD}" srcOrd="0" destOrd="0" presId="urn:microsoft.com/office/officeart/2005/8/layout/cycle3"/>
    <dgm:cxn modelId="{D5EFA5DE-8ABC-4740-9D68-49764C14C9A5}" srcId="{38A70608-7E33-914B-A95E-7AF2947645C1}" destId="{96DC2CB6-8D07-B646-B3D5-9C120CC1A123}" srcOrd="8" destOrd="0" parTransId="{2A9A6F92-4540-9A49-87EF-0D27EDDDF417}" sibTransId="{56DE95D6-AF10-5646-A698-CD26A71BC158}"/>
    <dgm:cxn modelId="{062C005B-2995-4105-B76A-D1C5B852B7F0}" type="presOf" srcId="{82BD2417-CEC3-1642-AFCD-0376A3DF14A8}" destId="{09D9F5A7-8EB7-4F45-BF2F-5AB004DA60B7}" srcOrd="0" destOrd="0" presId="urn:microsoft.com/office/officeart/2005/8/layout/cycle3"/>
    <dgm:cxn modelId="{2E3DAC00-6545-4293-A9D7-07DB94271301}" type="presOf" srcId="{DB964AEB-8DD1-BA42-95EA-A1AA42641FBF}" destId="{BB662939-2678-B949-86FA-A90DCA11A219}" srcOrd="0" destOrd="0" presId="urn:microsoft.com/office/officeart/2005/8/layout/cycle3"/>
    <dgm:cxn modelId="{84E69C6E-792F-4CB3-BE3D-3141C85213B8}" srcId="{38A70608-7E33-914B-A95E-7AF2947645C1}" destId="{B1A38854-F2E2-9644-8983-56984C4857E2}" srcOrd="7" destOrd="0" parTransId="{6F5D7089-908E-224B-8038-B650C60EDF51}" sibTransId="{D6F326AA-6A2F-F247-8CB2-7AACF204583E}"/>
    <dgm:cxn modelId="{E7147FB5-3BF9-4E1C-80F5-48E2EB90695C}" srcId="{38A70608-7E33-914B-A95E-7AF2947645C1}" destId="{19C70ED2-111C-7545-B5C9-9F4C5EFAECB7}" srcOrd="3" destOrd="0" parTransId="{C0CF91E5-24C6-9947-B065-10FB2C5AD54D}" sibTransId="{D9EEB51C-1CD3-8C43-A6B8-0EBC073C9E72}"/>
    <dgm:cxn modelId="{C998CAD3-1FA0-45E5-B328-55136CC70C9F}" srcId="{38A70608-7E33-914B-A95E-7AF2947645C1}" destId="{82BD2417-CEC3-1642-AFCD-0376A3DF14A8}" srcOrd="1" destOrd="0" parTransId="{B5EBE20B-D3C2-7F4D-B581-05793EB0D957}" sibTransId="{B9A05AC5-2B1D-8444-A598-D611937A6BE6}"/>
    <dgm:cxn modelId="{F28C61FA-B503-4754-8BC2-B1693D77E2EC}" type="presOf" srcId="{38A70608-7E33-914B-A95E-7AF2947645C1}" destId="{E0AA6C66-6764-E444-8D11-C857D4E34F6C}" srcOrd="0" destOrd="0" presId="urn:microsoft.com/office/officeart/2005/8/layout/cycle3"/>
    <dgm:cxn modelId="{DDE7A979-68B3-48C1-9FFF-19027D703A6A}" type="presOf" srcId="{E902D050-7B25-9B4A-AEAB-D638D7ED8750}" destId="{C6246AA2-FDA6-0B48-9A3B-8E85DB376F61}" srcOrd="0" destOrd="0" presId="urn:microsoft.com/office/officeart/2005/8/layout/cycle3"/>
    <dgm:cxn modelId="{06C00D5E-CC84-4BE9-AEBC-652BEECE49A4}" type="presOf" srcId="{85ABC393-4002-D24F-BC46-51FD48F4F07B}" destId="{D3290D15-B45E-D64E-9593-D0785A840637}" srcOrd="0" destOrd="0" presId="urn:microsoft.com/office/officeart/2005/8/layout/cycle3"/>
    <dgm:cxn modelId="{7E88394E-C0A4-49F6-9111-24A74897051D}" type="presOf" srcId="{7FD144BD-884F-EB41-8AB6-26292C31E85A}" destId="{A74832A6-0891-6C46-9896-4F2072586B1C}" srcOrd="0" destOrd="0" presId="urn:microsoft.com/office/officeart/2005/8/layout/cycle3"/>
    <dgm:cxn modelId="{2F1FB547-0264-4CD7-AF89-FDFC9CCCEC29}" srcId="{38A70608-7E33-914B-A95E-7AF2947645C1}" destId="{E902D050-7B25-9B4A-AEAB-D638D7ED8750}" srcOrd="2" destOrd="0" parTransId="{8404FB54-F22F-3647-B9B6-CD325C4D86C2}" sibTransId="{4E8D02D6-7720-AB4C-9452-6ECAB043039A}"/>
    <dgm:cxn modelId="{240C3161-310D-4625-B6CD-17C806ECA0B5}" srcId="{38A70608-7E33-914B-A95E-7AF2947645C1}" destId="{5F895C2B-0712-A044-8659-61D413C20C68}" srcOrd="6" destOrd="0" parTransId="{82D4B9E1-5141-594A-A991-983695946164}" sibTransId="{3089C764-1AF9-B442-AC9A-07A97CBC5155}"/>
    <dgm:cxn modelId="{FCB80694-18FB-4FB3-94EF-8D81C146C15F}" type="presOf" srcId="{D940B739-FE44-154A-B415-DE881B9021C8}" destId="{BA5F1AFE-1D2D-C246-A368-40E683494685}" srcOrd="0" destOrd="0" presId="urn:microsoft.com/office/officeart/2005/8/layout/cycle3"/>
    <dgm:cxn modelId="{40AB6505-E895-40C8-8F28-1E3447F53D7A}" srcId="{38A70608-7E33-914B-A95E-7AF2947645C1}" destId="{85ABC393-4002-D24F-BC46-51FD48F4F07B}" srcOrd="9" destOrd="0" parTransId="{5A816758-77B7-9C48-8141-06B9D776405E}" sibTransId="{06EB828C-B591-EE4C-83DC-CAA13E701448}"/>
    <dgm:cxn modelId="{AC58FDAF-7D7D-4C33-9F9D-8E1F7B197C7F}" srcId="{38A70608-7E33-914B-A95E-7AF2947645C1}" destId="{DB964AEB-8DD1-BA42-95EA-A1AA42641FBF}" srcOrd="4" destOrd="0" parTransId="{CEAB82D0-0A95-994B-BD96-A994331D4A98}" sibTransId="{35D507D3-4EBA-6048-BA26-2F4E82CE4171}"/>
    <dgm:cxn modelId="{F102D152-3D59-43E6-BF80-6CCC1B0649BD}" srcId="{38A70608-7E33-914B-A95E-7AF2947645C1}" destId="{7FD144BD-884F-EB41-8AB6-26292C31E85A}" srcOrd="0" destOrd="0" parTransId="{BE03ADBB-3E49-4147-8362-A89F2572A835}" sibTransId="{D940B739-FE44-154A-B415-DE881B9021C8}"/>
    <dgm:cxn modelId="{6B15508B-6FD9-4F0D-8F4B-C77D0A819A43}" type="presOf" srcId="{96DC2CB6-8D07-B646-B3D5-9C120CC1A123}" destId="{FD8C7F96-2F87-E342-8529-A5AB0C57D0F8}" srcOrd="0" destOrd="0" presId="urn:microsoft.com/office/officeart/2005/8/layout/cycle3"/>
    <dgm:cxn modelId="{0DB1E02D-7911-47D6-AEB7-C8017303E589}" type="presOf" srcId="{5F895C2B-0712-A044-8659-61D413C20C68}" destId="{C656E200-0DC6-664B-A452-BFCC3E9871F0}" srcOrd="0" destOrd="0" presId="urn:microsoft.com/office/officeart/2005/8/layout/cycle3"/>
    <dgm:cxn modelId="{9DA7DBF6-BDBE-4622-8AC5-E906CA963ED9}" srcId="{38A70608-7E33-914B-A95E-7AF2947645C1}" destId="{306F99DE-5201-5645-9EAD-F378AB25C5B7}" srcOrd="5" destOrd="0" parTransId="{51A45677-CFB1-CF4A-955E-4C8997AB9BAB}" sibTransId="{CD1FE500-242A-1841-8AD2-1ED59311F088}"/>
    <dgm:cxn modelId="{CA3F6AF2-C8B9-43D7-9007-0FF493738E55}" type="presOf" srcId="{19C70ED2-111C-7545-B5C9-9F4C5EFAECB7}" destId="{A44FCC33-9D82-3E48-BC7A-2172F3752988}" srcOrd="0" destOrd="0" presId="urn:microsoft.com/office/officeart/2005/8/layout/cycle3"/>
    <dgm:cxn modelId="{E76F0B8A-B774-4F5E-BCF9-218D2C961430}" type="presParOf" srcId="{E0AA6C66-6764-E444-8D11-C857D4E34F6C}" destId="{AAADCCA8-0C2F-3D4E-B54A-B51CFA4A9EE8}" srcOrd="0" destOrd="0" presId="urn:microsoft.com/office/officeart/2005/8/layout/cycle3"/>
    <dgm:cxn modelId="{C9553741-EBFC-4802-8E42-4073316A5825}" type="presParOf" srcId="{AAADCCA8-0C2F-3D4E-B54A-B51CFA4A9EE8}" destId="{A74832A6-0891-6C46-9896-4F2072586B1C}" srcOrd="0" destOrd="0" presId="urn:microsoft.com/office/officeart/2005/8/layout/cycle3"/>
    <dgm:cxn modelId="{2932E644-9576-4917-B007-EF0011590974}" type="presParOf" srcId="{AAADCCA8-0C2F-3D4E-B54A-B51CFA4A9EE8}" destId="{BA5F1AFE-1D2D-C246-A368-40E683494685}" srcOrd="1" destOrd="0" presId="urn:microsoft.com/office/officeart/2005/8/layout/cycle3"/>
    <dgm:cxn modelId="{7F07059F-BA91-4213-A8FA-5D3951749FD3}" type="presParOf" srcId="{AAADCCA8-0C2F-3D4E-B54A-B51CFA4A9EE8}" destId="{09D9F5A7-8EB7-4F45-BF2F-5AB004DA60B7}" srcOrd="2" destOrd="0" presId="urn:microsoft.com/office/officeart/2005/8/layout/cycle3"/>
    <dgm:cxn modelId="{77416098-28C6-4AEB-A723-446687700D4F}" type="presParOf" srcId="{AAADCCA8-0C2F-3D4E-B54A-B51CFA4A9EE8}" destId="{C6246AA2-FDA6-0B48-9A3B-8E85DB376F61}" srcOrd="3" destOrd="0" presId="urn:microsoft.com/office/officeart/2005/8/layout/cycle3"/>
    <dgm:cxn modelId="{086F9AE0-5203-4066-B589-8092E03B8325}" type="presParOf" srcId="{AAADCCA8-0C2F-3D4E-B54A-B51CFA4A9EE8}" destId="{A44FCC33-9D82-3E48-BC7A-2172F3752988}" srcOrd="4" destOrd="0" presId="urn:microsoft.com/office/officeart/2005/8/layout/cycle3"/>
    <dgm:cxn modelId="{9EA79998-E83D-4DD6-A713-74B597DB4841}" type="presParOf" srcId="{AAADCCA8-0C2F-3D4E-B54A-B51CFA4A9EE8}" destId="{BB662939-2678-B949-86FA-A90DCA11A219}" srcOrd="5" destOrd="0" presId="urn:microsoft.com/office/officeart/2005/8/layout/cycle3"/>
    <dgm:cxn modelId="{8916E171-EDC1-4A1D-830D-1014C25170F1}" type="presParOf" srcId="{AAADCCA8-0C2F-3D4E-B54A-B51CFA4A9EE8}" destId="{040750CA-2F8B-9C43-BA84-92B3C949E1AD}" srcOrd="6" destOrd="0" presId="urn:microsoft.com/office/officeart/2005/8/layout/cycle3"/>
    <dgm:cxn modelId="{07AAF584-17E2-4AD6-A605-520547F0A36D}" type="presParOf" srcId="{AAADCCA8-0C2F-3D4E-B54A-B51CFA4A9EE8}" destId="{C656E200-0DC6-664B-A452-BFCC3E9871F0}" srcOrd="7" destOrd="0" presId="urn:microsoft.com/office/officeart/2005/8/layout/cycle3"/>
    <dgm:cxn modelId="{F0E690DE-CB09-496B-A114-3181F38204E2}" type="presParOf" srcId="{AAADCCA8-0C2F-3D4E-B54A-B51CFA4A9EE8}" destId="{B0C1026F-EC93-5B4C-AEDE-518BC6F1EE2D}" srcOrd="8" destOrd="0" presId="urn:microsoft.com/office/officeart/2005/8/layout/cycle3"/>
    <dgm:cxn modelId="{A9A3214E-03E5-4184-BB03-AD77C58798AC}" type="presParOf" srcId="{AAADCCA8-0C2F-3D4E-B54A-B51CFA4A9EE8}" destId="{FD8C7F96-2F87-E342-8529-A5AB0C57D0F8}" srcOrd="9" destOrd="0" presId="urn:microsoft.com/office/officeart/2005/8/layout/cycle3"/>
    <dgm:cxn modelId="{0B52B0FF-3A0A-4AFF-9D1D-7E3F8415A000}" type="presParOf" srcId="{AAADCCA8-0C2F-3D4E-B54A-B51CFA4A9EE8}" destId="{D3290D15-B45E-D64E-9593-D0785A840637}" srcOrd="10" destOrd="0" presId="urn:microsoft.com/office/officeart/2005/8/layout/cycle3"/>
  </dgm:cxnLst>
  <dgm:bg/>
  <dgm:whole>
    <a:ln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F1AFE-1D2D-C246-A368-40E683494685}">
      <dsp:nvSpPr>
        <dsp:cNvPr id="0" name=""/>
        <dsp:cNvSpPr/>
      </dsp:nvSpPr>
      <dsp:spPr>
        <a:xfrm>
          <a:off x="1563893" y="40439"/>
          <a:ext cx="4909281" cy="4909281"/>
        </a:xfrm>
        <a:prstGeom prst="circularArrow">
          <a:avLst>
            <a:gd name="adj1" fmla="val 5544"/>
            <a:gd name="adj2" fmla="val 330680"/>
            <a:gd name="adj3" fmla="val 14669968"/>
            <a:gd name="adj4" fmla="val 1686249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832A6-0891-6C46-9896-4F2072586B1C}">
      <dsp:nvSpPr>
        <dsp:cNvPr id="0" name=""/>
        <dsp:cNvSpPr/>
      </dsp:nvSpPr>
      <dsp:spPr>
        <a:xfrm>
          <a:off x="3338514" y="-53135"/>
          <a:ext cx="1360040" cy="959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Интегрированная система исполнения бюджета – ИСУГФ </a:t>
          </a:r>
        </a:p>
      </dsp:txBody>
      <dsp:txXfrm>
        <a:off x="3385366" y="-6283"/>
        <a:ext cx="1266336" cy="866066"/>
      </dsp:txXfrm>
    </dsp:sp>
    <dsp:sp modelId="{09D9F5A7-8EB7-4F45-BF2F-5AB004DA60B7}">
      <dsp:nvSpPr>
        <dsp:cNvPr id="0" name=""/>
        <dsp:cNvSpPr/>
      </dsp:nvSpPr>
      <dsp:spPr>
        <a:xfrm>
          <a:off x="5233420" y="457114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Единый план счетов</a:t>
          </a:r>
        </a:p>
      </dsp:txBody>
      <dsp:txXfrm>
        <a:off x="5261667" y="485361"/>
        <a:ext cx="1100790" cy="522148"/>
      </dsp:txXfrm>
    </dsp:sp>
    <dsp:sp modelId="{C6246AA2-FDA6-0B48-9A3B-8E85DB376F61}">
      <dsp:nvSpPr>
        <dsp:cNvPr id="0" name=""/>
        <dsp:cNvSpPr/>
      </dsp:nvSpPr>
      <dsp:spPr>
        <a:xfrm>
          <a:off x="5427981" y="1262962"/>
          <a:ext cx="1599806" cy="969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 smtClean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Единая бухгалтерская книга для казначейства</a:t>
          </a:r>
          <a:endParaRPr lang="ru-RU" sz="1400" b="0" i="0" u="none" strike="noStrike" kern="1200" dirty="0">
            <a:effectLst/>
            <a:highlight>
              <a:srgbClr val="000000">
                <a:alpha val="0"/>
              </a:srgbClr>
            </a:highlight>
            <a:latin typeface="Calibri"/>
          </a:endParaRPr>
        </a:p>
      </dsp:txBody>
      <dsp:txXfrm>
        <a:off x="5475328" y="1310309"/>
        <a:ext cx="1505112" cy="875214"/>
      </dsp:txXfrm>
    </dsp:sp>
    <dsp:sp modelId="{A44FCC33-9D82-3E48-BC7A-2172F3752988}">
      <dsp:nvSpPr>
        <dsp:cNvPr id="0" name=""/>
        <dsp:cNvSpPr/>
      </dsp:nvSpPr>
      <dsp:spPr>
        <a:xfrm>
          <a:off x="5772629" y="2591058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ЕКС</a:t>
          </a:r>
        </a:p>
      </dsp:txBody>
      <dsp:txXfrm>
        <a:off x="5800876" y="2619305"/>
        <a:ext cx="1100790" cy="522148"/>
      </dsp:txXfrm>
    </dsp:sp>
    <dsp:sp modelId="{BB662939-2678-B949-86FA-A90DCA11A219}">
      <dsp:nvSpPr>
        <dsp:cNvPr id="0" name=""/>
        <dsp:cNvSpPr/>
      </dsp:nvSpPr>
      <dsp:spPr>
        <a:xfrm>
          <a:off x="5700716" y="3726663"/>
          <a:ext cx="1157284" cy="578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Банковский интерфейс</a:t>
          </a:r>
        </a:p>
      </dsp:txBody>
      <dsp:txXfrm>
        <a:off x="5728963" y="3754910"/>
        <a:ext cx="1100790" cy="522148"/>
      </dsp:txXfrm>
    </dsp:sp>
    <dsp:sp modelId="{040750CA-2F8B-9C43-BA84-92B3C949E1AD}">
      <dsp:nvSpPr>
        <dsp:cNvPr id="0" name=""/>
        <dsp:cNvSpPr/>
      </dsp:nvSpPr>
      <dsp:spPr>
        <a:xfrm>
          <a:off x="4024310" y="3833067"/>
          <a:ext cx="1406296" cy="921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Возможность автоматизации начислений и выплат</a:t>
          </a:r>
        </a:p>
      </dsp:txBody>
      <dsp:txXfrm>
        <a:off x="4069292" y="3878049"/>
        <a:ext cx="1316332" cy="831494"/>
      </dsp:txXfrm>
    </dsp:sp>
    <dsp:sp modelId="{C656E200-0DC6-664B-A452-BFCC3E9871F0}">
      <dsp:nvSpPr>
        <dsp:cNvPr id="0" name=""/>
        <dsp:cNvSpPr/>
      </dsp:nvSpPr>
      <dsp:spPr>
        <a:xfrm>
          <a:off x="1721460" y="3757633"/>
          <a:ext cx="2150453" cy="550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Совместимость с другими ключевыми системами </a:t>
          </a:r>
        </a:p>
      </dsp:txBody>
      <dsp:txXfrm>
        <a:off x="1748314" y="3784487"/>
        <a:ext cx="2096745" cy="496406"/>
      </dsp:txXfrm>
    </dsp:sp>
    <dsp:sp modelId="{B0C1026F-EC93-5B4C-AEDE-518BC6F1EE2D}">
      <dsp:nvSpPr>
        <dsp:cNvPr id="0" name=""/>
        <dsp:cNvSpPr/>
      </dsp:nvSpPr>
      <dsp:spPr>
        <a:xfrm>
          <a:off x="1187525" y="2614004"/>
          <a:ext cx="2116533" cy="8555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Управление рисками, интегрированное во все аспекты бюджетного процесса</a:t>
          </a:r>
        </a:p>
      </dsp:txBody>
      <dsp:txXfrm>
        <a:off x="1229289" y="2655768"/>
        <a:ext cx="2033005" cy="772017"/>
      </dsp:txXfrm>
    </dsp:sp>
    <dsp:sp modelId="{FD8C7F96-2F87-E342-8529-A5AB0C57D0F8}">
      <dsp:nvSpPr>
        <dsp:cNvPr id="0" name=""/>
        <dsp:cNvSpPr/>
      </dsp:nvSpPr>
      <dsp:spPr>
        <a:xfrm>
          <a:off x="1378868" y="1447582"/>
          <a:ext cx="1644755" cy="878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Современное законодательство</a:t>
          </a:r>
        </a:p>
      </dsp:txBody>
      <dsp:txXfrm>
        <a:off x="1421776" y="1490490"/>
        <a:ext cx="1558939" cy="793152"/>
      </dsp:txXfrm>
    </dsp:sp>
    <dsp:sp modelId="{D3290D15-B45E-D64E-9593-D0785A840637}">
      <dsp:nvSpPr>
        <dsp:cNvPr id="0" name=""/>
        <dsp:cNvSpPr/>
      </dsp:nvSpPr>
      <dsp:spPr>
        <a:xfrm>
          <a:off x="1204917" y="327875"/>
          <a:ext cx="1906463" cy="9211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strike="noStrike" kern="1200" dirty="0">
              <a:effectLst/>
              <a:highlight>
                <a:srgbClr val="000000">
                  <a:alpha val="0"/>
                </a:srgbClr>
              </a:highlight>
              <a:latin typeface="Calibri"/>
            </a:rPr>
            <a:t>Компетентные квалифицированные чиновники</a:t>
          </a:r>
        </a:p>
      </dsp:txBody>
      <dsp:txXfrm>
        <a:off x="1249884" y="372842"/>
        <a:ext cx="1816529" cy="831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</a:defRPr>
            </a:lvl1pPr>
          </a:lstStyle>
          <a:p>
            <a:fld id="{537B7219-18CD-4E2D-8D47-5B46F2159EA2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l">
              <a:defRPr sz="1200">
                <a:effectLst/>
              </a:defRPr>
            </a:lvl1pPr>
          </a:lstStyle>
          <a:p>
            <a:endParaRPr lang="en-US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/>
          <a:lstStyle>
            <a:lvl1pPr algn="r">
              <a:defRPr sz="1200">
                <a:effectLst/>
              </a:defRPr>
            </a:lvl1pPr>
          </a:lstStyle>
          <a:p>
            <a:fld id="{25BAB6F2-249B-4AD5-9CB7-0699889A5EE1}" type="datetimeFigureOut">
              <a:rPr lang="en-US" smtClean="0">
                <a:effectLst/>
              </a:rPr>
              <a:t>10/17/2019</a:t>
            </a:fld>
            <a:endParaRPr lang="en-US" dirty="0">
              <a:effectLst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1200">
                <a:effectLst/>
              </a:defRPr>
            </a:lvl1pPr>
          </a:lstStyle>
          <a:p>
            <a:endParaRPr lang="en-US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r">
              <a:defRPr sz="1200">
                <a:effectLst/>
              </a:defRPr>
            </a:lvl1pPr>
          </a:lstStyle>
          <a:p>
            <a:fld id="{F5848F76-DF40-4FCB-BA1A-6E42BED63A3B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effectLst/>
        </p:spPr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1813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10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431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11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7118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12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49115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13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567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14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4523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15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117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2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705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/>
          <a:lstStyle/>
          <a:p>
            <a:endParaRPr lang="ru-RU" dirty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3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755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4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0334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5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8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6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9275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effectLst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effectLst/>
        </p:spPr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effectLst/>
        </p:spPr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7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170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8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9747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>
                <a:effectLst/>
              </a:rPr>
              <a:t>9</a:t>
            </a:fld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190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</p:spPr>
        <p:txBody>
          <a:bodyPr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r>
              <a:rPr lang="en-GB">
                <a:effectLst/>
              </a:rPr>
              <a:t>Click to edit Master subtitle style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/>
          <a:lstStyle/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effectLst/>
        </p:spPr>
        <p:txBody>
          <a:bodyPr vert="eaVert"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effectLst/>
        </p:spPr>
        <p:txBody>
          <a:bodyPr vert="eaVert"/>
          <a:lstStyle/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29879" y="491385"/>
            <a:ext cx="7286625" cy="978486"/>
          </a:xfrm>
          <a:prstGeom prst="rect">
            <a:avLst/>
          </a:prstGeom>
          <a:effectLst/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100">
                <a:solidFill>
                  <a:schemeClr val="tx2"/>
                </a:solidFill>
                <a:effectLst/>
                <a:latin typeface="Arial Black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>
                <a:effectLst/>
              </a:rPr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879" y="1469872"/>
            <a:ext cx="7286625" cy="4860591"/>
          </a:xfrm>
          <a:effectLst/>
        </p:spPr>
        <p:txBody>
          <a:bodyPr/>
          <a:lstStyle>
            <a:lvl1pPr>
              <a:spcBef>
                <a:spcPts val="1800"/>
              </a:spcBef>
              <a:defRPr>
                <a:solidFill>
                  <a:schemeClr val="tx1"/>
                </a:solidFill>
                <a:effectLst/>
              </a:defRPr>
            </a:lvl1pPr>
            <a:lvl2pPr>
              <a:defRPr>
                <a:effectLst/>
              </a:defRPr>
            </a:lvl2pPr>
            <a:lvl3pPr marL="344091" marR="0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>
                <a:effectLst/>
              </a:rPr>
              <a:t>Paragraph/unbulleted text formatting</a:t>
            </a:r>
          </a:p>
          <a:p>
            <a:pPr lvl="1"/>
            <a:r>
              <a:rPr lang="en-US">
                <a:effectLst/>
              </a:rPr>
              <a:t>Click the “Indent More” button (in the Home ribbon, above) for first-level bullets</a:t>
            </a:r>
          </a:p>
          <a:p>
            <a:pPr marL="344091" marR="0" lvl="2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defRPr>
                <a:effectLst/>
              </a:defRPr>
            </a:pPr>
            <a:r>
              <a:rPr lang="en-US">
                <a:effectLst/>
              </a:rPr>
              <a:t>Double-click the “Indent More” button (above) for second-level bullets</a:t>
            </a:r>
          </a:p>
          <a:p>
            <a:pPr lvl="3"/>
            <a:r>
              <a:rPr lang="en-US">
                <a:effectLst/>
              </a:rPr>
              <a:t>Triple-click the “Indent More” button (above) for third-level bullets</a:t>
            </a:r>
          </a:p>
          <a:p>
            <a:pPr lvl="4"/>
            <a:r>
              <a:rPr lang="en-US">
                <a:effectLst/>
              </a:rPr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23031048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  <a:effectLst/>
        </p:spPr>
        <p:txBody>
          <a:bodyPr/>
          <a:lstStyle/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effectLst/>
        </p:spPr>
        <p:txBody>
          <a:bodyPr anchor="t"/>
          <a:lstStyle>
            <a:lvl1pPr algn="l">
              <a:defRPr sz="4000" b="1" cap="all">
                <a:effectLst/>
              </a:defRPr>
            </a:lvl1pPr>
          </a:lstStyle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effectLst/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effectLst/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>
                <a:effectLst/>
              </a:defRPr>
            </a:lvl6pPr>
            <a:lvl7pPr>
              <a:defRPr sz="1800">
                <a:effectLst/>
              </a:defRPr>
            </a:lvl7pPr>
            <a:lvl8pPr>
              <a:defRPr sz="1800">
                <a:effectLst/>
              </a:defRPr>
            </a:lvl8pPr>
            <a:lvl9pPr>
              <a:defRPr sz="18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effectLst/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effectLst/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effectLst/>
        </p:spPr>
        <p:txBody>
          <a:bodyPr anchor="b"/>
          <a:lstStyle>
            <a:lvl1pPr algn="l">
              <a:defRPr sz="2000" b="1">
                <a:effectLst/>
              </a:defRPr>
            </a:lvl1pPr>
          </a:lstStyle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effectLst/>
        </p:spPr>
        <p:txBody>
          <a:bodyPr/>
          <a:lstStyle>
            <a:lvl1pPr>
              <a:defRPr sz="3200">
                <a:effectLst/>
              </a:defRPr>
            </a:lvl1pPr>
            <a:lvl2pPr>
              <a:defRPr sz="2800">
                <a:effectLst/>
              </a:defRPr>
            </a:lvl2pPr>
            <a:lvl3pPr>
              <a:defRPr sz="2400">
                <a:effectLst/>
              </a:defRPr>
            </a:lvl3pPr>
            <a:lvl4pPr>
              <a:defRPr sz="2000">
                <a:effectLst/>
              </a:defRPr>
            </a:lvl4pPr>
            <a:lvl5pPr>
              <a:defRPr sz="2000">
                <a:effectLst/>
              </a:defRPr>
            </a:lvl5pPr>
            <a:lvl6pPr>
              <a:defRPr sz="2000">
                <a:effectLst/>
              </a:defRPr>
            </a:lvl6pPr>
            <a:lvl7pPr>
              <a:defRPr sz="2000">
                <a:effectLst/>
              </a:defRPr>
            </a:lvl7pPr>
            <a:lvl8pPr>
              <a:defRPr sz="2000">
                <a:effectLst/>
              </a:defRPr>
            </a:lvl8pPr>
            <a:lvl9pPr>
              <a:defRPr sz="20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effectLst/>
        </p:spPr>
        <p:txBody>
          <a:bodyPr/>
          <a:lstStyle>
            <a:lvl1pPr marL="0" indent="0">
              <a:buNone/>
              <a:defRPr sz="14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effectLst/>
        </p:spPr>
        <p:txBody>
          <a:bodyPr anchor="b"/>
          <a:lstStyle>
            <a:lvl1pPr algn="l">
              <a:defRPr sz="2000" b="1">
                <a:effectLst/>
              </a:defRPr>
            </a:lvl1pPr>
          </a:lstStyle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effectLst/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  <a:lvl2pPr marL="457200" indent="0">
              <a:buNone/>
              <a:defRPr sz="2800">
                <a:effectLst/>
              </a:defRPr>
            </a:lvl2pPr>
            <a:lvl3pPr marL="914400" indent="0">
              <a:buNone/>
              <a:defRPr sz="2400">
                <a:effectLst/>
              </a:defRPr>
            </a:lvl3pPr>
            <a:lvl4pPr marL="1371600" indent="0">
              <a:buNone/>
              <a:defRPr sz="2000">
                <a:effectLst/>
              </a:defRPr>
            </a:lvl4pPr>
            <a:lvl5pPr marL="1828800" indent="0">
              <a:buNone/>
              <a:defRPr sz="2000">
                <a:effectLst/>
              </a:defRPr>
            </a:lvl5pPr>
            <a:lvl6pPr marL="2286000" indent="0">
              <a:buNone/>
              <a:defRPr sz="2000">
                <a:effectLst/>
              </a:defRPr>
            </a:lvl6pPr>
            <a:lvl7pPr marL="2743200" indent="0">
              <a:buNone/>
              <a:defRPr sz="2000">
                <a:effectLst/>
              </a:defRPr>
            </a:lvl7pPr>
            <a:lvl8pPr marL="3200400" indent="0">
              <a:buNone/>
              <a:defRPr sz="2000">
                <a:effectLst/>
              </a:defRPr>
            </a:lvl8pPr>
            <a:lvl9pPr marL="3657600" indent="0">
              <a:buNone/>
              <a:defRPr sz="2000">
                <a:effectLst/>
              </a:defRPr>
            </a:lvl9pPr>
          </a:lstStyle>
          <a:p>
            <a:r>
              <a:rPr lang="en-GB" dirty="0">
                <a:effectLst/>
              </a:rPr>
              <a:t>Drag picture to placeholder or click icon to add</a:t>
            </a:r>
            <a:endParaRPr lang="en-US" dirty="0">
              <a:effectLst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effectLst/>
        </p:spPr>
        <p:txBody>
          <a:bodyPr/>
          <a:lstStyle>
            <a:lvl1pPr marL="0" indent="0">
              <a:buNone/>
              <a:defRPr sz="14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en-GB">
                <a:effectLst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/>
        </p:spPr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>
                <a:effectLst/>
              </a:rPr>
              <a:t>Click to edit Master title style</a:t>
            </a:r>
            <a:endParaRPr lang="en-US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>
                <a:effectLst/>
              </a:rPr>
              <a:t>Click to edit Master text styles</a:t>
            </a:r>
          </a:p>
          <a:p>
            <a:pPr lvl="1"/>
            <a:r>
              <a:rPr lang="en-GB">
                <a:effectLst/>
              </a:rPr>
              <a:t>Second level</a:t>
            </a:r>
          </a:p>
          <a:p>
            <a:pPr lvl="2"/>
            <a:r>
              <a:rPr lang="en-GB">
                <a:effectLst/>
              </a:rPr>
              <a:t>Third level</a:t>
            </a:r>
          </a:p>
          <a:p>
            <a:pPr lvl="3"/>
            <a:r>
              <a:rPr lang="en-GB">
                <a:effectLst/>
              </a:rPr>
              <a:t>Fourth level</a:t>
            </a:r>
          </a:p>
          <a:p>
            <a:pPr lvl="4"/>
            <a:r>
              <a:rPr lang="en-GB">
                <a:effectLst/>
              </a:rPr>
              <a:t>Fifth level</a:t>
            </a:r>
            <a:endParaRPr lang="en-US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E59B3EB4-F75D-4221-891B-A2BAA9BB7BFA}" type="slidenum">
              <a:rPr lang="en-US" smtClean="0">
                <a:effectLst/>
              </a:rPr>
              <a:t>‹#›</a:t>
            </a:fld>
            <a:endParaRPr lang="en-US" dirty="0">
              <a:effectLst/>
            </a:endParaRPr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>
          <a:effectLst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841886-D595-604A-A03A-99AD45C90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300" y="914400"/>
            <a:ext cx="6858000" cy="1790700"/>
          </a:xfrm>
          <a:effectLst/>
        </p:spPr>
        <p:txBody>
          <a:bodyPr>
            <a:normAutofit fontScale="90000"/>
          </a:bodyPr>
          <a:lstStyle/>
          <a:p>
            <a:pPr rtl="0"/>
            <a:r>
              <a:rPr lang="ru-RU" sz="4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Влияние интегрированных систем управления государственными финансами на современный бюджетный контроль</a:t>
            </a:r>
            <a:br>
              <a:rPr lang="ru-RU" sz="4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</a:br>
            <a:endParaRPr lang="ru-RU" sz="4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B1BACDA-1540-C549-A171-5835EEC5F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effectLst/>
        </p:spPr>
        <p:txBody>
          <a:bodyPr>
            <a:normAutofit fontScale="65000" lnSpcReduction="20000"/>
          </a:bodyPr>
          <a:lstStyle/>
          <a:p>
            <a:pPr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Марк Силинс, советник по </a:t>
            </a:r>
            <a:r>
              <a:rPr lang="ru-RU" dirty="0">
                <a:highlight>
                  <a:srgbClr val="000000">
                    <a:alpha val="0"/>
                  </a:srgbClr>
                </a:highlight>
                <a:latin typeface="Calibri"/>
              </a:rPr>
              <a:t>у</a:t>
            </a:r>
            <a:r>
              <a:rPr lang="ru-RU" sz="32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правлению государственными финансами </a:t>
            </a:r>
          </a:p>
          <a:p>
            <a:pPr rtl="0"/>
            <a:r>
              <a:rPr lang="ru-RU" sz="32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Сочи</a:t>
            </a:r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, Российская Федерация</a:t>
            </a:r>
          </a:p>
          <a:p>
            <a:pPr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Практикующее </a:t>
            </a:r>
            <a:r>
              <a:rPr lang="ru-RU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со</a:t>
            </a:r>
            <a:r>
              <a:rPr lang="ru-RU" sz="32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общество </a:t>
            </a:r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 внутреннему аудиту  </a:t>
            </a:r>
          </a:p>
          <a:p>
            <a:pPr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30 октября 2019 г.</a:t>
            </a: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48200" y="6400800"/>
            <a:ext cx="3200400" cy="18466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baseline="-25000" dirty="0" smtClean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</a:t>
            </a:r>
            <a:r>
              <a:rPr lang="ru-RU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а</a:t>
            </a:r>
            <a:r>
              <a:rPr lang="ru-RU" baseline="-25000" dirty="0" smtClean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 </a:t>
            </a:r>
            <a:r>
              <a:rPr lang="ru-RU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и </a:t>
            </a:r>
            <a:r>
              <a:rPr lang="ru-RU" baseline="-25000" dirty="0" smtClean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Центральная Азия</a:t>
            </a:r>
            <a:endParaRPr lang="ru-RU" sz="18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559685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666744E3-1DE6-094C-BB06-EDE8CCD73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96904"/>
              </p:ext>
            </p:extLst>
          </p:nvPr>
        </p:nvGraphicFramePr>
        <p:xfrm>
          <a:off x="1066801" y="1066800"/>
          <a:ext cx="7696200" cy="396239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36661">
                  <a:extLst>
                    <a:ext uri="{9D8B030D-6E8A-4147-A177-3AD203B41FA5}">
                      <a16:colId xmlns="" xmlns:a16="http://schemas.microsoft.com/office/drawing/2014/main" val="1533631935"/>
                    </a:ext>
                  </a:extLst>
                </a:gridCol>
                <a:gridCol w="1077938">
                  <a:extLst>
                    <a:ext uri="{9D8B030D-6E8A-4147-A177-3AD203B41FA5}">
                      <a16:colId xmlns="" xmlns:a16="http://schemas.microsoft.com/office/drawing/2014/main" val="312692181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3769365614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1757761388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254606946"/>
                    </a:ext>
                  </a:extLst>
                </a:gridCol>
                <a:gridCol w="704438">
                  <a:extLst>
                    <a:ext uri="{9D8B030D-6E8A-4147-A177-3AD203B41FA5}">
                      <a16:colId xmlns="" xmlns:a16="http://schemas.microsoft.com/office/drawing/2014/main" val="3159893620"/>
                    </a:ext>
                  </a:extLst>
                </a:gridCol>
                <a:gridCol w="1048163">
                  <a:extLst>
                    <a:ext uri="{9D8B030D-6E8A-4147-A177-3AD203B41FA5}">
                      <a16:colId xmlns="" xmlns:a16="http://schemas.microsoft.com/office/drawing/2014/main" val="1015012505"/>
                    </a:ext>
                  </a:extLst>
                </a:gridCol>
              </a:tblGrid>
              <a:tr h="80489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Операции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Заложенные в бюджет ассигнования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Выделенные бюджетные ассигнования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Финансовые обязательства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Кредиторская задолженность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Оплачено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Остаток средств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975876287"/>
                  </a:ext>
                </a:extLst>
              </a:tr>
              <a:tr h="4269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Принятый бюджет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1 000 000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102703358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Разблокированные ассигнования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400 000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057520392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Контракт на покупку транспортного средства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-50 000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600766110"/>
                  </a:ext>
                </a:extLst>
              </a:tr>
              <a:tr h="7678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Транспортное средство доставлено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+50 000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-50 000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69260548"/>
                  </a:ext>
                </a:extLst>
              </a:tr>
              <a:tr h="42692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Счет оплачен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+50 000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-50 000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  <a:latin typeface="Arial"/>
                        </a:rPr>
                        <a:t>350 000</a:t>
                      </a:r>
                    </a:p>
                  </a:txBody>
                  <a:tcPr marL="8563" marR="8563" marT="85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05561134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BEB50CA-4B1F-D74F-9434-4BFA2944DEFE}"/>
              </a:ext>
            </a:extLst>
          </p:cNvPr>
          <p:cNvSpPr txBox="1"/>
          <p:nvPr/>
        </p:nvSpPr>
        <p:spPr>
          <a:xfrm>
            <a:off x="757809" y="12700"/>
            <a:ext cx="8462391" cy="901700"/>
          </a:xfrm>
          <a:prstGeom prst="rect">
            <a:avLst/>
          </a:prstGeom>
          <a:noFill/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28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Современная ИСУГФ должна обеспечивать контроль всего процесса исполнения бюджета, а не только на стадии оплаты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47A1E24-742C-7340-9F58-4748FA9A911A}"/>
              </a:ext>
            </a:extLst>
          </p:cNvPr>
          <p:cNvSpPr txBox="1"/>
          <p:nvPr/>
        </p:nvSpPr>
        <p:spPr>
          <a:xfrm>
            <a:off x="1219200" y="5086637"/>
            <a:ext cx="7242774" cy="1219200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то время как централизованное регулирование на этапе возникновения обязательств может применяться в зависимости от степени риска, например, только к транзакциям на крупные суммы, безусловно все контрактные платежи должны контролироваться на </a:t>
            </a:r>
            <a:r>
              <a:rPr lang="ru-RU" sz="2000" dirty="0">
                <a:highlight>
                  <a:srgbClr val="000000">
                    <a:alpha val="0"/>
                  </a:srgbClr>
                </a:highlight>
                <a:latin typeface="Calibri"/>
              </a:rPr>
              <a:t>этапе возникновения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обязательств на уровне распорядителей бюджетных средств</a:t>
            </a: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48200" y="6400800"/>
            <a:ext cx="2209800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079147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449367-4E8D-444C-91AD-63944677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28" y="3313"/>
            <a:ext cx="7886700" cy="606287"/>
          </a:xfrm>
          <a:effectLst/>
        </p:spPr>
        <p:txBody>
          <a:bodyPr>
            <a:normAutofit/>
          </a:bodyPr>
          <a:lstStyle/>
          <a:p>
            <a:pPr rtl="0"/>
            <a:r>
              <a:rPr lang="ru-RU" sz="2800" b="1" i="0" u="none" strike="noStrike" dirty="0">
                <a:solidFill>
                  <a:srgbClr val="558ED5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Эффективный контроль исполнения бюджета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D339D4-B27D-0043-BAEC-47044B25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85800"/>
            <a:ext cx="8305800" cy="6473428"/>
          </a:xfrm>
          <a:effectLst/>
        </p:spPr>
        <p:txBody>
          <a:bodyPr>
            <a:normAutofit/>
          </a:bodyPr>
          <a:lstStyle/>
          <a:p>
            <a:pPr algn="just"/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Современная ИСУГФ устраняет необходимость в </a:t>
            </a:r>
            <a:r>
              <a:rPr lang="ru-RU" sz="1900" b="0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централизованном контроле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со стороны казначейства на (заключительной) стадии оплаты – виды </a:t>
            </a:r>
            <a:r>
              <a:rPr lang="ru-RU" sz="1900" dirty="0" smtClean="0">
                <a:highlight>
                  <a:srgbClr val="000000">
                    <a:alpha val="0"/>
                  </a:srgbClr>
                </a:highlight>
              </a:rPr>
              <a:t>проверок,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проводимых 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казначейством на этом этапе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настоящее время в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значительной 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степени избыточны – меры регулирования должны были найти свое применение в процессе намного раньше.</a:t>
            </a:r>
          </a:p>
          <a:p>
            <a:pPr algn="just" rtl="0"/>
            <a:r>
              <a:rPr lang="ru-RU" sz="1900" b="0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Мы также хотим быть уверены, что во время принятия решений о закупках проверяются бюджетные </a:t>
            </a:r>
            <a:r>
              <a:rPr lang="ru-RU" sz="1900" b="0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лимиты, и </a:t>
            </a:r>
            <a:r>
              <a:rPr lang="ru-RU" sz="1900" b="0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это происходит до того, как обязательство будет зарегистрировано в ИСУГФ.</a:t>
            </a:r>
          </a:p>
          <a:p>
            <a:pPr algn="just" rtl="0"/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Меры регулирования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 уровнях 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4 и 5 не могут выполняться на заключительном этапе процесса оплаты, где действует казначейский контроль – слишком поздно, чтобы добиться необходимого результата.</a:t>
            </a:r>
          </a:p>
          <a:p>
            <a:pPr algn="just" rtl="0"/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Данные контрольные мероприятия должны производиться на начальном этапе процесса оплаты – при выборе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товаров, </a:t>
            </a:r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услуги или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работ.</a:t>
            </a:r>
            <a:endParaRPr lang="ru-RU" sz="19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just" rtl="0"/>
            <a:r>
              <a:rPr lang="ru-RU" sz="19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Таким образом, если мы хотим достичь целей высшего уровня с помощью контроля, он должен происходить вовремя, гарантируя, что выбор поставщика, товара или услуги был сделан в соответствии с </a:t>
            </a:r>
            <a:r>
              <a:rPr lang="ru-RU" sz="19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требованиями.</a:t>
            </a:r>
            <a:endParaRPr lang="ru-RU" sz="19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endParaRPr lang="en-US" sz="1575" dirty="0">
              <a:effectLst/>
            </a:endParaRP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68746" y="6324600"/>
            <a:ext cx="2341654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50649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449367-4E8D-444C-91AD-63944677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148" y="53009"/>
            <a:ext cx="8229600" cy="994172"/>
          </a:xfrm>
          <a:effectLst/>
        </p:spPr>
        <p:txBody>
          <a:bodyPr>
            <a:normAutofit fontScale="90000"/>
          </a:bodyPr>
          <a:lstStyle/>
          <a:p>
            <a:pPr rtl="0"/>
            <a:r>
              <a:rPr lang="ru-RU" sz="3800" b="1" i="0" u="none" strike="noStrike" dirty="0">
                <a:solidFill>
                  <a:srgbClr val="558ED5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Эффективный контроль исполнения бюджета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D339D4-B27D-0043-BAEC-47044B25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092" y="990600"/>
            <a:ext cx="8403908" cy="5867400"/>
          </a:xfrm>
          <a:effectLst/>
        </p:spPr>
        <p:txBody>
          <a:bodyPr>
            <a:normAutofit fontScale="92500" lnSpcReduction="10000"/>
          </a:bodyPr>
          <a:lstStyle/>
          <a:p>
            <a:pPr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Кто должен взять на себя эти полномочия? Агентство по закупкам, министерство финансов, казначейство или какое-то другое ведомство?  </a:t>
            </a:r>
          </a:p>
          <a:p>
            <a:pPr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Какие организации обладают специальными знаниями и квалификацией, необходимыми для принятия таких решений?</a:t>
            </a:r>
          </a:p>
          <a:p>
            <a:pPr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Может ли правительство разработать процедуру тщательного отбора, которая снижала бы риск выбора не того поставщика?  </a:t>
            </a:r>
          </a:p>
          <a:p>
            <a:pPr lvl="1"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состоянии ли мы обеспечить, чтобы чиновники, принимающие эти решения, были законодательно обязаны руководствоваться «соотношением цены и качества»?   </a:t>
            </a:r>
          </a:p>
          <a:p>
            <a:pPr lvl="1"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Работает ли у нас система предварительного отбора поставщиков определенных товаров и услуг?</a:t>
            </a:r>
          </a:p>
          <a:p>
            <a:pPr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Должны ли проводиться дополнительные мероприятия по мониторингу / проверке сторонними организациями помимо внутреннего и внешнего аудита?</a:t>
            </a:r>
          </a:p>
          <a:p>
            <a:pPr algn="just" rtl="0"/>
            <a:r>
              <a:rPr lang="ru-RU" sz="2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Проверяем ли мы все операции или только крупные / сопряженные с высоким риском?</a:t>
            </a:r>
          </a:p>
          <a:p>
            <a:endParaRPr lang="en-US" sz="1575" dirty="0">
              <a:effectLst/>
            </a:endParaRP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6400800"/>
            <a:ext cx="3103654" cy="16414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</p:txBody>
      </p:sp>
    </p:spTree>
    <p:extLst>
      <p:ext uri="{BB962C8B-B14F-4D97-AF65-F5344CB8AC3E}">
        <p14:creationId xmlns:p14="http://schemas.microsoft.com/office/powerpoint/2010/main" val="389680264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7023B9-9060-8B46-A954-C80022E1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2700"/>
            <a:ext cx="8862647" cy="1108333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ru-RU" sz="32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исполнения бюджета – тенденции в странах, использующих современные ИСУГФ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29AA9E-B12B-FE45-B408-56F62E2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13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="" xmlns:a16="http://schemas.microsoft.com/office/drawing/2014/main" id="{9FE1C8C0-0D15-6540-BFA3-8995933DB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62923"/>
            <a:ext cx="7493977" cy="4506508"/>
          </a:xfrm>
          <a:prstGeom prst="rect">
            <a:avLst/>
          </a:prstGeom>
          <a:effectLst/>
        </p:spPr>
      </p:pic>
      <p:sp>
        <p:nvSpPr>
          <p:cNvPr id="6" name="Left Arrow 5">
            <a:extLst>
              <a:ext uri="{FF2B5EF4-FFF2-40B4-BE49-F238E27FC236}">
                <a16:creationId xmlns="" xmlns:a16="http://schemas.microsoft.com/office/drawing/2014/main" id="{FD881889-114E-1042-8F78-E47351700A5A}"/>
              </a:ext>
            </a:extLst>
          </p:cNvPr>
          <p:cNvSpPr/>
          <p:nvPr/>
        </p:nvSpPr>
        <p:spPr>
          <a:xfrm rot="10800000">
            <a:off x="3352800" y="1845803"/>
            <a:ext cx="728663" cy="321023"/>
          </a:xfrm>
          <a:prstGeom prst="leftArrow">
            <a:avLst/>
          </a:prstGeom>
          <a:solidFill>
            <a:schemeClr val="accent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effectLst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59C0B80-1EBF-3542-8A73-7C78FC34C653}"/>
              </a:ext>
            </a:extLst>
          </p:cNvPr>
          <p:cNvSpPr/>
          <p:nvPr/>
        </p:nvSpPr>
        <p:spPr>
          <a:xfrm>
            <a:off x="1244311" y="1082984"/>
            <a:ext cx="1909880" cy="1876395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spAutoFit/>
          </a:bodyPr>
          <a:lstStyle/>
          <a:p>
            <a:pPr rtl="0"/>
            <a:r>
              <a:rPr lang="ru-RU" sz="13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Эффективные централизованные меры бюджетного регулирования должны производиться на ранних стадиях процесса освоения бюджетных средств</a:t>
            </a:r>
          </a:p>
        </p:txBody>
      </p:sp>
      <p:sp>
        <p:nvSpPr>
          <p:cNvPr id="9" name="TextBox 8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1267" y="6395107"/>
            <a:ext cx="2341654" cy="16414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91256" y="1542982"/>
            <a:ext cx="1499943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100" b="1" i="0" u="none" strike="noStrike" kern="900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1</a:t>
            </a:r>
          </a:p>
          <a:p>
            <a:pPr algn="ctr" rtl="0"/>
            <a:r>
              <a:rPr lang="ru-RU" sz="1100" b="0" i="0" u="none" strike="noStrike" kern="900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Решение о покупке – предварительное подтверждение денежных обязательств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8282" y="2736745"/>
            <a:ext cx="1337222" cy="720543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Autofit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3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Приемка товаров или услуг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3685079"/>
            <a:ext cx="1371904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4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Получение надлежащим образом оформленного счета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96468" y="2547869"/>
            <a:ext cx="1494731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100" b="1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2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Заявка на закупку (юридическое подтверждение денежных обязательств)</a:t>
            </a:r>
          </a:p>
          <a:p>
            <a:pPr algn="ctr"/>
            <a:endParaRPr lang="ru-RU" dirty="0">
              <a:solidFill>
                <a:srgbClr val="21217D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01720" y="3514349"/>
            <a:ext cx="1489479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lnSpcReduction="10000"/>
          </a:bodyPr>
          <a:lstStyle/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Признание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обязательства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(финансовое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обязательство)</a:t>
            </a:r>
          </a:p>
          <a:p>
            <a:pPr algn="ctr"/>
            <a:endParaRPr lang="ru-RU" dirty="0">
              <a:solidFill>
                <a:srgbClr val="21217D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1721" y="4519879"/>
            <a:ext cx="1470868" cy="863259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6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Оплата в согласованные сроки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54113" y="5293574"/>
            <a:ext cx="1768601" cy="609600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2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7</a:t>
            </a:r>
          </a:p>
          <a:p>
            <a:pPr algn="ctr"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Наличие задолженности по бюджету / просроченных платежей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94300" y="1548983"/>
            <a:ext cx="1806700" cy="661050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70000" lnSpcReduction="20000"/>
          </a:bodyPr>
          <a:lstStyle/>
          <a:p>
            <a:pPr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размещения извещения о закупке – вероятно проведение конкурсных торгов / тендеров в целях экономии средств на приобретение товаров и услуг, являющихся объектом закупки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99629" y="2577322"/>
            <a:ext cx="1877571" cy="699278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92500"/>
          </a:bodyPr>
          <a:lstStyle/>
          <a:p>
            <a:pPr algn="ctr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средств / бюджетные обязательства – резервирование </a:t>
            </a:r>
            <a:r>
              <a:rPr lang="ru-RU" sz="1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средств </a:t>
            </a:r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во избежание нецелевого </a:t>
            </a:r>
            <a:r>
              <a:rPr lang="ru-RU" sz="1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использования</a:t>
            </a:r>
            <a:endParaRPr lang="ru-RU" sz="10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94299" y="3514349"/>
            <a:ext cx="1766455" cy="672322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Метод начисления – Кредиторская задолженность – Счет сравнивается с заявкой на закупку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68282" y="4528481"/>
            <a:ext cx="1371904" cy="850455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92500" lnSpcReduction="10000"/>
          </a:bodyPr>
          <a:lstStyle/>
          <a:p>
            <a:pPr algn="ctr" rtl="0"/>
            <a:r>
              <a:rPr lang="ru-RU" sz="10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5</a:t>
            </a:r>
          </a:p>
          <a:p>
            <a:pPr algn="ctr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Платеж отображается в системе бухгалтерского учета как подлежащий оплате в соответствии с установленным сроком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94299" y="4509276"/>
            <a:ext cx="1806700" cy="672322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Произведенная в срок оплата учитывается в соответствии с методом начисления или кассовым методом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42094" y="4554363"/>
            <a:ext cx="288490" cy="18466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7913" y="5378936"/>
            <a:ext cx="335676" cy="184666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228014200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C7D6AB-2341-264E-8EFE-95ECCB6AC9B8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Autofit/>
          </a:bodyPr>
          <a:lstStyle/>
          <a:p>
            <a:pPr rtl="0"/>
            <a:r>
              <a:rPr lang="ru-RU" sz="28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исполнения бюджета – тенденции в странах, использующих современные ИСУГФ (2)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3549067-CC60-9F49-816A-B8B98D118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1117600"/>
            <a:ext cx="8158766" cy="5008563"/>
          </a:xfrm>
          <a:effectLst/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 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правильном </a:t>
            </a:r>
            <a:r>
              <a:rPr lang="ru-RU" b="1" dirty="0" smtClean="0">
                <a:highlight>
                  <a:srgbClr val="000000">
                    <a:alpha val="0"/>
                  </a:srgbClr>
                </a:highlight>
              </a:rPr>
              <a:t>использовании ИСУГФ 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транслирует далее по цепочке результаты контроля на каждом этапе процесса </a:t>
            </a:r>
            <a:r>
              <a:rPr lang="ru-RU" sz="24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оплаты, что 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снижает риск, наблюдаемый в процессах, контролируемых вручную</a:t>
            </a:r>
          </a:p>
          <a:p>
            <a:pPr algn="just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Поскольку контроль осуществляется в ИСУГФ, и все операции могут быть подвергнуты проверке, существует тенденция к децентрализации контроля и обработки в пользу МВО / распорядителей бюджетных средств. </a:t>
            </a:r>
          </a:p>
          <a:p>
            <a:pPr marL="0" indent="0" algn="just" rtl="0">
              <a:buNone/>
            </a:pPr>
            <a:r>
              <a:rPr lang="ru-RU" sz="24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Примеры</a:t>
            </a:r>
          </a:p>
          <a:p>
            <a:pPr algn="just"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на этапе размещения извещения о закупке 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– приобретаемые товары и выделяемые бюджетные деньги учитываются на соответствующих счетах согласно Единому плану счетов</a:t>
            </a:r>
          </a:p>
          <a:p>
            <a:pPr algn="just"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на этапе размещения заявок на закупку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– Поставщик связан с базой поставщиков в ИСУГФ – Жесткий бюджетный контроль с резервированием средств на основании выделенного бюджета для оплаты будущих обязательств</a:t>
            </a:r>
          </a:p>
          <a:p>
            <a:pPr algn="just"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Поставщики с налоговой задолженностью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– налоговая инспекция ежедневно обновляет в ИСУГФ список «должников» – платежи в их адрес временно блокируются или государство удерживает долг непосредственно из суммы платежа   </a:t>
            </a:r>
          </a:p>
          <a:p>
            <a:pPr marL="0" indent="0" algn="ctr" rtl="0">
              <a:buNone/>
            </a:pPr>
            <a:r>
              <a:rPr lang="ru-RU" sz="2400" b="0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Таким образом, ИСУГФ одновременно позволяет сократить множество мер регулирования, используемых при ручном документообороте, а также совершенствует имеющиеся элементы контроля.</a:t>
            </a:r>
          </a:p>
          <a:p>
            <a:endParaRPr lang="en-US" dirty="0">
              <a:effectLst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56B082-EDA9-224E-A46C-7F98D5B04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14</a:t>
            </a: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0" y="99060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86300" y="6384607"/>
            <a:ext cx="2417854" cy="16414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</p:txBody>
      </p:sp>
    </p:spTree>
    <p:extLst>
      <p:ext uri="{BB962C8B-B14F-4D97-AF65-F5344CB8AC3E}">
        <p14:creationId xmlns:p14="http://schemas.microsoft.com/office/powerpoint/2010/main" val="150839679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0D3683-AA44-7D41-9E35-90935FE0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7" y="76200"/>
            <a:ext cx="5915025" cy="745629"/>
          </a:xfrm>
          <a:effectLst/>
        </p:spPr>
        <p:txBody>
          <a:bodyPr>
            <a:normAutofit fontScale="90000"/>
          </a:bodyPr>
          <a:lstStyle/>
          <a:p>
            <a:pPr rtl="0"/>
            <a:r>
              <a:rPr lang="ru-RU" sz="44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Заключение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73F3DD-D63C-8748-A027-D25BBBA76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85800"/>
            <a:ext cx="8247185" cy="5086350"/>
          </a:xfrm>
          <a:effectLst/>
        </p:spPr>
        <p:txBody>
          <a:bodyPr>
            <a:normAutofit fontScale="85000" lnSpcReduction="10000"/>
          </a:bodyPr>
          <a:lstStyle/>
          <a:p>
            <a:pPr algn="just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целом, 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средства управления децентрализованы в пользу МВО / распорядителей бюджетных средств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, поскольку ИСУГФ обеспечивает более высокий уровень безопасности и защиты процесса оплаты от коррупционных действий. </a:t>
            </a:r>
          </a:p>
          <a:p>
            <a:pPr algn="just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Таким образом, </a:t>
            </a:r>
            <a:r>
              <a:rPr lang="ru-RU" sz="240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благодаря 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современным ИСУГФ </a:t>
            </a:r>
            <a:r>
              <a:rPr lang="ru-RU" sz="2400" b="1" dirty="0">
                <a:highlight>
                  <a:srgbClr val="000000">
                    <a:alpha val="0"/>
                  </a:srgbClr>
                </a:highlight>
              </a:rPr>
              <a:t>централизованный казначейский контроль на стадии оплаты 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значительной степени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оказался лишен смысла и экономической целесообразности.</a:t>
            </a:r>
          </a:p>
          <a:p>
            <a:pPr algn="just" rtl="0"/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ИСУГФ расширяет возможности по смещению централизованного контроля с завершающих этапов процесса оплаты и </a:t>
            </a:r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обеспечению контроля на ранних этапах процесса оплаты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в момент выбора поставщиков, товаров и услуг. </a:t>
            </a:r>
          </a:p>
          <a:p>
            <a:pPr algn="just"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Оценка и управление рисками становится обязательным требованием для органов государственного управления </a:t>
            </a:r>
            <a:r>
              <a:rPr lang="ru-RU" sz="2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– действие также </a:t>
            </a:r>
            <a:r>
              <a:rPr lang="ru-RU" sz="2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помогло осознать, что на самом деле способствует эффективности государственной политики – переориентация с формальных проверок на соответствие регламентам на реальные измеряемые результаты для клиентов государства – его граждан.</a:t>
            </a: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6381750"/>
            <a:ext cx="2341654" cy="16414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</p:txBody>
      </p:sp>
    </p:spTree>
    <p:extLst>
      <p:ext uri="{BB962C8B-B14F-4D97-AF65-F5344CB8AC3E}">
        <p14:creationId xmlns:p14="http://schemas.microsoft.com/office/powerpoint/2010/main" val="30376762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307BA7-8FB3-0D45-8D2B-4C0AACC9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591115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ru-RU" sz="2700" b="0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Arial Black"/>
              </a:rPr>
              <a:t>Как изменились бюджетный процесс и регулирование?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168224F-281D-954E-A2A6-56FA3A56FF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4751" y="1486238"/>
            <a:ext cx="2891449" cy="4838362"/>
          </a:xfrm>
          <a:solidFill>
            <a:schemeClr val="bg2"/>
          </a:solidFill>
          <a:ln>
            <a:solidFill>
              <a:schemeClr val="tx1"/>
            </a:solidFill>
            <a:prstDash val="dash"/>
          </a:ln>
          <a:effectLst/>
        </p:spPr>
        <p:txBody>
          <a:bodyPr>
            <a:normAutofit fontScale="87500"/>
          </a:bodyPr>
          <a:lstStyle/>
          <a:p>
            <a:pPr marL="0" indent="0" algn="ctr" rtl="0">
              <a:buNone/>
            </a:pPr>
            <a:r>
              <a:rPr lang="ru-RU" sz="32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Традиционный</a:t>
            </a:r>
          </a:p>
          <a:p>
            <a:pPr marL="257175" indent="-257175" algn="just" rtl="0"/>
            <a:r>
              <a:rPr lang="ru-RU" sz="1400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Фокус</a:t>
            </a:r>
            <a:r>
              <a:rPr lang="en-US" sz="1400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1400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на соблюдение требований</a:t>
            </a:r>
            <a:endParaRPr lang="ru-RU" sz="14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Меры контроля бумажного документооборота</a:t>
            </a: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Высокий уровень централизованного регулирования       </a:t>
            </a:r>
          </a:p>
          <a:p>
            <a:pPr marL="257175" indent="-257175" algn="just"/>
            <a:endParaRPr lang="en-US" sz="1425" dirty="0">
              <a:effectLst/>
            </a:endParaRP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Частичная автоматизация</a:t>
            </a: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Множество </a:t>
            </a:r>
            <a:r>
              <a:rPr lang="ru-RU" sz="1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чиновников </a:t>
            </a:r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участвуют </a:t>
            </a:r>
            <a:r>
              <a:rPr lang="ru-RU" sz="1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  в </a:t>
            </a:r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процессе принятия решения</a:t>
            </a: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Тактика </a:t>
            </a:r>
            <a:r>
              <a:rPr lang="ru-RU" sz="14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избегания рискованных </a:t>
            </a:r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ситуаций</a:t>
            </a:r>
          </a:p>
          <a:p>
            <a:pPr marL="257175" indent="-257175" algn="just" rtl="0"/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Реактивное руководство</a:t>
            </a:r>
          </a:p>
          <a:p>
            <a:pPr marL="257175" indent="-257175"/>
            <a:endParaRPr lang="en-US" dirty="0">
              <a:effectLst/>
            </a:endParaRPr>
          </a:p>
          <a:p>
            <a:pPr marL="257175" indent="-257175"/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="" xmlns:a16="http://schemas.microsoft.com/office/drawing/2014/main" id="{32027194-8396-A643-90CC-113A347345AE}"/>
              </a:ext>
            </a:extLst>
          </p:cNvPr>
          <p:cNvSpPr txBox="1"/>
          <p:nvPr/>
        </p:nvSpPr>
        <p:spPr>
          <a:xfrm>
            <a:off x="5638800" y="1486239"/>
            <a:ext cx="3124200" cy="4838362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  <a:effectLst/>
        </p:spPr>
        <p:txBody>
          <a:bodyPr vert="horz" lIns="0" tIns="102870" rIns="0" bIns="0" rtlCol="0">
            <a:normAutofit fontScale="95000"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Tx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Tx/>
              <a:buFont typeface="LucidaGrande" charset="0"/>
              <a:buChar char="◆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 defTabSz="914400" rtl="0">
              <a:lnSpc>
                <a:spcPct val="90000"/>
              </a:lnSpc>
              <a:spcBef>
                <a:spcPts val="1800"/>
              </a:spcBef>
            </a:pPr>
            <a:r>
              <a:rPr lang="ru-RU" sz="32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Инновационный</a:t>
            </a:r>
          </a:p>
          <a:p>
            <a:pPr marL="85725" defTabSz="685800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центре внимания – результативность</a:t>
            </a:r>
          </a:p>
          <a:p>
            <a:pPr marL="85725" defTabSz="685800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Электронный документооборот и </a:t>
            </a:r>
            <a:r>
              <a:rPr lang="ru-RU" sz="13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   цифровые </a:t>
            </a: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меры контроля </a:t>
            </a:r>
          </a:p>
          <a:p>
            <a:pPr marL="85725" defTabSz="685800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Децентрализация </a:t>
            </a:r>
            <a:r>
              <a:rPr lang="ru-RU" sz="13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контроля </a:t>
            </a:r>
            <a:r>
              <a:rPr lang="ru-RU" sz="1300" b="1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</a:t>
            </a:r>
            <a:r>
              <a:rPr lang="ru-RU" sz="13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сочетании с управленческой ответственностью</a:t>
            </a:r>
          </a:p>
          <a:p>
            <a:pPr marL="85725" rtl="0"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Полная цифровизация</a:t>
            </a:r>
          </a:p>
          <a:p>
            <a:pPr marL="85725" rtl="0"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Ключевая роль принадлежит встроенным средствам контроля ИСУГФ </a:t>
            </a:r>
          </a:p>
          <a:p>
            <a:pPr marL="85725" rtl="0"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Управление рисками</a:t>
            </a:r>
          </a:p>
          <a:p>
            <a:pPr marL="85725" rtl="0">
              <a:buFont typeface="Arial" panose="020B0604020202020204" pitchFamily="34" charset="0"/>
              <a:buChar char="•"/>
            </a:pPr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Активное руководство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>
              <a:effectLst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500" dirty="0">
              <a:effectLst/>
            </a:endParaRPr>
          </a:p>
          <a:p>
            <a:pPr marL="257175" indent="-257175" algn="ctr">
              <a:buFont typeface="Arial" panose="020B0604020202020204" pitchFamily="34" charset="0"/>
              <a:buChar char="•"/>
            </a:pPr>
            <a:endParaRPr lang="en-US" sz="1500" dirty="0">
              <a:effectLst/>
            </a:endParaRPr>
          </a:p>
          <a:p>
            <a:pPr marL="257175" indent="-257175" algn="ctr">
              <a:buFont typeface="Arial" panose="020B0604020202020204" pitchFamily="34" charset="0"/>
              <a:buChar char="•"/>
            </a:pPr>
            <a:endParaRPr lang="en-US" sz="1500" dirty="0">
              <a:effectLst/>
            </a:endParaRPr>
          </a:p>
          <a:p>
            <a:endParaRPr lang="en-US" sz="1500" dirty="0">
              <a:effectLst/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="" xmlns:a16="http://schemas.microsoft.com/office/drawing/2014/main" id="{ED3A247E-1414-8E45-AF05-4D85370ADA7B}"/>
              </a:ext>
            </a:extLst>
          </p:cNvPr>
          <p:cNvSpPr/>
          <p:nvPr/>
        </p:nvSpPr>
        <p:spPr>
          <a:xfrm>
            <a:off x="4031392" y="3239015"/>
            <a:ext cx="1084306" cy="543360"/>
          </a:xfrm>
          <a:prstGeom prst="rightArrow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effectLst/>
            </a:endParaRPr>
          </a:p>
        </p:txBody>
      </p:sp>
      <p:sp>
        <p:nvSpPr>
          <p:cNvPr id="7" name="TextBox 6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8200" y="6333744"/>
            <a:ext cx="2191443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34632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136A43-E1E5-7F4E-81D5-4BE9BB67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721"/>
            <a:ext cx="8077200" cy="733865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ru-RU" sz="2400" b="0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Arial Black"/>
              </a:rPr>
              <a:t>Основные элементы современной (централизованной) системы исполнения бюджета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970ED1EB-1FFA-FD4E-A752-629E132CB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730247"/>
              </p:ext>
            </p:extLst>
          </p:nvPr>
        </p:nvGraphicFramePr>
        <p:xfrm>
          <a:off x="928687" y="1272331"/>
          <a:ext cx="8215313" cy="477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>
            <a:extLst>
              <a:ext uri="{FF2B5EF4-FFF2-40B4-BE49-F238E27FC236}">
                <a16:creationId xmlns="" xmlns:a16="http://schemas.microsoft.com/office/drawing/2014/main" id="{CFA14D39-261D-064A-8F44-DB1CB63AA52C}"/>
              </a:ext>
            </a:extLst>
          </p:cNvPr>
          <p:cNvSpPr/>
          <p:nvPr/>
        </p:nvSpPr>
        <p:spPr>
          <a:xfrm>
            <a:off x="4485503" y="2896116"/>
            <a:ext cx="1610497" cy="1675884"/>
          </a:xfrm>
          <a:prstGeom prst="ellipse">
            <a:avLst/>
          </a:prstGeom>
          <a:solidFill>
            <a:srgbClr val="FFFF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00" b="0" i="0" u="none" strike="noStrike" dirty="0">
                <a:solidFill>
                  <a:srgbClr val="0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«Огненный мотор» УГФ – казначейство </a:t>
            </a:r>
          </a:p>
        </p:txBody>
      </p:sp>
      <p:sp>
        <p:nvSpPr>
          <p:cNvPr id="3" name="TextBox 2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68746" y="6324600"/>
            <a:ext cx="2265454" cy="35907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534762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410576-1F8F-544B-BBAE-3689CE260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6200775" cy="745629"/>
          </a:xfrm>
          <a:effectLst/>
        </p:spPr>
        <p:txBody>
          <a:bodyPr>
            <a:normAutofit fontScale="90000"/>
          </a:bodyPr>
          <a:lstStyle/>
          <a:p>
            <a:pPr algn="ctr" rtl="0"/>
            <a:r>
              <a:rPr lang="ru-RU" sz="44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Эволюция бюджетного контроля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296C80-8FCB-3C47-87C1-F0A28F83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66259"/>
            <a:ext cx="8242056" cy="4629150"/>
          </a:xfrm>
          <a:effectLst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425" dirty="0">
                <a:effectLst/>
              </a:rPr>
              <a:t>	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Бюджетный контроль – это системы, процессы и процедуры для обеспечения безупречного исполнения бюджета </a:t>
            </a:r>
          </a:p>
          <a:p>
            <a:pPr algn="just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прошлом этот </a:t>
            </a:r>
            <a:r>
              <a:rPr lang="ru-RU" sz="2600" dirty="0">
                <a:highlight>
                  <a:srgbClr val="000000">
                    <a:alpha val="0"/>
                  </a:srgbClr>
                </a:highlight>
              </a:rPr>
              <a:t>процесс выполнялся </a:t>
            </a: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полностью </a:t>
            </a:r>
            <a:r>
              <a:rPr lang="ru-RU" sz="26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вручную, а  </a:t>
            </a: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сегодня, благодаря современным ИСУГФ, многие элементы контроля автоматизированы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Это также позволило пересмотреть роль и место централизованного регулирования в сравнении с децентрализацией контроля в пользу МВО 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Реализация контрольных функций на базе ИСУГФ также сократила потребность в (централизованном) контроле на завершающих этапах исполнения бюджета, поскольку регулирующие механизмы (будут) смещаться с предшествующих на более поздние этапы процесса, переходя, например, к казначейству, которое будет производить контроль непосредственно перед выпуском платежа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68746" y="6324600"/>
            <a:ext cx="2494054" cy="35907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18411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3453D-5774-FE4E-87A2-CC54BF338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747" y="152400"/>
            <a:ext cx="8510953" cy="857250"/>
          </a:xfrm>
          <a:effectLst/>
        </p:spPr>
        <p:txBody>
          <a:bodyPr>
            <a:noAutofit/>
          </a:bodyPr>
          <a:lstStyle/>
          <a:p>
            <a:pPr algn="ctr" rtl="0"/>
            <a:r>
              <a:rPr lang="ru-RU" sz="3200" b="1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Какие факторы будут </a:t>
            </a:r>
            <a:r>
              <a:rPr lang="ru-RU" sz="32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влиять на структуру бюджетного контроля в стране</a:t>
            </a:r>
            <a:r>
              <a:rPr lang="ru-RU" sz="27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2A5C29-045B-644F-A0FA-C906C0F53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07" y="1162050"/>
            <a:ext cx="8513493" cy="6019800"/>
          </a:xfrm>
          <a:effectLst/>
        </p:spPr>
        <p:txBody>
          <a:bodyPr>
            <a:normAutofit lnSpcReduction="10000"/>
          </a:bodyPr>
          <a:lstStyle/>
          <a:p>
            <a:pPr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Степень автоматизации процесса исполнения бюджета</a:t>
            </a:r>
          </a:p>
          <a:p>
            <a:pPr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История управления, например, франкофилы / англофилы 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Законодательная база – кто </a:t>
            </a:r>
            <a:r>
              <a:rPr lang="ru-RU" sz="26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</a:t>
            </a: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конечном итоге подотчетен, и как распределяются полномочия?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Степень прозрачности государственного управления – наличие механизмов общественного контроля и </a:t>
            </a:r>
            <a:r>
              <a:rPr lang="ru-RU" sz="26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доступа </a:t>
            </a:r>
            <a:r>
              <a:rPr lang="ru-RU" sz="26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 </a:t>
            </a: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информации, как правило, повышает финансовую ответственность</a:t>
            </a:r>
          </a:p>
          <a:p>
            <a:pPr algn="just" rtl="0"/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Некоторые операции могут быть засекречены </a:t>
            </a:r>
            <a:r>
              <a:rPr lang="ru-RU" sz="26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из соображений безопасности</a:t>
            </a:r>
            <a:r>
              <a:rPr lang="ru-RU" sz="26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, однако это означает, что они же могут являться и источником повышенного риска для правительства  </a:t>
            </a:r>
          </a:p>
          <a:p>
            <a:pPr marL="0" indent="0">
              <a:buNone/>
            </a:pPr>
            <a:r>
              <a:rPr lang="en-US" sz="2600" dirty="0">
                <a:effectLst/>
              </a:rPr>
              <a:t> </a:t>
            </a:r>
          </a:p>
          <a:p>
            <a:endParaRPr lang="en-US" sz="2600" dirty="0">
              <a:effectLst/>
            </a:endParaRPr>
          </a:p>
          <a:p>
            <a:endParaRPr lang="en-US" sz="2200" dirty="0">
              <a:effectLst/>
            </a:endParaRP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6248400"/>
            <a:ext cx="2722654" cy="410369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20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pPr rtl="0"/>
            <a:endParaRPr lang="ru-RU" sz="20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533879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D3669-345F-4A41-AA6E-42951682E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  <a:effectLst/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highlight>
                  <a:srgbClr val="000000">
                    <a:alpha val="0"/>
                  </a:srgbClr>
                </a:highlight>
              </a:rPr>
              <a:t>Какие факторы будут влиять на структуру бюджетного контроля в стране</a:t>
            </a:r>
            <a:r>
              <a:rPr lang="ru-RU" sz="2700" b="1" dirty="0" smtClean="0">
                <a:solidFill>
                  <a:srgbClr val="C00000"/>
                </a:solidFill>
                <a:highlight>
                  <a:srgbClr val="000000">
                    <a:alpha val="0"/>
                  </a:srgbClr>
                </a:highlight>
              </a:rPr>
              <a:t>? </a:t>
            </a:r>
            <a:r>
              <a:rPr lang="ru-RU" sz="3200" b="1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(</a:t>
            </a:r>
            <a:r>
              <a:rPr lang="ru-RU" sz="32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D70ADC-96AF-F94D-9351-08AF51A2C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35" y="1645276"/>
            <a:ext cx="8001000" cy="4953000"/>
          </a:xfrm>
          <a:effectLst/>
        </p:spPr>
        <p:txBody>
          <a:bodyPr>
            <a:normAutofit lnSpcReduction="10000"/>
          </a:bodyPr>
          <a:lstStyle/>
          <a:p>
            <a:pPr algn="just" rtl="0"/>
            <a:r>
              <a:rPr lang="ru-RU" sz="2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Культура правоприменения – в случае нарушения закона, ждет ли нарушителей наказание?</a:t>
            </a:r>
          </a:p>
          <a:p>
            <a:pPr algn="just" rtl="0"/>
            <a:r>
              <a:rPr lang="ru-RU" sz="2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Влияние бюджетной реформы, в особенности любых сдвигов в сторону бюджетирования, ориентированного на результат (БОР)</a:t>
            </a:r>
          </a:p>
          <a:p>
            <a:pPr algn="just" rtl="0"/>
            <a:r>
              <a:rPr lang="ru-RU" sz="2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Неразрывно связана с предыдущим фактором степень склонности правительств к риску – традиционно государственный сектор очень негативно относится к рискам! </a:t>
            </a:r>
          </a:p>
          <a:p>
            <a:pPr algn="just" rtl="0"/>
            <a:r>
              <a:rPr lang="ru-RU" sz="2800" b="0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Какие факторы мы еще не упомянули?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9D9FE66-E539-0442-B4AB-4AA28FDB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6</a:t>
            </a: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68746" y="6324600"/>
            <a:ext cx="2265454" cy="502702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endParaRPr lang="ru-RU" sz="1600" baseline="-25000" dirty="0">
              <a:solidFill>
                <a:srgbClr val="000000"/>
              </a:solidFill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40126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7023B9-9060-8B46-A954-C80022E1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75537"/>
            <a:ext cx="8862647" cy="1108333"/>
          </a:xfrm>
          <a:effectLst/>
        </p:spPr>
        <p:txBody>
          <a:bodyPr>
            <a:normAutofit/>
          </a:bodyPr>
          <a:lstStyle/>
          <a:p>
            <a:pPr algn="ctr" rtl="0"/>
            <a:r>
              <a:rPr lang="ru-RU" sz="28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Казначейский контроль: Традиционная модель централизованного бюджетного регулирования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="" xmlns:a16="http://schemas.microsoft.com/office/drawing/2014/main" id="{9FE1C8C0-0D15-6540-BFA3-8995933DB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32" y="1237209"/>
            <a:ext cx="6903734" cy="4597527"/>
          </a:xfrm>
          <a:prstGeom prst="rect">
            <a:avLst/>
          </a:prstGeom>
          <a:effectLst/>
        </p:spPr>
      </p:pic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29AA9E-B12B-FE45-B408-56F62E2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7</a:t>
            </a:r>
          </a:p>
        </p:txBody>
      </p:sp>
      <p:sp>
        <p:nvSpPr>
          <p:cNvPr id="6" name="Left Arrow 5">
            <a:extLst>
              <a:ext uri="{FF2B5EF4-FFF2-40B4-BE49-F238E27FC236}">
                <a16:creationId xmlns="" xmlns:a16="http://schemas.microsoft.com/office/drawing/2014/main" id="{8880ECB5-DFFC-DB46-962B-39BCC6C8C33F}"/>
              </a:ext>
            </a:extLst>
          </p:cNvPr>
          <p:cNvSpPr/>
          <p:nvPr/>
        </p:nvSpPr>
        <p:spPr>
          <a:xfrm>
            <a:off x="6945338" y="3989574"/>
            <a:ext cx="523883" cy="304721"/>
          </a:xfrm>
          <a:prstGeom prst="leftArrow">
            <a:avLst/>
          </a:prstGeom>
          <a:solidFill>
            <a:schemeClr val="accent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effectLst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2DFC569-E5E3-B848-835A-4E9DD84FE892}"/>
              </a:ext>
            </a:extLst>
          </p:cNvPr>
          <p:cNvSpPr/>
          <p:nvPr/>
        </p:nvSpPr>
        <p:spPr>
          <a:xfrm flipH="1">
            <a:off x="7512821" y="2639933"/>
            <a:ext cx="1601383" cy="2080864"/>
          </a:xfrm>
          <a:prstGeom prst="rect">
            <a:avLst/>
          </a:prstGeom>
          <a:solidFill>
            <a:schemeClr val="accent6"/>
          </a:solidFill>
          <a:effectLst/>
        </p:spPr>
        <p:txBody>
          <a:bodyPr wrap="square">
            <a:normAutofit/>
          </a:bodyPr>
          <a:lstStyle/>
          <a:p>
            <a:pPr algn="ctr" rtl="0"/>
            <a:r>
              <a:rPr lang="ru-RU" sz="13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Традиционно централизованный / казначейский контроль исполнения бюджетных обязательств происходит на данном </a:t>
            </a:r>
            <a:r>
              <a:rPr lang="ru-RU" sz="13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этапе</a:t>
            </a:r>
            <a:endParaRPr lang="ru-RU" sz="13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9" name="TextBox 8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16384" y="6327217"/>
            <a:ext cx="2341654" cy="32829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endParaRPr lang="ru-RU" sz="1600" baseline="-25000" dirty="0">
              <a:solidFill>
                <a:srgbClr val="000000"/>
              </a:solidFill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4292" y="1304662"/>
            <a:ext cx="1371600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100" b="1" i="0" u="none" strike="noStrike" kern="900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1</a:t>
            </a:r>
          </a:p>
          <a:p>
            <a:pPr algn="ctr" rtl="0"/>
            <a:r>
              <a:rPr lang="ru-RU" sz="1100" b="0" i="0" u="none" strike="noStrike" kern="900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Решение о покупке – предварительное подтверждение денежных обязательств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2514600"/>
            <a:ext cx="1295400" cy="7754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Autofit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3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Приемка товаров или услуг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3460972"/>
            <a:ext cx="1295400" cy="73002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4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Получение надлежащим образом оформленного счета</a:t>
            </a:r>
          </a:p>
          <a:p>
            <a:pPr algn="ctr"/>
            <a:endParaRPr lang="ru-RU" dirty="0"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2317694"/>
            <a:ext cx="1402207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100" b="1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2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Заявка на закупку (юридическое подтверждение денежных обязательств)</a:t>
            </a:r>
          </a:p>
          <a:p>
            <a:pPr algn="ctr"/>
            <a:endParaRPr lang="ru-RU" dirty="0">
              <a:solidFill>
                <a:srgbClr val="21217D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799" y="2306324"/>
            <a:ext cx="1402207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85000" lnSpcReduction="20000"/>
          </a:bodyPr>
          <a:lstStyle/>
          <a:p>
            <a:pPr algn="ctr" rtl="0"/>
            <a:r>
              <a:rPr lang="ru-RU" sz="1100" b="1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2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Заявка на закупку (юридическое подтверждение денежных обязательств)</a:t>
            </a:r>
          </a:p>
          <a:p>
            <a:pPr algn="ctr"/>
            <a:endParaRPr lang="ru-RU" dirty="0">
              <a:solidFill>
                <a:srgbClr val="21217D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799" y="3330726"/>
            <a:ext cx="1402207" cy="69927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lnSpcReduction="10000"/>
          </a:bodyPr>
          <a:lstStyle/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Признание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обязательства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(финансовое</a:t>
            </a:r>
          </a:p>
          <a:p>
            <a:pPr algn="ctr" rtl="0"/>
            <a:r>
              <a:rPr lang="ru-RU" sz="1100" b="0" i="0" u="none" strike="noStrike" dirty="0">
                <a:solidFill>
                  <a:srgbClr val="21217D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обязательство)</a:t>
            </a:r>
          </a:p>
          <a:p>
            <a:pPr algn="ctr"/>
            <a:endParaRPr lang="ru-RU" dirty="0">
              <a:solidFill>
                <a:srgbClr val="21217D"/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799" y="4318340"/>
            <a:ext cx="1402207" cy="907098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6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Оплата в согласованные сроки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18120" y="5105400"/>
            <a:ext cx="1689160" cy="729336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lnSpcReduction="10000"/>
          </a:bodyPr>
          <a:lstStyle/>
          <a:p>
            <a:pPr algn="ctr" rtl="0"/>
            <a:r>
              <a:rPr lang="ru-RU" sz="11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7</a:t>
            </a:r>
          </a:p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Наличие задолженности по бюджету / просроченных платежей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56275" y="1140810"/>
            <a:ext cx="1752600" cy="903778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92500" lnSpcReduction="10000"/>
          </a:bodyPr>
          <a:lstStyle/>
          <a:p>
            <a:pPr algn="just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размещения извещения о закупке – вероятно проведение конкурсных торгов / тендеров в целях экономии средств на приобретение товаров и услуг, являющихся объектом закупки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63730" y="2317694"/>
            <a:ext cx="1752600" cy="699278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92500" lnSpcReduction="20000"/>
          </a:bodyPr>
          <a:lstStyle/>
          <a:p>
            <a:pPr algn="ctr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Контроль средств / бюджетные обязательства – резервирование </a:t>
            </a:r>
            <a:r>
              <a:rPr lang="ru-RU" sz="1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средств во </a:t>
            </a:r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избежание нецелевого </a:t>
            </a:r>
            <a:r>
              <a:rPr lang="ru-RU" sz="1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использования</a:t>
            </a:r>
            <a:endParaRPr lang="ru-RU" sz="10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86400" y="3290077"/>
            <a:ext cx="1720880" cy="717161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92500"/>
          </a:bodyPr>
          <a:lstStyle/>
          <a:p>
            <a:pPr algn="ctr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Метод начисления – Кредиторская задолженность – Счет сравнивается с заявкой на закупку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52600" y="4331143"/>
            <a:ext cx="1295400" cy="894295"/>
          </a:xfrm>
          <a:prstGeom prst="rect">
            <a:avLst/>
          </a:prstGeom>
          <a:solidFill>
            <a:srgbClr val="ABC7E7"/>
          </a:solidFill>
          <a:ln w="3175">
            <a:solidFill>
              <a:srgbClr val="5B9BD5"/>
            </a:solidFill>
          </a:ln>
          <a:effectLst/>
        </p:spPr>
        <p:txBody>
          <a:bodyPr wrap="square" rtlCol="0">
            <a:normAutofit fontScale="77500" lnSpcReduction="20000"/>
          </a:bodyPr>
          <a:lstStyle/>
          <a:p>
            <a:pPr algn="ctr" rtl="0"/>
            <a:r>
              <a:rPr lang="ru-RU" sz="10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Этап </a:t>
            </a:r>
            <a:r>
              <a:rPr lang="ru-RU" sz="1000" b="1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5</a:t>
            </a:r>
          </a:p>
          <a:p>
            <a:pPr algn="ctr" rtl="0"/>
            <a:endParaRPr lang="ru-RU" sz="1000" b="1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ctr" rtl="0"/>
            <a:r>
              <a:rPr lang="ru-RU" sz="1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Платеж отображается в системе бухгалтерского учета как подлежащий оплате в соответствии с установленным сроком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18120" y="4302021"/>
            <a:ext cx="1689160" cy="696238"/>
          </a:xfrm>
          <a:prstGeom prst="rect">
            <a:avLst/>
          </a:prstGeom>
          <a:solidFill>
            <a:srgbClr val="ABC7E7"/>
          </a:solidFill>
          <a:ln w="3175">
            <a:noFill/>
          </a:ln>
          <a:effectLst/>
        </p:spPr>
        <p:txBody>
          <a:bodyPr wrap="square" rtlCol="0">
            <a:normAutofit fontScale="85000" lnSpcReduction="10000"/>
          </a:bodyPr>
          <a:lstStyle/>
          <a:p>
            <a:pPr algn="ctr" rtl="0"/>
            <a:r>
              <a:rPr lang="ru-RU" sz="11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Произведенная в срок оплата учитывается в соответствии с методом начисления или кассовым методом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4586" y="4387334"/>
            <a:ext cx="228829" cy="18306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35892" y="5202672"/>
            <a:ext cx="382228" cy="18306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 rtlCol="0">
            <a:normAutofit/>
          </a:bodyPr>
          <a:lstStyle/>
          <a:p>
            <a:pPr algn="ctr"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67494543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4B140A-2BD9-B24F-8004-8711554F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980" y="22891"/>
            <a:ext cx="7924800" cy="883572"/>
          </a:xfrm>
          <a:effectLst/>
        </p:spPr>
        <p:txBody>
          <a:bodyPr>
            <a:noAutofit/>
          </a:bodyPr>
          <a:lstStyle/>
          <a:p>
            <a:pPr rtl="0">
              <a:lnSpc>
                <a:spcPts val="3000"/>
              </a:lnSpc>
            </a:pPr>
            <a:r>
              <a:rPr lang="ru-RU" sz="28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Казначейский контроль: Традиционная модель централизованного бюджетного регулирования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ED8125-27AC-104A-9C3D-6AEA3D29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pPr rtl="0"/>
            <a:r>
              <a:rPr lang="ru-RU" sz="1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8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="" xmlns:a16="http://schemas.microsoft.com/office/drawing/2014/main" id="{922F3B36-9F66-594B-A139-ADCD10115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980" y="1126331"/>
            <a:ext cx="8327020" cy="4978400"/>
          </a:xfrm>
          <a:effectLst/>
        </p:spPr>
        <p:txBody>
          <a:bodyPr>
            <a:normAutofit fontScale="92500" lnSpcReduction="20000"/>
          </a:bodyPr>
          <a:lstStyle/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</a:t>
            </a:r>
            <a:r>
              <a:rPr lang="ru-RU" sz="2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прошлом 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контексте ручного </a:t>
            </a:r>
            <a:r>
              <a:rPr lang="ru-RU" sz="2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документооборота 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выбор был ограничен – логистические проблемы в значительной степени обуславливали размещение централизованного контроля на завершающих фазах процесса, в качестве </a:t>
            </a:r>
            <a:r>
              <a:rPr lang="ru-RU" sz="2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«</a:t>
            </a:r>
            <a:r>
              <a:rPr lang="ru-RU" sz="2000" dirty="0" smtClean="0">
                <a:highlight>
                  <a:srgbClr val="000000">
                    <a:alpha val="0"/>
                  </a:srgbClr>
                </a:highlight>
                <a:latin typeface="Calibri"/>
              </a:rPr>
              <a:t>финального контроля</a:t>
            </a:r>
            <a:r>
              <a:rPr lang="ru-RU" sz="20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». </a:t>
            </a:r>
            <a:endParaRPr lang="ru-RU" sz="20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Поскольку контрольные мероприятия проводились не в начале, а в конце платежного процесса, обязательства, как юридические, так и финансовые, уже успевали возникнуть до проведения и завершения контрольных мероприятий.</a:t>
            </a:r>
          </a:p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 итоге, согласно законодательству, необходимо будет произвести оплату, даже если казначейский контроль выявил нарушения.</a:t>
            </a:r>
          </a:p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Таким образом, можно утверждать, что это вовсе не мера регулирования, а форма «</a:t>
            </a:r>
            <a:r>
              <a:rPr lang="ru-RU" sz="20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проверки</a:t>
            </a:r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».</a:t>
            </a:r>
          </a:p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Кроме того, отсутствует оценка эффективности использования государственных средств или «соотношения цены и качества» – меры контроля в основном сфокусированы на формальном соблюдении установленных требований.</a:t>
            </a:r>
          </a:p>
          <a:p>
            <a:pPr algn="just" rtl="0"/>
            <a:r>
              <a:rPr lang="ru-RU" sz="20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Также можно отметить недостаточность оценки рисков – на проверку каждой суммы перед выпуском затрачивалось равное количество труда и времени, будь то операция на 1 доллар или на 10 000 000 долларов.</a:t>
            </a:r>
          </a:p>
        </p:txBody>
      </p:sp>
      <p:sp>
        <p:nvSpPr>
          <p:cNvPr id="5" name="TextBox 4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68746" y="6324600"/>
            <a:ext cx="2417854" cy="52322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endParaRPr lang="ru-RU" sz="1600" baseline="-25000" dirty="0">
              <a:solidFill>
                <a:srgbClr val="000000"/>
              </a:solidFill>
              <a:highlight>
                <a:srgbClr val="000000">
                  <a:alpha val="0"/>
                </a:srgbClr>
              </a:highlight>
              <a:latin typeface="Arial"/>
            </a:endParaRPr>
          </a:p>
          <a:p>
            <a:pPr rtl="0"/>
            <a:endParaRPr lang="ru-RU" sz="1700" b="0" i="0" u="none" strike="noStrike" baseline="-25000" dirty="0">
              <a:solidFill>
                <a:srgbClr val="000000"/>
              </a:solidFill>
              <a:effectLst/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000656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410576-1F8F-544B-BBAE-3689CE260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45" y="152400"/>
            <a:ext cx="8856345" cy="994172"/>
          </a:xfrm>
          <a:effectLst/>
        </p:spPr>
        <p:txBody>
          <a:bodyPr>
            <a:noAutofit/>
          </a:bodyPr>
          <a:lstStyle/>
          <a:p>
            <a:pPr rtl="0"/>
            <a:r>
              <a:rPr lang="ru-RU" sz="2800" b="1" i="0" u="none" strike="noStrike" dirty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Возможная иерархия мер регулирования исполнения бюджета (от входного контроля до ревизии </a:t>
            </a:r>
            <a:r>
              <a:rPr lang="ru-RU" sz="2800" b="1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целей</a:t>
            </a:r>
            <a:r>
              <a:rPr lang="ru-RU" sz="3200" b="0" i="0" u="none" strike="noStrike" dirty="0" smtClean="0">
                <a:solidFill>
                  <a:srgbClr val="C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) </a:t>
            </a:r>
            <a:endParaRPr lang="ru-RU" sz="3200" b="0" i="0" u="none" strike="noStrike" dirty="0">
              <a:solidFill>
                <a:srgbClr val="C00000"/>
              </a:solidFill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296C80-8FCB-3C47-87C1-F0A28F83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17" y="1298972"/>
            <a:ext cx="8077200" cy="4953000"/>
          </a:xfrm>
          <a:effectLst/>
        </p:spPr>
        <p:txBody>
          <a:bodyPr>
            <a:normAutofit fontScale="65000" lnSpcReduction="20000"/>
          </a:bodyPr>
          <a:lstStyle/>
          <a:p>
            <a:pPr marL="0" indent="0" rtl="0">
              <a:buNone/>
            </a:pPr>
            <a:r>
              <a:rPr lang="ru-RU" sz="3200" b="0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1 – самый низкий, 5 – самый высокий</a:t>
            </a:r>
          </a:p>
          <a:p>
            <a:pPr algn="just"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1 – Обеспечение соблюдения бюджетных лимитов</a:t>
            </a:r>
          </a:p>
          <a:p>
            <a:pPr algn="just"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2 – Обеспечение соответствия освоения средств плану расходов (бюджетной росписи)</a:t>
            </a:r>
          </a:p>
          <a:p>
            <a:pPr algn="just"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3 – </a:t>
            </a:r>
            <a:r>
              <a:rPr lang="ru-RU" sz="32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Соответствие производимой оплаты всем процессуальным требованиям</a:t>
            </a:r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, например, прилагается правильно выставленный счет, </a:t>
            </a:r>
            <a:r>
              <a:rPr lang="ru-RU" sz="3200" b="0" i="0" u="none" strike="noStrike" dirty="0" smtClean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проводится </a:t>
            </a:r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тендер</a:t>
            </a:r>
          </a:p>
          <a:p>
            <a:pPr algn="just"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4 – Обеспечение экономической оправданности расходов – «Соотношение цены и качества», эффективность и целесообразность</a:t>
            </a:r>
          </a:p>
          <a:p>
            <a:pPr algn="just" rtl="0"/>
            <a:r>
              <a:rPr lang="ru-RU" sz="32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Уровень 5 – Обеспечение того, чтобы расходы способствовали достижению результатов государственной политики  </a:t>
            </a:r>
          </a:p>
          <a:p>
            <a:endParaRPr lang="en-US" dirty="0">
              <a:effectLst/>
            </a:endParaRPr>
          </a:p>
          <a:p>
            <a:pPr marL="0" indent="0" rtl="0">
              <a:buNone/>
            </a:pPr>
            <a:r>
              <a:rPr lang="ru-RU" sz="3200" b="1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Насколько хорошо меры централизованного контроля исполнения бюджета </a:t>
            </a:r>
            <a:r>
              <a:rPr lang="ru-RU" sz="3200" b="1" i="0" u="none" strike="noStrike" dirty="0" smtClean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способствуют достижению </a:t>
            </a:r>
            <a:r>
              <a:rPr lang="ru-RU" sz="3200" b="1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целей регулирования </a:t>
            </a:r>
            <a:r>
              <a:rPr lang="ru-RU" sz="3200" b="1" i="0" u="none" strike="noStrike" dirty="0" smtClean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на более </a:t>
            </a:r>
            <a:r>
              <a:rPr lang="ru-RU" sz="3200" b="1" i="0" u="none" strike="noStrike" dirty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высоких </a:t>
            </a:r>
            <a:r>
              <a:rPr lang="ru-RU" sz="3200" b="1" i="0" u="none" strike="noStrike" dirty="0" smtClean="0">
                <a:solidFill>
                  <a:srgbClr val="FF000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уровнях?</a:t>
            </a:r>
            <a:endParaRPr lang="ru-RU" sz="3200" b="1" i="0" u="none" strike="noStrike" dirty="0">
              <a:solidFill>
                <a:srgbClr val="FF0000"/>
              </a:solidFill>
              <a:effectLst/>
              <a:highlight>
                <a:srgbClr val="000000">
                  <a:alpha val="0"/>
                </a:srgbClr>
              </a:highlight>
              <a:latin typeface="Calibri"/>
            </a:endParaRPr>
          </a:p>
          <a:p>
            <a:endParaRPr lang="en-US" dirty="0">
              <a:effectLst/>
            </a:endParaRPr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-19665" y="0"/>
            <a:ext cx="705465" cy="3657600"/>
          </a:xfrm>
          <a:prstGeom prst="rect">
            <a:avLst/>
          </a:prstGeom>
          <a:gradFill flip="none" rotWithShape="1">
            <a:gsLst>
              <a:gs pos="65000">
                <a:srgbClr val="97AEC3"/>
              </a:gs>
              <a:gs pos="0">
                <a:srgbClr val="B1C2D2"/>
              </a:gs>
              <a:gs pos="0">
                <a:srgbClr val="B1C2D2"/>
              </a:gs>
              <a:gs pos="100000">
                <a:srgbClr val="50769B"/>
              </a:gs>
            </a:gsLst>
            <a:path path="circle">
              <a:fillToRect l="50000" t="130000" r="50000" b="-30000"/>
            </a:path>
            <a:tileRect/>
          </a:gradFill>
          <a:effectLst/>
        </p:spPr>
        <p:txBody>
          <a:bodyPr vert="vert270" wrap="square" rtlCol="0">
            <a:noAutofit/>
          </a:bodyPr>
          <a:lstStyle/>
          <a:p>
            <a:pPr algn="r" rtl="0"/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ublic </a:t>
            </a:r>
            <a:r>
              <a:rPr lang="en-GB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Expenditure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50769B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M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anagement</a:t>
            </a:r>
          </a:p>
          <a:p>
            <a:pPr algn="r" rtl="0"/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P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eer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A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ssisted </a:t>
            </a:r>
            <a:r>
              <a:rPr lang="ru-RU" sz="2400" b="0" i="0" u="none" strike="noStrike" baseline="-25000" dirty="0">
                <a:solidFill>
                  <a:srgbClr val="808080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L</a:t>
            </a:r>
            <a:r>
              <a:rPr lang="ru-RU" sz="2400" b="0" i="0" u="none" strike="noStrike" baseline="-25000" dirty="0">
                <a:solidFill>
                  <a:srgbClr val="FFFFFF"/>
                </a:solidFill>
                <a:effectLst/>
                <a:highlight>
                  <a:srgbClr val="000000">
                    <a:alpha val="0"/>
                  </a:srgbClr>
                </a:highlight>
                <a:latin typeface="Calibri"/>
              </a:rPr>
              <a:t>earning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6369844"/>
            <a:ext cx="2798854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0" tIns="0" rIns="0" bIns="0">
            <a:spAutoFit/>
          </a:bodyPr>
          <a:lstStyle/>
          <a:p>
            <a:r>
              <a:rPr lang="ru-RU" sz="1600" baseline="-2500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"/>
              </a:rPr>
              <a:t>Европа и Центральная Азия</a:t>
            </a:r>
          </a:p>
          <a:p>
            <a:endParaRPr lang="ru-RU" sz="1400" baseline="-25000" dirty="0">
              <a:solidFill>
                <a:srgbClr val="000000"/>
              </a:solidFill>
              <a:highlight>
                <a:srgbClr val="000000">
                  <a:alpha val="0"/>
                </a:srgbClr>
              </a:highlight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415265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  <a:tileRect/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  <a:tileRect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17253</TotalTime>
  <Words>1798</Words>
  <Application>Microsoft Office PowerPoint</Application>
  <PresentationFormat>Экран (4:3)</PresentationFormat>
  <Paragraphs>265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ArialMT</vt:lpstr>
      <vt:lpstr>Calibri</vt:lpstr>
      <vt:lpstr>Wingdings</vt:lpstr>
      <vt:lpstr>PEMPAL</vt:lpstr>
      <vt:lpstr>Влияние интегрированных систем управления государственными финансами на современный бюджетный контроль </vt:lpstr>
      <vt:lpstr>Как изменились бюджетный процесс и регулирование?</vt:lpstr>
      <vt:lpstr>Основные элементы современной (централизованной) системы исполнения бюджета </vt:lpstr>
      <vt:lpstr>Эволюция бюджетного контроля</vt:lpstr>
      <vt:lpstr>Какие факторы будут влиять на структуру бюджетного контроля в стране?</vt:lpstr>
      <vt:lpstr>Какие факторы будут влиять на структуру бюджетного контроля в стране? (2)</vt:lpstr>
      <vt:lpstr>Казначейский контроль: Традиционная модель централизованного бюджетного регулирования</vt:lpstr>
      <vt:lpstr>Казначейский контроль: Традиционная модель централизованного бюджетного регулирования</vt:lpstr>
      <vt:lpstr>Возможная иерархия мер регулирования исполнения бюджета (от входного контроля до ревизии целей) </vt:lpstr>
      <vt:lpstr>Презентация PowerPoint</vt:lpstr>
      <vt:lpstr>Эффективный контроль исполнения бюджета (1)</vt:lpstr>
      <vt:lpstr>Эффективный контроль исполнения бюджета (2)</vt:lpstr>
      <vt:lpstr>Контроль исполнения бюджета – тенденции в странах, использующих современные ИСУГФ</vt:lpstr>
      <vt:lpstr>Контроль исполнения бюджета – тенденции в странах, использующих современные ИСУГФ (2)</vt:lpstr>
      <vt:lpstr>Заключение</vt:lpstr>
    </vt:vector>
  </TitlesOfParts>
  <Manager/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Aleksandra Timofeeva</cp:lastModifiedBy>
  <cp:revision>508</cp:revision>
  <dcterms:created xsi:type="dcterms:W3CDTF">2010-10-04T16:57:49Z</dcterms:created>
  <dcterms:modified xsi:type="dcterms:W3CDTF">2019-10-17T08:22:32Z</dcterms:modified>
</cp:coreProperties>
</file>