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57" r:id="rId3"/>
    <p:sldId id="269" r:id="rId4"/>
    <p:sldId id="266" r:id="rId5"/>
    <p:sldId id="354" r:id="rId6"/>
    <p:sldId id="355" r:id="rId7"/>
    <p:sldId id="356" r:id="rId8"/>
    <p:sldId id="270" r:id="rId9"/>
    <p:sldId id="359" r:id="rId10"/>
    <p:sldId id="264" r:id="rId11"/>
    <p:sldId id="360" r:id="rId12"/>
    <p:sldId id="261" r:id="rId13"/>
    <p:sldId id="259" r:id="rId14"/>
    <p:sldId id="274" r:id="rId15"/>
    <p:sldId id="3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40" autoAdjust="0"/>
    <p:restoredTop sz="86345" autoAdjust="0"/>
  </p:normalViewPr>
  <p:slideViewPr>
    <p:cSldViewPr snapToGrid="0" snapToObjects="1">
      <p:cViewPr varScale="1">
        <p:scale>
          <a:sx n="104" d="100"/>
          <a:sy n="104" d="100"/>
        </p:scale>
        <p:origin x="216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1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20C5DE-F7AF-4BBA-BE00-8C3815300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5" y="198228"/>
            <a:ext cx="6744906" cy="756707"/>
          </a:xfrm>
        </p:spPr>
        <p:txBody>
          <a:bodyPr anchor="ctr"/>
          <a:lstStyle>
            <a:lvl1pPr>
              <a:defRPr sz="2200" b="0" i="0">
                <a:solidFill>
                  <a:schemeClr val="tx1"/>
                </a:solidFill>
                <a:latin typeface="Andes Bold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3003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baseline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A7C987-3B5A-4B05-9EDB-71344F6C7B94}"/>
              </a:ext>
            </a:extLst>
          </p:cNvPr>
          <p:cNvSpPr txBox="1"/>
          <p:nvPr userDrawn="1"/>
        </p:nvSpPr>
        <p:spPr>
          <a:xfrm>
            <a:off x="260890" y="6311900"/>
            <a:ext cx="717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F4E0306-8392-4C1D-A106-F3FBBFE5AD20}" type="slidenum">
              <a:rPr lang="en-US" sz="1200" smtClean="0">
                <a:latin typeface="Calibri" panose="020F0502020204030204" pitchFamily="34" charset="0"/>
              </a:rPr>
              <a:t>‹#›</a:t>
            </a:fld>
            <a:endParaRPr lang="en-US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3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604" y="1061011"/>
            <a:ext cx="5856790" cy="1724867"/>
          </a:xfrm>
        </p:spPr>
        <p:txBody>
          <a:bodyPr/>
          <a:lstStyle/>
          <a:p>
            <a:r>
              <a:rPr lang="en-US" sz="2400" dirty="0"/>
              <a:t>Challenges &amp; Opportunities in implementing the PIFC model in the context of centralized controls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0" y="3248866"/>
            <a:ext cx="6498159" cy="1023672"/>
          </a:xfrm>
        </p:spPr>
        <p:txBody>
          <a:bodyPr/>
          <a:lstStyle/>
          <a:p>
            <a:r>
              <a:rPr lang="en-US" b="1" dirty="0"/>
              <a:t>A refresher on the main models of Financial Management</a:t>
            </a:r>
          </a:p>
          <a:p>
            <a:r>
              <a:rPr lang="en-US" b="1" dirty="0"/>
              <a:t>SOCHI 30-31 October</a:t>
            </a:r>
            <a:br>
              <a:rPr lang="en-US" b="1" dirty="0"/>
            </a:br>
            <a:r>
              <a:rPr lang="en-US" b="1" dirty="0"/>
              <a:t>Richard Maggs</a:t>
            </a:r>
          </a:p>
        </p:txBody>
      </p:sp>
    </p:spTree>
    <p:extLst>
      <p:ext uri="{BB962C8B-B14F-4D97-AF65-F5344CB8AC3E}">
        <p14:creationId xmlns:p14="http://schemas.microsoft.com/office/powerpoint/2010/main" val="2467625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audit</a:t>
            </a:r>
            <a:r>
              <a:rPr lang="en-US" baseline="0" dirty="0"/>
              <a:t> is evolving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From</a:t>
            </a:r>
            <a:r>
              <a:rPr lang="en-US" dirty="0"/>
              <a:t> compliance and basic financial audit covering checks of rules and procedures, legality and correctness of expenditure</a:t>
            </a:r>
          </a:p>
          <a:p>
            <a:r>
              <a:rPr lang="en-US" b="1" baseline="0" dirty="0"/>
              <a:t>To</a:t>
            </a:r>
            <a:r>
              <a:rPr lang="en-US" baseline="0" dirty="0"/>
              <a:t> sophisticated financial</a:t>
            </a:r>
            <a:r>
              <a:rPr lang="en-US" dirty="0"/>
              <a:t> audit following the move to accruals based accounting using International Public Sector Accounting Standards </a:t>
            </a:r>
          </a:p>
          <a:p>
            <a:r>
              <a:rPr lang="en-US" b="1" dirty="0"/>
              <a:t>P</a:t>
            </a:r>
            <a:r>
              <a:rPr lang="en-US" b="1" baseline="0" dirty="0"/>
              <a:t>erformance</a:t>
            </a:r>
            <a:r>
              <a:rPr lang="en-US" b="1" dirty="0"/>
              <a:t> audits</a:t>
            </a:r>
            <a:r>
              <a:rPr lang="en-US" b="1" baseline="0" dirty="0"/>
              <a:t> </a:t>
            </a:r>
            <a:r>
              <a:rPr lang="en-US" b="1" dirty="0"/>
              <a:t>n</a:t>
            </a:r>
            <a:r>
              <a:rPr lang="en-US" b="1" baseline="0" dirty="0"/>
              <a:t>ow a key role </a:t>
            </a:r>
            <a:r>
              <a:rPr lang="en-US" baseline="0" dirty="0"/>
              <a:t>of most</a:t>
            </a:r>
            <a:r>
              <a:rPr lang="en-US" dirty="0"/>
              <a:t> auditors focusing on economy, efficiency to effectiveness</a:t>
            </a:r>
          </a:p>
          <a:p>
            <a:r>
              <a:rPr lang="en-US" b="1" dirty="0"/>
              <a:t>Reduced confidentiality and increased transparency </a:t>
            </a:r>
            <a:r>
              <a:rPr lang="en-US" dirty="0"/>
              <a:t>as many internal audits are now publicly available</a:t>
            </a:r>
          </a:p>
        </p:txBody>
      </p:sp>
    </p:spTree>
    <p:extLst>
      <p:ext uri="{BB962C8B-B14F-4D97-AF65-F5344CB8AC3E}">
        <p14:creationId xmlns:p14="http://schemas.microsoft.com/office/powerpoint/2010/main" val="2585927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75A1-FA8C-A647-B17C-32AFF8FB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Roles &amp; Responsibilities – key players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47742C-8EF6-B848-ACC5-3DEACAC565EB}"/>
              </a:ext>
            </a:extLst>
          </p:cNvPr>
          <p:cNvSpPr/>
          <p:nvPr/>
        </p:nvSpPr>
        <p:spPr>
          <a:xfrm>
            <a:off x="2984339" y="1672547"/>
            <a:ext cx="3483979" cy="802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Parliament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90A6FD-D8B7-F040-98DD-69175DAF152A}"/>
              </a:ext>
            </a:extLst>
          </p:cNvPr>
          <p:cNvSpPr/>
          <p:nvPr/>
        </p:nvSpPr>
        <p:spPr>
          <a:xfrm>
            <a:off x="2984339" y="2675684"/>
            <a:ext cx="3483979" cy="802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Ministry of Finance / CHU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7CCC34-0680-454E-9AEA-0B45A758583C}"/>
              </a:ext>
            </a:extLst>
          </p:cNvPr>
          <p:cNvSpPr/>
          <p:nvPr/>
        </p:nvSpPr>
        <p:spPr>
          <a:xfrm>
            <a:off x="2984339" y="3665319"/>
            <a:ext cx="3483979" cy="802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Internal Audit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176C66-6FA2-E748-B922-F40896621940}"/>
              </a:ext>
            </a:extLst>
          </p:cNvPr>
          <p:cNvSpPr/>
          <p:nvPr/>
        </p:nvSpPr>
        <p:spPr>
          <a:xfrm>
            <a:off x="2984339" y="4654954"/>
            <a:ext cx="3483979" cy="802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Supreme Audit Institution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75A896-F981-C041-9EE4-0DF4F90E71AE}"/>
              </a:ext>
            </a:extLst>
          </p:cNvPr>
          <p:cNvSpPr/>
          <p:nvPr/>
        </p:nvSpPr>
        <p:spPr>
          <a:xfrm>
            <a:off x="2984339" y="5644589"/>
            <a:ext cx="3483979" cy="802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The legal system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7348FFB-D64F-5C4D-8A6F-66B6AA4E0334}"/>
              </a:ext>
            </a:extLst>
          </p:cNvPr>
          <p:cNvGrpSpPr/>
          <p:nvPr/>
        </p:nvGrpSpPr>
        <p:grpSpPr>
          <a:xfrm>
            <a:off x="366531" y="1331051"/>
            <a:ext cx="2617808" cy="1477328"/>
            <a:chOff x="366531" y="1332044"/>
            <a:chExt cx="2617808" cy="147732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F93647C-2A46-274E-90FC-792EDA27182C}"/>
                </a:ext>
              </a:extLst>
            </p:cNvPr>
            <p:cNvSpPr txBox="1"/>
            <p:nvPr/>
          </p:nvSpPr>
          <p:spPr>
            <a:xfrm>
              <a:off x="366531" y="1332044"/>
              <a:ext cx="2129741" cy="1477328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Setting the budget and holding people to account for how it is spent 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80AD596-9BB4-8546-9078-0D25DA348DB0}"/>
                </a:ext>
              </a:extLst>
            </p:cNvPr>
            <p:cNvCxnSpPr>
              <a:stCxn id="9" idx="3"/>
              <a:endCxn id="4" idx="1"/>
            </p:cNvCxnSpPr>
            <p:nvPr/>
          </p:nvCxnSpPr>
          <p:spPr>
            <a:xfrm>
              <a:off x="2496272" y="2070708"/>
              <a:ext cx="488067" cy="40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12034DE-FB4D-E14A-9C11-33E401384EE6}"/>
              </a:ext>
            </a:extLst>
          </p:cNvPr>
          <p:cNvGrpSpPr/>
          <p:nvPr/>
        </p:nvGrpSpPr>
        <p:grpSpPr>
          <a:xfrm>
            <a:off x="366531" y="3469494"/>
            <a:ext cx="2617808" cy="1200329"/>
            <a:chOff x="366531" y="3469494"/>
            <a:chExt cx="2617808" cy="120032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39E295B-DD7A-CE4E-83CA-45EDB8A2DAE9}"/>
                </a:ext>
              </a:extLst>
            </p:cNvPr>
            <p:cNvSpPr txBox="1"/>
            <p:nvPr/>
          </p:nvSpPr>
          <p:spPr>
            <a:xfrm>
              <a:off x="366531" y="3469494"/>
              <a:ext cx="2129741" cy="1200329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/>
              </a:lvl1pPr>
            </a:lstStyle>
            <a:p>
              <a:r>
                <a:rPr lang="en-US" dirty="0"/>
                <a:t>Providing assurance to Departments on internal controls 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86184E1-A7D6-9448-9D3F-8C0F119FE8DD}"/>
                </a:ext>
              </a:extLst>
            </p:cNvPr>
            <p:cNvCxnSpPr>
              <a:stCxn id="11" idx="3"/>
              <a:endCxn id="6" idx="1"/>
            </p:cNvCxnSpPr>
            <p:nvPr/>
          </p:nvCxnSpPr>
          <p:spPr>
            <a:xfrm flipV="1">
              <a:off x="2496272" y="4066574"/>
              <a:ext cx="488067" cy="308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CBF57C0-32C2-A942-986F-E252FD7949C1}"/>
              </a:ext>
            </a:extLst>
          </p:cNvPr>
          <p:cNvGrpSpPr/>
          <p:nvPr/>
        </p:nvGrpSpPr>
        <p:grpSpPr>
          <a:xfrm>
            <a:off x="366531" y="5437381"/>
            <a:ext cx="2617808" cy="1200329"/>
            <a:chOff x="366531" y="5437381"/>
            <a:chExt cx="2617808" cy="120032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BDE2B4-90F4-8949-A9BF-D3564A9D5802}"/>
                </a:ext>
              </a:extLst>
            </p:cNvPr>
            <p:cNvSpPr txBox="1"/>
            <p:nvPr/>
          </p:nvSpPr>
          <p:spPr>
            <a:xfrm>
              <a:off x="366531" y="5437381"/>
              <a:ext cx="2129741" cy="1200329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/>
              </a:lvl1pPr>
            </a:lstStyle>
            <a:p>
              <a:r>
                <a:rPr lang="en-US" dirty="0"/>
                <a:t>Prosecutions in cases of fraud, corruption or mismanagement 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FC6CF0C-EB6B-4742-B682-E4CF07FB5F5D}"/>
                </a:ext>
              </a:extLst>
            </p:cNvPr>
            <p:cNvCxnSpPr>
              <a:stCxn id="13" idx="3"/>
              <a:endCxn id="8" idx="1"/>
            </p:cNvCxnSpPr>
            <p:nvPr/>
          </p:nvCxnSpPr>
          <p:spPr>
            <a:xfrm>
              <a:off x="2496272" y="6037546"/>
              <a:ext cx="488067" cy="829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3533378-9049-A243-9460-809B258BC668}"/>
              </a:ext>
            </a:extLst>
          </p:cNvPr>
          <p:cNvGrpSpPr/>
          <p:nvPr/>
        </p:nvGrpSpPr>
        <p:grpSpPr>
          <a:xfrm>
            <a:off x="6468318" y="4283220"/>
            <a:ext cx="2451904" cy="1754326"/>
            <a:chOff x="6468318" y="4174601"/>
            <a:chExt cx="2451904" cy="175432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E5E644E-8D82-474E-8749-EB2EF4DB38DF}"/>
                </a:ext>
              </a:extLst>
            </p:cNvPr>
            <p:cNvSpPr txBox="1"/>
            <p:nvPr/>
          </p:nvSpPr>
          <p:spPr>
            <a:xfrm>
              <a:off x="6790481" y="4174601"/>
              <a:ext cx="2129741" cy="1754326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/>
              </a:lvl1pPr>
            </a:lstStyle>
            <a:p>
              <a:r>
                <a:rPr lang="en-US" dirty="0"/>
                <a:t>Conducting ex-post audit of the financial statements and Performance Audits  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24E2BED-848F-B14B-8EF9-CE5A124D9F84}"/>
                </a:ext>
              </a:extLst>
            </p:cNvPr>
            <p:cNvCxnSpPr>
              <a:stCxn id="12" idx="1"/>
              <a:endCxn id="7" idx="3"/>
            </p:cNvCxnSpPr>
            <p:nvPr/>
          </p:nvCxnSpPr>
          <p:spPr>
            <a:xfrm flipH="1">
              <a:off x="6468318" y="5051764"/>
              <a:ext cx="322163" cy="44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56FF290-36B5-184E-B5CC-80B0B119AF3A}"/>
              </a:ext>
            </a:extLst>
          </p:cNvPr>
          <p:cNvGrpSpPr/>
          <p:nvPr/>
        </p:nvGrpSpPr>
        <p:grpSpPr>
          <a:xfrm>
            <a:off x="6468318" y="2476565"/>
            <a:ext cx="2451904" cy="1200329"/>
            <a:chOff x="6468318" y="2476565"/>
            <a:chExt cx="2451904" cy="120032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88A2865-6580-7346-A263-134BB2D22DE1}"/>
                </a:ext>
              </a:extLst>
            </p:cNvPr>
            <p:cNvSpPr txBox="1"/>
            <p:nvPr/>
          </p:nvSpPr>
          <p:spPr>
            <a:xfrm>
              <a:off x="6790481" y="2476565"/>
              <a:ext cx="2129741" cy="1200329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/>
              </a:lvl1pPr>
            </a:lstStyle>
            <a:p>
              <a:r>
                <a:rPr lang="en-US" dirty="0"/>
                <a:t>Determining the accounting and internal control standards 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D0662EC-923A-6540-AB4C-CD9EC40E4EFD}"/>
                </a:ext>
              </a:extLst>
            </p:cNvPr>
            <p:cNvCxnSpPr>
              <a:stCxn id="10" idx="1"/>
              <a:endCxn id="5" idx="3"/>
            </p:cNvCxnSpPr>
            <p:nvPr/>
          </p:nvCxnSpPr>
          <p:spPr>
            <a:xfrm flipH="1">
              <a:off x="6468318" y="3076730"/>
              <a:ext cx="322163" cy="20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6689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</a:t>
            </a:r>
            <a:r>
              <a:rPr lang="en-US" baseline="0" dirty="0"/>
              <a:t>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word that does not exist in some languages</a:t>
            </a:r>
          </a:p>
          <a:p>
            <a:pPr lvl="1"/>
            <a:r>
              <a:rPr lang="en-US" dirty="0"/>
              <a:t>It is not about reporting… </a:t>
            </a:r>
          </a:p>
          <a:p>
            <a:pPr lvl="1"/>
            <a:r>
              <a:rPr lang="en-US" dirty="0"/>
              <a:t>or a synonym for transparency</a:t>
            </a:r>
          </a:p>
          <a:p>
            <a:pPr lvl="1"/>
            <a:r>
              <a:rPr lang="en-US" dirty="0"/>
              <a:t>It reflects a process which result in consequences for officials the way public money is spent.  </a:t>
            </a:r>
          </a:p>
          <a:p>
            <a:r>
              <a:rPr lang="en-US" dirty="0"/>
              <a:t>Accountability exists when:</a:t>
            </a:r>
          </a:p>
          <a:p>
            <a:pPr lvl="1"/>
            <a:r>
              <a:rPr lang="en-US" dirty="0"/>
              <a:t>There is a clear line of responsibility and authority for policy implementation</a:t>
            </a:r>
          </a:p>
          <a:p>
            <a:pPr lvl="1"/>
            <a:r>
              <a:rPr lang="en-US" dirty="0"/>
              <a:t>It is felt by people who are accountable</a:t>
            </a:r>
          </a:p>
          <a:p>
            <a:pPr lvl="1"/>
            <a:r>
              <a:rPr lang="en-US" dirty="0"/>
              <a:t>When ministers are sent to prison for their mismanagement</a:t>
            </a:r>
            <a:r>
              <a:rPr lang="en-US" baseline="0" dirty="0"/>
              <a:t> </a:t>
            </a:r>
            <a:r>
              <a:rPr lang="en-US" dirty="0"/>
              <a:t>of resources</a:t>
            </a:r>
          </a:p>
        </p:txBody>
      </p:sp>
    </p:spTree>
    <p:extLst>
      <p:ext uri="{BB962C8B-B14F-4D97-AF65-F5344CB8AC3E}">
        <p14:creationId xmlns:p14="http://schemas.microsoft.com/office/powerpoint/2010/main" val="2550158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Using audit</a:t>
            </a:r>
            <a:r>
              <a:rPr lang="en-US" sz="4000" baseline="0" dirty="0"/>
              <a:t> to best effect - 1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Audit can help</a:t>
            </a:r>
            <a:r>
              <a:rPr lang="en-US" baseline="0" dirty="0"/>
              <a:t> with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Validation (of performance indicators, budget out-turn,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Assurance (of financial statements, the effectiveness of internal control,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Performance audits (economy, efficiency, effectiveness,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Risk assessment (identifying areas of high risk, poor or to much control, potential frauds,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Good auditors can be effective business partners</a:t>
            </a:r>
          </a:p>
          <a:p>
            <a:pPr lvl="1"/>
            <a:r>
              <a:rPr lang="en-US" dirty="0"/>
              <a:t>Eyes and ears of budget setters</a:t>
            </a:r>
          </a:p>
          <a:p>
            <a:pPr lvl="1"/>
            <a:r>
              <a:rPr lang="en-US" dirty="0"/>
              <a:t>Providing data and information for effective budgetary challenge of requests for additional resources</a:t>
            </a:r>
          </a:p>
          <a:p>
            <a:pPr lvl="1"/>
            <a:r>
              <a:rPr lang="en-US" dirty="0"/>
              <a:t>Showing where resources have been poorly spend</a:t>
            </a:r>
          </a:p>
          <a:p>
            <a:pPr lvl="1"/>
            <a:r>
              <a:rPr lang="en-US" dirty="0"/>
              <a:t>Help budget hold managers accountable</a:t>
            </a:r>
          </a:p>
        </p:txBody>
      </p:sp>
    </p:spTree>
    <p:extLst>
      <p:ext uri="{BB962C8B-B14F-4D97-AF65-F5344CB8AC3E}">
        <p14:creationId xmlns:p14="http://schemas.microsoft.com/office/powerpoint/2010/main" val="612806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kern="1200" dirty="0">
                <a:solidFill>
                  <a:schemeClr val="accent1"/>
                </a:solidFill>
                <a:effectLst/>
              </a:rPr>
              <a:t>Using audit</a:t>
            </a:r>
            <a:r>
              <a:rPr lang="en-US" sz="4000" kern="1200" baseline="0" dirty="0">
                <a:solidFill>
                  <a:schemeClr val="accent1"/>
                </a:solidFill>
                <a:effectLst/>
              </a:rPr>
              <a:t> to best effect –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</a:t>
            </a:r>
            <a:r>
              <a:rPr lang="en-US" baseline="0" dirty="0"/>
              <a:t>be effective audit needs:</a:t>
            </a:r>
          </a:p>
          <a:p>
            <a:pPr lvl="1"/>
            <a:r>
              <a:rPr lang="en-US" dirty="0"/>
              <a:t>Authority and independence</a:t>
            </a:r>
          </a:p>
          <a:p>
            <a:pPr lvl="1"/>
            <a:r>
              <a:rPr lang="en-US" dirty="0"/>
              <a:t>Adequate resources (both number and quality of staff and non-staff budgets for travel and IT support)</a:t>
            </a:r>
          </a:p>
          <a:p>
            <a:pPr lvl="1"/>
            <a:r>
              <a:rPr lang="en-US" dirty="0"/>
              <a:t>To adopt and apply of best practice standards</a:t>
            </a:r>
          </a:p>
          <a:p>
            <a:pPr lvl="1"/>
            <a:r>
              <a:rPr lang="en-US" dirty="0"/>
              <a:t>Access to information and people</a:t>
            </a:r>
          </a:p>
          <a:p>
            <a:pPr lvl="1"/>
            <a:r>
              <a:rPr lang="en-US" dirty="0"/>
              <a:t>Effective and timely reports (well written with strong evidence, a focus on the important issues and clear recommendations for action)</a:t>
            </a:r>
          </a:p>
          <a:p>
            <a:r>
              <a:rPr lang="en-US" dirty="0"/>
              <a:t>Audit also needs clients who are:</a:t>
            </a:r>
          </a:p>
          <a:p>
            <a:pPr lvl="1"/>
            <a:r>
              <a:rPr lang="en-US" dirty="0"/>
              <a:t>Prepared to listen and open to constructive criticism</a:t>
            </a:r>
          </a:p>
          <a:p>
            <a:pPr lvl="1"/>
            <a:r>
              <a:rPr lang="en-US" dirty="0"/>
              <a:t>Can see beyond the negative</a:t>
            </a:r>
          </a:p>
          <a:p>
            <a:pPr lvl="1"/>
            <a:r>
              <a:rPr lang="en-US" dirty="0"/>
              <a:t>Willing and able to take action to address key issues</a:t>
            </a:r>
          </a:p>
        </p:txBody>
      </p:sp>
    </p:spTree>
    <p:extLst>
      <p:ext uri="{BB962C8B-B14F-4D97-AF65-F5344CB8AC3E}">
        <p14:creationId xmlns:p14="http://schemas.microsoft.com/office/powerpoint/2010/main" val="2600770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B5F7D-4D1E-B048-ADEE-A7B4C4C9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2422512"/>
            <a:ext cx="8042276" cy="1336956"/>
          </a:xfrm>
        </p:spPr>
        <p:txBody>
          <a:bodyPr/>
          <a:lstStyle/>
          <a:p>
            <a:r>
              <a:rPr lang="en-US" dirty="0"/>
              <a:t>Thankyou</a:t>
            </a:r>
          </a:p>
        </p:txBody>
      </p:sp>
    </p:spTree>
    <p:extLst>
      <p:ext uri="{BB962C8B-B14F-4D97-AF65-F5344CB8AC3E}">
        <p14:creationId xmlns:p14="http://schemas.microsoft.com/office/powerpoint/2010/main" val="228412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News Gothic MT" charset="0"/>
              </a:rPr>
              <a:t>What I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An overview of developments in the public sector that have impacted Public Financial Management (PFM)</a:t>
            </a:r>
          </a:p>
          <a:p>
            <a:pPr>
              <a:defRPr/>
            </a:pPr>
            <a:r>
              <a:rPr lang="en-US" dirty="0"/>
              <a:t>The two main financial management models</a:t>
            </a:r>
          </a:p>
          <a:p>
            <a:pPr>
              <a:defRPr/>
            </a:pPr>
            <a:r>
              <a:rPr lang="en-US" dirty="0"/>
              <a:t>How audit is evolving and can be used to best effect in budgetary control</a:t>
            </a:r>
          </a:p>
          <a:p>
            <a:pPr>
              <a:defRPr/>
            </a:pPr>
            <a:r>
              <a:rPr lang="en-US" dirty="0"/>
              <a:t>The notion of accountability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217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908050"/>
          </a:xfrm>
        </p:spPr>
        <p:txBody>
          <a:bodyPr/>
          <a:lstStyle/>
          <a:p>
            <a:pPr eaLnBrk="1" hangingPunct="1"/>
            <a:r>
              <a:rPr lang="en-GB" dirty="0">
                <a:latin typeface="Corbel" charset="0"/>
              </a:rPr>
              <a:t>Main PFM Developments</a:t>
            </a:r>
          </a:p>
        </p:txBody>
      </p:sp>
      <p:sp>
        <p:nvSpPr>
          <p:cNvPr id="59395" name="Oval 3"/>
          <p:cNvSpPr>
            <a:spLocks noChangeArrowheads="1"/>
          </p:cNvSpPr>
          <p:nvPr/>
        </p:nvSpPr>
        <p:spPr bwMode="auto">
          <a:xfrm>
            <a:off x="3200400" y="3105150"/>
            <a:ext cx="2743200" cy="14859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b="1" dirty="0">
                <a:latin typeface="Arial Narrow" charset="0"/>
              </a:rPr>
              <a:t>Main Developments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5584825" y="1114425"/>
            <a:ext cx="2857500" cy="10477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/>
              <a:t>Convergence in financial </a:t>
            </a:r>
          </a:p>
          <a:p>
            <a:pPr algn="ctr">
              <a:defRPr/>
            </a:pPr>
            <a:r>
              <a:rPr lang="en-GB" sz="1800"/>
              <a:t>management models</a:t>
            </a:r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6896100" y="3195638"/>
            <a:ext cx="2247900" cy="10477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 dirty="0"/>
              <a:t>Increased media </a:t>
            </a:r>
          </a:p>
          <a:p>
            <a:pPr algn="ctr">
              <a:defRPr/>
            </a:pPr>
            <a:r>
              <a:rPr lang="en-GB" sz="1800" dirty="0"/>
              <a:t>awareness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6761163" y="4735513"/>
            <a:ext cx="1905000" cy="10477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/>
              <a:t>Technology</a:t>
            </a:r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2282825" y="5438775"/>
            <a:ext cx="3505200" cy="10477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 dirty="0"/>
              <a:t>Move from cash </a:t>
            </a:r>
            <a:br>
              <a:rPr lang="en-GB" sz="1800" dirty="0"/>
            </a:br>
            <a:r>
              <a:rPr lang="en-GB" sz="1800" dirty="0"/>
              <a:t>to accruals accounting</a:t>
            </a:r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171450" y="4686300"/>
            <a:ext cx="2419350" cy="10477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/>
              <a:t>Greater focus on </a:t>
            </a:r>
          </a:p>
          <a:p>
            <a:pPr algn="ctr">
              <a:defRPr/>
            </a:pPr>
            <a:r>
              <a:rPr lang="en-GB" sz="1800"/>
              <a:t>risk management</a:t>
            </a: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61913" y="1060450"/>
            <a:ext cx="2157412" cy="16525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 dirty="0"/>
              <a:t>Changing</a:t>
            </a:r>
            <a:br>
              <a:rPr lang="en-GB" sz="1800" dirty="0"/>
            </a:br>
            <a:r>
              <a:rPr lang="en-GB" sz="1800" dirty="0"/>
              <a:t> Service </a:t>
            </a:r>
            <a:br>
              <a:rPr lang="en-GB" sz="1800" dirty="0"/>
            </a:br>
            <a:r>
              <a:rPr lang="en-GB" sz="1800" dirty="0"/>
              <a:t>delivery </a:t>
            </a:r>
          </a:p>
          <a:p>
            <a:pPr algn="ctr">
              <a:defRPr/>
            </a:pPr>
            <a:r>
              <a:rPr lang="en-GB" sz="1800" dirty="0"/>
              <a:t>modes</a:t>
            </a:r>
          </a:p>
        </p:txBody>
      </p:sp>
      <p:sp>
        <p:nvSpPr>
          <p:cNvPr id="59402" name="Oval 10"/>
          <p:cNvSpPr>
            <a:spLocks noChangeArrowheads="1"/>
          </p:cNvSpPr>
          <p:nvPr/>
        </p:nvSpPr>
        <p:spPr bwMode="auto">
          <a:xfrm>
            <a:off x="2428875" y="1270000"/>
            <a:ext cx="2565400" cy="10683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800" dirty="0"/>
              <a:t>More active</a:t>
            </a:r>
          </a:p>
          <a:p>
            <a:pPr algn="ctr">
              <a:defRPr/>
            </a:pPr>
            <a:r>
              <a:rPr lang="en-GB" sz="1800" dirty="0"/>
              <a:t>civil society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flipH="1" flipV="1">
            <a:off x="3944938" y="2330450"/>
            <a:ext cx="627062" cy="774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 flipV="1">
            <a:off x="5054600" y="1997075"/>
            <a:ext cx="925513" cy="1146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930900" y="3760788"/>
            <a:ext cx="93662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753100" y="4229100"/>
            <a:ext cx="1127125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 flipH="1">
            <a:off x="3983038" y="4581525"/>
            <a:ext cx="588962" cy="842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H="1">
            <a:off x="2343150" y="4152900"/>
            <a:ext cx="97155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 flipH="1" flipV="1">
            <a:off x="2035175" y="2305050"/>
            <a:ext cx="1412875" cy="1123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832475" y="2352675"/>
            <a:ext cx="3417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GB" sz="1600" dirty="0">
                <a:latin typeface="Arial Narrow" charset="0"/>
                <a:cs typeface="+mn-cs"/>
              </a:rPr>
              <a:t>More focus on financial management issues by international community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6127750" y="5832475"/>
            <a:ext cx="3016250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algn="ctr">
              <a:spcBef>
                <a:spcPct val="20000"/>
              </a:spcBef>
              <a:buFont typeface="Arial"/>
              <a:buChar char="•"/>
              <a:defRPr/>
            </a:pPr>
            <a:r>
              <a:rPr lang="en-GB" sz="1600" dirty="0">
                <a:latin typeface="Arial Narrow" charset="0"/>
                <a:cs typeface="+mn-cs"/>
              </a:rPr>
              <a:t>Speed of delivery</a:t>
            </a:r>
          </a:p>
          <a:p>
            <a:pPr marL="285750" indent="-285750" algn="ctr">
              <a:spcBef>
                <a:spcPct val="20000"/>
              </a:spcBef>
              <a:buFont typeface="Arial"/>
              <a:buChar char="•"/>
              <a:defRPr/>
            </a:pPr>
            <a:r>
              <a:rPr lang="en-GB" sz="1600" dirty="0">
                <a:latin typeface="Arial Narrow" charset="0"/>
                <a:cs typeface="+mn-cs"/>
              </a:rPr>
              <a:t>Internet promotes transparency and accountability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-295275" y="2924175"/>
            <a:ext cx="318135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algn="ctr">
              <a:spcBef>
                <a:spcPct val="20000"/>
              </a:spcBef>
              <a:buFontTx/>
              <a:buChar char="•"/>
              <a:defRPr/>
            </a:pPr>
            <a:r>
              <a:rPr lang="en-GB" sz="1600" dirty="0">
                <a:latin typeface="Arial Narrow" charset="0"/>
                <a:cs typeface="+mn-cs"/>
              </a:rPr>
              <a:t>More use of arms length organisations</a:t>
            </a:r>
          </a:p>
          <a:p>
            <a:pPr marL="285750" indent="-285750" algn="ctr">
              <a:spcBef>
                <a:spcPct val="20000"/>
              </a:spcBef>
              <a:buFontTx/>
              <a:buChar char="•"/>
              <a:defRPr/>
            </a:pPr>
            <a:r>
              <a:rPr lang="en-GB" sz="1600" dirty="0">
                <a:latin typeface="Arial Narrow" charset="0"/>
                <a:cs typeface="+mn-cs"/>
              </a:rPr>
              <a:t>Privatisation of public services </a:t>
            </a:r>
          </a:p>
          <a:p>
            <a:pPr marL="285750" indent="-285750" algn="ctr">
              <a:spcBef>
                <a:spcPct val="20000"/>
              </a:spcBef>
              <a:buFontTx/>
              <a:buChar char="•"/>
              <a:defRPr/>
            </a:pPr>
            <a:r>
              <a:rPr lang="en-GB" sz="1600" dirty="0">
                <a:latin typeface="Arial Narrow" charset="0"/>
                <a:cs typeface="+mn-cs"/>
              </a:rPr>
              <a:t>More private public sector partnerships</a:t>
            </a:r>
          </a:p>
        </p:txBody>
      </p:sp>
    </p:spTree>
    <p:extLst>
      <p:ext uri="{BB962C8B-B14F-4D97-AF65-F5344CB8AC3E}">
        <p14:creationId xmlns:p14="http://schemas.microsoft.com/office/powerpoint/2010/main" val="167802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 autoUpdateAnimBg="0"/>
      <p:bldP spid="59396" grpId="0" animBg="1" autoUpdateAnimBg="0"/>
      <p:bldP spid="59397" grpId="0" animBg="1" autoUpdateAnimBg="0"/>
      <p:bldP spid="59398" grpId="0" animBg="1" autoUpdateAnimBg="0"/>
      <p:bldP spid="59399" grpId="0" animBg="1" autoUpdateAnimBg="0"/>
      <p:bldP spid="59400" grpId="0" animBg="1" autoUpdateAnimBg="0"/>
      <p:bldP spid="59401" grpId="0" animBg="1" autoUpdateAnimBg="0"/>
      <p:bldP spid="59402" grpId="0" animBg="1" autoUpdateAnimBg="0"/>
      <p:bldP spid="59410" grpId="0" autoUpdateAnimBg="0"/>
      <p:bldP spid="59411" grpId="0" autoUpdateAnimBg="0"/>
      <p:bldP spid="594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News Gothic MT" charset="0"/>
              </a:rPr>
              <a:t>Financial management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Reflect three key factors:</a:t>
            </a:r>
          </a:p>
          <a:p>
            <a:pPr lvl="1">
              <a:defRPr/>
            </a:pPr>
            <a:r>
              <a:rPr lang="en-US" dirty="0"/>
              <a:t>Historical development</a:t>
            </a:r>
          </a:p>
          <a:p>
            <a:pPr lvl="1">
              <a:defRPr/>
            </a:pPr>
            <a:r>
              <a:rPr lang="en-US" dirty="0"/>
              <a:t>Legal development</a:t>
            </a:r>
          </a:p>
          <a:p>
            <a:pPr lvl="1">
              <a:defRPr/>
            </a:pPr>
            <a:r>
              <a:rPr lang="en-US" dirty="0"/>
              <a:t>Administrative development</a:t>
            </a:r>
          </a:p>
          <a:p>
            <a:pPr>
              <a:defRPr/>
            </a:pPr>
            <a:r>
              <a:rPr lang="en-US" dirty="0"/>
              <a:t>In effect, the two grand models of financial management are simply a reflection of historical empires. The British and the French.</a:t>
            </a:r>
          </a:p>
          <a:p>
            <a:pPr>
              <a:defRPr/>
            </a:pPr>
            <a:r>
              <a:rPr lang="en-US" dirty="0"/>
              <a:t>However no one country is completely similar to any other in terms of the management of public finances</a:t>
            </a:r>
          </a:p>
        </p:txBody>
      </p:sp>
    </p:spTree>
    <p:extLst>
      <p:ext uri="{BB962C8B-B14F-4D97-AF65-F5344CB8AC3E}">
        <p14:creationId xmlns:p14="http://schemas.microsoft.com/office/powerpoint/2010/main" val="2737629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9997-DC77-4400-96AB-2CB55F4E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different models of budgetary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FFB7D-D236-4091-A31F-A5C859DBE6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241" y="1543679"/>
            <a:ext cx="8477250" cy="3509665"/>
          </a:xfrm>
        </p:spPr>
        <p:txBody>
          <a:bodyPr>
            <a:normAutofit lnSpcReduction="10000"/>
          </a:bodyPr>
          <a:lstStyle/>
          <a:p>
            <a:pPr defTabSz="357353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/>
            </a:pPr>
            <a:r>
              <a:rPr lang="en-US" b="1" dirty="0">
                <a:solidFill>
                  <a:srgbClr val="002345"/>
                </a:solidFill>
              </a:rPr>
              <a:t>Anglophone Model</a:t>
            </a:r>
          </a:p>
          <a:p>
            <a:pPr lvl="3" defTabSz="357353">
              <a:spcBef>
                <a:spcPts val="0"/>
              </a:spcBef>
              <a:defRPr sz="1800"/>
            </a:pPr>
            <a:r>
              <a:rPr lang="en-US" sz="1600" dirty="0"/>
              <a:t>Budgets are provided to Line </a:t>
            </a:r>
            <a:r>
              <a:rPr lang="en-US" sz="1600" b="1" dirty="0"/>
              <a:t>Ministers</a:t>
            </a:r>
            <a:r>
              <a:rPr lang="en-US" sz="1600" dirty="0"/>
              <a:t> who make </a:t>
            </a:r>
            <a:r>
              <a:rPr lang="en-US" sz="1600" b="1" dirty="0"/>
              <a:t>decisions</a:t>
            </a:r>
            <a:r>
              <a:rPr lang="en-US" sz="1600" dirty="0"/>
              <a:t> on allocations within their Departments. </a:t>
            </a:r>
            <a:r>
              <a:rPr lang="en-US" sz="1600" b="1" dirty="0"/>
              <a:t>Ministers</a:t>
            </a:r>
            <a:r>
              <a:rPr lang="en-US" sz="1600" dirty="0"/>
              <a:t> are </a:t>
            </a:r>
            <a:r>
              <a:rPr lang="en-US" sz="1600" b="1" dirty="0"/>
              <a:t>accountable</a:t>
            </a:r>
            <a:r>
              <a:rPr lang="en-US" sz="1600" dirty="0"/>
              <a:t> to  Parliament for the way funds have been spent.</a:t>
            </a:r>
          </a:p>
          <a:p>
            <a:pPr lvl="3" defTabSz="357353">
              <a:spcBef>
                <a:spcPts val="0"/>
              </a:spcBef>
              <a:defRPr sz="1800"/>
            </a:pPr>
            <a:endParaRPr lang="en-US" sz="1600" dirty="0"/>
          </a:p>
          <a:p>
            <a:pPr lvl="3" defTabSz="357353">
              <a:spcBef>
                <a:spcPts val="0"/>
              </a:spcBef>
              <a:defRPr sz="1800"/>
            </a:pPr>
            <a:endParaRPr lang="en-US" sz="1600" dirty="0"/>
          </a:p>
          <a:p>
            <a:pPr lvl="3" defTabSz="357353">
              <a:spcBef>
                <a:spcPts val="0"/>
              </a:spcBef>
              <a:defRPr sz="1800"/>
            </a:pPr>
            <a:endParaRPr lang="en-US" sz="1600" dirty="0"/>
          </a:p>
          <a:p>
            <a:pPr lvl="3" defTabSz="357353">
              <a:spcBef>
                <a:spcPts val="0"/>
              </a:spcBef>
              <a:defRPr sz="1800"/>
            </a:pPr>
            <a:endParaRPr lang="en-US" sz="1600" dirty="0"/>
          </a:p>
          <a:p>
            <a:pPr lvl="3" defTabSz="357353">
              <a:spcBef>
                <a:spcPts val="0"/>
              </a:spcBef>
              <a:defRPr sz="1800"/>
            </a:pPr>
            <a:endParaRPr lang="en-US" sz="1600" dirty="0"/>
          </a:p>
          <a:p>
            <a:pPr lvl="3" defTabSz="357353">
              <a:spcBef>
                <a:spcPts val="0"/>
              </a:spcBef>
              <a:defRPr sz="1800"/>
            </a:pPr>
            <a:endParaRPr lang="en-US" sz="1600" dirty="0"/>
          </a:p>
          <a:p>
            <a:pPr defTabSz="357353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/>
            </a:pPr>
            <a:r>
              <a:rPr lang="en-US" b="1" dirty="0">
                <a:solidFill>
                  <a:srgbClr val="002345"/>
                </a:solidFill>
              </a:rPr>
              <a:t>Francophone Model</a:t>
            </a:r>
          </a:p>
          <a:p>
            <a:pPr lvl="3" defTabSz="357353">
              <a:spcBef>
                <a:spcPts val="0"/>
              </a:spcBef>
              <a:defRPr sz="1800"/>
            </a:pPr>
            <a:r>
              <a:rPr lang="en-US" sz="1600" dirty="0"/>
              <a:t>Budgets are provided to </a:t>
            </a:r>
            <a:r>
              <a:rPr lang="en-US" sz="1600" b="1" dirty="0"/>
              <a:t>budget</a:t>
            </a:r>
            <a:r>
              <a:rPr lang="en-US" sz="1600" dirty="0"/>
              <a:t> </a:t>
            </a:r>
            <a:r>
              <a:rPr lang="en-US" sz="1600" b="1" dirty="0"/>
              <a:t>holders</a:t>
            </a:r>
            <a:r>
              <a:rPr lang="en-US" sz="1600" dirty="0"/>
              <a:t> within Ministries who are </a:t>
            </a:r>
            <a:r>
              <a:rPr lang="en-US" sz="1600" b="1" dirty="0"/>
              <a:t>accountable</a:t>
            </a:r>
            <a:r>
              <a:rPr lang="en-US" sz="1600" dirty="0"/>
              <a:t> to the </a:t>
            </a:r>
            <a:r>
              <a:rPr lang="en-US" sz="1600" b="1" dirty="0"/>
              <a:t>MoF</a:t>
            </a:r>
            <a:r>
              <a:rPr lang="en-US" sz="1600" dirty="0"/>
              <a:t> for the legality and compliance of budget expenditure.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7EFF1BE-9434-406F-ABC3-C711B49BF56A}"/>
              </a:ext>
            </a:extLst>
          </p:cNvPr>
          <p:cNvGrpSpPr/>
          <p:nvPr/>
        </p:nvGrpSpPr>
        <p:grpSpPr>
          <a:xfrm>
            <a:off x="1906796" y="2678341"/>
            <a:ext cx="4909057" cy="1240339"/>
            <a:chOff x="1172888" y="2590601"/>
            <a:chExt cx="4909057" cy="1240339"/>
          </a:xfrm>
        </p:grpSpPr>
        <p:sp>
          <p:nvSpPr>
            <p:cNvPr id="37" name="Shape 111">
              <a:extLst>
                <a:ext uri="{FF2B5EF4-FFF2-40B4-BE49-F238E27FC236}">
                  <a16:creationId xmlns:a16="http://schemas.microsoft.com/office/drawing/2014/main" id="{F3AD5628-C7F3-48FD-ABE4-63D5E3B8113C}"/>
                </a:ext>
              </a:extLst>
            </p:cNvPr>
            <p:cNvSpPr/>
            <p:nvPr/>
          </p:nvSpPr>
          <p:spPr>
            <a:xfrm>
              <a:off x="5229059" y="2653688"/>
              <a:ext cx="852886" cy="1175911"/>
            </a:xfrm>
            <a:prstGeom prst="roundRect">
              <a:avLst>
                <a:gd name="adj" fmla="val 14615"/>
              </a:avLst>
            </a:prstGeom>
            <a:solidFill>
              <a:srgbClr val="E55000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  <a:latin typeface="Calibri" panose="020F0502020204030204" pitchFamily="34" charset="0"/>
                </a:rPr>
                <a:t>Budget</a:t>
              </a:r>
            </a:p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  <a:latin typeface="Calibri" panose="020F0502020204030204" pitchFamily="34" charset="0"/>
                </a:rPr>
                <a:t>Holders</a:t>
              </a:r>
            </a:p>
          </p:txBody>
        </p:sp>
        <p:sp>
          <p:nvSpPr>
            <p:cNvPr id="38" name="Shape 112">
              <a:extLst>
                <a:ext uri="{FF2B5EF4-FFF2-40B4-BE49-F238E27FC236}">
                  <a16:creationId xmlns:a16="http://schemas.microsoft.com/office/drawing/2014/main" id="{44343EA6-1C6D-495C-9D77-A4768B2EB74E}"/>
                </a:ext>
              </a:extLst>
            </p:cNvPr>
            <p:cNvSpPr/>
            <p:nvPr/>
          </p:nvSpPr>
          <p:spPr>
            <a:xfrm>
              <a:off x="3206200" y="2653688"/>
              <a:ext cx="749805" cy="1177252"/>
            </a:xfrm>
            <a:prstGeom prst="roundRect">
              <a:avLst>
                <a:gd name="adj" fmla="val 17974"/>
              </a:avLst>
            </a:prstGeom>
            <a:solidFill>
              <a:srgbClr val="002345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chemeClr val="bg1"/>
                  </a:solidFill>
                  <a:latin typeface="Calibri" panose="020F0502020204030204" pitchFamily="34" charset="0"/>
                </a:rPr>
                <a:t>Minister</a:t>
              </a:r>
            </a:p>
          </p:txBody>
        </p:sp>
        <p:sp>
          <p:nvSpPr>
            <p:cNvPr id="46" name="Shape 140">
              <a:extLst>
                <a:ext uri="{FF2B5EF4-FFF2-40B4-BE49-F238E27FC236}">
                  <a16:creationId xmlns:a16="http://schemas.microsoft.com/office/drawing/2014/main" id="{E546CC2B-0CA5-4A74-9EAF-45A9E42BA414}"/>
                </a:ext>
              </a:extLst>
            </p:cNvPr>
            <p:cNvSpPr/>
            <p:nvPr/>
          </p:nvSpPr>
          <p:spPr>
            <a:xfrm>
              <a:off x="1172888" y="2653688"/>
              <a:ext cx="749805" cy="1175909"/>
            </a:xfrm>
            <a:prstGeom prst="roundRect">
              <a:avLst>
                <a:gd name="adj" fmla="val 12688"/>
              </a:avLst>
            </a:prstGeom>
            <a:solidFill>
              <a:srgbClr val="00ADE4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chemeClr val="bg1"/>
                  </a:solidFill>
                  <a:latin typeface="Calibri" panose="020F0502020204030204" pitchFamily="34" charset="0"/>
                </a:rPr>
                <a:t>Ministry of Finance</a:t>
              </a:r>
            </a:p>
          </p:txBody>
        </p:sp>
        <p:sp>
          <p:nvSpPr>
            <p:cNvPr id="51" name="Shape 115">
              <a:extLst>
                <a:ext uri="{FF2B5EF4-FFF2-40B4-BE49-F238E27FC236}">
                  <a16:creationId xmlns:a16="http://schemas.microsoft.com/office/drawing/2014/main" id="{FE1B1773-4285-4937-8C24-35216974776B}"/>
                </a:ext>
              </a:extLst>
            </p:cNvPr>
            <p:cNvSpPr/>
            <p:nvPr/>
          </p:nvSpPr>
          <p:spPr>
            <a:xfrm>
              <a:off x="4877674" y="3480356"/>
              <a:ext cx="347472" cy="350584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5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8DAFCDB6-5341-4D43-852A-4EA49B0685B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956005" y="2796178"/>
              <a:ext cx="127305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ADE4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A73539E1-5CBE-4D8D-8280-D6B6A61500A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956005" y="2976767"/>
              <a:ext cx="127305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CC392F3-9EE6-408F-B832-671E29C74A0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56005" y="3468744"/>
              <a:ext cx="972555" cy="54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8B7E124A-3F54-4D3D-ACCD-6FB796736EF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22693" y="2796178"/>
              <a:ext cx="1283508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ADE4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8B02EFC0-878D-48EA-A0F4-53A3AAADFC8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22693" y="2976767"/>
              <a:ext cx="12835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4" name="Shape 115">
              <a:extLst>
                <a:ext uri="{FF2B5EF4-FFF2-40B4-BE49-F238E27FC236}">
                  <a16:creationId xmlns:a16="http://schemas.microsoft.com/office/drawing/2014/main" id="{F7B1FDA5-F4C3-4046-ACDE-8A00E24BFC36}"/>
                </a:ext>
              </a:extLst>
            </p:cNvPr>
            <p:cNvSpPr/>
            <p:nvPr/>
          </p:nvSpPr>
          <p:spPr>
            <a:xfrm>
              <a:off x="2627727" y="3144594"/>
              <a:ext cx="578473" cy="574919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8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9B3D5795-8DFE-4121-B120-EFCA8277C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22693" y="3455625"/>
              <a:ext cx="70503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0" name="Shape 127">
              <a:extLst>
                <a:ext uri="{FF2B5EF4-FFF2-40B4-BE49-F238E27FC236}">
                  <a16:creationId xmlns:a16="http://schemas.microsoft.com/office/drawing/2014/main" id="{D84F5921-7FC5-4051-8EB7-1491708B2480}"/>
                </a:ext>
              </a:extLst>
            </p:cNvPr>
            <p:cNvSpPr/>
            <p:nvPr/>
          </p:nvSpPr>
          <p:spPr>
            <a:xfrm>
              <a:off x="4205478" y="2590601"/>
              <a:ext cx="958597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ADE4"/>
                  </a:solidFill>
                  <a:latin typeface="Calibri" panose="020F0502020204030204" pitchFamily="34" charset="0"/>
                </a:rPr>
                <a:t>Budget request </a:t>
              </a:r>
            </a:p>
          </p:txBody>
        </p:sp>
        <p:sp>
          <p:nvSpPr>
            <p:cNvPr id="93" name="Shape 128">
              <a:extLst>
                <a:ext uri="{FF2B5EF4-FFF2-40B4-BE49-F238E27FC236}">
                  <a16:creationId xmlns:a16="http://schemas.microsoft.com/office/drawing/2014/main" id="{F53E0A61-9738-4E7C-B785-3D8F18053A22}"/>
                </a:ext>
              </a:extLst>
            </p:cNvPr>
            <p:cNvSpPr/>
            <p:nvPr/>
          </p:nvSpPr>
          <p:spPr>
            <a:xfrm>
              <a:off x="4218579" y="2800888"/>
              <a:ext cx="941583" cy="2337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C00000"/>
                  </a:solidFill>
                  <a:latin typeface="Calibri" panose="020F0502020204030204" pitchFamily="34" charset="0"/>
                </a:rPr>
                <a:t>Accountability</a:t>
              </a:r>
            </a:p>
          </p:txBody>
        </p:sp>
        <p:sp>
          <p:nvSpPr>
            <p:cNvPr id="94" name="Shape 127">
              <a:extLst>
                <a:ext uri="{FF2B5EF4-FFF2-40B4-BE49-F238E27FC236}">
                  <a16:creationId xmlns:a16="http://schemas.microsoft.com/office/drawing/2014/main" id="{04D28028-A53E-4EF9-B53A-2EAD365EDB0E}"/>
                </a:ext>
              </a:extLst>
            </p:cNvPr>
            <p:cNvSpPr/>
            <p:nvPr/>
          </p:nvSpPr>
          <p:spPr>
            <a:xfrm>
              <a:off x="2148533" y="2590601"/>
              <a:ext cx="958597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ADE4"/>
                  </a:solidFill>
                  <a:latin typeface="Calibri" panose="020F0502020204030204" pitchFamily="34" charset="0"/>
                </a:rPr>
                <a:t>Budget request </a:t>
              </a:r>
            </a:p>
          </p:txBody>
        </p:sp>
        <p:sp>
          <p:nvSpPr>
            <p:cNvPr id="95" name="Shape 128">
              <a:extLst>
                <a:ext uri="{FF2B5EF4-FFF2-40B4-BE49-F238E27FC236}">
                  <a16:creationId xmlns:a16="http://schemas.microsoft.com/office/drawing/2014/main" id="{7B799D8C-6C40-4F1D-8D17-5C12A44B039B}"/>
                </a:ext>
              </a:extLst>
            </p:cNvPr>
            <p:cNvSpPr/>
            <p:nvPr/>
          </p:nvSpPr>
          <p:spPr>
            <a:xfrm>
              <a:off x="2165547" y="2808665"/>
              <a:ext cx="941583" cy="2337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C00000"/>
                  </a:solidFill>
                  <a:latin typeface="Calibri" panose="020F0502020204030204" pitchFamily="34" charset="0"/>
                </a:rPr>
                <a:t>Accountability</a:t>
              </a:r>
            </a:p>
          </p:txBody>
        </p:sp>
        <p:sp>
          <p:nvSpPr>
            <p:cNvPr id="98" name="Shape 129">
              <a:extLst>
                <a:ext uri="{FF2B5EF4-FFF2-40B4-BE49-F238E27FC236}">
                  <a16:creationId xmlns:a16="http://schemas.microsoft.com/office/drawing/2014/main" id="{F8804421-18C9-4A2F-B896-24FD9FA81DFD}"/>
                </a:ext>
              </a:extLst>
            </p:cNvPr>
            <p:cNvSpPr/>
            <p:nvPr/>
          </p:nvSpPr>
          <p:spPr>
            <a:xfrm>
              <a:off x="1944635" y="3262811"/>
              <a:ext cx="605936" cy="3953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Budget</a:t>
              </a:r>
              <a:endParaRPr lang="en-US" sz="1050" b="0" dirty="0">
                <a:solidFill>
                  <a:srgbClr val="00B050"/>
                </a:solidFill>
                <a:latin typeface="Calibri" panose="020F0502020204030204" pitchFamily="34" charset="0"/>
              </a:endParaRP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allocation</a:t>
              </a:r>
            </a:p>
          </p:txBody>
        </p:sp>
        <p:sp>
          <p:nvSpPr>
            <p:cNvPr id="102" name="Shape 129">
              <a:extLst>
                <a:ext uri="{FF2B5EF4-FFF2-40B4-BE49-F238E27FC236}">
                  <a16:creationId xmlns:a16="http://schemas.microsoft.com/office/drawing/2014/main" id="{9E423046-A117-4C36-AE8B-F3ABDBC9596D}"/>
                </a:ext>
              </a:extLst>
            </p:cNvPr>
            <p:cNvSpPr/>
            <p:nvPr/>
          </p:nvSpPr>
          <p:spPr>
            <a:xfrm>
              <a:off x="4007179" y="3265834"/>
              <a:ext cx="605936" cy="3953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Budget</a:t>
              </a:r>
              <a:endParaRPr lang="en-US" sz="1050" b="0" dirty="0">
                <a:solidFill>
                  <a:srgbClr val="00B050"/>
                </a:solidFill>
                <a:latin typeface="Calibri" panose="020F0502020204030204" pitchFamily="34" charset="0"/>
              </a:endParaRP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allocation</a:t>
              </a:r>
            </a:p>
          </p:txBody>
        </p:sp>
        <p:sp>
          <p:nvSpPr>
            <p:cNvPr id="35" name="Shape 115">
              <a:extLst>
                <a:ext uri="{FF2B5EF4-FFF2-40B4-BE49-F238E27FC236}">
                  <a16:creationId xmlns:a16="http://schemas.microsoft.com/office/drawing/2014/main" id="{19627A5A-A025-479E-AE95-A807D4AD1855}"/>
                </a:ext>
              </a:extLst>
            </p:cNvPr>
            <p:cNvSpPr/>
            <p:nvPr/>
          </p:nvSpPr>
          <p:spPr>
            <a:xfrm>
              <a:off x="4877674" y="3116761"/>
              <a:ext cx="347472" cy="350584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5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F81E953-7229-4C15-B71E-736FDD650BF1}"/>
              </a:ext>
            </a:extLst>
          </p:cNvPr>
          <p:cNvGrpSpPr/>
          <p:nvPr/>
        </p:nvGrpSpPr>
        <p:grpSpPr>
          <a:xfrm>
            <a:off x="1906796" y="5181333"/>
            <a:ext cx="5237645" cy="1240339"/>
            <a:chOff x="1172888" y="2590601"/>
            <a:chExt cx="4909057" cy="1240339"/>
          </a:xfrm>
        </p:grpSpPr>
        <p:sp>
          <p:nvSpPr>
            <p:cNvPr id="42" name="Shape 111">
              <a:extLst>
                <a:ext uri="{FF2B5EF4-FFF2-40B4-BE49-F238E27FC236}">
                  <a16:creationId xmlns:a16="http://schemas.microsoft.com/office/drawing/2014/main" id="{20E4114D-5600-49D7-A77A-B114A89EB872}"/>
                </a:ext>
              </a:extLst>
            </p:cNvPr>
            <p:cNvSpPr/>
            <p:nvPr/>
          </p:nvSpPr>
          <p:spPr>
            <a:xfrm>
              <a:off x="5229059" y="2653688"/>
              <a:ext cx="852886" cy="1175911"/>
            </a:xfrm>
            <a:prstGeom prst="roundRect">
              <a:avLst>
                <a:gd name="adj" fmla="val 14615"/>
              </a:avLst>
            </a:prstGeom>
            <a:solidFill>
              <a:srgbClr val="E55000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  <a:latin typeface="Calibri" panose="020F0502020204030204" pitchFamily="34" charset="0"/>
                </a:rPr>
                <a:t>Budget</a:t>
              </a:r>
            </a:p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  <a:latin typeface="Calibri" panose="020F0502020204030204" pitchFamily="34" charset="0"/>
                </a:rPr>
                <a:t>Holders</a:t>
              </a:r>
            </a:p>
          </p:txBody>
        </p:sp>
        <p:sp>
          <p:nvSpPr>
            <p:cNvPr id="43" name="Shape 112">
              <a:extLst>
                <a:ext uri="{FF2B5EF4-FFF2-40B4-BE49-F238E27FC236}">
                  <a16:creationId xmlns:a16="http://schemas.microsoft.com/office/drawing/2014/main" id="{034E36A6-BAD5-424D-94D3-D824D1218094}"/>
                </a:ext>
              </a:extLst>
            </p:cNvPr>
            <p:cNvSpPr/>
            <p:nvPr/>
          </p:nvSpPr>
          <p:spPr>
            <a:xfrm>
              <a:off x="3206200" y="2653688"/>
              <a:ext cx="749805" cy="380375"/>
            </a:xfrm>
            <a:prstGeom prst="roundRect">
              <a:avLst>
                <a:gd name="adj" fmla="val 17974"/>
              </a:avLst>
            </a:prstGeom>
            <a:solidFill>
              <a:srgbClr val="002345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chemeClr val="bg1"/>
                  </a:solidFill>
                  <a:latin typeface="Calibri" panose="020F0502020204030204" pitchFamily="34" charset="0"/>
                </a:rPr>
                <a:t>Minister</a:t>
              </a:r>
            </a:p>
          </p:txBody>
        </p:sp>
        <p:sp>
          <p:nvSpPr>
            <p:cNvPr id="44" name="Shape 140">
              <a:extLst>
                <a:ext uri="{FF2B5EF4-FFF2-40B4-BE49-F238E27FC236}">
                  <a16:creationId xmlns:a16="http://schemas.microsoft.com/office/drawing/2014/main" id="{70E643F4-B240-41D8-9EC7-5F6FD2940663}"/>
                </a:ext>
              </a:extLst>
            </p:cNvPr>
            <p:cNvSpPr/>
            <p:nvPr/>
          </p:nvSpPr>
          <p:spPr>
            <a:xfrm>
              <a:off x="1172888" y="2653688"/>
              <a:ext cx="749805" cy="1175909"/>
            </a:xfrm>
            <a:prstGeom prst="roundRect">
              <a:avLst>
                <a:gd name="adj" fmla="val 12688"/>
              </a:avLst>
            </a:prstGeom>
            <a:solidFill>
              <a:srgbClr val="00ADE4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chemeClr val="bg1"/>
                  </a:solidFill>
                  <a:latin typeface="Calibri" panose="020F0502020204030204" pitchFamily="34" charset="0"/>
                </a:rPr>
                <a:t>Ministry of Finance</a:t>
              </a:r>
            </a:p>
          </p:txBody>
        </p:sp>
        <p:sp>
          <p:nvSpPr>
            <p:cNvPr id="45" name="Shape 115">
              <a:extLst>
                <a:ext uri="{FF2B5EF4-FFF2-40B4-BE49-F238E27FC236}">
                  <a16:creationId xmlns:a16="http://schemas.microsoft.com/office/drawing/2014/main" id="{462D8289-5673-404D-A336-9627DF417CB2}"/>
                </a:ext>
              </a:extLst>
            </p:cNvPr>
            <p:cNvSpPr/>
            <p:nvPr/>
          </p:nvSpPr>
          <p:spPr>
            <a:xfrm>
              <a:off x="4877674" y="3480356"/>
              <a:ext cx="347472" cy="350584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5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64A74CE-40DD-44E8-B6EB-FF5273402EB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956005" y="2796178"/>
              <a:ext cx="127305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ADE4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39FB5577-05BD-4BD0-A334-9B396D5C4F6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22693" y="3088058"/>
              <a:ext cx="330636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F5C3EB2E-5253-4DC6-95AD-5299140ADD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22693" y="3480356"/>
              <a:ext cx="300586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EBB0CEF-DC6B-494A-90C5-B1616178C09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22693" y="2796178"/>
              <a:ext cx="1283508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ADE4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Shape 127">
              <a:extLst>
                <a:ext uri="{FF2B5EF4-FFF2-40B4-BE49-F238E27FC236}">
                  <a16:creationId xmlns:a16="http://schemas.microsoft.com/office/drawing/2014/main" id="{FEEAC726-5DDA-4DB7-B26A-04AF7ABD18B5}"/>
                </a:ext>
              </a:extLst>
            </p:cNvPr>
            <p:cNvSpPr/>
            <p:nvPr/>
          </p:nvSpPr>
          <p:spPr>
            <a:xfrm>
              <a:off x="4205478" y="2590601"/>
              <a:ext cx="958597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ADE4"/>
                  </a:solidFill>
                  <a:latin typeface="Calibri" panose="020F0502020204030204" pitchFamily="34" charset="0"/>
                </a:rPr>
                <a:t>Budget request </a:t>
              </a:r>
            </a:p>
          </p:txBody>
        </p:sp>
        <p:sp>
          <p:nvSpPr>
            <p:cNvPr id="59" name="Shape 128">
              <a:extLst>
                <a:ext uri="{FF2B5EF4-FFF2-40B4-BE49-F238E27FC236}">
                  <a16:creationId xmlns:a16="http://schemas.microsoft.com/office/drawing/2014/main" id="{F4C1BAA8-BE7D-4DD0-B321-C330FD6990A9}"/>
                </a:ext>
              </a:extLst>
            </p:cNvPr>
            <p:cNvSpPr/>
            <p:nvPr/>
          </p:nvSpPr>
          <p:spPr>
            <a:xfrm>
              <a:off x="2165547" y="2891942"/>
              <a:ext cx="941583" cy="2337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C00000"/>
                  </a:solidFill>
                  <a:latin typeface="Calibri" panose="020F0502020204030204" pitchFamily="34" charset="0"/>
                </a:rPr>
                <a:t>Accountability</a:t>
              </a:r>
            </a:p>
          </p:txBody>
        </p:sp>
        <p:sp>
          <p:nvSpPr>
            <p:cNvPr id="62" name="Shape 127">
              <a:extLst>
                <a:ext uri="{FF2B5EF4-FFF2-40B4-BE49-F238E27FC236}">
                  <a16:creationId xmlns:a16="http://schemas.microsoft.com/office/drawing/2014/main" id="{1F9B0893-0C0E-4A0F-8E96-590EDDD70341}"/>
                </a:ext>
              </a:extLst>
            </p:cNvPr>
            <p:cNvSpPr/>
            <p:nvPr/>
          </p:nvSpPr>
          <p:spPr>
            <a:xfrm>
              <a:off x="2148533" y="2590601"/>
              <a:ext cx="958597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ADE4"/>
                  </a:solidFill>
                  <a:latin typeface="Calibri" panose="020F0502020204030204" pitchFamily="34" charset="0"/>
                </a:rPr>
                <a:t>Budget request </a:t>
              </a:r>
            </a:p>
          </p:txBody>
        </p:sp>
        <p:sp>
          <p:nvSpPr>
            <p:cNvPr id="65" name="Shape 129">
              <a:extLst>
                <a:ext uri="{FF2B5EF4-FFF2-40B4-BE49-F238E27FC236}">
                  <a16:creationId xmlns:a16="http://schemas.microsoft.com/office/drawing/2014/main" id="{D53ABB67-92AF-4A55-B1F5-7442FAFBBAB0}"/>
                </a:ext>
              </a:extLst>
            </p:cNvPr>
            <p:cNvSpPr/>
            <p:nvPr/>
          </p:nvSpPr>
          <p:spPr>
            <a:xfrm>
              <a:off x="2132943" y="3272827"/>
              <a:ext cx="1603665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Budget</a:t>
              </a:r>
              <a:r>
                <a:rPr lang="en-US"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 </a:t>
              </a: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allocation</a:t>
              </a:r>
            </a:p>
          </p:txBody>
        </p:sp>
        <p:sp>
          <p:nvSpPr>
            <p:cNvPr id="66" name="Shape 115">
              <a:extLst>
                <a:ext uri="{FF2B5EF4-FFF2-40B4-BE49-F238E27FC236}">
                  <a16:creationId xmlns:a16="http://schemas.microsoft.com/office/drawing/2014/main" id="{A2A90CD3-317F-4C4F-AB3D-15C0D57BB2F9}"/>
                </a:ext>
              </a:extLst>
            </p:cNvPr>
            <p:cNvSpPr/>
            <p:nvPr/>
          </p:nvSpPr>
          <p:spPr>
            <a:xfrm>
              <a:off x="4877674" y="3116761"/>
              <a:ext cx="347472" cy="350584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5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9545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2D466-BC07-4A57-B0FE-327BFD4C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Anglophone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85F70-24F1-4B88-BD2D-2093CC92F0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9250" y="1530033"/>
            <a:ext cx="8477250" cy="756705"/>
          </a:xfrm>
        </p:spPr>
        <p:txBody>
          <a:bodyPr/>
          <a:lstStyle/>
          <a:p>
            <a:pPr defTabSz="357353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/>
            </a:pPr>
            <a:r>
              <a:rPr lang="en-US" sz="1800" dirty="0"/>
              <a:t>With direct budget responsibility IA provides </a:t>
            </a:r>
            <a:r>
              <a:rPr lang="en-US" sz="1800" b="1" dirty="0"/>
              <a:t>assurance</a:t>
            </a:r>
            <a:r>
              <a:rPr lang="en-US" sz="1800" dirty="0"/>
              <a:t> to Minister in line with </a:t>
            </a:r>
            <a:r>
              <a:rPr lang="en-US" sz="1800" b="1" dirty="0"/>
              <a:t>accountability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05594F1-F91B-4BE2-8337-A43F58D7E97A}"/>
              </a:ext>
            </a:extLst>
          </p:cNvPr>
          <p:cNvGrpSpPr/>
          <p:nvPr/>
        </p:nvGrpSpPr>
        <p:grpSpPr>
          <a:xfrm>
            <a:off x="699106" y="2525752"/>
            <a:ext cx="7353416" cy="2368525"/>
            <a:chOff x="722255" y="1874554"/>
            <a:chExt cx="7353416" cy="2368525"/>
          </a:xfrm>
        </p:grpSpPr>
        <p:sp>
          <p:nvSpPr>
            <p:cNvPr id="22" name="Shape 117">
              <a:extLst>
                <a:ext uri="{FF2B5EF4-FFF2-40B4-BE49-F238E27FC236}">
                  <a16:creationId xmlns:a16="http://schemas.microsoft.com/office/drawing/2014/main" id="{89B4B745-A26D-43B9-837D-6A735167B4E6}"/>
                </a:ext>
              </a:extLst>
            </p:cNvPr>
            <p:cNvSpPr/>
            <p:nvPr/>
          </p:nvSpPr>
          <p:spPr>
            <a:xfrm>
              <a:off x="5159926" y="1931036"/>
              <a:ext cx="1438902" cy="423304"/>
            </a:xfrm>
            <a:prstGeom prst="roundRect">
              <a:avLst>
                <a:gd name="adj" fmla="val 18104"/>
              </a:avLst>
            </a:prstGeom>
            <a:solidFill>
              <a:srgbClr val="C00000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Internal audit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66B03218-7410-4A84-B8A1-94057A6FB5F2}"/>
                </a:ext>
              </a:extLst>
            </p:cNvPr>
            <p:cNvCxnSpPr>
              <a:cxnSpLocks/>
              <a:stCxn id="22" idx="1"/>
            </p:cNvCxnSpPr>
            <p:nvPr/>
          </p:nvCxnSpPr>
          <p:spPr bwMode="auto">
            <a:xfrm rot="10800000" flipV="1">
              <a:off x="4286816" y="2142688"/>
              <a:ext cx="873109" cy="331079"/>
            </a:xfrm>
            <a:prstGeom prst="bentConnector2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B7454708-B88F-4406-B990-D0C765F029A9}"/>
                </a:ext>
              </a:extLst>
            </p:cNvPr>
            <p:cNvCxnSpPr>
              <a:cxnSpLocks/>
              <a:stCxn id="22" idx="3"/>
            </p:cNvCxnSpPr>
            <p:nvPr/>
          </p:nvCxnSpPr>
          <p:spPr bwMode="auto">
            <a:xfrm>
              <a:off x="6598827" y="2142688"/>
              <a:ext cx="784579" cy="331079"/>
            </a:xfrm>
            <a:prstGeom prst="bentConnector2">
              <a:avLst/>
            </a:prstGeom>
            <a:noFill/>
            <a:ln w="9525" cap="flat" cmpd="sng" algn="ctr">
              <a:solidFill>
                <a:schemeClr val="accent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AC0461-CDD0-4000-A564-DD5ABCEA8B79}"/>
                </a:ext>
              </a:extLst>
            </p:cNvPr>
            <p:cNvSpPr/>
            <p:nvPr/>
          </p:nvSpPr>
          <p:spPr>
            <a:xfrm>
              <a:off x="4392359" y="1901629"/>
              <a:ext cx="1149075" cy="3833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50" b="0" dirty="0">
                  <a:solidFill>
                    <a:schemeClr val="accent2"/>
                  </a:solidFill>
                  <a:latin typeface="Calibri" panose="020F0502020204030204" pitchFamily="34" charset="0"/>
                </a:rPr>
                <a:t>Assurance</a:t>
              </a:r>
            </a:p>
          </p:txBody>
        </p:sp>
        <p:sp>
          <p:nvSpPr>
            <p:cNvPr id="32" name="Shape 127">
              <a:extLst>
                <a:ext uri="{FF2B5EF4-FFF2-40B4-BE49-F238E27FC236}">
                  <a16:creationId xmlns:a16="http://schemas.microsoft.com/office/drawing/2014/main" id="{E5CF0909-07BF-494E-8201-98081DBBB7CD}"/>
                </a:ext>
              </a:extLst>
            </p:cNvPr>
            <p:cNvSpPr/>
            <p:nvPr/>
          </p:nvSpPr>
          <p:spPr>
            <a:xfrm>
              <a:off x="6880096" y="1874554"/>
              <a:ext cx="547976" cy="3424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n-US" sz="1050" b="0" dirty="0">
                  <a:solidFill>
                    <a:schemeClr val="accent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Audit</a:t>
              </a:r>
              <a:endParaRPr sz="1050" b="0" dirty="0">
                <a:solidFill>
                  <a:schemeClr val="accent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67B2858-F929-4598-A062-E5D9D87246A1}"/>
                </a:ext>
              </a:extLst>
            </p:cNvPr>
            <p:cNvGrpSpPr/>
            <p:nvPr/>
          </p:nvGrpSpPr>
          <p:grpSpPr>
            <a:xfrm>
              <a:off x="722255" y="2385140"/>
              <a:ext cx="7353416" cy="1857939"/>
              <a:chOff x="1172888" y="2590601"/>
              <a:chExt cx="4909057" cy="1240339"/>
            </a:xfrm>
          </p:grpSpPr>
          <p:sp>
            <p:nvSpPr>
              <p:cNvPr id="33" name="Shape 111">
                <a:extLst>
                  <a:ext uri="{FF2B5EF4-FFF2-40B4-BE49-F238E27FC236}">
                    <a16:creationId xmlns:a16="http://schemas.microsoft.com/office/drawing/2014/main" id="{3D52DB96-B6FF-41C5-BCC2-E0791C08E35F}"/>
                  </a:ext>
                </a:extLst>
              </p:cNvPr>
              <p:cNvSpPr/>
              <p:nvPr/>
            </p:nvSpPr>
            <p:spPr>
              <a:xfrm>
                <a:off x="5229059" y="2653688"/>
                <a:ext cx="852886" cy="1175911"/>
              </a:xfrm>
              <a:prstGeom prst="roundRect">
                <a:avLst>
                  <a:gd name="adj" fmla="val 14615"/>
                </a:avLst>
              </a:prstGeom>
              <a:solidFill>
                <a:srgbClr val="E55000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35719" tIns="35719" rIns="35719" bIns="35719" anchor="ctr"/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sz="12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Budget</a:t>
                </a:r>
              </a:p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sz="12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Holders</a:t>
                </a:r>
              </a:p>
            </p:txBody>
          </p:sp>
          <p:sp>
            <p:nvSpPr>
              <p:cNvPr id="34" name="Shape 112">
                <a:extLst>
                  <a:ext uri="{FF2B5EF4-FFF2-40B4-BE49-F238E27FC236}">
                    <a16:creationId xmlns:a16="http://schemas.microsoft.com/office/drawing/2014/main" id="{3CE79713-D9E5-43CB-90C0-9BF81DF5A6BA}"/>
                  </a:ext>
                </a:extLst>
              </p:cNvPr>
              <p:cNvSpPr/>
              <p:nvPr/>
            </p:nvSpPr>
            <p:spPr>
              <a:xfrm>
                <a:off x="3206200" y="2653688"/>
                <a:ext cx="749805" cy="1177252"/>
              </a:xfrm>
              <a:prstGeom prst="roundRect">
                <a:avLst>
                  <a:gd name="adj" fmla="val 17974"/>
                </a:avLst>
              </a:prstGeom>
              <a:solidFill>
                <a:srgbClr val="002345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35719" tIns="35719" rIns="35719" bIns="35719" anchor="ctr"/>
              <a:lstStyle>
                <a:lvl1pPr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sz="12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Minister</a:t>
                </a:r>
              </a:p>
            </p:txBody>
          </p:sp>
          <p:sp>
            <p:nvSpPr>
              <p:cNvPr id="35" name="Shape 140">
                <a:extLst>
                  <a:ext uri="{FF2B5EF4-FFF2-40B4-BE49-F238E27FC236}">
                    <a16:creationId xmlns:a16="http://schemas.microsoft.com/office/drawing/2014/main" id="{3EF7E8C2-1E5C-43A5-BA6A-9421B7552845}"/>
                  </a:ext>
                </a:extLst>
              </p:cNvPr>
              <p:cNvSpPr/>
              <p:nvPr/>
            </p:nvSpPr>
            <p:spPr>
              <a:xfrm>
                <a:off x="1172888" y="2653688"/>
                <a:ext cx="749805" cy="1175909"/>
              </a:xfrm>
              <a:prstGeom prst="roundRect">
                <a:avLst>
                  <a:gd name="adj" fmla="val 12688"/>
                </a:avLst>
              </a:prstGeom>
              <a:solidFill>
                <a:srgbClr val="00ADE4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lIns="35719" tIns="35719" rIns="35719" bIns="35719" anchor="ctr"/>
              <a:lstStyle>
                <a:lvl1pPr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sz="12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Ministry of Finance</a:t>
                </a:r>
              </a:p>
            </p:txBody>
          </p:sp>
          <p:sp>
            <p:nvSpPr>
              <p:cNvPr id="36" name="Shape 115">
                <a:extLst>
                  <a:ext uri="{FF2B5EF4-FFF2-40B4-BE49-F238E27FC236}">
                    <a16:creationId xmlns:a16="http://schemas.microsoft.com/office/drawing/2014/main" id="{E3BC69AD-BC59-48F5-9548-872175CEDD70}"/>
                  </a:ext>
                </a:extLst>
              </p:cNvPr>
              <p:cNvSpPr/>
              <p:nvPr/>
            </p:nvSpPr>
            <p:spPr>
              <a:xfrm>
                <a:off x="4877674" y="3480356"/>
                <a:ext cx="347472" cy="350584"/>
              </a:xfrm>
              <a:prstGeom prst="ellipse">
                <a:avLst/>
              </a:prstGeom>
              <a:solidFill>
                <a:srgbClr val="00B050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r>
                  <a:rPr lang="en-US" sz="8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Budgets</a:t>
                </a: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F3B60CAD-A50C-4B71-9325-0946929B2D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3956005" y="2796178"/>
                <a:ext cx="127305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ADE4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FE81ED61-2C4F-41E1-A535-5E4C71B0C3A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3956005" y="2976767"/>
                <a:ext cx="127305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3EBC510C-3BB2-4D1C-9AD7-C7840287A43A}"/>
                  </a:ext>
                </a:extLst>
              </p:cNvPr>
              <p:cNvCxnSpPr>
                <a:cxnSpLocks/>
                <a:endCxn id="53" idx="3"/>
              </p:cNvCxnSpPr>
              <p:nvPr/>
            </p:nvCxnSpPr>
            <p:spPr bwMode="auto">
              <a:xfrm flipV="1">
                <a:off x="3956005" y="3416003"/>
                <a:ext cx="972555" cy="54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8104D8D7-5B31-4E55-9434-9893000176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922693" y="2796178"/>
                <a:ext cx="1283508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ADE4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DCD0D53F-E0CE-4236-BAFC-DE8F9A65703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922693" y="2976767"/>
                <a:ext cx="1283507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5" name="Shape 115">
                <a:extLst>
                  <a:ext uri="{FF2B5EF4-FFF2-40B4-BE49-F238E27FC236}">
                    <a16:creationId xmlns:a16="http://schemas.microsoft.com/office/drawing/2014/main" id="{2A7FC1F0-7941-4998-A33C-9E5A7B5838CD}"/>
                  </a:ext>
                </a:extLst>
              </p:cNvPr>
              <p:cNvSpPr/>
              <p:nvPr/>
            </p:nvSpPr>
            <p:spPr>
              <a:xfrm>
                <a:off x="2627727" y="3144594"/>
                <a:ext cx="578473" cy="574919"/>
              </a:xfrm>
              <a:prstGeom prst="ellipse">
                <a:avLst/>
              </a:prstGeom>
              <a:solidFill>
                <a:srgbClr val="00B050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r>
                  <a:rPr lang="en-US" sz="12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Budgets</a:t>
                </a: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43BDB19B-C952-4AA0-9E88-10006293C1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22693" y="3416544"/>
                <a:ext cx="70503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7" name="Shape 127">
                <a:extLst>
                  <a:ext uri="{FF2B5EF4-FFF2-40B4-BE49-F238E27FC236}">
                    <a16:creationId xmlns:a16="http://schemas.microsoft.com/office/drawing/2014/main" id="{A0B883C0-D864-4A01-8315-5702F8CF92FA}"/>
                  </a:ext>
                </a:extLst>
              </p:cNvPr>
              <p:cNvSpPr/>
              <p:nvPr/>
            </p:nvSpPr>
            <p:spPr>
              <a:xfrm>
                <a:off x="4205478" y="2590601"/>
                <a:ext cx="958597" cy="23371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35719" tIns="35719" rIns="35719" bIns="35719" anchor="ctr">
                <a:spAutoFit/>
              </a:bodyPr>
              <a:lstStyle/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00ADE4"/>
                    </a:solidFill>
                    <a:latin typeface="Calibri" panose="020F0502020204030204" pitchFamily="34" charset="0"/>
                  </a:rPr>
                  <a:t>Budget request </a:t>
                </a:r>
              </a:p>
            </p:txBody>
          </p:sp>
          <p:sp>
            <p:nvSpPr>
              <p:cNvPr id="48" name="Shape 128">
                <a:extLst>
                  <a:ext uri="{FF2B5EF4-FFF2-40B4-BE49-F238E27FC236}">
                    <a16:creationId xmlns:a16="http://schemas.microsoft.com/office/drawing/2014/main" id="{0C18BE46-DE47-4FB1-A138-AAC5F9E322A1}"/>
                  </a:ext>
                </a:extLst>
              </p:cNvPr>
              <p:cNvSpPr/>
              <p:nvPr/>
            </p:nvSpPr>
            <p:spPr>
              <a:xfrm>
                <a:off x="4218579" y="2800888"/>
                <a:ext cx="941583" cy="233717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35719" tIns="35719" rIns="35719" bIns="35719" anchor="ctr">
                <a:spAutoFit/>
              </a:bodyPr>
              <a:lstStyle/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Accountability</a:t>
                </a:r>
              </a:p>
            </p:txBody>
          </p:sp>
          <p:sp>
            <p:nvSpPr>
              <p:cNvPr id="49" name="Shape 127">
                <a:extLst>
                  <a:ext uri="{FF2B5EF4-FFF2-40B4-BE49-F238E27FC236}">
                    <a16:creationId xmlns:a16="http://schemas.microsoft.com/office/drawing/2014/main" id="{4E268999-B864-49B6-B49C-7D3433983C59}"/>
                  </a:ext>
                </a:extLst>
              </p:cNvPr>
              <p:cNvSpPr/>
              <p:nvPr/>
            </p:nvSpPr>
            <p:spPr>
              <a:xfrm>
                <a:off x="2148533" y="2590601"/>
                <a:ext cx="958597" cy="23371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35719" tIns="35719" rIns="35719" bIns="35719" anchor="ctr">
                <a:spAutoFit/>
              </a:bodyPr>
              <a:lstStyle/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00ADE4"/>
                    </a:solidFill>
                    <a:latin typeface="Calibri" panose="020F0502020204030204" pitchFamily="34" charset="0"/>
                  </a:rPr>
                  <a:t>Budget request </a:t>
                </a:r>
              </a:p>
            </p:txBody>
          </p:sp>
          <p:sp>
            <p:nvSpPr>
              <p:cNvPr id="50" name="Shape 128">
                <a:extLst>
                  <a:ext uri="{FF2B5EF4-FFF2-40B4-BE49-F238E27FC236}">
                    <a16:creationId xmlns:a16="http://schemas.microsoft.com/office/drawing/2014/main" id="{C65BB8EE-4035-4C82-9708-FEF4121FEE5E}"/>
                  </a:ext>
                </a:extLst>
              </p:cNvPr>
              <p:cNvSpPr/>
              <p:nvPr/>
            </p:nvSpPr>
            <p:spPr>
              <a:xfrm>
                <a:off x="2165547" y="2808665"/>
                <a:ext cx="941583" cy="233717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35719" tIns="35719" rIns="35719" bIns="35719" anchor="ctr">
                <a:spAutoFit/>
              </a:bodyPr>
              <a:lstStyle/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Accountability</a:t>
                </a:r>
              </a:p>
            </p:txBody>
          </p:sp>
          <p:sp>
            <p:nvSpPr>
              <p:cNvPr id="51" name="Shape 129">
                <a:extLst>
                  <a:ext uri="{FF2B5EF4-FFF2-40B4-BE49-F238E27FC236}">
                    <a16:creationId xmlns:a16="http://schemas.microsoft.com/office/drawing/2014/main" id="{645EE022-7A97-42FF-99C5-FE1177F07646}"/>
                  </a:ext>
                </a:extLst>
              </p:cNvPr>
              <p:cNvSpPr/>
              <p:nvPr/>
            </p:nvSpPr>
            <p:spPr>
              <a:xfrm>
                <a:off x="1944635" y="3210484"/>
                <a:ext cx="605936" cy="3953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35719" tIns="35719" rIns="35719" bIns="35719" anchor="ctr">
                <a:spAutoFit/>
              </a:bodyPr>
              <a:lstStyle/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Budget</a:t>
                </a:r>
                <a:endParaRPr lang="en-US" sz="1050" b="0" dirty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allocation</a:t>
                </a:r>
              </a:p>
            </p:txBody>
          </p:sp>
          <p:sp>
            <p:nvSpPr>
              <p:cNvPr id="52" name="Shape 129">
                <a:extLst>
                  <a:ext uri="{FF2B5EF4-FFF2-40B4-BE49-F238E27FC236}">
                    <a16:creationId xmlns:a16="http://schemas.microsoft.com/office/drawing/2014/main" id="{E431187B-9BE2-4912-95F8-C97E5D24E0B2}"/>
                  </a:ext>
                </a:extLst>
              </p:cNvPr>
              <p:cNvSpPr/>
              <p:nvPr/>
            </p:nvSpPr>
            <p:spPr>
              <a:xfrm>
                <a:off x="4007179" y="3213136"/>
                <a:ext cx="605936" cy="3953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35719" tIns="35719" rIns="35719" bIns="35719" anchor="ctr">
                <a:spAutoFit/>
              </a:bodyPr>
              <a:lstStyle/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Budget</a:t>
                </a:r>
                <a:endParaRPr lang="en-US" sz="1050" b="0" dirty="0">
                  <a:solidFill>
                    <a:srgbClr val="00B050"/>
                  </a:solidFill>
                  <a:latin typeface="Calibri" panose="020F0502020204030204" pitchFamily="34" charset="0"/>
                </a:endParaRPr>
              </a:p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050" b="0" dirty="0">
                    <a:solidFill>
                      <a:srgbClr val="00B050"/>
                    </a:solidFill>
                    <a:latin typeface="Calibri" panose="020F0502020204030204" pitchFamily="34" charset="0"/>
                  </a:rPr>
                  <a:t>allocation</a:t>
                </a:r>
              </a:p>
            </p:txBody>
          </p:sp>
          <p:sp>
            <p:nvSpPr>
              <p:cNvPr id="53" name="Shape 115">
                <a:extLst>
                  <a:ext uri="{FF2B5EF4-FFF2-40B4-BE49-F238E27FC236}">
                    <a16:creationId xmlns:a16="http://schemas.microsoft.com/office/drawing/2014/main" id="{57F7B533-4FEB-4BF5-AA85-11BA62A0223E}"/>
                  </a:ext>
                </a:extLst>
              </p:cNvPr>
              <p:cNvSpPr/>
              <p:nvPr/>
            </p:nvSpPr>
            <p:spPr>
              <a:xfrm>
                <a:off x="4877674" y="3116761"/>
                <a:ext cx="347472" cy="350584"/>
              </a:xfrm>
              <a:prstGeom prst="ellipse">
                <a:avLst/>
              </a:prstGeom>
              <a:solidFill>
                <a:srgbClr val="00B050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r>
                  <a:rPr lang="en-US" sz="8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Budgets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7478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2D466-BC07-4A57-B0FE-327BFD4C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Francophone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85F70-24F1-4B88-BD2D-2093CC92F0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9250" y="1530033"/>
            <a:ext cx="8477250" cy="679766"/>
          </a:xfrm>
        </p:spPr>
        <p:txBody>
          <a:bodyPr>
            <a:normAutofit lnSpcReduction="10000"/>
          </a:bodyPr>
          <a:lstStyle/>
          <a:p>
            <a:pPr defTabSz="357353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/>
            </a:pPr>
            <a:r>
              <a:rPr lang="en-US" sz="1800" dirty="0"/>
              <a:t>With no direct budget responsibility IA assurance to Minister </a:t>
            </a:r>
            <a:r>
              <a:rPr lang="en-US" sz="1800" b="1" u="sng" dirty="0"/>
              <a:t>does not </a:t>
            </a:r>
            <a:r>
              <a:rPr lang="en-US" sz="1800" dirty="0"/>
              <a:t>align with financial accountability 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4D06ADC1-32F4-4CF6-B152-0B01C81074BC}"/>
              </a:ext>
            </a:extLst>
          </p:cNvPr>
          <p:cNvGrpSpPr/>
          <p:nvPr/>
        </p:nvGrpSpPr>
        <p:grpSpPr>
          <a:xfrm>
            <a:off x="740994" y="3035499"/>
            <a:ext cx="7207787" cy="1821144"/>
            <a:chOff x="1172888" y="2590601"/>
            <a:chExt cx="4909057" cy="1240339"/>
          </a:xfrm>
        </p:grpSpPr>
        <p:sp>
          <p:nvSpPr>
            <p:cNvPr id="110" name="Shape 111">
              <a:extLst>
                <a:ext uri="{FF2B5EF4-FFF2-40B4-BE49-F238E27FC236}">
                  <a16:creationId xmlns:a16="http://schemas.microsoft.com/office/drawing/2014/main" id="{650D4FFD-54DE-4757-AF68-1ED0002EC577}"/>
                </a:ext>
              </a:extLst>
            </p:cNvPr>
            <p:cNvSpPr/>
            <p:nvPr/>
          </p:nvSpPr>
          <p:spPr>
            <a:xfrm>
              <a:off x="5229059" y="2653688"/>
              <a:ext cx="852886" cy="1175911"/>
            </a:xfrm>
            <a:prstGeom prst="roundRect">
              <a:avLst>
                <a:gd name="adj" fmla="val 14615"/>
              </a:avLst>
            </a:prstGeom>
            <a:solidFill>
              <a:srgbClr val="E55000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  <a:latin typeface="Calibri" panose="020F0502020204030204" pitchFamily="34" charset="0"/>
                </a:rPr>
                <a:t>Budget</a:t>
              </a:r>
            </a:p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  <a:latin typeface="Calibri" panose="020F0502020204030204" pitchFamily="34" charset="0"/>
                </a:rPr>
                <a:t>Holders</a:t>
              </a:r>
            </a:p>
          </p:txBody>
        </p:sp>
        <p:sp>
          <p:nvSpPr>
            <p:cNvPr id="111" name="Shape 112">
              <a:extLst>
                <a:ext uri="{FF2B5EF4-FFF2-40B4-BE49-F238E27FC236}">
                  <a16:creationId xmlns:a16="http://schemas.microsoft.com/office/drawing/2014/main" id="{DE05F64F-7F54-4633-B8CE-26566A92B489}"/>
                </a:ext>
              </a:extLst>
            </p:cNvPr>
            <p:cNvSpPr/>
            <p:nvPr/>
          </p:nvSpPr>
          <p:spPr>
            <a:xfrm>
              <a:off x="3206200" y="2653688"/>
              <a:ext cx="749805" cy="380375"/>
            </a:xfrm>
            <a:prstGeom prst="roundRect">
              <a:avLst>
                <a:gd name="adj" fmla="val 17974"/>
              </a:avLst>
            </a:prstGeom>
            <a:solidFill>
              <a:srgbClr val="002345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chemeClr val="bg1"/>
                  </a:solidFill>
                  <a:latin typeface="Calibri" panose="020F0502020204030204" pitchFamily="34" charset="0"/>
                </a:rPr>
                <a:t>Minister</a:t>
              </a:r>
            </a:p>
          </p:txBody>
        </p:sp>
        <p:sp>
          <p:nvSpPr>
            <p:cNvPr id="112" name="Shape 140">
              <a:extLst>
                <a:ext uri="{FF2B5EF4-FFF2-40B4-BE49-F238E27FC236}">
                  <a16:creationId xmlns:a16="http://schemas.microsoft.com/office/drawing/2014/main" id="{F4B07480-C18C-41B8-9528-06D51C0A5ED5}"/>
                </a:ext>
              </a:extLst>
            </p:cNvPr>
            <p:cNvSpPr/>
            <p:nvPr/>
          </p:nvSpPr>
          <p:spPr>
            <a:xfrm>
              <a:off x="1172888" y="2653688"/>
              <a:ext cx="749805" cy="1175909"/>
            </a:xfrm>
            <a:prstGeom prst="roundRect">
              <a:avLst>
                <a:gd name="adj" fmla="val 12688"/>
              </a:avLst>
            </a:prstGeom>
            <a:solidFill>
              <a:srgbClr val="00ADE4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35719" tIns="35719" rIns="35719" bIns="35719" anchor="ctr"/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chemeClr val="bg1"/>
                  </a:solidFill>
                  <a:latin typeface="Calibri" panose="020F0502020204030204" pitchFamily="34" charset="0"/>
                </a:rPr>
                <a:t>Ministry of Finance</a:t>
              </a:r>
            </a:p>
          </p:txBody>
        </p:sp>
        <p:sp>
          <p:nvSpPr>
            <p:cNvPr id="113" name="Shape 115">
              <a:extLst>
                <a:ext uri="{FF2B5EF4-FFF2-40B4-BE49-F238E27FC236}">
                  <a16:creationId xmlns:a16="http://schemas.microsoft.com/office/drawing/2014/main" id="{B4B6581A-6FF3-4A96-AFAF-831DC7B20E6A}"/>
                </a:ext>
              </a:extLst>
            </p:cNvPr>
            <p:cNvSpPr/>
            <p:nvPr/>
          </p:nvSpPr>
          <p:spPr>
            <a:xfrm>
              <a:off x="4877674" y="3480356"/>
              <a:ext cx="347472" cy="350584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8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  <a:endParaRPr lang="en-US" sz="5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6AA854AB-2D5E-42A2-9C77-C6282924F6C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956005" y="2796178"/>
              <a:ext cx="127305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ADE4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B519CD8D-1D38-41C4-B0D0-32F91EDD1C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22693" y="3088058"/>
              <a:ext cx="330636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87DD948F-D185-48C2-9633-05E1AEB4E5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22693" y="3474623"/>
              <a:ext cx="300586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BEEF8015-F738-496A-8151-D10C7FF4DBE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922693" y="2796178"/>
              <a:ext cx="1283508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ADE4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8" name="Shape 127">
              <a:extLst>
                <a:ext uri="{FF2B5EF4-FFF2-40B4-BE49-F238E27FC236}">
                  <a16:creationId xmlns:a16="http://schemas.microsoft.com/office/drawing/2014/main" id="{BF06C96B-64E6-447B-9CE3-61EA210D76D5}"/>
                </a:ext>
              </a:extLst>
            </p:cNvPr>
            <p:cNvSpPr/>
            <p:nvPr/>
          </p:nvSpPr>
          <p:spPr>
            <a:xfrm>
              <a:off x="4205478" y="2590601"/>
              <a:ext cx="958597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ADE4"/>
                  </a:solidFill>
                  <a:latin typeface="Calibri" panose="020F0502020204030204" pitchFamily="34" charset="0"/>
                </a:rPr>
                <a:t>Budget request </a:t>
              </a:r>
            </a:p>
          </p:txBody>
        </p:sp>
        <p:sp>
          <p:nvSpPr>
            <p:cNvPr id="119" name="Shape 128">
              <a:extLst>
                <a:ext uri="{FF2B5EF4-FFF2-40B4-BE49-F238E27FC236}">
                  <a16:creationId xmlns:a16="http://schemas.microsoft.com/office/drawing/2014/main" id="{6E6582CB-FD51-405A-8AC9-94AC3916FF7C}"/>
                </a:ext>
              </a:extLst>
            </p:cNvPr>
            <p:cNvSpPr/>
            <p:nvPr/>
          </p:nvSpPr>
          <p:spPr>
            <a:xfrm>
              <a:off x="2165547" y="2891942"/>
              <a:ext cx="941583" cy="23371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C00000"/>
                  </a:solidFill>
                  <a:latin typeface="Calibri" panose="020F0502020204030204" pitchFamily="34" charset="0"/>
                </a:rPr>
                <a:t>Accountability</a:t>
              </a:r>
            </a:p>
          </p:txBody>
        </p:sp>
        <p:sp>
          <p:nvSpPr>
            <p:cNvPr id="120" name="Shape 127">
              <a:extLst>
                <a:ext uri="{FF2B5EF4-FFF2-40B4-BE49-F238E27FC236}">
                  <a16:creationId xmlns:a16="http://schemas.microsoft.com/office/drawing/2014/main" id="{41DA4E92-DCE0-4AC0-AF68-3947B0EB8049}"/>
                </a:ext>
              </a:extLst>
            </p:cNvPr>
            <p:cNvSpPr/>
            <p:nvPr/>
          </p:nvSpPr>
          <p:spPr>
            <a:xfrm>
              <a:off x="2148533" y="2590601"/>
              <a:ext cx="958597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ADE4"/>
                  </a:solidFill>
                  <a:latin typeface="Calibri" panose="020F0502020204030204" pitchFamily="34" charset="0"/>
                </a:rPr>
                <a:t>Budget request </a:t>
              </a:r>
            </a:p>
          </p:txBody>
        </p:sp>
        <p:sp>
          <p:nvSpPr>
            <p:cNvPr id="121" name="Shape 129">
              <a:extLst>
                <a:ext uri="{FF2B5EF4-FFF2-40B4-BE49-F238E27FC236}">
                  <a16:creationId xmlns:a16="http://schemas.microsoft.com/office/drawing/2014/main" id="{664538EB-CCD7-4FAB-9D63-F8F5645EBAD6}"/>
                </a:ext>
              </a:extLst>
            </p:cNvPr>
            <p:cNvSpPr/>
            <p:nvPr/>
          </p:nvSpPr>
          <p:spPr>
            <a:xfrm>
              <a:off x="2132943" y="3282326"/>
              <a:ext cx="1603665" cy="2337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5719" tIns="35719" rIns="35719" bIns="35719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Budget</a:t>
              </a:r>
              <a:r>
                <a:rPr lang="en-US"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 </a:t>
              </a:r>
              <a:r>
                <a:rPr sz="1050" b="0" dirty="0">
                  <a:solidFill>
                    <a:srgbClr val="00B050"/>
                  </a:solidFill>
                  <a:latin typeface="Calibri" panose="020F0502020204030204" pitchFamily="34" charset="0"/>
                </a:rPr>
                <a:t>allocation</a:t>
              </a:r>
            </a:p>
          </p:txBody>
        </p:sp>
        <p:sp>
          <p:nvSpPr>
            <p:cNvPr id="122" name="Shape 115">
              <a:extLst>
                <a:ext uri="{FF2B5EF4-FFF2-40B4-BE49-F238E27FC236}">
                  <a16:creationId xmlns:a16="http://schemas.microsoft.com/office/drawing/2014/main" id="{3CDE617F-E6BA-4353-8723-E75FCC24999B}"/>
                </a:ext>
              </a:extLst>
            </p:cNvPr>
            <p:cNvSpPr/>
            <p:nvPr/>
          </p:nvSpPr>
          <p:spPr>
            <a:xfrm>
              <a:off x="4877674" y="3116761"/>
              <a:ext cx="347472" cy="350584"/>
            </a:xfrm>
            <a:prstGeom prst="ellipse">
              <a:avLst/>
            </a:prstGeom>
            <a:solidFill>
              <a:srgbClr val="00B050"/>
            </a:solidFill>
            <a:ln w="12700">
              <a:noFill/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rPr lang="en-US" sz="800" dirty="0">
                  <a:solidFill>
                    <a:schemeClr val="bg1"/>
                  </a:solidFill>
                  <a:latin typeface="Calibri" panose="020F0502020204030204" pitchFamily="34" charset="0"/>
                </a:rPr>
                <a:t>Budgets</a:t>
              </a:r>
            </a:p>
          </p:txBody>
        </p:sp>
      </p:grpSp>
      <p:sp>
        <p:nvSpPr>
          <p:cNvPr id="123" name="Shape 117">
            <a:extLst>
              <a:ext uri="{FF2B5EF4-FFF2-40B4-BE49-F238E27FC236}">
                <a16:creationId xmlns:a16="http://schemas.microsoft.com/office/drawing/2014/main" id="{B31E15CD-C02D-49CF-B701-13D8E96AE096}"/>
              </a:ext>
            </a:extLst>
          </p:cNvPr>
          <p:cNvSpPr/>
          <p:nvPr/>
        </p:nvSpPr>
        <p:spPr>
          <a:xfrm>
            <a:off x="5113842" y="2343155"/>
            <a:ext cx="1487265" cy="565601"/>
          </a:xfrm>
          <a:prstGeom prst="roundRect">
            <a:avLst>
              <a:gd name="adj" fmla="val 18104"/>
            </a:avLst>
          </a:prstGeom>
          <a:solidFill>
            <a:srgbClr val="C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audit</a:t>
            </a: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C3BCA82A-B6BC-4D54-B6CB-B5C7FF6C635F}"/>
              </a:ext>
            </a:extLst>
          </p:cNvPr>
          <p:cNvCxnSpPr>
            <a:cxnSpLocks/>
            <a:stCxn id="123" idx="1"/>
          </p:cNvCxnSpPr>
          <p:nvPr/>
        </p:nvCxnSpPr>
        <p:spPr bwMode="auto">
          <a:xfrm rot="10800000" flipV="1">
            <a:off x="4352375" y="2625957"/>
            <a:ext cx="761469" cy="497452"/>
          </a:xfrm>
          <a:prstGeom prst="bentConnector2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B3B44BA0-B46B-48AA-98B8-3701905AD107}"/>
              </a:ext>
            </a:extLst>
          </p:cNvPr>
          <p:cNvCxnSpPr>
            <a:cxnSpLocks/>
            <a:stCxn id="123" idx="3"/>
          </p:cNvCxnSpPr>
          <p:nvPr/>
        </p:nvCxnSpPr>
        <p:spPr bwMode="auto">
          <a:xfrm>
            <a:off x="6601108" y="2625957"/>
            <a:ext cx="609221" cy="497452"/>
          </a:xfrm>
          <a:prstGeom prst="bentConnector2">
            <a:avLst/>
          </a:prstGeom>
          <a:noFill/>
          <a:ln w="9525" cap="flat" cmpd="sng" algn="ctr">
            <a:solidFill>
              <a:schemeClr val="accent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5EB0802-F6E8-43D6-9C24-4D7CBDE9F75E}"/>
              </a:ext>
            </a:extLst>
          </p:cNvPr>
          <p:cNvSpPr/>
          <p:nvPr/>
        </p:nvSpPr>
        <p:spPr>
          <a:xfrm>
            <a:off x="4337268" y="2369559"/>
            <a:ext cx="1165163" cy="399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dirty="0">
                <a:solidFill>
                  <a:schemeClr val="accent2"/>
                </a:solidFill>
                <a:latin typeface="Calibri" panose="020F0502020204030204" pitchFamily="34" charset="0"/>
              </a:rPr>
              <a:t>Assurance</a:t>
            </a:r>
          </a:p>
        </p:txBody>
      </p:sp>
      <p:sp>
        <p:nvSpPr>
          <p:cNvPr id="127" name="Shape 127">
            <a:extLst>
              <a:ext uri="{FF2B5EF4-FFF2-40B4-BE49-F238E27FC236}">
                <a16:creationId xmlns:a16="http://schemas.microsoft.com/office/drawing/2014/main" id="{72E0423B-6792-4DF2-81F8-8AC03571BF02}"/>
              </a:ext>
            </a:extLst>
          </p:cNvPr>
          <p:cNvSpPr/>
          <p:nvPr/>
        </p:nvSpPr>
        <p:spPr>
          <a:xfrm>
            <a:off x="6775371" y="2342984"/>
            <a:ext cx="555648" cy="357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050" b="0" dirty="0">
                <a:solidFill>
                  <a:schemeClr val="accent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Audit</a:t>
            </a:r>
            <a:endParaRPr sz="1050" b="0" dirty="0">
              <a:solidFill>
                <a:schemeClr val="accent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7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orbel" charset="0"/>
              </a:rPr>
              <a:t>Convergence of approaches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orbel" charset="0"/>
              </a:rPr>
              <a:t>There has been a general coming together of the two main models of financial control</a:t>
            </a:r>
          </a:p>
          <a:p>
            <a:pPr eaLnBrk="1" hangingPunct="1"/>
            <a:r>
              <a:rPr lang="en-GB">
                <a:latin typeface="Corbel" charset="0"/>
              </a:rPr>
              <a:t>A key driver has been the accession criteria for EU membership which promoted PIFC</a:t>
            </a:r>
          </a:p>
          <a:p>
            <a:pPr eaLnBrk="1" hangingPunct="1"/>
            <a:r>
              <a:rPr lang="en-GB">
                <a:latin typeface="Corbel" charset="0"/>
              </a:rPr>
              <a:t>Another factor was the spectacular failure of financial control in the European Commission itself when it operated under the francophone model</a:t>
            </a:r>
          </a:p>
        </p:txBody>
      </p:sp>
    </p:spTree>
    <p:extLst>
      <p:ext uri="{BB962C8B-B14F-4D97-AF65-F5344CB8AC3E}">
        <p14:creationId xmlns:p14="http://schemas.microsoft.com/office/powerpoint/2010/main" val="1066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A68A2-7D6B-2D4A-BE63-705FA9613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0E5E-3EC8-B64E-A3CF-6969D1979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There is pressure on all governments to change - </a:t>
            </a:r>
          </a:p>
          <a:p>
            <a:pPr lvl="1"/>
            <a:r>
              <a:rPr lang="en-US" dirty="0"/>
              <a:t>The public finance arena is dynamic and is constantly evolving</a:t>
            </a:r>
          </a:p>
          <a:p>
            <a:pPr lvl="1"/>
            <a:r>
              <a:rPr lang="en-US" dirty="0"/>
              <a:t>Past success is not a guarantee of future existence </a:t>
            </a:r>
          </a:p>
          <a:p>
            <a:r>
              <a:rPr lang="en-US" dirty="0"/>
              <a:t>There is a greater focus on the way the public sector uses all its resources particularly its assets and the change in accounting is a fundamental driver of change elsewhere </a:t>
            </a:r>
          </a:p>
          <a:p>
            <a:r>
              <a:rPr lang="en-US" dirty="0"/>
              <a:t>Financial management structures must be “fit for purpose for the country concerned” </a:t>
            </a:r>
          </a:p>
          <a:p>
            <a:r>
              <a:rPr lang="en-US" dirty="0"/>
              <a:t>There is no single right way to </a:t>
            </a:r>
            <a:r>
              <a:rPr lang="en-US" dirty="0" err="1"/>
              <a:t>organise</a:t>
            </a:r>
            <a:r>
              <a:rPr lang="en-US" dirty="0"/>
              <a:t> a country’s financial management process but there must be a coherent concept underpinning the structure chosen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03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845</TotalTime>
  <Words>923</Words>
  <Application>Microsoft Macintosh PowerPoint</Application>
  <PresentationFormat>On-screen Show (4:3)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Andes Bold</vt:lpstr>
      <vt:lpstr>Arial</vt:lpstr>
      <vt:lpstr>Arial Narrow</vt:lpstr>
      <vt:lpstr>Calibri</vt:lpstr>
      <vt:lpstr>Corbel</vt:lpstr>
      <vt:lpstr>News Gothic MT</vt:lpstr>
      <vt:lpstr>Wingdings 2</vt:lpstr>
      <vt:lpstr>Breeze</vt:lpstr>
      <vt:lpstr>Challenges &amp; Opportunities in implementing the PIFC model in the context of centralized controls</vt:lpstr>
      <vt:lpstr>What I will cover</vt:lpstr>
      <vt:lpstr>Main PFM Developments</vt:lpstr>
      <vt:lpstr>Financial management models</vt:lpstr>
      <vt:lpstr>Two different models of budgetary control</vt:lpstr>
      <vt:lpstr>Anglophone Model</vt:lpstr>
      <vt:lpstr>Francophone Model</vt:lpstr>
      <vt:lpstr>Convergence of approaches</vt:lpstr>
      <vt:lpstr>Key Messages</vt:lpstr>
      <vt:lpstr>How audit is evolving</vt:lpstr>
      <vt:lpstr>Roles &amp; Responsibilities – key players</vt:lpstr>
      <vt:lpstr>The notion of accountability</vt:lpstr>
      <vt:lpstr>Using audit to best effect - 1</vt:lpstr>
      <vt:lpstr>Using audit to best effect – 2</vt:lpstr>
      <vt:lpstr>Thankyou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Transparency and Accountability tools</dc:title>
  <dc:creator>Richard Maggs</dc:creator>
  <cp:lastModifiedBy>Richard Maggs</cp:lastModifiedBy>
  <cp:revision>43</cp:revision>
  <dcterms:created xsi:type="dcterms:W3CDTF">2014-04-07T12:19:42Z</dcterms:created>
  <dcterms:modified xsi:type="dcterms:W3CDTF">2019-10-08T12:51:20Z</dcterms:modified>
</cp:coreProperties>
</file>