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  <p:sldMasterId id="2147483693" r:id="rId2"/>
  </p:sldMasterIdLst>
  <p:notesMasterIdLst>
    <p:notesMasterId r:id="rId16"/>
  </p:notesMasterIdLst>
  <p:handoutMasterIdLst>
    <p:handoutMasterId r:id="rId17"/>
  </p:handoutMasterIdLst>
  <p:sldIdLst>
    <p:sldId id="363" r:id="rId3"/>
    <p:sldId id="300" r:id="rId4"/>
    <p:sldId id="376" r:id="rId5"/>
    <p:sldId id="387" r:id="rId6"/>
    <p:sldId id="388" r:id="rId7"/>
    <p:sldId id="337" r:id="rId8"/>
    <p:sldId id="394" r:id="rId9"/>
    <p:sldId id="395" r:id="rId10"/>
    <p:sldId id="396" r:id="rId11"/>
    <p:sldId id="389" r:id="rId12"/>
    <p:sldId id="397" r:id="rId13"/>
    <p:sldId id="334" r:id="rId14"/>
    <p:sldId id="335" r:id="rId15"/>
  </p:sldIdLst>
  <p:sldSz cx="10691813" cy="757872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40" userDrawn="1">
          <p15:clr>
            <a:srgbClr val="A4A3A4"/>
          </p15:clr>
        </p15:guide>
        <p15:guide id="2" pos="3390" userDrawn="1">
          <p15:clr>
            <a:srgbClr val="A4A3A4"/>
          </p15:clr>
        </p15:guide>
        <p15:guide id="3" orient="horz" pos="822" userDrawn="1">
          <p15:clr>
            <a:srgbClr val="A4A3A4"/>
          </p15:clr>
        </p15:guide>
        <p15:guide id="4" orient="horz" pos="1457" userDrawn="1">
          <p15:clr>
            <a:srgbClr val="A4A3A4"/>
          </p15:clr>
        </p15:guide>
        <p15:guide id="5" orient="horz" pos="2115" userDrawn="1">
          <p15:clr>
            <a:srgbClr val="A4A3A4"/>
          </p15:clr>
        </p15:guide>
        <p15:guide id="6" orient="horz" pos="2727" userDrawn="1">
          <p15:clr>
            <a:srgbClr val="A4A3A4"/>
          </p15:clr>
        </p15:guide>
        <p15:guide id="7" orient="horz" pos="3362" userDrawn="1">
          <p15:clr>
            <a:srgbClr val="A4A3A4"/>
          </p15:clr>
        </p15:guide>
        <p15:guide id="8" orient="horz" pos="2773" userDrawn="1">
          <p15:clr>
            <a:srgbClr val="A4A3A4"/>
          </p15:clr>
        </p15:guide>
        <p15:guide id="9" orient="horz" pos="1865" userDrawn="1">
          <p15:clr>
            <a:srgbClr val="A4A3A4"/>
          </p15:clr>
        </p15:guide>
        <p15:guide id="10" orient="horz" pos="2160" userDrawn="1">
          <p15:clr>
            <a:srgbClr val="A4A3A4"/>
          </p15:clr>
        </p15:guide>
        <p15:guide id="11" orient="horz" pos="1004" userDrawn="1">
          <p15:clr>
            <a:srgbClr val="A4A3A4"/>
          </p15:clr>
        </p15:guide>
        <p15:guide id="12" orient="horz" pos="958" userDrawn="1">
          <p15:clr>
            <a:srgbClr val="A4A3A4"/>
          </p15:clr>
        </p15:guide>
        <p15:guide id="13" pos="895" userDrawn="1">
          <p15:clr>
            <a:srgbClr val="A4A3A4"/>
          </p15:clr>
        </p15:guide>
        <p15:guide id="14" pos="3594" userDrawn="1">
          <p15:clr>
            <a:srgbClr val="A4A3A4"/>
          </p15:clr>
        </p15:guide>
        <p15:guide id="15" pos="44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9DC3E6"/>
    <a:srgbClr val="73DCF5"/>
    <a:srgbClr val="FFC9C9"/>
    <a:srgbClr val="66CCFF"/>
    <a:srgbClr val="0083CB"/>
    <a:srgbClr val="0054C8"/>
    <a:srgbClr val="0C2FCF"/>
    <a:srgbClr val="FFFFFF"/>
    <a:srgbClr val="0825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55" autoAdjust="0"/>
    <p:restoredTop sz="50640" autoAdjust="0"/>
  </p:normalViewPr>
  <p:slideViewPr>
    <p:cSldViewPr snapToGrid="0" showGuides="1">
      <p:cViewPr varScale="1">
        <p:scale>
          <a:sx n="53" d="100"/>
          <a:sy n="53" d="100"/>
        </p:scale>
        <p:origin x="2790" y="66"/>
      </p:cViewPr>
      <p:guideLst>
        <p:guide orient="horz" pos="3340"/>
        <p:guide pos="3390"/>
        <p:guide orient="horz" pos="822"/>
        <p:guide orient="horz" pos="1457"/>
        <p:guide orient="horz" pos="2115"/>
        <p:guide orient="horz" pos="2727"/>
        <p:guide orient="horz" pos="3362"/>
        <p:guide orient="horz" pos="2773"/>
        <p:guide orient="horz" pos="1865"/>
        <p:guide orient="horz" pos="2160"/>
        <p:guide orient="horz" pos="1004"/>
        <p:guide orient="horz" pos="958"/>
        <p:guide pos="895"/>
        <p:guide pos="3594"/>
        <p:guide pos="44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6"/>
    </p:cViewPr>
  </p:sorterViewPr>
  <p:notesViewPr>
    <p:cSldViewPr snapToGrid="0" showGuides="1">
      <p:cViewPr varScale="1">
        <p:scale>
          <a:sx n="81" d="100"/>
          <a:sy n="81" d="100"/>
        </p:scale>
        <p:origin x="3996" y="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31DEBE44-E529-44E3-8C13-542E59EAFDB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058" cy="4984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CEF1B9D2-D3E4-4CF3-B000-09B3CE7981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530" y="1"/>
            <a:ext cx="2946058" cy="4984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4A0911-8718-48BF-8AB7-A88E8A84A1BE}" type="datetimeFigureOut">
              <a:rPr lang="ko-KR" altLang="en-US" smtClean="0"/>
              <a:t>2021-11-16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4681D16-BEE6-43A4-9BE8-D55B5C03AB5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220"/>
            <a:ext cx="2946058" cy="4984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D9877344-4B66-4522-A461-8109F4A04B3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530" y="9428220"/>
            <a:ext cx="2946058" cy="4984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49248-B6BA-4540-90C0-D7A23C52FDA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59939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2B29D3-2D1B-4490-A7F6-DA69EA40FB74}" type="datetimeFigureOut">
              <a:rPr lang="ko-KR" altLang="en-US" smtClean="0"/>
              <a:t>2021-11-16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039813" y="1243013"/>
            <a:ext cx="4718050" cy="3346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C7237-1565-4F5D-983C-A93800A8510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9168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81756" rtl="0" eaLnBrk="1" latinLnBrk="1" hangingPunct="1">
      <a:defRPr sz="1157" kern="1200">
        <a:solidFill>
          <a:schemeClr val="tx1"/>
        </a:solidFill>
        <a:latin typeface="+mn-lt"/>
        <a:ea typeface="+mn-ea"/>
        <a:cs typeface="+mn-cs"/>
      </a:defRPr>
    </a:lvl1pPr>
    <a:lvl2pPr marL="440878" algn="l" defTabSz="881756" rtl="0" eaLnBrk="1" latinLnBrk="1" hangingPunct="1">
      <a:defRPr sz="1157" kern="1200">
        <a:solidFill>
          <a:schemeClr val="tx1"/>
        </a:solidFill>
        <a:latin typeface="+mn-lt"/>
        <a:ea typeface="+mn-ea"/>
        <a:cs typeface="+mn-cs"/>
      </a:defRPr>
    </a:lvl2pPr>
    <a:lvl3pPr marL="881756" algn="l" defTabSz="881756" rtl="0" eaLnBrk="1" latinLnBrk="1" hangingPunct="1">
      <a:defRPr sz="1157" kern="1200">
        <a:solidFill>
          <a:schemeClr val="tx1"/>
        </a:solidFill>
        <a:latin typeface="+mn-lt"/>
        <a:ea typeface="+mn-ea"/>
        <a:cs typeface="+mn-cs"/>
      </a:defRPr>
    </a:lvl3pPr>
    <a:lvl4pPr marL="1322634" algn="l" defTabSz="881756" rtl="0" eaLnBrk="1" latinLnBrk="1" hangingPunct="1">
      <a:defRPr sz="1157" kern="1200">
        <a:solidFill>
          <a:schemeClr val="tx1"/>
        </a:solidFill>
        <a:latin typeface="+mn-lt"/>
        <a:ea typeface="+mn-ea"/>
        <a:cs typeface="+mn-cs"/>
      </a:defRPr>
    </a:lvl4pPr>
    <a:lvl5pPr marL="1763512" algn="l" defTabSz="881756" rtl="0" eaLnBrk="1" latinLnBrk="1" hangingPunct="1">
      <a:defRPr sz="1157" kern="1200">
        <a:solidFill>
          <a:schemeClr val="tx1"/>
        </a:solidFill>
        <a:latin typeface="+mn-lt"/>
        <a:ea typeface="+mn-ea"/>
        <a:cs typeface="+mn-cs"/>
      </a:defRPr>
    </a:lvl5pPr>
    <a:lvl6pPr marL="2204390" algn="l" defTabSz="881756" rtl="0" eaLnBrk="1" latinLnBrk="1" hangingPunct="1">
      <a:defRPr sz="1157" kern="1200">
        <a:solidFill>
          <a:schemeClr val="tx1"/>
        </a:solidFill>
        <a:latin typeface="+mn-lt"/>
        <a:ea typeface="+mn-ea"/>
        <a:cs typeface="+mn-cs"/>
      </a:defRPr>
    </a:lvl6pPr>
    <a:lvl7pPr marL="2645268" algn="l" defTabSz="881756" rtl="0" eaLnBrk="1" latinLnBrk="1" hangingPunct="1">
      <a:defRPr sz="1157" kern="1200">
        <a:solidFill>
          <a:schemeClr val="tx1"/>
        </a:solidFill>
        <a:latin typeface="+mn-lt"/>
        <a:ea typeface="+mn-ea"/>
        <a:cs typeface="+mn-cs"/>
      </a:defRPr>
    </a:lvl7pPr>
    <a:lvl8pPr marL="3086146" algn="l" defTabSz="881756" rtl="0" eaLnBrk="1" latinLnBrk="1" hangingPunct="1">
      <a:defRPr sz="1157" kern="1200">
        <a:solidFill>
          <a:schemeClr val="tx1"/>
        </a:solidFill>
        <a:latin typeface="+mn-lt"/>
        <a:ea typeface="+mn-ea"/>
        <a:cs typeface="+mn-cs"/>
      </a:defRPr>
    </a:lvl8pPr>
    <a:lvl9pPr marL="3527024" algn="l" defTabSz="881756" rtl="0" eaLnBrk="1" latinLnBrk="1" hangingPunct="1">
      <a:defRPr sz="115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 smtClean="0"/>
              <a:t>안녕하세요</a:t>
            </a:r>
            <a:r>
              <a:rPr lang="en-US" altLang="ko-KR" dirty="0" smtClean="0"/>
              <a:t>?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PEMPAL </a:t>
            </a:r>
            <a:r>
              <a:rPr lang="ko-KR" altLang="en-US" dirty="0" err="1" smtClean="0"/>
              <a:t>회계분과</a:t>
            </a:r>
            <a:r>
              <a:rPr lang="ko-KR" altLang="en-US" dirty="0" smtClean="0"/>
              <a:t> 온라인 세미나에 참석하여 한국재정정보원의 </a:t>
            </a:r>
            <a:r>
              <a:rPr lang="en-US" altLang="ko-KR" dirty="0" err="1" smtClean="0"/>
              <a:t>dBrain</a:t>
            </a:r>
            <a:r>
              <a:rPr lang="ko-KR" altLang="en-US" dirty="0" smtClean="0"/>
              <a:t>을 소개하는 자리를 마련해주시어 </a:t>
            </a:r>
            <a:r>
              <a:rPr lang="en-US" altLang="ko-KR" dirty="0" smtClean="0"/>
              <a:t>PEMPAL</a:t>
            </a:r>
            <a:r>
              <a:rPr lang="en-US" altLang="ko-KR" baseline="0" dirty="0" smtClean="0"/>
              <a:t> </a:t>
            </a:r>
            <a:r>
              <a:rPr lang="ko-KR" altLang="en-US" baseline="0" dirty="0" smtClean="0"/>
              <a:t>측에 </a:t>
            </a:r>
            <a:r>
              <a:rPr lang="ko-KR" altLang="en-US" dirty="0" smtClean="0"/>
              <a:t>감사를 드립니다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저는 한국재정정보원 </a:t>
            </a:r>
            <a:r>
              <a:rPr lang="en-US" altLang="ko-KR" dirty="0" err="1" smtClean="0"/>
              <a:t>dBrain</a:t>
            </a:r>
            <a:r>
              <a:rPr lang="en-US" altLang="ko-KR" baseline="0" dirty="0" smtClean="0"/>
              <a:t> </a:t>
            </a:r>
            <a:r>
              <a:rPr lang="ko-KR" altLang="en-US" baseline="0" dirty="0" smtClean="0"/>
              <a:t>운영본부 집행정보부에서 조달업무를 담당하는 김지혜 과장입니다</a:t>
            </a:r>
            <a:r>
              <a:rPr lang="en-US" altLang="ko-KR" baseline="0" dirty="0" smtClean="0"/>
              <a:t>.</a:t>
            </a:r>
          </a:p>
          <a:p>
            <a:endParaRPr lang="en-US" altLang="ko-KR" baseline="0" dirty="0" smtClean="0"/>
          </a:p>
          <a:p>
            <a:r>
              <a:rPr lang="ko-KR" altLang="en-US" baseline="0" dirty="0" err="1" smtClean="0"/>
              <a:t>만나뵙게</a:t>
            </a:r>
            <a:r>
              <a:rPr lang="ko-KR" altLang="en-US" baseline="0" dirty="0" smtClean="0"/>
              <a:t> 되어 반갑습니다</a:t>
            </a:r>
            <a:r>
              <a:rPr lang="en-US" altLang="ko-KR" baseline="0" dirty="0" smtClean="0"/>
              <a:t>.</a:t>
            </a:r>
          </a:p>
          <a:p>
            <a:endParaRPr lang="en-US" altLang="ko-KR" baseline="0" dirty="0" smtClean="0"/>
          </a:p>
          <a:p>
            <a:endParaRPr lang="en-US" altLang="ko-KR" baseline="0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C7237-1565-4F5D-983C-A93800A8510B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52187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ko-KR" sz="1200" dirty="0" smtClean="0"/>
          </a:p>
          <a:p>
            <a:pPr>
              <a:defRPr/>
            </a:pPr>
            <a:r>
              <a:rPr lang="ko-KR" altLang="en-US" sz="1200" dirty="0" smtClean="0"/>
              <a:t>바로 이전 </a:t>
            </a:r>
            <a:r>
              <a:rPr lang="ko-KR" altLang="en-US" sz="1200" dirty="0" err="1" smtClean="0"/>
              <a:t>장표가</a:t>
            </a:r>
            <a:r>
              <a:rPr lang="ko-KR" altLang="en-US" sz="1200" dirty="0" smtClean="0"/>
              <a:t> 공사계약에 대한 흐름이었다면</a:t>
            </a:r>
            <a:r>
              <a:rPr lang="en-US" altLang="ko-KR" sz="1200" dirty="0" smtClean="0"/>
              <a:t>,</a:t>
            </a:r>
          </a:p>
          <a:p>
            <a:pPr>
              <a:defRPr/>
            </a:pPr>
            <a:r>
              <a:rPr lang="ko-KR" altLang="en-US" sz="1200" dirty="0" smtClean="0"/>
              <a:t>이번에는 </a:t>
            </a:r>
            <a:r>
              <a:rPr lang="ko-KR" altLang="en-US" sz="1200" dirty="0" err="1" smtClean="0"/>
              <a:t>물품계약이</a:t>
            </a:r>
            <a:r>
              <a:rPr lang="ko-KR" altLang="en-US" sz="1200" dirty="0" smtClean="0"/>
              <a:t> 진행될 때 수행 </a:t>
            </a:r>
            <a:r>
              <a:rPr lang="ko-KR" altLang="en-US" sz="1200" dirty="0" err="1" smtClean="0"/>
              <a:t>주체별</a:t>
            </a:r>
            <a:r>
              <a:rPr lang="ko-KR" altLang="en-US" sz="1200" dirty="0" smtClean="0"/>
              <a:t> 흐름이라고 이해하시면 됩니다</a:t>
            </a:r>
            <a:r>
              <a:rPr lang="en-US" altLang="ko-KR" sz="1200" dirty="0" smtClean="0"/>
              <a:t>.</a:t>
            </a:r>
          </a:p>
          <a:p>
            <a:pPr>
              <a:defRPr/>
            </a:pPr>
            <a:endParaRPr lang="en-US" altLang="ko-KR" sz="1200" dirty="0" smtClean="0"/>
          </a:p>
          <a:p>
            <a:pPr>
              <a:defRPr/>
            </a:pPr>
            <a:r>
              <a:rPr lang="ko-KR" altLang="en-US" sz="1200" dirty="0" smtClean="0"/>
              <a:t>큰 부분은 동일하고</a:t>
            </a:r>
            <a:r>
              <a:rPr lang="en-US" altLang="ko-KR" sz="1200" dirty="0" smtClean="0"/>
              <a:t>, </a:t>
            </a:r>
          </a:p>
          <a:p>
            <a:pPr>
              <a:defRPr/>
            </a:pPr>
            <a:r>
              <a:rPr lang="ko-KR" altLang="en-US" sz="1200" dirty="0" smtClean="0"/>
              <a:t>검사를 사업담당자가 승인하고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검수는 </a:t>
            </a:r>
            <a:r>
              <a:rPr lang="ko-KR" altLang="en-US" sz="1200" dirty="0" err="1" smtClean="0"/>
              <a:t>물품관리관</a:t>
            </a:r>
            <a:r>
              <a:rPr lang="ko-KR" altLang="en-US" sz="1200" dirty="0" smtClean="0"/>
              <a:t> 또는 재산관리관이 검수를 승인하면</a:t>
            </a:r>
            <a:endParaRPr lang="en-US" altLang="ko-KR" sz="1200" dirty="0" smtClean="0"/>
          </a:p>
          <a:p>
            <a:pPr>
              <a:defRPr/>
            </a:pPr>
            <a:r>
              <a:rPr lang="ko-KR" altLang="en-US" sz="1200" dirty="0" smtClean="0"/>
              <a:t>바로 자산으로 대장에 등재된다는 특징이 있습니다</a:t>
            </a:r>
            <a:r>
              <a:rPr lang="en-US" altLang="ko-KR" sz="1200" dirty="0" smtClean="0"/>
              <a:t>.</a:t>
            </a:r>
            <a:endParaRPr lang="ko-KR" altLang="en-US" sz="1200" dirty="0" smtClean="0"/>
          </a:p>
          <a:p>
            <a:endParaRPr lang="ko-KR" altLang="en-US" sz="1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C7237-1565-4F5D-983C-A93800A8510B}" type="slidenum">
              <a:rPr lang="ko-KR" altLang="en-US" smtClean="0"/>
              <a:t>10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875810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ko-KR" sz="1200" dirty="0" smtClean="0"/>
          </a:p>
          <a:p>
            <a:endParaRPr lang="ko-KR" altLang="en-US" sz="1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C7237-1565-4F5D-983C-A93800A8510B}" type="slidenum">
              <a:rPr lang="ko-KR" altLang="en-US" smtClean="0"/>
              <a:t>11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449365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C7237-1565-4F5D-983C-A93800A8510B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05237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C7237-1565-4F5D-983C-A93800A8510B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7151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dirty="0" smtClean="0"/>
              <a:t>오늘 발표할 </a:t>
            </a:r>
            <a:r>
              <a:rPr lang="en-US" altLang="ko-KR" dirty="0" err="1" smtClean="0"/>
              <a:t>dBrain</a:t>
            </a:r>
            <a:r>
              <a:rPr lang="en-US" altLang="ko-KR" dirty="0" smtClean="0"/>
              <a:t> </a:t>
            </a:r>
            <a:r>
              <a:rPr lang="ko-KR" altLang="en-US" dirty="0" smtClean="0"/>
              <a:t>시스템 상에서의 계약 절차에 대한 목차부터 말씀드리겠습니다</a:t>
            </a:r>
            <a:r>
              <a:rPr lang="en-US" altLang="ko-KR" dirty="0" smtClean="0"/>
              <a:t>.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dirty="0" smtClean="0"/>
              <a:t>먼저</a:t>
            </a:r>
            <a:r>
              <a:rPr lang="en-US" altLang="ko-KR" dirty="0" smtClean="0"/>
              <a:t>, </a:t>
            </a:r>
            <a:r>
              <a:rPr lang="ko-KR" altLang="en-US" dirty="0" smtClean="0"/>
              <a:t>조달계약 업무란 무엇인가</a:t>
            </a:r>
            <a:r>
              <a:rPr lang="en-US" altLang="ko-KR" dirty="0" smtClean="0"/>
              <a:t>?</a:t>
            </a:r>
            <a:r>
              <a:rPr lang="ko-KR" altLang="en-US" dirty="0" smtClean="0"/>
              <a:t>를 설명하기 위한</a:t>
            </a:r>
            <a:endParaRPr lang="en-US" altLang="ko-KR" dirty="0" smtClean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 smtClean="0"/>
              <a:t>1.</a:t>
            </a:r>
            <a:r>
              <a:rPr lang="en-US" altLang="ko-KR" baseline="0" dirty="0" smtClean="0"/>
              <a:t> </a:t>
            </a:r>
            <a:r>
              <a:rPr lang="ko-KR" altLang="en-US" dirty="0" smtClean="0"/>
              <a:t>조달 계약의</a:t>
            </a:r>
            <a:r>
              <a:rPr lang="ko-KR" altLang="en-US" baseline="0" dirty="0" smtClean="0"/>
              <a:t> 정의를 살펴보고요</a:t>
            </a:r>
            <a:r>
              <a:rPr lang="en-US" altLang="ko-KR" baseline="0" dirty="0" smtClean="0"/>
              <a:t>,</a:t>
            </a:r>
            <a:endParaRPr lang="en-US" altLang="ko-KR" dirty="0" smtClean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 smtClean="0"/>
              <a:t>2. </a:t>
            </a:r>
            <a:r>
              <a:rPr lang="ko-KR" altLang="en-US" dirty="0" smtClean="0"/>
              <a:t>계약의 종류에 어떤 것이 있는지 알아보겠습니다</a:t>
            </a:r>
            <a:r>
              <a:rPr lang="en-US" altLang="ko-KR" dirty="0" smtClean="0"/>
              <a:t>.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 smtClean="0"/>
              <a:t>3. </a:t>
            </a:r>
            <a:r>
              <a:rPr lang="ko-KR" altLang="en-US" dirty="0" smtClean="0"/>
              <a:t>다음은 계약을 체결하는 방법에 대해 간단히 알아보고</a:t>
            </a:r>
            <a:r>
              <a:rPr lang="en-US" altLang="ko-KR" dirty="0" smtClean="0"/>
              <a:t>,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/>
          </a:p>
          <a:p>
            <a:pPr marL="228600" marR="0" lvl="0" indent="-22860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 startAt="4"/>
              <a:tabLst/>
              <a:defRPr/>
            </a:pPr>
            <a:r>
              <a:rPr lang="en-US" altLang="ko-KR" dirty="0" err="1" smtClean="0"/>
              <a:t>dBrain</a:t>
            </a:r>
            <a:r>
              <a:rPr lang="ko-KR" altLang="en-US" dirty="0" smtClean="0"/>
              <a:t>상에서 계약 절차가 진행되는 동안의 </a:t>
            </a:r>
            <a:r>
              <a:rPr lang="ko-KR" altLang="en-US" dirty="0" err="1" smtClean="0"/>
              <a:t>내외부</a:t>
            </a:r>
            <a:r>
              <a:rPr lang="ko-KR" altLang="en-US" dirty="0" smtClean="0"/>
              <a:t> 시스템과의 어떻게 연계되고 있는지</a:t>
            </a:r>
            <a:endParaRPr lang="en-US" altLang="ko-KR" dirty="0" smtClean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dirty="0" smtClean="0"/>
              <a:t>연계 현황에 대해 알아보겠습니다</a:t>
            </a:r>
            <a:r>
              <a:rPr lang="en-US" altLang="ko-KR" dirty="0" smtClean="0"/>
              <a:t>.</a:t>
            </a:r>
          </a:p>
          <a:p>
            <a:pPr marL="228600" marR="0" lvl="0" indent="-22860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 startAt="4"/>
              <a:tabLst/>
              <a:defRPr/>
            </a:pPr>
            <a:endParaRPr lang="en-US" altLang="ko-KR" dirty="0" smtClean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 smtClean="0"/>
              <a:t>5. </a:t>
            </a:r>
            <a:r>
              <a:rPr lang="ko-KR" altLang="en-US" dirty="0" smtClean="0"/>
              <a:t>마지막으로 계약</a:t>
            </a:r>
            <a:r>
              <a:rPr lang="ko-KR" altLang="en-US" baseline="0" dirty="0" smtClean="0"/>
              <a:t> 체결에서 대금지급까지의 전체적인 업무 절차</a:t>
            </a:r>
            <a:endParaRPr lang="en-US" altLang="ko-KR" baseline="0" dirty="0" smtClean="0"/>
          </a:p>
          <a:p>
            <a:pPr marL="228600" marR="0" lvl="0" indent="-22860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 startAt="4"/>
              <a:tabLst/>
              <a:defRPr/>
            </a:pPr>
            <a:endParaRPr lang="en-US" altLang="ko-KR" baseline="0" dirty="0" smtClean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dirty="0" smtClean="0"/>
              <a:t>순으로 소개해드리겠습니다</a:t>
            </a:r>
            <a:r>
              <a:rPr lang="en-US" altLang="ko-KR" dirty="0" smtClean="0"/>
              <a:t>.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C7237-1565-4F5D-983C-A93800A8510B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8528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z="1200" dirty="0" smtClean="0"/>
              <a:t>먼저</a:t>
            </a:r>
            <a:r>
              <a:rPr lang="en-US" altLang="ko-KR" sz="1200" dirty="0" smtClean="0"/>
              <a:t>,</a:t>
            </a:r>
            <a:r>
              <a:rPr lang="ko-KR" altLang="en-US" sz="1200" dirty="0" smtClean="0"/>
              <a:t> 조달계약 업무에서 말하는 계약에</a:t>
            </a:r>
            <a:r>
              <a:rPr lang="ko-KR" altLang="en-US" sz="1200" baseline="0" dirty="0" smtClean="0"/>
              <a:t> 대한 정의부터 </a:t>
            </a:r>
            <a:r>
              <a:rPr lang="ko-KR" altLang="en-US" sz="1200" dirty="0" smtClean="0"/>
              <a:t>설명을 드리도록 하겠습니다</a:t>
            </a:r>
            <a:r>
              <a:rPr lang="en-US" altLang="ko-KR" sz="1200" dirty="0" smtClean="0"/>
              <a:t>.</a:t>
            </a:r>
          </a:p>
          <a:p>
            <a:endParaRPr lang="en-US" altLang="ko-KR" sz="1200" dirty="0" smtClean="0"/>
          </a:p>
          <a:p>
            <a:r>
              <a:rPr lang="ko-KR" altLang="en-US" sz="1200" dirty="0" smtClean="0"/>
              <a:t>보시는 바와 같이</a:t>
            </a:r>
            <a:endParaRPr lang="en-US" altLang="ko-KR" sz="1200" dirty="0" smtClean="0"/>
          </a:p>
          <a:p>
            <a:endParaRPr lang="en-US" altLang="ko-KR" sz="1200" dirty="0" smtClean="0"/>
          </a:p>
          <a:p>
            <a:r>
              <a:rPr lang="ko-KR" altLang="en-US" sz="1200" dirty="0" smtClean="0"/>
              <a:t>계약이란</a:t>
            </a:r>
            <a:r>
              <a:rPr lang="en-US" altLang="ko-KR" sz="1200" dirty="0" smtClean="0"/>
              <a:t>?, ‘</a:t>
            </a:r>
            <a:r>
              <a:rPr lang="ko-KR" altLang="en-US" sz="1200" dirty="0" smtClean="0"/>
              <a:t>국가를 당사자로 하는 계약에 관한 법률</a:t>
            </a:r>
            <a:r>
              <a:rPr lang="en-US" altLang="ko-KR" sz="1200" dirty="0" smtClean="0"/>
              <a:t>’</a:t>
            </a:r>
            <a:r>
              <a:rPr lang="ko-KR" altLang="en-US" sz="1200" dirty="0" smtClean="0"/>
              <a:t>에 의해 물품이나 국유재산의 취득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수리 및 폐기 업무를 관리하는 것이며</a:t>
            </a:r>
            <a:endParaRPr lang="en-US" altLang="ko-KR" sz="1200" dirty="0" smtClean="0"/>
          </a:p>
          <a:p>
            <a:r>
              <a:rPr lang="ko-KR" altLang="en-US" sz="1200" dirty="0" smtClean="0"/>
              <a:t>정부가 맺은 모든 계약에 대해 요청부터 대금지급까지의 업무를 관리함을 의미합니다</a:t>
            </a:r>
            <a:r>
              <a:rPr lang="en-US" altLang="ko-KR" sz="1200" dirty="0" smtClean="0"/>
              <a:t>.</a:t>
            </a:r>
          </a:p>
          <a:p>
            <a:endParaRPr lang="en-US" altLang="ko-KR" sz="1200" dirty="0" smtClean="0"/>
          </a:p>
          <a:p>
            <a:r>
              <a:rPr lang="ko-KR" altLang="en-US" sz="1200" dirty="0" smtClean="0"/>
              <a:t>조달계약 시스템을 사용하여 계약관련 업무를 처리하는 대표적인 담당자들로는 </a:t>
            </a:r>
            <a:endParaRPr lang="en-US" altLang="ko-KR" sz="1200" dirty="0" smtClean="0"/>
          </a:p>
          <a:p>
            <a:r>
              <a:rPr lang="ko-KR" altLang="en-US" sz="1200" baseline="0" dirty="0" smtClean="0"/>
              <a:t>사업담당자</a:t>
            </a:r>
            <a:r>
              <a:rPr lang="en-US" altLang="ko-KR" sz="1200" baseline="0" dirty="0" smtClean="0"/>
              <a:t>, </a:t>
            </a:r>
            <a:r>
              <a:rPr lang="ko-KR" altLang="en-US" sz="1200" baseline="0" dirty="0" err="1" smtClean="0"/>
              <a:t>계약담당</a:t>
            </a:r>
            <a:r>
              <a:rPr lang="ko-KR" altLang="en-US" sz="1200" baseline="0" dirty="0" smtClean="0"/>
              <a:t> 공무원</a:t>
            </a:r>
            <a:r>
              <a:rPr lang="en-US" altLang="ko-KR" sz="1200" baseline="0" dirty="0" smtClean="0"/>
              <a:t>. </a:t>
            </a:r>
            <a:r>
              <a:rPr lang="ko-KR" altLang="en-US" sz="1200" baseline="0" dirty="0" err="1" smtClean="0"/>
              <a:t>재산관리관</a:t>
            </a:r>
            <a:r>
              <a:rPr lang="ko-KR" altLang="en-US" sz="1200" baseline="0" dirty="0" smtClean="0"/>
              <a:t> 또는 물품 관리관이 있습니다</a:t>
            </a:r>
            <a:r>
              <a:rPr lang="en-US" altLang="ko-KR" sz="1200" baseline="0" dirty="0" smtClean="0"/>
              <a:t>.</a:t>
            </a:r>
          </a:p>
          <a:p>
            <a:endParaRPr lang="en-US" altLang="ko-KR" sz="1200" baseline="0" dirty="0" smtClean="0"/>
          </a:p>
          <a:p>
            <a:r>
              <a:rPr lang="ko-KR" altLang="en-US" sz="1200" baseline="0" dirty="0" smtClean="0"/>
              <a:t>사업담당자는 예산을 배정받아</a:t>
            </a:r>
            <a:r>
              <a:rPr lang="en-US" altLang="ko-KR" sz="1200" baseline="0" dirty="0" smtClean="0"/>
              <a:t>, </a:t>
            </a:r>
            <a:r>
              <a:rPr lang="ko-KR" altLang="en-US" sz="1200" baseline="0" dirty="0" smtClean="0"/>
              <a:t>물품이나 공사</a:t>
            </a:r>
            <a:r>
              <a:rPr lang="en-US" altLang="ko-KR" sz="1200" baseline="0" dirty="0" smtClean="0"/>
              <a:t>, </a:t>
            </a:r>
            <a:r>
              <a:rPr lang="ko-KR" altLang="en-US" sz="1200" baseline="0" dirty="0" err="1" smtClean="0"/>
              <a:t>용역등의</a:t>
            </a:r>
            <a:r>
              <a:rPr lang="ko-KR" altLang="en-US" sz="1200" baseline="0" dirty="0" smtClean="0"/>
              <a:t> 계약을 요청하는 </a:t>
            </a:r>
            <a:r>
              <a:rPr lang="ko-KR" altLang="en-US" sz="1200" baseline="0" dirty="0" err="1" smtClean="0"/>
              <a:t>사용자이고요</a:t>
            </a:r>
            <a:r>
              <a:rPr lang="en-US" altLang="ko-KR" sz="1200" baseline="0" dirty="0" smtClean="0"/>
              <a:t>,</a:t>
            </a:r>
          </a:p>
          <a:p>
            <a:r>
              <a:rPr lang="ko-KR" altLang="en-US" sz="1200" baseline="0" dirty="0" smtClean="0"/>
              <a:t>계약담당공무원은 중앙관서장에 의해 그 소관에 속하는 </a:t>
            </a:r>
            <a:r>
              <a:rPr lang="ko-KR" altLang="en-US" sz="1200" baseline="0" dirty="0" err="1" smtClean="0"/>
              <a:t>계약사무를</a:t>
            </a:r>
            <a:r>
              <a:rPr lang="ko-KR" altLang="en-US" sz="1200" baseline="0" dirty="0" smtClean="0"/>
              <a:t> 담당하도록 </a:t>
            </a:r>
            <a:r>
              <a:rPr lang="ko-KR" altLang="en-US" sz="1200" baseline="0" dirty="0" err="1" smtClean="0"/>
              <a:t>위임받은</a:t>
            </a:r>
            <a:r>
              <a:rPr lang="ko-KR" altLang="en-US" sz="1200" baseline="0" dirty="0" smtClean="0"/>
              <a:t> 공무원입니다</a:t>
            </a:r>
            <a:r>
              <a:rPr lang="en-US" altLang="ko-KR" sz="1200" baseline="0" dirty="0" smtClean="0"/>
              <a:t>. </a:t>
            </a:r>
            <a:r>
              <a:rPr lang="ko-KR" altLang="en-US" sz="1200" baseline="0" dirty="0" smtClean="0"/>
              <a:t>사업담당자가 요청한 계약을 체결하고 관리하는 </a:t>
            </a:r>
            <a:r>
              <a:rPr lang="ko-KR" altLang="en-US" sz="1200" baseline="0" dirty="0" err="1" smtClean="0"/>
              <a:t>담당자라고</a:t>
            </a:r>
            <a:r>
              <a:rPr lang="ko-KR" altLang="en-US" sz="1200" baseline="0" dirty="0" smtClean="0"/>
              <a:t> 이해하시면 좋겠습니다</a:t>
            </a:r>
            <a:r>
              <a:rPr lang="en-US" altLang="ko-KR" sz="1200" baseline="0" dirty="0" smtClean="0"/>
              <a:t>.</a:t>
            </a:r>
          </a:p>
          <a:p>
            <a:r>
              <a:rPr lang="ko-KR" altLang="en-US" sz="1200" baseline="0" dirty="0" smtClean="0"/>
              <a:t>재산관리관과 물품관리관은 중앙관서의 장으로부터 국유재산이나 물품의 관리에 관한 사무를 </a:t>
            </a:r>
            <a:r>
              <a:rPr lang="ko-KR" altLang="en-US" sz="1200" baseline="0" dirty="0" err="1" smtClean="0"/>
              <a:t>위임받은</a:t>
            </a:r>
            <a:r>
              <a:rPr lang="ko-KR" altLang="en-US" sz="1200" baseline="0" dirty="0" smtClean="0"/>
              <a:t> 공무원입니다</a:t>
            </a:r>
            <a:r>
              <a:rPr lang="en-US" altLang="ko-KR" sz="1200" baseline="0" dirty="0" smtClean="0"/>
              <a:t>. </a:t>
            </a:r>
            <a:r>
              <a:rPr lang="ko-KR" altLang="en-US" sz="1200" baseline="0" dirty="0" smtClean="0"/>
              <a:t>쉽게 말하면</a:t>
            </a:r>
            <a:r>
              <a:rPr lang="en-US" altLang="ko-KR" sz="1200" baseline="0" dirty="0" smtClean="0"/>
              <a:t>, </a:t>
            </a:r>
            <a:r>
              <a:rPr lang="ko-KR" altLang="en-US" sz="1200" baseline="0" dirty="0" smtClean="0"/>
              <a:t>계약에 의해 취득된 재산이나 물품을 관리하는 </a:t>
            </a:r>
            <a:r>
              <a:rPr lang="ko-KR" altLang="en-US" sz="1200" baseline="0" dirty="0" err="1" smtClean="0"/>
              <a:t>담당자라고</a:t>
            </a:r>
            <a:r>
              <a:rPr lang="ko-KR" altLang="en-US" sz="1200" baseline="0" dirty="0" smtClean="0"/>
              <a:t> 보시면 됩니다</a:t>
            </a:r>
            <a:r>
              <a:rPr lang="en-US" altLang="ko-KR" sz="1200" baseline="0" dirty="0" smtClean="0"/>
              <a:t>.</a:t>
            </a:r>
            <a:r>
              <a:rPr lang="ko-KR" altLang="en-US" sz="1200" baseline="0" dirty="0" smtClean="0"/>
              <a:t> </a:t>
            </a:r>
            <a:endParaRPr lang="en-US" altLang="ko-KR" sz="1200" baseline="0" dirty="0" smtClean="0"/>
          </a:p>
          <a:p>
            <a:endParaRPr lang="en-US" altLang="ko-KR" sz="1200" baseline="0" dirty="0" smtClean="0"/>
          </a:p>
          <a:p>
            <a:r>
              <a:rPr lang="ko-KR" altLang="en-US" sz="1200" baseline="0" dirty="0" smtClean="0"/>
              <a:t>그렇다면</a:t>
            </a:r>
            <a:r>
              <a:rPr lang="en-US" altLang="ko-KR" sz="1200" baseline="0" dirty="0" smtClean="0"/>
              <a:t>, </a:t>
            </a:r>
            <a:r>
              <a:rPr lang="ko-KR" altLang="en-US" sz="1200" baseline="0" dirty="0" err="1" smtClean="0"/>
              <a:t>디브레인에서</a:t>
            </a:r>
            <a:r>
              <a:rPr lang="ko-KR" altLang="en-US" sz="1200" baseline="0" dirty="0" smtClean="0"/>
              <a:t> 계약을 어떻게 분류하고 있는지도 살펴보겠습니다</a:t>
            </a:r>
            <a:r>
              <a:rPr lang="en-US" altLang="ko-KR" sz="1200" baseline="0" dirty="0" smtClean="0"/>
              <a:t>.</a:t>
            </a:r>
          </a:p>
          <a:p>
            <a:r>
              <a:rPr lang="ko-KR" altLang="en-US" sz="1200" baseline="0" dirty="0" smtClean="0"/>
              <a:t>계약은 물품이나 재산을 취득하는 </a:t>
            </a:r>
            <a:r>
              <a:rPr lang="ko-KR" altLang="en-US" sz="1200" baseline="0" dirty="0" err="1" smtClean="0"/>
              <a:t>취득계약</a:t>
            </a:r>
            <a:r>
              <a:rPr lang="en-US" altLang="ko-KR" sz="1200" baseline="0" dirty="0" smtClean="0"/>
              <a:t>, </a:t>
            </a:r>
            <a:r>
              <a:rPr lang="ko-KR" altLang="en-US" sz="1200" baseline="0" dirty="0" smtClean="0"/>
              <a:t>공사를 진행하는 공사용역계약</a:t>
            </a:r>
            <a:r>
              <a:rPr lang="en-US" altLang="ko-KR" sz="1200" baseline="0" dirty="0" smtClean="0"/>
              <a:t>, </a:t>
            </a:r>
            <a:r>
              <a:rPr lang="ko-KR" altLang="en-US" sz="1200" baseline="0" dirty="0" smtClean="0"/>
              <a:t>물품이나 국유재산을 수리하는 수리폐기계약</a:t>
            </a:r>
            <a:r>
              <a:rPr lang="en-US" altLang="ko-KR" sz="1200" baseline="0" dirty="0" smtClean="0"/>
              <a:t>, </a:t>
            </a:r>
            <a:r>
              <a:rPr lang="ko-KR" altLang="en-US" sz="1200" baseline="0" dirty="0" smtClean="0"/>
              <a:t>부동산 계약</a:t>
            </a:r>
            <a:r>
              <a:rPr lang="en-US" altLang="ko-KR" sz="1200" baseline="0" dirty="0" smtClean="0"/>
              <a:t>, </a:t>
            </a:r>
            <a:r>
              <a:rPr lang="ko-KR" altLang="en-US" sz="1200" baseline="0" dirty="0" smtClean="0"/>
              <a:t>무체재산계약</a:t>
            </a:r>
            <a:r>
              <a:rPr lang="en-US" altLang="ko-KR" sz="1200" baseline="0" dirty="0" smtClean="0"/>
              <a:t>, </a:t>
            </a:r>
            <a:r>
              <a:rPr lang="ko-KR" altLang="en-US" sz="1200" baseline="0" dirty="0" smtClean="0"/>
              <a:t>사용</a:t>
            </a:r>
            <a:r>
              <a:rPr lang="en-US" altLang="ko-KR" sz="1200" baseline="0" dirty="0" smtClean="0"/>
              <a:t>/</a:t>
            </a:r>
            <a:r>
              <a:rPr lang="ko-KR" altLang="en-US" sz="1200" baseline="0" dirty="0" smtClean="0"/>
              <a:t>임차계약</a:t>
            </a:r>
            <a:r>
              <a:rPr lang="en-US" altLang="ko-KR" sz="1200" baseline="0" dirty="0" smtClean="0"/>
              <a:t>, </a:t>
            </a:r>
            <a:r>
              <a:rPr lang="ko-KR" altLang="en-US" sz="1200" baseline="0" dirty="0" smtClean="0"/>
              <a:t>보험계약이 있습니다</a:t>
            </a:r>
            <a:r>
              <a:rPr lang="en-US" altLang="ko-KR" sz="1200" baseline="0" dirty="0" smtClean="0"/>
              <a:t>.</a:t>
            </a:r>
          </a:p>
          <a:p>
            <a:endParaRPr lang="en-US" altLang="ko-KR" sz="1200" baseline="0" dirty="0" smtClean="0"/>
          </a:p>
          <a:p>
            <a:r>
              <a:rPr lang="ko-KR" altLang="en-US" sz="1200" baseline="0" dirty="0" smtClean="0"/>
              <a:t>이러한 계약을 어떻게 체결하는지에 따른 구분도 </a:t>
            </a:r>
            <a:r>
              <a:rPr lang="ko-KR" altLang="en-US" sz="1200" baseline="0" dirty="0" err="1" smtClean="0"/>
              <a:t>해볼수</a:t>
            </a:r>
            <a:r>
              <a:rPr lang="ko-KR" altLang="en-US" sz="1200" baseline="0" dirty="0" smtClean="0"/>
              <a:t> 있는데요</a:t>
            </a:r>
            <a:r>
              <a:rPr lang="en-US" altLang="ko-KR" sz="1200" baseline="0" dirty="0" smtClean="0"/>
              <a:t>,</a:t>
            </a:r>
          </a:p>
          <a:p>
            <a:r>
              <a:rPr lang="en-US" altLang="ko-KR" sz="1200" baseline="0" dirty="0" smtClean="0"/>
              <a:t>KONEPS</a:t>
            </a:r>
            <a:r>
              <a:rPr lang="ko-KR" altLang="en-US" sz="1200" baseline="0" dirty="0" smtClean="0"/>
              <a:t>를 통해 체결하는 </a:t>
            </a:r>
            <a:r>
              <a:rPr lang="ko-KR" altLang="en-US" sz="1200" baseline="0" dirty="0" err="1" smtClean="0"/>
              <a:t>전자계약</a:t>
            </a:r>
            <a:r>
              <a:rPr lang="en-US" altLang="ko-KR" sz="1200" baseline="0" dirty="0" smtClean="0"/>
              <a:t>(G2B), </a:t>
            </a:r>
            <a:r>
              <a:rPr lang="ko-KR" altLang="en-US" sz="1200" baseline="0" dirty="0" err="1" smtClean="0"/>
              <a:t>디브레인에서</a:t>
            </a:r>
            <a:r>
              <a:rPr lang="ko-KR" altLang="en-US" sz="1200" baseline="0" dirty="0" smtClean="0"/>
              <a:t> 자체적으로 작성할 수 있는 서면계약</a:t>
            </a:r>
            <a:r>
              <a:rPr lang="en-US" altLang="ko-KR" sz="1200" baseline="0" dirty="0" smtClean="0"/>
              <a:t>,</a:t>
            </a:r>
          </a:p>
          <a:p>
            <a:r>
              <a:rPr lang="ko-KR" altLang="en-US" sz="1200" baseline="0" dirty="0" smtClean="0"/>
              <a:t>사전에 승낙사항이나</a:t>
            </a:r>
            <a:r>
              <a:rPr lang="en-US" altLang="ko-KR" sz="1200" baseline="0" dirty="0" smtClean="0"/>
              <a:t>, </a:t>
            </a:r>
            <a:r>
              <a:rPr lang="ko-KR" altLang="en-US" sz="1200" baseline="0" dirty="0" smtClean="0"/>
              <a:t>협정서</a:t>
            </a:r>
            <a:r>
              <a:rPr lang="en-US" altLang="ko-KR" sz="1200" baseline="0" dirty="0" smtClean="0"/>
              <a:t>, </a:t>
            </a:r>
            <a:r>
              <a:rPr lang="ko-KR" altLang="en-US" sz="1200" baseline="0" dirty="0" smtClean="0"/>
              <a:t>각서 등에 의해 계약서 작성이 생략되는 계약이 있고</a:t>
            </a:r>
            <a:r>
              <a:rPr lang="en-US" altLang="ko-KR" sz="1200" baseline="0" dirty="0" smtClean="0"/>
              <a:t>,</a:t>
            </a:r>
          </a:p>
          <a:p>
            <a:r>
              <a:rPr lang="ko-KR" altLang="en-US" sz="1200" baseline="0" dirty="0" smtClean="0"/>
              <a:t>마지막으로 금액이 </a:t>
            </a:r>
            <a:r>
              <a:rPr lang="en-US" altLang="ko-KR" sz="1200" baseline="0" dirty="0" smtClean="0"/>
              <a:t>0</a:t>
            </a:r>
            <a:r>
              <a:rPr lang="ko-KR" altLang="en-US" sz="1200" baseline="0" dirty="0" smtClean="0"/>
              <a:t>원인 무상수리</a:t>
            </a:r>
            <a:r>
              <a:rPr lang="en-US" altLang="ko-KR" sz="1200" baseline="0" dirty="0" smtClean="0"/>
              <a:t>, </a:t>
            </a:r>
            <a:r>
              <a:rPr lang="ko-KR" altLang="en-US" sz="1200" baseline="0" dirty="0" err="1" smtClean="0"/>
              <a:t>무상폐기에</a:t>
            </a:r>
            <a:r>
              <a:rPr lang="ko-KR" altLang="en-US" sz="1200" baseline="0" dirty="0" smtClean="0"/>
              <a:t> 관한 </a:t>
            </a:r>
            <a:r>
              <a:rPr lang="ko-KR" altLang="en-US" sz="1200" baseline="0" dirty="0" err="1" smtClean="0"/>
              <a:t>무계약이</a:t>
            </a:r>
            <a:r>
              <a:rPr lang="ko-KR" altLang="en-US" sz="1200" baseline="0" dirty="0" smtClean="0"/>
              <a:t> 있습니다</a:t>
            </a:r>
            <a:r>
              <a:rPr lang="en-US" altLang="ko-KR" sz="1200" baseline="0" dirty="0" smtClean="0"/>
              <a:t>.</a:t>
            </a:r>
          </a:p>
          <a:p>
            <a:endParaRPr lang="en-US" altLang="ko-KR" sz="1200" baseline="0" dirty="0" smtClean="0"/>
          </a:p>
          <a:p>
            <a:r>
              <a:rPr lang="ko-KR" altLang="en-US" sz="1200" baseline="0" dirty="0" smtClean="0"/>
              <a:t>그리고 이러한 계약을 위한 관련 예산으로는 일반배정예산</a:t>
            </a:r>
            <a:r>
              <a:rPr lang="en-US" altLang="ko-KR" sz="1200" baseline="0" dirty="0" smtClean="0"/>
              <a:t>, </a:t>
            </a:r>
            <a:r>
              <a:rPr lang="ko-KR" altLang="en-US" sz="1200" baseline="0" dirty="0" smtClean="0"/>
              <a:t>관서운영경비</a:t>
            </a:r>
            <a:r>
              <a:rPr lang="en-US" altLang="ko-KR" sz="1200" baseline="0" dirty="0" smtClean="0"/>
              <a:t>, </a:t>
            </a:r>
            <a:r>
              <a:rPr lang="ko-KR" altLang="en-US" sz="1200" baseline="0" dirty="0" smtClean="0"/>
              <a:t>국고채무부담행위</a:t>
            </a:r>
            <a:r>
              <a:rPr lang="en-US" altLang="ko-KR" sz="1200" baseline="0" dirty="0" smtClean="0"/>
              <a:t>, </a:t>
            </a:r>
            <a:r>
              <a:rPr lang="ko-KR" altLang="en-US" sz="1200" baseline="0" dirty="0" smtClean="0"/>
              <a:t>기타 예산이 있습니다</a:t>
            </a:r>
            <a:r>
              <a:rPr lang="en-US" altLang="ko-KR" sz="1200" baseline="0" dirty="0" smtClean="0"/>
              <a:t>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C7237-1565-4F5D-983C-A93800A8510B}" type="slidenum">
              <a:rPr lang="ko-KR" altLang="en-US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861373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sz="1200" dirty="0" smtClean="0"/>
              <a:t>앞 </a:t>
            </a:r>
            <a:r>
              <a:rPr lang="ko-KR" altLang="en-US" sz="1200" dirty="0" err="1" smtClean="0"/>
              <a:t>장표에서</a:t>
            </a:r>
            <a:r>
              <a:rPr lang="ko-KR" altLang="en-US" sz="1200" dirty="0" smtClean="0"/>
              <a:t> 계약의 종류를 간략히 말씀드렸는데요</a:t>
            </a:r>
            <a:r>
              <a:rPr lang="en-US" altLang="ko-KR" sz="1200" dirty="0" smtClean="0"/>
              <a:t>, </a:t>
            </a:r>
            <a:r>
              <a:rPr lang="ko-KR" altLang="en-US" sz="1200" dirty="0" err="1" smtClean="0"/>
              <a:t>다시한번</a:t>
            </a:r>
            <a:r>
              <a:rPr lang="ko-KR" altLang="en-US" sz="1200" dirty="0" smtClean="0"/>
              <a:t> 계약의 종류를 자세히 알아보겠습니다</a:t>
            </a:r>
            <a:r>
              <a:rPr lang="en-US" altLang="ko-KR" sz="1200" dirty="0" smtClean="0"/>
              <a:t>.</a:t>
            </a:r>
          </a:p>
          <a:p>
            <a:endParaRPr lang="en-US" altLang="ko-KR" sz="1200" dirty="0" smtClean="0"/>
          </a:p>
          <a:p>
            <a:r>
              <a:rPr lang="ko-KR" altLang="en-US" sz="1200" dirty="0" smtClean="0"/>
              <a:t>계약의 종류를 크게 </a:t>
            </a:r>
            <a:r>
              <a:rPr lang="en-US" altLang="ko-KR" sz="1200" dirty="0" smtClean="0"/>
              <a:t>5</a:t>
            </a:r>
            <a:r>
              <a:rPr lang="ko-KR" altLang="en-US" sz="1200" dirty="0" smtClean="0"/>
              <a:t>가지로 나눠볼 수 있습니다</a:t>
            </a:r>
            <a:r>
              <a:rPr lang="en-US" altLang="ko-KR" sz="1200" dirty="0" smtClean="0"/>
              <a:t>.</a:t>
            </a:r>
          </a:p>
          <a:p>
            <a:endParaRPr lang="en-US" altLang="ko-KR" sz="1200" dirty="0" smtClean="0"/>
          </a:p>
          <a:p>
            <a:r>
              <a:rPr lang="en-US" altLang="ko-KR" sz="1200" dirty="0" smtClean="0"/>
              <a:t>1) </a:t>
            </a:r>
            <a:r>
              <a:rPr lang="ko-KR" altLang="en-US" sz="1200" dirty="0" smtClean="0"/>
              <a:t>물품이나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발주기관이 직접 구매하여 공급하는 </a:t>
            </a:r>
            <a:r>
              <a:rPr lang="ko-KR" altLang="en-US" sz="1200" dirty="0" err="1" smtClean="0"/>
              <a:t>관급자재</a:t>
            </a:r>
            <a:r>
              <a:rPr lang="en-US" altLang="ko-KR" sz="1200" dirty="0" smtClean="0"/>
              <a:t>, </a:t>
            </a:r>
            <a:r>
              <a:rPr lang="ko-KR" altLang="en-US" sz="1200" dirty="0" err="1" smtClean="0"/>
              <a:t>리스계약은</a:t>
            </a:r>
            <a:r>
              <a:rPr lang="ko-KR" altLang="en-US" sz="1200" dirty="0" smtClean="0"/>
              <a:t> 물품계약으로 분류합니다</a:t>
            </a:r>
            <a:r>
              <a:rPr lang="en-US" altLang="ko-KR" sz="1200" dirty="0" smtClean="0"/>
              <a:t>.</a:t>
            </a:r>
          </a:p>
          <a:p>
            <a:r>
              <a:rPr lang="en-US" altLang="ko-KR" sz="1200" dirty="0" smtClean="0"/>
              <a:t>2) </a:t>
            </a:r>
            <a:r>
              <a:rPr lang="ko-KR" altLang="en-US" sz="1200" dirty="0" smtClean="0"/>
              <a:t>공사계약에는 건물이나 시설에 대한 공사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또는 전기</a:t>
            </a:r>
            <a:r>
              <a:rPr lang="en-US" altLang="ko-KR" sz="1200" dirty="0" smtClean="0"/>
              <a:t>/</a:t>
            </a:r>
            <a:r>
              <a:rPr lang="ko-KR" altLang="en-US" sz="1200" dirty="0" smtClean="0"/>
              <a:t>통신</a:t>
            </a:r>
            <a:r>
              <a:rPr lang="en-US" altLang="ko-KR" sz="1200" dirty="0" smtClean="0"/>
              <a:t>/</a:t>
            </a:r>
            <a:r>
              <a:rPr lang="ko-KR" altLang="en-US" sz="1200" dirty="0" smtClean="0"/>
              <a:t>소방과 같이 시설 공사에 부가적으로 수반될 수 있는 </a:t>
            </a:r>
            <a:r>
              <a:rPr lang="ko-KR" altLang="en-US" sz="1200" dirty="0" err="1" smtClean="0"/>
              <a:t>부대공사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증축이나 개보수같은 </a:t>
            </a:r>
            <a:r>
              <a:rPr lang="ko-KR" altLang="en-US" sz="1200" dirty="0" err="1" smtClean="0"/>
              <a:t>공사수리</a:t>
            </a:r>
            <a:r>
              <a:rPr lang="ko-KR" altLang="en-US" sz="1200" dirty="0" smtClean="0"/>
              <a:t> 건이 있습니다</a:t>
            </a:r>
            <a:r>
              <a:rPr lang="en-US" altLang="ko-KR" sz="1200" dirty="0" smtClean="0"/>
              <a:t>.</a:t>
            </a:r>
          </a:p>
          <a:p>
            <a:r>
              <a:rPr lang="en-US" altLang="ko-KR" sz="1200" dirty="0" smtClean="0"/>
              <a:t>3) </a:t>
            </a:r>
            <a:r>
              <a:rPr lang="ko-KR" altLang="en-US" sz="1200" dirty="0" err="1" smtClean="0"/>
              <a:t>일반용역과</a:t>
            </a:r>
            <a:r>
              <a:rPr lang="ko-KR" altLang="en-US" sz="1200" dirty="0" smtClean="0"/>
              <a:t> </a:t>
            </a:r>
            <a:r>
              <a:rPr lang="ko-KR" altLang="en-US" sz="1200" dirty="0" err="1" smtClean="0"/>
              <a:t>기술용역은</a:t>
            </a:r>
            <a:r>
              <a:rPr lang="ko-KR" altLang="en-US" sz="1200" dirty="0" smtClean="0"/>
              <a:t> 용역계약으로 분류하고 있습니다</a:t>
            </a:r>
            <a:r>
              <a:rPr lang="en-US" altLang="ko-KR" sz="1200" dirty="0" smtClean="0"/>
              <a:t>.</a:t>
            </a:r>
          </a:p>
          <a:p>
            <a:r>
              <a:rPr lang="en-US" altLang="ko-KR" sz="1200" dirty="0" smtClean="0"/>
              <a:t>4) </a:t>
            </a:r>
            <a:r>
              <a:rPr lang="ko-KR" altLang="en-US" sz="1200" dirty="0" smtClean="0"/>
              <a:t>국유재산이나 물품을 수리하거나 폐기하는 수리</a:t>
            </a:r>
            <a:r>
              <a:rPr lang="en-US" altLang="ko-KR" sz="1200" dirty="0" smtClean="0"/>
              <a:t>/</a:t>
            </a:r>
            <a:r>
              <a:rPr lang="ko-KR" altLang="en-US" sz="1200" dirty="0" smtClean="0"/>
              <a:t>폐기 계약도 있고요</a:t>
            </a:r>
            <a:endParaRPr lang="en-US" altLang="ko-KR" sz="1200" dirty="0" smtClean="0"/>
          </a:p>
          <a:p>
            <a:r>
              <a:rPr lang="en-US" altLang="ko-KR" sz="1200" dirty="0" smtClean="0"/>
              <a:t>5) </a:t>
            </a:r>
            <a:r>
              <a:rPr lang="ko-KR" altLang="en-US" sz="1200" dirty="0" smtClean="0"/>
              <a:t>기타 부동산을 취득하거나 </a:t>
            </a:r>
            <a:r>
              <a:rPr lang="ko-KR" altLang="en-US" sz="1200" dirty="0" err="1" smtClean="0"/>
              <a:t>무체재산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임차 또는 보험계약을 기타계약으로 분류하고 있습니다</a:t>
            </a:r>
            <a:r>
              <a:rPr lang="en-US" altLang="ko-KR" sz="1200" dirty="0" smtClean="0"/>
              <a:t>.</a:t>
            </a:r>
          </a:p>
          <a:p>
            <a:endParaRPr lang="en-US" altLang="ko-KR" sz="1200" dirty="0" smtClean="0"/>
          </a:p>
          <a:p>
            <a:r>
              <a:rPr lang="ko-KR" altLang="en-US" sz="1200" dirty="0" smtClean="0"/>
              <a:t>이러한 계약의 결과물로 물품이 </a:t>
            </a:r>
            <a:r>
              <a:rPr lang="ko-KR" altLang="en-US" sz="1200" dirty="0" err="1" smtClean="0"/>
              <a:t>취득되거나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국유재산이 취득되어 </a:t>
            </a:r>
            <a:r>
              <a:rPr lang="ko-KR" altLang="en-US" sz="1200" dirty="0" err="1" smtClean="0"/>
              <a:t>자산대장에</a:t>
            </a:r>
            <a:r>
              <a:rPr lang="ko-KR" altLang="en-US" sz="1200" dirty="0" smtClean="0"/>
              <a:t> 등재됩니다</a:t>
            </a:r>
            <a:r>
              <a:rPr lang="en-US" altLang="ko-KR" sz="1200" dirty="0" smtClean="0"/>
              <a:t>.</a:t>
            </a:r>
          </a:p>
          <a:p>
            <a:endParaRPr lang="en-US" altLang="ko-KR" sz="1200" dirty="0" smtClean="0"/>
          </a:p>
          <a:p>
            <a:r>
              <a:rPr lang="ko-KR" altLang="en-US" sz="1200" baseline="0" dirty="0" smtClean="0"/>
              <a:t>또는 아직까지 자산이 </a:t>
            </a:r>
            <a:r>
              <a:rPr lang="ko-KR" altLang="en-US" sz="1200" baseline="0" dirty="0" err="1" smtClean="0"/>
              <a:t>취득되기</a:t>
            </a:r>
            <a:r>
              <a:rPr lang="ko-KR" altLang="en-US" sz="1200" baseline="0" dirty="0" smtClean="0"/>
              <a:t> 전인 건설중인 건물이나 설치가 완료되지 않은 기계를 건설중인자산으로 남겨두기도 합니다</a:t>
            </a:r>
            <a:r>
              <a:rPr lang="en-US" altLang="ko-KR" sz="1200" baseline="0" dirty="0" smtClean="0"/>
              <a:t>. </a:t>
            </a:r>
          </a:p>
          <a:p>
            <a:endParaRPr lang="en-US" altLang="ko-KR" sz="1200" baseline="0" dirty="0" smtClean="0"/>
          </a:p>
          <a:p>
            <a:r>
              <a:rPr lang="ko-KR" altLang="en-US" sz="1200" baseline="0" dirty="0" smtClean="0"/>
              <a:t>혹은 자산에 등재하지 않고 비용으로 처리되기도 합니다</a:t>
            </a:r>
            <a:r>
              <a:rPr lang="en-US" altLang="ko-KR" sz="1200" baseline="0" dirty="0" smtClean="0"/>
              <a:t>.</a:t>
            </a:r>
          </a:p>
          <a:p>
            <a:endParaRPr lang="ko-KR" altLang="en-US" sz="1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C7237-1565-4F5D-983C-A93800A8510B}" type="slidenum">
              <a:rPr lang="ko-KR" altLang="en-US" smtClean="0"/>
              <a:t>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077148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ko-KR" altLang="en-US" sz="1200" dirty="0" smtClean="0"/>
              <a:t>다음으로는 계약 체결 방식에 따른 계약의 구분입니다</a:t>
            </a:r>
            <a:r>
              <a:rPr lang="en-US" altLang="ko-KR" sz="1200" dirty="0" smtClean="0"/>
              <a:t>.</a:t>
            </a:r>
          </a:p>
          <a:p>
            <a:pPr>
              <a:defRPr/>
            </a:pPr>
            <a:endParaRPr lang="en-US" altLang="ko-KR" sz="1200" dirty="0" smtClean="0"/>
          </a:p>
          <a:p>
            <a:pPr>
              <a:defRPr/>
            </a:pPr>
            <a:endParaRPr lang="en-US" altLang="ko-KR" sz="1200" dirty="0" smtClean="0"/>
          </a:p>
          <a:p>
            <a:pPr>
              <a:defRPr/>
            </a:pPr>
            <a:r>
              <a:rPr lang="ko-KR" altLang="en-US" sz="1200" dirty="0" smtClean="0"/>
              <a:t>먼저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조달청 나라장터</a:t>
            </a:r>
            <a:r>
              <a:rPr lang="en-US" altLang="ko-KR" sz="1200" dirty="0" smtClean="0"/>
              <a:t>(KONEPS)</a:t>
            </a:r>
            <a:r>
              <a:rPr lang="ko-KR" altLang="en-US" sz="1200" dirty="0" smtClean="0"/>
              <a:t>에서 계약 체결이 이뤄지는 </a:t>
            </a:r>
            <a:r>
              <a:rPr lang="ko-KR" altLang="en-US" sz="1200" dirty="0" err="1" smtClean="0"/>
              <a:t>전자계약이</a:t>
            </a:r>
            <a:r>
              <a:rPr lang="ko-KR" altLang="en-US" sz="1200" dirty="0" smtClean="0"/>
              <a:t> 있으며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이 </a:t>
            </a:r>
            <a:r>
              <a:rPr lang="ko-KR" altLang="en-US" sz="1200" dirty="0" err="1" smtClean="0"/>
              <a:t>전자계약은</a:t>
            </a:r>
            <a:r>
              <a:rPr lang="ko-KR" altLang="en-US" sz="1200" dirty="0" smtClean="0"/>
              <a:t> </a:t>
            </a:r>
            <a:r>
              <a:rPr lang="en-US" altLang="ko-KR" sz="1200" dirty="0" err="1" smtClean="0"/>
              <a:t>dBrain</a:t>
            </a:r>
            <a:r>
              <a:rPr lang="ko-KR" altLang="en-US" sz="1200" dirty="0" smtClean="0"/>
              <a:t>으로 체결된 정보가 수신됩니다</a:t>
            </a:r>
            <a:r>
              <a:rPr lang="en-US" altLang="ko-KR" sz="1200" dirty="0" smtClean="0"/>
              <a:t>.</a:t>
            </a:r>
          </a:p>
          <a:p>
            <a:pPr>
              <a:defRPr/>
            </a:pPr>
            <a:r>
              <a:rPr lang="en-US" altLang="ko-KR" sz="1200" dirty="0" smtClean="0"/>
              <a:t>(KONEPS</a:t>
            </a:r>
            <a:r>
              <a:rPr lang="ko-KR" altLang="en-US" sz="1200" dirty="0" smtClean="0"/>
              <a:t>는 입찰공고부터 입찰</a:t>
            </a:r>
            <a:r>
              <a:rPr lang="en-US" altLang="ko-KR" sz="1200" baseline="0" dirty="0" smtClean="0"/>
              <a:t> </a:t>
            </a:r>
            <a:r>
              <a:rPr lang="ko-KR" altLang="en-US" sz="1200" baseline="0" dirty="0" smtClean="0"/>
              <a:t>및 낙찰자 선정</a:t>
            </a:r>
            <a:r>
              <a:rPr lang="en-US" altLang="ko-KR" sz="1200" baseline="0" dirty="0" smtClean="0"/>
              <a:t>, </a:t>
            </a:r>
            <a:r>
              <a:rPr lang="ko-KR" altLang="en-US" sz="1200" baseline="0" dirty="0" smtClean="0"/>
              <a:t>계약체결</a:t>
            </a:r>
            <a:r>
              <a:rPr lang="en-US" altLang="ko-KR" sz="1200" baseline="0" dirty="0" smtClean="0"/>
              <a:t>, </a:t>
            </a:r>
            <a:r>
              <a:rPr lang="ko-KR" altLang="en-US" sz="1200" baseline="0" dirty="0" smtClean="0"/>
              <a:t>대금지급 등 조달에 대한 과정을 온라인으로 처리하는 시스템입니다</a:t>
            </a:r>
            <a:r>
              <a:rPr lang="en-US" altLang="ko-KR" sz="1200" baseline="0" dirty="0" smtClean="0"/>
              <a:t>.)</a:t>
            </a:r>
            <a:endParaRPr lang="en-US" altLang="ko-KR" sz="1200" dirty="0" smtClean="0"/>
          </a:p>
          <a:p>
            <a:pPr>
              <a:defRPr/>
            </a:pPr>
            <a:endParaRPr lang="en-US" altLang="ko-KR" sz="1200" dirty="0" smtClean="0"/>
          </a:p>
          <a:p>
            <a:pPr>
              <a:defRPr/>
            </a:pPr>
            <a:r>
              <a:rPr lang="ko-KR" altLang="en-US" sz="1200" dirty="0" smtClean="0"/>
              <a:t>다음으로는 수요기관에서 계약을 이행하는 </a:t>
            </a:r>
            <a:r>
              <a:rPr lang="ko-KR" altLang="en-US" sz="1200" dirty="0" err="1" smtClean="0"/>
              <a:t>주계약자와</a:t>
            </a:r>
            <a:r>
              <a:rPr lang="ko-KR" altLang="en-US" sz="1200" dirty="0" smtClean="0"/>
              <a:t> 체결한 계약을 </a:t>
            </a:r>
            <a:r>
              <a:rPr lang="en-US" altLang="ko-KR" sz="1200" dirty="0" err="1" smtClean="0"/>
              <a:t>dBrain</a:t>
            </a:r>
            <a:r>
              <a:rPr lang="ko-KR" altLang="en-US" sz="1200" dirty="0" smtClean="0"/>
              <a:t>에서 직접 작성하는 </a:t>
            </a:r>
            <a:r>
              <a:rPr lang="ko-KR" altLang="en-US" sz="1200" dirty="0" err="1" smtClean="0"/>
              <a:t>서면계약이</a:t>
            </a:r>
            <a:r>
              <a:rPr lang="ko-KR" altLang="en-US" sz="1200" dirty="0" smtClean="0"/>
              <a:t> 있습니다</a:t>
            </a:r>
            <a:r>
              <a:rPr lang="en-US" altLang="ko-KR" sz="1200" dirty="0" smtClean="0"/>
              <a:t>.</a:t>
            </a:r>
          </a:p>
          <a:p>
            <a:pPr>
              <a:defRPr/>
            </a:pPr>
            <a:endParaRPr lang="en-US" altLang="ko-KR" sz="1200" dirty="0" smtClean="0"/>
          </a:p>
          <a:p>
            <a:pPr>
              <a:defRPr/>
            </a:pPr>
            <a:r>
              <a:rPr lang="ko-KR" altLang="en-US" sz="1200" dirty="0" smtClean="0"/>
              <a:t>마지막으로 국가계약법 시행령 제 </a:t>
            </a:r>
            <a:r>
              <a:rPr lang="en-US" altLang="ko-KR" sz="1200" dirty="0" smtClean="0"/>
              <a:t>49</a:t>
            </a:r>
            <a:r>
              <a:rPr lang="ko-KR" altLang="en-US" sz="1200" dirty="0" smtClean="0"/>
              <a:t>조 규정에 의해서 계약서 작성이 생략되는 계약의 형태가 있습니다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계약금액이 </a:t>
            </a:r>
            <a:r>
              <a:rPr lang="en-US" altLang="ko-KR" sz="1200" dirty="0" smtClean="0"/>
              <a:t>3</a:t>
            </a:r>
            <a:r>
              <a:rPr lang="ko-KR" altLang="en-US" sz="1200" dirty="0" smtClean="0"/>
              <a:t>천만원 이하인 경우거나 경매에 부치는 등 </a:t>
            </a:r>
            <a:r>
              <a:rPr lang="ko-KR" altLang="en-US" sz="1200" dirty="0" err="1" smtClean="0"/>
              <a:t>단서규정이</a:t>
            </a:r>
            <a:r>
              <a:rPr lang="ko-KR" altLang="en-US" sz="1200" dirty="0" smtClean="0"/>
              <a:t> 국가계약법 시행령에 명시되어 있고요</a:t>
            </a:r>
            <a:r>
              <a:rPr lang="en-US" altLang="ko-KR" sz="1200" dirty="0" smtClean="0"/>
              <a:t>, </a:t>
            </a:r>
          </a:p>
          <a:p>
            <a:pPr>
              <a:defRPr/>
            </a:pPr>
            <a:endParaRPr lang="en-US" altLang="ko-KR" sz="1200" dirty="0" smtClean="0"/>
          </a:p>
          <a:p>
            <a:pPr>
              <a:defRPr/>
            </a:pPr>
            <a:r>
              <a:rPr lang="ko-KR" altLang="en-US" sz="1200" dirty="0" smtClean="0"/>
              <a:t>이렇게 계약서가 생략되는 경우는 계약 상대자로부터 </a:t>
            </a:r>
            <a:r>
              <a:rPr lang="ko-KR" altLang="en-US" sz="1200" dirty="0" err="1" smtClean="0"/>
              <a:t>제출받는</a:t>
            </a:r>
            <a:r>
              <a:rPr lang="ko-KR" altLang="en-US" sz="1200" dirty="0" smtClean="0"/>
              <a:t> 청구서나 각서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협정서 또는 </a:t>
            </a:r>
            <a:r>
              <a:rPr lang="ko-KR" altLang="en-US" sz="1200" dirty="0" err="1" smtClean="0"/>
              <a:t>승낙사항등</a:t>
            </a:r>
            <a:r>
              <a:rPr lang="ko-KR" altLang="en-US" sz="1200" dirty="0" smtClean="0"/>
              <a:t> </a:t>
            </a:r>
            <a:r>
              <a:rPr lang="ko-KR" altLang="en-US" sz="1200" dirty="0" err="1" smtClean="0"/>
              <a:t>계약성립의</a:t>
            </a:r>
            <a:r>
              <a:rPr lang="ko-KR" altLang="en-US" sz="1200" dirty="0" smtClean="0"/>
              <a:t> 증거가 될 수 있는 서류의 서식이나 내용을 보관하도록 하고있습니다</a:t>
            </a:r>
            <a:r>
              <a:rPr lang="en-US" altLang="ko-KR" sz="1200" dirty="0" smtClean="0"/>
              <a:t>.</a:t>
            </a:r>
          </a:p>
          <a:p>
            <a:pPr>
              <a:defRPr/>
            </a:pPr>
            <a:r>
              <a:rPr lang="ko-KR" altLang="en-US" sz="1200" dirty="0" smtClean="0"/>
              <a:t>이러한 내용을 </a:t>
            </a:r>
            <a:r>
              <a:rPr lang="en-US" altLang="ko-KR" sz="1200" dirty="0" err="1" smtClean="0"/>
              <a:t>dBrian</a:t>
            </a:r>
            <a:r>
              <a:rPr lang="ko-KR" altLang="en-US" sz="1200" dirty="0" smtClean="0"/>
              <a:t>에서 입력할 수 있습니다</a:t>
            </a:r>
            <a:r>
              <a:rPr lang="en-US" altLang="ko-KR" sz="1200" dirty="0" smtClean="0"/>
              <a:t>.</a:t>
            </a:r>
          </a:p>
          <a:p>
            <a:pPr>
              <a:defRPr/>
            </a:pPr>
            <a:endParaRPr lang="en-US" altLang="ko-KR" sz="1200" baseline="0" dirty="0" smtClean="0"/>
          </a:p>
          <a:p>
            <a:pPr>
              <a:defRPr/>
            </a:pPr>
            <a:endParaRPr lang="en-US" altLang="ko-KR" sz="12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C7237-1565-4F5D-983C-A93800A8510B}" type="slidenum">
              <a:rPr lang="ko-KR" altLang="en-US" smtClean="0"/>
              <a:t>5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120231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 latinLnBrk="0"/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다음으로는 계약의 요청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체결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대금절차까지</a:t>
            </a:r>
            <a:r>
              <a:rPr lang="ko-KR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ko-KR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dBrain</a:t>
            </a:r>
            <a:r>
              <a:rPr lang="ko-KR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의 조달계약 시스템이 </a:t>
            </a:r>
            <a:r>
              <a:rPr lang="ko-KR" alt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내외부</a:t>
            </a:r>
            <a:r>
              <a:rPr lang="ko-KR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시스템과 어떻게 연계되는지 </a:t>
            </a:r>
            <a:r>
              <a:rPr lang="ko-KR" alt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설명드리도록</a:t>
            </a:r>
            <a:r>
              <a:rPr lang="ko-KR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하겠습니다</a:t>
            </a:r>
            <a:r>
              <a:rPr lang="en-US" altLang="ko-K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fontAlgn="base" latinLnBrk="0"/>
            <a:endParaRPr lang="en-US" altLang="ko-KR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ko-KR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가운데 진한 파란색으로 구분된 </a:t>
            </a:r>
            <a:r>
              <a:rPr lang="en-US" altLang="ko-K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</a:t>
            </a:r>
            <a:r>
              <a:rPr lang="ko-KR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개는 </a:t>
            </a:r>
            <a:r>
              <a:rPr lang="en-US" altLang="ko-KR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dBrain</a:t>
            </a:r>
            <a:r>
              <a:rPr lang="ko-KR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내의 조달계약 시스템에서 처리하는 내용이라고 보시면 되고</a:t>
            </a:r>
            <a:r>
              <a:rPr lang="en-US" altLang="ko-K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왼쪽은 </a:t>
            </a:r>
            <a:r>
              <a:rPr lang="en-US" altLang="ko-KR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dBrian</a:t>
            </a:r>
            <a:r>
              <a:rPr lang="ko-KR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내의 다른 기능과 연계되는 부분입니다</a:t>
            </a:r>
            <a:r>
              <a:rPr lang="en-US" altLang="ko-K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오른쪽은 조달계약 시스템이 외부 타 시스템과 연계되는 내용으로 이해하시면 되겠습니다</a:t>
            </a:r>
            <a:r>
              <a:rPr lang="en-US" altLang="ko-K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fontAlgn="base" latinLnBrk="0"/>
            <a:endParaRPr lang="en-US" altLang="ko-KR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en-US" altLang="ko-K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1) </a:t>
            </a:r>
            <a:r>
              <a:rPr lang="ko-KR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먼저</a:t>
            </a:r>
            <a:r>
              <a:rPr lang="en-US" altLang="ko-K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가장 첫 단계인 계약의 요청서를 작성하면서 사용자의 </a:t>
            </a:r>
            <a:r>
              <a:rPr lang="ko-KR" alt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소관정보나</a:t>
            </a:r>
            <a:r>
              <a:rPr lang="ko-KR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예산</a:t>
            </a:r>
            <a:r>
              <a:rPr lang="en-US" altLang="ko-K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회계정보를 </a:t>
            </a:r>
            <a:r>
              <a:rPr lang="en-US" altLang="ko-KR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dbrain</a:t>
            </a:r>
            <a:r>
              <a:rPr lang="en-US" altLang="ko-K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o-KR" alt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기준정보와</a:t>
            </a:r>
            <a:r>
              <a:rPr lang="en-US" altLang="ko-K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o-KR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연동하여 정보를 입력합니다</a:t>
            </a:r>
            <a:r>
              <a:rPr lang="en-US" altLang="ko-K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fontAlgn="base" latinLnBrk="0"/>
            <a:endParaRPr lang="en-US" altLang="ko-KR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en-US" altLang="ko-K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2) </a:t>
            </a:r>
            <a:r>
              <a:rPr lang="ko-KR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계약요청서가 작성되면 </a:t>
            </a:r>
            <a:r>
              <a:rPr lang="ko-KR" alt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외부스템인</a:t>
            </a:r>
            <a:r>
              <a:rPr lang="ko-KR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조달청 </a:t>
            </a:r>
            <a:r>
              <a:rPr lang="en-US" altLang="ko-K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KONEPS</a:t>
            </a:r>
            <a:r>
              <a:rPr lang="ko-KR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로 요청서 정보를 송신하고</a:t>
            </a:r>
            <a:r>
              <a:rPr lang="en-US" altLang="ko-K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체결된 </a:t>
            </a:r>
            <a:r>
              <a:rPr lang="ko-KR" alt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계약정보가</a:t>
            </a:r>
            <a:r>
              <a:rPr lang="ko-KR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다시 </a:t>
            </a:r>
            <a:r>
              <a:rPr lang="en-US" altLang="ko-KR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dBrian</a:t>
            </a:r>
            <a:r>
              <a:rPr lang="ko-KR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으로 수신됩니다</a:t>
            </a:r>
            <a:r>
              <a:rPr lang="en-US" altLang="ko-K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fontAlgn="base" latinLnBrk="0"/>
            <a:endParaRPr lang="en-US" altLang="ko-KR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en-US" altLang="ko-K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3) </a:t>
            </a:r>
            <a:r>
              <a:rPr lang="ko-KR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이후 수신된 계약서를 확인하여 </a:t>
            </a:r>
            <a:r>
              <a:rPr lang="en-US" altLang="ko-KR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dbrain</a:t>
            </a:r>
            <a:r>
              <a:rPr lang="en-US" altLang="ko-K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ko-KR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지출시스템을 통해 배정된 예산에 대한 </a:t>
            </a:r>
            <a:r>
              <a:rPr lang="ko-KR" alt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원인행위를</a:t>
            </a:r>
            <a:r>
              <a:rPr lang="ko-KR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작성하게 됩니다</a:t>
            </a:r>
            <a:r>
              <a:rPr lang="en-US" altLang="ko-K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fontAlgn="base" latinLnBrk="0"/>
            <a:endParaRPr lang="en-US" altLang="ko-KR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en-US" altLang="ko-K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4) </a:t>
            </a:r>
            <a:r>
              <a:rPr lang="ko-KR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그러면 계약이 진행되면서 계약상대자가 </a:t>
            </a:r>
            <a:r>
              <a:rPr lang="en-US" altLang="ko-K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KONEPS</a:t>
            </a:r>
            <a:r>
              <a:rPr lang="ko-KR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를 통해 계약을 이행한 내역에 대한 검사</a:t>
            </a:r>
            <a:r>
              <a:rPr lang="en-US" altLang="ko-K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ko-KR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검수를 요청하는 정보를 </a:t>
            </a:r>
            <a:r>
              <a:rPr lang="en-US" altLang="ko-KR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dbrain</a:t>
            </a:r>
            <a:r>
              <a:rPr lang="ko-KR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으로 송신하고</a:t>
            </a:r>
            <a:r>
              <a:rPr lang="en-US" altLang="ko-K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US" altLang="ko-KR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dbrain</a:t>
            </a:r>
            <a:r>
              <a:rPr lang="ko-KR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에서는 </a:t>
            </a:r>
            <a:r>
              <a:rPr lang="ko-KR" alt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검사검수에</a:t>
            </a:r>
            <a:r>
              <a:rPr lang="ko-KR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대한 승인이나 반려와 같은 </a:t>
            </a:r>
            <a:r>
              <a:rPr lang="ko-KR" alt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결과정보를</a:t>
            </a:r>
            <a:r>
              <a:rPr lang="ko-KR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다시 </a:t>
            </a:r>
            <a:r>
              <a:rPr lang="en-US" altLang="ko-KR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koneps</a:t>
            </a:r>
            <a:r>
              <a:rPr lang="ko-KR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로 송신하게 됩니다</a:t>
            </a:r>
            <a:r>
              <a:rPr lang="en-US" altLang="ko-K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물품계약을</a:t>
            </a:r>
            <a:r>
              <a:rPr lang="ko-KR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예로 들면 이상 없는 물품이 잘 납품되었는지</a:t>
            </a:r>
            <a:r>
              <a:rPr lang="en-US" altLang="ko-K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수량이 정확한지 등을 확인하는 것이라고 이해하시면 되겠습니다</a:t>
            </a:r>
            <a:r>
              <a:rPr lang="en-US" altLang="ko-K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fontAlgn="base" latinLnBrk="0"/>
            <a:endParaRPr lang="en-US" altLang="ko-KR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en-US" altLang="ko-K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5) </a:t>
            </a:r>
            <a:r>
              <a:rPr lang="ko-KR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검수가 승인되면 </a:t>
            </a:r>
            <a:r>
              <a:rPr lang="en-US" altLang="ko-KR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dbrain</a:t>
            </a:r>
            <a:r>
              <a:rPr lang="ko-KR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내부 국유재산</a:t>
            </a:r>
            <a:r>
              <a:rPr lang="en-US" altLang="ko-K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ko-KR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물품 정보와 연계하여 </a:t>
            </a:r>
            <a:r>
              <a:rPr lang="ko-KR" alt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자산대장에</a:t>
            </a:r>
            <a:r>
              <a:rPr lang="ko-KR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등록이 됩니다</a:t>
            </a:r>
            <a:r>
              <a:rPr lang="en-US" altLang="ko-K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fontAlgn="base" latinLnBrk="0"/>
            <a:endParaRPr lang="en-US" altLang="ko-KR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en-US" altLang="ko-K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6) </a:t>
            </a:r>
            <a:r>
              <a:rPr lang="en-US" altLang="ko-KR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Koneps</a:t>
            </a:r>
            <a:r>
              <a:rPr lang="ko-KR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에서는 </a:t>
            </a:r>
            <a:r>
              <a:rPr lang="ko-KR" alt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검수결과를</a:t>
            </a:r>
            <a:r>
              <a:rPr lang="ko-KR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확인하고</a:t>
            </a:r>
            <a:r>
              <a:rPr lang="en-US" altLang="ko-K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대금을 요청하는 정보를 다시 </a:t>
            </a:r>
            <a:r>
              <a:rPr lang="en-US" altLang="ko-KR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dbrain</a:t>
            </a:r>
            <a:r>
              <a:rPr lang="ko-KR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으로 보냅니다</a:t>
            </a:r>
            <a:r>
              <a:rPr lang="en-US" altLang="ko-K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fontAlgn="base" latinLnBrk="0"/>
            <a:endParaRPr lang="en-US" altLang="ko-KR" sz="1200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en-US" altLang="ko-K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7)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그러면 </a:t>
            </a:r>
            <a:r>
              <a:rPr lang="en-US" altLang="ko-K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dbrain</a:t>
            </a:r>
            <a:r>
              <a:rPr lang="ko-KR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내의 지출시스템에서 </a:t>
            </a:r>
            <a:r>
              <a:rPr lang="ko-KR" altLang="en-US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지출결의를</a:t>
            </a:r>
            <a:r>
              <a:rPr lang="ko-KR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작성하고 계약상대자에게 대금을 지급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합니다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fontAlgn="base" latinLnBrk="0"/>
            <a:endParaRPr lang="en-US" altLang="ko-K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endParaRPr lang="en-US" altLang="ko-K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이러한 주된 </a:t>
            </a:r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흐름외에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지급한 대금을 반납하거나 </a:t>
            </a:r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재지출하는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업무를 처리하기도 하고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계약을 진행하면서 일부 내역을 변경하기도 합니다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pPr fontAlgn="base" latinLnBrk="0"/>
            <a:endParaRPr lang="en-US" altLang="ko-K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오른쪽에 보시면 언급했던 조달청 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KONEPS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외에도 다른 외부 기관과의 연계가 있는데요</a:t>
            </a:r>
            <a:endParaRPr lang="en-US" altLang="ko-K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endParaRPr lang="en-US" altLang="ko-K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온통조달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시스템과는 </a:t>
            </a:r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조달계약에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대한 통계정보를 연계하고 있고요</a:t>
            </a:r>
            <a:endParaRPr lang="en-US" altLang="ko-K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endParaRPr lang="en-US" altLang="ko-K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하도급지킴이는 원도급업체가 </a:t>
            </a:r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하도급업체에게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대금을 지급하지 않는 경우를 방지하기 위해 발주기관이 하도급업체로 직접 대금을 지급하는 시스템이고 </a:t>
            </a:r>
            <a:endParaRPr lang="en-US" altLang="ko-K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endParaRPr lang="en-US" altLang="ko-K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RFID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는 물품관리시스템으로서 물품에 대한 정보나 폐기요청서와 같은 정보를 연계하고 있습니다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fontAlgn="base" latinLnBrk="0"/>
            <a:endParaRPr lang="en-US" altLang="ko-K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또한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계약상대자가 </a:t>
            </a:r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나라빌시스템을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통해 대금을 청구하는 정보가 연계가 되기도 합니다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pPr fontAlgn="base" latinLnBrk="0"/>
            <a:endParaRPr lang="en-US" altLang="ko-K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C7237-1565-4F5D-983C-A93800A8510B}" type="slidenum">
              <a:rPr lang="ko-KR" altLang="en-US" smtClean="0"/>
              <a:t>6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943423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ko-KR" sz="1200" dirty="0" smtClean="0"/>
          </a:p>
          <a:p>
            <a:r>
              <a:rPr lang="ko-KR" altLang="en-US" sz="1200" dirty="0" smtClean="0"/>
              <a:t>그러면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계약</a:t>
            </a:r>
            <a:r>
              <a:rPr lang="ko-KR" altLang="en-US" sz="1200" baseline="0" dirty="0" smtClean="0"/>
              <a:t> 전체 흐름을 조금 더 자세하게 </a:t>
            </a:r>
            <a:r>
              <a:rPr lang="ko-KR" altLang="en-US" sz="1200" baseline="0" dirty="0" err="1" smtClean="0"/>
              <a:t>설명드리겠습니다</a:t>
            </a:r>
            <a:r>
              <a:rPr lang="en-US" altLang="ko-KR" sz="1200" baseline="0" dirty="0" smtClean="0"/>
              <a:t>.</a:t>
            </a:r>
          </a:p>
          <a:p>
            <a:endParaRPr lang="en-US" altLang="ko-KR" sz="1200" dirty="0" smtClean="0"/>
          </a:p>
          <a:p>
            <a:r>
              <a:rPr lang="ko-KR" altLang="en-US" sz="1200" dirty="0" smtClean="0"/>
              <a:t>왼쪽에 앞서 말씀드렸던 계약의 종류가</a:t>
            </a:r>
            <a:r>
              <a:rPr lang="ko-KR" altLang="en-US" sz="1200" baseline="0" dirty="0" smtClean="0"/>
              <a:t> </a:t>
            </a:r>
            <a:r>
              <a:rPr lang="ko-KR" altLang="en-US" sz="1200" dirty="0" smtClean="0"/>
              <a:t>있습니다</a:t>
            </a:r>
            <a:r>
              <a:rPr lang="en-US" altLang="ko-KR" sz="1200" dirty="0" smtClean="0"/>
              <a:t>.</a:t>
            </a:r>
          </a:p>
          <a:p>
            <a:r>
              <a:rPr lang="ko-KR" altLang="en-US" sz="1200" dirty="0" smtClean="0"/>
              <a:t>물품이나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공사계약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용역계약이나 기타계약등을 진행할 때</a:t>
            </a:r>
            <a:endParaRPr lang="en-US" altLang="ko-KR" sz="1200" dirty="0" smtClean="0"/>
          </a:p>
          <a:p>
            <a:r>
              <a:rPr lang="en-US" altLang="ko-KR" sz="1200" dirty="0" err="1" smtClean="0"/>
              <a:t>Koneps</a:t>
            </a:r>
            <a:r>
              <a:rPr lang="ko-KR" altLang="en-US" sz="1200" dirty="0" smtClean="0"/>
              <a:t>를 통합 전자계약이나 </a:t>
            </a:r>
            <a:r>
              <a:rPr lang="en-US" altLang="ko-KR" sz="1200" dirty="0" err="1" smtClean="0"/>
              <a:t>dbrain</a:t>
            </a:r>
            <a:r>
              <a:rPr lang="ko-KR" altLang="en-US" sz="1200" dirty="0" smtClean="0"/>
              <a:t>에서 직접 작성하는 서면계약 또는 </a:t>
            </a:r>
            <a:endParaRPr lang="en-US" altLang="ko-KR" sz="1200" dirty="0" smtClean="0"/>
          </a:p>
          <a:p>
            <a:r>
              <a:rPr lang="ko-KR" altLang="en-US" sz="1200" dirty="0" smtClean="0"/>
              <a:t>계약서가 생략된</a:t>
            </a:r>
            <a:r>
              <a:rPr lang="en-US" altLang="ko-KR" sz="1200" baseline="0" dirty="0" smtClean="0"/>
              <a:t> </a:t>
            </a:r>
            <a:r>
              <a:rPr lang="ko-KR" altLang="en-US" sz="1200" dirty="0" smtClean="0"/>
              <a:t>승낙사항이나 협정서 등으로 진행된다고 설명했던 내용이고요</a:t>
            </a:r>
            <a:r>
              <a:rPr lang="en-US" altLang="ko-KR" sz="1200" dirty="0" smtClean="0"/>
              <a:t>,</a:t>
            </a:r>
          </a:p>
          <a:p>
            <a:endParaRPr lang="en-US" altLang="ko-KR" sz="1200" dirty="0" smtClean="0"/>
          </a:p>
          <a:p>
            <a:r>
              <a:rPr lang="ko-KR" altLang="en-US" sz="1200" dirty="0" smtClean="0"/>
              <a:t>이렇게 계약이 진행되면서 </a:t>
            </a:r>
            <a:r>
              <a:rPr lang="en-US" altLang="ko-KR" sz="1200" dirty="0" err="1" smtClean="0"/>
              <a:t>dbrain</a:t>
            </a:r>
            <a:r>
              <a:rPr lang="ko-KR" altLang="en-US" sz="1200" dirty="0" smtClean="0"/>
              <a:t>내 지출시스템을 통해 원인행위가 작성되면 선금을 청구할 수 있습니다</a:t>
            </a:r>
            <a:r>
              <a:rPr lang="en-US" altLang="ko-KR" sz="1200" dirty="0" smtClean="0"/>
              <a:t>.</a:t>
            </a:r>
          </a:p>
          <a:p>
            <a:endParaRPr lang="en-US" altLang="ko-KR" sz="1200" dirty="0" smtClean="0"/>
          </a:p>
          <a:p>
            <a:r>
              <a:rPr lang="ko-KR" altLang="en-US" sz="1200" dirty="0" err="1" smtClean="0"/>
              <a:t>원인행위</a:t>
            </a:r>
            <a:r>
              <a:rPr lang="ko-KR" altLang="en-US" sz="1200" dirty="0" smtClean="0"/>
              <a:t> 후에는 </a:t>
            </a:r>
            <a:r>
              <a:rPr lang="ko-KR" altLang="en-US" sz="1200" dirty="0" err="1" smtClean="0"/>
              <a:t>검사검수를</a:t>
            </a:r>
            <a:r>
              <a:rPr lang="ko-KR" altLang="en-US" sz="1200" dirty="0" smtClean="0"/>
              <a:t> 진행할 수 있습니다</a:t>
            </a:r>
            <a:r>
              <a:rPr lang="en-US" altLang="ko-KR" sz="1200" dirty="0" smtClean="0"/>
              <a:t>.</a:t>
            </a:r>
          </a:p>
          <a:p>
            <a:endParaRPr lang="en-US" altLang="ko-KR" sz="1200" dirty="0" smtClean="0"/>
          </a:p>
          <a:p>
            <a:r>
              <a:rPr lang="ko-KR" altLang="en-US" sz="1200" dirty="0" smtClean="0"/>
              <a:t>검사는 사업담당자가 요청한 물품이나 공사 또는 용역에 대해 이상없이 납품되었는지 확인하는 </a:t>
            </a:r>
            <a:r>
              <a:rPr lang="ko-KR" altLang="en-US" sz="1200" dirty="0" err="1" smtClean="0"/>
              <a:t>단계이입니다</a:t>
            </a:r>
            <a:r>
              <a:rPr lang="en-US" altLang="ko-KR" sz="1200" dirty="0" smtClean="0"/>
              <a:t>.</a:t>
            </a:r>
          </a:p>
          <a:p>
            <a:r>
              <a:rPr lang="ko-KR" altLang="en-US" sz="1200" dirty="0" smtClean="0"/>
              <a:t>물품은 납품되면 한번에 검사가 되지만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공사나 용역같은 경우는 검사를 나누어 할 수 있습니다</a:t>
            </a:r>
            <a:r>
              <a:rPr lang="en-US" altLang="ko-KR" sz="1200" dirty="0" smtClean="0"/>
              <a:t>.</a:t>
            </a:r>
          </a:p>
          <a:p>
            <a:r>
              <a:rPr lang="ko-KR" altLang="en-US" sz="1200" dirty="0" smtClean="0"/>
              <a:t>일부분 완성된 </a:t>
            </a:r>
            <a:r>
              <a:rPr lang="ko-KR" altLang="en-US" sz="1200" dirty="0" err="1" smtClean="0"/>
              <a:t>공사부분에</a:t>
            </a:r>
            <a:r>
              <a:rPr lang="ko-KR" altLang="en-US" sz="1200" dirty="0" smtClean="0"/>
              <a:t> 대하여 검사하는 것이 기성검사이고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계획된 공사가 완료된 시점에서 제대로 완료되었는지 확인하는 것이 준공</a:t>
            </a:r>
            <a:r>
              <a:rPr lang="en-US" altLang="ko-KR" sz="1200" dirty="0" smtClean="0"/>
              <a:t>(</a:t>
            </a:r>
            <a:r>
              <a:rPr lang="ko-KR" altLang="en-US" sz="1200" dirty="0" smtClean="0"/>
              <a:t>완수</a:t>
            </a:r>
            <a:r>
              <a:rPr lang="en-US" altLang="ko-KR" sz="1200" dirty="0" smtClean="0"/>
              <a:t>) </a:t>
            </a:r>
            <a:r>
              <a:rPr lang="ko-KR" altLang="en-US" sz="1200" dirty="0" smtClean="0"/>
              <a:t>검사입니다</a:t>
            </a:r>
            <a:r>
              <a:rPr lang="en-US" altLang="ko-KR" sz="1200" dirty="0" smtClean="0"/>
              <a:t>.</a:t>
            </a:r>
          </a:p>
          <a:p>
            <a:endParaRPr lang="en-US" altLang="ko-KR" sz="1200" dirty="0" smtClean="0"/>
          </a:p>
          <a:p>
            <a:r>
              <a:rPr lang="ko-KR" altLang="en-US" sz="1200" dirty="0" smtClean="0"/>
              <a:t>검수는 계약을 통해 취득된 물품 또는 국유재산을 관리하게 될 </a:t>
            </a:r>
            <a:r>
              <a:rPr lang="ko-KR" altLang="en-US" sz="1200" dirty="0" err="1" smtClean="0"/>
              <a:t>물품관리관</a:t>
            </a:r>
            <a:r>
              <a:rPr lang="ko-KR" altLang="en-US" sz="1200" dirty="0" smtClean="0"/>
              <a:t> 또는 재산관리관이 확인하는 단계입니다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검수가 승인되면 대장에 계약에 의해 취득된 자산이 등재됩니다</a:t>
            </a:r>
            <a:r>
              <a:rPr lang="en-US" altLang="ko-KR" sz="1200" dirty="0" smtClean="0"/>
              <a:t>.</a:t>
            </a:r>
          </a:p>
          <a:p>
            <a:endParaRPr lang="en-US" altLang="ko-KR" sz="1200" dirty="0" smtClean="0"/>
          </a:p>
          <a:p>
            <a:r>
              <a:rPr lang="ko-KR" altLang="en-US" sz="1200" dirty="0" smtClean="0"/>
              <a:t>앞서서 원인행위가 작성된 이후 선금을 청구할 수 있다고 말씀드렸는데요</a:t>
            </a:r>
            <a:endParaRPr lang="en-US" altLang="ko-KR" sz="1200" dirty="0" smtClean="0"/>
          </a:p>
          <a:p>
            <a:r>
              <a:rPr lang="ko-KR" altLang="en-US" sz="1200" dirty="0" smtClean="0"/>
              <a:t>검사가 진행되면 그에 따른 대금도 청구할 수 있습니다</a:t>
            </a:r>
            <a:r>
              <a:rPr lang="en-US" altLang="ko-KR" sz="1200" dirty="0" smtClean="0"/>
              <a:t>.</a:t>
            </a:r>
          </a:p>
          <a:p>
            <a:endParaRPr lang="en-US" altLang="ko-KR" sz="1200" dirty="0" smtClean="0"/>
          </a:p>
          <a:p>
            <a:r>
              <a:rPr lang="ko-KR" altLang="en-US" sz="1200" baseline="0" dirty="0" smtClean="0"/>
              <a:t>공사를 수행하는 과정에서 발생할 수 있는 시공상의 하자와 같이 계약상대자의 의무를 보장받기 위해 지급할 </a:t>
            </a:r>
            <a:r>
              <a:rPr lang="ko-KR" altLang="en-US" sz="1200" baseline="0" dirty="0" err="1" smtClean="0"/>
              <a:t>금액중에</a:t>
            </a:r>
            <a:r>
              <a:rPr lang="ko-KR" altLang="en-US" sz="1200" baseline="0" dirty="0" smtClean="0"/>
              <a:t> 일부 지급을 유보할 수 있는데 이것을 </a:t>
            </a:r>
            <a:r>
              <a:rPr lang="ko-KR" altLang="en-US" sz="1200" baseline="0" dirty="0" err="1" smtClean="0"/>
              <a:t>유보금이라고</a:t>
            </a:r>
            <a:r>
              <a:rPr lang="ko-KR" altLang="en-US" sz="1200" baseline="0" dirty="0" smtClean="0"/>
              <a:t> 합니다</a:t>
            </a:r>
            <a:r>
              <a:rPr lang="en-US" altLang="ko-KR" sz="1200" baseline="0" dirty="0" smtClean="0"/>
              <a:t>.</a:t>
            </a:r>
          </a:p>
          <a:p>
            <a:r>
              <a:rPr lang="ko-KR" altLang="en-US" sz="1200" baseline="0" dirty="0" err="1" smtClean="0"/>
              <a:t>검사요청한</a:t>
            </a:r>
            <a:r>
              <a:rPr lang="ko-KR" altLang="en-US" sz="1200" baseline="0" dirty="0" smtClean="0"/>
              <a:t> 금액 중 </a:t>
            </a:r>
            <a:r>
              <a:rPr lang="ko-KR" altLang="en-US" sz="1200" baseline="0" dirty="0" err="1" smtClean="0"/>
              <a:t>유보금을</a:t>
            </a:r>
            <a:r>
              <a:rPr lang="ko-KR" altLang="en-US" sz="1200" baseline="0" dirty="0" smtClean="0"/>
              <a:t> 빼고 지급했다가 추후 </a:t>
            </a:r>
            <a:r>
              <a:rPr lang="ko-KR" altLang="en-US" sz="1200" baseline="0" dirty="0" err="1" smtClean="0"/>
              <a:t>유보금을</a:t>
            </a:r>
            <a:r>
              <a:rPr lang="ko-KR" altLang="en-US" sz="1200" baseline="0" dirty="0" smtClean="0"/>
              <a:t> 해제하여 마저 지급할 수도 있습니다</a:t>
            </a:r>
            <a:r>
              <a:rPr lang="en-US" altLang="ko-KR" sz="1200" baseline="0" dirty="0" smtClean="0"/>
              <a:t>.</a:t>
            </a:r>
            <a:endParaRPr lang="en-US" altLang="ko-KR" sz="1200" dirty="0" smtClean="0"/>
          </a:p>
          <a:p>
            <a:endParaRPr lang="en-US" altLang="ko-KR" sz="1200" dirty="0" smtClean="0"/>
          </a:p>
          <a:p>
            <a:endParaRPr lang="ko-KR" altLang="en-US" sz="1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C7237-1565-4F5D-983C-A93800A8510B}" type="slidenum">
              <a:rPr lang="ko-KR" altLang="en-US" smtClean="0"/>
              <a:t>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90982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ko-KR" altLang="en-US" sz="1200" dirty="0" smtClean="0"/>
              <a:t>계속해서 </a:t>
            </a:r>
            <a:r>
              <a:rPr lang="ko-KR" altLang="en-US" sz="1200" dirty="0" err="1" smtClean="0"/>
              <a:t>조달계약의</a:t>
            </a:r>
            <a:r>
              <a:rPr lang="ko-KR" altLang="en-US" sz="1200" dirty="0" smtClean="0"/>
              <a:t> </a:t>
            </a:r>
            <a:r>
              <a:rPr lang="ko-KR" altLang="en-US" sz="1200" dirty="0" err="1" smtClean="0"/>
              <a:t>업무절차에</a:t>
            </a:r>
            <a:r>
              <a:rPr lang="ko-KR" altLang="en-US" sz="1200" dirty="0" smtClean="0"/>
              <a:t> 대해 말씀드리고 있습니다</a:t>
            </a:r>
            <a:r>
              <a:rPr lang="en-US" altLang="ko-KR" sz="1200" dirty="0" smtClean="0"/>
              <a:t>.</a:t>
            </a:r>
          </a:p>
          <a:p>
            <a:pPr>
              <a:defRPr/>
            </a:pPr>
            <a:endParaRPr lang="en-US" altLang="ko-KR" sz="1200" dirty="0" smtClean="0"/>
          </a:p>
          <a:p>
            <a:pPr>
              <a:defRPr/>
            </a:pPr>
            <a:r>
              <a:rPr lang="ko-KR" altLang="en-US" sz="1200" dirty="0" smtClean="0"/>
              <a:t>계약에 대한 요청서를 작성하고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계약을 체결한 후 </a:t>
            </a:r>
            <a:r>
              <a:rPr lang="ko-KR" altLang="en-US" sz="1200" dirty="0" err="1" smtClean="0"/>
              <a:t>검사검수를</a:t>
            </a:r>
            <a:r>
              <a:rPr lang="ko-KR" altLang="en-US" sz="1200" dirty="0" smtClean="0"/>
              <a:t> 통해 대금을 지급하는 큰 흐름으로 </a:t>
            </a:r>
            <a:r>
              <a:rPr lang="ko-KR" altLang="en-US" sz="1200" dirty="0" err="1" smtClean="0"/>
              <a:t>설명드렸는데요</a:t>
            </a:r>
            <a:endParaRPr lang="en-US" altLang="ko-KR" sz="1200" dirty="0" smtClean="0"/>
          </a:p>
          <a:p>
            <a:pPr>
              <a:defRPr/>
            </a:pPr>
            <a:endParaRPr lang="en-US" altLang="ko-KR" sz="1200" dirty="0" smtClean="0"/>
          </a:p>
          <a:p>
            <a:pPr>
              <a:defRPr/>
            </a:pPr>
            <a:r>
              <a:rPr lang="en-US" altLang="ko-KR" sz="1200" dirty="0" smtClean="0"/>
              <a:t>KONEPS</a:t>
            </a:r>
            <a:r>
              <a:rPr lang="ko-KR" altLang="en-US" sz="1200" dirty="0" smtClean="0"/>
              <a:t>와 </a:t>
            </a:r>
            <a:r>
              <a:rPr lang="ko-KR" altLang="en-US" sz="1200" dirty="0" err="1" smtClean="0"/>
              <a:t>어떤식으로</a:t>
            </a:r>
            <a:r>
              <a:rPr lang="ko-KR" altLang="en-US" sz="1200" dirty="0" smtClean="0"/>
              <a:t> 연계하는지 자세히 살펴보겠습니다</a:t>
            </a:r>
            <a:r>
              <a:rPr lang="en-US" altLang="ko-KR" sz="1200" dirty="0" smtClean="0"/>
              <a:t>.</a:t>
            </a:r>
          </a:p>
          <a:p>
            <a:pPr>
              <a:defRPr/>
            </a:pPr>
            <a:endParaRPr lang="en-US" altLang="ko-KR" sz="1200" dirty="0" smtClean="0"/>
          </a:p>
          <a:p>
            <a:pPr fontAlgn="base" latinLnBrk="0"/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1)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디지털예산회계시스템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en-US" altLang="ko-K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dBrain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에서 공사계약이나 </a:t>
            </a:r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물품계약과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같은 계약 요청서를 작성하여 </a:t>
            </a:r>
            <a:r>
              <a:rPr lang="en-US" altLang="ko-KR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koneps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로 전송합니다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물품계약을</a:t>
            </a:r>
            <a:r>
              <a:rPr lang="ko-KR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요청하는 케이스라고 생각해보겠습니다</a:t>
            </a:r>
            <a:r>
              <a:rPr lang="en-US" altLang="ko-KR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endParaRPr lang="ko-KR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2)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나라장터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(KONEPS)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에서 입찰</a:t>
            </a:r>
            <a:r>
              <a:rPr lang="ko-KR" alt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후에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fontAlgn="base" latinLnBrk="0"/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3)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계약을 체결합니다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4)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체결된 </a:t>
            </a:r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계약정보를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디지털예산회계시스템으로 송신하고 계약담당관이 이 계약을 확인하여</a:t>
            </a:r>
          </a:p>
          <a:p>
            <a:pPr fontAlgn="base" latinLnBrk="0"/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5)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지출시스템에서 </a:t>
            </a:r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원인행위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작성합니다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6)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이 원인행위정보를 나라장터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(KONEPS)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로 전송하고 나라장터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(KONEPS)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에서는 원인행위정보를 확인합니다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7)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물품납품업체가 납품에 대한 검수요청서를 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나라장터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(KONEPS)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에서 작성하여 요청하고</a:t>
            </a:r>
          </a:p>
          <a:p>
            <a:pPr fontAlgn="base" latinLnBrk="0"/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8)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디지털예산회계시스템에 검수요청서가 전송되면 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물품관리자가 </a:t>
            </a:r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검수실시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후 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검수완료를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합니다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/</a:t>
            </a:r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결과정보는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다시 나라장터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(KONEPS)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에 전송됩니다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fontAlgn="base" latinLnBrk="0"/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9)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나라장터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(KONEPS)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에서 </a:t>
            </a:r>
            <a:r>
              <a:rPr lang="ko-KR" altLang="en-US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검수결과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확인 후</a:t>
            </a:r>
          </a:p>
          <a:p>
            <a:pPr fontAlgn="base" latinLnBrk="0"/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10)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납품업체는 나라장터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(KONEPS)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에서 대금을 요청하고</a:t>
            </a:r>
          </a:p>
          <a:p>
            <a:pPr fontAlgn="base" latinLnBrk="0"/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11) 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디지털예산회계시스템에서는 대금지급을 처리하고 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ko-KR" alt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납품업체 계좌에 입금됩니다</a:t>
            </a:r>
            <a:r>
              <a:rPr lang="en-US" altLang="ko-K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ko-KR" alt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ko-KR" altLang="en-US" sz="1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C7237-1565-4F5D-983C-A93800A8510B}" type="slidenum">
              <a:rPr lang="ko-KR" altLang="en-US" smtClean="0"/>
              <a:t>8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248568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altLang="ko-KR" sz="1200" dirty="0" smtClean="0"/>
          </a:p>
          <a:p>
            <a:r>
              <a:rPr lang="ko-KR" altLang="en-US" sz="1200" dirty="0" smtClean="0"/>
              <a:t>앞서 계약의 절차가 </a:t>
            </a:r>
            <a:r>
              <a:rPr lang="en-US" altLang="ko-KR" sz="1200" dirty="0" err="1" smtClean="0"/>
              <a:t>koneps</a:t>
            </a:r>
            <a:r>
              <a:rPr lang="ko-KR" altLang="en-US" sz="1200" dirty="0" smtClean="0"/>
              <a:t>와 연계되는 흐름을 </a:t>
            </a:r>
            <a:r>
              <a:rPr lang="ko-KR" altLang="en-US" sz="1200" dirty="0" err="1" smtClean="0"/>
              <a:t>설명드렸는데요</a:t>
            </a:r>
            <a:endParaRPr lang="en-US" altLang="ko-KR" sz="1200" dirty="0" smtClean="0"/>
          </a:p>
          <a:p>
            <a:r>
              <a:rPr lang="ko-KR" altLang="en-US" sz="1200" dirty="0" smtClean="0"/>
              <a:t>이제는 공사계약을 </a:t>
            </a:r>
            <a:r>
              <a:rPr lang="ko-KR" altLang="en-US" sz="1200" dirty="0" err="1" smtClean="0"/>
              <a:t>예로들어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계약의 </a:t>
            </a:r>
            <a:r>
              <a:rPr lang="ko-KR" altLang="en-US" sz="1200" dirty="0" err="1" smtClean="0"/>
              <a:t>철차안에서</a:t>
            </a:r>
            <a:r>
              <a:rPr lang="ko-KR" altLang="en-US" sz="1200" dirty="0" smtClean="0"/>
              <a:t> </a:t>
            </a:r>
            <a:r>
              <a:rPr lang="ko-KR" altLang="en-US" sz="1200" dirty="0" err="1" smtClean="0"/>
              <a:t>수행주체가</a:t>
            </a:r>
            <a:r>
              <a:rPr lang="ko-KR" altLang="en-US" sz="1200" dirty="0" smtClean="0"/>
              <a:t> 어떻게 달라지는지 확인해보겠습니다</a:t>
            </a:r>
            <a:r>
              <a:rPr lang="en-US" altLang="ko-KR" sz="1200" dirty="0" smtClean="0"/>
              <a:t>.</a:t>
            </a:r>
          </a:p>
          <a:p>
            <a:endParaRPr lang="en-US" altLang="ko-KR" sz="1200" dirty="0" smtClean="0"/>
          </a:p>
          <a:p>
            <a:r>
              <a:rPr lang="ko-KR" altLang="en-US" sz="1200" dirty="0" smtClean="0"/>
              <a:t>첫 단계인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계약 요청서를 작성한다고 했는데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이 요청서는 사업담당자가 작성하게 됩니다</a:t>
            </a:r>
            <a:r>
              <a:rPr lang="en-US" altLang="ko-KR" sz="1200" dirty="0" smtClean="0"/>
              <a:t>.</a:t>
            </a:r>
          </a:p>
          <a:p>
            <a:r>
              <a:rPr lang="ko-KR" altLang="en-US" sz="1200" dirty="0" smtClean="0"/>
              <a:t>예산에 대한 </a:t>
            </a:r>
            <a:r>
              <a:rPr lang="ko-KR" altLang="en-US" sz="1200" dirty="0" err="1" smtClean="0"/>
              <a:t>집행권한을</a:t>
            </a:r>
            <a:r>
              <a:rPr lang="ko-KR" altLang="en-US" sz="1200" dirty="0" smtClean="0"/>
              <a:t> 가진 사업담당자가 요청서를 작성하면 </a:t>
            </a:r>
            <a:r>
              <a:rPr lang="en-US" altLang="ko-KR" sz="1200" dirty="0" smtClean="0"/>
              <a:t>KONEPs</a:t>
            </a:r>
            <a:r>
              <a:rPr lang="ko-KR" altLang="en-US" sz="1200" dirty="0" smtClean="0"/>
              <a:t>로 전송되고</a:t>
            </a:r>
            <a:endParaRPr lang="en-US" altLang="ko-KR" sz="1200" dirty="0" smtClean="0"/>
          </a:p>
          <a:p>
            <a:endParaRPr lang="en-US" altLang="ko-KR" sz="1200" dirty="0" smtClean="0"/>
          </a:p>
          <a:p>
            <a:r>
              <a:rPr lang="ko-KR" altLang="en-US" sz="1200" dirty="0" smtClean="0"/>
              <a:t>계약담당공무원인 </a:t>
            </a:r>
            <a:r>
              <a:rPr lang="ko-KR" altLang="en-US" sz="1200" dirty="0" err="1" smtClean="0"/>
              <a:t>계약관이</a:t>
            </a:r>
            <a:r>
              <a:rPr lang="ko-KR" altLang="en-US" sz="1200" dirty="0" smtClean="0"/>
              <a:t> 이를 확인하고 입찰과 낙찰을 통해 계약을 체결하게 됩니다</a:t>
            </a:r>
            <a:r>
              <a:rPr lang="en-US" altLang="ko-KR" sz="1200" dirty="0" smtClean="0"/>
              <a:t>. </a:t>
            </a:r>
            <a:r>
              <a:rPr lang="ko-KR" altLang="en-US" sz="1200" dirty="0" smtClean="0"/>
              <a:t>이렇게 체결한 </a:t>
            </a:r>
            <a:r>
              <a:rPr lang="ko-KR" altLang="en-US" sz="1200" dirty="0" err="1" smtClean="0"/>
              <a:t>계약정보가</a:t>
            </a:r>
            <a:r>
              <a:rPr lang="ko-KR" altLang="en-US" sz="1200" dirty="0" smtClean="0"/>
              <a:t> </a:t>
            </a:r>
            <a:r>
              <a:rPr lang="en-US" altLang="ko-KR" sz="1200" dirty="0" err="1" smtClean="0"/>
              <a:t>dbrain</a:t>
            </a:r>
            <a:r>
              <a:rPr lang="ko-KR" altLang="en-US" sz="1200" dirty="0" smtClean="0"/>
              <a:t>으로 넘어오면 </a:t>
            </a:r>
            <a:r>
              <a:rPr lang="ko-KR" altLang="en-US" sz="1200" dirty="0" err="1" smtClean="0"/>
              <a:t>계약관이</a:t>
            </a:r>
            <a:r>
              <a:rPr lang="ko-KR" altLang="en-US" sz="1200" dirty="0" smtClean="0"/>
              <a:t> 이를 확인하고 </a:t>
            </a:r>
            <a:r>
              <a:rPr lang="ko-KR" altLang="en-US" sz="1200" dirty="0" err="1" smtClean="0"/>
              <a:t>원인행위를</a:t>
            </a:r>
            <a:r>
              <a:rPr lang="ko-KR" altLang="en-US" sz="1200" dirty="0" smtClean="0"/>
              <a:t> </a:t>
            </a:r>
            <a:r>
              <a:rPr lang="ko-KR" altLang="en-US" sz="1200" dirty="0" err="1" smtClean="0"/>
              <a:t>작성하게됩니다</a:t>
            </a:r>
            <a:r>
              <a:rPr lang="en-US" altLang="ko-KR" sz="1200" dirty="0" smtClean="0"/>
              <a:t>.</a:t>
            </a:r>
          </a:p>
          <a:p>
            <a:endParaRPr lang="en-US" altLang="ko-KR" sz="1200" dirty="0" smtClean="0"/>
          </a:p>
          <a:p>
            <a:r>
              <a:rPr lang="ko-KR" altLang="en-US" sz="1200" dirty="0" smtClean="0"/>
              <a:t>그러면 계약상대자는 </a:t>
            </a:r>
            <a:r>
              <a:rPr lang="en-US" altLang="ko-KR" sz="1200" dirty="0" err="1" smtClean="0"/>
              <a:t>koneps</a:t>
            </a:r>
            <a:r>
              <a:rPr lang="ko-KR" altLang="en-US" sz="1200" dirty="0" smtClean="0"/>
              <a:t>에서 선금을 청구할 수도 있고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실제 계약에 대한 내용을 이행하면서</a:t>
            </a:r>
            <a:endParaRPr lang="en-US" altLang="ko-KR" sz="1200" dirty="0" smtClean="0"/>
          </a:p>
          <a:p>
            <a:r>
              <a:rPr lang="ko-KR" altLang="en-US" sz="1200" dirty="0" smtClean="0"/>
              <a:t>중간에 </a:t>
            </a:r>
            <a:r>
              <a:rPr lang="ko-KR" altLang="en-US" sz="1200" dirty="0" err="1" smtClean="0"/>
              <a:t>기성검사를</a:t>
            </a:r>
            <a:r>
              <a:rPr lang="ko-KR" altLang="en-US" sz="1200" dirty="0" smtClean="0"/>
              <a:t> 요청하거나 완료 후 준공검사를 요청합니다</a:t>
            </a:r>
            <a:r>
              <a:rPr lang="en-US" altLang="ko-KR" sz="1200" dirty="0" smtClean="0"/>
              <a:t>.</a:t>
            </a:r>
          </a:p>
          <a:p>
            <a:endParaRPr lang="en-US" altLang="ko-KR" sz="1200" dirty="0" smtClean="0"/>
          </a:p>
          <a:p>
            <a:r>
              <a:rPr lang="ko-KR" altLang="en-US" sz="1200" dirty="0" smtClean="0"/>
              <a:t>업체가 요청한 </a:t>
            </a:r>
            <a:r>
              <a:rPr lang="ko-KR" altLang="en-US" sz="1200" dirty="0" err="1" smtClean="0"/>
              <a:t>기성검사나</a:t>
            </a:r>
            <a:r>
              <a:rPr lang="ko-KR" altLang="en-US" sz="1200" dirty="0" smtClean="0"/>
              <a:t> 준공검사정보가 </a:t>
            </a:r>
            <a:r>
              <a:rPr lang="en-US" altLang="ko-KR" sz="1200" dirty="0" err="1" smtClean="0"/>
              <a:t>dbrain</a:t>
            </a:r>
            <a:r>
              <a:rPr lang="ko-KR" altLang="en-US" sz="1200" dirty="0" smtClean="0"/>
              <a:t>으로 수신되면</a:t>
            </a:r>
            <a:r>
              <a:rPr lang="en-US" altLang="ko-KR" sz="1200" dirty="0" smtClean="0"/>
              <a:t>, </a:t>
            </a:r>
            <a:r>
              <a:rPr lang="ko-KR" altLang="en-US" sz="1200" dirty="0" smtClean="0"/>
              <a:t>사업담당자가 정상적으로 </a:t>
            </a:r>
            <a:r>
              <a:rPr lang="ko-KR" altLang="en-US" sz="1200" dirty="0" err="1" smtClean="0"/>
              <a:t>수행되었는지를</a:t>
            </a:r>
            <a:r>
              <a:rPr lang="ko-KR" altLang="en-US" sz="1200" dirty="0" smtClean="0"/>
              <a:t> 확인 후 승인합니다</a:t>
            </a:r>
            <a:r>
              <a:rPr lang="en-US" altLang="ko-KR" sz="1200" dirty="0" smtClean="0"/>
              <a:t>.</a:t>
            </a:r>
          </a:p>
          <a:p>
            <a:endParaRPr lang="en-US" altLang="ko-KR" sz="1200" dirty="0" smtClean="0"/>
          </a:p>
          <a:p>
            <a:r>
              <a:rPr lang="ko-KR" altLang="en-US" sz="1200" dirty="0" smtClean="0"/>
              <a:t>승인한 검사결과가 </a:t>
            </a:r>
            <a:r>
              <a:rPr lang="en-US" altLang="ko-KR" sz="1200" dirty="0" err="1" smtClean="0"/>
              <a:t>koneps</a:t>
            </a:r>
            <a:r>
              <a:rPr lang="ko-KR" altLang="en-US" sz="1200" dirty="0" smtClean="0"/>
              <a:t>로 송신되면 업체는 대금을 청구할 수 있고</a:t>
            </a:r>
            <a:r>
              <a:rPr lang="en-US" altLang="ko-KR" sz="1200" dirty="0" smtClean="0"/>
              <a:t>,</a:t>
            </a:r>
            <a:r>
              <a:rPr lang="en-US" altLang="ko-KR" sz="1200" baseline="0" dirty="0" smtClean="0"/>
              <a:t> </a:t>
            </a:r>
            <a:r>
              <a:rPr lang="ko-KR" altLang="en-US" sz="1200" baseline="0" dirty="0" err="1" smtClean="0"/>
              <a:t>계약관이</a:t>
            </a:r>
            <a:r>
              <a:rPr lang="ko-KR" altLang="en-US" sz="1200" baseline="0" dirty="0" smtClean="0"/>
              <a:t> </a:t>
            </a:r>
            <a:r>
              <a:rPr lang="ko-KR" altLang="en-US" sz="1200" baseline="0" dirty="0" err="1" smtClean="0"/>
              <a:t>지출결의를</a:t>
            </a:r>
            <a:r>
              <a:rPr lang="ko-KR" altLang="en-US" sz="1200" baseline="0" dirty="0" smtClean="0"/>
              <a:t> 작성하여 대금을 </a:t>
            </a:r>
            <a:r>
              <a:rPr lang="ko-KR" altLang="en-US" sz="1200" baseline="0" dirty="0" err="1" smtClean="0"/>
              <a:t>지급하게됩니다</a:t>
            </a:r>
            <a:r>
              <a:rPr lang="en-US" altLang="ko-KR" sz="1200" baseline="0" dirty="0" smtClean="0"/>
              <a:t>.</a:t>
            </a:r>
          </a:p>
          <a:p>
            <a:endParaRPr lang="en-US" altLang="ko-KR" sz="1200" baseline="0" dirty="0" smtClean="0"/>
          </a:p>
          <a:p>
            <a:r>
              <a:rPr lang="ko-KR" altLang="en-US" sz="1200" baseline="0" dirty="0" smtClean="0"/>
              <a:t>준공이 완료되면</a:t>
            </a:r>
            <a:r>
              <a:rPr lang="en-US" altLang="ko-KR" sz="1200" baseline="0" dirty="0" smtClean="0"/>
              <a:t>, </a:t>
            </a:r>
            <a:r>
              <a:rPr lang="ko-KR" altLang="en-US" sz="1200" baseline="0" dirty="0" smtClean="0"/>
              <a:t>물품</a:t>
            </a:r>
            <a:r>
              <a:rPr lang="en-US" altLang="ko-KR" sz="1200" baseline="0" dirty="0" smtClean="0"/>
              <a:t>/</a:t>
            </a:r>
            <a:r>
              <a:rPr lang="ko-KR" altLang="en-US" sz="1200" baseline="0" dirty="0" smtClean="0"/>
              <a:t>재산관리관이 수행하는 자산대체라는 과정을 거쳐서 공사를 통해 취득된 건물이나 </a:t>
            </a:r>
            <a:r>
              <a:rPr lang="ko-KR" altLang="en-US" sz="1200" baseline="0" dirty="0" err="1" smtClean="0"/>
              <a:t>기계등의</a:t>
            </a:r>
            <a:r>
              <a:rPr lang="ko-KR" altLang="en-US" sz="1200" baseline="0" dirty="0" smtClean="0"/>
              <a:t> 자산이 자산으로 등재됩니다</a:t>
            </a:r>
            <a:r>
              <a:rPr lang="en-US" altLang="ko-KR" sz="1200" baseline="0" dirty="0" smtClean="0"/>
              <a:t>.</a:t>
            </a:r>
            <a:endParaRPr lang="ko-KR" altLang="en-US" sz="1200" dirty="0" smtClean="0"/>
          </a:p>
          <a:p>
            <a:endParaRPr lang="ko-KR" altLang="en-US" sz="1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81C7237-1565-4F5D-983C-A93800A8510B}" type="slidenum">
              <a:rPr lang="ko-KR" altLang="en-US" smtClean="0"/>
              <a:t>9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72787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40315"/>
            <a:ext cx="9088041" cy="2638519"/>
          </a:xfrm>
        </p:spPr>
        <p:txBody>
          <a:bodyPr anchor="b"/>
          <a:lstStyle>
            <a:lvl1pPr algn="ctr">
              <a:defRPr sz="6631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80586"/>
            <a:ext cx="8018860" cy="1829770"/>
          </a:xfrm>
        </p:spPr>
        <p:txBody>
          <a:bodyPr/>
          <a:lstStyle>
            <a:lvl1pPr marL="0" indent="0" algn="ctr">
              <a:buNone/>
              <a:defRPr sz="2652"/>
            </a:lvl1pPr>
            <a:lvl2pPr marL="505252" indent="0" algn="ctr">
              <a:buNone/>
              <a:defRPr sz="2210"/>
            </a:lvl2pPr>
            <a:lvl3pPr marL="1010503" indent="0" algn="ctr">
              <a:buNone/>
              <a:defRPr sz="1989"/>
            </a:lvl3pPr>
            <a:lvl4pPr marL="1515755" indent="0" algn="ctr">
              <a:buNone/>
              <a:defRPr sz="1768"/>
            </a:lvl4pPr>
            <a:lvl5pPr marL="2021007" indent="0" algn="ctr">
              <a:buNone/>
              <a:defRPr sz="1768"/>
            </a:lvl5pPr>
            <a:lvl6pPr marL="2526259" indent="0" algn="ctr">
              <a:buNone/>
              <a:defRPr sz="1768"/>
            </a:lvl6pPr>
            <a:lvl7pPr marL="3031510" indent="0" algn="ctr">
              <a:buNone/>
              <a:defRPr sz="1768"/>
            </a:lvl7pPr>
            <a:lvl8pPr marL="3536762" indent="0" algn="ctr">
              <a:buNone/>
              <a:defRPr sz="1768"/>
            </a:lvl8pPr>
            <a:lvl9pPr marL="4042014" indent="0" algn="ctr">
              <a:buNone/>
              <a:defRPr sz="1768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0FC0-D4DA-4B18-8421-AF98AD9DE8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51104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336675" y="1239838"/>
            <a:ext cx="8018463" cy="263842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36675" y="3979863"/>
            <a:ext cx="8018463" cy="183038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3A2A-81C1-4030-AD79-7930C5B6BF7C}" type="datetimeFigureOut">
              <a:rPr lang="ko-KR" altLang="en-US" smtClean="0"/>
              <a:t>2021-11-16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B5B3-12F2-4FA4-B619-E0D8B46F2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1835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3A2A-81C1-4030-AD79-7930C5B6BF7C}" type="datetimeFigureOut">
              <a:rPr lang="ko-KR" altLang="en-US" smtClean="0"/>
              <a:t>2021-11-16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B5B3-12F2-4FA4-B619-E0D8B46F2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77095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30250" y="1889125"/>
            <a:ext cx="9220200" cy="31527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30250" y="5072063"/>
            <a:ext cx="9220200" cy="16573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3A2A-81C1-4030-AD79-7930C5B6BF7C}" type="datetimeFigureOut">
              <a:rPr lang="ko-KR" altLang="en-US" smtClean="0"/>
              <a:t>2021-11-16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B5B3-12F2-4FA4-B619-E0D8B46F2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53910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735013" y="2017713"/>
            <a:ext cx="4533900" cy="48085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421313" y="2017713"/>
            <a:ext cx="4535487" cy="48085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3A2A-81C1-4030-AD79-7930C5B6BF7C}" type="datetimeFigureOut">
              <a:rPr lang="ko-KR" altLang="en-US" smtClean="0"/>
              <a:t>2021-11-16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B5B3-12F2-4FA4-B619-E0D8B46F2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67506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52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36600" y="1857375"/>
            <a:ext cx="4522788" cy="911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736600" y="2768600"/>
            <a:ext cx="4522788" cy="40719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413375" y="1857375"/>
            <a:ext cx="4545013" cy="9112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413375" y="2768600"/>
            <a:ext cx="4545013" cy="40719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3A2A-81C1-4030-AD79-7930C5B6BF7C}" type="datetimeFigureOut">
              <a:rPr lang="ko-KR" altLang="en-US" smtClean="0"/>
              <a:t>2021-11-16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B5B3-12F2-4FA4-B619-E0D8B46F2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920873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3A2A-81C1-4030-AD79-7930C5B6BF7C}" type="datetimeFigureOut">
              <a:rPr lang="ko-KR" altLang="en-US" smtClean="0"/>
              <a:t>2021-11-16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B5B3-12F2-4FA4-B619-E0D8B46F2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18155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3A2A-81C1-4030-AD79-7930C5B6BF7C}" type="datetimeFigureOut">
              <a:rPr lang="ko-KR" altLang="en-US" smtClean="0"/>
              <a:t>2021-11-16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B5B3-12F2-4FA4-B619-E0D8B46F2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9114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36600" y="504825"/>
            <a:ext cx="3448050" cy="17684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45013" y="1090613"/>
            <a:ext cx="5413375" cy="53863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736600" y="2273300"/>
            <a:ext cx="3448050" cy="42132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3A2A-81C1-4030-AD79-7930C5B6BF7C}" type="datetimeFigureOut">
              <a:rPr lang="ko-KR" altLang="en-US" smtClean="0"/>
              <a:t>2021-11-16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B5B3-12F2-4FA4-B619-E0D8B46F2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56309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36600" y="504825"/>
            <a:ext cx="3448050" cy="17684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4545013" y="1090613"/>
            <a:ext cx="5413375" cy="538638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736600" y="2273300"/>
            <a:ext cx="3448050" cy="42132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3A2A-81C1-4030-AD79-7930C5B6BF7C}" type="datetimeFigureOut">
              <a:rPr lang="ko-KR" altLang="en-US" smtClean="0"/>
              <a:t>2021-11-16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B5B3-12F2-4FA4-B619-E0D8B46F2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0033378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3A2A-81C1-4030-AD79-7930C5B6BF7C}" type="datetimeFigureOut">
              <a:rPr lang="ko-KR" altLang="en-US" smtClean="0"/>
              <a:t>2021-11-16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B5B3-12F2-4FA4-B619-E0D8B46F2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1833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9420"/>
            <a:ext cx="9221689" cy="3152539"/>
          </a:xfrm>
        </p:spPr>
        <p:txBody>
          <a:bodyPr anchor="b"/>
          <a:lstStyle>
            <a:lvl1pPr>
              <a:defRPr sz="6631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71783"/>
            <a:ext cx="9221689" cy="1657846"/>
          </a:xfrm>
        </p:spPr>
        <p:txBody>
          <a:bodyPr/>
          <a:lstStyle>
            <a:lvl1pPr marL="0" indent="0">
              <a:buNone/>
              <a:defRPr sz="2652">
                <a:solidFill>
                  <a:schemeClr val="tx1"/>
                </a:solidFill>
              </a:defRPr>
            </a:lvl1pPr>
            <a:lvl2pPr marL="505252" indent="0">
              <a:buNone/>
              <a:defRPr sz="2210">
                <a:solidFill>
                  <a:schemeClr val="tx1">
                    <a:tint val="75000"/>
                  </a:schemeClr>
                </a:solidFill>
              </a:defRPr>
            </a:lvl2pPr>
            <a:lvl3pPr marL="1010503" indent="0">
              <a:buNone/>
              <a:defRPr sz="1989">
                <a:solidFill>
                  <a:schemeClr val="tx1">
                    <a:tint val="75000"/>
                  </a:schemeClr>
                </a:solidFill>
              </a:defRPr>
            </a:lvl3pPr>
            <a:lvl4pPr marL="1515755" indent="0">
              <a:buNone/>
              <a:defRPr sz="1768">
                <a:solidFill>
                  <a:schemeClr val="tx1">
                    <a:tint val="75000"/>
                  </a:schemeClr>
                </a:solidFill>
              </a:defRPr>
            </a:lvl4pPr>
            <a:lvl5pPr marL="2021007" indent="0">
              <a:buNone/>
              <a:defRPr sz="1768">
                <a:solidFill>
                  <a:schemeClr val="tx1">
                    <a:tint val="75000"/>
                  </a:schemeClr>
                </a:solidFill>
              </a:defRPr>
            </a:lvl5pPr>
            <a:lvl6pPr marL="2526259" indent="0">
              <a:buNone/>
              <a:defRPr sz="1768">
                <a:solidFill>
                  <a:schemeClr val="tx1">
                    <a:tint val="75000"/>
                  </a:schemeClr>
                </a:solidFill>
              </a:defRPr>
            </a:lvl6pPr>
            <a:lvl7pPr marL="3031510" indent="0">
              <a:buNone/>
              <a:defRPr sz="1768">
                <a:solidFill>
                  <a:schemeClr val="tx1">
                    <a:tint val="75000"/>
                  </a:schemeClr>
                </a:solidFill>
              </a:defRPr>
            </a:lvl7pPr>
            <a:lvl8pPr marL="3536762" indent="0">
              <a:buNone/>
              <a:defRPr sz="1768">
                <a:solidFill>
                  <a:schemeClr val="tx1">
                    <a:tint val="75000"/>
                  </a:schemeClr>
                </a:solidFill>
              </a:defRPr>
            </a:lvl8pPr>
            <a:lvl9pPr marL="4042014" indent="0">
              <a:buNone/>
              <a:defRPr sz="176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B0FC0-D4DA-4B18-8421-AF98AD9DE8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4867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230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230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83A2A-81C1-4030-AD79-7930C5B6BF7C}" type="datetimeFigureOut">
              <a:rPr lang="ko-KR" altLang="en-US" smtClean="0"/>
              <a:t>2021-11-16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04B5B3-12F2-4FA4-B619-E0D8B46F2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911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0841D366-6B55-4599-B774-4027F8014E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20" t="21907" r="8676" b="66272"/>
          <a:stretch/>
        </p:blipFill>
        <p:spPr>
          <a:xfrm>
            <a:off x="-1" y="0"/>
            <a:ext cx="10691814" cy="89592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CE0C02A7-CDA8-4528-A9AE-BC831FF5466D}"/>
              </a:ext>
            </a:extLst>
          </p:cNvPr>
          <p:cNvSpPr/>
          <p:nvPr userDrawn="1"/>
        </p:nvSpPr>
        <p:spPr>
          <a:xfrm rot="16200000">
            <a:off x="4897945" y="-4897945"/>
            <a:ext cx="895926" cy="10691815"/>
          </a:xfrm>
          <a:prstGeom prst="rect">
            <a:avLst/>
          </a:prstGeom>
          <a:gradFill>
            <a:gsLst>
              <a:gs pos="100000">
                <a:srgbClr val="002060">
                  <a:alpha val="58000"/>
                </a:srgbClr>
              </a:gs>
              <a:gs pos="0">
                <a:schemeClr val="tx1">
                  <a:lumMod val="95000"/>
                  <a:lumOff val="5000"/>
                  <a:alpha val="82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B47FB75B-0F93-493E-81F5-24CC4146347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2472" y="200683"/>
            <a:ext cx="1262717" cy="482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863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 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0841D366-6B55-4599-B774-4027F8014E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20" t="21907" r="8676" b="66272"/>
          <a:stretch/>
        </p:blipFill>
        <p:spPr>
          <a:xfrm>
            <a:off x="-1" y="0"/>
            <a:ext cx="10691814" cy="89592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CE0C02A7-CDA8-4528-A9AE-BC831FF5466D}"/>
              </a:ext>
            </a:extLst>
          </p:cNvPr>
          <p:cNvSpPr/>
          <p:nvPr userDrawn="1"/>
        </p:nvSpPr>
        <p:spPr>
          <a:xfrm rot="16200000">
            <a:off x="4897945" y="-4897945"/>
            <a:ext cx="895926" cy="10691815"/>
          </a:xfrm>
          <a:prstGeom prst="rect">
            <a:avLst/>
          </a:prstGeom>
          <a:gradFill>
            <a:gsLst>
              <a:gs pos="100000">
                <a:srgbClr val="002060">
                  <a:alpha val="58000"/>
                </a:srgbClr>
              </a:gs>
              <a:gs pos="0">
                <a:schemeClr val="tx1">
                  <a:lumMod val="95000"/>
                  <a:lumOff val="5000"/>
                  <a:alpha val="82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Rectangle 35">
            <a:extLst>
              <a:ext uri="{FF2B5EF4-FFF2-40B4-BE49-F238E27FC236}">
                <a16:creationId xmlns:a16="http://schemas.microsoft.com/office/drawing/2014/main" id="{437630CF-09F9-4867-B08A-2FE8DAA35250}"/>
              </a:ext>
            </a:extLst>
          </p:cNvPr>
          <p:cNvSpPr/>
          <p:nvPr/>
        </p:nvSpPr>
        <p:spPr>
          <a:xfrm>
            <a:off x="782003" y="247744"/>
            <a:ext cx="5086176" cy="456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400" b="1" spc="-1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Types</a:t>
            </a:r>
            <a:r>
              <a:rPr lang="en-US" altLang="ko-KR" sz="2400" b="1" spc="-150" baseline="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 of Contract</a:t>
            </a:r>
            <a:endParaRPr lang="en-US" altLang="ko-KR" sz="2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Montserrat SemiBold" panose="00000700000000000000" pitchFamily="2" charset="0"/>
              <a:ea typeface="Rix고딕 M" panose="02020603020101020101" pitchFamily="18" charset="-127"/>
              <a:cs typeface="Noto Sans" panose="020B0502040504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F4ED994-EF0C-4F7A-96E4-67CD0D8048B1}"/>
              </a:ext>
            </a:extLst>
          </p:cNvPr>
          <p:cNvSpPr txBox="1"/>
          <p:nvPr/>
        </p:nvSpPr>
        <p:spPr>
          <a:xfrm>
            <a:off x="183092" y="-159210"/>
            <a:ext cx="663964" cy="920508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32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latin typeface="+mj-ea"/>
                <a:ea typeface="+mj-ea"/>
              </a:rPr>
              <a:t>Ⅱ</a:t>
            </a:r>
            <a:r>
              <a:rPr lang="en-US" altLang="ko-KR" sz="32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latin typeface="+mj-ea"/>
                <a:ea typeface="+mj-ea"/>
              </a:rPr>
              <a:t>.</a:t>
            </a:r>
            <a:endParaRPr lang="ko-KR" altLang="en-US" sz="32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accent1">
                  <a:lumMod val="40000"/>
                  <a:lumOff val="60000"/>
                </a:schemeClr>
              </a:solidFill>
              <a:latin typeface="+mj-ea"/>
              <a:ea typeface="+mj-ea"/>
            </a:endParaRP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B47FB75B-0F93-493E-81F5-24CC4146347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2472" y="200683"/>
            <a:ext cx="1262717" cy="482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894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0841D366-6B55-4599-B774-4027F8014E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20" t="21907" r="8676" b="66272"/>
          <a:stretch/>
        </p:blipFill>
        <p:spPr>
          <a:xfrm>
            <a:off x="-1" y="0"/>
            <a:ext cx="10691814" cy="89592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CE0C02A7-CDA8-4528-A9AE-BC831FF5466D}"/>
              </a:ext>
            </a:extLst>
          </p:cNvPr>
          <p:cNvSpPr/>
          <p:nvPr userDrawn="1"/>
        </p:nvSpPr>
        <p:spPr>
          <a:xfrm rot="16200000">
            <a:off x="4897945" y="-4897945"/>
            <a:ext cx="895926" cy="10691815"/>
          </a:xfrm>
          <a:prstGeom prst="rect">
            <a:avLst/>
          </a:prstGeom>
          <a:gradFill>
            <a:gsLst>
              <a:gs pos="100000">
                <a:srgbClr val="002060">
                  <a:alpha val="58000"/>
                </a:srgbClr>
              </a:gs>
              <a:gs pos="0">
                <a:schemeClr val="tx1">
                  <a:lumMod val="95000"/>
                  <a:lumOff val="5000"/>
                  <a:alpha val="82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Rectangle 35">
            <a:extLst>
              <a:ext uri="{FF2B5EF4-FFF2-40B4-BE49-F238E27FC236}">
                <a16:creationId xmlns:a16="http://schemas.microsoft.com/office/drawing/2014/main" id="{437630CF-09F9-4867-B08A-2FE8DAA35250}"/>
              </a:ext>
            </a:extLst>
          </p:cNvPr>
          <p:cNvSpPr/>
          <p:nvPr/>
        </p:nvSpPr>
        <p:spPr>
          <a:xfrm>
            <a:off x="782003" y="247744"/>
            <a:ext cx="5086176" cy="456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Future Korean FMIS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F4ED994-EF0C-4F7A-96E4-67CD0D8048B1}"/>
              </a:ext>
            </a:extLst>
          </p:cNvPr>
          <p:cNvSpPr txBox="1"/>
          <p:nvPr/>
        </p:nvSpPr>
        <p:spPr>
          <a:xfrm>
            <a:off x="183092" y="-159210"/>
            <a:ext cx="663964" cy="920508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32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latin typeface="+mj-ea"/>
                <a:ea typeface="+mj-ea"/>
              </a:rPr>
              <a:t>Ⅲ.</a:t>
            </a:r>
            <a:endParaRPr lang="ko-KR" altLang="en-US" sz="32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latin typeface="+mj-ea"/>
              <a:ea typeface="+mj-ea"/>
            </a:endParaRP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B47FB75B-0F93-493E-81F5-24CC4146347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2472" y="200683"/>
            <a:ext cx="1262717" cy="482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588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0841D366-6B55-4599-B774-4027F8014E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20" t="21907" r="8676" b="66272"/>
          <a:stretch/>
        </p:blipFill>
        <p:spPr>
          <a:xfrm>
            <a:off x="-1" y="0"/>
            <a:ext cx="10691814" cy="89592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CE0C02A7-CDA8-4528-A9AE-BC831FF5466D}"/>
              </a:ext>
            </a:extLst>
          </p:cNvPr>
          <p:cNvSpPr/>
          <p:nvPr userDrawn="1"/>
        </p:nvSpPr>
        <p:spPr>
          <a:xfrm rot="16200000">
            <a:off x="4897945" y="-4897945"/>
            <a:ext cx="895926" cy="10691815"/>
          </a:xfrm>
          <a:prstGeom prst="rect">
            <a:avLst/>
          </a:prstGeom>
          <a:gradFill>
            <a:gsLst>
              <a:gs pos="100000">
                <a:srgbClr val="002060">
                  <a:alpha val="58000"/>
                </a:srgbClr>
              </a:gs>
              <a:gs pos="0">
                <a:schemeClr val="tx1">
                  <a:lumMod val="95000"/>
                  <a:lumOff val="5000"/>
                  <a:alpha val="82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Rectangle 35">
            <a:extLst>
              <a:ext uri="{FF2B5EF4-FFF2-40B4-BE49-F238E27FC236}">
                <a16:creationId xmlns:a16="http://schemas.microsoft.com/office/drawing/2014/main" id="{437630CF-09F9-4867-B08A-2FE8DAA35250}"/>
              </a:ext>
            </a:extLst>
          </p:cNvPr>
          <p:cNvSpPr/>
          <p:nvPr/>
        </p:nvSpPr>
        <p:spPr>
          <a:xfrm>
            <a:off x="782003" y="247744"/>
            <a:ext cx="5086176" cy="456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2400" b="1" kern="1200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D.N.A.(Data, Networking, AI)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F4ED994-EF0C-4F7A-96E4-67CD0D8048B1}"/>
              </a:ext>
            </a:extLst>
          </p:cNvPr>
          <p:cNvSpPr txBox="1"/>
          <p:nvPr/>
        </p:nvSpPr>
        <p:spPr>
          <a:xfrm>
            <a:off x="183092" y="-159210"/>
            <a:ext cx="663964" cy="920508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32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latin typeface="+mj-ea"/>
                <a:ea typeface="+mj-ea"/>
              </a:rPr>
              <a:t>Ⅳ.</a:t>
            </a:r>
            <a:endParaRPr lang="ko-KR" altLang="en-US" sz="32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latin typeface="+mj-ea"/>
              <a:ea typeface="+mj-ea"/>
            </a:endParaRP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B47FB75B-0F93-493E-81F5-24CC4146347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2472" y="200683"/>
            <a:ext cx="1262717" cy="482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032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0841D366-6B55-4599-B774-4027F8014E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20" t="21907" r="8676" b="66272"/>
          <a:stretch/>
        </p:blipFill>
        <p:spPr>
          <a:xfrm>
            <a:off x="-1" y="0"/>
            <a:ext cx="10691814" cy="89592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CE0C02A7-CDA8-4528-A9AE-BC831FF5466D}"/>
              </a:ext>
            </a:extLst>
          </p:cNvPr>
          <p:cNvSpPr/>
          <p:nvPr userDrawn="1"/>
        </p:nvSpPr>
        <p:spPr>
          <a:xfrm rot="16200000">
            <a:off x="4897945" y="-4897945"/>
            <a:ext cx="895926" cy="10691815"/>
          </a:xfrm>
          <a:prstGeom prst="rect">
            <a:avLst/>
          </a:prstGeom>
          <a:gradFill>
            <a:gsLst>
              <a:gs pos="100000">
                <a:srgbClr val="002060">
                  <a:alpha val="58000"/>
                </a:srgbClr>
              </a:gs>
              <a:gs pos="0">
                <a:schemeClr val="tx1">
                  <a:lumMod val="95000"/>
                  <a:lumOff val="5000"/>
                  <a:alpha val="82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Rectangle 35">
            <a:extLst>
              <a:ext uri="{FF2B5EF4-FFF2-40B4-BE49-F238E27FC236}">
                <a16:creationId xmlns:a16="http://schemas.microsoft.com/office/drawing/2014/main" id="{437630CF-09F9-4867-B08A-2FE8DAA35250}"/>
              </a:ext>
            </a:extLst>
          </p:cNvPr>
          <p:cNvSpPr/>
          <p:nvPr/>
        </p:nvSpPr>
        <p:spPr>
          <a:xfrm>
            <a:off x="782002" y="247744"/>
            <a:ext cx="5733097" cy="456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2400" b="1" kern="12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+mn-cs"/>
              </a:rPr>
              <a:t>Fiscal Data Utilization &amp; Disclosure</a:t>
            </a:r>
            <a:endParaRPr lang="ko-KR" altLang="en-US" sz="2400" b="1" kern="120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Montserrat SemiBold" panose="00000700000000000000" pitchFamily="2" charset="0"/>
              <a:ea typeface="Rix고딕 M" panose="02020603020101020101" pitchFamily="18" charset="-127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F4ED994-EF0C-4F7A-96E4-67CD0D8048B1}"/>
              </a:ext>
            </a:extLst>
          </p:cNvPr>
          <p:cNvSpPr txBox="1"/>
          <p:nvPr/>
        </p:nvSpPr>
        <p:spPr>
          <a:xfrm>
            <a:off x="183092" y="-159210"/>
            <a:ext cx="484428" cy="920508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32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latin typeface="+mj-ea"/>
                <a:ea typeface="+mj-ea"/>
              </a:rPr>
              <a:t>V.</a:t>
            </a:r>
            <a:endParaRPr lang="ko-KR" altLang="en-US" sz="32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latin typeface="+mj-ea"/>
              <a:ea typeface="+mj-ea"/>
            </a:endParaRP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B47FB75B-0F93-493E-81F5-24CC4146347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2472" y="200683"/>
            <a:ext cx="1262717" cy="482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9152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0841D366-6B55-4599-B774-4027F8014E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20" t="21907" r="8676" b="66272"/>
          <a:stretch/>
        </p:blipFill>
        <p:spPr>
          <a:xfrm>
            <a:off x="-1" y="0"/>
            <a:ext cx="10691814" cy="89592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CE0C02A7-CDA8-4528-A9AE-BC831FF5466D}"/>
              </a:ext>
            </a:extLst>
          </p:cNvPr>
          <p:cNvSpPr/>
          <p:nvPr userDrawn="1"/>
        </p:nvSpPr>
        <p:spPr>
          <a:xfrm rot="16200000">
            <a:off x="4897945" y="-4897945"/>
            <a:ext cx="895926" cy="10691815"/>
          </a:xfrm>
          <a:prstGeom prst="rect">
            <a:avLst/>
          </a:prstGeom>
          <a:gradFill>
            <a:gsLst>
              <a:gs pos="100000">
                <a:srgbClr val="002060">
                  <a:alpha val="58000"/>
                </a:srgbClr>
              </a:gs>
              <a:gs pos="0">
                <a:schemeClr val="tx1">
                  <a:lumMod val="95000"/>
                  <a:lumOff val="5000"/>
                  <a:alpha val="82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Rectangle 35">
            <a:extLst>
              <a:ext uri="{FF2B5EF4-FFF2-40B4-BE49-F238E27FC236}">
                <a16:creationId xmlns:a16="http://schemas.microsoft.com/office/drawing/2014/main" id="{437630CF-09F9-4867-B08A-2FE8DAA35250}"/>
              </a:ext>
            </a:extLst>
          </p:cNvPr>
          <p:cNvSpPr/>
          <p:nvPr/>
        </p:nvSpPr>
        <p:spPr>
          <a:xfrm>
            <a:off x="782003" y="247744"/>
            <a:ext cx="5086176" cy="456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Summary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F4ED994-EF0C-4F7A-96E4-67CD0D8048B1}"/>
              </a:ext>
            </a:extLst>
          </p:cNvPr>
          <p:cNvSpPr txBox="1"/>
          <p:nvPr/>
        </p:nvSpPr>
        <p:spPr>
          <a:xfrm>
            <a:off x="183092" y="-159210"/>
            <a:ext cx="636713" cy="920508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32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5">
                    <a:lumMod val="60000"/>
                    <a:lumOff val="40000"/>
                  </a:schemeClr>
                </a:solidFill>
                <a:latin typeface="+mj-ea"/>
                <a:ea typeface="+mj-ea"/>
              </a:rPr>
              <a:t>VI.</a:t>
            </a:r>
            <a:endParaRPr lang="ko-KR" altLang="en-US" sz="32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accent5">
                  <a:lumMod val="60000"/>
                  <a:lumOff val="40000"/>
                </a:schemeClr>
              </a:solidFill>
              <a:latin typeface="+mj-ea"/>
              <a:ea typeface="+mj-ea"/>
            </a:endParaRP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B47FB75B-0F93-493E-81F5-24CC4146347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2472" y="200683"/>
            <a:ext cx="1262717" cy="482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2014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0841D366-6B55-4599-B774-4027F8014E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20" t="21907" r="8676" b="66272"/>
          <a:stretch/>
        </p:blipFill>
        <p:spPr>
          <a:xfrm>
            <a:off x="-1" y="0"/>
            <a:ext cx="10691814" cy="89592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spPr>
      </p:pic>
      <p:sp>
        <p:nvSpPr>
          <p:cNvPr id="8" name="직사각형 7">
            <a:extLst>
              <a:ext uri="{FF2B5EF4-FFF2-40B4-BE49-F238E27FC236}">
                <a16:creationId xmlns:a16="http://schemas.microsoft.com/office/drawing/2014/main" id="{CE0C02A7-CDA8-4528-A9AE-BC831FF5466D}"/>
              </a:ext>
            </a:extLst>
          </p:cNvPr>
          <p:cNvSpPr/>
          <p:nvPr userDrawn="1"/>
        </p:nvSpPr>
        <p:spPr>
          <a:xfrm rot="16200000">
            <a:off x="4897945" y="-4897945"/>
            <a:ext cx="895926" cy="10691815"/>
          </a:xfrm>
          <a:prstGeom prst="rect">
            <a:avLst/>
          </a:prstGeom>
          <a:gradFill>
            <a:gsLst>
              <a:gs pos="100000">
                <a:srgbClr val="002060">
                  <a:alpha val="58000"/>
                </a:srgbClr>
              </a:gs>
              <a:gs pos="0">
                <a:schemeClr val="tx1">
                  <a:lumMod val="95000"/>
                  <a:lumOff val="5000"/>
                  <a:alpha val="82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" name="Rectangle 35">
            <a:extLst>
              <a:ext uri="{FF2B5EF4-FFF2-40B4-BE49-F238E27FC236}">
                <a16:creationId xmlns:a16="http://schemas.microsoft.com/office/drawing/2014/main" id="{437630CF-09F9-4867-B08A-2FE8DAA35250}"/>
              </a:ext>
            </a:extLst>
          </p:cNvPr>
          <p:cNvSpPr/>
          <p:nvPr/>
        </p:nvSpPr>
        <p:spPr>
          <a:xfrm>
            <a:off x="831163" y="247744"/>
            <a:ext cx="5086176" cy="456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Appendix </a:t>
            </a: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B47FB75B-0F93-493E-81F5-24CC4146347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2472" y="200683"/>
            <a:ext cx="1262717" cy="482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751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3499"/>
            <a:ext cx="9221689" cy="14648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7485"/>
            <a:ext cx="9221689" cy="48086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24357"/>
            <a:ext cx="2405658" cy="4034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24357"/>
            <a:ext cx="3608487" cy="4034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24357"/>
            <a:ext cx="2405658" cy="4034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B0FC0-D4DA-4B18-8421-AF98AD9DE8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7024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5" r:id="rId2"/>
    <p:sldLayoutId id="2147483690" r:id="rId3"/>
    <p:sldLayoutId id="2147483683" r:id="rId4"/>
    <p:sldLayoutId id="2147483687" r:id="rId5"/>
    <p:sldLayoutId id="2147483688" r:id="rId6"/>
    <p:sldLayoutId id="2147483691" r:id="rId7"/>
    <p:sldLayoutId id="2147483689" r:id="rId8"/>
    <p:sldLayoutId id="2147483692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1010503" rtl="0" eaLnBrk="1" latinLnBrk="1" hangingPunct="1">
        <a:lnSpc>
          <a:spcPct val="90000"/>
        </a:lnSpc>
        <a:spcBef>
          <a:spcPct val="0"/>
        </a:spcBef>
        <a:buNone/>
        <a:defRPr sz="48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626" indent="-252626" algn="l" defTabSz="1010503" rtl="0" eaLnBrk="1" latinLnBrk="1" hangingPunct="1">
        <a:lnSpc>
          <a:spcPct val="90000"/>
        </a:lnSpc>
        <a:spcBef>
          <a:spcPts val="1105"/>
        </a:spcBef>
        <a:buFont typeface="Arial" panose="020B0604020202020204" pitchFamily="34" charset="0"/>
        <a:buChar char="•"/>
        <a:defRPr sz="3094" kern="1200">
          <a:solidFill>
            <a:schemeClr val="tx1"/>
          </a:solidFill>
          <a:latin typeface="+mn-lt"/>
          <a:ea typeface="+mn-ea"/>
          <a:cs typeface="+mn-cs"/>
        </a:defRPr>
      </a:lvl1pPr>
      <a:lvl2pPr marL="757878" indent="-252626" algn="l" defTabSz="1010503" rtl="0" eaLnBrk="1" latinLnBrk="1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2652" kern="1200">
          <a:solidFill>
            <a:schemeClr val="tx1"/>
          </a:solidFill>
          <a:latin typeface="+mn-lt"/>
          <a:ea typeface="+mn-ea"/>
          <a:cs typeface="+mn-cs"/>
        </a:defRPr>
      </a:lvl2pPr>
      <a:lvl3pPr marL="1263129" indent="-252626" algn="l" defTabSz="1010503" rtl="0" eaLnBrk="1" latinLnBrk="1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2210" kern="1200">
          <a:solidFill>
            <a:schemeClr val="tx1"/>
          </a:solidFill>
          <a:latin typeface="+mn-lt"/>
          <a:ea typeface="+mn-ea"/>
          <a:cs typeface="+mn-cs"/>
        </a:defRPr>
      </a:lvl3pPr>
      <a:lvl4pPr marL="1768381" indent="-252626" algn="l" defTabSz="1010503" rtl="0" eaLnBrk="1" latinLnBrk="1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89" kern="1200">
          <a:solidFill>
            <a:schemeClr val="tx1"/>
          </a:solidFill>
          <a:latin typeface="+mn-lt"/>
          <a:ea typeface="+mn-ea"/>
          <a:cs typeface="+mn-cs"/>
        </a:defRPr>
      </a:lvl4pPr>
      <a:lvl5pPr marL="2273633" indent="-252626" algn="l" defTabSz="1010503" rtl="0" eaLnBrk="1" latinLnBrk="1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89" kern="1200">
          <a:solidFill>
            <a:schemeClr val="tx1"/>
          </a:solidFill>
          <a:latin typeface="+mn-lt"/>
          <a:ea typeface="+mn-ea"/>
          <a:cs typeface="+mn-cs"/>
        </a:defRPr>
      </a:lvl5pPr>
      <a:lvl6pPr marL="2778884" indent="-252626" algn="l" defTabSz="1010503" rtl="0" eaLnBrk="1" latinLnBrk="1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89" kern="1200">
          <a:solidFill>
            <a:schemeClr val="tx1"/>
          </a:solidFill>
          <a:latin typeface="+mn-lt"/>
          <a:ea typeface="+mn-ea"/>
          <a:cs typeface="+mn-cs"/>
        </a:defRPr>
      </a:lvl6pPr>
      <a:lvl7pPr marL="3284136" indent="-252626" algn="l" defTabSz="1010503" rtl="0" eaLnBrk="1" latinLnBrk="1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89" kern="1200">
          <a:solidFill>
            <a:schemeClr val="tx1"/>
          </a:solidFill>
          <a:latin typeface="+mn-lt"/>
          <a:ea typeface="+mn-ea"/>
          <a:cs typeface="+mn-cs"/>
        </a:defRPr>
      </a:lvl7pPr>
      <a:lvl8pPr marL="3789388" indent="-252626" algn="l" defTabSz="1010503" rtl="0" eaLnBrk="1" latinLnBrk="1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89" kern="1200">
          <a:solidFill>
            <a:schemeClr val="tx1"/>
          </a:solidFill>
          <a:latin typeface="+mn-lt"/>
          <a:ea typeface="+mn-ea"/>
          <a:cs typeface="+mn-cs"/>
        </a:defRPr>
      </a:lvl8pPr>
      <a:lvl9pPr marL="4294640" indent="-252626" algn="l" defTabSz="1010503" rtl="0" eaLnBrk="1" latinLnBrk="1" hangingPunct="1">
        <a:lnSpc>
          <a:spcPct val="90000"/>
        </a:lnSpc>
        <a:spcBef>
          <a:spcPts val="553"/>
        </a:spcBef>
        <a:buFont typeface="Arial" panose="020B0604020202020204" pitchFamily="34" charset="0"/>
        <a:buChar char="•"/>
        <a:defRPr sz="19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0503" rtl="0" eaLnBrk="1" latinLnBrk="1" hangingPunct="1">
        <a:defRPr sz="1989" kern="1200">
          <a:solidFill>
            <a:schemeClr val="tx1"/>
          </a:solidFill>
          <a:latin typeface="+mn-lt"/>
          <a:ea typeface="+mn-ea"/>
          <a:cs typeface="+mn-cs"/>
        </a:defRPr>
      </a:lvl1pPr>
      <a:lvl2pPr marL="505252" algn="l" defTabSz="1010503" rtl="0" eaLnBrk="1" latinLnBrk="1" hangingPunct="1">
        <a:defRPr sz="1989" kern="1200">
          <a:solidFill>
            <a:schemeClr val="tx1"/>
          </a:solidFill>
          <a:latin typeface="+mn-lt"/>
          <a:ea typeface="+mn-ea"/>
          <a:cs typeface="+mn-cs"/>
        </a:defRPr>
      </a:lvl2pPr>
      <a:lvl3pPr marL="1010503" algn="l" defTabSz="1010503" rtl="0" eaLnBrk="1" latinLnBrk="1" hangingPunct="1">
        <a:defRPr sz="1989" kern="1200">
          <a:solidFill>
            <a:schemeClr val="tx1"/>
          </a:solidFill>
          <a:latin typeface="+mn-lt"/>
          <a:ea typeface="+mn-ea"/>
          <a:cs typeface="+mn-cs"/>
        </a:defRPr>
      </a:lvl3pPr>
      <a:lvl4pPr marL="1515755" algn="l" defTabSz="1010503" rtl="0" eaLnBrk="1" latinLnBrk="1" hangingPunct="1">
        <a:defRPr sz="1989" kern="1200">
          <a:solidFill>
            <a:schemeClr val="tx1"/>
          </a:solidFill>
          <a:latin typeface="+mn-lt"/>
          <a:ea typeface="+mn-ea"/>
          <a:cs typeface="+mn-cs"/>
        </a:defRPr>
      </a:lvl4pPr>
      <a:lvl5pPr marL="2021007" algn="l" defTabSz="1010503" rtl="0" eaLnBrk="1" latinLnBrk="1" hangingPunct="1">
        <a:defRPr sz="1989" kern="1200">
          <a:solidFill>
            <a:schemeClr val="tx1"/>
          </a:solidFill>
          <a:latin typeface="+mn-lt"/>
          <a:ea typeface="+mn-ea"/>
          <a:cs typeface="+mn-cs"/>
        </a:defRPr>
      </a:lvl5pPr>
      <a:lvl6pPr marL="2526259" algn="l" defTabSz="1010503" rtl="0" eaLnBrk="1" latinLnBrk="1" hangingPunct="1">
        <a:defRPr sz="1989" kern="1200">
          <a:solidFill>
            <a:schemeClr val="tx1"/>
          </a:solidFill>
          <a:latin typeface="+mn-lt"/>
          <a:ea typeface="+mn-ea"/>
          <a:cs typeface="+mn-cs"/>
        </a:defRPr>
      </a:lvl6pPr>
      <a:lvl7pPr marL="3031510" algn="l" defTabSz="1010503" rtl="0" eaLnBrk="1" latinLnBrk="1" hangingPunct="1">
        <a:defRPr sz="1989" kern="1200">
          <a:solidFill>
            <a:schemeClr val="tx1"/>
          </a:solidFill>
          <a:latin typeface="+mn-lt"/>
          <a:ea typeface="+mn-ea"/>
          <a:cs typeface="+mn-cs"/>
        </a:defRPr>
      </a:lvl7pPr>
      <a:lvl8pPr marL="3536762" algn="l" defTabSz="1010503" rtl="0" eaLnBrk="1" latinLnBrk="1" hangingPunct="1">
        <a:defRPr sz="1989" kern="1200">
          <a:solidFill>
            <a:schemeClr val="tx1"/>
          </a:solidFill>
          <a:latin typeface="+mn-lt"/>
          <a:ea typeface="+mn-ea"/>
          <a:cs typeface="+mn-cs"/>
        </a:defRPr>
      </a:lvl8pPr>
      <a:lvl9pPr marL="4042014" algn="l" defTabSz="1010503" rtl="0" eaLnBrk="1" latinLnBrk="1" hangingPunct="1">
        <a:defRPr sz="19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52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35013" y="2017713"/>
            <a:ext cx="9221787" cy="48085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735013" y="7024688"/>
            <a:ext cx="2405062" cy="403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183A2A-81C1-4030-AD79-7930C5B6BF7C}" type="datetimeFigureOut">
              <a:rPr lang="ko-KR" altLang="en-US" smtClean="0"/>
              <a:t>2021-11-16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541713" y="7024688"/>
            <a:ext cx="3608387" cy="403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551738" y="7024688"/>
            <a:ext cx="2405062" cy="4032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4B5B3-12F2-4FA4-B619-E0D8B46F24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5077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2.svg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7A33D3D9-32E1-4E6B-A5CA-05B9B5AD5D6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00" r="8797" b="16592"/>
          <a:stretch/>
        </p:blipFill>
        <p:spPr>
          <a:xfrm>
            <a:off x="-1" y="-1"/>
            <a:ext cx="10691813" cy="632128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22ED1D84-E963-4CAC-A72E-8847A0D39CB7}"/>
              </a:ext>
            </a:extLst>
          </p:cNvPr>
          <p:cNvSpPr/>
          <p:nvPr/>
        </p:nvSpPr>
        <p:spPr>
          <a:xfrm>
            <a:off x="0" y="0"/>
            <a:ext cx="10691814" cy="6321284"/>
          </a:xfrm>
          <a:prstGeom prst="rect">
            <a:avLst/>
          </a:prstGeom>
          <a:gradFill>
            <a:gsLst>
              <a:gs pos="100000">
                <a:srgbClr val="002060">
                  <a:alpha val="58000"/>
                </a:srgbClr>
              </a:gs>
              <a:gs pos="0">
                <a:schemeClr val="tx1">
                  <a:lumMod val="95000"/>
                  <a:lumOff val="5000"/>
                  <a:alpha val="82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C3D9C12-6485-40DA-BBF4-F1D9A6E37EF4}"/>
              </a:ext>
            </a:extLst>
          </p:cNvPr>
          <p:cNvSpPr txBox="1"/>
          <p:nvPr/>
        </p:nvSpPr>
        <p:spPr>
          <a:xfrm>
            <a:off x="379794" y="4129209"/>
            <a:ext cx="2617448" cy="707886"/>
          </a:xfrm>
          <a:prstGeom prst="rect">
            <a:avLst/>
          </a:prstGeom>
          <a:noFill/>
          <a:effectLst>
            <a:outerShdw blurRad="50800" dist="1905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2000" spc="-80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18</a:t>
            </a:r>
            <a:r>
              <a:rPr lang="en-US" altLang="ko-KR" sz="2000" spc="-80" baseline="30000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th</a:t>
            </a:r>
            <a:r>
              <a:rPr lang="en-US" altLang="ko-KR" sz="2000" spc="-80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 November, </a:t>
            </a:r>
            <a:r>
              <a:rPr lang="en-US" altLang="ko-KR" sz="2000" spc="-80" dirty="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2021</a:t>
            </a:r>
            <a:endParaRPr lang="ko-KR" altLang="en-US" sz="2000" spc="-80" dirty="0">
              <a:solidFill>
                <a:schemeClr val="bg1"/>
              </a:solidFill>
              <a:latin typeface="Montserrat SemiBold" panose="00000700000000000000" pitchFamily="2" charset="0"/>
              <a:ea typeface="나눔스퀘어 ExtraBold" panose="020B0600000101010101" pitchFamily="50" charset="-127"/>
            </a:endParaRPr>
          </a:p>
        </p:txBody>
      </p:sp>
      <p:pic>
        <p:nvPicPr>
          <p:cNvPr id="16" name="그림 15" descr="텍스트이(가) 표시된 사진&#10;&#10;자동 생성된 설명">
            <a:extLst>
              <a:ext uri="{FF2B5EF4-FFF2-40B4-BE49-F238E27FC236}">
                <a16:creationId xmlns:a16="http://schemas.microsoft.com/office/drawing/2014/main" id="{D6047D72-7193-4E8C-A694-FED73C8E32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2544" y="6713806"/>
            <a:ext cx="1289611" cy="51949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210AE57-2A5B-495D-882E-2056E6FEC52A}"/>
              </a:ext>
            </a:extLst>
          </p:cNvPr>
          <p:cNvSpPr txBox="1"/>
          <p:nvPr/>
        </p:nvSpPr>
        <p:spPr>
          <a:xfrm>
            <a:off x="-275822" y="3178744"/>
            <a:ext cx="8227621" cy="523220"/>
          </a:xfrm>
          <a:prstGeom prst="rect">
            <a:avLst/>
          </a:prstGeom>
          <a:noFill/>
          <a:effectLst>
            <a:outerShdw blurRad="50800" dist="1905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spc="-150" dirty="0" smtClean="0">
                <a:solidFill>
                  <a:srgbClr val="73DCF5"/>
                </a:solidFill>
                <a:latin typeface="Montserrat SemiBold" panose="00000700000000000000" pitchFamily="2" charset="0"/>
                <a:ea typeface="나눔스퀘어라운드 Regular" panose="020B0600000101010101" pitchFamily="50" charset="-127"/>
              </a:rPr>
              <a:t>Contracts(E-procurement</a:t>
            </a:r>
            <a:r>
              <a:rPr lang="en-US" altLang="ko-KR" sz="2800" spc="-150" dirty="0">
                <a:solidFill>
                  <a:srgbClr val="73DCF5"/>
                </a:solidFill>
                <a:latin typeface="Montserrat SemiBold" panose="00000700000000000000" pitchFamily="2" charset="0"/>
                <a:ea typeface="나눔스퀘어라운드 Regular" panose="020B0600000101010101" pitchFamily="50" charset="-127"/>
              </a:rPr>
              <a:t>)</a:t>
            </a:r>
            <a:r>
              <a:rPr lang="en-US" altLang="ko-KR" sz="2800" spc="-150" dirty="0" smtClean="0">
                <a:solidFill>
                  <a:srgbClr val="73DCF5"/>
                </a:solidFill>
                <a:latin typeface="Montserrat SemiBold" panose="00000700000000000000" pitchFamily="2" charset="0"/>
                <a:ea typeface="나눔스퀘어라운드 Regular" panose="020B0600000101010101" pitchFamily="50" charset="-127"/>
              </a:rPr>
              <a:t> in </a:t>
            </a:r>
            <a:r>
              <a:rPr lang="en-US" altLang="ko-KR" sz="2800" spc="-150" dirty="0" err="1" smtClean="0">
                <a:solidFill>
                  <a:srgbClr val="73DCF5"/>
                </a:solidFill>
                <a:latin typeface="Montserrat SemiBold" panose="00000700000000000000" pitchFamily="2" charset="0"/>
                <a:ea typeface="나눔스퀘어라운드 Regular" panose="020B0600000101010101" pitchFamily="50" charset="-127"/>
              </a:rPr>
              <a:t>dBrain</a:t>
            </a:r>
            <a:r>
              <a:rPr lang="en-US" altLang="ko-KR" sz="2800" spc="-150" dirty="0" smtClean="0">
                <a:solidFill>
                  <a:srgbClr val="73DCF5"/>
                </a:solidFill>
                <a:latin typeface="Montserrat SemiBold" panose="00000700000000000000" pitchFamily="2" charset="0"/>
                <a:ea typeface="나눔스퀘어라운드 Regular" panose="020B0600000101010101" pitchFamily="50" charset="-127"/>
              </a:rPr>
              <a:t>  </a:t>
            </a:r>
            <a:endParaRPr lang="ko-KR" altLang="en-US" sz="2800" spc="-150" dirty="0">
              <a:solidFill>
                <a:srgbClr val="73DCF5"/>
              </a:solidFill>
              <a:latin typeface="Montserrat SemiBold" panose="00000700000000000000" pitchFamily="2" charset="0"/>
              <a:ea typeface="나눔스퀘어라운드 Regular" panose="020B0600000101010101" pitchFamily="50" charset="-127"/>
            </a:endParaRPr>
          </a:p>
        </p:txBody>
      </p:sp>
      <p:cxnSp>
        <p:nvCxnSpPr>
          <p:cNvPr id="8" name="직선 연결선 7">
            <a:extLst>
              <a:ext uri="{FF2B5EF4-FFF2-40B4-BE49-F238E27FC236}">
                <a16:creationId xmlns:a16="http://schemas.microsoft.com/office/drawing/2014/main" id="{CDFFAFE2-C477-4848-BBC8-59EDBE28C000}"/>
              </a:ext>
            </a:extLst>
          </p:cNvPr>
          <p:cNvCxnSpPr/>
          <p:nvPr/>
        </p:nvCxnSpPr>
        <p:spPr>
          <a:xfrm flipV="1">
            <a:off x="487017" y="3081131"/>
            <a:ext cx="437321" cy="437321"/>
          </a:xfrm>
          <a:prstGeom prst="line">
            <a:avLst/>
          </a:prstGeom>
          <a:ln>
            <a:solidFill>
              <a:schemeClr val="bg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B4DF7C1-D66E-41D2-A429-0F53457543CA}"/>
              </a:ext>
            </a:extLst>
          </p:cNvPr>
          <p:cNvSpPr txBox="1"/>
          <p:nvPr/>
        </p:nvSpPr>
        <p:spPr>
          <a:xfrm>
            <a:off x="362546" y="1353012"/>
            <a:ext cx="9433993" cy="1569660"/>
          </a:xfrm>
          <a:prstGeom prst="rect">
            <a:avLst/>
          </a:prstGeom>
          <a:noFill/>
          <a:effectLst>
            <a:outerShdw blurRad="50800" dist="1905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ko-KR" sz="3200" spc="-150" dirty="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KPFIS-PEMPAL Treasury COP Videoconference </a:t>
            </a:r>
          </a:p>
          <a:p>
            <a:r>
              <a:rPr lang="en-US" altLang="ko-KR" sz="3200" spc="-150" dirty="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on the Next Generation </a:t>
            </a:r>
            <a:r>
              <a:rPr lang="en-US" altLang="ko-KR" sz="3200" spc="-150" dirty="0" err="1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dBrain</a:t>
            </a:r>
            <a:r>
              <a:rPr lang="en-US" altLang="ko-KR" sz="3200" spc="-150" dirty="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 System </a:t>
            </a:r>
          </a:p>
          <a:p>
            <a:r>
              <a:rPr lang="en-US" altLang="ko-KR" sz="3200" spc="-150" dirty="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of the Republic of Korea</a:t>
            </a: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3529" y="6560381"/>
            <a:ext cx="1393092" cy="804432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contourW="12700">
            <a:contourClr>
              <a:schemeClr val="bg1"/>
            </a:contourClr>
          </a:sp3d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210AE57-2A5B-495D-882E-2056E6FEC52A}"/>
              </a:ext>
            </a:extLst>
          </p:cNvPr>
          <p:cNvSpPr txBox="1"/>
          <p:nvPr/>
        </p:nvSpPr>
        <p:spPr>
          <a:xfrm>
            <a:off x="189096" y="113382"/>
            <a:ext cx="1767026" cy="523220"/>
          </a:xfrm>
          <a:prstGeom prst="rect">
            <a:avLst/>
          </a:prstGeom>
          <a:noFill/>
          <a:effectLst>
            <a:outerShdw blurRad="50800" dist="1905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altLang="ko-KR" sz="2800" spc="-150" dirty="0" smtClean="0">
                <a:solidFill>
                  <a:schemeClr val="bg1"/>
                </a:solidFill>
                <a:latin typeface="Montserrat SemiBold" panose="00000700000000000000" pitchFamily="2" charset="0"/>
                <a:ea typeface="나눔스퀘어라운드 Regular" panose="020B0600000101010101" pitchFamily="50" charset="-127"/>
              </a:rPr>
              <a:t>Session 3</a:t>
            </a:r>
            <a:endParaRPr lang="ko-KR" altLang="en-US" sz="2800" spc="-150" dirty="0">
              <a:solidFill>
                <a:schemeClr val="bg1"/>
              </a:solidFill>
              <a:latin typeface="Montserrat SemiBold" panose="00000700000000000000" pitchFamily="2" charset="0"/>
              <a:ea typeface="나눔스퀘어라운드 Regular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266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그룹 112"/>
          <p:cNvGrpSpPr/>
          <p:nvPr/>
        </p:nvGrpSpPr>
        <p:grpSpPr>
          <a:xfrm>
            <a:off x="196770" y="1574157"/>
            <a:ext cx="10336192" cy="5868365"/>
            <a:chOff x="196770" y="1307939"/>
            <a:chExt cx="10336192" cy="6134583"/>
          </a:xfrm>
        </p:grpSpPr>
        <p:sp>
          <p:nvSpPr>
            <p:cNvPr id="114" name="사각형: 둥근 모서리 8">
              <a:extLst>
                <a:ext uri="{FF2B5EF4-FFF2-40B4-BE49-F238E27FC236}">
                  <a16:creationId xmlns:a16="http://schemas.microsoft.com/office/drawing/2014/main" id="{558BB2BA-39A1-4AC8-A06E-06F237DCD696}"/>
                </a:ext>
              </a:extLst>
            </p:cNvPr>
            <p:cNvSpPr/>
            <p:nvPr/>
          </p:nvSpPr>
          <p:spPr>
            <a:xfrm>
              <a:off x="196770" y="1307939"/>
              <a:ext cx="10336192" cy="6134583"/>
            </a:xfrm>
            <a:prstGeom prst="roundRect">
              <a:avLst/>
            </a:prstGeom>
            <a:solidFill>
              <a:schemeClr val="bg2">
                <a:alpha val="7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15" name="사각형: 둥근 모서리 9">
              <a:extLst>
                <a:ext uri="{FF2B5EF4-FFF2-40B4-BE49-F238E27FC236}">
                  <a16:creationId xmlns:a16="http://schemas.microsoft.com/office/drawing/2014/main" id="{2746384C-CDC3-476F-A120-C11F28CDE5A8}"/>
                </a:ext>
              </a:extLst>
            </p:cNvPr>
            <p:cNvSpPr/>
            <p:nvPr/>
          </p:nvSpPr>
          <p:spPr>
            <a:xfrm>
              <a:off x="462987" y="1501535"/>
              <a:ext cx="9861631" cy="5807889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65" name="Rectangle 35">
            <a:extLst>
              <a:ext uri="{FF2B5EF4-FFF2-40B4-BE49-F238E27FC236}">
                <a16:creationId xmlns:a16="http://schemas.microsoft.com/office/drawing/2014/main" id="{437630CF-09F9-4867-B08A-2FE8DAA35250}"/>
              </a:ext>
            </a:extLst>
          </p:cNvPr>
          <p:cNvSpPr/>
          <p:nvPr/>
        </p:nvSpPr>
        <p:spPr>
          <a:xfrm>
            <a:off x="648182" y="247744"/>
            <a:ext cx="5219997" cy="456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400" b="1" spc="-1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Work Process</a:t>
            </a:r>
            <a:endParaRPr lang="en-US" altLang="ko-KR" sz="2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Montserrat SemiBold" panose="00000700000000000000" pitchFamily="2" charset="0"/>
              <a:ea typeface="Rix고딕 M" panose="02020603020101020101" pitchFamily="18" charset="-127"/>
              <a:cs typeface="Noto Sans" panose="020B0502040504020204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8F4ED994-EF0C-4F7A-96E4-67CD0D8048B1}"/>
              </a:ext>
            </a:extLst>
          </p:cNvPr>
          <p:cNvSpPr txBox="1"/>
          <p:nvPr/>
        </p:nvSpPr>
        <p:spPr>
          <a:xfrm>
            <a:off x="183091" y="-159210"/>
            <a:ext cx="564159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3200" b="1" spc="-1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+mj-ea"/>
              </a:rPr>
              <a:t>V</a:t>
            </a:r>
            <a:r>
              <a:rPr lang="en-US" altLang="ko-KR" sz="3200" b="1" spc="-1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latin typeface="+mj-ea"/>
                <a:ea typeface="+mj-ea"/>
              </a:rPr>
              <a:t>.</a:t>
            </a:r>
            <a:endParaRPr lang="ko-KR" altLang="en-US" sz="32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accent1">
                  <a:lumMod val="40000"/>
                  <a:lumOff val="6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AD90AFD6-BD69-4C9A-A432-9D348772A648}"/>
              </a:ext>
            </a:extLst>
          </p:cNvPr>
          <p:cNvSpPr txBox="1"/>
          <p:nvPr/>
        </p:nvSpPr>
        <p:spPr>
          <a:xfrm>
            <a:off x="771576" y="914401"/>
            <a:ext cx="444352" cy="60991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20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+mj-ea"/>
                <a:ea typeface="+mj-ea"/>
              </a:rPr>
              <a:t>01</a:t>
            </a:r>
            <a:endParaRPr lang="ko-KR" altLang="en-US" sz="20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+mj-ea"/>
              <a:ea typeface="+mj-ea"/>
            </a:endParaRPr>
          </a:p>
        </p:txBody>
      </p:sp>
      <p:grpSp>
        <p:nvGrpSpPr>
          <p:cNvPr id="68" name="그룹 67">
            <a:extLst>
              <a:ext uri="{FF2B5EF4-FFF2-40B4-BE49-F238E27FC236}">
                <a16:creationId xmlns:a16="http://schemas.microsoft.com/office/drawing/2014/main" id="{525E53D9-4E4A-4944-A5C7-8C47AF728936}"/>
              </a:ext>
            </a:extLst>
          </p:cNvPr>
          <p:cNvGrpSpPr/>
          <p:nvPr/>
        </p:nvGrpSpPr>
        <p:grpSpPr>
          <a:xfrm>
            <a:off x="0" y="1053030"/>
            <a:ext cx="1268364" cy="467035"/>
            <a:chOff x="0" y="1086465"/>
            <a:chExt cx="1268364" cy="467035"/>
          </a:xfrm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grpSpPr>
        <p:sp>
          <p:nvSpPr>
            <p:cNvPr id="69" name="사각형: 둥근 위쪽 모서리 103">
              <a:extLst>
                <a:ext uri="{FF2B5EF4-FFF2-40B4-BE49-F238E27FC236}">
                  <a16:creationId xmlns:a16="http://schemas.microsoft.com/office/drawing/2014/main" id="{7AEAC66D-E991-4565-914D-BE56D95A8CC9}"/>
                </a:ext>
              </a:extLst>
            </p:cNvPr>
            <p:cNvSpPr/>
            <p:nvPr/>
          </p:nvSpPr>
          <p:spPr>
            <a:xfrm rot="5400000">
              <a:off x="400664" y="685801"/>
              <a:ext cx="467035" cy="126836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70" name="사각형: 둥근 위쪽 모서리 104">
              <a:extLst>
                <a:ext uri="{FF2B5EF4-FFF2-40B4-BE49-F238E27FC236}">
                  <a16:creationId xmlns:a16="http://schemas.microsoft.com/office/drawing/2014/main" id="{D1254EAD-A4EB-43CF-8A46-BC471F141C9F}"/>
                </a:ext>
              </a:extLst>
            </p:cNvPr>
            <p:cNvSpPr/>
            <p:nvPr/>
          </p:nvSpPr>
          <p:spPr>
            <a:xfrm rot="5400000">
              <a:off x="774290" y="1059427"/>
              <a:ext cx="467035" cy="521112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71" name="TextBox 70"/>
          <p:cNvSpPr txBox="1"/>
          <p:nvPr/>
        </p:nvSpPr>
        <p:spPr>
          <a:xfrm>
            <a:off x="1404069" y="1082923"/>
            <a:ext cx="89436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latin typeface="Montserrat Medium" panose="00000600000000000000" pitchFamily="2" charset="0"/>
              </a:rPr>
              <a:t>Goods Contract(between </a:t>
            </a:r>
            <a:r>
              <a:rPr lang="en-US" altLang="ko-KR" sz="2000" dirty="0">
                <a:latin typeface="Montserrat Medium" panose="00000600000000000000" pitchFamily="2" charset="0"/>
              </a:rPr>
              <a:t>the </a:t>
            </a:r>
            <a:r>
              <a:rPr lang="en-US" altLang="ko-KR" sz="2000" dirty="0" err="1">
                <a:latin typeface="Montserrat Medium" panose="00000600000000000000" pitchFamily="2" charset="0"/>
              </a:rPr>
              <a:t>dBrain</a:t>
            </a:r>
            <a:r>
              <a:rPr lang="en-US" altLang="ko-KR" sz="2000" dirty="0">
                <a:latin typeface="Montserrat Medium" panose="00000600000000000000" pitchFamily="2" charset="0"/>
              </a:rPr>
              <a:t> and </a:t>
            </a:r>
            <a:r>
              <a:rPr lang="en-US" altLang="ko-KR" sz="2000" dirty="0" smtClean="0">
                <a:latin typeface="Montserrat Medium" panose="00000600000000000000" pitchFamily="2" charset="0"/>
              </a:rPr>
              <a:t>KONEPS)</a:t>
            </a:r>
            <a:endParaRPr lang="ko-KR" altLang="en-US" sz="2000" dirty="0">
              <a:latin typeface="Montserrat Medium" panose="00000600000000000000" pitchFamily="2" charset="0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667076" y="889081"/>
            <a:ext cx="603050" cy="5581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b="1" spc="-1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+mj-ea"/>
              </a:rPr>
              <a:t>02-2</a:t>
            </a:r>
            <a:endParaRPr lang="ko-KR" altLang="en-US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+mj-ea"/>
            </a:endParaRPr>
          </a:p>
        </p:txBody>
      </p:sp>
      <p:cxnSp>
        <p:nvCxnSpPr>
          <p:cNvPr id="56" name="직선 연결선 55"/>
          <p:cNvCxnSpPr/>
          <p:nvPr/>
        </p:nvCxnSpPr>
        <p:spPr>
          <a:xfrm>
            <a:off x="6105234" y="2034930"/>
            <a:ext cx="0" cy="5040000"/>
          </a:xfrm>
          <a:prstGeom prst="line">
            <a:avLst/>
          </a:prstGeom>
          <a:ln w="2540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직사각형 48"/>
          <p:cNvSpPr/>
          <p:nvPr/>
        </p:nvSpPr>
        <p:spPr>
          <a:xfrm flipH="1">
            <a:off x="1198919" y="1971628"/>
            <a:ext cx="180000" cy="243303"/>
          </a:xfrm>
          <a:custGeom>
            <a:avLst/>
            <a:gdLst>
              <a:gd name="connsiteX0" fmla="*/ 0 w 180000"/>
              <a:gd name="connsiteY0" fmla="*/ 0 h 180000"/>
              <a:gd name="connsiteX1" fmla="*/ 180000 w 180000"/>
              <a:gd name="connsiteY1" fmla="*/ 0 h 180000"/>
              <a:gd name="connsiteX2" fmla="*/ 180000 w 180000"/>
              <a:gd name="connsiteY2" fmla="*/ 180000 h 180000"/>
              <a:gd name="connsiteX3" fmla="*/ 0 w 180000"/>
              <a:gd name="connsiteY3" fmla="*/ 180000 h 180000"/>
              <a:gd name="connsiteX4" fmla="*/ 0 w 180000"/>
              <a:gd name="connsiteY4" fmla="*/ 0 h 180000"/>
              <a:gd name="connsiteX0" fmla="*/ 0 w 180000"/>
              <a:gd name="connsiteY0" fmla="*/ 0 h 180000"/>
              <a:gd name="connsiteX1" fmla="*/ 180000 w 180000"/>
              <a:gd name="connsiteY1" fmla="*/ 0 h 180000"/>
              <a:gd name="connsiteX2" fmla="*/ 180000 w 180000"/>
              <a:gd name="connsiteY2" fmla="*/ 180000 h 180000"/>
              <a:gd name="connsiteX3" fmla="*/ 0 w 180000"/>
              <a:gd name="connsiteY3" fmla="*/ 0 h 1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000" h="180000">
                <a:moveTo>
                  <a:pt x="0" y="0"/>
                </a:moveTo>
                <a:lnTo>
                  <a:pt x="180000" y="0"/>
                </a:lnTo>
                <a:lnTo>
                  <a:pt x="180000" y="180000"/>
                </a:lnTo>
                <a:lnTo>
                  <a:pt x="0" y="0"/>
                </a:lnTo>
                <a:close/>
              </a:path>
            </a:pathLst>
          </a:custGeom>
          <a:solidFill>
            <a:srgbClr val="6E90BD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300" dirty="0">
              <a:gradFill>
                <a:gsLst>
                  <a:gs pos="100000">
                    <a:prstClr val="white"/>
                  </a:gs>
                  <a:gs pos="100000">
                    <a:prstClr val="black">
                      <a:lumMod val="75000"/>
                      <a:lumOff val="25000"/>
                    </a:prstClr>
                  </a:gs>
                </a:gsLst>
                <a:lin ang="5400000" scaled="1"/>
              </a:gradFill>
              <a:latin typeface="Montserrat Medium" panose="00000600000000000000" pitchFamily="2" charset="0"/>
              <a:ea typeface="나눔스퀘어 Bold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60" name="직사각형 48"/>
          <p:cNvSpPr/>
          <p:nvPr/>
        </p:nvSpPr>
        <p:spPr>
          <a:xfrm flipH="1">
            <a:off x="6278459" y="1971628"/>
            <a:ext cx="180000" cy="243303"/>
          </a:xfrm>
          <a:custGeom>
            <a:avLst/>
            <a:gdLst>
              <a:gd name="connsiteX0" fmla="*/ 0 w 180000"/>
              <a:gd name="connsiteY0" fmla="*/ 0 h 180000"/>
              <a:gd name="connsiteX1" fmla="*/ 180000 w 180000"/>
              <a:gd name="connsiteY1" fmla="*/ 0 h 180000"/>
              <a:gd name="connsiteX2" fmla="*/ 180000 w 180000"/>
              <a:gd name="connsiteY2" fmla="*/ 180000 h 180000"/>
              <a:gd name="connsiteX3" fmla="*/ 0 w 180000"/>
              <a:gd name="connsiteY3" fmla="*/ 180000 h 180000"/>
              <a:gd name="connsiteX4" fmla="*/ 0 w 180000"/>
              <a:gd name="connsiteY4" fmla="*/ 0 h 180000"/>
              <a:gd name="connsiteX0" fmla="*/ 0 w 180000"/>
              <a:gd name="connsiteY0" fmla="*/ 0 h 180000"/>
              <a:gd name="connsiteX1" fmla="*/ 180000 w 180000"/>
              <a:gd name="connsiteY1" fmla="*/ 0 h 180000"/>
              <a:gd name="connsiteX2" fmla="*/ 180000 w 180000"/>
              <a:gd name="connsiteY2" fmla="*/ 180000 h 180000"/>
              <a:gd name="connsiteX3" fmla="*/ 0 w 180000"/>
              <a:gd name="connsiteY3" fmla="*/ 0 h 1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0000" h="180000">
                <a:moveTo>
                  <a:pt x="0" y="0"/>
                </a:moveTo>
                <a:lnTo>
                  <a:pt x="180000" y="0"/>
                </a:lnTo>
                <a:lnTo>
                  <a:pt x="180000" y="180000"/>
                </a:lnTo>
                <a:lnTo>
                  <a:pt x="0" y="0"/>
                </a:lnTo>
                <a:close/>
              </a:path>
            </a:pathLst>
          </a:custGeom>
          <a:solidFill>
            <a:srgbClr val="6E90BD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300" dirty="0">
              <a:gradFill>
                <a:gsLst>
                  <a:gs pos="100000">
                    <a:prstClr val="white"/>
                  </a:gs>
                  <a:gs pos="100000">
                    <a:prstClr val="black">
                      <a:lumMod val="75000"/>
                      <a:lumOff val="25000"/>
                    </a:prstClr>
                  </a:gs>
                </a:gsLst>
                <a:lin ang="5400000" scaled="1"/>
              </a:gradFill>
              <a:latin typeface="Montserrat Medium" panose="00000600000000000000" pitchFamily="2" charset="0"/>
              <a:ea typeface="나눔스퀘어 Bold" panose="020B0600000101010101" pitchFamily="50" charset="-127"/>
              <a:cs typeface="Arial" panose="020B0604020202020204" pitchFamily="34" charset="0"/>
            </a:endParaRPr>
          </a:p>
        </p:txBody>
      </p:sp>
      <p:sp>
        <p:nvSpPr>
          <p:cNvPr id="61" name="Rectangle 5"/>
          <p:cNvSpPr>
            <a:spLocks noChangeArrowheads="1"/>
          </p:cNvSpPr>
          <p:nvPr/>
        </p:nvSpPr>
        <p:spPr bwMode="auto">
          <a:xfrm>
            <a:off x="1198917" y="2430679"/>
            <a:ext cx="1440000" cy="447667"/>
          </a:xfrm>
          <a:prstGeom prst="roundRect">
            <a:avLst/>
          </a:prstGeom>
          <a:solidFill>
            <a:srgbClr val="4472C4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en-US" altLang="ko-KR" sz="1200" dirty="0" smtClean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2" panose="02020503020101020101" pitchFamily="18" charset="-127"/>
              </a:rPr>
              <a:t>Project</a:t>
            </a:r>
          </a:p>
          <a:p>
            <a:pPr algn="ctr"/>
            <a:r>
              <a:rPr lang="en-US" altLang="ko-KR" sz="1200" dirty="0" smtClean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2" panose="02020503020101020101" pitchFamily="18" charset="-127"/>
              </a:rPr>
              <a:t> </a:t>
            </a:r>
            <a:r>
              <a:rPr lang="en-US" altLang="ko-KR" sz="12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2" panose="02020503020101020101" pitchFamily="18" charset="-127"/>
              </a:rPr>
              <a:t>Manager</a:t>
            </a:r>
            <a:endParaRPr lang="ko-KR" altLang="en-US" sz="1200" dirty="0">
              <a:gradFill>
                <a:gsLst>
                  <a:gs pos="10000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Montserrat SemiBold" panose="00000700000000000000" pitchFamily="2" charset="0"/>
              <a:ea typeface="바른돋움 2" panose="02020503020101020101" pitchFamily="18" charset="-127"/>
            </a:endParaRPr>
          </a:p>
        </p:txBody>
      </p:sp>
      <p:sp>
        <p:nvSpPr>
          <p:cNvPr id="62" name="Rectangle 5"/>
          <p:cNvSpPr>
            <a:spLocks noChangeArrowheads="1"/>
          </p:cNvSpPr>
          <p:nvPr/>
        </p:nvSpPr>
        <p:spPr bwMode="auto">
          <a:xfrm>
            <a:off x="2847506" y="2430679"/>
            <a:ext cx="1440000" cy="447667"/>
          </a:xfrm>
          <a:prstGeom prst="roundRect">
            <a:avLst/>
          </a:prstGeom>
          <a:solidFill>
            <a:srgbClr val="4472C4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en-US" altLang="ko-KR" sz="12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2" panose="02020503020101020101" pitchFamily="18" charset="-127"/>
              </a:rPr>
              <a:t>Good/Asset</a:t>
            </a:r>
          </a:p>
          <a:p>
            <a:pPr algn="ctr"/>
            <a:r>
              <a:rPr lang="en-US" altLang="ko-KR" sz="12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2" panose="02020503020101020101" pitchFamily="18" charset="-127"/>
              </a:rPr>
              <a:t> Manager</a:t>
            </a:r>
          </a:p>
        </p:txBody>
      </p:sp>
      <p:sp>
        <p:nvSpPr>
          <p:cNvPr id="63" name="Rectangle 5"/>
          <p:cNvSpPr>
            <a:spLocks noChangeArrowheads="1"/>
          </p:cNvSpPr>
          <p:nvPr/>
        </p:nvSpPr>
        <p:spPr bwMode="auto">
          <a:xfrm>
            <a:off x="4496094" y="2430679"/>
            <a:ext cx="1440000" cy="447667"/>
          </a:xfrm>
          <a:prstGeom prst="roundRect">
            <a:avLst/>
          </a:prstGeom>
          <a:solidFill>
            <a:srgbClr val="4472C4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en-US" altLang="ko-KR" sz="12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2" panose="02020503020101020101" pitchFamily="18" charset="-127"/>
              </a:rPr>
              <a:t>Contract </a:t>
            </a:r>
            <a:endParaRPr lang="en-US" altLang="ko-KR" sz="1200" dirty="0" smtClean="0">
              <a:gradFill>
                <a:gsLst>
                  <a:gs pos="10000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Montserrat SemiBold" panose="00000700000000000000" pitchFamily="2" charset="0"/>
              <a:ea typeface="바른돋움 2" panose="02020503020101020101" pitchFamily="18" charset="-127"/>
            </a:endParaRPr>
          </a:p>
          <a:p>
            <a:pPr algn="ctr"/>
            <a:r>
              <a:rPr lang="en-US" altLang="ko-KR" sz="1200" dirty="0" smtClean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2" panose="02020503020101020101" pitchFamily="18" charset="-127"/>
              </a:rPr>
              <a:t>Manager</a:t>
            </a:r>
            <a:endParaRPr lang="en-US" altLang="ko-KR" sz="1200" dirty="0">
              <a:gradFill>
                <a:gsLst>
                  <a:gs pos="10000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Montserrat SemiBold" panose="00000700000000000000" pitchFamily="2" charset="0"/>
              <a:ea typeface="바른돋움 2" panose="02020503020101020101" pitchFamily="18" charset="-127"/>
            </a:endParaRPr>
          </a:p>
        </p:txBody>
      </p:sp>
      <p:sp>
        <p:nvSpPr>
          <p:cNvPr id="64" name="Rectangle 5"/>
          <p:cNvSpPr>
            <a:spLocks noChangeArrowheads="1"/>
          </p:cNvSpPr>
          <p:nvPr/>
        </p:nvSpPr>
        <p:spPr bwMode="auto">
          <a:xfrm>
            <a:off x="6278459" y="2453828"/>
            <a:ext cx="1440000" cy="424518"/>
          </a:xfrm>
          <a:prstGeom prst="roundRect">
            <a:avLst/>
          </a:prstGeom>
          <a:solidFill>
            <a:srgbClr val="4472C4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en-US" altLang="ko-KR" sz="12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2" panose="02020503020101020101" pitchFamily="18" charset="-127"/>
              </a:rPr>
              <a:t>Contract </a:t>
            </a:r>
            <a:endParaRPr lang="en-US" altLang="ko-KR" sz="1200" dirty="0" smtClean="0">
              <a:gradFill>
                <a:gsLst>
                  <a:gs pos="10000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Montserrat SemiBold" panose="00000700000000000000" pitchFamily="2" charset="0"/>
              <a:ea typeface="바른돋움 2" panose="02020503020101020101" pitchFamily="18" charset="-127"/>
            </a:endParaRPr>
          </a:p>
          <a:p>
            <a:pPr algn="ctr"/>
            <a:r>
              <a:rPr lang="en-US" altLang="ko-KR" sz="1200" dirty="0" smtClean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2" panose="02020503020101020101" pitchFamily="18" charset="-127"/>
              </a:rPr>
              <a:t>Manager</a:t>
            </a:r>
            <a:endParaRPr lang="ko-KR" altLang="en-US" sz="1200" dirty="0">
              <a:gradFill>
                <a:gsLst>
                  <a:gs pos="10000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Montserrat SemiBold" panose="00000700000000000000" pitchFamily="2" charset="0"/>
              <a:ea typeface="바른돋움 2" panose="02020503020101020101" pitchFamily="18" charset="-127"/>
            </a:endParaRPr>
          </a:p>
        </p:txBody>
      </p:sp>
      <p:sp>
        <p:nvSpPr>
          <p:cNvPr id="73" name="Rectangle 5"/>
          <p:cNvSpPr>
            <a:spLocks noChangeArrowheads="1"/>
          </p:cNvSpPr>
          <p:nvPr/>
        </p:nvSpPr>
        <p:spPr bwMode="auto">
          <a:xfrm>
            <a:off x="7896441" y="2453828"/>
            <a:ext cx="1675821" cy="424518"/>
          </a:xfrm>
          <a:prstGeom prst="roundRect">
            <a:avLst/>
          </a:prstGeom>
          <a:solidFill>
            <a:srgbClr val="4472C4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en-US" altLang="ko-KR" sz="1100" dirty="0" smtClean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2" panose="02020503020101020101" pitchFamily="18" charset="-127"/>
              </a:rPr>
              <a:t>Contractor</a:t>
            </a:r>
          </a:p>
          <a:p>
            <a:pPr algn="ctr"/>
            <a:r>
              <a:rPr lang="en-US" altLang="ko-KR" sz="1100" dirty="0" smtClean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2" panose="02020503020101020101" pitchFamily="18" charset="-127"/>
              </a:rPr>
              <a:t>(Supplier)</a:t>
            </a:r>
            <a:endParaRPr lang="ko-KR" altLang="en-US" sz="1100" dirty="0">
              <a:gradFill>
                <a:gsLst>
                  <a:gs pos="10000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Montserrat SemiBold" panose="00000700000000000000" pitchFamily="2" charset="0"/>
              <a:ea typeface="바른돋움 2" panose="02020503020101020101" pitchFamily="18" charset="-127"/>
            </a:endParaRPr>
          </a:p>
        </p:txBody>
      </p:sp>
      <p:sp>
        <p:nvSpPr>
          <p:cNvPr id="74" name="직사각형 73"/>
          <p:cNvSpPr/>
          <p:nvPr/>
        </p:nvSpPr>
        <p:spPr>
          <a:xfrm>
            <a:off x="1198917" y="2963065"/>
            <a:ext cx="1440000" cy="4058655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</p:spPr>
        <p:txBody>
          <a:bodyPr tIns="900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100" b="1" i="0" u="none" strike="noStrike" kern="0" cap="none" spc="0" normalizeH="0" baseline="0" noProof="0" dirty="0">
              <a:ln>
                <a:noFill/>
              </a:ln>
              <a:solidFill>
                <a:srgbClr val="00002E"/>
              </a:solidFill>
              <a:effectLst/>
              <a:uLnTx/>
              <a:uFillTx/>
              <a:latin typeface="Montserrat Medium" panose="00000600000000000000" pitchFamily="2" charset="0"/>
              <a:ea typeface="나눔스퀘어 Bold" panose="020B0600000101010101" pitchFamily="50" charset="-127"/>
            </a:endParaRPr>
          </a:p>
        </p:txBody>
      </p:sp>
      <p:sp>
        <p:nvSpPr>
          <p:cNvPr id="75" name="직사각형 74"/>
          <p:cNvSpPr/>
          <p:nvPr/>
        </p:nvSpPr>
        <p:spPr>
          <a:xfrm>
            <a:off x="2847506" y="2963065"/>
            <a:ext cx="1440000" cy="4058655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</p:spPr>
        <p:txBody>
          <a:bodyPr tIns="900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100" b="1" i="0" u="none" strike="noStrike" kern="0" cap="none" spc="0" normalizeH="0" baseline="0" noProof="0" dirty="0">
              <a:ln>
                <a:noFill/>
              </a:ln>
              <a:solidFill>
                <a:srgbClr val="00002E"/>
              </a:solidFill>
              <a:effectLst/>
              <a:uLnTx/>
              <a:uFillTx/>
              <a:latin typeface="Montserrat Medium" panose="00000600000000000000" pitchFamily="2" charset="0"/>
              <a:ea typeface="나눔스퀘어 Bold" panose="020B0600000101010101" pitchFamily="50" charset="-127"/>
            </a:endParaRPr>
          </a:p>
        </p:txBody>
      </p:sp>
      <p:sp>
        <p:nvSpPr>
          <p:cNvPr id="76" name="직사각형 75"/>
          <p:cNvSpPr/>
          <p:nvPr/>
        </p:nvSpPr>
        <p:spPr>
          <a:xfrm>
            <a:off x="4496094" y="2963065"/>
            <a:ext cx="1440000" cy="4058655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</p:spPr>
        <p:txBody>
          <a:bodyPr tIns="900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100" b="1" i="0" u="none" strike="noStrike" kern="0" cap="none" spc="0" normalizeH="0" baseline="0" noProof="0" dirty="0">
              <a:ln>
                <a:noFill/>
              </a:ln>
              <a:solidFill>
                <a:srgbClr val="00002E"/>
              </a:solidFill>
              <a:effectLst/>
              <a:uLnTx/>
              <a:uFillTx/>
              <a:latin typeface="Montserrat Medium" panose="00000600000000000000" pitchFamily="2" charset="0"/>
              <a:ea typeface="나눔스퀘어 Bold" panose="020B0600000101010101" pitchFamily="50" charset="-127"/>
            </a:endParaRPr>
          </a:p>
        </p:txBody>
      </p:sp>
      <p:sp>
        <p:nvSpPr>
          <p:cNvPr id="77" name="직사각형 76"/>
          <p:cNvSpPr/>
          <p:nvPr/>
        </p:nvSpPr>
        <p:spPr>
          <a:xfrm>
            <a:off x="6277351" y="2963065"/>
            <a:ext cx="1440000" cy="4058655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</p:spPr>
        <p:txBody>
          <a:bodyPr tIns="900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100" b="1" i="0" u="none" strike="noStrike" kern="0" cap="none" spc="0" normalizeH="0" baseline="0" noProof="0" dirty="0">
              <a:ln>
                <a:noFill/>
              </a:ln>
              <a:solidFill>
                <a:srgbClr val="00002E"/>
              </a:solidFill>
              <a:effectLst/>
              <a:uLnTx/>
              <a:uFillTx/>
              <a:latin typeface="Montserrat Medium" panose="00000600000000000000" pitchFamily="2" charset="0"/>
              <a:ea typeface="나눔스퀘어 Bold" panose="020B0600000101010101" pitchFamily="50" charset="-127"/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7896441" y="2963065"/>
            <a:ext cx="1768419" cy="4058655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</p:spPr>
        <p:txBody>
          <a:bodyPr tIns="900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100" b="1" i="0" u="none" strike="noStrike" kern="0" cap="none" spc="0" normalizeH="0" baseline="0" noProof="0" dirty="0">
              <a:ln>
                <a:noFill/>
              </a:ln>
              <a:solidFill>
                <a:srgbClr val="00002E"/>
              </a:solidFill>
              <a:effectLst/>
              <a:uLnTx/>
              <a:uFillTx/>
              <a:latin typeface="Montserrat Medium" panose="00000600000000000000" pitchFamily="2" charset="0"/>
              <a:ea typeface="나눔스퀘어 Bold" panose="020B0600000101010101" pitchFamily="50" charset="-127"/>
            </a:endParaRPr>
          </a:p>
        </p:txBody>
      </p:sp>
      <p:sp>
        <p:nvSpPr>
          <p:cNvPr id="79" name="Rectangle 5"/>
          <p:cNvSpPr>
            <a:spLocks noChangeArrowheads="1"/>
          </p:cNvSpPr>
          <p:nvPr/>
        </p:nvSpPr>
        <p:spPr bwMode="auto">
          <a:xfrm>
            <a:off x="1274755" y="3053834"/>
            <a:ext cx="1288325" cy="406996"/>
          </a:xfrm>
          <a:prstGeom prst="roundRect">
            <a:avLst/>
          </a:prstGeom>
          <a:solidFill>
            <a:srgbClr val="9DC3E6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en-US" altLang="ko-KR" sz="1200" spc="-60" dirty="0" smtClean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 pitchFamily="50" charset="-127"/>
              </a:rPr>
              <a:t>Purchase </a:t>
            </a:r>
          </a:p>
          <a:p>
            <a:pPr algn="ctr"/>
            <a:r>
              <a:rPr lang="en-US" altLang="ko-KR" sz="1200" spc="-60" dirty="0" smtClean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 pitchFamily="50" charset="-127"/>
              </a:rPr>
              <a:t>request</a:t>
            </a:r>
            <a:endParaRPr lang="ko-KR" altLang="en-US" sz="12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Montserrat SemiBold" panose="00000700000000000000" pitchFamily="2" charset="0"/>
              <a:ea typeface="나눔스퀘어 Bold" panose="020B0600000101010101" pitchFamily="50" charset="-127"/>
            </a:endParaRPr>
          </a:p>
        </p:txBody>
      </p:sp>
      <p:sp>
        <p:nvSpPr>
          <p:cNvPr id="80" name="Rectangle 5"/>
          <p:cNvSpPr>
            <a:spLocks noChangeArrowheads="1"/>
          </p:cNvSpPr>
          <p:nvPr/>
        </p:nvSpPr>
        <p:spPr bwMode="auto">
          <a:xfrm>
            <a:off x="1274755" y="4896091"/>
            <a:ext cx="1288325" cy="431196"/>
          </a:xfrm>
          <a:prstGeom prst="roundRect">
            <a:avLst/>
          </a:prstGeom>
          <a:solidFill>
            <a:srgbClr val="9DC3E6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en-US" altLang="ko-KR" sz="12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 pitchFamily="50" charset="-127"/>
              </a:rPr>
              <a:t>Examination</a:t>
            </a:r>
          </a:p>
          <a:p>
            <a:pPr algn="ctr"/>
            <a:r>
              <a:rPr lang="en-US" altLang="ko-KR" sz="1200" spc="-60" dirty="0" smtClean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 pitchFamily="50" charset="-127"/>
              </a:rPr>
              <a:t>approval</a:t>
            </a:r>
            <a:endParaRPr lang="ko-KR" altLang="en-US" sz="12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Montserrat SemiBold" panose="00000700000000000000" pitchFamily="2" charset="0"/>
              <a:ea typeface="나눔스퀘어 Bold" panose="020B0600000101010101" pitchFamily="50" charset="-127"/>
            </a:endParaRPr>
          </a:p>
        </p:txBody>
      </p:sp>
      <p:sp>
        <p:nvSpPr>
          <p:cNvPr id="81" name="Rectangle 5"/>
          <p:cNvSpPr>
            <a:spLocks noChangeArrowheads="1"/>
          </p:cNvSpPr>
          <p:nvPr/>
        </p:nvSpPr>
        <p:spPr bwMode="auto">
          <a:xfrm>
            <a:off x="2923344" y="3053834"/>
            <a:ext cx="1288325" cy="441720"/>
          </a:xfrm>
          <a:prstGeom prst="roundRect">
            <a:avLst/>
          </a:prstGeom>
          <a:solidFill>
            <a:srgbClr val="9DC3E6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en-US" altLang="ko-KR" sz="1200" spc="-60" dirty="0" smtClean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 pitchFamily="50" charset="-127"/>
              </a:rPr>
              <a:t>Request</a:t>
            </a:r>
          </a:p>
          <a:p>
            <a:pPr algn="ctr"/>
            <a:r>
              <a:rPr lang="en-US" altLang="ko-KR" sz="1200" spc="-60" dirty="0" smtClean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 pitchFamily="50" charset="-127"/>
              </a:rPr>
              <a:t> approval</a:t>
            </a:r>
            <a:endParaRPr lang="ko-KR" altLang="en-US" sz="12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Montserrat SemiBold" panose="00000700000000000000" pitchFamily="2" charset="0"/>
              <a:ea typeface="나눔스퀘어 Bold" panose="020B0600000101010101" pitchFamily="50" charset="-127"/>
            </a:endParaRPr>
          </a:p>
        </p:txBody>
      </p:sp>
      <p:sp>
        <p:nvSpPr>
          <p:cNvPr id="82" name="Rectangle 5"/>
          <p:cNvSpPr>
            <a:spLocks noChangeArrowheads="1"/>
          </p:cNvSpPr>
          <p:nvPr/>
        </p:nvSpPr>
        <p:spPr bwMode="auto">
          <a:xfrm>
            <a:off x="6353189" y="3053834"/>
            <a:ext cx="1288325" cy="302612"/>
          </a:xfrm>
          <a:prstGeom prst="roundRect">
            <a:avLst/>
          </a:prstGeom>
          <a:solidFill>
            <a:srgbClr val="9DC3E6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en-US" altLang="ko-KR" sz="12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/>
              </a:rPr>
              <a:t>Contract Request</a:t>
            </a:r>
            <a:endParaRPr lang="ko-KR" altLang="en-US" sz="12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Montserrat SemiBold" panose="00000700000000000000" pitchFamily="2" charset="0"/>
              <a:ea typeface="나눔스퀘어 Bold" panose="020B0600000101010101"/>
            </a:endParaRPr>
          </a:p>
        </p:txBody>
      </p:sp>
      <p:sp>
        <p:nvSpPr>
          <p:cNvPr id="83" name="Rectangle 5"/>
          <p:cNvSpPr>
            <a:spLocks noChangeArrowheads="1"/>
          </p:cNvSpPr>
          <p:nvPr/>
        </p:nvSpPr>
        <p:spPr bwMode="auto">
          <a:xfrm>
            <a:off x="6353189" y="3546544"/>
            <a:ext cx="1288325" cy="302612"/>
          </a:xfrm>
          <a:prstGeom prst="roundRect">
            <a:avLst/>
          </a:prstGeom>
          <a:solidFill>
            <a:srgbClr val="9DC3E6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en-US" altLang="ko-KR" sz="1200" spc="-60" dirty="0" smtClean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/>
              </a:rPr>
              <a:t>Make/Accept Tender</a:t>
            </a:r>
            <a:endParaRPr lang="ko-KR" altLang="en-US" sz="12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Montserrat SemiBold" panose="00000700000000000000" pitchFamily="2" charset="0"/>
              <a:ea typeface="나눔스퀘어 Bold" panose="020B0600000101010101"/>
            </a:endParaRPr>
          </a:p>
        </p:txBody>
      </p:sp>
      <p:sp>
        <p:nvSpPr>
          <p:cNvPr id="84" name="Rectangle 5"/>
          <p:cNvSpPr>
            <a:spLocks noChangeArrowheads="1"/>
          </p:cNvSpPr>
          <p:nvPr/>
        </p:nvSpPr>
        <p:spPr bwMode="auto">
          <a:xfrm>
            <a:off x="6353189" y="4039254"/>
            <a:ext cx="1288325" cy="302612"/>
          </a:xfrm>
          <a:prstGeom prst="roundRect">
            <a:avLst/>
          </a:prstGeom>
          <a:solidFill>
            <a:srgbClr val="9DC3E6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en-US" altLang="ko-KR" sz="1200" spc="-60" dirty="0" smtClean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 pitchFamily="50" charset="-127"/>
              </a:rPr>
              <a:t>Contract</a:t>
            </a:r>
            <a:endParaRPr lang="ko-KR" altLang="en-US" sz="12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Montserrat SemiBold" panose="00000700000000000000" pitchFamily="2" charset="0"/>
              <a:ea typeface="나눔스퀘어 Bold" panose="020B0600000101010101" pitchFamily="50" charset="-127"/>
            </a:endParaRPr>
          </a:p>
        </p:txBody>
      </p:sp>
      <p:sp>
        <p:nvSpPr>
          <p:cNvPr id="85" name="Rectangle 5"/>
          <p:cNvSpPr>
            <a:spLocks noChangeArrowheads="1"/>
          </p:cNvSpPr>
          <p:nvPr/>
        </p:nvSpPr>
        <p:spPr bwMode="auto">
          <a:xfrm>
            <a:off x="4571932" y="3970116"/>
            <a:ext cx="1288325" cy="371750"/>
          </a:xfrm>
          <a:prstGeom prst="roundRect">
            <a:avLst/>
          </a:prstGeom>
          <a:solidFill>
            <a:srgbClr val="9DC3E6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en-US" altLang="ko-KR" sz="1200" spc="-60" dirty="0" smtClean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1" panose="02020503020101020101" pitchFamily="18" charset="-127"/>
              </a:rPr>
              <a:t>Contract</a:t>
            </a:r>
          </a:p>
          <a:p>
            <a:pPr algn="ctr"/>
            <a:r>
              <a:rPr lang="en-US" altLang="ko-KR" sz="1200" spc="-60" dirty="0" smtClean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1" panose="02020503020101020101" pitchFamily="18" charset="-127"/>
              </a:rPr>
              <a:t> </a:t>
            </a:r>
            <a:r>
              <a:rPr lang="en-US" altLang="ko-KR" sz="12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1" panose="02020503020101020101" pitchFamily="18" charset="-127"/>
              </a:rPr>
              <a:t>Verification</a:t>
            </a:r>
            <a:endParaRPr lang="ko-KR" altLang="en-US" sz="12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Montserrat SemiBold" panose="00000700000000000000" pitchFamily="2" charset="0"/>
              <a:ea typeface="바른돋움 1" panose="02020503020101020101" pitchFamily="18" charset="-127"/>
            </a:endParaRPr>
          </a:p>
        </p:txBody>
      </p:sp>
      <p:sp>
        <p:nvSpPr>
          <p:cNvPr id="86" name="Rectangle 5"/>
          <p:cNvSpPr>
            <a:spLocks noChangeArrowheads="1"/>
          </p:cNvSpPr>
          <p:nvPr/>
        </p:nvSpPr>
        <p:spPr bwMode="auto">
          <a:xfrm>
            <a:off x="2923344" y="5440096"/>
            <a:ext cx="1288325" cy="439838"/>
          </a:xfrm>
          <a:prstGeom prst="roundRect">
            <a:avLst/>
          </a:prstGeom>
          <a:solidFill>
            <a:srgbClr val="9DC3E6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en-US" altLang="ko-KR" sz="1200" spc="-60" dirty="0" smtClean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 pitchFamily="50" charset="-127"/>
              </a:rPr>
              <a:t>Inspection</a:t>
            </a:r>
          </a:p>
          <a:p>
            <a:pPr algn="ctr"/>
            <a:r>
              <a:rPr lang="en-US" altLang="ko-KR" sz="1200" spc="-60" dirty="0" smtClean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 pitchFamily="50" charset="-127"/>
              </a:rPr>
              <a:t> </a:t>
            </a:r>
            <a:r>
              <a:rPr lang="en-US" altLang="ko-KR" sz="12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 pitchFamily="50" charset="-127"/>
              </a:rPr>
              <a:t>approval</a:t>
            </a:r>
            <a:endParaRPr lang="ko-KR" altLang="en-US" sz="12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Montserrat SemiBold" panose="00000700000000000000" pitchFamily="2" charset="0"/>
              <a:ea typeface="나눔스퀘어 Bold" panose="020B0600000101010101" pitchFamily="50" charset="-127"/>
            </a:endParaRPr>
          </a:p>
        </p:txBody>
      </p:sp>
      <p:sp>
        <p:nvSpPr>
          <p:cNvPr id="87" name="Rectangle 5"/>
          <p:cNvSpPr>
            <a:spLocks noChangeArrowheads="1"/>
          </p:cNvSpPr>
          <p:nvPr/>
        </p:nvSpPr>
        <p:spPr bwMode="auto">
          <a:xfrm>
            <a:off x="8074336" y="5517386"/>
            <a:ext cx="1359031" cy="302612"/>
          </a:xfrm>
          <a:prstGeom prst="roundRect">
            <a:avLst/>
          </a:prstGeom>
          <a:solidFill>
            <a:srgbClr val="9DC3E6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en-US" altLang="ko-KR" sz="11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/>
              </a:rPr>
              <a:t>Payment </a:t>
            </a:r>
            <a:r>
              <a:rPr lang="en-US" altLang="ko-KR" sz="1100" spc="-60" dirty="0" smtClean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/>
              </a:rPr>
              <a:t>Request</a:t>
            </a:r>
            <a:endParaRPr lang="ko-KR" altLang="en-US" sz="11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Montserrat SemiBold" panose="00000700000000000000" pitchFamily="2" charset="0"/>
              <a:ea typeface="나눔스퀘어 Bold" panose="020B0600000101010101"/>
            </a:endParaRPr>
          </a:p>
        </p:txBody>
      </p:sp>
      <p:sp>
        <p:nvSpPr>
          <p:cNvPr id="88" name="Rectangle 5"/>
          <p:cNvSpPr>
            <a:spLocks noChangeArrowheads="1"/>
          </p:cNvSpPr>
          <p:nvPr/>
        </p:nvSpPr>
        <p:spPr bwMode="auto">
          <a:xfrm>
            <a:off x="8074336" y="4456248"/>
            <a:ext cx="1254859" cy="439838"/>
          </a:xfrm>
          <a:prstGeom prst="roundRect">
            <a:avLst/>
          </a:prstGeom>
          <a:solidFill>
            <a:srgbClr val="9DC3E6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en-US" altLang="ko-KR" sz="1100" spc="-60" dirty="0" smtClean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/>
              </a:rPr>
              <a:t>(Request Payment </a:t>
            </a:r>
            <a:endParaRPr lang="en-US" altLang="ko-KR" sz="11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Montserrat SemiBold" panose="00000700000000000000" pitchFamily="2" charset="0"/>
              <a:ea typeface="나눔스퀘어 Bold" panose="020B0600000101010101"/>
            </a:endParaRPr>
          </a:p>
          <a:p>
            <a:pPr algn="ctr"/>
            <a:r>
              <a:rPr lang="en-US" altLang="ko-KR" sz="11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/>
              </a:rPr>
              <a:t>in </a:t>
            </a:r>
            <a:r>
              <a:rPr lang="en-US" altLang="ko-KR" sz="1100" spc="-60" dirty="0" smtClean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/>
              </a:rPr>
              <a:t>Advance</a:t>
            </a:r>
            <a:r>
              <a:rPr lang="en-US" altLang="ko-KR" sz="11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/>
              </a:rPr>
              <a:t>)</a:t>
            </a:r>
          </a:p>
        </p:txBody>
      </p:sp>
      <p:sp>
        <p:nvSpPr>
          <p:cNvPr id="89" name="Rectangle 5"/>
          <p:cNvSpPr>
            <a:spLocks noChangeArrowheads="1"/>
          </p:cNvSpPr>
          <p:nvPr/>
        </p:nvSpPr>
        <p:spPr bwMode="auto">
          <a:xfrm>
            <a:off x="8009683" y="5024675"/>
            <a:ext cx="1377388" cy="302612"/>
          </a:xfrm>
          <a:prstGeom prst="roundRect">
            <a:avLst/>
          </a:prstGeom>
          <a:solidFill>
            <a:srgbClr val="9DC3E6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en-US" altLang="ko-KR" sz="1100" spc="-60" dirty="0" smtClean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 pitchFamily="50" charset="-127"/>
              </a:rPr>
              <a:t>Inspection Request</a:t>
            </a:r>
            <a:endParaRPr lang="ko-KR" altLang="en-US" sz="11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Montserrat SemiBold" panose="00000700000000000000" pitchFamily="2" charset="0"/>
              <a:ea typeface="나눔스퀘어 Bold" panose="020B0600000101010101" pitchFamily="50" charset="-127"/>
            </a:endParaRPr>
          </a:p>
        </p:txBody>
      </p:sp>
      <p:sp>
        <p:nvSpPr>
          <p:cNvPr id="90" name="Rectangle 5"/>
          <p:cNvSpPr>
            <a:spLocks noChangeArrowheads="1"/>
          </p:cNvSpPr>
          <p:nvPr/>
        </p:nvSpPr>
        <p:spPr bwMode="auto">
          <a:xfrm>
            <a:off x="6353189" y="5879939"/>
            <a:ext cx="1288325" cy="432770"/>
          </a:xfrm>
          <a:prstGeom prst="roundRect">
            <a:avLst/>
          </a:prstGeom>
          <a:solidFill>
            <a:srgbClr val="9DC3E6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en-US" altLang="ko-KR" sz="12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/>
              </a:rPr>
              <a:t>Disbursement </a:t>
            </a:r>
          </a:p>
          <a:p>
            <a:pPr algn="ctr"/>
            <a:r>
              <a:rPr lang="en-US" altLang="ko-KR" sz="1200" spc="-60" dirty="0" smtClean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/>
              </a:rPr>
              <a:t>Request</a:t>
            </a:r>
            <a:endParaRPr lang="ko-KR" altLang="en-US" sz="12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Montserrat SemiBold" panose="00000700000000000000" pitchFamily="2" charset="0"/>
              <a:ea typeface="나눔스퀘어 Bold" panose="020B0600000101010101"/>
            </a:endParaRPr>
          </a:p>
        </p:txBody>
      </p:sp>
      <p:sp>
        <p:nvSpPr>
          <p:cNvPr id="91" name="Rectangle 5"/>
          <p:cNvSpPr>
            <a:spLocks noChangeArrowheads="1"/>
          </p:cNvSpPr>
          <p:nvPr/>
        </p:nvSpPr>
        <p:spPr bwMode="auto">
          <a:xfrm>
            <a:off x="3802483" y="6187651"/>
            <a:ext cx="983442" cy="444637"/>
          </a:xfrm>
          <a:prstGeom prst="roundRect">
            <a:avLst/>
          </a:prstGeom>
          <a:solidFill>
            <a:srgbClr val="4472C4"/>
          </a:solidFill>
        </p:spPr>
        <p:txBody>
          <a:bodyPr wrap="square" lIns="0" tIns="0" rIns="0" bIns="36000" rtlCol="0" anchor="ctr" anchorCtr="0">
            <a:noAutofit/>
          </a:bodyPr>
          <a:lstStyle/>
          <a:p>
            <a:pPr algn="ctr"/>
            <a:r>
              <a:rPr lang="en-US" altLang="ko-KR" sz="11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/>
              </a:rPr>
              <a:t>Asset Registration</a:t>
            </a:r>
            <a:endParaRPr lang="ko-KR" altLang="en-US" sz="1100" dirty="0">
              <a:gradFill>
                <a:gsLst>
                  <a:gs pos="10000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Montserrat SemiBold" panose="00000700000000000000" pitchFamily="2" charset="0"/>
              <a:ea typeface="나눔스퀘어 Bold" panose="020B0600000101010101"/>
            </a:endParaRPr>
          </a:p>
        </p:txBody>
      </p:sp>
      <p:sp>
        <p:nvSpPr>
          <p:cNvPr id="92" name="Rectangle 5"/>
          <p:cNvSpPr>
            <a:spLocks noChangeArrowheads="1"/>
          </p:cNvSpPr>
          <p:nvPr/>
        </p:nvSpPr>
        <p:spPr bwMode="auto">
          <a:xfrm>
            <a:off x="5046563" y="6596024"/>
            <a:ext cx="1098119" cy="302612"/>
          </a:xfrm>
          <a:prstGeom prst="roundRect">
            <a:avLst/>
          </a:prstGeom>
          <a:solidFill>
            <a:srgbClr val="4472C4"/>
          </a:solidFill>
        </p:spPr>
        <p:txBody>
          <a:bodyPr wrap="square" lIns="0" tIns="0" rIns="0" bIns="36000" rtlCol="0" anchor="ctr" anchorCtr="0">
            <a:noAutofit/>
          </a:bodyPr>
          <a:lstStyle/>
          <a:p>
            <a:pPr algn="ctr"/>
            <a:r>
              <a:rPr lang="en-US" altLang="ko-KR" sz="11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/>
              </a:rPr>
              <a:t>Disbursement</a:t>
            </a:r>
            <a:endParaRPr lang="ko-KR" altLang="en-US" sz="1100" dirty="0">
              <a:gradFill>
                <a:gsLst>
                  <a:gs pos="10000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Montserrat SemiBold" panose="00000700000000000000" pitchFamily="2" charset="0"/>
              <a:ea typeface="나눔스퀘어 Bold" panose="020B0600000101010101"/>
            </a:endParaRPr>
          </a:p>
        </p:txBody>
      </p:sp>
      <p:sp>
        <p:nvSpPr>
          <p:cNvPr id="93" name="Rectangle 5"/>
          <p:cNvSpPr>
            <a:spLocks noChangeArrowheads="1"/>
          </p:cNvSpPr>
          <p:nvPr/>
        </p:nvSpPr>
        <p:spPr bwMode="auto">
          <a:xfrm>
            <a:off x="5323399" y="4531964"/>
            <a:ext cx="1065826" cy="302612"/>
          </a:xfrm>
          <a:prstGeom prst="roundRect">
            <a:avLst/>
          </a:prstGeom>
          <a:solidFill>
            <a:srgbClr val="4472C4"/>
          </a:solidFill>
        </p:spPr>
        <p:txBody>
          <a:bodyPr wrap="square" lIns="0" tIns="0" rIns="0" bIns="36000" rtlCol="0" anchor="ctr" anchorCtr="0">
            <a:noAutofit/>
          </a:bodyPr>
          <a:lstStyle/>
          <a:p>
            <a:pPr algn="ctr"/>
            <a:r>
              <a:rPr lang="en-US" altLang="ko-KR" sz="11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/>
              </a:rPr>
              <a:t>Commitment</a:t>
            </a:r>
            <a:endParaRPr lang="ko-KR" altLang="en-US" sz="1100" dirty="0">
              <a:gradFill>
                <a:gsLst>
                  <a:gs pos="10000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Montserrat SemiBold" panose="00000700000000000000" pitchFamily="2" charset="0"/>
              <a:ea typeface="나눔스퀘어 Bold" panose="020B0600000101010101"/>
            </a:endParaRPr>
          </a:p>
        </p:txBody>
      </p:sp>
      <p:cxnSp>
        <p:nvCxnSpPr>
          <p:cNvPr id="94" name="직선 연결선 93"/>
          <p:cNvCxnSpPr/>
          <p:nvPr/>
        </p:nvCxnSpPr>
        <p:spPr>
          <a:xfrm>
            <a:off x="2563080" y="3205140"/>
            <a:ext cx="360264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5" name="직선 연결선 94"/>
          <p:cNvCxnSpPr>
            <a:stCxn id="89" idx="1"/>
          </p:cNvCxnSpPr>
          <p:nvPr/>
        </p:nvCxnSpPr>
        <p:spPr>
          <a:xfrm flipH="1">
            <a:off x="2563080" y="5175981"/>
            <a:ext cx="5446603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6" name="직선 연결선 95"/>
          <p:cNvCxnSpPr>
            <a:stCxn id="93" idx="3"/>
          </p:cNvCxnSpPr>
          <p:nvPr/>
        </p:nvCxnSpPr>
        <p:spPr>
          <a:xfrm flipV="1">
            <a:off x="6389225" y="4676168"/>
            <a:ext cx="1685111" cy="7102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7" name="직선 연결선 96"/>
          <p:cNvCxnSpPr/>
          <p:nvPr/>
        </p:nvCxnSpPr>
        <p:spPr>
          <a:xfrm>
            <a:off x="4211669" y="3205140"/>
            <a:ext cx="2141520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8" name="직선 연결선 97"/>
          <p:cNvCxnSpPr/>
          <p:nvPr/>
        </p:nvCxnSpPr>
        <p:spPr>
          <a:xfrm>
            <a:off x="6997352" y="3356446"/>
            <a:ext cx="0" cy="190098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9" name="직선 연결선 98"/>
          <p:cNvCxnSpPr/>
          <p:nvPr/>
        </p:nvCxnSpPr>
        <p:spPr>
          <a:xfrm>
            <a:off x="7004150" y="3846983"/>
            <a:ext cx="0" cy="190098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" name="직선 연결선 99"/>
          <p:cNvCxnSpPr/>
          <p:nvPr/>
        </p:nvCxnSpPr>
        <p:spPr>
          <a:xfrm flipH="1">
            <a:off x="5860257" y="4190560"/>
            <a:ext cx="492932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1" name="직선 연결선 100"/>
          <p:cNvCxnSpPr/>
          <p:nvPr/>
        </p:nvCxnSpPr>
        <p:spPr>
          <a:xfrm>
            <a:off x="4211669" y="5664531"/>
            <a:ext cx="3862667" cy="0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" name="직선 연결선 101"/>
          <p:cNvCxnSpPr/>
          <p:nvPr/>
        </p:nvCxnSpPr>
        <p:spPr>
          <a:xfrm>
            <a:off x="8616443" y="4896086"/>
            <a:ext cx="911" cy="128589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" name="꺾인 연결선 102"/>
          <p:cNvCxnSpPr/>
          <p:nvPr/>
        </p:nvCxnSpPr>
        <p:spPr>
          <a:xfrm rot="16200000" flipH="1">
            <a:off x="2254767" y="4991438"/>
            <a:ext cx="332728" cy="1004426"/>
          </a:xfrm>
          <a:prstGeom prst="bentConnector2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4" name="꺾인 연결선 103"/>
          <p:cNvCxnSpPr/>
          <p:nvPr/>
        </p:nvCxnSpPr>
        <p:spPr>
          <a:xfrm rot="16200000" flipH="1">
            <a:off x="3419977" y="6027464"/>
            <a:ext cx="530036" cy="234976"/>
          </a:xfrm>
          <a:prstGeom prst="bentConnector2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5" name="꺾인 연결선 104"/>
          <p:cNvCxnSpPr/>
          <p:nvPr/>
        </p:nvCxnSpPr>
        <p:spPr>
          <a:xfrm rot="10800000" flipV="1">
            <a:off x="5595623" y="6161402"/>
            <a:ext cx="757566" cy="434621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6" name="꺾인 연결선 105"/>
          <p:cNvCxnSpPr/>
          <p:nvPr/>
        </p:nvCxnSpPr>
        <p:spPr>
          <a:xfrm rot="16200000" flipH="1">
            <a:off x="5099045" y="4458916"/>
            <a:ext cx="341404" cy="107304"/>
          </a:xfrm>
          <a:prstGeom prst="bentConnector2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7" name="꺾인 연결선 106"/>
          <p:cNvCxnSpPr/>
          <p:nvPr/>
        </p:nvCxnSpPr>
        <p:spPr>
          <a:xfrm flipH="1">
            <a:off x="7653089" y="4687743"/>
            <a:ext cx="1687681" cy="1420157"/>
          </a:xfrm>
          <a:prstGeom prst="bentConnector3">
            <a:avLst>
              <a:gd name="adj1" fmla="val -13545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8" name="자유형 107"/>
          <p:cNvSpPr/>
          <p:nvPr/>
        </p:nvSpPr>
        <p:spPr bwMode="auto">
          <a:xfrm rot="5400000" flipV="1">
            <a:off x="7980718" y="5486607"/>
            <a:ext cx="225425" cy="882652"/>
          </a:xfrm>
          <a:custGeom>
            <a:avLst/>
            <a:gdLst>
              <a:gd name="connsiteX0" fmla="*/ 0 w 929640"/>
              <a:gd name="connsiteY0" fmla="*/ 304800 h 304800"/>
              <a:gd name="connsiteX1" fmla="*/ 929640 w 929640"/>
              <a:gd name="connsiteY1" fmla="*/ 304800 h 304800"/>
              <a:gd name="connsiteX2" fmla="*/ 929640 w 929640"/>
              <a:gd name="connsiteY2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9640" h="304800">
                <a:moveTo>
                  <a:pt x="0" y="304800"/>
                </a:moveTo>
                <a:lnTo>
                  <a:pt x="929640" y="304800"/>
                </a:lnTo>
                <a:lnTo>
                  <a:pt x="929640" y="0"/>
                </a:ln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rtlCol="0" anchor="ctr"/>
          <a:lstStyle/>
          <a:p>
            <a:pPr algn="ctr"/>
            <a:endParaRPr lang="ko-KR" altLang="en-US">
              <a:latin typeface="Montserrat Medium" panose="00000600000000000000" pitchFamily="2" charset="0"/>
              <a:ea typeface="나눔스퀘어 Bold" panose="020B0600000101010101" pitchFamily="50" charset="-127"/>
            </a:endParaRPr>
          </a:p>
        </p:txBody>
      </p:sp>
      <p:sp>
        <p:nvSpPr>
          <p:cNvPr id="109" name="직사각형 108"/>
          <p:cNvSpPr/>
          <p:nvPr/>
        </p:nvSpPr>
        <p:spPr bwMode="auto">
          <a:xfrm>
            <a:off x="6318669" y="3008624"/>
            <a:ext cx="1372171" cy="1363904"/>
          </a:xfrm>
          <a:prstGeom prst="rect">
            <a:avLst/>
          </a:prstGeom>
          <a:noFill/>
          <a:ln w="25400">
            <a:solidFill>
              <a:srgbClr val="FF0000"/>
            </a:solidFill>
            <a:prstDash val="sysDash"/>
          </a:ln>
          <a:extLst/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endParaRPr lang="ko-KR" altLang="en-US" sz="11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Montserrat Medium" panose="00000600000000000000" pitchFamily="2" charset="0"/>
              <a:ea typeface="나눔스퀘어 Bold" panose="020B0600000101010101" pitchFamily="50" charset="-127"/>
            </a:endParaRPr>
          </a:p>
        </p:txBody>
      </p:sp>
      <p:sp>
        <p:nvSpPr>
          <p:cNvPr id="110" name="Text Box 40"/>
          <p:cNvSpPr txBox="1">
            <a:spLocks noChangeArrowheads="1"/>
          </p:cNvSpPr>
          <p:nvPr/>
        </p:nvSpPr>
        <p:spPr bwMode="auto">
          <a:xfrm>
            <a:off x="6395485" y="4380202"/>
            <a:ext cx="1199688" cy="205629"/>
          </a:xfrm>
          <a:prstGeom prst="rect">
            <a:avLst/>
          </a:prstGeom>
          <a:noFill/>
        </p:spPr>
        <p:txBody>
          <a:bodyPr wrap="none" lIns="0" tIns="0" rIns="0" bIns="36000" rtlCol="0" anchor="ctr" anchorCtr="0">
            <a:spAutoFit/>
          </a:bodyPr>
          <a:lstStyle>
            <a:defPPr>
              <a:defRPr lang="ko-KR"/>
            </a:defPPr>
            <a:lvl1pPr algn="ctr">
              <a:defRPr sz="1100" b="0" spc="-6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1" panose="02020503020101020101" pitchFamily="18" charset="-127"/>
                <a:ea typeface="바른돋움 1" panose="02020503020101020101" pitchFamily="18" charset="-127"/>
              </a:defRPr>
            </a:lvl1pPr>
          </a:lstStyle>
          <a:p>
            <a:r>
              <a:rPr lang="en-US" altLang="ko-KR" dirty="0">
                <a:latin typeface="Montserrat Medium" panose="00000600000000000000" pitchFamily="2" charset="0"/>
              </a:rPr>
              <a:t>Conclude contract</a:t>
            </a:r>
            <a:endParaRPr lang="ko-KR" altLang="en-US" dirty="0">
              <a:latin typeface="Montserrat Medium" panose="00000600000000000000" pitchFamily="2" charset="0"/>
            </a:endParaRPr>
          </a:p>
        </p:txBody>
      </p:sp>
      <p:grpSp>
        <p:nvGrpSpPr>
          <p:cNvPr id="116" name="그룹 115">
            <a:extLst>
              <a:ext uri="{FF2B5EF4-FFF2-40B4-BE49-F238E27FC236}">
                <a16:creationId xmlns:a16="http://schemas.microsoft.com/office/drawing/2014/main" id="{BB3CC6D5-BBD6-4E18-8AEA-80672C4F2417}"/>
              </a:ext>
            </a:extLst>
          </p:cNvPr>
          <p:cNvGrpSpPr/>
          <p:nvPr/>
        </p:nvGrpSpPr>
        <p:grpSpPr>
          <a:xfrm>
            <a:off x="1177826" y="1932968"/>
            <a:ext cx="4806286" cy="382138"/>
            <a:chOff x="6306833" y="2783554"/>
            <a:chExt cx="1231887" cy="586728"/>
          </a:xfrm>
        </p:grpSpPr>
        <p:sp>
          <p:nvSpPr>
            <p:cNvPr id="117" name="사각형: 둥근 모서리 55">
              <a:extLst>
                <a:ext uri="{FF2B5EF4-FFF2-40B4-BE49-F238E27FC236}">
                  <a16:creationId xmlns:a16="http://schemas.microsoft.com/office/drawing/2014/main" id="{328F7967-8C54-427B-B3F6-0BDBF270A64C}"/>
                </a:ext>
              </a:extLst>
            </p:cNvPr>
            <p:cNvSpPr/>
            <p:nvPr/>
          </p:nvSpPr>
          <p:spPr>
            <a:xfrm>
              <a:off x="6306833" y="2945863"/>
              <a:ext cx="1231887" cy="424419"/>
            </a:xfrm>
            <a:prstGeom prst="roundRect">
              <a:avLst>
                <a:gd name="adj" fmla="val 18946"/>
              </a:avLst>
            </a:prstGeom>
            <a:solidFill>
              <a:srgbClr val="ACAC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539" dirty="0"/>
            </a:p>
          </p:txBody>
        </p:sp>
        <p:sp>
          <p:nvSpPr>
            <p:cNvPr id="118" name="사각형: 둥근 모서리 56">
              <a:extLst>
                <a:ext uri="{FF2B5EF4-FFF2-40B4-BE49-F238E27FC236}">
                  <a16:creationId xmlns:a16="http://schemas.microsoft.com/office/drawing/2014/main" id="{09484F6D-7686-480B-B653-9F89CEA20C8F}"/>
                </a:ext>
              </a:extLst>
            </p:cNvPr>
            <p:cNvSpPr/>
            <p:nvPr/>
          </p:nvSpPr>
          <p:spPr>
            <a:xfrm>
              <a:off x="6306833" y="2783554"/>
              <a:ext cx="1231887" cy="354628"/>
            </a:xfrm>
            <a:prstGeom prst="roundRect">
              <a:avLst>
                <a:gd name="adj" fmla="val 24977"/>
              </a:avLst>
            </a:prstGeom>
            <a:solidFill>
              <a:srgbClr val="194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539" dirty="0"/>
            </a:p>
          </p:txBody>
        </p:sp>
        <p:grpSp>
          <p:nvGrpSpPr>
            <p:cNvPr id="119" name="그룹 118">
              <a:extLst>
                <a:ext uri="{FF2B5EF4-FFF2-40B4-BE49-F238E27FC236}">
                  <a16:creationId xmlns:a16="http://schemas.microsoft.com/office/drawing/2014/main" id="{074FEAFE-0A61-4068-9419-C3DEFD9F7878}"/>
                </a:ext>
              </a:extLst>
            </p:cNvPr>
            <p:cNvGrpSpPr/>
            <p:nvPr/>
          </p:nvGrpSpPr>
          <p:grpSpPr>
            <a:xfrm>
              <a:off x="6351641" y="2820075"/>
              <a:ext cx="1141359" cy="514719"/>
              <a:chOff x="7752409" y="3631493"/>
              <a:chExt cx="2638854" cy="1225494"/>
            </a:xfrm>
          </p:grpSpPr>
          <p:sp>
            <p:nvSpPr>
              <p:cNvPr id="121" name="사각형: 둥근 모서리 59">
                <a:extLst>
                  <a:ext uri="{FF2B5EF4-FFF2-40B4-BE49-F238E27FC236}">
                    <a16:creationId xmlns:a16="http://schemas.microsoft.com/office/drawing/2014/main" id="{A77F6AF1-BE6E-4993-8D4F-5F965A5B6144}"/>
                  </a:ext>
                </a:extLst>
              </p:cNvPr>
              <p:cNvSpPr/>
              <p:nvPr/>
            </p:nvSpPr>
            <p:spPr>
              <a:xfrm>
                <a:off x="7752409" y="3944687"/>
                <a:ext cx="2638854" cy="912300"/>
              </a:xfrm>
              <a:prstGeom prst="roundRect">
                <a:avLst>
                  <a:gd name="adj" fmla="val 16479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539" dirty="0"/>
              </a:p>
            </p:txBody>
          </p:sp>
          <p:sp>
            <p:nvSpPr>
              <p:cNvPr id="122" name="사각형: 둥근 모서리 60">
                <a:extLst>
                  <a:ext uri="{FF2B5EF4-FFF2-40B4-BE49-F238E27FC236}">
                    <a16:creationId xmlns:a16="http://schemas.microsoft.com/office/drawing/2014/main" id="{080B7BDA-2191-468B-8407-5EA1B9A0D15F}"/>
                  </a:ext>
                </a:extLst>
              </p:cNvPr>
              <p:cNvSpPr/>
              <p:nvPr/>
            </p:nvSpPr>
            <p:spPr>
              <a:xfrm>
                <a:off x="7752409" y="3631493"/>
                <a:ext cx="2638854" cy="631102"/>
              </a:xfrm>
              <a:prstGeom prst="roundRect">
                <a:avLst>
                  <a:gd name="adj" fmla="val 21216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539" dirty="0"/>
              </a:p>
            </p:txBody>
          </p:sp>
        </p:grpSp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53FDFF47-1807-416E-B567-942F0C9C235E}"/>
                </a:ext>
              </a:extLst>
            </p:cNvPr>
            <p:cNvSpPr txBox="1"/>
            <p:nvPr/>
          </p:nvSpPr>
          <p:spPr>
            <a:xfrm>
              <a:off x="6344312" y="2826621"/>
              <a:ext cx="1144136" cy="46093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defTabSz="678506" fontAlgn="ctr">
                <a:buClr>
                  <a:prstClr val="black">
                    <a:lumMod val="65000"/>
                    <a:lumOff val="35000"/>
                  </a:prstClr>
                </a:buClr>
                <a:buSzPct val="100000"/>
              </a:pPr>
              <a:r>
                <a:rPr lang="en-US" altLang="ko-KR" sz="1400" kern="0" spc="-23" dirty="0" err="1" smtClean="0">
                  <a:ln>
                    <a:solidFill>
                      <a:srgbClr val="EBEBEB">
                        <a:alpha val="0"/>
                      </a:srgb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 SemiBold" panose="00000700000000000000" pitchFamily="2" charset="0"/>
                  <a:ea typeface="Rix고딕 M" panose="02020603020101020101" pitchFamily="18" charset="-127"/>
                  <a:cs typeface="Noto Sans" panose="020B0502040504020204" pitchFamily="34" charset="0"/>
                </a:rPr>
                <a:t>dBrain</a:t>
              </a:r>
              <a:endParaRPr lang="en-US" altLang="ko-KR" sz="1400" kern="0" spc="-23" dirty="0">
                <a:ln>
                  <a:solidFill>
                    <a:srgbClr val="EBEBEB">
                      <a:alpha val="0"/>
                    </a:srgb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endParaRPr>
            </a:p>
          </p:txBody>
        </p:sp>
      </p:grpSp>
      <p:grpSp>
        <p:nvGrpSpPr>
          <p:cNvPr id="123" name="그룹 122">
            <a:extLst>
              <a:ext uri="{FF2B5EF4-FFF2-40B4-BE49-F238E27FC236}">
                <a16:creationId xmlns:a16="http://schemas.microsoft.com/office/drawing/2014/main" id="{BB3CC6D5-BBD6-4E18-8AEA-80672C4F2417}"/>
              </a:ext>
            </a:extLst>
          </p:cNvPr>
          <p:cNvGrpSpPr/>
          <p:nvPr/>
        </p:nvGrpSpPr>
        <p:grpSpPr>
          <a:xfrm>
            <a:off x="6226320" y="1948412"/>
            <a:ext cx="3403820" cy="391772"/>
            <a:chOff x="6306833" y="2783554"/>
            <a:chExt cx="1231887" cy="586728"/>
          </a:xfrm>
        </p:grpSpPr>
        <p:sp>
          <p:nvSpPr>
            <p:cNvPr id="124" name="사각형: 둥근 모서리 55">
              <a:extLst>
                <a:ext uri="{FF2B5EF4-FFF2-40B4-BE49-F238E27FC236}">
                  <a16:creationId xmlns:a16="http://schemas.microsoft.com/office/drawing/2014/main" id="{328F7967-8C54-427B-B3F6-0BDBF270A64C}"/>
                </a:ext>
              </a:extLst>
            </p:cNvPr>
            <p:cNvSpPr/>
            <p:nvPr/>
          </p:nvSpPr>
          <p:spPr>
            <a:xfrm>
              <a:off x="6306833" y="2945863"/>
              <a:ext cx="1231887" cy="424419"/>
            </a:xfrm>
            <a:prstGeom prst="roundRect">
              <a:avLst>
                <a:gd name="adj" fmla="val 18946"/>
              </a:avLst>
            </a:prstGeom>
            <a:solidFill>
              <a:srgbClr val="ACAC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539" dirty="0"/>
            </a:p>
          </p:txBody>
        </p:sp>
        <p:sp>
          <p:nvSpPr>
            <p:cNvPr id="125" name="사각형: 둥근 모서리 56">
              <a:extLst>
                <a:ext uri="{FF2B5EF4-FFF2-40B4-BE49-F238E27FC236}">
                  <a16:creationId xmlns:a16="http://schemas.microsoft.com/office/drawing/2014/main" id="{09484F6D-7686-480B-B653-9F89CEA20C8F}"/>
                </a:ext>
              </a:extLst>
            </p:cNvPr>
            <p:cNvSpPr/>
            <p:nvPr/>
          </p:nvSpPr>
          <p:spPr>
            <a:xfrm>
              <a:off x="6306833" y="2783554"/>
              <a:ext cx="1231887" cy="354628"/>
            </a:xfrm>
            <a:prstGeom prst="roundRect">
              <a:avLst>
                <a:gd name="adj" fmla="val 24977"/>
              </a:avLst>
            </a:prstGeom>
            <a:solidFill>
              <a:srgbClr val="194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539" dirty="0"/>
            </a:p>
          </p:txBody>
        </p:sp>
        <p:grpSp>
          <p:nvGrpSpPr>
            <p:cNvPr id="126" name="그룹 125">
              <a:extLst>
                <a:ext uri="{FF2B5EF4-FFF2-40B4-BE49-F238E27FC236}">
                  <a16:creationId xmlns:a16="http://schemas.microsoft.com/office/drawing/2014/main" id="{074FEAFE-0A61-4068-9419-C3DEFD9F7878}"/>
                </a:ext>
              </a:extLst>
            </p:cNvPr>
            <p:cNvGrpSpPr/>
            <p:nvPr/>
          </p:nvGrpSpPr>
          <p:grpSpPr>
            <a:xfrm>
              <a:off x="6351641" y="2820075"/>
              <a:ext cx="1141359" cy="514719"/>
              <a:chOff x="7752409" y="3631493"/>
              <a:chExt cx="2638854" cy="1225494"/>
            </a:xfrm>
          </p:grpSpPr>
          <p:sp>
            <p:nvSpPr>
              <p:cNvPr id="128" name="사각형: 둥근 모서리 59">
                <a:extLst>
                  <a:ext uri="{FF2B5EF4-FFF2-40B4-BE49-F238E27FC236}">
                    <a16:creationId xmlns:a16="http://schemas.microsoft.com/office/drawing/2014/main" id="{A77F6AF1-BE6E-4993-8D4F-5F965A5B6144}"/>
                  </a:ext>
                </a:extLst>
              </p:cNvPr>
              <p:cNvSpPr/>
              <p:nvPr/>
            </p:nvSpPr>
            <p:spPr>
              <a:xfrm>
                <a:off x="7752409" y="3944687"/>
                <a:ext cx="2638854" cy="912300"/>
              </a:xfrm>
              <a:prstGeom prst="roundRect">
                <a:avLst>
                  <a:gd name="adj" fmla="val 16479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539" dirty="0"/>
              </a:p>
            </p:txBody>
          </p:sp>
          <p:sp>
            <p:nvSpPr>
              <p:cNvPr id="129" name="사각형: 둥근 모서리 60">
                <a:extLst>
                  <a:ext uri="{FF2B5EF4-FFF2-40B4-BE49-F238E27FC236}">
                    <a16:creationId xmlns:a16="http://schemas.microsoft.com/office/drawing/2014/main" id="{080B7BDA-2191-468B-8407-5EA1B9A0D15F}"/>
                  </a:ext>
                </a:extLst>
              </p:cNvPr>
              <p:cNvSpPr/>
              <p:nvPr/>
            </p:nvSpPr>
            <p:spPr>
              <a:xfrm>
                <a:off x="7752409" y="3631493"/>
                <a:ext cx="2638854" cy="631102"/>
              </a:xfrm>
              <a:prstGeom prst="roundRect">
                <a:avLst>
                  <a:gd name="adj" fmla="val 21216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539" dirty="0"/>
              </a:p>
            </p:txBody>
          </p:sp>
        </p:grp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53FDFF47-1807-416E-B567-942F0C9C235E}"/>
                </a:ext>
              </a:extLst>
            </p:cNvPr>
            <p:cNvSpPr txBox="1"/>
            <p:nvPr/>
          </p:nvSpPr>
          <p:spPr>
            <a:xfrm>
              <a:off x="6344312" y="2826621"/>
              <a:ext cx="1144136" cy="46093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defTabSz="678506" fontAlgn="ctr">
                <a:buClr>
                  <a:prstClr val="black">
                    <a:lumMod val="65000"/>
                    <a:lumOff val="35000"/>
                  </a:prstClr>
                </a:buClr>
                <a:buSzPct val="100000"/>
              </a:pPr>
              <a:r>
                <a:rPr lang="en-US" altLang="ko-KR" sz="1400" kern="0" spc="-23" dirty="0" smtClean="0">
                  <a:ln>
                    <a:solidFill>
                      <a:srgbClr val="EBEBEB">
                        <a:alpha val="0"/>
                      </a:srgb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 SemiBold" panose="00000700000000000000" pitchFamily="2" charset="0"/>
                  <a:ea typeface="Rix고딕 M" panose="02020603020101020101" pitchFamily="18" charset="-127"/>
                  <a:cs typeface="Noto Sans" panose="020B0502040504020204" pitchFamily="34" charset="0"/>
                </a:rPr>
                <a:t>KONEPS</a:t>
              </a:r>
              <a:endParaRPr lang="en-US" altLang="ko-KR" sz="1400" kern="0" spc="-23" dirty="0">
                <a:ln>
                  <a:solidFill>
                    <a:srgbClr val="EBEBEB">
                      <a:alpha val="0"/>
                    </a:srgb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7749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그룹 103"/>
          <p:cNvGrpSpPr/>
          <p:nvPr/>
        </p:nvGrpSpPr>
        <p:grpSpPr>
          <a:xfrm>
            <a:off x="196770" y="1562582"/>
            <a:ext cx="10336192" cy="5868365"/>
            <a:chOff x="196770" y="1307939"/>
            <a:chExt cx="10336192" cy="6134583"/>
          </a:xfrm>
        </p:grpSpPr>
        <p:sp>
          <p:nvSpPr>
            <p:cNvPr id="105" name="사각형: 둥근 모서리 8">
              <a:extLst>
                <a:ext uri="{FF2B5EF4-FFF2-40B4-BE49-F238E27FC236}">
                  <a16:creationId xmlns:a16="http://schemas.microsoft.com/office/drawing/2014/main" id="{558BB2BA-39A1-4AC8-A06E-06F237DCD696}"/>
                </a:ext>
              </a:extLst>
            </p:cNvPr>
            <p:cNvSpPr/>
            <p:nvPr/>
          </p:nvSpPr>
          <p:spPr>
            <a:xfrm>
              <a:off x="196770" y="1307939"/>
              <a:ext cx="10336192" cy="6134583"/>
            </a:xfrm>
            <a:prstGeom prst="roundRect">
              <a:avLst/>
            </a:prstGeom>
            <a:solidFill>
              <a:schemeClr val="bg2">
                <a:alpha val="7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106" name="사각형: 둥근 모서리 9">
              <a:extLst>
                <a:ext uri="{FF2B5EF4-FFF2-40B4-BE49-F238E27FC236}">
                  <a16:creationId xmlns:a16="http://schemas.microsoft.com/office/drawing/2014/main" id="{2746384C-CDC3-476F-A120-C11F28CDE5A8}"/>
                </a:ext>
              </a:extLst>
            </p:cNvPr>
            <p:cNvSpPr/>
            <p:nvPr/>
          </p:nvSpPr>
          <p:spPr>
            <a:xfrm>
              <a:off x="393539" y="1416837"/>
              <a:ext cx="9931079" cy="5892587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65" name="Rectangle 35">
            <a:extLst>
              <a:ext uri="{FF2B5EF4-FFF2-40B4-BE49-F238E27FC236}">
                <a16:creationId xmlns:a16="http://schemas.microsoft.com/office/drawing/2014/main" id="{437630CF-09F9-4867-B08A-2FE8DAA35250}"/>
              </a:ext>
            </a:extLst>
          </p:cNvPr>
          <p:cNvSpPr/>
          <p:nvPr/>
        </p:nvSpPr>
        <p:spPr>
          <a:xfrm>
            <a:off x="804405" y="261905"/>
            <a:ext cx="5219997" cy="456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400" b="1" spc="-1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Benefits</a:t>
            </a:r>
            <a:endParaRPr lang="en-US" altLang="ko-KR" sz="2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Montserrat SemiBold" panose="00000700000000000000" pitchFamily="2" charset="0"/>
              <a:ea typeface="Rix고딕 M" panose="02020603020101020101" pitchFamily="18" charset="-127"/>
              <a:cs typeface="Noto Sans" panose="020B0502040504020204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8F4ED994-EF0C-4F7A-96E4-67CD0D8048B1}"/>
              </a:ext>
            </a:extLst>
          </p:cNvPr>
          <p:cNvSpPr txBox="1"/>
          <p:nvPr/>
        </p:nvSpPr>
        <p:spPr>
          <a:xfrm>
            <a:off x="183091" y="-159210"/>
            <a:ext cx="750966" cy="92050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3200" b="1" spc="-1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latin typeface="+mj-ea"/>
                <a:ea typeface="+mj-ea"/>
              </a:rPr>
              <a:t>Ⅵ</a:t>
            </a:r>
            <a:r>
              <a:rPr lang="en-US" altLang="ko-KR" sz="3200" b="1" spc="-1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latin typeface="+mj-ea"/>
              </a:rPr>
              <a:t>.</a:t>
            </a:r>
            <a:endParaRPr lang="ko-KR" altLang="en-US" sz="32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accent1">
                  <a:lumMod val="40000"/>
                  <a:lumOff val="6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AD90AFD6-BD69-4C9A-A432-9D348772A648}"/>
              </a:ext>
            </a:extLst>
          </p:cNvPr>
          <p:cNvSpPr txBox="1"/>
          <p:nvPr/>
        </p:nvSpPr>
        <p:spPr>
          <a:xfrm>
            <a:off x="771576" y="914401"/>
            <a:ext cx="444352" cy="60991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20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+mj-ea"/>
                <a:ea typeface="+mj-ea"/>
              </a:rPr>
              <a:t>01</a:t>
            </a:r>
            <a:endParaRPr lang="ko-KR" altLang="en-US" sz="20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+mj-ea"/>
              <a:ea typeface="+mj-ea"/>
            </a:endParaRPr>
          </a:p>
        </p:txBody>
      </p:sp>
      <p:grpSp>
        <p:nvGrpSpPr>
          <p:cNvPr id="68" name="그룹 67">
            <a:extLst>
              <a:ext uri="{FF2B5EF4-FFF2-40B4-BE49-F238E27FC236}">
                <a16:creationId xmlns:a16="http://schemas.microsoft.com/office/drawing/2014/main" id="{525E53D9-4E4A-4944-A5C7-8C47AF728936}"/>
              </a:ext>
            </a:extLst>
          </p:cNvPr>
          <p:cNvGrpSpPr/>
          <p:nvPr/>
        </p:nvGrpSpPr>
        <p:grpSpPr>
          <a:xfrm>
            <a:off x="0" y="1053030"/>
            <a:ext cx="1268364" cy="467035"/>
            <a:chOff x="0" y="1086465"/>
            <a:chExt cx="1268364" cy="467035"/>
          </a:xfrm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grpSpPr>
        <p:sp>
          <p:nvSpPr>
            <p:cNvPr id="69" name="사각형: 둥근 위쪽 모서리 103">
              <a:extLst>
                <a:ext uri="{FF2B5EF4-FFF2-40B4-BE49-F238E27FC236}">
                  <a16:creationId xmlns:a16="http://schemas.microsoft.com/office/drawing/2014/main" id="{7AEAC66D-E991-4565-914D-BE56D95A8CC9}"/>
                </a:ext>
              </a:extLst>
            </p:cNvPr>
            <p:cNvSpPr/>
            <p:nvPr/>
          </p:nvSpPr>
          <p:spPr>
            <a:xfrm rot="5400000">
              <a:off x="400664" y="685801"/>
              <a:ext cx="467035" cy="126836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70" name="사각형: 둥근 위쪽 모서리 104">
              <a:extLst>
                <a:ext uri="{FF2B5EF4-FFF2-40B4-BE49-F238E27FC236}">
                  <a16:creationId xmlns:a16="http://schemas.microsoft.com/office/drawing/2014/main" id="{D1254EAD-A4EB-43CF-8A46-BC471F141C9F}"/>
                </a:ext>
              </a:extLst>
            </p:cNvPr>
            <p:cNvSpPr/>
            <p:nvPr/>
          </p:nvSpPr>
          <p:spPr>
            <a:xfrm rot="5400000">
              <a:off x="774290" y="1059427"/>
              <a:ext cx="467035" cy="521112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123" name="TextBox 122">
            <a:extLst>
              <a:ext uri="{FF2B5EF4-FFF2-40B4-BE49-F238E27FC236}">
                <a16:creationId xmlns:a16="http://schemas.microsoft.com/office/drawing/2014/main" id="{279BB726-FC3E-4BFD-9A47-AA8E89EDF160}"/>
              </a:ext>
            </a:extLst>
          </p:cNvPr>
          <p:cNvSpPr txBox="1"/>
          <p:nvPr/>
        </p:nvSpPr>
        <p:spPr bwMode="gray">
          <a:xfrm>
            <a:off x="2472861" y="1879574"/>
            <a:ext cx="1646285" cy="246221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>
            <a:defPPr>
              <a:defRPr lang="en-US"/>
            </a:defPPr>
            <a:lvl1pPr algn="ctr">
              <a:defRPr sz="2200" spc="-50">
                <a:ln w="6350">
                  <a:solidFill>
                    <a:schemeClr val="bg1">
                      <a:alpha val="0"/>
                    </a:schemeClr>
                  </a:solidFill>
                  <a:miter lim="800000"/>
                </a:ln>
                <a:solidFill>
                  <a:schemeClr val="bg1"/>
                </a:solidFill>
                <a:latin typeface="한수원 한돋움" panose="020B0600000101010101" pitchFamily="50" charset="-127"/>
                <a:ea typeface="한수원 한돋움" panose="020B0600000101010101" pitchFamily="50" charset="-127"/>
                <a:cs typeface="Droid Sans Fallback" panose="020B0502000000000001" pitchFamily="50" charset="-127"/>
              </a:defRPr>
            </a:lvl1pPr>
          </a:lstStyle>
          <a:p>
            <a:pPr algn="l"/>
            <a:r>
              <a:rPr lang="ko-KR" altLang="en-US" sz="1600" spc="0" dirty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전자계약 </a:t>
            </a:r>
            <a:r>
              <a:rPr lang="en-US" altLang="ko-KR" sz="1600" spc="0" dirty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/ </a:t>
            </a:r>
            <a:r>
              <a:rPr lang="ko-KR" altLang="en-US" sz="1600" spc="0" dirty="0">
                <a:latin typeface="KoPub돋움체 Bold" panose="02020603020101020101" pitchFamily="18" charset="-127"/>
                <a:ea typeface="KoPub돋움체 Bold" panose="02020603020101020101" pitchFamily="18" charset="-127"/>
              </a:rPr>
              <a:t>전자지급</a:t>
            </a:r>
          </a:p>
        </p:txBody>
      </p:sp>
      <p:grpSp>
        <p:nvGrpSpPr>
          <p:cNvPr id="192" name="그룹 191">
            <a:extLst>
              <a:ext uri="{FF2B5EF4-FFF2-40B4-BE49-F238E27FC236}">
                <a16:creationId xmlns:a16="http://schemas.microsoft.com/office/drawing/2014/main" id="{8D02C803-43B9-48D6-981F-9A5A871602D2}"/>
              </a:ext>
            </a:extLst>
          </p:cNvPr>
          <p:cNvGrpSpPr/>
          <p:nvPr/>
        </p:nvGrpSpPr>
        <p:grpSpPr>
          <a:xfrm rot="16200000">
            <a:off x="3495073" y="4676352"/>
            <a:ext cx="4416945" cy="171030"/>
            <a:chOff x="530574" y="5314411"/>
            <a:chExt cx="4416945" cy="171030"/>
          </a:xfrm>
          <a:solidFill>
            <a:srgbClr val="4472C4"/>
          </a:solidFill>
        </p:grpSpPr>
        <p:sp>
          <p:nvSpPr>
            <p:cNvPr id="193" name="TextBox 192">
              <a:extLst>
                <a:ext uri="{FF2B5EF4-FFF2-40B4-BE49-F238E27FC236}">
                  <a16:creationId xmlns:a16="http://schemas.microsoft.com/office/drawing/2014/main" id="{491166DE-E330-4D1D-9ED6-F723EB227152}"/>
                </a:ext>
              </a:extLst>
            </p:cNvPr>
            <p:cNvSpPr txBox="1"/>
            <p:nvPr/>
          </p:nvSpPr>
          <p:spPr>
            <a:xfrm>
              <a:off x="530574" y="5314411"/>
              <a:ext cx="4416945" cy="45719"/>
            </a:xfrm>
            <a:prstGeom prst="roundRect">
              <a:avLst>
                <a:gd name="adj" fmla="val 50000"/>
              </a:avLst>
            </a:prstGeom>
            <a:grpFill/>
            <a:ln w="38100">
              <a:noFill/>
            </a:ln>
          </p:spPr>
          <p:txBody>
            <a:bodyPr wrap="square" anchor="ctr">
              <a:noAutofit/>
            </a:bodyPr>
            <a:lstStyle>
              <a:defPPr>
                <a:defRPr lang="ko-KR"/>
              </a:defPPr>
              <a:lvl1pPr algn="ctr" defTabSz="997245">
                <a:tabLst>
                  <a:tab pos="4813503" algn="l"/>
                </a:tabLst>
                <a:defRPr sz="2400">
                  <a:ln>
                    <a:solidFill>
                      <a:schemeClr val="bg1">
                        <a:lumMod val="75000"/>
                        <a:alpha val="0"/>
                      </a:schemeClr>
                    </a:solidFill>
                  </a:ln>
                  <a:solidFill>
                    <a:schemeClr val="accent6">
                      <a:lumMod val="75000"/>
                    </a:schemeClr>
                  </a:solidFill>
                  <a:latin typeface="KoPub돋움체 Bold" pitchFamily="18" charset="-127"/>
                  <a:ea typeface="KoPub돋움체 Bold" pitchFamily="18" charset="-127"/>
                </a:defRPr>
              </a:lvl1pPr>
            </a:lstStyle>
            <a:p>
              <a:pPr marL="0" lvl="1" algn="ctr" defTabSz="997245">
                <a:tabLst>
                  <a:tab pos="4813503" algn="l"/>
                </a:tabLst>
                <a:defRPr/>
              </a:pPr>
              <a:endParaRPr kumimoji="1" lang="ko-KR" altLang="en-US" sz="1500" dirty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Medium" panose="00000600000000000000" pitchFamily="2" charset="0"/>
                <a:ea typeface="KoPub돋움체 Bold" panose="00000800000000000000" pitchFamily="2" charset="-127"/>
                <a:sym typeface="Monotype Sorts"/>
              </a:endParaRPr>
            </a:p>
          </p:txBody>
        </p:sp>
        <p:sp>
          <p:nvSpPr>
            <p:cNvPr id="194" name="이등변 삼각형 193">
              <a:extLst>
                <a:ext uri="{FF2B5EF4-FFF2-40B4-BE49-F238E27FC236}">
                  <a16:creationId xmlns:a16="http://schemas.microsoft.com/office/drawing/2014/main" id="{10DE22A8-CFA6-40F6-A730-928199A8E89B}"/>
                </a:ext>
              </a:extLst>
            </p:cNvPr>
            <p:cNvSpPr/>
            <p:nvPr/>
          </p:nvSpPr>
          <p:spPr>
            <a:xfrm rot="10800000">
              <a:off x="2651750" y="5334930"/>
              <a:ext cx="174593" cy="150511"/>
            </a:xfrm>
            <a:prstGeom prst="triangle">
              <a:avLst/>
            </a:prstGeom>
            <a:grpFill/>
            <a:ln w="38100">
              <a:noFill/>
            </a:ln>
          </p:spPr>
          <p:txBody>
            <a:bodyPr wrap="square" anchor="ctr">
              <a:noAutofit/>
            </a:bodyPr>
            <a:lstStyle/>
            <a:p>
              <a:pPr algn="ctr" defTabSz="997245">
                <a:tabLst>
                  <a:tab pos="4813503" algn="l"/>
                </a:tabLst>
              </a:pPr>
              <a:endParaRPr lang="ko-KR" altLang="en-US" sz="2400">
                <a:ln>
                  <a:solidFill>
                    <a:schemeClr val="bg1">
                      <a:lumMod val="75000"/>
                      <a:alpha val="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Montserrat Medium" panose="00000600000000000000" pitchFamily="2" charset="0"/>
                <a:ea typeface="KoPub돋움체 Bold" pitchFamily="18" charset="-127"/>
              </a:endParaRPr>
            </a:p>
          </p:txBody>
        </p:sp>
      </p:grpSp>
      <p:sp>
        <p:nvSpPr>
          <p:cNvPr id="195" name="TextBox 194">
            <a:extLst>
              <a:ext uri="{FF2B5EF4-FFF2-40B4-BE49-F238E27FC236}">
                <a16:creationId xmlns:a16="http://schemas.microsoft.com/office/drawing/2014/main" id="{DEC146BA-B216-4A78-8B4F-BDFFB86268A5}"/>
              </a:ext>
            </a:extLst>
          </p:cNvPr>
          <p:cNvSpPr txBox="1"/>
          <p:nvPr/>
        </p:nvSpPr>
        <p:spPr>
          <a:xfrm flipH="1">
            <a:off x="748995" y="1092530"/>
            <a:ext cx="9399217" cy="369332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defPPr>
              <a:defRPr lang="ko-KR"/>
            </a:defPPr>
            <a:lvl1pPr>
              <a:defRPr sz="2800" spc="-100">
                <a:ln w="6350">
                  <a:solidFill>
                    <a:schemeClr val="bg1">
                      <a:alpha val="0"/>
                    </a:schemeClr>
                  </a:solidFill>
                  <a:miter lim="800000"/>
                </a:ln>
                <a:solidFill>
                  <a:srgbClr val="004D74"/>
                </a:solidFill>
                <a:latin typeface="KoPub돋움체 Bold" panose="02020603020101020101" pitchFamily="18" charset="-127"/>
                <a:ea typeface="KoPub돋움체 Bold" panose="02020603020101020101" pitchFamily="18" charset="-127"/>
              </a:defRPr>
            </a:lvl1pPr>
          </a:lstStyle>
          <a:p>
            <a:pPr algn="ctr" latinLnBrk="0">
              <a:lnSpc>
                <a:spcPct val="120000"/>
              </a:lnSpc>
            </a:pPr>
            <a:r>
              <a:rPr lang="en-US" altLang="ko-KR" sz="2000" spc="-5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1"/>
                </a:solidFill>
                <a:latin typeface="Montserrat Medium" panose="00000600000000000000" pitchFamily="2" charset="0"/>
              </a:rPr>
              <a:t>Transparent and </a:t>
            </a:r>
            <a:r>
              <a:rPr lang="en-US" altLang="ko-KR" sz="2000" spc="-50" dirty="0" smtClean="0">
                <a:ln>
                  <a:solidFill>
                    <a:srgbClr val="4F81BD">
                      <a:alpha val="0"/>
                    </a:srgbClr>
                  </a:solidFill>
                </a:ln>
                <a:solidFill>
                  <a:schemeClr val="tx1"/>
                </a:solidFill>
                <a:latin typeface="Montserrat Medium" panose="00000600000000000000" pitchFamily="2" charset="0"/>
              </a:rPr>
              <a:t>efficient budget management</a:t>
            </a:r>
            <a:endParaRPr lang="ko-KR" altLang="en-US" sz="2000" spc="-50" dirty="0">
              <a:ln>
                <a:solidFill>
                  <a:srgbClr val="4F81BD">
                    <a:alpha val="0"/>
                  </a:srgbClr>
                </a:solidFill>
              </a:ln>
              <a:solidFill>
                <a:schemeClr val="tx1"/>
              </a:solidFill>
              <a:latin typeface="Montserrat Medium" panose="00000600000000000000" pitchFamily="2" charset="0"/>
            </a:endParaRPr>
          </a:p>
        </p:txBody>
      </p:sp>
      <p:grpSp>
        <p:nvGrpSpPr>
          <p:cNvPr id="108" name="그룹 107">
            <a:extLst>
              <a:ext uri="{FF2B5EF4-FFF2-40B4-BE49-F238E27FC236}">
                <a16:creationId xmlns:a16="http://schemas.microsoft.com/office/drawing/2014/main" id="{BB3CC6D5-BBD6-4E18-8AEA-80672C4F2417}"/>
              </a:ext>
            </a:extLst>
          </p:cNvPr>
          <p:cNvGrpSpPr/>
          <p:nvPr/>
        </p:nvGrpSpPr>
        <p:grpSpPr>
          <a:xfrm>
            <a:off x="823718" y="1992765"/>
            <a:ext cx="4490977" cy="555589"/>
            <a:chOff x="6306833" y="2783554"/>
            <a:chExt cx="1231887" cy="586728"/>
          </a:xfrm>
        </p:grpSpPr>
        <p:sp>
          <p:nvSpPr>
            <p:cNvPr id="109" name="사각형: 둥근 모서리 55">
              <a:extLst>
                <a:ext uri="{FF2B5EF4-FFF2-40B4-BE49-F238E27FC236}">
                  <a16:creationId xmlns:a16="http://schemas.microsoft.com/office/drawing/2014/main" id="{328F7967-8C54-427B-B3F6-0BDBF270A64C}"/>
                </a:ext>
              </a:extLst>
            </p:cNvPr>
            <p:cNvSpPr/>
            <p:nvPr/>
          </p:nvSpPr>
          <p:spPr>
            <a:xfrm>
              <a:off x="6306833" y="2945863"/>
              <a:ext cx="1231887" cy="424419"/>
            </a:xfrm>
            <a:prstGeom prst="roundRect">
              <a:avLst>
                <a:gd name="adj" fmla="val 18946"/>
              </a:avLst>
            </a:prstGeom>
            <a:solidFill>
              <a:srgbClr val="ACAC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539" dirty="0"/>
            </a:p>
          </p:txBody>
        </p:sp>
        <p:sp>
          <p:nvSpPr>
            <p:cNvPr id="110" name="사각형: 둥근 모서리 56">
              <a:extLst>
                <a:ext uri="{FF2B5EF4-FFF2-40B4-BE49-F238E27FC236}">
                  <a16:creationId xmlns:a16="http://schemas.microsoft.com/office/drawing/2014/main" id="{09484F6D-7686-480B-B653-9F89CEA20C8F}"/>
                </a:ext>
              </a:extLst>
            </p:cNvPr>
            <p:cNvSpPr/>
            <p:nvPr/>
          </p:nvSpPr>
          <p:spPr>
            <a:xfrm>
              <a:off x="6306833" y="2783554"/>
              <a:ext cx="1231887" cy="354628"/>
            </a:xfrm>
            <a:prstGeom prst="roundRect">
              <a:avLst>
                <a:gd name="adj" fmla="val 24977"/>
              </a:avLst>
            </a:prstGeom>
            <a:solidFill>
              <a:srgbClr val="194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539" dirty="0"/>
            </a:p>
          </p:txBody>
        </p:sp>
        <p:grpSp>
          <p:nvGrpSpPr>
            <p:cNvPr id="111" name="그룹 110">
              <a:extLst>
                <a:ext uri="{FF2B5EF4-FFF2-40B4-BE49-F238E27FC236}">
                  <a16:creationId xmlns:a16="http://schemas.microsoft.com/office/drawing/2014/main" id="{074FEAFE-0A61-4068-9419-C3DEFD9F7878}"/>
                </a:ext>
              </a:extLst>
            </p:cNvPr>
            <p:cNvGrpSpPr/>
            <p:nvPr/>
          </p:nvGrpSpPr>
          <p:grpSpPr>
            <a:xfrm>
              <a:off x="6351641" y="2820075"/>
              <a:ext cx="1141359" cy="514719"/>
              <a:chOff x="7752409" y="3631493"/>
              <a:chExt cx="2638854" cy="1225494"/>
            </a:xfrm>
          </p:grpSpPr>
          <p:sp>
            <p:nvSpPr>
              <p:cNvPr id="113" name="사각형: 둥근 모서리 59">
                <a:extLst>
                  <a:ext uri="{FF2B5EF4-FFF2-40B4-BE49-F238E27FC236}">
                    <a16:creationId xmlns:a16="http://schemas.microsoft.com/office/drawing/2014/main" id="{A77F6AF1-BE6E-4993-8D4F-5F965A5B6144}"/>
                  </a:ext>
                </a:extLst>
              </p:cNvPr>
              <p:cNvSpPr/>
              <p:nvPr/>
            </p:nvSpPr>
            <p:spPr>
              <a:xfrm>
                <a:off x="7752409" y="3944687"/>
                <a:ext cx="2638854" cy="912300"/>
              </a:xfrm>
              <a:prstGeom prst="roundRect">
                <a:avLst>
                  <a:gd name="adj" fmla="val 16479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539" dirty="0"/>
              </a:p>
            </p:txBody>
          </p:sp>
          <p:sp>
            <p:nvSpPr>
              <p:cNvPr id="196" name="사각형: 둥근 모서리 60">
                <a:extLst>
                  <a:ext uri="{FF2B5EF4-FFF2-40B4-BE49-F238E27FC236}">
                    <a16:creationId xmlns:a16="http://schemas.microsoft.com/office/drawing/2014/main" id="{080B7BDA-2191-468B-8407-5EA1B9A0D15F}"/>
                  </a:ext>
                </a:extLst>
              </p:cNvPr>
              <p:cNvSpPr/>
              <p:nvPr/>
            </p:nvSpPr>
            <p:spPr>
              <a:xfrm>
                <a:off x="7752409" y="3631493"/>
                <a:ext cx="2638854" cy="631102"/>
              </a:xfrm>
              <a:prstGeom prst="roundRect">
                <a:avLst>
                  <a:gd name="adj" fmla="val 21216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539" dirty="0"/>
              </a:p>
            </p:txBody>
          </p:sp>
        </p:grpSp>
        <p:sp>
          <p:nvSpPr>
            <p:cNvPr id="112" name="TextBox 111">
              <a:extLst>
                <a:ext uri="{FF2B5EF4-FFF2-40B4-BE49-F238E27FC236}">
                  <a16:creationId xmlns:a16="http://schemas.microsoft.com/office/drawing/2014/main" id="{53FDFF47-1807-416E-B567-942F0C9C235E}"/>
                </a:ext>
              </a:extLst>
            </p:cNvPr>
            <p:cNvSpPr txBox="1"/>
            <p:nvPr/>
          </p:nvSpPr>
          <p:spPr>
            <a:xfrm>
              <a:off x="6344312" y="2894574"/>
              <a:ext cx="1144136" cy="32502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defTabSz="678506" fontAlgn="ctr">
                <a:buClr>
                  <a:prstClr val="black">
                    <a:lumMod val="65000"/>
                    <a:lumOff val="35000"/>
                  </a:prstClr>
                </a:buClr>
                <a:buSzPct val="100000"/>
              </a:pPr>
              <a:r>
                <a:rPr lang="en-US" altLang="ko-KR" sz="1400" kern="0" spc="-23" dirty="0" smtClean="0">
                  <a:ln>
                    <a:solidFill>
                      <a:srgbClr val="EBEBEB">
                        <a:alpha val="0"/>
                      </a:srgb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 SemiBold" panose="00000700000000000000" pitchFamily="2" charset="0"/>
                  <a:ea typeface="Rix고딕 M" panose="02020603020101020101" pitchFamily="18" charset="-127"/>
                  <a:cs typeface="Noto Sans" panose="020B0502040504020204" pitchFamily="34" charset="0"/>
                </a:rPr>
                <a:t>Electronic Contract / Electronic Payment</a:t>
              </a:r>
              <a:endParaRPr lang="en-US" altLang="ko-KR" sz="1400" kern="0" spc="-23" dirty="0">
                <a:ln>
                  <a:solidFill>
                    <a:srgbClr val="EBEBEB">
                      <a:alpha val="0"/>
                    </a:srgb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endParaRPr>
            </a:p>
          </p:txBody>
        </p:sp>
      </p:grpSp>
      <p:grpSp>
        <p:nvGrpSpPr>
          <p:cNvPr id="2" name="그룹 1"/>
          <p:cNvGrpSpPr/>
          <p:nvPr/>
        </p:nvGrpSpPr>
        <p:grpSpPr>
          <a:xfrm>
            <a:off x="755457" y="2986268"/>
            <a:ext cx="4487873" cy="3646026"/>
            <a:chOff x="858419" y="3230465"/>
            <a:chExt cx="4426778" cy="2635121"/>
          </a:xfrm>
        </p:grpSpPr>
        <p:grpSp>
          <p:nvGrpSpPr>
            <p:cNvPr id="254" name="그룹 253">
              <a:extLst>
                <a:ext uri="{FF2B5EF4-FFF2-40B4-BE49-F238E27FC236}">
                  <a16:creationId xmlns:a16="http://schemas.microsoft.com/office/drawing/2014/main" id="{EB3F7F81-ED2E-4E1A-8CCA-AC8A0D7AAF08}"/>
                </a:ext>
              </a:extLst>
            </p:cNvPr>
            <p:cNvGrpSpPr/>
            <p:nvPr/>
          </p:nvGrpSpPr>
          <p:grpSpPr>
            <a:xfrm>
              <a:off x="1791563" y="3570248"/>
              <a:ext cx="2420425" cy="1412436"/>
              <a:chOff x="6864097" y="3087276"/>
              <a:chExt cx="2420425" cy="1412436"/>
            </a:xfrm>
          </p:grpSpPr>
          <p:grpSp>
            <p:nvGrpSpPr>
              <p:cNvPr id="255" name="그룹 254">
                <a:extLst>
                  <a:ext uri="{FF2B5EF4-FFF2-40B4-BE49-F238E27FC236}">
                    <a16:creationId xmlns:a16="http://schemas.microsoft.com/office/drawing/2014/main" id="{3115BE04-5752-4858-BFE8-46432D1AC761}"/>
                  </a:ext>
                </a:extLst>
              </p:cNvPr>
              <p:cNvGrpSpPr/>
              <p:nvPr/>
            </p:nvGrpSpPr>
            <p:grpSpPr>
              <a:xfrm>
                <a:off x="6864097" y="3272448"/>
                <a:ext cx="1077515" cy="1227264"/>
                <a:chOff x="6864097" y="3272448"/>
                <a:chExt cx="1077515" cy="1227264"/>
              </a:xfrm>
            </p:grpSpPr>
            <p:sp>
              <p:nvSpPr>
                <p:cNvPr id="260" name="타원 259">
                  <a:extLst>
                    <a:ext uri="{FF2B5EF4-FFF2-40B4-BE49-F238E27FC236}">
                      <a16:creationId xmlns:a16="http://schemas.microsoft.com/office/drawing/2014/main" id="{A950E464-E6B6-4C94-A45E-782A731D59CA}"/>
                    </a:ext>
                  </a:extLst>
                </p:cNvPr>
                <p:cNvSpPr/>
                <p:nvPr/>
              </p:nvSpPr>
              <p:spPr>
                <a:xfrm>
                  <a:off x="6864097" y="3534341"/>
                  <a:ext cx="1077515" cy="965371"/>
                </a:xfrm>
                <a:prstGeom prst="ellipse">
                  <a:avLst/>
                </a:prstGeom>
                <a:solidFill>
                  <a:srgbClr val="F1572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rtlCol="0" anchor="ctr"/>
                <a:lstStyle/>
                <a:p>
                  <a:pPr algn="ctr" defTabSz="942975" rtl="0" fontAlgn="ctr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kumimoji="1" lang="en-US" altLang="ko-KR" sz="1000" b="1" dirty="0">
                    <a:ln>
                      <a:solidFill>
                        <a:schemeClr val="bg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Montserrat Medium" panose="00000600000000000000" pitchFamily="2" charset="0"/>
                    <a:ea typeface="KoPub돋움체 Medium" panose="02020603020101020101" pitchFamily="18" charset="-127"/>
                  </a:endParaRPr>
                </a:p>
              </p:txBody>
            </p:sp>
            <p:pic>
              <p:nvPicPr>
                <p:cNvPr id="261" name="Picture 576" descr="운영 협력업체_기업3 ">
                  <a:extLst>
                    <a:ext uri="{FF2B5EF4-FFF2-40B4-BE49-F238E27FC236}">
                      <a16:creationId xmlns:a16="http://schemas.microsoft.com/office/drawing/2014/main" id="{474F308B-3958-433C-8B2E-ED398A19ABB3}"/>
                    </a:ext>
                  </a:extLst>
                </p:cNvPr>
                <p:cNvPicPr>
                  <a:picLocks noChangeAspect="1" noChangeArrowheads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097978" y="3272448"/>
                  <a:ext cx="653390" cy="77529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262" name="직사각형 261">
                  <a:extLst>
                    <a:ext uri="{FF2B5EF4-FFF2-40B4-BE49-F238E27FC236}">
                      <a16:creationId xmlns:a16="http://schemas.microsoft.com/office/drawing/2014/main" id="{9B21CEBE-4034-4701-A1DF-9E3B5D4287F6}"/>
                    </a:ext>
                  </a:extLst>
                </p:cNvPr>
                <p:cNvSpPr/>
                <p:nvPr/>
              </p:nvSpPr>
              <p:spPr>
                <a:xfrm>
                  <a:off x="6960212" y="4079222"/>
                  <a:ext cx="883255" cy="246221"/>
                </a:xfrm>
                <a:prstGeom prst="rect">
                  <a:avLst/>
                </a:prstGeom>
              </p:spPr>
              <p:txBody>
                <a:bodyPr wrap="none" lIns="0" tIns="0" rIns="0" bIns="0" rtlCol="0" anchor="ctr" anchorCtr="0">
                  <a:spAutoFit/>
                </a:bodyPr>
                <a:lstStyle/>
                <a:p>
                  <a:pPr algn="ctr" defTabSz="942975" rtl="0" fontAlgn="ctr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lang="en-us" sz="1600" b="1" dirty="0">
                      <a:ln>
                        <a:solidFill>
                          <a:schemeClr val="bg1">
                            <a:alpha val="0"/>
                          </a:schemeClr>
                        </a:solidFill>
                      </a:ln>
                      <a:solidFill>
                        <a:schemeClr val="bg1"/>
                      </a:solidFill>
                      <a:latin typeface="Montserrat Medium" panose="00000600000000000000" pitchFamily="2" charset="0"/>
                      <a:ea typeface="KoPub돋움체 Bold" panose="02020603020101020101" pitchFamily="18" charset="-127"/>
                    </a:rPr>
                    <a:t>KONEPS</a:t>
                  </a:r>
                </a:p>
              </p:txBody>
            </p:sp>
          </p:grpSp>
          <p:grpSp>
            <p:nvGrpSpPr>
              <p:cNvPr id="256" name="그룹 255">
                <a:extLst>
                  <a:ext uri="{FF2B5EF4-FFF2-40B4-BE49-F238E27FC236}">
                    <a16:creationId xmlns:a16="http://schemas.microsoft.com/office/drawing/2014/main" id="{CC6532AB-9150-42AD-8479-2C3D08A91D5B}"/>
                  </a:ext>
                </a:extLst>
              </p:cNvPr>
              <p:cNvGrpSpPr/>
              <p:nvPr/>
            </p:nvGrpSpPr>
            <p:grpSpPr>
              <a:xfrm>
                <a:off x="8166766" y="3087276"/>
                <a:ext cx="1117756" cy="1412436"/>
                <a:chOff x="7899632" y="3087276"/>
                <a:chExt cx="1117756" cy="1412436"/>
              </a:xfrm>
            </p:grpSpPr>
            <p:sp>
              <p:nvSpPr>
                <p:cNvPr id="257" name="타원 256">
                  <a:extLst>
                    <a:ext uri="{FF2B5EF4-FFF2-40B4-BE49-F238E27FC236}">
                      <a16:creationId xmlns:a16="http://schemas.microsoft.com/office/drawing/2014/main" id="{AFE88B16-D5D7-47EE-A763-53406B896F22}"/>
                    </a:ext>
                  </a:extLst>
                </p:cNvPr>
                <p:cNvSpPr/>
                <p:nvPr/>
              </p:nvSpPr>
              <p:spPr>
                <a:xfrm>
                  <a:off x="7992238" y="3534341"/>
                  <a:ext cx="1025150" cy="965371"/>
                </a:xfrm>
                <a:prstGeom prst="ellipse">
                  <a:avLst/>
                </a:prstGeom>
                <a:solidFill>
                  <a:srgbClr val="005B8D"/>
                </a:solidFill>
              </p:spPr>
              <p:txBody>
                <a:bodyPr wrap="none" lIns="91422" tIns="216000" rIns="91422" bIns="45711" rtlCol="0" anchor="t" anchorCtr="0">
                  <a:noAutofit/>
                </a:bodyPr>
                <a:lstStyle/>
                <a:p>
                  <a:pPr algn="ctr" rtl="0">
                    <a:spcAft>
                      <a:spcPts val="200"/>
                    </a:spcAft>
                    <a:buClr>
                      <a:sysClr val="windowText" lastClr="000000">
                        <a:lumMod val="50000"/>
                        <a:lumOff val="50000"/>
                      </a:sysClr>
                    </a:buClr>
                    <a:buSzPct val="100000"/>
                    <a:tabLst>
                      <a:tab pos="714240" algn="l"/>
                    </a:tabLst>
                  </a:pPr>
                  <a:endParaRPr kumimoji="1" lang="en-US" altLang="ko-KR" sz="1400" spc="-50" dirty="0">
                    <a:ln>
                      <a:solidFill>
                        <a:schemeClr val="bg1">
                          <a:lumMod val="85000"/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Montserrat Medium" panose="00000600000000000000" pitchFamily="2" charset="0"/>
                    <a:ea typeface="KoPub돋움체 Bold" pitchFamily="18" charset="-127"/>
                  </a:endParaRPr>
                </a:p>
              </p:txBody>
            </p:sp>
            <p:sp>
              <p:nvSpPr>
                <p:cNvPr id="258" name="직사각형 257">
                  <a:extLst>
                    <a:ext uri="{FF2B5EF4-FFF2-40B4-BE49-F238E27FC236}">
                      <a16:creationId xmlns:a16="http://schemas.microsoft.com/office/drawing/2014/main" id="{716791C6-504F-4078-AF93-3EE148B83CF3}"/>
                    </a:ext>
                  </a:extLst>
                </p:cNvPr>
                <p:cNvSpPr/>
                <p:nvPr/>
              </p:nvSpPr>
              <p:spPr>
                <a:xfrm>
                  <a:off x="8131081" y="4079222"/>
                  <a:ext cx="687689" cy="246221"/>
                </a:xfrm>
                <a:prstGeom prst="rect">
                  <a:avLst/>
                </a:prstGeom>
              </p:spPr>
              <p:txBody>
                <a:bodyPr wrap="none" lIns="0" tIns="0" rIns="0" bIns="0" rtlCol="0" anchor="ctr" anchorCtr="0">
                  <a:spAutoFit/>
                </a:bodyPr>
                <a:lstStyle/>
                <a:p>
                  <a:pPr algn="ctr" defTabSz="942975" rtl="0" fontAlgn="ctr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r>
                    <a:rPr lang="en-us" sz="1600" b="1" dirty="0" err="1">
                      <a:ln>
                        <a:solidFill>
                          <a:schemeClr val="bg1">
                            <a:alpha val="0"/>
                          </a:schemeClr>
                        </a:solidFill>
                      </a:ln>
                      <a:solidFill>
                        <a:schemeClr val="bg1"/>
                      </a:solidFill>
                      <a:latin typeface="Montserrat Medium" panose="00000600000000000000" pitchFamily="2" charset="0"/>
                      <a:ea typeface="KoPub돋움체 Bold" panose="02020603020101020101" pitchFamily="18" charset="-127"/>
                    </a:rPr>
                    <a:t>dBrain</a:t>
                  </a:r>
                  <a:endParaRPr kumimoji="1" lang="en-US" altLang="ko-KR" sz="1600" b="1" dirty="0">
                    <a:ln>
                      <a:solidFill>
                        <a:schemeClr val="bg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Montserrat Medium" panose="00000600000000000000" pitchFamily="2" charset="0"/>
                    <a:ea typeface="KoPub돋움체 Bold" panose="02020603020101020101" pitchFamily="18" charset="-127"/>
                  </a:endParaRPr>
                </a:p>
              </p:txBody>
            </p:sp>
            <p:pic>
              <p:nvPicPr>
                <p:cNvPr id="259" name="그림 258">
                  <a:extLst>
                    <a:ext uri="{FF2B5EF4-FFF2-40B4-BE49-F238E27FC236}">
                      <a16:creationId xmlns:a16="http://schemas.microsoft.com/office/drawing/2014/main" id="{323A42A6-A508-4976-95EA-25846726EA4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4" cstate="hq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t="-7187" b="1"/>
                <a:stretch/>
              </p:blipFill>
              <p:spPr>
                <a:xfrm>
                  <a:off x="7899632" y="3087276"/>
                  <a:ext cx="1107920" cy="878240"/>
                </a:xfrm>
                <a:prstGeom prst="rect">
                  <a:avLst/>
                </a:prstGeom>
              </p:spPr>
            </p:pic>
          </p:grpSp>
        </p:grpSp>
        <p:grpSp>
          <p:nvGrpSpPr>
            <p:cNvPr id="263" name="Group 182">
              <a:extLst>
                <a:ext uri="{FF2B5EF4-FFF2-40B4-BE49-F238E27FC236}">
                  <a16:creationId xmlns:a16="http://schemas.microsoft.com/office/drawing/2014/main" id="{7834B18C-6974-4E25-AB10-2671889510F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38231" y="3230465"/>
              <a:ext cx="760271" cy="599153"/>
              <a:chOff x="544" y="1897"/>
              <a:chExt cx="453" cy="357"/>
            </a:xfrm>
          </p:grpSpPr>
          <p:pic>
            <p:nvPicPr>
              <p:cNvPr id="264" name="Picture 120" descr="'PL' 캐릭터  [v2">
                <a:extLst>
                  <a:ext uri="{FF2B5EF4-FFF2-40B4-BE49-F238E27FC236}">
                    <a16:creationId xmlns:a16="http://schemas.microsoft.com/office/drawing/2014/main" id="{519627C2-8080-42D9-92F2-8F7C8DE1AB63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" y="1897"/>
                <a:ext cx="265" cy="3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65" name="Picture 121" descr="017 [Converted]-04-01">
                <a:extLst>
                  <a:ext uri="{FF2B5EF4-FFF2-40B4-BE49-F238E27FC236}">
                    <a16:creationId xmlns:a16="http://schemas.microsoft.com/office/drawing/2014/main" id="{CE5C4382-198C-46F5-8852-4F25CC87E9D4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3" y="2026"/>
                <a:ext cx="294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266" name="Group 182">
              <a:extLst>
                <a:ext uri="{FF2B5EF4-FFF2-40B4-BE49-F238E27FC236}">
                  <a16:creationId xmlns:a16="http://schemas.microsoft.com/office/drawing/2014/main" id="{18B83519-9C12-4572-AFAC-C8D12C06887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24926" y="4167261"/>
              <a:ext cx="760271" cy="599153"/>
              <a:chOff x="544" y="1897"/>
              <a:chExt cx="453" cy="357"/>
            </a:xfrm>
          </p:grpSpPr>
          <p:pic>
            <p:nvPicPr>
              <p:cNvPr id="267" name="Picture 120" descr="'PL' 캐릭터  [v2">
                <a:extLst>
                  <a:ext uri="{FF2B5EF4-FFF2-40B4-BE49-F238E27FC236}">
                    <a16:creationId xmlns:a16="http://schemas.microsoft.com/office/drawing/2014/main" id="{40A3FFC5-FF70-4DE2-B2C8-B9D43116DE4F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44" y="1897"/>
                <a:ext cx="265" cy="3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268" name="Picture 121" descr="017 [Converted]-04-01">
                <a:extLst>
                  <a:ext uri="{FF2B5EF4-FFF2-40B4-BE49-F238E27FC236}">
                    <a16:creationId xmlns:a16="http://schemas.microsoft.com/office/drawing/2014/main" id="{C07698ED-2586-41AA-A5B6-E5DA691908C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03" y="2026"/>
                <a:ext cx="294" cy="2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pic>
          <p:nvPicPr>
            <p:cNvPr id="269" name="Picture 171" descr="'PL' 캐릭터  [v2">
              <a:extLst>
                <a:ext uri="{FF2B5EF4-FFF2-40B4-BE49-F238E27FC236}">
                  <a16:creationId xmlns:a16="http://schemas.microsoft.com/office/drawing/2014/main" id="{0C6B8922-AEEF-48AC-84D3-B38F8AAD034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443" y="5037855"/>
              <a:ext cx="557196" cy="6125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70" name="직선 연결선 269">
              <a:extLst>
                <a:ext uri="{FF2B5EF4-FFF2-40B4-BE49-F238E27FC236}">
                  <a16:creationId xmlns:a16="http://schemas.microsoft.com/office/drawing/2014/main" id="{21C90AAB-F112-404E-9783-C2B3AF482F61}"/>
                </a:ext>
              </a:extLst>
            </p:cNvPr>
            <p:cNvCxnSpPr>
              <a:cxnSpLocks/>
            </p:cNvCxnSpPr>
            <p:nvPr/>
          </p:nvCxnSpPr>
          <p:spPr>
            <a:xfrm>
              <a:off x="1529062" y="3772475"/>
              <a:ext cx="385842" cy="266613"/>
            </a:xfrm>
            <a:prstGeom prst="line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271" name="그룹 270">
              <a:extLst>
                <a:ext uri="{FF2B5EF4-FFF2-40B4-BE49-F238E27FC236}">
                  <a16:creationId xmlns:a16="http://schemas.microsoft.com/office/drawing/2014/main" id="{9F98DC8F-CD94-4560-B727-76A503C4A725}"/>
                </a:ext>
              </a:extLst>
            </p:cNvPr>
            <p:cNvGrpSpPr/>
            <p:nvPr/>
          </p:nvGrpSpPr>
          <p:grpSpPr>
            <a:xfrm rot="19800000">
              <a:off x="1357553" y="4944938"/>
              <a:ext cx="642178" cy="101600"/>
              <a:chOff x="7377236" y="4798989"/>
              <a:chExt cx="385842" cy="101600"/>
            </a:xfrm>
          </p:grpSpPr>
          <p:cxnSp>
            <p:nvCxnSpPr>
              <p:cNvPr id="272" name="직선 연결선 271">
                <a:extLst>
                  <a:ext uri="{FF2B5EF4-FFF2-40B4-BE49-F238E27FC236}">
                    <a16:creationId xmlns:a16="http://schemas.microsoft.com/office/drawing/2014/main" id="{56F69D76-88A2-40AA-9BEB-DF5BA1CFC34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77236" y="4798989"/>
                <a:ext cx="385842" cy="0"/>
              </a:xfrm>
              <a:prstGeom prst="lin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273" name="직선 연결선 272">
                <a:extLst>
                  <a:ext uri="{FF2B5EF4-FFF2-40B4-BE49-F238E27FC236}">
                    <a16:creationId xmlns:a16="http://schemas.microsoft.com/office/drawing/2014/main" id="{DABD2BCA-A7BF-4966-8861-CC6EF734EE3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377236" y="4900589"/>
                <a:ext cx="385842" cy="0"/>
              </a:xfrm>
              <a:prstGeom prst="line">
                <a:avLst/>
              </a:prstGeom>
              <a:noFill/>
              <a:ln w="9525">
                <a:solidFill>
                  <a:schemeClr val="tx1">
                    <a:lumMod val="50000"/>
                    <a:lumOff val="50000"/>
                  </a:schemeClr>
                </a:solidFill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cxnSp>
          <p:nvCxnSpPr>
            <p:cNvPr id="274" name="직선 연결선 273">
              <a:extLst>
                <a:ext uri="{FF2B5EF4-FFF2-40B4-BE49-F238E27FC236}">
                  <a16:creationId xmlns:a16="http://schemas.microsoft.com/office/drawing/2014/main" id="{A2B1A8DE-25DF-44B2-96C4-3A36C399336F}"/>
                </a:ext>
              </a:extLst>
            </p:cNvPr>
            <p:cNvCxnSpPr>
              <a:cxnSpLocks/>
            </p:cNvCxnSpPr>
            <p:nvPr/>
          </p:nvCxnSpPr>
          <p:spPr>
            <a:xfrm>
              <a:off x="4163126" y="4466837"/>
              <a:ext cx="385842" cy="0"/>
            </a:xfrm>
            <a:prstGeom prst="line">
              <a:avLst/>
            </a:prstGeom>
            <a:noFill/>
            <a:ln w="9525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275" name="그룹 274">
              <a:extLst>
                <a:ext uri="{FF2B5EF4-FFF2-40B4-BE49-F238E27FC236}">
                  <a16:creationId xmlns:a16="http://schemas.microsoft.com/office/drawing/2014/main" id="{8882383E-5A7F-44B8-A741-B3068F9594A3}"/>
                </a:ext>
              </a:extLst>
            </p:cNvPr>
            <p:cNvGrpSpPr/>
            <p:nvPr/>
          </p:nvGrpSpPr>
          <p:grpSpPr>
            <a:xfrm>
              <a:off x="3814577" y="5103411"/>
              <a:ext cx="1424822" cy="762175"/>
              <a:chOff x="-2633545" y="6403062"/>
              <a:chExt cx="1100082" cy="588463"/>
            </a:xfrm>
          </p:grpSpPr>
          <p:sp>
            <p:nvSpPr>
              <p:cNvPr id="276" name="사각형: 둥근 모서리 296">
                <a:extLst>
                  <a:ext uri="{FF2B5EF4-FFF2-40B4-BE49-F238E27FC236}">
                    <a16:creationId xmlns:a16="http://schemas.microsoft.com/office/drawing/2014/main" id="{ECA7C566-8261-4A23-B590-DAF0FDE9CE44}"/>
                  </a:ext>
                </a:extLst>
              </p:cNvPr>
              <p:cNvSpPr/>
              <p:nvPr/>
            </p:nvSpPr>
            <p:spPr>
              <a:xfrm>
                <a:off x="-2633545" y="6631850"/>
                <a:ext cx="855191" cy="216379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defTabSz="942975" rtl="0" fontAlgn="ctr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200" b="1" dirty="0">
                    <a:ln>
                      <a:solidFill>
                        <a:schemeClr val="bg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Montserrat Medium" panose="00000600000000000000" pitchFamily="2" charset="0"/>
                    <a:ea typeface="KoPub돋움체 Medium" panose="02020603020101020101" pitchFamily="18" charset="-127"/>
                  </a:rPr>
                  <a:t>Bank</a:t>
                </a:r>
              </a:p>
            </p:txBody>
          </p:sp>
          <p:pic>
            <p:nvPicPr>
              <p:cNvPr id="277" name="Picture 14" descr="E:\프로젝트\20161104_대우_지방재정관리시스템\설명회\png\5.png">
                <a:extLst>
                  <a:ext uri="{FF2B5EF4-FFF2-40B4-BE49-F238E27FC236}">
                    <a16:creationId xmlns:a16="http://schemas.microsoft.com/office/drawing/2014/main" id="{A2EB9641-BF23-4A4F-9553-1264F9610B9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8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57238" t="41264" r="31478" b="42069"/>
              <a:stretch/>
            </p:blipFill>
            <p:spPr bwMode="auto">
              <a:xfrm>
                <a:off x="-2096934" y="6403062"/>
                <a:ext cx="563471" cy="58846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278" name="화살표: 왼쪽/오른쪽 49">
              <a:extLst>
                <a:ext uri="{FF2B5EF4-FFF2-40B4-BE49-F238E27FC236}">
                  <a16:creationId xmlns:a16="http://schemas.microsoft.com/office/drawing/2014/main" id="{2CE24C98-BB1F-4302-8180-C05B3B325C7C}"/>
                </a:ext>
              </a:extLst>
            </p:cNvPr>
            <p:cNvSpPr/>
            <p:nvPr/>
          </p:nvSpPr>
          <p:spPr>
            <a:xfrm rot="10800000">
              <a:off x="2908782" y="4439249"/>
              <a:ext cx="268208" cy="131294"/>
            </a:xfrm>
            <a:prstGeom prst="leftRightArrow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100000">
                  <a:schemeClr val="bg1">
                    <a:lumMod val="50000"/>
                  </a:schemeClr>
                </a:gs>
                <a:gs pos="50000">
                  <a:schemeClr val="bg1">
                    <a:lumMod val="85000"/>
                  </a:schemeClr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ko-KR" altLang="en-US" sz="1100" dirty="0">
                <a:latin typeface="Montserrat Medium" panose="00000600000000000000" pitchFamily="2" charset="0"/>
                <a:ea typeface="KoPub돋움체 Bold" panose="02020603020101020101" pitchFamily="18" charset="-127"/>
              </a:endParaRPr>
            </a:p>
          </p:txBody>
        </p:sp>
        <p:sp>
          <p:nvSpPr>
            <p:cNvPr id="279" name="직사각형 278">
              <a:extLst>
                <a:ext uri="{FF2B5EF4-FFF2-40B4-BE49-F238E27FC236}">
                  <a16:creationId xmlns:a16="http://schemas.microsoft.com/office/drawing/2014/main" id="{86F5B4DC-C511-4150-8C08-7C97596F6B2F}"/>
                </a:ext>
              </a:extLst>
            </p:cNvPr>
            <p:cNvSpPr/>
            <p:nvPr/>
          </p:nvSpPr>
          <p:spPr>
            <a:xfrm>
              <a:off x="2720559" y="4854766"/>
              <a:ext cx="607174" cy="182681"/>
            </a:xfrm>
            <a:prstGeom prst="rect">
              <a:avLst/>
            </a:prstGeom>
          </p:spPr>
          <p:txBody>
            <a:bodyPr wrap="none" lIns="0" tIns="0" rIns="0" bIns="0" rtlCol="0" anchor="ctr" anchorCtr="0">
              <a:spAutoFit/>
            </a:bodyPr>
            <a:lstStyle/>
            <a:p>
              <a:pPr algn="ctr" defTabSz="942975" rtl="0" fontAlgn="ctr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900" b="1" spc="-5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 Medium" panose="00000600000000000000" pitchFamily="2" charset="0"/>
                  <a:ea typeface="KoPub돋움체 Medium" panose="02020603020101020101" pitchFamily="18" charset="-127"/>
                </a:rPr>
                <a:t>Information</a:t>
              </a:r>
              <a:r>
                <a:rPr kumimoji="1" lang="en-US" altLang="ko-KR" sz="900" b="1" spc="-5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 Medium" panose="00000600000000000000" pitchFamily="2" charset="0"/>
                  <a:ea typeface="KoPub돋움체 Medium" panose="02020603020101020101" pitchFamily="18" charset="-127"/>
                </a:rPr>
                <a:t/>
              </a:r>
              <a:br>
                <a:rPr kumimoji="1" lang="en-US" altLang="ko-KR" sz="900" b="1" spc="-5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 Medium" panose="00000600000000000000" pitchFamily="2" charset="0"/>
                  <a:ea typeface="KoPub돋움체 Medium" panose="02020603020101020101" pitchFamily="18" charset="-127"/>
                </a:rPr>
              </a:br>
              <a:r>
                <a:rPr lang="en-us" sz="900" b="1" spc="-5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 Medium" panose="00000600000000000000" pitchFamily="2" charset="0"/>
                  <a:ea typeface="KoPub돋움체 Medium" panose="02020603020101020101" pitchFamily="18" charset="-127"/>
                </a:rPr>
                <a:t>Connection</a:t>
              </a:r>
            </a:p>
          </p:txBody>
        </p:sp>
        <p:sp>
          <p:nvSpPr>
            <p:cNvPr id="280" name="직사각형 279">
              <a:extLst>
                <a:ext uri="{FF2B5EF4-FFF2-40B4-BE49-F238E27FC236}">
                  <a16:creationId xmlns:a16="http://schemas.microsoft.com/office/drawing/2014/main" id="{E507C491-1235-49D4-BF82-69837CCF1872}"/>
                </a:ext>
              </a:extLst>
            </p:cNvPr>
            <p:cNvSpPr/>
            <p:nvPr/>
          </p:nvSpPr>
          <p:spPr>
            <a:xfrm>
              <a:off x="1769265" y="5043910"/>
              <a:ext cx="480679" cy="182681"/>
            </a:xfrm>
            <a:prstGeom prst="rect">
              <a:avLst/>
            </a:prstGeom>
          </p:spPr>
          <p:txBody>
            <a:bodyPr wrap="none" lIns="0" tIns="0" rIns="0" bIns="0" rtlCol="0" anchor="ctr" anchorCtr="0">
              <a:spAutoFit/>
            </a:bodyPr>
            <a:lstStyle/>
            <a:p>
              <a:pPr algn="ctr" defTabSz="942975" rtl="0" fontAlgn="ctr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900" spc="-5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 Medium" panose="00000600000000000000" pitchFamily="2" charset="0"/>
                  <a:ea typeface="KoPub돋움체 Medium" panose="02020603020101020101" pitchFamily="18" charset="-127"/>
                </a:rPr>
                <a:t>Contract </a:t>
              </a:r>
              <a:r>
                <a:rPr lang="en-us" sz="900" spc="-5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 Medium" panose="00000600000000000000" pitchFamily="2" charset="0"/>
                  <a:ea typeface="KoPub돋움체 Medium" panose="02020603020101020101" pitchFamily="18" charset="-127"/>
                </a:rPr>
                <a:t/>
              </a:r>
              <a:br>
                <a:rPr lang="en-us" sz="900" spc="-5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 Medium" panose="00000600000000000000" pitchFamily="2" charset="0"/>
                  <a:ea typeface="KoPub돋움체 Medium" panose="02020603020101020101" pitchFamily="18" charset="-127"/>
                </a:rPr>
              </a:br>
              <a:r>
                <a:rPr lang="en-us" sz="900" spc="-50" dirty="0" smtClean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 Medium" panose="00000600000000000000" pitchFamily="2" charset="0"/>
                  <a:ea typeface="KoPub돋움체 Medium" panose="02020603020101020101" pitchFamily="18" charset="-127"/>
                </a:rPr>
                <a:t>Inquiry</a:t>
              </a:r>
              <a:endParaRPr lang="en-us" sz="900" spc="-5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tserrat Medium" panose="00000600000000000000" pitchFamily="2" charset="0"/>
                <a:ea typeface="KoPub돋움체 Medium" panose="02020603020101020101" pitchFamily="18" charset="-127"/>
              </a:endParaRPr>
            </a:p>
          </p:txBody>
        </p:sp>
        <p:sp>
          <p:nvSpPr>
            <p:cNvPr id="281" name="직사각형 280">
              <a:extLst>
                <a:ext uri="{FF2B5EF4-FFF2-40B4-BE49-F238E27FC236}">
                  <a16:creationId xmlns:a16="http://schemas.microsoft.com/office/drawing/2014/main" id="{8458FCC4-FA71-4FD6-A5CE-D09DF1CD231E}"/>
                </a:ext>
              </a:extLst>
            </p:cNvPr>
            <p:cNvSpPr/>
            <p:nvPr/>
          </p:nvSpPr>
          <p:spPr>
            <a:xfrm>
              <a:off x="1315450" y="4821601"/>
              <a:ext cx="325725" cy="92591"/>
            </a:xfrm>
            <a:prstGeom prst="rect">
              <a:avLst/>
            </a:prstGeom>
          </p:spPr>
          <p:txBody>
            <a:bodyPr wrap="none" lIns="0" tIns="0" rIns="0" bIns="0" rtlCol="0" anchor="ctr" anchorCtr="0">
              <a:spAutoFit/>
            </a:bodyPr>
            <a:lstStyle/>
            <a:p>
              <a:pPr algn="ctr" defTabSz="942975" rtl="0" fontAlgn="ctr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900" spc="-5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 Medium" panose="00000600000000000000" pitchFamily="2" charset="0"/>
                  <a:ea typeface="KoPub돋움체 Medium" panose="02020603020101020101" pitchFamily="18" charset="-127"/>
                </a:rPr>
                <a:t>Billing</a:t>
              </a:r>
              <a:endParaRPr lang="en-us" sz="800" spc="-5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tserrat Medium" panose="00000600000000000000" pitchFamily="2" charset="0"/>
                <a:ea typeface="KoPub돋움체 Medium" panose="02020603020101020101" pitchFamily="18" charset="-127"/>
              </a:endParaRPr>
            </a:p>
          </p:txBody>
        </p:sp>
        <p:sp>
          <p:nvSpPr>
            <p:cNvPr id="282" name="직사각형 281">
              <a:extLst>
                <a:ext uri="{FF2B5EF4-FFF2-40B4-BE49-F238E27FC236}">
                  <a16:creationId xmlns:a16="http://schemas.microsoft.com/office/drawing/2014/main" id="{B9601E90-805C-45CE-BBCD-FDDE996BD75D}"/>
                </a:ext>
              </a:extLst>
            </p:cNvPr>
            <p:cNvSpPr/>
            <p:nvPr/>
          </p:nvSpPr>
          <p:spPr>
            <a:xfrm>
              <a:off x="858419" y="5688856"/>
              <a:ext cx="657771" cy="102880"/>
            </a:xfrm>
            <a:prstGeom prst="rect">
              <a:avLst/>
            </a:prstGeom>
          </p:spPr>
          <p:txBody>
            <a:bodyPr wrap="none" lIns="0" tIns="0" rIns="0" bIns="0" rtlCol="0" anchor="ctr" anchorCtr="0">
              <a:spAutoFit/>
            </a:bodyPr>
            <a:lstStyle/>
            <a:p>
              <a:pPr algn="ctr" defTabSz="942975" rtl="0" fontAlgn="ctr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b="1" spc="10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 SemiBold" panose="00000700000000000000" pitchFamily="2" charset="0"/>
                  <a:ea typeface="KoPub돋움체 Medium" panose="02020603020101020101" pitchFamily="18" charset="-127"/>
                </a:rPr>
                <a:t>Provider</a:t>
              </a:r>
            </a:p>
          </p:txBody>
        </p:sp>
        <p:sp>
          <p:nvSpPr>
            <p:cNvPr id="283" name="직사각형 282">
              <a:extLst>
                <a:ext uri="{FF2B5EF4-FFF2-40B4-BE49-F238E27FC236}">
                  <a16:creationId xmlns:a16="http://schemas.microsoft.com/office/drawing/2014/main" id="{CF5B14A7-A12F-48D6-B60C-9AAC1F7B86A8}"/>
                </a:ext>
              </a:extLst>
            </p:cNvPr>
            <p:cNvSpPr/>
            <p:nvPr/>
          </p:nvSpPr>
          <p:spPr>
            <a:xfrm>
              <a:off x="924408" y="3859683"/>
              <a:ext cx="673060" cy="102880"/>
            </a:xfrm>
            <a:prstGeom prst="rect">
              <a:avLst/>
            </a:prstGeom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 defTabSz="942975" rtl="0" fontAlgn="ctr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000" b="1" kern="0" spc="10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 SemiBold" panose="00000700000000000000" pitchFamily="2" charset="0"/>
                  <a:ea typeface="KoPub돋움체 Medium" panose="02020603020101020101" pitchFamily="18" charset="-127"/>
                </a:rPr>
                <a:t>Buyer</a:t>
              </a:r>
              <a:endParaRPr lang="en-us" sz="800" b="1" kern="0" spc="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tserrat SemiBold" panose="00000700000000000000" pitchFamily="2" charset="0"/>
                <a:ea typeface="KoPub돋움체 Medium" panose="02020603020101020101" pitchFamily="18" charset="-127"/>
              </a:endParaRPr>
            </a:p>
          </p:txBody>
        </p:sp>
        <p:cxnSp>
          <p:nvCxnSpPr>
            <p:cNvPr id="285" name="직선 연결선 284">
              <a:extLst>
                <a:ext uri="{FF2B5EF4-FFF2-40B4-BE49-F238E27FC236}">
                  <a16:creationId xmlns:a16="http://schemas.microsoft.com/office/drawing/2014/main" id="{95893B76-6BB9-4563-AADA-68A4B4CDFFC7}"/>
                </a:ext>
              </a:extLst>
            </p:cNvPr>
            <p:cNvCxnSpPr>
              <a:cxnSpLocks/>
            </p:cNvCxnSpPr>
            <p:nvPr/>
          </p:nvCxnSpPr>
          <p:spPr>
            <a:xfrm>
              <a:off x="4874497" y="4750172"/>
              <a:ext cx="0" cy="353239"/>
            </a:xfrm>
            <a:prstGeom prst="line">
              <a:avLst/>
            </a:prstGeom>
            <a:noFill/>
            <a:ln w="9525">
              <a:solidFill>
                <a:srgbClr val="0083CB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86" name="직사각형 285">
              <a:extLst>
                <a:ext uri="{FF2B5EF4-FFF2-40B4-BE49-F238E27FC236}">
                  <a16:creationId xmlns:a16="http://schemas.microsoft.com/office/drawing/2014/main" id="{8284461F-9FD1-4672-996D-5458E077A8C7}"/>
                </a:ext>
              </a:extLst>
            </p:cNvPr>
            <p:cNvSpPr/>
            <p:nvPr/>
          </p:nvSpPr>
          <p:spPr>
            <a:xfrm>
              <a:off x="4318697" y="4825996"/>
              <a:ext cx="585489" cy="182681"/>
            </a:xfrm>
            <a:prstGeom prst="rect">
              <a:avLst/>
            </a:prstGeom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 defTabSz="942975" rtl="0" fontAlgn="ctr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900" b="1" spc="-5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rgbClr val="105CA8"/>
                  </a:solidFill>
                  <a:latin typeface="Montserrat Medium" panose="00000600000000000000" pitchFamily="2" charset="0"/>
                  <a:ea typeface="KoPub돋움체 Medium" panose="02020603020101020101" pitchFamily="18" charset="-127"/>
                </a:rPr>
                <a:t>Account Transfer</a:t>
              </a:r>
            </a:p>
          </p:txBody>
        </p:sp>
        <p:sp>
          <p:nvSpPr>
            <p:cNvPr id="287" name="직사각형 286">
              <a:extLst>
                <a:ext uri="{FF2B5EF4-FFF2-40B4-BE49-F238E27FC236}">
                  <a16:creationId xmlns:a16="http://schemas.microsoft.com/office/drawing/2014/main" id="{EA3070D4-E44A-4DF8-89B0-2FCF7DDCD907}"/>
                </a:ext>
              </a:extLst>
            </p:cNvPr>
            <p:cNvSpPr/>
            <p:nvPr/>
          </p:nvSpPr>
          <p:spPr>
            <a:xfrm>
              <a:off x="3987564" y="4036112"/>
              <a:ext cx="749479" cy="182681"/>
            </a:xfrm>
            <a:prstGeom prst="rect">
              <a:avLst/>
            </a:prstGeom>
          </p:spPr>
          <p:txBody>
            <a:bodyPr wrap="none" lIns="0" tIns="0" rIns="0" bIns="0" rtlCol="0" anchor="ctr" anchorCtr="0">
              <a:spAutoFit/>
            </a:bodyPr>
            <a:lstStyle/>
            <a:p>
              <a:pPr algn="ctr" defTabSz="942975" rtl="0" fontAlgn="ctr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900" spc="-5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 Medium" panose="00000600000000000000" pitchFamily="2" charset="0"/>
                  <a:ea typeface="KoPub돋움체 Medium" panose="02020603020101020101" pitchFamily="18" charset="-127"/>
                </a:rPr>
                <a:t>Disbursement</a:t>
              </a:r>
              <a:r>
                <a:rPr kumimoji="1" lang="en-US" altLang="ko-KR" sz="900" spc="-5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 Medium" panose="00000600000000000000" pitchFamily="2" charset="0"/>
                  <a:ea typeface="KoPub돋움체 Medium" panose="02020603020101020101" pitchFamily="18" charset="-127"/>
                </a:rPr>
                <a:t/>
              </a:r>
              <a:br>
                <a:rPr kumimoji="1" lang="en-US" altLang="ko-KR" sz="900" spc="-5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 Medium" panose="00000600000000000000" pitchFamily="2" charset="0"/>
                  <a:ea typeface="KoPub돋움체 Medium" panose="02020603020101020101" pitchFamily="18" charset="-127"/>
                </a:rPr>
              </a:br>
              <a:r>
                <a:rPr lang="en-us" sz="900" spc="-5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 Medium" panose="00000600000000000000" pitchFamily="2" charset="0"/>
                  <a:ea typeface="KoPub돋움체 Medium" panose="02020603020101020101" pitchFamily="18" charset="-127"/>
                </a:rPr>
                <a:t>Reception</a:t>
              </a:r>
            </a:p>
          </p:txBody>
        </p:sp>
        <p:sp>
          <p:nvSpPr>
            <p:cNvPr id="288" name="직사각형 287">
              <a:extLst>
                <a:ext uri="{FF2B5EF4-FFF2-40B4-BE49-F238E27FC236}">
                  <a16:creationId xmlns:a16="http://schemas.microsoft.com/office/drawing/2014/main" id="{E2A48641-0603-48CD-A129-E3B766CDAF24}"/>
                </a:ext>
              </a:extLst>
            </p:cNvPr>
            <p:cNvSpPr/>
            <p:nvPr/>
          </p:nvSpPr>
          <p:spPr>
            <a:xfrm>
              <a:off x="1735553" y="3572220"/>
              <a:ext cx="596325" cy="180178"/>
            </a:xfrm>
            <a:prstGeom prst="rect">
              <a:avLst/>
            </a:prstGeom>
          </p:spPr>
          <p:txBody>
            <a:bodyPr wrap="square" lIns="0" tIns="0" rIns="0" bIns="0" rtlCol="0" anchor="ctr" anchorCtr="0">
              <a:spAutoFit/>
            </a:bodyPr>
            <a:lstStyle/>
            <a:p>
              <a:pPr algn="ctr" defTabSz="942975" rtl="0" fontAlgn="ctr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900" spc="-50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 Medium" panose="00000600000000000000" pitchFamily="2" charset="0"/>
                  <a:ea typeface="KoPub돋움체 Medium" panose="02020603020101020101" pitchFamily="18" charset="-127"/>
                </a:rPr>
                <a:t>Writing the contract</a:t>
              </a:r>
            </a:p>
          </p:txBody>
        </p:sp>
      </p:grpSp>
      <p:grpSp>
        <p:nvGrpSpPr>
          <p:cNvPr id="3" name="그룹 2"/>
          <p:cNvGrpSpPr/>
          <p:nvPr/>
        </p:nvGrpSpPr>
        <p:grpSpPr>
          <a:xfrm>
            <a:off x="5623205" y="2872938"/>
            <a:ext cx="5265378" cy="2817344"/>
            <a:chOff x="5322263" y="5326772"/>
            <a:chExt cx="5265378" cy="2817344"/>
          </a:xfrm>
        </p:grpSpPr>
        <p:grpSp>
          <p:nvGrpSpPr>
            <p:cNvPr id="296" name="그룹 295">
              <a:extLst>
                <a:ext uri="{FF2B5EF4-FFF2-40B4-BE49-F238E27FC236}">
                  <a16:creationId xmlns:a16="http://schemas.microsoft.com/office/drawing/2014/main" id="{DEC83ADB-7F7B-41FF-8357-D486CE0C6BE2}"/>
                </a:ext>
              </a:extLst>
            </p:cNvPr>
            <p:cNvGrpSpPr/>
            <p:nvPr/>
          </p:nvGrpSpPr>
          <p:grpSpPr>
            <a:xfrm>
              <a:off x="5322263" y="5326772"/>
              <a:ext cx="5068608" cy="1835534"/>
              <a:chOff x="239596" y="5585123"/>
              <a:chExt cx="5068608" cy="1835534"/>
            </a:xfrm>
          </p:grpSpPr>
          <p:sp>
            <p:nvSpPr>
              <p:cNvPr id="297" name="직사각형 296">
                <a:extLst>
                  <a:ext uri="{FF2B5EF4-FFF2-40B4-BE49-F238E27FC236}">
                    <a16:creationId xmlns:a16="http://schemas.microsoft.com/office/drawing/2014/main" id="{E0BEBFCE-3036-4296-84D0-62F8FF6C1927}"/>
                  </a:ext>
                </a:extLst>
              </p:cNvPr>
              <p:cNvSpPr/>
              <p:nvPr/>
            </p:nvSpPr>
            <p:spPr>
              <a:xfrm flipH="1">
                <a:off x="239596" y="5585123"/>
                <a:ext cx="4525845" cy="364569"/>
              </a:xfrm>
              <a:prstGeom prst="rect">
                <a:avLst/>
              </a:prstGeom>
            </p:spPr>
            <p:txBody>
              <a:bodyPr wrap="square" lIns="288000" tIns="45711" rIns="91422" bIns="45711" rtlCol="0">
                <a:spAutoFit/>
              </a:bodyPr>
              <a:lstStyle/>
              <a:p>
                <a:pPr marL="215900" lvl="1" indent="-215900" defTabSz="1067542" rtl="0">
                  <a:lnSpc>
                    <a:spcPct val="120000"/>
                  </a:lnSpc>
                  <a:spcBef>
                    <a:spcPts val="1000"/>
                  </a:spcBef>
                  <a:spcAft>
                    <a:spcPts val="800"/>
                  </a:spcAft>
                  <a:buClr>
                    <a:srgbClr val="E34197"/>
                  </a:buClr>
                  <a:buSzPct val="100000"/>
                  <a:buBlip>
                    <a:blip r:embed="rId9"/>
                  </a:buBlip>
                </a:pPr>
                <a:r>
                  <a:rPr lang="en-us" sz="1600" dirty="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Montserrat SemiBold" panose="00000700000000000000" pitchFamily="2" charset="0"/>
                    <a:ea typeface="KoPub돋움체 Bold" panose="02020603020101020101" pitchFamily="18" charset="-127"/>
                  </a:rPr>
                  <a:t>Electronic </a:t>
                </a:r>
                <a:r>
                  <a:rPr lang="en-us" sz="1600" dirty="0" smtClean="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Montserrat SemiBold" panose="00000700000000000000" pitchFamily="2" charset="0"/>
                    <a:ea typeface="KoPub돋움체 Bold" panose="02020603020101020101" pitchFamily="18" charset="-127"/>
                  </a:rPr>
                  <a:t>Contract</a:t>
                </a:r>
              </a:p>
            </p:txBody>
          </p:sp>
          <p:sp>
            <p:nvSpPr>
              <p:cNvPr id="298" name="직사각형 297">
                <a:extLst>
                  <a:ext uri="{FF2B5EF4-FFF2-40B4-BE49-F238E27FC236}">
                    <a16:creationId xmlns:a16="http://schemas.microsoft.com/office/drawing/2014/main" id="{435A5B2D-54CC-42DA-8B5F-614448757E54}"/>
                  </a:ext>
                </a:extLst>
              </p:cNvPr>
              <p:cNvSpPr/>
              <p:nvPr/>
            </p:nvSpPr>
            <p:spPr>
              <a:xfrm flipH="1">
                <a:off x="485013" y="6027968"/>
                <a:ext cx="4823191" cy="1392689"/>
              </a:xfrm>
              <a:prstGeom prst="rect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180000" tIns="0" rIns="0" bIns="0" numCol="1" rtlCol="0" anchor="t" anchorCtr="0" compatLnSpc="1">
                <a:prstTxWarp prst="textNoShape">
                  <a:avLst/>
                </a:prstTxWarp>
                <a:spAutoFit/>
                <a:scene3d>
                  <a:camera prst="orthographicFront"/>
                  <a:lightRig rig="threePt" dir="t"/>
                </a:scene3d>
                <a:sp3d>
                  <a:bevelT w="0" h="0"/>
                  <a:bevelB w="0" h="0"/>
                </a:sp3d>
              </a:bodyPr>
              <a:lstStyle/>
              <a:p>
                <a:pPr marL="72000" lvl="1" indent="-72000" defTabSz="784558" rtl="0" fontAlgn="ctr">
                  <a:spcBef>
                    <a:spcPts val="300"/>
                  </a:spcBef>
                  <a:buClr>
                    <a:schemeClr val="tx1">
                      <a:lumMod val="85000"/>
                      <a:lumOff val="15000"/>
                    </a:schemeClr>
                  </a:buClr>
                  <a:buSzPct val="80000"/>
                  <a:buFont typeface="Arial" panose="020B0604020202020204" pitchFamily="34" charset="0"/>
                  <a:buChar char="•"/>
                  <a:tabLst>
                    <a:tab pos="5066152" algn="l"/>
                  </a:tabLst>
                </a:pPr>
                <a:r>
                  <a:rPr lang="en-us" sz="1300" dirty="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 Medium" panose="00000600000000000000" pitchFamily="2" charset="0"/>
                    <a:ea typeface="KoPub돋움체 Medium" panose="02020603020101020101" pitchFamily="18" charset="-127"/>
                  </a:rPr>
                  <a:t>Unnecessary doubts and causes of corruption in </a:t>
                </a:r>
                <a:endParaRPr lang="en-us" sz="1300" dirty="0" smtClean="0">
                  <a:ln>
                    <a:solidFill>
                      <a:srgbClr val="ADADAD">
                        <a:alpha val="0"/>
                      </a:srgb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 Medium" panose="00000600000000000000" pitchFamily="2" charset="0"/>
                  <a:ea typeface="KoPub돋움체 Medium" panose="02020603020101020101" pitchFamily="18" charset="-127"/>
                </a:endParaRPr>
              </a:p>
              <a:p>
                <a:pPr marL="0" lvl="1" defTabSz="784558" rtl="0" fontAlgn="ctr">
                  <a:spcBef>
                    <a:spcPts val="300"/>
                  </a:spcBef>
                  <a:buClr>
                    <a:schemeClr val="tx1">
                      <a:lumMod val="85000"/>
                      <a:lumOff val="15000"/>
                    </a:schemeClr>
                  </a:buClr>
                  <a:buSzPct val="80000"/>
                  <a:tabLst>
                    <a:tab pos="5066152" algn="l"/>
                  </a:tabLst>
                </a:pPr>
                <a:r>
                  <a:rPr lang="en-US" sz="1300" dirty="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 Medium" panose="00000600000000000000" pitchFamily="2" charset="0"/>
                    <a:ea typeface="KoPub돋움체 Medium" panose="02020603020101020101" pitchFamily="18" charset="-127"/>
                  </a:rPr>
                  <a:t> </a:t>
                </a:r>
                <a:r>
                  <a:rPr lang="en-US" sz="1300" dirty="0" smtClean="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 Medium" panose="00000600000000000000" pitchFamily="2" charset="0"/>
                    <a:ea typeface="KoPub돋움체 Medium" panose="02020603020101020101" pitchFamily="18" charset="-127"/>
                  </a:rPr>
                  <a:t> </a:t>
                </a:r>
                <a:r>
                  <a:rPr lang="en-us" sz="1300" dirty="0" smtClean="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 Medium" panose="00000600000000000000" pitchFamily="2" charset="0"/>
                    <a:ea typeface="KoPub돋움체 Medium" panose="02020603020101020101" pitchFamily="18" charset="-127"/>
                  </a:rPr>
                  <a:t>face-to-face contracts </a:t>
                </a:r>
                <a:r>
                  <a:rPr lang="en-us" sz="1300" dirty="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 Medium" panose="00000600000000000000" pitchFamily="2" charset="0"/>
                    <a:ea typeface="KoPub돋움체 Medium" panose="02020603020101020101" pitchFamily="18" charset="-127"/>
                  </a:rPr>
                  <a:t>solved</a:t>
                </a:r>
              </a:p>
              <a:p>
                <a:pPr marL="72000" lvl="1" indent="-72000" defTabSz="784558" rtl="0" fontAlgn="ctr">
                  <a:spcBef>
                    <a:spcPts val="300"/>
                  </a:spcBef>
                  <a:buClr>
                    <a:schemeClr val="tx1">
                      <a:lumMod val="85000"/>
                      <a:lumOff val="15000"/>
                    </a:schemeClr>
                  </a:buClr>
                  <a:buSzPct val="80000"/>
                  <a:buFont typeface="Arial" panose="020B0604020202020204" pitchFamily="34" charset="0"/>
                  <a:buChar char="•"/>
                  <a:tabLst>
                    <a:tab pos="5066152" algn="l"/>
                  </a:tabLst>
                </a:pPr>
                <a:r>
                  <a:rPr lang="en-us" sz="1300" dirty="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 Medium" panose="00000600000000000000" pitchFamily="2" charset="0"/>
                    <a:ea typeface="KoPub돋움체 Medium" panose="02020603020101020101" pitchFamily="18" charset="-127"/>
                  </a:rPr>
                  <a:t>Improvement in procurement efficiency and </a:t>
                </a:r>
                <a:endParaRPr lang="en-us" sz="1300" dirty="0" smtClean="0">
                  <a:ln>
                    <a:solidFill>
                      <a:srgbClr val="ADADAD">
                        <a:alpha val="0"/>
                      </a:srgb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 Medium" panose="00000600000000000000" pitchFamily="2" charset="0"/>
                  <a:ea typeface="KoPub돋움체 Medium" panose="02020603020101020101" pitchFamily="18" charset="-127"/>
                </a:endParaRPr>
              </a:p>
              <a:p>
                <a:pPr marL="0" lvl="1" defTabSz="784558" rtl="0" fontAlgn="ctr">
                  <a:spcBef>
                    <a:spcPts val="300"/>
                  </a:spcBef>
                  <a:buClr>
                    <a:schemeClr val="tx1">
                      <a:lumMod val="85000"/>
                      <a:lumOff val="15000"/>
                    </a:schemeClr>
                  </a:buClr>
                  <a:buSzPct val="80000"/>
                  <a:tabLst>
                    <a:tab pos="5066152" algn="l"/>
                  </a:tabLst>
                </a:pPr>
                <a:r>
                  <a:rPr lang="en-US" sz="1300" dirty="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 Medium" panose="00000600000000000000" pitchFamily="2" charset="0"/>
                    <a:ea typeface="KoPub돋움체 Medium" panose="02020603020101020101" pitchFamily="18" charset="-127"/>
                  </a:rPr>
                  <a:t> </a:t>
                </a:r>
                <a:r>
                  <a:rPr lang="en-US" sz="1300" dirty="0" smtClean="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 Medium" panose="00000600000000000000" pitchFamily="2" charset="0"/>
                    <a:ea typeface="KoPub돋움체 Medium" panose="02020603020101020101" pitchFamily="18" charset="-127"/>
                  </a:rPr>
                  <a:t> </a:t>
                </a:r>
                <a:r>
                  <a:rPr lang="en-us" sz="1300" dirty="0" smtClean="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 Medium" panose="00000600000000000000" pitchFamily="2" charset="0"/>
                    <a:ea typeface="KoPub돋움체 Medium" panose="02020603020101020101" pitchFamily="18" charset="-127"/>
                  </a:rPr>
                  <a:t>reduced </a:t>
                </a:r>
                <a:r>
                  <a:rPr lang="en-us" sz="1300" dirty="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 Medium" panose="00000600000000000000" pitchFamily="2" charset="0"/>
                    <a:ea typeface="KoPub돋움체 Medium" panose="02020603020101020101" pitchFamily="18" charset="-127"/>
                  </a:rPr>
                  <a:t>administrative costs through convenient </a:t>
                </a:r>
                <a:r>
                  <a:rPr lang="en-us" sz="1300" dirty="0" smtClean="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 Medium" panose="00000600000000000000" pitchFamily="2" charset="0"/>
                    <a:ea typeface="KoPub돋움체 Medium" panose="02020603020101020101" pitchFamily="18" charset="-127"/>
                  </a:rPr>
                  <a:t>   </a:t>
                </a:r>
              </a:p>
              <a:p>
                <a:pPr marL="0" lvl="1" defTabSz="784558" rtl="0" fontAlgn="ctr">
                  <a:spcBef>
                    <a:spcPts val="300"/>
                  </a:spcBef>
                  <a:buClr>
                    <a:schemeClr val="tx1">
                      <a:lumMod val="85000"/>
                      <a:lumOff val="15000"/>
                    </a:schemeClr>
                  </a:buClr>
                  <a:buSzPct val="80000"/>
                  <a:tabLst>
                    <a:tab pos="5066152" algn="l"/>
                  </a:tabLst>
                </a:pPr>
                <a:r>
                  <a:rPr lang="en-US" sz="1300" dirty="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 Medium" panose="00000600000000000000" pitchFamily="2" charset="0"/>
                    <a:ea typeface="KoPub돋움체 Medium" panose="02020603020101020101" pitchFamily="18" charset="-127"/>
                  </a:rPr>
                  <a:t> </a:t>
                </a:r>
                <a:r>
                  <a:rPr lang="en-US" sz="1300" dirty="0" smtClean="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 Medium" panose="00000600000000000000" pitchFamily="2" charset="0"/>
                    <a:ea typeface="KoPub돋움체 Medium" panose="02020603020101020101" pitchFamily="18" charset="-127"/>
                  </a:rPr>
                  <a:t> </a:t>
                </a:r>
                <a:r>
                  <a:rPr lang="en-us" sz="1300" dirty="0" smtClean="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 Medium" panose="00000600000000000000" pitchFamily="2" charset="0"/>
                    <a:ea typeface="KoPub돋움체 Medium" panose="02020603020101020101" pitchFamily="18" charset="-127"/>
                  </a:rPr>
                  <a:t>storage </a:t>
                </a:r>
                <a:r>
                  <a:rPr lang="en-us" sz="1300" dirty="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 Medium" panose="00000600000000000000" pitchFamily="2" charset="0"/>
                    <a:ea typeface="KoPub돋움체 Medium" panose="02020603020101020101" pitchFamily="18" charset="-127"/>
                  </a:rPr>
                  <a:t>and management of contracts through </a:t>
                </a:r>
                <a:endParaRPr lang="en-us" sz="1300" dirty="0" smtClean="0">
                  <a:ln>
                    <a:solidFill>
                      <a:srgbClr val="ADADAD">
                        <a:alpha val="0"/>
                      </a:srgb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Montserrat Medium" panose="00000600000000000000" pitchFamily="2" charset="0"/>
                  <a:ea typeface="KoPub돋움체 Medium" panose="02020603020101020101" pitchFamily="18" charset="-127"/>
                </a:endParaRPr>
              </a:p>
              <a:p>
                <a:pPr marL="0" lvl="1" defTabSz="784558" rtl="0" fontAlgn="ctr">
                  <a:spcBef>
                    <a:spcPts val="300"/>
                  </a:spcBef>
                  <a:buClr>
                    <a:schemeClr val="tx1">
                      <a:lumMod val="85000"/>
                      <a:lumOff val="15000"/>
                    </a:schemeClr>
                  </a:buClr>
                  <a:buSzPct val="80000"/>
                  <a:tabLst>
                    <a:tab pos="5066152" algn="l"/>
                  </a:tabLst>
                </a:pPr>
                <a:r>
                  <a:rPr lang="en-US" sz="1300" dirty="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 Medium" panose="00000600000000000000" pitchFamily="2" charset="0"/>
                    <a:ea typeface="KoPub돋움체 Medium" panose="02020603020101020101" pitchFamily="18" charset="-127"/>
                  </a:rPr>
                  <a:t> </a:t>
                </a:r>
                <a:r>
                  <a:rPr lang="en-US" sz="1300" dirty="0" smtClean="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 Medium" panose="00000600000000000000" pitchFamily="2" charset="0"/>
                    <a:ea typeface="KoPub돋움체 Medium" panose="02020603020101020101" pitchFamily="18" charset="-127"/>
                  </a:rPr>
                  <a:t> </a:t>
                </a:r>
                <a:r>
                  <a:rPr lang="en-us" sz="1300" dirty="0" smtClean="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 Medium" panose="00000600000000000000" pitchFamily="2" charset="0"/>
                    <a:ea typeface="KoPub돋움체 Medium" panose="02020603020101020101" pitchFamily="18" charset="-127"/>
                  </a:rPr>
                  <a:t>the </a:t>
                </a:r>
                <a:r>
                  <a:rPr lang="en-us" sz="1300" dirty="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 Medium" panose="00000600000000000000" pitchFamily="2" charset="0"/>
                    <a:ea typeface="KoPub돋움체 Medium" panose="02020603020101020101" pitchFamily="18" charset="-127"/>
                  </a:rPr>
                  <a:t>system</a:t>
                </a:r>
              </a:p>
            </p:txBody>
          </p:sp>
        </p:grpSp>
        <p:grpSp>
          <p:nvGrpSpPr>
            <p:cNvPr id="299" name="그룹 298">
              <a:extLst>
                <a:ext uri="{FF2B5EF4-FFF2-40B4-BE49-F238E27FC236}">
                  <a16:creationId xmlns:a16="http://schemas.microsoft.com/office/drawing/2014/main" id="{38AC6F57-30A6-4A30-A3F3-A45D4DB9A379}"/>
                </a:ext>
              </a:extLst>
            </p:cNvPr>
            <p:cNvGrpSpPr/>
            <p:nvPr/>
          </p:nvGrpSpPr>
          <p:grpSpPr>
            <a:xfrm>
              <a:off x="5403285" y="7204815"/>
              <a:ext cx="5184356" cy="939301"/>
              <a:chOff x="390068" y="6383777"/>
              <a:chExt cx="5184356" cy="939301"/>
            </a:xfrm>
          </p:grpSpPr>
          <p:sp>
            <p:nvSpPr>
              <p:cNvPr id="300" name="직사각형 299">
                <a:extLst>
                  <a:ext uri="{FF2B5EF4-FFF2-40B4-BE49-F238E27FC236}">
                    <a16:creationId xmlns:a16="http://schemas.microsoft.com/office/drawing/2014/main" id="{8C23A58A-6FF8-4E87-AEB3-EAF13B0A6D93}"/>
                  </a:ext>
                </a:extLst>
              </p:cNvPr>
              <p:cNvSpPr/>
              <p:nvPr/>
            </p:nvSpPr>
            <p:spPr>
              <a:xfrm flipH="1">
                <a:off x="390068" y="6383777"/>
                <a:ext cx="4525845" cy="364569"/>
              </a:xfrm>
              <a:prstGeom prst="rect">
                <a:avLst/>
              </a:prstGeom>
            </p:spPr>
            <p:txBody>
              <a:bodyPr wrap="square" lIns="288000" tIns="45711" rIns="91422" bIns="45711" rtlCol="0">
                <a:spAutoFit/>
              </a:bodyPr>
              <a:lstStyle/>
              <a:p>
                <a:pPr marL="215900" lvl="1" indent="-215900" defTabSz="1067542" rtl="0">
                  <a:lnSpc>
                    <a:spcPct val="120000"/>
                  </a:lnSpc>
                  <a:spcBef>
                    <a:spcPts val="1000"/>
                  </a:spcBef>
                  <a:spcAft>
                    <a:spcPts val="800"/>
                  </a:spcAft>
                  <a:buClr>
                    <a:srgbClr val="E34197"/>
                  </a:buClr>
                  <a:buSzPct val="100000"/>
                  <a:buBlip>
                    <a:blip r:embed="rId9"/>
                  </a:buBlip>
                </a:pPr>
                <a:r>
                  <a:rPr lang="en-us" sz="1600" dirty="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Montserrat SemiBold" panose="00000700000000000000" pitchFamily="2" charset="0"/>
                    <a:ea typeface="KoPub돋움체 Bold" panose="02020603020101020101" pitchFamily="18" charset="-127"/>
                  </a:rPr>
                  <a:t>Electronic Payment</a:t>
                </a:r>
              </a:p>
            </p:txBody>
          </p:sp>
          <p:sp>
            <p:nvSpPr>
              <p:cNvPr id="301" name="직사각형 300">
                <a:extLst>
                  <a:ext uri="{FF2B5EF4-FFF2-40B4-BE49-F238E27FC236}">
                    <a16:creationId xmlns:a16="http://schemas.microsoft.com/office/drawing/2014/main" id="{1D82CEB8-7317-46B5-B66C-97E23CA656B2}"/>
                  </a:ext>
                </a:extLst>
              </p:cNvPr>
              <p:cNvSpPr/>
              <p:nvPr/>
            </p:nvSpPr>
            <p:spPr>
              <a:xfrm flipH="1">
                <a:off x="569899" y="6884496"/>
                <a:ext cx="5004525" cy="438582"/>
              </a:xfrm>
              <a:prstGeom prst="rect">
                <a:avLst/>
              </a:prstGeom>
              <a:noFill/>
              <a:ln w="6350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180000" tIns="0" rIns="0" bIns="0" numCol="1" rtlCol="0" anchor="t" anchorCtr="0" compatLnSpc="1">
                <a:prstTxWarp prst="textNoShape">
                  <a:avLst/>
                </a:prstTxWarp>
                <a:spAutoFit/>
                <a:scene3d>
                  <a:camera prst="orthographicFront"/>
                  <a:lightRig rig="threePt" dir="t"/>
                </a:scene3d>
                <a:sp3d>
                  <a:bevelT w="0" h="0"/>
                  <a:bevelB w="0" h="0"/>
                </a:sp3d>
              </a:bodyPr>
              <a:lstStyle/>
              <a:p>
                <a:pPr marL="72000" lvl="1" indent="-72000" defTabSz="784558" rtl="0" fontAlgn="ctr">
                  <a:spcBef>
                    <a:spcPts val="300"/>
                  </a:spcBef>
                  <a:buClr>
                    <a:schemeClr val="tx1">
                      <a:lumMod val="85000"/>
                      <a:lumOff val="15000"/>
                    </a:schemeClr>
                  </a:buClr>
                  <a:buSzPct val="80000"/>
                  <a:buFont typeface="Arial" panose="020B0604020202020204" pitchFamily="34" charset="0"/>
                  <a:buChar char="•"/>
                  <a:tabLst>
                    <a:tab pos="5066152" algn="l"/>
                  </a:tabLst>
                </a:pPr>
                <a:r>
                  <a:rPr lang="en-us" sz="1300" dirty="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 Medium" panose="00000600000000000000" pitchFamily="2" charset="0"/>
                    <a:ea typeface="KoPub돋움체 Medium" panose="02020603020101020101" pitchFamily="18" charset="-127"/>
                  </a:rPr>
                  <a:t>Real-time account transfer through </a:t>
                </a:r>
                <a:r>
                  <a:rPr lang="en-us" sz="1300" dirty="0" err="1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 Medium" panose="00000600000000000000" pitchFamily="2" charset="0"/>
                    <a:ea typeface="KoPub돋움체 Medium" panose="02020603020101020101" pitchFamily="18" charset="-127"/>
                  </a:rPr>
                  <a:t>dBrain</a:t>
                </a:r>
                <a:r>
                  <a:rPr lang="en-us" sz="1300" dirty="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 Medium" panose="00000600000000000000" pitchFamily="2" charset="0"/>
                    <a:ea typeface="KoPub돋움체 Medium" panose="02020603020101020101" pitchFamily="18" charset="-127"/>
                  </a:rPr>
                  <a:t> </a:t>
                </a:r>
                <a:r>
                  <a:rPr lang="en-us" sz="1300" dirty="0" smtClean="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 Medium" panose="00000600000000000000" pitchFamily="2" charset="0"/>
                    <a:ea typeface="KoPub돋움체 Medium" panose="02020603020101020101" pitchFamily="18" charset="-127"/>
                  </a:rPr>
                  <a:t>system</a:t>
                </a:r>
              </a:p>
              <a:p>
                <a:pPr marL="0" lvl="1" defTabSz="784558" rtl="0" fontAlgn="ctr">
                  <a:spcBef>
                    <a:spcPts val="300"/>
                  </a:spcBef>
                  <a:buClr>
                    <a:schemeClr val="tx1">
                      <a:lumMod val="85000"/>
                      <a:lumOff val="15000"/>
                    </a:schemeClr>
                  </a:buClr>
                  <a:buSzPct val="80000"/>
                  <a:tabLst>
                    <a:tab pos="5066152" algn="l"/>
                  </a:tabLst>
                </a:pPr>
                <a:r>
                  <a:rPr lang="en-US" sz="1300" dirty="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 Medium" panose="00000600000000000000" pitchFamily="2" charset="0"/>
                    <a:ea typeface="KoPub돋움체 Medium" panose="02020603020101020101" pitchFamily="18" charset="-127"/>
                  </a:rPr>
                  <a:t> </a:t>
                </a:r>
                <a:r>
                  <a:rPr lang="en-us" sz="1300" dirty="0" smtClean="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 Medium" panose="00000600000000000000" pitchFamily="2" charset="0"/>
                    <a:ea typeface="KoPub돋움체 Medium" panose="02020603020101020101" pitchFamily="18" charset="-127"/>
                  </a:rPr>
                  <a:t> </a:t>
                </a:r>
                <a:r>
                  <a:rPr lang="en-us" sz="1300" dirty="0">
                    <a:ln>
                      <a:solidFill>
                        <a:srgbClr val="ADADAD">
                          <a:alpha val="0"/>
                        </a:srgb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ontserrat Medium" panose="00000600000000000000" pitchFamily="2" charset="0"/>
                    <a:ea typeface="KoPub돋움체 Medium" panose="02020603020101020101" pitchFamily="18" charset="-127"/>
                  </a:rPr>
                  <a:t>after billing</a:t>
                </a:r>
              </a:p>
            </p:txBody>
          </p:sp>
        </p:grpSp>
      </p:grpSp>
      <p:sp>
        <p:nvSpPr>
          <p:cNvPr id="116" name="직사각형 115">
            <a:extLst>
              <a:ext uri="{FF2B5EF4-FFF2-40B4-BE49-F238E27FC236}">
                <a16:creationId xmlns:a16="http://schemas.microsoft.com/office/drawing/2014/main" id="{CF5B14A7-A12F-48D6-B60C-9AAC1F7B86A8}"/>
              </a:ext>
            </a:extLst>
          </p:cNvPr>
          <p:cNvSpPr/>
          <p:nvPr/>
        </p:nvSpPr>
        <p:spPr>
          <a:xfrm>
            <a:off x="4817552" y="4275488"/>
            <a:ext cx="682349" cy="142348"/>
          </a:xfrm>
          <a:prstGeom prst="rect">
            <a:avLst/>
          </a:prstGeom>
        </p:spPr>
        <p:txBody>
          <a:bodyPr wrap="square" lIns="0" tIns="0" rIns="0" bIns="0" rtlCol="0" anchor="ctr" anchorCtr="0">
            <a:spAutoFit/>
          </a:bodyPr>
          <a:lstStyle/>
          <a:p>
            <a:pPr algn="ctr" defTabSz="942975" rtl="0" font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b="1" kern="0" spc="10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tserrat SemiBold" panose="00000700000000000000" pitchFamily="2" charset="0"/>
                <a:ea typeface="KoPub돋움체 Medium" panose="02020603020101020101" pitchFamily="18" charset="-127"/>
              </a:rPr>
              <a:t>Buyer</a:t>
            </a:r>
            <a:endParaRPr lang="en-us" sz="800" b="1" kern="0" spc="10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Montserrat SemiBold" panose="00000700000000000000" pitchFamily="2" charset="0"/>
              <a:ea typeface="KoPub돋움체 Medium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9526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8E445D34-02C7-4E43-A0A1-3E6E532086A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00" t="1" r="8797" b="1"/>
          <a:stretch/>
        </p:blipFill>
        <p:spPr>
          <a:xfrm>
            <a:off x="-1" y="-1"/>
            <a:ext cx="10691813" cy="757872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470C8E77-0F2B-4631-AC44-D9637EEABC63}"/>
              </a:ext>
            </a:extLst>
          </p:cNvPr>
          <p:cNvSpPr/>
          <p:nvPr/>
        </p:nvSpPr>
        <p:spPr>
          <a:xfrm>
            <a:off x="0" y="-1"/>
            <a:ext cx="10691814" cy="7578725"/>
          </a:xfrm>
          <a:prstGeom prst="rect">
            <a:avLst/>
          </a:prstGeom>
          <a:gradFill>
            <a:gsLst>
              <a:gs pos="100000">
                <a:srgbClr val="002060">
                  <a:alpha val="58000"/>
                </a:srgbClr>
              </a:gs>
              <a:gs pos="0">
                <a:schemeClr val="tx1">
                  <a:lumMod val="95000"/>
                  <a:lumOff val="5000"/>
                  <a:alpha val="82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9F0212-33B8-4237-94A0-33EFCE2421A4}"/>
              </a:ext>
            </a:extLst>
          </p:cNvPr>
          <p:cNvSpPr txBox="1"/>
          <p:nvPr/>
        </p:nvSpPr>
        <p:spPr>
          <a:xfrm>
            <a:off x="4399104" y="3327696"/>
            <a:ext cx="1891865" cy="923330"/>
          </a:xfrm>
          <a:prstGeom prst="rect">
            <a:avLst/>
          </a:prstGeom>
          <a:noFill/>
          <a:effectLst>
            <a:outerShdw blurRad="50800" dist="1905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ko-KR" sz="5400" spc="300" dirty="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Q&amp;A</a:t>
            </a:r>
          </a:p>
        </p:txBody>
      </p:sp>
      <p:pic>
        <p:nvPicPr>
          <p:cNvPr id="12" name="그래픽 11">
            <a:extLst>
              <a:ext uri="{FF2B5EF4-FFF2-40B4-BE49-F238E27FC236}">
                <a16:creationId xmlns:a16="http://schemas.microsoft.com/office/drawing/2014/main" id="{E3C3D804-3864-4FB5-909C-A1131F444C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671848" y="6429989"/>
            <a:ext cx="1346375" cy="670965"/>
          </a:xfrm>
          <a:prstGeom prst="rect">
            <a:avLst/>
          </a:prstGeom>
        </p:spPr>
      </p:pic>
      <p:sp>
        <p:nvSpPr>
          <p:cNvPr id="7" name="슬라이드 번호 개체 틀 2">
            <a:extLst>
              <a:ext uri="{FF2B5EF4-FFF2-40B4-BE49-F238E27FC236}">
                <a16:creationId xmlns:a16="http://schemas.microsoft.com/office/drawing/2014/main" id="{B77A8B5B-8C23-45FC-9EDA-0162C0DCE51B}"/>
              </a:ext>
            </a:extLst>
          </p:cNvPr>
          <p:cNvSpPr txBox="1">
            <a:spLocks/>
          </p:cNvSpPr>
          <p:nvPr/>
        </p:nvSpPr>
        <p:spPr>
          <a:xfrm>
            <a:off x="4178796" y="7174650"/>
            <a:ext cx="2405658" cy="403497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- </a:t>
            </a:r>
            <a:fld id="{9D3B0FC0-D4DA-4B18-8421-AF98AD9DE8E5}" type="slidenum">
              <a:rPr lang="ko-KR" altLang="en-US" sz="1100" b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pPr algn="ctr"/>
              <a:t>12</a:t>
            </a:fld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 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</a:rPr>
              <a:t>-</a:t>
            </a:r>
            <a:endParaRPr lang="ko-KR" altLang="en-US" sz="11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B4DF7C1-D66E-41D2-A429-0F53457543CA}"/>
              </a:ext>
            </a:extLst>
          </p:cNvPr>
          <p:cNvSpPr txBox="1"/>
          <p:nvPr/>
        </p:nvSpPr>
        <p:spPr>
          <a:xfrm>
            <a:off x="276282" y="172530"/>
            <a:ext cx="4995278" cy="923330"/>
          </a:xfrm>
          <a:prstGeom prst="rect">
            <a:avLst/>
          </a:prstGeom>
          <a:noFill/>
          <a:effectLst>
            <a:outerShdw blurRad="50800" dist="1905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ko-KR" spc="-150" dirty="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KPFIS-PEMPAL Treasury COP Videoconference</a:t>
            </a:r>
          </a:p>
          <a:p>
            <a:r>
              <a:rPr lang="en-US" altLang="ko-KR" spc="-150" dirty="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on the Next Generation </a:t>
            </a:r>
            <a:r>
              <a:rPr lang="en-US" altLang="ko-KR" spc="-150" dirty="0" err="1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dBrain</a:t>
            </a:r>
            <a:r>
              <a:rPr lang="en-US" altLang="ko-KR" spc="-150" dirty="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 system</a:t>
            </a:r>
          </a:p>
          <a:p>
            <a:r>
              <a:rPr lang="en-US" altLang="ko-KR" spc="-150" dirty="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of the Republic of Korea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210AE57-2A5B-495D-882E-2056E6FEC52A}"/>
              </a:ext>
            </a:extLst>
          </p:cNvPr>
          <p:cNvSpPr txBox="1"/>
          <p:nvPr/>
        </p:nvSpPr>
        <p:spPr>
          <a:xfrm>
            <a:off x="-510710" y="1191297"/>
            <a:ext cx="5528568" cy="369332"/>
          </a:xfrm>
          <a:prstGeom prst="rect">
            <a:avLst/>
          </a:prstGeom>
          <a:noFill/>
          <a:effectLst>
            <a:outerShdw blurRad="50800" dist="1905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ko-KR" spc="-150" dirty="0">
                <a:solidFill>
                  <a:srgbClr val="73DCF5"/>
                </a:solidFill>
                <a:latin typeface="Montserrat SemiBold" panose="00000700000000000000" pitchFamily="2" charset="0"/>
                <a:ea typeface="나눔스퀘어라운드 Regular" panose="020B0600000101010101" pitchFamily="50" charset="-127"/>
              </a:rPr>
              <a:t>Contracts(E-procurement)</a:t>
            </a:r>
            <a:r>
              <a:rPr lang="en-US" altLang="ko-KR" spc="-150" dirty="0" smtClean="0">
                <a:solidFill>
                  <a:srgbClr val="73DCF5"/>
                </a:solidFill>
                <a:latin typeface="Montserrat SemiBold" panose="00000700000000000000" pitchFamily="2" charset="0"/>
                <a:ea typeface="나눔스퀘어라운드 Regular" panose="020B0600000101010101" pitchFamily="50" charset="-127"/>
              </a:rPr>
              <a:t> in </a:t>
            </a:r>
            <a:r>
              <a:rPr lang="en-US" altLang="ko-KR" spc="-150" dirty="0" err="1" smtClean="0">
                <a:solidFill>
                  <a:srgbClr val="73DCF5"/>
                </a:solidFill>
                <a:latin typeface="Montserrat SemiBold" panose="00000700000000000000" pitchFamily="2" charset="0"/>
                <a:ea typeface="나눔스퀘어라운드 Regular" panose="020B0600000101010101" pitchFamily="50" charset="-127"/>
              </a:rPr>
              <a:t>dBrain</a:t>
            </a:r>
            <a:r>
              <a:rPr lang="en-US" altLang="ko-KR" spc="-150" dirty="0" smtClean="0">
                <a:solidFill>
                  <a:srgbClr val="73DCF5"/>
                </a:solidFill>
                <a:latin typeface="Montserrat SemiBold" panose="00000700000000000000" pitchFamily="2" charset="0"/>
                <a:ea typeface="나눔스퀘어라운드 Regular" panose="020B0600000101010101" pitchFamily="50" charset="-127"/>
              </a:rPr>
              <a:t>  </a:t>
            </a:r>
            <a:endParaRPr lang="ko-KR" altLang="en-US" spc="-150" dirty="0">
              <a:solidFill>
                <a:srgbClr val="73DCF5"/>
              </a:solidFill>
              <a:latin typeface="Montserrat SemiBold" panose="00000700000000000000" pitchFamily="2" charset="0"/>
              <a:ea typeface="나눔스퀘어라운드 Regular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377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7A33D3D9-32E1-4E6B-A5CA-05B9B5AD5D6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00" r="8797" b="16592"/>
          <a:stretch/>
        </p:blipFill>
        <p:spPr>
          <a:xfrm>
            <a:off x="-1" y="-1"/>
            <a:ext cx="10691813" cy="6321287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22ED1D84-E963-4CAC-A72E-8847A0D39CB7}"/>
              </a:ext>
            </a:extLst>
          </p:cNvPr>
          <p:cNvSpPr/>
          <p:nvPr/>
        </p:nvSpPr>
        <p:spPr>
          <a:xfrm>
            <a:off x="0" y="0"/>
            <a:ext cx="10691814" cy="6321284"/>
          </a:xfrm>
          <a:prstGeom prst="rect">
            <a:avLst/>
          </a:prstGeom>
          <a:gradFill>
            <a:gsLst>
              <a:gs pos="100000">
                <a:srgbClr val="002060">
                  <a:alpha val="58000"/>
                </a:srgbClr>
              </a:gs>
              <a:gs pos="0">
                <a:schemeClr val="tx1">
                  <a:lumMod val="95000"/>
                  <a:lumOff val="5000"/>
                  <a:alpha val="82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6" name="그림 15" descr="텍스트이(가) 표시된 사진&#10;&#10;자동 생성된 설명">
            <a:extLst>
              <a:ext uri="{FF2B5EF4-FFF2-40B4-BE49-F238E27FC236}">
                <a16:creationId xmlns:a16="http://schemas.microsoft.com/office/drawing/2014/main" id="{D6047D72-7193-4E8C-A694-FED73C8E32D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6819" y="6711309"/>
            <a:ext cx="1362647" cy="548911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427033F-6FB5-4D06-B4CE-AA9CDDCA469E}"/>
              </a:ext>
            </a:extLst>
          </p:cNvPr>
          <p:cNvSpPr txBox="1"/>
          <p:nvPr/>
        </p:nvSpPr>
        <p:spPr>
          <a:xfrm>
            <a:off x="3215674" y="2910334"/>
            <a:ext cx="426046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6000" spc="-120" dirty="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Thank You</a:t>
            </a:r>
            <a:endParaRPr lang="ko-KR" altLang="en-US" sz="6000" spc="-120" dirty="0">
              <a:solidFill>
                <a:schemeClr val="bg1"/>
              </a:solidFill>
              <a:latin typeface="Montserrat SemiBold" panose="00000700000000000000" pitchFamily="2" charset="0"/>
              <a:ea typeface="나눔스퀘어 ExtraBold" panose="020B0600000101010101" pitchFamily="50" charset="-127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B4DF7C1-D66E-41D2-A429-0F53457543CA}"/>
              </a:ext>
            </a:extLst>
          </p:cNvPr>
          <p:cNvSpPr txBox="1"/>
          <p:nvPr/>
        </p:nvSpPr>
        <p:spPr>
          <a:xfrm>
            <a:off x="276282" y="172530"/>
            <a:ext cx="4995278" cy="923330"/>
          </a:xfrm>
          <a:prstGeom prst="rect">
            <a:avLst/>
          </a:prstGeom>
          <a:noFill/>
          <a:effectLst>
            <a:outerShdw blurRad="50800" dist="1905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ko-KR" spc="-150" dirty="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KPFIS-PEMPAL Treasury COP Videoconference</a:t>
            </a:r>
          </a:p>
          <a:p>
            <a:r>
              <a:rPr lang="en-US" altLang="ko-KR" spc="-150" dirty="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on the Next Generation </a:t>
            </a:r>
            <a:r>
              <a:rPr lang="en-US" altLang="ko-KR" spc="-150" dirty="0" err="1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dBrain</a:t>
            </a:r>
            <a:r>
              <a:rPr lang="en-US" altLang="ko-KR" spc="-150" dirty="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 system</a:t>
            </a:r>
          </a:p>
          <a:p>
            <a:r>
              <a:rPr lang="en-US" altLang="ko-KR" spc="-150" dirty="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of the Republic of Korea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210AE57-2A5B-495D-882E-2056E6FEC52A}"/>
              </a:ext>
            </a:extLst>
          </p:cNvPr>
          <p:cNvSpPr txBox="1"/>
          <p:nvPr/>
        </p:nvSpPr>
        <p:spPr>
          <a:xfrm>
            <a:off x="-371814" y="1116551"/>
            <a:ext cx="5528568" cy="369332"/>
          </a:xfrm>
          <a:prstGeom prst="rect">
            <a:avLst/>
          </a:prstGeom>
          <a:noFill/>
          <a:effectLst>
            <a:outerShdw blurRad="50800" dist="1905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ko-KR" spc="-150" dirty="0">
                <a:solidFill>
                  <a:srgbClr val="73DCF5"/>
                </a:solidFill>
                <a:latin typeface="Montserrat SemiBold" panose="00000700000000000000" pitchFamily="2" charset="0"/>
                <a:ea typeface="나눔스퀘어라운드 Regular" panose="020B0600000101010101" pitchFamily="50" charset="-127"/>
              </a:rPr>
              <a:t>Contracts(E-procurement)</a:t>
            </a:r>
            <a:r>
              <a:rPr lang="en-US" altLang="ko-KR" spc="-150" dirty="0" smtClean="0">
                <a:solidFill>
                  <a:srgbClr val="73DCF5"/>
                </a:solidFill>
                <a:latin typeface="Montserrat SemiBold" panose="00000700000000000000" pitchFamily="2" charset="0"/>
                <a:ea typeface="나눔스퀘어라운드 Regular" panose="020B0600000101010101" pitchFamily="50" charset="-127"/>
              </a:rPr>
              <a:t> in </a:t>
            </a:r>
            <a:r>
              <a:rPr lang="en-US" altLang="ko-KR" spc="-150" dirty="0" err="1" smtClean="0">
                <a:solidFill>
                  <a:srgbClr val="73DCF5"/>
                </a:solidFill>
                <a:latin typeface="Montserrat SemiBold" panose="00000700000000000000" pitchFamily="2" charset="0"/>
                <a:ea typeface="나눔스퀘어라운드 Regular" panose="020B0600000101010101" pitchFamily="50" charset="-127"/>
              </a:rPr>
              <a:t>dBrain</a:t>
            </a:r>
            <a:r>
              <a:rPr lang="en-US" altLang="ko-KR" spc="-150" dirty="0" smtClean="0">
                <a:solidFill>
                  <a:srgbClr val="73DCF5"/>
                </a:solidFill>
                <a:latin typeface="Montserrat SemiBold" panose="00000700000000000000" pitchFamily="2" charset="0"/>
                <a:ea typeface="나눔스퀘어라운드 Regular" panose="020B0600000101010101" pitchFamily="50" charset="-127"/>
              </a:rPr>
              <a:t>  </a:t>
            </a:r>
            <a:endParaRPr lang="ko-KR" altLang="en-US" spc="-150" dirty="0">
              <a:solidFill>
                <a:srgbClr val="73DCF5"/>
              </a:solidFill>
              <a:latin typeface="Montserrat SemiBold" panose="00000700000000000000" pitchFamily="2" charset="0"/>
              <a:ea typeface="나눔스퀘어라운드 Regular" panose="020B0600000101010101" pitchFamily="50" charset="-127"/>
            </a:endParaRP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3529" y="6560381"/>
            <a:ext cx="1393092" cy="804432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 contourW="12700">
            <a:contourClr>
              <a:schemeClr val="bg1"/>
            </a:contourClr>
          </a:sp3d>
        </p:spPr>
      </p:pic>
      <p:sp>
        <p:nvSpPr>
          <p:cNvPr id="10" name="직사각형 9"/>
          <p:cNvSpPr/>
          <p:nvPr/>
        </p:nvSpPr>
        <p:spPr>
          <a:xfrm>
            <a:off x="6184900" y="5897723"/>
            <a:ext cx="4513891" cy="419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altLang="ko-KR" sz="1600" b="1" spc="-80" smtClean="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wisekim</a:t>
            </a:r>
            <a:r>
              <a:rPr lang="en-US" altLang="ko-KR" sz="1600" b="1" spc="-80" smtClean="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@kpfis.or.kr</a:t>
            </a:r>
            <a:endParaRPr lang="en-US" altLang="ko-KR" sz="1600" b="1" spc="-80" dirty="0">
              <a:solidFill>
                <a:schemeClr val="bg1"/>
              </a:solidFill>
              <a:latin typeface="Montserrat SemiBold" panose="00000700000000000000" pitchFamily="2" charset="0"/>
              <a:ea typeface="나눔스퀘어 ExtraBold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99442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>
            <a:extLst>
              <a:ext uri="{FF2B5EF4-FFF2-40B4-BE49-F238E27FC236}">
                <a16:creationId xmlns:a16="http://schemas.microsoft.com/office/drawing/2014/main" id="{54E14E01-B6F6-4D83-8F6C-FFD264960E0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303" t="1" r="8795" b="1"/>
          <a:stretch/>
        </p:blipFill>
        <p:spPr>
          <a:xfrm>
            <a:off x="5345906" y="-1"/>
            <a:ext cx="5345906" cy="7578725"/>
          </a:xfrm>
          <a:prstGeom prst="rect">
            <a:avLst/>
          </a:prstGeom>
          <a:effectLst/>
        </p:spPr>
      </p:pic>
      <p:sp>
        <p:nvSpPr>
          <p:cNvPr id="12" name="직사각형 11">
            <a:extLst>
              <a:ext uri="{FF2B5EF4-FFF2-40B4-BE49-F238E27FC236}">
                <a16:creationId xmlns:a16="http://schemas.microsoft.com/office/drawing/2014/main" id="{D5112846-15E0-4F58-AFBC-4508067CE482}"/>
              </a:ext>
            </a:extLst>
          </p:cNvPr>
          <p:cNvSpPr/>
          <p:nvPr/>
        </p:nvSpPr>
        <p:spPr>
          <a:xfrm>
            <a:off x="5345907" y="1"/>
            <a:ext cx="5345906" cy="7578724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479F7FD6-536D-4C17-99FF-92153F900B9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21" t="1" r="43577" b="1"/>
          <a:stretch/>
        </p:blipFill>
        <p:spPr>
          <a:xfrm>
            <a:off x="0" y="0"/>
            <a:ext cx="5345906" cy="7578725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D90DBEC3-FFC5-45A0-97DD-51E5F83D1FD2}"/>
              </a:ext>
            </a:extLst>
          </p:cNvPr>
          <p:cNvSpPr/>
          <p:nvPr/>
        </p:nvSpPr>
        <p:spPr>
          <a:xfrm>
            <a:off x="0" y="-2"/>
            <a:ext cx="5345906" cy="7578724"/>
          </a:xfrm>
          <a:prstGeom prst="rect">
            <a:avLst/>
          </a:prstGeom>
          <a:gradFill>
            <a:gsLst>
              <a:gs pos="100000">
                <a:srgbClr val="002060">
                  <a:alpha val="58000"/>
                </a:srgbClr>
              </a:gs>
              <a:gs pos="0">
                <a:schemeClr val="tx1">
                  <a:lumMod val="95000"/>
                  <a:lumOff val="5000"/>
                  <a:alpha val="82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3DF5D72-E5EF-427A-914E-F4B4C8BFD37B}"/>
              </a:ext>
            </a:extLst>
          </p:cNvPr>
          <p:cNvSpPr txBox="1"/>
          <p:nvPr/>
        </p:nvSpPr>
        <p:spPr>
          <a:xfrm>
            <a:off x="423807" y="4108503"/>
            <a:ext cx="2146421" cy="827406"/>
          </a:xfrm>
          <a:prstGeom prst="rect">
            <a:avLst/>
          </a:prstGeom>
          <a:noFill/>
          <a:effectLst>
            <a:outerShdw blurRad="50800" dist="1905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2800" spc="-80" dirty="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CONTENTS</a:t>
            </a:r>
            <a:endParaRPr lang="ko-KR" altLang="en-US" sz="2800" spc="-80" dirty="0">
              <a:solidFill>
                <a:schemeClr val="bg1"/>
              </a:solidFill>
              <a:latin typeface="Montserrat SemiBold" panose="00000700000000000000" pitchFamily="2" charset="0"/>
              <a:ea typeface="나눔스퀘어 ExtraBold" panose="020B0600000101010101" pitchFamily="50" charset="-127"/>
            </a:endParaRPr>
          </a:p>
        </p:txBody>
      </p:sp>
      <p:pic>
        <p:nvPicPr>
          <p:cNvPr id="29" name="그림 28">
            <a:extLst>
              <a:ext uri="{FF2B5EF4-FFF2-40B4-BE49-F238E27FC236}">
                <a16:creationId xmlns:a16="http://schemas.microsoft.com/office/drawing/2014/main" id="{BB45700A-15F1-45DF-AD61-64A4FD900102}"/>
              </a:ext>
            </a:extLst>
          </p:cNvPr>
          <p:cNvPicPr>
            <a:picLocks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544" y="6822281"/>
            <a:ext cx="1237656" cy="473222"/>
          </a:xfrm>
          <a:prstGeom prst="rect">
            <a:avLst/>
          </a:prstGeom>
        </p:spPr>
      </p:pic>
      <p:sp>
        <p:nvSpPr>
          <p:cNvPr id="31" name="슬라이드 번호 개체 틀 2">
            <a:extLst>
              <a:ext uri="{FF2B5EF4-FFF2-40B4-BE49-F238E27FC236}">
                <a16:creationId xmlns:a16="http://schemas.microsoft.com/office/drawing/2014/main" id="{AB3F82A3-5B93-4604-A50A-F0628F5B622C}"/>
              </a:ext>
            </a:extLst>
          </p:cNvPr>
          <p:cNvSpPr txBox="1">
            <a:spLocks/>
          </p:cNvSpPr>
          <p:nvPr/>
        </p:nvSpPr>
        <p:spPr>
          <a:xfrm>
            <a:off x="4456589" y="7556615"/>
            <a:ext cx="2405658" cy="403497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100" b="1" dirty="0">
                <a:solidFill>
                  <a:schemeClr val="bg1"/>
                </a:solidFill>
                <a:latin typeface="+mn-ea"/>
              </a:rPr>
              <a:t>- </a:t>
            </a:r>
            <a:fld id="{9D3B0FC0-D4DA-4B18-8421-AF98AD9DE8E5}" type="slidenum">
              <a:rPr lang="ko-KR" altLang="en-US" sz="1100" b="1" smtClean="0">
                <a:solidFill>
                  <a:schemeClr val="bg1"/>
                </a:solidFill>
                <a:latin typeface="+mn-ea"/>
              </a:rPr>
              <a:pPr algn="ctr"/>
              <a:t>2</a:t>
            </a:fld>
            <a:r>
              <a:rPr lang="ko-KR" altLang="en-US" sz="1100" b="1" dirty="0">
                <a:solidFill>
                  <a:schemeClr val="bg1"/>
                </a:solidFill>
                <a:latin typeface="+mn-ea"/>
              </a:rPr>
              <a:t> </a:t>
            </a:r>
            <a:r>
              <a:rPr lang="en-US" altLang="ko-KR" sz="1100" b="1" dirty="0">
                <a:solidFill>
                  <a:schemeClr val="bg1"/>
                </a:solidFill>
                <a:latin typeface="+mn-ea"/>
              </a:rPr>
              <a:t>-</a:t>
            </a:r>
            <a:endParaRPr lang="ko-KR" altLang="en-US" sz="11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B4DF7C1-D66E-41D2-A429-0F53457543CA}"/>
              </a:ext>
            </a:extLst>
          </p:cNvPr>
          <p:cNvSpPr txBox="1"/>
          <p:nvPr/>
        </p:nvSpPr>
        <p:spPr>
          <a:xfrm>
            <a:off x="190018" y="2457193"/>
            <a:ext cx="4995278" cy="923330"/>
          </a:xfrm>
          <a:prstGeom prst="rect">
            <a:avLst/>
          </a:prstGeom>
          <a:noFill/>
          <a:effectLst>
            <a:outerShdw blurRad="50800" dist="1905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ko-KR" spc="-150" dirty="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KPFIS-PEMPAL Treasury COP Videoconference</a:t>
            </a:r>
          </a:p>
          <a:p>
            <a:r>
              <a:rPr lang="en-US" altLang="ko-KR" spc="-150" dirty="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on the Next Generation </a:t>
            </a:r>
            <a:r>
              <a:rPr lang="en-US" altLang="ko-KR" spc="-150" dirty="0" err="1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dBrain</a:t>
            </a:r>
            <a:r>
              <a:rPr lang="en-US" altLang="ko-KR" spc="-150" dirty="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 system</a:t>
            </a:r>
          </a:p>
          <a:p>
            <a:r>
              <a:rPr lang="en-US" altLang="ko-KR" spc="-150" dirty="0">
                <a:solidFill>
                  <a:schemeClr val="bg1"/>
                </a:solidFill>
                <a:latin typeface="Montserrat SemiBold" panose="00000700000000000000" pitchFamily="2" charset="0"/>
                <a:ea typeface="나눔스퀘어 ExtraBold" panose="020B0600000101010101" pitchFamily="50" charset="-127"/>
              </a:rPr>
              <a:t>of the Republic of Korea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210AE57-2A5B-495D-882E-2056E6FEC52A}"/>
              </a:ext>
            </a:extLst>
          </p:cNvPr>
          <p:cNvSpPr txBox="1"/>
          <p:nvPr/>
        </p:nvSpPr>
        <p:spPr>
          <a:xfrm>
            <a:off x="-88715" y="3631720"/>
            <a:ext cx="5528568" cy="400110"/>
          </a:xfrm>
          <a:prstGeom prst="rect">
            <a:avLst/>
          </a:prstGeom>
          <a:noFill/>
          <a:effectLst>
            <a:outerShdw blurRad="50800" dist="1905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altLang="ko-KR" spc="-150" dirty="0" smtClean="0">
                <a:solidFill>
                  <a:srgbClr val="73DCF5"/>
                </a:solidFill>
                <a:latin typeface="Montserrat SemiBold" panose="00000700000000000000" pitchFamily="2" charset="0"/>
                <a:ea typeface="나눔스퀘어라운드 Regular" panose="020B0600000101010101" pitchFamily="50" charset="-127"/>
              </a:rPr>
              <a:t>Contracts(E-procurement</a:t>
            </a:r>
            <a:r>
              <a:rPr lang="en-US" altLang="ko-KR" spc="-150" dirty="0">
                <a:solidFill>
                  <a:srgbClr val="73DCF5"/>
                </a:solidFill>
                <a:latin typeface="Montserrat SemiBold" panose="00000700000000000000" pitchFamily="2" charset="0"/>
                <a:ea typeface="나눔스퀘어라운드 Regular" panose="020B0600000101010101" pitchFamily="50" charset="-127"/>
              </a:rPr>
              <a:t>)</a:t>
            </a:r>
            <a:r>
              <a:rPr lang="en-US" altLang="ko-KR" spc="-150" dirty="0" smtClean="0">
                <a:solidFill>
                  <a:srgbClr val="73DCF5"/>
                </a:solidFill>
                <a:latin typeface="Montserrat SemiBold" panose="00000700000000000000" pitchFamily="2" charset="0"/>
                <a:ea typeface="나눔스퀘어라운드 Regular" panose="020B0600000101010101" pitchFamily="50" charset="-127"/>
              </a:rPr>
              <a:t> in </a:t>
            </a:r>
            <a:r>
              <a:rPr lang="en-US" altLang="ko-KR" spc="-150" dirty="0" err="1" smtClean="0">
                <a:solidFill>
                  <a:srgbClr val="73DCF5"/>
                </a:solidFill>
                <a:latin typeface="Montserrat SemiBold" panose="00000700000000000000" pitchFamily="2" charset="0"/>
                <a:ea typeface="나눔스퀘어라운드 Regular" panose="020B0600000101010101" pitchFamily="50" charset="-127"/>
              </a:rPr>
              <a:t>dBrain</a:t>
            </a:r>
            <a:r>
              <a:rPr lang="en-US" altLang="ko-KR" sz="2000" spc="-150" dirty="0" smtClean="0">
                <a:solidFill>
                  <a:srgbClr val="73DCF5"/>
                </a:solidFill>
                <a:latin typeface="Montserrat SemiBold" panose="00000700000000000000" pitchFamily="2" charset="0"/>
                <a:ea typeface="나눔스퀘어라운드 Regular" panose="020B0600000101010101" pitchFamily="50" charset="-127"/>
              </a:rPr>
              <a:t>  </a:t>
            </a:r>
            <a:endParaRPr lang="ko-KR" altLang="en-US" sz="2000" spc="-150" dirty="0">
              <a:solidFill>
                <a:srgbClr val="73DCF5"/>
              </a:solidFill>
              <a:latin typeface="Montserrat SemiBold" panose="00000700000000000000" pitchFamily="2" charset="0"/>
              <a:ea typeface="나눔스퀘어라운드 Regular" panose="020B0600000101010101" pitchFamily="50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722634" y="1850563"/>
            <a:ext cx="480349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Montserrat Medium" panose="00000600000000000000" pitchFamily="2" charset="0"/>
              </a:rPr>
              <a:t>Ⅰ. </a:t>
            </a:r>
            <a:r>
              <a:rPr lang="en-US" altLang="ko-KR" sz="2400" b="1" spc="-1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Montserrat Medium" panose="00000600000000000000" pitchFamily="2" charset="0"/>
              </a:rPr>
              <a:t>Definition</a:t>
            </a:r>
          </a:p>
          <a:p>
            <a:endParaRPr lang="ko-KR" altLang="en-US" sz="2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latin typeface="Montserrat Medium" panose="00000600000000000000" pitchFamily="2" charset="0"/>
            </a:endParaRPr>
          </a:p>
          <a:p>
            <a:r>
              <a:rPr lang="en-US" altLang="ko-KR" sz="2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Montserrat Medium" panose="00000600000000000000" pitchFamily="2" charset="0"/>
              </a:rPr>
              <a:t>Ⅱ. Types of Contracts</a:t>
            </a:r>
            <a:endParaRPr lang="ko-KR" altLang="en-US" sz="2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latin typeface="Montserrat Medium" panose="00000600000000000000" pitchFamily="2" charset="0"/>
            </a:endParaRPr>
          </a:p>
          <a:p>
            <a:endParaRPr lang="en-US" altLang="ko-KR" sz="2400" b="1" spc="-150" dirty="0" smtClean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latin typeface="Montserrat Medium" panose="00000600000000000000" pitchFamily="2" charset="0"/>
            </a:endParaRPr>
          </a:p>
          <a:p>
            <a:r>
              <a:rPr lang="en-US" altLang="ko-KR" sz="2400" b="1" spc="-1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Montserrat Medium" panose="00000600000000000000" pitchFamily="2" charset="0"/>
              </a:rPr>
              <a:t>Ⅲ</a:t>
            </a:r>
            <a:r>
              <a:rPr lang="en-US" altLang="ko-KR" sz="2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Montserrat Medium" panose="00000600000000000000" pitchFamily="2" charset="0"/>
              </a:rPr>
              <a:t>. </a:t>
            </a:r>
            <a:r>
              <a:rPr lang="en-US" altLang="ko-KR" sz="2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Montserrat Medium" panose="000006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Method of Contracts</a:t>
            </a:r>
          </a:p>
          <a:p>
            <a:endParaRPr lang="en-US" altLang="ko-KR" sz="2400" b="1" spc="-150" dirty="0" smtClean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latin typeface="Montserrat Medium" panose="00000600000000000000" pitchFamily="2" charset="0"/>
            </a:endParaRPr>
          </a:p>
          <a:p>
            <a:r>
              <a:rPr lang="en-US" altLang="ko-KR" sz="2400" b="1" spc="-1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Montserrat Medium" panose="00000600000000000000" pitchFamily="2" charset="0"/>
              </a:rPr>
              <a:t>Ⅳ</a:t>
            </a:r>
            <a:r>
              <a:rPr lang="en-US" altLang="ko-KR" sz="2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Montserrat Medium" panose="00000600000000000000" pitchFamily="2" charset="0"/>
              </a:rPr>
              <a:t>. Interconnection</a:t>
            </a:r>
          </a:p>
          <a:p>
            <a:endParaRPr lang="en-US" altLang="ko-KR" sz="2400" b="1" spc="-150" dirty="0" smtClean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latin typeface="Montserrat Medium" panose="00000600000000000000" pitchFamily="2" charset="0"/>
            </a:endParaRPr>
          </a:p>
          <a:p>
            <a:r>
              <a:rPr lang="en-US" altLang="ko-KR" sz="2400" b="1" spc="-1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Montserrat Medium" panose="00000600000000000000" pitchFamily="2" charset="0"/>
              </a:rPr>
              <a:t>V </a:t>
            </a:r>
            <a:r>
              <a:rPr lang="en-US" altLang="ko-KR" sz="2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Montserrat Medium" panose="00000600000000000000" pitchFamily="2" charset="0"/>
              </a:rPr>
              <a:t>. Work Process</a:t>
            </a:r>
          </a:p>
          <a:p>
            <a:endParaRPr lang="en-US" altLang="ko-KR" sz="2400" b="1" spc="-150" dirty="0" smtClean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latin typeface="Montserrat Medium" panose="00000600000000000000" pitchFamily="2" charset="0"/>
            </a:endParaRPr>
          </a:p>
          <a:p>
            <a:r>
              <a:rPr lang="en-US" altLang="ko-KR" sz="2400" b="1" spc="-1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Montserrat Medium" panose="00000600000000000000" pitchFamily="2" charset="0"/>
              </a:rPr>
              <a:t>Ⅵ</a:t>
            </a:r>
            <a:r>
              <a:rPr lang="en-US" altLang="ko-KR" sz="2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Montserrat Medium" panose="00000600000000000000" pitchFamily="2" charset="0"/>
              </a:rPr>
              <a:t>. </a:t>
            </a:r>
            <a:r>
              <a:rPr lang="en-US" altLang="ko-KR" sz="2400" b="1" spc="-1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latin typeface="Montserrat Medium" panose="00000600000000000000" pitchFamily="2" charset="0"/>
              </a:rPr>
              <a:t>Benefits</a:t>
            </a:r>
            <a:endParaRPr lang="en-US" altLang="ko-KR" sz="2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latin typeface="Montserrat Medium" panose="00000600000000000000" pitchFamily="2" charset="0"/>
            </a:endParaRPr>
          </a:p>
        </p:txBody>
      </p:sp>
      <p:cxnSp>
        <p:nvCxnSpPr>
          <p:cNvPr id="13" name="직선 연결선 12">
            <a:extLst>
              <a:ext uri="{FF2B5EF4-FFF2-40B4-BE49-F238E27FC236}">
                <a16:creationId xmlns:a16="http://schemas.microsoft.com/office/drawing/2014/main" id="{C916E324-EA7A-434F-B160-D6A7AB7D887E}"/>
              </a:ext>
            </a:extLst>
          </p:cNvPr>
          <p:cNvCxnSpPr/>
          <p:nvPr/>
        </p:nvCxnSpPr>
        <p:spPr>
          <a:xfrm flipV="1">
            <a:off x="366247" y="3524261"/>
            <a:ext cx="437321" cy="437321"/>
          </a:xfrm>
          <a:prstGeom prst="line">
            <a:avLst/>
          </a:prstGeom>
          <a:ln>
            <a:solidFill>
              <a:schemeClr val="bg1"/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575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501623" y="1688097"/>
            <a:ext cx="9688566" cy="5508517"/>
            <a:chOff x="835571" y="1688097"/>
            <a:chExt cx="9688566" cy="5508517"/>
          </a:xfrm>
        </p:grpSpPr>
        <p:grpSp>
          <p:nvGrpSpPr>
            <p:cNvPr id="143" name="그룹 142"/>
            <p:cNvGrpSpPr/>
            <p:nvPr/>
          </p:nvGrpSpPr>
          <p:grpSpPr>
            <a:xfrm>
              <a:off x="835571" y="5669133"/>
              <a:ext cx="9688566" cy="1527481"/>
              <a:chOff x="612000" y="4122738"/>
              <a:chExt cx="8185149" cy="1527481"/>
            </a:xfrm>
          </p:grpSpPr>
          <p:sp>
            <p:nvSpPr>
              <p:cNvPr id="144" name="직사각형 143"/>
              <p:cNvSpPr/>
              <p:nvPr/>
            </p:nvSpPr>
            <p:spPr bwMode="auto">
              <a:xfrm>
                <a:off x="612000" y="4302367"/>
                <a:ext cx="7920000" cy="36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extLst/>
            </p:spPr>
            <p:txBody>
  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200" dirty="0" smtClean="0">
                  <a:gradFill>
                    <a:gsLst>
                      <a:gs pos="100000">
                        <a:schemeClr val="tx1">
                          <a:lumMod val="75000"/>
                          <a:lumOff val="25000"/>
                        </a:schemeClr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145" name="직각 삼각형 144"/>
              <p:cNvSpPr/>
              <p:nvPr/>
            </p:nvSpPr>
            <p:spPr bwMode="auto">
              <a:xfrm rot="16200000">
                <a:off x="700079" y="4122739"/>
                <a:ext cx="180739" cy="180739"/>
              </a:xfrm>
              <a:prstGeom prst="rtTriangle">
                <a:avLst/>
              </a:prstGeom>
              <a:solidFill>
                <a:srgbClr val="032552"/>
              </a:solidFill>
              <a:extLst/>
            </p:spPr>
            <p:txBody>
  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200" dirty="0" smtClean="0">
                  <a:gradFill>
                    <a:gsLst>
                      <a:gs pos="100000">
                        <a:schemeClr val="tx1">
                          <a:lumMod val="75000"/>
                          <a:lumOff val="25000"/>
                        </a:schemeClr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146" name="직각 삼각형 145"/>
              <p:cNvSpPr/>
              <p:nvPr/>
            </p:nvSpPr>
            <p:spPr bwMode="auto">
              <a:xfrm rot="5400000" flipH="1">
                <a:off x="2173044" y="4122738"/>
                <a:ext cx="180739" cy="180739"/>
              </a:xfrm>
              <a:prstGeom prst="rtTriangle">
                <a:avLst/>
              </a:prstGeom>
              <a:solidFill>
                <a:srgbClr val="032552"/>
              </a:solidFill>
              <a:extLst/>
            </p:spPr>
            <p:txBody>
  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200" dirty="0" smtClean="0">
                  <a:gradFill>
                    <a:gsLst>
                      <a:gs pos="100000">
                        <a:schemeClr val="tx1">
                          <a:lumMod val="75000"/>
                          <a:lumOff val="25000"/>
                        </a:schemeClr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147" name="오각형 146"/>
              <p:cNvSpPr/>
              <p:nvPr/>
            </p:nvSpPr>
            <p:spPr bwMode="auto">
              <a:xfrm rot="5400000">
                <a:off x="993037" y="4010519"/>
                <a:ext cx="1071562" cy="1296000"/>
              </a:xfrm>
              <a:prstGeom prst="homePlate">
                <a:avLst>
                  <a:gd name="adj" fmla="val 25894"/>
                </a:avLst>
              </a:prstGeom>
              <a:pattFill prst="dkUpDiag">
                <a:fgClr>
                  <a:srgbClr val="596112"/>
                </a:fgClr>
                <a:bgClr>
                  <a:srgbClr val="444A0E"/>
                </a:bgClr>
              </a:pattFill>
              <a:extLst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ko-KR" altLang="en-US" sz="1400" dirty="0">
                  <a:gradFill>
                    <a:gsLst>
                      <a:gs pos="100000">
                        <a:schemeClr val="bg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148" name="오각형 147"/>
              <p:cNvSpPr/>
              <p:nvPr/>
            </p:nvSpPr>
            <p:spPr bwMode="auto">
              <a:xfrm rot="5400000">
                <a:off x="1112099" y="4107695"/>
                <a:ext cx="833437" cy="1080000"/>
              </a:xfrm>
              <a:prstGeom prst="homePlate">
                <a:avLst>
                  <a:gd name="adj" fmla="val 25894"/>
                </a:avLst>
              </a:prstGeom>
              <a:solidFill>
                <a:schemeClr val="bg1"/>
              </a:solidFill>
              <a:extLst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ko-KR" altLang="en-US" sz="1400" dirty="0">
                  <a:gradFill>
                    <a:gsLst>
                      <a:gs pos="100000">
                        <a:schemeClr val="bg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149" name="직사각형 148"/>
              <p:cNvSpPr/>
              <p:nvPr/>
            </p:nvSpPr>
            <p:spPr bwMode="auto">
              <a:xfrm>
                <a:off x="2458008" y="4302367"/>
                <a:ext cx="72000" cy="576000"/>
              </a:xfrm>
              <a:prstGeom prst="rect">
                <a:avLst/>
              </a:prstGeom>
              <a:pattFill prst="dkUpDiag">
                <a:fgClr>
                  <a:srgbClr val="596112"/>
                </a:fgClr>
                <a:bgClr>
                  <a:srgbClr val="444A0E"/>
                </a:bgClr>
              </a:pattFill>
              <a:extLst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ko-KR" altLang="en-US" sz="1400" dirty="0">
                  <a:gradFill>
                    <a:gsLst>
                      <a:gs pos="100000">
                        <a:schemeClr val="bg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grpSp>
            <p:nvGrpSpPr>
              <p:cNvPr id="150" name="그룹 149"/>
              <p:cNvGrpSpPr/>
              <p:nvPr/>
            </p:nvGrpSpPr>
            <p:grpSpPr>
              <a:xfrm>
                <a:off x="2575643" y="4404182"/>
                <a:ext cx="6221506" cy="1246037"/>
                <a:chOff x="2575643" y="2105482"/>
                <a:chExt cx="6221506" cy="1246037"/>
              </a:xfrm>
            </p:grpSpPr>
            <p:grpSp>
              <p:nvGrpSpPr>
                <p:cNvPr id="153" name="그룹 152"/>
                <p:cNvGrpSpPr/>
                <p:nvPr/>
              </p:nvGrpSpPr>
              <p:grpSpPr>
                <a:xfrm>
                  <a:off x="2575643" y="2105482"/>
                  <a:ext cx="6221506" cy="1246037"/>
                  <a:chOff x="2575643" y="1670035"/>
                  <a:chExt cx="6221506" cy="1246037"/>
                </a:xfrm>
              </p:grpSpPr>
              <p:sp>
                <p:nvSpPr>
                  <p:cNvPr id="157" name="직사각형 156"/>
                  <p:cNvSpPr/>
                  <p:nvPr/>
                </p:nvSpPr>
                <p:spPr bwMode="auto">
                  <a:xfrm>
                    <a:off x="2585434" y="1670035"/>
                    <a:ext cx="1310318" cy="369198"/>
                  </a:xfrm>
                  <a:prstGeom prst="rect">
                    <a:avLst/>
                  </a:prstGeom>
                  <a:solidFill>
                    <a:srgbClr val="DBDCCB"/>
                  </a:solidFill>
                  <a:extLst/>
                </p:spPr>
                <p:txBody>
                  <a:bodyPr rot="0" spcFirstLastPara="0" vertOverflow="overflow" horzOverflow="overflow" vert="horz" wrap="non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en-US" altLang="ko-KR" sz="1200" dirty="0" smtClean="0">
                        <a:gradFill>
                          <a:gsLst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bg1"/>
                            </a:gs>
                          </a:gsLst>
                          <a:lin ang="5400000" scaled="1"/>
                        </a:gradFill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Types of contracts</a:t>
                    </a:r>
                    <a:endParaRPr lang="ko-KR" altLang="en-US" sz="1200" dirty="0">
                      <a:gradFill>
                        <a:gsLst>
                          <a:gs pos="100000">
                            <a:schemeClr val="tx1">
                              <a:lumMod val="75000"/>
                              <a:lumOff val="25000"/>
                            </a:schemeClr>
                          </a:gs>
                          <a:gs pos="100000">
                            <a:schemeClr val="bg1"/>
                          </a:gs>
                        </a:gsLst>
                        <a:lin ang="5400000" scaled="1"/>
                      </a:gradFill>
                      <a:latin typeface="Montserrat Medium" panose="00000600000000000000" pitchFamily="2" charset="0"/>
                      <a:ea typeface="나눔스퀘어 Bold" panose="020B0600000101010101" pitchFamily="50" charset="-127"/>
                    </a:endParaRPr>
                  </a:p>
                </p:txBody>
              </p:sp>
              <p:sp>
                <p:nvSpPr>
                  <p:cNvPr id="158" name="TextBox 157"/>
                  <p:cNvSpPr txBox="1"/>
                  <p:nvPr/>
                </p:nvSpPr>
                <p:spPr bwMode="auto">
                  <a:xfrm>
                    <a:off x="3987972" y="1694315"/>
                    <a:ext cx="4809177" cy="380480"/>
                  </a:xfrm>
                  <a:prstGeom prst="rect">
                    <a:avLst/>
                  </a:prstGeom>
                  <a:noFill/>
                </p:spPr>
                <p:txBody>
                  <a:bodyPr wrap="none" lIns="36000" tIns="36000" rIns="36000" bIns="36000" rtlCol="0" anchor="t" anchorCtr="0">
                    <a:spAutoFit/>
                  </a:bodyPr>
                  <a:lstStyle>
                    <a:defPPr>
                      <a:defRPr lang="ko-KR"/>
                    </a:defPPr>
                    <a:lvl2pPr marL="90000" lvl="1" indent="-90000">
                      <a:buFont typeface="Arial" panose="020B0604020202020204" pitchFamily="34" charset="0"/>
                      <a:buChar char="•"/>
                      <a:defRPr sz="1000">
                        <a:gradFill>
                          <a:gsLst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bg1"/>
                            </a:gs>
                          </a:gsLst>
                          <a:lin ang="5400000" scaled="1"/>
                        </a:gradFill>
                        <a:latin typeface="바른돋움 1" panose="02020503020101020101" pitchFamily="18" charset="-127"/>
                        <a:ea typeface="바른돋움 1" panose="02020503020101020101" pitchFamily="18" charset="-127"/>
                      </a:defRPr>
                    </a:lvl2pPr>
                  </a:lstStyle>
                  <a:p>
                    <a:pPr lvl="1"/>
                    <a:r>
                      <a:rPr lang="en-US" altLang="ko-KR" dirty="0" smtClean="0"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Acquisition, construction works, repair and disposal, real estate, intangible property, </a:t>
                    </a:r>
                  </a:p>
                  <a:p>
                    <a:pPr marL="0" lvl="1" indent="0">
                      <a:buNone/>
                    </a:pPr>
                    <a:r>
                      <a:rPr lang="en-US" altLang="ko-KR" dirty="0"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 </a:t>
                    </a:r>
                    <a:r>
                      <a:rPr lang="en-US" altLang="ko-KR" dirty="0" smtClean="0"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 insurance </a:t>
                    </a:r>
                    <a:r>
                      <a:rPr lang="en-US" altLang="ko-KR" dirty="0" err="1" smtClean="0"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etc</a:t>
                    </a:r>
                    <a:endParaRPr lang="en-US" altLang="ko-KR" dirty="0">
                      <a:latin typeface="Montserrat Medium" panose="00000600000000000000" pitchFamily="2" charset="0"/>
                      <a:ea typeface="나눔스퀘어 Bold" panose="020B0600000101010101" pitchFamily="50" charset="-127"/>
                    </a:endParaRPr>
                  </a:p>
                </p:txBody>
              </p:sp>
              <p:sp>
                <p:nvSpPr>
                  <p:cNvPr id="159" name="직사각형 158"/>
                  <p:cNvSpPr/>
                  <p:nvPr/>
                </p:nvSpPr>
                <p:spPr bwMode="auto">
                  <a:xfrm>
                    <a:off x="2575643" y="2490646"/>
                    <a:ext cx="1349444" cy="358814"/>
                  </a:xfrm>
                  <a:prstGeom prst="rect">
                    <a:avLst/>
                  </a:prstGeom>
                  <a:solidFill>
                    <a:srgbClr val="DBDCCB"/>
                  </a:solidFill>
                  <a:extLst/>
                </p:spPr>
                <p:txBody>
                  <a:bodyPr rot="0" spcFirstLastPara="0" vertOverflow="overflow" horzOverflow="overflow" vert="horz" wrap="non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en-US" altLang="ko-KR" sz="1200" dirty="0" smtClean="0">
                        <a:gradFill>
                          <a:gsLst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bg1"/>
                            </a:gs>
                          </a:gsLst>
                          <a:lin ang="5400000" scaled="1"/>
                        </a:gradFill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Types of budget</a:t>
                    </a:r>
                    <a:endParaRPr lang="ko-KR" altLang="en-US" sz="1200" dirty="0">
                      <a:gradFill>
                        <a:gsLst>
                          <a:gs pos="100000">
                            <a:schemeClr val="tx1">
                              <a:lumMod val="75000"/>
                              <a:lumOff val="25000"/>
                            </a:schemeClr>
                          </a:gs>
                          <a:gs pos="100000">
                            <a:schemeClr val="bg1"/>
                          </a:gs>
                        </a:gsLst>
                        <a:lin ang="5400000" scaled="1"/>
                      </a:gradFill>
                      <a:latin typeface="Montserrat Medium" panose="00000600000000000000" pitchFamily="2" charset="0"/>
                      <a:ea typeface="나눔스퀘어 Bold" panose="020B0600000101010101" pitchFamily="50" charset="-127"/>
                    </a:endParaRPr>
                  </a:p>
                </p:txBody>
              </p:sp>
              <p:sp>
                <p:nvSpPr>
                  <p:cNvPr id="160" name="TextBox 159"/>
                  <p:cNvSpPr txBox="1"/>
                  <p:nvPr/>
                </p:nvSpPr>
                <p:spPr bwMode="auto">
                  <a:xfrm>
                    <a:off x="3987971" y="2535592"/>
                    <a:ext cx="4729278" cy="380480"/>
                  </a:xfrm>
                  <a:prstGeom prst="rect">
                    <a:avLst/>
                  </a:prstGeom>
                  <a:noFill/>
                </p:spPr>
                <p:txBody>
                  <a:bodyPr wrap="none" lIns="36000" tIns="36000" rIns="36000" bIns="36000" rtlCol="0" anchor="t" anchorCtr="0">
                    <a:spAutoFit/>
                  </a:bodyPr>
                  <a:lstStyle>
                    <a:defPPr>
                      <a:defRPr lang="ko-KR"/>
                    </a:defPPr>
                    <a:lvl2pPr marL="90000" lvl="1" indent="-90000">
                      <a:buFont typeface="Arial" panose="020B0604020202020204" pitchFamily="34" charset="0"/>
                      <a:buChar char="•"/>
                      <a:defRPr sz="1000">
                        <a:gradFill>
                          <a:gsLst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bg1"/>
                            </a:gs>
                          </a:gsLst>
                          <a:lin ang="5400000" scaled="1"/>
                        </a:gradFill>
                        <a:latin typeface="바른돋움 1" panose="02020503020101020101" pitchFamily="18" charset="-127"/>
                        <a:ea typeface="바른돋움 1" panose="02020503020101020101" pitchFamily="18" charset="-127"/>
                      </a:defRPr>
                    </a:lvl2pPr>
                  </a:lstStyle>
                  <a:p>
                    <a:pPr lvl="1"/>
                    <a:r>
                      <a:rPr lang="en-US" altLang="ko-KR" dirty="0" smtClean="0"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General allocated budget, agency operation expenses, action imposing obligations </a:t>
                    </a:r>
                  </a:p>
                  <a:p>
                    <a:pPr marL="0" lvl="1" indent="0">
                      <a:buNone/>
                    </a:pPr>
                    <a:r>
                      <a:rPr lang="en-US" altLang="ko-KR" dirty="0"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 </a:t>
                    </a:r>
                    <a:r>
                      <a:rPr lang="en-US" altLang="ko-KR" dirty="0" smtClean="0"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 on the national treasury</a:t>
                    </a:r>
                    <a:endParaRPr lang="en-US" altLang="ko-KR" dirty="0">
                      <a:latin typeface="Montserrat Medium" panose="00000600000000000000" pitchFamily="2" charset="0"/>
                      <a:ea typeface="나눔스퀘어 Bold" panose="020B0600000101010101" pitchFamily="50" charset="-127"/>
                    </a:endParaRPr>
                  </a:p>
                </p:txBody>
              </p:sp>
            </p:grpSp>
            <p:grpSp>
              <p:nvGrpSpPr>
                <p:cNvPr id="154" name="그룹 153"/>
                <p:cNvGrpSpPr/>
                <p:nvPr/>
              </p:nvGrpSpPr>
              <p:grpSpPr>
                <a:xfrm>
                  <a:off x="2585421" y="2509886"/>
                  <a:ext cx="6020180" cy="380480"/>
                  <a:chOff x="2585421" y="1726097"/>
                  <a:chExt cx="6020180" cy="380480"/>
                </a:xfrm>
              </p:grpSpPr>
              <p:sp>
                <p:nvSpPr>
                  <p:cNvPr id="155" name="직사각형 154"/>
                  <p:cNvSpPr/>
                  <p:nvPr/>
                </p:nvSpPr>
                <p:spPr bwMode="auto">
                  <a:xfrm>
                    <a:off x="2585421" y="1737190"/>
                    <a:ext cx="1310331" cy="335666"/>
                  </a:xfrm>
                  <a:prstGeom prst="rect">
                    <a:avLst/>
                  </a:prstGeom>
                  <a:solidFill>
                    <a:srgbClr val="DBDCCB"/>
                  </a:solidFill>
                  <a:extLst/>
                </p:spPr>
                <p:txBody>
                  <a:bodyPr rot="0" spcFirstLastPara="0" vertOverflow="overflow" horzOverflow="overflow" vert="horz" wrap="non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en-US" altLang="ko-KR" sz="1200" dirty="0" smtClean="0">
                        <a:gradFill>
                          <a:gsLst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bg1"/>
                            </a:gs>
                          </a:gsLst>
                          <a:lin ang="5400000" scaled="1"/>
                        </a:gradFill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Contract method</a:t>
                    </a:r>
                    <a:endParaRPr lang="ko-KR" altLang="en-US" sz="1200" dirty="0">
                      <a:gradFill>
                        <a:gsLst>
                          <a:gs pos="100000">
                            <a:schemeClr val="tx1">
                              <a:lumMod val="75000"/>
                              <a:lumOff val="25000"/>
                            </a:schemeClr>
                          </a:gs>
                          <a:gs pos="100000">
                            <a:schemeClr val="bg1"/>
                          </a:gs>
                        </a:gsLst>
                        <a:lin ang="5400000" scaled="1"/>
                      </a:gradFill>
                      <a:latin typeface="Montserrat Medium" panose="00000600000000000000" pitchFamily="2" charset="0"/>
                      <a:ea typeface="나눔스퀘어 Bold" panose="020B0600000101010101" pitchFamily="50" charset="-127"/>
                    </a:endParaRPr>
                  </a:p>
                </p:txBody>
              </p:sp>
              <p:sp>
                <p:nvSpPr>
                  <p:cNvPr id="156" name="TextBox 155"/>
                  <p:cNvSpPr txBox="1"/>
                  <p:nvPr/>
                </p:nvSpPr>
                <p:spPr bwMode="auto">
                  <a:xfrm>
                    <a:off x="3968415" y="1726097"/>
                    <a:ext cx="4637186" cy="380480"/>
                  </a:xfrm>
                  <a:prstGeom prst="rect">
                    <a:avLst/>
                  </a:prstGeom>
                  <a:noFill/>
                </p:spPr>
                <p:txBody>
                  <a:bodyPr wrap="none" lIns="36000" tIns="36000" rIns="36000" bIns="36000" rtlCol="0" anchor="t" anchorCtr="0">
                    <a:spAutoFit/>
                  </a:bodyPr>
                  <a:lstStyle>
                    <a:defPPr>
                      <a:defRPr lang="ko-KR"/>
                    </a:defPPr>
                    <a:lvl2pPr marL="90000" lvl="1" indent="-90000">
                      <a:buFont typeface="Arial" panose="020B0604020202020204" pitchFamily="34" charset="0"/>
                      <a:buChar char="•"/>
                      <a:defRPr sz="1000">
                        <a:gradFill>
                          <a:gsLst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bg1"/>
                            </a:gs>
                          </a:gsLst>
                          <a:lin ang="5400000" scaled="1"/>
                        </a:gradFill>
                        <a:latin typeface="바른돋움 1" panose="02020503020101020101" pitchFamily="18" charset="-127"/>
                        <a:ea typeface="바른돋움 1" panose="02020503020101020101" pitchFamily="18" charset="-127"/>
                      </a:defRPr>
                    </a:lvl2pPr>
                  </a:lstStyle>
                  <a:p>
                    <a:pPr lvl="1"/>
                    <a:r>
                      <a:rPr lang="en-US" altLang="ko-KR" spc="-50" dirty="0" smtClean="0"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E-contract(G2B</a:t>
                    </a:r>
                    <a:r>
                      <a:rPr lang="en-US" altLang="ko-KR" spc="-50" dirty="0"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), </a:t>
                    </a:r>
                    <a:r>
                      <a:rPr lang="en-US" altLang="ko-KR" spc="-50" dirty="0" smtClean="0"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written contract, omission of preparation of written contract(acceptance, </a:t>
                    </a:r>
                  </a:p>
                  <a:p>
                    <a:pPr marL="0" lvl="1" indent="0">
                      <a:buNone/>
                    </a:pPr>
                    <a:r>
                      <a:rPr lang="en-US" altLang="ko-KR" spc="-50" dirty="0"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 </a:t>
                    </a:r>
                    <a:r>
                      <a:rPr lang="en-US" altLang="ko-KR" spc="-50" dirty="0" smtClean="0"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 agreement, memorandum), no</a:t>
                    </a:r>
                    <a:r>
                      <a:rPr lang="ko-KR" altLang="en-US" spc="-50" dirty="0"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 </a:t>
                    </a:r>
                    <a:r>
                      <a:rPr lang="en-US" altLang="ko-KR" spc="-50" dirty="0" smtClean="0"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contract(free repair, free disposal)</a:t>
                    </a:r>
                    <a:endParaRPr lang="en-US" altLang="ko-KR" spc="-50" dirty="0">
                      <a:latin typeface="Montserrat Medium" panose="00000600000000000000" pitchFamily="2" charset="0"/>
                      <a:ea typeface="나눔스퀘어 Bold" panose="020B0600000101010101" pitchFamily="50" charset="-127"/>
                    </a:endParaRPr>
                  </a:p>
                </p:txBody>
              </p:sp>
            </p:grpSp>
          </p:grpSp>
          <p:sp>
            <p:nvSpPr>
              <p:cNvPr id="151" name="오각형 150"/>
              <p:cNvSpPr/>
              <p:nvPr/>
            </p:nvSpPr>
            <p:spPr bwMode="auto">
              <a:xfrm rot="5400000">
                <a:off x="1033215" y="4158696"/>
                <a:ext cx="991207" cy="1080000"/>
              </a:xfrm>
              <a:prstGeom prst="homePlate">
                <a:avLst>
                  <a:gd name="adj" fmla="val 23251"/>
                </a:avLst>
              </a:prstGeom>
              <a:solidFill>
                <a:schemeClr val="bg1">
                  <a:alpha val="20000"/>
                </a:schemeClr>
              </a:solidFill>
              <a:extLst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ko-KR" altLang="en-US" sz="1400" dirty="0">
                  <a:gradFill>
                    <a:gsLst>
                      <a:gs pos="100000">
                        <a:schemeClr val="bg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152" name="직사각형 151"/>
              <p:cNvSpPr/>
              <p:nvPr/>
            </p:nvSpPr>
            <p:spPr>
              <a:xfrm>
                <a:off x="1193402" y="4437093"/>
                <a:ext cx="670837" cy="318924"/>
              </a:xfrm>
              <a:prstGeom prst="rect">
                <a:avLst/>
              </a:prstGeom>
              <a:noFill/>
            </p:spPr>
            <p:txBody>
              <a:bodyPr wrap="none" lIns="36000" tIns="36000" rIns="36000" bIns="36000" rtlCol="0" anchor="t" anchorCtr="0">
                <a:spAutoFit/>
              </a:bodyPr>
              <a:lstStyle/>
              <a:p>
                <a:pPr algn="ctr"/>
                <a:r>
                  <a:rPr lang="en-US" altLang="ko-KR" sz="1600" dirty="0">
                    <a:gradFill>
                      <a:gsLst>
                        <a:gs pos="100000">
                          <a:srgbClr val="596112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atin typeface="Montserrat Medium" panose="00000600000000000000" pitchFamily="2" charset="0"/>
                    <a:ea typeface="나눔스퀘어 Bold" panose="020B0600000101010101" pitchFamily="50" charset="-127"/>
                  </a:rPr>
                  <a:t>D</a:t>
                </a:r>
                <a:r>
                  <a:rPr lang="en-US" altLang="ko-KR" sz="1600" dirty="0" smtClean="0">
                    <a:gradFill>
                      <a:gsLst>
                        <a:gs pos="100000">
                          <a:srgbClr val="596112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atin typeface="Montserrat Medium" panose="00000600000000000000" pitchFamily="2" charset="0"/>
                    <a:ea typeface="나눔스퀘어 Bold" panose="020B0600000101010101" pitchFamily="50" charset="-127"/>
                  </a:rPr>
                  <a:t>etails</a:t>
                </a:r>
                <a:endParaRPr lang="ko-KR" altLang="en-US" sz="1400" dirty="0">
                  <a:gradFill>
                    <a:gsLst>
                      <a:gs pos="100000">
                        <a:srgbClr val="596112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</p:grpSp>
        <p:grpSp>
          <p:nvGrpSpPr>
            <p:cNvPr id="161" name="그룹 160"/>
            <p:cNvGrpSpPr/>
            <p:nvPr/>
          </p:nvGrpSpPr>
          <p:grpSpPr>
            <a:xfrm>
              <a:off x="835571" y="4434829"/>
              <a:ext cx="9396449" cy="1225191"/>
              <a:chOff x="612000" y="3191957"/>
              <a:chExt cx="7920000" cy="1266769"/>
            </a:xfrm>
          </p:grpSpPr>
          <p:sp>
            <p:nvSpPr>
              <p:cNvPr id="162" name="오각형 161"/>
              <p:cNvSpPr/>
              <p:nvPr/>
            </p:nvSpPr>
            <p:spPr bwMode="auto">
              <a:xfrm rot="5400000">
                <a:off x="1024818" y="3414726"/>
                <a:ext cx="1008000" cy="1080000"/>
              </a:xfrm>
              <a:prstGeom prst="homePlate">
                <a:avLst>
                  <a:gd name="adj" fmla="val 25894"/>
                </a:avLst>
              </a:prstGeom>
              <a:solidFill>
                <a:schemeClr val="bg1">
                  <a:alpha val="20000"/>
                </a:schemeClr>
              </a:solidFill>
              <a:extLst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ko-KR" altLang="en-US" sz="1400" dirty="0">
                  <a:gradFill>
                    <a:gsLst>
                      <a:gs pos="100000">
                        <a:schemeClr val="bg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163" name="직사각형 162"/>
              <p:cNvSpPr/>
              <p:nvPr/>
            </p:nvSpPr>
            <p:spPr bwMode="auto">
              <a:xfrm>
                <a:off x="612000" y="3371586"/>
                <a:ext cx="7920000" cy="36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extLst/>
            </p:spPr>
            <p:txBody>
  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200" dirty="0" smtClean="0">
                  <a:gradFill>
                    <a:gsLst>
                      <a:gs pos="100000">
                        <a:schemeClr val="tx1">
                          <a:lumMod val="75000"/>
                          <a:lumOff val="25000"/>
                        </a:schemeClr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164" name="직각 삼각형 163"/>
              <p:cNvSpPr/>
              <p:nvPr/>
            </p:nvSpPr>
            <p:spPr bwMode="auto">
              <a:xfrm rot="16200000">
                <a:off x="700079" y="3191958"/>
                <a:ext cx="180739" cy="180739"/>
              </a:xfrm>
              <a:prstGeom prst="rtTriangle">
                <a:avLst/>
              </a:prstGeom>
              <a:solidFill>
                <a:srgbClr val="032552"/>
              </a:solidFill>
              <a:extLst/>
            </p:spPr>
            <p:txBody>
  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200" dirty="0" smtClean="0">
                  <a:gradFill>
                    <a:gsLst>
                      <a:gs pos="100000">
                        <a:schemeClr val="tx1">
                          <a:lumMod val="75000"/>
                          <a:lumOff val="25000"/>
                        </a:schemeClr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165" name="직각 삼각형 164"/>
              <p:cNvSpPr/>
              <p:nvPr/>
            </p:nvSpPr>
            <p:spPr bwMode="auto">
              <a:xfrm rot="5400000" flipH="1">
                <a:off x="2173044" y="3191957"/>
                <a:ext cx="180739" cy="180739"/>
              </a:xfrm>
              <a:prstGeom prst="rtTriangle">
                <a:avLst/>
              </a:prstGeom>
              <a:solidFill>
                <a:srgbClr val="032552"/>
              </a:solidFill>
              <a:extLst/>
            </p:spPr>
            <p:txBody>
  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200" dirty="0" smtClean="0">
                  <a:gradFill>
                    <a:gsLst>
                      <a:gs pos="100000">
                        <a:schemeClr val="tx1">
                          <a:lumMod val="75000"/>
                          <a:lumOff val="25000"/>
                        </a:schemeClr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166" name="오각형 165"/>
              <p:cNvSpPr/>
              <p:nvPr/>
            </p:nvSpPr>
            <p:spPr bwMode="auto">
              <a:xfrm rot="5400000">
                <a:off x="993037" y="3079738"/>
                <a:ext cx="1071562" cy="1296000"/>
              </a:xfrm>
              <a:prstGeom prst="homePlate">
                <a:avLst>
                  <a:gd name="adj" fmla="val 25894"/>
                </a:avLst>
              </a:prstGeom>
              <a:pattFill prst="dkUpDiag">
                <a:fgClr>
                  <a:srgbClr val="46742F"/>
                </a:fgClr>
                <a:bgClr>
                  <a:srgbClr val="275510"/>
                </a:bgClr>
              </a:pattFill>
              <a:extLst/>
            </p:spPr>
            <p:txBody>
              <a:bodyPr wrap="none" lIns="0" tIns="0" rIns="0" bIns="36000" rtlCol="0" anchor="ctr" anchorCtr="0">
                <a:noAutofit/>
              </a:bodyPr>
              <a:lstStyle/>
              <a:p>
                <a:pPr algn="ctr"/>
                <a:endParaRPr lang="ko-KR" altLang="en-US" sz="1400" dirty="0">
                  <a:gradFill>
                    <a:gsLst>
                      <a:gs pos="100000">
                        <a:schemeClr val="bg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167" name="오각형 166"/>
              <p:cNvSpPr/>
              <p:nvPr/>
            </p:nvSpPr>
            <p:spPr bwMode="auto">
              <a:xfrm rot="5400000">
                <a:off x="1112099" y="3176914"/>
                <a:ext cx="833437" cy="1080000"/>
              </a:xfrm>
              <a:prstGeom prst="homePlate">
                <a:avLst>
                  <a:gd name="adj" fmla="val 25894"/>
                </a:avLst>
              </a:prstGeom>
              <a:solidFill>
                <a:schemeClr val="bg1"/>
              </a:solidFill>
              <a:extLst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ko-KR" altLang="en-US" sz="1400" dirty="0">
                  <a:gradFill>
                    <a:gsLst>
                      <a:gs pos="100000">
                        <a:schemeClr val="bg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168" name="직사각형 167"/>
              <p:cNvSpPr/>
              <p:nvPr/>
            </p:nvSpPr>
            <p:spPr bwMode="auto">
              <a:xfrm>
                <a:off x="2458008" y="3371586"/>
                <a:ext cx="72000" cy="576000"/>
              </a:xfrm>
              <a:prstGeom prst="rect">
                <a:avLst/>
              </a:prstGeom>
              <a:pattFill prst="dkUpDiag">
                <a:fgClr>
                  <a:srgbClr val="46742F"/>
                </a:fgClr>
                <a:bgClr>
                  <a:srgbClr val="275510"/>
                </a:bgClr>
              </a:pattFill>
              <a:extLst/>
            </p:spPr>
            <p:txBody>
              <a:bodyPr wrap="none" lIns="0" tIns="0" rIns="0" bIns="36000" rtlCol="0" anchor="ctr" anchorCtr="0">
                <a:noAutofit/>
              </a:bodyPr>
              <a:lstStyle/>
              <a:p>
                <a:pPr algn="ctr"/>
                <a:endParaRPr lang="ko-KR" altLang="en-US" sz="1400" dirty="0">
                  <a:gradFill>
                    <a:gsLst>
                      <a:gs pos="100000">
                        <a:schemeClr val="bg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169" name="TextBox 168"/>
              <p:cNvSpPr txBox="1"/>
              <p:nvPr/>
            </p:nvSpPr>
            <p:spPr bwMode="auto">
              <a:xfrm>
                <a:off x="2634233" y="3446876"/>
                <a:ext cx="5897767" cy="609782"/>
              </a:xfrm>
              <a:prstGeom prst="rect">
                <a:avLst/>
              </a:prstGeom>
              <a:noFill/>
            </p:spPr>
            <p:txBody>
              <a:bodyPr wrap="square" lIns="36000" tIns="36000" rIns="36000" bIns="36000" rtlCol="0" anchor="t" anchorCtr="0">
                <a:spAutoFit/>
              </a:bodyPr>
              <a:lstStyle>
                <a:defPPr>
                  <a:defRPr lang="ko-KR"/>
                </a:defPPr>
                <a:lvl2pPr marL="90000" lvl="1" indent="-90000">
                  <a:buFont typeface="Arial" panose="020B0604020202020204" pitchFamily="34" charset="0"/>
                  <a:buChar char="•"/>
                  <a:defRPr sz="1000">
                    <a:gradFill>
                      <a:gsLst>
                        <a:gs pos="10000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atin typeface="바른돋움 1" panose="02020503020101020101" pitchFamily="18" charset="-127"/>
                    <a:ea typeface="바른돋움 1" panose="02020503020101020101" pitchFamily="18" charset="-127"/>
                  </a:defRPr>
                </a:lvl2pPr>
              </a:lstStyle>
              <a:p>
                <a:pPr lvl="1" latinLnBrk="0">
                  <a:lnSpc>
                    <a:spcPct val="120000"/>
                  </a:lnSpc>
                  <a:spcAft>
                    <a:spcPts val="500"/>
                  </a:spcAft>
                </a:pPr>
                <a:r>
                  <a:rPr lang="en-US" altLang="ko-KR" sz="1400" dirty="0" smtClean="0">
                    <a:latin typeface="Montserrat Medium" panose="00000600000000000000" pitchFamily="2" charset="0"/>
                    <a:ea typeface="나눔스퀘어 Bold" panose="020B0600000101010101" pitchFamily="50" charset="-127"/>
                  </a:rPr>
                  <a:t>Basic rules are prescribed in the ‘Act on contracts to which the state is a party’</a:t>
                </a:r>
                <a:endParaRPr lang="en-US" altLang="ko-KR" sz="1400" dirty="0"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171" name="오각형 170"/>
              <p:cNvSpPr/>
              <p:nvPr/>
            </p:nvSpPr>
            <p:spPr bwMode="auto">
              <a:xfrm rot="5400000">
                <a:off x="1033215" y="3272370"/>
                <a:ext cx="991207" cy="1080000"/>
              </a:xfrm>
              <a:prstGeom prst="homePlate">
                <a:avLst>
                  <a:gd name="adj" fmla="val 25894"/>
                </a:avLst>
              </a:prstGeom>
              <a:solidFill>
                <a:schemeClr val="bg1">
                  <a:alpha val="20000"/>
                </a:schemeClr>
              </a:solidFill>
              <a:extLst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ko-KR" altLang="en-US" sz="1400" dirty="0">
                  <a:gradFill>
                    <a:gsLst>
                      <a:gs pos="100000">
                        <a:schemeClr val="bg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172" name="직사각형 171"/>
              <p:cNvSpPr/>
              <p:nvPr/>
            </p:nvSpPr>
            <p:spPr>
              <a:xfrm>
                <a:off x="1110409" y="3378987"/>
                <a:ext cx="836826" cy="584325"/>
              </a:xfrm>
              <a:prstGeom prst="rect">
                <a:avLst/>
              </a:prstGeom>
              <a:noFill/>
            </p:spPr>
            <p:txBody>
              <a:bodyPr wrap="none" lIns="36000" tIns="36000" rIns="36000" bIns="36000" rtlCol="0" anchor="t" anchorCtr="0">
                <a:spAutoFit/>
              </a:bodyPr>
              <a:lstStyle/>
              <a:p>
                <a:pPr algn="ctr"/>
                <a:r>
                  <a:rPr lang="en-US" altLang="ko-KR" sz="1600" dirty="0" smtClean="0">
                    <a:gradFill>
                      <a:gsLst>
                        <a:gs pos="100000">
                          <a:srgbClr val="2C6112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atin typeface="Montserrat Medium" panose="00000600000000000000" pitchFamily="2" charset="0"/>
                    <a:ea typeface="나눔스퀘어 Bold" panose="020B0600000101010101" pitchFamily="50" charset="-127"/>
                  </a:rPr>
                  <a:t>Relevant</a:t>
                </a:r>
              </a:p>
              <a:p>
                <a:pPr algn="ctr"/>
                <a:r>
                  <a:rPr lang="en-US" altLang="ko-KR" sz="1600" dirty="0" smtClean="0">
                    <a:gradFill>
                      <a:gsLst>
                        <a:gs pos="100000">
                          <a:srgbClr val="2C6112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atin typeface="Montserrat Medium" panose="00000600000000000000" pitchFamily="2" charset="0"/>
                    <a:ea typeface="나눔스퀘어 Bold" panose="020B0600000101010101" pitchFamily="50" charset="-127"/>
                  </a:rPr>
                  <a:t>Statutes</a:t>
                </a:r>
                <a:endParaRPr lang="ko-KR" altLang="en-US" sz="1600" dirty="0">
                  <a:gradFill>
                    <a:gsLst>
                      <a:gs pos="100000">
                        <a:srgbClr val="2C6112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</p:grpSp>
        <p:grpSp>
          <p:nvGrpSpPr>
            <p:cNvPr id="189" name="그룹 188"/>
            <p:cNvGrpSpPr/>
            <p:nvPr/>
          </p:nvGrpSpPr>
          <p:grpSpPr>
            <a:xfrm>
              <a:off x="835571" y="1688097"/>
              <a:ext cx="9361725" cy="1342260"/>
              <a:chOff x="612000" y="728662"/>
              <a:chExt cx="7920000" cy="1342260"/>
            </a:xfrm>
          </p:grpSpPr>
          <p:sp>
            <p:nvSpPr>
              <p:cNvPr id="190" name="직사각형 189"/>
              <p:cNvSpPr/>
              <p:nvPr/>
            </p:nvSpPr>
            <p:spPr bwMode="auto">
              <a:xfrm>
                <a:off x="612000" y="908292"/>
                <a:ext cx="7920000" cy="36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extLst/>
            </p:spPr>
            <p:txBody>
  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200" dirty="0" smtClean="0">
                  <a:gradFill>
                    <a:gsLst>
                      <a:gs pos="100000">
                        <a:schemeClr val="tx1">
                          <a:lumMod val="75000"/>
                          <a:lumOff val="25000"/>
                        </a:schemeClr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191" name="직각 삼각형 190"/>
              <p:cNvSpPr/>
              <p:nvPr/>
            </p:nvSpPr>
            <p:spPr bwMode="auto">
              <a:xfrm rot="16200000">
                <a:off x="700079" y="728664"/>
                <a:ext cx="180739" cy="180739"/>
              </a:xfrm>
              <a:prstGeom prst="rtTriangle">
                <a:avLst/>
              </a:prstGeom>
              <a:solidFill>
                <a:srgbClr val="032552"/>
              </a:solidFill>
              <a:extLst/>
            </p:spPr>
            <p:txBody>
  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200" dirty="0" smtClean="0">
                  <a:gradFill>
                    <a:gsLst>
                      <a:gs pos="100000">
                        <a:schemeClr val="tx1">
                          <a:lumMod val="75000"/>
                          <a:lumOff val="25000"/>
                        </a:schemeClr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192" name="직각 삼각형 191"/>
              <p:cNvSpPr/>
              <p:nvPr/>
            </p:nvSpPr>
            <p:spPr bwMode="auto">
              <a:xfrm rot="5400000" flipH="1">
                <a:off x="2173044" y="728663"/>
                <a:ext cx="180739" cy="180739"/>
              </a:xfrm>
              <a:prstGeom prst="rtTriangle">
                <a:avLst/>
              </a:prstGeom>
              <a:solidFill>
                <a:srgbClr val="032552"/>
              </a:solidFill>
              <a:extLst/>
            </p:spPr>
            <p:txBody>
  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200" dirty="0" smtClean="0">
                  <a:gradFill>
                    <a:gsLst>
                      <a:gs pos="100000">
                        <a:schemeClr val="tx1">
                          <a:lumMod val="75000"/>
                          <a:lumOff val="25000"/>
                        </a:schemeClr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193" name="직사각형 192"/>
              <p:cNvSpPr/>
              <p:nvPr/>
            </p:nvSpPr>
            <p:spPr bwMode="auto">
              <a:xfrm>
                <a:off x="2458008" y="908292"/>
                <a:ext cx="72000" cy="576000"/>
              </a:xfrm>
              <a:prstGeom prst="rect">
                <a:avLst/>
              </a:prstGeom>
              <a:pattFill prst="dkUpDiag">
                <a:fgClr>
                  <a:srgbClr val="24579C"/>
                </a:fgClr>
                <a:bgClr>
                  <a:srgbClr val="05387D"/>
                </a:bgClr>
              </a:pattFill>
              <a:extLst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ko-KR" altLang="en-US" sz="1400" dirty="0">
                  <a:gradFill>
                    <a:gsLst>
                      <a:gs pos="100000">
                        <a:schemeClr val="bg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194" name="TextBox 193"/>
              <p:cNvSpPr txBox="1"/>
              <p:nvPr/>
            </p:nvSpPr>
            <p:spPr bwMode="auto">
              <a:xfrm>
                <a:off x="2634233" y="983582"/>
                <a:ext cx="5897767" cy="1087340"/>
              </a:xfrm>
              <a:prstGeom prst="rect">
                <a:avLst/>
              </a:prstGeom>
              <a:noFill/>
            </p:spPr>
            <p:txBody>
              <a:bodyPr wrap="square" lIns="36000" tIns="36000" rIns="36000" bIns="36000" rtlCol="0" anchor="t" anchorCtr="0">
                <a:spAutoFit/>
              </a:bodyPr>
              <a:lstStyle>
                <a:defPPr>
                  <a:defRPr lang="ko-KR"/>
                </a:defPPr>
                <a:lvl2pPr marL="90000" lvl="1" indent="-90000">
                  <a:buFont typeface="Arial" panose="020B0604020202020204" pitchFamily="34" charset="0"/>
                  <a:buChar char="•"/>
                  <a:defRPr sz="1000">
                    <a:gradFill>
                      <a:gsLst>
                        <a:gs pos="100000">
                          <a:schemeClr val="tx1">
                            <a:lumMod val="75000"/>
                            <a:lumOff val="25000"/>
                          </a:schemeClr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atin typeface="바른돋움 1" panose="02020503020101020101" pitchFamily="18" charset="-127"/>
                    <a:ea typeface="바른돋움 1" panose="02020503020101020101" pitchFamily="18" charset="-127"/>
                  </a:defRPr>
                </a:lvl2pPr>
              </a:lstStyle>
              <a:p>
                <a:pPr lvl="1" latinLnBrk="0">
                  <a:lnSpc>
                    <a:spcPct val="120000"/>
                  </a:lnSpc>
                  <a:spcAft>
                    <a:spcPts val="500"/>
                  </a:spcAft>
                </a:pPr>
                <a:r>
                  <a:rPr lang="en-US" altLang="ko-KR" sz="1200" dirty="0" smtClean="0">
                    <a:latin typeface="Montserrat Medium" panose="00000600000000000000" pitchFamily="2" charset="0"/>
                    <a:ea typeface="나눔스퀘어 Bold" panose="020B0600000101010101" pitchFamily="50" charset="-127"/>
                  </a:rPr>
                  <a:t>Contract(procurement) is to manage acquisition, repair and disposal of goods or</a:t>
                </a:r>
              </a:p>
              <a:p>
                <a:pPr marL="0" lvl="1" indent="0" latinLnBrk="0">
                  <a:lnSpc>
                    <a:spcPct val="120000"/>
                  </a:lnSpc>
                  <a:spcAft>
                    <a:spcPts val="500"/>
                  </a:spcAft>
                  <a:buNone/>
                </a:pPr>
                <a:r>
                  <a:rPr lang="en-US" altLang="ko-KR" sz="1200" dirty="0">
                    <a:latin typeface="Montserrat Medium" panose="00000600000000000000" pitchFamily="2" charset="0"/>
                    <a:ea typeface="나눔스퀘어 Bold" panose="020B0600000101010101" pitchFamily="50" charset="-127"/>
                  </a:rPr>
                  <a:t> </a:t>
                </a:r>
                <a:r>
                  <a:rPr lang="en-US" altLang="ko-KR" sz="1200" dirty="0" smtClean="0">
                    <a:latin typeface="Montserrat Medium" panose="00000600000000000000" pitchFamily="2" charset="0"/>
                    <a:ea typeface="나눔스퀘어 Bold" panose="020B0600000101010101" pitchFamily="50" charset="-127"/>
                  </a:rPr>
                  <a:t> state-owned property by ‘Act on contracts to which the state is a party</a:t>
                </a:r>
              </a:p>
              <a:p>
                <a:pPr lvl="1" latinLnBrk="0">
                  <a:lnSpc>
                    <a:spcPct val="120000"/>
                  </a:lnSpc>
                  <a:spcAft>
                    <a:spcPts val="500"/>
                  </a:spcAft>
                </a:pPr>
                <a:r>
                  <a:rPr lang="en-US" altLang="ko-KR" sz="1200" dirty="0" smtClean="0">
                    <a:latin typeface="Montserrat Medium" panose="00000600000000000000" pitchFamily="2" charset="0"/>
                    <a:ea typeface="나눔스퀘어 Bold" panose="020B0600000101010101" pitchFamily="50" charset="-127"/>
                  </a:rPr>
                  <a:t>It contains all contracts concluded by the government from contract request to payment </a:t>
                </a:r>
              </a:p>
            </p:txBody>
          </p:sp>
          <p:grpSp>
            <p:nvGrpSpPr>
              <p:cNvPr id="195" name="그룹 194"/>
              <p:cNvGrpSpPr/>
              <p:nvPr/>
            </p:nvGrpSpPr>
            <p:grpSpPr>
              <a:xfrm>
                <a:off x="880819" y="728662"/>
                <a:ext cx="1296000" cy="1107960"/>
                <a:chOff x="880819" y="728662"/>
                <a:chExt cx="1296000" cy="1100139"/>
              </a:xfrm>
            </p:grpSpPr>
            <p:sp>
              <p:nvSpPr>
                <p:cNvPr id="196" name="오각형 195"/>
                <p:cNvSpPr/>
                <p:nvPr/>
              </p:nvSpPr>
              <p:spPr bwMode="auto">
                <a:xfrm rot="5400000">
                  <a:off x="993038" y="616443"/>
                  <a:ext cx="1071562" cy="1296000"/>
                </a:xfrm>
                <a:prstGeom prst="homePlate">
                  <a:avLst>
                    <a:gd name="adj" fmla="val 25894"/>
                  </a:avLst>
                </a:prstGeom>
                <a:pattFill prst="dkUpDiag">
                  <a:fgClr>
                    <a:srgbClr val="24579C"/>
                  </a:fgClr>
                  <a:bgClr>
                    <a:srgbClr val="05387D"/>
                  </a:bgClr>
                </a:pattFill>
                <a:extLst/>
              </p:spPr>
              <p:txBody>
                <a:bodyPr wrap="square" lIns="0" tIns="0" rIns="0" bIns="0" rtlCol="0" anchor="ctr" anchorCtr="0">
                  <a:noAutofit/>
                </a:bodyPr>
                <a:lstStyle/>
                <a:p>
                  <a:pPr algn="ctr"/>
                  <a:endParaRPr lang="ko-KR" altLang="en-US" sz="1400" dirty="0">
                    <a:gradFill>
                      <a:gsLst>
                        <a:gs pos="100000">
                          <a:schemeClr val="bg1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atin typeface="Montserrat Medium" panose="00000600000000000000" pitchFamily="2" charset="0"/>
                    <a:ea typeface="나눔스퀘어 Bold" panose="020B0600000101010101" pitchFamily="50" charset="-127"/>
                  </a:endParaRPr>
                </a:p>
              </p:txBody>
            </p:sp>
            <p:sp>
              <p:nvSpPr>
                <p:cNvPr id="197" name="오각형 196"/>
                <p:cNvSpPr/>
                <p:nvPr/>
              </p:nvSpPr>
              <p:spPr bwMode="auto">
                <a:xfrm rot="5400000">
                  <a:off x="1112100" y="713619"/>
                  <a:ext cx="833436" cy="1080000"/>
                </a:xfrm>
                <a:prstGeom prst="homePlate">
                  <a:avLst>
                    <a:gd name="adj" fmla="val 25894"/>
                  </a:avLst>
                </a:prstGeom>
                <a:solidFill>
                  <a:schemeClr val="bg1"/>
                </a:solidFill>
                <a:extLst/>
              </p:spPr>
              <p:txBody>
                <a:bodyPr wrap="square" lIns="0" tIns="0" rIns="0" bIns="0" rtlCol="0" anchor="ctr" anchorCtr="0">
                  <a:noAutofit/>
                </a:bodyPr>
                <a:lstStyle/>
                <a:p>
                  <a:pPr algn="ctr"/>
                  <a:endParaRPr lang="ko-KR" altLang="en-US" sz="1400" dirty="0">
                    <a:gradFill>
                      <a:gsLst>
                        <a:gs pos="100000">
                          <a:schemeClr val="bg1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atin typeface="Montserrat Medium" panose="00000600000000000000" pitchFamily="2" charset="0"/>
                    <a:ea typeface="나눔스퀘어 Bold" panose="020B0600000101010101" pitchFamily="50" charset="-127"/>
                  </a:endParaRPr>
                </a:p>
              </p:txBody>
            </p:sp>
            <p:sp>
              <p:nvSpPr>
                <p:cNvPr id="198" name="오각형 197"/>
                <p:cNvSpPr/>
                <p:nvPr/>
              </p:nvSpPr>
              <p:spPr bwMode="auto">
                <a:xfrm rot="5400000">
                  <a:off x="1033215" y="793197"/>
                  <a:ext cx="991208" cy="1080000"/>
                </a:xfrm>
                <a:prstGeom prst="homePlate">
                  <a:avLst>
                    <a:gd name="adj" fmla="val 25894"/>
                  </a:avLst>
                </a:prstGeom>
                <a:solidFill>
                  <a:schemeClr val="bg1">
                    <a:alpha val="20000"/>
                  </a:schemeClr>
                </a:solidFill>
                <a:extLst/>
              </p:spPr>
              <p:txBody>
                <a:bodyPr wrap="square" lIns="0" tIns="0" rIns="0" bIns="0" rtlCol="0" anchor="ctr" anchorCtr="0">
                  <a:noAutofit/>
                </a:bodyPr>
                <a:lstStyle/>
                <a:p>
                  <a:pPr algn="ctr"/>
                  <a:endParaRPr lang="ko-KR" altLang="en-US" sz="1400" dirty="0">
                    <a:gradFill>
                      <a:gsLst>
                        <a:gs pos="100000">
                          <a:schemeClr val="bg1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atin typeface="Montserrat Medium" panose="00000600000000000000" pitchFamily="2" charset="0"/>
                    <a:ea typeface="나눔스퀘어 Bold" panose="020B0600000101010101" pitchFamily="50" charset="-127"/>
                  </a:endParaRPr>
                </a:p>
              </p:txBody>
            </p:sp>
            <p:sp>
              <p:nvSpPr>
                <p:cNvPr id="199" name="직사각형 198"/>
                <p:cNvSpPr/>
                <p:nvPr/>
              </p:nvSpPr>
              <p:spPr>
                <a:xfrm>
                  <a:off x="1060714" y="1043017"/>
                  <a:ext cx="936216" cy="316673"/>
                </a:xfrm>
                <a:prstGeom prst="rect">
                  <a:avLst/>
                </a:prstGeom>
                <a:noFill/>
              </p:spPr>
              <p:txBody>
                <a:bodyPr wrap="none" lIns="36000" tIns="36000" rIns="36000" bIns="36000" rtlCol="0" anchor="t" anchorCtr="0">
                  <a:spAutoFit/>
                </a:bodyPr>
                <a:lstStyle/>
                <a:p>
                  <a:pPr algn="ctr"/>
                  <a:r>
                    <a:rPr lang="en-US" altLang="ko-KR" sz="1600" dirty="0" smtClean="0">
                      <a:gradFill>
                        <a:gsLst>
                          <a:gs pos="100000">
                            <a:srgbClr val="06408E"/>
                          </a:gs>
                          <a:gs pos="100000">
                            <a:schemeClr val="bg1"/>
                          </a:gs>
                        </a:gsLst>
                        <a:lin ang="5400000" scaled="1"/>
                      </a:gradFill>
                      <a:latin typeface="Montserrat Medium" panose="00000600000000000000" pitchFamily="2" charset="0"/>
                      <a:ea typeface="나눔스퀘어 Bold" panose="020B0600000101010101" pitchFamily="50" charset="-127"/>
                    </a:rPr>
                    <a:t>Definition</a:t>
                  </a:r>
                  <a:endParaRPr lang="ko-KR" altLang="en-US" sz="1600" dirty="0">
                    <a:gradFill>
                      <a:gsLst>
                        <a:gs pos="100000">
                          <a:srgbClr val="06408E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atin typeface="Montserrat Medium" panose="00000600000000000000" pitchFamily="2" charset="0"/>
                    <a:ea typeface="나눔스퀘어 Bold" panose="020B0600000101010101" pitchFamily="50" charset="-127"/>
                  </a:endParaRPr>
                </a:p>
              </p:txBody>
            </p:sp>
          </p:grpSp>
        </p:grpSp>
        <p:grpSp>
          <p:nvGrpSpPr>
            <p:cNvPr id="200" name="그룹 199"/>
            <p:cNvGrpSpPr/>
            <p:nvPr/>
          </p:nvGrpSpPr>
          <p:grpSpPr>
            <a:xfrm>
              <a:off x="835571" y="2909754"/>
              <a:ext cx="9386249" cy="1527430"/>
              <a:chOff x="612000" y="1711418"/>
              <a:chExt cx="7926986" cy="1527430"/>
            </a:xfrm>
          </p:grpSpPr>
          <p:sp>
            <p:nvSpPr>
              <p:cNvPr id="201" name="오각형 200"/>
              <p:cNvSpPr/>
              <p:nvPr/>
            </p:nvSpPr>
            <p:spPr bwMode="auto">
              <a:xfrm rot="5400000">
                <a:off x="1024818" y="1963418"/>
                <a:ext cx="1008000" cy="1080000"/>
              </a:xfrm>
              <a:prstGeom prst="homePlate">
                <a:avLst>
                  <a:gd name="adj" fmla="val 25894"/>
                </a:avLst>
              </a:prstGeom>
              <a:solidFill>
                <a:schemeClr val="bg1">
                  <a:alpha val="20000"/>
                </a:schemeClr>
              </a:solidFill>
              <a:extLst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ko-KR" altLang="en-US" sz="1400" dirty="0">
                  <a:gradFill>
                    <a:gsLst>
                      <a:gs pos="100000">
                        <a:schemeClr val="bg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202" name="직사각형 201"/>
              <p:cNvSpPr/>
              <p:nvPr/>
            </p:nvSpPr>
            <p:spPr bwMode="auto">
              <a:xfrm>
                <a:off x="612000" y="1891047"/>
                <a:ext cx="7920000" cy="36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extLst/>
            </p:spPr>
            <p:txBody>
  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200" dirty="0" smtClean="0">
                  <a:gradFill>
                    <a:gsLst>
                      <a:gs pos="100000">
                        <a:schemeClr val="tx1">
                          <a:lumMod val="75000"/>
                          <a:lumOff val="25000"/>
                        </a:schemeClr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203" name="직각 삼각형 202"/>
              <p:cNvSpPr/>
              <p:nvPr/>
            </p:nvSpPr>
            <p:spPr bwMode="auto">
              <a:xfrm rot="16200000">
                <a:off x="700079" y="1711419"/>
                <a:ext cx="180739" cy="180739"/>
              </a:xfrm>
              <a:prstGeom prst="rtTriangle">
                <a:avLst/>
              </a:prstGeom>
              <a:solidFill>
                <a:srgbClr val="032552"/>
              </a:solidFill>
              <a:extLst/>
            </p:spPr>
            <p:txBody>
  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200" dirty="0" smtClean="0">
                  <a:gradFill>
                    <a:gsLst>
                      <a:gs pos="100000">
                        <a:schemeClr val="tx1">
                          <a:lumMod val="75000"/>
                          <a:lumOff val="25000"/>
                        </a:schemeClr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204" name="직각 삼각형 203"/>
              <p:cNvSpPr/>
              <p:nvPr/>
            </p:nvSpPr>
            <p:spPr bwMode="auto">
              <a:xfrm rot="5400000" flipH="1">
                <a:off x="2173044" y="1711418"/>
                <a:ext cx="180739" cy="180739"/>
              </a:xfrm>
              <a:prstGeom prst="rtTriangle">
                <a:avLst/>
              </a:prstGeom>
              <a:solidFill>
                <a:srgbClr val="032552"/>
              </a:solidFill>
              <a:extLst/>
            </p:spPr>
            <p:txBody>
              <a:bodyPr rot="0" spcFirstLastPara="0" vertOverflow="overflow" horzOverflow="overflow" vert="horz" wrap="none" lIns="36000" tIns="36000" rIns="36000" bIns="3600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sz="1200" dirty="0" smtClean="0">
                  <a:gradFill>
                    <a:gsLst>
                      <a:gs pos="100000">
                        <a:schemeClr val="tx1">
                          <a:lumMod val="75000"/>
                          <a:lumOff val="25000"/>
                        </a:schemeClr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205" name="오각형 204"/>
              <p:cNvSpPr/>
              <p:nvPr/>
            </p:nvSpPr>
            <p:spPr bwMode="auto">
              <a:xfrm rot="5400000">
                <a:off x="993037" y="1599199"/>
                <a:ext cx="1071562" cy="1296000"/>
              </a:xfrm>
              <a:prstGeom prst="homePlate">
                <a:avLst>
                  <a:gd name="adj" fmla="val 25894"/>
                </a:avLst>
              </a:prstGeom>
              <a:pattFill prst="dkUpDiag">
                <a:fgClr>
                  <a:srgbClr val="256B79"/>
                </a:fgClr>
                <a:bgClr>
                  <a:srgbClr val="064C5A"/>
                </a:bgClr>
              </a:pattFill>
              <a:extLst/>
            </p:spPr>
            <p:txBody>
              <a:bodyPr wrap="none" lIns="0" tIns="0" rIns="0" bIns="36000" rtlCol="0" anchor="ctr" anchorCtr="0">
                <a:noAutofit/>
              </a:bodyPr>
              <a:lstStyle/>
              <a:p>
                <a:pPr algn="ctr"/>
                <a:endParaRPr lang="ko-KR" altLang="en-US" sz="1400" dirty="0">
                  <a:gradFill>
                    <a:gsLst>
                      <a:gs pos="100000">
                        <a:schemeClr val="bg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206" name="오각형 205"/>
              <p:cNvSpPr/>
              <p:nvPr/>
            </p:nvSpPr>
            <p:spPr bwMode="auto">
              <a:xfrm rot="5400000">
                <a:off x="1112099" y="1696375"/>
                <a:ext cx="833437" cy="1080000"/>
              </a:xfrm>
              <a:prstGeom prst="homePlate">
                <a:avLst>
                  <a:gd name="adj" fmla="val 25894"/>
                </a:avLst>
              </a:prstGeom>
              <a:solidFill>
                <a:schemeClr val="bg1"/>
              </a:solidFill>
              <a:extLst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ko-KR" altLang="en-US" sz="1400" dirty="0">
                  <a:gradFill>
                    <a:gsLst>
                      <a:gs pos="100000">
                        <a:schemeClr val="bg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207" name="직사각형 206"/>
              <p:cNvSpPr/>
              <p:nvPr/>
            </p:nvSpPr>
            <p:spPr bwMode="auto">
              <a:xfrm>
                <a:off x="2458008" y="1891047"/>
                <a:ext cx="72000" cy="576000"/>
              </a:xfrm>
              <a:prstGeom prst="rect">
                <a:avLst/>
              </a:prstGeom>
              <a:pattFill prst="dkUpDiag">
                <a:fgClr>
                  <a:srgbClr val="256B79"/>
                </a:fgClr>
                <a:bgClr>
                  <a:srgbClr val="064C5A"/>
                </a:bgClr>
              </a:pattFill>
              <a:extLst/>
            </p:spPr>
            <p:txBody>
              <a:bodyPr wrap="none" lIns="0" tIns="0" rIns="0" bIns="36000" rtlCol="0" anchor="ctr" anchorCtr="0">
                <a:noAutofit/>
              </a:bodyPr>
              <a:lstStyle/>
              <a:p>
                <a:pPr algn="ctr"/>
                <a:endParaRPr lang="ko-KR" altLang="en-US" sz="1400" dirty="0">
                  <a:gradFill>
                    <a:gsLst>
                      <a:gs pos="100000">
                        <a:schemeClr val="bg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208" name="오각형 207"/>
              <p:cNvSpPr/>
              <p:nvPr/>
            </p:nvSpPr>
            <p:spPr bwMode="auto">
              <a:xfrm rot="5400000">
                <a:off x="1033215" y="1772779"/>
                <a:ext cx="991207" cy="1080000"/>
              </a:xfrm>
              <a:prstGeom prst="homePlate">
                <a:avLst>
                  <a:gd name="adj" fmla="val 25894"/>
                </a:avLst>
              </a:prstGeom>
              <a:solidFill>
                <a:schemeClr val="bg1">
                  <a:alpha val="20000"/>
                </a:schemeClr>
              </a:solidFill>
              <a:extLst/>
            </p:spPr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ko-KR" altLang="en-US" sz="1400" dirty="0">
                  <a:gradFill>
                    <a:gsLst>
                      <a:gs pos="100000">
                        <a:schemeClr val="bg1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sp>
            <p:nvSpPr>
              <p:cNvPr id="209" name="직사각형 208"/>
              <p:cNvSpPr/>
              <p:nvPr/>
            </p:nvSpPr>
            <p:spPr>
              <a:xfrm>
                <a:off x="1298435" y="2025773"/>
                <a:ext cx="460767" cy="318924"/>
              </a:xfrm>
              <a:prstGeom prst="rect">
                <a:avLst/>
              </a:prstGeom>
              <a:noFill/>
            </p:spPr>
            <p:txBody>
              <a:bodyPr wrap="none" lIns="36000" tIns="36000" rIns="36000" bIns="36000" rtlCol="0" anchor="t" anchorCtr="0">
                <a:spAutoFit/>
              </a:bodyPr>
              <a:lstStyle/>
              <a:p>
                <a:pPr algn="ctr"/>
                <a:r>
                  <a:rPr lang="en-US" altLang="ko-KR" sz="1600" dirty="0" smtClean="0">
                    <a:gradFill>
                      <a:gsLst>
                        <a:gs pos="100000">
                          <a:srgbClr val="075667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atin typeface="Montserrat Medium" panose="00000600000000000000" pitchFamily="2" charset="0"/>
                    <a:ea typeface="나눔스퀘어 Bold" panose="020B0600000101010101" pitchFamily="50" charset="-127"/>
                  </a:rPr>
                  <a:t>User</a:t>
                </a:r>
                <a:endParaRPr lang="ko-KR" altLang="en-US" sz="1600" dirty="0">
                  <a:gradFill>
                    <a:gsLst>
                      <a:gs pos="100000">
                        <a:srgbClr val="075667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atin typeface="Montserrat Medium" panose="00000600000000000000" pitchFamily="2" charset="0"/>
                  <a:ea typeface="나눔스퀘어 Bold" panose="020B0600000101010101" pitchFamily="50" charset="-127"/>
                </a:endParaRPr>
              </a:p>
            </p:txBody>
          </p:sp>
          <p:grpSp>
            <p:nvGrpSpPr>
              <p:cNvPr id="210" name="그룹 209"/>
              <p:cNvGrpSpPr/>
              <p:nvPr/>
            </p:nvGrpSpPr>
            <p:grpSpPr>
              <a:xfrm>
                <a:off x="2649337" y="2003746"/>
                <a:ext cx="5889649" cy="1235102"/>
                <a:chOff x="2649337" y="2003746"/>
                <a:chExt cx="5889649" cy="1235102"/>
              </a:xfrm>
            </p:grpSpPr>
            <p:grpSp>
              <p:nvGrpSpPr>
                <p:cNvPr id="211" name="그룹 210"/>
                <p:cNvGrpSpPr/>
                <p:nvPr/>
              </p:nvGrpSpPr>
              <p:grpSpPr>
                <a:xfrm>
                  <a:off x="2649337" y="2429001"/>
                  <a:ext cx="5850388" cy="380480"/>
                  <a:chOff x="2649337" y="1752190"/>
                  <a:chExt cx="5850388" cy="380480"/>
                </a:xfrm>
              </p:grpSpPr>
              <p:sp>
                <p:nvSpPr>
                  <p:cNvPr id="218" name="직사각형 217"/>
                  <p:cNvSpPr/>
                  <p:nvPr/>
                </p:nvSpPr>
                <p:spPr bwMode="auto">
                  <a:xfrm>
                    <a:off x="2649337" y="1759301"/>
                    <a:ext cx="1243213" cy="370389"/>
                  </a:xfrm>
                  <a:prstGeom prst="rect">
                    <a:avLst/>
                  </a:prstGeom>
                  <a:solidFill>
                    <a:srgbClr val="C9DADE"/>
                  </a:solidFill>
                  <a:extLst/>
                </p:spPr>
                <p:txBody>
                  <a:bodyPr rot="0" spcFirstLastPara="0" vertOverflow="overflow" horzOverflow="overflow" vert="horz" wrap="non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en-US" altLang="ko-KR" sz="1200" dirty="0" smtClean="0">
                        <a:gradFill>
                          <a:gsLst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bg1"/>
                            </a:gs>
                          </a:gsLst>
                          <a:lin ang="5400000" scaled="1"/>
                        </a:gradFill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Contract Officer</a:t>
                    </a:r>
                    <a:endParaRPr lang="ko-KR" altLang="en-US" sz="1200" dirty="0">
                      <a:gradFill>
                        <a:gsLst>
                          <a:gs pos="100000">
                            <a:schemeClr val="tx1">
                              <a:lumMod val="75000"/>
                              <a:lumOff val="25000"/>
                            </a:schemeClr>
                          </a:gs>
                          <a:gs pos="100000">
                            <a:schemeClr val="bg1"/>
                          </a:gs>
                        </a:gsLst>
                        <a:lin ang="5400000" scaled="1"/>
                      </a:gradFill>
                      <a:latin typeface="Montserrat Medium" panose="00000600000000000000" pitchFamily="2" charset="0"/>
                      <a:ea typeface="나눔스퀘어 Bold" panose="020B0600000101010101" pitchFamily="50" charset="-127"/>
                    </a:endParaRPr>
                  </a:p>
                </p:txBody>
              </p:sp>
              <p:sp>
                <p:nvSpPr>
                  <p:cNvPr id="219" name="TextBox 218"/>
                  <p:cNvSpPr txBox="1"/>
                  <p:nvPr/>
                </p:nvSpPr>
                <p:spPr bwMode="auto">
                  <a:xfrm>
                    <a:off x="3915594" y="1752190"/>
                    <a:ext cx="4584131" cy="380480"/>
                  </a:xfrm>
                  <a:prstGeom prst="rect">
                    <a:avLst/>
                  </a:prstGeom>
                  <a:noFill/>
                </p:spPr>
                <p:txBody>
                  <a:bodyPr wrap="none" lIns="36000" tIns="36000" rIns="36000" bIns="36000" rtlCol="0" anchor="t" anchorCtr="0">
                    <a:spAutoFit/>
                  </a:bodyPr>
                  <a:lstStyle>
                    <a:defPPr>
                      <a:defRPr lang="ko-KR"/>
                    </a:defPPr>
                    <a:lvl2pPr marL="90000" lvl="1" indent="-90000">
                      <a:buFont typeface="Arial" panose="020B0604020202020204" pitchFamily="34" charset="0"/>
                      <a:buChar char="•"/>
                      <a:defRPr sz="1000">
                        <a:gradFill>
                          <a:gsLst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bg1"/>
                            </a:gs>
                          </a:gsLst>
                          <a:lin ang="5400000" scaled="1"/>
                        </a:gradFill>
                        <a:latin typeface="바른돋움 1" panose="02020503020101020101" pitchFamily="18" charset="-127"/>
                        <a:ea typeface="바른돋움 1" panose="02020503020101020101" pitchFamily="18" charset="-127"/>
                      </a:defRPr>
                    </a:lvl2pPr>
                  </a:lstStyle>
                  <a:p>
                    <a:pPr lvl="1"/>
                    <a:r>
                      <a:rPr lang="en-US" altLang="ko-KR" dirty="0" smtClean="0"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A public official entrusted by the head of each central government agency to be </a:t>
                    </a:r>
                  </a:p>
                  <a:p>
                    <a:pPr marL="0" lvl="1" indent="0">
                      <a:buNone/>
                    </a:pPr>
                    <a:r>
                      <a:rPr lang="en-US" altLang="ko-KR" dirty="0"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 </a:t>
                    </a:r>
                    <a:r>
                      <a:rPr lang="en-US" altLang="ko-KR" dirty="0" smtClean="0"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 in charge of contract under the jurisdiction</a:t>
                    </a:r>
                    <a:endParaRPr lang="en-US" altLang="ko-KR" dirty="0">
                      <a:latin typeface="Montserrat Medium" panose="00000600000000000000" pitchFamily="2" charset="0"/>
                      <a:ea typeface="나눔스퀘어 Bold" panose="020B0600000101010101" pitchFamily="50" charset="-127"/>
                    </a:endParaRPr>
                  </a:p>
                </p:txBody>
              </p:sp>
            </p:grpSp>
            <p:grpSp>
              <p:nvGrpSpPr>
                <p:cNvPr id="212" name="그룹 211"/>
                <p:cNvGrpSpPr/>
                <p:nvPr/>
              </p:nvGrpSpPr>
              <p:grpSpPr>
                <a:xfrm>
                  <a:off x="2649337" y="2852802"/>
                  <a:ext cx="5889649" cy="386046"/>
                  <a:chOff x="2649337" y="1827649"/>
                  <a:chExt cx="5889649" cy="386046"/>
                </a:xfrm>
              </p:grpSpPr>
              <p:sp>
                <p:nvSpPr>
                  <p:cNvPr id="216" name="직사각형 215"/>
                  <p:cNvSpPr/>
                  <p:nvPr/>
                </p:nvSpPr>
                <p:spPr bwMode="auto">
                  <a:xfrm>
                    <a:off x="2649337" y="1827649"/>
                    <a:ext cx="1243213" cy="370390"/>
                  </a:xfrm>
                  <a:prstGeom prst="rect">
                    <a:avLst/>
                  </a:prstGeom>
                  <a:solidFill>
                    <a:srgbClr val="C9DADE"/>
                  </a:solidFill>
                  <a:extLst/>
                </p:spPr>
                <p:txBody>
                  <a:bodyPr rot="0" spcFirstLastPara="0" vertOverflow="overflow" horzOverflow="overflow" vert="horz" wrap="non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en-US" altLang="ko-KR" sz="1200" dirty="0" smtClean="0">
                        <a:gradFill>
                          <a:gsLst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bg1"/>
                            </a:gs>
                          </a:gsLst>
                          <a:lin ang="5400000" scaled="1"/>
                        </a:gradFill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Good/Asset </a:t>
                    </a:r>
                  </a:p>
                  <a:p>
                    <a:pPr algn="ctr"/>
                    <a:r>
                      <a:rPr lang="en-US" altLang="ko-KR" sz="1200" dirty="0" smtClean="0">
                        <a:gradFill>
                          <a:gsLst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bg1"/>
                            </a:gs>
                          </a:gsLst>
                          <a:lin ang="5400000" scaled="1"/>
                        </a:gradFill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Manager</a:t>
                    </a:r>
                    <a:endParaRPr lang="ko-KR" altLang="en-US" sz="1200" dirty="0">
                      <a:gradFill>
                        <a:gsLst>
                          <a:gs pos="100000">
                            <a:schemeClr val="tx1">
                              <a:lumMod val="75000"/>
                              <a:lumOff val="25000"/>
                            </a:schemeClr>
                          </a:gs>
                          <a:gs pos="100000">
                            <a:schemeClr val="bg1"/>
                          </a:gs>
                        </a:gsLst>
                        <a:lin ang="5400000" scaled="1"/>
                      </a:gradFill>
                      <a:latin typeface="Montserrat Medium" panose="00000600000000000000" pitchFamily="2" charset="0"/>
                      <a:ea typeface="나눔스퀘어 Bold" panose="020B0600000101010101" pitchFamily="50" charset="-127"/>
                    </a:endParaRPr>
                  </a:p>
                </p:txBody>
              </p:sp>
              <p:sp>
                <p:nvSpPr>
                  <p:cNvPr id="217" name="TextBox 216"/>
                  <p:cNvSpPr txBox="1"/>
                  <p:nvPr/>
                </p:nvSpPr>
                <p:spPr bwMode="auto">
                  <a:xfrm>
                    <a:off x="3915594" y="1833215"/>
                    <a:ext cx="4623392" cy="380480"/>
                  </a:xfrm>
                  <a:prstGeom prst="rect">
                    <a:avLst/>
                  </a:prstGeom>
                  <a:noFill/>
                </p:spPr>
                <p:txBody>
                  <a:bodyPr wrap="none" lIns="36000" tIns="36000" rIns="36000" bIns="36000" rtlCol="0" anchor="t" anchorCtr="0">
                    <a:spAutoFit/>
                  </a:bodyPr>
                  <a:lstStyle>
                    <a:defPPr>
                      <a:defRPr lang="ko-KR"/>
                    </a:defPPr>
                    <a:lvl2pPr marL="90000" lvl="1" indent="-90000">
                      <a:buFont typeface="Arial" panose="020B0604020202020204" pitchFamily="34" charset="0"/>
                      <a:buChar char="•"/>
                      <a:defRPr sz="1000">
                        <a:gradFill>
                          <a:gsLst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bg1"/>
                            </a:gs>
                          </a:gsLst>
                          <a:lin ang="5400000" scaled="1"/>
                        </a:gradFill>
                        <a:latin typeface="바른돋움 1" panose="02020503020101020101" pitchFamily="18" charset="-127"/>
                        <a:ea typeface="바른돋움 1" panose="02020503020101020101" pitchFamily="18" charset="-127"/>
                      </a:defRPr>
                    </a:lvl2pPr>
                  </a:lstStyle>
                  <a:p>
                    <a:pPr lvl="1"/>
                    <a:r>
                      <a:rPr lang="en-US" altLang="ko-KR" dirty="0" smtClean="0"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A public official entrusted with affairs related to the management of state-owned</a:t>
                    </a:r>
                  </a:p>
                  <a:p>
                    <a:pPr marL="0" lvl="1" indent="0">
                      <a:buNone/>
                    </a:pPr>
                    <a:r>
                      <a:rPr lang="en-US" altLang="ko-KR" dirty="0" smtClean="0"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  property/goods from the head of the central government agency</a:t>
                    </a:r>
                    <a:endParaRPr lang="en-US" altLang="ko-KR" dirty="0">
                      <a:latin typeface="Montserrat Medium" panose="00000600000000000000" pitchFamily="2" charset="0"/>
                      <a:ea typeface="나눔스퀘어 Bold" panose="020B0600000101010101" pitchFamily="50" charset="-127"/>
                    </a:endParaRPr>
                  </a:p>
                </p:txBody>
              </p:sp>
            </p:grpSp>
            <p:grpSp>
              <p:nvGrpSpPr>
                <p:cNvPr id="213" name="그룹 212"/>
                <p:cNvGrpSpPr/>
                <p:nvPr/>
              </p:nvGrpSpPr>
              <p:grpSpPr>
                <a:xfrm>
                  <a:off x="2652104" y="2003746"/>
                  <a:ext cx="5655443" cy="393185"/>
                  <a:chOff x="2649337" y="1681610"/>
                  <a:chExt cx="5655443" cy="393185"/>
                </a:xfrm>
              </p:grpSpPr>
              <p:sp>
                <p:nvSpPr>
                  <p:cNvPr id="214" name="직사각형 213"/>
                  <p:cNvSpPr/>
                  <p:nvPr/>
                </p:nvSpPr>
                <p:spPr bwMode="auto">
                  <a:xfrm>
                    <a:off x="2649337" y="1681610"/>
                    <a:ext cx="1243213" cy="386068"/>
                  </a:xfrm>
                  <a:prstGeom prst="rect">
                    <a:avLst/>
                  </a:prstGeom>
                  <a:solidFill>
                    <a:srgbClr val="C9DADE"/>
                  </a:solidFill>
                  <a:extLst/>
                </p:spPr>
                <p:txBody>
                  <a:bodyPr rot="0" spcFirstLastPara="0" vertOverflow="overflow" horzOverflow="overflow" vert="horz" wrap="none" lIns="0" tIns="0" rIns="0" bIns="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/>
                    <a:r>
                      <a:rPr lang="en-US" altLang="ko-KR" sz="1200" dirty="0" smtClean="0">
                        <a:gradFill>
                          <a:gsLst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bg1"/>
                            </a:gs>
                          </a:gsLst>
                          <a:lin ang="5400000" scaled="1"/>
                        </a:gradFill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Project Manager</a:t>
                    </a:r>
                    <a:endParaRPr lang="ko-KR" altLang="en-US" sz="1200" dirty="0">
                      <a:gradFill>
                        <a:gsLst>
                          <a:gs pos="100000">
                            <a:schemeClr val="tx1">
                              <a:lumMod val="75000"/>
                              <a:lumOff val="25000"/>
                            </a:schemeClr>
                          </a:gs>
                          <a:gs pos="100000">
                            <a:schemeClr val="bg1"/>
                          </a:gs>
                        </a:gsLst>
                        <a:lin ang="5400000" scaled="1"/>
                      </a:gradFill>
                      <a:latin typeface="Montserrat Medium" panose="00000600000000000000" pitchFamily="2" charset="0"/>
                      <a:ea typeface="나눔스퀘어 Bold" panose="020B0600000101010101" pitchFamily="50" charset="-127"/>
                    </a:endParaRPr>
                  </a:p>
                </p:txBody>
              </p:sp>
              <p:sp>
                <p:nvSpPr>
                  <p:cNvPr id="215" name="TextBox 214"/>
                  <p:cNvSpPr txBox="1"/>
                  <p:nvPr/>
                </p:nvSpPr>
                <p:spPr bwMode="auto">
                  <a:xfrm>
                    <a:off x="3915594" y="1694315"/>
                    <a:ext cx="4389186" cy="380480"/>
                  </a:xfrm>
                  <a:prstGeom prst="rect">
                    <a:avLst/>
                  </a:prstGeom>
                  <a:noFill/>
                </p:spPr>
                <p:txBody>
                  <a:bodyPr wrap="none" lIns="36000" tIns="36000" rIns="36000" bIns="36000" rtlCol="0" anchor="t" anchorCtr="0">
                    <a:spAutoFit/>
                  </a:bodyPr>
                  <a:lstStyle>
                    <a:defPPr>
                      <a:defRPr lang="ko-KR"/>
                    </a:defPPr>
                    <a:lvl2pPr marL="90000" lvl="1" indent="-90000">
                      <a:buFont typeface="Arial" panose="020B0604020202020204" pitchFamily="34" charset="0"/>
                      <a:buChar char="•"/>
                      <a:defRPr sz="1000">
                        <a:gradFill>
                          <a:gsLst>
                            <a:gs pos="100000">
                              <a:schemeClr val="tx1">
                                <a:lumMod val="75000"/>
                                <a:lumOff val="25000"/>
                              </a:schemeClr>
                            </a:gs>
                            <a:gs pos="100000">
                              <a:schemeClr val="bg1"/>
                            </a:gs>
                          </a:gsLst>
                          <a:lin ang="5400000" scaled="1"/>
                        </a:gradFill>
                        <a:latin typeface="바른돋움 1" panose="02020503020101020101" pitchFamily="18" charset="-127"/>
                        <a:ea typeface="바른돋움 1" panose="02020503020101020101" pitchFamily="18" charset="-127"/>
                      </a:defRPr>
                    </a:lvl2pPr>
                  </a:lstStyle>
                  <a:p>
                    <a:pPr lvl="1"/>
                    <a:r>
                      <a:rPr lang="en-US" altLang="ko-KR" dirty="0" smtClean="0"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A User who is allocated budget for a project and prepares a contract request </a:t>
                    </a:r>
                  </a:p>
                  <a:p>
                    <a:pPr marL="0" lvl="1" indent="0">
                      <a:buNone/>
                    </a:pPr>
                    <a:r>
                      <a:rPr lang="en-US" altLang="ko-KR" dirty="0"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 </a:t>
                    </a:r>
                    <a:r>
                      <a:rPr lang="en-US" altLang="ko-KR" dirty="0" smtClean="0">
                        <a:latin typeface="Montserrat Medium" panose="00000600000000000000" pitchFamily="2" charset="0"/>
                        <a:ea typeface="나눔스퀘어 Bold" panose="020B0600000101010101" pitchFamily="50" charset="-127"/>
                      </a:rPr>
                      <a:t> for goods, constructions, services</a:t>
                    </a:r>
                    <a:endParaRPr lang="en-US" altLang="ko-KR" dirty="0">
                      <a:latin typeface="Montserrat Medium" panose="00000600000000000000" pitchFamily="2" charset="0"/>
                      <a:ea typeface="나눔스퀘어 Bold" panose="020B0600000101010101" pitchFamily="50" charset="-127"/>
                    </a:endParaRPr>
                  </a:p>
                </p:txBody>
              </p:sp>
            </p:grpSp>
          </p:grpSp>
        </p:grpSp>
      </p:grpSp>
      <p:sp>
        <p:nvSpPr>
          <p:cNvPr id="220" name="Rectangle 35">
            <a:extLst>
              <a:ext uri="{FF2B5EF4-FFF2-40B4-BE49-F238E27FC236}">
                <a16:creationId xmlns:a16="http://schemas.microsoft.com/office/drawing/2014/main" id="{437630CF-09F9-4867-B08A-2FE8DAA35250}"/>
              </a:ext>
            </a:extLst>
          </p:cNvPr>
          <p:cNvSpPr/>
          <p:nvPr/>
        </p:nvSpPr>
        <p:spPr>
          <a:xfrm>
            <a:off x="782003" y="247744"/>
            <a:ext cx="5086176" cy="456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400" b="1" spc="-1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Definition</a:t>
            </a:r>
            <a:endParaRPr lang="en-US" altLang="ko-KR" sz="2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Montserrat SemiBold" panose="00000700000000000000" pitchFamily="2" charset="0"/>
              <a:ea typeface="Rix고딕 M" panose="02020603020101020101" pitchFamily="18" charset="-127"/>
              <a:cs typeface="Noto Sans" panose="020B0502040504020204" pitchFamily="34" charset="0"/>
            </a:endParaRPr>
          </a:p>
        </p:txBody>
      </p:sp>
      <p:sp>
        <p:nvSpPr>
          <p:cNvPr id="221" name="TextBox 220">
            <a:extLst>
              <a:ext uri="{FF2B5EF4-FFF2-40B4-BE49-F238E27FC236}">
                <a16:creationId xmlns:a16="http://schemas.microsoft.com/office/drawing/2014/main" id="{8F4ED994-EF0C-4F7A-96E4-67CD0D8048B1}"/>
              </a:ext>
            </a:extLst>
          </p:cNvPr>
          <p:cNvSpPr txBox="1"/>
          <p:nvPr/>
        </p:nvSpPr>
        <p:spPr>
          <a:xfrm>
            <a:off x="183092" y="-159210"/>
            <a:ext cx="663964" cy="920508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32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latin typeface="+mj-ea"/>
                <a:ea typeface="+mj-ea"/>
              </a:rPr>
              <a:t>Ⅰ.</a:t>
            </a:r>
            <a:endParaRPr lang="ko-KR" altLang="en-US" sz="32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accent1">
                  <a:lumMod val="40000"/>
                  <a:lumOff val="60000"/>
                </a:schemeClr>
              </a:solidFill>
              <a:latin typeface="+mj-ea"/>
              <a:ea typeface="+mj-ea"/>
            </a:endParaRPr>
          </a:p>
        </p:txBody>
      </p:sp>
      <p:grpSp>
        <p:nvGrpSpPr>
          <p:cNvPr id="222" name="그룹 221">
            <a:extLst>
              <a:ext uri="{FF2B5EF4-FFF2-40B4-BE49-F238E27FC236}">
                <a16:creationId xmlns:a16="http://schemas.microsoft.com/office/drawing/2014/main" id="{525E53D9-4E4A-4944-A5C7-8C47AF728936}"/>
              </a:ext>
            </a:extLst>
          </p:cNvPr>
          <p:cNvGrpSpPr/>
          <p:nvPr/>
        </p:nvGrpSpPr>
        <p:grpSpPr>
          <a:xfrm>
            <a:off x="0" y="1086465"/>
            <a:ext cx="1268364" cy="467035"/>
            <a:chOff x="0" y="1086465"/>
            <a:chExt cx="1268364" cy="467035"/>
          </a:xfrm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grpSpPr>
        <p:sp>
          <p:nvSpPr>
            <p:cNvPr id="223" name="사각형: 둥근 위쪽 모서리 103">
              <a:extLst>
                <a:ext uri="{FF2B5EF4-FFF2-40B4-BE49-F238E27FC236}">
                  <a16:creationId xmlns:a16="http://schemas.microsoft.com/office/drawing/2014/main" id="{7AEAC66D-E991-4565-914D-BE56D95A8CC9}"/>
                </a:ext>
              </a:extLst>
            </p:cNvPr>
            <p:cNvSpPr/>
            <p:nvPr/>
          </p:nvSpPr>
          <p:spPr>
            <a:xfrm rot="5400000">
              <a:off x="400664" y="685801"/>
              <a:ext cx="467035" cy="126836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Montserrat Medium" panose="00000600000000000000" pitchFamily="2" charset="0"/>
              </a:endParaRPr>
            </a:p>
          </p:txBody>
        </p:sp>
        <p:sp>
          <p:nvSpPr>
            <p:cNvPr id="224" name="사각형: 둥근 위쪽 모서리 104">
              <a:extLst>
                <a:ext uri="{FF2B5EF4-FFF2-40B4-BE49-F238E27FC236}">
                  <a16:creationId xmlns:a16="http://schemas.microsoft.com/office/drawing/2014/main" id="{D1254EAD-A4EB-43CF-8A46-BC471F141C9F}"/>
                </a:ext>
              </a:extLst>
            </p:cNvPr>
            <p:cNvSpPr/>
            <p:nvPr/>
          </p:nvSpPr>
          <p:spPr>
            <a:xfrm rot="5400000">
              <a:off x="774290" y="1059427"/>
              <a:ext cx="467035" cy="521112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latin typeface="Montserrat Medium" panose="00000600000000000000" pitchFamily="2" charset="0"/>
              </a:endParaRP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1405474" y="1086465"/>
            <a:ext cx="39536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200" dirty="0" smtClean="0">
                <a:latin typeface="Montserrat Medium" panose="00000600000000000000" pitchFamily="2" charset="0"/>
              </a:rPr>
              <a:t>What is contract?</a:t>
            </a:r>
            <a:endParaRPr lang="ko-KR" altLang="en-US" sz="2200" dirty="0">
              <a:latin typeface="Montserrat Medium" panose="000006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433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35">
            <a:extLst>
              <a:ext uri="{FF2B5EF4-FFF2-40B4-BE49-F238E27FC236}">
                <a16:creationId xmlns:a16="http://schemas.microsoft.com/office/drawing/2014/main" id="{437630CF-09F9-4867-B08A-2FE8DAA35250}"/>
              </a:ext>
            </a:extLst>
          </p:cNvPr>
          <p:cNvSpPr/>
          <p:nvPr/>
        </p:nvSpPr>
        <p:spPr>
          <a:xfrm>
            <a:off x="798686" y="226506"/>
            <a:ext cx="5086176" cy="456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400" b="1" spc="-1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Types of </a:t>
            </a:r>
            <a:r>
              <a:rPr lang="en-US" altLang="ko-KR" sz="24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C</a:t>
            </a:r>
            <a:r>
              <a:rPr lang="en-US" altLang="ko-KR" sz="2400" b="1" spc="-1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ontract</a:t>
            </a:r>
            <a:endParaRPr lang="en-US" altLang="ko-KR" sz="2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Montserrat SemiBold" panose="00000700000000000000" pitchFamily="2" charset="0"/>
              <a:ea typeface="Rix고딕 M" panose="02020603020101020101" pitchFamily="18" charset="-127"/>
              <a:cs typeface="Noto Sans" panose="020B0502040504020204" pitchFamily="34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8F4ED994-EF0C-4F7A-96E4-67CD0D8048B1}"/>
              </a:ext>
            </a:extLst>
          </p:cNvPr>
          <p:cNvSpPr txBox="1"/>
          <p:nvPr/>
        </p:nvSpPr>
        <p:spPr>
          <a:xfrm>
            <a:off x="183092" y="-159210"/>
            <a:ext cx="663964" cy="1077218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3200" b="1" spc="-1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+mj-ea"/>
              </a:rPr>
              <a:t>Ⅱ</a:t>
            </a:r>
            <a:r>
              <a:rPr lang="en-US" altLang="ko-KR" sz="3200" b="1" spc="-1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latin typeface="+mj-ea"/>
                <a:ea typeface="+mj-ea"/>
              </a:rPr>
              <a:t>.</a:t>
            </a:r>
            <a:endParaRPr lang="ko-KR" altLang="en-US" sz="32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accent1">
                  <a:lumMod val="40000"/>
                  <a:lumOff val="60000"/>
                </a:schemeClr>
              </a:solidFill>
              <a:latin typeface="+mj-ea"/>
              <a:ea typeface="+mj-ea"/>
            </a:endParaRPr>
          </a:p>
        </p:txBody>
      </p:sp>
      <p:grpSp>
        <p:nvGrpSpPr>
          <p:cNvPr id="6" name="그룹 5"/>
          <p:cNvGrpSpPr/>
          <p:nvPr/>
        </p:nvGrpSpPr>
        <p:grpSpPr>
          <a:xfrm>
            <a:off x="196770" y="1307939"/>
            <a:ext cx="10336192" cy="6134583"/>
            <a:chOff x="196770" y="1307939"/>
            <a:chExt cx="10336192" cy="6134583"/>
          </a:xfrm>
        </p:grpSpPr>
        <p:sp>
          <p:nvSpPr>
            <p:cNvPr id="32" name="사각형: 둥근 모서리 8">
              <a:extLst>
                <a:ext uri="{FF2B5EF4-FFF2-40B4-BE49-F238E27FC236}">
                  <a16:creationId xmlns:a16="http://schemas.microsoft.com/office/drawing/2014/main" id="{558BB2BA-39A1-4AC8-A06E-06F237DCD696}"/>
                </a:ext>
              </a:extLst>
            </p:cNvPr>
            <p:cNvSpPr/>
            <p:nvPr/>
          </p:nvSpPr>
          <p:spPr>
            <a:xfrm>
              <a:off x="196770" y="1307939"/>
              <a:ext cx="10336192" cy="6134583"/>
            </a:xfrm>
            <a:prstGeom prst="roundRect">
              <a:avLst/>
            </a:prstGeom>
            <a:solidFill>
              <a:schemeClr val="bg2">
                <a:alpha val="7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4" name="사각형: 둥근 모서리 9">
              <a:extLst>
                <a:ext uri="{FF2B5EF4-FFF2-40B4-BE49-F238E27FC236}">
                  <a16:creationId xmlns:a16="http://schemas.microsoft.com/office/drawing/2014/main" id="{2746384C-CDC3-476F-A120-C11F28CDE5A8}"/>
                </a:ext>
              </a:extLst>
            </p:cNvPr>
            <p:cNvSpPr/>
            <p:nvPr/>
          </p:nvSpPr>
          <p:spPr>
            <a:xfrm>
              <a:off x="544010" y="1597306"/>
              <a:ext cx="9641712" cy="557899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7" name="그룹 6"/>
          <p:cNvGrpSpPr/>
          <p:nvPr/>
        </p:nvGrpSpPr>
        <p:grpSpPr>
          <a:xfrm>
            <a:off x="682905" y="2309210"/>
            <a:ext cx="6168008" cy="3987417"/>
            <a:chOff x="682905" y="2309211"/>
            <a:chExt cx="6168008" cy="3473924"/>
          </a:xfrm>
        </p:grpSpPr>
        <p:sp>
          <p:nvSpPr>
            <p:cNvPr id="48" name="모서리가 둥근 직사각형 47"/>
            <p:cNvSpPr/>
            <p:nvPr/>
          </p:nvSpPr>
          <p:spPr>
            <a:xfrm>
              <a:off x="2215806" y="2309211"/>
              <a:ext cx="1640917" cy="531056"/>
            </a:xfrm>
            <a:prstGeom prst="roundRect">
              <a:avLst/>
            </a:prstGeom>
            <a:ln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8000" tIns="36000" rIns="18000" bIns="36000" anchor="ctr"/>
            <a:lstStyle/>
            <a:p>
              <a:pPr algn="ctr"/>
              <a:r>
                <a:rPr kumimoji="1" lang="en-US" altLang="ko-KR" sz="1200" kern="0" dirty="0" smtClean="0">
                  <a:solidFill>
                    <a:prstClr val="white"/>
                  </a:solidFill>
                  <a:latin typeface="Montserrat SemiBold" panose="00000700000000000000" pitchFamily="2" charset="0"/>
                  <a:ea typeface="맑은 고딕"/>
                </a:rPr>
                <a:t>Goods</a:t>
              </a:r>
              <a:r>
                <a:rPr lang="en-US" altLang="ko-KR" sz="1200" kern="0" spc="100" dirty="0">
                  <a:solidFill>
                    <a:prstClr val="white"/>
                  </a:solidFill>
                  <a:latin typeface="Montserrat SemiBold" panose="00000700000000000000" pitchFamily="2" charset="0"/>
                  <a:ea typeface="맑은 고딕"/>
                </a:rPr>
                <a:t> Contract</a:t>
              </a:r>
              <a:endParaRPr kumimoji="1" lang="ko-KR" altLang="en-US" sz="1200" kern="0" dirty="0">
                <a:solidFill>
                  <a:prstClr val="white"/>
                </a:solidFill>
                <a:latin typeface="Montserrat SemiBold" panose="00000700000000000000" pitchFamily="2" charset="0"/>
                <a:ea typeface="맑은 고딕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981986" y="2335772"/>
              <a:ext cx="2868927" cy="535105"/>
            </a:xfrm>
            <a:prstGeom prst="rect">
              <a:avLst/>
            </a:prstGeom>
            <a:noFill/>
            <a:effectLst/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171450" indent="-171450" latinLnBrk="0">
                <a:lnSpc>
                  <a:spcPct val="130000"/>
                </a:lnSpc>
                <a:spcBef>
                  <a:spcPts val="600"/>
                </a:spcBef>
                <a:buFont typeface="Wingdings" pitchFamily="2" charset="2"/>
                <a:buChar char="ü"/>
                <a:defRPr sz="1200" b="1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defRPr>
              </a:lvl1pPr>
            </a:lstStyle>
            <a:p>
              <a:pPr marL="0" indent="0">
                <a:lnSpc>
                  <a:spcPct val="120000"/>
                </a:lnSpc>
                <a:buNone/>
              </a:pPr>
              <a:r>
                <a:rPr lang="en-US" altLang="ko-KR" sz="11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Medium" panose="00000600000000000000" pitchFamily="2" charset="0"/>
                </a:rPr>
                <a:t>Goods, Government-Furnished Material, </a:t>
              </a:r>
              <a:r>
                <a:rPr lang="en-US" altLang="ko-KR" sz="11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Medium" panose="00000600000000000000" pitchFamily="2" charset="0"/>
                </a:rPr>
                <a:t>L</a:t>
              </a:r>
              <a:r>
                <a:rPr lang="en-US" altLang="ko-KR" sz="11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Medium" panose="00000600000000000000" pitchFamily="2" charset="0"/>
                </a:rPr>
                <a:t>ease</a:t>
              </a:r>
              <a:endPara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Medium" panose="00000600000000000000" pitchFamily="2" charset="0"/>
              </a:endParaRPr>
            </a:p>
          </p:txBody>
        </p:sp>
        <p:sp>
          <p:nvSpPr>
            <p:cNvPr id="50" name="모서리가 둥근 직사각형 49"/>
            <p:cNvSpPr/>
            <p:nvPr/>
          </p:nvSpPr>
          <p:spPr>
            <a:xfrm>
              <a:off x="2215806" y="3044928"/>
              <a:ext cx="1640917" cy="531056"/>
            </a:xfrm>
            <a:prstGeom prst="roundRect">
              <a:avLst/>
            </a:prstGeom>
            <a:solidFill>
              <a:schemeClr val="accent1"/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latinLnBrk="0"/>
              <a:r>
                <a:rPr kumimoji="1" lang="en-US" altLang="ko-KR" sz="1200" kern="0" dirty="0" smtClean="0">
                  <a:solidFill>
                    <a:prstClr val="white"/>
                  </a:solidFill>
                  <a:latin typeface="Montserrat SemiBold" panose="00000700000000000000" pitchFamily="2" charset="0"/>
                  <a:ea typeface="맑은 고딕"/>
                </a:rPr>
                <a:t>Construction work</a:t>
              </a:r>
            </a:p>
            <a:p>
              <a:pPr algn="ctr"/>
              <a:r>
                <a:rPr lang="en-US" altLang="ko-KR" sz="1200" kern="0" spc="100" dirty="0">
                  <a:solidFill>
                    <a:prstClr val="white"/>
                  </a:solidFill>
                  <a:latin typeface="Montserrat SemiBold" panose="00000700000000000000" pitchFamily="2" charset="0"/>
                  <a:ea typeface="맑은 고딕"/>
                </a:rPr>
                <a:t>Contract</a:t>
              </a:r>
              <a:endParaRPr kumimoji="1" lang="ko-KR" altLang="en-US" sz="1200" kern="0" dirty="0">
                <a:solidFill>
                  <a:prstClr val="white"/>
                </a:solidFill>
                <a:latin typeface="Montserrat SemiBold" panose="00000700000000000000" pitchFamily="2" charset="0"/>
                <a:ea typeface="맑은 고딕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973234" y="2969832"/>
              <a:ext cx="2808398" cy="753111"/>
            </a:xfrm>
            <a:prstGeom prst="rect">
              <a:avLst/>
            </a:prstGeom>
            <a:noFill/>
            <a:effectLst/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171450" indent="-171450" latinLnBrk="0">
                <a:lnSpc>
                  <a:spcPct val="130000"/>
                </a:lnSpc>
                <a:spcBef>
                  <a:spcPts val="600"/>
                </a:spcBef>
                <a:buFont typeface="Wingdings" pitchFamily="2" charset="2"/>
                <a:buChar char="ü"/>
                <a:defRPr sz="1200" b="1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defRPr>
              </a:lvl1pPr>
            </a:lstStyle>
            <a:p>
              <a:pPr marL="0" indent="0">
                <a:lnSpc>
                  <a:spcPct val="120000"/>
                </a:lnSpc>
                <a:buNone/>
              </a:pPr>
              <a:r>
                <a:rPr lang="en-US" altLang="ko-KR" sz="11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Medium" panose="00000600000000000000" pitchFamily="2" charset="0"/>
                </a:rPr>
                <a:t>Facility Construction,  Appurtenant Work,  Repair Construction(Extension, </a:t>
              </a:r>
              <a:r>
                <a:rPr lang="en-US" altLang="ko-KR" sz="11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Medium" panose="00000600000000000000" pitchFamily="2" charset="0"/>
                </a:rPr>
                <a:t>R</a:t>
              </a:r>
              <a:r>
                <a:rPr lang="en-US" altLang="ko-KR" sz="11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Medium" panose="00000600000000000000" pitchFamily="2" charset="0"/>
                </a:rPr>
                <a:t>enovation)</a:t>
              </a:r>
              <a:endPara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Medium" panose="00000600000000000000" pitchFamily="2" charset="0"/>
              </a:endParaRPr>
            </a:p>
          </p:txBody>
        </p:sp>
        <p:sp>
          <p:nvSpPr>
            <p:cNvPr id="52" name="모서리가 둥근 직사각형 51"/>
            <p:cNvSpPr/>
            <p:nvPr/>
          </p:nvSpPr>
          <p:spPr>
            <a:xfrm>
              <a:off x="2215806" y="3780645"/>
              <a:ext cx="1640917" cy="531056"/>
            </a:xfrm>
            <a:prstGeom prst="roundRect">
              <a:avLst/>
            </a:prstGeom>
            <a:solidFill>
              <a:schemeClr val="accent1"/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/>
              <a:r>
                <a:rPr kumimoji="1" lang="en-US" altLang="ko-KR" sz="1200" kern="0" dirty="0" smtClean="0">
                  <a:solidFill>
                    <a:prstClr val="white"/>
                  </a:solidFill>
                  <a:latin typeface="Montserrat SemiBold" panose="00000700000000000000" pitchFamily="2" charset="0"/>
                  <a:ea typeface="맑은 고딕"/>
                </a:rPr>
                <a:t>Services </a:t>
              </a:r>
              <a:r>
                <a:rPr lang="en-US" altLang="ko-KR" sz="1200" kern="0" spc="100" dirty="0">
                  <a:solidFill>
                    <a:prstClr val="white"/>
                  </a:solidFill>
                  <a:latin typeface="Montserrat SemiBold" panose="00000700000000000000" pitchFamily="2" charset="0"/>
                  <a:ea typeface="맑은 고딕"/>
                </a:rPr>
                <a:t>Contract</a:t>
              </a:r>
              <a:endParaRPr kumimoji="1" lang="ko-KR" altLang="en-US" sz="1200" kern="0" dirty="0">
                <a:solidFill>
                  <a:prstClr val="white"/>
                </a:solidFill>
                <a:latin typeface="Montserrat SemiBold" panose="00000700000000000000" pitchFamily="2" charset="0"/>
                <a:ea typeface="맑은 고딕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971364" y="3933120"/>
              <a:ext cx="2527458" cy="317099"/>
            </a:xfrm>
            <a:prstGeom prst="rect">
              <a:avLst/>
            </a:prstGeom>
            <a:noFill/>
            <a:effectLst/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171450" indent="-171450" latinLnBrk="0">
                <a:lnSpc>
                  <a:spcPct val="130000"/>
                </a:lnSpc>
                <a:spcBef>
                  <a:spcPts val="600"/>
                </a:spcBef>
                <a:buFont typeface="Wingdings" pitchFamily="2" charset="2"/>
                <a:buChar char="ü"/>
                <a:defRPr sz="1200" b="1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defRPr>
              </a:lvl1pPr>
            </a:lstStyle>
            <a:p>
              <a:pPr marL="0" indent="0">
                <a:lnSpc>
                  <a:spcPct val="120000"/>
                </a:lnSpc>
                <a:buNone/>
              </a:pPr>
              <a:r>
                <a:rPr lang="en-US" altLang="ko-KR" sz="11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Medium" panose="00000600000000000000" pitchFamily="2" charset="0"/>
                </a:rPr>
                <a:t>General Services, Technical Services</a:t>
              </a:r>
              <a:endPara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Medium" panose="00000600000000000000" pitchFamily="2" charset="0"/>
              </a:endParaRPr>
            </a:p>
          </p:txBody>
        </p:sp>
        <p:sp>
          <p:nvSpPr>
            <p:cNvPr id="54" name="모서리가 둥근 직사각형 53"/>
            <p:cNvSpPr/>
            <p:nvPr/>
          </p:nvSpPr>
          <p:spPr>
            <a:xfrm>
              <a:off x="2215806" y="4516362"/>
              <a:ext cx="1640917" cy="531056"/>
            </a:xfrm>
            <a:prstGeom prst="roundRect">
              <a:avLst/>
            </a:prstGeom>
            <a:solidFill>
              <a:schemeClr val="accent1"/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latinLnBrk="0"/>
              <a:r>
                <a:rPr kumimoji="1" lang="en-US" altLang="ko-KR" sz="1200" kern="0" dirty="0" smtClean="0">
                  <a:solidFill>
                    <a:prstClr val="white"/>
                  </a:solidFill>
                  <a:latin typeface="Montserrat SemiBold" panose="00000700000000000000" pitchFamily="2" charset="0"/>
                  <a:ea typeface="맑은 고딕"/>
                </a:rPr>
                <a:t>Repair</a:t>
              </a:r>
              <a:r>
                <a:rPr kumimoji="1" lang="en-US" altLang="ko-KR" sz="1200" kern="0" spc="-150" dirty="0" smtClean="0">
                  <a:solidFill>
                    <a:prstClr val="white"/>
                  </a:solidFill>
                  <a:latin typeface="Montserrat SemiBold" panose="00000700000000000000" pitchFamily="2" charset="0"/>
                  <a:ea typeface="맑은 고딕"/>
                </a:rPr>
                <a:t> </a:t>
              </a:r>
              <a:r>
                <a:rPr kumimoji="1" lang="en-US" altLang="ko-KR" sz="1200" kern="0" dirty="0" smtClean="0">
                  <a:solidFill>
                    <a:prstClr val="white"/>
                  </a:solidFill>
                  <a:latin typeface="Montserrat SemiBold" panose="00000700000000000000" pitchFamily="2" charset="0"/>
                  <a:ea typeface="맑은 고딕"/>
                </a:rPr>
                <a:t>and</a:t>
              </a:r>
              <a:r>
                <a:rPr kumimoji="1" lang="en-US" altLang="ko-KR" sz="1200" kern="0" spc="-150" dirty="0" smtClean="0">
                  <a:solidFill>
                    <a:prstClr val="white"/>
                  </a:solidFill>
                  <a:latin typeface="Montserrat SemiBold" panose="00000700000000000000" pitchFamily="2" charset="0"/>
                  <a:ea typeface="맑은 고딕"/>
                </a:rPr>
                <a:t> </a:t>
              </a:r>
              <a:r>
                <a:rPr kumimoji="1" lang="en-US" altLang="ko-KR" sz="1200" kern="0" dirty="0" smtClean="0">
                  <a:solidFill>
                    <a:prstClr val="white"/>
                  </a:solidFill>
                  <a:latin typeface="Montserrat SemiBold" panose="00000700000000000000" pitchFamily="2" charset="0"/>
                  <a:ea typeface="맑은 고딕"/>
                </a:rPr>
                <a:t>disposal</a:t>
              </a:r>
            </a:p>
            <a:p>
              <a:pPr algn="ctr"/>
              <a:r>
                <a:rPr lang="en-US" altLang="ko-KR" sz="1200" kern="0" spc="100" dirty="0">
                  <a:solidFill>
                    <a:prstClr val="white"/>
                  </a:solidFill>
                  <a:latin typeface="Montserrat SemiBold" panose="00000700000000000000" pitchFamily="2" charset="0"/>
                  <a:ea typeface="맑은 고딕"/>
                </a:rPr>
                <a:t>Contract</a:t>
              </a:r>
              <a:endParaRPr kumimoji="1" lang="ko-KR" altLang="en-US" sz="1200" kern="0" dirty="0">
                <a:solidFill>
                  <a:prstClr val="white"/>
                </a:solidFill>
                <a:latin typeface="Montserrat SemiBold" panose="00000700000000000000" pitchFamily="2" charset="0"/>
                <a:ea typeface="맑은 고딕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4005097" y="4734509"/>
              <a:ext cx="2588054" cy="195434"/>
            </a:xfrm>
            <a:prstGeom prst="rect">
              <a:avLst/>
            </a:prstGeom>
            <a:noFill/>
            <a:effectLst/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171450" indent="-171450" latinLnBrk="0">
                <a:lnSpc>
                  <a:spcPct val="130000"/>
                </a:lnSpc>
                <a:spcBef>
                  <a:spcPts val="600"/>
                </a:spcBef>
                <a:buFont typeface="Wingdings" pitchFamily="2" charset="2"/>
                <a:buChar char="ü"/>
                <a:defRPr sz="1200" b="1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defRPr>
              </a:lvl1pPr>
            </a:lstStyle>
            <a:p>
              <a:pPr marL="0" indent="0">
                <a:lnSpc>
                  <a:spcPts val="700"/>
                </a:lnSpc>
                <a:buNone/>
              </a:pPr>
              <a:r>
                <a:rPr lang="en-US" altLang="ko-KR" sz="11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Medium" panose="00000600000000000000" pitchFamily="2" charset="0"/>
                </a:rPr>
                <a:t>State-Owned Property and Goods</a:t>
              </a:r>
              <a:endPara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Medium" panose="00000600000000000000" pitchFamily="2" charset="0"/>
              </a:endParaRPr>
            </a:p>
          </p:txBody>
        </p:sp>
        <p:cxnSp>
          <p:nvCxnSpPr>
            <p:cNvPr id="56" name="꺾인 연결선 55"/>
            <p:cNvCxnSpPr/>
            <p:nvPr/>
          </p:nvCxnSpPr>
          <p:spPr bwMode="auto">
            <a:xfrm flipV="1">
              <a:off x="2024202" y="2574739"/>
              <a:ext cx="191604" cy="1469352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22225" cap="rnd" cmpd="sng" algn="ctr">
              <a:solidFill>
                <a:schemeClr val="accent5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7" name="꺾인 연결선 56"/>
            <p:cNvCxnSpPr/>
            <p:nvPr/>
          </p:nvCxnSpPr>
          <p:spPr bwMode="auto">
            <a:xfrm rot="10800000">
              <a:off x="2024203" y="4044092"/>
              <a:ext cx="191604" cy="2082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22225" cap="rnd" cmpd="sng" algn="ctr">
              <a:solidFill>
                <a:schemeClr val="accent5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8" name="꺾인 연결선 57"/>
            <p:cNvCxnSpPr/>
            <p:nvPr/>
          </p:nvCxnSpPr>
          <p:spPr bwMode="auto">
            <a:xfrm rot="10800000">
              <a:off x="2024203" y="4044092"/>
              <a:ext cx="191604" cy="737799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22225" cap="rnd" cmpd="sng" algn="ctr">
              <a:solidFill>
                <a:schemeClr val="accent5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9" name="꺾인 연결선 58"/>
            <p:cNvCxnSpPr/>
            <p:nvPr/>
          </p:nvCxnSpPr>
          <p:spPr bwMode="auto">
            <a:xfrm rot="10800000" flipV="1">
              <a:off x="2024203" y="3310454"/>
              <a:ext cx="191604" cy="733635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22225" cap="rnd" cmpd="sng" algn="ctr">
              <a:solidFill>
                <a:schemeClr val="accent5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60" name="모서리가 둥근 직사각형 59"/>
            <p:cNvSpPr/>
            <p:nvPr/>
          </p:nvSpPr>
          <p:spPr>
            <a:xfrm>
              <a:off x="682905" y="3778295"/>
              <a:ext cx="1341297" cy="531591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ko-KR" sz="1200" kern="0" spc="100" dirty="0" smtClean="0">
                  <a:solidFill>
                    <a:prstClr val="white"/>
                  </a:solidFill>
                  <a:latin typeface="Montserrat SemiBold" panose="00000700000000000000" pitchFamily="2" charset="0"/>
                  <a:ea typeface="맑은 고딕"/>
                </a:rPr>
                <a:t>Contract Type</a:t>
              </a:r>
              <a:endParaRPr lang="ko-KR" altLang="en-US" sz="1200" kern="0" spc="100" dirty="0">
                <a:solidFill>
                  <a:prstClr val="white"/>
                </a:solidFill>
                <a:latin typeface="Montserrat SemiBold" panose="00000700000000000000" pitchFamily="2" charset="0"/>
                <a:ea typeface="맑은 고딕"/>
              </a:endParaRPr>
            </a:p>
          </p:txBody>
        </p:sp>
        <p:sp>
          <p:nvSpPr>
            <p:cNvPr id="61" name="모서리가 둥근 직사각형 60"/>
            <p:cNvSpPr/>
            <p:nvPr/>
          </p:nvSpPr>
          <p:spPr>
            <a:xfrm>
              <a:off x="2219023" y="5252079"/>
              <a:ext cx="1637700" cy="531056"/>
            </a:xfrm>
            <a:prstGeom prst="roundRect">
              <a:avLst/>
            </a:prstGeom>
            <a:solidFill>
              <a:schemeClr val="accent1"/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latinLnBrk="0"/>
              <a:r>
                <a:rPr kumimoji="1" lang="en-US" altLang="ko-KR" sz="1200" kern="0" dirty="0" smtClean="0">
                  <a:solidFill>
                    <a:prstClr val="white"/>
                  </a:solidFill>
                  <a:latin typeface="Montserrat SemiBold" panose="00000700000000000000" pitchFamily="2" charset="0"/>
                  <a:ea typeface="맑은 고딕"/>
                </a:rPr>
                <a:t>Others</a:t>
              </a:r>
              <a:endParaRPr kumimoji="1" lang="ko-KR" altLang="en-US" sz="1200" kern="0" dirty="0">
                <a:solidFill>
                  <a:prstClr val="white"/>
                </a:solidFill>
                <a:latin typeface="Montserrat SemiBold" panose="00000700000000000000" pitchFamily="2" charset="0"/>
                <a:ea typeface="맑은 고딕"/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4005097" y="5243086"/>
              <a:ext cx="2776535" cy="535105"/>
            </a:xfrm>
            <a:prstGeom prst="rect">
              <a:avLst/>
            </a:prstGeom>
            <a:noFill/>
            <a:effectLst/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171450" indent="-171450" latinLnBrk="0">
                <a:lnSpc>
                  <a:spcPct val="130000"/>
                </a:lnSpc>
                <a:spcBef>
                  <a:spcPts val="600"/>
                </a:spcBef>
                <a:buFont typeface="Wingdings" pitchFamily="2" charset="2"/>
                <a:buChar char="ü"/>
                <a:defRPr sz="1200" b="1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defRPr>
              </a:lvl1pPr>
            </a:lstStyle>
            <a:p>
              <a:pPr marL="0" indent="0">
                <a:lnSpc>
                  <a:spcPct val="120000"/>
                </a:lnSpc>
                <a:buNone/>
              </a:pPr>
              <a:r>
                <a:rPr lang="en-US" altLang="ko-KR" sz="11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Medium" panose="00000600000000000000" pitchFamily="2" charset="0"/>
                </a:rPr>
                <a:t>Real Estate, Intangible Property, Insurance </a:t>
              </a:r>
              <a:r>
                <a:rPr lang="en-US" altLang="ko-KR" sz="11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Medium" panose="00000600000000000000" pitchFamily="2" charset="0"/>
                </a:rPr>
                <a:t>Etc</a:t>
              </a:r>
              <a:endPara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Medium" panose="00000600000000000000" pitchFamily="2" charset="0"/>
              </a:endParaRPr>
            </a:p>
          </p:txBody>
        </p:sp>
        <p:cxnSp>
          <p:nvCxnSpPr>
            <p:cNvPr id="63" name="꺾인 연결선 62"/>
            <p:cNvCxnSpPr/>
            <p:nvPr/>
          </p:nvCxnSpPr>
          <p:spPr bwMode="auto">
            <a:xfrm rot="10800000">
              <a:off x="2024203" y="4044092"/>
              <a:ext cx="194821" cy="1473516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22225" cap="rnd" cmpd="sng" algn="ctr">
              <a:solidFill>
                <a:schemeClr val="accent5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64" name="오른쪽 화살표 63"/>
          <p:cNvSpPr/>
          <p:nvPr/>
        </p:nvSpPr>
        <p:spPr bwMode="auto">
          <a:xfrm>
            <a:off x="6615334" y="3499142"/>
            <a:ext cx="739256" cy="1337581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  <a:extLst/>
        </p:spPr>
        <p:txBody>
          <a:bodyPr wrap="square" lIns="0" tIns="0" rIns="0" bIns="36000" rtlCol="0" anchor="ctr" anchorCtr="0">
            <a:noAutofit/>
          </a:bodyPr>
          <a:lstStyle/>
          <a:p>
            <a:pPr algn="ctr"/>
            <a:endParaRPr lang="ko-KR" altLang="en-US" sz="1400" dirty="0" smtClean="0">
              <a:gradFill>
                <a:gsLst>
                  <a:gs pos="10000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Montserrat Medium" panose="00000600000000000000" pitchFamily="2" charset="0"/>
              <a:ea typeface="바른돋움 2" panose="02020503020101020101" pitchFamily="18" charset="-127"/>
            </a:endParaRPr>
          </a:p>
        </p:txBody>
      </p:sp>
      <p:grpSp>
        <p:nvGrpSpPr>
          <p:cNvPr id="65" name="그룹 64"/>
          <p:cNvGrpSpPr/>
          <p:nvPr/>
        </p:nvGrpSpPr>
        <p:grpSpPr>
          <a:xfrm>
            <a:off x="7435047" y="1975249"/>
            <a:ext cx="2341581" cy="4680193"/>
            <a:chOff x="6180732" y="2564647"/>
            <a:chExt cx="1812387" cy="2634397"/>
          </a:xfrm>
        </p:grpSpPr>
        <p:sp>
          <p:nvSpPr>
            <p:cNvPr id="71" name="AutoShape 438"/>
            <p:cNvSpPr>
              <a:spLocks noChangeArrowheads="1"/>
            </p:cNvSpPr>
            <p:nvPr/>
          </p:nvSpPr>
          <p:spPr bwMode="auto">
            <a:xfrm>
              <a:off x="6180732" y="2564647"/>
              <a:ext cx="1812387" cy="2634397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317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ko-KR" altLang="en-US" sz="1600" b="1" spc="-150" dirty="0">
                <a:solidFill>
                  <a:srgbClr val="518FE9"/>
                </a:solidFill>
                <a:latin typeface="Montserrat Medium" panose="00000600000000000000" pitchFamily="2" charset="0"/>
                <a:ea typeface="맑은 고딕" pitchFamily="50" charset="-127"/>
              </a:endParaRPr>
            </a:p>
          </p:txBody>
        </p:sp>
        <p:sp>
          <p:nvSpPr>
            <p:cNvPr id="67" name="모서리가 둥근 직사각형 66"/>
            <p:cNvSpPr/>
            <p:nvPr/>
          </p:nvSpPr>
          <p:spPr>
            <a:xfrm>
              <a:off x="6535212" y="3131276"/>
              <a:ext cx="1080000" cy="360000"/>
            </a:xfrm>
            <a:prstGeom prst="roundRect">
              <a:avLst/>
            </a:prstGeom>
            <a:solidFill>
              <a:schemeClr val="accent1"/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latinLnBrk="0"/>
              <a:r>
                <a:rPr kumimoji="1" lang="en-US" altLang="ko-KR" sz="1400" kern="0" dirty="0" smtClean="0">
                  <a:solidFill>
                    <a:prstClr val="white"/>
                  </a:solidFill>
                  <a:latin typeface="Montserrat Medium" panose="00000600000000000000" pitchFamily="2" charset="0"/>
                  <a:ea typeface="맑은 고딕"/>
                </a:rPr>
                <a:t>Goods</a:t>
              </a:r>
              <a:endParaRPr kumimoji="1" lang="ko-KR" altLang="en-US" sz="1400" kern="0" dirty="0">
                <a:solidFill>
                  <a:prstClr val="white"/>
                </a:solidFill>
                <a:latin typeface="Montserrat Medium" panose="00000600000000000000" pitchFamily="2" charset="0"/>
                <a:ea typeface="맑은 고딕"/>
              </a:endParaRPr>
            </a:p>
          </p:txBody>
        </p:sp>
        <p:sp>
          <p:nvSpPr>
            <p:cNvPr id="68" name="모서리가 둥근 직사각형 67"/>
            <p:cNvSpPr/>
            <p:nvPr/>
          </p:nvSpPr>
          <p:spPr>
            <a:xfrm>
              <a:off x="6535212" y="3632248"/>
              <a:ext cx="1080000" cy="360000"/>
            </a:xfrm>
            <a:prstGeom prst="roundRect">
              <a:avLst/>
            </a:prstGeom>
            <a:solidFill>
              <a:schemeClr val="accent1"/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latinLnBrk="0"/>
              <a:r>
                <a:rPr kumimoji="1" lang="en-US" altLang="ko-KR" sz="1400" kern="0" dirty="0" smtClean="0">
                  <a:solidFill>
                    <a:prstClr val="white"/>
                  </a:solidFill>
                  <a:latin typeface="Montserrat Medium" panose="00000600000000000000" pitchFamily="2" charset="0"/>
                  <a:ea typeface="맑은 고딕"/>
                </a:rPr>
                <a:t>State-Owned Property</a:t>
              </a:r>
              <a:endParaRPr kumimoji="1" lang="ko-KR" altLang="en-US" sz="1400" kern="0" dirty="0">
                <a:solidFill>
                  <a:prstClr val="white"/>
                </a:solidFill>
                <a:latin typeface="Montserrat Medium" panose="00000600000000000000" pitchFamily="2" charset="0"/>
                <a:ea typeface="맑은 고딕"/>
              </a:endParaRPr>
            </a:p>
          </p:txBody>
        </p:sp>
        <p:sp>
          <p:nvSpPr>
            <p:cNvPr id="69" name="모서리가 둥근 직사각형 68"/>
            <p:cNvSpPr/>
            <p:nvPr/>
          </p:nvSpPr>
          <p:spPr>
            <a:xfrm>
              <a:off x="6535212" y="4597491"/>
              <a:ext cx="1080000" cy="360000"/>
            </a:xfrm>
            <a:prstGeom prst="roundRect">
              <a:avLst/>
            </a:prstGeom>
            <a:solidFill>
              <a:schemeClr val="accent1"/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latinLnBrk="0"/>
              <a:r>
                <a:rPr kumimoji="1" lang="en-US" altLang="ko-KR" sz="1400" kern="0" dirty="0" smtClean="0">
                  <a:solidFill>
                    <a:prstClr val="white"/>
                  </a:solidFill>
                  <a:latin typeface="Montserrat Medium" panose="00000600000000000000" pitchFamily="2" charset="0"/>
                  <a:ea typeface="맑은 고딕"/>
                </a:rPr>
                <a:t>Costs</a:t>
              </a:r>
              <a:endParaRPr kumimoji="1" lang="ko-KR" altLang="en-US" sz="1400" kern="0" dirty="0">
                <a:solidFill>
                  <a:prstClr val="white"/>
                </a:solidFill>
                <a:latin typeface="Montserrat Medium" panose="00000600000000000000" pitchFamily="2" charset="0"/>
                <a:ea typeface="맑은 고딕"/>
              </a:endParaRPr>
            </a:p>
          </p:txBody>
        </p:sp>
        <p:sp>
          <p:nvSpPr>
            <p:cNvPr id="70" name="모서리가 둥근 직사각형 69"/>
            <p:cNvSpPr/>
            <p:nvPr/>
          </p:nvSpPr>
          <p:spPr>
            <a:xfrm>
              <a:off x="6546295" y="4109812"/>
              <a:ext cx="1080000" cy="360000"/>
            </a:xfrm>
            <a:prstGeom prst="roundRect">
              <a:avLst/>
            </a:prstGeom>
            <a:solidFill>
              <a:schemeClr val="accent1"/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latinLnBrk="0"/>
              <a:r>
                <a:rPr kumimoji="1" lang="en-US" altLang="ko-KR" sz="1400" kern="0" dirty="0" smtClean="0">
                  <a:solidFill>
                    <a:prstClr val="white"/>
                  </a:solidFill>
                  <a:latin typeface="Montserrat Medium" panose="00000600000000000000" pitchFamily="2" charset="0"/>
                  <a:ea typeface="맑은 고딕"/>
                </a:rPr>
                <a:t>Asset in Construction</a:t>
              </a:r>
              <a:endParaRPr kumimoji="1" lang="ko-KR" altLang="en-US" sz="1400" kern="0" dirty="0">
                <a:solidFill>
                  <a:prstClr val="white"/>
                </a:solidFill>
                <a:latin typeface="Montserrat Medium" panose="00000600000000000000" pitchFamily="2" charset="0"/>
                <a:ea typeface="맑은 고딕"/>
              </a:endParaRPr>
            </a:p>
          </p:txBody>
        </p:sp>
      </p:grpSp>
      <p:grpSp>
        <p:nvGrpSpPr>
          <p:cNvPr id="36" name="그룹 35">
            <a:extLst>
              <a:ext uri="{FF2B5EF4-FFF2-40B4-BE49-F238E27FC236}">
                <a16:creationId xmlns:a16="http://schemas.microsoft.com/office/drawing/2014/main" id="{D6054AF2-20EC-4822-B2A1-DF9B7F034AEA}"/>
              </a:ext>
            </a:extLst>
          </p:cNvPr>
          <p:cNvGrpSpPr/>
          <p:nvPr/>
        </p:nvGrpSpPr>
        <p:grpSpPr>
          <a:xfrm>
            <a:off x="7392452" y="1956808"/>
            <a:ext cx="2434454" cy="902139"/>
            <a:chOff x="-4110583" y="1331518"/>
            <a:chExt cx="1712937" cy="1040507"/>
          </a:xfrm>
        </p:grpSpPr>
        <p:sp>
          <p:nvSpPr>
            <p:cNvPr id="37" name="사각형: 둥근 모서리 89">
              <a:extLst>
                <a:ext uri="{FF2B5EF4-FFF2-40B4-BE49-F238E27FC236}">
                  <a16:creationId xmlns:a16="http://schemas.microsoft.com/office/drawing/2014/main" id="{A97C47E6-CE39-4D5D-86EC-856E0D0DA762}"/>
                </a:ext>
              </a:extLst>
            </p:cNvPr>
            <p:cNvSpPr/>
            <p:nvPr/>
          </p:nvSpPr>
          <p:spPr>
            <a:xfrm>
              <a:off x="-4110583" y="1377648"/>
              <a:ext cx="1712937" cy="994377"/>
            </a:xfrm>
            <a:prstGeom prst="roundRect">
              <a:avLst>
                <a:gd name="adj" fmla="val 8210"/>
              </a:avLst>
            </a:prstGeom>
            <a:solidFill>
              <a:srgbClr val="ACAC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941"/>
            </a:p>
          </p:txBody>
        </p:sp>
        <p:sp>
          <p:nvSpPr>
            <p:cNvPr id="38" name="사각형: 둥근 모서리 90">
              <a:extLst>
                <a:ext uri="{FF2B5EF4-FFF2-40B4-BE49-F238E27FC236}">
                  <a16:creationId xmlns:a16="http://schemas.microsoft.com/office/drawing/2014/main" id="{ABD3E2E5-A5C8-4740-9312-2A9302656858}"/>
                </a:ext>
              </a:extLst>
            </p:cNvPr>
            <p:cNvSpPr/>
            <p:nvPr/>
          </p:nvSpPr>
          <p:spPr>
            <a:xfrm>
              <a:off x="-4110583" y="1331518"/>
              <a:ext cx="1712937" cy="315965"/>
            </a:xfrm>
            <a:prstGeom prst="roundRect">
              <a:avLst>
                <a:gd name="adj" fmla="val 31383"/>
              </a:avLst>
            </a:prstGeom>
            <a:solidFill>
              <a:srgbClr val="194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941"/>
            </a:p>
          </p:txBody>
        </p:sp>
        <p:grpSp>
          <p:nvGrpSpPr>
            <p:cNvPr id="39" name="그룹 38">
              <a:extLst>
                <a:ext uri="{FF2B5EF4-FFF2-40B4-BE49-F238E27FC236}">
                  <a16:creationId xmlns:a16="http://schemas.microsoft.com/office/drawing/2014/main" id="{6A321A9B-550A-4DD4-AF8F-0ABFDEBF8CC2}"/>
                </a:ext>
              </a:extLst>
            </p:cNvPr>
            <p:cNvGrpSpPr/>
            <p:nvPr/>
          </p:nvGrpSpPr>
          <p:grpSpPr>
            <a:xfrm>
              <a:off x="-4053840" y="1379218"/>
              <a:ext cx="1600200" cy="937262"/>
              <a:chOff x="-4094385" y="1367709"/>
              <a:chExt cx="1673193" cy="1545526"/>
            </a:xfrm>
          </p:grpSpPr>
          <p:sp>
            <p:nvSpPr>
              <p:cNvPr id="41" name="사각형: 둥근 모서리 93">
                <a:extLst>
                  <a:ext uri="{FF2B5EF4-FFF2-40B4-BE49-F238E27FC236}">
                    <a16:creationId xmlns:a16="http://schemas.microsoft.com/office/drawing/2014/main" id="{ACC7742D-B21B-44F9-9C83-53524BF72F5F}"/>
                  </a:ext>
                </a:extLst>
              </p:cNvPr>
              <p:cNvSpPr/>
              <p:nvPr/>
            </p:nvSpPr>
            <p:spPr>
              <a:xfrm>
                <a:off x="-4094384" y="1428756"/>
                <a:ext cx="1673192" cy="1484479"/>
              </a:xfrm>
              <a:prstGeom prst="roundRect">
                <a:avLst>
                  <a:gd name="adj" fmla="val 4401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41"/>
              </a:p>
            </p:txBody>
          </p:sp>
          <p:sp>
            <p:nvSpPr>
              <p:cNvPr id="42" name="사각형: 둥근 모서리 94">
                <a:extLst>
                  <a:ext uri="{FF2B5EF4-FFF2-40B4-BE49-F238E27FC236}">
                    <a16:creationId xmlns:a16="http://schemas.microsoft.com/office/drawing/2014/main" id="{4B98E31F-AD87-4882-B550-86BBF373B2FD}"/>
                  </a:ext>
                </a:extLst>
              </p:cNvPr>
              <p:cNvSpPr/>
              <p:nvPr/>
            </p:nvSpPr>
            <p:spPr>
              <a:xfrm>
                <a:off x="-4094384" y="1367709"/>
                <a:ext cx="1673192" cy="289002"/>
              </a:xfrm>
              <a:prstGeom prst="roundRect">
                <a:avLst>
                  <a:gd name="adj" fmla="val 29553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41"/>
              </a:p>
            </p:txBody>
          </p:sp>
          <p:sp>
            <p:nvSpPr>
              <p:cNvPr id="43" name="직사각형 42">
                <a:extLst>
                  <a:ext uri="{FF2B5EF4-FFF2-40B4-BE49-F238E27FC236}">
                    <a16:creationId xmlns:a16="http://schemas.microsoft.com/office/drawing/2014/main" id="{8F9C8C5C-6844-4DB0-9FF7-CF9C4035CEB9}"/>
                  </a:ext>
                </a:extLst>
              </p:cNvPr>
              <p:cNvSpPr/>
              <p:nvPr/>
            </p:nvSpPr>
            <p:spPr>
              <a:xfrm>
                <a:off x="-4094385" y="1504579"/>
                <a:ext cx="1673192" cy="10505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41"/>
              </a:p>
            </p:txBody>
          </p:sp>
        </p:grp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7EA3E669-0AA8-4D20-9738-DEBAE5D068C2}"/>
              </a:ext>
            </a:extLst>
          </p:cNvPr>
          <p:cNvSpPr txBox="1"/>
          <p:nvPr/>
        </p:nvSpPr>
        <p:spPr>
          <a:xfrm>
            <a:off x="7731889" y="1985380"/>
            <a:ext cx="1863524" cy="866993"/>
          </a:xfrm>
          <a:prstGeom prst="rect">
            <a:avLst/>
          </a:prstGeom>
          <a:noFill/>
        </p:spPr>
        <p:txBody>
          <a:bodyPr wrap="none" rtlCol="0" anchor="ctr">
            <a:noAutofit/>
          </a:bodyPr>
          <a:lstStyle/>
          <a:p>
            <a:pPr algn="ctr">
              <a:lnSpc>
                <a:spcPct val="125000"/>
              </a:lnSpc>
              <a:defRPr/>
            </a:pPr>
            <a:r>
              <a:rPr lang="en-US" altLang="ko-KR" sz="1400" b="1" dirty="0" smtClean="0">
                <a:ln>
                  <a:solidFill>
                    <a:prstClr val="white">
                      <a:lumMod val="75000"/>
                      <a:alpha val="0"/>
                    </a:prstClr>
                  </a:solidFill>
                </a:ln>
                <a:solidFill>
                  <a:srgbClr val="194F9D"/>
                </a:solidFill>
                <a:latin typeface="Montserrat SemiBold" panose="00000700000000000000" pitchFamily="2" charset="0"/>
                <a:ea typeface="Noto Sans" panose="020B0502040504020204" pitchFamily="34" charset="0"/>
                <a:cs typeface="Noto Sans" panose="020B0502040504020204" pitchFamily="34" charset="0"/>
              </a:rPr>
              <a:t>Results of Contract</a:t>
            </a:r>
            <a:endParaRPr lang="ko-KR" altLang="en-US" sz="1400" b="1" spc="-34" dirty="0">
              <a:ln>
                <a:solidFill>
                  <a:srgbClr val="4F81BD">
                    <a:shade val="50000"/>
                    <a:alpha val="0"/>
                  </a:srgbClr>
                </a:solidFill>
              </a:ln>
              <a:solidFill>
                <a:srgbClr val="194F9D"/>
              </a:solidFill>
              <a:latin typeface="Montserrat SemiBold" panose="00000700000000000000" pitchFamily="2" charset="0"/>
              <a:ea typeface="KoPub돋움체 Medium" panose="00000600000000000000" pitchFamily="2" charset="-127"/>
              <a:cs typeface="Noto Sans" panose="020B050204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43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그룹 19"/>
          <p:cNvGrpSpPr/>
          <p:nvPr/>
        </p:nvGrpSpPr>
        <p:grpSpPr>
          <a:xfrm>
            <a:off x="196770" y="1307939"/>
            <a:ext cx="10336192" cy="6134583"/>
            <a:chOff x="196770" y="1307939"/>
            <a:chExt cx="10336192" cy="6134583"/>
          </a:xfrm>
        </p:grpSpPr>
        <p:sp>
          <p:nvSpPr>
            <p:cNvPr id="21" name="사각형: 둥근 모서리 8">
              <a:extLst>
                <a:ext uri="{FF2B5EF4-FFF2-40B4-BE49-F238E27FC236}">
                  <a16:creationId xmlns:a16="http://schemas.microsoft.com/office/drawing/2014/main" id="{558BB2BA-39A1-4AC8-A06E-06F237DCD696}"/>
                </a:ext>
              </a:extLst>
            </p:cNvPr>
            <p:cNvSpPr/>
            <p:nvPr/>
          </p:nvSpPr>
          <p:spPr>
            <a:xfrm>
              <a:off x="196770" y="1307939"/>
              <a:ext cx="10336192" cy="6134583"/>
            </a:xfrm>
            <a:prstGeom prst="roundRect">
              <a:avLst/>
            </a:prstGeom>
            <a:solidFill>
              <a:schemeClr val="bg2">
                <a:alpha val="7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22" name="사각형: 둥근 모서리 9">
              <a:extLst>
                <a:ext uri="{FF2B5EF4-FFF2-40B4-BE49-F238E27FC236}">
                  <a16:creationId xmlns:a16="http://schemas.microsoft.com/office/drawing/2014/main" id="{2746384C-CDC3-476F-A120-C11F28CDE5A8}"/>
                </a:ext>
              </a:extLst>
            </p:cNvPr>
            <p:cNvSpPr/>
            <p:nvPr/>
          </p:nvSpPr>
          <p:spPr>
            <a:xfrm>
              <a:off x="544010" y="1597306"/>
              <a:ext cx="9641712" cy="557899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106" name="TextBox 105">
            <a:extLst>
              <a:ext uri="{FF2B5EF4-FFF2-40B4-BE49-F238E27FC236}">
                <a16:creationId xmlns:a16="http://schemas.microsoft.com/office/drawing/2014/main" id="{AD90AFD6-BD69-4C9A-A432-9D348772A648}"/>
              </a:ext>
            </a:extLst>
          </p:cNvPr>
          <p:cNvSpPr txBox="1"/>
          <p:nvPr/>
        </p:nvSpPr>
        <p:spPr>
          <a:xfrm>
            <a:off x="841119" y="1456783"/>
            <a:ext cx="444352" cy="60991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20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+mj-ea"/>
                <a:ea typeface="+mj-ea"/>
              </a:rPr>
              <a:t>01</a:t>
            </a:r>
            <a:endParaRPr lang="ko-KR" altLang="en-US" sz="20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78" name="Rectangle 35">
            <a:extLst>
              <a:ext uri="{FF2B5EF4-FFF2-40B4-BE49-F238E27FC236}">
                <a16:creationId xmlns:a16="http://schemas.microsoft.com/office/drawing/2014/main" id="{437630CF-09F9-4867-B08A-2FE8DAA35250}"/>
              </a:ext>
            </a:extLst>
          </p:cNvPr>
          <p:cNvSpPr/>
          <p:nvPr/>
        </p:nvSpPr>
        <p:spPr>
          <a:xfrm>
            <a:off x="782003" y="247744"/>
            <a:ext cx="5086176" cy="456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400" b="1" spc="-1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Method of Contracts</a:t>
            </a:r>
            <a:endParaRPr lang="en-US" altLang="ko-KR" sz="2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Montserrat SemiBold" panose="00000700000000000000" pitchFamily="2" charset="0"/>
              <a:ea typeface="Rix고딕 M" panose="02020603020101020101" pitchFamily="18" charset="-127"/>
              <a:cs typeface="Noto Sans" panose="020B0502040504020204" pitchFamily="34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8F4ED994-EF0C-4F7A-96E4-67CD0D8048B1}"/>
              </a:ext>
            </a:extLst>
          </p:cNvPr>
          <p:cNvSpPr txBox="1"/>
          <p:nvPr/>
        </p:nvSpPr>
        <p:spPr>
          <a:xfrm>
            <a:off x="183092" y="-159210"/>
            <a:ext cx="752129" cy="920508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32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+mj-ea"/>
              </a:rPr>
              <a:t>Ⅲ</a:t>
            </a:r>
            <a:r>
              <a:rPr lang="en-US" altLang="ko-KR" sz="32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</a:rPr>
              <a:t>.</a:t>
            </a:r>
            <a:r>
              <a:rPr lang="en-US" altLang="ko-KR" sz="3200" b="1" spc="-1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latin typeface="+mj-ea"/>
                <a:ea typeface="+mj-ea"/>
              </a:rPr>
              <a:t>.</a:t>
            </a:r>
            <a:endParaRPr lang="ko-KR" altLang="en-US" sz="32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accent1">
                  <a:lumMod val="40000"/>
                  <a:lumOff val="60000"/>
                </a:schemeClr>
              </a:solidFill>
              <a:latin typeface="+mj-ea"/>
              <a:ea typeface="+mj-ea"/>
            </a:endParaRPr>
          </a:p>
        </p:txBody>
      </p:sp>
      <p:grpSp>
        <p:nvGrpSpPr>
          <p:cNvPr id="84" name="그룹 83"/>
          <p:cNvGrpSpPr/>
          <p:nvPr/>
        </p:nvGrpSpPr>
        <p:grpSpPr>
          <a:xfrm>
            <a:off x="622831" y="2032258"/>
            <a:ext cx="9759753" cy="4152430"/>
            <a:chOff x="1206361" y="2581915"/>
            <a:chExt cx="7157408" cy="2748642"/>
          </a:xfrm>
        </p:grpSpPr>
        <p:sp>
          <p:nvSpPr>
            <p:cNvPr id="85" name="모서리가 둥근 직사각형 84"/>
            <p:cNvSpPr/>
            <p:nvPr/>
          </p:nvSpPr>
          <p:spPr>
            <a:xfrm>
              <a:off x="2933028" y="2583039"/>
              <a:ext cx="1874100" cy="360000"/>
            </a:xfrm>
            <a:prstGeom prst="roundRect">
              <a:avLst/>
            </a:prstGeom>
            <a:solidFill>
              <a:schemeClr val="accent1"/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latinLnBrk="0"/>
              <a:r>
                <a:rPr kumimoji="1" lang="en-US" altLang="ko-KR" sz="1600" kern="0" dirty="0" smtClean="0">
                  <a:solidFill>
                    <a:prstClr val="white"/>
                  </a:solidFill>
                  <a:latin typeface="Montserrat Medium" panose="00000600000000000000" pitchFamily="2" charset="0"/>
                  <a:ea typeface="맑은 고딕"/>
                </a:rPr>
                <a:t>E-Contract</a:t>
              </a:r>
              <a:endParaRPr kumimoji="1" lang="ko-KR" altLang="en-US" sz="1600" kern="0" dirty="0">
                <a:solidFill>
                  <a:prstClr val="white"/>
                </a:solidFill>
                <a:latin typeface="Montserrat Medium" panose="00000600000000000000" pitchFamily="2" charset="0"/>
                <a:ea typeface="맑은 고딕"/>
              </a:endParaRP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4926831" y="2581915"/>
              <a:ext cx="3033132" cy="203729"/>
            </a:xfrm>
            <a:prstGeom prst="rect">
              <a:avLst/>
            </a:prstGeom>
            <a:noFill/>
            <a:effectLst/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171450" indent="-171450" latinLnBrk="0">
                <a:lnSpc>
                  <a:spcPct val="130000"/>
                </a:lnSpc>
                <a:spcBef>
                  <a:spcPts val="600"/>
                </a:spcBef>
                <a:buFont typeface="Wingdings" pitchFamily="2" charset="2"/>
                <a:buChar char="ü"/>
                <a:defRPr sz="1200" b="1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defRPr>
              </a:lvl1pPr>
            </a:lstStyle>
            <a:p>
              <a:pPr marL="0" lvl="0" indent="0">
                <a:lnSpc>
                  <a:spcPct val="100000"/>
                </a:lnSpc>
                <a:buNone/>
              </a:pPr>
              <a:r>
                <a:rPr lang="en-US" altLang="ko-KR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Medium" panose="00000600000000000000" pitchFamily="2" charset="0"/>
                </a:rPr>
                <a:t>Contracts concluded through KONEPS*(G2B)</a:t>
              </a:r>
              <a:endPara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Medium" panose="00000600000000000000" pitchFamily="2" charset="0"/>
              </a:endParaRPr>
            </a:p>
          </p:txBody>
        </p:sp>
        <p:sp>
          <p:nvSpPr>
            <p:cNvPr id="87" name="모서리가 둥근 직사각형 86"/>
            <p:cNvSpPr/>
            <p:nvPr/>
          </p:nvSpPr>
          <p:spPr>
            <a:xfrm>
              <a:off x="2933027" y="3668290"/>
              <a:ext cx="1874100" cy="360000"/>
            </a:xfrm>
            <a:prstGeom prst="roundRect">
              <a:avLst/>
            </a:prstGeom>
            <a:solidFill>
              <a:schemeClr val="accent1"/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latinLnBrk="0"/>
              <a:r>
                <a:rPr kumimoji="1" lang="en-US" altLang="ko-KR" sz="1600" kern="0" dirty="0" smtClean="0">
                  <a:solidFill>
                    <a:prstClr val="white"/>
                  </a:solidFill>
                  <a:latin typeface="Montserrat Medium" panose="00000600000000000000" pitchFamily="2" charset="0"/>
                  <a:ea typeface="맑은 고딕"/>
                </a:rPr>
                <a:t>Written Contract</a:t>
              </a:r>
              <a:endParaRPr kumimoji="1" lang="ko-KR" altLang="en-US" sz="1600" kern="0" dirty="0">
                <a:solidFill>
                  <a:prstClr val="white"/>
                </a:solidFill>
                <a:latin typeface="Montserrat Medium" panose="00000600000000000000" pitchFamily="2" charset="0"/>
                <a:ea typeface="맑은 고딕"/>
              </a:endParaRPr>
            </a:p>
          </p:txBody>
        </p:sp>
        <p:sp>
          <p:nvSpPr>
            <p:cNvPr id="89" name="모서리가 둥근 직사각형 88"/>
            <p:cNvSpPr/>
            <p:nvPr/>
          </p:nvSpPr>
          <p:spPr>
            <a:xfrm>
              <a:off x="2933028" y="4795881"/>
              <a:ext cx="1848634" cy="507059"/>
            </a:xfrm>
            <a:prstGeom prst="roundRect">
              <a:avLst/>
            </a:prstGeom>
            <a:solidFill>
              <a:schemeClr val="accent1"/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/>
              <a:r>
                <a:rPr lang="en-US" altLang="ko-KR" sz="1400" spc="-50" dirty="0" smtClean="0">
                  <a:solidFill>
                    <a:schemeClr val="bg1"/>
                  </a:solidFill>
                  <a:latin typeface="Montserrat Medium" panose="00000600000000000000" pitchFamily="2" charset="0"/>
                </a:rPr>
                <a:t>Omission </a:t>
              </a:r>
              <a:r>
                <a:rPr lang="en-US" altLang="ko-KR" sz="1400" spc="-50" dirty="0">
                  <a:solidFill>
                    <a:schemeClr val="bg1"/>
                  </a:solidFill>
                  <a:latin typeface="Montserrat Medium" panose="00000600000000000000" pitchFamily="2" charset="0"/>
                </a:rPr>
                <a:t>of </a:t>
              </a:r>
              <a:r>
                <a:rPr lang="en-US" altLang="ko-KR" sz="1400" spc="-50" dirty="0" smtClean="0">
                  <a:solidFill>
                    <a:schemeClr val="bg1"/>
                  </a:solidFill>
                  <a:latin typeface="Montserrat Medium" panose="00000600000000000000" pitchFamily="2" charset="0"/>
                </a:rPr>
                <a:t>Preparation </a:t>
              </a:r>
              <a:r>
                <a:rPr lang="en-US" altLang="ko-KR" sz="1400" spc="-50" dirty="0">
                  <a:solidFill>
                    <a:schemeClr val="bg1"/>
                  </a:solidFill>
                  <a:latin typeface="Montserrat Medium" panose="00000600000000000000" pitchFamily="2" charset="0"/>
                </a:rPr>
                <a:t>of </a:t>
              </a:r>
              <a:r>
                <a:rPr lang="en-US" altLang="ko-KR" sz="1400" spc="-50" dirty="0" smtClean="0">
                  <a:solidFill>
                    <a:schemeClr val="bg1"/>
                  </a:solidFill>
                  <a:latin typeface="Montserrat Medium" panose="00000600000000000000" pitchFamily="2" charset="0"/>
                </a:rPr>
                <a:t>Written Contract</a:t>
              </a:r>
              <a:endParaRPr kumimoji="1" lang="ko-KR" altLang="en-US" sz="1100" kern="0" dirty="0">
                <a:solidFill>
                  <a:schemeClr val="bg1"/>
                </a:solidFill>
                <a:latin typeface="Montserrat Medium" panose="00000600000000000000" pitchFamily="2" charset="0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4861618" y="4770304"/>
              <a:ext cx="3502151" cy="560253"/>
            </a:xfrm>
            <a:prstGeom prst="rect">
              <a:avLst/>
            </a:prstGeom>
            <a:noFill/>
            <a:effectLst/>
          </p:spPr>
          <p:txBody>
            <a:bodyPr wrap="square" rtlCol="0" anchor="ctr">
              <a:spAutoFit/>
            </a:bodyPr>
            <a:lstStyle>
              <a:defPPr>
                <a:defRPr lang="ko-KR"/>
              </a:defPPr>
              <a:lvl1pPr marL="171450" indent="-171450" latinLnBrk="0">
                <a:lnSpc>
                  <a:spcPct val="130000"/>
                </a:lnSpc>
                <a:spcBef>
                  <a:spcPts val="600"/>
                </a:spcBef>
                <a:buFont typeface="Wingdings" pitchFamily="2" charset="2"/>
                <a:buChar char="ü"/>
                <a:defRPr sz="1200" b="1">
                  <a:solidFill>
                    <a:prstClr val="black"/>
                  </a:solidFill>
                  <a:latin typeface="맑은 고딕" pitchFamily="50" charset="-127"/>
                  <a:ea typeface="맑은 고딕" pitchFamily="50" charset="-127"/>
                </a:defRPr>
              </a:lvl1pPr>
            </a:lstStyle>
            <a:p>
              <a:pPr marL="0" lvl="0" indent="0">
                <a:lnSpc>
                  <a:spcPct val="100000"/>
                </a:lnSpc>
                <a:buNone/>
              </a:pPr>
              <a:r>
                <a:rPr lang="en-US" altLang="ko-KR" sz="11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Medium" panose="00000600000000000000" pitchFamily="2" charset="0"/>
                </a:rPr>
                <a:t>(</a:t>
              </a:r>
              <a:r>
                <a:rPr lang="en-US" altLang="ko-KR" sz="11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Medium" panose="00000600000000000000" pitchFamily="2" charset="0"/>
                </a:rPr>
                <a:t>Omission of </a:t>
              </a:r>
              <a:r>
                <a:rPr lang="en-US" altLang="ko-KR" sz="11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Medium" panose="00000600000000000000" pitchFamily="2" charset="0"/>
                </a:rPr>
                <a:t>preparation </a:t>
              </a:r>
              <a:r>
                <a:rPr lang="en-US" altLang="ko-KR" sz="11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Medium" panose="00000600000000000000" pitchFamily="2" charset="0"/>
                </a:rPr>
                <a:t>of written </a:t>
              </a:r>
              <a:r>
                <a:rPr lang="en-US" altLang="ko-KR" sz="11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Medium" panose="00000600000000000000" pitchFamily="2" charset="0"/>
                </a:rPr>
                <a:t>contract) </a:t>
              </a:r>
              <a:r>
                <a:rPr lang="en-US" altLang="ko-KR" sz="11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Medium" panose="00000600000000000000" pitchFamily="2" charset="0"/>
                </a:rPr>
                <a:t>Under </a:t>
              </a:r>
              <a:r>
                <a:rPr lang="en-US" altLang="ko-KR" sz="11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Medium" panose="00000600000000000000" pitchFamily="2" charset="0"/>
                </a:rPr>
                <a:t>Article 49 of the enforcement decree of the act on contracts to which the state is </a:t>
              </a:r>
              <a:r>
                <a:rPr lang="en-US" altLang="ko-KR" sz="11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Medium" panose="00000600000000000000" pitchFamily="2" charset="0"/>
                </a:rPr>
                <a:t>a </a:t>
              </a:r>
              <a:r>
                <a:rPr lang="en-US" altLang="ko-KR" sz="11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Medium" panose="00000600000000000000" pitchFamily="2" charset="0"/>
                </a:rPr>
                <a:t>party</a:t>
              </a:r>
              <a:endPara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Medium" panose="00000600000000000000" pitchFamily="2" charset="0"/>
              </a:endParaRPr>
            </a:p>
            <a:p>
              <a:pPr marL="0" lvl="0" indent="0">
                <a:lnSpc>
                  <a:spcPct val="100000"/>
                </a:lnSpc>
                <a:buNone/>
              </a:pPr>
              <a:r>
                <a:rPr lang="en-US" altLang="ko-KR" sz="11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Medium" panose="00000600000000000000" pitchFamily="2" charset="0"/>
                </a:rPr>
                <a:t> </a:t>
              </a:r>
              <a:r>
                <a:rPr lang="en-US" altLang="ko-KR" sz="11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Medium" panose="00000600000000000000" pitchFamily="2" charset="0"/>
                </a:rPr>
                <a:t>- contract less than 30 </a:t>
              </a:r>
              <a:r>
                <a:rPr lang="en-US" altLang="ko-KR" sz="11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Medium" panose="00000600000000000000" pitchFamily="2" charset="0"/>
                </a:rPr>
                <a:t>milion</a:t>
              </a:r>
              <a:r>
                <a:rPr lang="en-US" altLang="ko-KR" sz="11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Medium" panose="00000600000000000000" pitchFamily="2" charset="0"/>
                </a:rPr>
                <a:t> won, acceptance, agreement </a:t>
              </a:r>
              <a:r>
                <a:rPr lang="en-US" altLang="ko-KR" sz="1100" dirty="0" err="1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Montserrat Medium" panose="00000600000000000000" pitchFamily="2" charset="0"/>
                </a:rPr>
                <a:t>etc</a:t>
              </a:r>
              <a:endPara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Montserrat Medium" panose="00000600000000000000" pitchFamily="2" charset="0"/>
              </a:endParaRPr>
            </a:p>
          </p:txBody>
        </p:sp>
        <p:cxnSp>
          <p:nvCxnSpPr>
            <p:cNvPr id="91" name="꺾인 연결선 90"/>
            <p:cNvCxnSpPr/>
            <p:nvPr/>
          </p:nvCxnSpPr>
          <p:spPr bwMode="auto">
            <a:xfrm flipV="1">
              <a:off x="2527810" y="2763039"/>
              <a:ext cx="405218" cy="1094687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22225" cap="rnd" cmpd="sng" algn="ctr">
              <a:solidFill>
                <a:schemeClr val="accent5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2" name="꺾인 연결선 91"/>
            <p:cNvCxnSpPr/>
            <p:nvPr/>
          </p:nvCxnSpPr>
          <p:spPr bwMode="auto">
            <a:xfrm rot="10800000">
              <a:off x="2527810" y="3857725"/>
              <a:ext cx="405218" cy="1191686"/>
            </a:xfrm>
            <a:prstGeom prst="bentConnector3">
              <a:avLst>
                <a:gd name="adj1" fmla="val 50000"/>
              </a:avLst>
            </a:prstGeom>
            <a:solidFill>
              <a:schemeClr val="accent1"/>
            </a:solidFill>
            <a:ln w="22225" cap="rnd" cmpd="sng" algn="ctr">
              <a:solidFill>
                <a:schemeClr val="accent5">
                  <a:lumMod val="60000"/>
                  <a:lumOff val="4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3" name="모서리가 둥근 직사각형 92"/>
            <p:cNvSpPr/>
            <p:nvPr/>
          </p:nvSpPr>
          <p:spPr>
            <a:xfrm>
              <a:off x="1206361" y="3677544"/>
              <a:ext cx="1321449" cy="360363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fontAlgn="auto" latinLnBrk="0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ko-KR" sz="1400" kern="0" dirty="0" smtClean="0">
                  <a:solidFill>
                    <a:prstClr val="white"/>
                  </a:solidFill>
                  <a:latin typeface="Montserrat Medium" panose="00000600000000000000" pitchFamily="2" charset="0"/>
                  <a:ea typeface="맑은 고딕"/>
                </a:rPr>
                <a:t>Method of Contract</a:t>
              </a:r>
              <a:endParaRPr lang="ko-KR" altLang="en-US" sz="1400" kern="0" dirty="0">
                <a:solidFill>
                  <a:prstClr val="white"/>
                </a:solidFill>
                <a:latin typeface="Montserrat Medium" panose="00000600000000000000" pitchFamily="2" charset="0"/>
                <a:ea typeface="맑은 고딕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880033" y="2346315"/>
            <a:ext cx="357657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 smtClean="0">
                <a:latin typeface="Montserrat Medium" panose="00000600000000000000" pitchFamily="2" charset="0"/>
              </a:rPr>
              <a:t>* Korea </a:t>
            </a:r>
            <a:r>
              <a:rPr lang="en-US" altLang="ko-KR" sz="1200" dirty="0" err="1" smtClean="0">
                <a:latin typeface="Montserrat Medium" panose="00000600000000000000" pitchFamily="2" charset="0"/>
              </a:rPr>
              <a:t>ON-line</a:t>
            </a:r>
            <a:r>
              <a:rPr lang="en-US" altLang="ko-KR" sz="1200" dirty="0" smtClean="0">
                <a:latin typeface="Montserrat Medium" panose="00000600000000000000" pitchFamily="2" charset="0"/>
              </a:rPr>
              <a:t> E procurement System</a:t>
            </a:r>
            <a:endParaRPr lang="ko-KR" altLang="en-US" sz="1200" dirty="0">
              <a:latin typeface="Montserrat Medium" panose="00000600000000000000" pitchFamily="2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66120" y="3791508"/>
            <a:ext cx="4135941" cy="307778"/>
          </a:xfrm>
          <a:prstGeom prst="rect">
            <a:avLst/>
          </a:prstGeom>
          <a:noFill/>
          <a:effectLst/>
        </p:spPr>
        <p:txBody>
          <a:bodyPr wrap="square" rtlCol="0" anchor="ctr">
            <a:spAutoFit/>
          </a:bodyPr>
          <a:lstStyle>
            <a:defPPr>
              <a:defRPr lang="ko-KR"/>
            </a:defPPr>
            <a:lvl1pPr marL="171450" indent="-171450" latinLnBrk="0">
              <a:lnSpc>
                <a:spcPct val="130000"/>
              </a:lnSpc>
              <a:spcBef>
                <a:spcPts val="600"/>
              </a:spcBef>
              <a:buFont typeface="Wingdings" pitchFamily="2" charset="2"/>
              <a:buChar char="ü"/>
              <a:defRPr sz="1200" b="1">
                <a:solidFill>
                  <a:prstClr val="black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pPr marL="0" lvl="0" indent="0">
              <a:lnSpc>
                <a:spcPct val="100000"/>
              </a:lnSpc>
              <a:buNone/>
            </a:pP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ontserrat Medium" panose="00000600000000000000" pitchFamily="2" charset="0"/>
              </a:rPr>
              <a:t>Contracts concluded in writing</a:t>
            </a:r>
            <a:endParaRPr lang="en-US" altLang="ko-KR" sz="1400" dirty="0">
              <a:solidFill>
                <a:schemeClr val="tx1">
                  <a:lumMod val="65000"/>
                  <a:lumOff val="35000"/>
                </a:schemeClr>
              </a:solidFill>
              <a:latin typeface="Montserrat Medium" panose="00000600000000000000" pitchFamily="2" charset="0"/>
            </a:endParaRPr>
          </a:p>
        </p:txBody>
      </p:sp>
      <p:cxnSp>
        <p:nvCxnSpPr>
          <p:cNvPr id="8" name="직선 연결선 7"/>
          <p:cNvCxnSpPr/>
          <p:nvPr/>
        </p:nvCxnSpPr>
        <p:spPr>
          <a:xfrm flipV="1">
            <a:off x="2696901" y="3956972"/>
            <a:ext cx="280390" cy="1570"/>
          </a:xfrm>
          <a:prstGeom prst="line">
            <a:avLst/>
          </a:prstGeom>
          <a:ln>
            <a:solidFill>
              <a:srgbClr val="9DC3E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313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Box 105">
            <a:extLst>
              <a:ext uri="{FF2B5EF4-FFF2-40B4-BE49-F238E27FC236}">
                <a16:creationId xmlns:a16="http://schemas.microsoft.com/office/drawing/2014/main" id="{AD90AFD6-BD69-4C9A-A432-9D348772A648}"/>
              </a:ext>
            </a:extLst>
          </p:cNvPr>
          <p:cNvSpPr txBox="1"/>
          <p:nvPr/>
        </p:nvSpPr>
        <p:spPr>
          <a:xfrm>
            <a:off x="771576" y="914401"/>
            <a:ext cx="444352" cy="60991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20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+mj-ea"/>
                <a:ea typeface="+mj-ea"/>
              </a:rPr>
              <a:t>01</a:t>
            </a:r>
            <a:endParaRPr lang="ko-KR" altLang="en-US" sz="20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172" name="Rectangle 35">
            <a:extLst>
              <a:ext uri="{FF2B5EF4-FFF2-40B4-BE49-F238E27FC236}">
                <a16:creationId xmlns:a16="http://schemas.microsoft.com/office/drawing/2014/main" id="{437630CF-09F9-4867-B08A-2FE8DAA35250}"/>
              </a:ext>
            </a:extLst>
          </p:cNvPr>
          <p:cNvSpPr/>
          <p:nvPr/>
        </p:nvSpPr>
        <p:spPr>
          <a:xfrm>
            <a:off x="782003" y="247744"/>
            <a:ext cx="5086176" cy="456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400" b="1" spc="-1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Interconnection</a:t>
            </a:r>
            <a:endParaRPr lang="en-US" altLang="ko-KR" sz="2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Montserrat SemiBold" panose="00000700000000000000" pitchFamily="2" charset="0"/>
              <a:ea typeface="Rix고딕 M" panose="02020603020101020101" pitchFamily="18" charset="-127"/>
              <a:cs typeface="Noto Sans" panose="020B0502040504020204" pitchFamily="34" charset="0"/>
            </a:endParaRPr>
          </a:p>
        </p:txBody>
      </p:sp>
      <p:sp>
        <p:nvSpPr>
          <p:cNvPr id="173" name="TextBox 172">
            <a:extLst>
              <a:ext uri="{FF2B5EF4-FFF2-40B4-BE49-F238E27FC236}">
                <a16:creationId xmlns:a16="http://schemas.microsoft.com/office/drawing/2014/main" id="{8F4ED994-EF0C-4F7A-96E4-67CD0D8048B1}"/>
              </a:ext>
            </a:extLst>
          </p:cNvPr>
          <p:cNvSpPr txBox="1"/>
          <p:nvPr/>
        </p:nvSpPr>
        <p:spPr>
          <a:xfrm>
            <a:off x="183092" y="-159210"/>
            <a:ext cx="663964" cy="920508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32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+mj-ea"/>
              </a:rPr>
              <a:t>Ⅳ</a:t>
            </a:r>
            <a:r>
              <a:rPr lang="en-US" altLang="ko-KR" sz="3200" b="1" spc="-1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latin typeface="+mj-ea"/>
                <a:ea typeface="+mj-ea"/>
              </a:rPr>
              <a:t>.</a:t>
            </a:r>
            <a:endParaRPr lang="ko-KR" altLang="en-US" sz="32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accent1">
                  <a:lumMod val="40000"/>
                  <a:lumOff val="60000"/>
                </a:schemeClr>
              </a:solidFill>
              <a:latin typeface="+mj-ea"/>
              <a:ea typeface="+mj-ea"/>
            </a:endParaRPr>
          </a:p>
        </p:txBody>
      </p:sp>
      <p:grpSp>
        <p:nvGrpSpPr>
          <p:cNvPr id="175" name="그룹 174"/>
          <p:cNvGrpSpPr/>
          <p:nvPr/>
        </p:nvGrpSpPr>
        <p:grpSpPr>
          <a:xfrm rot="10800000">
            <a:off x="8453417" y="4032464"/>
            <a:ext cx="544803" cy="360000"/>
            <a:chOff x="1950267" y="2780928"/>
            <a:chExt cx="698477" cy="389035"/>
          </a:xfrm>
          <a:solidFill>
            <a:srgbClr val="C4D4F8"/>
          </a:solidFill>
        </p:grpSpPr>
        <p:sp>
          <p:nvSpPr>
            <p:cNvPr id="176" name="오른쪽 화살표 175"/>
            <p:cNvSpPr/>
            <p:nvPr/>
          </p:nvSpPr>
          <p:spPr bwMode="auto">
            <a:xfrm>
              <a:off x="2094282" y="2789886"/>
              <a:ext cx="554462" cy="380077"/>
            </a:xfrm>
            <a:prstGeom prst="rightArrow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marL="106363" indent="-106363" algn="ctr" defTabSz="939800">
                <a:spcBef>
                  <a:spcPct val="50000"/>
                </a:spcBef>
              </a:pPr>
              <a:endParaRPr lang="ko-KR" altLang="en-US" sz="1400" b="1">
                <a:solidFill>
                  <a:schemeClr val="bg1"/>
                </a:solidFill>
                <a:latin typeface="Montserrat Medium" panose="00000600000000000000" pitchFamily="2" charset="0"/>
                <a:cs typeface="Times New Roman" pitchFamily="18" charset="0"/>
              </a:endParaRPr>
            </a:p>
          </p:txBody>
        </p:sp>
        <p:sp>
          <p:nvSpPr>
            <p:cNvPr id="177" name="오른쪽 화살표 176"/>
            <p:cNvSpPr/>
            <p:nvPr/>
          </p:nvSpPr>
          <p:spPr bwMode="auto">
            <a:xfrm rot="10800000">
              <a:off x="1950267" y="2780928"/>
              <a:ext cx="554462" cy="380077"/>
            </a:xfrm>
            <a:prstGeom prst="rightArrow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 anchor="ctr"/>
            <a:lstStyle/>
            <a:p>
              <a:pPr marL="106363" indent="-106363" algn="ctr" defTabSz="939800">
                <a:spcBef>
                  <a:spcPct val="50000"/>
                </a:spcBef>
              </a:pPr>
              <a:endParaRPr lang="ko-KR" altLang="en-US" sz="1400" b="1">
                <a:solidFill>
                  <a:schemeClr val="bg1"/>
                </a:solidFill>
                <a:latin typeface="Montserrat Medium" panose="00000600000000000000" pitchFamily="2" charset="0"/>
                <a:cs typeface="Times New Roman" pitchFamily="18" charset="0"/>
              </a:endParaRPr>
            </a:p>
          </p:txBody>
        </p:sp>
      </p:grpSp>
      <p:grpSp>
        <p:nvGrpSpPr>
          <p:cNvPr id="178" name="그룹 177"/>
          <p:cNvGrpSpPr/>
          <p:nvPr/>
        </p:nvGrpSpPr>
        <p:grpSpPr>
          <a:xfrm>
            <a:off x="9064369" y="2087295"/>
            <a:ext cx="1283397" cy="4892239"/>
            <a:chOff x="7465316" y="2133417"/>
            <a:chExt cx="1283397" cy="2942138"/>
          </a:xfrm>
        </p:grpSpPr>
        <p:sp>
          <p:nvSpPr>
            <p:cNvPr id="179" name="AutoShape 438"/>
            <p:cNvSpPr>
              <a:spLocks noChangeArrowheads="1"/>
            </p:cNvSpPr>
            <p:nvPr/>
          </p:nvSpPr>
          <p:spPr bwMode="auto">
            <a:xfrm>
              <a:off x="7465316" y="2133417"/>
              <a:ext cx="1283397" cy="2942138"/>
            </a:xfrm>
            <a:prstGeom prst="roundRect">
              <a:avLst/>
            </a:prstGeom>
            <a:solidFill>
              <a:schemeClr val="bg1"/>
            </a:solidFill>
            <a:ln w="317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ko-KR" altLang="en-US" sz="1600" b="1" spc="-150" dirty="0">
                <a:solidFill>
                  <a:srgbClr val="518FE9"/>
                </a:solidFill>
                <a:latin typeface="Montserrat Medium" panose="00000600000000000000" pitchFamily="2" charset="0"/>
                <a:ea typeface="맑은 고딕" pitchFamily="50" charset="-127"/>
              </a:endParaRPr>
            </a:p>
          </p:txBody>
        </p:sp>
        <p:sp>
          <p:nvSpPr>
            <p:cNvPr id="180" name="직사각형 179"/>
            <p:cNvSpPr/>
            <p:nvPr/>
          </p:nvSpPr>
          <p:spPr>
            <a:xfrm>
              <a:off x="7608971" y="2696335"/>
              <a:ext cx="1000125" cy="1524773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eaLnBrk="0" latinLnBrk="0" hangingPunct="0">
                <a:lnSpc>
                  <a:spcPct val="90000"/>
                </a:lnSpc>
                <a:buClr>
                  <a:schemeClr val="bg2"/>
                </a:buClr>
              </a:pPr>
              <a:r>
                <a:rPr kumimoji="1" lang="en-US" altLang="ko-KR" sz="1000" b="1" dirty="0" smtClean="0">
                  <a:solidFill>
                    <a:schemeClr val="accent1">
                      <a:lumMod val="75000"/>
                    </a:schemeClr>
                  </a:solidFill>
                  <a:latin typeface="Montserrat Medium" panose="00000600000000000000" pitchFamily="2" charset="0"/>
                  <a:ea typeface="맑은 고딕" pitchFamily="50" charset="-127"/>
                  <a:cs typeface="Times New Roman" pitchFamily="18" charset="0"/>
                </a:rPr>
                <a:t>Public Procurement Service</a:t>
              </a:r>
            </a:p>
            <a:p>
              <a:pPr algn="ctr" eaLnBrk="0" latinLnBrk="0" hangingPunct="0">
                <a:lnSpc>
                  <a:spcPct val="90000"/>
                </a:lnSpc>
                <a:buClr>
                  <a:schemeClr val="bg2"/>
                </a:buClr>
              </a:pPr>
              <a:endParaRPr kumimoji="1" lang="en-US" altLang="ko-KR" sz="1000" b="1" dirty="0" smtClean="0">
                <a:solidFill>
                  <a:schemeClr val="accent1">
                    <a:lumMod val="75000"/>
                  </a:schemeClr>
                </a:solidFill>
                <a:latin typeface="Montserrat Medium" panose="00000600000000000000" pitchFamily="2" charset="0"/>
                <a:ea typeface="맑은 고딕" pitchFamily="50" charset="-127"/>
                <a:cs typeface="Times New Roman" pitchFamily="18" charset="0"/>
              </a:endParaRPr>
            </a:p>
            <a:p>
              <a:pPr algn="ctr" eaLnBrk="0" latinLnBrk="0" hangingPunct="0">
                <a:lnSpc>
                  <a:spcPct val="90000"/>
                </a:lnSpc>
                <a:buClr>
                  <a:schemeClr val="bg2"/>
                </a:buClr>
              </a:pPr>
              <a:r>
                <a:rPr kumimoji="1" lang="en-US" altLang="ko-KR" sz="1000" b="1" dirty="0" smtClean="0">
                  <a:solidFill>
                    <a:schemeClr val="accent1">
                      <a:lumMod val="75000"/>
                    </a:schemeClr>
                  </a:solidFill>
                  <a:latin typeface="Montserrat Medium" panose="00000600000000000000" pitchFamily="2" charset="0"/>
                  <a:ea typeface="맑은 고딕" pitchFamily="50" charset="-127"/>
                  <a:cs typeface="Times New Roman" pitchFamily="18" charset="0"/>
                </a:rPr>
                <a:t>Korea </a:t>
              </a:r>
              <a:r>
                <a:rPr kumimoji="1" lang="en-US" altLang="ko-KR" sz="1000" b="1" dirty="0" err="1" smtClean="0">
                  <a:solidFill>
                    <a:schemeClr val="accent1">
                      <a:lumMod val="75000"/>
                    </a:schemeClr>
                  </a:solidFill>
                  <a:latin typeface="Montserrat Medium" panose="00000600000000000000" pitchFamily="2" charset="0"/>
                  <a:ea typeface="맑은 고딕" pitchFamily="50" charset="-127"/>
                  <a:cs typeface="Times New Roman" pitchFamily="18" charset="0"/>
                </a:rPr>
                <a:t>ONline</a:t>
              </a:r>
              <a:r>
                <a:rPr kumimoji="1" lang="en-US" altLang="ko-KR" sz="1000" b="1" dirty="0" smtClean="0">
                  <a:solidFill>
                    <a:schemeClr val="accent1">
                      <a:lumMod val="75000"/>
                    </a:schemeClr>
                  </a:solidFill>
                  <a:latin typeface="Montserrat Medium" panose="00000600000000000000" pitchFamily="2" charset="0"/>
                  <a:ea typeface="맑은 고딕" pitchFamily="50" charset="-127"/>
                  <a:cs typeface="Times New Roman" pitchFamily="18" charset="0"/>
                </a:rPr>
                <a:t> e-Procurement System(G2B)</a:t>
              </a:r>
            </a:p>
            <a:p>
              <a:pPr algn="ctr" eaLnBrk="0" latinLnBrk="0" hangingPunct="0">
                <a:lnSpc>
                  <a:spcPct val="90000"/>
                </a:lnSpc>
                <a:buClr>
                  <a:schemeClr val="bg2"/>
                </a:buClr>
              </a:pPr>
              <a:endParaRPr kumimoji="1" lang="en-US" altLang="ko-KR" sz="1000" b="1" dirty="0" smtClean="0">
                <a:solidFill>
                  <a:schemeClr val="accent1">
                    <a:lumMod val="75000"/>
                  </a:schemeClr>
                </a:solidFill>
                <a:latin typeface="Montserrat Medium" panose="00000600000000000000" pitchFamily="2" charset="0"/>
                <a:ea typeface="맑은 고딕" pitchFamily="50" charset="-127"/>
                <a:cs typeface="Times New Roman" pitchFamily="18" charset="0"/>
              </a:endParaRPr>
            </a:p>
            <a:p>
              <a:pPr algn="ctr" eaLnBrk="0" latinLnBrk="0" hangingPunct="0">
                <a:lnSpc>
                  <a:spcPct val="90000"/>
                </a:lnSpc>
                <a:buClr>
                  <a:schemeClr val="bg2"/>
                </a:buClr>
              </a:pPr>
              <a:r>
                <a:rPr kumimoji="1" lang="en-US" altLang="ko-KR" sz="1000" b="1" dirty="0" smtClean="0">
                  <a:solidFill>
                    <a:schemeClr val="accent1">
                      <a:lumMod val="75000"/>
                    </a:schemeClr>
                  </a:solidFill>
                  <a:latin typeface="Montserrat Medium" panose="00000600000000000000" pitchFamily="2" charset="0"/>
                  <a:ea typeface="맑은 고딕" pitchFamily="50" charset="-127"/>
                  <a:cs typeface="Times New Roman" pitchFamily="18" charset="0"/>
                </a:rPr>
                <a:t>Public Procurement Statistics System</a:t>
              </a:r>
              <a:endParaRPr kumimoji="1" lang="en-US" altLang="ko-KR" sz="1000" b="1" dirty="0">
                <a:solidFill>
                  <a:schemeClr val="accent1">
                    <a:lumMod val="75000"/>
                  </a:schemeClr>
                </a:solidFill>
                <a:latin typeface="Montserrat Medium" panose="00000600000000000000" pitchFamily="2" charset="0"/>
                <a:ea typeface="맑은 고딕" pitchFamily="50" charset="-127"/>
                <a:cs typeface="Times New Roman" pitchFamily="18" charset="0"/>
              </a:endParaRPr>
            </a:p>
            <a:p>
              <a:pPr algn="ctr" eaLnBrk="0" latinLnBrk="0" hangingPunct="0">
                <a:lnSpc>
                  <a:spcPct val="90000"/>
                </a:lnSpc>
                <a:buClr>
                  <a:schemeClr val="bg2"/>
                </a:buClr>
              </a:pPr>
              <a:endParaRPr kumimoji="1" lang="en-US" altLang="ko-KR" sz="1000" b="1" dirty="0" smtClean="0">
                <a:solidFill>
                  <a:schemeClr val="accent1">
                    <a:lumMod val="75000"/>
                  </a:schemeClr>
                </a:solidFill>
                <a:latin typeface="Montserrat Medium" panose="00000600000000000000" pitchFamily="2" charset="0"/>
                <a:ea typeface="맑은 고딕" pitchFamily="50" charset="-127"/>
                <a:cs typeface="Times New Roman" pitchFamily="18" charset="0"/>
              </a:endParaRPr>
            </a:p>
            <a:p>
              <a:pPr algn="ctr" eaLnBrk="0" latinLnBrk="0" hangingPunct="0">
                <a:lnSpc>
                  <a:spcPct val="90000"/>
                </a:lnSpc>
                <a:buClr>
                  <a:schemeClr val="bg2"/>
                </a:buClr>
              </a:pPr>
              <a:r>
                <a:rPr kumimoji="1" lang="en-US" altLang="ko-KR" sz="1000" b="1" dirty="0" smtClean="0">
                  <a:solidFill>
                    <a:schemeClr val="accent1">
                      <a:lumMod val="75000"/>
                    </a:schemeClr>
                  </a:solidFill>
                  <a:latin typeface="Montserrat Medium" panose="00000600000000000000" pitchFamily="2" charset="0"/>
                  <a:ea typeface="맑은 고딕" pitchFamily="50" charset="-127"/>
                  <a:cs typeface="Times New Roman" pitchFamily="18" charset="0"/>
                </a:rPr>
                <a:t>RFID</a:t>
              </a:r>
              <a:endParaRPr kumimoji="1" lang="en-US" altLang="ko-KR" sz="1000" b="1" dirty="0">
                <a:solidFill>
                  <a:schemeClr val="accent1">
                    <a:lumMod val="75000"/>
                  </a:schemeClr>
                </a:solidFill>
                <a:latin typeface="Montserrat Medium" panose="00000600000000000000" pitchFamily="2" charset="0"/>
                <a:ea typeface="맑은 고딕" pitchFamily="50" charset="-127"/>
                <a:cs typeface="Times New Roman" pitchFamily="18" charset="0"/>
              </a:endParaRPr>
            </a:p>
          </p:txBody>
        </p:sp>
        <p:sp>
          <p:nvSpPr>
            <p:cNvPr id="181" name="직사각형 180"/>
            <p:cNvSpPr/>
            <p:nvPr/>
          </p:nvSpPr>
          <p:spPr>
            <a:xfrm>
              <a:off x="7608971" y="4294650"/>
              <a:ext cx="1000125" cy="665189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eaLnBrk="0" latinLnBrk="0" hangingPunct="0">
                <a:lnSpc>
                  <a:spcPct val="90000"/>
                </a:lnSpc>
                <a:buClr>
                  <a:schemeClr val="bg2"/>
                </a:buClr>
              </a:pPr>
              <a:r>
                <a:rPr kumimoji="1" lang="en-US" altLang="ko-KR" sz="1000" b="1" dirty="0" smtClean="0">
                  <a:solidFill>
                    <a:schemeClr val="accent1">
                      <a:lumMod val="75000"/>
                    </a:schemeClr>
                  </a:solidFill>
                  <a:latin typeface="Montserrat Medium" panose="00000600000000000000" pitchFamily="2" charset="0"/>
                  <a:ea typeface="맑은 고딕" pitchFamily="50" charset="-127"/>
                  <a:cs typeface="Times New Roman" pitchFamily="18" charset="0"/>
                </a:rPr>
                <a:t>Korea Financial </a:t>
              </a:r>
              <a:r>
                <a:rPr kumimoji="1" lang="en-US" altLang="ko-KR" sz="1000" b="1" dirty="0" err="1" smtClean="0">
                  <a:solidFill>
                    <a:schemeClr val="accent1">
                      <a:lumMod val="75000"/>
                    </a:schemeClr>
                  </a:solidFill>
                  <a:latin typeface="Montserrat Medium" panose="00000600000000000000" pitchFamily="2" charset="0"/>
                  <a:ea typeface="맑은 고딕" pitchFamily="50" charset="-127"/>
                  <a:cs typeface="Times New Roman" pitchFamily="18" charset="0"/>
                </a:rPr>
                <a:t>Telecommunications&amp;Clearings</a:t>
              </a:r>
              <a:r>
                <a:rPr kumimoji="1" lang="en-US" altLang="ko-KR" sz="1000" b="1" dirty="0" smtClean="0">
                  <a:solidFill>
                    <a:schemeClr val="accent1">
                      <a:lumMod val="75000"/>
                    </a:schemeClr>
                  </a:solidFill>
                  <a:latin typeface="Montserrat Medium" panose="00000600000000000000" pitchFamily="2" charset="0"/>
                  <a:ea typeface="맑은 고딕" pitchFamily="50" charset="-127"/>
                  <a:cs typeface="Times New Roman" pitchFamily="18" charset="0"/>
                </a:rPr>
                <a:t> Institute</a:t>
              </a:r>
            </a:p>
            <a:p>
              <a:pPr algn="ctr" eaLnBrk="0" latinLnBrk="0" hangingPunct="0">
                <a:lnSpc>
                  <a:spcPct val="90000"/>
                </a:lnSpc>
                <a:buClr>
                  <a:schemeClr val="bg2"/>
                </a:buClr>
              </a:pPr>
              <a:r>
                <a:rPr kumimoji="1" lang="en-US" altLang="ko-KR" sz="1000" b="1" dirty="0" smtClean="0">
                  <a:solidFill>
                    <a:schemeClr val="accent1">
                      <a:lumMod val="75000"/>
                    </a:schemeClr>
                  </a:solidFill>
                  <a:latin typeface="Montserrat Medium" panose="00000600000000000000" pitchFamily="2" charset="0"/>
                  <a:ea typeface="맑은 고딕" pitchFamily="50" charset="-127"/>
                  <a:cs typeface="Times New Roman" pitchFamily="18" charset="0"/>
                </a:rPr>
                <a:t>Nara-Bill</a:t>
              </a:r>
              <a:endParaRPr kumimoji="1" lang="en-US" altLang="ko-KR" sz="1000" b="1" dirty="0">
                <a:solidFill>
                  <a:schemeClr val="accent1">
                    <a:lumMod val="75000"/>
                  </a:schemeClr>
                </a:solidFill>
                <a:latin typeface="Montserrat Medium" panose="00000600000000000000" pitchFamily="2" charset="0"/>
                <a:ea typeface="맑은 고딕" pitchFamily="50" charset="-127"/>
                <a:cs typeface="Times New Roman" pitchFamily="18" charset="0"/>
              </a:endParaRPr>
            </a:p>
          </p:txBody>
        </p:sp>
      </p:grpSp>
      <p:grpSp>
        <p:nvGrpSpPr>
          <p:cNvPr id="182" name="그룹 181"/>
          <p:cNvGrpSpPr/>
          <p:nvPr/>
        </p:nvGrpSpPr>
        <p:grpSpPr>
          <a:xfrm>
            <a:off x="369967" y="2001674"/>
            <a:ext cx="1846686" cy="4883755"/>
            <a:chOff x="456888" y="1200309"/>
            <a:chExt cx="1152127" cy="4883755"/>
          </a:xfrm>
        </p:grpSpPr>
        <p:sp>
          <p:nvSpPr>
            <p:cNvPr id="183" name="AutoShape 438"/>
            <p:cNvSpPr>
              <a:spLocks noChangeArrowheads="1"/>
            </p:cNvSpPr>
            <p:nvPr/>
          </p:nvSpPr>
          <p:spPr bwMode="auto">
            <a:xfrm>
              <a:off x="456888" y="1200309"/>
              <a:ext cx="1152127" cy="4883755"/>
            </a:xfrm>
            <a:prstGeom prst="roundRect">
              <a:avLst/>
            </a:prstGeom>
            <a:solidFill>
              <a:schemeClr val="bg1"/>
            </a:solidFill>
            <a:ln w="317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ko-KR" sz="1600" b="1" spc="-150" dirty="0" smtClean="0">
                  <a:solidFill>
                    <a:srgbClr val="518FE9"/>
                  </a:solidFill>
                  <a:latin typeface="Montserrat Medium" panose="00000600000000000000" pitchFamily="2" charset="0"/>
                  <a:ea typeface="맑은 고딕" pitchFamily="50" charset="-127"/>
                </a:rPr>
                <a:t>I</a:t>
              </a:r>
              <a:endParaRPr lang="en-US" altLang="ko-KR" sz="1600" b="1" spc="-150" dirty="0">
                <a:solidFill>
                  <a:srgbClr val="518FE9"/>
                </a:solidFill>
                <a:latin typeface="Montserrat Medium" panose="00000600000000000000" pitchFamily="2" charset="0"/>
                <a:ea typeface="맑은 고딕" pitchFamily="50" charset="-127"/>
              </a:endParaRPr>
            </a:p>
          </p:txBody>
        </p:sp>
        <p:sp>
          <p:nvSpPr>
            <p:cNvPr id="184" name="직사각형 183"/>
            <p:cNvSpPr/>
            <p:nvPr/>
          </p:nvSpPr>
          <p:spPr>
            <a:xfrm>
              <a:off x="534662" y="1936821"/>
              <a:ext cx="1007678" cy="337399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eaLnBrk="0" latinLnBrk="0" hangingPunct="0">
                <a:lnSpc>
                  <a:spcPct val="90000"/>
                </a:lnSpc>
                <a:buClr>
                  <a:schemeClr val="bg2"/>
                </a:buClr>
              </a:pPr>
              <a:r>
                <a:rPr kumimoji="1" lang="en-US" altLang="ko-KR" sz="1000" b="1" dirty="0" smtClean="0">
                  <a:solidFill>
                    <a:schemeClr val="accent1">
                      <a:lumMod val="75000"/>
                    </a:schemeClr>
                  </a:solidFill>
                  <a:latin typeface="Montserrat Medium" panose="00000600000000000000" pitchFamily="2" charset="0"/>
                  <a:ea typeface="맑은 고딕" pitchFamily="50" charset="-127"/>
                  <a:cs typeface="Times New Roman" pitchFamily="18" charset="0"/>
                </a:rPr>
                <a:t>Master Data</a:t>
              </a:r>
              <a:endParaRPr kumimoji="1" lang="ko-KR" altLang="en-US" sz="1000" b="1" dirty="0">
                <a:solidFill>
                  <a:schemeClr val="accent1">
                    <a:lumMod val="75000"/>
                  </a:schemeClr>
                </a:solidFill>
                <a:latin typeface="Montserrat Medium" panose="00000600000000000000" pitchFamily="2" charset="0"/>
                <a:ea typeface="맑은 고딕" pitchFamily="50" charset="-127"/>
                <a:cs typeface="Times New Roman" pitchFamily="18" charset="0"/>
              </a:endParaRPr>
            </a:p>
          </p:txBody>
        </p:sp>
        <p:sp>
          <p:nvSpPr>
            <p:cNvPr id="185" name="직사각형 184"/>
            <p:cNvSpPr/>
            <p:nvPr/>
          </p:nvSpPr>
          <p:spPr>
            <a:xfrm>
              <a:off x="534662" y="2808485"/>
              <a:ext cx="1007678" cy="337399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eaLnBrk="0" latinLnBrk="0" hangingPunct="0">
                <a:lnSpc>
                  <a:spcPct val="90000"/>
                </a:lnSpc>
                <a:buClr>
                  <a:schemeClr val="bg2"/>
                </a:buClr>
              </a:pPr>
              <a:r>
                <a:rPr kumimoji="1" lang="en-US" altLang="ko-KR" sz="1000" b="1" dirty="0" smtClean="0">
                  <a:solidFill>
                    <a:schemeClr val="accent1">
                      <a:lumMod val="75000"/>
                    </a:schemeClr>
                  </a:solidFill>
                  <a:latin typeface="Montserrat Medium" panose="00000600000000000000" pitchFamily="2" charset="0"/>
                  <a:ea typeface="맑은 고딕" pitchFamily="50" charset="-127"/>
                  <a:cs typeface="Times New Roman" pitchFamily="18" charset="0"/>
                </a:rPr>
                <a:t>Expenditure Management</a:t>
              </a:r>
              <a:endParaRPr kumimoji="1" lang="ko-KR" altLang="en-US" sz="1000" b="1" dirty="0">
                <a:solidFill>
                  <a:schemeClr val="accent1">
                    <a:lumMod val="75000"/>
                  </a:schemeClr>
                </a:solidFill>
                <a:latin typeface="Montserrat Medium" panose="00000600000000000000" pitchFamily="2" charset="0"/>
                <a:ea typeface="맑은 고딕" pitchFamily="50" charset="-127"/>
                <a:cs typeface="Times New Roman" pitchFamily="18" charset="0"/>
              </a:endParaRPr>
            </a:p>
          </p:txBody>
        </p:sp>
        <p:sp>
          <p:nvSpPr>
            <p:cNvPr id="186" name="직사각형 185"/>
            <p:cNvSpPr/>
            <p:nvPr/>
          </p:nvSpPr>
          <p:spPr>
            <a:xfrm>
              <a:off x="534662" y="3680149"/>
              <a:ext cx="1007678" cy="337399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eaLnBrk="0" latinLnBrk="0" hangingPunct="0">
                <a:lnSpc>
                  <a:spcPct val="90000"/>
                </a:lnSpc>
                <a:buClr>
                  <a:schemeClr val="bg2"/>
                </a:buClr>
              </a:pPr>
              <a:r>
                <a:rPr kumimoji="1" lang="en-US" altLang="ko-KR" sz="1000" b="1" dirty="0" smtClean="0">
                  <a:solidFill>
                    <a:schemeClr val="accent1">
                      <a:lumMod val="75000"/>
                    </a:schemeClr>
                  </a:solidFill>
                  <a:latin typeface="Montserrat Medium" panose="00000600000000000000" pitchFamily="2" charset="0"/>
                  <a:ea typeface="맑은 고딕" pitchFamily="50" charset="-127"/>
                  <a:cs typeface="Times New Roman" pitchFamily="18" charset="0"/>
                </a:rPr>
                <a:t>State-Owned Property/Goods</a:t>
              </a:r>
              <a:endParaRPr kumimoji="1" lang="ko-KR" altLang="en-US" sz="1000" b="1" dirty="0">
                <a:solidFill>
                  <a:schemeClr val="accent1">
                    <a:lumMod val="75000"/>
                  </a:schemeClr>
                </a:solidFill>
                <a:latin typeface="Montserrat Medium" panose="00000600000000000000" pitchFamily="2" charset="0"/>
                <a:ea typeface="맑은 고딕" pitchFamily="50" charset="-127"/>
                <a:cs typeface="Times New Roman" pitchFamily="18" charset="0"/>
              </a:endParaRPr>
            </a:p>
          </p:txBody>
        </p:sp>
        <p:sp>
          <p:nvSpPr>
            <p:cNvPr id="187" name="직사각형 186"/>
            <p:cNvSpPr/>
            <p:nvPr/>
          </p:nvSpPr>
          <p:spPr>
            <a:xfrm>
              <a:off x="534661" y="4551813"/>
              <a:ext cx="1007678" cy="337399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eaLnBrk="0" latinLnBrk="0" hangingPunct="0">
                <a:lnSpc>
                  <a:spcPct val="90000"/>
                </a:lnSpc>
                <a:buClr>
                  <a:schemeClr val="bg2"/>
                </a:buClr>
              </a:pPr>
              <a:r>
                <a:rPr kumimoji="1" lang="en-US" altLang="ko-KR" sz="1000" b="1" dirty="0" smtClean="0">
                  <a:solidFill>
                    <a:schemeClr val="accent1">
                      <a:lumMod val="75000"/>
                    </a:schemeClr>
                  </a:solidFill>
                  <a:latin typeface="Montserrat Medium" panose="00000600000000000000" pitchFamily="2" charset="0"/>
                  <a:ea typeface="맑은 고딕" pitchFamily="50" charset="-127"/>
                  <a:cs typeface="Times New Roman" pitchFamily="18" charset="0"/>
                </a:rPr>
                <a:t>Debt Management</a:t>
              </a:r>
              <a:endParaRPr kumimoji="1" lang="ko-KR" altLang="en-US" sz="1000" b="1" dirty="0">
                <a:solidFill>
                  <a:schemeClr val="accent1">
                    <a:lumMod val="75000"/>
                  </a:schemeClr>
                </a:solidFill>
                <a:latin typeface="Montserrat Medium" panose="00000600000000000000" pitchFamily="2" charset="0"/>
                <a:ea typeface="맑은 고딕" pitchFamily="50" charset="-127"/>
                <a:cs typeface="Times New Roman" pitchFamily="18" charset="0"/>
              </a:endParaRPr>
            </a:p>
          </p:txBody>
        </p:sp>
        <p:sp>
          <p:nvSpPr>
            <p:cNvPr id="188" name="직사각형 187"/>
            <p:cNvSpPr/>
            <p:nvPr/>
          </p:nvSpPr>
          <p:spPr>
            <a:xfrm>
              <a:off x="534662" y="5423478"/>
              <a:ext cx="1007678" cy="337399"/>
            </a:xfrm>
            <a:prstGeom prst="roundRect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noFill/>
              <a:headEnd/>
              <a:tailEnd/>
            </a:ln>
            <a:effectLst/>
          </p:spPr>
          <p:txBody>
            <a:bodyPr lIns="18000" tIns="36000" rIns="18000" bIns="36000" anchor="ctr"/>
            <a:lstStyle/>
            <a:p>
              <a:pPr algn="ctr" eaLnBrk="0" latinLnBrk="0" hangingPunct="0">
                <a:lnSpc>
                  <a:spcPct val="90000"/>
                </a:lnSpc>
                <a:buClr>
                  <a:schemeClr val="bg2"/>
                </a:buClr>
              </a:pPr>
              <a:r>
                <a:rPr kumimoji="1" lang="en-US" altLang="ko-KR" sz="1000" b="1" dirty="0" smtClean="0">
                  <a:solidFill>
                    <a:schemeClr val="accent1">
                      <a:lumMod val="75000"/>
                    </a:schemeClr>
                  </a:solidFill>
                  <a:latin typeface="Montserrat Medium" panose="00000600000000000000" pitchFamily="2" charset="0"/>
                  <a:ea typeface="맑은 고딕" pitchFamily="50" charset="-127"/>
                  <a:cs typeface="Times New Roman" pitchFamily="18" charset="0"/>
                </a:rPr>
                <a:t>Settlement</a:t>
              </a:r>
              <a:endParaRPr kumimoji="1" lang="ko-KR" altLang="en-US" sz="1000" b="1" dirty="0">
                <a:solidFill>
                  <a:schemeClr val="accent1">
                    <a:lumMod val="75000"/>
                  </a:schemeClr>
                </a:solidFill>
                <a:latin typeface="Montserrat Medium" panose="00000600000000000000" pitchFamily="2" charset="0"/>
                <a:ea typeface="맑은 고딕" pitchFamily="50" charset="-127"/>
                <a:cs typeface="Times New Roman" pitchFamily="18" charset="0"/>
              </a:endParaRPr>
            </a:p>
          </p:txBody>
        </p:sp>
      </p:grpSp>
      <p:grpSp>
        <p:nvGrpSpPr>
          <p:cNvPr id="189" name="그룹 188"/>
          <p:cNvGrpSpPr/>
          <p:nvPr/>
        </p:nvGrpSpPr>
        <p:grpSpPr>
          <a:xfrm>
            <a:off x="3672623" y="2300810"/>
            <a:ext cx="4659611" cy="4910218"/>
            <a:chOff x="2326453" y="1644503"/>
            <a:chExt cx="4659611" cy="4512121"/>
          </a:xfrm>
        </p:grpSpPr>
        <p:sp>
          <p:nvSpPr>
            <p:cNvPr id="191" name="AutoShape 438"/>
            <p:cNvSpPr>
              <a:spLocks noChangeArrowheads="1"/>
            </p:cNvSpPr>
            <p:nvPr/>
          </p:nvSpPr>
          <p:spPr bwMode="auto">
            <a:xfrm rot="10800000">
              <a:off x="2326453" y="1644503"/>
              <a:ext cx="4659611" cy="4512121"/>
            </a:xfrm>
            <a:prstGeom prst="round2SameRect">
              <a:avLst/>
            </a:prstGeom>
            <a:solidFill>
              <a:schemeClr val="bg1"/>
            </a:solidFill>
            <a:ln w="3175">
              <a:solidFill>
                <a:schemeClr val="bg1">
                  <a:lumMod val="75000"/>
                </a:schemeClr>
              </a:solidFill>
              <a:round/>
              <a:headEnd/>
              <a:tailEnd/>
            </a:ln>
          </p:spPr>
          <p:txBody>
            <a:bodyPr wrap="none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kumimoji="1" lang="ko-KR" altLang="en-US" sz="2400" b="1" dirty="0">
                  <a:solidFill>
                    <a:schemeClr val="tx1"/>
                  </a:solidFill>
                  <a:latin typeface="Montserrat Medium" panose="00000600000000000000" pitchFamily="2" charset="0"/>
                  <a:ea typeface="산돌고딕B" pitchFamily="50" charset="-127"/>
                </a:rPr>
                <a:t> </a:t>
              </a:r>
              <a:endParaRPr kumimoji="1" lang="en-US" altLang="ko-KR" sz="2400" b="1" dirty="0">
                <a:solidFill>
                  <a:schemeClr val="tx1"/>
                </a:solidFill>
                <a:latin typeface="Montserrat Medium" panose="00000600000000000000" pitchFamily="2" charset="0"/>
                <a:ea typeface="산돌고딕B" pitchFamily="50" charset="-127"/>
              </a:endParaRPr>
            </a:p>
          </p:txBody>
        </p:sp>
        <p:grpSp>
          <p:nvGrpSpPr>
            <p:cNvPr id="192" name="그룹 191"/>
            <p:cNvGrpSpPr/>
            <p:nvPr/>
          </p:nvGrpSpPr>
          <p:grpSpPr>
            <a:xfrm>
              <a:off x="2608971" y="1780516"/>
              <a:ext cx="1951200" cy="910008"/>
              <a:chOff x="2825476" y="1890702"/>
              <a:chExt cx="1951200" cy="910008"/>
            </a:xfrm>
          </p:grpSpPr>
          <p:sp>
            <p:nvSpPr>
              <p:cNvPr id="310" name="직사각형 309"/>
              <p:cNvSpPr/>
              <p:nvPr/>
            </p:nvSpPr>
            <p:spPr>
              <a:xfrm>
                <a:off x="2840860" y="2183544"/>
                <a:ext cx="1922616" cy="617166"/>
              </a:xfrm>
              <a:prstGeom prst="roundRect">
                <a:avLst/>
              </a:prstGeom>
              <a:noFill/>
              <a:ln w="25400" cap="rnd" cmpd="sng" algn="ctr">
                <a:solidFill>
                  <a:srgbClr val="4568B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lnSpc>
                    <a:spcPct val="90000"/>
                  </a:lnSpc>
                  <a:spcBef>
                    <a:spcPct val="90000"/>
                  </a:spcBef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en-US" altLang="ko-KR" sz="900" b="1" spc="-150" dirty="0">
                    <a:solidFill>
                      <a:schemeClr val="bg1"/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GIS</a:t>
                </a:r>
                <a:endParaRPr kumimoji="1" lang="ko-KR" altLang="en-US" sz="900" b="1" spc="-150" dirty="0">
                  <a:solidFill>
                    <a:schemeClr val="bg1"/>
                  </a:solidFill>
                  <a:latin typeface="Montserrat Medium" panose="00000600000000000000" pitchFamily="2" charset="0"/>
                  <a:ea typeface="맑은 고딕" pitchFamily="50" charset="-127"/>
                </a:endParaRPr>
              </a:p>
            </p:txBody>
          </p:sp>
          <p:sp>
            <p:nvSpPr>
              <p:cNvPr id="311" name="직사각형 310"/>
              <p:cNvSpPr/>
              <p:nvPr/>
            </p:nvSpPr>
            <p:spPr>
              <a:xfrm>
                <a:off x="2825476" y="1890702"/>
                <a:ext cx="1951200" cy="295486"/>
              </a:xfrm>
              <a:prstGeom prst="roundRect">
                <a:avLst/>
              </a:prstGeom>
              <a:solidFill>
                <a:srgbClr val="4568B5"/>
              </a:solidFill>
              <a:ln w="22225" cap="rnd" cmpd="sng" algn="ctr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lnSpc>
                    <a:spcPct val="90000"/>
                  </a:lnSpc>
                  <a:spcBef>
                    <a:spcPct val="90000"/>
                  </a:spcBef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en-US" altLang="ko-KR" sz="1000" b="1" dirty="0" smtClean="0">
                    <a:solidFill>
                      <a:schemeClr val="bg1"/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Contract Request</a:t>
                </a:r>
                <a:endParaRPr kumimoji="1" lang="ko-KR" altLang="en-US" sz="1000" b="1" dirty="0">
                  <a:solidFill>
                    <a:schemeClr val="bg1"/>
                  </a:solidFill>
                  <a:latin typeface="Montserrat Medium" panose="00000600000000000000" pitchFamily="2" charset="0"/>
                  <a:ea typeface="맑은 고딕" pitchFamily="50" charset="-127"/>
                </a:endParaRPr>
              </a:p>
            </p:txBody>
          </p:sp>
          <p:sp>
            <p:nvSpPr>
              <p:cNvPr id="312" name="TextBox 311"/>
              <p:cNvSpPr txBox="1"/>
              <p:nvPr/>
            </p:nvSpPr>
            <p:spPr>
              <a:xfrm>
                <a:off x="2909326" y="2243603"/>
                <a:ext cx="1800000" cy="496339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36000" tIns="0" rIns="36000" bIns="0" rtlCol="0" anchor="ctr" anchorCtr="0">
                <a:noAutofit/>
              </a:bodyPr>
              <a:lstStyle/>
              <a:p>
                <a:pPr marL="103188" indent="-103188" defTabSz="1060450" latinLnBrk="0">
                  <a:buClr>
                    <a:srgbClr val="4D4D4D"/>
                  </a:buClr>
                  <a:buFontTx/>
                  <a:buChar char="•"/>
                </a:pPr>
                <a:r>
                  <a:rPr lang="en-US" altLang="ko-KR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Prepare the Contract Request</a:t>
                </a:r>
                <a:endParaRPr lang="ko-KR" altLang="en-US" sz="8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ontserrat Medium" panose="00000600000000000000" pitchFamily="2" charset="0"/>
                  <a:ea typeface="맑은 고딕" pitchFamily="50" charset="-127"/>
                </a:endParaRPr>
              </a:p>
            </p:txBody>
          </p:sp>
        </p:grpSp>
        <p:grpSp>
          <p:nvGrpSpPr>
            <p:cNvPr id="193" name="그룹 192"/>
            <p:cNvGrpSpPr/>
            <p:nvPr/>
          </p:nvGrpSpPr>
          <p:grpSpPr>
            <a:xfrm>
              <a:off x="4829832" y="1780516"/>
              <a:ext cx="1947600" cy="910008"/>
              <a:chOff x="2828651" y="1890702"/>
              <a:chExt cx="1947600" cy="910008"/>
            </a:xfrm>
          </p:grpSpPr>
          <p:sp>
            <p:nvSpPr>
              <p:cNvPr id="307" name="직사각형 306"/>
              <p:cNvSpPr/>
              <p:nvPr/>
            </p:nvSpPr>
            <p:spPr>
              <a:xfrm>
                <a:off x="2840860" y="2183544"/>
                <a:ext cx="1922616" cy="617166"/>
              </a:xfrm>
              <a:prstGeom prst="roundRect">
                <a:avLst/>
              </a:prstGeom>
              <a:noFill/>
              <a:ln w="25400" cap="rnd" cmpd="sng" algn="ctr">
                <a:solidFill>
                  <a:srgbClr val="4568B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lnSpc>
                    <a:spcPct val="90000"/>
                  </a:lnSpc>
                  <a:spcBef>
                    <a:spcPct val="90000"/>
                  </a:spcBef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en-US" altLang="ko-KR" sz="900" b="1" spc="-150" dirty="0">
                    <a:solidFill>
                      <a:schemeClr val="bg1"/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GIS</a:t>
                </a:r>
                <a:endParaRPr kumimoji="1" lang="ko-KR" altLang="en-US" sz="900" b="1" spc="-150" dirty="0">
                  <a:solidFill>
                    <a:schemeClr val="bg1"/>
                  </a:solidFill>
                  <a:latin typeface="Montserrat Medium" panose="00000600000000000000" pitchFamily="2" charset="0"/>
                  <a:ea typeface="맑은 고딕" pitchFamily="50" charset="-127"/>
                </a:endParaRPr>
              </a:p>
            </p:txBody>
          </p:sp>
          <p:sp>
            <p:nvSpPr>
              <p:cNvPr id="308" name="직사각형 307"/>
              <p:cNvSpPr/>
              <p:nvPr/>
            </p:nvSpPr>
            <p:spPr>
              <a:xfrm>
                <a:off x="2828651" y="1890702"/>
                <a:ext cx="1947600" cy="295486"/>
              </a:xfrm>
              <a:prstGeom prst="roundRect">
                <a:avLst/>
              </a:prstGeom>
              <a:solidFill>
                <a:srgbClr val="4568B5"/>
              </a:solidFill>
              <a:ln w="22225" cap="rnd" cmpd="sng" algn="ctr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lnSpc>
                    <a:spcPct val="90000"/>
                  </a:lnSpc>
                  <a:spcBef>
                    <a:spcPct val="90000"/>
                  </a:spcBef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en-US" altLang="ko-KR" sz="1000" b="1" dirty="0" smtClean="0">
                    <a:solidFill>
                      <a:schemeClr val="bg1"/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Contract Management</a:t>
                </a:r>
                <a:endParaRPr kumimoji="1" lang="ko-KR" altLang="en-US" sz="1000" b="1" dirty="0">
                  <a:solidFill>
                    <a:schemeClr val="bg1"/>
                  </a:solidFill>
                  <a:latin typeface="Montserrat Medium" panose="00000600000000000000" pitchFamily="2" charset="0"/>
                  <a:ea typeface="맑은 고딕" pitchFamily="50" charset="-127"/>
                </a:endParaRPr>
              </a:p>
            </p:txBody>
          </p:sp>
          <p:sp>
            <p:nvSpPr>
              <p:cNvPr id="309" name="TextBox 308"/>
              <p:cNvSpPr txBox="1"/>
              <p:nvPr/>
            </p:nvSpPr>
            <p:spPr>
              <a:xfrm>
                <a:off x="2909326" y="2243603"/>
                <a:ext cx="1800000" cy="496339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36000" tIns="0" rIns="36000" bIns="0" rtlCol="0" anchor="ctr" anchorCtr="0">
                <a:noAutofit/>
              </a:bodyPr>
              <a:lstStyle/>
              <a:p>
                <a:pPr marL="103188" indent="-103188" defTabSz="1060450" latinLnBrk="0">
                  <a:buClr>
                    <a:srgbClr val="4D4D4D"/>
                  </a:buClr>
                  <a:buFontTx/>
                  <a:buChar char="•"/>
                </a:pPr>
                <a:r>
                  <a:rPr lang="en-US" altLang="ko-KR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Preparation/Management of Contract and Request for the Commitment</a:t>
                </a:r>
                <a:endParaRPr lang="ko-KR" altLang="en-US" sz="8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ontserrat Medium" panose="00000600000000000000" pitchFamily="2" charset="0"/>
                  <a:ea typeface="맑은 고딕" pitchFamily="50" charset="-127"/>
                </a:endParaRPr>
              </a:p>
            </p:txBody>
          </p:sp>
        </p:grpSp>
        <p:grpSp>
          <p:nvGrpSpPr>
            <p:cNvPr id="194" name="그룹 193"/>
            <p:cNvGrpSpPr/>
            <p:nvPr/>
          </p:nvGrpSpPr>
          <p:grpSpPr>
            <a:xfrm>
              <a:off x="2608971" y="2850595"/>
              <a:ext cx="1951200" cy="910008"/>
              <a:chOff x="2825476" y="1890702"/>
              <a:chExt cx="1951200" cy="910008"/>
            </a:xfrm>
          </p:grpSpPr>
          <p:sp>
            <p:nvSpPr>
              <p:cNvPr id="304" name="직사각형 303"/>
              <p:cNvSpPr/>
              <p:nvPr/>
            </p:nvSpPr>
            <p:spPr>
              <a:xfrm>
                <a:off x="2840860" y="2183544"/>
                <a:ext cx="1922616" cy="617166"/>
              </a:xfrm>
              <a:prstGeom prst="roundRect">
                <a:avLst/>
              </a:prstGeom>
              <a:noFill/>
              <a:ln w="25400" cap="rnd" cmpd="sng" algn="ctr">
                <a:solidFill>
                  <a:srgbClr val="4568B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lnSpc>
                    <a:spcPct val="90000"/>
                  </a:lnSpc>
                  <a:spcBef>
                    <a:spcPct val="90000"/>
                  </a:spcBef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en-US" altLang="ko-KR" sz="900" b="1" spc="-150" dirty="0">
                    <a:solidFill>
                      <a:schemeClr val="bg1"/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GIS</a:t>
                </a:r>
                <a:endParaRPr kumimoji="1" lang="ko-KR" altLang="en-US" sz="900" b="1" spc="-150" dirty="0">
                  <a:solidFill>
                    <a:schemeClr val="bg1"/>
                  </a:solidFill>
                  <a:latin typeface="Montserrat Medium" panose="00000600000000000000" pitchFamily="2" charset="0"/>
                  <a:ea typeface="맑은 고딕" pitchFamily="50" charset="-127"/>
                </a:endParaRPr>
              </a:p>
            </p:txBody>
          </p:sp>
          <p:sp>
            <p:nvSpPr>
              <p:cNvPr id="305" name="직사각형 304"/>
              <p:cNvSpPr/>
              <p:nvPr/>
            </p:nvSpPr>
            <p:spPr>
              <a:xfrm>
                <a:off x="2825476" y="1890702"/>
                <a:ext cx="1951200" cy="295486"/>
              </a:xfrm>
              <a:prstGeom prst="roundRect">
                <a:avLst/>
              </a:prstGeom>
              <a:solidFill>
                <a:srgbClr val="4568B5"/>
              </a:solidFill>
              <a:ln w="22225" cap="rnd" cmpd="sng" algn="ctr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lnSpc>
                    <a:spcPct val="90000"/>
                  </a:lnSpc>
                  <a:spcBef>
                    <a:spcPct val="90000"/>
                  </a:spcBef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en-US" altLang="ko-KR" sz="1000" b="1" dirty="0" smtClean="0">
                    <a:solidFill>
                      <a:schemeClr val="bg1"/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Inspection</a:t>
                </a:r>
                <a:endParaRPr kumimoji="1" lang="ko-KR" altLang="en-US" sz="1000" b="1" dirty="0">
                  <a:solidFill>
                    <a:schemeClr val="bg1"/>
                  </a:solidFill>
                  <a:latin typeface="Montserrat Medium" panose="00000600000000000000" pitchFamily="2" charset="0"/>
                  <a:ea typeface="맑은 고딕" pitchFamily="50" charset="-127"/>
                </a:endParaRPr>
              </a:p>
            </p:txBody>
          </p:sp>
          <p:sp>
            <p:nvSpPr>
              <p:cNvPr id="306" name="TextBox 305"/>
              <p:cNvSpPr txBox="1"/>
              <p:nvPr/>
            </p:nvSpPr>
            <p:spPr>
              <a:xfrm>
                <a:off x="2909326" y="2243603"/>
                <a:ext cx="1800000" cy="496339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36000" tIns="0" rIns="36000" bIns="0" rtlCol="0" anchor="ctr" anchorCtr="0">
                <a:noAutofit/>
              </a:bodyPr>
              <a:lstStyle/>
              <a:p>
                <a:pPr marL="103188" indent="-103188" defTabSz="1060450" latinLnBrk="0">
                  <a:buClr>
                    <a:srgbClr val="4D4D4D"/>
                  </a:buClr>
                  <a:buFontTx/>
                  <a:buChar char="•"/>
                </a:pPr>
                <a:r>
                  <a:rPr lang="en-US" altLang="ko-KR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Inspection and Leger Registration</a:t>
                </a:r>
                <a:endParaRPr lang="ko-KR" altLang="en-US" sz="8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ontserrat Medium" panose="00000600000000000000" pitchFamily="2" charset="0"/>
                  <a:ea typeface="맑은 고딕" pitchFamily="50" charset="-127"/>
                </a:endParaRPr>
              </a:p>
            </p:txBody>
          </p:sp>
        </p:grpSp>
        <p:grpSp>
          <p:nvGrpSpPr>
            <p:cNvPr id="195" name="그룹 194"/>
            <p:cNvGrpSpPr/>
            <p:nvPr/>
          </p:nvGrpSpPr>
          <p:grpSpPr>
            <a:xfrm>
              <a:off x="4829832" y="2850595"/>
              <a:ext cx="1947600" cy="910008"/>
              <a:chOff x="2828651" y="1890702"/>
              <a:chExt cx="1947600" cy="910008"/>
            </a:xfrm>
          </p:grpSpPr>
          <p:sp>
            <p:nvSpPr>
              <p:cNvPr id="301" name="직사각형 300"/>
              <p:cNvSpPr/>
              <p:nvPr/>
            </p:nvSpPr>
            <p:spPr>
              <a:xfrm>
                <a:off x="2840860" y="2183544"/>
                <a:ext cx="1922616" cy="617166"/>
              </a:xfrm>
              <a:prstGeom prst="roundRect">
                <a:avLst/>
              </a:prstGeom>
              <a:noFill/>
              <a:ln w="25400" cap="rnd" cmpd="sng" algn="ctr">
                <a:solidFill>
                  <a:srgbClr val="4568B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lnSpc>
                    <a:spcPct val="90000"/>
                  </a:lnSpc>
                  <a:spcBef>
                    <a:spcPct val="90000"/>
                  </a:spcBef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en-US" altLang="ko-KR" sz="900" b="1" spc="-150" dirty="0">
                    <a:solidFill>
                      <a:schemeClr val="bg1"/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GIS</a:t>
                </a:r>
                <a:endParaRPr kumimoji="1" lang="ko-KR" altLang="en-US" sz="900" b="1" spc="-150" dirty="0">
                  <a:solidFill>
                    <a:schemeClr val="bg1"/>
                  </a:solidFill>
                  <a:latin typeface="Montserrat Medium" panose="00000600000000000000" pitchFamily="2" charset="0"/>
                  <a:ea typeface="맑은 고딕" pitchFamily="50" charset="-127"/>
                </a:endParaRPr>
              </a:p>
            </p:txBody>
          </p:sp>
          <p:sp>
            <p:nvSpPr>
              <p:cNvPr id="302" name="직사각형 301"/>
              <p:cNvSpPr/>
              <p:nvPr/>
            </p:nvSpPr>
            <p:spPr>
              <a:xfrm>
                <a:off x="2828651" y="1890702"/>
                <a:ext cx="1947600" cy="295486"/>
              </a:xfrm>
              <a:prstGeom prst="roundRect">
                <a:avLst/>
              </a:prstGeom>
              <a:solidFill>
                <a:srgbClr val="4568B5"/>
              </a:solidFill>
              <a:ln w="22225" cap="rnd" cmpd="sng" algn="ctr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lnSpc>
                    <a:spcPct val="90000"/>
                  </a:lnSpc>
                  <a:spcBef>
                    <a:spcPct val="90000"/>
                  </a:spcBef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en-US" altLang="ko-KR" sz="1000" b="1" spc="-100" dirty="0" smtClean="0">
                    <a:solidFill>
                      <a:schemeClr val="bg1"/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Payment Request</a:t>
                </a:r>
                <a:endParaRPr kumimoji="1" lang="ko-KR" altLang="en-US" sz="1000" b="1" spc="-100" dirty="0">
                  <a:solidFill>
                    <a:schemeClr val="bg1"/>
                  </a:solidFill>
                  <a:latin typeface="Montserrat Medium" panose="00000600000000000000" pitchFamily="2" charset="0"/>
                  <a:ea typeface="맑은 고딕" pitchFamily="50" charset="-127"/>
                </a:endParaRPr>
              </a:p>
            </p:txBody>
          </p:sp>
          <p:sp>
            <p:nvSpPr>
              <p:cNvPr id="303" name="TextBox 302"/>
              <p:cNvSpPr txBox="1"/>
              <p:nvPr/>
            </p:nvSpPr>
            <p:spPr>
              <a:xfrm>
                <a:off x="2909326" y="2243603"/>
                <a:ext cx="1800000" cy="496339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36000" tIns="0" rIns="36000" bIns="0" rtlCol="0" anchor="ctr" anchorCtr="0">
                <a:noAutofit/>
              </a:bodyPr>
              <a:lstStyle/>
              <a:p>
                <a:pPr marL="103188" indent="-103188" defTabSz="1060450" latinLnBrk="0">
                  <a:buClr>
                    <a:srgbClr val="4D4D4D"/>
                  </a:buClr>
                  <a:buFontTx/>
                  <a:buChar char="•"/>
                </a:pPr>
                <a:r>
                  <a:rPr lang="en-US" altLang="ko-KR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Preparation of Advance Payment/ Payment and Request for Disbursement</a:t>
                </a:r>
                <a:endParaRPr lang="ko-KR" altLang="en-US" sz="8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ontserrat Medium" panose="00000600000000000000" pitchFamily="2" charset="0"/>
                  <a:ea typeface="맑은 고딕" pitchFamily="50" charset="-127"/>
                </a:endParaRPr>
              </a:p>
            </p:txBody>
          </p:sp>
        </p:grpSp>
        <p:grpSp>
          <p:nvGrpSpPr>
            <p:cNvPr id="196" name="그룹 195"/>
            <p:cNvGrpSpPr/>
            <p:nvPr/>
          </p:nvGrpSpPr>
          <p:grpSpPr>
            <a:xfrm>
              <a:off x="2621314" y="4898095"/>
              <a:ext cx="1951200" cy="1067760"/>
              <a:chOff x="2825476" y="1732950"/>
              <a:chExt cx="1951200" cy="1067760"/>
            </a:xfrm>
          </p:grpSpPr>
          <p:sp>
            <p:nvSpPr>
              <p:cNvPr id="298" name="직사각형 297"/>
              <p:cNvSpPr/>
              <p:nvPr/>
            </p:nvSpPr>
            <p:spPr>
              <a:xfrm>
                <a:off x="2840860" y="2183544"/>
                <a:ext cx="1922616" cy="617166"/>
              </a:xfrm>
              <a:prstGeom prst="roundRect">
                <a:avLst/>
              </a:prstGeom>
              <a:noFill/>
              <a:ln w="25400" cap="rnd" cmpd="sng" algn="ctr">
                <a:solidFill>
                  <a:srgbClr val="4568B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lnSpc>
                    <a:spcPct val="90000"/>
                  </a:lnSpc>
                  <a:spcBef>
                    <a:spcPct val="90000"/>
                  </a:spcBef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en-US" altLang="ko-KR" sz="900" b="1" spc="-150" dirty="0">
                    <a:solidFill>
                      <a:schemeClr val="bg1"/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GIS</a:t>
                </a:r>
                <a:endParaRPr kumimoji="1" lang="ko-KR" altLang="en-US" sz="900" b="1" spc="-150" dirty="0">
                  <a:solidFill>
                    <a:schemeClr val="bg1"/>
                  </a:solidFill>
                  <a:latin typeface="Montserrat Medium" panose="00000600000000000000" pitchFamily="2" charset="0"/>
                  <a:ea typeface="맑은 고딕" pitchFamily="50" charset="-127"/>
                </a:endParaRPr>
              </a:p>
            </p:txBody>
          </p:sp>
          <p:sp>
            <p:nvSpPr>
              <p:cNvPr id="299" name="직사각형 298"/>
              <p:cNvSpPr/>
              <p:nvPr/>
            </p:nvSpPr>
            <p:spPr>
              <a:xfrm>
                <a:off x="2825476" y="1732950"/>
                <a:ext cx="1951200" cy="453239"/>
              </a:xfrm>
              <a:prstGeom prst="roundRect">
                <a:avLst/>
              </a:prstGeom>
              <a:solidFill>
                <a:srgbClr val="4568B5"/>
              </a:solidFill>
              <a:ln w="22225" cap="rnd" cmpd="sng" algn="ctr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lnSpc>
                    <a:spcPct val="90000"/>
                  </a:lnSpc>
                  <a:spcBef>
                    <a:spcPct val="90000"/>
                  </a:spcBef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en-US" altLang="ko-KR" sz="1000" b="1" dirty="0" smtClean="0">
                    <a:solidFill>
                      <a:schemeClr val="bg1"/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Construction Project Contract</a:t>
                </a:r>
                <a:endParaRPr kumimoji="1" lang="ko-KR" altLang="en-US" sz="1000" b="1" dirty="0">
                  <a:solidFill>
                    <a:schemeClr val="bg1"/>
                  </a:solidFill>
                  <a:latin typeface="Montserrat Medium" panose="00000600000000000000" pitchFamily="2" charset="0"/>
                  <a:ea typeface="맑은 고딕" pitchFamily="50" charset="-127"/>
                </a:endParaRPr>
              </a:p>
            </p:txBody>
          </p:sp>
          <p:sp>
            <p:nvSpPr>
              <p:cNvPr id="300" name="TextBox 299"/>
              <p:cNvSpPr txBox="1"/>
              <p:nvPr/>
            </p:nvSpPr>
            <p:spPr>
              <a:xfrm>
                <a:off x="2909326" y="2243603"/>
                <a:ext cx="1800000" cy="496339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36000" tIns="0" rIns="36000" bIns="0" rtlCol="0" anchor="ctr" anchorCtr="0">
                <a:noAutofit/>
              </a:bodyPr>
              <a:lstStyle/>
              <a:p>
                <a:pPr eaLnBrk="0" fontAlgn="base" hangingPunct="0">
                  <a:lnSpc>
                    <a:spcPct val="90000"/>
                  </a:lnSpc>
                  <a:spcBef>
                    <a:spcPct val="90000"/>
                  </a:spcBef>
                  <a:spcAft>
                    <a:spcPct val="0"/>
                  </a:spcAft>
                  <a:buClr>
                    <a:schemeClr val="bg2"/>
                  </a:buClr>
                </a:pPr>
                <a:r>
                  <a:rPr lang="en-US" altLang="ko-KR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Montserrat Medium" panose="00000600000000000000" pitchFamily="2" charset="0"/>
                  </a:rPr>
                  <a:t>Integrated Management for Construct Contract</a:t>
                </a:r>
                <a:endParaRPr kumimoji="1" lang="ko-KR" altLang="en-US" sz="800" b="1" dirty="0">
                  <a:latin typeface="Montserrat Medium" panose="00000600000000000000" pitchFamily="2" charset="0"/>
                </a:endParaRPr>
              </a:p>
            </p:txBody>
          </p:sp>
        </p:grpSp>
        <p:grpSp>
          <p:nvGrpSpPr>
            <p:cNvPr id="197" name="그룹 196"/>
            <p:cNvGrpSpPr/>
            <p:nvPr/>
          </p:nvGrpSpPr>
          <p:grpSpPr>
            <a:xfrm>
              <a:off x="4842041" y="5055847"/>
              <a:ext cx="1947600" cy="910008"/>
              <a:chOff x="2828517" y="1890702"/>
              <a:chExt cx="1947600" cy="910008"/>
            </a:xfrm>
          </p:grpSpPr>
          <p:sp>
            <p:nvSpPr>
              <p:cNvPr id="295" name="직사각형 294"/>
              <p:cNvSpPr/>
              <p:nvPr/>
            </p:nvSpPr>
            <p:spPr>
              <a:xfrm>
                <a:off x="2840860" y="2183544"/>
                <a:ext cx="1922616" cy="617166"/>
              </a:xfrm>
              <a:prstGeom prst="roundRect">
                <a:avLst/>
              </a:prstGeom>
              <a:noFill/>
              <a:ln w="25400" cap="rnd" cmpd="sng" algn="ctr">
                <a:solidFill>
                  <a:srgbClr val="4568B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lnSpc>
                    <a:spcPct val="90000"/>
                  </a:lnSpc>
                  <a:spcBef>
                    <a:spcPct val="90000"/>
                  </a:spcBef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en-US" altLang="ko-KR" sz="900" b="1" spc="-150" dirty="0">
                    <a:solidFill>
                      <a:schemeClr val="bg1"/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GIS</a:t>
                </a:r>
                <a:endParaRPr kumimoji="1" lang="ko-KR" altLang="en-US" sz="900" b="1" spc="-150" dirty="0">
                  <a:solidFill>
                    <a:schemeClr val="bg1"/>
                  </a:solidFill>
                  <a:latin typeface="Montserrat Medium" panose="00000600000000000000" pitchFamily="2" charset="0"/>
                  <a:ea typeface="맑은 고딕" pitchFamily="50" charset="-127"/>
                </a:endParaRPr>
              </a:p>
            </p:txBody>
          </p:sp>
          <p:sp>
            <p:nvSpPr>
              <p:cNvPr id="296" name="직사각형 295"/>
              <p:cNvSpPr/>
              <p:nvPr/>
            </p:nvSpPr>
            <p:spPr>
              <a:xfrm>
                <a:off x="2828517" y="1890702"/>
                <a:ext cx="1947600" cy="295486"/>
              </a:xfrm>
              <a:prstGeom prst="roundRect">
                <a:avLst/>
              </a:prstGeom>
              <a:solidFill>
                <a:srgbClr val="4568B5"/>
              </a:solidFill>
              <a:ln w="22225" cap="rnd" cmpd="sng" algn="ctr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lnSpc>
                    <a:spcPct val="90000"/>
                  </a:lnSpc>
                  <a:spcBef>
                    <a:spcPct val="90000"/>
                  </a:spcBef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en-US" altLang="ko-KR" sz="1000" b="1" dirty="0" smtClean="0">
                    <a:solidFill>
                      <a:schemeClr val="bg1"/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Online Payment Request</a:t>
                </a:r>
                <a:endParaRPr kumimoji="1" lang="ko-KR" altLang="en-US" sz="1000" b="1" dirty="0">
                  <a:solidFill>
                    <a:schemeClr val="bg1"/>
                  </a:solidFill>
                  <a:latin typeface="Montserrat Medium" panose="00000600000000000000" pitchFamily="2" charset="0"/>
                  <a:ea typeface="맑은 고딕" pitchFamily="50" charset="-127"/>
                </a:endParaRPr>
              </a:p>
            </p:txBody>
          </p:sp>
          <p:sp>
            <p:nvSpPr>
              <p:cNvPr id="297" name="TextBox 296"/>
              <p:cNvSpPr txBox="1"/>
              <p:nvPr/>
            </p:nvSpPr>
            <p:spPr>
              <a:xfrm>
                <a:off x="2909326" y="2243603"/>
                <a:ext cx="1800000" cy="496339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36000" tIns="0" rIns="36000" bIns="0" rtlCol="0" anchor="ctr" anchorCtr="0">
                <a:noAutofit/>
              </a:bodyPr>
              <a:lstStyle/>
              <a:p>
                <a:pPr marL="90488" indent="-90488">
                  <a:buFont typeface="Arial" pitchFamily="34" charset="0"/>
                  <a:buChar char="•"/>
                </a:pPr>
                <a:r>
                  <a:rPr lang="en-US" altLang="ko-KR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Online Payment Request(</a:t>
                </a:r>
                <a:r>
                  <a:rPr lang="en-US" altLang="ko-KR" sz="800" dirty="0" err="1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NaraBill</a:t>
                </a:r>
                <a:r>
                  <a:rPr lang="en-US" altLang="ko-KR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)</a:t>
                </a:r>
                <a:endParaRPr lang="ko-KR" altLang="en-US" sz="8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ontserrat Medium" panose="00000600000000000000" pitchFamily="2" charset="0"/>
                  <a:ea typeface="맑은 고딕" pitchFamily="50" charset="-127"/>
                </a:endParaRPr>
              </a:p>
            </p:txBody>
          </p:sp>
        </p:grpSp>
        <p:grpSp>
          <p:nvGrpSpPr>
            <p:cNvPr id="198" name="그룹 197"/>
            <p:cNvGrpSpPr/>
            <p:nvPr/>
          </p:nvGrpSpPr>
          <p:grpSpPr>
            <a:xfrm>
              <a:off x="2608971" y="3962554"/>
              <a:ext cx="1951200" cy="910008"/>
              <a:chOff x="2825476" y="1890702"/>
              <a:chExt cx="1951200" cy="910008"/>
            </a:xfrm>
          </p:grpSpPr>
          <p:sp>
            <p:nvSpPr>
              <p:cNvPr id="203" name="직사각형 202"/>
              <p:cNvSpPr/>
              <p:nvPr/>
            </p:nvSpPr>
            <p:spPr>
              <a:xfrm>
                <a:off x="2840860" y="2183544"/>
                <a:ext cx="1922616" cy="617166"/>
              </a:xfrm>
              <a:prstGeom prst="roundRect">
                <a:avLst/>
              </a:prstGeom>
              <a:noFill/>
              <a:ln w="25400" cap="rnd" cmpd="sng" algn="ctr">
                <a:solidFill>
                  <a:srgbClr val="4568B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lnSpc>
                    <a:spcPct val="90000"/>
                  </a:lnSpc>
                  <a:spcBef>
                    <a:spcPct val="90000"/>
                  </a:spcBef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en-US" altLang="ko-KR" sz="900" b="1" spc="-150" dirty="0">
                    <a:solidFill>
                      <a:schemeClr val="bg1"/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GIS</a:t>
                </a:r>
                <a:endParaRPr kumimoji="1" lang="ko-KR" altLang="en-US" sz="900" b="1" spc="-150" dirty="0">
                  <a:solidFill>
                    <a:schemeClr val="bg1"/>
                  </a:solidFill>
                  <a:latin typeface="Montserrat Medium" panose="00000600000000000000" pitchFamily="2" charset="0"/>
                  <a:ea typeface="맑은 고딕" pitchFamily="50" charset="-127"/>
                </a:endParaRPr>
              </a:p>
            </p:txBody>
          </p:sp>
          <p:sp>
            <p:nvSpPr>
              <p:cNvPr id="293" name="직사각형 292"/>
              <p:cNvSpPr/>
              <p:nvPr/>
            </p:nvSpPr>
            <p:spPr>
              <a:xfrm>
                <a:off x="2825476" y="1890702"/>
                <a:ext cx="1951200" cy="295486"/>
              </a:xfrm>
              <a:prstGeom prst="roundRect">
                <a:avLst/>
              </a:prstGeom>
              <a:solidFill>
                <a:srgbClr val="4568B5"/>
              </a:solidFill>
              <a:ln w="22225" cap="rnd" cmpd="sng" algn="ctr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lnSpc>
                    <a:spcPct val="90000"/>
                  </a:lnSpc>
                  <a:spcBef>
                    <a:spcPct val="90000"/>
                  </a:spcBef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en-US" altLang="ko-KR" sz="1000" b="1" dirty="0" smtClean="0">
                    <a:solidFill>
                      <a:schemeClr val="bg1"/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Expenditure Return</a:t>
                </a:r>
                <a:endParaRPr kumimoji="1" lang="ko-KR" altLang="en-US" sz="1000" b="1" dirty="0">
                  <a:solidFill>
                    <a:schemeClr val="bg1"/>
                  </a:solidFill>
                  <a:latin typeface="Montserrat Medium" panose="00000600000000000000" pitchFamily="2" charset="0"/>
                  <a:ea typeface="맑은 고딕" pitchFamily="50" charset="-127"/>
                </a:endParaRPr>
              </a:p>
            </p:txBody>
          </p:sp>
          <p:sp>
            <p:nvSpPr>
              <p:cNvPr id="294" name="TextBox 293"/>
              <p:cNvSpPr txBox="1"/>
              <p:nvPr/>
            </p:nvSpPr>
            <p:spPr>
              <a:xfrm>
                <a:off x="2909326" y="2243603"/>
                <a:ext cx="1800000" cy="496339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36000" tIns="0" rIns="36000" bIns="0" rtlCol="0" anchor="ctr" anchorCtr="0">
                <a:noAutofit/>
              </a:bodyPr>
              <a:lstStyle/>
              <a:p>
                <a:pPr marL="90488" indent="-90488">
                  <a:buFont typeface="Arial" pitchFamily="34" charset="0"/>
                  <a:buChar char="•"/>
                </a:pPr>
                <a:r>
                  <a:rPr lang="en-US" altLang="ko-KR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Expenditure </a:t>
                </a:r>
                <a:r>
                  <a:rPr lang="en-US" altLang="ko-KR" sz="800" dirty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R</a:t>
                </a:r>
                <a:r>
                  <a:rPr lang="en-US" altLang="ko-KR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eturn and Re-expenditure Related Work</a:t>
                </a:r>
                <a:endParaRPr lang="ko-KR" altLang="en-US" sz="8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ontserrat Medium" panose="00000600000000000000" pitchFamily="2" charset="0"/>
                  <a:ea typeface="맑은 고딕" pitchFamily="50" charset="-127"/>
                </a:endParaRPr>
              </a:p>
            </p:txBody>
          </p:sp>
        </p:grpSp>
        <p:grpSp>
          <p:nvGrpSpPr>
            <p:cNvPr id="199" name="그룹 198"/>
            <p:cNvGrpSpPr/>
            <p:nvPr/>
          </p:nvGrpSpPr>
          <p:grpSpPr>
            <a:xfrm>
              <a:off x="4829832" y="3962554"/>
              <a:ext cx="1947600" cy="910008"/>
              <a:chOff x="2828651" y="1890702"/>
              <a:chExt cx="1947600" cy="910008"/>
            </a:xfrm>
          </p:grpSpPr>
          <p:sp>
            <p:nvSpPr>
              <p:cNvPr id="200" name="직사각형 199"/>
              <p:cNvSpPr/>
              <p:nvPr/>
            </p:nvSpPr>
            <p:spPr>
              <a:xfrm>
                <a:off x="2840860" y="2183544"/>
                <a:ext cx="1922616" cy="617166"/>
              </a:xfrm>
              <a:prstGeom prst="roundRect">
                <a:avLst/>
              </a:prstGeom>
              <a:noFill/>
              <a:ln w="25400" cap="rnd" cmpd="sng" algn="ctr">
                <a:solidFill>
                  <a:srgbClr val="4568B5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lnSpc>
                    <a:spcPct val="90000"/>
                  </a:lnSpc>
                  <a:spcBef>
                    <a:spcPct val="90000"/>
                  </a:spcBef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en-US" altLang="ko-KR" sz="900" b="1" spc="-150" dirty="0">
                    <a:solidFill>
                      <a:schemeClr val="bg1"/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GIS</a:t>
                </a:r>
                <a:endParaRPr kumimoji="1" lang="ko-KR" altLang="en-US" sz="900" b="1" spc="-150" dirty="0">
                  <a:solidFill>
                    <a:schemeClr val="bg1"/>
                  </a:solidFill>
                  <a:latin typeface="Montserrat Medium" panose="00000600000000000000" pitchFamily="2" charset="0"/>
                  <a:ea typeface="맑은 고딕" pitchFamily="50" charset="-127"/>
                </a:endParaRPr>
              </a:p>
            </p:txBody>
          </p:sp>
          <p:sp>
            <p:nvSpPr>
              <p:cNvPr id="201" name="직사각형 200"/>
              <p:cNvSpPr/>
              <p:nvPr/>
            </p:nvSpPr>
            <p:spPr>
              <a:xfrm>
                <a:off x="2828651" y="1890702"/>
                <a:ext cx="1947600" cy="295486"/>
              </a:xfrm>
              <a:prstGeom prst="roundRect">
                <a:avLst/>
              </a:prstGeom>
              <a:solidFill>
                <a:srgbClr val="4568B5"/>
              </a:solidFill>
              <a:ln w="22225" cap="rnd" cmpd="sng" algn="ctr">
                <a:noFill/>
                <a:prstDash val="sysDot"/>
                <a:round/>
                <a:headEnd type="none" w="med" len="med"/>
                <a:tailEnd type="none" w="med" len="med"/>
              </a:ln>
              <a:effectLst/>
            </p:spPr>
            <p:txBody>
              <a:bodyPr wrap="none" lIns="72000" tIns="72000" rIns="72000" bIns="72000" anchor="ctr"/>
              <a:lstStyle/>
              <a:p>
                <a:pPr algn="ctr" eaLnBrk="0" fontAlgn="base" latinLnBrk="0" hangingPunct="0">
                  <a:lnSpc>
                    <a:spcPct val="90000"/>
                  </a:lnSpc>
                  <a:spcBef>
                    <a:spcPct val="90000"/>
                  </a:spcBef>
                  <a:spcAft>
                    <a:spcPct val="0"/>
                  </a:spcAft>
                  <a:buClr>
                    <a:schemeClr val="bg2"/>
                  </a:buClr>
                </a:pPr>
                <a:r>
                  <a:rPr kumimoji="1" lang="en-US" altLang="ko-KR" sz="1000" b="1" spc="-100" dirty="0" smtClean="0">
                    <a:solidFill>
                      <a:schemeClr val="bg1"/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Progress and Change Management</a:t>
                </a:r>
                <a:endParaRPr kumimoji="1" lang="ko-KR" altLang="en-US" sz="1000" b="1" spc="-100" dirty="0">
                  <a:solidFill>
                    <a:schemeClr val="bg1"/>
                  </a:solidFill>
                  <a:latin typeface="Montserrat Medium" panose="00000600000000000000" pitchFamily="2" charset="0"/>
                  <a:ea typeface="맑은 고딕" pitchFamily="50" charset="-127"/>
                </a:endParaRPr>
              </a:p>
            </p:txBody>
          </p:sp>
          <p:sp>
            <p:nvSpPr>
              <p:cNvPr id="202" name="TextBox 201"/>
              <p:cNvSpPr txBox="1"/>
              <p:nvPr/>
            </p:nvSpPr>
            <p:spPr>
              <a:xfrm>
                <a:off x="2909326" y="2243603"/>
                <a:ext cx="1800000" cy="496339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solidFill>
                  <a:schemeClr val="bg1">
                    <a:lumMod val="85000"/>
                  </a:schemeClr>
                </a:solidFill>
              </a:ln>
            </p:spPr>
            <p:txBody>
              <a:bodyPr wrap="square" lIns="36000" tIns="0" rIns="36000" bIns="0" rtlCol="0" anchor="ctr" anchorCtr="0">
                <a:noAutofit/>
              </a:bodyPr>
              <a:lstStyle/>
              <a:p>
                <a:pPr marL="90488" indent="-90488">
                  <a:buFont typeface="Arial" pitchFamily="34" charset="0"/>
                  <a:buChar char="•"/>
                </a:pPr>
                <a:r>
                  <a:rPr lang="en-US" altLang="ko-KR" sz="8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Montserrat Medium" panose="00000600000000000000" pitchFamily="2" charset="0"/>
                    <a:ea typeface="맑은 고딕" pitchFamily="50" charset="-127"/>
                  </a:rPr>
                  <a:t>Management for Progress and Changes of Contract</a:t>
                </a:r>
                <a:endParaRPr lang="ko-KR" altLang="en-US" sz="8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ontserrat Medium" panose="00000600000000000000" pitchFamily="2" charset="0"/>
                  <a:ea typeface="맑은 고딕" pitchFamily="50" charset="-127"/>
                </a:endParaRPr>
              </a:p>
            </p:txBody>
          </p:sp>
        </p:grpSp>
      </p:grpSp>
      <p:grpSp>
        <p:nvGrpSpPr>
          <p:cNvPr id="315" name="그룹 314"/>
          <p:cNvGrpSpPr/>
          <p:nvPr/>
        </p:nvGrpSpPr>
        <p:grpSpPr>
          <a:xfrm>
            <a:off x="2348356" y="2180876"/>
            <a:ext cx="1270116" cy="913505"/>
            <a:chOff x="1603352" y="1381392"/>
            <a:chExt cx="800067" cy="913505"/>
          </a:xfrm>
        </p:grpSpPr>
        <p:sp>
          <p:nvSpPr>
            <p:cNvPr id="316" name="오른쪽 화살표 315"/>
            <p:cNvSpPr/>
            <p:nvPr/>
          </p:nvSpPr>
          <p:spPr bwMode="auto">
            <a:xfrm rot="10800000">
              <a:off x="1788543" y="1934897"/>
              <a:ext cx="360000" cy="360000"/>
            </a:xfrm>
            <a:prstGeom prst="rightArrow">
              <a:avLst>
                <a:gd name="adj1" fmla="val 50000"/>
                <a:gd name="adj2" fmla="val 47621"/>
              </a:avLst>
            </a:prstGeom>
            <a:solidFill>
              <a:srgbClr val="C4D4F8"/>
            </a:solidFill>
            <a:extLst/>
          </p:spPr>
          <p:txBody>
            <a:bodyPr wrap="square" lIns="0" tIns="0" rIns="0" bIns="36000" rtlCol="0" anchor="ctr" anchorCtr="0">
              <a:noAutofit/>
            </a:bodyPr>
            <a:lstStyle/>
            <a:p>
              <a:pPr algn="ctr"/>
              <a:endParaRPr lang="ko-KR" altLang="en-US" sz="1400" dirty="0" smtClean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Medium" panose="00000600000000000000" pitchFamily="2" charset="0"/>
                <a:ea typeface="바른돋움 2" panose="02020503020101020101" pitchFamily="18" charset="-127"/>
              </a:endParaRPr>
            </a:p>
          </p:txBody>
        </p:sp>
        <p:sp>
          <p:nvSpPr>
            <p:cNvPr id="317" name="직사각형 316"/>
            <p:cNvSpPr/>
            <p:nvPr/>
          </p:nvSpPr>
          <p:spPr bwMode="auto">
            <a:xfrm>
              <a:off x="1603352" y="1381392"/>
              <a:ext cx="800067" cy="608850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0" tIns="0" rIns="0" bIns="36000" rtlCol="0" anchor="ctr" anchorCtr="0">
              <a:noAutofit/>
            </a:bodyPr>
            <a:lstStyle/>
            <a:p>
              <a:pPr algn="ctr"/>
              <a:r>
                <a:rPr lang="en-US" altLang="ko-KR" sz="800" dirty="0" smtClean="0">
                  <a:solidFill>
                    <a:schemeClr val="bg1">
                      <a:lumMod val="50000"/>
                    </a:schemeClr>
                  </a:solidFill>
                  <a:latin typeface="Montserrat Medium" panose="00000600000000000000" pitchFamily="2" charset="0"/>
                  <a:ea typeface="바른돋움 2" panose="02020503020101020101" pitchFamily="18" charset="-127"/>
                </a:rPr>
                <a:t>User, jurisdiction</a:t>
              </a:r>
            </a:p>
            <a:p>
              <a:pPr algn="ctr"/>
              <a:r>
                <a:rPr lang="en-US" altLang="ko-KR" sz="800" dirty="0" smtClean="0">
                  <a:solidFill>
                    <a:schemeClr val="bg1">
                      <a:lumMod val="50000"/>
                    </a:schemeClr>
                  </a:solidFill>
                  <a:latin typeface="Montserrat Medium" panose="00000600000000000000" pitchFamily="2" charset="0"/>
                  <a:ea typeface="바른돋움 2" panose="02020503020101020101" pitchFamily="18" charset="-127"/>
                </a:rPr>
                <a:t>/ accounting</a:t>
              </a:r>
              <a:endParaRPr lang="ko-KR" altLang="en-US" sz="800" dirty="0" smtClean="0">
                <a:solidFill>
                  <a:schemeClr val="bg1">
                    <a:lumMod val="50000"/>
                  </a:schemeClr>
                </a:solidFill>
                <a:latin typeface="Montserrat Medium" panose="00000600000000000000" pitchFamily="2" charset="0"/>
                <a:ea typeface="바른돋움 2" panose="02020503020101020101" pitchFamily="18" charset="-127"/>
              </a:endParaRPr>
            </a:p>
          </p:txBody>
        </p:sp>
      </p:grpSp>
      <p:grpSp>
        <p:nvGrpSpPr>
          <p:cNvPr id="318" name="그룹 317"/>
          <p:cNvGrpSpPr/>
          <p:nvPr/>
        </p:nvGrpSpPr>
        <p:grpSpPr>
          <a:xfrm>
            <a:off x="2426142" y="3368356"/>
            <a:ext cx="1037848" cy="587078"/>
            <a:chOff x="1631292" y="2571315"/>
            <a:chExt cx="706582" cy="587078"/>
          </a:xfrm>
        </p:grpSpPr>
        <p:grpSp>
          <p:nvGrpSpPr>
            <p:cNvPr id="319" name="그룹 318"/>
            <p:cNvGrpSpPr/>
            <p:nvPr/>
          </p:nvGrpSpPr>
          <p:grpSpPr>
            <a:xfrm rot="10800000">
              <a:off x="1792438" y="2798393"/>
              <a:ext cx="360000" cy="360000"/>
              <a:chOff x="1950267" y="2780928"/>
              <a:chExt cx="698477" cy="389035"/>
            </a:xfrm>
            <a:solidFill>
              <a:srgbClr val="C4D4F8"/>
            </a:solidFill>
          </p:grpSpPr>
          <p:sp>
            <p:nvSpPr>
              <p:cNvPr id="321" name="오른쪽 화살표 320"/>
              <p:cNvSpPr/>
              <p:nvPr/>
            </p:nvSpPr>
            <p:spPr bwMode="auto">
              <a:xfrm>
                <a:off x="2094282" y="2789886"/>
                <a:ext cx="554462" cy="380077"/>
              </a:xfrm>
              <a:prstGeom prst="rightArrow">
                <a:avLst/>
              </a:prstGeom>
              <a:grp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/>
              <a:lstStyle/>
              <a:p>
                <a:pPr marL="106363" indent="-106363" algn="ctr" defTabSz="939800">
                  <a:spcBef>
                    <a:spcPct val="50000"/>
                  </a:spcBef>
                </a:pPr>
                <a:endParaRPr lang="ko-KR" altLang="en-US" sz="1400" b="1">
                  <a:solidFill>
                    <a:schemeClr val="bg1"/>
                  </a:solidFill>
                  <a:latin typeface="Montserrat Medium" panose="00000600000000000000" pitchFamily="2" charset="0"/>
                  <a:cs typeface="Times New Roman" pitchFamily="18" charset="0"/>
                </a:endParaRPr>
              </a:p>
            </p:txBody>
          </p:sp>
          <p:sp>
            <p:nvSpPr>
              <p:cNvPr id="322" name="오른쪽 화살표 321"/>
              <p:cNvSpPr/>
              <p:nvPr/>
            </p:nvSpPr>
            <p:spPr bwMode="auto">
              <a:xfrm rot="10800000">
                <a:off x="1950267" y="2780928"/>
                <a:ext cx="554462" cy="380077"/>
              </a:xfrm>
              <a:prstGeom prst="rightArrow">
                <a:avLst/>
              </a:prstGeom>
              <a:grp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/>
              <a:lstStyle/>
              <a:p>
                <a:pPr marL="106363" indent="-106363" algn="ctr" defTabSz="939800">
                  <a:spcBef>
                    <a:spcPct val="50000"/>
                  </a:spcBef>
                </a:pPr>
                <a:endParaRPr lang="ko-KR" altLang="en-US" sz="1400" b="1">
                  <a:solidFill>
                    <a:schemeClr val="bg1"/>
                  </a:solidFill>
                  <a:latin typeface="Montserrat Medium" panose="00000600000000000000" pitchFamily="2" charset="0"/>
                  <a:cs typeface="Times New Roman" pitchFamily="18" charset="0"/>
                </a:endParaRPr>
              </a:p>
            </p:txBody>
          </p:sp>
        </p:grpSp>
        <p:sp>
          <p:nvSpPr>
            <p:cNvPr id="320" name="직사각형 319"/>
            <p:cNvSpPr/>
            <p:nvPr/>
          </p:nvSpPr>
          <p:spPr bwMode="auto">
            <a:xfrm>
              <a:off x="1631292" y="2571315"/>
              <a:ext cx="706582" cy="283756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0" tIns="0" rIns="0" bIns="36000" rtlCol="0" anchor="ctr" anchorCtr="0">
              <a:noAutofit/>
            </a:bodyPr>
            <a:lstStyle/>
            <a:p>
              <a:pPr algn="ctr"/>
              <a:r>
                <a:rPr lang="en-US" altLang="ko-KR" sz="800" dirty="0" smtClean="0">
                  <a:solidFill>
                    <a:schemeClr val="bg1">
                      <a:lumMod val="50000"/>
                    </a:schemeClr>
                  </a:solidFill>
                  <a:latin typeface="Montserrat Medium" panose="00000600000000000000" pitchFamily="2" charset="0"/>
                  <a:ea typeface="바른돋움 2" panose="02020503020101020101" pitchFamily="18" charset="-127"/>
                </a:rPr>
                <a:t>Commitment</a:t>
              </a:r>
            </a:p>
            <a:p>
              <a:pPr algn="ctr"/>
              <a:r>
                <a:rPr lang="en-US" altLang="ko-KR" sz="800" dirty="0" smtClean="0">
                  <a:solidFill>
                    <a:schemeClr val="bg1">
                      <a:lumMod val="50000"/>
                    </a:schemeClr>
                  </a:solidFill>
                  <a:latin typeface="Montserrat Medium" panose="00000600000000000000" pitchFamily="2" charset="0"/>
                  <a:ea typeface="바른돋움 2" panose="02020503020101020101" pitchFamily="18" charset="-127"/>
                </a:rPr>
                <a:t>Disbursement</a:t>
              </a:r>
              <a:endParaRPr lang="ko-KR" altLang="en-US" sz="800" dirty="0" smtClean="0">
                <a:solidFill>
                  <a:schemeClr val="bg1">
                    <a:lumMod val="50000"/>
                  </a:schemeClr>
                </a:solidFill>
                <a:latin typeface="Montserrat Medium" panose="00000600000000000000" pitchFamily="2" charset="0"/>
                <a:ea typeface="바른돋움 2" panose="02020503020101020101" pitchFamily="18" charset="-127"/>
              </a:endParaRPr>
            </a:p>
          </p:txBody>
        </p:sp>
      </p:grpSp>
      <p:grpSp>
        <p:nvGrpSpPr>
          <p:cNvPr id="323" name="그룹 322"/>
          <p:cNvGrpSpPr/>
          <p:nvPr/>
        </p:nvGrpSpPr>
        <p:grpSpPr>
          <a:xfrm>
            <a:off x="2426142" y="4258696"/>
            <a:ext cx="1070714" cy="585282"/>
            <a:chOff x="1631292" y="3461655"/>
            <a:chExt cx="706582" cy="585282"/>
          </a:xfrm>
        </p:grpSpPr>
        <p:grpSp>
          <p:nvGrpSpPr>
            <p:cNvPr id="324" name="그룹 323"/>
            <p:cNvGrpSpPr/>
            <p:nvPr/>
          </p:nvGrpSpPr>
          <p:grpSpPr>
            <a:xfrm rot="10800000">
              <a:off x="1788543" y="3686937"/>
              <a:ext cx="360000" cy="360000"/>
              <a:chOff x="1950267" y="2780928"/>
              <a:chExt cx="698477" cy="389035"/>
            </a:xfrm>
            <a:solidFill>
              <a:srgbClr val="C4D4F8"/>
            </a:solidFill>
          </p:grpSpPr>
          <p:sp>
            <p:nvSpPr>
              <p:cNvPr id="326" name="오른쪽 화살표 325"/>
              <p:cNvSpPr/>
              <p:nvPr/>
            </p:nvSpPr>
            <p:spPr bwMode="auto">
              <a:xfrm>
                <a:off x="2094282" y="2789886"/>
                <a:ext cx="554462" cy="380077"/>
              </a:xfrm>
              <a:prstGeom prst="rightArrow">
                <a:avLst/>
              </a:prstGeom>
              <a:grp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/>
              <a:lstStyle/>
              <a:p>
                <a:pPr marL="106363" indent="-106363" algn="ctr" defTabSz="939800">
                  <a:spcBef>
                    <a:spcPct val="50000"/>
                  </a:spcBef>
                </a:pPr>
                <a:endParaRPr lang="ko-KR" altLang="en-US" sz="1400" b="1">
                  <a:solidFill>
                    <a:schemeClr val="bg1"/>
                  </a:solidFill>
                  <a:latin typeface="Montserrat Medium" panose="00000600000000000000" pitchFamily="2" charset="0"/>
                  <a:cs typeface="Times New Roman" pitchFamily="18" charset="0"/>
                </a:endParaRPr>
              </a:p>
            </p:txBody>
          </p:sp>
          <p:sp>
            <p:nvSpPr>
              <p:cNvPr id="327" name="오른쪽 화살표 326"/>
              <p:cNvSpPr/>
              <p:nvPr/>
            </p:nvSpPr>
            <p:spPr bwMode="auto">
              <a:xfrm rot="10800000">
                <a:off x="1950267" y="2780928"/>
                <a:ext cx="554462" cy="380077"/>
              </a:xfrm>
              <a:prstGeom prst="rightArrow">
                <a:avLst/>
              </a:prstGeom>
              <a:grp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 anchor="ctr"/>
              <a:lstStyle/>
              <a:p>
                <a:pPr marL="106363" indent="-106363" algn="ctr" defTabSz="939800">
                  <a:spcBef>
                    <a:spcPct val="50000"/>
                  </a:spcBef>
                </a:pPr>
                <a:endParaRPr lang="ko-KR" altLang="en-US" sz="1400" b="1">
                  <a:solidFill>
                    <a:schemeClr val="bg1"/>
                  </a:solidFill>
                  <a:latin typeface="Montserrat Medium" panose="00000600000000000000" pitchFamily="2" charset="0"/>
                  <a:cs typeface="Times New Roman" pitchFamily="18" charset="0"/>
                </a:endParaRPr>
              </a:p>
            </p:txBody>
          </p:sp>
        </p:grpSp>
        <p:sp>
          <p:nvSpPr>
            <p:cNvPr id="325" name="직사각형 324"/>
            <p:cNvSpPr/>
            <p:nvPr/>
          </p:nvSpPr>
          <p:spPr bwMode="auto">
            <a:xfrm>
              <a:off x="1631292" y="3461655"/>
              <a:ext cx="706582" cy="283756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0" tIns="0" rIns="0" bIns="36000" rtlCol="0" anchor="ctr" anchorCtr="0">
              <a:noAutofit/>
            </a:bodyPr>
            <a:lstStyle/>
            <a:p>
              <a:pPr algn="ctr"/>
              <a:r>
                <a:rPr lang="en-US" altLang="ko-KR" sz="800" dirty="0" smtClean="0">
                  <a:solidFill>
                    <a:schemeClr val="bg1">
                      <a:lumMod val="50000"/>
                    </a:schemeClr>
                  </a:solidFill>
                  <a:latin typeface="Montserrat Medium" panose="00000600000000000000" pitchFamily="2" charset="0"/>
                  <a:ea typeface="바른돋움 2" panose="02020503020101020101" pitchFamily="18" charset="-127"/>
                </a:rPr>
                <a:t>Ledger management</a:t>
              </a:r>
              <a:endParaRPr lang="ko-KR" altLang="en-US" sz="800" dirty="0" smtClean="0">
                <a:solidFill>
                  <a:schemeClr val="bg1">
                    <a:lumMod val="50000"/>
                  </a:schemeClr>
                </a:solidFill>
                <a:latin typeface="Montserrat Medium" panose="00000600000000000000" pitchFamily="2" charset="0"/>
                <a:ea typeface="바른돋움 2" panose="02020503020101020101" pitchFamily="18" charset="-127"/>
              </a:endParaRPr>
            </a:p>
          </p:txBody>
        </p:sp>
      </p:grpSp>
      <p:grpSp>
        <p:nvGrpSpPr>
          <p:cNvPr id="328" name="그룹 327"/>
          <p:cNvGrpSpPr/>
          <p:nvPr/>
        </p:nvGrpSpPr>
        <p:grpSpPr>
          <a:xfrm>
            <a:off x="2391498" y="5172792"/>
            <a:ext cx="1072061" cy="648406"/>
            <a:chOff x="1584305" y="4229900"/>
            <a:chExt cx="821398" cy="648406"/>
          </a:xfrm>
        </p:grpSpPr>
        <p:sp>
          <p:nvSpPr>
            <p:cNvPr id="329" name="오른쪽 화살표 328"/>
            <p:cNvSpPr/>
            <p:nvPr/>
          </p:nvSpPr>
          <p:spPr bwMode="auto">
            <a:xfrm rot="10800000">
              <a:off x="1798128" y="4518306"/>
              <a:ext cx="360000" cy="360000"/>
            </a:xfrm>
            <a:prstGeom prst="rightArrow">
              <a:avLst>
                <a:gd name="adj1" fmla="val 50000"/>
                <a:gd name="adj2" fmla="val 47621"/>
              </a:avLst>
            </a:prstGeom>
            <a:solidFill>
              <a:srgbClr val="C4D4F8"/>
            </a:solidFill>
            <a:extLst/>
          </p:spPr>
          <p:txBody>
            <a:bodyPr wrap="square" lIns="0" tIns="0" rIns="0" bIns="36000" rtlCol="0" anchor="ctr" anchorCtr="0">
              <a:noAutofit/>
            </a:bodyPr>
            <a:lstStyle/>
            <a:p>
              <a:pPr algn="ctr"/>
              <a:endParaRPr lang="ko-KR" altLang="en-US" sz="1400" dirty="0" smtClean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Medium" panose="00000600000000000000" pitchFamily="2" charset="0"/>
                <a:ea typeface="바른돋움 2" panose="02020503020101020101" pitchFamily="18" charset="-127"/>
              </a:endParaRPr>
            </a:p>
          </p:txBody>
        </p:sp>
        <p:sp>
          <p:nvSpPr>
            <p:cNvPr id="330" name="직사각형 329"/>
            <p:cNvSpPr/>
            <p:nvPr/>
          </p:nvSpPr>
          <p:spPr bwMode="auto">
            <a:xfrm>
              <a:off x="1584305" y="4229900"/>
              <a:ext cx="821398" cy="283756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0" tIns="0" rIns="0" bIns="36000" rtlCol="0" anchor="ctr" anchorCtr="0">
              <a:noAutofit/>
            </a:bodyPr>
            <a:lstStyle/>
            <a:p>
              <a:pPr algn="ctr"/>
              <a:r>
                <a:rPr lang="en-US" altLang="ko-KR" sz="800" dirty="0" smtClean="0">
                  <a:solidFill>
                    <a:schemeClr val="bg1">
                      <a:lumMod val="50000"/>
                    </a:schemeClr>
                  </a:solidFill>
                  <a:latin typeface="Montserrat Medium" panose="00000600000000000000" pitchFamily="2" charset="0"/>
                  <a:ea typeface="바른돋움 2" panose="02020503020101020101" pitchFamily="18" charset="-127"/>
                </a:rPr>
                <a:t>Action imposing obligations on the national treasury</a:t>
              </a:r>
            </a:p>
          </p:txBody>
        </p:sp>
      </p:grpSp>
      <p:grpSp>
        <p:nvGrpSpPr>
          <p:cNvPr id="331" name="그룹 330"/>
          <p:cNvGrpSpPr/>
          <p:nvPr/>
        </p:nvGrpSpPr>
        <p:grpSpPr>
          <a:xfrm>
            <a:off x="2463289" y="6146764"/>
            <a:ext cx="975819" cy="632828"/>
            <a:chOff x="1632426" y="5258839"/>
            <a:chExt cx="706582" cy="632828"/>
          </a:xfrm>
        </p:grpSpPr>
        <p:sp>
          <p:nvSpPr>
            <p:cNvPr id="332" name="오른쪽 화살표 331"/>
            <p:cNvSpPr/>
            <p:nvPr/>
          </p:nvSpPr>
          <p:spPr bwMode="auto">
            <a:xfrm rot="10800000">
              <a:off x="1774525" y="5531667"/>
              <a:ext cx="360000" cy="360000"/>
            </a:xfrm>
            <a:prstGeom prst="rightArrow">
              <a:avLst>
                <a:gd name="adj1" fmla="val 50000"/>
                <a:gd name="adj2" fmla="val 47621"/>
              </a:avLst>
            </a:prstGeom>
            <a:solidFill>
              <a:srgbClr val="C4D4F8"/>
            </a:solidFill>
            <a:extLst/>
          </p:spPr>
          <p:txBody>
            <a:bodyPr wrap="square" lIns="0" tIns="0" rIns="0" bIns="36000" rtlCol="0" anchor="ctr" anchorCtr="0">
              <a:noAutofit/>
            </a:bodyPr>
            <a:lstStyle/>
            <a:p>
              <a:pPr algn="ctr"/>
              <a:endParaRPr lang="ko-KR" altLang="en-US" sz="1400" dirty="0" smtClean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Medium" panose="00000600000000000000" pitchFamily="2" charset="0"/>
                <a:ea typeface="바른돋움 2" panose="02020503020101020101" pitchFamily="18" charset="-127"/>
              </a:endParaRPr>
            </a:p>
          </p:txBody>
        </p:sp>
        <p:sp>
          <p:nvSpPr>
            <p:cNvPr id="333" name="직사각형 332"/>
            <p:cNvSpPr/>
            <p:nvPr/>
          </p:nvSpPr>
          <p:spPr bwMode="auto">
            <a:xfrm>
              <a:off x="1632426" y="5258839"/>
              <a:ext cx="706582" cy="283756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 wrap="square" lIns="0" tIns="0" rIns="0" bIns="36000" rtlCol="0" anchor="ctr" anchorCtr="0">
              <a:noAutofit/>
            </a:bodyPr>
            <a:lstStyle/>
            <a:p>
              <a:pPr algn="ctr"/>
              <a:r>
                <a:rPr lang="en-US" altLang="ko-KR" sz="800" dirty="0">
                  <a:solidFill>
                    <a:schemeClr val="bg1">
                      <a:lumMod val="50000"/>
                    </a:schemeClr>
                  </a:solidFill>
                  <a:latin typeface="Montserrat Medium" panose="00000600000000000000" pitchFamily="2" charset="0"/>
                  <a:ea typeface="바른돋움 2" panose="02020503020101020101" pitchFamily="18" charset="-127"/>
                </a:rPr>
                <a:t>J</a:t>
              </a:r>
              <a:r>
                <a:rPr lang="en-US" altLang="ko-KR" sz="800" dirty="0" smtClean="0">
                  <a:solidFill>
                    <a:schemeClr val="bg1">
                      <a:lumMod val="50000"/>
                    </a:schemeClr>
                  </a:solidFill>
                  <a:latin typeface="Montserrat Medium" panose="00000600000000000000" pitchFamily="2" charset="0"/>
                  <a:ea typeface="바른돋움 2" panose="02020503020101020101" pitchFamily="18" charset="-127"/>
                </a:rPr>
                <a:t>ournalizing,</a:t>
              </a:r>
            </a:p>
            <a:p>
              <a:pPr algn="ctr"/>
              <a:r>
                <a:rPr lang="en-US" altLang="ko-KR" sz="800" dirty="0" smtClean="0">
                  <a:solidFill>
                    <a:schemeClr val="bg1">
                      <a:lumMod val="50000"/>
                    </a:schemeClr>
                  </a:solidFill>
                  <a:latin typeface="Montserrat Medium" panose="00000600000000000000" pitchFamily="2" charset="0"/>
                  <a:ea typeface="바른돋움 2" panose="02020503020101020101" pitchFamily="18" charset="-127"/>
                </a:rPr>
                <a:t>Settlement statement </a:t>
              </a:r>
            </a:p>
            <a:p>
              <a:pPr algn="ctr"/>
              <a:endParaRPr lang="ko-KR" altLang="en-US" sz="800" dirty="0" smtClean="0">
                <a:solidFill>
                  <a:schemeClr val="bg1">
                    <a:lumMod val="50000"/>
                  </a:schemeClr>
                </a:solidFill>
                <a:latin typeface="Montserrat Medium" panose="00000600000000000000" pitchFamily="2" charset="0"/>
                <a:ea typeface="바른돋움 2" panose="02020503020101020101" pitchFamily="18" charset="-127"/>
              </a:endParaRPr>
            </a:p>
          </p:txBody>
        </p:sp>
      </p:grpSp>
      <p:grpSp>
        <p:nvGrpSpPr>
          <p:cNvPr id="334" name="그룹 333">
            <a:extLst>
              <a:ext uri="{FF2B5EF4-FFF2-40B4-BE49-F238E27FC236}">
                <a16:creationId xmlns:a16="http://schemas.microsoft.com/office/drawing/2014/main" id="{525E53D9-4E4A-4944-A5C7-8C47AF728936}"/>
              </a:ext>
            </a:extLst>
          </p:cNvPr>
          <p:cNvGrpSpPr/>
          <p:nvPr/>
        </p:nvGrpSpPr>
        <p:grpSpPr>
          <a:xfrm>
            <a:off x="0" y="1053030"/>
            <a:ext cx="1268364" cy="467035"/>
            <a:chOff x="0" y="1086465"/>
            <a:chExt cx="1268364" cy="467035"/>
          </a:xfrm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grpSpPr>
        <p:sp>
          <p:nvSpPr>
            <p:cNvPr id="335" name="사각형: 둥근 위쪽 모서리 103">
              <a:extLst>
                <a:ext uri="{FF2B5EF4-FFF2-40B4-BE49-F238E27FC236}">
                  <a16:creationId xmlns:a16="http://schemas.microsoft.com/office/drawing/2014/main" id="{7AEAC66D-E991-4565-914D-BE56D95A8CC9}"/>
                </a:ext>
              </a:extLst>
            </p:cNvPr>
            <p:cNvSpPr/>
            <p:nvPr/>
          </p:nvSpPr>
          <p:spPr>
            <a:xfrm rot="5400000">
              <a:off x="400664" y="685801"/>
              <a:ext cx="467035" cy="126836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336" name="사각형: 둥근 위쪽 모서리 104">
              <a:extLst>
                <a:ext uri="{FF2B5EF4-FFF2-40B4-BE49-F238E27FC236}">
                  <a16:creationId xmlns:a16="http://schemas.microsoft.com/office/drawing/2014/main" id="{D1254EAD-A4EB-43CF-8A46-BC471F141C9F}"/>
                </a:ext>
              </a:extLst>
            </p:cNvPr>
            <p:cNvSpPr/>
            <p:nvPr/>
          </p:nvSpPr>
          <p:spPr>
            <a:xfrm rot="5400000">
              <a:off x="774290" y="1059427"/>
              <a:ext cx="467035" cy="521112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337" name="TextBox 336"/>
          <p:cNvSpPr txBox="1"/>
          <p:nvPr/>
        </p:nvSpPr>
        <p:spPr>
          <a:xfrm>
            <a:off x="1357769" y="1071348"/>
            <a:ext cx="89436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200" dirty="0" smtClean="0">
                <a:latin typeface="Montserrat Medium" panose="00000600000000000000" pitchFamily="2" charset="0"/>
              </a:rPr>
              <a:t>Internal and External Interconnection for Contract</a:t>
            </a:r>
            <a:endParaRPr lang="ko-KR" altLang="en-US" sz="2200" dirty="0">
              <a:latin typeface="Montserrat Medium" panose="00000600000000000000" pitchFamily="2" charset="0"/>
            </a:endParaRPr>
          </a:p>
        </p:txBody>
      </p:sp>
      <p:sp>
        <p:nvSpPr>
          <p:cNvPr id="82" name="Rectangle 5"/>
          <p:cNvSpPr/>
          <p:nvPr/>
        </p:nvSpPr>
        <p:spPr bwMode="auto">
          <a:xfrm>
            <a:off x="147775" y="1658695"/>
            <a:ext cx="10419317" cy="5788256"/>
          </a:xfrm>
          <a:prstGeom prst="rect">
            <a:avLst/>
          </a:prstGeom>
          <a:noFill/>
          <a:ln w="3175" algn="ctr">
            <a:solidFill>
              <a:schemeClr val="bg1">
                <a:lumMod val="75000"/>
              </a:schemeClr>
            </a:solidFill>
            <a:prstDash val="solid"/>
            <a:round/>
            <a:headEnd/>
            <a:tailEnd type="none" w="sm" len="sm"/>
          </a:ln>
        </p:spPr>
        <p:txBody>
          <a:bodyPr wrap="none" lIns="72000" tIns="72000" rIns="72000" bIns="72000" anchor="ctr"/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rgbClr val="7D0900"/>
              </a:buClr>
            </a:pPr>
            <a:endParaRPr lang="ko-KR" altLang="en-US" sz="1100" spc="-150">
              <a:solidFill>
                <a:srgbClr val="000000"/>
              </a:solidFill>
              <a:latin typeface="Montserrat Medium" panose="00000600000000000000" pitchFamily="2" charset="0"/>
              <a:ea typeface="맑은 고딕" pitchFamily="50" charset="-127"/>
            </a:endParaRPr>
          </a:p>
        </p:txBody>
      </p:sp>
      <p:grpSp>
        <p:nvGrpSpPr>
          <p:cNvPr id="81" name="그룹 80">
            <a:extLst>
              <a:ext uri="{FF2B5EF4-FFF2-40B4-BE49-F238E27FC236}">
                <a16:creationId xmlns:a16="http://schemas.microsoft.com/office/drawing/2014/main" id="{D6054AF2-20EC-4822-B2A1-DF9B7F034AEA}"/>
              </a:ext>
            </a:extLst>
          </p:cNvPr>
          <p:cNvGrpSpPr/>
          <p:nvPr/>
        </p:nvGrpSpPr>
        <p:grpSpPr>
          <a:xfrm>
            <a:off x="3634450" y="1875099"/>
            <a:ext cx="4722471" cy="451412"/>
            <a:chOff x="-4110583" y="1331518"/>
            <a:chExt cx="1712937" cy="1040507"/>
          </a:xfrm>
        </p:grpSpPr>
        <p:sp>
          <p:nvSpPr>
            <p:cNvPr id="83" name="사각형: 둥근 모서리 89">
              <a:extLst>
                <a:ext uri="{FF2B5EF4-FFF2-40B4-BE49-F238E27FC236}">
                  <a16:creationId xmlns:a16="http://schemas.microsoft.com/office/drawing/2014/main" id="{A97C47E6-CE39-4D5D-86EC-856E0D0DA762}"/>
                </a:ext>
              </a:extLst>
            </p:cNvPr>
            <p:cNvSpPr/>
            <p:nvPr/>
          </p:nvSpPr>
          <p:spPr>
            <a:xfrm>
              <a:off x="-4110583" y="1377648"/>
              <a:ext cx="1712937" cy="994377"/>
            </a:xfrm>
            <a:prstGeom prst="roundRect">
              <a:avLst>
                <a:gd name="adj" fmla="val 8210"/>
              </a:avLst>
            </a:prstGeom>
            <a:solidFill>
              <a:srgbClr val="ACAC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941"/>
            </a:p>
          </p:txBody>
        </p:sp>
        <p:sp>
          <p:nvSpPr>
            <p:cNvPr id="84" name="사각형: 둥근 모서리 90">
              <a:extLst>
                <a:ext uri="{FF2B5EF4-FFF2-40B4-BE49-F238E27FC236}">
                  <a16:creationId xmlns:a16="http://schemas.microsoft.com/office/drawing/2014/main" id="{ABD3E2E5-A5C8-4740-9312-2A9302656858}"/>
                </a:ext>
              </a:extLst>
            </p:cNvPr>
            <p:cNvSpPr/>
            <p:nvPr/>
          </p:nvSpPr>
          <p:spPr>
            <a:xfrm>
              <a:off x="-4110583" y="1331518"/>
              <a:ext cx="1712937" cy="315965"/>
            </a:xfrm>
            <a:prstGeom prst="roundRect">
              <a:avLst>
                <a:gd name="adj" fmla="val 31383"/>
              </a:avLst>
            </a:prstGeom>
            <a:solidFill>
              <a:srgbClr val="194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941"/>
            </a:p>
          </p:txBody>
        </p:sp>
        <p:grpSp>
          <p:nvGrpSpPr>
            <p:cNvPr id="85" name="그룹 84">
              <a:extLst>
                <a:ext uri="{FF2B5EF4-FFF2-40B4-BE49-F238E27FC236}">
                  <a16:creationId xmlns:a16="http://schemas.microsoft.com/office/drawing/2014/main" id="{6A321A9B-550A-4DD4-AF8F-0ABFDEBF8CC2}"/>
                </a:ext>
              </a:extLst>
            </p:cNvPr>
            <p:cNvGrpSpPr/>
            <p:nvPr/>
          </p:nvGrpSpPr>
          <p:grpSpPr>
            <a:xfrm>
              <a:off x="-4053840" y="1379218"/>
              <a:ext cx="1600200" cy="937262"/>
              <a:chOff x="-4094385" y="1367709"/>
              <a:chExt cx="1673193" cy="1545526"/>
            </a:xfrm>
          </p:grpSpPr>
          <p:sp>
            <p:nvSpPr>
              <p:cNvPr id="86" name="사각형: 둥근 모서리 93">
                <a:extLst>
                  <a:ext uri="{FF2B5EF4-FFF2-40B4-BE49-F238E27FC236}">
                    <a16:creationId xmlns:a16="http://schemas.microsoft.com/office/drawing/2014/main" id="{ACC7742D-B21B-44F9-9C83-53524BF72F5F}"/>
                  </a:ext>
                </a:extLst>
              </p:cNvPr>
              <p:cNvSpPr/>
              <p:nvPr/>
            </p:nvSpPr>
            <p:spPr>
              <a:xfrm>
                <a:off x="-4094384" y="1428756"/>
                <a:ext cx="1673192" cy="1484479"/>
              </a:xfrm>
              <a:prstGeom prst="roundRect">
                <a:avLst>
                  <a:gd name="adj" fmla="val 4401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41"/>
              </a:p>
            </p:txBody>
          </p:sp>
          <p:sp>
            <p:nvSpPr>
              <p:cNvPr id="87" name="사각형: 둥근 모서리 94">
                <a:extLst>
                  <a:ext uri="{FF2B5EF4-FFF2-40B4-BE49-F238E27FC236}">
                    <a16:creationId xmlns:a16="http://schemas.microsoft.com/office/drawing/2014/main" id="{4B98E31F-AD87-4882-B550-86BBF373B2FD}"/>
                  </a:ext>
                </a:extLst>
              </p:cNvPr>
              <p:cNvSpPr/>
              <p:nvPr/>
            </p:nvSpPr>
            <p:spPr>
              <a:xfrm>
                <a:off x="-4094384" y="1367709"/>
                <a:ext cx="1673192" cy="289002"/>
              </a:xfrm>
              <a:prstGeom prst="roundRect">
                <a:avLst>
                  <a:gd name="adj" fmla="val 29553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41"/>
              </a:p>
            </p:txBody>
          </p:sp>
          <p:sp>
            <p:nvSpPr>
              <p:cNvPr id="88" name="직사각형 87">
                <a:extLst>
                  <a:ext uri="{FF2B5EF4-FFF2-40B4-BE49-F238E27FC236}">
                    <a16:creationId xmlns:a16="http://schemas.microsoft.com/office/drawing/2014/main" id="{8F9C8C5C-6844-4DB0-9FF7-CF9C4035CEB9}"/>
                  </a:ext>
                </a:extLst>
              </p:cNvPr>
              <p:cNvSpPr/>
              <p:nvPr/>
            </p:nvSpPr>
            <p:spPr>
              <a:xfrm>
                <a:off x="-4094385" y="1504579"/>
                <a:ext cx="1673192" cy="10505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41"/>
              </a:p>
            </p:txBody>
          </p:sp>
        </p:grpSp>
      </p:grpSp>
      <p:sp>
        <p:nvSpPr>
          <p:cNvPr id="3" name="직사각형 2"/>
          <p:cNvSpPr/>
          <p:nvPr/>
        </p:nvSpPr>
        <p:spPr>
          <a:xfrm>
            <a:off x="3888697" y="1938340"/>
            <a:ext cx="5343525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400" b="1" dirty="0">
                <a:latin typeface="Montserrat Medium" panose="00000600000000000000" pitchFamily="2" charset="0"/>
              </a:rPr>
              <a:t>Procurement(contract) Management System</a:t>
            </a:r>
            <a:endParaRPr lang="ko-KR" altLang="en-US" sz="1400" b="1" dirty="0">
              <a:latin typeface="Montserrat Medium" panose="00000600000000000000" pitchFamily="2" charset="0"/>
            </a:endParaRPr>
          </a:p>
        </p:txBody>
      </p:sp>
      <p:grpSp>
        <p:nvGrpSpPr>
          <p:cNvPr id="90" name="그룹 89">
            <a:extLst>
              <a:ext uri="{FF2B5EF4-FFF2-40B4-BE49-F238E27FC236}">
                <a16:creationId xmlns:a16="http://schemas.microsoft.com/office/drawing/2014/main" id="{ED37116D-19E5-4576-A30F-0C29603F715E}"/>
              </a:ext>
            </a:extLst>
          </p:cNvPr>
          <p:cNvGrpSpPr/>
          <p:nvPr/>
        </p:nvGrpSpPr>
        <p:grpSpPr>
          <a:xfrm>
            <a:off x="297169" y="1980997"/>
            <a:ext cx="2029341" cy="640870"/>
            <a:chOff x="-4110583" y="1331518"/>
            <a:chExt cx="1712937" cy="1040507"/>
          </a:xfrm>
        </p:grpSpPr>
        <p:sp>
          <p:nvSpPr>
            <p:cNvPr id="91" name="사각형: 둥근 모서리 105">
              <a:extLst>
                <a:ext uri="{FF2B5EF4-FFF2-40B4-BE49-F238E27FC236}">
                  <a16:creationId xmlns:a16="http://schemas.microsoft.com/office/drawing/2014/main" id="{755A4014-F9F3-47A3-A0BC-2CA7A897DBCF}"/>
                </a:ext>
              </a:extLst>
            </p:cNvPr>
            <p:cNvSpPr/>
            <p:nvPr/>
          </p:nvSpPr>
          <p:spPr>
            <a:xfrm>
              <a:off x="-4110583" y="1377648"/>
              <a:ext cx="1712937" cy="994377"/>
            </a:xfrm>
            <a:prstGeom prst="roundRect">
              <a:avLst>
                <a:gd name="adj" fmla="val 8210"/>
              </a:avLst>
            </a:prstGeom>
            <a:solidFill>
              <a:srgbClr val="ACAC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941"/>
            </a:p>
          </p:txBody>
        </p:sp>
        <p:sp>
          <p:nvSpPr>
            <p:cNvPr id="92" name="사각형: 둥근 모서리 106">
              <a:extLst>
                <a:ext uri="{FF2B5EF4-FFF2-40B4-BE49-F238E27FC236}">
                  <a16:creationId xmlns:a16="http://schemas.microsoft.com/office/drawing/2014/main" id="{BD680FD0-FE7F-458E-8676-91E553978F1C}"/>
                </a:ext>
              </a:extLst>
            </p:cNvPr>
            <p:cNvSpPr/>
            <p:nvPr/>
          </p:nvSpPr>
          <p:spPr>
            <a:xfrm>
              <a:off x="-4110583" y="1331518"/>
              <a:ext cx="1712937" cy="315965"/>
            </a:xfrm>
            <a:prstGeom prst="roundRect">
              <a:avLst>
                <a:gd name="adj" fmla="val 31383"/>
              </a:avLst>
            </a:prstGeom>
            <a:solidFill>
              <a:srgbClr val="194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941"/>
            </a:p>
          </p:txBody>
        </p:sp>
        <p:grpSp>
          <p:nvGrpSpPr>
            <p:cNvPr id="93" name="그룹 92">
              <a:extLst>
                <a:ext uri="{FF2B5EF4-FFF2-40B4-BE49-F238E27FC236}">
                  <a16:creationId xmlns:a16="http://schemas.microsoft.com/office/drawing/2014/main" id="{4CDE37F5-D577-480E-8A76-6F6F650A12D0}"/>
                </a:ext>
              </a:extLst>
            </p:cNvPr>
            <p:cNvGrpSpPr/>
            <p:nvPr/>
          </p:nvGrpSpPr>
          <p:grpSpPr>
            <a:xfrm>
              <a:off x="-4053840" y="1392631"/>
              <a:ext cx="1600200" cy="900242"/>
              <a:chOff x="-4094385" y="1389822"/>
              <a:chExt cx="1673193" cy="1484478"/>
            </a:xfrm>
          </p:grpSpPr>
          <p:sp>
            <p:nvSpPr>
              <p:cNvPr id="95" name="사각형: 둥근 모서리 109">
                <a:extLst>
                  <a:ext uri="{FF2B5EF4-FFF2-40B4-BE49-F238E27FC236}">
                    <a16:creationId xmlns:a16="http://schemas.microsoft.com/office/drawing/2014/main" id="{07AECFCF-0ED7-4CD8-8581-31375C175BC5}"/>
                  </a:ext>
                </a:extLst>
              </p:cNvPr>
              <p:cNvSpPr/>
              <p:nvPr/>
            </p:nvSpPr>
            <p:spPr>
              <a:xfrm>
                <a:off x="-4094384" y="1389822"/>
                <a:ext cx="1673192" cy="1484478"/>
              </a:xfrm>
              <a:prstGeom prst="roundRect">
                <a:avLst>
                  <a:gd name="adj" fmla="val 4401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41"/>
              </a:p>
            </p:txBody>
          </p:sp>
          <p:sp>
            <p:nvSpPr>
              <p:cNvPr id="96" name="사각형: 둥근 모서리 110">
                <a:extLst>
                  <a:ext uri="{FF2B5EF4-FFF2-40B4-BE49-F238E27FC236}">
                    <a16:creationId xmlns:a16="http://schemas.microsoft.com/office/drawing/2014/main" id="{AB4020D4-6820-4053-92A5-59A7C2127A78}"/>
                  </a:ext>
                </a:extLst>
              </p:cNvPr>
              <p:cNvSpPr/>
              <p:nvPr/>
            </p:nvSpPr>
            <p:spPr>
              <a:xfrm>
                <a:off x="-4094384" y="1445578"/>
                <a:ext cx="1673192" cy="289001"/>
              </a:xfrm>
              <a:prstGeom prst="roundRect">
                <a:avLst>
                  <a:gd name="adj" fmla="val 29553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41"/>
              </a:p>
            </p:txBody>
          </p:sp>
          <p:sp>
            <p:nvSpPr>
              <p:cNvPr id="97" name="직사각형 96">
                <a:extLst>
                  <a:ext uri="{FF2B5EF4-FFF2-40B4-BE49-F238E27FC236}">
                    <a16:creationId xmlns:a16="http://schemas.microsoft.com/office/drawing/2014/main" id="{46BD0471-64B3-4754-836F-CC06DE41ECAB}"/>
                  </a:ext>
                </a:extLst>
              </p:cNvPr>
              <p:cNvSpPr/>
              <p:nvPr/>
            </p:nvSpPr>
            <p:spPr>
              <a:xfrm>
                <a:off x="-4094385" y="1504579"/>
                <a:ext cx="1673192" cy="10505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41"/>
              </a:p>
            </p:txBody>
          </p:sp>
        </p:grp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30FD67DA-3294-4B94-BEE2-F1E7C0555C3D}"/>
                </a:ext>
              </a:extLst>
            </p:cNvPr>
            <p:cNvSpPr txBox="1"/>
            <p:nvPr/>
          </p:nvSpPr>
          <p:spPr>
            <a:xfrm>
              <a:off x="-3841709" y="1386968"/>
              <a:ext cx="1234978" cy="929511"/>
            </a:xfrm>
            <a:prstGeom prst="rect">
              <a:avLst/>
            </a:prstGeom>
            <a:noFill/>
          </p:spPr>
          <p:txBody>
            <a:bodyPr wrap="none" rtlCol="0" anchor="ctr">
              <a:noAutofit/>
            </a:bodyPr>
            <a:lstStyle/>
            <a:p>
              <a:pPr algn="ctr">
                <a:lnSpc>
                  <a:spcPct val="125000"/>
                </a:lnSpc>
                <a:defRPr/>
              </a:pPr>
              <a:r>
                <a:rPr lang="en-US" altLang="ko-KR" sz="1600" dirty="0" smtClean="0">
                  <a:ln>
                    <a:solidFill>
                      <a:prstClr val="white">
                        <a:lumMod val="75000"/>
                        <a:alpha val="0"/>
                      </a:prstClr>
                    </a:solidFill>
                  </a:ln>
                  <a:solidFill>
                    <a:srgbClr val="194F9D"/>
                  </a:solidFill>
                  <a:latin typeface="Montserrat SemiBold" panose="00000700000000000000" pitchFamily="2" charset="0"/>
                </a:rPr>
                <a:t>Internal</a:t>
              </a:r>
              <a:endParaRPr lang="ko-KR" altLang="en-US" sz="1600" dirty="0">
                <a:ln>
                  <a:solidFill>
                    <a:prstClr val="white">
                      <a:lumMod val="75000"/>
                      <a:alpha val="0"/>
                    </a:prstClr>
                  </a:solidFill>
                </a:ln>
                <a:solidFill>
                  <a:srgbClr val="194F9D"/>
                </a:solidFill>
                <a:latin typeface="Montserrat SemiBold" panose="00000700000000000000" pitchFamily="2" charset="0"/>
              </a:endParaRPr>
            </a:p>
          </p:txBody>
        </p:sp>
      </p:grpSp>
      <p:grpSp>
        <p:nvGrpSpPr>
          <p:cNvPr id="98" name="그룹 97">
            <a:extLst>
              <a:ext uri="{FF2B5EF4-FFF2-40B4-BE49-F238E27FC236}">
                <a16:creationId xmlns:a16="http://schemas.microsoft.com/office/drawing/2014/main" id="{ED37116D-19E5-4576-A30F-0C29603F715E}"/>
              </a:ext>
            </a:extLst>
          </p:cNvPr>
          <p:cNvGrpSpPr/>
          <p:nvPr/>
        </p:nvGrpSpPr>
        <p:grpSpPr>
          <a:xfrm>
            <a:off x="8877782" y="1901905"/>
            <a:ext cx="1657108" cy="640870"/>
            <a:chOff x="-4110583" y="1331518"/>
            <a:chExt cx="1712937" cy="1040507"/>
          </a:xfrm>
        </p:grpSpPr>
        <p:sp>
          <p:nvSpPr>
            <p:cNvPr id="99" name="사각형: 둥근 모서리 105">
              <a:extLst>
                <a:ext uri="{FF2B5EF4-FFF2-40B4-BE49-F238E27FC236}">
                  <a16:creationId xmlns:a16="http://schemas.microsoft.com/office/drawing/2014/main" id="{755A4014-F9F3-47A3-A0BC-2CA7A897DBCF}"/>
                </a:ext>
              </a:extLst>
            </p:cNvPr>
            <p:cNvSpPr/>
            <p:nvPr/>
          </p:nvSpPr>
          <p:spPr>
            <a:xfrm>
              <a:off x="-4110583" y="1377648"/>
              <a:ext cx="1712937" cy="994377"/>
            </a:xfrm>
            <a:prstGeom prst="roundRect">
              <a:avLst>
                <a:gd name="adj" fmla="val 8210"/>
              </a:avLst>
            </a:prstGeom>
            <a:solidFill>
              <a:srgbClr val="ACAC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941"/>
            </a:p>
          </p:txBody>
        </p:sp>
        <p:sp>
          <p:nvSpPr>
            <p:cNvPr id="100" name="사각형: 둥근 모서리 106">
              <a:extLst>
                <a:ext uri="{FF2B5EF4-FFF2-40B4-BE49-F238E27FC236}">
                  <a16:creationId xmlns:a16="http://schemas.microsoft.com/office/drawing/2014/main" id="{BD680FD0-FE7F-458E-8676-91E553978F1C}"/>
                </a:ext>
              </a:extLst>
            </p:cNvPr>
            <p:cNvSpPr/>
            <p:nvPr/>
          </p:nvSpPr>
          <p:spPr>
            <a:xfrm>
              <a:off x="-4110583" y="1331518"/>
              <a:ext cx="1712937" cy="315965"/>
            </a:xfrm>
            <a:prstGeom prst="roundRect">
              <a:avLst>
                <a:gd name="adj" fmla="val 31383"/>
              </a:avLst>
            </a:prstGeom>
            <a:solidFill>
              <a:srgbClr val="194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941"/>
            </a:p>
          </p:txBody>
        </p:sp>
        <p:grpSp>
          <p:nvGrpSpPr>
            <p:cNvPr id="101" name="그룹 100">
              <a:extLst>
                <a:ext uri="{FF2B5EF4-FFF2-40B4-BE49-F238E27FC236}">
                  <a16:creationId xmlns:a16="http://schemas.microsoft.com/office/drawing/2014/main" id="{4CDE37F5-D577-480E-8A76-6F6F650A12D0}"/>
                </a:ext>
              </a:extLst>
            </p:cNvPr>
            <p:cNvGrpSpPr/>
            <p:nvPr/>
          </p:nvGrpSpPr>
          <p:grpSpPr>
            <a:xfrm>
              <a:off x="-4053840" y="1392631"/>
              <a:ext cx="1600200" cy="900242"/>
              <a:chOff x="-4094385" y="1389822"/>
              <a:chExt cx="1673193" cy="1484478"/>
            </a:xfrm>
          </p:grpSpPr>
          <p:sp>
            <p:nvSpPr>
              <p:cNvPr id="103" name="사각형: 둥근 모서리 109">
                <a:extLst>
                  <a:ext uri="{FF2B5EF4-FFF2-40B4-BE49-F238E27FC236}">
                    <a16:creationId xmlns:a16="http://schemas.microsoft.com/office/drawing/2014/main" id="{07AECFCF-0ED7-4CD8-8581-31375C175BC5}"/>
                  </a:ext>
                </a:extLst>
              </p:cNvPr>
              <p:cNvSpPr/>
              <p:nvPr/>
            </p:nvSpPr>
            <p:spPr>
              <a:xfrm>
                <a:off x="-4094384" y="1389822"/>
                <a:ext cx="1673192" cy="1484478"/>
              </a:xfrm>
              <a:prstGeom prst="roundRect">
                <a:avLst>
                  <a:gd name="adj" fmla="val 4401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41"/>
              </a:p>
            </p:txBody>
          </p:sp>
          <p:sp>
            <p:nvSpPr>
              <p:cNvPr id="104" name="사각형: 둥근 모서리 110">
                <a:extLst>
                  <a:ext uri="{FF2B5EF4-FFF2-40B4-BE49-F238E27FC236}">
                    <a16:creationId xmlns:a16="http://schemas.microsoft.com/office/drawing/2014/main" id="{AB4020D4-6820-4053-92A5-59A7C2127A78}"/>
                  </a:ext>
                </a:extLst>
              </p:cNvPr>
              <p:cNvSpPr/>
              <p:nvPr/>
            </p:nvSpPr>
            <p:spPr>
              <a:xfrm>
                <a:off x="-4094384" y="1445578"/>
                <a:ext cx="1673192" cy="289001"/>
              </a:xfrm>
              <a:prstGeom prst="roundRect">
                <a:avLst>
                  <a:gd name="adj" fmla="val 29553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41"/>
              </a:p>
            </p:txBody>
          </p:sp>
          <p:sp>
            <p:nvSpPr>
              <p:cNvPr id="105" name="직사각형 104">
                <a:extLst>
                  <a:ext uri="{FF2B5EF4-FFF2-40B4-BE49-F238E27FC236}">
                    <a16:creationId xmlns:a16="http://schemas.microsoft.com/office/drawing/2014/main" id="{46BD0471-64B3-4754-836F-CC06DE41ECAB}"/>
                  </a:ext>
                </a:extLst>
              </p:cNvPr>
              <p:cNvSpPr/>
              <p:nvPr/>
            </p:nvSpPr>
            <p:spPr>
              <a:xfrm>
                <a:off x="-4094385" y="1504579"/>
                <a:ext cx="1673192" cy="10505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41"/>
              </a:p>
            </p:txBody>
          </p:sp>
        </p:grpSp>
        <p:sp>
          <p:nvSpPr>
            <p:cNvPr id="102" name="TextBox 101">
              <a:extLst>
                <a:ext uri="{FF2B5EF4-FFF2-40B4-BE49-F238E27FC236}">
                  <a16:creationId xmlns:a16="http://schemas.microsoft.com/office/drawing/2014/main" id="{30FD67DA-3294-4B94-BEE2-F1E7C0555C3D}"/>
                </a:ext>
              </a:extLst>
            </p:cNvPr>
            <p:cNvSpPr txBox="1"/>
            <p:nvPr/>
          </p:nvSpPr>
          <p:spPr>
            <a:xfrm>
              <a:off x="-3841709" y="1386968"/>
              <a:ext cx="1234978" cy="929511"/>
            </a:xfrm>
            <a:prstGeom prst="rect">
              <a:avLst/>
            </a:prstGeom>
            <a:noFill/>
          </p:spPr>
          <p:txBody>
            <a:bodyPr wrap="none" rtlCol="0" anchor="ctr">
              <a:noAutofit/>
            </a:bodyPr>
            <a:lstStyle/>
            <a:p>
              <a:pPr algn="ctr">
                <a:lnSpc>
                  <a:spcPct val="125000"/>
                </a:lnSpc>
                <a:defRPr/>
              </a:pPr>
              <a:r>
                <a:rPr lang="en-US" altLang="ko-KR" sz="1600" dirty="0" smtClean="0">
                  <a:ln>
                    <a:solidFill>
                      <a:prstClr val="white">
                        <a:lumMod val="75000"/>
                        <a:alpha val="0"/>
                      </a:prstClr>
                    </a:solidFill>
                  </a:ln>
                  <a:solidFill>
                    <a:srgbClr val="194F9D"/>
                  </a:solidFill>
                  <a:latin typeface="Montserrat SemiBold" panose="00000700000000000000" pitchFamily="2" charset="0"/>
                </a:rPr>
                <a:t>External</a:t>
              </a:r>
              <a:endParaRPr lang="ko-KR" altLang="en-US" sz="1600" dirty="0">
                <a:ln>
                  <a:solidFill>
                    <a:prstClr val="white">
                      <a:lumMod val="75000"/>
                      <a:alpha val="0"/>
                    </a:prstClr>
                  </a:solidFill>
                </a:ln>
                <a:solidFill>
                  <a:srgbClr val="194F9D"/>
                </a:solidFill>
                <a:latin typeface="Montserrat SemiBold" panose="000007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91927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그룹 51"/>
          <p:cNvGrpSpPr/>
          <p:nvPr/>
        </p:nvGrpSpPr>
        <p:grpSpPr>
          <a:xfrm>
            <a:off x="196770" y="1574157"/>
            <a:ext cx="10336192" cy="5868365"/>
            <a:chOff x="196770" y="1307939"/>
            <a:chExt cx="10336192" cy="6134583"/>
          </a:xfrm>
        </p:grpSpPr>
        <p:sp>
          <p:nvSpPr>
            <p:cNvPr id="53" name="사각형: 둥근 모서리 8">
              <a:extLst>
                <a:ext uri="{FF2B5EF4-FFF2-40B4-BE49-F238E27FC236}">
                  <a16:creationId xmlns:a16="http://schemas.microsoft.com/office/drawing/2014/main" id="{558BB2BA-39A1-4AC8-A06E-06F237DCD696}"/>
                </a:ext>
              </a:extLst>
            </p:cNvPr>
            <p:cNvSpPr/>
            <p:nvPr/>
          </p:nvSpPr>
          <p:spPr>
            <a:xfrm>
              <a:off x="196770" y="1307939"/>
              <a:ext cx="10336192" cy="6134583"/>
            </a:xfrm>
            <a:prstGeom prst="roundRect">
              <a:avLst/>
            </a:prstGeom>
            <a:solidFill>
              <a:schemeClr val="bg2">
                <a:alpha val="7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55" name="사각형: 둥근 모서리 9">
              <a:extLst>
                <a:ext uri="{FF2B5EF4-FFF2-40B4-BE49-F238E27FC236}">
                  <a16:creationId xmlns:a16="http://schemas.microsoft.com/office/drawing/2014/main" id="{2746384C-CDC3-476F-A120-C11F28CDE5A8}"/>
                </a:ext>
              </a:extLst>
            </p:cNvPr>
            <p:cNvSpPr/>
            <p:nvPr/>
          </p:nvSpPr>
          <p:spPr>
            <a:xfrm>
              <a:off x="462987" y="1501535"/>
              <a:ext cx="9861631" cy="5807889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65" name="Rectangle 35">
            <a:extLst>
              <a:ext uri="{FF2B5EF4-FFF2-40B4-BE49-F238E27FC236}">
                <a16:creationId xmlns:a16="http://schemas.microsoft.com/office/drawing/2014/main" id="{437630CF-09F9-4867-B08A-2FE8DAA35250}"/>
              </a:ext>
            </a:extLst>
          </p:cNvPr>
          <p:cNvSpPr/>
          <p:nvPr/>
        </p:nvSpPr>
        <p:spPr>
          <a:xfrm>
            <a:off x="648182" y="247744"/>
            <a:ext cx="5219997" cy="456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400" b="1" spc="-1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Work Process</a:t>
            </a:r>
            <a:endParaRPr lang="en-US" altLang="ko-KR" sz="2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Montserrat SemiBold" panose="00000700000000000000" pitchFamily="2" charset="0"/>
              <a:ea typeface="Rix고딕 M" panose="02020603020101020101" pitchFamily="18" charset="-127"/>
              <a:cs typeface="Noto Sans" panose="020B0502040504020204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8F4ED994-EF0C-4F7A-96E4-67CD0D8048B1}"/>
              </a:ext>
            </a:extLst>
          </p:cNvPr>
          <p:cNvSpPr txBox="1"/>
          <p:nvPr/>
        </p:nvSpPr>
        <p:spPr>
          <a:xfrm>
            <a:off x="183091" y="-159210"/>
            <a:ext cx="564159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3200" b="1" spc="-1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+mj-ea"/>
              </a:rPr>
              <a:t>V</a:t>
            </a:r>
            <a:r>
              <a:rPr lang="en-US" altLang="ko-KR" sz="3200" b="1" spc="-1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latin typeface="+mj-ea"/>
                <a:ea typeface="+mj-ea"/>
              </a:rPr>
              <a:t>.</a:t>
            </a:r>
            <a:endParaRPr lang="ko-KR" altLang="en-US" sz="32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accent1">
                  <a:lumMod val="40000"/>
                  <a:lumOff val="6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AD90AFD6-BD69-4C9A-A432-9D348772A648}"/>
              </a:ext>
            </a:extLst>
          </p:cNvPr>
          <p:cNvSpPr txBox="1"/>
          <p:nvPr/>
        </p:nvSpPr>
        <p:spPr>
          <a:xfrm>
            <a:off x="771576" y="914401"/>
            <a:ext cx="444352" cy="60991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20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+mj-ea"/>
                <a:ea typeface="+mj-ea"/>
              </a:rPr>
              <a:t>01</a:t>
            </a:r>
            <a:endParaRPr lang="ko-KR" altLang="en-US" sz="20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+mj-ea"/>
              <a:ea typeface="+mj-ea"/>
            </a:endParaRPr>
          </a:p>
        </p:txBody>
      </p:sp>
      <p:grpSp>
        <p:nvGrpSpPr>
          <p:cNvPr id="68" name="그룹 67">
            <a:extLst>
              <a:ext uri="{FF2B5EF4-FFF2-40B4-BE49-F238E27FC236}">
                <a16:creationId xmlns:a16="http://schemas.microsoft.com/office/drawing/2014/main" id="{525E53D9-4E4A-4944-A5C7-8C47AF728936}"/>
              </a:ext>
            </a:extLst>
          </p:cNvPr>
          <p:cNvGrpSpPr/>
          <p:nvPr/>
        </p:nvGrpSpPr>
        <p:grpSpPr>
          <a:xfrm>
            <a:off x="0" y="1053030"/>
            <a:ext cx="1268364" cy="467035"/>
            <a:chOff x="0" y="1086465"/>
            <a:chExt cx="1268364" cy="467035"/>
          </a:xfrm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grpSpPr>
        <p:sp>
          <p:nvSpPr>
            <p:cNvPr id="69" name="사각형: 둥근 위쪽 모서리 103">
              <a:extLst>
                <a:ext uri="{FF2B5EF4-FFF2-40B4-BE49-F238E27FC236}">
                  <a16:creationId xmlns:a16="http://schemas.microsoft.com/office/drawing/2014/main" id="{7AEAC66D-E991-4565-914D-BE56D95A8CC9}"/>
                </a:ext>
              </a:extLst>
            </p:cNvPr>
            <p:cNvSpPr/>
            <p:nvPr/>
          </p:nvSpPr>
          <p:spPr>
            <a:xfrm rot="5400000">
              <a:off x="400664" y="685801"/>
              <a:ext cx="467035" cy="126836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70" name="사각형: 둥근 위쪽 모서리 104">
              <a:extLst>
                <a:ext uri="{FF2B5EF4-FFF2-40B4-BE49-F238E27FC236}">
                  <a16:creationId xmlns:a16="http://schemas.microsoft.com/office/drawing/2014/main" id="{D1254EAD-A4EB-43CF-8A46-BC471F141C9F}"/>
                </a:ext>
              </a:extLst>
            </p:cNvPr>
            <p:cNvSpPr/>
            <p:nvPr/>
          </p:nvSpPr>
          <p:spPr>
            <a:xfrm rot="5400000">
              <a:off x="774290" y="1059427"/>
              <a:ext cx="467035" cy="521112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71" name="TextBox 70"/>
          <p:cNvSpPr txBox="1"/>
          <p:nvPr/>
        </p:nvSpPr>
        <p:spPr>
          <a:xfrm>
            <a:off x="1334619" y="1082923"/>
            <a:ext cx="894369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200" dirty="0" smtClean="0">
                <a:latin typeface="Montserrat Medium" panose="00000600000000000000" pitchFamily="2" charset="0"/>
              </a:rPr>
              <a:t> The Entire Work Process from Contract to Expenditure</a:t>
            </a:r>
            <a:endParaRPr lang="ko-KR" altLang="en-US" sz="2200" dirty="0">
              <a:latin typeface="Montserrat Medium" panose="00000600000000000000" pitchFamily="2" charset="0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782003" y="891225"/>
            <a:ext cx="412292" cy="5581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b="1" spc="-1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+mj-ea"/>
              </a:rPr>
              <a:t>01</a:t>
            </a:r>
            <a:endParaRPr lang="ko-KR" altLang="en-US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+mj-ea"/>
            </a:endParaRPr>
          </a:p>
        </p:txBody>
      </p:sp>
      <p:sp>
        <p:nvSpPr>
          <p:cNvPr id="56" name="모서리가 둥근 직사각형 55">
            <a:extLst>
              <a:ext uri="{FF2B5EF4-FFF2-40B4-BE49-F238E27FC236}">
                <a16:creationId xmlns:a16="http://schemas.microsoft.com/office/drawing/2014/main" id="{6ED4D1E7-08FC-4A77-8F01-369FB7A53088}"/>
              </a:ext>
            </a:extLst>
          </p:cNvPr>
          <p:cNvSpPr/>
          <p:nvPr/>
        </p:nvSpPr>
        <p:spPr>
          <a:xfrm>
            <a:off x="1033022" y="2187615"/>
            <a:ext cx="1588295" cy="509459"/>
          </a:xfrm>
          <a:prstGeom prst="roundRect">
            <a:avLst/>
          </a:prstGeom>
          <a:solidFill>
            <a:srgbClr val="4472C4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spcBef>
                <a:spcPts val="0"/>
              </a:spcBef>
            </a:pPr>
            <a:r>
              <a:rPr lang="en-US" altLang="ko-KR" sz="1050" dirty="0" smtClean="0">
                <a:solidFill>
                  <a:schemeClr val="bg1"/>
                </a:solidFill>
                <a:latin typeface="Montserrat Medium" panose="00000600000000000000" pitchFamily="2" charset="0"/>
              </a:rPr>
              <a:t>State-owned Property/Goods</a:t>
            </a:r>
            <a:r>
              <a:rPr lang="ko-KR" altLang="en-US" sz="1050" dirty="0" smtClean="0">
                <a:solidFill>
                  <a:schemeClr val="bg1"/>
                </a:solidFill>
                <a:latin typeface="Montserrat Medium" panose="00000600000000000000" pitchFamily="2" charset="0"/>
              </a:rPr>
              <a:t> </a:t>
            </a:r>
            <a:endParaRPr lang="ko-KR" altLang="en-US" sz="1050" dirty="0">
              <a:solidFill>
                <a:schemeClr val="bg1"/>
              </a:solidFill>
              <a:latin typeface="Montserrat Medium" panose="00000600000000000000" pitchFamily="2" charset="0"/>
            </a:endParaRPr>
          </a:p>
        </p:txBody>
      </p:sp>
      <p:sp>
        <p:nvSpPr>
          <p:cNvPr id="91" name="모서리가 둥근 직사각형 90">
            <a:extLst>
              <a:ext uri="{FF2B5EF4-FFF2-40B4-BE49-F238E27FC236}">
                <a16:creationId xmlns:a16="http://schemas.microsoft.com/office/drawing/2014/main" id="{BAD74EBD-74DE-47F7-9628-65548B07D116}"/>
              </a:ext>
            </a:extLst>
          </p:cNvPr>
          <p:cNvSpPr/>
          <p:nvPr/>
        </p:nvSpPr>
        <p:spPr>
          <a:xfrm>
            <a:off x="8574978" y="6785405"/>
            <a:ext cx="1318749" cy="347413"/>
          </a:xfrm>
          <a:prstGeom prst="roundRect">
            <a:avLst/>
          </a:prstGeom>
          <a:solidFill>
            <a:srgbClr val="4472C4"/>
          </a:solidFill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spcBef>
                <a:spcPts val="0"/>
              </a:spcBef>
            </a:pPr>
            <a:r>
              <a:rPr lang="en-US" altLang="ko-KR" sz="1050" dirty="0" smtClean="0">
                <a:solidFill>
                  <a:schemeClr val="bg1"/>
                </a:solidFill>
                <a:latin typeface="Montserrat Medium" panose="00000600000000000000" pitchFamily="2" charset="0"/>
              </a:rPr>
              <a:t>Disbursement</a:t>
            </a:r>
            <a:endParaRPr lang="ko-KR" altLang="en-US" sz="1050" dirty="0">
              <a:solidFill>
                <a:schemeClr val="bg1"/>
              </a:solidFill>
              <a:latin typeface="Montserrat Medium" panose="00000600000000000000" pitchFamily="2" charset="0"/>
            </a:endParaRPr>
          </a:p>
        </p:txBody>
      </p:sp>
      <p:sp>
        <p:nvSpPr>
          <p:cNvPr id="94" name="Rectangle 2">
            <a:extLst>
              <a:ext uri="{FF2B5EF4-FFF2-40B4-BE49-F238E27FC236}">
                <a16:creationId xmlns:a16="http://schemas.microsoft.com/office/drawing/2014/main" id="{AB4E6997-0463-4FF5-816B-6B26A60B1CA2}"/>
              </a:ext>
            </a:extLst>
          </p:cNvPr>
          <p:cNvSpPr txBox="1">
            <a:spLocks noChangeArrowheads="1"/>
          </p:cNvSpPr>
          <p:nvPr/>
        </p:nvSpPr>
        <p:spPr>
          <a:xfrm>
            <a:off x="1010212" y="2712686"/>
            <a:ext cx="1611104" cy="288282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l" defTabSz="914400" rtl="0" eaLnBrk="1" latinLnBrk="1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 latinLnBrk="0">
              <a:buFont typeface="Wingdings" panose="05000000000000000000" pitchFamily="2" charset="2"/>
              <a:buNone/>
            </a:pPr>
            <a:r>
              <a:rPr lang="en-US" altLang="ko-KR" sz="1000" dirty="0" smtClean="0">
                <a:latin typeface="Montserrat Medium" panose="00000600000000000000" pitchFamily="2" charset="0"/>
              </a:rPr>
              <a:t>Asset Information</a:t>
            </a:r>
            <a:endParaRPr lang="ko-KR" altLang="en-US" sz="1000" dirty="0">
              <a:latin typeface="Montserrat Medium" panose="00000600000000000000" pitchFamily="2" charset="0"/>
            </a:endParaRPr>
          </a:p>
        </p:txBody>
      </p:sp>
      <p:cxnSp>
        <p:nvCxnSpPr>
          <p:cNvPr id="97" name="직선 화살표 연결선 96">
            <a:extLst>
              <a:ext uri="{FF2B5EF4-FFF2-40B4-BE49-F238E27FC236}">
                <a16:creationId xmlns:a16="http://schemas.microsoft.com/office/drawing/2014/main" id="{350F5837-5D96-4AC7-A381-C9CFBF8ECB69}"/>
              </a:ext>
            </a:extLst>
          </p:cNvPr>
          <p:cNvCxnSpPr>
            <a:cxnSpLocks/>
          </p:cNvCxnSpPr>
          <p:nvPr/>
        </p:nvCxnSpPr>
        <p:spPr>
          <a:xfrm>
            <a:off x="7633166" y="4661867"/>
            <a:ext cx="388090" cy="2730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2">
            <a:extLst>
              <a:ext uri="{FF2B5EF4-FFF2-40B4-BE49-F238E27FC236}">
                <a16:creationId xmlns:a16="http://schemas.microsoft.com/office/drawing/2014/main" id="{4CB75DCF-269E-456E-8E40-5F0A4F21DB9F}"/>
              </a:ext>
            </a:extLst>
          </p:cNvPr>
          <p:cNvSpPr txBox="1">
            <a:spLocks noChangeArrowheads="1"/>
          </p:cNvSpPr>
          <p:nvPr/>
        </p:nvSpPr>
        <p:spPr>
          <a:xfrm>
            <a:off x="8310622" y="6227178"/>
            <a:ext cx="1698929" cy="158725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l" defTabSz="914400" rtl="0" eaLnBrk="1" latinLnBrk="1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 latinLnBrk="0">
              <a:buFont typeface="Wingdings" panose="05000000000000000000" pitchFamily="2" charset="2"/>
              <a:buNone/>
            </a:pPr>
            <a:r>
              <a:rPr lang="en-US" altLang="ko-KR" sz="1000" dirty="0" smtClean="0">
                <a:latin typeface="Montserrat Medium" panose="00000600000000000000" pitchFamily="2" charset="0"/>
              </a:rPr>
              <a:t>Request for payment</a:t>
            </a:r>
            <a:endParaRPr lang="ko-KR" altLang="en-US" sz="1000" dirty="0">
              <a:latin typeface="Montserrat Medium" panose="00000600000000000000" pitchFamily="2" charset="0"/>
            </a:endParaRPr>
          </a:p>
        </p:txBody>
      </p:sp>
      <p:cxnSp>
        <p:nvCxnSpPr>
          <p:cNvPr id="33" name="직선 화살표 연결선 32"/>
          <p:cNvCxnSpPr/>
          <p:nvPr/>
        </p:nvCxnSpPr>
        <p:spPr>
          <a:xfrm flipH="1">
            <a:off x="6658178" y="2523368"/>
            <a:ext cx="9356" cy="7158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6" name="직선 화살표 연결선 45"/>
          <p:cNvCxnSpPr/>
          <p:nvPr/>
        </p:nvCxnSpPr>
        <p:spPr>
          <a:xfrm>
            <a:off x="4340647" y="6953392"/>
            <a:ext cx="4234332" cy="110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1" name="Rectangle 2">
            <a:extLst>
              <a:ext uri="{FF2B5EF4-FFF2-40B4-BE49-F238E27FC236}">
                <a16:creationId xmlns:a16="http://schemas.microsoft.com/office/drawing/2014/main" id="{AB4E6997-0463-4FF5-816B-6B26A60B1CA2}"/>
              </a:ext>
            </a:extLst>
          </p:cNvPr>
          <p:cNvSpPr txBox="1">
            <a:spLocks noChangeArrowheads="1"/>
          </p:cNvSpPr>
          <p:nvPr/>
        </p:nvSpPr>
        <p:spPr>
          <a:xfrm>
            <a:off x="5991950" y="6821240"/>
            <a:ext cx="1611104" cy="288282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l" defTabSz="914400" rtl="0" eaLnBrk="1" latinLnBrk="1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 latinLnBrk="0">
              <a:buFont typeface="Wingdings" panose="05000000000000000000" pitchFamily="2" charset="2"/>
              <a:buNone/>
            </a:pPr>
            <a:endParaRPr lang="ko-KR" altLang="en-US" sz="900" b="0" dirty="0">
              <a:latin typeface="Montserrat Medium" panose="00000600000000000000" pitchFamily="2" charset="0"/>
            </a:endParaRPr>
          </a:p>
        </p:txBody>
      </p:sp>
      <p:cxnSp>
        <p:nvCxnSpPr>
          <p:cNvPr id="54" name="직선 연결선 53"/>
          <p:cNvCxnSpPr/>
          <p:nvPr/>
        </p:nvCxnSpPr>
        <p:spPr>
          <a:xfrm flipH="1">
            <a:off x="2606899" y="2526334"/>
            <a:ext cx="4061804" cy="1842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9" name="Rectangle 2">
            <a:extLst>
              <a:ext uri="{FF2B5EF4-FFF2-40B4-BE49-F238E27FC236}">
                <a16:creationId xmlns:a16="http://schemas.microsoft.com/office/drawing/2014/main" id="{AB4E6997-0463-4FF5-816B-6B26A60B1CA2}"/>
              </a:ext>
            </a:extLst>
          </p:cNvPr>
          <p:cNvSpPr txBox="1">
            <a:spLocks noChangeArrowheads="1"/>
          </p:cNvSpPr>
          <p:nvPr/>
        </p:nvSpPr>
        <p:spPr>
          <a:xfrm>
            <a:off x="3699271" y="2349996"/>
            <a:ext cx="1611104" cy="288282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>
            <a:lvl1pPr marL="0" indent="0" algn="l" defTabSz="914400" rtl="0" eaLnBrk="1" latinLnBrk="1" hangingPunct="1">
              <a:spcBef>
                <a:spcPts val="0"/>
              </a:spcBef>
              <a:spcAft>
                <a:spcPts val="600"/>
              </a:spcAft>
              <a:buFont typeface="Arial" pitchFamily="34" charset="0"/>
              <a:buNone/>
              <a:defRPr sz="1400" b="1" kern="1200" baseline="0">
                <a:solidFill>
                  <a:schemeClr val="tx1"/>
                </a:solidFill>
                <a:latin typeface="+mj-ea"/>
                <a:ea typeface="+mj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1600" b="1" kern="1200" baseline="0">
                <a:solidFill>
                  <a:schemeClr val="tx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 latinLnBrk="0">
              <a:buFont typeface="Wingdings" panose="05000000000000000000" pitchFamily="2" charset="2"/>
              <a:buNone/>
            </a:pPr>
            <a:endParaRPr lang="ko-KR" altLang="en-US" sz="1000" dirty="0">
              <a:latin typeface="Montserrat Medium" panose="00000600000000000000" pitchFamily="2" charset="0"/>
            </a:endParaRPr>
          </a:p>
        </p:txBody>
      </p:sp>
      <p:cxnSp>
        <p:nvCxnSpPr>
          <p:cNvPr id="3" name="직선 화살표 연결선 2"/>
          <p:cNvCxnSpPr/>
          <p:nvPr/>
        </p:nvCxnSpPr>
        <p:spPr>
          <a:xfrm flipH="1">
            <a:off x="2621316" y="2523368"/>
            <a:ext cx="99593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8" name="직선 화살표 연결선 57">
            <a:extLst>
              <a:ext uri="{FF2B5EF4-FFF2-40B4-BE49-F238E27FC236}">
                <a16:creationId xmlns:a16="http://schemas.microsoft.com/office/drawing/2014/main" id="{7070AA61-5C22-4D28-87A9-E9C1CD00D43C}"/>
              </a:ext>
            </a:extLst>
          </p:cNvPr>
          <p:cNvCxnSpPr/>
          <p:nvPr/>
        </p:nvCxnSpPr>
        <p:spPr>
          <a:xfrm>
            <a:off x="9199669" y="6460989"/>
            <a:ext cx="2204" cy="263901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화살표 연결선 16"/>
          <p:cNvCxnSpPr/>
          <p:nvPr/>
        </p:nvCxnSpPr>
        <p:spPr>
          <a:xfrm>
            <a:off x="3026686" y="4626098"/>
            <a:ext cx="2659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92" name="직선 화살표 연결선 91">
            <a:extLst>
              <a:ext uri="{FF2B5EF4-FFF2-40B4-BE49-F238E27FC236}">
                <a16:creationId xmlns:a16="http://schemas.microsoft.com/office/drawing/2014/main" id="{7070AA61-5C22-4D28-87A9-E9C1CD00D43C}"/>
              </a:ext>
            </a:extLst>
          </p:cNvPr>
          <p:cNvCxnSpPr/>
          <p:nvPr/>
        </p:nvCxnSpPr>
        <p:spPr>
          <a:xfrm flipH="1">
            <a:off x="1817265" y="2930615"/>
            <a:ext cx="5852" cy="304966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3" name="그룹 102">
            <a:extLst>
              <a:ext uri="{FF2B5EF4-FFF2-40B4-BE49-F238E27FC236}">
                <a16:creationId xmlns:a16="http://schemas.microsoft.com/office/drawing/2014/main" id="{EB941476-2F86-432F-A01C-47E741FAFC8E}"/>
              </a:ext>
            </a:extLst>
          </p:cNvPr>
          <p:cNvGrpSpPr/>
          <p:nvPr/>
        </p:nvGrpSpPr>
        <p:grpSpPr>
          <a:xfrm>
            <a:off x="695271" y="3257601"/>
            <a:ext cx="2279424" cy="3556433"/>
            <a:chOff x="965476" y="2598869"/>
            <a:chExt cx="4456473" cy="4813394"/>
          </a:xfrm>
        </p:grpSpPr>
        <p:grpSp>
          <p:nvGrpSpPr>
            <p:cNvPr id="104" name="그룹 103">
              <a:extLst>
                <a:ext uri="{FF2B5EF4-FFF2-40B4-BE49-F238E27FC236}">
                  <a16:creationId xmlns:a16="http://schemas.microsoft.com/office/drawing/2014/main" id="{D9883051-A7B0-4E20-8829-2E84AF2FE8A4}"/>
                </a:ext>
              </a:extLst>
            </p:cNvPr>
            <p:cNvGrpSpPr/>
            <p:nvPr/>
          </p:nvGrpSpPr>
          <p:grpSpPr>
            <a:xfrm>
              <a:off x="965476" y="2812261"/>
              <a:ext cx="4456473" cy="4600002"/>
              <a:chOff x="-2635394" y="4389919"/>
              <a:chExt cx="2757578" cy="2666762"/>
            </a:xfrm>
          </p:grpSpPr>
          <p:sp>
            <p:nvSpPr>
              <p:cNvPr id="109" name="사각형: 둥근 모서리 12">
                <a:extLst>
                  <a:ext uri="{FF2B5EF4-FFF2-40B4-BE49-F238E27FC236}">
                    <a16:creationId xmlns:a16="http://schemas.microsoft.com/office/drawing/2014/main" id="{CD4D9B8B-AADB-4C99-AAD7-5E7D8F40FE02}"/>
                  </a:ext>
                </a:extLst>
              </p:cNvPr>
              <p:cNvSpPr/>
              <p:nvPr/>
            </p:nvSpPr>
            <p:spPr>
              <a:xfrm>
                <a:off x="-2635394" y="4389919"/>
                <a:ext cx="2757578" cy="2666762"/>
              </a:xfrm>
              <a:prstGeom prst="roundRect">
                <a:avLst>
                  <a:gd name="adj" fmla="val 8210"/>
                </a:avLst>
              </a:prstGeom>
              <a:solidFill>
                <a:srgbClr val="ACAC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41" dirty="0"/>
              </a:p>
            </p:txBody>
          </p:sp>
          <p:sp>
            <p:nvSpPr>
              <p:cNvPr id="110" name="사각형: 둥근 모서리 13">
                <a:extLst>
                  <a:ext uri="{FF2B5EF4-FFF2-40B4-BE49-F238E27FC236}">
                    <a16:creationId xmlns:a16="http://schemas.microsoft.com/office/drawing/2014/main" id="{33E164CB-B1A8-496A-8B2F-12E6F941BD8E}"/>
                  </a:ext>
                </a:extLst>
              </p:cNvPr>
              <p:cNvSpPr/>
              <p:nvPr/>
            </p:nvSpPr>
            <p:spPr>
              <a:xfrm>
                <a:off x="-2604089" y="4434064"/>
                <a:ext cx="2686993" cy="2562578"/>
              </a:xfrm>
              <a:prstGeom prst="roundRect">
                <a:avLst>
                  <a:gd name="adj" fmla="val 7457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41" dirty="0"/>
              </a:p>
            </p:txBody>
          </p:sp>
        </p:grpSp>
        <p:grpSp>
          <p:nvGrpSpPr>
            <p:cNvPr id="105" name="그룹 104">
              <a:extLst>
                <a:ext uri="{FF2B5EF4-FFF2-40B4-BE49-F238E27FC236}">
                  <a16:creationId xmlns:a16="http://schemas.microsoft.com/office/drawing/2014/main" id="{A999406D-3D6F-499E-9FB4-1F686522DE58}"/>
                </a:ext>
              </a:extLst>
            </p:cNvPr>
            <p:cNvGrpSpPr/>
            <p:nvPr/>
          </p:nvGrpSpPr>
          <p:grpSpPr>
            <a:xfrm>
              <a:off x="965476" y="2598869"/>
              <a:ext cx="4456473" cy="828136"/>
              <a:chOff x="-2635394" y="4221401"/>
              <a:chExt cx="2757578" cy="480096"/>
            </a:xfrm>
          </p:grpSpPr>
          <p:sp>
            <p:nvSpPr>
              <p:cNvPr id="106" name="사각형: 둥근 모서리 9">
                <a:extLst>
                  <a:ext uri="{FF2B5EF4-FFF2-40B4-BE49-F238E27FC236}">
                    <a16:creationId xmlns:a16="http://schemas.microsoft.com/office/drawing/2014/main" id="{4D1FB8EE-D9FB-4830-A18B-2DFB086744BE}"/>
                  </a:ext>
                </a:extLst>
              </p:cNvPr>
              <p:cNvSpPr/>
              <p:nvPr/>
            </p:nvSpPr>
            <p:spPr>
              <a:xfrm>
                <a:off x="-2635394" y="4221401"/>
                <a:ext cx="2757578" cy="424745"/>
              </a:xfrm>
              <a:prstGeom prst="roundRect">
                <a:avLst>
                  <a:gd name="adj" fmla="val 31383"/>
                </a:avLst>
              </a:prstGeom>
              <a:solidFill>
                <a:srgbClr val="194F9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41" dirty="0"/>
              </a:p>
            </p:txBody>
          </p:sp>
          <p:sp>
            <p:nvSpPr>
              <p:cNvPr id="107" name="사각형: 둥근 모서리 10">
                <a:extLst>
                  <a:ext uri="{FF2B5EF4-FFF2-40B4-BE49-F238E27FC236}">
                    <a16:creationId xmlns:a16="http://schemas.microsoft.com/office/drawing/2014/main" id="{198BBEF2-89F8-415E-9BF0-486C851128C1}"/>
                  </a:ext>
                </a:extLst>
              </p:cNvPr>
              <p:cNvSpPr/>
              <p:nvPr/>
            </p:nvSpPr>
            <p:spPr>
              <a:xfrm>
                <a:off x="-2604089" y="4283878"/>
                <a:ext cx="2686993" cy="344947"/>
              </a:xfrm>
              <a:prstGeom prst="roundRect">
                <a:avLst>
                  <a:gd name="adj" fmla="val 29553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41" dirty="0"/>
              </a:p>
            </p:txBody>
          </p:sp>
          <p:sp>
            <p:nvSpPr>
              <p:cNvPr id="108" name="직사각형 107">
                <a:extLst>
                  <a:ext uri="{FF2B5EF4-FFF2-40B4-BE49-F238E27FC236}">
                    <a16:creationId xmlns:a16="http://schemas.microsoft.com/office/drawing/2014/main" id="{D77FD121-9DB1-432F-AAE3-F520973876CA}"/>
                  </a:ext>
                </a:extLst>
              </p:cNvPr>
              <p:cNvSpPr/>
              <p:nvPr/>
            </p:nvSpPr>
            <p:spPr>
              <a:xfrm>
                <a:off x="-2604090" y="4520146"/>
                <a:ext cx="2686993" cy="18135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41" dirty="0"/>
              </a:p>
            </p:txBody>
          </p:sp>
        </p:grpSp>
      </p:grpSp>
      <p:sp>
        <p:nvSpPr>
          <p:cNvPr id="62" name="모서리가 둥근 직사각형 61">
            <a:extLst>
              <a:ext uri="{FF2B5EF4-FFF2-40B4-BE49-F238E27FC236}">
                <a16:creationId xmlns:a16="http://schemas.microsoft.com/office/drawing/2014/main" id="{12851AC4-B92F-4CA8-8264-F1500C6784F8}"/>
              </a:ext>
            </a:extLst>
          </p:cNvPr>
          <p:cNvSpPr/>
          <p:nvPr/>
        </p:nvSpPr>
        <p:spPr>
          <a:xfrm>
            <a:off x="787078" y="3489549"/>
            <a:ext cx="2078839" cy="489502"/>
          </a:xfrm>
          <a:prstGeom prst="roundRect">
            <a:avLst/>
          </a:prstGeom>
          <a:solidFill>
            <a:srgbClr val="4472C4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spcBef>
                <a:spcPts val="0"/>
              </a:spcBef>
            </a:pPr>
            <a:r>
              <a:rPr lang="en-US" altLang="ko-KR" sz="1200" b="1" spc="100" dirty="0" smtClean="0">
                <a:solidFill>
                  <a:schemeClr val="bg1"/>
                </a:solidFill>
                <a:latin typeface="Montserrat Light" panose="00000400000000000000" pitchFamily="2" charset="0"/>
              </a:rPr>
              <a:t>Goods</a:t>
            </a:r>
            <a:endParaRPr lang="ko-KR" altLang="en-US" sz="1200" b="1" spc="100" dirty="0">
              <a:solidFill>
                <a:schemeClr val="bg1"/>
              </a:solidFill>
              <a:latin typeface="Montserrat Light" panose="00000400000000000000" pitchFamily="2" charset="0"/>
            </a:endParaRPr>
          </a:p>
        </p:txBody>
      </p:sp>
      <p:sp>
        <p:nvSpPr>
          <p:cNvPr id="63" name="모서리가 둥근 직사각형 62">
            <a:extLst>
              <a:ext uri="{FF2B5EF4-FFF2-40B4-BE49-F238E27FC236}">
                <a16:creationId xmlns:a16="http://schemas.microsoft.com/office/drawing/2014/main" id="{E4D030B0-14D0-4BB3-B7DD-ADEBB006AF82}"/>
              </a:ext>
            </a:extLst>
          </p:cNvPr>
          <p:cNvSpPr/>
          <p:nvPr/>
        </p:nvSpPr>
        <p:spPr>
          <a:xfrm>
            <a:off x="787078" y="4136595"/>
            <a:ext cx="2078838" cy="655323"/>
          </a:xfrm>
          <a:prstGeom prst="roundRect">
            <a:avLst/>
          </a:prstGeom>
          <a:solidFill>
            <a:srgbClr val="4472C4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spcBef>
                <a:spcPts val="0"/>
              </a:spcBef>
            </a:pPr>
            <a:r>
              <a:rPr lang="en-US" altLang="ko-KR" sz="1050" b="1" spc="100" dirty="0" smtClean="0">
                <a:solidFill>
                  <a:schemeClr val="bg1"/>
                </a:solidFill>
                <a:latin typeface="Montserrat Light" panose="00000400000000000000" pitchFamily="2" charset="0"/>
              </a:rPr>
              <a:t>Construction(Extensions</a:t>
            </a:r>
          </a:p>
          <a:p>
            <a:pPr algn="ctr">
              <a:spcBef>
                <a:spcPts val="0"/>
              </a:spcBef>
            </a:pPr>
            <a:r>
              <a:rPr lang="en-US" altLang="ko-KR" sz="1050" b="1" spc="100" dirty="0" smtClean="0">
                <a:solidFill>
                  <a:schemeClr val="bg1"/>
                </a:solidFill>
                <a:latin typeface="Montserrat Light" panose="00000400000000000000" pitchFamily="2" charset="0"/>
              </a:rPr>
              <a:t>/Repair/Renovation</a:t>
            </a:r>
            <a:r>
              <a:rPr lang="en-US" altLang="ko-KR" sz="1050" b="1" dirty="0" smtClean="0">
                <a:solidFill>
                  <a:schemeClr val="bg1"/>
                </a:solidFill>
                <a:latin typeface="Montserrat Light" panose="00000400000000000000" pitchFamily="2" charset="0"/>
              </a:rPr>
              <a:t>)</a:t>
            </a:r>
            <a:endParaRPr lang="ko-KR" altLang="en-US" sz="1050" b="1" dirty="0">
              <a:solidFill>
                <a:schemeClr val="bg1"/>
              </a:solidFill>
              <a:latin typeface="Montserrat Light" panose="00000400000000000000" pitchFamily="2" charset="0"/>
            </a:endParaRPr>
          </a:p>
        </p:txBody>
      </p:sp>
      <p:sp>
        <p:nvSpPr>
          <p:cNvPr id="64" name="모서리가 둥근 직사각형 63">
            <a:extLst>
              <a:ext uri="{FF2B5EF4-FFF2-40B4-BE49-F238E27FC236}">
                <a16:creationId xmlns:a16="http://schemas.microsoft.com/office/drawing/2014/main" id="{ABCA3B59-6008-47B8-9080-5F4885DCDA26}"/>
              </a:ext>
            </a:extLst>
          </p:cNvPr>
          <p:cNvSpPr/>
          <p:nvPr/>
        </p:nvSpPr>
        <p:spPr>
          <a:xfrm>
            <a:off x="775503" y="5011838"/>
            <a:ext cx="2141317" cy="752353"/>
          </a:xfrm>
          <a:prstGeom prst="roundRect">
            <a:avLst/>
          </a:prstGeom>
          <a:solidFill>
            <a:srgbClr val="4472C4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>
              <a:spcBef>
                <a:spcPts val="0"/>
              </a:spcBef>
            </a:pPr>
            <a:r>
              <a:rPr lang="en-US" altLang="ko-KR" sz="1100" b="1" dirty="0" smtClean="0">
                <a:solidFill>
                  <a:schemeClr val="bg1"/>
                </a:solidFill>
                <a:latin typeface="Montserrat Light" panose="00000400000000000000" pitchFamily="2" charset="0"/>
              </a:rPr>
              <a:t>Services(General/Technical/</a:t>
            </a:r>
          </a:p>
          <a:p>
            <a:pPr>
              <a:spcBef>
                <a:spcPts val="0"/>
              </a:spcBef>
            </a:pPr>
            <a:r>
              <a:rPr lang="en-US" altLang="ko-KR" sz="1100" b="1" dirty="0" smtClean="0">
                <a:solidFill>
                  <a:schemeClr val="bg1"/>
                </a:solidFill>
                <a:latin typeface="Montserrat Light" panose="00000400000000000000" pitchFamily="2" charset="0"/>
              </a:rPr>
              <a:t>repair/maintenance/disposal)</a:t>
            </a:r>
            <a:endParaRPr lang="ko-KR" altLang="en-US" sz="1100" b="1" dirty="0">
              <a:solidFill>
                <a:schemeClr val="bg1"/>
              </a:solidFill>
              <a:latin typeface="Montserrat Light" panose="00000400000000000000" pitchFamily="2" charset="0"/>
            </a:endParaRPr>
          </a:p>
        </p:txBody>
      </p:sp>
      <p:sp>
        <p:nvSpPr>
          <p:cNvPr id="73" name="모서리가 둥근 직사각형 72">
            <a:extLst>
              <a:ext uri="{FF2B5EF4-FFF2-40B4-BE49-F238E27FC236}">
                <a16:creationId xmlns:a16="http://schemas.microsoft.com/office/drawing/2014/main" id="{0645F4BB-2823-41E2-8E8D-37873C0CEE5C}"/>
              </a:ext>
            </a:extLst>
          </p:cNvPr>
          <p:cNvSpPr/>
          <p:nvPr/>
        </p:nvSpPr>
        <p:spPr>
          <a:xfrm>
            <a:off x="775503" y="5914663"/>
            <a:ext cx="2129742" cy="700653"/>
          </a:xfrm>
          <a:prstGeom prst="roundRect">
            <a:avLst/>
          </a:prstGeom>
          <a:solidFill>
            <a:srgbClr val="4472C4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>
              <a:spcBef>
                <a:spcPts val="0"/>
              </a:spcBef>
            </a:pPr>
            <a:r>
              <a:rPr lang="en-US" altLang="ko-KR" sz="1000" b="1" spc="100" dirty="0" smtClean="0">
                <a:solidFill>
                  <a:schemeClr val="bg1"/>
                </a:solidFill>
                <a:latin typeface="Montserrat Light" panose="00000400000000000000" pitchFamily="2" charset="0"/>
              </a:rPr>
              <a:t>Others(Real estate/ Intangible property/ Securities/Lease/Insurance)</a:t>
            </a:r>
            <a:endParaRPr lang="ko-KR" altLang="en-US" sz="1000" b="1" spc="100" dirty="0">
              <a:solidFill>
                <a:schemeClr val="bg1"/>
              </a:solidFill>
              <a:latin typeface="Montserrat Light" panose="00000400000000000000" pitchFamily="2" charset="0"/>
            </a:endParaRPr>
          </a:p>
        </p:txBody>
      </p:sp>
      <p:sp>
        <p:nvSpPr>
          <p:cNvPr id="111" name="모서리가 둥근 직사각형 110">
            <a:extLst>
              <a:ext uri="{FF2B5EF4-FFF2-40B4-BE49-F238E27FC236}">
                <a16:creationId xmlns:a16="http://schemas.microsoft.com/office/drawing/2014/main" id="{6ED4D1E7-08FC-4A77-8F01-369FB7A53088}"/>
              </a:ext>
            </a:extLst>
          </p:cNvPr>
          <p:cNvSpPr/>
          <p:nvPr/>
        </p:nvSpPr>
        <p:spPr>
          <a:xfrm>
            <a:off x="3720278" y="2247418"/>
            <a:ext cx="1588295" cy="509459"/>
          </a:xfrm>
          <a:prstGeom prst="roundRect">
            <a:avLst/>
          </a:prstGeom>
          <a:solidFill>
            <a:srgbClr val="4472C4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ko-KR" sz="1050">
                <a:latin typeface="Montserrat Medium" panose="00000600000000000000" pitchFamily="2" charset="0"/>
              </a:rPr>
              <a:t>Asset variation and history</a:t>
            </a:r>
            <a:endParaRPr lang="ko-KR" altLang="en-US" sz="1050" dirty="0">
              <a:latin typeface="Montserrat Medium" panose="00000600000000000000" pitchFamily="2" charset="0"/>
            </a:endParaRPr>
          </a:p>
        </p:txBody>
      </p:sp>
      <p:sp>
        <p:nvSpPr>
          <p:cNvPr id="112" name="모서리가 둥근 직사각형 111">
            <a:extLst>
              <a:ext uri="{FF2B5EF4-FFF2-40B4-BE49-F238E27FC236}">
                <a16:creationId xmlns:a16="http://schemas.microsoft.com/office/drawing/2014/main" id="{6ED4D1E7-08FC-4A77-8F01-369FB7A53088}"/>
              </a:ext>
            </a:extLst>
          </p:cNvPr>
          <p:cNvSpPr/>
          <p:nvPr/>
        </p:nvSpPr>
        <p:spPr>
          <a:xfrm>
            <a:off x="6002419" y="6728750"/>
            <a:ext cx="1588295" cy="509459"/>
          </a:xfrm>
          <a:prstGeom prst="roundRect">
            <a:avLst/>
          </a:prstGeom>
          <a:solidFill>
            <a:srgbClr val="4472C4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ko-KR" sz="1050">
                <a:latin typeface="Montserrat Medium" panose="00000600000000000000" pitchFamily="2" charset="0"/>
              </a:rPr>
              <a:t>Commitment</a:t>
            </a:r>
            <a:endParaRPr lang="ko-KR" altLang="en-US" sz="1050" dirty="0">
              <a:latin typeface="Montserrat Medium" panose="00000600000000000000" pitchFamily="2" charset="0"/>
            </a:endParaRPr>
          </a:p>
        </p:txBody>
      </p:sp>
      <p:grpSp>
        <p:nvGrpSpPr>
          <p:cNvPr id="113" name="그룹 112">
            <a:extLst>
              <a:ext uri="{FF2B5EF4-FFF2-40B4-BE49-F238E27FC236}">
                <a16:creationId xmlns:a16="http://schemas.microsoft.com/office/drawing/2014/main" id="{EB941476-2F86-432F-A01C-47E741FAFC8E}"/>
              </a:ext>
            </a:extLst>
          </p:cNvPr>
          <p:cNvGrpSpPr/>
          <p:nvPr/>
        </p:nvGrpSpPr>
        <p:grpSpPr>
          <a:xfrm>
            <a:off x="3382525" y="3282681"/>
            <a:ext cx="1872381" cy="2805603"/>
            <a:chOff x="965476" y="2598869"/>
            <a:chExt cx="4456473" cy="4813394"/>
          </a:xfrm>
        </p:grpSpPr>
        <p:grpSp>
          <p:nvGrpSpPr>
            <p:cNvPr id="114" name="그룹 113">
              <a:extLst>
                <a:ext uri="{FF2B5EF4-FFF2-40B4-BE49-F238E27FC236}">
                  <a16:creationId xmlns:a16="http://schemas.microsoft.com/office/drawing/2014/main" id="{D9883051-A7B0-4E20-8829-2E84AF2FE8A4}"/>
                </a:ext>
              </a:extLst>
            </p:cNvPr>
            <p:cNvGrpSpPr/>
            <p:nvPr/>
          </p:nvGrpSpPr>
          <p:grpSpPr>
            <a:xfrm>
              <a:off x="965476" y="2812261"/>
              <a:ext cx="4456473" cy="4600002"/>
              <a:chOff x="-2635394" y="4389919"/>
              <a:chExt cx="2757578" cy="2666762"/>
            </a:xfrm>
          </p:grpSpPr>
          <p:sp>
            <p:nvSpPr>
              <p:cNvPr id="119" name="사각형: 둥근 모서리 12">
                <a:extLst>
                  <a:ext uri="{FF2B5EF4-FFF2-40B4-BE49-F238E27FC236}">
                    <a16:creationId xmlns:a16="http://schemas.microsoft.com/office/drawing/2014/main" id="{CD4D9B8B-AADB-4C99-AAD7-5E7D8F40FE02}"/>
                  </a:ext>
                </a:extLst>
              </p:cNvPr>
              <p:cNvSpPr/>
              <p:nvPr/>
            </p:nvSpPr>
            <p:spPr>
              <a:xfrm>
                <a:off x="-2635394" y="4389919"/>
                <a:ext cx="2757578" cy="2666762"/>
              </a:xfrm>
              <a:prstGeom prst="roundRect">
                <a:avLst>
                  <a:gd name="adj" fmla="val 8210"/>
                </a:avLst>
              </a:prstGeom>
              <a:solidFill>
                <a:srgbClr val="ACAC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41" dirty="0"/>
              </a:p>
            </p:txBody>
          </p:sp>
          <p:sp>
            <p:nvSpPr>
              <p:cNvPr id="120" name="사각형: 둥근 모서리 13">
                <a:extLst>
                  <a:ext uri="{FF2B5EF4-FFF2-40B4-BE49-F238E27FC236}">
                    <a16:creationId xmlns:a16="http://schemas.microsoft.com/office/drawing/2014/main" id="{33E164CB-B1A8-496A-8B2F-12E6F941BD8E}"/>
                  </a:ext>
                </a:extLst>
              </p:cNvPr>
              <p:cNvSpPr/>
              <p:nvPr/>
            </p:nvSpPr>
            <p:spPr>
              <a:xfrm>
                <a:off x="-2604089" y="4434064"/>
                <a:ext cx="2686993" cy="2562578"/>
              </a:xfrm>
              <a:prstGeom prst="roundRect">
                <a:avLst>
                  <a:gd name="adj" fmla="val 7457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41" dirty="0"/>
              </a:p>
            </p:txBody>
          </p:sp>
        </p:grpSp>
        <p:grpSp>
          <p:nvGrpSpPr>
            <p:cNvPr id="115" name="그룹 114">
              <a:extLst>
                <a:ext uri="{FF2B5EF4-FFF2-40B4-BE49-F238E27FC236}">
                  <a16:creationId xmlns:a16="http://schemas.microsoft.com/office/drawing/2014/main" id="{A999406D-3D6F-499E-9FB4-1F686522DE58}"/>
                </a:ext>
              </a:extLst>
            </p:cNvPr>
            <p:cNvGrpSpPr/>
            <p:nvPr/>
          </p:nvGrpSpPr>
          <p:grpSpPr>
            <a:xfrm>
              <a:off x="965476" y="2598869"/>
              <a:ext cx="4456473" cy="828136"/>
              <a:chOff x="-2635394" y="4221401"/>
              <a:chExt cx="2757578" cy="480096"/>
            </a:xfrm>
          </p:grpSpPr>
          <p:sp>
            <p:nvSpPr>
              <p:cNvPr id="116" name="사각형: 둥근 모서리 9">
                <a:extLst>
                  <a:ext uri="{FF2B5EF4-FFF2-40B4-BE49-F238E27FC236}">
                    <a16:creationId xmlns:a16="http://schemas.microsoft.com/office/drawing/2014/main" id="{4D1FB8EE-D9FB-4830-A18B-2DFB086744BE}"/>
                  </a:ext>
                </a:extLst>
              </p:cNvPr>
              <p:cNvSpPr/>
              <p:nvPr/>
            </p:nvSpPr>
            <p:spPr>
              <a:xfrm>
                <a:off x="-2635394" y="4221401"/>
                <a:ext cx="2757578" cy="424745"/>
              </a:xfrm>
              <a:prstGeom prst="roundRect">
                <a:avLst>
                  <a:gd name="adj" fmla="val 31383"/>
                </a:avLst>
              </a:prstGeom>
              <a:solidFill>
                <a:srgbClr val="194F9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41" dirty="0"/>
              </a:p>
            </p:txBody>
          </p:sp>
          <p:sp>
            <p:nvSpPr>
              <p:cNvPr id="117" name="사각형: 둥근 모서리 10">
                <a:extLst>
                  <a:ext uri="{FF2B5EF4-FFF2-40B4-BE49-F238E27FC236}">
                    <a16:creationId xmlns:a16="http://schemas.microsoft.com/office/drawing/2014/main" id="{198BBEF2-89F8-415E-9BF0-486C851128C1}"/>
                  </a:ext>
                </a:extLst>
              </p:cNvPr>
              <p:cNvSpPr/>
              <p:nvPr/>
            </p:nvSpPr>
            <p:spPr>
              <a:xfrm>
                <a:off x="-2604089" y="4283878"/>
                <a:ext cx="2686993" cy="344947"/>
              </a:xfrm>
              <a:prstGeom prst="roundRect">
                <a:avLst>
                  <a:gd name="adj" fmla="val 29553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41" dirty="0"/>
              </a:p>
            </p:txBody>
          </p:sp>
          <p:sp>
            <p:nvSpPr>
              <p:cNvPr id="118" name="직사각형 117">
                <a:extLst>
                  <a:ext uri="{FF2B5EF4-FFF2-40B4-BE49-F238E27FC236}">
                    <a16:creationId xmlns:a16="http://schemas.microsoft.com/office/drawing/2014/main" id="{D77FD121-9DB1-432F-AAE3-F520973876CA}"/>
                  </a:ext>
                </a:extLst>
              </p:cNvPr>
              <p:cNvSpPr/>
              <p:nvPr/>
            </p:nvSpPr>
            <p:spPr>
              <a:xfrm>
                <a:off x="-2604090" y="4520146"/>
                <a:ext cx="2686993" cy="18135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41" dirty="0"/>
              </a:p>
            </p:txBody>
          </p:sp>
        </p:grpSp>
      </p:grpSp>
      <p:grpSp>
        <p:nvGrpSpPr>
          <p:cNvPr id="75" name="그룹 74">
            <a:extLst>
              <a:ext uri="{FF2B5EF4-FFF2-40B4-BE49-F238E27FC236}">
                <a16:creationId xmlns:a16="http://schemas.microsoft.com/office/drawing/2014/main" id="{748689EA-1EF2-4D22-8E94-9B7CEC01074F}"/>
              </a:ext>
            </a:extLst>
          </p:cNvPr>
          <p:cNvGrpSpPr/>
          <p:nvPr/>
        </p:nvGrpSpPr>
        <p:grpSpPr>
          <a:xfrm>
            <a:off x="3617257" y="3648017"/>
            <a:ext cx="1368992" cy="2090537"/>
            <a:chOff x="3242810" y="3375818"/>
            <a:chExt cx="1075975" cy="1448337"/>
          </a:xfrm>
        </p:grpSpPr>
        <p:sp>
          <p:nvSpPr>
            <p:cNvPr id="76" name="모서리가 둥근 직사각형 75">
              <a:extLst>
                <a:ext uri="{FF2B5EF4-FFF2-40B4-BE49-F238E27FC236}">
                  <a16:creationId xmlns:a16="http://schemas.microsoft.com/office/drawing/2014/main" id="{2BA65ED9-62D4-4657-8867-D42758320BAC}"/>
                </a:ext>
              </a:extLst>
            </p:cNvPr>
            <p:cNvSpPr/>
            <p:nvPr/>
          </p:nvSpPr>
          <p:spPr>
            <a:xfrm>
              <a:off x="3242810" y="3375818"/>
              <a:ext cx="1075975" cy="339130"/>
            </a:xfrm>
            <a:prstGeom prst="roundRect">
              <a:avLst/>
            </a:prstGeom>
            <a:solidFill>
              <a:srgbClr val="4472C4"/>
            </a:solidFill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>
                <a:spcBef>
                  <a:spcPts val="0"/>
                </a:spcBef>
              </a:pPr>
              <a:r>
                <a:rPr lang="en-US" altLang="ko-KR" sz="1050" dirty="0" smtClean="0">
                  <a:solidFill>
                    <a:schemeClr val="bg1"/>
                  </a:solidFill>
                  <a:latin typeface="Montserrat SemiBold" panose="00000700000000000000" pitchFamily="2" charset="0"/>
                </a:rPr>
                <a:t>E-contract</a:t>
              </a:r>
              <a:endParaRPr lang="en-US" altLang="ko-KR" sz="1050" dirty="0">
                <a:solidFill>
                  <a:schemeClr val="bg1"/>
                </a:solidFill>
                <a:latin typeface="Montserrat SemiBold" panose="00000700000000000000" pitchFamily="2" charset="0"/>
              </a:endParaRPr>
            </a:p>
            <a:p>
              <a:pPr algn="ctr">
                <a:spcBef>
                  <a:spcPts val="0"/>
                </a:spcBef>
              </a:pPr>
              <a:r>
                <a:rPr lang="en-US" altLang="ko-KR" sz="1050" dirty="0">
                  <a:solidFill>
                    <a:schemeClr val="bg1"/>
                  </a:solidFill>
                  <a:latin typeface="Montserrat SemiBold" panose="00000700000000000000" pitchFamily="2" charset="0"/>
                </a:rPr>
                <a:t>(G2B)</a:t>
              </a:r>
              <a:endParaRPr lang="ko-KR" altLang="en-US" sz="1050" dirty="0">
                <a:solidFill>
                  <a:schemeClr val="bg1"/>
                </a:solidFill>
                <a:latin typeface="Montserrat SemiBold" panose="00000700000000000000" pitchFamily="2" charset="0"/>
              </a:endParaRPr>
            </a:p>
          </p:txBody>
        </p:sp>
        <p:sp>
          <p:nvSpPr>
            <p:cNvPr id="77" name="모서리가 둥근 직사각형 76">
              <a:extLst>
                <a:ext uri="{FF2B5EF4-FFF2-40B4-BE49-F238E27FC236}">
                  <a16:creationId xmlns:a16="http://schemas.microsoft.com/office/drawing/2014/main" id="{66FA4797-5A33-4898-B024-EB7F7E924464}"/>
                </a:ext>
              </a:extLst>
            </p:cNvPr>
            <p:cNvSpPr/>
            <p:nvPr/>
          </p:nvSpPr>
          <p:spPr>
            <a:xfrm>
              <a:off x="3242810" y="3937203"/>
              <a:ext cx="1075975" cy="339130"/>
            </a:xfrm>
            <a:prstGeom prst="roundRect">
              <a:avLst/>
            </a:prstGeom>
            <a:solidFill>
              <a:srgbClr val="4472C4"/>
            </a:solidFill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>
                <a:spcBef>
                  <a:spcPts val="0"/>
                </a:spcBef>
              </a:pPr>
              <a:r>
                <a:rPr lang="en-US" altLang="ko-KR" sz="1050" dirty="0" smtClean="0">
                  <a:solidFill>
                    <a:schemeClr val="bg1"/>
                  </a:solidFill>
                  <a:latin typeface="Montserrat SemiBold" panose="00000700000000000000" pitchFamily="2" charset="0"/>
                </a:rPr>
                <a:t>Written contract</a:t>
              </a:r>
              <a:endParaRPr lang="en-US" altLang="ko-KR" sz="1050" dirty="0">
                <a:solidFill>
                  <a:schemeClr val="bg1"/>
                </a:solidFill>
                <a:latin typeface="Montserrat SemiBold" panose="00000700000000000000" pitchFamily="2" charset="0"/>
              </a:endParaRPr>
            </a:p>
            <a:p>
              <a:pPr algn="ctr">
                <a:spcBef>
                  <a:spcPts val="0"/>
                </a:spcBef>
              </a:pPr>
              <a:r>
                <a:rPr lang="en-US" altLang="ko-KR" sz="1050" dirty="0" smtClean="0">
                  <a:solidFill>
                    <a:schemeClr val="bg1"/>
                  </a:solidFill>
                  <a:latin typeface="Montserrat SemiBold" panose="00000700000000000000" pitchFamily="2" charset="0"/>
                </a:rPr>
                <a:t>(</a:t>
              </a:r>
              <a:r>
                <a:rPr lang="en-US" altLang="ko-KR" sz="1050" dirty="0" err="1" smtClean="0">
                  <a:solidFill>
                    <a:schemeClr val="bg1"/>
                  </a:solidFill>
                  <a:latin typeface="Montserrat SemiBold" panose="00000700000000000000" pitchFamily="2" charset="0"/>
                </a:rPr>
                <a:t>dBrain</a:t>
              </a:r>
              <a:r>
                <a:rPr lang="en-US" altLang="ko-KR" sz="1050" dirty="0" smtClean="0">
                  <a:solidFill>
                    <a:schemeClr val="bg1"/>
                  </a:solidFill>
                  <a:latin typeface="Montserrat SemiBold" panose="00000700000000000000" pitchFamily="2" charset="0"/>
                </a:rPr>
                <a:t>)</a:t>
              </a:r>
              <a:endParaRPr lang="ko-KR" altLang="en-US" sz="1050" dirty="0">
                <a:solidFill>
                  <a:schemeClr val="bg1"/>
                </a:solidFill>
                <a:latin typeface="Montserrat SemiBold" panose="00000700000000000000" pitchFamily="2" charset="0"/>
              </a:endParaRPr>
            </a:p>
          </p:txBody>
        </p:sp>
        <p:sp>
          <p:nvSpPr>
            <p:cNvPr id="78" name="모서리가 둥근 직사각형 77">
              <a:extLst>
                <a:ext uri="{FF2B5EF4-FFF2-40B4-BE49-F238E27FC236}">
                  <a16:creationId xmlns:a16="http://schemas.microsoft.com/office/drawing/2014/main" id="{72C39AD7-B57A-4BEE-B8CE-9843F6DC8417}"/>
                </a:ext>
              </a:extLst>
            </p:cNvPr>
            <p:cNvSpPr/>
            <p:nvPr/>
          </p:nvSpPr>
          <p:spPr>
            <a:xfrm>
              <a:off x="3242810" y="4485025"/>
              <a:ext cx="1075975" cy="339130"/>
            </a:xfrm>
            <a:prstGeom prst="roundRect">
              <a:avLst/>
            </a:prstGeom>
            <a:solidFill>
              <a:srgbClr val="4472C4"/>
            </a:solidFill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>
                <a:spcBef>
                  <a:spcPts val="0"/>
                </a:spcBef>
              </a:pPr>
              <a:r>
                <a:rPr lang="en-US" altLang="ko-KR" sz="1050" dirty="0" smtClean="0">
                  <a:solidFill>
                    <a:schemeClr val="bg1"/>
                  </a:solidFill>
                  <a:latin typeface="Montserrat SemiBold" panose="00000700000000000000" pitchFamily="2" charset="0"/>
                </a:rPr>
                <a:t>Omission</a:t>
              </a:r>
              <a:endParaRPr lang="en-US" altLang="ko-KR" sz="1050" dirty="0">
                <a:solidFill>
                  <a:schemeClr val="bg1"/>
                </a:solidFill>
                <a:latin typeface="Montserrat SemiBold" panose="00000700000000000000" pitchFamily="2" charset="0"/>
              </a:endParaRPr>
            </a:p>
            <a:p>
              <a:pPr algn="ctr">
                <a:spcBef>
                  <a:spcPts val="0"/>
                </a:spcBef>
              </a:pPr>
              <a:r>
                <a:rPr lang="en-US" altLang="ko-KR" sz="1050" dirty="0" smtClean="0">
                  <a:solidFill>
                    <a:schemeClr val="bg1"/>
                  </a:solidFill>
                  <a:latin typeface="Montserrat SemiBold" panose="00000700000000000000" pitchFamily="2" charset="0"/>
                </a:rPr>
                <a:t>(</a:t>
              </a:r>
              <a:r>
                <a:rPr lang="en-US" altLang="ko-KR" sz="1050" dirty="0" err="1" smtClean="0">
                  <a:solidFill>
                    <a:schemeClr val="bg1"/>
                  </a:solidFill>
                  <a:latin typeface="Montserrat SemiBold" panose="00000700000000000000" pitchFamily="2" charset="0"/>
                </a:rPr>
                <a:t>dBrain</a:t>
              </a:r>
              <a:r>
                <a:rPr lang="en-US" altLang="ko-KR" sz="1050" dirty="0" smtClean="0">
                  <a:solidFill>
                    <a:schemeClr val="bg1"/>
                  </a:solidFill>
                  <a:latin typeface="Montserrat SemiBold" panose="00000700000000000000" pitchFamily="2" charset="0"/>
                </a:rPr>
                <a:t>)</a:t>
              </a:r>
              <a:endParaRPr lang="ko-KR" altLang="en-US" sz="1050" dirty="0">
                <a:solidFill>
                  <a:schemeClr val="bg1"/>
                </a:solidFill>
                <a:latin typeface="Montserrat SemiBold" panose="00000700000000000000" pitchFamily="2" charset="0"/>
              </a:endParaRPr>
            </a:p>
          </p:txBody>
        </p:sp>
      </p:grpSp>
      <p:cxnSp>
        <p:nvCxnSpPr>
          <p:cNvPr id="50" name="직선 연결선 49"/>
          <p:cNvCxnSpPr/>
          <p:nvPr/>
        </p:nvCxnSpPr>
        <p:spPr>
          <a:xfrm flipH="1" flipV="1">
            <a:off x="4352081" y="6065134"/>
            <a:ext cx="141" cy="899833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1" name="직선 화살표 연결선 120"/>
          <p:cNvCxnSpPr/>
          <p:nvPr/>
        </p:nvCxnSpPr>
        <p:spPr>
          <a:xfrm>
            <a:off x="5297253" y="4639601"/>
            <a:ext cx="2659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pSp>
        <p:nvGrpSpPr>
          <p:cNvPr id="122" name="그룹 121">
            <a:extLst>
              <a:ext uri="{FF2B5EF4-FFF2-40B4-BE49-F238E27FC236}">
                <a16:creationId xmlns:a16="http://schemas.microsoft.com/office/drawing/2014/main" id="{EB941476-2F86-432F-A01C-47E741FAFC8E}"/>
              </a:ext>
            </a:extLst>
          </p:cNvPr>
          <p:cNvGrpSpPr/>
          <p:nvPr/>
        </p:nvGrpSpPr>
        <p:grpSpPr>
          <a:xfrm>
            <a:off x="5710968" y="3261460"/>
            <a:ext cx="1872381" cy="2849973"/>
            <a:chOff x="965476" y="2598869"/>
            <a:chExt cx="4456473" cy="4813394"/>
          </a:xfrm>
        </p:grpSpPr>
        <p:grpSp>
          <p:nvGrpSpPr>
            <p:cNvPr id="123" name="그룹 122">
              <a:extLst>
                <a:ext uri="{FF2B5EF4-FFF2-40B4-BE49-F238E27FC236}">
                  <a16:creationId xmlns:a16="http://schemas.microsoft.com/office/drawing/2014/main" id="{D9883051-A7B0-4E20-8829-2E84AF2FE8A4}"/>
                </a:ext>
              </a:extLst>
            </p:cNvPr>
            <p:cNvGrpSpPr/>
            <p:nvPr/>
          </p:nvGrpSpPr>
          <p:grpSpPr>
            <a:xfrm>
              <a:off x="965476" y="2812261"/>
              <a:ext cx="4456473" cy="4600002"/>
              <a:chOff x="-2635394" y="4389919"/>
              <a:chExt cx="2757578" cy="2666762"/>
            </a:xfrm>
          </p:grpSpPr>
          <p:sp>
            <p:nvSpPr>
              <p:cNvPr id="128" name="사각형: 둥근 모서리 12">
                <a:extLst>
                  <a:ext uri="{FF2B5EF4-FFF2-40B4-BE49-F238E27FC236}">
                    <a16:creationId xmlns:a16="http://schemas.microsoft.com/office/drawing/2014/main" id="{CD4D9B8B-AADB-4C99-AAD7-5E7D8F40FE02}"/>
                  </a:ext>
                </a:extLst>
              </p:cNvPr>
              <p:cNvSpPr/>
              <p:nvPr/>
            </p:nvSpPr>
            <p:spPr>
              <a:xfrm>
                <a:off x="-2635394" y="4389919"/>
                <a:ext cx="2757578" cy="2666762"/>
              </a:xfrm>
              <a:prstGeom prst="roundRect">
                <a:avLst>
                  <a:gd name="adj" fmla="val 8210"/>
                </a:avLst>
              </a:prstGeom>
              <a:solidFill>
                <a:srgbClr val="ACAC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41" dirty="0"/>
              </a:p>
            </p:txBody>
          </p:sp>
          <p:sp>
            <p:nvSpPr>
              <p:cNvPr id="129" name="사각형: 둥근 모서리 13">
                <a:extLst>
                  <a:ext uri="{FF2B5EF4-FFF2-40B4-BE49-F238E27FC236}">
                    <a16:creationId xmlns:a16="http://schemas.microsoft.com/office/drawing/2014/main" id="{33E164CB-B1A8-496A-8B2F-12E6F941BD8E}"/>
                  </a:ext>
                </a:extLst>
              </p:cNvPr>
              <p:cNvSpPr/>
              <p:nvPr/>
            </p:nvSpPr>
            <p:spPr>
              <a:xfrm>
                <a:off x="-2604089" y="4434064"/>
                <a:ext cx="2686993" cy="2562578"/>
              </a:xfrm>
              <a:prstGeom prst="roundRect">
                <a:avLst>
                  <a:gd name="adj" fmla="val 7457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41" dirty="0"/>
              </a:p>
            </p:txBody>
          </p:sp>
        </p:grpSp>
        <p:grpSp>
          <p:nvGrpSpPr>
            <p:cNvPr id="124" name="그룹 123">
              <a:extLst>
                <a:ext uri="{FF2B5EF4-FFF2-40B4-BE49-F238E27FC236}">
                  <a16:creationId xmlns:a16="http://schemas.microsoft.com/office/drawing/2014/main" id="{A999406D-3D6F-499E-9FB4-1F686522DE58}"/>
                </a:ext>
              </a:extLst>
            </p:cNvPr>
            <p:cNvGrpSpPr/>
            <p:nvPr/>
          </p:nvGrpSpPr>
          <p:grpSpPr>
            <a:xfrm>
              <a:off x="965476" y="2598869"/>
              <a:ext cx="4456473" cy="828136"/>
              <a:chOff x="-2635394" y="4221401"/>
              <a:chExt cx="2757578" cy="480096"/>
            </a:xfrm>
          </p:grpSpPr>
          <p:sp>
            <p:nvSpPr>
              <p:cNvPr id="125" name="사각형: 둥근 모서리 9">
                <a:extLst>
                  <a:ext uri="{FF2B5EF4-FFF2-40B4-BE49-F238E27FC236}">
                    <a16:creationId xmlns:a16="http://schemas.microsoft.com/office/drawing/2014/main" id="{4D1FB8EE-D9FB-4830-A18B-2DFB086744BE}"/>
                  </a:ext>
                </a:extLst>
              </p:cNvPr>
              <p:cNvSpPr/>
              <p:nvPr/>
            </p:nvSpPr>
            <p:spPr>
              <a:xfrm>
                <a:off x="-2635394" y="4221401"/>
                <a:ext cx="2757578" cy="424745"/>
              </a:xfrm>
              <a:prstGeom prst="roundRect">
                <a:avLst>
                  <a:gd name="adj" fmla="val 31383"/>
                </a:avLst>
              </a:prstGeom>
              <a:solidFill>
                <a:srgbClr val="194F9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41" dirty="0"/>
              </a:p>
            </p:txBody>
          </p:sp>
          <p:sp>
            <p:nvSpPr>
              <p:cNvPr id="126" name="사각형: 둥근 모서리 10">
                <a:extLst>
                  <a:ext uri="{FF2B5EF4-FFF2-40B4-BE49-F238E27FC236}">
                    <a16:creationId xmlns:a16="http://schemas.microsoft.com/office/drawing/2014/main" id="{198BBEF2-89F8-415E-9BF0-486C851128C1}"/>
                  </a:ext>
                </a:extLst>
              </p:cNvPr>
              <p:cNvSpPr/>
              <p:nvPr/>
            </p:nvSpPr>
            <p:spPr>
              <a:xfrm>
                <a:off x="-2604089" y="4283878"/>
                <a:ext cx="2686993" cy="344947"/>
              </a:xfrm>
              <a:prstGeom prst="roundRect">
                <a:avLst>
                  <a:gd name="adj" fmla="val 29553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41" dirty="0"/>
              </a:p>
            </p:txBody>
          </p:sp>
          <p:sp>
            <p:nvSpPr>
              <p:cNvPr id="127" name="직사각형 126">
                <a:extLst>
                  <a:ext uri="{FF2B5EF4-FFF2-40B4-BE49-F238E27FC236}">
                    <a16:creationId xmlns:a16="http://schemas.microsoft.com/office/drawing/2014/main" id="{D77FD121-9DB1-432F-AAE3-F520973876CA}"/>
                  </a:ext>
                </a:extLst>
              </p:cNvPr>
              <p:cNvSpPr/>
              <p:nvPr/>
            </p:nvSpPr>
            <p:spPr>
              <a:xfrm>
                <a:off x="-2604090" y="4520146"/>
                <a:ext cx="2686993" cy="18135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41" dirty="0"/>
              </a:p>
            </p:txBody>
          </p:sp>
        </p:grpSp>
      </p:grpSp>
      <p:grpSp>
        <p:nvGrpSpPr>
          <p:cNvPr id="80" name="그룹 79">
            <a:extLst>
              <a:ext uri="{FF2B5EF4-FFF2-40B4-BE49-F238E27FC236}">
                <a16:creationId xmlns:a16="http://schemas.microsoft.com/office/drawing/2014/main" id="{A1DBCE16-8D5E-48E1-8A03-3D4979A3BDB9}"/>
              </a:ext>
            </a:extLst>
          </p:cNvPr>
          <p:cNvGrpSpPr/>
          <p:nvPr/>
        </p:nvGrpSpPr>
        <p:grpSpPr>
          <a:xfrm>
            <a:off x="5912641" y="3490472"/>
            <a:ext cx="1509788" cy="2415769"/>
            <a:chOff x="5195506" y="3266669"/>
            <a:chExt cx="1075975" cy="1673660"/>
          </a:xfrm>
        </p:grpSpPr>
        <p:sp>
          <p:nvSpPr>
            <p:cNvPr id="81" name="모서리가 둥근 직사각형 80">
              <a:extLst>
                <a:ext uri="{FF2B5EF4-FFF2-40B4-BE49-F238E27FC236}">
                  <a16:creationId xmlns:a16="http://schemas.microsoft.com/office/drawing/2014/main" id="{F78BAF63-D93B-4808-BB19-7B76B4602A39}"/>
                </a:ext>
              </a:extLst>
            </p:cNvPr>
            <p:cNvSpPr/>
            <p:nvPr/>
          </p:nvSpPr>
          <p:spPr>
            <a:xfrm>
              <a:off x="5195506" y="3266669"/>
              <a:ext cx="1075975" cy="339130"/>
            </a:xfrm>
            <a:prstGeom prst="roundRect">
              <a:avLst/>
            </a:prstGeom>
            <a:solidFill>
              <a:srgbClr val="4472C4"/>
            </a:solidFill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>
                <a:spcBef>
                  <a:spcPts val="0"/>
                </a:spcBef>
              </a:pPr>
              <a:r>
                <a:rPr lang="en-US" altLang="ko-KR" sz="1050" b="1" dirty="0" smtClean="0">
                  <a:solidFill>
                    <a:schemeClr val="bg1"/>
                  </a:solidFill>
                  <a:latin typeface="Montserrat SemiBold" panose="00000700000000000000" pitchFamily="2" charset="0"/>
                </a:rPr>
                <a:t>Inspection</a:t>
              </a:r>
              <a:endParaRPr lang="ko-KR" altLang="en-US" sz="1050" b="1" dirty="0">
                <a:solidFill>
                  <a:schemeClr val="bg1"/>
                </a:solidFill>
                <a:latin typeface="Montserrat SemiBold" panose="00000700000000000000" pitchFamily="2" charset="0"/>
              </a:endParaRPr>
            </a:p>
          </p:txBody>
        </p:sp>
        <p:sp>
          <p:nvSpPr>
            <p:cNvPr id="82" name="모서리가 둥근 직사각형 81">
              <a:extLst>
                <a:ext uri="{FF2B5EF4-FFF2-40B4-BE49-F238E27FC236}">
                  <a16:creationId xmlns:a16="http://schemas.microsoft.com/office/drawing/2014/main" id="{6B47E6D8-3E24-46DB-AA70-D03F1345B8B9}"/>
                </a:ext>
              </a:extLst>
            </p:cNvPr>
            <p:cNvSpPr/>
            <p:nvPr/>
          </p:nvSpPr>
          <p:spPr>
            <a:xfrm>
              <a:off x="5195506" y="3714947"/>
              <a:ext cx="1075975" cy="339130"/>
            </a:xfrm>
            <a:prstGeom prst="roundRect">
              <a:avLst/>
            </a:prstGeom>
            <a:solidFill>
              <a:srgbClr val="4472C4"/>
            </a:solidFill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>
                <a:spcBef>
                  <a:spcPts val="0"/>
                </a:spcBef>
              </a:pPr>
              <a:r>
                <a:rPr lang="en-US" altLang="ko-KR" sz="1050" b="1" dirty="0" smtClean="0">
                  <a:solidFill>
                    <a:schemeClr val="bg1"/>
                  </a:solidFill>
                  <a:latin typeface="Montserrat SemiBold" panose="00000700000000000000" pitchFamily="2" charset="0"/>
                </a:rPr>
                <a:t>Examination</a:t>
              </a:r>
              <a:endParaRPr lang="ko-KR" altLang="en-US" sz="1050" b="1" dirty="0">
                <a:solidFill>
                  <a:schemeClr val="bg1"/>
                </a:solidFill>
                <a:latin typeface="Montserrat SemiBold" panose="00000700000000000000" pitchFamily="2" charset="0"/>
              </a:endParaRPr>
            </a:p>
          </p:txBody>
        </p:sp>
        <p:sp>
          <p:nvSpPr>
            <p:cNvPr id="83" name="모서리가 둥근 직사각형 82">
              <a:extLst>
                <a:ext uri="{FF2B5EF4-FFF2-40B4-BE49-F238E27FC236}">
                  <a16:creationId xmlns:a16="http://schemas.microsoft.com/office/drawing/2014/main" id="{F9691C31-00B3-4840-8CCB-23DB1C186CAE}"/>
                </a:ext>
              </a:extLst>
            </p:cNvPr>
            <p:cNvSpPr/>
            <p:nvPr/>
          </p:nvSpPr>
          <p:spPr>
            <a:xfrm>
              <a:off x="5195506" y="4152921"/>
              <a:ext cx="1075975" cy="339130"/>
            </a:xfrm>
            <a:prstGeom prst="roundRect">
              <a:avLst/>
            </a:prstGeom>
            <a:solidFill>
              <a:srgbClr val="4472C4"/>
            </a:solidFill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>
                <a:spcBef>
                  <a:spcPts val="0"/>
                </a:spcBef>
              </a:pPr>
              <a:r>
                <a:rPr lang="en-US" altLang="ko-KR" sz="1050" b="1" dirty="0" smtClean="0">
                  <a:solidFill>
                    <a:schemeClr val="bg1"/>
                  </a:solidFill>
                  <a:latin typeface="Montserrat SemiBold" panose="00000700000000000000" pitchFamily="2" charset="0"/>
                </a:rPr>
                <a:t>Pre-existence</a:t>
              </a:r>
              <a:endParaRPr lang="ko-KR" altLang="en-US" sz="1050" b="1" dirty="0">
                <a:solidFill>
                  <a:schemeClr val="bg1"/>
                </a:solidFill>
                <a:latin typeface="Montserrat SemiBold" panose="00000700000000000000" pitchFamily="2" charset="0"/>
              </a:endParaRPr>
            </a:p>
          </p:txBody>
        </p:sp>
        <p:sp>
          <p:nvSpPr>
            <p:cNvPr id="84" name="모서리가 둥근 직사각형 83">
              <a:extLst>
                <a:ext uri="{FF2B5EF4-FFF2-40B4-BE49-F238E27FC236}">
                  <a16:creationId xmlns:a16="http://schemas.microsoft.com/office/drawing/2014/main" id="{2D24E991-A6D7-446C-81FA-5FC0D35549A3}"/>
                </a:ext>
              </a:extLst>
            </p:cNvPr>
            <p:cNvSpPr/>
            <p:nvPr/>
          </p:nvSpPr>
          <p:spPr>
            <a:xfrm>
              <a:off x="5195506" y="4601199"/>
              <a:ext cx="1075975" cy="339130"/>
            </a:xfrm>
            <a:prstGeom prst="roundRect">
              <a:avLst/>
            </a:prstGeom>
            <a:solidFill>
              <a:srgbClr val="4472C4"/>
            </a:solidFill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>
                <a:spcBef>
                  <a:spcPts val="0"/>
                </a:spcBef>
              </a:pPr>
              <a:r>
                <a:rPr lang="en-US" altLang="ko-KR" sz="1050" b="1" dirty="0" smtClean="0">
                  <a:solidFill>
                    <a:schemeClr val="bg1"/>
                  </a:solidFill>
                  <a:latin typeface="Montserrat SemiBold" panose="00000700000000000000" pitchFamily="2" charset="0"/>
                </a:rPr>
                <a:t>Completion</a:t>
              </a:r>
              <a:endParaRPr lang="ko-KR" altLang="en-US" sz="1050" b="1" dirty="0">
                <a:solidFill>
                  <a:schemeClr val="bg1"/>
                </a:solidFill>
                <a:latin typeface="Montserrat SemiBold" panose="00000700000000000000" pitchFamily="2" charset="0"/>
              </a:endParaRPr>
            </a:p>
          </p:txBody>
        </p:sp>
      </p:grpSp>
      <p:grpSp>
        <p:nvGrpSpPr>
          <p:cNvPr id="130" name="그룹 129">
            <a:extLst>
              <a:ext uri="{FF2B5EF4-FFF2-40B4-BE49-F238E27FC236}">
                <a16:creationId xmlns:a16="http://schemas.microsoft.com/office/drawing/2014/main" id="{EB941476-2F86-432F-A01C-47E741FAFC8E}"/>
              </a:ext>
            </a:extLst>
          </p:cNvPr>
          <p:cNvGrpSpPr/>
          <p:nvPr/>
        </p:nvGrpSpPr>
        <p:grpSpPr>
          <a:xfrm>
            <a:off x="8097282" y="3274963"/>
            <a:ext cx="2100014" cy="2849973"/>
            <a:chOff x="965476" y="2598869"/>
            <a:chExt cx="4456473" cy="4813394"/>
          </a:xfrm>
        </p:grpSpPr>
        <p:grpSp>
          <p:nvGrpSpPr>
            <p:cNvPr id="131" name="그룹 130">
              <a:extLst>
                <a:ext uri="{FF2B5EF4-FFF2-40B4-BE49-F238E27FC236}">
                  <a16:creationId xmlns:a16="http://schemas.microsoft.com/office/drawing/2014/main" id="{D9883051-A7B0-4E20-8829-2E84AF2FE8A4}"/>
                </a:ext>
              </a:extLst>
            </p:cNvPr>
            <p:cNvGrpSpPr/>
            <p:nvPr/>
          </p:nvGrpSpPr>
          <p:grpSpPr>
            <a:xfrm>
              <a:off x="965476" y="2812261"/>
              <a:ext cx="4456473" cy="4600002"/>
              <a:chOff x="-2635394" y="4389919"/>
              <a:chExt cx="2757578" cy="2666762"/>
            </a:xfrm>
          </p:grpSpPr>
          <p:sp>
            <p:nvSpPr>
              <p:cNvPr id="136" name="사각형: 둥근 모서리 12">
                <a:extLst>
                  <a:ext uri="{FF2B5EF4-FFF2-40B4-BE49-F238E27FC236}">
                    <a16:creationId xmlns:a16="http://schemas.microsoft.com/office/drawing/2014/main" id="{CD4D9B8B-AADB-4C99-AAD7-5E7D8F40FE02}"/>
                  </a:ext>
                </a:extLst>
              </p:cNvPr>
              <p:cNvSpPr/>
              <p:nvPr/>
            </p:nvSpPr>
            <p:spPr>
              <a:xfrm>
                <a:off x="-2635394" y="4389919"/>
                <a:ext cx="2757578" cy="2666762"/>
              </a:xfrm>
              <a:prstGeom prst="roundRect">
                <a:avLst>
                  <a:gd name="adj" fmla="val 8210"/>
                </a:avLst>
              </a:prstGeom>
              <a:solidFill>
                <a:srgbClr val="ACACA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41" dirty="0"/>
              </a:p>
            </p:txBody>
          </p:sp>
          <p:sp>
            <p:nvSpPr>
              <p:cNvPr id="137" name="사각형: 둥근 모서리 13">
                <a:extLst>
                  <a:ext uri="{FF2B5EF4-FFF2-40B4-BE49-F238E27FC236}">
                    <a16:creationId xmlns:a16="http://schemas.microsoft.com/office/drawing/2014/main" id="{33E164CB-B1A8-496A-8B2F-12E6F941BD8E}"/>
                  </a:ext>
                </a:extLst>
              </p:cNvPr>
              <p:cNvSpPr/>
              <p:nvPr/>
            </p:nvSpPr>
            <p:spPr>
              <a:xfrm>
                <a:off x="-2604089" y="4434064"/>
                <a:ext cx="2686993" cy="2562578"/>
              </a:xfrm>
              <a:prstGeom prst="roundRect">
                <a:avLst>
                  <a:gd name="adj" fmla="val 7457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41" dirty="0"/>
              </a:p>
            </p:txBody>
          </p:sp>
        </p:grpSp>
        <p:grpSp>
          <p:nvGrpSpPr>
            <p:cNvPr id="132" name="그룹 131">
              <a:extLst>
                <a:ext uri="{FF2B5EF4-FFF2-40B4-BE49-F238E27FC236}">
                  <a16:creationId xmlns:a16="http://schemas.microsoft.com/office/drawing/2014/main" id="{A999406D-3D6F-499E-9FB4-1F686522DE58}"/>
                </a:ext>
              </a:extLst>
            </p:cNvPr>
            <p:cNvGrpSpPr/>
            <p:nvPr/>
          </p:nvGrpSpPr>
          <p:grpSpPr>
            <a:xfrm>
              <a:off x="965476" y="2598869"/>
              <a:ext cx="4456473" cy="828136"/>
              <a:chOff x="-2635394" y="4221401"/>
              <a:chExt cx="2757578" cy="480096"/>
            </a:xfrm>
          </p:grpSpPr>
          <p:sp>
            <p:nvSpPr>
              <p:cNvPr id="133" name="사각형: 둥근 모서리 9">
                <a:extLst>
                  <a:ext uri="{FF2B5EF4-FFF2-40B4-BE49-F238E27FC236}">
                    <a16:creationId xmlns:a16="http://schemas.microsoft.com/office/drawing/2014/main" id="{4D1FB8EE-D9FB-4830-A18B-2DFB086744BE}"/>
                  </a:ext>
                </a:extLst>
              </p:cNvPr>
              <p:cNvSpPr/>
              <p:nvPr/>
            </p:nvSpPr>
            <p:spPr>
              <a:xfrm>
                <a:off x="-2635394" y="4221401"/>
                <a:ext cx="2757578" cy="424745"/>
              </a:xfrm>
              <a:prstGeom prst="roundRect">
                <a:avLst>
                  <a:gd name="adj" fmla="val 31383"/>
                </a:avLst>
              </a:prstGeom>
              <a:solidFill>
                <a:srgbClr val="194F9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41" dirty="0"/>
              </a:p>
            </p:txBody>
          </p:sp>
          <p:sp>
            <p:nvSpPr>
              <p:cNvPr id="134" name="사각형: 둥근 모서리 10">
                <a:extLst>
                  <a:ext uri="{FF2B5EF4-FFF2-40B4-BE49-F238E27FC236}">
                    <a16:creationId xmlns:a16="http://schemas.microsoft.com/office/drawing/2014/main" id="{198BBEF2-89F8-415E-9BF0-486C851128C1}"/>
                  </a:ext>
                </a:extLst>
              </p:cNvPr>
              <p:cNvSpPr/>
              <p:nvPr/>
            </p:nvSpPr>
            <p:spPr>
              <a:xfrm>
                <a:off x="-2604089" y="4283878"/>
                <a:ext cx="2686993" cy="344947"/>
              </a:xfrm>
              <a:prstGeom prst="roundRect">
                <a:avLst>
                  <a:gd name="adj" fmla="val 29553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41" dirty="0"/>
              </a:p>
            </p:txBody>
          </p:sp>
          <p:sp>
            <p:nvSpPr>
              <p:cNvPr id="135" name="직사각형 134">
                <a:extLst>
                  <a:ext uri="{FF2B5EF4-FFF2-40B4-BE49-F238E27FC236}">
                    <a16:creationId xmlns:a16="http://schemas.microsoft.com/office/drawing/2014/main" id="{D77FD121-9DB1-432F-AAE3-F520973876CA}"/>
                  </a:ext>
                </a:extLst>
              </p:cNvPr>
              <p:cNvSpPr/>
              <p:nvPr/>
            </p:nvSpPr>
            <p:spPr>
              <a:xfrm>
                <a:off x="-2604090" y="4520146"/>
                <a:ext cx="2686993" cy="181351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41" dirty="0"/>
              </a:p>
            </p:txBody>
          </p:sp>
        </p:grpSp>
      </p:grpSp>
      <p:grpSp>
        <p:nvGrpSpPr>
          <p:cNvPr id="86" name="그룹 85">
            <a:extLst>
              <a:ext uri="{FF2B5EF4-FFF2-40B4-BE49-F238E27FC236}">
                <a16:creationId xmlns:a16="http://schemas.microsoft.com/office/drawing/2014/main" id="{B00D5684-E690-42EE-B675-6CB158D22447}"/>
              </a:ext>
            </a:extLst>
          </p:cNvPr>
          <p:cNvGrpSpPr/>
          <p:nvPr/>
        </p:nvGrpSpPr>
        <p:grpSpPr>
          <a:xfrm>
            <a:off x="8218027" y="3648475"/>
            <a:ext cx="1863525" cy="2180403"/>
            <a:chOff x="7518719" y="3360099"/>
            <a:chExt cx="1530576" cy="1510598"/>
          </a:xfrm>
        </p:grpSpPr>
        <p:sp>
          <p:nvSpPr>
            <p:cNvPr id="87" name="모서리가 둥근 직사각형 86">
              <a:extLst>
                <a:ext uri="{FF2B5EF4-FFF2-40B4-BE49-F238E27FC236}">
                  <a16:creationId xmlns:a16="http://schemas.microsoft.com/office/drawing/2014/main" id="{75131138-47E9-4E19-B1DB-B26419E278C0}"/>
                </a:ext>
              </a:extLst>
            </p:cNvPr>
            <p:cNvSpPr/>
            <p:nvPr/>
          </p:nvSpPr>
          <p:spPr>
            <a:xfrm>
              <a:off x="7518719" y="3360099"/>
              <a:ext cx="1502055" cy="339130"/>
            </a:xfrm>
            <a:prstGeom prst="roundRect">
              <a:avLst/>
            </a:prstGeom>
            <a:solidFill>
              <a:srgbClr val="4472C4"/>
            </a:solidFill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>
                <a:spcBef>
                  <a:spcPts val="0"/>
                </a:spcBef>
              </a:pPr>
              <a:r>
                <a:rPr lang="en-US" altLang="ko-KR" sz="1050" dirty="0" smtClean="0">
                  <a:solidFill>
                    <a:schemeClr val="bg1"/>
                  </a:solidFill>
                  <a:latin typeface="Montserrat SemiBold" panose="00000700000000000000" pitchFamily="2" charset="0"/>
                </a:rPr>
                <a:t>Request for </a:t>
              </a:r>
              <a:r>
                <a:rPr lang="en-US" altLang="ko-KR" sz="1050" dirty="0">
                  <a:solidFill>
                    <a:schemeClr val="bg1"/>
                  </a:solidFill>
                  <a:latin typeface="Montserrat SemiBold" panose="00000700000000000000" pitchFamily="2" charset="0"/>
                </a:rPr>
                <a:t>A</a:t>
              </a:r>
              <a:r>
                <a:rPr lang="en-US" altLang="ko-KR" sz="1050" dirty="0" smtClean="0">
                  <a:solidFill>
                    <a:schemeClr val="bg1"/>
                  </a:solidFill>
                  <a:latin typeface="Montserrat SemiBold" panose="00000700000000000000" pitchFamily="2" charset="0"/>
                </a:rPr>
                <a:t>dvance Payment</a:t>
              </a:r>
              <a:endParaRPr lang="ko-KR" altLang="en-US" sz="1050" dirty="0">
                <a:solidFill>
                  <a:schemeClr val="bg1"/>
                </a:solidFill>
                <a:latin typeface="Montserrat SemiBold" panose="00000700000000000000" pitchFamily="2" charset="0"/>
              </a:endParaRPr>
            </a:p>
          </p:txBody>
        </p:sp>
        <p:sp>
          <p:nvSpPr>
            <p:cNvPr id="88" name="모서리가 둥근 직사각형 87">
              <a:extLst>
                <a:ext uri="{FF2B5EF4-FFF2-40B4-BE49-F238E27FC236}">
                  <a16:creationId xmlns:a16="http://schemas.microsoft.com/office/drawing/2014/main" id="{255A3044-5987-40F5-AD2F-D7082DA58A06}"/>
                </a:ext>
              </a:extLst>
            </p:cNvPr>
            <p:cNvSpPr/>
            <p:nvPr/>
          </p:nvSpPr>
          <p:spPr>
            <a:xfrm>
              <a:off x="7526473" y="3871618"/>
              <a:ext cx="1522822" cy="485518"/>
            </a:xfrm>
            <a:prstGeom prst="roundRect">
              <a:avLst/>
            </a:prstGeom>
            <a:solidFill>
              <a:srgbClr val="4472C4"/>
            </a:solidFill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>
                <a:spcBef>
                  <a:spcPts val="0"/>
                </a:spcBef>
              </a:pPr>
              <a:r>
                <a:rPr lang="en-US" altLang="ko-KR" sz="1050" dirty="0" smtClean="0">
                  <a:solidFill>
                    <a:schemeClr val="bg1"/>
                  </a:solidFill>
                  <a:latin typeface="Montserrat SemiBold" panose="00000700000000000000" pitchFamily="2" charset="0"/>
                </a:rPr>
                <a:t>Request for Payment (General/ Pre-existence</a:t>
              </a:r>
            </a:p>
            <a:p>
              <a:pPr>
                <a:spcBef>
                  <a:spcPts val="0"/>
                </a:spcBef>
              </a:pPr>
              <a:r>
                <a:rPr lang="en-US" altLang="ko-KR" sz="1050" dirty="0" smtClean="0">
                  <a:solidFill>
                    <a:schemeClr val="bg1"/>
                  </a:solidFill>
                  <a:latin typeface="Montserrat SemiBold" panose="00000700000000000000" pitchFamily="2" charset="0"/>
                </a:rPr>
                <a:t>/Completion)</a:t>
              </a:r>
              <a:endParaRPr lang="ko-KR" altLang="en-US" sz="1050" dirty="0">
                <a:solidFill>
                  <a:schemeClr val="bg1"/>
                </a:solidFill>
                <a:latin typeface="Montserrat SemiBold" panose="00000700000000000000" pitchFamily="2" charset="0"/>
              </a:endParaRPr>
            </a:p>
          </p:txBody>
        </p:sp>
        <p:sp>
          <p:nvSpPr>
            <p:cNvPr id="89" name="모서리가 둥근 직사각형 88">
              <a:extLst>
                <a:ext uri="{FF2B5EF4-FFF2-40B4-BE49-F238E27FC236}">
                  <a16:creationId xmlns:a16="http://schemas.microsoft.com/office/drawing/2014/main" id="{949E3E19-6DA9-4B3C-B87D-37213BE1055B}"/>
                </a:ext>
              </a:extLst>
            </p:cNvPr>
            <p:cNvSpPr/>
            <p:nvPr/>
          </p:nvSpPr>
          <p:spPr>
            <a:xfrm>
              <a:off x="7545486" y="4531567"/>
              <a:ext cx="1494301" cy="339130"/>
            </a:xfrm>
            <a:prstGeom prst="roundRect">
              <a:avLst/>
            </a:prstGeom>
            <a:solidFill>
              <a:srgbClr val="4472C4"/>
            </a:solidFill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>
                <a:spcBef>
                  <a:spcPts val="0"/>
                </a:spcBef>
              </a:pPr>
              <a:r>
                <a:rPr lang="en-US" altLang="ko-KR" sz="1050" dirty="0" smtClean="0">
                  <a:solidFill>
                    <a:schemeClr val="bg1"/>
                  </a:solidFill>
                  <a:latin typeface="Montserrat SemiBold" panose="00000700000000000000" pitchFamily="2" charset="0"/>
                </a:rPr>
                <a:t>Remove Retention Money</a:t>
              </a:r>
              <a:endParaRPr lang="ko-KR" altLang="en-US" sz="1050" dirty="0">
                <a:solidFill>
                  <a:schemeClr val="bg1"/>
                </a:solidFill>
                <a:latin typeface="Montserrat SemiBold" panose="000007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3898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그룹 72"/>
          <p:cNvGrpSpPr/>
          <p:nvPr/>
        </p:nvGrpSpPr>
        <p:grpSpPr>
          <a:xfrm>
            <a:off x="196770" y="1574157"/>
            <a:ext cx="10336192" cy="5868365"/>
            <a:chOff x="196770" y="1307939"/>
            <a:chExt cx="10336192" cy="6134583"/>
          </a:xfrm>
        </p:grpSpPr>
        <p:sp>
          <p:nvSpPr>
            <p:cNvPr id="74" name="사각형: 둥근 모서리 8">
              <a:extLst>
                <a:ext uri="{FF2B5EF4-FFF2-40B4-BE49-F238E27FC236}">
                  <a16:creationId xmlns:a16="http://schemas.microsoft.com/office/drawing/2014/main" id="{558BB2BA-39A1-4AC8-A06E-06F237DCD696}"/>
                </a:ext>
              </a:extLst>
            </p:cNvPr>
            <p:cNvSpPr/>
            <p:nvPr/>
          </p:nvSpPr>
          <p:spPr>
            <a:xfrm>
              <a:off x="196770" y="1307939"/>
              <a:ext cx="10336192" cy="6134583"/>
            </a:xfrm>
            <a:prstGeom prst="roundRect">
              <a:avLst/>
            </a:prstGeom>
            <a:solidFill>
              <a:schemeClr val="bg2">
                <a:alpha val="7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75" name="사각형: 둥근 모서리 9">
              <a:extLst>
                <a:ext uri="{FF2B5EF4-FFF2-40B4-BE49-F238E27FC236}">
                  <a16:creationId xmlns:a16="http://schemas.microsoft.com/office/drawing/2014/main" id="{2746384C-CDC3-476F-A120-C11F28CDE5A8}"/>
                </a:ext>
              </a:extLst>
            </p:cNvPr>
            <p:cNvSpPr/>
            <p:nvPr/>
          </p:nvSpPr>
          <p:spPr>
            <a:xfrm>
              <a:off x="462987" y="1501535"/>
              <a:ext cx="9861631" cy="5807889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65" name="Rectangle 35">
            <a:extLst>
              <a:ext uri="{FF2B5EF4-FFF2-40B4-BE49-F238E27FC236}">
                <a16:creationId xmlns:a16="http://schemas.microsoft.com/office/drawing/2014/main" id="{437630CF-09F9-4867-B08A-2FE8DAA35250}"/>
              </a:ext>
            </a:extLst>
          </p:cNvPr>
          <p:cNvSpPr/>
          <p:nvPr/>
        </p:nvSpPr>
        <p:spPr>
          <a:xfrm>
            <a:off x="648182" y="247744"/>
            <a:ext cx="5219997" cy="456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400" b="1" spc="-1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Work Process</a:t>
            </a:r>
            <a:endParaRPr lang="en-US" altLang="ko-KR" sz="2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Montserrat SemiBold" panose="00000700000000000000" pitchFamily="2" charset="0"/>
              <a:ea typeface="Rix고딕 M" panose="02020603020101020101" pitchFamily="18" charset="-127"/>
              <a:cs typeface="Noto Sans" panose="020B0502040504020204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8F4ED994-EF0C-4F7A-96E4-67CD0D8048B1}"/>
              </a:ext>
            </a:extLst>
          </p:cNvPr>
          <p:cNvSpPr txBox="1"/>
          <p:nvPr/>
        </p:nvSpPr>
        <p:spPr>
          <a:xfrm>
            <a:off x="183091" y="-159210"/>
            <a:ext cx="564159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3200" b="1" spc="-1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+mj-ea"/>
              </a:rPr>
              <a:t>V</a:t>
            </a:r>
            <a:r>
              <a:rPr lang="en-US" altLang="ko-KR" sz="3200" b="1" spc="-1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latin typeface="+mj-ea"/>
                <a:ea typeface="+mj-ea"/>
              </a:rPr>
              <a:t>.</a:t>
            </a:r>
            <a:endParaRPr lang="ko-KR" altLang="en-US" sz="32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accent1">
                  <a:lumMod val="40000"/>
                  <a:lumOff val="6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AD90AFD6-BD69-4C9A-A432-9D348772A648}"/>
              </a:ext>
            </a:extLst>
          </p:cNvPr>
          <p:cNvSpPr txBox="1"/>
          <p:nvPr/>
        </p:nvSpPr>
        <p:spPr>
          <a:xfrm>
            <a:off x="771576" y="914401"/>
            <a:ext cx="444352" cy="60991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20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+mj-ea"/>
                <a:ea typeface="+mj-ea"/>
              </a:rPr>
              <a:t>01</a:t>
            </a:r>
            <a:endParaRPr lang="ko-KR" altLang="en-US" sz="20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+mj-ea"/>
              <a:ea typeface="+mj-ea"/>
            </a:endParaRPr>
          </a:p>
        </p:txBody>
      </p:sp>
      <p:grpSp>
        <p:nvGrpSpPr>
          <p:cNvPr id="68" name="그룹 67">
            <a:extLst>
              <a:ext uri="{FF2B5EF4-FFF2-40B4-BE49-F238E27FC236}">
                <a16:creationId xmlns:a16="http://schemas.microsoft.com/office/drawing/2014/main" id="{525E53D9-4E4A-4944-A5C7-8C47AF728936}"/>
              </a:ext>
            </a:extLst>
          </p:cNvPr>
          <p:cNvGrpSpPr/>
          <p:nvPr/>
        </p:nvGrpSpPr>
        <p:grpSpPr>
          <a:xfrm>
            <a:off x="0" y="1053030"/>
            <a:ext cx="1268364" cy="467035"/>
            <a:chOff x="0" y="1086465"/>
            <a:chExt cx="1268364" cy="467035"/>
          </a:xfrm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grpSpPr>
        <p:sp>
          <p:nvSpPr>
            <p:cNvPr id="69" name="사각형: 둥근 위쪽 모서리 103">
              <a:extLst>
                <a:ext uri="{FF2B5EF4-FFF2-40B4-BE49-F238E27FC236}">
                  <a16:creationId xmlns:a16="http://schemas.microsoft.com/office/drawing/2014/main" id="{7AEAC66D-E991-4565-914D-BE56D95A8CC9}"/>
                </a:ext>
              </a:extLst>
            </p:cNvPr>
            <p:cNvSpPr/>
            <p:nvPr/>
          </p:nvSpPr>
          <p:spPr>
            <a:xfrm rot="5400000">
              <a:off x="400664" y="685801"/>
              <a:ext cx="467035" cy="126836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70" name="사각형: 둥근 위쪽 모서리 104">
              <a:extLst>
                <a:ext uri="{FF2B5EF4-FFF2-40B4-BE49-F238E27FC236}">
                  <a16:creationId xmlns:a16="http://schemas.microsoft.com/office/drawing/2014/main" id="{D1254EAD-A4EB-43CF-8A46-BC471F141C9F}"/>
                </a:ext>
              </a:extLst>
            </p:cNvPr>
            <p:cNvSpPr/>
            <p:nvPr/>
          </p:nvSpPr>
          <p:spPr>
            <a:xfrm rot="5400000">
              <a:off x="774290" y="1059427"/>
              <a:ext cx="467035" cy="521112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71" name="TextBox 70"/>
          <p:cNvSpPr txBox="1"/>
          <p:nvPr/>
        </p:nvSpPr>
        <p:spPr>
          <a:xfrm>
            <a:off x="1210489" y="1091877"/>
            <a:ext cx="9423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Montserrat Medium" panose="00000600000000000000" pitchFamily="2" charset="0"/>
              </a:rPr>
              <a:t> Processing contract work through linkage between the </a:t>
            </a:r>
            <a:r>
              <a:rPr lang="en-US" altLang="ko-KR" dirty="0" err="1" smtClean="0">
                <a:latin typeface="Montserrat Medium" panose="00000600000000000000" pitchFamily="2" charset="0"/>
              </a:rPr>
              <a:t>dBrain</a:t>
            </a:r>
            <a:r>
              <a:rPr lang="en-US" altLang="ko-KR" dirty="0" smtClean="0">
                <a:latin typeface="Montserrat Medium" panose="00000600000000000000" pitchFamily="2" charset="0"/>
              </a:rPr>
              <a:t> and KONEPS</a:t>
            </a:r>
            <a:endParaRPr lang="ko-KR" altLang="en-US" dirty="0">
              <a:latin typeface="Montserrat Medium" panose="00000600000000000000" pitchFamily="2" charset="0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782003" y="891225"/>
            <a:ext cx="412292" cy="5581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b="1" spc="-1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+mj-ea"/>
              </a:rPr>
              <a:t>02</a:t>
            </a:r>
            <a:endParaRPr lang="ko-KR" altLang="en-US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+mj-ea"/>
            </a:endParaRPr>
          </a:p>
        </p:txBody>
      </p:sp>
      <p:sp>
        <p:nvSpPr>
          <p:cNvPr id="146" name="Oval 17"/>
          <p:cNvSpPr/>
          <p:nvPr/>
        </p:nvSpPr>
        <p:spPr bwMode="auto">
          <a:xfrm>
            <a:off x="2948768" y="2561042"/>
            <a:ext cx="3382583" cy="4036528"/>
          </a:xfrm>
          <a:prstGeom prst="rect">
            <a:avLst/>
          </a:prstGeom>
          <a:solidFill>
            <a:schemeClr val="bg1"/>
          </a:solidFill>
          <a:ln w="3175" cap="rnd" cmpd="sng" algn="ctr">
            <a:solidFill>
              <a:srgbClr val="BFCCD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defRPr/>
            </a:pPr>
            <a:endParaRPr lang="ko-KR" altLang="en-US" sz="1100" kern="0" dirty="0">
              <a:solidFill>
                <a:srgbClr val="333399">
                  <a:lumMod val="75000"/>
                </a:srgbClr>
              </a:solidFill>
              <a:latin typeface="Montserrat Medium" panose="00000600000000000000" pitchFamily="2" charset="0"/>
              <a:ea typeface="맑은 고딕" pitchFamily="50" charset="-127"/>
            </a:endParaRPr>
          </a:p>
        </p:txBody>
      </p:sp>
      <p:sp>
        <p:nvSpPr>
          <p:cNvPr id="148" name="Oval 18"/>
          <p:cNvSpPr/>
          <p:nvPr/>
        </p:nvSpPr>
        <p:spPr bwMode="auto">
          <a:xfrm>
            <a:off x="969492" y="3593511"/>
            <a:ext cx="1855049" cy="867251"/>
          </a:xfrm>
          <a:prstGeom prst="roundRect">
            <a:avLst/>
          </a:prstGeom>
          <a:solidFill>
            <a:srgbClr val="4472C4"/>
          </a:solidFill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pPr algn="ctr" defTabSz="925007" latinLnBrk="0"/>
            <a:r>
              <a:rPr lang="en-US" altLang="ko-KR" sz="1400" b="1" kern="0" dirty="0" smtClean="0">
                <a:solidFill>
                  <a:schemeClr val="bg1"/>
                </a:solidFill>
                <a:latin typeface="Montserrat SemiBold" panose="00000700000000000000" pitchFamily="2" charset="0"/>
                <a:ea typeface="맑은 고딕"/>
              </a:rPr>
              <a:t>Contract</a:t>
            </a:r>
          </a:p>
          <a:p>
            <a:pPr algn="ctr" defTabSz="925007" latinLnBrk="0"/>
            <a:r>
              <a:rPr lang="en-US" altLang="ko-KR" sz="1400" b="1" kern="0" dirty="0" smtClean="0">
                <a:solidFill>
                  <a:schemeClr val="bg1"/>
                </a:solidFill>
                <a:latin typeface="Montserrat SemiBold" panose="00000700000000000000" pitchFamily="2" charset="0"/>
                <a:ea typeface="맑은 고딕"/>
              </a:rPr>
              <a:t>Management</a:t>
            </a:r>
            <a:endParaRPr lang="en-US" altLang="ko-KR" sz="1400" b="1" kern="0" dirty="0">
              <a:solidFill>
                <a:schemeClr val="bg1"/>
              </a:solidFill>
              <a:latin typeface="Montserrat SemiBold" panose="00000700000000000000" pitchFamily="2" charset="0"/>
              <a:ea typeface="맑은 고딕"/>
            </a:endParaRPr>
          </a:p>
        </p:txBody>
      </p:sp>
      <p:sp>
        <p:nvSpPr>
          <p:cNvPr id="149" name="Oval 18"/>
          <p:cNvSpPr/>
          <p:nvPr/>
        </p:nvSpPr>
        <p:spPr bwMode="auto">
          <a:xfrm>
            <a:off x="969492" y="4601623"/>
            <a:ext cx="1855049" cy="867251"/>
          </a:xfrm>
          <a:prstGeom prst="roundRect">
            <a:avLst/>
          </a:prstGeom>
          <a:solidFill>
            <a:srgbClr val="4472C4"/>
          </a:solidFill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pPr algn="ctr" defTabSz="925007" latinLnBrk="0"/>
            <a:r>
              <a:rPr lang="en-US" altLang="ko-KR" sz="1400" b="1" kern="0" dirty="0" smtClean="0">
                <a:solidFill>
                  <a:schemeClr val="bg1"/>
                </a:solidFill>
                <a:latin typeface="Montserrat SemiBold" panose="00000700000000000000" pitchFamily="2" charset="0"/>
                <a:ea typeface="맑은 고딕"/>
              </a:rPr>
              <a:t>Inspection</a:t>
            </a:r>
            <a:endParaRPr lang="en-US" altLang="ko-KR" sz="1400" b="1" kern="0" dirty="0">
              <a:solidFill>
                <a:schemeClr val="bg1"/>
              </a:solidFill>
              <a:latin typeface="Montserrat SemiBold" panose="00000700000000000000" pitchFamily="2" charset="0"/>
              <a:ea typeface="맑은 고딕"/>
            </a:endParaRPr>
          </a:p>
        </p:txBody>
      </p:sp>
      <p:sp>
        <p:nvSpPr>
          <p:cNvPr id="150" name="Oval 18"/>
          <p:cNvSpPr/>
          <p:nvPr/>
        </p:nvSpPr>
        <p:spPr bwMode="auto">
          <a:xfrm>
            <a:off x="969492" y="5609735"/>
            <a:ext cx="1855049" cy="867251"/>
          </a:xfrm>
          <a:prstGeom prst="roundRect">
            <a:avLst/>
          </a:prstGeom>
          <a:solidFill>
            <a:srgbClr val="4472C4"/>
          </a:solidFill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pPr algn="ctr" defTabSz="925007" latinLnBrk="0"/>
            <a:r>
              <a:rPr lang="en-US" altLang="ko-KR" sz="1400" b="1" kern="0" dirty="0" smtClean="0">
                <a:solidFill>
                  <a:schemeClr val="bg1"/>
                </a:solidFill>
                <a:latin typeface="Montserrat SemiBold" panose="00000700000000000000" pitchFamily="2" charset="0"/>
                <a:ea typeface="맑은 고딕"/>
              </a:rPr>
              <a:t>Payment</a:t>
            </a:r>
            <a:endParaRPr lang="en-US" altLang="ko-KR" sz="1400" b="1" kern="0" dirty="0">
              <a:solidFill>
                <a:schemeClr val="bg1"/>
              </a:solidFill>
              <a:latin typeface="Montserrat SemiBold" panose="00000700000000000000" pitchFamily="2" charset="0"/>
              <a:ea typeface="맑은 고딕"/>
            </a:endParaRPr>
          </a:p>
        </p:txBody>
      </p:sp>
      <p:sp>
        <p:nvSpPr>
          <p:cNvPr id="151" name="아래쪽 화살표 150"/>
          <p:cNvSpPr/>
          <p:nvPr/>
        </p:nvSpPr>
        <p:spPr bwMode="auto">
          <a:xfrm>
            <a:off x="1726311" y="4469787"/>
            <a:ext cx="288032" cy="144000"/>
          </a:xfrm>
          <a:prstGeom prst="downArrow">
            <a:avLst/>
          </a:prstGeom>
          <a:solidFill>
            <a:schemeClr val="accent1"/>
          </a:solidFill>
          <a:ln w="22225" cap="rnd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90000"/>
              </a:spcBef>
              <a:spcAft>
                <a:spcPct val="0"/>
              </a:spcAft>
              <a:buClr>
                <a:schemeClr val="bg2"/>
              </a:buClr>
              <a:buSzTx/>
              <a:buFont typeface="Wingdings" pitchFamily="2" charset="2"/>
              <a:buNone/>
              <a:tabLst/>
            </a:pP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ontserrat Medium" panose="00000600000000000000" pitchFamily="2" charset="0"/>
              <a:ea typeface="돋움" pitchFamily="50" charset="-127"/>
              <a:cs typeface="Arial" pitchFamily="34" charset="0"/>
            </a:endParaRPr>
          </a:p>
        </p:txBody>
      </p:sp>
      <p:sp>
        <p:nvSpPr>
          <p:cNvPr id="152" name="아래쪽 화살표 151"/>
          <p:cNvSpPr/>
          <p:nvPr/>
        </p:nvSpPr>
        <p:spPr bwMode="auto">
          <a:xfrm>
            <a:off x="1752999" y="5480878"/>
            <a:ext cx="288032" cy="144000"/>
          </a:xfrm>
          <a:prstGeom prst="downArrow">
            <a:avLst/>
          </a:prstGeom>
          <a:solidFill>
            <a:schemeClr val="accent1"/>
          </a:solidFill>
          <a:ln w="22225" cap="rnd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90000"/>
              </a:spcBef>
              <a:spcAft>
                <a:spcPct val="0"/>
              </a:spcAft>
              <a:buClr>
                <a:schemeClr val="bg2"/>
              </a:buClr>
              <a:buSzTx/>
              <a:buFont typeface="Wingdings" pitchFamily="2" charset="2"/>
              <a:buNone/>
              <a:tabLst/>
            </a:pP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ontserrat Medium" panose="00000600000000000000" pitchFamily="2" charset="0"/>
              <a:ea typeface="돋움" pitchFamily="50" charset="-127"/>
              <a:cs typeface="Arial" pitchFamily="34" charset="0"/>
            </a:endParaRPr>
          </a:p>
        </p:txBody>
      </p:sp>
      <p:sp>
        <p:nvSpPr>
          <p:cNvPr id="153" name="AutoShape 266"/>
          <p:cNvSpPr>
            <a:spLocks noChangeArrowheads="1"/>
          </p:cNvSpPr>
          <p:nvPr/>
        </p:nvSpPr>
        <p:spPr bwMode="auto">
          <a:xfrm rot="10800000" flipH="1" flipV="1">
            <a:off x="1416538" y="2454113"/>
            <a:ext cx="1410493" cy="207105"/>
          </a:xfrm>
          <a:custGeom>
            <a:avLst/>
            <a:gdLst>
              <a:gd name="G0" fmla="+- 3303 0 0"/>
              <a:gd name="G1" fmla="+- 21600 0 3303"/>
              <a:gd name="G2" fmla="*/ 3303 1 2"/>
              <a:gd name="G3" fmla="+- 21600 0 G2"/>
              <a:gd name="G4" fmla="+/ 3303 21600 2"/>
              <a:gd name="G5" fmla="+/ G1 0 2"/>
              <a:gd name="G6" fmla="*/ 21600 21600 3303"/>
              <a:gd name="G7" fmla="*/ G6 1 2"/>
              <a:gd name="G8" fmla="+- 21600 0 G7"/>
              <a:gd name="G9" fmla="*/ 21600 1 2"/>
              <a:gd name="G10" fmla="+- 3303 0 G9"/>
              <a:gd name="G11" fmla="?: G10 G8 0"/>
              <a:gd name="G12" fmla="?: G10 G7 21600"/>
              <a:gd name="T0" fmla="*/ 19948 w 21600"/>
              <a:gd name="T1" fmla="*/ 10800 h 21600"/>
              <a:gd name="T2" fmla="*/ 10800 w 21600"/>
              <a:gd name="T3" fmla="*/ 21600 h 21600"/>
              <a:gd name="T4" fmla="*/ 1652 w 21600"/>
              <a:gd name="T5" fmla="*/ 10800 h 21600"/>
              <a:gd name="T6" fmla="*/ 10800 w 21600"/>
              <a:gd name="T7" fmla="*/ 0 h 21600"/>
              <a:gd name="T8" fmla="*/ 3452 w 21600"/>
              <a:gd name="T9" fmla="*/ 3452 h 21600"/>
              <a:gd name="T10" fmla="*/ 18148 w 21600"/>
              <a:gd name="T11" fmla="*/ 1814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303" y="21600"/>
                </a:lnTo>
                <a:lnTo>
                  <a:pt x="1829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shade val="82353"/>
                  <a:invGamma/>
                </a:schemeClr>
              </a:gs>
              <a:gs pos="100000">
                <a:schemeClr val="bg1">
                  <a:lumMod val="95000"/>
                  <a:alpha val="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>
              <a:defRPr/>
            </a:pPr>
            <a:endParaRPr lang="ko-KR" altLang="en-US">
              <a:latin typeface="Montserrat Medium" panose="00000600000000000000" pitchFamily="2" charset="0"/>
            </a:endParaRPr>
          </a:p>
        </p:txBody>
      </p:sp>
      <p:sp>
        <p:nvSpPr>
          <p:cNvPr id="155" name="텍스트 개체 틀 28"/>
          <p:cNvSpPr txBox="1">
            <a:spLocks/>
          </p:cNvSpPr>
          <p:nvPr/>
        </p:nvSpPr>
        <p:spPr>
          <a:xfrm>
            <a:off x="2969137" y="2084497"/>
            <a:ext cx="6706756" cy="362415"/>
          </a:xfrm>
          <a:prstGeom prst="rect">
            <a:avLst/>
          </a:prstGeom>
        </p:spPr>
        <p:txBody>
          <a:bodyPr anchor="ctr"/>
          <a:lstStyle>
            <a:lvl1pPr marL="0" indent="0" algn="ctr" rtl="0" eaLnBrk="0" fontAlgn="base" hangingPunct="0">
              <a:lnSpc>
                <a:spcPct val="90000"/>
              </a:lnSpc>
              <a:spcBef>
                <a:spcPct val="90000"/>
              </a:spcBef>
              <a:spcAft>
                <a:spcPct val="0"/>
              </a:spcAft>
              <a:buClr>
                <a:schemeClr val="bg2"/>
              </a:buClr>
              <a:buFontTx/>
              <a:buNone/>
              <a:defRPr lang="ko-KR" altLang="en-US" sz="1500" b="1" spc="-15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defRPr>
            </a:lvl1pPr>
            <a:lvl2pPr marL="460375" indent="-190500" algn="l" rtl="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625475" indent="-163513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795338" indent="-168275" algn="l" rtl="0" eaLnBrk="0" fontAlgn="base" hangingPunct="0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-"/>
              <a:defRPr sz="16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957263" indent="-160338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­"/>
              <a:defRPr sz="16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1414463" indent="-160338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­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71663" indent="-160338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­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28863" indent="-160338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­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86063" indent="-160338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­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ko-KR" altLang="en-US" dirty="0" smtClean="0">
                <a:latin typeface="Montserrat Medium" panose="00000600000000000000" pitchFamily="2" charset="0"/>
              </a:rPr>
              <a:t>국유재산 용도 및 종류별 가액</a:t>
            </a:r>
            <a:endParaRPr lang="ko-KR" altLang="en-US" dirty="0">
              <a:latin typeface="Montserrat Medium" panose="00000600000000000000" pitchFamily="2" charset="0"/>
            </a:endParaRPr>
          </a:p>
        </p:txBody>
      </p:sp>
      <p:sp>
        <p:nvSpPr>
          <p:cNvPr id="156" name="AutoShape 266"/>
          <p:cNvSpPr>
            <a:spLocks noChangeArrowheads="1"/>
          </p:cNvSpPr>
          <p:nvPr/>
        </p:nvSpPr>
        <p:spPr bwMode="auto">
          <a:xfrm rot="10800000" flipH="1" flipV="1">
            <a:off x="2913149" y="2453457"/>
            <a:ext cx="6791967" cy="207105"/>
          </a:xfrm>
          <a:custGeom>
            <a:avLst/>
            <a:gdLst>
              <a:gd name="G0" fmla="+- 3303 0 0"/>
              <a:gd name="G1" fmla="+- 21600 0 3303"/>
              <a:gd name="G2" fmla="*/ 3303 1 2"/>
              <a:gd name="G3" fmla="+- 21600 0 G2"/>
              <a:gd name="G4" fmla="+/ 3303 21600 2"/>
              <a:gd name="G5" fmla="+/ G1 0 2"/>
              <a:gd name="G6" fmla="*/ 21600 21600 3303"/>
              <a:gd name="G7" fmla="*/ G6 1 2"/>
              <a:gd name="G8" fmla="+- 21600 0 G7"/>
              <a:gd name="G9" fmla="*/ 21600 1 2"/>
              <a:gd name="G10" fmla="+- 3303 0 G9"/>
              <a:gd name="G11" fmla="?: G10 G8 0"/>
              <a:gd name="G12" fmla="?: G10 G7 21600"/>
              <a:gd name="T0" fmla="*/ 19948 w 21600"/>
              <a:gd name="T1" fmla="*/ 10800 h 21600"/>
              <a:gd name="T2" fmla="*/ 10800 w 21600"/>
              <a:gd name="T3" fmla="*/ 21600 h 21600"/>
              <a:gd name="T4" fmla="*/ 1652 w 21600"/>
              <a:gd name="T5" fmla="*/ 10800 h 21600"/>
              <a:gd name="T6" fmla="*/ 10800 w 21600"/>
              <a:gd name="T7" fmla="*/ 0 h 21600"/>
              <a:gd name="T8" fmla="*/ 3452 w 21600"/>
              <a:gd name="T9" fmla="*/ 3452 h 21600"/>
              <a:gd name="T10" fmla="*/ 18148 w 21600"/>
              <a:gd name="T11" fmla="*/ 18148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>
                <a:moveTo>
                  <a:pt x="0" y="0"/>
                </a:moveTo>
                <a:lnTo>
                  <a:pt x="3303" y="21600"/>
                </a:lnTo>
                <a:lnTo>
                  <a:pt x="18297" y="21600"/>
                </a:lnTo>
                <a:lnTo>
                  <a:pt x="21600" y="0"/>
                </a:lnTo>
                <a:close/>
              </a:path>
            </a:pathLst>
          </a:custGeom>
          <a:gradFill rotWithShape="1">
            <a:gsLst>
              <a:gs pos="0">
                <a:schemeClr val="bg1">
                  <a:gamma/>
                  <a:shade val="82353"/>
                  <a:invGamma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>
              <a:defRPr/>
            </a:pPr>
            <a:endParaRPr lang="ko-KR" altLang="en-US">
              <a:latin typeface="Montserrat Medium" panose="00000600000000000000" pitchFamily="2" charset="0"/>
            </a:endParaRPr>
          </a:p>
        </p:txBody>
      </p:sp>
      <p:sp>
        <p:nvSpPr>
          <p:cNvPr id="159" name="Oval 17"/>
          <p:cNvSpPr/>
          <p:nvPr/>
        </p:nvSpPr>
        <p:spPr bwMode="auto">
          <a:xfrm>
            <a:off x="6338539" y="2561042"/>
            <a:ext cx="3627264" cy="4036528"/>
          </a:xfrm>
          <a:prstGeom prst="rect">
            <a:avLst/>
          </a:prstGeom>
          <a:solidFill>
            <a:schemeClr val="bg1"/>
          </a:solidFill>
          <a:ln w="3175" cap="rnd" cmpd="sng" algn="ctr">
            <a:solidFill>
              <a:srgbClr val="BFCCD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  <a:defRPr/>
            </a:pPr>
            <a:endParaRPr lang="ko-KR" altLang="en-US" sz="1100" kern="0" dirty="0">
              <a:solidFill>
                <a:srgbClr val="333399">
                  <a:lumMod val="75000"/>
                </a:srgbClr>
              </a:solidFill>
              <a:latin typeface="Montserrat Medium" panose="00000600000000000000" pitchFamily="2" charset="0"/>
              <a:ea typeface="맑은 고딕" pitchFamily="50" charset="-127"/>
            </a:endParaRPr>
          </a:p>
        </p:txBody>
      </p:sp>
      <p:sp>
        <p:nvSpPr>
          <p:cNvPr id="160" name="Oval 18"/>
          <p:cNvSpPr/>
          <p:nvPr/>
        </p:nvSpPr>
        <p:spPr bwMode="auto">
          <a:xfrm>
            <a:off x="969492" y="2561042"/>
            <a:ext cx="1857538" cy="867250"/>
          </a:xfrm>
          <a:prstGeom prst="roundRect">
            <a:avLst/>
          </a:prstGeom>
          <a:solidFill>
            <a:srgbClr val="4472C4"/>
          </a:solidFill>
          <a:ln w="19050">
            <a:noFill/>
            <a:round/>
            <a:headEnd/>
            <a:tailEnd/>
          </a:ln>
        </p:spPr>
        <p:txBody>
          <a:bodyPr wrap="none" anchor="ctr"/>
          <a:lstStyle/>
          <a:p>
            <a:pPr algn="ctr" defTabSz="925007" latinLnBrk="0"/>
            <a:r>
              <a:rPr lang="en-US" altLang="ko-KR" sz="1400" b="1" kern="0" dirty="0" smtClean="0">
                <a:solidFill>
                  <a:schemeClr val="bg1"/>
                </a:solidFill>
                <a:latin typeface="Montserrat SemiBold" panose="00000700000000000000" pitchFamily="2" charset="0"/>
                <a:ea typeface="맑은 고딕"/>
              </a:rPr>
              <a:t>Request</a:t>
            </a:r>
            <a:endParaRPr lang="en-US" altLang="ko-KR" sz="1400" b="1" kern="0" dirty="0">
              <a:solidFill>
                <a:schemeClr val="bg1"/>
              </a:solidFill>
              <a:latin typeface="Montserrat SemiBold" panose="00000700000000000000" pitchFamily="2" charset="0"/>
              <a:ea typeface="맑은 고딕"/>
            </a:endParaRPr>
          </a:p>
        </p:txBody>
      </p:sp>
      <p:sp>
        <p:nvSpPr>
          <p:cNvPr id="161" name="아래쪽 화살표 160"/>
          <p:cNvSpPr/>
          <p:nvPr/>
        </p:nvSpPr>
        <p:spPr bwMode="auto">
          <a:xfrm>
            <a:off x="1726311" y="3439953"/>
            <a:ext cx="288032" cy="144000"/>
          </a:xfrm>
          <a:prstGeom prst="downArrow">
            <a:avLst/>
          </a:prstGeom>
          <a:solidFill>
            <a:schemeClr val="accent1"/>
          </a:solidFill>
          <a:ln w="22225" cap="rnd" cmpd="sng" algn="ctr">
            <a:noFill/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90000"/>
              </a:spcBef>
              <a:spcAft>
                <a:spcPct val="0"/>
              </a:spcAft>
              <a:buClr>
                <a:schemeClr val="bg2"/>
              </a:buClr>
              <a:buSzTx/>
              <a:buFont typeface="Wingdings" pitchFamily="2" charset="2"/>
              <a:buNone/>
              <a:tabLst/>
            </a:pP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ontserrat Medium" panose="00000600000000000000" pitchFamily="2" charset="0"/>
              <a:ea typeface="돋움" pitchFamily="50" charset="-127"/>
              <a:cs typeface="Arial" pitchFamily="34" charset="0"/>
            </a:endParaRPr>
          </a:p>
        </p:txBody>
      </p:sp>
      <p:sp>
        <p:nvSpPr>
          <p:cNvPr id="162" name="모서리가 둥근 직사각형 161"/>
          <p:cNvSpPr/>
          <p:nvPr/>
        </p:nvSpPr>
        <p:spPr>
          <a:xfrm>
            <a:off x="7052211" y="2834591"/>
            <a:ext cx="1440000" cy="541613"/>
          </a:xfrm>
          <a:prstGeom prst="roundRect">
            <a:avLst/>
          </a:prstGeom>
          <a:solidFill>
            <a:srgbClr val="4472C4"/>
          </a:solidFill>
          <a:ln>
            <a:noFill/>
          </a:ln>
        </p:spPr>
        <p:txBody>
          <a:bodyPr tIns="90000" bIns="90000">
            <a:spAutoFit/>
          </a:bodyPr>
          <a:lstStyle/>
          <a:p>
            <a:pPr algn="ctr" fontAlgn="base" latinLnBrk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맑은 고딕" pitchFamily="50" charset="-127"/>
              </a:rPr>
              <a:t>2) Notice of Tender</a:t>
            </a:r>
            <a:endParaRPr kumimoji="1" lang="ko-KR" altLang="en-US" sz="1000" b="1" dirty="0">
              <a:solidFill>
                <a:schemeClr val="bg1"/>
              </a:solidFill>
              <a:latin typeface="Montserrat SemiBold" panose="00000700000000000000" pitchFamily="2" charset="0"/>
              <a:ea typeface="맑은 고딕" pitchFamily="50" charset="-127"/>
            </a:endParaRPr>
          </a:p>
        </p:txBody>
      </p:sp>
      <p:cxnSp>
        <p:nvCxnSpPr>
          <p:cNvPr id="163" name="직선 화살표 연결선 162"/>
          <p:cNvCxnSpPr>
            <a:stCxn id="185" idx="3"/>
            <a:endCxn id="162" idx="1"/>
          </p:cNvCxnSpPr>
          <p:nvPr/>
        </p:nvCxnSpPr>
        <p:spPr bwMode="auto">
          <a:xfrm flipV="1">
            <a:off x="6216853" y="3105398"/>
            <a:ext cx="835358" cy="970"/>
          </a:xfrm>
          <a:prstGeom prst="straightConnector1">
            <a:avLst/>
          </a:prstGeom>
          <a:solidFill>
            <a:schemeClr val="accent1"/>
          </a:solidFill>
          <a:ln w="25400" cap="rnd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65" name="제목 1"/>
          <p:cNvSpPr txBox="1">
            <a:spLocks/>
          </p:cNvSpPr>
          <p:nvPr/>
        </p:nvSpPr>
        <p:spPr>
          <a:xfrm>
            <a:off x="969492" y="2084498"/>
            <a:ext cx="1892264" cy="363393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 spc="-15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itchFamily="18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5pPr>
            <a:lvl6pPr marL="4572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6pPr>
            <a:lvl7pPr marL="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7pPr>
            <a:lvl8pPr marL="13716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8pPr>
            <a:lvl9pPr marL="18288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9pPr>
          </a:lstStyle>
          <a:p>
            <a:r>
              <a:rPr lang="en-US" altLang="ko-KR" spc="0" dirty="0" smtClean="0">
                <a:latin typeface="Montserrat Medium" panose="00000600000000000000" pitchFamily="2" charset="0"/>
              </a:rPr>
              <a:t>Work Process</a:t>
            </a:r>
            <a:endParaRPr lang="ko-KR" altLang="en-US" spc="0" dirty="0">
              <a:latin typeface="Montserrat Medium" panose="00000600000000000000" pitchFamily="2" charset="0"/>
            </a:endParaRPr>
          </a:p>
        </p:txBody>
      </p:sp>
      <p:sp>
        <p:nvSpPr>
          <p:cNvPr id="166" name="모서리가 둥근 직사각형 165"/>
          <p:cNvSpPr/>
          <p:nvPr/>
        </p:nvSpPr>
        <p:spPr>
          <a:xfrm>
            <a:off x="3091931" y="3654541"/>
            <a:ext cx="1440000" cy="541613"/>
          </a:xfrm>
          <a:prstGeom prst="roundRect">
            <a:avLst/>
          </a:prstGeom>
          <a:solidFill>
            <a:srgbClr val="4472C4"/>
          </a:solidFill>
          <a:ln w="25400">
            <a:solidFill>
              <a:srgbClr val="FF0000"/>
            </a:solidFill>
          </a:ln>
        </p:spPr>
        <p:txBody>
          <a:bodyPr tIns="90000" bIns="90000">
            <a:spAutoFit/>
          </a:bodyPr>
          <a:lstStyle/>
          <a:p>
            <a:pPr algn="ctr" fontAlgn="base" latinLnBrk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맑은 고딕" pitchFamily="50" charset="-127"/>
              </a:rPr>
              <a:t>4) Contract Verification</a:t>
            </a:r>
            <a:endParaRPr kumimoji="1" lang="ko-KR" altLang="en-US" sz="1000" b="1" dirty="0">
              <a:solidFill>
                <a:schemeClr val="bg1"/>
              </a:solidFill>
              <a:latin typeface="Montserrat SemiBold" panose="00000700000000000000" pitchFamily="2" charset="0"/>
              <a:ea typeface="맑은 고딕" pitchFamily="50" charset="-127"/>
            </a:endParaRPr>
          </a:p>
        </p:txBody>
      </p:sp>
      <p:sp>
        <p:nvSpPr>
          <p:cNvPr id="167" name="모서리가 둥근 직사각형 166"/>
          <p:cNvSpPr/>
          <p:nvPr/>
        </p:nvSpPr>
        <p:spPr>
          <a:xfrm>
            <a:off x="7066625" y="3619816"/>
            <a:ext cx="1440000" cy="432000"/>
          </a:xfrm>
          <a:prstGeom prst="roundRect">
            <a:avLst/>
          </a:prstGeom>
          <a:solidFill>
            <a:srgbClr val="4472C4"/>
          </a:solidFill>
          <a:ln>
            <a:noFill/>
          </a:ln>
        </p:spPr>
        <p:txBody>
          <a:bodyPr tIns="90000" bIns="90000">
            <a:spAutoFit/>
          </a:bodyPr>
          <a:lstStyle/>
          <a:p>
            <a:pPr algn="ctr" fontAlgn="base" latinLnBrk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맑은 고딕" pitchFamily="50" charset="-127"/>
              </a:rPr>
              <a:t>3) Conclusion of Contract</a:t>
            </a:r>
            <a:endParaRPr kumimoji="1" lang="ko-KR" altLang="en-US" sz="1000" b="1" dirty="0">
              <a:solidFill>
                <a:schemeClr val="bg1"/>
              </a:solidFill>
              <a:latin typeface="Montserrat SemiBold" panose="00000700000000000000" pitchFamily="2" charset="0"/>
              <a:ea typeface="맑은 고딕" pitchFamily="50" charset="-127"/>
            </a:endParaRPr>
          </a:p>
        </p:txBody>
      </p:sp>
      <p:sp>
        <p:nvSpPr>
          <p:cNvPr id="168" name="모서리가 둥근 직사각형 167"/>
          <p:cNvSpPr/>
          <p:nvPr/>
        </p:nvSpPr>
        <p:spPr>
          <a:xfrm>
            <a:off x="3091931" y="4310316"/>
            <a:ext cx="1440000" cy="371353"/>
          </a:xfrm>
          <a:prstGeom prst="roundRect">
            <a:avLst/>
          </a:prstGeom>
          <a:solidFill>
            <a:srgbClr val="4472C4"/>
          </a:solidFill>
          <a:ln>
            <a:noFill/>
          </a:ln>
        </p:spPr>
        <p:txBody>
          <a:bodyPr tIns="90000" bIns="90000">
            <a:spAutoFit/>
          </a:bodyPr>
          <a:lstStyle/>
          <a:p>
            <a:pPr algn="ctr" fontAlgn="base" latinLnBrk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맑은 고딕" pitchFamily="50" charset="-127"/>
              </a:rPr>
              <a:t>5) Commitment</a:t>
            </a:r>
            <a:endParaRPr kumimoji="1" lang="ko-KR" altLang="en-US" sz="1000" b="1" dirty="0">
              <a:solidFill>
                <a:schemeClr val="bg1"/>
              </a:solidFill>
              <a:latin typeface="Montserrat SemiBold" panose="00000700000000000000" pitchFamily="2" charset="0"/>
              <a:ea typeface="맑은 고딕" pitchFamily="50" charset="-127"/>
            </a:endParaRPr>
          </a:p>
        </p:txBody>
      </p:sp>
      <p:sp>
        <p:nvSpPr>
          <p:cNvPr id="169" name="모서리가 둥근 직사각형 168"/>
          <p:cNvSpPr/>
          <p:nvPr/>
        </p:nvSpPr>
        <p:spPr>
          <a:xfrm>
            <a:off x="7066625" y="4159841"/>
            <a:ext cx="1440000" cy="432000"/>
          </a:xfrm>
          <a:prstGeom prst="roundRect">
            <a:avLst/>
          </a:prstGeom>
          <a:solidFill>
            <a:srgbClr val="4472C4"/>
          </a:solidFill>
          <a:ln>
            <a:noFill/>
          </a:ln>
        </p:spPr>
        <p:txBody>
          <a:bodyPr tIns="90000" bIns="90000">
            <a:spAutoFit/>
          </a:bodyPr>
          <a:lstStyle/>
          <a:p>
            <a:pPr algn="ctr" fontAlgn="base" latinLnBrk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맑은 고딕" pitchFamily="50" charset="-127"/>
              </a:rPr>
              <a:t>6) Commitment </a:t>
            </a:r>
            <a:r>
              <a:rPr kumimoji="1" lang="en-US" altLang="ko-KR" sz="1000" b="1" dirty="0">
                <a:solidFill>
                  <a:schemeClr val="bg1"/>
                </a:solidFill>
                <a:latin typeface="Montserrat SemiBold" panose="00000700000000000000" pitchFamily="2" charset="0"/>
                <a:ea typeface="맑은 고딕" pitchFamily="50" charset="-127"/>
              </a:rPr>
              <a:t>V</a:t>
            </a:r>
            <a:r>
              <a:rPr kumimoji="1" lang="en-US" altLang="ko-KR" sz="10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맑은 고딕" pitchFamily="50" charset="-127"/>
              </a:rPr>
              <a:t>erification</a:t>
            </a:r>
            <a:endParaRPr kumimoji="1" lang="ko-KR" altLang="en-US" sz="1000" b="1" dirty="0">
              <a:solidFill>
                <a:schemeClr val="bg1"/>
              </a:solidFill>
              <a:latin typeface="Montserrat SemiBold" panose="00000700000000000000" pitchFamily="2" charset="0"/>
              <a:ea typeface="맑은 고딕" pitchFamily="50" charset="-127"/>
            </a:endParaRPr>
          </a:p>
        </p:txBody>
      </p:sp>
      <p:sp>
        <p:nvSpPr>
          <p:cNvPr id="170" name="모서리가 둥근 직사각형 169"/>
          <p:cNvSpPr/>
          <p:nvPr/>
        </p:nvSpPr>
        <p:spPr>
          <a:xfrm>
            <a:off x="7066625" y="4690081"/>
            <a:ext cx="1440000" cy="432000"/>
          </a:xfrm>
          <a:prstGeom prst="roundRect">
            <a:avLst/>
          </a:prstGeom>
          <a:solidFill>
            <a:srgbClr val="4472C4"/>
          </a:solidFill>
          <a:ln>
            <a:noFill/>
          </a:ln>
        </p:spPr>
        <p:txBody>
          <a:bodyPr tIns="90000" bIns="90000">
            <a:spAutoFit/>
          </a:bodyPr>
          <a:lstStyle/>
          <a:p>
            <a:pPr algn="ctr" fontAlgn="base" latinLnBrk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맑은 고딕" pitchFamily="50" charset="-127"/>
              </a:rPr>
              <a:t>7) Inspection Request</a:t>
            </a:r>
            <a:endParaRPr kumimoji="1" lang="ko-KR" altLang="en-US" sz="1000" b="1" dirty="0">
              <a:solidFill>
                <a:schemeClr val="bg1"/>
              </a:solidFill>
              <a:latin typeface="Montserrat SemiBold" panose="00000700000000000000" pitchFamily="2" charset="0"/>
              <a:ea typeface="맑은 고딕" pitchFamily="50" charset="-127"/>
            </a:endParaRPr>
          </a:p>
        </p:txBody>
      </p:sp>
      <p:sp>
        <p:nvSpPr>
          <p:cNvPr id="171" name="모서리가 둥근 직사각형 170"/>
          <p:cNvSpPr/>
          <p:nvPr/>
        </p:nvSpPr>
        <p:spPr>
          <a:xfrm>
            <a:off x="3091931" y="4782681"/>
            <a:ext cx="1440000" cy="371353"/>
          </a:xfrm>
          <a:prstGeom prst="roundRect">
            <a:avLst/>
          </a:prstGeom>
          <a:solidFill>
            <a:srgbClr val="4472C4"/>
          </a:solidFill>
          <a:ln w="25400">
            <a:solidFill>
              <a:srgbClr val="FF0000"/>
            </a:solidFill>
          </a:ln>
        </p:spPr>
        <p:txBody>
          <a:bodyPr tIns="90000" bIns="90000">
            <a:spAutoFit/>
          </a:bodyPr>
          <a:lstStyle/>
          <a:p>
            <a:pPr algn="ctr" fontAlgn="base" latinLnBrk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맑은 고딕" pitchFamily="50" charset="-127"/>
              </a:rPr>
              <a:t>8) Inspection</a:t>
            </a:r>
            <a:endParaRPr kumimoji="1" lang="ko-KR" altLang="en-US" sz="1000" b="1" dirty="0">
              <a:solidFill>
                <a:schemeClr val="bg1"/>
              </a:solidFill>
              <a:latin typeface="Montserrat SemiBold" panose="00000700000000000000" pitchFamily="2" charset="0"/>
              <a:ea typeface="맑은 고딕" pitchFamily="50" charset="-127"/>
            </a:endParaRPr>
          </a:p>
        </p:txBody>
      </p:sp>
      <p:sp>
        <p:nvSpPr>
          <p:cNvPr id="172" name="모서리가 둥근 직사각형 171"/>
          <p:cNvSpPr/>
          <p:nvPr/>
        </p:nvSpPr>
        <p:spPr>
          <a:xfrm>
            <a:off x="7066625" y="5221472"/>
            <a:ext cx="1440000" cy="432000"/>
          </a:xfrm>
          <a:prstGeom prst="roundRect">
            <a:avLst/>
          </a:prstGeom>
          <a:solidFill>
            <a:srgbClr val="4472C4"/>
          </a:solidFill>
          <a:ln>
            <a:noFill/>
          </a:ln>
        </p:spPr>
        <p:txBody>
          <a:bodyPr tIns="90000" bIns="90000">
            <a:spAutoFit/>
          </a:bodyPr>
          <a:lstStyle/>
          <a:p>
            <a:pPr algn="ctr" fontAlgn="base" latinLnBrk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맑은 고딕" pitchFamily="50" charset="-127"/>
              </a:rPr>
              <a:t>9) Inspection Verification</a:t>
            </a:r>
            <a:endParaRPr kumimoji="1" lang="ko-KR" altLang="en-US" sz="1000" b="1" dirty="0">
              <a:solidFill>
                <a:schemeClr val="bg1"/>
              </a:solidFill>
              <a:latin typeface="Montserrat SemiBold" panose="00000700000000000000" pitchFamily="2" charset="0"/>
              <a:ea typeface="맑은 고딕" pitchFamily="50" charset="-127"/>
            </a:endParaRPr>
          </a:p>
        </p:txBody>
      </p:sp>
      <p:sp>
        <p:nvSpPr>
          <p:cNvPr id="173" name="모서리가 둥근 직사각형 172"/>
          <p:cNvSpPr/>
          <p:nvPr/>
        </p:nvSpPr>
        <p:spPr>
          <a:xfrm>
            <a:off x="7055050" y="5793404"/>
            <a:ext cx="1440000" cy="432000"/>
          </a:xfrm>
          <a:prstGeom prst="roundRect">
            <a:avLst/>
          </a:prstGeom>
          <a:solidFill>
            <a:srgbClr val="4472C4"/>
          </a:solidFill>
          <a:ln>
            <a:noFill/>
          </a:ln>
        </p:spPr>
        <p:txBody>
          <a:bodyPr tIns="90000" bIns="90000">
            <a:spAutoFit/>
          </a:bodyPr>
          <a:lstStyle/>
          <a:p>
            <a:pPr algn="ctr" fontAlgn="base" latinLnBrk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맑은 고딕" pitchFamily="50" charset="-127"/>
              </a:rPr>
              <a:t>10) Payment Request</a:t>
            </a:r>
            <a:endParaRPr kumimoji="1" lang="ko-KR" altLang="en-US" sz="1000" b="1" dirty="0">
              <a:solidFill>
                <a:schemeClr val="bg1"/>
              </a:solidFill>
              <a:latin typeface="Montserrat SemiBold" panose="00000700000000000000" pitchFamily="2" charset="0"/>
              <a:ea typeface="맑은 고딕" pitchFamily="50" charset="-127"/>
            </a:endParaRPr>
          </a:p>
        </p:txBody>
      </p:sp>
      <p:sp>
        <p:nvSpPr>
          <p:cNvPr id="174" name="모서리가 둥근 직사각형 173"/>
          <p:cNvSpPr/>
          <p:nvPr/>
        </p:nvSpPr>
        <p:spPr>
          <a:xfrm>
            <a:off x="3091472" y="5816550"/>
            <a:ext cx="1440000" cy="371353"/>
          </a:xfrm>
          <a:prstGeom prst="roundRect">
            <a:avLst/>
          </a:prstGeom>
          <a:solidFill>
            <a:srgbClr val="4472C4"/>
          </a:solidFill>
          <a:ln>
            <a:noFill/>
          </a:ln>
        </p:spPr>
        <p:txBody>
          <a:bodyPr tIns="90000" bIns="90000">
            <a:spAutoFit/>
          </a:bodyPr>
          <a:lstStyle/>
          <a:p>
            <a:pPr algn="ctr" fontAlgn="base" latinLnBrk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맑은 고딕" pitchFamily="50" charset="-127"/>
              </a:rPr>
              <a:t>11) Payment</a:t>
            </a:r>
            <a:endParaRPr kumimoji="1" lang="ko-KR" altLang="en-US" sz="1000" b="1" dirty="0">
              <a:solidFill>
                <a:schemeClr val="bg1"/>
              </a:solidFill>
              <a:latin typeface="Montserrat SemiBold" panose="00000700000000000000" pitchFamily="2" charset="0"/>
              <a:ea typeface="맑은 고딕" pitchFamily="50" charset="-127"/>
            </a:endParaRPr>
          </a:p>
        </p:txBody>
      </p:sp>
      <p:cxnSp>
        <p:nvCxnSpPr>
          <p:cNvPr id="175" name="직선 화살표 연결선 174"/>
          <p:cNvCxnSpPr/>
          <p:nvPr/>
        </p:nvCxnSpPr>
        <p:spPr bwMode="auto">
          <a:xfrm flipH="1">
            <a:off x="4531931" y="3887435"/>
            <a:ext cx="2534694" cy="12170"/>
          </a:xfrm>
          <a:prstGeom prst="straightConnector1">
            <a:avLst/>
          </a:prstGeom>
          <a:solidFill>
            <a:schemeClr val="accent1"/>
          </a:solidFill>
          <a:ln w="25400" cap="rnd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6" name="직선 화살표 연결선 175"/>
          <p:cNvCxnSpPr/>
          <p:nvPr/>
        </p:nvCxnSpPr>
        <p:spPr bwMode="auto">
          <a:xfrm flipV="1">
            <a:off x="4531931" y="4449215"/>
            <a:ext cx="2534694" cy="7466"/>
          </a:xfrm>
          <a:prstGeom prst="straightConnector1">
            <a:avLst/>
          </a:prstGeom>
          <a:solidFill>
            <a:schemeClr val="accent1"/>
          </a:solidFill>
          <a:ln w="25400" cap="rnd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7" name="직선 화살표 연결선 176"/>
          <p:cNvCxnSpPr/>
          <p:nvPr/>
        </p:nvCxnSpPr>
        <p:spPr bwMode="auto">
          <a:xfrm flipH="1">
            <a:off x="4531931" y="4902604"/>
            <a:ext cx="2534694" cy="10694"/>
          </a:xfrm>
          <a:prstGeom prst="straightConnector1">
            <a:avLst/>
          </a:prstGeom>
          <a:solidFill>
            <a:schemeClr val="accent1"/>
          </a:solidFill>
          <a:ln w="25400" cap="rnd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8" name="직선 화살표 연결선 177"/>
          <p:cNvCxnSpPr/>
          <p:nvPr/>
        </p:nvCxnSpPr>
        <p:spPr bwMode="auto">
          <a:xfrm flipH="1" flipV="1">
            <a:off x="4531472" y="6002227"/>
            <a:ext cx="2535153" cy="15680"/>
          </a:xfrm>
          <a:prstGeom prst="straightConnector1">
            <a:avLst/>
          </a:prstGeom>
          <a:solidFill>
            <a:schemeClr val="accent1"/>
          </a:solidFill>
          <a:ln w="25400" cap="rnd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79" name="직선 화살표 연결선 178"/>
          <p:cNvCxnSpPr/>
          <p:nvPr/>
        </p:nvCxnSpPr>
        <p:spPr bwMode="auto">
          <a:xfrm flipH="1">
            <a:off x="7770141" y="3391382"/>
            <a:ext cx="8046" cy="216859"/>
          </a:xfrm>
          <a:prstGeom prst="straightConnector1">
            <a:avLst/>
          </a:prstGeom>
          <a:solidFill>
            <a:schemeClr val="accent1"/>
          </a:solidFill>
          <a:ln w="25400" cap="rnd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0" name="직선 화살표 연결선 179"/>
          <p:cNvCxnSpPr/>
          <p:nvPr/>
        </p:nvCxnSpPr>
        <p:spPr bwMode="auto">
          <a:xfrm>
            <a:off x="3811931" y="4196154"/>
            <a:ext cx="0" cy="114162"/>
          </a:xfrm>
          <a:prstGeom prst="straightConnector1">
            <a:avLst/>
          </a:prstGeom>
          <a:solidFill>
            <a:schemeClr val="accent1"/>
          </a:solidFill>
          <a:ln w="25400" cap="rnd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1" name="직선 화살표 연결선 95"/>
          <p:cNvCxnSpPr/>
          <p:nvPr/>
        </p:nvCxnSpPr>
        <p:spPr bwMode="auto">
          <a:xfrm rot="16200000" flipH="1">
            <a:off x="5270156" y="3695809"/>
            <a:ext cx="338245" cy="3254694"/>
          </a:xfrm>
          <a:prstGeom prst="bentConnector2">
            <a:avLst/>
          </a:prstGeom>
          <a:solidFill>
            <a:schemeClr val="accent1"/>
          </a:solidFill>
          <a:ln w="25400" cap="rnd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82" name="직선 화살표 연결선 181"/>
          <p:cNvCxnSpPr/>
          <p:nvPr/>
        </p:nvCxnSpPr>
        <p:spPr bwMode="auto">
          <a:xfrm flipV="1">
            <a:off x="7786625" y="5666075"/>
            <a:ext cx="0" cy="15985"/>
          </a:xfrm>
          <a:prstGeom prst="straightConnector1">
            <a:avLst/>
          </a:prstGeom>
          <a:solidFill>
            <a:schemeClr val="accent1"/>
          </a:solidFill>
          <a:ln w="25400" cap="rnd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3" name="모서리가 둥근 직사각형 182"/>
          <p:cNvSpPr/>
          <p:nvPr/>
        </p:nvSpPr>
        <p:spPr>
          <a:xfrm>
            <a:off x="3079793" y="2849576"/>
            <a:ext cx="1452240" cy="711872"/>
          </a:xfrm>
          <a:prstGeom prst="roundRect">
            <a:avLst/>
          </a:prstGeom>
          <a:solidFill>
            <a:srgbClr val="4472C4"/>
          </a:solidFill>
          <a:ln w="25400">
            <a:solidFill>
              <a:srgbClr val="FF0000"/>
            </a:solidFill>
          </a:ln>
        </p:spPr>
        <p:txBody>
          <a:bodyPr wrap="square" tIns="90000" bIns="90000">
            <a:spAutoFit/>
          </a:bodyPr>
          <a:lstStyle/>
          <a:p>
            <a:pPr algn="ctr" fontAlgn="base" latinLnBrk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맑은 고딕" pitchFamily="50" charset="-127"/>
              </a:rPr>
              <a:t>Request for Construction Contract</a:t>
            </a:r>
            <a:endParaRPr kumimoji="1" lang="ko-KR" altLang="en-US" sz="1000" b="1" dirty="0">
              <a:solidFill>
                <a:schemeClr val="bg1"/>
              </a:solidFill>
              <a:latin typeface="Montserrat SemiBold" panose="00000700000000000000" pitchFamily="2" charset="0"/>
              <a:ea typeface="맑은 고딕" pitchFamily="50" charset="-127"/>
            </a:endParaRPr>
          </a:p>
        </p:txBody>
      </p:sp>
      <p:sp>
        <p:nvSpPr>
          <p:cNvPr id="184" name="모서리가 둥근 직사각형 183"/>
          <p:cNvSpPr/>
          <p:nvPr/>
        </p:nvSpPr>
        <p:spPr>
          <a:xfrm>
            <a:off x="4701347" y="2849576"/>
            <a:ext cx="1452240" cy="541613"/>
          </a:xfrm>
          <a:prstGeom prst="roundRect">
            <a:avLst/>
          </a:prstGeom>
          <a:solidFill>
            <a:srgbClr val="4472C4"/>
          </a:solidFill>
          <a:ln w="25400">
            <a:solidFill>
              <a:srgbClr val="FF0000"/>
            </a:solidFill>
          </a:ln>
        </p:spPr>
        <p:txBody>
          <a:bodyPr wrap="square" tIns="90000" bIns="90000">
            <a:spAutoFit/>
          </a:bodyPr>
          <a:lstStyle/>
          <a:p>
            <a:pPr algn="ctr" fontAlgn="base" latinLnBrk="0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1000" b="1" dirty="0" smtClean="0">
                <a:solidFill>
                  <a:schemeClr val="bg1"/>
                </a:solidFill>
                <a:latin typeface="Montserrat SemiBold" panose="00000700000000000000" pitchFamily="2" charset="0"/>
                <a:ea typeface="맑은 고딕" pitchFamily="50" charset="-127"/>
              </a:rPr>
              <a:t>1) Request for Goods Contract</a:t>
            </a:r>
            <a:endParaRPr kumimoji="1" lang="ko-KR" altLang="en-US" sz="1000" b="1" dirty="0">
              <a:solidFill>
                <a:schemeClr val="bg1"/>
              </a:solidFill>
              <a:latin typeface="Montserrat SemiBold" panose="00000700000000000000" pitchFamily="2" charset="0"/>
              <a:ea typeface="맑은 고딕" pitchFamily="50" charset="-127"/>
            </a:endParaRPr>
          </a:p>
        </p:txBody>
      </p:sp>
      <p:sp>
        <p:nvSpPr>
          <p:cNvPr id="185" name="직사각형 184"/>
          <p:cNvSpPr/>
          <p:nvPr/>
        </p:nvSpPr>
        <p:spPr bwMode="auto">
          <a:xfrm>
            <a:off x="3019762" y="2601435"/>
            <a:ext cx="3197091" cy="1009866"/>
          </a:xfrm>
          <a:prstGeom prst="rect">
            <a:avLst/>
          </a:prstGeom>
          <a:noFill/>
          <a:ln w="12700" cap="rnd" cmpd="sng" algn="ctr">
            <a:solidFill>
              <a:schemeClr val="accent5">
                <a:lumMod val="75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72000" tIns="72000" rIns="72000" bIns="720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90000"/>
              </a:lnSpc>
              <a:spcBef>
                <a:spcPct val="90000"/>
              </a:spcBef>
              <a:spcAft>
                <a:spcPct val="0"/>
              </a:spcAft>
              <a:buClr>
                <a:schemeClr val="bg2"/>
              </a:buClr>
              <a:buSzTx/>
              <a:buFont typeface="Wingdings" pitchFamily="2" charset="2"/>
              <a:buNone/>
              <a:tabLst/>
            </a:pPr>
            <a:endParaRPr kumimoji="0" lang="ko-KR" altLang="en-US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Montserrat Medium" panose="00000600000000000000" pitchFamily="2" charset="0"/>
              <a:ea typeface="돋움" pitchFamily="50" charset="-127"/>
              <a:cs typeface="Arial" pitchFamily="34" charset="0"/>
            </a:endParaRPr>
          </a:p>
        </p:txBody>
      </p:sp>
      <p:sp>
        <p:nvSpPr>
          <p:cNvPr id="186" name="텍스트 개체 틀 23"/>
          <p:cNvSpPr txBox="1">
            <a:spLocks/>
          </p:cNvSpPr>
          <p:nvPr/>
        </p:nvSpPr>
        <p:spPr>
          <a:xfrm>
            <a:off x="3307710" y="2556387"/>
            <a:ext cx="2861596" cy="256261"/>
          </a:xfrm>
          <a:prstGeom prst="rect">
            <a:avLst/>
          </a:prstGeom>
        </p:spPr>
        <p:txBody>
          <a:bodyPr anchor="ctr" anchorCtr="0"/>
          <a:lstStyle>
            <a:lvl1pPr marL="0" indent="0" algn="ctr" rtl="0" eaLnBrk="0" fontAlgn="base" hangingPunct="0">
              <a:lnSpc>
                <a:spcPct val="90000"/>
              </a:lnSpc>
              <a:spcBef>
                <a:spcPct val="9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None/>
              <a:defRPr sz="1100" b="1" spc="-150">
                <a:solidFill>
                  <a:schemeClr val="tx1">
                    <a:lumMod val="65000"/>
                    <a:lumOff val="35000"/>
                  </a:schemeClr>
                </a:solidFill>
                <a:latin typeface="맑은 고딕" pitchFamily="50" charset="-127"/>
                <a:ea typeface="맑은 고딕" pitchFamily="50" charset="-127"/>
                <a:cs typeface="Times New Roman" pitchFamily="18" charset="0"/>
              </a:defRPr>
            </a:lvl1pPr>
            <a:lvl2pPr marL="460375" indent="-190500" algn="l" rtl="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2pPr>
            <a:lvl3pPr marL="625475" indent="-163513" algn="l" rtl="0" eaLnBrk="0" fontAlgn="base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3pPr>
            <a:lvl4pPr marL="795338" indent="-168275" algn="l" rtl="0" eaLnBrk="0" fontAlgn="base" hangingPunct="0">
              <a:lnSpc>
                <a:spcPct val="90000"/>
              </a:lnSpc>
              <a:spcBef>
                <a:spcPct val="1000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-"/>
              <a:defRPr sz="16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4pPr>
            <a:lvl5pPr marL="957263" indent="-160338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­"/>
              <a:defRPr sz="160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5pPr>
            <a:lvl6pPr marL="1414463" indent="-160338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­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71663" indent="-160338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­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28863" indent="-160338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­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86063" indent="-160338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2"/>
              </a:buClr>
              <a:buFont typeface="돋움" pitchFamily="50" charset="-127"/>
              <a:buChar char="­"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eaLnBrk="1" hangingPunct="1">
              <a:lnSpc>
                <a:spcPct val="100000"/>
              </a:lnSpc>
              <a:spcBef>
                <a:spcPts val="600"/>
              </a:spcBef>
            </a:pPr>
            <a:r>
              <a:rPr lang="en-US" altLang="ko-KR" sz="1200" spc="100" dirty="0" smtClean="0">
                <a:solidFill>
                  <a:schemeClr val="accent1">
                    <a:lumMod val="75000"/>
                  </a:schemeClr>
                </a:solidFill>
                <a:latin typeface="Montserrat Medium" panose="00000600000000000000" pitchFamily="2" charset="0"/>
              </a:rPr>
              <a:t>Preparation for the Request</a:t>
            </a:r>
            <a:endParaRPr lang="en-US" altLang="ko-KR" sz="1200" spc="100" dirty="0">
              <a:solidFill>
                <a:schemeClr val="accent1">
                  <a:lumMod val="75000"/>
                </a:schemeClr>
              </a:solidFill>
              <a:latin typeface="Montserrat Medium" panose="00000600000000000000" pitchFamily="2" charset="0"/>
            </a:endParaRPr>
          </a:p>
        </p:txBody>
      </p:sp>
      <p:sp>
        <p:nvSpPr>
          <p:cNvPr id="188" name="제목 1"/>
          <p:cNvSpPr txBox="1">
            <a:spLocks/>
          </p:cNvSpPr>
          <p:nvPr/>
        </p:nvSpPr>
        <p:spPr>
          <a:xfrm>
            <a:off x="6465681" y="2101931"/>
            <a:ext cx="3222239" cy="363393"/>
          </a:xfrm>
          <a:prstGeom prst="rect">
            <a:avLst/>
          </a:prstGeom>
        </p:spPr>
        <p:txBody>
          <a:bodyPr anchor="ctr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500" b="1" spc="-15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itchFamily="18" charset="0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5pPr>
            <a:lvl6pPr marL="4572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6pPr>
            <a:lvl7pPr marL="9144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7pPr>
            <a:lvl8pPr marL="13716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8pPr>
            <a:lvl9pPr marL="1828800"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200" b="1">
                <a:solidFill>
                  <a:schemeClr val="tx1"/>
                </a:solidFill>
                <a:latin typeface="돋움" pitchFamily="50" charset="-127"/>
                <a:ea typeface="HY견고딕" pitchFamily="18" charset="-127"/>
                <a:cs typeface="Arial" pitchFamily="34" charset="0"/>
              </a:defRPr>
            </a:lvl9pPr>
          </a:lstStyle>
          <a:p>
            <a:r>
              <a:rPr lang="en-US" altLang="ko-KR" dirty="0" smtClean="0">
                <a:latin typeface="Montserrat Medium" panose="00000600000000000000" pitchFamily="2" charset="0"/>
              </a:rPr>
              <a:t>KONEPS </a:t>
            </a:r>
            <a:endParaRPr lang="ko-KR" altLang="en-US" dirty="0">
              <a:latin typeface="Montserrat Medium" panose="00000600000000000000" pitchFamily="2" charset="0"/>
            </a:endParaRPr>
          </a:p>
        </p:txBody>
      </p:sp>
      <p:grpSp>
        <p:nvGrpSpPr>
          <p:cNvPr id="189" name="그룹 62"/>
          <p:cNvGrpSpPr>
            <a:grpSpLocks/>
          </p:cNvGrpSpPr>
          <p:nvPr/>
        </p:nvGrpSpPr>
        <p:grpSpPr bwMode="auto">
          <a:xfrm>
            <a:off x="8996424" y="4782679"/>
            <a:ext cx="923651" cy="652352"/>
            <a:chOff x="8448877" y="2519134"/>
            <a:chExt cx="1290210" cy="841571"/>
          </a:xfrm>
        </p:grpSpPr>
        <p:grpSp>
          <p:nvGrpSpPr>
            <p:cNvPr id="190" name="Group 270"/>
            <p:cNvGrpSpPr>
              <a:grpSpLocks/>
            </p:cNvGrpSpPr>
            <p:nvPr/>
          </p:nvGrpSpPr>
          <p:grpSpPr bwMode="auto">
            <a:xfrm>
              <a:off x="8549900" y="2519134"/>
              <a:ext cx="664525" cy="430826"/>
              <a:chOff x="460" y="3443"/>
              <a:chExt cx="582" cy="478"/>
            </a:xfrm>
          </p:grpSpPr>
          <p:pic>
            <p:nvPicPr>
              <p:cNvPr id="192" name="Picture 271" descr="사람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74" y="3443"/>
                <a:ext cx="368" cy="4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193" name="Picture 272" descr="기안상신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" y="3569"/>
                <a:ext cx="364" cy="3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sp>
          <p:nvSpPr>
            <p:cNvPr id="191" name="Text Box 173"/>
            <p:cNvSpPr txBox="1">
              <a:spLocks noChangeArrowheads="1"/>
            </p:cNvSpPr>
            <p:nvPr/>
          </p:nvSpPr>
          <p:spPr bwMode="auto">
            <a:xfrm>
              <a:off x="8448877" y="2963655"/>
              <a:ext cx="1290210" cy="397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panose="020B0600000101010101" pitchFamily="50" charset="-127"/>
                  <a:ea typeface="굴림" panose="020B0600000101010101" pitchFamily="50" charset="-127"/>
                </a:defRPr>
              </a:lvl9pPr>
            </a:lstStyle>
            <a:p>
              <a:pPr eaLnBrk="1" hangingPunct="1"/>
              <a:r>
                <a:rPr lang="en-US" altLang="ko-KR" sz="14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Montserrat Medium" panose="00000600000000000000" pitchFamily="2" charset="0"/>
                  <a:ea typeface="맑은 고딕" panose="020B0503020000020004" pitchFamily="50" charset="-127"/>
                </a:rPr>
                <a:t>supplier</a:t>
              </a:r>
              <a:endParaRPr lang="ko-KR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Montserrat Medium" panose="00000600000000000000" pitchFamily="2" charset="0"/>
                <a:ea typeface="맑은 고딕" panose="020B0503020000020004" pitchFamily="50" charset="-127"/>
              </a:endParaRPr>
            </a:p>
          </p:txBody>
        </p:sp>
      </p:grpSp>
      <p:cxnSp>
        <p:nvCxnSpPr>
          <p:cNvPr id="194" name="직선 화살표 연결선 168"/>
          <p:cNvCxnSpPr>
            <a:cxnSpLocks noChangeShapeType="1"/>
            <a:stCxn id="191" idx="1"/>
          </p:cNvCxnSpPr>
          <p:nvPr/>
        </p:nvCxnSpPr>
        <p:spPr bwMode="auto">
          <a:xfrm rot="10800000" flipV="1">
            <a:off x="8506626" y="5281143"/>
            <a:ext cx="489799" cy="736764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rnd" cmpd="sng" algn="ctr">
            <a:solidFill>
              <a:schemeClr val="accent1">
                <a:lumMod val="75000"/>
              </a:schemeClr>
            </a:solidFill>
            <a:prstDash val="sysDash"/>
            <a:round/>
            <a:headEnd type="none" w="med" len="med"/>
            <a:tailEnd type="triangle"/>
          </a:ln>
          <a:effectLst/>
          <a:extLst/>
        </p:spPr>
      </p:cxnSp>
      <p:cxnSp>
        <p:nvCxnSpPr>
          <p:cNvPr id="195" name="직선 화살표 연결선 168"/>
          <p:cNvCxnSpPr>
            <a:cxnSpLocks noChangeShapeType="1"/>
            <a:stCxn id="191" idx="1"/>
          </p:cNvCxnSpPr>
          <p:nvPr/>
        </p:nvCxnSpPr>
        <p:spPr bwMode="auto">
          <a:xfrm rot="10800000">
            <a:off x="8492212" y="3124443"/>
            <a:ext cx="504213" cy="21567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rnd" cmpd="sng" algn="ctr">
            <a:solidFill>
              <a:schemeClr val="accent1">
                <a:lumMod val="75000"/>
              </a:schemeClr>
            </a:solidFill>
            <a:prstDash val="sysDash"/>
            <a:round/>
            <a:headEnd type="none" w="med" len="med"/>
            <a:tailEnd type="triangle"/>
          </a:ln>
          <a:effectLst/>
          <a:extLst/>
        </p:spPr>
      </p:cxnSp>
      <p:cxnSp>
        <p:nvCxnSpPr>
          <p:cNvPr id="196" name="직선 화살표 연결선 195"/>
          <p:cNvCxnSpPr/>
          <p:nvPr/>
        </p:nvCxnSpPr>
        <p:spPr bwMode="auto">
          <a:xfrm flipH="1">
            <a:off x="8506625" y="3879690"/>
            <a:ext cx="233818" cy="8593"/>
          </a:xfrm>
          <a:prstGeom prst="straightConnector1">
            <a:avLst/>
          </a:prstGeom>
          <a:solidFill>
            <a:schemeClr val="accent1"/>
          </a:solidFill>
          <a:ln w="25400" cap="rnd" cmpd="sng" algn="ctr">
            <a:solidFill>
              <a:schemeClr val="accent1">
                <a:lumMod val="75000"/>
              </a:schemeClr>
            </a:solidFill>
            <a:prstDash val="sysDash"/>
            <a:round/>
            <a:headEnd type="none" w="med" len="med"/>
            <a:tailEnd type="triangle"/>
          </a:ln>
          <a:effectLst/>
        </p:spPr>
      </p:cxnSp>
      <p:cxnSp>
        <p:nvCxnSpPr>
          <p:cNvPr id="197" name="직선 화살표 연결선 196"/>
          <p:cNvCxnSpPr/>
          <p:nvPr/>
        </p:nvCxnSpPr>
        <p:spPr bwMode="auto">
          <a:xfrm flipH="1">
            <a:off x="8507392" y="4930809"/>
            <a:ext cx="199095" cy="6"/>
          </a:xfrm>
          <a:prstGeom prst="straightConnector1">
            <a:avLst/>
          </a:prstGeom>
          <a:solidFill>
            <a:schemeClr val="accent1"/>
          </a:solidFill>
          <a:ln w="25400" cap="rnd" cmpd="sng" algn="ctr">
            <a:solidFill>
              <a:schemeClr val="accent1">
                <a:lumMod val="75000"/>
              </a:schemeClr>
            </a:solidFill>
            <a:prstDash val="sysDash"/>
            <a:round/>
            <a:headEnd type="none" w="med" len="med"/>
            <a:tailEnd type="triangle"/>
          </a:ln>
          <a:effectLst/>
        </p:spPr>
      </p:cxnSp>
      <p:sp>
        <p:nvSpPr>
          <p:cNvPr id="198" name="TextBox 197"/>
          <p:cNvSpPr txBox="1"/>
          <p:nvPr/>
        </p:nvSpPr>
        <p:spPr>
          <a:xfrm>
            <a:off x="1419598" y="6886323"/>
            <a:ext cx="34195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000" dirty="0" smtClean="0">
                <a:solidFill>
                  <a:schemeClr val="bg1">
                    <a:lumMod val="50000"/>
                  </a:schemeClr>
                </a:solidFill>
                <a:latin typeface="Montserrat SemiBold" panose="00000700000000000000" pitchFamily="2" charset="0"/>
                <a:ea typeface="맑은 고딕" panose="020B0503020000020004" pitchFamily="50" charset="-127"/>
              </a:rPr>
              <a:t>* </a:t>
            </a:r>
            <a:r>
              <a:rPr lang="en-US" altLang="ko-KR" sz="1000" b="1" dirty="0">
                <a:solidFill>
                  <a:schemeClr val="bg1">
                    <a:lumMod val="50000"/>
                  </a:schemeClr>
                </a:solidFill>
                <a:latin typeface="Montserrat SemiBold" panose="00000700000000000000" pitchFamily="2" charset="0"/>
                <a:ea typeface="맑은 고딕" panose="020B0503020000020004" pitchFamily="50" charset="-127"/>
              </a:rPr>
              <a:t>KONEPS</a:t>
            </a:r>
            <a:r>
              <a:rPr lang="en-US" altLang="ko-KR" sz="1000" dirty="0">
                <a:solidFill>
                  <a:schemeClr val="bg1">
                    <a:lumMod val="50000"/>
                  </a:schemeClr>
                </a:solidFill>
                <a:latin typeface="Montserrat SemiBold" panose="00000700000000000000" pitchFamily="2" charset="0"/>
                <a:ea typeface="맑은 고딕" panose="020B0503020000020004" pitchFamily="50" charset="-127"/>
              </a:rPr>
              <a:t>(</a:t>
            </a:r>
            <a:r>
              <a:rPr lang="en-US" altLang="ko-KR" sz="1000" b="1" dirty="0">
                <a:solidFill>
                  <a:schemeClr val="bg1">
                    <a:lumMod val="50000"/>
                  </a:schemeClr>
                </a:solidFill>
                <a:latin typeface="Montserrat SemiBold" panose="00000700000000000000" pitchFamily="2" charset="0"/>
                <a:ea typeface="맑은 고딕" panose="020B0503020000020004" pitchFamily="50" charset="-127"/>
              </a:rPr>
              <a:t>K</a:t>
            </a:r>
            <a:r>
              <a:rPr lang="en-US" altLang="ko-KR" sz="1000" dirty="0">
                <a:solidFill>
                  <a:schemeClr val="bg1">
                    <a:lumMod val="50000"/>
                  </a:schemeClr>
                </a:solidFill>
                <a:latin typeface="Montserrat SemiBold" panose="00000700000000000000" pitchFamily="2" charset="0"/>
                <a:ea typeface="맑은 고딕" panose="020B0503020000020004" pitchFamily="50" charset="-127"/>
              </a:rPr>
              <a:t>orea</a:t>
            </a:r>
            <a:r>
              <a:rPr lang="en-US" altLang="ko-KR" sz="1000" b="1" dirty="0">
                <a:solidFill>
                  <a:schemeClr val="bg1">
                    <a:lumMod val="50000"/>
                  </a:schemeClr>
                </a:solidFill>
                <a:latin typeface="Montserrat SemiBold" panose="00000700000000000000" pitchFamily="2" charset="0"/>
                <a:ea typeface="맑은 고딕" panose="020B0503020000020004" pitchFamily="50" charset="-127"/>
              </a:rPr>
              <a:t> </a:t>
            </a:r>
            <a:r>
              <a:rPr lang="en-US" altLang="ko-KR" sz="1000" b="1" dirty="0" err="1">
                <a:solidFill>
                  <a:schemeClr val="bg1">
                    <a:lumMod val="50000"/>
                  </a:schemeClr>
                </a:solidFill>
                <a:latin typeface="Montserrat SemiBold" panose="00000700000000000000" pitchFamily="2" charset="0"/>
                <a:ea typeface="맑은 고딕" panose="020B0503020000020004" pitchFamily="50" charset="-127"/>
              </a:rPr>
              <a:t>O</a:t>
            </a:r>
            <a:r>
              <a:rPr lang="en-US" altLang="ko-KR" sz="1000" dirty="0" err="1">
                <a:solidFill>
                  <a:schemeClr val="bg1">
                    <a:lumMod val="50000"/>
                  </a:schemeClr>
                </a:solidFill>
                <a:latin typeface="Montserrat SemiBold" panose="00000700000000000000" pitchFamily="2" charset="0"/>
                <a:ea typeface="맑은 고딕" panose="020B0503020000020004" pitchFamily="50" charset="-127"/>
              </a:rPr>
              <a:t>N-line</a:t>
            </a:r>
            <a:r>
              <a:rPr lang="en-US" altLang="ko-KR" sz="1000" b="1" dirty="0">
                <a:solidFill>
                  <a:schemeClr val="bg1">
                    <a:lumMod val="50000"/>
                  </a:schemeClr>
                </a:solidFill>
                <a:latin typeface="Montserrat SemiBold" panose="00000700000000000000" pitchFamily="2" charset="0"/>
                <a:ea typeface="맑은 고딕" panose="020B0503020000020004" pitchFamily="50" charset="-127"/>
              </a:rPr>
              <a:t> E P</a:t>
            </a:r>
            <a:r>
              <a:rPr lang="en-US" altLang="ko-KR" sz="1000" dirty="0">
                <a:solidFill>
                  <a:schemeClr val="bg1">
                    <a:lumMod val="50000"/>
                  </a:schemeClr>
                </a:solidFill>
                <a:latin typeface="Montserrat SemiBold" panose="00000700000000000000" pitchFamily="2" charset="0"/>
                <a:ea typeface="맑은 고딕" panose="020B0503020000020004" pitchFamily="50" charset="-127"/>
              </a:rPr>
              <a:t>rocurement</a:t>
            </a:r>
            <a:r>
              <a:rPr lang="en-US" altLang="ko-KR" sz="1000" b="1" dirty="0">
                <a:solidFill>
                  <a:schemeClr val="bg1">
                    <a:lumMod val="50000"/>
                  </a:schemeClr>
                </a:solidFill>
                <a:latin typeface="Montserrat SemiBold" panose="00000700000000000000" pitchFamily="2" charset="0"/>
                <a:ea typeface="맑은 고딕" panose="020B0503020000020004" pitchFamily="50" charset="-127"/>
              </a:rPr>
              <a:t> </a:t>
            </a:r>
            <a:r>
              <a:rPr lang="en-US" altLang="ko-KR" sz="1000" b="1" dirty="0" smtClean="0">
                <a:solidFill>
                  <a:schemeClr val="bg1">
                    <a:lumMod val="50000"/>
                  </a:schemeClr>
                </a:solidFill>
                <a:latin typeface="Montserrat SemiBold" panose="00000700000000000000" pitchFamily="2" charset="0"/>
                <a:ea typeface="맑은 고딕" panose="020B0503020000020004" pitchFamily="50" charset="-127"/>
              </a:rPr>
              <a:t>S</a:t>
            </a:r>
            <a:r>
              <a:rPr lang="en-US" altLang="ko-KR" sz="1000" dirty="0" smtClean="0">
                <a:solidFill>
                  <a:schemeClr val="bg1">
                    <a:lumMod val="50000"/>
                  </a:schemeClr>
                </a:solidFill>
                <a:latin typeface="Montserrat SemiBold" panose="00000700000000000000" pitchFamily="2" charset="0"/>
                <a:ea typeface="맑은 고딕" panose="020B0503020000020004" pitchFamily="50" charset="-127"/>
              </a:rPr>
              <a:t>ystem)</a:t>
            </a:r>
            <a:endParaRPr lang="ko-KR" altLang="en-US" sz="1000" dirty="0">
              <a:solidFill>
                <a:schemeClr val="bg1">
                  <a:lumMod val="50000"/>
                </a:schemeClr>
              </a:solidFill>
              <a:latin typeface="Montserrat SemiBold" panose="00000700000000000000" pitchFamily="2" charset="0"/>
              <a:ea typeface="맑은 고딕" panose="020B0503020000020004" pitchFamily="50" charset="-127"/>
            </a:endParaRPr>
          </a:p>
        </p:txBody>
      </p:sp>
      <p:cxnSp>
        <p:nvCxnSpPr>
          <p:cNvPr id="199" name="직선 화살표 연결선 168"/>
          <p:cNvCxnSpPr>
            <a:cxnSpLocks noChangeShapeType="1"/>
            <a:endCxn id="191" idx="2"/>
          </p:cNvCxnSpPr>
          <p:nvPr/>
        </p:nvCxnSpPr>
        <p:spPr bwMode="auto">
          <a:xfrm rot="5400000" flipH="1" flipV="1">
            <a:off x="6258425" y="2988078"/>
            <a:ext cx="752872" cy="5646778"/>
          </a:xfrm>
          <a:prstGeom prst="bentConnector3">
            <a:avLst>
              <a:gd name="adj1" fmla="val -30364"/>
            </a:avLst>
          </a:prstGeom>
          <a:solidFill>
            <a:schemeClr val="accent1"/>
          </a:solidFill>
          <a:ln w="25400" cap="rnd" cmpd="sng" algn="ctr">
            <a:solidFill>
              <a:schemeClr val="accent1">
                <a:lumMod val="75000"/>
              </a:schemeClr>
            </a:solidFill>
            <a:prstDash val="sysDash"/>
            <a:round/>
            <a:headEnd type="none" w="med" len="med"/>
            <a:tailEnd type="triangle"/>
          </a:ln>
          <a:effectLst/>
          <a:extLst/>
        </p:spPr>
      </p:cxnSp>
      <p:grpSp>
        <p:nvGrpSpPr>
          <p:cNvPr id="77" name="그룹 76">
            <a:extLst>
              <a:ext uri="{FF2B5EF4-FFF2-40B4-BE49-F238E27FC236}">
                <a16:creationId xmlns:a16="http://schemas.microsoft.com/office/drawing/2014/main" id="{BB3CC6D5-BBD6-4E18-8AEA-80672C4F2417}"/>
              </a:ext>
            </a:extLst>
          </p:cNvPr>
          <p:cNvGrpSpPr/>
          <p:nvPr/>
        </p:nvGrpSpPr>
        <p:grpSpPr>
          <a:xfrm>
            <a:off x="891251" y="2037144"/>
            <a:ext cx="1990845" cy="426508"/>
            <a:chOff x="6306833" y="2783554"/>
            <a:chExt cx="1231887" cy="586728"/>
          </a:xfrm>
        </p:grpSpPr>
        <p:sp>
          <p:nvSpPr>
            <p:cNvPr id="78" name="사각형: 둥근 모서리 55">
              <a:extLst>
                <a:ext uri="{FF2B5EF4-FFF2-40B4-BE49-F238E27FC236}">
                  <a16:creationId xmlns:a16="http://schemas.microsoft.com/office/drawing/2014/main" id="{328F7967-8C54-427B-B3F6-0BDBF270A64C}"/>
                </a:ext>
              </a:extLst>
            </p:cNvPr>
            <p:cNvSpPr/>
            <p:nvPr/>
          </p:nvSpPr>
          <p:spPr>
            <a:xfrm>
              <a:off x="6306833" y="2945863"/>
              <a:ext cx="1231887" cy="424419"/>
            </a:xfrm>
            <a:prstGeom prst="roundRect">
              <a:avLst>
                <a:gd name="adj" fmla="val 18946"/>
              </a:avLst>
            </a:prstGeom>
            <a:solidFill>
              <a:srgbClr val="ACAC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539" dirty="0"/>
            </a:p>
          </p:txBody>
        </p:sp>
        <p:sp>
          <p:nvSpPr>
            <p:cNvPr id="79" name="사각형: 둥근 모서리 56">
              <a:extLst>
                <a:ext uri="{FF2B5EF4-FFF2-40B4-BE49-F238E27FC236}">
                  <a16:creationId xmlns:a16="http://schemas.microsoft.com/office/drawing/2014/main" id="{09484F6D-7686-480B-B653-9F89CEA20C8F}"/>
                </a:ext>
              </a:extLst>
            </p:cNvPr>
            <p:cNvSpPr/>
            <p:nvPr/>
          </p:nvSpPr>
          <p:spPr>
            <a:xfrm>
              <a:off x="6306833" y="2783554"/>
              <a:ext cx="1231887" cy="354628"/>
            </a:xfrm>
            <a:prstGeom prst="roundRect">
              <a:avLst>
                <a:gd name="adj" fmla="val 24977"/>
              </a:avLst>
            </a:prstGeom>
            <a:solidFill>
              <a:srgbClr val="194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539" dirty="0"/>
            </a:p>
          </p:txBody>
        </p:sp>
        <p:grpSp>
          <p:nvGrpSpPr>
            <p:cNvPr id="80" name="그룹 79">
              <a:extLst>
                <a:ext uri="{FF2B5EF4-FFF2-40B4-BE49-F238E27FC236}">
                  <a16:creationId xmlns:a16="http://schemas.microsoft.com/office/drawing/2014/main" id="{074FEAFE-0A61-4068-9419-C3DEFD9F7878}"/>
                </a:ext>
              </a:extLst>
            </p:cNvPr>
            <p:cNvGrpSpPr/>
            <p:nvPr/>
          </p:nvGrpSpPr>
          <p:grpSpPr>
            <a:xfrm>
              <a:off x="6351641" y="2820075"/>
              <a:ext cx="1141359" cy="514719"/>
              <a:chOff x="7752409" y="3631493"/>
              <a:chExt cx="2638854" cy="1225494"/>
            </a:xfrm>
          </p:grpSpPr>
          <p:sp>
            <p:nvSpPr>
              <p:cNvPr id="82" name="사각형: 둥근 모서리 59">
                <a:extLst>
                  <a:ext uri="{FF2B5EF4-FFF2-40B4-BE49-F238E27FC236}">
                    <a16:creationId xmlns:a16="http://schemas.microsoft.com/office/drawing/2014/main" id="{A77F6AF1-BE6E-4993-8D4F-5F965A5B6144}"/>
                  </a:ext>
                </a:extLst>
              </p:cNvPr>
              <p:cNvSpPr/>
              <p:nvPr/>
            </p:nvSpPr>
            <p:spPr>
              <a:xfrm>
                <a:off x="7752409" y="3944687"/>
                <a:ext cx="2638854" cy="912300"/>
              </a:xfrm>
              <a:prstGeom prst="roundRect">
                <a:avLst>
                  <a:gd name="adj" fmla="val 16479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539" dirty="0"/>
              </a:p>
            </p:txBody>
          </p:sp>
          <p:sp>
            <p:nvSpPr>
              <p:cNvPr id="83" name="사각형: 둥근 모서리 60">
                <a:extLst>
                  <a:ext uri="{FF2B5EF4-FFF2-40B4-BE49-F238E27FC236}">
                    <a16:creationId xmlns:a16="http://schemas.microsoft.com/office/drawing/2014/main" id="{080B7BDA-2191-468B-8407-5EA1B9A0D15F}"/>
                  </a:ext>
                </a:extLst>
              </p:cNvPr>
              <p:cNvSpPr/>
              <p:nvPr/>
            </p:nvSpPr>
            <p:spPr>
              <a:xfrm>
                <a:off x="7752409" y="3631493"/>
                <a:ext cx="2638854" cy="631102"/>
              </a:xfrm>
              <a:prstGeom prst="roundRect">
                <a:avLst>
                  <a:gd name="adj" fmla="val 21216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539" dirty="0"/>
              </a:p>
            </p:txBody>
          </p:sp>
        </p:grpSp>
        <p:sp>
          <p:nvSpPr>
            <p:cNvPr id="81" name="TextBox 80">
              <a:extLst>
                <a:ext uri="{FF2B5EF4-FFF2-40B4-BE49-F238E27FC236}">
                  <a16:creationId xmlns:a16="http://schemas.microsoft.com/office/drawing/2014/main" id="{53FDFF47-1807-416E-B567-942F0C9C235E}"/>
                </a:ext>
              </a:extLst>
            </p:cNvPr>
            <p:cNvSpPr txBox="1"/>
            <p:nvPr/>
          </p:nvSpPr>
          <p:spPr>
            <a:xfrm>
              <a:off x="6344312" y="2826621"/>
              <a:ext cx="1144136" cy="46093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defTabSz="678506" fontAlgn="ctr">
                <a:buClr>
                  <a:prstClr val="black">
                    <a:lumMod val="65000"/>
                    <a:lumOff val="35000"/>
                  </a:prstClr>
                </a:buClr>
                <a:buSzPct val="100000"/>
              </a:pPr>
              <a:r>
                <a:rPr lang="en-US" altLang="ko-KR" sz="1400" kern="0" spc="-23" dirty="0" smtClean="0">
                  <a:ln>
                    <a:solidFill>
                      <a:srgbClr val="EBEBEB">
                        <a:alpha val="0"/>
                      </a:srgb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 SemiBold" panose="00000700000000000000" pitchFamily="2" charset="0"/>
                  <a:ea typeface="Rix고딕 M" panose="02020603020101020101" pitchFamily="18" charset="-127"/>
                  <a:cs typeface="Noto Sans" panose="020B0502040504020204" pitchFamily="34" charset="0"/>
                </a:rPr>
                <a:t>Work Process</a:t>
              </a:r>
              <a:endParaRPr lang="en-US" altLang="ko-KR" sz="1400" kern="0" spc="-23" dirty="0">
                <a:ln>
                  <a:solidFill>
                    <a:srgbClr val="EBEBEB">
                      <a:alpha val="0"/>
                    </a:srgb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endParaRPr>
            </a:p>
          </p:txBody>
        </p:sp>
      </p:grpSp>
      <p:grpSp>
        <p:nvGrpSpPr>
          <p:cNvPr id="84" name="그룹 83">
            <a:extLst>
              <a:ext uri="{FF2B5EF4-FFF2-40B4-BE49-F238E27FC236}">
                <a16:creationId xmlns:a16="http://schemas.microsoft.com/office/drawing/2014/main" id="{BB3CC6D5-BBD6-4E18-8AEA-80672C4F2417}"/>
              </a:ext>
            </a:extLst>
          </p:cNvPr>
          <p:cNvGrpSpPr/>
          <p:nvPr/>
        </p:nvGrpSpPr>
        <p:grpSpPr>
          <a:xfrm>
            <a:off x="2983476" y="2060294"/>
            <a:ext cx="3324726" cy="382138"/>
            <a:chOff x="6306833" y="2783554"/>
            <a:chExt cx="1231887" cy="586728"/>
          </a:xfrm>
        </p:grpSpPr>
        <p:sp>
          <p:nvSpPr>
            <p:cNvPr id="85" name="사각형: 둥근 모서리 55">
              <a:extLst>
                <a:ext uri="{FF2B5EF4-FFF2-40B4-BE49-F238E27FC236}">
                  <a16:creationId xmlns:a16="http://schemas.microsoft.com/office/drawing/2014/main" id="{328F7967-8C54-427B-B3F6-0BDBF270A64C}"/>
                </a:ext>
              </a:extLst>
            </p:cNvPr>
            <p:cNvSpPr/>
            <p:nvPr/>
          </p:nvSpPr>
          <p:spPr>
            <a:xfrm>
              <a:off x="6306833" y="2945863"/>
              <a:ext cx="1231887" cy="424419"/>
            </a:xfrm>
            <a:prstGeom prst="roundRect">
              <a:avLst>
                <a:gd name="adj" fmla="val 18946"/>
              </a:avLst>
            </a:prstGeom>
            <a:solidFill>
              <a:srgbClr val="ACAC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539" dirty="0"/>
            </a:p>
          </p:txBody>
        </p:sp>
        <p:sp>
          <p:nvSpPr>
            <p:cNvPr id="86" name="사각형: 둥근 모서리 56">
              <a:extLst>
                <a:ext uri="{FF2B5EF4-FFF2-40B4-BE49-F238E27FC236}">
                  <a16:creationId xmlns:a16="http://schemas.microsoft.com/office/drawing/2014/main" id="{09484F6D-7686-480B-B653-9F89CEA20C8F}"/>
                </a:ext>
              </a:extLst>
            </p:cNvPr>
            <p:cNvSpPr/>
            <p:nvPr/>
          </p:nvSpPr>
          <p:spPr>
            <a:xfrm>
              <a:off x="6306833" y="2783554"/>
              <a:ext cx="1231887" cy="354628"/>
            </a:xfrm>
            <a:prstGeom prst="roundRect">
              <a:avLst>
                <a:gd name="adj" fmla="val 24977"/>
              </a:avLst>
            </a:prstGeom>
            <a:solidFill>
              <a:srgbClr val="194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539" dirty="0"/>
            </a:p>
          </p:txBody>
        </p:sp>
        <p:grpSp>
          <p:nvGrpSpPr>
            <p:cNvPr id="87" name="그룹 86">
              <a:extLst>
                <a:ext uri="{FF2B5EF4-FFF2-40B4-BE49-F238E27FC236}">
                  <a16:creationId xmlns:a16="http://schemas.microsoft.com/office/drawing/2014/main" id="{074FEAFE-0A61-4068-9419-C3DEFD9F7878}"/>
                </a:ext>
              </a:extLst>
            </p:cNvPr>
            <p:cNvGrpSpPr/>
            <p:nvPr/>
          </p:nvGrpSpPr>
          <p:grpSpPr>
            <a:xfrm>
              <a:off x="6351641" y="2820075"/>
              <a:ext cx="1141359" cy="514719"/>
              <a:chOff x="7752409" y="3631493"/>
              <a:chExt cx="2638854" cy="1225494"/>
            </a:xfrm>
          </p:grpSpPr>
          <p:sp>
            <p:nvSpPr>
              <p:cNvPr id="89" name="사각형: 둥근 모서리 59">
                <a:extLst>
                  <a:ext uri="{FF2B5EF4-FFF2-40B4-BE49-F238E27FC236}">
                    <a16:creationId xmlns:a16="http://schemas.microsoft.com/office/drawing/2014/main" id="{A77F6AF1-BE6E-4993-8D4F-5F965A5B6144}"/>
                  </a:ext>
                </a:extLst>
              </p:cNvPr>
              <p:cNvSpPr/>
              <p:nvPr/>
            </p:nvSpPr>
            <p:spPr>
              <a:xfrm>
                <a:off x="7752409" y="3944687"/>
                <a:ext cx="2638854" cy="912300"/>
              </a:xfrm>
              <a:prstGeom prst="roundRect">
                <a:avLst>
                  <a:gd name="adj" fmla="val 16479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539" dirty="0"/>
              </a:p>
            </p:txBody>
          </p:sp>
          <p:sp>
            <p:nvSpPr>
              <p:cNvPr id="90" name="사각형: 둥근 모서리 60">
                <a:extLst>
                  <a:ext uri="{FF2B5EF4-FFF2-40B4-BE49-F238E27FC236}">
                    <a16:creationId xmlns:a16="http://schemas.microsoft.com/office/drawing/2014/main" id="{080B7BDA-2191-468B-8407-5EA1B9A0D15F}"/>
                  </a:ext>
                </a:extLst>
              </p:cNvPr>
              <p:cNvSpPr/>
              <p:nvPr/>
            </p:nvSpPr>
            <p:spPr>
              <a:xfrm>
                <a:off x="7752409" y="3631493"/>
                <a:ext cx="2638854" cy="631102"/>
              </a:xfrm>
              <a:prstGeom prst="roundRect">
                <a:avLst>
                  <a:gd name="adj" fmla="val 21216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539" dirty="0"/>
              </a:p>
            </p:txBody>
          </p:sp>
        </p:grpSp>
        <p:sp>
          <p:nvSpPr>
            <p:cNvPr id="88" name="TextBox 87">
              <a:extLst>
                <a:ext uri="{FF2B5EF4-FFF2-40B4-BE49-F238E27FC236}">
                  <a16:creationId xmlns:a16="http://schemas.microsoft.com/office/drawing/2014/main" id="{53FDFF47-1807-416E-B567-942F0C9C235E}"/>
                </a:ext>
              </a:extLst>
            </p:cNvPr>
            <p:cNvSpPr txBox="1"/>
            <p:nvPr/>
          </p:nvSpPr>
          <p:spPr>
            <a:xfrm>
              <a:off x="6344312" y="2826621"/>
              <a:ext cx="1144136" cy="46093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defTabSz="678506" fontAlgn="ctr">
                <a:buClr>
                  <a:prstClr val="black">
                    <a:lumMod val="65000"/>
                    <a:lumOff val="35000"/>
                  </a:prstClr>
                </a:buClr>
                <a:buSzPct val="100000"/>
              </a:pPr>
              <a:r>
                <a:rPr lang="en-US" altLang="ko-KR" sz="1400" kern="0" spc="-23" dirty="0" err="1" smtClean="0">
                  <a:ln>
                    <a:solidFill>
                      <a:srgbClr val="EBEBEB">
                        <a:alpha val="0"/>
                      </a:srgb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 SemiBold" panose="00000700000000000000" pitchFamily="2" charset="0"/>
                  <a:ea typeface="Rix고딕 M" panose="02020603020101020101" pitchFamily="18" charset="-127"/>
                  <a:cs typeface="Noto Sans" panose="020B0502040504020204" pitchFamily="34" charset="0"/>
                </a:rPr>
                <a:t>dBrain</a:t>
              </a:r>
              <a:endParaRPr lang="en-US" altLang="ko-KR" sz="1400" kern="0" spc="-23" dirty="0">
                <a:ln>
                  <a:solidFill>
                    <a:srgbClr val="EBEBEB">
                      <a:alpha val="0"/>
                    </a:srgb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endParaRPr>
            </a:p>
          </p:txBody>
        </p:sp>
      </p:grpSp>
      <p:grpSp>
        <p:nvGrpSpPr>
          <p:cNvPr id="91" name="그룹 90">
            <a:extLst>
              <a:ext uri="{FF2B5EF4-FFF2-40B4-BE49-F238E27FC236}">
                <a16:creationId xmlns:a16="http://schemas.microsoft.com/office/drawing/2014/main" id="{BB3CC6D5-BBD6-4E18-8AEA-80672C4F2417}"/>
              </a:ext>
            </a:extLst>
          </p:cNvPr>
          <p:cNvGrpSpPr/>
          <p:nvPr/>
        </p:nvGrpSpPr>
        <p:grpSpPr>
          <a:xfrm>
            <a:off x="6457811" y="2064163"/>
            <a:ext cx="3403820" cy="391772"/>
            <a:chOff x="6306833" y="2783554"/>
            <a:chExt cx="1231887" cy="586728"/>
          </a:xfrm>
        </p:grpSpPr>
        <p:sp>
          <p:nvSpPr>
            <p:cNvPr id="92" name="사각형: 둥근 모서리 55">
              <a:extLst>
                <a:ext uri="{FF2B5EF4-FFF2-40B4-BE49-F238E27FC236}">
                  <a16:creationId xmlns:a16="http://schemas.microsoft.com/office/drawing/2014/main" id="{328F7967-8C54-427B-B3F6-0BDBF270A64C}"/>
                </a:ext>
              </a:extLst>
            </p:cNvPr>
            <p:cNvSpPr/>
            <p:nvPr/>
          </p:nvSpPr>
          <p:spPr>
            <a:xfrm>
              <a:off x="6306833" y="2945863"/>
              <a:ext cx="1231887" cy="424419"/>
            </a:xfrm>
            <a:prstGeom prst="roundRect">
              <a:avLst>
                <a:gd name="adj" fmla="val 18946"/>
              </a:avLst>
            </a:prstGeom>
            <a:solidFill>
              <a:srgbClr val="ACAC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539" dirty="0"/>
            </a:p>
          </p:txBody>
        </p:sp>
        <p:sp>
          <p:nvSpPr>
            <p:cNvPr id="93" name="사각형: 둥근 모서리 56">
              <a:extLst>
                <a:ext uri="{FF2B5EF4-FFF2-40B4-BE49-F238E27FC236}">
                  <a16:creationId xmlns:a16="http://schemas.microsoft.com/office/drawing/2014/main" id="{09484F6D-7686-480B-B653-9F89CEA20C8F}"/>
                </a:ext>
              </a:extLst>
            </p:cNvPr>
            <p:cNvSpPr/>
            <p:nvPr/>
          </p:nvSpPr>
          <p:spPr>
            <a:xfrm>
              <a:off x="6306833" y="2783554"/>
              <a:ext cx="1231887" cy="354628"/>
            </a:xfrm>
            <a:prstGeom prst="roundRect">
              <a:avLst>
                <a:gd name="adj" fmla="val 24977"/>
              </a:avLst>
            </a:prstGeom>
            <a:solidFill>
              <a:srgbClr val="194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539" dirty="0"/>
            </a:p>
          </p:txBody>
        </p:sp>
        <p:grpSp>
          <p:nvGrpSpPr>
            <p:cNvPr id="94" name="그룹 93">
              <a:extLst>
                <a:ext uri="{FF2B5EF4-FFF2-40B4-BE49-F238E27FC236}">
                  <a16:creationId xmlns:a16="http://schemas.microsoft.com/office/drawing/2014/main" id="{074FEAFE-0A61-4068-9419-C3DEFD9F7878}"/>
                </a:ext>
              </a:extLst>
            </p:cNvPr>
            <p:cNvGrpSpPr/>
            <p:nvPr/>
          </p:nvGrpSpPr>
          <p:grpSpPr>
            <a:xfrm>
              <a:off x="6351641" y="2820075"/>
              <a:ext cx="1141359" cy="514719"/>
              <a:chOff x="7752409" y="3631493"/>
              <a:chExt cx="2638854" cy="1225494"/>
            </a:xfrm>
          </p:grpSpPr>
          <p:sp>
            <p:nvSpPr>
              <p:cNvPr id="96" name="사각형: 둥근 모서리 59">
                <a:extLst>
                  <a:ext uri="{FF2B5EF4-FFF2-40B4-BE49-F238E27FC236}">
                    <a16:creationId xmlns:a16="http://schemas.microsoft.com/office/drawing/2014/main" id="{A77F6AF1-BE6E-4993-8D4F-5F965A5B6144}"/>
                  </a:ext>
                </a:extLst>
              </p:cNvPr>
              <p:cNvSpPr/>
              <p:nvPr/>
            </p:nvSpPr>
            <p:spPr>
              <a:xfrm>
                <a:off x="7752409" y="3944687"/>
                <a:ext cx="2638854" cy="912300"/>
              </a:xfrm>
              <a:prstGeom prst="roundRect">
                <a:avLst>
                  <a:gd name="adj" fmla="val 16479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539" dirty="0"/>
              </a:p>
            </p:txBody>
          </p:sp>
          <p:sp>
            <p:nvSpPr>
              <p:cNvPr id="97" name="사각형: 둥근 모서리 60">
                <a:extLst>
                  <a:ext uri="{FF2B5EF4-FFF2-40B4-BE49-F238E27FC236}">
                    <a16:creationId xmlns:a16="http://schemas.microsoft.com/office/drawing/2014/main" id="{080B7BDA-2191-468B-8407-5EA1B9A0D15F}"/>
                  </a:ext>
                </a:extLst>
              </p:cNvPr>
              <p:cNvSpPr/>
              <p:nvPr/>
            </p:nvSpPr>
            <p:spPr>
              <a:xfrm>
                <a:off x="7752409" y="3631493"/>
                <a:ext cx="2638854" cy="631102"/>
              </a:xfrm>
              <a:prstGeom prst="roundRect">
                <a:avLst>
                  <a:gd name="adj" fmla="val 21216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539" dirty="0"/>
              </a:p>
            </p:txBody>
          </p:sp>
        </p:grp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53FDFF47-1807-416E-B567-942F0C9C235E}"/>
                </a:ext>
              </a:extLst>
            </p:cNvPr>
            <p:cNvSpPr txBox="1"/>
            <p:nvPr/>
          </p:nvSpPr>
          <p:spPr>
            <a:xfrm>
              <a:off x="6344312" y="2826621"/>
              <a:ext cx="1144136" cy="46093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defTabSz="678506" fontAlgn="ctr">
                <a:buClr>
                  <a:prstClr val="black">
                    <a:lumMod val="65000"/>
                    <a:lumOff val="35000"/>
                  </a:prstClr>
                </a:buClr>
                <a:buSzPct val="100000"/>
              </a:pPr>
              <a:r>
                <a:rPr lang="en-US" altLang="ko-KR" sz="1400" kern="0" spc="-23" dirty="0" smtClean="0">
                  <a:ln>
                    <a:solidFill>
                      <a:srgbClr val="EBEBEB">
                        <a:alpha val="0"/>
                      </a:srgb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 SemiBold" panose="00000700000000000000" pitchFamily="2" charset="0"/>
                  <a:ea typeface="Rix고딕 M" panose="02020603020101020101" pitchFamily="18" charset="-127"/>
                  <a:cs typeface="Noto Sans" panose="020B0502040504020204" pitchFamily="34" charset="0"/>
                </a:rPr>
                <a:t>KONEPS</a:t>
              </a:r>
              <a:endParaRPr lang="en-US" altLang="ko-KR" sz="1400" kern="0" spc="-23" dirty="0">
                <a:ln>
                  <a:solidFill>
                    <a:srgbClr val="EBEBEB">
                      <a:alpha val="0"/>
                    </a:srgb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5445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그룹 59"/>
          <p:cNvGrpSpPr/>
          <p:nvPr/>
        </p:nvGrpSpPr>
        <p:grpSpPr>
          <a:xfrm>
            <a:off x="196770" y="1574157"/>
            <a:ext cx="10336192" cy="5868365"/>
            <a:chOff x="196770" y="1307939"/>
            <a:chExt cx="10336192" cy="6134583"/>
          </a:xfrm>
        </p:grpSpPr>
        <p:sp>
          <p:nvSpPr>
            <p:cNvPr id="61" name="사각형: 둥근 모서리 8">
              <a:extLst>
                <a:ext uri="{FF2B5EF4-FFF2-40B4-BE49-F238E27FC236}">
                  <a16:creationId xmlns:a16="http://schemas.microsoft.com/office/drawing/2014/main" id="{558BB2BA-39A1-4AC8-A06E-06F237DCD696}"/>
                </a:ext>
              </a:extLst>
            </p:cNvPr>
            <p:cNvSpPr/>
            <p:nvPr/>
          </p:nvSpPr>
          <p:spPr>
            <a:xfrm>
              <a:off x="196770" y="1307939"/>
              <a:ext cx="10336192" cy="6134583"/>
            </a:xfrm>
            <a:prstGeom prst="roundRect">
              <a:avLst/>
            </a:prstGeom>
            <a:solidFill>
              <a:schemeClr val="bg2">
                <a:alpha val="7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62" name="사각형: 둥근 모서리 9">
              <a:extLst>
                <a:ext uri="{FF2B5EF4-FFF2-40B4-BE49-F238E27FC236}">
                  <a16:creationId xmlns:a16="http://schemas.microsoft.com/office/drawing/2014/main" id="{2746384C-CDC3-476F-A120-C11F28CDE5A8}"/>
                </a:ext>
              </a:extLst>
            </p:cNvPr>
            <p:cNvSpPr/>
            <p:nvPr/>
          </p:nvSpPr>
          <p:spPr>
            <a:xfrm>
              <a:off x="462987" y="1501535"/>
              <a:ext cx="9861631" cy="5807889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65" name="Rectangle 35">
            <a:extLst>
              <a:ext uri="{FF2B5EF4-FFF2-40B4-BE49-F238E27FC236}">
                <a16:creationId xmlns:a16="http://schemas.microsoft.com/office/drawing/2014/main" id="{437630CF-09F9-4867-B08A-2FE8DAA35250}"/>
              </a:ext>
            </a:extLst>
          </p:cNvPr>
          <p:cNvSpPr/>
          <p:nvPr/>
        </p:nvSpPr>
        <p:spPr>
          <a:xfrm>
            <a:off x="648182" y="247744"/>
            <a:ext cx="5219997" cy="4564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2400" b="1" spc="-1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rPr>
              <a:t>Work Process</a:t>
            </a:r>
            <a:endParaRPr lang="en-US" altLang="ko-KR" sz="24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Montserrat SemiBold" panose="00000700000000000000" pitchFamily="2" charset="0"/>
              <a:ea typeface="Rix고딕 M" panose="02020603020101020101" pitchFamily="18" charset="-127"/>
              <a:cs typeface="Noto Sans" panose="020B0502040504020204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8F4ED994-EF0C-4F7A-96E4-67CD0D8048B1}"/>
              </a:ext>
            </a:extLst>
          </p:cNvPr>
          <p:cNvSpPr txBox="1"/>
          <p:nvPr/>
        </p:nvSpPr>
        <p:spPr>
          <a:xfrm>
            <a:off x="183091" y="-159210"/>
            <a:ext cx="564159" cy="107721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3200" b="1" spc="-1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+mj-ea"/>
              </a:rPr>
              <a:t>V</a:t>
            </a:r>
            <a:r>
              <a:rPr lang="en-US" altLang="ko-KR" sz="3200" b="1" spc="-1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latin typeface="+mj-ea"/>
                <a:ea typeface="+mj-ea"/>
              </a:rPr>
              <a:t>.</a:t>
            </a:r>
            <a:endParaRPr lang="ko-KR" altLang="en-US" sz="32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accent1">
                  <a:lumMod val="40000"/>
                  <a:lumOff val="6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AD90AFD6-BD69-4C9A-A432-9D348772A648}"/>
              </a:ext>
            </a:extLst>
          </p:cNvPr>
          <p:cNvSpPr txBox="1"/>
          <p:nvPr/>
        </p:nvSpPr>
        <p:spPr>
          <a:xfrm>
            <a:off x="771576" y="914401"/>
            <a:ext cx="444352" cy="60991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2000" b="1" spc="-15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+mj-ea"/>
                <a:ea typeface="+mj-ea"/>
              </a:rPr>
              <a:t>01</a:t>
            </a:r>
            <a:endParaRPr lang="ko-KR" altLang="en-US" sz="2000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+mj-ea"/>
              <a:ea typeface="+mj-ea"/>
            </a:endParaRPr>
          </a:p>
        </p:txBody>
      </p:sp>
      <p:grpSp>
        <p:nvGrpSpPr>
          <p:cNvPr id="68" name="그룹 67">
            <a:extLst>
              <a:ext uri="{FF2B5EF4-FFF2-40B4-BE49-F238E27FC236}">
                <a16:creationId xmlns:a16="http://schemas.microsoft.com/office/drawing/2014/main" id="{525E53D9-4E4A-4944-A5C7-8C47AF728936}"/>
              </a:ext>
            </a:extLst>
          </p:cNvPr>
          <p:cNvGrpSpPr/>
          <p:nvPr/>
        </p:nvGrpSpPr>
        <p:grpSpPr>
          <a:xfrm>
            <a:off x="0" y="1053030"/>
            <a:ext cx="1268364" cy="467035"/>
            <a:chOff x="0" y="1086465"/>
            <a:chExt cx="1268364" cy="467035"/>
          </a:xfrm>
          <a:effectLst>
            <a:outerShdw blurRad="50800" dist="38100" dir="5400000" algn="t" rotWithShape="0">
              <a:prstClr val="black">
                <a:alpha val="15000"/>
              </a:prstClr>
            </a:outerShdw>
          </a:effectLst>
        </p:grpSpPr>
        <p:sp>
          <p:nvSpPr>
            <p:cNvPr id="69" name="사각형: 둥근 위쪽 모서리 103">
              <a:extLst>
                <a:ext uri="{FF2B5EF4-FFF2-40B4-BE49-F238E27FC236}">
                  <a16:creationId xmlns:a16="http://schemas.microsoft.com/office/drawing/2014/main" id="{7AEAC66D-E991-4565-914D-BE56D95A8CC9}"/>
                </a:ext>
              </a:extLst>
            </p:cNvPr>
            <p:cNvSpPr/>
            <p:nvPr/>
          </p:nvSpPr>
          <p:spPr>
            <a:xfrm rot="5400000">
              <a:off x="400664" y="685801"/>
              <a:ext cx="467035" cy="1268364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70" name="사각형: 둥근 위쪽 모서리 104">
              <a:extLst>
                <a:ext uri="{FF2B5EF4-FFF2-40B4-BE49-F238E27FC236}">
                  <a16:creationId xmlns:a16="http://schemas.microsoft.com/office/drawing/2014/main" id="{D1254EAD-A4EB-43CF-8A46-BC471F141C9F}"/>
                </a:ext>
              </a:extLst>
            </p:cNvPr>
            <p:cNvSpPr/>
            <p:nvPr/>
          </p:nvSpPr>
          <p:spPr>
            <a:xfrm rot="5400000">
              <a:off x="774290" y="1059427"/>
              <a:ext cx="467035" cy="521112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71" name="TextBox 70"/>
          <p:cNvSpPr txBox="1"/>
          <p:nvPr/>
        </p:nvSpPr>
        <p:spPr>
          <a:xfrm>
            <a:off x="1404069" y="1082923"/>
            <a:ext cx="9287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Montserrat Medium" panose="00000600000000000000" pitchFamily="2" charset="0"/>
              </a:rPr>
              <a:t>Construction &amp; Service </a:t>
            </a:r>
            <a:r>
              <a:rPr lang="en-US" altLang="ko-KR" dirty="0">
                <a:latin typeface="Montserrat Medium" panose="00000600000000000000" pitchFamily="2" charset="0"/>
              </a:rPr>
              <a:t>Contract(between the </a:t>
            </a:r>
            <a:r>
              <a:rPr lang="en-US" altLang="ko-KR" dirty="0" err="1">
                <a:latin typeface="Montserrat Medium" panose="00000600000000000000" pitchFamily="2" charset="0"/>
              </a:rPr>
              <a:t>dBrain</a:t>
            </a:r>
            <a:r>
              <a:rPr lang="en-US" altLang="ko-KR" dirty="0">
                <a:latin typeface="Montserrat Medium" panose="00000600000000000000" pitchFamily="2" charset="0"/>
              </a:rPr>
              <a:t> and </a:t>
            </a:r>
            <a:r>
              <a:rPr lang="en-US" altLang="ko-KR" dirty="0" smtClean="0">
                <a:latin typeface="Montserrat Medium" panose="00000600000000000000" pitchFamily="2" charset="0"/>
              </a:rPr>
              <a:t>KONEPS) </a:t>
            </a:r>
            <a:endParaRPr lang="ko-KR" altLang="en-US" dirty="0">
              <a:latin typeface="Montserrat Medium" panose="00000600000000000000" pitchFamily="2" charset="0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681245" y="903669"/>
            <a:ext cx="603050" cy="5581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b="1" spc="-15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+mj-ea"/>
              </a:rPr>
              <a:t>02-1</a:t>
            </a:r>
            <a:endParaRPr lang="ko-KR" altLang="en-US" b="1" spc="-150" dirty="0">
              <a:ln>
                <a:solidFill>
                  <a:schemeClr val="accent1">
                    <a:shade val="50000"/>
                    <a:alpha val="0"/>
                  </a:schemeClr>
                </a:solidFill>
              </a:ln>
              <a:solidFill>
                <a:schemeClr val="bg1"/>
              </a:solidFill>
              <a:latin typeface="+mj-ea"/>
            </a:endParaRPr>
          </a:p>
        </p:txBody>
      </p:sp>
      <p:cxnSp>
        <p:nvCxnSpPr>
          <p:cNvPr id="112" name="직선 연결선 111"/>
          <p:cNvCxnSpPr/>
          <p:nvPr/>
        </p:nvCxnSpPr>
        <p:spPr>
          <a:xfrm>
            <a:off x="6087075" y="2229797"/>
            <a:ext cx="0" cy="5040000"/>
          </a:xfrm>
          <a:prstGeom prst="line">
            <a:avLst/>
          </a:prstGeom>
          <a:ln w="25400" cap="rnd">
            <a:solidFill>
              <a:schemeClr val="tx1">
                <a:lumMod val="75000"/>
                <a:lumOff val="25000"/>
              </a:schemeClr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Rectangle 5"/>
          <p:cNvSpPr>
            <a:spLocks noChangeArrowheads="1"/>
          </p:cNvSpPr>
          <p:nvPr/>
        </p:nvSpPr>
        <p:spPr bwMode="auto">
          <a:xfrm>
            <a:off x="1185079" y="2500128"/>
            <a:ext cx="1467693" cy="434185"/>
          </a:xfrm>
          <a:prstGeom prst="roundRect">
            <a:avLst/>
          </a:prstGeom>
          <a:solidFill>
            <a:srgbClr val="4472C4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en-US" altLang="ko-KR" sz="1200" dirty="0" smtClean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2" panose="02020503020101020101" pitchFamily="18" charset="-127"/>
              </a:rPr>
              <a:t>Project </a:t>
            </a:r>
          </a:p>
          <a:p>
            <a:pPr algn="ctr"/>
            <a:r>
              <a:rPr lang="en-US" altLang="ko-KR" sz="1200" dirty="0" smtClean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2" panose="02020503020101020101" pitchFamily="18" charset="-127"/>
              </a:rPr>
              <a:t>Manager</a:t>
            </a:r>
            <a:endParaRPr lang="ko-KR" altLang="en-US" sz="1200" dirty="0">
              <a:gradFill>
                <a:gsLst>
                  <a:gs pos="10000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Montserrat SemiBold" panose="00000700000000000000" pitchFamily="2" charset="0"/>
              <a:ea typeface="바른돋움 2" panose="02020503020101020101" pitchFamily="18" charset="-127"/>
            </a:endParaRPr>
          </a:p>
        </p:txBody>
      </p:sp>
      <p:sp>
        <p:nvSpPr>
          <p:cNvPr id="114" name="Rectangle 5"/>
          <p:cNvSpPr>
            <a:spLocks noChangeArrowheads="1"/>
          </p:cNvSpPr>
          <p:nvPr/>
        </p:nvSpPr>
        <p:spPr bwMode="auto">
          <a:xfrm>
            <a:off x="2810095" y="2511703"/>
            <a:ext cx="1467693" cy="434185"/>
          </a:xfrm>
          <a:prstGeom prst="roundRect">
            <a:avLst/>
          </a:prstGeom>
          <a:solidFill>
            <a:srgbClr val="4472C4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en-US" altLang="ko-KR" sz="1200" dirty="0" smtClean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2" panose="02020503020101020101" pitchFamily="18" charset="-127"/>
              </a:rPr>
              <a:t>Good/Asset</a:t>
            </a:r>
          </a:p>
          <a:p>
            <a:pPr algn="ctr"/>
            <a:r>
              <a:rPr lang="en-US" altLang="ko-KR" sz="1200" dirty="0" smtClean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2" panose="02020503020101020101" pitchFamily="18" charset="-127"/>
              </a:rPr>
              <a:t> </a:t>
            </a:r>
            <a:r>
              <a:rPr lang="en-US" altLang="ko-KR" sz="1200" dirty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2" panose="02020503020101020101" pitchFamily="18" charset="-127"/>
              </a:rPr>
              <a:t>Manager</a:t>
            </a:r>
          </a:p>
        </p:txBody>
      </p:sp>
      <p:sp>
        <p:nvSpPr>
          <p:cNvPr id="115" name="Rectangle 5"/>
          <p:cNvSpPr>
            <a:spLocks noChangeArrowheads="1"/>
          </p:cNvSpPr>
          <p:nvPr/>
        </p:nvSpPr>
        <p:spPr bwMode="auto">
          <a:xfrm>
            <a:off x="4400387" y="2511703"/>
            <a:ext cx="1467693" cy="434185"/>
          </a:xfrm>
          <a:prstGeom prst="roundRect">
            <a:avLst/>
          </a:prstGeom>
          <a:solidFill>
            <a:srgbClr val="4472C4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en-US" altLang="ko-KR" sz="1200" dirty="0" smtClean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2" panose="02020503020101020101" pitchFamily="18" charset="-127"/>
              </a:rPr>
              <a:t>Contract </a:t>
            </a:r>
          </a:p>
          <a:p>
            <a:pPr algn="ctr"/>
            <a:r>
              <a:rPr lang="en-US" altLang="ko-KR" sz="1200" dirty="0" smtClean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2" panose="02020503020101020101" pitchFamily="18" charset="-127"/>
              </a:rPr>
              <a:t>Manager</a:t>
            </a:r>
            <a:endParaRPr lang="en-US" altLang="ko-KR" sz="1200" dirty="0">
              <a:gradFill>
                <a:gsLst>
                  <a:gs pos="10000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Montserrat SemiBold" panose="00000700000000000000" pitchFamily="2" charset="0"/>
              <a:ea typeface="바른돋움 2" panose="02020503020101020101" pitchFamily="18" charset="-127"/>
            </a:endParaRPr>
          </a:p>
        </p:txBody>
      </p:sp>
      <p:sp>
        <p:nvSpPr>
          <p:cNvPr id="116" name="Rectangle 5"/>
          <p:cNvSpPr>
            <a:spLocks noChangeArrowheads="1"/>
          </p:cNvSpPr>
          <p:nvPr/>
        </p:nvSpPr>
        <p:spPr bwMode="auto">
          <a:xfrm>
            <a:off x="6261852" y="2511703"/>
            <a:ext cx="1585783" cy="422610"/>
          </a:xfrm>
          <a:prstGeom prst="roundRect">
            <a:avLst/>
          </a:prstGeom>
          <a:solidFill>
            <a:srgbClr val="4472C4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en-US" altLang="ko-KR" sz="1200" dirty="0" smtClean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2" panose="02020503020101020101" pitchFamily="18" charset="-127"/>
              </a:rPr>
              <a:t>Contract</a:t>
            </a:r>
          </a:p>
          <a:p>
            <a:pPr algn="ctr"/>
            <a:r>
              <a:rPr lang="en-US" altLang="ko-KR" sz="1200" dirty="0" smtClean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2" panose="02020503020101020101" pitchFamily="18" charset="-127"/>
              </a:rPr>
              <a:t> Manager</a:t>
            </a:r>
            <a:endParaRPr lang="ko-KR" altLang="en-US" sz="1200" dirty="0">
              <a:gradFill>
                <a:gsLst>
                  <a:gs pos="10000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Montserrat SemiBold" panose="00000700000000000000" pitchFamily="2" charset="0"/>
              <a:ea typeface="바른돋움 2" panose="02020503020101020101" pitchFamily="18" charset="-127"/>
            </a:endParaRPr>
          </a:p>
        </p:txBody>
      </p:sp>
      <p:sp>
        <p:nvSpPr>
          <p:cNvPr id="117" name="Rectangle 5"/>
          <p:cNvSpPr>
            <a:spLocks noChangeArrowheads="1"/>
          </p:cNvSpPr>
          <p:nvPr/>
        </p:nvSpPr>
        <p:spPr bwMode="auto">
          <a:xfrm>
            <a:off x="7991038" y="2523277"/>
            <a:ext cx="1604375" cy="411036"/>
          </a:xfrm>
          <a:prstGeom prst="roundRect">
            <a:avLst/>
          </a:prstGeom>
          <a:solidFill>
            <a:srgbClr val="4472C4"/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en-US" altLang="ko-KR" sz="1100" dirty="0" smtClean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2" panose="02020503020101020101" pitchFamily="18" charset="-127"/>
              </a:rPr>
              <a:t>Contractor</a:t>
            </a:r>
          </a:p>
          <a:p>
            <a:pPr algn="ctr"/>
            <a:r>
              <a:rPr lang="en-US" altLang="ko-KR" sz="1100" dirty="0" smtClean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2" panose="02020503020101020101" pitchFamily="18" charset="-127"/>
              </a:rPr>
              <a:t>(Supplie</a:t>
            </a:r>
            <a:r>
              <a:rPr lang="en-US" altLang="ko-KR" sz="1200" dirty="0" smtClean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바른돋움 2" panose="02020503020101020101" pitchFamily="18" charset="-127"/>
              </a:rPr>
              <a:t>r)</a:t>
            </a:r>
            <a:endParaRPr lang="ko-KR" altLang="en-US" sz="1200" dirty="0">
              <a:gradFill>
                <a:gsLst>
                  <a:gs pos="10000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Montserrat SemiBold" panose="00000700000000000000" pitchFamily="2" charset="0"/>
              <a:ea typeface="바른돋움 2" panose="02020503020101020101" pitchFamily="18" charset="-127"/>
            </a:endParaRPr>
          </a:p>
        </p:txBody>
      </p:sp>
      <p:sp>
        <p:nvSpPr>
          <p:cNvPr id="118" name="직사각형 117"/>
          <p:cNvSpPr/>
          <p:nvPr/>
        </p:nvSpPr>
        <p:spPr>
          <a:xfrm>
            <a:off x="1219804" y="3053757"/>
            <a:ext cx="1468800" cy="4058655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</p:spPr>
        <p:txBody>
          <a:bodyPr tIns="900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100" b="1" i="0" u="none" strike="noStrike" kern="0" cap="none" spc="0" normalizeH="0" baseline="0" noProof="0" dirty="0">
              <a:ln>
                <a:noFill/>
              </a:ln>
              <a:solidFill>
                <a:srgbClr val="00002E"/>
              </a:solidFill>
              <a:effectLst/>
              <a:uLnTx/>
              <a:uFillTx/>
              <a:latin typeface="Montserrat Medium" panose="00000600000000000000" pitchFamily="2" charset="0"/>
              <a:ea typeface="나눔스퀘어 Bold" panose="020B0600000101010101"/>
            </a:endParaRPr>
          </a:p>
        </p:txBody>
      </p:sp>
      <p:sp>
        <p:nvSpPr>
          <p:cNvPr id="119" name="직사각형 118"/>
          <p:cNvSpPr/>
          <p:nvPr/>
        </p:nvSpPr>
        <p:spPr>
          <a:xfrm>
            <a:off x="2808988" y="3053757"/>
            <a:ext cx="1468800" cy="4058655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</p:spPr>
        <p:txBody>
          <a:bodyPr tIns="900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100" b="1" i="0" u="none" strike="noStrike" kern="0" cap="none" spc="0" normalizeH="0" baseline="0" noProof="0" dirty="0">
              <a:ln>
                <a:noFill/>
              </a:ln>
              <a:solidFill>
                <a:srgbClr val="00002E"/>
              </a:solidFill>
              <a:effectLst/>
              <a:uLnTx/>
              <a:uFillTx/>
              <a:latin typeface="Montserrat Medium" panose="00000600000000000000" pitchFamily="2" charset="0"/>
              <a:ea typeface="나눔스퀘어 Bold" panose="020B0600000101010101"/>
            </a:endParaRPr>
          </a:p>
        </p:txBody>
      </p:sp>
      <p:sp>
        <p:nvSpPr>
          <p:cNvPr id="120" name="직사각형 119"/>
          <p:cNvSpPr/>
          <p:nvPr/>
        </p:nvSpPr>
        <p:spPr>
          <a:xfrm>
            <a:off x="4399280" y="3053757"/>
            <a:ext cx="1468800" cy="4058655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</p:spPr>
        <p:txBody>
          <a:bodyPr tIns="9000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1100" b="1" i="0" u="none" strike="noStrike" kern="0" cap="none" spc="0" normalizeH="0" baseline="0" noProof="0" dirty="0">
              <a:ln>
                <a:noFill/>
              </a:ln>
              <a:solidFill>
                <a:srgbClr val="00002E"/>
              </a:solidFill>
              <a:effectLst/>
              <a:uLnTx/>
              <a:uFillTx/>
              <a:latin typeface="Montserrat Medium" panose="00000600000000000000" pitchFamily="2" charset="0"/>
              <a:ea typeface="나눔스퀘어 Bold" panose="020B0600000101010101"/>
            </a:endParaRPr>
          </a:p>
        </p:txBody>
      </p:sp>
      <p:grpSp>
        <p:nvGrpSpPr>
          <p:cNvPr id="121" name="그룹 120"/>
          <p:cNvGrpSpPr/>
          <p:nvPr/>
        </p:nvGrpSpPr>
        <p:grpSpPr>
          <a:xfrm>
            <a:off x="6204030" y="3007459"/>
            <a:ext cx="3518705" cy="4058655"/>
            <a:chOff x="3943447" y="1932569"/>
            <a:chExt cx="3059092" cy="4058655"/>
          </a:xfrm>
        </p:grpSpPr>
        <p:sp>
          <p:nvSpPr>
            <p:cNvPr id="122" name="직사각형 121"/>
            <p:cNvSpPr/>
            <p:nvPr/>
          </p:nvSpPr>
          <p:spPr>
            <a:xfrm>
              <a:off x="3943447" y="1932569"/>
              <a:ext cx="1468800" cy="40586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 cap="flat" cmpd="sng" algn="ctr">
              <a:solidFill>
                <a:schemeClr val="bg1">
                  <a:lumMod val="75000"/>
                </a:schemeClr>
              </a:solidFill>
              <a:prstDash val="solid"/>
            </a:ln>
            <a:effectLst/>
          </p:spPr>
          <p:txBody>
            <a:bodyPr tIns="900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2E"/>
                </a:solidFill>
                <a:effectLst/>
                <a:uLnTx/>
                <a:uFillTx/>
                <a:latin typeface="Montserrat Medium" panose="00000600000000000000" pitchFamily="2" charset="0"/>
                <a:ea typeface="나눔스퀘어 Bold" panose="020B0600000101010101"/>
              </a:endParaRPr>
            </a:p>
          </p:txBody>
        </p:sp>
        <p:sp>
          <p:nvSpPr>
            <p:cNvPr id="123" name="직사각형 122"/>
            <p:cNvSpPr/>
            <p:nvPr/>
          </p:nvSpPr>
          <p:spPr>
            <a:xfrm>
              <a:off x="5447423" y="1932569"/>
              <a:ext cx="1555116" cy="405865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6350" cap="flat" cmpd="sng" algn="ctr">
              <a:solidFill>
                <a:schemeClr val="bg1">
                  <a:lumMod val="75000"/>
                </a:schemeClr>
              </a:solidFill>
              <a:prstDash val="solid"/>
            </a:ln>
            <a:effectLst/>
          </p:spPr>
          <p:txBody>
            <a:bodyPr tIns="900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ko-KR" altLang="en-US" sz="1100" b="1" i="0" u="none" strike="noStrike" kern="0" cap="none" spc="0" normalizeH="0" baseline="0" noProof="0" dirty="0">
                <a:ln>
                  <a:noFill/>
                </a:ln>
                <a:solidFill>
                  <a:srgbClr val="00002E"/>
                </a:solidFill>
                <a:effectLst/>
                <a:uLnTx/>
                <a:uFillTx/>
                <a:latin typeface="Montserrat Medium" panose="00000600000000000000" pitchFamily="2" charset="0"/>
                <a:ea typeface="나눔스퀘어 Bold" panose="020B0600000101010101"/>
              </a:endParaRPr>
            </a:p>
          </p:txBody>
        </p:sp>
      </p:grpSp>
      <p:sp>
        <p:nvSpPr>
          <p:cNvPr id="124" name="Rectangle 5"/>
          <p:cNvSpPr>
            <a:spLocks noChangeArrowheads="1"/>
          </p:cNvSpPr>
          <p:nvPr/>
        </p:nvSpPr>
        <p:spPr bwMode="auto">
          <a:xfrm>
            <a:off x="1319061" y="3144525"/>
            <a:ext cx="1288325" cy="42047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en-US" altLang="ko-KR" sz="1200" spc="-60" dirty="0" smtClean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Medium" panose="00000600000000000000" pitchFamily="2" charset="0"/>
                <a:ea typeface="나눔스퀘어 Bold" panose="020B0600000101010101"/>
              </a:rPr>
              <a:t>Contract </a:t>
            </a:r>
          </a:p>
          <a:p>
            <a:pPr algn="ctr"/>
            <a:r>
              <a:rPr lang="en-US" altLang="ko-KR" sz="1200" spc="-60" dirty="0" smtClean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Medium" panose="00000600000000000000" pitchFamily="2" charset="0"/>
                <a:ea typeface="나눔스퀘어 Bold" panose="020B0600000101010101"/>
              </a:rPr>
              <a:t>Request</a:t>
            </a:r>
            <a:endParaRPr lang="ko-KR" altLang="en-US" sz="12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Montserrat Medium" panose="00000600000000000000" pitchFamily="2" charset="0"/>
              <a:ea typeface="나눔스퀘어 Bold" panose="020B0600000101010101"/>
            </a:endParaRPr>
          </a:p>
        </p:txBody>
      </p:sp>
      <p:sp>
        <p:nvSpPr>
          <p:cNvPr id="125" name="Rectangle 5"/>
          <p:cNvSpPr>
            <a:spLocks noChangeArrowheads="1"/>
          </p:cNvSpPr>
          <p:nvPr/>
        </p:nvSpPr>
        <p:spPr bwMode="auto">
          <a:xfrm>
            <a:off x="1257921" y="5029197"/>
            <a:ext cx="1391458" cy="42826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en-US" altLang="ko-KR" sz="1100" spc="-60" dirty="0" smtClean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/>
              </a:rPr>
              <a:t>Approval of </a:t>
            </a:r>
          </a:p>
          <a:p>
            <a:pPr algn="ctr"/>
            <a:r>
              <a:rPr lang="en-US" altLang="ko-KR" sz="1100" spc="-60" dirty="0" smtClean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/>
              </a:rPr>
              <a:t>Completion</a:t>
            </a:r>
            <a:endParaRPr lang="ko-KR" altLang="en-US" sz="11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Montserrat SemiBold" panose="00000700000000000000" pitchFamily="2" charset="0"/>
              <a:ea typeface="나눔스퀘어 Bold" panose="020B0600000101010101"/>
            </a:endParaRPr>
          </a:p>
        </p:txBody>
      </p:sp>
      <p:sp>
        <p:nvSpPr>
          <p:cNvPr id="126" name="Rectangle 5"/>
          <p:cNvSpPr>
            <a:spLocks noChangeArrowheads="1"/>
          </p:cNvSpPr>
          <p:nvPr/>
        </p:nvSpPr>
        <p:spPr bwMode="auto">
          <a:xfrm>
            <a:off x="6517024" y="3144526"/>
            <a:ext cx="1227056" cy="30261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en-US" altLang="ko-KR" sz="1200" spc="-60" dirty="0" smtClean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Medium" panose="00000600000000000000" pitchFamily="2" charset="0"/>
                <a:ea typeface="나눔스퀘어 Bold" panose="020B0600000101010101"/>
              </a:rPr>
              <a:t>Contract </a:t>
            </a:r>
            <a:r>
              <a:rPr lang="en-US" altLang="ko-KR" sz="1100" spc="-60" dirty="0" smtClean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Medium" panose="00000600000000000000" pitchFamily="2" charset="0"/>
                <a:ea typeface="나눔스퀘어 Bold" panose="020B0600000101010101"/>
              </a:rPr>
              <a:t>Request</a:t>
            </a:r>
            <a:endParaRPr lang="ko-KR" altLang="en-US" sz="11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Montserrat Medium" panose="00000600000000000000" pitchFamily="2" charset="0"/>
              <a:ea typeface="나눔스퀘어 Bold" panose="020B0600000101010101"/>
            </a:endParaRPr>
          </a:p>
        </p:txBody>
      </p:sp>
      <p:sp>
        <p:nvSpPr>
          <p:cNvPr id="127" name="Rectangle 5"/>
          <p:cNvSpPr>
            <a:spLocks noChangeArrowheads="1"/>
          </p:cNvSpPr>
          <p:nvPr/>
        </p:nvSpPr>
        <p:spPr bwMode="auto">
          <a:xfrm>
            <a:off x="6481763" y="3637235"/>
            <a:ext cx="1292651" cy="30261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en-US" altLang="ko-KR" sz="1100" spc="-60" dirty="0" smtClean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Medium" panose="00000600000000000000" pitchFamily="2" charset="0"/>
                <a:ea typeface="나눔스퀘어 Bold" panose="020B0600000101010101"/>
              </a:rPr>
              <a:t>Make/accept tender</a:t>
            </a:r>
            <a:endParaRPr lang="ko-KR" altLang="en-US" sz="11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Montserrat Medium" panose="00000600000000000000" pitchFamily="2" charset="0"/>
              <a:ea typeface="나눔스퀘어 Bold" panose="020B0600000101010101"/>
            </a:endParaRPr>
          </a:p>
        </p:txBody>
      </p:sp>
      <p:sp>
        <p:nvSpPr>
          <p:cNvPr id="128" name="Rectangle 5"/>
          <p:cNvSpPr>
            <a:spLocks noChangeArrowheads="1"/>
          </p:cNvSpPr>
          <p:nvPr/>
        </p:nvSpPr>
        <p:spPr bwMode="auto">
          <a:xfrm>
            <a:off x="6553118" y="4129946"/>
            <a:ext cx="1190961" cy="30261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en-US" altLang="ko-KR" sz="11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Medium" panose="00000600000000000000" pitchFamily="2" charset="0"/>
                <a:ea typeface="나눔스퀘어 Bold" panose="020B0600000101010101"/>
              </a:rPr>
              <a:t>Contract</a:t>
            </a:r>
            <a:endParaRPr lang="ko-KR" altLang="en-US" sz="11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Montserrat Medium" panose="00000600000000000000" pitchFamily="2" charset="0"/>
              <a:ea typeface="나눔스퀘어 Bold" panose="020B0600000101010101"/>
            </a:endParaRPr>
          </a:p>
        </p:txBody>
      </p:sp>
      <p:sp>
        <p:nvSpPr>
          <p:cNvPr id="129" name="Rectangle 5"/>
          <p:cNvSpPr>
            <a:spLocks noChangeArrowheads="1"/>
          </p:cNvSpPr>
          <p:nvPr/>
        </p:nvSpPr>
        <p:spPr bwMode="auto">
          <a:xfrm>
            <a:off x="4506145" y="4129946"/>
            <a:ext cx="1288325" cy="30261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en-US" altLang="ko-KR" sz="1100" spc="-60" dirty="0" smtClean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Medium" panose="00000600000000000000" pitchFamily="2" charset="0"/>
                <a:ea typeface="나눔스퀘어 Bold" panose="020B0600000101010101"/>
              </a:rPr>
              <a:t>Contract Verification</a:t>
            </a:r>
            <a:endParaRPr lang="ko-KR" altLang="en-US" sz="11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Montserrat Medium" panose="00000600000000000000" pitchFamily="2" charset="0"/>
              <a:ea typeface="나눔스퀘어 Bold" panose="020B0600000101010101"/>
            </a:endParaRPr>
          </a:p>
        </p:txBody>
      </p:sp>
      <p:sp>
        <p:nvSpPr>
          <p:cNvPr id="130" name="Rectangle 5"/>
          <p:cNvSpPr>
            <a:spLocks noChangeArrowheads="1"/>
          </p:cNvSpPr>
          <p:nvPr/>
        </p:nvSpPr>
        <p:spPr bwMode="auto">
          <a:xfrm>
            <a:off x="2934797" y="6030410"/>
            <a:ext cx="1288325" cy="372991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en-US" altLang="ko-KR" sz="1100" spc="-60" dirty="0" smtClean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/>
              </a:rPr>
              <a:t>Asset </a:t>
            </a:r>
          </a:p>
          <a:p>
            <a:pPr algn="ctr"/>
            <a:r>
              <a:rPr lang="en-US" altLang="ko-KR" sz="1100" spc="-60" dirty="0" smtClean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/>
              </a:rPr>
              <a:t> Substitution</a:t>
            </a:r>
            <a:endParaRPr lang="ko-KR" altLang="en-US" sz="11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Montserrat SemiBold" panose="00000700000000000000" pitchFamily="2" charset="0"/>
              <a:ea typeface="나눔스퀘어 Bold" panose="020B0600000101010101"/>
            </a:endParaRPr>
          </a:p>
        </p:txBody>
      </p:sp>
      <p:sp>
        <p:nvSpPr>
          <p:cNvPr id="131" name="Rectangle 5"/>
          <p:cNvSpPr>
            <a:spLocks noChangeArrowheads="1"/>
          </p:cNvSpPr>
          <p:nvPr/>
        </p:nvSpPr>
        <p:spPr bwMode="auto">
          <a:xfrm>
            <a:off x="8136223" y="5608078"/>
            <a:ext cx="1227696" cy="302612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en-US" altLang="ko-KR" sz="1100" spc="-60" dirty="0" smtClean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Medium" panose="00000600000000000000" pitchFamily="2" charset="0"/>
                <a:ea typeface="나눔스퀘어 Bold" panose="020B0600000101010101"/>
              </a:rPr>
              <a:t>Payment Request</a:t>
            </a:r>
            <a:endParaRPr lang="ko-KR" altLang="en-US" sz="11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Montserrat Medium" panose="00000600000000000000" pitchFamily="2" charset="0"/>
              <a:ea typeface="나눔스퀘어 Bold" panose="020B0600000101010101"/>
            </a:endParaRPr>
          </a:p>
        </p:txBody>
      </p:sp>
      <p:sp>
        <p:nvSpPr>
          <p:cNvPr id="132" name="Rectangle 5"/>
          <p:cNvSpPr>
            <a:spLocks noChangeArrowheads="1"/>
          </p:cNvSpPr>
          <p:nvPr/>
        </p:nvSpPr>
        <p:spPr bwMode="auto">
          <a:xfrm>
            <a:off x="8136223" y="4560422"/>
            <a:ext cx="1262420" cy="43983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en-US" altLang="ko-KR" sz="1100" spc="-60" dirty="0" smtClean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Medium" panose="00000600000000000000" pitchFamily="2" charset="0"/>
                <a:ea typeface="나눔스퀘어 Bold" panose="020B0600000101010101"/>
              </a:rPr>
              <a:t>(Request Payment </a:t>
            </a:r>
          </a:p>
          <a:p>
            <a:pPr algn="ctr"/>
            <a:r>
              <a:rPr lang="en-US" altLang="ko-KR" sz="1100" spc="-60" dirty="0" smtClean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Medium" panose="00000600000000000000" pitchFamily="2" charset="0"/>
                <a:ea typeface="나눔스퀘어 Bold" panose="020B0600000101010101"/>
              </a:rPr>
              <a:t>in Advance)</a:t>
            </a:r>
            <a:endParaRPr lang="en-US" altLang="ko-KR" sz="11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Montserrat Medium" panose="00000600000000000000" pitchFamily="2" charset="0"/>
              <a:ea typeface="나눔스퀘어 Bold" panose="020B0600000101010101"/>
            </a:endParaRPr>
          </a:p>
        </p:txBody>
      </p:sp>
      <p:sp>
        <p:nvSpPr>
          <p:cNvPr id="133" name="Rectangle 5"/>
          <p:cNvSpPr>
            <a:spLocks noChangeArrowheads="1"/>
          </p:cNvSpPr>
          <p:nvPr/>
        </p:nvSpPr>
        <p:spPr bwMode="auto">
          <a:xfrm>
            <a:off x="8136223" y="5069708"/>
            <a:ext cx="1227696" cy="359845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en-US" altLang="ko-KR" sz="1100" spc="-60" dirty="0" smtClean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Medium" panose="00000600000000000000" pitchFamily="2" charset="0"/>
                <a:ea typeface="나눔스퀘어 Bold" panose="020B0600000101010101"/>
              </a:rPr>
              <a:t>Request for </a:t>
            </a:r>
          </a:p>
          <a:p>
            <a:pPr algn="ctr"/>
            <a:r>
              <a:rPr lang="en-US" altLang="ko-KR" sz="1100" spc="-60" dirty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Medium" panose="00000600000000000000" pitchFamily="2" charset="0"/>
                <a:ea typeface="나눔스퀘어 Bold" panose="020B0600000101010101"/>
              </a:rPr>
              <a:t>C</a:t>
            </a:r>
            <a:r>
              <a:rPr lang="en-US" altLang="ko-KR" sz="1100" spc="-60" dirty="0" smtClean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Medium" panose="00000600000000000000" pitchFamily="2" charset="0"/>
                <a:ea typeface="나눔스퀘어 Bold" panose="020B0600000101010101"/>
              </a:rPr>
              <a:t>ompletion </a:t>
            </a:r>
            <a:endParaRPr lang="ko-KR" altLang="en-US" sz="11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Montserrat Medium" panose="00000600000000000000" pitchFamily="2" charset="0"/>
              <a:ea typeface="나눔스퀘어 Bold" panose="020B0600000101010101"/>
            </a:endParaRPr>
          </a:p>
        </p:txBody>
      </p:sp>
      <p:sp>
        <p:nvSpPr>
          <p:cNvPr id="134" name="Rectangle 5"/>
          <p:cNvSpPr>
            <a:spLocks noChangeArrowheads="1"/>
          </p:cNvSpPr>
          <p:nvPr/>
        </p:nvSpPr>
        <p:spPr bwMode="auto">
          <a:xfrm>
            <a:off x="6553118" y="6018832"/>
            <a:ext cx="1190961" cy="462987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r>
              <a:rPr lang="en-US" altLang="ko-KR" sz="1200" spc="-60" dirty="0" smtClean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Medium" panose="00000600000000000000" pitchFamily="2" charset="0"/>
                <a:ea typeface="나눔스퀘어 Bold" panose="020B0600000101010101"/>
              </a:rPr>
              <a:t>Disbursement </a:t>
            </a:r>
          </a:p>
          <a:p>
            <a:pPr algn="ctr"/>
            <a:r>
              <a:rPr lang="en-US" altLang="ko-KR" sz="1200" spc="-60" dirty="0" smtClean="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Medium" panose="00000600000000000000" pitchFamily="2" charset="0"/>
                <a:ea typeface="나눔스퀘어 Bold" panose="020B0600000101010101"/>
              </a:rPr>
              <a:t>Request</a:t>
            </a:r>
            <a:endParaRPr lang="ko-KR" altLang="en-US" sz="12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Montserrat Medium" panose="00000600000000000000" pitchFamily="2" charset="0"/>
              <a:ea typeface="나눔스퀘어 Bold" panose="020B0600000101010101"/>
            </a:endParaRPr>
          </a:p>
        </p:txBody>
      </p:sp>
      <p:sp>
        <p:nvSpPr>
          <p:cNvPr id="135" name="Rectangle 5"/>
          <p:cNvSpPr>
            <a:spLocks noChangeArrowheads="1"/>
          </p:cNvSpPr>
          <p:nvPr/>
        </p:nvSpPr>
        <p:spPr bwMode="auto">
          <a:xfrm>
            <a:off x="3796993" y="6574421"/>
            <a:ext cx="990067" cy="414908"/>
          </a:xfrm>
          <a:prstGeom prst="roundRect">
            <a:avLst/>
          </a:prstGeom>
          <a:solidFill>
            <a:srgbClr val="4472C4"/>
          </a:solidFill>
        </p:spPr>
        <p:txBody>
          <a:bodyPr wrap="square" lIns="0" tIns="0" rIns="0" bIns="36000" rtlCol="0" anchor="ctr" anchorCtr="0">
            <a:noAutofit/>
          </a:bodyPr>
          <a:lstStyle/>
          <a:p>
            <a:pPr algn="ctr"/>
            <a:r>
              <a:rPr lang="en-US" altLang="ko-KR" sz="1100" dirty="0" smtClean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/>
              </a:rPr>
              <a:t>Asset Registration</a:t>
            </a:r>
            <a:endParaRPr lang="ko-KR" altLang="en-US" sz="1100" dirty="0">
              <a:gradFill>
                <a:gsLst>
                  <a:gs pos="10000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Montserrat SemiBold" panose="00000700000000000000" pitchFamily="2" charset="0"/>
              <a:ea typeface="나눔스퀘어 Bold" panose="020B0600000101010101"/>
            </a:endParaRPr>
          </a:p>
        </p:txBody>
      </p:sp>
      <p:sp>
        <p:nvSpPr>
          <p:cNvPr id="136" name="Rectangle 5"/>
          <p:cNvSpPr>
            <a:spLocks noChangeArrowheads="1"/>
          </p:cNvSpPr>
          <p:nvPr/>
        </p:nvSpPr>
        <p:spPr bwMode="auto">
          <a:xfrm>
            <a:off x="4953965" y="6632291"/>
            <a:ext cx="1076421" cy="357037"/>
          </a:xfrm>
          <a:prstGeom prst="roundRect">
            <a:avLst/>
          </a:prstGeom>
          <a:solidFill>
            <a:srgbClr val="4472C4"/>
          </a:solidFill>
        </p:spPr>
        <p:txBody>
          <a:bodyPr wrap="square" lIns="0" tIns="0" rIns="0" bIns="36000" rtlCol="0" anchor="ctr" anchorCtr="0">
            <a:noAutofit/>
          </a:bodyPr>
          <a:lstStyle/>
          <a:p>
            <a:pPr algn="ctr"/>
            <a:r>
              <a:rPr lang="en-US" altLang="ko-KR" sz="1100" dirty="0" smtClean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/>
              </a:rPr>
              <a:t>Disbursement</a:t>
            </a:r>
            <a:endParaRPr lang="ko-KR" altLang="en-US" sz="1100" dirty="0">
              <a:gradFill>
                <a:gsLst>
                  <a:gs pos="10000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Montserrat SemiBold" panose="00000700000000000000" pitchFamily="2" charset="0"/>
              <a:ea typeface="나눔스퀘어 Bold" panose="020B0600000101010101"/>
            </a:endParaRPr>
          </a:p>
        </p:txBody>
      </p:sp>
      <p:sp>
        <p:nvSpPr>
          <p:cNvPr id="137" name="Rectangle 5"/>
          <p:cNvSpPr>
            <a:spLocks noChangeArrowheads="1"/>
          </p:cNvSpPr>
          <p:nvPr/>
        </p:nvSpPr>
        <p:spPr bwMode="auto">
          <a:xfrm>
            <a:off x="5370654" y="4622656"/>
            <a:ext cx="1030620" cy="302612"/>
          </a:xfrm>
          <a:prstGeom prst="roundRect">
            <a:avLst/>
          </a:prstGeom>
          <a:solidFill>
            <a:srgbClr val="4472C4"/>
          </a:solidFill>
        </p:spPr>
        <p:txBody>
          <a:bodyPr wrap="square" lIns="0" tIns="0" rIns="0" bIns="36000" rtlCol="0" anchor="ctr" anchorCtr="0">
            <a:noAutofit/>
          </a:bodyPr>
          <a:lstStyle/>
          <a:p>
            <a:pPr algn="ctr"/>
            <a:r>
              <a:rPr lang="en-US" altLang="ko-KR" sz="1100" dirty="0" smtClean="0">
                <a:gradFill>
                  <a:gsLst>
                    <a:gs pos="10000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Montserrat SemiBold" panose="00000700000000000000" pitchFamily="2" charset="0"/>
                <a:ea typeface="나눔스퀘어 Bold" panose="020B0600000101010101"/>
              </a:rPr>
              <a:t>Commitment</a:t>
            </a:r>
            <a:endParaRPr lang="ko-KR" altLang="en-US" sz="1100" dirty="0">
              <a:gradFill>
                <a:gsLst>
                  <a:gs pos="10000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Montserrat SemiBold" panose="00000700000000000000" pitchFamily="2" charset="0"/>
              <a:ea typeface="나눔스퀘어 Bold" panose="020B0600000101010101"/>
            </a:endParaRPr>
          </a:p>
        </p:txBody>
      </p:sp>
      <p:cxnSp>
        <p:nvCxnSpPr>
          <p:cNvPr id="138" name="직선 연결선 137"/>
          <p:cNvCxnSpPr/>
          <p:nvPr/>
        </p:nvCxnSpPr>
        <p:spPr>
          <a:xfrm flipH="1">
            <a:off x="2649379" y="5238057"/>
            <a:ext cx="5486844" cy="5272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9" name="직선 연결선 138"/>
          <p:cNvCxnSpPr/>
          <p:nvPr/>
        </p:nvCxnSpPr>
        <p:spPr>
          <a:xfrm>
            <a:off x="6517024" y="4773962"/>
            <a:ext cx="1619199" cy="6379"/>
          </a:xfrm>
          <a:prstGeom prst="line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0" name="직선 연결선 139"/>
          <p:cNvCxnSpPr/>
          <p:nvPr/>
        </p:nvCxnSpPr>
        <p:spPr>
          <a:xfrm>
            <a:off x="2607386" y="3295832"/>
            <a:ext cx="3909638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1" name="직선 연결선 140"/>
          <p:cNvCxnSpPr/>
          <p:nvPr/>
        </p:nvCxnSpPr>
        <p:spPr>
          <a:xfrm flipH="1">
            <a:off x="7128089" y="3447138"/>
            <a:ext cx="2463" cy="190097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2" name="직선 연결선 141"/>
          <p:cNvCxnSpPr/>
          <p:nvPr/>
        </p:nvCxnSpPr>
        <p:spPr>
          <a:xfrm>
            <a:off x="7138017" y="3937675"/>
            <a:ext cx="0" cy="190098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" name="직선 연결선 142"/>
          <p:cNvCxnSpPr/>
          <p:nvPr/>
        </p:nvCxnSpPr>
        <p:spPr>
          <a:xfrm flipH="1">
            <a:off x="5910220" y="4281252"/>
            <a:ext cx="642898" cy="0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4" name="직선 연결선 143"/>
          <p:cNvCxnSpPr/>
          <p:nvPr/>
        </p:nvCxnSpPr>
        <p:spPr>
          <a:xfrm>
            <a:off x="8678330" y="5000260"/>
            <a:ext cx="0" cy="57874"/>
          </a:xfrm>
          <a:prstGeom prst="line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5" name="꺾인 연결선 144"/>
          <p:cNvCxnSpPr/>
          <p:nvPr/>
        </p:nvCxnSpPr>
        <p:spPr>
          <a:xfrm rot="16200000" flipH="1">
            <a:off x="2046906" y="5364203"/>
            <a:ext cx="794635" cy="981147"/>
          </a:xfrm>
          <a:prstGeom prst="bentConnector2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6" name="꺾인 연결선 145"/>
          <p:cNvCxnSpPr/>
          <p:nvPr/>
        </p:nvCxnSpPr>
        <p:spPr>
          <a:xfrm rot="16200000" flipH="1">
            <a:off x="3484272" y="6498088"/>
            <a:ext cx="407409" cy="218033"/>
          </a:xfrm>
          <a:prstGeom prst="bentConnector2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7" name="꺾인 연결선 146"/>
          <p:cNvCxnSpPr/>
          <p:nvPr/>
        </p:nvCxnSpPr>
        <p:spPr>
          <a:xfrm rot="10800000" flipV="1">
            <a:off x="5521112" y="6250325"/>
            <a:ext cx="1032006" cy="38196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8" name="꺾인 연결선 147"/>
          <p:cNvCxnSpPr/>
          <p:nvPr/>
        </p:nvCxnSpPr>
        <p:spPr>
          <a:xfrm rot="16200000" flipH="1">
            <a:off x="5089779" y="4493087"/>
            <a:ext cx="341404" cy="220346"/>
          </a:xfrm>
          <a:prstGeom prst="bentConnector2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9" name="꺾인 연결선 148"/>
          <p:cNvCxnSpPr>
            <a:stCxn id="132" idx="3"/>
          </p:cNvCxnSpPr>
          <p:nvPr/>
        </p:nvCxnSpPr>
        <p:spPr>
          <a:xfrm flipH="1">
            <a:off x="7744080" y="4780341"/>
            <a:ext cx="1654563" cy="1469985"/>
          </a:xfrm>
          <a:prstGeom prst="bentConnector3">
            <a:avLst>
              <a:gd name="adj1" fmla="val -13816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0" name="자유형 149"/>
          <p:cNvSpPr/>
          <p:nvPr/>
        </p:nvSpPr>
        <p:spPr bwMode="auto">
          <a:xfrm rot="5400000" flipV="1">
            <a:off x="8114585" y="5577299"/>
            <a:ext cx="225425" cy="882652"/>
          </a:xfrm>
          <a:custGeom>
            <a:avLst/>
            <a:gdLst>
              <a:gd name="connsiteX0" fmla="*/ 0 w 929640"/>
              <a:gd name="connsiteY0" fmla="*/ 304800 h 304800"/>
              <a:gd name="connsiteX1" fmla="*/ 929640 w 929640"/>
              <a:gd name="connsiteY1" fmla="*/ 304800 h 304800"/>
              <a:gd name="connsiteX2" fmla="*/ 929640 w 929640"/>
              <a:gd name="connsiteY2" fmla="*/ 0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29640" h="304800">
                <a:moveTo>
                  <a:pt x="0" y="304800"/>
                </a:moveTo>
                <a:lnTo>
                  <a:pt x="929640" y="304800"/>
                </a:lnTo>
                <a:lnTo>
                  <a:pt x="929640" y="0"/>
                </a:ln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rtlCol="0" anchor="ctr"/>
          <a:lstStyle/>
          <a:p>
            <a:pPr algn="ctr"/>
            <a:endParaRPr lang="ko-KR" altLang="en-US">
              <a:latin typeface="Montserrat Medium" panose="00000600000000000000" pitchFamily="2" charset="0"/>
              <a:ea typeface="나눔스퀘어 Bold" panose="020B0600000101010101"/>
            </a:endParaRPr>
          </a:p>
        </p:txBody>
      </p:sp>
      <p:sp>
        <p:nvSpPr>
          <p:cNvPr id="151" name="자유형 150"/>
          <p:cNvSpPr/>
          <p:nvPr/>
        </p:nvSpPr>
        <p:spPr bwMode="auto">
          <a:xfrm>
            <a:off x="2249389" y="5413788"/>
            <a:ext cx="5689600" cy="342900"/>
          </a:xfrm>
          <a:custGeom>
            <a:avLst/>
            <a:gdLst>
              <a:gd name="connsiteX0" fmla="*/ 0 w 5588000"/>
              <a:gd name="connsiteY0" fmla="*/ 0 h 342900"/>
              <a:gd name="connsiteX1" fmla="*/ 0 w 5588000"/>
              <a:gd name="connsiteY1" fmla="*/ 342900 h 342900"/>
              <a:gd name="connsiteX2" fmla="*/ 5588000 w 5588000"/>
              <a:gd name="connsiteY2" fmla="*/ 342900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88000" h="342900">
                <a:moveTo>
                  <a:pt x="0" y="0"/>
                </a:moveTo>
                <a:lnTo>
                  <a:pt x="0" y="342900"/>
                </a:lnTo>
                <a:lnTo>
                  <a:pt x="5588000" y="342900"/>
                </a:lnTo>
              </a:path>
            </a:pathLst>
          </a:custGeom>
          <a:noFill/>
          <a:ln w="12700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rtlCol="0" anchor="ctr"/>
          <a:lstStyle/>
          <a:p>
            <a:pPr algn="ctr"/>
            <a:endParaRPr lang="ko-KR" altLang="en-US">
              <a:latin typeface="Montserrat Medium" panose="00000600000000000000" pitchFamily="2" charset="0"/>
              <a:ea typeface="나눔스퀘어 Bold" panose="020B0600000101010101"/>
            </a:endParaRPr>
          </a:p>
        </p:txBody>
      </p:sp>
      <p:sp>
        <p:nvSpPr>
          <p:cNvPr id="152" name="Text Box 40"/>
          <p:cNvSpPr txBox="1">
            <a:spLocks noChangeArrowheads="1"/>
          </p:cNvSpPr>
          <p:nvPr/>
        </p:nvSpPr>
        <p:spPr bwMode="auto">
          <a:xfrm>
            <a:off x="1553491" y="5472419"/>
            <a:ext cx="771045" cy="205629"/>
          </a:xfrm>
          <a:prstGeom prst="rect">
            <a:avLst/>
          </a:prstGeom>
          <a:noFill/>
        </p:spPr>
        <p:txBody>
          <a:bodyPr wrap="none" lIns="0" tIns="0" rIns="0" bIns="36000" rtlCol="0" anchor="ctr" anchorCtr="0">
            <a:spAutoFit/>
          </a:bodyPr>
          <a:lstStyle>
            <a:defPPr>
              <a:defRPr lang="ko-KR"/>
            </a:defPPr>
            <a:lvl1pPr algn="ctr">
              <a:defRPr sz="1100" b="0" spc="-6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1" panose="02020503020101020101" pitchFamily="18" charset="-127"/>
                <a:ea typeface="바른돋움 1" panose="02020503020101020101" pitchFamily="18" charset="-127"/>
              </a:defRPr>
            </a:lvl1pPr>
          </a:lstStyle>
          <a:p>
            <a:r>
              <a:rPr lang="en-US" altLang="ko-KR" b="1" dirty="0" smtClean="0">
                <a:latin typeface="Montserrat Medium" panose="00000600000000000000" pitchFamily="2" charset="0"/>
                <a:ea typeface="나눔스퀘어 Bold" panose="020B0600000101010101"/>
              </a:rPr>
              <a:t>Completion</a:t>
            </a:r>
            <a:endParaRPr lang="ko-KR" altLang="en-US" b="1" dirty="0">
              <a:latin typeface="Montserrat Medium" panose="00000600000000000000" pitchFamily="2" charset="0"/>
              <a:ea typeface="나눔스퀘어 Bold" panose="020B0600000101010101"/>
            </a:endParaRPr>
          </a:p>
        </p:txBody>
      </p:sp>
      <p:sp>
        <p:nvSpPr>
          <p:cNvPr id="153" name="직사각형 152"/>
          <p:cNvSpPr/>
          <p:nvPr/>
        </p:nvSpPr>
        <p:spPr bwMode="auto">
          <a:xfrm>
            <a:off x="6451428" y="3099316"/>
            <a:ext cx="1372171" cy="1363904"/>
          </a:xfrm>
          <a:prstGeom prst="rect">
            <a:avLst/>
          </a:prstGeom>
          <a:noFill/>
          <a:ln w="25400">
            <a:solidFill>
              <a:srgbClr val="FF0000"/>
            </a:solidFill>
            <a:prstDash val="sysDash"/>
          </a:ln>
          <a:extLst/>
        </p:spPr>
        <p:txBody>
          <a:bodyPr wrap="none" lIns="0" tIns="0" rIns="0" bIns="36000" rtlCol="0" anchor="ctr" anchorCtr="0">
            <a:noAutofit/>
          </a:bodyPr>
          <a:lstStyle/>
          <a:p>
            <a:pPr algn="ctr"/>
            <a:endParaRPr lang="ko-KR" altLang="en-US" sz="1100" spc="-60" dirty="0">
              <a:gradFill>
                <a:gsLst>
                  <a:gs pos="100000">
                    <a:schemeClr val="tx1">
                      <a:lumMod val="75000"/>
                      <a:lumOff val="25000"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atin typeface="Montserrat Medium" panose="00000600000000000000" pitchFamily="2" charset="0"/>
              <a:ea typeface="나눔스퀘어 Bold" panose="020B0600000101010101"/>
            </a:endParaRPr>
          </a:p>
        </p:txBody>
      </p:sp>
      <p:sp>
        <p:nvSpPr>
          <p:cNvPr id="154" name="Text Box 40"/>
          <p:cNvSpPr txBox="1">
            <a:spLocks noChangeArrowheads="1"/>
          </p:cNvSpPr>
          <p:nvPr/>
        </p:nvSpPr>
        <p:spPr bwMode="auto">
          <a:xfrm>
            <a:off x="6517024" y="4470894"/>
            <a:ext cx="1222130" cy="205629"/>
          </a:xfrm>
          <a:prstGeom prst="rect">
            <a:avLst/>
          </a:prstGeom>
          <a:noFill/>
        </p:spPr>
        <p:txBody>
          <a:bodyPr wrap="none" lIns="0" tIns="0" rIns="0" bIns="36000" rtlCol="0" anchor="ctr" anchorCtr="0">
            <a:spAutoFit/>
          </a:bodyPr>
          <a:lstStyle>
            <a:defPPr>
              <a:defRPr lang="ko-KR"/>
            </a:defPPr>
            <a:lvl1pPr algn="ctr">
              <a:defRPr sz="1100" b="0" spc="-60">
                <a:gradFill>
                  <a:gsLst>
                    <a:gs pos="10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바른돋움 1" panose="02020503020101020101" pitchFamily="18" charset="-127"/>
                <a:ea typeface="바른돋움 1" panose="02020503020101020101" pitchFamily="18" charset="-127"/>
              </a:defRPr>
            </a:lvl1pPr>
          </a:lstStyle>
          <a:p>
            <a:r>
              <a:rPr lang="en-US" altLang="ko-KR" dirty="0" smtClean="0">
                <a:latin typeface="Montserrat Medium" panose="00000600000000000000" pitchFamily="2" charset="0"/>
                <a:ea typeface="나눔스퀘어 Bold" panose="020B0600000101010101"/>
              </a:rPr>
              <a:t>Conclude Contract</a:t>
            </a:r>
            <a:endParaRPr lang="ko-KR" altLang="en-US" dirty="0">
              <a:latin typeface="Montserrat Medium" panose="00000600000000000000" pitchFamily="2" charset="0"/>
              <a:ea typeface="나눔스퀘어 Bold" panose="020B0600000101010101"/>
            </a:endParaRPr>
          </a:p>
        </p:txBody>
      </p:sp>
      <p:grpSp>
        <p:nvGrpSpPr>
          <p:cNvPr id="63" name="그룹 62">
            <a:extLst>
              <a:ext uri="{FF2B5EF4-FFF2-40B4-BE49-F238E27FC236}">
                <a16:creationId xmlns:a16="http://schemas.microsoft.com/office/drawing/2014/main" id="{BB3CC6D5-BBD6-4E18-8AEA-80672C4F2417}"/>
              </a:ext>
            </a:extLst>
          </p:cNvPr>
          <p:cNvGrpSpPr/>
          <p:nvPr/>
        </p:nvGrpSpPr>
        <p:grpSpPr>
          <a:xfrm>
            <a:off x="1143101" y="1990846"/>
            <a:ext cx="4806286" cy="382138"/>
            <a:chOff x="6306833" y="2783554"/>
            <a:chExt cx="1231887" cy="586728"/>
          </a:xfrm>
        </p:grpSpPr>
        <p:sp>
          <p:nvSpPr>
            <p:cNvPr id="64" name="사각형: 둥근 모서리 55">
              <a:extLst>
                <a:ext uri="{FF2B5EF4-FFF2-40B4-BE49-F238E27FC236}">
                  <a16:creationId xmlns:a16="http://schemas.microsoft.com/office/drawing/2014/main" id="{328F7967-8C54-427B-B3F6-0BDBF270A64C}"/>
                </a:ext>
              </a:extLst>
            </p:cNvPr>
            <p:cNvSpPr/>
            <p:nvPr/>
          </p:nvSpPr>
          <p:spPr>
            <a:xfrm>
              <a:off x="6306833" y="2945863"/>
              <a:ext cx="1231887" cy="424419"/>
            </a:xfrm>
            <a:prstGeom prst="roundRect">
              <a:avLst>
                <a:gd name="adj" fmla="val 18946"/>
              </a:avLst>
            </a:prstGeom>
            <a:solidFill>
              <a:srgbClr val="ACAC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539" dirty="0"/>
            </a:p>
          </p:txBody>
        </p:sp>
        <p:sp>
          <p:nvSpPr>
            <p:cNvPr id="73" name="사각형: 둥근 모서리 56">
              <a:extLst>
                <a:ext uri="{FF2B5EF4-FFF2-40B4-BE49-F238E27FC236}">
                  <a16:creationId xmlns:a16="http://schemas.microsoft.com/office/drawing/2014/main" id="{09484F6D-7686-480B-B653-9F89CEA20C8F}"/>
                </a:ext>
              </a:extLst>
            </p:cNvPr>
            <p:cNvSpPr/>
            <p:nvPr/>
          </p:nvSpPr>
          <p:spPr>
            <a:xfrm>
              <a:off x="6306833" y="2783554"/>
              <a:ext cx="1231887" cy="354628"/>
            </a:xfrm>
            <a:prstGeom prst="roundRect">
              <a:avLst>
                <a:gd name="adj" fmla="val 24977"/>
              </a:avLst>
            </a:prstGeom>
            <a:solidFill>
              <a:srgbClr val="194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539" dirty="0"/>
            </a:p>
          </p:txBody>
        </p:sp>
        <p:grpSp>
          <p:nvGrpSpPr>
            <p:cNvPr id="74" name="그룹 73">
              <a:extLst>
                <a:ext uri="{FF2B5EF4-FFF2-40B4-BE49-F238E27FC236}">
                  <a16:creationId xmlns:a16="http://schemas.microsoft.com/office/drawing/2014/main" id="{074FEAFE-0A61-4068-9419-C3DEFD9F7878}"/>
                </a:ext>
              </a:extLst>
            </p:cNvPr>
            <p:cNvGrpSpPr/>
            <p:nvPr/>
          </p:nvGrpSpPr>
          <p:grpSpPr>
            <a:xfrm>
              <a:off x="6351641" y="2820075"/>
              <a:ext cx="1141359" cy="514719"/>
              <a:chOff x="7752409" y="3631493"/>
              <a:chExt cx="2638854" cy="1225494"/>
            </a:xfrm>
          </p:grpSpPr>
          <p:sp>
            <p:nvSpPr>
              <p:cNvPr id="76" name="사각형: 둥근 모서리 59">
                <a:extLst>
                  <a:ext uri="{FF2B5EF4-FFF2-40B4-BE49-F238E27FC236}">
                    <a16:creationId xmlns:a16="http://schemas.microsoft.com/office/drawing/2014/main" id="{A77F6AF1-BE6E-4993-8D4F-5F965A5B6144}"/>
                  </a:ext>
                </a:extLst>
              </p:cNvPr>
              <p:cNvSpPr/>
              <p:nvPr/>
            </p:nvSpPr>
            <p:spPr>
              <a:xfrm>
                <a:off x="7752409" y="3944687"/>
                <a:ext cx="2638854" cy="912300"/>
              </a:xfrm>
              <a:prstGeom prst="roundRect">
                <a:avLst>
                  <a:gd name="adj" fmla="val 16479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539" dirty="0"/>
              </a:p>
            </p:txBody>
          </p:sp>
          <p:sp>
            <p:nvSpPr>
              <p:cNvPr id="77" name="사각형: 둥근 모서리 60">
                <a:extLst>
                  <a:ext uri="{FF2B5EF4-FFF2-40B4-BE49-F238E27FC236}">
                    <a16:creationId xmlns:a16="http://schemas.microsoft.com/office/drawing/2014/main" id="{080B7BDA-2191-468B-8407-5EA1B9A0D15F}"/>
                  </a:ext>
                </a:extLst>
              </p:cNvPr>
              <p:cNvSpPr/>
              <p:nvPr/>
            </p:nvSpPr>
            <p:spPr>
              <a:xfrm>
                <a:off x="7752409" y="3631493"/>
                <a:ext cx="2638854" cy="631102"/>
              </a:xfrm>
              <a:prstGeom prst="roundRect">
                <a:avLst>
                  <a:gd name="adj" fmla="val 21216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539" dirty="0"/>
              </a:p>
            </p:txBody>
          </p:sp>
        </p:grpSp>
        <p:sp>
          <p:nvSpPr>
            <p:cNvPr id="75" name="TextBox 74">
              <a:extLst>
                <a:ext uri="{FF2B5EF4-FFF2-40B4-BE49-F238E27FC236}">
                  <a16:creationId xmlns:a16="http://schemas.microsoft.com/office/drawing/2014/main" id="{53FDFF47-1807-416E-B567-942F0C9C235E}"/>
                </a:ext>
              </a:extLst>
            </p:cNvPr>
            <p:cNvSpPr txBox="1"/>
            <p:nvPr/>
          </p:nvSpPr>
          <p:spPr>
            <a:xfrm>
              <a:off x="6344312" y="2826621"/>
              <a:ext cx="1144136" cy="46093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defTabSz="678506" fontAlgn="ctr">
                <a:buClr>
                  <a:prstClr val="black">
                    <a:lumMod val="65000"/>
                    <a:lumOff val="35000"/>
                  </a:prstClr>
                </a:buClr>
                <a:buSzPct val="100000"/>
              </a:pPr>
              <a:r>
                <a:rPr lang="en-US" altLang="ko-KR" sz="1400" kern="0" spc="-23" dirty="0" err="1" smtClean="0">
                  <a:ln>
                    <a:solidFill>
                      <a:srgbClr val="EBEBEB">
                        <a:alpha val="0"/>
                      </a:srgb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 SemiBold" panose="00000700000000000000" pitchFamily="2" charset="0"/>
                  <a:ea typeface="Rix고딕 M" panose="02020603020101020101" pitchFamily="18" charset="-127"/>
                  <a:cs typeface="Noto Sans" panose="020B0502040504020204" pitchFamily="34" charset="0"/>
                </a:rPr>
                <a:t>dBrain</a:t>
              </a:r>
              <a:endParaRPr lang="en-US" altLang="ko-KR" sz="1400" kern="0" spc="-23" dirty="0">
                <a:ln>
                  <a:solidFill>
                    <a:srgbClr val="EBEBEB">
                      <a:alpha val="0"/>
                    </a:srgb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endParaRPr>
            </a:p>
          </p:txBody>
        </p:sp>
      </p:grpSp>
      <p:grpSp>
        <p:nvGrpSpPr>
          <p:cNvPr id="78" name="그룹 77">
            <a:extLst>
              <a:ext uri="{FF2B5EF4-FFF2-40B4-BE49-F238E27FC236}">
                <a16:creationId xmlns:a16="http://schemas.microsoft.com/office/drawing/2014/main" id="{BB3CC6D5-BBD6-4E18-8AEA-80672C4F2417}"/>
              </a:ext>
            </a:extLst>
          </p:cNvPr>
          <p:cNvGrpSpPr/>
          <p:nvPr/>
        </p:nvGrpSpPr>
        <p:grpSpPr>
          <a:xfrm>
            <a:off x="6191594" y="1983141"/>
            <a:ext cx="3403820" cy="391772"/>
            <a:chOff x="6306833" y="2783554"/>
            <a:chExt cx="1231887" cy="586728"/>
          </a:xfrm>
        </p:grpSpPr>
        <p:sp>
          <p:nvSpPr>
            <p:cNvPr id="79" name="사각형: 둥근 모서리 55">
              <a:extLst>
                <a:ext uri="{FF2B5EF4-FFF2-40B4-BE49-F238E27FC236}">
                  <a16:creationId xmlns:a16="http://schemas.microsoft.com/office/drawing/2014/main" id="{328F7967-8C54-427B-B3F6-0BDBF270A64C}"/>
                </a:ext>
              </a:extLst>
            </p:cNvPr>
            <p:cNvSpPr/>
            <p:nvPr/>
          </p:nvSpPr>
          <p:spPr>
            <a:xfrm>
              <a:off x="6306833" y="2945863"/>
              <a:ext cx="1231887" cy="424419"/>
            </a:xfrm>
            <a:prstGeom prst="roundRect">
              <a:avLst>
                <a:gd name="adj" fmla="val 18946"/>
              </a:avLst>
            </a:prstGeom>
            <a:solidFill>
              <a:srgbClr val="ACACA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539" dirty="0"/>
            </a:p>
          </p:txBody>
        </p:sp>
        <p:sp>
          <p:nvSpPr>
            <p:cNvPr id="80" name="사각형: 둥근 모서리 56">
              <a:extLst>
                <a:ext uri="{FF2B5EF4-FFF2-40B4-BE49-F238E27FC236}">
                  <a16:creationId xmlns:a16="http://schemas.microsoft.com/office/drawing/2014/main" id="{09484F6D-7686-480B-B653-9F89CEA20C8F}"/>
                </a:ext>
              </a:extLst>
            </p:cNvPr>
            <p:cNvSpPr/>
            <p:nvPr/>
          </p:nvSpPr>
          <p:spPr>
            <a:xfrm>
              <a:off x="6306833" y="2783554"/>
              <a:ext cx="1231887" cy="354628"/>
            </a:xfrm>
            <a:prstGeom prst="roundRect">
              <a:avLst>
                <a:gd name="adj" fmla="val 24977"/>
              </a:avLst>
            </a:prstGeom>
            <a:solidFill>
              <a:srgbClr val="194F9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539" dirty="0"/>
            </a:p>
          </p:txBody>
        </p:sp>
        <p:grpSp>
          <p:nvGrpSpPr>
            <p:cNvPr id="81" name="그룹 80">
              <a:extLst>
                <a:ext uri="{FF2B5EF4-FFF2-40B4-BE49-F238E27FC236}">
                  <a16:creationId xmlns:a16="http://schemas.microsoft.com/office/drawing/2014/main" id="{074FEAFE-0A61-4068-9419-C3DEFD9F7878}"/>
                </a:ext>
              </a:extLst>
            </p:cNvPr>
            <p:cNvGrpSpPr/>
            <p:nvPr/>
          </p:nvGrpSpPr>
          <p:grpSpPr>
            <a:xfrm>
              <a:off x="6351641" y="2820075"/>
              <a:ext cx="1141359" cy="514719"/>
              <a:chOff x="7752409" y="3631493"/>
              <a:chExt cx="2638854" cy="1225494"/>
            </a:xfrm>
          </p:grpSpPr>
          <p:sp>
            <p:nvSpPr>
              <p:cNvPr id="83" name="사각형: 둥근 모서리 59">
                <a:extLst>
                  <a:ext uri="{FF2B5EF4-FFF2-40B4-BE49-F238E27FC236}">
                    <a16:creationId xmlns:a16="http://schemas.microsoft.com/office/drawing/2014/main" id="{A77F6AF1-BE6E-4993-8D4F-5F965A5B6144}"/>
                  </a:ext>
                </a:extLst>
              </p:cNvPr>
              <p:cNvSpPr/>
              <p:nvPr/>
            </p:nvSpPr>
            <p:spPr>
              <a:xfrm>
                <a:off x="7752409" y="3944687"/>
                <a:ext cx="2638854" cy="912300"/>
              </a:xfrm>
              <a:prstGeom prst="roundRect">
                <a:avLst>
                  <a:gd name="adj" fmla="val 16479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539" dirty="0"/>
              </a:p>
            </p:txBody>
          </p:sp>
          <p:sp>
            <p:nvSpPr>
              <p:cNvPr id="84" name="사각형: 둥근 모서리 60">
                <a:extLst>
                  <a:ext uri="{FF2B5EF4-FFF2-40B4-BE49-F238E27FC236}">
                    <a16:creationId xmlns:a16="http://schemas.microsoft.com/office/drawing/2014/main" id="{080B7BDA-2191-468B-8407-5EA1B9A0D15F}"/>
                  </a:ext>
                </a:extLst>
              </p:cNvPr>
              <p:cNvSpPr/>
              <p:nvPr/>
            </p:nvSpPr>
            <p:spPr>
              <a:xfrm>
                <a:off x="7752409" y="3631493"/>
                <a:ext cx="2638854" cy="631102"/>
              </a:xfrm>
              <a:prstGeom prst="roundRect">
                <a:avLst>
                  <a:gd name="adj" fmla="val 21216"/>
                </a:avLst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539" dirty="0"/>
              </a:p>
            </p:txBody>
          </p:sp>
        </p:grpSp>
        <p:sp>
          <p:nvSpPr>
            <p:cNvPr id="82" name="TextBox 81">
              <a:extLst>
                <a:ext uri="{FF2B5EF4-FFF2-40B4-BE49-F238E27FC236}">
                  <a16:creationId xmlns:a16="http://schemas.microsoft.com/office/drawing/2014/main" id="{53FDFF47-1807-416E-B567-942F0C9C235E}"/>
                </a:ext>
              </a:extLst>
            </p:cNvPr>
            <p:cNvSpPr txBox="1"/>
            <p:nvPr/>
          </p:nvSpPr>
          <p:spPr>
            <a:xfrm>
              <a:off x="6344312" y="2826621"/>
              <a:ext cx="1144136" cy="46093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 defTabSz="678506" fontAlgn="ctr">
                <a:buClr>
                  <a:prstClr val="black">
                    <a:lumMod val="65000"/>
                    <a:lumOff val="35000"/>
                  </a:prstClr>
                </a:buClr>
                <a:buSzPct val="100000"/>
              </a:pPr>
              <a:r>
                <a:rPr lang="en-US" altLang="ko-KR" sz="1400" kern="0" spc="-23" dirty="0" smtClean="0">
                  <a:ln>
                    <a:solidFill>
                      <a:srgbClr val="EBEBEB">
                        <a:alpha val="0"/>
                      </a:srgb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Montserrat SemiBold" panose="00000700000000000000" pitchFamily="2" charset="0"/>
                  <a:ea typeface="Rix고딕 M" panose="02020603020101020101" pitchFamily="18" charset="-127"/>
                  <a:cs typeface="Noto Sans" panose="020B0502040504020204" pitchFamily="34" charset="0"/>
                </a:rPr>
                <a:t>KONEPS</a:t>
              </a:r>
              <a:endParaRPr lang="en-US" altLang="ko-KR" sz="1400" kern="0" spc="-23" dirty="0">
                <a:ln>
                  <a:solidFill>
                    <a:srgbClr val="EBEBEB">
                      <a:alpha val="0"/>
                    </a:srgb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Montserrat SemiBold" panose="00000700000000000000" pitchFamily="2" charset="0"/>
                <a:ea typeface="Rix고딕 M" panose="02020603020101020101" pitchFamily="18" charset="-127"/>
                <a:cs typeface="Noto Sans" panose="020B050204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8128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6041</TotalTime>
  <Words>2406</Words>
  <Application>Microsoft Office PowerPoint</Application>
  <PresentationFormat>사용자 지정</PresentationFormat>
  <Paragraphs>505</Paragraphs>
  <Slides>13</Slides>
  <Notes>13</Notes>
  <HiddenSlides>0</HiddenSlides>
  <MMClips>0</MMClips>
  <ScaleCrop>false</ScaleCrop>
  <HeadingPairs>
    <vt:vector size="6" baseType="variant">
      <vt:variant>
        <vt:lpstr>사용한 글꼴</vt:lpstr>
      </vt:variant>
      <vt:variant>
        <vt:i4>22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13</vt:i4>
      </vt:variant>
    </vt:vector>
  </HeadingPairs>
  <TitlesOfParts>
    <vt:vector size="37" baseType="lpstr">
      <vt:lpstr>Droid Sans Fallback</vt:lpstr>
      <vt:lpstr>KoPub돋움체 Bold</vt:lpstr>
      <vt:lpstr>KoPub돋움체 Medium</vt:lpstr>
      <vt:lpstr>Monotype Sorts</vt:lpstr>
      <vt:lpstr>Noto Sans</vt:lpstr>
      <vt:lpstr>Rix고딕 M</vt:lpstr>
      <vt:lpstr>나눔스퀘어 Bold</vt:lpstr>
      <vt:lpstr>나눔스퀘어 ExtraBold</vt:lpstr>
      <vt:lpstr>나눔스퀘어라운드 Regular</vt:lpstr>
      <vt:lpstr>돋움</vt:lpstr>
      <vt:lpstr>맑은 고딕</vt:lpstr>
      <vt:lpstr>바른돋움 1</vt:lpstr>
      <vt:lpstr>바른돋움 2</vt:lpstr>
      <vt:lpstr>산돌고딕B</vt:lpstr>
      <vt:lpstr>Arial</vt:lpstr>
      <vt:lpstr>Calibri</vt:lpstr>
      <vt:lpstr>Calibri Light</vt:lpstr>
      <vt:lpstr>Montserrat Light</vt:lpstr>
      <vt:lpstr>Montserrat Medium</vt:lpstr>
      <vt:lpstr>Montserrat SemiBold</vt:lpstr>
      <vt:lpstr>Times New Roman</vt:lpstr>
      <vt:lpstr>Wingdings</vt:lpstr>
      <vt:lpstr>Office 테마</vt:lpstr>
      <vt:lpstr>디자인 사용자 지정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npf</dc:creator>
  <cp:lastModifiedBy>KPFIS</cp:lastModifiedBy>
  <cp:revision>729</cp:revision>
  <cp:lastPrinted>2021-11-04T05:12:53Z</cp:lastPrinted>
  <dcterms:created xsi:type="dcterms:W3CDTF">2021-08-23T07:35:13Z</dcterms:created>
  <dcterms:modified xsi:type="dcterms:W3CDTF">2021-11-16T00:30:42Z</dcterms:modified>
</cp:coreProperties>
</file>