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93" r:id="rId2"/>
  </p:sldMasterIdLst>
  <p:notesMasterIdLst>
    <p:notesMasterId r:id="rId16"/>
  </p:notesMasterIdLst>
  <p:handoutMasterIdLst>
    <p:handoutMasterId r:id="rId17"/>
  </p:handoutMasterIdLst>
  <p:sldIdLst>
    <p:sldId id="363" r:id="rId3"/>
    <p:sldId id="397" r:id="rId4"/>
    <p:sldId id="376" r:id="rId5"/>
    <p:sldId id="387" r:id="rId6"/>
    <p:sldId id="398" r:id="rId7"/>
    <p:sldId id="337" r:id="rId8"/>
    <p:sldId id="399" r:id="rId9"/>
    <p:sldId id="395" r:id="rId10"/>
    <p:sldId id="396" r:id="rId11"/>
    <p:sldId id="389" r:id="rId12"/>
    <p:sldId id="400" r:id="rId13"/>
    <p:sldId id="334" r:id="rId14"/>
    <p:sldId id="335" r:id="rId15"/>
  </p:sldIdLst>
  <p:sldSz cx="10691813" cy="757872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0" userDrawn="1">
          <p15:clr>
            <a:srgbClr val="A4A3A4"/>
          </p15:clr>
        </p15:guide>
        <p15:guide id="2" pos="3390" userDrawn="1">
          <p15:clr>
            <a:srgbClr val="A4A3A4"/>
          </p15:clr>
        </p15:guide>
        <p15:guide id="3" orient="horz" pos="822" userDrawn="1">
          <p15:clr>
            <a:srgbClr val="A4A3A4"/>
          </p15:clr>
        </p15:guide>
        <p15:guide id="4" orient="horz" pos="1457" userDrawn="1">
          <p15:clr>
            <a:srgbClr val="A4A3A4"/>
          </p15:clr>
        </p15:guide>
        <p15:guide id="5" orient="horz" pos="2115" userDrawn="1">
          <p15:clr>
            <a:srgbClr val="A4A3A4"/>
          </p15:clr>
        </p15:guide>
        <p15:guide id="6" orient="horz" pos="2727" userDrawn="1">
          <p15:clr>
            <a:srgbClr val="A4A3A4"/>
          </p15:clr>
        </p15:guide>
        <p15:guide id="7" orient="horz" pos="3362" userDrawn="1">
          <p15:clr>
            <a:srgbClr val="A4A3A4"/>
          </p15:clr>
        </p15:guide>
        <p15:guide id="8" orient="horz" pos="2773" userDrawn="1">
          <p15:clr>
            <a:srgbClr val="A4A3A4"/>
          </p15:clr>
        </p15:guide>
        <p15:guide id="9" orient="horz" pos="1865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  <p15:guide id="11" orient="horz" pos="1004" userDrawn="1">
          <p15:clr>
            <a:srgbClr val="A4A3A4"/>
          </p15:clr>
        </p15:guide>
        <p15:guide id="12" orient="horz" pos="958" userDrawn="1">
          <p15:clr>
            <a:srgbClr val="A4A3A4"/>
          </p15:clr>
        </p15:guide>
        <p15:guide id="13" pos="895" userDrawn="1">
          <p15:clr>
            <a:srgbClr val="A4A3A4"/>
          </p15:clr>
        </p15:guide>
        <p15:guide id="14" pos="3594" userDrawn="1">
          <p15:clr>
            <a:srgbClr val="A4A3A4"/>
          </p15:clr>
        </p15:guide>
        <p15:guide id="15" pos="44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DCF5"/>
    <a:srgbClr val="FFC9C9"/>
    <a:srgbClr val="66CCFF"/>
    <a:srgbClr val="0083CB"/>
    <a:srgbClr val="0054C8"/>
    <a:srgbClr val="0C2FCF"/>
    <a:srgbClr val="FFFFFF"/>
    <a:srgbClr val="0825AC"/>
    <a:srgbClr val="194F9D"/>
    <a:srgbClr val="041B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5" autoAdjust="0"/>
    <p:restoredTop sz="95455" autoAdjust="0"/>
  </p:normalViewPr>
  <p:slideViewPr>
    <p:cSldViewPr snapToGrid="0" showGuides="1">
      <p:cViewPr varScale="1">
        <p:scale>
          <a:sx n="61" d="100"/>
          <a:sy n="61" d="100"/>
        </p:scale>
        <p:origin x="976" y="88"/>
      </p:cViewPr>
      <p:guideLst>
        <p:guide orient="horz" pos="3340"/>
        <p:guide pos="3390"/>
        <p:guide orient="horz" pos="822"/>
        <p:guide orient="horz" pos="1457"/>
        <p:guide orient="horz" pos="2115"/>
        <p:guide orient="horz" pos="2727"/>
        <p:guide orient="horz" pos="3362"/>
        <p:guide orient="horz" pos="2773"/>
        <p:guide orient="horz" pos="1865"/>
        <p:guide orient="horz" pos="2160"/>
        <p:guide orient="horz" pos="1004"/>
        <p:guide orient="horz" pos="958"/>
        <p:guide pos="895"/>
        <p:guide pos="3594"/>
        <p:guide pos="44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notesViewPr>
    <p:cSldViewPr snapToGrid="0" showGuides="1">
      <p:cViewPr varScale="1">
        <p:scale>
          <a:sx n="81" d="100"/>
          <a:sy n="81" d="100"/>
        </p:scale>
        <p:origin x="3996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c31c118f-cc09-4814-95e2-f268a72c0a23" providerId="ADAL" clId="{1929F910-63E4-4350-9CF3-A47EEE35C7B0}"/>
    <pc:docChg chg="modSld">
      <pc:chgData name="Yelena Slizhevskaya" userId="c31c118f-cc09-4814-95e2-f268a72c0a23" providerId="ADAL" clId="{1929F910-63E4-4350-9CF3-A47EEE35C7B0}" dt="2021-11-17T12:10:55.857" v="414" actId="6549"/>
      <pc:docMkLst>
        <pc:docMk/>
      </pc:docMkLst>
      <pc:sldChg chg="modSp mod">
        <pc:chgData name="Yelena Slizhevskaya" userId="c31c118f-cc09-4814-95e2-f268a72c0a23" providerId="ADAL" clId="{1929F910-63E4-4350-9CF3-A47EEE35C7B0}" dt="2021-11-17T11:58:39.616" v="287" actId="6549"/>
        <pc:sldMkLst>
          <pc:docMk/>
          <pc:sldMk cId="1191927620" sldId="337"/>
        </pc:sldMkLst>
        <pc:spChg chg="mod">
          <ac:chgData name="Yelena Slizhevskaya" userId="c31c118f-cc09-4814-95e2-f268a72c0a23" providerId="ADAL" clId="{1929F910-63E4-4350-9CF3-A47EEE35C7B0}" dt="2021-11-17T11:08:18.427" v="88" actId="255"/>
          <ac:spMkLst>
            <pc:docMk/>
            <pc:sldMk cId="1191927620" sldId="337"/>
            <ac:spMk id="201" creationId="{00000000-0000-0000-0000-000000000000}"/>
          </ac:spMkLst>
        </pc:spChg>
        <pc:spChg chg="mod">
          <ac:chgData name="Yelena Slizhevskaya" userId="c31c118f-cc09-4814-95e2-f268a72c0a23" providerId="ADAL" clId="{1929F910-63E4-4350-9CF3-A47EEE35C7B0}" dt="2021-11-17T11:08:03.490" v="86" actId="255"/>
          <ac:spMkLst>
            <pc:docMk/>
            <pc:sldMk cId="1191927620" sldId="337"/>
            <ac:spMk id="296" creationId="{00000000-0000-0000-0000-000000000000}"/>
          </ac:spMkLst>
        </pc:spChg>
        <pc:spChg chg="mod">
          <ac:chgData name="Yelena Slizhevskaya" userId="c31c118f-cc09-4814-95e2-f268a72c0a23" providerId="ADAL" clId="{1929F910-63E4-4350-9CF3-A47EEE35C7B0}" dt="2021-11-17T11:07:42.718" v="84" actId="255"/>
          <ac:spMkLst>
            <pc:docMk/>
            <pc:sldMk cId="1191927620" sldId="337"/>
            <ac:spMk id="299" creationId="{00000000-0000-0000-0000-000000000000}"/>
          </ac:spMkLst>
        </pc:spChg>
        <pc:spChg chg="mod">
          <ac:chgData name="Yelena Slizhevskaya" userId="c31c118f-cc09-4814-95e2-f268a72c0a23" providerId="ADAL" clId="{1929F910-63E4-4350-9CF3-A47EEE35C7B0}" dt="2021-11-17T11:58:21.666" v="270" actId="6549"/>
          <ac:spMkLst>
            <pc:docMk/>
            <pc:sldMk cId="1191927620" sldId="337"/>
            <ac:spMk id="305" creationId="{00000000-0000-0000-0000-000000000000}"/>
          </ac:spMkLst>
        </pc:spChg>
        <pc:spChg chg="mod">
          <ac:chgData name="Yelena Slizhevskaya" userId="c31c118f-cc09-4814-95e2-f268a72c0a23" providerId="ADAL" clId="{1929F910-63E4-4350-9CF3-A47EEE35C7B0}" dt="2021-11-17T11:58:39.616" v="287" actId="6549"/>
          <ac:spMkLst>
            <pc:docMk/>
            <pc:sldMk cId="1191927620" sldId="337"/>
            <ac:spMk id="306" creationId="{00000000-0000-0000-0000-000000000000}"/>
          </ac:spMkLst>
        </pc:spChg>
        <pc:spChg chg="mod">
          <ac:chgData name="Yelena Slizhevskaya" userId="c31c118f-cc09-4814-95e2-f268a72c0a23" providerId="ADAL" clId="{1929F910-63E4-4350-9CF3-A47EEE35C7B0}" dt="2021-11-17T11:07:16.255" v="81" actId="948"/>
          <ac:spMkLst>
            <pc:docMk/>
            <pc:sldMk cId="1191927620" sldId="337"/>
            <ac:spMk id="311" creationId="{00000000-0000-0000-0000-000000000000}"/>
          </ac:spMkLst>
        </pc:spChg>
      </pc:sldChg>
      <pc:sldChg chg="modSp mod">
        <pc:chgData name="Yelena Slizhevskaya" userId="c31c118f-cc09-4814-95e2-f268a72c0a23" providerId="ADAL" clId="{1929F910-63E4-4350-9CF3-A47EEE35C7B0}" dt="2021-11-17T11:05:23.978" v="75" actId="6549"/>
        <pc:sldMkLst>
          <pc:docMk/>
          <pc:sldMk cId="3502433140" sldId="376"/>
        </pc:sldMkLst>
        <pc:spChg chg="mod">
          <ac:chgData name="Yelena Slizhevskaya" userId="c31c118f-cc09-4814-95e2-f268a72c0a23" providerId="ADAL" clId="{1929F910-63E4-4350-9CF3-A47EEE35C7B0}" dt="2021-11-17T11:05:23.978" v="75" actId="6549"/>
          <ac:spMkLst>
            <pc:docMk/>
            <pc:sldMk cId="3502433140" sldId="376"/>
            <ac:spMk id="217" creationId="{00000000-0000-0000-0000-000000000000}"/>
          </ac:spMkLst>
        </pc:spChg>
        <pc:spChg chg="mod">
          <ac:chgData name="Yelena Slizhevskaya" userId="c31c118f-cc09-4814-95e2-f268a72c0a23" providerId="ADAL" clId="{1929F910-63E4-4350-9CF3-A47EEE35C7B0}" dt="2021-11-17T11:05:15.399" v="58" actId="6549"/>
          <ac:spMkLst>
            <pc:docMk/>
            <pc:sldMk cId="3502433140" sldId="376"/>
            <ac:spMk id="219" creationId="{00000000-0000-0000-0000-000000000000}"/>
          </ac:spMkLst>
        </pc:spChg>
      </pc:sldChg>
      <pc:sldChg chg="modSp mod">
        <pc:chgData name="Yelena Slizhevskaya" userId="c31c118f-cc09-4814-95e2-f268a72c0a23" providerId="ADAL" clId="{1929F910-63E4-4350-9CF3-A47EEE35C7B0}" dt="2021-11-17T11:21:47.040" v="249" actId="6549"/>
        <pc:sldMkLst>
          <pc:docMk/>
          <pc:sldMk cId="3177495218" sldId="389"/>
        </pc:sldMkLst>
        <pc:spChg chg="mod">
          <ac:chgData name="Yelena Slizhevskaya" userId="c31c118f-cc09-4814-95e2-f268a72c0a23" providerId="ADAL" clId="{1929F910-63E4-4350-9CF3-A47EEE35C7B0}" dt="2021-11-17T11:21:47.040" v="249" actId="6549"/>
          <ac:spMkLst>
            <pc:docMk/>
            <pc:sldMk cId="3177495218" sldId="389"/>
            <ac:spMk id="80" creationId="{00000000-0000-0000-0000-000000000000}"/>
          </ac:spMkLst>
        </pc:spChg>
        <pc:spChg chg="mod">
          <ac:chgData name="Yelena Slizhevskaya" userId="c31c118f-cc09-4814-95e2-f268a72c0a23" providerId="ADAL" clId="{1929F910-63E4-4350-9CF3-A47EEE35C7B0}" dt="2021-11-17T11:20:50.104" v="221" actId="6549"/>
          <ac:spMkLst>
            <pc:docMk/>
            <pc:sldMk cId="3177495218" sldId="389"/>
            <ac:spMk id="86" creationId="{00000000-0000-0000-0000-000000000000}"/>
          </ac:spMkLst>
        </pc:spChg>
        <pc:spChg chg="mod">
          <ac:chgData name="Yelena Slizhevskaya" userId="c31c118f-cc09-4814-95e2-f268a72c0a23" providerId="ADAL" clId="{1929F910-63E4-4350-9CF3-A47EEE35C7B0}" dt="2021-11-17T11:20:28.279" v="184" actId="6549"/>
          <ac:spMkLst>
            <pc:docMk/>
            <pc:sldMk cId="3177495218" sldId="389"/>
            <ac:spMk id="89" creationId="{00000000-0000-0000-0000-000000000000}"/>
          </ac:spMkLst>
        </pc:spChg>
      </pc:sldChg>
      <pc:sldChg chg="modSp mod">
        <pc:chgData name="Yelena Slizhevskaya" userId="c31c118f-cc09-4814-95e2-f268a72c0a23" providerId="ADAL" clId="{1929F910-63E4-4350-9CF3-A47EEE35C7B0}" dt="2021-11-17T12:01:18.108" v="339" actId="6549"/>
        <pc:sldMkLst>
          <pc:docMk/>
          <pc:sldMk cId="2254452165" sldId="395"/>
        </pc:sldMkLst>
        <pc:spChg chg="mod">
          <ac:chgData name="Yelena Slizhevskaya" userId="c31c118f-cc09-4814-95e2-f268a72c0a23" providerId="ADAL" clId="{1929F910-63E4-4350-9CF3-A47EEE35C7B0}" dt="2021-11-17T12:00:46.444" v="298" actId="6549"/>
          <ac:spMkLst>
            <pc:docMk/>
            <pc:sldMk cId="2254452165" sldId="395"/>
            <ac:spMk id="149" creationId="{00000000-0000-0000-0000-000000000000}"/>
          </ac:spMkLst>
        </pc:spChg>
        <pc:spChg chg="mod">
          <ac:chgData name="Yelena Slizhevskaya" userId="c31c118f-cc09-4814-95e2-f268a72c0a23" providerId="ADAL" clId="{1929F910-63E4-4350-9CF3-A47EEE35C7B0}" dt="2021-11-17T12:01:09.282" v="322" actId="6549"/>
          <ac:spMkLst>
            <pc:docMk/>
            <pc:sldMk cId="2254452165" sldId="395"/>
            <ac:spMk id="170" creationId="{00000000-0000-0000-0000-000000000000}"/>
          </ac:spMkLst>
        </pc:spChg>
        <pc:spChg chg="mod">
          <ac:chgData name="Yelena Slizhevskaya" userId="c31c118f-cc09-4814-95e2-f268a72c0a23" providerId="ADAL" clId="{1929F910-63E4-4350-9CF3-A47EEE35C7B0}" dt="2021-11-17T12:00:58.022" v="311" actId="6549"/>
          <ac:spMkLst>
            <pc:docMk/>
            <pc:sldMk cId="2254452165" sldId="395"/>
            <ac:spMk id="171" creationId="{00000000-0000-0000-0000-000000000000}"/>
          </ac:spMkLst>
        </pc:spChg>
        <pc:spChg chg="mod">
          <ac:chgData name="Yelena Slizhevskaya" userId="c31c118f-cc09-4814-95e2-f268a72c0a23" providerId="ADAL" clId="{1929F910-63E4-4350-9CF3-A47EEE35C7B0}" dt="2021-11-17T12:01:18.108" v="339" actId="6549"/>
          <ac:spMkLst>
            <pc:docMk/>
            <pc:sldMk cId="2254452165" sldId="395"/>
            <ac:spMk id="172" creationId="{00000000-0000-0000-0000-000000000000}"/>
          </ac:spMkLst>
        </pc:spChg>
      </pc:sldChg>
      <pc:sldChg chg="modSp mod">
        <pc:chgData name="Yelena Slizhevskaya" userId="c31c118f-cc09-4814-95e2-f268a72c0a23" providerId="ADAL" clId="{1929F910-63E4-4350-9CF3-A47EEE35C7B0}" dt="2021-11-17T11:04:19.559" v="41" actId="6549"/>
        <pc:sldMkLst>
          <pc:docMk/>
          <pc:sldMk cId="243873776" sldId="397"/>
        </pc:sldMkLst>
        <pc:spChg chg="mod">
          <ac:chgData name="Yelena Slizhevskaya" userId="c31c118f-cc09-4814-95e2-f268a72c0a23" providerId="ADAL" clId="{1929F910-63E4-4350-9CF3-A47EEE35C7B0}" dt="2021-11-17T11:04:19.559" v="41" actId="6549"/>
          <ac:spMkLst>
            <pc:docMk/>
            <pc:sldMk cId="243873776" sldId="397"/>
            <ac:spMk id="2" creationId="{00000000-0000-0000-0000-000000000000}"/>
          </ac:spMkLst>
        </pc:spChg>
      </pc:sldChg>
      <pc:sldChg chg="modSp mod">
        <pc:chgData name="Yelena Slizhevskaya" userId="c31c118f-cc09-4814-95e2-f268a72c0a23" providerId="ADAL" clId="{1929F910-63E4-4350-9CF3-A47EEE35C7B0}" dt="2021-11-17T12:10:55.857" v="414" actId="6549"/>
        <pc:sldMkLst>
          <pc:docMk/>
          <pc:sldMk cId="3181777161" sldId="399"/>
        </pc:sldMkLst>
        <pc:spChg chg="mod">
          <ac:chgData name="Yelena Slizhevskaya" userId="c31c118f-cc09-4814-95e2-f268a72c0a23" providerId="ADAL" clId="{1929F910-63E4-4350-9CF3-A47EEE35C7B0}" dt="2021-11-17T12:10:38.503" v="401" actId="6549"/>
          <ac:spMkLst>
            <pc:docMk/>
            <pc:sldMk cId="3181777161" sldId="399"/>
            <ac:spMk id="81" creationId="{F78BAF63-D93B-4808-BB19-7B76B4602A39}"/>
          </ac:spMkLst>
        </pc:spChg>
        <pc:spChg chg="mod">
          <ac:chgData name="Yelena Slizhevskaya" userId="c31c118f-cc09-4814-95e2-f268a72c0a23" providerId="ADAL" clId="{1929F910-63E4-4350-9CF3-A47EEE35C7B0}" dt="2021-11-17T12:10:47.718" v="402" actId="20577"/>
          <ac:spMkLst>
            <pc:docMk/>
            <pc:sldMk cId="3181777161" sldId="399"/>
            <ac:spMk id="82" creationId="{6B47E6D8-3E24-46DB-AA70-D03F1345B8B9}"/>
          </ac:spMkLst>
        </pc:spChg>
        <pc:spChg chg="mod">
          <ac:chgData name="Yelena Slizhevskaya" userId="c31c118f-cc09-4814-95e2-f268a72c0a23" providerId="ADAL" clId="{1929F910-63E4-4350-9CF3-A47EEE35C7B0}" dt="2021-11-17T12:10:55.857" v="414" actId="6549"/>
          <ac:spMkLst>
            <pc:docMk/>
            <pc:sldMk cId="3181777161" sldId="399"/>
            <ac:spMk id="83" creationId="{F9691C31-00B3-4840-8CCB-23DB1C186CAE}"/>
          </ac:spMkLst>
        </pc:spChg>
      </pc:sldChg>
      <pc:sldChg chg="modSp mod">
        <pc:chgData name="Yelena Slizhevskaya" userId="c31c118f-cc09-4814-95e2-f268a72c0a23" providerId="ADAL" clId="{1929F910-63E4-4350-9CF3-A47EEE35C7B0}" dt="2021-11-17T12:02:53.604" v="340" actId="14100"/>
        <pc:sldMkLst>
          <pc:docMk/>
          <pc:sldMk cId="2921191364" sldId="400"/>
        </pc:sldMkLst>
        <pc:spChg chg="mod">
          <ac:chgData name="Yelena Slizhevskaya" userId="c31c118f-cc09-4814-95e2-f268a72c0a23" providerId="ADAL" clId="{1929F910-63E4-4350-9CF3-A47EEE35C7B0}" dt="2021-11-17T12:02:53.604" v="340" actId="14100"/>
          <ac:spMkLst>
            <pc:docMk/>
            <pc:sldMk cId="2921191364" sldId="400"/>
            <ac:spMk id="283" creationId="{CF5B14A7-A12F-48D6-B60C-9AAC1F7B86A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31DEBE44-E529-44E3-8C13-542E59EAFD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84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EF1B9D2-D3E4-4CF3-B000-09B3CE7981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530" y="1"/>
            <a:ext cx="2946058" cy="4984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A0911-8718-48BF-8AB7-A88E8A84A1BE}" type="datetimeFigureOut">
              <a:rPr lang="ko-KR" altLang="en-US" smtClean="0"/>
              <a:t>2021-11-17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4681D16-BEE6-43A4-9BE8-D55B5C03AB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220"/>
            <a:ext cx="2946058" cy="4984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9877344-4B66-4522-A461-8109F4A04B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530" y="9428220"/>
            <a:ext cx="2946058" cy="4984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49248-B6BA-4540-90C0-D7A23C52FD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5993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B29D3-2D1B-4490-A7F6-DA69EA40FB74}" type="datetimeFigureOut">
              <a:rPr lang="ko-KR" altLang="en-US" smtClean="0"/>
              <a:t>2021-11-17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039813" y="1243013"/>
            <a:ext cx="4718050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C7237-1565-4F5D-983C-A93800A851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9168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1pPr>
    <a:lvl2pPr marL="440878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2pPr>
    <a:lvl3pPr marL="881756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3pPr>
    <a:lvl4pPr marL="1322634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4pPr>
    <a:lvl5pPr marL="1763512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5pPr>
    <a:lvl6pPr marL="2204390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6pPr>
    <a:lvl7pPr marL="2645268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7pPr>
    <a:lvl8pPr marL="3086146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8pPr>
    <a:lvl9pPr marL="3527024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52187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ko-KR" sz="1200" dirty="0"/>
          </a:p>
          <a:p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10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87581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ko-KR" sz="1200" dirty="0"/>
          </a:p>
          <a:p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1C7237-1565-4F5D-983C-A93800A8510B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34" charset="-127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1969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05237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7151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1C7237-1565-4F5D-983C-A93800A8510B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34" charset="-127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135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6137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07714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ko-KR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1C7237-1565-4F5D-983C-A93800A8510B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34" charset="-127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82879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0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조달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업무체계에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대해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설명드리도록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하겠습니다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조달 업무는 요청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계약관리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대금지급 절차 진행되어집니다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조달청 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 : Korea </a:t>
            </a:r>
            <a:r>
              <a:rPr lang="en-US" altLang="ko-K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ON-line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 Procurement System)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와 연계를 통해</a:t>
            </a:r>
          </a:p>
          <a:p>
            <a:pPr fontAlgn="base" latinLnBrk="0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계약업무 처리가 이루어지고 있습니다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 목적에 따라 크게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공사계약과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물품구매계약으로 구분됩니다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물품구매계약을 예시로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조달 업무처리 절차를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설명드리도록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하겠습니다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디지털예산회계시스템에서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계약요청을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하면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입찰 후 </a:t>
            </a: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계약을 체결합니다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체결된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계약정보는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디지털예산회계시스템으로 송신이 되며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계약담당관이 계약을 확인하고</a:t>
            </a: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지출시스템에서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원인행위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처리를 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원인행위정보를 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로 전송 후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원인행위정보를 확인합니다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납품업체가 물품 납품에 대한 검수요청서를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작성하여 요청하고</a:t>
            </a: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디지털예산회계시스템에 검수요청서가 전송되면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물품 수령인은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검수실시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후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검수완료를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/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결과정보는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다시 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 전송됩니다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검수확인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후</a:t>
            </a: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납품업체는 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대금을 요청하고</a:t>
            </a: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디지털예산회계시스템에서 대금지급을 처리하고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납품업체 계좌에 입금됩니다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94342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ko-KR" sz="1200" dirty="0"/>
          </a:p>
          <a:p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1C7237-1565-4F5D-983C-A93800A8510B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34" charset="-127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2191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ko-KR" sz="1200" dirty="0"/>
          </a:p>
          <a:p>
            <a:pPr fontAlgn="base" latinLnBrk="0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조달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업무체계에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대해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설명드리도록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하겠습니다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조달 업무는 요청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계약관리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대금지급 절차 진행되어집니다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조달청 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 : Korea </a:t>
            </a:r>
            <a:r>
              <a:rPr lang="en-US" altLang="ko-K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ON-line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 Procurement System)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와 연계를 통해</a:t>
            </a:r>
          </a:p>
          <a:p>
            <a:pPr fontAlgn="base" latinLnBrk="0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계약업무 처리가 이루어지고 있습니다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 목적에 따라 크게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공사계약과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물품구매계약으로 구분됩니다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물품구매계약을 예시로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조달 업무처리 절차를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설명드리도록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하겠습니다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디지털예산회계시스템에서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계약요청을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하면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입찰 후 </a:t>
            </a: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계약을 체결합니다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체결된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계약정보는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디지털예산회계시스템으로 송신이 되며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계약담당관이 계약을 확인하고</a:t>
            </a: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지출시스템에서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원인행위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처리를 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원인행위정보를 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로 전송 후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원인행위정보를 확인합니다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납품업체가 물품 납품에 대한 검수요청서를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작성하여 요청하고</a:t>
            </a: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디지털예산회계시스템에 검수요청서가 전송되면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물품 수령인은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검수실시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후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검수완료를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/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결과정보는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다시 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 전송됩니다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검수확인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후</a:t>
            </a: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납품업체는 나라장터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대금을 요청하고</a:t>
            </a:r>
          </a:p>
          <a:p>
            <a:pPr fontAlgn="base" latinLnBrk="0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디지털예산회계시스템에서 대금지급을 처리하고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납품업체 계좌에 입금됩니다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4856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ko-KR" sz="1200" dirty="0"/>
          </a:p>
          <a:p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72787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40315"/>
            <a:ext cx="9088041" cy="2638519"/>
          </a:xfrm>
        </p:spPr>
        <p:txBody>
          <a:bodyPr anchor="b"/>
          <a:lstStyle>
            <a:lvl1pPr algn="ctr">
              <a:defRPr sz="663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80586"/>
            <a:ext cx="8018860" cy="1829770"/>
          </a:xfrm>
        </p:spPr>
        <p:txBody>
          <a:bodyPr/>
          <a:lstStyle>
            <a:lvl1pPr marL="0" indent="0" algn="ctr">
              <a:buNone/>
              <a:defRPr sz="2652"/>
            </a:lvl1pPr>
            <a:lvl2pPr marL="505252" indent="0" algn="ctr">
              <a:buNone/>
              <a:defRPr sz="2210"/>
            </a:lvl2pPr>
            <a:lvl3pPr marL="1010503" indent="0" algn="ctr">
              <a:buNone/>
              <a:defRPr sz="1989"/>
            </a:lvl3pPr>
            <a:lvl4pPr marL="1515755" indent="0" algn="ctr">
              <a:buNone/>
              <a:defRPr sz="1768"/>
            </a:lvl4pPr>
            <a:lvl5pPr marL="2021007" indent="0" algn="ctr">
              <a:buNone/>
              <a:defRPr sz="1768"/>
            </a:lvl5pPr>
            <a:lvl6pPr marL="2526259" indent="0" algn="ctr">
              <a:buNone/>
              <a:defRPr sz="1768"/>
            </a:lvl6pPr>
            <a:lvl7pPr marL="3031510" indent="0" algn="ctr">
              <a:buNone/>
              <a:defRPr sz="1768"/>
            </a:lvl7pPr>
            <a:lvl8pPr marL="3536762" indent="0" algn="ctr">
              <a:buNone/>
              <a:defRPr sz="1768"/>
            </a:lvl8pPr>
            <a:lvl9pPr marL="4042014" indent="0" algn="ctr">
              <a:buNone/>
              <a:defRPr sz="1768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0FC0-D4DA-4B18-8421-AF98AD9DE8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110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336675" y="1239838"/>
            <a:ext cx="8018463" cy="26384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6675" y="3979863"/>
            <a:ext cx="8018463" cy="183038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183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7709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30250" y="1889125"/>
            <a:ext cx="9220200" cy="31527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30250" y="5072063"/>
            <a:ext cx="9220200" cy="16573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5391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735013" y="2017713"/>
            <a:ext cx="4533900" cy="480853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21313" y="2017713"/>
            <a:ext cx="4535487" cy="480853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6750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52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36600" y="1857375"/>
            <a:ext cx="4522788" cy="911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736600" y="2768600"/>
            <a:ext cx="4522788" cy="40719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413375" y="1857375"/>
            <a:ext cx="4545013" cy="911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413375" y="2768600"/>
            <a:ext cx="4545013" cy="40719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2087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1815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911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8050" cy="17684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45013" y="1090613"/>
            <a:ext cx="5413375" cy="5386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736600" y="2273300"/>
            <a:ext cx="3448050" cy="42132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5630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8050" cy="17684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545013" y="1090613"/>
            <a:ext cx="5413375" cy="53863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736600" y="2273300"/>
            <a:ext cx="3448050" cy="42132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03337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1833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9420"/>
            <a:ext cx="9221689" cy="3152539"/>
          </a:xfrm>
        </p:spPr>
        <p:txBody>
          <a:bodyPr anchor="b"/>
          <a:lstStyle>
            <a:lvl1pPr>
              <a:defRPr sz="663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71783"/>
            <a:ext cx="9221689" cy="1657846"/>
          </a:xfrm>
        </p:spPr>
        <p:txBody>
          <a:bodyPr/>
          <a:lstStyle>
            <a:lvl1pPr marL="0" indent="0">
              <a:buNone/>
              <a:defRPr sz="2652">
                <a:solidFill>
                  <a:schemeClr val="tx1"/>
                </a:solidFill>
              </a:defRPr>
            </a:lvl1pPr>
            <a:lvl2pPr marL="505252" indent="0">
              <a:buNone/>
              <a:defRPr sz="2210">
                <a:solidFill>
                  <a:schemeClr val="tx1">
                    <a:tint val="75000"/>
                  </a:schemeClr>
                </a:solidFill>
              </a:defRPr>
            </a:lvl2pPr>
            <a:lvl3pPr marL="1010503" indent="0">
              <a:buNone/>
              <a:defRPr sz="1989">
                <a:solidFill>
                  <a:schemeClr val="tx1">
                    <a:tint val="75000"/>
                  </a:schemeClr>
                </a:solidFill>
              </a:defRPr>
            </a:lvl3pPr>
            <a:lvl4pPr marL="1515755" indent="0">
              <a:buNone/>
              <a:defRPr sz="1768">
                <a:solidFill>
                  <a:schemeClr val="tx1">
                    <a:tint val="75000"/>
                  </a:schemeClr>
                </a:solidFill>
              </a:defRPr>
            </a:lvl4pPr>
            <a:lvl5pPr marL="2021007" indent="0">
              <a:buNone/>
              <a:defRPr sz="1768">
                <a:solidFill>
                  <a:schemeClr val="tx1">
                    <a:tint val="75000"/>
                  </a:schemeClr>
                </a:solidFill>
              </a:defRPr>
            </a:lvl5pPr>
            <a:lvl6pPr marL="2526259" indent="0">
              <a:buNone/>
              <a:defRPr sz="1768">
                <a:solidFill>
                  <a:schemeClr val="tx1">
                    <a:tint val="75000"/>
                  </a:schemeClr>
                </a:solidFill>
              </a:defRPr>
            </a:lvl6pPr>
            <a:lvl7pPr marL="3031510" indent="0">
              <a:buNone/>
              <a:defRPr sz="1768">
                <a:solidFill>
                  <a:schemeClr val="tx1">
                    <a:tint val="75000"/>
                  </a:schemeClr>
                </a:solidFill>
              </a:defRPr>
            </a:lvl7pPr>
            <a:lvl8pPr marL="3536762" indent="0">
              <a:buNone/>
              <a:defRPr sz="1768">
                <a:solidFill>
                  <a:schemeClr val="tx1">
                    <a:tint val="75000"/>
                  </a:schemeClr>
                </a:solidFill>
              </a:defRPr>
            </a:lvl8pPr>
            <a:lvl9pPr marL="4042014" indent="0">
              <a:buNone/>
              <a:defRPr sz="17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0FC0-D4DA-4B18-8421-AF98AD9DE8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48679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230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230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911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863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Types</a:t>
            </a:r>
            <a:r>
              <a:rPr lang="en-US" altLang="ko-KR" sz="2400" b="1" spc="-150" baseline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 of Contract</a:t>
            </a:r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63964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Ⅱ</a:t>
            </a: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89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Future Korean FMIS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63964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Ⅲ.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58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400" b="1" kern="12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D.N.A.(Data, Networking, AI)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63964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Ⅳ.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032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2" y="247744"/>
            <a:ext cx="5733097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400" b="1" kern="12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+mn-cs"/>
              </a:rPr>
              <a:t>Fiscal Data Utilization &amp; Disclosure</a:t>
            </a:r>
            <a:endParaRPr lang="ko-KR" altLang="en-US" sz="2400" b="1" kern="120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484428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V.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15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Summary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36713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VI.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01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83116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Appendix 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751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3499"/>
            <a:ext cx="9221689" cy="1464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7485"/>
            <a:ext cx="9221689" cy="48086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24357"/>
            <a:ext cx="2405658" cy="4034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24357"/>
            <a:ext cx="3608487" cy="4034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24357"/>
            <a:ext cx="2405658" cy="4034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0FC0-D4DA-4B18-8421-AF98AD9DE8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702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90" r:id="rId3"/>
    <p:sldLayoutId id="2147483683" r:id="rId4"/>
    <p:sldLayoutId id="2147483687" r:id="rId5"/>
    <p:sldLayoutId id="2147483688" r:id="rId6"/>
    <p:sldLayoutId id="2147483691" r:id="rId7"/>
    <p:sldLayoutId id="2147483689" r:id="rId8"/>
    <p:sldLayoutId id="2147483692" r:id="rId9"/>
  </p:sldLayoutIdLst>
  <p:hf hdr="0" ftr="0" dt="0"/>
  <p:txStyles>
    <p:titleStyle>
      <a:lvl1pPr algn="l" defTabSz="1010503" rtl="0" eaLnBrk="1" latinLnBrk="1" hangingPunct="1">
        <a:lnSpc>
          <a:spcPct val="90000"/>
        </a:lnSpc>
        <a:spcBef>
          <a:spcPct val="0"/>
        </a:spcBef>
        <a:buNone/>
        <a:defRPr sz="48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626" indent="-252626" algn="l" defTabSz="1010503" rtl="0" eaLnBrk="1" latinLnBrk="1" hangingPunct="1">
        <a:lnSpc>
          <a:spcPct val="90000"/>
        </a:lnSpc>
        <a:spcBef>
          <a:spcPts val="1105"/>
        </a:spcBef>
        <a:buFont typeface="Arial" panose="020B0604020202020204" pitchFamily="34" charset="0"/>
        <a:buChar char="•"/>
        <a:defRPr sz="3094" kern="1200">
          <a:solidFill>
            <a:schemeClr val="tx1"/>
          </a:solidFill>
          <a:latin typeface="+mn-lt"/>
          <a:ea typeface="+mn-ea"/>
          <a:cs typeface="+mn-cs"/>
        </a:defRPr>
      </a:lvl1pPr>
      <a:lvl2pPr marL="757878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2652" kern="1200">
          <a:solidFill>
            <a:schemeClr val="tx1"/>
          </a:solidFill>
          <a:latin typeface="+mn-lt"/>
          <a:ea typeface="+mn-ea"/>
          <a:cs typeface="+mn-cs"/>
        </a:defRPr>
      </a:lvl2pPr>
      <a:lvl3pPr marL="1263129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2210" kern="1200">
          <a:solidFill>
            <a:schemeClr val="tx1"/>
          </a:solidFill>
          <a:latin typeface="+mn-lt"/>
          <a:ea typeface="+mn-ea"/>
          <a:cs typeface="+mn-cs"/>
        </a:defRPr>
      </a:lvl3pPr>
      <a:lvl4pPr marL="1768381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4pPr>
      <a:lvl5pPr marL="2273633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5pPr>
      <a:lvl6pPr marL="2778884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6pPr>
      <a:lvl7pPr marL="3284136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7pPr>
      <a:lvl8pPr marL="3789388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8pPr>
      <a:lvl9pPr marL="4294640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1pPr>
      <a:lvl2pPr marL="505252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2pPr>
      <a:lvl3pPr marL="1010503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3pPr>
      <a:lvl4pPr marL="1515755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4pPr>
      <a:lvl5pPr marL="2021007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5pPr>
      <a:lvl6pPr marL="2526259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6pPr>
      <a:lvl7pPr marL="3031510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7pPr>
      <a:lvl8pPr marL="3536762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8pPr>
      <a:lvl9pPr marL="4042014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5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35013" y="2017713"/>
            <a:ext cx="9221787" cy="4808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35013" y="7024688"/>
            <a:ext cx="2405062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83A2A-81C1-4030-AD79-7930C5B6BF7C}" type="datetimeFigureOut">
              <a:rPr lang="ko-KR" altLang="en-US" smtClean="0"/>
              <a:t>2021-11-17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541713" y="7024688"/>
            <a:ext cx="3608387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551738" y="7024688"/>
            <a:ext cx="2405062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507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7A33D3D9-32E1-4E6B-A5CA-05B9B5AD5D6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0" r="8797" b="16592"/>
          <a:stretch/>
        </p:blipFill>
        <p:spPr>
          <a:xfrm>
            <a:off x="-1" y="-1"/>
            <a:ext cx="10691813" cy="632128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22ED1D84-E963-4CAC-A72E-8847A0D39CB7}"/>
              </a:ext>
            </a:extLst>
          </p:cNvPr>
          <p:cNvSpPr/>
          <p:nvPr/>
        </p:nvSpPr>
        <p:spPr>
          <a:xfrm>
            <a:off x="0" y="0"/>
            <a:ext cx="10691814" cy="6321284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3D9C12-6485-40DA-BBF4-F1D9A6E37EF4}"/>
              </a:ext>
            </a:extLst>
          </p:cNvPr>
          <p:cNvSpPr txBox="1"/>
          <p:nvPr/>
        </p:nvSpPr>
        <p:spPr>
          <a:xfrm>
            <a:off x="379794" y="4129209"/>
            <a:ext cx="2195473" cy="630942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000" spc="-8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18</a:t>
            </a:r>
            <a:r>
              <a:rPr lang="ru-RU" altLang="ko-KR" sz="2000" spc="-8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 ноября </a:t>
            </a:r>
            <a:r>
              <a:rPr lang="en-US" altLang="ko-KR" sz="2000" spc="-8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2021</a:t>
            </a:r>
            <a:endParaRPr lang="ko-KR" altLang="en-US" sz="2000" spc="-80" dirty="0">
              <a:solidFill>
                <a:schemeClr val="bg1"/>
              </a:solidFill>
              <a:latin typeface="Montserrat SemiBold" panose="00000700000000000000" pitchFamily="2" charset="0"/>
              <a:ea typeface="나눔스퀘어 ExtraBold" panose="020B0600000101010101" pitchFamily="50" charset="-127"/>
            </a:endParaRPr>
          </a:p>
        </p:txBody>
      </p:sp>
      <p:pic>
        <p:nvPicPr>
          <p:cNvPr id="16" name="그림 15" descr="텍스트이(가) 표시된 사진&#10;&#10;자동 생성된 설명">
            <a:extLst>
              <a:ext uri="{FF2B5EF4-FFF2-40B4-BE49-F238E27FC236}">
                <a16:creationId xmlns:a16="http://schemas.microsoft.com/office/drawing/2014/main" id="{D6047D72-7193-4E8C-A694-FED73C8E32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544" y="6748531"/>
            <a:ext cx="1289611" cy="5194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210AE57-2A5B-495D-882E-2056E6FEC52A}"/>
              </a:ext>
            </a:extLst>
          </p:cNvPr>
          <p:cNvSpPr txBox="1"/>
          <p:nvPr/>
        </p:nvSpPr>
        <p:spPr>
          <a:xfrm>
            <a:off x="362544" y="3518452"/>
            <a:ext cx="9828334" cy="523220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altLang="ko-KR" sz="2800" spc="-150" dirty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Контракты (электронные закупки) в системе</a:t>
            </a:r>
            <a:r>
              <a:rPr lang="en-US" altLang="ko-KR" sz="2800" spc="-150" dirty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 </a:t>
            </a:r>
            <a:r>
              <a:rPr lang="en-US" altLang="ko-KR" sz="2800" spc="-150" dirty="0" err="1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dBrain</a:t>
            </a:r>
            <a:r>
              <a:rPr lang="en-US" altLang="ko-KR" sz="2800" spc="-150" dirty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  </a:t>
            </a:r>
            <a:endParaRPr lang="ko-KR" altLang="en-US" sz="2800" spc="-150" dirty="0">
              <a:solidFill>
                <a:srgbClr val="73DCF5"/>
              </a:solidFill>
              <a:latin typeface="Montserrat SemiBold" panose="00000700000000000000" pitchFamily="2" charset="0"/>
              <a:ea typeface="나눔스퀘어라운드 Regular" panose="020B0600000101010101" pitchFamily="50" charset="-127"/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CDFFAFE2-C477-4848-BBC8-59EDBE28C000}"/>
              </a:ext>
            </a:extLst>
          </p:cNvPr>
          <p:cNvCxnSpPr/>
          <p:nvPr/>
        </p:nvCxnSpPr>
        <p:spPr>
          <a:xfrm flipV="1">
            <a:off x="487017" y="3081131"/>
            <a:ext cx="437321" cy="437321"/>
          </a:xfrm>
          <a:prstGeom prst="line">
            <a:avLst/>
          </a:prstGeom>
          <a:ln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B4DF7C1-D66E-41D2-A429-0F53457543CA}"/>
              </a:ext>
            </a:extLst>
          </p:cNvPr>
          <p:cNvSpPr txBox="1"/>
          <p:nvPr/>
        </p:nvSpPr>
        <p:spPr>
          <a:xfrm>
            <a:off x="609600" y="812800"/>
            <a:ext cx="9042669" cy="2062103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altLang="ko-KR" sz="3200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Сессия 3</a:t>
            </a:r>
          </a:p>
          <a:p>
            <a:r>
              <a:rPr lang="ru-RU" altLang="ko-KR" sz="3200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Совместная видеоконференция</a:t>
            </a:r>
            <a:r>
              <a:rPr lang="en-US" altLang="ko-KR" sz="3200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 KPFIS</a:t>
            </a:r>
            <a:r>
              <a:rPr lang="ru-RU" altLang="ko-KR" sz="3200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 и </a:t>
            </a:r>
          </a:p>
          <a:p>
            <a:r>
              <a:rPr lang="ru-RU" altLang="ko-KR" sz="3200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КС РЕМРА</a:t>
            </a:r>
            <a:r>
              <a:rPr lang="en-US" altLang="ko-KR" sz="3200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L,</a:t>
            </a:r>
            <a:r>
              <a:rPr lang="ru-RU" altLang="ko-KR" sz="3200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 посвящённая  системе </a:t>
            </a:r>
            <a:r>
              <a:rPr lang="en-US" altLang="ko-KR" sz="3200" spc="-150" dirty="0" err="1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dBrain</a:t>
            </a:r>
            <a:r>
              <a:rPr lang="ru-RU" altLang="ko-KR" sz="3200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 нового поколения в Республике Корея</a:t>
            </a:r>
          </a:p>
        </p:txBody>
      </p:sp>
    </p:spTree>
    <p:extLst>
      <p:ext uri="{BB962C8B-B14F-4D97-AF65-F5344CB8AC3E}">
        <p14:creationId xmlns:p14="http://schemas.microsoft.com/office/powerpoint/2010/main" val="2702663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FF0515D3-01D0-42BA-B971-2DDE5D949857}"/>
              </a:ext>
            </a:extLst>
          </p:cNvPr>
          <p:cNvSpPr/>
          <p:nvPr/>
        </p:nvSpPr>
        <p:spPr>
          <a:xfrm>
            <a:off x="23055" y="1989135"/>
            <a:ext cx="10668758" cy="5479946"/>
          </a:xfrm>
          <a:prstGeom prst="rect">
            <a:avLst/>
          </a:prstGeom>
          <a:pattFill prst="wdUpDiag">
            <a:fgClr>
              <a:srgbClr val="E2F5FE"/>
            </a:fgClr>
            <a:bgClr>
              <a:srgbClr val="D3EDFD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>
              <a:bevelT h="0"/>
            </a:sp3d>
          </a:bodyPr>
          <a:lstStyle/>
          <a:p>
            <a:pPr algn="ctr" defTabSz="914400"/>
            <a:endParaRPr lang="ko-KR" altLang="en-US" sz="12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a typeface="KoPub돋움체 Bold" panose="02020603020101020101" pitchFamily="18" charset="-127"/>
            </a:endParaRPr>
          </a:p>
        </p:txBody>
      </p:sp>
      <p:sp>
        <p:nvSpPr>
          <p:cNvPr id="65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648182" y="247744"/>
            <a:ext cx="5219997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Порядок работы</a:t>
            </a:r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1" y="-159210"/>
            <a:ext cx="56415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</a:rPr>
              <a:t>V</a:t>
            </a: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771576" y="914401"/>
            <a:ext cx="444352" cy="60991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0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01</a:t>
            </a:r>
            <a:endParaRPr lang="ko-KR" altLang="en-US" sz="20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j-ea"/>
              <a:ea typeface="+mj-ea"/>
            </a:endParaRPr>
          </a:p>
        </p:txBody>
      </p: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53030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69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0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1404069" y="1082923"/>
            <a:ext cx="8943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2000" dirty="0">
                <a:latin typeface="Montserrat Medium" panose="00000600000000000000" pitchFamily="2" charset="0"/>
              </a:rPr>
              <a:t>Контракты на приобретение товаров</a:t>
            </a:r>
            <a:r>
              <a:rPr lang="en-US" altLang="ko-KR" sz="2000" dirty="0">
                <a:latin typeface="Montserrat Medium" panose="00000600000000000000" pitchFamily="2" charset="0"/>
              </a:rPr>
              <a:t>(</a:t>
            </a:r>
            <a:r>
              <a:rPr lang="ru-RU" altLang="ko-KR" sz="2000" dirty="0">
                <a:latin typeface="Montserrat Medium" panose="00000600000000000000" pitchFamily="2" charset="0"/>
              </a:rPr>
              <a:t>взаимодействие между</a:t>
            </a:r>
            <a:r>
              <a:rPr lang="en-US" altLang="ko-KR" sz="2000" dirty="0">
                <a:latin typeface="Montserrat Medium" panose="00000600000000000000" pitchFamily="2" charset="0"/>
              </a:rPr>
              <a:t> </a:t>
            </a:r>
            <a:r>
              <a:rPr lang="en-US" altLang="ko-KR" sz="2000" dirty="0" err="1">
                <a:latin typeface="Montserrat Medium" panose="00000600000000000000" pitchFamily="2" charset="0"/>
              </a:rPr>
              <a:t>dBrain</a:t>
            </a:r>
            <a:r>
              <a:rPr lang="en-US" altLang="ko-KR" sz="2000" dirty="0">
                <a:latin typeface="Montserrat Medium" panose="00000600000000000000" pitchFamily="2" charset="0"/>
              </a:rPr>
              <a:t> </a:t>
            </a:r>
            <a:r>
              <a:rPr lang="ru-RU" altLang="ko-KR" sz="2000" dirty="0">
                <a:latin typeface="Montserrat Medium" panose="00000600000000000000" pitchFamily="2" charset="0"/>
              </a:rPr>
              <a:t>и</a:t>
            </a:r>
            <a:r>
              <a:rPr lang="en-US" altLang="ko-KR" sz="2000" dirty="0">
                <a:latin typeface="Montserrat Medium" panose="00000600000000000000" pitchFamily="2" charset="0"/>
              </a:rPr>
              <a:t> KONEPS)</a:t>
            </a:r>
            <a:endParaRPr lang="ko-KR" altLang="en-US" sz="2000" dirty="0">
              <a:latin typeface="Montserrat Medium" panose="00000600000000000000" pitchFamily="2" charset="0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7076" y="889081"/>
            <a:ext cx="603050" cy="5581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</a:rPr>
              <a:t>02-2</a:t>
            </a:r>
            <a:endParaRPr lang="ko-KR" altLang="en-US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j-ea"/>
            </a:endParaRPr>
          </a:p>
        </p:txBody>
      </p:sp>
      <p:cxnSp>
        <p:nvCxnSpPr>
          <p:cNvPr id="56" name="직선 연결선 55"/>
          <p:cNvCxnSpPr/>
          <p:nvPr/>
        </p:nvCxnSpPr>
        <p:spPr>
          <a:xfrm>
            <a:off x="6174681" y="2254854"/>
            <a:ext cx="0" cy="5040000"/>
          </a:xfrm>
          <a:prstGeom prst="line">
            <a:avLst/>
          </a:prstGeom>
          <a:ln w="254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직사각형 56"/>
          <p:cNvSpPr/>
          <p:nvPr/>
        </p:nvSpPr>
        <p:spPr bwMode="auto">
          <a:xfrm>
            <a:off x="6347906" y="2153569"/>
            <a:ext cx="3057983" cy="389285"/>
          </a:xfrm>
          <a:prstGeom prst="rect">
            <a:avLst/>
          </a:prstGeom>
          <a:pattFill prst="dkUpDiag">
            <a:fgClr>
              <a:srgbClr val="24579C"/>
            </a:fgClr>
            <a:bgClr>
              <a:srgbClr val="05387D"/>
            </a:bgClr>
          </a:pattFill>
        </p:spPr>
        <p:txBody>
          <a:bodyPr wrap="none" lIns="0" tIns="0" rIns="0" bIns="36000" rtlCol="0" anchor="ctr" anchorCtr="0">
            <a:noAutofit/>
          </a:bodyPr>
          <a:lstStyle/>
          <a:p>
            <a:pPr lvl="0" algn="ctr" fontAlgn="base" latinLnBrk="0">
              <a:spcAft>
                <a:spcPct val="0"/>
              </a:spcAft>
            </a:pPr>
            <a:r>
              <a:rPr lang="en-US" altLang="ko-KR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KONEPS(G2B)</a:t>
            </a:r>
          </a:p>
        </p:txBody>
      </p:sp>
      <p:sp>
        <p:nvSpPr>
          <p:cNvPr id="58" name="직사각형 57"/>
          <p:cNvSpPr/>
          <p:nvPr/>
        </p:nvSpPr>
        <p:spPr bwMode="auto">
          <a:xfrm>
            <a:off x="1268366" y="2153569"/>
            <a:ext cx="4737175" cy="389285"/>
          </a:xfrm>
          <a:prstGeom prst="rect">
            <a:avLst/>
          </a:prstGeom>
          <a:pattFill prst="dkUpDiag">
            <a:fgClr>
              <a:srgbClr val="24579C"/>
            </a:fgClr>
            <a:bgClr>
              <a:srgbClr val="05387D"/>
            </a:bgClr>
          </a:pattFill>
        </p:spPr>
        <p:txBody>
          <a:bodyPr wrap="none" lIns="0" tIns="0" rIns="0" bIns="36000" rtlCol="0" anchor="ctr" anchorCtr="0">
            <a:noAutofit/>
          </a:bodyPr>
          <a:lstStyle/>
          <a:p>
            <a:pPr lvl="0" algn="ctr" fontAlgn="base" latinLnBrk="0">
              <a:spcAft>
                <a:spcPct val="0"/>
              </a:spcAft>
            </a:pPr>
            <a:r>
              <a:rPr lang="en-US" altLang="ko-KR" sz="140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dBrain</a:t>
            </a:r>
            <a:endParaRPr lang="ko-KR" altLang="en-US" sz="14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59" name="직사각형 48"/>
          <p:cNvSpPr/>
          <p:nvPr/>
        </p:nvSpPr>
        <p:spPr>
          <a:xfrm flipH="1">
            <a:off x="1268366" y="2191552"/>
            <a:ext cx="180000" cy="243303"/>
          </a:xfrm>
          <a:custGeom>
            <a:avLst/>
            <a:gdLst>
              <a:gd name="connsiteX0" fmla="*/ 0 w 180000"/>
              <a:gd name="connsiteY0" fmla="*/ 0 h 180000"/>
              <a:gd name="connsiteX1" fmla="*/ 180000 w 180000"/>
              <a:gd name="connsiteY1" fmla="*/ 0 h 180000"/>
              <a:gd name="connsiteX2" fmla="*/ 180000 w 180000"/>
              <a:gd name="connsiteY2" fmla="*/ 180000 h 180000"/>
              <a:gd name="connsiteX3" fmla="*/ 0 w 180000"/>
              <a:gd name="connsiteY3" fmla="*/ 180000 h 180000"/>
              <a:gd name="connsiteX4" fmla="*/ 0 w 180000"/>
              <a:gd name="connsiteY4" fmla="*/ 0 h 180000"/>
              <a:gd name="connsiteX0" fmla="*/ 0 w 180000"/>
              <a:gd name="connsiteY0" fmla="*/ 0 h 180000"/>
              <a:gd name="connsiteX1" fmla="*/ 180000 w 180000"/>
              <a:gd name="connsiteY1" fmla="*/ 0 h 180000"/>
              <a:gd name="connsiteX2" fmla="*/ 180000 w 180000"/>
              <a:gd name="connsiteY2" fmla="*/ 180000 h 180000"/>
              <a:gd name="connsiteX3" fmla="*/ 0 w 180000"/>
              <a:gd name="connsiteY3" fmla="*/ 0 h 1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" h="180000">
                <a:moveTo>
                  <a:pt x="0" y="0"/>
                </a:moveTo>
                <a:lnTo>
                  <a:pt x="180000" y="0"/>
                </a:lnTo>
                <a:lnTo>
                  <a:pt x="180000" y="180000"/>
                </a:lnTo>
                <a:lnTo>
                  <a:pt x="0" y="0"/>
                </a:lnTo>
                <a:close/>
              </a:path>
            </a:pathLst>
          </a:custGeom>
          <a:solidFill>
            <a:srgbClr val="6E90BD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00" dirty="0">
              <a:gradFill>
                <a:gsLst>
                  <a:gs pos="100000">
                    <a:prstClr val="white"/>
                  </a:gs>
                  <a:gs pos="100000">
                    <a:prstClr val="black">
                      <a:lumMod val="75000"/>
                      <a:lumOff val="25000"/>
                    </a:prstClr>
                  </a:gs>
                </a:gsLst>
                <a:lin ang="5400000" scaled="1"/>
              </a:gradFill>
              <a:latin typeface="나눔스퀘어 Bold" panose="020B0600000101010101" pitchFamily="50" charset="-127"/>
              <a:ea typeface="나눔스퀘어 Bold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60" name="직사각형 48"/>
          <p:cNvSpPr/>
          <p:nvPr/>
        </p:nvSpPr>
        <p:spPr>
          <a:xfrm flipH="1">
            <a:off x="6347906" y="2191552"/>
            <a:ext cx="180000" cy="243303"/>
          </a:xfrm>
          <a:custGeom>
            <a:avLst/>
            <a:gdLst>
              <a:gd name="connsiteX0" fmla="*/ 0 w 180000"/>
              <a:gd name="connsiteY0" fmla="*/ 0 h 180000"/>
              <a:gd name="connsiteX1" fmla="*/ 180000 w 180000"/>
              <a:gd name="connsiteY1" fmla="*/ 0 h 180000"/>
              <a:gd name="connsiteX2" fmla="*/ 180000 w 180000"/>
              <a:gd name="connsiteY2" fmla="*/ 180000 h 180000"/>
              <a:gd name="connsiteX3" fmla="*/ 0 w 180000"/>
              <a:gd name="connsiteY3" fmla="*/ 180000 h 180000"/>
              <a:gd name="connsiteX4" fmla="*/ 0 w 180000"/>
              <a:gd name="connsiteY4" fmla="*/ 0 h 180000"/>
              <a:gd name="connsiteX0" fmla="*/ 0 w 180000"/>
              <a:gd name="connsiteY0" fmla="*/ 0 h 180000"/>
              <a:gd name="connsiteX1" fmla="*/ 180000 w 180000"/>
              <a:gd name="connsiteY1" fmla="*/ 0 h 180000"/>
              <a:gd name="connsiteX2" fmla="*/ 180000 w 180000"/>
              <a:gd name="connsiteY2" fmla="*/ 180000 h 180000"/>
              <a:gd name="connsiteX3" fmla="*/ 0 w 180000"/>
              <a:gd name="connsiteY3" fmla="*/ 0 h 1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" h="180000">
                <a:moveTo>
                  <a:pt x="0" y="0"/>
                </a:moveTo>
                <a:lnTo>
                  <a:pt x="180000" y="0"/>
                </a:lnTo>
                <a:lnTo>
                  <a:pt x="180000" y="180000"/>
                </a:lnTo>
                <a:lnTo>
                  <a:pt x="0" y="0"/>
                </a:lnTo>
                <a:close/>
              </a:path>
            </a:pathLst>
          </a:custGeom>
          <a:solidFill>
            <a:srgbClr val="6E90BD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00" dirty="0">
              <a:gradFill>
                <a:gsLst>
                  <a:gs pos="100000">
                    <a:prstClr val="white"/>
                  </a:gs>
                  <a:gs pos="100000">
                    <a:prstClr val="black">
                      <a:lumMod val="75000"/>
                      <a:lumOff val="25000"/>
                    </a:prstClr>
                  </a:gs>
                </a:gsLst>
                <a:lin ang="5400000" scaled="1"/>
              </a:gradFill>
              <a:latin typeface="나눔스퀘어 Bold" panose="020B0600000101010101" pitchFamily="50" charset="-127"/>
              <a:ea typeface="나눔스퀘어 Bold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61" name="Rectangle 5"/>
          <p:cNvSpPr>
            <a:spLocks noChangeArrowheads="1"/>
          </p:cNvSpPr>
          <p:nvPr/>
        </p:nvSpPr>
        <p:spPr bwMode="auto">
          <a:xfrm>
            <a:off x="1268364" y="2650603"/>
            <a:ext cx="1440000" cy="447667"/>
          </a:xfrm>
          <a:prstGeom prst="rect">
            <a:avLst/>
          </a:prstGeom>
          <a:pattFill prst="dkUpDiag">
            <a:fgClr>
              <a:srgbClr val="256B79"/>
            </a:fgClr>
            <a:bgClr>
              <a:srgbClr val="064C5A"/>
            </a:bgClr>
          </a:patt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Менеджер </a:t>
            </a:r>
          </a:p>
          <a:p>
            <a:pPr algn="ctr"/>
            <a:r>
              <a:rPr lang="ru-RU" altLang="ko-KR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проекта</a:t>
            </a:r>
            <a:endParaRPr lang="ko-KR" altLang="en-US" sz="14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2" panose="02020503020101020101" pitchFamily="18" charset="-127"/>
              <a:ea typeface="바른돋움 2" panose="02020503020101020101" pitchFamily="18" charset="-127"/>
            </a:endParaRPr>
          </a:p>
        </p:txBody>
      </p: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2916953" y="2650603"/>
            <a:ext cx="1440000" cy="447667"/>
          </a:xfrm>
          <a:prstGeom prst="rect">
            <a:avLst/>
          </a:prstGeom>
          <a:pattFill prst="dkUpDiag">
            <a:fgClr>
              <a:srgbClr val="256B79"/>
            </a:fgClr>
            <a:bgClr>
              <a:srgbClr val="064C5A"/>
            </a:bgClr>
          </a:patt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Управляющий </a:t>
            </a:r>
          </a:p>
          <a:p>
            <a:pPr algn="ctr"/>
            <a:r>
              <a:rPr lang="ru-RU" altLang="ko-KR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активами</a:t>
            </a:r>
            <a:endParaRPr lang="en-US" altLang="ko-KR" sz="14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2" panose="02020503020101020101" pitchFamily="18" charset="-127"/>
              <a:ea typeface="바른돋움 2" panose="02020503020101020101" pitchFamily="18" charset="-127"/>
            </a:endParaRPr>
          </a:p>
        </p:txBody>
      </p:sp>
      <p:sp>
        <p:nvSpPr>
          <p:cNvPr id="63" name="Rectangle 5"/>
          <p:cNvSpPr>
            <a:spLocks noChangeArrowheads="1"/>
          </p:cNvSpPr>
          <p:nvPr/>
        </p:nvSpPr>
        <p:spPr bwMode="auto">
          <a:xfrm>
            <a:off x="4565541" y="2650603"/>
            <a:ext cx="1440000" cy="447667"/>
          </a:xfrm>
          <a:prstGeom prst="rect">
            <a:avLst/>
          </a:prstGeom>
          <a:pattFill prst="dkUpDiag">
            <a:fgClr>
              <a:srgbClr val="256B79"/>
            </a:fgClr>
            <a:bgClr>
              <a:srgbClr val="064C5A"/>
            </a:bgClr>
          </a:patt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Управляющий </a:t>
            </a:r>
          </a:p>
          <a:p>
            <a:pPr algn="ctr"/>
            <a:r>
              <a:rPr lang="ru-RU" altLang="ko-KR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контрактом</a:t>
            </a:r>
            <a:endParaRPr lang="en-US" altLang="ko-KR" sz="14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2" panose="02020503020101020101" pitchFamily="18" charset="-127"/>
              <a:ea typeface="바른돋움 2" panose="02020503020101020101" pitchFamily="18" charset="-127"/>
            </a:endParaRP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6347906" y="2673752"/>
            <a:ext cx="1440000" cy="424518"/>
          </a:xfrm>
          <a:prstGeom prst="rect">
            <a:avLst/>
          </a:prstGeom>
          <a:pattFill prst="dkUpDiag">
            <a:fgClr>
              <a:srgbClr val="256B79"/>
            </a:fgClr>
            <a:bgClr>
              <a:srgbClr val="064C5A"/>
            </a:bgClr>
          </a:patt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Менеджер </a:t>
            </a:r>
          </a:p>
          <a:p>
            <a:pPr algn="ctr"/>
            <a:r>
              <a:rPr lang="ru-RU" altLang="ko-KR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контракта</a:t>
            </a:r>
            <a:endParaRPr lang="ko-KR" altLang="en-US" sz="14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2" panose="02020503020101020101" pitchFamily="18" charset="-127"/>
              <a:ea typeface="바른돋움 2" panose="02020503020101020101" pitchFamily="18" charset="-127"/>
            </a:endParaRPr>
          </a:p>
        </p:txBody>
      </p:sp>
      <p:sp>
        <p:nvSpPr>
          <p:cNvPr id="73" name="Rectangle 5"/>
          <p:cNvSpPr>
            <a:spLocks noChangeArrowheads="1"/>
          </p:cNvSpPr>
          <p:nvPr/>
        </p:nvSpPr>
        <p:spPr bwMode="auto">
          <a:xfrm>
            <a:off x="7965889" y="2673752"/>
            <a:ext cx="1440000" cy="424518"/>
          </a:xfrm>
          <a:prstGeom prst="rect">
            <a:avLst/>
          </a:prstGeom>
          <a:pattFill prst="dkUpDiag">
            <a:fgClr>
              <a:srgbClr val="256B79"/>
            </a:fgClr>
            <a:bgClr>
              <a:srgbClr val="064C5A"/>
            </a:bgClr>
          </a:patt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Подрядчик</a:t>
            </a:r>
            <a:endParaRPr lang="ko-KR" altLang="en-US" sz="14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2" panose="02020503020101020101" pitchFamily="18" charset="-127"/>
              <a:ea typeface="바른돋움 2" panose="02020503020101020101" pitchFamily="18" charset="-127"/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1268364" y="3182989"/>
            <a:ext cx="14400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2916953" y="3182989"/>
            <a:ext cx="14400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4565541" y="3182989"/>
            <a:ext cx="14400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6346798" y="3182989"/>
            <a:ext cx="14400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7965889" y="3182989"/>
            <a:ext cx="14400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79" name="Rectangle 5"/>
          <p:cNvSpPr>
            <a:spLocks noChangeArrowheads="1"/>
          </p:cNvSpPr>
          <p:nvPr/>
        </p:nvSpPr>
        <p:spPr bwMode="auto">
          <a:xfrm>
            <a:off x="1344202" y="3273758"/>
            <a:ext cx="1288325" cy="302612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Заявка на </a:t>
            </a:r>
          </a:p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приобретение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80" name="Rectangle 5"/>
          <p:cNvSpPr>
            <a:spLocks noChangeArrowheads="1"/>
          </p:cNvSpPr>
          <p:nvPr/>
        </p:nvSpPr>
        <p:spPr bwMode="auto">
          <a:xfrm>
            <a:off x="1344202" y="5244599"/>
            <a:ext cx="1288325" cy="302612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Приемка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2992791" y="3273758"/>
            <a:ext cx="1288325" cy="302612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Одобрение </a:t>
            </a:r>
          </a:p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заявки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82" name="Rectangle 5"/>
          <p:cNvSpPr>
            <a:spLocks noChangeArrowheads="1"/>
          </p:cNvSpPr>
          <p:nvPr/>
        </p:nvSpPr>
        <p:spPr bwMode="auto">
          <a:xfrm>
            <a:off x="6422636" y="3273758"/>
            <a:ext cx="1288325" cy="302612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Запрос на заключение </a:t>
            </a:r>
          </a:p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контракта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1" panose="02020503020101020101" pitchFamily="18" charset="-127"/>
              <a:ea typeface="바른돋움 1" panose="02020503020101020101" pitchFamily="18" charset="-127"/>
            </a:endParaRPr>
          </a:p>
        </p:txBody>
      </p:sp>
      <p:sp>
        <p:nvSpPr>
          <p:cNvPr id="83" name="Rectangle 5"/>
          <p:cNvSpPr>
            <a:spLocks noChangeArrowheads="1"/>
          </p:cNvSpPr>
          <p:nvPr/>
        </p:nvSpPr>
        <p:spPr bwMode="auto">
          <a:xfrm>
            <a:off x="6422636" y="3766468"/>
            <a:ext cx="1288325" cy="302612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Направление / </a:t>
            </a:r>
          </a:p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принятие конкурсной заявки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1" panose="02020503020101020101" pitchFamily="18" charset="-127"/>
              <a:ea typeface="바른돋움 1" panose="02020503020101020101" pitchFamily="18" charset="-127"/>
            </a:endParaRPr>
          </a:p>
        </p:txBody>
      </p:sp>
      <p:sp>
        <p:nvSpPr>
          <p:cNvPr id="84" name="Rectangle 5"/>
          <p:cNvSpPr>
            <a:spLocks noChangeArrowheads="1"/>
          </p:cNvSpPr>
          <p:nvPr/>
        </p:nvSpPr>
        <p:spPr bwMode="auto">
          <a:xfrm>
            <a:off x="6422636" y="4259178"/>
            <a:ext cx="1288325" cy="302612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Контракт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85" name="Rectangle 5"/>
          <p:cNvSpPr>
            <a:spLocks noChangeArrowheads="1"/>
          </p:cNvSpPr>
          <p:nvPr/>
        </p:nvSpPr>
        <p:spPr bwMode="auto">
          <a:xfrm>
            <a:off x="4641379" y="4259178"/>
            <a:ext cx="1288325" cy="302612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Подтверждение </a:t>
            </a:r>
          </a:p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контракта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1" panose="02020503020101020101" pitchFamily="18" charset="-127"/>
              <a:ea typeface="바른돋움 1" panose="02020503020101020101" pitchFamily="18" charset="-127"/>
            </a:endParaRPr>
          </a:p>
        </p:txBody>
      </p:sp>
      <p:sp>
        <p:nvSpPr>
          <p:cNvPr id="86" name="Rectangle 5"/>
          <p:cNvSpPr>
            <a:spLocks noChangeArrowheads="1"/>
          </p:cNvSpPr>
          <p:nvPr/>
        </p:nvSpPr>
        <p:spPr bwMode="auto">
          <a:xfrm>
            <a:off x="2992791" y="5660020"/>
            <a:ext cx="1288325" cy="439838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Одобрение приемки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87" name="Rectangle 5"/>
          <p:cNvSpPr>
            <a:spLocks noChangeArrowheads="1"/>
          </p:cNvSpPr>
          <p:nvPr/>
        </p:nvSpPr>
        <p:spPr bwMode="auto">
          <a:xfrm>
            <a:off x="8143783" y="5737310"/>
            <a:ext cx="1084213" cy="302612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Платёжное </a:t>
            </a:r>
          </a:p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требование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1" panose="02020503020101020101" pitchFamily="18" charset="-127"/>
              <a:ea typeface="바른돋움 1" panose="02020503020101020101" pitchFamily="18" charset="-127"/>
            </a:endParaRPr>
          </a:p>
        </p:txBody>
      </p:sp>
      <p:sp>
        <p:nvSpPr>
          <p:cNvPr id="88" name="Rectangle 5"/>
          <p:cNvSpPr>
            <a:spLocks noChangeArrowheads="1"/>
          </p:cNvSpPr>
          <p:nvPr/>
        </p:nvSpPr>
        <p:spPr bwMode="auto">
          <a:xfrm>
            <a:off x="8143783" y="4676172"/>
            <a:ext cx="1084213" cy="439838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(</a:t>
            </a:r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Требование </a:t>
            </a:r>
          </a:p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аванса)</a:t>
            </a:r>
            <a:endParaRPr lang="en-US" altLang="ko-KR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1" panose="02020503020101020101" pitchFamily="18" charset="-127"/>
              <a:ea typeface="바른돋움 1" panose="02020503020101020101" pitchFamily="18" charset="-127"/>
            </a:endParaRP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7998107" y="5244599"/>
            <a:ext cx="1377388" cy="302612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Запрос на </a:t>
            </a:r>
          </a:p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проведение приемки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90" name="Rectangle 5"/>
          <p:cNvSpPr>
            <a:spLocks noChangeArrowheads="1"/>
          </p:cNvSpPr>
          <p:nvPr/>
        </p:nvSpPr>
        <p:spPr bwMode="auto">
          <a:xfrm>
            <a:off x="6422636" y="6230021"/>
            <a:ext cx="1288325" cy="302612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Запрос на выплату </a:t>
            </a:r>
          </a:p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средств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1" panose="02020503020101020101" pitchFamily="18" charset="-127"/>
              <a:ea typeface="바른돋움 1" panose="02020503020101020101" pitchFamily="18" charset="-127"/>
            </a:endParaRPr>
          </a:p>
        </p:txBody>
      </p:sp>
      <p:sp>
        <p:nvSpPr>
          <p:cNvPr id="91" name="Rectangle 5"/>
          <p:cNvSpPr>
            <a:spLocks noChangeArrowheads="1"/>
          </p:cNvSpPr>
          <p:nvPr/>
        </p:nvSpPr>
        <p:spPr bwMode="auto">
          <a:xfrm>
            <a:off x="3871930" y="6407575"/>
            <a:ext cx="843378" cy="444637"/>
          </a:xfrm>
          <a:prstGeom prst="rect">
            <a:avLst/>
          </a:prstGeom>
          <a:pattFill prst="dkUpDiag">
            <a:fgClr>
              <a:srgbClr val="6D742F"/>
            </a:fgClr>
            <a:bgClr>
              <a:srgbClr val="4E5510"/>
            </a:bgClr>
          </a:pattFill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Регистрация актива</a:t>
            </a:r>
            <a:endParaRPr lang="ko-KR" altLang="en-US" sz="11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2" panose="02020503020101020101" pitchFamily="18" charset="-127"/>
              <a:ea typeface="바른돋움 2" panose="02020503020101020101" pitchFamily="18" charset="-127"/>
            </a:endParaRPr>
          </a:p>
        </p:txBody>
      </p:sp>
      <p:sp>
        <p:nvSpPr>
          <p:cNvPr id="92" name="Rectangle 5"/>
          <p:cNvSpPr>
            <a:spLocks noChangeArrowheads="1"/>
          </p:cNvSpPr>
          <p:nvPr/>
        </p:nvSpPr>
        <p:spPr bwMode="auto">
          <a:xfrm>
            <a:off x="5116010" y="6815948"/>
            <a:ext cx="996837" cy="302612"/>
          </a:xfrm>
          <a:prstGeom prst="rect">
            <a:avLst/>
          </a:prstGeom>
          <a:pattFill prst="dkUpDiag">
            <a:fgClr>
              <a:srgbClr val="6D742F"/>
            </a:fgClr>
            <a:bgClr>
              <a:srgbClr val="4E5510"/>
            </a:bgClr>
          </a:pattFill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Выплата средств</a:t>
            </a:r>
            <a:endParaRPr lang="ko-KR" altLang="en-US" sz="11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2" panose="02020503020101020101" pitchFamily="18" charset="-127"/>
              <a:ea typeface="바른돋움 2" panose="02020503020101020101" pitchFamily="18" charset="-127"/>
            </a:endParaRPr>
          </a:p>
        </p:txBody>
      </p:sp>
      <p:sp>
        <p:nvSpPr>
          <p:cNvPr id="93" name="Rectangle 5"/>
          <p:cNvSpPr>
            <a:spLocks noChangeArrowheads="1"/>
          </p:cNvSpPr>
          <p:nvPr/>
        </p:nvSpPr>
        <p:spPr bwMode="auto">
          <a:xfrm>
            <a:off x="5392847" y="4751888"/>
            <a:ext cx="822758" cy="302612"/>
          </a:xfrm>
          <a:prstGeom prst="rect">
            <a:avLst/>
          </a:prstGeom>
          <a:pattFill prst="dkUpDiag">
            <a:fgClr>
              <a:srgbClr val="6D742F"/>
            </a:fgClr>
            <a:bgClr>
              <a:srgbClr val="4E5510"/>
            </a:bgClr>
          </a:pattFill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Обязательство</a:t>
            </a:r>
            <a:endParaRPr lang="ko-KR" altLang="en-US" sz="11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2" panose="02020503020101020101" pitchFamily="18" charset="-127"/>
              <a:ea typeface="바른돋움 2" panose="02020503020101020101" pitchFamily="18" charset="-127"/>
            </a:endParaRPr>
          </a:p>
        </p:txBody>
      </p:sp>
      <p:cxnSp>
        <p:nvCxnSpPr>
          <p:cNvPr id="94" name="직선 연결선 93"/>
          <p:cNvCxnSpPr>
            <a:stCxn id="79" idx="3"/>
            <a:endCxn id="81" idx="1"/>
          </p:cNvCxnSpPr>
          <p:nvPr/>
        </p:nvCxnSpPr>
        <p:spPr>
          <a:xfrm>
            <a:off x="2632527" y="3425064"/>
            <a:ext cx="360264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5" name="직선 연결선 94"/>
          <p:cNvCxnSpPr>
            <a:stCxn id="89" idx="1"/>
            <a:endCxn id="80" idx="3"/>
          </p:cNvCxnSpPr>
          <p:nvPr/>
        </p:nvCxnSpPr>
        <p:spPr>
          <a:xfrm flipH="1">
            <a:off x="2632527" y="5395905"/>
            <a:ext cx="536558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" name="직선 연결선 95"/>
          <p:cNvCxnSpPr>
            <a:stCxn id="93" idx="3"/>
            <a:endCxn id="88" idx="1"/>
          </p:cNvCxnSpPr>
          <p:nvPr/>
        </p:nvCxnSpPr>
        <p:spPr>
          <a:xfrm flipV="1">
            <a:off x="6215605" y="4896091"/>
            <a:ext cx="1928178" cy="7103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" name="직선 연결선 96"/>
          <p:cNvCxnSpPr>
            <a:stCxn id="81" idx="3"/>
            <a:endCxn id="82" idx="1"/>
          </p:cNvCxnSpPr>
          <p:nvPr/>
        </p:nvCxnSpPr>
        <p:spPr>
          <a:xfrm>
            <a:off x="4281116" y="3425064"/>
            <a:ext cx="214152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" name="직선 연결선 97"/>
          <p:cNvCxnSpPr>
            <a:stCxn id="82" idx="2"/>
            <a:endCxn id="83" idx="0"/>
          </p:cNvCxnSpPr>
          <p:nvPr/>
        </p:nvCxnSpPr>
        <p:spPr>
          <a:xfrm>
            <a:off x="7066799" y="3576370"/>
            <a:ext cx="0" cy="19009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9" name="직선 연결선 98"/>
          <p:cNvCxnSpPr/>
          <p:nvPr/>
        </p:nvCxnSpPr>
        <p:spPr>
          <a:xfrm>
            <a:off x="7073597" y="4066907"/>
            <a:ext cx="0" cy="19009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" name="직선 연결선 99"/>
          <p:cNvCxnSpPr>
            <a:stCxn id="84" idx="1"/>
            <a:endCxn id="85" idx="3"/>
          </p:cNvCxnSpPr>
          <p:nvPr/>
        </p:nvCxnSpPr>
        <p:spPr>
          <a:xfrm flipH="1">
            <a:off x="5929704" y="4410484"/>
            <a:ext cx="492932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" name="직선 연결선 100"/>
          <p:cNvCxnSpPr/>
          <p:nvPr/>
        </p:nvCxnSpPr>
        <p:spPr>
          <a:xfrm>
            <a:off x="4281116" y="5884455"/>
            <a:ext cx="3862667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" name="직선 연결선 101"/>
          <p:cNvCxnSpPr>
            <a:stCxn id="88" idx="2"/>
            <a:endCxn id="89" idx="0"/>
          </p:cNvCxnSpPr>
          <p:nvPr/>
        </p:nvCxnSpPr>
        <p:spPr>
          <a:xfrm>
            <a:off x="8685890" y="5116010"/>
            <a:ext cx="911" cy="128589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" name="꺾인 연결선 102"/>
          <p:cNvCxnSpPr>
            <a:stCxn id="80" idx="2"/>
            <a:endCxn id="86" idx="1"/>
          </p:cNvCxnSpPr>
          <p:nvPr/>
        </p:nvCxnSpPr>
        <p:spPr>
          <a:xfrm rot="16200000" flipH="1">
            <a:off x="2324214" y="5211362"/>
            <a:ext cx="332728" cy="1004426"/>
          </a:xfrm>
          <a:prstGeom prst="bentConnector2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" name="꺾인 연결선 103"/>
          <p:cNvCxnSpPr>
            <a:stCxn id="86" idx="2"/>
            <a:endCxn id="91" idx="1"/>
          </p:cNvCxnSpPr>
          <p:nvPr/>
        </p:nvCxnSpPr>
        <p:spPr>
          <a:xfrm rot="16200000" flipH="1">
            <a:off x="3489424" y="6247388"/>
            <a:ext cx="530036" cy="234976"/>
          </a:xfrm>
          <a:prstGeom prst="bentConnector2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5" name="꺾인 연결선 104"/>
          <p:cNvCxnSpPr>
            <a:stCxn id="90" idx="1"/>
            <a:endCxn id="92" idx="0"/>
          </p:cNvCxnSpPr>
          <p:nvPr/>
        </p:nvCxnSpPr>
        <p:spPr>
          <a:xfrm rot="10800000" flipV="1">
            <a:off x="5614430" y="6381326"/>
            <a:ext cx="808207" cy="434621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6" name="꺾인 연결선 105"/>
          <p:cNvCxnSpPr>
            <a:stCxn id="85" idx="2"/>
            <a:endCxn id="93" idx="1"/>
          </p:cNvCxnSpPr>
          <p:nvPr/>
        </p:nvCxnSpPr>
        <p:spPr>
          <a:xfrm rot="16200000" flipH="1">
            <a:off x="5168492" y="4678839"/>
            <a:ext cx="341404" cy="107305"/>
          </a:xfrm>
          <a:prstGeom prst="bentConnector2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7" name="꺾인 연결선 106"/>
          <p:cNvCxnSpPr>
            <a:stCxn id="88" idx="3"/>
            <a:endCxn id="90" idx="3"/>
          </p:cNvCxnSpPr>
          <p:nvPr/>
        </p:nvCxnSpPr>
        <p:spPr>
          <a:xfrm flipH="1">
            <a:off x="7710961" y="4896091"/>
            <a:ext cx="1517035" cy="1485236"/>
          </a:xfrm>
          <a:prstGeom prst="bentConnector3">
            <a:avLst>
              <a:gd name="adj1" fmla="val -15069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8" name="자유형 107"/>
          <p:cNvSpPr/>
          <p:nvPr/>
        </p:nvSpPr>
        <p:spPr bwMode="auto">
          <a:xfrm rot="5400000" flipV="1">
            <a:off x="8050165" y="5706531"/>
            <a:ext cx="225425" cy="882652"/>
          </a:xfrm>
          <a:custGeom>
            <a:avLst/>
            <a:gdLst>
              <a:gd name="connsiteX0" fmla="*/ 0 w 929640"/>
              <a:gd name="connsiteY0" fmla="*/ 304800 h 304800"/>
              <a:gd name="connsiteX1" fmla="*/ 929640 w 929640"/>
              <a:gd name="connsiteY1" fmla="*/ 304800 h 304800"/>
              <a:gd name="connsiteX2" fmla="*/ 929640 w 92964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9640" h="304800">
                <a:moveTo>
                  <a:pt x="0" y="304800"/>
                </a:moveTo>
                <a:lnTo>
                  <a:pt x="929640" y="304800"/>
                </a:lnTo>
                <a:lnTo>
                  <a:pt x="929640" y="0"/>
                </a:ln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rtlCol="0" anchor="ctr"/>
          <a:lstStyle/>
          <a:p>
            <a:pPr algn="ctr"/>
            <a:endParaRPr lang="ko-KR" altLang="en-US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109" name="직사각형 108"/>
          <p:cNvSpPr/>
          <p:nvPr/>
        </p:nvSpPr>
        <p:spPr bwMode="auto">
          <a:xfrm>
            <a:off x="6388116" y="3228548"/>
            <a:ext cx="1372171" cy="1363904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ash"/>
          </a:ln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110" name="Text Box 40"/>
          <p:cNvSpPr txBox="1">
            <a:spLocks noChangeArrowheads="1"/>
          </p:cNvSpPr>
          <p:nvPr/>
        </p:nvSpPr>
        <p:spPr bwMode="auto">
          <a:xfrm>
            <a:off x="6375327" y="4600126"/>
            <a:ext cx="1378903" cy="205629"/>
          </a:xfrm>
          <a:prstGeom prst="rect">
            <a:avLst/>
          </a:prstGeom>
          <a:noFill/>
        </p:spPr>
        <p:txBody>
          <a:bodyPr wrap="none" lIns="0" tIns="0" rIns="0" bIns="36000" rtlCol="0" anchor="ctr" anchorCtr="0">
            <a:spAutoFit/>
          </a:bodyPr>
          <a:lstStyle>
            <a:defPPr>
              <a:defRPr lang="ko-KR"/>
            </a:defPPr>
            <a:lvl1pPr algn="ctr">
              <a:defRPr sz="1100" b="0" spc="-6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defRPr>
            </a:lvl1pPr>
          </a:lstStyle>
          <a:p>
            <a:r>
              <a:rPr lang="ru-RU" altLang="ko-KR" dirty="0"/>
              <a:t>Завершение контракта</a:t>
            </a:r>
            <a:endParaRPr lang="ko-KR" altLang="en-US" dirty="0"/>
          </a:p>
        </p:txBody>
      </p:sp>
      <p:sp>
        <p:nvSpPr>
          <p:cNvPr id="112" name="Rectangle 5"/>
          <p:cNvSpPr/>
          <p:nvPr/>
        </p:nvSpPr>
        <p:spPr bwMode="auto">
          <a:xfrm>
            <a:off x="358815" y="1775279"/>
            <a:ext cx="9977377" cy="5442835"/>
          </a:xfrm>
          <a:prstGeom prst="rect">
            <a:avLst/>
          </a:prstGeom>
          <a:noFill/>
          <a:ln w="3175" algn="ctr">
            <a:solidFill>
              <a:schemeClr val="bg1">
                <a:lumMod val="75000"/>
              </a:schemeClr>
            </a:solidFill>
            <a:prstDash val="solid"/>
            <a:round/>
            <a:headEnd/>
            <a:tailEnd type="none" w="sm" len="sm"/>
          </a:ln>
        </p:spPr>
        <p:txBody>
          <a:bodyPr wrap="none" lIns="72000" tIns="72000" rIns="72000" bIns="72000" anchor="ctr"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rgbClr val="7D0900"/>
              </a:buClr>
            </a:pPr>
            <a:endParaRPr lang="ko-KR" altLang="en-US" sz="1100" spc="-15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77495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그룹 103"/>
          <p:cNvGrpSpPr/>
          <p:nvPr/>
        </p:nvGrpSpPr>
        <p:grpSpPr>
          <a:xfrm>
            <a:off x="158670" y="1562582"/>
            <a:ext cx="10336192" cy="5868365"/>
            <a:chOff x="196770" y="1307939"/>
            <a:chExt cx="10336192" cy="6134583"/>
          </a:xfrm>
        </p:grpSpPr>
        <p:sp>
          <p:nvSpPr>
            <p:cNvPr id="105" name="사각형: 둥근 모서리 8">
              <a:extLst>
                <a:ext uri="{FF2B5EF4-FFF2-40B4-BE49-F238E27FC236}">
                  <a16:creationId xmlns:a16="http://schemas.microsoft.com/office/drawing/2014/main" id="{558BB2BA-39A1-4AC8-A06E-06F237DCD696}"/>
                </a:ext>
              </a:extLst>
            </p:cNvPr>
            <p:cNvSpPr/>
            <p:nvPr/>
          </p:nvSpPr>
          <p:spPr>
            <a:xfrm>
              <a:off x="196770" y="1307939"/>
              <a:ext cx="10336192" cy="6134583"/>
            </a:xfrm>
            <a:prstGeom prst="round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106" name="사각형: 둥근 모서리 9">
              <a:extLst>
                <a:ext uri="{FF2B5EF4-FFF2-40B4-BE49-F238E27FC236}">
                  <a16:creationId xmlns:a16="http://schemas.microsoft.com/office/drawing/2014/main" id="{2746384C-CDC3-476F-A120-C11F28CDE5A8}"/>
                </a:ext>
              </a:extLst>
            </p:cNvPr>
            <p:cNvSpPr/>
            <p:nvPr/>
          </p:nvSpPr>
          <p:spPr>
            <a:xfrm>
              <a:off x="374489" y="1416837"/>
              <a:ext cx="9931079" cy="589258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</p:grpSp>
      <p:sp>
        <p:nvSpPr>
          <p:cNvPr id="65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804405" y="261905"/>
            <a:ext cx="5219997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Benefits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1" y="-159210"/>
            <a:ext cx="750966" cy="92050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srgbClr val="4472C4">
                    <a:lumMod val="40000"/>
                    <a:lumOff val="60000"/>
                  </a:srgbClr>
                </a:solidFill>
                <a:effectLst/>
                <a:uLnTx/>
                <a:uFillTx/>
                <a:latin typeface="맑은 고딕" panose="020B0503020000020004" pitchFamily="34" charset="-127"/>
                <a:ea typeface="맑은 고딕" panose="020B0503020000020004" pitchFamily="34" charset="-127"/>
                <a:cs typeface="+mn-cs"/>
              </a:rPr>
              <a:t>Ⅵ.</a:t>
            </a:r>
            <a:endParaRPr kumimoji="0" lang="ko-KR" altLang="en-US" sz="3200" b="1" i="0" u="none" strike="noStrike" kern="1200" cap="none" spc="-150" normalizeH="0" baseline="0" noProof="0" dirty="0">
              <a:ln>
                <a:solidFill>
                  <a:srgbClr val="4472C4">
                    <a:shade val="50000"/>
                    <a:alpha val="0"/>
                  </a:srgbClr>
                </a:solidFill>
              </a:ln>
              <a:solidFill>
                <a:srgbClr val="4472C4">
                  <a:lumMod val="40000"/>
                  <a:lumOff val="60000"/>
                </a:srgbClr>
              </a:solidFill>
              <a:effectLst/>
              <a:uLnTx/>
              <a:uFillTx/>
              <a:latin typeface="맑은 고딕" panose="020B0503020000020004" pitchFamily="34" charset="-127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771576" y="914401"/>
            <a:ext cx="444352" cy="60991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맑은 고딕" panose="020B0503020000020004" pitchFamily="34" charset="-127"/>
                <a:ea typeface="맑은 고딕" panose="020B0503020000020004" pitchFamily="34" charset="-127"/>
                <a:cs typeface="+mn-cs"/>
              </a:rPr>
              <a:t>01</a:t>
            </a:r>
            <a:endParaRPr kumimoji="0" lang="ko-KR" altLang="en-US" sz="2000" b="1" i="0" u="none" strike="noStrike" kern="1200" cap="none" spc="-150" normalizeH="0" baseline="0" noProof="0" dirty="0">
              <a:ln>
                <a:solidFill>
                  <a:srgbClr val="4472C4">
                    <a:shade val="50000"/>
                    <a:alpha val="0"/>
                  </a:srgbClr>
                </a:solidFill>
              </a:ln>
              <a:solidFill>
                <a:prstClr val="white"/>
              </a:solidFill>
              <a:effectLst/>
              <a:uLnTx/>
              <a:uFillTx/>
              <a:latin typeface="맑은 고딕" panose="020B0503020000020004" pitchFamily="34" charset="-127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53030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69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70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id="{279BB726-FC3E-4BFD-9A47-AA8E89EDF160}"/>
              </a:ext>
            </a:extLst>
          </p:cNvPr>
          <p:cNvSpPr txBox="1"/>
          <p:nvPr/>
        </p:nvSpPr>
        <p:spPr bwMode="gray">
          <a:xfrm>
            <a:off x="2472861" y="1879574"/>
            <a:ext cx="1646285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defPPr>
              <a:defRPr lang="en-US"/>
            </a:defPPr>
            <a:lvl1pPr algn="ctr">
              <a:defRPr sz="2200" spc="-50">
                <a:ln w="6350">
                  <a:solidFill>
                    <a:schemeClr val="bg1">
                      <a:alpha val="0"/>
                    </a:schemeClr>
                  </a:solidFill>
                  <a:miter lim="800000"/>
                </a:ln>
                <a:solidFill>
                  <a:schemeClr val="bg1"/>
                </a:solidFill>
                <a:latin typeface="한수원 한돋움" panose="020B0600000101010101" pitchFamily="50" charset="-127"/>
                <a:ea typeface="한수원 한돋움" panose="020B0600000101010101" pitchFamily="50" charset="-127"/>
                <a:cs typeface="Droid Sans Fallback" panose="020B0502000000000001" pitchFamily="50" charset="-127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>
                <a:ln w="6350">
                  <a:solidFill>
                    <a:prstClr val="white">
                      <a:alpha val="0"/>
                    </a:prstClr>
                  </a:solidFill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전자계약 </a:t>
            </a:r>
            <a:r>
              <a:rPr kumimoji="0" lang="en-US" altLang="ko-KR" sz="1600" b="0" i="0" u="none" strike="noStrike" kern="1200" cap="none" spc="0" normalizeH="0" baseline="0" noProof="0" dirty="0">
                <a:ln w="6350">
                  <a:solidFill>
                    <a:prstClr val="white">
                      <a:alpha val="0"/>
                    </a:prstClr>
                  </a:solidFill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/ </a:t>
            </a:r>
            <a:r>
              <a:rPr kumimoji="0" lang="ko-KR" altLang="en-US" sz="1600" b="0" i="0" u="none" strike="noStrike" kern="1200" cap="none" spc="0" normalizeH="0" baseline="0" noProof="0" dirty="0">
                <a:ln w="6350">
                  <a:solidFill>
                    <a:prstClr val="white">
                      <a:alpha val="0"/>
                    </a:prstClr>
                  </a:solidFill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전자지급</a:t>
            </a:r>
          </a:p>
        </p:txBody>
      </p:sp>
      <p:grpSp>
        <p:nvGrpSpPr>
          <p:cNvPr id="192" name="그룹 191">
            <a:extLst>
              <a:ext uri="{FF2B5EF4-FFF2-40B4-BE49-F238E27FC236}">
                <a16:creationId xmlns:a16="http://schemas.microsoft.com/office/drawing/2014/main" id="{8D02C803-43B9-48D6-981F-9A5A871602D2}"/>
              </a:ext>
            </a:extLst>
          </p:cNvPr>
          <p:cNvGrpSpPr/>
          <p:nvPr/>
        </p:nvGrpSpPr>
        <p:grpSpPr>
          <a:xfrm rot="16200000">
            <a:off x="3495073" y="4676352"/>
            <a:ext cx="4416945" cy="171030"/>
            <a:chOff x="530574" y="5314411"/>
            <a:chExt cx="4416945" cy="171030"/>
          </a:xfrm>
          <a:solidFill>
            <a:srgbClr val="4472C4"/>
          </a:solidFill>
        </p:grpSpPr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491166DE-E330-4D1D-9ED6-F723EB227152}"/>
                </a:ext>
              </a:extLst>
            </p:cNvPr>
            <p:cNvSpPr txBox="1"/>
            <p:nvPr/>
          </p:nvSpPr>
          <p:spPr>
            <a:xfrm>
              <a:off x="530574" y="5314411"/>
              <a:ext cx="4416945" cy="45719"/>
            </a:xfrm>
            <a:prstGeom prst="roundRect">
              <a:avLst>
                <a:gd name="adj" fmla="val 50000"/>
              </a:avLst>
            </a:prstGeom>
            <a:grpFill/>
            <a:ln w="38100">
              <a:noFill/>
            </a:ln>
          </p:spPr>
          <p:txBody>
            <a:bodyPr wrap="square" anchor="ctr">
              <a:noAutofit/>
            </a:bodyPr>
            <a:lstStyle>
              <a:defPPr>
                <a:defRPr lang="ko-KR"/>
              </a:defPPr>
              <a:lvl1pPr algn="ctr" defTabSz="997245">
                <a:tabLst>
                  <a:tab pos="4813503" algn="l"/>
                </a:tabLst>
                <a:defRPr sz="240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KoPub돋움체 Bold" pitchFamily="18" charset="-127"/>
                  <a:ea typeface="KoPub돋움체 Bold" pitchFamily="18" charset="-127"/>
                </a:defRPr>
              </a:lvl1pPr>
            </a:lstStyle>
            <a:p>
              <a:pPr marL="0" marR="0" lvl="1" indent="0" algn="ctr" defTabSz="99724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4813503" algn="l"/>
                </a:tabLst>
                <a:defRPr/>
              </a:pPr>
              <a:endParaRPr kumimoji="1" lang="ko-KR" altLang="en-US" sz="1500" b="0" i="0" u="none" strike="noStrike" kern="1200" cap="none" spc="0" normalizeH="0" baseline="0" noProof="0" dirty="0">
                <a:ln>
                  <a:solidFill>
                    <a:prstClr val="white">
                      <a:lumMod val="50000"/>
                      <a:alpha val="0"/>
                    </a:prst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2" charset="0"/>
                <a:ea typeface="KoPub돋움체 Bold" panose="00000800000000000000" pitchFamily="2" charset="-127"/>
                <a:cs typeface="+mn-cs"/>
                <a:sym typeface="Monotype Sorts"/>
              </a:endParaRPr>
            </a:p>
          </p:txBody>
        </p:sp>
        <p:sp>
          <p:nvSpPr>
            <p:cNvPr id="194" name="이등변 삼각형 193">
              <a:extLst>
                <a:ext uri="{FF2B5EF4-FFF2-40B4-BE49-F238E27FC236}">
                  <a16:creationId xmlns:a16="http://schemas.microsoft.com/office/drawing/2014/main" id="{10DE22A8-CFA6-40F6-A730-928199A8E89B}"/>
                </a:ext>
              </a:extLst>
            </p:cNvPr>
            <p:cNvSpPr/>
            <p:nvPr/>
          </p:nvSpPr>
          <p:spPr>
            <a:xfrm rot="10800000">
              <a:off x="2651750" y="5334930"/>
              <a:ext cx="174593" cy="150511"/>
            </a:xfrm>
            <a:prstGeom prst="triangle">
              <a:avLst/>
            </a:prstGeom>
            <a:grpFill/>
            <a:ln w="38100">
              <a:noFill/>
            </a:ln>
          </p:spPr>
          <p:txBody>
            <a:bodyPr wrap="square" anchor="ctr">
              <a:noAutofit/>
            </a:bodyPr>
            <a:lstStyle/>
            <a:p>
              <a:pPr marL="0" marR="0" lvl="0" indent="0" algn="ctr" defTabSz="99724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4813503" algn="l"/>
                </a:tabLst>
                <a:defRPr/>
              </a:pPr>
              <a:endParaRPr kumimoji="0" lang="ko-KR" altLang="en-US" sz="2400" b="0" i="0" u="none" strike="noStrike" kern="1200" cap="none" spc="0" normalizeH="0" baseline="0" noProof="0">
                <a:ln>
                  <a:solidFill>
                    <a:prstClr val="white">
                      <a:lumMod val="75000"/>
                      <a:alpha val="0"/>
                    </a:prstClr>
                  </a:solidFill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Montserrat Medium" panose="00000600000000000000" pitchFamily="2" charset="0"/>
                <a:ea typeface="KoPub돋움체 Bold" pitchFamily="18" charset="-127"/>
                <a:cs typeface="+mn-cs"/>
              </a:endParaRPr>
            </a:p>
          </p:txBody>
        </p:sp>
      </p:grpSp>
      <p:sp>
        <p:nvSpPr>
          <p:cNvPr id="195" name="TextBox 194">
            <a:extLst>
              <a:ext uri="{FF2B5EF4-FFF2-40B4-BE49-F238E27FC236}">
                <a16:creationId xmlns:a16="http://schemas.microsoft.com/office/drawing/2014/main" id="{DEC146BA-B216-4A78-8B4F-BDFFB86268A5}"/>
              </a:ext>
            </a:extLst>
          </p:cNvPr>
          <p:cNvSpPr txBox="1"/>
          <p:nvPr/>
        </p:nvSpPr>
        <p:spPr>
          <a:xfrm flipH="1">
            <a:off x="748995" y="1092530"/>
            <a:ext cx="9399217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ko-KR"/>
            </a:defPPr>
            <a:lvl1pPr>
              <a:defRPr sz="2800" spc="-100">
                <a:ln w="6350">
                  <a:solidFill>
                    <a:schemeClr val="bg1">
                      <a:alpha val="0"/>
                    </a:schemeClr>
                  </a:solidFill>
                  <a:miter lim="800000"/>
                </a:ln>
                <a:solidFill>
                  <a:srgbClr val="004D74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2000" b="0" i="0" u="none" strike="noStrike" kern="1200" cap="none" spc="-50" normalizeH="0" baseline="0" noProof="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KoPub돋움체 Bold" panose="02020603020101020101" pitchFamily="18" charset="-127"/>
                <a:cs typeface="+mn-cs"/>
              </a:rPr>
              <a:t>Прозрачное и эффективное управление бюджетом</a:t>
            </a:r>
            <a:endParaRPr kumimoji="0" lang="ko-KR" altLang="en-US" sz="2000" b="0" i="0" u="none" strike="noStrike" kern="1200" cap="none" spc="-50" normalizeH="0" baseline="0" noProof="0" dirty="0">
              <a:ln>
                <a:solidFill>
                  <a:srgbClr val="4F81BD">
                    <a:alpha val="0"/>
                  </a:srgbClr>
                </a:solidFill>
              </a:ln>
              <a:solidFill>
                <a:prstClr val="black"/>
              </a:solidFill>
              <a:effectLst/>
              <a:uLnTx/>
              <a:uFillTx/>
              <a:latin typeface="Montserrat Medium" panose="00000600000000000000" pitchFamily="2" charset="0"/>
              <a:ea typeface="KoPub돋움체 Bold" panose="02020603020101020101" pitchFamily="18" charset="-127"/>
              <a:cs typeface="+mn-cs"/>
            </a:endParaRPr>
          </a:p>
        </p:txBody>
      </p:sp>
      <p:grpSp>
        <p:nvGrpSpPr>
          <p:cNvPr id="108" name="그룹 107">
            <a:extLst>
              <a:ext uri="{FF2B5EF4-FFF2-40B4-BE49-F238E27FC236}">
                <a16:creationId xmlns:a16="http://schemas.microsoft.com/office/drawing/2014/main" id="{BB3CC6D5-BBD6-4E18-8AEA-80672C4F2417}"/>
              </a:ext>
            </a:extLst>
          </p:cNvPr>
          <p:cNvGrpSpPr/>
          <p:nvPr/>
        </p:nvGrpSpPr>
        <p:grpSpPr>
          <a:xfrm>
            <a:off x="823718" y="1990174"/>
            <a:ext cx="4490977" cy="558182"/>
            <a:chOff x="6306833" y="2780816"/>
            <a:chExt cx="1231887" cy="589466"/>
          </a:xfrm>
        </p:grpSpPr>
        <p:sp>
          <p:nvSpPr>
            <p:cNvPr id="109" name="사각형: 둥근 모서리 55">
              <a:extLst>
                <a:ext uri="{FF2B5EF4-FFF2-40B4-BE49-F238E27FC236}">
                  <a16:creationId xmlns:a16="http://schemas.microsoft.com/office/drawing/2014/main" id="{328F7967-8C54-427B-B3F6-0BDBF270A64C}"/>
                </a:ext>
              </a:extLst>
            </p:cNvPr>
            <p:cNvSpPr/>
            <p:nvPr/>
          </p:nvSpPr>
          <p:spPr>
            <a:xfrm>
              <a:off x="6306833" y="2945863"/>
              <a:ext cx="1231887" cy="424419"/>
            </a:xfrm>
            <a:prstGeom prst="roundRect">
              <a:avLst>
                <a:gd name="adj" fmla="val 18946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53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110" name="사각형: 둥근 모서리 56">
              <a:extLst>
                <a:ext uri="{FF2B5EF4-FFF2-40B4-BE49-F238E27FC236}">
                  <a16:creationId xmlns:a16="http://schemas.microsoft.com/office/drawing/2014/main" id="{09484F6D-7686-480B-B653-9F89CEA20C8F}"/>
                </a:ext>
              </a:extLst>
            </p:cNvPr>
            <p:cNvSpPr/>
            <p:nvPr/>
          </p:nvSpPr>
          <p:spPr>
            <a:xfrm>
              <a:off x="6306833" y="2783554"/>
              <a:ext cx="1231887" cy="354628"/>
            </a:xfrm>
            <a:prstGeom prst="roundRect">
              <a:avLst>
                <a:gd name="adj" fmla="val 24977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53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  <p:grpSp>
          <p:nvGrpSpPr>
            <p:cNvPr id="111" name="그룹 110">
              <a:extLst>
                <a:ext uri="{FF2B5EF4-FFF2-40B4-BE49-F238E27FC236}">
                  <a16:creationId xmlns:a16="http://schemas.microsoft.com/office/drawing/2014/main" id="{074FEAFE-0A61-4068-9419-C3DEFD9F7878}"/>
                </a:ext>
              </a:extLst>
            </p:cNvPr>
            <p:cNvGrpSpPr/>
            <p:nvPr/>
          </p:nvGrpSpPr>
          <p:grpSpPr>
            <a:xfrm>
              <a:off x="6351641" y="2820075"/>
              <a:ext cx="1141359" cy="514719"/>
              <a:chOff x="7752409" y="3631493"/>
              <a:chExt cx="2638854" cy="1225494"/>
            </a:xfrm>
          </p:grpSpPr>
          <p:sp>
            <p:nvSpPr>
              <p:cNvPr id="113" name="사각형: 둥근 모서리 59">
                <a:extLst>
                  <a:ext uri="{FF2B5EF4-FFF2-40B4-BE49-F238E27FC236}">
                    <a16:creationId xmlns:a16="http://schemas.microsoft.com/office/drawing/2014/main" id="{A77F6AF1-BE6E-4993-8D4F-5F965A5B6144}"/>
                  </a:ext>
                </a:extLst>
              </p:cNvPr>
              <p:cNvSpPr/>
              <p:nvPr/>
            </p:nvSpPr>
            <p:spPr>
              <a:xfrm>
                <a:off x="7752409" y="3944687"/>
                <a:ext cx="2638854" cy="912300"/>
              </a:xfrm>
              <a:prstGeom prst="roundRect">
                <a:avLst>
                  <a:gd name="adj" fmla="val 16479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53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  <p:sp>
            <p:nvSpPr>
              <p:cNvPr id="196" name="사각형: 둥근 모서리 60">
                <a:extLst>
                  <a:ext uri="{FF2B5EF4-FFF2-40B4-BE49-F238E27FC236}">
                    <a16:creationId xmlns:a16="http://schemas.microsoft.com/office/drawing/2014/main" id="{080B7BDA-2191-468B-8407-5EA1B9A0D15F}"/>
                  </a:ext>
                </a:extLst>
              </p:cNvPr>
              <p:cNvSpPr/>
              <p:nvPr/>
            </p:nvSpPr>
            <p:spPr>
              <a:xfrm>
                <a:off x="7752409" y="3631493"/>
                <a:ext cx="2638854" cy="631102"/>
              </a:xfrm>
              <a:prstGeom prst="roundRect">
                <a:avLst>
                  <a:gd name="adj" fmla="val 212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53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</p:grp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53FDFF47-1807-416E-B567-942F0C9C235E}"/>
                </a:ext>
              </a:extLst>
            </p:cNvPr>
            <p:cNvSpPr txBox="1"/>
            <p:nvPr/>
          </p:nvSpPr>
          <p:spPr>
            <a:xfrm>
              <a:off x="6344312" y="2780816"/>
              <a:ext cx="1144136" cy="55254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678506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>
                    <a:lumMod val="65000"/>
                    <a:lumOff val="35000"/>
                  </a:prstClr>
                </a:buClr>
                <a:buSzPct val="100000"/>
                <a:buFontTx/>
                <a:buNone/>
                <a:tabLst/>
                <a:defRPr/>
              </a:pPr>
              <a:r>
                <a:rPr kumimoji="0" lang="ru-RU" altLang="ko-KR" sz="1400" b="0" i="0" u="none" strike="noStrike" kern="0" cap="none" spc="-23" normalizeH="0" baseline="0" noProof="0" dirty="0">
                  <a:ln>
                    <a:solidFill>
                      <a:srgbClr val="EBEBEB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Rix고딕 M" panose="02020603020101020101" pitchFamily="18" charset="-127"/>
                  <a:cs typeface="Noto Sans" panose="020B0502040504020204" pitchFamily="34" charset="0"/>
                </a:rPr>
                <a:t>Электронный</a:t>
              </a:r>
              <a:r>
                <a:rPr kumimoji="0" lang="ru-RU" altLang="ko-KR" sz="1400" b="0" i="0" u="none" strike="noStrike" kern="0" cap="none" spc="-23" normalizeH="0" noProof="0" dirty="0">
                  <a:ln>
                    <a:solidFill>
                      <a:srgbClr val="EBEBEB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Rix고딕 M" panose="02020603020101020101" pitchFamily="18" charset="-127"/>
                  <a:cs typeface="Noto Sans" panose="020B0502040504020204" pitchFamily="34" charset="0"/>
                </a:rPr>
                <a:t> контракт / электронный платёж</a:t>
              </a:r>
              <a:endParaRPr kumimoji="0" lang="en-US" altLang="ko-KR" sz="1400" b="0" i="0" u="none" strike="noStrike" kern="0" cap="none" spc="-23" normalizeH="0" baseline="0" noProof="0" dirty="0">
                <a:ln>
                  <a:solidFill>
                    <a:srgbClr val="EBEBEB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endParaRPr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590551" y="2986268"/>
            <a:ext cx="4652789" cy="3646026"/>
            <a:chOff x="695758" y="3230465"/>
            <a:chExt cx="4589439" cy="2635121"/>
          </a:xfrm>
        </p:grpSpPr>
        <p:grpSp>
          <p:nvGrpSpPr>
            <p:cNvPr id="254" name="그룹 253">
              <a:extLst>
                <a:ext uri="{FF2B5EF4-FFF2-40B4-BE49-F238E27FC236}">
                  <a16:creationId xmlns:a16="http://schemas.microsoft.com/office/drawing/2014/main" id="{EB3F7F81-ED2E-4E1A-8CCA-AC8A0D7AAF08}"/>
                </a:ext>
              </a:extLst>
            </p:cNvPr>
            <p:cNvGrpSpPr/>
            <p:nvPr/>
          </p:nvGrpSpPr>
          <p:grpSpPr>
            <a:xfrm>
              <a:off x="1791563" y="3570248"/>
              <a:ext cx="2420425" cy="1412436"/>
              <a:chOff x="6864097" y="3087276"/>
              <a:chExt cx="2420425" cy="1412436"/>
            </a:xfrm>
          </p:grpSpPr>
          <p:grpSp>
            <p:nvGrpSpPr>
              <p:cNvPr id="255" name="그룹 254">
                <a:extLst>
                  <a:ext uri="{FF2B5EF4-FFF2-40B4-BE49-F238E27FC236}">
                    <a16:creationId xmlns:a16="http://schemas.microsoft.com/office/drawing/2014/main" id="{3115BE04-5752-4858-BFE8-46432D1AC761}"/>
                  </a:ext>
                </a:extLst>
              </p:cNvPr>
              <p:cNvGrpSpPr/>
              <p:nvPr/>
            </p:nvGrpSpPr>
            <p:grpSpPr>
              <a:xfrm>
                <a:off x="6864097" y="3272448"/>
                <a:ext cx="1077515" cy="1227264"/>
                <a:chOff x="6864097" y="3272448"/>
                <a:chExt cx="1077515" cy="1227264"/>
              </a:xfrm>
            </p:grpSpPr>
            <p:sp>
              <p:nvSpPr>
                <p:cNvPr id="260" name="타원 259">
                  <a:extLst>
                    <a:ext uri="{FF2B5EF4-FFF2-40B4-BE49-F238E27FC236}">
                      <a16:creationId xmlns:a16="http://schemas.microsoft.com/office/drawing/2014/main" id="{A950E464-E6B6-4C94-A45E-782A731D59CA}"/>
                    </a:ext>
                  </a:extLst>
                </p:cNvPr>
                <p:cNvSpPr/>
                <p:nvPr/>
              </p:nvSpPr>
              <p:spPr>
                <a:xfrm>
                  <a:off x="6864097" y="3534341"/>
                  <a:ext cx="1077515" cy="965371"/>
                </a:xfrm>
                <a:prstGeom prst="ellipse">
                  <a:avLst/>
                </a:prstGeom>
                <a:solidFill>
                  <a:srgbClr val="F1572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marL="0" marR="0" lvl="0" indent="0" algn="ctr" defTabSz="942975" rtl="0" eaLnBrk="1" fontAlgn="ctr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ko-KR" sz="1000" b="1" i="0" u="none" strike="noStrike" kern="1200" cap="none" spc="0" normalizeH="0" baseline="0" noProof="0" dirty="0">
                    <a:ln>
                      <a:solidFill>
                        <a:prstClr val="white">
                          <a:alpha val="0"/>
                        </a:prstClr>
                      </a:solidFill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Montserrat Medium" panose="00000600000000000000" pitchFamily="2" charset="0"/>
                    <a:ea typeface="KoPub돋움체 Medium" panose="02020603020101020101" pitchFamily="18" charset="-127"/>
                    <a:cs typeface="+mn-cs"/>
                  </a:endParaRPr>
                </a:p>
              </p:txBody>
            </p:sp>
            <p:pic>
              <p:nvPicPr>
                <p:cNvPr id="261" name="Picture 576" descr="운영 협력업체_기업3 ">
                  <a:extLst>
                    <a:ext uri="{FF2B5EF4-FFF2-40B4-BE49-F238E27FC236}">
                      <a16:creationId xmlns:a16="http://schemas.microsoft.com/office/drawing/2014/main" id="{474F308B-3958-433C-8B2E-ED398A19ABB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097978" y="3272448"/>
                  <a:ext cx="653390" cy="775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62" name="직사각형 261">
                  <a:extLst>
                    <a:ext uri="{FF2B5EF4-FFF2-40B4-BE49-F238E27FC236}">
                      <a16:creationId xmlns:a16="http://schemas.microsoft.com/office/drawing/2014/main" id="{9B21CEBE-4034-4701-A1DF-9E3B5D4287F6}"/>
                    </a:ext>
                  </a:extLst>
                </p:cNvPr>
                <p:cNvSpPr/>
                <p:nvPr/>
              </p:nvSpPr>
              <p:spPr>
                <a:xfrm>
                  <a:off x="6960212" y="4079222"/>
                  <a:ext cx="883255" cy="246221"/>
                </a:xfrm>
                <a:prstGeom prst="rect">
                  <a:avLst/>
                </a:prstGeom>
              </p:spPr>
              <p:txBody>
                <a:bodyPr wrap="none" lIns="0" tIns="0" rIns="0" bIns="0" rtlCol="0" anchor="ctr" anchorCtr="0">
                  <a:spAutoFit/>
                </a:bodyPr>
                <a:lstStyle/>
                <a:p>
                  <a:pPr marL="0" marR="0" lvl="0" indent="0" algn="ctr" defTabSz="942975" rtl="0" eaLnBrk="1" fontAlgn="ctr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ln>
                        <a:solidFill>
                          <a:prstClr val="white">
                            <a:alpha val="0"/>
                          </a:prstClr>
                        </a:solidFill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Montserrat Medium" panose="00000600000000000000" pitchFamily="2" charset="0"/>
                      <a:ea typeface="KoPub돋움체 Bold" panose="02020603020101020101" pitchFamily="18" charset="-127"/>
                      <a:cs typeface="+mn-cs"/>
                    </a:rPr>
                    <a:t>KONEPS</a:t>
                  </a:r>
                </a:p>
              </p:txBody>
            </p:sp>
          </p:grpSp>
          <p:grpSp>
            <p:nvGrpSpPr>
              <p:cNvPr id="256" name="그룹 255">
                <a:extLst>
                  <a:ext uri="{FF2B5EF4-FFF2-40B4-BE49-F238E27FC236}">
                    <a16:creationId xmlns:a16="http://schemas.microsoft.com/office/drawing/2014/main" id="{CC6532AB-9150-42AD-8479-2C3D08A91D5B}"/>
                  </a:ext>
                </a:extLst>
              </p:cNvPr>
              <p:cNvGrpSpPr/>
              <p:nvPr/>
            </p:nvGrpSpPr>
            <p:grpSpPr>
              <a:xfrm>
                <a:off x="8166766" y="3087276"/>
                <a:ext cx="1117756" cy="1412436"/>
                <a:chOff x="7899632" y="3087276"/>
                <a:chExt cx="1117756" cy="1412436"/>
              </a:xfrm>
            </p:grpSpPr>
            <p:sp>
              <p:nvSpPr>
                <p:cNvPr id="257" name="타원 256">
                  <a:extLst>
                    <a:ext uri="{FF2B5EF4-FFF2-40B4-BE49-F238E27FC236}">
                      <a16:creationId xmlns:a16="http://schemas.microsoft.com/office/drawing/2014/main" id="{AFE88B16-D5D7-47EE-A763-53406B896F22}"/>
                    </a:ext>
                  </a:extLst>
                </p:cNvPr>
                <p:cNvSpPr/>
                <p:nvPr/>
              </p:nvSpPr>
              <p:spPr>
                <a:xfrm>
                  <a:off x="7992238" y="3534341"/>
                  <a:ext cx="1025150" cy="965371"/>
                </a:xfrm>
                <a:prstGeom prst="ellipse">
                  <a:avLst/>
                </a:prstGeom>
                <a:solidFill>
                  <a:srgbClr val="005B8D"/>
                </a:solidFill>
              </p:spPr>
              <p:txBody>
                <a:bodyPr wrap="none" lIns="91422" tIns="216000" rIns="91422" bIns="45711" rtlCol="0" anchor="t" anchorCtr="0">
                  <a:no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200"/>
                    </a:spcAft>
                    <a:buClr>
                      <a:sysClr val="windowText" lastClr="000000">
                        <a:lumMod val="50000"/>
                        <a:lumOff val="50000"/>
                      </a:sysClr>
                    </a:buClr>
                    <a:buSzPct val="100000"/>
                    <a:buFontTx/>
                    <a:buNone/>
                    <a:tabLst>
                      <a:tab pos="714240" algn="l"/>
                    </a:tabLst>
                    <a:defRPr/>
                  </a:pPr>
                  <a:endParaRPr kumimoji="1" lang="en-US" altLang="ko-KR" sz="1400" b="0" i="0" u="none" strike="noStrike" kern="1200" cap="none" spc="-50" normalizeH="0" baseline="0" noProof="0" dirty="0">
                    <a:ln>
                      <a:solidFill>
                        <a:prstClr val="white">
                          <a:lumMod val="85000"/>
                          <a:alpha val="0"/>
                        </a:prstClr>
                      </a:solidFill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Montserrat Medium" panose="00000600000000000000" pitchFamily="2" charset="0"/>
                    <a:ea typeface="KoPub돋움체 Bold" pitchFamily="18" charset="-127"/>
                    <a:cs typeface="+mn-cs"/>
                  </a:endParaRPr>
                </a:p>
              </p:txBody>
            </p:sp>
            <p:sp>
              <p:nvSpPr>
                <p:cNvPr id="258" name="직사각형 257">
                  <a:extLst>
                    <a:ext uri="{FF2B5EF4-FFF2-40B4-BE49-F238E27FC236}">
                      <a16:creationId xmlns:a16="http://schemas.microsoft.com/office/drawing/2014/main" id="{716791C6-504F-4078-AF93-3EE148B83CF3}"/>
                    </a:ext>
                  </a:extLst>
                </p:cNvPr>
                <p:cNvSpPr/>
                <p:nvPr/>
              </p:nvSpPr>
              <p:spPr>
                <a:xfrm>
                  <a:off x="8131081" y="4079222"/>
                  <a:ext cx="687689" cy="246221"/>
                </a:xfrm>
                <a:prstGeom prst="rect">
                  <a:avLst/>
                </a:prstGeom>
              </p:spPr>
              <p:txBody>
                <a:bodyPr wrap="none" lIns="0" tIns="0" rIns="0" bIns="0" rtlCol="0" anchor="ctr" anchorCtr="0">
                  <a:spAutoFit/>
                </a:bodyPr>
                <a:lstStyle/>
                <a:p>
                  <a:pPr marL="0" marR="0" lvl="0" indent="0" algn="ctr" defTabSz="942975" rtl="0" eaLnBrk="1" fontAlgn="ctr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 err="1">
                      <a:ln>
                        <a:solidFill>
                          <a:prstClr val="white">
                            <a:alpha val="0"/>
                          </a:prstClr>
                        </a:solidFill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Montserrat Medium" panose="00000600000000000000" pitchFamily="2" charset="0"/>
                      <a:ea typeface="KoPub돋움체 Bold" panose="02020603020101020101" pitchFamily="18" charset="-127"/>
                      <a:cs typeface="+mn-cs"/>
                    </a:rPr>
                    <a:t>dBrain</a:t>
                  </a:r>
                  <a:endParaRPr kumimoji="1" lang="en-US" altLang="ko-KR" sz="1600" b="1" i="0" u="none" strike="noStrike" kern="1200" cap="none" spc="0" normalizeH="0" baseline="0" noProof="0" dirty="0">
                    <a:ln>
                      <a:solidFill>
                        <a:prstClr val="white">
                          <a:alpha val="0"/>
                        </a:prstClr>
                      </a:solidFill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Montserrat Medium" panose="00000600000000000000" pitchFamily="2" charset="0"/>
                    <a:ea typeface="KoPub돋움체 Bold" panose="02020603020101020101" pitchFamily="18" charset="-127"/>
                    <a:cs typeface="+mn-cs"/>
                  </a:endParaRPr>
                </a:p>
              </p:txBody>
            </p:sp>
            <p:pic>
              <p:nvPicPr>
                <p:cNvPr id="259" name="그림 258">
                  <a:extLst>
                    <a:ext uri="{FF2B5EF4-FFF2-40B4-BE49-F238E27FC236}">
                      <a16:creationId xmlns:a16="http://schemas.microsoft.com/office/drawing/2014/main" id="{323A42A6-A508-4976-95EA-25846726EA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 cstate="hq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-7187" b="1"/>
                <a:stretch/>
              </p:blipFill>
              <p:spPr>
                <a:xfrm>
                  <a:off x="7899632" y="3087276"/>
                  <a:ext cx="1107920" cy="87824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63" name="Group 182">
              <a:extLst>
                <a:ext uri="{FF2B5EF4-FFF2-40B4-BE49-F238E27FC236}">
                  <a16:creationId xmlns:a16="http://schemas.microsoft.com/office/drawing/2014/main" id="{7834B18C-6974-4E25-AB10-2671889510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8231" y="3230465"/>
              <a:ext cx="760271" cy="599153"/>
              <a:chOff x="544" y="1897"/>
              <a:chExt cx="453" cy="357"/>
            </a:xfrm>
          </p:grpSpPr>
          <p:pic>
            <p:nvPicPr>
              <p:cNvPr id="264" name="Picture 120" descr="'PL' 캐릭터  [v2">
                <a:extLst>
                  <a:ext uri="{FF2B5EF4-FFF2-40B4-BE49-F238E27FC236}">
                    <a16:creationId xmlns:a16="http://schemas.microsoft.com/office/drawing/2014/main" id="{519627C2-8080-42D9-92F2-8F7C8DE1AB6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" y="1897"/>
                <a:ext cx="265" cy="3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5" name="Picture 121" descr="017 [Converted]-04-01">
                <a:extLst>
                  <a:ext uri="{FF2B5EF4-FFF2-40B4-BE49-F238E27FC236}">
                    <a16:creationId xmlns:a16="http://schemas.microsoft.com/office/drawing/2014/main" id="{CE5C4382-198C-46F5-8852-4F25CC87E9D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3" y="2026"/>
                <a:ext cx="294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66" name="Group 182">
              <a:extLst>
                <a:ext uri="{FF2B5EF4-FFF2-40B4-BE49-F238E27FC236}">
                  <a16:creationId xmlns:a16="http://schemas.microsoft.com/office/drawing/2014/main" id="{18B83519-9C12-4572-AFAC-C8D12C0688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24926" y="4167261"/>
              <a:ext cx="760271" cy="599153"/>
              <a:chOff x="544" y="1897"/>
              <a:chExt cx="453" cy="357"/>
            </a:xfrm>
          </p:grpSpPr>
          <p:pic>
            <p:nvPicPr>
              <p:cNvPr id="267" name="Picture 120" descr="'PL' 캐릭터  [v2">
                <a:extLst>
                  <a:ext uri="{FF2B5EF4-FFF2-40B4-BE49-F238E27FC236}">
                    <a16:creationId xmlns:a16="http://schemas.microsoft.com/office/drawing/2014/main" id="{40A3FFC5-FF70-4DE2-B2C8-B9D43116DE4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" y="1897"/>
                <a:ext cx="265" cy="3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8" name="Picture 121" descr="017 [Converted]-04-01">
                <a:extLst>
                  <a:ext uri="{FF2B5EF4-FFF2-40B4-BE49-F238E27FC236}">
                    <a16:creationId xmlns:a16="http://schemas.microsoft.com/office/drawing/2014/main" id="{C07698ED-2586-41AA-A5B6-E5DA691908C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3" y="2026"/>
                <a:ext cx="294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69" name="Picture 171" descr="'PL' 캐릭터  [v2">
              <a:extLst>
                <a:ext uri="{FF2B5EF4-FFF2-40B4-BE49-F238E27FC236}">
                  <a16:creationId xmlns:a16="http://schemas.microsoft.com/office/drawing/2014/main" id="{0C6B8922-AEEF-48AC-84D3-B38F8AAD03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443" y="5037855"/>
              <a:ext cx="557196" cy="612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70" name="직선 연결선 269">
              <a:extLst>
                <a:ext uri="{FF2B5EF4-FFF2-40B4-BE49-F238E27FC236}">
                  <a16:creationId xmlns:a16="http://schemas.microsoft.com/office/drawing/2014/main" id="{21C90AAB-F112-404E-9783-C2B3AF482F61}"/>
                </a:ext>
              </a:extLst>
            </p:cNvPr>
            <p:cNvCxnSpPr>
              <a:cxnSpLocks/>
            </p:cNvCxnSpPr>
            <p:nvPr/>
          </p:nvCxnSpPr>
          <p:spPr>
            <a:xfrm>
              <a:off x="1529062" y="3772475"/>
              <a:ext cx="385842" cy="266613"/>
            </a:xfrm>
            <a:prstGeom prst="lin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271" name="그룹 270">
              <a:extLst>
                <a:ext uri="{FF2B5EF4-FFF2-40B4-BE49-F238E27FC236}">
                  <a16:creationId xmlns:a16="http://schemas.microsoft.com/office/drawing/2014/main" id="{9F98DC8F-CD94-4560-B727-76A503C4A725}"/>
                </a:ext>
              </a:extLst>
            </p:cNvPr>
            <p:cNvGrpSpPr/>
            <p:nvPr/>
          </p:nvGrpSpPr>
          <p:grpSpPr>
            <a:xfrm rot="19800000">
              <a:off x="1357553" y="4944938"/>
              <a:ext cx="642178" cy="101600"/>
              <a:chOff x="7377236" y="4798989"/>
              <a:chExt cx="385842" cy="101600"/>
            </a:xfrm>
          </p:grpSpPr>
          <p:cxnSp>
            <p:nvCxnSpPr>
              <p:cNvPr id="272" name="직선 연결선 271">
                <a:extLst>
                  <a:ext uri="{FF2B5EF4-FFF2-40B4-BE49-F238E27FC236}">
                    <a16:creationId xmlns:a16="http://schemas.microsoft.com/office/drawing/2014/main" id="{56F69D76-88A2-40AA-9BEB-DF5BA1CFC3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77236" y="4798989"/>
                <a:ext cx="385842" cy="0"/>
              </a:xfrm>
              <a:prstGeom prst="lin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73" name="직선 연결선 272">
                <a:extLst>
                  <a:ext uri="{FF2B5EF4-FFF2-40B4-BE49-F238E27FC236}">
                    <a16:creationId xmlns:a16="http://schemas.microsoft.com/office/drawing/2014/main" id="{DABD2BCA-A7BF-4966-8861-CC6EF734EE3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377236" y="4900589"/>
                <a:ext cx="385842" cy="0"/>
              </a:xfrm>
              <a:prstGeom prst="lin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cxnSp>
          <p:nvCxnSpPr>
            <p:cNvPr id="274" name="직선 연결선 273">
              <a:extLst>
                <a:ext uri="{FF2B5EF4-FFF2-40B4-BE49-F238E27FC236}">
                  <a16:creationId xmlns:a16="http://schemas.microsoft.com/office/drawing/2014/main" id="{A2B1A8DE-25DF-44B2-96C4-3A36C399336F}"/>
                </a:ext>
              </a:extLst>
            </p:cNvPr>
            <p:cNvCxnSpPr>
              <a:cxnSpLocks/>
            </p:cNvCxnSpPr>
            <p:nvPr/>
          </p:nvCxnSpPr>
          <p:spPr>
            <a:xfrm>
              <a:off x="4163126" y="4466837"/>
              <a:ext cx="385842" cy="0"/>
            </a:xfrm>
            <a:prstGeom prst="lin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275" name="그룹 274">
              <a:extLst>
                <a:ext uri="{FF2B5EF4-FFF2-40B4-BE49-F238E27FC236}">
                  <a16:creationId xmlns:a16="http://schemas.microsoft.com/office/drawing/2014/main" id="{8882383E-5A7F-44B8-A741-B3068F9594A3}"/>
                </a:ext>
              </a:extLst>
            </p:cNvPr>
            <p:cNvGrpSpPr/>
            <p:nvPr/>
          </p:nvGrpSpPr>
          <p:grpSpPr>
            <a:xfrm>
              <a:off x="3814577" y="5103411"/>
              <a:ext cx="1424822" cy="762175"/>
              <a:chOff x="-2633545" y="6403062"/>
              <a:chExt cx="1100082" cy="588463"/>
            </a:xfrm>
          </p:grpSpPr>
          <p:sp>
            <p:nvSpPr>
              <p:cNvPr id="276" name="사각형: 둥근 모서리 296">
                <a:extLst>
                  <a:ext uri="{FF2B5EF4-FFF2-40B4-BE49-F238E27FC236}">
                    <a16:creationId xmlns:a16="http://schemas.microsoft.com/office/drawing/2014/main" id="{ECA7C566-8261-4A23-B590-DAF0FDE9CE44}"/>
                  </a:ext>
                </a:extLst>
              </p:cNvPr>
              <p:cNvSpPr/>
              <p:nvPr/>
            </p:nvSpPr>
            <p:spPr>
              <a:xfrm>
                <a:off x="-2633545" y="6631850"/>
                <a:ext cx="855191" cy="216379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42975" rtl="0" eaLnBrk="1" fontAlgn="ctr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200" b="1" i="0" u="none" strike="noStrike" kern="1200" cap="none" spc="0" normalizeH="0" baseline="0" noProof="0" dirty="0">
                    <a:ln>
                      <a:solidFill>
                        <a:prstClr val="white">
                          <a:alpha val="0"/>
                        </a:prstClr>
                      </a:solidFill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Montserrat Medium" panose="00000600000000000000" pitchFamily="2" charset="0"/>
                    <a:ea typeface="KoPub돋움체 Medium" panose="02020603020101020101" pitchFamily="18" charset="-127"/>
                    <a:cs typeface="+mn-cs"/>
                  </a:rPr>
                  <a:t>Банк</a:t>
                </a:r>
                <a:endParaRPr kumimoji="0" lang="en-us" sz="1200" b="1" i="0" u="none" strike="noStrike" kern="1200" cap="none" spc="0" normalizeH="0" baseline="0" noProof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white"/>
                  </a:solidFill>
                  <a:effectLst/>
                  <a:uLnTx/>
                  <a:uFillTx/>
                  <a:latin typeface="Montserrat Medium" panose="00000600000000000000" pitchFamily="2" charset="0"/>
                  <a:ea typeface="KoPub돋움체 Medium" panose="02020603020101020101" pitchFamily="18" charset="-127"/>
                  <a:cs typeface="+mn-cs"/>
                </a:endParaRPr>
              </a:p>
            </p:txBody>
          </p:sp>
          <p:pic>
            <p:nvPicPr>
              <p:cNvPr id="277" name="Picture 14" descr="E:\프로젝트\20161104_대우_지방재정관리시스템\설명회\png\5.png">
                <a:extLst>
                  <a:ext uri="{FF2B5EF4-FFF2-40B4-BE49-F238E27FC236}">
                    <a16:creationId xmlns:a16="http://schemas.microsoft.com/office/drawing/2014/main" id="{A2EB9641-BF23-4A4F-9553-1264F9610B9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7238" t="41264" r="31478" b="42069"/>
              <a:stretch/>
            </p:blipFill>
            <p:spPr bwMode="auto">
              <a:xfrm>
                <a:off x="-2096934" y="6403062"/>
                <a:ext cx="563471" cy="588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78" name="화살표: 왼쪽/오른쪽 49">
              <a:extLst>
                <a:ext uri="{FF2B5EF4-FFF2-40B4-BE49-F238E27FC236}">
                  <a16:creationId xmlns:a16="http://schemas.microsoft.com/office/drawing/2014/main" id="{2CE24C98-BB1F-4302-8180-C05B3B325C7C}"/>
                </a:ext>
              </a:extLst>
            </p:cNvPr>
            <p:cNvSpPr/>
            <p:nvPr/>
          </p:nvSpPr>
          <p:spPr>
            <a:xfrm rot="10800000">
              <a:off x="2908782" y="4439249"/>
              <a:ext cx="268208" cy="131294"/>
            </a:xfrm>
            <a:prstGeom prst="leftRightArrow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</a:schemeClr>
                </a:gs>
                <a:gs pos="5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2" charset="0"/>
                <a:ea typeface="KoPub돋움체 Bold" panose="02020603020101020101" pitchFamily="18" charset="-127"/>
                <a:cs typeface="+mn-cs"/>
              </a:endParaRPr>
            </a:p>
          </p:txBody>
        </p:sp>
        <p:sp>
          <p:nvSpPr>
            <p:cNvPr id="279" name="직사각형 278">
              <a:extLst>
                <a:ext uri="{FF2B5EF4-FFF2-40B4-BE49-F238E27FC236}">
                  <a16:creationId xmlns:a16="http://schemas.microsoft.com/office/drawing/2014/main" id="{86F5B4DC-C511-4150-8C08-7C97596F6B2F}"/>
                </a:ext>
              </a:extLst>
            </p:cNvPr>
            <p:cNvSpPr/>
            <p:nvPr/>
          </p:nvSpPr>
          <p:spPr>
            <a:xfrm>
              <a:off x="2592481" y="4856017"/>
              <a:ext cx="863324" cy="180178"/>
            </a:xfrm>
            <a:prstGeom prst="rect">
              <a:avLst/>
            </a:prstGeom>
          </p:spPr>
          <p:txBody>
            <a:bodyPr wrap="none" lIns="0" tIns="0" rIns="0" bIns="0" rtlCol="0" anchor="ctr" anchorCtr="0">
              <a:spAutoFit/>
            </a:bodyPr>
            <a:lstStyle/>
            <a:p>
              <a:pPr marL="0" marR="0" lvl="0" indent="0" algn="ctr" defTabSz="942975" rtl="0" eaLnBrk="1" fontAlgn="ctr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900" b="1" spc="-50" noProof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>И</a:t>
              </a:r>
              <a:r>
                <a:rPr kumimoji="0" lang="ru-RU" sz="900" b="1" i="0" u="none" strike="noStrike" kern="1200" cap="none" spc="-50" normalizeH="0" baseline="0" noProof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Montserrat Medium" panose="00000600000000000000" pitchFamily="2" charset="0"/>
                  <a:ea typeface="KoPub돋움체 Medium" panose="02020603020101020101" pitchFamily="18" charset="-127"/>
                  <a:cs typeface="+mn-cs"/>
                </a:rPr>
                <a:t>нформационная</a:t>
              </a:r>
            </a:p>
            <a:p>
              <a:pPr marL="0" marR="0" lvl="0" indent="0" algn="ctr" defTabSz="942975" rtl="0" eaLnBrk="1" fontAlgn="ctr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1" i="0" u="none" strike="noStrike" kern="1200" cap="none" spc="-50" normalizeH="0" baseline="0" noProof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Montserrat Medium" panose="00000600000000000000" pitchFamily="2" charset="0"/>
                  <a:ea typeface="KoPub돋움체 Medium" panose="02020603020101020101" pitchFamily="18" charset="-127"/>
                  <a:cs typeface="+mn-cs"/>
                </a:rPr>
                <a:t> связь</a:t>
              </a:r>
              <a:endParaRPr kumimoji="0" lang="en-us" sz="900" b="1" i="0" u="none" strike="noStrike" kern="1200" cap="none" spc="-50" normalizeH="0" baseline="0" noProof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ontserrat Medium" panose="00000600000000000000" pitchFamily="2" charset="0"/>
                <a:ea typeface="KoPub돋움체 Medium" panose="02020603020101020101" pitchFamily="18" charset="-127"/>
                <a:cs typeface="+mn-cs"/>
              </a:endParaRPr>
            </a:p>
          </p:txBody>
        </p:sp>
        <p:sp>
          <p:nvSpPr>
            <p:cNvPr id="280" name="직사각형 279">
              <a:extLst>
                <a:ext uri="{FF2B5EF4-FFF2-40B4-BE49-F238E27FC236}">
                  <a16:creationId xmlns:a16="http://schemas.microsoft.com/office/drawing/2014/main" id="{E507C491-1235-49D4-BF82-69837CCF1872}"/>
                </a:ext>
              </a:extLst>
            </p:cNvPr>
            <p:cNvSpPr/>
            <p:nvPr/>
          </p:nvSpPr>
          <p:spPr>
            <a:xfrm>
              <a:off x="1732103" y="5043910"/>
              <a:ext cx="554994" cy="182681"/>
            </a:xfrm>
            <a:prstGeom prst="rect">
              <a:avLst/>
            </a:prstGeom>
          </p:spPr>
          <p:txBody>
            <a:bodyPr wrap="none" lIns="0" tIns="0" rIns="0" bIns="0" rtlCol="0" anchor="ctr" anchorCtr="0">
              <a:spAutoFit/>
            </a:bodyPr>
            <a:lstStyle/>
            <a:p>
              <a:pPr marL="0" marR="0" lvl="0" indent="0" algn="ctr" defTabSz="942975" rtl="0" eaLnBrk="1" fontAlgn="ctr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-50" normalizeH="0" baseline="0" noProof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Montserrat Medium" panose="00000600000000000000" pitchFamily="2" charset="0"/>
                  <a:ea typeface="KoPub돋움체 Medium" panose="02020603020101020101" pitchFamily="18" charset="-127"/>
                  <a:cs typeface="+mn-cs"/>
                </a:rPr>
                <a:t>Запрос </a:t>
              </a:r>
            </a:p>
            <a:p>
              <a:pPr marL="0" marR="0" lvl="0" indent="0" algn="ctr" defTabSz="942975" rtl="0" eaLnBrk="1" fontAlgn="ctr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-50" normalizeH="0" baseline="0" noProof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Montserrat Medium" panose="00000600000000000000" pitchFamily="2" charset="0"/>
                  <a:ea typeface="KoPub돋움체 Medium" panose="02020603020101020101" pitchFamily="18" charset="-127"/>
                  <a:cs typeface="+mn-cs"/>
                </a:rPr>
                <a:t>контракта</a:t>
              </a:r>
              <a:endParaRPr kumimoji="0" lang="en-us" sz="900" b="0" i="0" u="none" strike="noStrike" kern="1200" cap="none" spc="-50" normalizeH="0" baseline="0" noProof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ontserrat Medium" panose="00000600000000000000" pitchFamily="2" charset="0"/>
                <a:ea typeface="KoPub돋움체 Medium" panose="02020603020101020101" pitchFamily="18" charset="-127"/>
                <a:cs typeface="+mn-cs"/>
              </a:endParaRPr>
            </a:p>
          </p:txBody>
        </p:sp>
        <p:sp>
          <p:nvSpPr>
            <p:cNvPr id="281" name="직사각형 280">
              <a:extLst>
                <a:ext uri="{FF2B5EF4-FFF2-40B4-BE49-F238E27FC236}">
                  <a16:creationId xmlns:a16="http://schemas.microsoft.com/office/drawing/2014/main" id="{8458FCC4-FA71-4FD6-A5CE-D09DF1CD231E}"/>
                </a:ext>
              </a:extLst>
            </p:cNvPr>
            <p:cNvSpPr/>
            <p:nvPr/>
          </p:nvSpPr>
          <p:spPr>
            <a:xfrm>
              <a:off x="1108317" y="4776557"/>
              <a:ext cx="739992" cy="182681"/>
            </a:xfrm>
            <a:prstGeom prst="rect">
              <a:avLst/>
            </a:prstGeom>
          </p:spPr>
          <p:txBody>
            <a:bodyPr wrap="none" lIns="0" tIns="0" rIns="0" bIns="0" rtlCol="0" anchor="ctr" anchorCtr="0">
              <a:spAutoFit/>
            </a:bodyPr>
            <a:lstStyle/>
            <a:p>
              <a:pPr marL="0" marR="0" lvl="0" indent="0" algn="ctr" defTabSz="942975" rtl="0" eaLnBrk="1" fontAlgn="ctr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-50" normalizeH="0" baseline="0" noProof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Montserrat Medium" panose="00000600000000000000" pitchFamily="2" charset="0"/>
                  <a:ea typeface="KoPub돋움체 Medium" panose="02020603020101020101" pitchFamily="18" charset="-127"/>
                  <a:cs typeface="+mn-cs"/>
                </a:rPr>
                <a:t>Выставление</a:t>
              </a:r>
              <a:r>
                <a:rPr kumimoji="0" lang="ru-RU" sz="900" b="0" i="0" u="none" strike="noStrike" kern="1200" cap="none" spc="-50" normalizeH="0" noProof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Montserrat Medium" panose="00000600000000000000" pitchFamily="2" charset="0"/>
                  <a:ea typeface="KoPub돋움체 Medium" panose="02020603020101020101" pitchFamily="18" charset="-127"/>
                  <a:cs typeface="+mn-cs"/>
                </a:rPr>
                <a:t> </a:t>
              </a:r>
            </a:p>
            <a:p>
              <a:pPr marL="0" marR="0" lvl="0" indent="0" algn="ctr" defTabSz="942975" rtl="0" eaLnBrk="1" fontAlgn="ctr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-50" normalizeH="0" noProof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Montserrat Medium" panose="00000600000000000000" pitchFamily="2" charset="0"/>
                  <a:ea typeface="KoPub돋움체 Medium" panose="02020603020101020101" pitchFamily="18" charset="-127"/>
                  <a:cs typeface="+mn-cs"/>
                </a:rPr>
                <a:t>счёта</a:t>
              </a:r>
              <a:endParaRPr kumimoji="0" lang="en-us" sz="800" b="0" i="0" u="none" strike="noStrike" kern="1200" cap="none" spc="-50" normalizeH="0" baseline="0" noProof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ontserrat Medium" panose="00000600000000000000" pitchFamily="2" charset="0"/>
                <a:ea typeface="KoPub돋움체 Medium" panose="02020603020101020101" pitchFamily="18" charset="-127"/>
                <a:cs typeface="+mn-cs"/>
              </a:endParaRPr>
            </a:p>
          </p:txBody>
        </p:sp>
        <p:sp>
          <p:nvSpPr>
            <p:cNvPr id="282" name="직사각형 281">
              <a:extLst>
                <a:ext uri="{FF2B5EF4-FFF2-40B4-BE49-F238E27FC236}">
                  <a16:creationId xmlns:a16="http://schemas.microsoft.com/office/drawing/2014/main" id="{B9601E90-805C-45CE-BBCD-FDDE996BD75D}"/>
                </a:ext>
              </a:extLst>
            </p:cNvPr>
            <p:cNvSpPr/>
            <p:nvPr/>
          </p:nvSpPr>
          <p:spPr>
            <a:xfrm>
              <a:off x="788848" y="5688856"/>
              <a:ext cx="796915" cy="102880"/>
            </a:xfrm>
            <a:prstGeom prst="rect">
              <a:avLst/>
            </a:prstGeom>
          </p:spPr>
          <p:txBody>
            <a:bodyPr wrap="none" lIns="0" tIns="0" rIns="0" bIns="0" rtlCol="0" anchor="ctr" anchorCtr="0">
              <a:spAutoFit/>
            </a:bodyPr>
            <a:lstStyle/>
            <a:p>
              <a:pPr marL="0" marR="0" lvl="0" indent="0" algn="ctr" defTabSz="942975" rtl="0" eaLnBrk="1" fontAlgn="ctr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1" i="0" u="none" strike="noStrike" kern="1200" cap="none" spc="100" normalizeH="0" baseline="0" noProof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KoPub돋움체 Medium" panose="02020603020101020101" pitchFamily="18" charset="-127"/>
                  <a:cs typeface="+mn-cs"/>
                </a:rPr>
                <a:t>Поставщик</a:t>
              </a:r>
              <a:endParaRPr kumimoji="0" lang="en-us" sz="1000" b="1" i="0" u="none" strike="noStrike" kern="1200" cap="none" spc="100" normalizeH="0" baseline="0" noProof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ontserrat SemiBold" panose="00000700000000000000" pitchFamily="2" charset="0"/>
                <a:ea typeface="KoPub돋움체 Medium" panose="02020603020101020101" pitchFamily="18" charset="-127"/>
                <a:cs typeface="+mn-cs"/>
              </a:endParaRPr>
            </a:p>
          </p:txBody>
        </p:sp>
        <p:sp>
          <p:nvSpPr>
            <p:cNvPr id="283" name="직사각형 282">
              <a:extLst>
                <a:ext uri="{FF2B5EF4-FFF2-40B4-BE49-F238E27FC236}">
                  <a16:creationId xmlns:a16="http://schemas.microsoft.com/office/drawing/2014/main" id="{CF5B14A7-A12F-48D6-B60C-9AAC1F7B86A8}"/>
                </a:ext>
              </a:extLst>
            </p:cNvPr>
            <p:cNvSpPr/>
            <p:nvPr/>
          </p:nvSpPr>
          <p:spPr>
            <a:xfrm>
              <a:off x="695758" y="3875882"/>
              <a:ext cx="1036345" cy="102880"/>
            </a:xfrm>
            <a:prstGeom prst="rect">
              <a:avLst/>
            </a:prstGeom>
          </p:spPr>
          <p:txBody>
            <a:bodyPr wrap="square" lIns="0" tIns="0" rIns="0" bIns="0" rtlCol="0" anchor="ctr" anchorCtr="0">
              <a:spAutoFit/>
            </a:bodyPr>
            <a:lstStyle/>
            <a:p>
              <a:pPr marL="0" marR="0" lvl="0" indent="0" algn="ctr" defTabSz="942975" rtl="0" eaLnBrk="1" fontAlgn="ctr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1" i="0" u="none" strike="noStrike" kern="0" cap="none" spc="100" normalizeH="0" baseline="0" noProof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KoPub돋움체 Medium" panose="02020603020101020101" pitchFamily="18" charset="-127"/>
                  <a:cs typeface="+mn-cs"/>
                </a:rPr>
                <a:t>Покупатель</a:t>
              </a:r>
              <a:endParaRPr kumimoji="0" lang="en-us" sz="800" b="1" i="0" u="none" strike="noStrike" kern="0" cap="none" spc="100" normalizeH="0" baseline="0" noProof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ontserrat SemiBold" panose="00000700000000000000" pitchFamily="2" charset="0"/>
                <a:ea typeface="KoPub돋움체 Medium" panose="02020603020101020101" pitchFamily="18" charset="-127"/>
                <a:cs typeface="+mn-cs"/>
              </a:endParaRPr>
            </a:p>
          </p:txBody>
        </p:sp>
        <p:cxnSp>
          <p:nvCxnSpPr>
            <p:cNvPr id="285" name="직선 연결선 284">
              <a:extLst>
                <a:ext uri="{FF2B5EF4-FFF2-40B4-BE49-F238E27FC236}">
                  <a16:creationId xmlns:a16="http://schemas.microsoft.com/office/drawing/2014/main" id="{95893B76-6BB9-4563-AADA-68A4B4CDFFC7}"/>
                </a:ext>
              </a:extLst>
            </p:cNvPr>
            <p:cNvCxnSpPr>
              <a:cxnSpLocks/>
            </p:cNvCxnSpPr>
            <p:nvPr/>
          </p:nvCxnSpPr>
          <p:spPr>
            <a:xfrm>
              <a:off x="4874497" y="4750172"/>
              <a:ext cx="0" cy="353239"/>
            </a:xfrm>
            <a:prstGeom prst="line">
              <a:avLst/>
            </a:prstGeom>
            <a:noFill/>
            <a:ln w="9525">
              <a:solidFill>
                <a:srgbClr val="0083CB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86" name="직사각형 285">
              <a:extLst>
                <a:ext uri="{FF2B5EF4-FFF2-40B4-BE49-F238E27FC236}">
                  <a16:creationId xmlns:a16="http://schemas.microsoft.com/office/drawing/2014/main" id="{8284461F-9FD1-4672-996D-5458E077A8C7}"/>
                </a:ext>
              </a:extLst>
            </p:cNvPr>
            <p:cNvSpPr/>
            <p:nvPr/>
          </p:nvSpPr>
          <p:spPr>
            <a:xfrm>
              <a:off x="4318697" y="4825996"/>
              <a:ext cx="585489" cy="182681"/>
            </a:xfrm>
            <a:prstGeom prst="rect">
              <a:avLst/>
            </a:prstGeom>
          </p:spPr>
          <p:txBody>
            <a:bodyPr wrap="square" lIns="0" tIns="0" rIns="0" bIns="0" rtlCol="0" anchor="ctr" anchorCtr="0">
              <a:spAutoFit/>
            </a:bodyPr>
            <a:lstStyle/>
            <a:p>
              <a:pPr marL="0" marR="0" lvl="0" indent="0" algn="ctr" defTabSz="942975" rtl="0" eaLnBrk="1" fontAlgn="ctr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1" i="0" u="none" strike="noStrike" kern="1200" cap="none" spc="-50" normalizeH="0" baseline="0" noProof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105CA8"/>
                  </a:solidFill>
                  <a:effectLst/>
                  <a:uLnTx/>
                  <a:uFillTx/>
                  <a:latin typeface="Montserrat Medium" panose="00000600000000000000" pitchFamily="2" charset="0"/>
                  <a:ea typeface="KoPub돋움체 Medium" panose="02020603020101020101" pitchFamily="18" charset="-127"/>
                  <a:cs typeface="+mn-cs"/>
                </a:rPr>
                <a:t>Перевод средств</a:t>
              </a:r>
              <a:endParaRPr kumimoji="0" lang="en-us" sz="900" b="1" i="0" u="none" strike="noStrike" kern="1200" cap="none" spc="-50" normalizeH="0" baseline="0" noProof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105CA8"/>
                </a:solidFill>
                <a:effectLst/>
                <a:uLnTx/>
                <a:uFillTx/>
                <a:latin typeface="Montserrat Medium" panose="00000600000000000000" pitchFamily="2" charset="0"/>
                <a:ea typeface="KoPub돋움체 Medium" panose="02020603020101020101" pitchFamily="18" charset="-127"/>
                <a:cs typeface="+mn-cs"/>
              </a:endParaRPr>
            </a:p>
          </p:txBody>
        </p:sp>
        <p:sp>
          <p:nvSpPr>
            <p:cNvPr id="287" name="직사각형 286">
              <a:extLst>
                <a:ext uri="{FF2B5EF4-FFF2-40B4-BE49-F238E27FC236}">
                  <a16:creationId xmlns:a16="http://schemas.microsoft.com/office/drawing/2014/main" id="{EA3070D4-E44A-4DF8-89B0-2FCF7DDCD907}"/>
                </a:ext>
              </a:extLst>
            </p:cNvPr>
            <p:cNvSpPr/>
            <p:nvPr/>
          </p:nvSpPr>
          <p:spPr>
            <a:xfrm>
              <a:off x="4013371" y="3804322"/>
              <a:ext cx="861127" cy="360356"/>
            </a:xfrm>
            <a:prstGeom prst="rect">
              <a:avLst/>
            </a:prstGeom>
          </p:spPr>
          <p:txBody>
            <a:bodyPr wrap="square" lIns="0" tIns="0" rIns="0" bIns="0" rtlCol="0" anchor="ctr" anchorCtr="0">
              <a:spAutoFit/>
            </a:bodyPr>
            <a:lstStyle/>
            <a:p>
              <a:pPr marL="0" marR="0" lvl="0" indent="0" algn="ctr" defTabSz="942975" rtl="0" eaLnBrk="1" fontAlgn="ctr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-50" normalizeH="0" baseline="0" noProof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Montserrat Medium" panose="00000600000000000000" pitchFamily="2" charset="0"/>
                  <a:ea typeface="KoPub돋움체 Medium" panose="02020603020101020101" pitchFamily="18" charset="-127"/>
                  <a:cs typeface="+mn-cs"/>
                </a:rPr>
                <a:t>Получение распоряжения </a:t>
              </a:r>
            </a:p>
            <a:p>
              <a:pPr marL="0" marR="0" lvl="0" indent="0" algn="ctr" defTabSz="942975" rtl="0" eaLnBrk="1" fontAlgn="ctr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-50" normalizeH="0" baseline="0" noProof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Montserrat Medium" panose="00000600000000000000" pitchFamily="2" charset="0"/>
                  <a:ea typeface="KoPub돋움체 Medium" panose="02020603020101020101" pitchFamily="18" charset="-127"/>
                  <a:cs typeface="+mn-cs"/>
                </a:rPr>
                <a:t>на выплату средств</a:t>
              </a:r>
              <a:endParaRPr kumimoji="0" lang="en-us" sz="900" b="0" i="0" u="none" strike="noStrike" kern="1200" cap="none" spc="-50" normalizeH="0" baseline="0" noProof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ontserrat Medium" panose="00000600000000000000" pitchFamily="2" charset="0"/>
                <a:ea typeface="KoPub돋움체 Medium" panose="02020603020101020101" pitchFamily="18" charset="-127"/>
                <a:cs typeface="+mn-cs"/>
              </a:endParaRPr>
            </a:p>
          </p:txBody>
        </p:sp>
        <p:sp>
          <p:nvSpPr>
            <p:cNvPr id="288" name="직사각형 287">
              <a:extLst>
                <a:ext uri="{FF2B5EF4-FFF2-40B4-BE49-F238E27FC236}">
                  <a16:creationId xmlns:a16="http://schemas.microsoft.com/office/drawing/2014/main" id="{E2A48641-0603-48CD-A129-E3B766CDAF24}"/>
                </a:ext>
              </a:extLst>
            </p:cNvPr>
            <p:cNvSpPr/>
            <p:nvPr/>
          </p:nvSpPr>
          <p:spPr>
            <a:xfrm>
              <a:off x="1735552" y="3572221"/>
              <a:ext cx="731433" cy="180178"/>
            </a:xfrm>
            <a:prstGeom prst="rect">
              <a:avLst/>
            </a:prstGeom>
          </p:spPr>
          <p:txBody>
            <a:bodyPr wrap="square" lIns="0" tIns="0" rIns="0" bIns="0" rtlCol="0" anchor="ctr" anchorCtr="0">
              <a:spAutoFit/>
            </a:bodyPr>
            <a:lstStyle/>
            <a:p>
              <a:pPr marL="0" marR="0" lvl="0" indent="0" algn="ctr" defTabSz="942975" rtl="0" eaLnBrk="1" fontAlgn="ctr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1200" cap="none" spc="-50" normalizeH="0" baseline="0" noProof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Montserrat Medium" panose="00000600000000000000" pitchFamily="2" charset="0"/>
                  <a:ea typeface="KoPub돋움체 Medium" panose="02020603020101020101" pitchFamily="18" charset="-127"/>
                  <a:cs typeface="+mn-cs"/>
                </a:rPr>
                <a:t>Составление контракта</a:t>
              </a:r>
              <a:endParaRPr kumimoji="0" lang="en-us" sz="900" b="0" i="0" u="none" strike="noStrike" kern="1200" cap="none" spc="-50" normalizeH="0" baseline="0" noProof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ontserrat Medium" panose="00000600000000000000" pitchFamily="2" charset="0"/>
                <a:ea typeface="KoPub돋움체 Medium" panose="02020603020101020101" pitchFamily="18" charset="-127"/>
                <a:cs typeface="+mn-cs"/>
              </a:endParaRPr>
            </a:p>
          </p:txBody>
        </p:sp>
      </p:grpSp>
      <p:grpSp>
        <p:nvGrpSpPr>
          <p:cNvPr id="3" name="그룹 2"/>
          <p:cNvGrpSpPr/>
          <p:nvPr/>
        </p:nvGrpSpPr>
        <p:grpSpPr>
          <a:xfrm>
            <a:off x="5623205" y="2872938"/>
            <a:ext cx="4606867" cy="2978926"/>
            <a:chOff x="5322263" y="5326772"/>
            <a:chExt cx="4606867" cy="2978926"/>
          </a:xfrm>
        </p:grpSpPr>
        <p:grpSp>
          <p:nvGrpSpPr>
            <p:cNvPr id="296" name="그룹 295">
              <a:extLst>
                <a:ext uri="{FF2B5EF4-FFF2-40B4-BE49-F238E27FC236}">
                  <a16:creationId xmlns:a16="http://schemas.microsoft.com/office/drawing/2014/main" id="{DEC83ADB-7F7B-41FF-8357-D486CE0C6BE2}"/>
                </a:ext>
              </a:extLst>
            </p:cNvPr>
            <p:cNvGrpSpPr/>
            <p:nvPr/>
          </p:nvGrpSpPr>
          <p:grpSpPr>
            <a:xfrm>
              <a:off x="5322263" y="5326772"/>
              <a:ext cx="4525845" cy="1881700"/>
              <a:chOff x="239596" y="5585123"/>
              <a:chExt cx="4525845" cy="1881700"/>
            </a:xfrm>
          </p:grpSpPr>
          <p:sp>
            <p:nvSpPr>
              <p:cNvPr id="297" name="직사각형 296">
                <a:extLst>
                  <a:ext uri="{FF2B5EF4-FFF2-40B4-BE49-F238E27FC236}">
                    <a16:creationId xmlns:a16="http://schemas.microsoft.com/office/drawing/2014/main" id="{E0BEBFCE-3036-4296-84D0-62F8FF6C1927}"/>
                  </a:ext>
                </a:extLst>
              </p:cNvPr>
              <p:cNvSpPr/>
              <p:nvPr/>
            </p:nvSpPr>
            <p:spPr>
              <a:xfrm flipH="1">
                <a:off x="239596" y="5585123"/>
                <a:ext cx="4525845" cy="387780"/>
              </a:xfrm>
              <a:prstGeom prst="rect">
                <a:avLst/>
              </a:prstGeom>
            </p:spPr>
            <p:txBody>
              <a:bodyPr wrap="square" lIns="288000" tIns="45711" rIns="91422" bIns="45711" rtlCol="0">
                <a:spAutoFit/>
              </a:bodyPr>
              <a:lstStyle/>
              <a:p>
                <a:pPr marL="215900" marR="0" lvl="1" indent="-215900" algn="l" defTabSz="1067542" rtl="0" eaLnBrk="1" fontAlgn="auto" latinLnBrk="0" hangingPunct="1">
                  <a:lnSpc>
                    <a:spcPct val="120000"/>
                  </a:lnSpc>
                  <a:spcBef>
                    <a:spcPts val="1000"/>
                  </a:spcBef>
                  <a:spcAft>
                    <a:spcPts val="800"/>
                  </a:spcAft>
                  <a:buClr>
                    <a:srgbClr val="E34197"/>
                  </a:buClr>
                  <a:buSzPct val="100000"/>
                  <a:buFontTx/>
                  <a:buBlip>
                    <a:blip r:embed="rId9"/>
                  </a:buBlip>
                  <a:tabLst/>
                  <a:defRPr/>
                </a:pPr>
                <a:r>
                  <a:rPr kumimoji="0" lang="ru-RU" sz="1600" b="0" i="0" u="none" strike="noStrike" kern="1200" cap="none" spc="0" normalizeH="0" baseline="0" noProof="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prstClr val="black">
                        <a:lumMod val="85000"/>
                        <a:lumOff val="15000"/>
                      </a:prstClr>
                    </a:solidFill>
                    <a:effectLst/>
                    <a:uLnTx/>
                    <a:uFillTx/>
                    <a:latin typeface="Montserrat SemiBold" panose="00000700000000000000" pitchFamily="2" charset="0"/>
                    <a:ea typeface="KoPub돋움체 Bold" panose="02020603020101020101" pitchFamily="18" charset="-127"/>
                    <a:cs typeface="+mn-cs"/>
                  </a:rPr>
                  <a:t>Электронный</a:t>
                </a:r>
                <a:r>
                  <a:rPr kumimoji="0" lang="ru-RU" sz="1600" b="0" i="0" u="none" strike="noStrike" kern="1200" cap="none" spc="0" normalizeH="0" noProof="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prstClr val="black">
                        <a:lumMod val="85000"/>
                        <a:lumOff val="15000"/>
                      </a:prstClr>
                    </a:solidFill>
                    <a:effectLst/>
                    <a:uLnTx/>
                    <a:uFillTx/>
                    <a:latin typeface="Montserrat SemiBold" panose="00000700000000000000" pitchFamily="2" charset="0"/>
                    <a:ea typeface="KoPub돋움체 Bold" panose="02020603020101020101" pitchFamily="18" charset="-127"/>
                    <a:cs typeface="+mn-cs"/>
                  </a:rPr>
                  <a:t> контракт</a:t>
                </a:r>
                <a:endParaRPr kumimoji="0" lang="en-us" sz="1600" b="0" i="0" u="none" strike="noStrike" kern="1200" cap="none" spc="0" normalizeH="0" baseline="0" noProof="0" dirty="0">
                  <a:ln>
                    <a:solidFill>
                      <a:srgbClr val="ADADAD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KoPub돋움체 Bold" panose="02020603020101020101" pitchFamily="18" charset="-127"/>
                  <a:cs typeface="+mn-cs"/>
                </a:endParaRPr>
              </a:p>
            </p:txBody>
          </p:sp>
          <p:sp>
            <p:nvSpPr>
              <p:cNvPr id="298" name="직사각형 297">
                <a:extLst>
                  <a:ext uri="{FF2B5EF4-FFF2-40B4-BE49-F238E27FC236}">
                    <a16:creationId xmlns:a16="http://schemas.microsoft.com/office/drawing/2014/main" id="{435A5B2D-54CC-42DA-8B5F-614448757E54}"/>
                  </a:ext>
                </a:extLst>
              </p:cNvPr>
              <p:cNvSpPr/>
              <p:nvPr/>
            </p:nvSpPr>
            <p:spPr>
              <a:xfrm flipH="1">
                <a:off x="485013" y="6027968"/>
                <a:ext cx="4239991" cy="1438855"/>
              </a:xfrm>
              <a:prstGeom prst="rect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80000" tIns="0" rIns="0" bIns="0" numCol="1" rtlCol="0" anchor="t" anchorCtr="0" compatLnSpc="1">
                <a:prstTxWarp prst="textNoShape">
                  <a:avLst/>
                </a:prstTxWarp>
                <a:spAutoFit/>
                <a:scene3d>
                  <a:camera prst="orthographicFront"/>
                  <a:lightRig rig="threePt" dir="t"/>
                </a:scene3d>
                <a:sp3d>
                  <a:bevelT w="0" h="0"/>
                  <a:bevelB w="0" h="0"/>
                </a:sp3d>
              </a:bodyPr>
              <a:lstStyle/>
              <a:p>
                <a:pPr marL="72000" marR="0" lvl="1" indent="-72000" algn="l" defTabSz="784558" rtl="0" eaLnBrk="1" fontAlgn="ctr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>
                    <a:prstClr val="black">
                      <a:lumMod val="85000"/>
                      <a:lumOff val="15000"/>
                    </a:prstClr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5066152" algn="l"/>
                  </a:tabLst>
                  <a:defRPr/>
                </a:pPr>
                <a:r>
                  <a:rPr kumimoji="0" lang="ru-RU" sz="1300" b="0" i="0" u="none" strike="noStrike" kern="1200" cap="none" spc="0" normalizeH="0" baseline="0" noProof="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Montserrat Medium" panose="00000600000000000000" pitchFamily="2" charset="0"/>
                    <a:ea typeface="KoPub돋움체 Medium" panose="02020603020101020101" pitchFamily="18" charset="-127"/>
                    <a:cs typeface="+mn-cs"/>
                  </a:rPr>
                  <a:t>Устранены</a:t>
                </a:r>
                <a:r>
                  <a:rPr kumimoji="0" lang="ru-RU" sz="1300" b="0" i="0" u="none" strike="noStrike" kern="1200" cap="none" spc="0" normalizeH="0" noProof="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Montserrat Medium" panose="00000600000000000000" pitchFamily="2" charset="0"/>
                    <a:ea typeface="KoPub돋움체 Medium" panose="02020603020101020101" pitchFamily="18" charset="-127"/>
                    <a:cs typeface="+mn-cs"/>
                  </a:rPr>
                  <a:t> необоснованные сомнения и коррупционный потенциал, характерные для контрактов, которые заключаются очно</a:t>
                </a:r>
                <a:endParaRPr kumimoji="0" lang="en-us" sz="1300" b="0" i="0" u="none" strike="noStrike" kern="1200" cap="none" spc="0" normalizeH="0" baseline="0" noProof="0" dirty="0">
                  <a:ln>
                    <a:solidFill>
                      <a:srgbClr val="ADADAD">
                        <a:alpha val="0"/>
                      </a:srgbClr>
                    </a:solidFill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anose="00000600000000000000" pitchFamily="2" charset="0"/>
                  <a:ea typeface="KoPub돋움체 Medium" panose="02020603020101020101" pitchFamily="18" charset="-127"/>
                  <a:cs typeface="+mn-cs"/>
                </a:endParaRPr>
              </a:p>
              <a:p>
                <a:pPr marL="72000" marR="0" lvl="1" indent="-72000" algn="l" defTabSz="784558" rtl="0" eaLnBrk="1" fontAlgn="ctr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>
                    <a:prstClr val="black">
                      <a:lumMod val="85000"/>
                      <a:lumOff val="15000"/>
                    </a:prstClr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5066152" algn="l"/>
                  </a:tabLst>
                  <a:defRPr/>
                </a:pPr>
                <a:r>
                  <a:rPr kumimoji="0" lang="ru-RU" sz="1300" b="0" i="0" u="none" strike="noStrike" kern="1200" cap="none" spc="0" normalizeH="0" baseline="0" noProof="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Montserrat Medium" panose="00000600000000000000" pitchFamily="2" charset="0"/>
                    <a:ea typeface="KoPub돋움체 Medium" panose="02020603020101020101" pitchFamily="18" charset="-127"/>
                    <a:cs typeface="+mn-cs"/>
                  </a:rPr>
                  <a:t>Повышение эффективности закупок и снижение административных затрат благодаря удобной системе хранения контракто</a:t>
                </a:r>
                <a:r>
                  <a:rPr lang="ru-RU" sz="1300" noProof="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в</a:t>
                </a:r>
                <a:r>
                  <a:rPr lang="ru-RU" sz="130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 и работы с ними </a:t>
                </a:r>
                <a:endParaRPr kumimoji="0" lang="en-us" sz="1300" b="0" i="0" u="none" strike="noStrike" kern="1200" cap="none" spc="0" normalizeH="0" baseline="0" noProof="0" dirty="0">
                  <a:ln>
                    <a:solidFill>
                      <a:srgbClr val="ADADAD">
                        <a:alpha val="0"/>
                      </a:srgbClr>
                    </a:solidFill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anose="00000600000000000000" pitchFamily="2" charset="0"/>
                  <a:ea typeface="KoPub돋움체 Medium" panose="02020603020101020101" pitchFamily="18" charset="-127"/>
                  <a:cs typeface="+mn-cs"/>
                </a:endParaRPr>
              </a:p>
            </p:txBody>
          </p:sp>
        </p:grpSp>
        <p:grpSp>
          <p:nvGrpSpPr>
            <p:cNvPr id="299" name="그룹 298">
              <a:extLst>
                <a:ext uri="{FF2B5EF4-FFF2-40B4-BE49-F238E27FC236}">
                  <a16:creationId xmlns:a16="http://schemas.microsoft.com/office/drawing/2014/main" id="{38AC6F57-30A6-4A30-A3F3-A45D4DB9A379}"/>
                </a:ext>
              </a:extLst>
            </p:cNvPr>
            <p:cNvGrpSpPr/>
            <p:nvPr/>
          </p:nvGrpSpPr>
          <p:grpSpPr>
            <a:xfrm>
              <a:off x="5403285" y="7204815"/>
              <a:ext cx="4525845" cy="1100883"/>
              <a:chOff x="390068" y="6383777"/>
              <a:chExt cx="4525845" cy="1100883"/>
            </a:xfrm>
          </p:grpSpPr>
          <p:sp>
            <p:nvSpPr>
              <p:cNvPr id="300" name="직사각형 299">
                <a:extLst>
                  <a:ext uri="{FF2B5EF4-FFF2-40B4-BE49-F238E27FC236}">
                    <a16:creationId xmlns:a16="http://schemas.microsoft.com/office/drawing/2014/main" id="{8C23A58A-6FF8-4E87-AEB3-EAF13B0A6D93}"/>
                  </a:ext>
                </a:extLst>
              </p:cNvPr>
              <p:cNvSpPr/>
              <p:nvPr/>
            </p:nvSpPr>
            <p:spPr>
              <a:xfrm flipH="1">
                <a:off x="390068" y="6383777"/>
                <a:ext cx="4525845" cy="387780"/>
              </a:xfrm>
              <a:prstGeom prst="rect">
                <a:avLst/>
              </a:prstGeom>
            </p:spPr>
            <p:txBody>
              <a:bodyPr wrap="square" lIns="288000" tIns="45711" rIns="91422" bIns="45711" rtlCol="0">
                <a:spAutoFit/>
              </a:bodyPr>
              <a:lstStyle/>
              <a:p>
                <a:pPr marL="215900" marR="0" lvl="1" indent="-215900" algn="l" defTabSz="1067542" rtl="0" eaLnBrk="1" fontAlgn="auto" latinLnBrk="0" hangingPunct="1">
                  <a:lnSpc>
                    <a:spcPct val="120000"/>
                  </a:lnSpc>
                  <a:spcBef>
                    <a:spcPts val="1000"/>
                  </a:spcBef>
                  <a:spcAft>
                    <a:spcPts val="800"/>
                  </a:spcAft>
                  <a:buClr>
                    <a:srgbClr val="E34197"/>
                  </a:buClr>
                  <a:buSzPct val="100000"/>
                  <a:buFontTx/>
                  <a:buBlip>
                    <a:blip r:embed="rId9"/>
                  </a:buBlip>
                  <a:tabLst/>
                  <a:defRPr/>
                </a:pPr>
                <a:r>
                  <a:rPr kumimoji="0" lang="ru-RU" sz="1600" b="0" i="0" u="none" strike="noStrike" kern="1200" cap="none" spc="0" normalizeH="0" baseline="0" noProof="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prstClr val="black">
                        <a:lumMod val="85000"/>
                        <a:lumOff val="15000"/>
                      </a:prstClr>
                    </a:solidFill>
                    <a:effectLst/>
                    <a:uLnTx/>
                    <a:uFillTx/>
                    <a:latin typeface="Montserrat SemiBold" panose="00000700000000000000" pitchFamily="2" charset="0"/>
                    <a:ea typeface="KoPub돋움체 Bold" panose="02020603020101020101" pitchFamily="18" charset="-127"/>
                    <a:cs typeface="+mn-cs"/>
                  </a:rPr>
                  <a:t>Электронный платёж</a:t>
                </a:r>
                <a:endParaRPr kumimoji="0" lang="en-us" sz="1600" b="0" i="0" u="none" strike="noStrike" kern="1200" cap="none" spc="0" normalizeH="0" baseline="0" noProof="0" dirty="0">
                  <a:ln>
                    <a:solidFill>
                      <a:srgbClr val="ADADAD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KoPub돋움체 Bold" panose="02020603020101020101" pitchFamily="18" charset="-127"/>
                  <a:cs typeface="+mn-cs"/>
                </a:endParaRPr>
              </a:p>
            </p:txBody>
          </p:sp>
          <p:sp>
            <p:nvSpPr>
              <p:cNvPr id="301" name="직사각형 300">
                <a:extLst>
                  <a:ext uri="{FF2B5EF4-FFF2-40B4-BE49-F238E27FC236}">
                    <a16:creationId xmlns:a16="http://schemas.microsoft.com/office/drawing/2014/main" id="{1D82CEB8-7317-46B5-B66C-97E23CA656B2}"/>
                  </a:ext>
                </a:extLst>
              </p:cNvPr>
              <p:cNvSpPr/>
              <p:nvPr/>
            </p:nvSpPr>
            <p:spPr>
              <a:xfrm flipH="1">
                <a:off x="569899" y="6884496"/>
                <a:ext cx="4110464" cy="600164"/>
              </a:xfrm>
              <a:prstGeom prst="rect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80000" tIns="0" rIns="0" bIns="0" numCol="1" rtlCol="0" anchor="t" anchorCtr="0" compatLnSpc="1">
                <a:prstTxWarp prst="textNoShape">
                  <a:avLst/>
                </a:prstTxWarp>
                <a:spAutoFit/>
                <a:scene3d>
                  <a:camera prst="orthographicFront"/>
                  <a:lightRig rig="threePt" dir="t"/>
                </a:scene3d>
                <a:sp3d>
                  <a:bevelT w="0" h="0"/>
                  <a:bevelB w="0" h="0"/>
                </a:sp3d>
              </a:bodyPr>
              <a:lstStyle/>
              <a:p>
                <a:pPr marL="72000" marR="0" lvl="1" indent="-72000" algn="l" defTabSz="784558" rtl="0" eaLnBrk="1" fontAlgn="ctr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>
                    <a:prstClr val="black">
                      <a:lumMod val="85000"/>
                      <a:lumOff val="15000"/>
                    </a:prstClr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5066152" algn="l"/>
                  </a:tabLst>
                  <a:defRPr/>
                </a:pPr>
                <a:r>
                  <a:rPr kumimoji="0" lang="ru-RU" sz="1300" b="0" i="0" u="none" strike="noStrike" kern="1200" cap="none" spc="0" normalizeH="0" baseline="0" noProof="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Montserrat Medium" panose="00000600000000000000" pitchFamily="2" charset="0"/>
                    <a:ea typeface="KoPub돋움체 Medium" panose="02020603020101020101" pitchFamily="18" charset="-127"/>
                    <a:cs typeface="+mn-cs"/>
                  </a:rPr>
                  <a:t>Перевод средств в реальном времени посредством системы</a:t>
                </a:r>
                <a:r>
                  <a:rPr kumimoji="0" lang="en-us" sz="1300" b="0" i="0" u="none" strike="noStrike" kern="1200" cap="none" spc="0" normalizeH="0" baseline="0" noProof="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Montserrat Medium" panose="00000600000000000000" pitchFamily="2" charset="0"/>
                    <a:ea typeface="KoPub돋움체 Medium" panose="02020603020101020101" pitchFamily="18" charset="-127"/>
                    <a:cs typeface="+mn-cs"/>
                  </a:rPr>
                  <a:t> </a:t>
                </a:r>
                <a:r>
                  <a:rPr kumimoji="0" lang="en-us" sz="1300" b="0" i="0" u="none" strike="noStrike" kern="1200" cap="none" spc="0" normalizeH="0" baseline="0" noProof="0" dirty="0" err="1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Montserrat Medium" panose="00000600000000000000" pitchFamily="2" charset="0"/>
                    <a:ea typeface="KoPub돋움체 Medium" panose="02020603020101020101" pitchFamily="18" charset="-127"/>
                    <a:cs typeface="+mn-cs"/>
                  </a:rPr>
                  <a:t>dBrain</a:t>
                </a:r>
                <a:r>
                  <a:rPr kumimoji="0" lang="en-us" sz="1300" b="0" i="0" u="none" strike="noStrike" kern="1200" cap="none" spc="0" normalizeH="0" baseline="0" noProof="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Montserrat Medium" panose="00000600000000000000" pitchFamily="2" charset="0"/>
                    <a:ea typeface="KoPub돋움체 Medium" panose="02020603020101020101" pitchFamily="18" charset="-127"/>
                    <a:cs typeface="+mn-cs"/>
                  </a:rPr>
                  <a:t> </a:t>
                </a:r>
                <a:r>
                  <a:rPr kumimoji="0" lang="ru-RU" sz="1300" b="0" i="0" u="none" strike="noStrike" kern="1200" cap="none" spc="0" normalizeH="0" baseline="0" noProof="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Montserrat Medium" panose="00000600000000000000" pitchFamily="2" charset="0"/>
                    <a:ea typeface="KoPub돋움체 Medium" panose="02020603020101020101" pitchFamily="18" charset="-127"/>
                    <a:cs typeface="+mn-cs"/>
                  </a:rPr>
                  <a:t>после выставления счёта</a:t>
                </a:r>
                <a:endParaRPr kumimoji="0" lang="en-us" sz="1300" b="0" i="0" u="none" strike="noStrike" kern="1200" cap="none" spc="0" normalizeH="0" baseline="0" noProof="0" dirty="0">
                  <a:ln>
                    <a:solidFill>
                      <a:srgbClr val="ADADAD">
                        <a:alpha val="0"/>
                      </a:srgbClr>
                    </a:solidFill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anose="00000600000000000000" pitchFamily="2" charset="0"/>
                  <a:ea typeface="KoPub돋움체 Medium" panose="02020603020101020101" pitchFamily="18" charset="-127"/>
                  <a:cs typeface="+mn-cs"/>
                </a:endParaRPr>
              </a:p>
            </p:txBody>
          </p:sp>
        </p:grpSp>
      </p:grpSp>
      <p:sp>
        <p:nvSpPr>
          <p:cNvPr id="116" name="직사각형 115">
            <a:extLst>
              <a:ext uri="{FF2B5EF4-FFF2-40B4-BE49-F238E27FC236}">
                <a16:creationId xmlns:a16="http://schemas.microsoft.com/office/drawing/2014/main" id="{CF5B14A7-A12F-48D6-B60C-9AAC1F7B86A8}"/>
              </a:ext>
            </a:extLst>
          </p:cNvPr>
          <p:cNvSpPr/>
          <p:nvPr/>
        </p:nvSpPr>
        <p:spPr>
          <a:xfrm>
            <a:off x="4687611" y="4214390"/>
            <a:ext cx="950939" cy="139355"/>
          </a:xfrm>
          <a:prstGeom prst="rect">
            <a:avLst/>
          </a:prstGeom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ctr" defTabSz="942975" rtl="0" eaLnBrk="1" fontAlgn="ctr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0" cap="none" spc="100" normalizeH="0" baseline="0" noProof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ontserrat SemiBold" panose="00000700000000000000" pitchFamily="2" charset="0"/>
                <a:ea typeface="KoPub돋움체 Medium" panose="02020603020101020101" pitchFamily="18" charset="-127"/>
                <a:cs typeface="+mn-cs"/>
              </a:rPr>
              <a:t>Покупатель</a:t>
            </a:r>
            <a:endParaRPr kumimoji="0" lang="en-us" sz="800" b="1" i="0" u="none" strike="noStrike" kern="0" cap="none" spc="100" normalizeH="0" baseline="0" noProof="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ontserrat SemiBold" panose="00000700000000000000" pitchFamily="2" charset="0"/>
              <a:ea typeface="KoPub돋움체 Medium" panose="02020603020101020101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1191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8E445D34-02C7-4E43-A0A1-3E6E532086A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0" t="1" r="8797" b="1"/>
          <a:stretch/>
        </p:blipFill>
        <p:spPr>
          <a:xfrm>
            <a:off x="-1" y="-1"/>
            <a:ext cx="10691813" cy="757872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470C8E77-0F2B-4631-AC44-D9637EEABC63}"/>
              </a:ext>
            </a:extLst>
          </p:cNvPr>
          <p:cNvSpPr/>
          <p:nvPr/>
        </p:nvSpPr>
        <p:spPr>
          <a:xfrm>
            <a:off x="0" y="-1"/>
            <a:ext cx="10691814" cy="757872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9F0212-33B8-4237-94A0-33EFCE2421A4}"/>
              </a:ext>
            </a:extLst>
          </p:cNvPr>
          <p:cNvSpPr txBox="1"/>
          <p:nvPr/>
        </p:nvSpPr>
        <p:spPr>
          <a:xfrm>
            <a:off x="1345474" y="3327696"/>
            <a:ext cx="7811589" cy="923330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altLang="ko-KR" sz="5400" spc="30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Вопросы и ответы</a:t>
            </a:r>
            <a:endParaRPr lang="en-US" altLang="ko-KR" sz="5400" spc="300" dirty="0">
              <a:solidFill>
                <a:schemeClr val="bg1"/>
              </a:solidFill>
              <a:latin typeface="Montserrat SemiBold" panose="00000700000000000000" pitchFamily="2" charset="0"/>
              <a:ea typeface="나눔스퀘어 ExtraBold" panose="020B0600000101010101" pitchFamily="50" charset="-127"/>
            </a:endParaRPr>
          </a:p>
        </p:txBody>
      </p:sp>
      <p:pic>
        <p:nvPicPr>
          <p:cNvPr id="12" name="그래픽 11">
            <a:extLst>
              <a:ext uri="{FF2B5EF4-FFF2-40B4-BE49-F238E27FC236}">
                <a16:creationId xmlns:a16="http://schemas.microsoft.com/office/drawing/2014/main" id="{E3C3D804-3864-4FB5-909C-A1131F444C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71848" y="6429989"/>
            <a:ext cx="1346375" cy="670965"/>
          </a:xfrm>
          <a:prstGeom prst="rect">
            <a:avLst/>
          </a:prstGeom>
        </p:spPr>
      </p:pic>
      <p:sp>
        <p:nvSpPr>
          <p:cNvPr id="7" name="슬라이드 번호 개체 틀 2">
            <a:extLst>
              <a:ext uri="{FF2B5EF4-FFF2-40B4-BE49-F238E27FC236}">
                <a16:creationId xmlns:a16="http://schemas.microsoft.com/office/drawing/2014/main" id="{B77A8B5B-8C23-45FC-9EDA-0162C0DCE51B}"/>
              </a:ext>
            </a:extLst>
          </p:cNvPr>
          <p:cNvSpPr txBox="1">
            <a:spLocks/>
          </p:cNvSpPr>
          <p:nvPr/>
        </p:nvSpPr>
        <p:spPr>
          <a:xfrm>
            <a:off x="4178796" y="7174650"/>
            <a:ext cx="2405658" cy="403497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- </a:t>
            </a:r>
            <a:fld id="{9D3B0FC0-D4DA-4B18-8421-AF98AD9DE8E5}" type="slidenum">
              <a:rPr lang="ko-KR" altLang="en-US" sz="11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pPr algn="ctr"/>
              <a:t>12</a:t>
            </a:fld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-</a:t>
            </a:r>
            <a:endParaRPr lang="ko-KR" altLang="en-US" sz="11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4DF7C1-D66E-41D2-A429-0F53457543CA}"/>
              </a:ext>
            </a:extLst>
          </p:cNvPr>
          <p:cNvSpPr txBox="1"/>
          <p:nvPr/>
        </p:nvSpPr>
        <p:spPr>
          <a:xfrm>
            <a:off x="276282" y="172530"/>
            <a:ext cx="4810932" cy="1200329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ru-RU" altLang="ko-KR" spc="-150" dirty="0">
                <a:solidFill>
                  <a:prstClr val="white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Совместная видеоконференция</a:t>
            </a:r>
            <a:r>
              <a:rPr lang="en-US" altLang="ko-KR" spc="-150" dirty="0">
                <a:solidFill>
                  <a:prstClr val="white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 KPFIS</a:t>
            </a:r>
            <a:r>
              <a:rPr lang="ru-RU" altLang="ko-KR" spc="-150" dirty="0">
                <a:solidFill>
                  <a:prstClr val="white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 и </a:t>
            </a:r>
          </a:p>
          <a:p>
            <a:pPr lvl="0">
              <a:defRPr/>
            </a:pPr>
            <a:r>
              <a:rPr lang="ru-RU" altLang="ko-KR" spc="-150" dirty="0">
                <a:solidFill>
                  <a:prstClr val="white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КС РЕМРА</a:t>
            </a:r>
            <a:r>
              <a:rPr lang="en-US" altLang="ko-KR" spc="-150" dirty="0">
                <a:solidFill>
                  <a:prstClr val="white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L,</a:t>
            </a:r>
            <a:r>
              <a:rPr lang="ru-RU" altLang="ko-KR" spc="-150" dirty="0">
                <a:solidFill>
                  <a:prstClr val="white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 посвящённая  системе </a:t>
            </a:r>
            <a:r>
              <a:rPr lang="en-US" altLang="ko-KR" spc="-150" dirty="0" err="1">
                <a:solidFill>
                  <a:prstClr val="white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dBrain</a:t>
            </a:r>
            <a:r>
              <a:rPr lang="ru-RU" altLang="ko-KR" spc="-150" dirty="0">
                <a:solidFill>
                  <a:prstClr val="white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 </a:t>
            </a:r>
          </a:p>
          <a:p>
            <a:pPr lvl="0">
              <a:defRPr/>
            </a:pPr>
            <a:r>
              <a:rPr lang="ru-RU" altLang="ko-KR" spc="-150" dirty="0">
                <a:solidFill>
                  <a:prstClr val="white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нового поколения в Республике Корея</a:t>
            </a:r>
          </a:p>
          <a:p>
            <a:endParaRPr lang="en-US" altLang="ko-KR" spc="-150" dirty="0">
              <a:solidFill>
                <a:schemeClr val="bg1"/>
              </a:solidFill>
              <a:latin typeface="Montserrat SemiBold" panose="00000700000000000000" pitchFamily="2" charset="0"/>
              <a:ea typeface="나눔스퀘어 ExtraBold" panose="020B0600000101010101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10AE57-2A5B-495D-882E-2056E6FEC52A}"/>
              </a:ext>
            </a:extLst>
          </p:cNvPr>
          <p:cNvSpPr txBox="1"/>
          <p:nvPr/>
        </p:nvSpPr>
        <p:spPr>
          <a:xfrm>
            <a:off x="276280" y="1649857"/>
            <a:ext cx="4741578" cy="677108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altLang="ko-KR" spc="-150" dirty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Контракты (электронные закупки) в системе</a:t>
            </a:r>
            <a:r>
              <a:rPr lang="en-US" altLang="ko-KR" spc="-150" dirty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 </a:t>
            </a:r>
            <a:r>
              <a:rPr lang="en-US" altLang="ko-KR" spc="-150" dirty="0" err="1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dBrain</a:t>
            </a:r>
            <a:r>
              <a:rPr lang="en-US" altLang="ko-KR" sz="2000" spc="-150" dirty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  </a:t>
            </a:r>
            <a:endParaRPr lang="ko-KR" altLang="en-US" sz="2000" spc="-150" dirty="0">
              <a:solidFill>
                <a:srgbClr val="73DCF5"/>
              </a:solidFill>
              <a:latin typeface="Montserrat SemiBold" panose="00000700000000000000" pitchFamily="2" charset="0"/>
              <a:ea typeface="나눔스퀘어라운드 Regular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3777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7A33D3D9-32E1-4E6B-A5CA-05B9B5AD5D6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0" r="8797" b="16592"/>
          <a:stretch/>
        </p:blipFill>
        <p:spPr>
          <a:xfrm>
            <a:off x="-1" y="-1"/>
            <a:ext cx="10691813" cy="632128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22ED1D84-E963-4CAC-A72E-8847A0D39CB7}"/>
              </a:ext>
            </a:extLst>
          </p:cNvPr>
          <p:cNvSpPr/>
          <p:nvPr/>
        </p:nvSpPr>
        <p:spPr>
          <a:xfrm>
            <a:off x="0" y="0"/>
            <a:ext cx="10691814" cy="6321284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6" name="그림 15" descr="텍스트이(가) 표시된 사진&#10;&#10;자동 생성된 설명">
            <a:extLst>
              <a:ext uri="{FF2B5EF4-FFF2-40B4-BE49-F238E27FC236}">
                <a16:creationId xmlns:a16="http://schemas.microsoft.com/office/drawing/2014/main" id="{D6047D72-7193-4E8C-A694-FED73C8E32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819" y="6711309"/>
            <a:ext cx="1362647" cy="5489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427033F-6FB5-4D06-B4CE-AA9CDDCA469E}"/>
              </a:ext>
            </a:extLst>
          </p:cNvPr>
          <p:cNvSpPr txBox="1"/>
          <p:nvPr/>
        </p:nvSpPr>
        <p:spPr>
          <a:xfrm>
            <a:off x="790817" y="2910334"/>
            <a:ext cx="91101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ko-KR" sz="6000" spc="-12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Спасибо за внимание!</a:t>
            </a:r>
            <a:endParaRPr lang="ko-KR" altLang="en-US" sz="6000" spc="-120" dirty="0">
              <a:solidFill>
                <a:schemeClr val="bg1"/>
              </a:solidFill>
              <a:latin typeface="Montserrat SemiBold" panose="00000700000000000000" pitchFamily="2" charset="0"/>
              <a:ea typeface="나눔스퀘어 ExtraBold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4DF7C1-D66E-41D2-A429-0F53457543CA}"/>
              </a:ext>
            </a:extLst>
          </p:cNvPr>
          <p:cNvSpPr txBox="1"/>
          <p:nvPr/>
        </p:nvSpPr>
        <p:spPr>
          <a:xfrm>
            <a:off x="276282" y="172530"/>
            <a:ext cx="4810932" cy="1200329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ru-RU" altLang="ko-KR" spc="-150" dirty="0">
                <a:solidFill>
                  <a:prstClr val="white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Совместная видеоконференция</a:t>
            </a:r>
            <a:r>
              <a:rPr lang="en-US" altLang="ko-KR" spc="-150" dirty="0">
                <a:solidFill>
                  <a:prstClr val="white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 KPFIS</a:t>
            </a:r>
            <a:r>
              <a:rPr lang="ru-RU" altLang="ko-KR" spc="-150" dirty="0">
                <a:solidFill>
                  <a:prstClr val="white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 и </a:t>
            </a:r>
          </a:p>
          <a:p>
            <a:pPr lvl="0">
              <a:defRPr/>
            </a:pPr>
            <a:r>
              <a:rPr lang="ru-RU" altLang="ko-KR" spc="-150" dirty="0">
                <a:solidFill>
                  <a:prstClr val="white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КС РЕМРА</a:t>
            </a:r>
            <a:r>
              <a:rPr lang="en-US" altLang="ko-KR" spc="-150" dirty="0">
                <a:solidFill>
                  <a:prstClr val="white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L,</a:t>
            </a:r>
            <a:r>
              <a:rPr lang="ru-RU" altLang="ko-KR" spc="-150" dirty="0">
                <a:solidFill>
                  <a:prstClr val="white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 посвящённая  системе </a:t>
            </a:r>
            <a:r>
              <a:rPr lang="en-US" altLang="ko-KR" spc="-150" dirty="0" err="1">
                <a:solidFill>
                  <a:prstClr val="white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dBrain</a:t>
            </a:r>
            <a:r>
              <a:rPr lang="ru-RU" altLang="ko-KR" spc="-150" dirty="0">
                <a:solidFill>
                  <a:prstClr val="white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 </a:t>
            </a:r>
          </a:p>
          <a:p>
            <a:pPr lvl="0">
              <a:defRPr/>
            </a:pPr>
            <a:r>
              <a:rPr lang="ru-RU" altLang="ko-KR" spc="-150" dirty="0">
                <a:solidFill>
                  <a:prstClr val="white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нового поколения в Республике Корея</a:t>
            </a:r>
          </a:p>
          <a:p>
            <a:endParaRPr lang="en-US" altLang="ko-KR" spc="-150" dirty="0">
              <a:solidFill>
                <a:schemeClr val="bg1"/>
              </a:solidFill>
              <a:latin typeface="Montserrat SemiBold" panose="00000700000000000000" pitchFamily="2" charset="0"/>
              <a:ea typeface="나눔스퀘어 ExtraBold" panose="020B0600000101010101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10AE57-2A5B-495D-882E-2056E6FEC52A}"/>
              </a:ext>
            </a:extLst>
          </p:cNvPr>
          <p:cNvSpPr txBox="1"/>
          <p:nvPr/>
        </p:nvSpPr>
        <p:spPr>
          <a:xfrm>
            <a:off x="276280" y="1463039"/>
            <a:ext cx="4880474" cy="677108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altLang="ko-KR" spc="-150" dirty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Контракты (электронные закупки) в системе</a:t>
            </a:r>
            <a:r>
              <a:rPr lang="en-US" altLang="ko-KR" spc="-150" dirty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 </a:t>
            </a:r>
            <a:r>
              <a:rPr lang="en-US" altLang="ko-KR" spc="-150" dirty="0" err="1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dBrain</a:t>
            </a:r>
            <a:r>
              <a:rPr lang="en-US" altLang="ko-KR" sz="2000" spc="-150" dirty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  </a:t>
            </a:r>
            <a:endParaRPr lang="ko-KR" altLang="en-US" sz="2000" spc="-150" dirty="0">
              <a:solidFill>
                <a:srgbClr val="73DCF5"/>
              </a:solidFill>
              <a:latin typeface="Montserrat SemiBold" panose="00000700000000000000" pitchFamily="2" charset="0"/>
              <a:ea typeface="나눔스퀘어라운드 Regular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99442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54E14E01-B6F6-4D83-8F6C-FFD264960E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03" t="1" r="8795" b="1"/>
          <a:stretch/>
        </p:blipFill>
        <p:spPr>
          <a:xfrm>
            <a:off x="5345906" y="-1"/>
            <a:ext cx="5345906" cy="7578725"/>
          </a:xfrm>
          <a:prstGeom prst="rect">
            <a:avLst/>
          </a:prstGeom>
          <a:effectLst/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D5112846-15E0-4F58-AFBC-4508067CE482}"/>
              </a:ext>
            </a:extLst>
          </p:cNvPr>
          <p:cNvSpPr/>
          <p:nvPr/>
        </p:nvSpPr>
        <p:spPr>
          <a:xfrm>
            <a:off x="5345907" y="1"/>
            <a:ext cx="5345906" cy="7578724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479F7FD6-536D-4C17-99FF-92153F900B9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1" t="1" r="43577" b="1"/>
          <a:stretch/>
        </p:blipFill>
        <p:spPr>
          <a:xfrm>
            <a:off x="0" y="0"/>
            <a:ext cx="5345906" cy="757872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D90DBEC3-FFC5-45A0-97DD-51E5F83D1FD2}"/>
              </a:ext>
            </a:extLst>
          </p:cNvPr>
          <p:cNvSpPr/>
          <p:nvPr/>
        </p:nvSpPr>
        <p:spPr>
          <a:xfrm>
            <a:off x="0" y="-2"/>
            <a:ext cx="5345906" cy="7578724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DF5D72-E5EF-427A-914E-F4B4C8BFD37B}"/>
              </a:ext>
            </a:extLst>
          </p:cNvPr>
          <p:cNvSpPr txBox="1"/>
          <p:nvPr/>
        </p:nvSpPr>
        <p:spPr>
          <a:xfrm>
            <a:off x="423807" y="4108503"/>
            <a:ext cx="2230098" cy="846386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2800" b="0" i="0" u="none" strike="noStrike" kern="1200" cap="none" spc="-8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나눔스퀘어 ExtraBold" panose="020B0600000101010101" pitchFamily="50" charset="-127"/>
                <a:cs typeface="+mn-cs"/>
              </a:rPr>
              <a:t>СОДЕРЖАНИЕ</a:t>
            </a:r>
            <a:endParaRPr kumimoji="0" lang="ko-KR" altLang="en-US" sz="2800" b="0" i="0" u="none" strike="noStrike" kern="1200" cap="none" spc="-8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 SemiBold" panose="00000700000000000000" pitchFamily="2" charset="0"/>
              <a:ea typeface="나눔스퀘어 ExtraBold" panose="020B0600000101010101" pitchFamily="50" charset="-127"/>
              <a:cs typeface="+mn-cs"/>
            </a:endParaRPr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BB45700A-15F1-45DF-AD61-64A4FD900102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44" y="6822281"/>
            <a:ext cx="1237656" cy="473222"/>
          </a:xfrm>
          <a:prstGeom prst="rect">
            <a:avLst/>
          </a:prstGeom>
        </p:spPr>
      </p:pic>
      <p:sp>
        <p:nvSpPr>
          <p:cNvPr id="31" name="슬라이드 번호 개체 틀 2">
            <a:extLst>
              <a:ext uri="{FF2B5EF4-FFF2-40B4-BE49-F238E27FC236}">
                <a16:creationId xmlns:a16="http://schemas.microsoft.com/office/drawing/2014/main" id="{AB3F82A3-5B93-4604-A50A-F0628F5B622C}"/>
              </a:ext>
            </a:extLst>
          </p:cNvPr>
          <p:cNvSpPr txBox="1">
            <a:spLocks/>
          </p:cNvSpPr>
          <p:nvPr/>
        </p:nvSpPr>
        <p:spPr>
          <a:xfrm>
            <a:off x="4456589" y="7556615"/>
            <a:ext cx="2405658" cy="403497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B0503020000020004" pitchFamily="34" charset="-127"/>
                <a:ea typeface="맑은 고딕" panose="020B0503020000020004" pitchFamily="34" charset="-127"/>
                <a:cs typeface="+mn-cs"/>
              </a:rPr>
              <a:t>- </a:t>
            </a:r>
            <a:fld id="{9D3B0FC0-D4DA-4B18-8421-AF98AD9DE8E5}" type="slidenum">
              <a:rPr kumimoji="0" lang="ko-KR" altLang="en-US" sz="11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B0503020000020004" pitchFamily="34" charset="-127"/>
                <a:ea typeface="맑은 고딕" panose="020B0503020000020004" pitchFamily="34" charset="-127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B0503020000020004" pitchFamily="34" charset="-127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B0503020000020004" pitchFamily="34" charset="-127"/>
                <a:ea typeface="맑은 고딕" panose="020B0503020000020004" pitchFamily="34" charset="-127"/>
                <a:cs typeface="+mn-cs"/>
              </a:rPr>
              <a:t>-</a:t>
            </a:r>
            <a:endParaRPr kumimoji="0" lang="ko-KR" alt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B0503020000020004" pitchFamily="34" charset="-127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B4DF7C1-D66E-41D2-A429-0F53457543CA}"/>
              </a:ext>
            </a:extLst>
          </p:cNvPr>
          <p:cNvSpPr txBox="1"/>
          <p:nvPr/>
        </p:nvSpPr>
        <p:spPr>
          <a:xfrm>
            <a:off x="362544" y="1465690"/>
            <a:ext cx="8790184" cy="923330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1800" b="0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나눔스퀘어 ExtraBold" panose="020B0600000101010101" pitchFamily="50" charset="-127"/>
                <a:cs typeface="+mn-cs"/>
              </a:rPr>
              <a:t>Совместная видеоконференция</a:t>
            </a:r>
            <a:r>
              <a:rPr kumimoji="0" lang="en-US" altLang="ko-KR" sz="1800" b="0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나눔스퀘어 ExtraBold" panose="020B0600000101010101" pitchFamily="50" charset="-127"/>
                <a:cs typeface="+mn-cs"/>
              </a:rPr>
              <a:t> KPFIS</a:t>
            </a:r>
            <a:r>
              <a:rPr kumimoji="0" lang="ru-RU" altLang="ko-KR" sz="1800" b="0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나눔스퀘어 ExtraBold" panose="020B0600000101010101" pitchFamily="50" charset="-127"/>
                <a:cs typeface="+mn-cs"/>
              </a:rPr>
              <a:t> и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1800" b="0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나눔스퀘어 ExtraBold" panose="020B0600000101010101" pitchFamily="50" charset="-127"/>
                <a:cs typeface="+mn-cs"/>
              </a:rPr>
              <a:t>КС РЕМРА</a:t>
            </a:r>
            <a:r>
              <a:rPr kumimoji="0" lang="en-US" altLang="ko-KR" sz="1800" b="0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나눔스퀘어 ExtraBold" panose="020B0600000101010101" pitchFamily="50" charset="-127"/>
                <a:cs typeface="+mn-cs"/>
              </a:rPr>
              <a:t>L,</a:t>
            </a:r>
            <a:r>
              <a:rPr kumimoji="0" lang="ru-RU" altLang="ko-KR" sz="1800" b="0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나눔스퀘어 ExtraBold" panose="020B0600000101010101" pitchFamily="50" charset="-127"/>
                <a:cs typeface="+mn-cs"/>
              </a:rPr>
              <a:t> посвящённая  системе </a:t>
            </a:r>
            <a:r>
              <a:rPr kumimoji="0" lang="en-US" altLang="ko-KR" sz="1800" b="0" i="0" u="none" strike="noStrike" kern="1200" cap="none" spc="-15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나눔스퀘어 ExtraBold" panose="020B0600000101010101" pitchFamily="50" charset="-127"/>
                <a:cs typeface="+mn-cs"/>
              </a:rPr>
              <a:t>dBrain</a:t>
            </a:r>
            <a:r>
              <a:rPr kumimoji="0" lang="ru-RU" altLang="ko-KR" sz="1800" b="0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나눔스퀘어 ExtraBold" panose="020B0600000101010101" pitchFamily="50" charset="-127"/>
                <a:cs typeface="+mn-cs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1800" b="0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나눔스퀘어 ExtraBold" panose="020B0600000101010101" pitchFamily="50" charset="-127"/>
                <a:cs typeface="+mn-cs"/>
              </a:rPr>
              <a:t>нового поколения в Республике Корея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210AE57-2A5B-495D-882E-2056E6FEC52A}"/>
              </a:ext>
            </a:extLst>
          </p:cNvPr>
          <p:cNvSpPr txBox="1"/>
          <p:nvPr/>
        </p:nvSpPr>
        <p:spPr>
          <a:xfrm>
            <a:off x="803567" y="3631720"/>
            <a:ext cx="4636285" cy="677108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1800" b="0" i="0" u="none" strike="noStrike" kern="1200" cap="none" spc="-150" normalizeH="0" baseline="0" noProof="0" dirty="0">
                <a:ln>
                  <a:noFill/>
                </a:ln>
                <a:solidFill>
                  <a:srgbClr val="73DCF5"/>
                </a:solidFill>
                <a:effectLst/>
                <a:uLnTx/>
                <a:uFillTx/>
                <a:latin typeface="Montserrat SemiBold" panose="00000700000000000000" pitchFamily="2" charset="0"/>
                <a:ea typeface="나눔스퀘어라운드 Regular" panose="020B0600000101010101" pitchFamily="50" charset="-127"/>
                <a:cs typeface="+mn-cs"/>
              </a:rPr>
              <a:t>Контракты (электронные закупки) в системе</a:t>
            </a:r>
            <a:r>
              <a:rPr kumimoji="0" lang="en-US" altLang="ko-KR" sz="1800" b="0" i="0" u="none" strike="noStrike" kern="1200" cap="none" spc="-150" normalizeH="0" baseline="0" noProof="0" dirty="0">
                <a:ln>
                  <a:noFill/>
                </a:ln>
                <a:solidFill>
                  <a:srgbClr val="73DCF5"/>
                </a:solidFill>
                <a:effectLst/>
                <a:uLnTx/>
                <a:uFillTx/>
                <a:latin typeface="Montserrat SemiBold" panose="00000700000000000000" pitchFamily="2" charset="0"/>
                <a:ea typeface="나눔스퀘어라운드 Regular" panose="020B0600000101010101" pitchFamily="50" charset="-127"/>
                <a:cs typeface="+mn-cs"/>
              </a:rPr>
              <a:t> </a:t>
            </a:r>
            <a:r>
              <a:rPr kumimoji="0" lang="en-US" altLang="ko-KR" sz="1800" b="0" i="0" u="none" strike="noStrike" kern="1200" cap="none" spc="-150" normalizeH="0" baseline="0" noProof="0" dirty="0" err="1">
                <a:ln>
                  <a:noFill/>
                </a:ln>
                <a:solidFill>
                  <a:srgbClr val="73DCF5"/>
                </a:solidFill>
                <a:effectLst/>
                <a:uLnTx/>
                <a:uFillTx/>
                <a:latin typeface="Montserrat SemiBold" panose="00000700000000000000" pitchFamily="2" charset="0"/>
                <a:ea typeface="나눔스퀘어라운드 Regular" panose="020B0600000101010101" pitchFamily="50" charset="-127"/>
                <a:cs typeface="+mn-cs"/>
              </a:rPr>
              <a:t>dBrain</a:t>
            </a:r>
            <a:r>
              <a:rPr kumimoji="0" lang="en-US" altLang="ko-KR" sz="2000" b="0" i="0" u="none" strike="noStrike" kern="1200" cap="none" spc="-150" normalizeH="0" baseline="0" noProof="0" dirty="0">
                <a:ln>
                  <a:noFill/>
                </a:ln>
                <a:solidFill>
                  <a:srgbClr val="73DCF5"/>
                </a:solidFill>
                <a:effectLst/>
                <a:uLnTx/>
                <a:uFillTx/>
                <a:latin typeface="Montserrat SemiBold" panose="00000700000000000000" pitchFamily="2" charset="0"/>
                <a:ea typeface="나눔스퀘어라운드 Regular" panose="020B0600000101010101" pitchFamily="50" charset="-127"/>
                <a:cs typeface="+mn-cs"/>
              </a:rPr>
              <a:t>  </a:t>
            </a:r>
            <a:endParaRPr kumimoji="0" lang="ko-KR" altLang="en-US" sz="2000" b="0" i="0" u="none" strike="noStrike" kern="1200" cap="none" spc="-150" normalizeH="0" baseline="0" noProof="0" dirty="0">
              <a:ln>
                <a:noFill/>
              </a:ln>
              <a:solidFill>
                <a:srgbClr val="73DCF5"/>
              </a:solidFill>
              <a:effectLst/>
              <a:uLnTx/>
              <a:uFillTx/>
              <a:latin typeface="Montserrat SemiBold" panose="00000700000000000000" pitchFamily="2" charset="0"/>
              <a:ea typeface="나눔스퀘어라운드 Regular" panose="020B0600000101010101" pitchFamily="50" charset="-127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45905" y="1850563"/>
            <a:ext cx="57544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Ⅰ. </a:t>
            </a:r>
            <a:r>
              <a:rPr kumimoji="0" lang="ru-RU" altLang="ko-KR" sz="24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Определение</a:t>
            </a:r>
            <a:endParaRPr kumimoji="0" lang="en-US" altLang="ko-KR" sz="2400" b="1" i="0" u="none" strike="noStrike" kern="1200" cap="none" spc="-150" normalizeH="0" baseline="0" noProof="0" dirty="0">
              <a:ln>
                <a:solidFill>
                  <a:srgbClr val="4472C4">
                    <a:shade val="50000"/>
                    <a:alpha val="0"/>
                  </a:srgbClr>
                </a:solidFill>
              </a:ln>
              <a:solidFill>
                <a:prstClr val="black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1200" cap="none" spc="-150" normalizeH="0" baseline="0" noProof="0" dirty="0">
              <a:ln>
                <a:solidFill>
                  <a:srgbClr val="4472C4">
                    <a:shade val="50000"/>
                    <a:alpha val="0"/>
                  </a:srgbClr>
                </a:solidFill>
              </a:ln>
              <a:solidFill>
                <a:prstClr val="black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Ⅱ. </a:t>
            </a:r>
            <a:r>
              <a:rPr kumimoji="0" lang="ru-RU" altLang="ko-KR" sz="24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Типы контрактов</a:t>
            </a:r>
            <a:endParaRPr kumimoji="0" lang="ko-KR" altLang="en-US" sz="2400" b="1" i="0" u="none" strike="noStrike" kern="1200" cap="none" spc="-150" normalizeH="0" baseline="0" noProof="0" dirty="0">
              <a:ln>
                <a:solidFill>
                  <a:srgbClr val="4472C4">
                    <a:shade val="50000"/>
                    <a:alpha val="0"/>
                  </a:srgbClr>
                </a:solidFill>
              </a:ln>
              <a:solidFill>
                <a:prstClr val="black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400" b="1" i="0" u="none" strike="noStrike" kern="1200" cap="none" spc="-150" normalizeH="0" baseline="0" noProof="0" dirty="0">
              <a:ln>
                <a:solidFill>
                  <a:srgbClr val="4472C4">
                    <a:shade val="50000"/>
                    <a:alpha val="0"/>
                  </a:srgbClr>
                </a:solidFill>
              </a:ln>
              <a:solidFill>
                <a:prstClr val="black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Ⅲ. </a:t>
            </a:r>
            <a:r>
              <a:rPr kumimoji="0" lang="ru-RU" altLang="ko-KR" sz="24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Способ заключения контракта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400" b="1" i="0" u="none" strike="noStrike" kern="1200" cap="none" spc="-150" normalizeH="0" baseline="0" noProof="0" dirty="0">
              <a:ln>
                <a:solidFill>
                  <a:srgbClr val="4472C4">
                    <a:shade val="50000"/>
                    <a:alpha val="0"/>
                  </a:srgbClr>
                </a:solidFill>
              </a:ln>
              <a:solidFill>
                <a:prstClr val="black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Ⅳ. </a:t>
            </a:r>
            <a:r>
              <a:rPr kumimoji="0" lang="ru-RU" altLang="ko-KR" sz="24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Взаимосвязи</a:t>
            </a:r>
            <a:endParaRPr kumimoji="0" lang="en-US" altLang="ko-KR" sz="2400" b="1" i="0" u="none" strike="noStrike" kern="1200" cap="none" spc="-150" normalizeH="0" baseline="0" noProof="0" dirty="0">
              <a:ln>
                <a:solidFill>
                  <a:srgbClr val="4472C4">
                    <a:shade val="50000"/>
                    <a:alpha val="0"/>
                  </a:srgbClr>
                </a:solidFill>
              </a:ln>
              <a:solidFill>
                <a:prstClr val="black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400" b="1" i="0" u="none" strike="noStrike" kern="1200" cap="none" spc="-150" normalizeH="0" baseline="0" noProof="0" dirty="0">
              <a:ln>
                <a:solidFill>
                  <a:srgbClr val="4472C4">
                    <a:shade val="50000"/>
                    <a:alpha val="0"/>
                  </a:srgbClr>
                </a:solidFill>
              </a:ln>
              <a:solidFill>
                <a:prstClr val="black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V . </a:t>
            </a:r>
            <a:r>
              <a:rPr kumimoji="0" lang="ru-RU" altLang="ko-KR" sz="24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Порядок работы</a:t>
            </a:r>
            <a:endParaRPr kumimoji="0" lang="en-US" altLang="ko-KR" sz="2400" b="1" i="0" u="none" strike="noStrike" kern="1200" cap="none" spc="-150" normalizeH="0" baseline="0" noProof="0" dirty="0">
              <a:ln>
                <a:solidFill>
                  <a:srgbClr val="4472C4">
                    <a:shade val="50000"/>
                    <a:alpha val="0"/>
                  </a:srgbClr>
                </a:solidFill>
              </a:ln>
              <a:solidFill>
                <a:prstClr val="black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400" b="1" i="0" u="none" strike="noStrike" kern="1200" cap="none" spc="-150" normalizeH="0" baseline="0" noProof="0" dirty="0">
              <a:ln>
                <a:solidFill>
                  <a:srgbClr val="4472C4">
                    <a:shade val="50000"/>
                    <a:alpha val="0"/>
                  </a:srgbClr>
                </a:solidFill>
              </a:ln>
              <a:solidFill>
                <a:prstClr val="black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Ⅵ. </a:t>
            </a:r>
            <a:r>
              <a:rPr kumimoji="0" lang="ru-RU" altLang="ko-KR" sz="24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Преимущества</a:t>
            </a:r>
            <a:endParaRPr kumimoji="0" lang="en-US" altLang="ko-KR" sz="2400" b="1" i="0" u="none" strike="noStrike" kern="1200" cap="none" spc="-150" normalizeH="0" baseline="0" noProof="0" dirty="0">
              <a:ln>
                <a:solidFill>
                  <a:srgbClr val="4472C4">
                    <a:shade val="50000"/>
                    <a:alpha val="0"/>
                  </a:srgbClr>
                </a:solidFill>
              </a:ln>
              <a:solidFill>
                <a:prstClr val="black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916E324-EA7A-434F-B160-D6A7AB7D887E}"/>
              </a:ext>
            </a:extLst>
          </p:cNvPr>
          <p:cNvCxnSpPr/>
          <p:nvPr/>
        </p:nvCxnSpPr>
        <p:spPr>
          <a:xfrm flipV="1">
            <a:off x="366247" y="3524261"/>
            <a:ext cx="437321" cy="437321"/>
          </a:xfrm>
          <a:prstGeom prst="line">
            <a:avLst/>
          </a:prstGeom>
          <a:ln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7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직사각형 224">
            <a:extLst>
              <a:ext uri="{FF2B5EF4-FFF2-40B4-BE49-F238E27FC236}">
                <a16:creationId xmlns:a16="http://schemas.microsoft.com/office/drawing/2014/main" id="{FF0515D3-01D0-42BA-B971-2DDE5D949857}"/>
              </a:ext>
            </a:extLst>
          </p:cNvPr>
          <p:cNvSpPr/>
          <p:nvPr/>
        </p:nvSpPr>
        <p:spPr>
          <a:xfrm>
            <a:off x="11480" y="1912088"/>
            <a:ext cx="10668758" cy="5666637"/>
          </a:xfrm>
          <a:prstGeom prst="rect">
            <a:avLst/>
          </a:prstGeom>
          <a:pattFill prst="wdUpDiag">
            <a:fgClr>
              <a:srgbClr val="E2F5FE"/>
            </a:fgClr>
            <a:bgClr>
              <a:srgbClr val="D3EDFD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>
              <a:bevelT h="0"/>
            </a:sp3d>
          </a:bodyPr>
          <a:lstStyle/>
          <a:p>
            <a:pPr algn="ctr" defTabSz="914400"/>
            <a:endParaRPr lang="ko-KR" altLang="en-US" sz="12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a typeface="KoPub돋움체 Bold" panose="02020603020101020101" pitchFamily="18" charset="-127"/>
            </a:endParaRPr>
          </a:p>
        </p:txBody>
      </p:sp>
      <p:grpSp>
        <p:nvGrpSpPr>
          <p:cNvPr id="143" name="그룹 142"/>
          <p:cNvGrpSpPr/>
          <p:nvPr/>
        </p:nvGrpSpPr>
        <p:grpSpPr>
          <a:xfrm>
            <a:off x="835570" y="5669133"/>
            <a:ext cx="9856178" cy="1609057"/>
            <a:chOff x="612000" y="4122738"/>
            <a:chExt cx="8326749" cy="1609057"/>
          </a:xfrm>
        </p:grpSpPr>
        <p:sp>
          <p:nvSpPr>
            <p:cNvPr id="144" name="직사각형 143"/>
            <p:cNvSpPr/>
            <p:nvPr/>
          </p:nvSpPr>
          <p:spPr bwMode="auto">
            <a:xfrm>
              <a:off x="612000" y="4302367"/>
              <a:ext cx="7920000" cy="36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145" name="직각 삼각형 144"/>
            <p:cNvSpPr/>
            <p:nvPr/>
          </p:nvSpPr>
          <p:spPr bwMode="auto">
            <a:xfrm rot="16200000">
              <a:off x="700079" y="4122739"/>
              <a:ext cx="180739" cy="180739"/>
            </a:xfrm>
            <a:prstGeom prst="rtTriangle">
              <a:avLst/>
            </a:prstGeom>
            <a:solidFill>
              <a:srgbClr val="032552"/>
            </a:solidFill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146" name="직각 삼각형 145"/>
            <p:cNvSpPr/>
            <p:nvPr/>
          </p:nvSpPr>
          <p:spPr bwMode="auto">
            <a:xfrm rot="5400000" flipH="1">
              <a:off x="2173044" y="4122738"/>
              <a:ext cx="180739" cy="180739"/>
            </a:xfrm>
            <a:prstGeom prst="rtTriangle">
              <a:avLst/>
            </a:prstGeom>
            <a:solidFill>
              <a:srgbClr val="032552"/>
            </a:solidFill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147" name="오각형 146"/>
            <p:cNvSpPr/>
            <p:nvPr/>
          </p:nvSpPr>
          <p:spPr bwMode="auto">
            <a:xfrm rot="5400000">
              <a:off x="993037" y="4010519"/>
              <a:ext cx="1071562" cy="1296000"/>
            </a:xfrm>
            <a:prstGeom prst="homePlate">
              <a:avLst>
                <a:gd name="adj" fmla="val 25894"/>
              </a:avLst>
            </a:prstGeom>
            <a:pattFill prst="dkUpDiag">
              <a:fgClr>
                <a:srgbClr val="596112"/>
              </a:fgClr>
              <a:bgClr>
                <a:srgbClr val="444A0E"/>
              </a:bgClr>
            </a:pattFill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148" name="오각형 147"/>
            <p:cNvSpPr/>
            <p:nvPr/>
          </p:nvSpPr>
          <p:spPr bwMode="auto">
            <a:xfrm rot="5400000">
              <a:off x="1112099" y="4107695"/>
              <a:ext cx="833437" cy="1080000"/>
            </a:xfrm>
            <a:prstGeom prst="homePlate">
              <a:avLst>
                <a:gd name="adj" fmla="val 25894"/>
              </a:avLst>
            </a:prstGeom>
            <a:solidFill>
              <a:schemeClr val="bg1"/>
            </a:solidFill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149" name="직사각형 148"/>
            <p:cNvSpPr/>
            <p:nvPr/>
          </p:nvSpPr>
          <p:spPr bwMode="auto">
            <a:xfrm>
              <a:off x="2458008" y="4302367"/>
              <a:ext cx="72000" cy="576000"/>
            </a:xfrm>
            <a:prstGeom prst="rect">
              <a:avLst/>
            </a:prstGeom>
            <a:pattFill prst="dkUpDiag">
              <a:fgClr>
                <a:srgbClr val="596112"/>
              </a:fgClr>
              <a:bgClr>
                <a:srgbClr val="444A0E"/>
              </a:bgClr>
            </a:pattFill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grpSp>
          <p:nvGrpSpPr>
            <p:cNvPr id="150" name="그룹 149"/>
            <p:cNvGrpSpPr/>
            <p:nvPr/>
          </p:nvGrpSpPr>
          <p:grpSpPr>
            <a:xfrm>
              <a:off x="2575643" y="4404182"/>
              <a:ext cx="6363106" cy="1327613"/>
              <a:chOff x="2575643" y="2105482"/>
              <a:chExt cx="6363106" cy="1327613"/>
            </a:xfrm>
          </p:grpSpPr>
          <p:grpSp>
            <p:nvGrpSpPr>
              <p:cNvPr id="153" name="그룹 152"/>
              <p:cNvGrpSpPr/>
              <p:nvPr/>
            </p:nvGrpSpPr>
            <p:grpSpPr>
              <a:xfrm>
                <a:off x="2575643" y="2105482"/>
                <a:ext cx="6228278" cy="1327613"/>
                <a:chOff x="2575643" y="1670035"/>
                <a:chExt cx="6228278" cy="1327613"/>
              </a:xfrm>
            </p:grpSpPr>
            <p:sp>
              <p:nvSpPr>
                <p:cNvPr id="157" name="직사각형 156"/>
                <p:cNvSpPr/>
                <p:nvPr/>
              </p:nvSpPr>
              <p:spPr bwMode="auto">
                <a:xfrm>
                  <a:off x="2585434" y="1670035"/>
                  <a:ext cx="1310318" cy="369198"/>
                </a:xfrm>
                <a:prstGeom prst="rect">
                  <a:avLst/>
                </a:prstGeom>
                <a:solidFill>
                  <a:srgbClr val="DBDCCB"/>
                </a:solidFill>
              </p:spPr>
              <p:txBody>
                <a:bodyPr rot="0" spcFirstLastPara="0" vertOverflow="overflow" horzOverflow="overflow" vert="horz" wrap="non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ru-RU" altLang="ko-KR" sz="1200" dirty="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Типы контрактов</a:t>
                  </a:r>
                  <a:endParaRPr lang="ko-KR" altLang="en-US" sz="1200" dirty="0">
                    <a:gradFill>
                      <a:gsLst>
                        <a:gs pos="10000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나눔스퀘어 Bold" panose="020B0600000101010101" pitchFamily="50" charset="-127"/>
                    <a:ea typeface="나눔스퀘어 Bold" panose="020B0600000101010101" pitchFamily="50" charset="-127"/>
                  </a:endParaRPr>
                </a:p>
              </p:txBody>
            </p:sp>
            <p:sp>
              <p:nvSpPr>
                <p:cNvPr id="158" name="TextBox 157"/>
                <p:cNvSpPr txBox="1"/>
                <p:nvPr/>
              </p:nvSpPr>
              <p:spPr bwMode="auto">
                <a:xfrm>
                  <a:off x="3987972" y="1694315"/>
                  <a:ext cx="4505825" cy="380480"/>
                </a:xfrm>
                <a:prstGeom prst="rect">
                  <a:avLst/>
                </a:prstGeom>
                <a:noFill/>
              </p:spPr>
              <p:txBody>
                <a:bodyPr wrap="none" lIns="36000" tIns="36000" rIns="36000" bIns="36000" rtlCol="0" anchor="t" anchorCtr="0">
                  <a:spAutoFit/>
                </a:bodyPr>
                <a:lstStyle>
                  <a:defPPr>
                    <a:defRPr lang="ko-KR"/>
                  </a:defPPr>
                  <a:lvl2pPr marL="90000" lvl="1" indent="-90000">
                    <a:buFont typeface="Arial" panose="020B0604020202020204" pitchFamily="34" charset="0"/>
                    <a:buChar char="•"/>
                    <a:defRPr sz="100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바른돋움 1" panose="02020503020101020101" pitchFamily="18" charset="-127"/>
                      <a:ea typeface="바른돋움 1" panose="02020503020101020101" pitchFamily="18" charset="-127"/>
                    </a:defRPr>
                  </a:lvl2pPr>
                </a:lstStyle>
                <a:p>
                  <a:pPr lvl="1"/>
                  <a:r>
                    <a:rPr lang="ru-RU" altLang="ko-KR" dirty="0"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Приобретение, строительные работы, ремонт и ликвидация, недвижимость, </a:t>
                  </a:r>
                </a:p>
                <a:p>
                  <a:pPr marL="0" lvl="1" indent="0">
                    <a:buNone/>
                  </a:pPr>
                  <a:r>
                    <a:rPr lang="ru-RU" altLang="ko-KR" dirty="0"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 неосязаемые активы, страхование и т.д.</a:t>
                  </a:r>
                  <a:endParaRPr lang="en-US" altLang="ko-KR" dirty="0">
                    <a:latin typeface="나눔스퀘어 Bold" panose="020B0600000101010101" pitchFamily="50" charset="-127"/>
                    <a:ea typeface="나눔스퀘어 Bold" panose="020B0600000101010101" pitchFamily="50" charset="-127"/>
                  </a:endParaRPr>
                </a:p>
              </p:txBody>
            </p:sp>
            <p:sp>
              <p:nvSpPr>
                <p:cNvPr id="159" name="직사각형 158"/>
                <p:cNvSpPr/>
                <p:nvPr/>
              </p:nvSpPr>
              <p:spPr bwMode="auto">
                <a:xfrm>
                  <a:off x="2575643" y="2490646"/>
                  <a:ext cx="1349444" cy="358814"/>
                </a:xfrm>
                <a:prstGeom prst="rect">
                  <a:avLst/>
                </a:prstGeom>
                <a:solidFill>
                  <a:srgbClr val="DBDCCB"/>
                </a:solidFill>
              </p:spPr>
              <p:txBody>
                <a:bodyPr rot="0" spcFirstLastPara="0" vertOverflow="overflow" horzOverflow="overflow" vert="horz" wrap="non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ru-RU" altLang="ko-KR" sz="1200" dirty="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Типы бюджета</a:t>
                  </a:r>
                  <a:endParaRPr lang="ko-KR" altLang="en-US" sz="1200" dirty="0">
                    <a:gradFill>
                      <a:gsLst>
                        <a:gs pos="10000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나눔스퀘어 Bold" panose="020B0600000101010101" pitchFamily="50" charset="-127"/>
                    <a:ea typeface="나눔스퀘어 Bold" panose="020B0600000101010101" pitchFamily="50" charset="-127"/>
                  </a:endParaRPr>
                </a:p>
              </p:txBody>
            </p:sp>
            <p:sp>
              <p:nvSpPr>
                <p:cNvPr id="160" name="TextBox 159"/>
                <p:cNvSpPr txBox="1"/>
                <p:nvPr/>
              </p:nvSpPr>
              <p:spPr bwMode="auto">
                <a:xfrm>
                  <a:off x="3987972" y="2617168"/>
                  <a:ext cx="4815949" cy="380480"/>
                </a:xfrm>
                <a:prstGeom prst="rect">
                  <a:avLst/>
                </a:prstGeom>
                <a:noFill/>
              </p:spPr>
              <p:txBody>
                <a:bodyPr wrap="square" lIns="36000" tIns="36000" rIns="36000" bIns="36000" rtlCol="0" anchor="t" anchorCtr="0">
                  <a:spAutoFit/>
                </a:bodyPr>
                <a:lstStyle>
                  <a:defPPr>
                    <a:defRPr lang="ko-KR"/>
                  </a:defPPr>
                  <a:lvl2pPr marL="90000" lvl="1" indent="-90000">
                    <a:buFont typeface="Arial" panose="020B0604020202020204" pitchFamily="34" charset="0"/>
                    <a:buChar char="•"/>
                    <a:defRPr sz="100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바른돋움 1" panose="02020503020101020101" pitchFamily="18" charset="-127"/>
                      <a:ea typeface="바른돋움 1" panose="02020503020101020101" pitchFamily="18" charset="-127"/>
                    </a:defRPr>
                  </a:lvl2pPr>
                </a:lstStyle>
                <a:p>
                  <a:pPr lvl="1"/>
                  <a:r>
                    <a:rPr lang="ru-RU" altLang="ko-KR" dirty="0"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Общий выделенный бюджет, операционные расходы ведомства, действия, приводящие к возникновению обязательств Национального казначейства</a:t>
                  </a:r>
                  <a:endParaRPr lang="en-US" altLang="ko-KR" dirty="0">
                    <a:latin typeface="나눔스퀘어 Bold" panose="020B0600000101010101" pitchFamily="50" charset="-127"/>
                    <a:ea typeface="나눔스퀘어 Bold" panose="020B0600000101010101" pitchFamily="50" charset="-127"/>
                  </a:endParaRPr>
                </a:p>
              </p:txBody>
            </p:sp>
          </p:grpSp>
          <p:grpSp>
            <p:nvGrpSpPr>
              <p:cNvPr id="154" name="그룹 153"/>
              <p:cNvGrpSpPr/>
              <p:nvPr/>
            </p:nvGrpSpPr>
            <p:grpSpPr>
              <a:xfrm>
                <a:off x="2585421" y="2509886"/>
                <a:ext cx="6353328" cy="534368"/>
                <a:chOff x="2585421" y="1726097"/>
                <a:chExt cx="6353328" cy="534368"/>
              </a:xfrm>
            </p:grpSpPr>
            <p:sp>
              <p:nvSpPr>
                <p:cNvPr id="155" name="직사각형 154"/>
                <p:cNvSpPr/>
                <p:nvPr/>
              </p:nvSpPr>
              <p:spPr bwMode="auto">
                <a:xfrm>
                  <a:off x="2585421" y="1737190"/>
                  <a:ext cx="1310331" cy="335666"/>
                </a:xfrm>
                <a:prstGeom prst="rect">
                  <a:avLst/>
                </a:prstGeom>
                <a:solidFill>
                  <a:srgbClr val="DBDCCB"/>
                </a:solidFill>
              </p:spPr>
              <p:txBody>
                <a:bodyPr rot="0" spcFirstLastPara="0" vertOverflow="overflow" horzOverflow="overflow" vert="horz" wrap="non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ru-RU" altLang="ko-KR" sz="1200" dirty="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Способ заключения</a:t>
                  </a:r>
                  <a:endParaRPr lang="ko-KR" altLang="en-US" sz="1200" dirty="0">
                    <a:gradFill>
                      <a:gsLst>
                        <a:gs pos="10000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나눔스퀘어 Bold" panose="020B0600000101010101" pitchFamily="50" charset="-127"/>
                    <a:ea typeface="나눔스퀘어 Bold" panose="020B0600000101010101" pitchFamily="50" charset="-127"/>
                  </a:endParaRPr>
                </a:p>
              </p:txBody>
            </p:sp>
            <p:sp>
              <p:nvSpPr>
                <p:cNvPr id="156" name="TextBox 155"/>
                <p:cNvSpPr txBox="1"/>
                <p:nvPr/>
              </p:nvSpPr>
              <p:spPr bwMode="auto">
                <a:xfrm>
                  <a:off x="3968415" y="1726097"/>
                  <a:ext cx="4970334" cy="534368"/>
                </a:xfrm>
                <a:prstGeom prst="rect">
                  <a:avLst/>
                </a:prstGeom>
                <a:noFill/>
              </p:spPr>
              <p:txBody>
                <a:bodyPr wrap="none" lIns="36000" tIns="36000" rIns="36000" bIns="36000" rtlCol="0" anchor="t" anchorCtr="0">
                  <a:spAutoFit/>
                </a:bodyPr>
                <a:lstStyle>
                  <a:defPPr>
                    <a:defRPr lang="ko-KR"/>
                  </a:defPPr>
                  <a:lvl2pPr marL="90000" lvl="1" indent="-90000">
                    <a:buFont typeface="Arial" panose="020B0604020202020204" pitchFamily="34" charset="0"/>
                    <a:buChar char="•"/>
                    <a:defRPr sz="100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바른돋움 1" panose="02020503020101020101" pitchFamily="18" charset="-127"/>
                      <a:ea typeface="바른돋움 1" panose="02020503020101020101" pitchFamily="18" charset="-127"/>
                    </a:defRPr>
                  </a:lvl2pPr>
                </a:lstStyle>
                <a:p>
                  <a:pPr lvl="1"/>
                  <a:r>
                    <a:rPr lang="ru-RU" altLang="ko-KR" spc="-50" dirty="0"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Электронный контракт </a:t>
                  </a:r>
                  <a:r>
                    <a:rPr lang="en-US" altLang="ko-KR" spc="-50" dirty="0"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(G2B), </a:t>
                  </a:r>
                  <a:r>
                    <a:rPr lang="ru-RU" altLang="ko-KR" spc="-50" dirty="0"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письменный контракт</a:t>
                  </a:r>
                  <a:r>
                    <a:rPr lang="en-US" altLang="ko-KR" spc="-50" dirty="0"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, </a:t>
                  </a:r>
                  <a:r>
                    <a:rPr lang="ru-RU" altLang="ko-KR" spc="-50" dirty="0"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исключение подготовки письменного </a:t>
                  </a:r>
                </a:p>
                <a:p>
                  <a:pPr lvl="1"/>
                  <a:r>
                    <a:rPr lang="ru-RU" altLang="ko-KR" spc="-50" dirty="0"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контракта (акт приёмки, соглашение, меморандум) , отсутствие контракта (ремонт без</a:t>
                  </a:r>
                </a:p>
                <a:p>
                  <a:pPr lvl="1"/>
                  <a:r>
                    <a:rPr lang="ru-RU" altLang="ko-KR" spc="-50" dirty="0"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оплаты, ликвидация без оплаты)</a:t>
                  </a:r>
                  <a:endParaRPr lang="en-US" altLang="ko-KR" spc="-50" dirty="0">
                    <a:latin typeface="나눔스퀘어 Bold" panose="020B0600000101010101" pitchFamily="50" charset="-127"/>
                    <a:ea typeface="나눔스퀘어 Bold" panose="020B0600000101010101" pitchFamily="50" charset="-127"/>
                  </a:endParaRPr>
                </a:p>
              </p:txBody>
            </p:sp>
          </p:grpSp>
        </p:grpSp>
        <p:sp>
          <p:nvSpPr>
            <p:cNvPr id="151" name="오각형 150"/>
            <p:cNvSpPr/>
            <p:nvPr/>
          </p:nvSpPr>
          <p:spPr bwMode="auto">
            <a:xfrm rot="5400000">
              <a:off x="1033215" y="4158696"/>
              <a:ext cx="991207" cy="1080000"/>
            </a:xfrm>
            <a:prstGeom prst="homePlate">
              <a:avLst>
                <a:gd name="adj" fmla="val 23251"/>
              </a:avLst>
            </a:prstGeom>
            <a:solidFill>
              <a:schemeClr val="bg1">
                <a:alpha val="20000"/>
              </a:schemeClr>
            </a:solidFill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152" name="직사각형 151"/>
            <p:cNvSpPr/>
            <p:nvPr/>
          </p:nvSpPr>
          <p:spPr>
            <a:xfrm>
              <a:off x="965886" y="4437093"/>
              <a:ext cx="1125868" cy="257369"/>
            </a:xfrm>
            <a:prstGeom prst="rect">
              <a:avLst/>
            </a:prstGeom>
            <a:noFill/>
          </p:spPr>
          <p:txBody>
            <a:bodyPr wrap="none" lIns="36000" tIns="36000" rIns="36000" bIns="36000" rtlCol="0" anchor="t" anchorCtr="0">
              <a:spAutoFit/>
            </a:bodyPr>
            <a:lstStyle/>
            <a:p>
              <a:pPr algn="ctr"/>
              <a:r>
                <a:rPr lang="ru-RU" altLang="ko-KR" sz="1200" dirty="0">
                  <a:gradFill>
                    <a:gsLst>
                      <a:gs pos="100000">
                        <a:srgbClr val="596112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Классификация</a:t>
              </a:r>
              <a:endParaRPr lang="ko-KR" altLang="en-US" sz="1200" dirty="0">
                <a:gradFill>
                  <a:gsLst>
                    <a:gs pos="100000">
                      <a:srgbClr val="596112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</p:grpSp>
      <p:grpSp>
        <p:nvGrpSpPr>
          <p:cNvPr id="161" name="그룹 160"/>
          <p:cNvGrpSpPr/>
          <p:nvPr/>
        </p:nvGrpSpPr>
        <p:grpSpPr>
          <a:xfrm>
            <a:off x="835572" y="4205758"/>
            <a:ext cx="9396447" cy="1454261"/>
            <a:chOff x="612000" y="2955113"/>
            <a:chExt cx="7920000" cy="1503613"/>
          </a:xfrm>
        </p:grpSpPr>
        <p:sp>
          <p:nvSpPr>
            <p:cNvPr id="162" name="오각형 161"/>
            <p:cNvSpPr/>
            <p:nvPr/>
          </p:nvSpPr>
          <p:spPr bwMode="auto">
            <a:xfrm rot="5400000">
              <a:off x="1024818" y="3414726"/>
              <a:ext cx="1008000" cy="1080000"/>
            </a:xfrm>
            <a:prstGeom prst="homePlate">
              <a:avLst>
                <a:gd name="adj" fmla="val 25894"/>
              </a:avLst>
            </a:prstGeom>
            <a:solidFill>
              <a:schemeClr val="bg1">
                <a:alpha val="20000"/>
              </a:schemeClr>
            </a:solidFill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163" name="직사각형 162"/>
            <p:cNvSpPr/>
            <p:nvPr/>
          </p:nvSpPr>
          <p:spPr bwMode="auto">
            <a:xfrm>
              <a:off x="612000" y="3371586"/>
              <a:ext cx="7920000" cy="36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164" name="직각 삼각형 163"/>
            <p:cNvSpPr/>
            <p:nvPr/>
          </p:nvSpPr>
          <p:spPr bwMode="auto">
            <a:xfrm rot="16200000">
              <a:off x="700079" y="3191958"/>
              <a:ext cx="180739" cy="180739"/>
            </a:xfrm>
            <a:prstGeom prst="rtTriangle">
              <a:avLst/>
            </a:prstGeom>
            <a:solidFill>
              <a:srgbClr val="032552"/>
            </a:solidFill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165" name="직각 삼각형 164"/>
            <p:cNvSpPr/>
            <p:nvPr/>
          </p:nvSpPr>
          <p:spPr bwMode="auto">
            <a:xfrm rot="5400000" flipH="1">
              <a:off x="2173044" y="3191957"/>
              <a:ext cx="180739" cy="180739"/>
            </a:xfrm>
            <a:prstGeom prst="rtTriangle">
              <a:avLst/>
            </a:prstGeom>
            <a:solidFill>
              <a:srgbClr val="032552"/>
            </a:solidFill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166" name="오각형 165"/>
            <p:cNvSpPr/>
            <p:nvPr/>
          </p:nvSpPr>
          <p:spPr bwMode="auto">
            <a:xfrm rot="5400000">
              <a:off x="874118" y="2960819"/>
              <a:ext cx="1308408" cy="1296995"/>
            </a:xfrm>
            <a:prstGeom prst="homePlate">
              <a:avLst>
                <a:gd name="adj" fmla="val 25894"/>
              </a:avLst>
            </a:prstGeom>
            <a:pattFill prst="dkUpDiag">
              <a:fgClr>
                <a:srgbClr val="46742F"/>
              </a:fgClr>
              <a:bgClr>
                <a:srgbClr val="275510"/>
              </a:bgClr>
            </a:pattFill>
          </p:spPr>
          <p:txBody>
            <a:bodyPr wrap="none" lIns="0" tIns="0" rIns="0" bIns="3600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167" name="오각형 166"/>
            <p:cNvSpPr/>
            <p:nvPr/>
          </p:nvSpPr>
          <p:spPr bwMode="auto">
            <a:xfrm rot="5400000">
              <a:off x="1112099" y="3176914"/>
              <a:ext cx="833437" cy="1080000"/>
            </a:xfrm>
            <a:prstGeom prst="homePlate">
              <a:avLst>
                <a:gd name="adj" fmla="val 25894"/>
              </a:avLst>
            </a:prstGeom>
            <a:solidFill>
              <a:schemeClr val="bg1"/>
            </a:solidFill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168" name="직사각형 167"/>
            <p:cNvSpPr/>
            <p:nvPr/>
          </p:nvSpPr>
          <p:spPr bwMode="auto">
            <a:xfrm>
              <a:off x="2458008" y="3371586"/>
              <a:ext cx="72000" cy="576000"/>
            </a:xfrm>
            <a:prstGeom prst="rect">
              <a:avLst/>
            </a:prstGeom>
            <a:pattFill prst="dkUpDiag">
              <a:fgClr>
                <a:srgbClr val="46742F"/>
              </a:fgClr>
              <a:bgClr>
                <a:srgbClr val="275510"/>
              </a:bgClr>
            </a:pattFill>
          </p:spPr>
          <p:txBody>
            <a:bodyPr wrap="none" lIns="0" tIns="0" rIns="0" bIns="3600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169" name="TextBox 168"/>
            <p:cNvSpPr txBox="1"/>
            <p:nvPr/>
          </p:nvSpPr>
          <p:spPr bwMode="auto">
            <a:xfrm>
              <a:off x="2634233" y="3446876"/>
              <a:ext cx="5897767" cy="609782"/>
            </a:xfrm>
            <a:prstGeom prst="rect">
              <a:avLst/>
            </a:prstGeom>
            <a:noFill/>
          </p:spPr>
          <p:txBody>
            <a:bodyPr wrap="square" lIns="36000" tIns="36000" rIns="36000" bIns="36000" rtlCol="0" anchor="t" anchorCtr="0">
              <a:spAutoFit/>
            </a:bodyPr>
            <a:lstStyle>
              <a:defPPr>
                <a:defRPr lang="ko-KR"/>
              </a:defPPr>
              <a:lvl2pPr marL="90000" lvl="1" indent="-90000">
                <a:buFont typeface="Arial" panose="020B0604020202020204" pitchFamily="34" charset="0"/>
                <a:buChar char="•"/>
                <a:defRPr sz="100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바른돋움 1" panose="02020503020101020101" pitchFamily="18" charset="-127"/>
                  <a:ea typeface="바른돋움 1" panose="02020503020101020101" pitchFamily="18" charset="-127"/>
                </a:defRPr>
              </a:lvl2pPr>
            </a:lstStyle>
            <a:p>
              <a:pPr lvl="1" latinLnBrk="0">
                <a:lnSpc>
                  <a:spcPct val="120000"/>
                </a:lnSpc>
                <a:spcAft>
                  <a:spcPts val="500"/>
                </a:spcAft>
              </a:pPr>
              <a:r>
                <a:rPr lang="ru-RU" altLang="ko-KR" sz="1400" dirty="0"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Базовые правила прописаны в «Законе о контрактах с участием государства»</a:t>
              </a:r>
              <a:endParaRPr lang="en-US" altLang="ko-KR" sz="1400" dirty="0"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171" name="오각형 170"/>
            <p:cNvSpPr/>
            <p:nvPr/>
          </p:nvSpPr>
          <p:spPr bwMode="auto">
            <a:xfrm rot="5400000">
              <a:off x="1033215" y="3272370"/>
              <a:ext cx="991207" cy="1080000"/>
            </a:xfrm>
            <a:prstGeom prst="homePlate">
              <a:avLst>
                <a:gd name="adj" fmla="val 25894"/>
              </a:avLst>
            </a:prstGeom>
            <a:solidFill>
              <a:schemeClr val="bg1">
                <a:alpha val="20000"/>
              </a:schemeClr>
            </a:solidFill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172" name="직사각형 171"/>
            <p:cNvSpPr/>
            <p:nvPr/>
          </p:nvSpPr>
          <p:spPr>
            <a:xfrm>
              <a:off x="928685" y="3378986"/>
              <a:ext cx="1200278" cy="600235"/>
            </a:xfrm>
            <a:prstGeom prst="rect">
              <a:avLst/>
            </a:prstGeom>
            <a:noFill/>
          </p:spPr>
          <p:txBody>
            <a:bodyPr wrap="none" lIns="36000" tIns="36000" rIns="36000" bIns="36000" rtlCol="0" anchor="t" anchorCtr="0">
              <a:spAutoFit/>
            </a:bodyPr>
            <a:lstStyle/>
            <a:p>
              <a:pPr algn="ctr"/>
              <a:r>
                <a:rPr lang="ru-RU" altLang="ko-KR" sz="1100" dirty="0">
                  <a:gradFill>
                    <a:gsLst>
                      <a:gs pos="100000">
                        <a:srgbClr val="2C6112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Соответствующая </a:t>
              </a:r>
            </a:p>
            <a:p>
              <a:pPr algn="ctr"/>
              <a:r>
                <a:rPr lang="ru-RU" altLang="ko-KR" sz="1100" dirty="0">
                  <a:gradFill>
                    <a:gsLst>
                      <a:gs pos="100000">
                        <a:srgbClr val="2C6112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нормативная </a:t>
              </a:r>
            </a:p>
            <a:p>
              <a:pPr algn="ctr"/>
              <a:r>
                <a:rPr lang="ru-RU" altLang="ko-KR" sz="1100" dirty="0">
                  <a:gradFill>
                    <a:gsLst>
                      <a:gs pos="100000">
                        <a:srgbClr val="2C6112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база</a:t>
              </a:r>
              <a:endParaRPr lang="ko-KR" altLang="en-US" sz="1100" dirty="0">
                <a:gradFill>
                  <a:gsLst>
                    <a:gs pos="100000">
                      <a:srgbClr val="2C6112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</p:grpSp>
      <p:grpSp>
        <p:nvGrpSpPr>
          <p:cNvPr id="189" name="그룹 188"/>
          <p:cNvGrpSpPr/>
          <p:nvPr/>
        </p:nvGrpSpPr>
        <p:grpSpPr>
          <a:xfrm>
            <a:off x="835571" y="1688097"/>
            <a:ext cx="9710351" cy="1499739"/>
            <a:chOff x="612000" y="728662"/>
            <a:chExt cx="8214937" cy="1499739"/>
          </a:xfrm>
        </p:grpSpPr>
        <p:sp>
          <p:nvSpPr>
            <p:cNvPr id="190" name="직사각형 189"/>
            <p:cNvSpPr/>
            <p:nvPr/>
          </p:nvSpPr>
          <p:spPr bwMode="auto">
            <a:xfrm>
              <a:off x="612000" y="908292"/>
              <a:ext cx="7920000" cy="36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191" name="직각 삼각형 190"/>
            <p:cNvSpPr/>
            <p:nvPr/>
          </p:nvSpPr>
          <p:spPr bwMode="auto">
            <a:xfrm rot="16200000">
              <a:off x="700079" y="728664"/>
              <a:ext cx="180739" cy="180739"/>
            </a:xfrm>
            <a:prstGeom prst="rtTriangle">
              <a:avLst/>
            </a:prstGeom>
            <a:solidFill>
              <a:srgbClr val="032552"/>
            </a:solidFill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192" name="직각 삼각형 191"/>
            <p:cNvSpPr/>
            <p:nvPr/>
          </p:nvSpPr>
          <p:spPr bwMode="auto">
            <a:xfrm rot="5400000" flipH="1">
              <a:off x="2173044" y="728663"/>
              <a:ext cx="180739" cy="180739"/>
            </a:xfrm>
            <a:prstGeom prst="rtTriangle">
              <a:avLst/>
            </a:prstGeom>
            <a:solidFill>
              <a:srgbClr val="032552"/>
            </a:solidFill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193" name="직사각형 192"/>
            <p:cNvSpPr/>
            <p:nvPr/>
          </p:nvSpPr>
          <p:spPr bwMode="auto">
            <a:xfrm>
              <a:off x="2458008" y="908292"/>
              <a:ext cx="72000" cy="576000"/>
            </a:xfrm>
            <a:prstGeom prst="rect">
              <a:avLst/>
            </a:prstGeom>
            <a:pattFill prst="dkUpDiag">
              <a:fgClr>
                <a:srgbClr val="24579C"/>
              </a:fgClr>
              <a:bgClr>
                <a:srgbClr val="05387D"/>
              </a:bgClr>
            </a:pattFill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194" name="TextBox 193"/>
            <p:cNvSpPr txBox="1"/>
            <p:nvPr/>
          </p:nvSpPr>
          <p:spPr bwMode="auto">
            <a:xfrm>
              <a:off x="2634233" y="983582"/>
              <a:ext cx="6192704" cy="1244819"/>
            </a:xfrm>
            <a:prstGeom prst="rect">
              <a:avLst/>
            </a:prstGeom>
            <a:noFill/>
          </p:spPr>
          <p:txBody>
            <a:bodyPr wrap="square" lIns="36000" tIns="36000" rIns="36000" bIns="36000" rtlCol="0" anchor="t" anchorCtr="0">
              <a:spAutoFit/>
            </a:bodyPr>
            <a:lstStyle>
              <a:defPPr>
                <a:defRPr lang="ko-KR"/>
              </a:defPPr>
              <a:lvl2pPr marL="90000" lvl="1" indent="-90000">
                <a:buFont typeface="Arial" panose="020B0604020202020204" pitchFamily="34" charset="0"/>
                <a:buChar char="•"/>
                <a:defRPr sz="100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바른돋움 1" panose="02020503020101020101" pitchFamily="18" charset="-127"/>
                  <a:ea typeface="바른돋움 1" panose="02020503020101020101" pitchFamily="18" charset="-127"/>
                </a:defRPr>
              </a:lvl2pPr>
            </a:lstStyle>
            <a:p>
              <a:pPr lvl="1" latinLnBrk="0">
                <a:lnSpc>
                  <a:spcPct val="120000"/>
                </a:lnSpc>
                <a:spcAft>
                  <a:spcPts val="500"/>
                </a:spcAft>
              </a:pPr>
              <a:r>
                <a:rPr lang="ru-RU" altLang="ko-KR" sz="1200" dirty="0"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Контракт (закупка) есть инструмент управления приобретением, ремонтом и ликвидацией товаров или государственного имущества согласно «Закону о контрактах с участием государства»</a:t>
              </a:r>
              <a:endParaRPr lang="en-US" altLang="ko-KR" sz="1200" dirty="0"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  <a:p>
              <a:pPr lvl="1" latinLnBrk="0">
                <a:lnSpc>
                  <a:spcPct val="120000"/>
                </a:lnSpc>
                <a:spcAft>
                  <a:spcPts val="500"/>
                </a:spcAft>
              </a:pPr>
              <a:r>
                <a:rPr lang="ru-RU" altLang="ko-KR" sz="1200" dirty="0"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Касается всех контрактов, заключённых государством, - от запроса на заключение контракта до оплаты</a:t>
              </a:r>
              <a:r>
                <a:rPr lang="en-US" altLang="ko-KR" sz="1200" dirty="0"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 </a:t>
              </a:r>
            </a:p>
          </p:txBody>
        </p:sp>
        <p:grpSp>
          <p:nvGrpSpPr>
            <p:cNvPr id="195" name="그룹 194"/>
            <p:cNvGrpSpPr/>
            <p:nvPr/>
          </p:nvGrpSpPr>
          <p:grpSpPr>
            <a:xfrm>
              <a:off x="880819" y="728662"/>
              <a:ext cx="1296000" cy="1107960"/>
              <a:chOff x="880819" y="728662"/>
              <a:chExt cx="1296000" cy="1100139"/>
            </a:xfrm>
          </p:grpSpPr>
          <p:sp>
            <p:nvSpPr>
              <p:cNvPr id="196" name="오각형 195"/>
              <p:cNvSpPr/>
              <p:nvPr/>
            </p:nvSpPr>
            <p:spPr bwMode="auto">
              <a:xfrm rot="5400000">
                <a:off x="993038" y="616443"/>
                <a:ext cx="1071562" cy="1296000"/>
              </a:xfrm>
              <a:prstGeom prst="homePlate">
                <a:avLst>
                  <a:gd name="adj" fmla="val 25894"/>
                </a:avLst>
              </a:prstGeom>
              <a:pattFill prst="dkUpDiag">
                <a:fgClr>
                  <a:srgbClr val="24579C"/>
                </a:fgClr>
                <a:bgClr>
                  <a:srgbClr val="05387D"/>
                </a:bgClr>
              </a:pattFill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4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나눔스퀘어 Bold" panose="020B0600000101010101" pitchFamily="50" charset="-127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97" name="오각형 196"/>
              <p:cNvSpPr/>
              <p:nvPr/>
            </p:nvSpPr>
            <p:spPr bwMode="auto">
              <a:xfrm rot="5400000">
                <a:off x="1112100" y="713619"/>
                <a:ext cx="833436" cy="1080000"/>
              </a:xfrm>
              <a:prstGeom prst="homePlate">
                <a:avLst>
                  <a:gd name="adj" fmla="val 25894"/>
                </a:avLst>
              </a:prstGeom>
              <a:solidFill>
                <a:schemeClr val="bg1"/>
              </a:solidFill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4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나눔스퀘어 Bold" panose="020B0600000101010101" pitchFamily="50" charset="-127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98" name="오각형 197"/>
              <p:cNvSpPr/>
              <p:nvPr/>
            </p:nvSpPr>
            <p:spPr bwMode="auto">
              <a:xfrm rot="5400000">
                <a:off x="1033215" y="793197"/>
                <a:ext cx="991208" cy="1080000"/>
              </a:xfrm>
              <a:prstGeom prst="homePlate">
                <a:avLst>
                  <a:gd name="adj" fmla="val 25894"/>
                </a:avLst>
              </a:prstGeom>
              <a:solidFill>
                <a:schemeClr val="bg1">
                  <a:alpha val="20000"/>
                </a:schemeClr>
              </a:solidFill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4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나눔스퀘어 Bold" panose="020B0600000101010101" pitchFamily="50" charset="-127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99" name="직사각형 198"/>
              <p:cNvSpPr/>
              <p:nvPr/>
            </p:nvSpPr>
            <p:spPr>
              <a:xfrm>
                <a:off x="969175" y="1043017"/>
                <a:ext cx="1119293" cy="286113"/>
              </a:xfrm>
              <a:prstGeom prst="rect">
                <a:avLst/>
              </a:prstGeom>
              <a:noFill/>
            </p:spPr>
            <p:txBody>
              <a:bodyPr wrap="none" lIns="36000" tIns="36000" rIns="36000" bIns="36000" rtlCol="0" anchor="t" anchorCtr="0">
                <a:spAutoFit/>
              </a:bodyPr>
              <a:lstStyle/>
              <a:p>
                <a:pPr algn="ctr"/>
                <a:r>
                  <a:rPr lang="ru-RU" altLang="ko-KR" sz="1400" dirty="0">
                    <a:gradFill>
                      <a:gsLst>
                        <a:gs pos="100000">
                          <a:srgbClr val="06408E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나눔스퀘어 Bold" panose="020B0600000101010101" pitchFamily="50" charset="-127"/>
                    <a:ea typeface="나눔스퀘어 Bold" panose="020B0600000101010101" pitchFamily="50" charset="-127"/>
                  </a:rPr>
                  <a:t>Определение</a:t>
                </a:r>
                <a:endParaRPr lang="ko-KR" altLang="en-US" sz="1400" dirty="0">
                  <a:gradFill>
                    <a:gsLst>
                      <a:gs pos="100000">
                        <a:srgbClr val="06408E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나눔스퀘어 Bold" panose="020B0600000101010101" pitchFamily="50" charset="-127"/>
                  <a:ea typeface="나눔스퀘어 Bold" panose="020B0600000101010101" pitchFamily="50" charset="-127"/>
                </a:endParaRPr>
              </a:p>
            </p:txBody>
          </p:sp>
        </p:grpSp>
      </p:grpSp>
      <p:grpSp>
        <p:nvGrpSpPr>
          <p:cNvPr id="200" name="그룹 199"/>
          <p:cNvGrpSpPr/>
          <p:nvPr/>
        </p:nvGrpSpPr>
        <p:grpSpPr>
          <a:xfrm>
            <a:off x="835571" y="2909754"/>
            <a:ext cx="9666845" cy="1527430"/>
            <a:chOff x="612000" y="1711418"/>
            <a:chExt cx="8163959" cy="1527430"/>
          </a:xfrm>
        </p:grpSpPr>
        <p:sp>
          <p:nvSpPr>
            <p:cNvPr id="201" name="오각형 200"/>
            <p:cNvSpPr/>
            <p:nvPr/>
          </p:nvSpPr>
          <p:spPr bwMode="auto">
            <a:xfrm rot="5400000">
              <a:off x="1024818" y="1963418"/>
              <a:ext cx="1008000" cy="1080000"/>
            </a:xfrm>
            <a:prstGeom prst="homePlate">
              <a:avLst>
                <a:gd name="adj" fmla="val 25894"/>
              </a:avLst>
            </a:prstGeom>
            <a:solidFill>
              <a:schemeClr val="bg1">
                <a:alpha val="20000"/>
              </a:schemeClr>
            </a:solidFill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202" name="직사각형 201"/>
            <p:cNvSpPr/>
            <p:nvPr/>
          </p:nvSpPr>
          <p:spPr bwMode="auto">
            <a:xfrm>
              <a:off x="612000" y="1891047"/>
              <a:ext cx="7920000" cy="36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203" name="직각 삼각형 202"/>
            <p:cNvSpPr/>
            <p:nvPr/>
          </p:nvSpPr>
          <p:spPr bwMode="auto">
            <a:xfrm rot="16200000">
              <a:off x="700079" y="1711419"/>
              <a:ext cx="180739" cy="180739"/>
            </a:xfrm>
            <a:prstGeom prst="rtTriangle">
              <a:avLst/>
            </a:prstGeom>
            <a:solidFill>
              <a:srgbClr val="032552"/>
            </a:solidFill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204" name="직각 삼각형 203"/>
            <p:cNvSpPr/>
            <p:nvPr/>
          </p:nvSpPr>
          <p:spPr bwMode="auto">
            <a:xfrm rot="5400000" flipH="1">
              <a:off x="2173044" y="1711418"/>
              <a:ext cx="180739" cy="180739"/>
            </a:xfrm>
            <a:prstGeom prst="rtTriangle">
              <a:avLst/>
            </a:prstGeom>
            <a:solidFill>
              <a:srgbClr val="032552"/>
            </a:solidFill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205" name="오각형 204"/>
            <p:cNvSpPr/>
            <p:nvPr/>
          </p:nvSpPr>
          <p:spPr bwMode="auto">
            <a:xfrm rot="5400000">
              <a:off x="993037" y="1599199"/>
              <a:ext cx="1071562" cy="1296000"/>
            </a:xfrm>
            <a:prstGeom prst="homePlate">
              <a:avLst>
                <a:gd name="adj" fmla="val 25894"/>
              </a:avLst>
            </a:prstGeom>
            <a:pattFill prst="dkUpDiag">
              <a:fgClr>
                <a:srgbClr val="256B79"/>
              </a:fgClr>
              <a:bgClr>
                <a:srgbClr val="064C5A"/>
              </a:bgClr>
            </a:pattFill>
          </p:spPr>
          <p:txBody>
            <a:bodyPr wrap="none" lIns="0" tIns="0" rIns="0" bIns="3600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206" name="오각형 205"/>
            <p:cNvSpPr/>
            <p:nvPr/>
          </p:nvSpPr>
          <p:spPr bwMode="auto">
            <a:xfrm rot="5400000">
              <a:off x="1112099" y="1696375"/>
              <a:ext cx="833437" cy="1080000"/>
            </a:xfrm>
            <a:prstGeom prst="homePlate">
              <a:avLst>
                <a:gd name="adj" fmla="val 25894"/>
              </a:avLst>
            </a:prstGeom>
            <a:solidFill>
              <a:schemeClr val="bg1"/>
            </a:solidFill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207" name="직사각형 206"/>
            <p:cNvSpPr/>
            <p:nvPr/>
          </p:nvSpPr>
          <p:spPr bwMode="auto">
            <a:xfrm>
              <a:off x="2458008" y="1891047"/>
              <a:ext cx="72000" cy="576000"/>
            </a:xfrm>
            <a:prstGeom prst="rect">
              <a:avLst/>
            </a:prstGeom>
            <a:pattFill prst="dkUpDiag">
              <a:fgClr>
                <a:srgbClr val="256B79"/>
              </a:fgClr>
              <a:bgClr>
                <a:srgbClr val="064C5A"/>
              </a:bgClr>
            </a:pattFill>
          </p:spPr>
          <p:txBody>
            <a:bodyPr wrap="none" lIns="0" tIns="0" rIns="0" bIns="3600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208" name="오각형 207"/>
            <p:cNvSpPr/>
            <p:nvPr/>
          </p:nvSpPr>
          <p:spPr bwMode="auto">
            <a:xfrm rot="5400000">
              <a:off x="1033215" y="1772779"/>
              <a:ext cx="991207" cy="1080000"/>
            </a:xfrm>
            <a:prstGeom prst="homePlate">
              <a:avLst>
                <a:gd name="adj" fmla="val 25894"/>
              </a:avLst>
            </a:prstGeom>
            <a:solidFill>
              <a:schemeClr val="bg1">
                <a:alpha val="20000"/>
              </a:schemeClr>
            </a:solidFill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sp>
          <p:nvSpPr>
            <p:cNvPr id="209" name="직사각형 208"/>
            <p:cNvSpPr/>
            <p:nvPr/>
          </p:nvSpPr>
          <p:spPr>
            <a:xfrm>
              <a:off x="953895" y="2025773"/>
              <a:ext cx="1149844" cy="288147"/>
            </a:xfrm>
            <a:prstGeom prst="rect">
              <a:avLst/>
            </a:prstGeom>
            <a:noFill/>
          </p:spPr>
          <p:txBody>
            <a:bodyPr wrap="none" lIns="36000" tIns="36000" rIns="36000" bIns="36000" rtlCol="0" anchor="t" anchorCtr="0">
              <a:spAutoFit/>
            </a:bodyPr>
            <a:lstStyle/>
            <a:p>
              <a:pPr algn="ctr"/>
              <a:r>
                <a:rPr lang="ru-RU" altLang="ko-KR" sz="1400" dirty="0">
                  <a:gradFill>
                    <a:gsLst>
                      <a:gs pos="100000">
                        <a:srgbClr val="075667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Пользователь</a:t>
              </a:r>
              <a:endParaRPr lang="ko-KR" altLang="en-US" sz="1400" dirty="0">
                <a:gradFill>
                  <a:gsLst>
                    <a:gs pos="100000">
                      <a:srgbClr val="075667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  <p:grpSp>
          <p:nvGrpSpPr>
            <p:cNvPr id="210" name="그룹 209"/>
            <p:cNvGrpSpPr/>
            <p:nvPr/>
          </p:nvGrpSpPr>
          <p:grpSpPr>
            <a:xfrm>
              <a:off x="2649337" y="2003746"/>
              <a:ext cx="6126622" cy="1235102"/>
              <a:chOff x="2649337" y="2003746"/>
              <a:chExt cx="6126622" cy="1235102"/>
            </a:xfrm>
          </p:grpSpPr>
          <p:grpSp>
            <p:nvGrpSpPr>
              <p:cNvPr id="211" name="그룹 210"/>
              <p:cNvGrpSpPr/>
              <p:nvPr/>
            </p:nvGrpSpPr>
            <p:grpSpPr>
              <a:xfrm>
                <a:off x="2649337" y="2429001"/>
                <a:ext cx="5939740" cy="380480"/>
                <a:chOff x="2649337" y="1752190"/>
                <a:chExt cx="5939740" cy="380480"/>
              </a:xfrm>
            </p:grpSpPr>
            <p:sp>
              <p:nvSpPr>
                <p:cNvPr id="218" name="직사각형 217"/>
                <p:cNvSpPr/>
                <p:nvPr/>
              </p:nvSpPr>
              <p:spPr bwMode="auto">
                <a:xfrm>
                  <a:off x="2649337" y="1759301"/>
                  <a:ext cx="1243213" cy="370389"/>
                </a:xfrm>
                <a:prstGeom prst="rect">
                  <a:avLst/>
                </a:prstGeom>
                <a:solidFill>
                  <a:srgbClr val="C9DADE"/>
                </a:solidFill>
              </p:spPr>
              <p:txBody>
                <a:bodyPr rot="0" spcFirstLastPara="0" vertOverflow="overflow" horzOverflow="overflow" vert="horz" wrap="non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ru-RU" altLang="ko-KR" sz="1200" dirty="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Ответственный за </a:t>
                  </a:r>
                </a:p>
                <a:p>
                  <a:pPr algn="ctr"/>
                  <a:r>
                    <a:rPr lang="ru-RU" altLang="ko-KR" sz="1200" dirty="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контракт</a:t>
                  </a:r>
                  <a:endParaRPr lang="ko-KR" altLang="en-US" sz="1200" dirty="0">
                    <a:gradFill>
                      <a:gsLst>
                        <a:gs pos="10000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나눔스퀘어 Bold" panose="020B0600000101010101" pitchFamily="50" charset="-127"/>
                    <a:ea typeface="나눔스퀘어 Bold" panose="020B0600000101010101" pitchFamily="50" charset="-127"/>
                  </a:endParaRPr>
                </a:p>
              </p:txBody>
            </p:sp>
            <p:sp>
              <p:nvSpPr>
                <p:cNvPr id="219" name="TextBox 218"/>
                <p:cNvSpPr txBox="1"/>
                <p:nvPr/>
              </p:nvSpPr>
              <p:spPr bwMode="auto">
                <a:xfrm>
                  <a:off x="3915594" y="1752190"/>
                  <a:ext cx="4673483" cy="380480"/>
                </a:xfrm>
                <a:prstGeom prst="rect">
                  <a:avLst/>
                </a:prstGeom>
                <a:noFill/>
              </p:spPr>
              <p:txBody>
                <a:bodyPr wrap="none" lIns="36000" tIns="36000" rIns="36000" bIns="36000" rtlCol="0" anchor="t" anchorCtr="0">
                  <a:spAutoFit/>
                </a:bodyPr>
                <a:lstStyle>
                  <a:defPPr>
                    <a:defRPr lang="ko-KR"/>
                  </a:defPPr>
                  <a:lvl2pPr marL="90000" lvl="1" indent="-90000">
                    <a:buFont typeface="Arial" panose="020B0604020202020204" pitchFamily="34" charset="0"/>
                    <a:buChar char="•"/>
                    <a:defRPr sz="100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바른돋움 1" panose="02020503020101020101" pitchFamily="18" charset="-127"/>
                      <a:ea typeface="바른돋움 1" panose="02020503020101020101" pitchFamily="18" charset="-127"/>
                    </a:defRPr>
                  </a:lvl2pPr>
                </a:lstStyle>
                <a:p>
                  <a:pPr lvl="1"/>
                  <a:r>
                    <a:rPr lang="ru-RU" altLang="ko-KR" dirty="0"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Сотрудник, которому руководителем центрального ведомства поручено отвечать за </a:t>
                  </a:r>
                </a:p>
                <a:p>
                  <a:pPr marL="0" lvl="1" indent="0">
                    <a:buNone/>
                  </a:pPr>
                  <a:r>
                    <a:rPr lang="ru-RU" altLang="ko-KR" dirty="0"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контракт в</a:t>
                  </a:r>
                  <a:r>
                    <a:rPr lang="en-US" altLang="ko-KR" dirty="0"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 </a:t>
                  </a:r>
                  <a:r>
                    <a:rPr lang="ru-RU" altLang="ko-KR" dirty="0"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сфере компетенции</a:t>
                  </a:r>
                  <a:endParaRPr lang="en-US" altLang="ko-KR" dirty="0">
                    <a:latin typeface="나눔스퀘어 Bold" panose="020B0600000101010101" pitchFamily="50" charset="-127"/>
                    <a:ea typeface="나눔스퀘어 Bold" panose="020B0600000101010101" pitchFamily="50" charset="-127"/>
                  </a:endParaRPr>
                </a:p>
              </p:txBody>
            </p:sp>
          </p:grpSp>
          <p:grpSp>
            <p:nvGrpSpPr>
              <p:cNvPr id="212" name="그룹 211"/>
              <p:cNvGrpSpPr/>
              <p:nvPr/>
            </p:nvGrpSpPr>
            <p:grpSpPr>
              <a:xfrm>
                <a:off x="2649337" y="2852802"/>
                <a:ext cx="5861219" cy="386046"/>
                <a:chOff x="2649337" y="1827649"/>
                <a:chExt cx="5861219" cy="386046"/>
              </a:xfrm>
            </p:grpSpPr>
            <p:sp>
              <p:nvSpPr>
                <p:cNvPr id="216" name="직사각형 215"/>
                <p:cNvSpPr/>
                <p:nvPr/>
              </p:nvSpPr>
              <p:spPr bwMode="auto">
                <a:xfrm>
                  <a:off x="2649337" y="1827649"/>
                  <a:ext cx="1243213" cy="370390"/>
                </a:xfrm>
                <a:prstGeom prst="rect">
                  <a:avLst/>
                </a:prstGeom>
                <a:solidFill>
                  <a:srgbClr val="C9DADE"/>
                </a:solidFill>
              </p:spPr>
              <p:txBody>
                <a:bodyPr rot="0" spcFirstLastPara="0" vertOverflow="overflow" horzOverflow="overflow" vert="horz" wrap="non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ru-RU" altLang="ko-KR" sz="1200" dirty="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Управляющий </a:t>
                  </a:r>
                </a:p>
                <a:p>
                  <a:pPr algn="ctr"/>
                  <a:r>
                    <a:rPr lang="ru-RU" altLang="ko-KR" sz="1200" dirty="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активами</a:t>
                  </a:r>
                  <a:endParaRPr lang="ko-KR" altLang="en-US" sz="1200" dirty="0">
                    <a:gradFill>
                      <a:gsLst>
                        <a:gs pos="10000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나눔스퀘어 Bold" panose="020B0600000101010101" pitchFamily="50" charset="-127"/>
                    <a:ea typeface="나눔스퀘어 Bold" panose="020B0600000101010101" pitchFamily="50" charset="-127"/>
                  </a:endParaRPr>
                </a:p>
              </p:txBody>
            </p:sp>
            <p:sp>
              <p:nvSpPr>
                <p:cNvPr id="217" name="TextBox 216"/>
                <p:cNvSpPr txBox="1"/>
                <p:nvPr/>
              </p:nvSpPr>
              <p:spPr bwMode="auto">
                <a:xfrm>
                  <a:off x="3915594" y="1833215"/>
                  <a:ext cx="4594962" cy="380480"/>
                </a:xfrm>
                <a:prstGeom prst="rect">
                  <a:avLst/>
                </a:prstGeom>
                <a:noFill/>
              </p:spPr>
              <p:txBody>
                <a:bodyPr wrap="none" lIns="36000" tIns="36000" rIns="36000" bIns="36000" rtlCol="0" anchor="t" anchorCtr="0">
                  <a:spAutoFit/>
                </a:bodyPr>
                <a:lstStyle>
                  <a:defPPr>
                    <a:defRPr lang="ko-KR"/>
                  </a:defPPr>
                  <a:lvl2pPr marL="90000" lvl="1" indent="-90000">
                    <a:buFont typeface="Arial" panose="020B0604020202020204" pitchFamily="34" charset="0"/>
                    <a:buChar char="•"/>
                    <a:defRPr sz="100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바른돋움 1" panose="02020503020101020101" pitchFamily="18" charset="-127"/>
                      <a:ea typeface="바른돋움 1" panose="02020503020101020101" pitchFamily="18" charset="-127"/>
                    </a:defRPr>
                  </a:lvl2pPr>
                </a:lstStyle>
                <a:p>
                  <a:pPr lvl="1"/>
                  <a:r>
                    <a:rPr lang="ru-RU" altLang="ko-KR" dirty="0"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Сотрудник, которому руководителем центрального ведомства поручено управлять </a:t>
                  </a:r>
                </a:p>
                <a:p>
                  <a:pPr marL="0" lvl="1" indent="0">
                    <a:buNone/>
                  </a:pPr>
                  <a:r>
                    <a:rPr lang="ru-RU" altLang="ko-KR" dirty="0"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государственным имуществом/активами</a:t>
                  </a:r>
                  <a:endParaRPr lang="en-US" altLang="ko-KR" dirty="0">
                    <a:latin typeface="나눔스퀘어 Bold" panose="020B0600000101010101" pitchFamily="50" charset="-127"/>
                    <a:ea typeface="나눔스퀘어 Bold" panose="020B0600000101010101" pitchFamily="50" charset="-127"/>
                  </a:endParaRPr>
                </a:p>
              </p:txBody>
            </p:sp>
          </p:grpSp>
          <p:grpSp>
            <p:nvGrpSpPr>
              <p:cNvPr id="213" name="그룹 212"/>
              <p:cNvGrpSpPr/>
              <p:nvPr/>
            </p:nvGrpSpPr>
            <p:grpSpPr>
              <a:xfrm>
                <a:off x="2652104" y="2003746"/>
                <a:ext cx="6123855" cy="393185"/>
                <a:chOff x="2649337" y="1681610"/>
                <a:chExt cx="6123855" cy="393185"/>
              </a:xfrm>
            </p:grpSpPr>
            <p:sp>
              <p:nvSpPr>
                <p:cNvPr id="214" name="직사각형 213"/>
                <p:cNvSpPr/>
                <p:nvPr/>
              </p:nvSpPr>
              <p:spPr bwMode="auto">
                <a:xfrm>
                  <a:off x="2649337" y="1681610"/>
                  <a:ext cx="1243213" cy="386068"/>
                </a:xfrm>
                <a:prstGeom prst="rect">
                  <a:avLst/>
                </a:prstGeom>
                <a:solidFill>
                  <a:srgbClr val="C9DADE"/>
                </a:solidFill>
              </p:spPr>
              <p:txBody>
                <a:bodyPr rot="0" spcFirstLastPara="0" vertOverflow="overflow" horzOverflow="overflow" vert="horz" wrap="non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ru-RU" altLang="ko-KR" sz="1200" dirty="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Менеджер проекта</a:t>
                  </a:r>
                  <a:endParaRPr lang="ko-KR" altLang="en-US" sz="1200" dirty="0">
                    <a:gradFill>
                      <a:gsLst>
                        <a:gs pos="10000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나눔스퀘어 Bold" panose="020B0600000101010101" pitchFamily="50" charset="-127"/>
                    <a:ea typeface="나눔스퀘어 Bold" panose="020B0600000101010101" pitchFamily="50" charset="-127"/>
                  </a:endParaRPr>
                </a:p>
              </p:txBody>
            </p:sp>
            <p:sp>
              <p:nvSpPr>
                <p:cNvPr id="215" name="TextBox 214"/>
                <p:cNvSpPr txBox="1"/>
                <p:nvPr/>
              </p:nvSpPr>
              <p:spPr bwMode="auto">
                <a:xfrm>
                  <a:off x="3915594" y="1694315"/>
                  <a:ext cx="4857598" cy="380480"/>
                </a:xfrm>
                <a:prstGeom prst="rect">
                  <a:avLst/>
                </a:prstGeom>
                <a:noFill/>
              </p:spPr>
              <p:txBody>
                <a:bodyPr wrap="none" lIns="36000" tIns="36000" rIns="36000" bIns="36000" rtlCol="0" anchor="t" anchorCtr="0">
                  <a:spAutoFit/>
                </a:bodyPr>
                <a:lstStyle>
                  <a:defPPr>
                    <a:defRPr lang="ko-KR"/>
                  </a:defPPr>
                  <a:lvl2pPr marL="90000" lvl="1" indent="-90000">
                    <a:buFont typeface="Arial" panose="020B0604020202020204" pitchFamily="34" charset="0"/>
                    <a:buChar char="•"/>
                    <a:defRPr sz="100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바른돋움 1" panose="02020503020101020101" pitchFamily="18" charset="-127"/>
                      <a:ea typeface="바른돋움 1" panose="02020503020101020101" pitchFamily="18" charset="-127"/>
                    </a:defRPr>
                  </a:lvl2pPr>
                </a:lstStyle>
                <a:p>
                  <a:pPr lvl="1"/>
                  <a:r>
                    <a:rPr lang="ru-RU" altLang="ko-KR" dirty="0"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Пользователь, которому выделен бюджет для проекта, и который готовит запрос </a:t>
                  </a:r>
                </a:p>
                <a:p>
                  <a:pPr marL="0" lvl="1" indent="0">
                    <a:buNone/>
                  </a:pPr>
                  <a:r>
                    <a:rPr lang="ru-RU" altLang="ko-KR" dirty="0">
                      <a:latin typeface="나눔스퀘어 Bold" panose="020B0600000101010101" pitchFamily="50" charset="-127"/>
                      <a:ea typeface="나눔스퀘어 Bold" panose="020B0600000101010101" pitchFamily="50" charset="-127"/>
                    </a:rPr>
                    <a:t>на заключение контракта на товары, строительство, услуги</a:t>
                  </a:r>
                  <a:endParaRPr lang="en-US" altLang="ko-KR" dirty="0">
                    <a:latin typeface="나눔스퀘어 Bold" panose="020B0600000101010101" pitchFamily="50" charset="-127"/>
                    <a:ea typeface="나눔스퀘어 Bold" panose="020B0600000101010101" pitchFamily="50" charset="-127"/>
                  </a:endParaRPr>
                </a:p>
              </p:txBody>
            </p:sp>
          </p:grpSp>
        </p:grpSp>
      </p:grpSp>
      <p:sp>
        <p:nvSpPr>
          <p:cNvPr id="22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Определение</a:t>
            </a:r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63964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Ⅰ.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222" name="그룹 221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86465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223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24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405474" y="1086465"/>
            <a:ext cx="39536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2200" dirty="0">
                <a:latin typeface="Montserrat Medium" panose="00000600000000000000" pitchFamily="2" charset="0"/>
              </a:rPr>
              <a:t>Что такое контракт</a:t>
            </a:r>
            <a:r>
              <a:rPr lang="en-US" altLang="ko-KR" sz="2200" dirty="0">
                <a:latin typeface="Montserrat Medium" panose="00000600000000000000" pitchFamily="2" charset="0"/>
              </a:rPr>
              <a:t>?</a:t>
            </a:r>
            <a:endParaRPr lang="ko-KR" altLang="en-US" sz="2200" dirty="0">
              <a:latin typeface="Montserrat Medium" panose="00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33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직사각형 79">
            <a:extLst>
              <a:ext uri="{FF2B5EF4-FFF2-40B4-BE49-F238E27FC236}">
                <a16:creationId xmlns:a16="http://schemas.microsoft.com/office/drawing/2014/main" id="{FF0515D3-01D0-42BA-B971-2DDE5D949857}"/>
              </a:ext>
            </a:extLst>
          </p:cNvPr>
          <p:cNvSpPr/>
          <p:nvPr/>
        </p:nvSpPr>
        <p:spPr>
          <a:xfrm>
            <a:off x="15604" y="1689904"/>
            <a:ext cx="10668758" cy="5886813"/>
          </a:xfrm>
          <a:prstGeom prst="rect">
            <a:avLst/>
          </a:prstGeom>
          <a:pattFill prst="wdUpDiag">
            <a:fgClr>
              <a:srgbClr val="E2F5FE"/>
            </a:fgClr>
            <a:bgClr>
              <a:srgbClr val="D3EDFD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>
              <a:bevelT h="0"/>
            </a:sp3d>
          </a:bodyPr>
          <a:lstStyle/>
          <a:p>
            <a:pPr algn="ctr" defTabSz="914400"/>
            <a:endParaRPr lang="ko-KR" altLang="en-US" sz="12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a typeface="KoPub돋움체 Bold" panose="02020603020101020101" pitchFamily="18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407935" y="2257064"/>
            <a:ext cx="9927548" cy="4367932"/>
            <a:chOff x="407935" y="3132504"/>
            <a:chExt cx="9927548" cy="3492491"/>
          </a:xfrm>
        </p:grpSpPr>
        <p:sp>
          <p:nvSpPr>
            <p:cNvPr id="48" name="직사각형 47"/>
            <p:cNvSpPr/>
            <p:nvPr/>
          </p:nvSpPr>
          <p:spPr>
            <a:xfrm>
              <a:off x="2078534" y="3386942"/>
              <a:ext cx="1788318" cy="39565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ru-RU" altLang="ko-KR" sz="1200" b="1" kern="0" dirty="0">
                  <a:solidFill>
                    <a:prstClr val="white"/>
                  </a:solidFill>
                  <a:latin typeface="맑은 고딕"/>
                  <a:ea typeface="맑은 고딕"/>
                </a:rPr>
                <a:t>Товары</a:t>
              </a:r>
              <a:endParaRPr kumimoji="1" lang="ko-KR" altLang="en-US" sz="1200" b="1" kern="0" dirty="0">
                <a:solidFill>
                  <a:prstClr val="white"/>
                </a:solidFill>
                <a:latin typeface="맑은 고딕"/>
                <a:ea typeface="맑은 고딕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003367" y="3406732"/>
              <a:ext cx="3126638" cy="398667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ru-RU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Товары,</a:t>
              </a: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ru-RU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предоставленные государством, материалы</a:t>
              </a: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ru-RU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аренда</a:t>
              </a:r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2078534" y="3935070"/>
              <a:ext cx="1788318" cy="39565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ru-RU" altLang="ko-KR" sz="1200" b="1" kern="0" dirty="0">
                  <a:solidFill>
                    <a:prstClr val="white"/>
                  </a:solidFill>
                  <a:latin typeface="맑은 고딕"/>
                  <a:ea typeface="맑은 고딕"/>
                </a:rPr>
                <a:t>Строительные работы</a:t>
              </a:r>
              <a:endParaRPr kumimoji="1" lang="ko-KR" altLang="en-US" sz="1200" b="1" kern="0" dirty="0">
                <a:solidFill>
                  <a:prstClr val="white"/>
                </a:solidFill>
                <a:latin typeface="맑은 고딕"/>
                <a:ea typeface="맑은 고딕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993829" y="3879122"/>
              <a:ext cx="2962556" cy="561087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ru-RU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Возведение объектов, связанные работы</a:t>
              </a: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ru-RU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ремонтные работы </a:t>
              </a: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(</a:t>
              </a:r>
              <a:r>
                <a:rPr lang="ru-RU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расширение, реновация</a:t>
              </a: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)</a:t>
              </a:r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2078534" y="4483198"/>
              <a:ext cx="1788318" cy="39565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ru-RU" altLang="ko-KR" sz="1200" b="1" kern="0" dirty="0">
                  <a:solidFill>
                    <a:prstClr val="white"/>
                  </a:solidFill>
                  <a:latin typeface="맑은 고딕"/>
                  <a:ea typeface="맑은 고딕"/>
                </a:rPr>
                <a:t>Услуги</a:t>
              </a:r>
              <a:endParaRPr kumimoji="1" lang="ko-KR" altLang="en-US" sz="1200" b="1" kern="0" dirty="0">
                <a:solidFill>
                  <a:prstClr val="white"/>
                </a:solidFill>
                <a:latin typeface="맑은 고딕"/>
                <a:ea typeface="맑은 고딕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991792" y="4515586"/>
              <a:ext cx="2652076" cy="398667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ru-RU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Услуги общего характера, технические услуги</a:t>
              </a:r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2078534" y="5031326"/>
              <a:ext cx="1788318" cy="39565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ru-RU" altLang="ko-KR" sz="1200" b="1" kern="0" dirty="0">
                  <a:solidFill>
                    <a:prstClr val="white"/>
                  </a:solidFill>
                  <a:latin typeface="맑은 고딕"/>
                  <a:ea typeface="맑은 고딕"/>
                </a:rPr>
                <a:t>Ремонт и </a:t>
              </a:r>
            </a:p>
            <a:p>
              <a:pPr algn="ctr" latinLnBrk="0"/>
              <a:r>
                <a:rPr kumimoji="1" lang="ru-RU" altLang="ko-KR" sz="1200" b="1" kern="0" dirty="0">
                  <a:solidFill>
                    <a:prstClr val="white"/>
                  </a:solidFill>
                  <a:latin typeface="맑은 고딕"/>
                  <a:ea typeface="맑은 고딕"/>
                </a:rPr>
                <a:t>ликвидация</a:t>
              </a:r>
              <a:endParaRPr kumimoji="1" lang="ko-KR" altLang="en-US" sz="1200" b="1" kern="0" dirty="0">
                <a:solidFill>
                  <a:prstClr val="white"/>
                </a:solidFill>
                <a:latin typeface="맑은 고딕"/>
                <a:ea typeface="맑은 고딕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028554" y="5127201"/>
              <a:ext cx="2820535" cy="278902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indent="0">
                <a:lnSpc>
                  <a:spcPts val="700"/>
                </a:lnSpc>
                <a:buNone/>
              </a:pPr>
              <a:r>
                <a:rPr lang="ru-RU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Государственное имущество и</a:t>
              </a:r>
            </a:p>
            <a:p>
              <a:pPr marL="0" indent="0">
                <a:lnSpc>
                  <a:spcPts val="700"/>
                </a:lnSpc>
                <a:buNone/>
              </a:pPr>
              <a:r>
                <a:rPr lang="ru-RU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активы</a:t>
              </a:r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cxnSp>
          <p:nvCxnSpPr>
            <p:cNvPr id="56" name="꺾인 연결선 55"/>
            <p:cNvCxnSpPr>
              <a:stCxn id="60" idx="3"/>
              <a:endCxn id="48" idx="1"/>
            </p:cNvCxnSpPr>
            <p:nvPr/>
          </p:nvCxnSpPr>
          <p:spPr bwMode="auto">
            <a:xfrm flipV="1">
              <a:off x="1869719" y="3584767"/>
              <a:ext cx="208815" cy="1094705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꺾인 연결선 56"/>
            <p:cNvCxnSpPr>
              <a:stCxn id="52" idx="1"/>
              <a:endCxn id="60" idx="3"/>
            </p:cNvCxnSpPr>
            <p:nvPr/>
          </p:nvCxnSpPr>
          <p:spPr bwMode="auto">
            <a:xfrm rot="10800000">
              <a:off x="1869720" y="4679473"/>
              <a:ext cx="208815" cy="1551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꺾인 연결선 57"/>
            <p:cNvCxnSpPr>
              <a:stCxn id="54" idx="1"/>
              <a:endCxn id="60" idx="3"/>
            </p:cNvCxnSpPr>
            <p:nvPr/>
          </p:nvCxnSpPr>
          <p:spPr bwMode="auto">
            <a:xfrm rot="10800000">
              <a:off x="1869720" y="4679473"/>
              <a:ext cx="208815" cy="549679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꺾인 연결선 58"/>
            <p:cNvCxnSpPr>
              <a:stCxn id="50" idx="1"/>
              <a:endCxn id="60" idx="3"/>
            </p:cNvCxnSpPr>
            <p:nvPr/>
          </p:nvCxnSpPr>
          <p:spPr bwMode="auto">
            <a:xfrm rot="10800000" flipV="1">
              <a:off x="1869720" y="4132894"/>
              <a:ext cx="208815" cy="546577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0" name="직사각형 59"/>
            <p:cNvSpPr/>
            <p:nvPr/>
          </p:nvSpPr>
          <p:spPr>
            <a:xfrm>
              <a:off x="407935" y="4481447"/>
              <a:ext cx="1461784" cy="39604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ko-KR" sz="1200" b="1" kern="0" spc="100" dirty="0">
                  <a:solidFill>
                    <a:prstClr val="white"/>
                  </a:solidFill>
                  <a:latin typeface="맑은 고딕"/>
                  <a:ea typeface="맑은 고딕"/>
                </a:rPr>
                <a:t>Типы контрактов</a:t>
              </a:r>
              <a:endParaRPr lang="ko-KR" altLang="en-US" sz="1200" b="1" kern="0" spc="100" dirty="0">
                <a:solidFill>
                  <a:prstClr val="white"/>
                </a:solidFill>
                <a:latin typeface="맑은 고딕"/>
                <a:ea typeface="맑은 고딕"/>
              </a:endParaRPr>
            </a:p>
          </p:txBody>
        </p:sp>
        <p:sp>
          <p:nvSpPr>
            <p:cNvPr id="61" name="직사각형 60"/>
            <p:cNvSpPr/>
            <p:nvPr/>
          </p:nvSpPr>
          <p:spPr>
            <a:xfrm>
              <a:off x="2082040" y="5579454"/>
              <a:ext cx="1784812" cy="39565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ru-RU" altLang="ko-KR" sz="1200" b="1" kern="0" dirty="0">
                  <a:solidFill>
                    <a:prstClr val="white"/>
                  </a:solidFill>
                  <a:latin typeface="맑은 고딕"/>
                  <a:ea typeface="맑은 고딕"/>
                </a:rPr>
                <a:t>Прочее</a:t>
              </a:r>
              <a:endParaRPr kumimoji="1" lang="ko-KR" altLang="en-US" sz="1200" b="1" kern="0" dirty="0">
                <a:solidFill>
                  <a:prstClr val="white"/>
                </a:solidFill>
                <a:latin typeface="맑은 고딕"/>
                <a:ea typeface="맑은 고딕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028554" y="5572755"/>
              <a:ext cx="3025947" cy="398667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ru-RU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Недвижимость, нематериальное имущество, страхование и т.д.</a:t>
              </a:r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cxnSp>
          <p:nvCxnSpPr>
            <p:cNvPr id="63" name="꺾인 연결선 62"/>
            <p:cNvCxnSpPr>
              <a:stCxn id="61" idx="1"/>
              <a:endCxn id="60" idx="3"/>
            </p:cNvCxnSpPr>
            <p:nvPr/>
          </p:nvCxnSpPr>
          <p:spPr bwMode="auto">
            <a:xfrm rot="10800000">
              <a:off x="1869720" y="4679473"/>
              <a:ext cx="212321" cy="1097807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4" name="오른쪽 화살표 63"/>
            <p:cNvSpPr/>
            <p:nvPr/>
          </p:nvSpPr>
          <p:spPr bwMode="auto">
            <a:xfrm>
              <a:off x="6873264" y="4273471"/>
              <a:ext cx="805662" cy="996532"/>
            </a:xfrm>
            <a:prstGeom prst="right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endParaRPr>
            </a:p>
          </p:txBody>
        </p:sp>
        <p:grpSp>
          <p:nvGrpSpPr>
            <p:cNvPr id="65" name="그룹 64"/>
            <p:cNvGrpSpPr/>
            <p:nvPr/>
          </p:nvGrpSpPr>
          <p:grpSpPr>
            <a:xfrm>
              <a:off x="7766613" y="3132504"/>
              <a:ext cx="2568870" cy="3492491"/>
              <a:chOff x="6180732" y="2560395"/>
              <a:chExt cx="1824424" cy="2638649"/>
            </a:xfrm>
          </p:grpSpPr>
          <p:grpSp>
            <p:nvGrpSpPr>
              <p:cNvPr id="66" name="그룹 65"/>
              <p:cNvGrpSpPr/>
              <p:nvPr/>
            </p:nvGrpSpPr>
            <p:grpSpPr>
              <a:xfrm>
                <a:off x="6180732" y="2560395"/>
                <a:ext cx="1824424" cy="2638649"/>
                <a:chOff x="6180732" y="2560395"/>
                <a:chExt cx="1824424" cy="2638649"/>
              </a:xfrm>
            </p:grpSpPr>
            <p:sp>
              <p:nvSpPr>
                <p:cNvPr id="71" name="AutoShape 438"/>
                <p:cNvSpPr>
                  <a:spLocks noChangeArrowheads="1"/>
                </p:cNvSpPr>
                <p:nvPr/>
              </p:nvSpPr>
              <p:spPr bwMode="auto">
                <a:xfrm>
                  <a:off x="6180732" y="2564647"/>
                  <a:ext cx="1812387" cy="2634397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ko-KR" altLang="en-US" sz="1600" b="1" spc="-150" dirty="0">
                    <a:solidFill>
                      <a:srgbClr val="518FE9"/>
                    </a:solidFill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72" name="직사각형 71"/>
                <p:cNvSpPr/>
                <p:nvPr/>
              </p:nvSpPr>
              <p:spPr>
                <a:xfrm>
                  <a:off x="6189336" y="2560395"/>
                  <a:ext cx="1815820" cy="360363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  <a:headEnd/>
                  <a:tailEnd/>
                </a:ln>
                <a:effectLst/>
              </p:spPr>
              <p:txBody>
                <a:bodyPr lIns="18000" tIns="36000" rIns="18000" bIns="36000" anchor="ctr"/>
                <a:lstStyle/>
                <a:p>
                  <a:pPr algn="ctr" fontAlgn="auto" latinLnBrk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altLang="ko-KR" sz="1200" b="1" kern="0" dirty="0">
                      <a:solidFill>
                        <a:prstClr val="white"/>
                      </a:solidFill>
                      <a:latin typeface="맑은 고딕"/>
                      <a:ea typeface="맑은 고딕"/>
                    </a:rPr>
                    <a:t>Результаты контракта</a:t>
                  </a:r>
                  <a:endParaRPr lang="ko-KR" altLang="en-US" sz="1200" b="1" kern="0" dirty="0">
                    <a:solidFill>
                      <a:prstClr val="white"/>
                    </a:solidFill>
                    <a:latin typeface="맑은 고딕"/>
                    <a:ea typeface="맑은 고딕"/>
                  </a:endParaRPr>
                </a:p>
              </p:txBody>
            </p:sp>
          </p:grpSp>
          <p:sp>
            <p:nvSpPr>
              <p:cNvPr id="67" name="직사각형 66"/>
              <p:cNvSpPr/>
              <p:nvPr/>
            </p:nvSpPr>
            <p:spPr>
              <a:xfrm>
                <a:off x="6535212" y="3131276"/>
                <a:ext cx="1080000" cy="360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  <a:headEnd/>
                <a:tailEnd/>
              </a:ln>
              <a:effectLst/>
            </p:spPr>
            <p:txBody>
              <a:bodyPr lIns="18000" tIns="36000" rIns="18000" bIns="36000" anchor="ctr"/>
              <a:lstStyle/>
              <a:p>
                <a:pPr algn="ctr" latinLnBrk="0"/>
                <a:r>
                  <a:rPr kumimoji="1" lang="ru-RU" altLang="ko-KR" sz="1200" b="1" kern="0" dirty="0">
                    <a:solidFill>
                      <a:prstClr val="white"/>
                    </a:solidFill>
                    <a:latin typeface="맑은 고딕"/>
                    <a:ea typeface="맑은 고딕"/>
                  </a:rPr>
                  <a:t>Товары</a:t>
                </a:r>
                <a:endParaRPr kumimoji="1" lang="ko-KR" altLang="en-US" sz="1200" b="1" kern="0" dirty="0">
                  <a:solidFill>
                    <a:prstClr val="white"/>
                  </a:solidFill>
                  <a:latin typeface="맑은 고딕"/>
                  <a:ea typeface="맑은 고딕"/>
                </a:endParaRPr>
              </a:p>
            </p:txBody>
          </p:sp>
          <p:sp>
            <p:nvSpPr>
              <p:cNvPr id="68" name="직사각형 67"/>
              <p:cNvSpPr/>
              <p:nvPr/>
            </p:nvSpPr>
            <p:spPr>
              <a:xfrm>
                <a:off x="6535212" y="3632248"/>
                <a:ext cx="1080000" cy="360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  <a:headEnd/>
                <a:tailEnd/>
              </a:ln>
              <a:effectLst/>
            </p:spPr>
            <p:txBody>
              <a:bodyPr lIns="18000" tIns="36000" rIns="18000" bIns="36000" anchor="ctr"/>
              <a:lstStyle/>
              <a:p>
                <a:pPr algn="ctr" latinLnBrk="0"/>
                <a:r>
                  <a:rPr kumimoji="1" lang="ru-RU" altLang="ko-KR" sz="1200" b="1" kern="0" dirty="0">
                    <a:solidFill>
                      <a:prstClr val="white"/>
                    </a:solidFill>
                    <a:latin typeface="맑은 고딕"/>
                    <a:ea typeface="맑은 고딕"/>
                  </a:rPr>
                  <a:t>Государственное имущество</a:t>
                </a:r>
                <a:endParaRPr kumimoji="1" lang="ko-KR" altLang="en-US" sz="1200" b="1" kern="0" dirty="0">
                  <a:solidFill>
                    <a:prstClr val="white"/>
                  </a:solidFill>
                  <a:latin typeface="맑은 고딕"/>
                  <a:ea typeface="맑은 고딕"/>
                </a:endParaRPr>
              </a:p>
            </p:txBody>
          </p:sp>
          <p:sp>
            <p:nvSpPr>
              <p:cNvPr id="69" name="직사각형 68"/>
              <p:cNvSpPr/>
              <p:nvPr/>
            </p:nvSpPr>
            <p:spPr>
              <a:xfrm>
                <a:off x="6535212" y="4597491"/>
                <a:ext cx="1080000" cy="360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  <a:headEnd/>
                <a:tailEnd/>
              </a:ln>
              <a:effectLst/>
            </p:spPr>
            <p:txBody>
              <a:bodyPr lIns="18000" tIns="36000" rIns="18000" bIns="36000" anchor="ctr"/>
              <a:lstStyle/>
              <a:p>
                <a:pPr algn="ctr" latinLnBrk="0"/>
                <a:r>
                  <a:rPr kumimoji="1" lang="ru-RU" altLang="ko-KR" sz="1200" b="1" kern="0" dirty="0">
                    <a:solidFill>
                      <a:prstClr val="white"/>
                    </a:solidFill>
                    <a:latin typeface="맑은 고딕"/>
                    <a:ea typeface="맑은 고딕"/>
                  </a:rPr>
                  <a:t>Затраты</a:t>
                </a:r>
                <a:endParaRPr kumimoji="1" lang="ko-KR" altLang="en-US" sz="1200" b="1" kern="0" dirty="0">
                  <a:solidFill>
                    <a:prstClr val="white"/>
                  </a:solidFill>
                  <a:latin typeface="맑은 고딕"/>
                  <a:ea typeface="맑은 고딕"/>
                </a:endParaRPr>
              </a:p>
            </p:txBody>
          </p:sp>
          <p:sp>
            <p:nvSpPr>
              <p:cNvPr id="70" name="직사각형 69"/>
              <p:cNvSpPr/>
              <p:nvPr/>
            </p:nvSpPr>
            <p:spPr>
              <a:xfrm>
                <a:off x="6546295" y="4109812"/>
                <a:ext cx="1080000" cy="360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  <a:headEnd/>
                <a:tailEnd/>
              </a:ln>
              <a:effectLst/>
            </p:spPr>
            <p:txBody>
              <a:bodyPr lIns="18000" tIns="36000" rIns="18000" bIns="36000" anchor="ctr"/>
              <a:lstStyle/>
              <a:p>
                <a:pPr algn="ctr" latinLnBrk="0"/>
                <a:r>
                  <a:rPr kumimoji="1" lang="ru-RU" altLang="ko-KR" sz="1200" b="1" kern="0" dirty="0">
                    <a:solidFill>
                      <a:prstClr val="white"/>
                    </a:solidFill>
                    <a:latin typeface="맑은 고딕"/>
                    <a:ea typeface="맑은 고딕"/>
                  </a:rPr>
                  <a:t>Строящийся </a:t>
                </a:r>
              </a:p>
              <a:p>
                <a:pPr algn="ctr" latinLnBrk="0"/>
                <a:r>
                  <a:rPr kumimoji="1" lang="ru-RU" altLang="ko-KR" sz="1200" b="1" kern="0" dirty="0">
                    <a:solidFill>
                      <a:prstClr val="white"/>
                    </a:solidFill>
                    <a:latin typeface="맑은 고딕"/>
                    <a:ea typeface="맑은 고딕"/>
                  </a:rPr>
                  <a:t>актив</a:t>
                </a:r>
                <a:endParaRPr kumimoji="1" lang="ko-KR" altLang="en-US" sz="1200" b="1" kern="0" dirty="0">
                  <a:solidFill>
                    <a:prstClr val="white"/>
                  </a:solidFill>
                  <a:latin typeface="맑은 고딕"/>
                  <a:ea typeface="맑은 고딕"/>
                </a:endParaRPr>
              </a:p>
            </p:txBody>
          </p:sp>
        </p:grpSp>
      </p:grpSp>
      <p:sp>
        <p:nvSpPr>
          <p:cNvPr id="73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98686" y="226506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Типы контрактов</a:t>
            </a:r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63964" cy="107721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</a:rPr>
              <a:t>Ⅱ</a:t>
            </a: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81" name="Rectangle 5"/>
          <p:cNvSpPr/>
          <p:nvPr/>
        </p:nvSpPr>
        <p:spPr bwMode="auto">
          <a:xfrm>
            <a:off x="358815" y="1677417"/>
            <a:ext cx="10174147" cy="5540698"/>
          </a:xfrm>
          <a:prstGeom prst="rect">
            <a:avLst/>
          </a:prstGeom>
          <a:noFill/>
          <a:ln w="3175" algn="ctr">
            <a:solidFill>
              <a:schemeClr val="bg1">
                <a:lumMod val="75000"/>
              </a:schemeClr>
            </a:solidFill>
            <a:prstDash val="solid"/>
            <a:round/>
            <a:headEnd/>
            <a:tailEnd type="none" w="sm" len="sm"/>
          </a:ln>
        </p:spPr>
        <p:txBody>
          <a:bodyPr wrap="none" lIns="72000" tIns="72000" rIns="72000" bIns="72000" anchor="ctr"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rgbClr val="7D0900"/>
              </a:buClr>
            </a:pPr>
            <a:endParaRPr lang="ko-KR" altLang="en-US" sz="1100" spc="-15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2437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/>
          <p:cNvGrpSpPr/>
          <p:nvPr/>
        </p:nvGrpSpPr>
        <p:grpSpPr>
          <a:xfrm>
            <a:off x="196770" y="1307939"/>
            <a:ext cx="10336192" cy="6134583"/>
            <a:chOff x="196770" y="1307939"/>
            <a:chExt cx="10336192" cy="6134583"/>
          </a:xfrm>
        </p:grpSpPr>
        <p:sp>
          <p:nvSpPr>
            <p:cNvPr id="21" name="사각형: 둥근 모서리 8">
              <a:extLst>
                <a:ext uri="{FF2B5EF4-FFF2-40B4-BE49-F238E27FC236}">
                  <a16:creationId xmlns:a16="http://schemas.microsoft.com/office/drawing/2014/main" id="{558BB2BA-39A1-4AC8-A06E-06F237DCD696}"/>
                </a:ext>
              </a:extLst>
            </p:cNvPr>
            <p:cNvSpPr/>
            <p:nvPr/>
          </p:nvSpPr>
          <p:spPr>
            <a:xfrm>
              <a:off x="196770" y="1307939"/>
              <a:ext cx="10336192" cy="6134583"/>
            </a:xfrm>
            <a:prstGeom prst="round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" name="사각형: 둥근 모서리 9">
              <a:extLst>
                <a:ext uri="{FF2B5EF4-FFF2-40B4-BE49-F238E27FC236}">
                  <a16:creationId xmlns:a16="http://schemas.microsoft.com/office/drawing/2014/main" id="{2746384C-CDC3-476F-A120-C11F28CDE5A8}"/>
                </a:ext>
              </a:extLst>
            </p:cNvPr>
            <p:cNvSpPr/>
            <p:nvPr/>
          </p:nvSpPr>
          <p:spPr>
            <a:xfrm>
              <a:off x="544010" y="1597306"/>
              <a:ext cx="9641712" cy="557899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</p:grpSp>
      <p:sp>
        <p:nvSpPr>
          <p:cNvPr id="106" name="TextBox 105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841119" y="1456783"/>
            <a:ext cx="444352" cy="60991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맑은 고딕" panose="020B0503020000020004" pitchFamily="34" charset="-127"/>
                <a:ea typeface="맑은 고딕" panose="020B0503020000020004" pitchFamily="34" charset="-127"/>
                <a:cs typeface="+mn-cs"/>
              </a:rPr>
              <a:t>01</a:t>
            </a:r>
            <a:endParaRPr kumimoji="0" lang="ko-KR" altLang="en-US" sz="2000" b="1" i="0" u="none" strike="noStrike" kern="1200" cap="none" spc="-150" normalizeH="0" baseline="0" noProof="0" dirty="0">
              <a:ln>
                <a:solidFill>
                  <a:srgbClr val="4472C4">
                    <a:shade val="50000"/>
                    <a:alpha val="0"/>
                  </a:srgbClr>
                </a:solidFill>
              </a:ln>
              <a:solidFill>
                <a:prstClr val="white"/>
              </a:solidFill>
              <a:effectLst/>
              <a:uLnTx/>
              <a:uFillTx/>
              <a:latin typeface="맑은 고딕" panose="020B0503020000020004" pitchFamily="34" charset="-127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8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400" b="1" spc="-15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white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Способ заключения контрактов</a:t>
            </a:r>
            <a:endParaRPr kumimoji="0" lang="en-US" altLang="ko-KR" sz="2400" b="1" i="0" u="none" strike="noStrike" kern="1200" cap="none" spc="-150" normalizeH="0" baseline="0" noProof="0" dirty="0">
              <a:ln>
                <a:solidFill>
                  <a:srgbClr val="4472C4">
                    <a:shade val="50000"/>
                    <a:alpha val="0"/>
                  </a:srgbClr>
                </a:solidFill>
              </a:ln>
              <a:solidFill>
                <a:prstClr val="white"/>
              </a:solidFill>
              <a:effectLst/>
              <a:uLnTx/>
              <a:uFillTx/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752129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srgbClr val="4472C4">
                    <a:lumMod val="60000"/>
                    <a:lumOff val="40000"/>
                  </a:srgbClr>
                </a:solidFill>
                <a:effectLst/>
                <a:uLnTx/>
                <a:uFillTx/>
                <a:latin typeface="맑은 고딕" panose="020B0503020000020004" pitchFamily="34" charset="-127"/>
                <a:ea typeface="맑은 고딕" panose="020B0503020000020004" pitchFamily="34" charset="-127"/>
                <a:cs typeface="+mn-cs"/>
              </a:rPr>
              <a:t>Ⅲ</a:t>
            </a:r>
            <a:r>
              <a:rPr kumimoji="0" lang="en-US" altLang="ko-KR" sz="32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B0503020000020004" pitchFamily="34" charset="-127"/>
                <a:ea typeface="맑은 고딕" panose="020B0503020000020004" pitchFamily="34" charset="-127"/>
                <a:cs typeface="+mn-cs"/>
              </a:rPr>
              <a:t>.</a:t>
            </a:r>
            <a:r>
              <a:rPr kumimoji="0" lang="en-US" altLang="ko-KR" sz="32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srgbClr val="4472C4">
                    <a:lumMod val="40000"/>
                    <a:lumOff val="60000"/>
                  </a:srgbClr>
                </a:solidFill>
                <a:effectLst/>
                <a:uLnTx/>
                <a:uFillTx/>
                <a:latin typeface="맑은 고딕" panose="020B0503020000020004" pitchFamily="34" charset="-127"/>
                <a:ea typeface="맑은 고딕" panose="020B0503020000020004" pitchFamily="34" charset="-127"/>
                <a:cs typeface="+mn-cs"/>
              </a:rPr>
              <a:t>.</a:t>
            </a:r>
            <a:endParaRPr kumimoji="0" lang="ko-KR" altLang="en-US" sz="3200" b="1" i="0" u="none" strike="noStrike" kern="1200" cap="none" spc="-150" normalizeH="0" baseline="0" noProof="0" dirty="0">
              <a:ln>
                <a:solidFill>
                  <a:srgbClr val="4472C4">
                    <a:shade val="50000"/>
                    <a:alpha val="0"/>
                  </a:srgbClr>
                </a:solidFill>
              </a:ln>
              <a:solidFill>
                <a:srgbClr val="4472C4">
                  <a:lumMod val="40000"/>
                  <a:lumOff val="60000"/>
                </a:srgbClr>
              </a:solidFill>
              <a:effectLst/>
              <a:uLnTx/>
              <a:uFillTx/>
              <a:latin typeface="맑은 고딕" panose="020B0503020000020004" pitchFamily="34" charset="-127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84" name="그룹 83"/>
          <p:cNvGrpSpPr/>
          <p:nvPr/>
        </p:nvGrpSpPr>
        <p:grpSpPr>
          <a:xfrm>
            <a:off x="622831" y="1924537"/>
            <a:ext cx="9759753" cy="4344790"/>
            <a:chOff x="1206361" y="2510611"/>
            <a:chExt cx="7157408" cy="2875972"/>
          </a:xfrm>
        </p:grpSpPr>
        <p:sp>
          <p:nvSpPr>
            <p:cNvPr id="85" name="모서리가 둥근 직사각형 84"/>
            <p:cNvSpPr/>
            <p:nvPr/>
          </p:nvSpPr>
          <p:spPr>
            <a:xfrm>
              <a:off x="2933028" y="2583039"/>
              <a:ext cx="1874100" cy="360000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ru-RU" altLang="ko-KR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Medium" panose="00000600000000000000" pitchFamily="2" charset="0"/>
                  <a:ea typeface="맑은 고딕"/>
                  <a:cs typeface="+mn-cs"/>
                </a:rPr>
                <a:t>Электронный</a:t>
              </a:r>
              <a:endParaRPr kumimoji="1" lang="ko-KR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/>
                <a:cs typeface="+mn-cs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926831" y="2510611"/>
              <a:ext cx="3033132" cy="346338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r>
                <a:rPr kumimoji="0" lang="ru-RU" altLang="ko-KR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Montserrat Medium" panose="00000600000000000000" pitchFamily="2" charset="0"/>
                  <a:ea typeface="맑은 고딕" pitchFamily="50" charset="-127"/>
                  <a:cs typeface="+mn-cs"/>
                </a:rPr>
                <a:t>Контракты, заключённые посредством</a:t>
              </a:r>
              <a:r>
                <a:rPr kumimoji="0" lang="en-US" altLang="ko-KR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Montserrat Medium" panose="00000600000000000000" pitchFamily="2" charset="0"/>
                  <a:ea typeface="맑은 고딕" pitchFamily="50" charset="-127"/>
                  <a:cs typeface="+mn-cs"/>
                </a:rPr>
                <a:t> KONEPS*(G2B)</a:t>
              </a:r>
            </a:p>
          </p:txBody>
        </p:sp>
        <p:sp>
          <p:nvSpPr>
            <p:cNvPr id="87" name="모서리가 둥근 직사각형 86"/>
            <p:cNvSpPr/>
            <p:nvPr/>
          </p:nvSpPr>
          <p:spPr>
            <a:xfrm>
              <a:off x="2933027" y="3668290"/>
              <a:ext cx="1874100" cy="360000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ru-RU" altLang="ko-KR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Medium" panose="00000600000000000000" pitchFamily="2" charset="0"/>
                  <a:ea typeface="맑은 고딕"/>
                  <a:cs typeface="+mn-cs"/>
                </a:rPr>
                <a:t>Письменный</a:t>
              </a:r>
              <a:endParaRPr kumimoji="1" lang="ko-KR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/>
                <a:cs typeface="+mn-cs"/>
              </a:endParaRPr>
            </a:p>
          </p:txBody>
        </p:sp>
        <p:sp>
          <p:nvSpPr>
            <p:cNvPr id="89" name="모서리가 둥근 직사각형 88"/>
            <p:cNvSpPr/>
            <p:nvPr/>
          </p:nvSpPr>
          <p:spPr>
            <a:xfrm>
              <a:off x="2933028" y="4795881"/>
              <a:ext cx="1848634" cy="507059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ko-KR" sz="1400" b="0" i="0" u="none" strike="noStrike" kern="1200" cap="none" spc="-5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Medium" panose="00000600000000000000" pitchFamily="2" charset="0"/>
                  <a:ea typeface="맑은 고딕" panose="020B0503020000020004" pitchFamily="34" charset="-127"/>
                  <a:cs typeface="+mn-cs"/>
                </a:rPr>
                <a:t>Исключение подготовки письменного контракта</a:t>
              </a:r>
              <a:endParaRPr kumimoji="1" lang="ko-KR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861618" y="4714279"/>
              <a:ext cx="3502151" cy="672304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r>
                <a:rPr kumimoji="0" lang="ru-RU" altLang="ko-KR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맑은 고딕" pitchFamily="50" charset="-127"/>
                  <a:cs typeface="+mn-cs"/>
                </a:rPr>
                <a:t>Согласно ст.</a:t>
              </a:r>
              <a:r>
                <a:rPr kumimoji="0" lang="en-US" altLang="ko-KR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맑은 고딕" pitchFamily="50" charset="-127"/>
                  <a:ea typeface="맑은 고딕" pitchFamily="50" charset="-127"/>
                  <a:cs typeface="+mn-cs"/>
                </a:rPr>
                <a:t> 49 </a:t>
              </a:r>
              <a:r>
                <a:rPr kumimoji="0" lang="ru-RU" altLang="ko-KR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맑은 고딕" pitchFamily="50" charset="-127"/>
                  <a:cs typeface="+mn-cs"/>
                </a:rPr>
                <a:t>Указа об исполнении закона о контрактах с участием государства («Исключение подготовки письменного контракта»</a:t>
              </a:r>
              <a:r>
                <a:rPr kumimoji="0" lang="en-US" altLang="ko-KR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맑은 고딕" pitchFamily="50" charset="-127"/>
                  <a:ea typeface="맑은 고딕" pitchFamily="50" charset="-127"/>
                  <a:cs typeface="+mn-cs"/>
                </a:rPr>
                <a:t>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r>
                <a:rPr kumimoji="0" lang="en-US" altLang="ko-KR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맑은 고딕" pitchFamily="50" charset="-127"/>
                  <a:ea typeface="맑은 고딕" pitchFamily="50" charset="-127"/>
                  <a:cs typeface="+mn-cs"/>
                </a:rPr>
                <a:t> - </a:t>
              </a:r>
              <a:r>
                <a:rPr kumimoji="0" lang="ru-RU" altLang="ko-KR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맑은 고딕" pitchFamily="50" charset="-127"/>
                  <a:cs typeface="+mn-cs"/>
                </a:rPr>
                <a:t>контракт на сумму менее </a:t>
              </a:r>
              <a:r>
                <a:rPr kumimoji="0" lang="en-US" altLang="ko-KR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맑은 고딕" pitchFamily="50" charset="-127"/>
                  <a:ea typeface="맑은 고딕" pitchFamily="50" charset="-127"/>
                  <a:cs typeface="+mn-cs"/>
                </a:rPr>
                <a:t>30 </a:t>
              </a:r>
              <a:r>
                <a:rPr kumimoji="0" lang="ru-RU" altLang="ko-KR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맑은 고딕" pitchFamily="50" charset="-127"/>
                  <a:cs typeface="+mn-cs"/>
                </a:rPr>
                <a:t>млн вон, акт приёмки, соглашение и т.п.</a:t>
              </a:r>
              <a:endParaRPr kumimoji="0" lang="ko-KR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n-cs"/>
              </a:endParaRPr>
            </a:p>
          </p:txBody>
        </p:sp>
        <p:cxnSp>
          <p:nvCxnSpPr>
            <p:cNvPr id="91" name="꺾인 연결선 90"/>
            <p:cNvCxnSpPr/>
            <p:nvPr/>
          </p:nvCxnSpPr>
          <p:spPr bwMode="auto">
            <a:xfrm flipV="1">
              <a:off x="2527810" y="2763039"/>
              <a:ext cx="405218" cy="1094687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꺾인 연결선 91"/>
            <p:cNvCxnSpPr/>
            <p:nvPr/>
          </p:nvCxnSpPr>
          <p:spPr bwMode="auto">
            <a:xfrm rot="10800000">
              <a:off x="2527810" y="3857725"/>
              <a:ext cx="405218" cy="1191686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3" name="모서리가 둥근 직사각형 92"/>
            <p:cNvSpPr/>
            <p:nvPr/>
          </p:nvSpPr>
          <p:spPr>
            <a:xfrm>
              <a:off x="1206361" y="3464099"/>
              <a:ext cx="1321449" cy="793295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ko-K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/>
                  <a:ea typeface="맑은 고딕"/>
                  <a:cs typeface="+mn-cs"/>
                </a:rPr>
                <a:t>Способ заключения контракта</a:t>
              </a:r>
              <a:endParaRPr kumimoji="0" lang="ko-KR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880033" y="2346315"/>
            <a:ext cx="35765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* </a:t>
            </a:r>
            <a:r>
              <a:rPr kumimoji="0" lang="ru-RU" altLang="ko-K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 Система электронных закупок </a:t>
            </a:r>
            <a:r>
              <a:rPr lang="ru-RU" altLang="ko-KR" sz="1200" dirty="0">
                <a:solidFill>
                  <a:prstClr val="black"/>
                </a:solidFill>
                <a:latin typeface="Montserrat Medium" panose="00000600000000000000" pitchFamily="2" charset="0"/>
                <a:ea typeface="맑은 고딕" panose="020B0503020000020004" pitchFamily="34" charset="-127"/>
              </a:rPr>
              <a:t>К</a:t>
            </a:r>
            <a:r>
              <a:rPr kumimoji="0" lang="ru-RU" altLang="ko-K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ореи</a:t>
            </a: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66120" y="3683787"/>
            <a:ext cx="4135941" cy="52322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171450" indent="-171450" latinLnBrk="0">
              <a:lnSpc>
                <a:spcPct val="130000"/>
              </a:lnSpc>
              <a:spcBef>
                <a:spcPts val="600"/>
              </a:spcBef>
              <a:buFont typeface="Wingdings" pitchFamily="2" charset="2"/>
              <a:buChar char="ü"/>
              <a:defRPr sz="1200" b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itchFamily="50" charset="-127"/>
                <a:cs typeface="+mn-cs"/>
              </a:rPr>
              <a:t>Контракты, заключённые в письменном виде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Montserrat Medium" panose="00000600000000000000" pitchFamily="2" charset="0"/>
              <a:ea typeface="맑은 고딕" pitchFamily="50" charset="-127"/>
              <a:cs typeface="+mn-cs"/>
            </a:endParaRPr>
          </a:p>
        </p:txBody>
      </p:sp>
      <p:cxnSp>
        <p:nvCxnSpPr>
          <p:cNvPr id="8" name="직선 연결선 7"/>
          <p:cNvCxnSpPr/>
          <p:nvPr/>
        </p:nvCxnSpPr>
        <p:spPr>
          <a:xfrm flipV="1">
            <a:off x="2696901" y="3956972"/>
            <a:ext cx="280390" cy="1570"/>
          </a:xfrm>
          <a:prstGeom prst="line">
            <a:avLst/>
          </a:prstGeom>
          <a:ln>
            <a:solidFill>
              <a:srgbClr val="9DC3E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5877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직사각형 338">
            <a:extLst>
              <a:ext uri="{FF2B5EF4-FFF2-40B4-BE49-F238E27FC236}">
                <a16:creationId xmlns:a16="http://schemas.microsoft.com/office/drawing/2014/main" id="{FF0515D3-01D0-42BA-B971-2DDE5D949857}"/>
              </a:ext>
            </a:extLst>
          </p:cNvPr>
          <p:cNvSpPr/>
          <p:nvPr/>
        </p:nvSpPr>
        <p:spPr>
          <a:xfrm>
            <a:off x="23055" y="2199787"/>
            <a:ext cx="10668758" cy="5378937"/>
          </a:xfrm>
          <a:prstGeom prst="rect">
            <a:avLst/>
          </a:prstGeom>
          <a:pattFill prst="wdUpDiag">
            <a:fgClr>
              <a:srgbClr val="E2F5FE"/>
            </a:fgClr>
            <a:bgClr>
              <a:srgbClr val="D3EDFD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>
              <a:bevelT h="0"/>
            </a:sp3d>
          </a:bodyPr>
          <a:lstStyle/>
          <a:p>
            <a:pPr algn="ctr" defTabSz="914400"/>
            <a:endParaRPr lang="ko-KR" altLang="en-US" sz="12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a typeface="KoPub돋움체 Bold" panose="02020603020101020101" pitchFamily="18" charset="-127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771576" y="914401"/>
            <a:ext cx="444352" cy="60991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0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01</a:t>
            </a:r>
            <a:endParaRPr lang="ko-KR" altLang="en-US" sz="20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72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Взаимосвязи</a:t>
            </a:r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63964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</a:rPr>
              <a:t>Ⅳ</a:t>
            </a: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175" name="그룹 174"/>
          <p:cNvGrpSpPr/>
          <p:nvPr/>
        </p:nvGrpSpPr>
        <p:grpSpPr>
          <a:xfrm rot="10800000">
            <a:off x="8453417" y="4032464"/>
            <a:ext cx="544803" cy="360000"/>
            <a:chOff x="1950267" y="2780928"/>
            <a:chExt cx="698477" cy="389035"/>
          </a:xfrm>
          <a:solidFill>
            <a:srgbClr val="C4D4F8"/>
          </a:solidFill>
        </p:grpSpPr>
        <p:sp>
          <p:nvSpPr>
            <p:cNvPr id="176" name="오른쪽 화살표 175"/>
            <p:cNvSpPr/>
            <p:nvPr/>
          </p:nvSpPr>
          <p:spPr bwMode="auto">
            <a:xfrm>
              <a:off x="2094282" y="2789886"/>
              <a:ext cx="554462" cy="380077"/>
            </a:xfrm>
            <a:prstGeom prst="rightArrow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marL="106363" indent="-106363" algn="ctr" defTabSz="939800">
                <a:spcBef>
                  <a:spcPct val="50000"/>
                </a:spcBef>
              </a:pPr>
              <a:endParaRPr lang="ko-KR" altLang="en-US" sz="1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7" name="오른쪽 화살표 176"/>
            <p:cNvSpPr/>
            <p:nvPr/>
          </p:nvSpPr>
          <p:spPr bwMode="auto">
            <a:xfrm rot="10800000">
              <a:off x="1950267" y="2780928"/>
              <a:ext cx="554462" cy="380077"/>
            </a:xfrm>
            <a:prstGeom prst="rightArrow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marL="106363" indent="-106363" algn="ctr" defTabSz="939800">
                <a:spcBef>
                  <a:spcPct val="50000"/>
                </a:spcBef>
              </a:pPr>
              <a:endParaRPr lang="ko-KR" altLang="en-US" sz="1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8" name="그룹 177"/>
          <p:cNvGrpSpPr/>
          <p:nvPr/>
        </p:nvGrpSpPr>
        <p:grpSpPr>
          <a:xfrm>
            <a:off x="9064369" y="2087295"/>
            <a:ext cx="1283397" cy="4453957"/>
            <a:chOff x="7465316" y="2133417"/>
            <a:chExt cx="1283397" cy="2942138"/>
          </a:xfrm>
        </p:grpSpPr>
        <p:sp>
          <p:nvSpPr>
            <p:cNvPr id="179" name="AutoShape 438"/>
            <p:cNvSpPr>
              <a:spLocks noChangeArrowheads="1"/>
            </p:cNvSpPr>
            <p:nvPr/>
          </p:nvSpPr>
          <p:spPr bwMode="auto">
            <a:xfrm>
              <a:off x="7465316" y="2133417"/>
              <a:ext cx="1283397" cy="294213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ko-KR" sz="1600" b="1" spc="-150" dirty="0">
                  <a:solidFill>
                    <a:srgbClr val="518FE9"/>
                  </a:solidFill>
                  <a:latin typeface="맑은 고딕" pitchFamily="50" charset="-127"/>
                  <a:ea typeface="맑은 고딕" pitchFamily="50" charset="-127"/>
                </a:rPr>
                <a:t>Внешние</a:t>
              </a:r>
              <a:endParaRPr lang="ko-KR" altLang="en-US" sz="1600" b="1" spc="-150" dirty="0">
                <a:solidFill>
                  <a:srgbClr val="518FE9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0" name="직사각형 179"/>
            <p:cNvSpPr/>
            <p:nvPr/>
          </p:nvSpPr>
          <p:spPr>
            <a:xfrm>
              <a:off x="7608971" y="2696335"/>
              <a:ext cx="1000125" cy="152477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ru-RU" altLang="ko-KR" sz="1000" b="1" dirty="0">
                  <a:solidFill>
                    <a:schemeClr val="accent1">
                      <a:lumMod val="75000"/>
                    </a:schemeClr>
                  </a:solidFill>
                  <a:latin typeface="맑은 고딕" pitchFamily="50" charset="-127"/>
                  <a:ea typeface="맑은 고딕" pitchFamily="50" charset="-127"/>
                  <a:cs typeface="Times New Roman" pitchFamily="18" charset="0"/>
                </a:rPr>
                <a:t>Служба государств. закупок</a:t>
              </a:r>
              <a:endParaRPr kumimoji="1" lang="en-US" altLang="ko-KR" sz="1000" b="1" dirty="0">
                <a:solidFill>
                  <a:schemeClr val="accent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endParaRP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endParaRPr kumimoji="1" lang="en-US" altLang="ko-KR" sz="1000" b="1" dirty="0">
                <a:solidFill>
                  <a:schemeClr val="accent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endParaRP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ru-RU" altLang="ko-KR" sz="1000" b="1" dirty="0">
                  <a:solidFill>
                    <a:schemeClr val="accent1">
                      <a:lumMod val="75000"/>
                    </a:schemeClr>
                  </a:solidFill>
                  <a:latin typeface="맑은 고딕" pitchFamily="50" charset="-127"/>
                  <a:ea typeface="맑은 고딕" pitchFamily="50" charset="-127"/>
                  <a:cs typeface="Times New Roman" pitchFamily="18" charset="0"/>
                </a:rPr>
                <a:t>Система электронных закупок Кореи (</a:t>
              </a:r>
              <a:r>
                <a:rPr kumimoji="1" lang="en-US" altLang="ko-KR" sz="1000" b="1" dirty="0">
                  <a:solidFill>
                    <a:schemeClr val="accent1">
                      <a:lumMod val="75000"/>
                    </a:schemeClr>
                  </a:solidFill>
                  <a:latin typeface="맑은 고딕" pitchFamily="50" charset="-127"/>
                  <a:ea typeface="맑은 고딕" pitchFamily="50" charset="-127"/>
                  <a:cs typeface="Times New Roman" pitchFamily="18" charset="0"/>
                </a:rPr>
                <a:t>G2B)</a:t>
              </a: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endParaRPr kumimoji="1" lang="en-US" altLang="ko-KR" sz="1000" b="1" dirty="0">
                <a:solidFill>
                  <a:schemeClr val="accent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endParaRP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ru-RU" altLang="ko-KR" sz="1000" b="1" dirty="0">
                  <a:solidFill>
                    <a:schemeClr val="accent1">
                      <a:lumMod val="75000"/>
                    </a:schemeClr>
                  </a:solidFill>
                  <a:latin typeface="맑은 고딕" pitchFamily="50" charset="-127"/>
                  <a:ea typeface="맑은 고딕" pitchFamily="50" charset="-127"/>
                  <a:cs typeface="Times New Roman" pitchFamily="18" charset="0"/>
                </a:rPr>
                <a:t>Система статистики </a:t>
              </a:r>
              <a:r>
                <a:rPr kumimoji="1" lang="ru-RU" altLang="ko-KR" sz="1000" b="1" dirty="0" err="1">
                  <a:solidFill>
                    <a:schemeClr val="accent1">
                      <a:lumMod val="75000"/>
                    </a:schemeClr>
                  </a:solidFill>
                  <a:latin typeface="맑은 고딕" pitchFamily="50" charset="-127"/>
                  <a:ea typeface="맑은 고딕" pitchFamily="50" charset="-127"/>
                  <a:cs typeface="Times New Roman" pitchFamily="18" charset="0"/>
                </a:rPr>
                <a:t>госзакупок</a:t>
              </a:r>
              <a:endParaRPr kumimoji="1" lang="ru-RU" altLang="ko-KR" sz="1000" b="1" dirty="0">
                <a:solidFill>
                  <a:schemeClr val="accent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endParaRP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endParaRPr kumimoji="1" lang="en-US" altLang="ko-KR" sz="1000" b="1" dirty="0">
                <a:solidFill>
                  <a:schemeClr val="accent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endParaRP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en-US" altLang="ko-KR" sz="1000" b="1" dirty="0">
                  <a:solidFill>
                    <a:schemeClr val="accent1">
                      <a:lumMod val="75000"/>
                    </a:schemeClr>
                  </a:solidFill>
                  <a:latin typeface="맑은 고딕" pitchFamily="50" charset="-127"/>
                  <a:ea typeface="맑은 고딕" pitchFamily="50" charset="-127"/>
                  <a:cs typeface="Times New Roman" pitchFamily="18" charset="0"/>
                </a:rPr>
                <a:t>RFID</a:t>
              </a:r>
            </a:p>
          </p:txBody>
        </p:sp>
        <p:sp>
          <p:nvSpPr>
            <p:cNvPr id="181" name="직사각형 180"/>
            <p:cNvSpPr/>
            <p:nvPr/>
          </p:nvSpPr>
          <p:spPr>
            <a:xfrm>
              <a:off x="7608971" y="4294650"/>
              <a:ext cx="1000125" cy="66518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ru-RU" altLang="ko-KR" sz="1000" b="1" dirty="0">
                  <a:solidFill>
                    <a:schemeClr val="accent1">
                      <a:lumMod val="75000"/>
                    </a:schemeClr>
                  </a:solidFill>
                  <a:latin typeface="맑은 고딕" pitchFamily="50" charset="-127"/>
                  <a:ea typeface="맑은 고딕" pitchFamily="50" charset="-127"/>
                  <a:cs typeface="Times New Roman" pitchFamily="18" charset="0"/>
                </a:rPr>
                <a:t>Институт и финансовых расчётов и клиринга Кореи</a:t>
              </a:r>
              <a:endParaRPr kumimoji="1" lang="en-US" altLang="ko-KR" sz="1000" b="1" dirty="0">
                <a:solidFill>
                  <a:schemeClr val="accent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endParaRP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en-US" altLang="ko-KR" sz="1000" b="1" dirty="0" err="1">
                  <a:solidFill>
                    <a:schemeClr val="accent1">
                      <a:lumMod val="75000"/>
                    </a:schemeClr>
                  </a:solidFill>
                  <a:latin typeface="맑은 고딕" pitchFamily="50" charset="-127"/>
                  <a:ea typeface="맑은 고딕" pitchFamily="50" charset="-127"/>
                  <a:cs typeface="Times New Roman" pitchFamily="18" charset="0"/>
                </a:rPr>
                <a:t>NaraBill</a:t>
              </a:r>
              <a:endParaRPr kumimoji="1" lang="en-US" altLang="ko-KR" sz="1000" b="1" dirty="0">
                <a:solidFill>
                  <a:schemeClr val="accent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endParaRPr>
            </a:p>
          </p:txBody>
        </p:sp>
      </p:grpSp>
      <p:grpSp>
        <p:nvGrpSpPr>
          <p:cNvPr id="182" name="그룹 181"/>
          <p:cNvGrpSpPr/>
          <p:nvPr/>
        </p:nvGrpSpPr>
        <p:grpSpPr>
          <a:xfrm>
            <a:off x="369968" y="2001674"/>
            <a:ext cx="1846687" cy="4883755"/>
            <a:chOff x="456888" y="1200309"/>
            <a:chExt cx="1152127" cy="4883755"/>
          </a:xfrm>
        </p:grpSpPr>
        <p:sp>
          <p:nvSpPr>
            <p:cNvPr id="183" name="AutoShape 438"/>
            <p:cNvSpPr>
              <a:spLocks noChangeArrowheads="1"/>
            </p:cNvSpPr>
            <p:nvPr/>
          </p:nvSpPr>
          <p:spPr bwMode="auto">
            <a:xfrm>
              <a:off x="456888" y="1200309"/>
              <a:ext cx="1152127" cy="4883755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ko-KR" sz="1600" b="1" spc="-150" dirty="0">
                  <a:solidFill>
                    <a:srgbClr val="518FE9"/>
                  </a:solidFill>
                  <a:latin typeface="맑은 고딕" pitchFamily="50" charset="-127"/>
                  <a:ea typeface="맑은 고딕" pitchFamily="50" charset="-127"/>
                </a:rPr>
                <a:t>Внутренние</a:t>
              </a:r>
              <a:endParaRPr lang="en-US" altLang="ko-KR" sz="1600" b="1" spc="-150" dirty="0">
                <a:solidFill>
                  <a:srgbClr val="518FE9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4" name="직사각형 183"/>
            <p:cNvSpPr/>
            <p:nvPr/>
          </p:nvSpPr>
          <p:spPr>
            <a:xfrm>
              <a:off x="534662" y="1936821"/>
              <a:ext cx="1007678" cy="3373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ru-RU" altLang="ko-KR" sz="1000" b="1" dirty="0">
                  <a:solidFill>
                    <a:schemeClr val="accent1">
                      <a:lumMod val="75000"/>
                    </a:schemeClr>
                  </a:solidFill>
                  <a:latin typeface="맑은 고딕" pitchFamily="50" charset="-127"/>
                  <a:ea typeface="맑은 고딕" pitchFamily="50" charset="-127"/>
                  <a:cs typeface="Times New Roman" pitchFamily="18" charset="0"/>
                </a:rPr>
                <a:t>Основные данные</a:t>
              </a:r>
              <a:endParaRPr kumimoji="1" lang="ko-KR" altLang="en-US" sz="1000" b="1" dirty="0">
                <a:solidFill>
                  <a:schemeClr val="accent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endParaRPr>
            </a:p>
          </p:txBody>
        </p:sp>
        <p:sp>
          <p:nvSpPr>
            <p:cNvPr id="185" name="직사각형 184"/>
            <p:cNvSpPr/>
            <p:nvPr/>
          </p:nvSpPr>
          <p:spPr>
            <a:xfrm>
              <a:off x="534662" y="2808485"/>
              <a:ext cx="1007678" cy="3373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ru-RU" altLang="ko-KR" sz="1000" b="1" dirty="0">
                  <a:solidFill>
                    <a:schemeClr val="accent1">
                      <a:lumMod val="75000"/>
                    </a:schemeClr>
                  </a:solidFill>
                  <a:latin typeface="맑은 고딕" pitchFamily="50" charset="-127"/>
                  <a:ea typeface="맑은 고딕" pitchFamily="50" charset="-127"/>
                  <a:cs typeface="Times New Roman" pitchFamily="18" charset="0"/>
                </a:rPr>
                <a:t>Управление расходами</a:t>
              </a:r>
              <a:endParaRPr kumimoji="1" lang="ko-KR" altLang="en-US" sz="1000" b="1" dirty="0">
                <a:solidFill>
                  <a:schemeClr val="accent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endParaRPr>
            </a:p>
          </p:txBody>
        </p:sp>
        <p:sp>
          <p:nvSpPr>
            <p:cNvPr id="186" name="직사각형 185"/>
            <p:cNvSpPr/>
            <p:nvPr/>
          </p:nvSpPr>
          <p:spPr>
            <a:xfrm>
              <a:off x="534662" y="3680149"/>
              <a:ext cx="1007678" cy="3373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ru-RU" altLang="ko-KR" sz="1000" b="1" dirty="0">
                  <a:solidFill>
                    <a:schemeClr val="accent1">
                      <a:lumMod val="75000"/>
                    </a:schemeClr>
                  </a:solidFill>
                  <a:latin typeface="맑은 고딕" pitchFamily="50" charset="-127"/>
                  <a:ea typeface="맑은 고딕" pitchFamily="50" charset="-127"/>
                  <a:cs typeface="Times New Roman" pitchFamily="18" charset="0"/>
                </a:rPr>
                <a:t>Государственное имущество/товары</a:t>
              </a:r>
              <a:endParaRPr kumimoji="1" lang="ko-KR" altLang="en-US" sz="1000" b="1" dirty="0">
                <a:solidFill>
                  <a:schemeClr val="accent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endParaRPr>
            </a:p>
          </p:txBody>
        </p:sp>
        <p:sp>
          <p:nvSpPr>
            <p:cNvPr id="187" name="직사각형 186"/>
            <p:cNvSpPr/>
            <p:nvPr/>
          </p:nvSpPr>
          <p:spPr>
            <a:xfrm>
              <a:off x="534661" y="4551813"/>
              <a:ext cx="1007678" cy="3373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ru-RU" altLang="ko-KR" sz="1000" b="1" dirty="0">
                  <a:solidFill>
                    <a:schemeClr val="accent1">
                      <a:lumMod val="75000"/>
                    </a:schemeClr>
                  </a:solidFill>
                  <a:latin typeface="맑은 고딕" pitchFamily="50" charset="-127"/>
                  <a:ea typeface="맑은 고딕" pitchFamily="50" charset="-127"/>
                  <a:cs typeface="Times New Roman" pitchFamily="18" charset="0"/>
                </a:rPr>
                <a:t>Управление долгом</a:t>
              </a:r>
              <a:endParaRPr kumimoji="1" lang="ko-KR" altLang="en-US" sz="1000" b="1" dirty="0">
                <a:solidFill>
                  <a:schemeClr val="accent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endParaRPr>
            </a:p>
          </p:txBody>
        </p:sp>
        <p:sp>
          <p:nvSpPr>
            <p:cNvPr id="188" name="직사각형 187"/>
            <p:cNvSpPr/>
            <p:nvPr/>
          </p:nvSpPr>
          <p:spPr>
            <a:xfrm>
              <a:off x="534662" y="5423478"/>
              <a:ext cx="1007678" cy="3373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ru-RU" altLang="ko-KR" sz="1000" b="1" dirty="0">
                  <a:solidFill>
                    <a:schemeClr val="accent1">
                      <a:lumMod val="75000"/>
                    </a:schemeClr>
                  </a:solidFill>
                  <a:latin typeface="맑은 고딕" pitchFamily="50" charset="-127"/>
                  <a:ea typeface="맑은 고딕" pitchFamily="50" charset="-127"/>
                  <a:cs typeface="Times New Roman" pitchFamily="18" charset="0"/>
                </a:rPr>
                <a:t>Расчёты</a:t>
              </a:r>
              <a:endParaRPr kumimoji="1" lang="ko-KR" altLang="en-US" sz="1000" b="1" dirty="0">
                <a:solidFill>
                  <a:schemeClr val="accent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endParaRPr>
            </a:p>
          </p:txBody>
        </p:sp>
      </p:grpSp>
      <p:grpSp>
        <p:nvGrpSpPr>
          <p:cNvPr id="189" name="그룹 188"/>
          <p:cNvGrpSpPr/>
          <p:nvPr/>
        </p:nvGrpSpPr>
        <p:grpSpPr>
          <a:xfrm>
            <a:off x="3672622" y="1914349"/>
            <a:ext cx="4672464" cy="5173471"/>
            <a:chOff x="2326452" y="1280234"/>
            <a:chExt cx="4672464" cy="4876390"/>
          </a:xfrm>
        </p:grpSpPr>
        <p:grpSp>
          <p:nvGrpSpPr>
            <p:cNvPr id="190" name="그룹 189"/>
            <p:cNvGrpSpPr/>
            <p:nvPr/>
          </p:nvGrpSpPr>
          <p:grpSpPr>
            <a:xfrm>
              <a:off x="2339061" y="1280234"/>
              <a:ext cx="4659855" cy="364269"/>
              <a:chOff x="2710052" y="1427597"/>
              <a:chExt cx="4659855" cy="364269"/>
            </a:xfrm>
          </p:grpSpPr>
          <p:sp>
            <p:nvSpPr>
              <p:cNvPr id="313" name="TextBox 312"/>
              <p:cNvSpPr txBox="1"/>
              <p:nvPr/>
            </p:nvSpPr>
            <p:spPr>
              <a:xfrm>
                <a:off x="2710052" y="1473635"/>
                <a:ext cx="4659854" cy="318231"/>
              </a:xfrm>
              <a:prstGeom prst="rect">
                <a:avLst/>
              </a:prstGeom>
              <a:solidFill>
                <a:srgbClr val="50A5DE"/>
              </a:solidFill>
              <a:ln>
                <a:noFill/>
              </a:ln>
            </p:spPr>
            <p:txBody>
              <a:bodyPr anchor="ctr"/>
              <a:lstStyle>
                <a:defPPr>
                  <a:defRPr lang="ko-KR"/>
                </a:defPPr>
                <a:lvl1pPr algn="ctr" fontAlgn="base">
                  <a:spcBef>
                    <a:spcPct val="0"/>
                  </a:spcBef>
                  <a:spcAft>
                    <a:spcPct val="0"/>
                  </a:spcAft>
                  <a:defRPr kumimoji="1" sz="1400" b="1" spc="-150">
                    <a:solidFill>
                      <a:schemeClr val="bg1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charset="-127"/>
                    <a:ea typeface="굴림" charset="-127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charset="-127"/>
                    <a:ea typeface="굴림" charset="-127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charset="-127"/>
                    <a:ea typeface="굴림" charset="-127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latin typeface="굴림" charset="-127"/>
                    <a:ea typeface="굴림" charset="-127"/>
                  </a:defRPr>
                </a:lvl5pPr>
                <a:lvl6pPr>
                  <a:defRPr kumimoji="1">
                    <a:latin typeface="굴림" charset="-127"/>
                    <a:ea typeface="굴림" charset="-127"/>
                  </a:defRPr>
                </a:lvl6pPr>
                <a:lvl7pPr>
                  <a:defRPr kumimoji="1">
                    <a:latin typeface="굴림" charset="-127"/>
                    <a:ea typeface="굴림" charset="-127"/>
                  </a:defRPr>
                </a:lvl7pPr>
                <a:lvl8pPr>
                  <a:defRPr kumimoji="1">
                    <a:latin typeface="굴림" charset="-127"/>
                    <a:ea typeface="굴림" charset="-127"/>
                  </a:defRPr>
                </a:lvl8pPr>
                <a:lvl9pPr>
                  <a:defRPr kumimoji="1">
                    <a:latin typeface="굴림" charset="-127"/>
                    <a:ea typeface="굴림" charset="-127"/>
                  </a:defRPr>
                </a:lvl9pPr>
              </a:lstStyle>
              <a:p>
                <a:r>
                  <a:rPr lang="ru-RU" altLang="ko-KR" spc="0" dirty="0">
                    <a:solidFill>
                      <a:schemeClr val="tx1"/>
                    </a:solidFill>
                  </a:rPr>
                  <a:t>Система управления закупками (контрактами)</a:t>
                </a:r>
                <a:endParaRPr lang="ko-KR" altLang="en-US" spc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4" name="TextBox 313"/>
              <p:cNvSpPr txBox="1"/>
              <p:nvPr/>
            </p:nvSpPr>
            <p:spPr>
              <a:xfrm>
                <a:off x="2710052" y="1427597"/>
                <a:ext cx="4659855" cy="45719"/>
              </a:xfrm>
              <a:prstGeom prst="rect">
                <a:avLst/>
              </a:prstGeom>
              <a:solidFill>
                <a:srgbClr val="3360A3"/>
              </a:solidFill>
              <a:ln>
                <a:noFill/>
              </a:ln>
            </p:spPr>
            <p:txBody>
              <a:bodyPr anchor="ctr"/>
              <a:lstStyle>
                <a:defPPr>
                  <a:defRPr lang="ko-KR"/>
                </a:defPPr>
                <a:lvl1pPr algn="r">
                  <a:defRPr kumimoji="1" b="1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</a:lstStyle>
              <a:p>
                <a:pPr algn="ctr">
                  <a:defRPr/>
                </a:pPr>
                <a:endParaRPr lang="ko-KR" altLang="en-US" spc="-15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91" name="AutoShape 438"/>
            <p:cNvSpPr>
              <a:spLocks noChangeArrowheads="1"/>
            </p:cNvSpPr>
            <p:nvPr/>
          </p:nvSpPr>
          <p:spPr bwMode="auto">
            <a:xfrm>
              <a:off x="2326452" y="1644503"/>
              <a:ext cx="4659611" cy="4512121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ko-KR" altLang="en-US" sz="2400" b="1" dirty="0">
                  <a:solidFill>
                    <a:schemeClr val="tx1"/>
                  </a:solidFill>
                  <a:latin typeface="산돌고딕B" pitchFamily="50" charset="-127"/>
                  <a:ea typeface="산돌고딕B" pitchFamily="50" charset="-127"/>
                </a:rPr>
                <a:t> </a:t>
              </a:r>
              <a:endParaRPr kumimoji="1" lang="en-US" altLang="ko-KR" sz="2400" b="1" dirty="0">
                <a:solidFill>
                  <a:schemeClr val="tx1"/>
                </a:solidFill>
                <a:latin typeface="산돌고딕B" pitchFamily="50" charset="-127"/>
                <a:ea typeface="산돌고딕B" pitchFamily="50" charset="-127"/>
              </a:endParaRPr>
            </a:p>
          </p:txBody>
        </p:sp>
        <p:grpSp>
          <p:nvGrpSpPr>
            <p:cNvPr id="192" name="그룹 191"/>
            <p:cNvGrpSpPr/>
            <p:nvPr/>
          </p:nvGrpSpPr>
          <p:grpSpPr>
            <a:xfrm>
              <a:off x="2607182" y="1670036"/>
              <a:ext cx="1952989" cy="1020488"/>
              <a:chOff x="2823687" y="1780222"/>
              <a:chExt cx="1952989" cy="1020488"/>
            </a:xfrm>
          </p:grpSpPr>
          <p:sp>
            <p:nvSpPr>
              <p:cNvPr id="310" name="직사각형 309"/>
              <p:cNvSpPr/>
              <p:nvPr/>
            </p:nvSpPr>
            <p:spPr>
              <a:xfrm>
                <a:off x="2840860" y="2183544"/>
                <a:ext cx="1922616" cy="617166"/>
              </a:xfrm>
              <a:prstGeom prst="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900" b="1" spc="-150" dirty="0">
                    <a:solidFill>
                      <a:schemeClr val="bg1"/>
                    </a:solidFill>
                    <a:latin typeface="맑은 고딕" pitchFamily="50" charset="-127"/>
                    <a:ea typeface="맑은 고딕" pitchFamily="50" charset="-127"/>
                  </a:rPr>
                  <a:t>GIS</a:t>
                </a:r>
                <a:endParaRPr kumimoji="1" lang="ko-KR" altLang="en-US" sz="900" b="1" spc="-150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11" name="직사각형 310"/>
              <p:cNvSpPr/>
              <p:nvPr/>
            </p:nvSpPr>
            <p:spPr>
              <a:xfrm>
                <a:off x="2823687" y="1780222"/>
                <a:ext cx="1952989" cy="405966"/>
              </a:xfrm>
              <a:prstGeom prst="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ru-RU" altLang="ko-KR" sz="1000" b="1" dirty="0">
                    <a:solidFill>
                      <a:schemeClr val="bg1"/>
                    </a:solidFill>
                    <a:latin typeface="맑은 고딕" pitchFamily="50" charset="-127"/>
                    <a:ea typeface="맑은 고딕" pitchFamily="50" charset="-127"/>
                  </a:rPr>
                  <a:t>Запрос на заключение </a:t>
                </a:r>
              </a:p>
              <a:p>
                <a:pPr algn="ctr" eaLnBrk="0" fontAlgn="base" latinLnBrk="0" hangingPunct="0"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ru-RU" altLang="ko-KR" sz="1000" b="1" dirty="0">
                    <a:solidFill>
                      <a:schemeClr val="bg1"/>
                    </a:solidFill>
                    <a:latin typeface="맑은 고딕" pitchFamily="50" charset="-127"/>
                    <a:ea typeface="맑은 고딕" pitchFamily="50" charset="-127"/>
                  </a:rPr>
                  <a:t>контракта</a:t>
                </a:r>
                <a:endParaRPr kumimoji="1" lang="ko-KR" altLang="en-US" sz="1000" b="1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12" name="TextBox 311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103188" indent="-103188" defTabSz="1060450" latinLnBrk="0">
                  <a:buClr>
                    <a:srgbClr val="4D4D4D"/>
                  </a:buClr>
                  <a:buFontTx/>
                  <a:buChar char="•"/>
                </a:pPr>
                <a:r>
                  <a:rPr lang="ru-RU" altLang="ko-KR" sz="8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맑은 고딕" pitchFamily="50" charset="-127"/>
                    <a:ea typeface="맑은 고딕" pitchFamily="50" charset="-127"/>
                  </a:rPr>
                  <a:t>Подготовка запроса</a:t>
                </a:r>
                <a:endParaRPr lang="ko-KR" altLang="en-US" sz="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193" name="그룹 192"/>
            <p:cNvGrpSpPr/>
            <p:nvPr/>
          </p:nvGrpSpPr>
          <p:grpSpPr>
            <a:xfrm>
              <a:off x="4829832" y="1780516"/>
              <a:ext cx="1947600" cy="910008"/>
              <a:chOff x="2828651" y="1890702"/>
              <a:chExt cx="1947600" cy="910008"/>
            </a:xfrm>
          </p:grpSpPr>
          <p:sp>
            <p:nvSpPr>
              <p:cNvPr id="307" name="직사각형 306"/>
              <p:cNvSpPr/>
              <p:nvPr/>
            </p:nvSpPr>
            <p:spPr>
              <a:xfrm>
                <a:off x="2840860" y="2183544"/>
                <a:ext cx="1922616" cy="617166"/>
              </a:xfrm>
              <a:prstGeom prst="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900" b="1" spc="-150" dirty="0">
                    <a:solidFill>
                      <a:schemeClr val="bg1"/>
                    </a:solidFill>
                    <a:latin typeface="맑은 고딕" pitchFamily="50" charset="-127"/>
                    <a:ea typeface="맑은 고딕" pitchFamily="50" charset="-127"/>
                  </a:rPr>
                  <a:t>GIS</a:t>
                </a:r>
                <a:endParaRPr kumimoji="1" lang="ko-KR" altLang="en-US" sz="900" b="1" spc="-150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08" name="직사각형 307"/>
              <p:cNvSpPr/>
              <p:nvPr/>
            </p:nvSpPr>
            <p:spPr>
              <a:xfrm>
                <a:off x="2828651" y="1890702"/>
                <a:ext cx="1947600" cy="295486"/>
              </a:xfrm>
              <a:prstGeom prst="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ru-RU" altLang="ko-KR" sz="1000" b="1" dirty="0">
                    <a:solidFill>
                      <a:schemeClr val="bg1"/>
                    </a:solidFill>
                    <a:latin typeface="맑은 고딕" pitchFamily="50" charset="-127"/>
                    <a:ea typeface="맑은 고딕" pitchFamily="50" charset="-127"/>
                  </a:rPr>
                  <a:t>Управление контрактом</a:t>
                </a:r>
                <a:endParaRPr kumimoji="1" lang="ko-KR" altLang="en-US" sz="1000" b="1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09" name="TextBox 308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103188" indent="-103188" defTabSz="1060450" latinLnBrk="0">
                  <a:buClr>
                    <a:srgbClr val="4D4D4D"/>
                  </a:buClr>
                  <a:buFontTx/>
                  <a:buChar char="•"/>
                </a:pPr>
                <a:r>
                  <a:rPr lang="ru-RU" altLang="ko-KR" sz="8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맑은 고딕" pitchFamily="50" charset="-127"/>
                    <a:ea typeface="맑은 고딕" pitchFamily="50" charset="-127"/>
                  </a:rPr>
                  <a:t>Подготовка/управление контрактом и запрос на резервирование средств</a:t>
                </a:r>
                <a:endParaRPr lang="ko-KR" altLang="en-US" sz="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194" name="그룹 193"/>
            <p:cNvGrpSpPr/>
            <p:nvPr/>
          </p:nvGrpSpPr>
          <p:grpSpPr>
            <a:xfrm>
              <a:off x="2608971" y="2850595"/>
              <a:ext cx="1951200" cy="910008"/>
              <a:chOff x="2825476" y="1890702"/>
              <a:chExt cx="1951200" cy="910008"/>
            </a:xfrm>
          </p:grpSpPr>
          <p:sp>
            <p:nvSpPr>
              <p:cNvPr id="304" name="직사각형 303"/>
              <p:cNvSpPr/>
              <p:nvPr/>
            </p:nvSpPr>
            <p:spPr>
              <a:xfrm>
                <a:off x="2840860" y="2183544"/>
                <a:ext cx="1922616" cy="617166"/>
              </a:xfrm>
              <a:prstGeom prst="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900" b="1" spc="-150" dirty="0">
                    <a:solidFill>
                      <a:schemeClr val="bg1"/>
                    </a:solidFill>
                    <a:latin typeface="맑은 고딕" pitchFamily="50" charset="-127"/>
                    <a:ea typeface="맑은 고딕" pitchFamily="50" charset="-127"/>
                  </a:rPr>
                  <a:t>GIS</a:t>
                </a:r>
                <a:endParaRPr kumimoji="1" lang="ko-KR" altLang="en-US" sz="900" b="1" spc="-150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05" name="직사각형 304"/>
              <p:cNvSpPr/>
              <p:nvPr/>
            </p:nvSpPr>
            <p:spPr>
              <a:xfrm>
                <a:off x="2825476" y="1890702"/>
                <a:ext cx="1951200" cy="295486"/>
              </a:xfrm>
              <a:prstGeom prst="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ru-RU" altLang="ko-KR" sz="1000" b="1" dirty="0">
                    <a:solidFill>
                      <a:schemeClr val="bg1"/>
                    </a:solidFill>
                    <a:latin typeface="맑은 고딕" pitchFamily="50" charset="-127"/>
                    <a:ea typeface="맑은 고딕" pitchFamily="50" charset="-127"/>
                  </a:rPr>
                  <a:t>Приемка</a:t>
                </a:r>
                <a:endParaRPr kumimoji="1" lang="ko-KR" altLang="en-US" sz="1000" b="1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06" name="TextBox 305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103188" indent="-103188" defTabSz="1060450" latinLnBrk="0">
                  <a:buClr>
                    <a:srgbClr val="4D4D4D"/>
                  </a:buClr>
                  <a:buFontTx/>
                  <a:buChar char="•"/>
                </a:pPr>
                <a:r>
                  <a:rPr lang="ru-RU" altLang="ko-KR" sz="8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맑은 고딕" pitchFamily="50" charset="-127"/>
                    <a:ea typeface="맑은 고딕" pitchFamily="50" charset="-127"/>
                  </a:rPr>
                  <a:t>Приемка и отражение в главной книге</a:t>
                </a:r>
                <a:endParaRPr lang="ko-KR" altLang="en-US" sz="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195" name="그룹 194"/>
            <p:cNvGrpSpPr/>
            <p:nvPr/>
          </p:nvGrpSpPr>
          <p:grpSpPr>
            <a:xfrm>
              <a:off x="4829832" y="2850595"/>
              <a:ext cx="1947600" cy="910008"/>
              <a:chOff x="2828651" y="1890702"/>
              <a:chExt cx="1947600" cy="910008"/>
            </a:xfrm>
          </p:grpSpPr>
          <p:sp>
            <p:nvSpPr>
              <p:cNvPr id="301" name="직사각형 300"/>
              <p:cNvSpPr/>
              <p:nvPr/>
            </p:nvSpPr>
            <p:spPr>
              <a:xfrm>
                <a:off x="2840860" y="2183544"/>
                <a:ext cx="1922616" cy="617166"/>
              </a:xfrm>
              <a:prstGeom prst="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900" b="1" spc="-150" dirty="0">
                    <a:solidFill>
                      <a:schemeClr val="bg1"/>
                    </a:solidFill>
                    <a:latin typeface="맑은 고딕" pitchFamily="50" charset="-127"/>
                    <a:ea typeface="맑은 고딕" pitchFamily="50" charset="-127"/>
                  </a:rPr>
                  <a:t>GIS</a:t>
                </a:r>
                <a:endParaRPr kumimoji="1" lang="ko-KR" altLang="en-US" sz="900" b="1" spc="-150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02" name="직사각형 301"/>
              <p:cNvSpPr/>
              <p:nvPr/>
            </p:nvSpPr>
            <p:spPr>
              <a:xfrm>
                <a:off x="2828651" y="1890702"/>
                <a:ext cx="1947600" cy="295486"/>
              </a:xfrm>
              <a:prstGeom prst="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ru-RU" altLang="ko-KR" sz="1000" b="1" spc="-100" dirty="0">
                    <a:solidFill>
                      <a:schemeClr val="bg1"/>
                    </a:solidFill>
                    <a:latin typeface="맑은 고딕" pitchFamily="50" charset="-127"/>
                    <a:ea typeface="맑은 고딕" pitchFamily="50" charset="-127"/>
                  </a:rPr>
                  <a:t>Платёжное требование</a:t>
                </a:r>
                <a:endParaRPr kumimoji="1" lang="ko-KR" altLang="en-US" sz="1000" b="1" spc="-100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03" name="TextBox 302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103188" indent="-103188" defTabSz="1060450" latinLnBrk="0">
                  <a:buClr>
                    <a:srgbClr val="4D4D4D"/>
                  </a:buClr>
                  <a:buFontTx/>
                  <a:buChar char="•"/>
                </a:pPr>
                <a:r>
                  <a:rPr lang="ru-RU" altLang="ko-KR" sz="8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맑은 고딕" pitchFamily="50" charset="-127"/>
                    <a:ea typeface="맑은 고딕" pitchFamily="50" charset="-127"/>
                  </a:rPr>
                  <a:t>Подготовка авансового платежа/оплаты и запрос на совершение выплаты</a:t>
                </a:r>
                <a:endParaRPr lang="ko-KR" altLang="en-US" sz="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196" name="그룹 195"/>
            <p:cNvGrpSpPr/>
            <p:nvPr/>
          </p:nvGrpSpPr>
          <p:grpSpPr>
            <a:xfrm>
              <a:off x="2621314" y="4898095"/>
              <a:ext cx="1951200" cy="1067760"/>
              <a:chOff x="2825476" y="1732950"/>
              <a:chExt cx="1951200" cy="1067760"/>
            </a:xfrm>
          </p:grpSpPr>
          <p:sp>
            <p:nvSpPr>
              <p:cNvPr id="298" name="직사각형 297"/>
              <p:cNvSpPr/>
              <p:nvPr/>
            </p:nvSpPr>
            <p:spPr>
              <a:xfrm>
                <a:off x="2840860" y="2183544"/>
                <a:ext cx="1922616" cy="617166"/>
              </a:xfrm>
              <a:prstGeom prst="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900" b="1" spc="-150" dirty="0">
                    <a:solidFill>
                      <a:schemeClr val="bg1"/>
                    </a:solidFill>
                    <a:latin typeface="맑은 고딕" pitchFamily="50" charset="-127"/>
                    <a:ea typeface="맑은 고딕" pitchFamily="50" charset="-127"/>
                  </a:rPr>
                  <a:t>GIS</a:t>
                </a:r>
                <a:endParaRPr kumimoji="1" lang="ko-KR" altLang="en-US" sz="900" b="1" spc="-150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99" name="직사각형 298"/>
              <p:cNvSpPr/>
              <p:nvPr/>
            </p:nvSpPr>
            <p:spPr>
              <a:xfrm>
                <a:off x="2825476" y="1732950"/>
                <a:ext cx="1951200" cy="453239"/>
              </a:xfrm>
              <a:prstGeom prst="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ru-RU" altLang="ko-KR" sz="1200" b="1" dirty="0">
                    <a:solidFill>
                      <a:schemeClr val="bg1"/>
                    </a:solidFill>
                    <a:ea typeface="맑은 고딕" pitchFamily="50" charset="-127"/>
                  </a:rPr>
                  <a:t>Контракт на выполнение </a:t>
                </a:r>
              </a:p>
              <a:p>
                <a:pPr algn="ctr" eaLnBrk="0" fontAlgn="base" latinLnBrk="0" hangingPunct="0"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ru-RU" altLang="ko-KR" sz="1200" b="1" dirty="0">
                    <a:solidFill>
                      <a:schemeClr val="bg1"/>
                    </a:solidFill>
                    <a:ea typeface="맑은 고딕" pitchFamily="50" charset="-127"/>
                  </a:rPr>
                  <a:t>строительного проекта</a:t>
                </a:r>
                <a:endParaRPr kumimoji="1" lang="ko-KR" altLang="en-US" sz="1200" b="1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00" name="TextBox 299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lang="ru-RU" altLang="ko-KR" sz="8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맑은 고딕" pitchFamily="50" charset="-127"/>
                  </a:rPr>
                  <a:t>Комплексное управление контрактом на строительство</a:t>
                </a:r>
                <a:endParaRPr kumimoji="1" lang="ko-KR" altLang="en-US" sz="800" b="1" dirty="0">
                  <a:latin typeface="맑은 고딕" pitchFamily="50" charset="-127"/>
                </a:endParaRPr>
              </a:p>
            </p:txBody>
          </p:sp>
        </p:grpSp>
        <p:grpSp>
          <p:nvGrpSpPr>
            <p:cNvPr id="197" name="그룹 196"/>
            <p:cNvGrpSpPr/>
            <p:nvPr/>
          </p:nvGrpSpPr>
          <p:grpSpPr>
            <a:xfrm>
              <a:off x="4842041" y="4938460"/>
              <a:ext cx="1947600" cy="1027395"/>
              <a:chOff x="2828517" y="1773315"/>
              <a:chExt cx="1947600" cy="1027395"/>
            </a:xfrm>
          </p:grpSpPr>
          <p:sp>
            <p:nvSpPr>
              <p:cNvPr id="295" name="직사각형 294"/>
              <p:cNvSpPr/>
              <p:nvPr/>
            </p:nvSpPr>
            <p:spPr>
              <a:xfrm>
                <a:off x="2840860" y="2183544"/>
                <a:ext cx="1922616" cy="617166"/>
              </a:xfrm>
              <a:prstGeom prst="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900" b="1" spc="-150" dirty="0">
                    <a:solidFill>
                      <a:schemeClr val="bg1"/>
                    </a:solidFill>
                    <a:latin typeface="맑은 고딕" pitchFamily="50" charset="-127"/>
                    <a:ea typeface="맑은 고딕" pitchFamily="50" charset="-127"/>
                  </a:rPr>
                  <a:t>GIS</a:t>
                </a:r>
                <a:endParaRPr kumimoji="1" lang="ko-KR" altLang="en-US" sz="900" b="1" spc="-150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96" name="직사각형 295"/>
              <p:cNvSpPr/>
              <p:nvPr/>
            </p:nvSpPr>
            <p:spPr>
              <a:xfrm>
                <a:off x="2828517" y="1773315"/>
                <a:ext cx="1947600" cy="412873"/>
              </a:xfrm>
              <a:prstGeom prst="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ru-RU" altLang="ko-KR" sz="1100" b="1" dirty="0">
                    <a:solidFill>
                      <a:schemeClr val="bg1"/>
                    </a:solidFill>
                    <a:latin typeface="맑은 고딕" pitchFamily="50" charset="-127"/>
                    <a:ea typeface="맑은 고딕" pitchFamily="50" charset="-127"/>
                  </a:rPr>
                  <a:t>Электронное платёжное </a:t>
                </a:r>
              </a:p>
              <a:p>
                <a:pPr algn="ctr" eaLnBrk="0" fontAlgn="base" latinLnBrk="0" hangingPunct="0"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ru-RU" altLang="ko-KR" sz="1100" b="1" dirty="0">
                    <a:solidFill>
                      <a:schemeClr val="bg1"/>
                    </a:solidFill>
                    <a:latin typeface="맑은 고딕" pitchFamily="50" charset="-127"/>
                    <a:ea typeface="맑은 고딕" pitchFamily="50" charset="-127"/>
                  </a:rPr>
                  <a:t>требование</a:t>
                </a:r>
                <a:endParaRPr kumimoji="1" lang="ko-KR" altLang="en-US" sz="1100" b="1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97" name="TextBox 296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90488" indent="-90488">
                  <a:buFont typeface="Arial" pitchFamily="34" charset="0"/>
                  <a:buChar char="•"/>
                </a:pPr>
                <a:r>
                  <a:rPr lang="ru-RU" altLang="ko-KR" sz="8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맑은 고딕" pitchFamily="50" charset="-127"/>
                    <a:ea typeface="맑은 고딕" pitchFamily="50" charset="-127"/>
                  </a:rPr>
                  <a:t>Платёжное требование в электронном виде </a:t>
                </a:r>
                <a:r>
                  <a:rPr lang="en-US" altLang="ko-KR" sz="8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맑은 고딕" pitchFamily="50" charset="-127"/>
                    <a:ea typeface="맑은 고딕" pitchFamily="50" charset="-127"/>
                  </a:rPr>
                  <a:t>(</a:t>
                </a:r>
                <a:r>
                  <a:rPr lang="en-US" altLang="ko-KR" sz="800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맑은 고딕" pitchFamily="50" charset="-127"/>
                    <a:ea typeface="맑은 고딕" pitchFamily="50" charset="-127"/>
                  </a:rPr>
                  <a:t>NaraBill</a:t>
                </a:r>
                <a:r>
                  <a:rPr lang="en-US" altLang="ko-KR" sz="8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맑은 고딕" pitchFamily="50" charset="-127"/>
                    <a:ea typeface="맑은 고딕" pitchFamily="50" charset="-127"/>
                  </a:rPr>
                  <a:t>)</a:t>
                </a:r>
                <a:endParaRPr lang="ko-KR" altLang="en-US" sz="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198" name="그룹 197"/>
            <p:cNvGrpSpPr/>
            <p:nvPr/>
          </p:nvGrpSpPr>
          <p:grpSpPr>
            <a:xfrm>
              <a:off x="2608971" y="3962554"/>
              <a:ext cx="1951200" cy="910008"/>
              <a:chOff x="2825476" y="1890702"/>
              <a:chExt cx="1951200" cy="910008"/>
            </a:xfrm>
          </p:grpSpPr>
          <p:sp>
            <p:nvSpPr>
              <p:cNvPr id="203" name="직사각형 202"/>
              <p:cNvSpPr/>
              <p:nvPr/>
            </p:nvSpPr>
            <p:spPr>
              <a:xfrm>
                <a:off x="2840860" y="2183544"/>
                <a:ext cx="1922616" cy="617166"/>
              </a:xfrm>
              <a:prstGeom prst="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900" b="1" spc="-150" dirty="0">
                    <a:solidFill>
                      <a:schemeClr val="bg1"/>
                    </a:solidFill>
                    <a:latin typeface="맑은 고딕" pitchFamily="50" charset="-127"/>
                    <a:ea typeface="맑은 고딕" pitchFamily="50" charset="-127"/>
                  </a:rPr>
                  <a:t>GIS</a:t>
                </a:r>
                <a:endParaRPr kumimoji="1" lang="ko-KR" altLang="en-US" sz="900" b="1" spc="-150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93" name="직사각형 292"/>
              <p:cNvSpPr/>
              <p:nvPr/>
            </p:nvSpPr>
            <p:spPr>
              <a:xfrm>
                <a:off x="2825476" y="1890702"/>
                <a:ext cx="1951200" cy="295486"/>
              </a:xfrm>
              <a:prstGeom prst="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ru-RU" altLang="ko-KR" sz="1000" b="1" dirty="0">
                    <a:solidFill>
                      <a:schemeClr val="bg1"/>
                    </a:solidFill>
                    <a:latin typeface="맑은 고딕" pitchFamily="50" charset="-127"/>
                    <a:ea typeface="맑은 고딕" pitchFamily="50" charset="-127"/>
                  </a:rPr>
                  <a:t>Возврат расходов</a:t>
                </a:r>
                <a:endParaRPr kumimoji="1" lang="ko-KR" altLang="en-US" sz="1000" b="1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94" name="TextBox 293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90488" indent="-90488">
                  <a:buFont typeface="Arial" pitchFamily="34" charset="0"/>
                  <a:buChar char="•"/>
                </a:pPr>
                <a:r>
                  <a:rPr lang="ru-RU" altLang="ko-KR" sz="8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맑은 고딕" pitchFamily="50" charset="-127"/>
                    <a:ea typeface="맑은 고딕" pitchFamily="50" charset="-127"/>
                  </a:rPr>
                  <a:t>Возврат расходов и работа, связанная с повторными расходами</a:t>
                </a:r>
                <a:endParaRPr lang="ko-KR" altLang="en-US" sz="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199" name="그룹 198"/>
            <p:cNvGrpSpPr/>
            <p:nvPr/>
          </p:nvGrpSpPr>
          <p:grpSpPr>
            <a:xfrm>
              <a:off x="4829832" y="3847311"/>
              <a:ext cx="1947600" cy="1025251"/>
              <a:chOff x="2828651" y="1775459"/>
              <a:chExt cx="1947600" cy="1025251"/>
            </a:xfrm>
          </p:grpSpPr>
          <p:sp>
            <p:nvSpPr>
              <p:cNvPr id="200" name="직사각형 199"/>
              <p:cNvSpPr/>
              <p:nvPr/>
            </p:nvSpPr>
            <p:spPr>
              <a:xfrm>
                <a:off x="2840860" y="2183544"/>
                <a:ext cx="1922616" cy="617166"/>
              </a:xfrm>
              <a:prstGeom prst="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900" b="1" spc="-150" dirty="0">
                    <a:solidFill>
                      <a:schemeClr val="bg1"/>
                    </a:solidFill>
                    <a:latin typeface="맑은 고딕" pitchFamily="50" charset="-127"/>
                    <a:ea typeface="맑은 고딕" pitchFamily="50" charset="-127"/>
                  </a:rPr>
                  <a:t>GIS</a:t>
                </a:r>
                <a:endParaRPr kumimoji="1" lang="ko-KR" altLang="en-US" sz="900" b="1" spc="-150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01" name="직사각형 200"/>
              <p:cNvSpPr/>
              <p:nvPr/>
            </p:nvSpPr>
            <p:spPr>
              <a:xfrm>
                <a:off x="2828651" y="1775459"/>
                <a:ext cx="1947600" cy="410729"/>
              </a:xfrm>
              <a:prstGeom prst="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ru-RU" altLang="ko-KR" sz="1100" b="1" spc="-100" dirty="0">
                    <a:solidFill>
                      <a:schemeClr val="bg1"/>
                    </a:solidFill>
                    <a:latin typeface="맑은 고딕" pitchFamily="50" charset="-127"/>
                    <a:ea typeface="맑은 고딕" pitchFamily="50" charset="-127"/>
                  </a:rPr>
                  <a:t>Управление процессом </a:t>
                </a:r>
              </a:p>
              <a:p>
                <a:pPr algn="ctr" eaLnBrk="0" fontAlgn="base" latinLnBrk="0" hangingPunct="0"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ru-RU" altLang="ko-KR" sz="1100" b="1" spc="-100" dirty="0">
                    <a:solidFill>
                      <a:schemeClr val="bg1"/>
                    </a:solidFill>
                    <a:latin typeface="맑은 고딕" pitchFamily="50" charset="-127"/>
                    <a:ea typeface="맑은 고딕" pitchFamily="50" charset="-127"/>
                  </a:rPr>
                  <a:t>и изменениями</a:t>
                </a:r>
                <a:endParaRPr kumimoji="1" lang="ko-KR" altLang="en-US" sz="1100" b="1" spc="-100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02" name="TextBox 201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90488" indent="-90488">
                  <a:buFont typeface="Arial" pitchFamily="34" charset="0"/>
                  <a:buChar char="•"/>
                </a:pPr>
                <a:r>
                  <a:rPr lang="ru-RU" altLang="ko-KR" sz="8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맑은 고딕" pitchFamily="50" charset="-127"/>
                    <a:ea typeface="맑은 고딕" pitchFamily="50" charset="-127"/>
                  </a:rPr>
                  <a:t>Управление ходом и изменениями контракта</a:t>
                </a:r>
                <a:endParaRPr lang="ko-KR" altLang="en-US" sz="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</p:grpSp>
      <p:grpSp>
        <p:nvGrpSpPr>
          <p:cNvPr id="315" name="그룹 314"/>
          <p:cNvGrpSpPr/>
          <p:nvPr/>
        </p:nvGrpSpPr>
        <p:grpSpPr>
          <a:xfrm>
            <a:off x="2380187" y="2503527"/>
            <a:ext cx="1161666" cy="588411"/>
            <a:chOff x="1603352" y="1706486"/>
            <a:chExt cx="800067" cy="588411"/>
          </a:xfrm>
        </p:grpSpPr>
        <p:sp>
          <p:nvSpPr>
            <p:cNvPr id="316" name="오른쪽 화살표 315"/>
            <p:cNvSpPr/>
            <p:nvPr/>
          </p:nvSpPr>
          <p:spPr bwMode="auto">
            <a:xfrm rot="10800000">
              <a:off x="1788543" y="1934897"/>
              <a:ext cx="360000" cy="360000"/>
            </a:xfrm>
            <a:prstGeom prst="rightArrow">
              <a:avLst>
                <a:gd name="adj1" fmla="val 50000"/>
                <a:gd name="adj2" fmla="val 47621"/>
              </a:avLst>
            </a:prstGeom>
            <a:solidFill>
              <a:srgbClr val="C4D4F8"/>
            </a:solidFill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endParaRPr>
            </a:p>
          </p:txBody>
        </p:sp>
        <p:sp>
          <p:nvSpPr>
            <p:cNvPr id="317" name="직사각형 316"/>
            <p:cNvSpPr/>
            <p:nvPr/>
          </p:nvSpPr>
          <p:spPr bwMode="auto">
            <a:xfrm>
              <a:off x="1603352" y="1706486"/>
              <a:ext cx="800067" cy="2837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r>
                <a:rPr lang="ru-RU" altLang="ko-KR" sz="800" dirty="0">
                  <a:solidFill>
                    <a:schemeClr val="bg1">
                      <a:lumMod val="50000"/>
                    </a:schemeClr>
                  </a:solidFill>
                  <a:latin typeface="바른돋움 2" panose="02020503020101020101" pitchFamily="18" charset="-127"/>
                  <a:ea typeface="바른돋움 2" panose="02020503020101020101" pitchFamily="18" charset="-127"/>
                </a:rPr>
                <a:t>Пользователь, компетенция/бухучёт</a:t>
              </a:r>
              <a:endParaRPr lang="ko-KR" altLang="en-US" sz="800" dirty="0">
                <a:solidFill>
                  <a:schemeClr val="bg1">
                    <a:lumMod val="50000"/>
                  </a:schemeClr>
                </a:solidFill>
                <a:latin typeface="바른돋움 2" panose="02020503020101020101" pitchFamily="18" charset="-127"/>
                <a:ea typeface="바른돋움 2" panose="02020503020101020101" pitchFamily="18" charset="-127"/>
              </a:endParaRPr>
            </a:p>
          </p:txBody>
        </p:sp>
      </p:grpSp>
      <p:grpSp>
        <p:nvGrpSpPr>
          <p:cNvPr id="318" name="그룹 317"/>
          <p:cNvGrpSpPr/>
          <p:nvPr/>
        </p:nvGrpSpPr>
        <p:grpSpPr>
          <a:xfrm>
            <a:off x="2426142" y="3368356"/>
            <a:ext cx="1037848" cy="587078"/>
            <a:chOff x="1631292" y="2571315"/>
            <a:chExt cx="706582" cy="587078"/>
          </a:xfrm>
        </p:grpSpPr>
        <p:grpSp>
          <p:nvGrpSpPr>
            <p:cNvPr id="319" name="그룹 318"/>
            <p:cNvGrpSpPr/>
            <p:nvPr/>
          </p:nvGrpSpPr>
          <p:grpSpPr>
            <a:xfrm rot="10800000">
              <a:off x="1792438" y="2798393"/>
              <a:ext cx="360000" cy="360000"/>
              <a:chOff x="1950267" y="2780928"/>
              <a:chExt cx="698477" cy="389035"/>
            </a:xfrm>
            <a:solidFill>
              <a:srgbClr val="C4D4F8"/>
            </a:solidFill>
          </p:grpSpPr>
          <p:sp>
            <p:nvSpPr>
              <p:cNvPr id="321" name="오른쪽 화살표 320"/>
              <p:cNvSpPr/>
              <p:nvPr/>
            </p:nvSpPr>
            <p:spPr bwMode="auto">
              <a:xfrm>
                <a:off x="2094282" y="2789886"/>
                <a:ext cx="554462" cy="380077"/>
              </a:xfrm>
              <a:prstGeom prst="rightArrow">
                <a:avLst/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marL="106363" indent="-106363" algn="ctr" defTabSz="939800">
                  <a:spcBef>
                    <a:spcPct val="50000"/>
                  </a:spcBef>
                </a:pPr>
                <a:endParaRPr lang="ko-KR" altLang="en-US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2" name="오른쪽 화살표 321"/>
              <p:cNvSpPr/>
              <p:nvPr/>
            </p:nvSpPr>
            <p:spPr bwMode="auto">
              <a:xfrm rot="10800000">
                <a:off x="1950267" y="2780928"/>
                <a:ext cx="554462" cy="380077"/>
              </a:xfrm>
              <a:prstGeom prst="rightArrow">
                <a:avLst/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marL="106363" indent="-106363" algn="ctr" defTabSz="939800">
                  <a:spcBef>
                    <a:spcPct val="50000"/>
                  </a:spcBef>
                </a:pPr>
                <a:endParaRPr lang="ko-KR" altLang="en-US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20" name="직사각형 319"/>
            <p:cNvSpPr/>
            <p:nvPr/>
          </p:nvSpPr>
          <p:spPr bwMode="auto">
            <a:xfrm>
              <a:off x="1631292" y="2571315"/>
              <a:ext cx="706582" cy="2837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r>
                <a:rPr lang="ru-RU" altLang="ko-KR" sz="800" dirty="0">
                  <a:solidFill>
                    <a:schemeClr val="bg1">
                      <a:lumMod val="50000"/>
                    </a:schemeClr>
                  </a:solidFill>
                  <a:latin typeface="바른돋움 2" panose="02020503020101020101" pitchFamily="18" charset="-127"/>
                  <a:ea typeface="바른돋움 2" panose="02020503020101020101" pitchFamily="18" charset="-127"/>
                </a:rPr>
                <a:t>Резервирование</a:t>
              </a:r>
            </a:p>
            <a:p>
              <a:pPr algn="ctr"/>
              <a:r>
                <a:rPr lang="ru-RU" altLang="ko-KR" sz="800" dirty="0">
                  <a:solidFill>
                    <a:schemeClr val="bg1">
                      <a:lumMod val="50000"/>
                    </a:schemeClr>
                  </a:solidFill>
                  <a:latin typeface="바른돋움 2" panose="02020503020101020101" pitchFamily="18" charset="-127"/>
                  <a:ea typeface="바른돋움 2" panose="02020503020101020101" pitchFamily="18" charset="-127"/>
                </a:rPr>
                <a:t>Выплата</a:t>
              </a:r>
              <a:endParaRPr lang="ko-KR" altLang="en-US" sz="800" dirty="0">
                <a:solidFill>
                  <a:schemeClr val="bg1">
                    <a:lumMod val="50000"/>
                  </a:schemeClr>
                </a:solidFill>
                <a:latin typeface="바른돋움 2" panose="02020503020101020101" pitchFamily="18" charset="-127"/>
                <a:ea typeface="바른돋움 2" panose="02020503020101020101" pitchFamily="18" charset="-127"/>
              </a:endParaRPr>
            </a:p>
          </p:txBody>
        </p:sp>
      </p:grpSp>
      <p:grpSp>
        <p:nvGrpSpPr>
          <p:cNvPr id="323" name="그룹 322"/>
          <p:cNvGrpSpPr/>
          <p:nvPr/>
        </p:nvGrpSpPr>
        <p:grpSpPr>
          <a:xfrm>
            <a:off x="2426142" y="4258696"/>
            <a:ext cx="1070714" cy="585282"/>
            <a:chOff x="1631292" y="3461655"/>
            <a:chExt cx="706582" cy="585282"/>
          </a:xfrm>
        </p:grpSpPr>
        <p:grpSp>
          <p:nvGrpSpPr>
            <p:cNvPr id="324" name="그룹 323"/>
            <p:cNvGrpSpPr/>
            <p:nvPr/>
          </p:nvGrpSpPr>
          <p:grpSpPr>
            <a:xfrm rot="10800000">
              <a:off x="1788543" y="3686937"/>
              <a:ext cx="360000" cy="360000"/>
              <a:chOff x="1950267" y="2780928"/>
              <a:chExt cx="698477" cy="389035"/>
            </a:xfrm>
            <a:solidFill>
              <a:srgbClr val="C4D4F8"/>
            </a:solidFill>
          </p:grpSpPr>
          <p:sp>
            <p:nvSpPr>
              <p:cNvPr id="326" name="오른쪽 화살표 325"/>
              <p:cNvSpPr/>
              <p:nvPr/>
            </p:nvSpPr>
            <p:spPr bwMode="auto">
              <a:xfrm>
                <a:off x="2094282" y="2789886"/>
                <a:ext cx="554462" cy="380077"/>
              </a:xfrm>
              <a:prstGeom prst="rightArrow">
                <a:avLst/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marL="106363" indent="-106363" algn="ctr" defTabSz="939800">
                  <a:spcBef>
                    <a:spcPct val="50000"/>
                  </a:spcBef>
                </a:pPr>
                <a:endParaRPr lang="ko-KR" altLang="en-US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7" name="오른쪽 화살표 326"/>
              <p:cNvSpPr/>
              <p:nvPr/>
            </p:nvSpPr>
            <p:spPr bwMode="auto">
              <a:xfrm rot="10800000">
                <a:off x="1950267" y="2780928"/>
                <a:ext cx="554462" cy="380077"/>
              </a:xfrm>
              <a:prstGeom prst="rightArrow">
                <a:avLst/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marL="106363" indent="-106363" algn="ctr" defTabSz="939800">
                  <a:spcBef>
                    <a:spcPct val="50000"/>
                  </a:spcBef>
                </a:pPr>
                <a:endParaRPr lang="ko-KR" altLang="en-US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25" name="직사각형 324"/>
            <p:cNvSpPr/>
            <p:nvPr/>
          </p:nvSpPr>
          <p:spPr bwMode="auto">
            <a:xfrm>
              <a:off x="1631292" y="3461655"/>
              <a:ext cx="706582" cy="2837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r>
                <a:rPr lang="ru-RU" altLang="ko-KR" sz="800" dirty="0">
                  <a:solidFill>
                    <a:schemeClr val="bg1">
                      <a:lumMod val="50000"/>
                    </a:schemeClr>
                  </a:solidFill>
                  <a:latin typeface="바른돋움 2" panose="02020503020101020101" pitchFamily="18" charset="-127"/>
                  <a:ea typeface="바른돋움 2" panose="02020503020101020101" pitchFamily="18" charset="-127"/>
                </a:rPr>
                <a:t>Управление главной книгой</a:t>
              </a:r>
              <a:endParaRPr lang="ko-KR" altLang="en-US" sz="800" dirty="0">
                <a:solidFill>
                  <a:schemeClr val="bg1">
                    <a:lumMod val="50000"/>
                  </a:schemeClr>
                </a:solidFill>
                <a:latin typeface="바른돋움 2" panose="02020503020101020101" pitchFamily="18" charset="-127"/>
                <a:ea typeface="바른돋움 2" panose="02020503020101020101" pitchFamily="18" charset="-127"/>
              </a:endParaRPr>
            </a:p>
          </p:txBody>
        </p:sp>
      </p:grpSp>
      <p:grpSp>
        <p:nvGrpSpPr>
          <p:cNvPr id="328" name="그룹 327"/>
          <p:cNvGrpSpPr/>
          <p:nvPr/>
        </p:nvGrpSpPr>
        <p:grpSpPr>
          <a:xfrm>
            <a:off x="2424795" y="5088183"/>
            <a:ext cx="1072061" cy="648406"/>
            <a:chOff x="1584305" y="4229900"/>
            <a:chExt cx="821398" cy="648406"/>
          </a:xfrm>
        </p:grpSpPr>
        <p:sp>
          <p:nvSpPr>
            <p:cNvPr id="329" name="오른쪽 화살표 328"/>
            <p:cNvSpPr/>
            <p:nvPr/>
          </p:nvSpPr>
          <p:spPr bwMode="auto">
            <a:xfrm rot="10800000">
              <a:off x="1798128" y="4518306"/>
              <a:ext cx="360000" cy="360000"/>
            </a:xfrm>
            <a:prstGeom prst="rightArrow">
              <a:avLst>
                <a:gd name="adj1" fmla="val 50000"/>
                <a:gd name="adj2" fmla="val 47621"/>
              </a:avLst>
            </a:prstGeom>
            <a:solidFill>
              <a:srgbClr val="C4D4F8"/>
            </a:solidFill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endParaRPr>
            </a:p>
          </p:txBody>
        </p:sp>
        <p:sp>
          <p:nvSpPr>
            <p:cNvPr id="330" name="직사각형 329"/>
            <p:cNvSpPr/>
            <p:nvPr/>
          </p:nvSpPr>
          <p:spPr bwMode="auto">
            <a:xfrm>
              <a:off x="1584305" y="4229900"/>
              <a:ext cx="821398" cy="2837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r>
                <a:rPr lang="ru-RU" altLang="ko-KR" sz="800" dirty="0">
                  <a:solidFill>
                    <a:schemeClr val="bg1">
                      <a:lumMod val="50000"/>
                    </a:schemeClr>
                  </a:solidFill>
                  <a:latin typeface="바른돋움 2" panose="02020503020101020101" pitchFamily="18" charset="-127"/>
                  <a:ea typeface="바른돋움 2" panose="02020503020101020101" pitchFamily="18" charset="-127"/>
                </a:rPr>
                <a:t>Действия, приводящие к  возникновению обязательств Национального казначейства</a:t>
              </a:r>
              <a:endParaRPr lang="en-US" altLang="ko-KR" sz="800" dirty="0">
                <a:solidFill>
                  <a:schemeClr val="bg1">
                    <a:lumMod val="50000"/>
                  </a:schemeClr>
                </a:solidFill>
                <a:latin typeface="바른돋움 2" panose="02020503020101020101" pitchFamily="18" charset="-127"/>
                <a:ea typeface="바른돋움 2" panose="02020503020101020101" pitchFamily="18" charset="-127"/>
              </a:endParaRPr>
            </a:p>
          </p:txBody>
        </p:sp>
      </p:grpSp>
      <p:grpSp>
        <p:nvGrpSpPr>
          <p:cNvPr id="331" name="그룹 330"/>
          <p:cNvGrpSpPr/>
          <p:nvPr/>
        </p:nvGrpSpPr>
        <p:grpSpPr>
          <a:xfrm>
            <a:off x="2427275" y="6045122"/>
            <a:ext cx="975819" cy="562561"/>
            <a:chOff x="1632426" y="5248081"/>
            <a:chExt cx="706582" cy="562561"/>
          </a:xfrm>
        </p:grpSpPr>
        <p:sp>
          <p:nvSpPr>
            <p:cNvPr id="332" name="오른쪽 화살표 331"/>
            <p:cNvSpPr/>
            <p:nvPr/>
          </p:nvSpPr>
          <p:spPr bwMode="auto">
            <a:xfrm rot="10800000">
              <a:off x="1799671" y="5450642"/>
              <a:ext cx="360000" cy="360000"/>
            </a:xfrm>
            <a:prstGeom prst="rightArrow">
              <a:avLst>
                <a:gd name="adj1" fmla="val 50000"/>
                <a:gd name="adj2" fmla="val 47621"/>
              </a:avLst>
            </a:prstGeom>
            <a:solidFill>
              <a:srgbClr val="C4D4F8"/>
            </a:solidFill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endParaRPr lang="ko-KR" altLang="en-US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endParaRPr>
            </a:p>
          </p:txBody>
        </p:sp>
        <p:sp>
          <p:nvSpPr>
            <p:cNvPr id="333" name="직사각형 332"/>
            <p:cNvSpPr/>
            <p:nvPr/>
          </p:nvSpPr>
          <p:spPr bwMode="auto">
            <a:xfrm>
              <a:off x="1632426" y="5248081"/>
              <a:ext cx="706582" cy="2837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r>
                <a:rPr lang="ru-RU" altLang="ko-KR" sz="800" dirty="0">
                  <a:solidFill>
                    <a:schemeClr val="bg1">
                      <a:lumMod val="50000"/>
                    </a:schemeClr>
                  </a:solidFill>
                  <a:latin typeface="바른돋움 2" panose="02020503020101020101" pitchFamily="18" charset="-127"/>
                  <a:ea typeface="바른돋움 2" panose="02020503020101020101" pitchFamily="18" charset="-127"/>
                </a:rPr>
                <a:t>Запись в журнале,</a:t>
              </a:r>
              <a:endParaRPr lang="en-US" altLang="ko-KR" sz="800" dirty="0">
                <a:solidFill>
                  <a:schemeClr val="bg1">
                    <a:lumMod val="50000"/>
                  </a:schemeClr>
                </a:solidFill>
                <a:latin typeface="바른돋움 2" panose="02020503020101020101" pitchFamily="18" charset="-127"/>
                <a:ea typeface="바른돋움 2" panose="02020503020101020101" pitchFamily="18" charset="-127"/>
              </a:endParaRPr>
            </a:p>
            <a:p>
              <a:pPr algn="ctr"/>
              <a:r>
                <a:rPr lang="ru-RU" altLang="ko-KR" sz="800" dirty="0">
                  <a:solidFill>
                    <a:schemeClr val="bg1">
                      <a:lumMod val="50000"/>
                    </a:schemeClr>
                  </a:solidFill>
                  <a:latin typeface="바른돋움 2" panose="02020503020101020101" pitchFamily="18" charset="-127"/>
                  <a:ea typeface="바른돋움 2" panose="02020503020101020101" pitchFamily="18" charset="-127"/>
                </a:rPr>
                <a:t>Отчёт о совершении расчёта</a:t>
              </a:r>
              <a:r>
                <a:rPr lang="en-US" altLang="ko-KR" sz="800" dirty="0">
                  <a:solidFill>
                    <a:schemeClr val="bg1">
                      <a:lumMod val="50000"/>
                    </a:schemeClr>
                  </a:solidFill>
                  <a:latin typeface="바른돋움 2" panose="02020503020101020101" pitchFamily="18" charset="-127"/>
                  <a:ea typeface="바른돋움 2" panose="02020503020101020101" pitchFamily="18" charset="-127"/>
                </a:rPr>
                <a:t> </a:t>
              </a:r>
            </a:p>
            <a:p>
              <a:pPr algn="ctr"/>
              <a:endParaRPr lang="ko-KR" altLang="en-US" sz="800" dirty="0">
                <a:solidFill>
                  <a:schemeClr val="bg1">
                    <a:lumMod val="50000"/>
                  </a:schemeClr>
                </a:solidFill>
                <a:latin typeface="바른돋움 2" panose="02020503020101020101" pitchFamily="18" charset="-127"/>
                <a:ea typeface="바른돋움 2" panose="02020503020101020101" pitchFamily="18" charset="-127"/>
              </a:endParaRPr>
            </a:p>
          </p:txBody>
        </p:sp>
      </p:grpSp>
      <p:grpSp>
        <p:nvGrpSpPr>
          <p:cNvPr id="334" name="그룹 333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53030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335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36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337" name="TextBox 336"/>
          <p:cNvSpPr txBox="1"/>
          <p:nvPr/>
        </p:nvSpPr>
        <p:spPr>
          <a:xfrm>
            <a:off x="1357769" y="1071348"/>
            <a:ext cx="9460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2200" dirty="0">
                <a:latin typeface="Montserrat Medium" panose="00000600000000000000" pitchFamily="2" charset="0"/>
              </a:rPr>
              <a:t>Внешние и внутренние взаимосвязи в отношении контракта</a:t>
            </a:r>
            <a:endParaRPr lang="ko-KR" altLang="en-US" sz="2200" dirty="0">
              <a:latin typeface="Montserrat Medium" panose="00000600000000000000" pitchFamily="2" charset="0"/>
            </a:endParaRPr>
          </a:p>
        </p:txBody>
      </p:sp>
      <p:sp>
        <p:nvSpPr>
          <p:cNvPr id="82" name="Rectangle 5"/>
          <p:cNvSpPr/>
          <p:nvPr/>
        </p:nvSpPr>
        <p:spPr bwMode="auto">
          <a:xfrm>
            <a:off x="147775" y="1658695"/>
            <a:ext cx="10419317" cy="5788256"/>
          </a:xfrm>
          <a:prstGeom prst="rect">
            <a:avLst/>
          </a:prstGeom>
          <a:noFill/>
          <a:ln w="3175" algn="ctr">
            <a:solidFill>
              <a:schemeClr val="bg1">
                <a:lumMod val="75000"/>
              </a:schemeClr>
            </a:solidFill>
            <a:prstDash val="solid"/>
            <a:round/>
            <a:headEnd/>
            <a:tailEnd type="none" w="sm" len="sm"/>
          </a:ln>
        </p:spPr>
        <p:txBody>
          <a:bodyPr wrap="none" lIns="72000" tIns="72000" rIns="72000" bIns="72000" anchor="ctr"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rgbClr val="7D0900"/>
              </a:buClr>
            </a:pPr>
            <a:endParaRPr lang="ko-KR" altLang="en-US" sz="1100" spc="-15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91927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그룹 51"/>
          <p:cNvGrpSpPr/>
          <p:nvPr/>
        </p:nvGrpSpPr>
        <p:grpSpPr>
          <a:xfrm>
            <a:off x="196770" y="1574157"/>
            <a:ext cx="10336192" cy="5868365"/>
            <a:chOff x="196770" y="1307939"/>
            <a:chExt cx="10336192" cy="6134583"/>
          </a:xfrm>
        </p:grpSpPr>
        <p:sp>
          <p:nvSpPr>
            <p:cNvPr id="53" name="사각형: 둥근 모서리 8">
              <a:extLst>
                <a:ext uri="{FF2B5EF4-FFF2-40B4-BE49-F238E27FC236}">
                  <a16:creationId xmlns:a16="http://schemas.microsoft.com/office/drawing/2014/main" id="{558BB2BA-39A1-4AC8-A06E-06F237DCD696}"/>
                </a:ext>
              </a:extLst>
            </p:cNvPr>
            <p:cNvSpPr/>
            <p:nvPr/>
          </p:nvSpPr>
          <p:spPr>
            <a:xfrm>
              <a:off x="196770" y="1307939"/>
              <a:ext cx="10336192" cy="6134583"/>
            </a:xfrm>
            <a:prstGeom prst="round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55" name="사각형: 둥근 모서리 9">
              <a:extLst>
                <a:ext uri="{FF2B5EF4-FFF2-40B4-BE49-F238E27FC236}">
                  <a16:creationId xmlns:a16="http://schemas.microsoft.com/office/drawing/2014/main" id="{2746384C-CDC3-476F-A120-C11F28CDE5A8}"/>
                </a:ext>
              </a:extLst>
            </p:cNvPr>
            <p:cNvSpPr/>
            <p:nvPr/>
          </p:nvSpPr>
          <p:spPr>
            <a:xfrm>
              <a:off x="462987" y="1501535"/>
              <a:ext cx="9861631" cy="580788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</p:grpSp>
      <p:sp>
        <p:nvSpPr>
          <p:cNvPr id="65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648182" y="247744"/>
            <a:ext cx="5219997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24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Порядок работы</a:t>
            </a:r>
            <a:endParaRPr kumimoji="0" lang="en-US" altLang="ko-KR" sz="2400" b="1" i="0" u="none" strike="noStrike" kern="1200" cap="none" spc="-150" normalizeH="0" baseline="0" noProof="0" dirty="0">
              <a:ln>
                <a:solidFill>
                  <a:srgbClr val="4472C4">
                    <a:shade val="50000"/>
                    <a:alpha val="0"/>
                  </a:srgbClr>
                </a:solidFill>
              </a:ln>
              <a:solidFill>
                <a:prstClr val="white"/>
              </a:solidFill>
              <a:effectLst/>
              <a:uLnTx/>
              <a:uFillTx/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1" y="-159210"/>
            <a:ext cx="56415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srgbClr val="4472C4">
                    <a:lumMod val="60000"/>
                    <a:lumOff val="40000"/>
                  </a:srgbClr>
                </a:solidFill>
                <a:effectLst/>
                <a:uLnTx/>
                <a:uFillTx/>
                <a:latin typeface="맑은 고딕" panose="020B0503020000020004" pitchFamily="34" charset="-127"/>
                <a:ea typeface="맑은 고딕" panose="020B0503020000020004" pitchFamily="34" charset="-127"/>
                <a:cs typeface="+mn-cs"/>
              </a:rPr>
              <a:t>V</a:t>
            </a:r>
            <a:r>
              <a:rPr kumimoji="0" lang="en-US" altLang="ko-KR" sz="32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srgbClr val="4472C4">
                    <a:lumMod val="40000"/>
                    <a:lumOff val="60000"/>
                  </a:srgbClr>
                </a:solidFill>
                <a:effectLst/>
                <a:uLnTx/>
                <a:uFillTx/>
                <a:latin typeface="맑은 고딕" panose="020B0503020000020004" pitchFamily="34" charset="-127"/>
                <a:ea typeface="맑은 고딕" panose="020B0503020000020004" pitchFamily="34" charset="-127"/>
                <a:cs typeface="+mn-cs"/>
              </a:rPr>
              <a:t>.</a:t>
            </a:r>
            <a:endParaRPr kumimoji="0" lang="ko-KR" altLang="en-US" sz="3200" b="1" i="0" u="none" strike="noStrike" kern="1200" cap="none" spc="-150" normalizeH="0" baseline="0" noProof="0" dirty="0">
              <a:ln>
                <a:solidFill>
                  <a:srgbClr val="4472C4">
                    <a:shade val="50000"/>
                    <a:alpha val="0"/>
                  </a:srgbClr>
                </a:solidFill>
              </a:ln>
              <a:solidFill>
                <a:srgbClr val="4472C4">
                  <a:lumMod val="40000"/>
                  <a:lumOff val="60000"/>
                </a:srgbClr>
              </a:solidFill>
              <a:effectLst/>
              <a:uLnTx/>
              <a:uFillTx/>
              <a:latin typeface="맑은 고딕" panose="020B0503020000020004" pitchFamily="34" charset="-127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771576" y="914401"/>
            <a:ext cx="444352" cy="60991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맑은 고딕" panose="020B0503020000020004" pitchFamily="34" charset="-127"/>
                <a:ea typeface="맑은 고딕" panose="020B0503020000020004" pitchFamily="34" charset="-127"/>
                <a:cs typeface="+mn-cs"/>
              </a:rPr>
              <a:t>01</a:t>
            </a:r>
            <a:endParaRPr kumimoji="0" lang="ko-KR" altLang="en-US" sz="2000" b="1" i="0" u="none" strike="noStrike" kern="1200" cap="none" spc="-150" normalizeH="0" baseline="0" noProof="0" dirty="0">
              <a:ln>
                <a:solidFill>
                  <a:srgbClr val="4472C4">
                    <a:shade val="50000"/>
                    <a:alpha val="0"/>
                  </a:srgbClr>
                </a:solidFill>
              </a:ln>
              <a:solidFill>
                <a:prstClr val="white"/>
              </a:solidFill>
              <a:effectLst/>
              <a:uLnTx/>
              <a:uFillTx/>
              <a:latin typeface="맑은 고딕" panose="020B0503020000020004" pitchFamily="34" charset="-127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53030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69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70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1334619" y="1082923"/>
            <a:ext cx="89436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ru-RU" altLang="ko-K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Порядок работы –</a:t>
            </a:r>
            <a:r>
              <a:rPr kumimoji="0" lang="ru-RU" altLang="ko-KR" sz="2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 от заключения контракта до расходования средств</a:t>
            </a:r>
            <a:endParaRPr kumimoji="0" lang="ko-KR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782003" y="891225"/>
            <a:ext cx="412292" cy="5581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-150" normalizeH="0" baseline="0" noProof="0" dirty="0">
                <a:ln>
                  <a:solidFill>
                    <a:srgbClr val="4472C4">
                      <a:shade val="50000"/>
                      <a:alpha val="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맑은 고딕" panose="020B0503020000020004" pitchFamily="34" charset="-127"/>
                <a:ea typeface="맑은 고딕" panose="020B0503020000020004" pitchFamily="34" charset="-127"/>
                <a:cs typeface="+mn-cs"/>
              </a:rPr>
              <a:t>01</a:t>
            </a:r>
            <a:endParaRPr kumimoji="0" lang="ko-KR" altLang="en-US" sz="1800" b="1" i="0" u="none" strike="noStrike" kern="1200" cap="none" spc="-150" normalizeH="0" baseline="0" noProof="0" dirty="0">
              <a:ln>
                <a:solidFill>
                  <a:srgbClr val="4472C4">
                    <a:shade val="50000"/>
                    <a:alpha val="0"/>
                  </a:srgbClr>
                </a:solidFill>
              </a:ln>
              <a:solidFill>
                <a:prstClr val="white"/>
              </a:solidFill>
              <a:effectLst/>
              <a:uLnTx/>
              <a:uFillTx/>
              <a:latin typeface="맑은 고딕" panose="020B0503020000020004" pitchFamily="34" charset="-127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6" name="모서리가 둥근 직사각형 55">
            <a:extLst>
              <a:ext uri="{FF2B5EF4-FFF2-40B4-BE49-F238E27FC236}">
                <a16:creationId xmlns:a16="http://schemas.microsoft.com/office/drawing/2014/main" id="{6ED4D1E7-08FC-4A77-8F01-369FB7A53088}"/>
              </a:ext>
            </a:extLst>
          </p:cNvPr>
          <p:cNvSpPr/>
          <p:nvPr/>
        </p:nvSpPr>
        <p:spPr>
          <a:xfrm>
            <a:off x="1033022" y="2187615"/>
            <a:ext cx="1588295" cy="509459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Государственное имущество/ товары</a:t>
            </a:r>
            <a:endParaRPr kumimoji="0" lang="ko-KR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1" name="모서리가 둥근 직사각형 90">
            <a:extLst>
              <a:ext uri="{FF2B5EF4-FFF2-40B4-BE49-F238E27FC236}">
                <a16:creationId xmlns:a16="http://schemas.microsoft.com/office/drawing/2014/main" id="{BAD74EBD-74DE-47F7-9628-65548B07D116}"/>
              </a:ext>
            </a:extLst>
          </p:cNvPr>
          <p:cNvSpPr/>
          <p:nvPr/>
        </p:nvSpPr>
        <p:spPr>
          <a:xfrm>
            <a:off x="8574978" y="6785405"/>
            <a:ext cx="1318749" cy="347413"/>
          </a:xfrm>
          <a:prstGeom prst="roundRect">
            <a:avLst/>
          </a:prstGeom>
          <a:solidFill>
            <a:srgbClr val="4472C4"/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Выплата </a:t>
            </a:r>
            <a:endParaRPr kumimoji="0" lang="ko-KR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4" name="Rectangle 2">
            <a:extLst>
              <a:ext uri="{FF2B5EF4-FFF2-40B4-BE49-F238E27FC236}">
                <a16:creationId xmlns:a16="http://schemas.microsoft.com/office/drawing/2014/main" id="{AB4E6997-0463-4FF5-816B-6B26A60B1CA2}"/>
              </a:ext>
            </a:extLst>
          </p:cNvPr>
          <p:cNvSpPr txBox="1">
            <a:spLocks noChangeArrowheads="1"/>
          </p:cNvSpPr>
          <p:nvPr/>
        </p:nvSpPr>
        <p:spPr>
          <a:xfrm>
            <a:off x="1010212" y="2712686"/>
            <a:ext cx="1611104" cy="288282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 defTabSz="914400" rtl="0" eaLnBrk="1" latinLnBrk="1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ko-K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Информация об активе</a:t>
            </a:r>
            <a:endParaRPr kumimoji="0" lang="ko-KR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</p:txBody>
      </p:sp>
      <p:cxnSp>
        <p:nvCxnSpPr>
          <p:cNvPr id="97" name="직선 화살표 연결선 96">
            <a:extLst>
              <a:ext uri="{FF2B5EF4-FFF2-40B4-BE49-F238E27FC236}">
                <a16:creationId xmlns:a16="http://schemas.microsoft.com/office/drawing/2014/main" id="{350F5837-5D96-4AC7-A381-C9CFBF8ECB69}"/>
              </a:ext>
            </a:extLst>
          </p:cNvPr>
          <p:cNvCxnSpPr>
            <a:cxnSpLocks/>
          </p:cNvCxnSpPr>
          <p:nvPr/>
        </p:nvCxnSpPr>
        <p:spPr>
          <a:xfrm>
            <a:off x="7633166" y="4661867"/>
            <a:ext cx="388090" cy="273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2">
            <a:extLst>
              <a:ext uri="{FF2B5EF4-FFF2-40B4-BE49-F238E27FC236}">
                <a16:creationId xmlns:a16="http://schemas.microsoft.com/office/drawing/2014/main" id="{4CB75DCF-269E-456E-8E40-5F0A4F21DB9F}"/>
              </a:ext>
            </a:extLst>
          </p:cNvPr>
          <p:cNvSpPr txBox="1">
            <a:spLocks noChangeArrowheads="1"/>
          </p:cNvSpPr>
          <p:nvPr/>
        </p:nvSpPr>
        <p:spPr>
          <a:xfrm>
            <a:off x="8310622" y="6227178"/>
            <a:ext cx="1698929" cy="15872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 defTabSz="914400" rtl="0" eaLnBrk="1" latinLnBrk="1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ko-K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Платёжное требование</a:t>
            </a:r>
            <a:endParaRPr kumimoji="0" lang="ko-KR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</p:txBody>
      </p:sp>
      <p:cxnSp>
        <p:nvCxnSpPr>
          <p:cNvPr id="33" name="직선 화살표 연결선 32"/>
          <p:cNvCxnSpPr/>
          <p:nvPr/>
        </p:nvCxnSpPr>
        <p:spPr>
          <a:xfrm flipH="1">
            <a:off x="6658178" y="2523368"/>
            <a:ext cx="9356" cy="715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/>
          <p:nvPr/>
        </p:nvCxnSpPr>
        <p:spPr>
          <a:xfrm>
            <a:off x="4340647" y="6953392"/>
            <a:ext cx="4234332" cy="11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1" name="Rectangle 2">
            <a:extLst>
              <a:ext uri="{FF2B5EF4-FFF2-40B4-BE49-F238E27FC236}">
                <a16:creationId xmlns:a16="http://schemas.microsoft.com/office/drawing/2014/main" id="{AB4E6997-0463-4FF5-816B-6B26A60B1CA2}"/>
              </a:ext>
            </a:extLst>
          </p:cNvPr>
          <p:cNvSpPr txBox="1">
            <a:spLocks noChangeArrowheads="1"/>
          </p:cNvSpPr>
          <p:nvPr/>
        </p:nvSpPr>
        <p:spPr>
          <a:xfrm>
            <a:off x="5991950" y="6821240"/>
            <a:ext cx="1611104" cy="288282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 defTabSz="914400" rtl="0" eaLnBrk="1" latinLnBrk="1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</p:txBody>
      </p:sp>
      <p:cxnSp>
        <p:nvCxnSpPr>
          <p:cNvPr id="54" name="직선 연결선 53"/>
          <p:cNvCxnSpPr/>
          <p:nvPr/>
        </p:nvCxnSpPr>
        <p:spPr>
          <a:xfrm flipH="1">
            <a:off x="2606899" y="2526334"/>
            <a:ext cx="4061804" cy="184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9" name="Rectangle 2">
            <a:extLst>
              <a:ext uri="{FF2B5EF4-FFF2-40B4-BE49-F238E27FC236}">
                <a16:creationId xmlns:a16="http://schemas.microsoft.com/office/drawing/2014/main" id="{AB4E6997-0463-4FF5-816B-6B26A60B1CA2}"/>
              </a:ext>
            </a:extLst>
          </p:cNvPr>
          <p:cNvSpPr txBox="1">
            <a:spLocks noChangeArrowheads="1"/>
          </p:cNvSpPr>
          <p:nvPr/>
        </p:nvSpPr>
        <p:spPr>
          <a:xfrm>
            <a:off x="3699271" y="2349996"/>
            <a:ext cx="1611104" cy="288282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 defTabSz="914400" rtl="0" eaLnBrk="1" latinLnBrk="1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ko-KR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</p:txBody>
      </p:sp>
      <p:cxnSp>
        <p:nvCxnSpPr>
          <p:cNvPr id="3" name="직선 화살표 연결선 2"/>
          <p:cNvCxnSpPr/>
          <p:nvPr/>
        </p:nvCxnSpPr>
        <p:spPr>
          <a:xfrm flipH="1">
            <a:off x="2621316" y="2523368"/>
            <a:ext cx="9959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8" name="직선 화살표 연결선 57">
            <a:extLst>
              <a:ext uri="{FF2B5EF4-FFF2-40B4-BE49-F238E27FC236}">
                <a16:creationId xmlns:a16="http://schemas.microsoft.com/office/drawing/2014/main" id="{7070AA61-5C22-4D28-87A9-E9C1CD00D43C}"/>
              </a:ext>
            </a:extLst>
          </p:cNvPr>
          <p:cNvCxnSpPr/>
          <p:nvPr/>
        </p:nvCxnSpPr>
        <p:spPr>
          <a:xfrm>
            <a:off x="9199669" y="6460989"/>
            <a:ext cx="2204" cy="263901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>
            <a:off x="3026686" y="4626098"/>
            <a:ext cx="2659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2" name="직선 화살표 연결선 91">
            <a:extLst>
              <a:ext uri="{FF2B5EF4-FFF2-40B4-BE49-F238E27FC236}">
                <a16:creationId xmlns:a16="http://schemas.microsoft.com/office/drawing/2014/main" id="{7070AA61-5C22-4D28-87A9-E9C1CD00D43C}"/>
              </a:ext>
            </a:extLst>
          </p:cNvPr>
          <p:cNvCxnSpPr/>
          <p:nvPr/>
        </p:nvCxnSpPr>
        <p:spPr>
          <a:xfrm flipH="1">
            <a:off x="1817265" y="2930615"/>
            <a:ext cx="5852" cy="30496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그룹 102">
            <a:extLst>
              <a:ext uri="{FF2B5EF4-FFF2-40B4-BE49-F238E27FC236}">
                <a16:creationId xmlns:a16="http://schemas.microsoft.com/office/drawing/2014/main" id="{EB941476-2F86-432F-A01C-47E741FAFC8E}"/>
              </a:ext>
            </a:extLst>
          </p:cNvPr>
          <p:cNvGrpSpPr/>
          <p:nvPr/>
        </p:nvGrpSpPr>
        <p:grpSpPr>
          <a:xfrm>
            <a:off x="695271" y="3257601"/>
            <a:ext cx="2279424" cy="3556433"/>
            <a:chOff x="965476" y="2598869"/>
            <a:chExt cx="4456473" cy="4813394"/>
          </a:xfrm>
        </p:grpSpPr>
        <p:grpSp>
          <p:nvGrpSpPr>
            <p:cNvPr id="104" name="그룹 103">
              <a:extLst>
                <a:ext uri="{FF2B5EF4-FFF2-40B4-BE49-F238E27FC236}">
                  <a16:creationId xmlns:a16="http://schemas.microsoft.com/office/drawing/2014/main" id="{D9883051-A7B0-4E20-8829-2E84AF2FE8A4}"/>
                </a:ext>
              </a:extLst>
            </p:cNvPr>
            <p:cNvGrpSpPr/>
            <p:nvPr/>
          </p:nvGrpSpPr>
          <p:grpSpPr>
            <a:xfrm>
              <a:off x="965476" y="2812261"/>
              <a:ext cx="4456473" cy="4600002"/>
              <a:chOff x="-2635394" y="4389919"/>
              <a:chExt cx="2757578" cy="2666762"/>
            </a:xfrm>
          </p:grpSpPr>
          <p:sp>
            <p:nvSpPr>
              <p:cNvPr id="109" name="사각형: 둥근 모서리 12">
                <a:extLst>
                  <a:ext uri="{FF2B5EF4-FFF2-40B4-BE49-F238E27FC236}">
                    <a16:creationId xmlns:a16="http://schemas.microsoft.com/office/drawing/2014/main" id="{CD4D9B8B-AADB-4C99-AAD7-5E7D8F40FE02}"/>
                  </a:ext>
                </a:extLst>
              </p:cNvPr>
              <p:cNvSpPr/>
              <p:nvPr/>
            </p:nvSpPr>
            <p:spPr>
              <a:xfrm>
                <a:off x="-2635394" y="4389919"/>
                <a:ext cx="2757578" cy="2666762"/>
              </a:xfrm>
              <a:prstGeom prst="roundRect">
                <a:avLst>
                  <a:gd name="adj" fmla="val 8210"/>
                </a:avLst>
              </a:prstGeom>
              <a:solidFill>
                <a:srgbClr val="ACAC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  <p:sp>
            <p:nvSpPr>
              <p:cNvPr id="110" name="사각형: 둥근 모서리 13">
                <a:extLst>
                  <a:ext uri="{FF2B5EF4-FFF2-40B4-BE49-F238E27FC236}">
                    <a16:creationId xmlns:a16="http://schemas.microsoft.com/office/drawing/2014/main" id="{33E164CB-B1A8-496A-8B2F-12E6F941BD8E}"/>
                  </a:ext>
                </a:extLst>
              </p:cNvPr>
              <p:cNvSpPr/>
              <p:nvPr/>
            </p:nvSpPr>
            <p:spPr>
              <a:xfrm>
                <a:off x="-2604089" y="4434064"/>
                <a:ext cx="2686993" cy="2562578"/>
              </a:xfrm>
              <a:prstGeom prst="roundRect">
                <a:avLst>
                  <a:gd name="adj" fmla="val 7457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</p:grpSp>
        <p:grpSp>
          <p:nvGrpSpPr>
            <p:cNvPr id="105" name="그룹 104">
              <a:extLst>
                <a:ext uri="{FF2B5EF4-FFF2-40B4-BE49-F238E27FC236}">
                  <a16:creationId xmlns:a16="http://schemas.microsoft.com/office/drawing/2014/main" id="{A999406D-3D6F-499E-9FB4-1F686522DE58}"/>
                </a:ext>
              </a:extLst>
            </p:cNvPr>
            <p:cNvGrpSpPr/>
            <p:nvPr/>
          </p:nvGrpSpPr>
          <p:grpSpPr>
            <a:xfrm>
              <a:off x="965476" y="2598869"/>
              <a:ext cx="4456473" cy="828136"/>
              <a:chOff x="-2635394" y="4221401"/>
              <a:chExt cx="2757578" cy="480096"/>
            </a:xfrm>
          </p:grpSpPr>
          <p:sp>
            <p:nvSpPr>
              <p:cNvPr id="106" name="사각형: 둥근 모서리 9">
                <a:extLst>
                  <a:ext uri="{FF2B5EF4-FFF2-40B4-BE49-F238E27FC236}">
                    <a16:creationId xmlns:a16="http://schemas.microsoft.com/office/drawing/2014/main" id="{4D1FB8EE-D9FB-4830-A18B-2DFB086744BE}"/>
                  </a:ext>
                </a:extLst>
              </p:cNvPr>
              <p:cNvSpPr/>
              <p:nvPr/>
            </p:nvSpPr>
            <p:spPr>
              <a:xfrm>
                <a:off x="-2635394" y="4221401"/>
                <a:ext cx="2757578" cy="424745"/>
              </a:xfrm>
              <a:prstGeom prst="roundRect">
                <a:avLst>
                  <a:gd name="adj" fmla="val 31383"/>
                </a:avLst>
              </a:prstGeom>
              <a:solidFill>
                <a:srgbClr val="194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  <p:sp>
            <p:nvSpPr>
              <p:cNvPr id="107" name="사각형: 둥근 모서리 10">
                <a:extLst>
                  <a:ext uri="{FF2B5EF4-FFF2-40B4-BE49-F238E27FC236}">
                    <a16:creationId xmlns:a16="http://schemas.microsoft.com/office/drawing/2014/main" id="{198BBEF2-89F8-415E-9BF0-486C851128C1}"/>
                  </a:ext>
                </a:extLst>
              </p:cNvPr>
              <p:cNvSpPr/>
              <p:nvPr/>
            </p:nvSpPr>
            <p:spPr>
              <a:xfrm>
                <a:off x="-2604089" y="4283878"/>
                <a:ext cx="2686993" cy="344947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  <p:sp>
            <p:nvSpPr>
              <p:cNvPr id="108" name="직사각형 107">
                <a:extLst>
                  <a:ext uri="{FF2B5EF4-FFF2-40B4-BE49-F238E27FC236}">
                    <a16:creationId xmlns:a16="http://schemas.microsoft.com/office/drawing/2014/main" id="{D77FD121-9DB1-432F-AAE3-F520973876CA}"/>
                  </a:ext>
                </a:extLst>
              </p:cNvPr>
              <p:cNvSpPr/>
              <p:nvPr/>
            </p:nvSpPr>
            <p:spPr>
              <a:xfrm>
                <a:off x="-2604090" y="4520146"/>
                <a:ext cx="2686993" cy="18135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</p:grpSp>
      </p:grpSp>
      <p:sp>
        <p:nvSpPr>
          <p:cNvPr id="62" name="모서리가 둥근 직사각형 61">
            <a:extLst>
              <a:ext uri="{FF2B5EF4-FFF2-40B4-BE49-F238E27FC236}">
                <a16:creationId xmlns:a16="http://schemas.microsoft.com/office/drawing/2014/main" id="{12851AC4-B92F-4CA8-8264-F1500C6784F8}"/>
              </a:ext>
            </a:extLst>
          </p:cNvPr>
          <p:cNvSpPr/>
          <p:nvPr/>
        </p:nvSpPr>
        <p:spPr>
          <a:xfrm>
            <a:off x="787078" y="3489549"/>
            <a:ext cx="2078839" cy="489502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1200" b="1" i="0" u="none" strike="noStrike" kern="1200" cap="none" spc="1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Light" panose="00000400000000000000" pitchFamily="2" charset="0"/>
                <a:ea typeface="맑은 고딕" panose="020B0503020000020004" pitchFamily="34" charset="-127"/>
                <a:cs typeface="+mn-cs"/>
              </a:rPr>
              <a:t>Товары</a:t>
            </a:r>
            <a:endParaRPr kumimoji="0" lang="ko-KR" altLang="en-US" sz="1200" b="1" i="0" u="none" strike="noStrike" kern="1200" cap="none" spc="1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 Light" panose="00000400000000000000" pitchFamily="2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3" name="모서리가 둥근 직사각형 62">
            <a:extLst>
              <a:ext uri="{FF2B5EF4-FFF2-40B4-BE49-F238E27FC236}">
                <a16:creationId xmlns:a16="http://schemas.microsoft.com/office/drawing/2014/main" id="{E4D030B0-14D0-4BB3-B7DD-ADEBB006AF82}"/>
              </a:ext>
            </a:extLst>
          </p:cNvPr>
          <p:cNvSpPr/>
          <p:nvPr/>
        </p:nvSpPr>
        <p:spPr>
          <a:xfrm>
            <a:off x="787078" y="4136595"/>
            <a:ext cx="2078838" cy="655323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1050" b="1" i="0" u="none" strike="noStrike" kern="1200" cap="none" spc="1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Light" panose="00000400000000000000" pitchFamily="2" charset="0"/>
                <a:ea typeface="맑은 고딕" panose="020B0503020000020004" pitchFamily="34" charset="-127"/>
                <a:cs typeface="+mn-cs"/>
              </a:rPr>
              <a:t>Строительство (расширение/ремонт/ реновация</a:t>
            </a:r>
            <a:r>
              <a:rPr kumimoji="0" lang="en-US" altLang="ko-K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Light" panose="00000400000000000000" pitchFamily="2" charset="0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 Light" panose="00000400000000000000" pitchFamily="2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4" name="모서리가 둥근 직사각형 63">
            <a:extLst>
              <a:ext uri="{FF2B5EF4-FFF2-40B4-BE49-F238E27FC236}">
                <a16:creationId xmlns:a16="http://schemas.microsoft.com/office/drawing/2014/main" id="{ABCA3B59-6008-47B8-9080-5F4885DCDA26}"/>
              </a:ext>
            </a:extLst>
          </p:cNvPr>
          <p:cNvSpPr/>
          <p:nvPr/>
        </p:nvSpPr>
        <p:spPr>
          <a:xfrm>
            <a:off x="775503" y="5011838"/>
            <a:ext cx="2141317" cy="752353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Light" panose="00000400000000000000" pitchFamily="2" charset="0"/>
                <a:ea typeface="맑은 고딕" panose="020B0503020000020004" pitchFamily="34" charset="-127"/>
                <a:cs typeface="+mn-cs"/>
              </a:rPr>
              <a:t>Услуги (общего характера/ технические / содержание/ ликвидация)</a:t>
            </a:r>
            <a:endParaRPr kumimoji="0" lang="ko-KR" alt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 Light" panose="00000400000000000000" pitchFamily="2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3" name="모서리가 둥근 직사각형 72">
            <a:extLst>
              <a:ext uri="{FF2B5EF4-FFF2-40B4-BE49-F238E27FC236}">
                <a16:creationId xmlns:a16="http://schemas.microsoft.com/office/drawing/2014/main" id="{0645F4BB-2823-41E2-8E8D-37873C0CEE5C}"/>
              </a:ext>
            </a:extLst>
          </p:cNvPr>
          <p:cNvSpPr/>
          <p:nvPr/>
        </p:nvSpPr>
        <p:spPr>
          <a:xfrm>
            <a:off x="775503" y="5914663"/>
            <a:ext cx="2129742" cy="822851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1000" b="1" i="0" u="none" strike="noStrike" kern="1200" cap="none" spc="1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Light" panose="00000400000000000000" pitchFamily="2" charset="0"/>
                <a:ea typeface="맑은 고딕" panose="020B0503020000020004" pitchFamily="34" charset="-127"/>
                <a:cs typeface="+mn-cs"/>
              </a:rPr>
              <a:t>Прочее (недвижимость/нематериальное имущество/ЦБ/аренда/ страхование</a:t>
            </a:r>
            <a:endParaRPr kumimoji="0" lang="ko-KR" altLang="en-US" sz="1000" b="1" i="0" u="none" strike="noStrike" kern="1200" cap="none" spc="1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 Light" panose="00000400000000000000" pitchFamily="2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1" name="모서리가 둥근 직사각형 110">
            <a:extLst>
              <a:ext uri="{FF2B5EF4-FFF2-40B4-BE49-F238E27FC236}">
                <a16:creationId xmlns:a16="http://schemas.microsoft.com/office/drawing/2014/main" id="{6ED4D1E7-08FC-4A77-8F01-369FB7A53088}"/>
              </a:ext>
            </a:extLst>
          </p:cNvPr>
          <p:cNvSpPr/>
          <p:nvPr/>
        </p:nvSpPr>
        <p:spPr>
          <a:xfrm>
            <a:off x="3720278" y="2247418"/>
            <a:ext cx="1588295" cy="509459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Движение основных</a:t>
            </a:r>
            <a:r>
              <a:rPr kumimoji="0" lang="ru-RU" altLang="ko-KR" sz="105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 средств</a:t>
            </a:r>
            <a:endParaRPr kumimoji="0" lang="ko-KR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2" name="모서리가 둥근 직사각형 111">
            <a:extLst>
              <a:ext uri="{FF2B5EF4-FFF2-40B4-BE49-F238E27FC236}">
                <a16:creationId xmlns:a16="http://schemas.microsoft.com/office/drawing/2014/main" id="{6ED4D1E7-08FC-4A77-8F01-369FB7A53088}"/>
              </a:ext>
            </a:extLst>
          </p:cNvPr>
          <p:cNvSpPr/>
          <p:nvPr/>
        </p:nvSpPr>
        <p:spPr>
          <a:xfrm>
            <a:off x="6002419" y="6728750"/>
            <a:ext cx="1588295" cy="509459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2" charset="0"/>
                <a:ea typeface="맑은 고딕" panose="020B0503020000020004" pitchFamily="34" charset="-127"/>
                <a:cs typeface="+mn-cs"/>
              </a:rPr>
              <a:t>Обязательство</a:t>
            </a:r>
            <a:endParaRPr kumimoji="0" lang="ko-KR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 Medium" panose="00000600000000000000" pitchFamily="2" charset="0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113" name="그룹 112">
            <a:extLst>
              <a:ext uri="{FF2B5EF4-FFF2-40B4-BE49-F238E27FC236}">
                <a16:creationId xmlns:a16="http://schemas.microsoft.com/office/drawing/2014/main" id="{EB941476-2F86-432F-A01C-47E741FAFC8E}"/>
              </a:ext>
            </a:extLst>
          </p:cNvPr>
          <p:cNvGrpSpPr/>
          <p:nvPr/>
        </p:nvGrpSpPr>
        <p:grpSpPr>
          <a:xfrm>
            <a:off x="3382525" y="3282681"/>
            <a:ext cx="1872381" cy="2805603"/>
            <a:chOff x="965476" y="2598869"/>
            <a:chExt cx="4456473" cy="4813394"/>
          </a:xfrm>
        </p:grpSpPr>
        <p:grpSp>
          <p:nvGrpSpPr>
            <p:cNvPr id="114" name="그룹 113">
              <a:extLst>
                <a:ext uri="{FF2B5EF4-FFF2-40B4-BE49-F238E27FC236}">
                  <a16:creationId xmlns:a16="http://schemas.microsoft.com/office/drawing/2014/main" id="{D9883051-A7B0-4E20-8829-2E84AF2FE8A4}"/>
                </a:ext>
              </a:extLst>
            </p:cNvPr>
            <p:cNvGrpSpPr/>
            <p:nvPr/>
          </p:nvGrpSpPr>
          <p:grpSpPr>
            <a:xfrm>
              <a:off x="965476" y="2812261"/>
              <a:ext cx="4456473" cy="4600002"/>
              <a:chOff x="-2635394" y="4389919"/>
              <a:chExt cx="2757578" cy="2666762"/>
            </a:xfrm>
          </p:grpSpPr>
          <p:sp>
            <p:nvSpPr>
              <p:cNvPr id="119" name="사각형: 둥근 모서리 12">
                <a:extLst>
                  <a:ext uri="{FF2B5EF4-FFF2-40B4-BE49-F238E27FC236}">
                    <a16:creationId xmlns:a16="http://schemas.microsoft.com/office/drawing/2014/main" id="{CD4D9B8B-AADB-4C99-AAD7-5E7D8F40FE02}"/>
                  </a:ext>
                </a:extLst>
              </p:cNvPr>
              <p:cNvSpPr/>
              <p:nvPr/>
            </p:nvSpPr>
            <p:spPr>
              <a:xfrm>
                <a:off x="-2635394" y="4389919"/>
                <a:ext cx="2757578" cy="2666762"/>
              </a:xfrm>
              <a:prstGeom prst="roundRect">
                <a:avLst>
                  <a:gd name="adj" fmla="val 8210"/>
                </a:avLst>
              </a:prstGeom>
              <a:solidFill>
                <a:srgbClr val="ACAC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  <p:sp>
            <p:nvSpPr>
              <p:cNvPr id="120" name="사각형: 둥근 모서리 13">
                <a:extLst>
                  <a:ext uri="{FF2B5EF4-FFF2-40B4-BE49-F238E27FC236}">
                    <a16:creationId xmlns:a16="http://schemas.microsoft.com/office/drawing/2014/main" id="{33E164CB-B1A8-496A-8B2F-12E6F941BD8E}"/>
                  </a:ext>
                </a:extLst>
              </p:cNvPr>
              <p:cNvSpPr/>
              <p:nvPr/>
            </p:nvSpPr>
            <p:spPr>
              <a:xfrm>
                <a:off x="-2604089" y="4434064"/>
                <a:ext cx="2686993" cy="2562578"/>
              </a:xfrm>
              <a:prstGeom prst="roundRect">
                <a:avLst>
                  <a:gd name="adj" fmla="val 7457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</p:grpSp>
        <p:grpSp>
          <p:nvGrpSpPr>
            <p:cNvPr id="115" name="그룹 114">
              <a:extLst>
                <a:ext uri="{FF2B5EF4-FFF2-40B4-BE49-F238E27FC236}">
                  <a16:creationId xmlns:a16="http://schemas.microsoft.com/office/drawing/2014/main" id="{A999406D-3D6F-499E-9FB4-1F686522DE58}"/>
                </a:ext>
              </a:extLst>
            </p:cNvPr>
            <p:cNvGrpSpPr/>
            <p:nvPr/>
          </p:nvGrpSpPr>
          <p:grpSpPr>
            <a:xfrm>
              <a:off x="965476" y="2598869"/>
              <a:ext cx="4456473" cy="828136"/>
              <a:chOff x="-2635394" y="4221401"/>
              <a:chExt cx="2757578" cy="480096"/>
            </a:xfrm>
          </p:grpSpPr>
          <p:sp>
            <p:nvSpPr>
              <p:cNvPr id="116" name="사각형: 둥근 모서리 9">
                <a:extLst>
                  <a:ext uri="{FF2B5EF4-FFF2-40B4-BE49-F238E27FC236}">
                    <a16:creationId xmlns:a16="http://schemas.microsoft.com/office/drawing/2014/main" id="{4D1FB8EE-D9FB-4830-A18B-2DFB086744BE}"/>
                  </a:ext>
                </a:extLst>
              </p:cNvPr>
              <p:cNvSpPr/>
              <p:nvPr/>
            </p:nvSpPr>
            <p:spPr>
              <a:xfrm>
                <a:off x="-2635394" y="4221401"/>
                <a:ext cx="2757578" cy="424745"/>
              </a:xfrm>
              <a:prstGeom prst="roundRect">
                <a:avLst>
                  <a:gd name="adj" fmla="val 31383"/>
                </a:avLst>
              </a:prstGeom>
              <a:solidFill>
                <a:srgbClr val="194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  <p:sp>
            <p:nvSpPr>
              <p:cNvPr id="117" name="사각형: 둥근 모서리 10">
                <a:extLst>
                  <a:ext uri="{FF2B5EF4-FFF2-40B4-BE49-F238E27FC236}">
                    <a16:creationId xmlns:a16="http://schemas.microsoft.com/office/drawing/2014/main" id="{198BBEF2-89F8-415E-9BF0-486C851128C1}"/>
                  </a:ext>
                </a:extLst>
              </p:cNvPr>
              <p:cNvSpPr/>
              <p:nvPr/>
            </p:nvSpPr>
            <p:spPr>
              <a:xfrm>
                <a:off x="-2604089" y="4283878"/>
                <a:ext cx="2686993" cy="344947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  <p:sp>
            <p:nvSpPr>
              <p:cNvPr id="118" name="직사각형 117">
                <a:extLst>
                  <a:ext uri="{FF2B5EF4-FFF2-40B4-BE49-F238E27FC236}">
                    <a16:creationId xmlns:a16="http://schemas.microsoft.com/office/drawing/2014/main" id="{D77FD121-9DB1-432F-AAE3-F520973876CA}"/>
                  </a:ext>
                </a:extLst>
              </p:cNvPr>
              <p:cNvSpPr/>
              <p:nvPr/>
            </p:nvSpPr>
            <p:spPr>
              <a:xfrm>
                <a:off x="-2604090" y="4520146"/>
                <a:ext cx="2686993" cy="18135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</p:grpSp>
      </p:grpSp>
      <p:grpSp>
        <p:nvGrpSpPr>
          <p:cNvPr id="75" name="그룹 74">
            <a:extLst>
              <a:ext uri="{FF2B5EF4-FFF2-40B4-BE49-F238E27FC236}">
                <a16:creationId xmlns:a16="http://schemas.microsoft.com/office/drawing/2014/main" id="{748689EA-1EF2-4D22-8E94-9B7CEC01074F}"/>
              </a:ext>
            </a:extLst>
          </p:cNvPr>
          <p:cNvGrpSpPr/>
          <p:nvPr/>
        </p:nvGrpSpPr>
        <p:grpSpPr>
          <a:xfrm>
            <a:off x="3617257" y="3648017"/>
            <a:ext cx="1368992" cy="2090537"/>
            <a:chOff x="3242810" y="3375818"/>
            <a:chExt cx="1075975" cy="1448337"/>
          </a:xfrm>
        </p:grpSpPr>
        <p:sp>
          <p:nvSpPr>
            <p:cNvPr id="76" name="모서리가 둥근 직사각형 75">
              <a:extLst>
                <a:ext uri="{FF2B5EF4-FFF2-40B4-BE49-F238E27FC236}">
                  <a16:creationId xmlns:a16="http://schemas.microsoft.com/office/drawing/2014/main" id="{2BA65ED9-62D4-4657-8867-D42758320BAC}"/>
                </a:ext>
              </a:extLst>
            </p:cNvPr>
            <p:cNvSpPr/>
            <p:nvPr/>
          </p:nvSpPr>
          <p:spPr>
            <a:xfrm>
              <a:off x="3242810" y="3375818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ko-KR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맑은 고딕" panose="020B0503020000020004" pitchFamily="34" charset="-127"/>
                  <a:cs typeface="+mn-cs"/>
                </a:rPr>
                <a:t>Электронный контракт</a:t>
              </a:r>
              <a:endParaRPr kumimoji="0" lang="en-US" altLang="ko-KR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맑은 고딕" panose="020B0503020000020004" pitchFamily="34" charset="-127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맑은 고딕" panose="020B0503020000020004" pitchFamily="34" charset="-127"/>
                  <a:cs typeface="+mn-cs"/>
                </a:rPr>
                <a:t>(G2B)</a:t>
              </a:r>
              <a:endParaRPr kumimoji="0" lang="ko-KR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77" name="모서리가 둥근 직사각형 76">
              <a:extLst>
                <a:ext uri="{FF2B5EF4-FFF2-40B4-BE49-F238E27FC236}">
                  <a16:creationId xmlns:a16="http://schemas.microsoft.com/office/drawing/2014/main" id="{66FA4797-5A33-4898-B024-EB7F7E924464}"/>
                </a:ext>
              </a:extLst>
            </p:cNvPr>
            <p:cNvSpPr/>
            <p:nvPr/>
          </p:nvSpPr>
          <p:spPr>
            <a:xfrm>
              <a:off x="3242810" y="3937203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ko-KR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맑은 고딕" panose="020B0503020000020004" pitchFamily="34" charset="-127"/>
                  <a:cs typeface="+mn-cs"/>
                </a:rPr>
                <a:t>Письменный контракт</a:t>
              </a:r>
              <a:endParaRPr kumimoji="0" lang="en-US" altLang="ko-KR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맑은 고딕" panose="020B0503020000020004" pitchFamily="34" charset="-127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맑은 고딕" panose="020B0503020000020004" pitchFamily="34" charset="-127"/>
                  <a:cs typeface="+mn-cs"/>
                </a:rPr>
                <a:t>(</a:t>
              </a:r>
              <a:r>
                <a:rPr kumimoji="0" lang="en-US" altLang="ko-KR" sz="105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맑은 고딕" panose="020B0503020000020004" pitchFamily="34" charset="-127"/>
                  <a:cs typeface="+mn-cs"/>
                </a:rPr>
                <a:t>dBrain</a:t>
              </a:r>
              <a:r>
                <a:rPr kumimoji="0" lang="en-US" altLang="ko-KR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맑은 고딕" panose="020B0503020000020004" pitchFamily="34" charset="-127"/>
                  <a:cs typeface="+mn-cs"/>
                </a:rPr>
                <a:t>)</a:t>
              </a:r>
              <a:endParaRPr kumimoji="0" lang="ko-KR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78" name="모서리가 둥근 직사각형 77">
              <a:extLst>
                <a:ext uri="{FF2B5EF4-FFF2-40B4-BE49-F238E27FC236}">
                  <a16:creationId xmlns:a16="http://schemas.microsoft.com/office/drawing/2014/main" id="{72C39AD7-B57A-4BEE-B8CE-9843F6DC8417}"/>
                </a:ext>
              </a:extLst>
            </p:cNvPr>
            <p:cNvSpPr/>
            <p:nvPr/>
          </p:nvSpPr>
          <p:spPr>
            <a:xfrm>
              <a:off x="3242810" y="4485025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ko-KR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맑은 고딕" panose="020B0503020000020004" pitchFamily="34" charset="-127"/>
                  <a:cs typeface="+mn-cs"/>
                </a:rPr>
                <a:t>Исключение</a:t>
              </a:r>
              <a:endParaRPr kumimoji="0" lang="en-US" altLang="ko-KR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맑은 고딕" panose="020B0503020000020004" pitchFamily="34" charset="-127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맑은 고딕" panose="020B0503020000020004" pitchFamily="34" charset="-127"/>
                  <a:cs typeface="+mn-cs"/>
                </a:rPr>
                <a:t>(</a:t>
              </a:r>
              <a:r>
                <a:rPr kumimoji="0" lang="en-US" altLang="ko-KR" sz="105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맑은 고딕" panose="020B0503020000020004" pitchFamily="34" charset="-127"/>
                  <a:cs typeface="+mn-cs"/>
                </a:rPr>
                <a:t>dBrain</a:t>
              </a:r>
              <a:r>
                <a:rPr kumimoji="0" lang="en-US" altLang="ko-KR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맑은 고딕" panose="020B0503020000020004" pitchFamily="34" charset="-127"/>
                  <a:cs typeface="+mn-cs"/>
                </a:rPr>
                <a:t>)</a:t>
              </a:r>
              <a:endParaRPr kumimoji="0" lang="ko-KR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맑은 고딕" panose="020B0503020000020004" pitchFamily="34" charset="-127"/>
                <a:cs typeface="+mn-cs"/>
              </a:endParaRPr>
            </a:p>
          </p:txBody>
        </p:sp>
      </p:grpSp>
      <p:cxnSp>
        <p:nvCxnSpPr>
          <p:cNvPr id="50" name="직선 연결선 49"/>
          <p:cNvCxnSpPr/>
          <p:nvPr/>
        </p:nvCxnSpPr>
        <p:spPr>
          <a:xfrm flipH="1" flipV="1">
            <a:off x="4352081" y="6065134"/>
            <a:ext cx="141" cy="89983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1" name="직선 화살표 연결선 120"/>
          <p:cNvCxnSpPr/>
          <p:nvPr/>
        </p:nvCxnSpPr>
        <p:spPr>
          <a:xfrm>
            <a:off x="5297253" y="4639601"/>
            <a:ext cx="2659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22" name="그룹 121">
            <a:extLst>
              <a:ext uri="{FF2B5EF4-FFF2-40B4-BE49-F238E27FC236}">
                <a16:creationId xmlns:a16="http://schemas.microsoft.com/office/drawing/2014/main" id="{EB941476-2F86-432F-A01C-47E741FAFC8E}"/>
              </a:ext>
            </a:extLst>
          </p:cNvPr>
          <p:cNvGrpSpPr/>
          <p:nvPr/>
        </p:nvGrpSpPr>
        <p:grpSpPr>
          <a:xfrm>
            <a:off x="5710968" y="3261460"/>
            <a:ext cx="1872381" cy="2849973"/>
            <a:chOff x="965476" y="2598869"/>
            <a:chExt cx="4456473" cy="4813394"/>
          </a:xfrm>
        </p:grpSpPr>
        <p:grpSp>
          <p:nvGrpSpPr>
            <p:cNvPr id="123" name="그룹 122">
              <a:extLst>
                <a:ext uri="{FF2B5EF4-FFF2-40B4-BE49-F238E27FC236}">
                  <a16:creationId xmlns:a16="http://schemas.microsoft.com/office/drawing/2014/main" id="{D9883051-A7B0-4E20-8829-2E84AF2FE8A4}"/>
                </a:ext>
              </a:extLst>
            </p:cNvPr>
            <p:cNvGrpSpPr/>
            <p:nvPr/>
          </p:nvGrpSpPr>
          <p:grpSpPr>
            <a:xfrm>
              <a:off x="965476" y="2812261"/>
              <a:ext cx="4456473" cy="4600002"/>
              <a:chOff x="-2635394" y="4389919"/>
              <a:chExt cx="2757578" cy="2666762"/>
            </a:xfrm>
          </p:grpSpPr>
          <p:sp>
            <p:nvSpPr>
              <p:cNvPr id="128" name="사각형: 둥근 모서리 12">
                <a:extLst>
                  <a:ext uri="{FF2B5EF4-FFF2-40B4-BE49-F238E27FC236}">
                    <a16:creationId xmlns:a16="http://schemas.microsoft.com/office/drawing/2014/main" id="{CD4D9B8B-AADB-4C99-AAD7-5E7D8F40FE02}"/>
                  </a:ext>
                </a:extLst>
              </p:cNvPr>
              <p:cNvSpPr/>
              <p:nvPr/>
            </p:nvSpPr>
            <p:spPr>
              <a:xfrm>
                <a:off x="-2635394" y="4389919"/>
                <a:ext cx="2757578" cy="2666762"/>
              </a:xfrm>
              <a:prstGeom prst="roundRect">
                <a:avLst>
                  <a:gd name="adj" fmla="val 8210"/>
                </a:avLst>
              </a:prstGeom>
              <a:solidFill>
                <a:srgbClr val="ACAC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  <p:sp>
            <p:nvSpPr>
              <p:cNvPr id="129" name="사각형: 둥근 모서리 13">
                <a:extLst>
                  <a:ext uri="{FF2B5EF4-FFF2-40B4-BE49-F238E27FC236}">
                    <a16:creationId xmlns:a16="http://schemas.microsoft.com/office/drawing/2014/main" id="{33E164CB-B1A8-496A-8B2F-12E6F941BD8E}"/>
                  </a:ext>
                </a:extLst>
              </p:cNvPr>
              <p:cNvSpPr/>
              <p:nvPr/>
            </p:nvSpPr>
            <p:spPr>
              <a:xfrm>
                <a:off x="-2604089" y="4434064"/>
                <a:ext cx="2686993" cy="2562578"/>
              </a:xfrm>
              <a:prstGeom prst="roundRect">
                <a:avLst>
                  <a:gd name="adj" fmla="val 7457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</p:grpSp>
        <p:grpSp>
          <p:nvGrpSpPr>
            <p:cNvPr id="124" name="그룹 123">
              <a:extLst>
                <a:ext uri="{FF2B5EF4-FFF2-40B4-BE49-F238E27FC236}">
                  <a16:creationId xmlns:a16="http://schemas.microsoft.com/office/drawing/2014/main" id="{A999406D-3D6F-499E-9FB4-1F686522DE58}"/>
                </a:ext>
              </a:extLst>
            </p:cNvPr>
            <p:cNvGrpSpPr/>
            <p:nvPr/>
          </p:nvGrpSpPr>
          <p:grpSpPr>
            <a:xfrm>
              <a:off x="965476" y="2598869"/>
              <a:ext cx="4456473" cy="828136"/>
              <a:chOff x="-2635394" y="4221401"/>
              <a:chExt cx="2757578" cy="480096"/>
            </a:xfrm>
          </p:grpSpPr>
          <p:sp>
            <p:nvSpPr>
              <p:cNvPr id="125" name="사각형: 둥근 모서리 9">
                <a:extLst>
                  <a:ext uri="{FF2B5EF4-FFF2-40B4-BE49-F238E27FC236}">
                    <a16:creationId xmlns:a16="http://schemas.microsoft.com/office/drawing/2014/main" id="{4D1FB8EE-D9FB-4830-A18B-2DFB086744BE}"/>
                  </a:ext>
                </a:extLst>
              </p:cNvPr>
              <p:cNvSpPr/>
              <p:nvPr/>
            </p:nvSpPr>
            <p:spPr>
              <a:xfrm>
                <a:off x="-2635394" y="4221401"/>
                <a:ext cx="2757578" cy="424745"/>
              </a:xfrm>
              <a:prstGeom prst="roundRect">
                <a:avLst>
                  <a:gd name="adj" fmla="val 31383"/>
                </a:avLst>
              </a:prstGeom>
              <a:solidFill>
                <a:srgbClr val="194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  <p:sp>
            <p:nvSpPr>
              <p:cNvPr id="126" name="사각형: 둥근 모서리 10">
                <a:extLst>
                  <a:ext uri="{FF2B5EF4-FFF2-40B4-BE49-F238E27FC236}">
                    <a16:creationId xmlns:a16="http://schemas.microsoft.com/office/drawing/2014/main" id="{198BBEF2-89F8-415E-9BF0-486C851128C1}"/>
                  </a:ext>
                </a:extLst>
              </p:cNvPr>
              <p:cNvSpPr/>
              <p:nvPr/>
            </p:nvSpPr>
            <p:spPr>
              <a:xfrm>
                <a:off x="-2604089" y="4283878"/>
                <a:ext cx="2686993" cy="344947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  <p:sp>
            <p:nvSpPr>
              <p:cNvPr id="127" name="직사각형 126">
                <a:extLst>
                  <a:ext uri="{FF2B5EF4-FFF2-40B4-BE49-F238E27FC236}">
                    <a16:creationId xmlns:a16="http://schemas.microsoft.com/office/drawing/2014/main" id="{D77FD121-9DB1-432F-AAE3-F520973876CA}"/>
                  </a:ext>
                </a:extLst>
              </p:cNvPr>
              <p:cNvSpPr/>
              <p:nvPr/>
            </p:nvSpPr>
            <p:spPr>
              <a:xfrm>
                <a:off x="-2604090" y="4520146"/>
                <a:ext cx="2686993" cy="18135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</p:grpSp>
      </p:grpSp>
      <p:grpSp>
        <p:nvGrpSpPr>
          <p:cNvPr id="80" name="그룹 79">
            <a:extLst>
              <a:ext uri="{FF2B5EF4-FFF2-40B4-BE49-F238E27FC236}">
                <a16:creationId xmlns:a16="http://schemas.microsoft.com/office/drawing/2014/main" id="{A1DBCE16-8D5E-48E1-8A03-3D4979A3BDB9}"/>
              </a:ext>
            </a:extLst>
          </p:cNvPr>
          <p:cNvGrpSpPr/>
          <p:nvPr/>
        </p:nvGrpSpPr>
        <p:grpSpPr>
          <a:xfrm>
            <a:off x="5912641" y="3490472"/>
            <a:ext cx="1509788" cy="2415769"/>
            <a:chOff x="5195506" y="3266669"/>
            <a:chExt cx="1075975" cy="1673660"/>
          </a:xfrm>
        </p:grpSpPr>
        <p:sp>
          <p:nvSpPr>
            <p:cNvPr id="81" name="모서리가 둥근 직사각형 80">
              <a:extLst>
                <a:ext uri="{FF2B5EF4-FFF2-40B4-BE49-F238E27FC236}">
                  <a16:creationId xmlns:a16="http://schemas.microsoft.com/office/drawing/2014/main" id="{F78BAF63-D93B-4808-BB19-7B76B4602A39}"/>
                </a:ext>
              </a:extLst>
            </p:cNvPr>
            <p:cNvSpPr/>
            <p:nvPr/>
          </p:nvSpPr>
          <p:spPr>
            <a:xfrm>
              <a:off x="5195506" y="3266669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ko-KR" sz="105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맑은 고딕" panose="020B0503020000020004" pitchFamily="34" charset="-127"/>
                  <a:cs typeface="+mn-cs"/>
                </a:rPr>
                <a:t>Пр</a:t>
              </a:r>
              <a:r>
                <a:rPr lang="ru-RU" altLang="ko-KR" sz="1050" b="1" dirty="0" err="1">
                  <a:solidFill>
                    <a:prstClr val="white"/>
                  </a:solidFill>
                  <a:latin typeface="Montserrat SemiBold" panose="00000700000000000000" pitchFamily="2" charset="0"/>
                  <a:ea typeface="맑은 고딕" panose="020B0503020000020004" pitchFamily="34" charset="-127"/>
                </a:rPr>
                <a:t>иемка</a:t>
              </a:r>
              <a:r>
                <a:rPr lang="ru-RU" altLang="ko-KR" sz="1050" b="1" dirty="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 panose="020B0503020000020004" pitchFamily="34" charset="-127"/>
                </a:rPr>
                <a:t> поставки</a:t>
              </a:r>
              <a:endParaRPr kumimoji="0" lang="ko-KR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82" name="모서리가 둥근 직사각형 81">
              <a:extLst>
                <a:ext uri="{FF2B5EF4-FFF2-40B4-BE49-F238E27FC236}">
                  <a16:creationId xmlns:a16="http://schemas.microsoft.com/office/drawing/2014/main" id="{6B47E6D8-3E24-46DB-AA70-D03F1345B8B9}"/>
                </a:ext>
              </a:extLst>
            </p:cNvPr>
            <p:cNvSpPr/>
            <p:nvPr/>
          </p:nvSpPr>
          <p:spPr>
            <a:xfrm>
              <a:off x="5195506" y="3714947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ko-KR" sz="1050" b="1" dirty="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 panose="020B0503020000020004" pitchFamily="34" charset="-127"/>
                </a:rPr>
                <a:t>Осмотр</a:t>
              </a:r>
              <a:endParaRPr kumimoji="0" lang="ko-KR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83" name="모서리가 둥근 직사각형 82">
              <a:extLst>
                <a:ext uri="{FF2B5EF4-FFF2-40B4-BE49-F238E27FC236}">
                  <a16:creationId xmlns:a16="http://schemas.microsoft.com/office/drawing/2014/main" id="{F9691C31-00B3-4840-8CCB-23DB1C186CAE}"/>
                </a:ext>
              </a:extLst>
            </p:cNvPr>
            <p:cNvSpPr/>
            <p:nvPr/>
          </p:nvSpPr>
          <p:spPr>
            <a:xfrm>
              <a:off x="5195506" y="4152921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ko-KR" sz="1050" b="1">
                  <a:solidFill>
                    <a:prstClr val="white"/>
                  </a:solidFill>
                  <a:latin typeface="Montserrat SemiBold" panose="00000700000000000000" pitchFamily="2" charset="0"/>
                  <a:ea typeface="맑은 고딕" panose="020B0503020000020004" pitchFamily="34" charset="-127"/>
                </a:rPr>
                <a:t>Приемка</a:t>
              </a:r>
              <a:endParaRPr kumimoji="0" lang="ko-KR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84" name="모서리가 둥근 직사각형 83">
              <a:extLst>
                <a:ext uri="{FF2B5EF4-FFF2-40B4-BE49-F238E27FC236}">
                  <a16:creationId xmlns:a16="http://schemas.microsoft.com/office/drawing/2014/main" id="{2D24E991-A6D7-446C-81FA-5FC0D35549A3}"/>
                </a:ext>
              </a:extLst>
            </p:cNvPr>
            <p:cNvSpPr/>
            <p:nvPr/>
          </p:nvSpPr>
          <p:spPr>
            <a:xfrm>
              <a:off x="5195506" y="4601199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ko-KR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맑은 고딕" panose="020B0503020000020004" pitchFamily="34" charset="-127"/>
                  <a:cs typeface="+mn-cs"/>
                </a:rPr>
                <a:t>Завершение</a:t>
              </a:r>
              <a:endParaRPr kumimoji="0" lang="ko-KR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맑은 고딕" panose="020B0503020000020004" pitchFamily="34" charset="-127"/>
                <a:cs typeface="+mn-cs"/>
              </a:endParaRPr>
            </a:p>
          </p:txBody>
        </p:sp>
      </p:grpSp>
      <p:grpSp>
        <p:nvGrpSpPr>
          <p:cNvPr id="130" name="그룹 129">
            <a:extLst>
              <a:ext uri="{FF2B5EF4-FFF2-40B4-BE49-F238E27FC236}">
                <a16:creationId xmlns:a16="http://schemas.microsoft.com/office/drawing/2014/main" id="{EB941476-2F86-432F-A01C-47E741FAFC8E}"/>
              </a:ext>
            </a:extLst>
          </p:cNvPr>
          <p:cNvGrpSpPr/>
          <p:nvPr/>
        </p:nvGrpSpPr>
        <p:grpSpPr>
          <a:xfrm>
            <a:off x="8097282" y="3274963"/>
            <a:ext cx="2100014" cy="2849973"/>
            <a:chOff x="965476" y="2598869"/>
            <a:chExt cx="4456473" cy="4813394"/>
          </a:xfrm>
        </p:grpSpPr>
        <p:grpSp>
          <p:nvGrpSpPr>
            <p:cNvPr id="131" name="그룹 130">
              <a:extLst>
                <a:ext uri="{FF2B5EF4-FFF2-40B4-BE49-F238E27FC236}">
                  <a16:creationId xmlns:a16="http://schemas.microsoft.com/office/drawing/2014/main" id="{D9883051-A7B0-4E20-8829-2E84AF2FE8A4}"/>
                </a:ext>
              </a:extLst>
            </p:cNvPr>
            <p:cNvGrpSpPr/>
            <p:nvPr/>
          </p:nvGrpSpPr>
          <p:grpSpPr>
            <a:xfrm>
              <a:off x="965476" y="2812261"/>
              <a:ext cx="4456473" cy="4600002"/>
              <a:chOff x="-2635394" y="4389919"/>
              <a:chExt cx="2757578" cy="2666762"/>
            </a:xfrm>
          </p:grpSpPr>
          <p:sp>
            <p:nvSpPr>
              <p:cNvPr id="136" name="사각형: 둥근 모서리 12">
                <a:extLst>
                  <a:ext uri="{FF2B5EF4-FFF2-40B4-BE49-F238E27FC236}">
                    <a16:creationId xmlns:a16="http://schemas.microsoft.com/office/drawing/2014/main" id="{CD4D9B8B-AADB-4C99-AAD7-5E7D8F40FE02}"/>
                  </a:ext>
                </a:extLst>
              </p:cNvPr>
              <p:cNvSpPr/>
              <p:nvPr/>
            </p:nvSpPr>
            <p:spPr>
              <a:xfrm>
                <a:off x="-2635394" y="4389919"/>
                <a:ext cx="2757578" cy="2666762"/>
              </a:xfrm>
              <a:prstGeom prst="roundRect">
                <a:avLst>
                  <a:gd name="adj" fmla="val 8210"/>
                </a:avLst>
              </a:prstGeom>
              <a:solidFill>
                <a:srgbClr val="ACAC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  <p:sp>
            <p:nvSpPr>
              <p:cNvPr id="137" name="사각형: 둥근 모서리 13">
                <a:extLst>
                  <a:ext uri="{FF2B5EF4-FFF2-40B4-BE49-F238E27FC236}">
                    <a16:creationId xmlns:a16="http://schemas.microsoft.com/office/drawing/2014/main" id="{33E164CB-B1A8-496A-8B2F-12E6F941BD8E}"/>
                  </a:ext>
                </a:extLst>
              </p:cNvPr>
              <p:cNvSpPr/>
              <p:nvPr/>
            </p:nvSpPr>
            <p:spPr>
              <a:xfrm>
                <a:off x="-2604089" y="4434064"/>
                <a:ext cx="2686993" cy="2562578"/>
              </a:xfrm>
              <a:prstGeom prst="roundRect">
                <a:avLst>
                  <a:gd name="adj" fmla="val 7457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</p:grpSp>
        <p:grpSp>
          <p:nvGrpSpPr>
            <p:cNvPr id="132" name="그룹 131">
              <a:extLst>
                <a:ext uri="{FF2B5EF4-FFF2-40B4-BE49-F238E27FC236}">
                  <a16:creationId xmlns:a16="http://schemas.microsoft.com/office/drawing/2014/main" id="{A999406D-3D6F-499E-9FB4-1F686522DE58}"/>
                </a:ext>
              </a:extLst>
            </p:cNvPr>
            <p:cNvGrpSpPr/>
            <p:nvPr/>
          </p:nvGrpSpPr>
          <p:grpSpPr>
            <a:xfrm>
              <a:off x="965476" y="2598869"/>
              <a:ext cx="4456473" cy="828136"/>
              <a:chOff x="-2635394" y="4221401"/>
              <a:chExt cx="2757578" cy="480096"/>
            </a:xfrm>
          </p:grpSpPr>
          <p:sp>
            <p:nvSpPr>
              <p:cNvPr id="133" name="사각형: 둥근 모서리 9">
                <a:extLst>
                  <a:ext uri="{FF2B5EF4-FFF2-40B4-BE49-F238E27FC236}">
                    <a16:creationId xmlns:a16="http://schemas.microsoft.com/office/drawing/2014/main" id="{4D1FB8EE-D9FB-4830-A18B-2DFB086744BE}"/>
                  </a:ext>
                </a:extLst>
              </p:cNvPr>
              <p:cNvSpPr/>
              <p:nvPr/>
            </p:nvSpPr>
            <p:spPr>
              <a:xfrm>
                <a:off x="-2635394" y="4221401"/>
                <a:ext cx="2757578" cy="424745"/>
              </a:xfrm>
              <a:prstGeom prst="roundRect">
                <a:avLst>
                  <a:gd name="adj" fmla="val 31383"/>
                </a:avLst>
              </a:prstGeom>
              <a:solidFill>
                <a:srgbClr val="194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  <p:sp>
            <p:nvSpPr>
              <p:cNvPr id="134" name="사각형: 둥근 모서리 10">
                <a:extLst>
                  <a:ext uri="{FF2B5EF4-FFF2-40B4-BE49-F238E27FC236}">
                    <a16:creationId xmlns:a16="http://schemas.microsoft.com/office/drawing/2014/main" id="{198BBEF2-89F8-415E-9BF0-486C851128C1}"/>
                  </a:ext>
                </a:extLst>
              </p:cNvPr>
              <p:cNvSpPr/>
              <p:nvPr/>
            </p:nvSpPr>
            <p:spPr>
              <a:xfrm>
                <a:off x="-2604089" y="4283878"/>
                <a:ext cx="2686993" cy="344947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  <p:sp>
            <p:nvSpPr>
              <p:cNvPr id="135" name="직사각형 134">
                <a:extLst>
                  <a:ext uri="{FF2B5EF4-FFF2-40B4-BE49-F238E27FC236}">
                    <a16:creationId xmlns:a16="http://schemas.microsoft.com/office/drawing/2014/main" id="{D77FD121-9DB1-432F-AAE3-F520973876CA}"/>
                  </a:ext>
                </a:extLst>
              </p:cNvPr>
              <p:cNvSpPr/>
              <p:nvPr/>
            </p:nvSpPr>
            <p:spPr>
              <a:xfrm>
                <a:off x="-2604090" y="4520146"/>
                <a:ext cx="2686993" cy="18135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941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</p:grpSp>
      </p:grpSp>
      <p:grpSp>
        <p:nvGrpSpPr>
          <p:cNvPr id="86" name="그룹 85">
            <a:extLst>
              <a:ext uri="{FF2B5EF4-FFF2-40B4-BE49-F238E27FC236}">
                <a16:creationId xmlns:a16="http://schemas.microsoft.com/office/drawing/2014/main" id="{B00D5684-E690-42EE-B675-6CB158D22447}"/>
              </a:ext>
            </a:extLst>
          </p:cNvPr>
          <p:cNvGrpSpPr/>
          <p:nvPr/>
        </p:nvGrpSpPr>
        <p:grpSpPr>
          <a:xfrm>
            <a:off x="8218027" y="3648475"/>
            <a:ext cx="1863525" cy="2180403"/>
            <a:chOff x="7518719" y="3360099"/>
            <a:chExt cx="1530576" cy="1510598"/>
          </a:xfrm>
        </p:grpSpPr>
        <p:sp>
          <p:nvSpPr>
            <p:cNvPr id="87" name="모서리가 둥근 직사각형 86">
              <a:extLst>
                <a:ext uri="{FF2B5EF4-FFF2-40B4-BE49-F238E27FC236}">
                  <a16:creationId xmlns:a16="http://schemas.microsoft.com/office/drawing/2014/main" id="{75131138-47E9-4E19-B1DB-B26419E278C0}"/>
                </a:ext>
              </a:extLst>
            </p:cNvPr>
            <p:cNvSpPr/>
            <p:nvPr/>
          </p:nvSpPr>
          <p:spPr>
            <a:xfrm>
              <a:off x="7518719" y="3360099"/>
              <a:ext cx="150205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ko-KR" sz="1050" dirty="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 panose="020B0503020000020004" pitchFamily="34" charset="-127"/>
                </a:rPr>
                <a:t>Требование авансового платежа</a:t>
              </a:r>
              <a:endParaRPr kumimoji="0" lang="ko-KR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88" name="모서리가 둥근 직사각형 87">
              <a:extLst>
                <a:ext uri="{FF2B5EF4-FFF2-40B4-BE49-F238E27FC236}">
                  <a16:creationId xmlns:a16="http://schemas.microsoft.com/office/drawing/2014/main" id="{255A3044-5987-40F5-AD2F-D7082DA58A06}"/>
                </a:ext>
              </a:extLst>
            </p:cNvPr>
            <p:cNvSpPr/>
            <p:nvPr/>
          </p:nvSpPr>
          <p:spPr>
            <a:xfrm>
              <a:off x="7526473" y="3871618"/>
              <a:ext cx="1522822" cy="485518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ko-KR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맑은 고딕" panose="020B0503020000020004" pitchFamily="34" charset="-127"/>
                  <a:cs typeface="+mn-cs"/>
                </a:rPr>
                <a:t>Платёжное требование  (Общее /</a:t>
              </a:r>
              <a:r>
                <a:rPr kumimoji="0" lang="en-US" altLang="ko-KR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맑은 고딕" panose="020B0503020000020004" pitchFamily="34" charset="-127"/>
                  <a:cs typeface="+mn-cs"/>
                </a:rPr>
                <a:t> </a:t>
              </a:r>
              <a:r>
                <a:rPr kumimoji="0" lang="ru-RU" altLang="ko-KR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맑은 고딕" panose="020B0503020000020004" pitchFamily="34" charset="-127"/>
                  <a:cs typeface="+mn-cs"/>
                </a:rPr>
                <a:t>Предшествующий</a:t>
              </a:r>
              <a:endParaRPr kumimoji="0" lang="en-US" altLang="ko-KR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맑은 고딕" panose="020B0503020000020004" pitchFamily="34" charset="-127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맑은 고딕" panose="020B0503020000020004" pitchFamily="34" charset="-127"/>
                  <a:cs typeface="+mn-cs"/>
                </a:rPr>
                <a:t>/</a:t>
              </a:r>
              <a:r>
                <a:rPr kumimoji="0" lang="ru-RU" altLang="ko-KR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맑은 고딕" panose="020B0503020000020004" pitchFamily="34" charset="-127"/>
                  <a:cs typeface="+mn-cs"/>
                </a:rPr>
                <a:t>завершение</a:t>
              </a:r>
              <a:r>
                <a:rPr kumimoji="0" lang="en-US" altLang="ko-KR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맑은 고딕" panose="020B0503020000020004" pitchFamily="34" charset="-127"/>
                  <a:cs typeface="+mn-cs"/>
                </a:rPr>
                <a:t>)</a:t>
              </a:r>
              <a:endParaRPr kumimoji="0" lang="ko-KR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89" name="모서리가 둥근 직사각형 88">
              <a:extLst>
                <a:ext uri="{FF2B5EF4-FFF2-40B4-BE49-F238E27FC236}">
                  <a16:creationId xmlns:a16="http://schemas.microsoft.com/office/drawing/2014/main" id="{949E3E19-6DA9-4B3C-B87D-37213BE1055B}"/>
                </a:ext>
              </a:extLst>
            </p:cNvPr>
            <p:cNvSpPr/>
            <p:nvPr/>
          </p:nvSpPr>
          <p:spPr>
            <a:xfrm>
              <a:off x="7545486" y="4531567"/>
              <a:ext cx="1494301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ko-KR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anose="00000700000000000000" pitchFamily="2" charset="0"/>
                  <a:ea typeface="맑은 고딕" panose="020B0503020000020004" pitchFamily="34" charset="-127"/>
                  <a:cs typeface="+mn-cs"/>
                </a:rPr>
                <a:t>Возврат гарантийной суммы</a:t>
              </a:r>
              <a:endParaRPr kumimoji="0" lang="ko-KR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SemiBold" panose="00000700000000000000" pitchFamily="2" charset="0"/>
                <a:ea typeface="맑은 고딕" panose="020B0503020000020004" pitchFamily="34" charset="-127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1777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FF0515D3-01D0-42BA-B971-2DDE5D949857}"/>
              </a:ext>
            </a:extLst>
          </p:cNvPr>
          <p:cNvSpPr/>
          <p:nvPr/>
        </p:nvSpPr>
        <p:spPr>
          <a:xfrm>
            <a:off x="23055" y="2130112"/>
            <a:ext cx="10668758" cy="5173884"/>
          </a:xfrm>
          <a:prstGeom prst="rect">
            <a:avLst/>
          </a:prstGeom>
          <a:pattFill prst="wdUpDiag">
            <a:fgClr>
              <a:srgbClr val="E2F5FE"/>
            </a:fgClr>
            <a:bgClr>
              <a:srgbClr val="D3EDFD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>
              <a:bevelT h="0"/>
            </a:sp3d>
          </a:bodyPr>
          <a:lstStyle/>
          <a:p>
            <a:pPr algn="ctr" defTabSz="914400"/>
            <a:endParaRPr lang="ko-KR" altLang="en-US" sz="12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a typeface="KoPub돋움체 Bold" panose="02020603020101020101" pitchFamily="18" charset="-127"/>
            </a:endParaRPr>
          </a:p>
        </p:txBody>
      </p:sp>
      <p:sp>
        <p:nvSpPr>
          <p:cNvPr id="65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648182" y="247744"/>
            <a:ext cx="5219997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Порядок работы</a:t>
            </a:r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1" y="-159210"/>
            <a:ext cx="56415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</a:rPr>
              <a:t>V</a:t>
            </a: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771576" y="914401"/>
            <a:ext cx="444352" cy="60991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0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01</a:t>
            </a:r>
            <a:endParaRPr lang="ko-KR" altLang="en-US" sz="20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j-ea"/>
              <a:ea typeface="+mj-ea"/>
            </a:endParaRPr>
          </a:p>
        </p:txBody>
      </p: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53030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69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0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1233639" y="1138177"/>
            <a:ext cx="9423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Montserrat Medium" panose="00000600000000000000" pitchFamily="2" charset="0"/>
              </a:rPr>
              <a:t> </a:t>
            </a:r>
            <a:r>
              <a:rPr lang="ru-RU" altLang="ko-KR" dirty="0">
                <a:latin typeface="Montserrat Medium" panose="00000600000000000000" pitchFamily="2" charset="0"/>
              </a:rPr>
              <a:t>Обработка контракта в рамках взаимодействия между</a:t>
            </a:r>
            <a:r>
              <a:rPr lang="en-US" altLang="ko-KR" dirty="0">
                <a:latin typeface="Montserrat Medium" panose="00000600000000000000" pitchFamily="2" charset="0"/>
              </a:rPr>
              <a:t> </a:t>
            </a:r>
            <a:r>
              <a:rPr lang="en-US" altLang="ko-KR" dirty="0" err="1">
                <a:latin typeface="Montserrat Medium" panose="00000600000000000000" pitchFamily="2" charset="0"/>
              </a:rPr>
              <a:t>dBrain</a:t>
            </a:r>
            <a:r>
              <a:rPr lang="en-US" altLang="ko-KR" dirty="0">
                <a:latin typeface="Montserrat Medium" panose="00000600000000000000" pitchFamily="2" charset="0"/>
              </a:rPr>
              <a:t> </a:t>
            </a:r>
            <a:r>
              <a:rPr lang="ru-RU" altLang="ko-KR" dirty="0">
                <a:latin typeface="Montserrat Medium" panose="00000600000000000000" pitchFamily="2" charset="0"/>
              </a:rPr>
              <a:t>и</a:t>
            </a:r>
            <a:r>
              <a:rPr lang="en-US" altLang="ko-KR" dirty="0">
                <a:latin typeface="Montserrat Medium" panose="00000600000000000000" pitchFamily="2" charset="0"/>
              </a:rPr>
              <a:t> KONEPS</a:t>
            </a:r>
            <a:endParaRPr lang="ko-KR" altLang="en-US" dirty="0">
              <a:latin typeface="Montserrat Medium" panose="00000600000000000000" pitchFamily="2" charset="0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782003" y="891225"/>
            <a:ext cx="412292" cy="5581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</a:rPr>
              <a:t>02</a:t>
            </a:r>
            <a:endParaRPr lang="ko-KR" altLang="en-US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j-ea"/>
            </a:endParaRPr>
          </a:p>
        </p:txBody>
      </p:sp>
      <p:sp>
        <p:nvSpPr>
          <p:cNvPr id="146" name="Oval 17"/>
          <p:cNvSpPr/>
          <p:nvPr/>
        </p:nvSpPr>
        <p:spPr bwMode="auto">
          <a:xfrm>
            <a:off x="2726527" y="2911526"/>
            <a:ext cx="3348000" cy="3915943"/>
          </a:xfrm>
          <a:prstGeom prst="rect">
            <a:avLst/>
          </a:prstGeom>
          <a:solidFill>
            <a:schemeClr val="bg1"/>
          </a:solidFill>
          <a:ln w="3175" cap="rnd" cmpd="sng" algn="ctr">
            <a:solidFill>
              <a:srgbClr val="BFCCD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endParaRPr lang="ko-KR" altLang="en-US" sz="1100" kern="0" dirty="0">
              <a:solidFill>
                <a:srgbClr val="333399">
                  <a:lumMod val="75000"/>
                </a:srgb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7" name="Rectangle 5"/>
          <p:cNvSpPr/>
          <p:nvPr/>
        </p:nvSpPr>
        <p:spPr bwMode="auto">
          <a:xfrm>
            <a:off x="368745" y="2156150"/>
            <a:ext cx="9977377" cy="5115027"/>
          </a:xfrm>
          <a:prstGeom prst="rect">
            <a:avLst/>
          </a:prstGeom>
          <a:noFill/>
          <a:ln w="3175" algn="ctr">
            <a:solidFill>
              <a:schemeClr val="bg1">
                <a:lumMod val="75000"/>
              </a:schemeClr>
            </a:solidFill>
            <a:prstDash val="solid"/>
            <a:round/>
            <a:headEnd/>
            <a:tailEnd type="none" w="sm" len="sm"/>
          </a:ln>
        </p:spPr>
        <p:txBody>
          <a:bodyPr wrap="none" lIns="72000" tIns="72000" rIns="72000" bIns="72000" anchor="ctr"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rgbClr val="7D0900"/>
              </a:buClr>
            </a:pPr>
            <a:endParaRPr lang="ko-KR" altLang="en-US" sz="1100" spc="-15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8" name="Oval 18"/>
          <p:cNvSpPr/>
          <p:nvPr/>
        </p:nvSpPr>
        <p:spPr bwMode="auto">
          <a:xfrm>
            <a:off x="1194295" y="3943995"/>
            <a:ext cx="1408004" cy="86725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25007" latinLnBrk="0"/>
            <a:r>
              <a:rPr lang="ru-RU" altLang="ko-KR" sz="1400" b="1" kern="0" dirty="0">
                <a:solidFill>
                  <a:schemeClr val="bg1"/>
                </a:solidFill>
                <a:latin typeface="맑은 고딕"/>
                <a:ea typeface="맑은 고딕"/>
              </a:rPr>
              <a:t>Управление </a:t>
            </a:r>
          </a:p>
          <a:p>
            <a:pPr algn="ctr" defTabSz="925007" latinLnBrk="0"/>
            <a:r>
              <a:rPr lang="ru-RU" altLang="ko-KR" sz="1400" b="1" kern="0" dirty="0">
                <a:solidFill>
                  <a:schemeClr val="bg1"/>
                </a:solidFill>
                <a:latin typeface="맑은 고딕"/>
                <a:ea typeface="맑은 고딕"/>
              </a:rPr>
              <a:t>контрактом</a:t>
            </a:r>
            <a:endParaRPr lang="en-US" altLang="ko-KR" sz="1400" b="1" kern="0" dirty="0">
              <a:solidFill>
                <a:schemeClr val="bg1"/>
              </a:solidFill>
              <a:latin typeface="맑은 고딕"/>
              <a:ea typeface="맑은 고딕"/>
            </a:endParaRPr>
          </a:p>
        </p:txBody>
      </p:sp>
      <p:sp>
        <p:nvSpPr>
          <p:cNvPr id="149" name="Oval 18"/>
          <p:cNvSpPr/>
          <p:nvPr/>
        </p:nvSpPr>
        <p:spPr bwMode="auto">
          <a:xfrm>
            <a:off x="1194295" y="4952107"/>
            <a:ext cx="1408004" cy="86725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25007" latinLnBrk="0"/>
            <a:r>
              <a:rPr lang="ru-RU" altLang="ko-KR" sz="1400" b="1" kern="0" dirty="0">
                <a:solidFill>
                  <a:schemeClr val="bg1"/>
                </a:solidFill>
                <a:latin typeface="맑은 고딕"/>
                <a:ea typeface="맑은 고딕"/>
              </a:rPr>
              <a:t>Приемка </a:t>
            </a:r>
            <a:endParaRPr lang="en-US" altLang="ko-KR" sz="1400" b="1" kern="0" dirty="0">
              <a:solidFill>
                <a:schemeClr val="bg1"/>
              </a:solidFill>
              <a:latin typeface="맑은 고딕"/>
              <a:ea typeface="맑은 고딕"/>
            </a:endParaRPr>
          </a:p>
        </p:txBody>
      </p:sp>
      <p:sp>
        <p:nvSpPr>
          <p:cNvPr id="150" name="Oval 18"/>
          <p:cNvSpPr/>
          <p:nvPr/>
        </p:nvSpPr>
        <p:spPr bwMode="auto">
          <a:xfrm>
            <a:off x="1194295" y="5960219"/>
            <a:ext cx="1408004" cy="86725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25007" latinLnBrk="0"/>
            <a:r>
              <a:rPr lang="ru-RU" altLang="ko-KR" sz="1400" b="1" kern="0" dirty="0">
                <a:solidFill>
                  <a:schemeClr val="bg1"/>
                </a:solidFill>
                <a:latin typeface="맑은 고딕"/>
                <a:ea typeface="맑은 고딕"/>
              </a:rPr>
              <a:t>Оплата</a:t>
            </a:r>
            <a:endParaRPr lang="en-US" altLang="ko-KR" sz="1400" b="1" kern="0" dirty="0">
              <a:solidFill>
                <a:schemeClr val="bg1"/>
              </a:solidFill>
              <a:latin typeface="맑은 고딕"/>
              <a:ea typeface="맑은 고딕"/>
            </a:endParaRPr>
          </a:p>
        </p:txBody>
      </p:sp>
      <p:sp>
        <p:nvSpPr>
          <p:cNvPr id="151" name="아래쪽 화살표 150"/>
          <p:cNvSpPr/>
          <p:nvPr/>
        </p:nvSpPr>
        <p:spPr bwMode="auto">
          <a:xfrm>
            <a:off x="1770359" y="4811245"/>
            <a:ext cx="288032" cy="144000"/>
          </a:xfrm>
          <a:prstGeom prst="downArrow">
            <a:avLst/>
          </a:prstGeom>
          <a:solidFill>
            <a:schemeClr val="accent1"/>
          </a:solidFill>
          <a:ln w="22225" cap="rnd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9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None/>
              <a:tabLst/>
            </a:pPr>
            <a:endParaRPr kumimoji="0" lang="ko-KR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152" name="아래쪽 화살표 151"/>
          <p:cNvSpPr/>
          <p:nvPr/>
        </p:nvSpPr>
        <p:spPr bwMode="auto">
          <a:xfrm>
            <a:off x="1770359" y="5819357"/>
            <a:ext cx="288032" cy="144000"/>
          </a:xfrm>
          <a:prstGeom prst="downArrow">
            <a:avLst/>
          </a:prstGeom>
          <a:solidFill>
            <a:schemeClr val="accent1"/>
          </a:solidFill>
          <a:ln w="22225" cap="rnd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9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None/>
              <a:tabLst/>
            </a:pPr>
            <a:endParaRPr kumimoji="0" lang="ko-KR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153" name="AutoShape 266"/>
          <p:cNvSpPr>
            <a:spLocks noChangeArrowheads="1"/>
          </p:cNvSpPr>
          <p:nvPr/>
        </p:nvSpPr>
        <p:spPr bwMode="auto">
          <a:xfrm rot="10800000" flipH="1" flipV="1">
            <a:off x="1194296" y="2804597"/>
            <a:ext cx="1410493" cy="207105"/>
          </a:xfrm>
          <a:custGeom>
            <a:avLst/>
            <a:gdLst>
              <a:gd name="G0" fmla="+- 3303 0 0"/>
              <a:gd name="G1" fmla="+- 21600 0 3303"/>
              <a:gd name="G2" fmla="*/ 3303 1 2"/>
              <a:gd name="G3" fmla="+- 21600 0 G2"/>
              <a:gd name="G4" fmla="+/ 3303 21600 2"/>
              <a:gd name="G5" fmla="+/ G1 0 2"/>
              <a:gd name="G6" fmla="*/ 21600 21600 3303"/>
              <a:gd name="G7" fmla="*/ G6 1 2"/>
              <a:gd name="G8" fmla="+- 21600 0 G7"/>
              <a:gd name="G9" fmla="*/ 21600 1 2"/>
              <a:gd name="G10" fmla="+- 3303 0 G9"/>
              <a:gd name="G11" fmla="?: G10 G8 0"/>
              <a:gd name="G12" fmla="?: G10 G7 21600"/>
              <a:gd name="T0" fmla="*/ 19948 w 21600"/>
              <a:gd name="T1" fmla="*/ 10800 h 21600"/>
              <a:gd name="T2" fmla="*/ 10800 w 21600"/>
              <a:gd name="T3" fmla="*/ 21600 h 21600"/>
              <a:gd name="T4" fmla="*/ 1652 w 21600"/>
              <a:gd name="T5" fmla="*/ 10800 h 21600"/>
              <a:gd name="T6" fmla="*/ 10800 w 21600"/>
              <a:gd name="T7" fmla="*/ 0 h 21600"/>
              <a:gd name="T8" fmla="*/ 3452 w 21600"/>
              <a:gd name="T9" fmla="*/ 3452 h 21600"/>
              <a:gd name="T10" fmla="*/ 18148 w 21600"/>
              <a:gd name="T11" fmla="*/ 1814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303" y="21600"/>
                </a:lnTo>
                <a:lnTo>
                  <a:pt x="1829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shade val="82353"/>
                  <a:invGamma/>
                </a:schemeClr>
              </a:gs>
              <a:gs pos="100000">
                <a:schemeClr val="bg1">
                  <a:lumMod val="95000"/>
                  <a:alpha val="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>
              <a:defRPr/>
            </a:pPr>
            <a:endParaRPr lang="ko-KR" altLang="en-US"/>
          </a:p>
        </p:txBody>
      </p:sp>
      <p:pic>
        <p:nvPicPr>
          <p:cNvPr id="154" name="Picture 163" descr="꾸미기01"/>
          <p:cNvPicPr>
            <a:picLocks noChangeAspect="1" noChangeArrowheads="1"/>
          </p:cNvPicPr>
          <p:nvPr/>
        </p:nvPicPr>
        <p:blipFill>
          <a:blip r:embed="rId3" cstate="print"/>
          <a:srcRect l="31064"/>
          <a:stretch>
            <a:fillRect/>
          </a:stretch>
        </p:blipFill>
        <p:spPr bwMode="auto">
          <a:xfrm flipH="1">
            <a:off x="7666933" y="2460884"/>
            <a:ext cx="1694256" cy="501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5" name="텍스트 개체 틀 28"/>
          <p:cNvSpPr txBox="1">
            <a:spLocks/>
          </p:cNvSpPr>
          <p:nvPr/>
        </p:nvSpPr>
        <p:spPr>
          <a:xfrm>
            <a:off x="2746895" y="2434981"/>
            <a:ext cx="6706756" cy="362415"/>
          </a:xfrm>
          <a:prstGeom prst="rect">
            <a:avLst/>
          </a:prstGeom>
        </p:spPr>
        <p:txBody>
          <a:bodyPr anchor="ctr"/>
          <a:lstStyle>
            <a:lvl1pPr marL="0" indent="0" algn="ctr" rtl="0" eaLnBrk="0" fontAlgn="base" hangingPunct="0">
              <a:lnSpc>
                <a:spcPct val="90000"/>
              </a:lnSpc>
              <a:spcBef>
                <a:spcPct val="90000"/>
              </a:spcBef>
              <a:spcAft>
                <a:spcPct val="0"/>
              </a:spcAft>
              <a:buClr>
                <a:schemeClr val="bg2"/>
              </a:buClr>
              <a:buFontTx/>
              <a:buNone/>
              <a:defRPr lang="ko-KR" altLang="en-US" sz="1500" b="1" spc="-15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defRPr>
            </a:lvl1pPr>
            <a:lvl2pPr marL="460375" indent="-190500" algn="l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625475" indent="-163513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795338" indent="-168275" algn="l" rtl="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-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9572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4144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716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288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860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국유재산 용도 및 종류별 가액</a:t>
            </a:r>
          </a:p>
        </p:txBody>
      </p:sp>
      <p:sp>
        <p:nvSpPr>
          <p:cNvPr id="156" name="AutoShape 266"/>
          <p:cNvSpPr>
            <a:spLocks noChangeArrowheads="1"/>
          </p:cNvSpPr>
          <p:nvPr/>
        </p:nvSpPr>
        <p:spPr bwMode="auto">
          <a:xfrm rot="10800000" flipH="1" flipV="1">
            <a:off x="2690907" y="2803941"/>
            <a:ext cx="6791967" cy="207105"/>
          </a:xfrm>
          <a:custGeom>
            <a:avLst/>
            <a:gdLst>
              <a:gd name="G0" fmla="+- 3303 0 0"/>
              <a:gd name="G1" fmla="+- 21600 0 3303"/>
              <a:gd name="G2" fmla="*/ 3303 1 2"/>
              <a:gd name="G3" fmla="+- 21600 0 G2"/>
              <a:gd name="G4" fmla="+/ 3303 21600 2"/>
              <a:gd name="G5" fmla="+/ G1 0 2"/>
              <a:gd name="G6" fmla="*/ 21600 21600 3303"/>
              <a:gd name="G7" fmla="*/ G6 1 2"/>
              <a:gd name="G8" fmla="+- 21600 0 G7"/>
              <a:gd name="G9" fmla="*/ 21600 1 2"/>
              <a:gd name="G10" fmla="+- 3303 0 G9"/>
              <a:gd name="G11" fmla="?: G10 G8 0"/>
              <a:gd name="G12" fmla="?: G10 G7 21600"/>
              <a:gd name="T0" fmla="*/ 19948 w 21600"/>
              <a:gd name="T1" fmla="*/ 10800 h 21600"/>
              <a:gd name="T2" fmla="*/ 10800 w 21600"/>
              <a:gd name="T3" fmla="*/ 21600 h 21600"/>
              <a:gd name="T4" fmla="*/ 1652 w 21600"/>
              <a:gd name="T5" fmla="*/ 10800 h 21600"/>
              <a:gd name="T6" fmla="*/ 10800 w 21600"/>
              <a:gd name="T7" fmla="*/ 0 h 21600"/>
              <a:gd name="T8" fmla="*/ 3452 w 21600"/>
              <a:gd name="T9" fmla="*/ 3452 h 21600"/>
              <a:gd name="T10" fmla="*/ 18148 w 21600"/>
              <a:gd name="T11" fmla="*/ 1814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303" y="21600"/>
                </a:lnTo>
                <a:lnTo>
                  <a:pt x="1829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shade val="82353"/>
                  <a:invGamma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57" name="AutoShape 98"/>
          <p:cNvSpPr>
            <a:spLocks noChangeArrowheads="1"/>
          </p:cNvSpPr>
          <p:nvPr/>
        </p:nvSpPr>
        <p:spPr bwMode="auto">
          <a:xfrm>
            <a:off x="2715136" y="2434981"/>
            <a:ext cx="3359392" cy="373156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5400000" scaled="1"/>
            <a:tileRect/>
          </a:gra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25007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b="0" i="0" kern="0" baseline="0">
              <a:solidFill>
                <a:sysClr val="windowText" lastClr="000000"/>
              </a:solidFill>
              <a:latin typeface="맑은 고딕"/>
              <a:ea typeface="맑은 고딕"/>
            </a:endParaRPr>
          </a:p>
        </p:txBody>
      </p:sp>
      <p:sp>
        <p:nvSpPr>
          <p:cNvPr id="158" name="제목 1"/>
          <p:cNvSpPr txBox="1">
            <a:spLocks/>
          </p:cNvSpPr>
          <p:nvPr/>
        </p:nvSpPr>
        <p:spPr>
          <a:xfrm>
            <a:off x="2852288" y="2444082"/>
            <a:ext cx="3222239" cy="363393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 spc="-15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9pPr>
          </a:lstStyle>
          <a:p>
            <a:r>
              <a:rPr lang="en-US" altLang="ko-KR" dirty="0" err="1"/>
              <a:t>dBrain</a:t>
            </a:r>
            <a:endParaRPr lang="ko-KR" altLang="en-US" dirty="0"/>
          </a:p>
        </p:txBody>
      </p:sp>
      <p:sp>
        <p:nvSpPr>
          <p:cNvPr id="159" name="Oval 17"/>
          <p:cNvSpPr/>
          <p:nvPr/>
        </p:nvSpPr>
        <p:spPr bwMode="auto">
          <a:xfrm>
            <a:off x="6116297" y="2911526"/>
            <a:ext cx="3349382" cy="3915943"/>
          </a:xfrm>
          <a:prstGeom prst="rect">
            <a:avLst/>
          </a:prstGeom>
          <a:solidFill>
            <a:schemeClr val="bg1"/>
          </a:solidFill>
          <a:ln w="3175" cap="rnd" cmpd="sng" algn="ctr">
            <a:solidFill>
              <a:srgbClr val="BFCCD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endParaRPr lang="ko-KR" altLang="en-US" sz="1100" kern="0" dirty="0">
              <a:solidFill>
                <a:srgbClr val="333399">
                  <a:lumMod val="75000"/>
                </a:srgb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0" name="Oval 18"/>
          <p:cNvSpPr/>
          <p:nvPr/>
        </p:nvSpPr>
        <p:spPr bwMode="auto">
          <a:xfrm>
            <a:off x="1196784" y="2911526"/>
            <a:ext cx="1408004" cy="8672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25007" latinLnBrk="0"/>
            <a:r>
              <a:rPr lang="ru-RU" altLang="ko-KR" sz="1400" b="1" kern="0" dirty="0">
                <a:solidFill>
                  <a:schemeClr val="bg1"/>
                </a:solidFill>
                <a:latin typeface="맑은 고딕"/>
                <a:ea typeface="맑은 고딕"/>
              </a:rPr>
              <a:t>Запрос</a:t>
            </a:r>
            <a:endParaRPr lang="en-US" altLang="ko-KR" sz="1400" b="1" kern="0" dirty="0">
              <a:solidFill>
                <a:schemeClr val="bg1"/>
              </a:solidFill>
              <a:latin typeface="맑은 고딕"/>
              <a:ea typeface="맑은 고딕"/>
            </a:endParaRPr>
          </a:p>
        </p:txBody>
      </p:sp>
      <p:sp>
        <p:nvSpPr>
          <p:cNvPr id="161" name="아래쪽 화살표 160"/>
          <p:cNvSpPr/>
          <p:nvPr/>
        </p:nvSpPr>
        <p:spPr bwMode="auto">
          <a:xfrm>
            <a:off x="1770359" y="3778776"/>
            <a:ext cx="288032" cy="144000"/>
          </a:xfrm>
          <a:prstGeom prst="downArrow">
            <a:avLst/>
          </a:prstGeom>
          <a:solidFill>
            <a:schemeClr val="accent1"/>
          </a:solidFill>
          <a:ln w="22225" cap="rnd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9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None/>
              <a:tabLst/>
            </a:pPr>
            <a:endParaRPr kumimoji="0" lang="ko-KR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162" name="직사각형 161"/>
          <p:cNvSpPr/>
          <p:nvPr/>
        </p:nvSpPr>
        <p:spPr>
          <a:xfrm>
            <a:off x="6829969" y="3185075"/>
            <a:ext cx="1440000" cy="489534"/>
          </a:xfrm>
          <a:prstGeom prst="rect">
            <a:avLst/>
          </a:prstGeom>
          <a:solidFill>
            <a:srgbClr val="4C7098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2) </a:t>
            </a:r>
            <a:r>
              <a:rPr kumimoji="1" lang="ru-RU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Уведомление о конкурсе</a:t>
            </a:r>
            <a:endParaRPr kumimoji="1" lang="ko-KR" altLang="en-US" sz="10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63" name="직선 화살표 연결선 162"/>
          <p:cNvCxnSpPr>
            <a:stCxn id="185" idx="3"/>
            <a:endCxn id="162" idx="1"/>
          </p:cNvCxnSpPr>
          <p:nvPr/>
        </p:nvCxnSpPr>
        <p:spPr bwMode="auto">
          <a:xfrm>
            <a:off x="5994611" y="3352899"/>
            <a:ext cx="835358" cy="76943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4" name="AutoShape 98"/>
          <p:cNvSpPr>
            <a:spLocks noChangeArrowheads="1"/>
          </p:cNvSpPr>
          <p:nvPr/>
        </p:nvSpPr>
        <p:spPr bwMode="auto">
          <a:xfrm>
            <a:off x="1196783" y="2434982"/>
            <a:ext cx="1405515" cy="373156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5400000" scaled="1"/>
            <a:tileRect/>
          </a:gra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25007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b="0" i="0" kern="0" baseline="0">
              <a:solidFill>
                <a:sysClr val="windowText" lastClr="000000"/>
              </a:solidFill>
              <a:latin typeface="맑은 고딕"/>
              <a:ea typeface="맑은 고딕"/>
            </a:endParaRPr>
          </a:p>
        </p:txBody>
      </p:sp>
      <p:sp>
        <p:nvSpPr>
          <p:cNvPr id="165" name="제목 1"/>
          <p:cNvSpPr txBox="1">
            <a:spLocks/>
          </p:cNvSpPr>
          <p:nvPr/>
        </p:nvSpPr>
        <p:spPr>
          <a:xfrm>
            <a:off x="1134320" y="2434982"/>
            <a:ext cx="1505194" cy="363393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 spc="-15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9pPr>
          </a:lstStyle>
          <a:p>
            <a:r>
              <a:rPr lang="ru-RU" altLang="ko-KR" spc="0" dirty="0"/>
              <a:t>Порядок работы</a:t>
            </a:r>
            <a:endParaRPr lang="ko-KR" altLang="en-US" spc="0" dirty="0"/>
          </a:p>
        </p:txBody>
      </p:sp>
      <p:sp>
        <p:nvSpPr>
          <p:cNvPr id="166" name="직사각형 165"/>
          <p:cNvSpPr/>
          <p:nvPr/>
        </p:nvSpPr>
        <p:spPr>
          <a:xfrm>
            <a:off x="2869689" y="3900850"/>
            <a:ext cx="1440000" cy="489534"/>
          </a:xfrm>
          <a:prstGeom prst="rect">
            <a:avLst/>
          </a:prstGeom>
          <a:solidFill>
            <a:srgbClr val="4C7098"/>
          </a:solidFill>
          <a:ln w="25400">
            <a:solidFill>
              <a:srgbClr val="FF0000"/>
            </a:solidFill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4) </a:t>
            </a:r>
            <a:r>
              <a:rPr kumimoji="1" lang="ru-RU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Подтверждение контракта</a:t>
            </a:r>
            <a:endParaRPr kumimoji="1" lang="ko-KR" altLang="en-US" sz="10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7" name="직사각형 166"/>
          <p:cNvSpPr/>
          <p:nvPr/>
        </p:nvSpPr>
        <p:spPr>
          <a:xfrm>
            <a:off x="6844383" y="3866125"/>
            <a:ext cx="1440000" cy="489534"/>
          </a:xfrm>
          <a:prstGeom prst="rect">
            <a:avLst/>
          </a:prstGeom>
          <a:solidFill>
            <a:srgbClr val="4C7098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3) </a:t>
            </a:r>
            <a:r>
              <a:rPr kumimoji="1" lang="ru-RU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Заключение контракта</a:t>
            </a:r>
            <a:endParaRPr kumimoji="1" lang="ko-KR" altLang="en-US" sz="10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2869689" y="4556625"/>
            <a:ext cx="1440000" cy="335646"/>
          </a:xfrm>
          <a:prstGeom prst="rect">
            <a:avLst/>
          </a:prstGeom>
          <a:solidFill>
            <a:srgbClr val="4C7098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5) </a:t>
            </a:r>
            <a:r>
              <a:rPr kumimoji="1" lang="ru-RU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Обязательство </a:t>
            </a:r>
            <a:endParaRPr kumimoji="1" lang="ko-KR" altLang="en-US" sz="10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9" name="직사각형 168"/>
          <p:cNvSpPr/>
          <p:nvPr/>
        </p:nvSpPr>
        <p:spPr>
          <a:xfrm>
            <a:off x="6844383" y="4406150"/>
            <a:ext cx="1440000" cy="489534"/>
          </a:xfrm>
          <a:prstGeom prst="rect">
            <a:avLst/>
          </a:prstGeom>
          <a:solidFill>
            <a:srgbClr val="4C7098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6) </a:t>
            </a:r>
            <a:r>
              <a:rPr kumimoji="1" lang="ru-RU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Подтверждение обязательства</a:t>
            </a:r>
            <a:endParaRPr kumimoji="1" lang="ko-KR" altLang="en-US" sz="10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6844383" y="4936390"/>
            <a:ext cx="1440000" cy="643423"/>
          </a:xfrm>
          <a:prstGeom prst="rect">
            <a:avLst/>
          </a:prstGeom>
          <a:solidFill>
            <a:srgbClr val="4C7098"/>
          </a:solidFill>
          <a:ln>
            <a:noFill/>
          </a:ln>
        </p:spPr>
        <p:txBody>
          <a:bodyPr wrap="square"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7) </a:t>
            </a:r>
            <a:r>
              <a:rPr kumimoji="1" lang="ru-RU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Запрос на проведение приемки</a:t>
            </a:r>
            <a:endParaRPr kumimoji="1" lang="ko-KR" altLang="en-US" sz="10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2869689" y="5028990"/>
            <a:ext cx="1440000" cy="335646"/>
          </a:xfrm>
          <a:prstGeom prst="rect">
            <a:avLst/>
          </a:prstGeom>
          <a:solidFill>
            <a:srgbClr val="4C7098"/>
          </a:solidFill>
          <a:ln w="25400">
            <a:solidFill>
              <a:srgbClr val="FF0000"/>
            </a:solidFill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8)</a:t>
            </a:r>
            <a:r>
              <a:rPr kumimoji="1" lang="ru-RU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Приемка</a:t>
            </a:r>
            <a:endParaRPr kumimoji="1" lang="ko-KR" altLang="en-US" sz="10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2" name="직사각형 171"/>
          <p:cNvSpPr/>
          <p:nvPr/>
        </p:nvSpPr>
        <p:spPr>
          <a:xfrm>
            <a:off x="6844383" y="5467781"/>
            <a:ext cx="1436999" cy="489534"/>
          </a:xfrm>
          <a:prstGeom prst="rect">
            <a:avLst/>
          </a:prstGeom>
          <a:solidFill>
            <a:srgbClr val="4C7098"/>
          </a:solidFill>
          <a:ln>
            <a:noFill/>
          </a:ln>
        </p:spPr>
        <p:txBody>
          <a:bodyPr wrap="square"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9) </a:t>
            </a:r>
            <a:r>
              <a:rPr kumimoji="1" lang="ru-RU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Подтверждение приемки</a:t>
            </a:r>
            <a:endParaRPr kumimoji="1" lang="ko-KR" altLang="en-US" sz="10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6844383" y="5993409"/>
            <a:ext cx="1440000" cy="489534"/>
          </a:xfrm>
          <a:prstGeom prst="rect">
            <a:avLst/>
          </a:prstGeom>
          <a:solidFill>
            <a:srgbClr val="4C7098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10) </a:t>
            </a:r>
            <a:r>
              <a:rPr kumimoji="1" lang="ru-RU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Платёжное требование</a:t>
            </a:r>
            <a:endParaRPr kumimoji="1" lang="ko-KR" altLang="en-US" sz="10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4" name="직사각형 173"/>
          <p:cNvSpPr/>
          <p:nvPr/>
        </p:nvSpPr>
        <p:spPr>
          <a:xfrm>
            <a:off x="2869230" y="6062859"/>
            <a:ext cx="1440000" cy="335646"/>
          </a:xfrm>
          <a:prstGeom prst="rect">
            <a:avLst/>
          </a:prstGeom>
          <a:solidFill>
            <a:srgbClr val="4C7098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11) </a:t>
            </a:r>
            <a:r>
              <a:rPr kumimoji="1" lang="ru-RU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Оплата</a:t>
            </a:r>
            <a:endParaRPr kumimoji="1" lang="ko-KR" altLang="en-US" sz="10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75" name="직선 화살표 연결선 174"/>
          <p:cNvCxnSpPr/>
          <p:nvPr/>
        </p:nvCxnSpPr>
        <p:spPr bwMode="auto">
          <a:xfrm flipH="1">
            <a:off x="4309689" y="4133744"/>
            <a:ext cx="2534694" cy="12170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6" name="직선 화살표 연결선 175"/>
          <p:cNvCxnSpPr/>
          <p:nvPr/>
        </p:nvCxnSpPr>
        <p:spPr bwMode="auto">
          <a:xfrm flipV="1">
            <a:off x="4309689" y="4695524"/>
            <a:ext cx="2534694" cy="7466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7" name="직선 화살표 연결선 176"/>
          <p:cNvCxnSpPr/>
          <p:nvPr/>
        </p:nvCxnSpPr>
        <p:spPr bwMode="auto">
          <a:xfrm flipH="1">
            <a:off x="4309689" y="5148913"/>
            <a:ext cx="2534694" cy="10694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8" name="직선 화살표 연결선 177"/>
          <p:cNvCxnSpPr>
            <a:stCxn id="173" idx="1"/>
            <a:endCxn id="174" idx="3"/>
          </p:cNvCxnSpPr>
          <p:nvPr/>
        </p:nvCxnSpPr>
        <p:spPr bwMode="auto">
          <a:xfrm flipH="1" flipV="1">
            <a:off x="4309230" y="6230682"/>
            <a:ext cx="2535153" cy="7494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직선 화살표 연결선 178"/>
          <p:cNvCxnSpPr/>
          <p:nvPr/>
        </p:nvCxnSpPr>
        <p:spPr bwMode="auto">
          <a:xfrm>
            <a:off x="7543305" y="3497571"/>
            <a:ext cx="4593" cy="380129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0" name="직선 화살표 연결선 179"/>
          <p:cNvCxnSpPr>
            <a:stCxn id="166" idx="2"/>
            <a:endCxn id="168" idx="0"/>
          </p:cNvCxnSpPr>
          <p:nvPr/>
        </p:nvCxnSpPr>
        <p:spPr bwMode="auto">
          <a:xfrm>
            <a:off x="3589689" y="4390384"/>
            <a:ext cx="0" cy="166241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1" name="직선 화살표 연결선 95"/>
          <p:cNvCxnSpPr>
            <a:stCxn id="171" idx="2"/>
            <a:endCxn id="172" idx="1"/>
          </p:cNvCxnSpPr>
          <p:nvPr/>
        </p:nvCxnSpPr>
        <p:spPr bwMode="auto">
          <a:xfrm rot="16200000" flipH="1">
            <a:off x="5043080" y="3911245"/>
            <a:ext cx="347912" cy="3254694"/>
          </a:xfrm>
          <a:prstGeom prst="bentConnector2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2" name="직선 화살표 연결선 181"/>
          <p:cNvCxnSpPr>
            <a:stCxn id="172" idx="2"/>
            <a:endCxn id="173" idx="0"/>
          </p:cNvCxnSpPr>
          <p:nvPr/>
        </p:nvCxnSpPr>
        <p:spPr bwMode="auto">
          <a:xfrm>
            <a:off x="7562883" y="5957315"/>
            <a:ext cx="1500" cy="36094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3" name="직사각형 182"/>
          <p:cNvSpPr/>
          <p:nvPr/>
        </p:nvSpPr>
        <p:spPr>
          <a:xfrm>
            <a:off x="2857551" y="3200060"/>
            <a:ext cx="1452240" cy="797311"/>
          </a:xfrm>
          <a:prstGeom prst="rect">
            <a:avLst/>
          </a:prstGeom>
          <a:solidFill>
            <a:schemeClr val="bg2">
              <a:lumMod val="50000"/>
            </a:schemeClr>
          </a:solidFill>
          <a:ln w="25400">
            <a:solidFill>
              <a:srgbClr val="FF0000"/>
            </a:solidFill>
          </a:ln>
        </p:spPr>
        <p:txBody>
          <a:bodyPr wrap="square"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ru-RU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Запрос на заключение контракта на строительство</a:t>
            </a:r>
            <a:endParaRPr kumimoji="1" lang="ko-KR" altLang="en-US" sz="10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4479105" y="3200060"/>
            <a:ext cx="1452240" cy="797311"/>
          </a:xfrm>
          <a:prstGeom prst="rect">
            <a:avLst/>
          </a:prstGeom>
          <a:solidFill>
            <a:srgbClr val="4C7098"/>
          </a:solidFill>
          <a:ln w="25400">
            <a:solidFill>
              <a:srgbClr val="FF0000"/>
            </a:solidFill>
          </a:ln>
        </p:spPr>
        <p:txBody>
          <a:bodyPr wrap="square"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1) </a:t>
            </a:r>
            <a:r>
              <a:rPr kumimoji="1" lang="ru-RU" altLang="ko-KR" sz="1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Запрос на заключение контракта на товары</a:t>
            </a:r>
            <a:endParaRPr kumimoji="1" lang="ko-KR" altLang="en-US" sz="10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5" name="직사각형 184"/>
          <p:cNvSpPr/>
          <p:nvPr/>
        </p:nvSpPr>
        <p:spPr bwMode="auto">
          <a:xfrm>
            <a:off x="2797520" y="2951919"/>
            <a:ext cx="3197091" cy="801959"/>
          </a:xfrm>
          <a:prstGeom prst="rect">
            <a:avLst/>
          </a:prstGeom>
          <a:noFill/>
          <a:ln w="12700" cap="rnd" cmpd="sng" algn="ctr">
            <a:solidFill>
              <a:schemeClr val="accent5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9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None/>
              <a:tabLst/>
            </a:pPr>
            <a:endParaRPr kumimoji="0" lang="ko-KR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186" name="텍스트 개체 틀 23"/>
          <p:cNvSpPr txBox="1">
            <a:spLocks/>
          </p:cNvSpPr>
          <p:nvPr/>
        </p:nvSpPr>
        <p:spPr>
          <a:xfrm>
            <a:off x="3386410" y="2918446"/>
            <a:ext cx="2075407" cy="274853"/>
          </a:xfrm>
          <a:prstGeom prst="rect">
            <a:avLst/>
          </a:prstGeom>
        </p:spPr>
        <p:txBody>
          <a:bodyPr anchor="ctr" anchorCtr="0"/>
          <a:lstStyle>
            <a:lvl1pPr marL="0" indent="0" algn="ctr" rtl="0" eaLnBrk="0" fontAlgn="base" hangingPunct="0">
              <a:lnSpc>
                <a:spcPct val="90000"/>
              </a:lnSpc>
              <a:spcBef>
                <a:spcPct val="9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None/>
              <a:defRPr sz="1100" b="1" spc="-15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defRPr>
            </a:lvl1pPr>
            <a:lvl2pPr marL="460375" indent="-190500" algn="l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625475" indent="-163513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795338" indent="-168275" algn="l" rtl="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-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9572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4144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716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288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860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>
              <a:lnSpc>
                <a:spcPct val="100000"/>
              </a:lnSpc>
              <a:spcBef>
                <a:spcPts val="600"/>
              </a:spcBef>
            </a:pPr>
            <a:r>
              <a:rPr lang="ru-RU" altLang="ko-KR" sz="1200" spc="-120" dirty="0">
                <a:solidFill>
                  <a:schemeClr val="accent1">
                    <a:lumMod val="75000"/>
                  </a:schemeClr>
                </a:solidFill>
              </a:rPr>
              <a:t>Подготовка запроса</a:t>
            </a:r>
            <a:endParaRPr lang="en-US" altLang="ko-KR" sz="1200" spc="-12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7" name="AutoShape 98"/>
          <p:cNvSpPr>
            <a:spLocks noChangeArrowheads="1"/>
          </p:cNvSpPr>
          <p:nvPr/>
        </p:nvSpPr>
        <p:spPr bwMode="auto">
          <a:xfrm>
            <a:off x="6106287" y="2443314"/>
            <a:ext cx="3359392" cy="373156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5400000" scaled="1"/>
            <a:tileRect/>
          </a:gra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25007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b="0" i="0" kern="0" baseline="0">
              <a:solidFill>
                <a:sysClr val="windowText" lastClr="000000"/>
              </a:solidFill>
              <a:latin typeface="맑은 고딕"/>
              <a:ea typeface="맑은 고딕"/>
            </a:endParaRPr>
          </a:p>
        </p:txBody>
      </p:sp>
      <p:sp>
        <p:nvSpPr>
          <p:cNvPr id="188" name="제목 1"/>
          <p:cNvSpPr txBox="1">
            <a:spLocks/>
          </p:cNvSpPr>
          <p:nvPr/>
        </p:nvSpPr>
        <p:spPr>
          <a:xfrm>
            <a:off x="6243439" y="2452415"/>
            <a:ext cx="3222239" cy="363393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 spc="-15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9pPr>
          </a:lstStyle>
          <a:p>
            <a:r>
              <a:rPr lang="en-US" altLang="ko-KR" dirty="0"/>
              <a:t>KONEPS </a:t>
            </a:r>
            <a:endParaRPr lang="ko-KR" altLang="en-US" dirty="0"/>
          </a:p>
        </p:txBody>
      </p:sp>
      <p:grpSp>
        <p:nvGrpSpPr>
          <p:cNvPr id="189" name="그룹 62"/>
          <p:cNvGrpSpPr>
            <a:grpSpLocks/>
          </p:cNvGrpSpPr>
          <p:nvPr/>
        </p:nvGrpSpPr>
        <p:grpSpPr bwMode="auto">
          <a:xfrm>
            <a:off x="8774181" y="5028988"/>
            <a:ext cx="1079142" cy="652352"/>
            <a:chOff x="8448877" y="2519134"/>
            <a:chExt cx="1507409" cy="841571"/>
          </a:xfrm>
        </p:grpSpPr>
        <p:grpSp>
          <p:nvGrpSpPr>
            <p:cNvPr id="190" name="Group 270"/>
            <p:cNvGrpSpPr>
              <a:grpSpLocks/>
            </p:cNvGrpSpPr>
            <p:nvPr/>
          </p:nvGrpSpPr>
          <p:grpSpPr bwMode="auto">
            <a:xfrm>
              <a:off x="8549900" y="2519134"/>
              <a:ext cx="664525" cy="430826"/>
              <a:chOff x="460" y="3443"/>
              <a:chExt cx="582" cy="478"/>
            </a:xfrm>
          </p:grpSpPr>
          <p:pic>
            <p:nvPicPr>
              <p:cNvPr id="192" name="Picture 271" descr="사람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4" y="3443"/>
                <a:ext cx="368" cy="4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3" name="Picture 272" descr="기안상신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" y="3569"/>
                <a:ext cx="364" cy="3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91" name="Text Box 173"/>
            <p:cNvSpPr txBox="1">
              <a:spLocks noChangeArrowheads="1"/>
            </p:cNvSpPr>
            <p:nvPr/>
          </p:nvSpPr>
          <p:spPr bwMode="auto">
            <a:xfrm>
              <a:off x="8448877" y="2963655"/>
              <a:ext cx="1507409" cy="397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/>
              <a:r>
                <a:rPr lang="ru-RU" altLang="ko-KR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산돌고딕 L" panose="02030504000101010101" pitchFamily="18" charset="-127"/>
                  <a:ea typeface="맑은 고딕" panose="020B0503020000020004" pitchFamily="50" charset="-127"/>
                </a:rPr>
                <a:t>поставщик</a:t>
              </a:r>
              <a:endPara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산돌고딕 L" panose="02030504000101010101" pitchFamily="18" charset="-127"/>
                <a:ea typeface="맑은 고딕" panose="020B0503020000020004" pitchFamily="50" charset="-127"/>
              </a:endParaRPr>
            </a:p>
          </p:txBody>
        </p:sp>
      </p:grpSp>
      <p:cxnSp>
        <p:nvCxnSpPr>
          <p:cNvPr id="194" name="직선 화살표 연결선 168"/>
          <p:cNvCxnSpPr>
            <a:cxnSpLocks noChangeShapeType="1"/>
            <a:stCxn id="191" idx="1"/>
            <a:endCxn id="173" idx="3"/>
          </p:cNvCxnSpPr>
          <p:nvPr/>
        </p:nvCxnSpPr>
        <p:spPr bwMode="auto">
          <a:xfrm rot="10800000" flipV="1">
            <a:off x="8284383" y="5527452"/>
            <a:ext cx="489798" cy="71072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95" name="직선 화살표 연결선 168"/>
          <p:cNvCxnSpPr>
            <a:cxnSpLocks noChangeShapeType="1"/>
            <a:stCxn id="191" idx="1"/>
            <a:endCxn id="162" idx="3"/>
          </p:cNvCxnSpPr>
          <p:nvPr/>
        </p:nvCxnSpPr>
        <p:spPr bwMode="auto">
          <a:xfrm rot="10800000">
            <a:off x="8269969" y="3429842"/>
            <a:ext cx="504212" cy="209761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96" name="직선 화살표 연결선 195"/>
          <p:cNvCxnSpPr/>
          <p:nvPr/>
        </p:nvCxnSpPr>
        <p:spPr bwMode="auto">
          <a:xfrm flipH="1">
            <a:off x="8284383" y="4125999"/>
            <a:ext cx="233818" cy="8593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97" name="직선 화살표 연결선 196"/>
          <p:cNvCxnSpPr>
            <a:endCxn id="170" idx="3"/>
          </p:cNvCxnSpPr>
          <p:nvPr/>
        </p:nvCxnSpPr>
        <p:spPr bwMode="auto">
          <a:xfrm flipH="1">
            <a:off x="8284383" y="5177114"/>
            <a:ext cx="199860" cy="80988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98" name="TextBox 197"/>
          <p:cNvSpPr txBox="1"/>
          <p:nvPr/>
        </p:nvSpPr>
        <p:spPr>
          <a:xfrm>
            <a:off x="1512196" y="7245140"/>
            <a:ext cx="36070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 </a:t>
            </a:r>
            <a:r>
              <a:rPr lang="en-US" altLang="ko-KR" sz="1000" b="1" dirty="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KONEPS</a:t>
            </a:r>
            <a:r>
              <a:rPr lang="ru-RU" altLang="ko-KR" sz="1000" b="1" dirty="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dirty="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ru-RU" altLang="ko-KR" sz="1000" dirty="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система электронных закупок </a:t>
            </a:r>
            <a:r>
              <a:rPr lang="en-US" altLang="ko-KR" sz="1000" b="1" dirty="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</a:t>
            </a:r>
            <a:r>
              <a:rPr lang="en-US" altLang="ko-KR" sz="1000" dirty="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orea</a:t>
            </a:r>
            <a:r>
              <a:rPr lang="en-US" altLang="ko-KR" sz="1000" b="1" dirty="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 err="1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O</a:t>
            </a:r>
            <a:r>
              <a:rPr lang="en-US" altLang="ko-KR" sz="1000" dirty="0" err="1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N-line</a:t>
            </a:r>
            <a:r>
              <a:rPr lang="en-US" altLang="ko-KR" sz="1000" dirty="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99" name="직선 화살표 연결선 168"/>
          <p:cNvCxnSpPr>
            <a:cxnSpLocks noChangeShapeType="1"/>
            <a:stCxn id="174" idx="2"/>
            <a:endCxn id="191" idx="2"/>
          </p:cNvCxnSpPr>
          <p:nvPr/>
        </p:nvCxnSpPr>
        <p:spPr bwMode="auto">
          <a:xfrm rot="5400000" flipH="1" flipV="1">
            <a:off x="6092908" y="3177662"/>
            <a:ext cx="717165" cy="5724522"/>
          </a:xfrm>
          <a:prstGeom prst="bentConnector3">
            <a:avLst>
              <a:gd name="adj1" fmla="val -31876"/>
            </a:avLst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200" name="Text Box 342"/>
          <p:cNvSpPr txBox="1">
            <a:spLocks noChangeArrowheads="1"/>
          </p:cNvSpPr>
          <p:nvPr/>
        </p:nvSpPr>
        <p:spPr bwMode="auto">
          <a:xfrm>
            <a:off x="1812033" y="1734561"/>
            <a:ext cx="8280920" cy="50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marL="106363" indent="-106363" defTabSz="939800">
              <a:spcBef>
                <a:spcPct val="50000"/>
              </a:spcBef>
              <a:defRPr sz="1400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marL="0" indent="0" algn="ctr"/>
            <a:endParaRPr lang="en-US" altLang="ko-KR" sz="1600" b="0" u="none" spc="-150" dirty="0">
              <a:solidFill>
                <a:srgbClr val="29427B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4452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FF0515D3-01D0-42BA-B971-2DDE5D949857}"/>
              </a:ext>
            </a:extLst>
          </p:cNvPr>
          <p:cNvSpPr/>
          <p:nvPr/>
        </p:nvSpPr>
        <p:spPr>
          <a:xfrm>
            <a:off x="123263" y="1954111"/>
            <a:ext cx="10668758" cy="5624845"/>
          </a:xfrm>
          <a:prstGeom prst="rect">
            <a:avLst/>
          </a:prstGeom>
          <a:pattFill prst="wdUpDiag">
            <a:fgClr>
              <a:srgbClr val="E2F5FE"/>
            </a:fgClr>
            <a:bgClr>
              <a:srgbClr val="D3EDFD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>
              <a:bevelT h="0"/>
            </a:sp3d>
          </a:bodyPr>
          <a:lstStyle/>
          <a:p>
            <a:pPr algn="ctr" defTabSz="914400"/>
            <a:endParaRPr lang="ko-KR" altLang="en-US" sz="12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a typeface="KoPub돋움체 Bold" panose="02020603020101020101" pitchFamily="18" charset="-127"/>
            </a:endParaRPr>
          </a:p>
        </p:txBody>
      </p:sp>
      <p:sp>
        <p:nvSpPr>
          <p:cNvPr id="65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648182" y="247744"/>
            <a:ext cx="5219997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Порядок работы</a:t>
            </a:r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1" y="-159210"/>
            <a:ext cx="56415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</a:rPr>
              <a:t>V</a:t>
            </a: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771576" y="914401"/>
            <a:ext cx="444352" cy="60991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0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01</a:t>
            </a:r>
            <a:endParaRPr lang="ko-KR" altLang="en-US" sz="20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j-ea"/>
              <a:ea typeface="+mj-ea"/>
            </a:endParaRPr>
          </a:p>
        </p:txBody>
      </p: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53030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69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0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1404069" y="1082923"/>
            <a:ext cx="9287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dirty="0">
                <a:latin typeface="Montserrat Medium" panose="00000600000000000000" pitchFamily="2" charset="0"/>
              </a:rPr>
              <a:t>Контракт на строительство и предоставление услуг (взаимодействие между</a:t>
            </a:r>
            <a:r>
              <a:rPr lang="en-US" altLang="ko-KR" dirty="0">
                <a:latin typeface="Montserrat Medium" panose="00000600000000000000" pitchFamily="2" charset="0"/>
              </a:rPr>
              <a:t> </a:t>
            </a:r>
            <a:r>
              <a:rPr lang="en-US" altLang="ko-KR" dirty="0" err="1">
                <a:latin typeface="Montserrat Medium" panose="00000600000000000000" pitchFamily="2" charset="0"/>
              </a:rPr>
              <a:t>dBrain</a:t>
            </a:r>
            <a:r>
              <a:rPr lang="en-US" altLang="ko-KR" dirty="0">
                <a:latin typeface="Montserrat Medium" panose="00000600000000000000" pitchFamily="2" charset="0"/>
              </a:rPr>
              <a:t> </a:t>
            </a:r>
            <a:r>
              <a:rPr lang="ru-RU" altLang="ko-KR" dirty="0">
                <a:latin typeface="Montserrat Medium" panose="00000600000000000000" pitchFamily="2" charset="0"/>
              </a:rPr>
              <a:t>и</a:t>
            </a:r>
            <a:r>
              <a:rPr lang="en-US" altLang="ko-KR" dirty="0">
                <a:latin typeface="Montserrat Medium" panose="00000600000000000000" pitchFamily="2" charset="0"/>
              </a:rPr>
              <a:t> KONEPS) </a:t>
            </a:r>
            <a:endParaRPr lang="ko-KR" altLang="en-US" dirty="0">
              <a:latin typeface="Montserrat Medium" panose="00000600000000000000" pitchFamily="2" charset="0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81245" y="903669"/>
            <a:ext cx="603050" cy="5581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</a:rPr>
              <a:t>02-1</a:t>
            </a:r>
            <a:endParaRPr lang="ko-KR" altLang="en-US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j-ea"/>
            </a:endParaRPr>
          </a:p>
        </p:txBody>
      </p:sp>
      <p:cxnSp>
        <p:nvCxnSpPr>
          <p:cNvPr id="112" name="직선 연결선 111"/>
          <p:cNvCxnSpPr/>
          <p:nvPr/>
        </p:nvCxnSpPr>
        <p:spPr>
          <a:xfrm>
            <a:off x="6087075" y="2229797"/>
            <a:ext cx="0" cy="5040000"/>
          </a:xfrm>
          <a:prstGeom prst="line">
            <a:avLst/>
          </a:prstGeom>
          <a:ln w="254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5"/>
          <p:cNvSpPr>
            <a:spLocks noChangeArrowheads="1"/>
          </p:cNvSpPr>
          <p:nvPr/>
        </p:nvSpPr>
        <p:spPr bwMode="auto">
          <a:xfrm>
            <a:off x="1219804" y="2639028"/>
            <a:ext cx="1467693" cy="434185"/>
          </a:xfrm>
          <a:prstGeom prst="rect">
            <a:avLst/>
          </a:prstGeom>
          <a:pattFill prst="dkUpDiag">
            <a:fgClr>
              <a:srgbClr val="256B79"/>
            </a:fgClr>
            <a:bgClr>
              <a:srgbClr val="064C5A"/>
            </a:bgClr>
          </a:patt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200" b="1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Менеджер проекта</a:t>
            </a:r>
            <a:endParaRPr lang="ko-KR" altLang="en-US" sz="1200" b="1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2" panose="02020503020101020101" pitchFamily="18" charset="-127"/>
              <a:ea typeface="바른돋움 2" panose="02020503020101020101" pitchFamily="18" charset="-127"/>
            </a:endParaRPr>
          </a:p>
        </p:txBody>
      </p:sp>
      <p:sp>
        <p:nvSpPr>
          <p:cNvPr id="114" name="Rectangle 5"/>
          <p:cNvSpPr>
            <a:spLocks noChangeArrowheads="1"/>
          </p:cNvSpPr>
          <p:nvPr/>
        </p:nvSpPr>
        <p:spPr bwMode="auto">
          <a:xfrm>
            <a:off x="2810095" y="2639028"/>
            <a:ext cx="1467693" cy="434185"/>
          </a:xfrm>
          <a:prstGeom prst="rect">
            <a:avLst/>
          </a:prstGeom>
          <a:pattFill prst="dkUpDiag">
            <a:fgClr>
              <a:srgbClr val="256B79"/>
            </a:fgClr>
            <a:bgClr>
              <a:srgbClr val="064C5A"/>
            </a:bgClr>
          </a:patt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200" b="1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Управляющий </a:t>
            </a:r>
          </a:p>
          <a:p>
            <a:pPr algn="ctr"/>
            <a:r>
              <a:rPr lang="ru-RU" altLang="ko-KR" sz="1200" b="1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активами</a:t>
            </a:r>
            <a:endParaRPr lang="en-US" altLang="ko-KR" sz="1200" b="1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2" panose="02020503020101020101" pitchFamily="18" charset="-127"/>
              <a:ea typeface="바른돋움 2" panose="02020503020101020101" pitchFamily="18" charset="-127"/>
            </a:endParaRPr>
          </a:p>
        </p:txBody>
      </p:sp>
      <p:sp>
        <p:nvSpPr>
          <p:cNvPr id="115" name="Rectangle 5"/>
          <p:cNvSpPr>
            <a:spLocks noChangeArrowheads="1"/>
          </p:cNvSpPr>
          <p:nvPr/>
        </p:nvSpPr>
        <p:spPr bwMode="auto">
          <a:xfrm>
            <a:off x="4400387" y="2639028"/>
            <a:ext cx="1467693" cy="434185"/>
          </a:xfrm>
          <a:prstGeom prst="rect">
            <a:avLst/>
          </a:prstGeom>
          <a:pattFill prst="dkUpDiag">
            <a:fgClr>
              <a:srgbClr val="256B79"/>
            </a:fgClr>
            <a:bgClr>
              <a:srgbClr val="064C5A"/>
            </a:bgClr>
          </a:patt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b="1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Ответственный </a:t>
            </a:r>
          </a:p>
          <a:p>
            <a:pPr algn="ctr"/>
            <a:r>
              <a:rPr lang="ru-RU" altLang="ko-KR" sz="1100" b="1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за контракт</a:t>
            </a:r>
            <a:endParaRPr lang="en-US" altLang="ko-KR" sz="1100" b="1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2" panose="02020503020101020101" pitchFamily="18" charset="-127"/>
              <a:ea typeface="바른돋움 2" panose="02020503020101020101" pitchFamily="18" charset="-127"/>
            </a:endParaRPr>
          </a:p>
        </p:txBody>
      </p:sp>
      <p:sp>
        <p:nvSpPr>
          <p:cNvPr id="116" name="Rectangle 5"/>
          <p:cNvSpPr>
            <a:spLocks noChangeArrowheads="1"/>
          </p:cNvSpPr>
          <p:nvPr/>
        </p:nvSpPr>
        <p:spPr bwMode="auto">
          <a:xfrm>
            <a:off x="6296576" y="2650603"/>
            <a:ext cx="1467693" cy="422610"/>
          </a:xfrm>
          <a:prstGeom prst="rect">
            <a:avLst/>
          </a:prstGeom>
          <a:pattFill prst="dkUpDiag">
            <a:fgClr>
              <a:srgbClr val="256B79"/>
            </a:fgClr>
            <a:bgClr>
              <a:srgbClr val="064C5A"/>
            </a:bgClr>
          </a:patt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Управляющий </a:t>
            </a:r>
          </a:p>
          <a:p>
            <a:pPr algn="ctr"/>
            <a:r>
              <a:rPr lang="ru-RU" altLang="ko-KR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контрактом</a:t>
            </a:r>
            <a:endParaRPr lang="ko-KR" altLang="en-US" sz="14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2" panose="02020503020101020101" pitchFamily="18" charset="-127"/>
              <a:ea typeface="바른돋움 2" panose="02020503020101020101" pitchFamily="18" charset="-127"/>
            </a:endParaRPr>
          </a:p>
        </p:txBody>
      </p:sp>
      <p:sp>
        <p:nvSpPr>
          <p:cNvPr id="117" name="Rectangle 5"/>
          <p:cNvSpPr>
            <a:spLocks noChangeArrowheads="1"/>
          </p:cNvSpPr>
          <p:nvPr/>
        </p:nvSpPr>
        <p:spPr bwMode="auto">
          <a:xfrm>
            <a:off x="7886867" y="2662177"/>
            <a:ext cx="1467693" cy="411036"/>
          </a:xfrm>
          <a:prstGeom prst="rect">
            <a:avLst/>
          </a:prstGeom>
          <a:pattFill prst="dkUpDiag">
            <a:fgClr>
              <a:srgbClr val="256B79"/>
            </a:fgClr>
            <a:bgClr>
              <a:srgbClr val="064C5A"/>
            </a:bgClr>
          </a:patt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Поставщик</a:t>
            </a:r>
            <a:endParaRPr lang="ko-KR" altLang="en-US" sz="14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2" panose="02020503020101020101" pitchFamily="18" charset="-127"/>
              <a:ea typeface="바른돋움 2" panose="02020503020101020101" pitchFamily="18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1219804" y="3157932"/>
            <a:ext cx="14688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굴림체" pitchFamily="49" charset="-127"/>
              <a:ea typeface="굴림체" pitchFamily="49" charset="-127"/>
              <a:cs typeface="+mn-cs"/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2808988" y="3157932"/>
            <a:ext cx="14688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굴림체" pitchFamily="49" charset="-127"/>
              <a:ea typeface="굴림체" pitchFamily="49" charset="-127"/>
              <a:cs typeface="+mn-cs"/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4399280" y="3157932"/>
            <a:ext cx="14688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굴림체" pitchFamily="49" charset="-127"/>
              <a:ea typeface="굴림체" pitchFamily="49" charset="-127"/>
              <a:cs typeface="+mn-cs"/>
            </a:endParaRPr>
          </a:p>
        </p:txBody>
      </p:sp>
      <p:grpSp>
        <p:nvGrpSpPr>
          <p:cNvPr id="121" name="그룹 120"/>
          <p:cNvGrpSpPr/>
          <p:nvPr/>
        </p:nvGrpSpPr>
        <p:grpSpPr>
          <a:xfrm>
            <a:off x="6295468" y="3157932"/>
            <a:ext cx="3059092" cy="4058655"/>
            <a:chOff x="3943447" y="1932569"/>
            <a:chExt cx="3059092" cy="4058655"/>
          </a:xfrm>
        </p:grpSpPr>
        <p:sp>
          <p:nvSpPr>
            <p:cNvPr id="122" name="직사각형 121"/>
            <p:cNvSpPr/>
            <p:nvPr/>
          </p:nvSpPr>
          <p:spPr>
            <a:xfrm>
              <a:off x="3943447" y="1932569"/>
              <a:ext cx="1468800" cy="40586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solidFill>
                <a:schemeClr val="bg1">
                  <a:lumMod val="75000"/>
                </a:schemeClr>
              </a:solidFill>
              <a:prstDash val="solid"/>
            </a:ln>
            <a:effectLst/>
          </p:spPr>
          <p:txBody>
            <a:bodyPr tIns="90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2E"/>
                </a:solidFill>
                <a:effectLst/>
                <a:uLnTx/>
                <a:uFillTx/>
                <a:latin typeface="굴림체" pitchFamily="49" charset="-127"/>
                <a:ea typeface="굴림체" pitchFamily="49" charset="-127"/>
                <a:cs typeface="+mn-cs"/>
              </a:endParaRPr>
            </a:p>
          </p:txBody>
        </p:sp>
        <p:sp>
          <p:nvSpPr>
            <p:cNvPr id="123" name="직사각형 122"/>
            <p:cNvSpPr/>
            <p:nvPr/>
          </p:nvSpPr>
          <p:spPr>
            <a:xfrm>
              <a:off x="5533739" y="1932569"/>
              <a:ext cx="1468800" cy="40586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solidFill>
                <a:schemeClr val="bg1">
                  <a:lumMod val="75000"/>
                </a:schemeClr>
              </a:solidFill>
              <a:prstDash val="solid"/>
            </a:ln>
            <a:effectLst/>
          </p:spPr>
          <p:txBody>
            <a:bodyPr tIns="90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2E"/>
                </a:solidFill>
                <a:effectLst/>
                <a:uLnTx/>
                <a:uFillTx/>
                <a:latin typeface="굴림체" pitchFamily="49" charset="-127"/>
                <a:ea typeface="굴림체" pitchFamily="49" charset="-127"/>
                <a:cs typeface="+mn-cs"/>
              </a:endParaRPr>
            </a:p>
          </p:txBody>
        </p:sp>
      </p:grpSp>
      <p:sp>
        <p:nvSpPr>
          <p:cNvPr id="124" name="Rectangle 5"/>
          <p:cNvSpPr>
            <a:spLocks noChangeArrowheads="1"/>
          </p:cNvSpPr>
          <p:nvPr/>
        </p:nvSpPr>
        <p:spPr bwMode="auto">
          <a:xfrm>
            <a:off x="1319061" y="3248701"/>
            <a:ext cx="1288325" cy="302612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Запрос на заключение</a:t>
            </a:r>
          </a:p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 контракта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1" panose="02020503020101020101" pitchFamily="18" charset="-127"/>
              <a:ea typeface="바른돋움 1" panose="02020503020101020101" pitchFamily="18" charset="-127"/>
            </a:endParaRPr>
          </a:p>
        </p:txBody>
      </p:sp>
      <p:sp>
        <p:nvSpPr>
          <p:cNvPr id="125" name="Rectangle 5"/>
          <p:cNvSpPr>
            <a:spLocks noChangeArrowheads="1"/>
          </p:cNvSpPr>
          <p:nvPr/>
        </p:nvSpPr>
        <p:spPr bwMode="auto">
          <a:xfrm>
            <a:off x="1319061" y="5127585"/>
            <a:ext cx="1288325" cy="428263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Подтверждение </a:t>
            </a:r>
          </a:p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завершения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1" panose="02020503020101020101" pitchFamily="18" charset="-127"/>
              <a:ea typeface="바른돋움 1" panose="02020503020101020101" pitchFamily="18" charset="-127"/>
            </a:endParaRPr>
          </a:p>
        </p:txBody>
      </p:sp>
      <p:sp>
        <p:nvSpPr>
          <p:cNvPr id="126" name="Rectangle 5"/>
          <p:cNvSpPr>
            <a:spLocks noChangeArrowheads="1"/>
          </p:cNvSpPr>
          <p:nvPr/>
        </p:nvSpPr>
        <p:spPr bwMode="auto">
          <a:xfrm>
            <a:off x="6437368" y="3248701"/>
            <a:ext cx="1190961" cy="302612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Запрос на заключение </a:t>
            </a:r>
          </a:p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контракта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1" panose="02020503020101020101" pitchFamily="18" charset="-127"/>
              <a:ea typeface="바른돋움 1" panose="02020503020101020101" pitchFamily="18" charset="-127"/>
            </a:endParaRPr>
          </a:p>
        </p:txBody>
      </p:sp>
      <p:sp>
        <p:nvSpPr>
          <p:cNvPr id="127" name="Rectangle 5"/>
          <p:cNvSpPr>
            <a:spLocks noChangeArrowheads="1"/>
          </p:cNvSpPr>
          <p:nvPr/>
        </p:nvSpPr>
        <p:spPr bwMode="auto">
          <a:xfrm>
            <a:off x="6437368" y="3697749"/>
            <a:ext cx="1190961" cy="346274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05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Направление/</a:t>
            </a:r>
          </a:p>
          <a:p>
            <a:pPr algn="ctr"/>
            <a:r>
              <a:rPr lang="ru-RU" altLang="ko-KR" sz="105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принятие конкурсной заявки</a:t>
            </a:r>
            <a:endParaRPr lang="ko-KR" altLang="en-US" sz="105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1" panose="02020503020101020101" pitchFamily="18" charset="-127"/>
              <a:ea typeface="바른돋움 1" panose="02020503020101020101" pitchFamily="18" charset="-127"/>
            </a:endParaRPr>
          </a:p>
        </p:txBody>
      </p:sp>
      <p:sp>
        <p:nvSpPr>
          <p:cNvPr id="128" name="Rectangle 5"/>
          <p:cNvSpPr>
            <a:spLocks noChangeArrowheads="1"/>
          </p:cNvSpPr>
          <p:nvPr/>
        </p:nvSpPr>
        <p:spPr bwMode="auto">
          <a:xfrm>
            <a:off x="6437368" y="4234121"/>
            <a:ext cx="1190961" cy="302612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Контракт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1" panose="02020503020101020101" pitchFamily="18" charset="-127"/>
              <a:ea typeface="바른돋움 1" panose="02020503020101020101" pitchFamily="18" charset="-127"/>
            </a:endParaRPr>
          </a:p>
        </p:txBody>
      </p:sp>
      <p:sp>
        <p:nvSpPr>
          <p:cNvPr id="129" name="Rectangle 5"/>
          <p:cNvSpPr>
            <a:spLocks noChangeArrowheads="1"/>
          </p:cNvSpPr>
          <p:nvPr/>
        </p:nvSpPr>
        <p:spPr bwMode="auto">
          <a:xfrm>
            <a:off x="4506145" y="4234121"/>
            <a:ext cx="1288325" cy="302612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Подтверждение </a:t>
            </a:r>
          </a:p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контракта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1" panose="02020503020101020101" pitchFamily="18" charset="-127"/>
              <a:ea typeface="바른돋움 1" panose="02020503020101020101" pitchFamily="18" charset="-127"/>
            </a:endParaRPr>
          </a:p>
        </p:txBody>
      </p:sp>
      <p:sp>
        <p:nvSpPr>
          <p:cNvPr id="130" name="Rectangle 5"/>
          <p:cNvSpPr>
            <a:spLocks noChangeArrowheads="1"/>
          </p:cNvSpPr>
          <p:nvPr/>
        </p:nvSpPr>
        <p:spPr bwMode="auto">
          <a:xfrm>
            <a:off x="2934797" y="6204964"/>
            <a:ext cx="1288325" cy="302612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Замещение активов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1" panose="02020503020101020101" pitchFamily="18" charset="-127"/>
              <a:ea typeface="바른돋움 1" panose="02020503020101020101" pitchFamily="18" charset="-127"/>
            </a:endParaRPr>
          </a:p>
        </p:txBody>
      </p:sp>
      <p:sp>
        <p:nvSpPr>
          <p:cNvPr id="131" name="Rectangle 5"/>
          <p:cNvSpPr>
            <a:spLocks noChangeArrowheads="1"/>
          </p:cNvSpPr>
          <p:nvPr/>
        </p:nvSpPr>
        <p:spPr bwMode="auto">
          <a:xfrm>
            <a:off x="8020473" y="5712253"/>
            <a:ext cx="1084213" cy="302612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Платёжное </a:t>
            </a:r>
          </a:p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требование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1" panose="02020503020101020101" pitchFamily="18" charset="-127"/>
              <a:ea typeface="바른돋움 1" panose="02020503020101020101" pitchFamily="18" charset="-127"/>
            </a:endParaRPr>
          </a:p>
        </p:txBody>
      </p:sp>
      <p:sp>
        <p:nvSpPr>
          <p:cNvPr id="132" name="Rectangle 5"/>
          <p:cNvSpPr>
            <a:spLocks noChangeArrowheads="1"/>
          </p:cNvSpPr>
          <p:nvPr/>
        </p:nvSpPr>
        <p:spPr bwMode="auto">
          <a:xfrm>
            <a:off x="8020473" y="4673861"/>
            <a:ext cx="1084213" cy="430573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(</a:t>
            </a:r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требование </a:t>
            </a:r>
          </a:p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аванса)</a:t>
            </a:r>
            <a:endParaRPr lang="en-US" altLang="ko-KR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1" panose="02020503020101020101" pitchFamily="18" charset="-127"/>
              <a:ea typeface="바른돋움 1" panose="02020503020101020101" pitchFamily="18" charset="-127"/>
            </a:endParaRPr>
          </a:p>
        </p:txBody>
      </p:sp>
      <p:sp>
        <p:nvSpPr>
          <p:cNvPr id="133" name="Rectangle 5"/>
          <p:cNvSpPr>
            <a:spLocks noChangeArrowheads="1"/>
          </p:cNvSpPr>
          <p:nvPr/>
        </p:nvSpPr>
        <p:spPr bwMode="auto">
          <a:xfrm>
            <a:off x="8020473" y="5162309"/>
            <a:ext cx="1084213" cy="359845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Запрос на </a:t>
            </a:r>
          </a:p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завершение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1" panose="02020503020101020101" pitchFamily="18" charset="-127"/>
              <a:ea typeface="바른돋움 1" panose="02020503020101020101" pitchFamily="18" charset="-127"/>
            </a:endParaRPr>
          </a:p>
        </p:txBody>
      </p:sp>
      <p:sp>
        <p:nvSpPr>
          <p:cNvPr id="134" name="Rectangle 5"/>
          <p:cNvSpPr>
            <a:spLocks noChangeArrowheads="1"/>
          </p:cNvSpPr>
          <p:nvPr/>
        </p:nvSpPr>
        <p:spPr bwMode="auto">
          <a:xfrm>
            <a:off x="6437368" y="6123007"/>
            <a:ext cx="1190961" cy="462987"/>
          </a:xfrm>
          <a:prstGeom prst="rect">
            <a:avLst/>
          </a:prstGeom>
          <a:solidFill>
            <a:srgbClr val="C9DADE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Запрос на выплату</a:t>
            </a:r>
          </a:p>
          <a:p>
            <a:pPr algn="ctr"/>
            <a:r>
              <a:rPr lang="ru-RU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rPr>
              <a:t> средств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1" panose="02020503020101020101" pitchFamily="18" charset="-127"/>
              <a:ea typeface="바른돋움 1" panose="02020503020101020101" pitchFamily="18" charset="-127"/>
            </a:endParaRPr>
          </a:p>
        </p:txBody>
      </p:sp>
      <p:sp>
        <p:nvSpPr>
          <p:cNvPr id="135" name="Rectangle 5"/>
          <p:cNvSpPr>
            <a:spLocks noChangeArrowheads="1"/>
          </p:cNvSpPr>
          <p:nvPr/>
        </p:nvSpPr>
        <p:spPr bwMode="auto">
          <a:xfrm>
            <a:off x="3796994" y="6736466"/>
            <a:ext cx="843378" cy="357037"/>
          </a:xfrm>
          <a:prstGeom prst="rect">
            <a:avLst/>
          </a:prstGeom>
          <a:pattFill prst="dkUpDiag">
            <a:fgClr>
              <a:srgbClr val="6D742F"/>
            </a:fgClr>
            <a:bgClr>
              <a:srgbClr val="4E5510"/>
            </a:bgClr>
          </a:pattFill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Регистрация актива</a:t>
            </a:r>
            <a:endParaRPr lang="ko-KR" altLang="en-US" sz="11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2" panose="02020503020101020101" pitchFamily="18" charset="-127"/>
              <a:ea typeface="바른돋움 2" panose="02020503020101020101" pitchFamily="18" charset="-127"/>
            </a:endParaRPr>
          </a:p>
        </p:txBody>
      </p:sp>
      <p:sp>
        <p:nvSpPr>
          <p:cNvPr id="136" name="Rectangle 5"/>
          <p:cNvSpPr>
            <a:spLocks noChangeArrowheads="1"/>
          </p:cNvSpPr>
          <p:nvPr/>
        </p:nvSpPr>
        <p:spPr bwMode="auto">
          <a:xfrm>
            <a:off x="5011838" y="6790891"/>
            <a:ext cx="1018548" cy="302612"/>
          </a:xfrm>
          <a:prstGeom prst="rect">
            <a:avLst/>
          </a:prstGeom>
          <a:pattFill prst="dkUpDiag">
            <a:fgClr>
              <a:srgbClr val="6D742F"/>
            </a:fgClr>
            <a:bgClr>
              <a:srgbClr val="4E5510"/>
            </a:bgClr>
          </a:pattFill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r>
              <a:rPr lang="ru-RU" altLang="ko-KR" sz="11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Выплата средств</a:t>
            </a:r>
            <a:endParaRPr lang="ko-KR" altLang="en-US" sz="11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2" panose="02020503020101020101" pitchFamily="18" charset="-127"/>
              <a:ea typeface="바른돋움 2" panose="02020503020101020101" pitchFamily="18" charset="-127"/>
            </a:endParaRPr>
          </a:p>
        </p:txBody>
      </p:sp>
      <p:sp>
        <p:nvSpPr>
          <p:cNvPr id="137" name="Rectangle 5"/>
          <p:cNvSpPr>
            <a:spLocks noChangeArrowheads="1"/>
          </p:cNvSpPr>
          <p:nvPr/>
        </p:nvSpPr>
        <p:spPr bwMode="auto">
          <a:xfrm>
            <a:off x="5313836" y="4726831"/>
            <a:ext cx="948068" cy="302612"/>
          </a:xfrm>
          <a:prstGeom prst="rect">
            <a:avLst/>
          </a:prstGeom>
          <a:pattFill prst="dkUpDiag">
            <a:fgClr>
              <a:srgbClr val="6D742F"/>
            </a:fgClr>
            <a:bgClr>
              <a:srgbClr val="4E5510"/>
            </a:bgClr>
          </a:pattFill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r>
              <a:rPr lang="ru-RU" altLang="ko-KR" sz="105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2" panose="02020503020101020101" pitchFamily="18" charset="-127"/>
                <a:ea typeface="바른돋움 2" panose="02020503020101020101" pitchFamily="18" charset="-127"/>
              </a:rPr>
              <a:t>Обязательство</a:t>
            </a:r>
            <a:endParaRPr lang="ko-KR" altLang="en-US" sz="105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2" panose="02020503020101020101" pitchFamily="18" charset="-127"/>
              <a:ea typeface="바른돋움 2" panose="02020503020101020101" pitchFamily="18" charset="-127"/>
            </a:endParaRPr>
          </a:p>
        </p:txBody>
      </p:sp>
      <p:cxnSp>
        <p:nvCxnSpPr>
          <p:cNvPr id="138" name="직선 연결선 137"/>
          <p:cNvCxnSpPr>
            <a:stCxn id="133" idx="1"/>
            <a:endCxn id="125" idx="3"/>
          </p:cNvCxnSpPr>
          <p:nvPr/>
        </p:nvCxnSpPr>
        <p:spPr>
          <a:xfrm flipH="1" flipV="1">
            <a:off x="2607386" y="5341717"/>
            <a:ext cx="5413087" cy="51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9" name="직선 연결선 138"/>
          <p:cNvCxnSpPr>
            <a:stCxn id="137" idx="3"/>
            <a:endCxn id="132" idx="1"/>
          </p:cNvCxnSpPr>
          <p:nvPr/>
        </p:nvCxnSpPr>
        <p:spPr>
          <a:xfrm>
            <a:off x="6261904" y="4878137"/>
            <a:ext cx="1758569" cy="11011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0" name="직선 연결선 139"/>
          <p:cNvCxnSpPr>
            <a:stCxn id="124" idx="3"/>
            <a:endCxn id="126" idx="1"/>
          </p:cNvCxnSpPr>
          <p:nvPr/>
        </p:nvCxnSpPr>
        <p:spPr>
          <a:xfrm>
            <a:off x="2607386" y="3400007"/>
            <a:ext cx="3829982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1" name="직선 연결선 140"/>
          <p:cNvCxnSpPr>
            <a:stCxn id="126" idx="2"/>
            <a:endCxn id="127" idx="0"/>
          </p:cNvCxnSpPr>
          <p:nvPr/>
        </p:nvCxnSpPr>
        <p:spPr>
          <a:xfrm>
            <a:off x="7032849" y="3551313"/>
            <a:ext cx="0" cy="146436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" name="직선 연결선 141"/>
          <p:cNvCxnSpPr/>
          <p:nvPr/>
        </p:nvCxnSpPr>
        <p:spPr>
          <a:xfrm>
            <a:off x="7022267" y="4041850"/>
            <a:ext cx="0" cy="19009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" name="직선 연결선 142"/>
          <p:cNvCxnSpPr>
            <a:stCxn id="128" idx="1"/>
            <a:endCxn id="129" idx="3"/>
          </p:cNvCxnSpPr>
          <p:nvPr/>
        </p:nvCxnSpPr>
        <p:spPr>
          <a:xfrm flipH="1">
            <a:off x="5794470" y="4385427"/>
            <a:ext cx="64289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4" name="직선 연결선 143"/>
          <p:cNvCxnSpPr>
            <a:stCxn id="132" idx="2"/>
            <a:endCxn id="133" idx="0"/>
          </p:cNvCxnSpPr>
          <p:nvPr/>
        </p:nvCxnSpPr>
        <p:spPr>
          <a:xfrm>
            <a:off x="8562580" y="5104434"/>
            <a:ext cx="0" cy="578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5" name="꺾인 연결선 144"/>
          <p:cNvCxnSpPr>
            <a:stCxn id="125" idx="2"/>
            <a:endCxn id="130" idx="1"/>
          </p:cNvCxnSpPr>
          <p:nvPr/>
        </p:nvCxnSpPr>
        <p:spPr>
          <a:xfrm rot="16200000" flipH="1">
            <a:off x="2048799" y="5470272"/>
            <a:ext cx="800422" cy="971573"/>
          </a:xfrm>
          <a:prstGeom prst="bentConnector2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6" name="꺾인 연결선 145"/>
          <p:cNvCxnSpPr>
            <a:stCxn id="130" idx="2"/>
            <a:endCxn id="135" idx="1"/>
          </p:cNvCxnSpPr>
          <p:nvPr/>
        </p:nvCxnSpPr>
        <p:spPr>
          <a:xfrm rot="16200000" flipH="1">
            <a:off x="3484273" y="6602263"/>
            <a:ext cx="407409" cy="218034"/>
          </a:xfrm>
          <a:prstGeom prst="bentConnector2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" name="꺾인 연결선 146"/>
          <p:cNvCxnSpPr>
            <a:stCxn id="134" idx="1"/>
            <a:endCxn id="136" idx="0"/>
          </p:cNvCxnSpPr>
          <p:nvPr/>
        </p:nvCxnSpPr>
        <p:spPr>
          <a:xfrm rot="10800000" flipV="1">
            <a:off x="5521112" y="6354501"/>
            <a:ext cx="916256" cy="43639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8" name="꺾인 연결선 147"/>
          <p:cNvCxnSpPr>
            <a:stCxn id="129" idx="2"/>
            <a:endCxn id="137" idx="1"/>
          </p:cNvCxnSpPr>
          <p:nvPr/>
        </p:nvCxnSpPr>
        <p:spPr>
          <a:xfrm rot="16200000" flipH="1">
            <a:off x="5061370" y="4625671"/>
            <a:ext cx="341404" cy="163528"/>
          </a:xfrm>
          <a:prstGeom prst="bentConnector2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9" name="꺾인 연결선 148"/>
          <p:cNvCxnSpPr>
            <a:stCxn id="132" idx="3"/>
            <a:endCxn id="134" idx="3"/>
          </p:cNvCxnSpPr>
          <p:nvPr/>
        </p:nvCxnSpPr>
        <p:spPr>
          <a:xfrm flipH="1">
            <a:off x="7628329" y="4889148"/>
            <a:ext cx="1476357" cy="1465353"/>
          </a:xfrm>
          <a:prstGeom prst="bentConnector3">
            <a:avLst>
              <a:gd name="adj1" fmla="val -15484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0" name="자유형 149"/>
          <p:cNvSpPr/>
          <p:nvPr/>
        </p:nvSpPr>
        <p:spPr bwMode="auto">
          <a:xfrm rot="5400000" flipV="1">
            <a:off x="7998835" y="5681474"/>
            <a:ext cx="225425" cy="882652"/>
          </a:xfrm>
          <a:custGeom>
            <a:avLst/>
            <a:gdLst>
              <a:gd name="connsiteX0" fmla="*/ 0 w 929640"/>
              <a:gd name="connsiteY0" fmla="*/ 304800 h 304800"/>
              <a:gd name="connsiteX1" fmla="*/ 929640 w 929640"/>
              <a:gd name="connsiteY1" fmla="*/ 304800 h 304800"/>
              <a:gd name="connsiteX2" fmla="*/ 929640 w 92964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9640" h="304800">
                <a:moveTo>
                  <a:pt x="0" y="304800"/>
                </a:moveTo>
                <a:lnTo>
                  <a:pt x="929640" y="304800"/>
                </a:lnTo>
                <a:lnTo>
                  <a:pt x="929640" y="0"/>
                </a:ln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1" name="자유형 150"/>
          <p:cNvSpPr/>
          <p:nvPr/>
        </p:nvSpPr>
        <p:spPr bwMode="auto">
          <a:xfrm>
            <a:off x="2249389" y="5517963"/>
            <a:ext cx="5689600" cy="342900"/>
          </a:xfrm>
          <a:custGeom>
            <a:avLst/>
            <a:gdLst>
              <a:gd name="connsiteX0" fmla="*/ 0 w 5588000"/>
              <a:gd name="connsiteY0" fmla="*/ 0 h 342900"/>
              <a:gd name="connsiteX1" fmla="*/ 0 w 5588000"/>
              <a:gd name="connsiteY1" fmla="*/ 342900 h 342900"/>
              <a:gd name="connsiteX2" fmla="*/ 5588000 w 5588000"/>
              <a:gd name="connsiteY2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88000" h="342900">
                <a:moveTo>
                  <a:pt x="0" y="0"/>
                </a:moveTo>
                <a:lnTo>
                  <a:pt x="0" y="342900"/>
                </a:lnTo>
                <a:lnTo>
                  <a:pt x="5588000" y="342900"/>
                </a:ln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2" name="Text Box 40"/>
          <p:cNvSpPr txBox="1">
            <a:spLocks noChangeArrowheads="1"/>
          </p:cNvSpPr>
          <p:nvPr/>
        </p:nvSpPr>
        <p:spPr bwMode="auto">
          <a:xfrm>
            <a:off x="1377209" y="5553445"/>
            <a:ext cx="706925" cy="205629"/>
          </a:xfrm>
          <a:prstGeom prst="rect">
            <a:avLst/>
          </a:prstGeom>
          <a:noFill/>
        </p:spPr>
        <p:txBody>
          <a:bodyPr wrap="none" lIns="0" tIns="0" rIns="0" bIns="36000" rtlCol="0" anchor="ctr" anchorCtr="0">
            <a:spAutoFit/>
          </a:bodyPr>
          <a:lstStyle>
            <a:defPPr>
              <a:defRPr lang="ko-KR"/>
            </a:defPPr>
            <a:lvl1pPr algn="ctr">
              <a:defRPr sz="1100" b="0" spc="-6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defRPr>
            </a:lvl1pPr>
          </a:lstStyle>
          <a:p>
            <a:r>
              <a:rPr lang="ru-RU" altLang="ko-KR" dirty="0"/>
              <a:t>Завершение</a:t>
            </a:r>
            <a:endParaRPr lang="ko-KR" altLang="en-US" dirty="0"/>
          </a:p>
        </p:txBody>
      </p:sp>
      <p:sp>
        <p:nvSpPr>
          <p:cNvPr id="153" name="직사각형 152"/>
          <p:cNvSpPr/>
          <p:nvPr/>
        </p:nvSpPr>
        <p:spPr bwMode="auto">
          <a:xfrm>
            <a:off x="6335678" y="3203491"/>
            <a:ext cx="1372171" cy="1363904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ash"/>
          </a:ln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바른돋움 1" panose="02020503020101020101" pitchFamily="18" charset="-127"/>
              <a:ea typeface="바른돋움 1" panose="02020503020101020101" pitchFamily="18" charset="-127"/>
            </a:endParaRPr>
          </a:p>
        </p:txBody>
      </p:sp>
      <p:sp>
        <p:nvSpPr>
          <p:cNvPr id="154" name="Text Box 40"/>
          <p:cNvSpPr txBox="1">
            <a:spLocks noChangeArrowheads="1"/>
          </p:cNvSpPr>
          <p:nvPr/>
        </p:nvSpPr>
        <p:spPr bwMode="auto">
          <a:xfrm>
            <a:off x="6343088" y="4575069"/>
            <a:ext cx="1338507" cy="205629"/>
          </a:xfrm>
          <a:prstGeom prst="rect">
            <a:avLst/>
          </a:prstGeom>
          <a:noFill/>
        </p:spPr>
        <p:txBody>
          <a:bodyPr wrap="none" lIns="0" tIns="0" rIns="0" bIns="36000" rtlCol="0" anchor="ctr" anchorCtr="0">
            <a:spAutoFit/>
          </a:bodyPr>
          <a:lstStyle>
            <a:defPPr>
              <a:defRPr lang="ko-KR"/>
            </a:defPPr>
            <a:lvl1pPr algn="ctr">
              <a:defRPr sz="1100" b="0" spc="-6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defRPr>
            </a:lvl1pPr>
          </a:lstStyle>
          <a:p>
            <a:r>
              <a:rPr lang="ru-RU" altLang="ko-KR" dirty="0"/>
              <a:t>Завершение контракта</a:t>
            </a:r>
            <a:endParaRPr lang="ko-KR" altLang="en-US" dirty="0"/>
          </a:p>
        </p:txBody>
      </p:sp>
      <p:sp>
        <p:nvSpPr>
          <p:cNvPr id="155" name="직사각형 154"/>
          <p:cNvSpPr/>
          <p:nvPr/>
        </p:nvSpPr>
        <p:spPr bwMode="auto">
          <a:xfrm>
            <a:off x="6295468" y="2056754"/>
            <a:ext cx="3057983" cy="461043"/>
          </a:xfrm>
          <a:prstGeom prst="rect">
            <a:avLst/>
          </a:prstGeom>
          <a:pattFill prst="dkUpDiag">
            <a:fgClr>
              <a:srgbClr val="24579C"/>
            </a:fgClr>
            <a:bgClr>
              <a:srgbClr val="05387D"/>
            </a:bgClr>
          </a:pattFill>
        </p:spPr>
        <p:txBody>
          <a:bodyPr wrap="none" lIns="0" tIns="0" rIns="0" bIns="36000" rtlCol="0" anchor="ctr" anchorCtr="0">
            <a:noAutofit/>
          </a:bodyPr>
          <a:lstStyle/>
          <a:p>
            <a:pPr lvl="0" algn="ctr" fontAlgn="base" latinLnBrk="0">
              <a:spcAft>
                <a:spcPct val="0"/>
              </a:spcAft>
            </a:pPr>
            <a:r>
              <a:rPr lang="en-US" altLang="ko-KR" sz="14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KONEPS(G2B)</a:t>
            </a:r>
          </a:p>
        </p:txBody>
      </p:sp>
      <p:sp>
        <p:nvSpPr>
          <p:cNvPr id="156" name="직사각형 155"/>
          <p:cNvSpPr/>
          <p:nvPr/>
        </p:nvSpPr>
        <p:spPr bwMode="auto">
          <a:xfrm>
            <a:off x="1215928" y="2056754"/>
            <a:ext cx="4737175" cy="461043"/>
          </a:xfrm>
          <a:prstGeom prst="rect">
            <a:avLst/>
          </a:prstGeom>
          <a:pattFill prst="dkUpDiag">
            <a:fgClr>
              <a:srgbClr val="24579C"/>
            </a:fgClr>
            <a:bgClr>
              <a:srgbClr val="05387D"/>
            </a:bgClr>
          </a:pattFill>
        </p:spPr>
        <p:txBody>
          <a:bodyPr wrap="none" lIns="0" tIns="0" rIns="0" bIns="36000" rtlCol="0" anchor="ctr" anchorCtr="0">
            <a:noAutofit/>
          </a:bodyPr>
          <a:lstStyle/>
          <a:p>
            <a:pPr lvl="0" algn="ctr" fontAlgn="base" latinLnBrk="0">
              <a:spcAft>
                <a:spcPct val="0"/>
              </a:spcAft>
            </a:pPr>
            <a:r>
              <a:rPr lang="en-US" altLang="ko-KR" sz="140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dBrain</a:t>
            </a:r>
            <a:endParaRPr lang="ko-KR" altLang="en-US" sz="14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157" name="직사각형 48"/>
          <p:cNvSpPr/>
          <p:nvPr/>
        </p:nvSpPr>
        <p:spPr>
          <a:xfrm flipH="1">
            <a:off x="1215928" y="2121646"/>
            <a:ext cx="180000" cy="288152"/>
          </a:xfrm>
          <a:custGeom>
            <a:avLst/>
            <a:gdLst>
              <a:gd name="connsiteX0" fmla="*/ 0 w 180000"/>
              <a:gd name="connsiteY0" fmla="*/ 0 h 180000"/>
              <a:gd name="connsiteX1" fmla="*/ 180000 w 180000"/>
              <a:gd name="connsiteY1" fmla="*/ 0 h 180000"/>
              <a:gd name="connsiteX2" fmla="*/ 180000 w 180000"/>
              <a:gd name="connsiteY2" fmla="*/ 180000 h 180000"/>
              <a:gd name="connsiteX3" fmla="*/ 0 w 180000"/>
              <a:gd name="connsiteY3" fmla="*/ 180000 h 180000"/>
              <a:gd name="connsiteX4" fmla="*/ 0 w 180000"/>
              <a:gd name="connsiteY4" fmla="*/ 0 h 180000"/>
              <a:gd name="connsiteX0" fmla="*/ 0 w 180000"/>
              <a:gd name="connsiteY0" fmla="*/ 0 h 180000"/>
              <a:gd name="connsiteX1" fmla="*/ 180000 w 180000"/>
              <a:gd name="connsiteY1" fmla="*/ 0 h 180000"/>
              <a:gd name="connsiteX2" fmla="*/ 180000 w 180000"/>
              <a:gd name="connsiteY2" fmla="*/ 180000 h 180000"/>
              <a:gd name="connsiteX3" fmla="*/ 0 w 180000"/>
              <a:gd name="connsiteY3" fmla="*/ 0 h 1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" h="180000">
                <a:moveTo>
                  <a:pt x="0" y="0"/>
                </a:moveTo>
                <a:lnTo>
                  <a:pt x="180000" y="0"/>
                </a:lnTo>
                <a:lnTo>
                  <a:pt x="180000" y="180000"/>
                </a:lnTo>
                <a:lnTo>
                  <a:pt x="0" y="0"/>
                </a:lnTo>
                <a:close/>
              </a:path>
            </a:pathLst>
          </a:custGeom>
          <a:solidFill>
            <a:srgbClr val="6E90BD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00" dirty="0">
              <a:gradFill>
                <a:gsLst>
                  <a:gs pos="100000">
                    <a:prstClr val="white"/>
                  </a:gs>
                  <a:gs pos="100000">
                    <a:prstClr val="black">
                      <a:lumMod val="75000"/>
                      <a:lumOff val="25000"/>
                    </a:prstClr>
                  </a:gs>
                </a:gsLst>
                <a:lin ang="5400000" scaled="1"/>
              </a:gradFill>
              <a:latin typeface="나눔스퀘어 Bold" panose="020B0600000101010101" pitchFamily="50" charset="-127"/>
              <a:ea typeface="나눔스퀘어 Bold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158" name="직사각형 48"/>
          <p:cNvSpPr/>
          <p:nvPr/>
        </p:nvSpPr>
        <p:spPr>
          <a:xfrm flipH="1">
            <a:off x="6295468" y="2121646"/>
            <a:ext cx="180000" cy="288152"/>
          </a:xfrm>
          <a:custGeom>
            <a:avLst/>
            <a:gdLst>
              <a:gd name="connsiteX0" fmla="*/ 0 w 180000"/>
              <a:gd name="connsiteY0" fmla="*/ 0 h 180000"/>
              <a:gd name="connsiteX1" fmla="*/ 180000 w 180000"/>
              <a:gd name="connsiteY1" fmla="*/ 0 h 180000"/>
              <a:gd name="connsiteX2" fmla="*/ 180000 w 180000"/>
              <a:gd name="connsiteY2" fmla="*/ 180000 h 180000"/>
              <a:gd name="connsiteX3" fmla="*/ 0 w 180000"/>
              <a:gd name="connsiteY3" fmla="*/ 180000 h 180000"/>
              <a:gd name="connsiteX4" fmla="*/ 0 w 180000"/>
              <a:gd name="connsiteY4" fmla="*/ 0 h 180000"/>
              <a:gd name="connsiteX0" fmla="*/ 0 w 180000"/>
              <a:gd name="connsiteY0" fmla="*/ 0 h 180000"/>
              <a:gd name="connsiteX1" fmla="*/ 180000 w 180000"/>
              <a:gd name="connsiteY1" fmla="*/ 0 h 180000"/>
              <a:gd name="connsiteX2" fmla="*/ 180000 w 180000"/>
              <a:gd name="connsiteY2" fmla="*/ 180000 h 180000"/>
              <a:gd name="connsiteX3" fmla="*/ 0 w 180000"/>
              <a:gd name="connsiteY3" fmla="*/ 0 h 1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" h="180000">
                <a:moveTo>
                  <a:pt x="0" y="0"/>
                </a:moveTo>
                <a:lnTo>
                  <a:pt x="180000" y="0"/>
                </a:lnTo>
                <a:lnTo>
                  <a:pt x="180000" y="180000"/>
                </a:lnTo>
                <a:lnTo>
                  <a:pt x="0" y="0"/>
                </a:lnTo>
                <a:close/>
              </a:path>
            </a:pathLst>
          </a:custGeom>
          <a:solidFill>
            <a:srgbClr val="6E90BD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00" dirty="0">
              <a:gradFill>
                <a:gsLst>
                  <a:gs pos="100000">
                    <a:prstClr val="white"/>
                  </a:gs>
                  <a:gs pos="100000">
                    <a:prstClr val="black">
                      <a:lumMod val="75000"/>
                      <a:lumOff val="25000"/>
                    </a:prstClr>
                  </a:gs>
                </a:gsLst>
                <a:lin ang="5400000" scaled="1"/>
              </a:gradFill>
              <a:latin typeface="나눔스퀘어 Bold" panose="020B0600000101010101" pitchFamily="50" charset="-127"/>
              <a:ea typeface="나눔스퀘어 Bold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58" name="Rectangle 5"/>
          <p:cNvSpPr/>
          <p:nvPr/>
        </p:nvSpPr>
        <p:spPr bwMode="auto">
          <a:xfrm>
            <a:off x="358815" y="1740255"/>
            <a:ext cx="9977377" cy="5702267"/>
          </a:xfrm>
          <a:prstGeom prst="rect">
            <a:avLst/>
          </a:prstGeom>
          <a:noFill/>
          <a:ln w="3175" algn="ctr">
            <a:solidFill>
              <a:schemeClr val="bg1">
                <a:lumMod val="75000"/>
              </a:schemeClr>
            </a:solidFill>
            <a:prstDash val="solid"/>
            <a:round/>
            <a:headEnd/>
            <a:tailEnd type="none" w="sm" len="sm"/>
          </a:ln>
        </p:spPr>
        <p:txBody>
          <a:bodyPr wrap="none" lIns="72000" tIns="72000" rIns="72000" bIns="72000" anchor="ctr"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rgbClr val="7D0900"/>
              </a:buClr>
            </a:pPr>
            <a:endParaRPr lang="ko-KR" altLang="en-US" sz="1100" spc="-15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1282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5477</TotalTime>
  <Words>1431</Words>
  <Application>Microsoft Office PowerPoint</Application>
  <PresentationFormat>Custom</PresentationFormat>
  <Paragraphs>369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32" baseType="lpstr">
      <vt:lpstr>돋움</vt:lpstr>
      <vt:lpstr>굴림체</vt:lpstr>
      <vt:lpstr>맑은 고딕</vt:lpstr>
      <vt:lpstr>Arial</vt:lpstr>
      <vt:lpstr>Calibri</vt:lpstr>
      <vt:lpstr>Calibri Light</vt:lpstr>
      <vt:lpstr>KoPub돋움체 Bold</vt:lpstr>
      <vt:lpstr>Montserrat Light</vt:lpstr>
      <vt:lpstr>Montserrat Medium</vt:lpstr>
      <vt:lpstr>Montserrat SemiBold</vt:lpstr>
      <vt:lpstr>Times New Roman</vt:lpstr>
      <vt:lpstr>Wingdings</vt:lpstr>
      <vt:lpstr>나눔스퀘어 Bold</vt:lpstr>
      <vt:lpstr>바른돋움 1</vt:lpstr>
      <vt:lpstr>바른돋움 2</vt:lpstr>
      <vt:lpstr>산돌고딕 L</vt:lpstr>
      <vt:lpstr>산돌고딕B</vt:lpstr>
      <vt:lpstr>Office 테마</vt:lpstr>
      <vt:lpstr>디자인 사용자 지정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npf</dc:creator>
  <cp:lastModifiedBy>Yelena Slizhevskaya</cp:lastModifiedBy>
  <cp:revision>704</cp:revision>
  <cp:lastPrinted>2021-11-04T05:12:53Z</cp:lastPrinted>
  <dcterms:created xsi:type="dcterms:W3CDTF">2021-08-23T07:35:13Z</dcterms:created>
  <dcterms:modified xsi:type="dcterms:W3CDTF">2021-11-17T12:10:56Z</dcterms:modified>
</cp:coreProperties>
</file>