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8"/>
  </p:notesMasterIdLst>
  <p:handoutMasterIdLst>
    <p:handoutMasterId r:id="rId19"/>
  </p:handoutMasterIdLst>
  <p:sldIdLst>
    <p:sldId id="1144" r:id="rId2"/>
    <p:sldId id="1197" r:id="rId3"/>
    <p:sldId id="1198" r:id="rId4"/>
    <p:sldId id="1196" r:id="rId5"/>
    <p:sldId id="1199" r:id="rId6"/>
    <p:sldId id="1201" r:id="rId7"/>
    <p:sldId id="1202" r:id="rId8"/>
    <p:sldId id="1203" r:id="rId9"/>
    <p:sldId id="1204" r:id="rId10"/>
    <p:sldId id="1205" r:id="rId11"/>
    <p:sldId id="1206" r:id="rId12"/>
    <p:sldId id="1207" r:id="rId13"/>
    <p:sldId id="1208" r:id="rId14"/>
    <p:sldId id="1209" r:id="rId15"/>
    <p:sldId id="1210" r:id="rId16"/>
    <p:sldId id="1158" r:id="rId17"/>
  </p:sldIdLst>
  <p:sldSz cx="9144000" cy="6858000" type="screen4x3"/>
  <p:notesSz cx="6808788" cy="99409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46E"/>
    <a:srgbClr val="FFFF99"/>
    <a:srgbClr val="FFCC00"/>
    <a:srgbClr val="4180A6"/>
    <a:srgbClr val="009900"/>
    <a:srgbClr val="669900"/>
    <a:srgbClr val="99CC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7016" autoAdjust="0"/>
    <p:restoredTop sz="79643" autoAdjust="0"/>
  </p:normalViewPr>
  <p:slideViewPr>
    <p:cSldViewPr>
      <p:cViewPr varScale="1">
        <p:scale>
          <a:sx n="85" d="100"/>
          <a:sy n="85" d="100"/>
        </p:scale>
        <p:origin x="-15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notesViewPr>
    <p:cSldViewPr>
      <p:cViewPr varScale="1">
        <p:scale>
          <a:sx n="87" d="100"/>
          <a:sy n="87" d="100"/>
        </p:scale>
        <p:origin x="-3774" y="-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S::yslizhevskaya@worldbank.org::c31c118f-cc09-4814-95e2-f268a72c0a23" providerId="AD" clId="Web-{59FA20ED-773C-17A0-AA7C-83AB6FC22BDC}"/>
    <pc:docChg chg="modSld">
      <pc:chgData name="Yelena Slizhevskaya" userId="S::yslizhevskaya@worldbank.org::c31c118f-cc09-4814-95e2-f268a72c0a23" providerId="AD" clId="Web-{59FA20ED-773C-17A0-AA7C-83AB6FC22BDC}" dt="2019-05-13T07:57:39.449" v="24" actId="20577"/>
      <pc:docMkLst>
        <pc:docMk/>
      </pc:docMkLst>
      <pc:sldChg chg="modSp">
        <pc:chgData name="Yelena Slizhevskaya" userId="S::yslizhevskaya@worldbank.org::c31c118f-cc09-4814-95e2-f268a72c0a23" providerId="AD" clId="Web-{59FA20ED-773C-17A0-AA7C-83AB6FC22BDC}" dt="2019-05-13T07:54:20.467" v="2" actId="20577"/>
        <pc:sldMkLst>
          <pc:docMk/>
          <pc:sldMk cId="0" sldId="1144"/>
        </pc:sldMkLst>
        <pc:spChg chg="mod">
          <ac:chgData name="Yelena Slizhevskaya" userId="S::yslizhevskaya@worldbank.org::c31c118f-cc09-4814-95e2-f268a72c0a23" providerId="AD" clId="Web-{59FA20ED-773C-17A0-AA7C-83AB6FC22BDC}" dt="2019-05-13T07:54:20.467" v="2" actId="20577"/>
          <ac:spMkLst>
            <pc:docMk/>
            <pc:sldMk cId="0" sldId="1144"/>
            <ac:spMk id="5" creationId="{00000000-0000-0000-0000-000000000000}"/>
          </ac:spMkLst>
        </pc:spChg>
      </pc:sldChg>
      <pc:sldChg chg="modSp">
        <pc:chgData name="Yelena Slizhevskaya" userId="S::yslizhevskaya@worldbank.org::c31c118f-cc09-4814-95e2-f268a72c0a23" providerId="AD" clId="Web-{59FA20ED-773C-17A0-AA7C-83AB6FC22BDC}" dt="2019-05-13T07:57:39.449" v="24" actId="20577"/>
        <pc:sldMkLst>
          <pc:docMk/>
          <pc:sldMk cId="0" sldId="1197"/>
        </pc:sldMkLst>
        <pc:spChg chg="mod">
          <ac:chgData name="Yelena Slizhevskaya" userId="S::yslizhevskaya@worldbank.org::c31c118f-cc09-4814-95e2-f268a72c0a23" providerId="AD" clId="Web-{59FA20ED-773C-17A0-AA7C-83AB6FC22BDC}" dt="2019-05-13T07:57:39.449" v="24" actId="20577"/>
          <ac:spMkLst>
            <pc:docMk/>
            <pc:sldMk cId="0" sldId="1197"/>
            <ac:spMk id="2" creationId="{00000000-0000-0000-0000-000000000000}"/>
          </ac:spMkLst>
        </pc:spChg>
        <pc:spChg chg="mod">
          <ac:chgData name="Yelena Slizhevskaya" userId="S::yslizhevskaya@worldbank.org::c31c118f-cc09-4814-95e2-f268a72c0a23" providerId="AD" clId="Web-{59FA20ED-773C-17A0-AA7C-83AB6FC22BDC}" dt="2019-05-13T07:56:48.653" v="8" actId="20577"/>
          <ac:spMkLst>
            <pc:docMk/>
            <pc:sldMk cId="0" sldId="119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hu-HU"/>
              <a:t>MARD/ARDA - MAFWM - 2010.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9A6AACA-6322-4412-B6D5-A0CF0750970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6712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hu-HU"/>
              <a:t>MARD/ARDA - MAFWM - 2010.</a:t>
            </a: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65F6B7-3FB3-499B-9866-BF0B645BBCB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hu-HU" sz="18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A012-0146-4F8C-887E-50CB5345234A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FB342-0C89-4357-BD49-F0AD17CF8C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B31FA-C3F7-4FB9-988B-126F5B2C25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ABACA-1EDF-449B-B0DF-42CB788C66D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Cím és szerkezeti vagy szervezeti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martArt-ábra helye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07DDD-B9EC-4B17-AA65-AFE13B7CBC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D6F60-8B38-49AF-98D5-500633A5A4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C1879-62E7-45BB-A9BF-D108DB73892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91002-4A6A-4414-8A91-D51C75A65D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05DC0-20A0-4F3A-A4B0-5ABB399F1FF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6197E-FBD4-45CE-82A0-90660930CD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35B39-3681-4185-A46D-8A8B140791A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8B1F8-7DA9-4B90-8482-B7AB5998E78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7F6B4-6347-4614-8190-F72779569F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87B40-FFBC-498E-A952-ED845A74993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2E87B-7E7E-4333-85BB-9625019A85A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C71F6-47E7-4888-A534-43C48DD778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9EB093-83DE-4E1E-83CB-03C69CEE059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3" y="-315913"/>
            <a:ext cx="9155113" cy="717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églalap 2"/>
          <p:cNvSpPr>
            <a:spLocks noChangeArrowheads="1"/>
          </p:cNvSpPr>
          <p:nvPr/>
        </p:nvSpPr>
        <p:spPr bwMode="auto">
          <a:xfrm>
            <a:off x="0" y="1125538"/>
            <a:ext cx="91440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200" b="1" dirty="0">
              <a:solidFill>
                <a:schemeClr val="tx1">
                  <a:lumMod val="8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3528" y="4869160"/>
            <a:ext cx="8640763" cy="163121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ts val="4000"/>
              </a:lnSpc>
              <a:defRPr/>
            </a:pPr>
            <a:r>
              <a:rPr lang="hu-HU" sz="4400" dirty="0" err="1">
                <a:latin typeface="Tahoma"/>
                <a:ea typeface="Tahoma"/>
                <a:cs typeface="Arial"/>
              </a:rPr>
              <a:t>Experience</a:t>
            </a:r>
            <a:r>
              <a:rPr lang="hu-HU" sz="4400" dirty="0">
                <a:latin typeface="Tahoma"/>
                <a:ea typeface="Tahoma"/>
                <a:cs typeface="Arial"/>
              </a:rPr>
              <a:t> of </a:t>
            </a:r>
            <a:r>
              <a:rPr lang="hu-HU" sz="4400" dirty="0" err="1">
                <a:latin typeface="Tahoma"/>
                <a:ea typeface="Tahoma"/>
                <a:cs typeface="Arial"/>
              </a:rPr>
              <a:t>identity</a:t>
            </a:r>
            <a:r>
              <a:rPr lang="hu-HU" sz="4400" dirty="0">
                <a:latin typeface="Tahoma"/>
                <a:ea typeface="Tahoma"/>
                <a:cs typeface="Arial"/>
              </a:rPr>
              <a:t> management </a:t>
            </a:r>
            <a:r>
              <a:rPr lang="hu-HU" sz="4400" dirty="0" err="1">
                <a:latin typeface="Tahoma"/>
                <a:ea typeface="Tahoma"/>
                <a:cs typeface="Arial"/>
              </a:rPr>
              <a:t>at</a:t>
            </a:r>
            <a:r>
              <a:rPr lang="hu-HU" sz="4400" dirty="0">
                <a:latin typeface="Tahoma"/>
                <a:ea typeface="Tahoma"/>
                <a:cs typeface="Arial"/>
              </a:rPr>
              <a:t> </a:t>
            </a:r>
            <a:r>
              <a:rPr lang="hu-HU" sz="4400" dirty="0" err="1">
                <a:latin typeface="Tahoma"/>
                <a:ea typeface="Tahoma"/>
                <a:cs typeface="Arial"/>
              </a:rPr>
              <a:t>the</a:t>
            </a:r>
            <a:r>
              <a:rPr lang="hu-HU" sz="4400" dirty="0">
                <a:latin typeface="Tahoma"/>
                <a:ea typeface="Tahoma"/>
                <a:cs typeface="Arial"/>
              </a:rPr>
              <a:t> </a:t>
            </a:r>
            <a:r>
              <a:rPr lang="hu-HU" sz="4400" dirty="0" err="1">
                <a:latin typeface="Tahoma"/>
                <a:ea typeface="Tahoma"/>
                <a:cs typeface="Arial"/>
              </a:rPr>
              <a:t>Hungarian</a:t>
            </a:r>
            <a:r>
              <a:rPr lang="hu-HU" sz="4400" dirty="0">
                <a:latin typeface="Tahoma"/>
                <a:ea typeface="Tahoma"/>
                <a:cs typeface="Arial"/>
              </a:rPr>
              <a:t> </a:t>
            </a:r>
            <a:r>
              <a:rPr lang="hu-HU" sz="4400" dirty="0" err="1">
                <a:latin typeface="Tahoma"/>
                <a:ea typeface="Tahoma"/>
                <a:cs typeface="Arial"/>
              </a:rPr>
              <a:t>State</a:t>
            </a:r>
            <a:r>
              <a:rPr lang="hu-HU" sz="4400" dirty="0">
                <a:latin typeface="Tahoma"/>
                <a:ea typeface="Tahoma"/>
                <a:cs typeface="Arial"/>
              </a:rPr>
              <a:t> </a:t>
            </a:r>
            <a:r>
              <a:rPr lang="hu-HU" sz="4400" dirty="0" err="1">
                <a:latin typeface="Tahoma"/>
                <a:ea typeface="Tahoma"/>
                <a:cs typeface="Arial"/>
              </a:rPr>
              <a:t>Treasury</a:t>
            </a:r>
            <a:endParaRPr lang="hu-HU" sz="4400" dirty="0">
              <a:latin typeface="Tahoma"/>
              <a:ea typeface="Tahoma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C4043C-D165-419A-B0E9-0CB1FE6E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441326"/>
            <a:ext cx="7886700" cy="635000"/>
          </a:xfrm>
        </p:spPr>
        <p:txBody>
          <a:bodyPr>
            <a:normAutofit fontScale="90000"/>
          </a:bodyPr>
          <a:lstStyle/>
          <a:p>
            <a:pPr lvl="0" algn="ctr"/>
            <a:r>
              <a:rPr lang="hu-HU" dirty="0" err="1">
                <a:solidFill>
                  <a:schemeClr val="bg1"/>
                </a:solidFill>
              </a:rPr>
              <a:t>Solution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for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the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challenges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571501" y="1285876"/>
            <a:ext cx="8051006" cy="337185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Modern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technology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Platform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independent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Support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Managing</a:t>
            </a:r>
            <a:r>
              <a:rPr lang="hu-HU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dirty="0" err="1">
                <a:solidFill>
                  <a:schemeClr val="bg1"/>
                </a:solidFill>
                <a:latin typeface="+mj-lt"/>
              </a:rPr>
              <a:t>automatically</a:t>
            </a:r>
            <a:r>
              <a:rPr lang="hu-HU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hu-HU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Data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Administrator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approvals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Multithreading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2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types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of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authentication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 lvl="2">
              <a:buNone/>
            </a:pPr>
            <a:endParaRPr lang="hu-HU" dirty="0"/>
          </a:p>
          <a:p>
            <a:pPr lvl="2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C4043C-D165-419A-B0E9-0CB1FE6E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794" y="307976"/>
            <a:ext cx="7886700" cy="958850"/>
          </a:xfrm>
        </p:spPr>
        <p:txBody>
          <a:bodyPr>
            <a:normAutofit/>
          </a:bodyPr>
          <a:lstStyle/>
          <a:p>
            <a:pPr lvl="0" algn="ctr"/>
            <a:r>
              <a:rPr lang="hu-HU" sz="4800" dirty="0">
                <a:solidFill>
                  <a:schemeClr val="bg1"/>
                </a:solidFill>
              </a:rPr>
              <a:t>Project </a:t>
            </a:r>
            <a:r>
              <a:rPr lang="hu-HU" sz="4800" dirty="0" err="1">
                <a:solidFill>
                  <a:schemeClr val="bg1"/>
                </a:solidFill>
              </a:rPr>
              <a:t>steps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507207" y="885825"/>
            <a:ext cx="8051006" cy="4181474"/>
          </a:xfrm>
        </p:spPr>
        <p:txBody>
          <a:bodyPr>
            <a:normAutofit fontScale="85000" lnSpcReduction="10000"/>
          </a:bodyPr>
          <a:lstStyle/>
          <a:p>
            <a:pPr lvl="2">
              <a:buNone/>
            </a:pPr>
            <a:endParaRPr lang="hu-HU" sz="2800" dirty="0"/>
          </a:p>
          <a:p>
            <a:pPr marL="1428750" lvl="2" indent="-514350">
              <a:lnSpc>
                <a:spcPct val="11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Planning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25%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Interviews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25 % 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Migration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 15%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Testing,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preparation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for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production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environment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start,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education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30%</a:t>
            </a:r>
          </a:p>
          <a:p>
            <a:pPr marL="1428750" lvl="2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Other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project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activities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 5%</a:t>
            </a:r>
          </a:p>
          <a:p>
            <a:pPr lvl="2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C4043C-D165-419A-B0E9-0CB1FE6E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13" y="279401"/>
            <a:ext cx="7886700" cy="958850"/>
          </a:xfrm>
        </p:spPr>
        <p:txBody>
          <a:bodyPr>
            <a:normAutofit fontScale="90000"/>
          </a:bodyPr>
          <a:lstStyle/>
          <a:p>
            <a:pPr lvl="0" algn="ctr"/>
            <a:r>
              <a:rPr lang="hu-HU" sz="6000" dirty="0" err="1">
                <a:solidFill>
                  <a:schemeClr val="bg1"/>
                </a:solidFill>
                <a:ea typeface="+mn-ea"/>
                <a:cs typeface="+mn-cs"/>
              </a:rPr>
              <a:t>Connectors</a:t>
            </a:r>
            <a:endParaRPr lang="hu-HU" sz="6000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824536"/>
          </a:xfrm>
        </p:spPr>
        <p:txBody>
          <a:bodyPr numCol="2">
            <a:normAutofit/>
          </a:bodyPr>
          <a:lstStyle/>
          <a:p>
            <a:pPr lvl="2">
              <a:buNone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Original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</a:t>
            </a:r>
          </a:p>
          <a:p>
            <a:pPr lvl="2">
              <a:buNone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Active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Directory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</a:t>
            </a:r>
          </a:p>
          <a:p>
            <a:pPr marL="990600" lvl="3" defTabSz="990600">
              <a:buFont typeface="Courier New" pitchFamily="49" charset="0"/>
              <a:buChar char="o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SharePoint</a:t>
            </a:r>
          </a:p>
          <a:p>
            <a:pPr marL="990600" lvl="3">
              <a:buFont typeface="Courier New" pitchFamily="49" charset="0"/>
              <a:buChar char="o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Data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Warehouses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 (BI)</a:t>
            </a:r>
          </a:p>
          <a:p>
            <a:pPr marL="990600" lvl="3" defTabSz="990600">
              <a:buFont typeface="Courier New" pitchFamily="49" charset="0"/>
              <a:buChar char="o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Service Desk</a:t>
            </a:r>
          </a:p>
          <a:p>
            <a:pPr marL="990600" lvl="3" defTabSz="990600">
              <a:buFont typeface="Courier New" pitchFamily="49" charset="0"/>
              <a:buChar char="o"/>
            </a:pPr>
            <a:r>
              <a:rPr lang="hu-HU" sz="3200" dirty="0">
                <a:solidFill>
                  <a:schemeClr val="bg1"/>
                </a:solidFill>
                <a:latin typeface="+mj-lt"/>
              </a:rPr>
              <a:t>Windows </a:t>
            </a:r>
            <a:r>
              <a:rPr lang="hu-HU" sz="3200" dirty="0" err="1">
                <a:solidFill>
                  <a:schemeClr val="bg1"/>
                </a:solidFill>
                <a:latin typeface="+mj-lt"/>
              </a:rPr>
              <a:t>Identity</a:t>
            </a: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 lvl="2">
              <a:buNone/>
            </a:pPr>
            <a:endParaRPr lang="hu-HU" sz="3200" dirty="0">
              <a:solidFill>
                <a:schemeClr val="bg1"/>
              </a:solidFill>
              <a:latin typeface="+mj-lt"/>
            </a:endParaRPr>
          </a:p>
          <a:p>
            <a:pPr lvl="2">
              <a:buNone/>
            </a:pPr>
            <a:r>
              <a:rPr lang="hu-HU" sz="3200" dirty="0" err="1">
                <a:solidFill>
                  <a:schemeClr val="bg1"/>
                </a:solidFill>
                <a:latin typeface="+mj-lt"/>
              </a:rPr>
              <a:t>Unique</a:t>
            </a:r>
            <a:r>
              <a:rPr lang="hu-HU" sz="3200" dirty="0">
                <a:solidFill>
                  <a:schemeClr val="bg1"/>
                </a:solidFill>
                <a:latin typeface="+mj-lt"/>
              </a:rPr>
              <a:t>:</a:t>
            </a:r>
          </a:p>
          <a:p>
            <a:pPr lvl="3"/>
            <a:r>
              <a:rPr lang="hu-HU" sz="3200" dirty="0">
                <a:solidFill>
                  <a:schemeClr val="bg1"/>
                </a:solidFill>
                <a:latin typeface="+mj-lt"/>
              </a:rPr>
              <a:t>IIER1</a:t>
            </a:r>
          </a:p>
          <a:p>
            <a:pPr lvl="3"/>
            <a:r>
              <a:rPr lang="hu-HU" sz="3200" dirty="0">
                <a:solidFill>
                  <a:schemeClr val="bg1"/>
                </a:solidFill>
                <a:latin typeface="+mj-lt"/>
              </a:rPr>
              <a:t>IIER2</a:t>
            </a:r>
          </a:p>
          <a:p>
            <a:pPr lvl="3">
              <a:buNone/>
            </a:pPr>
            <a:endParaRPr lang="hu-HU" sz="3200" dirty="0">
              <a:latin typeface="+mj-lt"/>
            </a:endParaRPr>
          </a:p>
          <a:p>
            <a:pPr lvl="2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328612" y="304801"/>
            <a:ext cx="850106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800" dirty="0" err="1">
                <a:solidFill>
                  <a:schemeClr val="bg1"/>
                </a:solidFill>
                <a:latin typeface="+mj-lt"/>
              </a:rPr>
              <a:t>Approval</a:t>
            </a:r>
            <a:r>
              <a:rPr lang="hu-HU" sz="48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800" dirty="0" err="1">
                <a:solidFill>
                  <a:schemeClr val="bg1"/>
                </a:solidFill>
                <a:latin typeface="+mj-lt"/>
              </a:rPr>
              <a:t>processes</a:t>
            </a:r>
            <a:endParaRPr lang="hu-HU" sz="4800" dirty="0">
              <a:solidFill>
                <a:schemeClr val="bg1"/>
              </a:solidFill>
              <a:latin typeface="+mj-lt"/>
            </a:endParaRPr>
          </a:p>
          <a:p>
            <a:endParaRPr lang="hu-HU" sz="24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hu-HU" sz="3900" dirty="0" err="1">
                <a:solidFill>
                  <a:schemeClr val="bg1"/>
                </a:solidFill>
                <a:latin typeface="+mj-lt"/>
              </a:rPr>
              <a:t>Superior</a:t>
            </a:r>
            <a:endParaRPr lang="hu-HU" sz="39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hu-HU" sz="3900" dirty="0" err="1">
                <a:solidFill>
                  <a:schemeClr val="bg1"/>
                </a:solidFill>
                <a:latin typeface="+mj-lt"/>
              </a:rPr>
              <a:t>Superior-Superior</a:t>
            </a:r>
            <a:endParaRPr lang="hu-HU" sz="39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hu-HU" sz="3900" dirty="0">
                <a:solidFill>
                  <a:schemeClr val="bg1"/>
                </a:solidFill>
                <a:latin typeface="+mj-lt"/>
              </a:rPr>
              <a:t>Data </a:t>
            </a:r>
            <a:r>
              <a:rPr lang="hu-HU" sz="3900" dirty="0" err="1">
                <a:solidFill>
                  <a:schemeClr val="bg1"/>
                </a:solidFill>
                <a:latin typeface="+mj-lt"/>
              </a:rPr>
              <a:t>administrator-Superior</a:t>
            </a:r>
            <a:endParaRPr lang="hu-HU" sz="3900" dirty="0">
              <a:solidFill>
                <a:schemeClr val="bg1"/>
              </a:solidFill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hu-HU" sz="3900" dirty="0">
                <a:solidFill>
                  <a:schemeClr val="bg1"/>
                </a:solidFill>
              </a:rPr>
              <a:t>Data </a:t>
            </a:r>
            <a:r>
              <a:rPr lang="hu-HU" sz="3900" dirty="0" err="1">
                <a:solidFill>
                  <a:schemeClr val="bg1"/>
                </a:solidFill>
              </a:rPr>
              <a:t>administrator-Superior-Superior</a:t>
            </a:r>
            <a:endParaRPr lang="hu-HU" sz="3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507206" y="1428750"/>
            <a:ext cx="82581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Built-in</a:t>
            </a: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reports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Unique</a:t>
            </a: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reports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Audit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Trail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28612" y="276226"/>
            <a:ext cx="8529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800" dirty="0" err="1">
                <a:solidFill>
                  <a:schemeClr val="bg1"/>
                </a:solidFill>
                <a:latin typeface="+mj-lt"/>
              </a:rPr>
              <a:t>Reports</a:t>
            </a:r>
            <a:endParaRPr lang="hu-HU" sz="4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78631" y="276226"/>
            <a:ext cx="8258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4400" dirty="0">
                <a:solidFill>
                  <a:schemeClr val="bg1"/>
                </a:solidFill>
                <a:latin typeface="+mj-lt"/>
              </a:rPr>
              <a:t>Project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completion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1000126"/>
            <a:ext cx="713454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System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plan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Requirement</a:t>
            </a: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Specification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Release</a:t>
            </a:r>
            <a:r>
              <a:rPr lang="hu-HU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packs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4400" dirty="0">
                <a:solidFill>
                  <a:schemeClr val="bg1"/>
                </a:solidFill>
                <a:latin typeface="+mj-lt"/>
              </a:rPr>
              <a:t> Testing </a:t>
            </a:r>
            <a:r>
              <a:rPr lang="hu-HU" sz="4400" dirty="0" err="1">
                <a:solidFill>
                  <a:schemeClr val="bg1"/>
                </a:solidFill>
                <a:latin typeface="+mj-lt"/>
              </a:rPr>
              <a:t>plans</a:t>
            </a:r>
            <a:endParaRPr lang="hu-HU" sz="4400" dirty="0">
              <a:solidFill>
                <a:schemeClr val="bg1"/>
              </a:solidFill>
              <a:latin typeface="+mj-lt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églalap 2"/>
          <p:cNvSpPr>
            <a:spLocks noChangeArrowheads="1"/>
          </p:cNvSpPr>
          <p:nvPr/>
        </p:nvSpPr>
        <p:spPr bwMode="auto">
          <a:xfrm>
            <a:off x="0" y="5373688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5000" dirty="0">
              <a:solidFill>
                <a:schemeClr val="tx1">
                  <a:lumMod val="8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3600" b="1" dirty="0">
              <a:solidFill>
                <a:srgbClr val="FF9900"/>
              </a:solidFill>
              <a:latin typeface="Segoe UI Semibold" pitchFamily="34" charset="0"/>
              <a:cs typeface="Segoe UI Semibold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4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2"/>
          <p:cNvSpPr>
            <a:spLocks noChangeArrowheads="1"/>
          </p:cNvSpPr>
          <p:nvPr/>
        </p:nvSpPr>
        <p:spPr bwMode="auto">
          <a:xfrm>
            <a:off x="0" y="5373689"/>
            <a:ext cx="9144000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36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3600" b="1" dirty="0" err="1">
                <a:latin typeface="Segoe UI Semibold" pitchFamily="34" charset="0"/>
                <a:cs typeface="Segoe UI Semibold" pitchFamily="34" charset="0"/>
              </a:rPr>
              <a:t>Thank</a:t>
            </a:r>
            <a:r>
              <a:rPr lang="hu-HU" sz="3600" b="1" dirty="0">
                <a:latin typeface="Segoe UI Semibold" pitchFamily="34" charset="0"/>
                <a:cs typeface="Segoe UI Semibold" pitchFamily="34" charset="0"/>
              </a:rPr>
              <a:t> </a:t>
            </a:r>
            <a:r>
              <a:rPr lang="hu-HU" sz="3600" b="1" dirty="0" err="1">
                <a:latin typeface="Segoe UI Semibold" pitchFamily="34" charset="0"/>
                <a:cs typeface="Segoe UI Semibold" pitchFamily="34" charset="0"/>
              </a:rPr>
              <a:t>you</a:t>
            </a:r>
            <a:r>
              <a:rPr lang="hu-HU" sz="3600" b="1" dirty="0">
                <a:latin typeface="Segoe UI Semibold" pitchFamily="34" charset="0"/>
                <a:cs typeface="Segoe UI Semibold" pitchFamily="34" charset="0"/>
              </a:rPr>
              <a:t> </a:t>
            </a:r>
            <a:r>
              <a:rPr lang="hu-HU" sz="3600" b="1" dirty="0" err="1">
                <a:latin typeface="Segoe UI Semibold" pitchFamily="34" charset="0"/>
                <a:cs typeface="Segoe UI Semibold" pitchFamily="34" charset="0"/>
              </a:rPr>
              <a:t>for</a:t>
            </a:r>
            <a:r>
              <a:rPr lang="hu-HU" sz="3600" b="1" dirty="0">
                <a:latin typeface="Segoe UI Semibold" pitchFamily="34" charset="0"/>
                <a:cs typeface="Segoe UI Semibold" pitchFamily="34" charset="0"/>
              </a:rPr>
              <a:t> </a:t>
            </a:r>
            <a:r>
              <a:rPr lang="hu-HU" sz="3600" b="1" dirty="0" err="1">
                <a:latin typeface="Segoe UI Semibold" pitchFamily="34" charset="0"/>
                <a:cs typeface="Segoe UI Semibold" pitchFamily="34" charset="0"/>
              </a:rPr>
              <a:t>your</a:t>
            </a:r>
            <a:r>
              <a:rPr lang="hu-HU" sz="3600" b="1" dirty="0">
                <a:latin typeface="Segoe UI Semibold" pitchFamily="34" charset="0"/>
                <a:cs typeface="Segoe UI Semibold" pitchFamily="34" charset="0"/>
              </a:rPr>
              <a:t> </a:t>
            </a:r>
            <a:r>
              <a:rPr lang="hu-HU" sz="3600" b="1" dirty="0" err="1">
                <a:latin typeface="Segoe UI Semibold" pitchFamily="34" charset="0"/>
                <a:cs typeface="Segoe UI Semibold" pitchFamily="34" charset="0"/>
              </a:rPr>
              <a:t>attention</a:t>
            </a:r>
            <a:r>
              <a:rPr lang="hu-HU" sz="3600" b="1" dirty="0">
                <a:latin typeface="Segoe UI Semibold" pitchFamily="34" charset="0"/>
                <a:cs typeface="Segoe UI Semibold" pitchFamily="34" charset="0"/>
              </a:rPr>
              <a:t>!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900" b="1" dirty="0">
              <a:latin typeface="Segoe UI Semibold" pitchFamily="34" charset="0"/>
              <a:cs typeface="Segoe UI Semibold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b="1" dirty="0" err="1">
                <a:latin typeface="Segoe UI Semibold" pitchFamily="34" charset="0"/>
                <a:cs typeface="Segoe UI Semibold" pitchFamily="34" charset="0"/>
              </a:rPr>
              <a:t>pataki.krisztina</a:t>
            </a:r>
            <a:r>
              <a:rPr lang="hu-HU" sz="2400" b="1" dirty="0">
                <a:latin typeface="Segoe UI Semibold" pitchFamily="34" charset="0"/>
                <a:cs typeface="Segoe UI Semibold" pitchFamily="34" charset="0"/>
              </a:rPr>
              <a:t>@</a:t>
            </a:r>
            <a:r>
              <a:rPr lang="hu-HU" sz="2400" b="1" dirty="0" err="1">
                <a:latin typeface="Segoe UI Semibold" pitchFamily="34" charset="0"/>
                <a:cs typeface="Segoe UI Semibold" pitchFamily="34" charset="0"/>
              </a:rPr>
              <a:t>allamkincstar.gov.hu</a:t>
            </a:r>
            <a:endParaRPr lang="hu-HU" sz="2400" b="1" dirty="0">
              <a:latin typeface="Segoe UI Semibold" pitchFamily="34" charset="0"/>
              <a:cs typeface="Segoe UI Semibold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4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solidFill>
                  <a:schemeClr val="bg1"/>
                </a:solidFill>
              </a:rPr>
              <a:t>Speaker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u-HU" dirty="0">
                <a:solidFill>
                  <a:schemeClr val="bg1"/>
                </a:solidFill>
              </a:rPr>
              <a:t>Pataki Krisztina</a:t>
            </a:r>
          </a:p>
          <a:p>
            <a:pPr algn="ctr">
              <a:buNone/>
            </a:pPr>
            <a:r>
              <a:rPr lang="hu-HU" dirty="0">
                <a:solidFill>
                  <a:schemeClr val="bg1"/>
                </a:solidFill>
              </a:rPr>
              <a:t>Head of </a:t>
            </a:r>
            <a:r>
              <a:rPr lang="hu-HU" dirty="0" err="1">
                <a:solidFill>
                  <a:schemeClr val="bg1"/>
                </a:solidFill>
              </a:rPr>
              <a:t>Divison</a:t>
            </a:r>
            <a:endParaRPr lang="hu-HU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hu-HU" dirty="0" err="1">
                <a:solidFill>
                  <a:schemeClr val="bg1"/>
                </a:solidFill>
              </a:rPr>
              <a:t>Hungarian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State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Treasury</a:t>
            </a:r>
            <a:endParaRPr lang="hu-HU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hu-HU" dirty="0" err="1">
                <a:solidFill>
                  <a:schemeClr val="bg1"/>
                </a:solidFill>
              </a:rPr>
              <a:t>Agricultural</a:t>
            </a:r>
            <a:r>
              <a:rPr lang="hu-HU" dirty="0">
                <a:solidFill>
                  <a:schemeClr val="bg1"/>
                </a:solidFill>
              </a:rPr>
              <a:t> and </a:t>
            </a:r>
            <a:r>
              <a:rPr lang="hu-HU" dirty="0" err="1">
                <a:solidFill>
                  <a:schemeClr val="bg1"/>
                </a:solidFill>
              </a:rPr>
              <a:t>Rural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Development</a:t>
            </a:r>
            <a:r>
              <a:rPr lang="hu-HU" dirty="0">
                <a:solidFill>
                  <a:schemeClr val="bg1"/>
                </a:solidFill>
              </a:rPr>
              <a:t> </a:t>
            </a:r>
            <a:endParaRPr lang="hu-HU" dirty="0">
              <a:solidFill>
                <a:schemeClr val="bg1"/>
              </a:solidFill>
              <a:ea typeface="Tahoma"/>
              <a:cs typeface="Tahoma"/>
            </a:endParaRPr>
          </a:p>
          <a:p>
            <a:pPr algn="ctr">
              <a:buNone/>
            </a:pPr>
            <a:r>
              <a:rPr lang="hu-HU" dirty="0">
                <a:solidFill>
                  <a:schemeClr val="bg1"/>
                </a:solidFill>
              </a:rPr>
              <a:t>IT </a:t>
            </a:r>
            <a:r>
              <a:rPr lang="hu-HU" dirty="0" err="1">
                <a:solidFill>
                  <a:schemeClr val="bg1"/>
                </a:solidFill>
              </a:rPr>
              <a:t>Department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05DC0-20A0-4F3A-A4B0-5ABB399F1FFC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321468" y="288925"/>
            <a:ext cx="8543926" cy="1325563"/>
          </a:xfrm>
        </p:spPr>
        <p:txBody>
          <a:bodyPr/>
          <a:lstStyle/>
          <a:p>
            <a:pPr algn="ctr"/>
            <a:r>
              <a:rPr lang="hu-HU" dirty="0" err="1">
                <a:solidFill>
                  <a:schemeClr val="bg1"/>
                </a:solidFill>
              </a:rPr>
              <a:t>Necessity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for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using</a:t>
            </a:r>
            <a:r>
              <a:rPr lang="hu-HU" dirty="0">
                <a:solidFill>
                  <a:schemeClr val="bg1"/>
                </a:solidFill>
              </a:rPr>
              <a:t> a </a:t>
            </a:r>
            <a:r>
              <a:rPr lang="hu-HU" dirty="0" err="1">
                <a:solidFill>
                  <a:schemeClr val="bg1"/>
                </a:solidFill>
              </a:rPr>
              <a:t>privilege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identity</a:t>
            </a:r>
            <a:r>
              <a:rPr lang="hu-HU" dirty="0">
                <a:solidFill>
                  <a:schemeClr val="bg1"/>
                </a:solidFill>
              </a:rPr>
              <a:t> management </a:t>
            </a:r>
            <a:r>
              <a:rPr lang="hu-HU" dirty="0" err="1">
                <a:solidFill>
                  <a:schemeClr val="bg1"/>
                </a:solidFill>
              </a:rPr>
              <a:t>system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7" name="Picture 2" descr="C:\Users\mvh03789\AppData\Local\Microsoft\Windows\INetCache\IE\ZY0ODVS7\business-man-black-silhouette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213" y="2905125"/>
            <a:ext cx="353331" cy="565882"/>
          </a:xfrm>
          <a:prstGeom prst="rect">
            <a:avLst/>
          </a:prstGeom>
          <a:noFill/>
        </p:spPr>
      </p:pic>
      <p:pic>
        <p:nvPicPr>
          <p:cNvPr id="10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2800" y="3419475"/>
            <a:ext cx="353331" cy="565882"/>
          </a:xfrm>
          <a:prstGeom prst="rect">
            <a:avLst/>
          </a:prstGeom>
          <a:noFill/>
        </p:spPr>
      </p:pic>
      <p:pic>
        <p:nvPicPr>
          <p:cNvPr id="11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7044" y="3457575"/>
            <a:ext cx="353331" cy="565882"/>
          </a:xfrm>
          <a:prstGeom prst="rect">
            <a:avLst/>
          </a:prstGeom>
          <a:noFill/>
        </p:spPr>
      </p:pic>
      <p:pic>
        <p:nvPicPr>
          <p:cNvPr id="12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688" y="3914775"/>
            <a:ext cx="353331" cy="565882"/>
          </a:xfrm>
          <a:prstGeom prst="rect">
            <a:avLst/>
          </a:prstGeom>
          <a:noFill/>
        </p:spPr>
      </p:pic>
      <p:pic>
        <p:nvPicPr>
          <p:cNvPr id="13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013" y="3857625"/>
            <a:ext cx="353331" cy="565882"/>
          </a:xfrm>
          <a:prstGeom prst="rect">
            <a:avLst/>
          </a:prstGeom>
          <a:noFill/>
        </p:spPr>
      </p:pic>
      <p:pic>
        <p:nvPicPr>
          <p:cNvPr id="14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8700" y="3381375"/>
            <a:ext cx="353331" cy="565882"/>
          </a:xfrm>
          <a:prstGeom prst="rect">
            <a:avLst/>
          </a:prstGeom>
          <a:noFill/>
        </p:spPr>
      </p:pic>
      <p:pic>
        <p:nvPicPr>
          <p:cNvPr id="15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1475" y="2266950"/>
            <a:ext cx="353331" cy="565882"/>
          </a:xfrm>
          <a:prstGeom prst="rect">
            <a:avLst/>
          </a:prstGeom>
          <a:noFill/>
        </p:spPr>
      </p:pic>
      <p:pic>
        <p:nvPicPr>
          <p:cNvPr id="16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8657" y="2238375"/>
            <a:ext cx="353331" cy="565882"/>
          </a:xfrm>
          <a:prstGeom prst="rect">
            <a:avLst/>
          </a:prstGeom>
          <a:noFill/>
        </p:spPr>
      </p:pic>
      <p:pic>
        <p:nvPicPr>
          <p:cNvPr id="17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1494" y="1724025"/>
            <a:ext cx="353331" cy="565882"/>
          </a:xfrm>
          <a:prstGeom prst="rect">
            <a:avLst/>
          </a:prstGeom>
          <a:noFill/>
        </p:spPr>
      </p:pic>
      <p:pic>
        <p:nvPicPr>
          <p:cNvPr id="18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8807" y="2200275"/>
            <a:ext cx="353331" cy="565882"/>
          </a:xfrm>
          <a:prstGeom prst="rect">
            <a:avLst/>
          </a:prstGeom>
          <a:noFill/>
        </p:spPr>
      </p:pic>
      <p:pic>
        <p:nvPicPr>
          <p:cNvPr id="19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0269" y="2190750"/>
            <a:ext cx="353331" cy="565882"/>
          </a:xfrm>
          <a:prstGeom prst="rect">
            <a:avLst/>
          </a:prstGeom>
          <a:noFill/>
        </p:spPr>
      </p:pic>
      <p:pic>
        <p:nvPicPr>
          <p:cNvPr id="20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3138" y="2695575"/>
            <a:ext cx="353331" cy="565882"/>
          </a:xfrm>
          <a:prstGeom prst="rect">
            <a:avLst/>
          </a:prstGeom>
          <a:noFill/>
        </p:spPr>
      </p:pic>
      <p:pic>
        <p:nvPicPr>
          <p:cNvPr id="21" name="Picture 2" descr="C:\Users\mvh03789\AppData\Local\Microsoft\Windows\INetCache\IE\ZY0ODVS7\business-man-black-silhouet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4538" y="2724150"/>
            <a:ext cx="353331" cy="565882"/>
          </a:xfrm>
          <a:prstGeom prst="rect">
            <a:avLst/>
          </a:prstGeom>
          <a:noFill/>
        </p:spPr>
      </p:pic>
      <p:pic>
        <p:nvPicPr>
          <p:cNvPr id="26" name="Picture 3" descr="C:\Users\mvh03789\AppData\Local\Microsoft\Windows\INetCache\IE\441FZQJH\High-contrast-network-server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786188" y="3219451"/>
            <a:ext cx="350044" cy="466725"/>
          </a:xfrm>
          <a:prstGeom prst="rect">
            <a:avLst/>
          </a:prstGeom>
          <a:noFill/>
        </p:spPr>
      </p:pic>
      <p:pic>
        <p:nvPicPr>
          <p:cNvPr id="27" name="Picture 3" descr="C:\Users\mvh03789\AppData\Local\Microsoft\Windows\INetCache\IE\441FZQJH\High-contrast-network-server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486275" y="2714626"/>
            <a:ext cx="350044" cy="466725"/>
          </a:xfrm>
          <a:prstGeom prst="rect">
            <a:avLst/>
          </a:prstGeom>
          <a:noFill/>
        </p:spPr>
      </p:pic>
      <p:pic>
        <p:nvPicPr>
          <p:cNvPr id="28" name="Picture 3" descr="C:\Users\mvh03789\AppData\Local\Microsoft\Windows\INetCache\IE\441FZQJH\High-contrast-network-server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093244" y="2114551"/>
            <a:ext cx="350044" cy="466725"/>
          </a:xfrm>
          <a:prstGeom prst="rect">
            <a:avLst/>
          </a:prstGeom>
          <a:noFill/>
        </p:spPr>
      </p:pic>
      <p:cxnSp>
        <p:nvCxnSpPr>
          <p:cNvPr id="31" name="Egyenes összekötő nyíllal 30"/>
          <p:cNvCxnSpPr>
            <a:stCxn id="18" idx="1"/>
          </p:cNvCxnSpPr>
          <p:nvPr/>
        </p:nvCxnSpPr>
        <p:spPr>
          <a:xfrm flipH="1">
            <a:off x="4814888" y="2483216"/>
            <a:ext cx="503919" cy="2790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4121944" y="3505201"/>
            <a:ext cx="246744" cy="18769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 flipH="1">
            <a:off x="4829175" y="3016616"/>
            <a:ext cx="675369" cy="504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/>
          <p:nvPr/>
        </p:nvCxnSpPr>
        <p:spPr>
          <a:xfrm flipH="1">
            <a:off x="4164806" y="3111866"/>
            <a:ext cx="1618344" cy="1647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gyenes összekötő nyíllal 36"/>
          <p:cNvCxnSpPr/>
          <p:nvPr/>
        </p:nvCxnSpPr>
        <p:spPr>
          <a:xfrm flipH="1" flipV="1">
            <a:off x="4407694" y="2076450"/>
            <a:ext cx="1025413" cy="5591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Egyenes összekötő nyíllal 38"/>
          <p:cNvCxnSpPr/>
          <p:nvPr/>
        </p:nvCxnSpPr>
        <p:spPr>
          <a:xfrm flipH="1" flipV="1">
            <a:off x="4079081" y="3714750"/>
            <a:ext cx="175307" cy="3210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gyenes összekötő nyíllal 40"/>
          <p:cNvCxnSpPr/>
          <p:nvPr/>
        </p:nvCxnSpPr>
        <p:spPr>
          <a:xfrm flipH="1">
            <a:off x="4929188" y="2635616"/>
            <a:ext cx="503919" cy="2790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/>
          <p:nvPr/>
        </p:nvCxnSpPr>
        <p:spPr>
          <a:xfrm flipV="1">
            <a:off x="3247119" y="3505201"/>
            <a:ext cx="581931" cy="2067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Egyenes összekötő nyíllal 46"/>
          <p:cNvCxnSpPr/>
          <p:nvPr/>
        </p:nvCxnSpPr>
        <p:spPr>
          <a:xfrm flipV="1">
            <a:off x="2964656" y="2581276"/>
            <a:ext cx="185738" cy="2762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Egyenes összekötő nyíllal 49"/>
          <p:cNvCxnSpPr/>
          <p:nvPr/>
        </p:nvCxnSpPr>
        <p:spPr>
          <a:xfrm>
            <a:off x="3929063" y="2781300"/>
            <a:ext cx="85725" cy="4381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H="1">
            <a:off x="3429000" y="2435591"/>
            <a:ext cx="453913" cy="266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gyenes összekötő nyíllal 53"/>
          <p:cNvCxnSpPr/>
          <p:nvPr/>
        </p:nvCxnSpPr>
        <p:spPr>
          <a:xfrm>
            <a:off x="2961370" y="4092941"/>
            <a:ext cx="1317737" cy="1837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Egyenes összekötő nyíllal 69"/>
          <p:cNvCxnSpPr/>
          <p:nvPr/>
        </p:nvCxnSpPr>
        <p:spPr>
          <a:xfrm>
            <a:off x="4257675" y="2095501"/>
            <a:ext cx="1035844" cy="5619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Ellipszis 72"/>
          <p:cNvSpPr/>
          <p:nvPr/>
        </p:nvSpPr>
        <p:spPr>
          <a:xfrm>
            <a:off x="2536032" y="2724150"/>
            <a:ext cx="1121569" cy="15716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Ellipszis 74"/>
          <p:cNvSpPr/>
          <p:nvPr/>
        </p:nvSpPr>
        <p:spPr>
          <a:xfrm>
            <a:off x="4279107" y="3209926"/>
            <a:ext cx="1121569" cy="15716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Ellipszis 75"/>
          <p:cNvSpPr/>
          <p:nvPr/>
        </p:nvSpPr>
        <p:spPr>
          <a:xfrm>
            <a:off x="3757613" y="1714501"/>
            <a:ext cx="764381" cy="116205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Ellipszis 76"/>
          <p:cNvSpPr/>
          <p:nvPr/>
        </p:nvSpPr>
        <p:spPr>
          <a:xfrm>
            <a:off x="5114925" y="1924051"/>
            <a:ext cx="1121569" cy="15716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8" name="Egyenes összekötő nyíllal 77"/>
          <p:cNvCxnSpPr/>
          <p:nvPr/>
        </p:nvCxnSpPr>
        <p:spPr>
          <a:xfrm flipH="1" flipV="1">
            <a:off x="3400426" y="2581275"/>
            <a:ext cx="1068275" cy="8925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76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381000"/>
            <a:ext cx="8568952" cy="1371600"/>
          </a:xfrm>
        </p:spPr>
        <p:txBody>
          <a:bodyPr/>
          <a:lstStyle/>
          <a:p>
            <a:r>
              <a:rPr lang="hu-HU" sz="4000" dirty="0">
                <a:solidFill>
                  <a:schemeClr val="bg1"/>
                </a:solidFill>
              </a:rPr>
              <a:t>Minimum </a:t>
            </a:r>
            <a:r>
              <a:rPr lang="hu-HU" sz="4000" dirty="0" err="1">
                <a:solidFill>
                  <a:schemeClr val="bg1"/>
                </a:solidFill>
              </a:rPr>
              <a:t>requirements</a:t>
            </a:r>
            <a:r>
              <a:rPr lang="hu-HU" sz="4000" dirty="0">
                <a:solidFill>
                  <a:schemeClr val="bg1"/>
                </a:solidFill>
              </a:rPr>
              <a:t> of </a:t>
            </a:r>
            <a:r>
              <a:rPr lang="hu-HU" sz="4000" dirty="0" err="1">
                <a:solidFill>
                  <a:schemeClr val="bg1"/>
                </a:solidFill>
              </a:rPr>
              <a:t>the</a:t>
            </a:r>
            <a:r>
              <a:rPr lang="hu-HU" sz="4000" dirty="0">
                <a:solidFill>
                  <a:schemeClr val="bg1"/>
                </a:solidFill>
              </a:rPr>
              <a:t> </a:t>
            </a:r>
            <a:r>
              <a:rPr lang="hu-HU" sz="4000" dirty="0" err="1">
                <a:solidFill>
                  <a:schemeClr val="bg1"/>
                </a:solidFill>
              </a:rPr>
              <a:t>privilege</a:t>
            </a:r>
            <a:r>
              <a:rPr lang="hu-HU" sz="4000" dirty="0">
                <a:solidFill>
                  <a:schemeClr val="bg1"/>
                </a:solidFill>
              </a:rPr>
              <a:t> </a:t>
            </a:r>
            <a:r>
              <a:rPr lang="hu-HU" sz="4000" dirty="0" err="1">
                <a:solidFill>
                  <a:schemeClr val="bg1"/>
                </a:solidFill>
              </a:rPr>
              <a:t>identity</a:t>
            </a:r>
            <a:r>
              <a:rPr lang="hu-HU" sz="4000" dirty="0">
                <a:solidFill>
                  <a:schemeClr val="bg1"/>
                </a:solidFill>
              </a:rPr>
              <a:t> </a:t>
            </a:r>
            <a:r>
              <a:rPr lang="hu-HU" sz="4000" dirty="0" err="1">
                <a:solidFill>
                  <a:schemeClr val="bg1"/>
                </a:solidFill>
              </a:rPr>
              <a:t>managment</a:t>
            </a:r>
            <a:r>
              <a:rPr lang="hu-HU" sz="4000" dirty="0">
                <a:solidFill>
                  <a:schemeClr val="bg1"/>
                </a:solidFill>
              </a:rPr>
              <a:t> </a:t>
            </a:r>
            <a:r>
              <a:rPr lang="hu-HU" sz="4000" dirty="0" err="1">
                <a:solidFill>
                  <a:schemeClr val="bg1"/>
                </a:solidFill>
              </a:rPr>
              <a:t>system</a:t>
            </a: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hu-HU" sz="3600" dirty="0" err="1">
                <a:solidFill>
                  <a:schemeClr val="bg1"/>
                </a:solidFill>
              </a:rPr>
              <a:t>Standardized</a:t>
            </a:r>
            <a:r>
              <a:rPr lang="hu-HU" sz="3600" dirty="0">
                <a:solidFill>
                  <a:schemeClr val="bg1"/>
                </a:solidFill>
              </a:rPr>
              <a:t> </a:t>
            </a:r>
            <a:r>
              <a:rPr lang="hu-HU" sz="3600" dirty="0" err="1">
                <a:solidFill>
                  <a:schemeClr val="bg1"/>
                </a:solidFill>
              </a:rPr>
              <a:t>processes</a:t>
            </a:r>
            <a:endParaRPr lang="hu-HU" sz="36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hu-HU" sz="3600" dirty="0" err="1">
                <a:solidFill>
                  <a:schemeClr val="bg1"/>
                </a:solidFill>
              </a:rPr>
              <a:t>Transparency</a:t>
            </a:r>
            <a:endParaRPr lang="hu-HU" sz="36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hu-HU" sz="3600" dirty="0" err="1">
                <a:solidFill>
                  <a:schemeClr val="bg1"/>
                </a:solidFill>
              </a:rPr>
              <a:t>Flexibility</a:t>
            </a:r>
            <a:endParaRPr lang="hu-HU" sz="36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hu-HU" sz="3600" dirty="0">
                <a:solidFill>
                  <a:schemeClr val="bg1"/>
                </a:solidFill>
              </a:rPr>
              <a:t>„</a:t>
            </a:r>
            <a:r>
              <a:rPr lang="hu-HU" sz="3600" dirty="0" err="1">
                <a:solidFill>
                  <a:schemeClr val="bg1"/>
                </a:solidFill>
              </a:rPr>
              <a:t>Least</a:t>
            </a:r>
            <a:r>
              <a:rPr lang="hu-HU" sz="3600" dirty="0">
                <a:solidFill>
                  <a:schemeClr val="bg1"/>
                </a:solidFill>
              </a:rPr>
              <a:t> </a:t>
            </a:r>
            <a:r>
              <a:rPr lang="hu-HU" sz="3600" dirty="0" err="1">
                <a:solidFill>
                  <a:schemeClr val="bg1"/>
                </a:solidFill>
              </a:rPr>
              <a:t>privilege</a:t>
            </a:r>
            <a:r>
              <a:rPr lang="hu-HU" sz="3600" dirty="0">
                <a:solidFill>
                  <a:schemeClr val="bg1"/>
                </a:solidFill>
              </a:rPr>
              <a:t>” </a:t>
            </a:r>
            <a:r>
              <a:rPr lang="hu-HU" sz="3600" dirty="0" err="1">
                <a:solidFill>
                  <a:schemeClr val="bg1"/>
                </a:solidFill>
              </a:rPr>
              <a:t>priciple</a:t>
            </a:r>
            <a:endParaRPr lang="hu-HU" sz="36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hu-HU" sz="3600" dirty="0" err="1">
                <a:solidFill>
                  <a:schemeClr val="bg1"/>
                </a:solidFill>
              </a:rPr>
              <a:t>Reporting</a:t>
            </a:r>
            <a:endParaRPr lang="hu-HU" sz="3600" dirty="0">
              <a:solidFill>
                <a:schemeClr val="bg1"/>
              </a:solidFill>
            </a:endParaRPr>
          </a:p>
          <a:p>
            <a:pPr marL="228600" lvl="2">
              <a:spcBef>
                <a:spcPts val="1000"/>
              </a:spcBef>
              <a:buClr>
                <a:schemeClr val="bg1"/>
              </a:buClr>
              <a:buFont typeface="Arial" pitchFamily="34" charset="0"/>
              <a:buChar char="•"/>
            </a:pPr>
            <a:r>
              <a:rPr lang="hu-HU" sz="3600" dirty="0">
                <a:solidFill>
                  <a:schemeClr val="bg1"/>
                </a:solidFill>
              </a:rPr>
              <a:t>Easy </a:t>
            </a:r>
            <a:r>
              <a:rPr lang="hu-HU" sz="3600" dirty="0" err="1">
                <a:solidFill>
                  <a:schemeClr val="bg1"/>
                </a:solidFill>
              </a:rPr>
              <a:t>to</a:t>
            </a:r>
            <a:r>
              <a:rPr lang="hu-HU" sz="3600" dirty="0">
                <a:solidFill>
                  <a:schemeClr val="bg1"/>
                </a:solidFill>
              </a:rPr>
              <a:t> </a:t>
            </a:r>
            <a:r>
              <a:rPr lang="hu-HU" sz="3600" dirty="0" err="1">
                <a:solidFill>
                  <a:schemeClr val="bg1"/>
                </a:solidFill>
              </a:rPr>
              <a:t>automatize</a:t>
            </a:r>
            <a:endParaRPr lang="hu-HU" sz="3600" dirty="0">
              <a:solidFill>
                <a:schemeClr val="bg1"/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05DC0-20A0-4F3A-A4B0-5ABB399F1FFC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solidFill>
                  <a:schemeClr val="bg1"/>
                </a:solidFill>
              </a:rPr>
              <a:t>Advantages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dirty="0" err="1">
                <a:solidFill>
                  <a:schemeClr val="bg1"/>
                </a:solidFill>
              </a:rPr>
              <a:t>Identity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Managment</a:t>
            </a:r>
            <a:r>
              <a:rPr lang="hu-HU" dirty="0">
                <a:solidFill>
                  <a:schemeClr val="bg1"/>
                </a:solidFill>
              </a:rPr>
              <a:t> is </a:t>
            </a:r>
            <a:r>
              <a:rPr lang="hu-HU" dirty="0" err="1">
                <a:solidFill>
                  <a:schemeClr val="bg1"/>
                </a:solidFill>
              </a:rPr>
              <a:t>centralised</a:t>
            </a:r>
            <a:endParaRPr lang="hu-HU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dirty="0" err="1">
                <a:solidFill>
                  <a:schemeClr val="bg1"/>
                </a:solidFill>
              </a:rPr>
              <a:t>Operational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tasks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are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decentralised</a:t>
            </a:r>
            <a:endParaRPr lang="hu-HU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dirty="0" err="1">
                <a:solidFill>
                  <a:schemeClr val="bg1"/>
                </a:solidFill>
              </a:rPr>
              <a:t>Automatic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allocation</a:t>
            </a:r>
            <a:r>
              <a:rPr lang="hu-HU" dirty="0">
                <a:solidFill>
                  <a:schemeClr val="bg1"/>
                </a:solidFill>
              </a:rPr>
              <a:t> of </a:t>
            </a:r>
            <a:r>
              <a:rPr lang="hu-HU" dirty="0" err="1">
                <a:solidFill>
                  <a:schemeClr val="bg1"/>
                </a:solidFill>
              </a:rPr>
              <a:t>basic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identity</a:t>
            </a:r>
            <a:endParaRPr lang="hu-HU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hu-HU" dirty="0" err="1">
                <a:solidFill>
                  <a:schemeClr val="bg1"/>
                </a:solidFill>
              </a:rPr>
              <a:t>Paper-based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administrative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burdens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are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reduced</a:t>
            </a:r>
            <a:r>
              <a:rPr lang="hu-HU" dirty="0">
                <a:solidFill>
                  <a:schemeClr val="bg1"/>
                </a:solidFill>
              </a:rPr>
              <a:t>, </a:t>
            </a:r>
            <a:r>
              <a:rPr lang="hu-HU" dirty="0" err="1">
                <a:solidFill>
                  <a:schemeClr val="bg1"/>
                </a:solidFill>
              </a:rPr>
              <a:t>processes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are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speeding-up</a:t>
            </a:r>
            <a:endParaRPr lang="hu-HU" dirty="0">
              <a:solidFill>
                <a:schemeClr val="bg1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05DC0-20A0-4F3A-A4B0-5ABB399F1FFC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074" y="1"/>
            <a:ext cx="7673324" cy="6648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8724" y="124245"/>
            <a:ext cx="1593461" cy="14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0975" y="411523"/>
            <a:ext cx="441842" cy="31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95477" y="788707"/>
            <a:ext cx="323087" cy="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95477" y="1611656"/>
            <a:ext cx="323087" cy="117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21601" y="2811790"/>
            <a:ext cx="347387" cy="95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95477" y="3840474"/>
            <a:ext cx="355546" cy="88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95477" y="4834871"/>
            <a:ext cx="364234" cy="7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9607" y="411523"/>
            <a:ext cx="785922" cy="28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26987" y="788707"/>
            <a:ext cx="435653" cy="63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26986" y="1474497"/>
            <a:ext cx="414710" cy="87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26986" y="2434605"/>
            <a:ext cx="430784" cy="1000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26986" y="3463290"/>
            <a:ext cx="457707" cy="44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717101" y="5726398"/>
            <a:ext cx="484631" cy="74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526986" y="5006319"/>
            <a:ext cx="572244" cy="95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0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448611" y="3977634"/>
            <a:ext cx="641531" cy="98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2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526986" y="6035004"/>
            <a:ext cx="592327" cy="68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23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284622" y="4214029"/>
            <a:ext cx="829277" cy="98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2418E-7 2.65756E-6 L -0.21273 -0.0088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8394E-6 3.33627E-6 L -0.19547 -0.000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89E-6 -2.68841E-6 L -0.19724 -0.003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-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292E-6 -7.40414E-7 L -0.19522 0.017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8319E-7 -3.86955E-6 L -0.19479 -0.0014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8319E-7 4.71573E-6 L -0.19479 -0.005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345E-6 2.65756E-6 L -0.19693 0.0360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1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63638E-7 2.33142E-6 L -0.2007 0.0493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5866E-6 3.79022E-6 L -0.19895 0.0004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4354E-6 -1.77611E-6 L -0.19655 0.0155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219E-6 -1.43676E-6 L -0.20216 0.0972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4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4639E-6 1.38828E-6 L -0.19706 0.0332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4854E-6 -8.68224E-7 L 0.07142 -0.1821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9972E-6 -3.81225E-6 L 0.34183 -0.7492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-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1335E-6 2.684E-6 L 0.23062 -0.7037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-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763E-6 -7.71265E-7 L 0.13729 -0.4744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063691"/>
              </p:ext>
            </p:extLst>
          </p:nvPr>
        </p:nvGraphicFramePr>
        <p:xfrm>
          <a:off x="228599" y="247651"/>
          <a:ext cx="8729660" cy="487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2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0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Past</a:t>
                      </a:r>
                      <a:endParaRPr lang="hu-HU" dirty="0"/>
                    </a:p>
                    <a:p>
                      <a:pPr algn="ctr"/>
                      <a:r>
                        <a:rPr lang="hu-HU" dirty="0" err="1"/>
                        <a:t>until</a:t>
                      </a:r>
                      <a:r>
                        <a:rPr lang="hu-HU" baseline="0" dirty="0"/>
                        <a:t> 01.01.</a:t>
                      </a:r>
                      <a:r>
                        <a:rPr lang="hu-HU" dirty="0"/>
                        <a:t>2017</a:t>
                      </a: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Present</a:t>
                      </a:r>
                      <a:endParaRPr lang="hu-HU" dirty="0"/>
                    </a:p>
                    <a:p>
                      <a:pPr algn="ctr"/>
                      <a:r>
                        <a:rPr lang="hu-HU" dirty="0" err="1"/>
                        <a:t>from</a:t>
                      </a:r>
                      <a:r>
                        <a:rPr lang="hu-HU" dirty="0"/>
                        <a:t> 01.01.2017</a:t>
                      </a: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Future</a:t>
                      </a:r>
                      <a:endParaRPr lang="hu-HU" dirty="0"/>
                    </a:p>
                    <a:p>
                      <a:pPr algn="ctr"/>
                      <a:r>
                        <a:rPr lang="hu-HU" dirty="0" err="1"/>
                        <a:t>From</a:t>
                      </a:r>
                      <a:r>
                        <a:rPr lang="hu-HU" dirty="0"/>
                        <a:t> ??.??.2019</a:t>
                      </a: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704">
                <a:tc>
                  <a:txBody>
                    <a:bodyPr/>
                    <a:lstStyle/>
                    <a:p>
                      <a:r>
                        <a:rPr lang="hu-HU" dirty="0" err="1"/>
                        <a:t>Organizational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structure</a:t>
                      </a:r>
                      <a:endParaRPr lang="hu-HU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hu-HU" dirty="0" err="1">
                          <a:solidFill>
                            <a:schemeClr val="bg1"/>
                          </a:solidFill>
                        </a:rPr>
                        <a:t>Agricultural</a:t>
                      </a:r>
                      <a:r>
                        <a:rPr lang="hu-HU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hu-HU" dirty="0" err="1">
                          <a:solidFill>
                            <a:schemeClr val="bg1"/>
                          </a:solidFill>
                        </a:rPr>
                        <a:t>Rural</a:t>
                      </a:r>
                      <a:r>
                        <a:rPr lang="hu-HU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dirty="0" err="1">
                          <a:solidFill>
                            <a:schemeClr val="bg1"/>
                          </a:solidFill>
                        </a:rPr>
                        <a:t>Development</a:t>
                      </a:r>
                      <a:r>
                        <a:rPr lang="hu-HU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dirty="0" err="1">
                          <a:solidFill>
                            <a:schemeClr val="bg1"/>
                          </a:solidFill>
                        </a:rPr>
                        <a:t>Agency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Hungarian State Treasury departments performing paying agency</a:t>
                      </a:r>
                      <a:r>
                        <a:rPr lang="hu-HU" sz="1800" dirty="0">
                          <a:solidFill>
                            <a:schemeClr val="bg1"/>
                          </a:solidFill>
                        </a:rPr>
                        <a:t>’s </a:t>
                      </a:r>
                      <a:r>
                        <a:rPr lang="hu-HU" sz="1800" dirty="0" err="1">
                          <a:solidFill>
                            <a:schemeClr val="bg1"/>
                          </a:solidFill>
                        </a:rPr>
                        <a:t>task</a:t>
                      </a:r>
                      <a:endParaRPr lang="hu-HU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 err="1"/>
                        <a:t>Hungarian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State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Treasury</a:t>
                      </a:r>
                      <a:endParaRPr lang="hu-HU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148">
                <a:tc>
                  <a:txBody>
                    <a:bodyPr/>
                    <a:lstStyle/>
                    <a:p>
                      <a:r>
                        <a:rPr lang="hu-HU" dirty="0" err="1"/>
                        <a:t>Identity</a:t>
                      </a:r>
                      <a:r>
                        <a:rPr lang="hu-HU" dirty="0"/>
                        <a:t> management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IDM 9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IDM9 (</a:t>
                      </a:r>
                      <a:r>
                        <a:rPr lang="hu-HU" dirty="0" err="1"/>
                        <a:t>production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environment</a:t>
                      </a:r>
                      <a:r>
                        <a:rPr lang="hu-HU" dirty="0"/>
                        <a:t>)</a:t>
                      </a:r>
                    </a:p>
                    <a:p>
                      <a:r>
                        <a:rPr lang="hu-HU" dirty="0"/>
                        <a:t>IDM 12 (Test)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IDM 12 (</a:t>
                      </a:r>
                      <a:r>
                        <a:rPr lang="hu-HU" dirty="0" err="1"/>
                        <a:t>production</a:t>
                      </a:r>
                      <a:r>
                        <a:rPr lang="hu-HU" dirty="0"/>
                        <a:t> </a:t>
                      </a:r>
                      <a:r>
                        <a:rPr lang="hu-HU"/>
                        <a:t>environment) </a:t>
                      </a:r>
                      <a:endParaRPr lang="hu-HU" dirty="0"/>
                    </a:p>
                    <a:p>
                      <a:r>
                        <a:rPr lang="hu-HU" dirty="0"/>
                        <a:t>IDM9 (</a:t>
                      </a:r>
                      <a:r>
                        <a:rPr lang="hu-HU" dirty="0" err="1"/>
                        <a:t>for</a:t>
                      </a:r>
                      <a:r>
                        <a:rPr lang="hu-HU" dirty="0"/>
                        <a:t> audit </a:t>
                      </a:r>
                      <a:r>
                        <a:rPr lang="hu-HU" dirty="0" err="1"/>
                        <a:t>purposes</a:t>
                      </a:r>
                      <a:r>
                        <a:rPr lang="hu-HU" dirty="0"/>
                        <a:t>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8148">
                <a:tc>
                  <a:txBody>
                    <a:bodyPr/>
                    <a:lstStyle/>
                    <a:p>
                      <a:r>
                        <a:rPr lang="hu-HU" dirty="0" err="1"/>
                        <a:t>External</a:t>
                      </a:r>
                      <a:r>
                        <a:rPr lang="hu-HU" baseline="0" dirty="0"/>
                        <a:t> </a:t>
                      </a:r>
                      <a:r>
                        <a:rPr lang="hu-HU" baseline="0" dirty="0" err="1"/>
                        <a:t>users</a:t>
                      </a:r>
                      <a:endParaRPr lang="hu-HU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500 (IDM </a:t>
                      </a:r>
                      <a:r>
                        <a:rPr lang="hu-HU" dirty="0" err="1"/>
                        <a:t>access</a:t>
                      </a:r>
                      <a:r>
                        <a:rPr lang="hu-HU" dirty="0"/>
                        <a:t> is </a:t>
                      </a:r>
                      <a:r>
                        <a:rPr lang="hu-HU" dirty="0" err="1"/>
                        <a:t>not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provided</a:t>
                      </a:r>
                      <a:r>
                        <a:rPr lang="hu-HU" dirty="0"/>
                        <a:t>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2500 (IDM </a:t>
                      </a:r>
                      <a:r>
                        <a:rPr lang="hu-HU" dirty="0" err="1"/>
                        <a:t>access</a:t>
                      </a:r>
                      <a:r>
                        <a:rPr lang="hu-HU" dirty="0"/>
                        <a:t> is </a:t>
                      </a:r>
                      <a:r>
                        <a:rPr lang="hu-HU" dirty="0" err="1"/>
                        <a:t>not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provided</a:t>
                      </a:r>
                      <a:r>
                        <a:rPr lang="hu-HU" dirty="0"/>
                        <a:t>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2500+? (</a:t>
                      </a:r>
                      <a:r>
                        <a:rPr lang="hu-HU" dirty="0" err="1"/>
                        <a:t>with</a:t>
                      </a:r>
                      <a:r>
                        <a:rPr lang="hu-HU" dirty="0"/>
                        <a:t> IDM </a:t>
                      </a:r>
                      <a:r>
                        <a:rPr lang="hu-HU" dirty="0" err="1"/>
                        <a:t>access</a:t>
                      </a:r>
                      <a:r>
                        <a:rPr lang="hu-HU" dirty="0"/>
                        <a:t>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750">
                <a:tc>
                  <a:txBody>
                    <a:bodyPr/>
                    <a:lstStyle/>
                    <a:p>
                      <a:r>
                        <a:rPr lang="hu-HU" dirty="0" err="1"/>
                        <a:t>Internal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users</a:t>
                      </a:r>
                      <a:endParaRPr lang="hu-HU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2000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700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6500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42938" y="352426"/>
            <a:ext cx="7886700" cy="790575"/>
          </a:xfrm>
        </p:spPr>
        <p:txBody>
          <a:bodyPr>
            <a:noAutofit/>
          </a:bodyPr>
          <a:lstStyle/>
          <a:p>
            <a:pPr algn="ctr"/>
            <a:r>
              <a:rPr lang="hu-HU" sz="6600" dirty="0" err="1">
                <a:solidFill>
                  <a:schemeClr val="bg1"/>
                </a:solidFill>
                <a:latin typeface="+mn-lt"/>
              </a:rPr>
              <a:t>Challenges</a:t>
            </a:r>
            <a:endParaRPr lang="hu-HU" sz="6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323529" y="1352551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err="1">
                <a:solidFill>
                  <a:schemeClr val="bg1"/>
                </a:solidFill>
              </a:rPr>
              <a:t>Users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1115616" y="2708920"/>
            <a:ext cx="2593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>
                <a:solidFill>
                  <a:schemeClr val="bg1"/>
                </a:solidFill>
              </a:rPr>
              <a:t>HR </a:t>
            </a:r>
            <a:r>
              <a:rPr lang="hu-HU" sz="4800" dirty="0" err="1">
                <a:solidFill>
                  <a:schemeClr val="bg1"/>
                </a:solidFill>
              </a:rPr>
              <a:t>system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564732" y="1866901"/>
            <a:ext cx="4079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err="1">
                <a:solidFill>
                  <a:schemeClr val="bg1"/>
                </a:solidFill>
              </a:rPr>
              <a:t>Organizational</a:t>
            </a:r>
            <a:r>
              <a:rPr lang="hu-HU" sz="4800" dirty="0">
                <a:solidFill>
                  <a:schemeClr val="bg1"/>
                </a:solidFill>
              </a:rPr>
              <a:t> </a:t>
            </a:r>
            <a:r>
              <a:rPr lang="hu-HU" sz="4800" dirty="0" err="1">
                <a:solidFill>
                  <a:schemeClr val="bg1"/>
                </a:solidFill>
              </a:rPr>
              <a:t>changes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2386012" y="3981451"/>
            <a:ext cx="4800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err="1">
                <a:solidFill>
                  <a:schemeClr val="bg1"/>
                </a:solidFill>
              </a:rPr>
              <a:t>Multi-tenant</a:t>
            </a:r>
            <a:r>
              <a:rPr lang="hu-HU" sz="4800" dirty="0">
                <a:solidFill>
                  <a:schemeClr val="bg1"/>
                </a:solidFill>
              </a:rPr>
              <a:t> </a:t>
            </a:r>
            <a:r>
              <a:rPr lang="hu-HU" sz="4800" dirty="0" err="1">
                <a:solidFill>
                  <a:schemeClr val="bg1"/>
                </a:solidFill>
              </a:rPr>
              <a:t>systems</a:t>
            </a:r>
            <a:endParaRPr lang="hu-H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92944" y="298452"/>
            <a:ext cx="7886700" cy="730249"/>
          </a:xfrm>
        </p:spPr>
        <p:txBody>
          <a:bodyPr>
            <a:noAutofit/>
          </a:bodyPr>
          <a:lstStyle/>
          <a:p>
            <a:pPr algn="ctr"/>
            <a:r>
              <a:rPr lang="hu-HU" sz="4800" dirty="0" err="1">
                <a:solidFill>
                  <a:schemeClr val="bg1"/>
                </a:solidFill>
                <a:latin typeface="+mn-lt"/>
              </a:rPr>
              <a:t>Challenges</a:t>
            </a:r>
            <a:endParaRPr lang="hu-HU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églalap 10"/>
          <p:cNvSpPr>
            <a:spLocks/>
          </p:cNvSpPr>
          <p:nvPr/>
        </p:nvSpPr>
        <p:spPr>
          <a:xfrm>
            <a:off x="3783262" y="1080676"/>
            <a:ext cx="2605540" cy="783075"/>
          </a:xfrm>
          <a:prstGeom prst="rect">
            <a:avLst/>
          </a:prstGeom>
        </p:spPr>
        <p:txBody>
          <a:bodyPr wrap="none" lIns="43983" tIns="21991" rIns="43983" bIns="21991">
            <a:spAutoFit/>
          </a:bodyPr>
          <a:lstStyle/>
          <a:p>
            <a:r>
              <a:rPr lang="hu-HU" sz="4800" dirty="0" err="1">
                <a:solidFill>
                  <a:schemeClr val="bg1"/>
                </a:solidFill>
              </a:rPr>
              <a:t>Outdated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12" name="Téglalap 11"/>
          <p:cNvSpPr>
            <a:spLocks/>
          </p:cNvSpPr>
          <p:nvPr/>
        </p:nvSpPr>
        <p:spPr>
          <a:xfrm>
            <a:off x="683568" y="1700808"/>
            <a:ext cx="4282281" cy="783075"/>
          </a:xfrm>
          <a:prstGeom prst="rect">
            <a:avLst/>
          </a:prstGeom>
        </p:spPr>
        <p:txBody>
          <a:bodyPr wrap="none" lIns="43983" tIns="21991" rIns="43983" bIns="21991">
            <a:spAutoFit/>
          </a:bodyPr>
          <a:lstStyle/>
          <a:p>
            <a:r>
              <a:rPr lang="hu-HU" sz="4800" dirty="0" err="1">
                <a:solidFill>
                  <a:schemeClr val="bg1"/>
                </a:solidFill>
              </a:rPr>
              <a:t>Lack</a:t>
            </a:r>
            <a:r>
              <a:rPr lang="hu-HU" sz="4800" dirty="0">
                <a:solidFill>
                  <a:schemeClr val="bg1"/>
                </a:solidFill>
              </a:rPr>
              <a:t> of </a:t>
            </a:r>
            <a:r>
              <a:rPr lang="hu-HU" sz="4800" dirty="0" err="1">
                <a:solidFill>
                  <a:schemeClr val="bg1"/>
                </a:solidFill>
              </a:rPr>
              <a:t>support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1037318" y="2238377"/>
            <a:ext cx="7070838" cy="2999067"/>
          </a:xfrm>
          <a:prstGeom prst="rect">
            <a:avLst/>
          </a:prstGeom>
          <a:noFill/>
        </p:spPr>
        <p:txBody>
          <a:bodyPr wrap="square" lIns="43983" tIns="21991" rIns="43983" bIns="21991" rtlCol="0">
            <a:spAutoFit/>
          </a:bodyPr>
          <a:lstStyle/>
          <a:p>
            <a:pPr algn="ctr"/>
            <a:r>
              <a:rPr lang="hu-HU" sz="9600" dirty="0">
                <a:solidFill>
                  <a:srgbClr val="FF0000"/>
                </a:solidFill>
              </a:rPr>
              <a:t>IDM UPGRADE!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4499992" y="2132856"/>
            <a:ext cx="4886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err="1">
                <a:solidFill>
                  <a:schemeClr val="bg1"/>
                </a:solidFill>
              </a:rPr>
              <a:t>Inflexible</a:t>
            </a:r>
            <a:r>
              <a:rPr lang="hu-HU" sz="4800" dirty="0">
                <a:solidFill>
                  <a:schemeClr val="bg1"/>
                </a:solidFill>
              </a:rPr>
              <a:t> </a:t>
            </a:r>
            <a:r>
              <a:rPr lang="hu-HU" sz="4800" dirty="0" err="1">
                <a:solidFill>
                  <a:schemeClr val="bg1"/>
                </a:solidFill>
              </a:rPr>
              <a:t>processes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1403648" y="3573016"/>
            <a:ext cx="54149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>
                <a:solidFill>
                  <a:schemeClr val="bg1"/>
                </a:solidFill>
              </a:rPr>
              <a:t>Management of </a:t>
            </a:r>
            <a:r>
              <a:rPr lang="hu-HU" sz="4800" dirty="0" err="1">
                <a:solidFill>
                  <a:schemeClr val="bg1"/>
                </a:solidFill>
              </a:rPr>
              <a:t>external</a:t>
            </a:r>
            <a:r>
              <a:rPr lang="hu-HU" sz="4800" dirty="0">
                <a:solidFill>
                  <a:schemeClr val="bg1"/>
                </a:solidFill>
              </a:rPr>
              <a:t> </a:t>
            </a:r>
            <a:r>
              <a:rPr lang="hu-HU" sz="4800" dirty="0" err="1">
                <a:solidFill>
                  <a:schemeClr val="bg1"/>
                </a:solidFill>
              </a:rPr>
              <a:t>users</a:t>
            </a:r>
            <a:endParaRPr lang="hu-H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4.44444E-6 L 0.80156 0.2083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0" y="104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6875 0.2611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400" y="131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0 L 0.47265 -0.3069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-0.45391 0.0819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00" y="41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9" grpId="0"/>
      <p:bldP spid="20" grpId="0"/>
      <p:bldP spid="20" grpId="1"/>
      <p:bldP spid="21" grpId="0"/>
      <p:bldP spid="21" grpId="1"/>
    </p:bldLst>
  </p:timing>
</p:sld>
</file>

<file path=ppt/theme/theme1.xml><?xml version="1.0" encoding="utf-8"?>
<a:theme xmlns:a="http://schemas.openxmlformats.org/drawingml/2006/main" name="Mintázatos">
  <a:themeElements>
    <a:clrScheme name="Mintázatos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Mintázat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intázatos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tázatos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30825</TotalTime>
  <Words>309</Words>
  <Application>Microsoft Office PowerPoint</Application>
  <PresentationFormat>On-screen Show (4:3)</PresentationFormat>
  <Paragraphs>114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Mintázatos</vt:lpstr>
      <vt:lpstr>PowerPoint Presentation</vt:lpstr>
      <vt:lpstr>Speaker</vt:lpstr>
      <vt:lpstr>Necessity for using a privilege identity management system</vt:lpstr>
      <vt:lpstr>Minimum requirements of the privilege identity managment system</vt:lpstr>
      <vt:lpstr>Advantages</vt:lpstr>
      <vt:lpstr>PowerPoint Presentation</vt:lpstr>
      <vt:lpstr>PowerPoint Presentation</vt:lpstr>
      <vt:lpstr>Challenges</vt:lpstr>
      <vt:lpstr>Challenges</vt:lpstr>
      <vt:lpstr>Solution for the challenges</vt:lpstr>
      <vt:lpstr>Project steps</vt:lpstr>
      <vt:lpstr>Connectors</vt:lpstr>
      <vt:lpstr>PowerPoint Presentation</vt:lpstr>
      <vt:lpstr>PowerPoint Presentation</vt:lpstr>
      <vt:lpstr>PowerPoint Presentation</vt:lpstr>
      <vt:lpstr>PowerPoint Presentation</vt:lpstr>
    </vt:vector>
  </TitlesOfParts>
  <Company>MVH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Bényeiné Daubner Dóra</dc:creator>
  <cp:lastModifiedBy>Pataki Krisztina</cp:lastModifiedBy>
  <cp:revision>2853</cp:revision>
  <dcterms:created xsi:type="dcterms:W3CDTF">2005-04-08T10:59:24Z</dcterms:created>
  <dcterms:modified xsi:type="dcterms:W3CDTF">2019-05-13T07:57:43Z</dcterms:modified>
</cp:coreProperties>
</file>