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7"/>
  </p:notesMasterIdLst>
  <p:handoutMasterIdLst>
    <p:handoutMasterId r:id="rId38"/>
  </p:handoutMasterIdLst>
  <p:sldIdLst>
    <p:sldId id="329" r:id="rId2"/>
    <p:sldId id="379" r:id="rId3"/>
    <p:sldId id="396" r:id="rId4"/>
    <p:sldId id="418" r:id="rId5"/>
    <p:sldId id="276" r:id="rId6"/>
    <p:sldId id="416" r:id="rId7"/>
    <p:sldId id="419" r:id="rId8"/>
    <p:sldId id="420" r:id="rId9"/>
    <p:sldId id="421" r:id="rId10"/>
    <p:sldId id="392" r:id="rId11"/>
    <p:sldId id="395" r:id="rId12"/>
    <p:sldId id="412" r:id="rId13"/>
    <p:sldId id="394" r:id="rId14"/>
    <p:sldId id="407" r:id="rId15"/>
    <p:sldId id="411" r:id="rId16"/>
    <p:sldId id="410" r:id="rId17"/>
    <p:sldId id="363" r:id="rId18"/>
    <p:sldId id="397" r:id="rId19"/>
    <p:sldId id="398" r:id="rId20"/>
    <p:sldId id="399" r:id="rId21"/>
    <p:sldId id="409" r:id="rId22"/>
    <p:sldId id="422" r:id="rId23"/>
    <p:sldId id="423" r:id="rId24"/>
    <p:sldId id="400" r:id="rId25"/>
    <p:sldId id="406" r:id="rId26"/>
    <p:sldId id="378" r:id="rId27"/>
    <p:sldId id="380" r:id="rId28"/>
    <p:sldId id="388" r:id="rId29"/>
    <p:sldId id="424" r:id="rId30"/>
    <p:sldId id="425" r:id="rId31"/>
    <p:sldId id="308" r:id="rId32"/>
    <p:sldId id="309" r:id="rId33"/>
    <p:sldId id="403" r:id="rId34"/>
    <p:sldId id="402" r:id="rId35"/>
    <p:sldId id="361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DB11C-27D7-451D-A69D-88EE171AC40D}" v="1469" dt="2019-05-30T20:56:23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59" d="100"/>
          <a:sy n="59" d="100"/>
        </p:scale>
        <p:origin x="48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lena Slizhevskaya" userId="c31c118f-cc09-4814-95e2-f268a72c0a23" providerId="ADAL" clId="{743DB11C-27D7-451D-A69D-88EE171AC40D}"/>
    <pc:docChg chg="custSel modSld">
      <pc:chgData name="Yelena Slizhevskaya" userId="c31c118f-cc09-4814-95e2-f268a72c0a23" providerId="ADAL" clId="{743DB11C-27D7-451D-A69D-88EE171AC40D}" dt="2019-05-30T20:56:23.907" v="1468" actId="6549"/>
      <pc:docMkLst>
        <pc:docMk/>
      </pc:docMkLst>
      <pc:sldChg chg="modSp">
        <pc:chgData name="Yelena Slizhevskaya" userId="c31c118f-cc09-4814-95e2-f268a72c0a23" providerId="ADAL" clId="{743DB11C-27D7-451D-A69D-88EE171AC40D}" dt="2019-05-30T20:27:07.151" v="217" actId="6549"/>
        <pc:sldMkLst>
          <pc:docMk/>
          <pc:sldMk cId="0" sldId="276"/>
        </pc:sldMkLst>
        <pc:spChg chg="mod">
          <ac:chgData name="Yelena Slizhevskaya" userId="c31c118f-cc09-4814-95e2-f268a72c0a23" providerId="ADAL" clId="{743DB11C-27D7-451D-A69D-88EE171AC40D}" dt="2019-05-30T20:27:07.151" v="217" actId="6549"/>
          <ac:spMkLst>
            <pc:docMk/>
            <pc:sldMk cId="0" sldId="276"/>
            <ac:spMk id="8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22:16.911" v="35" actId="6549"/>
        <pc:sldMkLst>
          <pc:docMk/>
          <pc:sldMk cId="348369604" sldId="329"/>
        </pc:sldMkLst>
        <pc:spChg chg="mod">
          <ac:chgData name="Yelena Slizhevskaya" userId="c31c118f-cc09-4814-95e2-f268a72c0a23" providerId="ADAL" clId="{743DB11C-27D7-451D-A69D-88EE171AC40D}" dt="2019-05-30T20:22:16.911" v="35" actId="6549"/>
          <ac:spMkLst>
            <pc:docMk/>
            <pc:sldMk cId="348369604" sldId="329"/>
            <ac:spMk id="2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56:23.907" v="1468" actId="6549"/>
        <pc:sldMkLst>
          <pc:docMk/>
          <pc:sldMk cId="281149921" sldId="361"/>
        </pc:sldMkLst>
        <pc:spChg chg="mod">
          <ac:chgData name="Yelena Slizhevskaya" userId="c31c118f-cc09-4814-95e2-f268a72c0a23" providerId="ADAL" clId="{743DB11C-27D7-451D-A69D-88EE171AC40D}" dt="2019-05-30T20:56:23.907" v="1468" actId="6549"/>
          <ac:spMkLst>
            <pc:docMk/>
            <pc:sldMk cId="281149921" sldId="361"/>
            <ac:spMk id="4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50:11.745" v="1177" actId="6549"/>
        <pc:sldMkLst>
          <pc:docMk/>
          <pc:sldMk cId="2594235972" sldId="378"/>
        </pc:sldMkLst>
        <pc:spChg chg="mod">
          <ac:chgData name="Yelena Slizhevskaya" userId="c31c118f-cc09-4814-95e2-f268a72c0a23" providerId="ADAL" clId="{743DB11C-27D7-451D-A69D-88EE171AC40D}" dt="2019-05-30T20:50:11.745" v="1177" actId="6549"/>
          <ac:spMkLst>
            <pc:docMk/>
            <pc:sldMk cId="2594235972" sldId="378"/>
            <ac:spMk id="2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50:40.412" v="1196" actId="6549"/>
        <pc:sldMkLst>
          <pc:docMk/>
          <pc:sldMk cId="840920711" sldId="380"/>
        </pc:sldMkLst>
        <pc:graphicFrameChg chg="mod">
          <ac:chgData name="Yelena Slizhevskaya" userId="c31c118f-cc09-4814-95e2-f268a72c0a23" providerId="ADAL" clId="{743DB11C-27D7-451D-A69D-88EE171AC40D}" dt="2019-05-30T20:50:40.412" v="1196" actId="6549"/>
          <ac:graphicFrameMkLst>
            <pc:docMk/>
            <pc:sldMk cId="840920711" sldId="380"/>
            <ac:graphicFrameMk id="4" creationId="{00000000-0000-0000-0000-000000000000}"/>
          </ac:graphicFrameMkLst>
        </pc:graphicFrameChg>
      </pc:sldChg>
      <pc:sldChg chg="modSp">
        <pc:chgData name="Yelena Slizhevskaya" userId="c31c118f-cc09-4814-95e2-f268a72c0a23" providerId="ADAL" clId="{743DB11C-27D7-451D-A69D-88EE171AC40D}" dt="2019-05-30T20:23:42.170" v="81" actId="20577"/>
        <pc:sldMkLst>
          <pc:docMk/>
          <pc:sldMk cId="2734126438" sldId="396"/>
        </pc:sldMkLst>
        <pc:spChg chg="mod">
          <ac:chgData name="Yelena Slizhevskaya" userId="c31c118f-cc09-4814-95e2-f268a72c0a23" providerId="ADAL" clId="{743DB11C-27D7-451D-A69D-88EE171AC40D}" dt="2019-05-30T20:23:42.170" v="81" actId="20577"/>
          <ac:spMkLst>
            <pc:docMk/>
            <pc:sldMk cId="2734126438" sldId="396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38:55.080" v="603" actId="6549"/>
        <pc:sldMkLst>
          <pc:docMk/>
          <pc:sldMk cId="2315134736" sldId="397"/>
        </pc:sldMkLst>
        <pc:spChg chg="mod">
          <ac:chgData name="Yelena Slizhevskaya" userId="c31c118f-cc09-4814-95e2-f268a72c0a23" providerId="ADAL" clId="{743DB11C-27D7-451D-A69D-88EE171AC40D}" dt="2019-05-30T20:38:55.080" v="603" actId="6549"/>
          <ac:spMkLst>
            <pc:docMk/>
            <pc:sldMk cId="2315134736" sldId="397"/>
            <ac:spMk id="2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43:18.069" v="866" actId="6549"/>
        <pc:sldMkLst>
          <pc:docMk/>
          <pc:sldMk cId="4206778391" sldId="398"/>
        </pc:sldMkLst>
        <pc:spChg chg="mod">
          <ac:chgData name="Yelena Slizhevskaya" userId="c31c118f-cc09-4814-95e2-f268a72c0a23" providerId="ADAL" clId="{743DB11C-27D7-451D-A69D-88EE171AC40D}" dt="2019-05-30T20:43:18.069" v="866" actId="6549"/>
          <ac:spMkLst>
            <pc:docMk/>
            <pc:sldMk cId="4206778391" sldId="398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47:22.349" v="1025" actId="6549"/>
        <pc:sldMkLst>
          <pc:docMk/>
          <pc:sldMk cId="1211756064" sldId="400"/>
        </pc:sldMkLst>
        <pc:spChg chg="mod">
          <ac:chgData name="Yelena Slizhevskaya" userId="c31c118f-cc09-4814-95e2-f268a72c0a23" providerId="ADAL" clId="{743DB11C-27D7-451D-A69D-88EE171AC40D}" dt="2019-05-30T20:47:22.349" v="1025" actId="6549"/>
          <ac:spMkLst>
            <pc:docMk/>
            <pc:sldMk cId="1211756064" sldId="400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55:11.603" v="1452" actId="20577"/>
        <pc:sldMkLst>
          <pc:docMk/>
          <pc:sldMk cId="85960502" sldId="403"/>
        </pc:sldMkLst>
        <pc:spChg chg="mod">
          <ac:chgData name="Yelena Slizhevskaya" userId="c31c118f-cc09-4814-95e2-f268a72c0a23" providerId="ADAL" clId="{743DB11C-27D7-451D-A69D-88EE171AC40D}" dt="2019-05-30T20:55:11.603" v="1452" actId="20577"/>
          <ac:spMkLst>
            <pc:docMk/>
            <pc:sldMk cId="85960502" sldId="403"/>
            <ac:spMk id="4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49:48.056" v="1148" actId="6549"/>
        <pc:sldMkLst>
          <pc:docMk/>
          <pc:sldMk cId="3139465397" sldId="406"/>
        </pc:sldMkLst>
        <pc:spChg chg="mod">
          <ac:chgData name="Yelena Slizhevskaya" userId="c31c118f-cc09-4814-95e2-f268a72c0a23" providerId="ADAL" clId="{743DB11C-27D7-451D-A69D-88EE171AC40D}" dt="2019-05-30T20:48:30.105" v="1070" actId="6549"/>
          <ac:spMkLst>
            <pc:docMk/>
            <pc:sldMk cId="3139465397" sldId="406"/>
            <ac:spMk id="2" creationId="{00000000-0000-0000-0000-000000000000}"/>
          </ac:spMkLst>
        </pc:spChg>
        <pc:spChg chg="mod">
          <ac:chgData name="Yelena Slizhevskaya" userId="c31c118f-cc09-4814-95e2-f268a72c0a23" providerId="ADAL" clId="{743DB11C-27D7-451D-A69D-88EE171AC40D}" dt="2019-05-30T20:49:48.056" v="1148" actId="6549"/>
          <ac:spMkLst>
            <pc:docMk/>
            <pc:sldMk cId="3139465397" sldId="406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26:06.676" v="194" actId="6549"/>
        <pc:sldMkLst>
          <pc:docMk/>
          <pc:sldMk cId="1651532906" sldId="418"/>
        </pc:sldMkLst>
        <pc:spChg chg="mod">
          <ac:chgData name="Yelena Slizhevskaya" userId="c31c118f-cc09-4814-95e2-f268a72c0a23" providerId="ADAL" clId="{743DB11C-27D7-451D-A69D-88EE171AC40D}" dt="2019-05-30T20:26:06.676" v="194" actId="6549"/>
          <ac:spMkLst>
            <pc:docMk/>
            <pc:sldMk cId="1651532906" sldId="418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28:12.443" v="237" actId="6549"/>
        <pc:sldMkLst>
          <pc:docMk/>
          <pc:sldMk cId="2867579941" sldId="419"/>
        </pc:sldMkLst>
        <pc:spChg chg="mod">
          <ac:chgData name="Yelena Slizhevskaya" userId="c31c118f-cc09-4814-95e2-f268a72c0a23" providerId="ADAL" clId="{743DB11C-27D7-451D-A69D-88EE171AC40D}" dt="2019-05-30T20:28:12.443" v="237" actId="6549"/>
          <ac:spMkLst>
            <pc:docMk/>
            <pc:sldMk cId="2867579941" sldId="419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31:13.259" v="380" actId="6549"/>
        <pc:sldMkLst>
          <pc:docMk/>
          <pc:sldMk cId="1903311668" sldId="420"/>
        </pc:sldMkLst>
        <pc:spChg chg="mod">
          <ac:chgData name="Yelena Slizhevskaya" userId="c31c118f-cc09-4814-95e2-f268a72c0a23" providerId="ADAL" clId="{743DB11C-27D7-451D-A69D-88EE171AC40D}" dt="2019-05-30T20:31:13.259" v="380" actId="6549"/>
          <ac:spMkLst>
            <pc:docMk/>
            <pc:sldMk cId="1903311668" sldId="420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32:41.305" v="466" actId="6549"/>
        <pc:sldMkLst>
          <pc:docMk/>
          <pc:sldMk cId="518448799" sldId="421"/>
        </pc:sldMkLst>
        <pc:spChg chg="mod">
          <ac:chgData name="Yelena Slizhevskaya" userId="c31c118f-cc09-4814-95e2-f268a72c0a23" providerId="ADAL" clId="{743DB11C-27D7-451D-A69D-88EE171AC40D}" dt="2019-05-30T20:32:41.305" v="466" actId="6549"/>
          <ac:spMkLst>
            <pc:docMk/>
            <pc:sldMk cId="518448799" sldId="421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46:01.655" v="997" actId="6549"/>
        <pc:sldMkLst>
          <pc:docMk/>
          <pc:sldMk cId="920211492" sldId="422"/>
        </pc:sldMkLst>
        <pc:spChg chg="mod">
          <ac:chgData name="Yelena Slizhevskaya" userId="c31c118f-cc09-4814-95e2-f268a72c0a23" providerId="ADAL" clId="{743DB11C-27D7-451D-A69D-88EE171AC40D}" dt="2019-05-30T20:46:01.655" v="997" actId="6549"/>
          <ac:spMkLst>
            <pc:docMk/>
            <pc:sldMk cId="920211492" sldId="422"/>
            <ac:spMk id="3" creationId="{00000000-0000-0000-0000-000000000000}"/>
          </ac:spMkLst>
        </pc:spChg>
      </pc:sldChg>
      <pc:sldChg chg="modSp">
        <pc:chgData name="Yelena Slizhevskaya" userId="c31c118f-cc09-4814-95e2-f268a72c0a23" providerId="ADAL" clId="{743DB11C-27D7-451D-A69D-88EE171AC40D}" dt="2019-05-30T20:53:55.578" v="1405" actId="20577"/>
        <pc:sldMkLst>
          <pc:docMk/>
          <pc:sldMk cId="1909762015" sldId="424"/>
        </pc:sldMkLst>
        <pc:spChg chg="mod">
          <ac:chgData name="Yelena Slizhevskaya" userId="c31c118f-cc09-4814-95e2-f268a72c0a23" providerId="ADAL" clId="{743DB11C-27D7-451D-A69D-88EE171AC40D}" dt="2019-05-30T20:53:55.578" v="1405" actId="20577"/>
          <ac:spMkLst>
            <pc:docMk/>
            <pc:sldMk cId="1909762015" sldId="424"/>
            <ac:spMk id="3" creationId="{00000000-0000-0000-0000-000000000000}"/>
          </ac:spMkLst>
        </pc:spChg>
        <pc:picChg chg="mod">
          <ac:chgData name="Yelena Slizhevskaya" userId="c31c118f-cc09-4814-95e2-f268a72c0a23" providerId="ADAL" clId="{743DB11C-27D7-451D-A69D-88EE171AC40D}" dt="2019-05-30T20:52:06.354" v="1333" actId="1036"/>
          <ac:picMkLst>
            <pc:docMk/>
            <pc:sldMk cId="1909762015" sldId="424"/>
            <ac:picMk id="4" creationId="{00000000-0000-0000-0000-000000000000}"/>
          </ac:picMkLst>
        </pc:picChg>
      </pc:sldChg>
      <pc:sldChg chg="modSp">
        <pc:chgData name="Yelena Slizhevskaya" userId="c31c118f-cc09-4814-95e2-f268a72c0a23" providerId="ADAL" clId="{743DB11C-27D7-451D-A69D-88EE171AC40D}" dt="2019-05-30T20:54:41.234" v="1433" actId="20577"/>
        <pc:sldMkLst>
          <pc:docMk/>
          <pc:sldMk cId="4162878731" sldId="425"/>
        </pc:sldMkLst>
        <pc:spChg chg="mod">
          <ac:chgData name="Yelena Slizhevskaya" userId="c31c118f-cc09-4814-95e2-f268a72c0a23" providerId="ADAL" clId="{743DB11C-27D7-451D-A69D-88EE171AC40D}" dt="2019-05-30T20:54:41.234" v="1433" actId="20577"/>
          <ac:spMkLst>
            <pc:docMk/>
            <pc:sldMk cId="4162878731" sldId="425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zphome\home2\szakallr\FEL&#220;GYEL&#336;\AR&#193;NYktvhez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kzphome\home2\szakallr\FEL&#220;GYEL&#336;\AR&#193;NYktvhez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kzphome\home2\szakallr\FEL&#220;GYEL&#336;\AR&#193;NYktvhez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kzphome\home2\szakallr\FEL&#220;GYEL&#336;\AR&#193;NYktvhez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970038165519117E-3"/>
          <c:y val="1.8765109667486027E-2"/>
          <c:w val="0.88691632748804949"/>
          <c:h val="0.8927926886091677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51C-4C4D-B084-A15FEC8DEB1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51C-4C4D-B084-A15FEC8DEB1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51C-4C4D-B084-A15FEC8DEB1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51C-4C4D-B084-A15FEC8DEB11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51C-4C4D-B084-A15FEC8DEB11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51C-4C4D-B084-A15FEC8DEB11}"/>
              </c:ext>
            </c:extLst>
          </c:dPt>
          <c:dLbls>
            <c:dLbl>
              <c:idx val="0"/>
              <c:layout>
                <c:manualLayout>
                  <c:x val="-8.9855072463768115E-3"/>
                  <c:y val="8.476671179870884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Высшие учебные заведения
10,4%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1C-4C4D-B084-A15FEC8DEB11}"/>
                </c:ext>
              </c:extLst>
            </c:dLbl>
            <c:dLbl>
              <c:idx val="1"/>
              <c:layout>
                <c:manualLayout>
                  <c:x val="-5.5388375366122712E-2"/>
                  <c:y val="1.35425670565354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Медицинские</a:t>
                    </a:r>
                    <a:r>
                      <a:rPr lang="ru-RU" baseline="0" dirty="0"/>
                      <a:t> учреждения</a:t>
                    </a:r>
                    <a:r>
                      <a:rPr lang="ru-RU" dirty="0"/>
                      <a:t>
9,5%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1C-4C4D-B084-A15FEC8DEB1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 Учреждения культуры
1,7%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1C-4C4D-B084-A15FEC8DEB11}"/>
                </c:ext>
              </c:extLst>
            </c:dLbl>
            <c:dLbl>
              <c:idx val="3"/>
              <c:layout>
                <c:manualLayout>
                  <c:x val="-0.10015995283198297"/>
                  <c:y val="-8.929918998676426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Социальные учреждения
0,3%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1C-4C4D-B084-A15FEC8DEB11}"/>
                </c:ext>
              </c:extLst>
            </c:dLbl>
            <c:dLbl>
              <c:idx val="4"/>
              <c:layout>
                <c:manualLayout>
                  <c:x val="-2.8839330556093947E-3"/>
                  <c:y val="-2.182832996142927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Klebelsberg</a:t>
                    </a:r>
                    <a:r>
                      <a:rPr lang="en-US" dirty="0"/>
                      <a:t> Center</a:t>
                    </a:r>
                    <a:r>
                      <a:rPr lang="en-US" dirty="0" err="1"/>
                      <a:t>
76,5%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1C-4C4D-B084-A15FEC8DEB1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dirty="0"/>
                      <a:t>Ядерный фонд
1,6%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1C-4C4D-B084-A15FEC8DEB1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'2015'!$A$25:$A$30</c:f>
              <c:strCache>
                <c:ptCount val="6"/>
                <c:pt idx="0">
                  <c:v>Felsőoktatási intézmények</c:v>
                </c:pt>
                <c:pt idx="1">
                  <c:v>Egészségügyi intézmények</c:v>
                </c:pt>
                <c:pt idx="2">
                  <c:v>Kulturális Intézmények</c:v>
                </c:pt>
                <c:pt idx="3">
                  <c:v>Szociális Intézmények</c:v>
                </c:pt>
                <c:pt idx="4">
                  <c:v>Klebelsberg Intézményfennt. Központ</c:v>
                </c:pt>
                <c:pt idx="5">
                  <c:v>Központi Nukleáris Pénzügyi Alap</c:v>
                </c:pt>
              </c:strCache>
            </c:strRef>
          </c:cat>
          <c:val>
            <c:numRef>
              <c:f>'2015'!$B$25:$B$30</c:f>
              <c:numCache>
                <c:formatCode>#,##0.0</c:formatCode>
                <c:ptCount val="6"/>
                <c:pt idx="0">
                  <c:v>89</c:v>
                </c:pt>
                <c:pt idx="1">
                  <c:v>81.2</c:v>
                </c:pt>
                <c:pt idx="2">
                  <c:v>14.2</c:v>
                </c:pt>
                <c:pt idx="3">
                  <c:v>2.6</c:v>
                </c:pt>
                <c:pt idx="4">
                  <c:v>652.79999999999995</c:v>
                </c:pt>
                <c:pt idx="5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1C-4C4D-B084-A15FEC8DE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>
                <a:solidFill>
                  <a:srgbClr val="FF0000"/>
                </a:solidFill>
              </a:rPr>
              <a:t>2017 I полугодие</a:t>
            </a:r>
          </a:p>
        </c:rich>
      </c:tx>
      <c:layout>
        <c:manualLayout>
          <c:xMode val="edge"/>
          <c:yMode val="edge"/>
          <c:x val="0.37388888888888888"/>
          <c:y val="0"/>
        </c:manualLayout>
      </c:layout>
      <c:overlay val="1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1DF-484A-8D6A-5E1EF09C5DD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1DF-484A-8D6A-5E1EF09C5DD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1DF-484A-8D6A-5E1EF09C5DDC}"/>
              </c:ext>
            </c:extLst>
          </c:dPt>
          <c:dLbls>
            <c:dLbl>
              <c:idx val="0"/>
              <c:layout>
                <c:manualLayout>
                  <c:x val="-2.2927055993000874E-2"/>
                  <c:y val="-4.5212525517643626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i="0" u="none" strike="noStrike" baseline="0" dirty="0">
                        <a:effectLst/>
                      </a:rPr>
                      <a:t>Медицинские учреждения</a:t>
                    </a:r>
                    <a:r>
                      <a:rPr lang="ru-RU" dirty="0"/>
                      <a:t>
35%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DF-484A-8D6A-5E1EF09C5DDC}"/>
                </c:ext>
              </c:extLst>
            </c:dLbl>
            <c:dLbl>
              <c:idx val="1"/>
              <c:layout>
                <c:manualLayout>
                  <c:x val="-1.3059972992046267E-3"/>
                  <c:y val="1.40449370359815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Учреждения культуры,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DF-484A-8D6A-5E1EF09C5DDC}"/>
                </c:ext>
              </c:extLst>
            </c:dLbl>
            <c:dLbl>
              <c:idx val="2"/>
              <c:layout>
                <c:manualLayout>
                  <c:x val="3.3930555555555554E-2"/>
                  <c:y val="-0.3401283172936716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Klebelsberg</a:t>
                    </a:r>
                    <a:r>
                      <a:rPr lang="en-US" dirty="0"/>
                      <a:t>  Center
58%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DF-484A-8D6A-5E1EF09C5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('2011-7'!$A$43;'2011-7'!$A$57;'2011-7'!$A$62)</c:f>
              <c:strCache>
                <c:ptCount val="3"/>
                <c:pt idx="0">
                  <c:v>Egészségügyi intézmények</c:v>
                </c:pt>
                <c:pt idx="1">
                  <c:v>Kulturális Intézmények</c:v>
                </c:pt>
                <c:pt idx="2">
                  <c:v>Klebelsberg  Központ</c:v>
                </c:pt>
              </c:strCache>
            </c:strRef>
          </c:cat>
          <c:val>
            <c:numRef>
              <c:f>('2011-7'!$J$43;'2011-7'!$J$57;'2011-7'!$J$62)</c:f>
              <c:numCache>
                <c:formatCode>#,##0.0</c:formatCode>
                <c:ptCount val="3"/>
                <c:pt idx="0">
                  <c:v>64.739999999999995</c:v>
                </c:pt>
                <c:pt idx="1">
                  <c:v>12.330000000000002</c:v>
                </c:pt>
                <c:pt idx="2">
                  <c:v>107.6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DF-484A-8D6A-5E1EF09C5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>
                <a:solidFill>
                  <a:srgbClr val="FF0000"/>
                </a:solidFill>
              </a:rPr>
              <a:t>2017 II полугодие</a:t>
            </a:r>
          </a:p>
        </c:rich>
      </c:tx>
      <c:layout>
        <c:manualLayout>
          <c:xMode val="edge"/>
          <c:yMode val="edge"/>
          <c:x val="0.35249300087489066"/>
          <c:y val="0"/>
        </c:manualLayout>
      </c:layout>
      <c:overlay val="1"/>
    </c:title>
    <c:autoTitleDeleted val="0"/>
    <c:view3D>
      <c:rotX val="30"/>
      <c:rotY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61111111111111E-2"/>
          <c:y val="0.13657407407407407"/>
          <c:w val="0.8305555555555556"/>
          <c:h val="0.7870370370370370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7F1D-475D-8344-9862B94C707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7F1D-475D-8344-9862B94C707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5-7F1D-475D-8344-9862B94C7070}"/>
              </c:ext>
            </c:extLst>
          </c:dPt>
          <c:dLbls>
            <c:dLbl>
              <c:idx val="0"/>
              <c:layout>
                <c:manualLayout>
                  <c:x val="-8.085076287574447E-2"/>
                  <c:y val="9.5328780970497795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Учреждения культуры
20%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1D-475D-8344-9862B94C7070}"/>
                </c:ext>
              </c:extLst>
            </c:dLbl>
            <c:dLbl>
              <c:idx val="1"/>
              <c:layout>
                <c:manualLayout>
                  <c:x val="8.0335739282589684E-3"/>
                  <c:y val="-1.048811606882473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K</a:t>
                    </a:r>
                    <a:r>
                      <a:rPr lang="en-US" dirty="0" err="1"/>
                      <a:t>lebelsberg</a:t>
                    </a:r>
                    <a:r>
                      <a:rPr lang="en-US" dirty="0"/>
                      <a:t>  Center
77%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1D-475D-8344-9862B94C7070}"/>
                </c:ext>
              </c:extLst>
            </c:dLbl>
            <c:dLbl>
              <c:idx val="2"/>
              <c:layout>
                <c:manualLayout>
                  <c:x val="-5.098578302712161E-2"/>
                  <c:y val="-0.24009186351706036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Некоммерческие организации</a:t>
                    </a:r>
                    <a:r>
                      <a:rPr lang="ru-RU" dirty="0"/>
                      <a:t>
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1D-475D-8344-9862B94C7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('2011-7'!$A$57;'2011-7'!$A$62;'2011-7'!$A$75)</c:f>
              <c:strCache>
                <c:ptCount val="3"/>
                <c:pt idx="0">
                  <c:v>Kulturális Intézmények</c:v>
                </c:pt>
                <c:pt idx="1">
                  <c:v>Klebelsberg  Központ</c:v>
                </c:pt>
                <c:pt idx="2">
                  <c:v>Nonprofit Kft.-k</c:v>
                </c:pt>
              </c:strCache>
            </c:strRef>
          </c:cat>
          <c:val>
            <c:numRef>
              <c:f>('2011-7'!$K$57;'2011-7'!$K$62;'2011-7'!$K$75)</c:f>
              <c:numCache>
                <c:formatCode>#,##0.0</c:formatCode>
                <c:ptCount val="3"/>
                <c:pt idx="0">
                  <c:v>27.123000000000001</c:v>
                </c:pt>
                <c:pt idx="1">
                  <c:v>107.6</c:v>
                </c:pt>
                <c:pt idx="2">
                  <c:v>4.2949999999999999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1D-475D-8344-9862B94C7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3200">
                <a:solidFill>
                  <a:srgbClr val="C00000"/>
                </a:solidFill>
              </a:rPr>
              <a:t>2018</a:t>
            </a:r>
          </a:p>
        </c:rich>
      </c:tx>
      <c:layout>
        <c:manualLayout>
          <c:xMode val="edge"/>
          <c:yMode val="edge"/>
          <c:x val="0.4462740601184369"/>
          <c:y val="4.3112493673542446E-2"/>
        </c:manualLayout>
      </c:layout>
      <c:overlay val="1"/>
    </c:title>
    <c:autoTitleDeleted val="0"/>
    <c:view3D>
      <c:rotX val="30"/>
      <c:rotY val="3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63888888888889"/>
          <c:y val="0.12731481481481483"/>
          <c:w val="0.81388888888888888"/>
          <c:h val="0.7731481481481481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6F8-477C-86CC-2EA5ED357D82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86F8-477C-86CC-2EA5ED357D82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86F8-477C-86CC-2EA5ED357D82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86F8-477C-86CC-2EA5ED357D82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86F8-477C-86CC-2EA5ED357D82}"/>
              </c:ext>
            </c:extLst>
          </c:dPt>
          <c:dLbls>
            <c:dLbl>
              <c:idx val="0"/>
              <c:layout>
                <c:manualLayout>
                  <c:x val="-5.4104111986001749E-2"/>
                  <c:y val="-6.257144940215805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200" dirty="0"/>
                      <a:t>Медицинские учреждения</a:t>
                    </a:r>
                    <a:r>
                      <a:rPr lang="ru-RU" sz="1200" dirty="0" err="1"/>
                      <a:t>
54%</a:t>
                    </a:r>
                    <a:endParaRPr lang="ru-RU" sz="1200" dirty="0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F8-477C-86CC-2EA5ED357D82}"/>
                </c:ext>
              </c:extLst>
            </c:dLbl>
            <c:dLbl>
              <c:idx val="1"/>
              <c:layout>
                <c:manualLayout>
                  <c:x val="2.5680736687520248E-2"/>
                  <c:y val="3.313644162994235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Учреждения культуры
14%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F8-477C-86CC-2EA5ED357D82}"/>
                </c:ext>
              </c:extLst>
            </c:dLbl>
            <c:dLbl>
              <c:idx val="2"/>
              <c:layout>
                <c:manualLayout>
                  <c:x val="6.0632874015748031E-2"/>
                  <c:y val="2.220290172061825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err="1"/>
                      <a:t>Klebelsberg</a:t>
                    </a:r>
                    <a:r>
                      <a:rPr lang="en-US" dirty="0"/>
                      <a:t>  Center
6%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F8-477C-86CC-2EA5ED357D82}"/>
                </c:ext>
              </c:extLst>
            </c:dLbl>
            <c:dLbl>
              <c:idx val="3"/>
              <c:layout>
                <c:manualLayout>
                  <c:x val="-1.048961413251002E-2"/>
                  <c:y val="-7.5260156278931971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Ядерный фонд
6%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F8-477C-86CC-2EA5ED357D82}"/>
                </c:ext>
              </c:extLst>
            </c:dLbl>
            <c:dLbl>
              <c:idx val="4"/>
              <c:layout>
                <c:manualLayout>
                  <c:x val="2.856933508311461E-2"/>
                  <c:y val="1.372995042286380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Некоммерческие организации
20%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F8-477C-86CC-2EA5ED357D8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('2011-9'!$A$51;'2011-9'!$A$68;'2011-9'!$A$73;'2011-9'!$A$75;'2011-9'!$A$94)</c:f>
              <c:strCache>
                <c:ptCount val="5"/>
                <c:pt idx="0">
                  <c:v>Egészségügyi intézmények</c:v>
                </c:pt>
                <c:pt idx="1">
                  <c:v>Kulturális Intézmények</c:v>
                </c:pt>
                <c:pt idx="2">
                  <c:v>Klebelsberg  Központ</c:v>
                </c:pt>
                <c:pt idx="3">
                  <c:v>Központi Nukleáris Pénzügyi Alap</c:v>
                </c:pt>
                <c:pt idx="4">
                  <c:v>Nonprofit Kft.-k</c:v>
                </c:pt>
              </c:strCache>
            </c:strRef>
          </c:cat>
          <c:val>
            <c:numRef>
              <c:f>('2011-9'!$L$51;'2011-9'!$L$68;'2011-9'!$L$73;'2011-9'!$L$75;'2011-9'!$L$94)</c:f>
              <c:numCache>
                <c:formatCode>#,##0.0</c:formatCode>
                <c:ptCount val="5"/>
                <c:pt idx="0">
                  <c:v>119.5607</c:v>
                </c:pt>
                <c:pt idx="1">
                  <c:v>30.942</c:v>
                </c:pt>
                <c:pt idx="2">
                  <c:v>12.601000000000001</c:v>
                </c:pt>
                <c:pt idx="3">
                  <c:v>12.1579</c:v>
                </c:pt>
                <c:pt idx="4">
                  <c:v>44.223920999999997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F8-477C-86CC-2EA5ED357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b="1">
                <a:solidFill>
                  <a:srgbClr val="C00000"/>
                </a:solidFill>
              </a:rPr>
              <a:t>2019</a:t>
            </a:r>
          </a:p>
        </c:rich>
      </c:tx>
      <c:overlay val="1"/>
    </c:title>
    <c:autoTitleDeleted val="0"/>
    <c:view3D>
      <c:rotX val="30"/>
      <c:rotY val="17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59A-44A6-8265-5F5E9A89DBB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59A-44A6-8265-5F5E9A89DBB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59A-44A6-8265-5F5E9A89DBB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59A-44A6-8265-5F5E9A89DBB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B59A-44A6-8265-5F5E9A89DBB3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B59A-44A6-8265-5F5E9A89DBB3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B59A-44A6-8265-5F5E9A89DBB3}"/>
              </c:ext>
            </c:extLst>
          </c:dPt>
          <c:dLbls>
            <c:dLbl>
              <c:idx val="0"/>
              <c:layout>
                <c:manualLayout>
                  <c:x val="0.10538204035970913"/>
                  <c:y val="-1.3648297774137984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Медицинские учреждения
9%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9A-44A6-8265-5F5E9A89DBB3}"/>
                </c:ext>
              </c:extLst>
            </c:dLbl>
            <c:dLbl>
              <c:idx val="1"/>
              <c:layout>
                <c:manualLayout>
                  <c:x val="9.0886493470846819E-2"/>
                  <c:y val="5.3142769490258654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Учреждения культуры
2%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9A-44A6-8265-5F5E9A89DBB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err="1"/>
                      <a:t>Klebelsberg</a:t>
                    </a:r>
                    <a:r>
                      <a:rPr lang="en-US"/>
                      <a:t>  Center</a:t>
                    </a:r>
                    <a:r>
                      <a:rPr lang="en-US" dirty="0"/>
                      <a:t>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9A-44A6-8265-5F5E9A89DBB3}"/>
                </c:ext>
              </c:extLst>
            </c:dLbl>
            <c:dLbl>
              <c:idx val="3"/>
              <c:layout>
                <c:manualLayout>
                  <c:x val="-2.9166927297527164E-3"/>
                  <c:y val="-8.936286119724071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Ядерный фонд
1%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9A-44A6-8265-5F5E9A89DBB3}"/>
                </c:ext>
              </c:extLst>
            </c:dLbl>
            <c:dLbl>
              <c:idx val="4"/>
              <c:layout>
                <c:manualLayout>
                  <c:x val="7.721036099995697E-2"/>
                  <c:y val="-6.507484924187446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Министерство внутренних дел
48%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9A-44A6-8265-5F5E9A89DBB3}"/>
                </c:ext>
              </c:extLst>
            </c:dLbl>
            <c:dLbl>
              <c:idx val="5"/>
              <c:layout>
                <c:manualLayout>
                  <c:x val="-5.6442665978228133E-2"/>
                  <c:y val="-0.3222818792321101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Министерство</a:t>
                    </a:r>
                    <a:r>
                      <a:rPr lang="ru-RU" baseline="0" dirty="0"/>
                      <a:t> обороны</a:t>
                    </a:r>
                    <a:r>
                      <a:rPr lang="ru-RU" dirty="0" err="1"/>
                      <a:t>
36%</a:t>
                    </a:r>
                    <a:endParaRPr lang="ru-RU" dirty="0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9A-44A6-8265-5F5E9A89DBB3}"/>
                </c:ext>
              </c:extLst>
            </c:dLbl>
            <c:dLbl>
              <c:idx val="6"/>
              <c:layout>
                <c:manualLayout>
                  <c:x val="3.6963555785035067E-2"/>
                  <c:y val="-3.130396808621435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Некоммерческие организации</a:t>
                    </a:r>
                  </a:p>
                  <a:p>
                    <a:pPr>
                      <a:defRPr/>
                    </a:pPr>
                    <a:r>
                      <a:rPr lang="ru-RU" dirty="0"/>
                      <a:t>3%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9A-44A6-8265-5F5E9A89DBB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('2011-9'!$A$51,'2011-9'!$A$68,'2011-9'!$A$73,'2011-9'!$A$75:$A$77,'2011-9'!$A$94)</c:f>
              <c:strCache>
                <c:ptCount val="7"/>
                <c:pt idx="0">
                  <c:v>Egészségügyi intézmények</c:v>
                </c:pt>
                <c:pt idx="1">
                  <c:v>Kulturális Intézmények</c:v>
                </c:pt>
                <c:pt idx="2">
                  <c:v>Klebelsberg  Központ</c:v>
                </c:pt>
                <c:pt idx="3">
                  <c:v>Központi Nukleáris Pénzügyi Alap</c:v>
                </c:pt>
                <c:pt idx="4">
                  <c:v>Belügyminisztérium</c:v>
                </c:pt>
                <c:pt idx="5">
                  <c:v>Honvédelmi Minisztérium</c:v>
                </c:pt>
                <c:pt idx="6">
                  <c:v>Nonprofit Kft.-k</c:v>
                </c:pt>
              </c:strCache>
            </c:strRef>
          </c:cat>
          <c:val>
            <c:numRef>
              <c:f>('2011-9'!$M$51,'2011-9'!$M$68,'2011-9'!$M$73,'2011-9'!$M$75:$M$77,'2011-9'!$M$94)</c:f>
              <c:numCache>
                <c:formatCode>#,##0.0</c:formatCode>
                <c:ptCount val="7"/>
                <c:pt idx="0">
                  <c:v>117.16380000000001</c:v>
                </c:pt>
                <c:pt idx="1">
                  <c:v>30.260999999999996</c:v>
                </c:pt>
                <c:pt idx="2">
                  <c:v>13.342000000000001</c:v>
                </c:pt>
                <c:pt idx="3">
                  <c:v>14.765000000000001</c:v>
                </c:pt>
                <c:pt idx="4">
                  <c:v>623.548</c:v>
                </c:pt>
                <c:pt idx="5">
                  <c:v>460.59620000000001</c:v>
                </c:pt>
                <c:pt idx="6">
                  <c:v>34.087184000000001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9A-44A6-8265-5F5E9A89D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Задолженность по главам центрального бюджета 2011-2019 </a:t>
            </a:r>
            <a:r>
              <a:rPr lang="ru-RU" sz="1600" dirty="0" err="1"/>
              <a:t>г.г</a:t>
            </a:r>
            <a:r>
              <a:rPr lang="ru-RU" sz="1600" dirty="0"/>
              <a:t>.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0059193344326388E-2"/>
          <c:y val="6.7037362664104663E-2"/>
          <c:w val="0.86113826849710684"/>
          <c:h val="0.82900557786926155"/>
        </c:manualLayout>
      </c:layout>
      <c:areaChart>
        <c:grouping val="standard"/>
        <c:varyColors val="0"/>
        <c:ser>
          <c:idx val="0"/>
          <c:order val="0"/>
          <c:tx>
            <c:strRef>
              <c:f>FEJössz!$C$4</c:f>
              <c:strCache>
                <c:ptCount val="1"/>
                <c:pt idx="0">
                  <c:v>Teljes adósságállomány</c:v>
                </c:pt>
              </c:strCache>
            </c:strRef>
          </c:tx>
          <c:cat>
            <c:strRef>
              <c:f>FEJössz!$B$5:$B$103</c:f>
              <c:strCache>
                <c:ptCount val="99"/>
                <c:pt idx="0">
                  <c:v>2011. jan.</c:v>
                </c:pt>
                <c:pt idx="1">
                  <c:v>febr.</c:v>
                </c:pt>
                <c:pt idx="2">
                  <c:v>márc.</c:v>
                </c:pt>
                <c:pt idx="3">
                  <c:v>ápr.</c:v>
                </c:pt>
                <c:pt idx="4">
                  <c:v>máj.</c:v>
                </c:pt>
                <c:pt idx="5">
                  <c:v>jún.</c:v>
                </c:pt>
                <c:pt idx="6">
                  <c:v>júl.</c:v>
                </c:pt>
                <c:pt idx="7">
                  <c:v>aug.</c:v>
                </c:pt>
                <c:pt idx="8">
                  <c:v>szept.</c:v>
                </c:pt>
                <c:pt idx="9">
                  <c:v>okt.</c:v>
                </c:pt>
                <c:pt idx="10">
                  <c:v>nov.</c:v>
                </c:pt>
                <c:pt idx="11">
                  <c:v>dec.</c:v>
                </c:pt>
                <c:pt idx="12">
                  <c:v>2012. jan.</c:v>
                </c:pt>
                <c:pt idx="13">
                  <c:v>febr.</c:v>
                </c:pt>
                <c:pt idx="14">
                  <c:v>márc.</c:v>
                </c:pt>
                <c:pt idx="15">
                  <c:v>ápr.</c:v>
                </c:pt>
                <c:pt idx="16">
                  <c:v>máj.</c:v>
                </c:pt>
                <c:pt idx="17">
                  <c:v>jún.</c:v>
                </c:pt>
                <c:pt idx="18">
                  <c:v>júl.</c:v>
                </c:pt>
                <c:pt idx="19">
                  <c:v>aug.</c:v>
                </c:pt>
                <c:pt idx="20">
                  <c:v>szept.</c:v>
                </c:pt>
                <c:pt idx="21">
                  <c:v>okt.</c:v>
                </c:pt>
                <c:pt idx="22">
                  <c:v>nov.</c:v>
                </c:pt>
                <c:pt idx="23">
                  <c:v>dec.</c:v>
                </c:pt>
                <c:pt idx="24">
                  <c:v>2013. jan.</c:v>
                </c:pt>
                <c:pt idx="25">
                  <c:v>febr.</c:v>
                </c:pt>
                <c:pt idx="26">
                  <c:v>márc.</c:v>
                </c:pt>
                <c:pt idx="27">
                  <c:v>ápr.</c:v>
                </c:pt>
                <c:pt idx="28">
                  <c:v>máj.</c:v>
                </c:pt>
                <c:pt idx="29">
                  <c:v>jún.</c:v>
                </c:pt>
                <c:pt idx="30">
                  <c:v>júl.</c:v>
                </c:pt>
                <c:pt idx="31">
                  <c:v>aug.</c:v>
                </c:pt>
                <c:pt idx="32">
                  <c:v>szept.</c:v>
                </c:pt>
                <c:pt idx="33">
                  <c:v>okt.</c:v>
                </c:pt>
                <c:pt idx="34">
                  <c:v>nov.</c:v>
                </c:pt>
                <c:pt idx="35">
                  <c:v>dec.</c:v>
                </c:pt>
                <c:pt idx="36">
                  <c:v>2014. jan.</c:v>
                </c:pt>
                <c:pt idx="37">
                  <c:v>febr.</c:v>
                </c:pt>
                <c:pt idx="38">
                  <c:v>márc.</c:v>
                </c:pt>
                <c:pt idx="39">
                  <c:v>ápr.</c:v>
                </c:pt>
                <c:pt idx="40">
                  <c:v>máj.</c:v>
                </c:pt>
                <c:pt idx="41">
                  <c:v>jún.</c:v>
                </c:pt>
                <c:pt idx="42">
                  <c:v>júl.</c:v>
                </c:pt>
                <c:pt idx="43">
                  <c:v>aug.</c:v>
                </c:pt>
                <c:pt idx="44">
                  <c:v>szept.</c:v>
                </c:pt>
                <c:pt idx="45">
                  <c:v>okt.</c:v>
                </c:pt>
                <c:pt idx="46">
                  <c:v>nov.</c:v>
                </c:pt>
                <c:pt idx="47">
                  <c:v>dec.</c:v>
                </c:pt>
                <c:pt idx="48">
                  <c:v>2015. jan.</c:v>
                </c:pt>
                <c:pt idx="49">
                  <c:v>febr.</c:v>
                </c:pt>
                <c:pt idx="50">
                  <c:v>márc.</c:v>
                </c:pt>
                <c:pt idx="51">
                  <c:v>ápr.</c:v>
                </c:pt>
                <c:pt idx="52">
                  <c:v>máj.</c:v>
                </c:pt>
                <c:pt idx="53">
                  <c:v>jún.</c:v>
                </c:pt>
                <c:pt idx="54">
                  <c:v>júl.</c:v>
                </c:pt>
                <c:pt idx="55">
                  <c:v>aug.</c:v>
                </c:pt>
                <c:pt idx="56">
                  <c:v>szept.</c:v>
                </c:pt>
                <c:pt idx="57">
                  <c:v>okt.</c:v>
                </c:pt>
                <c:pt idx="58">
                  <c:v>nov.</c:v>
                </c:pt>
                <c:pt idx="59">
                  <c:v>dec.</c:v>
                </c:pt>
                <c:pt idx="60">
                  <c:v>2016. jan.</c:v>
                </c:pt>
                <c:pt idx="61">
                  <c:v>febr.</c:v>
                </c:pt>
                <c:pt idx="62">
                  <c:v>márc.</c:v>
                </c:pt>
                <c:pt idx="63">
                  <c:v>ápr.</c:v>
                </c:pt>
                <c:pt idx="64">
                  <c:v>máj.</c:v>
                </c:pt>
                <c:pt idx="65">
                  <c:v>jún.</c:v>
                </c:pt>
                <c:pt idx="66">
                  <c:v>júl.</c:v>
                </c:pt>
                <c:pt idx="67">
                  <c:v>aug.</c:v>
                </c:pt>
                <c:pt idx="68">
                  <c:v>szept.</c:v>
                </c:pt>
                <c:pt idx="69">
                  <c:v>okt.</c:v>
                </c:pt>
                <c:pt idx="70">
                  <c:v>nov.</c:v>
                </c:pt>
                <c:pt idx="71">
                  <c:v>dec.</c:v>
                </c:pt>
                <c:pt idx="72">
                  <c:v>2017. jan.</c:v>
                </c:pt>
                <c:pt idx="73">
                  <c:v>febr.</c:v>
                </c:pt>
                <c:pt idx="74">
                  <c:v>márc.</c:v>
                </c:pt>
                <c:pt idx="75">
                  <c:v>ápr.</c:v>
                </c:pt>
                <c:pt idx="76">
                  <c:v>máj.</c:v>
                </c:pt>
                <c:pt idx="77">
                  <c:v>jún.</c:v>
                </c:pt>
                <c:pt idx="78">
                  <c:v>júl.</c:v>
                </c:pt>
                <c:pt idx="79">
                  <c:v>aug.</c:v>
                </c:pt>
                <c:pt idx="80">
                  <c:v>szept.</c:v>
                </c:pt>
                <c:pt idx="81">
                  <c:v>okt.</c:v>
                </c:pt>
                <c:pt idx="82">
                  <c:v>nov.</c:v>
                </c:pt>
                <c:pt idx="83">
                  <c:v>dec.</c:v>
                </c:pt>
                <c:pt idx="84">
                  <c:v>2018. jan.</c:v>
                </c:pt>
                <c:pt idx="85">
                  <c:v>febr.</c:v>
                </c:pt>
                <c:pt idx="86">
                  <c:v>márc.</c:v>
                </c:pt>
                <c:pt idx="87">
                  <c:v>ápr.</c:v>
                </c:pt>
                <c:pt idx="88">
                  <c:v>máj.</c:v>
                </c:pt>
                <c:pt idx="89">
                  <c:v>jún.</c:v>
                </c:pt>
                <c:pt idx="90">
                  <c:v>júl.</c:v>
                </c:pt>
                <c:pt idx="91">
                  <c:v>aug.</c:v>
                </c:pt>
                <c:pt idx="92">
                  <c:v>szept.</c:v>
                </c:pt>
                <c:pt idx="93">
                  <c:v>okt.</c:v>
                </c:pt>
                <c:pt idx="94">
                  <c:v>nov.</c:v>
                </c:pt>
                <c:pt idx="95">
                  <c:v>dec.</c:v>
                </c:pt>
                <c:pt idx="96">
                  <c:v>2019. jan.</c:v>
                </c:pt>
                <c:pt idx="97">
                  <c:v>febr.</c:v>
                </c:pt>
                <c:pt idx="98">
                  <c:v>márc.</c:v>
                </c:pt>
              </c:strCache>
            </c:strRef>
          </c:cat>
          <c:val>
            <c:numRef>
              <c:f>FEJössz!$C$5:$C$103</c:f>
              <c:numCache>
                <c:formatCode>#,##0</c:formatCode>
                <c:ptCount val="99"/>
                <c:pt idx="0">
                  <c:v>39103</c:v>
                </c:pt>
                <c:pt idx="1">
                  <c:v>38188</c:v>
                </c:pt>
                <c:pt idx="2">
                  <c:v>37845</c:v>
                </c:pt>
                <c:pt idx="3">
                  <c:v>41561</c:v>
                </c:pt>
                <c:pt idx="4">
                  <c:v>37369</c:v>
                </c:pt>
                <c:pt idx="5">
                  <c:v>39805</c:v>
                </c:pt>
                <c:pt idx="6">
                  <c:v>39987</c:v>
                </c:pt>
                <c:pt idx="7">
                  <c:v>41214</c:v>
                </c:pt>
                <c:pt idx="8">
                  <c:v>37174</c:v>
                </c:pt>
                <c:pt idx="9">
                  <c:v>40210</c:v>
                </c:pt>
                <c:pt idx="10">
                  <c:v>42038</c:v>
                </c:pt>
                <c:pt idx="11">
                  <c:v>35223</c:v>
                </c:pt>
                <c:pt idx="12">
                  <c:v>49751</c:v>
                </c:pt>
                <c:pt idx="13">
                  <c:v>46875</c:v>
                </c:pt>
                <c:pt idx="14">
                  <c:v>47098</c:v>
                </c:pt>
                <c:pt idx="15">
                  <c:v>50470</c:v>
                </c:pt>
                <c:pt idx="16">
                  <c:v>53747</c:v>
                </c:pt>
                <c:pt idx="17">
                  <c:v>54706</c:v>
                </c:pt>
                <c:pt idx="18">
                  <c:v>56901</c:v>
                </c:pt>
                <c:pt idx="19">
                  <c:v>62668</c:v>
                </c:pt>
                <c:pt idx="20">
                  <c:v>64045</c:v>
                </c:pt>
                <c:pt idx="21">
                  <c:v>68737</c:v>
                </c:pt>
                <c:pt idx="22">
                  <c:v>74087</c:v>
                </c:pt>
                <c:pt idx="23">
                  <c:v>66599</c:v>
                </c:pt>
                <c:pt idx="24">
                  <c:v>62178</c:v>
                </c:pt>
                <c:pt idx="25">
                  <c:v>65886</c:v>
                </c:pt>
                <c:pt idx="26">
                  <c:v>72043</c:v>
                </c:pt>
                <c:pt idx="27">
                  <c:v>95313</c:v>
                </c:pt>
                <c:pt idx="28">
                  <c:v>87009</c:v>
                </c:pt>
                <c:pt idx="29">
                  <c:v>90707</c:v>
                </c:pt>
                <c:pt idx="30">
                  <c:v>93504</c:v>
                </c:pt>
                <c:pt idx="31">
                  <c:v>98337</c:v>
                </c:pt>
                <c:pt idx="32">
                  <c:v>97696</c:v>
                </c:pt>
                <c:pt idx="33">
                  <c:v>120897</c:v>
                </c:pt>
                <c:pt idx="34">
                  <c:v>111060</c:v>
                </c:pt>
                <c:pt idx="35">
                  <c:v>88905</c:v>
                </c:pt>
                <c:pt idx="36">
                  <c:v>89742</c:v>
                </c:pt>
                <c:pt idx="37">
                  <c:v>88628</c:v>
                </c:pt>
                <c:pt idx="38">
                  <c:v>89854</c:v>
                </c:pt>
                <c:pt idx="39">
                  <c:v>94824</c:v>
                </c:pt>
                <c:pt idx="40">
                  <c:v>96797</c:v>
                </c:pt>
                <c:pt idx="41">
                  <c:v>99374</c:v>
                </c:pt>
                <c:pt idx="42">
                  <c:v>113732</c:v>
                </c:pt>
                <c:pt idx="43">
                  <c:v>110696</c:v>
                </c:pt>
                <c:pt idx="44">
                  <c:v>110685</c:v>
                </c:pt>
                <c:pt idx="45">
                  <c:v>118539</c:v>
                </c:pt>
                <c:pt idx="46">
                  <c:v>107881</c:v>
                </c:pt>
                <c:pt idx="47">
                  <c:v>97988</c:v>
                </c:pt>
                <c:pt idx="48">
                  <c:v>98634</c:v>
                </c:pt>
                <c:pt idx="49">
                  <c:v>106871</c:v>
                </c:pt>
                <c:pt idx="50">
                  <c:v>112199</c:v>
                </c:pt>
                <c:pt idx="51">
                  <c:v>115997</c:v>
                </c:pt>
                <c:pt idx="52">
                  <c:v>104867</c:v>
                </c:pt>
                <c:pt idx="53">
                  <c:v>76421</c:v>
                </c:pt>
                <c:pt idx="54">
                  <c:v>75757</c:v>
                </c:pt>
                <c:pt idx="55">
                  <c:v>75866</c:v>
                </c:pt>
                <c:pt idx="56">
                  <c:v>74061</c:v>
                </c:pt>
                <c:pt idx="57">
                  <c:v>82661</c:v>
                </c:pt>
                <c:pt idx="58">
                  <c:v>80770</c:v>
                </c:pt>
                <c:pt idx="59">
                  <c:v>58566</c:v>
                </c:pt>
                <c:pt idx="60">
                  <c:v>62761</c:v>
                </c:pt>
                <c:pt idx="61">
                  <c:v>72131</c:v>
                </c:pt>
                <c:pt idx="62">
                  <c:v>66318</c:v>
                </c:pt>
                <c:pt idx="63">
                  <c:v>69298</c:v>
                </c:pt>
                <c:pt idx="64">
                  <c:v>69019</c:v>
                </c:pt>
                <c:pt idx="65">
                  <c:v>68173</c:v>
                </c:pt>
                <c:pt idx="66">
                  <c:v>69950</c:v>
                </c:pt>
                <c:pt idx="67">
                  <c:v>71328</c:v>
                </c:pt>
                <c:pt idx="68">
                  <c:v>74893</c:v>
                </c:pt>
                <c:pt idx="69">
                  <c:v>80344</c:v>
                </c:pt>
                <c:pt idx="70">
                  <c:v>81307</c:v>
                </c:pt>
                <c:pt idx="71">
                  <c:v>21488</c:v>
                </c:pt>
                <c:pt idx="72">
                  <c:v>26421</c:v>
                </c:pt>
                <c:pt idx="73">
                  <c:v>29761</c:v>
                </c:pt>
                <c:pt idx="74">
                  <c:v>33171</c:v>
                </c:pt>
                <c:pt idx="75">
                  <c:v>38824</c:v>
                </c:pt>
                <c:pt idx="76">
                  <c:v>37603</c:v>
                </c:pt>
                <c:pt idx="77">
                  <c:v>37991</c:v>
                </c:pt>
                <c:pt idx="78">
                  <c:v>40049</c:v>
                </c:pt>
                <c:pt idx="79">
                  <c:v>45216</c:v>
                </c:pt>
                <c:pt idx="80">
                  <c:v>50532</c:v>
                </c:pt>
                <c:pt idx="81">
                  <c:v>56379</c:v>
                </c:pt>
                <c:pt idx="82">
                  <c:v>59399</c:v>
                </c:pt>
                <c:pt idx="83">
                  <c:v>26263</c:v>
                </c:pt>
                <c:pt idx="84">
                  <c:v>32470</c:v>
                </c:pt>
                <c:pt idx="85">
                  <c:v>36813</c:v>
                </c:pt>
                <c:pt idx="86">
                  <c:v>38595</c:v>
                </c:pt>
                <c:pt idx="87">
                  <c:v>46260</c:v>
                </c:pt>
                <c:pt idx="88">
                  <c:v>47764</c:v>
                </c:pt>
                <c:pt idx="89">
                  <c:v>49105</c:v>
                </c:pt>
                <c:pt idx="90">
                  <c:v>55927</c:v>
                </c:pt>
                <c:pt idx="91">
                  <c:v>57038</c:v>
                </c:pt>
                <c:pt idx="92">
                  <c:v>61984</c:v>
                </c:pt>
                <c:pt idx="93">
                  <c:v>70633</c:v>
                </c:pt>
                <c:pt idx="94">
                  <c:v>72610</c:v>
                </c:pt>
                <c:pt idx="95">
                  <c:v>28190</c:v>
                </c:pt>
                <c:pt idx="96">
                  <c:v>32241</c:v>
                </c:pt>
                <c:pt idx="97">
                  <c:v>39282</c:v>
                </c:pt>
                <c:pt idx="98">
                  <c:v>47525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3D-471A-90D4-B9D9595E51CA}"/>
            </c:ext>
          </c:extLst>
        </c:ser>
        <c:ser>
          <c:idx val="1"/>
          <c:order val="1"/>
          <c:tx>
            <c:strRef>
              <c:f>FEJössz!$D$4</c:f>
              <c:strCache>
                <c:ptCount val="1"/>
                <c:pt idx="0">
                  <c:v>Minősített adósság</c:v>
                </c:pt>
              </c:strCache>
            </c:strRef>
          </c:tx>
          <c:cat>
            <c:strRef>
              <c:f>FEJössz!$B$5:$B$103</c:f>
              <c:strCache>
                <c:ptCount val="99"/>
                <c:pt idx="0">
                  <c:v>2011. jan.</c:v>
                </c:pt>
                <c:pt idx="1">
                  <c:v>febr.</c:v>
                </c:pt>
                <c:pt idx="2">
                  <c:v>márc.</c:v>
                </c:pt>
                <c:pt idx="3">
                  <c:v>ápr.</c:v>
                </c:pt>
                <c:pt idx="4">
                  <c:v>máj.</c:v>
                </c:pt>
                <c:pt idx="5">
                  <c:v>jún.</c:v>
                </c:pt>
                <c:pt idx="6">
                  <c:v>júl.</c:v>
                </c:pt>
                <c:pt idx="7">
                  <c:v>aug.</c:v>
                </c:pt>
                <c:pt idx="8">
                  <c:v>szept.</c:v>
                </c:pt>
                <c:pt idx="9">
                  <c:v>okt.</c:v>
                </c:pt>
                <c:pt idx="10">
                  <c:v>nov.</c:v>
                </c:pt>
                <c:pt idx="11">
                  <c:v>dec.</c:v>
                </c:pt>
                <c:pt idx="12">
                  <c:v>2012. jan.</c:v>
                </c:pt>
                <c:pt idx="13">
                  <c:v>febr.</c:v>
                </c:pt>
                <c:pt idx="14">
                  <c:v>márc.</c:v>
                </c:pt>
                <c:pt idx="15">
                  <c:v>ápr.</c:v>
                </c:pt>
                <c:pt idx="16">
                  <c:v>máj.</c:v>
                </c:pt>
                <c:pt idx="17">
                  <c:v>jún.</c:v>
                </c:pt>
                <c:pt idx="18">
                  <c:v>júl.</c:v>
                </c:pt>
                <c:pt idx="19">
                  <c:v>aug.</c:v>
                </c:pt>
                <c:pt idx="20">
                  <c:v>szept.</c:v>
                </c:pt>
                <c:pt idx="21">
                  <c:v>okt.</c:v>
                </c:pt>
                <c:pt idx="22">
                  <c:v>nov.</c:v>
                </c:pt>
                <c:pt idx="23">
                  <c:v>dec.</c:v>
                </c:pt>
                <c:pt idx="24">
                  <c:v>2013. jan.</c:v>
                </c:pt>
                <c:pt idx="25">
                  <c:v>febr.</c:v>
                </c:pt>
                <c:pt idx="26">
                  <c:v>márc.</c:v>
                </c:pt>
                <c:pt idx="27">
                  <c:v>ápr.</c:v>
                </c:pt>
                <c:pt idx="28">
                  <c:v>máj.</c:v>
                </c:pt>
                <c:pt idx="29">
                  <c:v>jún.</c:v>
                </c:pt>
                <c:pt idx="30">
                  <c:v>júl.</c:v>
                </c:pt>
                <c:pt idx="31">
                  <c:v>aug.</c:v>
                </c:pt>
                <c:pt idx="32">
                  <c:v>szept.</c:v>
                </c:pt>
                <c:pt idx="33">
                  <c:v>okt.</c:v>
                </c:pt>
                <c:pt idx="34">
                  <c:v>nov.</c:v>
                </c:pt>
                <c:pt idx="35">
                  <c:v>dec.</c:v>
                </c:pt>
                <c:pt idx="36">
                  <c:v>2014. jan.</c:v>
                </c:pt>
                <c:pt idx="37">
                  <c:v>febr.</c:v>
                </c:pt>
                <c:pt idx="38">
                  <c:v>márc.</c:v>
                </c:pt>
                <c:pt idx="39">
                  <c:v>ápr.</c:v>
                </c:pt>
                <c:pt idx="40">
                  <c:v>máj.</c:v>
                </c:pt>
                <c:pt idx="41">
                  <c:v>jún.</c:v>
                </c:pt>
                <c:pt idx="42">
                  <c:v>júl.</c:v>
                </c:pt>
                <c:pt idx="43">
                  <c:v>aug.</c:v>
                </c:pt>
                <c:pt idx="44">
                  <c:v>szept.</c:v>
                </c:pt>
                <c:pt idx="45">
                  <c:v>okt.</c:v>
                </c:pt>
                <c:pt idx="46">
                  <c:v>nov.</c:v>
                </c:pt>
                <c:pt idx="47">
                  <c:v>dec.</c:v>
                </c:pt>
                <c:pt idx="48">
                  <c:v>2015. jan.</c:v>
                </c:pt>
                <c:pt idx="49">
                  <c:v>febr.</c:v>
                </c:pt>
                <c:pt idx="50">
                  <c:v>márc.</c:v>
                </c:pt>
                <c:pt idx="51">
                  <c:v>ápr.</c:v>
                </c:pt>
                <c:pt idx="52">
                  <c:v>máj.</c:v>
                </c:pt>
                <c:pt idx="53">
                  <c:v>jún.</c:v>
                </c:pt>
                <c:pt idx="54">
                  <c:v>júl.</c:v>
                </c:pt>
                <c:pt idx="55">
                  <c:v>aug.</c:v>
                </c:pt>
                <c:pt idx="56">
                  <c:v>szept.</c:v>
                </c:pt>
                <c:pt idx="57">
                  <c:v>okt.</c:v>
                </c:pt>
                <c:pt idx="58">
                  <c:v>nov.</c:v>
                </c:pt>
                <c:pt idx="59">
                  <c:v>dec.</c:v>
                </c:pt>
                <c:pt idx="60">
                  <c:v>2016. jan.</c:v>
                </c:pt>
                <c:pt idx="61">
                  <c:v>febr.</c:v>
                </c:pt>
                <c:pt idx="62">
                  <c:v>márc.</c:v>
                </c:pt>
                <c:pt idx="63">
                  <c:v>ápr.</c:v>
                </c:pt>
                <c:pt idx="64">
                  <c:v>máj.</c:v>
                </c:pt>
                <c:pt idx="65">
                  <c:v>jún.</c:v>
                </c:pt>
                <c:pt idx="66">
                  <c:v>júl.</c:v>
                </c:pt>
                <c:pt idx="67">
                  <c:v>aug.</c:v>
                </c:pt>
                <c:pt idx="68">
                  <c:v>szept.</c:v>
                </c:pt>
                <c:pt idx="69">
                  <c:v>okt.</c:v>
                </c:pt>
                <c:pt idx="70">
                  <c:v>nov.</c:v>
                </c:pt>
                <c:pt idx="71">
                  <c:v>dec.</c:v>
                </c:pt>
                <c:pt idx="72">
                  <c:v>2017. jan.</c:v>
                </c:pt>
                <c:pt idx="73">
                  <c:v>febr.</c:v>
                </c:pt>
                <c:pt idx="74">
                  <c:v>márc.</c:v>
                </c:pt>
                <c:pt idx="75">
                  <c:v>ápr.</c:v>
                </c:pt>
                <c:pt idx="76">
                  <c:v>máj.</c:v>
                </c:pt>
                <c:pt idx="77">
                  <c:v>jún.</c:v>
                </c:pt>
                <c:pt idx="78">
                  <c:v>júl.</c:v>
                </c:pt>
                <c:pt idx="79">
                  <c:v>aug.</c:v>
                </c:pt>
                <c:pt idx="80">
                  <c:v>szept.</c:v>
                </c:pt>
                <c:pt idx="81">
                  <c:v>okt.</c:v>
                </c:pt>
                <c:pt idx="82">
                  <c:v>nov.</c:v>
                </c:pt>
                <c:pt idx="83">
                  <c:v>dec.</c:v>
                </c:pt>
                <c:pt idx="84">
                  <c:v>2018. jan.</c:v>
                </c:pt>
                <c:pt idx="85">
                  <c:v>febr.</c:v>
                </c:pt>
                <c:pt idx="86">
                  <c:v>márc.</c:v>
                </c:pt>
                <c:pt idx="87">
                  <c:v>ápr.</c:v>
                </c:pt>
                <c:pt idx="88">
                  <c:v>máj.</c:v>
                </c:pt>
                <c:pt idx="89">
                  <c:v>jún.</c:v>
                </c:pt>
                <c:pt idx="90">
                  <c:v>júl.</c:v>
                </c:pt>
                <c:pt idx="91">
                  <c:v>aug.</c:v>
                </c:pt>
                <c:pt idx="92">
                  <c:v>szept.</c:v>
                </c:pt>
                <c:pt idx="93">
                  <c:v>okt.</c:v>
                </c:pt>
                <c:pt idx="94">
                  <c:v>nov.</c:v>
                </c:pt>
                <c:pt idx="95">
                  <c:v>dec.</c:v>
                </c:pt>
                <c:pt idx="96">
                  <c:v>2019. jan.</c:v>
                </c:pt>
                <c:pt idx="97">
                  <c:v>febr.</c:v>
                </c:pt>
                <c:pt idx="98">
                  <c:v>márc.</c:v>
                </c:pt>
              </c:strCache>
            </c:strRef>
          </c:cat>
          <c:val>
            <c:numRef>
              <c:f>FEJössz!$D$5:$D$103</c:f>
              <c:numCache>
                <c:formatCode>#,##0</c:formatCode>
                <c:ptCount val="99"/>
                <c:pt idx="0">
                  <c:v>10862</c:v>
                </c:pt>
                <c:pt idx="1">
                  <c:v>14359</c:v>
                </c:pt>
                <c:pt idx="2">
                  <c:v>15166</c:v>
                </c:pt>
                <c:pt idx="3">
                  <c:v>15428</c:v>
                </c:pt>
                <c:pt idx="4">
                  <c:v>10807</c:v>
                </c:pt>
                <c:pt idx="5">
                  <c:v>11898</c:v>
                </c:pt>
                <c:pt idx="6">
                  <c:v>11266</c:v>
                </c:pt>
                <c:pt idx="7">
                  <c:v>13380</c:v>
                </c:pt>
                <c:pt idx="8">
                  <c:v>13749</c:v>
                </c:pt>
                <c:pt idx="9">
                  <c:v>15820</c:v>
                </c:pt>
                <c:pt idx="10">
                  <c:v>17070</c:v>
                </c:pt>
                <c:pt idx="11">
                  <c:v>12640</c:v>
                </c:pt>
                <c:pt idx="12">
                  <c:v>9990</c:v>
                </c:pt>
                <c:pt idx="13">
                  <c:v>12143</c:v>
                </c:pt>
                <c:pt idx="14">
                  <c:v>12531</c:v>
                </c:pt>
                <c:pt idx="15">
                  <c:v>13305</c:v>
                </c:pt>
                <c:pt idx="16">
                  <c:v>15607</c:v>
                </c:pt>
                <c:pt idx="17">
                  <c:v>17401</c:v>
                </c:pt>
                <c:pt idx="18">
                  <c:v>18627</c:v>
                </c:pt>
                <c:pt idx="19">
                  <c:v>22657</c:v>
                </c:pt>
                <c:pt idx="20">
                  <c:v>24689</c:v>
                </c:pt>
                <c:pt idx="21">
                  <c:v>28198</c:v>
                </c:pt>
                <c:pt idx="22">
                  <c:v>28554</c:v>
                </c:pt>
                <c:pt idx="23">
                  <c:v>25369</c:v>
                </c:pt>
                <c:pt idx="24">
                  <c:v>20893</c:v>
                </c:pt>
                <c:pt idx="25">
                  <c:v>23073</c:v>
                </c:pt>
                <c:pt idx="26">
                  <c:v>25590</c:v>
                </c:pt>
                <c:pt idx="27">
                  <c:v>32781</c:v>
                </c:pt>
                <c:pt idx="28">
                  <c:v>35745</c:v>
                </c:pt>
                <c:pt idx="29">
                  <c:v>37534</c:v>
                </c:pt>
                <c:pt idx="30">
                  <c:v>39918</c:v>
                </c:pt>
                <c:pt idx="31">
                  <c:v>44189</c:v>
                </c:pt>
                <c:pt idx="32">
                  <c:v>47976</c:v>
                </c:pt>
                <c:pt idx="33">
                  <c:v>67163</c:v>
                </c:pt>
                <c:pt idx="34">
                  <c:v>58470</c:v>
                </c:pt>
                <c:pt idx="35">
                  <c:v>29435</c:v>
                </c:pt>
                <c:pt idx="36">
                  <c:v>31406</c:v>
                </c:pt>
                <c:pt idx="37">
                  <c:v>32347</c:v>
                </c:pt>
                <c:pt idx="38">
                  <c:v>35624</c:v>
                </c:pt>
                <c:pt idx="39">
                  <c:v>39347</c:v>
                </c:pt>
                <c:pt idx="40">
                  <c:v>41233</c:v>
                </c:pt>
                <c:pt idx="41">
                  <c:v>44564</c:v>
                </c:pt>
                <c:pt idx="42">
                  <c:v>53300</c:v>
                </c:pt>
                <c:pt idx="43">
                  <c:v>50113</c:v>
                </c:pt>
                <c:pt idx="44">
                  <c:v>54365</c:v>
                </c:pt>
                <c:pt idx="45">
                  <c:v>56778</c:v>
                </c:pt>
                <c:pt idx="46">
                  <c:v>48126</c:v>
                </c:pt>
                <c:pt idx="47">
                  <c:v>46973</c:v>
                </c:pt>
                <c:pt idx="48">
                  <c:v>43234</c:v>
                </c:pt>
                <c:pt idx="49">
                  <c:v>49288</c:v>
                </c:pt>
                <c:pt idx="50">
                  <c:v>55772</c:v>
                </c:pt>
                <c:pt idx="51">
                  <c:v>60333</c:v>
                </c:pt>
                <c:pt idx="52">
                  <c:v>50556</c:v>
                </c:pt>
                <c:pt idx="53">
                  <c:v>31158</c:v>
                </c:pt>
                <c:pt idx="54">
                  <c:v>26958</c:v>
                </c:pt>
                <c:pt idx="55">
                  <c:v>28292</c:v>
                </c:pt>
                <c:pt idx="56">
                  <c:v>30900</c:v>
                </c:pt>
                <c:pt idx="57">
                  <c:v>34506</c:v>
                </c:pt>
                <c:pt idx="58">
                  <c:v>28547</c:v>
                </c:pt>
                <c:pt idx="59">
                  <c:v>24789</c:v>
                </c:pt>
                <c:pt idx="60">
                  <c:v>25936</c:v>
                </c:pt>
                <c:pt idx="61">
                  <c:v>33287</c:v>
                </c:pt>
                <c:pt idx="62">
                  <c:v>31777</c:v>
                </c:pt>
                <c:pt idx="63">
                  <c:v>33308</c:v>
                </c:pt>
                <c:pt idx="64">
                  <c:v>33572</c:v>
                </c:pt>
                <c:pt idx="65">
                  <c:v>32039</c:v>
                </c:pt>
                <c:pt idx="66">
                  <c:v>34919</c:v>
                </c:pt>
                <c:pt idx="67">
                  <c:v>37050</c:v>
                </c:pt>
                <c:pt idx="68">
                  <c:v>40601</c:v>
                </c:pt>
                <c:pt idx="69">
                  <c:v>43346</c:v>
                </c:pt>
                <c:pt idx="70">
                  <c:v>46230</c:v>
                </c:pt>
                <c:pt idx="71">
                  <c:v>4687</c:v>
                </c:pt>
                <c:pt idx="72">
                  <c:v>4250</c:v>
                </c:pt>
                <c:pt idx="73">
                  <c:v>5110</c:v>
                </c:pt>
                <c:pt idx="74">
                  <c:v>7519</c:v>
                </c:pt>
                <c:pt idx="75">
                  <c:v>9658</c:v>
                </c:pt>
                <c:pt idx="76">
                  <c:v>10966</c:v>
                </c:pt>
                <c:pt idx="77">
                  <c:v>11843</c:v>
                </c:pt>
                <c:pt idx="78">
                  <c:v>13374</c:v>
                </c:pt>
                <c:pt idx="79">
                  <c:v>16419</c:v>
                </c:pt>
                <c:pt idx="80">
                  <c:v>19993</c:v>
                </c:pt>
                <c:pt idx="81">
                  <c:v>24984</c:v>
                </c:pt>
                <c:pt idx="82">
                  <c:v>22657</c:v>
                </c:pt>
                <c:pt idx="83">
                  <c:v>6307</c:v>
                </c:pt>
                <c:pt idx="84">
                  <c:v>7930</c:v>
                </c:pt>
                <c:pt idx="85">
                  <c:v>9536</c:v>
                </c:pt>
                <c:pt idx="86">
                  <c:v>11874</c:v>
                </c:pt>
                <c:pt idx="87">
                  <c:v>14602</c:v>
                </c:pt>
                <c:pt idx="88">
                  <c:v>17490</c:v>
                </c:pt>
                <c:pt idx="89">
                  <c:v>18300</c:v>
                </c:pt>
                <c:pt idx="90">
                  <c:v>21061</c:v>
                </c:pt>
                <c:pt idx="91">
                  <c:v>25013</c:v>
                </c:pt>
                <c:pt idx="92">
                  <c:v>28503</c:v>
                </c:pt>
                <c:pt idx="93">
                  <c:v>33406</c:v>
                </c:pt>
                <c:pt idx="94">
                  <c:v>37281</c:v>
                </c:pt>
                <c:pt idx="95">
                  <c:v>8616</c:v>
                </c:pt>
                <c:pt idx="96">
                  <c:v>10015</c:v>
                </c:pt>
                <c:pt idx="97">
                  <c:v>12082</c:v>
                </c:pt>
                <c:pt idx="98">
                  <c:v>14823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3D-471A-90D4-B9D9595E5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741312"/>
        <c:axId val="191837696"/>
      </c:areaChart>
      <c:lineChart>
        <c:grouping val="standard"/>
        <c:varyColors val="0"/>
        <c:ser>
          <c:idx val="2"/>
          <c:order val="2"/>
          <c:tx>
            <c:strRef>
              <c:f>FEJössz!$E$4</c:f>
              <c:strCache>
                <c:ptCount val="1"/>
                <c:pt idx="0">
                  <c:v>Minősített állomány aránya</c:v>
                </c:pt>
              </c:strCache>
            </c:strRef>
          </c:tx>
          <c:marker>
            <c:symbol val="none"/>
          </c:marker>
          <c:cat>
            <c:strRef>
              <c:f>FEJössz!$B$5:$B$103</c:f>
              <c:strCache>
                <c:ptCount val="99"/>
                <c:pt idx="0">
                  <c:v>2011. jan.</c:v>
                </c:pt>
                <c:pt idx="1">
                  <c:v>febr.</c:v>
                </c:pt>
                <c:pt idx="2">
                  <c:v>márc.</c:v>
                </c:pt>
                <c:pt idx="3">
                  <c:v>ápr.</c:v>
                </c:pt>
                <c:pt idx="4">
                  <c:v>máj.</c:v>
                </c:pt>
                <c:pt idx="5">
                  <c:v>jún.</c:v>
                </c:pt>
                <c:pt idx="6">
                  <c:v>júl.</c:v>
                </c:pt>
                <c:pt idx="7">
                  <c:v>aug.</c:v>
                </c:pt>
                <c:pt idx="8">
                  <c:v>szept.</c:v>
                </c:pt>
                <c:pt idx="9">
                  <c:v>okt.</c:v>
                </c:pt>
                <c:pt idx="10">
                  <c:v>nov.</c:v>
                </c:pt>
                <c:pt idx="11">
                  <c:v>dec.</c:v>
                </c:pt>
                <c:pt idx="12">
                  <c:v>2012. jan.</c:v>
                </c:pt>
                <c:pt idx="13">
                  <c:v>febr.</c:v>
                </c:pt>
                <c:pt idx="14">
                  <c:v>márc.</c:v>
                </c:pt>
                <c:pt idx="15">
                  <c:v>ápr.</c:v>
                </c:pt>
                <c:pt idx="16">
                  <c:v>máj.</c:v>
                </c:pt>
                <c:pt idx="17">
                  <c:v>jún.</c:v>
                </c:pt>
                <c:pt idx="18">
                  <c:v>júl.</c:v>
                </c:pt>
                <c:pt idx="19">
                  <c:v>aug.</c:v>
                </c:pt>
                <c:pt idx="20">
                  <c:v>szept.</c:v>
                </c:pt>
                <c:pt idx="21">
                  <c:v>okt.</c:v>
                </c:pt>
                <c:pt idx="22">
                  <c:v>nov.</c:v>
                </c:pt>
                <c:pt idx="23">
                  <c:v>dec.</c:v>
                </c:pt>
                <c:pt idx="24">
                  <c:v>2013. jan.</c:v>
                </c:pt>
                <c:pt idx="25">
                  <c:v>febr.</c:v>
                </c:pt>
                <c:pt idx="26">
                  <c:v>márc.</c:v>
                </c:pt>
                <c:pt idx="27">
                  <c:v>ápr.</c:v>
                </c:pt>
                <c:pt idx="28">
                  <c:v>máj.</c:v>
                </c:pt>
                <c:pt idx="29">
                  <c:v>jún.</c:v>
                </c:pt>
                <c:pt idx="30">
                  <c:v>júl.</c:v>
                </c:pt>
                <c:pt idx="31">
                  <c:v>aug.</c:v>
                </c:pt>
                <c:pt idx="32">
                  <c:v>szept.</c:v>
                </c:pt>
                <c:pt idx="33">
                  <c:v>okt.</c:v>
                </c:pt>
                <c:pt idx="34">
                  <c:v>nov.</c:v>
                </c:pt>
                <c:pt idx="35">
                  <c:v>dec.</c:v>
                </c:pt>
                <c:pt idx="36">
                  <c:v>2014. jan.</c:v>
                </c:pt>
                <c:pt idx="37">
                  <c:v>febr.</c:v>
                </c:pt>
                <c:pt idx="38">
                  <c:v>márc.</c:v>
                </c:pt>
                <c:pt idx="39">
                  <c:v>ápr.</c:v>
                </c:pt>
                <c:pt idx="40">
                  <c:v>máj.</c:v>
                </c:pt>
                <c:pt idx="41">
                  <c:v>jún.</c:v>
                </c:pt>
                <c:pt idx="42">
                  <c:v>júl.</c:v>
                </c:pt>
                <c:pt idx="43">
                  <c:v>aug.</c:v>
                </c:pt>
                <c:pt idx="44">
                  <c:v>szept.</c:v>
                </c:pt>
                <c:pt idx="45">
                  <c:v>okt.</c:v>
                </c:pt>
                <c:pt idx="46">
                  <c:v>nov.</c:v>
                </c:pt>
                <c:pt idx="47">
                  <c:v>dec.</c:v>
                </c:pt>
                <c:pt idx="48">
                  <c:v>2015. jan.</c:v>
                </c:pt>
                <c:pt idx="49">
                  <c:v>febr.</c:v>
                </c:pt>
                <c:pt idx="50">
                  <c:v>márc.</c:v>
                </c:pt>
                <c:pt idx="51">
                  <c:v>ápr.</c:v>
                </c:pt>
                <c:pt idx="52">
                  <c:v>máj.</c:v>
                </c:pt>
                <c:pt idx="53">
                  <c:v>jún.</c:v>
                </c:pt>
                <c:pt idx="54">
                  <c:v>júl.</c:v>
                </c:pt>
                <c:pt idx="55">
                  <c:v>aug.</c:v>
                </c:pt>
                <c:pt idx="56">
                  <c:v>szept.</c:v>
                </c:pt>
                <c:pt idx="57">
                  <c:v>okt.</c:v>
                </c:pt>
                <c:pt idx="58">
                  <c:v>nov.</c:v>
                </c:pt>
                <c:pt idx="59">
                  <c:v>dec.</c:v>
                </c:pt>
                <c:pt idx="60">
                  <c:v>2016. jan.</c:v>
                </c:pt>
                <c:pt idx="61">
                  <c:v>febr.</c:v>
                </c:pt>
                <c:pt idx="62">
                  <c:v>márc.</c:v>
                </c:pt>
                <c:pt idx="63">
                  <c:v>ápr.</c:v>
                </c:pt>
                <c:pt idx="64">
                  <c:v>máj.</c:v>
                </c:pt>
                <c:pt idx="65">
                  <c:v>jún.</c:v>
                </c:pt>
                <c:pt idx="66">
                  <c:v>júl.</c:v>
                </c:pt>
                <c:pt idx="67">
                  <c:v>aug.</c:v>
                </c:pt>
                <c:pt idx="68">
                  <c:v>szept.</c:v>
                </c:pt>
                <c:pt idx="69">
                  <c:v>okt.</c:v>
                </c:pt>
                <c:pt idx="70">
                  <c:v>nov.</c:v>
                </c:pt>
                <c:pt idx="71">
                  <c:v>dec.</c:v>
                </c:pt>
                <c:pt idx="72">
                  <c:v>2017. jan.</c:v>
                </c:pt>
                <c:pt idx="73">
                  <c:v>febr.</c:v>
                </c:pt>
                <c:pt idx="74">
                  <c:v>márc.</c:v>
                </c:pt>
                <c:pt idx="75">
                  <c:v>ápr.</c:v>
                </c:pt>
                <c:pt idx="76">
                  <c:v>máj.</c:v>
                </c:pt>
                <c:pt idx="77">
                  <c:v>jún.</c:v>
                </c:pt>
                <c:pt idx="78">
                  <c:v>júl.</c:v>
                </c:pt>
                <c:pt idx="79">
                  <c:v>aug.</c:v>
                </c:pt>
                <c:pt idx="80">
                  <c:v>szept.</c:v>
                </c:pt>
                <c:pt idx="81">
                  <c:v>okt.</c:v>
                </c:pt>
                <c:pt idx="82">
                  <c:v>nov.</c:v>
                </c:pt>
                <c:pt idx="83">
                  <c:v>dec.</c:v>
                </c:pt>
                <c:pt idx="84">
                  <c:v>2018. jan.</c:v>
                </c:pt>
                <c:pt idx="85">
                  <c:v>febr.</c:v>
                </c:pt>
                <c:pt idx="86">
                  <c:v>márc.</c:v>
                </c:pt>
                <c:pt idx="87">
                  <c:v>ápr.</c:v>
                </c:pt>
                <c:pt idx="88">
                  <c:v>máj.</c:v>
                </c:pt>
                <c:pt idx="89">
                  <c:v>jún.</c:v>
                </c:pt>
                <c:pt idx="90">
                  <c:v>júl.</c:v>
                </c:pt>
                <c:pt idx="91">
                  <c:v>aug.</c:v>
                </c:pt>
                <c:pt idx="92">
                  <c:v>szept.</c:v>
                </c:pt>
                <c:pt idx="93">
                  <c:v>okt.</c:v>
                </c:pt>
                <c:pt idx="94">
                  <c:v>nov.</c:v>
                </c:pt>
                <c:pt idx="95">
                  <c:v>dec.</c:v>
                </c:pt>
                <c:pt idx="96">
                  <c:v>2019. jan.</c:v>
                </c:pt>
                <c:pt idx="97">
                  <c:v>febr.</c:v>
                </c:pt>
                <c:pt idx="98">
                  <c:v>márc.</c:v>
                </c:pt>
              </c:strCache>
            </c:strRef>
          </c:cat>
          <c:val>
            <c:numRef>
              <c:f>FEJössz!$E$5:$E$103</c:f>
              <c:numCache>
                <c:formatCode>0.0%</c:formatCode>
                <c:ptCount val="99"/>
                <c:pt idx="0">
                  <c:v>0.27777919852696725</c:v>
                </c:pt>
                <c:pt idx="1">
                  <c:v>0.37600817010579241</c:v>
                </c:pt>
                <c:pt idx="2">
                  <c:v>0.40073985995507994</c:v>
                </c:pt>
                <c:pt idx="3">
                  <c:v>0.37121339717523638</c:v>
                </c:pt>
                <c:pt idx="4">
                  <c:v>0.2891969279349193</c:v>
                </c:pt>
                <c:pt idx="5">
                  <c:v>0.29890717246577064</c:v>
                </c:pt>
                <c:pt idx="6">
                  <c:v>0.28174156600895289</c:v>
                </c:pt>
                <c:pt idx="7">
                  <c:v>0.32464696462367154</c:v>
                </c:pt>
                <c:pt idx="8">
                  <c:v>0.36985527519233874</c:v>
                </c:pt>
                <c:pt idx="9">
                  <c:v>0.39343446903755286</c:v>
                </c:pt>
                <c:pt idx="10">
                  <c:v>0.40606118273942621</c:v>
                </c:pt>
                <c:pt idx="11">
                  <c:v>0.35885642903784459</c:v>
                </c:pt>
                <c:pt idx="12">
                  <c:v>0.20079998391992121</c:v>
                </c:pt>
                <c:pt idx="13">
                  <c:v>0.25905066666666665</c:v>
                </c:pt>
                <c:pt idx="14">
                  <c:v>0.26606225317423243</c:v>
                </c:pt>
                <c:pt idx="15">
                  <c:v>0.26362195363582325</c:v>
                </c:pt>
                <c:pt idx="16">
                  <c:v>0.29037899789755706</c:v>
                </c:pt>
                <c:pt idx="17">
                  <c:v>0.31808211165137279</c:v>
                </c:pt>
                <c:pt idx="18">
                  <c:v>0.32735804291664472</c:v>
                </c:pt>
                <c:pt idx="19">
                  <c:v>0.36154017999617027</c:v>
                </c:pt>
                <c:pt idx="20">
                  <c:v>0.38549457412756655</c:v>
                </c:pt>
                <c:pt idx="21">
                  <c:v>0.41023029809273026</c:v>
                </c:pt>
                <c:pt idx="22">
                  <c:v>0.385411745650384</c:v>
                </c:pt>
                <c:pt idx="23">
                  <c:v>0.38092163545999191</c:v>
                </c:pt>
                <c:pt idx="24">
                  <c:v>0.33601917076779569</c:v>
                </c:pt>
                <c:pt idx="25">
                  <c:v>0.3501957927329023</c:v>
                </c:pt>
                <c:pt idx="26">
                  <c:v>0.35520453062754187</c:v>
                </c:pt>
                <c:pt idx="27">
                  <c:v>0.34392999905574267</c:v>
                </c:pt>
                <c:pt idx="28">
                  <c:v>0.41081957038927008</c:v>
                </c:pt>
                <c:pt idx="29">
                  <c:v>0.41379386375913657</c:v>
                </c:pt>
                <c:pt idx="30">
                  <c:v>0.42691221765913756</c:v>
                </c:pt>
                <c:pt idx="31">
                  <c:v>0.44936290511201277</c:v>
                </c:pt>
                <c:pt idx="32">
                  <c:v>0.49107435309531611</c:v>
                </c:pt>
                <c:pt idx="33">
                  <c:v>0.5555390125478713</c:v>
                </c:pt>
                <c:pt idx="34">
                  <c:v>0.52647217720151274</c:v>
                </c:pt>
                <c:pt idx="35">
                  <c:v>0.33108374107193073</c:v>
                </c:pt>
                <c:pt idx="36">
                  <c:v>0.34995877069822379</c:v>
                </c:pt>
                <c:pt idx="37">
                  <c:v>0.36497495148260145</c:v>
                </c:pt>
                <c:pt idx="38">
                  <c:v>0.39646537716740488</c:v>
                </c:pt>
                <c:pt idx="39">
                  <c:v>0.41494769256728253</c:v>
                </c:pt>
                <c:pt idx="40">
                  <c:v>0.42597394547351675</c:v>
                </c:pt>
                <c:pt idx="41">
                  <c:v>0.44844727997262868</c:v>
                </c:pt>
                <c:pt idx="42">
                  <c:v>0.46864558787324589</c:v>
                </c:pt>
                <c:pt idx="43">
                  <c:v>0.45270831827708319</c:v>
                </c:pt>
                <c:pt idx="44">
                  <c:v>0.49116863170257941</c:v>
                </c:pt>
                <c:pt idx="45">
                  <c:v>0.47898160099207854</c:v>
                </c:pt>
                <c:pt idx="46">
                  <c:v>0.44610265014228639</c:v>
                </c:pt>
                <c:pt idx="47">
                  <c:v>0.47937502551332817</c:v>
                </c:pt>
                <c:pt idx="48">
                  <c:v>0.43832755439300852</c:v>
                </c:pt>
                <c:pt idx="49">
                  <c:v>0.46119152997539087</c:v>
                </c:pt>
                <c:pt idx="50">
                  <c:v>0.49708107915400318</c:v>
                </c:pt>
                <c:pt idx="51">
                  <c:v>0.52012552048759886</c:v>
                </c:pt>
                <c:pt idx="52">
                  <c:v>0.48209636968731823</c:v>
                </c:pt>
                <c:pt idx="53">
                  <c:v>0.40771515682862042</c:v>
                </c:pt>
                <c:pt idx="54">
                  <c:v>0.35584830444711379</c:v>
                </c:pt>
                <c:pt idx="55">
                  <c:v>0.37292067592861095</c:v>
                </c:pt>
                <c:pt idx="56">
                  <c:v>0.41722363997245515</c:v>
                </c:pt>
                <c:pt idx="57">
                  <c:v>0.41743990515478885</c:v>
                </c:pt>
                <c:pt idx="58">
                  <c:v>0.35343568156493749</c:v>
                </c:pt>
                <c:pt idx="59">
                  <c:v>0.42326605880545026</c:v>
                </c:pt>
                <c:pt idx="60">
                  <c:v>0.41325026688548622</c:v>
                </c:pt>
                <c:pt idx="61">
                  <c:v>0.46147980757233364</c:v>
                </c:pt>
                <c:pt idx="62">
                  <c:v>0.47916101209324768</c:v>
                </c:pt>
                <c:pt idx="63">
                  <c:v>0.48064879217293427</c:v>
                </c:pt>
                <c:pt idx="64">
                  <c:v>0.48641678378417535</c:v>
                </c:pt>
                <c:pt idx="65">
                  <c:v>0.46996611561761986</c:v>
                </c:pt>
                <c:pt idx="66">
                  <c:v>0.49919942816297358</c:v>
                </c:pt>
                <c:pt idx="67">
                  <c:v>0.51943135935397045</c:v>
                </c:pt>
                <c:pt idx="68">
                  <c:v>0.54212009133029793</c:v>
                </c:pt>
                <c:pt idx="69">
                  <c:v>0.53950512794981575</c:v>
                </c:pt>
                <c:pt idx="70">
                  <c:v>0.56858573062589934</c:v>
                </c:pt>
                <c:pt idx="71">
                  <c:v>0.21812174236783322</c:v>
                </c:pt>
                <c:pt idx="72">
                  <c:v>0.1608568941372393</c:v>
                </c:pt>
                <c:pt idx="73">
                  <c:v>0.17170121971707941</c:v>
                </c:pt>
                <c:pt idx="74">
                  <c:v>0.22667390190226402</c:v>
                </c:pt>
                <c:pt idx="75">
                  <c:v>0.24876365134968062</c:v>
                </c:pt>
                <c:pt idx="76">
                  <c:v>0.29162566816477409</c:v>
                </c:pt>
                <c:pt idx="77">
                  <c:v>0.31173172593508991</c:v>
                </c:pt>
                <c:pt idx="78">
                  <c:v>0.33394092237009665</c:v>
                </c:pt>
                <c:pt idx="79">
                  <c:v>0.36312367303609344</c:v>
                </c:pt>
                <c:pt idx="80">
                  <c:v>0.39565028101005306</c:v>
                </c:pt>
                <c:pt idx="81">
                  <c:v>0.44314372372691962</c:v>
                </c:pt>
                <c:pt idx="82">
                  <c:v>0.38143739793599218</c:v>
                </c:pt>
                <c:pt idx="83">
                  <c:v>0.24014773635913642</c:v>
                </c:pt>
                <c:pt idx="84">
                  <c:v>0.24422543886664613</c:v>
                </c:pt>
                <c:pt idx="85">
                  <c:v>0.25903892646619403</c:v>
                </c:pt>
                <c:pt idx="86">
                  <c:v>0.30765643218033423</c:v>
                </c:pt>
                <c:pt idx="87">
                  <c:v>0.31565067012537829</c:v>
                </c:pt>
                <c:pt idx="88">
                  <c:v>0.36617536219747088</c:v>
                </c:pt>
                <c:pt idx="89">
                  <c:v>0.37267080745341613</c:v>
                </c:pt>
                <c:pt idx="90">
                  <c:v>0.37658018488386646</c:v>
                </c:pt>
                <c:pt idx="91">
                  <c:v>0.43853220659910935</c:v>
                </c:pt>
                <c:pt idx="92">
                  <c:v>0.45984447599380485</c:v>
                </c:pt>
                <c:pt idx="93">
                  <c:v>0.472951736440474</c:v>
                </c:pt>
                <c:pt idx="94">
                  <c:v>0.51344167470045443</c:v>
                </c:pt>
                <c:pt idx="95">
                  <c:v>0.3056402979780064</c:v>
                </c:pt>
                <c:pt idx="96">
                  <c:v>0.31062932291182033</c:v>
                </c:pt>
                <c:pt idx="97">
                  <c:v>0.30757089761213785</c:v>
                </c:pt>
                <c:pt idx="98">
                  <c:v>0.31189900052603892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3D-471A-90D4-B9D9595E5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916352"/>
        <c:axId val="191839616"/>
      </c:lineChart>
      <c:catAx>
        <c:axId val="191741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1837696"/>
        <c:crosses val="autoZero"/>
        <c:auto val="1"/>
        <c:lblAlgn val="ctr"/>
        <c:lblOffset val="100"/>
        <c:noMultiLvlLbl val="0"/>
      </c:catAx>
      <c:valAx>
        <c:axId val="191837696"/>
        <c:scaling>
          <c:orientation val="minMax"/>
          <c:max val="125000"/>
          <c:min val="5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millió Ft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191741312"/>
        <c:crosses val="autoZero"/>
        <c:crossBetween val="between"/>
      </c:valAx>
      <c:valAx>
        <c:axId val="19183961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crossAx val="132916352"/>
        <c:crosses val="max"/>
        <c:crossBetween val="between"/>
      </c:valAx>
      <c:catAx>
        <c:axId val="13291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83961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0619494124572719"/>
          <c:y val="9.4624162633126549E-2"/>
          <c:w val="0.23457333632552432"/>
          <c:h val="0.1132837080605415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490908352950727"/>
          <c:y val="1.6521202124124106E-2"/>
          <c:w val="0.87976151495914501"/>
          <c:h val="0.86907828779958829"/>
        </c:manualLayout>
      </c:layout>
      <c:lineChart>
        <c:grouping val="standard"/>
        <c:varyColors val="0"/>
        <c:ser>
          <c:idx val="0"/>
          <c:order val="0"/>
          <c:tx>
            <c:strRef>
              <c:f>'KÓRH-KH'!$B$4</c:f>
              <c:strCache>
                <c:ptCount val="1"/>
                <c:pt idx="0">
                  <c:v>Kormányhivatalok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'KÓRH-KH'!$A$5:$A$33</c:f>
              <c:strCache>
                <c:ptCount val="29"/>
                <c:pt idx="0">
                  <c:v>2012. I. né.</c:v>
                </c:pt>
                <c:pt idx="1">
                  <c:v>II. né.</c:v>
                </c:pt>
                <c:pt idx="2">
                  <c:v>III. né.</c:v>
                </c:pt>
                <c:pt idx="3">
                  <c:v>IV. né.</c:v>
                </c:pt>
                <c:pt idx="4">
                  <c:v>2013. I. né.</c:v>
                </c:pt>
                <c:pt idx="5">
                  <c:v>II. né.</c:v>
                </c:pt>
                <c:pt idx="6">
                  <c:v>III. né.</c:v>
                </c:pt>
                <c:pt idx="7">
                  <c:v>IV. né.</c:v>
                </c:pt>
                <c:pt idx="8">
                  <c:v>2014. I. né.</c:v>
                </c:pt>
                <c:pt idx="9">
                  <c:v>II. né.</c:v>
                </c:pt>
                <c:pt idx="10">
                  <c:v>III. né.</c:v>
                </c:pt>
                <c:pt idx="11">
                  <c:v>IV. né.</c:v>
                </c:pt>
                <c:pt idx="12">
                  <c:v>2015. I. né.</c:v>
                </c:pt>
                <c:pt idx="13">
                  <c:v>II. né.</c:v>
                </c:pt>
                <c:pt idx="14">
                  <c:v>III. né.</c:v>
                </c:pt>
                <c:pt idx="15">
                  <c:v>IV. né.</c:v>
                </c:pt>
                <c:pt idx="16">
                  <c:v>2016. I. né.</c:v>
                </c:pt>
                <c:pt idx="17">
                  <c:v>II. né.</c:v>
                </c:pt>
                <c:pt idx="18">
                  <c:v>III. né.</c:v>
                </c:pt>
                <c:pt idx="19">
                  <c:v>IV. né.</c:v>
                </c:pt>
                <c:pt idx="20">
                  <c:v>2017. I. né.</c:v>
                </c:pt>
                <c:pt idx="21">
                  <c:v>II. né.</c:v>
                </c:pt>
                <c:pt idx="22">
                  <c:v>III. né.</c:v>
                </c:pt>
                <c:pt idx="23">
                  <c:v>IV. né.</c:v>
                </c:pt>
                <c:pt idx="24">
                  <c:v>2018. I. né.</c:v>
                </c:pt>
                <c:pt idx="25">
                  <c:v>II. né.</c:v>
                </c:pt>
                <c:pt idx="26">
                  <c:v>III. né.</c:v>
                </c:pt>
                <c:pt idx="27">
                  <c:v>IV. né.</c:v>
                </c:pt>
                <c:pt idx="28">
                  <c:v>2019. I. né.</c:v>
                </c:pt>
              </c:strCache>
            </c:strRef>
          </c:cat>
          <c:val>
            <c:numRef>
              <c:f>'KÓRH-KH'!$B$5:$B$33</c:f>
              <c:numCache>
                <c:formatCode>#,##0</c:formatCode>
                <c:ptCount val="29"/>
                <c:pt idx="0">
                  <c:v>5031</c:v>
                </c:pt>
                <c:pt idx="1">
                  <c:v>9560</c:v>
                </c:pt>
                <c:pt idx="2">
                  <c:v>11018</c:v>
                </c:pt>
                <c:pt idx="3">
                  <c:v>11691</c:v>
                </c:pt>
                <c:pt idx="4">
                  <c:v>9443</c:v>
                </c:pt>
                <c:pt idx="5">
                  <c:v>10595</c:v>
                </c:pt>
                <c:pt idx="6">
                  <c:v>12201</c:v>
                </c:pt>
                <c:pt idx="7">
                  <c:v>12175</c:v>
                </c:pt>
                <c:pt idx="8">
                  <c:v>13906</c:v>
                </c:pt>
                <c:pt idx="9">
                  <c:v>14590</c:v>
                </c:pt>
                <c:pt idx="10">
                  <c:v>16144</c:v>
                </c:pt>
                <c:pt idx="11">
                  <c:v>7446</c:v>
                </c:pt>
                <c:pt idx="12">
                  <c:v>8474</c:v>
                </c:pt>
                <c:pt idx="13">
                  <c:v>9668</c:v>
                </c:pt>
                <c:pt idx="14">
                  <c:v>11736</c:v>
                </c:pt>
                <c:pt idx="15">
                  <c:v>4539</c:v>
                </c:pt>
                <c:pt idx="16">
                  <c:v>5951</c:v>
                </c:pt>
                <c:pt idx="17">
                  <c:v>5994</c:v>
                </c:pt>
                <c:pt idx="18">
                  <c:v>6540</c:v>
                </c:pt>
                <c:pt idx="19">
                  <c:v>2182</c:v>
                </c:pt>
                <c:pt idx="20">
                  <c:v>1615</c:v>
                </c:pt>
                <c:pt idx="21">
                  <c:v>1502</c:v>
                </c:pt>
                <c:pt idx="22">
                  <c:v>1786</c:v>
                </c:pt>
                <c:pt idx="23">
                  <c:v>870</c:v>
                </c:pt>
                <c:pt idx="24">
                  <c:v>1201</c:v>
                </c:pt>
                <c:pt idx="25">
                  <c:v>1308</c:v>
                </c:pt>
                <c:pt idx="26">
                  <c:v>2379</c:v>
                </c:pt>
                <c:pt idx="27">
                  <c:v>1290</c:v>
                </c:pt>
                <c:pt idx="28">
                  <c:v>1526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18-474F-9F79-5AC111E64FAB}"/>
            </c:ext>
          </c:extLst>
        </c:ser>
        <c:ser>
          <c:idx val="1"/>
          <c:order val="1"/>
          <c:tx>
            <c:strRef>
              <c:f>'KÓRH-KH'!$C$4</c:f>
              <c:strCache>
                <c:ptCount val="1"/>
                <c:pt idx="0">
                  <c:v>Kórházak, eü. Intézmények</c:v>
                </c:pt>
              </c:strCache>
            </c:strRef>
          </c:tx>
          <c:marker>
            <c:symbol val="none"/>
          </c:marker>
          <c:dLbls>
            <c:dLbl>
              <c:idx val="15"/>
              <c:layout>
                <c:manualLayout>
                  <c:x val="-9.1284465730443482E-3"/>
                  <c:y val="3.415172723945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18-474F-9F79-5AC111E64FAB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'KÓRH-KH'!$A$5:$A$33</c:f>
              <c:strCache>
                <c:ptCount val="29"/>
                <c:pt idx="0">
                  <c:v>2012. I. né.</c:v>
                </c:pt>
                <c:pt idx="1">
                  <c:v>II. né.</c:v>
                </c:pt>
                <c:pt idx="2">
                  <c:v>III. né.</c:v>
                </c:pt>
                <c:pt idx="3">
                  <c:v>IV. né.</c:v>
                </c:pt>
                <c:pt idx="4">
                  <c:v>2013. I. né.</c:v>
                </c:pt>
                <c:pt idx="5">
                  <c:v>II. né.</c:v>
                </c:pt>
                <c:pt idx="6">
                  <c:v>III. né.</c:v>
                </c:pt>
                <c:pt idx="7">
                  <c:v>IV. né.</c:v>
                </c:pt>
                <c:pt idx="8">
                  <c:v>2014. I. né.</c:v>
                </c:pt>
                <c:pt idx="9">
                  <c:v>II. né.</c:v>
                </c:pt>
                <c:pt idx="10">
                  <c:v>III. né.</c:v>
                </c:pt>
                <c:pt idx="11">
                  <c:v>IV. né.</c:v>
                </c:pt>
                <c:pt idx="12">
                  <c:v>2015. I. né.</c:v>
                </c:pt>
                <c:pt idx="13">
                  <c:v>II. né.</c:v>
                </c:pt>
                <c:pt idx="14">
                  <c:v>III. né.</c:v>
                </c:pt>
                <c:pt idx="15">
                  <c:v>IV. né.</c:v>
                </c:pt>
                <c:pt idx="16">
                  <c:v>2016. I. né.</c:v>
                </c:pt>
                <c:pt idx="17">
                  <c:v>II. né.</c:v>
                </c:pt>
                <c:pt idx="18">
                  <c:v>III. né.</c:v>
                </c:pt>
                <c:pt idx="19">
                  <c:v>IV. né.</c:v>
                </c:pt>
                <c:pt idx="20">
                  <c:v>2017. I. né.</c:v>
                </c:pt>
                <c:pt idx="21">
                  <c:v>II. né.</c:v>
                </c:pt>
                <c:pt idx="22">
                  <c:v>III. né.</c:v>
                </c:pt>
                <c:pt idx="23">
                  <c:v>IV. né.</c:v>
                </c:pt>
                <c:pt idx="24">
                  <c:v>2018. I. né.</c:v>
                </c:pt>
                <c:pt idx="25">
                  <c:v>II. né.</c:v>
                </c:pt>
                <c:pt idx="26">
                  <c:v>III. né.</c:v>
                </c:pt>
                <c:pt idx="27">
                  <c:v>IV. né.</c:v>
                </c:pt>
                <c:pt idx="28">
                  <c:v>2019. I. né.</c:v>
                </c:pt>
              </c:strCache>
            </c:strRef>
          </c:cat>
          <c:val>
            <c:numRef>
              <c:f>'KÓRH-KH'!$C$5:$C$33</c:f>
              <c:numCache>
                <c:formatCode>#,##0</c:formatCode>
                <c:ptCount val="29"/>
                <c:pt idx="0">
                  <c:v>17150</c:v>
                </c:pt>
                <c:pt idx="1">
                  <c:v>24194</c:v>
                </c:pt>
                <c:pt idx="2">
                  <c:v>30627</c:v>
                </c:pt>
                <c:pt idx="3">
                  <c:v>34600</c:v>
                </c:pt>
                <c:pt idx="4">
                  <c:v>33079</c:v>
                </c:pt>
                <c:pt idx="5">
                  <c:v>49840</c:v>
                </c:pt>
                <c:pt idx="6">
                  <c:v>56639</c:v>
                </c:pt>
                <c:pt idx="7">
                  <c:v>36614</c:v>
                </c:pt>
                <c:pt idx="8">
                  <c:v>46508</c:v>
                </c:pt>
                <c:pt idx="9">
                  <c:v>52389</c:v>
                </c:pt>
                <c:pt idx="10">
                  <c:v>50553</c:v>
                </c:pt>
                <c:pt idx="11">
                  <c:v>56519</c:v>
                </c:pt>
                <c:pt idx="12">
                  <c:v>63064</c:v>
                </c:pt>
                <c:pt idx="13">
                  <c:v>34187</c:v>
                </c:pt>
                <c:pt idx="14">
                  <c:v>32453</c:v>
                </c:pt>
                <c:pt idx="15">
                  <c:v>32502</c:v>
                </c:pt>
                <c:pt idx="16">
                  <c:v>41888</c:v>
                </c:pt>
                <c:pt idx="17">
                  <c:v>43999</c:v>
                </c:pt>
                <c:pt idx="18">
                  <c:v>49461</c:v>
                </c:pt>
                <c:pt idx="19">
                  <c:v>11223</c:v>
                </c:pt>
                <c:pt idx="20">
                  <c:v>19410</c:v>
                </c:pt>
                <c:pt idx="21">
                  <c:v>22560</c:v>
                </c:pt>
                <c:pt idx="22">
                  <c:v>30240</c:v>
                </c:pt>
                <c:pt idx="23">
                  <c:v>13737</c:v>
                </c:pt>
                <c:pt idx="24">
                  <c:v>23415</c:v>
                </c:pt>
                <c:pt idx="25">
                  <c:v>29710</c:v>
                </c:pt>
                <c:pt idx="26">
                  <c:v>37960</c:v>
                </c:pt>
                <c:pt idx="27">
                  <c:v>12032</c:v>
                </c:pt>
                <c:pt idx="28">
                  <c:v>22881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18-474F-9F79-5AC111E64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124096"/>
        <c:axId val="133125632"/>
      </c:lineChart>
      <c:catAx>
        <c:axId val="13312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3125632"/>
        <c:crosses val="autoZero"/>
        <c:auto val="1"/>
        <c:lblAlgn val="ctr"/>
        <c:lblOffset val="100"/>
        <c:noMultiLvlLbl val="0"/>
      </c:catAx>
      <c:valAx>
        <c:axId val="133125632"/>
        <c:scaling>
          <c:orientation val="minMax"/>
          <c:max val="65000"/>
          <c:min val="5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MFt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133124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04023349002652"/>
          <c:y val="8.2854967256318815E-2"/>
          <c:w val="0.28735620918672294"/>
          <c:h val="0.13581271451694424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2883F-4902-4034-8401-D98B932A0E1B}" type="datetimeFigureOut">
              <a:rPr lang="hu-HU" smtClean="0"/>
              <a:pPr/>
              <a:t>2019. 05. 30.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005CE-1492-494A-ABA6-E3EC765514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0717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DEE66-C219-4664-A06E-CF76CA6F89B5}" type="datetimeFigureOut">
              <a:rPr lang="hu-HU" smtClean="0"/>
              <a:pPr/>
              <a:t>2019. 05. 30.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F89C9-0818-43E9-B560-230DF95A8BB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79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044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39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010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503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523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600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570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870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353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366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06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91066-CBFF-4193-A1B4-B2CE831B7A8D}" type="datetimeFigureOut">
              <a:rPr lang="hu-HU" smtClean="0"/>
              <a:pPr/>
              <a:t>2019. 05. 30.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98091-E498-4001-BE77-E2EB2D1F7C1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725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7158" y="4941168"/>
            <a:ext cx="8458200" cy="1512168"/>
          </a:xfrm>
        </p:spPr>
        <p:txBody>
          <a:bodyPr>
            <a:normAutofit/>
          </a:bodyPr>
          <a:lstStyle/>
          <a:p>
            <a:r>
              <a:rPr lang="ru-RU" sz="3200" u="sng" dirty="0">
                <a:solidFill>
                  <a:srgbClr val="FF0000"/>
                </a:solidFill>
              </a:rPr>
              <a:t>Управление по надзору за бюджетом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Д-р. </a:t>
            </a:r>
            <a:r>
              <a:rPr lang="ru-RU" sz="2000" dirty="0" err="1">
                <a:solidFill>
                  <a:srgbClr val="0070C0"/>
                </a:solidFill>
              </a:rPr>
              <a:t>Чаба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Гардос</a:t>
            </a:r>
            <a:r>
              <a:rPr lang="ru-RU" sz="2000" dirty="0">
                <a:solidFill>
                  <a:srgbClr val="0070C0"/>
                </a:solidFill>
              </a:rPr>
              <a:t>,</a:t>
            </a:r>
            <a:r>
              <a:rPr lang="ru-RU" sz="2000" cap="none" dirty="0">
                <a:solidFill>
                  <a:srgbClr val="0070C0"/>
                </a:solidFill>
              </a:rPr>
              <a:t> руководитель</a:t>
            </a:r>
            <a:br>
              <a:rPr lang="ru-RU" sz="2000" cap="none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Министерство финансов — Государственное казначейство Венгрии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840" y="476672"/>
            <a:ext cx="336860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69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273"/>
            <a:ext cx="9087048" cy="559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107504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70C0"/>
                </a:solidFill>
              </a:rPr>
              <a:t>Надзор за расходованием средств контролируемыми бюджетными учреждениями </a:t>
            </a:r>
          </a:p>
          <a:p>
            <a:pPr algn="ctr"/>
            <a:r>
              <a:rPr lang="ru-RU" b="1" u="sng" dirty="0">
                <a:solidFill>
                  <a:srgbClr val="0070C0"/>
                </a:solidFill>
              </a:rPr>
              <a:t>в группах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ru-RU" b="1" u="sng" dirty="0">
                <a:solidFill>
                  <a:srgbClr val="0070C0"/>
                </a:solidFill>
              </a:rPr>
              <a:t>по секторам</a:t>
            </a:r>
          </a:p>
        </p:txBody>
      </p:sp>
    </p:spTree>
    <p:extLst>
      <p:ext uri="{BB962C8B-B14F-4D97-AF65-F5344CB8AC3E}">
        <p14:creationId xmlns:p14="http://schemas.microsoft.com/office/powerpoint/2010/main" val="13640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" y="313631"/>
            <a:ext cx="9087049" cy="613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08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488540"/>
              </p:ext>
            </p:extLst>
          </p:nvPr>
        </p:nvGraphicFramePr>
        <p:xfrm>
          <a:off x="107505" y="1764543"/>
          <a:ext cx="7704855" cy="4616788"/>
        </p:xfrm>
        <a:graphic>
          <a:graphicData uri="http://schemas.openxmlformats.org/drawingml/2006/table">
            <a:tbl>
              <a:tblPr/>
              <a:tblGrid>
                <a:gridCol w="2968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469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40250">
                <a:tc>
                  <a:txBody>
                    <a:bodyPr/>
                    <a:lstStyle/>
                    <a:p>
                      <a:pPr algn="l" rtl="0" fontAlgn="b"/>
                      <a:endParaRPr lang="hu-H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Mrd  Ft</a:t>
                      </a: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87" marR="6587" marT="65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61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январь 2017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2018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2019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Concerto Akadémia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Robert Capa Kortárs Fotográfiai Központ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Nemzeti Táncszínház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Honvéd Együttes Művészeti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Nemzeti Kulturális Örökség Védelmi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Filharmónia Magyarország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MACIVA</a:t>
                      </a:r>
                      <a:r>
                        <a:rPr lang="ru-RU" sz="1400" b="0" i="0" u="none" strike="noStrike" baseline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Művészetek Palotája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Nemzeti Színház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2,5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2,7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Alkotóművészeti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Nemzeti Filharmonikus Zenekar, Énekkar és Kottatár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49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Radioaktív Hulladékokat Kezelő Közhasznú Nonprofit Kft.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8,6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7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Nonprofit Kft.-k</a:t>
                      </a:r>
                    </a:p>
                  </a:txBody>
                  <a:tcPr marL="6587" marR="6587" marT="658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4,3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44,2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34,1</a:t>
                      </a:r>
                    </a:p>
                  </a:txBody>
                  <a:tcPr marL="6587" marR="6587" marT="65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026" name="Picture 2" descr="E:\Képek előadásokhoz\PÉnz repülg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16" y="44624"/>
            <a:ext cx="2663268" cy="200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73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9852947"/>
              </p:ext>
            </p:extLst>
          </p:nvPr>
        </p:nvGraphicFramePr>
        <p:xfrm>
          <a:off x="395536" y="1057274"/>
          <a:ext cx="8119814" cy="539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5220072" y="476672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rgbClr val="C0000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24623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930766"/>
              </p:ext>
            </p:extLst>
          </p:nvPr>
        </p:nvGraphicFramePr>
        <p:xfrm>
          <a:off x="179512" y="260648"/>
          <a:ext cx="511256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143185"/>
              </p:ext>
            </p:extLst>
          </p:nvPr>
        </p:nvGraphicFramePr>
        <p:xfrm>
          <a:off x="3923928" y="2996952"/>
          <a:ext cx="5076056" cy="375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485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656189"/>
              </p:ext>
            </p:extLst>
          </p:nvPr>
        </p:nvGraphicFramePr>
        <p:xfrm>
          <a:off x="251520" y="188640"/>
          <a:ext cx="8568952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5446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195013"/>
              </p:ext>
            </p:extLst>
          </p:nvPr>
        </p:nvGraphicFramePr>
        <p:xfrm>
          <a:off x="251520" y="332656"/>
          <a:ext cx="8568952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526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04" y="11857"/>
            <a:ext cx="88494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u="sng">
                <a:solidFill>
                  <a:srgbClr val="FF0000"/>
                </a:solidFill>
              </a:rPr>
              <a:t>Бюджетные контролеры и учреждения, контролируемые в 2019 г.</a:t>
            </a: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11767"/>
              </p:ext>
            </p:extLst>
          </p:nvPr>
        </p:nvGraphicFramePr>
        <p:xfrm>
          <a:off x="1043608" y="319634"/>
          <a:ext cx="7272808" cy="6498160"/>
        </p:xfrm>
        <a:graphic>
          <a:graphicData uri="http://schemas.openxmlformats.org/drawingml/2006/table">
            <a:tbl>
              <a:tblPr/>
              <a:tblGrid>
                <a:gridCol w="1563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8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Контролер</a:t>
                      </a:r>
                    </a:p>
                  </a:txBody>
                  <a:tcPr marL="4753" marR="4753" marT="47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Учреждение</a:t>
                      </a:r>
                    </a:p>
                  </a:txBody>
                  <a:tcPr marL="4753" marR="4753" marT="47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Albert Péterné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Nemzeti Filharmonikus Zenekar, Énekkar és Kottatár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Békés Megyei Központi Kórház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Csongrád Megyei Dr. Bugyi István Kórház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Csongrád Megyei Egészségügyi Ellátó Központ Hódmezővásárhely-Makó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Orosházi Kórház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5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Czifra Gyuláné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Filharmónia Magyarország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Albert Schweitzer Kórház-Rendelőintézet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Szent Erzsébet Kórház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Szent Lázár Megyei Kórház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5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Kiser Ilona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Műszaki és Közlekedési Múzeum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Ludwig Múzeum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Iparművészeti Múzeum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Alkotóművészeti Nonprofit Kft.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Kolozsvári Ákos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Péterfy Kórház-Rendelőintézet Országos Traumatológiai Intézet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Szabadtéri Néprajzi Múzeum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Korózs Tamás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Művészetek Palotája Kulturális Szolgáltató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Központi Nukleáris Pénzügyi Alap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Radioaktív Hulladékokat Kezelő Közhasznú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Dél-pesti Centrumkórház - Országos Hematológiai és Infektológiai Intézet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Kovács Bálint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Honvédelmi Minisztérium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Néprajzi Múzeum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2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Makó Csaba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Hagyományok Háza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Nemzeti Táncszínház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Robert Capa Kortárs Fotográfiai Központ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MACIVA Magyar Cirkusz és Varieté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Bajcsy-Zsilinszky Kórház és Rendelőintézet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Jávorszky Ödön Kórház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Pillmann József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Klebelsberg Intézményfenntartó Központ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Állami Operaház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Petőfi Irodalmi Múzeum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7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dr. Puskás Attila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Belügyminisztérium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5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Soós Ágnes 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Concerto Akadémia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Nemzeti Színház Kiemelkedően Közhasznú Nonprofit Kft.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Szent János Kórház és Észak-budai Egyesített Kórházak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Szakáll Réka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Természettudományi Múzeum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Pesti Magyar Színház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7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Vargáné Eppel Erika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Bajai Szent Rókus Kórház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7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Vincze Lajos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Magyar Nemzeti Múzeum</a:t>
                      </a:r>
                    </a:p>
                  </a:txBody>
                  <a:tcPr marL="4753" marR="4753" marT="4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936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У бюджетных контролеров есть хорошая возможность оценить использование государственных средств</a:t>
            </a:r>
          </a:p>
        </p:txBody>
      </p:sp>
      <p:pic>
        <p:nvPicPr>
          <p:cNvPr id="2054" name="Picture 6" descr="ranglétr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836712"/>
            <a:ext cx="4253690" cy="587009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315134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u="sng">
                <a:solidFill>
                  <a:srgbClr val="FF0000"/>
                </a:solidFill>
              </a:rPr>
              <a:t>Некоторые результаты управления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hu-HU" sz="1600" dirty="0">
              <a:solidFill>
                <a:schemeClr val="tx2"/>
              </a:solidFill>
            </a:endParaRPr>
          </a:p>
          <a:p>
            <a:pPr algn="just"/>
            <a:r>
              <a:rPr lang="ru-RU" sz="2000" dirty="0" err="1">
                <a:solidFill>
                  <a:schemeClr val="tx2"/>
                </a:solidFill>
              </a:rPr>
              <a:t>Klebelsberg</a:t>
            </a: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err="1">
                <a:solidFill>
                  <a:schemeClr val="tx2"/>
                </a:solidFill>
              </a:rPr>
              <a:t>Center</a:t>
            </a:r>
            <a:r>
              <a:rPr lang="ru-RU" sz="2000" dirty="0">
                <a:solidFill>
                  <a:schemeClr val="tx2"/>
                </a:solidFill>
              </a:rPr>
              <a:t> (государственное образование)</a:t>
            </a:r>
          </a:p>
          <a:p>
            <a:pPr lvl="1" algn="just"/>
            <a:r>
              <a:rPr lang="ru-RU" sz="1600" dirty="0">
                <a:solidFill>
                  <a:schemeClr val="tx2"/>
                </a:solidFill>
              </a:rPr>
              <a:t>Главный контролер прокомментировал 165 случаев принятия обязательств в течение года, что составило 17 миллиардов форинтов → наложено вето на выделение средств в размере 400 миллионов форинтов</a:t>
            </a:r>
          </a:p>
          <a:p>
            <a:pPr lvl="1" algn="just"/>
            <a:r>
              <a:rPr lang="ru-RU" sz="1600" dirty="0">
                <a:solidFill>
                  <a:schemeClr val="tx2"/>
                </a:solidFill>
              </a:rPr>
              <a:t>Контролер проверил движение 90 млрд форинтов дотаций из профицита, предоставленных правительством в 2016 г. → это «помогло» учреждению сэкономить 14 млрд форинтов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Театр оперетты </a:t>
            </a:r>
          </a:p>
          <a:p>
            <a:pPr lvl="1" algn="just"/>
            <a:r>
              <a:rPr lang="ru-RU" sz="1600" dirty="0">
                <a:solidFill>
                  <a:schemeClr val="tx2"/>
                </a:solidFill>
              </a:rPr>
              <a:t>Генеральный директор после первого года отказа просил продлить мандат контролера на второй год → безопасность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В течение двух лет в Венгерском национальном музее контролер подписывает принятие обязательств в размере 100 форинтов</a:t>
            </a:r>
          </a:p>
          <a:p>
            <a:pPr lvl="1" algn="just"/>
            <a:r>
              <a:rPr lang="ru-RU" sz="1600" dirty="0">
                <a:solidFill>
                  <a:schemeClr val="tx2"/>
                </a:solidFill>
              </a:rPr>
              <a:t>Прежний долг в размере 150 миллионов форинтов = ноль → очевидно, из-за присутствия контролера </a:t>
            </a:r>
          </a:p>
          <a:p>
            <a:pPr lvl="1" algn="just"/>
            <a:r>
              <a:rPr lang="ru-RU" sz="1600" dirty="0">
                <a:solidFill>
                  <a:schemeClr val="tx2"/>
                </a:solidFill>
              </a:rPr>
              <a:t>Выстроена система управления, на оплату труда и приобретение товаров может использоваться до 80% ассигнований предыдущего года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20677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«Нет ничего проще, чем тратить государственные средства. Кажется, что они никому не принадлежат. Искушение присвоить их непреодолимо.»</a:t>
            </a:r>
          </a:p>
          <a:p>
            <a:r>
              <a:rPr lang="ru-RU" sz="2400" dirty="0"/>
              <a:t>	</a:t>
            </a:r>
          </a:p>
          <a:p>
            <a:endParaRPr lang="hu-HU" dirty="0"/>
          </a:p>
          <a:p>
            <a:r>
              <a:rPr lang="ru-RU" dirty="0"/>
              <a:t>	                                          </a:t>
            </a:r>
            <a:r>
              <a:rPr lang="ru-RU" b="1" dirty="0" err="1"/>
              <a:t>Калвин</a:t>
            </a:r>
            <a:r>
              <a:rPr lang="ru-RU" b="1" dirty="0"/>
              <a:t> </a:t>
            </a:r>
            <a:r>
              <a:rPr lang="ru-RU" b="1" dirty="0" err="1"/>
              <a:t>Кулидж</a:t>
            </a:r>
            <a:endParaRPr lang="ru-RU" b="1" dirty="0"/>
          </a:p>
          <a:p>
            <a:r>
              <a:rPr lang="ru-RU" dirty="0"/>
              <a:t>                                                              1872–1933</a:t>
            </a:r>
          </a:p>
          <a:p>
            <a:pPr algn="ctr">
              <a:tabLst>
                <a:tab pos="8162925" algn="l"/>
              </a:tabLst>
            </a:pPr>
            <a:r>
              <a:rPr lang="ru-RU" dirty="0"/>
              <a:t>    30-й президент Соединенных Штатов Америки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25398"/>
            <a:ext cx="2448632" cy="348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916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u="sng">
                <a:solidFill>
                  <a:srgbClr val="FF0000"/>
                </a:solidFill>
              </a:rPr>
              <a:t>Некоторые результаты управления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200" dirty="0" err="1">
                <a:solidFill>
                  <a:schemeClr val="tx2"/>
                </a:solidFill>
              </a:rPr>
              <a:t>Печский</a:t>
            </a:r>
            <a:r>
              <a:rPr lang="ru-RU" sz="2200" dirty="0">
                <a:solidFill>
                  <a:schemeClr val="tx2"/>
                </a:solidFill>
              </a:rPr>
              <a:t> университет с 2011 по 2015 гг. </a:t>
            </a:r>
          </a:p>
          <a:p>
            <a:pPr lvl="1" algn="just"/>
            <a:r>
              <a:rPr lang="ru-RU" sz="1800" dirty="0">
                <a:solidFill>
                  <a:schemeClr val="tx2"/>
                </a:solidFill>
              </a:rPr>
              <a:t>Инвестиции на общую сумму 2 млрд форинтов были отложены + на 4 млрд форинтов — отменены </a:t>
            </a:r>
          </a:p>
          <a:p>
            <a:pPr lvl="1" algn="just"/>
            <a:r>
              <a:rPr lang="ru-RU" sz="1800" dirty="0">
                <a:solidFill>
                  <a:schemeClr val="tx2"/>
                </a:solidFill>
              </a:rPr>
              <a:t>На заседании сената был случай, когда из-за отсутствия ресурсов контролером было наложено вето на почти 1 млрд форинтов для развития университетского городка</a:t>
            </a:r>
          </a:p>
          <a:p>
            <a:pPr algn="just"/>
            <a:r>
              <a:rPr lang="ru-RU" sz="2200" dirty="0">
                <a:solidFill>
                  <a:schemeClr val="tx2"/>
                </a:solidFill>
              </a:rPr>
              <a:t>Музыкальная академия </a:t>
            </a:r>
            <a:r>
              <a:rPr lang="ru-RU" sz="2200" dirty="0" err="1">
                <a:solidFill>
                  <a:schemeClr val="tx2"/>
                </a:solidFill>
              </a:rPr>
              <a:t>Ференца</a:t>
            </a:r>
            <a:r>
              <a:rPr lang="ru-RU" sz="2200" dirty="0">
                <a:solidFill>
                  <a:schemeClr val="tx2"/>
                </a:solidFill>
              </a:rPr>
              <a:t> Листа</a:t>
            </a:r>
          </a:p>
          <a:p>
            <a:pPr lvl="1" algn="just"/>
            <a:r>
              <a:rPr lang="ru-RU" sz="1800" dirty="0">
                <a:solidFill>
                  <a:schemeClr val="tx2"/>
                </a:solidFill>
              </a:rPr>
              <a:t>В результате прекращения практики передачи функций по организации концертов внешнему подрядчику благодаря вмешательству бюджетного контролера было сэкономлено 2 млрд форинтов. В настоящее время университет решает данную задачу, исходя из бюджета 700–800 млн форинтов в год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74984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u="sng">
                <a:solidFill>
                  <a:srgbClr val="FF0000"/>
                </a:solidFill>
              </a:rPr>
              <a:t>Некоторые результаты управления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</a:rPr>
              <a:t>Венгерский государственный оперный театр</a:t>
            </a:r>
          </a:p>
          <a:p>
            <a:pPr lvl="1" algn="just"/>
            <a:r>
              <a:rPr lang="ru-RU" sz="2000" dirty="0">
                <a:solidFill>
                  <a:schemeClr val="tx2"/>
                </a:solidFill>
              </a:rPr>
              <a:t>В дополнение к годовому бюджету в размере 15 млрд форинтов в начале года был сделан дополнительный запрос в размере 3 млрд форинтов</a:t>
            </a:r>
          </a:p>
          <a:p>
            <a:pPr lvl="1" algn="just"/>
            <a:r>
              <a:rPr lang="ru-RU" sz="2000" dirty="0">
                <a:solidFill>
                  <a:schemeClr val="tx2"/>
                </a:solidFill>
              </a:rPr>
              <a:t>Правительство просит у контролера рекомендации по экономии средств</a:t>
            </a:r>
          </a:p>
          <a:p>
            <a:pPr lvl="1" algn="just"/>
            <a:r>
              <a:rPr lang="ru-RU" sz="2000" dirty="0">
                <a:solidFill>
                  <a:schemeClr val="tx2"/>
                </a:solidFill>
              </a:rPr>
              <a:t>Дефицит/Спрос на профицит в размере 20% подчеркивает ошибки бюджетной системы</a:t>
            </a:r>
          </a:p>
          <a:p>
            <a:pPr algn="just"/>
            <a:r>
              <a:rPr lang="ru-RU" sz="2400" dirty="0">
                <a:solidFill>
                  <a:schemeClr val="tx2"/>
                </a:solidFill>
              </a:rPr>
              <a:t>Некоммерческое общество с ограниченной ответственностью «Венгерская филармония» → Международный конкурс дирижеров</a:t>
            </a:r>
          </a:p>
          <a:p>
            <a:pPr lvl="1" algn="just"/>
            <a:r>
              <a:rPr lang="ru-RU" sz="2000" dirty="0">
                <a:solidFill>
                  <a:schemeClr val="tx2"/>
                </a:solidFill>
              </a:rPr>
              <a:t>Вето на 50 млн форинтов на телевизионное вещание → после обращения Министерство культуры предоставило средства из резерва</a:t>
            </a:r>
          </a:p>
        </p:txBody>
      </p:sp>
    </p:spTree>
    <p:extLst>
      <p:ext uri="{BB962C8B-B14F-4D97-AF65-F5344CB8AC3E}">
        <p14:creationId xmlns:p14="http://schemas.microsoft.com/office/powerpoint/2010/main" val="30908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u="sng">
                <a:solidFill>
                  <a:srgbClr val="FF0000"/>
                </a:solidFill>
              </a:rPr>
              <a:t>Некоторые результаты управления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2"/>
                </a:solidFill>
              </a:rPr>
              <a:t>Здравоохранение 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tx2"/>
              </a:solidFill>
            </a:endParaRP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Контролеры в 13 учреждениях → 8 генеральных директоров просят о продолжении надзора 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Финансовые структуры больниц ослаблены, генеральные директора полагаются на контролеров при принятии решений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Контролеры проверяют почти все принимаемые обязательства; в соответствиям предложениям контролеров проведено сокращение численности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Министерство проверяет больницы в индивидуальном порядке, контролеры также участвуют в переговорах → планы действий по экономии, проверяемые контролерами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Контролеры предлагают максимизировать почасовую оплату труда врачей и медсестер-предпринимателей → постепенно ускоряющееся в настоящее время изменение ставки + 85–90% ежемесячных субсидий</a:t>
            </a:r>
          </a:p>
          <a:p>
            <a:pPr algn="just"/>
            <a:endParaRPr lang="hu-H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11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u="sng">
                <a:solidFill>
                  <a:srgbClr val="FF0000"/>
                </a:solidFill>
              </a:rPr>
              <a:t>Некоторые результаты управления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000" dirty="0">
                <a:solidFill>
                  <a:schemeClr val="tx2"/>
                </a:solidFill>
              </a:rPr>
              <a:t>Здравоохранение </a:t>
            </a:r>
          </a:p>
          <a:p>
            <a:pPr marL="0" lvl="0" indent="0" algn="just">
              <a:buNone/>
            </a:pPr>
            <a:endParaRPr lang="hu-HU" sz="2000" dirty="0">
              <a:solidFill>
                <a:schemeClr val="tx2"/>
              </a:solidFill>
            </a:endParaRP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Заключать трудовые договоры с управляющими в случаях, где рациональное, постоянное снижение долгового бремени учреждения является приоритетным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В 2019 году из-за инфляционных ожиданий поставщиков и производителей услуг была предпринята попытка значительного повышения цен, что усугубило ситуацию с больницами → консолидированные государственные закупки 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Потребность в структурных преобразованиях → устранение институциональных слияний, дублирования → много коек, больниц в пределах 20 км и т.д.</a:t>
            </a:r>
          </a:p>
          <a:p>
            <a:pPr algn="just"/>
            <a:endParaRPr lang="hu-HU" sz="2000" dirty="0">
              <a:solidFill>
                <a:schemeClr val="tx2"/>
              </a:solidFill>
            </a:endParaRPr>
          </a:p>
          <a:p>
            <a:pPr lvl="0" algn="just"/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2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u="sng">
                <a:solidFill>
                  <a:srgbClr val="FF0000"/>
                </a:solidFill>
              </a:rPr>
              <a:t>Некоторые результаты управления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/>
              <a:t>Особой задачей является бюджетно-экономический контроль муниципалитета </a:t>
            </a:r>
            <a:r>
              <a:rPr lang="ru-RU" sz="2400" dirty="0" err="1"/>
              <a:t>Печ</a:t>
            </a:r>
            <a:endParaRPr lang="ru-RU" sz="2400" dirty="0"/>
          </a:p>
          <a:p>
            <a:pPr lvl="0" algn="just"/>
            <a:r>
              <a:rPr lang="ru-RU" sz="2400" dirty="0"/>
              <a:t>Профицит правительства в размере 12 млрд форинтов</a:t>
            </a:r>
          </a:p>
          <a:p>
            <a:pPr lvl="0" algn="just"/>
            <a:r>
              <a:rPr lang="ru-RU" sz="2400" dirty="0"/>
              <a:t>В свою очередь, управление казначейским счетом + полный надзор контролера по всем позициям</a:t>
            </a:r>
          </a:p>
          <a:p>
            <a:pPr lvl="0" algn="just"/>
            <a:r>
              <a:rPr lang="ru-RU" sz="2400" dirty="0"/>
              <a:t>Кроме того, это вызывает конфликты, однако ослаблять хватку не рекомендуется; в противном случае могут снова появиться проблемы в сельском хозяйстве</a:t>
            </a:r>
          </a:p>
        </p:txBody>
      </p:sp>
    </p:spTree>
    <p:extLst>
      <p:ext uri="{BB962C8B-B14F-4D97-AF65-F5344CB8AC3E}">
        <p14:creationId xmlns:p14="http://schemas.microsoft.com/office/powerpoint/2010/main" val="1211756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u="sng" dirty="0">
                <a:solidFill>
                  <a:srgbClr val="FF0000"/>
                </a:solidFill>
              </a:rPr>
              <a:t>Стратегические акценты на будущее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sz="2000" dirty="0"/>
              <a:t>Если учреждению предоставляется б</a:t>
            </a:r>
            <a:r>
              <a:rPr lang="ru-RU" sz="2000" b="1" i="1" dirty="0"/>
              <a:t>о</a:t>
            </a:r>
            <a:r>
              <a:rPr lang="ru-RU" sz="2000" dirty="0"/>
              <a:t>льший объем дополнительной бюджетной поддержки — например, сумма более 500 млн форинтов, — то для контроля за использованием этого ресурса может быть делегирован контролер с правом подписи; не использованные должным образом средства могут быть принудительно возвращены.</a:t>
            </a:r>
          </a:p>
          <a:p>
            <a:pPr lvl="0" algn="just"/>
            <a:r>
              <a:rPr lang="ru-RU" sz="2000" dirty="0"/>
              <a:t>Здравоохранение → контролер 16 больниц, 70% долга</a:t>
            </a:r>
          </a:p>
          <a:p>
            <a:pPr lvl="0" algn="just"/>
            <a:r>
              <a:rPr lang="ru-RU" sz="2000" dirty="0"/>
              <a:t>В сфере высшего образования основной является ректорская система, но для расследования вопиющих случаев, имевших место ранее в 27 университетах, контролерам могут быть поручено проведение отраслевых проверок.</a:t>
            </a:r>
          </a:p>
          <a:p>
            <a:pPr lvl="0" algn="just"/>
            <a:r>
              <a:rPr lang="ru-RU" sz="2000" dirty="0"/>
              <a:t>В случае муниципалитетов → </a:t>
            </a:r>
            <a:r>
              <a:rPr lang="ru-RU" sz="2000" dirty="0" err="1"/>
              <a:t>Печ</a:t>
            </a:r>
            <a:r>
              <a:rPr lang="ru-RU" sz="2000" dirty="0"/>
              <a:t>, иногда, если задачи оправданы</a:t>
            </a:r>
          </a:p>
          <a:p>
            <a:pPr lvl="0" algn="just"/>
            <a:r>
              <a:rPr lang="ru-RU" sz="2000" dirty="0"/>
              <a:t>Министерство обороны → дополнительные ассигнования по главам в соответствии с французской моделью</a:t>
            </a:r>
          </a:p>
          <a:p>
            <a:pPr lvl="0"/>
            <a:endParaRPr lang="hu-HU" sz="20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39465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«Величина долга»</a:t>
            </a:r>
          </a:p>
        </p:txBody>
      </p:sp>
      <p:pic>
        <p:nvPicPr>
          <p:cNvPr id="1026" name="Picture 2" descr="F:\KÉPEK   Előadásokhoz\Infláci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26362"/>
            <a:ext cx="4752528" cy="30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35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158063"/>
              </p:ext>
            </p:extLst>
          </p:nvPr>
        </p:nvGraphicFramePr>
        <p:xfrm>
          <a:off x="19347" y="116632"/>
          <a:ext cx="9112424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0920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979952"/>
              </p:ext>
            </p:extLst>
          </p:nvPr>
        </p:nvGraphicFramePr>
        <p:xfrm>
          <a:off x="0" y="1178718"/>
          <a:ext cx="9108504" cy="450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7112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800" b="1" u="sng" dirty="0">
                <a:solidFill>
                  <a:srgbClr val="FF0000"/>
                </a:solidFill>
                <a:latin typeface="Calibri" panose="020F0502020204030204" pitchFamily="34" charset="0"/>
                <a:cs typeface="Microsoft Sans Serif" pitchFamily="34" charset="0"/>
              </a:rPr>
              <a:t>Основные задачи Главной инспекции Франции (CBCM)</a:t>
            </a:r>
            <a:br>
              <a:rPr lang="ru-RU" sz="28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endParaRPr lang="ru-RU" sz="28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8075240" cy="4896544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Приоритетный контроль за принятием обязательств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Способствует предотвращению проблем с исполнением бюджета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Контролер обладает глубокими знаниями в области управления учреждениями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Министерства и учреждения просто «потратили» свои деньги, не отчитываясь, на что именно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Наличие контроля + твердое сдерживание → уже 80% успеха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Полный контроль → потеря сути → обратить внимание на риски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Правило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Microsoft Sans Serif" pitchFamily="34" charset="0"/>
                <a:sym typeface="Symbol"/>
              </a:rPr>
              <a:t></a:t>
            </a:r>
            <a:endParaRPr lang="ru-RU" sz="1800" dirty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Управление муниципальным счетом → Указ Императора от 1800 года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Бюджетный надзор → 1922…. 2005 → Не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достигал цели</a:t>
            </a:r>
          </a:p>
          <a:p>
            <a:endParaRPr lang="hu-HU" sz="1800" dirty="0"/>
          </a:p>
        </p:txBody>
      </p:sp>
      <p:pic>
        <p:nvPicPr>
          <p:cNvPr id="4" name="Kép 3" descr="C:\Documents and Settings\szakallr\Local Settings\Temporary Internet Files\Content.IE5\IFEIBZAT\MP900400814[1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16670"/>
            <a:ext cx="1800200" cy="13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976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57224" y="1052736"/>
            <a:ext cx="702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Более ранние формы 1.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2318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1998–2013 комиссар казначейства — в основном в случае крупных долгов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Директор казначейства издал поручение по согласованию с Министерством финансов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Если неоплаченный счет превысил 3% ассигнований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Комиссар получал право финансового вето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Государственные служащие, внешние эксперты а также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Целевые учреждения: университеты, полиция, служба спасения</a:t>
            </a:r>
          </a:p>
        </p:txBody>
      </p:sp>
    </p:spTree>
    <p:extLst>
      <p:ext uri="{BB962C8B-B14F-4D97-AF65-F5344CB8AC3E}">
        <p14:creationId xmlns:p14="http://schemas.microsoft.com/office/powerpoint/2010/main" val="2734126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>
            <a:normAutofit fontScale="90000"/>
          </a:bodyPr>
          <a:lstStyle/>
          <a:p>
            <a:br>
              <a:rPr lang="ru-RU" sz="2800" b="1" u="sng" dirty="0">
                <a:solidFill>
                  <a:srgbClr val="FF0000"/>
                </a:solidFill>
              </a:rPr>
            </a:br>
            <a:br>
              <a:rPr lang="ru-RU" sz="2800" b="1" u="sng" dirty="0">
                <a:solidFill>
                  <a:srgbClr val="FF0000"/>
                </a:solidFill>
              </a:rPr>
            </a:br>
            <a:r>
              <a:rPr lang="ru-RU" sz="2800" b="1" u="sng" dirty="0">
                <a:solidFill>
                  <a:srgbClr val="FF0000"/>
                </a:solidFill>
              </a:rPr>
              <a:t>Результаты Главной инспекции Франции (CBCM)</a:t>
            </a:r>
            <a:r>
              <a:rPr lang="ru-RU" sz="2800" b="1" dirty="0">
                <a:solidFill>
                  <a:srgbClr val="FF0000"/>
                </a:solidFill>
              </a:rPr>
              <a:t>:</a:t>
            </a:r>
            <a:br>
              <a:rPr lang="ru-RU" sz="2800" b="1" dirty="0">
                <a:solidFill>
                  <a:srgbClr val="FF0000"/>
                </a:solidFill>
              </a:rPr>
            </a:br>
            <a:br>
              <a:rPr lang="ru-RU" sz="28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endParaRPr lang="ru-RU" sz="28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2776"/>
            <a:ext cx="7884368" cy="5040560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Контролер играет важную роль в сохранении параметров бюджета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Современная, подотчётная, недорогая система управления рисками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Министр финансов + Генеральный директор казначейства очень заинтересованы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Подразделения, учреждения</a:t>
            </a:r>
          </a:p>
          <a:p>
            <a:pPr lvl="2"/>
            <a:r>
              <a:rPr lang="ru-RU" dirty="0">
                <a:solidFill>
                  <a:schemeClr val="tx2"/>
                </a:solidFill>
              </a:rPr>
              <a:t>безопасность и распределение ответственности</a:t>
            </a:r>
          </a:p>
          <a:p>
            <a:pPr lvl="2"/>
            <a:r>
              <a:rPr lang="ru-RU" dirty="0">
                <a:solidFill>
                  <a:schemeClr val="tx2"/>
                </a:solidFill>
              </a:rPr>
              <a:t>на что пошли ассигнования</a:t>
            </a:r>
          </a:p>
          <a:p>
            <a:pPr lvl="2"/>
            <a:r>
              <a:rPr lang="ru-RU" dirty="0">
                <a:solidFill>
                  <a:schemeClr val="tx2"/>
                </a:solidFill>
              </a:rPr>
              <a:t>отчетность</a:t>
            </a:r>
          </a:p>
          <a:p>
            <a:pPr lvl="2"/>
            <a:r>
              <a:rPr lang="ru-RU" dirty="0">
                <a:solidFill>
                  <a:schemeClr val="tx2"/>
                </a:solidFill>
              </a:rPr>
              <a:t>помощь в достижении показателей                                                        </a:t>
            </a:r>
          </a:p>
          <a:p>
            <a:pPr lvl="1">
              <a:buNone/>
            </a:pPr>
            <a:r>
              <a:rPr lang="ru-RU" sz="2000" dirty="0">
                <a:solidFill>
                  <a:schemeClr val="tx2"/>
                </a:solidFill>
              </a:rPr>
              <a:t>                                                             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1800" dirty="0"/>
          </a:p>
        </p:txBody>
      </p:sp>
      <p:pic>
        <p:nvPicPr>
          <p:cNvPr id="5" name="Kép 4" descr="C:\Documents and Settings\szakallr\Local Settings\Temporary Internet Files\Content.IE5\IFEIBZAT\MP900400814[1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509120"/>
            <a:ext cx="1440160" cy="173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2878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francia p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1938"/>
            <a:ext cx="8785225" cy="648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8817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6988"/>
            <a:ext cx="5903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435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39552" y="404665"/>
            <a:ext cx="583264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Летом 2013 года журналист венгерского радио спросил члена Национального Института Криминологии, от чего зависит количество преступлений, совершенных в общественных местах. Ответ был прост: от уличного освещения. </a:t>
            </a:r>
            <a:r>
              <a:rPr lang="ru-RU" b="1" dirty="0"/>
              <a:t>				    </a:t>
            </a:r>
          </a:p>
        </p:txBody>
      </p:sp>
      <p:sp>
        <p:nvSpPr>
          <p:cNvPr id="5" name="Téglalap 4"/>
          <p:cNvSpPr/>
          <p:nvPr/>
        </p:nvSpPr>
        <p:spPr>
          <a:xfrm>
            <a:off x="683568" y="3356991"/>
            <a:ext cx="5256584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Статистические данные свидетельствуют: водители снижают скорость, и тем самым значительно сокращают число аварий, возникающих в результате превышения скорости, на участках дорог, где, по мнению водителей, осуществляется контроль за соблюдением скоростного режима.</a:t>
            </a:r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5580112" y="1628800"/>
            <a:ext cx="3106688" cy="3024336"/>
          </a:xfrm>
        </p:spPr>
        <p:txBody>
          <a:bodyPr>
            <a:noAutofit/>
          </a:bodyPr>
          <a:lstStyle/>
          <a:p>
            <a:br>
              <a:rPr lang="ru-RU" sz="2000" u="sng" dirty="0">
                <a:solidFill>
                  <a:srgbClr val="0070C0"/>
                </a:solidFill>
              </a:rPr>
            </a:br>
            <a:br>
              <a:rPr lang="ru-RU" sz="2000" u="sng" dirty="0">
                <a:solidFill>
                  <a:srgbClr val="0070C0"/>
                </a:solidFill>
              </a:rPr>
            </a:br>
            <a:r>
              <a:rPr lang="ru-RU" sz="2000" u="sng" dirty="0">
                <a:solidFill>
                  <a:srgbClr val="0070C0"/>
                </a:solidFill>
              </a:rPr>
              <a:t>Бюджетный надзор…</a:t>
            </a:r>
          </a:p>
        </p:txBody>
      </p:sp>
      <p:pic>
        <p:nvPicPr>
          <p:cNvPr id="7" name="Picture 2" descr="C:\Users\szakallr\AppData\Local\Microsoft\Windows\Temporary Internet Files\Content.IE5\4BO2SAMC\P529188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05" y="0"/>
            <a:ext cx="2790395" cy="20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60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9305"/>
          </a:xfrm>
        </p:spPr>
        <p:txBody>
          <a:bodyPr>
            <a:normAutofit fontScale="90000"/>
          </a:bodyPr>
          <a:lstStyle/>
          <a:p>
            <a:r>
              <a:rPr lang="ru-RU" sz="3600" u="sng">
                <a:solidFill>
                  <a:srgbClr val="FF0000"/>
                </a:solidFill>
              </a:rPr>
              <a:t>Немцы о контроле над государственными средствами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</a:rPr>
              <a:t>В Германии говорят: если ребенок упал в колодец, то контроль никуда не годится и почти ничего не стоит.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</a:rPr>
              <a:t>Следует всё организовать так, чтобы никто никуда не падал!</a:t>
            </a:r>
          </a:p>
        </p:txBody>
      </p:sp>
      <p:pic>
        <p:nvPicPr>
          <p:cNvPr id="1026" name="Picture 2" descr="C:\Users\gardoscs\Pictures\szam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081636" cy="28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34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rgbClr val="00B0F0"/>
                </a:solidFill>
              </a:rPr>
              <a:t>Один африканский правитель </a:t>
            </a:r>
            <a:r>
              <a:rPr lang="ru-RU" sz="2400" b="1" u="sng">
                <a:solidFill>
                  <a:srgbClr val="00B0F0"/>
                </a:solidFill>
              </a:rPr>
              <a:t>однажды рассказал </a:t>
            </a:r>
            <a:r>
              <a:rPr lang="ru-RU" sz="2400" b="1" u="sng" dirty="0">
                <a:solidFill>
                  <a:srgbClr val="00B0F0"/>
                </a:solidFill>
              </a:rPr>
              <a:t>экспертам МВФ, как наиболее эффективно предотвратить перерасход средств: «Тот, кто выйдет за рамки расходования ассигнований, будет казнен».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Képek előadásokhoz\Ké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7032"/>
            <a:ext cx="2471260" cy="30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4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57224" y="1052736"/>
            <a:ext cx="702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Более ранние формы 2.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2318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Казначей с октября 2009 г. по июнь 2010 г.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Министерства и государственные фонды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Руководители Казначейства и Министерства финансов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Координировались Государственным секретарем по административным вопросам Министерства финансов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Скрепление подписью принимаемых обязательств и расходов и право вето в отношении сумм, превышающих 10 млн форинтов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Надзор за заработной платой и вознаграждениями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Ежемесячные и годовые бюджетные позиции отлично исполняются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Главная цель — не управление долгом, а использование государственных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165153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99592" y="1340768"/>
            <a:ext cx="7200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Главные бюджетные контролеры с сентября 2010 года: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Будапештский университет технологии и экономики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Национальная спортивная больница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Фонд рынка труда</a:t>
            </a:r>
          </a:p>
          <a:p>
            <a:endParaRPr lang="hu-HU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Непрерывное расширение, первоначально основанное на решениях Правительства и письме с поручением министра финансов → «Вытянутая рука министра финансов»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20–25 ВУЗов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10–20 медицинских учреждений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15–25 учреждений культуры (некоммерческие компании, а также </a:t>
            </a:r>
            <a:r>
              <a:rPr lang="ru-RU" sz="2000" dirty="0" err="1">
                <a:solidFill>
                  <a:schemeClr val="tx2"/>
                </a:solidFill>
              </a:rPr>
              <a:t>Klebelsberg</a:t>
            </a:r>
            <a:r>
              <a:rPr lang="ru-RU" sz="2000" dirty="0">
                <a:solidFill>
                  <a:schemeClr val="tx2"/>
                </a:solidFill>
              </a:rPr>
              <a:t> Center (государственное образование)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Фонд занятости, Ядерный фонд</a:t>
            </a: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u="sng">
                <a:solidFill>
                  <a:srgbClr val="FF0000"/>
                </a:solidFill>
              </a:rPr>
              <a:t>Изменения, произошедшие с сентября 2010 г.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57224" y="1052736"/>
            <a:ext cx="702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u="sng">
                <a:solidFill>
                  <a:srgbClr val="FF0000"/>
                </a:solidFill>
              </a:rPr>
              <a:t>Изменения, произошедшие с сентября 2010 г.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466388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В мероприятии участвовали в среднем от 15 до 20 человек</a:t>
            </a:r>
          </a:p>
          <a:p>
            <a:r>
              <a:rPr lang="ru-RU" sz="2000" dirty="0">
                <a:solidFill>
                  <a:schemeClr val="tx2"/>
                </a:solidFill>
              </a:rPr>
              <a:t>Один контролер работает с 2-3-4 учреждениями</a:t>
            </a:r>
          </a:p>
          <a:p>
            <a:r>
              <a:rPr lang="ru-RU" sz="2000" dirty="0">
                <a:solidFill>
                  <a:schemeClr val="tx2"/>
                </a:solidFill>
              </a:rPr>
              <a:t>Большинство контролеров ранее работали директорами по экономике, руководителями бюджетных отделов</a:t>
            </a:r>
          </a:p>
          <a:p>
            <a:r>
              <a:rPr lang="ru-RU" sz="2000" dirty="0">
                <a:solidFill>
                  <a:schemeClr val="tx2"/>
                </a:solidFill>
              </a:rPr>
              <a:t>Сумма контролируемых государственных средств составляет от 1000 до 1500 миллиардов форинтов ежегодно</a:t>
            </a:r>
          </a:p>
        </p:txBody>
      </p:sp>
      <p:pic>
        <p:nvPicPr>
          <p:cNvPr id="1026" name="Picture 2" descr="F:\FOTÓK\imagesNMSN2NT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29" y="3717815"/>
            <a:ext cx="4125703" cy="27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2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57224" y="1052736"/>
            <a:ext cx="702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br>
              <a:rPr lang="ru-RU" sz="3200" b="1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</a:br>
            <a:r>
              <a:rPr lang="ru-RU" sz="3200" b="1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Статус бюджетных контролеров</a:t>
            </a:r>
            <a:br>
              <a:rPr lang="ru-RU" sz="3200" b="1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</a:br>
            <a:endParaRPr lang="ru-RU" sz="3200" b="1" u="sng">
              <a:solidFill>
                <a:srgbClr val="FF0000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4663882"/>
          </a:xfrm>
        </p:spPr>
        <p:txBody>
          <a:bodyPr>
            <a:norm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  <a:sym typeface="Wingdings" panose="05000000000000000000" pitchFamily="2" charset="2"/>
              </a:rPr>
              <a:t>Регулируется Законом о государственных финансах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  <a:sym typeface="Wingdings" panose="05000000000000000000" pitchFamily="2" charset="2"/>
              </a:rPr>
              <a:t>Государственные должностные лица, руководители департаментов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  <a:sym typeface="Wingdings" panose="05000000000000000000" pitchFamily="2" charset="2"/>
              </a:rPr>
              <a:t>Профессиональный надзор со стороны министра финансов и заместителя государственного секретаря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  <a:sym typeface="Wingdings" panose="05000000000000000000" pitchFamily="2" charset="2"/>
              </a:rPr>
              <a:t>Приказ подписывается министром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  <a:sym typeface="Wingdings" panose="05000000000000000000" pitchFamily="2" charset="2"/>
              </a:rPr>
              <a:t>Права работодателя → директор казначейства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  <a:sym typeface="Wingdings" panose="05000000000000000000" pitchFamily="2" charset="2"/>
              </a:rPr>
              <a:t>Внутрисистемная профилактическая деятельность ≠ Счетная палата</a:t>
            </a:r>
          </a:p>
          <a:p>
            <a:pPr marL="0" indent="0">
              <a:buNone/>
            </a:pPr>
            <a:endParaRPr lang="hu-HU" sz="2000" dirty="0">
              <a:solidFill>
                <a:schemeClr val="tx2"/>
              </a:solidFill>
            </a:endParaRPr>
          </a:p>
        </p:txBody>
      </p:sp>
      <p:pic>
        <p:nvPicPr>
          <p:cNvPr id="6" name="Picture 2" descr="C:\Documents and Settings\szakallr\Local Settings\Temporary Internet Files\Content.IE5\3WAF9138\MM900318170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3928" y="4120275"/>
            <a:ext cx="1296144" cy="2624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757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57224" y="1052736"/>
            <a:ext cx="702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864096"/>
          </a:xfrm>
        </p:spPr>
        <p:txBody>
          <a:bodyPr>
            <a:noAutofit/>
          </a:bodyPr>
          <a:lstStyle/>
          <a:p>
            <a:br>
              <a:rPr lang="ru-RU" sz="2000" u="sng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br>
              <a:rPr lang="ru-RU" sz="2000" u="sng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r>
              <a:rPr lang="ru-RU" sz="2000" b="1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Задачи бюджетных контролеров</a:t>
            </a:r>
            <a:br>
              <a:rPr lang="ru-RU" sz="2000" u="sng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br>
              <a:rPr lang="ru-RU" sz="2000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</a:br>
            <a:endParaRPr lang="ru-RU" sz="2000" u="sng">
              <a:solidFill>
                <a:srgbClr val="FF0000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405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Предварительные замечания по принимаемым обязательствам</a:t>
            </a:r>
          </a:p>
          <a:p>
            <a:pPr lvl="2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Право вето в отношении каждого из принимаемых обязательств</a:t>
            </a:r>
          </a:p>
          <a:p>
            <a:pPr lvl="2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на замечание дается три дня</a:t>
            </a:r>
          </a:p>
          <a:p>
            <a:pPr lvl="2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В зависимости от учреждения, контролеры проверяют суммы от 100 000 до 500 000 форинтов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Предварительные замечания по механизмам управления</a:t>
            </a:r>
          </a:p>
          <a:p>
            <a:pPr lvl="2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проект бюджета, учет остатка средств</a:t>
            </a:r>
          </a:p>
          <a:p>
            <a:pPr lvl="2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изменение, перевод, блокировка ассигнований</a:t>
            </a:r>
          </a:p>
          <a:p>
            <a:pPr lvl="2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запрос средств из государственного резерва</a:t>
            </a:r>
          </a:p>
          <a:p>
            <a:pPr lvl="2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продажа услуг, списание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Замечания по внутренним </a:t>
            </a:r>
            <a:r>
              <a:rPr lang="ru-RU" sz="2000" dirty="0" err="1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процедерам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90331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57224" y="1083246"/>
            <a:ext cx="702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  <a:p>
            <a:pPr lvl="1"/>
            <a:endParaRPr lang="hu-HU" sz="2000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864096"/>
          </a:xfrm>
        </p:spPr>
        <p:txBody>
          <a:bodyPr>
            <a:noAutofit/>
          </a:bodyPr>
          <a:lstStyle/>
          <a:p>
            <a:br>
              <a:rPr lang="ru-RU" sz="2000" u="sng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br>
              <a:rPr lang="ru-RU" sz="2000" u="sng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br>
              <a:rPr lang="ru-RU" sz="2000" u="sng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</a:br>
            <a:r>
              <a:rPr lang="ru-RU" sz="2000" b="1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  <a:t>Право вето может быть использовано...</a:t>
            </a:r>
            <a:br>
              <a:rPr lang="ru-RU" sz="2000" b="1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</a:br>
            <a:br>
              <a:rPr lang="ru-RU" sz="2000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</a:br>
            <a:br>
              <a:rPr lang="ru-RU" sz="2000" u="sng">
                <a:solidFill>
                  <a:srgbClr val="FF0000"/>
                </a:solidFill>
                <a:latin typeface="Times New Roman" pitchFamily="18" charset="0"/>
                <a:cs typeface="Microsoft Sans Serif" pitchFamily="34" charset="0"/>
              </a:rPr>
            </a:br>
            <a:endParaRPr lang="ru-RU" sz="2000" u="sng">
              <a:solidFill>
                <a:srgbClr val="FF0000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437189"/>
            <a:ext cx="5688632" cy="4728115"/>
          </a:xfrm>
        </p:spPr>
        <p:txBody>
          <a:bodyPr>
            <a:normAutofit/>
          </a:bodyPr>
          <a:lstStyle/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В отношении... </a:t>
            </a:r>
          </a:p>
          <a:p>
            <a:pPr marL="1257300" lvl="2" indent="-342900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бюджета для политических целей </a:t>
            </a:r>
          </a:p>
          <a:p>
            <a:pPr marL="1257300" lvl="2" indent="-342900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целесообразности </a:t>
            </a:r>
          </a:p>
          <a:p>
            <a:pPr marL="1257300" lvl="2" indent="-342900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своевременности </a:t>
            </a:r>
          </a:p>
          <a:p>
            <a:pPr marL="1257300" lvl="2" indent="-342900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источника и возмещения </a:t>
            </a:r>
          </a:p>
          <a:p>
            <a:pPr marL="1257300" lvl="2" indent="-342900"/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графика выплат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Если руководитель органа, управляющего средствами главы, имеет возражения, он инициирует обсуждение с министром финансов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вето не может быть </a:t>
            </a:r>
            <a:r>
              <a:rPr lang="ru-RU" sz="2000" dirty="0" err="1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применно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Microsoft Sans Serif" pitchFamily="34" charset="0"/>
              </a:rPr>
              <a:t> до достижения соглашения</a:t>
            </a:r>
          </a:p>
          <a:p>
            <a:pPr marL="514350" lvl="1" indent="0">
              <a:buNone/>
            </a:pPr>
            <a:endParaRPr lang="hu-HU" dirty="0">
              <a:solidFill>
                <a:schemeClr val="tx2"/>
              </a:solidFill>
              <a:latin typeface="Times New Roman" pitchFamily="18" charset="0"/>
              <a:cs typeface="Microsoft Sans Serif" pitchFamily="34" charset="0"/>
            </a:endParaRPr>
          </a:p>
        </p:txBody>
      </p:sp>
      <p:pic>
        <p:nvPicPr>
          <p:cNvPr id="6" name="Picture 2" descr="C:\Documents and Settings\szakallr\Local Settings\Temporary Internet Files\Content.IE5\5LNYRLLC\MC900383232[2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1870236"/>
            <a:ext cx="2557082" cy="3384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448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5402</TotalTime>
  <Words>1570</Words>
  <Application>Microsoft Office PowerPoint</Application>
  <PresentationFormat>On-screen Show (4:3)</PresentationFormat>
  <Paragraphs>394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Microsoft Sans Serif</vt:lpstr>
      <vt:lpstr>Symbol</vt:lpstr>
      <vt:lpstr>Times New Roman</vt:lpstr>
      <vt:lpstr>Wingdings</vt:lpstr>
      <vt:lpstr>Office-téma</vt:lpstr>
      <vt:lpstr>Управление по надзору за бюджетом Д-р. Чаба Гардос, руководитель Министерство финансов — Государственное казначейство Венгрии</vt:lpstr>
      <vt:lpstr>PowerPoint Presentation</vt:lpstr>
      <vt:lpstr>Более ранние формы 1.</vt:lpstr>
      <vt:lpstr>Более ранние формы 2.</vt:lpstr>
      <vt:lpstr>Изменения, произошедшие с сентября 2010 г. </vt:lpstr>
      <vt:lpstr>Изменения, произошедшие с сентября 2010 г. </vt:lpstr>
      <vt:lpstr> Статус бюджетных контролеров </vt:lpstr>
      <vt:lpstr>  Задачи бюджетных контролеров  </vt:lpstr>
      <vt:lpstr>   Право вето может быть использовано...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 бюджетных контролеров есть хорошая возможность оценить использование государственных средств</vt:lpstr>
      <vt:lpstr>Некоторые результаты управления</vt:lpstr>
      <vt:lpstr>Некоторые результаты управления</vt:lpstr>
      <vt:lpstr>Некоторые результаты управления</vt:lpstr>
      <vt:lpstr>Некоторые результаты управления</vt:lpstr>
      <vt:lpstr>Некоторые результаты управления</vt:lpstr>
      <vt:lpstr>Некоторые результаты управления</vt:lpstr>
      <vt:lpstr>Стратегические акценты на будущее</vt:lpstr>
      <vt:lpstr>«Величина долга»</vt:lpstr>
      <vt:lpstr>PowerPoint Presentation</vt:lpstr>
      <vt:lpstr>PowerPoint Presentation</vt:lpstr>
      <vt:lpstr>Основные задачи Главной инспекции Франции (CBCM) </vt:lpstr>
      <vt:lpstr>  Результаты Главной инспекции Франции (CBCM):  </vt:lpstr>
      <vt:lpstr>PowerPoint Presentation</vt:lpstr>
      <vt:lpstr>PowerPoint Presentation</vt:lpstr>
      <vt:lpstr>  Бюджетный надзор…</vt:lpstr>
      <vt:lpstr>Немцы о контроле над государственными средствами</vt:lpstr>
      <vt:lpstr>Один африканский правитель однажды рассказал экспертам МВФ, как наиболее эффективно предотвратить перерасход средств: «Тот, кто выйдет за рамки расходования ассигнований, будет казнен».</vt:lpstr>
    </vt:vector>
  </TitlesOfParts>
  <Company>Magyar Államkincstár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Költségvetési Felügyelet Magyarországon 2010 – 2011.</dc:title>
  <dc:creator>szakallr</dc:creator>
  <cp:lastModifiedBy>Yelena Slizhevskaya</cp:lastModifiedBy>
  <cp:revision>681</cp:revision>
  <dcterms:created xsi:type="dcterms:W3CDTF">2011-09-08T11:48:05Z</dcterms:created>
  <dcterms:modified xsi:type="dcterms:W3CDTF">2019-05-30T20:56:25Z</dcterms:modified>
</cp:coreProperties>
</file>