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81" r:id="rId3"/>
    <p:sldId id="290" r:id="rId4"/>
    <p:sldId id="292" r:id="rId5"/>
    <p:sldId id="295" r:id="rId6"/>
    <p:sldId id="297" r:id="rId7"/>
  </p:sldIdLst>
  <p:sldSz cx="12192000" cy="6858000"/>
  <p:notesSz cx="6797675" cy="9928225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mela Muftic" initials="AM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>
        <p:scale>
          <a:sx n="90" d="100"/>
          <a:sy n="90" d="100"/>
        </p:scale>
        <p:origin x="-72" y="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s-Latn-B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C1F2F3-2A30-4A23-B94A-E8C35B9A8FD9}" type="datetimeFigureOut">
              <a:rPr lang="bs-Latn-BA" smtClean="0"/>
              <a:pPr/>
              <a:t>8.3.2017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BF8729-BF94-4656-BA47-8C61CA5AFB3D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xmlns="" val="33083720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s-Latn-B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5A9E2C-22FE-4215-809E-2ABBD9B3E622}" type="datetimeFigureOut">
              <a:rPr lang="bs-Latn-BA" smtClean="0"/>
              <a:pPr/>
              <a:t>8.3.2017</a:t>
            </a:fld>
            <a:endParaRPr lang="bs-Latn-B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s-Latn-B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60C514-6FB0-4D7A-86CA-25485FE318B6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xmlns="" val="568051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0C514-6FB0-4D7A-86CA-25485FE318B6}" type="slidenum">
              <a:rPr lang="bs-Latn-BA" smtClean="0"/>
              <a:pPr/>
              <a:t>1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xmlns="" val="41035671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9B87C5-A183-46A6-88AC-BA22821AC246}" type="slidenum">
              <a:rPr lang="en-US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1665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DD9AE-4428-4B7C-9AF7-BE6B7E066D98}" type="datetime1">
              <a:rPr lang="bs-Latn-BA" smtClean="0"/>
              <a:pPr/>
              <a:t>8.3.2017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3376-D609-4EC2-99EB-506BE9AC6BEE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xmlns="" val="268554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23842-1DE8-4739-B7D2-DDE82227A145}" type="datetime1">
              <a:rPr lang="bs-Latn-BA" smtClean="0"/>
              <a:pPr/>
              <a:t>8.3.2017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3376-D609-4EC2-99EB-506BE9AC6BEE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xmlns="" val="4225533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E96FA-E50E-4CB5-9BD8-676E2ACE4B2D}" type="datetime1">
              <a:rPr lang="bs-Latn-BA" smtClean="0"/>
              <a:pPr/>
              <a:t>8.3.2017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3376-D609-4EC2-99EB-506BE9AC6BEE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xmlns="" val="2959332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2FF03-9CA2-403C-A1B7-A623D6FA3168}" type="datetime1">
              <a:rPr lang="bs-Latn-BA" smtClean="0"/>
              <a:pPr/>
              <a:t>8.3.2017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3376-D609-4EC2-99EB-506BE9AC6BEE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xmlns="" val="458706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D6F0D-680D-4BC0-9C82-CB179B1DFB30}" type="datetime1">
              <a:rPr lang="bs-Latn-BA" smtClean="0"/>
              <a:pPr/>
              <a:t>8.3.2017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3376-D609-4EC2-99EB-506BE9AC6BEE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xmlns="" val="1336285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2358F-B1F3-4050-BD36-9F14B028B96D}" type="datetime1">
              <a:rPr lang="bs-Latn-BA" smtClean="0"/>
              <a:pPr/>
              <a:t>8.3.2017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3376-D609-4EC2-99EB-506BE9AC6BEE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xmlns="" val="3322087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5B5DC-4F0B-4697-8251-B9103938B4F0}" type="datetime1">
              <a:rPr lang="bs-Latn-BA" smtClean="0"/>
              <a:pPr/>
              <a:t>8.3.2017</a:t>
            </a:fld>
            <a:endParaRPr lang="bs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3376-D609-4EC2-99EB-506BE9AC6BEE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xmlns="" val="2616855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5FB59-9B73-4701-9827-FA5B5E4A2C06}" type="datetime1">
              <a:rPr lang="bs-Latn-BA" smtClean="0"/>
              <a:pPr/>
              <a:t>8.3.2017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3376-D609-4EC2-99EB-506BE9AC6BEE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xmlns="" val="1713272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72430-65BD-49B7-81A3-5DD8FCC5E268}" type="datetime1">
              <a:rPr lang="bs-Latn-BA" smtClean="0"/>
              <a:pPr/>
              <a:t>8.3.2017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3376-D609-4EC2-99EB-506BE9AC6BEE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xmlns="" val="2152969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6EC81-3773-4256-BD07-F7DDC4D42BF7}" type="datetime1">
              <a:rPr lang="bs-Latn-BA" smtClean="0"/>
              <a:pPr/>
              <a:t>8.3.2017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3376-D609-4EC2-99EB-506BE9AC6BEE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xmlns="" val="52954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s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50F70-D0C0-42D4-A536-FCD82EB26A85}" type="datetime1">
              <a:rPr lang="bs-Latn-BA" smtClean="0"/>
              <a:pPr/>
              <a:t>8.3.2017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3376-D609-4EC2-99EB-506BE9AC6BEE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xmlns="" val="3242277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F06F2-2EBE-4F9A-9560-C19731227577}" type="datetime1">
              <a:rPr lang="bs-Latn-BA" smtClean="0"/>
              <a:pPr/>
              <a:t>8.3.2017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53376-D609-4EC2-99EB-506BE9AC6BEE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xmlns="" val="3627844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bs-Latn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3378" y="3602038"/>
            <a:ext cx="9540949" cy="1655762"/>
          </a:xfrm>
        </p:spPr>
        <p:txBody>
          <a:bodyPr>
            <a:noAutofit/>
          </a:bodyPr>
          <a:lstStyle/>
          <a:p>
            <a:r>
              <a:rPr lang="bs-Latn-BA" sz="3500" b="1" dirty="0" smtClean="0"/>
              <a:t>Primjena standarda 2210 – Ciljevi angažmana</a:t>
            </a:r>
            <a:endParaRPr lang="bs-Latn-BA" sz="35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248347"/>
            <a:ext cx="12192000" cy="609653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3376-D609-4EC2-99EB-506BE9AC6BEE}" type="slidenum">
              <a:rPr lang="bs-Latn-BA" smtClean="0"/>
              <a:pPr/>
              <a:t>1</a:t>
            </a:fld>
            <a:endParaRPr lang="bs-Latn-BA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00807" y="894963"/>
            <a:ext cx="2884875" cy="1903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9517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09151" y="115888"/>
            <a:ext cx="2385483" cy="72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Рисунок 11" descr="pempal-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96000"/>
            <a:ext cx="1219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Naslov 2"/>
          <p:cNvSpPr>
            <a:spLocks noGrp="1"/>
          </p:cNvSpPr>
          <p:nvPr>
            <p:ph type="ctrTitle"/>
          </p:nvPr>
        </p:nvSpPr>
        <p:spPr>
          <a:xfrm>
            <a:off x="850605" y="477044"/>
            <a:ext cx="9647274" cy="982884"/>
          </a:xfrm>
        </p:spPr>
        <p:txBody>
          <a:bodyPr>
            <a:noAutofit/>
          </a:bodyPr>
          <a:lstStyle/>
          <a:p>
            <a:r>
              <a:rPr lang="hr-HR" sz="3200" b="1" dirty="0" smtClean="0">
                <a:latin typeface="+mn-lt"/>
              </a:rPr>
              <a:t>Iskustva u primjeni Standarda 2210 – Ciljevi angažmana</a:t>
            </a:r>
            <a:endParaRPr lang="hr-HR" sz="3200" b="1" dirty="0">
              <a:latin typeface="+mn-lt"/>
            </a:endParaRPr>
          </a:p>
        </p:txBody>
      </p:sp>
      <p:sp>
        <p:nvSpPr>
          <p:cNvPr id="4" name="Podnaslov 3"/>
          <p:cNvSpPr>
            <a:spLocks noGrp="1"/>
          </p:cNvSpPr>
          <p:nvPr>
            <p:ph type="subTitle" idx="1"/>
          </p:nvPr>
        </p:nvSpPr>
        <p:spPr>
          <a:xfrm>
            <a:off x="760228" y="1956390"/>
            <a:ext cx="10522687" cy="3530010"/>
          </a:xfrm>
        </p:spPr>
        <p:txBody>
          <a:bodyPr>
            <a:normAutofit/>
          </a:bodyPr>
          <a:lstStyle/>
          <a:p>
            <a:pPr algn="l"/>
            <a:r>
              <a:rPr lang="hr-HR" sz="2500" dirty="0" smtClean="0"/>
              <a:t>Za </a:t>
            </a:r>
            <a:r>
              <a:rPr lang="hr-HR" sz="2500" u="sng" dirty="0" smtClean="0"/>
              <a:t>svaki angažman </a:t>
            </a:r>
            <a:r>
              <a:rPr lang="hr-HR" sz="2500" dirty="0" smtClean="0"/>
              <a:t>utvrđuju se ciljevi angažmana (revizije/savjetodavnih usluga)</a:t>
            </a:r>
          </a:p>
          <a:p>
            <a:pPr algn="l"/>
            <a:endParaRPr lang="hr-HR" sz="1000" dirty="0" smtClean="0"/>
          </a:p>
          <a:p>
            <a:pPr algn="l"/>
            <a:r>
              <a:rPr lang="hr-HR" sz="2500" dirty="0" smtClean="0"/>
              <a:t>Ciljevi pojedinačne unutarnje revizije navode se u godišnjem planu unutarnje revizije</a:t>
            </a:r>
          </a:p>
          <a:p>
            <a:pPr algn="l"/>
            <a:endParaRPr lang="hr-HR" sz="1000" dirty="0"/>
          </a:p>
          <a:p>
            <a:pPr algn="l"/>
            <a:r>
              <a:rPr lang="hr-HR" sz="2500" dirty="0" smtClean="0"/>
              <a:t>Ciljevi se utvrđuju obzirom na: 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hr-HR" sz="2500" dirty="0" smtClean="0"/>
              <a:t>vrstu revizije koja se provodi 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hr-HR" sz="2500" dirty="0" smtClean="0"/>
              <a:t>procjenu rizika </a:t>
            </a:r>
            <a:endParaRPr lang="hr-HR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9344" y="604635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+mn-lt"/>
              </a:rPr>
              <a:t>  </a:t>
            </a:r>
            <a:r>
              <a:rPr lang="hr-HR" sz="3200" b="1" dirty="0" smtClean="0">
                <a:latin typeface="+mn-lt"/>
              </a:rPr>
              <a:t>Sukladno Priručniku za unutarnje revizore</a:t>
            </a:r>
            <a:endParaRPr lang="ru-RU" sz="3200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1882886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Ciljevi unutarnje revizije se, za revizije sustava, definiraju kao:</a:t>
            </a:r>
          </a:p>
          <a:p>
            <a:pPr marL="0" indent="0">
              <a:buNone/>
            </a:pPr>
            <a:endParaRPr lang="hr-HR" sz="10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hr-HR" b="1" dirty="0" smtClean="0"/>
              <a:t>Procijeniti</a:t>
            </a:r>
            <a:r>
              <a:rPr lang="hr-HR" dirty="0" smtClean="0"/>
              <a:t> primjenu i funkcionalnost sustava unutarnjih kontrola revidiranog područja/procesa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b="1" dirty="0" smtClean="0"/>
              <a:t>Dati revizorsko mišljenje </a:t>
            </a:r>
            <a:r>
              <a:rPr lang="hr-HR" dirty="0" smtClean="0"/>
              <a:t>o funkcioniranju sustava unutarnjih kontrola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b="1" dirty="0" smtClean="0"/>
              <a:t>Dati preporuke </a:t>
            </a:r>
            <a:r>
              <a:rPr lang="hr-HR" dirty="0" smtClean="0"/>
              <a:t>za unaprjeđenje (ukoliko je potrebno)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3376-D609-4EC2-99EB-506BE9AC6BEE}" type="slidenum">
              <a:rPr lang="bs-Latn-BA" smtClean="0"/>
              <a:pPr/>
              <a:t>3</a:t>
            </a:fld>
            <a:endParaRPr lang="bs-Latn-BA"/>
          </a:p>
        </p:txBody>
      </p:sp>
      <p:pic>
        <p:nvPicPr>
          <p:cNvPr id="6" name="Рисунок 11" descr="pempal-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6000"/>
            <a:ext cx="1219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09151" y="115888"/>
            <a:ext cx="2385483" cy="72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77760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75" y="758530"/>
            <a:ext cx="8287693" cy="774358"/>
          </a:xfrm>
        </p:spPr>
        <p:txBody>
          <a:bodyPr>
            <a:normAutofit/>
          </a:bodyPr>
          <a:lstStyle/>
          <a:p>
            <a:pPr algn="ctr"/>
            <a:r>
              <a:rPr lang="bs-Latn-BA" sz="3500" b="1" dirty="0" smtClean="0">
                <a:latin typeface="+mn-lt"/>
              </a:rPr>
              <a:t>Izazovi koji nas očekuju</a:t>
            </a:r>
            <a:endParaRPr lang="bs-Latn-BA" sz="35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5252" y="1878692"/>
            <a:ext cx="10354994" cy="5078436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Standardi definiraju da za procjenu korporativnog upravljanja, upravljanja rizicima i kontrola moraju postojati </a:t>
            </a:r>
            <a:r>
              <a:rPr lang="hr-HR" b="1" dirty="0" smtClean="0"/>
              <a:t>adekvatni kriteriji koji mogu biti:</a:t>
            </a:r>
          </a:p>
          <a:p>
            <a:pPr marL="0" indent="0">
              <a:buNone/>
            </a:pPr>
            <a:endParaRPr lang="hr-HR" sz="1000" b="1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hr-HR" dirty="0" smtClean="0"/>
              <a:t>Interni (politike, procedure i sl.)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r-HR" dirty="0" smtClean="0"/>
              <a:t>Eksterni (npr. zakonska regulativa)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r-HR" dirty="0" smtClean="0"/>
              <a:t>Kriteriji vezani uz vodeću praksu (smjernice za određenu instituciju)</a:t>
            </a: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02017" y="355854"/>
            <a:ext cx="2457450" cy="1451791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3376-D609-4EC2-99EB-506BE9AC6BEE}" type="slidenum">
              <a:rPr lang="bs-Latn-BA" smtClean="0"/>
              <a:pPr/>
              <a:t>4</a:t>
            </a:fld>
            <a:endParaRPr lang="bs-Latn-BA"/>
          </a:p>
        </p:txBody>
      </p:sp>
      <p:pic>
        <p:nvPicPr>
          <p:cNvPr id="8" name="Рисунок 11" descr="pempal-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39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27513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4349" y="684102"/>
            <a:ext cx="8287693" cy="774358"/>
          </a:xfrm>
        </p:spPr>
        <p:txBody>
          <a:bodyPr>
            <a:normAutofit/>
          </a:bodyPr>
          <a:lstStyle/>
          <a:p>
            <a:pPr algn="ctr"/>
            <a:r>
              <a:rPr lang="bs-Latn-BA" sz="3500" b="1" dirty="0" smtClean="0">
                <a:latin typeface="+mn-lt"/>
              </a:rPr>
              <a:t>Izazovi koji nas očekuju</a:t>
            </a:r>
            <a:endParaRPr lang="bs-Latn-BA" sz="35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9680" y="2155139"/>
            <a:ext cx="10354994" cy="5078436"/>
          </a:xfrm>
        </p:spPr>
        <p:txBody>
          <a:bodyPr/>
          <a:lstStyle/>
          <a:p>
            <a:r>
              <a:rPr lang="hr-HR" dirty="0" smtClean="0"/>
              <a:t>Jasno definirati </a:t>
            </a:r>
            <a:r>
              <a:rPr lang="hr-HR" dirty="0"/>
              <a:t>ciljeve </a:t>
            </a:r>
            <a:r>
              <a:rPr lang="hr-HR" dirty="0" smtClean="0"/>
              <a:t>prije </a:t>
            </a:r>
            <a:r>
              <a:rPr lang="hr-HR" dirty="0"/>
              <a:t>početka </a:t>
            </a:r>
            <a:r>
              <a:rPr lang="hr-HR" dirty="0" smtClean="0"/>
              <a:t>angažmana</a:t>
            </a:r>
          </a:p>
          <a:p>
            <a:pPr marL="0" indent="0">
              <a:buNone/>
            </a:pPr>
            <a:endParaRPr lang="hr-HR" sz="1000" dirty="0"/>
          </a:p>
          <a:p>
            <a:r>
              <a:rPr lang="hr-HR" dirty="0" smtClean="0"/>
              <a:t>Osigurati povezanost ciljeva s rizicima</a:t>
            </a:r>
          </a:p>
          <a:p>
            <a:pPr marL="0" indent="0">
              <a:buNone/>
            </a:pPr>
            <a:endParaRPr lang="hr-HR" sz="1000" dirty="0" smtClean="0"/>
          </a:p>
          <a:p>
            <a:r>
              <a:rPr lang="hr-HR" dirty="0" smtClean="0"/>
              <a:t>Osigurati </a:t>
            </a:r>
            <a:r>
              <a:rPr lang="hr-HR" dirty="0"/>
              <a:t>ostvarenje ciljeva (odgovor na njih kroz revizijski izvještaj)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3376-D609-4EC2-99EB-506BE9AC6BEE}" type="slidenum">
              <a:rPr lang="bs-Latn-BA" smtClean="0"/>
              <a:pPr/>
              <a:t>5</a:t>
            </a:fld>
            <a:endParaRPr lang="bs-Latn-BA"/>
          </a:p>
        </p:txBody>
      </p:sp>
      <p:pic>
        <p:nvPicPr>
          <p:cNvPr id="8" name="Рисунок 11" descr="pempal-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9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20424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75" y="758530"/>
            <a:ext cx="8287693" cy="774358"/>
          </a:xfrm>
        </p:spPr>
        <p:txBody>
          <a:bodyPr>
            <a:normAutofit/>
          </a:bodyPr>
          <a:lstStyle/>
          <a:p>
            <a:pPr algn="ctr"/>
            <a:r>
              <a:rPr lang="bs-Latn-BA" sz="3500" b="1" dirty="0" smtClean="0">
                <a:latin typeface="+mn-lt"/>
              </a:rPr>
              <a:t>Izazovi koji nas očekuju</a:t>
            </a:r>
            <a:endParaRPr lang="bs-Latn-BA" sz="35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0825" y="1878692"/>
            <a:ext cx="10354994" cy="5078436"/>
          </a:xfrm>
        </p:spPr>
        <p:txBody>
          <a:bodyPr/>
          <a:lstStyle/>
          <a:p>
            <a:r>
              <a:rPr lang="hr-HR" dirty="0" smtClean="0"/>
              <a:t>Kroz revizijski angažman ispuniti </a:t>
            </a:r>
            <a:r>
              <a:rPr lang="hr-HR" dirty="0"/>
              <a:t>očekivanje rukovodstva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3376-D609-4EC2-99EB-506BE9AC6BEE}" type="slidenum">
              <a:rPr lang="bs-Latn-BA" smtClean="0"/>
              <a:pPr/>
              <a:t>6</a:t>
            </a:fld>
            <a:endParaRPr lang="bs-Latn-BA"/>
          </a:p>
        </p:txBody>
      </p:sp>
      <p:pic>
        <p:nvPicPr>
          <p:cNvPr id="8" name="Рисунок 11" descr="pempal-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9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60722" y="2647506"/>
            <a:ext cx="6497133" cy="3802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09037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841</TotalTime>
  <Words>186</Words>
  <Application>Microsoft Office PowerPoint</Application>
  <PresentationFormat>Произвольный</PresentationFormat>
  <Paragraphs>37</Paragraphs>
  <Slides>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Office Theme</vt:lpstr>
      <vt:lpstr> </vt:lpstr>
      <vt:lpstr>Iskustva u primjeni Standarda 2210 – Ciljevi angažmana</vt:lpstr>
      <vt:lpstr>  Sukladno Priručniku za unutarnje revizore</vt:lpstr>
      <vt:lpstr>Izazovi koji nas očekuju</vt:lpstr>
      <vt:lpstr>Izazovi koji nas očekuju</vt:lpstr>
      <vt:lpstr>Izazovi koji nas očekuju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Amela Muftic</dc:creator>
  <cp:lastModifiedBy>user</cp:lastModifiedBy>
  <cp:revision>92</cp:revision>
  <cp:lastPrinted>2016-06-21T13:32:17Z</cp:lastPrinted>
  <dcterms:created xsi:type="dcterms:W3CDTF">2016-06-20T11:00:01Z</dcterms:created>
  <dcterms:modified xsi:type="dcterms:W3CDTF">2017-03-08T20:51:52Z</dcterms:modified>
</cp:coreProperties>
</file>